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comment2.xml" ContentType="application/vnd.openxmlformats-officedocument.presentationml.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ags/tag3.xml" ContentType="application/vnd.openxmlformats-officedocument.presentationml.tags+xml"/>
  <Override PartName="/ppt/notesSlides/notesSlide59.xml" ContentType="application/vnd.openxmlformats-officedocument.presentationml.notesSlide+xml"/>
  <Override PartName="/ppt/tags/tag4.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74"/>
  </p:notesMasterIdLst>
  <p:handoutMasterIdLst>
    <p:handoutMasterId r:id="rId75"/>
  </p:handoutMasterIdLst>
  <p:sldIdLst>
    <p:sldId id="256" r:id="rId2"/>
    <p:sldId id="371" r:id="rId3"/>
    <p:sldId id="372" r:id="rId4"/>
    <p:sldId id="257" r:id="rId5"/>
    <p:sldId id="258" r:id="rId6"/>
    <p:sldId id="259" r:id="rId7"/>
    <p:sldId id="260" r:id="rId8"/>
    <p:sldId id="263" r:id="rId9"/>
    <p:sldId id="273" r:id="rId10"/>
    <p:sldId id="264" r:id="rId11"/>
    <p:sldId id="265" r:id="rId12"/>
    <p:sldId id="266" r:id="rId13"/>
    <p:sldId id="267" r:id="rId14"/>
    <p:sldId id="268" r:id="rId15"/>
    <p:sldId id="269" r:id="rId16"/>
    <p:sldId id="271" r:id="rId17"/>
    <p:sldId id="274" r:id="rId18"/>
    <p:sldId id="275" r:id="rId19"/>
    <p:sldId id="276" r:id="rId20"/>
    <p:sldId id="278" r:id="rId21"/>
    <p:sldId id="277" r:id="rId22"/>
    <p:sldId id="279" r:id="rId23"/>
    <p:sldId id="280" r:id="rId24"/>
    <p:sldId id="281" r:id="rId25"/>
    <p:sldId id="373" r:id="rId26"/>
    <p:sldId id="282" r:id="rId27"/>
    <p:sldId id="283" r:id="rId28"/>
    <p:sldId id="284" r:id="rId29"/>
    <p:sldId id="285" r:id="rId30"/>
    <p:sldId id="286" r:id="rId31"/>
    <p:sldId id="288" r:id="rId32"/>
    <p:sldId id="287" r:id="rId33"/>
    <p:sldId id="340" r:id="rId34"/>
    <p:sldId id="289" r:id="rId35"/>
    <p:sldId id="337" r:id="rId36"/>
    <p:sldId id="338" r:id="rId37"/>
    <p:sldId id="290" r:id="rId38"/>
    <p:sldId id="291" r:id="rId39"/>
    <p:sldId id="292" r:id="rId40"/>
    <p:sldId id="293" r:id="rId41"/>
    <p:sldId id="294" r:id="rId42"/>
    <p:sldId id="295" r:id="rId43"/>
    <p:sldId id="296" r:id="rId44"/>
    <p:sldId id="297" r:id="rId45"/>
    <p:sldId id="298" r:id="rId46"/>
    <p:sldId id="299" r:id="rId47"/>
    <p:sldId id="300" r:id="rId48"/>
    <p:sldId id="302" r:id="rId49"/>
    <p:sldId id="303" r:id="rId50"/>
    <p:sldId id="342" r:id="rId51"/>
    <p:sldId id="304" r:id="rId52"/>
    <p:sldId id="336" r:id="rId53"/>
    <p:sldId id="318" r:id="rId54"/>
    <p:sldId id="306" r:id="rId55"/>
    <p:sldId id="307" r:id="rId56"/>
    <p:sldId id="308" r:id="rId57"/>
    <p:sldId id="317" r:id="rId58"/>
    <p:sldId id="343" r:id="rId59"/>
    <p:sldId id="344" r:id="rId60"/>
    <p:sldId id="345" r:id="rId61"/>
    <p:sldId id="346" r:id="rId62"/>
    <p:sldId id="347" r:id="rId63"/>
    <p:sldId id="348" r:id="rId64"/>
    <p:sldId id="349" r:id="rId65"/>
    <p:sldId id="350" r:id="rId66"/>
    <p:sldId id="351" r:id="rId67"/>
    <p:sldId id="354" r:id="rId68"/>
    <p:sldId id="355" r:id="rId69"/>
    <p:sldId id="357" r:id="rId70"/>
    <p:sldId id="362" r:id="rId71"/>
    <p:sldId id="363" r:id="rId72"/>
    <p:sldId id="341" r:id="rId73"/>
  </p:sldIdLst>
  <p:sldSz cx="9144000" cy="6858000" type="screen4x3"/>
  <p:notesSz cx="6858000" cy="9144000"/>
  <p:defaultTextStyle>
    <a:defPPr>
      <a:defRPr lang="en-US"/>
    </a:defPPr>
    <a:lvl1pPr algn="l" rtl="0" fontAlgn="base">
      <a:spcBef>
        <a:spcPct val="0"/>
      </a:spcBef>
      <a:spcAft>
        <a:spcPct val="0"/>
      </a:spcAft>
      <a:defRPr sz="3600" u="sng" kern="1200">
        <a:solidFill>
          <a:schemeClr val="tx1"/>
        </a:solidFill>
        <a:latin typeface="Times New Roman" pitchFamily="-105" charset="0"/>
        <a:ea typeface="ＭＳ Ｐゴシック" pitchFamily="-105" charset="-128"/>
        <a:cs typeface="ＭＳ Ｐゴシック" pitchFamily="-105" charset="-128"/>
      </a:defRPr>
    </a:lvl1pPr>
    <a:lvl2pPr marL="457200" algn="l" rtl="0" fontAlgn="base">
      <a:spcBef>
        <a:spcPct val="0"/>
      </a:spcBef>
      <a:spcAft>
        <a:spcPct val="0"/>
      </a:spcAft>
      <a:defRPr sz="3600" u="sng" kern="1200">
        <a:solidFill>
          <a:schemeClr val="tx1"/>
        </a:solidFill>
        <a:latin typeface="Times New Roman" pitchFamily="-105" charset="0"/>
        <a:ea typeface="ＭＳ Ｐゴシック" pitchFamily="-105" charset="-128"/>
        <a:cs typeface="ＭＳ Ｐゴシック" pitchFamily="-105" charset="-128"/>
      </a:defRPr>
    </a:lvl2pPr>
    <a:lvl3pPr marL="914400" algn="l" rtl="0" fontAlgn="base">
      <a:spcBef>
        <a:spcPct val="0"/>
      </a:spcBef>
      <a:spcAft>
        <a:spcPct val="0"/>
      </a:spcAft>
      <a:defRPr sz="3600" u="sng" kern="1200">
        <a:solidFill>
          <a:schemeClr val="tx1"/>
        </a:solidFill>
        <a:latin typeface="Times New Roman" pitchFamily="-105" charset="0"/>
        <a:ea typeface="ＭＳ Ｐゴシック" pitchFamily="-105" charset="-128"/>
        <a:cs typeface="ＭＳ Ｐゴシック" pitchFamily="-105" charset="-128"/>
      </a:defRPr>
    </a:lvl3pPr>
    <a:lvl4pPr marL="1371600" algn="l" rtl="0" fontAlgn="base">
      <a:spcBef>
        <a:spcPct val="0"/>
      </a:spcBef>
      <a:spcAft>
        <a:spcPct val="0"/>
      </a:spcAft>
      <a:defRPr sz="3600" u="sng" kern="1200">
        <a:solidFill>
          <a:schemeClr val="tx1"/>
        </a:solidFill>
        <a:latin typeface="Times New Roman" pitchFamily="-105" charset="0"/>
        <a:ea typeface="ＭＳ Ｐゴシック" pitchFamily="-105" charset="-128"/>
        <a:cs typeface="ＭＳ Ｐゴシック" pitchFamily="-105" charset="-128"/>
      </a:defRPr>
    </a:lvl4pPr>
    <a:lvl5pPr marL="1828800" algn="l" rtl="0" fontAlgn="base">
      <a:spcBef>
        <a:spcPct val="0"/>
      </a:spcBef>
      <a:spcAft>
        <a:spcPct val="0"/>
      </a:spcAft>
      <a:defRPr sz="3600" u="sng" kern="1200">
        <a:solidFill>
          <a:schemeClr val="tx1"/>
        </a:solidFill>
        <a:latin typeface="Times New Roman" pitchFamily="-105" charset="0"/>
        <a:ea typeface="ＭＳ Ｐゴシック" pitchFamily="-105" charset="-128"/>
        <a:cs typeface="ＭＳ Ｐゴシック" pitchFamily="-105" charset="-128"/>
      </a:defRPr>
    </a:lvl5pPr>
    <a:lvl6pPr marL="2286000" algn="l" defTabSz="457200" rtl="0" eaLnBrk="1" latinLnBrk="0" hangingPunct="1">
      <a:defRPr sz="3600" u="sng" kern="1200">
        <a:solidFill>
          <a:schemeClr val="tx1"/>
        </a:solidFill>
        <a:latin typeface="Times New Roman" pitchFamily="-105" charset="0"/>
        <a:ea typeface="ＭＳ Ｐゴシック" pitchFamily="-105" charset="-128"/>
        <a:cs typeface="ＭＳ Ｐゴシック" pitchFamily="-105" charset="-128"/>
      </a:defRPr>
    </a:lvl6pPr>
    <a:lvl7pPr marL="2743200" algn="l" defTabSz="457200" rtl="0" eaLnBrk="1" latinLnBrk="0" hangingPunct="1">
      <a:defRPr sz="3600" u="sng" kern="1200">
        <a:solidFill>
          <a:schemeClr val="tx1"/>
        </a:solidFill>
        <a:latin typeface="Times New Roman" pitchFamily="-105" charset="0"/>
        <a:ea typeface="ＭＳ Ｐゴシック" pitchFamily="-105" charset="-128"/>
        <a:cs typeface="ＭＳ Ｐゴシック" pitchFamily="-105" charset="-128"/>
      </a:defRPr>
    </a:lvl7pPr>
    <a:lvl8pPr marL="3200400" algn="l" defTabSz="457200" rtl="0" eaLnBrk="1" latinLnBrk="0" hangingPunct="1">
      <a:defRPr sz="3600" u="sng" kern="1200">
        <a:solidFill>
          <a:schemeClr val="tx1"/>
        </a:solidFill>
        <a:latin typeface="Times New Roman" pitchFamily="-105" charset="0"/>
        <a:ea typeface="ＭＳ Ｐゴシック" pitchFamily="-105" charset="-128"/>
        <a:cs typeface="ＭＳ Ｐゴシック" pitchFamily="-105" charset="-128"/>
      </a:defRPr>
    </a:lvl8pPr>
    <a:lvl9pPr marL="3657600" algn="l" defTabSz="457200" rtl="0" eaLnBrk="1" latinLnBrk="0" hangingPunct="1">
      <a:defRPr sz="3600" u="sng" kern="1200">
        <a:solidFill>
          <a:schemeClr val="tx1"/>
        </a:solidFill>
        <a:latin typeface="Times New Roman" pitchFamily="-105" charset="0"/>
        <a:ea typeface="ＭＳ Ｐゴシック" pitchFamily="-105" charset="-128"/>
        <a:cs typeface="ＭＳ Ｐゴシック" pitchFamily="-105" charset="-128"/>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gore" initials="I" lastIdx="7" clrIdx="0"/>
  <p:cmAuthor id="1" name="goeckra" initials="g"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9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19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3" Type="http://schemas.openxmlformats.org/officeDocument/2006/relationships/slide" Target="slides/slide69.xml"/><Relationship Id="rId2" Type="http://schemas.openxmlformats.org/officeDocument/2006/relationships/slide" Target="slides/slide60.xml"/><Relationship Id="rId1" Type="http://schemas.openxmlformats.org/officeDocument/2006/relationships/slide" Target="slides/slide21.xml"/><Relationship Id="rId4" Type="http://schemas.openxmlformats.org/officeDocument/2006/relationships/slide" Target="slides/slide70.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2-10-31T16:02:20.537" idx="6">
    <p:pos x="10" y="10"/>
    <p:text>Campbell's Urology p 1330
surgery/aur data can be found on page 475 of referenced article Roehrborn, Urology</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02-10-19T12:09:09.259" idx="1">
    <p:pos x="10" y="10"/>
    <p:text>BAckup only for urologists
Drop the half life column</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pitchFamily="-107"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Times New Roman" pitchFamily="-107" charset="0"/>
                <a:ea typeface="+mn-ea"/>
                <a:cs typeface="+mn-cs"/>
              </a:defRPr>
            </a:lvl1pPr>
          </a:lstStyle>
          <a:p>
            <a:pPr>
              <a:defRPr/>
            </a:pPr>
            <a:fld id="{86955A49-DDDD-D84B-BAC6-10E0A023E8BF}" type="datetime1">
              <a:rPr lang="en-US"/>
              <a:pPr>
                <a:defRPr/>
              </a:pPr>
              <a:t>1/21/2014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New Roman" pitchFamily="-107"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Times New Roman" pitchFamily="-107" charset="0"/>
                <a:ea typeface="+mn-ea"/>
                <a:cs typeface="+mn-cs"/>
              </a:defRPr>
            </a:lvl1pPr>
          </a:lstStyle>
          <a:p>
            <a:pPr>
              <a:defRPr/>
            </a:pPr>
            <a:fld id="{8C51FDC8-A50E-4E4A-8BE7-F7F37CA5C1DE}" type="slidenum">
              <a:rPr lang="en-US"/>
              <a:pPr>
                <a:defRPr/>
              </a:pPr>
              <a:t>‹#›</a:t>
            </a:fld>
            <a:endParaRPr lang="en-US"/>
          </a:p>
        </p:txBody>
      </p:sp>
    </p:spTree>
    <p:extLst>
      <p:ext uri="{BB962C8B-B14F-4D97-AF65-F5344CB8AC3E}">
        <p14:creationId xmlns:p14="http://schemas.microsoft.com/office/powerpoint/2010/main" val="2279624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07" charset="0"/>
                <a:ea typeface="+mn-ea"/>
                <a:cs typeface="+mn-cs"/>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07" charset="0"/>
                <a:ea typeface="+mn-ea"/>
                <a:cs typeface="+mn-cs"/>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07" charset="0"/>
                <a:ea typeface="+mn-ea"/>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07" charset="0"/>
                <a:ea typeface="+mn-ea"/>
                <a:cs typeface="+mn-cs"/>
              </a:defRPr>
            </a:lvl1pPr>
          </a:lstStyle>
          <a:p>
            <a:pPr>
              <a:defRPr/>
            </a:pPr>
            <a:fld id="{9A20024A-2AFA-0443-A565-50DDF4B6D545}" type="slidenum">
              <a:rPr lang="en-US"/>
              <a:pPr>
                <a:defRPr/>
              </a:pPr>
              <a:t>‹#›</a:t>
            </a:fld>
            <a:endParaRPr lang="en-US"/>
          </a:p>
        </p:txBody>
      </p:sp>
    </p:spTree>
    <p:extLst>
      <p:ext uri="{BB962C8B-B14F-4D97-AF65-F5344CB8AC3E}">
        <p14:creationId xmlns:p14="http://schemas.microsoft.com/office/powerpoint/2010/main" val="40017382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7"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FB9EFBE2-4963-234E-8552-1829E84536D1}" type="slidenum">
              <a:rPr lang="en-US">
                <a:latin typeface="Times New Roman" pitchFamily="-105" charset="0"/>
                <a:ea typeface="ＭＳ Ｐゴシック" pitchFamily="-105" charset="-128"/>
                <a:cs typeface="ＭＳ Ｐゴシック" pitchFamily="-105" charset="-128"/>
              </a:rPr>
              <a:pPr/>
              <a:t>1</a:t>
            </a:fld>
            <a:endParaRPr lang="en-US">
              <a:latin typeface="Times New Roman" pitchFamily="-105" charset="0"/>
              <a:ea typeface="ＭＳ Ｐゴシック" pitchFamily="-105" charset="-128"/>
              <a:cs typeface="ＭＳ Ｐゴシック" pitchFamily="-105"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266121C9-ABC8-1343-95D6-B3D0983E2B9E}" type="slidenum">
              <a:rPr lang="en-US">
                <a:latin typeface="Times New Roman" pitchFamily="-105" charset="0"/>
                <a:ea typeface="ＭＳ Ｐゴシック" pitchFamily="-105" charset="-128"/>
                <a:cs typeface="ＭＳ Ｐゴシック" pitchFamily="-105" charset="-128"/>
              </a:rPr>
              <a:pPr/>
              <a:t>10</a:t>
            </a:fld>
            <a:endParaRPr lang="en-US">
              <a:latin typeface="Times New Roman" pitchFamily="-105" charset="0"/>
              <a:ea typeface="ＭＳ Ｐゴシック" pitchFamily="-105" charset="-128"/>
              <a:cs typeface="ＭＳ Ｐゴシック" pitchFamily="-105" charset="-128"/>
            </a:endParaRPr>
          </a:p>
        </p:txBody>
      </p:sp>
      <p:sp>
        <p:nvSpPr>
          <p:cNvPr id="35843" name="Rectangle 2"/>
          <p:cNvSpPr>
            <a:spLocks noGrp="1" noChangeArrowheads="1"/>
          </p:cNvSpPr>
          <p:nvPr>
            <p:ph type="body" idx="1"/>
          </p:nvPr>
        </p:nvSpPr>
        <p:spPr>
          <a:noFill/>
          <a:ln/>
        </p:spPr>
        <p:txBody>
          <a:bodyPr lIns="107806" tIns="53902" rIns="107806" bIns="53902"/>
          <a:lstStyle/>
          <a:p>
            <a:pPr defTabSz="1079500" eaLnBrk="1" hangingPunct="1">
              <a:tabLst>
                <a:tab pos="169863" algn="l"/>
              </a:tabLst>
            </a:pPr>
            <a:r>
              <a:rPr lang="en-US">
                <a:latin typeface="Times New Roman" pitchFamily="-105" charset="0"/>
                <a:ea typeface="ＭＳ Ｐゴシック" pitchFamily="-105" charset="-128"/>
                <a:cs typeface="ＭＳ Ｐゴシック" pitchFamily="-105" charset="-128"/>
              </a:rPr>
              <a:t>Data from the Olmsted County study also demonstrate that urinary flow rate (Q</a:t>
            </a:r>
            <a:r>
              <a:rPr lang="en-US" baseline="-25000">
                <a:latin typeface="Times New Roman" pitchFamily="-105" charset="0"/>
                <a:ea typeface="ＭＳ Ｐゴシック" pitchFamily="-105" charset="-128"/>
                <a:cs typeface="ＭＳ Ｐゴシック" pitchFamily="-105" charset="-128"/>
              </a:rPr>
              <a:t>max</a:t>
            </a:r>
            <a:r>
              <a:rPr lang="en-US">
                <a:latin typeface="Times New Roman" pitchFamily="-105" charset="0"/>
                <a:ea typeface="ＭＳ Ｐゴシック" pitchFamily="-105" charset="-128"/>
                <a:cs typeface="ＭＳ Ｐゴシック" pitchFamily="-105" charset="-128"/>
              </a:rPr>
              <a:t>) and voided volume progressively decrease over time and as a function of age.</a:t>
            </a:r>
            <a:r>
              <a:rPr lang="en-US" baseline="30000">
                <a:latin typeface="Times New Roman" pitchFamily="-105" charset="0"/>
                <a:ea typeface="ＭＳ Ｐゴシック" pitchFamily="-105" charset="-128"/>
                <a:cs typeface="ＭＳ Ｐゴシック" pitchFamily="-105" charset="-128"/>
              </a:rPr>
              <a:t>1</a:t>
            </a:r>
            <a:r>
              <a:rPr lang="en-US">
                <a:latin typeface="Times New Roman" pitchFamily="-105" charset="0"/>
                <a:ea typeface="ＭＳ Ｐゴシック" pitchFamily="-105" charset="-128"/>
                <a:cs typeface="ＭＳ Ｐゴシック" pitchFamily="-105" charset="-128"/>
              </a:rPr>
              <a:t> In this analysis, Q</a:t>
            </a:r>
            <a:r>
              <a:rPr lang="en-US" baseline="-25000">
                <a:latin typeface="Times New Roman" pitchFamily="-105" charset="0"/>
                <a:ea typeface="ＭＳ Ｐゴシック" pitchFamily="-105" charset="-128"/>
                <a:cs typeface="ＭＳ Ｐゴシック" pitchFamily="-105" charset="-128"/>
              </a:rPr>
              <a:t>max</a:t>
            </a:r>
            <a:r>
              <a:rPr lang="en-US">
                <a:latin typeface="Times New Roman" pitchFamily="-105" charset="0"/>
                <a:ea typeface="ＭＳ Ｐゴシック" pitchFamily="-105" charset="-128"/>
                <a:cs typeface="ＭＳ Ｐゴシック" pitchFamily="-105" charset="-128"/>
              </a:rPr>
              <a:t> and voided volume were assessed in a sample of 492 men over a 6-year follow-up period. The median decrease in peak urinary flow rate was 2.1% per year. Rapid decrease in peak urinary flow rate (i.e., at least 4.5% decrease per year) was most likely to occur in men at least 70 years of age. Similar results have been observed in other studies of BPH and LUTS.</a:t>
            </a:r>
            <a:r>
              <a:rPr lang="en-US" baseline="30000">
                <a:latin typeface="Times New Roman" pitchFamily="-105" charset="0"/>
                <a:ea typeface="ＭＳ Ｐゴシック" pitchFamily="-105" charset="-128"/>
                <a:cs typeface="ＭＳ Ｐゴシック" pitchFamily="-105" charset="-128"/>
              </a:rPr>
              <a:t>2,3</a:t>
            </a:r>
          </a:p>
          <a:p>
            <a:pPr defTabSz="1079500" eaLnBrk="1" hangingPunct="1">
              <a:tabLst>
                <a:tab pos="169863" algn="l"/>
              </a:tabLst>
            </a:pPr>
            <a:endParaRPr lang="en-US" baseline="30000">
              <a:latin typeface="Times New Roman" pitchFamily="-105" charset="0"/>
              <a:ea typeface="ＭＳ Ｐゴシック" pitchFamily="-105" charset="-128"/>
              <a:cs typeface="ＭＳ Ｐゴシック" pitchFamily="-105" charset="-128"/>
            </a:endParaRPr>
          </a:p>
          <a:p>
            <a:pPr defTabSz="1079500" eaLnBrk="1" hangingPunct="1">
              <a:tabLst>
                <a:tab pos="169863" algn="l"/>
              </a:tabLst>
            </a:pPr>
            <a:r>
              <a:rPr lang="en-US">
                <a:latin typeface="Times New Roman" pitchFamily="-105" charset="0"/>
                <a:ea typeface="ＭＳ Ｐゴシック" pitchFamily="-105" charset="-128"/>
                <a:cs typeface="ＭＳ Ｐゴシック" pitchFamily="-105" charset="-128"/>
              </a:rPr>
              <a:t>References</a:t>
            </a:r>
          </a:p>
          <a:p>
            <a:pPr defTabSz="1079500" eaLnBrk="1" hangingPunct="1">
              <a:tabLst>
                <a:tab pos="169863" algn="l"/>
              </a:tabLst>
            </a:pPr>
            <a:r>
              <a:rPr lang="en-US">
                <a:latin typeface="Times New Roman" pitchFamily="-105" charset="0"/>
                <a:ea typeface="ＭＳ Ｐゴシック" pitchFamily="-105" charset="-128"/>
                <a:cs typeface="ＭＳ Ｐゴシック" pitchFamily="-105" charset="-128"/>
              </a:rPr>
              <a:t>1.	Roberts RO, Jacobsen SJ, Jacobson DJ, et al. Longitudinal changes</a:t>
            </a:r>
            <a:br>
              <a:rPr lang="en-US">
                <a:latin typeface="Times New Roman" pitchFamily="-105" charset="0"/>
                <a:ea typeface="ＭＳ Ｐゴシック" pitchFamily="-105" charset="-128"/>
                <a:cs typeface="ＭＳ Ｐゴシック" pitchFamily="-105" charset="-128"/>
              </a:rPr>
            </a:br>
            <a:r>
              <a:rPr lang="en-US">
                <a:latin typeface="Times New Roman" pitchFamily="-105" charset="0"/>
                <a:ea typeface="ＭＳ Ｐゴシック" pitchFamily="-105" charset="-128"/>
                <a:cs typeface="ＭＳ Ｐゴシック" pitchFamily="-105" charset="-128"/>
              </a:rPr>
              <a:t>	in peak urinary flow rates in a community-based cohort. </a:t>
            </a:r>
            <a:r>
              <a:rPr lang="en-US" i="1">
                <a:latin typeface="Times New Roman" pitchFamily="-105" charset="0"/>
                <a:ea typeface="ＭＳ Ｐゴシック" pitchFamily="-105" charset="-128"/>
                <a:cs typeface="ＭＳ Ｐゴシック" pitchFamily="-105" charset="-128"/>
              </a:rPr>
              <a:t>J Urol.</a:t>
            </a:r>
            <a:br>
              <a:rPr lang="en-US" i="1">
                <a:latin typeface="Times New Roman" pitchFamily="-105" charset="0"/>
                <a:ea typeface="ＭＳ Ｐゴシック" pitchFamily="-105" charset="-128"/>
                <a:cs typeface="ＭＳ Ｐゴシック" pitchFamily="-105" charset="-128"/>
              </a:rPr>
            </a:br>
            <a:r>
              <a:rPr lang="en-US" i="1">
                <a:latin typeface="Times New Roman" pitchFamily="-105" charset="0"/>
                <a:ea typeface="ＭＳ Ｐゴシック" pitchFamily="-105" charset="-128"/>
                <a:cs typeface="ＭＳ Ｐゴシック" pitchFamily="-105" charset="-128"/>
              </a:rPr>
              <a:t>	</a:t>
            </a:r>
            <a:r>
              <a:rPr lang="en-US">
                <a:latin typeface="Times New Roman" pitchFamily="-105" charset="0"/>
                <a:ea typeface="ＭＳ Ｐゴシック" pitchFamily="-105" charset="-128"/>
                <a:cs typeface="ＭＳ Ｐゴシック" pitchFamily="-105" charset="-128"/>
              </a:rPr>
              <a:t>2000;163:107–113. </a:t>
            </a:r>
          </a:p>
          <a:p>
            <a:pPr defTabSz="1079500" eaLnBrk="1" hangingPunct="1">
              <a:tabLst>
                <a:tab pos="169863" algn="l"/>
              </a:tabLst>
            </a:pPr>
            <a:r>
              <a:rPr lang="en-US">
                <a:latin typeface="Times New Roman" pitchFamily="-105" charset="0"/>
                <a:ea typeface="ＭＳ Ｐゴシック" pitchFamily="-105" charset="-128"/>
                <a:cs typeface="ＭＳ Ｐゴシック" pitchFamily="-105" charset="-128"/>
              </a:rPr>
              <a:t>2.	Wei JT, Schottenfeld D, Cooper K, et al. The natural history of lower </a:t>
            </a:r>
            <a:br>
              <a:rPr lang="en-US">
                <a:latin typeface="Times New Roman" pitchFamily="-105" charset="0"/>
                <a:ea typeface="ＭＳ Ｐゴシック" pitchFamily="-105" charset="-128"/>
                <a:cs typeface="ＭＳ Ｐゴシック" pitchFamily="-105" charset="-128"/>
              </a:rPr>
            </a:br>
            <a:r>
              <a:rPr lang="en-US">
                <a:latin typeface="Times New Roman" pitchFamily="-105" charset="0"/>
                <a:ea typeface="ＭＳ Ｐゴシック" pitchFamily="-105" charset="-128"/>
                <a:cs typeface="ＭＳ Ｐゴシック" pitchFamily="-105" charset="-128"/>
              </a:rPr>
              <a:t>	urinary tract symptoms in black American men: Relationships with </a:t>
            </a:r>
            <a:br>
              <a:rPr lang="en-US">
                <a:latin typeface="Times New Roman" pitchFamily="-105" charset="0"/>
                <a:ea typeface="ＭＳ Ｐゴシック" pitchFamily="-105" charset="-128"/>
                <a:cs typeface="ＭＳ Ｐゴシック" pitchFamily="-105" charset="-128"/>
              </a:rPr>
            </a:br>
            <a:r>
              <a:rPr lang="en-US">
                <a:latin typeface="Times New Roman" pitchFamily="-105" charset="0"/>
                <a:ea typeface="ＭＳ Ｐゴシック" pitchFamily="-105" charset="-128"/>
                <a:cs typeface="ＭＳ Ｐゴシック" pitchFamily="-105" charset="-128"/>
              </a:rPr>
              <a:t>	aging, prostate size, flow rate and bothersomeness. </a:t>
            </a:r>
            <a:r>
              <a:rPr lang="en-US" i="1">
                <a:latin typeface="Times New Roman" pitchFamily="-105" charset="0"/>
                <a:ea typeface="ＭＳ Ｐゴシック" pitchFamily="-105" charset="-128"/>
                <a:cs typeface="ＭＳ Ｐゴシック" pitchFamily="-105" charset="-128"/>
              </a:rPr>
              <a:t>J Urol.</a:t>
            </a:r>
            <a:r>
              <a:rPr lang="en-US">
                <a:latin typeface="Times New Roman" pitchFamily="-105" charset="0"/>
                <a:ea typeface="ＭＳ Ｐゴシック" pitchFamily="-105" charset="-128"/>
                <a:cs typeface="ＭＳ Ｐゴシック" pitchFamily="-105" charset="-128"/>
              </a:rPr>
              <a:t> </a:t>
            </a:r>
            <a:br>
              <a:rPr lang="en-US">
                <a:latin typeface="Times New Roman" pitchFamily="-105" charset="0"/>
                <a:ea typeface="ＭＳ Ｐゴシック" pitchFamily="-105" charset="-128"/>
                <a:cs typeface="ＭＳ Ｐゴシック" pitchFamily="-105" charset="-128"/>
              </a:rPr>
            </a:br>
            <a:r>
              <a:rPr lang="en-US">
                <a:latin typeface="Times New Roman" pitchFamily="-105" charset="0"/>
                <a:ea typeface="ＭＳ Ｐゴシック" pitchFamily="-105" charset="-128"/>
                <a:cs typeface="ＭＳ Ｐゴシック" pitchFamily="-105" charset="-128"/>
              </a:rPr>
              <a:t>	2001;165:1521–1525.</a:t>
            </a:r>
          </a:p>
          <a:p>
            <a:pPr defTabSz="1079500" eaLnBrk="1" hangingPunct="1">
              <a:tabLst>
                <a:tab pos="169863" algn="l"/>
              </a:tabLst>
            </a:pPr>
            <a:r>
              <a:rPr lang="en-US">
                <a:latin typeface="Times New Roman" pitchFamily="-105" charset="0"/>
                <a:ea typeface="ＭＳ Ｐゴシック" pitchFamily="-105" charset="-128"/>
                <a:cs typeface="ＭＳ Ｐゴシック" pitchFamily="-105" charset="-128"/>
              </a:rPr>
              <a:t>3.	Girman C, Panser L, Chute C, et al. Natural history of prostatism: </a:t>
            </a:r>
            <a:br>
              <a:rPr lang="en-US">
                <a:latin typeface="Times New Roman" pitchFamily="-105" charset="0"/>
                <a:ea typeface="ＭＳ Ｐゴシック" pitchFamily="-105" charset="-128"/>
                <a:cs typeface="ＭＳ Ｐゴシック" pitchFamily="-105" charset="-128"/>
              </a:rPr>
            </a:br>
            <a:r>
              <a:rPr lang="en-US">
                <a:latin typeface="Times New Roman" pitchFamily="-105" charset="0"/>
                <a:ea typeface="ＭＳ Ｐゴシック" pitchFamily="-105" charset="-128"/>
                <a:cs typeface="ＭＳ Ｐゴシック" pitchFamily="-105" charset="-128"/>
              </a:rPr>
              <a:t>	Urinary flow rates in a community-based study. </a:t>
            </a:r>
            <a:r>
              <a:rPr lang="en-US" i="1">
                <a:latin typeface="Times New Roman" pitchFamily="-105" charset="0"/>
                <a:ea typeface="ＭＳ Ｐゴシック" pitchFamily="-105" charset="-128"/>
                <a:cs typeface="ＭＳ Ｐゴシック" pitchFamily="-105" charset="-128"/>
              </a:rPr>
              <a:t>J Urol.</a:t>
            </a:r>
            <a:r>
              <a:rPr lang="en-US">
                <a:latin typeface="Times New Roman" pitchFamily="-105" charset="0"/>
                <a:ea typeface="ＭＳ Ｐゴシック" pitchFamily="-105" charset="-128"/>
                <a:cs typeface="ＭＳ Ｐゴシック" pitchFamily="-105" charset="-128"/>
              </a:rPr>
              <a:t> 1993;150:887–892.</a:t>
            </a:r>
          </a:p>
        </p:txBody>
      </p:sp>
      <p:sp>
        <p:nvSpPr>
          <p:cNvPr id="35844" name="Rectangle 3"/>
          <p:cNvSpPr>
            <a:spLocks noGrp="1" noRot="1" noChangeAspect="1" noChangeArrowheads="1" noTextEdit="1"/>
          </p:cNvSpPr>
          <p:nvPr>
            <p:ph type="sldImg"/>
          </p:nvPr>
        </p:nvSpPr>
        <p:spPr>
          <a:xfrm>
            <a:off x="1147763" y="688975"/>
            <a:ext cx="4564062" cy="3422650"/>
          </a:xfrm>
          <a:ln w="12700" cap="flat">
            <a:solidFill>
              <a:schemeClr val="tx1"/>
            </a:solid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C7CDA9C1-38CD-B646-BF36-9F48514BEF10}" type="slidenum">
              <a:rPr lang="en-US">
                <a:latin typeface="Times New Roman" pitchFamily="-105" charset="0"/>
                <a:ea typeface="ＭＳ Ｐゴシック" pitchFamily="-105" charset="-128"/>
                <a:cs typeface="ＭＳ Ｐゴシック" pitchFamily="-105" charset="-128"/>
              </a:rPr>
              <a:pPr/>
              <a:t>11</a:t>
            </a:fld>
            <a:endParaRPr lang="en-US">
              <a:latin typeface="Times New Roman" pitchFamily="-105" charset="0"/>
              <a:ea typeface="ＭＳ Ｐゴシック" pitchFamily="-105" charset="-128"/>
              <a:cs typeface="ＭＳ Ｐゴシック" pitchFamily="-105" charset="-128"/>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14400" y="4343400"/>
            <a:ext cx="5029200" cy="4191000"/>
          </a:xfrm>
          <a:noFill/>
          <a:ln/>
        </p:spPr>
        <p:txBody>
          <a:bodyPr lIns="86471" tIns="43236" rIns="86471" bIns="43236"/>
          <a:lstStyle/>
          <a:p>
            <a:pPr eaLnBrk="1" hangingPunct="1"/>
            <a:r>
              <a:rPr lang="en-US">
                <a:latin typeface="Times New Roman" pitchFamily="-105" charset="0"/>
                <a:ea typeface="ＭＳ Ｐゴシック" pitchFamily="-105" charset="-128"/>
                <a:cs typeface="ＭＳ Ｐゴシック" pitchFamily="-105" charset="-128"/>
              </a:rPr>
              <a:t>Like some of the signs and symptoms of BPH,  the incidence of serious complications of BPH increases over time and is directly related to age. In the Olmsted County study, for example, the incidence of acute urinary retention increased from 2.6 per 1000 person years among men from 40-49 years old with mild to moderate symptoms to 9.3 per 1000 patient years among men 70-79 years old with mild to moderate symptoms. </a:t>
            </a:r>
          </a:p>
          <a:p>
            <a:pPr eaLnBrk="1" hangingPunct="1"/>
            <a:r>
              <a:rPr lang="en-US">
                <a:latin typeface="Times New Roman" pitchFamily="-105" charset="0"/>
                <a:ea typeface="ＭＳ Ｐゴシック" pitchFamily="-105" charset="-128"/>
                <a:cs typeface="ＭＳ Ｐゴシック" pitchFamily="-105" charset="-128"/>
              </a:rPr>
              <a:t>The increase in risk of acute urinary retention is even more dramatic among men with moderate to severe symptoms, increasing from 3 per 1000 person years in men 40-49 years old to 34.7 per 1000 person years among men 70-79 years of age.</a:t>
            </a:r>
          </a:p>
          <a:p>
            <a:pPr eaLnBrk="1" hangingPunct="1"/>
            <a:endParaRPr lang="en-US">
              <a:latin typeface="Times New Roman" pitchFamily="-105" charset="0"/>
              <a:ea typeface="ＭＳ Ｐゴシック" pitchFamily="-105" charset="-128"/>
              <a:cs typeface="ＭＳ Ｐゴシック" pitchFamily="-105" charset="-128"/>
            </a:endParaRPr>
          </a:p>
          <a:p>
            <a:pPr eaLnBrk="1" hangingPunct="1"/>
            <a:r>
              <a:rPr lang="en-US">
                <a:latin typeface="Times New Roman" pitchFamily="-105" charset="0"/>
                <a:ea typeface="ＭＳ Ｐゴシック" pitchFamily="-105" charset="-128"/>
                <a:cs typeface="ＭＳ Ｐゴシック" pitchFamily="-105" charset="-128"/>
              </a:rPr>
              <a:t>Reference</a:t>
            </a:r>
          </a:p>
          <a:p>
            <a:pPr eaLnBrk="1" hangingPunct="1"/>
            <a:r>
              <a:rPr lang="en-US">
                <a:latin typeface="Times New Roman" pitchFamily="-105" charset="0"/>
                <a:ea typeface="ＭＳ Ｐゴシック" pitchFamily="-105" charset="-128"/>
                <a:cs typeface="ＭＳ Ｐゴシック" pitchFamily="-105" charset="-128"/>
              </a:rPr>
              <a:t>Jacobsen SJ, Jacobson DJ, Girman CJ, et al. Natural history of prostatism: Risk factors for acute urinary retention. </a:t>
            </a:r>
            <a:r>
              <a:rPr lang="en-US" i="1">
                <a:latin typeface="Times New Roman" pitchFamily="-105" charset="0"/>
                <a:ea typeface="ＭＳ Ｐゴシック" pitchFamily="-105" charset="-128"/>
                <a:cs typeface="ＭＳ Ｐゴシック" pitchFamily="-105" charset="-128"/>
              </a:rPr>
              <a:t>J Urol.</a:t>
            </a:r>
            <a:r>
              <a:rPr lang="en-US">
                <a:latin typeface="Times New Roman" pitchFamily="-105" charset="0"/>
                <a:ea typeface="ＭＳ Ｐゴシック" pitchFamily="-105" charset="-128"/>
                <a:cs typeface="ＭＳ Ｐゴシック" pitchFamily="-105" charset="-128"/>
              </a:rPr>
              <a:t> 1997;158:481–487</a:t>
            </a:r>
          </a:p>
          <a:p>
            <a:pPr eaLnBrk="1" hangingPunct="1"/>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E8D6B5D-BC11-7E41-AF85-1C389CA3A9CB}" type="slidenum">
              <a:rPr lang="en-US">
                <a:latin typeface="Times New Roman" pitchFamily="-105" charset="0"/>
                <a:ea typeface="ＭＳ Ｐゴシック" pitchFamily="-105" charset="-128"/>
                <a:cs typeface="ＭＳ Ｐゴシック" pitchFamily="-105" charset="-128"/>
              </a:rPr>
              <a:pPr/>
              <a:t>12</a:t>
            </a:fld>
            <a:endParaRPr lang="en-US">
              <a:latin typeface="Times New Roman" pitchFamily="-105" charset="0"/>
              <a:ea typeface="ＭＳ Ｐゴシック" pitchFamily="-105" charset="-128"/>
              <a:cs typeface="ＭＳ Ｐゴシック" pitchFamily="-105" charset="-128"/>
            </a:endParaRPr>
          </a:p>
        </p:txBody>
      </p:sp>
      <p:sp>
        <p:nvSpPr>
          <p:cNvPr id="39939" name="Rectangle 2"/>
          <p:cNvSpPr>
            <a:spLocks noGrp="1" noRot="1" noChangeAspect="1" noChangeArrowheads="1" noTextEdit="1"/>
          </p:cNvSpPr>
          <p:nvPr>
            <p:ph type="sldImg"/>
          </p:nvPr>
        </p:nvSpPr>
        <p:spPr>
          <a:xfrm>
            <a:off x="1154113" y="692150"/>
            <a:ext cx="4554537" cy="3416300"/>
          </a:xfrm>
          <a:ln w="12700" cap="flat">
            <a:solidFill>
              <a:schemeClr val="tx1"/>
            </a:solidFill>
          </a:ln>
        </p:spPr>
      </p:sp>
      <p:sp>
        <p:nvSpPr>
          <p:cNvPr id="39940" name="Rectangle 3"/>
          <p:cNvSpPr>
            <a:spLocks noGrp="1" noChangeArrowheads="1"/>
          </p:cNvSpPr>
          <p:nvPr>
            <p:ph type="body" idx="1"/>
          </p:nvPr>
        </p:nvSpPr>
        <p:spPr>
          <a:xfrm>
            <a:off x="912813" y="4343400"/>
            <a:ext cx="5030787" cy="4114800"/>
          </a:xfrm>
          <a:noFill/>
          <a:ln/>
        </p:spPr>
        <p:txBody>
          <a:bodyPr lIns="90457" tIns="44435" rIns="90457" bIns="44435"/>
          <a:lstStyle/>
          <a:p>
            <a:pPr eaLnBrk="1" hangingPunct="1"/>
            <a:r>
              <a:rPr lang="en-US">
                <a:latin typeface="Times New Roman" pitchFamily="-105" charset="0"/>
                <a:ea typeface="ＭＳ Ｐゴシック" pitchFamily="-105" charset="-128"/>
                <a:cs typeface="ＭＳ Ｐゴシック" pitchFamily="-105" charset="-128"/>
              </a:rPr>
              <a:t>The likelihood of needing BPH-related prostate surgery also increases over time. In the Baltimore Longitudinal Study of Aging, which prospectively followed 1057 men for up to 30 years, the 10-year probability of prostate surgery for BPH was directly related to age among those with obstructive symptoms, with or without prostatic enlargement. However, the risk of surgery was particularly high for older men with prostatic enlargement and obstructive symptoms. The 10-year probability of BPH-related prostate surgery among 60- to 69-year-olds with prostate enlargement and obstructive symptoms was 16%. For 70- to 79-year olds with prostate enlargement and obstructive symptoms, the 10-year probability of BPH-related prostate surgery was 34%.</a:t>
            </a:r>
          </a:p>
          <a:p>
            <a:pPr eaLnBrk="1" hangingPunct="1"/>
            <a:endParaRPr lang="en-US">
              <a:latin typeface="Times New Roman" pitchFamily="-105" charset="0"/>
              <a:ea typeface="ＭＳ Ｐゴシック" pitchFamily="-105" charset="-128"/>
              <a:cs typeface="ＭＳ Ｐゴシック" pitchFamily="-105" charset="-128"/>
            </a:endParaRPr>
          </a:p>
          <a:p>
            <a:pPr eaLnBrk="1" hangingPunct="1"/>
            <a:r>
              <a:rPr lang="en-US">
                <a:latin typeface="Times New Roman" pitchFamily="-105" charset="0"/>
                <a:ea typeface="ＭＳ Ｐゴシック" pitchFamily="-105" charset="-128"/>
                <a:cs typeface="ＭＳ Ｐゴシック" pitchFamily="-105" charset="-128"/>
              </a:rPr>
              <a:t>Reference</a:t>
            </a:r>
          </a:p>
          <a:p>
            <a:pPr eaLnBrk="1" hangingPunct="1"/>
            <a:r>
              <a:rPr lang="en-US">
                <a:latin typeface="Times New Roman" pitchFamily="-105" charset="0"/>
                <a:ea typeface="ＭＳ Ｐゴシック" pitchFamily="-105" charset="-128"/>
                <a:cs typeface="ＭＳ Ｐゴシック" pitchFamily="-105" charset="-128"/>
              </a:rPr>
              <a:t>Arrighi HM, Metter EJ, Guess HA, et al. Natural history of benign prostatic hyperplasia and risk of prostatectomy. The Baltimore Longitudinal Study of Aging. </a:t>
            </a:r>
            <a:r>
              <a:rPr lang="en-US" i="1">
                <a:latin typeface="Times New Roman" pitchFamily="-105" charset="0"/>
                <a:ea typeface="ＭＳ Ｐゴシック" pitchFamily="-105" charset="-128"/>
                <a:cs typeface="ＭＳ Ｐゴシック" pitchFamily="-105" charset="-128"/>
              </a:rPr>
              <a:t>Urology.</a:t>
            </a:r>
            <a:r>
              <a:rPr lang="en-US">
                <a:latin typeface="Times New Roman" pitchFamily="-105" charset="0"/>
                <a:ea typeface="ＭＳ Ｐゴシック" pitchFamily="-105" charset="-128"/>
                <a:cs typeface="ＭＳ Ｐゴシック" pitchFamily="-105" charset="-128"/>
              </a:rPr>
              <a:t> 1991;38(1 Suppl):4–8.</a:t>
            </a:r>
          </a:p>
          <a:p>
            <a:pPr eaLnBrk="1" hangingPunct="1"/>
            <a:endParaRPr lang="en-US">
              <a:latin typeface="Times New Roman" pitchFamily="-105" charset="0"/>
              <a:ea typeface="ＭＳ Ｐゴシック" pitchFamily="-105" charset="-128"/>
              <a:cs typeface="ＭＳ Ｐゴシック" pitchFamily="-105" charset="-128"/>
            </a:endParaRPr>
          </a:p>
          <a:p>
            <a:pPr eaLnBrk="1" hangingPunct="1"/>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CA9EA902-2542-4644-8A49-EDA9C9FA7AAA}" type="slidenum">
              <a:rPr lang="en-US">
                <a:latin typeface="Times New Roman" pitchFamily="-105" charset="0"/>
                <a:ea typeface="ＭＳ Ｐゴシック" pitchFamily="-105" charset="-128"/>
                <a:cs typeface="ＭＳ Ｐゴシック" pitchFamily="-105" charset="-128"/>
              </a:rPr>
              <a:pPr/>
              <a:t>13</a:t>
            </a:fld>
            <a:endParaRPr lang="en-US">
              <a:latin typeface="Times New Roman" pitchFamily="-105" charset="0"/>
              <a:ea typeface="ＭＳ Ｐゴシック" pitchFamily="-105" charset="-128"/>
              <a:cs typeface="ＭＳ Ｐゴシック" pitchFamily="-105"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B8503945-A72D-EF48-8E0A-4BCCFDE3C0B2}" type="slidenum">
              <a:rPr lang="en-US">
                <a:latin typeface="Times New Roman" pitchFamily="-105" charset="0"/>
                <a:ea typeface="ＭＳ Ｐゴシック" pitchFamily="-105" charset="-128"/>
                <a:cs typeface="ＭＳ Ｐゴシック" pitchFamily="-105" charset="-128"/>
              </a:rPr>
              <a:pPr/>
              <a:t>14</a:t>
            </a:fld>
            <a:endParaRPr lang="en-US">
              <a:latin typeface="Times New Roman" pitchFamily="-105" charset="0"/>
              <a:ea typeface="ＭＳ Ｐゴシック" pitchFamily="-105" charset="-128"/>
              <a:cs typeface="ＭＳ Ｐゴシック" pitchFamily="-105" charset="-128"/>
            </a:endParaRPr>
          </a:p>
        </p:txBody>
      </p:sp>
      <p:sp>
        <p:nvSpPr>
          <p:cNvPr id="44035" name="Rectangle 2"/>
          <p:cNvSpPr>
            <a:spLocks noGrp="1" noRot="1" noChangeAspect="1" noChangeArrowheads="1" noTextEdit="1"/>
          </p:cNvSpPr>
          <p:nvPr>
            <p:ph type="sldImg"/>
          </p:nvPr>
        </p:nvSpPr>
        <p:spPr>
          <a:xfrm>
            <a:off x="1144588" y="684213"/>
            <a:ext cx="4572000" cy="3429000"/>
          </a:xfrm>
          <a:ln/>
        </p:spPr>
      </p:sp>
      <p:sp>
        <p:nvSpPr>
          <p:cNvPr id="44036" name="Rectangle 3"/>
          <p:cNvSpPr>
            <a:spLocks noGrp="1" noChangeArrowheads="1"/>
          </p:cNvSpPr>
          <p:nvPr>
            <p:ph type="body" idx="1"/>
          </p:nvPr>
        </p:nvSpPr>
        <p:spPr>
          <a:xfrm>
            <a:off x="914400" y="4341813"/>
            <a:ext cx="5029200" cy="4117975"/>
          </a:xfrm>
          <a:noFill/>
          <a:ln/>
        </p:spPr>
        <p:txBody>
          <a:bodyPr/>
          <a:lstStyle/>
          <a:p>
            <a:pPr eaLnBrk="1" hangingPunct="1"/>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E2B4990-EF84-BF49-BB92-B476F8A7A9CC}" type="slidenum">
              <a:rPr lang="en-US">
                <a:latin typeface="Times New Roman" pitchFamily="-105" charset="0"/>
                <a:ea typeface="ＭＳ Ｐゴシック" pitchFamily="-105" charset="-128"/>
                <a:cs typeface="ＭＳ Ｐゴシック" pitchFamily="-105" charset="-128"/>
              </a:rPr>
              <a:pPr/>
              <a:t>15</a:t>
            </a:fld>
            <a:endParaRPr lang="en-US">
              <a:latin typeface="Times New Roman" pitchFamily="-105" charset="0"/>
              <a:ea typeface="ＭＳ Ｐゴシック" pitchFamily="-105" charset="-128"/>
              <a:cs typeface="ＭＳ Ｐゴシック" pitchFamily="-105" charset="-128"/>
            </a:endParaRPr>
          </a:p>
        </p:txBody>
      </p:sp>
      <p:sp>
        <p:nvSpPr>
          <p:cNvPr id="46083" name="Rectangle 2"/>
          <p:cNvSpPr>
            <a:spLocks noGrp="1" noRot="1" noChangeAspect="1" noChangeArrowheads="1" noTextEdit="1"/>
          </p:cNvSpPr>
          <p:nvPr>
            <p:ph type="sldImg"/>
          </p:nvPr>
        </p:nvSpPr>
        <p:spPr>
          <a:xfrm>
            <a:off x="1144588" y="684213"/>
            <a:ext cx="4572000" cy="3429000"/>
          </a:xfrm>
          <a:ln/>
        </p:spPr>
      </p:sp>
      <p:sp>
        <p:nvSpPr>
          <p:cNvPr id="46084" name="Rectangle 3"/>
          <p:cNvSpPr>
            <a:spLocks noGrp="1" noChangeArrowheads="1"/>
          </p:cNvSpPr>
          <p:nvPr>
            <p:ph type="body" idx="1"/>
          </p:nvPr>
        </p:nvSpPr>
        <p:spPr>
          <a:xfrm>
            <a:off x="914400" y="4341813"/>
            <a:ext cx="5029200" cy="4117975"/>
          </a:xfrm>
          <a:noFill/>
          <a:ln/>
        </p:spPr>
        <p:txBody>
          <a:bodyPr/>
          <a:lstStyle/>
          <a:p>
            <a:pPr eaLnBrk="1" hangingPunct="1"/>
            <a:endParaRPr lang="en-US">
              <a:latin typeface="Times New Roman" pitchFamily="-105" charset="0"/>
              <a:ea typeface="ＭＳ Ｐゴシック" pitchFamily="-105" charset="-128"/>
              <a:cs typeface="ＭＳ Ｐゴシック" pitchFamily="-105" charset="-128"/>
            </a:endParaRPr>
          </a:p>
          <a:p>
            <a:pPr eaLnBrk="1" hangingPunct="1"/>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780BCCE-89F3-E343-A3E5-E663392A8810}" type="slidenum">
              <a:rPr lang="en-US">
                <a:latin typeface="Times New Roman" pitchFamily="-105" charset="0"/>
                <a:ea typeface="ＭＳ Ｐゴシック" pitchFamily="-105" charset="-128"/>
                <a:cs typeface="ＭＳ Ｐゴシック" pitchFamily="-105" charset="-128"/>
              </a:rPr>
              <a:pPr/>
              <a:t>16</a:t>
            </a:fld>
            <a:endParaRPr lang="en-US">
              <a:latin typeface="Times New Roman" pitchFamily="-105" charset="0"/>
              <a:ea typeface="ＭＳ Ｐゴシック" pitchFamily="-105" charset="-128"/>
              <a:cs typeface="ＭＳ Ｐゴシック" pitchFamily="-105" charset="-128"/>
            </a:endParaRPr>
          </a:p>
        </p:txBody>
      </p:sp>
      <p:sp>
        <p:nvSpPr>
          <p:cNvPr id="50179" name="Rectangle 2"/>
          <p:cNvSpPr>
            <a:spLocks noGrp="1" noRot="1" noChangeAspect="1" noChangeArrowheads="1" noTextEdit="1"/>
          </p:cNvSpPr>
          <p:nvPr>
            <p:ph type="sldImg"/>
          </p:nvPr>
        </p:nvSpPr>
        <p:spPr>
          <a:xfrm>
            <a:off x="1144588" y="684213"/>
            <a:ext cx="4572000" cy="3429000"/>
          </a:xfrm>
          <a:ln/>
        </p:spPr>
      </p:sp>
      <p:sp>
        <p:nvSpPr>
          <p:cNvPr id="50180" name="Rectangle 3"/>
          <p:cNvSpPr>
            <a:spLocks noGrp="1" noChangeArrowheads="1"/>
          </p:cNvSpPr>
          <p:nvPr>
            <p:ph type="body" idx="1"/>
          </p:nvPr>
        </p:nvSpPr>
        <p:spPr>
          <a:xfrm>
            <a:off x="914400" y="4341813"/>
            <a:ext cx="5029200" cy="4117975"/>
          </a:xfrm>
          <a:noFill/>
          <a:ln/>
        </p:spPr>
        <p:txBody>
          <a:bodyPr/>
          <a:lstStyle/>
          <a:p>
            <a:pPr eaLnBrk="1" hangingPunct="1"/>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8B7C10F7-9E3F-B941-A013-8BA7BB182DA2}" type="slidenum">
              <a:rPr lang="en-US">
                <a:latin typeface="Times New Roman" pitchFamily="-105" charset="0"/>
                <a:ea typeface="ＭＳ Ｐゴシック" pitchFamily="-105" charset="-128"/>
                <a:cs typeface="ＭＳ Ｐゴシック" pitchFamily="-105" charset="-128"/>
              </a:rPr>
              <a:pPr/>
              <a:t>17</a:t>
            </a:fld>
            <a:endParaRPr lang="en-US">
              <a:latin typeface="Times New Roman" pitchFamily="-105" charset="0"/>
              <a:ea typeface="ＭＳ Ｐゴシック" pitchFamily="-105" charset="-128"/>
              <a:cs typeface="ＭＳ Ｐゴシック" pitchFamily="-105" charset="-128"/>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A593357-8860-344F-B645-33B3E235F0FA}" type="slidenum">
              <a:rPr lang="en-US">
                <a:latin typeface="Times New Roman" pitchFamily="-105" charset="0"/>
                <a:ea typeface="ＭＳ Ｐゴシック" pitchFamily="-105" charset="-128"/>
                <a:cs typeface="ＭＳ Ｐゴシック" pitchFamily="-105" charset="-128"/>
              </a:rPr>
              <a:pPr/>
              <a:t>18</a:t>
            </a:fld>
            <a:endParaRPr lang="en-US">
              <a:latin typeface="Times New Roman" pitchFamily="-105" charset="0"/>
              <a:ea typeface="ＭＳ Ｐゴシック" pitchFamily="-105" charset="-128"/>
              <a:cs typeface="ＭＳ Ｐゴシック" pitchFamily="-105" charset="-128"/>
            </a:endParaRPr>
          </a:p>
        </p:txBody>
      </p:sp>
      <p:sp>
        <p:nvSpPr>
          <p:cNvPr id="54275" name="Rectangle 2"/>
          <p:cNvSpPr>
            <a:spLocks noGrp="1" noRot="1" noChangeAspect="1" noChangeArrowheads="1" noTextEdit="1"/>
          </p:cNvSpPr>
          <p:nvPr>
            <p:ph type="sldImg"/>
          </p:nvPr>
        </p:nvSpPr>
        <p:spPr>
          <a:xfrm>
            <a:off x="806450" y="431800"/>
            <a:ext cx="5097463" cy="3822700"/>
          </a:xfrm>
          <a:ln/>
        </p:spPr>
      </p:sp>
      <p:sp>
        <p:nvSpPr>
          <p:cNvPr id="54276" name="Rectangle 3"/>
          <p:cNvSpPr>
            <a:spLocks noGrp="1" noChangeArrowheads="1"/>
          </p:cNvSpPr>
          <p:nvPr>
            <p:ph type="body" idx="1"/>
          </p:nvPr>
        </p:nvSpPr>
        <p:spPr>
          <a:xfrm>
            <a:off x="785813" y="4343400"/>
            <a:ext cx="5103812" cy="4114800"/>
          </a:xfrm>
          <a:noFill/>
          <a:ln/>
        </p:spPr>
        <p:txBody>
          <a:bodyPr/>
          <a:lstStyle/>
          <a:p>
            <a:pPr eaLnBrk="1" hangingPunct="1"/>
            <a:r>
              <a:rPr lang="en-US">
                <a:latin typeface="Times New Roman" pitchFamily="-105" charset="0"/>
                <a:ea typeface="ＭＳ Ｐゴシック" pitchFamily="-105" charset="-128"/>
                <a:cs typeface="ＭＳ Ｐゴシック" pitchFamily="-105" charset="-128"/>
              </a:rPr>
              <a:t>Previously, obstruction, prostatism, and hyperplasia of the prostate were considered to be almost synonymous. Now, investigators and clinicians are aware that some men have hyperplasia, some have symptoms, and others obstruction, and all three need not occur together in a given patient. Currently, benign prostatic hyperplasia (BPH) is considered in terms of benign prostatic enlargement (BPE), bladder outlet obstruction (BOO), and lower urinary tract symptoms (LUTS).</a:t>
            </a:r>
            <a:r>
              <a:rPr lang="en-US" baseline="30000">
                <a:latin typeface="Times New Roman" pitchFamily="-105" charset="0"/>
                <a:ea typeface="ＭＳ Ｐゴシック" pitchFamily="-105" charset="-128"/>
                <a:cs typeface="ＭＳ Ｐゴシック" pitchFamily="-105" charset="-128"/>
              </a:rPr>
              <a:t>1</a:t>
            </a:r>
            <a:r>
              <a:rPr lang="en-US">
                <a:latin typeface="Times New Roman" pitchFamily="-105" charset="0"/>
                <a:ea typeface="ＭＳ Ｐゴシック" pitchFamily="-105" charset="-128"/>
                <a:cs typeface="ＭＳ Ｐゴシック" pitchFamily="-105" charset="-128"/>
              </a:rPr>
              <a:t> Consideration of clinical BPH, its diagnosis, and treatment requires careful definition of terms associated with this disease. Benign prostatic hyperplasia is a histologic diagnosis. Benign prostatic enlargement is an increase in the size of the prostate that may or may not be associated with obstruction. Benign prostatic obstruction (BPO) is proven BOO and it has both static and dynamic components.</a:t>
            </a:r>
            <a:r>
              <a:rPr lang="en-US" baseline="30000">
                <a:latin typeface="Times New Roman" pitchFamily="-105" charset="0"/>
                <a:ea typeface="ＭＳ Ｐゴシック" pitchFamily="-105" charset="-128"/>
                <a:cs typeface="ＭＳ Ｐゴシック" pitchFamily="-105" charset="-128"/>
              </a:rPr>
              <a:t>2,3</a:t>
            </a:r>
          </a:p>
          <a:p>
            <a:pPr eaLnBrk="1" hangingPunct="1"/>
            <a:endParaRPr lang="en-US">
              <a:latin typeface="Times New Roman" pitchFamily="-105" charset="0"/>
              <a:ea typeface="ＭＳ Ｐゴシック" pitchFamily="-105" charset="-128"/>
              <a:cs typeface="ＭＳ Ｐゴシック" pitchFamily="-105" charset="-128"/>
            </a:endParaRPr>
          </a:p>
          <a:p>
            <a:pPr eaLnBrk="1" hangingPunct="1"/>
            <a:r>
              <a:rPr lang="en-US" sz="1000">
                <a:latin typeface="Times New Roman" pitchFamily="-105" charset="0"/>
                <a:ea typeface="ＭＳ Ｐゴシック" pitchFamily="-105" charset="-128"/>
                <a:cs typeface="ＭＳ Ｐゴシック" pitchFamily="-105" charset="-128"/>
              </a:rPr>
              <a:t>1.	Jepsen JV, Bruskewitz RC. Comprehensive patient evaluation for benign prostatic hyperplasia. </a:t>
            </a:r>
            <a:r>
              <a:rPr lang="en-US" sz="1000" i="1">
                <a:latin typeface="Times New Roman" pitchFamily="-105" charset="0"/>
                <a:ea typeface="ＭＳ Ｐゴシック" pitchFamily="-105" charset="-128"/>
                <a:cs typeface="ＭＳ Ｐゴシック" pitchFamily="-105" charset="-128"/>
              </a:rPr>
              <a:t>Urology</a:t>
            </a:r>
            <a:r>
              <a:rPr lang="en-US" sz="1000">
                <a:latin typeface="Times New Roman" pitchFamily="-105" charset="0"/>
                <a:ea typeface="ＭＳ Ｐゴシック" pitchFamily="-105" charset="-128"/>
                <a:cs typeface="ＭＳ Ｐゴシック" pitchFamily="-105" charset="-128"/>
              </a:rPr>
              <a:t>. 1998;51(suppl 4A):13-18.</a:t>
            </a:r>
          </a:p>
          <a:p>
            <a:pPr eaLnBrk="1" hangingPunct="1"/>
            <a:r>
              <a:rPr lang="en-US" sz="1000">
                <a:latin typeface="Times New Roman" pitchFamily="-105" charset="0"/>
                <a:ea typeface="ＭＳ Ｐゴシック" pitchFamily="-105" charset="-128"/>
                <a:cs typeface="ＭＳ Ｐゴシック" pitchFamily="-105" charset="-128"/>
              </a:rPr>
              <a:t>2.	Nordling J, Artibani W, Hald T, et al. Pathophysiology of the urinary bladder in obstruction and aging. In: </a:t>
            </a:r>
            <a:r>
              <a:rPr lang="en-US" sz="1000" i="1">
                <a:latin typeface="Times New Roman" pitchFamily="-105" charset="0"/>
                <a:ea typeface="ＭＳ Ｐゴシック" pitchFamily="-105" charset="-128"/>
                <a:cs typeface="ＭＳ Ｐゴシック" pitchFamily="-105" charset="-128"/>
              </a:rPr>
              <a:t>Benign Prostatic Hyperplasia. 5th International Consultation on Benign Prostatic Hyperplasia (BPH)</a:t>
            </a:r>
            <a:r>
              <a:rPr lang="en-US" sz="1000">
                <a:latin typeface="Times New Roman" pitchFamily="-105" charset="0"/>
                <a:ea typeface="ＭＳ Ｐゴシック" pitchFamily="-105" charset="-128"/>
                <a:cs typeface="ＭＳ Ｐゴシック" pitchFamily="-105" charset="-128"/>
              </a:rPr>
              <a:t>. Eds: Chatelain C, Denis L, Foo KT, et al. World Health Organization–International Union Against Cancer. Paris, France. </a:t>
            </a:r>
            <a:br>
              <a:rPr lang="en-US" sz="1000">
                <a:latin typeface="Times New Roman" pitchFamily="-105" charset="0"/>
                <a:ea typeface="ＭＳ Ｐゴシック" pitchFamily="-105" charset="-128"/>
                <a:cs typeface="ＭＳ Ｐゴシック" pitchFamily="-105" charset="-128"/>
              </a:rPr>
            </a:br>
            <a:r>
              <a:rPr lang="en-US" sz="1000">
                <a:latin typeface="Times New Roman" pitchFamily="-105" charset="0"/>
                <a:ea typeface="ＭＳ Ｐゴシック" pitchFamily="-105" charset="-128"/>
                <a:cs typeface="ＭＳ Ｐゴシック" pitchFamily="-105" charset="-128"/>
              </a:rPr>
              <a:t>June 25-28, 2000:107-166.</a:t>
            </a:r>
          </a:p>
          <a:p>
            <a:pPr eaLnBrk="1" hangingPunct="1"/>
            <a:r>
              <a:rPr lang="en-US" sz="1000">
                <a:latin typeface="Times New Roman" pitchFamily="-105" charset="0"/>
                <a:ea typeface="ＭＳ Ｐゴシック" pitchFamily="-105" charset="-128"/>
                <a:cs typeface="ＭＳ Ｐゴシック" pitchFamily="-105" charset="-128"/>
              </a:rPr>
              <a:t>3.	Barry MJ, Batista JE, Donovan J, et al. Measuring the symptoms and health impact of benign prostatic hyperplasia and its treatments. </a:t>
            </a:r>
            <a:r>
              <a:rPr lang="en-US" sz="1000" i="1">
                <a:latin typeface="Times New Roman" pitchFamily="-105" charset="0"/>
                <a:ea typeface="ＭＳ Ｐゴシック" pitchFamily="-105" charset="-128"/>
                <a:cs typeface="ＭＳ Ｐゴシック" pitchFamily="-105" charset="-128"/>
              </a:rPr>
              <a:t>Benign Prostatic Hyperplasia. 5th International Consultation on Benign Prostatic Hyperplasia (BPH)</a:t>
            </a:r>
            <a:r>
              <a:rPr lang="en-US" sz="1000">
                <a:latin typeface="Times New Roman" pitchFamily="-105" charset="0"/>
                <a:ea typeface="ＭＳ Ｐゴシック" pitchFamily="-105" charset="-128"/>
                <a:cs typeface="ＭＳ Ｐゴシック" pitchFamily="-105" charset="-128"/>
              </a:rPr>
              <a:t>. Eds: Chatelain C, Denis L, Foo KT, et al. World Health Organization–International Union Against Cancer. Paris, France. June 25-28, 2000:203-220.</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3ED5319C-E2A5-7E41-A8FC-8E1FD9F23AB8}" type="slidenum">
              <a:rPr lang="en-US">
                <a:latin typeface="Times New Roman" pitchFamily="-105" charset="0"/>
                <a:ea typeface="ＭＳ Ｐゴシック" pitchFamily="-105" charset="-128"/>
                <a:cs typeface="ＭＳ Ｐゴシック" pitchFamily="-105" charset="-128"/>
              </a:rPr>
              <a:pPr/>
              <a:t>19</a:t>
            </a:fld>
            <a:endParaRPr lang="en-US">
              <a:latin typeface="Times New Roman" pitchFamily="-105" charset="0"/>
              <a:ea typeface="ＭＳ Ｐゴシック" pitchFamily="-105" charset="-128"/>
              <a:cs typeface="ＭＳ Ｐゴシック" pitchFamily="-105" charset="-128"/>
            </a:endParaRPr>
          </a:p>
        </p:txBody>
      </p:sp>
      <p:sp>
        <p:nvSpPr>
          <p:cNvPr id="56323" name="Rectangle 2"/>
          <p:cNvSpPr>
            <a:spLocks noGrp="1" noRot="1" noChangeAspect="1" noChangeArrowheads="1" noTextEdit="1"/>
          </p:cNvSpPr>
          <p:nvPr>
            <p:ph type="sldImg"/>
          </p:nvPr>
        </p:nvSpPr>
        <p:spPr>
          <a:xfrm>
            <a:off x="806450" y="431800"/>
            <a:ext cx="5097463" cy="3822700"/>
          </a:xfrm>
          <a:ln/>
        </p:spPr>
      </p:sp>
      <p:sp>
        <p:nvSpPr>
          <p:cNvPr id="56324" name="Rectangle 3"/>
          <p:cNvSpPr>
            <a:spLocks noGrp="1" noChangeArrowheads="1"/>
          </p:cNvSpPr>
          <p:nvPr>
            <p:ph type="body" idx="1"/>
          </p:nvPr>
        </p:nvSpPr>
        <p:spPr>
          <a:xfrm>
            <a:off x="785813" y="4343400"/>
            <a:ext cx="5103812" cy="4114800"/>
          </a:xfrm>
          <a:noFill/>
          <a:ln/>
        </p:spPr>
        <p:txBody>
          <a:bodyPr/>
          <a:lstStyle/>
          <a:p>
            <a:pPr eaLnBrk="1" hangingPunct="1"/>
            <a:r>
              <a:rPr lang="en-US">
                <a:latin typeface="Times New Roman" pitchFamily="-105" charset="0"/>
                <a:ea typeface="ＭＳ Ｐゴシック" pitchFamily="-105" charset="-128"/>
                <a:cs typeface="ＭＳ Ｐゴシック" pitchFamily="-105" charset="-128"/>
              </a:rPr>
              <a:t>The term BPH has traditionally been used to describe a constellation of obstructive and irritative voiding symptoms that occur in men as they age. The term LUTS has replaced BPH to describe this symptom complex. Such symptomatology may be due to a variety of causes, including BPH, BPE, or BPO. However, it may also occur in the absence of any of these conditions.</a:t>
            </a:r>
          </a:p>
          <a:p>
            <a:pPr eaLnBrk="1" hangingPunct="1"/>
            <a:endParaRPr lang="en-US">
              <a:latin typeface="Times New Roman" pitchFamily="-105" charset="0"/>
              <a:ea typeface="ＭＳ Ｐゴシック" pitchFamily="-105" charset="-128"/>
              <a:cs typeface="ＭＳ Ｐゴシック" pitchFamily="-105" charset="-128"/>
            </a:endParaRPr>
          </a:p>
          <a:p>
            <a:pPr eaLnBrk="1" hangingPunct="1"/>
            <a:r>
              <a:rPr lang="en-US" sz="1000">
                <a:latin typeface="Times New Roman" pitchFamily="-105" charset="0"/>
                <a:ea typeface="ＭＳ Ｐゴシック" pitchFamily="-105" charset="-128"/>
                <a:cs typeface="ＭＳ Ｐゴシック" pitchFamily="-105" charset="-128"/>
              </a:rPr>
              <a:t>	Nordling J, Artibani W, Hald T, et al. Pathophysiology of the urinary bladder in obstruction and ageing. In: </a:t>
            </a:r>
            <a:r>
              <a:rPr lang="en-US" sz="1000" i="1">
                <a:latin typeface="Times New Roman" pitchFamily="-105" charset="0"/>
                <a:ea typeface="ＭＳ Ｐゴシック" pitchFamily="-105" charset="-128"/>
                <a:cs typeface="ＭＳ Ｐゴシック" pitchFamily="-105" charset="-128"/>
              </a:rPr>
              <a:t>Benign Prostatic Hyperplasia. 5th International Consultation on Benign Prostatic Hyperplasia (BPH)</a:t>
            </a:r>
            <a:r>
              <a:rPr lang="en-US" sz="1000">
                <a:latin typeface="Times New Roman" pitchFamily="-105" charset="0"/>
                <a:ea typeface="ＭＳ Ｐゴシック" pitchFamily="-105" charset="-128"/>
                <a:cs typeface="ＭＳ Ｐゴシック" pitchFamily="-105" charset="-128"/>
              </a:rPr>
              <a:t>. Eds: Chatelain C, Denis L, Foo KT, et al. World Health Organization–International Union Against Cancer. Paris, France. </a:t>
            </a:r>
            <a:br>
              <a:rPr lang="en-US" sz="1000">
                <a:latin typeface="Times New Roman" pitchFamily="-105" charset="0"/>
                <a:ea typeface="ＭＳ Ｐゴシック" pitchFamily="-105" charset="-128"/>
                <a:cs typeface="ＭＳ Ｐゴシック" pitchFamily="-105" charset="-128"/>
              </a:rPr>
            </a:br>
            <a:r>
              <a:rPr lang="en-US" sz="1000">
                <a:latin typeface="Times New Roman" pitchFamily="-105" charset="0"/>
                <a:ea typeface="ＭＳ Ｐゴシック" pitchFamily="-105" charset="-128"/>
                <a:cs typeface="ＭＳ Ｐゴシック" pitchFamily="-105" charset="-128"/>
              </a:rPr>
              <a:t>June 25-28, 2000:107-166.</a:t>
            </a:r>
          </a:p>
          <a:p>
            <a:pPr eaLnBrk="1" hangingPunct="1"/>
            <a:endParaRPr lang="en-US" sz="1000">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6F14852-7536-E14C-A89F-3B6E18EE6D26}" type="slidenum">
              <a:rPr lang="en-US">
                <a:latin typeface="Arial" pitchFamily="-105" charset="0"/>
              </a:rPr>
              <a:pPr/>
              <a:t>2</a:t>
            </a:fld>
            <a:endParaRPr lang="en-US">
              <a:latin typeface="Arial" pitchFamily="-105" charset="0"/>
            </a:endParaRPr>
          </a:p>
        </p:txBody>
      </p:sp>
      <p:sp>
        <p:nvSpPr>
          <p:cNvPr id="28675" name="Rectangle 1026"/>
          <p:cNvSpPr>
            <a:spLocks noGrp="1" noRot="1" noChangeAspect="1" noChangeArrowheads="1" noTextEdit="1"/>
          </p:cNvSpPr>
          <p:nvPr>
            <p:ph type="sldImg"/>
          </p:nvPr>
        </p:nvSpPr>
        <p:spPr>
          <a:ln/>
        </p:spPr>
      </p:sp>
      <p:sp>
        <p:nvSpPr>
          <p:cNvPr id="28676" name="Rectangle 1027"/>
          <p:cNvSpPr>
            <a:spLocks noGrp="1" noChangeArrowheads="1"/>
          </p:cNvSpPr>
          <p:nvPr>
            <p:ph type="body" idx="1"/>
          </p:nvPr>
        </p:nvSpPr>
        <p:spPr>
          <a:noFill/>
          <a:ln/>
        </p:spPr>
        <p:txBody>
          <a:bodyPr/>
          <a:lstStyle/>
          <a:p>
            <a:endParaRPr lang="en-US">
              <a:latin typeface="Arial" pitchFamily="-105" charset="0"/>
              <a:ea typeface="ＭＳ Ｐゴシック" pitchFamily="-105" charset="-128"/>
              <a:cs typeface="ＭＳ Ｐゴシック" pitchFamily="-105"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A1F855F-85EB-2646-BD73-159A07E8D966}" type="slidenum">
              <a:rPr lang="en-US">
                <a:latin typeface="Times New Roman" pitchFamily="-105" charset="0"/>
                <a:ea typeface="ＭＳ Ｐゴシック" pitchFamily="-105" charset="-128"/>
                <a:cs typeface="ＭＳ Ｐゴシック" pitchFamily="-105" charset="-128"/>
              </a:rPr>
              <a:pPr/>
              <a:t>20</a:t>
            </a:fld>
            <a:endParaRPr lang="en-US">
              <a:latin typeface="Times New Roman" pitchFamily="-105" charset="0"/>
              <a:ea typeface="ＭＳ Ｐゴシック" pitchFamily="-105" charset="-128"/>
              <a:cs typeface="ＭＳ Ｐゴシック" pitchFamily="-105" charset="-128"/>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685800" y="4343400"/>
            <a:ext cx="5486400" cy="4114800"/>
          </a:xfrm>
          <a:noFill/>
          <a:ln/>
        </p:spPr>
        <p:txBody>
          <a:bodyPr/>
          <a:lstStyle/>
          <a:p>
            <a:pPr eaLnBrk="1" hangingPunct="1"/>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BF915210-5FD2-6E46-B160-53F3CAA990F3}" type="slidenum">
              <a:rPr lang="en-US">
                <a:latin typeface="Times New Roman" pitchFamily="-105" charset="0"/>
                <a:ea typeface="ＭＳ Ｐゴシック" pitchFamily="-105" charset="-128"/>
                <a:cs typeface="ＭＳ Ｐゴシック" pitchFamily="-105" charset="-128"/>
              </a:rPr>
              <a:pPr/>
              <a:t>21</a:t>
            </a:fld>
            <a:endParaRPr lang="en-US">
              <a:latin typeface="Times New Roman" pitchFamily="-105" charset="0"/>
              <a:ea typeface="ＭＳ Ｐゴシック" pitchFamily="-105" charset="-128"/>
              <a:cs typeface="ＭＳ Ｐゴシック" pitchFamily="-105" charset="-128"/>
            </a:endParaRPr>
          </a:p>
        </p:txBody>
      </p:sp>
      <p:sp>
        <p:nvSpPr>
          <p:cNvPr id="60419" name="Rectangle 2"/>
          <p:cNvSpPr>
            <a:spLocks noGrp="1" noRot="1" noChangeAspect="1" noChangeArrowheads="1" noTextEdit="1"/>
          </p:cNvSpPr>
          <p:nvPr>
            <p:ph type="sldImg"/>
          </p:nvPr>
        </p:nvSpPr>
        <p:spPr>
          <a:xfrm>
            <a:off x="806450" y="431800"/>
            <a:ext cx="5097463" cy="3822700"/>
          </a:xfrm>
          <a:ln/>
        </p:spPr>
      </p:sp>
      <p:sp>
        <p:nvSpPr>
          <p:cNvPr id="60420" name="Rectangle 3"/>
          <p:cNvSpPr>
            <a:spLocks noGrp="1" noChangeArrowheads="1"/>
          </p:cNvSpPr>
          <p:nvPr>
            <p:ph type="body" idx="1"/>
          </p:nvPr>
        </p:nvSpPr>
        <p:spPr>
          <a:xfrm>
            <a:off x="785813" y="4343400"/>
            <a:ext cx="5103812" cy="4114800"/>
          </a:xfrm>
          <a:noFill/>
          <a:ln/>
        </p:spPr>
        <p:txBody>
          <a:bodyPr/>
          <a:lstStyle/>
          <a:p>
            <a:pPr eaLnBrk="1" hangingPunct="1"/>
            <a:r>
              <a:rPr lang="en-US">
                <a:latin typeface="Times New Roman" pitchFamily="-105" charset="0"/>
                <a:ea typeface="ＭＳ Ｐゴシック" pitchFamily="-105" charset="-128"/>
                <a:cs typeface="ＭＳ Ｐゴシック" pitchFamily="-105" charset="-128"/>
              </a:rPr>
              <a:t>The differential diagnosis of BPH must exclude other potential reasons for LUTS. These include:</a:t>
            </a:r>
          </a:p>
          <a:p>
            <a:pPr lvl="1" eaLnBrk="1" hangingPunct="1"/>
            <a:r>
              <a:rPr lang="en-US">
                <a:latin typeface="Times New Roman" pitchFamily="-105" charset="0"/>
              </a:rPr>
              <a:t>urethral stricture</a:t>
            </a:r>
          </a:p>
          <a:p>
            <a:pPr lvl="1" eaLnBrk="1" hangingPunct="1"/>
            <a:r>
              <a:rPr lang="en-US">
                <a:latin typeface="Times New Roman" pitchFamily="-105" charset="0"/>
              </a:rPr>
              <a:t>bladder neck contracture</a:t>
            </a:r>
          </a:p>
          <a:p>
            <a:pPr lvl="1" eaLnBrk="1" hangingPunct="1"/>
            <a:r>
              <a:rPr lang="en-US">
                <a:latin typeface="Times New Roman" pitchFamily="-105" charset="0"/>
              </a:rPr>
              <a:t>bladder stones</a:t>
            </a:r>
          </a:p>
          <a:p>
            <a:pPr lvl="1" eaLnBrk="1" hangingPunct="1"/>
            <a:r>
              <a:rPr lang="en-US">
                <a:latin typeface="Times New Roman" pitchFamily="-105" charset="0"/>
              </a:rPr>
              <a:t>urinary tract infection</a:t>
            </a:r>
          </a:p>
          <a:p>
            <a:pPr lvl="1" eaLnBrk="1" hangingPunct="1"/>
            <a:r>
              <a:rPr lang="en-US">
                <a:latin typeface="Times New Roman" pitchFamily="-105" charset="0"/>
              </a:rPr>
              <a:t>interstitial cystitis</a:t>
            </a:r>
          </a:p>
          <a:p>
            <a:pPr lvl="1" eaLnBrk="1" hangingPunct="1"/>
            <a:r>
              <a:rPr lang="en-US">
                <a:latin typeface="Times New Roman" pitchFamily="-105" charset="0"/>
              </a:rPr>
              <a:t>neurogenic bladder</a:t>
            </a:r>
          </a:p>
          <a:p>
            <a:pPr lvl="1" eaLnBrk="1" hangingPunct="1"/>
            <a:r>
              <a:rPr lang="en-US">
                <a:latin typeface="Times New Roman" pitchFamily="-105" charset="0"/>
              </a:rPr>
              <a:t>inflammatory prostatitis</a:t>
            </a:r>
          </a:p>
          <a:p>
            <a:pPr lvl="1" eaLnBrk="1" hangingPunct="1"/>
            <a:r>
              <a:rPr lang="en-US">
                <a:latin typeface="Times New Roman" pitchFamily="-105" charset="0"/>
              </a:rPr>
              <a:t>medications</a:t>
            </a:r>
          </a:p>
          <a:p>
            <a:pPr lvl="1" eaLnBrk="1" hangingPunct="1"/>
            <a:r>
              <a:rPr lang="en-US">
                <a:latin typeface="Times New Roman" pitchFamily="-105" charset="0"/>
              </a:rPr>
              <a:t>prostate cancer</a:t>
            </a:r>
          </a:p>
          <a:p>
            <a:pPr lvl="1" eaLnBrk="1" hangingPunct="1"/>
            <a:r>
              <a:rPr lang="en-US">
                <a:latin typeface="Times New Roman" pitchFamily="-105" charset="0"/>
              </a:rPr>
              <a:t>bladder cancer</a:t>
            </a:r>
          </a:p>
          <a:p>
            <a:pPr eaLnBrk="1" hangingPunct="1"/>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D1A2EA0F-5DF5-C345-B61D-481FE7931A6C}" type="slidenum">
              <a:rPr lang="en-US">
                <a:latin typeface="Times New Roman" pitchFamily="-105" charset="0"/>
                <a:ea typeface="ＭＳ Ｐゴシック" pitchFamily="-105" charset="-128"/>
                <a:cs typeface="ＭＳ Ｐゴシック" pitchFamily="-105" charset="-128"/>
              </a:rPr>
              <a:pPr/>
              <a:t>22</a:t>
            </a:fld>
            <a:endParaRPr lang="en-US">
              <a:latin typeface="Times New Roman" pitchFamily="-105" charset="0"/>
              <a:ea typeface="ＭＳ Ｐゴシック" pitchFamily="-105" charset="-128"/>
              <a:cs typeface="ＭＳ Ｐゴシック" pitchFamily="-105" charset="-128"/>
            </a:endParaRPr>
          </a:p>
        </p:txBody>
      </p:sp>
      <p:sp>
        <p:nvSpPr>
          <p:cNvPr id="62467" name="Rectangle 2"/>
          <p:cNvSpPr>
            <a:spLocks noGrp="1" noRot="1" noChangeAspect="1" noChangeArrowheads="1" noTextEdit="1"/>
          </p:cNvSpPr>
          <p:nvPr>
            <p:ph type="sldImg"/>
          </p:nvPr>
        </p:nvSpPr>
        <p:spPr>
          <a:xfrm>
            <a:off x="806450" y="431800"/>
            <a:ext cx="5097463" cy="3822700"/>
          </a:xfrm>
          <a:ln/>
        </p:spPr>
      </p:sp>
      <p:sp>
        <p:nvSpPr>
          <p:cNvPr id="62468" name="Rectangle 3"/>
          <p:cNvSpPr>
            <a:spLocks noGrp="1" noChangeArrowheads="1"/>
          </p:cNvSpPr>
          <p:nvPr>
            <p:ph type="body" idx="1"/>
          </p:nvPr>
        </p:nvSpPr>
        <p:spPr>
          <a:xfrm>
            <a:off x="785813" y="4343400"/>
            <a:ext cx="5103812" cy="4114800"/>
          </a:xfrm>
          <a:noFill/>
          <a:ln/>
        </p:spPr>
        <p:txBody>
          <a:bodyPr/>
          <a:lstStyle/>
          <a:p>
            <a:pPr eaLnBrk="1" hangingPunct="1"/>
            <a:r>
              <a:rPr lang="en-US">
                <a:latin typeface="Times New Roman" pitchFamily="-105" charset="0"/>
                <a:ea typeface="ＭＳ Ｐゴシック" pitchFamily="-105" charset="-128"/>
                <a:cs typeface="ＭＳ Ｐゴシック" pitchFamily="-105" charset="-128"/>
              </a:rPr>
              <a:t>Classically, it has been assumed that a small prostate gland is associated with a thin bladder wall and a large prostate gland with a thick bladder wall.</a:t>
            </a:r>
          </a:p>
          <a:p>
            <a:pPr eaLnBrk="1" hangingPunct="1"/>
            <a:r>
              <a:rPr lang="en-US">
                <a:latin typeface="Times New Roman" pitchFamily="-105" charset="0"/>
                <a:ea typeface="ＭＳ Ｐゴシック" pitchFamily="-105" charset="-128"/>
                <a:cs typeface="ＭＳ Ｐゴシック" pitchFamily="-105" charset="-128"/>
              </a:rPr>
              <a:t>In the absence of bladder outlet obstruction by an enlarged prostate gland or other pathologic condition, the wall of the urinary bladder is normally thin.</a:t>
            </a:r>
          </a:p>
          <a:p>
            <a:pPr eaLnBrk="1" hangingPunct="1"/>
            <a:r>
              <a:rPr lang="en-US">
                <a:latin typeface="Times New Roman" pitchFamily="-105" charset="0"/>
                <a:ea typeface="ＭＳ Ｐゴシック" pitchFamily="-105" charset="-128"/>
                <a:cs typeface="ＭＳ Ｐゴシック" pitchFamily="-105" charset="-128"/>
              </a:rPr>
              <a:t>When an enlarging prostate gland impinges upon and narrows the urethra and/or bladder outlet, there is a compensatory hypertrophy of the bladder wall muscle with thickening of the wall.</a:t>
            </a:r>
          </a:p>
          <a:p>
            <a:pPr eaLnBrk="1" hangingPunct="1"/>
            <a:r>
              <a:rPr lang="en-US">
                <a:latin typeface="Times New Roman" pitchFamily="-105" charset="0"/>
                <a:ea typeface="ＭＳ Ｐゴシック" pitchFamily="-105" charset="-128"/>
                <a:cs typeface="ＭＳ Ｐゴシック" pitchFamily="-105" charset="-128"/>
              </a:rPr>
              <a:t>Obstructive symptoms associated with BPH, including reduced urine flow rate and voiding difficulties, are thought to be of a static nature and due almost exclusively to the enlarged prostate gland.</a:t>
            </a:r>
          </a:p>
          <a:p>
            <a:pPr eaLnBrk="1" hangingPunct="1"/>
            <a:r>
              <a:rPr lang="en-US">
                <a:latin typeface="Times New Roman" pitchFamily="-105" charset="0"/>
                <a:ea typeface="ＭＳ Ｐゴシック" pitchFamily="-105" charset="-128"/>
                <a:cs typeface="ＭＳ Ｐゴシック" pitchFamily="-105" charset="-128"/>
              </a:rPr>
              <a:t>Irritative or storage LUTS associated with BPH have been ascribed to bladder dysfunction that is secondary to outflow obstruction.</a:t>
            </a:r>
          </a:p>
          <a:p>
            <a:pPr eaLnBrk="1" hangingPunct="1"/>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98E67DBD-A7D9-3B46-BF84-9A75D9C3422E}" type="slidenum">
              <a:rPr lang="en-US">
                <a:latin typeface="Times New Roman" pitchFamily="-105" charset="0"/>
                <a:ea typeface="ＭＳ Ｐゴシック" pitchFamily="-105" charset="-128"/>
                <a:cs typeface="ＭＳ Ｐゴシック" pitchFamily="-105" charset="-128"/>
              </a:rPr>
              <a:pPr/>
              <a:t>23</a:t>
            </a:fld>
            <a:endParaRPr lang="en-US">
              <a:latin typeface="Times New Roman" pitchFamily="-105" charset="0"/>
              <a:ea typeface="ＭＳ Ｐゴシック" pitchFamily="-105" charset="-128"/>
              <a:cs typeface="ＭＳ Ｐゴシック" pitchFamily="-105" charset="-128"/>
            </a:endParaRPr>
          </a:p>
        </p:txBody>
      </p:sp>
      <p:sp>
        <p:nvSpPr>
          <p:cNvPr id="64515" name="Rectangle 2"/>
          <p:cNvSpPr>
            <a:spLocks noGrp="1" noRot="1" noChangeAspect="1" noChangeArrowheads="1" noTextEdit="1"/>
          </p:cNvSpPr>
          <p:nvPr>
            <p:ph type="sldImg"/>
          </p:nvPr>
        </p:nvSpPr>
        <p:spPr>
          <a:xfrm>
            <a:off x="806450" y="431800"/>
            <a:ext cx="5097463" cy="3822700"/>
          </a:xfrm>
          <a:ln/>
        </p:spPr>
      </p:sp>
      <p:sp>
        <p:nvSpPr>
          <p:cNvPr id="64516" name="Rectangle 3"/>
          <p:cNvSpPr>
            <a:spLocks noGrp="1" noChangeArrowheads="1"/>
          </p:cNvSpPr>
          <p:nvPr>
            <p:ph type="body" idx="1"/>
          </p:nvPr>
        </p:nvSpPr>
        <p:spPr>
          <a:xfrm>
            <a:off x="785813" y="4343400"/>
            <a:ext cx="5103812" cy="4114800"/>
          </a:xfrm>
          <a:noFill/>
          <a:ln/>
        </p:spPr>
        <p:txBody>
          <a:bodyPr/>
          <a:lstStyle/>
          <a:p>
            <a:pPr eaLnBrk="1" hangingPunct="1"/>
            <a:r>
              <a:rPr lang="en-US">
                <a:latin typeface="Times New Roman" pitchFamily="-105" charset="0"/>
                <a:ea typeface="ＭＳ Ｐゴシック" pitchFamily="-105" charset="-128"/>
                <a:cs typeface="ＭＳ Ｐゴシック" pitchFamily="-105" charset="-128"/>
              </a:rPr>
              <a:t>It was subsequently found that obstructive symptoms associated with BPH have not only a static component—the enlarged prostate gland—but also a dynamic component that reflects increased prostatic stromal and urethral smooth muscle tone. Increased tone of this smooth muscle is dependent upon stimulation of </a:t>
            </a:r>
            <a:r>
              <a:rPr lang="en-US">
                <a:latin typeface="Symbol" pitchFamily="-105" charset="2"/>
                <a:ea typeface="ＭＳ Ｐゴシック" pitchFamily="-105" charset="-128"/>
                <a:cs typeface="ＭＳ Ｐゴシック" pitchFamily="-105" charset="-128"/>
              </a:rPr>
              <a:t>a</a:t>
            </a:r>
            <a:r>
              <a:rPr lang="en-US" baseline="-25000">
                <a:latin typeface="Times New Roman" pitchFamily="-105" charset="0"/>
                <a:ea typeface="ＭＳ Ｐゴシック" pitchFamily="-105" charset="-128"/>
                <a:cs typeface="ＭＳ Ｐゴシック" pitchFamily="-105" charset="-128"/>
              </a:rPr>
              <a:t>1</a:t>
            </a:r>
            <a:r>
              <a:rPr lang="en-US">
                <a:latin typeface="Times New Roman" pitchFamily="-105" charset="0"/>
                <a:ea typeface="ＭＳ Ｐゴシック" pitchFamily="-105" charset="-128"/>
                <a:cs typeface="ＭＳ Ｐゴシック" pitchFamily="-105" charset="-128"/>
              </a:rPr>
              <a:t>-adrenoreceptors by noradrenaline released from adrenergic nerves.</a:t>
            </a:r>
          </a:p>
          <a:p>
            <a:pPr eaLnBrk="1" hangingPunct="1"/>
            <a:r>
              <a:rPr lang="en-US">
                <a:latin typeface="Times New Roman" pitchFamily="-105" charset="0"/>
                <a:ea typeface="ＭＳ Ｐゴシック" pitchFamily="-105" charset="-128"/>
                <a:cs typeface="ＭＳ Ｐゴシック" pitchFamily="-105" charset="-128"/>
              </a:rPr>
              <a:t>It has also been found that irritative LUTS may have a neural component. The appreciation that there is no direct correlation between LUTS and the size of the prostate gland or the degree of bladder outlet obstruction was followed by the findings that LUTS may be caused by hypertrophy or denervation of lower urinary tract smooth muscle, defective central processing of afferent information, and defects in efferent neurotransmission, in addition to prostatic enlargement.</a:t>
            </a:r>
          </a:p>
          <a:p>
            <a:pPr eaLnBrk="1" hangingPunct="1"/>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76B3B2A-5426-9B48-823C-4CB77264DAC7}" type="slidenum">
              <a:rPr lang="en-US">
                <a:latin typeface="Times New Roman" pitchFamily="-105" charset="0"/>
                <a:ea typeface="ＭＳ Ｐゴシック" pitchFamily="-105" charset="-128"/>
                <a:cs typeface="ＭＳ Ｐゴシック" pitchFamily="-105" charset="-128"/>
              </a:rPr>
              <a:pPr/>
              <a:t>24</a:t>
            </a:fld>
            <a:endParaRPr lang="en-US">
              <a:latin typeface="Times New Roman" pitchFamily="-105" charset="0"/>
              <a:ea typeface="ＭＳ Ｐゴシック" pitchFamily="-105" charset="-128"/>
              <a:cs typeface="ＭＳ Ｐゴシック" pitchFamily="-105" charset="-128"/>
            </a:endParaRPr>
          </a:p>
        </p:txBody>
      </p:sp>
      <p:sp>
        <p:nvSpPr>
          <p:cNvPr id="66563" name="Rectangle 2"/>
          <p:cNvSpPr>
            <a:spLocks noGrp="1" noRot="1" noChangeAspect="1" noChangeArrowheads="1" noTextEdit="1"/>
          </p:cNvSpPr>
          <p:nvPr>
            <p:ph type="sldImg"/>
          </p:nvPr>
        </p:nvSpPr>
        <p:spPr>
          <a:xfrm>
            <a:off x="806450" y="431800"/>
            <a:ext cx="5097463" cy="3822700"/>
          </a:xfrm>
          <a:ln/>
        </p:spPr>
      </p:sp>
      <p:sp>
        <p:nvSpPr>
          <p:cNvPr id="66564" name="Rectangle 3"/>
          <p:cNvSpPr>
            <a:spLocks noGrp="1" noChangeArrowheads="1"/>
          </p:cNvSpPr>
          <p:nvPr>
            <p:ph type="body" idx="1"/>
          </p:nvPr>
        </p:nvSpPr>
        <p:spPr>
          <a:xfrm>
            <a:off x="785813" y="4343400"/>
            <a:ext cx="5103812" cy="4114800"/>
          </a:xfrm>
          <a:noFill/>
          <a:ln/>
        </p:spPr>
        <p:txBody>
          <a:bodyPr/>
          <a:lstStyle/>
          <a:p>
            <a:pPr eaLnBrk="1" hangingPunct="1"/>
            <a:r>
              <a:rPr lang="en-US">
                <a:latin typeface="Times New Roman" pitchFamily="-105" charset="0"/>
                <a:ea typeface="ＭＳ Ｐゴシック" pitchFamily="-105" charset="-128"/>
                <a:cs typeface="ＭＳ Ｐゴシック" pitchFamily="-105" charset="-128"/>
              </a:rPr>
              <a:t>It is currently believed that both obstructive and irritative LUTS associated with BPH involve </a:t>
            </a:r>
            <a:r>
              <a:rPr lang="en-US">
                <a:latin typeface="Symbol" pitchFamily="-105" charset="2"/>
                <a:ea typeface="ＭＳ Ｐゴシック" pitchFamily="-105" charset="-128"/>
                <a:cs typeface="ＭＳ Ｐゴシック" pitchFamily="-105" charset="-128"/>
              </a:rPr>
              <a:t>a</a:t>
            </a:r>
            <a:r>
              <a:rPr lang="en-US" baseline="-25000">
                <a:latin typeface="Times New Roman" pitchFamily="-105" charset="0"/>
                <a:ea typeface="ＭＳ Ｐゴシック" pitchFamily="-105" charset="-128"/>
                <a:cs typeface="ＭＳ Ｐゴシック" pitchFamily="-105" charset="-128"/>
              </a:rPr>
              <a:t>1</a:t>
            </a:r>
            <a:r>
              <a:rPr lang="en-US">
                <a:latin typeface="Times New Roman" pitchFamily="-105" charset="0"/>
                <a:ea typeface="ＭＳ Ｐゴシック" pitchFamily="-105" charset="-128"/>
                <a:cs typeface="ＭＳ Ｐゴシック" pitchFamily="-105" charset="-128"/>
              </a:rPr>
              <a:t>-adrenoreceptors. Much of the current understanding of the mechanisms underlying BPH-related symptoms has come from observations that the administration of </a:t>
            </a:r>
            <a:r>
              <a:rPr lang="en-US">
                <a:latin typeface="Symbol" pitchFamily="-105" charset="2"/>
                <a:ea typeface="ＭＳ Ｐゴシック" pitchFamily="-105" charset="-128"/>
                <a:cs typeface="ＭＳ Ｐゴシック" pitchFamily="-105" charset="-128"/>
              </a:rPr>
              <a:t>a</a:t>
            </a:r>
            <a:r>
              <a:rPr lang="en-US" baseline="-25000">
                <a:latin typeface="Times New Roman" pitchFamily="-105" charset="0"/>
                <a:ea typeface="ＭＳ Ｐゴシック" pitchFamily="-105" charset="-128"/>
                <a:cs typeface="ＭＳ Ｐゴシック" pitchFamily="-105" charset="-128"/>
              </a:rPr>
              <a:t>1</a:t>
            </a:r>
            <a:r>
              <a:rPr lang="en-US">
                <a:latin typeface="Times New Roman" pitchFamily="-105" charset="0"/>
                <a:ea typeface="ＭＳ Ｐゴシック" pitchFamily="-105" charset="-128"/>
                <a:cs typeface="ＭＳ Ｐゴシック" pitchFamily="-105" charset="-128"/>
              </a:rPr>
              <a:t>-adrenoreceptor antagonists improve both irritative LUTS and flow rate in patients with BPH, even in the absence of outflow obstruction.</a:t>
            </a:r>
          </a:p>
          <a:p>
            <a:pPr eaLnBrk="1" hangingPunct="1"/>
            <a:r>
              <a:rPr lang="en-US">
                <a:latin typeface="Times New Roman" pitchFamily="-105" charset="0"/>
                <a:ea typeface="ＭＳ Ｐゴシック" pitchFamily="-105" charset="-128"/>
                <a:cs typeface="ＭＳ Ｐゴシック" pitchFamily="-105" charset="-128"/>
              </a:rPr>
              <a:t>•	</a:t>
            </a:r>
            <a:r>
              <a:rPr lang="en-US">
                <a:latin typeface="Symbol" pitchFamily="-105" charset="2"/>
                <a:ea typeface="ＭＳ Ｐゴシック" pitchFamily="-105" charset="-128"/>
                <a:cs typeface="ＭＳ Ｐゴシック" pitchFamily="-105" charset="-128"/>
              </a:rPr>
              <a:t>a</a:t>
            </a:r>
            <a:r>
              <a:rPr lang="en-US">
                <a:latin typeface="Times New Roman" pitchFamily="-105" charset="0"/>
                <a:ea typeface="ＭＳ Ｐゴシック" pitchFamily="-105" charset="-128"/>
                <a:cs typeface="ＭＳ Ｐゴシック" pitchFamily="-105" charset="-128"/>
              </a:rPr>
              <a:t>1-Adrenoreceptors affecting the lower urinary tract are found in prostatic stroma, bladder detrusor and trigone, urethra, ganglia, and spinal and supraspinal structures. The beneficial effects of </a:t>
            </a:r>
            <a:r>
              <a:rPr lang="en-US">
                <a:latin typeface="Symbol" pitchFamily="-105" charset="2"/>
                <a:ea typeface="ＭＳ Ｐゴシック" pitchFamily="-105" charset="-128"/>
                <a:cs typeface="ＭＳ Ｐゴシック" pitchFamily="-105" charset="-128"/>
              </a:rPr>
              <a:t>a</a:t>
            </a:r>
            <a:r>
              <a:rPr lang="en-US" baseline="-25000">
                <a:latin typeface="Times New Roman" pitchFamily="-105" charset="0"/>
                <a:ea typeface="ＭＳ Ｐゴシック" pitchFamily="-105" charset="-128"/>
                <a:cs typeface="ＭＳ Ｐゴシック" pitchFamily="-105" charset="-128"/>
              </a:rPr>
              <a:t>1</a:t>
            </a:r>
            <a:r>
              <a:rPr lang="en-US">
                <a:latin typeface="Times New Roman" pitchFamily="-105" charset="0"/>
                <a:ea typeface="ＭＳ Ｐゴシック" pitchFamily="-105" charset="-128"/>
                <a:cs typeface="ＭＳ Ｐゴシック" pitchFamily="-105" charset="-128"/>
              </a:rPr>
              <a:t>-adrenoreceptor antagonists on symptoms of BPH may come from action on receptors in any of these areas.</a:t>
            </a:r>
          </a:p>
          <a:p>
            <a:pPr eaLnBrk="1" hangingPunct="1"/>
            <a:r>
              <a:rPr lang="en-US">
                <a:latin typeface="Times New Roman" pitchFamily="-105" charset="0"/>
                <a:ea typeface="ＭＳ Ｐゴシック" pitchFamily="-105" charset="-128"/>
                <a:cs typeface="ＭＳ Ｐゴシック" pitchFamily="-105" charset="-128"/>
              </a:rPr>
              <a:t>Nerves that affect the bladder, prostate, and urethra include the hypogastric (sympathetic) and pudendal (somatic) nerves, which maintain prostatic and urethral tone during bladder filling, and the pelvic nerves (parasympathetic), which induce detrusor contraction and micturition.</a:t>
            </a:r>
          </a:p>
          <a:p>
            <a:pPr eaLnBrk="1" hangingPunct="1"/>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C795A558-E48A-CC48-82BA-560197C0EAFD}" type="slidenum">
              <a:rPr lang="en-US">
                <a:latin typeface="Times New Roman" pitchFamily="-105" charset="0"/>
                <a:ea typeface="ＭＳ Ｐゴシック" pitchFamily="-105" charset="-128"/>
                <a:cs typeface="ＭＳ Ｐゴシック" pitchFamily="-105" charset="-128"/>
              </a:rPr>
              <a:pPr/>
              <a:t>26</a:t>
            </a:fld>
            <a:endParaRPr lang="en-US">
              <a:latin typeface="Times New Roman" pitchFamily="-105" charset="0"/>
              <a:ea typeface="ＭＳ Ｐゴシック" pitchFamily="-105" charset="-128"/>
              <a:cs typeface="ＭＳ Ｐゴシック" pitchFamily="-105" charset="-128"/>
            </a:endParaRPr>
          </a:p>
        </p:txBody>
      </p:sp>
      <p:sp>
        <p:nvSpPr>
          <p:cNvPr id="68611" name="Rectangle 2"/>
          <p:cNvSpPr>
            <a:spLocks noGrp="1" noRot="1" noChangeAspect="1" noChangeArrowheads="1" noTextEdit="1"/>
          </p:cNvSpPr>
          <p:nvPr>
            <p:ph type="sldImg"/>
          </p:nvPr>
        </p:nvSpPr>
        <p:spPr>
          <a:xfrm>
            <a:off x="806450" y="431800"/>
            <a:ext cx="5097463" cy="3822700"/>
          </a:xfrm>
          <a:ln/>
        </p:spPr>
      </p:sp>
      <p:sp>
        <p:nvSpPr>
          <p:cNvPr id="68612" name="Rectangle 3"/>
          <p:cNvSpPr>
            <a:spLocks noGrp="1" noChangeArrowheads="1"/>
          </p:cNvSpPr>
          <p:nvPr>
            <p:ph type="body" idx="1"/>
          </p:nvPr>
        </p:nvSpPr>
        <p:spPr>
          <a:xfrm>
            <a:off x="785813" y="4343400"/>
            <a:ext cx="5103812" cy="4114800"/>
          </a:xfrm>
          <a:noFill/>
          <a:ln/>
        </p:spPr>
        <p:txBody>
          <a:bodyPr/>
          <a:lstStyle/>
          <a:p>
            <a:pPr marL="152400" indent="-152400" eaLnBrk="1" hangingPunct="1"/>
            <a:r>
              <a:rPr lang="en-US" sz="1000">
                <a:latin typeface="Times New Roman" pitchFamily="-105" charset="0"/>
                <a:ea typeface="ＭＳ Ｐゴシック" pitchFamily="-105" charset="-128"/>
                <a:cs typeface="ＭＳ Ｐゴシック" pitchFamily="-105" charset="-128"/>
              </a:rPr>
              <a:t>The following steps are recommended in the initial evaluation of all patients presenting with prostatism.</a:t>
            </a:r>
          </a:p>
          <a:p>
            <a:pPr marL="152400" indent="-152400" eaLnBrk="1" hangingPunct="1"/>
            <a:r>
              <a:rPr lang="en-US" sz="1000">
                <a:latin typeface="Times New Roman" pitchFamily="-105" charset="0"/>
                <a:ea typeface="ＭＳ Ｐゴシック" pitchFamily="-105" charset="-128"/>
                <a:cs typeface="ＭＳ Ｐゴシック" pitchFamily="-105" charset="-128"/>
              </a:rPr>
              <a:t>Detailed medical history focusing on the urinary tract, previous surgical procedures, general health issues, and fitness for possible surgical procedures, in order to identify other causes of voiding dysfunction and comorbidities that may complicate treatment. For some patients, a voiding diary may also be helpful in determining the frequency and nature of complaints.</a:t>
            </a:r>
          </a:p>
          <a:p>
            <a:pPr marL="152400" indent="-152400" eaLnBrk="1" hangingPunct="1"/>
            <a:r>
              <a:rPr lang="en-US" sz="1000">
                <a:latin typeface="Times New Roman" pitchFamily="-105" charset="0"/>
                <a:ea typeface="ＭＳ Ｐゴシック" pitchFamily="-105" charset="-128"/>
                <a:cs typeface="ＭＳ Ｐゴシック" pitchFamily="-105" charset="-128"/>
              </a:rPr>
              <a:t>Physical examination, including a digital rectal examination (DRE) and a focused neurological examination. </a:t>
            </a:r>
          </a:p>
          <a:p>
            <a:pPr marL="152400" indent="-152400" eaLnBrk="1" hangingPunct="1"/>
            <a:r>
              <a:rPr lang="en-US" sz="1000">
                <a:latin typeface="Times New Roman" pitchFamily="-105" charset="0"/>
                <a:ea typeface="ＭＳ Ｐゴシック" pitchFamily="-105" charset="-128"/>
                <a:cs typeface="ＭＳ Ｐゴシック" pitchFamily="-105" charset="-128"/>
              </a:rPr>
              <a:t>Urinalysis by dipstick testing or microscopic examination of sediment to rule out urinary tract infection and hematuria.</a:t>
            </a:r>
          </a:p>
          <a:p>
            <a:pPr marL="152400" indent="-152400" eaLnBrk="1" hangingPunct="1"/>
            <a:r>
              <a:rPr lang="en-US" sz="1000">
                <a:latin typeface="Times New Roman" pitchFamily="-105" charset="0"/>
                <a:ea typeface="ＭＳ Ｐゴシック" pitchFamily="-105" charset="-128"/>
                <a:cs typeface="ＭＳ Ｐゴシック" pitchFamily="-105" charset="-128"/>
              </a:rPr>
              <a:t>Measurement of serum creatinine to assess renal function.</a:t>
            </a:r>
            <a:r>
              <a:rPr lang="en-US" sz="1000" baseline="30000">
                <a:latin typeface="Times New Roman" pitchFamily="-105" charset="0"/>
                <a:ea typeface="ＭＳ Ｐゴシック" pitchFamily="-105" charset="-128"/>
                <a:cs typeface="ＭＳ Ｐゴシック" pitchFamily="-105" charset="-128"/>
              </a:rPr>
              <a:t>1</a:t>
            </a:r>
          </a:p>
          <a:p>
            <a:pPr marL="152400" indent="-152400" eaLnBrk="1" hangingPunct="1"/>
            <a:r>
              <a:rPr lang="en-US" sz="1000">
                <a:latin typeface="Times New Roman" pitchFamily="-105" charset="0"/>
                <a:ea typeface="ＭＳ Ｐゴシック" pitchFamily="-105" charset="-128"/>
                <a:cs typeface="ＭＳ Ｐゴシック" pitchFamily="-105" charset="-128"/>
              </a:rPr>
              <a:t>Measurement of prostate-specific antigen (PSA) is optional in the evaluation. Testing for PSA increases the detection rate for prostate cancer over DRE alone and tends to detect cancer at an earlier stage. However, the PSA test does not discriminate well between patients with symptomatic BPH and those with prostate cancer.</a:t>
            </a:r>
            <a:r>
              <a:rPr lang="en-US" sz="1000" baseline="30000">
                <a:latin typeface="Times New Roman" pitchFamily="-105" charset="0"/>
                <a:ea typeface="ＭＳ Ｐゴシック" pitchFamily="-105" charset="-128"/>
                <a:cs typeface="ＭＳ Ｐゴシック" pitchFamily="-105" charset="-128"/>
              </a:rPr>
              <a:t>1</a:t>
            </a:r>
          </a:p>
          <a:p>
            <a:pPr marL="152400" indent="-152400" eaLnBrk="1" hangingPunct="1"/>
            <a:r>
              <a:rPr lang="en-US" sz="1000">
                <a:latin typeface="Times New Roman" pitchFamily="-105" charset="0"/>
                <a:ea typeface="ＭＳ Ｐゴシック" pitchFamily="-105" charset="-128"/>
                <a:cs typeface="ＭＳ Ｐゴシック" pitchFamily="-105" charset="-128"/>
              </a:rPr>
              <a:t>Quantification of symptoms, useful in guiding appropriate treatment options, can be accomplished with a symptom questionnaire. One such questionnaire is the American Urological Association Symptom Index, a self-administered questionnaire developed and validated by the AUA to capture severity of symptoms.</a:t>
            </a:r>
            <a:r>
              <a:rPr lang="en-US" sz="1000" baseline="30000">
                <a:latin typeface="Times New Roman" pitchFamily="-105" charset="0"/>
                <a:ea typeface="ＭＳ Ｐゴシック" pitchFamily="-105" charset="-128"/>
                <a:cs typeface="ＭＳ Ｐゴシック" pitchFamily="-105" charset="-128"/>
              </a:rPr>
              <a:t>1,2</a:t>
            </a:r>
            <a:r>
              <a:rPr lang="en-US" sz="1000">
                <a:latin typeface="Times New Roman" pitchFamily="-105" charset="0"/>
                <a:ea typeface="ＭＳ Ｐゴシック" pitchFamily="-105" charset="-128"/>
                <a:cs typeface="ＭＳ Ｐゴシック" pitchFamily="-105" charset="-128"/>
              </a:rPr>
              <a:t> The index should not be used as the sole means of diagnosing BPH, but it can be used with patients during follow-up visits.</a:t>
            </a:r>
          </a:p>
          <a:p>
            <a:pPr marL="152400" indent="-152400" eaLnBrk="1" hangingPunct="1"/>
            <a:endParaRPr lang="en-US" sz="1000">
              <a:latin typeface="Times New Roman" pitchFamily="-105" charset="0"/>
              <a:ea typeface="ＭＳ Ｐゴシック" pitchFamily="-105" charset="-128"/>
              <a:cs typeface="ＭＳ Ｐゴシック" pitchFamily="-105" charset="-128"/>
            </a:endParaRPr>
          </a:p>
          <a:p>
            <a:pPr marL="152400" indent="-152400" eaLnBrk="1" hangingPunct="1"/>
            <a:r>
              <a:rPr lang="en-US" sz="800">
                <a:latin typeface="Times New Roman" pitchFamily="-105" charset="0"/>
                <a:ea typeface="ＭＳ Ｐゴシック" pitchFamily="-105" charset="-128"/>
                <a:cs typeface="ＭＳ Ｐゴシック" pitchFamily="-105" charset="-128"/>
              </a:rPr>
              <a:t>1.	McConnell JD, Barry MJ, Bruskewitz RC, et al. </a:t>
            </a:r>
            <a:r>
              <a:rPr lang="en-US" sz="800" i="1">
                <a:latin typeface="Times New Roman" pitchFamily="-105" charset="0"/>
                <a:ea typeface="ＭＳ Ｐゴシック" pitchFamily="-105" charset="-128"/>
                <a:cs typeface="ＭＳ Ｐゴシック" pitchFamily="-105" charset="-128"/>
              </a:rPr>
              <a:t>Benign Prostatic Hyperplasia: Diagnosis and Treatment</a:t>
            </a:r>
            <a:r>
              <a:rPr lang="en-US" sz="800">
                <a:latin typeface="Times New Roman" pitchFamily="-105" charset="0"/>
                <a:ea typeface="ＭＳ Ｐゴシック" pitchFamily="-105" charset="-128"/>
                <a:cs typeface="ＭＳ Ｐゴシック" pitchFamily="-105" charset="-128"/>
              </a:rPr>
              <a:t>. Clinical Practice Guideline, Number 8. AHCPR Publication No. 94-0582. Rockville, MD: Agency for Health Care Policy and Research, Public Health Service, U.S. Department of Health and Human Services. February 1994.</a:t>
            </a:r>
          </a:p>
          <a:p>
            <a:pPr marL="152400" indent="-152400" eaLnBrk="1" hangingPunct="1"/>
            <a:r>
              <a:rPr lang="en-US" sz="800">
                <a:latin typeface="Times New Roman" pitchFamily="-105" charset="0"/>
                <a:ea typeface="ＭＳ Ｐゴシック" pitchFamily="-105" charset="-128"/>
                <a:cs typeface="ＭＳ Ｐゴシック" pitchFamily="-105" charset="-128"/>
              </a:rPr>
              <a:t>2.	Barry MJ, Fowler FJ, O’Leary MP et al. The American Urological Association Symptom Index for benign prostatic hyperplasia. </a:t>
            </a:r>
            <a:r>
              <a:rPr lang="en-US" sz="800" i="1">
                <a:latin typeface="Times New Roman" pitchFamily="-105" charset="0"/>
                <a:ea typeface="ＭＳ Ｐゴシック" pitchFamily="-105" charset="-128"/>
                <a:cs typeface="ＭＳ Ｐゴシック" pitchFamily="-105" charset="-128"/>
              </a:rPr>
              <a:t>J Urol</a:t>
            </a:r>
            <a:r>
              <a:rPr lang="en-US" sz="800">
                <a:latin typeface="Times New Roman" pitchFamily="-105" charset="0"/>
                <a:ea typeface="ＭＳ Ｐゴシック" pitchFamily="-105" charset="-128"/>
                <a:cs typeface="ＭＳ Ｐゴシック" pitchFamily="-105" charset="-128"/>
              </a:rPr>
              <a:t>. 1992;148:1549-1557.</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60803756-5BB0-8E42-835A-41ED51F078AC}" type="slidenum">
              <a:rPr lang="en-US">
                <a:latin typeface="Times New Roman" pitchFamily="-105" charset="0"/>
                <a:ea typeface="ＭＳ Ｐゴシック" pitchFamily="-105" charset="-128"/>
                <a:cs typeface="ＭＳ Ｐゴシック" pitchFamily="-105" charset="-128"/>
              </a:rPr>
              <a:pPr/>
              <a:t>27</a:t>
            </a:fld>
            <a:endParaRPr lang="en-US">
              <a:latin typeface="Times New Roman" pitchFamily="-105" charset="0"/>
              <a:ea typeface="ＭＳ Ｐゴシック" pitchFamily="-105" charset="-128"/>
              <a:cs typeface="ＭＳ Ｐゴシック" pitchFamily="-105" charset="-128"/>
            </a:endParaRPr>
          </a:p>
        </p:txBody>
      </p:sp>
      <p:sp>
        <p:nvSpPr>
          <p:cNvPr id="70659" name="Rectangle 2"/>
          <p:cNvSpPr>
            <a:spLocks noGrp="1" noRot="1" noChangeAspect="1" noChangeArrowheads="1" noTextEdit="1"/>
          </p:cNvSpPr>
          <p:nvPr>
            <p:ph type="sldImg"/>
          </p:nvPr>
        </p:nvSpPr>
        <p:spPr>
          <a:xfrm>
            <a:off x="806450" y="431800"/>
            <a:ext cx="5097463" cy="3822700"/>
          </a:xfrm>
          <a:ln/>
        </p:spPr>
      </p:sp>
      <p:sp>
        <p:nvSpPr>
          <p:cNvPr id="70660" name="Rectangle 3"/>
          <p:cNvSpPr>
            <a:spLocks noGrp="1" noChangeArrowheads="1"/>
          </p:cNvSpPr>
          <p:nvPr>
            <p:ph type="body" idx="1"/>
          </p:nvPr>
        </p:nvSpPr>
        <p:spPr>
          <a:xfrm>
            <a:off x="785813" y="4343400"/>
            <a:ext cx="5103812" cy="4114800"/>
          </a:xfrm>
          <a:noFill/>
          <a:ln/>
        </p:spPr>
        <p:txBody>
          <a:bodyPr/>
          <a:lstStyle/>
          <a:p>
            <a:pPr eaLnBrk="1" hangingPunct="1"/>
            <a:r>
              <a:rPr lang="en-US">
                <a:latin typeface="Times New Roman" pitchFamily="-105" charset="0"/>
                <a:ea typeface="ＭＳ Ｐゴシック" pitchFamily="-105" charset="-128"/>
                <a:cs typeface="ＭＳ Ｐゴシック" pitchFamily="-105" charset="-128"/>
              </a:rPr>
              <a:t>Relief of the bothersome and/or more serious symptoms associated with BPH requires prompt, accurate diagnosis and an individualized treatment approach that accounts for patient preference as well as clinical need. The decision diagram shown serves as a framework for diagnosis and treatment. It is less a rigid pathway than a guide from which deviations can be made on a case-by-case basis, as appropriate.</a:t>
            </a:r>
          </a:p>
          <a:p>
            <a:pPr eaLnBrk="1" hangingPunct="1"/>
            <a:r>
              <a:rPr lang="en-US">
                <a:latin typeface="Times New Roman" pitchFamily="-105" charset="0"/>
                <a:ea typeface="ＭＳ Ｐゴシック" pitchFamily="-105" charset="-128"/>
                <a:cs typeface="ＭＳ Ｐゴシック" pitchFamily="-105" charset="-128"/>
              </a:rPr>
              <a:t>Referring to this guideline, after an initial evaluation, an objective measure of symptom severity can help determine treatment options that can be pursued. Although there is room for clinical judgment, some treatment standards can be applied. For example, the presence of certain symptoms, such as refractory retention, gross evidence of blood in the urine, or renal insufficiency, may necessitate a surgical approach. At the other end of the spectrum, watchful waiting and periodic reassessment is best for a patient with mild, less troublesome symptoms.</a:t>
            </a:r>
          </a:p>
          <a:p>
            <a:pPr eaLnBrk="1" hangingPunct="1"/>
            <a:endParaRPr lang="en-US">
              <a:latin typeface="Times New Roman" pitchFamily="-105" charset="0"/>
              <a:ea typeface="ＭＳ Ｐゴシック" pitchFamily="-105" charset="-128"/>
              <a:cs typeface="ＭＳ Ｐゴシック" pitchFamily="-105" charset="-128"/>
            </a:endParaRPr>
          </a:p>
          <a:p>
            <a:pPr eaLnBrk="1" hangingPunct="1"/>
            <a:r>
              <a:rPr lang="en-US" sz="1000">
                <a:latin typeface="Times New Roman" pitchFamily="-105" charset="0"/>
                <a:ea typeface="ＭＳ Ｐゴシック" pitchFamily="-105" charset="-128"/>
                <a:cs typeface="ＭＳ Ｐゴシック" pitchFamily="-105" charset="-128"/>
              </a:rPr>
              <a:t>	McConnell JD, Barry MJ, Bruskewitz RC, et al. </a:t>
            </a:r>
            <a:r>
              <a:rPr lang="en-US" sz="1000" i="1">
                <a:latin typeface="Times New Roman" pitchFamily="-105" charset="0"/>
                <a:ea typeface="ＭＳ Ｐゴシック" pitchFamily="-105" charset="-128"/>
                <a:cs typeface="ＭＳ Ｐゴシック" pitchFamily="-105" charset="-128"/>
              </a:rPr>
              <a:t>Benign Prostatic Hyperplasia: Diagnosis and Treatment</a:t>
            </a:r>
            <a:r>
              <a:rPr lang="en-US" sz="1000">
                <a:latin typeface="Times New Roman" pitchFamily="-105" charset="0"/>
                <a:ea typeface="ＭＳ Ｐゴシック" pitchFamily="-105" charset="-128"/>
                <a:cs typeface="ＭＳ Ｐゴシック" pitchFamily="-105" charset="-128"/>
              </a:rPr>
              <a:t>. Clinical Practice Guideline, Number 8. AHCPR Publication No. 94-0582. Rockville, MD: Agency for Health Care Policy and Research, Public Health Service, U.S. Department of Health and Human Services. February 1994.</a:t>
            </a:r>
          </a:p>
          <a:p>
            <a:pPr eaLnBrk="1" hangingPunct="1"/>
            <a:endParaRPr lang="en-US" sz="1000">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4B1ABC3-5211-8D44-AAAA-442ABF6498B9}" type="slidenum">
              <a:rPr lang="en-US">
                <a:latin typeface="Times New Roman" pitchFamily="-105" charset="0"/>
                <a:ea typeface="ＭＳ Ｐゴシック" pitchFamily="-105" charset="-128"/>
                <a:cs typeface="ＭＳ Ｐゴシック" pitchFamily="-105" charset="-128"/>
              </a:rPr>
              <a:pPr/>
              <a:t>28</a:t>
            </a:fld>
            <a:endParaRPr lang="en-US">
              <a:latin typeface="Times New Roman" pitchFamily="-105" charset="0"/>
              <a:ea typeface="ＭＳ Ｐゴシック" pitchFamily="-105" charset="-128"/>
              <a:cs typeface="ＭＳ Ｐゴシック" pitchFamily="-105" charset="-128"/>
            </a:endParaRPr>
          </a:p>
        </p:txBody>
      </p:sp>
      <p:sp>
        <p:nvSpPr>
          <p:cNvPr id="72707" name="Rectangle 2"/>
          <p:cNvSpPr>
            <a:spLocks noGrp="1" noRot="1" noChangeAspect="1" noChangeArrowheads="1" noTextEdit="1"/>
          </p:cNvSpPr>
          <p:nvPr>
            <p:ph type="sldImg"/>
          </p:nvPr>
        </p:nvSpPr>
        <p:spPr>
          <a:xfrm>
            <a:off x="806450" y="431800"/>
            <a:ext cx="5097463" cy="3822700"/>
          </a:xfrm>
          <a:ln/>
        </p:spPr>
      </p:sp>
      <p:sp>
        <p:nvSpPr>
          <p:cNvPr id="72708" name="Rectangle 3"/>
          <p:cNvSpPr>
            <a:spLocks noGrp="1" noChangeArrowheads="1"/>
          </p:cNvSpPr>
          <p:nvPr>
            <p:ph type="body" idx="1"/>
          </p:nvPr>
        </p:nvSpPr>
        <p:spPr>
          <a:xfrm>
            <a:off x="785813" y="4343400"/>
            <a:ext cx="5103812" cy="4114800"/>
          </a:xfrm>
          <a:noFill/>
          <a:ln/>
        </p:spPr>
        <p:txBody>
          <a:bodyPr/>
          <a:lstStyle/>
          <a:p>
            <a:pPr eaLnBrk="1" hangingPunct="1"/>
            <a:r>
              <a:rPr lang="en-US">
                <a:latin typeface="Times New Roman" pitchFamily="-105" charset="0"/>
                <a:ea typeface="ＭＳ Ｐゴシック" pitchFamily="-105" charset="-128"/>
                <a:cs typeface="ＭＳ Ｐゴシック" pitchFamily="-105" charset="-128"/>
              </a:rPr>
              <a:t>Relief of the bothersome and/or more serious symptoms associated with BPH requires prompt, accurate diagnosis and an individualized treatment approach that accounts for patient preference as well as clinical need. The decision diagram shown serves as a framework for diagnosis and treatment. It is less a rigid pathway than a guide from which deviations can be made on a case-by-case basis, as appropriate.</a:t>
            </a:r>
          </a:p>
          <a:p>
            <a:pPr eaLnBrk="1" hangingPunct="1"/>
            <a:r>
              <a:rPr lang="en-US">
                <a:latin typeface="Times New Roman" pitchFamily="-105" charset="0"/>
                <a:ea typeface="ＭＳ Ｐゴシック" pitchFamily="-105" charset="-128"/>
                <a:cs typeface="ＭＳ Ｐゴシック" pitchFamily="-105" charset="-128"/>
              </a:rPr>
              <a:t>Referring to this guideline, after an initial evaluation, an objective measure of symptom severity can help determine treatment options that can be pursued. Although there is room for clinical judgment, some treatment standards can be applied. For example, the presence of certain symptoms, such as refractory retention, gross evidence of blood in the urine, or renal insufficiency, may necessitate a surgical approach. At the other end of the spectrum, watchful waiting and periodic reassessment is best for a patient with mild, less troublesome symptoms.</a:t>
            </a:r>
          </a:p>
          <a:p>
            <a:pPr eaLnBrk="1" hangingPunct="1"/>
            <a:endParaRPr lang="en-US">
              <a:latin typeface="Times New Roman" pitchFamily="-105" charset="0"/>
              <a:ea typeface="ＭＳ Ｐゴシック" pitchFamily="-105" charset="-128"/>
              <a:cs typeface="ＭＳ Ｐゴシック" pitchFamily="-105" charset="-128"/>
            </a:endParaRPr>
          </a:p>
          <a:p>
            <a:pPr eaLnBrk="1" hangingPunct="1"/>
            <a:r>
              <a:rPr lang="en-US" sz="1000">
                <a:latin typeface="Times New Roman" pitchFamily="-105" charset="0"/>
                <a:ea typeface="ＭＳ Ｐゴシック" pitchFamily="-105" charset="-128"/>
                <a:cs typeface="ＭＳ Ｐゴシック" pitchFamily="-105" charset="-128"/>
              </a:rPr>
              <a:t>	McConnell JD, Barry MJ, Bruskewitz RC, et al. </a:t>
            </a:r>
            <a:r>
              <a:rPr lang="en-US" sz="1000" i="1">
                <a:latin typeface="Times New Roman" pitchFamily="-105" charset="0"/>
                <a:ea typeface="ＭＳ Ｐゴシック" pitchFamily="-105" charset="-128"/>
                <a:cs typeface="ＭＳ Ｐゴシック" pitchFamily="-105" charset="-128"/>
              </a:rPr>
              <a:t>Benign Prostatic Hyperplasia: Diagnosis and Treatment</a:t>
            </a:r>
            <a:r>
              <a:rPr lang="en-US" sz="1000">
                <a:latin typeface="Times New Roman" pitchFamily="-105" charset="0"/>
                <a:ea typeface="ＭＳ Ｐゴシック" pitchFamily="-105" charset="-128"/>
                <a:cs typeface="ＭＳ Ｐゴシック" pitchFamily="-105" charset="-128"/>
              </a:rPr>
              <a:t>. Clinical Practice Guideline, Number 8. AHCPR Publication No. 94-0582. Rockville, MD: Agency for Health Care Policy and Research, Public Health Service, U.S. Department of Health and Human Services. February 1994.</a:t>
            </a:r>
          </a:p>
          <a:p>
            <a:pPr eaLnBrk="1" hangingPunct="1"/>
            <a:endParaRPr lang="en-US" sz="1000">
              <a:latin typeface="Times New Roman" pitchFamily="-105" charset="0"/>
              <a:ea typeface="ＭＳ Ｐゴシック" pitchFamily="-105" charset="-128"/>
              <a:cs typeface="ＭＳ Ｐゴシック" pitchFamily="-105" charset="-128"/>
            </a:endParaRPr>
          </a:p>
          <a:p>
            <a:pPr eaLnBrk="1" hangingPunct="1"/>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BF1F7F2-8889-3445-BEE6-B3F14631E0CD}" type="slidenum">
              <a:rPr lang="en-US">
                <a:latin typeface="Times New Roman" pitchFamily="-105" charset="0"/>
                <a:ea typeface="ＭＳ Ｐゴシック" pitchFamily="-105" charset="-128"/>
                <a:cs typeface="ＭＳ Ｐゴシック" pitchFamily="-105" charset="-128"/>
              </a:rPr>
              <a:pPr/>
              <a:t>29</a:t>
            </a:fld>
            <a:endParaRPr lang="en-US">
              <a:latin typeface="Times New Roman" pitchFamily="-105" charset="0"/>
              <a:ea typeface="ＭＳ Ｐゴシック" pitchFamily="-105" charset="-128"/>
              <a:cs typeface="ＭＳ Ｐゴシック" pitchFamily="-105" charset="-128"/>
            </a:endParaRPr>
          </a:p>
        </p:txBody>
      </p:sp>
      <p:sp>
        <p:nvSpPr>
          <p:cNvPr id="74755" name="Rectangle 2"/>
          <p:cNvSpPr>
            <a:spLocks noGrp="1" noRot="1" noChangeAspect="1" noChangeArrowheads="1" noTextEdit="1"/>
          </p:cNvSpPr>
          <p:nvPr>
            <p:ph type="sldImg"/>
          </p:nvPr>
        </p:nvSpPr>
        <p:spPr>
          <a:xfrm>
            <a:off x="1144588" y="685800"/>
            <a:ext cx="4572000" cy="3429000"/>
          </a:xfrm>
          <a:ln/>
        </p:spPr>
      </p:sp>
      <p:sp>
        <p:nvSpPr>
          <p:cNvPr id="61443" name="Text Box 3"/>
          <p:cNvSpPr txBox="1">
            <a:spLocks noChangeArrowheads="1"/>
          </p:cNvSpPr>
          <p:nvPr/>
        </p:nvSpPr>
        <p:spPr bwMode="auto">
          <a:xfrm>
            <a:off x="1306513" y="4344988"/>
            <a:ext cx="3108325" cy="414337"/>
          </a:xfrm>
          <a:prstGeom prst="rect">
            <a:avLst/>
          </a:prstGeom>
          <a:noFill/>
          <a:ln w="9525">
            <a:noFill/>
            <a:miter lim="800000"/>
            <a:headEnd/>
            <a:tailEnd/>
          </a:ln>
          <a:effectLst/>
        </p:spPr>
        <p:txBody>
          <a:bodyPr lIns="89718" tIns="44859" rIns="89718" bIns="44859">
            <a:prstTxWarp prst="textNoShape">
              <a:avLst/>
            </a:prstTxWarp>
            <a:spAutoFit/>
          </a:bodyPr>
          <a:lstStyle/>
          <a:p>
            <a:pPr defTabSz="896938" eaLnBrk="0" hangingPunct="0">
              <a:lnSpc>
                <a:spcPct val="90000"/>
              </a:lnSpc>
              <a:spcBef>
                <a:spcPct val="50000"/>
              </a:spcBef>
              <a:buClr>
                <a:schemeClr val="tx2"/>
              </a:buClr>
              <a:buFontTx/>
              <a:buChar char="•"/>
              <a:defRPr/>
            </a:pPr>
            <a:endParaRPr lang="en-US" sz="2400" b="1" u="none">
              <a:effectLst>
                <a:outerShdw blurRad="38100" dist="38100" dir="2700000" algn="tl">
                  <a:srgbClr val="DDDDDD"/>
                </a:outerShdw>
              </a:effectLst>
              <a:latin typeface="Arial" pitchFamily="-107" charset="0"/>
              <a:ea typeface="+mn-ea"/>
              <a:cs typeface="+mn-cs"/>
            </a:endParaRPr>
          </a:p>
        </p:txBody>
      </p:sp>
      <p:sp>
        <p:nvSpPr>
          <p:cNvPr id="61444" name="Text Box 4"/>
          <p:cNvSpPr txBox="1">
            <a:spLocks noChangeArrowheads="1"/>
          </p:cNvSpPr>
          <p:nvPr/>
        </p:nvSpPr>
        <p:spPr bwMode="auto">
          <a:xfrm>
            <a:off x="1081088" y="4421188"/>
            <a:ext cx="4318000" cy="223837"/>
          </a:xfrm>
          <a:prstGeom prst="rect">
            <a:avLst/>
          </a:prstGeom>
          <a:noFill/>
          <a:ln w="9525">
            <a:noFill/>
            <a:miter lim="800000"/>
            <a:headEnd/>
            <a:tailEnd/>
          </a:ln>
          <a:effectLst/>
        </p:spPr>
        <p:txBody>
          <a:bodyPr lIns="89718" tIns="44859" rIns="89718" bIns="44859">
            <a:prstTxWarp prst="textNoShape">
              <a:avLst/>
            </a:prstTxWarp>
            <a:spAutoFit/>
          </a:bodyPr>
          <a:lstStyle/>
          <a:p>
            <a:pPr defTabSz="896938" eaLnBrk="0" hangingPunct="0">
              <a:lnSpc>
                <a:spcPct val="90000"/>
              </a:lnSpc>
              <a:spcBef>
                <a:spcPct val="50000"/>
              </a:spcBef>
              <a:buClr>
                <a:schemeClr val="tx2"/>
              </a:buClr>
              <a:defRPr/>
            </a:pPr>
            <a:endParaRPr lang="en-US" sz="1000" b="1" u="none">
              <a:effectLst>
                <a:outerShdw blurRad="38100" dist="38100" dir="2700000" algn="tl">
                  <a:srgbClr val="DDDDDD"/>
                </a:outerShdw>
              </a:effectLst>
              <a:latin typeface="Arial" pitchFamily="-107" charset="0"/>
              <a:ea typeface="+mn-ea"/>
              <a:cs typeface="+mn-cs"/>
            </a:endParaRPr>
          </a:p>
        </p:txBody>
      </p:sp>
      <p:sp>
        <p:nvSpPr>
          <p:cNvPr id="74758" name="Rectangle 5"/>
          <p:cNvSpPr>
            <a:spLocks noGrp="1" noChangeArrowheads="1"/>
          </p:cNvSpPr>
          <p:nvPr>
            <p:ph type="body" idx="1"/>
          </p:nvPr>
        </p:nvSpPr>
        <p:spPr>
          <a:xfrm>
            <a:off x="912813" y="4379913"/>
            <a:ext cx="4948237" cy="2805112"/>
          </a:xfrm>
          <a:noFill/>
          <a:ln/>
        </p:spPr>
        <p:txBody>
          <a:bodyPr lIns="89151" tIns="44576" rIns="89151" bIns="44576">
            <a:spAutoFit/>
          </a:bodyPr>
          <a:lstStyle/>
          <a:p>
            <a:pPr marL="114300" indent="-114300" eaLnBrk="1" hangingPunct="1"/>
            <a:r>
              <a:rPr lang="en-US" sz="1000" i="1">
                <a:solidFill>
                  <a:schemeClr val="tx2"/>
                </a:solidFill>
                <a:latin typeface="Times New Roman" pitchFamily="-105" charset="0"/>
                <a:ea typeface="ＭＳ Ｐゴシック" pitchFamily="-105" charset="-128"/>
                <a:cs typeface="ＭＳ Ｐゴシック" pitchFamily="-105" charset="-128"/>
              </a:rPr>
              <a:t>A number of standardized measures and symptom changes across various domains </a:t>
            </a:r>
          </a:p>
          <a:p>
            <a:pPr marL="114300" indent="-114300" eaLnBrk="1" hangingPunct="1">
              <a:spcBef>
                <a:spcPct val="0"/>
              </a:spcBef>
            </a:pPr>
            <a:r>
              <a:rPr lang="en-US" sz="1000" i="1">
                <a:solidFill>
                  <a:schemeClr val="tx2"/>
                </a:solidFill>
                <a:latin typeface="Times New Roman" pitchFamily="-105" charset="0"/>
                <a:ea typeface="ＭＳ Ｐゴシック" pitchFamily="-105" charset="-128"/>
                <a:cs typeface="ＭＳ Ｐゴシック" pitchFamily="-105" charset="-128"/>
              </a:rPr>
              <a:t>must be considered together in the treatment of BPH. </a:t>
            </a:r>
          </a:p>
          <a:p>
            <a:pPr marL="114300" indent="-114300" eaLnBrk="1" hangingPunct="1">
              <a:spcBef>
                <a:spcPct val="0"/>
              </a:spcBef>
            </a:pPr>
            <a:endParaRPr lang="en-US" sz="1000" i="1">
              <a:solidFill>
                <a:schemeClr val="tx2"/>
              </a:solidFill>
              <a:latin typeface="Times New Roman" pitchFamily="-105" charset="0"/>
              <a:ea typeface="ＭＳ Ｐゴシック" pitchFamily="-105" charset="-128"/>
              <a:cs typeface="ＭＳ Ｐゴシック" pitchFamily="-105" charset="-128"/>
            </a:endParaRPr>
          </a:p>
          <a:p>
            <a:pPr marL="114300" indent="-114300" eaLnBrk="1" hangingPunct="1">
              <a:buFontTx/>
              <a:buChar char="•"/>
            </a:pPr>
            <a:r>
              <a:rPr lang="en-US" sz="1000">
                <a:solidFill>
                  <a:schemeClr val="tx2"/>
                </a:solidFill>
                <a:latin typeface="Times New Roman" pitchFamily="-105" charset="0"/>
                <a:ea typeface="ＭＳ Ｐゴシック" pitchFamily="-105" charset="-128"/>
                <a:cs typeface="ＭＳ Ｐゴシック" pitchFamily="-105" charset="-128"/>
              </a:rPr>
              <a:t>Assessing and managing BPH involves not only an evaluation of symptoms and their severity, but also determining the impact of the disease on a patient’s daily activities and sexual function. The degree to which patients are bothered by their symptoms is as important an indication of the need for medical treatment or surgical correction as the presence of the symptoms and parameters, such as peak flow rates and prostate size</a:t>
            </a:r>
            <a:r>
              <a:rPr lang="en-US" sz="1000" baseline="30000">
                <a:solidFill>
                  <a:schemeClr val="tx2"/>
                </a:solidFill>
                <a:latin typeface="Times New Roman" pitchFamily="-105" charset="0"/>
                <a:ea typeface="ＭＳ Ｐゴシック" pitchFamily="-105" charset="-128"/>
                <a:cs typeface="ＭＳ Ｐゴシック" pitchFamily="-105" charset="-128"/>
              </a:rPr>
              <a:t>1</a:t>
            </a:r>
            <a:endParaRPr lang="en-US" sz="1000">
              <a:solidFill>
                <a:schemeClr val="tx2"/>
              </a:solidFill>
              <a:latin typeface="Times New Roman" pitchFamily="-105" charset="0"/>
              <a:ea typeface="ＭＳ Ｐゴシック" pitchFamily="-105" charset="-128"/>
              <a:cs typeface="ＭＳ Ｐゴシック" pitchFamily="-105" charset="-128"/>
            </a:endParaRPr>
          </a:p>
          <a:p>
            <a:pPr marL="114300" indent="-114300" eaLnBrk="1" hangingPunct="1">
              <a:buFontTx/>
              <a:buChar char="•"/>
            </a:pPr>
            <a:r>
              <a:rPr lang="en-US" sz="1000">
                <a:solidFill>
                  <a:schemeClr val="tx2"/>
                </a:solidFill>
                <a:latin typeface="Times New Roman" pitchFamily="-105" charset="0"/>
                <a:ea typeface="ＭＳ Ｐゴシック" pitchFamily="-105" charset="-128"/>
                <a:cs typeface="ＭＳ Ｐゴシック" pitchFamily="-105" charset="-128"/>
              </a:rPr>
              <a:t>After reviewing more than 1,200 abstracts from the literature, the BPH guideline panel (AHCPR) analyzed 200 papers in depth and combined data from a variety of treatment and outcome studies. A survey was conducted to determine what treatments patients prefer if given extensive information on probable treatment outcomes. The guideline was peer reviewed and tested in clinical practice before its release. There were several measures of treatment outcomes recommended</a:t>
            </a:r>
            <a:r>
              <a:rPr lang="en-US" sz="1000" baseline="30000">
                <a:solidFill>
                  <a:schemeClr val="tx2"/>
                </a:solidFill>
                <a:latin typeface="Times New Roman" pitchFamily="-105" charset="0"/>
                <a:ea typeface="ＭＳ Ｐゴシック" pitchFamily="-105" charset="-128"/>
                <a:cs typeface="ＭＳ Ｐゴシック" pitchFamily="-105" charset="-128"/>
              </a:rPr>
              <a:t>2</a:t>
            </a:r>
            <a:endParaRPr lang="en-US" sz="1000">
              <a:solidFill>
                <a:schemeClr val="tx2"/>
              </a:solidFill>
              <a:latin typeface="Times New Roman" pitchFamily="-105" charset="0"/>
              <a:ea typeface="ＭＳ Ｐゴシック" pitchFamily="-105" charset="-128"/>
              <a:cs typeface="ＭＳ Ｐゴシック" pitchFamily="-105" charset="-128"/>
            </a:endParaRPr>
          </a:p>
          <a:p>
            <a:pPr marL="114300" indent="-114300" eaLnBrk="1" hangingPunct="1">
              <a:buFontTx/>
              <a:buChar char="•"/>
            </a:pPr>
            <a:r>
              <a:rPr lang="en-US" sz="1000">
                <a:solidFill>
                  <a:schemeClr val="tx2"/>
                </a:solidFill>
                <a:latin typeface="Times New Roman" pitchFamily="-105" charset="0"/>
                <a:ea typeface="ＭＳ Ｐゴシック" pitchFamily="-105" charset="-128"/>
                <a:cs typeface="ＭＳ Ｐゴシック" pitchFamily="-105" charset="-128"/>
              </a:rPr>
              <a:t>From a clinical standpoint, patients should achieve decreased prostate size (or arresting of growth), increased flow rate, relief of obstruction, and prevention of long-term complications. The agent should also have an acceptable adverse event profile</a:t>
            </a:r>
            <a:r>
              <a:rPr lang="en-US" sz="1000" baseline="30000">
                <a:solidFill>
                  <a:schemeClr val="tx2"/>
                </a:solidFill>
                <a:latin typeface="Times New Roman" pitchFamily="-105" charset="0"/>
                <a:ea typeface="ＭＳ Ｐゴシック" pitchFamily="-105" charset="-128"/>
                <a:cs typeface="ＭＳ Ｐゴシック" pitchFamily="-105" charset="-128"/>
              </a:rPr>
              <a:t>2</a:t>
            </a:r>
            <a:endParaRPr lang="en-US">
              <a:solidFill>
                <a:schemeClr val="tx2"/>
              </a:solidFill>
              <a:latin typeface="Times New Roman" pitchFamily="-105" charset="0"/>
              <a:ea typeface="ＭＳ Ｐゴシック" pitchFamily="-105" charset="-128"/>
              <a:cs typeface="ＭＳ Ｐゴシック" pitchFamily="-105" charset="-128"/>
            </a:endParaRPr>
          </a:p>
        </p:txBody>
      </p:sp>
      <p:sp>
        <p:nvSpPr>
          <p:cNvPr id="74759" name="Text Box 6"/>
          <p:cNvSpPr txBox="1">
            <a:spLocks noChangeArrowheads="1"/>
          </p:cNvSpPr>
          <p:nvPr/>
        </p:nvSpPr>
        <p:spPr bwMode="auto">
          <a:xfrm>
            <a:off x="906463" y="8324850"/>
            <a:ext cx="5205412" cy="742950"/>
          </a:xfrm>
          <a:prstGeom prst="rect">
            <a:avLst/>
          </a:prstGeom>
          <a:noFill/>
          <a:ln w="9525">
            <a:noFill/>
            <a:miter lim="800000"/>
            <a:headEnd/>
            <a:tailEnd/>
          </a:ln>
        </p:spPr>
        <p:txBody>
          <a:bodyPr lIns="89718" tIns="44859" rIns="89718" bIns="44859" anchor="b">
            <a:prstTxWarp prst="textNoShape">
              <a:avLst/>
            </a:prstTxWarp>
            <a:spAutoFit/>
          </a:bodyPr>
          <a:lstStyle/>
          <a:p>
            <a:pPr marL="117475" indent="-117475" defTabSz="896938" eaLnBrk="0" hangingPunct="0">
              <a:spcBef>
                <a:spcPct val="30000"/>
              </a:spcBef>
            </a:pPr>
            <a:r>
              <a:rPr lang="nl-NL" sz="900" u="none">
                <a:solidFill>
                  <a:schemeClr val="tx2"/>
                </a:solidFill>
                <a:latin typeface="Arial" pitchFamily="-105" charset="0"/>
              </a:rPr>
              <a:t>1. </a:t>
            </a:r>
            <a:r>
              <a:rPr lang="en-US" sz="800" u="none">
                <a:solidFill>
                  <a:schemeClr val="tx2"/>
                </a:solidFill>
                <a:latin typeface="Arial" pitchFamily="-105" charset="0"/>
                <a:ea typeface="Times New Roman" pitchFamily="-105" charset="0"/>
                <a:cs typeface="Times New Roman" pitchFamily="-105" charset="0"/>
              </a:rPr>
              <a:t>O'Leary MP. LUTS, ED, QOL: alphabet soup or real concerns to aging men? </a:t>
            </a:r>
            <a:r>
              <a:rPr lang="en-US" sz="800" i="1" u="none">
                <a:solidFill>
                  <a:schemeClr val="tx2"/>
                </a:solidFill>
                <a:latin typeface="Arial" pitchFamily="-105" charset="0"/>
                <a:ea typeface="Times New Roman" pitchFamily="-105" charset="0"/>
                <a:cs typeface="Times New Roman" pitchFamily="-105" charset="0"/>
              </a:rPr>
              <a:t>Urology.</a:t>
            </a:r>
            <a:r>
              <a:rPr lang="en-US" sz="800" u="none">
                <a:solidFill>
                  <a:schemeClr val="tx2"/>
                </a:solidFill>
                <a:latin typeface="Arial" pitchFamily="-105" charset="0"/>
                <a:ea typeface="Times New Roman" pitchFamily="-105" charset="0"/>
                <a:cs typeface="Times New Roman" pitchFamily="-105" charset="0"/>
              </a:rPr>
              <a:t> 2000;56</a:t>
            </a:r>
            <a:br>
              <a:rPr lang="en-US" sz="800" u="none">
                <a:solidFill>
                  <a:schemeClr val="tx2"/>
                </a:solidFill>
                <a:latin typeface="Arial" pitchFamily="-105" charset="0"/>
                <a:ea typeface="Times New Roman" pitchFamily="-105" charset="0"/>
                <a:cs typeface="Times New Roman" pitchFamily="-105" charset="0"/>
              </a:rPr>
            </a:br>
            <a:r>
              <a:rPr lang="en-US" sz="800" u="none">
                <a:solidFill>
                  <a:schemeClr val="tx2"/>
                </a:solidFill>
                <a:latin typeface="Arial" pitchFamily="-105" charset="0"/>
                <a:ea typeface="Times New Roman" pitchFamily="-105" charset="0"/>
                <a:cs typeface="Times New Roman" pitchFamily="-105" charset="0"/>
              </a:rPr>
              <a:t>(suppl 5A):7-11.</a:t>
            </a:r>
            <a:r>
              <a:rPr lang="en-US" sz="800" u="none">
                <a:solidFill>
                  <a:schemeClr val="tx2"/>
                </a:solidFill>
                <a:latin typeface="Arial" pitchFamily="-105" charset="0"/>
              </a:rPr>
              <a:t> </a:t>
            </a:r>
            <a:endParaRPr lang="nl-NL" sz="800" u="none">
              <a:solidFill>
                <a:schemeClr val="tx2"/>
              </a:solidFill>
              <a:latin typeface="Arial" pitchFamily="-105" charset="0"/>
            </a:endParaRPr>
          </a:p>
          <a:p>
            <a:pPr marL="117475" indent="-117475" defTabSz="896938" eaLnBrk="0" hangingPunct="0">
              <a:spcBef>
                <a:spcPct val="30000"/>
              </a:spcBef>
            </a:pPr>
            <a:r>
              <a:rPr lang="nl-NL" sz="800" u="none">
                <a:solidFill>
                  <a:schemeClr val="tx2"/>
                </a:solidFill>
                <a:latin typeface="Arial" pitchFamily="-105" charset="0"/>
              </a:rPr>
              <a:t>2. US Agency for Health Care Policy and Research. </a:t>
            </a:r>
            <a:r>
              <a:rPr lang="nl-NL" sz="800" i="1" u="none">
                <a:solidFill>
                  <a:schemeClr val="tx2"/>
                </a:solidFill>
                <a:latin typeface="Arial" pitchFamily="-105" charset="0"/>
              </a:rPr>
              <a:t>Clinical Practice Guideline No. 8: Benign Prostatic Hyperplasia: Diagnosis and Treatment.</a:t>
            </a:r>
            <a:r>
              <a:rPr lang="nl-NL" sz="800" u="none">
                <a:solidFill>
                  <a:schemeClr val="tx2"/>
                </a:solidFill>
                <a:latin typeface="Arial" pitchFamily="-105" charset="0"/>
              </a:rPr>
              <a:t> Rockville, MD: Agency for Health Care Policy and Research; 1994. AHCPR publication 94-0582.</a:t>
            </a:r>
            <a:endParaRPr lang="en-US" sz="800" u="none">
              <a:solidFill>
                <a:schemeClr val="tx2"/>
              </a:solidFill>
              <a:latin typeface="Arial" pitchFamily="-105"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3D72874C-1AAB-2248-97BE-E0EBD5E18918}" type="slidenum">
              <a:rPr lang="en-US">
                <a:latin typeface="Times New Roman" pitchFamily="-105" charset="0"/>
                <a:ea typeface="ＭＳ Ｐゴシック" pitchFamily="-105" charset="-128"/>
                <a:cs typeface="ＭＳ Ｐゴシック" pitchFamily="-105" charset="-128"/>
              </a:rPr>
              <a:pPr/>
              <a:t>30</a:t>
            </a:fld>
            <a:endParaRPr lang="en-US">
              <a:latin typeface="Times New Roman" pitchFamily="-105" charset="0"/>
              <a:ea typeface="ＭＳ Ｐゴシック" pitchFamily="-105" charset="-128"/>
              <a:cs typeface="ＭＳ Ｐゴシック" pitchFamily="-105" charset="-128"/>
            </a:endParaRPr>
          </a:p>
        </p:txBody>
      </p:sp>
      <p:sp>
        <p:nvSpPr>
          <p:cNvPr id="76803" name="Rectangle 2"/>
          <p:cNvSpPr>
            <a:spLocks noGrp="1" noRot="1" noChangeAspect="1" noChangeArrowheads="1" noTextEdit="1"/>
          </p:cNvSpPr>
          <p:nvPr>
            <p:ph type="sldImg"/>
          </p:nvPr>
        </p:nvSpPr>
        <p:spPr>
          <a:xfrm>
            <a:off x="809625" y="433388"/>
            <a:ext cx="5094288" cy="3821112"/>
          </a:xfrm>
          <a:ln/>
        </p:spPr>
      </p:sp>
      <p:sp>
        <p:nvSpPr>
          <p:cNvPr id="76804" name="Rectangle 3"/>
          <p:cNvSpPr>
            <a:spLocks noGrp="1" noChangeArrowheads="1"/>
          </p:cNvSpPr>
          <p:nvPr>
            <p:ph type="body" idx="1"/>
          </p:nvPr>
        </p:nvSpPr>
        <p:spPr>
          <a:xfrm>
            <a:off x="785813" y="4343400"/>
            <a:ext cx="5103812" cy="4114800"/>
          </a:xfrm>
          <a:noFill/>
          <a:ln/>
        </p:spPr>
        <p:txBody>
          <a:bodyPr/>
          <a:lstStyle/>
          <a:p>
            <a:pPr marL="114300" indent="-114300" eaLnBrk="1" hangingPunct="1">
              <a:lnSpc>
                <a:spcPct val="80000"/>
              </a:lnSpc>
            </a:pPr>
            <a:r>
              <a:rPr lang="en-US" sz="800">
                <a:latin typeface="Times New Roman" pitchFamily="-105" charset="0"/>
                <a:ea typeface="ＭＳ Ｐゴシック" pitchFamily="-105" charset="-128"/>
                <a:cs typeface="ＭＳ Ｐゴシック" pitchFamily="-105" charset="-128"/>
              </a:rPr>
              <a:t>Treatment options for BPH include watchful waiting, medical therapy, and various surgical procedures.</a:t>
            </a:r>
            <a:r>
              <a:rPr lang="en-US" sz="800" baseline="30000">
                <a:latin typeface="Times New Roman" pitchFamily="-105" charset="0"/>
                <a:ea typeface="ＭＳ Ｐゴシック" pitchFamily="-105" charset="-128"/>
                <a:cs typeface="ＭＳ Ｐゴシック" pitchFamily="-105" charset="-128"/>
              </a:rPr>
              <a:t>1-3</a:t>
            </a:r>
            <a:endParaRPr lang="en-US" sz="800">
              <a:latin typeface="Times New Roman" pitchFamily="-105" charset="0"/>
              <a:ea typeface="ＭＳ Ｐゴシック" pitchFamily="-105" charset="-128"/>
              <a:cs typeface="ＭＳ Ｐゴシック" pitchFamily="-105" charset="-128"/>
            </a:endParaRPr>
          </a:p>
          <a:p>
            <a:pPr marL="114300" indent="-114300" eaLnBrk="1" hangingPunct="1">
              <a:lnSpc>
                <a:spcPct val="80000"/>
              </a:lnSpc>
            </a:pPr>
            <a:r>
              <a:rPr lang="en-US" sz="800">
                <a:latin typeface="Times New Roman" pitchFamily="-105" charset="0"/>
                <a:ea typeface="ＭＳ Ｐゴシック" pitchFamily="-105" charset="-128"/>
                <a:cs typeface="ＭＳ Ｐゴシック" pitchFamily="-105" charset="-128"/>
              </a:rPr>
              <a:t>Symptom improvement with medical treatment is less than that with surgical procedures. The mean probability of symptomatic improvement is 74% with an </a:t>
            </a:r>
            <a:r>
              <a:rPr lang="en-US" sz="800">
                <a:latin typeface="Times New Roman" pitchFamily="-105" charset="0"/>
                <a:ea typeface="ＭＳ Ｐゴシック" pitchFamily="-105" charset="-128"/>
                <a:cs typeface="ＭＳ Ｐゴシック" pitchFamily="-105" charset="-128"/>
                <a:sym typeface="Symbol" pitchFamily="-105" charset="2"/>
              </a:rPr>
              <a:t></a:t>
            </a:r>
            <a:r>
              <a:rPr lang="en-US" sz="800">
                <a:latin typeface="Times New Roman" pitchFamily="-105" charset="0"/>
                <a:ea typeface="ＭＳ Ｐゴシック" pitchFamily="-105" charset="-128"/>
                <a:cs typeface="ＭＳ Ｐゴシック" pitchFamily="-105" charset="-128"/>
              </a:rPr>
              <a:t>-adrenergic blocker versus 98% with an open prostatectomy.</a:t>
            </a:r>
            <a:r>
              <a:rPr lang="en-US" sz="800" baseline="30000">
                <a:latin typeface="Times New Roman" pitchFamily="-105" charset="0"/>
                <a:ea typeface="ＭＳ Ｐゴシック" pitchFamily="-105" charset="-128"/>
                <a:cs typeface="ＭＳ Ｐゴシック" pitchFamily="-105" charset="-128"/>
              </a:rPr>
              <a:t>2</a:t>
            </a:r>
            <a:r>
              <a:rPr lang="en-US" sz="800">
                <a:latin typeface="Times New Roman" pitchFamily="-105" charset="0"/>
                <a:ea typeface="ＭＳ Ｐゴシック" pitchFamily="-105" charset="-128"/>
                <a:cs typeface="ＭＳ Ｐゴシック" pitchFamily="-105" charset="-128"/>
              </a:rPr>
              <a:t> However, disadvantages of surgery include invasiveness, a period of recuperation and, in the case of open surgery, a comparatively prolonged hospitalization.</a:t>
            </a:r>
            <a:r>
              <a:rPr lang="en-US" sz="800" baseline="30000">
                <a:latin typeface="Times New Roman" pitchFamily="-105" charset="0"/>
                <a:ea typeface="ＭＳ Ｐゴシック" pitchFamily="-105" charset="-128"/>
                <a:cs typeface="ＭＳ Ｐゴシック" pitchFamily="-105" charset="-128"/>
              </a:rPr>
              <a:t>3</a:t>
            </a:r>
          </a:p>
          <a:p>
            <a:pPr marL="114300" indent="-114300" eaLnBrk="1" hangingPunct="1">
              <a:lnSpc>
                <a:spcPct val="80000"/>
              </a:lnSpc>
            </a:pPr>
            <a:r>
              <a:rPr lang="en-US" sz="800">
                <a:latin typeface="Times New Roman" pitchFamily="-105" charset="0"/>
                <a:ea typeface="ＭＳ Ｐゴシック" pitchFamily="-105" charset="-128"/>
                <a:cs typeface="ＭＳ Ｐゴシック" pitchFamily="-105" charset="-128"/>
              </a:rPr>
              <a:t>Today, </a:t>
            </a:r>
            <a:r>
              <a:rPr lang="en-US" sz="800">
                <a:latin typeface="Times New Roman" pitchFamily="-105" charset="0"/>
                <a:ea typeface="ＭＳ Ｐゴシック" pitchFamily="-105" charset="-128"/>
                <a:cs typeface="ＭＳ Ｐゴシック" pitchFamily="-105" charset="-128"/>
                <a:sym typeface="Symbol" pitchFamily="-105" charset="2"/>
              </a:rPr>
              <a:t></a:t>
            </a:r>
            <a:r>
              <a:rPr lang="en-US" sz="800">
                <a:latin typeface="Times New Roman" pitchFamily="-105" charset="0"/>
                <a:ea typeface="ＭＳ Ｐゴシック" pitchFamily="-105" charset="-128"/>
                <a:cs typeface="ＭＳ Ｐゴシック" pitchFamily="-105" charset="-128"/>
              </a:rPr>
              <a:t>-adrenergic blockers, which inhibit contraction of prostatic smooth muscle, are first-line treatment for LUTS/BPH. Another pharmacologic option is the 5ARI, finasteride, which lowers prostatic androgen levels and can result in some decrease in prostate size.</a:t>
            </a:r>
          </a:p>
          <a:p>
            <a:pPr marL="114300" indent="-114300" eaLnBrk="1" hangingPunct="1">
              <a:lnSpc>
                <a:spcPct val="80000"/>
              </a:lnSpc>
            </a:pPr>
            <a:endParaRPr lang="en-US" sz="800">
              <a:latin typeface="Times New Roman" pitchFamily="-105" charset="0"/>
              <a:ea typeface="ＭＳ Ｐゴシック" pitchFamily="-105" charset="-128"/>
              <a:cs typeface="ＭＳ Ｐゴシック" pitchFamily="-105" charset="-128"/>
            </a:endParaRPr>
          </a:p>
          <a:p>
            <a:pPr marL="114300" indent="-114300" eaLnBrk="1" hangingPunct="1">
              <a:lnSpc>
                <a:spcPct val="80000"/>
              </a:lnSpc>
            </a:pPr>
            <a:r>
              <a:rPr lang="en-US" sz="800">
                <a:latin typeface="Times New Roman" pitchFamily="-105" charset="0"/>
                <a:ea typeface="ＭＳ Ｐゴシック" pitchFamily="-105" charset="-128"/>
                <a:cs typeface="ＭＳ Ｐゴシック" pitchFamily="-105" charset="-128"/>
              </a:rPr>
              <a:t>Chatelain C, Denis L, Foo JKT, et al. 5th International Consultation on BPH. Recommendations of the International Scientific Committee: Evaluation and treatment of lower urinary tract symptoms (LUTS) in older men. In: Chatelain C et al, eds. </a:t>
            </a:r>
            <a:r>
              <a:rPr lang="en-US" sz="800" i="1">
                <a:latin typeface="Times New Roman" pitchFamily="-105" charset="0"/>
                <a:ea typeface="ＭＳ Ｐゴシック" pitchFamily="-105" charset="-128"/>
                <a:cs typeface="ＭＳ Ｐゴシック" pitchFamily="-105" charset="-128"/>
              </a:rPr>
              <a:t>Benign Prostatic Hyperplasia</a:t>
            </a:r>
            <a:r>
              <a:rPr lang="en-US" sz="800">
                <a:latin typeface="Times New Roman" pitchFamily="-105" charset="0"/>
                <a:ea typeface="ＭＳ Ｐゴシック" pitchFamily="-105" charset="-128"/>
                <a:cs typeface="ＭＳ Ｐゴシック" pitchFamily="-105" charset="-128"/>
              </a:rPr>
              <a:t>. Plymouth, UK: Health Publication Ltd; 2001:519-534.</a:t>
            </a:r>
          </a:p>
          <a:p>
            <a:pPr marL="114300" indent="-114300" eaLnBrk="1" hangingPunct="1">
              <a:lnSpc>
                <a:spcPct val="80000"/>
              </a:lnSpc>
            </a:pPr>
            <a:r>
              <a:rPr lang="en-US" sz="800">
                <a:latin typeface="Times New Roman" pitchFamily="-105" charset="0"/>
                <a:ea typeface="ＭＳ Ｐゴシック" pitchFamily="-105" charset="-128"/>
                <a:cs typeface="ＭＳ Ｐゴシック" pitchFamily="-105" charset="-128"/>
              </a:rPr>
              <a:t>McConnell JD, Barry MJ, Bruskewitz RC, et al. </a:t>
            </a:r>
            <a:r>
              <a:rPr lang="en-US" sz="800" i="1">
                <a:latin typeface="Times New Roman" pitchFamily="-105" charset="0"/>
                <a:ea typeface="ＭＳ Ｐゴシック" pitchFamily="-105" charset="-128"/>
                <a:cs typeface="ＭＳ Ｐゴシック" pitchFamily="-105" charset="-128"/>
              </a:rPr>
              <a:t>Benign Prostatic Hyperplasia: Diagnosis and Treatment</a:t>
            </a:r>
            <a:r>
              <a:rPr lang="en-US" sz="800">
                <a:latin typeface="Times New Roman" pitchFamily="-105" charset="0"/>
                <a:ea typeface="ＭＳ Ｐゴシック" pitchFamily="-105" charset="-128"/>
                <a:cs typeface="ＭＳ Ｐゴシック" pitchFamily="-105" charset="-128"/>
              </a:rPr>
              <a:t>. Clinical Practice Guideline, Number 8. AHCPR Publication No. 94-0582. Rockville, MD: Agency for Health Care Policy and Research, Public Health Service, U.S. Department of Health and Human Services. February 1994.</a:t>
            </a:r>
          </a:p>
          <a:p>
            <a:pPr marL="114300" indent="-114300" eaLnBrk="1" hangingPunct="1">
              <a:lnSpc>
                <a:spcPct val="80000"/>
              </a:lnSpc>
            </a:pPr>
            <a:r>
              <a:rPr lang="en-US" sz="800">
                <a:latin typeface="Times New Roman" pitchFamily="-105" charset="0"/>
                <a:ea typeface="ＭＳ Ｐゴシック" pitchFamily="-105" charset="-128"/>
                <a:cs typeface="ＭＳ Ｐゴシック" pitchFamily="-105" charset="-128"/>
              </a:rPr>
              <a:t>Columbia University website. Therapies for the treatment of benign prostatic hyperplasia (BPH). Available at http://cpmcnet.columbia.edu/dept/urology/bphtherapy.html#translas. Accessed 8/23/01.</a:t>
            </a:r>
          </a:p>
          <a:p>
            <a:pPr marL="114300" indent="-114300" eaLnBrk="1" hangingPunct="1">
              <a:lnSpc>
                <a:spcPct val="80000"/>
              </a:lnSpc>
            </a:pPr>
            <a:r>
              <a:rPr lang="en-US" sz="800">
                <a:latin typeface="Times New Roman" pitchFamily="-105" charset="0"/>
                <a:ea typeface="ＭＳ Ｐゴシック" pitchFamily="-105" charset="-128"/>
                <a:cs typeface="ＭＳ Ｐゴシック" pitchFamily="-105" charset="-128"/>
              </a:rPr>
              <a:t>Dreikorn K, Lowe I, Borkowski A, et al. Other medical therapies. In: Chatelain C et al, eds. </a:t>
            </a:r>
            <a:r>
              <a:rPr lang="en-US" sz="800" i="1">
                <a:latin typeface="Times New Roman" pitchFamily="-105" charset="0"/>
                <a:ea typeface="ＭＳ Ｐゴシック" pitchFamily="-105" charset="-128"/>
                <a:cs typeface="ＭＳ Ｐゴシック" pitchFamily="-105" charset="-128"/>
              </a:rPr>
              <a:t>Benign Prostatic Hyperplasia</a:t>
            </a:r>
            <a:r>
              <a:rPr lang="en-US" sz="800">
                <a:latin typeface="Times New Roman" pitchFamily="-105" charset="0"/>
                <a:ea typeface="ＭＳ Ｐゴシック" pitchFamily="-105" charset="-128"/>
                <a:cs typeface="ＭＳ Ｐゴシック" pitchFamily="-105" charset="-128"/>
              </a:rPr>
              <a:t>. Plymouth, UK: Health Publication Ltd; 2001;479-511.</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A2A233D3-25A2-BE45-85D3-4D420B54DFB1}" type="slidenum">
              <a:rPr lang="en-US">
                <a:latin typeface="Arial" pitchFamily="-105" charset="0"/>
              </a:rPr>
              <a:pPr/>
              <a:t>3</a:t>
            </a:fld>
            <a:endParaRPr lang="en-US">
              <a:latin typeface="Arial" pitchFamily="-105"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endParaRPr lang="en-US">
              <a:latin typeface="Arial" pitchFamily="-105" charset="0"/>
              <a:ea typeface="ＭＳ Ｐゴシック" pitchFamily="-105" charset="-128"/>
              <a:cs typeface="ＭＳ Ｐゴシック" pitchFamily="-105"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AA0E16B8-E06E-C04A-9014-EBD4E18E4734}" type="slidenum">
              <a:rPr lang="en-US">
                <a:latin typeface="Times New Roman" pitchFamily="-105" charset="0"/>
                <a:ea typeface="ＭＳ Ｐゴシック" pitchFamily="-105" charset="-128"/>
                <a:cs typeface="ＭＳ Ｐゴシック" pitchFamily="-105" charset="-128"/>
              </a:rPr>
              <a:pPr/>
              <a:t>31</a:t>
            </a:fld>
            <a:endParaRPr lang="en-US">
              <a:latin typeface="Times New Roman" pitchFamily="-105" charset="0"/>
              <a:ea typeface="ＭＳ Ｐゴシック" pitchFamily="-105" charset="-128"/>
              <a:cs typeface="ＭＳ Ｐゴシック" pitchFamily="-105" charset="-128"/>
            </a:endParaRPr>
          </a:p>
        </p:txBody>
      </p:sp>
      <p:sp>
        <p:nvSpPr>
          <p:cNvPr id="78851" name="Rectangle 2"/>
          <p:cNvSpPr>
            <a:spLocks noGrp="1" noRot="1" noChangeAspect="1" noChangeArrowheads="1" noTextEdit="1"/>
          </p:cNvSpPr>
          <p:nvPr>
            <p:ph type="sldImg"/>
          </p:nvPr>
        </p:nvSpPr>
        <p:spPr>
          <a:xfrm>
            <a:off x="806450" y="431800"/>
            <a:ext cx="5097463" cy="3822700"/>
          </a:xfrm>
          <a:ln/>
        </p:spPr>
      </p:sp>
      <p:sp>
        <p:nvSpPr>
          <p:cNvPr id="78852" name="Rectangle 3"/>
          <p:cNvSpPr>
            <a:spLocks noGrp="1" noChangeArrowheads="1"/>
          </p:cNvSpPr>
          <p:nvPr>
            <p:ph type="body" idx="1"/>
          </p:nvPr>
        </p:nvSpPr>
        <p:spPr>
          <a:xfrm>
            <a:off x="785813" y="4343400"/>
            <a:ext cx="5103812" cy="4114800"/>
          </a:xfrm>
          <a:noFill/>
          <a:ln/>
        </p:spPr>
        <p:txBody>
          <a:bodyPr/>
          <a:lstStyle/>
          <a:p>
            <a:pPr marL="152400" indent="-152400" eaLnBrk="1" hangingPunct="1"/>
            <a:r>
              <a:rPr lang="en-US" sz="1100">
                <a:latin typeface="Times New Roman" pitchFamily="-105" charset="0"/>
                <a:ea typeface="ＭＳ Ｐゴシック" pitchFamily="-105" charset="-128"/>
                <a:cs typeface="ＭＳ Ｐゴシック" pitchFamily="-105" charset="-128"/>
              </a:rPr>
              <a:t>•	</a:t>
            </a:r>
            <a:r>
              <a:rPr lang="en-US" sz="1100">
                <a:latin typeface="Symbol" pitchFamily="-105" charset="2"/>
                <a:ea typeface="ＭＳ Ｐゴシック" pitchFamily="-105" charset="-128"/>
                <a:cs typeface="ＭＳ Ｐゴシック" pitchFamily="-105" charset="-128"/>
              </a:rPr>
              <a:t>a</a:t>
            </a:r>
            <a:r>
              <a:rPr lang="en-US" sz="1100" baseline="-25000">
                <a:latin typeface="Times New Roman" pitchFamily="-105" charset="0"/>
                <a:ea typeface="ＭＳ Ｐゴシック" pitchFamily="-105" charset="-128"/>
                <a:cs typeface="ＭＳ Ｐゴシック" pitchFamily="-105" charset="-128"/>
              </a:rPr>
              <a:t>1</a:t>
            </a:r>
            <a:r>
              <a:rPr lang="en-US" sz="1100">
                <a:latin typeface="Times New Roman" pitchFamily="-105" charset="0"/>
                <a:ea typeface="ＭＳ Ｐゴシック" pitchFamily="-105" charset="-128"/>
                <a:cs typeface="ＭＳ Ｐゴシック" pitchFamily="-105" charset="-128"/>
              </a:rPr>
              <a:t>-Adrenoreceptors are expressed in a variety of tissues and they play an important role in the dynamic component of BPH.</a:t>
            </a:r>
            <a:r>
              <a:rPr lang="en-US" sz="1100" baseline="30000">
                <a:latin typeface="Times New Roman" pitchFamily="-105" charset="0"/>
                <a:ea typeface="ＭＳ Ｐゴシック" pitchFamily="-105" charset="-128"/>
                <a:cs typeface="ＭＳ Ｐゴシック" pitchFamily="-105" charset="-128"/>
              </a:rPr>
              <a:t>1</a:t>
            </a:r>
            <a:r>
              <a:rPr lang="en-US" sz="1100">
                <a:latin typeface="Times New Roman" pitchFamily="-105" charset="0"/>
                <a:ea typeface="ＭＳ Ｐゴシック" pitchFamily="-105" charset="-128"/>
                <a:cs typeface="ＭＳ Ｐゴシック" pitchFamily="-105" charset="-128"/>
              </a:rPr>
              <a:t> There are four major </a:t>
            </a:r>
            <a:r>
              <a:rPr lang="en-US" sz="1100">
                <a:latin typeface="Symbol" pitchFamily="-105" charset="2"/>
                <a:ea typeface="ＭＳ Ｐゴシック" pitchFamily="-105" charset="-128"/>
                <a:cs typeface="ＭＳ Ｐゴシック" pitchFamily="-105" charset="-128"/>
              </a:rPr>
              <a:t>a</a:t>
            </a:r>
            <a:r>
              <a:rPr lang="en-US" sz="1100" baseline="-25000">
                <a:latin typeface="Times New Roman" pitchFamily="-105" charset="0"/>
                <a:ea typeface="ＭＳ Ｐゴシック" pitchFamily="-105" charset="-128"/>
                <a:cs typeface="ＭＳ Ｐゴシック" pitchFamily="-105" charset="-128"/>
              </a:rPr>
              <a:t>1</a:t>
            </a:r>
            <a:r>
              <a:rPr lang="en-US" sz="1100">
                <a:latin typeface="Times New Roman" pitchFamily="-105" charset="0"/>
                <a:ea typeface="ＭＳ Ｐゴシック" pitchFamily="-105" charset="-128"/>
                <a:cs typeface="ＭＳ Ｐゴシック" pitchFamily="-105" charset="-128"/>
              </a:rPr>
              <a:t>-adrenoreceptor subtypes, </a:t>
            </a:r>
            <a:r>
              <a:rPr lang="en-US" sz="1100">
                <a:latin typeface="Symbol" pitchFamily="-105" charset="2"/>
                <a:ea typeface="ＭＳ Ｐゴシック" pitchFamily="-105" charset="-128"/>
                <a:cs typeface="ＭＳ Ｐゴシック" pitchFamily="-105" charset="-128"/>
              </a:rPr>
              <a:t>a</a:t>
            </a:r>
            <a:r>
              <a:rPr lang="en-US" sz="1100" baseline="-25000">
                <a:latin typeface="Times New Roman" pitchFamily="-105" charset="0"/>
                <a:ea typeface="ＭＳ Ｐゴシック" pitchFamily="-105" charset="-128"/>
                <a:cs typeface="ＭＳ Ｐゴシック" pitchFamily="-105" charset="-128"/>
              </a:rPr>
              <a:t>1A</a:t>
            </a:r>
            <a:r>
              <a:rPr lang="en-US" sz="1100">
                <a:latin typeface="Times New Roman" pitchFamily="-105" charset="0"/>
                <a:ea typeface="ＭＳ Ｐゴシック" pitchFamily="-105" charset="-128"/>
                <a:cs typeface="ＭＳ Ｐゴシック" pitchFamily="-105" charset="-128"/>
              </a:rPr>
              <a:t>, </a:t>
            </a:r>
            <a:r>
              <a:rPr lang="en-US" sz="1100">
                <a:latin typeface="Symbol" pitchFamily="-105" charset="2"/>
                <a:ea typeface="ＭＳ Ｐゴシック" pitchFamily="-105" charset="-128"/>
                <a:cs typeface="ＭＳ Ｐゴシック" pitchFamily="-105" charset="-128"/>
              </a:rPr>
              <a:t>a</a:t>
            </a:r>
            <a:r>
              <a:rPr lang="en-US" sz="1100" baseline="-25000">
                <a:latin typeface="Times New Roman" pitchFamily="-105" charset="0"/>
                <a:ea typeface="ＭＳ Ｐゴシック" pitchFamily="-105" charset="-128"/>
                <a:cs typeface="ＭＳ Ｐゴシック" pitchFamily="-105" charset="-128"/>
              </a:rPr>
              <a:t>1B</a:t>
            </a:r>
            <a:r>
              <a:rPr lang="en-US" sz="1100">
                <a:latin typeface="Times New Roman" pitchFamily="-105" charset="0"/>
                <a:ea typeface="ＭＳ Ｐゴシック" pitchFamily="-105" charset="-128"/>
                <a:cs typeface="ＭＳ Ｐゴシック" pitchFamily="-105" charset="-128"/>
              </a:rPr>
              <a:t>, </a:t>
            </a:r>
            <a:r>
              <a:rPr lang="en-US" sz="1100">
                <a:latin typeface="Symbol" pitchFamily="-105" charset="2"/>
                <a:ea typeface="ＭＳ Ｐゴシック" pitchFamily="-105" charset="-128"/>
                <a:cs typeface="ＭＳ Ｐゴシック" pitchFamily="-105" charset="-128"/>
              </a:rPr>
              <a:t>a</a:t>
            </a:r>
            <a:r>
              <a:rPr lang="en-US" sz="1100" baseline="-25000">
                <a:latin typeface="Times New Roman" pitchFamily="-105" charset="0"/>
                <a:ea typeface="ＭＳ Ｐゴシック" pitchFamily="-105" charset="-128"/>
                <a:cs typeface="ＭＳ Ｐゴシック" pitchFamily="-105" charset="-128"/>
              </a:rPr>
              <a:t>1D</a:t>
            </a:r>
            <a:r>
              <a:rPr lang="en-US" sz="1100">
                <a:latin typeface="Times New Roman" pitchFamily="-105" charset="0"/>
                <a:ea typeface="ＭＳ Ｐゴシック" pitchFamily="-105" charset="-128"/>
                <a:cs typeface="ＭＳ Ｐゴシック" pitchFamily="-105" charset="-128"/>
              </a:rPr>
              <a:t>, and </a:t>
            </a:r>
            <a:r>
              <a:rPr lang="en-US" sz="1100">
                <a:latin typeface="Symbol" pitchFamily="-105" charset="2"/>
                <a:ea typeface="ＭＳ Ｐゴシック" pitchFamily="-105" charset="-128"/>
                <a:cs typeface="ＭＳ Ｐゴシック" pitchFamily="-105" charset="-128"/>
              </a:rPr>
              <a:t>a</a:t>
            </a:r>
            <a:r>
              <a:rPr lang="en-US" sz="1100" baseline="-25000">
                <a:latin typeface="Times New Roman" pitchFamily="-105" charset="0"/>
                <a:ea typeface="ＭＳ Ｐゴシック" pitchFamily="-105" charset="-128"/>
                <a:cs typeface="ＭＳ Ｐゴシック" pitchFamily="-105" charset="-128"/>
              </a:rPr>
              <a:t>1L</a:t>
            </a:r>
            <a:r>
              <a:rPr lang="en-US" sz="1100">
                <a:latin typeface="Times New Roman" pitchFamily="-105" charset="0"/>
                <a:ea typeface="ＭＳ Ｐゴシック" pitchFamily="-105" charset="-128"/>
                <a:cs typeface="ＭＳ Ｐゴシック" pitchFamily="-105" charset="-128"/>
              </a:rPr>
              <a:t>. These subtypes have different patterns of expression. </a:t>
            </a:r>
            <a:r>
              <a:rPr lang="en-US" sz="1100">
                <a:latin typeface="Symbol" pitchFamily="-105" charset="2"/>
                <a:ea typeface="ＭＳ Ｐゴシック" pitchFamily="-105" charset="-128"/>
                <a:cs typeface="ＭＳ Ｐゴシック" pitchFamily="-105" charset="-128"/>
              </a:rPr>
              <a:t>a</a:t>
            </a:r>
            <a:r>
              <a:rPr lang="en-US" sz="1100" baseline="-25000">
                <a:latin typeface="Times New Roman" pitchFamily="-105" charset="0"/>
                <a:ea typeface="ＭＳ Ｐゴシック" pitchFamily="-105" charset="-128"/>
                <a:cs typeface="ＭＳ Ｐゴシック" pitchFamily="-105" charset="-128"/>
              </a:rPr>
              <a:t>1A</a:t>
            </a:r>
            <a:r>
              <a:rPr lang="en-US" sz="1100">
                <a:latin typeface="Times New Roman" pitchFamily="-105" charset="0"/>
                <a:ea typeface="ＭＳ Ｐゴシック" pitchFamily="-105" charset="-128"/>
                <a:cs typeface="ＭＳ Ｐゴシック" pitchFamily="-105" charset="-128"/>
              </a:rPr>
              <a:t>-adrenoreceptors are the dominant subtype in prostatic stromal tissue, accounting for approximately 85% of the </a:t>
            </a:r>
            <a:r>
              <a:rPr lang="en-US" sz="1100">
                <a:latin typeface="Symbol" pitchFamily="-105" charset="2"/>
                <a:ea typeface="ＭＳ Ｐゴシック" pitchFamily="-105" charset="-128"/>
                <a:cs typeface="ＭＳ Ｐゴシック" pitchFamily="-105" charset="-128"/>
              </a:rPr>
              <a:t>a</a:t>
            </a:r>
            <a:r>
              <a:rPr lang="en-US" sz="1100" baseline="-25000">
                <a:latin typeface="Times New Roman" pitchFamily="-105" charset="0"/>
                <a:ea typeface="ＭＳ Ｐゴシック" pitchFamily="-105" charset="-128"/>
                <a:cs typeface="ＭＳ Ｐゴシック" pitchFamily="-105" charset="-128"/>
              </a:rPr>
              <a:t>1</a:t>
            </a:r>
            <a:r>
              <a:rPr lang="en-US" sz="1100">
                <a:latin typeface="Times New Roman" pitchFamily="-105" charset="0"/>
                <a:ea typeface="ＭＳ Ｐゴシック" pitchFamily="-105" charset="-128"/>
                <a:cs typeface="ＭＳ Ｐゴシック" pitchFamily="-105" charset="-128"/>
              </a:rPr>
              <a:t>-adrenoreceptor messenger RNA (mRNA) in this tissue. These receptors play a key role in contraction of this muscle mediated by noradrenergic input from the sympathetic nervous system. </a:t>
            </a:r>
            <a:r>
              <a:rPr lang="en-US" sz="1100">
                <a:latin typeface="Symbol" pitchFamily="-105" charset="2"/>
                <a:ea typeface="ＭＳ Ｐゴシック" pitchFamily="-105" charset="-128"/>
                <a:cs typeface="ＭＳ Ｐゴシック" pitchFamily="-105" charset="-128"/>
              </a:rPr>
              <a:t>a</a:t>
            </a:r>
            <a:r>
              <a:rPr lang="en-US" sz="1100">
                <a:latin typeface="Times New Roman" pitchFamily="-105" charset="0"/>
                <a:ea typeface="ＭＳ Ｐゴシック" pitchFamily="-105" charset="-128"/>
                <a:cs typeface="ＭＳ Ｐゴシック" pitchFamily="-105" charset="-128"/>
              </a:rPr>
              <a:t>1-adrenoreceptors in the lumbrosacral spinal cord are also involved in control of urinary function, and the </a:t>
            </a:r>
            <a:r>
              <a:rPr lang="en-US" sz="1100">
                <a:latin typeface="Symbol" pitchFamily="-105" charset="2"/>
                <a:ea typeface="ＭＳ Ｐゴシック" pitchFamily="-105" charset="-128"/>
                <a:cs typeface="ＭＳ Ｐゴシック" pitchFamily="-105" charset="-128"/>
              </a:rPr>
              <a:t>a</a:t>
            </a:r>
            <a:r>
              <a:rPr lang="en-US" sz="1100" baseline="-25000">
                <a:latin typeface="Times New Roman" pitchFamily="-105" charset="0"/>
                <a:ea typeface="ＭＳ Ｐゴシック" pitchFamily="-105" charset="-128"/>
                <a:cs typeface="ＭＳ Ｐゴシック" pitchFamily="-105" charset="-128"/>
              </a:rPr>
              <a:t>1D</a:t>
            </a:r>
            <a:r>
              <a:rPr lang="en-US" sz="1100">
                <a:latin typeface="Times New Roman" pitchFamily="-105" charset="0"/>
                <a:ea typeface="ＭＳ Ｐゴシック" pitchFamily="-105" charset="-128"/>
                <a:cs typeface="ＭＳ Ｐゴシック" pitchFamily="-105" charset="-128"/>
              </a:rPr>
              <a:t> subtype predominates in this tissue. The clinical significance of these receptors in the treatment of LUTS remains to be determined. The action of norepinephrine at </a:t>
            </a:r>
            <a:r>
              <a:rPr lang="en-US" sz="1100">
                <a:latin typeface="Symbol" pitchFamily="-105" charset="2"/>
                <a:ea typeface="ＭＳ Ｐゴシック" pitchFamily="-105" charset="-128"/>
                <a:cs typeface="ＭＳ Ｐゴシック" pitchFamily="-105" charset="-128"/>
              </a:rPr>
              <a:t>a</a:t>
            </a:r>
            <a:r>
              <a:rPr lang="en-US" sz="1100" baseline="-25000">
                <a:latin typeface="Times New Roman" pitchFamily="-105" charset="0"/>
                <a:ea typeface="ＭＳ Ｐゴシック" pitchFamily="-105" charset="-128"/>
                <a:cs typeface="ＭＳ Ｐゴシック" pitchFamily="-105" charset="-128"/>
              </a:rPr>
              <a:t>1D</a:t>
            </a:r>
            <a:r>
              <a:rPr lang="en-US" sz="1100">
                <a:latin typeface="Times New Roman" pitchFamily="-105" charset="0"/>
                <a:ea typeface="ＭＳ Ｐゴシック" pitchFamily="-105" charset="-128"/>
                <a:cs typeface="ＭＳ Ｐゴシック" pitchFamily="-105" charset="-128"/>
              </a:rPr>
              <a:t>- and </a:t>
            </a:r>
            <a:r>
              <a:rPr lang="en-US" sz="1100">
                <a:latin typeface="Symbol" pitchFamily="-105" charset="2"/>
                <a:ea typeface="ＭＳ Ｐゴシック" pitchFamily="-105" charset="-128"/>
                <a:cs typeface="ＭＳ Ｐゴシック" pitchFamily="-105" charset="-128"/>
              </a:rPr>
              <a:t>a</a:t>
            </a:r>
            <a:r>
              <a:rPr lang="en-US" sz="1100" baseline="-25000">
                <a:latin typeface="Times New Roman" pitchFamily="-105" charset="0"/>
                <a:ea typeface="ＭＳ Ｐゴシック" pitchFamily="-105" charset="-128"/>
                <a:cs typeface="ＭＳ Ｐゴシック" pitchFamily="-105" charset="-128"/>
              </a:rPr>
              <a:t>1A</a:t>
            </a:r>
            <a:r>
              <a:rPr lang="en-US" sz="1100">
                <a:latin typeface="Times New Roman" pitchFamily="-105" charset="0"/>
                <a:ea typeface="ＭＳ Ｐゴシック" pitchFamily="-105" charset="-128"/>
                <a:cs typeface="ＭＳ Ｐゴシック" pitchFamily="-105" charset="-128"/>
              </a:rPr>
              <a:t>-adrenoreceptors in the detrusor muscle is thought to be involved in irritative symptoms associated with BPH. In young individuals, </a:t>
            </a:r>
            <a:r>
              <a:rPr lang="en-US" sz="1100">
                <a:latin typeface="Symbol" pitchFamily="-105" charset="2"/>
                <a:ea typeface="ＭＳ Ｐゴシック" pitchFamily="-105" charset="-128"/>
                <a:cs typeface="ＭＳ Ｐゴシック" pitchFamily="-105" charset="-128"/>
              </a:rPr>
              <a:t>a</a:t>
            </a:r>
            <a:r>
              <a:rPr lang="en-US" sz="1100" baseline="-25000">
                <a:latin typeface="Times New Roman" pitchFamily="-105" charset="0"/>
                <a:ea typeface="ＭＳ Ｐゴシック" pitchFamily="-105" charset="-128"/>
                <a:cs typeface="ＭＳ Ｐゴシック" pitchFamily="-105" charset="-128"/>
              </a:rPr>
              <a:t>1A</a:t>
            </a:r>
            <a:r>
              <a:rPr lang="en-US" sz="1100">
                <a:latin typeface="Times New Roman" pitchFamily="-105" charset="0"/>
                <a:ea typeface="ＭＳ Ｐゴシック" pitchFamily="-105" charset="-128"/>
                <a:cs typeface="ＭＳ Ｐゴシック" pitchFamily="-105" charset="-128"/>
              </a:rPr>
              <a:t>-adrenoreceptors are the dominant subtype in resistance vessels, but </a:t>
            </a:r>
            <a:r>
              <a:rPr lang="en-US" sz="1100">
                <a:latin typeface="Symbol" pitchFamily="-105" charset="2"/>
                <a:ea typeface="ＭＳ Ｐゴシック" pitchFamily="-105" charset="-128"/>
                <a:cs typeface="ＭＳ Ｐゴシック" pitchFamily="-105" charset="-128"/>
              </a:rPr>
              <a:t>a</a:t>
            </a:r>
            <a:r>
              <a:rPr lang="en-US" sz="1100" baseline="-25000">
                <a:latin typeface="Times New Roman" pitchFamily="-105" charset="0"/>
                <a:ea typeface="ＭＳ Ｐゴシック" pitchFamily="-105" charset="-128"/>
                <a:cs typeface="ＭＳ Ｐゴシック" pitchFamily="-105" charset="-128"/>
              </a:rPr>
              <a:t>1B</a:t>
            </a:r>
            <a:r>
              <a:rPr lang="en-US" sz="1100">
                <a:latin typeface="Times New Roman" pitchFamily="-105" charset="0"/>
                <a:ea typeface="ＭＳ Ｐゴシック" pitchFamily="-105" charset="-128"/>
                <a:cs typeface="ＭＳ Ｐゴシック" pitchFamily="-105" charset="-128"/>
              </a:rPr>
              <a:t>-adrenoreceptors become the most highly expressed subtype in older individuals.</a:t>
            </a:r>
            <a:r>
              <a:rPr lang="en-US" sz="1100" baseline="30000">
                <a:latin typeface="Times New Roman" pitchFamily="-105" charset="0"/>
                <a:ea typeface="ＭＳ Ｐゴシック" pitchFamily="-105" charset="-128"/>
                <a:cs typeface="ＭＳ Ｐゴシック" pitchFamily="-105" charset="-128"/>
              </a:rPr>
              <a:t>2,3</a:t>
            </a:r>
          </a:p>
          <a:p>
            <a:pPr marL="152400" indent="-152400" eaLnBrk="1" hangingPunct="1"/>
            <a:r>
              <a:rPr lang="en-US" sz="1100">
                <a:latin typeface="Times New Roman" pitchFamily="-105" charset="0"/>
                <a:ea typeface="ＭＳ Ｐゴシック" pitchFamily="-105" charset="-128"/>
                <a:cs typeface="ＭＳ Ｐゴシック" pitchFamily="-105" charset="-128"/>
              </a:rPr>
              <a:t>While the most advantageous subtype selectivity profile for an </a:t>
            </a:r>
            <a:r>
              <a:rPr lang="en-US" sz="1100">
                <a:latin typeface="Symbol" pitchFamily="-105" charset="2"/>
                <a:ea typeface="ＭＳ Ｐゴシック" pitchFamily="-105" charset="-128"/>
                <a:cs typeface="ＭＳ Ｐゴシック" pitchFamily="-105" charset="-128"/>
              </a:rPr>
              <a:t>a</a:t>
            </a:r>
            <a:r>
              <a:rPr lang="en-US" sz="1100" baseline="-25000">
                <a:latin typeface="Times New Roman" pitchFamily="-105" charset="0"/>
                <a:ea typeface="ＭＳ Ｐゴシック" pitchFamily="-105" charset="-128"/>
                <a:cs typeface="ＭＳ Ｐゴシック" pitchFamily="-105" charset="-128"/>
              </a:rPr>
              <a:t>1</a:t>
            </a:r>
            <a:r>
              <a:rPr lang="en-US" sz="1100">
                <a:latin typeface="Times New Roman" pitchFamily="-105" charset="0"/>
                <a:ea typeface="ＭＳ Ｐゴシック" pitchFamily="-105" charset="-128"/>
                <a:cs typeface="ＭＳ Ｐゴシック" pitchFamily="-105" charset="-128"/>
              </a:rPr>
              <a:t>-adrenoreceptor antagonist used for the treatment of BPH has not yet been determined, the concept of clinical uroselectivity, as defined by the International Consultation on BPH, remains a valid concept.</a:t>
            </a:r>
            <a:r>
              <a:rPr lang="en-US" sz="1100" baseline="30000">
                <a:latin typeface="Times New Roman" pitchFamily="-105" charset="0"/>
                <a:ea typeface="ＭＳ Ｐゴシック" pitchFamily="-105" charset="-128"/>
                <a:cs typeface="ＭＳ Ｐゴシック" pitchFamily="-105" charset="-128"/>
              </a:rPr>
              <a:t>2</a:t>
            </a:r>
            <a:endParaRPr lang="en-US" sz="1100">
              <a:latin typeface="Times New Roman" pitchFamily="-105" charset="0"/>
              <a:ea typeface="ＭＳ Ｐゴシック" pitchFamily="-105" charset="-128"/>
              <a:cs typeface="ＭＳ Ｐゴシック" pitchFamily="-105" charset="-128"/>
            </a:endParaRPr>
          </a:p>
          <a:p>
            <a:pPr marL="152400" indent="-152400" eaLnBrk="1" hangingPunct="1"/>
            <a:r>
              <a:rPr lang="en-US" sz="900">
                <a:latin typeface="Times New Roman" pitchFamily="-105" charset="0"/>
                <a:ea typeface="ＭＳ Ｐゴシック" pitchFamily="-105" charset="-128"/>
                <a:cs typeface="ＭＳ Ｐゴシック" pitchFamily="-105" charset="-128"/>
              </a:rPr>
              <a:t>1.	Schwinn DA. Novel role for alpha</a:t>
            </a:r>
            <a:r>
              <a:rPr lang="en-US" sz="900" baseline="-25000">
                <a:latin typeface="Times New Roman" pitchFamily="-105" charset="0"/>
                <a:ea typeface="ＭＳ Ｐゴシック" pitchFamily="-105" charset="-128"/>
                <a:cs typeface="ＭＳ Ｐゴシック" pitchFamily="-105" charset="-128"/>
              </a:rPr>
              <a:t>1</a:t>
            </a:r>
            <a:r>
              <a:rPr lang="en-US" sz="900">
                <a:latin typeface="Times New Roman" pitchFamily="-105" charset="0"/>
                <a:ea typeface="ＭＳ Ｐゴシック" pitchFamily="-105" charset="-128"/>
                <a:cs typeface="ＭＳ Ｐゴシック" pitchFamily="-105" charset="-128"/>
              </a:rPr>
              <a:t>-adrenergic receptor subtypes in lower urinary tract symptoms. </a:t>
            </a:r>
            <a:r>
              <a:rPr lang="en-US" sz="900" i="1">
                <a:latin typeface="Times New Roman" pitchFamily="-105" charset="0"/>
                <a:ea typeface="ＭＳ Ｐゴシック" pitchFamily="-105" charset="-128"/>
                <a:cs typeface="ＭＳ Ｐゴシック" pitchFamily="-105" charset="-128"/>
              </a:rPr>
              <a:t>BJU Int</a:t>
            </a:r>
            <a:r>
              <a:rPr lang="en-US" sz="900">
                <a:latin typeface="Times New Roman" pitchFamily="-105" charset="0"/>
                <a:ea typeface="ＭＳ Ｐゴシック" pitchFamily="-105" charset="-128"/>
                <a:cs typeface="ＭＳ Ｐゴシック" pitchFamily="-105" charset="-128"/>
              </a:rPr>
              <a:t>. 2000;86:11-22.</a:t>
            </a:r>
          </a:p>
          <a:p>
            <a:pPr marL="152400" indent="-152400" eaLnBrk="1" hangingPunct="1"/>
            <a:r>
              <a:rPr lang="en-US" sz="900">
                <a:latin typeface="Times New Roman" pitchFamily="-105" charset="0"/>
                <a:ea typeface="ＭＳ Ｐゴシック" pitchFamily="-105" charset="-128"/>
                <a:cs typeface="ＭＳ Ｐゴシック" pitchFamily="-105" charset="-128"/>
              </a:rPr>
              <a:t>2.	Jardin A, Andersson K-E, Chapple C, et al. </a:t>
            </a:r>
            <a:r>
              <a:rPr lang="en-US" sz="900">
                <a:latin typeface="Symbol" pitchFamily="-105" charset="2"/>
                <a:ea typeface="ＭＳ Ｐゴシック" pitchFamily="-105" charset="-128"/>
                <a:cs typeface="ＭＳ Ｐゴシック" pitchFamily="-105" charset="-128"/>
              </a:rPr>
              <a:t>a</a:t>
            </a:r>
            <a:r>
              <a:rPr lang="en-US" sz="900" baseline="-25000">
                <a:latin typeface="Times New Roman" pitchFamily="-105" charset="0"/>
                <a:ea typeface="ＭＳ Ｐゴシック" pitchFamily="-105" charset="-128"/>
                <a:cs typeface="ＭＳ Ｐゴシック" pitchFamily="-105" charset="-128"/>
              </a:rPr>
              <a:t>1</a:t>
            </a:r>
            <a:r>
              <a:rPr lang="en-US" sz="900">
                <a:latin typeface="Times New Roman" pitchFamily="-105" charset="0"/>
                <a:ea typeface="ＭＳ Ｐゴシック" pitchFamily="-105" charset="-128"/>
                <a:cs typeface="ＭＳ Ｐゴシック" pitchFamily="-105" charset="-128"/>
              </a:rPr>
              <a:t>-adrenoreceptor antagonists in the treatment of BPH. In: </a:t>
            </a:r>
            <a:r>
              <a:rPr lang="en-US" sz="900" i="1">
                <a:latin typeface="Times New Roman" pitchFamily="-105" charset="0"/>
                <a:ea typeface="ＭＳ Ｐゴシック" pitchFamily="-105" charset="-128"/>
                <a:cs typeface="ＭＳ Ｐゴシック" pitchFamily="-105" charset="-128"/>
              </a:rPr>
              <a:t>Benign Prostatic Hyperplasia. 5th International Consultation on Benign Prostatic Hyperplasia (BPH)</a:t>
            </a:r>
            <a:r>
              <a:rPr lang="en-US" sz="900">
                <a:latin typeface="Times New Roman" pitchFamily="-105" charset="0"/>
                <a:ea typeface="ＭＳ Ｐゴシック" pitchFamily="-105" charset="-128"/>
                <a:cs typeface="ＭＳ Ｐゴシック" pitchFamily="-105" charset="-128"/>
              </a:rPr>
              <a:t>. Eds: Chatelain C, Denis L, Foo KT, et al. World Health Organization–International Union Against Cancer. Paris, France. June 25-28, 2000:459-477.</a:t>
            </a:r>
          </a:p>
          <a:p>
            <a:pPr marL="152400" indent="-152400" eaLnBrk="1" hangingPunct="1"/>
            <a:r>
              <a:rPr lang="en-US" sz="900">
                <a:latin typeface="Times New Roman" pitchFamily="-105" charset="0"/>
                <a:ea typeface="ＭＳ Ｐゴシック" pitchFamily="-105" charset="-128"/>
                <a:cs typeface="ＭＳ Ｐゴシック" pitchFamily="-105" charset="-128"/>
              </a:rPr>
              <a:t>3.	Rudner XL, Berkowitz DE, Booth JV, et al. Subtype specific regulation of human vascular </a:t>
            </a:r>
            <a:r>
              <a:rPr lang="en-US" sz="900">
                <a:latin typeface="Symbol" pitchFamily="-105" charset="2"/>
                <a:ea typeface="ＭＳ Ｐゴシック" pitchFamily="-105" charset="-128"/>
                <a:cs typeface="ＭＳ Ｐゴシック" pitchFamily="-105" charset="-128"/>
              </a:rPr>
              <a:t>a</a:t>
            </a:r>
            <a:r>
              <a:rPr lang="en-US" sz="900" baseline="-25000">
                <a:latin typeface="Times New Roman" pitchFamily="-105" charset="0"/>
                <a:ea typeface="ＭＳ Ｐゴシック" pitchFamily="-105" charset="-128"/>
                <a:cs typeface="ＭＳ Ｐゴシック" pitchFamily="-105" charset="-128"/>
              </a:rPr>
              <a:t>1</a:t>
            </a:r>
            <a:r>
              <a:rPr lang="en-US" sz="900">
                <a:latin typeface="Times New Roman" pitchFamily="-105" charset="0"/>
                <a:ea typeface="ＭＳ Ｐゴシック" pitchFamily="-105" charset="-128"/>
                <a:cs typeface="ＭＳ Ｐゴシック" pitchFamily="-105" charset="-128"/>
              </a:rPr>
              <a:t>-adrenergic receptors by vessel bed and age. </a:t>
            </a:r>
            <a:r>
              <a:rPr lang="en-US" sz="900" i="1">
                <a:latin typeface="Times New Roman" pitchFamily="-105" charset="0"/>
                <a:ea typeface="ＭＳ Ｐゴシック" pitchFamily="-105" charset="-128"/>
                <a:cs typeface="ＭＳ Ｐゴシック" pitchFamily="-105" charset="-128"/>
              </a:rPr>
              <a:t>Circ</a:t>
            </a:r>
            <a:r>
              <a:rPr lang="en-US" sz="900">
                <a:latin typeface="Times New Roman" pitchFamily="-105" charset="0"/>
                <a:ea typeface="ＭＳ Ｐゴシック" pitchFamily="-105" charset="-128"/>
                <a:cs typeface="ＭＳ Ｐゴシック" pitchFamily="-105" charset="-128"/>
              </a:rPr>
              <a:t>. 1999;100:2336-2343.</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A52DEAA7-1D9C-7749-9E2A-8021913D87D7}" type="slidenum">
              <a:rPr lang="en-US">
                <a:latin typeface="Times New Roman" pitchFamily="-105" charset="0"/>
                <a:ea typeface="ＭＳ Ｐゴシック" pitchFamily="-105" charset="-128"/>
                <a:cs typeface="ＭＳ Ｐゴシック" pitchFamily="-105" charset="-128"/>
              </a:rPr>
              <a:pPr/>
              <a:t>32</a:t>
            </a:fld>
            <a:endParaRPr lang="en-US">
              <a:latin typeface="Times New Roman" pitchFamily="-105" charset="0"/>
              <a:ea typeface="ＭＳ Ｐゴシック" pitchFamily="-105" charset="-128"/>
              <a:cs typeface="ＭＳ Ｐゴシック" pitchFamily="-105" charset="-128"/>
            </a:endParaRPr>
          </a:p>
        </p:txBody>
      </p:sp>
      <p:sp>
        <p:nvSpPr>
          <p:cNvPr id="80899" name="Rectangle 2"/>
          <p:cNvSpPr>
            <a:spLocks noGrp="1" noRot="1" noChangeAspect="1" noChangeArrowheads="1" noTextEdit="1"/>
          </p:cNvSpPr>
          <p:nvPr>
            <p:ph type="sldImg"/>
          </p:nvPr>
        </p:nvSpPr>
        <p:spPr>
          <a:xfrm>
            <a:off x="812800" y="433388"/>
            <a:ext cx="5094288" cy="3821112"/>
          </a:xfrm>
          <a:ln/>
        </p:spPr>
      </p:sp>
      <p:sp>
        <p:nvSpPr>
          <p:cNvPr id="80900" name="Rectangle 3"/>
          <p:cNvSpPr>
            <a:spLocks noGrp="1" noChangeArrowheads="1"/>
          </p:cNvSpPr>
          <p:nvPr>
            <p:ph type="body" idx="1"/>
          </p:nvPr>
        </p:nvSpPr>
        <p:spPr>
          <a:xfrm>
            <a:off x="785813" y="4343400"/>
            <a:ext cx="5199062" cy="4114800"/>
          </a:xfrm>
          <a:noFill/>
          <a:ln/>
        </p:spPr>
        <p:txBody>
          <a:bodyPr lIns="90593" tIns="45296" rIns="90593" bIns="45296"/>
          <a:lstStyle/>
          <a:p>
            <a:pPr marL="114300" indent="-114300" eaLnBrk="1" hangingPunct="1"/>
            <a:r>
              <a:rPr lang="en-US">
                <a:latin typeface="Times New Roman" pitchFamily="-105" charset="0"/>
                <a:ea typeface="ＭＳ Ｐゴシック" pitchFamily="-105" charset="-128"/>
                <a:cs typeface="ＭＳ Ｐゴシック" pitchFamily="-105" charset="-128"/>
              </a:rPr>
              <a:t>All of the </a:t>
            </a:r>
            <a:r>
              <a:rPr lang="en-US">
                <a:latin typeface="Times New Roman" pitchFamily="-105" charset="0"/>
                <a:ea typeface="ＭＳ Ｐゴシック" pitchFamily="-105" charset="-128"/>
                <a:cs typeface="ＭＳ Ｐゴシック" pitchFamily="-105" charset="-128"/>
                <a:sym typeface="Symbol" pitchFamily="-105" charset="2"/>
              </a:rPr>
              <a:t></a:t>
            </a:r>
            <a:r>
              <a:rPr lang="en-US">
                <a:latin typeface="Times New Roman" pitchFamily="-105" charset="0"/>
                <a:ea typeface="ＭＳ Ｐゴシック" pitchFamily="-105" charset="-128"/>
                <a:cs typeface="ＭＳ Ｐゴシック" pitchFamily="-105" charset="-128"/>
              </a:rPr>
              <a:t>-adrenergic blockers, with the exception of alfuzosin, require dose titration to minimize the potential for hypotensive effects.</a:t>
            </a:r>
            <a:r>
              <a:rPr lang="en-US" baseline="30000">
                <a:latin typeface="Times New Roman" pitchFamily="-105" charset="0"/>
                <a:ea typeface="ＭＳ Ｐゴシック" pitchFamily="-105" charset="-128"/>
                <a:cs typeface="ＭＳ Ｐゴシック" pitchFamily="-105" charset="-128"/>
              </a:rPr>
              <a:t>1-4</a:t>
            </a:r>
          </a:p>
          <a:p>
            <a:pPr marL="114300" indent="-114300" eaLnBrk="1" hangingPunct="1"/>
            <a:r>
              <a:rPr lang="en-US">
                <a:latin typeface="Times New Roman" pitchFamily="-105" charset="0"/>
                <a:ea typeface="ＭＳ Ｐゴシック" pitchFamily="-105" charset="-128"/>
                <a:cs typeface="ＭＳ Ｐゴシック" pitchFamily="-105" charset="-128"/>
              </a:rPr>
              <a:t>Each of these agents has a sufficiently long half-life to permit once-daily administration.</a:t>
            </a:r>
            <a:r>
              <a:rPr lang="en-US" baseline="30000">
                <a:latin typeface="Times New Roman" pitchFamily="-105" charset="0"/>
                <a:ea typeface="ＭＳ Ｐゴシック" pitchFamily="-105" charset="-128"/>
                <a:cs typeface="ＭＳ Ｐゴシック" pitchFamily="-105" charset="-128"/>
              </a:rPr>
              <a:t>1-4</a:t>
            </a:r>
          </a:p>
          <a:p>
            <a:pPr marL="114300" indent="-114300" eaLnBrk="1" hangingPunct="1"/>
            <a:r>
              <a:rPr lang="en-US">
                <a:latin typeface="Times New Roman" pitchFamily="-105" charset="0"/>
                <a:ea typeface="ＭＳ Ｐゴシック" pitchFamily="-105" charset="-128"/>
                <a:cs typeface="ＭＳ Ｐゴシック" pitchFamily="-105" charset="-128"/>
              </a:rPr>
              <a:t>Terazosin and doxazosin are not pharmacoselective/ uroselective and so do not show selectivity between </a:t>
            </a:r>
            <a:r>
              <a:rPr lang="en-US">
                <a:latin typeface="Times New Roman" pitchFamily="-105" charset="0"/>
                <a:ea typeface="ＭＳ Ｐゴシック" pitchFamily="-105" charset="-128"/>
                <a:cs typeface="ＭＳ Ｐゴシック" pitchFamily="-105" charset="-128"/>
                <a:sym typeface="Symbol" pitchFamily="-105" charset="2"/>
              </a:rPr>
              <a:t></a:t>
            </a:r>
            <a:r>
              <a:rPr lang="en-US" baseline="-25000">
                <a:latin typeface="Times New Roman" pitchFamily="-105" charset="0"/>
                <a:ea typeface="ＭＳ Ｐゴシック" pitchFamily="-105" charset="-128"/>
                <a:cs typeface="ＭＳ Ｐゴシック" pitchFamily="-105" charset="-128"/>
              </a:rPr>
              <a:t>1</a:t>
            </a:r>
            <a:r>
              <a:rPr lang="en-US">
                <a:latin typeface="Times New Roman" pitchFamily="-105" charset="0"/>
                <a:ea typeface="ＭＳ Ｐゴシック" pitchFamily="-105" charset="-128"/>
                <a:cs typeface="ＭＳ Ｐゴシック" pitchFamily="-105" charset="-128"/>
              </a:rPr>
              <a:t>-adrenergic receptor subtypes. Tamsulosin selectively blocks </a:t>
            </a:r>
            <a:r>
              <a:rPr lang="en-US">
                <a:latin typeface="Times New Roman" pitchFamily="-105" charset="0"/>
                <a:ea typeface="ＭＳ Ｐゴシック" pitchFamily="-105" charset="-128"/>
                <a:cs typeface="ＭＳ Ｐゴシック" pitchFamily="-105" charset="-128"/>
                <a:sym typeface="Symbol" pitchFamily="-105" charset="2"/>
              </a:rPr>
              <a:t></a:t>
            </a:r>
            <a:r>
              <a:rPr lang="en-US" baseline="-25000">
                <a:latin typeface="Times New Roman" pitchFamily="-105" charset="0"/>
                <a:ea typeface="ＭＳ Ｐゴシック" pitchFamily="-105" charset="-128"/>
                <a:cs typeface="ＭＳ Ｐゴシック" pitchFamily="-105" charset="-128"/>
              </a:rPr>
              <a:t>1A</a:t>
            </a:r>
            <a:r>
              <a:rPr lang="en-US">
                <a:latin typeface="Times New Roman" pitchFamily="-105" charset="0"/>
                <a:ea typeface="ＭＳ Ｐゴシック" pitchFamily="-105" charset="-128"/>
                <a:cs typeface="ＭＳ Ｐゴシック" pitchFamily="-105" charset="-128"/>
              </a:rPr>
              <a:t>-</a:t>
            </a:r>
            <a:r>
              <a:rPr lang="en-US">
                <a:latin typeface="Times New Roman" pitchFamily="-105" charset="0"/>
                <a:ea typeface="ＭＳ Ｐゴシック" pitchFamily="-105" charset="-128"/>
                <a:cs typeface="ＭＳ Ｐゴシック" pitchFamily="-105" charset="-128"/>
                <a:sym typeface="Symbol" pitchFamily="-105" charset="2"/>
              </a:rPr>
              <a:t></a:t>
            </a:r>
            <a:r>
              <a:rPr lang="en-US" baseline="-25000">
                <a:latin typeface="Times New Roman" pitchFamily="-105" charset="0"/>
                <a:ea typeface="ＭＳ Ｐゴシック" pitchFamily="-105" charset="-128"/>
                <a:cs typeface="ＭＳ Ｐゴシック" pitchFamily="-105" charset="-128"/>
              </a:rPr>
              <a:t>1D</a:t>
            </a:r>
            <a:r>
              <a:rPr lang="en-US">
                <a:latin typeface="Times New Roman" pitchFamily="-105" charset="0"/>
                <a:ea typeface="ＭＳ Ｐゴシック" pitchFamily="-105" charset="-128"/>
                <a:cs typeface="ＭＳ Ｐゴシック" pitchFamily="-105" charset="-128"/>
              </a:rPr>
              <a:t> adrenergic receptors. Alfuzosin, although not subtype selective, shows functional uroselectivity because it distributes preferentially in the prostate relative to the serum.</a:t>
            </a:r>
            <a:r>
              <a:rPr lang="en-US" baseline="30000">
                <a:latin typeface="Times New Roman" pitchFamily="-105" charset="0"/>
                <a:ea typeface="ＭＳ Ｐゴシック" pitchFamily="-105" charset="-128"/>
                <a:cs typeface="ＭＳ Ｐゴシック" pitchFamily="-105" charset="-128"/>
              </a:rPr>
              <a:t>1-4</a:t>
            </a:r>
            <a:r>
              <a:rPr lang="en-US">
                <a:latin typeface="Times New Roman" pitchFamily="-105" charset="0"/>
                <a:ea typeface="ＭＳ Ｐゴシック" pitchFamily="-105" charset="-128"/>
                <a:cs typeface="ＭＳ Ｐゴシック" pitchFamily="-105" charset="-128"/>
              </a:rPr>
              <a:t> </a:t>
            </a:r>
          </a:p>
          <a:p>
            <a:pPr marL="114300" indent="-114300" eaLnBrk="1" hangingPunct="1"/>
            <a:endParaRPr lang="en-US">
              <a:latin typeface="Times New Roman" pitchFamily="-105" charset="0"/>
              <a:ea typeface="ＭＳ Ｐゴシック" pitchFamily="-105" charset="-128"/>
              <a:cs typeface="ＭＳ Ｐゴシック" pitchFamily="-105" charset="-128"/>
            </a:endParaRPr>
          </a:p>
          <a:p>
            <a:pPr marL="114300" indent="-114300" eaLnBrk="1" hangingPunct="1">
              <a:spcBef>
                <a:spcPct val="0"/>
              </a:spcBef>
            </a:pPr>
            <a:r>
              <a:rPr lang="en-US" sz="900">
                <a:latin typeface="Times New Roman" pitchFamily="-105" charset="0"/>
                <a:ea typeface="Arial" pitchFamily="-105" charset="0"/>
                <a:cs typeface="Arial" pitchFamily="-105" charset="0"/>
                <a:sym typeface="Symbol" pitchFamily="-105" charset="2"/>
              </a:rPr>
              <a:t>1. Hytrin</a:t>
            </a:r>
            <a:r>
              <a:rPr lang="en-US" sz="900" baseline="30000">
                <a:latin typeface="Times New Roman" pitchFamily="-105" charset="0"/>
                <a:ea typeface="Arial" pitchFamily="-105" charset="0"/>
                <a:cs typeface="Arial" pitchFamily="-105" charset="0"/>
                <a:sym typeface="Symbol" pitchFamily="-105" charset="2"/>
              </a:rPr>
              <a:t>R</a:t>
            </a:r>
            <a:r>
              <a:rPr lang="en-US" sz="900">
                <a:latin typeface="Times New Roman" pitchFamily="-105" charset="0"/>
                <a:ea typeface="Arial" pitchFamily="-105" charset="0"/>
                <a:cs typeface="Arial" pitchFamily="-105" charset="0"/>
                <a:sym typeface="Symbol" pitchFamily="-105" charset="2"/>
              </a:rPr>
              <a:t> (terazosin hydrochloride) Prescribing</a:t>
            </a:r>
            <a:r>
              <a:rPr lang="en-US" sz="900">
                <a:latin typeface="Times New Roman" pitchFamily="-105" charset="0"/>
                <a:ea typeface="ＭＳ Ｐゴシック" pitchFamily="-105" charset="-128"/>
                <a:cs typeface="ＭＳ Ｐゴシック" pitchFamily="-105" charset="-128"/>
              </a:rPr>
              <a:t> information,</a:t>
            </a:r>
            <a:r>
              <a:rPr lang="en-US" sz="900">
                <a:latin typeface="Times New Roman" pitchFamily="-105" charset="0"/>
                <a:ea typeface="ＭＳ Ｐゴシック" pitchFamily="-105" charset="-128"/>
                <a:cs typeface="ＭＳ Ｐゴシック" pitchFamily="-105" charset="-128"/>
                <a:sym typeface="Symbol" pitchFamily="-105" charset="2"/>
              </a:rPr>
              <a:t> Abbott Laboratories.</a:t>
            </a:r>
            <a:r>
              <a:rPr lang="en-US" sz="900">
                <a:latin typeface="Times New Roman" pitchFamily="-105" charset="0"/>
                <a:ea typeface="Arial" pitchFamily="-105" charset="0"/>
                <a:cs typeface="Arial" pitchFamily="-105" charset="0"/>
              </a:rPr>
              <a:t> </a:t>
            </a:r>
          </a:p>
          <a:p>
            <a:pPr marL="114300" indent="-114300" eaLnBrk="1" hangingPunct="1">
              <a:spcBef>
                <a:spcPct val="0"/>
              </a:spcBef>
            </a:pPr>
            <a:r>
              <a:rPr lang="en-US" sz="900">
                <a:latin typeface="Times New Roman" pitchFamily="-105" charset="0"/>
                <a:ea typeface="Arial" pitchFamily="-105" charset="0"/>
                <a:cs typeface="Arial" pitchFamily="-105" charset="0"/>
              </a:rPr>
              <a:t>2. Cardura</a:t>
            </a:r>
            <a:r>
              <a:rPr lang="en-US" sz="900" baseline="30000">
                <a:latin typeface="Times New Roman" pitchFamily="-105" charset="0"/>
                <a:ea typeface="Arial" pitchFamily="-105" charset="0"/>
                <a:cs typeface="Arial" pitchFamily="-105" charset="0"/>
              </a:rPr>
              <a:t>R</a:t>
            </a:r>
            <a:r>
              <a:rPr lang="en-US" sz="900">
                <a:latin typeface="Times New Roman" pitchFamily="-105" charset="0"/>
                <a:ea typeface="Arial" pitchFamily="-105" charset="0"/>
                <a:cs typeface="Arial" pitchFamily="-105" charset="0"/>
              </a:rPr>
              <a:t> (doxazosin mesylate tablets) Prescribing Information,</a:t>
            </a:r>
            <a:r>
              <a:rPr lang="en-US" sz="900">
                <a:latin typeface="Times New Roman" pitchFamily="-105" charset="0"/>
                <a:ea typeface="Arial" pitchFamily="-105" charset="0"/>
                <a:cs typeface="Arial" pitchFamily="-105" charset="0"/>
                <a:sym typeface="Symbol" pitchFamily="-105" charset="2"/>
              </a:rPr>
              <a:t> Pfizer Inc. </a:t>
            </a:r>
          </a:p>
          <a:p>
            <a:pPr marL="114300" indent="-114300" eaLnBrk="1" hangingPunct="1">
              <a:spcBef>
                <a:spcPct val="0"/>
              </a:spcBef>
            </a:pPr>
            <a:r>
              <a:rPr lang="en-US" sz="900">
                <a:latin typeface="Times New Roman" pitchFamily="-105" charset="0"/>
                <a:ea typeface="Arial" pitchFamily="-105" charset="0"/>
                <a:cs typeface="Arial" pitchFamily="-105" charset="0"/>
              </a:rPr>
              <a:t>3. Flomax</a:t>
            </a:r>
            <a:r>
              <a:rPr lang="en-US" sz="900" baseline="30000">
                <a:latin typeface="Times New Roman" pitchFamily="-105" charset="0"/>
                <a:ea typeface="Arial" pitchFamily="-105" charset="0"/>
                <a:cs typeface="Arial" pitchFamily="-105" charset="0"/>
              </a:rPr>
              <a:t>R</a:t>
            </a:r>
            <a:r>
              <a:rPr lang="en-US" sz="900">
                <a:latin typeface="Times New Roman" pitchFamily="-105" charset="0"/>
                <a:ea typeface="Arial" pitchFamily="-105" charset="0"/>
                <a:cs typeface="Arial" pitchFamily="-105" charset="0"/>
              </a:rPr>
              <a:t> (tamsulosin hydrochloride) Prescribing I</a:t>
            </a:r>
            <a:r>
              <a:rPr lang="en-US" sz="900">
                <a:latin typeface="Times New Roman" pitchFamily="-105" charset="0"/>
                <a:ea typeface="ＭＳ Ｐゴシック" pitchFamily="-105" charset="-128"/>
                <a:cs typeface="ＭＳ Ｐゴシック" pitchFamily="-105" charset="-128"/>
              </a:rPr>
              <a:t>nformation, </a:t>
            </a:r>
            <a:r>
              <a:rPr lang="en-US" sz="900">
                <a:latin typeface="Times New Roman" pitchFamily="-105" charset="0"/>
                <a:ea typeface="ＭＳ Ｐゴシック" pitchFamily="-105" charset="-128"/>
                <a:cs typeface="ＭＳ Ｐゴシック" pitchFamily="-105" charset="-128"/>
                <a:sym typeface="Symbol" pitchFamily="-105" charset="2"/>
              </a:rPr>
              <a:t>Boehringer Ingelheim Pharmaceuticals Inc.</a:t>
            </a:r>
            <a:endParaRPr lang="en-US" sz="900">
              <a:latin typeface="Times New Roman" pitchFamily="-105" charset="0"/>
              <a:ea typeface="Arial" pitchFamily="-105" charset="0"/>
              <a:cs typeface="Arial" pitchFamily="-105" charset="0"/>
            </a:endParaRPr>
          </a:p>
          <a:p>
            <a:pPr marL="114300" indent="-114300" eaLnBrk="1" hangingPunct="1">
              <a:spcBef>
                <a:spcPct val="0"/>
              </a:spcBef>
            </a:pPr>
            <a:r>
              <a:rPr lang="en-US" sz="900">
                <a:latin typeface="Times New Roman" pitchFamily="-105" charset="0"/>
                <a:ea typeface="Arial" pitchFamily="-105" charset="0"/>
                <a:cs typeface="Arial" pitchFamily="-105" charset="0"/>
              </a:rPr>
              <a:t>4. Uroxatral</a:t>
            </a:r>
            <a:r>
              <a:rPr lang="en-US" sz="900" baseline="30000">
                <a:latin typeface="Times New Roman" pitchFamily="-105" charset="0"/>
                <a:ea typeface="Arial" pitchFamily="-105" charset="0"/>
                <a:cs typeface="Arial" pitchFamily="-105" charset="0"/>
              </a:rPr>
              <a:t>R</a:t>
            </a:r>
            <a:r>
              <a:rPr lang="en-US" sz="900">
                <a:latin typeface="Times New Roman" pitchFamily="-105" charset="0"/>
                <a:ea typeface="Arial" pitchFamily="-105" charset="0"/>
                <a:cs typeface="Arial" pitchFamily="-105" charset="0"/>
              </a:rPr>
              <a:t> (alfuzosin HCl extended release tablets) Prescribing Information, Sanofi-Synthelabo Inc.</a:t>
            </a:r>
            <a:endParaRPr lang="en-US" sz="900">
              <a:latin typeface="Times New Roman" pitchFamily="-105" charset="0"/>
              <a:ea typeface="ＭＳ Ｐゴシック" pitchFamily="-105" charset="-128"/>
              <a:cs typeface="ＭＳ Ｐゴシック" pitchFamily="-105" charset="-128"/>
            </a:endParaRPr>
          </a:p>
          <a:p>
            <a:pPr marL="114300" indent="-114300" eaLnBrk="1" hangingPunct="1"/>
            <a:endParaRPr lang="en-US" sz="900">
              <a:latin typeface="Times New Roman" pitchFamily="-105" charset="0"/>
              <a:ea typeface="ＭＳ Ｐゴシック" pitchFamily="-105" charset="-128"/>
              <a:cs typeface="ＭＳ Ｐゴシック" pitchFamily="-105" charset="-128"/>
              <a:sym typeface="Symbol" pitchFamily="-105" charset="2"/>
            </a:endParaRPr>
          </a:p>
          <a:p>
            <a:pPr marL="114300" indent="-114300" eaLnBrk="1" hangingPunct="1"/>
            <a:endParaRPr lang="en-US" sz="900">
              <a:latin typeface="Times New Roman" pitchFamily="-105" charset="0"/>
              <a:ea typeface="ＭＳ Ｐゴシック" pitchFamily="-105" charset="-128"/>
              <a:cs typeface="ＭＳ Ｐゴシック" pitchFamily="-105" charset="-128"/>
              <a:sym typeface="Symbol" pitchFamily="-105" charset="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37816EA8-F839-AC4E-B4EF-F2FE2196CD72}" type="slidenum">
              <a:rPr lang="en-US">
                <a:latin typeface="Times New Roman" pitchFamily="-105" charset="0"/>
                <a:ea typeface="ＭＳ Ｐゴシック" pitchFamily="-105" charset="-128"/>
                <a:cs typeface="ＭＳ Ｐゴシック" pitchFamily="-105" charset="-128"/>
              </a:rPr>
              <a:pPr/>
              <a:t>33</a:t>
            </a:fld>
            <a:endParaRPr lang="en-US">
              <a:latin typeface="Times New Roman" pitchFamily="-105" charset="0"/>
              <a:ea typeface="ＭＳ Ｐゴシック" pitchFamily="-105" charset="-128"/>
              <a:cs typeface="ＭＳ Ｐゴシック" pitchFamily="-105" charset="-128"/>
            </a:endParaRPr>
          </a:p>
        </p:txBody>
      </p:sp>
      <p:sp>
        <p:nvSpPr>
          <p:cNvPr id="82947" name="Rectangle 1026"/>
          <p:cNvSpPr>
            <a:spLocks noGrp="1" noRot="1" noChangeAspect="1" noChangeArrowheads="1" noTextEdit="1"/>
          </p:cNvSpPr>
          <p:nvPr>
            <p:ph type="sldImg"/>
          </p:nvPr>
        </p:nvSpPr>
        <p:spPr>
          <a:ln>
            <a:solidFill>
              <a:schemeClr val="tx1"/>
            </a:solidFill>
          </a:ln>
        </p:spPr>
      </p:sp>
      <p:sp>
        <p:nvSpPr>
          <p:cNvPr id="82948" name="Rectangle 1027"/>
          <p:cNvSpPr>
            <a:spLocks noGrp="1" noChangeArrowheads="1"/>
          </p:cNvSpPr>
          <p:nvPr>
            <p:ph type="body" idx="1"/>
          </p:nvPr>
        </p:nvSpPr>
        <p:spPr>
          <a:xfrm>
            <a:off x="1169988" y="4359275"/>
            <a:ext cx="4537075" cy="4133850"/>
          </a:xfrm>
          <a:noFill/>
          <a:ln/>
        </p:spPr>
        <p:txBody>
          <a:bodyPr/>
          <a:lstStyle/>
          <a:p>
            <a:pPr marL="228600" indent="-228600" eaLnBrk="1" hangingPunct="1">
              <a:buFontTx/>
              <a:buChar char="•"/>
            </a:pPr>
            <a:r>
              <a:rPr lang="en-US">
                <a:latin typeface="Arial Narrow" pitchFamily="-105" charset="0"/>
                <a:ea typeface="ＭＳ Ｐゴシック" pitchFamily="-105" charset="-128"/>
                <a:cs typeface="ＭＳ Ｐゴシック" pitchFamily="-105" charset="-128"/>
              </a:rPr>
              <a:t>In clinical trials, the tamsulosin group showed a statistically significant improvement in symptom score and peak flow rate when compared to placebo (</a:t>
            </a:r>
            <a:r>
              <a:rPr lang="en-US" i="1">
                <a:latin typeface="Arial Narrow" pitchFamily="-105" charset="0"/>
                <a:ea typeface="ＭＳ Ｐゴシック" pitchFamily="-105" charset="-128"/>
                <a:cs typeface="ＭＳ Ｐゴシック" pitchFamily="-105" charset="-128"/>
              </a:rPr>
              <a:t>P</a:t>
            </a:r>
            <a:r>
              <a:rPr lang="en-US">
                <a:latin typeface="Arial Narrow" pitchFamily="-105" charset="0"/>
                <a:ea typeface="ＭＳ Ｐゴシック" pitchFamily="-105" charset="-128"/>
                <a:cs typeface="ＭＳ Ｐゴシック" pitchFamily="-105" charset="-128"/>
              </a:rPr>
              <a:t>≤0.05)</a:t>
            </a:r>
          </a:p>
          <a:p>
            <a:pPr marL="228600" indent="-228600" eaLnBrk="1" hangingPunct="1"/>
            <a:endParaRPr lang="en-US">
              <a:latin typeface="Arial Narrow" pitchFamily="-105" charset="0"/>
              <a:ea typeface="ＭＳ Ｐゴシック" pitchFamily="-105" charset="-128"/>
              <a:cs typeface="ＭＳ Ｐゴシック" pitchFamily="-105" charset="-128"/>
            </a:endParaRPr>
          </a:p>
          <a:p>
            <a:pPr marL="228600" indent="-228600" eaLnBrk="1" hangingPunct="1"/>
            <a:endParaRPr lang="en-US">
              <a:latin typeface="Arial Narrow" pitchFamily="-105" charset="0"/>
              <a:ea typeface="ＭＳ Ｐゴシック" pitchFamily="-105" charset="-128"/>
              <a:cs typeface="ＭＳ Ｐゴシック" pitchFamily="-105"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D0DCBCD-667F-A344-9BE8-400F531690EB}" type="slidenum">
              <a:rPr lang="en-US">
                <a:latin typeface="Times New Roman" pitchFamily="-105" charset="0"/>
                <a:ea typeface="ＭＳ Ｐゴシック" pitchFamily="-105" charset="-128"/>
                <a:cs typeface="ＭＳ Ｐゴシック" pitchFamily="-105" charset="-128"/>
              </a:rPr>
              <a:pPr/>
              <a:t>34</a:t>
            </a:fld>
            <a:endParaRPr lang="en-US">
              <a:latin typeface="Times New Roman" pitchFamily="-105" charset="0"/>
              <a:ea typeface="ＭＳ Ｐゴシック" pitchFamily="-105" charset="-128"/>
              <a:cs typeface="ＭＳ Ｐゴシック" pitchFamily="-105" charset="-128"/>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lIns="91417" tIns="45708" rIns="91417" bIns="45708"/>
          <a:lstStyle/>
          <a:p>
            <a:pPr eaLnBrk="1" hangingPunct="1">
              <a:tabLst>
                <a:tab pos="119063" algn="l"/>
              </a:tabLst>
            </a:pPr>
            <a:r>
              <a:rPr lang="en-US" sz="1000">
                <a:latin typeface="Times New Roman" pitchFamily="-105" charset="0"/>
                <a:ea typeface="Times New Roman" pitchFamily="-105" charset="0"/>
                <a:cs typeface="Times New Roman" pitchFamily="-105" charset="0"/>
              </a:rPr>
              <a:t>The mechanism of BPH is multifactorial and not yet definitively established; however, BPH is known to depend on androgens—in particular, the androgen DHT. DHT is also crucial to the ontogenetic development and normal growth of the prostate. At the molecular level, DHT in the prostate (or in any other tissue where DHT is found) exerts is physiologic effects by binding to the androgen receptor—the target receptor for DHT. DHT’s binding to the androgen receptor constitutes the fourth step of the androgen signaling axis.</a:t>
            </a:r>
          </a:p>
          <a:p>
            <a:pPr eaLnBrk="1" hangingPunct="1">
              <a:tabLst>
                <a:tab pos="119063" algn="l"/>
              </a:tabLst>
            </a:pPr>
            <a:r>
              <a:rPr lang="en-US" sz="1000">
                <a:latin typeface="Times New Roman" pitchFamily="-105" charset="0"/>
                <a:ea typeface="Times New Roman" pitchFamily="-105" charset="0"/>
                <a:cs typeface="Times New Roman" pitchFamily="-105" charset="0"/>
              </a:rPr>
              <a:t>The androgen receptor is a member of the superfamily of (intracellular) nuclear receptors, which includes steroid hormone receptors and thyroid hormone receptors. Androgen receptors are found in both the epithelium and the stroma of the prostate.</a:t>
            </a:r>
            <a:r>
              <a:rPr lang="en-US" sz="1000" baseline="30000">
                <a:latin typeface="Times New Roman" pitchFamily="-105" charset="0"/>
                <a:ea typeface="Times New Roman" pitchFamily="-105" charset="0"/>
                <a:cs typeface="Times New Roman" pitchFamily="-105" charset="0"/>
              </a:rPr>
              <a:t>1,2</a:t>
            </a:r>
            <a:r>
              <a:rPr lang="en-US" sz="1000">
                <a:latin typeface="Times New Roman" pitchFamily="-105" charset="0"/>
                <a:ea typeface="Times New Roman" pitchFamily="-105" charset="0"/>
                <a:cs typeface="Times New Roman" pitchFamily="-105" charset="0"/>
              </a:rPr>
              <a:t> </a:t>
            </a:r>
          </a:p>
          <a:p>
            <a:pPr eaLnBrk="1" hangingPunct="1">
              <a:tabLst>
                <a:tab pos="119063" algn="l"/>
              </a:tabLst>
            </a:pPr>
            <a:r>
              <a:rPr lang="en-US" sz="1000">
                <a:latin typeface="Times New Roman" pitchFamily="-105" charset="0"/>
                <a:ea typeface="Times New Roman" pitchFamily="-105" charset="0"/>
                <a:cs typeface="Times New Roman" pitchFamily="-105" charset="0"/>
              </a:rPr>
              <a:t>When bound with DHT or other androgens, the androgen receptor stimulates or inhibits gene expression in order to influence prostate cellular function including cellular proliferation and cell death. The most potent endogenous androgen, DHT has approximately 5 times greater affinity for the androgen receptor than does testosterone.</a:t>
            </a:r>
            <a:r>
              <a:rPr lang="en-US" sz="1000" baseline="30000">
                <a:latin typeface="Times New Roman" pitchFamily="-105" charset="0"/>
                <a:ea typeface="Times New Roman" pitchFamily="-105" charset="0"/>
                <a:cs typeface="Times New Roman" pitchFamily="-105" charset="0"/>
              </a:rPr>
              <a:t>3</a:t>
            </a:r>
            <a:r>
              <a:rPr lang="en-US" sz="1000">
                <a:latin typeface="Times New Roman" pitchFamily="-105" charset="0"/>
                <a:ea typeface="Times New Roman" pitchFamily="-105" charset="0"/>
                <a:cs typeface="Times New Roman" pitchFamily="-105" charset="0"/>
              </a:rPr>
              <a:t> This differential affinity results in more efficient activation of gene expression with DHT compared with testosterone.</a:t>
            </a:r>
          </a:p>
          <a:p>
            <a:pPr eaLnBrk="1" hangingPunct="1">
              <a:tabLst>
                <a:tab pos="119063" algn="l"/>
              </a:tabLst>
            </a:pPr>
            <a:endParaRPr lang="en-US" sz="1000">
              <a:latin typeface="Times New Roman" pitchFamily="-105" charset="0"/>
              <a:ea typeface="Times New Roman" pitchFamily="-105" charset="0"/>
              <a:cs typeface="Times New Roman" pitchFamily="-105" charset="0"/>
            </a:endParaRPr>
          </a:p>
          <a:p>
            <a:pPr eaLnBrk="1" hangingPunct="1">
              <a:tabLst>
                <a:tab pos="119063" algn="l"/>
              </a:tabLst>
            </a:pPr>
            <a:r>
              <a:rPr lang="en-US" sz="1000">
                <a:latin typeface="Times New Roman" pitchFamily="-105" charset="0"/>
                <a:ea typeface="Times New Roman" pitchFamily="-105" charset="0"/>
                <a:cs typeface="Times New Roman" pitchFamily="-105" charset="0"/>
              </a:rPr>
              <a:t>Reference</a:t>
            </a:r>
          </a:p>
          <a:p>
            <a:pPr eaLnBrk="1" hangingPunct="1">
              <a:tabLst>
                <a:tab pos="119063" algn="l"/>
              </a:tabLst>
            </a:pPr>
            <a:r>
              <a:rPr lang="en-US" sz="1000">
                <a:latin typeface="Times New Roman" pitchFamily="-105" charset="0"/>
                <a:ea typeface="Times New Roman" pitchFamily="-105" charset="0"/>
                <a:cs typeface="Times New Roman" pitchFamily="-105" charset="0"/>
              </a:rPr>
              <a:t>1.	Krieg M. Biochemical endocrinology of human prostatic tumours. </a:t>
            </a:r>
            <a:r>
              <a:rPr lang="en-US" sz="1000" i="1">
                <a:latin typeface="Times New Roman" pitchFamily="-105" charset="0"/>
                <a:ea typeface="Times New Roman" pitchFamily="-105" charset="0"/>
                <a:cs typeface="Times New Roman" pitchFamily="-105" charset="0"/>
              </a:rPr>
              <a:t>Prog Cancer Res </a:t>
            </a:r>
            <a:br>
              <a:rPr lang="en-US" sz="1000" i="1">
                <a:latin typeface="Times New Roman" pitchFamily="-105" charset="0"/>
                <a:ea typeface="Times New Roman" pitchFamily="-105" charset="0"/>
                <a:cs typeface="Times New Roman" pitchFamily="-105" charset="0"/>
              </a:rPr>
            </a:br>
            <a:r>
              <a:rPr lang="en-US" sz="1000" i="1">
                <a:latin typeface="Times New Roman" pitchFamily="-105" charset="0"/>
                <a:ea typeface="Times New Roman" pitchFamily="-105" charset="0"/>
                <a:cs typeface="Times New Roman" pitchFamily="-105" charset="0"/>
              </a:rPr>
              <a:t>	Ther.</a:t>
            </a:r>
            <a:r>
              <a:rPr lang="en-US" sz="1000">
                <a:latin typeface="Times New Roman" pitchFamily="-105" charset="0"/>
                <a:ea typeface="Times New Roman" pitchFamily="-105" charset="0"/>
                <a:cs typeface="Times New Roman" pitchFamily="-105" charset="0"/>
              </a:rPr>
              <a:t> 1984;31:425–440.</a:t>
            </a:r>
          </a:p>
          <a:p>
            <a:pPr eaLnBrk="1" hangingPunct="1">
              <a:tabLst>
                <a:tab pos="119063" algn="l"/>
              </a:tabLst>
            </a:pPr>
            <a:r>
              <a:rPr lang="en-US" sz="1000">
                <a:latin typeface="Times New Roman" pitchFamily="-105" charset="0"/>
                <a:ea typeface="Times New Roman" pitchFamily="-105" charset="0"/>
                <a:cs typeface="Times New Roman" pitchFamily="-105" charset="0"/>
              </a:rPr>
              <a:t>2.	Kyprianou N, Davies P. Association state of androgen receptors in nuclei of human </a:t>
            </a:r>
            <a:br>
              <a:rPr lang="en-US" sz="1000">
                <a:latin typeface="Times New Roman" pitchFamily="-105" charset="0"/>
                <a:ea typeface="Times New Roman" pitchFamily="-105" charset="0"/>
                <a:cs typeface="Times New Roman" pitchFamily="-105" charset="0"/>
              </a:rPr>
            </a:br>
            <a:r>
              <a:rPr lang="en-US" sz="1000">
                <a:latin typeface="Times New Roman" pitchFamily="-105" charset="0"/>
                <a:ea typeface="Times New Roman" pitchFamily="-105" charset="0"/>
                <a:cs typeface="Times New Roman" pitchFamily="-105" charset="0"/>
              </a:rPr>
              <a:t>	benign hypertrophic prostate. </a:t>
            </a:r>
            <a:r>
              <a:rPr lang="en-US" sz="1000" i="1">
                <a:latin typeface="Times New Roman" pitchFamily="-105" charset="0"/>
                <a:ea typeface="Times New Roman" pitchFamily="-105" charset="0"/>
                <a:cs typeface="Times New Roman" pitchFamily="-105" charset="0"/>
              </a:rPr>
              <a:t>Prostate. </a:t>
            </a:r>
            <a:r>
              <a:rPr lang="en-US" sz="1000">
                <a:latin typeface="Times New Roman" pitchFamily="-105" charset="0"/>
                <a:ea typeface="Times New Roman" pitchFamily="-105" charset="0"/>
                <a:cs typeface="Times New Roman" pitchFamily="-105" charset="0"/>
              </a:rPr>
              <a:t>1986;8:363–380.</a:t>
            </a:r>
          </a:p>
          <a:p>
            <a:pPr eaLnBrk="1" hangingPunct="1">
              <a:tabLst>
                <a:tab pos="119063" algn="l"/>
              </a:tabLst>
            </a:pPr>
            <a:r>
              <a:rPr lang="en-US" sz="1000">
                <a:latin typeface="Times New Roman" pitchFamily="-105" charset="0"/>
                <a:ea typeface="Times New Roman" pitchFamily="-105" charset="0"/>
                <a:cs typeface="Times New Roman" pitchFamily="-105" charset="0"/>
              </a:rPr>
              <a:t>3.	Grino PB, Griffin JE, Wilson JD. Testosterone at high concentrations interacts with </a:t>
            </a:r>
            <a:br>
              <a:rPr lang="en-US" sz="1000">
                <a:latin typeface="Times New Roman" pitchFamily="-105" charset="0"/>
                <a:ea typeface="Times New Roman" pitchFamily="-105" charset="0"/>
                <a:cs typeface="Times New Roman" pitchFamily="-105" charset="0"/>
              </a:rPr>
            </a:br>
            <a:r>
              <a:rPr lang="en-US" sz="1000">
                <a:latin typeface="Times New Roman" pitchFamily="-105" charset="0"/>
                <a:ea typeface="Times New Roman" pitchFamily="-105" charset="0"/>
                <a:cs typeface="Times New Roman" pitchFamily="-105" charset="0"/>
              </a:rPr>
              <a:t>	the human androgen receptor similarly to dihydrotestosterone.</a:t>
            </a:r>
            <a:r>
              <a:rPr lang="en-US" sz="1000" i="1">
                <a:latin typeface="Times New Roman" pitchFamily="-105" charset="0"/>
                <a:ea typeface="Times New Roman" pitchFamily="-105" charset="0"/>
                <a:cs typeface="Times New Roman" pitchFamily="-105" charset="0"/>
              </a:rPr>
              <a:t> Endocrinology. </a:t>
            </a:r>
            <a:br>
              <a:rPr lang="en-US" sz="1000" i="1">
                <a:latin typeface="Times New Roman" pitchFamily="-105" charset="0"/>
                <a:ea typeface="Times New Roman" pitchFamily="-105" charset="0"/>
                <a:cs typeface="Times New Roman" pitchFamily="-105" charset="0"/>
              </a:rPr>
            </a:br>
            <a:r>
              <a:rPr lang="en-US" sz="1000" i="1">
                <a:latin typeface="Times New Roman" pitchFamily="-105" charset="0"/>
                <a:ea typeface="Times New Roman" pitchFamily="-105" charset="0"/>
                <a:cs typeface="Times New Roman" pitchFamily="-105" charset="0"/>
              </a:rPr>
              <a:t>	</a:t>
            </a:r>
            <a:r>
              <a:rPr lang="en-US" sz="1000">
                <a:latin typeface="Times New Roman" pitchFamily="-105" charset="0"/>
                <a:ea typeface="Times New Roman" pitchFamily="-105" charset="0"/>
                <a:cs typeface="Times New Roman" pitchFamily="-105" charset="0"/>
              </a:rPr>
              <a:t>1990;126:1165–1172.</a:t>
            </a:r>
          </a:p>
          <a:p>
            <a:pPr eaLnBrk="1" hangingPunct="1">
              <a:tabLst>
                <a:tab pos="119063" algn="l"/>
              </a:tabLst>
            </a:pPr>
            <a:endParaRPr lang="en-US" sz="1000">
              <a:latin typeface="Times New Roman" pitchFamily="-105" charset="0"/>
              <a:ea typeface="Times New Roman" pitchFamily="-105" charset="0"/>
              <a:cs typeface="Times New Roman" pitchFamily="-105" charset="0"/>
            </a:endParaRPr>
          </a:p>
          <a:p>
            <a:pPr eaLnBrk="1" hangingPunct="1">
              <a:tabLst>
                <a:tab pos="119063" algn="l"/>
              </a:tabLst>
            </a:pPr>
            <a:endParaRPr lang="en-US" sz="1000">
              <a:latin typeface="Times New Roman" pitchFamily="-105" charset="0"/>
              <a:ea typeface="Times New Roman" pitchFamily="-105" charset="0"/>
              <a:cs typeface="Times New Roman" pitchFamily="-105" charset="0"/>
            </a:endParaRPr>
          </a:p>
          <a:p>
            <a:pPr eaLnBrk="1" hangingPunct="1">
              <a:tabLst>
                <a:tab pos="119063" algn="l"/>
              </a:tabLst>
            </a:pPr>
            <a:endParaRPr lang="en-US" sz="1000">
              <a:latin typeface="Times New Roman" pitchFamily="-105" charset="0"/>
              <a:ea typeface="Times New Roman" pitchFamily="-105" charset="0"/>
              <a:cs typeface="Times New Roman" pitchFamily="-105" charset="0"/>
            </a:endParaRPr>
          </a:p>
          <a:p>
            <a:pPr eaLnBrk="1" hangingPunct="1">
              <a:tabLst>
                <a:tab pos="119063" algn="l"/>
              </a:tabLst>
            </a:pPr>
            <a:endParaRPr lang="en-US" sz="1000">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0884BCB-4C37-D94A-BE4B-596B6543EC56}" type="slidenum">
              <a:rPr lang="en-US">
                <a:latin typeface="Times New Roman" pitchFamily="-105" charset="0"/>
                <a:ea typeface="ＭＳ Ｐゴシック" pitchFamily="-105" charset="-128"/>
                <a:cs typeface="ＭＳ Ｐゴシック" pitchFamily="-105" charset="-128"/>
              </a:rPr>
              <a:pPr/>
              <a:t>35</a:t>
            </a:fld>
            <a:endParaRPr lang="en-US">
              <a:latin typeface="Times New Roman" pitchFamily="-105" charset="0"/>
              <a:ea typeface="ＭＳ Ｐゴシック" pitchFamily="-105" charset="-128"/>
              <a:cs typeface="ＭＳ Ｐゴシック" pitchFamily="-105" charset="-128"/>
            </a:endParaRPr>
          </a:p>
        </p:txBody>
      </p:sp>
      <p:sp>
        <p:nvSpPr>
          <p:cNvPr id="87043" name="Rectangle 2"/>
          <p:cNvSpPr>
            <a:spLocks noGrp="1" noRot="1" noChangeAspect="1" noChangeArrowheads="1" noTextEdit="1"/>
          </p:cNvSpPr>
          <p:nvPr>
            <p:ph type="sldImg"/>
          </p:nvPr>
        </p:nvSpPr>
        <p:spPr>
          <a:xfrm>
            <a:off x="809625" y="433388"/>
            <a:ext cx="5094288" cy="3821112"/>
          </a:xfrm>
          <a:ln/>
        </p:spPr>
      </p:sp>
      <p:sp>
        <p:nvSpPr>
          <p:cNvPr id="87044" name="Rectangle 3"/>
          <p:cNvSpPr>
            <a:spLocks noGrp="1" noChangeArrowheads="1"/>
          </p:cNvSpPr>
          <p:nvPr>
            <p:ph type="body" idx="1"/>
          </p:nvPr>
        </p:nvSpPr>
        <p:spPr>
          <a:xfrm>
            <a:off x="785813" y="4343400"/>
            <a:ext cx="5103812" cy="4114800"/>
          </a:xfrm>
          <a:noFill/>
          <a:ln/>
        </p:spPr>
        <p:txBody>
          <a:bodyPr/>
          <a:lstStyle/>
          <a:p>
            <a:pPr marL="114300" indent="-114300" eaLnBrk="1" hangingPunct="1"/>
            <a:r>
              <a:rPr lang="en-US">
                <a:latin typeface="Times New Roman" pitchFamily="-105" charset="0"/>
                <a:ea typeface="ＭＳ Ｐゴシック" pitchFamily="-105" charset="-128"/>
                <a:cs typeface="ＭＳ Ｐゴシック" pitchFamily="-105" charset="-128"/>
              </a:rPr>
              <a:t>The clinical effects of finasteride and dutasteride were evaluated in large-scale, randomized, placebo-controlled clinical trials lasting 48 months (finasteride)</a:t>
            </a:r>
            <a:r>
              <a:rPr lang="en-US" baseline="30000">
                <a:latin typeface="Times New Roman" pitchFamily="-105" charset="0"/>
                <a:ea typeface="ＭＳ Ｐゴシック" pitchFamily="-105" charset="-128"/>
                <a:cs typeface="ＭＳ Ｐゴシック" pitchFamily="-105" charset="-128"/>
              </a:rPr>
              <a:t>1</a:t>
            </a:r>
            <a:r>
              <a:rPr lang="en-US">
                <a:latin typeface="Times New Roman" pitchFamily="-105" charset="0"/>
                <a:ea typeface="ＭＳ Ｐゴシック" pitchFamily="-105" charset="-128"/>
                <a:cs typeface="ＭＳ Ｐゴシック" pitchFamily="-105" charset="-128"/>
              </a:rPr>
              <a:t> and 24 months (dutasteride).</a:t>
            </a:r>
            <a:r>
              <a:rPr lang="en-US" baseline="30000">
                <a:latin typeface="Times New Roman" pitchFamily="-105" charset="0"/>
                <a:ea typeface="ＭＳ Ｐゴシック" pitchFamily="-105" charset="-128"/>
                <a:cs typeface="ＭＳ Ｐゴシック" pitchFamily="-105" charset="-128"/>
              </a:rPr>
              <a:t>2</a:t>
            </a:r>
          </a:p>
          <a:p>
            <a:pPr marL="114300" indent="-114300" eaLnBrk="1" hangingPunct="1"/>
            <a:r>
              <a:rPr lang="en-US">
                <a:latin typeface="Times New Roman" pitchFamily="-105" charset="0"/>
                <a:ea typeface="ＭＳ Ｐゴシック" pitchFamily="-105" charset="-128"/>
                <a:cs typeface="ＭＳ Ｐゴシック" pitchFamily="-105" charset="-128"/>
              </a:rPr>
              <a:t>Both agents produced substantial reductions in prostate volume and symptom scores that were significantly greater (</a:t>
            </a:r>
            <a:r>
              <a:rPr lang="en-US" i="1">
                <a:latin typeface="Times New Roman" pitchFamily="-105" charset="0"/>
                <a:ea typeface="ＭＳ Ｐゴシック" pitchFamily="-105" charset="-128"/>
                <a:cs typeface="ＭＳ Ｐゴシック" pitchFamily="-105" charset="-128"/>
              </a:rPr>
              <a:t>P</a:t>
            </a:r>
            <a:r>
              <a:rPr lang="en-US">
                <a:latin typeface="Times New Roman" pitchFamily="-105" charset="0"/>
                <a:ea typeface="ＭＳ Ｐゴシック" pitchFamily="-105" charset="-128"/>
                <a:cs typeface="ＭＳ Ｐゴシック" pitchFamily="-105" charset="-128"/>
              </a:rPr>
              <a:t>&lt;.001) than changes seen with placebo.</a:t>
            </a:r>
            <a:r>
              <a:rPr lang="en-US" baseline="30000">
                <a:latin typeface="Times New Roman" pitchFamily="-105" charset="0"/>
                <a:ea typeface="ＭＳ Ｐゴシック" pitchFamily="-105" charset="-128"/>
                <a:cs typeface="ＭＳ Ｐゴシック" pitchFamily="-105" charset="-128"/>
              </a:rPr>
              <a:t>1,2</a:t>
            </a:r>
            <a:r>
              <a:rPr lang="en-US">
                <a:latin typeface="Times New Roman" pitchFamily="-105" charset="0"/>
                <a:ea typeface="ＭＳ Ｐゴシック" pitchFamily="-105" charset="-128"/>
                <a:cs typeface="ＭＳ Ｐゴシック" pitchFamily="-105" charset="-128"/>
              </a:rPr>
              <a:t> </a:t>
            </a:r>
          </a:p>
          <a:p>
            <a:pPr marL="114300" indent="-114300" eaLnBrk="1" hangingPunct="1"/>
            <a:r>
              <a:rPr lang="en-US">
                <a:latin typeface="Times New Roman" pitchFamily="-105" charset="0"/>
                <a:ea typeface="ＭＳ Ｐゴシック" pitchFamily="-105" charset="-128"/>
                <a:cs typeface="ＭＳ Ｐゴシック" pitchFamily="-105" charset="-128"/>
              </a:rPr>
              <a:t>The risk of AUR was reduced 57% by 5ARI therapy.</a:t>
            </a:r>
            <a:r>
              <a:rPr lang="en-US" baseline="30000">
                <a:latin typeface="Times New Roman" pitchFamily="-105" charset="0"/>
                <a:ea typeface="ＭＳ Ｐゴシック" pitchFamily="-105" charset="-128"/>
                <a:cs typeface="ＭＳ Ｐゴシック" pitchFamily="-105" charset="-128"/>
              </a:rPr>
              <a:t>1,2</a:t>
            </a:r>
            <a:r>
              <a:rPr lang="en-US">
                <a:latin typeface="Times New Roman" pitchFamily="-105" charset="0"/>
                <a:ea typeface="ＭＳ Ｐゴシック" pitchFamily="-105" charset="-128"/>
                <a:cs typeface="ＭＳ Ｐゴシック" pitchFamily="-105" charset="-128"/>
              </a:rPr>
              <a:t> Likewise, the risk of BPH-related surgical intervention was reduced by 55% with finasteride</a:t>
            </a:r>
            <a:r>
              <a:rPr lang="en-US" baseline="30000">
                <a:latin typeface="Times New Roman" pitchFamily="-105" charset="0"/>
                <a:ea typeface="ＭＳ Ｐゴシック" pitchFamily="-105" charset="-128"/>
                <a:cs typeface="ＭＳ Ｐゴシック" pitchFamily="-105" charset="-128"/>
              </a:rPr>
              <a:t>1</a:t>
            </a:r>
            <a:r>
              <a:rPr lang="en-US">
                <a:latin typeface="Times New Roman" pitchFamily="-105" charset="0"/>
                <a:ea typeface="ＭＳ Ｐゴシック" pitchFamily="-105" charset="-128"/>
                <a:cs typeface="ＭＳ Ｐゴシック" pitchFamily="-105" charset="-128"/>
              </a:rPr>
              <a:t> and 48% with dutasteride.</a:t>
            </a:r>
            <a:r>
              <a:rPr lang="en-US" baseline="30000">
                <a:latin typeface="Times New Roman" pitchFamily="-105" charset="0"/>
                <a:ea typeface="ＭＳ Ｐゴシック" pitchFamily="-105" charset="-128"/>
                <a:cs typeface="ＭＳ Ｐゴシック" pitchFamily="-105" charset="-128"/>
              </a:rPr>
              <a:t>2</a:t>
            </a:r>
          </a:p>
          <a:p>
            <a:pPr marL="114300" indent="-114300" eaLnBrk="1" hangingPunct="1"/>
            <a:endParaRPr lang="en-US">
              <a:latin typeface="Times New Roman" pitchFamily="-105" charset="0"/>
              <a:ea typeface="ＭＳ Ｐゴシック" pitchFamily="-105" charset="-128"/>
              <a:cs typeface="ＭＳ Ｐゴシック" pitchFamily="-105" charset="-128"/>
            </a:endParaRPr>
          </a:p>
          <a:p>
            <a:pPr marL="114300" indent="-114300" eaLnBrk="1" hangingPunct="1"/>
            <a:endParaRPr lang="en-US">
              <a:latin typeface="Times New Roman" pitchFamily="-105" charset="0"/>
              <a:ea typeface="ＭＳ Ｐゴシック" pitchFamily="-105" charset="-128"/>
              <a:cs typeface="ＭＳ Ｐゴシック" pitchFamily="-105" charset="-128"/>
            </a:endParaRPr>
          </a:p>
          <a:p>
            <a:pPr marL="114300" indent="-114300" eaLnBrk="1" hangingPunct="1"/>
            <a:r>
              <a:rPr lang="en-US" sz="1000">
                <a:latin typeface="Times New Roman" pitchFamily="-105" charset="0"/>
                <a:ea typeface="ＭＳ Ｐゴシック" pitchFamily="-105" charset="-128"/>
                <a:cs typeface="ＭＳ Ｐゴシック" pitchFamily="-105" charset="-128"/>
              </a:rPr>
              <a:t>McConnell JD, Bruskewitz R, Walsh P, et al. The effect of finasteride on the risk of acute urinary retention and the need for surgical treatment among men with benign prostatic hyperplasia. </a:t>
            </a:r>
            <a:r>
              <a:rPr lang="en-US" sz="1000" i="1">
                <a:latin typeface="Times New Roman" pitchFamily="-105" charset="0"/>
                <a:ea typeface="ＭＳ Ｐゴシック" pitchFamily="-105" charset="-128"/>
                <a:cs typeface="ＭＳ Ｐゴシック" pitchFamily="-105" charset="-128"/>
              </a:rPr>
              <a:t>NEJM.</a:t>
            </a:r>
            <a:r>
              <a:rPr lang="en-US" sz="1000">
                <a:latin typeface="Times New Roman" pitchFamily="-105" charset="0"/>
                <a:ea typeface="ＭＳ Ｐゴシック" pitchFamily="-105" charset="-128"/>
                <a:cs typeface="ＭＳ Ｐゴシック" pitchFamily="-105" charset="-128"/>
              </a:rPr>
              <a:t> 1998;338:557-563.</a:t>
            </a:r>
          </a:p>
          <a:p>
            <a:pPr marL="114300" indent="-114300" eaLnBrk="1" hangingPunct="1"/>
            <a:r>
              <a:rPr lang="en-US" sz="1000">
                <a:latin typeface="Times New Roman" pitchFamily="-105" charset="0"/>
                <a:ea typeface="ＭＳ Ｐゴシック" pitchFamily="-105" charset="-128"/>
                <a:cs typeface="ＭＳ Ｐゴシック" pitchFamily="-105" charset="-128"/>
              </a:rPr>
              <a:t>Roehrborn CG, Boyle P, Nickel JC, et al. Efficacy and safety of a dual inhibitor of 5-alpha-reductase types 1 and 2 (dutasteride) in men with benign prostatic hyperplasia. </a:t>
            </a:r>
            <a:r>
              <a:rPr lang="en-US" sz="1000" i="1">
                <a:latin typeface="Times New Roman" pitchFamily="-105" charset="0"/>
                <a:ea typeface="ＭＳ Ｐゴシック" pitchFamily="-105" charset="-128"/>
                <a:cs typeface="ＭＳ Ｐゴシック" pitchFamily="-105" charset="-128"/>
              </a:rPr>
              <a:t>Urology</a:t>
            </a:r>
            <a:r>
              <a:rPr lang="en-US" sz="1000">
                <a:latin typeface="Times New Roman" pitchFamily="-105" charset="0"/>
                <a:ea typeface="ＭＳ Ｐゴシック" pitchFamily="-105" charset="-128"/>
                <a:cs typeface="ＭＳ Ｐゴシック" pitchFamily="-105" charset="-128"/>
              </a:rPr>
              <a:t>. 2002;60:434-441.</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67B720D9-B046-3B44-9891-86E9278C2247}" type="slidenum">
              <a:rPr lang="en-US">
                <a:latin typeface="Times New Roman" pitchFamily="-105" charset="0"/>
                <a:ea typeface="ＭＳ Ｐゴシック" pitchFamily="-105" charset="-128"/>
                <a:cs typeface="ＭＳ Ｐゴシック" pitchFamily="-105" charset="-128"/>
              </a:rPr>
              <a:pPr/>
              <a:t>36</a:t>
            </a:fld>
            <a:endParaRPr lang="en-US">
              <a:latin typeface="Times New Roman" pitchFamily="-105" charset="0"/>
              <a:ea typeface="ＭＳ Ｐゴシック" pitchFamily="-105" charset="-128"/>
              <a:cs typeface="ＭＳ Ｐゴシック" pitchFamily="-105" charset="-128"/>
            </a:endParaRPr>
          </a:p>
        </p:txBody>
      </p:sp>
      <p:sp>
        <p:nvSpPr>
          <p:cNvPr id="89091" name="Rectangle 1026"/>
          <p:cNvSpPr>
            <a:spLocks noGrp="1" noRot="1" noChangeAspect="1" noChangeArrowheads="1" noTextEdit="1"/>
          </p:cNvSpPr>
          <p:nvPr>
            <p:ph type="sldImg"/>
          </p:nvPr>
        </p:nvSpPr>
        <p:spPr>
          <a:xfrm>
            <a:off x="809625" y="433388"/>
            <a:ext cx="5094288" cy="3821112"/>
          </a:xfrm>
          <a:ln/>
        </p:spPr>
      </p:sp>
      <p:sp>
        <p:nvSpPr>
          <p:cNvPr id="89092" name="Rectangle 1027"/>
          <p:cNvSpPr>
            <a:spLocks noGrp="1" noChangeArrowheads="1"/>
          </p:cNvSpPr>
          <p:nvPr>
            <p:ph type="body" idx="1"/>
          </p:nvPr>
        </p:nvSpPr>
        <p:spPr>
          <a:xfrm>
            <a:off x="785813" y="4343400"/>
            <a:ext cx="5103812" cy="4114800"/>
          </a:xfrm>
          <a:noFill/>
          <a:ln/>
        </p:spPr>
        <p:txBody>
          <a:bodyPr/>
          <a:lstStyle/>
          <a:p>
            <a:pPr marL="114300" indent="-114300" eaLnBrk="1" hangingPunct="1"/>
            <a:r>
              <a:rPr lang="en-US">
                <a:latin typeface="Times New Roman" pitchFamily="-105" charset="0"/>
                <a:ea typeface="ＭＳ Ｐゴシック" pitchFamily="-105" charset="-128"/>
                <a:cs typeface="ＭＳ Ｐゴシック" pitchFamily="-105" charset="-128"/>
              </a:rPr>
              <a:t>The adverse events most commonly reported by patients treated with finasteride or dutasteride in the large-scale clinical trials were erectile dysfunction, altered libido, ejaculation disorders, and gynecomastia and breast tenderness.</a:t>
            </a:r>
            <a:r>
              <a:rPr lang="en-US" baseline="30000">
                <a:latin typeface="Times New Roman" pitchFamily="-105" charset="0"/>
                <a:ea typeface="ＭＳ Ｐゴシック" pitchFamily="-105" charset="-128"/>
                <a:cs typeface="ＭＳ Ｐゴシック" pitchFamily="-105" charset="-128"/>
              </a:rPr>
              <a:t>1,2</a:t>
            </a:r>
            <a:endParaRPr lang="en-US">
              <a:latin typeface="Times New Roman" pitchFamily="-105" charset="0"/>
              <a:ea typeface="ＭＳ Ｐゴシック" pitchFamily="-105" charset="-128"/>
              <a:cs typeface="ＭＳ Ｐゴシック" pitchFamily="-105" charset="-128"/>
            </a:endParaRPr>
          </a:p>
          <a:p>
            <a:pPr marL="114300" indent="-114300" eaLnBrk="1" hangingPunct="1"/>
            <a:endParaRPr lang="en-US">
              <a:latin typeface="Times New Roman" pitchFamily="-105" charset="0"/>
              <a:ea typeface="ＭＳ Ｐゴシック" pitchFamily="-105" charset="-128"/>
              <a:cs typeface="ＭＳ Ｐゴシック" pitchFamily="-105" charset="-128"/>
            </a:endParaRPr>
          </a:p>
          <a:p>
            <a:pPr marL="114300" indent="-114300" eaLnBrk="1" hangingPunct="1"/>
            <a:r>
              <a:rPr lang="en-US" sz="1000">
                <a:latin typeface="Times New Roman" pitchFamily="-105" charset="0"/>
                <a:ea typeface="ＭＳ Ｐゴシック" pitchFamily="-105" charset="-128"/>
                <a:cs typeface="ＭＳ Ｐゴシック" pitchFamily="-105" charset="-128"/>
              </a:rPr>
              <a:t>McConnell JD, Bruskewitz R, Walsh P, et al. The effect of finasteride on the risk of acute urinary retention and the need for surgical treatment among men with benign prostatic hyperplasia. </a:t>
            </a:r>
            <a:r>
              <a:rPr lang="en-US" sz="1000" i="1">
                <a:latin typeface="Times New Roman" pitchFamily="-105" charset="0"/>
                <a:ea typeface="ＭＳ Ｐゴシック" pitchFamily="-105" charset="-128"/>
                <a:cs typeface="ＭＳ Ｐゴシック" pitchFamily="-105" charset="-128"/>
              </a:rPr>
              <a:t>NEJM.</a:t>
            </a:r>
            <a:r>
              <a:rPr lang="en-US" sz="1000">
                <a:latin typeface="Times New Roman" pitchFamily="-105" charset="0"/>
                <a:ea typeface="ＭＳ Ｐゴシック" pitchFamily="-105" charset="-128"/>
                <a:cs typeface="ＭＳ Ｐゴシック" pitchFamily="-105" charset="-128"/>
              </a:rPr>
              <a:t> 1998;338:557-563.</a:t>
            </a:r>
          </a:p>
          <a:p>
            <a:pPr marL="114300" indent="-114300" eaLnBrk="1" hangingPunct="1"/>
            <a:r>
              <a:rPr lang="en-US" sz="1000">
                <a:latin typeface="Times New Roman" pitchFamily="-105" charset="0"/>
                <a:ea typeface="ＭＳ Ｐゴシック" pitchFamily="-105" charset="-128"/>
                <a:cs typeface="ＭＳ Ｐゴシック" pitchFamily="-105" charset="-128"/>
              </a:rPr>
              <a:t>Roehrborn CG, Boyle P, Nickel JC, et al. Efficacy and safety of a dual inhibitor of 5-alpha-reductase types 1 and 2 (dutasteride) in men with benign prostatic hyperplasia. </a:t>
            </a:r>
            <a:r>
              <a:rPr lang="en-US" sz="1000" i="1">
                <a:latin typeface="Times New Roman" pitchFamily="-105" charset="0"/>
                <a:ea typeface="ＭＳ Ｐゴシック" pitchFamily="-105" charset="-128"/>
                <a:cs typeface="ＭＳ Ｐゴシック" pitchFamily="-105" charset="-128"/>
              </a:rPr>
              <a:t>Urology</a:t>
            </a:r>
            <a:r>
              <a:rPr lang="en-US" sz="1000">
                <a:latin typeface="Times New Roman" pitchFamily="-105" charset="0"/>
                <a:ea typeface="ＭＳ Ｐゴシック" pitchFamily="-105" charset="-128"/>
                <a:cs typeface="ＭＳ Ｐゴシック" pitchFamily="-105" charset="-128"/>
              </a:rPr>
              <a:t>. 2002;60:434-441.</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FDAA7C9A-A1D0-B248-8056-4BCE6A222E5B}" type="slidenum">
              <a:rPr lang="en-US">
                <a:latin typeface="Times New Roman" pitchFamily="-105" charset="0"/>
                <a:ea typeface="ＭＳ Ｐゴシック" pitchFamily="-105" charset="-128"/>
                <a:cs typeface="ＭＳ Ｐゴシック" pitchFamily="-105" charset="-128"/>
              </a:rPr>
              <a:pPr/>
              <a:t>37</a:t>
            </a:fld>
            <a:endParaRPr lang="en-US">
              <a:latin typeface="Times New Roman" pitchFamily="-105" charset="0"/>
              <a:ea typeface="ＭＳ Ｐゴシック" pitchFamily="-105" charset="-128"/>
              <a:cs typeface="ＭＳ Ｐゴシック" pitchFamily="-105" charset="-128"/>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lIns="89783" tIns="44891" rIns="89783" bIns="44891"/>
          <a:lstStyle/>
          <a:p>
            <a:pPr eaLnBrk="1" hangingPunct="1">
              <a:tabLst>
                <a:tab pos="119063" algn="l"/>
              </a:tabLst>
            </a:pPr>
            <a:r>
              <a:rPr lang="en-US" sz="900">
                <a:latin typeface="Times New Roman" pitchFamily="-105" charset="0"/>
                <a:ea typeface="ＭＳ Ｐゴシック" pitchFamily="-105" charset="-128"/>
                <a:cs typeface="ＭＳ Ｐゴシック" pitchFamily="-105" charset="-128"/>
              </a:rPr>
              <a:t>The use of combination therapy for BPH is based on the rationale that alpha blockers and 5</a:t>
            </a:r>
            <a:r>
              <a:rPr lang="en-US" sz="900">
                <a:latin typeface="Times New Roman" pitchFamily="-105" charset="0"/>
                <a:ea typeface="ＭＳ Ｐゴシック" pitchFamily="-105" charset="-128"/>
                <a:cs typeface="ＭＳ Ｐゴシック" pitchFamily="-105" charset="-128"/>
                <a:sym typeface="Symbol" pitchFamily="-105" charset="2"/>
              </a:rPr>
              <a:t>-reductase inhibitors have complementary pharmacologic and clinical properties and that the combination of the two can provide the complementary benefits of both classes of therapy. </a:t>
            </a:r>
            <a:r>
              <a:rPr lang="en-US" sz="900">
                <a:latin typeface="Times New Roman" pitchFamily="-105" charset="0"/>
                <a:ea typeface="ＭＳ Ｐゴシック" pitchFamily="-105" charset="-128"/>
                <a:cs typeface="ＭＳ Ｐゴシック" pitchFamily="-105" charset="-128"/>
              </a:rPr>
              <a:t>Alpha-adrenergic blockers block alpha</a:t>
            </a:r>
            <a:r>
              <a:rPr lang="en-US" sz="900" baseline="-25000">
                <a:latin typeface="Times New Roman" pitchFamily="-105" charset="0"/>
                <a:ea typeface="ＭＳ Ｐゴシック" pitchFamily="-105" charset="-128"/>
                <a:cs typeface="ＭＳ Ｐゴシック" pitchFamily="-105" charset="-128"/>
              </a:rPr>
              <a:t>1</a:t>
            </a:r>
            <a:r>
              <a:rPr lang="en-US" sz="900">
                <a:latin typeface="Times New Roman" pitchFamily="-105" charset="0"/>
                <a:ea typeface="ＭＳ Ｐゴシック" pitchFamily="-105" charset="-128"/>
                <a:cs typeface="ＭＳ Ｐゴシック" pitchFamily="-105" charset="-128"/>
              </a:rPr>
              <a:t>-adrenergic receptors on prostate and bladder smooth muscle to relax the muscle and provide symptomatic relief.</a:t>
            </a:r>
            <a:r>
              <a:rPr lang="en-US" sz="900" baseline="30000">
                <a:latin typeface="Times New Roman" pitchFamily="-105" charset="0"/>
                <a:ea typeface="ＭＳ Ｐゴシック" pitchFamily="-105" charset="-128"/>
                <a:cs typeface="ＭＳ Ｐゴシック" pitchFamily="-105" charset="-128"/>
              </a:rPr>
              <a:t>1</a:t>
            </a:r>
            <a:r>
              <a:rPr lang="en-US" sz="900">
                <a:latin typeface="Times New Roman" pitchFamily="-105" charset="0"/>
                <a:ea typeface="ＭＳ Ｐゴシック" pitchFamily="-105" charset="-128"/>
                <a:cs typeface="ＭＳ Ｐゴシック" pitchFamily="-105" charset="-128"/>
              </a:rPr>
              <a:t> On the basis of data collected to date, they do not appear to alter prostate volume or serum PSA. Furthermore, they have not been shown to significantly alter the risk of acute urinary retention or BPH-related surgery.</a:t>
            </a:r>
          </a:p>
          <a:p>
            <a:pPr eaLnBrk="1" hangingPunct="1">
              <a:tabLst>
                <a:tab pos="119063" algn="l"/>
              </a:tabLst>
            </a:pPr>
            <a:r>
              <a:rPr lang="en-US" sz="900">
                <a:latin typeface="Times New Roman" pitchFamily="-105" charset="0"/>
                <a:ea typeface="ＭＳ Ｐゴシック" pitchFamily="-105" charset="-128"/>
                <a:cs typeface="ＭＳ Ｐゴシック" pitchFamily="-105" charset="-128"/>
              </a:rPr>
              <a:t>5</a:t>
            </a:r>
            <a:r>
              <a:rPr lang="en-US" sz="900">
                <a:latin typeface="Times New Roman" pitchFamily="-105" charset="0"/>
                <a:ea typeface="ＭＳ Ｐゴシック" pitchFamily="-105" charset="-128"/>
                <a:cs typeface="ＭＳ Ｐゴシック" pitchFamily="-105" charset="-128"/>
                <a:sym typeface="Symbol" pitchFamily="-105" charset="2"/>
              </a:rPr>
              <a:t></a:t>
            </a:r>
            <a:r>
              <a:rPr lang="en-US" sz="900">
                <a:latin typeface="Times New Roman" pitchFamily="-105" charset="0"/>
                <a:ea typeface="ＭＳ Ｐゴシック" pitchFamily="-105" charset="-128"/>
                <a:cs typeface="ＭＳ Ｐゴシック" pitchFamily="-105" charset="-128"/>
              </a:rPr>
              <a:t>-reductase inhibitors act by preventing the conversion of testosterone to dihydrotestosterone, which is a primary contributor to prostatic enlargement in BPH.</a:t>
            </a:r>
            <a:r>
              <a:rPr lang="en-US" sz="900" baseline="30000">
                <a:latin typeface="Times New Roman" pitchFamily="-105" charset="0"/>
                <a:ea typeface="ＭＳ Ｐゴシック" pitchFamily="-105" charset="-128"/>
                <a:cs typeface="ＭＳ Ｐゴシック" pitchFamily="-105" charset="-128"/>
              </a:rPr>
              <a:t>2,3</a:t>
            </a:r>
            <a:r>
              <a:rPr lang="en-US" sz="900">
                <a:latin typeface="Times New Roman" pitchFamily="-105" charset="0"/>
                <a:ea typeface="ＭＳ Ｐゴシック" pitchFamily="-105" charset="-128"/>
                <a:cs typeface="ＭＳ Ｐゴシック" pitchFamily="-105" charset="-128"/>
              </a:rPr>
              <a:t> DHT contributes to cellular proliferation and inhibition of apoptosis in the prostate, and 5</a:t>
            </a:r>
            <a:r>
              <a:rPr lang="en-US" sz="900">
                <a:latin typeface="Times New Roman" pitchFamily="-105" charset="0"/>
                <a:ea typeface="ＭＳ Ｐゴシック" pitchFamily="-105" charset="-128"/>
                <a:cs typeface="ＭＳ Ｐゴシック" pitchFamily="-105" charset="-128"/>
                <a:sym typeface="Symbol" pitchFamily="-105" charset="2"/>
              </a:rPr>
              <a:t></a:t>
            </a:r>
            <a:r>
              <a:rPr lang="en-US" sz="900">
                <a:latin typeface="Times New Roman" pitchFamily="-105" charset="0"/>
                <a:ea typeface="ＭＳ Ｐゴシック" pitchFamily="-105" charset="-128"/>
                <a:cs typeface="ＭＳ Ｐゴシック" pitchFamily="-105" charset="-128"/>
              </a:rPr>
              <a:t>-reductase inhibitors counteract the actions of DHT. 5</a:t>
            </a:r>
            <a:r>
              <a:rPr lang="en-US" sz="900">
                <a:latin typeface="Times New Roman" pitchFamily="-105" charset="0"/>
                <a:ea typeface="ＭＳ Ｐゴシック" pitchFamily="-105" charset="-128"/>
                <a:cs typeface="ＭＳ Ｐゴシック" pitchFamily="-105" charset="-128"/>
                <a:sym typeface="Symbol" pitchFamily="-105" charset="2"/>
              </a:rPr>
              <a:t></a:t>
            </a:r>
            <a:r>
              <a:rPr lang="en-US" sz="900">
                <a:latin typeface="Times New Roman" pitchFamily="-105" charset="0"/>
                <a:ea typeface="ＭＳ Ｐゴシック" pitchFamily="-105" charset="-128"/>
                <a:cs typeface="ＭＳ Ｐゴシック" pitchFamily="-105" charset="-128"/>
              </a:rPr>
              <a:t>-reductase inhibitors thus act at the pathophysiologic substrate of BPH. They do not provide fast relief of LUTS. However, they do retard or prevent disease progression as reflected in reduced prostate volume and serum PSA values as well as reduced risks of acute urinary retention and BPH-related surgery.</a:t>
            </a:r>
          </a:p>
          <a:p>
            <a:pPr eaLnBrk="1" hangingPunct="1">
              <a:tabLst>
                <a:tab pos="119063" algn="l"/>
              </a:tabLst>
            </a:pPr>
            <a:r>
              <a:rPr lang="en-US" sz="900">
                <a:latin typeface="Times New Roman" pitchFamily="-105" charset="0"/>
                <a:ea typeface="ＭＳ Ｐゴシック" pitchFamily="-105" charset="-128"/>
                <a:cs typeface="ＭＳ Ｐゴシック" pitchFamily="-105" charset="-128"/>
              </a:rPr>
              <a:t>Thus, the combination of a 5</a:t>
            </a:r>
            <a:r>
              <a:rPr lang="en-US" sz="900">
                <a:latin typeface="Times New Roman" pitchFamily="-105" charset="0"/>
                <a:ea typeface="ＭＳ Ｐゴシック" pitchFamily="-105" charset="-128"/>
                <a:cs typeface="ＭＳ Ｐゴシック" pitchFamily="-105" charset="-128"/>
                <a:sym typeface="Symbol" pitchFamily="-105" charset="2"/>
              </a:rPr>
              <a:t>-reductase inhibitor and an alpha blocker can in theory provide both the disease-arresting efficacy and rapid symptom relief</a:t>
            </a:r>
            <a:r>
              <a:rPr lang="en-US" sz="1000">
                <a:latin typeface="Times New Roman" pitchFamily="-105" charset="0"/>
                <a:ea typeface="ＭＳ Ｐゴシック" pitchFamily="-105" charset="-128"/>
                <a:cs typeface="ＭＳ Ｐゴシック" pitchFamily="-105" charset="-128"/>
                <a:sym typeface="Symbol" pitchFamily="-105" charset="2"/>
              </a:rPr>
              <a:t>.</a:t>
            </a:r>
          </a:p>
          <a:p>
            <a:pPr eaLnBrk="1" hangingPunct="1">
              <a:tabLst>
                <a:tab pos="119063" algn="l"/>
              </a:tabLst>
            </a:pPr>
            <a:endParaRPr lang="en-US" sz="700">
              <a:latin typeface="Times New Roman" pitchFamily="-105" charset="0"/>
              <a:ea typeface="ＭＳ Ｐゴシック" pitchFamily="-105" charset="-128"/>
              <a:cs typeface="ＭＳ Ｐゴシック" pitchFamily="-105" charset="-128"/>
            </a:endParaRPr>
          </a:p>
          <a:p>
            <a:pPr eaLnBrk="1" hangingPunct="1">
              <a:tabLst>
                <a:tab pos="119063" algn="l"/>
              </a:tabLst>
            </a:pPr>
            <a:r>
              <a:rPr lang="en-US" sz="900">
                <a:latin typeface="Times New Roman" pitchFamily="-105" charset="0"/>
                <a:ea typeface="ＭＳ Ｐゴシック" pitchFamily="-105" charset="-128"/>
                <a:cs typeface="ＭＳ Ｐゴシック" pitchFamily="-105" charset="-128"/>
              </a:rPr>
              <a:t>References</a:t>
            </a:r>
          </a:p>
          <a:p>
            <a:pPr eaLnBrk="1" hangingPunct="1">
              <a:tabLst>
                <a:tab pos="119063" algn="l"/>
              </a:tabLst>
            </a:pPr>
            <a:r>
              <a:rPr lang="en-US" sz="900">
                <a:latin typeface="Times New Roman" pitchFamily="-105" charset="0"/>
                <a:ea typeface="ＭＳ Ｐゴシック" pitchFamily="-105" charset="-128"/>
                <a:cs typeface="ＭＳ Ｐゴシック" pitchFamily="-105" charset="-128"/>
              </a:rPr>
              <a:t>1.	Clifford GM, Farmer RDT. Medical therapy for benign prostatic hyperplasia: A review of the </a:t>
            </a:r>
            <a:br>
              <a:rPr lang="en-US" sz="900">
                <a:latin typeface="Times New Roman" pitchFamily="-105" charset="0"/>
                <a:ea typeface="ＭＳ Ｐゴシック" pitchFamily="-105" charset="-128"/>
                <a:cs typeface="ＭＳ Ｐゴシック" pitchFamily="-105" charset="-128"/>
              </a:rPr>
            </a:br>
            <a:r>
              <a:rPr lang="en-US" sz="900">
                <a:latin typeface="Times New Roman" pitchFamily="-105" charset="0"/>
                <a:ea typeface="ＭＳ Ｐゴシック" pitchFamily="-105" charset="-128"/>
                <a:cs typeface="ＭＳ Ｐゴシック" pitchFamily="-105" charset="-128"/>
              </a:rPr>
              <a:t>	literature. </a:t>
            </a:r>
            <a:r>
              <a:rPr lang="en-US" sz="900" i="1">
                <a:latin typeface="Times New Roman" pitchFamily="-105" charset="0"/>
                <a:ea typeface="ＭＳ Ｐゴシック" pitchFamily="-105" charset="-128"/>
                <a:cs typeface="ＭＳ Ｐゴシック" pitchFamily="-105" charset="-128"/>
              </a:rPr>
              <a:t>Eur Urol.</a:t>
            </a:r>
            <a:r>
              <a:rPr lang="en-US" sz="900">
                <a:latin typeface="Times New Roman" pitchFamily="-105" charset="0"/>
                <a:ea typeface="ＭＳ Ｐゴシック" pitchFamily="-105" charset="-128"/>
                <a:cs typeface="ＭＳ Ｐゴシック" pitchFamily="-105" charset="-128"/>
              </a:rPr>
              <a:t> 2000;38:2–19.</a:t>
            </a:r>
          </a:p>
          <a:p>
            <a:pPr eaLnBrk="1" hangingPunct="1">
              <a:tabLst>
                <a:tab pos="119063" algn="l"/>
              </a:tabLst>
            </a:pPr>
            <a:r>
              <a:rPr lang="en-US" sz="900">
                <a:latin typeface="Times New Roman" pitchFamily="-105" charset="0"/>
                <a:ea typeface="Times New Roman" pitchFamily="-105" charset="0"/>
                <a:cs typeface="Times New Roman" pitchFamily="-105" charset="0"/>
              </a:rPr>
              <a:t>2.	Ekman P. Finasteride in the treatment of benign prostatic hypertrophy: An update. </a:t>
            </a:r>
            <a:br>
              <a:rPr lang="en-US" sz="900">
                <a:latin typeface="Times New Roman" pitchFamily="-105" charset="0"/>
                <a:ea typeface="Times New Roman" pitchFamily="-105" charset="0"/>
                <a:cs typeface="Times New Roman" pitchFamily="-105" charset="0"/>
              </a:rPr>
            </a:br>
            <a:r>
              <a:rPr lang="en-US" sz="900">
                <a:latin typeface="Times New Roman" pitchFamily="-105" charset="0"/>
                <a:ea typeface="Times New Roman" pitchFamily="-105" charset="0"/>
                <a:cs typeface="Times New Roman" pitchFamily="-105" charset="0"/>
              </a:rPr>
              <a:t>	</a:t>
            </a:r>
            <a:r>
              <a:rPr lang="en-US" sz="900" i="1">
                <a:latin typeface="Times New Roman" pitchFamily="-105" charset="0"/>
                <a:ea typeface="Times New Roman" pitchFamily="-105" charset="0"/>
                <a:cs typeface="Times New Roman" pitchFamily="-105" charset="0"/>
              </a:rPr>
              <a:t>Scand J Urol Nephrol.</a:t>
            </a:r>
            <a:r>
              <a:rPr lang="en-US" sz="900">
                <a:latin typeface="Times New Roman" pitchFamily="-105" charset="0"/>
                <a:ea typeface="Times New Roman" pitchFamily="-105" charset="0"/>
                <a:cs typeface="Times New Roman" pitchFamily="-105" charset="0"/>
              </a:rPr>
              <a:t> 1999(Suppl 203):15–20</a:t>
            </a:r>
            <a:r>
              <a:rPr lang="en-US" sz="1000">
                <a:latin typeface="Times New Roman" pitchFamily="-105" charset="0"/>
                <a:ea typeface="Times New Roman" pitchFamily="-105" charset="0"/>
                <a:cs typeface="Times New Roman" pitchFamily="-105" charset="0"/>
              </a:rPr>
              <a:t>.</a:t>
            </a:r>
          </a:p>
          <a:p>
            <a:pPr eaLnBrk="1" hangingPunct="1">
              <a:tabLst>
                <a:tab pos="119063" algn="l"/>
              </a:tabLst>
            </a:pPr>
            <a:r>
              <a:rPr lang="en-US" sz="900">
                <a:latin typeface="Times New Roman" pitchFamily="-105" charset="0"/>
                <a:ea typeface="Times New Roman" pitchFamily="-105" charset="0"/>
                <a:cs typeface="Times New Roman" pitchFamily="-105" charset="0"/>
              </a:rPr>
              <a:t>3.	Bartsch G, Rittmaster RS, Klocker H. Dihydrotestosterone and the concept of 5α-reductase </a:t>
            </a:r>
            <a:br>
              <a:rPr lang="en-US" sz="900">
                <a:latin typeface="Times New Roman" pitchFamily="-105" charset="0"/>
                <a:ea typeface="Times New Roman" pitchFamily="-105" charset="0"/>
                <a:cs typeface="Times New Roman" pitchFamily="-105" charset="0"/>
              </a:rPr>
            </a:br>
            <a:r>
              <a:rPr lang="en-US" sz="900">
                <a:latin typeface="Times New Roman" pitchFamily="-105" charset="0"/>
                <a:ea typeface="Times New Roman" pitchFamily="-105" charset="0"/>
                <a:cs typeface="Times New Roman" pitchFamily="-105" charset="0"/>
              </a:rPr>
              <a:t>	inhibition in human benign prostatic hyperplasia. </a:t>
            </a:r>
            <a:r>
              <a:rPr lang="en-US" sz="900" i="1">
                <a:latin typeface="Times New Roman" pitchFamily="-105" charset="0"/>
                <a:ea typeface="Times New Roman" pitchFamily="-105" charset="0"/>
                <a:cs typeface="Times New Roman" pitchFamily="-105" charset="0"/>
              </a:rPr>
              <a:t>World J Urol.</a:t>
            </a:r>
            <a:r>
              <a:rPr lang="en-US" sz="900">
                <a:latin typeface="Times New Roman" pitchFamily="-105" charset="0"/>
                <a:ea typeface="Times New Roman" pitchFamily="-105" charset="0"/>
                <a:cs typeface="Times New Roman" pitchFamily="-105" charset="0"/>
              </a:rPr>
              <a:t> 2002;19:413–425.</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ADF9E761-D1FC-4B49-B47A-13D4835F5095}" type="slidenum">
              <a:rPr lang="en-US">
                <a:latin typeface="Times New Roman" pitchFamily="-105" charset="0"/>
                <a:ea typeface="ＭＳ Ｐゴシック" pitchFamily="-105" charset="-128"/>
                <a:cs typeface="ＭＳ Ｐゴシック" pitchFamily="-105" charset="-128"/>
              </a:rPr>
              <a:pPr/>
              <a:t>38</a:t>
            </a:fld>
            <a:endParaRPr lang="en-US">
              <a:latin typeface="Times New Roman" pitchFamily="-105" charset="0"/>
              <a:ea typeface="ＭＳ Ｐゴシック" pitchFamily="-105" charset="-128"/>
              <a:cs typeface="ＭＳ Ｐゴシック" pitchFamily="-105" charset="-128"/>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D7B8C8FF-0196-0A41-8A9E-180CD92255C6}" type="slidenum">
              <a:rPr lang="en-US">
                <a:latin typeface="Times New Roman" pitchFamily="-105" charset="0"/>
                <a:ea typeface="ＭＳ Ｐゴシック" pitchFamily="-105" charset="-128"/>
                <a:cs typeface="ＭＳ Ｐゴシック" pitchFamily="-105" charset="-128"/>
              </a:rPr>
              <a:pPr/>
              <a:t>39</a:t>
            </a:fld>
            <a:endParaRPr lang="en-US">
              <a:latin typeface="Times New Roman" pitchFamily="-105" charset="0"/>
              <a:ea typeface="ＭＳ Ｐゴシック" pitchFamily="-105" charset="-128"/>
              <a:cs typeface="ＭＳ Ｐゴシック" pitchFamily="-105" charset="-128"/>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6DE8BFFF-001D-2344-948F-ED6F938769C7}" type="slidenum">
              <a:rPr lang="en-US">
                <a:latin typeface="Times New Roman" pitchFamily="-105" charset="0"/>
                <a:ea typeface="ＭＳ Ｐゴシック" pitchFamily="-105" charset="-128"/>
                <a:cs typeface="ＭＳ Ｐゴシック" pitchFamily="-105" charset="-128"/>
              </a:rPr>
              <a:pPr/>
              <a:t>40</a:t>
            </a:fld>
            <a:endParaRPr lang="en-US">
              <a:latin typeface="Times New Roman" pitchFamily="-105" charset="0"/>
              <a:ea typeface="ＭＳ Ｐゴシック" pitchFamily="-105" charset="-128"/>
              <a:cs typeface="ＭＳ Ｐゴシック" pitchFamily="-105" charset="-128"/>
            </a:endParaRPr>
          </a:p>
        </p:txBody>
      </p:sp>
      <p:sp>
        <p:nvSpPr>
          <p:cNvPr id="98307" name="Rectangle 2"/>
          <p:cNvSpPr>
            <a:spLocks noGrp="1" noRot="1" noChangeAspect="1" noChangeArrowheads="1" noTextEdit="1"/>
          </p:cNvSpPr>
          <p:nvPr>
            <p:ph type="sldImg"/>
          </p:nvPr>
        </p:nvSpPr>
        <p:spPr>
          <a:xfrm>
            <a:off x="809625" y="433388"/>
            <a:ext cx="5094288" cy="3821112"/>
          </a:xfrm>
          <a:ln/>
        </p:spPr>
      </p:sp>
      <p:sp>
        <p:nvSpPr>
          <p:cNvPr id="98308" name="Rectangle 3"/>
          <p:cNvSpPr>
            <a:spLocks noGrp="1" noChangeArrowheads="1"/>
          </p:cNvSpPr>
          <p:nvPr>
            <p:ph type="body" idx="1"/>
          </p:nvPr>
        </p:nvSpPr>
        <p:spPr>
          <a:xfrm>
            <a:off x="785813" y="4343400"/>
            <a:ext cx="5103812" cy="4114800"/>
          </a:xfrm>
          <a:noFill/>
          <a:ln/>
        </p:spPr>
        <p:txBody>
          <a:bodyPr/>
          <a:lstStyle/>
          <a:p>
            <a:pPr marL="114300" indent="-114300" eaLnBrk="1" hangingPunct="1">
              <a:lnSpc>
                <a:spcPct val="90000"/>
              </a:lnSpc>
            </a:pPr>
            <a:r>
              <a:rPr lang="en-US">
                <a:latin typeface="Times New Roman" pitchFamily="-105" charset="0"/>
                <a:ea typeface="ＭＳ Ｐゴシック" pitchFamily="-105" charset="-128"/>
                <a:cs typeface="ＭＳ Ｐゴシック" pitchFamily="-105" charset="-128"/>
              </a:rPr>
              <a:t>The Medical Therapy Of Prostatic Symptoms (MTOPS) trial was a double-masked, randomized, placebo-controlled, multicenter study conducted in 3047 men aged 50 years and older with BPH to determine whether medical therapy with either finasteride or doxazosin alone, or a combination of these agents, prevents or delays disease progression. The average length of follow-up was 4.5 years.</a:t>
            </a:r>
          </a:p>
          <a:p>
            <a:pPr marL="114300" indent="-114300" eaLnBrk="1" hangingPunct="1">
              <a:lnSpc>
                <a:spcPct val="90000"/>
              </a:lnSpc>
            </a:pPr>
            <a:r>
              <a:rPr lang="en-US">
                <a:latin typeface="Times New Roman" pitchFamily="-105" charset="0"/>
                <a:ea typeface="ＭＳ Ｐゴシック" pitchFamily="-105" charset="-128"/>
                <a:cs typeface="ＭＳ Ｐゴシック" pitchFamily="-105" charset="-128"/>
              </a:rPr>
              <a:t>The primary outcome was time to clinical progression. Disease progression was defined by the occurrence of any one of the following: AUR, renal insufficiency due to BPH (ie, </a:t>
            </a:r>
            <a:r>
              <a:rPr lang="en-US">
                <a:latin typeface="Times New Roman" pitchFamily="-105" charset="0"/>
                <a:ea typeface="ＭＳ Ｐゴシック" pitchFamily="-105" charset="-128"/>
                <a:cs typeface="ＭＳ Ｐゴシック" pitchFamily="-105" charset="-128"/>
                <a:sym typeface="Symbol" pitchFamily="-105" charset="2"/>
              </a:rPr>
              <a:t></a:t>
            </a:r>
            <a:r>
              <a:rPr lang="en-US">
                <a:latin typeface="Times New Roman" pitchFamily="-105" charset="0"/>
                <a:ea typeface="ＭＳ Ｐゴシック" pitchFamily="-105" charset="-128"/>
                <a:cs typeface="ＭＳ Ｐゴシック" pitchFamily="-105" charset="-128"/>
              </a:rPr>
              <a:t>50% rise in baseline serum creatinine and </a:t>
            </a:r>
            <a:r>
              <a:rPr lang="en-US">
                <a:latin typeface="Times New Roman" pitchFamily="-105" charset="0"/>
                <a:ea typeface="ＭＳ Ｐゴシック" pitchFamily="-105" charset="-128"/>
                <a:cs typeface="ＭＳ Ｐゴシック" pitchFamily="-105" charset="-128"/>
                <a:sym typeface="Symbol" pitchFamily="-105" charset="2"/>
              </a:rPr>
              <a:t></a:t>
            </a:r>
            <a:r>
              <a:rPr lang="en-US">
                <a:latin typeface="Times New Roman" pitchFamily="-105" charset="0"/>
                <a:ea typeface="ＭＳ Ｐゴシック" pitchFamily="-105" charset="-128"/>
                <a:cs typeface="ＭＳ Ｐゴシック" pitchFamily="-105" charset="-128"/>
              </a:rPr>
              <a:t>1.5 mg/dL), recurrent UTI or urosepsis, incontinence, or a </a:t>
            </a:r>
            <a:r>
              <a:rPr lang="en-US">
                <a:latin typeface="Times New Roman" pitchFamily="-105" charset="0"/>
                <a:ea typeface="ＭＳ Ｐゴシック" pitchFamily="-105" charset="-128"/>
                <a:cs typeface="ＭＳ Ｐゴシック" pitchFamily="-105" charset="-128"/>
                <a:sym typeface="Symbol" pitchFamily="-105" charset="2"/>
              </a:rPr>
              <a:t></a:t>
            </a:r>
            <a:r>
              <a:rPr lang="en-US">
                <a:latin typeface="Times New Roman" pitchFamily="-105" charset="0"/>
                <a:ea typeface="ＭＳ Ｐゴシック" pitchFamily="-105" charset="-128"/>
                <a:cs typeface="ＭＳ Ｐゴシック" pitchFamily="-105" charset="-128"/>
              </a:rPr>
              <a:t>4-point rise in baseline AUA symptom score confirmed within 2 to 4 weeks.</a:t>
            </a:r>
          </a:p>
          <a:p>
            <a:pPr marL="114300" indent="-114300" eaLnBrk="1" hangingPunct="1">
              <a:lnSpc>
                <a:spcPct val="90000"/>
              </a:lnSpc>
            </a:pPr>
            <a:r>
              <a:rPr lang="en-US">
                <a:latin typeface="Times New Roman" pitchFamily="-105" charset="0"/>
                <a:ea typeface="ＭＳ Ｐゴシック" pitchFamily="-105" charset="-128"/>
                <a:cs typeface="ＭＳ Ｐゴシック" pitchFamily="-105" charset="-128"/>
              </a:rPr>
              <a:t>Secondary outcomes were changes in symptoms and maximal urinary flow rate over time, and time to BPH invasive therapy.</a:t>
            </a:r>
            <a:endParaRPr lang="fr-FR">
              <a:latin typeface="Times New Roman" pitchFamily="-105" charset="0"/>
              <a:ea typeface="ＭＳ Ｐゴシック" pitchFamily="-105" charset="-128"/>
              <a:cs typeface="ＭＳ Ｐゴシック" pitchFamily="-105" charset="-128"/>
            </a:endParaRPr>
          </a:p>
          <a:p>
            <a:pPr marL="114300" indent="-114300" eaLnBrk="1" hangingPunct="1">
              <a:lnSpc>
                <a:spcPct val="90000"/>
              </a:lnSpc>
            </a:pPr>
            <a:endParaRPr lang="fr-FR">
              <a:latin typeface="Times New Roman" pitchFamily="-105" charset="0"/>
              <a:ea typeface="ＭＳ Ｐゴシック" pitchFamily="-105" charset="-128"/>
              <a:cs typeface="ＭＳ Ｐゴシック" pitchFamily="-105" charset="-128"/>
            </a:endParaRPr>
          </a:p>
          <a:p>
            <a:pPr marL="114300" indent="-114300" eaLnBrk="1" hangingPunct="1">
              <a:lnSpc>
                <a:spcPct val="90000"/>
              </a:lnSpc>
            </a:pPr>
            <a:endParaRPr lang="fr-FR">
              <a:latin typeface="Times New Roman" pitchFamily="-105" charset="0"/>
              <a:ea typeface="ＭＳ Ｐゴシック" pitchFamily="-105" charset="-128"/>
              <a:cs typeface="ＭＳ Ｐゴシック" pitchFamily="-105" charset="-128"/>
            </a:endParaRPr>
          </a:p>
          <a:p>
            <a:pPr marL="114300" indent="-114300" eaLnBrk="1" hangingPunct="1">
              <a:lnSpc>
                <a:spcPct val="90000"/>
              </a:lnSpc>
            </a:pPr>
            <a:r>
              <a:rPr lang="fr-FR">
                <a:latin typeface="Times New Roman" pitchFamily="-105" charset="0"/>
                <a:ea typeface="ＭＳ Ｐゴシック" pitchFamily="-105" charset="-128"/>
                <a:cs typeface="ＭＳ Ｐゴシック" pitchFamily="-105" charset="-128"/>
              </a:rPr>
              <a:t>	</a:t>
            </a:r>
            <a:r>
              <a:rPr lang="fr-FR" sz="1000">
                <a:latin typeface="Times New Roman" pitchFamily="-105" charset="0"/>
                <a:ea typeface="ＭＳ Ｐゴシック" pitchFamily="-105" charset="-128"/>
                <a:cs typeface="ＭＳ Ｐゴシック" pitchFamily="-105" charset="-128"/>
              </a:rPr>
              <a:t>McConnell JD, Andriole GL Jr, Bautista O, et al. </a:t>
            </a:r>
            <a:r>
              <a:rPr lang="en-US" sz="1000">
                <a:latin typeface="Times New Roman" pitchFamily="-105" charset="0"/>
                <a:ea typeface="ＭＳ Ｐゴシック" pitchFamily="-105" charset="-128"/>
                <a:cs typeface="ＭＳ Ｐゴシック" pitchFamily="-105" charset="-128"/>
              </a:rPr>
              <a:t>The long-term effects of doxazosin, finasteride and the combination on the clinical progression of benign prostatic hyperplasia. </a:t>
            </a:r>
            <a:r>
              <a:rPr lang="en-US" sz="1000" i="1">
                <a:latin typeface="Times New Roman" pitchFamily="-105" charset="0"/>
                <a:ea typeface="ＭＳ Ｐゴシック" pitchFamily="-105" charset="-128"/>
                <a:cs typeface="ＭＳ Ｐゴシック" pitchFamily="-105" charset="-128"/>
              </a:rPr>
              <a:t>NEJM,</a:t>
            </a:r>
            <a:r>
              <a:rPr lang="en-US" sz="1000">
                <a:latin typeface="Times New Roman" pitchFamily="-105" charset="0"/>
                <a:ea typeface="ＭＳ Ｐゴシック" pitchFamily="-105" charset="-128"/>
                <a:cs typeface="ＭＳ Ｐゴシック" pitchFamily="-105" charset="-128"/>
              </a:rPr>
              <a:t> submitted 2003.</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B396B887-2C3E-004D-A8E1-0A6BC9CF3FD1}" type="slidenum">
              <a:rPr lang="en-US">
                <a:latin typeface="Times New Roman" pitchFamily="-105" charset="0"/>
                <a:ea typeface="ＭＳ Ｐゴシック" pitchFamily="-105" charset="-128"/>
                <a:cs typeface="ＭＳ Ｐゴシック" pitchFamily="-105" charset="-128"/>
              </a:rPr>
              <a:pPr/>
              <a:t>4</a:t>
            </a:fld>
            <a:endParaRPr lang="en-US">
              <a:latin typeface="Times New Roman" pitchFamily="-105" charset="0"/>
              <a:ea typeface="ＭＳ Ｐゴシック" pitchFamily="-105" charset="-128"/>
              <a:cs typeface="ＭＳ Ｐゴシック" pitchFamily="-105" charset="-128"/>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1EF3288F-F584-CE4C-B218-5975E6F05F70}" type="slidenum">
              <a:rPr lang="en-US">
                <a:latin typeface="Times New Roman" pitchFamily="-105" charset="0"/>
                <a:ea typeface="ＭＳ Ｐゴシック" pitchFamily="-105" charset="-128"/>
                <a:cs typeface="ＭＳ Ｐゴシック" pitchFamily="-105" charset="-128"/>
              </a:rPr>
              <a:pPr/>
              <a:t>41</a:t>
            </a:fld>
            <a:endParaRPr lang="en-US">
              <a:latin typeface="Times New Roman" pitchFamily="-105" charset="0"/>
              <a:ea typeface="ＭＳ Ｐゴシック" pitchFamily="-105" charset="-128"/>
              <a:cs typeface="ＭＳ Ｐゴシック" pitchFamily="-105" charset="-128"/>
            </a:endParaRPr>
          </a:p>
        </p:txBody>
      </p:sp>
      <p:sp>
        <p:nvSpPr>
          <p:cNvPr id="100355" name="Rectangle 2"/>
          <p:cNvSpPr>
            <a:spLocks noGrp="1" noRot="1" noChangeAspect="1" noChangeArrowheads="1" noTextEdit="1"/>
          </p:cNvSpPr>
          <p:nvPr>
            <p:ph type="sldImg"/>
          </p:nvPr>
        </p:nvSpPr>
        <p:spPr>
          <a:xfrm>
            <a:off x="1144588" y="685800"/>
            <a:ext cx="4572000" cy="3429000"/>
          </a:xfrm>
          <a:ln/>
        </p:spPr>
      </p:sp>
      <p:sp>
        <p:nvSpPr>
          <p:cNvPr id="100356" name="Rectangle 3"/>
          <p:cNvSpPr>
            <a:spLocks noGrp="1" noChangeArrowheads="1"/>
          </p:cNvSpPr>
          <p:nvPr>
            <p:ph type="body" idx="1"/>
          </p:nvPr>
        </p:nvSpPr>
        <p:spPr>
          <a:xfrm>
            <a:off x="785813" y="4343400"/>
            <a:ext cx="5103812" cy="4113213"/>
          </a:xfrm>
          <a:noFill/>
          <a:ln/>
        </p:spPr>
        <p:txBody>
          <a:bodyPr/>
          <a:lstStyle/>
          <a:p>
            <a:pPr eaLnBrk="1" hangingPunct="1"/>
            <a:r>
              <a:rPr lang="en-US">
                <a:latin typeface="Times New Roman" pitchFamily="-105" charset="0"/>
                <a:ea typeface="ＭＳ Ｐゴシック" pitchFamily="-105" charset="-128"/>
                <a:cs typeface="ＭＳ Ｐゴシック" pitchFamily="-105" charset="-128"/>
              </a:rPr>
              <a:t>[Compared with placebo, the reduction in the risk of BPH progression was similar with single-agent therapy: 34% with finasteride and 39% with doxazosin.</a:t>
            </a:r>
          </a:p>
          <a:p>
            <a:pPr eaLnBrk="1" hangingPunct="1"/>
            <a:r>
              <a:rPr lang="en-US">
                <a:latin typeface="Times New Roman" pitchFamily="-105" charset="0"/>
                <a:ea typeface="ＭＳ Ｐゴシック" pitchFamily="-105" charset="-128"/>
                <a:cs typeface="ＭＳ Ｐゴシック" pitchFamily="-105" charset="-128"/>
              </a:rPr>
              <a:t>The reduction in the risk of BPH progression with combination therapy was nearly twice as great at 67% as that with single-agent therapy.</a:t>
            </a:r>
            <a:endParaRPr lang="fr-FR">
              <a:latin typeface="Times New Roman" pitchFamily="-105" charset="0"/>
              <a:ea typeface="ＭＳ Ｐゴシック" pitchFamily="-105" charset="-128"/>
              <a:cs typeface="ＭＳ Ｐゴシック" pitchFamily="-105" charset="-128"/>
            </a:endParaRPr>
          </a:p>
          <a:p>
            <a:pPr eaLnBrk="1" hangingPunct="1"/>
            <a:endParaRPr lang="fr-FR">
              <a:latin typeface="Times New Roman" pitchFamily="-105" charset="0"/>
              <a:ea typeface="ＭＳ Ｐゴシック" pitchFamily="-105" charset="-128"/>
              <a:cs typeface="ＭＳ Ｐゴシック" pitchFamily="-105" charset="-128"/>
            </a:endParaRPr>
          </a:p>
          <a:p>
            <a:pPr eaLnBrk="1" hangingPunct="1"/>
            <a:endParaRPr lang="fr-FR">
              <a:latin typeface="Times New Roman" pitchFamily="-105" charset="0"/>
              <a:ea typeface="ＭＳ Ｐゴシック" pitchFamily="-105" charset="-128"/>
              <a:cs typeface="ＭＳ Ｐゴシック" pitchFamily="-105" charset="-128"/>
            </a:endParaRPr>
          </a:p>
          <a:p>
            <a:pPr eaLnBrk="1" hangingPunct="1"/>
            <a:r>
              <a:rPr lang="fr-FR">
                <a:latin typeface="Times New Roman" pitchFamily="-105" charset="0"/>
                <a:ea typeface="ＭＳ Ｐゴシック" pitchFamily="-105" charset="-128"/>
                <a:cs typeface="ＭＳ Ｐゴシック" pitchFamily="-105" charset="-128"/>
              </a:rPr>
              <a:t>	</a:t>
            </a:r>
            <a:r>
              <a:rPr lang="fr-FR" sz="1000">
                <a:latin typeface="Times New Roman" pitchFamily="-105" charset="0"/>
                <a:ea typeface="ＭＳ Ｐゴシック" pitchFamily="-105" charset="-128"/>
                <a:cs typeface="ＭＳ Ｐゴシック" pitchFamily="-105" charset="-128"/>
              </a:rPr>
              <a:t>McConnell JD, Andriole GL Jr, Bautista O, et al. </a:t>
            </a:r>
            <a:r>
              <a:rPr lang="en-US" sz="1000">
                <a:latin typeface="Times New Roman" pitchFamily="-105" charset="0"/>
                <a:ea typeface="ＭＳ Ｐゴシック" pitchFamily="-105" charset="-128"/>
                <a:cs typeface="ＭＳ Ｐゴシック" pitchFamily="-105" charset="-128"/>
              </a:rPr>
              <a:t>The long-term effects of doxazosin, finasteride and the combination on the clinical progression of benign prostatic hyperplasia. </a:t>
            </a:r>
            <a:r>
              <a:rPr lang="en-US" sz="1000" i="1">
                <a:latin typeface="Times New Roman" pitchFamily="-105" charset="0"/>
                <a:ea typeface="ＭＳ Ｐゴシック" pitchFamily="-105" charset="-128"/>
                <a:cs typeface="ＭＳ Ｐゴシック" pitchFamily="-105" charset="-128"/>
              </a:rPr>
              <a:t>NEJM,</a:t>
            </a:r>
            <a:r>
              <a:rPr lang="en-US" sz="1000">
                <a:latin typeface="Times New Roman" pitchFamily="-105" charset="0"/>
                <a:ea typeface="ＭＳ Ｐゴシック" pitchFamily="-105" charset="-128"/>
                <a:cs typeface="ＭＳ Ｐゴシック" pitchFamily="-105" charset="-128"/>
              </a:rPr>
              <a:t> submitted 2003.</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06CA879A-F8E0-D54A-BA5C-2E27A2172A9A}" type="slidenum">
              <a:rPr lang="en-US">
                <a:latin typeface="Times New Roman" pitchFamily="-105" charset="0"/>
                <a:ea typeface="ＭＳ Ｐゴシック" pitchFamily="-105" charset="-128"/>
                <a:cs typeface="ＭＳ Ｐゴシック" pitchFamily="-105" charset="-128"/>
              </a:rPr>
              <a:pPr/>
              <a:t>42</a:t>
            </a:fld>
            <a:endParaRPr lang="en-US">
              <a:latin typeface="Times New Roman" pitchFamily="-105" charset="0"/>
              <a:ea typeface="ＭＳ Ｐゴシック" pitchFamily="-105" charset="-128"/>
              <a:cs typeface="ＭＳ Ｐゴシック" pitchFamily="-105" charset="-128"/>
            </a:endParaRPr>
          </a:p>
        </p:txBody>
      </p:sp>
      <p:sp>
        <p:nvSpPr>
          <p:cNvPr id="102403" name="Rectangle 2"/>
          <p:cNvSpPr>
            <a:spLocks noGrp="1" noRot="1" noChangeAspect="1" noChangeArrowheads="1" noTextEdit="1"/>
          </p:cNvSpPr>
          <p:nvPr>
            <p:ph type="sldImg"/>
          </p:nvPr>
        </p:nvSpPr>
        <p:spPr>
          <a:xfrm>
            <a:off x="815975" y="433388"/>
            <a:ext cx="5092700" cy="3819525"/>
          </a:xfrm>
          <a:ln/>
        </p:spPr>
      </p:sp>
      <p:sp>
        <p:nvSpPr>
          <p:cNvPr id="102404" name="Rectangle 3"/>
          <p:cNvSpPr>
            <a:spLocks noGrp="1" noChangeArrowheads="1"/>
          </p:cNvSpPr>
          <p:nvPr>
            <p:ph type="body" idx="1"/>
          </p:nvPr>
        </p:nvSpPr>
        <p:spPr>
          <a:xfrm>
            <a:off x="785813" y="4343400"/>
            <a:ext cx="5103812" cy="4113213"/>
          </a:xfrm>
          <a:noFill/>
          <a:ln/>
        </p:spPr>
        <p:txBody>
          <a:bodyPr/>
          <a:lstStyle/>
          <a:p>
            <a:pPr eaLnBrk="1" hangingPunct="1"/>
            <a:r>
              <a:rPr lang="en-US">
                <a:latin typeface="Times New Roman" pitchFamily="-105" charset="0"/>
                <a:ea typeface="ＭＳ Ｐゴシック" pitchFamily="-105" charset="-128"/>
                <a:cs typeface="ＭＳ Ｐゴシック" pitchFamily="-105" charset="-128"/>
              </a:rPr>
              <a:t>Compared with placebo, the reduction in the risk of AUR was 67% with finasteride and 79% with the combination of finasteride and doxazosin. </a:t>
            </a:r>
          </a:p>
          <a:p>
            <a:pPr eaLnBrk="1" hangingPunct="1"/>
            <a:r>
              <a:rPr lang="en-US">
                <a:latin typeface="Times New Roman" pitchFamily="-105" charset="0"/>
                <a:ea typeface="ＭＳ Ｐゴシック" pitchFamily="-105" charset="-128"/>
                <a:cs typeface="ＭＳ Ｐゴシック" pitchFamily="-105" charset="-128"/>
              </a:rPr>
              <a:t>Doxazosin delayed but did not prevent AUR. </a:t>
            </a:r>
            <a:endParaRPr lang="fr-FR">
              <a:latin typeface="Times New Roman" pitchFamily="-105" charset="0"/>
              <a:ea typeface="ＭＳ Ｐゴシック" pitchFamily="-105" charset="-128"/>
              <a:cs typeface="ＭＳ Ｐゴシック" pitchFamily="-105" charset="-128"/>
            </a:endParaRPr>
          </a:p>
          <a:p>
            <a:pPr eaLnBrk="1" hangingPunct="1"/>
            <a:r>
              <a:rPr lang="fr-FR">
                <a:latin typeface="Times New Roman" pitchFamily="-105" charset="0"/>
                <a:ea typeface="ＭＳ Ｐゴシック" pitchFamily="-105" charset="-128"/>
                <a:cs typeface="ＭＳ Ｐゴシック" pitchFamily="-105" charset="-128"/>
              </a:rPr>
              <a:t>	</a:t>
            </a:r>
          </a:p>
          <a:p>
            <a:pPr eaLnBrk="1" hangingPunct="1"/>
            <a:endParaRPr lang="fr-FR">
              <a:latin typeface="Times New Roman" pitchFamily="-105" charset="0"/>
              <a:ea typeface="ＭＳ Ｐゴシック" pitchFamily="-105" charset="-128"/>
              <a:cs typeface="ＭＳ Ｐゴシック" pitchFamily="-105" charset="-128"/>
            </a:endParaRPr>
          </a:p>
          <a:p>
            <a:pPr eaLnBrk="1" hangingPunct="1"/>
            <a:r>
              <a:rPr lang="fr-FR">
                <a:latin typeface="Times New Roman" pitchFamily="-105" charset="0"/>
                <a:ea typeface="ＭＳ Ｐゴシック" pitchFamily="-105" charset="-128"/>
                <a:cs typeface="ＭＳ Ｐゴシック" pitchFamily="-105" charset="-128"/>
              </a:rPr>
              <a:t>	</a:t>
            </a:r>
            <a:r>
              <a:rPr lang="fr-FR" sz="1000">
                <a:latin typeface="Times New Roman" pitchFamily="-105" charset="0"/>
                <a:ea typeface="ＭＳ Ｐゴシック" pitchFamily="-105" charset="-128"/>
                <a:cs typeface="ＭＳ Ｐゴシック" pitchFamily="-105" charset="-128"/>
              </a:rPr>
              <a:t>McConnell JD, Andriole GL Jr, Bautista O, et al. </a:t>
            </a:r>
            <a:r>
              <a:rPr lang="en-US" sz="1000">
                <a:latin typeface="Times New Roman" pitchFamily="-105" charset="0"/>
                <a:ea typeface="ＭＳ Ｐゴシック" pitchFamily="-105" charset="-128"/>
                <a:cs typeface="ＭＳ Ｐゴシック" pitchFamily="-105" charset="-128"/>
              </a:rPr>
              <a:t>The long-term effects of doxazosin, finasteride and the combination on the clinical progression of benign prostatic hyperplasia. </a:t>
            </a:r>
            <a:r>
              <a:rPr lang="en-US" sz="1000" i="1">
                <a:latin typeface="Times New Roman" pitchFamily="-105" charset="0"/>
                <a:ea typeface="ＭＳ Ｐゴシック" pitchFamily="-105" charset="-128"/>
                <a:cs typeface="ＭＳ Ｐゴシック" pitchFamily="-105" charset="-128"/>
              </a:rPr>
              <a:t>NEJM,</a:t>
            </a:r>
            <a:r>
              <a:rPr lang="en-US" sz="1000">
                <a:latin typeface="Times New Roman" pitchFamily="-105" charset="0"/>
                <a:ea typeface="ＭＳ Ｐゴシック" pitchFamily="-105" charset="-128"/>
                <a:cs typeface="ＭＳ Ｐゴシック" pitchFamily="-105" charset="-128"/>
              </a:rPr>
              <a:t> submitted 2003.</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1480B7A4-8431-B243-BE09-81744D837500}" type="slidenum">
              <a:rPr lang="en-US">
                <a:latin typeface="Times New Roman" pitchFamily="-105" charset="0"/>
                <a:ea typeface="ＭＳ Ｐゴシック" pitchFamily="-105" charset="-128"/>
                <a:cs typeface="ＭＳ Ｐゴシック" pitchFamily="-105" charset="-128"/>
              </a:rPr>
              <a:pPr/>
              <a:t>43</a:t>
            </a:fld>
            <a:endParaRPr lang="en-US">
              <a:latin typeface="Times New Roman" pitchFamily="-105" charset="0"/>
              <a:ea typeface="ＭＳ Ｐゴシック" pitchFamily="-105" charset="-128"/>
              <a:cs typeface="ＭＳ Ｐゴシック" pitchFamily="-105" charset="-128"/>
            </a:endParaRPr>
          </a:p>
        </p:txBody>
      </p:sp>
      <p:sp>
        <p:nvSpPr>
          <p:cNvPr id="104451" name="Rectangle 2"/>
          <p:cNvSpPr>
            <a:spLocks noGrp="1" noRot="1" noChangeAspect="1" noChangeArrowheads="1" noTextEdit="1"/>
          </p:cNvSpPr>
          <p:nvPr>
            <p:ph type="sldImg"/>
          </p:nvPr>
        </p:nvSpPr>
        <p:spPr>
          <a:xfrm>
            <a:off x="815975" y="433388"/>
            <a:ext cx="5092700" cy="3819525"/>
          </a:xfrm>
          <a:ln/>
        </p:spPr>
      </p:sp>
      <p:sp>
        <p:nvSpPr>
          <p:cNvPr id="104452" name="Rectangle 3"/>
          <p:cNvSpPr>
            <a:spLocks noGrp="1" noChangeArrowheads="1"/>
          </p:cNvSpPr>
          <p:nvPr>
            <p:ph type="body" idx="1"/>
          </p:nvPr>
        </p:nvSpPr>
        <p:spPr>
          <a:xfrm>
            <a:off x="785813" y="4343400"/>
            <a:ext cx="5103812" cy="4113213"/>
          </a:xfrm>
          <a:noFill/>
          <a:ln/>
        </p:spPr>
        <p:txBody>
          <a:bodyPr/>
          <a:lstStyle/>
          <a:p>
            <a:pPr eaLnBrk="1" hangingPunct="1"/>
            <a:r>
              <a:rPr lang="en-US">
                <a:latin typeface="Times New Roman" pitchFamily="-105" charset="0"/>
                <a:ea typeface="ＭＳ Ｐゴシック" pitchFamily="-105" charset="-128"/>
                <a:cs typeface="ＭＳ Ｐゴシック" pitchFamily="-105" charset="-128"/>
              </a:rPr>
              <a:t>Compared with placebo, the reduction in the risk of BPH-related surgery was 64% with finasteride and 67% with the combination of finasteride and doxazosin. </a:t>
            </a:r>
          </a:p>
          <a:p>
            <a:pPr eaLnBrk="1" hangingPunct="1"/>
            <a:r>
              <a:rPr lang="en-US">
                <a:latin typeface="Times New Roman" pitchFamily="-105" charset="0"/>
                <a:ea typeface="ＭＳ Ｐゴシック" pitchFamily="-105" charset="-128"/>
                <a:cs typeface="ＭＳ Ｐゴシック" pitchFamily="-105" charset="-128"/>
              </a:rPr>
              <a:t>Doxazosin did not reduce the long-term cumulative incidence of BPH-related surgery.</a:t>
            </a:r>
            <a:r>
              <a:rPr lang="en-US" u="sng">
                <a:latin typeface="Times New Roman" pitchFamily="-105" charset="0"/>
                <a:ea typeface="ＭＳ Ｐゴシック" pitchFamily="-105" charset="-128"/>
                <a:cs typeface="ＭＳ Ｐゴシック" pitchFamily="-105" charset="-128"/>
              </a:rPr>
              <a:t> </a:t>
            </a:r>
            <a:endParaRPr lang="fr-FR">
              <a:latin typeface="Times New Roman" pitchFamily="-105" charset="0"/>
              <a:ea typeface="ＭＳ Ｐゴシック" pitchFamily="-105" charset="-128"/>
              <a:cs typeface="ＭＳ Ｐゴシック" pitchFamily="-105" charset="-128"/>
            </a:endParaRPr>
          </a:p>
          <a:p>
            <a:pPr eaLnBrk="1" hangingPunct="1"/>
            <a:endParaRPr lang="fr-FR">
              <a:latin typeface="Times New Roman" pitchFamily="-105" charset="0"/>
              <a:ea typeface="ＭＳ Ｐゴシック" pitchFamily="-105" charset="-128"/>
              <a:cs typeface="ＭＳ Ｐゴシック" pitchFamily="-105" charset="-128"/>
            </a:endParaRPr>
          </a:p>
          <a:p>
            <a:pPr eaLnBrk="1" hangingPunct="1"/>
            <a:endParaRPr lang="fr-FR">
              <a:latin typeface="Times New Roman" pitchFamily="-105" charset="0"/>
              <a:ea typeface="ＭＳ Ｐゴシック" pitchFamily="-105" charset="-128"/>
              <a:cs typeface="ＭＳ Ｐゴシック" pitchFamily="-105" charset="-128"/>
            </a:endParaRPr>
          </a:p>
          <a:p>
            <a:pPr eaLnBrk="1" hangingPunct="1"/>
            <a:r>
              <a:rPr lang="fr-FR">
                <a:latin typeface="Times New Roman" pitchFamily="-105" charset="0"/>
                <a:ea typeface="ＭＳ Ｐゴシック" pitchFamily="-105" charset="-128"/>
                <a:cs typeface="ＭＳ Ｐゴシック" pitchFamily="-105" charset="-128"/>
              </a:rPr>
              <a:t>	</a:t>
            </a:r>
            <a:r>
              <a:rPr lang="fr-FR" sz="1000">
                <a:latin typeface="Times New Roman" pitchFamily="-105" charset="0"/>
                <a:ea typeface="ＭＳ Ｐゴシック" pitchFamily="-105" charset="-128"/>
                <a:cs typeface="ＭＳ Ｐゴシック" pitchFamily="-105" charset="-128"/>
              </a:rPr>
              <a:t>McConnell JD, Andriole GL Jr, Bautista O, et al. </a:t>
            </a:r>
            <a:r>
              <a:rPr lang="en-US" sz="1000">
                <a:latin typeface="Times New Roman" pitchFamily="-105" charset="0"/>
                <a:ea typeface="ＭＳ Ｐゴシック" pitchFamily="-105" charset="-128"/>
                <a:cs typeface="ＭＳ Ｐゴシック" pitchFamily="-105" charset="-128"/>
              </a:rPr>
              <a:t>The long-term effects of doxazosin, finasteride and the combination on the clinical progression of benign prostatic hyperplasia. </a:t>
            </a:r>
            <a:r>
              <a:rPr lang="en-US" sz="1000" i="1">
                <a:latin typeface="Times New Roman" pitchFamily="-105" charset="0"/>
                <a:ea typeface="ＭＳ Ｐゴシック" pitchFamily="-105" charset="-128"/>
                <a:cs typeface="ＭＳ Ｐゴシック" pitchFamily="-105" charset="-128"/>
              </a:rPr>
              <a:t>NEJM,</a:t>
            </a:r>
            <a:r>
              <a:rPr lang="en-US" sz="1000">
                <a:latin typeface="Times New Roman" pitchFamily="-105" charset="0"/>
                <a:ea typeface="ＭＳ Ｐゴシック" pitchFamily="-105" charset="-128"/>
                <a:cs typeface="ＭＳ Ｐゴシック" pitchFamily="-105" charset="-128"/>
              </a:rPr>
              <a:t> submitted 2003.</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E94F0488-F8A9-874D-99EA-CC4BC828766E}" type="slidenum">
              <a:rPr lang="en-US">
                <a:latin typeface="Times New Roman" pitchFamily="-105" charset="0"/>
                <a:ea typeface="ＭＳ Ｐゴシック" pitchFamily="-105" charset="-128"/>
                <a:cs typeface="ＭＳ Ｐゴシック" pitchFamily="-105" charset="-128"/>
              </a:rPr>
              <a:pPr/>
              <a:t>44</a:t>
            </a:fld>
            <a:endParaRPr lang="en-US">
              <a:latin typeface="Times New Roman" pitchFamily="-105" charset="0"/>
              <a:ea typeface="ＭＳ Ｐゴシック" pitchFamily="-105" charset="-128"/>
              <a:cs typeface="ＭＳ Ｐゴシック" pitchFamily="-105" charset="-128"/>
            </a:endParaRPr>
          </a:p>
        </p:txBody>
      </p:sp>
      <p:sp>
        <p:nvSpPr>
          <p:cNvPr id="106499" name="Rectangle 2"/>
          <p:cNvSpPr>
            <a:spLocks noGrp="1" noRot="1" noChangeAspect="1" noChangeArrowheads="1" noTextEdit="1"/>
          </p:cNvSpPr>
          <p:nvPr>
            <p:ph type="sldImg"/>
          </p:nvPr>
        </p:nvSpPr>
        <p:spPr>
          <a:xfrm>
            <a:off x="809625" y="433388"/>
            <a:ext cx="5094288" cy="3821112"/>
          </a:xfrm>
          <a:ln/>
        </p:spPr>
      </p:sp>
      <p:sp>
        <p:nvSpPr>
          <p:cNvPr id="106500" name="Rectangle 3"/>
          <p:cNvSpPr>
            <a:spLocks noGrp="1" noChangeArrowheads="1"/>
          </p:cNvSpPr>
          <p:nvPr>
            <p:ph type="body" idx="1"/>
          </p:nvPr>
        </p:nvSpPr>
        <p:spPr>
          <a:xfrm>
            <a:off x="785813" y="4343400"/>
            <a:ext cx="5103812" cy="4800600"/>
          </a:xfrm>
          <a:noFill/>
          <a:ln/>
        </p:spPr>
        <p:txBody>
          <a:bodyPr/>
          <a:lstStyle/>
          <a:p>
            <a:pPr eaLnBrk="1" hangingPunct="1">
              <a:lnSpc>
                <a:spcPct val="80000"/>
              </a:lnSpc>
            </a:pPr>
            <a:r>
              <a:rPr lang="en-US">
                <a:latin typeface="Times New Roman" pitchFamily="-105" charset="0"/>
                <a:ea typeface="ＭＳ Ｐゴシック" pitchFamily="-105" charset="-128"/>
                <a:cs typeface="ＭＳ Ｐゴシック" pitchFamily="-105" charset="-128"/>
              </a:rPr>
              <a:t>Results of the MTOPS trial showed that, in selected patients, combination therapy with an </a:t>
            </a:r>
            <a:r>
              <a:rPr lang="en-US">
                <a:latin typeface="Times New Roman" pitchFamily="-105" charset="0"/>
                <a:ea typeface="ＭＳ Ｐゴシック" pitchFamily="-105" charset="-128"/>
                <a:cs typeface="ＭＳ Ｐゴシック" pitchFamily="-105" charset="-128"/>
                <a:sym typeface="Symbol" pitchFamily="-105" charset="2"/>
              </a:rPr>
              <a:t></a:t>
            </a:r>
            <a:r>
              <a:rPr lang="en-US">
                <a:latin typeface="Times New Roman" pitchFamily="-105" charset="0"/>
                <a:ea typeface="ＭＳ Ｐゴシック" pitchFamily="-105" charset="-128"/>
                <a:cs typeface="ＭＳ Ｐゴシック" pitchFamily="-105" charset="-128"/>
              </a:rPr>
              <a:t>-adrenergic blocker and a 5ARI is most effective in reducing the risk of clinical progression of BPH, improving AUA symptom score, and improving maximum urinary flow rate.</a:t>
            </a:r>
          </a:p>
          <a:p>
            <a:pPr eaLnBrk="1" hangingPunct="1">
              <a:lnSpc>
                <a:spcPct val="80000"/>
              </a:lnSpc>
            </a:pPr>
            <a:r>
              <a:rPr lang="en-US">
                <a:latin typeface="Times New Roman" pitchFamily="-105" charset="0"/>
                <a:ea typeface="ＭＳ Ｐゴシック" pitchFamily="-105" charset="-128"/>
                <a:cs typeface="ＭＳ Ｐゴシック" pitchFamily="-105" charset="-128"/>
              </a:rPr>
              <a:t>Monotherapy with either agent also significantly reduced the progression of BPH. However, only finasteride and combination therapy significantly reduced the risk of AUR and invasive therapy (BPH-related surgery).</a:t>
            </a:r>
          </a:p>
          <a:p>
            <a:pPr eaLnBrk="1" hangingPunct="1">
              <a:lnSpc>
                <a:spcPct val="80000"/>
              </a:lnSpc>
            </a:pPr>
            <a:r>
              <a:rPr lang="en-US">
                <a:latin typeface="Times New Roman" pitchFamily="-105" charset="0"/>
                <a:ea typeface="ＭＳ Ｐゴシック" pitchFamily="-105" charset="-128"/>
                <a:cs typeface="ＭＳ Ｐゴシック" pitchFamily="-105" charset="-128"/>
              </a:rPr>
              <a:t>Doxazosin monotherapy prolonged the time to progression of AUR but did not reduce the overall risk of AUR; similarly, doxazosin did not reduce the incidence of invasive therapy.</a:t>
            </a:r>
          </a:p>
          <a:p>
            <a:pPr eaLnBrk="1" hangingPunct="1">
              <a:lnSpc>
                <a:spcPct val="80000"/>
              </a:lnSpc>
            </a:pPr>
            <a:r>
              <a:rPr lang="en-US">
                <a:latin typeface="Times New Roman" pitchFamily="-105" charset="0"/>
                <a:ea typeface="ＭＳ Ｐゴシック" pitchFamily="-105" charset="-128"/>
                <a:cs typeface="ＭＳ Ｐゴシック" pitchFamily="-105" charset="-128"/>
              </a:rPr>
              <a:t>Data from pill counts indicate that 27% of doxazosin-treated patients discontinued their coded doxazosin compared to 30% of patients in the placebo group and 29% in the combination group. The difference was not significant. Likewise, 24% of finasteride-treated patients discontinued their coded finasteride, compared to 26% of patients in the placebo group and 25% of patients in the combination group. Again, this was not significant.</a:t>
            </a:r>
          </a:p>
          <a:p>
            <a:pPr eaLnBrk="1" hangingPunct="1">
              <a:lnSpc>
                <a:spcPct val="80000"/>
              </a:lnSpc>
            </a:pPr>
            <a:r>
              <a:rPr lang="en-US">
                <a:latin typeface="Times New Roman" pitchFamily="-105" charset="0"/>
                <a:ea typeface="ＭＳ Ｐゴシック" pitchFamily="-105" charset="-128"/>
                <a:cs typeface="ＭＳ Ｐゴシック" pitchFamily="-105" charset="-128"/>
              </a:rPr>
              <a:t>Overall, both long-term monotherapy and combination therapy are safe and effective.</a:t>
            </a:r>
            <a:endParaRPr lang="fr-FR">
              <a:latin typeface="Times New Roman" pitchFamily="-105" charset="0"/>
              <a:ea typeface="ＭＳ Ｐゴシック" pitchFamily="-105" charset="-128"/>
              <a:cs typeface="ＭＳ Ｐゴシック" pitchFamily="-105" charset="-128"/>
            </a:endParaRPr>
          </a:p>
          <a:p>
            <a:pPr eaLnBrk="1" hangingPunct="1">
              <a:lnSpc>
                <a:spcPct val="80000"/>
              </a:lnSpc>
            </a:pPr>
            <a:endParaRPr lang="fr-FR">
              <a:latin typeface="Times New Roman" pitchFamily="-105" charset="0"/>
              <a:ea typeface="ＭＳ Ｐゴシック" pitchFamily="-105" charset="-128"/>
              <a:cs typeface="ＭＳ Ｐゴシック" pitchFamily="-105" charset="-128"/>
            </a:endParaRPr>
          </a:p>
          <a:p>
            <a:pPr eaLnBrk="1" hangingPunct="1">
              <a:lnSpc>
                <a:spcPct val="80000"/>
              </a:lnSpc>
            </a:pPr>
            <a:endParaRPr lang="fr-FR" sz="1000">
              <a:latin typeface="Times New Roman" pitchFamily="-105" charset="0"/>
              <a:ea typeface="ＭＳ Ｐゴシック" pitchFamily="-105" charset="-128"/>
              <a:cs typeface="ＭＳ Ｐゴシック" pitchFamily="-105" charset="-128"/>
            </a:endParaRPr>
          </a:p>
          <a:p>
            <a:pPr eaLnBrk="1" hangingPunct="1">
              <a:lnSpc>
                <a:spcPct val="80000"/>
              </a:lnSpc>
            </a:pPr>
            <a:r>
              <a:rPr lang="fr-FR" sz="1000">
                <a:latin typeface="Times New Roman" pitchFamily="-105" charset="0"/>
                <a:ea typeface="ＭＳ Ｐゴシック" pitchFamily="-105" charset="-128"/>
                <a:cs typeface="ＭＳ Ｐゴシック" pitchFamily="-105" charset="-128"/>
              </a:rPr>
              <a:t>	McConnell JD, Andriole GL Jr, Bautista O, et al. </a:t>
            </a:r>
            <a:r>
              <a:rPr lang="en-US" sz="1000">
                <a:latin typeface="Times New Roman" pitchFamily="-105" charset="0"/>
                <a:ea typeface="ＭＳ Ｐゴシック" pitchFamily="-105" charset="-128"/>
                <a:cs typeface="ＭＳ Ｐゴシック" pitchFamily="-105" charset="-128"/>
              </a:rPr>
              <a:t>The long-term effects of doxazosin, finasteride and the combination on the clinical progression of benign prostatic hyperplasia. </a:t>
            </a:r>
            <a:r>
              <a:rPr lang="en-US" sz="1000" i="1">
                <a:latin typeface="Times New Roman" pitchFamily="-105" charset="0"/>
                <a:ea typeface="ＭＳ Ｐゴシック" pitchFamily="-105" charset="-128"/>
                <a:cs typeface="ＭＳ Ｐゴシック" pitchFamily="-105" charset="-128"/>
              </a:rPr>
              <a:t>NEJM,</a:t>
            </a:r>
            <a:r>
              <a:rPr lang="en-US" sz="1000">
                <a:latin typeface="Times New Roman" pitchFamily="-105" charset="0"/>
                <a:ea typeface="ＭＳ Ｐゴシック" pitchFamily="-105" charset="-128"/>
                <a:cs typeface="ＭＳ Ｐゴシック" pitchFamily="-105" charset="-128"/>
              </a:rPr>
              <a:t> submitted 2003.</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7269BEA0-F16E-E343-86CA-19CA6E7EED49}" type="slidenum">
              <a:rPr lang="en-US">
                <a:latin typeface="Times New Roman" pitchFamily="-105" charset="0"/>
                <a:ea typeface="ＭＳ Ｐゴシック" pitchFamily="-105" charset="-128"/>
                <a:cs typeface="ＭＳ Ｐゴシック" pitchFamily="-105" charset="-128"/>
              </a:rPr>
              <a:pPr/>
              <a:t>45</a:t>
            </a:fld>
            <a:endParaRPr lang="en-US">
              <a:latin typeface="Times New Roman" pitchFamily="-105" charset="0"/>
              <a:ea typeface="ＭＳ Ｐゴシック" pitchFamily="-105" charset="-128"/>
              <a:cs typeface="ＭＳ Ｐゴシック" pitchFamily="-105" charset="-128"/>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685800" y="4343400"/>
            <a:ext cx="5486400" cy="4114800"/>
          </a:xfrm>
          <a:noFill/>
          <a:ln/>
        </p:spPr>
        <p:txBody>
          <a:bodyPr/>
          <a:lstStyle/>
          <a:p>
            <a:pPr eaLnBrk="1" hangingPunct="1"/>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3BC1105F-3FEB-7F4F-A06E-DCEFEE9BD62F}" type="slidenum">
              <a:rPr lang="en-US">
                <a:latin typeface="Times New Roman" pitchFamily="-105" charset="0"/>
                <a:ea typeface="ＭＳ Ｐゴシック" pitchFamily="-105" charset="-128"/>
                <a:cs typeface="ＭＳ Ｐゴシック" pitchFamily="-105" charset="-128"/>
              </a:rPr>
              <a:pPr/>
              <a:t>46</a:t>
            </a:fld>
            <a:endParaRPr lang="en-US">
              <a:latin typeface="Times New Roman" pitchFamily="-105" charset="0"/>
              <a:ea typeface="ＭＳ Ｐゴシック" pitchFamily="-105" charset="-128"/>
              <a:cs typeface="ＭＳ Ｐゴシック" pitchFamily="-105" charset="-128"/>
            </a:endParaRPr>
          </a:p>
        </p:txBody>
      </p:sp>
      <p:sp>
        <p:nvSpPr>
          <p:cNvPr id="110595" name="Rectangle 2"/>
          <p:cNvSpPr>
            <a:spLocks noGrp="1" noRot="1" noChangeAspect="1" noChangeArrowheads="1" noTextEdit="1"/>
          </p:cNvSpPr>
          <p:nvPr>
            <p:ph type="sldImg"/>
          </p:nvPr>
        </p:nvSpPr>
        <p:spPr>
          <a:xfrm>
            <a:off x="1146175" y="687388"/>
            <a:ext cx="4567238" cy="3425825"/>
          </a:xfrm>
          <a:ln/>
        </p:spPr>
      </p:sp>
      <p:sp>
        <p:nvSpPr>
          <p:cNvPr id="110596" name="Rectangle 3"/>
          <p:cNvSpPr>
            <a:spLocks noGrp="1" noChangeArrowheads="1"/>
          </p:cNvSpPr>
          <p:nvPr>
            <p:ph type="body" idx="1"/>
          </p:nvPr>
        </p:nvSpPr>
        <p:spPr>
          <a:xfrm>
            <a:off x="954088" y="4340225"/>
            <a:ext cx="4924425" cy="4114800"/>
          </a:xfrm>
          <a:noFill/>
          <a:ln/>
        </p:spPr>
        <p:txBody>
          <a:bodyPr/>
          <a:lstStyle/>
          <a:p>
            <a:pPr eaLnBrk="1" hangingPunct="1"/>
            <a:r>
              <a:rPr lang="en-US">
                <a:latin typeface="Times New Roman" pitchFamily="-105" charset="0"/>
                <a:ea typeface="ＭＳ Ｐゴシック" pitchFamily="-105" charset="-128"/>
                <a:cs typeface="ＭＳ Ｐゴシック" pitchFamily="-105" charset="-128"/>
              </a:rPr>
              <a:t>For mild to moderate obstruction, pharmacotherapy with both antimuscarinic agents and </a:t>
            </a:r>
            <a:r>
              <a:rPr lang="en-US">
                <a:latin typeface="Times New Roman" pitchFamily="-105" charset="0"/>
                <a:ea typeface="ＭＳ Ｐゴシック" pitchFamily="-105" charset="-128"/>
                <a:cs typeface="ＭＳ Ｐゴシック" pitchFamily="-105" charset="-128"/>
                <a:sym typeface="Symbol" pitchFamily="-105" charset="2"/>
              </a:rPr>
              <a:t>-</a:t>
            </a:r>
            <a:r>
              <a:rPr lang="en-US">
                <a:latin typeface="Times New Roman" pitchFamily="-105" charset="0"/>
                <a:ea typeface="ＭＳ Ｐゴシック" pitchFamily="-105" charset="-128"/>
                <a:cs typeface="ＭＳ Ｐゴシック" pitchFamily="-105" charset="-128"/>
              </a:rPr>
              <a:t>adrenergic blockers may be a feasible option for the treatment of BOO. The quality-of-life aspect of this was assessed in a trial in which 50 men with mild to moderate BOO and concomitant idiopathic detrusor overactivity (IDO) were randomized to receive tamsulosin, 0.4 mg daily; 1 week later, either Detrol</a:t>
            </a:r>
            <a:r>
              <a:rPr lang="en-US" baseline="30000">
                <a:latin typeface="Times New Roman" pitchFamily="-105" charset="0"/>
                <a:ea typeface="Arial" pitchFamily="-105" charset="0"/>
                <a:cs typeface="Arial" pitchFamily="-105" charset="0"/>
              </a:rPr>
              <a:t>®</a:t>
            </a:r>
            <a:r>
              <a:rPr lang="en-US">
                <a:latin typeface="Times New Roman" pitchFamily="-105" charset="0"/>
                <a:ea typeface="ＭＳ Ｐゴシック" pitchFamily="-105" charset="-128"/>
                <a:cs typeface="ＭＳ Ｐゴシック" pitchFamily="-105" charset="-128"/>
              </a:rPr>
              <a:t>, 2 mg twice daily, or placebo was added. Disease-specific quality-of-life assessments were used.</a:t>
            </a:r>
          </a:p>
          <a:p>
            <a:pPr eaLnBrk="1" hangingPunct="1"/>
            <a:r>
              <a:rPr lang="en-US">
                <a:latin typeface="Times New Roman" pitchFamily="-105" charset="0"/>
                <a:ea typeface="ＭＳ Ｐゴシック" pitchFamily="-105" charset="-128"/>
                <a:cs typeface="ＭＳ Ｐゴシック" pitchFamily="-105" charset="-128"/>
              </a:rPr>
              <a:t>This study was independent and was performed without industry sponsorship.</a:t>
            </a:r>
          </a:p>
          <a:p>
            <a:pPr eaLnBrk="1" hangingPunct="1"/>
            <a:endParaRPr lang="en-US">
              <a:latin typeface="Times New Roman" pitchFamily="-105" charset="0"/>
              <a:ea typeface="ＭＳ Ｐゴシック" pitchFamily="-105" charset="-128"/>
              <a:cs typeface="ＭＳ Ｐゴシック" pitchFamily="-105" charset="-128"/>
            </a:endParaRPr>
          </a:p>
          <a:p>
            <a:pPr eaLnBrk="1" hangingPunct="1"/>
            <a:r>
              <a:rPr lang="en-US" sz="1000">
                <a:latin typeface="Times New Roman" pitchFamily="-105" charset="0"/>
                <a:ea typeface="ＭＳ Ｐゴシック" pitchFamily="-105" charset="-128"/>
                <a:cs typeface="ＭＳ Ｐゴシック" pitchFamily="-105" charset="-128"/>
              </a:rPr>
              <a:t>Athanasopoulos A, Gyftopolous K, Giannitsas K, Fisfis I, Perimenis P, Barbalias G. Combination treatment with an </a:t>
            </a:r>
            <a:r>
              <a:rPr lang="en-US" sz="1000">
                <a:latin typeface="Times New Roman" pitchFamily="-105" charset="0"/>
                <a:ea typeface="ＭＳ Ｐゴシック" pitchFamily="-105" charset="-128"/>
                <a:cs typeface="ＭＳ Ｐゴシック" pitchFamily="-105" charset="-128"/>
                <a:sym typeface="Symbol" pitchFamily="-105" charset="2"/>
              </a:rPr>
              <a:t></a:t>
            </a:r>
            <a:r>
              <a:rPr lang="en-US" sz="1000">
                <a:latin typeface="Times New Roman" pitchFamily="-105" charset="0"/>
                <a:ea typeface="ＭＳ Ｐゴシック" pitchFamily="-105" charset="-128"/>
                <a:cs typeface="ＭＳ Ｐゴシック" pitchFamily="-105" charset="-128"/>
              </a:rPr>
              <a:t>-blocker plus an anticholinergic improves quality of life in patients with bladder outlet obstruction. A prospective, randomized, controlled study. </a:t>
            </a:r>
            <a:r>
              <a:rPr lang="en-US" sz="1000" i="1">
                <a:latin typeface="Times New Roman" pitchFamily="-105" charset="0"/>
                <a:ea typeface="ＭＳ Ｐゴシック" pitchFamily="-105" charset="-128"/>
                <a:cs typeface="ＭＳ Ｐゴシック" pitchFamily="-105" charset="-128"/>
              </a:rPr>
              <a:t>Neurourol Urodyn</a:t>
            </a:r>
            <a:r>
              <a:rPr lang="en-US" sz="1000">
                <a:latin typeface="Times New Roman" pitchFamily="-105" charset="0"/>
                <a:ea typeface="ＭＳ Ｐゴシック" pitchFamily="-105" charset="-128"/>
                <a:cs typeface="ＭＳ Ｐゴシック" pitchFamily="-105" charset="-128"/>
              </a:rPr>
              <a:t>. 2002;21:208-209. Abstract 19. </a:t>
            </a:r>
          </a:p>
        </p:txBody>
      </p:sp>
      <p:sp>
        <p:nvSpPr>
          <p:cNvPr id="110597" name="Text Box 4"/>
          <p:cNvSpPr txBox="1">
            <a:spLocks noChangeArrowheads="1"/>
          </p:cNvSpPr>
          <p:nvPr/>
        </p:nvSpPr>
        <p:spPr bwMode="auto">
          <a:xfrm>
            <a:off x="871538" y="8321675"/>
            <a:ext cx="5114925" cy="539750"/>
          </a:xfrm>
          <a:prstGeom prst="rect">
            <a:avLst/>
          </a:prstGeom>
          <a:noFill/>
          <a:ln w="9525">
            <a:solidFill>
              <a:schemeClr val="tx2"/>
            </a:solidFill>
            <a:miter lim="800000"/>
            <a:headEnd/>
            <a:tailEnd/>
          </a:ln>
        </p:spPr>
        <p:txBody>
          <a:bodyPr lIns="89500" tIns="44751" rIns="89500" bIns="44751">
            <a:prstTxWarp prst="textNoShape">
              <a:avLst/>
            </a:prstTxWarp>
            <a:spAutoFit/>
          </a:bodyPr>
          <a:lstStyle/>
          <a:p>
            <a:pPr marL="109538" indent="-109538" defTabSz="895350">
              <a:lnSpc>
                <a:spcPct val="90000"/>
              </a:lnSpc>
              <a:spcBef>
                <a:spcPct val="25000"/>
              </a:spcBef>
            </a:pPr>
            <a:r>
              <a:rPr lang="en-US" sz="1000" u="none">
                <a:latin typeface="Arial" pitchFamily="-105" charset="0"/>
                <a:ea typeface="Arial" pitchFamily="-105" charset="0"/>
                <a:cs typeface="Arial" pitchFamily="-105" charset="0"/>
              </a:rPr>
              <a:t>Key Message:</a:t>
            </a:r>
          </a:p>
          <a:p>
            <a:pPr marL="109538" indent="-109538" defTabSz="895350">
              <a:lnSpc>
                <a:spcPct val="90000"/>
              </a:lnSpc>
              <a:spcBef>
                <a:spcPct val="25000"/>
              </a:spcBef>
              <a:buFontTx/>
              <a:buChar char="•"/>
            </a:pPr>
            <a:r>
              <a:rPr lang="en-US" sz="1000" u="none">
                <a:latin typeface="Arial" pitchFamily="-105" charset="0"/>
                <a:ea typeface="Arial" pitchFamily="-105" charset="0"/>
                <a:cs typeface="Arial" pitchFamily="-105" charset="0"/>
              </a:rPr>
              <a:t>Detrol was demonstrated to be safe and effective in the treatment of filling symptoms in men with OAB/BOO symptomatology</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E58F7A69-B276-A94F-B5A7-B895961FE97C}" type="slidenum">
              <a:rPr lang="en-US">
                <a:latin typeface="Times New Roman" pitchFamily="-105" charset="0"/>
                <a:ea typeface="ＭＳ Ｐゴシック" pitchFamily="-105" charset="-128"/>
                <a:cs typeface="ＭＳ Ｐゴシック" pitchFamily="-105" charset="-128"/>
              </a:rPr>
              <a:pPr/>
              <a:t>47</a:t>
            </a:fld>
            <a:endParaRPr lang="en-US">
              <a:latin typeface="Times New Roman" pitchFamily="-105" charset="0"/>
              <a:ea typeface="ＭＳ Ｐゴシック" pitchFamily="-105" charset="-128"/>
              <a:cs typeface="ＭＳ Ｐゴシック" pitchFamily="-105" charset="-128"/>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685800" y="4343400"/>
            <a:ext cx="5486400" cy="4114800"/>
          </a:xfrm>
          <a:noFill/>
          <a:ln/>
        </p:spPr>
        <p:txBody>
          <a:bodyPr/>
          <a:lstStyle/>
          <a:p>
            <a:pPr eaLnBrk="1" hangingPunct="1"/>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197F0067-E5AB-7A40-8F9B-74B6F7D1CB3C}" type="slidenum">
              <a:rPr lang="en-US">
                <a:latin typeface="Times New Roman" pitchFamily="-105" charset="0"/>
                <a:ea typeface="ＭＳ Ｐゴシック" pitchFamily="-105" charset="-128"/>
                <a:cs typeface="ＭＳ Ｐゴシック" pitchFamily="-105" charset="-128"/>
              </a:rPr>
              <a:pPr/>
              <a:t>48</a:t>
            </a:fld>
            <a:endParaRPr lang="en-US">
              <a:latin typeface="Times New Roman" pitchFamily="-105" charset="0"/>
              <a:ea typeface="ＭＳ Ｐゴシック" pitchFamily="-105" charset="-128"/>
              <a:cs typeface="ＭＳ Ｐゴシック" pitchFamily="-105" charset="-128"/>
            </a:endParaRPr>
          </a:p>
        </p:txBody>
      </p:sp>
      <p:sp>
        <p:nvSpPr>
          <p:cNvPr id="116739" name="Rectangle 2"/>
          <p:cNvSpPr>
            <a:spLocks noGrp="1" noRot="1" noChangeAspect="1" noChangeArrowheads="1" noTextEdit="1"/>
          </p:cNvSpPr>
          <p:nvPr>
            <p:ph type="sldImg"/>
          </p:nvPr>
        </p:nvSpPr>
        <p:spPr>
          <a:xfrm>
            <a:off x="1146175" y="687388"/>
            <a:ext cx="4567238" cy="3425825"/>
          </a:xfrm>
          <a:ln/>
        </p:spPr>
      </p:sp>
      <p:sp>
        <p:nvSpPr>
          <p:cNvPr id="116740" name="Rectangle 3"/>
          <p:cNvSpPr>
            <a:spLocks noGrp="1" noChangeArrowheads="1"/>
          </p:cNvSpPr>
          <p:nvPr>
            <p:ph type="body" idx="1"/>
          </p:nvPr>
        </p:nvSpPr>
        <p:spPr>
          <a:xfrm>
            <a:off x="954088" y="4340225"/>
            <a:ext cx="4924425" cy="4114800"/>
          </a:xfrm>
          <a:noFill/>
          <a:ln/>
        </p:spPr>
        <p:txBody>
          <a:bodyPr/>
          <a:lstStyle/>
          <a:p>
            <a:pPr eaLnBrk="1" hangingPunct="1"/>
            <a:r>
              <a:rPr lang="en-US">
                <a:latin typeface="Times New Roman" pitchFamily="-105" charset="0"/>
                <a:ea typeface="ＭＳ Ｐゴシック" pitchFamily="-105" charset="-128"/>
                <a:cs typeface="ＭＳ Ｐゴシック" pitchFamily="-105" charset="-128"/>
              </a:rPr>
              <a:t>The combination, but not tamsulosin monotherapy, produced significant improvements in quality of life.</a:t>
            </a:r>
          </a:p>
          <a:p>
            <a:pPr eaLnBrk="1" hangingPunct="1"/>
            <a:endParaRPr lang="en-US">
              <a:latin typeface="Times New Roman" pitchFamily="-105" charset="0"/>
              <a:ea typeface="ＭＳ Ｐゴシック" pitchFamily="-105" charset="-128"/>
              <a:cs typeface="ＭＳ Ｐゴシック" pitchFamily="-105" charset="-128"/>
            </a:endParaRPr>
          </a:p>
          <a:p>
            <a:pPr eaLnBrk="1" hangingPunct="1"/>
            <a:r>
              <a:rPr lang="en-US" sz="1000">
                <a:latin typeface="Times New Roman" pitchFamily="-105" charset="0"/>
                <a:ea typeface="ＭＳ Ｐゴシック" pitchFamily="-105" charset="-128"/>
                <a:cs typeface="ＭＳ Ｐゴシック" pitchFamily="-105" charset="-128"/>
              </a:rPr>
              <a:t>Athanasopoulos A, Gyftopolous K, Giannitsas K, Fisfis I, Perimenis P, Barbalias G. Combination treatment with an </a:t>
            </a:r>
            <a:r>
              <a:rPr lang="en-US" sz="1000">
                <a:latin typeface="Times New Roman" pitchFamily="-105" charset="0"/>
                <a:ea typeface="ＭＳ Ｐゴシック" pitchFamily="-105" charset="-128"/>
                <a:cs typeface="ＭＳ Ｐゴシック" pitchFamily="-105" charset="-128"/>
                <a:sym typeface="Symbol" pitchFamily="-105" charset="2"/>
              </a:rPr>
              <a:t></a:t>
            </a:r>
            <a:r>
              <a:rPr lang="en-US" sz="1000">
                <a:latin typeface="Times New Roman" pitchFamily="-105" charset="0"/>
                <a:ea typeface="ＭＳ Ｐゴシック" pitchFamily="-105" charset="-128"/>
                <a:cs typeface="ＭＳ Ｐゴシック" pitchFamily="-105" charset="-128"/>
              </a:rPr>
              <a:t>-blocker plus an anticholinergic improves quality of life in patients with bladder outlet obstruction. A prospective, randomized, controlled study. </a:t>
            </a:r>
            <a:r>
              <a:rPr lang="en-US" sz="1000" i="1">
                <a:latin typeface="Times New Roman" pitchFamily="-105" charset="0"/>
                <a:ea typeface="ＭＳ Ｐゴシック" pitchFamily="-105" charset="-128"/>
                <a:cs typeface="ＭＳ Ｐゴシック" pitchFamily="-105" charset="-128"/>
              </a:rPr>
              <a:t>Neurourol Urodyn</a:t>
            </a:r>
            <a:r>
              <a:rPr lang="en-US" sz="1000">
                <a:latin typeface="Times New Roman" pitchFamily="-105" charset="0"/>
                <a:ea typeface="ＭＳ Ｐゴシック" pitchFamily="-105" charset="-128"/>
                <a:cs typeface="ＭＳ Ｐゴシック" pitchFamily="-105" charset="-128"/>
              </a:rPr>
              <a:t>. 2002;21:208-209. Abstract 19. </a:t>
            </a:r>
          </a:p>
        </p:txBody>
      </p:sp>
      <p:sp>
        <p:nvSpPr>
          <p:cNvPr id="116741" name="Text Box 4"/>
          <p:cNvSpPr txBox="1">
            <a:spLocks noChangeArrowheads="1"/>
          </p:cNvSpPr>
          <p:nvPr/>
        </p:nvSpPr>
        <p:spPr bwMode="auto">
          <a:xfrm>
            <a:off x="871538" y="8321675"/>
            <a:ext cx="5114925" cy="539750"/>
          </a:xfrm>
          <a:prstGeom prst="rect">
            <a:avLst/>
          </a:prstGeom>
          <a:noFill/>
          <a:ln w="9525">
            <a:solidFill>
              <a:schemeClr val="tx2"/>
            </a:solidFill>
            <a:miter lim="800000"/>
            <a:headEnd/>
            <a:tailEnd/>
          </a:ln>
        </p:spPr>
        <p:txBody>
          <a:bodyPr lIns="89500" tIns="44751" rIns="89500" bIns="44751">
            <a:prstTxWarp prst="textNoShape">
              <a:avLst/>
            </a:prstTxWarp>
            <a:spAutoFit/>
          </a:bodyPr>
          <a:lstStyle/>
          <a:p>
            <a:pPr marL="109538" indent="-109538" defTabSz="895350">
              <a:lnSpc>
                <a:spcPct val="90000"/>
              </a:lnSpc>
              <a:spcBef>
                <a:spcPct val="25000"/>
              </a:spcBef>
            </a:pPr>
            <a:r>
              <a:rPr lang="en-US" sz="1000" u="none">
                <a:latin typeface="Arial" pitchFamily="-105" charset="0"/>
                <a:ea typeface="Arial" pitchFamily="-105" charset="0"/>
                <a:cs typeface="Arial" pitchFamily="-105" charset="0"/>
              </a:rPr>
              <a:t>Key Message:</a:t>
            </a:r>
          </a:p>
          <a:p>
            <a:pPr marL="109538" indent="-109538" defTabSz="895350">
              <a:lnSpc>
                <a:spcPct val="90000"/>
              </a:lnSpc>
              <a:spcBef>
                <a:spcPct val="25000"/>
              </a:spcBef>
              <a:buFontTx/>
              <a:buChar char="•"/>
            </a:pPr>
            <a:r>
              <a:rPr lang="en-US" sz="1000" u="none">
                <a:latin typeface="Arial" pitchFamily="-105" charset="0"/>
                <a:ea typeface="Arial" pitchFamily="-105" charset="0"/>
                <a:cs typeface="Arial" pitchFamily="-105" charset="0"/>
              </a:rPr>
              <a:t>Detrol was demonstrated to be safe and effective in the treatment of filling symptoms in men with OAB/BOO symptomatology</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CB9244F9-E2C9-A541-A6E1-8D60FC5C27C7}" type="slidenum">
              <a:rPr lang="en-US">
                <a:latin typeface="Times New Roman" pitchFamily="-105" charset="0"/>
                <a:ea typeface="ＭＳ Ｐゴシック" pitchFamily="-105" charset="-128"/>
                <a:cs typeface="ＭＳ Ｐゴシック" pitchFamily="-105" charset="-128"/>
              </a:rPr>
              <a:pPr/>
              <a:t>49</a:t>
            </a:fld>
            <a:endParaRPr lang="en-US">
              <a:latin typeface="Times New Roman" pitchFamily="-105" charset="0"/>
              <a:ea typeface="ＭＳ Ｐゴシック" pitchFamily="-105" charset="-128"/>
              <a:cs typeface="ＭＳ Ｐゴシック" pitchFamily="-105" charset="-128"/>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685800" y="4343400"/>
            <a:ext cx="5486400" cy="4114800"/>
          </a:xfrm>
          <a:noFill/>
          <a:ln/>
        </p:spPr>
        <p:txBody>
          <a:bodyPr/>
          <a:lstStyle/>
          <a:p>
            <a:pPr eaLnBrk="1" hangingPunct="1"/>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1E6E8AC3-A6C9-894A-9592-12D284DA8EB7}" type="slidenum">
              <a:rPr lang="en-US">
                <a:latin typeface="Times New Roman" pitchFamily="-105" charset="0"/>
                <a:ea typeface="ＭＳ Ｐゴシック" pitchFamily="-105" charset="-128"/>
                <a:cs typeface="ＭＳ Ｐゴシック" pitchFamily="-105" charset="-128"/>
              </a:rPr>
              <a:pPr/>
              <a:t>51</a:t>
            </a:fld>
            <a:endParaRPr lang="en-US">
              <a:latin typeface="Times New Roman" pitchFamily="-105" charset="0"/>
              <a:ea typeface="ＭＳ Ｐゴシック" pitchFamily="-105" charset="-128"/>
              <a:cs typeface="ＭＳ Ｐゴシック" pitchFamily="-105" charset="-128"/>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6C09316-9BEB-E84D-80EA-8B4E5575AE16}" type="slidenum">
              <a:rPr lang="en-US">
                <a:latin typeface="Times New Roman" pitchFamily="-105" charset="0"/>
                <a:ea typeface="ＭＳ Ｐゴシック" pitchFamily="-105" charset="-128"/>
                <a:cs typeface="ＭＳ Ｐゴシック" pitchFamily="-105" charset="-128"/>
              </a:rPr>
              <a:pPr/>
              <a:t>5</a:t>
            </a:fld>
            <a:endParaRPr lang="en-US">
              <a:latin typeface="Times New Roman" pitchFamily="-105" charset="0"/>
              <a:ea typeface="ＭＳ Ｐゴシック" pitchFamily="-105" charset="-128"/>
              <a:cs typeface="ＭＳ Ｐゴシック" pitchFamily="-105" charset="-128"/>
            </a:endParaRPr>
          </a:p>
        </p:txBody>
      </p:sp>
      <p:sp>
        <p:nvSpPr>
          <p:cNvPr id="25603" name="Rectangle 2"/>
          <p:cNvSpPr>
            <a:spLocks noGrp="1" noRot="1" noChangeAspect="1" noChangeArrowheads="1" noTextEdit="1"/>
          </p:cNvSpPr>
          <p:nvPr>
            <p:ph type="sldImg"/>
          </p:nvPr>
        </p:nvSpPr>
        <p:spPr>
          <a:xfrm>
            <a:off x="809625" y="433388"/>
            <a:ext cx="5094288" cy="3821112"/>
          </a:xfrm>
          <a:ln/>
        </p:spPr>
      </p:sp>
      <p:sp>
        <p:nvSpPr>
          <p:cNvPr id="25604" name="Rectangle 3"/>
          <p:cNvSpPr>
            <a:spLocks noGrp="1" noChangeArrowheads="1"/>
          </p:cNvSpPr>
          <p:nvPr>
            <p:ph type="body" idx="1"/>
          </p:nvPr>
        </p:nvSpPr>
        <p:spPr>
          <a:xfrm>
            <a:off x="785813" y="4343400"/>
            <a:ext cx="5103812" cy="4327525"/>
          </a:xfrm>
          <a:noFill/>
          <a:ln/>
        </p:spPr>
        <p:txBody>
          <a:bodyPr lIns="91612" tIns="45805" rIns="91612" bIns="45805"/>
          <a:lstStyle/>
          <a:p>
            <a:pPr marL="114300" indent="-114300" eaLnBrk="1" hangingPunct="1"/>
            <a:r>
              <a:rPr lang="en-US">
                <a:latin typeface="Times New Roman" pitchFamily="-105" charset="0"/>
                <a:ea typeface="ＭＳ Ｐゴシック" pitchFamily="-105" charset="-128"/>
                <a:cs typeface="ＭＳ Ｐゴシック" pitchFamily="-105" charset="-128"/>
              </a:rPr>
              <a:t>The definition of BPH is based on prostate size, symptoms, and obstruction.</a:t>
            </a:r>
            <a:r>
              <a:rPr lang="en-US" baseline="30000">
                <a:latin typeface="Times New Roman" pitchFamily="-105" charset="0"/>
                <a:ea typeface="ＭＳ Ｐゴシック" pitchFamily="-105" charset="-128"/>
                <a:cs typeface="ＭＳ Ｐゴシック" pitchFamily="-105" charset="-128"/>
              </a:rPr>
              <a:t>1</a:t>
            </a:r>
          </a:p>
          <a:p>
            <a:pPr marL="114300" indent="-114300" eaLnBrk="1" hangingPunct="1"/>
            <a:r>
              <a:rPr lang="en-US">
                <a:latin typeface="Times New Roman" pitchFamily="-105" charset="0"/>
                <a:ea typeface="ＭＳ Ｐゴシック" pitchFamily="-105" charset="-128"/>
                <a:cs typeface="ＭＳ Ｐゴシック" pitchFamily="-105" charset="-128"/>
              </a:rPr>
              <a:t>BPH may be associated with clinical signs, anatomic findings, and physiologic or pathophysiologic outcomes.</a:t>
            </a:r>
            <a:r>
              <a:rPr lang="en-US" baseline="30000">
                <a:latin typeface="Times New Roman" pitchFamily="-105" charset="0"/>
                <a:ea typeface="ＭＳ Ｐゴシック" pitchFamily="-105" charset="-128"/>
                <a:cs typeface="ＭＳ Ｐゴシック" pitchFamily="-105" charset="-128"/>
              </a:rPr>
              <a:t>1</a:t>
            </a:r>
          </a:p>
          <a:p>
            <a:pPr marL="114300" indent="-114300" eaLnBrk="1" hangingPunct="1"/>
            <a:r>
              <a:rPr lang="en-US">
                <a:latin typeface="Times New Roman" pitchFamily="-105" charset="0"/>
                <a:ea typeface="ＭＳ Ｐゴシック" pitchFamily="-105" charset="-128"/>
                <a:cs typeface="ＭＳ Ｐゴシック" pitchFamily="-105" charset="-128"/>
              </a:rPr>
              <a:t>Histologically, BPH is characterized by stromoglandular hyperplasia.</a:t>
            </a:r>
            <a:r>
              <a:rPr lang="en-US" baseline="30000">
                <a:latin typeface="Times New Roman" pitchFamily="-105" charset="0"/>
                <a:ea typeface="ＭＳ Ｐゴシック" pitchFamily="-105" charset="-128"/>
                <a:cs typeface="ＭＳ Ｐゴシック" pitchFamily="-105" charset="-128"/>
              </a:rPr>
              <a:t>2</a:t>
            </a:r>
          </a:p>
          <a:p>
            <a:pPr marL="114300" indent="-114300" eaLnBrk="1" hangingPunct="1"/>
            <a:r>
              <a:rPr lang="en-US">
                <a:latin typeface="Times New Roman" pitchFamily="-105" charset="0"/>
                <a:ea typeface="ＭＳ Ｐゴシック" pitchFamily="-105" charset="-128"/>
                <a:cs typeface="ＭＳ Ｐゴシック" pitchFamily="-105" charset="-128"/>
              </a:rPr>
              <a:t>Clinically, the patient has bothersome LUTS or evidence of lower urinary tract deterioration or upper urinary tract damage.</a:t>
            </a:r>
            <a:r>
              <a:rPr lang="en-US" baseline="30000">
                <a:latin typeface="Times New Roman" pitchFamily="-105" charset="0"/>
                <a:ea typeface="ＭＳ Ｐゴシック" pitchFamily="-105" charset="-128"/>
                <a:cs typeface="ＭＳ Ｐゴシック" pitchFamily="-105" charset="-128"/>
              </a:rPr>
              <a:t>1</a:t>
            </a:r>
          </a:p>
          <a:p>
            <a:pPr marL="114300" indent="-114300" eaLnBrk="1" hangingPunct="1"/>
            <a:r>
              <a:rPr lang="en-US">
                <a:latin typeface="Times New Roman" pitchFamily="-105" charset="0"/>
                <a:ea typeface="ＭＳ Ｐゴシック" pitchFamily="-105" charset="-128"/>
                <a:cs typeface="ＭＳ Ｐゴシック" pitchFamily="-105" charset="-128"/>
              </a:rPr>
              <a:t>Anatomically, enlargement of the prostate gland or an enlarged transition zone can be demonstrated objectively.</a:t>
            </a:r>
            <a:r>
              <a:rPr lang="en-US" baseline="30000">
                <a:latin typeface="Times New Roman" pitchFamily="-105" charset="0"/>
                <a:ea typeface="ＭＳ Ｐゴシック" pitchFamily="-105" charset="-128"/>
                <a:cs typeface="ＭＳ Ｐゴシック" pitchFamily="-105" charset="-128"/>
              </a:rPr>
              <a:t>1</a:t>
            </a:r>
          </a:p>
          <a:p>
            <a:pPr marL="114300" indent="-114300" eaLnBrk="1" hangingPunct="1"/>
            <a:r>
              <a:rPr lang="en-US">
                <a:latin typeface="Times New Roman" pitchFamily="-105" charset="0"/>
                <a:ea typeface="ＭＳ Ｐゴシック" pitchFamily="-105" charset="-128"/>
                <a:cs typeface="ＭＳ Ｐゴシック" pitchFamily="-105" charset="-128"/>
              </a:rPr>
              <a:t>Pathophysiologically, compression of the urethra leads to obstruction, with compromised urinary flow.</a:t>
            </a:r>
            <a:r>
              <a:rPr lang="en-US" baseline="30000">
                <a:latin typeface="Times New Roman" pitchFamily="-105" charset="0"/>
                <a:ea typeface="ＭＳ Ｐゴシック" pitchFamily="-105" charset="-128"/>
                <a:cs typeface="ＭＳ Ｐゴシック" pitchFamily="-105" charset="-128"/>
              </a:rPr>
              <a:t>1</a:t>
            </a:r>
          </a:p>
          <a:p>
            <a:pPr marL="114300" indent="-114300" eaLnBrk="1" hangingPunct="1"/>
            <a:endParaRPr lang="en-US" baseline="30000">
              <a:latin typeface="Times New Roman" pitchFamily="-105" charset="0"/>
              <a:ea typeface="ＭＳ Ｐゴシック" pitchFamily="-105" charset="-128"/>
              <a:cs typeface="ＭＳ Ｐゴシック" pitchFamily="-105" charset="-128"/>
            </a:endParaRPr>
          </a:p>
          <a:p>
            <a:pPr marL="114300" indent="-114300" eaLnBrk="1" hangingPunct="1"/>
            <a:endParaRPr lang="en-US">
              <a:latin typeface="Times New Roman" pitchFamily="-105" charset="0"/>
              <a:ea typeface="ＭＳ Ｐゴシック" pitchFamily="-105" charset="-128"/>
              <a:cs typeface="ＭＳ Ｐゴシック" pitchFamily="-105" charset="-128"/>
            </a:endParaRPr>
          </a:p>
          <a:p>
            <a:pPr marL="114300" indent="-114300" eaLnBrk="1" hangingPunct="1"/>
            <a:endParaRPr lang="en-US">
              <a:latin typeface="Times New Roman" pitchFamily="-105" charset="0"/>
              <a:ea typeface="ＭＳ Ｐゴシック" pitchFamily="-105" charset="-128"/>
              <a:cs typeface="ＭＳ Ｐゴシック" pitchFamily="-105" charset="-128"/>
            </a:endParaRPr>
          </a:p>
          <a:p>
            <a:pPr marL="114300" indent="-114300" eaLnBrk="1" hangingPunct="1"/>
            <a:r>
              <a:rPr lang="en-US" sz="1000">
                <a:latin typeface="Times New Roman" pitchFamily="-105" charset="0"/>
                <a:ea typeface="ＭＳ Ｐゴシック" pitchFamily="-105" charset="-128"/>
                <a:cs typeface="ＭＳ Ｐゴシック" pitchFamily="-105" charset="-128"/>
              </a:rPr>
              <a:t>Nordling C, Artibani W, Hald T, et al. Pathophysiology of the urinary bladder in obstruction and ageing. In: Chatelain C, Denis L, Foo KT, et al, eds. </a:t>
            </a:r>
            <a:r>
              <a:rPr lang="en-US" sz="1000" i="1">
                <a:latin typeface="Times New Roman" pitchFamily="-105" charset="0"/>
                <a:ea typeface="ＭＳ Ｐゴシック" pitchFamily="-105" charset="-128"/>
                <a:cs typeface="ＭＳ Ｐゴシック" pitchFamily="-105" charset="-128"/>
              </a:rPr>
              <a:t>Benign Prostatic Hyperplasia</a:t>
            </a:r>
            <a:r>
              <a:rPr lang="en-US" sz="1000">
                <a:latin typeface="Times New Roman" pitchFamily="-105" charset="0"/>
                <a:ea typeface="ＭＳ Ｐゴシック" pitchFamily="-105" charset="-128"/>
                <a:cs typeface="ＭＳ Ｐゴシック" pitchFamily="-105" charset="-128"/>
              </a:rPr>
              <a:t>. Plymouth, UK: Health Publications Ltd; 2001:107-166.</a:t>
            </a:r>
          </a:p>
          <a:p>
            <a:pPr marL="114300" indent="-114300" eaLnBrk="1" hangingPunct="1"/>
            <a:r>
              <a:rPr lang="en-US" sz="1000">
                <a:latin typeface="Times New Roman" pitchFamily="-105" charset="0"/>
                <a:ea typeface="ＭＳ Ｐゴシック" pitchFamily="-105" charset="-128"/>
                <a:cs typeface="ＭＳ Ｐゴシック" pitchFamily="-105" charset="-128"/>
              </a:rPr>
              <a:t>Roehrborn C (reviewer). Focus on lower urinary tract symptoms: nomenclature, diagnosis, and treatment options. </a:t>
            </a:r>
            <a:r>
              <a:rPr lang="en-US" sz="1000" i="1">
                <a:latin typeface="Times New Roman" pitchFamily="-105" charset="0"/>
                <a:ea typeface="ＭＳ Ｐゴシック" pitchFamily="-105" charset="-128"/>
                <a:cs typeface="ＭＳ Ｐゴシック" pitchFamily="-105" charset="-128"/>
              </a:rPr>
              <a:t>Rev Urol</a:t>
            </a:r>
            <a:r>
              <a:rPr lang="en-US" sz="1000">
                <a:latin typeface="Times New Roman" pitchFamily="-105" charset="0"/>
                <a:ea typeface="ＭＳ Ｐゴシック" pitchFamily="-105" charset="-128"/>
                <a:cs typeface="ＭＳ Ｐゴシック" pitchFamily="-105" charset="-128"/>
              </a:rPr>
              <a:t>. 2001;3:139-145.</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BFFDAA7F-0390-B447-924F-8C0F77F76E20}" type="slidenum">
              <a:rPr lang="en-US">
                <a:latin typeface="Times New Roman" pitchFamily="-105" charset="0"/>
                <a:ea typeface="ＭＳ Ｐゴシック" pitchFamily="-105" charset="-128"/>
                <a:cs typeface="ＭＳ Ｐゴシック" pitchFamily="-105" charset="-128"/>
              </a:rPr>
              <a:pPr/>
              <a:t>52</a:t>
            </a:fld>
            <a:endParaRPr lang="en-US">
              <a:latin typeface="Times New Roman" pitchFamily="-105" charset="0"/>
              <a:ea typeface="ＭＳ Ｐゴシック" pitchFamily="-105" charset="-128"/>
              <a:cs typeface="ＭＳ Ｐゴシック" pitchFamily="-105" charset="-128"/>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9C153317-D2F3-C044-BC70-81025E2A4808}" type="slidenum">
              <a:rPr lang="en-US">
                <a:latin typeface="Times New Roman" pitchFamily="-105" charset="0"/>
                <a:ea typeface="ＭＳ Ｐゴシック" pitchFamily="-105" charset="-128"/>
                <a:cs typeface="ＭＳ Ｐゴシック" pitchFamily="-105" charset="-128"/>
              </a:rPr>
              <a:pPr/>
              <a:t>53</a:t>
            </a:fld>
            <a:endParaRPr lang="en-US">
              <a:latin typeface="Times New Roman" pitchFamily="-105" charset="0"/>
              <a:ea typeface="ＭＳ Ｐゴシック" pitchFamily="-105" charset="-128"/>
              <a:cs typeface="ＭＳ Ｐゴシック" pitchFamily="-105" charset="-128"/>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B7CC94DA-36FF-6B48-938C-463D66DCFEFA}" type="slidenum">
              <a:rPr lang="en-US">
                <a:latin typeface="Times New Roman" pitchFamily="-105" charset="0"/>
                <a:ea typeface="ＭＳ Ｐゴシック" pitchFamily="-105" charset="-128"/>
                <a:cs typeface="ＭＳ Ｐゴシック" pitchFamily="-105" charset="-128"/>
              </a:rPr>
              <a:pPr/>
              <a:t>54</a:t>
            </a:fld>
            <a:endParaRPr lang="en-US">
              <a:latin typeface="Times New Roman" pitchFamily="-105" charset="0"/>
              <a:ea typeface="ＭＳ Ｐゴシック" pitchFamily="-105" charset="-128"/>
              <a:cs typeface="ＭＳ Ｐゴシック" pitchFamily="-105" charset="-128"/>
            </a:endParaRPr>
          </a:p>
        </p:txBody>
      </p:sp>
      <p:sp>
        <p:nvSpPr>
          <p:cNvPr id="130051" name="Rectangle 2"/>
          <p:cNvSpPr>
            <a:spLocks noGrp="1" noRot="1" noChangeAspect="1" noChangeArrowheads="1" noTextEdit="1"/>
          </p:cNvSpPr>
          <p:nvPr>
            <p:ph type="sldImg"/>
          </p:nvPr>
        </p:nvSpPr>
        <p:spPr>
          <a:xfrm>
            <a:off x="806450" y="431800"/>
            <a:ext cx="5097463" cy="3822700"/>
          </a:xfrm>
          <a:ln/>
        </p:spPr>
      </p:sp>
      <p:sp>
        <p:nvSpPr>
          <p:cNvPr id="130052" name="Rectangle 3"/>
          <p:cNvSpPr>
            <a:spLocks noGrp="1" noChangeArrowheads="1"/>
          </p:cNvSpPr>
          <p:nvPr>
            <p:ph type="body" idx="1"/>
          </p:nvPr>
        </p:nvSpPr>
        <p:spPr>
          <a:xfrm>
            <a:off x="785813" y="4343400"/>
            <a:ext cx="5103812" cy="4114800"/>
          </a:xfrm>
          <a:noFill/>
          <a:ln/>
        </p:spPr>
        <p:txBody>
          <a:bodyPr/>
          <a:lstStyle/>
          <a:p>
            <a:pPr marL="152400" indent="-152400" eaLnBrk="1" hangingPunct="1"/>
            <a:r>
              <a:rPr lang="en-US">
                <a:latin typeface="Times New Roman" pitchFamily="-105" charset="0"/>
                <a:ea typeface="ＭＳ Ｐゴシック" pitchFamily="-105" charset="-128"/>
                <a:cs typeface="ＭＳ Ｐゴシック" pitchFamily="-105" charset="-128"/>
              </a:rPr>
              <a:t>TURP offers several potential advantages for the treatment of BPH. First, it is associated with good clinical results. Indeed, with the possible exception of open prostatectomy, no other surgical modality has been shown to be its equal in terms of symptom improvement. TURP allows for treatment of glands with masses of up to 100 g; and the retreatment rates in patients who undergo TURP are low.</a:t>
            </a:r>
          </a:p>
          <a:p>
            <a:pPr marL="152400" indent="-152400" eaLnBrk="1" hangingPunct="1"/>
            <a:r>
              <a:rPr lang="en-US">
                <a:latin typeface="Times New Roman" pitchFamily="-105" charset="0"/>
                <a:ea typeface="ＭＳ Ｐゴシック" pitchFamily="-105" charset="-128"/>
                <a:cs typeface="ＭＳ Ｐゴシック" pitchFamily="-105" charset="-128"/>
              </a:rPr>
              <a:t>One of the disadvantages of this procedure is its reliance on the skill of the individual surgeon. Moreover, although improvements in technology and technique have resulted in marked reductions in postoperative mortality and morbidity, postoperative bleeding and impairments in sexual function, such as retrograde ejaculation, are still disturbing complications of TURP.</a:t>
            </a:r>
          </a:p>
          <a:p>
            <a:pPr marL="152400" indent="-152400" eaLnBrk="1" hangingPunct="1"/>
            <a:endParaRPr lang="en-US">
              <a:latin typeface="Times New Roman" pitchFamily="-105" charset="0"/>
              <a:ea typeface="ＭＳ Ｐゴシック" pitchFamily="-105" charset="-128"/>
              <a:cs typeface="ＭＳ Ｐゴシック" pitchFamily="-105" charset="-128"/>
            </a:endParaRPr>
          </a:p>
          <a:p>
            <a:pPr marL="152400" indent="-152400" eaLnBrk="1" hangingPunct="1"/>
            <a:r>
              <a:rPr lang="en-US" sz="1000">
                <a:latin typeface="Times New Roman" pitchFamily="-105" charset="0"/>
                <a:ea typeface="ＭＳ Ｐゴシック" pitchFamily="-105" charset="-128"/>
                <a:cs typeface="ＭＳ Ｐゴシック" pitchFamily="-105" charset="-128"/>
              </a:rPr>
              <a:t>	Borth CS, Beiko DT, Nickel JC. Impact of medical therapy on transurethral resection </a:t>
            </a:r>
            <a:br>
              <a:rPr lang="en-US" sz="1000">
                <a:latin typeface="Times New Roman" pitchFamily="-105" charset="0"/>
                <a:ea typeface="ＭＳ Ｐゴシック" pitchFamily="-105" charset="-128"/>
                <a:cs typeface="ＭＳ Ｐゴシック" pitchFamily="-105" charset="-128"/>
              </a:rPr>
            </a:br>
            <a:r>
              <a:rPr lang="en-US" sz="1000">
                <a:latin typeface="Times New Roman" pitchFamily="-105" charset="0"/>
                <a:ea typeface="ＭＳ Ｐゴシック" pitchFamily="-105" charset="-128"/>
                <a:cs typeface="ＭＳ Ｐゴシック" pitchFamily="-105" charset="-128"/>
              </a:rPr>
              <a:t>of the prostate: a decade of change. </a:t>
            </a:r>
            <a:r>
              <a:rPr lang="en-US" sz="1000" i="1">
                <a:latin typeface="Times New Roman" pitchFamily="-105" charset="0"/>
                <a:ea typeface="ＭＳ Ｐゴシック" pitchFamily="-105" charset="-128"/>
                <a:cs typeface="ＭＳ Ｐゴシック" pitchFamily="-105" charset="-128"/>
              </a:rPr>
              <a:t>Urology</a:t>
            </a:r>
            <a:r>
              <a:rPr lang="en-US" sz="1000">
                <a:latin typeface="Times New Roman" pitchFamily="-105" charset="0"/>
                <a:ea typeface="ＭＳ Ｐゴシック" pitchFamily="-105" charset="-128"/>
                <a:cs typeface="ＭＳ Ｐゴシック" pitchFamily="-105" charset="-128"/>
              </a:rPr>
              <a:t>. 2001;57:1082-1086.</a:t>
            </a:r>
          </a:p>
          <a:p>
            <a:pPr marL="152400" indent="-152400" eaLnBrk="1" hangingPunct="1"/>
            <a:r>
              <a:rPr lang="en-US" sz="1000">
                <a:latin typeface="Times New Roman" pitchFamily="-105" charset="0"/>
                <a:ea typeface="ＭＳ Ｐゴシック" pitchFamily="-105" charset="-128"/>
                <a:cs typeface="ＭＳ Ｐゴシック" pitchFamily="-105" charset="-128"/>
              </a:rPr>
              <a:t>	Debruyne FMJ, Djavan B, DeLaRosette J, et al. Interventional therapy for benign prostatic hyperplasia. In: </a:t>
            </a:r>
            <a:r>
              <a:rPr lang="en-US" sz="1000" i="1">
                <a:latin typeface="Times New Roman" pitchFamily="-105" charset="0"/>
                <a:ea typeface="ＭＳ Ｐゴシック" pitchFamily="-105" charset="-128"/>
                <a:cs typeface="ＭＳ Ｐゴシック" pitchFamily="-105" charset="-128"/>
              </a:rPr>
              <a:t>Benign Prostatic Hyperplasia. 5th International Consultation on Benign Prostatic Hyperplasia (BPH)</a:t>
            </a:r>
            <a:r>
              <a:rPr lang="en-US" sz="1000">
                <a:latin typeface="Times New Roman" pitchFamily="-105" charset="0"/>
                <a:ea typeface="ＭＳ Ｐゴシック" pitchFamily="-105" charset="-128"/>
                <a:cs typeface="ＭＳ Ｐゴシック" pitchFamily="-105" charset="-128"/>
              </a:rPr>
              <a:t>. Eds: Chatelain C, Denis L, Foo KT, et al. World Health Organization–International Union Against Cancer. Paris, France. </a:t>
            </a:r>
            <a:br>
              <a:rPr lang="en-US" sz="1000">
                <a:latin typeface="Times New Roman" pitchFamily="-105" charset="0"/>
                <a:ea typeface="ＭＳ Ｐゴシック" pitchFamily="-105" charset="-128"/>
                <a:cs typeface="ＭＳ Ｐゴシック" pitchFamily="-105" charset="-128"/>
              </a:rPr>
            </a:br>
            <a:r>
              <a:rPr lang="en-US" sz="1000">
                <a:latin typeface="Times New Roman" pitchFamily="-105" charset="0"/>
                <a:ea typeface="ＭＳ Ｐゴシック" pitchFamily="-105" charset="-128"/>
                <a:cs typeface="ＭＳ Ｐゴシック" pitchFamily="-105" charset="-128"/>
              </a:rPr>
              <a:t>June 25-28, 2000:397-421.</a:t>
            </a:r>
          </a:p>
          <a:p>
            <a:pPr marL="152400" indent="-152400" eaLnBrk="1" hangingPunct="1"/>
            <a:r>
              <a:rPr lang="en-US" sz="1000">
                <a:latin typeface="Times New Roman" pitchFamily="-105" charset="0"/>
                <a:ea typeface="ＭＳ Ｐゴシック" pitchFamily="-105" charset="-128"/>
                <a:cs typeface="ＭＳ Ｐゴシック" pitchFamily="-105" charset="-128"/>
              </a:rPr>
              <a:t>	Mebust WK, Holtgrewe HL, Cockett ATK, Peters PC, for the Writing Committee. Transurethral prostatectomy: immediate and postoperative complications. </a:t>
            </a:r>
            <a:br>
              <a:rPr lang="en-US" sz="1000">
                <a:latin typeface="Times New Roman" pitchFamily="-105" charset="0"/>
                <a:ea typeface="ＭＳ Ｐゴシック" pitchFamily="-105" charset="-128"/>
                <a:cs typeface="ＭＳ Ｐゴシック" pitchFamily="-105" charset="-128"/>
              </a:rPr>
            </a:br>
            <a:r>
              <a:rPr lang="en-US" sz="1000">
                <a:latin typeface="Times New Roman" pitchFamily="-105" charset="0"/>
                <a:ea typeface="ＭＳ Ｐゴシック" pitchFamily="-105" charset="-128"/>
                <a:cs typeface="ＭＳ Ｐゴシック" pitchFamily="-105" charset="-128"/>
              </a:rPr>
              <a:t>A cooperative study of 13 participating institutions evaluating 3,885 patients. </a:t>
            </a:r>
            <a:br>
              <a:rPr lang="en-US" sz="1000">
                <a:latin typeface="Times New Roman" pitchFamily="-105" charset="0"/>
                <a:ea typeface="ＭＳ Ｐゴシック" pitchFamily="-105" charset="-128"/>
                <a:cs typeface="ＭＳ Ｐゴシック" pitchFamily="-105" charset="-128"/>
              </a:rPr>
            </a:br>
            <a:r>
              <a:rPr lang="en-US" sz="1000" i="1">
                <a:latin typeface="Times New Roman" pitchFamily="-105" charset="0"/>
                <a:ea typeface="ＭＳ Ｐゴシック" pitchFamily="-105" charset="-128"/>
                <a:cs typeface="ＭＳ Ｐゴシック" pitchFamily="-105" charset="-128"/>
              </a:rPr>
              <a:t>J Urol</a:t>
            </a:r>
            <a:r>
              <a:rPr lang="en-US" sz="1000">
                <a:latin typeface="Times New Roman" pitchFamily="-105" charset="0"/>
                <a:ea typeface="ＭＳ Ｐゴシック" pitchFamily="-105" charset="-128"/>
                <a:cs typeface="ＭＳ Ｐゴシック" pitchFamily="-105" charset="-128"/>
              </a:rPr>
              <a:t>. 1989;141:243-247.</a:t>
            </a:r>
          </a:p>
          <a:p>
            <a:pPr marL="152400" indent="-152400" eaLnBrk="1" hangingPunct="1"/>
            <a:r>
              <a:rPr lang="en-US" sz="1000">
                <a:latin typeface="Times New Roman" pitchFamily="-105" charset="0"/>
                <a:ea typeface="ＭＳ Ｐゴシック" pitchFamily="-105" charset="-128"/>
                <a:cs typeface="ＭＳ Ｐゴシック" pitchFamily="-105" charset="-128"/>
              </a:rPr>
              <a:t>	Wagner JR, Russo P. Urologic complications of major pelvic surgery. </a:t>
            </a:r>
            <a:r>
              <a:rPr lang="en-US" sz="1000" i="1">
                <a:latin typeface="Times New Roman" pitchFamily="-105" charset="0"/>
                <a:ea typeface="ＭＳ Ｐゴシック" pitchFamily="-105" charset="-128"/>
                <a:cs typeface="ＭＳ Ｐゴシック" pitchFamily="-105" charset="-128"/>
              </a:rPr>
              <a:t>Semin Surg Oncol</a:t>
            </a:r>
            <a:r>
              <a:rPr lang="en-US" sz="1000">
                <a:latin typeface="Times New Roman" pitchFamily="-105" charset="0"/>
                <a:ea typeface="ＭＳ Ｐゴシック" pitchFamily="-105" charset="-128"/>
                <a:cs typeface="ＭＳ Ｐゴシック" pitchFamily="-105" charset="-128"/>
              </a:rPr>
              <a:t>. 2000;18:216-228.</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8D7B80DC-3DFD-C346-9A7F-6FE53A52C6C0}" type="slidenum">
              <a:rPr lang="en-US">
                <a:latin typeface="Times New Roman" pitchFamily="-105" charset="0"/>
                <a:ea typeface="ＭＳ Ｐゴシック" pitchFamily="-105" charset="-128"/>
                <a:cs typeface="ＭＳ Ｐゴシック" pitchFamily="-105" charset="-128"/>
              </a:rPr>
              <a:pPr/>
              <a:t>55</a:t>
            </a:fld>
            <a:endParaRPr lang="en-US">
              <a:latin typeface="Times New Roman" pitchFamily="-105" charset="0"/>
              <a:ea typeface="ＭＳ Ｐゴシック" pitchFamily="-105" charset="-128"/>
              <a:cs typeface="ＭＳ Ｐゴシック" pitchFamily="-105" charset="-128"/>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267E5933-7FC3-9A41-8C65-7662185565DB}" type="slidenum">
              <a:rPr lang="en-US">
                <a:latin typeface="Times New Roman" pitchFamily="-105" charset="0"/>
                <a:ea typeface="ＭＳ Ｐゴシック" pitchFamily="-105" charset="-128"/>
                <a:cs typeface="ＭＳ Ｐゴシック" pitchFamily="-105" charset="-128"/>
              </a:rPr>
              <a:pPr/>
              <a:t>56</a:t>
            </a:fld>
            <a:endParaRPr lang="en-US">
              <a:latin typeface="Times New Roman" pitchFamily="-105" charset="0"/>
              <a:ea typeface="ＭＳ Ｐゴシック" pitchFamily="-105" charset="-128"/>
              <a:cs typeface="ＭＳ Ｐゴシック" pitchFamily="-105" charset="-128"/>
            </a:endParaRPr>
          </a:p>
        </p:txBody>
      </p:sp>
      <p:sp>
        <p:nvSpPr>
          <p:cNvPr id="134147" name="Rectangle 2"/>
          <p:cNvSpPr>
            <a:spLocks noGrp="1" noRot="1" noChangeAspect="1" noChangeArrowheads="1" noTextEdit="1"/>
          </p:cNvSpPr>
          <p:nvPr>
            <p:ph type="sldImg"/>
          </p:nvPr>
        </p:nvSpPr>
        <p:spPr>
          <a:xfrm>
            <a:off x="806450" y="431800"/>
            <a:ext cx="5097463" cy="3822700"/>
          </a:xfrm>
          <a:ln/>
        </p:spPr>
      </p:sp>
      <p:sp>
        <p:nvSpPr>
          <p:cNvPr id="134148" name="Rectangle 3"/>
          <p:cNvSpPr>
            <a:spLocks noGrp="1" noChangeArrowheads="1"/>
          </p:cNvSpPr>
          <p:nvPr>
            <p:ph type="body" idx="1"/>
          </p:nvPr>
        </p:nvSpPr>
        <p:spPr>
          <a:xfrm>
            <a:off x="785813" y="4343400"/>
            <a:ext cx="5103812" cy="4114800"/>
          </a:xfrm>
          <a:noFill/>
          <a:ln/>
        </p:spPr>
        <p:txBody>
          <a:bodyPr/>
          <a:lstStyle/>
          <a:p>
            <a:pPr eaLnBrk="1" hangingPunct="1"/>
            <a:r>
              <a:rPr lang="en-US">
                <a:latin typeface="Times New Roman" pitchFamily="-105" charset="0"/>
                <a:ea typeface="ＭＳ Ｐゴシック" pitchFamily="-105" charset="-128"/>
                <a:cs typeface="ＭＳ Ｐゴシック" pitchFamily="-105" charset="-128"/>
              </a:rPr>
              <a:t>Study results indicate that approximately 88% of patients have improved symptoms 1 year after undergoing TURP for BPH. AUA Symptom Scores decrease by an average of 82% and peak urinary flow rates increase by an average of 125%.</a:t>
            </a:r>
          </a:p>
          <a:p>
            <a:pPr eaLnBrk="1" hangingPunct="1"/>
            <a:endParaRPr lang="en-US">
              <a:latin typeface="Times New Roman" pitchFamily="-105" charset="0"/>
              <a:ea typeface="ＭＳ Ｐゴシック" pitchFamily="-105" charset="-128"/>
              <a:cs typeface="ＭＳ Ｐゴシック" pitchFamily="-105" charset="-128"/>
            </a:endParaRPr>
          </a:p>
          <a:p>
            <a:pPr eaLnBrk="1" hangingPunct="1"/>
            <a:r>
              <a:rPr lang="en-US" sz="1000">
                <a:latin typeface="Times New Roman" pitchFamily="-105" charset="0"/>
                <a:ea typeface="ＭＳ Ｐゴシック" pitchFamily="-105" charset="-128"/>
                <a:cs typeface="ＭＳ Ｐゴシック" pitchFamily="-105" charset="-128"/>
              </a:rPr>
              <a:t>	Jepsen JV, Bruskewitz RC. Recent developments in the surgical management of benign prostatic hyperplasia. </a:t>
            </a:r>
            <a:r>
              <a:rPr lang="en-US" sz="1000" i="1">
                <a:latin typeface="Times New Roman" pitchFamily="-105" charset="0"/>
                <a:ea typeface="ＭＳ Ｐゴシック" pitchFamily="-105" charset="-128"/>
                <a:cs typeface="ＭＳ Ｐゴシック" pitchFamily="-105" charset="-128"/>
              </a:rPr>
              <a:t>Urology</a:t>
            </a:r>
            <a:r>
              <a:rPr lang="en-US" sz="1000">
                <a:latin typeface="Times New Roman" pitchFamily="-105" charset="0"/>
                <a:ea typeface="ＭＳ Ｐゴシック" pitchFamily="-105" charset="-128"/>
                <a:cs typeface="ＭＳ Ｐゴシック" pitchFamily="-105" charset="-128"/>
              </a:rPr>
              <a:t>. 1998;51(suppl 4A):23-31.</a:t>
            </a:r>
          </a:p>
          <a:p>
            <a:pPr eaLnBrk="1" hangingPunct="1"/>
            <a:endParaRPr lang="en-US" sz="1000">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7034E58D-1233-9E4E-A945-B6EC58ACB161}" type="slidenum">
              <a:rPr lang="en-US">
                <a:latin typeface="Times New Roman" pitchFamily="-105" charset="0"/>
                <a:ea typeface="ＭＳ Ｐゴシック" pitchFamily="-105" charset="-128"/>
                <a:cs typeface="ＭＳ Ｐゴシック" pitchFamily="-105" charset="-128"/>
              </a:rPr>
              <a:pPr/>
              <a:t>57</a:t>
            </a:fld>
            <a:endParaRPr lang="en-US">
              <a:latin typeface="Times New Roman" pitchFamily="-105" charset="0"/>
              <a:ea typeface="ＭＳ Ｐゴシック" pitchFamily="-105" charset="-128"/>
              <a:cs typeface="ＭＳ Ｐゴシック" pitchFamily="-105" charset="-128"/>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65B2D330-6479-9848-B9EB-9106C1C69316}" type="slidenum">
              <a:rPr lang="en-US">
                <a:latin typeface="Times New Roman" pitchFamily="-105" charset="0"/>
                <a:ea typeface="ＭＳ Ｐゴシック" pitchFamily="-105" charset="-128"/>
                <a:cs typeface="ＭＳ Ｐゴシック" pitchFamily="-105" charset="-128"/>
              </a:rPr>
              <a:pPr/>
              <a:t>61</a:t>
            </a:fld>
            <a:endParaRPr lang="en-US">
              <a:latin typeface="Times New Roman" pitchFamily="-105" charset="0"/>
              <a:ea typeface="ＭＳ Ｐゴシック" pitchFamily="-105" charset="-128"/>
              <a:cs typeface="ＭＳ Ｐゴシック" pitchFamily="-105" charset="-128"/>
            </a:endParaRPr>
          </a:p>
        </p:txBody>
      </p:sp>
      <p:sp>
        <p:nvSpPr>
          <p:cNvPr id="186371" name="Rectangle 2"/>
          <p:cNvSpPr>
            <a:spLocks noGrp="1" noRot="1" noChangeAspect="1" noChangeArrowheads="1" noTextEdit="1"/>
          </p:cNvSpPr>
          <p:nvPr>
            <p:ph type="sldImg"/>
          </p:nvPr>
        </p:nvSpPr>
        <p:spPr>
          <a:xfrm>
            <a:off x="806450" y="431800"/>
            <a:ext cx="5097463" cy="3822700"/>
          </a:xfrm>
          <a:ln/>
        </p:spPr>
      </p:sp>
      <p:sp>
        <p:nvSpPr>
          <p:cNvPr id="186372" name="Rectangle 3"/>
          <p:cNvSpPr>
            <a:spLocks noGrp="1" noChangeArrowheads="1"/>
          </p:cNvSpPr>
          <p:nvPr>
            <p:ph type="body" idx="1"/>
          </p:nvPr>
        </p:nvSpPr>
        <p:spPr>
          <a:xfrm>
            <a:off x="785813" y="4343400"/>
            <a:ext cx="5103812" cy="4114800"/>
          </a:xfrm>
          <a:noFill/>
          <a:ln/>
        </p:spPr>
        <p:txBody>
          <a:bodyPr/>
          <a:lstStyle/>
          <a:p>
            <a:pPr eaLnBrk="1" hangingPunct="1"/>
            <a:r>
              <a:rPr lang="en-US">
                <a:latin typeface="Times New Roman" pitchFamily="-105" charset="0"/>
                <a:ea typeface="ＭＳ Ｐゴシック" pitchFamily="-105" charset="-128"/>
                <a:cs typeface="ＭＳ Ｐゴシック" pitchFamily="-105" charset="-128"/>
              </a:rPr>
              <a:t>A vital part of men’s health focuses on age-related pathologies, including BPH, erectile dysfunction (ED), and hypertension—conditions all related to sympathetic overreactivity.</a:t>
            </a:r>
            <a:r>
              <a:rPr lang="en-US" baseline="30000">
                <a:latin typeface="Times New Roman" pitchFamily="-105" charset="0"/>
                <a:ea typeface="ＭＳ Ｐゴシック" pitchFamily="-105" charset="-128"/>
                <a:cs typeface="ＭＳ Ｐゴシック" pitchFamily="-105" charset="-128"/>
              </a:rPr>
              <a:t>1</a:t>
            </a:r>
          </a:p>
          <a:p>
            <a:pPr eaLnBrk="1" hangingPunct="1"/>
            <a:r>
              <a:rPr lang="en-US">
                <a:latin typeface="Times New Roman" pitchFamily="-105" charset="0"/>
                <a:ea typeface="ＭＳ Ｐゴシック" pitchFamily="-105" charset="-128"/>
                <a:cs typeface="ＭＳ Ｐゴシック" pitchFamily="-105" charset="-128"/>
              </a:rPr>
              <a:t>Treatments for BPH have been associated with sexual dysfunction, including decreased libido, decreased ejaculation, or ejaculation disorders. It also is important to keep in mind that sexual dysfunction often occurs in men with symptomatic BPH, which may make it difficult to differentiate treatment-related sexual dysfunction from BPH-related dysfunction.</a:t>
            </a:r>
            <a:r>
              <a:rPr lang="en-US" baseline="30000">
                <a:latin typeface="Times New Roman" pitchFamily="-105" charset="0"/>
                <a:ea typeface="ＭＳ Ｐゴシック" pitchFamily="-105" charset="-128"/>
                <a:cs typeface="ＭＳ Ｐゴシック" pitchFamily="-105" charset="-128"/>
              </a:rPr>
              <a:t>1</a:t>
            </a:r>
          </a:p>
          <a:p>
            <a:pPr eaLnBrk="1" hangingPunct="1"/>
            <a:r>
              <a:rPr lang="en-US">
                <a:latin typeface="Times New Roman" pitchFamily="-105" charset="0"/>
                <a:ea typeface="ＭＳ Ｐゴシック" pitchFamily="-105" charset="-128"/>
                <a:cs typeface="ＭＳ Ｐゴシック" pitchFamily="-105" charset="-128"/>
              </a:rPr>
              <a:t>It has been demonstrated that quality-of-life aspects, especially sexual aspects of QOL, are important issues that must be considered in the treatment approach for men with BPH.</a:t>
            </a:r>
            <a:r>
              <a:rPr lang="en-US" baseline="30000">
                <a:latin typeface="Times New Roman" pitchFamily="-105" charset="0"/>
                <a:ea typeface="ＭＳ Ｐゴシック" pitchFamily="-105" charset="-128"/>
                <a:cs typeface="ＭＳ Ｐゴシック" pitchFamily="-105" charset="-128"/>
              </a:rPr>
              <a:t>2</a:t>
            </a:r>
          </a:p>
          <a:p>
            <a:pPr eaLnBrk="1" hangingPunct="1"/>
            <a:r>
              <a:rPr lang="en-US">
                <a:latin typeface="Times New Roman" pitchFamily="-105" charset="0"/>
                <a:ea typeface="ＭＳ Ｐゴシック" pitchFamily="-105" charset="-128"/>
                <a:cs typeface="ＭＳ Ｐゴシック" pitchFamily="-105" charset="-128"/>
              </a:rPr>
              <a:t>With an overall aging population—and with it, an increase in age-related conditions and diseases—treatments that balance efficacy and side effects, including sexual side effects for those who are sexually active, will be important.</a:t>
            </a:r>
          </a:p>
          <a:p>
            <a:pPr eaLnBrk="1" hangingPunct="1"/>
            <a:endParaRPr lang="en-US">
              <a:latin typeface="Times New Roman" pitchFamily="-105" charset="0"/>
              <a:ea typeface="ＭＳ Ｐゴシック" pitchFamily="-105" charset="-128"/>
              <a:cs typeface="ＭＳ Ｐゴシック" pitchFamily="-105" charset="-128"/>
            </a:endParaRPr>
          </a:p>
          <a:p>
            <a:pPr eaLnBrk="1" hangingPunct="1"/>
            <a:r>
              <a:rPr lang="en-US" sz="1000">
                <a:latin typeface="Times New Roman" pitchFamily="-105" charset="0"/>
                <a:ea typeface="ＭＳ Ｐゴシック" pitchFamily="-105" charset="-128"/>
                <a:cs typeface="ＭＳ Ｐゴシック" pitchFamily="-105" charset="-128"/>
              </a:rPr>
              <a:t>1.	Zlotta AR, Schulman CC. BPH and sexuality. </a:t>
            </a:r>
            <a:r>
              <a:rPr lang="en-US" sz="1000" i="1">
                <a:latin typeface="Times New Roman" pitchFamily="-105" charset="0"/>
                <a:ea typeface="ＭＳ Ｐゴシック" pitchFamily="-105" charset="-128"/>
                <a:cs typeface="ＭＳ Ｐゴシック" pitchFamily="-105" charset="-128"/>
              </a:rPr>
              <a:t>Eur Urol</a:t>
            </a:r>
            <a:r>
              <a:rPr lang="en-US" sz="1000">
                <a:latin typeface="Times New Roman" pitchFamily="-105" charset="0"/>
                <a:ea typeface="ＭＳ Ｐゴシック" pitchFamily="-105" charset="-128"/>
                <a:cs typeface="ＭＳ Ｐゴシック" pitchFamily="-105" charset="-128"/>
              </a:rPr>
              <a:t>. 1999;36(suppl 1):107-112.</a:t>
            </a:r>
          </a:p>
          <a:p>
            <a:pPr eaLnBrk="1" hangingPunct="1"/>
            <a:r>
              <a:rPr lang="en-US" sz="1000">
                <a:latin typeface="Times New Roman" pitchFamily="-105" charset="0"/>
                <a:ea typeface="ＭＳ Ｐゴシック" pitchFamily="-105" charset="-128"/>
                <a:cs typeface="ＭＳ Ｐゴシック" pitchFamily="-105" charset="-128"/>
              </a:rPr>
              <a:t>2.	DaSilva FC, Marquis P, Deschaseaux P, et al. Relative importance of sexuality and quality of life in patients with prostatic symptoms. </a:t>
            </a:r>
            <a:r>
              <a:rPr lang="en-US" sz="1000" i="1">
                <a:latin typeface="Times New Roman" pitchFamily="-105" charset="0"/>
                <a:ea typeface="ＭＳ Ｐゴシック" pitchFamily="-105" charset="-128"/>
                <a:cs typeface="ＭＳ Ｐゴシック" pitchFamily="-105" charset="-128"/>
              </a:rPr>
              <a:t>Eur Urol</a:t>
            </a:r>
            <a:r>
              <a:rPr lang="en-US" sz="1000">
                <a:latin typeface="Times New Roman" pitchFamily="-105" charset="0"/>
                <a:ea typeface="ＭＳ Ｐゴシック" pitchFamily="-105" charset="-128"/>
                <a:cs typeface="ＭＳ Ｐゴシック" pitchFamily="-105" charset="-128"/>
              </a:rPr>
              <a:t>. 1997;31:272-280.</a:t>
            </a:r>
          </a:p>
          <a:p>
            <a:pPr eaLnBrk="1" hangingPunct="1"/>
            <a:endParaRPr lang="en-US" sz="1000">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77929A16-84D8-4841-B021-35CA86270F7D}" type="slidenum">
              <a:rPr lang="en-US">
                <a:latin typeface="Times New Roman" pitchFamily="-105" charset="0"/>
                <a:ea typeface="ＭＳ Ｐゴシック" pitchFamily="-105" charset="-128"/>
                <a:cs typeface="ＭＳ Ｐゴシック" pitchFamily="-105" charset="-128"/>
              </a:rPr>
              <a:pPr/>
              <a:t>65</a:t>
            </a:fld>
            <a:endParaRPr lang="en-US">
              <a:latin typeface="Times New Roman" pitchFamily="-105" charset="0"/>
              <a:ea typeface="ＭＳ Ｐゴシック" pitchFamily="-105" charset="-128"/>
              <a:cs typeface="ＭＳ Ｐゴシック" pitchFamily="-105" charset="-128"/>
            </a:endParaRPr>
          </a:p>
        </p:txBody>
      </p:sp>
      <p:sp>
        <p:nvSpPr>
          <p:cNvPr id="191491" name="Rectangle 2"/>
          <p:cNvSpPr>
            <a:spLocks noGrp="1" noRot="1" noChangeAspect="1" noChangeArrowheads="1" noTextEdit="1"/>
          </p:cNvSpPr>
          <p:nvPr>
            <p:ph type="sldImg"/>
          </p:nvPr>
        </p:nvSpPr>
        <p:spPr>
          <a:xfrm>
            <a:off x="1292225" y="796925"/>
            <a:ext cx="4275138" cy="3206750"/>
          </a:xfrm>
          <a:ln/>
        </p:spPr>
      </p:sp>
      <p:sp>
        <p:nvSpPr>
          <p:cNvPr id="191492" name="Rectangle 3"/>
          <p:cNvSpPr>
            <a:spLocks noGrp="1" noChangeArrowheads="1"/>
          </p:cNvSpPr>
          <p:nvPr>
            <p:ph type="body" idx="1"/>
          </p:nvPr>
        </p:nvSpPr>
        <p:spPr>
          <a:xfrm>
            <a:off x="909638" y="4341813"/>
            <a:ext cx="5037137" cy="4116387"/>
          </a:xfrm>
          <a:noFill/>
          <a:ln/>
        </p:spPr>
        <p:txBody>
          <a:bodyPr lIns="89978" tIns="44989" rIns="89978" bIns="44989"/>
          <a:lstStyle/>
          <a:p>
            <a:pPr defTabSz="762000" eaLnBrk="1" hangingPunct="1"/>
            <a:endParaRPr lang="fr-FR">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FB31F472-DBAF-A749-A2D4-E0DF3FBE238B}" type="slidenum">
              <a:rPr lang="en-US">
                <a:latin typeface="Times New Roman" pitchFamily="-105" charset="0"/>
                <a:ea typeface="ＭＳ Ｐゴシック" pitchFamily="-105" charset="-128"/>
                <a:cs typeface="ＭＳ Ｐゴシック" pitchFamily="-105" charset="-128"/>
              </a:rPr>
              <a:pPr/>
              <a:t>66</a:t>
            </a:fld>
            <a:endParaRPr lang="en-US">
              <a:latin typeface="Times New Roman" pitchFamily="-105" charset="0"/>
              <a:ea typeface="ＭＳ Ｐゴシック" pitchFamily="-105" charset="-128"/>
              <a:cs typeface="ＭＳ Ｐゴシック" pitchFamily="-105" charset="-128"/>
            </a:endParaRPr>
          </a:p>
        </p:txBody>
      </p:sp>
      <p:sp>
        <p:nvSpPr>
          <p:cNvPr id="193539" name="Rectangle 2"/>
          <p:cNvSpPr>
            <a:spLocks noGrp="1" noRot="1" noChangeAspect="1" noChangeArrowheads="1" noTextEdit="1"/>
          </p:cNvSpPr>
          <p:nvPr>
            <p:ph type="sldImg"/>
          </p:nvPr>
        </p:nvSpPr>
        <p:spPr>
          <a:xfrm>
            <a:off x="1292225" y="796925"/>
            <a:ext cx="4275138" cy="3206750"/>
          </a:xfrm>
          <a:ln/>
        </p:spPr>
      </p:sp>
      <p:sp>
        <p:nvSpPr>
          <p:cNvPr id="193540" name="Rectangle 3"/>
          <p:cNvSpPr>
            <a:spLocks noGrp="1" noChangeArrowheads="1"/>
          </p:cNvSpPr>
          <p:nvPr>
            <p:ph type="body" idx="1"/>
          </p:nvPr>
        </p:nvSpPr>
        <p:spPr>
          <a:xfrm>
            <a:off x="909638" y="4341813"/>
            <a:ext cx="5037137" cy="4116387"/>
          </a:xfrm>
          <a:noFill/>
          <a:ln/>
        </p:spPr>
        <p:txBody>
          <a:bodyPr lIns="89978" tIns="44989" rIns="89978" bIns="44989"/>
          <a:lstStyle/>
          <a:p>
            <a:pPr defTabSz="762000" eaLnBrk="1" hangingPunct="1"/>
            <a:endParaRPr lang="fr-FR">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6B29ABCB-CB22-A647-B225-C200FDB89942}" type="slidenum">
              <a:rPr lang="en-US">
                <a:latin typeface="Times New Roman" pitchFamily="-105" charset="0"/>
                <a:ea typeface="ＭＳ Ｐゴシック" pitchFamily="-105" charset="-128"/>
                <a:cs typeface="ＭＳ Ｐゴシック" pitchFamily="-105" charset="-128"/>
              </a:rPr>
              <a:pPr/>
              <a:t>67</a:t>
            </a:fld>
            <a:endParaRPr lang="en-US">
              <a:latin typeface="Times New Roman" pitchFamily="-105" charset="0"/>
              <a:ea typeface="ＭＳ Ｐゴシック" pitchFamily="-105" charset="-128"/>
              <a:cs typeface="ＭＳ Ｐゴシック" pitchFamily="-105" charset="-128"/>
            </a:endParaRPr>
          </a:p>
        </p:txBody>
      </p:sp>
      <p:sp>
        <p:nvSpPr>
          <p:cNvPr id="195587" name="Rectangle 2"/>
          <p:cNvSpPr>
            <a:spLocks noGrp="1" noRot="1" noChangeAspect="1" noChangeArrowheads="1" noTextEdit="1"/>
          </p:cNvSpPr>
          <p:nvPr>
            <p:ph type="sldImg"/>
          </p:nvPr>
        </p:nvSpPr>
        <p:spPr>
          <a:xfrm>
            <a:off x="1135063" y="677863"/>
            <a:ext cx="4591050" cy="3443287"/>
          </a:xfrm>
          <a:ln/>
        </p:spPr>
      </p:sp>
      <p:sp>
        <p:nvSpPr>
          <p:cNvPr id="195588" name="Rectangle 3"/>
          <p:cNvSpPr>
            <a:spLocks noGrp="1" noChangeArrowheads="1"/>
          </p:cNvSpPr>
          <p:nvPr>
            <p:ph type="body" idx="1"/>
          </p:nvPr>
        </p:nvSpPr>
        <p:spPr>
          <a:xfrm>
            <a:off x="911225" y="4343400"/>
            <a:ext cx="5033963" cy="1208088"/>
          </a:xfrm>
          <a:noFill/>
          <a:ln/>
        </p:spPr>
        <p:txBody>
          <a:bodyPr lIns="87303" tIns="43652" rIns="87303" bIns="43652"/>
          <a:lstStyle/>
          <a:p>
            <a:pPr marL="112713" indent="-112713" eaLnBrk="1" hangingPunct="1"/>
            <a:r>
              <a:rPr lang="en-US" sz="1000" i="1">
                <a:solidFill>
                  <a:schemeClr val="tx2"/>
                </a:solidFill>
                <a:latin typeface="Times New Roman" pitchFamily="-105" charset="0"/>
                <a:ea typeface="ＭＳ Ｐゴシック" pitchFamily="-105" charset="-128"/>
                <a:cs typeface="ＭＳ Ｐゴシック" pitchFamily="-105" charset="-128"/>
              </a:rPr>
              <a:t>Sexual activity, including intercourse, decreased significantly with increasing lower </a:t>
            </a:r>
          </a:p>
          <a:p>
            <a:pPr marL="112713" indent="-112713" eaLnBrk="1" hangingPunct="1">
              <a:spcBef>
                <a:spcPct val="0"/>
              </a:spcBef>
            </a:pPr>
            <a:r>
              <a:rPr lang="en-US" sz="1000" i="1">
                <a:solidFill>
                  <a:schemeClr val="tx2"/>
                </a:solidFill>
                <a:latin typeface="Times New Roman" pitchFamily="-105" charset="0"/>
                <a:ea typeface="ＭＳ Ｐゴシック" pitchFamily="-105" charset="-128"/>
                <a:cs typeface="ＭＳ Ｐゴシック" pitchFamily="-105" charset="-128"/>
              </a:rPr>
              <a:t>urinary tract symptoms severity independently of age. </a:t>
            </a:r>
          </a:p>
          <a:p>
            <a:pPr marL="112713" indent="-112713" eaLnBrk="1" hangingPunct="1">
              <a:spcBef>
                <a:spcPct val="0"/>
              </a:spcBef>
            </a:pPr>
            <a:endParaRPr lang="en-US" sz="1000">
              <a:solidFill>
                <a:schemeClr val="tx2"/>
              </a:solidFill>
              <a:latin typeface="Times New Roman" pitchFamily="-105" charset="0"/>
              <a:ea typeface="ＭＳ Ｐゴシック" pitchFamily="-105" charset="-128"/>
              <a:cs typeface="ＭＳ Ｐゴシック" pitchFamily="-105" charset="-128"/>
            </a:endParaRPr>
          </a:p>
          <a:p>
            <a:pPr marL="112713" indent="-112713" eaLnBrk="1" hangingPunct="1">
              <a:buFontTx/>
              <a:buChar char="•"/>
            </a:pPr>
            <a:r>
              <a:rPr lang="en-US" sz="1000">
                <a:solidFill>
                  <a:schemeClr val="tx2"/>
                </a:solidFill>
                <a:latin typeface="Times New Roman" pitchFamily="-105" charset="0"/>
                <a:ea typeface="ＭＳ Ｐゴシック" pitchFamily="-105" charset="-128"/>
                <a:cs typeface="ＭＳ Ｐゴシック" pitchFamily="-105" charset="-128"/>
              </a:rPr>
              <a:t>The average monthly frequency of sexual activity decreased from 7.6 times per month for men aged 50-59 years to 3 times for men aged 70-80 years (</a:t>
            </a:r>
            <a:r>
              <a:rPr lang="en-US" sz="1000" i="1">
                <a:solidFill>
                  <a:schemeClr val="tx2"/>
                </a:solidFill>
                <a:latin typeface="Times New Roman" pitchFamily="-105" charset="0"/>
                <a:ea typeface="ＭＳ Ｐゴシック" pitchFamily="-105" charset="-128"/>
                <a:cs typeface="ＭＳ Ｐゴシック" pitchFamily="-105" charset="-128"/>
              </a:rPr>
              <a:t>P</a:t>
            </a:r>
            <a:r>
              <a:rPr lang="en-US" sz="1000">
                <a:solidFill>
                  <a:schemeClr val="tx2"/>
                </a:solidFill>
                <a:latin typeface="Times New Roman" pitchFamily="-105" charset="0"/>
                <a:ea typeface="ＭＳ Ｐゴシック" pitchFamily="-105" charset="-128"/>
                <a:cs typeface="ＭＳ Ｐゴシック" pitchFamily="-105" charset="-128"/>
              </a:rPr>
              <a:t>&lt;.001).</a:t>
            </a:r>
            <a:br>
              <a:rPr lang="en-US" sz="1000">
                <a:solidFill>
                  <a:schemeClr val="tx2"/>
                </a:solidFill>
                <a:latin typeface="Times New Roman" pitchFamily="-105" charset="0"/>
                <a:ea typeface="ＭＳ Ｐゴシック" pitchFamily="-105" charset="-128"/>
                <a:cs typeface="ＭＳ Ｐゴシック" pitchFamily="-105" charset="-128"/>
              </a:rPr>
            </a:br>
            <a:r>
              <a:rPr lang="en-US" sz="1000">
                <a:solidFill>
                  <a:schemeClr val="tx2"/>
                </a:solidFill>
                <a:latin typeface="Times New Roman" pitchFamily="-105" charset="0"/>
                <a:ea typeface="ＭＳ Ｐゴシック" pitchFamily="-105" charset="-128"/>
                <a:cs typeface="ＭＳ Ｐゴシック" pitchFamily="-105" charset="-128"/>
              </a:rPr>
              <a:t>A similar decline in sexual activity was seen in relation to LUTS severity (</a:t>
            </a:r>
            <a:r>
              <a:rPr lang="en-US" sz="1000" i="1">
                <a:solidFill>
                  <a:schemeClr val="tx2"/>
                </a:solidFill>
                <a:latin typeface="Times New Roman" pitchFamily="-105" charset="0"/>
                <a:ea typeface="ＭＳ Ｐゴシック" pitchFamily="-105" charset="-128"/>
                <a:cs typeface="ＭＳ Ｐゴシック" pitchFamily="-105" charset="-128"/>
              </a:rPr>
              <a:t>P</a:t>
            </a:r>
            <a:r>
              <a:rPr lang="en-US" sz="1000">
                <a:solidFill>
                  <a:schemeClr val="tx2"/>
                </a:solidFill>
                <a:latin typeface="Times New Roman" pitchFamily="-105" charset="0"/>
                <a:ea typeface="ＭＳ Ｐゴシック" pitchFamily="-105" charset="-128"/>
                <a:cs typeface="ＭＳ Ｐゴシック" pitchFamily="-105" charset="-128"/>
              </a:rPr>
              <a:t>&lt;.001)</a:t>
            </a:r>
          </a:p>
          <a:p>
            <a:pPr marL="112713" indent="-112713" eaLnBrk="1" hangingPunct="1">
              <a:buFontTx/>
              <a:buChar char="•"/>
            </a:pPr>
            <a:r>
              <a:rPr lang="en-US" sz="1000">
                <a:solidFill>
                  <a:schemeClr val="tx2"/>
                </a:solidFill>
                <a:latin typeface="Times New Roman" pitchFamily="-105" charset="0"/>
                <a:ea typeface="ＭＳ Ｐゴシック" pitchFamily="-105" charset="-128"/>
                <a:cs typeface="ＭＳ Ｐゴシック" pitchFamily="-105" charset="-128"/>
              </a:rPr>
              <a:t>Within EACH group of men at each decade of life from age 50, frequency of sexual activity declined significantly with increasing LUTS symptoms—the connection is AGE INDEPENDENT</a:t>
            </a:r>
          </a:p>
          <a:p>
            <a:pPr marL="112713" indent="-112713" eaLnBrk="1" hangingPunct="1">
              <a:buFontTx/>
              <a:buChar char="•"/>
            </a:pPr>
            <a:r>
              <a:rPr lang="en-US" sz="1000">
                <a:solidFill>
                  <a:schemeClr val="tx2"/>
                </a:solidFill>
                <a:latin typeface="Times New Roman" pitchFamily="-105" charset="0"/>
                <a:ea typeface="ＭＳ Ｐゴシック" pitchFamily="-105" charset="-128"/>
                <a:cs typeface="ＭＳ Ｐゴシック" pitchFamily="-105" charset="-128"/>
              </a:rPr>
              <a:t>For example with no LUTS, men in their 50s continue to have sex eight times a month; this drops off significantly as LUTS increases</a:t>
            </a:r>
          </a:p>
          <a:p>
            <a:pPr marL="112713" indent="-112713" eaLnBrk="1" hangingPunct="1">
              <a:buFontTx/>
              <a:buChar char="•"/>
            </a:pPr>
            <a:r>
              <a:rPr lang="en-US" sz="1000">
                <a:solidFill>
                  <a:schemeClr val="tx2"/>
                </a:solidFill>
                <a:latin typeface="Times New Roman" pitchFamily="-105" charset="0"/>
                <a:ea typeface="ＭＳ Ｐゴシック" pitchFamily="-105" charset="-128"/>
                <a:cs typeface="ＭＳ Ｐゴシック" pitchFamily="-105" charset="-128"/>
              </a:rPr>
              <a:t>To illustrate the severity of this, men in their 50s with severe LUTS have the same level of sexual activity as men in their 70s with no LUTS</a:t>
            </a:r>
            <a:endParaRPr lang="en-US" sz="800">
              <a:solidFill>
                <a:schemeClr val="tx2"/>
              </a:solidFill>
              <a:latin typeface="Times New Roman" pitchFamily="-105" charset="0"/>
              <a:ea typeface="Times New Roman" pitchFamily="-105" charset="0"/>
              <a:cs typeface="Times New Roman" pitchFamily="-105" charset="0"/>
            </a:endParaRPr>
          </a:p>
        </p:txBody>
      </p:sp>
      <p:sp>
        <p:nvSpPr>
          <p:cNvPr id="195589" name="Text Box 4"/>
          <p:cNvSpPr txBox="1">
            <a:spLocks noChangeArrowheads="1"/>
          </p:cNvSpPr>
          <p:nvPr/>
        </p:nvSpPr>
        <p:spPr bwMode="auto">
          <a:xfrm>
            <a:off x="906463" y="8736013"/>
            <a:ext cx="5205412" cy="331787"/>
          </a:xfrm>
          <a:prstGeom prst="rect">
            <a:avLst/>
          </a:prstGeom>
          <a:noFill/>
          <a:ln w="9525">
            <a:noFill/>
            <a:miter lim="800000"/>
            <a:headEnd/>
            <a:tailEnd/>
          </a:ln>
        </p:spPr>
        <p:txBody>
          <a:bodyPr lIns="89718" tIns="44859" rIns="89718" bIns="44859" anchor="b">
            <a:prstTxWarp prst="textNoShape">
              <a:avLst/>
            </a:prstTxWarp>
            <a:spAutoFit/>
          </a:bodyPr>
          <a:lstStyle/>
          <a:p>
            <a:pPr defTabSz="896938" eaLnBrk="0" hangingPunct="0">
              <a:spcBef>
                <a:spcPct val="30000"/>
              </a:spcBef>
            </a:pPr>
            <a:r>
              <a:rPr lang="en-US" sz="800" u="none">
                <a:solidFill>
                  <a:schemeClr val="tx2"/>
                </a:solidFill>
                <a:latin typeface="Arial" pitchFamily="-105" charset="0"/>
                <a:ea typeface="Times New Roman" pitchFamily="-105" charset="0"/>
                <a:cs typeface="Times New Roman" pitchFamily="-105" charset="0"/>
              </a:rPr>
              <a:t>Rosen R, Altwein J, Boyle P, et al. Lower urinary tract symptoms and male sexual dysfunction: the Multinational Survey of the Aging Male (MSAM-7). </a:t>
            </a:r>
            <a:r>
              <a:rPr lang="en-US" sz="800" i="1" u="none">
                <a:solidFill>
                  <a:schemeClr val="tx2"/>
                </a:solidFill>
                <a:latin typeface="Arial" pitchFamily="-105" charset="0"/>
                <a:ea typeface="Times New Roman" pitchFamily="-105" charset="0"/>
                <a:cs typeface="Times New Roman" pitchFamily="-105" charset="0"/>
              </a:rPr>
              <a:t>Eur Urol. </a:t>
            </a:r>
            <a:r>
              <a:rPr lang="en-US" sz="800" u="none">
                <a:solidFill>
                  <a:schemeClr val="tx2"/>
                </a:solidFill>
                <a:latin typeface="Arial" pitchFamily="-105" charset="0"/>
                <a:ea typeface="Times New Roman" pitchFamily="-105" charset="0"/>
                <a:cs typeface="Times New Roman" pitchFamily="-105" charset="0"/>
              </a:rPr>
              <a:t>2003;44:637-649.</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45F0DD5-36D8-5E43-830A-D2DB6EDF5038}" type="slidenum">
              <a:rPr lang="en-US">
                <a:latin typeface="Times New Roman" pitchFamily="-105" charset="0"/>
                <a:ea typeface="ＭＳ Ｐゴシック" pitchFamily="-105" charset="-128"/>
                <a:cs typeface="ＭＳ Ｐゴシック" pitchFamily="-105" charset="-128"/>
              </a:rPr>
              <a:pPr/>
              <a:t>6</a:t>
            </a:fld>
            <a:endParaRPr lang="en-US">
              <a:latin typeface="Times New Roman" pitchFamily="-105" charset="0"/>
              <a:ea typeface="ＭＳ Ｐゴシック" pitchFamily="-105" charset="-128"/>
              <a:cs typeface="ＭＳ Ｐゴシック" pitchFamily="-105"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tabLst>
                <a:tab pos="169863" algn="l"/>
              </a:tabLst>
            </a:pPr>
            <a:r>
              <a:rPr lang="en-US">
                <a:latin typeface="Times New Roman" pitchFamily="-105" charset="0"/>
                <a:ea typeface="ＭＳ Ｐゴシック" pitchFamily="-105" charset="-128"/>
                <a:cs typeface="ＭＳ Ｐゴシック" pitchFamily="-105" charset="-128"/>
              </a:rPr>
              <a:t>The high prevalence of BPH can be appreciated when the prevalence of BPH is compared with that of other common conditions. The prevalence of BPH in men older than 60 years</a:t>
            </a:r>
            <a:r>
              <a:rPr lang="en-US" baseline="30000">
                <a:latin typeface="Times New Roman" pitchFamily="-105" charset="0"/>
                <a:ea typeface="ＭＳ Ｐゴシック" pitchFamily="-105" charset="-128"/>
                <a:cs typeface="ＭＳ Ｐゴシック" pitchFamily="-105" charset="-128"/>
              </a:rPr>
              <a:t>1</a:t>
            </a:r>
            <a:r>
              <a:rPr lang="en-US">
                <a:latin typeface="Times New Roman" pitchFamily="-105" charset="0"/>
                <a:ea typeface="ＭＳ Ｐゴシック" pitchFamily="-105" charset="-128"/>
                <a:cs typeface="ＭＳ Ｐゴシック" pitchFamily="-105" charset="-128"/>
              </a:rPr>
              <a:t> is greater than that of diabetes in adults over 65 years</a:t>
            </a:r>
            <a:r>
              <a:rPr lang="en-US" baseline="30000">
                <a:latin typeface="Times New Roman" pitchFamily="-105" charset="0"/>
                <a:ea typeface="ＭＳ Ｐゴシック" pitchFamily="-105" charset="-128"/>
                <a:cs typeface="ＭＳ Ｐゴシック" pitchFamily="-105" charset="-128"/>
              </a:rPr>
              <a:t>2</a:t>
            </a:r>
            <a:r>
              <a:rPr lang="en-US">
                <a:latin typeface="Times New Roman" pitchFamily="-105" charset="0"/>
                <a:ea typeface="ＭＳ Ｐゴシック" pitchFamily="-105" charset="-128"/>
                <a:cs typeface="ＭＳ Ｐゴシック" pitchFamily="-105" charset="-128"/>
              </a:rPr>
              <a:t> and greater than that of asthma in the population at large.</a:t>
            </a:r>
            <a:r>
              <a:rPr lang="en-US" baseline="30000">
                <a:latin typeface="Times New Roman" pitchFamily="-105" charset="0"/>
                <a:ea typeface="ＭＳ Ｐゴシック" pitchFamily="-105" charset="-128"/>
                <a:cs typeface="ＭＳ Ｐゴシック" pitchFamily="-105" charset="-128"/>
              </a:rPr>
              <a:t>3</a:t>
            </a:r>
          </a:p>
          <a:p>
            <a:pPr eaLnBrk="1" hangingPunct="1">
              <a:tabLst>
                <a:tab pos="169863" algn="l"/>
              </a:tabLst>
            </a:pPr>
            <a:endParaRPr lang="en-US">
              <a:latin typeface="Times New Roman" pitchFamily="-105" charset="0"/>
              <a:ea typeface="ＭＳ Ｐゴシック" pitchFamily="-105" charset="-128"/>
              <a:cs typeface="ＭＳ Ｐゴシック" pitchFamily="-105" charset="-128"/>
            </a:endParaRPr>
          </a:p>
          <a:p>
            <a:pPr eaLnBrk="1" hangingPunct="1">
              <a:tabLst>
                <a:tab pos="169863" algn="l"/>
              </a:tabLst>
            </a:pPr>
            <a:r>
              <a:rPr lang="en-US">
                <a:latin typeface="Times New Roman" pitchFamily="-105" charset="0"/>
                <a:ea typeface="ＭＳ Ｐゴシック" pitchFamily="-105" charset="-128"/>
                <a:cs typeface="ＭＳ Ｐゴシック" pitchFamily="-105" charset="-128"/>
              </a:rPr>
              <a:t>References</a:t>
            </a:r>
          </a:p>
          <a:p>
            <a:pPr eaLnBrk="1" hangingPunct="1">
              <a:tabLst>
                <a:tab pos="169863" algn="l"/>
              </a:tabLst>
            </a:pPr>
            <a:r>
              <a:rPr lang="en-US">
                <a:latin typeface="Times New Roman" pitchFamily="-105" charset="0"/>
                <a:ea typeface="ＭＳ Ｐゴシック" pitchFamily="-105" charset="-128"/>
                <a:cs typeface="ＭＳ Ｐゴシック" pitchFamily="-105" charset="-128"/>
              </a:rPr>
              <a:t>1.	Berry SJ, Coffey DS, Walsh PC, Ewing LL. The development of human</a:t>
            </a:r>
            <a:br>
              <a:rPr lang="en-US">
                <a:latin typeface="Times New Roman" pitchFamily="-105" charset="0"/>
                <a:ea typeface="ＭＳ Ｐゴシック" pitchFamily="-105" charset="-128"/>
                <a:cs typeface="ＭＳ Ｐゴシック" pitchFamily="-105" charset="-128"/>
              </a:rPr>
            </a:br>
            <a:r>
              <a:rPr lang="en-US">
                <a:latin typeface="Times New Roman" pitchFamily="-105" charset="0"/>
                <a:ea typeface="ＭＳ Ｐゴシック" pitchFamily="-105" charset="-128"/>
                <a:cs typeface="ＭＳ Ｐゴシック" pitchFamily="-105" charset="-128"/>
              </a:rPr>
              <a:t>	benign prostatic hyperplasia with age. </a:t>
            </a:r>
            <a:r>
              <a:rPr lang="en-US" i="1">
                <a:latin typeface="Times New Roman" pitchFamily="-105" charset="0"/>
                <a:ea typeface="ＭＳ Ｐゴシック" pitchFamily="-105" charset="-128"/>
                <a:cs typeface="ＭＳ Ｐゴシック" pitchFamily="-105" charset="-128"/>
              </a:rPr>
              <a:t>J Urol.</a:t>
            </a:r>
            <a:r>
              <a:rPr lang="en-US">
                <a:latin typeface="Times New Roman" pitchFamily="-105" charset="0"/>
                <a:ea typeface="ＭＳ Ｐゴシック" pitchFamily="-105" charset="-128"/>
                <a:cs typeface="ＭＳ Ｐゴシック" pitchFamily="-105" charset="-128"/>
              </a:rPr>
              <a:t> 1984;132:474–479.</a:t>
            </a:r>
          </a:p>
          <a:p>
            <a:pPr eaLnBrk="1" hangingPunct="1">
              <a:tabLst>
                <a:tab pos="169863" algn="l"/>
              </a:tabLst>
            </a:pPr>
            <a:r>
              <a:rPr lang="en-GB">
                <a:latin typeface="Times New Roman" pitchFamily="-105" charset="0"/>
                <a:ea typeface="ＭＳ Ｐゴシック" pitchFamily="-105" charset="-128"/>
                <a:cs typeface="ＭＳ Ｐゴシック" pitchFamily="-105" charset="-128"/>
              </a:rPr>
              <a:t>2.	</a:t>
            </a:r>
            <a:r>
              <a:rPr lang="en-US">
                <a:latin typeface="Times New Roman" pitchFamily="-105" charset="0"/>
                <a:ea typeface="ＭＳ Ｐゴシック" pitchFamily="-105" charset="-128"/>
                <a:cs typeface="ＭＳ Ｐゴシック" pitchFamily="-105" charset="-128"/>
              </a:rPr>
              <a:t>CDC. 2003 National Diabetes Fact Sheet. Available at http://www.cdc.gov/diabetes/pubs/estimates.htm. Accessed May 16, 2003.</a:t>
            </a:r>
          </a:p>
          <a:p>
            <a:pPr eaLnBrk="1" hangingPunct="1">
              <a:tabLst>
                <a:tab pos="169863" algn="l"/>
              </a:tabLst>
            </a:pPr>
            <a:r>
              <a:rPr lang="en-US">
                <a:latin typeface="Times New Roman" pitchFamily="-105" charset="0"/>
                <a:ea typeface="ＭＳ Ｐゴシック" pitchFamily="-105" charset="-128"/>
                <a:cs typeface="ＭＳ Ｐゴシック" pitchFamily="-105" charset="-128"/>
              </a:rPr>
              <a:t>3. CDC. 1998 Forecasted State-Specific Estimates of Self-Reported Asthma Prevalence. Available at http://www.cdc.gov/mmwr/preview/mmwrhtml/00055803.htm. Accessed January 8, 2003.</a:t>
            </a:r>
          </a:p>
          <a:p>
            <a:pPr eaLnBrk="1" hangingPunct="1">
              <a:tabLst>
                <a:tab pos="169863" algn="l"/>
              </a:tabLst>
            </a:pPr>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FA111B64-FA2D-A749-B7DA-2605C549A9BD}" type="slidenum">
              <a:rPr lang="en-US">
                <a:latin typeface="Times New Roman" pitchFamily="-105" charset="0"/>
                <a:ea typeface="ＭＳ Ｐゴシック" pitchFamily="-105" charset="-128"/>
                <a:cs typeface="ＭＳ Ｐゴシック" pitchFamily="-105" charset="-128"/>
              </a:rPr>
              <a:pPr/>
              <a:t>68</a:t>
            </a:fld>
            <a:endParaRPr lang="en-US">
              <a:latin typeface="Times New Roman" pitchFamily="-105" charset="0"/>
              <a:ea typeface="ＭＳ Ｐゴシック" pitchFamily="-105" charset="-128"/>
              <a:cs typeface="ＭＳ Ｐゴシック" pitchFamily="-105" charset="-128"/>
            </a:endParaRPr>
          </a:p>
        </p:txBody>
      </p:sp>
      <p:sp>
        <p:nvSpPr>
          <p:cNvPr id="197635" name="Rectangle 2"/>
          <p:cNvSpPr>
            <a:spLocks noGrp="1" noRot="1" noChangeAspect="1" noChangeArrowheads="1" noTextEdit="1"/>
          </p:cNvSpPr>
          <p:nvPr>
            <p:ph type="sldImg"/>
          </p:nvPr>
        </p:nvSpPr>
        <p:spPr>
          <a:xfrm>
            <a:off x="1155700" y="693738"/>
            <a:ext cx="4552950" cy="3414712"/>
          </a:xfrm>
          <a:ln/>
        </p:spPr>
      </p:sp>
      <p:sp>
        <p:nvSpPr>
          <p:cNvPr id="197636" name="Rectangle 3"/>
          <p:cNvSpPr>
            <a:spLocks noChangeArrowheads="1"/>
          </p:cNvSpPr>
          <p:nvPr/>
        </p:nvSpPr>
        <p:spPr bwMode="auto">
          <a:xfrm>
            <a:off x="911225" y="4341813"/>
            <a:ext cx="5033963" cy="4116387"/>
          </a:xfrm>
          <a:prstGeom prst="rect">
            <a:avLst/>
          </a:prstGeom>
          <a:noFill/>
          <a:ln w="9525">
            <a:noFill/>
            <a:miter lim="800000"/>
            <a:headEnd/>
            <a:tailEnd/>
          </a:ln>
        </p:spPr>
        <p:txBody>
          <a:bodyPr lIns="87303" tIns="43652" rIns="87303" bIns="43652">
            <a:prstTxWarp prst="textNoShape">
              <a:avLst/>
            </a:prstTxWarp>
          </a:bodyPr>
          <a:lstStyle/>
          <a:p>
            <a:pPr marL="114300" indent="-114300">
              <a:spcBef>
                <a:spcPct val="30000"/>
              </a:spcBef>
            </a:pPr>
            <a:endParaRPr lang="fr-FR" sz="1200" u="none">
              <a:latin typeface="Arial" pitchFamily="-105" charset="0"/>
            </a:endParaRPr>
          </a:p>
        </p:txBody>
      </p:sp>
      <p:sp>
        <p:nvSpPr>
          <p:cNvPr id="197637" name="Rectangle 4"/>
          <p:cNvSpPr>
            <a:spLocks noGrp="1" noChangeArrowheads="1"/>
          </p:cNvSpPr>
          <p:nvPr>
            <p:ph type="body" idx="1"/>
          </p:nvPr>
        </p:nvSpPr>
        <p:spPr>
          <a:xfrm>
            <a:off x="915988" y="4352925"/>
            <a:ext cx="5026025" cy="2371725"/>
          </a:xfrm>
          <a:noFill/>
          <a:ln/>
        </p:spPr>
        <p:txBody>
          <a:bodyPr/>
          <a:lstStyle/>
          <a:p>
            <a:pPr marL="112713" indent="-112713" eaLnBrk="1" hangingPunct="1"/>
            <a:r>
              <a:rPr lang="en-US" sz="1000" i="1">
                <a:solidFill>
                  <a:schemeClr val="tx2"/>
                </a:solidFill>
                <a:latin typeface="Times New Roman" pitchFamily="-105" charset="0"/>
                <a:ea typeface="ＭＳ Ｐゴシック" pitchFamily="-105" charset="-128"/>
                <a:cs typeface="ＭＳ Ｐゴシック" pitchFamily="-105" charset="-128"/>
              </a:rPr>
              <a:t>Erection problems (as measured by IIEF) were strongly associated with lower urinary </a:t>
            </a:r>
          </a:p>
          <a:p>
            <a:pPr marL="112713" indent="-112713" eaLnBrk="1" hangingPunct="1">
              <a:spcBef>
                <a:spcPct val="0"/>
              </a:spcBef>
            </a:pPr>
            <a:r>
              <a:rPr lang="en-US" sz="1000" i="1">
                <a:solidFill>
                  <a:schemeClr val="tx2"/>
                </a:solidFill>
                <a:latin typeface="Times New Roman" pitchFamily="-105" charset="0"/>
                <a:ea typeface="ＭＳ Ｐゴシック" pitchFamily="-105" charset="-128"/>
                <a:cs typeface="ＭＳ Ｐゴシック" pitchFamily="-105" charset="-128"/>
              </a:rPr>
              <a:t>tract symptom severity in each category of age.</a:t>
            </a:r>
          </a:p>
          <a:p>
            <a:pPr marL="112713" indent="-112713" eaLnBrk="1" hangingPunct="1">
              <a:spcBef>
                <a:spcPct val="0"/>
              </a:spcBef>
            </a:pPr>
            <a:endParaRPr lang="en-US" sz="1000">
              <a:solidFill>
                <a:schemeClr val="tx2"/>
              </a:solidFill>
              <a:latin typeface="Times New Roman" pitchFamily="-105" charset="0"/>
              <a:ea typeface="ＭＳ Ｐゴシック" pitchFamily="-105" charset="-128"/>
              <a:cs typeface="ＭＳ Ｐゴシック" pitchFamily="-105" charset="-128"/>
            </a:endParaRPr>
          </a:p>
          <a:p>
            <a:pPr marL="112713" indent="-112713" eaLnBrk="1" hangingPunct="1">
              <a:buFontTx/>
              <a:buChar char="•"/>
            </a:pPr>
            <a:r>
              <a:rPr lang="en-US" sz="1000">
                <a:solidFill>
                  <a:schemeClr val="tx2"/>
                </a:solidFill>
                <a:latin typeface="Times New Roman" pitchFamily="-105" charset="0"/>
                <a:ea typeface="ＭＳ Ｐゴシック" pitchFamily="-105" charset="-128"/>
                <a:cs typeface="ＭＳ Ｐゴシック" pitchFamily="-105" charset="-128"/>
              </a:rPr>
              <a:t>The International Index of Erectile Dysfunction (IIEF) is the gold standard measure of male sexual function, used in the majority of clinical trials in ED. The IIEF subscore of erectile function (6 items)</a:t>
            </a:r>
          </a:p>
          <a:p>
            <a:pPr marL="112713" indent="-112713" eaLnBrk="1" hangingPunct="1">
              <a:buFontTx/>
              <a:buChar char="•"/>
            </a:pPr>
            <a:r>
              <a:rPr lang="en-US" sz="1000">
                <a:solidFill>
                  <a:schemeClr val="tx2"/>
                </a:solidFill>
                <a:latin typeface="Times New Roman" pitchFamily="-105" charset="0"/>
                <a:ea typeface="ＭＳ Ｐゴシック" pitchFamily="-105" charset="-128"/>
                <a:cs typeface="ＭＳ Ｐゴシック" pitchFamily="-105" charset="-128"/>
              </a:rPr>
              <a:t>This slide shows the decline in erectile function (assessed by mean scores on the IIEF questionnaire) among men who reported sexual intercourse in the past 4 weeks, stratified by age group and severity of LUTS</a:t>
            </a:r>
          </a:p>
          <a:p>
            <a:pPr marL="112713" indent="-112713" eaLnBrk="1" hangingPunct="1">
              <a:buFontTx/>
              <a:buChar char="•"/>
            </a:pPr>
            <a:r>
              <a:rPr lang="en-US" sz="1000">
                <a:solidFill>
                  <a:schemeClr val="tx2"/>
                </a:solidFill>
                <a:latin typeface="Times New Roman" pitchFamily="-105" charset="0"/>
                <a:ea typeface="ＭＳ Ｐゴシック" pitchFamily="-105" charset="-128"/>
                <a:cs typeface="ＭＳ Ｐゴシック" pitchFamily="-105" charset="-128"/>
              </a:rPr>
              <a:t>Thus, not only was sexual frequency decreased (previous slide), but erectile function decreased with increasing LUTS—again, independent of age. That is, there is a LUTS effect on sexual activity and erectile dysfunction at all ages studied</a:t>
            </a:r>
          </a:p>
          <a:p>
            <a:pPr marL="112713" indent="-112713" eaLnBrk="1" hangingPunct="1">
              <a:buFontTx/>
              <a:buChar char="•"/>
            </a:pPr>
            <a:r>
              <a:rPr lang="en-US" sz="1000">
                <a:solidFill>
                  <a:schemeClr val="tx2"/>
                </a:solidFill>
                <a:latin typeface="Times New Roman" pitchFamily="-105" charset="0"/>
                <a:ea typeface="ＭＳ Ｐゴシック" pitchFamily="-105" charset="-128"/>
                <a:cs typeface="ＭＳ Ｐゴシック" pitchFamily="-105" charset="-128"/>
              </a:rPr>
              <a:t>Within each age group, erectile function declined with increasing severity of LUTS, independent of other comorbidities</a:t>
            </a:r>
            <a:endParaRPr lang="nl-NL">
              <a:solidFill>
                <a:schemeClr val="tx2"/>
              </a:solidFill>
              <a:latin typeface="Times New Roman" pitchFamily="-105" charset="0"/>
              <a:ea typeface="ＭＳ Ｐゴシック" pitchFamily="-105" charset="-128"/>
              <a:cs typeface="ＭＳ Ｐゴシック" pitchFamily="-105" charset="-128"/>
            </a:endParaRPr>
          </a:p>
        </p:txBody>
      </p:sp>
      <p:sp>
        <p:nvSpPr>
          <p:cNvPr id="197638" name="Text Box 5"/>
          <p:cNvSpPr txBox="1">
            <a:spLocks noChangeArrowheads="1"/>
          </p:cNvSpPr>
          <p:nvPr/>
        </p:nvSpPr>
        <p:spPr bwMode="auto">
          <a:xfrm>
            <a:off x="906463" y="8018463"/>
            <a:ext cx="5205412" cy="1049337"/>
          </a:xfrm>
          <a:prstGeom prst="rect">
            <a:avLst/>
          </a:prstGeom>
          <a:noFill/>
          <a:ln w="9525">
            <a:noFill/>
            <a:miter lim="800000"/>
            <a:headEnd/>
            <a:tailEnd/>
          </a:ln>
        </p:spPr>
        <p:txBody>
          <a:bodyPr lIns="89718" tIns="44859" rIns="89718" bIns="44859" anchor="b">
            <a:prstTxWarp prst="textNoShape">
              <a:avLst/>
            </a:prstTxWarp>
            <a:spAutoFit/>
          </a:bodyPr>
          <a:lstStyle/>
          <a:p>
            <a:pPr defTabSz="896938" eaLnBrk="0" hangingPunct="0">
              <a:spcBef>
                <a:spcPct val="30000"/>
              </a:spcBef>
            </a:pPr>
            <a:r>
              <a:rPr lang="en-US" sz="800" u="none">
                <a:solidFill>
                  <a:schemeClr val="tx2"/>
                </a:solidFill>
                <a:latin typeface="Arial" pitchFamily="-105" charset="0"/>
                <a:ea typeface="Times New Roman" pitchFamily="-105" charset="0"/>
                <a:cs typeface="Times New Roman" pitchFamily="-105" charset="0"/>
              </a:rPr>
              <a:t>Rosen R, Altwein J, Boyle P, et al. Lower urinary tract symptoms and male sexual dysfunction: the Multinational Survey of the Aging Male (MSAM-7). </a:t>
            </a:r>
            <a:r>
              <a:rPr lang="en-US" sz="800" i="1" u="none">
                <a:solidFill>
                  <a:schemeClr val="tx2"/>
                </a:solidFill>
                <a:latin typeface="Arial" pitchFamily="-105" charset="0"/>
                <a:ea typeface="Times New Roman" pitchFamily="-105" charset="0"/>
                <a:cs typeface="Times New Roman" pitchFamily="-105" charset="0"/>
              </a:rPr>
              <a:t>Eur Urol. </a:t>
            </a:r>
            <a:r>
              <a:rPr lang="en-US" sz="800" u="none">
                <a:solidFill>
                  <a:schemeClr val="tx2"/>
                </a:solidFill>
                <a:latin typeface="Arial" pitchFamily="-105" charset="0"/>
                <a:ea typeface="Times New Roman" pitchFamily="-105" charset="0"/>
                <a:cs typeface="Times New Roman" pitchFamily="-105" charset="0"/>
              </a:rPr>
              <a:t>2003;44:637-649.</a:t>
            </a:r>
            <a:endParaRPr lang="en-US" sz="1000" u="none">
              <a:solidFill>
                <a:schemeClr val="tx2"/>
              </a:solidFill>
              <a:latin typeface="Arial" pitchFamily="-105" charset="0"/>
            </a:endParaRPr>
          </a:p>
          <a:p>
            <a:pPr defTabSz="896938" eaLnBrk="0" hangingPunct="0">
              <a:spcBef>
                <a:spcPct val="30000"/>
              </a:spcBef>
            </a:pPr>
            <a:endParaRPr lang="en-US" sz="1200" u="none">
              <a:solidFill>
                <a:schemeClr val="tx2"/>
              </a:solidFill>
              <a:latin typeface="Arial" pitchFamily="-105" charset="0"/>
            </a:endParaRPr>
          </a:p>
          <a:p>
            <a:pPr defTabSz="896938" eaLnBrk="0" hangingPunct="0">
              <a:spcBef>
                <a:spcPct val="30000"/>
              </a:spcBef>
            </a:pPr>
            <a:r>
              <a:rPr lang="en-US" sz="900" u="none">
                <a:solidFill>
                  <a:schemeClr val="tx2"/>
                </a:solidFill>
                <a:latin typeface="Arial" pitchFamily="-105" charset="0"/>
              </a:rPr>
              <a:t>SPEAKER NOTE:</a:t>
            </a:r>
          </a:p>
          <a:p>
            <a:pPr defTabSz="896938" eaLnBrk="0" hangingPunct="0">
              <a:spcBef>
                <a:spcPct val="30000"/>
              </a:spcBef>
            </a:pPr>
            <a:r>
              <a:rPr lang="en-US" sz="900" u="none">
                <a:solidFill>
                  <a:schemeClr val="tx2"/>
                </a:solidFill>
                <a:latin typeface="Arial" pitchFamily="-105" charset="0"/>
              </a:rPr>
              <a:t>As an example, males in their 50s with severe LUTS have as much erectile dysfunction as men </a:t>
            </a:r>
          </a:p>
          <a:p>
            <a:pPr defTabSz="896938" eaLnBrk="0" hangingPunct="0"/>
            <a:r>
              <a:rPr lang="en-US" sz="900" u="none">
                <a:solidFill>
                  <a:schemeClr val="tx2"/>
                </a:solidFill>
                <a:latin typeface="Arial" pitchFamily="-105" charset="0"/>
              </a:rPr>
              <a:t>in their 70s with no LUTS.</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1638B7EA-BD4D-804D-88C8-AB199C41AD18}" type="slidenum">
              <a:rPr lang="en-US">
                <a:latin typeface="Times New Roman" pitchFamily="-105" charset="0"/>
                <a:ea typeface="ＭＳ Ｐゴシック" pitchFamily="-105" charset="-128"/>
                <a:cs typeface="ＭＳ Ｐゴシック" pitchFamily="-105" charset="-128"/>
              </a:rPr>
              <a:pPr/>
              <a:t>72</a:t>
            </a:fld>
            <a:endParaRPr lang="en-US">
              <a:latin typeface="Times New Roman" pitchFamily="-105" charset="0"/>
              <a:ea typeface="ＭＳ Ｐゴシック" pitchFamily="-105" charset="-128"/>
              <a:cs typeface="ＭＳ Ｐゴシック" pitchFamily="-105" charset="-128"/>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B7F3474-2BA4-9C4A-8FC9-B5632252033F}" type="slidenum">
              <a:rPr lang="en-US">
                <a:latin typeface="Times New Roman" pitchFamily="-105" charset="0"/>
                <a:ea typeface="ＭＳ Ｐゴシック" pitchFamily="-105" charset="-128"/>
                <a:cs typeface="ＭＳ Ｐゴシック" pitchFamily="-105" charset="-128"/>
              </a:rPr>
              <a:pPr/>
              <a:t>7</a:t>
            </a:fld>
            <a:endParaRPr lang="en-US">
              <a:latin typeface="Times New Roman" pitchFamily="-105" charset="0"/>
              <a:ea typeface="ＭＳ Ｐゴシック" pitchFamily="-105" charset="-128"/>
              <a:cs typeface="ＭＳ Ｐゴシック" pitchFamily="-105" charset="-128"/>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lIns="89783" tIns="44891" rIns="89783" bIns="44891"/>
          <a:lstStyle/>
          <a:p>
            <a:pPr eaLnBrk="1" hangingPunct="1"/>
            <a:r>
              <a:rPr lang="en-US">
                <a:latin typeface="Times New Roman" pitchFamily="-105" charset="0"/>
                <a:ea typeface="Times New Roman" pitchFamily="-105" charset="0"/>
                <a:cs typeface="Times New Roman" pitchFamily="-105" charset="0"/>
              </a:rPr>
              <a:t>BPH is the most common prostate disease and one of the most common diseases in any body system among aging men. Nearly all men reaching average life expectancy are affected by BPH.  Clinical studies conducted over the past 60 years show that histologic evidence of BPH is apparent in approximately 5 of 10 60-year-old men and 9 of 10 80-year-old men.</a:t>
            </a:r>
          </a:p>
          <a:p>
            <a:pPr eaLnBrk="1" hangingPunct="1"/>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D717DFA-EC6F-E548-A0A2-E3BBDE9DE6B0}" type="slidenum">
              <a:rPr lang="en-US">
                <a:latin typeface="Times New Roman" pitchFamily="-105" charset="0"/>
                <a:ea typeface="ＭＳ Ｐゴシック" pitchFamily="-105" charset="-128"/>
                <a:cs typeface="ＭＳ Ｐゴシック" pitchFamily="-105" charset="-128"/>
              </a:rPr>
              <a:pPr/>
              <a:t>8</a:t>
            </a:fld>
            <a:endParaRPr lang="en-US">
              <a:latin typeface="Times New Roman" pitchFamily="-105" charset="0"/>
              <a:ea typeface="ＭＳ Ｐゴシック" pitchFamily="-105" charset="-128"/>
              <a:cs typeface="ＭＳ Ｐゴシック" pitchFamily="-105" charset="-128"/>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lIns="91417" tIns="45708" rIns="91417" bIns="45708"/>
          <a:lstStyle/>
          <a:p>
            <a:pPr eaLnBrk="1" hangingPunct="1">
              <a:tabLst>
                <a:tab pos="169863" algn="l"/>
              </a:tabLst>
            </a:pPr>
            <a:r>
              <a:rPr lang="en-US">
                <a:latin typeface="Times New Roman" pitchFamily="-105" charset="0"/>
                <a:ea typeface="ＭＳ Ｐゴシック" pitchFamily="-105" charset="-128"/>
                <a:cs typeface="ＭＳ Ｐゴシック" pitchFamily="-105" charset="-128"/>
              </a:rPr>
              <a:t>Several studies show that prostate volume increases over time and is directly related to age in patients with BPH.</a:t>
            </a:r>
            <a:r>
              <a:rPr lang="en-US" baseline="30000">
                <a:latin typeface="Times New Roman" pitchFamily="-105" charset="0"/>
                <a:ea typeface="ＭＳ Ｐゴシック" pitchFamily="-105" charset="-128"/>
                <a:cs typeface="ＭＳ Ｐゴシック" pitchFamily="-105" charset="-128"/>
              </a:rPr>
              <a:t>1-3</a:t>
            </a:r>
            <a:r>
              <a:rPr lang="en-US">
                <a:latin typeface="Times New Roman" pitchFamily="-105" charset="0"/>
                <a:ea typeface="ＭＳ Ｐゴシック" pitchFamily="-105" charset="-128"/>
                <a:cs typeface="ＭＳ Ｐゴシック" pitchFamily="-105" charset="-128"/>
              </a:rPr>
              <a:t> For example, in the community-based Olmsted County study, prostate volume was measured by transrectal ultrasound in 631 white men ages 40 to 79 years who had not previously undergone prostate surgery or had prostate cancer.</a:t>
            </a:r>
            <a:r>
              <a:rPr lang="en-US" baseline="30000">
                <a:latin typeface="Times New Roman" pitchFamily="-105" charset="0"/>
                <a:ea typeface="ＭＳ Ｐゴシック" pitchFamily="-105" charset="-128"/>
                <a:cs typeface="ＭＳ Ｐゴシック" pitchFamily="-105" charset="-128"/>
              </a:rPr>
              <a:t>1</a:t>
            </a:r>
            <a:r>
              <a:rPr lang="en-US">
                <a:latin typeface="Times New Roman" pitchFamily="-105" charset="0"/>
                <a:ea typeface="ＭＳ Ｐゴシック" pitchFamily="-105" charset="-128"/>
                <a:cs typeface="ＭＳ Ｐゴシック" pitchFamily="-105" charset="-128"/>
              </a:rPr>
              <a:t> The results show that, although prostate growth rates were variable between patients, prostate volume increased with age across the population. Across all age groups, the average annual change in prostate volume (estimated by a mixed-effects regression model) was 1.6%, shown by the red line on the graph. Each black line on the graph represents the prostate growth data for 1 patient.</a:t>
            </a:r>
          </a:p>
          <a:p>
            <a:pPr eaLnBrk="1" hangingPunct="1">
              <a:tabLst>
                <a:tab pos="169863" algn="l"/>
              </a:tabLst>
            </a:pPr>
            <a:endParaRPr lang="en-US">
              <a:latin typeface="Times New Roman" pitchFamily="-105" charset="0"/>
              <a:ea typeface="ＭＳ Ｐゴシック" pitchFamily="-105" charset="-128"/>
              <a:cs typeface="ＭＳ Ｐゴシック" pitchFamily="-105" charset="-128"/>
            </a:endParaRPr>
          </a:p>
          <a:p>
            <a:pPr eaLnBrk="1" hangingPunct="1">
              <a:tabLst>
                <a:tab pos="169863" algn="l"/>
              </a:tabLst>
            </a:pPr>
            <a:r>
              <a:rPr lang="en-US">
                <a:latin typeface="Times New Roman" pitchFamily="-105" charset="0"/>
                <a:ea typeface="ＭＳ Ｐゴシック" pitchFamily="-105" charset="-128"/>
                <a:cs typeface="ＭＳ Ｐゴシック" pitchFamily="-105" charset="-128"/>
              </a:rPr>
              <a:t>References</a:t>
            </a:r>
          </a:p>
          <a:p>
            <a:pPr eaLnBrk="1" hangingPunct="1">
              <a:tabLst>
                <a:tab pos="169863" algn="l"/>
              </a:tabLst>
            </a:pPr>
            <a:r>
              <a:rPr lang="en-US">
                <a:latin typeface="Times New Roman" pitchFamily="-105" charset="0"/>
                <a:ea typeface="ＭＳ Ｐゴシック" pitchFamily="-105" charset="-128"/>
                <a:cs typeface="ＭＳ Ｐゴシック" pitchFamily="-105" charset="-128"/>
              </a:rPr>
              <a:t>1.	Rhodes T, Girman CJ, Jacobsen SJ, et al. Longitudinal prostate growth </a:t>
            </a:r>
            <a:br>
              <a:rPr lang="en-US">
                <a:latin typeface="Times New Roman" pitchFamily="-105" charset="0"/>
                <a:ea typeface="ＭＳ Ｐゴシック" pitchFamily="-105" charset="-128"/>
                <a:cs typeface="ＭＳ Ｐゴシック" pitchFamily="-105" charset="-128"/>
              </a:rPr>
            </a:br>
            <a:r>
              <a:rPr lang="en-US">
                <a:latin typeface="Times New Roman" pitchFamily="-105" charset="0"/>
                <a:ea typeface="ＭＳ Ｐゴシック" pitchFamily="-105" charset="-128"/>
                <a:cs typeface="ＭＳ Ｐゴシック" pitchFamily="-105" charset="-128"/>
              </a:rPr>
              <a:t>	rates during 5 years in randomly selected community men 40 to </a:t>
            </a:r>
            <a:br>
              <a:rPr lang="en-US">
                <a:latin typeface="Times New Roman" pitchFamily="-105" charset="0"/>
                <a:ea typeface="ＭＳ Ｐゴシック" pitchFamily="-105" charset="-128"/>
                <a:cs typeface="ＭＳ Ｐゴシック" pitchFamily="-105" charset="-128"/>
              </a:rPr>
            </a:br>
            <a:r>
              <a:rPr lang="en-US">
                <a:latin typeface="Times New Roman" pitchFamily="-105" charset="0"/>
                <a:ea typeface="ＭＳ Ｐゴシック" pitchFamily="-105" charset="-128"/>
                <a:cs typeface="ＭＳ Ｐゴシック" pitchFamily="-105" charset="-128"/>
              </a:rPr>
              <a:t>	79 years old. </a:t>
            </a:r>
            <a:r>
              <a:rPr lang="en-US" i="1">
                <a:latin typeface="Times New Roman" pitchFamily="-105" charset="0"/>
                <a:ea typeface="ＭＳ Ｐゴシック" pitchFamily="-105" charset="-128"/>
                <a:cs typeface="ＭＳ Ｐゴシック" pitchFamily="-105" charset="-128"/>
              </a:rPr>
              <a:t>J Urol.</a:t>
            </a:r>
            <a:r>
              <a:rPr lang="en-US">
                <a:latin typeface="Times New Roman" pitchFamily="-105" charset="0"/>
                <a:ea typeface="ＭＳ Ｐゴシック" pitchFamily="-105" charset="-128"/>
                <a:cs typeface="ＭＳ Ｐゴシック" pitchFamily="-105" charset="-128"/>
              </a:rPr>
              <a:t> 1999;161:1174–1179.</a:t>
            </a:r>
          </a:p>
          <a:p>
            <a:pPr eaLnBrk="1" hangingPunct="1">
              <a:tabLst>
                <a:tab pos="169863" algn="l"/>
              </a:tabLst>
            </a:pPr>
            <a:r>
              <a:rPr lang="en-US">
                <a:latin typeface="Times New Roman" pitchFamily="-105" charset="0"/>
                <a:ea typeface="ＭＳ Ｐゴシック" pitchFamily="-105" charset="-128"/>
                <a:cs typeface="ＭＳ Ｐゴシック" pitchFamily="-105" charset="-128"/>
              </a:rPr>
              <a:t>2.	Collins GN, Lee RJ, McKelvie GB, et al. Relationship between </a:t>
            </a:r>
            <a:br>
              <a:rPr lang="en-US">
                <a:latin typeface="Times New Roman" pitchFamily="-105" charset="0"/>
                <a:ea typeface="ＭＳ Ｐゴシック" pitchFamily="-105" charset="-128"/>
                <a:cs typeface="ＭＳ Ｐゴシック" pitchFamily="-105" charset="-128"/>
              </a:rPr>
            </a:br>
            <a:r>
              <a:rPr lang="en-US">
                <a:latin typeface="Times New Roman" pitchFamily="-105" charset="0"/>
                <a:ea typeface="ＭＳ Ｐゴシック" pitchFamily="-105" charset="-128"/>
                <a:cs typeface="ＭＳ Ｐゴシック" pitchFamily="-105" charset="-128"/>
              </a:rPr>
              <a:t>	prostate-specific antigen, prostate volume and age in the benign prostate. </a:t>
            </a:r>
            <a:br>
              <a:rPr lang="en-US">
                <a:latin typeface="Times New Roman" pitchFamily="-105" charset="0"/>
                <a:ea typeface="ＭＳ Ｐゴシック" pitchFamily="-105" charset="-128"/>
                <a:cs typeface="ＭＳ Ｐゴシック" pitchFamily="-105" charset="-128"/>
              </a:rPr>
            </a:br>
            <a:r>
              <a:rPr lang="en-US">
                <a:latin typeface="Times New Roman" pitchFamily="-105" charset="0"/>
                <a:ea typeface="ＭＳ Ｐゴシック" pitchFamily="-105" charset="-128"/>
                <a:cs typeface="ＭＳ Ｐゴシック" pitchFamily="-105" charset="-128"/>
              </a:rPr>
              <a:t>	</a:t>
            </a:r>
            <a:r>
              <a:rPr lang="en-US" i="1">
                <a:latin typeface="Times New Roman" pitchFamily="-105" charset="0"/>
                <a:ea typeface="ＭＳ Ｐゴシック" pitchFamily="-105" charset="-128"/>
                <a:cs typeface="ＭＳ Ｐゴシック" pitchFamily="-105" charset="-128"/>
              </a:rPr>
              <a:t>Br J Urol.</a:t>
            </a:r>
            <a:r>
              <a:rPr lang="en-US">
                <a:latin typeface="Times New Roman" pitchFamily="-105" charset="0"/>
                <a:ea typeface="ＭＳ Ｐゴシック" pitchFamily="-105" charset="-128"/>
                <a:cs typeface="ＭＳ Ｐゴシック" pitchFamily="-105" charset="-128"/>
              </a:rPr>
              <a:t> 1993;71:445–450.</a:t>
            </a:r>
          </a:p>
          <a:p>
            <a:pPr eaLnBrk="1" hangingPunct="1">
              <a:tabLst>
                <a:tab pos="169863" algn="l"/>
              </a:tabLst>
            </a:pPr>
            <a:r>
              <a:rPr lang="en-US">
                <a:latin typeface="Times New Roman" pitchFamily="-105" charset="0"/>
                <a:ea typeface="ＭＳ Ｐゴシック" pitchFamily="-105" charset="-128"/>
                <a:cs typeface="ＭＳ Ｐゴシック" pitchFamily="-105" charset="-128"/>
              </a:rPr>
              <a:t>3.	Jacobsen SJ, Girman CJ, Lieber MM. Natural history of benign prostatic </a:t>
            </a:r>
            <a:br>
              <a:rPr lang="en-US">
                <a:latin typeface="Times New Roman" pitchFamily="-105" charset="0"/>
                <a:ea typeface="ＭＳ Ｐゴシック" pitchFamily="-105" charset="-128"/>
                <a:cs typeface="ＭＳ Ｐゴシック" pitchFamily="-105" charset="-128"/>
              </a:rPr>
            </a:br>
            <a:r>
              <a:rPr lang="en-US">
                <a:latin typeface="Times New Roman" pitchFamily="-105" charset="0"/>
                <a:ea typeface="ＭＳ Ｐゴシック" pitchFamily="-105" charset="-128"/>
                <a:cs typeface="ＭＳ Ｐゴシック" pitchFamily="-105" charset="-128"/>
              </a:rPr>
              <a:t>	hyperplasia. </a:t>
            </a:r>
            <a:r>
              <a:rPr lang="en-US" i="1">
                <a:latin typeface="Times New Roman" pitchFamily="-105" charset="0"/>
                <a:ea typeface="ＭＳ Ｐゴシック" pitchFamily="-105" charset="-128"/>
                <a:cs typeface="ＭＳ Ｐゴシック" pitchFamily="-105" charset="-128"/>
              </a:rPr>
              <a:t>Urology.</a:t>
            </a:r>
            <a:r>
              <a:rPr lang="en-US">
                <a:latin typeface="Times New Roman" pitchFamily="-105" charset="0"/>
                <a:ea typeface="ＭＳ Ｐゴシック" pitchFamily="-105" charset="-128"/>
                <a:cs typeface="ＭＳ Ｐゴシック" pitchFamily="-105" charset="-128"/>
              </a:rPr>
              <a:t> 2001;58(Suppl 6A):5–16.</a:t>
            </a:r>
          </a:p>
          <a:p>
            <a:pPr eaLnBrk="1" hangingPunct="1">
              <a:tabLst>
                <a:tab pos="169863" algn="l"/>
              </a:tabLst>
            </a:pPr>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F5DBE100-7318-EC4A-AE13-5A25F719DF39}" type="slidenum">
              <a:rPr lang="en-US">
                <a:latin typeface="Times New Roman" pitchFamily="-105" charset="0"/>
                <a:ea typeface="ＭＳ Ｐゴシック" pitchFamily="-105" charset="-128"/>
                <a:cs typeface="ＭＳ Ｐゴシック" pitchFamily="-105" charset="-128"/>
              </a:rPr>
              <a:pPr/>
              <a:t>9</a:t>
            </a:fld>
            <a:endParaRPr lang="en-US">
              <a:latin typeface="Times New Roman" pitchFamily="-105" charset="0"/>
              <a:ea typeface="ＭＳ Ｐゴシック" pitchFamily="-105" charset="-128"/>
              <a:cs typeface="ＭＳ Ｐゴシック" pitchFamily="-105" charset="-128"/>
            </a:endParaRPr>
          </a:p>
        </p:txBody>
      </p:sp>
      <p:sp>
        <p:nvSpPr>
          <p:cNvPr id="33795" name="Rectangle 2"/>
          <p:cNvSpPr>
            <a:spLocks noGrp="1" noRot="1" noChangeAspect="1" noChangeArrowheads="1" noTextEdit="1"/>
          </p:cNvSpPr>
          <p:nvPr>
            <p:ph type="sldImg"/>
          </p:nvPr>
        </p:nvSpPr>
        <p:spPr>
          <a:xfrm>
            <a:off x="806450" y="431800"/>
            <a:ext cx="5097463" cy="3822700"/>
          </a:xfrm>
          <a:ln/>
        </p:spPr>
      </p:sp>
      <p:sp>
        <p:nvSpPr>
          <p:cNvPr id="33796" name="Rectangle 3"/>
          <p:cNvSpPr>
            <a:spLocks noGrp="1" noChangeArrowheads="1"/>
          </p:cNvSpPr>
          <p:nvPr>
            <p:ph type="body" idx="1"/>
          </p:nvPr>
        </p:nvSpPr>
        <p:spPr>
          <a:xfrm>
            <a:off x="785813" y="4343400"/>
            <a:ext cx="5103812" cy="4114800"/>
          </a:xfrm>
          <a:noFill/>
          <a:ln/>
        </p:spPr>
        <p:txBody>
          <a:bodyPr/>
          <a:lstStyle/>
          <a:p>
            <a:pPr eaLnBrk="1" hangingPunct="1"/>
            <a:r>
              <a:rPr lang="en-US">
                <a:latin typeface="Times New Roman" pitchFamily="-105" charset="0"/>
                <a:ea typeface="ＭＳ Ｐゴシック" pitchFamily="-105" charset="-128"/>
                <a:cs typeface="ＭＳ Ｐゴシック" pitchFamily="-105" charset="-128"/>
              </a:rPr>
              <a:t>The strong positive relationship between advancing age and the prevalence of symptomatic BPH and the aging of the population predicts a substantial increase in the number of men in the United States with this condition over the first 20 years of this century. Weiner and associates reviewed the literature concerned with the prevalence of symptomatic BPH and concluded that 40% of men &gt;65 years of age were likely to have this condition. Review of Medicare records for 1990 indicated that nearly 5 million men in this population had symptomatic BPH. Assuming the prevalence of 40% remains constant, this number is expected to reach over 8.5 million by 2020.</a:t>
            </a:r>
          </a:p>
          <a:p>
            <a:pPr eaLnBrk="1" hangingPunct="1"/>
            <a:endParaRPr lang="en-US">
              <a:latin typeface="Times New Roman" pitchFamily="-105" charset="0"/>
              <a:ea typeface="ＭＳ Ｐゴシック" pitchFamily="-105" charset="-128"/>
              <a:cs typeface="ＭＳ Ｐゴシック" pitchFamily="-105" charset="-128"/>
            </a:endParaRPr>
          </a:p>
          <a:p>
            <a:pPr eaLnBrk="1" hangingPunct="1"/>
            <a:r>
              <a:rPr lang="en-US" sz="1000">
                <a:latin typeface="Times New Roman" pitchFamily="-105" charset="0"/>
                <a:ea typeface="ＭＳ Ｐゴシック" pitchFamily="-105" charset="-128"/>
                <a:cs typeface="ＭＳ Ｐゴシック" pitchFamily="-105" charset="-128"/>
              </a:rPr>
              <a:t>	Weiner DM, McDaniel R, Lowe FC. Urologic manpower issues for the 21st century: assessing the impact of changing population demographics. </a:t>
            </a:r>
            <a:r>
              <a:rPr lang="en-US" sz="1000" i="1">
                <a:latin typeface="Times New Roman" pitchFamily="-105" charset="0"/>
                <a:ea typeface="ＭＳ Ｐゴシック" pitchFamily="-105" charset="-128"/>
                <a:cs typeface="ＭＳ Ｐゴシック" pitchFamily="-105" charset="-128"/>
              </a:rPr>
              <a:t>Urology</a:t>
            </a:r>
            <a:r>
              <a:rPr lang="en-US" sz="1000">
                <a:latin typeface="Times New Roman" pitchFamily="-105" charset="0"/>
                <a:ea typeface="ＭＳ Ｐゴシック" pitchFamily="-105" charset="-128"/>
                <a:cs typeface="ＭＳ Ｐゴシック" pitchFamily="-105" charset="-128"/>
              </a:rPr>
              <a:t>. 1997;49:335-342.</a:t>
            </a:r>
          </a:p>
          <a:p>
            <a:pPr eaLnBrk="1" hangingPunct="1"/>
            <a:endParaRPr lang="en-US" sz="1000">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9525" y="-20638"/>
            <a:ext cx="9153525" cy="6878638"/>
            <a:chOff x="-6" y="-13"/>
            <a:chExt cx="5766" cy="4333"/>
          </a:xfrm>
        </p:grpSpPr>
        <p:sp>
          <p:nvSpPr>
            <p:cNvPr id="5" name="Rectangle 3"/>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prstTxWarp prst="textNoShape">
                <a:avLst/>
              </a:prstTxWarp>
            </a:bodyPr>
            <a:lstStyle/>
            <a:p>
              <a:pPr>
                <a:defRPr/>
              </a:pPr>
              <a:endParaRPr lang="en-US">
                <a:latin typeface="Times New Roman" pitchFamily="-107" charset="0"/>
                <a:ea typeface="+mn-ea"/>
                <a:cs typeface="+mn-cs"/>
              </a:endParaRPr>
            </a:p>
          </p:txBody>
        </p:sp>
        <p:sp>
          <p:nvSpPr>
            <p:cNvPr id="6" name="Freeform 4"/>
            <p:cNvSpPr>
              <a:spLocks/>
            </p:cNvSpPr>
            <p:nvPr/>
          </p:nvSpPr>
          <p:spPr bwMode="white">
            <a:xfrm>
              <a:off x="-6" y="2828"/>
              <a:ext cx="3625" cy="1492"/>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prstTxWarp prst="textNoShape">
                <a:avLst/>
              </a:prstTxWarp>
            </a:bodyPr>
            <a:lstStyle/>
            <a:p>
              <a:pPr>
                <a:defRPr/>
              </a:pPr>
              <a:endParaRPr lang="en-US">
                <a:latin typeface="Times New Roman" pitchFamily="-107" charset="0"/>
                <a:ea typeface="+mn-ea"/>
                <a:cs typeface="+mn-cs"/>
              </a:endParaRPr>
            </a:p>
          </p:txBody>
        </p:sp>
        <p:sp>
          <p:nvSpPr>
            <p:cNvPr id="7" name="Freeform 5"/>
            <p:cNvSpPr>
              <a:spLocks/>
            </p:cNvSpPr>
            <p:nvPr/>
          </p:nvSpPr>
          <p:spPr bwMode="white">
            <a:xfrm>
              <a:off x="0" y="2405"/>
              <a:ext cx="5143" cy="1902"/>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pPr>
                <a:defRPr/>
              </a:pPr>
              <a:endParaRPr lang="en-US">
                <a:latin typeface="Times New Roman" pitchFamily="-107" charset="0"/>
                <a:ea typeface="+mn-ea"/>
                <a:cs typeface="+mn-cs"/>
              </a:endParaRPr>
            </a:p>
          </p:txBody>
        </p:sp>
        <p:sp>
          <p:nvSpPr>
            <p:cNvPr id="8" name="Freeform 6"/>
            <p:cNvSpPr>
              <a:spLocks/>
            </p:cNvSpPr>
            <p:nvPr/>
          </p:nvSpPr>
          <p:spPr bwMode="white">
            <a:xfrm>
              <a:off x="0" y="1982"/>
              <a:ext cx="5760" cy="2325"/>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pPr>
                <a:defRPr/>
              </a:pPr>
              <a:endParaRPr lang="en-US">
                <a:latin typeface="Times New Roman" pitchFamily="-107" charset="0"/>
                <a:ea typeface="+mn-ea"/>
                <a:cs typeface="+mn-cs"/>
              </a:endParaRPr>
            </a:p>
          </p:txBody>
        </p:sp>
        <p:sp>
          <p:nvSpPr>
            <p:cNvPr id="9" name="Freeform 7"/>
            <p:cNvSpPr>
              <a:spLocks/>
            </p:cNvSpPr>
            <p:nvPr/>
          </p:nvSpPr>
          <p:spPr bwMode="white">
            <a:xfrm>
              <a:off x="0" y="1550"/>
              <a:ext cx="5760" cy="1573"/>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pPr>
                <a:defRPr/>
              </a:pPr>
              <a:endParaRPr lang="en-US">
                <a:latin typeface="Times New Roman" pitchFamily="-107" charset="0"/>
                <a:ea typeface="+mn-ea"/>
                <a:cs typeface="+mn-cs"/>
              </a:endParaRPr>
            </a:p>
          </p:txBody>
        </p:sp>
        <p:sp>
          <p:nvSpPr>
            <p:cNvPr id="10" name="Freeform 8"/>
            <p:cNvSpPr>
              <a:spLocks/>
            </p:cNvSpPr>
            <p:nvPr/>
          </p:nvSpPr>
          <p:spPr bwMode="white">
            <a:xfrm>
              <a:off x="0" y="1130"/>
              <a:ext cx="5760" cy="970"/>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pPr>
                <a:defRPr/>
              </a:pPr>
              <a:endParaRPr lang="en-US">
                <a:latin typeface="Times New Roman" pitchFamily="-107" charset="0"/>
                <a:ea typeface="+mn-ea"/>
                <a:cs typeface="+mn-cs"/>
              </a:endParaRPr>
            </a:p>
          </p:txBody>
        </p:sp>
        <p:sp>
          <p:nvSpPr>
            <p:cNvPr id="11" name="Freeform 9"/>
            <p:cNvSpPr>
              <a:spLocks/>
            </p:cNvSpPr>
            <p:nvPr/>
          </p:nvSpPr>
          <p:spPr bwMode="white">
            <a:xfrm>
              <a:off x="0" y="-13"/>
              <a:ext cx="5760" cy="1060"/>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pPr>
                <a:defRPr/>
              </a:pPr>
              <a:endParaRPr lang="en-US">
                <a:latin typeface="Times New Roman" pitchFamily="-107" charset="0"/>
                <a:ea typeface="+mn-ea"/>
                <a:cs typeface="+mn-cs"/>
              </a:endParaRPr>
            </a:p>
          </p:txBody>
        </p:sp>
        <p:sp>
          <p:nvSpPr>
            <p:cNvPr id="12" name="Freeform 10"/>
            <p:cNvSpPr>
              <a:spLocks/>
            </p:cNvSpPr>
            <p:nvPr/>
          </p:nvSpPr>
          <p:spPr bwMode="white">
            <a:xfrm>
              <a:off x="0" y="-13"/>
              <a:ext cx="5284" cy="673"/>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pPr>
                <a:defRPr/>
              </a:pPr>
              <a:endParaRPr lang="en-US">
                <a:latin typeface="Times New Roman" pitchFamily="-107" charset="0"/>
                <a:ea typeface="+mn-ea"/>
                <a:cs typeface="+mn-cs"/>
              </a:endParaRPr>
            </a:p>
          </p:txBody>
        </p:sp>
        <p:sp>
          <p:nvSpPr>
            <p:cNvPr id="13" name="Freeform 11"/>
            <p:cNvSpPr>
              <a:spLocks/>
            </p:cNvSpPr>
            <p:nvPr/>
          </p:nvSpPr>
          <p:spPr bwMode="white">
            <a:xfrm>
              <a:off x="0" y="-13"/>
              <a:ext cx="2884" cy="28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prstTxWarp prst="textNoShape">
                <a:avLst/>
              </a:prstTxWarp>
            </a:bodyPr>
            <a:lstStyle/>
            <a:p>
              <a:pPr>
                <a:defRPr/>
              </a:pPr>
              <a:endParaRPr lang="en-US">
                <a:latin typeface="Times New Roman" pitchFamily="-107" charset="0"/>
                <a:ea typeface="+mn-ea"/>
                <a:cs typeface="+mn-cs"/>
              </a:endParaRPr>
            </a:p>
          </p:txBody>
        </p:sp>
      </p:grpSp>
      <p:sp>
        <p:nvSpPr>
          <p:cNvPr id="4108" name="Rectangle 12"/>
          <p:cNvSpPr>
            <a:spLocks noGrp="1" noChangeArrowheads="1"/>
          </p:cNvSpPr>
          <p:nvPr>
            <p:ph type="ctrTitle" sz="quarter"/>
          </p:nvPr>
        </p:nvSpPr>
        <p:spPr>
          <a:xfrm>
            <a:off x="685800" y="2057400"/>
            <a:ext cx="7772400" cy="1143000"/>
          </a:xfrm>
        </p:spPr>
        <p:txBody>
          <a:bodyPr/>
          <a:lstStyle>
            <a:lvl1pPr>
              <a:defRPr/>
            </a:lvl1pPr>
          </a:lstStyle>
          <a:p>
            <a:r>
              <a:rPr lang="en-US"/>
              <a:t>Click to edit Master title style</a:t>
            </a:r>
          </a:p>
        </p:txBody>
      </p:sp>
      <p:sp>
        <p:nvSpPr>
          <p:cNvPr id="4109" name="Rectangle 1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5" name="Rectangle 14"/>
          <p:cNvSpPr>
            <a:spLocks noGrp="1" noChangeArrowheads="1"/>
          </p:cNvSpPr>
          <p:nvPr>
            <p:ph type="dt" sz="quarter" idx="10"/>
          </p:nvPr>
        </p:nvSpPr>
        <p:spPr/>
        <p:txBody>
          <a:bodyPr/>
          <a:lstStyle>
            <a:lvl1pPr>
              <a:defRPr/>
            </a:lvl1pPr>
          </a:lstStyle>
          <a:p>
            <a:pPr>
              <a:defRPr/>
            </a:pPr>
            <a:endParaRPr lang="en-US"/>
          </a:p>
        </p:txBody>
      </p:sp>
      <p:sp>
        <p:nvSpPr>
          <p:cNvPr id="16" name="Rectangle 15"/>
          <p:cNvSpPr>
            <a:spLocks noGrp="1" noChangeArrowheads="1"/>
          </p:cNvSpPr>
          <p:nvPr>
            <p:ph type="ftr" sz="quarter" idx="11"/>
          </p:nvPr>
        </p:nvSpPr>
        <p:spPr/>
        <p:txBody>
          <a:bodyPr/>
          <a:lstStyle>
            <a:lvl1pPr>
              <a:defRPr/>
            </a:lvl1pPr>
          </a:lstStyle>
          <a:p>
            <a:pPr>
              <a:defRPr/>
            </a:pPr>
            <a:endParaRPr lang="en-US"/>
          </a:p>
        </p:txBody>
      </p:sp>
      <p:sp>
        <p:nvSpPr>
          <p:cNvPr id="17" name="Rectangle 16"/>
          <p:cNvSpPr>
            <a:spLocks noGrp="1" noChangeArrowheads="1"/>
          </p:cNvSpPr>
          <p:nvPr>
            <p:ph type="sldNum" sz="quarter" idx="12"/>
          </p:nvPr>
        </p:nvSpPr>
        <p:spPr/>
        <p:txBody>
          <a:bodyPr/>
          <a:lstStyle>
            <a:lvl1pPr>
              <a:defRPr/>
            </a:lvl1pPr>
          </a:lstStyle>
          <a:p>
            <a:pPr>
              <a:defRPr/>
            </a:pPr>
            <a:fld id="{62E1772D-3364-1740-82CB-6F54D5AD52A6}" type="slidenum">
              <a:rPr lang="en-US"/>
              <a:pPr>
                <a:defRPr/>
              </a:pPr>
              <a:t>‹#›</a:t>
            </a:fld>
            <a:endParaRPr lang="en-US"/>
          </a:p>
        </p:txBody>
      </p:sp>
      <p:pic>
        <p:nvPicPr>
          <p:cNvPr id="18" name="Picture 23" descr="Penn Urology logo"/>
          <p:cNvPicPr>
            <a:picLocks noChangeAspect="1" noChangeArrowheads="1"/>
          </p:cNvPicPr>
          <p:nvPr userDrawn="1"/>
        </p:nvPicPr>
        <p:blipFill>
          <a:blip r:embed="rId2"/>
          <a:srcRect/>
          <a:stretch>
            <a:fillRect/>
          </a:stretch>
        </p:blipFill>
        <p:spPr bwMode="auto">
          <a:xfrm>
            <a:off x="6705600" y="5486400"/>
            <a:ext cx="3286125" cy="1839913"/>
          </a:xfrm>
          <a:prstGeom prst="rect">
            <a:avLst/>
          </a:prstGeom>
          <a:noFill/>
          <a:ln w="9525">
            <a:noFill/>
            <a:miter lim="800000"/>
            <a:headEnd/>
            <a:tailEnd/>
          </a:ln>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987E3C9D-D6E0-4E40-BC8B-4254A876E474}" type="slidenum">
              <a:rPr lang="en-US"/>
              <a:pPr>
                <a:defRPr/>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A881936B-1B49-EA41-A3AF-2643E2761E51}" type="slidenum">
              <a:rPr lang="en-US"/>
              <a:pPr>
                <a:defRPr/>
              </a:pPr>
              <a:t>‹#›</a:t>
            </a:fld>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pPr>
              <a:defRPr/>
            </a:pPr>
            <a:fld id="{22BF9DE0-4090-7B48-89A0-3388C83EAC6D}" type="slidenum">
              <a:rPr lang="en-US"/>
              <a:pPr>
                <a:defRPr/>
              </a:pPr>
              <a:t>‹#›</a:t>
            </a:fld>
            <a:endParaRPr 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2032A6FD-35EC-4448-A111-32C56E829A44}" type="slidenum">
              <a:rPr lang="en-US"/>
              <a:pPr>
                <a:defRPr/>
              </a:pPr>
              <a:t>‹#›</a:t>
            </a:fld>
            <a:endParaRPr lang="en-US"/>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72DF13D0-0006-B74F-8B36-A233449776B6}" type="slidenum">
              <a:rPr lang="en-US"/>
              <a:pPr>
                <a:defRPr/>
              </a:pPr>
              <a:t>‹#›</a:t>
            </a:fld>
            <a:endParaRPr lang="en-US"/>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4"/>
          <p:cNvSpPr>
            <a:spLocks noGrp="1" noChangeArrowheads="1"/>
          </p:cNvSpPr>
          <p:nvPr>
            <p:ph type="dt" sz="half" idx="10"/>
          </p:nvPr>
        </p:nvSpPr>
        <p:spPr>
          <a:ln/>
        </p:spPr>
        <p:txBody>
          <a:bodyPr/>
          <a:lstStyle>
            <a:lvl1pPr>
              <a:defRPr/>
            </a:lvl1pPr>
          </a:lstStyle>
          <a:p>
            <a:pPr>
              <a:defRPr/>
            </a:pPr>
            <a:endParaRPr lang="en-US"/>
          </a:p>
        </p:txBody>
      </p:sp>
      <p:sp>
        <p:nvSpPr>
          <p:cNvPr id="4" name="Rectangle 15"/>
          <p:cNvSpPr>
            <a:spLocks noGrp="1" noChangeArrowheads="1"/>
          </p:cNvSpPr>
          <p:nvPr>
            <p:ph type="ftr" sz="quarter" idx="11"/>
          </p:nvPr>
        </p:nvSpPr>
        <p:spPr>
          <a:ln/>
        </p:spPr>
        <p:txBody>
          <a:bodyPr/>
          <a:lstStyle>
            <a:lvl1pPr>
              <a:defRPr/>
            </a:lvl1pPr>
          </a:lstStyle>
          <a:p>
            <a:pPr>
              <a:defRPr/>
            </a:pPr>
            <a:endParaRPr lang="en-US"/>
          </a:p>
        </p:txBody>
      </p:sp>
      <p:sp>
        <p:nvSpPr>
          <p:cNvPr id="5" name="Rectangle 16"/>
          <p:cNvSpPr>
            <a:spLocks noGrp="1" noChangeArrowheads="1"/>
          </p:cNvSpPr>
          <p:nvPr>
            <p:ph type="sldNum" sz="quarter" idx="12"/>
          </p:nvPr>
        </p:nvSpPr>
        <p:spPr>
          <a:ln/>
        </p:spPr>
        <p:txBody>
          <a:bodyPr/>
          <a:lstStyle>
            <a:lvl1pPr>
              <a:defRPr/>
            </a:lvl1pPr>
          </a:lstStyle>
          <a:p>
            <a:pPr>
              <a:defRPr/>
            </a:pPr>
            <a:fld id="{3CBA3E61-0F68-4244-AF94-2EC290A76D8B}" type="slidenum">
              <a:rPr lang="en-US"/>
              <a:pPr>
                <a:defRPr/>
              </a:pPr>
              <a:t>‹#›</a:t>
            </a:fld>
            <a:endParaRPr lang="en-US"/>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pPr>
              <a:defRPr/>
            </a:pPr>
            <a:fld id="{B76AA9DC-D4CB-0D42-838D-B52691116FF6}" type="slidenum">
              <a:rPr lang="en-US"/>
              <a:pPr>
                <a:defRPr/>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5063C4F5-6899-F946-8C7B-1A6A3F84FE10}" type="slidenum">
              <a:rPr lang="en-US"/>
              <a:pPr>
                <a:defRPr/>
              </a:pPr>
              <a:t>‹#›</a:t>
            </a:fld>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C5F5E7E2-AB7D-BD4A-802B-D2B1F243A7B4}" type="slidenum">
              <a:rPr lang="en-US"/>
              <a:pPr>
                <a:defRPr/>
              </a:pPr>
              <a:t>‹#›</a:t>
            </a:fld>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pPr>
              <a:defRPr/>
            </a:pPr>
            <a:fld id="{B448F2FF-C005-A845-8FDB-6501E9F8442A}" type="slidenum">
              <a:rPr lang="en-US"/>
              <a:pPr>
                <a:defRPr/>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dt" sz="half" idx="10"/>
          </p:nvPr>
        </p:nvSpPr>
        <p:spPr>
          <a:ln/>
        </p:spPr>
        <p:txBody>
          <a:bodyPr/>
          <a:lstStyle>
            <a:lvl1pPr>
              <a:defRPr/>
            </a:lvl1pPr>
          </a:lstStyle>
          <a:p>
            <a:pPr>
              <a:defRPr/>
            </a:pPr>
            <a:endParaRPr lang="en-US"/>
          </a:p>
        </p:txBody>
      </p:sp>
      <p:sp>
        <p:nvSpPr>
          <p:cNvPr id="8" name="Rectangle 15"/>
          <p:cNvSpPr>
            <a:spLocks noGrp="1" noChangeArrowheads="1"/>
          </p:cNvSpPr>
          <p:nvPr>
            <p:ph type="ftr" sz="quarter" idx="11"/>
          </p:nvPr>
        </p:nvSpPr>
        <p:spPr>
          <a:ln/>
        </p:spPr>
        <p:txBody>
          <a:bodyPr/>
          <a:lstStyle>
            <a:lvl1pPr>
              <a:defRPr/>
            </a:lvl1pPr>
          </a:lstStyle>
          <a:p>
            <a:pPr>
              <a:defRPr/>
            </a:pPr>
            <a:endParaRPr lang="en-US"/>
          </a:p>
        </p:txBody>
      </p:sp>
      <p:sp>
        <p:nvSpPr>
          <p:cNvPr id="9" name="Rectangle 16"/>
          <p:cNvSpPr>
            <a:spLocks noGrp="1" noChangeArrowheads="1"/>
          </p:cNvSpPr>
          <p:nvPr>
            <p:ph type="sldNum" sz="quarter" idx="12"/>
          </p:nvPr>
        </p:nvSpPr>
        <p:spPr>
          <a:ln/>
        </p:spPr>
        <p:txBody>
          <a:bodyPr/>
          <a:lstStyle>
            <a:lvl1pPr>
              <a:defRPr/>
            </a:lvl1pPr>
          </a:lstStyle>
          <a:p>
            <a:pPr>
              <a:defRPr/>
            </a:pPr>
            <a:fld id="{6E804BE0-B79F-5C49-A2CF-0724088CA903}" type="slidenum">
              <a:rPr lang="en-US"/>
              <a:pPr>
                <a:defRPr/>
              </a:pPr>
              <a:t>‹#›</a:t>
            </a:fld>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dt" sz="half" idx="10"/>
          </p:nvPr>
        </p:nvSpPr>
        <p:spPr>
          <a:ln/>
        </p:spPr>
        <p:txBody>
          <a:bodyPr/>
          <a:lstStyle>
            <a:lvl1pPr>
              <a:defRPr/>
            </a:lvl1pPr>
          </a:lstStyle>
          <a:p>
            <a:pPr>
              <a:defRPr/>
            </a:pPr>
            <a:endParaRPr lang="en-US"/>
          </a:p>
        </p:txBody>
      </p:sp>
      <p:sp>
        <p:nvSpPr>
          <p:cNvPr id="4" name="Rectangle 15"/>
          <p:cNvSpPr>
            <a:spLocks noGrp="1" noChangeArrowheads="1"/>
          </p:cNvSpPr>
          <p:nvPr>
            <p:ph type="ftr" sz="quarter" idx="11"/>
          </p:nvPr>
        </p:nvSpPr>
        <p:spPr>
          <a:ln/>
        </p:spPr>
        <p:txBody>
          <a:bodyPr/>
          <a:lstStyle>
            <a:lvl1pPr>
              <a:defRPr/>
            </a:lvl1pPr>
          </a:lstStyle>
          <a:p>
            <a:pPr>
              <a:defRPr/>
            </a:pPr>
            <a:endParaRPr lang="en-US"/>
          </a:p>
        </p:txBody>
      </p:sp>
      <p:sp>
        <p:nvSpPr>
          <p:cNvPr id="5" name="Rectangle 16"/>
          <p:cNvSpPr>
            <a:spLocks noGrp="1" noChangeArrowheads="1"/>
          </p:cNvSpPr>
          <p:nvPr>
            <p:ph type="sldNum" sz="quarter" idx="12"/>
          </p:nvPr>
        </p:nvSpPr>
        <p:spPr>
          <a:ln/>
        </p:spPr>
        <p:txBody>
          <a:bodyPr/>
          <a:lstStyle>
            <a:lvl1pPr>
              <a:defRPr/>
            </a:lvl1pPr>
          </a:lstStyle>
          <a:p>
            <a:pPr>
              <a:defRPr/>
            </a:pPr>
            <a:fld id="{504958DB-10E0-4449-8BDB-295F5CF9C976}" type="slidenum">
              <a:rPr lang="en-US"/>
              <a:pPr>
                <a:defRPr/>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a:p>
        </p:txBody>
      </p:sp>
      <p:sp>
        <p:nvSpPr>
          <p:cNvPr id="3" name="Rectangle 15"/>
          <p:cNvSpPr>
            <a:spLocks noGrp="1" noChangeArrowheads="1"/>
          </p:cNvSpPr>
          <p:nvPr>
            <p:ph type="ftr" sz="quarter" idx="11"/>
          </p:nvPr>
        </p:nvSpPr>
        <p:spPr>
          <a:ln/>
        </p:spPr>
        <p:txBody>
          <a:bodyPr/>
          <a:lstStyle>
            <a:lvl1pPr>
              <a:defRPr/>
            </a:lvl1pPr>
          </a:lstStyle>
          <a:p>
            <a:pPr>
              <a:defRPr/>
            </a:pPr>
            <a:endParaRPr lang="en-US"/>
          </a:p>
        </p:txBody>
      </p:sp>
      <p:sp>
        <p:nvSpPr>
          <p:cNvPr id="4" name="Rectangle 16"/>
          <p:cNvSpPr>
            <a:spLocks noGrp="1" noChangeArrowheads="1"/>
          </p:cNvSpPr>
          <p:nvPr>
            <p:ph type="sldNum" sz="quarter" idx="12"/>
          </p:nvPr>
        </p:nvSpPr>
        <p:spPr>
          <a:ln/>
        </p:spPr>
        <p:txBody>
          <a:bodyPr/>
          <a:lstStyle>
            <a:lvl1pPr>
              <a:defRPr/>
            </a:lvl1pPr>
          </a:lstStyle>
          <a:p>
            <a:pPr>
              <a:defRPr/>
            </a:pPr>
            <a:fld id="{7CE1BA9F-497B-794E-ADDA-39FBF504F961}" type="slidenum">
              <a:rPr lang="en-US"/>
              <a:pPr>
                <a:defRPr/>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pPr>
              <a:defRPr/>
            </a:pPr>
            <a:fld id="{222E6BF3-75BD-A840-8DC2-11343681CDAE}" type="slidenum">
              <a:rPr lang="en-US"/>
              <a:pPr>
                <a:defRPr/>
              </a:pPr>
              <a:t>‹#›</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pPr>
              <a:defRPr/>
            </a:pPr>
            <a:fld id="{86C46AD3-5FB6-2249-8AEF-3849D35F92BD}" type="slidenum">
              <a:rPr lang="en-US"/>
              <a:pPr>
                <a:defRPr/>
              </a:pPr>
              <a:t>‹#›</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9525" y="-20638"/>
            <a:ext cx="9153525" cy="6878638"/>
            <a:chOff x="-6" y="-13"/>
            <a:chExt cx="5766" cy="4333"/>
          </a:xfrm>
        </p:grpSpPr>
        <p:sp>
          <p:nvSpPr>
            <p:cNvPr id="3075" name="Rectangle 3"/>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prstTxWarp prst="textNoShape">
                <a:avLst/>
              </a:prstTxWarp>
            </a:bodyPr>
            <a:lstStyle/>
            <a:p>
              <a:pPr>
                <a:defRPr/>
              </a:pPr>
              <a:endParaRPr lang="en-US">
                <a:latin typeface="Times New Roman" pitchFamily="-107" charset="0"/>
                <a:ea typeface="+mn-ea"/>
                <a:cs typeface="+mn-cs"/>
              </a:endParaRPr>
            </a:p>
          </p:txBody>
        </p:sp>
        <p:sp>
          <p:nvSpPr>
            <p:cNvPr id="3076" name="Freeform 4"/>
            <p:cNvSpPr>
              <a:spLocks/>
            </p:cNvSpPr>
            <p:nvPr/>
          </p:nvSpPr>
          <p:spPr bwMode="white">
            <a:xfrm>
              <a:off x="-6" y="2828"/>
              <a:ext cx="3625" cy="1492"/>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prstTxWarp prst="textNoShape">
                <a:avLst/>
              </a:prstTxWarp>
            </a:bodyPr>
            <a:lstStyle/>
            <a:p>
              <a:pPr>
                <a:defRPr/>
              </a:pPr>
              <a:endParaRPr lang="en-US">
                <a:latin typeface="Times New Roman" pitchFamily="-107" charset="0"/>
                <a:ea typeface="+mn-ea"/>
                <a:cs typeface="+mn-cs"/>
              </a:endParaRPr>
            </a:p>
          </p:txBody>
        </p:sp>
        <p:sp>
          <p:nvSpPr>
            <p:cNvPr id="3077" name="Freeform 5"/>
            <p:cNvSpPr>
              <a:spLocks/>
            </p:cNvSpPr>
            <p:nvPr/>
          </p:nvSpPr>
          <p:spPr bwMode="white">
            <a:xfrm>
              <a:off x="0" y="2405"/>
              <a:ext cx="5143" cy="1902"/>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pPr>
                <a:defRPr/>
              </a:pPr>
              <a:endParaRPr lang="en-US">
                <a:latin typeface="Times New Roman" pitchFamily="-107" charset="0"/>
                <a:ea typeface="+mn-ea"/>
                <a:cs typeface="+mn-cs"/>
              </a:endParaRPr>
            </a:p>
          </p:txBody>
        </p:sp>
        <p:sp>
          <p:nvSpPr>
            <p:cNvPr id="3078" name="Freeform 6"/>
            <p:cNvSpPr>
              <a:spLocks/>
            </p:cNvSpPr>
            <p:nvPr/>
          </p:nvSpPr>
          <p:spPr bwMode="white">
            <a:xfrm>
              <a:off x="0" y="1982"/>
              <a:ext cx="5760" cy="2325"/>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pPr>
                <a:defRPr/>
              </a:pPr>
              <a:endParaRPr lang="en-US">
                <a:latin typeface="Times New Roman" pitchFamily="-107" charset="0"/>
                <a:ea typeface="+mn-ea"/>
                <a:cs typeface="+mn-cs"/>
              </a:endParaRPr>
            </a:p>
          </p:txBody>
        </p:sp>
        <p:sp>
          <p:nvSpPr>
            <p:cNvPr id="3079" name="Freeform 7"/>
            <p:cNvSpPr>
              <a:spLocks/>
            </p:cNvSpPr>
            <p:nvPr/>
          </p:nvSpPr>
          <p:spPr bwMode="white">
            <a:xfrm>
              <a:off x="0" y="1550"/>
              <a:ext cx="5760" cy="1573"/>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pPr>
                <a:defRPr/>
              </a:pPr>
              <a:endParaRPr lang="en-US">
                <a:latin typeface="Times New Roman" pitchFamily="-107" charset="0"/>
                <a:ea typeface="+mn-ea"/>
                <a:cs typeface="+mn-cs"/>
              </a:endParaRPr>
            </a:p>
          </p:txBody>
        </p:sp>
        <p:sp>
          <p:nvSpPr>
            <p:cNvPr id="3080" name="Freeform 8"/>
            <p:cNvSpPr>
              <a:spLocks/>
            </p:cNvSpPr>
            <p:nvPr/>
          </p:nvSpPr>
          <p:spPr bwMode="white">
            <a:xfrm>
              <a:off x="0" y="1130"/>
              <a:ext cx="5760" cy="970"/>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pPr>
                <a:defRPr/>
              </a:pPr>
              <a:endParaRPr lang="en-US">
                <a:latin typeface="Times New Roman" pitchFamily="-107" charset="0"/>
                <a:ea typeface="+mn-ea"/>
                <a:cs typeface="+mn-cs"/>
              </a:endParaRPr>
            </a:p>
          </p:txBody>
        </p:sp>
        <p:sp>
          <p:nvSpPr>
            <p:cNvPr id="3081" name="Freeform 9"/>
            <p:cNvSpPr>
              <a:spLocks/>
            </p:cNvSpPr>
            <p:nvPr/>
          </p:nvSpPr>
          <p:spPr bwMode="white">
            <a:xfrm>
              <a:off x="0" y="-13"/>
              <a:ext cx="5760" cy="1060"/>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pPr>
                <a:defRPr/>
              </a:pPr>
              <a:endParaRPr lang="en-US">
                <a:latin typeface="Times New Roman" pitchFamily="-107" charset="0"/>
                <a:ea typeface="+mn-ea"/>
                <a:cs typeface="+mn-cs"/>
              </a:endParaRPr>
            </a:p>
          </p:txBody>
        </p:sp>
        <p:sp>
          <p:nvSpPr>
            <p:cNvPr id="3082" name="Freeform 10"/>
            <p:cNvSpPr>
              <a:spLocks/>
            </p:cNvSpPr>
            <p:nvPr/>
          </p:nvSpPr>
          <p:spPr bwMode="white">
            <a:xfrm>
              <a:off x="0" y="-13"/>
              <a:ext cx="5284" cy="673"/>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prstTxWarp prst="textNoShape">
                <a:avLst/>
              </a:prstTxWarp>
            </a:bodyPr>
            <a:lstStyle/>
            <a:p>
              <a:pPr>
                <a:defRPr/>
              </a:pPr>
              <a:endParaRPr lang="en-US">
                <a:latin typeface="Times New Roman" pitchFamily="-107" charset="0"/>
                <a:ea typeface="+mn-ea"/>
                <a:cs typeface="+mn-cs"/>
              </a:endParaRPr>
            </a:p>
          </p:txBody>
        </p:sp>
        <p:sp>
          <p:nvSpPr>
            <p:cNvPr id="3083" name="Freeform 11"/>
            <p:cNvSpPr>
              <a:spLocks/>
            </p:cNvSpPr>
            <p:nvPr/>
          </p:nvSpPr>
          <p:spPr bwMode="white">
            <a:xfrm>
              <a:off x="0" y="-13"/>
              <a:ext cx="2884" cy="28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prstTxWarp prst="textNoShape">
                <a:avLst/>
              </a:prstTxWarp>
            </a:bodyPr>
            <a:lstStyle/>
            <a:p>
              <a:pPr>
                <a:defRPr/>
              </a:pPr>
              <a:endParaRPr lang="en-US">
                <a:latin typeface="Times New Roman" pitchFamily="-107" charset="0"/>
                <a:ea typeface="+mn-ea"/>
                <a:cs typeface="+mn-cs"/>
              </a:endParaRPr>
            </a:p>
          </p:txBody>
        </p:sp>
      </p:grpSp>
      <p:sp>
        <p:nvSpPr>
          <p:cNvPr id="1027" name="Rectangle 1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1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6" name="Rectangle 1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u="none">
                <a:latin typeface="Times New Roman" pitchFamily="-107" charset="0"/>
                <a:ea typeface="+mn-ea"/>
                <a:cs typeface="+mn-cs"/>
              </a:defRPr>
            </a:lvl1pPr>
          </a:lstStyle>
          <a:p>
            <a:pPr>
              <a:defRPr/>
            </a:pPr>
            <a:endParaRPr lang="en-US"/>
          </a:p>
        </p:txBody>
      </p:sp>
      <p:sp>
        <p:nvSpPr>
          <p:cNvPr id="3087" name="Rectangle 1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u="none">
                <a:latin typeface="Times New Roman" pitchFamily="-107" charset="0"/>
                <a:ea typeface="+mn-ea"/>
                <a:cs typeface="+mn-cs"/>
              </a:defRPr>
            </a:lvl1pPr>
          </a:lstStyle>
          <a:p>
            <a:pPr>
              <a:defRPr/>
            </a:pPr>
            <a:endParaRPr lang="en-US"/>
          </a:p>
        </p:txBody>
      </p:sp>
      <p:sp>
        <p:nvSpPr>
          <p:cNvPr id="3088" name="Rectangle 1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u="none">
                <a:latin typeface="Times New Roman" pitchFamily="-107" charset="0"/>
                <a:ea typeface="+mn-ea"/>
                <a:cs typeface="+mn-cs"/>
              </a:defRPr>
            </a:lvl1pPr>
          </a:lstStyle>
          <a:p>
            <a:pPr>
              <a:defRPr/>
            </a:pPr>
            <a:fld id="{C1D810F0-BBDD-ED42-AB42-0D4E3D9376E0}" type="slidenum">
              <a:rPr lang="en-US"/>
              <a:pPr>
                <a:defRPr/>
              </a:pPr>
              <a:t>‹#›</a:t>
            </a:fld>
            <a:endParaRPr lang="en-US"/>
          </a:p>
        </p:txBody>
      </p:sp>
      <p:pic>
        <p:nvPicPr>
          <p:cNvPr id="18" name="Picture 23" descr="Penn Urology logo"/>
          <p:cNvPicPr>
            <a:picLocks noChangeAspect="1" noChangeArrowheads="1"/>
          </p:cNvPicPr>
          <p:nvPr userDrawn="1"/>
        </p:nvPicPr>
        <p:blipFill>
          <a:blip r:embed="rId18"/>
          <a:srcRect/>
          <a:stretch>
            <a:fillRect/>
          </a:stretch>
        </p:blipFill>
        <p:spPr bwMode="auto">
          <a:xfrm>
            <a:off x="6553200" y="5410200"/>
            <a:ext cx="3286125" cy="1839913"/>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99"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ransition spd="med"/>
  <p:txStyles>
    <p:titleStyle>
      <a:lvl1pPr algn="ctr" rtl="0" eaLnBrk="0" fontAlgn="base" hangingPunct="0">
        <a:spcBef>
          <a:spcPct val="0"/>
        </a:spcBef>
        <a:spcAft>
          <a:spcPct val="0"/>
        </a:spcAft>
        <a:defRPr sz="4400">
          <a:solidFill>
            <a:srgbClr val="FFFF66"/>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FFF66"/>
          </a:solidFill>
          <a:latin typeface="Times New Roman" pitchFamily="-107" charset="0"/>
          <a:ea typeface="ＭＳ Ｐゴシック" charset="-128"/>
          <a:cs typeface="ＭＳ Ｐゴシック" charset="-128"/>
        </a:defRPr>
      </a:lvl2pPr>
      <a:lvl3pPr algn="ctr" rtl="0" eaLnBrk="0" fontAlgn="base" hangingPunct="0">
        <a:spcBef>
          <a:spcPct val="0"/>
        </a:spcBef>
        <a:spcAft>
          <a:spcPct val="0"/>
        </a:spcAft>
        <a:defRPr sz="4400">
          <a:solidFill>
            <a:srgbClr val="FFFF66"/>
          </a:solidFill>
          <a:latin typeface="Times New Roman" pitchFamily="-107" charset="0"/>
          <a:ea typeface="ＭＳ Ｐゴシック" charset="-128"/>
          <a:cs typeface="ＭＳ Ｐゴシック" charset="-128"/>
        </a:defRPr>
      </a:lvl3pPr>
      <a:lvl4pPr algn="ctr" rtl="0" eaLnBrk="0" fontAlgn="base" hangingPunct="0">
        <a:spcBef>
          <a:spcPct val="0"/>
        </a:spcBef>
        <a:spcAft>
          <a:spcPct val="0"/>
        </a:spcAft>
        <a:defRPr sz="4400">
          <a:solidFill>
            <a:srgbClr val="FFFF66"/>
          </a:solidFill>
          <a:latin typeface="Times New Roman" pitchFamily="-107" charset="0"/>
          <a:ea typeface="ＭＳ Ｐゴシック" charset="-128"/>
          <a:cs typeface="ＭＳ Ｐゴシック" charset="-128"/>
        </a:defRPr>
      </a:lvl4pPr>
      <a:lvl5pPr algn="ctr" rtl="0" eaLnBrk="0" fontAlgn="base" hangingPunct="0">
        <a:spcBef>
          <a:spcPct val="0"/>
        </a:spcBef>
        <a:spcAft>
          <a:spcPct val="0"/>
        </a:spcAft>
        <a:defRPr sz="4400">
          <a:solidFill>
            <a:srgbClr val="FFFF66"/>
          </a:solidFill>
          <a:latin typeface="Times New Roman" pitchFamily="-107" charset="0"/>
          <a:ea typeface="ＭＳ Ｐゴシック" charset="-128"/>
          <a:cs typeface="ＭＳ Ｐゴシック" charset="-128"/>
        </a:defRPr>
      </a:lvl5pPr>
      <a:lvl6pPr marL="457200" algn="ctr" rtl="0" fontAlgn="base">
        <a:spcBef>
          <a:spcPct val="0"/>
        </a:spcBef>
        <a:spcAft>
          <a:spcPct val="0"/>
        </a:spcAft>
        <a:defRPr sz="4400">
          <a:solidFill>
            <a:srgbClr val="FFFF66"/>
          </a:solidFill>
          <a:latin typeface="Times New Roman" pitchFamily="-107" charset="0"/>
        </a:defRPr>
      </a:lvl6pPr>
      <a:lvl7pPr marL="914400" algn="ctr" rtl="0" fontAlgn="base">
        <a:spcBef>
          <a:spcPct val="0"/>
        </a:spcBef>
        <a:spcAft>
          <a:spcPct val="0"/>
        </a:spcAft>
        <a:defRPr sz="4400">
          <a:solidFill>
            <a:srgbClr val="FFFF66"/>
          </a:solidFill>
          <a:latin typeface="Times New Roman" pitchFamily="-107" charset="0"/>
        </a:defRPr>
      </a:lvl7pPr>
      <a:lvl8pPr marL="1371600" algn="ctr" rtl="0" fontAlgn="base">
        <a:spcBef>
          <a:spcPct val="0"/>
        </a:spcBef>
        <a:spcAft>
          <a:spcPct val="0"/>
        </a:spcAft>
        <a:defRPr sz="4400">
          <a:solidFill>
            <a:srgbClr val="FFFF66"/>
          </a:solidFill>
          <a:latin typeface="Times New Roman" pitchFamily="-107" charset="0"/>
        </a:defRPr>
      </a:lvl8pPr>
      <a:lvl9pPr marL="1828800" algn="ctr" rtl="0" fontAlgn="base">
        <a:spcBef>
          <a:spcPct val="0"/>
        </a:spcBef>
        <a:spcAft>
          <a:spcPct val="0"/>
        </a:spcAft>
        <a:defRPr sz="4400">
          <a:solidFill>
            <a:srgbClr val="FFFF66"/>
          </a:solidFill>
          <a:latin typeface="Times New Roman" pitchFamily="-107" charset="0"/>
        </a:defRPr>
      </a:lvl9pPr>
    </p:titleStyle>
    <p:bodyStyle>
      <a:lvl1pPr marL="342900" indent="-342900" algn="l" rtl="0" eaLnBrk="0" fontAlgn="base" hangingPunct="0">
        <a:spcBef>
          <a:spcPct val="20000"/>
        </a:spcBef>
        <a:spcAft>
          <a:spcPct val="0"/>
        </a:spcAft>
        <a:buChar char="•"/>
        <a:defRPr sz="3200">
          <a:solidFill>
            <a:srgbClr val="FFFF66"/>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FFFF66"/>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rgbClr val="FFFF66"/>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rgbClr val="FFFF66"/>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oleObject1.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oleObject" Target="../embeddings/oleObject2.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8.emf"/><Relationship Id="rId4" Type="http://schemas.openxmlformats.org/officeDocument/2006/relationships/oleObject" Target="../embeddings/oleObject3.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dc.gov/diabetes/pubs/estimates.htm"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www.cdc.gov/mmwr/preview/mmwrhtml/00055803.htm"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1143000"/>
            <a:ext cx="7772400" cy="1143000"/>
          </a:xfrm>
        </p:spPr>
        <p:txBody>
          <a:bodyPr/>
          <a:lstStyle/>
          <a:p>
            <a:pPr eaLnBrk="1" hangingPunct="1"/>
            <a:r>
              <a:rPr lang="en-US">
                <a:ea typeface="ＭＳ Ｐゴシック" pitchFamily="-105" charset="-128"/>
                <a:cs typeface="ＭＳ Ｐゴシック" pitchFamily="-105" charset="-128"/>
              </a:rPr>
              <a:t>Update on Benign Prostatic Hyperplasia</a:t>
            </a:r>
          </a:p>
        </p:txBody>
      </p:sp>
      <p:sp>
        <p:nvSpPr>
          <p:cNvPr id="20483" name="Rectangle 3"/>
          <p:cNvSpPr>
            <a:spLocks noGrp="1" noChangeArrowheads="1"/>
          </p:cNvSpPr>
          <p:nvPr>
            <p:ph type="subTitle" idx="1"/>
          </p:nvPr>
        </p:nvSpPr>
        <p:spPr/>
        <p:txBody>
          <a:bodyPr/>
          <a:lstStyle/>
          <a:p>
            <a:pPr eaLnBrk="1" hangingPunct="1"/>
            <a:r>
              <a:rPr lang="en-US" sz="1800" smtClean="0">
                <a:ea typeface="ＭＳ Ｐゴシック" pitchFamily="-105" charset="-128"/>
                <a:cs typeface="ＭＳ Ｐゴシック" pitchFamily="-105" charset="-128"/>
              </a:rPr>
              <a:t>William I. Jaffe, MD</a:t>
            </a:r>
          </a:p>
          <a:p>
            <a:pPr eaLnBrk="1" hangingPunct="1"/>
            <a:r>
              <a:rPr lang="en-US" sz="1800" smtClean="0">
                <a:ea typeface="ＭＳ Ｐゴシック" pitchFamily="-105" charset="-128"/>
                <a:cs typeface="ＭＳ Ｐゴシック" pitchFamily="-105" charset="-128"/>
              </a:rPr>
              <a:t>Assistant Professor of Urology in Surgery</a:t>
            </a:r>
          </a:p>
          <a:p>
            <a:pPr eaLnBrk="1" hangingPunct="1"/>
            <a:r>
              <a:rPr lang="en-US" sz="1800" smtClean="0">
                <a:ea typeface="ＭＳ Ｐゴシック" pitchFamily="-105" charset="-128"/>
                <a:cs typeface="ＭＳ Ｐゴシック" pitchFamily="-105" charset="-128"/>
              </a:rPr>
              <a:t>Penn Presbyterian Medical Center</a:t>
            </a:r>
          </a:p>
          <a:p>
            <a:pPr eaLnBrk="1" hangingPunct="1"/>
            <a:r>
              <a:rPr lang="en-US" sz="1800" smtClean="0">
                <a:ea typeface="ＭＳ Ｐゴシック" pitchFamily="-105" charset="-128"/>
                <a:cs typeface="ＭＳ Ｐゴシック" pitchFamily="-105" charset="-128"/>
              </a:rPr>
              <a:t>University of Pennsylvania Health System</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124200" y="6583363"/>
            <a:ext cx="3962400" cy="274637"/>
          </a:xfrm>
          <a:prstGeom prst="rect">
            <a:avLst/>
          </a:prstGeom>
          <a:noFill/>
          <a:ln w="38100">
            <a:noFill/>
            <a:miter lim="800000"/>
            <a:headEnd/>
            <a:tailEnd/>
          </a:ln>
          <a:effectLst/>
        </p:spPr>
        <p:txBody>
          <a:bodyPr anchor="b">
            <a:prstTxWarp prst="textNoShape">
              <a:avLst/>
            </a:prstTxWarp>
            <a:spAutoFit/>
          </a:bodyPr>
          <a:lstStyle/>
          <a:p>
            <a:pPr algn="r">
              <a:spcBef>
                <a:spcPct val="30000"/>
              </a:spcBef>
              <a:defRPr/>
            </a:pPr>
            <a:r>
              <a:rPr lang="en-US" sz="1200" u="none">
                <a:effectLst>
                  <a:outerShdw blurRad="38100" dist="38100" dir="2700000" algn="tl">
                    <a:srgbClr val="000000"/>
                  </a:outerShdw>
                </a:effectLst>
                <a:latin typeface="Arial" pitchFamily="-107" charset="0"/>
                <a:ea typeface="+mn-ea"/>
                <a:cs typeface="+mn-cs"/>
              </a:rPr>
              <a:t>Roberts RO et al. </a:t>
            </a:r>
            <a:r>
              <a:rPr lang="en-US" sz="1200" i="1" u="none">
                <a:effectLst>
                  <a:outerShdw blurRad="38100" dist="38100" dir="2700000" algn="tl">
                    <a:srgbClr val="000000"/>
                  </a:outerShdw>
                </a:effectLst>
                <a:latin typeface="Arial" pitchFamily="-107" charset="0"/>
                <a:ea typeface="+mn-ea"/>
                <a:cs typeface="+mn-cs"/>
              </a:rPr>
              <a:t>J Urol.</a:t>
            </a:r>
            <a:r>
              <a:rPr lang="en-US" sz="1200" u="none">
                <a:effectLst>
                  <a:outerShdw blurRad="38100" dist="38100" dir="2700000" algn="tl">
                    <a:srgbClr val="000000"/>
                  </a:outerShdw>
                </a:effectLst>
                <a:latin typeface="Arial" pitchFamily="-107" charset="0"/>
                <a:ea typeface="+mn-ea"/>
                <a:cs typeface="+mn-cs"/>
              </a:rPr>
              <a:t> 2000;163:107–113. </a:t>
            </a:r>
          </a:p>
        </p:txBody>
      </p:sp>
      <p:sp>
        <p:nvSpPr>
          <p:cNvPr id="34819" name="AutoShape 3"/>
          <p:cNvSpPr>
            <a:spLocks noChangeAspect="1" noChangeArrowheads="1" noTextEdit="1"/>
          </p:cNvSpPr>
          <p:nvPr/>
        </p:nvSpPr>
        <p:spPr bwMode="auto">
          <a:xfrm>
            <a:off x="1143000" y="1752600"/>
            <a:ext cx="7777163" cy="4365625"/>
          </a:xfrm>
          <a:prstGeom prst="rect">
            <a:avLst/>
          </a:prstGeom>
          <a:noFill/>
          <a:ln w="9525">
            <a:noFill/>
            <a:miter lim="800000"/>
            <a:headEnd/>
            <a:tailEnd/>
          </a:ln>
        </p:spPr>
        <p:txBody>
          <a:bodyPr>
            <a:prstTxWarp prst="textNoShape">
              <a:avLst/>
            </a:prstTxWarp>
          </a:bodyPr>
          <a:lstStyle/>
          <a:p>
            <a:endParaRPr lang="en-US"/>
          </a:p>
        </p:txBody>
      </p:sp>
      <p:sp>
        <p:nvSpPr>
          <p:cNvPr id="34820" name="Rectangle 4"/>
          <p:cNvSpPr>
            <a:spLocks noChangeArrowheads="1"/>
          </p:cNvSpPr>
          <p:nvPr/>
        </p:nvSpPr>
        <p:spPr bwMode="auto">
          <a:xfrm>
            <a:off x="1927225" y="1957388"/>
            <a:ext cx="5988050" cy="2863850"/>
          </a:xfrm>
          <a:prstGeom prst="rect">
            <a:avLst/>
          </a:prstGeom>
          <a:noFill/>
          <a:ln w="9525">
            <a:noFill/>
            <a:miter lim="800000"/>
            <a:headEnd/>
            <a:tailEnd/>
          </a:ln>
        </p:spPr>
        <p:txBody>
          <a:bodyPr>
            <a:prstTxWarp prst="textNoShape">
              <a:avLst/>
            </a:prstTxWarp>
          </a:bodyPr>
          <a:lstStyle/>
          <a:p>
            <a:endParaRPr lang="en-US"/>
          </a:p>
        </p:txBody>
      </p:sp>
      <p:sp>
        <p:nvSpPr>
          <p:cNvPr id="34821" name="Rectangle 5"/>
          <p:cNvSpPr>
            <a:spLocks noChangeArrowheads="1"/>
          </p:cNvSpPr>
          <p:nvPr/>
        </p:nvSpPr>
        <p:spPr bwMode="auto">
          <a:xfrm>
            <a:off x="1927225" y="1957388"/>
            <a:ext cx="5988050" cy="2863850"/>
          </a:xfrm>
          <a:prstGeom prst="rect">
            <a:avLst/>
          </a:prstGeom>
          <a:noFill/>
          <a:ln w="9525">
            <a:solidFill>
              <a:srgbClr val="FFFFFF"/>
            </a:solidFill>
            <a:miter lim="800000"/>
            <a:headEnd/>
            <a:tailEnd/>
          </a:ln>
        </p:spPr>
        <p:txBody>
          <a:bodyPr>
            <a:prstTxWarp prst="textNoShape">
              <a:avLst/>
            </a:prstTxWarp>
          </a:bodyPr>
          <a:lstStyle/>
          <a:p>
            <a:endParaRPr lang="en-US"/>
          </a:p>
        </p:txBody>
      </p:sp>
      <p:sp>
        <p:nvSpPr>
          <p:cNvPr id="34822" name="Rectangle 6"/>
          <p:cNvSpPr>
            <a:spLocks noChangeArrowheads="1"/>
          </p:cNvSpPr>
          <p:nvPr/>
        </p:nvSpPr>
        <p:spPr bwMode="auto">
          <a:xfrm>
            <a:off x="2051050" y="3251200"/>
            <a:ext cx="496888" cy="1570038"/>
          </a:xfrm>
          <a:prstGeom prst="rect">
            <a:avLst/>
          </a:prstGeom>
          <a:solidFill>
            <a:srgbClr val="00FFFF"/>
          </a:solidFill>
          <a:ln w="9525">
            <a:solidFill>
              <a:srgbClr val="FFFFFF"/>
            </a:solidFill>
            <a:miter lim="800000"/>
            <a:headEnd/>
            <a:tailEnd/>
          </a:ln>
        </p:spPr>
        <p:txBody>
          <a:bodyPr>
            <a:prstTxWarp prst="textNoShape">
              <a:avLst/>
            </a:prstTxWarp>
          </a:bodyPr>
          <a:lstStyle/>
          <a:p>
            <a:endParaRPr lang="en-US"/>
          </a:p>
        </p:txBody>
      </p:sp>
      <p:sp>
        <p:nvSpPr>
          <p:cNvPr id="34823" name="Rectangle 7"/>
          <p:cNvSpPr>
            <a:spLocks noChangeArrowheads="1"/>
          </p:cNvSpPr>
          <p:nvPr/>
        </p:nvSpPr>
        <p:spPr bwMode="auto">
          <a:xfrm>
            <a:off x="2801938" y="3398838"/>
            <a:ext cx="496887" cy="1422400"/>
          </a:xfrm>
          <a:prstGeom prst="rect">
            <a:avLst/>
          </a:prstGeom>
          <a:solidFill>
            <a:srgbClr val="00FFFF"/>
          </a:solidFill>
          <a:ln w="9525">
            <a:solidFill>
              <a:srgbClr val="FFFFFF"/>
            </a:solidFill>
            <a:miter lim="800000"/>
            <a:headEnd/>
            <a:tailEnd/>
          </a:ln>
        </p:spPr>
        <p:txBody>
          <a:bodyPr>
            <a:prstTxWarp prst="textNoShape">
              <a:avLst/>
            </a:prstTxWarp>
          </a:bodyPr>
          <a:lstStyle/>
          <a:p>
            <a:endParaRPr lang="en-US"/>
          </a:p>
        </p:txBody>
      </p:sp>
      <p:sp>
        <p:nvSpPr>
          <p:cNvPr id="34824" name="Rectangle 8"/>
          <p:cNvSpPr>
            <a:spLocks noChangeArrowheads="1"/>
          </p:cNvSpPr>
          <p:nvPr/>
        </p:nvSpPr>
        <p:spPr bwMode="auto">
          <a:xfrm>
            <a:off x="3544888" y="3497263"/>
            <a:ext cx="498475" cy="1323975"/>
          </a:xfrm>
          <a:prstGeom prst="rect">
            <a:avLst/>
          </a:prstGeom>
          <a:solidFill>
            <a:srgbClr val="00FFFF"/>
          </a:solidFill>
          <a:ln w="9525">
            <a:solidFill>
              <a:srgbClr val="FFFFFF"/>
            </a:solidFill>
            <a:miter lim="800000"/>
            <a:headEnd/>
            <a:tailEnd/>
          </a:ln>
        </p:spPr>
        <p:txBody>
          <a:bodyPr>
            <a:prstTxWarp prst="textNoShape">
              <a:avLst/>
            </a:prstTxWarp>
          </a:bodyPr>
          <a:lstStyle/>
          <a:p>
            <a:endParaRPr lang="en-US"/>
          </a:p>
        </p:txBody>
      </p:sp>
      <p:sp>
        <p:nvSpPr>
          <p:cNvPr id="34825" name="Rectangle 9"/>
          <p:cNvSpPr>
            <a:spLocks noChangeArrowheads="1"/>
          </p:cNvSpPr>
          <p:nvPr/>
        </p:nvSpPr>
        <p:spPr bwMode="auto">
          <a:xfrm>
            <a:off x="4295775" y="3602038"/>
            <a:ext cx="498475" cy="1219200"/>
          </a:xfrm>
          <a:prstGeom prst="rect">
            <a:avLst/>
          </a:prstGeom>
          <a:solidFill>
            <a:srgbClr val="00FFFF"/>
          </a:solidFill>
          <a:ln w="9525">
            <a:solidFill>
              <a:srgbClr val="FFFFFF"/>
            </a:solidFill>
            <a:miter lim="800000"/>
            <a:headEnd/>
            <a:tailEnd/>
          </a:ln>
        </p:spPr>
        <p:txBody>
          <a:bodyPr>
            <a:prstTxWarp prst="textNoShape">
              <a:avLst/>
            </a:prstTxWarp>
          </a:bodyPr>
          <a:lstStyle/>
          <a:p>
            <a:endParaRPr lang="en-US"/>
          </a:p>
        </p:txBody>
      </p:sp>
      <p:sp>
        <p:nvSpPr>
          <p:cNvPr id="34826" name="Rectangle 10"/>
          <p:cNvSpPr>
            <a:spLocks noChangeArrowheads="1"/>
          </p:cNvSpPr>
          <p:nvPr/>
        </p:nvSpPr>
        <p:spPr bwMode="auto">
          <a:xfrm>
            <a:off x="5048250" y="3684588"/>
            <a:ext cx="498475" cy="1136650"/>
          </a:xfrm>
          <a:prstGeom prst="rect">
            <a:avLst/>
          </a:prstGeom>
          <a:solidFill>
            <a:srgbClr val="00FFFF"/>
          </a:solidFill>
          <a:ln w="9525">
            <a:solidFill>
              <a:srgbClr val="FFFFFF"/>
            </a:solidFill>
            <a:miter lim="800000"/>
            <a:headEnd/>
            <a:tailEnd/>
          </a:ln>
        </p:spPr>
        <p:txBody>
          <a:bodyPr>
            <a:prstTxWarp prst="textNoShape">
              <a:avLst/>
            </a:prstTxWarp>
          </a:bodyPr>
          <a:lstStyle/>
          <a:p>
            <a:endParaRPr lang="en-US"/>
          </a:p>
        </p:txBody>
      </p:sp>
      <p:sp>
        <p:nvSpPr>
          <p:cNvPr id="34827" name="Rectangle 11"/>
          <p:cNvSpPr>
            <a:spLocks noChangeArrowheads="1"/>
          </p:cNvSpPr>
          <p:nvPr/>
        </p:nvSpPr>
        <p:spPr bwMode="auto">
          <a:xfrm>
            <a:off x="5791200" y="3767138"/>
            <a:ext cx="498475" cy="1054100"/>
          </a:xfrm>
          <a:prstGeom prst="rect">
            <a:avLst/>
          </a:prstGeom>
          <a:solidFill>
            <a:srgbClr val="00FFFF"/>
          </a:solidFill>
          <a:ln w="9525">
            <a:solidFill>
              <a:srgbClr val="FFFFFF"/>
            </a:solidFill>
            <a:miter lim="800000"/>
            <a:headEnd/>
            <a:tailEnd/>
          </a:ln>
        </p:spPr>
        <p:txBody>
          <a:bodyPr>
            <a:prstTxWarp prst="textNoShape">
              <a:avLst/>
            </a:prstTxWarp>
          </a:bodyPr>
          <a:lstStyle/>
          <a:p>
            <a:endParaRPr lang="en-US"/>
          </a:p>
        </p:txBody>
      </p:sp>
      <p:sp>
        <p:nvSpPr>
          <p:cNvPr id="34828" name="Rectangle 12"/>
          <p:cNvSpPr>
            <a:spLocks noChangeArrowheads="1"/>
          </p:cNvSpPr>
          <p:nvPr/>
        </p:nvSpPr>
        <p:spPr bwMode="auto">
          <a:xfrm>
            <a:off x="6543675" y="3865563"/>
            <a:ext cx="498475" cy="955675"/>
          </a:xfrm>
          <a:prstGeom prst="rect">
            <a:avLst/>
          </a:prstGeom>
          <a:solidFill>
            <a:srgbClr val="00FFFF"/>
          </a:solidFill>
          <a:ln w="9525">
            <a:solidFill>
              <a:srgbClr val="FFFFFF"/>
            </a:solidFill>
            <a:miter lim="800000"/>
            <a:headEnd/>
            <a:tailEnd/>
          </a:ln>
        </p:spPr>
        <p:txBody>
          <a:bodyPr>
            <a:prstTxWarp prst="textNoShape">
              <a:avLst/>
            </a:prstTxWarp>
          </a:bodyPr>
          <a:lstStyle/>
          <a:p>
            <a:endParaRPr lang="en-US"/>
          </a:p>
        </p:txBody>
      </p:sp>
      <p:sp>
        <p:nvSpPr>
          <p:cNvPr id="34829" name="Rectangle 13"/>
          <p:cNvSpPr>
            <a:spLocks noChangeArrowheads="1"/>
          </p:cNvSpPr>
          <p:nvPr/>
        </p:nvSpPr>
        <p:spPr bwMode="auto">
          <a:xfrm>
            <a:off x="7286625" y="3897313"/>
            <a:ext cx="498475" cy="923925"/>
          </a:xfrm>
          <a:prstGeom prst="rect">
            <a:avLst/>
          </a:prstGeom>
          <a:solidFill>
            <a:srgbClr val="00FFFF"/>
          </a:solidFill>
          <a:ln w="9525">
            <a:solidFill>
              <a:srgbClr val="FFFFFF"/>
            </a:solidFill>
            <a:miter lim="800000"/>
            <a:headEnd/>
            <a:tailEnd/>
          </a:ln>
        </p:spPr>
        <p:txBody>
          <a:bodyPr>
            <a:prstTxWarp prst="textNoShape">
              <a:avLst/>
            </a:prstTxWarp>
          </a:bodyPr>
          <a:lstStyle/>
          <a:p>
            <a:endParaRPr lang="en-US"/>
          </a:p>
        </p:txBody>
      </p:sp>
      <p:sp>
        <p:nvSpPr>
          <p:cNvPr id="34830" name="Rectangle 14"/>
          <p:cNvSpPr>
            <a:spLocks noChangeArrowheads="1"/>
          </p:cNvSpPr>
          <p:nvPr/>
        </p:nvSpPr>
        <p:spPr bwMode="auto">
          <a:xfrm>
            <a:off x="2025650" y="2317750"/>
            <a:ext cx="277813" cy="2503488"/>
          </a:xfrm>
          <a:prstGeom prst="rect">
            <a:avLst/>
          </a:prstGeom>
          <a:solidFill>
            <a:srgbClr val="EF0046"/>
          </a:solidFill>
          <a:ln w="9525">
            <a:solidFill>
              <a:srgbClr val="FFFFFF"/>
            </a:solidFill>
            <a:miter lim="800000"/>
            <a:headEnd/>
            <a:tailEnd/>
          </a:ln>
        </p:spPr>
        <p:txBody>
          <a:bodyPr>
            <a:prstTxWarp prst="textNoShape">
              <a:avLst/>
            </a:prstTxWarp>
          </a:bodyPr>
          <a:lstStyle/>
          <a:p>
            <a:endParaRPr lang="en-US"/>
          </a:p>
        </p:txBody>
      </p:sp>
      <p:sp>
        <p:nvSpPr>
          <p:cNvPr id="34831" name="Rectangle 15"/>
          <p:cNvSpPr>
            <a:spLocks noChangeArrowheads="1"/>
          </p:cNvSpPr>
          <p:nvPr/>
        </p:nvSpPr>
        <p:spPr bwMode="auto">
          <a:xfrm>
            <a:off x="2778125" y="2432050"/>
            <a:ext cx="276225" cy="2389188"/>
          </a:xfrm>
          <a:prstGeom prst="rect">
            <a:avLst/>
          </a:prstGeom>
          <a:solidFill>
            <a:srgbClr val="EF0046"/>
          </a:solidFill>
          <a:ln w="9525">
            <a:solidFill>
              <a:srgbClr val="FFFFFF"/>
            </a:solidFill>
            <a:miter lim="800000"/>
            <a:headEnd/>
            <a:tailEnd/>
          </a:ln>
        </p:spPr>
        <p:txBody>
          <a:bodyPr>
            <a:prstTxWarp prst="textNoShape">
              <a:avLst/>
            </a:prstTxWarp>
          </a:bodyPr>
          <a:lstStyle/>
          <a:p>
            <a:endParaRPr lang="en-US"/>
          </a:p>
        </p:txBody>
      </p:sp>
      <p:sp>
        <p:nvSpPr>
          <p:cNvPr id="34832" name="Rectangle 16"/>
          <p:cNvSpPr>
            <a:spLocks noChangeArrowheads="1"/>
          </p:cNvSpPr>
          <p:nvPr/>
        </p:nvSpPr>
        <p:spPr bwMode="auto">
          <a:xfrm>
            <a:off x="3519488" y="2546350"/>
            <a:ext cx="277812" cy="2274888"/>
          </a:xfrm>
          <a:prstGeom prst="rect">
            <a:avLst/>
          </a:prstGeom>
          <a:solidFill>
            <a:srgbClr val="EF0046"/>
          </a:solidFill>
          <a:ln w="9525">
            <a:solidFill>
              <a:srgbClr val="FFFFFF"/>
            </a:solidFill>
            <a:miter lim="800000"/>
            <a:headEnd/>
            <a:tailEnd/>
          </a:ln>
        </p:spPr>
        <p:txBody>
          <a:bodyPr>
            <a:prstTxWarp prst="textNoShape">
              <a:avLst/>
            </a:prstTxWarp>
          </a:bodyPr>
          <a:lstStyle/>
          <a:p>
            <a:endParaRPr lang="en-US"/>
          </a:p>
        </p:txBody>
      </p:sp>
      <p:sp>
        <p:nvSpPr>
          <p:cNvPr id="34833" name="Rectangle 17"/>
          <p:cNvSpPr>
            <a:spLocks noChangeArrowheads="1"/>
          </p:cNvSpPr>
          <p:nvPr/>
        </p:nvSpPr>
        <p:spPr bwMode="auto">
          <a:xfrm>
            <a:off x="4271963" y="2751138"/>
            <a:ext cx="276225" cy="2070100"/>
          </a:xfrm>
          <a:prstGeom prst="rect">
            <a:avLst/>
          </a:prstGeom>
          <a:solidFill>
            <a:srgbClr val="EF0046"/>
          </a:solidFill>
          <a:ln w="9525">
            <a:solidFill>
              <a:srgbClr val="FFFFFF"/>
            </a:solidFill>
            <a:miter lim="800000"/>
            <a:headEnd/>
            <a:tailEnd/>
          </a:ln>
        </p:spPr>
        <p:txBody>
          <a:bodyPr>
            <a:prstTxWarp prst="textNoShape">
              <a:avLst/>
            </a:prstTxWarp>
          </a:bodyPr>
          <a:lstStyle/>
          <a:p>
            <a:endParaRPr lang="en-US"/>
          </a:p>
        </p:txBody>
      </p:sp>
      <p:sp>
        <p:nvSpPr>
          <p:cNvPr id="34834" name="Rectangle 18"/>
          <p:cNvSpPr>
            <a:spLocks noChangeArrowheads="1"/>
          </p:cNvSpPr>
          <p:nvPr/>
        </p:nvSpPr>
        <p:spPr bwMode="auto">
          <a:xfrm>
            <a:off x="5022850" y="2857500"/>
            <a:ext cx="279400" cy="1963738"/>
          </a:xfrm>
          <a:prstGeom prst="rect">
            <a:avLst/>
          </a:prstGeom>
          <a:solidFill>
            <a:srgbClr val="EF0046"/>
          </a:solidFill>
          <a:ln w="9525">
            <a:solidFill>
              <a:srgbClr val="FFFFFF"/>
            </a:solidFill>
            <a:miter lim="800000"/>
            <a:headEnd/>
            <a:tailEnd/>
          </a:ln>
        </p:spPr>
        <p:txBody>
          <a:bodyPr>
            <a:prstTxWarp prst="textNoShape">
              <a:avLst/>
            </a:prstTxWarp>
          </a:bodyPr>
          <a:lstStyle/>
          <a:p>
            <a:endParaRPr lang="en-US"/>
          </a:p>
        </p:txBody>
      </p:sp>
      <p:sp>
        <p:nvSpPr>
          <p:cNvPr id="34835" name="Rectangle 19"/>
          <p:cNvSpPr>
            <a:spLocks noChangeArrowheads="1"/>
          </p:cNvSpPr>
          <p:nvPr/>
        </p:nvSpPr>
        <p:spPr bwMode="auto">
          <a:xfrm>
            <a:off x="5767388" y="2889250"/>
            <a:ext cx="277812" cy="1931988"/>
          </a:xfrm>
          <a:prstGeom prst="rect">
            <a:avLst/>
          </a:prstGeom>
          <a:solidFill>
            <a:srgbClr val="EF0046"/>
          </a:solidFill>
          <a:ln w="9525">
            <a:solidFill>
              <a:srgbClr val="FFFFFF"/>
            </a:solidFill>
            <a:miter lim="800000"/>
            <a:headEnd/>
            <a:tailEnd/>
          </a:ln>
        </p:spPr>
        <p:txBody>
          <a:bodyPr>
            <a:prstTxWarp prst="textNoShape">
              <a:avLst/>
            </a:prstTxWarp>
          </a:bodyPr>
          <a:lstStyle/>
          <a:p>
            <a:endParaRPr lang="en-US"/>
          </a:p>
        </p:txBody>
      </p:sp>
      <p:sp>
        <p:nvSpPr>
          <p:cNvPr id="34836" name="Rectangle 20"/>
          <p:cNvSpPr>
            <a:spLocks noChangeArrowheads="1"/>
          </p:cNvSpPr>
          <p:nvPr/>
        </p:nvSpPr>
        <p:spPr bwMode="auto">
          <a:xfrm>
            <a:off x="6518275" y="3152775"/>
            <a:ext cx="277813" cy="1668463"/>
          </a:xfrm>
          <a:prstGeom prst="rect">
            <a:avLst/>
          </a:prstGeom>
          <a:solidFill>
            <a:srgbClr val="EF0046"/>
          </a:solidFill>
          <a:ln w="9525">
            <a:solidFill>
              <a:srgbClr val="FFFFFF"/>
            </a:solidFill>
            <a:miter lim="800000"/>
            <a:headEnd/>
            <a:tailEnd/>
          </a:ln>
        </p:spPr>
        <p:txBody>
          <a:bodyPr>
            <a:prstTxWarp prst="textNoShape">
              <a:avLst/>
            </a:prstTxWarp>
          </a:bodyPr>
          <a:lstStyle/>
          <a:p>
            <a:endParaRPr lang="en-US"/>
          </a:p>
        </p:txBody>
      </p:sp>
      <p:sp>
        <p:nvSpPr>
          <p:cNvPr id="34837" name="Rectangle 21"/>
          <p:cNvSpPr>
            <a:spLocks noChangeArrowheads="1"/>
          </p:cNvSpPr>
          <p:nvPr/>
        </p:nvSpPr>
        <p:spPr bwMode="auto">
          <a:xfrm>
            <a:off x="7261225" y="3349625"/>
            <a:ext cx="279400" cy="1471613"/>
          </a:xfrm>
          <a:prstGeom prst="rect">
            <a:avLst/>
          </a:prstGeom>
          <a:solidFill>
            <a:srgbClr val="EF0046"/>
          </a:solidFill>
          <a:ln w="9525">
            <a:solidFill>
              <a:srgbClr val="FFFFFF"/>
            </a:solidFill>
            <a:miter lim="800000"/>
            <a:headEnd/>
            <a:tailEnd/>
          </a:ln>
        </p:spPr>
        <p:txBody>
          <a:bodyPr>
            <a:prstTxWarp prst="textNoShape">
              <a:avLst/>
            </a:prstTxWarp>
          </a:bodyPr>
          <a:lstStyle/>
          <a:p>
            <a:endParaRPr lang="en-US"/>
          </a:p>
        </p:txBody>
      </p:sp>
      <p:sp>
        <p:nvSpPr>
          <p:cNvPr id="34838" name="Line 22"/>
          <p:cNvSpPr>
            <a:spLocks noChangeShapeType="1"/>
          </p:cNvSpPr>
          <p:nvPr/>
        </p:nvSpPr>
        <p:spPr bwMode="auto">
          <a:xfrm>
            <a:off x="1927225" y="1957388"/>
            <a:ext cx="1588" cy="2863850"/>
          </a:xfrm>
          <a:prstGeom prst="line">
            <a:avLst/>
          </a:prstGeom>
          <a:noFill/>
          <a:ln w="9525">
            <a:solidFill>
              <a:srgbClr val="FFFFFF"/>
            </a:solidFill>
            <a:round/>
            <a:headEnd/>
            <a:tailEnd/>
          </a:ln>
        </p:spPr>
        <p:txBody>
          <a:bodyPr>
            <a:prstTxWarp prst="textNoShape">
              <a:avLst/>
            </a:prstTxWarp>
          </a:bodyPr>
          <a:lstStyle/>
          <a:p>
            <a:endParaRPr lang="en-US"/>
          </a:p>
        </p:txBody>
      </p:sp>
      <p:sp>
        <p:nvSpPr>
          <p:cNvPr id="34839" name="Line 23"/>
          <p:cNvSpPr>
            <a:spLocks noChangeShapeType="1"/>
          </p:cNvSpPr>
          <p:nvPr/>
        </p:nvSpPr>
        <p:spPr bwMode="auto">
          <a:xfrm>
            <a:off x="1860550" y="4821238"/>
            <a:ext cx="66675" cy="1587"/>
          </a:xfrm>
          <a:prstGeom prst="line">
            <a:avLst/>
          </a:prstGeom>
          <a:noFill/>
          <a:ln w="9525">
            <a:solidFill>
              <a:srgbClr val="FFFFFF"/>
            </a:solidFill>
            <a:round/>
            <a:headEnd/>
            <a:tailEnd/>
          </a:ln>
        </p:spPr>
        <p:txBody>
          <a:bodyPr>
            <a:prstTxWarp prst="textNoShape">
              <a:avLst/>
            </a:prstTxWarp>
          </a:bodyPr>
          <a:lstStyle/>
          <a:p>
            <a:endParaRPr lang="en-US"/>
          </a:p>
        </p:txBody>
      </p:sp>
      <p:sp>
        <p:nvSpPr>
          <p:cNvPr id="34840" name="Line 24"/>
          <p:cNvSpPr>
            <a:spLocks noChangeShapeType="1"/>
          </p:cNvSpPr>
          <p:nvPr/>
        </p:nvSpPr>
        <p:spPr bwMode="auto">
          <a:xfrm>
            <a:off x="1860550" y="4462463"/>
            <a:ext cx="66675" cy="1587"/>
          </a:xfrm>
          <a:prstGeom prst="line">
            <a:avLst/>
          </a:prstGeom>
          <a:noFill/>
          <a:ln w="9525">
            <a:solidFill>
              <a:srgbClr val="FFFFFF"/>
            </a:solidFill>
            <a:round/>
            <a:headEnd/>
            <a:tailEnd/>
          </a:ln>
        </p:spPr>
        <p:txBody>
          <a:bodyPr>
            <a:prstTxWarp prst="textNoShape">
              <a:avLst/>
            </a:prstTxWarp>
          </a:bodyPr>
          <a:lstStyle/>
          <a:p>
            <a:endParaRPr lang="en-US"/>
          </a:p>
        </p:txBody>
      </p:sp>
      <p:sp>
        <p:nvSpPr>
          <p:cNvPr id="34841" name="Line 25"/>
          <p:cNvSpPr>
            <a:spLocks noChangeShapeType="1"/>
          </p:cNvSpPr>
          <p:nvPr/>
        </p:nvSpPr>
        <p:spPr bwMode="auto">
          <a:xfrm>
            <a:off x="1860550" y="4110038"/>
            <a:ext cx="66675" cy="1587"/>
          </a:xfrm>
          <a:prstGeom prst="line">
            <a:avLst/>
          </a:prstGeom>
          <a:noFill/>
          <a:ln w="9525">
            <a:solidFill>
              <a:srgbClr val="FFFFFF"/>
            </a:solidFill>
            <a:round/>
            <a:headEnd/>
            <a:tailEnd/>
          </a:ln>
        </p:spPr>
        <p:txBody>
          <a:bodyPr>
            <a:prstTxWarp prst="textNoShape">
              <a:avLst/>
            </a:prstTxWarp>
          </a:bodyPr>
          <a:lstStyle/>
          <a:p>
            <a:endParaRPr lang="en-US"/>
          </a:p>
        </p:txBody>
      </p:sp>
      <p:sp>
        <p:nvSpPr>
          <p:cNvPr id="34842" name="Line 26"/>
          <p:cNvSpPr>
            <a:spLocks noChangeShapeType="1"/>
          </p:cNvSpPr>
          <p:nvPr/>
        </p:nvSpPr>
        <p:spPr bwMode="auto">
          <a:xfrm>
            <a:off x="1860550" y="3749675"/>
            <a:ext cx="66675" cy="1588"/>
          </a:xfrm>
          <a:prstGeom prst="line">
            <a:avLst/>
          </a:prstGeom>
          <a:noFill/>
          <a:ln w="9525">
            <a:solidFill>
              <a:srgbClr val="FFFFFF"/>
            </a:solidFill>
            <a:round/>
            <a:headEnd/>
            <a:tailEnd/>
          </a:ln>
        </p:spPr>
        <p:txBody>
          <a:bodyPr>
            <a:prstTxWarp prst="textNoShape">
              <a:avLst/>
            </a:prstTxWarp>
          </a:bodyPr>
          <a:lstStyle/>
          <a:p>
            <a:endParaRPr lang="en-US"/>
          </a:p>
        </p:txBody>
      </p:sp>
      <p:sp>
        <p:nvSpPr>
          <p:cNvPr id="34843" name="Line 27"/>
          <p:cNvSpPr>
            <a:spLocks noChangeShapeType="1"/>
          </p:cNvSpPr>
          <p:nvPr/>
        </p:nvSpPr>
        <p:spPr bwMode="auto">
          <a:xfrm>
            <a:off x="1860550" y="3389313"/>
            <a:ext cx="66675" cy="1587"/>
          </a:xfrm>
          <a:prstGeom prst="line">
            <a:avLst/>
          </a:prstGeom>
          <a:noFill/>
          <a:ln w="9525">
            <a:solidFill>
              <a:srgbClr val="FFFFFF"/>
            </a:solidFill>
            <a:round/>
            <a:headEnd/>
            <a:tailEnd/>
          </a:ln>
        </p:spPr>
        <p:txBody>
          <a:bodyPr>
            <a:prstTxWarp prst="textNoShape">
              <a:avLst/>
            </a:prstTxWarp>
          </a:bodyPr>
          <a:lstStyle/>
          <a:p>
            <a:endParaRPr lang="en-US"/>
          </a:p>
        </p:txBody>
      </p:sp>
      <p:sp>
        <p:nvSpPr>
          <p:cNvPr id="34844" name="Line 28"/>
          <p:cNvSpPr>
            <a:spLocks noChangeShapeType="1"/>
          </p:cNvSpPr>
          <p:nvPr/>
        </p:nvSpPr>
        <p:spPr bwMode="auto">
          <a:xfrm>
            <a:off x="1860550" y="3030538"/>
            <a:ext cx="66675" cy="1587"/>
          </a:xfrm>
          <a:prstGeom prst="line">
            <a:avLst/>
          </a:prstGeom>
          <a:noFill/>
          <a:ln w="9525">
            <a:solidFill>
              <a:srgbClr val="FFFFFF"/>
            </a:solidFill>
            <a:round/>
            <a:headEnd/>
            <a:tailEnd/>
          </a:ln>
        </p:spPr>
        <p:txBody>
          <a:bodyPr>
            <a:prstTxWarp prst="textNoShape">
              <a:avLst/>
            </a:prstTxWarp>
          </a:bodyPr>
          <a:lstStyle/>
          <a:p>
            <a:endParaRPr lang="en-US"/>
          </a:p>
        </p:txBody>
      </p:sp>
      <p:sp>
        <p:nvSpPr>
          <p:cNvPr id="34845" name="Line 29"/>
          <p:cNvSpPr>
            <a:spLocks noChangeShapeType="1"/>
          </p:cNvSpPr>
          <p:nvPr/>
        </p:nvSpPr>
        <p:spPr bwMode="auto">
          <a:xfrm>
            <a:off x="1860550" y="2678113"/>
            <a:ext cx="66675" cy="0"/>
          </a:xfrm>
          <a:prstGeom prst="line">
            <a:avLst/>
          </a:prstGeom>
          <a:noFill/>
          <a:ln w="9525">
            <a:solidFill>
              <a:srgbClr val="FFFFFF"/>
            </a:solidFill>
            <a:round/>
            <a:headEnd/>
            <a:tailEnd/>
          </a:ln>
        </p:spPr>
        <p:txBody>
          <a:bodyPr>
            <a:prstTxWarp prst="textNoShape">
              <a:avLst/>
            </a:prstTxWarp>
          </a:bodyPr>
          <a:lstStyle/>
          <a:p>
            <a:endParaRPr lang="en-US"/>
          </a:p>
        </p:txBody>
      </p:sp>
      <p:sp>
        <p:nvSpPr>
          <p:cNvPr id="34846" name="Line 30"/>
          <p:cNvSpPr>
            <a:spLocks noChangeShapeType="1"/>
          </p:cNvSpPr>
          <p:nvPr/>
        </p:nvSpPr>
        <p:spPr bwMode="auto">
          <a:xfrm>
            <a:off x="1860550" y="2317750"/>
            <a:ext cx="66675" cy="1588"/>
          </a:xfrm>
          <a:prstGeom prst="line">
            <a:avLst/>
          </a:prstGeom>
          <a:noFill/>
          <a:ln w="9525">
            <a:solidFill>
              <a:srgbClr val="FFFFFF"/>
            </a:solidFill>
            <a:round/>
            <a:headEnd/>
            <a:tailEnd/>
          </a:ln>
        </p:spPr>
        <p:txBody>
          <a:bodyPr>
            <a:prstTxWarp prst="textNoShape">
              <a:avLst/>
            </a:prstTxWarp>
          </a:bodyPr>
          <a:lstStyle/>
          <a:p>
            <a:endParaRPr lang="en-US"/>
          </a:p>
        </p:txBody>
      </p:sp>
      <p:sp>
        <p:nvSpPr>
          <p:cNvPr id="34847" name="Line 31"/>
          <p:cNvSpPr>
            <a:spLocks noChangeShapeType="1"/>
          </p:cNvSpPr>
          <p:nvPr/>
        </p:nvSpPr>
        <p:spPr bwMode="auto">
          <a:xfrm>
            <a:off x="1860550" y="1957388"/>
            <a:ext cx="66675" cy="1587"/>
          </a:xfrm>
          <a:prstGeom prst="line">
            <a:avLst/>
          </a:prstGeom>
          <a:noFill/>
          <a:ln w="9525">
            <a:solidFill>
              <a:srgbClr val="FFFFFF"/>
            </a:solidFill>
            <a:round/>
            <a:headEnd/>
            <a:tailEnd/>
          </a:ln>
        </p:spPr>
        <p:txBody>
          <a:bodyPr>
            <a:prstTxWarp prst="textNoShape">
              <a:avLst/>
            </a:prstTxWarp>
          </a:bodyPr>
          <a:lstStyle/>
          <a:p>
            <a:endParaRPr lang="en-US"/>
          </a:p>
        </p:txBody>
      </p:sp>
      <p:sp>
        <p:nvSpPr>
          <p:cNvPr id="34848" name="Line 32"/>
          <p:cNvSpPr>
            <a:spLocks noChangeShapeType="1"/>
          </p:cNvSpPr>
          <p:nvPr/>
        </p:nvSpPr>
        <p:spPr bwMode="auto">
          <a:xfrm>
            <a:off x="1927225" y="4821238"/>
            <a:ext cx="5988050" cy="1587"/>
          </a:xfrm>
          <a:prstGeom prst="line">
            <a:avLst/>
          </a:prstGeom>
          <a:noFill/>
          <a:ln w="9525">
            <a:solidFill>
              <a:srgbClr val="FFFFFF"/>
            </a:solidFill>
            <a:round/>
            <a:headEnd/>
            <a:tailEnd/>
          </a:ln>
        </p:spPr>
        <p:txBody>
          <a:bodyPr>
            <a:prstTxWarp prst="textNoShape">
              <a:avLst/>
            </a:prstTxWarp>
          </a:bodyPr>
          <a:lstStyle/>
          <a:p>
            <a:endParaRPr lang="en-US"/>
          </a:p>
        </p:txBody>
      </p:sp>
      <p:sp>
        <p:nvSpPr>
          <p:cNvPr id="34849" name="Line 33"/>
          <p:cNvSpPr>
            <a:spLocks noChangeShapeType="1"/>
          </p:cNvSpPr>
          <p:nvPr/>
        </p:nvSpPr>
        <p:spPr bwMode="auto">
          <a:xfrm flipV="1">
            <a:off x="1927225" y="4821238"/>
            <a:ext cx="1588" cy="66675"/>
          </a:xfrm>
          <a:prstGeom prst="line">
            <a:avLst/>
          </a:prstGeom>
          <a:noFill/>
          <a:ln w="9525">
            <a:solidFill>
              <a:srgbClr val="FFFFFF"/>
            </a:solidFill>
            <a:round/>
            <a:headEnd/>
            <a:tailEnd/>
          </a:ln>
        </p:spPr>
        <p:txBody>
          <a:bodyPr>
            <a:prstTxWarp prst="textNoShape">
              <a:avLst/>
            </a:prstTxWarp>
          </a:bodyPr>
          <a:lstStyle/>
          <a:p>
            <a:endParaRPr lang="en-US"/>
          </a:p>
        </p:txBody>
      </p:sp>
      <p:sp>
        <p:nvSpPr>
          <p:cNvPr id="34850" name="Line 34"/>
          <p:cNvSpPr>
            <a:spLocks noChangeShapeType="1"/>
          </p:cNvSpPr>
          <p:nvPr/>
        </p:nvSpPr>
        <p:spPr bwMode="auto">
          <a:xfrm flipV="1">
            <a:off x="2679700" y="4821238"/>
            <a:ext cx="1588" cy="66675"/>
          </a:xfrm>
          <a:prstGeom prst="line">
            <a:avLst/>
          </a:prstGeom>
          <a:noFill/>
          <a:ln w="9525">
            <a:solidFill>
              <a:srgbClr val="FFFFFF"/>
            </a:solidFill>
            <a:round/>
            <a:headEnd/>
            <a:tailEnd/>
          </a:ln>
        </p:spPr>
        <p:txBody>
          <a:bodyPr>
            <a:prstTxWarp prst="textNoShape">
              <a:avLst/>
            </a:prstTxWarp>
          </a:bodyPr>
          <a:lstStyle/>
          <a:p>
            <a:endParaRPr lang="en-US"/>
          </a:p>
        </p:txBody>
      </p:sp>
      <p:sp>
        <p:nvSpPr>
          <p:cNvPr id="34851" name="Line 35"/>
          <p:cNvSpPr>
            <a:spLocks noChangeShapeType="1"/>
          </p:cNvSpPr>
          <p:nvPr/>
        </p:nvSpPr>
        <p:spPr bwMode="auto">
          <a:xfrm flipV="1">
            <a:off x="3421063" y="4821238"/>
            <a:ext cx="1587" cy="66675"/>
          </a:xfrm>
          <a:prstGeom prst="line">
            <a:avLst/>
          </a:prstGeom>
          <a:noFill/>
          <a:ln w="9525">
            <a:solidFill>
              <a:srgbClr val="FFFFFF"/>
            </a:solidFill>
            <a:round/>
            <a:headEnd/>
            <a:tailEnd/>
          </a:ln>
        </p:spPr>
        <p:txBody>
          <a:bodyPr>
            <a:prstTxWarp prst="textNoShape">
              <a:avLst/>
            </a:prstTxWarp>
          </a:bodyPr>
          <a:lstStyle/>
          <a:p>
            <a:endParaRPr lang="en-US"/>
          </a:p>
        </p:txBody>
      </p:sp>
      <p:sp>
        <p:nvSpPr>
          <p:cNvPr id="34852" name="Line 36"/>
          <p:cNvSpPr>
            <a:spLocks noChangeShapeType="1"/>
          </p:cNvSpPr>
          <p:nvPr/>
        </p:nvSpPr>
        <p:spPr bwMode="auto">
          <a:xfrm flipV="1">
            <a:off x="4173538" y="4821238"/>
            <a:ext cx="1587" cy="66675"/>
          </a:xfrm>
          <a:prstGeom prst="line">
            <a:avLst/>
          </a:prstGeom>
          <a:noFill/>
          <a:ln w="9525">
            <a:solidFill>
              <a:srgbClr val="FFFFFF"/>
            </a:solidFill>
            <a:round/>
            <a:headEnd/>
            <a:tailEnd/>
          </a:ln>
        </p:spPr>
        <p:txBody>
          <a:bodyPr>
            <a:prstTxWarp prst="textNoShape">
              <a:avLst/>
            </a:prstTxWarp>
          </a:bodyPr>
          <a:lstStyle/>
          <a:p>
            <a:endParaRPr lang="en-US"/>
          </a:p>
        </p:txBody>
      </p:sp>
      <p:sp>
        <p:nvSpPr>
          <p:cNvPr id="34853" name="Line 37"/>
          <p:cNvSpPr>
            <a:spLocks noChangeShapeType="1"/>
          </p:cNvSpPr>
          <p:nvPr/>
        </p:nvSpPr>
        <p:spPr bwMode="auto">
          <a:xfrm flipV="1">
            <a:off x="4926013" y="4821238"/>
            <a:ext cx="1587" cy="66675"/>
          </a:xfrm>
          <a:prstGeom prst="line">
            <a:avLst/>
          </a:prstGeom>
          <a:noFill/>
          <a:ln w="9525">
            <a:solidFill>
              <a:srgbClr val="FFFFFF"/>
            </a:solidFill>
            <a:round/>
            <a:headEnd/>
            <a:tailEnd/>
          </a:ln>
        </p:spPr>
        <p:txBody>
          <a:bodyPr>
            <a:prstTxWarp prst="textNoShape">
              <a:avLst/>
            </a:prstTxWarp>
          </a:bodyPr>
          <a:lstStyle/>
          <a:p>
            <a:endParaRPr lang="en-US"/>
          </a:p>
        </p:txBody>
      </p:sp>
      <p:sp>
        <p:nvSpPr>
          <p:cNvPr id="34854" name="Line 38"/>
          <p:cNvSpPr>
            <a:spLocks noChangeShapeType="1"/>
          </p:cNvSpPr>
          <p:nvPr/>
        </p:nvSpPr>
        <p:spPr bwMode="auto">
          <a:xfrm flipV="1">
            <a:off x="5668963" y="4821238"/>
            <a:ext cx="1587" cy="66675"/>
          </a:xfrm>
          <a:prstGeom prst="line">
            <a:avLst/>
          </a:prstGeom>
          <a:noFill/>
          <a:ln w="9525">
            <a:solidFill>
              <a:srgbClr val="FFFFFF"/>
            </a:solidFill>
            <a:round/>
            <a:headEnd/>
            <a:tailEnd/>
          </a:ln>
        </p:spPr>
        <p:txBody>
          <a:bodyPr>
            <a:prstTxWarp prst="textNoShape">
              <a:avLst/>
            </a:prstTxWarp>
          </a:bodyPr>
          <a:lstStyle/>
          <a:p>
            <a:endParaRPr lang="en-US"/>
          </a:p>
        </p:txBody>
      </p:sp>
      <p:sp>
        <p:nvSpPr>
          <p:cNvPr id="34855" name="Line 39"/>
          <p:cNvSpPr>
            <a:spLocks noChangeShapeType="1"/>
          </p:cNvSpPr>
          <p:nvPr/>
        </p:nvSpPr>
        <p:spPr bwMode="auto">
          <a:xfrm flipV="1">
            <a:off x="6419850" y="4821238"/>
            <a:ext cx="1588" cy="66675"/>
          </a:xfrm>
          <a:prstGeom prst="line">
            <a:avLst/>
          </a:prstGeom>
          <a:noFill/>
          <a:ln w="9525">
            <a:solidFill>
              <a:srgbClr val="FFFFFF"/>
            </a:solidFill>
            <a:round/>
            <a:headEnd/>
            <a:tailEnd/>
          </a:ln>
        </p:spPr>
        <p:txBody>
          <a:bodyPr>
            <a:prstTxWarp prst="textNoShape">
              <a:avLst/>
            </a:prstTxWarp>
          </a:bodyPr>
          <a:lstStyle/>
          <a:p>
            <a:endParaRPr lang="en-US"/>
          </a:p>
        </p:txBody>
      </p:sp>
      <p:sp>
        <p:nvSpPr>
          <p:cNvPr id="34856" name="Line 40"/>
          <p:cNvSpPr>
            <a:spLocks noChangeShapeType="1"/>
          </p:cNvSpPr>
          <p:nvPr/>
        </p:nvSpPr>
        <p:spPr bwMode="auto">
          <a:xfrm flipV="1">
            <a:off x="7164388" y="4821238"/>
            <a:ext cx="1587" cy="66675"/>
          </a:xfrm>
          <a:prstGeom prst="line">
            <a:avLst/>
          </a:prstGeom>
          <a:noFill/>
          <a:ln w="9525">
            <a:solidFill>
              <a:srgbClr val="FFFFFF"/>
            </a:solidFill>
            <a:round/>
            <a:headEnd/>
            <a:tailEnd/>
          </a:ln>
        </p:spPr>
        <p:txBody>
          <a:bodyPr>
            <a:prstTxWarp prst="textNoShape">
              <a:avLst/>
            </a:prstTxWarp>
          </a:bodyPr>
          <a:lstStyle/>
          <a:p>
            <a:endParaRPr lang="en-US"/>
          </a:p>
        </p:txBody>
      </p:sp>
      <p:sp>
        <p:nvSpPr>
          <p:cNvPr id="34857" name="Line 41"/>
          <p:cNvSpPr>
            <a:spLocks noChangeShapeType="1"/>
          </p:cNvSpPr>
          <p:nvPr/>
        </p:nvSpPr>
        <p:spPr bwMode="auto">
          <a:xfrm flipV="1">
            <a:off x="7915275" y="4821238"/>
            <a:ext cx="1588" cy="66675"/>
          </a:xfrm>
          <a:prstGeom prst="line">
            <a:avLst/>
          </a:prstGeom>
          <a:noFill/>
          <a:ln w="9525">
            <a:solidFill>
              <a:srgbClr val="FFFFFF"/>
            </a:solidFill>
            <a:round/>
            <a:headEnd/>
            <a:tailEnd/>
          </a:ln>
        </p:spPr>
        <p:txBody>
          <a:bodyPr>
            <a:prstTxWarp prst="textNoShape">
              <a:avLst/>
            </a:prstTxWarp>
          </a:bodyPr>
          <a:lstStyle/>
          <a:p>
            <a:endParaRPr lang="en-US"/>
          </a:p>
        </p:txBody>
      </p:sp>
      <p:sp>
        <p:nvSpPr>
          <p:cNvPr id="34858" name="Line 42"/>
          <p:cNvSpPr>
            <a:spLocks noChangeShapeType="1"/>
          </p:cNvSpPr>
          <p:nvPr/>
        </p:nvSpPr>
        <p:spPr bwMode="auto">
          <a:xfrm>
            <a:off x="7915275" y="1957388"/>
            <a:ext cx="1588" cy="2863850"/>
          </a:xfrm>
          <a:prstGeom prst="line">
            <a:avLst/>
          </a:prstGeom>
          <a:noFill/>
          <a:ln w="9525">
            <a:solidFill>
              <a:srgbClr val="FFFFFF"/>
            </a:solidFill>
            <a:round/>
            <a:headEnd/>
            <a:tailEnd/>
          </a:ln>
        </p:spPr>
        <p:txBody>
          <a:bodyPr>
            <a:prstTxWarp prst="textNoShape">
              <a:avLst/>
            </a:prstTxWarp>
          </a:bodyPr>
          <a:lstStyle/>
          <a:p>
            <a:endParaRPr lang="en-US"/>
          </a:p>
        </p:txBody>
      </p:sp>
      <p:sp>
        <p:nvSpPr>
          <p:cNvPr id="34859" name="Line 43"/>
          <p:cNvSpPr>
            <a:spLocks noChangeShapeType="1"/>
          </p:cNvSpPr>
          <p:nvPr/>
        </p:nvSpPr>
        <p:spPr bwMode="auto">
          <a:xfrm>
            <a:off x="7915275" y="4821238"/>
            <a:ext cx="65088" cy="1587"/>
          </a:xfrm>
          <a:prstGeom prst="line">
            <a:avLst/>
          </a:prstGeom>
          <a:noFill/>
          <a:ln w="9525">
            <a:solidFill>
              <a:srgbClr val="FFFFFF"/>
            </a:solidFill>
            <a:round/>
            <a:headEnd/>
            <a:tailEnd/>
          </a:ln>
        </p:spPr>
        <p:txBody>
          <a:bodyPr>
            <a:prstTxWarp prst="textNoShape">
              <a:avLst/>
            </a:prstTxWarp>
          </a:bodyPr>
          <a:lstStyle/>
          <a:p>
            <a:endParaRPr lang="en-US"/>
          </a:p>
        </p:txBody>
      </p:sp>
      <p:sp>
        <p:nvSpPr>
          <p:cNvPr id="34860" name="Line 44"/>
          <p:cNvSpPr>
            <a:spLocks noChangeShapeType="1"/>
          </p:cNvSpPr>
          <p:nvPr/>
        </p:nvSpPr>
        <p:spPr bwMode="auto">
          <a:xfrm>
            <a:off x="7915275" y="4502150"/>
            <a:ext cx="65088" cy="1588"/>
          </a:xfrm>
          <a:prstGeom prst="line">
            <a:avLst/>
          </a:prstGeom>
          <a:noFill/>
          <a:ln w="9525">
            <a:solidFill>
              <a:srgbClr val="FFFFFF"/>
            </a:solidFill>
            <a:round/>
            <a:headEnd/>
            <a:tailEnd/>
          </a:ln>
        </p:spPr>
        <p:txBody>
          <a:bodyPr>
            <a:prstTxWarp prst="textNoShape">
              <a:avLst/>
            </a:prstTxWarp>
          </a:bodyPr>
          <a:lstStyle/>
          <a:p>
            <a:endParaRPr lang="en-US"/>
          </a:p>
        </p:txBody>
      </p:sp>
      <p:sp>
        <p:nvSpPr>
          <p:cNvPr id="34861" name="Line 45"/>
          <p:cNvSpPr>
            <a:spLocks noChangeShapeType="1"/>
          </p:cNvSpPr>
          <p:nvPr/>
        </p:nvSpPr>
        <p:spPr bwMode="auto">
          <a:xfrm>
            <a:off x="7915275" y="4183063"/>
            <a:ext cx="65088" cy="1587"/>
          </a:xfrm>
          <a:prstGeom prst="line">
            <a:avLst/>
          </a:prstGeom>
          <a:noFill/>
          <a:ln w="9525">
            <a:solidFill>
              <a:srgbClr val="FFFFFF"/>
            </a:solidFill>
            <a:round/>
            <a:headEnd/>
            <a:tailEnd/>
          </a:ln>
        </p:spPr>
        <p:txBody>
          <a:bodyPr>
            <a:prstTxWarp prst="textNoShape">
              <a:avLst/>
            </a:prstTxWarp>
          </a:bodyPr>
          <a:lstStyle/>
          <a:p>
            <a:endParaRPr lang="en-US"/>
          </a:p>
        </p:txBody>
      </p:sp>
      <p:sp>
        <p:nvSpPr>
          <p:cNvPr id="34862" name="Line 46"/>
          <p:cNvSpPr>
            <a:spLocks noChangeShapeType="1"/>
          </p:cNvSpPr>
          <p:nvPr/>
        </p:nvSpPr>
        <p:spPr bwMode="auto">
          <a:xfrm>
            <a:off x="7915275" y="3865563"/>
            <a:ext cx="65088" cy="1587"/>
          </a:xfrm>
          <a:prstGeom prst="line">
            <a:avLst/>
          </a:prstGeom>
          <a:noFill/>
          <a:ln w="9525">
            <a:solidFill>
              <a:srgbClr val="FFFFFF"/>
            </a:solidFill>
            <a:round/>
            <a:headEnd/>
            <a:tailEnd/>
          </a:ln>
        </p:spPr>
        <p:txBody>
          <a:bodyPr>
            <a:prstTxWarp prst="textNoShape">
              <a:avLst/>
            </a:prstTxWarp>
          </a:bodyPr>
          <a:lstStyle/>
          <a:p>
            <a:endParaRPr lang="en-US"/>
          </a:p>
        </p:txBody>
      </p:sp>
      <p:sp>
        <p:nvSpPr>
          <p:cNvPr id="34863" name="Line 47"/>
          <p:cNvSpPr>
            <a:spLocks noChangeShapeType="1"/>
          </p:cNvSpPr>
          <p:nvPr/>
        </p:nvSpPr>
        <p:spPr bwMode="auto">
          <a:xfrm>
            <a:off x="7915275" y="3546475"/>
            <a:ext cx="65088" cy="1588"/>
          </a:xfrm>
          <a:prstGeom prst="line">
            <a:avLst/>
          </a:prstGeom>
          <a:noFill/>
          <a:ln w="9525">
            <a:solidFill>
              <a:srgbClr val="FFFFFF"/>
            </a:solidFill>
            <a:round/>
            <a:headEnd/>
            <a:tailEnd/>
          </a:ln>
        </p:spPr>
        <p:txBody>
          <a:bodyPr>
            <a:prstTxWarp prst="textNoShape">
              <a:avLst/>
            </a:prstTxWarp>
          </a:bodyPr>
          <a:lstStyle/>
          <a:p>
            <a:endParaRPr lang="en-US"/>
          </a:p>
        </p:txBody>
      </p:sp>
      <p:sp>
        <p:nvSpPr>
          <p:cNvPr id="34864" name="Line 48"/>
          <p:cNvSpPr>
            <a:spLocks noChangeShapeType="1"/>
          </p:cNvSpPr>
          <p:nvPr/>
        </p:nvSpPr>
        <p:spPr bwMode="auto">
          <a:xfrm>
            <a:off x="7915275" y="3233738"/>
            <a:ext cx="65088" cy="1587"/>
          </a:xfrm>
          <a:prstGeom prst="line">
            <a:avLst/>
          </a:prstGeom>
          <a:noFill/>
          <a:ln w="9525">
            <a:solidFill>
              <a:srgbClr val="FFFFFF"/>
            </a:solidFill>
            <a:round/>
            <a:headEnd/>
            <a:tailEnd/>
          </a:ln>
        </p:spPr>
        <p:txBody>
          <a:bodyPr>
            <a:prstTxWarp prst="textNoShape">
              <a:avLst/>
            </a:prstTxWarp>
          </a:bodyPr>
          <a:lstStyle/>
          <a:p>
            <a:endParaRPr lang="en-US"/>
          </a:p>
        </p:txBody>
      </p:sp>
      <p:sp>
        <p:nvSpPr>
          <p:cNvPr id="34865" name="Line 49"/>
          <p:cNvSpPr>
            <a:spLocks noChangeShapeType="1"/>
          </p:cNvSpPr>
          <p:nvPr/>
        </p:nvSpPr>
        <p:spPr bwMode="auto">
          <a:xfrm>
            <a:off x="7915275" y="2914650"/>
            <a:ext cx="65088" cy="1588"/>
          </a:xfrm>
          <a:prstGeom prst="line">
            <a:avLst/>
          </a:prstGeom>
          <a:noFill/>
          <a:ln w="9525">
            <a:solidFill>
              <a:srgbClr val="FFFFFF"/>
            </a:solidFill>
            <a:round/>
            <a:headEnd/>
            <a:tailEnd/>
          </a:ln>
        </p:spPr>
        <p:txBody>
          <a:bodyPr>
            <a:prstTxWarp prst="textNoShape">
              <a:avLst/>
            </a:prstTxWarp>
          </a:bodyPr>
          <a:lstStyle/>
          <a:p>
            <a:endParaRPr lang="en-US"/>
          </a:p>
        </p:txBody>
      </p:sp>
      <p:sp>
        <p:nvSpPr>
          <p:cNvPr id="34866" name="Line 50"/>
          <p:cNvSpPr>
            <a:spLocks noChangeShapeType="1"/>
          </p:cNvSpPr>
          <p:nvPr/>
        </p:nvSpPr>
        <p:spPr bwMode="auto">
          <a:xfrm>
            <a:off x="7915275" y="2595563"/>
            <a:ext cx="65088" cy="1587"/>
          </a:xfrm>
          <a:prstGeom prst="line">
            <a:avLst/>
          </a:prstGeom>
          <a:noFill/>
          <a:ln w="9525">
            <a:solidFill>
              <a:srgbClr val="FFFFFF"/>
            </a:solidFill>
            <a:round/>
            <a:headEnd/>
            <a:tailEnd/>
          </a:ln>
        </p:spPr>
        <p:txBody>
          <a:bodyPr>
            <a:prstTxWarp prst="textNoShape">
              <a:avLst/>
            </a:prstTxWarp>
          </a:bodyPr>
          <a:lstStyle/>
          <a:p>
            <a:endParaRPr lang="en-US"/>
          </a:p>
        </p:txBody>
      </p:sp>
      <p:sp>
        <p:nvSpPr>
          <p:cNvPr id="34867" name="Line 51"/>
          <p:cNvSpPr>
            <a:spLocks noChangeShapeType="1"/>
          </p:cNvSpPr>
          <p:nvPr/>
        </p:nvSpPr>
        <p:spPr bwMode="auto">
          <a:xfrm>
            <a:off x="7915275" y="2276475"/>
            <a:ext cx="65088" cy="1588"/>
          </a:xfrm>
          <a:prstGeom prst="line">
            <a:avLst/>
          </a:prstGeom>
          <a:noFill/>
          <a:ln w="9525">
            <a:solidFill>
              <a:srgbClr val="FFFFFF"/>
            </a:solidFill>
            <a:round/>
            <a:headEnd/>
            <a:tailEnd/>
          </a:ln>
        </p:spPr>
        <p:txBody>
          <a:bodyPr>
            <a:prstTxWarp prst="textNoShape">
              <a:avLst/>
            </a:prstTxWarp>
          </a:bodyPr>
          <a:lstStyle/>
          <a:p>
            <a:endParaRPr lang="en-US"/>
          </a:p>
        </p:txBody>
      </p:sp>
      <p:sp>
        <p:nvSpPr>
          <p:cNvPr id="34868" name="Line 52"/>
          <p:cNvSpPr>
            <a:spLocks noChangeShapeType="1"/>
          </p:cNvSpPr>
          <p:nvPr/>
        </p:nvSpPr>
        <p:spPr bwMode="auto">
          <a:xfrm>
            <a:off x="7915275" y="1957388"/>
            <a:ext cx="65088" cy="1587"/>
          </a:xfrm>
          <a:prstGeom prst="line">
            <a:avLst/>
          </a:prstGeom>
          <a:noFill/>
          <a:ln w="9525">
            <a:solidFill>
              <a:srgbClr val="FFFFFF"/>
            </a:solidFill>
            <a:round/>
            <a:headEnd/>
            <a:tailEnd/>
          </a:ln>
        </p:spPr>
        <p:txBody>
          <a:bodyPr>
            <a:prstTxWarp prst="textNoShape">
              <a:avLst/>
            </a:prstTxWarp>
          </a:bodyPr>
          <a:lstStyle/>
          <a:p>
            <a:endParaRPr lang="en-US"/>
          </a:p>
        </p:txBody>
      </p:sp>
      <p:sp>
        <p:nvSpPr>
          <p:cNvPr id="18485" name="Rectangle 53"/>
          <p:cNvSpPr>
            <a:spLocks noChangeArrowheads="1"/>
          </p:cNvSpPr>
          <p:nvPr/>
        </p:nvSpPr>
        <p:spPr bwMode="auto">
          <a:xfrm>
            <a:off x="1695450" y="4699000"/>
            <a:ext cx="120650" cy="258763"/>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700" u="none">
                <a:solidFill>
                  <a:srgbClr val="FFFFFF"/>
                </a:solidFill>
                <a:effectLst>
                  <a:outerShdw blurRad="38100" dist="38100" dir="2700000" algn="tl">
                    <a:srgbClr val="000000"/>
                  </a:outerShdw>
                </a:effectLst>
                <a:latin typeface="Arial" pitchFamily="-107" charset="0"/>
                <a:ea typeface="+mn-ea"/>
                <a:cs typeface="+mn-cs"/>
              </a:rPr>
              <a:t>0</a:t>
            </a:r>
            <a:endParaRPr lang="en-US" sz="2000" b="1">
              <a:effectLst>
                <a:outerShdw blurRad="38100" dist="38100" dir="2700000" algn="tl">
                  <a:srgbClr val="000000"/>
                </a:outerShdw>
              </a:effectLst>
              <a:latin typeface="Arial" pitchFamily="-107" charset="0"/>
              <a:ea typeface="+mn-ea"/>
              <a:cs typeface="+mn-cs"/>
            </a:endParaRPr>
          </a:p>
        </p:txBody>
      </p:sp>
      <p:sp>
        <p:nvSpPr>
          <p:cNvPr id="18486" name="Rectangle 54"/>
          <p:cNvSpPr>
            <a:spLocks noChangeArrowheads="1"/>
          </p:cNvSpPr>
          <p:nvPr/>
        </p:nvSpPr>
        <p:spPr bwMode="auto">
          <a:xfrm>
            <a:off x="1695450" y="4338638"/>
            <a:ext cx="120650" cy="258762"/>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700" u="none">
                <a:solidFill>
                  <a:srgbClr val="FFFFFF"/>
                </a:solidFill>
                <a:effectLst>
                  <a:outerShdw blurRad="38100" dist="38100" dir="2700000" algn="tl">
                    <a:srgbClr val="000000"/>
                  </a:outerShdw>
                </a:effectLst>
                <a:latin typeface="Arial" pitchFamily="-107" charset="0"/>
                <a:ea typeface="+mn-ea"/>
                <a:cs typeface="+mn-cs"/>
              </a:rPr>
              <a:t>5</a:t>
            </a:r>
            <a:endParaRPr lang="en-US" sz="2000" b="1">
              <a:effectLst>
                <a:outerShdw blurRad="38100" dist="38100" dir="2700000" algn="tl">
                  <a:srgbClr val="000000"/>
                </a:outerShdw>
              </a:effectLst>
              <a:latin typeface="Arial" pitchFamily="-107" charset="0"/>
              <a:ea typeface="+mn-ea"/>
              <a:cs typeface="+mn-cs"/>
            </a:endParaRPr>
          </a:p>
        </p:txBody>
      </p:sp>
      <p:sp>
        <p:nvSpPr>
          <p:cNvPr id="18487" name="Rectangle 55"/>
          <p:cNvSpPr>
            <a:spLocks noChangeArrowheads="1"/>
          </p:cNvSpPr>
          <p:nvPr/>
        </p:nvSpPr>
        <p:spPr bwMode="auto">
          <a:xfrm>
            <a:off x="1581150" y="3987800"/>
            <a:ext cx="241300" cy="258763"/>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700" u="none">
                <a:solidFill>
                  <a:srgbClr val="FFFFFF"/>
                </a:solidFill>
                <a:effectLst>
                  <a:outerShdw blurRad="38100" dist="38100" dir="2700000" algn="tl">
                    <a:srgbClr val="000000"/>
                  </a:outerShdw>
                </a:effectLst>
                <a:latin typeface="Arial" pitchFamily="-107" charset="0"/>
                <a:ea typeface="+mn-ea"/>
                <a:cs typeface="+mn-cs"/>
              </a:rPr>
              <a:t>10</a:t>
            </a:r>
            <a:endParaRPr lang="en-US" sz="2000" b="1">
              <a:effectLst>
                <a:outerShdw blurRad="38100" dist="38100" dir="2700000" algn="tl">
                  <a:srgbClr val="000000"/>
                </a:outerShdw>
              </a:effectLst>
              <a:latin typeface="Arial" pitchFamily="-107" charset="0"/>
              <a:ea typeface="+mn-ea"/>
              <a:cs typeface="+mn-cs"/>
            </a:endParaRPr>
          </a:p>
        </p:txBody>
      </p:sp>
      <p:sp>
        <p:nvSpPr>
          <p:cNvPr id="18488" name="Rectangle 56"/>
          <p:cNvSpPr>
            <a:spLocks noChangeArrowheads="1"/>
          </p:cNvSpPr>
          <p:nvPr/>
        </p:nvSpPr>
        <p:spPr bwMode="auto">
          <a:xfrm>
            <a:off x="1581150" y="3627438"/>
            <a:ext cx="241300" cy="258762"/>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700" u="none">
                <a:solidFill>
                  <a:srgbClr val="FFFFFF"/>
                </a:solidFill>
                <a:effectLst>
                  <a:outerShdw blurRad="38100" dist="38100" dir="2700000" algn="tl">
                    <a:srgbClr val="000000"/>
                  </a:outerShdw>
                </a:effectLst>
                <a:latin typeface="Arial" pitchFamily="-107" charset="0"/>
                <a:ea typeface="+mn-ea"/>
                <a:cs typeface="+mn-cs"/>
              </a:rPr>
              <a:t>15</a:t>
            </a:r>
            <a:endParaRPr lang="en-US" sz="2000" b="1">
              <a:effectLst>
                <a:outerShdw blurRad="38100" dist="38100" dir="2700000" algn="tl">
                  <a:srgbClr val="000000"/>
                </a:outerShdw>
              </a:effectLst>
              <a:latin typeface="Arial" pitchFamily="-107" charset="0"/>
              <a:ea typeface="+mn-ea"/>
              <a:cs typeface="+mn-cs"/>
            </a:endParaRPr>
          </a:p>
        </p:txBody>
      </p:sp>
      <p:sp>
        <p:nvSpPr>
          <p:cNvPr id="18489" name="Rectangle 57"/>
          <p:cNvSpPr>
            <a:spLocks noChangeArrowheads="1"/>
          </p:cNvSpPr>
          <p:nvPr/>
        </p:nvSpPr>
        <p:spPr bwMode="auto">
          <a:xfrm>
            <a:off x="1581150" y="3267075"/>
            <a:ext cx="241300" cy="258763"/>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700" u="none">
                <a:solidFill>
                  <a:srgbClr val="FFFFFF"/>
                </a:solidFill>
                <a:effectLst>
                  <a:outerShdw blurRad="38100" dist="38100" dir="2700000" algn="tl">
                    <a:srgbClr val="000000"/>
                  </a:outerShdw>
                </a:effectLst>
                <a:latin typeface="Arial" pitchFamily="-107" charset="0"/>
                <a:ea typeface="+mn-ea"/>
                <a:cs typeface="+mn-cs"/>
              </a:rPr>
              <a:t>20</a:t>
            </a:r>
            <a:endParaRPr lang="en-US" sz="2000" b="1">
              <a:effectLst>
                <a:outerShdw blurRad="38100" dist="38100" dir="2700000" algn="tl">
                  <a:srgbClr val="000000"/>
                </a:outerShdw>
              </a:effectLst>
              <a:latin typeface="Arial" pitchFamily="-107" charset="0"/>
              <a:ea typeface="+mn-ea"/>
              <a:cs typeface="+mn-cs"/>
            </a:endParaRPr>
          </a:p>
        </p:txBody>
      </p:sp>
      <p:sp>
        <p:nvSpPr>
          <p:cNvPr id="18490" name="Rectangle 58"/>
          <p:cNvSpPr>
            <a:spLocks noChangeArrowheads="1"/>
          </p:cNvSpPr>
          <p:nvPr/>
        </p:nvSpPr>
        <p:spPr bwMode="auto">
          <a:xfrm>
            <a:off x="1581150" y="2906713"/>
            <a:ext cx="241300" cy="258762"/>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700" u="none">
                <a:solidFill>
                  <a:srgbClr val="FFFFFF"/>
                </a:solidFill>
                <a:effectLst>
                  <a:outerShdw blurRad="38100" dist="38100" dir="2700000" algn="tl">
                    <a:srgbClr val="000000"/>
                  </a:outerShdw>
                </a:effectLst>
                <a:latin typeface="Arial" pitchFamily="-107" charset="0"/>
                <a:ea typeface="+mn-ea"/>
                <a:cs typeface="+mn-cs"/>
              </a:rPr>
              <a:t>25</a:t>
            </a:r>
            <a:endParaRPr lang="en-US" sz="2000" b="1">
              <a:effectLst>
                <a:outerShdw blurRad="38100" dist="38100" dir="2700000" algn="tl">
                  <a:srgbClr val="000000"/>
                </a:outerShdw>
              </a:effectLst>
              <a:latin typeface="Arial" pitchFamily="-107" charset="0"/>
              <a:ea typeface="+mn-ea"/>
              <a:cs typeface="+mn-cs"/>
            </a:endParaRPr>
          </a:p>
        </p:txBody>
      </p:sp>
      <p:sp>
        <p:nvSpPr>
          <p:cNvPr id="18491" name="Rectangle 59"/>
          <p:cNvSpPr>
            <a:spLocks noChangeArrowheads="1"/>
          </p:cNvSpPr>
          <p:nvPr/>
        </p:nvSpPr>
        <p:spPr bwMode="auto">
          <a:xfrm>
            <a:off x="1581150" y="2554288"/>
            <a:ext cx="241300" cy="258762"/>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700" u="none">
                <a:solidFill>
                  <a:srgbClr val="FFFFFF"/>
                </a:solidFill>
                <a:effectLst>
                  <a:outerShdw blurRad="38100" dist="38100" dir="2700000" algn="tl">
                    <a:srgbClr val="000000"/>
                  </a:outerShdw>
                </a:effectLst>
                <a:latin typeface="Arial" pitchFamily="-107" charset="0"/>
                <a:ea typeface="+mn-ea"/>
                <a:cs typeface="+mn-cs"/>
              </a:rPr>
              <a:t>30</a:t>
            </a:r>
            <a:endParaRPr lang="en-US" sz="2000" b="1">
              <a:effectLst>
                <a:outerShdw blurRad="38100" dist="38100" dir="2700000" algn="tl">
                  <a:srgbClr val="000000"/>
                </a:outerShdw>
              </a:effectLst>
              <a:latin typeface="Arial" pitchFamily="-107" charset="0"/>
              <a:ea typeface="+mn-ea"/>
              <a:cs typeface="+mn-cs"/>
            </a:endParaRPr>
          </a:p>
        </p:txBody>
      </p:sp>
      <p:sp>
        <p:nvSpPr>
          <p:cNvPr id="18492" name="Rectangle 60"/>
          <p:cNvSpPr>
            <a:spLocks noChangeArrowheads="1"/>
          </p:cNvSpPr>
          <p:nvPr/>
        </p:nvSpPr>
        <p:spPr bwMode="auto">
          <a:xfrm>
            <a:off x="1581150" y="2195513"/>
            <a:ext cx="241300" cy="258762"/>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700" u="none">
                <a:solidFill>
                  <a:srgbClr val="FFFFFF"/>
                </a:solidFill>
                <a:effectLst>
                  <a:outerShdw blurRad="38100" dist="38100" dir="2700000" algn="tl">
                    <a:srgbClr val="000000"/>
                  </a:outerShdw>
                </a:effectLst>
                <a:latin typeface="Arial" pitchFamily="-107" charset="0"/>
                <a:ea typeface="+mn-ea"/>
                <a:cs typeface="+mn-cs"/>
              </a:rPr>
              <a:t>35</a:t>
            </a:r>
            <a:endParaRPr lang="en-US" sz="2000" b="1">
              <a:effectLst>
                <a:outerShdw blurRad="38100" dist="38100" dir="2700000" algn="tl">
                  <a:srgbClr val="000000"/>
                </a:outerShdw>
              </a:effectLst>
              <a:latin typeface="Arial" pitchFamily="-107" charset="0"/>
              <a:ea typeface="+mn-ea"/>
              <a:cs typeface="+mn-cs"/>
            </a:endParaRPr>
          </a:p>
        </p:txBody>
      </p:sp>
      <p:sp>
        <p:nvSpPr>
          <p:cNvPr id="18493" name="Rectangle 61"/>
          <p:cNvSpPr>
            <a:spLocks noChangeArrowheads="1"/>
          </p:cNvSpPr>
          <p:nvPr/>
        </p:nvSpPr>
        <p:spPr bwMode="auto">
          <a:xfrm>
            <a:off x="1581150" y="1835150"/>
            <a:ext cx="241300" cy="258763"/>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700" u="none">
                <a:solidFill>
                  <a:srgbClr val="FFFFFF"/>
                </a:solidFill>
                <a:effectLst>
                  <a:outerShdw blurRad="38100" dist="38100" dir="2700000" algn="tl">
                    <a:srgbClr val="000000"/>
                  </a:outerShdw>
                </a:effectLst>
                <a:latin typeface="Arial" pitchFamily="-107" charset="0"/>
                <a:ea typeface="+mn-ea"/>
                <a:cs typeface="+mn-cs"/>
              </a:rPr>
              <a:t>40</a:t>
            </a:r>
            <a:endParaRPr lang="en-US" sz="2000" b="1">
              <a:effectLst>
                <a:outerShdw blurRad="38100" dist="38100" dir="2700000" algn="tl">
                  <a:srgbClr val="000000"/>
                </a:outerShdw>
              </a:effectLst>
              <a:latin typeface="Arial" pitchFamily="-107" charset="0"/>
              <a:ea typeface="+mn-ea"/>
              <a:cs typeface="+mn-cs"/>
            </a:endParaRPr>
          </a:p>
        </p:txBody>
      </p:sp>
      <p:sp>
        <p:nvSpPr>
          <p:cNvPr id="18494" name="Rectangle 62"/>
          <p:cNvSpPr>
            <a:spLocks noChangeArrowheads="1"/>
          </p:cNvSpPr>
          <p:nvPr/>
        </p:nvSpPr>
        <p:spPr bwMode="auto">
          <a:xfrm>
            <a:off x="2051050" y="4994275"/>
            <a:ext cx="603250" cy="258763"/>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700" u="none">
                <a:solidFill>
                  <a:srgbClr val="FFFFFF"/>
                </a:solidFill>
                <a:effectLst>
                  <a:outerShdw blurRad="38100" dist="38100" dir="2700000" algn="tl">
                    <a:srgbClr val="000000"/>
                  </a:outerShdw>
                </a:effectLst>
                <a:latin typeface="Arial" pitchFamily="-107" charset="0"/>
                <a:ea typeface="+mn-ea"/>
                <a:cs typeface="+mn-cs"/>
              </a:rPr>
              <a:t>40–44</a:t>
            </a:r>
            <a:endParaRPr lang="en-US" sz="2000" b="1">
              <a:effectLst>
                <a:outerShdw blurRad="38100" dist="38100" dir="2700000" algn="tl">
                  <a:srgbClr val="000000"/>
                </a:outerShdw>
              </a:effectLst>
              <a:latin typeface="Arial" pitchFamily="-107" charset="0"/>
              <a:ea typeface="+mn-ea"/>
              <a:cs typeface="+mn-cs"/>
            </a:endParaRPr>
          </a:p>
        </p:txBody>
      </p:sp>
      <p:sp>
        <p:nvSpPr>
          <p:cNvPr id="18495" name="Rectangle 63"/>
          <p:cNvSpPr>
            <a:spLocks noChangeArrowheads="1"/>
          </p:cNvSpPr>
          <p:nvPr/>
        </p:nvSpPr>
        <p:spPr bwMode="auto">
          <a:xfrm>
            <a:off x="2794000" y="4994275"/>
            <a:ext cx="603250" cy="258763"/>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700" u="none">
                <a:solidFill>
                  <a:srgbClr val="FFFFFF"/>
                </a:solidFill>
                <a:effectLst>
                  <a:outerShdw blurRad="38100" dist="38100" dir="2700000" algn="tl">
                    <a:srgbClr val="000000"/>
                  </a:outerShdw>
                </a:effectLst>
                <a:latin typeface="Arial" pitchFamily="-107" charset="0"/>
                <a:ea typeface="+mn-ea"/>
                <a:cs typeface="+mn-cs"/>
              </a:rPr>
              <a:t>45–49</a:t>
            </a:r>
            <a:endParaRPr lang="en-US" sz="2000" b="1">
              <a:effectLst>
                <a:outerShdw blurRad="38100" dist="38100" dir="2700000" algn="tl">
                  <a:srgbClr val="000000"/>
                </a:outerShdw>
              </a:effectLst>
              <a:latin typeface="Arial" pitchFamily="-107" charset="0"/>
              <a:ea typeface="+mn-ea"/>
              <a:cs typeface="+mn-cs"/>
            </a:endParaRPr>
          </a:p>
        </p:txBody>
      </p:sp>
      <p:sp>
        <p:nvSpPr>
          <p:cNvPr id="18496" name="Rectangle 64"/>
          <p:cNvSpPr>
            <a:spLocks noChangeArrowheads="1"/>
          </p:cNvSpPr>
          <p:nvPr/>
        </p:nvSpPr>
        <p:spPr bwMode="auto">
          <a:xfrm>
            <a:off x="3544888" y="4994275"/>
            <a:ext cx="603250" cy="258763"/>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700" u="none">
                <a:solidFill>
                  <a:srgbClr val="FFFFFF"/>
                </a:solidFill>
                <a:effectLst>
                  <a:outerShdw blurRad="38100" dist="38100" dir="2700000" algn="tl">
                    <a:srgbClr val="000000"/>
                  </a:outerShdw>
                </a:effectLst>
                <a:latin typeface="Arial" pitchFamily="-107" charset="0"/>
                <a:ea typeface="+mn-ea"/>
                <a:cs typeface="+mn-cs"/>
              </a:rPr>
              <a:t>50–54</a:t>
            </a:r>
            <a:endParaRPr lang="en-US" sz="2000" b="1">
              <a:effectLst>
                <a:outerShdw blurRad="38100" dist="38100" dir="2700000" algn="tl">
                  <a:srgbClr val="000000"/>
                </a:outerShdw>
              </a:effectLst>
              <a:latin typeface="Arial" pitchFamily="-107" charset="0"/>
              <a:ea typeface="+mn-ea"/>
              <a:cs typeface="+mn-cs"/>
            </a:endParaRPr>
          </a:p>
        </p:txBody>
      </p:sp>
      <p:sp>
        <p:nvSpPr>
          <p:cNvPr id="18497" name="Rectangle 65"/>
          <p:cNvSpPr>
            <a:spLocks noChangeArrowheads="1"/>
          </p:cNvSpPr>
          <p:nvPr/>
        </p:nvSpPr>
        <p:spPr bwMode="auto">
          <a:xfrm>
            <a:off x="4297363" y="4994275"/>
            <a:ext cx="603250" cy="258763"/>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700" u="none">
                <a:solidFill>
                  <a:srgbClr val="FFFFFF"/>
                </a:solidFill>
                <a:effectLst>
                  <a:outerShdw blurRad="38100" dist="38100" dir="2700000" algn="tl">
                    <a:srgbClr val="000000"/>
                  </a:outerShdw>
                </a:effectLst>
                <a:latin typeface="Arial" pitchFamily="-107" charset="0"/>
                <a:ea typeface="+mn-ea"/>
                <a:cs typeface="+mn-cs"/>
              </a:rPr>
              <a:t>55–59</a:t>
            </a:r>
            <a:endParaRPr lang="en-US" sz="2000" b="1">
              <a:effectLst>
                <a:outerShdw blurRad="38100" dist="38100" dir="2700000" algn="tl">
                  <a:srgbClr val="000000"/>
                </a:outerShdw>
              </a:effectLst>
              <a:latin typeface="Arial" pitchFamily="-107" charset="0"/>
              <a:ea typeface="+mn-ea"/>
              <a:cs typeface="+mn-cs"/>
            </a:endParaRPr>
          </a:p>
        </p:txBody>
      </p:sp>
      <p:sp>
        <p:nvSpPr>
          <p:cNvPr id="18498" name="Rectangle 66"/>
          <p:cNvSpPr>
            <a:spLocks noChangeArrowheads="1"/>
          </p:cNvSpPr>
          <p:nvPr/>
        </p:nvSpPr>
        <p:spPr bwMode="auto">
          <a:xfrm>
            <a:off x="5040313" y="4994275"/>
            <a:ext cx="603250" cy="258763"/>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700" u="none">
                <a:solidFill>
                  <a:srgbClr val="FFFFFF"/>
                </a:solidFill>
                <a:effectLst>
                  <a:outerShdw blurRad="38100" dist="38100" dir="2700000" algn="tl">
                    <a:srgbClr val="000000"/>
                  </a:outerShdw>
                </a:effectLst>
                <a:latin typeface="Arial" pitchFamily="-107" charset="0"/>
                <a:ea typeface="+mn-ea"/>
                <a:cs typeface="+mn-cs"/>
              </a:rPr>
              <a:t>60–64</a:t>
            </a:r>
            <a:endParaRPr lang="en-US" sz="2000" b="1">
              <a:effectLst>
                <a:outerShdw blurRad="38100" dist="38100" dir="2700000" algn="tl">
                  <a:srgbClr val="000000"/>
                </a:outerShdw>
              </a:effectLst>
              <a:latin typeface="Arial" pitchFamily="-107" charset="0"/>
              <a:ea typeface="+mn-ea"/>
              <a:cs typeface="+mn-cs"/>
            </a:endParaRPr>
          </a:p>
        </p:txBody>
      </p:sp>
      <p:sp>
        <p:nvSpPr>
          <p:cNvPr id="18499" name="Rectangle 67"/>
          <p:cNvSpPr>
            <a:spLocks noChangeArrowheads="1"/>
          </p:cNvSpPr>
          <p:nvPr/>
        </p:nvSpPr>
        <p:spPr bwMode="auto">
          <a:xfrm>
            <a:off x="5792788" y="4994275"/>
            <a:ext cx="603250" cy="258763"/>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700" u="none">
                <a:solidFill>
                  <a:srgbClr val="FFFFFF"/>
                </a:solidFill>
                <a:effectLst>
                  <a:outerShdw blurRad="38100" dist="38100" dir="2700000" algn="tl">
                    <a:srgbClr val="000000"/>
                  </a:outerShdw>
                </a:effectLst>
                <a:latin typeface="Arial" pitchFamily="-107" charset="0"/>
                <a:ea typeface="+mn-ea"/>
                <a:cs typeface="+mn-cs"/>
              </a:rPr>
              <a:t>65–69</a:t>
            </a:r>
            <a:endParaRPr lang="en-US" sz="2000" b="1">
              <a:effectLst>
                <a:outerShdw blurRad="38100" dist="38100" dir="2700000" algn="tl">
                  <a:srgbClr val="000000"/>
                </a:outerShdw>
              </a:effectLst>
              <a:latin typeface="Arial" pitchFamily="-107" charset="0"/>
              <a:ea typeface="+mn-ea"/>
              <a:cs typeface="+mn-cs"/>
            </a:endParaRPr>
          </a:p>
        </p:txBody>
      </p:sp>
      <p:sp>
        <p:nvSpPr>
          <p:cNvPr id="18500" name="Rectangle 68"/>
          <p:cNvSpPr>
            <a:spLocks noChangeArrowheads="1"/>
          </p:cNvSpPr>
          <p:nvPr/>
        </p:nvSpPr>
        <p:spPr bwMode="auto">
          <a:xfrm>
            <a:off x="6543675" y="4994275"/>
            <a:ext cx="603250" cy="258763"/>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700" u="none">
                <a:solidFill>
                  <a:srgbClr val="FFFFFF"/>
                </a:solidFill>
                <a:effectLst>
                  <a:outerShdw blurRad="38100" dist="38100" dir="2700000" algn="tl">
                    <a:srgbClr val="000000"/>
                  </a:outerShdw>
                </a:effectLst>
                <a:latin typeface="Arial" pitchFamily="-107" charset="0"/>
                <a:ea typeface="+mn-ea"/>
                <a:cs typeface="+mn-cs"/>
              </a:rPr>
              <a:t>70–74</a:t>
            </a:r>
            <a:endParaRPr lang="en-US" sz="2000" b="1">
              <a:effectLst>
                <a:outerShdw blurRad="38100" dist="38100" dir="2700000" algn="tl">
                  <a:srgbClr val="000000"/>
                </a:outerShdw>
              </a:effectLst>
              <a:latin typeface="Arial" pitchFamily="-107" charset="0"/>
              <a:ea typeface="+mn-ea"/>
              <a:cs typeface="+mn-cs"/>
            </a:endParaRPr>
          </a:p>
        </p:txBody>
      </p:sp>
      <p:sp>
        <p:nvSpPr>
          <p:cNvPr id="18501" name="Rectangle 69"/>
          <p:cNvSpPr>
            <a:spLocks noChangeArrowheads="1"/>
          </p:cNvSpPr>
          <p:nvPr/>
        </p:nvSpPr>
        <p:spPr bwMode="auto">
          <a:xfrm>
            <a:off x="7410450" y="4994275"/>
            <a:ext cx="366713" cy="258763"/>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700" u="none">
                <a:solidFill>
                  <a:srgbClr val="FFFFFF"/>
                </a:solidFill>
                <a:effectLst>
                  <a:outerShdw blurRad="38100" dist="38100" dir="2700000" algn="tl">
                    <a:srgbClr val="000000"/>
                  </a:outerShdw>
                </a:effectLst>
                <a:latin typeface="Arial" pitchFamily="-107" charset="0"/>
                <a:ea typeface="+mn-ea"/>
                <a:cs typeface="+mn-cs"/>
              </a:rPr>
              <a:t>75+</a:t>
            </a:r>
            <a:endParaRPr lang="en-US" sz="2000" b="1">
              <a:effectLst>
                <a:outerShdw blurRad="38100" dist="38100" dir="2700000" algn="tl">
                  <a:srgbClr val="000000"/>
                </a:outerShdw>
              </a:effectLst>
              <a:latin typeface="Arial" pitchFamily="-107" charset="0"/>
              <a:ea typeface="+mn-ea"/>
              <a:cs typeface="+mn-cs"/>
            </a:endParaRPr>
          </a:p>
        </p:txBody>
      </p:sp>
      <p:sp>
        <p:nvSpPr>
          <p:cNvPr id="18502" name="Rectangle 70"/>
          <p:cNvSpPr>
            <a:spLocks noChangeArrowheads="1"/>
          </p:cNvSpPr>
          <p:nvPr/>
        </p:nvSpPr>
        <p:spPr bwMode="auto">
          <a:xfrm>
            <a:off x="4148138" y="5321300"/>
            <a:ext cx="1651000" cy="274638"/>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800" b="1" u="none">
                <a:solidFill>
                  <a:srgbClr val="FFFFFF"/>
                </a:solidFill>
                <a:effectLst>
                  <a:outerShdw blurRad="38100" dist="38100" dir="2700000" algn="tl">
                    <a:srgbClr val="000000"/>
                  </a:outerShdw>
                </a:effectLst>
                <a:latin typeface="Arial" pitchFamily="-107" charset="0"/>
                <a:ea typeface="+mn-ea"/>
                <a:cs typeface="+mn-cs"/>
              </a:rPr>
              <a:t>Age Groups (y)</a:t>
            </a:r>
            <a:endParaRPr lang="en-US" sz="2000" b="1">
              <a:effectLst>
                <a:outerShdw blurRad="38100" dist="38100" dir="2700000" algn="tl">
                  <a:srgbClr val="000000"/>
                </a:outerShdw>
              </a:effectLst>
              <a:latin typeface="Arial" pitchFamily="-107" charset="0"/>
              <a:ea typeface="+mn-ea"/>
              <a:cs typeface="+mn-cs"/>
            </a:endParaRPr>
          </a:p>
        </p:txBody>
      </p:sp>
      <p:sp>
        <p:nvSpPr>
          <p:cNvPr id="18503" name="Rectangle 71"/>
          <p:cNvSpPr>
            <a:spLocks noChangeArrowheads="1"/>
          </p:cNvSpPr>
          <p:nvPr/>
        </p:nvSpPr>
        <p:spPr bwMode="auto">
          <a:xfrm rot="16200000">
            <a:off x="432594" y="3302794"/>
            <a:ext cx="1638300" cy="274638"/>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800" b="1" u="none">
                <a:solidFill>
                  <a:srgbClr val="FFFFFF"/>
                </a:solidFill>
                <a:effectLst>
                  <a:outerShdw blurRad="38100" dist="38100" dir="2700000" algn="tl">
                    <a:srgbClr val="000000"/>
                  </a:outerShdw>
                </a:effectLst>
                <a:latin typeface="Arial" pitchFamily="-107" charset="0"/>
                <a:ea typeface="+mn-ea"/>
                <a:cs typeface="+mn-cs"/>
              </a:rPr>
              <a:t>Qmax (mL/sec)</a:t>
            </a:r>
            <a:endParaRPr lang="en-US" sz="2000" b="1">
              <a:effectLst>
                <a:outerShdw blurRad="38100" dist="38100" dir="2700000" algn="tl">
                  <a:srgbClr val="000000"/>
                </a:outerShdw>
              </a:effectLst>
              <a:latin typeface="Arial" pitchFamily="-107" charset="0"/>
              <a:ea typeface="+mn-ea"/>
              <a:cs typeface="+mn-cs"/>
            </a:endParaRPr>
          </a:p>
        </p:txBody>
      </p:sp>
      <p:sp>
        <p:nvSpPr>
          <p:cNvPr id="18504" name="Rectangle 72"/>
          <p:cNvSpPr>
            <a:spLocks noChangeArrowheads="1"/>
          </p:cNvSpPr>
          <p:nvPr/>
        </p:nvSpPr>
        <p:spPr bwMode="auto">
          <a:xfrm>
            <a:off x="8118475" y="4699000"/>
            <a:ext cx="120650" cy="258763"/>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700" u="none">
                <a:solidFill>
                  <a:srgbClr val="FFFFFF"/>
                </a:solidFill>
                <a:effectLst>
                  <a:outerShdw blurRad="38100" dist="38100" dir="2700000" algn="tl">
                    <a:srgbClr val="000000"/>
                  </a:outerShdw>
                </a:effectLst>
                <a:latin typeface="Arial" pitchFamily="-107" charset="0"/>
                <a:ea typeface="+mn-ea"/>
                <a:cs typeface="+mn-cs"/>
              </a:rPr>
              <a:t>0</a:t>
            </a:r>
            <a:endParaRPr lang="en-US" sz="2000" b="1">
              <a:effectLst>
                <a:outerShdw blurRad="38100" dist="38100" dir="2700000" algn="tl">
                  <a:srgbClr val="000000"/>
                </a:outerShdw>
              </a:effectLst>
              <a:latin typeface="Arial" pitchFamily="-107" charset="0"/>
              <a:ea typeface="+mn-ea"/>
              <a:cs typeface="+mn-cs"/>
            </a:endParaRPr>
          </a:p>
        </p:txBody>
      </p:sp>
      <p:sp>
        <p:nvSpPr>
          <p:cNvPr id="18505" name="Rectangle 73"/>
          <p:cNvSpPr>
            <a:spLocks noChangeArrowheads="1"/>
          </p:cNvSpPr>
          <p:nvPr/>
        </p:nvSpPr>
        <p:spPr bwMode="auto">
          <a:xfrm>
            <a:off x="8108950" y="4379913"/>
            <a:ext cx="241300" cy="258762"/>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700" u="none">
                <a:solidFill>
                  <a:srgbClr val="FFFFFF"/>
                </a:solidFill>
                <a:effectLst>
                  <a:outerShdw blurRad="38100" dist="38100" dir="2700000" algn="tl">
                    <a:srgbClr val="000000"/>
                  </a:outerShdw>
                </a:effectLst>
                <a:latin typeface="Arial" pitchFamily="-107" charset="0"/>
                <a:ea typeface="+mn-ea"/>
                <a:cs typeface="+mn-cs"/>
              </a:rPr>
              <a:t>50</a:t>
            </a:r>
            <a:endParaRPr lang="en-US" sz="2000" b="1">
              <a:effectLst>
                <a:outerShdw blurRad="38100" dist="38100" dir="2700000" algn="tl">
                  <a:srgbClr val="000000"/>
                </a:outerShdw>
              </a:effectLst>
              <a:latin typeface="Arial" pitchFamily="-107" charset="0"/>
              <a:ea typeface="+mn-ea"/>
              <a:cs typeface="+mn-cs"/>
            </a:endParaRPr>
          </a:p>
        </p:txBody>
      </p:sp>
      <p:sp>
        <p:nvSpPr>
          <p:cNvPr id="18506" name="Rectangle 74"/>
          <p:cNvSpPr>
            <a:spLocks noChangeArrowheads="1"/>
          </p:cNvSpPr>
          <p:nvPr/>
        </p:nvSpPr>
        <p:spPr bwMode="auto">
          <a:xfrm>
            <a:off x="8102600" y="4060825"/>
            <a:ext cx="361950" cy="258763"/>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700" u="none">
                <a:solidFill>
                  <a:srgbClr val="FFFFFF"/>
                </a:solidFill>
                <a:effectLst>
                  <a:outerShdw blurRad="38100" dist="38100" dir="2700000" algn="tl">
                    <a:srgbClr val="000000"/>
                  </a:outerShdw>
                </a:effectLst>
                <a:latin typeface="Arial" pitchFamily="-107" charset="0"/>
                <a:ea typeface="+mn-ea"/>
                <a:cs typeface="+mn-cs"/>
              </a:rPr>
              <a:t>100</a:t>
            </a:r>
            <a:endParaRPr lang="en-US" sz="2000" b="1">
              <a:effectLst>
                <a:outerShdw blurRad="38100" dist="38100" dir="2700000" algn="tl">
                  <a:srgbClr val="000000"/>
                </a:outerShdw>
              </a:effectLst>
              <a:latin typeface="Arial" pitchFamily="-107" charset="0"/>
              <a:ea typeface="+mn-ea"/>
              <a:cs typeface="+mn-cs"/>
            </a:endParaRPr>
          </a:p>
        </p:txBody>
      </p:sp>
      <p:sp>
        <p:nvSpPr>
          <p:cNvPr id="18507" name="Rectangle 75"/>
          <p:cNvSpPr>
            <a:spLocks noChangeArrowheads="1"/>
          </p:cNvSpPr>
          <p:nvPr/>
        </p:nvSpPr>
        <p:spPr bwMode="auto">
          <a:xfrm>
            <a:off x="8102600" y="3741738"/>
            <a:ext cx="361950" cy="258762"/>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700" u="none">
                <a:solidFill>
                  <a:srgbClr val="FFFFFF"/>
                </a:solidFill>
                <a:effectLst>
                  <a:outerShdw blurRad="38100" dist="38100" dir="2700000" algn="tl">
                    <a:srgbClr val="000000"/>
                  </a:outerShdw>
                </a:effectLst>
                <a:latin typeface="Arial" pitchFamily="-107" charset="0"/>
                <a:ea typeface="+mn-ea"/>
                <a:cs typeface="+mn-cs"/>
              </a:rPr>
              <a:t>150</a:t>
            </a:r>
            <a:endParaRPr lang="en-US" sz="2000" b="1">
              <a:effectLst>
                <a:outerShdw blurRad="38100" dist="38100" dir="2700000" algn="tl">
                  <a:srgbClr val="000000"/>
                </a:outerShdw>
              </a:effectLst>
              <a:latin typeface="Arial" pitchFamily="-107" charset="0"/>
              <a:ea typeface="+mn-ea"/>
              <a:cs typeface="+mn-cs"/>
            </a:endParaRPr>
          </a:p>
        </p:txBody>
      </p:sp>
      <p:sp>
        <p:nvSpPr>
          <p:cNvPr id="18508" name="Rectangle 76"/>
          <p:cNvSpPr>
            <a:spLocks noChangeArrowheads="1"/>
          </p:cNvSpPr>
          <p:nvPr/>
        </p:nvSpPr>
        <p:spPr bwMode="auto">
          <a:xfrm>
            <a:off x="8102600" y="3422650"/>
            <a:ext cx="361950" cy="258763"/>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700" u="none">
                <a:solidFill>
                  <a:srgbClr val="FFFFFF"/>
                </a:solidFill>
                <a:effectLst>
                  <a:outerShdw blurRad="38100" dist="38100" dir="2700000" algn="tl">
                    <a:srgbClr val="000000"/>
                  </a:outerShdw>
                </a:effectLst>
                <a:latin typeface="Arial" pitchFamily="-107" charset="0"/>
                <a:ea typeface="+mn-ea"/>
                <a:cs typeface="+mn-cs"/>
              </a:rPr>
              <a:t>200</a:t>
            </a:r>
            <a:endParaRPr lang="en-US" sz="2000" b="1">
              <a:effectLst>
                <a:outerShdw blurRad="38100" dist="38100" dir="2700000" algn="tl">
                  <a:srgbClr val="000000"/>
                </a:outerShdw>
              </a:effectLst>
              <a:latin typeface="Arial" pitchFamily="-107" charset="0"/>
              <a:ea typeface="+mn-ea"/>
              <a:cs typeface="+mn-cs"/>
            </a:endParaRPr>
          </a:p>
        </p:txBody>
      </p:sp>
      <p:sp>
        <p:nvSpPr>
          <p:cNvPr id="18509" name="Rectangle 77"/>
          <p:cNvSpPr>
            <a:spLocks noChangeArrowheads="1"/>
          </p:cNvSpPr>
          <p:nvPr/>
        </p:nvSpPr>
        <p:spPr bwMode="auto">
          <a:xfrm>
            <a:off x="8102600" y="3111500"/>
            <a:ext cx="361950" cy="258763"/>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700" u="none">
                <a:solidFill>
                  <a:srgbClr val="FFFFFF"/>
                </a:solidFill>
                <a:effectLst>
                  <a:outerShdw blurRad="38100" dist="38100" dir="2700000" algn="tl">
                    <a:srgbClr val="000000"/>
                  </a:outerShdw>
                </a:effectLst>
                <a:latin typeface="Arial" pitchFamily="-107" charset="0"/>
                <a:ea typeface="+mn-ea"/>
                <a:cs typeface="+mn-cs"/>
              </a:rPr>
              <a:t>250</a:t>
            </a:r>
            <a:endParaRPr lang="en-US" sz="2000" b="1">
              <a:effectLst>
                <a:outerShdw blurRad="38100" dist="38100" dir="2700000" algn="tl">
                  <a:srgbClr val="000000"/>
                </a:outerShdw>
              </a:effectLst>
              <a:latin typeface="Arial" pitchFamily="-107" charset="0"/>
              <a:ea typeface="+mn-ea"/>
              <a:cs typeface="+mn-cs"/>
            </a:endParaRPr>
          </a:p>
        </p:txBody>
      </p:sp>
      <p:sp>
        <p:nvSpPr>
          <p:cNvPr id="18510" name="Rectangle 78"/>
          <p:cNvSpPr>
            <a:spLocks noChangeArrowheads="1"/>
          </p:cNvSpPr>
          <p:nvPr/>
        </p:nvSpPr>
        <p:spPr bwMode="auto">
          <a:xfrm>
            <a:off x="8102600" y="2792413"/>
            <a:ext cx="361950" cy="258762"/>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700" u="none">
                <a:solidFill>
                  <a:srgbClr val="FFFFFF"/>
                </a:solidFill>
                <a:effectLst>
                  <a:outerShdw blurRad="38100" dist="38100" dir="2700000" algn="tl">
                    <a:srgbClr val="000000"/>
                  </a:outerShdw>
                </a:effectLst>
                <a:latin typeface="Arial" pitchFamily="-107" charset="0"/>
                <a:ea typeface="+mn-ea"/>
                <a:cs typeface="+mn-cs"/>
              </a:rPr>
              <a:t>300</a:t>
            </a:r>
            <a:endParaRPr lang="en-US" sz="2000" b="1">
              <a:effectLst>
                <a:outerShdw blurRad="38100" dist="38100" dir="2700000" algn="tl">
                  <a:srgbClr val="000000"/>
                </a:outerShdw>
              </a:effectLst>
              <a:latin typeface="Arial" pitchFamily="-107" charset="0"/>
              <a:ea typeface="+mn-ea"/>
              <a:cs typeface="+mn-cs"/>
            </a:endParaRPr>
          </a:p>
        </p:txBody>
      </p:sp>
      <p:sp>
        <p:nvSpPr>
          <p:cNvPr id="18511" name="Rectangle 79"/>
          <p:cNvSpPr>
            <a:spLocks noChangeArrowheads="1"/>
          </p:cNvSpPr>
          <p:nvPr/>
        </p:nvSpPr>
        <p:spPr bwMode="auto">
          <a:xfrm>
            <a:off x="8102600" y="2473325"/>
            <a:ext cx="361950" cy="258763"/>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700" u="none">
                <a:solidFill>
                  <a:srgbClr val="FFFFFF"/>
                </a:solidFill>
                <a:effectLst>
                  <a:outerShdw blurRad="38100" dist="38100" dir="2700000" algn="tl">
                    <a:srgbClr val="000000"/>
                  </a:outerShdw>
                </a:effectLst>
                <a:latin typeface="Arial" pitchFamily="-107" charset="0"/>
                <a:ea typeface="+mn-ea"/>
                <a:cs typeface="+mn-cs"/>
              </a:rPr>
              <a:t>350</a:t>
            </a:r>
            <a:endParaRPr lang="en-US" sz="2000" b="1">
              <a:effectLst>
                <a:outerShdw blurRad="38100" dist="38100" dir="2700000" algn="tl">
                  <a:srgbClr val="000000"/>
                </a:outerShdw>
              </a:effectLst>
              <a:latin typeface="Arial" pitchFamily="-107" charset="0"/>
              <a:ea typeface="+mn-ea"/>
              <a:cs typeface="+mn-cs"/>
            </a:endParaRPr>
          </a:p>
        </p:txBody>
      </p:sp>
      <p:sp>
        <p:nvSpPr>
          <p:cNvPr id="18512" name="Rectangle 80"/>
          <p:cNvSpPr>
            <a:spLocks noChangeArrowheads="1"/>
          </p:cNvSpPr>
          <p:nvPr/>
        </p:nvSpPr>
        <p:spPr bwMode="auto">
          <a:xfrm>
            <a:off x="8102600" y="2154238"/>
            <a:ext cx="361950" cy="258762"/>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700" u="none">
                <a:solidFill>
                  <a:srgbClr val="FFFFFF"/>
                </a:solidFill>
                <a:effectLst>
                  <a:outerShdw blurRad="38100" dist="38100" dir="2700000" algn="tl">
                    <a:srgbClr val="000000"/>
                  </a:outerShdw>
                </a:effectLst>
                <a:latin typeface="Arial" pitchFamily="-107" charset="0"/>
                <a:ea typeface="+mn-ea"/>
                <a:cs typeface="+mn-cs"/>
              </a:rPr>
              <a:t>400</a:t>
            </a:r>
            <a:endParaRPr lang="en-US" sz="2000" b="1">
              <a:effectLst>
                <a:outerShdw blurRad="38100" dist="38100" dir="2700000" algn="tl">
                  <a:srgbClr val="000000"/>
                </a:outerShdw>
              </a:effectLst>
              <a:latin typeface="Arial" pitchFamily="-107" charset="0"/>
              <a:ea typeface="+mn-ea"/>
              <a:cs typeface="+mn-cs"/>
            </a:endParaRPr>
          </a:p>
        </p:txBody>
      </p:sp>
      <p:sp>
        <p:nvSpPr>
          <p:cNvPr id="18513" name="Rectangle 81"/>
          <p:cNvSpPr>
            <a:spLocks noChangeArrowheads="1"/>
          </p:cNvSpPr>
          <p:nvPr/>
        </p:nvSpPr>
        <p:spPr bwMode="auto">
          <a:xfrm>
            <a:off x="8102600" y="1835150"/>
            <a:ext cx="361950" cy="258763"/>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700" u="none">
                <a:solidFill>
                  <a:srgbClr val="FFFFFF"/>
                </a:solidFill>
                <a:effectLst>
                  <a:outerShdw blurRad="38100" dist="38100" dir="2700000" algn="tl">
                    <a:srgbClr val="000000"/>
                  </a:outerShdw>
                </a:effectLst>
                <a:latin typeface="Arial" pitchFamily="-107" charset="0"/>
                <a:ea typeface="+mn-ea"/>
                <a:cs typeface="+mn-cs"/>
              </a:rPr>
              <a:t>450</a:t>
            </a:r>
            <a:endParaRPr lang="en-US" sz="2000" b="1">
              <a:effectLst>
                <a:outerShdw blurRad="38100" dist="38100" dir="2700000" algn="tl">
                  <a:srgbClr val="000000"/>
                </a:outerShdw>
              </a:effectLst>
              <a:latin typeface="Arial" pitchFamily="-107" charset="0"/>
              <a:ea typeface="+mn-ea"/>
              <a:cs typeface="+mn-cs"/>
            </a:endParaRPr>
          </a:p>
        </p:txBody>
      </p:sp>
      <p:sp>
        <p:nvSpPr>
          <p:cNvPr id="18514" name="Rectangle 82"/>
          <p:cNvSpPr>
            <a:spLocks noChangeArrowheads="1"/>
          </p:cNvSpPr>
          <p:nvPr/>
        </p:nvSpPr>
        <p:spPr bwMode="auto">
          <a:xfrm rot="16200000">
            <a:off x="8006557" y="3188494"/>
            <a:ext cx="1384300" cy="274637"/>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800" b="1" u="none">
                <a:solidFill>
                  <a:srgbClr val="FFFFFF"/>
                </a:solidFill>
                <a:effectLst>
                  <a:outerShdw blurRad="38100" dist="38100" dir="2700000" algn="tl">
                    <a:srgbClr val="000000"/>
                  </a:outerShdw>
                </a:effectLst>
                <a:latin typeface="Arial" pitchFamily="-107" charset="0"/>
                <a:ea typeface="+mn-ea"/>
                <a:cs typeface="+mn-cs"/>
              </a:rPr>
              <a:t>Volume (mL)</a:t>
            </a:r>
            <a:endParaRPr lang="en-US" sz="2000" b="1">
              <a:effectLst>
                <a:outerShdw blurRad="38100" dist="38100" dir="2700000" algn="tl">
                  <a:srgbClr val="000000"/>
                </a:outerShdw>
              </a:effectLst>
              <a:latin typeface="Arial" pitchFamily="-107" charset="0"/>
              <a:ea typeface="+mn-ea"/>
              <a:cs typeface="+mn-cs"/>
            </a:endParaRPr>
          </a:p>
        </p:txBody>
      </p:sp>
      <p:sp>
        <p:nvSpPr>
          <p:cNvPr id="34899" name="Rectangle 83"/>
          <p:cNvSpPr>
            <a:spLocks noChangeArrowheads="1"/>
          </p:cNvSpPr>
          <p:nvPr/>
        </p:nvSpPr>
        <p:spPr bwMode="auto">
          <a:xfrm>
            <a:off x="4040188" y="5886450"/>
            <a:ext cx="122237" cy="123825"/>
          </a:xfrm>
          <a:prstGeom prst="rect">
            <a:avLst/>
          </a:prstGeom>
          <a:solidFill>
            <a:srgbClr val="00FFFF"/>
          </a:solidFill>
          <a:ln w="9525">
            <a:solidFill>
              <a:srgbClr val="FFFFFF"/>
            </a:solidFill>
            <a:miter lim="800000"/>
            <a:headEnd/>
            <a:tailEnd/>
          </a:ln>
        </p:spPr>
        <p:txBody>
          <a:bodyPr>
            <a:prstTxWarp prst="textNoShape">
              <a:avLst/>
            </a:prstTxWarp>
          </a:bodyPr>
          <a:lstStyle/>
          <a:p>
            <a:endParaRPr lang="en-US"/>
          </a:p>
        </p:txBody>
      </p:sp>
      <p:sp>
        <p:nvSpPr>
          <p:cNvPr id="18516" name="Rectangle 84"/>
          <p:cNvSpPr>
            <a:spLocks noChangeArrowheads="1"/>
          </p:cNvSpPr>
          <p:nvPr/>
        </p:nvSpPr>
        <p:spPr bwMode="auto">
          <a:xfrm>
            <a:off x="4230688" y="5819775"/>
            <a:ext cx="576262" cy="258763"/>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700" u="none">
                <a:solidFill>
                  <a:srgbClr val="FFFFFF"/>
                </a:solidFill>
                <a:effectLst>
                  <a:outerShdw blurRad="38100" dist="38100" dir="2700000" algn="tl">
                    <a:srgbClr val="000000"/>
                  </a:outerShdw>
                </a:effectLst>
                <a:latin typeface="Arial" pitchFamily="-107" charset="0"/>
                <a:ea typeface="+mn-ea"/>
                <a:cs typeface="+mn-cs"/>
              </a:rPr>
              <a:t>Qmax</a:t>
            </a:r>
            <a:endParaRPr lang="en-US" sz="2000" b="1">
              <a:effectLst>
                <a:outerShdw blurRad="38100" dist="38100" dir="2700000" algn="tl">
                  <a:srgbClr val="000000"/>
                </a:outerShdw>
              </a:effectLst>
              <a:latin typeface="Arial" pitchFamily="-107" charset="0"/>
              <a:ea typeface="+mn-ea"/>
              <a:cs typeface="+mn-cs"/>
            </a:endParaRPr>
          </a:p>
        </p:txBody>
      </p:sp>
      <p:sp>
        <p:nvSpPr>
          <p:cNvPr id="34901" name="Rectangle 85"/>
          <p:cNvSpPr>
            <a:spLocks noChangeArrowheads="1"/>
          </p:cNvSpPr>
          <p:nvPr/>
        </p:nvSpPr>
        <p:spPr bwMode="auto">
          <a:xfrm>
            <a:off x="4986338" y="5886450"/>
            <a:ext cx="120650" cy="123825"/>
          </a:xfrm>
          <a:prstGeom prst="rect">
            <a:avLst/>
          </a:prstGeom>
          <a:solidFill>
            <a:srgbClr val="EF0046"/>
          </a:solidFill>
          <a:ln w="9525">
            <a:solidFill>
              <a:srgbClr val="FFFFFF"/>
            </a:solidFill>
            <a:miter lim="800000"/>
            <a:headEnd/>
            <a:tailEnd/>
          </a:ln>
        </p:spPr>
        <p:txBody>
          <a:bodyPr>
            <a:prstTxWarp prst="textNoShape">
              <a:avLst/>
            </a:prstTxWarp>
          </a:bodyPr>
          <a:lstStyle/>
          <a:p>
            <a:endParaRPr lang="en-US"/>
          </a:p>
        </p:txBody>
      </p:sp>
      <p:sp>
        <p:nvSpPr>
          <p:cNvPr id="18518" name="Rectangle 86"/>
          <p:cNvSpPr>
            <a:spLocks noChangeArrowheads="1"/>
          </p:cNvSpPr>
          <p:nvPr/>
        </p:nvSpPr>
        <p:spPr bwMode="auto">
          <a:xfrm>
            <a:off x="5165725" y="5819775"/>
            <a:ext cx="733425" cy="258763"/>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700" u="none">
                <a:solidFill>
                  <a:srgbClr val="FFFFFF"/>
                </a:solidFill>
                <a:effectLst>
                  <a:outerShdw blurRad="38100" dist="38100" dir="2700000" algn="tl">
                    <a:srgbClr val="000000"/>
                  </a:outerShdw>
                </a:effectLst>
                <a:latin typeface="Arial" pitchFamily="-107" charset="0"/>
                <a:ea typeface="+mn-ea"/>
                <a:cs typeface="+mn-cs"/>
              </a:rPr>
              <a:t>Volume</a:t>
            </a:r>
            <a:endParaRPr lang="en-US" sz="2000" b="1">
              <a:effectLst>
                <a:outerShdw blurRad="38100" dist="38100" dir="2700000" algn="tl">
                  <a:srgbClr val="000000"/>
                </a:outerShdw>
              </a:effectLst>
              <a:latin typeface="Arial" pitchFamily="-107" charset="0"/>
              <a:ea typeface="+mn-ea"/>
              <a:cs typeface="+mn-cs"/>
            </a:endParaRPr>
          </a:p>
        </p:txBody>
      </p:sp>
      <p:sp>
        <p:nvSpPr>
          <p:cNvPr id="34903" name="Rectangle 87"/>
          <p:cNvSpPr>
            <a:spLocks noGrp="1" noChangeArrowheads="1"/>
          </p:cNvSpPr>
          <p:nvPr>
            <p:ph type="title"/>
          </p:nvPr>
        </p:nvSpPr>
        <p:spPr/>
        <p:txBody>
          <a:bodyPr/>
          <a:lstStyle/>
          <a:p>
            <a:pPr eaLnBrk="1" hangingPunct="1">
              <a:lnSpc>
                <a:spcPct val="95000"/>
              </a:lnSpc>
            </a:pPr>
            <a:r>
              <a:rPr lang="en-US">
                <a:ea typeface="ＭＳ Ｐゴシック" pitchFamily="-105" charset="-128"/>
                <a:cs typeface="ＭＳ Ｐゴシック" pitchFamily="-105" charset="-128"/>
              </a:rPr>
              <a:t>Natural History of BPH: </a:t>
            </a:r>
            <a:br>
              <a:rPr lang="en-US">
                <a:ea typeface="ＭＳ Ｐゴシック" pitchFamily="-105" charset="-128"/>
                <a:cs typeface="ＭＳ Ｐゴシック" pitchFamily="-105" charset="-128"/>
              </a:rPr>
            </a:br>
            <a:r>
              <a:rPr lang="en-US">
                <a:ea typeface="ＭＳ Ｐゴシック" pitchFamily="-105" charset="-128"/>
                <a:cs typeface="ＭＳ Ｐゴシック" pitchFamily="-105" charset="-128"/>
              </a:rPr>
              <a:t>Q</a:t>
            </a:r>
            <a:r>
              <a:rPr lang="en-US" baseline="-10000">
                <a:ea typeface="ＭＳ Ｐゴシック" pitchFamily="-105" charset="-128"/>
                <a:cs typeface="ＭＳ Ｐゴシック" pitchFamily="-105" charset="-128"/>
              </a:rPr>
              <a:t>max</a:t>
            </a:r>
            <a:r>
              <a:rPr lang="en-US">
                <a:ea typeface="ＭＳ Ｐゴシック" pitchFamily="-105" charset="-128"/>
                <a:cs typeface="ＭＳ Ｐゴシック" pitchFamily="-105" charset="-128"/>
              </a:rPr>
              <a:t> and Voided Volume</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5505450" y="2049463"/>
            <a:ext cx="2843213" cy="3176587"/>
          </a:xfrm>
          <a:prstGeom prst="rect">
            <a:avLst/>
          </a:prstGeom>
          <a:noFill/>
          <a:ln w="9525">
            <a:noFill/>
            <a:miter lim="800000"/>
            <a:headEnd/>
            <a:tailEnd/>
          </a:ln>
        </p:spPr>
        <p:txBody>
          <a:bodyPr>
            <a:prstTxWarp prst="textNoShape">
              <a:avLst/>
            </a:prstTxWarp>
          </a:bodyPr>
          <a:lstStyle/>
          <a:p>
            <a:endParaRPr lang="en-US"/>
          </a:p>
        </p:txBody>
      </p:sp>
      <p:sp>
        <p:nvSpPr>
          <p:cNvPr id="36867" name="Line 3"/>
          <p:cNvSpPr>
            <a:spLocks noChangeShapeType="1"/>
          </p:cNvSpPr>
          <p:nvPr/>
        </p:nvSpPr>
        <p:spPr bwMode="auto">
          <a:xfrm>
            <a:off x="5505450" y="2049463"/>
            <a:ext cx="2843213" cy="1587"/>
          </a:xfrm>
          <a:prstGeom prst="line">
            <a:avLst/>
          </a:prstGeom>
          <a:noFill/>
          <a:ln w="7938">
            <a:solidFill>
              <a:srgbClr val="993366"/>
            </a:solidFill>
            <a:round/>
            <a:headEnd/>
            <a:tailEnd/>
          </a:ln>
        </p:spPr>
        <p:txBody>
          <a:bodyPr>
            <a:prstTxWarp prst="textNoShape">
              <a:avLst/>
            </a:prstTxWarp>
          </a:bodyPr>
          <a:lstStyle/>
          <a:p>
            <a:endParaRPr lang="en-US"/>
          </a:p>
        </p:txBody>
      </p:sp>
      <p:sp>
        <p:nvSpPr>
          <p:cNvPr id="36868" name="Rectangle 4"/>
          <p:cNvSpPr>
            <a:spLocks noChangeArrowheads="1"/>
          </p:cNvSpPr>
          <p:nvPr/>
        </p:nvSpPr>
        <p:spPr bwMode="auto">
          <a:xfrm>
            <a:off x="5505450" y="2049463"/>
            <a:ext cx="2876550" cy="3176587"/>
          </a:xfrm>
          <a:prstGeom prst="rect">
            <a:avLst/>
          </a:prstGeom>
          <a:noFill/>
          <a:ln w="7938">
            <a:solidFill>
              <a:srgbClr val="FFFFFF"/>
            </a:solidFill>
            <a:miter lim="800000"/>
            <a:headEnd/>
            <a:tailEnd/>
          </a:ln>
        </p:spPr>
        <p:txBody>
          <a:bodyPr>
            <a:prstTxWarp prst="textNoShape">
              <a:avLst/>
            </a:prstTxWarp>
          </a:bodyPr>
          <a:lstStyle/>
          <a:p>
            <a:endParaRPr lang="en-US"/>
          </a:p>
        </p:txBody>
      </p:sp>
      <p:sp>
        <p:nvSpPr>
          <p:cNvPr id="36869" name="Rectangle 5"/>
          <p:cNvSpPr>
            <a:spLocks noChangeArrowheads="1"/>
          </p:cNvSpPr>
          <p:nvPr/>
        </p:nvSpPr>
        <p:spPr bwMode="auto">
          <a:xfrm>
            <a:off x="5645150" y="5022850"/>
            <a:ext cx="527050" cy="203200"/>
          </a:xfrm>
          <a:prstGeom prst="rect">
            <a:avLst/>
          </a:prstGeom>
          <a:solidFill>
            <a:srgbClr val="EF0046"/>
          </a:solidFill>
          <a:ln w="7938">
            <a:solidFill>
              <a:srgbClr val="FFFFFF"/>
            </a:solidFill>
            <a:miter lim="800000"/>
            <a:headEnd/>
            <a:tailEnd/>
          </a:ln>
        </p:spPr>
        <p:txBody>
          <a:bodyPr>
            <a:prstTxWarp prst="textNoShape">
              <a:avLst/>
            </a:prstTxWarp>
          </a:bodyPr>
          <a:lstStyle/>
          <a:p>
            <a:endParaRPr lang="en-US"/>
          </a:p>
        </p:txBody>
      </p:sp>
      <p:sp>
        <p:nvSpPr>
          <p:cNvPr id="36870" name="Rectangle 6"/>
          <p:cNvSpPr>
            <a:spLocks noChangeArrowheads="1"/>
          </p:cNvSpPr>
          <p:nvPr/>
        </p:nvSpPr>
        <p:spPr bwMode="auto">
          <a:xfrm>
            <a:off x="7167563" y="4486275"/>
            <a:ext cx="528637" cy="739775"/>
          </a:xfrm>
          <a:prstGeom prst="rect">
            <a:avLst/>
          </a:prstGeom>
          <a:solidFill>
            <a:srgbClr val="EF0046"/>
          </a:solidFill>
          <a:ln w="7938">
            <a:solidFill>
              <a:srgbClr val="FFFFFF"/>
            </a:solidFill>
            <a:miter lim="800000"/>
            <a:headEnd/>
            <a:tailEnd/>
          </a:ln>
        </p:spPr>
        <p:txBody>
          <a:bodyPr>
            <a:prstTxWarp prst="textNoShape">
              <a:avLst/>
            </a:prstTxWarp>
          </a:bodyPr>
          <a:lstStyle/>
          <a:p>
            <a:endParaRPr lang="en-US"/>
          </a:p>
        </p:txBody>
      </p:sp>
      <p:sp>
        <p:nvSpPr>
          <p:cNvPr id="36871" name="Rectangle 7"/>
          <p:cNvSpPr>
            <a:spLocks noChangeArrowheads="1"/>
          </p:cNvSpPr>
          <p:nvPr/>
        </p:nvSpPr>
        <p:spPr bwMode="auto">
          <a:xfrm>
            <a:off x="7759700" y="2471738"/>
            <a:ext cx="527050" cy="2754312"/>
          </a:xfrm>
          <a:prstGeom prst="rect">
            <a:avLst/>
          </a:prstGeom>
          <a:solidFill>
            <a:srgbClr val="00FFFF"/>
          </a:solidFill>
          <a:ln w="7938">
            <a:solidFill>
              <a:srgbClr val="FFFFFF"/>
            </a:solidFill>
            <a:miter lim="800000"/>
            <a:headEnd/>
            <a:tailEnd/>
          </a:ln>
        </p:spPr>
        <p:txBody>
          <a:bodyPr>
            <a:prstTxWarp prst="textNoShape">
              <a:avLst/>
            </a:prstTxWarp>
          </a:bodyPr>
          <a:lstStyle/>
          <a:p>
            <a:endParaRPr lang="en-US"/>
          </a:p>
        </p:txBody>
      </p:sp>
      <p:sp>
        <p:nvSpPr>
          <p:cNvPr id="36872" name="Line 8"/>
          <p:cNvSpPr>
            <a:spLocks noChangeShapeType="1"/>
          </p:cNvSpPr>
          <p:nvPr/>
        </p:nvSpPr>
        <p:spPr bwMode="auto">
          <a:xfrm>
            <a:off x="5505450" y="2049463"/>
            <a:ext cx="1588" cy="3176587"/>
          </a:xfrm>
          <a:prstGeom prst="line">
            <a:avLst/>
          </a:prstGeom>
          <a:noFill/>
          <a:ln w="7938">
            <a:solidFill>
              <a:srgbClr val="FFFFFF"/>
            </a:solidFill>
            <a:round/>
            <a:headEnd/>
            <a:tailEnd/>
          </a:ln>
        </p:spPr>
        <p:txBody>
          <a:bodyPr>
            <a:prstTxWarp prst="textNoShape">
              <a:avLst/>
            </a:prstTxWarp>
          </a:bodyPr>
          <a:lstStyle/>
          <a:p>
            <a:endParaRPr lang="en-US"/>
          </a:p>
        </p:txBody>
      </p:sp>
      <p:sp>
        <p:nvSpPr>
          <p:cNvPr id="36873" name="Line 9"/>
          <p:cNvSpPr>
            <a:spLocks noChangeShapeType="1"/>
          </p:cNvSpPr>
          <p:nvPr/>
        </p:nvSpPr>
        <p:spPr bwMode="auto">
          <a:xfrm>
            <a:off x="5457825" y="5226050"/>
            <a:ext cx="47625" cy="1588"/>
          </a:xfrm>
          <a:prstGeom prst="line">
            <a:avLst/>
          </a:prstGeom>
          <a:noFill/>
          <a:ln w="7938">
            <a:solidFill>
              <a:srgbClr val="FFFFFF"/>
            </a:solidFill>
            <a:round/>
            <a:headEnd/>
            <a:tailEnd/>
          </a:ln>
        </p:spPr>
        <p:txBody>
          <a:bodyPr>
            <a:prstTxWarp prst="textNoShape">
              <a:avLst/>
            </a:prstTxWarp>
          </a:bodyPr>
          <a:lstStyle/>
          <a:p>
            <a:endParaRPr lang="en-US"/>
          </a:p>
        </p:txBody>
      </p:sp>
      <p:sp>
        <p:nvSpPr>
          <p:cNvPr id="36874" name="Line 10"/>
          <p:cNvSpPr>
            <a:spLocks noChangeShapeType="1"/>
          </p:cNvSpPr>
          <p:nvPr/>
        </p:nvSpPr>
        <p:spPr bwMode="auto">
          <a:xfrm>
            <a:off x="5457825" y="4827588"/>
            <a:ext cx="47625" cy="1587"/>
          </a:xfrm>
          <a:prstGeom prst="line">
            <a:avLst/>
          </a:prstGeom>
          <a:noFill/>
          <a:ln w="7938">
            <a:solidFill>
              <a:srgbClr val="FFFFFF"/>
            </a:solidFill>
            <a:round/>
            <a:headEnd/>
            <a:tailEnd/>
          </a:ln>
        </p:spPr>
        <p:txBody>
          <a:bodyPr>
            <a:prstTxWarp prst="textNoShape">
              <a:avLst/>
            </a:prstTxWarp>
          </a:bodyPr>
          <a:lstStyle/>
          <a:p>
            <a:endParaRPr lang="en-US"/>
          </a:p>
        </p:txBody>
      </p:sp>
      <p:sp>
        <p:nvSpPr>
          <p:cNvPr id="36875" name="Line 11"/>
          <p:cNvSpPr>
            <a:spLocks noChangeShapeType="1"/>
          </p:cNvSpPr>
          <p:nvPr/>
        </p:nvSpPr>
        <p:spPr bwMode="auto">
          <a:xfrm>
            <a:off x="5457825" y="4429125"/>
            <a:ext cx="47625" cy="1588"/>
          </a:xfrm>
          <a:prstGeom prst="line">
            <a:avLst/>
          </a:prstGeom>
          <a:noFill/>
          <a:ln w="7938">
            <a:solidFill>
              <a:srgbClr val="FFFFFF"/>
            </a:solidFill>
            <a:round/>
            <a:headEnd/>
            <a:tailEnd/>
          </a:ln>
        </p:spPr>
        <p:txBody>
          <a:bodyPr>
            <a:prstTxWarp prst="textNoShape">
              <a:avLst/>
            </a:prstTxWarp>
          </a:bodyPr>
          <a:lstStyle/>
          <a:p>
            <a:endParaRPr lang="en-US"/>
          </a:p>
        </p:txBody>
      </p:sp>
      <p:sp>
        <p:nvSpPr>
          <p:cNvPr id="36876" name="Line 12"/>
          <p:cNvSpPr>
            <a:spLocks noChangeShapeType="1"/>
          </p:cNvSpPr>
          <p:nvPr/>
        </p:nvSpPr>
        <p:spPr bwMode="auto">
          <a:xfrm>
            <a:off x="5457825" y="4032250"/>
            <a:ext cx="47625" cy="1588"/>
          </a:xfrm>
          <a:prstGeom prst="line">
            <a:avLst/>
          </a:prstGeom>
          <a:noFill/>
          <a:ln w="7938">
            <a:solidFill>
              <a:srgbClr val="FFFFFF"/>
            </a:solidFill>
            <a:round/>
            <a:headEnd/>
            <a:tailEnd/>
          </a:ln>
        </p:spPr>
        <p:txBody>
          <a:bodyPr>
            <a:prstTxWarp prst="textNoShape">
              <a:avLst/>
            </a:prstTxWarp>
          </a:bodyPr>
          <a:lstStyle/>
          <a:p>
            <a:endParaRPr lang="en-US"/>
          </a:p>
        </p:txBody>
      </p:sp>
      <p:sp>
        <p:nvSpPr>
          <p:cNvPr id="36877" name="Line 13"/>
          <p:cNvSpPr>
            <a:spLocks noChangeShapeType="1"/>
          </p:cNvSpPr>
          <p:nvPr/>
        </p:nvSpPr>
        <p:spPr bwMode="auto">
          <a:xfrm>
            <a:off x="5457825" y="3641725"/>
            <a:ext cx="47625" cy="1588"/>
          </a:xfrm>
          <a:prstGeom prst="line">
            <a:avLst/>
          </a:prstGeom>
          <a:noFill/>
          <a:ln w="7938">
            <a:solidFill>
              <a:srgbClr val="FFFFFF"/>
            </a:solidFill>
            <a:round/>
            <a:headEnd/>
            <a:tailEnd/>
          </a:ln>
        </p:spPr>
        <p:txBody>
          <a:bodyPr>
            <a:prstTxWarp prst="textNoShape">
              <a:avLst/>
            </a:prstTxWarp>
          </a:bodyPr>
          <a:lstStyle/>
          <a:p>
            <a:endParaRPr lang="en-US"/>
          </a:p>
        </p:txBody>
      </p:sp>
      <p:sp>
        <p:nvSpPr>
          <p:cNvPr id="36878" name="Line 14"/>
          <p:cNvSpPr>
            <a:spLocks noChangeShapeType="1"/>
          </p:cNvSpPr>
          <p:nvPr/>
        </p:nvSpPr>
        <p:spPr bwMode="auto">
          <a:xfrm>
            <a:off x="5457825" y="3243263"/>
            <a:ext cx="47625" cy="1587"/>
          </a:xfrm>
          <a:prstGeom prst="line">
            <a:avLst/>
          </a:prstGeom>
          <a:noFill/>
          <a:ln w="7938">
            <a:solidFill>
              <a:srgbClr val="FFFFFF"/>
            </a:solidFill>
            <a:round/>
            <a:headEnd/>
            <a:tailEnd/>
          </a:ln>
        </p:spPr>
        <p:txBody>
          <a:bodyPr>
            <a:prstTxWarp prst="textNoShape">
              <a:avLst/>
            </a:prstTxWarp>
          </a:bodyPr>
          <a:lstStyle/>
          <a:p>
            <a:endParaRPr lang="en-US"/>
          </a:p>
        </p:txBody>
      </p:sp>
      <p:sp>
        <p:nvSpPr>
          <p:cNvPr id="36879" name="Line 15"/>
          <p:cNvSpPr>
            <a:spLocks noChangeShapeType="1"/>
          </p:cNvSpPr>
          <p:nvPr/>
        </p:nvSpPr>
        <p:spPr bwMode="auto">
          <a:xfrm>
            <a:off x="5457825" y="2846388"/>
            <a:ext cx="47625" cy="1587"/>
          </a:xfrm>
          <a:prstGeom prst="line">
            <a:avLst/>
          </a:prstGeom>
          <a:noFill/>
          <a:ln w="7938">
            <a:solidFill>
              <a:srgbClr val="FFFFFF"/>
            </a:solidFill>
            <a:round/>
            <a:headEnd/>
            <a:tailEnd/>
          </a:ln>
        </p:spPr>
        <p:txBody>
          <a:bodyPr>
            <a:prstTxWarp prst="textNoShape">
              <a:avLst/>
            </a:prstTxWarp>
          </a:bodyPr>
          <a:lstStyle/>
          <a:p>
            <a:endParaRPr lang="en-US"/>
          </a:p>
        </p:txBody>
      </p:sp>
      <p:sp>
        <p:nvSpPr>
          <p:cNvPr id="36880" name="Line 16"/>
          <p:cNvSpPr>
            <a:spLocks noChangeShapeType="1"/>
          </p:cNvSpPr>
          <p:nvPr/>
        </p:nvSpPr>
        <p:spPr bwMode="auto">
          <a:xfrm>
            <a:off x="5457825" y="2447925"/>
            <a:ext cx="47625" cy="1588"/>
          </a:xfrm>
          <a:prstGeom prst="line">
            <a:avLst/>
          </a:prstGeom>
          <a:noFill/>
          <a:ln w="7938">
            <a:solidFill>
              <a:srgbClr val="FFFFFF"/>
            </a:solidFill>
            <a:round/>
            <a:headEnd/>
            <a:tailEnd/>
          </a:ln>
        </p:spPr>
        <p:txBody>
          <a:bodyPr>
            <a:prstTxWarp prst="textNoShape">
              <a:avLst/>
            </a:prstTxWarp>
          </a:bodyPr>
          <a:lstStyle/>
          <a:p>
            <a:endParaRPr lang="en-US"/>
          </a:p>
        </p:txBody>
      </p:sp>
      <p:sp>
        <p:nvSpPr>
          <p:cNvPr id="36881" name="Line 17"/>
          <p:cNvSpPr>
            <a:spLocks noChangeShapeType="1"/>
          </p:cNvSpPr>
          <p:nvPr/>
        </p:nvSpPr>
        <p:spPr bwMode="auto">
          <a:xfrm>
            <a:off x="5457825" y="2049463"/>
            <a:ext cx="47625" cy="1587"/>
          </a:xfrm>
          <a:prstGeom prst="line">
            <a:avLst/>
          </a:prstGeom>
          <a:noFill/>
          <a:ln w="7938">
            <a:solidFill>
              <a:srgbClr val="FFFFFF"/>
            </a:solidFill>
            <a:round/>
            <a:headEnd/>
            <a:tailEnd/>
          </a:ln>
        </p:spPr>
        <p:txBody>
          <a:bodyPr>
            <a:prstTxWarp prst="textNoShape">
              <a:avLst/>
            </a:prstTxWarp>
          </a:bodyPr>
          <a:lstStyle/>
          <a:p>
            <a:endParaRPr lang="en-US"/>
          </a:p>
        </p:txBody>
      </p:sp>
      <p:sp>
        <p:nvSpPr>
          <p:cNvPr id="36882" name="Line 18"/>
          <p:cNvSpPr>
            <a:spLocks noChangeShapeType="1"/>
          </p:cNvSpPr>
          <p:nvPr/>
        </p:nvSpPr>
        <p:spPr bwMode="auto">
          <a:xfrm>
            <a:off x="5505450" y="5226050"/>
            <a:ext cx="2843213" cy="1588"/>
          </a:xfrm>
          <a:prstGeom prst="line">
            <a:avLst/>
          </a:prstGeom>
          <a:noFill/>
          <a:ln w="7938">
            <a:solidFill>
              <a:srgbClr val="FFFFFF"/>
            </a:solidFill>
            <a:round/>
            <a:headEnd/>
            <a:tailEnd/>
          </a:ln>
        </p:spPr>
        <p:txBody>
          <a:bodyPr>
            <a:prstTxWarp prst="textNoShape">
              <a:avLst/>
            </a:prstTxWarp>
          </a:bodyPr>
          <a:lstStyle/>
          <a:p>
            <a:endParaRPr lang="en-US"/>
          </a:p>
        </p:txBody>
      </p:sp>
      <p:sp>
        <p:nvSpPr>
          <p:cNvPr id="36883" name="Line 19"/>
          <p:cNvSpPr>
            <a:spLocks noChangeShapeType="1"/>
          </p:cNvSpPr>
          <p:nvPr/>
        </p:nvSpPr>
        <p:spPr bwMode="auto">
          <a:xfrm flipV="1">
            <a:off x="5505450" y="5226050"/>
            <a:ext cx="1588" cy="47625"/>
          </a:xfrm>
          <a:prstGeom prst="line">
            <a:avLst/>
          </a:prstGeom>
          <a:noFill/>
          <a:ln w="7938">
            <a:solidFill>
              <a:srgbClr val="FFFFFF"/>
            </a:solidFill>
            <a:round/>
            <a:headEnd/>
            <a:tailEnd/>
          </a:ln>
        </p:spPr>
        <p:txBody>
          <a:bodyPr>
            <a:prstTxWarp prst="textNoShape">
              <a:avLst/>
            </a:prstTxWarp>
          </a:bodyPr>
          <a:lstStyle/>
          <a:p>
            <a:endParaRPr lang="en-US"/>
          </a:p>
        </p:txBody>
      </p:sp>
      <p:sp>
        <p:nvSpPr>
          <p:cNvPr id="36884" name="Line 20"/>
          <p:cNvSpPr>
            <a:spLocks noChangeShapeType="1"/>
          </p:cNvSpPr>
          <p:nvPr/>
        </p:nvSpPr>
        <p:spPr bwMode="auto">
          <a:xfrm flipV="1">
            <a:off x="6927850" y="5226050"/>
            <a:ext cx="1588" cy="47625"/>
          </a:xfrm>
          <a:prstGeom prst="line">
            <a:avLst/>
          </a:prstGeom>
          <a:noFill/>
          <a:ln w="7938">
            <a:solidFill>
              <a:srgbClr val="FFFFFF"/>
            </a:solidFill>
            <a:round/>
            <a:headEnd/>
            <a:tailEnd/>
          </a:ln>
        </p:spPr>
        <p:txBody>
          <a:bodyPr>
            <a:prstTxWarp prst="textNoShape">
              <a:avLst/>
            </a:prstTxWarp>
          </a:bodyPr>
          <a:lstStyle/>
          <a:p>
            <a:endParaRPr lang="en-US"/>
          </a:p>
        </p:txBody>
      </p:sp>
      <p:sp>
        <p:nvSpPr>
          <p:cNvPr id="36885" name="Line 21"/>
          <p:cNvSpPr>
            <a:spLocks noChangeShapeType="1"/>
          </p:cNvSpPr>
          <p:nvPr/>
        </p:nvSpPr>
        <p:spPr bwMode="auto">
          <a:xfrm flipV="1">
            <a:off x="8023225" y="5226050"/>
            <a:ext cx="1588" cy="47625"/>
          </a:xfrm>
          <a:prstGeom prst="line">
            <a:avLst/>
          </a:prstGeom>
          <a:noFill/>
          <a:ln w="7938">
            <a:solidFill>
              <a:srgbClr val="FFFFFF"/>
            </a:solidFill>
            <a:round/>
            <a:headEnd/>
            <a:tailEnd/>
          </a:ln>
        </p:spPr>
        <p:txBody>
          <a:bodyPr>
            <a:prstTxWarp prst="textNoShape">
              <a:avLst/>
            </a:prstTxWarp>
          </a:bodyPr>
          <a:lstStyle/>
          <a:p>
            <a:endParaRPr lang="en-US"/>
          </a:p>
        </p:txBody>
      </p:sp>
      <p:sp>
        <p:nvSpPr>
          <p:cNvPr id="20502" name="Rectangle 22"/>
          <p:cNvSpPr>
            <a:spLocks noChangeArrowheads="1"/>
          </p:cNvSpPr>
          <p:nvPr/>
        </p:nvSpPr>
        <p:spPr bwMode="auto">
          <a:xfrm>
            <a:off x="5803900" y="4778375"/>
            <a:ext cx="211138" cy="182563"/>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200" b="1" u="none">
                <a:solidFill>
                  <a:srgbClr val="FFFFFF"/>
                </a:solidFill>
                <a:effectLst>
                  <a:outerShdw blurRad="38100" dist="38100" dir="2700000" algn="tl">
                    <a:srgbClr val="000000"/>
                  </a:outerShdw>
                </a:effectLst>
                <a:latin typeface="Arial" pitchFamily="-107" charset="0"/>
                <a:ea typeface="+mn-ea"/>
                <a:cs typeface="+mn-cs"/>
              </a:rPr>
              <a:t>2.6</a:t>
            </a:r>
            <a:endParaRPr lang="en-US" sz="2400" b="1" u="none">
              <a:effectLst>
                <a:outerShdw blurRad="38100" dist="38100" dir="2700000" algn="tl">
                  <a:srgbClr val="000000"/>
                </a:outerShdw>
              </a:effectLst>
              <a:latin typeface="Arial" pitchFamily="-107" charset="0"/>
              <a:ea typeface="+mn-ea"/>
              <a:cs typeface="+mn-cs"/>
            </a:endParaRPr>
          </a:p>
        </p:txBody>
      </p:sp>
      <p:sp>
        <p:nvSpPr>
          <p:cNvPr id="20503" name="Rectangle 23"/>
          <p:cNvSpPr>
            <a:spLocks noChangeArrowheads="1"/>
          </p:cNvSpPr>
          <p:nvPr/>
        </p:nvSpPr>
        <p:spPr bwMode="auto">
          <a:xfrm>
            <a:off x="6470650" y="4746625"/>
            <a:ext cx="84138" cy="182563"/>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200" b="1" u="none">
                <a:solidFill>
                  <a:srgbClr val="FFFFFF"/>
                </a:solidFill>
                <a:effectLst>
                  <a:outerShdw blurRad="38100" dist="38100" dir="2700000" algn="tl">
                    <a:srgbClr val="000000"/>
                  </a:outerShdw>
                </a:effectLst>
                <a:latin typeface="Arial" pitchFamily="-107" charset="0"/>
                <a:ea typeface="+mn-ea"/>
                <a:cs typeface="+mn-cs"/>
              </a:rPr>
              <a:t>3</a:t>
            </a:r>
            <a:endParaRPr lang="en-US" sz="2400" b="1" u="none">
              <a:effectLst>
                <a:outerShdw blurRad="38100" dist="38100" dir="2700000" algn="tl">
                  <a:srgbClr val="000000"/>
                </a:outerShdw>
              </a:effectLst>
              <a:latin typeface="Arial" pitchFamily="-107" charset="0"/>
              <a:ea typeface="+mn-ea"/>
              <a:cs typeface="+mn-cs"/>
            </a:endParaRPr>
          </a:p>
        </p:txBody>
      </p:sp>
      <p:sp>
        <p:nvSpPr>
          <p:cNvPr id="20504" name="Rectangle 24"/>
          <p:cNvSpPr>
            <a:spLocks noChangeArrowheads="1"/>
          </p:cNvSpPr>
          <p:nvPr/>
        </p:nvSpPr>
        <p:spPr bwMode="auto">
          <a:xfrm>
            <a:off x="7326313" y="4243388"/>
            <a:ext cx="211137" cy="182562"/>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200" b="1" u="none">
                <a:solidFill>
                  <a:srgbClr val="FFFFFF"/>
                </a:solidFill>
                <a:effectLst>
                  <a:outerShdw blurRad="38100" dist="38100" dir="2700000" algn="tl">
                    <a:srgbClr val="000000"/>
                  </a:outerShdw>
                </a:effectLst>
                <a:latin typeface="Arial" pitchFamily="-107" charset="0"/>
                <a:ea typeface="+mn-ea"/>
                <a:cs typeface="+mn-cs"/>
              </a:rPr>
              <a:t>9.3</a:t>
            </a:r>
            <a:endParaRPr lang="en-US" sz="2400" b="1" u="none">
              <a:effectLst>
                <a:outerShdw blurRad="38100" dist="38100" dir="2700000" algn="tl">
                  <a:srgbClr val="000000"/>
                </a:outerShdw>
              </a:effectLst>
              <a:latin typeface="Arial" pitchFamily="-107" charset="0"/>
              <a:ea typeface="+mn-ea"/>
              <a:cs typeface="+mn-cs"/>
            </a:endParaRPr>
          </a:p>
        </p:txBody>
      </p:sp>
      <p:sp>
        <p:nvSpPr>
          <p:cNvPr id="20505" name="Rectangle 25"/>
          <p:cNvSpPr>
            <a:spLocks noChangeArrowheads="1"/>
          </p:cNvSpPr>
          <p:nvPr/>
        </p:nvSpPr>
        <p:spPr bwMode="auto">
          <a:xfrm>
            <a:off x="7875588" y="2228850"/>
            <a:ext cx="295275" cy="182563"/>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200" b="1" u="none">
                <a:solidFill>
                  <a:srgbClr val="FFFFFF"/>
                </a:solidFill>
                <a:effectLst>
                  <a:outerShdw blurRad="38100" dist="38100" dir="2700000" algn="tl">
                    <a:srgbClr val="000000"/>
                  </a:outerShdw>
                </a:effectLst>
                <a:latin typeface="Arial" pitchFamily="-107" charset="0"/>
                <a:ea typeface="+mn-ea"/>
                <a:cs typeface="+mn-cs"/>
              </a:rPr>
              <a:t>34.7</a:t>
            </a:r>
            <a:endParaRPr lang="en-US" sz="2400" b="1" u="none">
              <a:effectLst>
                <a:outerShdw blurRad="38100" dist="38100" dir="2700000" algn="tl">
                  <a:srgbClr val="000000"/>
                </a:outerShdw>
              </a:effectLst>
              <a:latin typeface="Arial" pitchFamily="-107" charset="0"/>
              <a:ea typeface="+mn-ea"/>
              <a:cs typeface="+mn-cs"/>
            </a:endParaRPr>
          </a:p>
        </p:txBody>
      </p:sp>
      <p:sp>
        <p:nvSpPr>
          <p:cNvPr id="20506" name="Rectangle 26"/>
          <p:cNvSpPr>
            <a:spLocks noChangeArrowheads="1"/>
          </p:cNvSpPr>
          <p:nvPr/>
        </p:nvSpPr>
        <p:spPr bwMode="auto">
          <a:xfrm>
            <a:off x="5329238" y="5127625"/>
            <a:ext cx="92075" cy="198438"/>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300" u="none">
                <a:solidFill>
                  <a:srgbClr val="FFFFFF"/>
                </a:solidFill>
                <a:effectLst>
                  <a:outerShdw blurRad="38100" dist="38100" dir="2700000" algn="tl">
                    <a:srgbClr val="000000"/>
                  </a:outerShdw>
                </a:effectLst>
                <a:latin typeface="Arial" pitchFamily="-107" charset="0"/>
                <a:ea typeface="+mn-ea"/>
                <a:cs typeface="+mn-cs"/>
              </a:rPr>
              <a:t>0</a:t>
            </a:r>
            <a:endParaRPr lang="en-US" sz="2400" b="1" u="none">
              <a:effectLst>
                <a:outerShdw blurRad="38100" dist="38100" dir="2700000" algn="tl">
                  <a:srgbClr val="000000"/>
                </a:outerShdw>
              </a:effectLst>
              <a:latin typeface="Arial" pitchFamily="-107" charset="0"/>
              <a:ea typeface="+mn-ea"/>
              <a:cs typeface="+mn-cs"/>
            </a:endParaRPr>
          </a:p>
        </p:txBody>
      </p:sp>
      <p:sp>
        <p:nvSpPr>
          <p:cNvPr id="20507" name="Rectangle 27"/>
          <p:cNvSpPr>
            <a:spLocks noChangeArrowheads="1"/>
          </p:cNvSpPr>
          <p:nvPr/>
        </p:nvSpPr>
        <p:spPr bwMode="auto">
          <a:xfrm>
            <a:off x="5329238" y="4730750"/>
            <a:ext cx="92075" cy="198438"/>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300" u="none">
                <a:solidFill>
                  <a:srgbClr val="FFFFFF"/>
                </a:solidFill>
                <a:effectLst>
                  <a:outerShdw blurRad="38100" dist="38100" dir="2700000" algn="tl">
                    <a:srgbClr val="000000"/>
                  </a:outerShdw>
                </a:effectLst>
                <a:latin typeface="Arial" pitchFamily="-107" charset="0"/>
                <a:ea typeface="+mn-ea"/>
                <a:cs typeface="+mn-cs"/>
              </a:rPr>
              <a:t>5</a:t>
            </a:r>
            <a:endParaRPr lang="en-US" sz="2400" b="1" u="none">
              <a:effectLst>
                <a:outerShdw blurRad="38100" dist="38100" dir="2700000" algn="tl">
                  <a:srgbClr val="000000"/>
                </a:outerShdw>
              </a:effectLst>
              <a:latin typeface="Arial" pitchFamily="-107" charset="0"/>
              <a:ea typeface="+mn-ea"/>
              <a:cs typeface="+mn-cs"/>
            </a:endParaRPr>
          </a:p>
        </p:txBody>
      </p:sp>
      <p:sp>
        <p:nvSpPr>
          <p:cNvPr id="20508" name="Rectangle 28"/>
          <p:cNvSpPr>
            <a:spLocks noChangeArrowheads="1"/>
          </p:cNvSpPr>
          <p:nvPr/>
        </p:nvSpPr>
        <p:spPr bwMode="auto">
          <a:xfrm>
            <a:off x="5238750" y="4332288"/>
            <a:ext cx="184150" cy="198437"/>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300" u="none">
                <a:solidFill>
                  <a:srgbClr val="FFFFFF"/>
                </a:solidFill>
                <a:effectLst>
                  <a:outerShdw blurRad="38100" dist="38100" dir="2700000" algn="tl">
                    <a:srgbClr val="000000"/>
                  </a:outerShdw>
                </a:effectLst>
                <a:latin typeface="Arial" pitchFamily="-107" charset="0"/>
                <a:ea typeface="+mn-ea"/>
                <a:cs typeface="+mn-cs"/>
              </a:rPr>
              <a:t>10</a:t>
            </a:r>
            <a:endParaRPr lang="en-US" sz="2400" b="1" u="none">
              <a:effectLst>
                <a:outerShdw blurRad="38100" dist="38100" dir="2700000" algn="tl">
                  <a:srgbClr val="000000"/>
                </a:outerShdw>
              </a:effectLst>
              <a:latin typeface="Arial" pitchFamily="-107" charset="0"/>
              <a:ea typeface="+mn-ea"/>
              <a:cs typeface="+mn-cs"/>
            </a:endParaRPr>
          </a:p>
        </p:txBody>
      </p:sp>
      <p:sp>
        <p:nvSpPr>
          <p:cNvPr id="20509" name="Rectangle 29"/>
          <p:cNvSpPr>
            <a:spLocks noChangeArrowheads="1"/>
          </p:cNvSpPr>
          <p:nvPr/>
        </p:nvSpPr>
        <p:spPr bwMode="auto">
          <a:xfrm>
            <a:off x="5238750" y="3933825"/>
            <a:ext cx="184150" cy="198438"/>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300" u="none">
                <a:solidFill>
                  <a:srgbClr val="FFFFFF"/>
                </a:solidFill>
                <a:effectLst>
                  <a:outerShdw blurRad="38100" dist="38100" dir="2700000" algn="tl">
                    <a:srgbClr val="000000"/>
                  </a:outerShdw>
                </a:effectLst>
                <a:latin typeface="Arial" pitchFamily="-107" charset="0"/>
                <a:ea typeface="+mn-ea"/>
                <a:cs typeface="+mn-cs"/>
              </a:rPr>
              <a:t>15</a:t>
            </a:r>
            <a:endParaRPr lang="en-US" sz="2400" b="1" u="none">
              <a:effectLst>
                <a:outerShdw blurRad="38100" dist="38100" dir="2700000" algn="tl">
                  <a:srgbClr val="000000"/>
                </a:outerShdw>
              </a:effectLst>
              <a:latin typeface="Arial" pitchFamily="-107" charset="0"/>
              <a:ea typeface="+mn-ea"/>
              <a:cs typeface="+mn-cs"/>
            </a:endParaRPr>
          </a:p>
        </p:txBody>
      </p:sp>
      <p:sp>
        <p:nvSpPr>
          <p:cNvPr id="20510" name="Rectangle 30"/>
          <p:cNvSpPr>
            <a:spLocks noChangeArrowheads="1"/>
          </p:cNvSpPr>
          <p:nvPr/>
        </p:nvSpPr>
        <p:spPr bwMode="auto">
          <a:xfrm>
            <a:off x="5238750" y="3544888"/>
            <a:ext cx="184150" cy="198437"/>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300" u="none">
                <a:solidFill>
                  <a:srgbClr val="FFFFFF"/>
                </a:solidFill>
                <a:effectLst>
                  <a:outerShdw blurRad="38100" dist="38100" dir="2700000" algn="tl">
                    <a:srgbClr val="000000"/>
                  </a:outerShdw>
                </a:effectLst>
                <a:latin typeface="Arial" pitchFamily="-107" charset="0"/>
                <a:ea typeface="+mn-ea"/>
                <a:cs typeface="+mn-cs"/>
              </a:rPr>
              <a:t>20</a:t>
            </a:r>
            <a:endParaRPr lang="en-US" sz="2400" b="1" u="none">
              <a:effectLst>
                <a:outerShdw blurRad="38100" dist="38100" dir="2700000" algn="tl">
                  <a:srgbClr val="000000"/>
                </a:outerShdw>
              </a:effectLst>
              <a:latin typeface="Arial" pitchFamily="-107" charset="0"/>
              <a:ea typeface="+mn-ea"/>
              <a:cs typeface="+mn-cs"/>
            </a:endParaRPr>
          </a:p>
        </p:txBody>
      </p:sp>
      <p:sp>
        <p:nvSpPr>
          <p:cNvPr id="20511" name="Rectangle 31"/>
          <p:cNvSpPr>
            <a:spLocks noChangeArrowheads="1"/>
          </p:cNvSpPr>
          <p:nvPr/>
        </p:nvSpPr>
        <p:spPr bwMode="auto">
          <a:xfrm>
            <a:off x="5238750" y="3146425"/>
            <a:ext cx="184150" cy="198438"/>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300" u="none">
                <a:solidFill>
                  <a:srgbClr val="FFFFFF"/>
                </a:solidFill>
                <a:effectLst>
                  <a:outerShdw blurRad="38100" dist="38100" dir="2700000" algn="tl">
                    <a:srgbClr val="000000"/>
                  </a:outerShdw>
                </a:effectLst>
                <a:latin typeface="Arial" pitchFamily="-107" charset="0"/>
                <a:ea typeface="+mn-ea"/>
                <a:cs typeface="+mn-cs"/>
              </a:rPr>
              <a:t>25</a:t>
            </a:r>
            <a:endParaRPr lang="en-US" sz="2400" b="1" u="none">
              <a:effectLst>
                <a:outerShdw blurRad="38100" dist="38100" dir="2700000" algn="tl">
                  <a:srgbClr val="000000"/>
                </a:outerShdw>
              </a:effectLst>
              <a:latin typeface="Arial" pitchFamily="-107" charset="0"/>
              <a:ea typeface="+mn-ea"/>
              <a:cs typeface="+mn-cs"/>
            </a:endParaRPr>
          </a:p>
        </p:txBody>
      </p:sp>
      <p:sp>
        <p:nvSpPr>
          <p:cNvPr id="20512" name="Rectangle 32"/>
          <p:cNvSpPr>
            <a:spLocks noChangeArrowheads="1"/>
          </p:cNvSpPr>
          <p:nvPr/>
        </p:nvSpPr>
        <p:spPr bwMode="auto">
          <a:xfrm>
            <a:off x="5238750" y="2747963"/>
            <a:ext cx="184150" cy="198437"/>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300" u="none">
                <a:solidFill>
                  <a:srgbClr val="FFFFFF"/>
                </a:solidFill>
                <a:effectLst>
                  <a:outerShdw blurRad="38100" dist="38100" dir="2700000" algn="tl">
                    <a:srgbClr val="000000"/>
                  </a:outerShdw>
                </a:effectLst>
                <a:latin typeface="Arial" pitchFamily="-107" charset="0"/>
                <a:ea typeface="+mn-ea"/>
                <a:cs typeface="+mn-cs"/>
              </a:rPr>
              <a:t>30</a:t>
            </a:r>
            <a:endParaRPr lang="en-US" sz="2400" b="1" u="none">
              <a:effectLst>
                <a:outerShdw blurRad="38100" dist="38100" dir="2700000" algn="tl">
                  <a:srgbClr val="000000"/>
                </a:outerShdw>
              </a:effectLst>
              <a:latin typeface="Arial" pitchFamily="-107" charset="0"/>
              <a:ea typeface="+mn-ea"/>
              <a:cs typeface="+mn-cs"/>
            </a:endParaRPr>
          </a:p>
        </p:txBody>
      </p:sp>
      <p:sp>
        <p:nvSpPr>
          <p:cNvPr id="20513" name="Rectangle 33"/>
          <p:cNvSpPr>
            <a:spLocks noChangeArrowheads="1"/>
          </p:cNvSpPr>
          <p:nvPr/>
        </p:nvSpPr>
        <p:spPr bwMode="auto">
          <a:xfrm>
            <a:off x="5238750" y="2351088"/>
            <a:ext cx="184150" cy="198437"/>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300" u="none">
                <a:solidFill>
                  <a:srgbClr val="FFFFFF"/>
                </a:solidFill>
                <a:effectLst>
                  <a:outerShdw blurRad="38100" dist="38100" dir="2700000" algn="tl">
                    <a:srgbClr val="000000"/>
                  </a:outerShdw>
                </a:effectLst>
                <a:latin typeface="Arial" pitchFamily="-107" charset="0"/>
                <a:ea typeface="+mn-ea"/>
                <a:cs typeface="+mn-cs"/>
              </a:rPr>
              <a:t>35</a:t>
            </a:r>
            <a:endParaRPr lang="en-US" sz="2400" b="1" u="none">
              <a:effectLst>
                <a:outerShdw blurRad="38100" dist="38100" dir="2700000" algn="tl">
                  <a:srgbClr val="000000"/>
                </a:outerShdw>
              </a:effectLst>
              <a:latin typeface="Arial" pitchFamily="-107" charset="0"/>
              <a:ea typeface="+mn-ea"/>
              <a:cs typeface="+mn-cs"/>
            </a:endParaRPr>
          </a:p>
        </p:txBody>
      </p:sp>
      <p:sp>
        <p:nvSpPr>
          <p:cNvPr id="20514" name="Rectangle 34"/>
          <p:cNvSpPr>
            <a:spLocks noChangeArrowheads="1"/>
          </p:cNvSpPr>
          <p:nvPr/>
        </p:nvSpPr>
        <p:spPr bwMode="auto">
          <a:xfrm>
            <a:off x="5238750" y="1952625"/>
            <a:ext cx="184150" cy="198438"/>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300" u="none">
                <a:solidFill>
                  <a:srgbClr val="FFFFFF"/>
                </a:solidFill>
                <a:effectLst>
                  <a:outerShdw blurRad="38100" dist="38100" dir="2700000" algn="tl">
                    <a:srgbClr val="000000"/>
                  </a:outerShdw>
                </a:effectLst>
                <a:latin typeface="Arial" pitchFamily="-107" charset="0"/>
                <a:ea typeface="+mn-ea"/>
                <a:cs typeface="+mn-cs"/>
              </a:rPr>
              <a:t>40</a:t>
            </a:r>
            <a:endParaRPr lang="en-US" sz="2400" b="1" u="none">
              <a:effectLst>
                <a:outerShdw blurRad="38100" dist="38100" dir="2700000" algn="tl">
                  <a:srgbClr val="000000"/>
                </a:outerShdw>
              </a:effectLst>
              <a:latin typeface="Arial" pitchFamily="-107" charset="0"/>
              <a:ea typeface="+mn-ea"/>
              <a:cs typeface="+mn-cs"/>
            </a:endParaRPr>
          </a:p>
        </p:txBody>
      </p:sp>
      <p:sp>
        <p:nvSpPr>
          <p:cNvPr id="20515" name="Rectangle 35"/>
          <p:cNvSpPr>
            <a:spLocks noChangeArrowheads="1"/>
          </p:cNvSpPr>
          <p:nvPr/>
        </p:nvSpPr>
        <p:spPr bwMode="auto">
          <a:xfrm>
            <a:off x="5656263" y="5334000"/>
            <a:ext cx="1049337" cy="198438"/>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300" u="none">
                <a:solidFill>
                  <a:srgbClr val="FFFFFF"/>
                </a:solidFill>
                <a:effectLst>
                  <a:outerShdw blurRad="38100" dist="38100" dir="2700000" algn="tl">
                    <a:srgbClr val="000000"/>
                  </a:outerShdw>
                </a:effectLst>
                <a:latin typeface="Arial" pitchFamily="-107" charset="0"/>
                <a:ea typeface="+mn-ea"/>
                <a:cs typeface="+mn-cs"/>
              </a:rPr>
              <a:t>40 to 49 years</a:t>
            </a:r>
            <a:endParaRPr lang="en-US" sz="2400" b="1" u="none">
              <a:effectLst>
                <a:outerShdw blurRad="38100" dist="38100" dir="2700000" algn="tl">
                  <a:srgbClr val="000000"/>
                </a:outerShdw>
              </a:effectLst>
              <a:latin typeface="Arial" pitchFamily="-107" charset="0"/>
              <a:ea typeface="+mn-ea"/>
              <a:cs typeface="+mn-cs"/>
            </a:endParaRPr>
          </a:p>
        </p:txBody>
      </p:sp>
      <p:sp>
        <p:nvSpPr>
          <p:cNvPr id="20516" name="Rectangle 36"/>
          <p:cNvSpPr>
            <a:spLocks noChangeArrowheads="1"/>
          </p:cNvSpPr>
          <p:nvPr/>
        </p:nvSpPr>
        <p:spPr bwMode="auto">
          <a:xfrm>
            <a:off x="7180263" y="5334000"/>
            <a:ext cx="1049337" cy="198438"/>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300" u="none">
                <a:solidFill>
                  <a:srgbClr val="FFFFFF"/>
                </a:solidFill>
                <a:effectLst>
                  <a:outerShdw blurRad="38100" dist="38100" dir="2700000" algn="tl">
                    <a:srgbClr val="000000"/>
                  </a:outerShdw>
                </a:effectLst>
                <a:latin typeface="Arial" pitchFamily="-107" charset="0"/>
                <a:ea typeface="+mn-ea"/>
                <a:cs typeface="+mn-cs"/>
              </a:rPr>
              <a:t>70 to 79 years</a:t>
            </a:r>
            <a:endParaRPr lang="en-US" sz="2400" b="1" u="none">
              <a:effectLst>
                <a:outerShdw blurRad="38100" dist="38100" dir="2700000" algn="tl">
                  <a:srgbClr val="000000"/>
                </a:outerShdw>
              </a:effectLst>
              <a:latin typeface="Arial" pitchFamily="-107" charset="0"/>
              <a:ea typeface="+mn-ea"/>
              <a:cs typeface="+mn-cs"/>
            </a:endParaRPr>
          </a:p>
        </p:txBody>
      </p:sp>
      <p:sp>
        <p:nvSpPr>
          <p:cNvPr id="20517" name="Rectangle 37"/>
          <p:cNvSpPr>
            <a:spLocks noChangeArrowheads="1"/>
          </p:cNvSpPr>
          <p:nvPr/>
        </p:nvSpPr>
        <p:spPr bwMode="auto">
          <a:xfrm rot="16200000">
            <a:off x="3644900" y="3365500"/>
            <a:ext cx="2676525" cy="365125"/>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200" b="1" u="none">
                <a:solidFill>
                  <a:srgbClr val="FFFFFF"/>
                </a:solidFill>
                <a:effectLst>
                  <a:outerShdw blurRad="38100" dist="38100" dir="2700000" algn="tl">
                    <a:srgbClr val="000000"/>
                  </a:outerShdw>
                </a:effectLst>
                <a:latin typeface="Arial" pitchFamily="-107" charset="0"/>
                <a:ea typeface="+mn-ea"/>
                <a:cs typeface="+mn-cs"/>
              </a:rPr>
              <a:t>Incidence of Acute Urinary Retention</a:t>
            </a:r>
          </a:p>
          <a:p>
            <a:pPr algn="ctr">
              <a:defRPr/>
            </a:pPr>
            <a:r>
              <a:rPr lang="en-US" sz="1200" b="1" u="none">
                <a:solidFill>
                  <a:srgbClr val="FFFFFF"/>
                </a:solidFill>
                <a:effectLst>
                  <a:outerShdw blurRad="38100" dist="38100" dir="2700000" algn="tl">
                    <a:srgbClr val="000000"/>
                  </a:outerShdw>
                </a:effectLst>
                <a:latin typeface="Arial" pitchFamily="-107" charset="0"/>
                <a:ea typeface="+mn-ea"/>
                <a:cs typeface="+mn-cs"/>
              </a:rPr>
              <a:t>(per 1000 person years)</a:t>
            </a:r>
            <a:endParaRPr lang="en-US" sz="2400" b="1" u="none">
              <a:effectLst>
                <a:outerShdw blurRad="38100" dist="38100" dir="2700000" algn="tl">
                  <a:srgbClr val="000000"/>
                </a:outerShdw>
              </a:effectLst>
              <a:latin typeface="Arial" pitchFamily="-107" charset="0"/>
              <a:ea typeface="+mn-ea"/>
              <a:cs typeface="+mn-cs"/>
            </a:endParaRPr>
          </a:p>
        </p:txBody>
      </p:sp>
      <p:sp>
        <p:nvSpPr>
          <p:cNvPr id="36902" name="Rectangle 38"/>
          <p:cNvSpPr>
            <a:spLocks noChangeArrowheads="1"/>
          </p:cNvSpPr>
          <p:nvPr/>
        </p:nvSpPr>
        <p:spPr bwMode="auto">
          <a:xfrm>
            <a:off x="5603875" y="5688013"/>
            <a:ext cx="88900" cy="88900"/>
          </a:xfrm>
          <a:prstGeom prst="rect">
            <a:avLst/>
          </a:prstGeom>
          <a:solidFill>
            <a:srgbClr val="EF0046"/>
          </a:solidFill>
          <a:ln w="7938">
            <a:solidFill>
              <a:srgbClr val="FFFFFF"/>
            </a:solidFill>
            <a:miter lim="800000"/>
            <a:headEnd/>
            <a:tailEnd/>
          </a:ln>
        </p:spPr>
        <p:txBody>
          <a:bodyPr>
            <a:prstTxWarp prst="textNoShape">
              <a:avLst/>
            </a:prstTxWarp>
          </a:bodyPr>
          <a:lstStyle/>
          <a:p>
            <a:endParaRPr lang="en-US"/>
          </a:p>
        </p:txBody>
      </p:sp>
      <p:sp>
        <p:nvSpPr>
          <p:cNvPr id="20519" name="Rectangle 39"/>
          <p:cNvSpPr>
            <a:spLocks noChangeArrowheads="1"/>
          </p:cNvSpPr>
          <p:nvPr/>
        </p:nvSpPr>
        <p:spPr bwMode="auto">
          <a:xfrm>
            <a:off x="5838825" y="5648325"/>
            <a:ext cx="1893888" cy="182563"/>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200" u="none">
                <a:solidFill>
                  <a:srgbClr val="FFFFFF"/>
                </a:solidFill>
                <a:effectLst>
                  <a:outerShdw blurRad="38100" dist="38100" dir="2700000" algn="tl">
                    <a:srgbClr val="000000"/>
                  </a:outerShdw>
                </a:effectLst>
                <a:latin typeface="Arial" pitchFamily="-107" charset="0"/>
                <a:ea typeface="+mn-ea"/>
                <a:cs typeface="+mn-cs"/>
              </a:rPr>
              <a:t>Mild to Moderate Symptoms</a:t>
            </a:r>
            <a:endParaRPr lang="en-US" sz="2400" b="1" u="none">
              <a:effectLst>
                <a:outerShdw blurRad="38100" dist="38100" dir="2700000" algn="tl">
                  <a:srgbClr val="000000"/>
                </a:outerShdw>
              </a:effectLst>
              <a:latin typeface="Arial" pitchFamily="-107" charset="0"/>
              <a:ea typeface="+mn-ea"/>
              <a:cs typeface="+mn-cs"/>
            </a:endParaRPr>
          </a:p>
        </p:txBody>
      </p:sp>
      <p:sp>
        <p:nvSpPr>
          <p:cNvPr id="36904" name="Rectangle 40"/>
          <p:cNvSpPr>
            <a:spLocks noChangeArrowheads="1"/>
          </p:cNvSpPr>
          <p:nvPr/>
        </p:nvSpPr>
        <p:spPr bwMode="auto">
          <a:xfrm>
            <a:off x="5603875" y="5915025"/>
            <a:ext cx="88900" cy="90488"/>
          </a:xfrm>
          <a:prstGeom prst="rect">
            <a:avLst/>
          </a:prstGeom>
          <a:solidFill>
            <a:srgbClr val="00FFFF"/>
          </a:solidFill>
          <a:ln w="7938">
            <a:solidFill>
              <a:srgbClr val="FFFFFF"/>
            </a:solidFill>
            <a:miter lim="800000"/>
            <a:headEnd/>
            <a:tailEnd/>
          </a:ln>
        </p:spPr>
        <p:txBody>
          <a:bodyPr>
            <a:prstTxWarp prst="textNoShape">
              <a:avLst/>
            </a:prstTxWarp>
          </a:bodyPr>
          <a:lstStyle/>
          <a:p>
            <a:endParaRPr lang="en-US"/>
          </a:p>
        </p:txBody>
      </p:sp>
      <p:sp>
        <p:nvSpPr>
          <p:cNvPr id="20521" name="Rectangle 41"/>
          <p:cNvSpPr>
            <a:spLocks noChangeArrowheads="1"/>
          </p:cNvSpPr>
          <p:nvPr/>
        </p:nvSpPr>
        <p:spPr bwMode="auto">
          <a:xfrm>
            <a:off x="5846763" y="5875338"/>
            <a:ext cx="2097087" cy="182562"/>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200" u="none">
                <a:solidFill>
                  <a:srgbClr val="FFFFFF"/>
                </a:solidFill>
                <a:effectLst>
                  <a:outerShdw blurRad="38100" dist="38100" dir="2700000" algn="tl">
                    <a:srgbClr val="000000"/>
                  </a:outerShdw>
                </a:effectLst>
                <a:latin typeface="Arial" pitchFamily="-107" charset="0"/>
                <a:ea typeface="+mn-ea"/>
                <a:cs typeface="+mn-cs"/>
              </a:rPr>
              <a:t>Moderate to Severe Symptoms</a:t>
            </a:r>
            <a:endParaRPr lang="en-US" sz="2400" b="1" u="none">
              <a:effectLst>
                <a:outerShdw blurRad="38100" dist="38100" dir="2700000" algn="tl">
                  <a:srgbClr val="000000"/>
                </a:outerShdw>
              </a:effectLst>
              <a:latin typeface="Arial" pitchFamily="-107" charset="0"/>
              <a:ea typeface="+mn-ea"/>
              <a:cs typeface="+mn-cs"/>
            </a:endParaRPr>
          </a:p>
        </p:txBody>
      </p:sp>
      <p:sp>
        <p:nvSpPr>
          <p:cNvPr id="20522" name="Rectangle 42"/>
          <p:cNvSpPr>
            <a:spLocks noChangeArrowheads="1"/>
          </p:cNvSpPr>
          <p:nvPr/>
        </p:nvSpPr>
        <p:spPr bwMode="auto">
          <a:xfrm>
            <a:off x="3505200" y="6477000"/>
            <a:ext cx="3352800" cy="274638"/>
          </a:xfrm>
          <a:prstGeom prst="rect">
            <a:avLst/>
          </a:prstGeom>
          <a:noFill/>
          <a:ln w="38100">
            <a:noFill/>
            <a:miter lim="800000"/>
            <a:headEnd/>
            <a:tailEnd/>
          </a:ln>
          <a:effectLst/>
        </p:spPr>
        <p:txBody>
          <a:bodyPr>
            <a:prstTxWarp prst="textNoShape">
              <a:avLst/>
            </a:prstTxWarp>
            <a:spAutoFit/>
          </a:bodyPr>
          <a:lstStyle/>
          <a:p>
            <a:pPr algn="r">
              <a:spcBef>
                <a:spcPct val="30000"/>
              </a:spcBef>
              <a:defRPr/>
            </a:pPr>
            <a:r>
              <a:rPr lang="en-US" sz="1200" u="none">
                <a:effectLst>
                  <a:outerShdw blurRad="38100" dist="38100" dir="2700000" algn="tl">
                    <a:srgbClr val="000000"/>
                  </a:outerShdw>
                </a:effectLst>
                <a:latin typeface="Arial" pitchFamily="-107" charset="0"/>
                <a:ea typeface="+mn-ea"/>
                <a:cs typeface="+mn-cs"/>
              </a:rPr>
              <a:t>Jacobsen SJ et al. </a:t>
            </a:r>
            <a:r>
              <a:rPr lang="en-US" sz="1200" i="1" u="none">
                <a:effectLst>
                  <a:outerShdw blurRad="38100" dist="38100" dir="2700000" algn="tl">
                    <a:srgbClr val="000000"/>
                  </a:outerShdw>
                </a:effectLst>
                <a:latin typeface="Arial" pitchFamily="-107" charset="0"/>
                <a:ea typeface="+mn-ea"/>
                <a:cs typeface="+mn-cs"/>
              </a:rPr>
              <a:t>J Urol.</a:t>
            </a:r>
            <a:r>
              <a:rPr lang="en-US" sz="1200" u="none">
                <a:effectLst>
                  <a:outerShdw blurRad="38100" dist="38100" dir="2700000" algn="tl">
                    <a:srgbClr val="000000"/>
                  </a:outerShdw>
                </a:effectLst>
                <a:latin typeface="Arial" pitchFamily="-107" charset="0"/>
                <a:ea typeface="+mn-ea"/>
                <a:cs typeface="+mn-cs"/>
              </a:rPr>
              <a:t> 1997;158:481–487.</a:t>
            </a:r>
          </a:p>
        </p:txBody>
      </p:sp>
      <p:sp>
        <p:nvSpPr>
          <p:cNvPr id="36907" name="Rectangle 43"/>
          <p:cNvSpPr>
            <a:spLocks noGrp="1" noChangeArrowheads="1"/>
          </p:cNvSpPr>
          <p:nvPr>
            <p:ph type="title"/>
          </p:nvPr>
        </p:nvSpPr>
        <p:spPr>
          <a:xfrm>
            <a:off x="0" y="19050"/>
            <a:ext cx="9144000" cy="1143000"/>
          </a:xfrm>
        </p:spPr>
        <p:txBody>
          <a:bodyPr/>
          <a:lstStyle/>
          <a:p>
            <a:pPr eaLnBrk="1" hangingPunct="1">
              <a:lnSpc>
                <a:spcPct val="95000"/>
              </a:lnSpc>
            </a:pPr>
            <a:r>
              <a:rPr lang="en-US">
                <a:ea typeface="ＭＳ Ｐゴシック" pitchFamily="-105" charset="-128"/>
                <a:cs typeface="ＭＳ Ｐゴシック" pitchFamily="-105" charset="-128"/>
              </a:rPr>
              <a:t>Natural History of BPH: Risk of Acute Urinary Retention Increases</a:t>
            </a:r>
          </a:p>
        </p:txBody>
      </p:sp>
      <p:sp>
        <p:nvSpPr>
          <p:cNvPr id="36908" name="Rectangle 44"/>
          <p:cNvSpPr>
            <a:spLocks noGrp="1" noChangeArrowheads="1"/>
          </p:cNvSpPr>
          <p:nvPr>
            <p:ph type="body" sz="half" idx="1"/>
          </p:nvPr>
        </p:nvSpPr>
        <p:spPr>
          <a:xfrm>
            <a:off x="228600" y="1524000"/>
            <a:ext cx="4265613" cy="4114800"/>
          </a:xfrm>
        </p:spPr>
        <p:txBody>
          <a:bodyPr/>
          <a:lstStyle/>
          <a:p>
            <a:pPr marL="230188" indent="-230188" eaLnBrk="1" hangingPunct="1">
              <a:lnSpc>
                <a:spcPct val="90000"/>
              </a:lnSpc>
            </a:pPr>
            <a:r>
              <a:rPr lang="en-US" sz="2400">
                <a:ea typeface="ＭＳ Ｐゴシック" pitchFamily="-105" charset="-128"/>
                <a:cs typeface="ＭＳ Ｐゴシック" pitchFamily="-105" charset="-128"/>
              </a:rPr>
              <a:t>2115 white men ages 40 to 79 from Olmsted County, Minnesota</a:t>
            </a:r>
          </a:p>
          <a:p>
            <a:pPr marL="230188" indent="-230188" eaLnBrk="1" hangingPunct="1">
              <a:lnSpc>
                <a:spcPct val="90000"/>
              </a:lnSpc>
            </a:pPr>
            <a:r>
              <a:rPr lang="en-US" sz="2400">
                <a:ea typeface="ＭＳ Ｐゴシック" pitchFamily="-105" charset="-128"/>
                <a:cs typeface="ＭＳ Ｐゴシック" pitchFamily="-105" charset="-128"/>
              </a:rPr>
              <a:t>Symptoms measured via questionnaire</a:t>
            </a:r>
          </a:p>
          <a:p>
            <a:pPr marL="230188" indent="-230188" eaLnBrk="1" hangingPunct="1">
              <a:lnSpc>
                <a:spcPct val="90000"/>
              </a:lnSpc>
            </a:pPr>
            <a:r>
              <a:rPr lang="en-US" sz="2400">
                <a:ea typeface="ＭＳ Ｐゴシック" pitchFamily="-105" charset="-128"/>
                <a:cs typeface="ＭＳ Ｐゴシック" pitchFamily="-105" charset="-128"/>
              </a:rPr>
              <a:t>Incidence of acute urinary retention over 4 years ascertained via review of medical records</a:t>
            </a:r>
          </a:p>
          <a:p>
            <a:pPr marL="230188" indent="-230188" eaLnBrk="1" hangingPunct="1">
              <a:lnSpc>
                <a:spcPct val="90000"/>
              </a:lnSpc>
            </a:pPr>
            <a:r>
              <a:rPr lang="en-US" sz="2400">
                <a:ea typeface="ＭＳ Ｐゴシック" pitchFamily="-105" charset="-128"/>
                <a:cs typeface="ＭＳ Ｐゴシック" pitchFamily="-105" charset="-128"/>
              </a:rPr>
              <a:t>8344 person-years of data obtained</a:t>
            </a:r>
          </a:p>
        </p:txBody>
      </p:sp>
      <p:sp>
        <p:nvSpPr>
          <p:cNvPr id="36909" name="Rectangle 45"/>
          <p:cNvSpPr>
            <a:spLocks noChangeArrowheads="1"/>
          </p:cNvSpPr>
          <p:nvPr/>
        </p:nvSpPr>
        <p:spPr bwMode="auto">
          <a:xfrm>
            <a:off x="6248400" y="4989513"/>
            <a:ext cx="528638" cy="236537"/>
          </a:xfrm>
          <a:prstGeom prst="rect">
            <a:avLst/>
          </a:prstGeom>
          <a:solidFill>
            <a:srgbClr val="00FFFF"/>
          </a:solidFill>
          <a:ln w="7938">
            <a:solidFill>
              <a:srgbClr val="FFFFFF"/>
            </a:solidFill>
            <a:miter lim="800000"/>
            <a:headEnd/>
            <a:tailEnd/>
          </a:ln>
        </p:spPr>
        <p:txBody>
          <a:bodyPr>
            <a:prstTxWarp prst="textNoShape">
              <a:avLst/>
            </a:prstTxWarp>
          </a:bodyPr>
          <a:lstStyle/>
          <a:p>
            <a:endParaRPr lang="en-US"/>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2236788" y="2014538"/>
            <a:ext cx="6296025" cy="2740025"/>
          </a:xfrm>
          <a:prstGeom prst="rect">
            <a:avLst/>
          </a:prstGeom>
          <a:noFill/>
          <a:ln w="9525">
            <a:noFill/>
            <a:miter lim="800000"/>
            <a:headEnd/>
            <a:tailEnd/>
          </a:ln>
        </p:spPr>
        <p:txBody>
          <a:bodyPr>
            <a:prstTxWarp prst="textNoShape">
              <a:avLst/>
            </a:prstTxWarp>
          </a:bodyPr>
          <a:lstStyle/>
          <a:p>
            <a:endParaRPr lang="en-US"/>
          </a:p>
        </p:txBody>
      </p:sp>
      <p:sp>
        <p:nvSpPr>
          <p:cNvPr id="38915" name="Line 3"/>
          <p:cNvSpPr>
            <a:spLocks noChangeShapeType="1"/>
          </p:cNvSpPr>
          <p:nvPr/>
        </p:nvSpPr>
        <p:spPr bwMode="auto">
          <a:xfrm>
            <a:off x="2236788" y="2014538"/>
            <a:ext cx="6296025" cy="1587"/>
          </a:xfrm>
          <a:prstGeom prst="line">
            <a:avLst/>
          </a:prstGeom>
          <a:noFill/>
          <a:ln w="7938">
            <a:solidFill>
              <a:srgbClr val="993366"/>
            </a:solidFill>
            <a:round/>
            <a:headEnd/>
            <a:tailEnd/>
          </a:ln>
        </p:spPr>
        <p:txBody>
          <a:bodyPr>
            <a:prstTxWarp prst="textNoShape">
              <a:avLst/>
            </a:prstTxWarp>
          </a:bodyPr>
          <a:lstStyle/>
          <a:p>
            <a:endParaRPr lang="en-US"/>
          </a:p>
        </p:txBody>
      </p:sp>
      <p:sp>
        <p:nvSpPr>
          <p:cNvPr id="38916" name="Rectangle 4"/>
          <p:cNvSpPr>
            <a:spLocks noChangeArrowheads="1"/>
          </p:cNvSpPr>
          <p:nvPr/>
        </p:nvSpPr>
        <p:spPr bwMode="auto">
          <a:xfrm>
            <a:off x="2236788" y="2014538"/>
            <a:ext cx="6296025" cy="2740025"/>
          </a:xfrm>
          <a:prstGeom prst="rect">
            <a:avLst/>
          </a:prstGeom>
          <a:noFill/>
          <a:ln w="7938">
            <a:solidFill>
              <a:srgbClr val="FFFFFF"/>
            </a:solidFill>
            <a:miter lim="800000"/>
            <a:headEnd/>
            <a:tailEnd/>
          </a:ln>
        </p:spPr>
        <p:txBody>
          <a:bodyPr>
            <a:prstTxWarp prst="textNoShape">
              <a:avLst/>
            </a:prstTxWarp>
          </a:bodyPr>
          <a:lstStyle/>
          <a:p>
            <a:endParaRPr lang="en-US"/>
          </a:p>
        </p:txBody>
      </p:sp>
      <p:sp>
        <p:nvSpPr>
          <p:cNvPr id="38917" name="Rectangle 5"/>
          <p:cNvSpPr>
            <a:spLocks noChangeArrowheads="1"/>
          </p:cNvSpPr>
          <p:nvPr/>
        </p:nvSpPr>
        <p:spPr bwMode="auto">
          <a:xfrm>
            <a:off x="2438400" y="4618038"/>
            <a:ext cx="590550" cy="136525"/>
          </a:xfrm>
          <a:prstGeom prst="rect">
            <a:avLst/>
          </a:prstGeom>
          <a:solidFill>
            <a:srgbClr val="EF0046"/>
          </a:solidFill>
          <a:ln w="7938">
            <a:solidFill>
              <a:srgbClr val="FFFFFF"/>
            </a:solidFill>
            <a:miter lim="800000"/>
            <a:headEnd/>
            <a:tailEnd/>
          </a:ln>
        </p:spPr>
        <p:txBody>
          <a:bodyPr>
            <a:prstTxWarp prst="textNoShape">
              <a:avLst/>
            </a:prstTxWarp>
          </a:bodyPr>
          <a:lstStyle/>
          <a:p>
            <a:endParaRPr lang="en-US"/>
          </a:p>
        </p:txBody>
      </p:sp>
      <p:sp>
        <p:nvSpPr>
          <p:cNvPr id="38918" name="Rectangle 6"/>
          <p:cNvSpPr>
            <a:spLocks noChangeArrowheads="1"/>
          </p:cNvSpPr>
          <p:nvPr/>
        </p:nvSpPr>
        <p:spPr bwMode="auto">
          <a:xfrm>
            <a:off x="4014788" y="4618038"/>
            <a:ext cx="590550" cy="136525"/>
          </a:xfrm>
          <a:prstGeom prst="rect">
            <a:avLst/>
          </a:prstGeom>
          <a:solidFill>
            <a:srgbClr val="EF0046"/>
          </a:solidFill>
          <a:ln w="7938">
            <a:solidFill>
              <a:srgbClr val="FFFFFF"/>
            </a:solidFill>
            <a:miter lim="800000"/>
            <a:headEnd/>
            <a:tailEnd/>
          </a:ln>
        </p:spPr>
        <p:txBody>
          <a:bodyPr>
            <a:prstTxWarp prst="textNoShape">
              <a:avLst/>
            </a:prstTxWarp>
          </a:bodyPr>
          <a:lstStyle/>
          <a:p>
            <a:endParaRPr lang="en-US"/>
          </a:p>
        </p:txBody>
      </p:sp>
      <p:sp>
        <p:nvSpPr>
          <p:cNvPr id="38919" name="Rectangle 7"/>
          <p:cNvSpPr>
            <a:spLocks noChangeArrowheads="1"/>
          </p:cNvSpPr>
          <p:nvPr/>
        </p:nvSpPr>
        <p:spPr bwMode="auto">
          <a:xfrm>
            <a:off x="5591175" y="4140200"/>
            <a:ext cx="582613" cy="614363"/>
          </a:xfrm>
          <a:prstGeom prst="rect">
            <a:avLst/>
          </a:prstGeom>
          <a:solidFill>
            <a:srgbClr val="EF0046"/>
          </a:solidFill>
          <a:ln w="7938">
            <a:solidFill>
              <a:srgbClr val="FFFFFF"/>
            </a:solidFill>
            <a:miter lim="800000"/>
            <a:headEnd/>
            <a:tailEnd/>
          </a:ln>
        </p:spPr>
        <p:txBody>
          <a:bodyPr>
            <a:prstTxWarp prst="textNoShape">
              <a:avLst/>
            </a:prstTxWarp>
          </a:bodyPr>
          <a:lstStyle/>
          <a:p>
            <a:endParaRPr lang="en-US"/>
          </a:p>
        </p:txBody>
      </p:sp>
      <p:sp>
        <p:nvSpPr>
          <p:cNvPr id="38920" name="Rectangle 8"/>
          <p:cNvSpPr>
            <a:spLocks noChangeArrowheads="1"/>
          </p:cNvSpPr>
          <p:nvPr/>
        </p:nvSpPr>
        <p:spPr bwMode="auto">
          <a:xfrm>
            <a:off x="7159625" y="3865563"/>
            <a:ext cx="588963" cy="889000"/>
          </a:xfrm>
          <a:prstGeom prst="rect">
            <a:avLst/>
          </a:prstGeom>
          <a:solidFill>
            <a:srgbClr val="EF0046"/>
          </a:solidFill>
          <a:ln w="7938">
            <a:solidFill>
              <a:srgbClr val="FFFFFF"/>
            </a:solidFill>
            <a:miter lim="800000"/>
            <a:headEnd/>
            <a:tailEnd/>
          </a:ln>
        </p:spPr>
        <p:txBody>
          <a:bodyPr>
            <a:prstTxWarp prst="textNoShape">
              <a:avLst/>
            </a:prstTxWarp>
          </a:bodyPr>
          <a:lstStyle/>
          <a:p>
            <a:endParaRPr lang="en-US"/>
          </a:p>
        </p:txBody>
      </p:sp>
      <p:sp>
        <p:nvSpPr>
          <p:cNvPr id="38921" name="Rectangle 9"/>
          <p:cNvSpPr>
            <a:spLocks noChangeArrowheads="1"/>
          </p:cNvSpPr>
          <p:nvPr/>
        </p:nvSpPr>
        <p:spPr bwMode="auto">
          <a:xfrm>
            <a:off x="3028950" y="4552950"/>
            <a:ext cx="582613" cy="201613"/>
          </a:xfrm>
          <a:prstGeom prst="rect">
            <a:avLst/>
          </a:prstGeom>
          <a:solidFill>
            <a:srgbClr val="00FFFF"/>
          </a:solidFill>
          <a:ln w="7938">
            <a:solidFill>
              <a:srgbClr val="FFFFFF"/>
            </a:solidFill>
            <a:miter lim="800000"/>
            <a:headEnd/>
            <a:tailEnd/>
          </a:ln>
        </p:spPr>
        <p:txBody>
          <a:bodyPr>
            <a:prstTxWarp prst="textNoShape">
              <a:avLst/>
            </a:prstTxWarp>
          </a:bodyPr>
          <a:lstStyle/>
          <a:p>
            <a:endParaRPr lang="en-US"/>
          </a:p>
        </p:txBody>
      </p:sp>
      <p:sp>
        <p:nvSpPr>
          <p:cNvPr id="38922" name="Rectangle 10"/>
          <p:cNvSpPr>
            <a:spLocks noChangeArrowheads="1"/>
          </p:cNvSpPr>
          <p:nvPr/>
        </p:nvSpPr>
        <p:spPr bwMode="auto">
          <a:xfrm>
            <a:off x="4605338" y="4278313"/>
            <a:ext cx="581025" cy="476250"/>
          </a:xfrm>
          <a:prstGeom prst="rect">
            <a:avLst/>
          </a:prstGeom>
          <a:solidFill>
            <a:srgbClr val="00FFFF"/>
          </a:solidFill>
          <a:ln w="7938">
            <a:solidFill>
              <a:srgbClr val="FFFFFF"/>
            </a:solidFill>
            <a:miter lim="800000"/>
            <a:headEnd/>
            <a:tailEnd/>
          </a:ln>
        </p:spPr>
        <p:txBody>
          <a:bodyPr>
            <a:prstTxWarp prst="textNoShape">
              <a:avLst/>
            </a:prstTxWarp>
          </a:bodyPr>
          <a:lstStyle/>
          <a:p>
            <a:endParaRPr lang="en-US"/>
          </a:p>
        </p:txBody>
      </p:sp>
      <p:sp>
        <p:nvSpPr>
          <p:cNvPr id="38923" name="Rectangle 11"/>
          <p:cNvSpPr>
            <a:spLocks noChangeArrowheads="1"/>
          </p:cNvSpPr>
          <p:nvPr/>
        </p:nvSpPr>
        <p:spPr bwMode="auto">
          <a:xfrm>
            <a:off x="6173788" y="3656013"/>
            <a:ext cx="581025" cy="1098550"/>
          </a:xfrm>
          <a:prstGeom prst="rect">
            <a:avLst/>
          </a:prstGeom>
          <a:solidFill>
            <a:srgbClr val="00FFFF"/>
          </a:solidFill>
          <a:ln w="7938">
            <a:solidFill>
              <a:srgbClr val="FFFFFF"/>
            </a:solidFill>
            <a:miter lim="800000"/>
            <a:headEnd/>
            <a:tailEnd/>
          </a:ln>
        </p:spPr>
        <p:txBody>
          <a:bodyPr>
            <a:prstTxWarp prst="textNoShape">
              <a:avLst/>
            </a:prstTxWarp>
          </a:bodyPr>
          <a:lstStyle/>
          <a:p>
            <a:endParaRPr lang="en-US"/>
          </a:p>
        </p:txBody>
      </p:sp>
      <p:sp>
        <p:nvSpPr>
          <p:cNvPr id="38924" name="Rectangle 12"/>
          <p:cNvSpPr>
            <a:spLocks noChangeArrowheads="1"/>
          </p:cNvSpPr>
          <p:nvPr/>
        </p:nvSpPr>
        <p:spPr bwMode="auto">
          <a:xfrm>
            <a:off x="7748588" y="2427288"/>
            <a:ext cx="582612" cy="2327275"/>
          </a:xfrm>
          <a:prstGeom prst="rect">
            <a:avLst/>
          </a:prstGeom>
          <a:solidFill>
            <a:srgbClr val="00FFFF"/>
          </a:solidFill>
          <a:ln w="7938">
            <a:solidFill>
              <a:srgbClr val="FFFFFF"/>
            </a:solidFill>
            <a:miter lim="800000"/>
            <a:headEnd/>
            <a:tailEnd/>
          </a:ln>
        </p:spPr>
        <p:txBody>
          <a:bodyPr>
            <a:prstTxWarp prst="textNoShape">
              <a:avLst/>
            </a:prstTxWarp>
          </a:bodyPr>
          <a:lstStyle/>
          <a:p>
            <a:endParaRPr lang="en-US"/>
          </a:p>
        </p:txBody>
      </p:sp>
      <p:sp>
        <p:nvSpPr>
          <p:cNvPr id="38925" name="Line 13"/>
          <p:cNvSpPr>
            <a:spLocks noChangeShapeType="1"/>
          </p:cNvSpPr>
          <p:nvPr/>
        </p:nvSpPr>
        <p:spPr bwMode="auto">
          <a:xfrm>
            <a:off x="2236788" y="2014538"/>
            <a:ext cx="1587" cy="2740025"/>
          </a:xfrm>
          <a:prstGeom prst="line">
            <a:avLst/>
          </a:prstGeom>
          <a:noFill/>
          <a:ln w="7938">
            <a:solidFill>
              <a:srgbClr val="FFFFFF"/>
            </a:solidFill>
            <a:round/>
            <a:headEnd/>
            <a:tailEnd/>
          </a:ln>
        </p:spPr>
        <p:txBody>
          <a:bodyPr>
            <a:prstTxWarp prst="textNoShape">
              <a:avLst/>
            </a:prstTxWarp>
          </a:bodyPr>
          <a:lstStyle/>
          <a:p>
            <a:endParaRPr lang="en-US"/>
          </a:p>
        </p:txBody>
      </p:sp>
      <p:sp>
        <p:nvSpPr>
          <p:cNvPr id="38926" name="Line 14"/>
          <p:cNvSpPr>
            <a:spLocks noChangeShapeType="1"/>
          </p:cNvSpPr>
          <p:nvPr/>
        </p:nvSpPr>
        <p:spPr bwMode="auto">
          <a:xfrm>
            <a:off x="2189163" y="4754563"/>
            <a:ext cx="47625" cy="1587"/>
          </a:xfrm>
          <a:prstGeom prst="line">
            <a:avLst/>
          </a:prstGeom>
          <a:noFill/>
          <a:ln w="7938">
            <a:solidFill>
              <a:srgbClr val="FFFFFF"/>
            </a:solidFill>
            <a:round/>
            <a:headEnd/>
            <a:tailEnd/>
          </a:ln>
        </p:spPr>
        <p:txBody>
          <a:bodyPr>
            <a:prstTxWarp prst="textNoShape">
              <a:avLst/>
            </a:prstTxWarp>
          </a:bodyPr>
          <a:lstStyle/>
          <a:p>
            <a:endParaRPr lang="en-US"/>
          </a:p>
        </p:txBody>
      </p:sp>
      <p:sp>
        <p:nvSpPr>
          <p:cNvPr id="38927" name="Line 15"/>
          <p:cNvSpPr>
            <a:spLocks noChangeShapeType="1"/>
          </p:cNvSpPr>
          <p:nvPr/>
        </p:nvSpPr>
        <p:spPr bwMode="auto">
          <a:xfrm>
            <a:off x="2189163" y="4068763"/>
            <a:ext cx="47625" cy="1587"/>
          </a:xfrm>
          <a:prstGeom prst="line">
            <a:avLst/>
          </a:prstGeom>
          <a:noFill/>
          <a:ln w="7938">
            <a:solidFill>
              <a:srgbClr val="FFFFFF"/>
            </a:solidFill>
            <a:round/>
            <a:headEnd/>
            <a:tailEnd/>
          </a:ln>
        </p:spPr>
        <p:txBody>
          <a:bodyPr>
            <a:prstTxWarp prst="textNoShape">
              <a:avLst/>
            </a:prstTxWarp>
          </a:bodyPr>
          <a:lstStyle/>
          <a:p>
            <a:endParaRPr lang="en-US"/>
          </a:p>
        </p:txBody>
      </p:sp>
      <p:sp>
        <p:nvSpPr>
          <p:cNvPr id="38928" name="Line 16"/>
          <p:cNvSpPr>
            <a:spLocks noChangeShapeType="1"/>
          </p:cNvSpPr>
          <p:nvPr/>
        </p:nvSpPr>
        <p:spPr bwMode="auto">
          <a:xfrm>
            <a:off x="2189163" y="3389313"/>
            <a:ext cx="47625" cy="1587"/>
          </a:xfrm>
          <a:prstGeom prst="line">
            <a:avLst/>
          </a:prstGeom>
          <a:noFill/>
          <a:ln w="7938">
            <a:solidFill>
              <a:srgbClr val="FFFFFF"/>
            </a:solidFill>
            <a:round/>
            <a:headEnd/>
            <a:tailEnd/>
          </a:ln>
        </p:spPr>
        <p:txBody>
          <a:bodyPr>
            <a:prstTxWarp prst="textNoShape">
              <a:avLst/>
            </a:prstTxWarp>
          </a:bodyPr>
          <a:lstStyle/>
          <a:p>
            <a:endParaRPr lang="en-US"/>
          </a:p>
        </p:txBody>
      </p:sp>
      <p:sp>
        <p:nvSpPr>
          <p:cNvPr id="38929" name="Line 17"/>
          <p:cNvSpPr>
            <a:spLocks noChangeShapeType="1"/>
          </p:cNvSpPr>
          <p:nvPr/>
        </p:nvSpPr>
        <p:spPr bwMode="auto">
          <a:xfrm>
            <a:off x="2189163" y="2701925"/>
            <a:ext cx="47625" cy="1588"/>
          </a:xfrm>
          <a:prstGeom prst="line">
            <a:avLst/>
          </a:prstGeom>
          <a:noFill/>
          <a:ln w="7938">
            <a:solidFill>
              <a:srgbClr val="FFFFFF"/>
            </a:solidFill>
            <a:round/>
            <a:headEnd/>
            <a:tailEnd/>
          </a:ln>
        </p:spPr>
        <p:txBody>
          <a:bodyPr>
            <a:prstTxWarp prst="textNoShape">
              <a:avLst/>
            </a:prstTxWarp>
          </a:bodyPr>
          <a:lstStyle/>
          <a:p>
            <a:endParaRPr lang="en-US"/>
          </a:p>
        </p:txBody>
      </p:sp>
      <p:sp>
        <p:nvSpPr>
          <p:cNvPr id="38930" name="Line 18"/>
          <p:cNvSpPr>
            <a:spLocks noChangeShapeType="1"/>
          </p:cNvSpPr>
          <p:nvPr/>
        </p:nvSpPr>
        <p:spPr bwMode="auto">
          <a:xfrm>
            <a:off x="2189163" y="2014538"/>
            <a:ext cx="47625" cy="1587"/>
          </a:xfrm>
          <a:prstGeom prst="line">
            <a:avLst/>
          </a:prstGeom>
          <a:noFill/>
          <a:ln w="7938">
            <a:solidFill>
              <a:srgbClr val="FFFFFF"/>
            </a:solidFill>
            <a:round/>
            <a:headEnd/>
            <a:tailEnd/>
          </a:ln>
        </p:spPr>
        <p:txBody>
          <a:bodyPr>
            <a:prstTxWarp prst="textNoShape">
              <a:avLst/>
            </a:prstTxWarp>
          </a:bodyPr>
          <a:lstStyle/>
          <a:p>
            <a:endParaRPr lang="en-US"/>
          </a:p>
        </p:txBody>
      </p:sp>
      <p:sp>
        <p:nvSpPr>
          <p:cNvPr id="38931" name="Line 19"/>
          <p:cNvSpPr>
            <a:spLocks noChangeShapeType="1"/>
          </p:cNvSpPr>
          <p:nvPr/>
        </p:nvSpPr>
        <p:spPr bwMode="auto">
          <a:xfrm>
            <a:off x="2236788" y="4754563"/>
            <a:ext cx="6296025" cy="1587"/>
          </a:xfrm>
          <a:prstGeom prst="line">
            <a:avLst/>
          </a:prstGeom>
          <a:noFill/>
          <a:ln w="7938">
            <a:solidFill>
              <a:srgbClr val="FFFFFF"/>
            </a:solidFill>
            <a:round/>
            <a:headEnd/>
            <a:tailEnd/>
          </a:ln>
        </p:spPr>
        <p:txBody>
          <a:bodyPr>
            <a:prstTxWarp prst="textNoShape">
              <a:avLst/>
            </a:prstTxWarp>
          </a:bodyPr>
          <a:lstStyle/>
          <a:p>
            <a:endParaRPr lang="en-US"/>
          </a:p>
        </p:txBody>
      </p:sp>
      <p:sp>
        <p:nvSpPr>
          <p:cNvPr id="38932" name="Line 20"/>
          <p:cNvSpPr>
            <a:spLocks noChangeShapeType="1"/>
          </p:cNvSpPr>
          <p:nvPr/>
        </p:nvSpPr>
        <p:spPr bwMode="auto">
          <a:xfrm flipV="1">
            <a:off x="2236788" y="4754563"/>
            <a:ext cx="1587" cy="49212"/>
          </a:xfrm>
          <a:prstGeom prst="line">
            <a:avLst/>
          </a:prstGeom>
          <a:noFill/>
          <a:ln w="7938">
            <a:solidFill>
              <a:srgbClr val="FFFFFF"/>
            </a:solidFill>
            <a:round/>
            <a:headEnd/>
            <a:tailEnd/>
          </a:ln>
        </p:spPr>
        <p:txBody>
          <a:bodyPr>
            <a:prstTxWarp prst="textNoShape">
              <a:avLst/>
            </a:prstTxWarp>
          </a:bodyPr>
          <a:lstStyle/>
          <a:p>
            <a:endParaRPr lang="en-US"/>
          </a:p>
        </p:txBody>
      </p:sp>
      <p:sp>
        <p:nvSpPr>
          <p:cNvPr id="38933" name="Line 21"/>
          <p:cNvSpPr>
            <a:spLocks noChangeShapeType="1"/>
          </p:cNvSpPr>
          <p:nvPr/>
        </p:nvSpPr>
        <p:spPr bwMode="auto">
          <a:xfrm flipV="1">
            <a:off x="3813175" y="4754563"/>
            <a:ext cx="1588" cy="49212"/>
          </a:xfrm>
          <a:prstGeom prst="line">
            <a:avLst/>
          </a:prstGeom>
          <a:noFill/>
          <a:ln w="7938">
            <a:solidFill>
              <a:srgbClr val="FFFFFF"/>
            </a:solidFill>
            <a:round/>
            <a:headEnd/>
            <a:tailEnd/>
          </a:ln>
        </p:spPr>
        <p:txBody>
          <a:bodyPr>
            <a:prstTxWarp prst="textNoShape">
              <a:avLst/>
            </a:prstTxWarp>
          </a:bodyPr>
          <a:lstStyle/>
          <a:p>
            <a:endParaRPr lang="en-US"/>
          </a:p>
        </p:txBody>
      </p:sp>
      <p:sp>
        <p:nvSpPr>
          <p:cNvPr id="38934" name="Line 22"/>
          <p:cNvSpPr>
            <a:spLocks noChangeShapeType="1"/>
          </p:cNvSpPr>
          <p:nvPr/>
        </p:nvSpPr>
        <p:spPr bwMode="auto">
          <a:xfrm flipV="1">
            <a:off x="5389563" y="4754563"/>
            <a:ext cx="1587" cy="49212"/>
          </a:xfrm>
          <a:prstGeom prst="line">
            <a:avLst/>
          </a:prstGeom>
          <a:noFill/>
          <a:ln w="7938">
            <a:solidFill>
              <a:srgbClr val="FFFFFF"/>
            </a:solidFill>
            <a:round/>
            <a:headEnd/>
            <a:tailEnd/>
          </a:ln>
        </p:spPr>
        <p:txBody>
          <a:bodyPr>
            <a:prstTxWarp prst="textNoShape">
              <a:avLst/>
            </a:prstTxWarp>
          </a:bodyPr>
          <a:lstStyle/>
          <a:p>
            <a:endParaRPr lang="en-US"/>
          </a:p>
        </p:txBody>
      </p:sp>
      <p:sp>
        <p:nvSpPr>
          <p:cNvPr id="38935" name="Line 23"/>
          <p:cNvSpPr>
            <a:spLocks noChangeShapeType="1"/>
          </p:cNvSpPr>
          <p:nvPr/>
        </p:nvSpPr>
        <p:spPr bwMode="auto">
          <a:xfrm flipV="1">
            <a:off x="6956425" y="4754563"/>
            <a:ext cx="1588" cy="49212"/>
          </a:xfrm>
          <a:prstGeom prst="line">
            <a:avLst/>
          </a:prstGeom>
          <a:noFill/>
          <a:ln w="7938">
            <a:solidFill>
              <a:srgbClr val="FFFFFF"/>
            </a:solidFill>
            <a:round/>
            <a:headEnd/>
            <a:tailEnd/>
          </a:ln>
        </p:spPr>
        <p:txBody>
          <a:bodyPr>
            <a:prstTxWarp prst="textNoShape">
              <a:avLst/>
            </a:prstTxWarp>
          </a:bodyPr>
          <a:lstStyle/>
          <a:p>
            <a:endParaRPr lang="en-US"/>
          </a:p>
        </p:txBody>
      </p:sp>
      <p:sp>
        <p:nvSpPr>
          <p:cNvPr id="38936" name="Line 24"/>
          <p:cNvSpPr>
            <a:spLocks noChangeShapeType="1"/>
          </p:cNvSpPr>
          <p:nvPr/>
        </p:nvSpPr>
        <p:spPr bwMode="auto">
          <a:xfrm flipV="1">
            <a:off x="8532813" y="4754563"/>
            <a:ext cx="1587" cy="49212"/>
          </a:xfrm>
          <a:prstGeom prst="line">
            <a:avLst/>
          </a:prstGeom>
          <a:noFill/>
          <a:ln w="7938">
            <a:solidFill>
              <a:srgbClr val="FFFFFF"/>
            </a:solidFill>
            <a:round/>
            <a:headEnd/>
            <a:tailEnd/>
          </a:ln>
        </p:spPr>
        <p:txBody>
          <a:bodyPr>
            <a:prstTxWarp prst="textNoShape">
              <a:avLst/>
            </a:prstTxWarp>
          </a:bodyPr>
          <a:lstStyle/>
          <a:p>
            <a:endParaRPr lang="en-US"/>
          </a:p>
        </p:txBody>
      </p:sp>
      <p:sp>
        <p:nvSpPr>
          <p:cNvPr id="22553" name="Rectangle 25"/>
          <p:cNvSpPr>
            <a:spLocks noChangeArrowheads="1"/>
          </p:cNvSpPr>
          <p:nvPr/>
        </p:nvSpPr>
        <p:spPr bwMode="auto">
          <a:xfrm>
            <a:off x="2732088" y="4375150"/>
            <a:ext cx="84137" cy="182563"/>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200" b="1" u="none">
                <a:solidFill>
                  <a:srgbClr val="FFFFFF"/>
                </a:solidFill>
                <a:effectLst>
                  <a:outerShdw blurRad="38100" dist="38100" dir="2700000" algn="tl">
                    <a:srgbClr val="000000"/>
                  </a:outerShdw>
                </a:effectLst>
                <a:latin typeface="Arial" pitchFamily="-107" charset="0"/>
                <a:ea typeface="+mn-ea"/>
                <a:cs typeface="+mn-cs"/>
              </a:rPr>
              <a:t>2</a:t>
            </a:r>
            <a:endParaRPr lang="en-US" sz="2400" b="1" u="none">
              <a:effectLst>
                <a:outerShdw blurRad="38100" dist="38100" dir="2700000" algn="tl">
                  <a:srgbClr val="000000"/>
                </a:outerShdw>
              </a:effectLst>
              <a:latin typeface="Arial" pitchFamily="-107" charset="0"/>
              <a:ea typeface="+mn-ea"/>
              <a:cs typeface="+mn-cs"/>
            </a:endParaRPr>
          </a:p>
        </p:txBody>
      </p:sp>
      <p:sp>
        <p:nvSpPr>
          <p:cNvPr id="22554" name="Rectangle 26"/>
          <p:cNvSpPr>
            <a:spLocks noChangeArrowheads="1"/>
          </p:cNvSpPr>
          <p:nvPr/>
        </p:nvSpPr>
        <p:spPr bwMode="auto">
          <a:xfrm>
            <a:off x="4308475" y="4375150"/>
            <a:ext cx="84138" cy="182563"/>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200" b="1" u="none">
                <a:solidFill>
                  <a:srgbClr val="FFFFFF"/>
                </a:solidFill>
                <a:effectLst>
                  <a:outerShdw blurRad="38100" dist="38100" dir="2700000" algn="tl">
                    <a:srgbClr val="000000"/>
                  </a:outerShdw>
                </a:effectLst>
                <a:latin typeface="Arial" pitchFamily="-107" charset="0"/>
                <a:ea typeface="+mn-ea"/>
                <a:cs typeface="+mn-cs"/>
              </a:rPr>
              <a:t>2</a:t>
            </a:r>
            <a:endParaRPr lang="en-US" sz="2400" b="1" u="none">
              <a:effectLst>
                <a:outerShdw blurRad="38100" dist="38100" dir="2700000" algn="tl">
                  <a:srgbClr val="000000"/>
                </a:outerShdw>
              </a:effectLst>
              <a:latin typeface="Arial" pitchFamily="-107" charset="0"/>
              <a:ea typeface="+mn-ea"/>
              <a:cs typeface="+mn-cs"/>
            </a:endParaRPr>
          </a:p>
        </p:txBody>
      </p:sp>
      <p:sp>
        <p:nvSpPr>
          <p:cNvPr id="22555" name="Rectangle 27"/>
          <p:cNvSpPr>
            <a:spLocks noChangeArrowheads="1"/>
          </p:cNvSpPr>
          <p:nvPr/>
        </p:nvSpPr>
        <p:spPr bwMode="auto">
          <a:xfrm>
            <a:off x="5876925" y="3898900"/>
            <a:ext cx="84138" cy="182563"/>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200" b="1" u="none">
                <a:solidFill>
                  <a:srgbClr val="FFFFFF"/>
                </a:solidFill>
                <a:effectLst>
                  <a:outerShdw blurRad="38100" dist="38100" dir="2700000" algn="tl">
                    <a:srgbClr val="000000"/>
                  </a:outerShdw>
                </a:effectLst>
                <a:latin typeface="Arial" pitchFamily="-107" charset="0"/>
                <a:ea typeface="+mn-ea"/>
                <a:cs typeface="+mn-cs"/>
              </a:rPr>
              <a:t>9</a:t>
            </a:r>
            <a:endParaRPr lang="en-US" sz="2400" b="1" u="none">
              <a:effectLst>
                <a:outerShdw blurRad="38100" dist="38100" dir="2700000" algn="tl">
                  <a:srgbClr val="000000"/>
                </a:outerShdw>
              </a:effectLst>
              <a:latin typeface="Arial" pitchFamily="-107" charset="0"/>
              <a:ea typeface="+mn-ea"/>
              <a:cs typeface="+mn-cs"/>
            </a:endParaRPr>
          </a:p>
        </p:txBody>
      </p:sp>
      <p:sp>
        <p:nvSpPr>
          <p:cNvPr id="22556" name="Rectangle 28"/>
          <p:cNvSpPr>
            <a:spLocks noChangeArrowheads="1"/>
          </p:cNvSpPr>
          <p:nvPr/>
        </p:nvSpPr>
        <p:spPr bwMode="auto">
          <a:xfrm>
            <a:off x="7413625" y="3622675"/>
            <a:ext cx="168275" cy="182563"/>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200" b="1" u="none">
                <a:solidFill>
                  <a:srgbClr val="FFFFFF"/>
                </a:solidFill>
                <a:effectLst>
                  <a:outerShdw blurRad="38100" dist="38100" dir="2700000" algn="tl">
                    <a:srgbClr val="000000"/>
                  </a:outerShdw>
                </a:effectLst>
                <a:latin typeface="Arial" pitchFamily="-107" charset="0"/>
                <a:ea typeface="+mn-ea"/>
                <a:cs typeface="+mn-cs"/>
              </a:rPr>
              <a:t>13</a:t>
            </a:r>
            <a:endParaRPr lang="en-US" sz="2400" b="1" u="none">
              <a:effectLst>
                <a:outerShdw blurRad="38100" dist="38100" dir="2700000" algn="tl">
                  <a:srgbClr val="000000"/>
                </a:outerShdw>
              </a:effectLst>
              <a:latin typeface="Arial" pitchFamily="-107" charset="0"/>
              <a:ea typeface="+mn-ea"/>
              <a:cs typeface="+mn-cs"/>
            </a:endParaRPr>
          </a:p>
        </p:txBody>
      </p:sp>
      <p:sp>
        <p:nvSpPr>
          <p:cNvPr id="22557" name="Rectangle 29"/>
          <p:cNvSpPr>
            <a:spLocks noChangeArrowheads="1"/>
          </p:cNvSpPr>
          <p:nvPr/>
        </p:nvSpPr>
        <p:spPr bwMode="auto">
          <a:xfrm>
            <a:off x="3322638" y="4310063"/>
            <a:ext cx="84137" cy="182562"/>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200" b="1" u="none">
                <a:solidFill>
                  <a:srgbClr val="FFFFFF"/>
                </a:solidFill>
                <a:effectLst>
                  <a:outerShdw blurRad="38100" dist="38100" dir="2700000" algn="tl">
                    <a:srgbClr val="000000"/>
                  </a:outerShdw>
                </a:effectLst>
                <a:latin typeface="Arial" pitchFamily="-107" charset="0"/>
                <a:ea typeface="+mn-ea"/>
                <a:cs typeface="+mn-cs"/>
              </a:rPr>
              <a:t>3</a:t>
            </a:r>
            <a:endParaRPr lang="en-US" sz="2400" b="1" u="none">
              <a:effectLst>
                <a:outerShdw blurRad="38100" dist="38100" dir="2700000" algn="tl">
                  <a:srgbClr val="000000"/>
                </a:outerShdw>
              </a:effectLst>
              <a:latin typeface="Arial" pitchFamily="-107" charset="0"/>
              <a:ea typeface="+mn-ea"/>
              <a:cs typeface="+mn-cs"/>
            </a:endParaRPr>
          </a:p>
        </p:txBody>
      </p:sp>
      <p:sp>
        <p:nvSpPr>
          <p:cNvPr id="22558" name="Rectangle 30"/>
          <p:cNvSpPr>
            <a:spLocks noChangeArrowheads="1"/>
          </p:cNvSpPr>
          <p:nvPr/>
        </p:nvSpPr>
        <p:spPr bwMode="auto">
          <a:xfrm>
            <a:off x="4889500" y="4035425"/>
            <a:ext cx="84138" cy="182563"/>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200" b="1" u="none">
                <a:solidFill>
                  <a:srgbClr val="FFFFFF"/>
                </a:solidFill>
                <a:effectLst>
                  <a:outerShdw blurRad="38100" dist="38100" dir="2700000" algn="tl">
                    <a:srgbClr val="000000"/>
                  </a:outerShdw>
                </a:effectLst>
                <a:latin typeface="Arial" pitchFamily="-107" charset="0"/>
                <a:ea typeface="+mn-ea"/>
                <a:cs typeface="+mn-cs"/>
              </a:rPr>
              <a:t>7</a:t>
            </a:r>
            <a:endParaRPr lang="en-US" sz="2400" b="1" u="none">
              <a:effectLst>
                <a:outerShdw blurRad="38100" dist="38100" dir="2700000" algn="tl">
                  <a:srgbClr val="000000"/>
                </a:outerShdw>
              </a:effectLst>
              <a:latin typeface="Arial" pitchFamily="-107" charset="0"/>
              <a:ea typeface="+mn-ea"/>
              <a:cs typeface="+mn-cs"/>
            </a:endParaRPr>
          </a:p>
        </p:txBody>
      </p:sp>
      <p:sp>
        <p:nvSpPr>
          <p:cNvPr id="22559" name="Rectangle 31"/>
          <p:cNvSpPr>
            <a:spLocks noChangeArrowheads="1"/>
          </p:cNvSpPr>
          <p:nvPr/>
        </p:nvSpPr>
        <p:spPr bwMode="auto">
          <a:xfrm>
            <a:off x="6419850" y="3413125"/>
            <a:ext cx="168275" cy="182563"/>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200" b="1" u="none">
                <a:solidFill>
                  <a:srgbClr val="FFFFFF"/>
                </a:solidFill>
                <a:effectLst>
                  <a:outerShdw blurRad="38100" dist="38100" dir="2700000" algn="tl">
                    <a:srgbClr val="000000"/>
                  </a:outerShdw>
                </a:effectLst>
                <a:latin typeface="Arial" pitchFamily="-107" charset="0"/>
                <a:ea typeface="+mn-ea"/>
                <a:cs typeface="+mn-cs"/>
              </a:rPr>
              <a:t>16</a:t>
            </a:r>
            <a:endParaRPr lang="en-US" sz="2400" b="1" u="none">
              <a:effectLst>
                <a:outerShdw blurRad="38100" dist="38100" dir="2700000" algn="tl">
                  <a:srgbClr val="000000"/>
                </a:outerShdw>
              </a:effectLst>
              <a:latin typeface="Arial" pitchFamily="-107" charset="0"/>
              <a:ea typeface="+mn-ea"/>
              <a:cs typeface="+mn-cs"/>
            </a:endParaRPr>
          </a:p>
        </p:txBody>
      </p:sp>
      <p:sp>
        <p:nvSpPr>
          <p:cNvPr id="22560" name="Rectangle 32"/>
          <p:cNvSpPr>
            <a:spLocks noChangeArrowheads="1"/>
          </p:cNvSpPr>
          <p:nvPr/>
        </p:nvSpPr>
        <p:spPr bwMode="auto">
          <a:xfrm>
            <a:off x="8004175" y="2184400"/>
            <a:ext cx="168275" cy="182563"/>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200" b="1" u="none">
                <a:solidFill>
                  <a:srgbClr val="FFFFFF"/>
                </a:solidFill>
                <a:effectLst>
                  <a:outerShdw blurRad="38100" dist="38100" dir="2700000" algn="tl">
                    <a:srgbClr val="000000"/>
                  </a:outerShdw>
                </a:effectLst>
                <a:latin typeface="Arial" pitchFamily="-107" charset="0"/>
                <a:ea typeface="+mn-ea"/>
                <a:cs typeface="+mn-cs"/>
              </a:rPr>
              <a:t>34</a:t>
            </a:r>
            <a:endParaRPr lang="en-US" sz="2400" b="1" u="none">
              <a:effectLst>
                <a:outerShdw blurRad="38100" dist="38100" dir="2700000" algn="tl">
                  <a:srgbClr val="000000"/>
                </a:outerShdw>
              </a:effectLst>
              <a:latin typeface="Arial" pitchFamily="-107" charset="0"/>
              <a:ea typeface="+mn-ea"/>
              <a:cs typeface="+mn-cs"/>
            </a:endParaRPr>
          </a:p>
        </p:txBody>
      </p:sp>
      <p:sp>
        <p:nvSpPr>
          <p:cNvPr id="22561" name="Rectangle 33"/>
          <p:cNvSpPr>
            <a:spLocks noChangeArrowheads="1"/>
          </p:cNvSpPr>
          <p:nvPr/>
        </p:nvSpPr>
        <p:spPr bwMode="auto">
          <a:xfrm>
            <a:off x="2074863" y="4657725"/>
            <a:ext cx="84137" cy="182563"/>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200" u="none">
                <a:solidFill>
                  <a:srgbClr val="FFFFFF"/>
                </a:solidFill>
                <a:effectLst>
                  <a:outerShdw blurRad="38100" dist="38100" dir="2700000" algn="tl">
                    <a:srgbClr val="000000"/>
                  </a:outerShdw>
                </a:effectLst>
                <a:latin typeface="Arial" pitchFamily="-107" charset="0"/>
                <a:ea typeface="+mn-ea"/>
                <a:cs typeface="+mn-cs"/>
              </a:rPr>
              <a:t>0</a:t>
            </a:r>
            <a:endParaRPr lang="en-US" sz="2400" b="1" u="none">
              <a:effectLst>
                <a:outerShdw blurRad="38100" dist="38100" dir="2700000" algn="tl">
                  <a:srgbClr val="000000"/>
                </a:outerShdw>
              </a:effectLst>
              <a:latin typeface="Arial" pitchFamily="-107" charset="0"/>
              <a:ea typeface="+mn-ea"/>
              <a:cs typeface="+mn-cs"/>
            </a:endParaRPr>
          </a:p>
        </p:txBody>
      </p:sp>
      <p:sp>
        <p:nvSpPr>
          <p:cNvPr id="22562" name="Rectangle 34"/>
          <p:cNvSpPr>
            <a:spLocks noChangeArrowheads="1"/>
          </p:cNvSpPr>
          <p:nvPr/>
        </p:nvSpPr>
        <p:spPr bwMode="auto">
          <a:xfrm>
            <a:off x="1995488" y="3970338"/>
            <a:ext cx="168275" cy="182562"/>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200" u="none">
                <a:solidFill>
                  <a:srgbClr val="FFFFFF"/>
                </a:solidFill>
                <a:effectLst>
                  <a:outerShdw blurRad="38100" dist="38100" dir="2700000" algn="tl">
                    <a:srgbClr val="000000"/>
                  </a:outerShdw>
                </a:effectLst>
                <a:latin typeface="Arial" pitchFamily="-107" charset="0"/>
                <a:ea typeface="+mn-ea"/>
                <a:cs typeface="+mn-cs"/>
              </a:rPr>
              <a:t>10</a:t>
            </a:r>
            <a:endParaRPr lang="en-US" sz="2400" b="1" u="none">
              <a:effectLst>
                <a:outerShdw blurRad="38100" dist="38100" dir="2700000" algn="tl">
                  <a:srgbClr val="000000"/>
                </a:outerShdw>
              </a:effectLst>
              <a:latin typeface="Arial" pitchFamily="-107" charset="0"/>
              <a:ea typeface="+mn-ea"/>
              <a:cs typeface="+mn-cs"/>
            </a:endParaRPr>
          </a:p>
        </p:txBody>
      </p:sp>
      <p:sp>
        <p:nvSpPr>
          <p:cNvPr id="22563" name="Rectangle 35"/>
          <p:cNvSpPr>
            <a:spLocks noChangeArrowheads="1"/>
          </p:cNvSpPr>
          <p:nvPr/>
        </p:nvSpPr>
        <p:spPr bwMode="auto">
          <a:xfrm>
            <a:off x="1995488" y="3292475"/>
            <a:ext cx="168275" cy="182563"/>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200" u="none">
                <a:solidFill>
                  <a:srgbClr val="FFFFFF"/>
                </a:solidFill>
                <a:effectLst>
                  <a:outerShdw blurRad="38100" dist="38100" dir="2700000" algn="tl">
                    <a:srgbClr val="000000"/>
                  </a:outerShdw>
                </a:effectLst>
                <a:latin typeface="Arial" pitchFamily="-107" charset="0"/>
                <a:ea typeface="+mn-ea"/>
                <a:cs typeface="+mn-cs"/>
              </a:rPr>
              <a:t>20</a:t>
            </a:r>
            <a:endParaRPr lang="en-US" sz="2400" b="1" u="none">
              <a:effectLst>
                <a:outerShdw blurRad="38100" dist="38100" dir="2700000" algn="tl">
                  <a:srgbClr val="000000"/>
                </a:outerShdw>
              </a:effectLst>
              <a:latin typeface="Arial" pitchFamily="-107" charset="0"/>
              <a:ea typeface="+mn-ea"/>
              <a:cs typeface="+mn-cs"/>
            </a:endParaRPr>
          </a:p>
        </p:txBody>
      </p:sp>
      <p:sp>
        <p:nvSpPr>
          <p:cNvPr id="22564" name="Rectangle 36"/>
          <p:cNvSpPr>
            <a:spLocks noChangeArrowheads="1"/>
          </p:cNvSpPr>
          <p:nvPr/>
        </p:nvSpPr>
        <p:spPr bwMode="auto">
          <a:xfrm>
            <a:off x="1995488" y="2605088"/>
            <a:ext cx="168275" cy="182562"/>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200" u="none">
                <a:solidFill>
                  <a:srgbClr val="FFFFFF"/>
                </a:solidFill>
                <a:effectLst>
                  <a:outerShdw blurRad="38100" dist="38100" dir="2700000" algn="tl">
                    <a:srgbClr val="000000"/>
                  </a:outerShdw>
                </a:effectLst>
                <a:latin typeface="Arial" pitchFamily="-107" charset="0"/>
                <a:ea typeface="+mn-ea"/>
                <a:cs typeface="+mn-cs"/>
              </a:rPr>
              <a:t>30</a:t>
            </a:r>
            <a:endParaRPr lang="en-US" sz="2400" b="1" u="none">
              <a:effectLst>
                <a:outerShdw blurRad="38100" dist="38100" dir="2700000" algn="tl">
                  <a:srgbClr val="000000"/>
                </a:outerShdw>
              </a:effectLst>
              <a:latin typeface="Arial" pitchFamily="-107" charset="0"/>
              <a:ea typeface="+mn-ea"/>
              <a:cs typeface="+mn-cs"/>
            </a:endParaRPr>
          </a:p>
        </p:txBody>
      </p:sp>
      <p:sp>
        <p:nvSpPr>
          <p:cNvPr id="22565" name="Rectangle 37"/>
          <p:cNvSpPr>
            <a:spLocks noChangeArrowheads="1"/>
          </p:cNvSpPr>
          <p:nvPr/>
        </p:nvSpPr>
        <p:spPr bwMode="auto">
          <a:xfrm>
            <a:off x="1995488" y="1917700"/>
            <a:ext cx="168275" cy="182563"/>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200" u="none">
                <a:solidFill>
                  <a:srgbClr val="FFFFFF"/>
                </a:solidFill>
                <a:effectLst>
                  <a:outerShdw blurRad="38100" dist="38100" dir="2700000" algn="tl">
                    <a:srgbClr val="000000"/>
                  </a:outerShdw>
                </a:effectLst>
                <a:latin typeface="Arial" pitchFamily="-107" charset="0"/>
                <a:ea typeface="+mn-ea"/>
                <a:cs typeface="+mn-cs"/>
              </a:rPr>
              <a:t>40</a:t>
            </a:r>
            <a:endParaRPr lang="en-US" sz="2400" b="1" u="none">
              <a:effectLst>
                <a:outerShdw blurRad="38100" dist="38100" dir="2700000" algn="tl">
                  <a:srgbClr val="000000"/>
                </a:outerShdw>
              </a:effectLst>
              <a:latin typeface="Arial" pitchFamily="-107" charset="0"/>
              <a:ea typeface="+mn-ea"/>
              <a:cs typeface="+mn-cs"/>
            </a:endParaRPr>
          </a:p>
        </p:txBody>
      </p:sp>
      <p:sp>
        <p:nvSpPr>
          <p:cNvPr id="22566" name="Rectangle 38"/>
          <p:cNvSpPr>
            <a:spLocks noChangeArrowheads="1"/>
          </p:cNvSpPr>
          <p:nvPr/>
        </p:nvSpPr>
        <p:spPr bwMode="auto">
          <a:xfrm>
            <a:off x="2868613" y="4884738"/>
            <a:ext cx="420687" cy="182562"/>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200" u="none">
                <a:solidFill>
                  <a:srgbClr val="FFFFFF"/>
                </a:solidFill>
                <a:effectLst>
                  <a:outerShdw blurRad="38100" dist="38100" dir="2700000" algn="tl">
                    <a:srgbClr val="000000"/>
                  </a:outerShdw>
                </a:effectLst>
                <a:latin typeface="Arial" pitchFamily="-107" charset="0"/>
                <a:ea typeface="+mn-ea"/>
                <a:cs typeface="+mn-cs"/>
              </a:rPr>
              <a:t>40–49</a:t>
            </a:r>
            <a:endParaRPr lang="en-US" sz="2400" b="1" u="none">
              <a:effectLst>
                <a:outerShdw blurRad="38100" dist="38100" dir="2700000" algn="tl">
                  <a:srgbClr val="000000"/>
                </a:outerShdw>
              </a:effectLst>
              <a:latin typeface="Arial" pitchFamily="-107" charset="0"/>
              <a:ea typeface="+mn-ea"/>
              <a:cs typeface="+mn-cs"/>
            </a:endParaRPr>
          </a:p>
        </p:txBody>
      </p:sp>
      <p:sp>
        <p:nvSpPr>
          <p:cNvPr id="22567" name="Rectangle 39"/>
          <p:cNvSpPr>
            <a:spLocks noChangeArrowheads="1"/>
          </p:cNvSpPr>
          <p:nvPr/>
        </p:nvSpPr>
        <p:spPr bwMode="auto">
          <a:xfrm>
            <a:off x="4443413" y="4884738"/>
            <a:ext cx="420687" cy="182562"/>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200" u="none">
                <a:solidFill>
                  <a:srgbClr val="FFFFFF"/>
                </a:solidFill>
                <a:effectLst>
                  <a:outerShdw blurRad="38100" dist="38100" dir="2700000" algn="tl">
                    <a:srgbClr val="000000"/>
                  </a:outerShdw>
                </a:effectLst>
                <a:latin typeface="Arial" pitchFamily="-107" charset="0"/>
                <a:ea typeface="+mn-ea"/>
                <a:cs typeface="+mn-cs"/>
              </a:rPr>
              <a:t>50–59</a:t>
            </a:r>
            <a:endParaRPr lang="en-US" sz="2400" b="1" u="none">
              <a:effectLst>
                <a:outerShdw blurRad="38100" dist="38100" dir="2700000" algn="tl">
                  <a:srgbClr val="000000"/>
                </a:outerShdw>
              </a:effectLst>
              <a:latin typeface="Arial" pitchFamily="-107" charset="0"/>
              <a:ea typeface="+mn-ea"/>
              <a:cs typeface="+mn-cs"/>
            </a:endParaRPr>
          </a:p>
        </p:txBody>
      </p:sp>
      <p:sp>
        <p:nvSpPr>
          <p:cNvPr id="22568" name="Rectangle 40"/>
          <p:cNvSpPr>
            <a:spLocks noChangeArrowheads="1"/>
          </p:cNvSpPr>
          <p:nvPr/>
        </p:nvSpPr>
        <p:spPr bwMode="auto">
          <a:xfrm>
            <a:off x="6019800" y="4884738"/>
            <a:ext cx="420688" cy="182562"/>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200" u="none">
                <a:solidFill>
                  <a:srgbClr val="FFFFFF"/>
                </a:solidFill>
                <a:effectLst>
                  <a:outerShdw blurRad="38100" dist="38100" dir="2700000" algn="tl">
                    <a:srgbClr val="000000"/>
                  </a:outerShdw>
                </a:effectLst>
                <a:latin typeface="Arial" pitchFamily="-107" charset="0"/>
                <a:ea typeface="+mn-ea"/>
                <a:cs typeface="+mn-cs"/>
              </a:rPr>
              <a:t>60–69</a:t>
            </a:r>
            <a:endParaRPr lang="en-US" sz="2400" b="1" u="none">
              <a:effectLst>
                <a:outerShdw blurRad="38100" dist="38100" dir="2700000" algn="tl">
                  <a:srgbClr val="000000"/>
                </a:outerShdw>
              </a:effectLst>
              <a:latin typeface="Arial" pitchFamily="-107" charset="0"/>
              <a:ea typeface="+mn-ea"/>
              <a:cs typeface="+mn-cs"/>
            </a:endParaRPr>
          </a:p>
        </p:txBody>
      </p:sp>
      <p:sp>
        <p:nvSpPr>
          <p:cNvPr id="22569" name="Rectangle 41"/>
          <p:cNvSpPr>
            <a:spLocks noChangeArrowheads="1"/>
          </p:cNvSpPr>
          <p:nvPr/>
        </p:nvSpPr>
        <p:spPr bwMode="auto">
          <a:xfrm>
            <a:off x="7596188" y="4884738"/>
            <a:ext cx="420687" cy="182562"/>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200" u="none">
                <a:solidFill>
                  <a:srgbClr val="FFFFFF"/>
                </a:solidFill>
                <a:effectLst>
                  <a:outerShdw blurRad="38100" dist="38100" dir="2700000" algn="tl">
                    <a:srgbClr val="000000"/>
                  </a:outerShdw>
                </a:effectLst>
                <a:latin typeface="Arial" pitchFamily="-107" charset="0"/>
                <a:ea typeface="+mn-ea"/>
                <a:cs typeface="+mn-cs"/>
              </a:rPr>
              <a:t>70–79</a:t>
            </a:r>
            <a:endParaRPr lang="en-US" sz="2400" b="1" u="none">
              <a:effectLst>
                <a:outerShdw blurRad="38100" dist="38100" dir="2700000" algn="tl">
                  <a:srgbClr val="000000"/>
                </a:outerShdw>
              </a:effectLst>
              <a:latin typeface="Arial" pitchFamily="-107" charset="0"/>
              <a:ea typeface="+mn-ea"/>
              <a:cs typeface="+mn-cs"/>
            </a:endParaRPr>
          </a:p>
        </p:txBody>
      </p:sp>
      <p:sp>
        <p:nvSpPr>
          <p:cNvPr id="22570" name="Rectangle 42"/>
          <p:cNvSpPr>
            <a:spLocks noChangeArrowheads="1"/>
          </p:cNvSpPr>
          <p:nvPr/>
        </p:nvSpPr>
        <p:spPr bwMode="auto">
          <a:xfrm>
            <a:off x="5132388" y="5119688"/>
            <a:ext cx="646112" cy="228600"/>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500" b="1" u="none">
                <a:solidFill>
                  <a:srgbClr val="FFFFFF"/>
                </a:solidFill>
                <a:effectLst>
                  <a:outerShdw blurRad="38100" dist="38100" dir="2700000" algn="tl">
                    <a:srgbClr val="000000"/>
                  </a:outerShdw>
                </a:effectLst>
                <a:latin typeface="Arial" pitchFamily="-107" charset="0"/>
                <a:ea typeface="+mn-ea"/>
                <a:cs typeface="+mn-cs"/>
              </a:rPr>
              <a:t>Age (y)</a:t>
            </a:r>
            <a:endParaRPr lang="en-US" sz="2400" b="1" u="none">
              <a:effectLst>
                <a:outerShdw blurRad="38100" dist="38100" dir="2700000" algn="tl">
                  <a:srgbClr val="000000"/>
                </a:outerShdw>
              </a:effectLst>
              <a:latin typeface="Arial" pitchFamily="-107" charset="0"/>
              <a:ea typeface="+mn-ea"/>
              <a:cs typeface="+mn-cs"/>
            </a:endParaRPr>
          </a:p>
        </p:txBody>
      </p:sp>
      <p:sp>
        <p:nvSpPr>
          <p:cNvPr id="38955" name="Rectangle 43"/>
          <p:cNvSpPr>
            <a:spLocks noChangeArrowheads="1"/>
          </p:cNvSpPr>
          <p:nvPr/>
        </p:nvSpPr>
        <p:spPr bwMode="auto">
          <a:xfrm>
            <a:off x="3495675" y="5530850"/>
            <a:ext cx="88900" cy="88900"/>
          </a:xfrm>
          <a:prstGeom prst="rect">
            <a:avLst/>
          </a:prstGeom>
          <a:solidFill>
            <a:srgbClr val="EF0046"/>
          </a:solidFill>
          <a:ln w="7938">
            <a:solidFill>
              <a:srgbClr val="FFFFFF"/>
            </a:solidFill>
            <a:miter lim="800000"/>
            <a:headEnd/>
            <a:tailEnd/>
          </a:ln>
        </p:spPr>
        <p:txBody>
          <a:bodyPr>
            <a:prstTxWarp prst="textNoShape">
              <a:avLst/>
            </a:prstTxWarp>
          </a:bodyPr>
          <a:lstStyle/>
          <a:p>
            <a:endParaRPr lang="en-US"/>
          </a:p>
        </p:txBody>
      </p:sp>
      <p:sp>
        <p:nvSpPr>
          <p:cNvPr id="22572" name="Rectangle 44"/>
          <p:cNvSpPr>
            <a:spLocks noChangeArrowheads="1"/>
          </p:cNvSpPr>
          <p:nvPr/>
        </p:nvSpPr>
        <p:spPr bwMode="auto">
          <a:xfrm>
            <a:off x="3697288" y="5486400"/>
            <a:ext cx="3829050" cy="182563"/>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200" u="none">
                <a:solidFill>
                  <a:srgbClr val="FFFFFF"/>
                </a:solidFill>
                <a:effectLst>
                  <a:outerShdw blurRad="38100" dist="38100" dir="2700000" algn="tl">
                    <a:srgbClr val="000000"/>
                  </a:outerShdw>
                </a:effectLst>
                <a:latin typeface="Arial" pitchFamily="-107" charset="0"/>
                <a:ea typeface="+mn-ea"/>
                <a:cs typeface="+mn-cs"/>
              </a:rPr>
              <a:t>Without prostatic enlargement and obstructive symptoms</a:t>
            </a:r>
            <a:endParaRPr lang="en-US" sz="2400" b="1" u="none">
              <a:effectLst>
                <a:outerShdw blurRad="38100" dist="38100" dir="2700000" algn="tl">
                  <a:srgbClr val="000000"/>
                </a:outerShdw>
              </a:effectLst>
              <a:latin typeface="Arial" pitchFamily="-107" charset="0"/>
              <a:ea typeface="+mn-ea"/>
              <a:cs typeface="+mn-cs"/>
            </a:endParaRPr>
          </a:p>
        </p:txBody>
      </p:sp>
      <p:sp>
        <p:nvSpPr>
          <p:cNvPr id="38957" name="Rectangle 45"/>
          <p:cNvSpPr>
            <a:spLocks noChangeArrowheads="1"/>
          </p:cNvSpPr>
          <p:nvPr/>
        </p:nvSpPr>
        <p:spPr bwMode="auto">
          <a:xfrm>
            <a:off x="3495675" y="5741988"/>
            <a:ext cx="88900" cy="88900"/>
          </a:xfrm>
          <a:prstGeom prst="rect">
            <a:avLst/>
          </a:prstGeom>
          <a:solidFill>
            <a:srgbClr val="00FFFF"/>
          </a:solidFill>
          <a:ln w="7938">
            <a:solidFill>
              <a:srgbClr val="FFFFFF"/>
            </a:solidFill>
            <a:miter lim="800000"/>
            <a:headEnd/>
            <a:tailEnd/>
          </a:ln>
        </p:spPr>
        <p:txBody>
          <a:bodyPr>
            <a:prstTxWarp prst="textNoShape">
              <a:avLst/>
            </a:prstTxWarp>
          </a:bodyPr>
          <a:lstStyle/>
          <a:p>
            <a:endParaRPr lang="en-US"/>
          </a:p>
        </p:txBody>
      </p:sp>
      <p:sp>
        <p:nvSpPr>
          <p:cNvPr id="22574" name="Rectangle 46"/>
          <p:cNvSpPr>
            <a:spLocks noChangeArrowheads="1"/>
          </p:cNvSpPr>
          <p:nvPr/>
        </p:nvSpPr>
        <p:spPr bwMode="auto">
          <a:xfrm>
            <a:off x="3684588" y="5695950"/>
            <a:ext cx="3617912" cy="182563"/>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US" sz="1200" u="none">
                <a:solidFill>
                  <a:srgbClr val="FFFFFF"/>
                </a:solidFill>
                <a:effectLst>
                  <a:outerShdw blurRad="38100" dist="38100" dir="2700000" algn="tl">
                    <a:srgbClr val="000000"/>
                  </a:outerShdw>
                </a:effectLst>
                <a:latin typeface="Arial" pitchFamily="-107" charset="0"/>
                <a:ea typeface="+mn-ea"/>
                <a:cs typeface="+mn-cs"/>
              </a:rPr>
              <a:t>With prostatic enlargement and obstructive symptoms</a:t>
            </a:r>
            <a:endParaRPr lang="en-US" sz="2400" b="1" u="none">
              <a:effectLst>
                <a:outerShdw blurRad="38100" dist="38100" dir="2700000" algn="tl">
                  <a:srgbClr val="000000"/>
                </a:outerShdw>
              </a:effectLst>
              <a:latin typeface="Arial" pitchFamily="-107" charset="0"/>
              <a:ea typeface="+mn-ea"/>
              <a:cs typeface="+mn-cs"/>
            </a:endParaRPr>
          </a:p>
        </p:txBody>
      </p:sp>
      <p:sp>
        <p:nvSpPr>
          <p:cNvPr id="22575" name="Rectangle 47"/>
          <p:cNvSpPr>
            <a:spLocks noChangeArrowheads="1"/>
          </p:cNvSpPr>
          <p:nvPr/>
        </p:nvSpPr>
        <p:spPr bwMode="auto">
          <a:xfrm>
            <a:off x="2895600" y="6477000"/>
            <a:ext cx="3536950" cy="274638"/>
          </a:xfrm>
          <a:prstGeom prst="rect">
            <a:avLst/>
          </a:prstGeom>
          <a:noFill/>
          <a:ln w="38100">
            <a:noFill/>
            <a:miter lim="800000"/>
            <a:headEnd/>
            <a:tailEnd/>
          </a:ln>
          <a:effectLst/>
        </p:spPr>
        <p:txBody>
          <a:bodyPr>
            <a:prstTxWarp prst="textNoShape">
              <a:avLst/>
            </a:prstTxWarp>
            <a:spAutoFit/>
          </a:bodyPr>
          <a:lstStyle/>
          <a:p>
            <a:pPr algn="r" eaLnBrk="0" hangingPunct="0">
              <a:defRPr/>
            </a:pPr>
            <a:r>
              <a:rPr lang="en-US" sz="1200" u="none">
                <a:effectLst>
                  <a:outerShdw blurRad="38100" dist="38100" dir="2700000" algn="tl">
                    <a:srgbClr val="000000"/>
                  </a:outerShdw>
                </a:effectLst>
                <a:latin typeface="Arial" pitchFamily="-107" charset="0"/>
                <a:ea typeface="+mn-ea"/>
                <a:cs typeface="+mn-cs"/>
              </a:rPr>
              <a:t>Arrighi HM et al.</a:t>
            </a:r>
            <a:r>
              <a:rPr lang="en-US" sz="1200" i="1" u="none">
                <a:effectLst>
                  <a:outerShdw blurRad="38100" dist="38100" dir="2700000" algn="tl">
                    <a:srgbClr val="000000"/>
                  </a:outerShdw>
                </a:effectLst>
                <a:latin typeface="Arial" pitchFamily="-107" charset="0"/>
                <a:ea typeface="+mn-ea"/>
                <a:cs typeface="+mn-cs"/>
              </a:rPr>
              <a:t> Urology.</a:t>
            </a:r>
            <a:r>
              <a:rPr lang="en-US" sz="1200" u="none">
                <a:effectLst>
                  <a:outerShdw blurRad="38100" dist="38100" dir="2700000" algn="tl">
                    <a:srgbClr val="000000"/>
                  </a:outerShdw>
                </a:effectLst>
                <a:latin typeface="Arial" pitchFamily="-107" charset="0"/>
                <a:ea typeface="+mn-ea"/>
                <a:cs typeface="+mn-cs"/>
              </a:rPr>
              <a:t> 1991;38(suppl):4–8</a:t>
            </a:r>
            <a:r>
              <a:rPr lang="en-US" sz="1200" u="none">
                <a:solidFill>
                  <a:schemeClr val="bg1"/>
                </a:solidFill>
                <a:effectLst>
                  <a:outerShdw blurRad="38100" dist="38100" dir="2700000" algn="tl">
                    <a:srgbClr val="000000"/>
                  </a:outerShdw>
                </a:effectLst>
                <a:latin typeface="Arial" pitchFamily="-107" charset="0"/>
                <a:ea typeface="+mn-ea"/>
                <a:cs typeface="+mn-cs"/>
              </a:rPr>
              <a:t>.</a:t>
            </a:r>
          </a:p>
        </p:txBody>
      </p:sp>
      <p:sp>
        <p:nvSpPr>
          <p:cNvPr id="22576" name="Text Box 48"/>
          <p:cNvSpPr txBox="1">
            <a:spLocks noChangeArrowheads="1"/>
          </p:cNvSpPr>
          <p:nvPr/>
        </p:nvSpPr>
        <p:spPr bwMode="auto">
          <a:xfrm rot="-5400000">
            <a:off x="22226" y="3208337"/>
            <a:ext cx="3098800" cy="581025"/>
          </a:xfrm>
          <a:prstGeom prst="rect">
            <a:avLst/>
          </a:prstGeom>
          <a:noFill/>
          <a:ln w="9525">
            <a:noFill/>
            <a:miter lim="800000"/>
            <a:headEnd/>
            <a:tailEnd/>
          </a:ln>
          <a:effectLst/>
        </p:spPr>
        <p:txBody>
          <a:bodyPr wrap="none">
            <a:prstTxWarp prst="textNoShape">
              <a:avLst/>
            </a:prstTxWarp>
            <a:spAutoFit/>
          </a:bodyPr>
          <a:lstStyle/>
          <a:p>
            <a:pPr algn="ctr" eaLnBrk="0" hangingPunct="0">
              <a:defRPr/>
            </a:pPr>
            <a:r>
              <a:rPr lang="en-US" sz="1600" b="1" u="none">
                <a:effectLst>
                  <a:outerShdw blurRad="38100" dist="38100" dir="2700000" algn="tl">
                    <a:srgbClr val="000000"/>
                  </a:outerShdw>
                </a:effectLst>
                <a:latin typeface="Arial" pitchFamily="-107" charset="0"/>
                <a:ea typeface="+mn-ea"/>
                <a:cs typeface="+mn-cs"/>
              </a:rPr>
              <a:t>10-Year Probability of Surgery</a:t>
            </a:r>
          </a:p>
          <a:p>
            <a:pPr algn="ctr" eaLnBrk="0" hangingPunct="0">
              <a:defRPr/>
            </a:pPr>
            <a:r>
              <a:rPr lang="en-US" sz="1600" b="1" u="none">
                <a:effectLst>
                  <a:outerShdw blurRad="38100" dist="38100" dir="2700000" algn="tl">
                    <a:srgbClr val="000000"/>
                  </a:outerShdw>
                </a:effectLst>
                <a:latin typeface="Arial" pitchFamily="-107" charset="0"/>
                <a:ea typeface="+mn-ea"/>
                <a:cs typeface="+mn-cs"/>
              </a:rPr>
              <a:t>(% of Patients)</a:t>
            </a:r>
          </a:p>
        </p:txBody>
      </p:sp>
      <p:sp>
        <p:nvSpPr>
          <p:cNvPr id="38961" name="Rectangle 49"/>
          <p:cNvSpPr>
            <a:spLocks noGrp="1" noChangeArrowheads="1"/>
          </p:cNvSpPr>
          <p:nvPr>
            <p:ph type="title"/>
          </p:nvPr>
        </p:nvSpPr>
        <p:spPr/>
        <p:txBody>
          <a:bodyPr/>
          <a:lstStyle/>
          <a:p>
            <a:pPr eaLnBrk="1" hangingPunct="1">
              <a:lnSpc>
                <a:spcPct val="95000"/>
              </a:lnSpc>
            </a:pPr>
            <a:r>
              <a:rPr lang="en-US">
                <a:ea typeface="ＭＳ Ｐゴシック" pitchFamily="-105" charset="-128"/>
                <a:cs typeface="ＭＳ Ｐゴシック" pitchFamily="-105" charset="-128"/>
              </a:rPr>
              <a:t>Natural History of BPH:                       </a:t>
            </a:r>
            <a:br>
              <a:rPr lang="en-US">
                <a:ea typeface="ＭＳ Ｐゴシック" pitchFamily="-105" charset="-128"/>
                <a:cs typeface="ＭＳ Ｐゴシック" pitchFamily="-105" charset="-128"/>
              </a:rPr>
            </a:br>
            <a:r>
              <a:rPr lang="en-US">
                <a:ea typeface="ＭＳ Ｐゴシック" pitchFamily="-105" charset="-128"/>
                <a:cs typeface="ＭＳ Ｐゴシック" pitchFamily="-105" charset="-128"/>
              </a:rPr>
              <a:t>Risk of Surgery Increases</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u="sng">
                <a:ea typeface="ＭＳ Ｐゴシック" pitchFamily="-105" charset="-128"/>
                <a:cs typeface="ＭＳ Ｐゴシック" pitchFamily="-105" charset="-128"/>
              </a:rPr>
              <a:t>PSA… It’s not just for cancer</a:t>
            </a:r>
          </a:p>
        </p:txBody>
      </p:sp>
      <p:sp>
        <p:nvSpPr>
          <p:cNvPr id="40963" name="Rectangle 3"/>
          <p:cNvSpPr>
            <a:spLocks noGrp="1" noChangeArrowheads="1"/>
          </p:cNvSpPr>
          <p:nvPr>
            <p:ph type="body" idx="1"/>
          </p:nvPr>
        </p:nvSpPr>
        <p:spPr/>
        <p:txBody>
          <a:bodyPr/>
          <a:lstStyle/>
          <a:p>
            <a:pPr eaLnBrk="1" hangingPunct="1"/>
            <a:r>
              <a:rPr lang="en-US">
                <a:ea typeface="ＭＳ Ｐゴシック" pitchFamily="-105" charset="-128"/>
                <a:cs typeface="ＭＳ Ｐゴシック" pitchFamily="-105" charset="-128"/>
              </a:rPr>
              <a:t>Serine protease produced by epithelial cells</a:t>
            </a:r>
          </a:p>
          <a:p>
            <a:pPr eaLnBrk="1" hangingPunct="1"/>
            <a:r>
              <a:rPr lang="en-US">
                <a:ea typeface="ＭＳ Ｐゴシック" pitchFamily="-105" charset="-128"/>
                <a:cs typeface="ＭＳ Ｐゴシック" pitchFamily="-105" charset="-128"/>
              </a:rPr>
              <a:t>Dissolves semen coagulum</a:t>
            </a:r>
          </a:p>
          <a:p>
            <a:pPr eaLnBrk="1" hangingPunct="1"/>
            <a:r>
              <a:rPr lang="en-US">
                <a:ea typeface="ＭＳ Ｐゴシック" pitchFamily="-105" charset="-128"/>
                <a:cs typeface="ＭＳ Ｐゴシック" pitchFamily="-105" charset="-128"/>
              </a:rPr>
              <a:t>Most bound to antiproteases ACT</a:t>
            </a:r>
          </a:p>
          <a:p>
            <a:pPr eaLnBrk="1" hangingPunct="1"/>
            <a:r>
              <a:rPr lang="en-US">
                <a:ea typeface="ＭＳ Ｐゴシック" pitchFamily="-105" charset="-128"/>
                <a:cs typeface="ＭＳ Ｐゴシック" pitchFamily="-105" charset="-128"/>
              </a:rPr>
              <a:t>Increased with-</a:t>
            </a:r>
          </a:p>
          <a:p>
            <a:pPr lvl="1" eaLnBrk="1" hangingPunct="1"/>
            <a:r>
              <a:rPr lang="en-US"/>
              <a:t>Malignancy</a:t>
            </a:r>
          </a:p>
          <a:p>
            <a:pPr lvl="1" eaLnBrk="1" hangingPunct="1"/>
            <a:r>
              <a:rPr lang="en-US"/>
              <a:t>Hyperplasia</a:t>
            </a:r>
          </a:p>
          <a:p>
            <a:pPr lvl="1" eaLnBrk="1" hangingPunct="1"/>
            <a:r>
              <a:rPr lang="en-US"/>
              <a:t>Infection/Inflammation</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41300" y="260350"/>
            <a:ext cx="8667750" cy="1143000"/>
          </a:xfrm>
        </p:spPr>
        <p:txBody>
          <a:bodyPr/>
          <a:lstStyle/>
          <a:p>
            <a:pPr eaLnBrk="1" hangingPunct="1"/>
            <a:r>
              <a:rPr lang="en-US" sz="3900">
                <a:ea typeface="ＭＳ Ｐゴシック" pitchFamily="-105" charset="-128"/>
                <a:cs typeface="ＭＳ Ｐゴシック" pitchFamily="-105" charset="-128"/>
              </a:rPr>
              <a:t>Serum PSA and Prostate Volume Increases Correlate with Age</a:t>
            </a:r>
            <a:endParaRPr lang="en-US">
              <a:ea typeface="ＭＳ Ｐゴシック" pitchFamily="-105" charset="-128"/>
              <a:cs typeface="ＭＳ Ｐゴシック" pitchFamily="-105" charset="-128"/>
            </a:endParaRPr>
          </a:p>
        </p:txBody>
      </p:sp>
      <p:sp>
        <p:nvSpPr>
          <p:cNvPr id="26627" name="Text Box 3"/>
          <p:cNvSpPr txBox="1">
            <a:spLocks noChangeArrowheads="1"/>
          </p:cNvSpPr>
          <p:nvPr/>
        </p:nvSpPr>
        <p:spPr bwMode="auto">
          <a:xfrm>
            <a:off x="239713" y="6372225"/>
            <a:ext cx="8664575" cy="274638"/>
          </a:xfrm>
          <a:prstGeom prst="rect">
            <a:avLst/>
          </a:prstGeom>
          <a:noFill/>
          <a:ln w="9525">
            <a:noFill/>
            <a:miter lim="800000"/>
            <a:headEnd/>
            <a:tailEnd/>
          </a:ln>
          <a:effectLst/>
        </p:spPr>
        <p:txBody>
          <a:bodyPr>
            <a:prstTxWarp prst="textNoShape">
              <a:avLst/>
            </a:prstTxWarp>
            <a:spAutoFit/>
          </a:bodyPr>
          <a:lstStyle/>
          <a:p>
            <a:pPr>
              <a:defRPr/>
            </a:pPr>
            <a:r>
              <a:rPr lang="en-US" sz="1200" b="1" u="none">
                <a:effectLst>
                  <a:outerShdw blurRad="38100" dist="38100" dir="2700000" algn="tl">
                    <a:srgbClr val="000000"/>
                  </a:outerShdw>
                </a:effectLst>
                <a:latin typeface="Arial" pitchFamily="-107" charset="0"/>
                <a:ea typeface="+mn-ea"/>
                <a:cs typeface="+mn-cs"/>
              </a:rPr>
              <a:t>Roehrborn CG et al.</a:t>
            </a:r>
            <a:r>
              <a:rPr lang="en-US" sz="1200" b="1" i="1" u="none">
                <a:effectLst>
                  <a:outerShdw blurRad="38100" dist="38100" dir="2700000" algn="tl">
                    <a:srgbClr val="000000"/>
                  </a:outerShdw>
                </a:effectLst>
                <a:latin typeface="Arial" pitchFamily="-107" charset="0"/>
                <a:ea typeface="+mn-ea"/>
                <a:cs typeface="+mn-cs"/>
              </a:rPr>
              <a:t> J Urol</a:t>
            </a:r>
            <a:r>
              <a:rPr lang="en-US" sz="1200" b="1" u="none">
                <a:effectLst>
                  <a:outerShdw blurRad="38100" dist="38100" dir="2700000" algn="tl">
                    <a:srgbClr val="000000"/>
                  </a:outerShdw>
                </a:effectLst>
                <a:latin typeface="Arial" pitchFamily="-107" charset="0"/>
                <a:ea typeface="+mn-ea"/>
                <a:cs typeface="+mn-cs"/>
              </a:rPr>
              <a:t>. 2000;163:13-20.</a:t>
            </a:r>
          </a:p>
        </p:txBody>
      </p:sp>
      <p:pic>
        <p:nvPicPr>
          <p:cNvPr id="43012" name="Picture 4"/>
          <p:cNvPicPr>
            <a:picLocks noChangeAspect="1" noChangeArrowheads="1"/>
          </p:cNvPicPr>
          <p:nvPr/>
        </p:nvPicPr>
        <p:blipFill>
          <a:blip r:embed="rId3"/>
          <a:srcRect t="15807" b="12103"/>
          <a:stretch>
            <a:fillRect/>
          </a:stretch>
        </p:blipFill>
        <p:spPr bwMode="auto">
          <a:xfrm>
            <a:off x="201613" y="1714500"/>
            <a:ext cx="8770937" cy="474186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5265738" y="2659063"/>
            <a:ext cx="3624262" cy="3402012"/>
          </a:xfrm>
          <a:prstGeom prst="rect">
            <a:avLst/>
          </a:prstGeom>
          <a:noFill/>
          <a:ln w="3175">
            <a:solidFill>
              <a:srgbClr val="A6AEDC"/>
            </a:solidFill>
            <a:miter lim="800000"/>
            <a:headEnd/>
            <a:tailEnd/>
          </a:ln>
        </p:spPr>
        <p:txBody>
          <a:bodyPr wrap="none" anchor="ctr">
            <a:prstTxWarp prst="textNoShape">
              <a:avLst/>
            </a:prstTxWarp>
          </a:bodyPr>
          <a:lstStyle/>
          <a:p>
            <a:endParaRPr lang="en-US"/>
          </a:p>
        </p:txBody>
      </p:sp>
      <p:pic>
        <p:nvPicPr>
          <p:cNvPr id="45059" name="Picture 3"/>
          <p:cNvPicPr>
            <a:picLocks noChangeAspect="1" noChangeArrowheads="1"/>
          </p:cNvPicPr>
          <p:nvPr/>
        </p:nvPicPr>
        <p:blipFill>
          <a:blip r:embed="rId3"/>
          <a:srcRect l="24263" t="11270" r="21851" b="10368"/>
          <a:stretch>
            <a:fillRect/>
          </a:stretch>
        </p:blipFill>
        <p:spPr bwMode="auto">
          <a:xfrm>
            <a:off x="781050" y="1371600"/>
            <a:ext cx="4438650" cy="4840288"/>
          </a:xfrm>
          <a:prstGeom prst="rect">
            <a:avLst/>
          </a:prstGeom>
          <a:noFill/>
          <a:ln w="9525">
            <a:noFill/>
            <a:miter lim="800000"/>
            <a:headEnd/>
            <a:tailEnd/>
          </a:ln>
        </p:spPr>
      </p:pic>
      <p:sp>
        <p:nvSpPr>
          <p:cNvPr id="28676" name="Rectangle 4"/>
          <p:cNvSpPr>
            <a:spLocks noChangeArrowheads="1"/>
          </p:cNvSpPr>
          <p:nvPr/>
        </p:nvSpPr>
        <p:spPr bwMode="auto">
          <a:xfrm>
            <a:off x="223838" y="6372225"/>
            <a:ext cx="8783637" cy="274638"/>
          </a:xfrm>
          <a:prstGeom prst="rect">
            <a:avLst/>
          </a:prstGeom>
          <a:noFill/>
          <a:ln w="38100">
            <a:noFill/>
            <a:miter lim="800000"/>
            <a:headEnd/>
            <a:tailEnd/>
          </a:ln>
          <a:effectLst/>
        </p:spPr>
        <p:txBody>
          <a:bodyPr>
            <a:prstTxWarp prst="textNoShape">
              <a:avLst/>
            </a:prstTxWarp>
            <a:spAutoFit/>
          </a:bodyPr>
          <a:lstStyle/>
          <a:p>
            <a:pPr>
              <a:spcBef>
                <a:spcPct val="30000"/>
              </a:spcBef>
              <a:defRPr/>
            </a:pPr>
            <a:r>
              <a:rPr lang="en-US" sz="1200" b="1" u="none">
                <a:effectLst>
                  <a:outerShdw blurRad="38100" dist="38100" dir="2700000" algn="tl">
                    <a:srgbClr val="000000"/>
                  </a:outerShdw>
                </a:effectLst>
                <a:latin typeface="Arial" pitchFamily="-107" charset="0"/>
                <a:ea typeface="+mn-ea"/>
                <a:cs typeface="+mn-cs"/>
              </a:rPr>
              <a:t>Roehrborn CG et al. </a:t>
            </a:r>
            <a:r>
              <a:rPr lang="en-US" sz="1200" b="1" i="1" u="none">
                <a:effectLst>
                  <a:outerShdw blurRad="38100" dist="38100" dir="2700000" algn="tl">
                    <a:srgbClr val="000000"/>
                  </a:outerShdw>
                </a:effectLst>
                <a:latin typeface="Arial" pitchFamily="-107" charset="0"/>
                <a:ea typeface="+mn-ea"/>
                <a:cs typeface="+mn-cs"/>
              </a:rPr>
              <a:t>J</a:t>
            </a:r>
            <a:r>
              <a:rPr lang="en-US" sz="1200" b="1" u="none">
                <a:effectLst>
                  <a:outerShdw blurRad="38100" dist="38100" dir="2700000" algn="tl">
                    <a:srgbClr val="000000"/>
                  </a:outerShdw>
                </a:effectLst>
                <a:latin typeface="Arial" pitchFamily="-107" charset="0"/>
                <a:ea typeface="+mn-ea"/>
                <a:cs typeface="+mn-cs"/>
              </a:rPr>
              <a:t> </a:t>
            </a:r>
            <a:r>
              <a:rPr lang="en-US" sz="1200" b="1" i="1" u="none">
                <a:effectLst>
                  <a:outerShdw blurRad="38100" dist="38100" dir="2700000" algn="tl">
                    <a:srgbClr val="000000"/>
                  </a:outerShdw>
                </a:effectLst>
                <a:latin typeface="Arial" pitchFamily="-107" charset="0"/>
                <a:ea typeface="+mn-ea"/>
                <a:cs typeface="+mn-cs"/>
              </a:rPr>
              <a:t>Urol</a:t>
            </a:r>
            <a:r>
              <a:rPr lang="en-US" sz="1200" b="1" u="none">
                <a:effectLst>
                  <a:outerShdw blurRad="38100" dist="38100" dir="2700000" algn="tl">
                    <a:srgbClr val="000000"/>
                  </a:outerShdw>
                </a:effectLst>
                <a:latin typeface="Arial" pitchFamily="-107" charset="0"/>
                <a:ea typeface="+mn-ea"/>
                <a:cs typeface="+mn-cs"/>
              </a:rPr>
              <a:t>. 2000;163:13-20.</a:t>
            </a:r>
          </a:p>
        </p:txBody>
      </p:sp>
      <p:sp>
        <p:nvSpPr>
          <p:cNvPr id="45061" name="Rectangle 5"/>
          <p:cNvSpPr>
            <a:spLocks noGrp="1" noChangeArrowheads="1"/>
          </p:cNvSpPr>
          <p:nvPr>
            <p:ph type="title"/>
          </p:nvPr>
        </p:nvSpPr>
        <p:spPr>
          <a:xfrm>
            <a:off x="276225" y="177800"/>
            <a:ext cx="8867775" cy="1143000"/>
          </a:xfrm>
        </p:spPr>
        <p:txBody>
          <a:bodyPr/>
          <a:lstStyle/>
          <a:p>
            <a:pPr eaLnBrk="1" hangingPunct="1"/>
            <a:r>
              <a:rPr lang="en-US" sz="4000">
                <a:ea typeface="ＭＳ Ｐゴシック" pitchFamily="-105" charset="-128"/>
                <a:cs typeface="ＭＳ Ｐゴシック" pitchFamily="-105" charset="-128"/>
              </a:rPr>
              <a:t>PSA as a Predictor of Future </a:t>
            </a:r>
            <a:br>
              <a:rPr lang="en-US" sz="4000">
                <a:ea typeface="ＭＳ Ｐゴシック" pitchFamily="-105" charset="-128"/>
                <a:cs typeface="ＭＳ Ｐゴシック" pitchFamily="-105" charset="-128"/>
              </a:rPr>
            </a:br>
            <a:r>
              <a:rPr lang="en-US" sz="4000">
                <a:ea typeface="ＭＳ Ｐゴシック" pitchFamily="-105" charset="-128"/>
                <a:cs typeface="ＭＳ Ｐゴシック" pitchFamily="-105" charset="-128"/>
              </a:rPr>
              <a:t>Prostate Growth</a:t>
            </a:r>
            <a:endParaRPr lang="en-US" sz="4100">
              <a:ea typeface="ＭＳ Ｐゴシック" pitchFamily="-105" charset="-128"/>
              <a:cs typeface="ＭＳ Ｐゴシック" pitchFamily="-105" charset="-128"/>
            </a:endParaRPr>
          </a:p>
        </p:txBody>
      </p:sp>
      <p:sp>
        <p:nvSpPr>
          <p:cNvPr id="28678" name="Rectangle 6"/>
          <p:cNvSpPr>
            <a:spLocks noChangeArrowheads="1"/>
          </p:cNvSpPr>
          <p:nvPr/>
        </p:nvSpPr>
        <p:spPr bwMode="auto">
          <a:xfrm rot="16200000">
            <a:off x="-1073944" y="3798094"/>
            <a:ext cx="3430588" cy="304800"/>
          </a:xfrm>
          <a:prstGeom prst="rect">
            <a:avLst/>
          </a:prstGeom>
          <a:noFill/>
          <a:ln w="38100">
            <a:noFill/>
            <a:miter lim="800000"/>
            <a:headEnd/>
            <a:tailEnd/>
          </a:ln>
          <a:effectLst/>
        </p:spPr>
        <p:txBody>
          <a:bodyPr>
            <a:prstTxWarp prst="textNoShape">
              <a:avLst/>
            </a:prstTxWarp>
            <a:spAutoFit/>
          </a:bodyPr>
          <a:lstStyle/>
          <a:p>
            <a:pPr>
              <a:spcBef>
                <a:spcPct val="30000"/>
              </a:spcBef>
              <a:defRPr/>
            </a:pPr>
            <a:r>
              <a:rPr lang="en-US" sz="1400" b="1" u="none">
                <a:effectLst>
                  <a:outerShdw blurRad="38100" dist="38100" dir="2700000" algn="tl">
                    <a:srgbClr val="000000"/>
                  </a:outerShdw>
                </a:effectLst>
                <a:latin typeface="Arial" pitchFamily="-107" charset="0"/>
                <a:ea typeface="+mn-ea"/>
                <a:cs typeface="+mn-cs"/>
              </a:rPr>
              <a:t>% Change in  PV at 48 Months</a:t>
            </a:r>
          </a:p>
        </p:txBody>
      </p:sp>
      <p:sp>
        <p:nvSpPr>
          <p:cNvPr id="28679" name="Rectangle 7"/>
          <p:cNvSpPr>
            <a:spLocks noChangeArrowheads="1"/>
          </p:cNvSpPr>
          <p:nvPr/>
        </p:nvSpPr>
        <p:spPr bwMode="auto">
          <a:xfrm rot="21600000">
            <a:off x="2249488" y="6088063"/>
            <a:ext cx="1787525" cy="304800"/>
          </a:xfrm>
          <a:prstGeom prst="rect">
            <a:avLst/>
          </a:prstGeom>
          <a:noFill/>
          <a:ln w="38100">
            <a:noFill/>
            <a:miter lim="800000"/>
            <a:headEnd/>
            <a:tailEnd/>
          </a:ln>
          <a:effectLst/>
        </p:spPr>
        <p:txBody>
          <a:bodyPr>
            <a:prstTxWarp prst="textNoShape">
              <a:avLst/>
            </a:prstTxWarp>
            <a:spAutoFit/>
          </a:bodyPr>
          <a:lstStyle/>
          <a:p>
            <a:pPr>
              <a:spcBef>
                <a:spcPct val="30000"/>
              </a:spcBef>
              <a:defRPr/>
            </a:pPr>
            <a:r>
              <a:rPr lang="en-US" sz="1400" b="1" u="none">
                <a:effectLst>
                  <a:outerShdw blurRad="38100" dist="38100" dir="2700000" algn="tl">
                    <a:srgbClr val="000000"/>
                  </a:outerShdw>
                </a:effectLst>
                <a:latin typeface="Arial" pitchFamily="-107" charset="0"/>
                <a:ea typeface="+mn-ea"/>
                <a:cs typeface="+mn-cs"/>
              </a:rPr>
              <a:t>Prostate Volume</a:t>
            </a:r>
          </a:p>
        </p:txBody>
      </p:sp>
      <p:sp>
        <p:nvSpPr>
          <p:cNvPr id="45064" name="Rectangle 8"/>
          <p:cNvSpPr>
            <a:spLocks noGrp="1" noChangeArrowheads="1"/>
          </p:cNvSpPr>
          <p:nvPr>
            <p:ph type="body" sz="half" idx="2"/>
          </p:nvPr>
        </p:nvSpPr>
        <p:spPr>
          <a:xfrm>
            <a:off x="5453063" y="2851150"/>
            <a:ext cx="3690937" cy="3341688"/>
          </a:xfrm>
        </p:spPr>
        <p:txBody>
          <a:bodyPr/>
          <a:lstStyle/>
          <a:p>
            <a:pPr eaLnBrk="1" hangingPunct="1">
              <a:buFontTx/>
              <a:buNone/>
            </a:pPr>
            <a:r>
              <a:rPr lang="en-US" sz="2000">
                <a:solidFill>
                  <a:srgbClr val="FFFFB0"/>
                </a:solidFill>
                <a:ea typeface="ＭＳ Ｐゴシック" pitchFamily="-105" charset="-128"/>
                <a:cs typeface="ＭＳ Ｐゴシック" pitchFamily="-105" charset="-128"/>
              </a:rPr>
              <a:t>Annualized Growth Rates</a:t>
            </a:r>
          </a:p>
          <a:p>
            <a:pPr eaLnBrk="1" hangingPunct="1">
              <a:buFontTx/>
              <a:buNone/>
            </a:pPr>
            <a:endParaRPr lang="en-US" sz="1000">
              <a:solidFill>
                <a:srgbClr val="FFFFB0"/>
              </a:solidFill>
              <a:ea typeface="ＭＳ Ｐゴシック" pitchFamily="-105" charset="-128"/>
              <a:cs typeface="ＭＳ Ｐゴシック" pitchFamily="-105" charset="-128"/>
            </a:endParaRPr>
          </a:p>
          <a:p>
            <a:pPr eaLnBrk="1" hangingPunct="1"/>
            <a:r>
              <a:rPr lang="en-US" sz="1800">
                <a:ea typeface="ＭＳ Ｐゴシック" pitchFamily="-105" charset="-128"/>
                <a:cs typeface="ＭＳ Ｐゴシック" pitchFamily="-105" charset="-128"/>
              </a:rPr>
              <a:t>Low PSA tertile:</a:t>
            </a:r>
            <a:br>
              <a:rPr lang="en-US" sz="1800">
                <a:ea typeface="ＭＳ Ｐゴシック" pitchFamily="-105" charset="-128"/>
                <a:cs typeface="ＭＳ Ｐゴシック" pitchFamily="-105" charset="-128"/>
              </a:rPr>
            </a:br>
            <a:r>
              <a:rPr lang="en-US" sz="1800">
                <a:ea typeface="ＭＳ Ｐゴシック" pitchFamily="-105" charset="-128"/>
                <a:cs typeface="ＭＳ Ｐゴシック" pitchFamily="-105" charset="-128"/>
              </a:rPr>
              <a:t>0.7 mL/year</a:t>
            </a:r>
          </a:p>
          <a:p>
            <a:pPr eaLnBrk="1" hangingPunct="1"/>
            <a:endParaRPr lang="en-US" sz="1800">
              <a:ea typeface="ＭＳ Ｐゴシック" pitchFamily="-105" charset="-128"/>
              <a:cs typeface="ＭＳ Ｐゴシック" pitchFamily="-105" charset="-128"/>
            </a:endParaRPr>
          </a:p>
          <a:p>
            <a:pPr eaLnBrk="1" hangingPunct="1"/>
            <a:r>
              <a:rPr lang="en-US" sz="1800">
                <a:ea typeface="ＭＳ Ｐゴシック" pitchFamily="-105" charset="-128"/>
                <a:cs typeface="ＭＳ Ｐゴシック" pitchFamily="-105" charset="-128"/>
              </a:rPr>
              <a:t>Middle PSA tertile:</a:t>
            </a:r>
            <a:br>
              <a:rPr lang="en-US" sz="1800">
                <a:ea typeface="ＭＳ Ｐゴシック" pitchFamily="-105" charset="-128"/>
                <a:cs typeface="ＭＳ Ｐゴシック" pitchFamily="-105" charset="-128"/>
              </a:rPr>
            </a:br>
            <a:r>
              <a:rPr lang="en-US" sz="1800">
                <a:ea typeface="ＭＳ Ｐゴシック" pitchFamily="-105" charset="-128"/>
                <a:cs typeface="ＭＳ Ｐゴシック" pitchFamily="-105" charset="-128"/>
              </a:rPr>
              <a:t>2.1 mL/year</a:t>
            </a:r>
          </a:p>
          <a:p>
            <a:pPr eaLnBrk="1" hangingPunct="1"/>
            <a:endParaRPr lang="en-US" sz="1800">
              <a:ea typeface="ＭＳ Ｐゴシック" pitchFamily="-105" charset="-128"/>
              <a:cs typeface="ＭＳ Ｐゴシック" pitchFamily="-105" charset="-128"/>
            </a:endParaRPr>
          </a:p>
          <a:p>
            <a:pPr eaLnBrk="1" hangingPunct="1"/>
            <a:r>
              <a:rPr lang="en-US" sz="1800">
                <a:ea typeface="ＭＳ Ｐゴシック" pitchFamily="-105" charset="-128"/>
                <a:cs typeface="ＭＳ Ｐゴシック" pitchFamily="-105" charset="-128"/>
              </a:rPr>
              <a:t>High PSA tertile:</a:t>
            </a:r>
            <a:br>
              <a:rPr lang="en-US" sz="1800">
                <a:ea typeface="ＭＳ Ｐゴシック" pitchFamily="-105" charset="-128"/>
                <a:cs typeface="ＭＳ Ｐゴシック" pitchFamily="-105" charset="-128"/>
              </a:rPr>
            </a:br>
            <a:r>
              <a:rPr lang="en-US" sz="1800">
                <a:ea typeface="ＭＳ Ｐゴシック" pitchFamily="-105" charset="-128"/>
                <a:cs typeface="ＭＳ Ｐゴシック" pitchFamily="-105" charset="-128"/>
              </a:rPr>
              <a:t>3.3 mL/year</a:t>
            </a:r>
            <a:endParaRPr lang="en-US" sz="2400">
              <a:ea typeface="ＭＳ Ｐゴシック" pitchFamily="-105" charset="-128"/>
              <a:cs typeface="ＭＳ Ｐゴシック" pitchFamily="-105" charset="-128"/>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41300" y="277813"/>
            <a:ext cx="8458200" cy="1143000"/>
          </a:xfrm>
        </p:spPr>
        <p:txBody>
          <a:bodyPr lIns="90488" tIns="44450" rIns="90488" bIns="44450"/>
          <a:lstStyle/>
          <a:p>
            <a:pPr eaLnBrk="1" hangingPunct="1"/>
            <a:r>
              <a:rPr lang="en-US">
                <a:ea typeface="ＭＳ Ｐゴシック" pitchFamily="-105" charset="-128"/>
                <a:cs typeface="ＭＳ Ｐゴシック" pitchFamily="-105" charset="-128"/>
              </a:rPr>
              <a:t>Incidence of AUR and/or Surgery </a:t>
            </a:r>
            <a:br>
              <a:rPr lang="en-US">
                <a:ea typeface="ＭＳ Ｐゴシック" pitchFamily="-105" charset="-128"/>
                <a:cs typeface="ＭＳ Ｐゴシック" pitchFamily="-105" charset="-128"/>
              </a:rPr>
            </a:br>
            <a:r>
              <a:rPr lang="en-US">
                <a:ea typeface="ＭＳ Ｐゴシック" pitchFamily="-105" charset="-128"/>
                <a:cs typeface="ＭＳ Ｐゴシック" pitchFamily="-105" charset="-128"/>
              </a:rPr>
              <a:t>Over 4 Years by PSA Tertiles</a:t>
            </a:r>
          </a:p>
        </p:txBody>
      </p:sp>
      <p:sp>
        <p:nvSpPr>
          <p:cNvPr id="32771" name="Rectangle 3"/>
          <p:cNvSpPr>
            <a:spLocks noChangeArrowheads="1"/>
          </p:cNvSpPr>
          <p:nvPr/>
        </p:nvSpPr>
        <p:spPr bwMode="auto">
          <a:xfrm>
            <a:off x="223838" y="6375400"/>
            <a:ext cx="8666162" cy="271463"/>
          </a:xfrm>
          <a:prstGeom prst="rect">
            <a:avLst/>
          </a:prstGeom>
          <a:noFill/>
          <a:ln w="12700">
            <a:noFill/>
            <a:miter lim="800000"/>
            <a:headEnd/>
            <a:tailEnd/>
          </a:ln>
          <a:effectLst/>
        </p:spPr>
        <p:txBody>
          <a:bodyPr lIns="90488" tIns="44450" rIns="90488" bIns="44450">
            <a:prstTxWarp prst="textNoShape">
              <a:avLst/>
            </a:prstTxWarp>
            <a:spAutoFit/>
          </a:bodyPr>
          <a:lstStyle/>
          <a:p>
            <a:pPr>
              <a:defRPr/>
            </a:pPr>
            <a:r>
              <a:rPr lang="en-US" sz="1200" b="1" u="none">
                <a:effectLst>
                  <a:outerShdw blurRad="38100" dist="38100" dir="2700000" algn="tl">
                    <a:srgbClr val="000000"/>
                  </a:outerShdw>
                </a:effectLst>
                <a:latin typeface="Arial" pitchFamily="-107" charset="0"/>
                <a:ea typeface="+mn-ea"/>
                <a:cs typeface="+mn-cs"/>
              </a:rPr>
              <a:t>Roehrborn CG et al. </a:t>
            </a:r>
            <a:r>
              <a:rPr lang="en-US" sz="1200" b="1" i="1" u="none">
                <a:effectLst>
                  <a:outerShdw blurRad="38100" dist="38100" dir="2700000" algn="tl">
                    <a:srgbClr val="000000"/>
                  </a:outerShdw>
                </a:effectLst>
                <a:latin typeface="Arial" pitchFamily="-107" charset="0"/>
                <a:ea typeface="+mn-ea"/>
                <a:cs typeface="+mn-cs"/>
              </a:rPr>
              <a:t>Urology</a:t>
            </a:r>
            <a:r>
              <a:rPr lang="en-US" sz="1200" b="1" u="none">
                <a:effectLst>
                  <a:outerShdw blurRad="38100" dist="38100" dir="2700000" algn="tl">
                    <a:srgbClr val="000000"/>
                  </a:outerShdw>
                </a:effectLst>
                <a:latin typeface="Arial" pitchFamily="-107" charset="0"/>
                <a:ea typeface="+mn-ea"/>
                <a:cs typeface="+mn-cs"/>
              </a:rPr>
              <a:t>. 1999;53:473-480.</a:t>
            </a:r>
          </a:p>
        </p:txBody>
      </p:sp>
      <p:sp>
        <p:nvSpPr>
          <p:cNvPr id="32772" name="Rectangle 4"/>
          <p:cNvSpPr>
            <a:spLocks noChangeArrowheads="1"/>
          </p:cNvSpPr>
          <p:nvPr/>
        </p:nvSpPr>
        <p:spPr bwMode="auto">
          <a:xfrm>
            <a:off x="276225" y="1624013"/>
            <a:ext cx="8613775" cy="581025"/>
          </a:xfrm>
          <a:prstGeom prst="rect">
            <a:avLst/>
          </a:prstGeom>
          <a:noFill/>
          <a:ln w="38100">
            <a:noFill/>
            <a:miter lim="800000"/>
            <a:headEnd/>
            <a:tailEnd/>
          </a:ln>
          <a:effectLst/>
        </p:spPr>
        <p:txBody>
          <a:bodyPr>
            <a:prstTxWarp prst="textNoShape">
              <a:avLst/>
            </a:prstTxWarp>
            <a:spAutoFit/>
          </a:bodyPr>
          <a:lstStyle/>
          <a:p>
            <a:pPr>
              <a:defRPr/>
            </a:pPr>
            <a:r>
              <a:rPr lang="en-US" sz="1600" b="1" u="none">
                <a:effectLst>
                  <a:outerShdw blurRad="38100" dist="38100" dir="2700000" algn="tl">
                    <a:srgbClr val="000000"/>
                  </a:outerShdw>
                </a:effectLst>
                <a:latin typeface="Arial" pitchFamily="-107" charset="0"/>
                <a:ea typeface="+mn-ea"/>
                <a:cs typeface="+mn-cs"/>
              </a:rPr>
              <a:t>Left untreated 1 in 6 patients with a PSA of &gt;1.4 ng/mL will experience AUR or </a:t>
            </a:r>
            <a:br>
              <a:rPr lang="en-US" sz="1600" b="1" u="none">
                <a:effectLst>
                  <a:outerShdw blurRad="38100" dist="38100" dir="2700000" algn="tl">
                    <a:srgbClr val="000000"/>
                  </a:outerShdw>
                </a:effectLst>
                <a:latin typeface="Arial" pitchFamily="-107" charset="0"/>
                <a:ea typeface="+mn-ea"/>
                <a:cs typeface="+mn-cs"/>
              </a:rPr>
            </a:br>
            <a:r>
              <a:rPr lang="en-US" sz="1600" b="1" u="none">
                <a:effectLst>
                  <a:outerShdw blurRad="38100" dist="38100" dir="2700000" algn="tl">
                    <a:srgbClr val="000000"/>
                  </a:outerShdw>
                </a:effectLst>
                <a:latin typeface="Arial" pitchFamily="-107" charset="0"/>
                <a:ea typeface="+mn-ea"/>
                <a:cs typeface="+mn-cs"/>
              </a:rPr>
              <a:t>BPH-related surgery over a 4-year time period</a:t>
            </a:r>
          </a:p>
        </p:txBody>
      </p:sp>
      <p:sp>
        <p:nvSpPr>
          <p:cNvPr id="32773" name="Rectangle 5"/>
          <p:cNvSpPr>
            <a:spLocks noChangeArrowheads="1"/>
          </p:cNvSpPr>
          <p:nvPr/>
        </p:nvSpPr>
        <p:spPr bwMode="auto">
          <a:xfrm rot="16200000">
            <a:off x="-185737" y="3810000"/>
            <a:ext cx="2940050" cy="333375"/>
          </a:xfrm>
          <a:prstGeom prst="rect">
            <a:avLst/>
          </a:prstGeom>
          <a:noFill/>
          <a:ln w="12700">
            <a:noFill/>
            <a:miter lim="800000"/>
            <a:headEnd/>
            <a:tailEnd/>
          </a:ln>
          <a:effectLst/>
        </p:spPr>
        <p:txBody>
          <a:bodyPr lIns="90488" tIns="44450" rIns="90488" bIns="44450">
            <a:prstTxWarp prst="textNoShape">
              <a:avLst/>
            </a:prstTxWarp>
            <a:spAutoFit/>
          </a:bodyPr>
          <a:lstStyle/>
          <a:p>
            <a:pPr algn="ctr">
              <a:defRPr/>
            </a:pPr>
            <a:r>
              <a:rPr lang="en-US" sz="1600" b="1" u="none">
                <a:effectLst>
                  <a:outerShdw blurRad="38100" dist="38100" dir="2700000" algn="tl">
                    <a:srgbClr val="000000"/>
                  </a:outerShdw>
                </a:effectLst>
                <a:latin typeface="Arial" pitchFamily="-107" charset="0"/>
                <a:ea typeface="+mn-ea"/>
                <a:cs typeface="+mn-cs"/>
              </a:rPr>
              <a:t>% Patients</a:t>
            </a:r>
          </a:p>
        </p:txBody>
      </p:sp>
      <p:sp>
        <p:nvSpPr>
          <p:cNvPr id="32774" name="Rectangle 6"/>
          <p:cNvSpPr>
            <a:spLocks noChangeArrowheads="1"/>
          </p:cNvSpPr>
          <p:nvPr/>
        </p:nvSpPr>
        <p:spPr bwMode="auto">
          <a:xfrm>
            <a:off x="3484563" y="5808663"/>
            <a:ext cx="1611312" cy="301625"/>
          </a:xfrm>
          <a:prstGeom prst="rect">
            <a:avLst/>
          </a:prstGeom>
          <a:noFill/>
          <a:ln w="12700">
            <a:noFill/>
            <a:miter lim="800000"/>
            <a:headEnd/>
            <a:tailEnd/>
          </a:ln>
          <a:effectLst/>
        </p:spPr>
        <p:txBody>
          <a:bodyPr lIns="90488" tIns="44450" rIns="90488" bIns="44450">
            <a:prstTxWarp prst="textNoShape">
              <a:avLst/>
            </a:prstTxWarp>
            <a:spAutoFit/>
          </a:bodyPr>
          <a:lstStyle/>
          <a:p>
            <a:pPr>
              <a:defRPr/>
            </a:pPr>
            <a:r>
              <a:rPr lang="en-US" sz="1400" b="1" u="none">
                <a:effectLst>
                  <a:outerShdw blurRad="38100" dist="38100" dir="2700000" algn="tl">
                    <a:srgbClr val="000000"/>
                  </a:outerShdw>
                </a:effectLst>
                <a:latin typeface="Arial" pitchFamily="-107" charset="0"/>
                <a:ea typeface="+mn-ea"/>
                <a:cs typeface="+mn-cs"/>
              </a:rPr>
              <a:t>Surgery/AUR</a:t>
            </a:r>
          </a:p>
        </p:txBody>
      </p:sp>
      <p:sp>
        <p:nvSpPr>
          <p:cNvPr id="32775" name="Rectangle 7"/>
          <p:cNvSpPr>
            <a:spLocks noChangeArrowheads="1"/>
          </p:cNvSpPr>
          <p:nvPr/>
        </p:nvSpPr>
        <p:spPr bwMode="auto">
          <a:xfrm>
            <a:off x="2749550" y="6078538"/>
            <a:ext cx="3048000" cy="301625"/>
          </a:xfrm>
          <a:prstGeom prst="rect">
            <a:avLst/>
          </a:prstGeom>
          <a:noFill/>
          <a:ln w="12700">
            <a:noFill/>
            <a:miter lim="800000"/>
            <a:headEnd/>
            <a:tailEnd/>
          </a:ln>
          <a:effectLst/>
        </p:spPr>
        <p:txBody>
          <a:bodyPr lIns="90488" tIns="44450" rIns="90488" bIns="44450">
            <a:prstTxWarp prst="textNoShape">
              <a:avLst/>
            </a:prstTxWarp>
            <a:spAutoFit/>
          </a:bodyPr>
          <a:lstStyle/>
          <a:p>
            <a:pPr>
              <a:defRPr/>
            </a:pPr>
            <a:r>
              <a:rPr lang="en-US" sz="1400" b="1" u="none">
                <a:effectLst>
                  <a:outerShdw blurRad="38100" dist="38100" dir="2700000" algn="tl">
                    <a:srgbClr val="000000"/>
                  </a:outerShdw>
                </a:effectLst>
                <a:latin typeface="Arial" pitchFamily="-107" charset="0"/>
                <a:ea typeface="+mn-ea"/>
                <a:cs typeface="+mn-cs"/>
              </a:rPr>
              <a:t>Baseline PSA tertiles (ng/mL)</a:t>
            </a:r>
          </a:p>
        </p:txBody>
      </p:sp>
      <p:pic>
        <p:nvPicPr>
          <p:cNvPr id="49160" name="Picture 8"/>
          <p:cNvPicPr>
            <a:picLocks noChangeAspect="1" noChangeArrowheads="1"/>
          </p:cNvPicPr>
          <p:nvPr/>
        </p:nvPicPr>
        <p:blipFill>
          <a:blip r:embed="rId3"/>
          <a:srcRect l="4131" t="11270" r="2794" b="23212"/>
          <a:stretch>
            <a:fillRect/>
          </a:stretch>
        </p:blipFill>
        <p:spPr bwMode="auto">
          <a:xfrm>
            <a:off x="1343025" y="2235200"/>
            <a:ext cx="6865938" cy="362426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u="sng">
                <a:ea typeface="ＭＳ Ｐゴシック" pitchFamily="-105" charset="-128"/>
                <a:cs typeface="ＭＳ Ｐゴシック" pitchFamily="-105" charset="-128"/>
              </a:rPr>
              <a:t>What is “BPH”?</a:t>
            </a:r>
          </a:p>
        </p:txBody>
      </p:sp>
      <p:sp>
        <p:nvSpPr>
          <p:cNvPr id="51203" name="Rectangle 3"/>
          <p:cNvSpPr>
            <a:spLocks noGrp="1" noChangeArrowheads="1"/>
          </p:cNvSpPr>
          <p:nvPr>
            <p:ph type="body" idx="1"/>
          </p:nvPr>
        </p:nvSpPr>
        <p:spPr/>
        <p:txBody>
          <a:bodyPr/>
          <a:lstStyle/>
          <a:p>
            <a:pPr eaLnBrk="1" hangingPunct="1"/>
            <a:r>
              <a:rPr lang="en-US">
                <a:ea typeface="ＭＳ Ｐゴシック" pitchFamily="-105" charset="-128"/>
                <a:cs typeface="ＭＳ Ｐゴシック" pitchFamily="-105" charset="-128"/>
              </a:rPr>
              <a:t>“Prostatism” and “BPH”</a:t>
            </a:r>
          </a:p>
          <a:p>
            <a:pPr eaLnBrk="1" hangingPunct="1"/>
            <a:r>
              <a:rPr lang="en-US">
                <a:ea typeface="ＭＳ Ｐゴシック" pitchFamily="-105" charset="-128"/>
                <a:cs typeface="ＭＳ Ｐゴシック" pitchFamily="-105" charset="-128"/>
              </a:rPr>
              <a:t>Benign Prostatic Hyperplasia is a histological diagnosis</a:t>
            </a:r>
          </a:p>
          <a:p>
            <a:pPr eaLnBrk="1" hangingPunct="1"/>
            <a:r>
              <a:rPr lang="en-US">
                <a:ea typeface="ＭＳ Ｐゴシック" pitchFamily="-105" charset="-128"/>
                <a:cs typeface="ＭＳ Ｐゴシック" pitchFamily="-105" charset="-128"/>
              </a:rPr>
              <a:t>New Urological Lexicon</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ea typeface="ＭＳ Ｐゴシック" pitchFamily="-105" charset="-128"/>
                <a:cs typeface="ＭＳ Ｐゴシック" pitchFamily="-105" charset="-128"/>
              </a:rPr>
              <a:t>Terminology</a:t>
            </a:r>
          </a:p>
        </p:txBody>
      </p:sp>
      <p:sp>
        <p:nvSpPr>
          <p:cNvPr id="53251" name="Rectangle 3"/>
          <p:cNvSpPr>
            <a:spLocks noChangeArrowheads="1"/>
          </p:cNvSpPr>
          <p:nvPr/>
        </p:nvSpPr>
        <p:spPr bwMode="blackWhite">
          <a:xfrm>
            <a:off x="381000" y="1900238"/>
            <a:ext cx="2381250" cy="2762250"/>
          </a:xfrm>
          <a:prstGeom prst="rect">
            <a:avLst/>
          </a:prstGeom>
          <a:solidFill>
            <a:srgbClr val="FFFF99"/>
          </a:solidFill>
          <a:ln w="9525">
            <a:solidFill>
              <a:schemeClr val="tx1"/>
            </a:solidFill>
            <a:miter lim="800000"/>
            <a:headEnd/>
            <a:tailEnd/>
          </a:ln>
        </p:spPr>
        <p:txBody>
          <a:bodyPr wrap="none">
            <a:prstTxWarp prst="textNoShape">
              <a:avLst/>
            </a:prstTxWarp>
          </a:bodyPr>
          <a:lstStyle/>
          <a:p>
            <a:pPr algn="ctr"/>
            <a:endParaRPr lang="en-US" sz="2700" b="1" u="none">
              <a:solidFill>
                <a:schemeClr val="bg1"/>
              </a:solidFill>
              <a:latin typeface="Arial" pitchFamily="-105" charset="0"/>
            </a:endParaRPr>
          </a:p>
          <a:p>
            <a:pPr algn="ctr"/>
            <a:r>
              <a:rPr lang="en-US" sz="3200" b="1" u="none">
                <a:solidFill>
                  <a:schemeClr val="bg1"/>
                </a:solidFill>
                <a:latin typeface="Arial" pitchFamily="-105" charset="0"/>
              </a:rPr>
              <a:t>BPH</a:t>
            </a:r>
            <a:r>
              <a:rPr lang="en-US" sz="2700" b="1" u="none">
                <a:solidFill>
                  <a:schemeClr val="bg1"/>
                </a:solidFill>
                <a:latin typeface="Arial" pitchFamily="-105" charset="0"/>
              </a:rPr>
              <a:t/>
            </a:r>
            <a:br>
              <a:rPr lang="en-US" sz="2700" b="1" u="none">
                <a:solidFill>
                  <a:schemeClr val="bg1"/>
                </a:solidFill>
                <a:latin typeface="Arial" pitchFamily="-105" charset="0"/>
              </a:rPr>
            </a:br>
            <a:r>
              <a:rPr lang="en-US" sz="2400" b="1" u="none">
                <a:solidFill>
                  <a:schemeClr val="bg1"/>
                </a:solidFill>
                <a:latin typeface="Arial" pitchFamily="-105" charset="0"/>
              </a:rPr>
              <a:t>Histologic</a:t>
            </a:r>
            <a:br>
              <a:rPr lang="en-US" sz="2400" b="1" u="none">
                <a:solidFill>
                  <a:schemeClr val="bg1"/>
                </a:solidFill>
                <a:latin typeface="Arial" pitchFamily="-105" charset="0"/>
              </a:rPr>
            </a:br>
            <a:r>
              <a:rPr lang="en-US" sz="2400" b="1" u="none">
                <a:solidFill>
                  <a:schemeClr val="bg1"/>
                </a:solidFill>
                <a:latin typeface="Arial" pitchFamily="-105" charset="0"/>
              </a:rPr>
              <a:t>diagnosis</a:t>
            </a:r>
          </a:p>
        </p:txBody>
      </p:sp>
      <p:sp>
        <p:nvSpPr>
          <p:cNvPr id="39940" name="Rectangle 4"/>
          <p:cNvSpPr>
            <a:spLocks noChangeArrowheads="1"/>
          </p:cNvSpPr>
          <p:nvPr/>
        </p:nvSpPr>
        <p:spPr bwMode="blackWhite">
          <a:xfrm>
            <a:off x="3152775" y="1900238"/>
            <a:ext cx="2686050" cy="2762250"/>
          </a:xfrm>
          <a:prstGeom prst="rect">
            <a:avLst/>
          </a:prstGeom>
          <a:solidFill>
            <a:srgbClr val="FFFF99"/>
          </a:solidFill>
          <a:ln w="9525">
            <a:solidFill>
              <a:schemeClr val="tx1"/>
            </a:solidFill>
            <a:miter lim="800000"/>
            <a:headEnd/>
            <a:tailEnd/>
          </a:ln>
          <a:effectLst/>
        </p:spPr>
        <p:txBody>
          <a:bodyPr wrap="none">
            <a:prstTxWarp prst="textNoShape">
              <a:avLst/>
            </a:prstTxWarp>
          </a:bodyPr>
          <a:lstStyle/>
          <a:p>
            <a:pPr algn="ctr">
              <a:defRPr/>
            </a:pPr>
            <a:endParaRPr lang="en-US" sz="2700" b="1" u="none">
              <a:solidFill>
                <a:schemeClr val="bg1"/>
              </a:solidFill>
              <a:latin typeface="Arial" pitchFamily="-107" charset="0"/>
              <a:ea typeface="+mn-ea"/>
              <a:cs typeface="+mn-cs"/>
            </a:endParaRPr>
          </a:p>
          <a:p>
            <a:pPr algn="ctr">
              <a:defRPr/>
            </a:pPr>
            <a:r>
              <a:rPr lang="en-US" sz="3200" b="1" u="none">
                <a:solidFill>
                  <a:schemeClr val="bg1"/>
                </a:solidFill>
                <a:latin typeface="Arial" pitchFamily="-107" charset="0"/>
                <a:ea typeface="+mn-ea"/>
                <a:cs typeface="+mn-cs"/>
              </a:rPr>
              <a:t>BPE</a:t>
            </a:r>
            <a:r>
              <a:rPr lang="en-US" sz="2700" b="1" u="none">
                <a:solidFill>
                  <a:schemeClr val="bg1"/>
                </a:solidFill>
                <a:effectLst>
                  <a:outerShdw blurRad="38100" dist="38100" dir="2700000" algn="tl">
                    <a:srgbClr val="000000"/>
                  </a:outerShdw>
                </a:effectLst>
                <a:latin typeface="Arial" pitchFamily="-107" charset="0"/>
                <a:ea typeface="+mn-ea"/>
                <a:cs typeface="+mn-cs"/>
              </a:rPr>
              <a:t/>
            </a:r>
            <a:br>
              <a:rPr lang="en-US" sz="2700" b="1" u="none">
                <a:solidFill>
                  <a:schemeClr val="bg1"/>
                </a:solidFill>
                <a:effectLst>
                  <a:outerShdw blurRad="38100" dist="38100" dir="2700000" algn="tl">
                    <a:srgbClr val="000000"/>
                  </a:outerShdw>
                </a:effectLst>
                <a:latin typeface="Arial" pitchFamily="-107" charset="0"/>
                <a:ea typeface="+mn-ea"/>
                <a:cs typeface="+mn-cs"/>
              </a:rPr>
            </a:br>
            <a:r>
              <a:rPr lang="en-US" sz="2700" b="1" u="none">
                <a:solidFill>
                  <a:schemeClr val="bg1"/>
                </a:solidFill>
                <a:effectLst>
                  <a:outerShdw blurRad="38100" dist="38100" dir="2700000" algn="tl">
                    <a:srgbClr val="000000"/>
                  </a:outerShdw>
                </a:effectLst>
                <a:latin typeface="Arial" pitchFamily="-107" charset="0"/>
                <a:ea typeface="+mn-ea"/>
                <a:cs typeface="+mn-cs"/>
              </a:rPr>
              <a:t> </a:t>
            </a:r>
            <a:r>
              <a:rPr lang="en-US" sz="2400" b="1" u="none">
                <a:solidFill>
                  <a:schemeClr val="bg1"/>
                </a:solidFill>
                <a:latin typeface="Arial" pitchFamily="-107" charset="0"/>
                <a:ea typeface="+mn-ea"/>
                <a:cs typeface="+mn-cs"/>
              </a:rPr>
              <a:t>Enlargement due</a:t>
            </a:r>
            <a:br>
              <a:rPr lang="en-US" sz="2400" b="1" u="none">
                <a:solidFill>
                  <a:schemeClr val="bg1"/>
                </a:solidFill>
                <a:latin typeface="Arial" pitchFamily="-107" charset="0"/>
                <a:ea typeface="+mn-ea"/>
                <a:cs typeface="+mn-cs"/>
              </a:rPr>
            </a:br>
            <a:r>
              <a:rPr lang="en-US" sz="2400" b="1" u="none">
                <a:solidFill>
                  <a:schemeClr val="bg1"/>
                </a:solidFill>
                <a:latin typeface="Arial" pitchFamily="-107" charset="0"/>
                <a:ea typeface="+mn-ea"/>
                <a:cs typeface="+mn-cs"/>
              </a:rPr>
              <a:t>to benign growth</a:t>
            </a:r>
            <a:br>
              <a:rPr lang="en-US" sz="2400" b="1" u="none">
                <a:solidFill>
                  <a:schemeClr val="bg1"/>
                </a:solidFill>
                <a:latin typeface="Arial" pitchFamily="-107" charset="0"/>
                <a:ea typeface="+mn-ea"/>
                <a:cs typeface="+mn-cs"/>
              </a:rPr>
            </a:br>
            <a:r>
              <a:rPr lang="en-US" sz="2400" b="1" u="none">
                <a:solidFill>
                  <a:schemeClr val="bg1"/>
                </a:solidFill>
                <a:latin typeface="Arial" pitchFamily="-107" charset="0"/>
                <a:ea typeface="+mn-ea"/>
                <a:cs typeface="+mn-cs"/>
              </a:rPr>
              <a:t>(can be without</a:t>
            </a:r>
            <a:br>
              <a:rPr lang="en-US" sz="2400" b="1" u="none">
                <a:solidFill>
                  <a:schemeClr val="bg1"/>
                </a:solidFill>
                <a:latin typeface="Arial" pitchFamily="-107" charset="0"/>
                <a:ea typeface="+mn-ea"/>
                <a:cs typeface="+mn-cs"/>
              </a:rPr>
            </a:br>
            <a:r>
              <a:rPr lang="en-US" sz="2400" b="1" u="none">
                <a:solidFill>
                  <a:schemeClr val="bg1"/>
                </a:solidFill>
                <a:latin typeface="Arial" pitchFamily="-107" charset="0"/>
                <a:ea typeface="+mn-ea"/>
                <a:cs typeface="+mn-cs"/>
              </a:rPr>
              <a:t>obstruction)</a:t>
            </a:r>
          </a:p>
        </p:txBody>
      </p:sp>
      <p:sp>
        <p:nvSpPr>
          <p:cNvPr id="53253" name="Rectangle 5"/>
          <p:cNvSpPr>
            <a:spLocks noChangeArrowheads="1"/>
          </p:cNvSpPr>
          <p:nvPr/>
        </p:nvSpPr>
        <p:spPr bwMode="blackWhite">
          <a:xfrm>
            <a:off x="6229350" y="1900238"/>
            <a:ext cx="2628900" cy="2762250"/>
          </a:xfrm>
          <a:prstGeom prst="rect">
            <a:avLst/>
          </a:prstGeom>
          <a:solidFill>
            <a:srgbClr val="FFFF99"/>
          </a:solidFill>
          <a:ln w="9525">
            <a:solidFill>
              <a:schemeClr val="tx1"/>
            </a:solidFill>
            <a:miter lim="800000"/>
            <a:headEnd/>
            <a:tailEnd/>
          </a:ln>
        </p:spPr>
        <p:txBody>
          <a:bodyPr wrap="none">
            <a:prstTxWarp prst="textNoShape">
              <a:avLst/>
            </a:prstTxWarp>
          </a:bodyPr>
          <a:lstStyle/>
          <a:p>
            <a:pPr algn="ctr"/>
            <a:endParaRPr lang="en-US" sz="2700" b="1" u="none">
              <a:solidFill>
                <a:schemeClr val="bg1"/>
              </a:solidFill>
              <a:latin typeface="Arial" pitchFamily="-105" charset="0"/>
            </a:endParaRPr>
          </a:p>
          <a:p>
            <a:pPr algn="ctr"/>
            <a:r>
              <a:rPr lang="en-US" sz="3200" b="1" u="none">
                <a:solidFill>
                  <a:schemeClr val="bg1"/>
                </a:solidFill>
                <a:latin typeface="Arial" pitchFamily="-105" charset="0"/>
              </a:rPr>
              <a:t>BPO</a:t>
            </a:r>
            <a:r>
              <a:rPr lang="en-US" sz="2700" b="1" u="none">
                <a:solidFill>
                  <a:schemeClr val="bg1"/>
                </a:solidFill>
                <a:latin typeface="Arial" pitchFamily="-105" charset="0"/>
              </a:rPr>
              <a:t/>
            </a:r>
            <a:br>
              <a:rPr lang="en-US" sz="2700" b="1" u="none">
                <a:solidFill>
                  <a:schemeClr val="bg1"/>
                </a:solidFill>
                <a:latin typeface="Arial" pitchFamily="-105" charset="0"/>
              </a:rPr>
            </a:br>
            <a:r>
              <a:rPr lang="en-US" sz="2700" b="1" u="none">
                <a:solidFill>
                  <a:schemeClr val="bg1"/>
                </a:solidFill>
                <a:latin typeface="Arial" pitchFamily="-105" charset="0"/>
              </a:rPr>
              <a:t> </a:t>
            </a:r>
            <a:r>
              <a:rPr lang="en-US" sz="2400" b="1" u="none">
                <a:solidFill>
                  <a:schemeClr val="bg1"/>
                </a:solidFill>
                <a:latin typeface="Arial" pitchFamily="-105" charset="0"/>
              </a:rPr>
              <a:t>Urodynamically</a:t>
            </a:r>
            <a:br>
              <a:rPr lang="en-US" sz="2400" b="1" u="none">
                <a:solidFill>
                  <a:schemeClr val="bg1"/>
                </a:solidFill>
                <a:latin typeface="Arial" pitchFamily="-105" charset="0"/>
              </a:rPr>
            </a:br>
            <a:r>
              <a:rPr lang="en-US" sz="2400" b="1" u="none">
                <a:solidFill>
                  <a:schemeClr val="bg1"/>
                </a:solidFill>
                <a:latin typeface="Arial" pitchFamily="-105" charset="0"/>
              </a:rPr>
              <a:t>proven BOO</a:t>
            </a:r>
            <a:br>
              <a:rPr lang="en-US" sz="2400" b="1" u="none">
                <a:solidFill>
                  <a:schemeClr val="bg1"/>
                </a:solidFill>
                <a:latin typeface="Arial" pitchFamily="-105" charset="0"/>
              </a:rPr>
            </a:br>
            <a:r>
              <a:rPr lang="en-US" sz="2400" b="1" u="none">
                <a:solidFill>
                  <a:schemeClr val="bg1"/>
                </a:solidFill>
                <a:latin typeface="Arial" pitchFamily="-105" charset="0"/>
              </a:rPr>
              <a:t>(static/dynamic</a:t>
            </a:r>
            <a:br>
              <a:rPr lang="en-US" sz="2400" b="1" u="none">
                <a:solidFill>
                  <a:schemeClr val="bg1"/>
                </a:solidFill>
                <a:latin typeface="Arial" pitchFamily="-105" charset="0"/>
              </a:rPr>
            </a:br>
            <a:r>
              <a:rPr lang="en-US" sz="2400" b="1" u="none">
                <a:solidFill>
                  <a:schemeClr val="bg1"/>
                </a:solidFill>
                <a:latin typeface="Arial" pitchFamily="-105" charset="0"/>
              </a:rPr>
              <a:t>components)</a:t>
            </a:r>
          </a:p>
        </p:txBody>
      </p:sp>
      <p:sp>
        <p:nvSpPr>
          <p:cNvPr id="53254" name="Text Box 6"/>
          <p:cNvSpPr txBox="1">
            <a:spLocks noChangeArrowheads="1"/>
          </p:cNvSpPr>
          <p:nvPr/>
        </p:nvSpPr>
        <p:spPr bwMode="auto">
          <a:xfrm>
            <a:off x="150813" y="5248275"/>
            <a:ext cx="8793162" cy="1235075"/>
          </a:xfrm>
          <a:prstGeom prst="rect">
            <a:avLst/>
          </a:prstGeom>
          <a:noFill/>
          <a:ln w="9525">
            <a:noFill/>
            <a:miter lim="800000"/>
            <a:headEnd/>
            <a:tailEnd/>
          </a:ln>
        </p:spPr>
        <p:txBody>
          <a:bodyPr anchor="b">
            <a:prstTxWarp prst="textNoShape">
              <a:avLst/>
            </a:prstTxWarp>
          </a:bodyPr>
          <a:lstStyle/>
          <a:p>
            <a:endParaRPr lang="en-US" sz="1800" u="none">
              <a:latin typeface="Arial" pitchFamily="-105" charset="0"/>
              <a:ea typeface="Arial" pitchFamily="-105" charset="0"/>
              <a:cs typeface="Arial" pitchFamily="-105" charset="0"/>
            </a:endParaRPr>
          </a:p>
        </p:txBody>
      </p:sp>
      <p:sp>
        <p:nvSpPr>
          <p:cNvPr id="53255" name="Text Box 7"/>
          <p:cNvSpPr txBox="1">
            <a:spLocks noChangeArrowheads="1"/>
          </p:cNvSpPr>
          <p:nvPr/>
        </p:nvSpPr>
        <p:spPr bwMode="auto">
          <a:xfrm>
            <a:off x="0" y="6216650"/>
            <a:ext cx="7986713" cy="581025"/>
          </a:xfrm>
          <a:prstGeom prst="rect">
            <a:avLst/>
          </a:prstGeom>
          <a:noFill/>
          <a:ln w="9525">
            <a:noFill/>
            <a:miter lim="800000"/>
            <a:headEnd/>
            <a:tailEnd/>
          </a:ln>
        </p:spPr>
        <p:txBody>
          <a:bodyPr>
            <a:prstTxWarp prst="textNoShape">
              <a:avLst/>
            </a:prstTxWarp>
            <a:spAutoFit/>
          </a:bodyPr>
          <a:lstStyle/>
          <a:p>
            <a:r>
              <a:rPr lang="en-US" sz="1600" u="none">
                <a:latin typeface="Arial" pitchFamily="-105" charset="0"/>
              </a:rPr>
              <a:t>BPH = benign prostatic hyperplasia; BPE = benign prostatic enlargement; BPO = benign prostatic obstruction; BOO = bladder outlet obstruction</a:t>
            </a:r>
          </a:p>
        </p:txBody>
      </p:sp>
      <p:sp>
        <p:nvSpPr>
          <p:cNvPr id="53256" name="Text Box 8"/>
          <p:cNvSpPr txBox="1">
            <a:spLocks noChangeArrowheads="1"/>
          </p:cNvSpPr>
          <p:nvPr/>
        </p:nvSpPr>
        <p:spPr bwMode="auto">
          <a:xfrm>
            <a:off x="461963" y="6521450"/>
            <a:ext cx="631825"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b="1" u="none">
                <a:solidFill>
                  <a:schemeClr val="accent2"/>
                </a:solidFill>
                <a:latin typeface="Arial" pitchFamily="-105" charset="0"/>
              </a:rPr>
              <a:t>1.2</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ea typeface="ＭＳ Ｐゴシック" pitchFamily="-105" charset="-128"/>
                <a:cs typeface="ＭＳ Ｐゴシック" pitchFamily="-105" charset="-128"/>
              </a:rPr>
              <a:t>LUTS</a:t>
            </a:r>
          </a:p>
        </p:txBody>
      </p:sp>
      <p:sp>
        <p:nvSpPr>
          <p:cNvPr id="55299" name="Rectangle 3"/>
          <p:cNvSpPr>
            <a:spLocks noGrp="1" noChangeArrowheads="1"/>
          </p:cNvSpPr>
          <p:nvPr>
            <p:ph type="body" idx="1"/>
          </p:nvPr>
        </p:nvSpPr>
        <p:spPr/>
        <p:txBody>
          <a:bodyPr/>
          <a:lstStyle/>
          <a:p>
            <a:pPr marL="233363" indent="-233363" eaLnBrk="1" hangingPunct="1"/>
            <a:r>
              <a:rPr lang="en-US" sz="2800" b="1">
                <a:ea typeface="ＭＳ Ｐゴシック" pitchFamily="-105" charset="-128"/>
                <a:cs typeface="ＭＳ Ｐゴシック" pitchFamily="-105" charset="-128"/>
              </a:rPr>
              <a:t>Symptoms attributable to lower urinary tract dysfunction</a:t>
            </a:r>
          </a:p>
          <a:p>
            <a:pPr marL="681038" lvl="1" indent="-333375" eaLnBrk="1" hangingPunct="1"/>
            <a:r>
              <a:rPr lang="en-US" sz="2400" b="1"/>
              <a:t>storage (irritative) symptoms</a:t>
            </a:r>
          </a:p>
          <a:p>
            <a:pPr marL="681038" lvl="1" indent="-333375" eaLnBrk="1" hangingPunct="1"/>
            <a:r>
              <a:rPr lang="en-US" sz="2400" b="1"/>
              <a:t>emptying (obstructive) symptoms</a:t>
            </a:r>
          </a:p>
          <a:p>
            <a:pPr marL="681038" lvl="1" indent="-333375" eaLnBrk="1" hangingPunct="1"/>
            <a:r>
              <a:rPr lang="en-US" sz="2400" b="1"/>
              <a:t>may be associated with BPH, BPE, and BPO, but not exclusive to these</a:t>
            </a:r>
          </a:p>
        </p:txBody>
      </p:sp>
      <p:sp>
        <p:nvSpPr>
          <p:cNvPr id="55300" name="Text Box 4"/>
          <p:cNvSpPr txBox="1">
            <a:spLocks noChangeArrowheads="1"/>
          </p:cNvSpPr>
          <p:nvPr/>
        </p:nvSpPr>
        <p:spPr bwMode="auto">
          <a:xfrm>
            <a:off x="-1447800" y="6142038"/>
            <a:ext cx="8793163" cy="715962"/>
          </a:xfrm>
          <a:prstGeom prst="rect">
            <a:avLst/>
          </a:prstGeom>
          <a:noFill/>
          <a:ln w="9525">
            <a:noFill/>
            <a:miter lim="800000"/>
            <a:headEnd/>
            <a:tailEnd/>
          </a:ln>
        </p:spPr>
        <p:txBody>
          <a:bodyPr anchor="b">
            <a:prstTxWarp prst="textNoShape">
              <a:avLst/>
            </a:prstTxWarp>
          </a:bodyPr>
          <a:lstStyle/>
          <a:p>
            <a:pPr algn="r"/>
            <a:r>
              <a:rPr lang="en-US" sz="1600" u="none">
                <a:latin typeface="Arial" pitchFamily="-105" charset="0"/>
                <a:ea typeface="Arial" pitchFamily="-105" charset="0"/>
                <a:cs typeface="Arial" pitchFamily="-105" charset="0"/>
              </a:rPr>
              <a:t>Nordling J</a:t>
            </a:r>
            <a:r>
              <a:rPr lang="en-US" sz="1600" u="none">
                <a:latin typeface="Arial" pitchFamily="-105" charset="0"/>
              </a:rPr>
              <a:t> et al. </a:t>
            </a:r>
            <a:r>
              <a:rPr lang="en-US" sz="1600" i="1" u="none">
                <a:latin typeface="Arial" pitchFamily="-105" charset="0"/>
                <a:ea typeface="Arial" pitchFamily="-105" charset="0"/>
                <a:cs typeface="Arial" pitchFamily="-105" charset="0"/>
              </a:rPr>
              <a:t>Benign Prostatic Hyperplasia. 5th International Consultation</a:t>
            </a:r>
            <a:br>
              <a:rPr lang="en-US" sz="1600" i="1" u="none">
                <a:latin typeface="Arial" pitchFamily="-105" charset="0"/>
                <a:ea typeface="Arial" pitchFamily="-105" charset="0"/>
                <a:cs typeface="Arial" pitchFamily="-105" charset="0"/>
              </a:rPr>
            </a:br>
            <a:r>
              <a:rPr lang="en-US" sz="1600" i="1" u="none">
                <a:latin typeface="Arial" pitchFamily="-105" charset="0"/>
                <a:ea typeface="Arial" pitchFamily="-105" charset="0"/>
                <a:cs typeface="Arial" pitchFamily="-105" charset="0"/>
              </a:rPr>
              <a:t>on Benign Prostatic Hyperplasia. </a:t>
            </a:r>
            <a:r>
              <a:rPr lang="en-US" sz="1600" u="none">
                <a:latin typeface="Arial" pitchFamily="-105" charset="0"/>
                <a:ea typeface="Arial" pitchFamily="-105" charset="0"/>
                <a:cs typeface="Arial" pitchFamily="-105" charset="0"/>
              </a:rPr>
              <a:t>Paris, France. June 25-28, 2000:107-166.</a:t>
            </a:r>
          </a:p>
        </p:txBody>
      </p:sp>
      <p:sp>
        <p:nvSpPr>
          <p:cNvPr id="55301" name="Text Box 5"/>
          <p:cNvSpPr txBox="1">
            <a:spLocks noChangeArrowheads="1"/>
          </p:cNvSpPr>
          <p:nvPr/>
        </p:nvSpPr>
        <p:spPr bwMode="auto">
          <a:xfrm>
            <a:off x="461963" y="6521450"/>
            <a:ext cx="631825"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b="1" u="none">
                <a:solidFill>
                  <a:schemeClr val="accent2"/>
                </a:solidFill>
                <a:latin typeface="Arial" pitchFamily="-105" charset="0"/>
              </a:rPr>
              <a:t>1.4</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457200"/>
            <a:ext cx="7772400" cy="1143000"/>
          </a:xfrm>
        </p:spPr>
        <p:txBody>
          <a:bodyPr/>
          <a:lstStyle/>
          <a:p>
            <a:r>
              <a:rPr lang="en-US" u="sng">
                <a:solidFill>
                  <a:srgbClr val="FFFF99"/>
                </a:solidFill>
                <a:ea typeface="ＭＳ Ｐゴシック" pitchFamily="-105" charset="-128"/>
                <a:cs typeface="ＭＳ Ｐゴシック" pitchFamily="-105" charset="-128"/>
              </a:rPr>
              <a:t>Nobel Prize Winners in Urology</a:t>
            </a:r>
          </a:p>
        </p:txBody>
      </p:sp>
      <p:sp>
        <p:nvSpPr>
          <p:cNvPr id="260099" name="Text Box 3"/>
          <p:cNvSpPr txBox="1">
            <a:spLocks noChangeArrowheads="1"/>
          </p:cNvSpPr>
          <p:nvPr/>
        </p:nvSpPr>
        <p:spPr bwMode="auto">
          <a:xfrm>
            <a:off x="685800" y="2133600"/>
            <a:ext cx="50292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sz="3600">
                <a:latin typeface="Times New Roman" pitchFamily="-105" charset="0"/>
              </a:rPr>
              <a:t>Werner Forssmann- 1956</a:t>
            </a:r>
          </a:p>
        </p:txBody>
      </p:sp>
      <p:pic>
        <p:nvPicPr>
          <p:cNvPr id="260100" name="Picture 4" descr="forssmann"/>
          <p:cNvPicPr>
            <a:picLocks noChangeAspect="1" noChangeArrowheads="1"/>
          </p:cNvPicPr>
          <p:nvPr/>
        </p:nvPicPr>
        <p:blipFill>
          <a:blip r:embed="rId3"/>
          <a:srcRect/>
          <a:stretch>
            <a:fillRect/>
          </a:stretch>
        </p:blipFill>
        <p:spPr bwMode="auto">
          <a:xfrm>
            <a:off x="6172200" y="1676400"/>
            <a:ext cx="1524000" cy="1981200"/>
          </a:xfrm>
          <a:prstGeom prst="rect">
            <a:avLst/>
          </a:prstGeom>
          <a:noFill/>
          <a:ln w="9525">
            <a:noFill/>
            <a:miter lim="800000"/>
            <a:headEnd/>
            <a:tailEnd/>
          </a:ln>
        </p:spPr>
      </p:pic>
      <p:pic>
        <p:nvPicPr>
          <p:cNvPr id="260101" name="Picture 5" descr="huggins"/>
          <p:cNvPicPr>
            <a:picLocks noChangeAspect="1" noChangeArrowheads="1"/>
          </p:cNvPicPr>
          <p:nvPr/>
        </p:nvPicPr>
        <p:blipFill>
          <a:blip r:embed="rId4"/>
          <a:srcRect/>
          <a:stretch>
            <a:fillRect/>
          </a:stretch>
        </p:blipFill>
        <p:spPr bwMode="auto">
          <a:xfrm>
            <a:off x="6172200" y="3810000"/>
            <a:ext cx="1524000" cy="2057400"/>
          </a:xfrm>
          <a:prstGeom prst="rect">
            <a:avLst/>
          </a:prstGeom>
          <a:noFill/>
          <a:ln w="9525">
            <a:noFill/>
            <a:miter lim="800000"/>
            <a:headEnd/>
            <a:tailEnd/>
          </a:ln>
        </p:spPr>
      </p:pic>
      <p:sp>
        <p:nvSpPr>
          <p:cNvPr id="260102" name="Text Box 6"/>
          <p:cNvSpPr txBox="1">
            <a:spLocks noChangeArrowheads="1"/>
          </p:cNvSpPr>
          <p:nvPr/>
        </p:nvSpPr>
        <p:spPr bwMode="auto">
          <a:xfrm>
            <a:off x="609600" y="4495800"/>
            <a:ext cx="51816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sz="3600">
                <a:latin typeface="Times New Roman" pitchFamily="-105" charset="0"/>
              </a:rPr>
              <a:t>Charles B. Huggins- 1966</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009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26010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260102"/>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499"/>
                                          </p:stCondLst>
                                        </p:cTn>
                                        <p:tgtEl>
                                          <p:spTgt spid="260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autoUpdateAnimBg="0"/>
      <p:bldP spid="260102"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ea typeface="ＭＳ Ｐゴシック" pitchFamily="-105" charset="-128"/>
                <a:cs typeface="ＭＳ Ｐゴシック" pitchFamily="-105" charset="-128"/>
              </a:rPr>
              <a:t>OAB: US Prevalence by Age</a:t>
            </a:r>
          </a:p>
        </p:txBody>
      </p:sp>
      <p:sp>
        <p:nvSpPr>
          <p:cNvPr id="57347" name="Line 3"/>
          <p:cNvSpPr>
            <a:spLocks noChangeShapeType="1"/>
          </p:cNvSpPr>
          <p:nvPr/>
        </p:nvSpPr>
        <p:spPr bwMode="auto">
          <a:xfrm>
            <a:off x="533400" y="4033838"/>
            <a:ext cx="42863" cy="1587"/>
          </a:xfrm>
          <a:prstGeom prst="line">
            <a:avLst/>
          </a:prstGeom>
          <a:noFill/>
          <a:ln w="30163">
            <a:noFill/>
            <a:round/>
            <a:headEnd/>
            <a:tailEnd/>
          </a:ln>
        </p:spPr>
        <p:txBody>
          <a:bodyPr>
            <a:prstTxWarp prst="textNoShape">
              <a:avLst/>
            </a:prstTxWarp>
          </a:bodyPr>
          <a:lstStyle/>
          <a:p>
            <a:endParaRPr lang="en-US"/>
          </a:p>
        </p:txBody>
      </p:sp>
      <p:sp>
        <p:nvSpPr>
          <p:cNvPr id="57348" name="Line 4"/>
          <p:cNvSpPr>
            <a:spLocks noChangeShapeType="1"/>
          </p:cNvSpPr>
          <p:nvPr/>
        </p:nvSpPr>
        <p:spPr bwMode="auto">
          <a:xfrm>
            <a:off x="533400" y="3063875"/>
            <a:ext cx="42863" cy="0"/>
          </a:xfrm>
          <a:prstGeom prst="line">
            <a:avLst/>
          </a:prstGeom>
          <a:noFill/>
          <a:ln w="30163">
            <a:noFill/>
            <a:round/>
            <a:headEnd/>
            <a:tailEnd/>
          </a:ln>
        </p:spPr>
        <p:txBody>
          <a:bodyPr>
            <a:prstTxWarp prst="textNoShape">
              <a:avLst/>
            </a:prstTxWarp>
          </a:bodyPr>
          <a:lstStyle/>
          <a:p>
            <a:endParaRPr lang="en-US"/>
          </a:p>
        </p:txBody>
      </p:sp>
      <p:sp>
        <p:nvSpPr>
          <p:cNvPr id="57349" name="Line 5"/>
          <p:cNvSpPr>
            <a:spLocks noChangeShapeType="1"/>
          </p:cNvSpPr>
          <p:nvPr/>
        </p:nvSpPr>
        <p:spPr bwMode="auto">
          <a:xfrm>
            <a:off x="533400" y="2735263"/>
            <a:ext cx="42863" cy="0"/>
          </a:xfrm>
          <a:prstGeom prst="line">
            <a:avLst/>
          </a:prstGeom>
          <a:noFill/>
          <a:ln w="30163">
            <a:noFill/>
            <a:round/>
            <a:headEnd/>
            <a:tailEnd/>
          </a:ln>
        </p:spPr>
        <p:txBody>
          <a:bodyPr>
            <a:prstTxWarp prst="textNoShape">
              <a:avLst/>
            </a:prstTxWarp>
          </a:bodyPr>
          <a:lstStyle/>
          <a:p>
            <a:endParaRPr lang="en-US"/>
          </a:p>
        </p:txBody>
      </p:sp>
      <p:sp>
        <p:nvSpPr>
          <p:cNvPr id="57350" name="Line 6"/>
          <p:cNvSpPr>
            <a:spLocks noChangeShapeType="1"/>
          </p:cNvSpPr>
          <p:nvPr/>
        </p:nvSpPr>
        <p:spPr bwMode="auto">
          <a:xfrm flipV="1">
            <a:off x="1522413" y="4752975"/>
            <a:ext cx="1587" cy="42863"/>
          </a:xfrm>
          <a:prstGeom prst="line">
            <a:avLst/>
          </a:prstGeom>
          <a:noFill/>
          <a:ln w="30163">
            <a:noFill/>
            <a:round/>
            <a:headEnd/>
            <a:tailEnd/>
          </a:ln>
        </p:spPr>
        <p:txBody>
          <a:bodyPr>
            <a:prstTxWarp prst="textNoShape">
              <a:avLst/>
            </a:prstTxWarp>
          </a:bodyPr>
          <a:lstStyle/>
          <a:p>
            <a:endParaRPr lang="en-US"/>
          </a:p>
        </p:txBody>
      </p:sp>
      <p:sp>
        <p:nvSpPr>
          <p:cNvPr id="57351" name="Line 7"/>
          <p:cNvSpPr>
            <a:spLocks noChangeShapeType="1"/>
          </p:cNvSpPr>
          <p:nvPr/>
        </p:nvSpPr>
        <p:spPr bwMode="auto">
          <a:xfrm flipV="1">
            <a:off x="8715375" y="4940300"/>
            <a:ext cx="1588" cy="39688"/>
          </a:xfrm>
          <a:prstGeom prst="line">
            <a:avLst/>
          </a:prstGeom>
          <a:noFill/>
          <a:ln w="30163">
            <a:noFill/>
            <a:round/>
            <a:headEnd/>
            <a:tailEnd/>
          </a:ln>
        </p:spPr>
        <p:txBody>
          <a:bodyPr>
            <a:prstTxWarp prst="textNoShape">
              <a:avLst/>
            </a:prstTxWarp>
          </a:bodyPr>
          <a:lstStyle/>
          <a:p>
            <a:endParaRPr lang="en-US"/>
          </a:p>
        </p:txBody>
      </p:sp>
      <p:sp>
        <p:nvSpPr>
          <p:cNvPr id="57352" name="Line 8"/>
          <p:cNvSpPr>
            <a:spLocks noChangeShapeType="1"/>
          </p:cNvSpPr>
          <p:nvPr/>
        </p:nvSpPr>
        <p:spPr bwMode="auto">
          <a:xfrm>
            <a:off x="533400" y="4078288"/>
            <a:ext cx="42863" cy="1587"/>
          </a:xfrm>
          <a:prstGeom prst="line">
            <a:avLst/>
          </a:prstGeom>
          <a:noFill/>
          <a:ln w="30163">
            <a:noFill/>
            <a:round/>
            <a:headEnd/>
            <a:tailEnd/>
          </a:ln>
        </p:spPr>
        <p:txBody>
          <a:bodyPr>
            <a:prstTxWarp prst="textNoShape">
              <a:avLst/>
            </a:prstTxWarp>
          </a:bodyPr>
          <a:lstStyle/>
          <a:p>
            <a:endParaRPr lang="en-US"/>
          </a:p>
        </p:txBody>
      </p:sp>
      <p:sp>
        <p:nvSpPr>
          <p:cNvPr id="57353" name="Line 9"/>
          <p:cNvSpPr>
            <a:spLocks noChangeShapeType="1"/>
          </p:cNvSpPr>
          <p:nvPr/>
        </p:nvSpPr>
        <p:spPr bwMode="auto">
          <a:xfrm>
            <a:off x="533400" y="3749675"/>
            <a:ext cx="42863" cy="1588"/>
          </a:xfrm>
          <a:prstGeom prst="line">
            <a:avLst/>
          </a:prstGeom>
          <a:noFill/>
          <a:ln w="30163">
            <a:noFill/>
            <a:round/>
            <a:headEnd/>
            <a:tailEnd/>
          </a:ln>
        </p:spPr>
        <p:txBody>
          <a:bodyPr>
            <a:prstTxWarp prst="textNoShape">
              <a:avLst/>
            </a:prstTxWarp>
          </a:bodyPr>
          <a:lstStyle/>
          <a:p>
            <a:endParaRPr lang="en-US"/>
          </a:p>
        </p:txBody>
      </p:sp>
      <p:sp>
        <p:nvSpPr>
          <p:cNvPr id="57354" name="Line 10"/>
          <p:cNvSpPr>
            <a:spLocks noChangeShapeType="1"/>
          </p:cNvSpPr>
          <p:nvPr/>
        </p:nvSpPr>
        <p:spPr bwMode="auto">
          <a:xfrm flipV="1">
            <a:off x="4319588" y="5965825"/>
            <a:ext cx="1587" cy="53975"/>
          </a:xfrm>
          <a:prstGeom prst="line">
            <a:avLst/>
          </a:prstGeom>
          <a:noFill/>
          <a:ln w="30163">
            <a:noFill/>
            <a:round/>
            <a:headEnd/>
            <a:tailEnd/>
          </a:ln>
        </p:spPr>
        <p:txBody>
          <a:bodyPr>
            <a:prstTxWarp prst="textNoShape">
              <a:avLst/>
            </a:prstTxWarp>
          </a:bodyPr>
          <a:lstStyle/>
          <a:p>
            <a:endParaRPr lang="en-US"/>
          </a:p>
        </p:txBody>
      </p:sp>
      <p:sp>
        <p:nvSpPr>
          <p:cNvPr id="57355" name="Line 11"/>
          <p:cNvSpPr>
            <a:spLocks noChangeShapeType="1"/>
          </p:cNvSpPr>
          <p:nvPr/>
        </p:nvSpPr>
        <p:spPr bwMode="auto">
          <a:xfrm>
            <a:off x="533400" y="2778125"/>
            <a:ext cx="42863" cy="1588"/>
          </a:xfrm>
          <a:prstGeom prst="line">
            <a:avLst/>
          </a:prstGeom>
          <a:noFill/>
          <a:ln w="30163">
            <a:noFill/>
            <a:round/>
            <a:headEnd/>
            <a:tailEnd/>
          </a:ln>
        </p:spPr>
        <p:txBody>
          <a:bodyPr>
            <a:prstTxWarp prst="textNoShape">
              <a:avLst/>
            </a:prstTxWarp>
          </a:bodyPr>
          <a:lstStyle/>
          <a:p>
            <a:endParaRPr lang="en-US"/>
          </a:p>
        </p:txBody>
      </p:sp>
      <p:sp>
        <p:nvSpPr>
          <p:cNvPr id="57356" name="Rectangle 12"/>
          <p:cNvSpPr>
            <a:spLocks noChangeArrowheads="1"/>
          </p:cNvSpPr>
          <p:nvPr/>
        </p:nvSpPr>
        <p:spPr bwMode="auto">
          <a:xfrm>
            <a:off x="1881188" y="4718050"/>
            <a:ext cx="252412" cy="755650"/>
          </a:xfrm>
          <a:prstGeom prst="rect">
            <a:avLst/>
          </a:prstGeom>
          <a:solidFill>
            <a:srgbClr val="00FFFF"/>
          </a:solidFill>
          <a:ln w="19050">
            <a:solidFill>
              <a:schemeClr val="tx1"/>
            </a:solidFill>
            <a:miter lim="800000"/>
            <a:headEnd/>
            <a:tailEnd/>
          </a:ln>
        </p:spPr>
        <p:txBody>
          <a:bodyPr>
            <a:prstTxWarp prst="textNoShape">
              <a:avLst/>
            </a:prstTxWarp>
          </a:bodyPr>
          <a:lstStyle/>
          <a:p>
            <a:endParaRPr lang="en-US"/>
          </a:p>
        </p:txBody>
      </p:sp>
      <p:sp>
        <p:nvSpPr>
          <p:cNvPr id="57357" name="Rectangle 13"/>
          <p:cNvSpPr>
            <a:spLocks noChangeArrowheads="1"/>
          </p:cNvSpPr>
          <p:nvPr/>
        </p:nvSpPr>
        <p:spPr bwMode="auto">
          <a:xfrm>
            <a:off x="2755900" y="4933950"/>
            <a:ext cx="254000" cy="539750"/>
          </a:xfrm>
          <a:prstGeom prst="rect">
            <a:avLst/>
          </a:prstGeom>
          <a:solidFill>
            <a:srgbClr val="00FFFF"/>
          </a:solidFill>
          <a:ln w="19050">
            <a:solidFill>
              <a:schemeClr val="tx1"/>
            </a:solidFill>
            <a:miter lim="800000"/>
            <a:headEnd/>
            <a:tailEnd/>
          </a:ln>
        </p:spPr>
        <p:txBody>
          <a:bodyPr>
            <a:prstTxWarp prst="textNoShape">
              <a:avLst/>
            </a:prstTxWarp>
          </a:bodyPr>
          <a:lstStyle/>
          <a:p>
            <a:endParaRPr lang="en-US"/>
          </a:p>
        </p:txBody>
      </p:sp>
      <p:sp>
        <p:nvSpPr>
          <p:cNvPr id="57358" name="Rectangle 14"/>
          <p:cNvSpPr>
            <a:spLocks noChangeArrowheads="1"/>
          </p:cNvSpPr>
          <p:nvPr/>
        </p:nvSpPr>
        <p:spPr bwMode="auto">
          <a:xfrm>
            <a:off x="3632200" y="4486275"/>
            <a:ext cx="249238" cy="987425"/>
          </a:xfrm>
          <a:prstGeom prst="rect">
            <a:avLst/>
          </a:prstGeom>
          <a:solidFill>
            <a:srgbClr val="00FFFF"/>
          </a:solidFill>
          <a:ln w="19050">
            <a:solidFill>
              <a:schemeClr val="tx1"/>
            </a:solidFill>
            <a:miter lim="800000"/>
            <a:headEnd/>
            <a:tailEnd/>
          </a:ln>
        </p:spPr>
        <p:txBody>
          <a:bodyPr>
            <a:prstTxWarp prst="textNoShape">
              <a:avLst/>
            </a:prstTxWarp>
          </a:bodyPr>
          <a:lstStyle/>
          <a:p>
            <a:endParaRPr lang="en-US"/>
          </a:p>
        </p:txBody>
      </p:sp>
      <p:sp>
        <p:nvSpPr>
          <p:cNvPr id="57359" name="Rectangle 15"/>
          <p:cNvSpPr>
            <a:spLocks noChangeArrowheads="1"/>
          </p:cNvSpPr>
          <p:nvPr/>
        </p:nvSpPr>
        <p:spPr bwMode="auto">
          <a:xfrm>
            <a:off x="4503738" y="3924300"/>
            <a:ext cx="252412" cy="1549400"/>
          </a:xfrm>
          <a:prstGeom prst="rect">
            <a:avLst/>
          </a:prstGeom>
          <a:solidFill>
            <a:srgbClr val="00FFFF"/>
          </a:solidFill>
          <a:ln w="19050">
            <a:solidFill>
              <a:schemeClr val="tx1"/>
            </a:solidFill>
            <a:miter lim="800000"/>
            <a:headEnd/>
            <a:tailEnd/>
          </a:ln>
        </p:spPr>
        <p:txBody>
          <a:bodyPr>
            <a:prstTxWarp prst="textNoShape">
              <a:avLst/>
            </a:prstTxWarp>
          </a:bodyPr>
          <a:lstStyle/>
          <a:p>
            <a:endParaRPr lang="en-US"/>
          </a:p>
        </p:txBody>
      </p:sp>
      <p:sp>
        <p:nvSpPr>
          <p:cNvPr id="57360" name="Rectangle 16"/>
          <p:cNvSpPr>
            <a:spLocks noChangeArrowheads="1"/>
          </p:cNvSpPr>
          <p:nvPr/>
        </p:nvSpPr>
        <p:spPr bwMode="auto">
          <a:xfrm>
            <a:off x="5378450" y="3349625"/>
            <a:ext cx="252413" cy="2124075"/>
          </a:xfrm>
          <a:prstGeom prst="rect">
            <a:avLst/>
          </a:prstGeom>
          <a:solidFill>
            <a:srgbClr val="00FFFF"/>
          </a:solidFill>
          <a:ln w="19050">
            <a:solidFill>
              <a:schemeClr val="tx1"/>
            </a:solidFill>
            <a:miter lim="800000"/>
            <a:headEnd/>
            <a:tailEnd/>
          </a:ln>
        </p:spPr>
        <p:txBody>
          <a:bodyPr>
            <a:prstTxWarp prst="textNoShape">
              <a:avLst/>
            </a:prstTxWarp>
          </a:bodyPr>
          <a:lstStyle/>
          <a:p>
            <a:endParaRPr lang="en-US"/>
          </a:p>
        </p:txBody>
      </p:sp>
      <p:sp>
        <p:nvSpPr>
          <p:cNvPr id="57361" name="Rectangle 17"/>
          <p:cNvSpPr>
            <a:spLocks noChangeArrowheads="1"/>
          </p:cNvSpPr>
          <p:nvPr/>
        </p:nvSpPr>
        <p:spPr bwMode="auto">
          <a:xfrm>
            <a:off x="6254750" y="2974975"/>
            <a:ext cx="249238" cy="2498725"/>
          </a:xfrm>
          <a:prstGeom prst="rect">
            <a:avLst/>
          </a:prstGeom>
          <a:solidFill>
            <a:srgbClr val="00FFFF"/>
          </a:solidFill>
          <a:ln w="19050">
            <a:solidFill>
              <a:schemeClr val="tx1"/>
            </a:solidFill>
            <a:miter lim="800000"/>
            <a:headEnd/>
            <a:tailEnd/>
          </a:ln>
        </p:spPr>
        <p:txBody>
          <a:bodyPr>
            <a:prstTxWarp prst="textNoShape">
              <a:avLst/>
            </a:prstTxWarp>
          </a:bodyPr>
          <a:lstStyle/>
          <a:p>
            <a:endParaRPr lang="en-US"/>
          </a:p>
        </p:txBody>
      </p:sp>
      <p:sp>
        <p:nvSpPr>
          <p:cNvPr id="57362" name="Rectangle 18"/>
          <p:cNvSpPr>
            <a:spLocks noChangeArrowheads="1"/>
          </p:cNvSpPr>
          <p:nvPr/>
        </p:nvSpPr>
        <p:spPr bwMode="auto">
          <a:xfrm>
            <a:off x="7129463" y="2630488"/>
            <a:ext cx="249237" cy="2843212"/>
          </a:xfrm>
          <a:prstGeom prst="rect">
            <a:avLst/>
          </a:prstGeom>
          <a:solidFill>
            <a:srgbClr val="00FFFF"/>
          </a:solidFill>
          <a:ln w="19050">
            <a:solidFill>
              <a:schemeClr val="tx1"/>
            </a:solidFill>
            <a:miter lim="800000"/>
            <a:headEnd/>
            <a:tailEnd/>
          </a:ln>
        </p:spPr>
        <p:txBody>
          <a:bodyPr>
            <a:prstTxWarp prst="textNoShape">
              <a:avLst/>
            </a:prstTxWarp>
          </a:bodyPr>
          <a:lstStyle/>
          <a:p>
            <a:endParaRPr lang="en-US"/>
          </a:p>
        </p:txBody>
      </p:sp>
      <p:sp>
        <p:nvSpPr>
          <p:cNvPr id="57363" name="Rectangle 19"/>
          <p:cNvSpPr>
            <a:spLocks noChangeArrowheads="1"/>
          </p:cNvSpPr>
          <p:nvPr/>
        </p:nvSpPr>
        <p:spPr bwMode="auto">
          <a:xfrm>
            <a:off x="2133600" y="5073650"/>
            <a:ext cx="252413" cy="400050"/>
          </a:xfrm>
          <a:prstGeom prst="rect">
            <a:avLst/>
          </a:prstGeom>
          <a:solidFill>
            <a:srgbClr val="FFFF00"/>
          </a:solidFill>
          <a:ln w="19050">
            <a:solidFill>
              <a:schemeClr val="tx1"/>
            </a:solidFill>
            <a:miter lim="800000"/>
            <a:headEnd/>
            <a:tailEnd/>
          </a:ln>
        </p:spPr>
        <p:txBody>
          <a:bodyPr>
            <a:prstTxWarp prst="textNoShape">
              <a:avLst/>
            </a:prstTxWarp>
          </a:bodyPr>
          <a:lstStyle/>
          <a:p>
            <a:endParaRPr lang="en-US"/>
          </a:p>
        </p:txBody>
      </p:sp>
      <p:sp>
        <p:nvSpPr>
          <p:cNvPr id="57364" name="Rectangle 20"/>
          <p:cNvSpPr>
            <a:spLocks noChangeArrowheads="1"/>
          </p:cNvSpPr>
          <p:nvPr/>
        </p:nvSpPr>
        <p:spPr bwMode="auto">
          <a:xfrm>
            <a:off x="3009900" y="4876800"/>
            <a:ext cx="249238" cy="596900"/>
          </a:xfrm>
          <a:prstGeom prst="rect">
            <a:avLst/>
          </a:prstGeom>
          <a:solidFill>
            <a:srgbClr val="FFFF00"/>
          </a:solidFill>
          <a:ln w="19050">
            <a:solidFill>
              <a:schemeClr val="tx1"/>
            </a:solidFill>
            <a:miter lim="800000"/>
            <a:headEnd/>
            <a:tailEnd/>
          </a:ln>
        </p:spPr>
        <p:txBody>
          <a:bodyPr>
            <a:prstTxWarp prst="textNoShape">
              <a:avLst/>
            </a:prstTxWarp>
          </a:bodyPr>
          <a:lstStyle/>
          <a:p>
            <a:endParaRPr lang="en-US"/>
          </a:p>
        </p:txBody>
      </p:sp>
      <p:sp>
        <p:nvSpPr>
          <p:cNvPr id="57365" name="Rectangle 21"/>
          <p:cNvSpPr>
            <a:spLocks noChangeArrowheads="1"/>
          </p:cNvSpPr>
          <p:nvPr/>
        </p:nvSpPr>
        <p:spPr bwMode="auto">
          <a:xfrm>
            <a:off x="3881438" y="4625975"/>
            <a:ext cx="252412" cy="847725"/>
          </a:xfrm>
          <a:prstGeom prst="rect">
            <a:avLst/>
          </a:prstGeom>
          <a:solidFill>
            <a:srgbClr val="FFFF00"/>
          </a:solidFill>
          <a:ln w="19050">
            <a:solidFill>
              <a:schemeClr val="tx1"/>
            </a:solidFill>
            <a:miter lim="800000"/>
            <a:headEnd/>
            <a:tailEnd/>
          </a:ln>
        </p:spPr>
        <p:txBody>
          <a:bodyPr>
            <a:prstTxWarp prst="textNoShape">
              <a:avLst/>
            </a:prstTxWarp>
          </a:bodyPr>
          <a:lstStyle/>
          <a:p>
            <a:endParaRPr lang="en-US"/>
          </a:p>
        </p:txBody>
      </p:sp>
      <p:sp>
        <p:nvSpPr>
          <p:cNvPr id="57366" name="Rectangle 22"/>
          <p:cNvSpPr>
            <a:spLocks noChangeArrowheads="1"/>
          </p:cNvSpPr>
          <p:nvPr/>
        </p:nvSpPr>
        <p:spPr bwMode="auto">
          <a:xfrm>
            <a:off x="4756150" y="3619500"/>
            <a:ext cx="252413" cy="1854200"/>
          </a:xfrm>
          <a:prstGeom prst="rect">
            <a:avLst/>
          </a:prstGeom>
          <a:solidFill>
            <a:srgbClr val="FFFF00"/>
          </a:solidFill>
          <a:ln w="19050">
            <a:solidFill>
              <a:schemeClr val="tx1"/>
            </a:solidFill>
            <a:miter lim="800000"/>
            <a:headEnd/>
            <a:tailEnd/>
          </a:ln>
        </p:spPr>
        <p:txBody>
          <a:bodyPr>
            <a:prstTxWarp prst="textNoShape">
              <a:avLst/>
            </a:prstTxWarp>
          </a:bodyPr>
          <a:lstStyle/>
          <a:p>
            <a:endParaRPr lang="en-US"/>
          </a:p>
        </p:txBody>
      </p:sp>
      <p:sp>
        <p:nvSpPr>
          <p:cNvPr id="57367" name="Rectangle 23"/>
          <p:cNvSpPr>
            <a:spLocks noChangeArrowheads="1"/>
          </p:cNvSpPr>
          <p:nvPr/>
        </p:nvSpPr>
        <p:spPr bwMode="auto">
          <a:xfrm>
            <a:off x="5630863" y="3600450"/>
            <a:ext cx="250825" cy="1873250"/>
          </a:xfrm>
          <a:prstGeom prst="rect">
            <a:avLst/>
          </a:prstGeom>
          <a:solidFill>
            <a:srgbClr val="FFFF00"/>
          </a:solidFill>
          <a:ln w="19050">
            <a:solidFill>
              <a:schemeClr val="tx1"/>
            </a:solidFill>
            <a:miter lim="800000"/>
            <a:headEnd/>
            <a:tailEnd/>
          </a:ln>
        </p:spPr>
        <p:txBody>
          <a:bodyPr>
            <a:prstTxWarp prst="textNoShape">
              <a:avLst/>
            </a:prstTxWarp>
          </a:bodyPr>
          <a:lstStyle/>
          <a:p>
            <a:endParaRPr lang="en-US"/>
          </a:p>
        </p:txBody>
      </p:sp>
      <p:sp>
        <p:nvSpPr>
          <p:cNvPr id="57368" name="Rectangle 24"/>
          <p:cNvSpPr>
            <a:spLocks noChangeArrowheads="1"/>
          </p:cNvSpPr>
          <p:nvPr/>
        </p:nvSpPr>
        <p:spPr bwMode="auto">
          <a:xfrm>
            <a:off x="6503988" y="2863850"/>
            <a:ext cx="255587" cy="2609850"/>
          </a:xfrm>
          <a:prstGeom prst="rect">
            <a:avLst/>
          </a:prstGeom>
          <a:solidFill>
            <a:srgbClr val="FFFF00"/>
          </a:solidFill>
          <a:ln w="19050">
            <a:solidFill>
              <a:schemeClr val="tx1"/>
            </a:solidFill>
            <a:miter lim="800000"/>
            <a:headEnd/>
            <a:tailEnd/>
          </a:ln>
        </p:spPr>
        <p:txBody>
          <a:bodyPr>
            <a:prstTxWarp prst="textNoShape">
              <a:avLst/>
            </a:prstTxWarp>
          </a:bodyPr>
          <a:lstStyle/>
          <a:p>
            <a:endParaRPr lang="en-US"/>
          </a:p>
        </p:txBody>
      </p:sp>
      <p:sp>
        <p:nvSpPr>
          <p:cNvPr id="57369" name="Rectangle 25"/>
          <p:cNvSpPr>
            <a:spLocks noChangeArrowheads="1"/>
          </p:cNvSpPr>
          <p:nvPr/>
        </p:nvSpPr>
        <p:spPr bwMode="auto">
          <a:xfrm>
            <a:off x="7378700" y="3003550"/>
            <a:ext cx="252413" cy="2470150"/>
          </a:xfrm>
          <a:prstGeom prst="rect">
            <a:avLst/>
          </a:prstGeom>
          <a:solidFill>
            <a:srgbClr val="FFFF00"/>
          </a:solidFill>
          <a:ln w="19050">
            <a:solidFill>
              <a:schemeClr val="tx1"/>
            </a:solidFill>
            <a:miter lim="800000"/>
            <a:headEnd/>
            <a:tailEnd/>
          </a:ln>
        </p:spPr>
        <p:txBody>
          <a:bodyPr>
            <a:prstTxWarp prst="textNoShape">
              <a:avLst/>
            </a:prstTxWarp>
          </a:bodyPr>
          <a:lstStyle/>
          <a:p>
            <a:endParaRPr lang="en-US"/>
          </a:p>
        </p:txBody>
      </p:sp>
      <p:sp>
        <p:nvSpPr>
          <p:cNvPr id="57370" name="Line 26"/>
          <p:cNvSpPr>
            <a:spLocks noChangeShapeType="1"/>
          </p:cNvSpPr>
          <p:nvPr/>
        </p:nvSpPr>
        <p:spPr bwMode="auto">
          <a:xfrm>
            <a:off x="1697038" y="2139950"/>
            <a:ext cx="3175" cy="3308350"/>
          </a:xfrm>
          <a:prstGeom prst="line">
            <a:avLst/>
          </a:prstGeom>
          <a:noFill/>
          <a:ln w="19050">
            <a:solidFill>
              <a:schemeClr val="tx1"/>
            </a:solidFill>
            <a:round/>
            <a:headEnd/>
            <a:tailEnd/>
          </a:ln>
        </p:spPr>
        <p:txBody>
          <a:bodyPr>
            <a:prstTxWarp prst="textNoShape">
              <a:avLst/>
            </a:prstTxWarp>
          </a:bodyPr>
          <a:lstStyle/>
          <a:p>
            <a:endParaRPr lang="en-US"/>
          </a:p>
        </p:txBody>
      </p:sp>
      <p:sp>
        <p:nvSpPr>
          <p:cNvPr id="57371" name="Line 27"/>
          <p:cNvSpPr>
            <a:spLocks noChangeShapeType="1"/>
          </p:cNvSpPr>
          <p:nvPr/>
        </p:nvSpPr>
        <p:spPr bwMode="auto">
          <a:xfrm>
            <a:off x="1649413" y="5478463"/>
            <a:ext cx="6119812"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46108" name="Rectangle 28"/>
          <p:cNvSpPr>
            <a:spLocks noChangeArrowheads="1"/>
          </p:cNvSpPr>
          <p:nvPr/>
        </p:nvSpPr>
        <p:spPr bwMode="auto">
          <a:xfrm>
            <a:off x="1411288" y="5345113"/>
            <a:ext cx="112712" cy="244475"/>
          </a:xfrm>
          <a:prstGeom prst="rect">
            <a:avLst/>
          </a:prstGeom>
          <a:noFill/>
          <a:ln w="9525">
            <a:noFill/>
            <a:miter lim="800000"/>
            <a:headEnd/>
            <a:tailEnd/>
          </a:ln>
        </p:spPr>
        <p:txBody>
          <a:bodyPr wrap="none" lIns="0" tIns="0" rIns="0" bIns="0">
            <a:prstTxWarp prst="textNoShape">
              <a:avLst/>
            </a:prstTxWarp>
            <a:spAutoFit/>
          </a:bodyPr>
          <a:lstStyle/>
          <a:p>
            <a:pPr algn="r" eaLnBrk="0" hangingPunct="0">
              <a:defRPr/>
            </a:pPr>
            <a:r>
              <a:rPr lang="en-US" sz="1600" b="1" u="none">
                <a:effectLst>
                  <a:outerShdw blurRad="38100" dist="38100" dir="2700000" algn="tl">
                    <a:srgbClr val="000000"/>
                  </a:outerShdw>
                </a:effectLst>
                <a:latin typeface="Arial" pitchFamily="-107" charset="0"/>
                <a:ea typeface="+mn-ea"/>
                <a:cs typeface="+mn-cs"/>
              </a:rPr>
              <a:t>0</a:t>
            </a:r>
          </a:p>
        </p:txBody>
      </p:sp>
      <p:sp>
        <p:nvSpPr>
          <p:cNvPr id="46109" name="Rectangle 29"/>
          <p:cNvSpPr>
            <a:spLocks noChangeArrowheads="1"/>
          </p:cNvSpPr>
          <p:nvPr/>
        </p:nvSpPr>
        <p:spPr bwMode="auto">
          <a:xfrm>
            <a:off x="1411288" y="4924425"/>
            <a:ext cx="112712" cy="244475"/>
          </a:xfrm>
          <a:prstGeom prst="rect">
            <a:avLst/>
          </a:prstGeom>
          <a:noFill/>
          <a:ln w="9525">
            <a:noFill/>
            <a:miter lim="800000"/>
            <a:headEnd/>
            <a:tailEnd/>
          </a:ln>
        </p:spPr>
        <p:txBody>
          <a:bodyPr wrap="none" lIns="0" tIns="0" rIns="0" bIns="0">
            <a:prstTxWarp prst="textNoShape">
              <a:avLst/>
            </a:prstTxWarp>
            <a:spAutoFit/>
          </a:bodyPr>
          <a:lstStyle/>
          <a:p>
            <a:pPr algn="r" eaLnBrk="0" hangingPunct="0">
              <a:defRPr/>
            </a:pPr>
            <a:r>
              <a:rPr lang="en-US" sz="1600" b="1" u="none">
                <a:effectLst>
                  <a:outerShdw blurRad="38100" dist="38100" dir="2700000" algn="tl">
                    <a:srgbClr val="000000"/>
                  </a:outerShdw>
                </a:effectLst>
                <a:latin typeface="Arial" pitchFamily="-107" charset="0"/>
                <a:ea typeface="+mn-ea"/>
                <a:cs typeface="+mn-cs"/>
              </a:rPr>
              <a:t>5</a:t>
            </a:r>
          </a:p>
        </p:txBody>
      </p:sp>
      <p:sp>
        <p:nvSpPr>
          <p:cNvPr id="46110" name="Rectangle 30"/>
          <p:cNvSpPr>
            <a:spLocks noChangeArrowheads="1"/>
          </p:cNvSpPr>
          <p:nvPr/>
        </p:nvSpPr>
        <p:spPr bwMode="auto">
          <a:xfrm>
            <a:off x="1298575" y="4503738"/>
            <a:ext cx="225425" cy="244475"/>
          </a:xfrm>
          <a:prstGeom prst="rect">
            <a:avLst/>
          </a:prstGeom>
          <a:noFill/>
          <a:ln w="9525">
            <a:noFill/>
            <a:miter lim="800000"/>
            <a:headEnd/>
            <a:tailEnd/>
          </a:ln>
        </p:spPr>
        <p:txBody>
          <a:bodyPr wrap="none" lIns="0" tIns="0" rIns="0" bIns="0">
            <a:prstTxWarp prst="textNoShape">
              <a:avLst/>
            </a:prstTxWarp>
            <a:spAutoFit/>
          </a:bodyPr>
          <a:lstStyle/>
          <a:p>
            <a:pPr algn="r" eaLnBrk="0" hangingPunct="0">
              <a:defRPr/>
            </a:pPr>
            <a:r>
              <a:rPr lang="en-US" sz="1600" b="1" u="none">
                <a:effectLst>
                  <a:outerShdw blurRad="38100" dist="38100" dir="2700000" algn="tl">
                    <a:srgbClr val="000000"/>
                  </a:outerShdw>
                </a:effectLst>
                <a:latin typeface="Arial" pitchFamily="-107" charset="0"/>
                <a:ea typeface="+mn-ea"/>
                <a:cs typeface="+mn-cs"/>
              </a:rPr>
              <a:t>10</a:t>
            </a:r>
          </a:p>
        </p:txBody>
      </p:sp>
      <p:sp>
        <p:nvSpPr>
          <p:cNvPr id="46111" name="Rectangle 31"/>
          <p:cNvSpPr>
            <a:spLocks noChangeArrowheads="1"/>
          </p:cNvSpPr>
          <p:nvPr/>
        </p:nvSpPr>
        <p:spPr bwMode="auto">
          <a:xfrm>
            <a:off x="1298575" y="4083050"/>
            <a:ext cx="225425" cy="244475"/>
          </a:xfrm>
          <a:prstGeom prst="rect">
            <a:avLst/>
          </a:prstGeom>
          <a:noFill/>
          <a:ln w="9525">
            <a:noFill/>
            <a:miter lim="800000"/>
            <a:headEnd/>
            <a:tailEnd/>
          </a:ln>
        </p:spPr>
        <p:txBody>
          <a:bodyPr wrap="none" lIns="0" tIns="0" rIns="0" bIns="0">
            <a:prstTxWarp prst="textNoShape">
              <a:avLst/>
            </a:prstTxWarp>
            <a:spAutoFit/>
          </a:bodyPr>
          <a:lstStyle/>
          <a:p>
            <a:pPr algn="r" eaLnBrk="0" hangingPunct="0">
              <a:defRPr/>
            </a:pPr>
            <a:r>
              <a:rPr lang="en-US" sz="1600" b="1" u="none">
                <a:effectLst>
                  <a:outerShdw blurRad="38100" dist="38100" dir="2700000" algn="tl">
                    <a:srgbClr val="000000"/>
                  </a:outerShdw>
                </a:effectLst>
                <a:latin typeface="Arial" pitchFamily="-107" charset="0"/>
                <a:ea typeface="+mn-ea"/>
                <a:cs typeface="+mn-cs"/>
              </a:rPr>
              <a:t>15</a:t>
            </a:r>
          </a:p>
        </p:txBody>
      </p:sp>
      <p:sp>
        <p:nvSpPr>
          <p:cNvPr id="46112" name="Rectangle 32"/>
          <p:cNvSpPr>
            <a:spLocks noChangeArrowheads="1"/>
          </p:cNvSpPr>
          <p:nvPr/>
        </p:nvSpPr>
        <p:spPr bwMode="auto">
          <a:xfrm>
            <a:off x="1298575" y="3662363"/>
            <a:ext cx="225425" cy="244475"/>
          </a:xfrm>
          <a:prstGeom prst="rect">
            <a:avLst/>
          </a:prstGeom>
          <a:noFill/>
          <a:ln w="9525">
            <a:noFill/>
            <a:miter lim="800000"/>
            <a:headEnd/>
            <a:tailEnd/>
          </a:ln>
        </p:spPr>
        <p:txBody>
          <a:bodyPr wrap="none" lIns="0" tIns="0" rIns="0" bIns="0">
            <a:prstTxWarp prst="textNoShape">
              <a:avLst/>
            </a:prstTxWarp>
            <a:spAutoFit/>
          </a:bodyPr>
          <a:lstStyle/>
          <a:p>
            <a:pPr algn="r" eaLnBrk="0" hangingPunct="0">
              <a:defRPr/>
            </a:pPr>
            <a:r>
              <a:rPr lang="en-US" sz="1600" b="1" u="none">
                <a:effectLst>
                  <a:outerShdw blurRad="38100" dist="38100" dir="2700000" algn="tl">
                    <a:srgbClr val="000000"/>
                  </a:outerShdw>
                </a:effectLst>
                <a:latin typeface="Arial" pitchFamily="-107" charset="0"/>
                <a:ea typeface="+mn-ea"/>
                <a:cs typeface="+mn-cs"/>
              </a:rPr>
              <a:t>20</a:t>
            </a:r>
          </a:p>
        </p:txBody>
      </p:sp>
      <p:sp>
        <p:nvSpPr>
          <p:cNvPr id="46113" name="Rectangle 33"/>
          <p:cNvSpPr>
            <a:spLocks noChangeArrowheads="1"/>
          </p:cNvSpPr>
          <p:nvPr/>
        </p:nvSpPr>
        <p:spPr bwMode="auto">
          <a:xfrm>
            <a:off x="1298575" y="3241675"/>
            <a:ext cx="225425" cy="244475"/>
          </a:xfrm>
          <a:prstGeom prst="rect">
            <a:avLst/>
          </a:prstGeom>
          <a:noFill/>
          <a:ln w="9525">
            <a:noFill/>
            <a:miter lim="800000"/>
            <a:headEnd/>
            <a:tailEnd/>
          </a:ln>
        </p:spPr>
        <p:txBody>
          <a:bodyPr wrap="none" lIns="0" tIns="0" rIns="0" bIns="0">
            <a:prstTxWarp prst="textNoShape">
              <a:avLst/>
            </a:prstTxWarp>
            <a:spAutoFit/>
          </a:bodyPr>
          <a:lstStyle/>
          <a:p>
            <a:pPr algn="r" eaLnBrk="0" hangingPunct="0">
              <a:defRPr/>
            </a:pPr>
            <a:r>
              <a:rPr lang="en-US" sz="1600" b="1" u="none">
                <a:effectLst>
                  <a:outerShdw blurRad="38100" dist="38100" dir="2700000" algn="tl">
                    <a:srgbClr val="000000"/>
                  </a:outerShdw>
                </a:effectLst>
                <a:latin typeface="Arial" pitchFamily="-107" charset="0"/>
                <a:ea typeface="+mn-ea"/>
                <a:cs typeface="+mn-cs"/>
              </a:rPr>
              <a:t>25</a:t>
            </a:r>
          </a:p>
        </p:txBody>
      </p:sp>
      <p:sp>
        <p:nvSpPr>
          <p:cNvPr id="46114" name="Rectangle 34"/>
          <p:cNvSpPr>
            <a:spLocks noChangeArrowheads="1"/>
          </p:cNvSpPr>
          <p:nvPr/>
        </p:nvSpPr>
        <p:spPr bwMode="auto">
          <a:xfrm>
            <a:off x="1298575" y="2820988"/>
            <a:ext cx="225425" cy="244475"/>
          </a:xfrm>
          <a:prstGeom prst="rect">
            <a:avLst/>
          </a:prstGeom>
          <a:noFill/>
          <a:ln w="9525">
            <a:noFill/>
            <a:miter lim="800000"/>
            <a:headEnd/>
            <a:tailEnd/>
          </a:ln>
        </p:spPr>
        <p:txBody>
          <a:bodyPr wrap="none" lIns="0" tIns="0" rIns="0" bIns="0">
            <a:prstTxWarp prst="textNoShape">
              <a:avLst/>
            </a:prstTxWarp>
            <a:spAutoFit/>
          </a:bodyPr>
          <a:lstStyle/>
          <a:p>
            <a:pPr algn="r" eaLnBrk="0" hangingPunct="0">
              <a:defRPr/>
            </a:pPr>
            <a:r>
              <a:rPr lang="en-US" sz="1600" b="1" u="none">
                <a:effectLst>
                  <a:outerShdw blurRad="38100" dist="38100" dir="2700000" algn="tl">
                    <a:srgbClr val="000000"/>
                  </a:outerShdw>
                </a:effectLst>
                <a:latin typeface="Arial" pitchFamily="-107" charset="0"/>
                <a:ea typeface="+mn-ea"/>
                <a:cs typeface="+mn-cs"/>
              </a:rPr>
              <a:t>30</a:t>
            </a:r>
          </a:p>
        </p:txBody>
      </p:sp>
      <p:sp>
        <p:nvSpPr>
          <p:cNvPr id="46115" name="Rectangle 35"/>
          <p:cNvSpPr>
            <a:spLocks noChangeArrowheads="1"/>
          </p:cNvSpPr>
          <p:nvPr/>
        </p:nvSpPr>
        <p:spPr bwMode="auto">
          <a:xfrm>
            <a:off x="1298575" y="2400300"/>
            <a:ext cx="225425" cy="244475"/>
          </a:xfrm>
          <a:prstGeom prst="rect">
            <a:avLst/>
          </a:prstGeom>
          <a:noFill/>
          <a:ln w="9525">
            <a:noFill/>
            <a:miter lim="800000"/>
            <a:headEnd/>
            <a:tailEnd/>
          </a:ln>
        </p:spPr>
        <p:txBody>
          <a:bodyPr wrap="none" lIns="0" tIns="0" rIns="0" bIns="0">
            <a:prstTxWarp prst="textNoShape">
              <a:avLst/>
            </a:prstTxWarp>
            <a:spAutoFit/>
          </a:bodyPr>
          <a:lstStyle/>
          <a:p>
            <a:pPr algn="r" eaLnBrk="0" hangingPunct="0">
              <a:defRPr/>
            </a:pPr>
            <a:r>
              <a:rPr lang="en-US" sz="1600" b="1" u="none">
                <a:effectLst>
                  <a:outerShdw blurRad="38100" dist="38100" dir="2700000" algn="tl">
                    <a:srgbClr val="000000"/>
                  </a:outerShdw>
                </a:effectLst>
                <a:latin typeface="Arial" pitchFamily="-107" charset="0"/>
                <a:ea typeface="+mn-ea"/>
                <a:cs typeface="+mn-cs"/>
              </a:rPr>
              <a:t>35</a:t>
            </a:r>
          </a:p>
        </p:txBody>
      </p:sp>
      <p:sp>
        <p:nvSpPr>
          <p:cNvPr id="46116" name="Rectangle 36"/>
          <p:cNvSpPr>
            <a:spLocks noChangeArrowheads="1"/>
          </p:cNvSpPr>
          <p:nvPr/>
        </p:nvSpPr>
        <p:spPr bwMode="auto">
          <a:xfrm>
            <a:off x="1298575" y="1981200"/>
            <a:ext cx="225425" cy="244475"/>
          </a:xfrm>
          <a:prstGeom prst="rect">
            <a:avLst/>
          </a:prstGeom>
          <a:noFill/>
          <a:ln w="9525">
            <a:noFill/>
            <a:miter lim="800000"/>
            <a:headEnd/>
            <a:tailEnd/>
          </a:ln>
        </p:spPr>
        <p:txBody>
          <a:bodyPr wrap="none" lIns="0" tIns="0" rIns="0" bIns="0">
            <a:prstTxWarp prst="textNoShape">
              <a:avLst/>
            </a:prstTxWarp>
            <a:spAutoFit/>
          </a:bodyPr>
          <a:lstStyle/>
          <a:p>
            <a:pPr algn="r" eaLnBrk="0" hangingPunct="0">
              <a:defRPr/>
            </a:pPr>
            <a:r>
              <a:rPr lang="en-US" sz="1600" b="1" u="none">
                <a:effectLst>
                  <a:outerShdw blurRad="38100" dist="38100" dir="2700000" algn="tl">
                    <a:srgbClr val="000000"/>
                  </a:outerShdw>
                </a:effectLst>
                <a:latin typeface="Arial" pitchFamily="-107" charset="0"/>
                <a:ea typeface="+mn-ea"/>
                <a:cs typeface="+mn-cs"/>
              </a:rPr>
              <a:t>40</a:t>
            </a:r>
          </a:p>
        </p:txBody>
      </p:sp>
      <p:sp>
        <p:nvSpPr>
          <p:cNvPr id="46117" name="Rectangle 37"/>
          <p:cNvSpPr>
            <a:spLocks noChangeArrowheads="1"/>
          </p:cNvSpPr>
          <p:nvPr/>
        </p:nvSpPr>
        <p:spPr bwMode="auto">
          <a:xfrm>
            <a:off x="1874838" y="5621338"/>
            <a:ext cx="519112" cy="24447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defRPr/>
            </a:pPr>
            <a:r>
              <a:rPr lang="en-US" sz="1600" b="1" u="none">
                <a:effectLst>
                  <a:outerShdw blurRad="38100" dist="38100" dir="2700000" algn="tl">
                    <a:srgbClr val="000000"/>
                  </a:outerShdw>
                </a:effectLst>
                <a:latin typeface="Arial" pitchFamily="-107" charset="0"/>
                <a:ea typeface="+mn-ea"/>
                <a:cs typeface="+mn-cs"/>
              </a:rPr>
              <a:t>18-24</a:t>
            </a:r>
          </a:p>
        </p:txBody>
      </p:sp>
      <p:sp>
        <p:nvSpPr>
          <p:cNvPr id="46118" name="Rectangle 38"/>
          <p:cNvSpPr>
            <a:spLocks noChangeArrowheads="1"/>
          </p:cNvSpPr>
          <p:nvPr/>
        </p:nvSpPr>
        <p:spPr bwMode="auto">
          <a:xfrm>
            <a:off x="2773363" y="5621338"/>
            <a:ext cx="519112" cy="24447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defRPr/>
            </a:pPr>
            <a:r>
              <a:rPr lang="en-US" sz="1600" b="1" u="none">
                <a:effectLst>
                  <a:outerShdw blurRad="38100" dist="38100" dir="2700000" algn="tl">
                    <a:srgbClr val="000000"/>
                  </a:outerShdw>
                </a:effectLst>
                <a:latin typeface="Arial" pitchFamily="-107" charset="0"/>
                <a:ea typeface="+mn-ea"/>
                <a:cs typeface="+mn-cs"/>
              </a:rPr>
              <a:t>25-34</a:t>
            </a:r>
          </a:p>
        </p:txBody>
      </p:sp>
      <p:sp>
        <p:nvSpPr>
          <p:cNvPr id="46119" name="Rectangle 39"/>
          <p:cNvSpPr>
            <a:spLocks noChangeArrowheads="1"/>
          </p:cNvSpPr>
          <p:nvPr/>
        </p:nvSpPr>
        <p:spPr bwMode="auto">
          <a:xfrm>
            <a:off x="3644900" y="5621338"/>
            <a:ext cx="519113" cy="24447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defRPr/>
            </a:pPr>
            <a:r>
              <a:rPr lang="en-US" sz="1600" b="1" u="none">
                <a:effectLst>
                  <a:outerShdw blurRad="38100" dist="38100" dir="2700000" algn="tl">
                    <a:srgbClr val="000000"/>
                  </a:outerShdw>
                </a:effectLst>
                <a:latin typeface="Arial" pitchFamily="-107" charset="0"/>
                <a:ea typeface="+mn-ea"/>
                <a:cs typeface="+mn-cs"/>
              </a:rPr>
              <a:t>35-44</a:t>
            </a:r>
          </a:p>
        </p:txBody>
      </p:sp>
      <p:sp>
        <p:nvSpPr>
          <p:cNvPr id="46120" name="Rectangle 40"/>
          <p:cNvSpPr>
            <a:spLocks noChangeArrowheads="1"/>
          </p:cNvSpPr>
          <p:nvPr/>
        </p:nvSpPr>
        <p:spPr bwMode="auto">
          <a:xfrm>
            <a:off x="4522788" y="5621338"/>
            <a:ext cx="519112" cy="24447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defRPr/>
            </a:pPr>
            <a:r>
              <a:rPr lang="en-US" sz="1600" b="1" u="none">
                <a:effectLst>
                  <a:outerShdw blurRad="38100" dist="38100" dir="2700000" algn="tl">
                    <a:srgbClr val="000000"/>
                  </a:outerShdw>
                </a:effectLst>
                <a:latin typeface="Arial" pitchFamily="-107" charset="0"/>
                <a:ea typeface="+mn-ea"/>
                <a:cs typeface="+mn-cs"/>
              </a:rPr>
              <a:t>45-54</a:t>
            </a:r>
          </a:p>
        </p:txBody>
      </p:sp>
      <p:sp>
        <p:nvSpPr>
          <p:cNvPr id="46121" name="Rectangle 41"/>
          <p:cNvSpPr>
            <a:spLocks noChangeArrowheads="1"/>
          </p:cNvSpPr>
          <p:nvPr/>
        </p:nvSpPr>
        <p:spPr bwMode="auto">
          <a:xfrm>
            <a:off x="5392738" y="5621338"/>
            <a:ext cx="519112" cy="24447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defRPr/>
            </a:pPr>
            <a:r>
              <a:rPr lang="en-US" sz="1600" b="1" u="none">
                <a:effectLst>
                  <a:outerShdw blurRad="38100" dist="38100" dir="2700000" algn="tl">
                    <a:srgbClr val="000000"/>
                  </a:outerShdw>
                </a:effectLst>
                <a:latin typeface="Arial" pitchFamily="-107" charset="0"/>
                <a:ea typeface="+mn-ea"/>
                <a:cs typeface="+mn-cs"/>
              </a:rPr>
              <a:t>55-64</a:t>
            </a:r>
          </a:p>
        </p:txBody>
      </p:sp>
      <p:sp>
        <p:nvSpPr>
          <p:cNvPr id="46122" name="Rectangle 42"/>
          <p:cNvSpPr>
            <a:spLocks noChangeArrowheads="1"/>
          </p:cNvSpPr>
          <p:nvPr/>
        </p:nvSpPr>
        <p:spPr bwMode="auto">
          <a:xfrm>
            <a:off x="6267450" y="5621338"/>
            <a:ext cx="519113" cy="24447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defRPr/>
            </a:pPr>
            <a:r>
              <a:rPr lang="en-US" sz="1600" b="1" u="none">
                <a:effectLst>
                  <a:outerShdw blurRad="38100" dist="38100" dir="2700000" algn="tl">
                    <a:srgbClr val="000000"/>
                  </a:outerShdw>
                </a:effectLst>
                <a:latin typeface="Arial" pitchFamily="-107" charset="0"/>
                <a:ea typeface="+mn-ea"/>
                <a:cs typeface="+mn-cs"/>
              </a:rPr>
              <a:t>65-74</a:t>
            </a:r>
          </a:p>
        </p:txBody>
      </p:sp>
      <p:sp>
        <p:nvSpPr>
          <p:cNvPr id="46123" name="Rectangle 43"/>
          <p:cNvSpPr>
            <a:spLocks noChangeArrowheads="1"/>
          </p:cNvSpPr>
          <p:nvPr/>
        </p:nvSpPr>
        <p:spPr bwMode="auto">
          <a:xfrm>
            <a:off x="7227888" y="5621338"/>
            <a:ext cx="344487" cy="24447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defRPr/>
            </a:pPr>
            <a:r>
              <a:rPr lang="en-US" sz="1600" b="1" u="none">
                <a:effectLst>
                  <a:outerShdw blurRad="38100" dist="38100" dir="2700000" algn="tl">
                    <a:srgbClr val="000000"/>
                  </a:outerShdw>
                </a:effectLst>
                <a:latin typeface="Arial" pitchFamily="-107" charset="0"/>
                <a:ea typeface="+mn-ea"/>
                <a:cs typeface="+mn-cs"/>
              </a:rPr>
              <a:t>75+</a:t>
            </a:r>
          </a:p>
        </p:txBody>
      </p:sp>
      <p:sp>
        <p:nvSpPr>
          <p:cNvPr id="46124" name="Rectangle 44"/>
          <p:cNvSpPr>
            <a:spLocks noChangeArrowheads="1"/>
          </p:cNvSpPr>
          <p:nvPr/>
        </p:nvSpPr>
        <p:spPr bwMode="auto">
          <a:xfrm>
            <a:off x="4178300" y="5915025"/>
            <a:ext cx="1244600" cy="274638"/>
          </a:xfrm>
          <a:prstGeom prst="rect">
            <a:avLst/>
          </a:prstGeom>
          <a:noFill/>
          <a:ln w="9525">
            <a:noFill/>
            <a:miter lim="800000"/>
            <a:headEnd/>
            <a:tailEnd/>
          </a:ln>
        </p:spPr>
        <p:txBody>
          <a:bodyPr wrap="none" lIns="0" tIns="0" rIns="0" bIns="0">
            <a:prstTxWarp prst="textNoShape">
              <a:avLst/>
            </a:prstTxWarp>
            <a:spAutoFit/>
          </a:bodyPr>
          <a:lstStyle/>
          <a:p>
            <a:pPr algn="ctr" eaLnBrk="0" hangingPunct="0">
              <a:defRPr/>
            </a:pPr>
            <a:r>
              <a:rPr lang="en-US" sz="1800" b="1" u="none">
                <a:effectLst>
                  <a:outerShdw blurRad="38100" dist="38100" dir="2700000" algn="tl">
                    <a:srgbClr val="000000"/>
                  </a:outerShdw>
                </a:effectLst>
                <a:latin typeface="Arial" pitchFamily="-107" charset="0"/>
                <a:ea typeface="+mn-ea"/>
                <a:cs typeface="+mn-cs"/>
              </a:rPr>
              <a:t>Age (years)</a:t>
            </a:r>
          </a:p>
        </p:txBody>
      </p:sp>
      <p:sp>
        <p:nvSpPr>
          <p:cNvPr id="46125" name="Rectangle 45"/>
          <p:cNvSpPr>
            <a:spLocks noChangeArrowheads="1"/>
          </p:cNvSpPr>
          <p:nvPr/>
        </p:nvSpPr>
        <p:spPr bwMode="auto">
          <a:xfrm rot="16200000">
            <a:off x="115888" y="3695700"/>
            <a:ext cx="1627188" cy="274637"/>
          </a:xfrm>
          <a:prstGeom prst="rect">
            <a:avLst/>
          </a:prstGeom>
          <a:noFill/>
          <a:ln w="9525">
            <a:noFill/>
            <a:miter lim="800000"/>
            <a:headEnd/>
            <a:tailEnd/>
          </a:ln>
        </p:spPr>
        <p:txBody>
          <a:bodyPr wrap="none" lIns="0" tIns="0" rIns="0" bIns="0">
            <a:prstTxWarp prst="textNoShape">
              <a:avLst/>
            </a:prstTxWarp>
            <a:spAutoFit/>
          </a:bodyPr>
          <a:lstStyle/>
          <a:p>
            <a:pPr algn="ctr" eaLnBrk="0" hangingPunct="0">
              <a:defRPr/>
            </a:pPr>
            <a:r>
              <a:rPr lang="en-US" sz="1800" b="1" u="none">
                <a:effectLst>
                  <a:outerShdw blurRad="38100" dist="38100" dir="2700000" algn="tl">
                    <a:srgbClr val="000000"/>
                  </a:outerShdw>
                </a:effectLst>
                <a:latin typeface="Arial" pitchFamily="-107" charset="0"/>
                <a:ea typeface="+mn-ea"/>
                <a:cs typeface="+mn-cs"/>
              </a:rPr>
              <a:t>Prevalence (%)</a:t>
            </a:r>
          </a:p>
        </p:txBody>
      </p:sp>
      <p:sp>
        <p:nvSpPr>
          <p:cNvPr id="57390" name="Rectangle 46"/>
          <p:cNvSpPr>
            <a:spLocks noChangeArrowheads="1"/>
          </p:cNvSpPr>
          <p:nvPr/>
        </p:nvSpPr>
        <p:spPr bwMode="auto">
          <a:xfrm>
            <a:off x="1905000" y="2406650"/>
            <a:ext cx="200025" cy="138113"/>
          </a:xfrm>
          <a:prstGeom prst="rect">
            <a:avLst/>
          </a:prstGeom>
          <a:solidFill>
            <a:srgbClr val="00FFFF"/>
          </a:solidFill>
          <a:ln w="19050">
            <a:solidFill>
              <a:schemeClr val="tx1"/>
            </a:solidFill>
            <a:miter lim="800000"/>
            <a:headEnd/>
            <a:tailEnd/>
          </a:ln>
        </p:spPr>
        <p:txBody>
          <a:bodyPr>
            <a:prstTxWarp prst="textNoShape">
              <a:avLst/>
            </a:prstTxWarp>
          </a:bodyPr>
          <a:lstStyle/>
          <a:p>
            <a:endParaRPr lang="en-US"/>
          </a:p>
        </p:txBody>
      </p:sp>
      <p:sp>
        <p:nvSpPr>
          <p:cNvPr id="57391" name="Rectangle 47"/>
          <p:cNvSpPr>
            <a:spLocks noChangeArrowheads="1"/>
          </p:cNvSpPr>
          <p:nvPr/>
        </p:nvSpPr>
        <p:spPr bwMode="auto">
          <a:xfrm>
            <a:off x="1905000" y="2741613"/>
            <a:ext cx="200025" cy="139700"/>
          </a:xfrm>
          <a:prstGeom prst="rect">
            <a:avLst/>
          </a:prstGeom>
          <a:solidFill>
            <a:srgbClr val="FFFF00"/>
          </a:solidFill>
          <a:ln w="19050">
            <a:solidFill>
              <a:schemeClr val="tx1"/>
            </a:solidFill>
            <a:miter lim="800000"/>
            <a:headEnd/>
            <a:tailEnd/>
          </a:ln>
        </p:spPr>
        <p:txBody>
          <a:bodyPr>
            <a:prstTxWarp prst="textNoShape">
              <a:avLst/>
            </a:prstTxWarp>
          </a:bodyPr>
          <a:lstStyle/>
          <a:p>
            <a:endParaRPr lang="en-US"/>
          </a:p>
        </p:txBody>
      </p:sp>
      <p:sp>
        <p:nvSpPr>
          <p:cNvPr id="46128" name="Text Box 48"/>
          <p:cNvSpPr txBox="1">
            <a:spLocks noChangeArrowheads="1"/>
          </p:cNvSpPr>
          <p:nvPr/>
        </p:nvSpPr>
        <p:spPr bwMode="auto">
          <a:xfrm>
            <a:off x="2125663" y="2652713"/>
            <a:ext cx="917575" cy="336550"/>
          </a:xfrm>
          <a:prstGeom prst="rect">
            <a:avLst/>
          </a:prstGeom>
          <a:noFill/>
          <a:ln w="9525">
            <a:noFill/>
            <a:miter lim="800000"/>
            <a:headEnd/>
            <a:tailEnd/>
          </a:ln>
          <a:effectLst/>
        </p:spPr>
        <p:txBody>
          <a:bodyPr wrap="none">
            <a:prstTxWarp prst="textNoShape">
              <a:avLst/>
            </a:prstTxWarp>
            <a:spAutoFit/>
          </a:bodyPr>
          <a:lstStyle/>
          <a:p>
            <a:pPr algn="ctr">
              <a:defRPr/>
            </a:pPr>
            <a:r>
              <a:rPr lang="en-US" sz="1600" b="1" u="none">
                <a:effectLst>
                  <a:outerShdw blurRad="38100" dist="38100" dir="2700000" algn="tl">
                    <a:srgbClr val="000000"/>
                  </a:outerShdw>
                </a:effectLst>
                <a:latin typeface="Arial" pitchFamily="-107" charset="0"/>
                <a:ea typeface="+mn-ea"/>
                <a:cs typeface="+mn-cs"/>
              </a:rPr>
              <a:t>Women</a:t>
            </a:r>
          </a:p>
        </p:txBody>
      </p:sp>
      <p:sp>
        <p:nvSpPr>
          <p:cNvPr id="46129" name="Text Box 49"/>
          <p:cNvSpPr txBox="1">
            <a:spLocks noChangeArrowheads="1"/>
          </p:cNvSpPr>
          <p:nvPr/>
        </p:nvSpPr>
        <p:spPr bwMode="auto">
          <a:xfrm>
            <a:off x="2112963" y="2293938"/>
            <a:ext cx="641350" cy="366712"/>
          </a:xfrm>
          <a:prstGeom prst="rect">
            <a:avLst/>
          </a:prstGeom>
          <a:noFill/>
          <a:ln w="9525">
            <a:noFill/>
            <a:miter lim="800000"/>
            <a:headEnd/>
            <a:tailEnd/>
          </a:ln>
          <a:effectLst/>
        </p:spPr>
        <p:txBody>
          <a:bodyPr wrap="none">
            <a:prstTxWarp prst="textNoShape">
              <a:avLst/>
            </a:prstTxWarp>
            <a:spAutoFit/>
          </a:bodyPr>
          <a:lstStyle/>
          <a:p>
            <a:pPr algn="ctr">
              <a:defRPr/>
            </a:pPr>
            <a:r>
              <a:rPr lang="en-US" sz="1800" b="1" u="none">
                <a:effectLst>
                  <a:outerShdw blurRad="38100" dist="38100" dir="2700000" algn="tl">
                    <a:srgbClr val="000000"/>
                  </a:outerShdw>
                </a:effectLst>
                <a:latin typeface="Arial" pitchFamily="-107" charset="0"/>
                <a:ea typeface="+mn-ea"/>
                <a:cs typeface="+mn-cs"/>
              </a:rPr>
              <a:t>Men</a:t>
            </a:r>
          </a:p>
        </p:txBody>
      </p:sp>
      <p:sp>
        <p:nvSpPr>
          <p:cNvPr id="57394" name="Rectangle 50"/>
          <p:cNvSpPr>
            <a:spLocks noChangeArrowheads="1"/>
          </p:cNvSpPr>
          <p:nvPr/>
        </p:nvSpPr>
        <p:spPr bwMode="auto">
          <a:xfrm>
            <a:off x="152400" y="6430963"/>
            <a:ext cx="2514600" cy="274637"/>
          </a:xfrm>
          <a:prstGeom prst="rect">
            <a:avLst/>
          </a:prstGeom>
          <a:noFill/>
          <a:ln w="9525">
            <a:noFill/>
            <a:miter lim="800000"/>
            <a:headEnd/>
            <a:tailEnd/>
          </a:ln>
        </p:spPr>
        <p:txBody>
          <a:bodyPr anchor="b">
            <a:prstTxWarp prst="textNoShape">
              <a:avLst/>
            </a:prstTxWarp>
            <a:spAutoFit/>
          </a:bodyPr>
          <a:lstStyle/>
          <a:p>
            <a:pPr eaLnBrk="0" hangingPunct="0"/>
            <a:r>
              <a:rPr lang="en-US" sz="1200" b="1" u="none">
                <a:latin typeface="Arial" pitchFamily="-105" charset="0"/>
              </a:rPr>
              <a:t>OAB=overactive bladder.</a:t>
            </a:r>
          </a:p>
        </p:txBody>
      </p:sp>
      <p:sp>
        <p:nvSpPr>
          <p:cNvPr id="57395" name="Line 51"/>
          <p:cNvSpPr>
            <a:spLocks noChangeShapeType="1"/>
          </p:cNvSpPr>
          <p:nvPr/>
        </p:nvSpPr>
        <p:spPr bwMode="auto">
          <a:xfrm>
            <a:off x="1631950" y="5033963"/>
            <a:ext cx="66675" cy="1587"/>
          </a:xfrm>
          <a:prstGeom prst="line">
            <a:avLst/>
          </a:prstGeom>
          <a:noFill/>
          <a:ln w="19050">
            <a:solidFill>
              <a:schemeClr val="tx1"/>
            </a:solidFill>
            <a:round/>
            <a:headEnd/>
            <a:tailEnd/>
          </a:ln>
        </p:spPr>
        <p:txBody>
          <a:bodyPr>
            <a:prstTxWarp prst="textNoShape">
              <a:avLst/>
            </a:prstTxWarp>
          </a:bodyPr>
          <a:lstStyle/>
          <a:p>
            <a:endParaRPr lang="en-US"/>
          </a:p>
        </p:txBody>
      </p:sp>
      <p:sp>
        <p:nvSpPr>
          <p:cNvPr id="57396" name="Line 52"/>
          <p:cNvSpPr>
            <a:spLocks noChangeShapeType="1"/>
          </p:cNvSpPr>
          <p:nvPr/>
        </p:nvSpPr>
        <p:spPr bwMode="auto">
          <a:xfrm>
            <a:off x="1631950" y="4648200"/>
            <a:ext cx="66675" cy="1588"/>
          </a:xfrm>
          <a:prstGeom prst="line">
            <a:avLst/>
          </a:prstGeom>
          <a:noFill/>
          <a:ln w="19050">
            <a:solidFill>
              <a:schemeClr val="tx1"/>
            </a:solidFill>
            <a:round/>
            <a:headEnd/>
            <a:tailEnd/>
          </a:ln>
        </p:spPr>
        <p:txBody>
          <a:bodyPr>
            <a:prstTxWarp prst="textNoShape">
              <a:avLst/>
            </a:prstTxWarp>
          </a:bodyPr>
          <a:lstStyle/>
          <a:p>
            <a:endParaRPr lang="en-US"/>
          </a:p>
        </p:txBody>
      </p:sp>
      <p:sp>
        <p:nvSpPr>
          <p:cNvPr id="57397" name="Line 53"/>
          <p:cNvSpPr>
            <a:spLocks noChangeShapeType="1"/>
          </p:cNvSpPr>
          <p:nvPr/>
        </p:nvSpPr>
        <p:spPr bwMode="auto">
          <a:xfrm>
            <a:off x="1631950" y="4248150"/>
            <a:ext cx="66675" cy="1588"/>
          </a:xfrm>
          <a:prstGeom prst="line">
            <a:avLst/>
          </a:prstGeom>
          <a:noFill/>
          <a:ln w="19050">
            <a:solidFill>
              <a:schemeClr val="tx1"/>
            </a:solidFill>
            <a:round/>
            <a:headEnd/>
            <a:tailEnd/>
          </a:ln>
        </p:spPr>
        <p:txBody>
          <a:bodyPr>
            <a:prstTxWarp prst="textNoShape">
              <a:avLst/>
            </a:prstTxWarp>
          </a:bodyPr>
          <a:lstStyle/>
          <a:p>
            <a:endParaRPr lang="en-US"/>
          </a:p>
        </p:txBody>
      </p:sp>
      <p:sp>
        <p:nvSpPr>
          <p:cNvPr id="57398" name="Line 54"/>
          <p:cNvSpPr>
            <a:spLocks noChangeShapeType="1"/>
          </p:cNvSpPr>
          <p:nvPr/>
        </p:nvSpPr>
        <p:spPr bwMode="auto">
          <a:xfrm>
            <a:off x="1631950" y="3848100"/>
            <a:ext cx="66675" cy="1588"/>
          </a:xfrm>
          <a:prstGeom prst="line">
            <a:avLst/>
          </a:prstGeom>
          <a:noFill/>
          <a:ln w="19050">
            <a:solidFill>
              <a:schemeClr val="tx1"/>
            </a:solidFill>
            <a:round/>
            <a:headEnd/>
            <a:tailEnd/>
          </a:ln>
        </p:spPr>
        <p:txBody>
          <a:bodyPr>
            <a:prstTxWarp prst="textNoShape">
              <a:avLst/>
            </a:prstTxWarp>
          </a:bodyPr>
          <a:lstStyle/>
          <a:p>
            <a:endParaRPr lang="en-US"/>
          </a:p>
        </p:txBody>
      </p:sp>
      <p:sp>
        <p:nvSpPr>
          <p:cNvPr id="57399" name="Line 55"/>
          <p:cNvSpPr>
            <a:spLocks noChangeShapeType="1"/>
          </p:cNvSpPr>
          <p:nvPr/>
        </p:nvSpPr>
        <p:spPr bwMode="auto">
          <a:xfrm>
            <a:off x="1631950" y="3405188"/>
            <a:ext cx="66675" cy="1587"/>
          </a:xfrm>
          <a:prstGeom prst="line">
            <a:avLst/>
          </a:prstGeom>
          <a:noFill/>
          <a:ln w="19050">
            <a:solidFill>
              <a:schemeClr val="tx1"/>
            </a:solidFill>
            <a:round/>
            <a:headEnd/>
            <a:tailEnd/>
          </a:ln>
        </p:spPr>
        <p:txBody>
          <a:bodyPr>
            <a:prstTxWarp prst="textNoShape">
              <a:avLst/>
            </a:prstTxWarp>
          </a:bodyPr>
          <a:lstStyle/>
          <a:p>
            <a:endParaRPr lang="en-US"/>
          </a:p>
        </p:txBody>
      </p:sp>
      <p:sp>
        <p:nvSpPr>
          <p:cNvPr id="57400" name="Line 56"/>
          <p:cNvSpPr>
            <a:spLocks noChangeShapeType="1"/>
          </p:cNvSpPr>
          <p:nvPr/>
        </p:nvSpPr>
        <p:spPr bwMode="auto">
          <a:xfrm>
            <a:off x="1631950" y="3005138"/>
            <a:ext cx="66675" cy="1587"/>
          </a:xfrm>
          <a:prstGeom prst="line">
            <a:avLst/>
          </a:prstGeom>
          <a:noFill/>
          <a:ln w="19050">
            <a:solidFill>
              <a:schemeClr val="tx1"/>
            </a:solidFill>
            <a:round/>
            <a:headEnd/>
            <a:tailEnd/>
          </a:ln>
        </p:spPr>
        <p:txBody>
          <a:bodyPr>
            <a:prstTxWarp prst="textNoShape">
              <a:avLst/>
            </a:prstTxWarp>
          </a:bodyPr>
          <a:lstStyle/>
          <a:p>
            <a:endParaRPr lang="en-US"/>
          </a:p>
        </p:txBody>
      </p:sp>
      <p:sp>
        <p:nvSpPr>
          <p:cNvPr id="57401" name="Line 57"/>
          <p:cNvSpPr>
            <a:spLocks noChangeShapeType="1"/>
          </p:cNvSpPr>
          <p:nvPr/>
        </p:nvSpPr>
        <p:spPr bwMode="auto">
          <a:xfrm>
            <a:off x="1631950" y="2590800"/>
            <a:ext cx="66675" cy="1588"/>
          </a:xfrm>
          <a:prstGeom prst="line">
            <a:avLst/>
          </a:prstGeom>
          <a:noFill/>
          <a:ln w="19050">
            <a:solidFill>
              <a:schemeClr val="tx1"/>
            </a:solidFill>
            <a:round/>
            <a:headEnd/>
            <a:tailEnd/>
          </a:ln>
        </p:spPr>
        <p:txBody>
          <a:bodyPr>
            <a:prstTxWarp prst="textNoShape">
              <a:avLst/>
            </a:prstTxWarp>
          </a:bodyPr>
          <a:lstStyle/>
          <a:p>
            <a:endParaRPr lang="en-US"/>
          </a:p>
        </p:txBody>
      </p:sp>
      <p:sp>
        <p:nvSpPr>
          <p:cNvPr id="57402" name="Line 58"/>
          <p:cNvSpPr>
            <a:spLocks noChangeShapeType="1"/>
          </p:cNvSpPr>
          <p:nvPr/>
        </p:nvSpPr>
        <p:spPr bwMode="auto">
          <a:xfrm>
            <a:off x="1631950" y="2130425"/>
            <a:ext cx="66675" cy="1588"/>
          </a:xfrm>
          <a:prstGeom prst="line">
            <a:avLst/>
          </a:prstGeom>
          <a:noFill/>
          <a:ln w="19050">
            <a:solidFill>
              <a:schemeClr val="tx1"/>
            </a:solidFill>
            <a:round/>
            <a:headEnd/>
            <a:tailEnd/>
          </a:ln>
        </p:spPr>
        <p:txBody>
          <a:bodyPr>
            <a:prstTxWarp prst="textNoShape">
              <a:avLst/>
            </a:prstTxWarp>
          </a:bodyPr>
          <a:lstStyle/>
          <a:p>
            <a:endParaRPr lang="en-US"/>
          </a:p>
        </p:txBody>
      </p:sp>
      <p:sp>
        <p:nvSpPr>
          <p:cNvPr id="57403" name="Rectangle 59"/>
          <p:cNvSpPr>
            <a:spLocks noChangeArrowheads="1"/>
          </p:cNvSpPr>
          <p:nvPr/>
        </p:nvSpPr>
        <p:spPr bwMode="auto">
          <a:xfrm>
            <a:off x="2667000" y="6400800"/>
            <a:ext cx="3597275" cy="274638"/>
          </a:xfrm>
          <a:prstGeom prst="rect">
            <a:avLst/>
          </a:prstGeom>
          <a:noFill/>
          <a:ln w="9525">
            <a:noFill/>
            <a:miter lim="800000"/>
            <a:headEnd/>
            <a:tailEnd/>
          </a:ln>
        </p:spPr>
        <p:txBody>
          <a:bodyPr wrap="none">
            <a:prstTxWarp prst="textNoShape">
              <a:avLst/>
            </a:prstTxWarp>
            <a:spAutoFit/>
          </a:bodyPr>
          <a:lstStyle/>
          <a:p>
            <a:pPr eaLnBrk="0" hangingPunct="0"/>
            <a:r>
              <a:rPr lang="en-US" sz="1200" b="1" u="none">
                <a:latin typeface="Arial" pitchFamily="-105" charset="0"/>
              </a:rPr>
              <a:t>Stewart W, et al. </a:t>
            </a:r>
            <a:r>
              <a:rPr lang="en-US" sz="1200" b="1" i="1" u="none">
                <a:latin typeface="Arial" pitchFamily="-105" charset="0"/>
              </a:rPr>
              <a:t>World J Urol</a:t>
            </a:r>
            <a:r>
              <a:rPr lang="en-US" sz="1200" b="1" u="none">
                <a:latin typeface="Arial" pitchFamily="-105" charset="0"/>
              </a:rPr>
              <a:t>. 2003;20:327-336.</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ea typeface="ＭＳ Ｐゴシック" pitchFamily="-105" charset="-128"/>
                <a:cs typeface="ＭＳ Ｐゴシック" pitchFamily="-105" charset="-128"/>
              </a:rPr>
              <a:t>Differential Diagnosis</a:t>
            </a:r>
          </a:p>
        </p:txBody>
      </p:sp>
      <p:sp>
        <p:nvSpPr>
          <p:cNvPr id="59395" name="Rectangle 3"/>
          <p:cNvSpPr>
            <a:spLocks noGrp="1" noChangeArrowheads="1"/>
          </p:cNvSpPr>
          <p:nvPr>
            <p:ph type="body" sz="half" idx="1"/>
          </p:nvPr>
        </p:nvSpPr>
        <p:spPr>
          <a:xfrm>
            <a:off x="442913" y="1778000"/>
            <a:ext cx="4052887" cy="4191000"/>
          </a:xfrm>
        </p:spPr>
        <p:txBody>
          <a:bodyPr/>
          <a:lstStyle/>
          <a:p>
            <a:pPr eaLnBrk="1" hangingPunct="1"/>
            <a:r>
              <a:rPr lang="en-US" sz="2600" b="1">
                <a:ea typeface="ＭＳ Ｐゴシック" pitchFamily="-105" charset="-128"/>
                <a:cs typeface="ＭＳ Ｐゴシック" pitchFamily="-105" charset="-128"/>
              </a:rPr>
              <a:t>Urethral stricture</a:t>
            </a:r>
          </a:p>
          <a:p>
            <a:pPr eaLnBrk="1" hangingPunct="1"/>
            <a:r>
              <a:rPr lang="en-US" sz="2600" b="1">
                <a:ea typeface="ＭＳ Ｐゴシック" pitchFamily="-105" charset="-128"/>
                <a:cs typeface="ＭＳ Ｐゴシック" pitchFamily="-105" charset="-128"/>
              </a:rPr>
              <a:t>Bladder neck contracture</a:t>
            </a:r>
          </a:p>
          <a:p>
            <a:pPr eaLnBrk="1" hangingPunct="1"/>
            <a:r>
              <a:rPr lang="en-US" sz="2600" b="1">
                <a:ea typeface="ＭＳ Ｐゴシック" pitchFamily="-105" charset="-128"/>
                <a:cs typeface="ＭＳ Ｐゴシック" pitchFamily="-105" charset="-128"/>
              </a:rPr>
              <a:t>Bladder stones</a:t>
            </a:r>
          </a:p>
          <a:p>
            <a:pPr eaLnBrk="1" hangingPunct="1"/>
            <a:r>
              <a:rPr lang="en-US" sz="2600" b="1">
                <a:ea typeface="ＭＳ Ｐゴシック" pitchFamily="-105" charset="-128"/>
                <a:cs typeface="ＭＳ Ｐゴシック" pitchFamily="-105" charset="-128"/>
              </a:rPr>
              <a:t>Urinary tract infection</a:t>
            </a:r>
          </a:p>
          <a:p>
            <a:pPr eaLnBrk="1" hangingPunct="1"/>
            <a:r>
              <a:rPr lang="en-US" sz="2600" b="1">
                <a:ea typeface="ＭＳ Ｐゴシック" pitchFamily="-105" charset="-128"/>
                <a:cs typeface="ＭＳ Ｐゴシック" pitchFamily="-105" charset="-128"/>
              </a:rPr>
              <a:t>Interstitial cystitis</a:t>
            </a:r>
          </a:p>
        </p:txBody>
      </p:sp>
      <p:sp>
        <p:nvSpPr>
          <p:cNvPr id="59396" name="Rectangle 4"/>
          <p:cNvSpPr>
            <a:spLocks noGrp="1" noChangeArrowheads="1"/>
          </p:cNvSpPr>
          <p:nvPr>
            <p:ph type="body" sz="half" idx="2"/>
          </p:nvPr>
        </p:nvSpPr>
        <p:spPr>
          <a:xfrm>
            <a:off x="4035425" y="1778000"/>
            <a:ext cx="4922838" cy="4311650"/>
          </a:xfrm>
        </p:spPr>
        <p:txBody>
          <a:bodyPr/>
          <a:lstStyle/>
          <a:p>
            <a:pPr eaLnBrk="1" hangingPunct="1"/>
            <a:r>
              <a:rPr lang="en-US" sz="2600" b="1">
                <a:ea typeface="ＭＳ Ｐゴシック" pitchFamily="-105" charset="-128"/>
                <a:cs typeface="ＭＳ Ｐゴシック" pitchFamily="-105" charset="-128"/>
              </a:rPr>
              <a:t>Neurogenic bladder</a:t>
            </a:r>
          </a:p>
          <a:p>
            <a:pPr eaLnBrk="1" hangingPunct="1"/>
            <a:r>
              <a:rPr lang="en-US" sz="2600" b="1">
                <a:ea typeface="ＭＳ Ｐゴシック" pitchFamily="-105" charset="-128"/>
                <a:cs typeface="ＭＳ Ｐゴシック" pitchFamily="-105" charset="-128"/>
              </a:rPr>
              <a:t>Inflammatory prostatitis</a:t>
            </a:r>
          </a:p>
          <a:p>
            <a:pPr eaLnBrk="1" hangingPunct="1"/>
            <a:r>
              <a:rPr lang="en-US" sz="2600" b="1">
                <a:ea typeface="ＭＳ Ｐゴシック" pitchFamily="-105" charset="-128"/>
                <a:cs typeface="ＭＳ Ｐゴシック" pitchFamily="-105" charset="-128"/>
              </a:rPr>
              <a:t>Medications</a:t>
            </a:r>
          </a:p>
          <a:p>
            <a:pPr eaLnBrk="1" hangingPunct="1"/>
            <a:r>
              <a:rPr lang="en-US" sz="2600" b="1">
                <a:ea typeface="ＭＳ Ｐゴシック" pitchFamily="-105" charset="-128"/>
                <a:cs typeface="ＭＳ Ｐゴシック" pitchFamily="-105" charset="-128"/>
              </a:rPr>
              <a:t>Carcinoma of the prostate</a:t>
            </a:r>
          </a:p>
          <a:p>
            <a:pPr eaLnBrk="1" hangingPunct="1"/>
            <a:r>
              <a:rPr lang="en-US" sz="2600" b="1">
                <a:ea typeface="ＭＳ Ｐゴシック" pitchFamily="-105" charset="-128"/>
                <a:cs typeface="ＭＳ Ｐゴシック" pitchFamily="-105" charset="-128"/>
              </a:rPr>
              <a:t>Carcinoma in situ of the bladder</a:t>
            </a:r>
          </a:p>
          <a:p>
            <a:pPr eaLnBrk="1" hangingPunct="1"/>
            <a:endParaRPr lang="en-US" sz="2600" b="1">
              <a:ea typeface="ＭＳ Ｐゴシック" pitchFamily="-105" charset="-128"/>
              <a:cs typeface="ＭＳ Ｐゴシック" pitchFamily="-105" charset="-128"/>
            </a:endParaRPr>
          </a:p>
        </p:txBody>
      </p:sp>
      <p:sp>
        <p:nvSpPr>
          <p:cNvPr id="59397" name="Text Box 5"/>
          <p:cNvSpPr txBox="1">
            <a:spLocks noChangeArrowheads="1"/>
          </p:cNvSpPr>
          <p:nvPr/>
        </p:nvSpPr>
        <p:spPr bwMode="auto">
          <a:xfrm>
            <a:off x="461963" y="6521450"/>
            <a:ext cx="631825"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b="1" u="none">
                <a:solidFill>
                  <a:schemeClr val="accent2"/>
                </a:solidFill>
                <a:latin typeface="Arial" pitchFamily="-105" charset="0"/>
              </a:rPr>
              <a:t>1.8</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ea typeface="ＭＳ Ｐゴシック" pitchFamily="-105" charset="-128"/>
                <a:cs typeface="ＭＳ Ｐゴシック" pitchFamily="-105" charset="-128"/>
              </a:rPr>
              <a:t>Old Paradigm</a:t>
            </a:r>
          </a:p>
        </p:txBody>
      </p:sp>
      <p:sp>
        <p:nvSpPr>
          <p:cNvPr id="61443" name="Text Box 3"/>
          <p:cNvSpPr txBox="1">
            <a:spLocks noChangeArrowheads="1"/>
          </p:cNvSpPr>
          <p:nvPr/>
        </p:nvSpPr>
        <p:spPr bwMode="auto">
          <a:xfrm>
            <a:off x="963613" y="1925638"/>
            <a:ext cx="3105150" cy="2647950"/>
          </a:xfrm>
          <a:prstGeom prst="rect">
            <a:avLst/>
          </a:prstGeom>
          <a:noFill/>
          <a:ln w="9525">
            <a:noFill/>
            <a:miter lim="800000"/>
            <a:headEnd/>
            <a:tailEnd/>
          </a:ln>
        </p:spPr>
        <p:txBody>
          <a:bodyPr>
            <a:prstTxWarp prst="textNoShape">
              <a:avLst/>
            </a:prstTxWarp>
            <a:spAutoFit/>
          </a:bodyPr>
          <a:lstStyle/>
          <a:p>
            <a:pPr algn="ctr"/>
            <a:r>
              <a:rPr lang="en-US" sz="2400" b="1" i="1" u="none">
                <a:latin typeface="Arial" pitchFamily="-105" charset="0"/>
              </a:rPr>
              <a:t>Small prostate,</a:t>
            </a:r>
          </a:p>
          <a:p>
            <a:pPr algn="ctr"/>
            <a:r>
              <a:rPr lang="en-US" sz="2400" b="1" i="1" u="none">
                <a:latin typeface="Arial" pitchFamily="-105" charset="0"/>
              </a:rPr>
              <a:t>thin bladder wall</a:t>
            </a:r>
          </a:p>
          <a:p>
            <a:endParaRPr lang="en-US" sz="2400" b="1" i="1" u="none">
              <a:latin typeface="Arial" pitchFamily="-105" charset="0"/>
            </a:endParaRPr>
          </a:p>
          <a:p>
            <a:endParaRPr lang="en-US" sz="2400" b="1" i="1" u="none">
              <a:latin typeface="Arial" pitchFamily="-105" charset="0"/>
            </a:endParaRPr>
          </a:p>
          <a:p>
            <a:endParaRPr lang="en-US" sz="2400" b="1" i="1" u="none">
              <a:latin typeface="Arial" pitchFamily="-105" charset="0"/>
            </a:endParaRPr>
          </a:p>
          <a:p>
            <a:endParaRPr lang="en-US" sz="2400" b="1" i="1" u="none">
              <a:latin typeface="Arial" pitchFamily="-105" charset="0"/>
            </a:endParaRPr>
          </a:p>
          <a:p>
            <a:pPr algn="ctr"/>
            <a:endParaRPr lang="en-US" sz="2400" b="1" i="1" u="none">
              <a:latin typeface="Arial" pitchFamily="-105" charset="0"/>
            </a:endParaRPr>
          </a:p>
        </p:txBody>
      </p:sp>
      <p:sp>
        <p:nvSpPr>
          <p:cNvPr id="61444" name="Text Box 4"/>
          <p:cNvSpPr txBox="1">
            <a:spLocks noChangeArrowheads="1"/>
          </p:cNvSpPr>
          <p:nvPr/>
        </p:nvSpPr>
        <p:spPr bwMode="auto">
          <a:xfrm>
            <a:off x="5033963" y="1925638"/>
            <a:ext cx="3146425" cy="2647950"/>
          </a:xfrm>
          <a:prstGeom prst="rect">
            <a:avLst/>
          </a:prstGeom>
          <a:noFill/>
          <a:ln w="9525">
            <a:noFill/>
            <a:miter lim="800000"/>
            <a:headEnd/>
            <a:tailEnd/>
          </a:ln>
        </p:spPr>
        <p:txBody>
          <a:bodyPr>
            <a:prstTxWarp prst="textNoShape">
              <a:avLst/>
            </a:prstTxWarp>
            <a:spAutoFit/>
          </a:bodyPr>
          <a:lstStyle/>
          <a:p>
            <a:pPr algn="ctr"/>
            <a:r>
              <a:rPr lang="en-US" sz="2400" b="1" i="1" u="none">
                <a:latin typeface="Arial" pitchFamily="-105" charset="0"/>
              </a:rPr>
              <a:t>Enlarged prostate,</a:t>
            </a:r>
          </a:p>
          <a:p>
            <a:pPr algn="ctr"/>
            <a:r>
              <a:rPr lang="en-US" sz="2400" b="1" i="1" u="none">
                <a:latin typeface="Arial" pitchFamily="-105" charset="0"/>
              </a:rPr>
              <a:t>thick bladder wall</a:t>
            </a:r>
          </a:p>
          <a:p>
            <a:endParaRPr lang="en-US" sz="2400" b="1" i="1" u="none">
              <a:latin typeface="Arial" pitchFamily="-105" charset="0"/>
            </a:endParaRPr>
          </a:p>
          <a:p>
            <a:endParaRPr lang="en-US" sz="2400" b="1" i="1" u="none">
              <a:latin typeface="Arial" pitchFamily="-105" charset="0"/>
            </a:endParaRPr>
          </a:p>
          <a:p>
            <a:endParaRPr lang="en-US" sz="2400" b="1" i="1" u="none">
              <a:latin typeface="Arial" pitchFamily="-105" charset="0"/>
            </a:endParaRPr>
          </a:p>
          <a:p>
            <a:endParaRPr lang="en-US" sz="2400" b="1" i="1" u="none">
              <a:latin typeface="Arial" pitchFamily="-105" charset="0"/>
            </a:endParaRPr>
          </a:p>
          <a:p>
            <a:pPr algn="ctr"/>
            <a:endParaRPr lang="en-US" sz="2400" b="1" i="1" u="none">
              <a:latin typeface="Arial" pitchFamily="-105" charset="0"/>
            </a:endParaRPr>
          </a:p>
        </p:txBody>
      </p:sp>
      <p:pic>
        <p:nvPicPr>
          <p:cNvPr id="61445" name="Picture 5" descr="1 normal prostate"/>
          <p:cNvPicPr>
            <a:picLocks noChangeAspect="1" noChangeArrowheads="1"/>
          </p:cNvPicPr>
          <p:nvPr/>
        </p:nvPicPr>
        <p:blipFill>
          <a:blip r:embed="rId3"/>
          <a:srcRect/>
          <a:stretch>
            <a:fillRect/>
          </a:stretch>
        </p:blipFill>
        <p:spPr bwMode="auto">
          <a:xfrm>
            <a:off x="673100" y="2900363"/>
            <a:ext cx="3713163" cy="2501900"/>
          </a:xfrm>
          <a:prstGeom prst="rect">
            <a:avLst/>
          </a:prstGeom>
          <a:noFill/>
          <a:ln w="9525">
            <a:noFill/>
            <a:miter lim="800000"/>
            <a:headEnd/>
            <a:tailEnd/>
          </a:ln>
        </p:spPr>
      </p:pic>
      <p:pic>
        <p:nvPicPr>
          <p:cNvPr id="61446" name="Picture 6" descr="2 benign prostatic hyperplasia"/>
          <p:cNvPicPr>
            <a:picLocks noChangeAspect="1" noChangeArrowheads="1"/>
          </p:cNvPicPr>
          <p:nvPr/>
        </p:nvPicPr>
        <p:blipFill>
          <a:blip r:embed="rId4"/>
          <a:srcRect/>
          <a:stretch>
            <a:fillRect/>
          </a:stretch>
        </p:blipFill>
        <p:spPr bwMode="auto">
          <a:xfrm>
            <a:off x="4749800" y="2889250"/>
            <a:ext cx="3713163" cy="2501900"/>
          </a:xfrm>
          <a:prstGeom prst="rect">
            <a:avLst/>
          </a:prstGeom>
          <a:noFill/>
          <a:ln w="9525">
            <a:noFill/>
            <a:miter lim="800000"/>
            <a:headEnd/>
            <a:tailEnd/>
          </a:ln>
        </p:spPr>
      </p:pic>
      <p:sp>
        <p:nvSpPr>
          <p:cNvPr id="61447" name="Text Box 7"/>
          <p:cNvSpPr txBox="1">
            <a:spLocks noChangeArrowheads="1"/>
          </p:cNvSpPr>
          <p:nvPr/>
        </p:nvSpPr>
        <p:spPr bwMode="auto">
          <a:xfrm>
            <a:off x="461963" y="6521450"/>
            <a:ext cx="631825"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b="1" u="none">
                <a:solidFill>
                  <a:schemeClr val="accent2"/>
                </a:solidFill>
                <a:latin typeface="Arial" pitchFamily="-105" charset="0"/>
              </a:rPr>
              <a:t>2.2</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3 Adrenoceptors"/>
          <p:cNvPicPr>
            <a:picLocks noChangeAspect="1" noChangeArrowheads="1"/>
          </p:cNvPicPr>
          <p:nvPr/>
        </p:nvPicPr>
        <p:blipFill>
          <a:blip r:embed="rId3"/>
          <a:srcRect/>
          <a:stretch>
            <a:fillRect/>
          </a:stretch>
        </p:blipFill>
        <p:spPr bwMode="auto">
          <a:xfrm>
            <a:off x="3765550" y="2554288"/>
            <a:ext cx="5092700" cy="3429000"/>
          </a:xfrm>
          <a:prstGeom prst="rect">
            <a:avLst/>
          </a:prstGeom>
          <a:noFill/>
          <a:ln w="9525">
            <a:noFill/>
            <a:miter lim="800000"/>
            <a:headEnd/>
            <a:tailEnd/>
          </a:ln>
        </p:spPr>
      </p:pic>
      <p:sp>
        <p:nvSpPr>
          <p:cNvPr id="63491" name="Rectangle 3"/>
          <p:cNvSpPr>
            <a:spLocks noGrp="1" noChangeArrowheads="1"/>
          </p:cNvSpPr>
          <p:nvPr>
            <p:ph type="title"/>
          </p:nvPr>
        </p:nvSpPr>
        <p:spPr/>
        <p:txBody>
          <a:bodyPr/>
          <a:lstStyle/>
          <a:p>
            <a:pPr eaLnBrk="1" hangingPunct="1"/>
            <a:r>
              <a:rPr lang="en-US">
                <a:ea typeface="ＭＳ Ｐゴシック" pitchFamily="-105" charset="-128"/>
                <a:cs typeface="ＭＳ Ｐゴシック" pitchFamily="-105" charset="-128"/>
              </a:rPr>
              <a:t>Subsequent Paradigm</a:t>
            </a:r>
          </a:p>
        </p:txBody>
      </p:sp>
      <p:sp>
        <p:nvSpPr>
          <p:cNvPr id="63492" name="Text Box 4"/>
          <p:cNvSpPr txBox="1">
            <a:spLocks noChangeArrowheads="1"/>
          </p:cNvSpPr>
          <p:nvPr/>
        </p:nvSpPr>
        <p:spPr bwMode="auto">
          <a:xfrm>
            <a:off x="831850" y="1703388"/>
            <a:ext cx="2328863" cy="427037"/>
          </a:xfrm>
          <a:prstGeom prst="rect">
            <a:avLst/>
          </a:prstGeom>
          <a:noFill/>
          <a:ln w="9525">
            <a:noFill/>
            <a:miter lim="800000"/>
            <a:headEnd/>
            <a:tailEnd/>
          </a:ln>
        </p:spPr>
        <p:txBody>
          <a:bodyPr wrap="none">
            <a:prstTxWarp prst="textNoShape">
              <a:avLst/>
            </a:prstTxWarp>
            <a:spAutoFit/>
          </a:bodyPr>
          <a:lstStyle/>
          <a:p>
            <a:pPr algn="ctr"/>
            <a:r>
              <a:rPr lang="en-US" sz="2200" b="1" u="none">
                <a:latin typeface="Arial" pitchFamily="-105" charset="0"/>
              </a:rPr>
              <a:t>Normal prostate</a:t>
            </a:r>
          </a:p>
        </p:txBody>
      </p:sp>
      <p:sp>
        <p:nvSpPr>
          <p:cNvPr id="63493" name="Text Box 5"/>
          <p:cNvSpPr txBox="1">
            <a:spLocks noChangeArrowheads="1"/>
          </p:cNvSpPr>
          <p:nvPr/>
        </p:nvSpPr>
        <p:spPr bwMode="auto">
          <a:xfrm>
            <a:off x="766763" y="3952875"/>
            <a:ext cx="2563812" cy="427038"/>
          </a:xfrm>
          <a:prstGeom prst="rect">
            <a:avLst/>
          </a:prstGeom>
          <a:noFill/>
          <a:ln w="9525">
            <a:noFill/>
            <a:miter lim="800000"/>
            <a:headEnd/>
            <a:tailEnd/>
          </a:ln>
        </p:spPr>
        <p:txBody>
          <a:bodyPr wrap="none">
            <a:prstTxWarp prst="textNoShape">
              <a:avLst/>
            </a:prstTxWarp>
            <a:spAutoFit/>
          </a:bodyPr>
          <a:lstStyle/>
          <a:p>
            <a:pPr algn="ctr"/>
            <a:r>
              <a:rPr lang="en-US" sz="2200" b="1" u="none">
                <a:latin typeface="Arial" pitchFamily="-105" charset="0"/>
              </a:rPr>
              <a:t>Enlarged prostate</a:t>
            </a:r>
          </a:p>
        </p:txBody>
      </p:sp>
      <p:sp>
        <p:nvSpPr>
          <p:cNvPr id="63494" name="Text Box 6"/>
          <p:cNvSpPr txBox="1">
            <a:spLocks noChangeArrowheads="1"/>
          </p:cNvSpPr>
          <p:nvPr/>
        </p:nvSpPr>
        <p:spPr bwMode="auto">
          <a:xfrm>
            <a:off x="3902075" y="1868488"/>
            <a:ext cx="4745038" cy="457200"/>
          </a:xfrm>
          <a:prstGeom prst="rect">
            <a:avLst/>
          </a:prstGeom>
          <a:noFill/>
          <a:ln w="9525">
            <a:noFill/>
            <a:miter lim="800000"/>
            <a:headEnd/>
            <a:tailEnd/>
          </a:ln>
        </p:spPr>
        <p:txBody>
          <a:bodyPr wrap="none">
            <a:prstTxWarp prst="textNoShape">
              <a:avLst/>
            </a:prstTxWarp>
            <a:spAutoFit/>
          </a:bodyPr>
          <a:lstStyle/>
          <a:p>
            <a:pPr algn="ctr"/>
            <a:r>
              <a:rPr lang="en-US" sz="2400" b="1" u="none">
                <a:latin typeface="Arial" pitchFamily="-105" charset="0"/>
              </a:rPr>
              <a:t>Small prostate with </a:t>
            </a:r>
            <a:r>
              <a:rPr lang="en-US" sz="2400" b="1" u="none">
                <a:latin typeface="Arial" pitchFamily="-105" charset="0"/>
                <a:sym typeface="Symbol" pitchFamily="-105" charset="2"/>
              </a:rPr>
              <a:t>-</a:t>
            </a:r>
            <a:r>
              <a:rPr lang="en-US" sz="2400" b="1" u="none">
                <a:latin typeface="Arial" pitchFamily="-105" charset="0"/>
              </a:rPr>
              <a:t>receptors</a:t>
            </a:r>
          </a:p>
        </p:txBody>
      </p:sp>
      <p:pic>
        <p:nvPicPr>
          <p:cNvPr id="63495" name="Picture 7" descr="1 normal prostate"/>
          <p:cNvPicPr>
            <a:picLocks noChangeAspect="1" noChangeArrowheads="1"/>
          </p:cNvPicPr>
          <p:nvPr/>
        </p:nvPicPr>
        <p:blipFill>
          <a:blip r:embed="rId4"/>
          <a:srcRect/>
          <a:stretch>
            <a:fillRect/>
          </a:stretch>
        </p:blipFill>
        <p:spPr bwMode="auto">
          <a:xfrm>
            <a:off x="885825" y="2193925"/>
            <a:ext cx="2206625" cy="1484313"/>
          </a:xfrm>
          <a:prstGeom prst="rect">
            <a:avLst/>
          </a:prstGeom>
          <a:noFill/>
          <a:ln w="9525">
            <a:noFill/>
            <a:miter lim="800000"/>
            <a:headEnd/>
            <a:tailEnd/>
          </a:ln>
        </p:spPr>
      </p:pic>
      <p:pic>
        <p:nvPicPr>
          <p:cNvPr id="63496" name="Picture 8" descr="2 benign prostatic hyperplasia"/>
          <p:cNvPicPr>
            <a:picLocks noChangeAspect="1" noChangeArrowheads="1"/>
          </p:cNvPicPr>
          <p:nvPr/>
        </p:nvPicPr>
        <p:blipFill>
          <a:blip r:embed="rId5"/>
          <a:srcRect/>
          <a:stretch>
            <a:fillRect/>
          </a:stretch>
        </p:blipFill>
        <p:spPr bwMode="auto">
          <a:xfrm>
            <a:off x="900113" y="4467225"/>
            <a:ext cx="2227262" cy="1498600"/>
          </a:xfrm>
          <a:prstGeom prst="rect">
            <a:avLst/>
          </a:prstGeom>
          <a:noFill/>
          <a:ln w="9525">
            <a:noFill/>
            <a:miter lim="800000"/>
            <a:headEnd/>
            <a:tailEnd/>
          </a:ln>
        </p:spPr>
      </p:pic>
      <p:sp>
        <p:nvSpPr>
          <p:cNvPr id="63497" name="Text Box 9"/>
          <p:cNvSpPr txBox="1">
            <a:spLocks noChangeArrowheads="1"/>
          </p:cNvSpPr>
          <p:nvPr/>
        </p:nvSpPr>
        <p:spPr bwMode="auto">
          <a:xfrm>
            <a:off x="461963" y="6521450"/>
            <a:ext cx="631825"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b="1" u="none">
                <a:solidFill>
                  <a:schemeClr val="accent2"/>
                </a:solidFill>
                <a:latin typeface="Arial" pitchFamily="-105" charset="0"/>
              </a:rPr>
              <a:t>2.3</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ea typeface="ＭＳ Ｐゴシック" pitchFamily="-105" charset="-128"/>
                <a:cs typeface="ＭＳ Ｐゴシック" pitchFamily="-105" charset="-128"/>
              </a:rPr>
              <a:t>Current Paradigm</a:t>
            </a:r>
          </a:p>
        </p:txBody>
      </p:sp>
      <p:sp>
        <p:nvSpPr>
          <p:cNvPr id="65539" name="Text Box 3"/>
          <p:cNvSpPr txBox="1">
            <a:spLocks noChangeArrowheads="1"/>
          </p:cNvSpPr>
          <p:nvPr/>
        </p:nvSpPr>
        <p:spPr bwMode="auto">
          <a:xfrm rot="-5400000">
            <a:off x="472282" y="2048668"/>
            <a:ext cx="971550" cy="366713"/>
          </a:xfrm>
          <a:prstGeom prst="rect">
            <a:avLst/>
          </a:prstGeom>
          <a:noFill/>
          <a:ln w="9525">
            <a:noFill/>
            <a:miter lim="800000"/>
            <a:headEnd/>
            <a:tailEnd/>
          </a:ln>
        </p:spPr>
        <p:txBody>
          <a:bodyPr wrap="none">
            <a:prstTxWarp prst="textNoShape">
              <a:avLst/>
            </a:prstTxWarp>
            <a:spAutoFit/>
          </a:bodyPr>
          <a:lstStyle/>
          <a:p>
            <a:pPr algn="r"/>
            <a:r>
              <a:rPr lang="en-US" sz="1800" b="1" u="none">
                <a:latin typeface="Arial" pitchFamily="-105" charset="0"/>
              </a:rPr>
              <a:t>Normal</a:t>
            </a:r>
          </a:p>
        </p:txBody>
      </p:sp>
      <p:sp>
        <p:nvSpPr>
          <p:cNvPr id="65540" name="Text Box 4"/>
          <p:cNvSpPr txBox="1">
            <a:spLocks noChangeArrowheads="1"/>
          </p:cNvSpPr>
          <p:nvPr/>
        </p:nvSpPr>
        <p:spPr bwMode="auto">
          <a:xfrm rot="-5400000">
            <a:off x="2899569" y="2158207"/>
            <a:ext cx="1250950" cy="366712"/>
          </a:xfrm>
          <a:prstGeom prst="rect">
            <a:avLst/>
          </a:prstGeom>
          <a:noFill/>
          <a:ln w="9525">
            <a:noFill/>
            <a:miter lim="800000"/>
            <a:headEnd/>
            <a:tailEnd/>
          </a:ln>
        </p:spPr>
        <p:txBody>
          <a:bodyPr>
            <a:prstTxWarp prst="textNoShape">
              <a:avLst/>
            </a:prstTxWarp>
            <a:spAutoFit/>
          </a:bodyPr>
          <a:lstStyle/>
          <a:p>
            <a:pPr algn="r"/>
            <a:r>
              <a:rPr lang="en-US" sz="1800" b="1" u="none">
                <a:latin typeface="Arial" pitchFamily="-105" charset="0"/>
              </a:rPr>
              <a:t>Enlarged</a:t>
            </a:r>
          </a:p>
        </p:txBody>
      </p:sp>
      <p:sp>
        <p:nvSpPr>
          <p:cNvPr id="65541" name="Text Box 5"/>
          <p:cNvSpPr txBox="1">
            <a:spLocks noChangeArrowheads="1"/>
          </p:cNvSpPr>
          <p:nvPr/>
        </p:nvSpPr>
        <p:spPr bwMode="auto">
          <a:xfrm rot="-5400000">
            <a:off x="5327650" y="2306638"/>
            <a:ext cx="1595438" cy="366712"/>
          </a:xfrm>
          <a:prstGeom prst="rect">
            <a:avLst/>
          </a:prstGeom>
          <a:noFill/>
          <a:ln w="9525">
            <a:noFill/>
            <a:miter lim="800000"/>
            <a:headEnd/>
            <a:tailEnd/>
          </a:ln>
        </p:spPr>
        <p:txBody>
          <a:bodyPr>
            <a:prstTxWarp prst="textNoShape">
              <a:avLst/>
            </a:prstTxWarp>
            <a:spAutoFit/>
          </a:bodyPr>
          <a:lstStyle/>
          <a:p>
            <a:pPr algn="r"/>
            <a:r>
              <a:rPr lang="en-US" sz="1800" b="1" u="none">
                <a:latin typeface="Arial" pitchFamily="-105" charset="0"/>
                <a:sym typeface="Symbol" pitchFamily="-105" charset="2"/>
              </a:rPr>
              <a:t>-</a:t>
            </a:r>
            <a:r>
              <a:rPr lang="en-US" sz="1800" b="1" u="none">
                <a:latin typeface="Arial" pitchFamily="-105" charset="0"/>
              </a:rPr>
              <a:t>receptors</a:t>
            </a:r>
          </a:p>
        </p:txBody>
      </p:sp>
      <p:sp>
        <p:nvSpPr>
          <p:cNvPr id="65542" name="Text Box 6"/>
          <p:cNvSpPr txBox="1">
            <a:spLocks noChangeArrowheads="1"/>
          </p:cNvSpPr>
          <p:nvPr/>
        </p:nvSpPr>
        <p:spPr bwMode="auto">
          <a:xfrm>
            <a:off x="-228600" y="4114800"/>
            <a:ext cx="2674938" cy="1187450"/>
          </a:xfrm>
          <a:prstGeom prst="rect">
            <a:avLst/>
          </a:prstGeom>
          <a:noFill/>
          <a:ln w="9525">
            <a:noFill/>
            <a:miter lim="800000"/>
            <a:headEnd/>
            <a:tailEnd/>
          </a:ln>
        </p:spPr>
        <p:txBody>
          <a:bodyPr>
            <a:prstTxWarp prst="textNoShape">
              <a:avLst/>
            </a:prstTxWarp>
            <a:spAutoFit/>
          </a:bodyPr>
          <a:lstStyle/>
          <a:p>
            <a:pPr algn="ctr"/>
            <a:r>
              <a:rPr lang="en-US" sz="2400" b="1" u="none">
                <a:latin typeface="Arial" pitchFamily="-105" charset="0"/>
              </a:rPr>
              <a:t>Brain/</a:t>
            </a:r>
            <a:br>
              <a:rPr lang="en-US" sz="2400" b="1" u="none">
                <a:latin typeface="Arial" pitchFamily="-105" charset="0"/>
              </a:rPr>
            </a:br>
            <a:r>
              <a:rPr lang="en-US" sz="2400" b="1" u="none">
                <a:latin typeface="Arial" pitchFamily="-105" charset="0"/>
              </a:rPr>
              <a:t>Spinal column/</a:t>
            </a:r>
            <a:br>
              <a:rPr lang="en-US" sz="2400" b="1" u="none">
                <a:latin typeface="Arial" pitchFamily="-105" charset="0"/>
              </a:rPr>
            </a:br>
            <a:r>
              <a:rPr lang="en-US" sz="2400" b="1" u="none">
                <a:latin typeface="Arial" pitchFamily="-105" charset="0"/>
              </a:rPr>
              <a:t>Prostate</a:t>
            </a:r>
          </a:p>
        </p:txBody>
      </p:sp>
      <p:pic>
        <p:nvPicPr>
          <p:cNvPr id="65543" name="Picture 7" descr="4 Inervation of Bladder"/>
          <p:cNvPicPr>
            <a:picLocks noChangeAspect="1" noChangeArrowheads="1"/>
          </p:cNvPicPr>
          <p:nvPr/>
        </p:nvPicPr>
        <p:blipFill>
          <a:blip r:embed="rId3"/>
          <a:srcRect/>
          <a:stretch>
            <a:fillRect/>
          </a:stretch>
        </p:blipFill>
        <p:spPr bwMode="auto">
          <a:xfrm>
            <a:off x="2209800" y="3124200"/>
            <a:ext cx="4854575" cy="3252788"/>
          </a:xfrm>
          <a:prstGeom prst="rect">
            <a:avLst/>
          </a:prstGeom>
          <a:noFill/>
          <a:ln w="9525">
            <a:noFill/>
            <a:miter lim="800000"/>
            <a:headEnd/>
            <a:tailEnd/>
          </a:ln>
        </p:spPr>
      </p:pic>
      <p:pic>
        <p:nvPicPr>
          <p:cNvPr id="65544" name="Picture 8" descr="3 Adrenoceptors"/>
          <p:cNvPicPr>
            <a:picLocks noChangeAspect="1" noChangeArrowheads="1"/>
          </p:cNvPicPr>
          <p:nvPr/>
        </p:nvPicPr>
        <p:blipFill>
          <a:blip r:embed="rId4"/>
          <a:srcRect/>
          <a:stretch>
            <a:fillRect/>
          </a:stretch>
        </p:blipFill>
        <p:spPr bwMode="auto">
          <a:xfrm>
            <a:off x="6429375" y="1817688"/>
            <a:ext cx="1690688" cy="1138237"/>
          </a:xfrm>
          <a:prstGeom prst="rect">
            <a:avLst/>
          </a:prstGeom>
          <a:noFill/>
          <a:ln w="9525">
            <a:noFill/>
            <a:miter lim="800000"/>
            <a:headEnd/>
            <a:tailEnd/>
          </a:ln>
        </p:spPr>
      </p:pic>
      <p:pic>
        <p:nvPicPr>
          <p:cNvPr id="65545" name="Picture 9" descr="1 normal prostate"/>
          <p:cNvPicPr>
            <a:picLocks noChangeAspect="1" noChangeArrowheads="1"/>
          </p:cNvPicPr>
          <p:nvPr/>
        </p:nvPicPr>
        <p:blipFill>
          <a:blip r:embed="rId5"/>
          <a:srcRect/>
          <a:stretch>
            <a:fillRect/>
          </a:stretch>
        </p:blipFill>
        <p:spPr bwMode="auto">
          <a:xfrm>
            <a:off x="1241425" y="1809750"/>
            <a:ext cx="1698625" cy="1143000"/>
          </a:xfrm>
          <a:prstGeom prst="rect">
            <a:avLst/>
          </a:prstGeom>
          <a:noFill/>
          <a:ln w="9525">
            <a:noFill/>
            <a:miter lim="800000"/>
            <a:headEnd/>
            <a:tailEnd/>
          </a:ln>
        </p:spPr>
      </p:pic>
      <p:pic>
        <p:nvPicPr>
          <p:cNvPr id="65546" name="Picture 10" descr="2 benign prostatic hyperplasia"/>
          <p:cNvPicPr>
            <a:picLocks noChangeAspect="1" noChangeArrowheads="1"/>
          </p:cNvPicPr>
          <p:nvPr/>
        </p:nvPicPr>
        <p:blipFill>
          <a:blip r:embed="rId6"/>
          <a:srcRect/>
          <a:stretch>
            <a:fillRect/>
          </a:stretch>
        </p:blipFill>
        <p:spPr bwMode="auto">
          <a:xfrm>
            <a:off x="3824288" y="1779588"/>
            <a:ext cx="1698625" cy="1143000"/>
          </a:xfrm>
          <a:prstGeom prst="rect">
            <a:avLst/>
          </a:prstGeom>
          <a:noFill/>
          <a:ln w="9525">
            <a:noFill/>
            <a:miter lim="800000"/>
            <a:headEnd/>
            <a:tailEnd/>
          </a:ln>
        </p:spPr>
      </p:pic>
      <p:sp>
        <p:nvSpPr>
          <p:cNvPr id="65547" name="Text Box 11"/>
          <p:cNvSpPr txBox="1">
            <a:spLocks noChangeArrowheads="1"/>
          </p:cNvSpPr>
          <p:nvPr/>
        </p:nvSpPr>
        <p:spPr bwMode="auto">
          <a:xfrm>
            <a:off x="461963" y="6521450"/>
            <a:ext cx="631825"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b="1" u="none">
                <a:solidFill>
                  <a:schemeClr val="accent2"/>
                </a:solidFill>
                <a:latin typeface="Arial" pitchFamily="-105" charset="0"/>
              </a:rPr>
              <a:t>2.4</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2" name="Rectangle 4"/>
          <p:cNvSpPr>
            <a:spLocks noGrp="1" noChangeArrowheads="1"/>
          </p:cNvSpPr>
          <p:nvPr>
            <p:ph type="title"/>
          </p:nvPr>
        </p:nvSpPr>
        <p:spPr>
          <a:xfrm>
            <a:off x="685800" y="152400"/>
            <a:ext cx="7772400" cy="1143000"/>
          </a:xfrm>
        </p:spPr>
        <p:txBody>
          <a:bodyPr/>
          <a:lstStyle/>
          <a:p>
            <a:r>
              <a:rPr lang="en-US" dirty="0"/>
              <a:t>BPH/LUTS </a:t>
            </a:r>
            <a:r>
              <a:rPr lang="en-US" dirty="0" err="1"/>
              <a:t>Pathophysiology</a:t>
            </a:r>
            <a:endParaRPr lang="en-US" dirty="0"/>
          </a:p>
        </p:txBody>
      </p:sp>
      <p:pic>
        <p:nvPicPr>
          <p:cNvPr id="1256454" name="Picture 6" descr="camp1"/>
          <p:cNvPicPr>
            <a:picLocks noGrp="1" noChangeAspect="1" noChangeArrowheads="1"/>
          </p:cNvPicPr>
          <p:nvPr>
            <p:ph idx="1"/>
          </p:nvPr>
        </p:nvPicPr>
        <p:blipFill>
          <a:blip r:embed="rId2"/>
          <a:srcRect/>
          <a:stretch>
            <a:fillRect/>
          </a:stretch>
        </p:blipFill>
        <p:spPr>
          <a:xfrm>
            <a:off x="2300288" y="1501775"/>
            <a:ext cx="4498975" cy="5156200"/>
          </a:xfrm>
          <a:noFill/>
          <a:ln/>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ea typeface="ＭＳ Ｐゴシック" pitchFamily="-105" charset="-128"/>
                <a:cs typeface="ＭＳ Ｐゴシック" pitchFamily="-105" charset="-128"/>
              </a:rPr>
              <a:t>Initial Evaluation</a:t>
            </a:r>
          </a:p>
        </p:txBody>
      </p:sp>
      <p:sp>
        <p:nvSpPr>
          <p:cNvPr id="67587" name="Rectangle 3"/>
          <p:cNvSpPr>
            <a:spLocks noGrp="1" noChangeArrowheads="1"/>
          </p:cNvSpPr>
          <p:nvPr>
            <p:ph type="body" idx="1"/>
          </p:nvPr>
        </p:nvSpPr>
        <p:spPr>
          <a:xfrm>
            <a:off x="685800" y="1981200"/>
            <a:ext cx="7772400" cy="3897313"/>
          </a:xfrm>
        </p:spPr>
        <p:txBody>
          <a:bodyPr/>
          <a:lstStyle/>
          <a:p>
            <a:pPr eaLnBrk="1" hangingPunct="1"/>
            <a:r>
              <a:rPr lang="en-US" sz="2600" b="1">
                <a:ea typeface="ＭＳ Ｐゴシック" pitchFamily="-105" charset="-128"/>
                <a:cs typeface="ＭＳ Ｐゴシック" pitchFamily="-105" charset="-128"/>
              </a:rPr>
              <a:t>Detailed medical history</a:t>
            </a:r>
          </a:p>
          <a:p>
            <a:pPr eaLnBrk="1" hangingPunct="1"/>
            <a:r>
              <a:rPr lang="en-US" sz="2600" b="1">
                <a:ea typeface="ＭＳ Ｐゴシック" pitchFamily="-105" charset="-128"/>
                <a:cs typeface="ＭＳ Ｐゴシック" pitchFamily="-105" charset="-128"/>
              </a:rPr>
              <a:t>Physical exam</a:t>
            </a:r>
          </a:p>
          <a:p>
            <a:pPr lvl="1" eaLnBrk="1" hangingPunct="1"/>
            <a:r>
              <a:rPr lang="en-US" sz="2300" b="1"/>
              <a:t>including DRE and neurologic exam</a:t>
            </a:r>
          </a:p>
          <a:p>
            <a:pPr eaLnBrk="1" hangingPunct="1"/>
            <a:r>
              <a:rPr lang="en-US" sz="2600" b="1">
                <a:ea typeface="ＭＳ Ｐゴシック" pitchFamily="-105" charset="-128"/>
                <a:cs typeface="ＭＳ Ｐゴシック" pitchFamily="-105" charset="-128"/>
              </a:rPr>
              <a:t>Urinalysis</a:t>
            </a:r>
          </a:p>
          <a:p>
            <a:pPr eaLnBrk="1" hangingPunct="1"/>
            <a:r>
              <a:rPr lang="en-US" sz="2600" b="1">
                <a:ea typeface="ＭＳ Ｐゴシック" pitchFamily="-105" charset="-128"/>
                <a:cs typeface="ＭＳ Ｐゴシック" pitchFamily="-105" charset="-128"/>
              </a:rPr>
              <a:t>Serum creatinine no longer mandatory</a:t>
            </a:r>
            <a:endParaRPr lang="en-US" sz="2600" b="1" baseline="30000">
              <a:ea typeface="ＭＳ Ｐゴシック" pitchFamily="-105" charset="-128"/>
              <a:cs typeface="ＭＳ Ｐゴシック" pitchFamily="-105" charset="-128"/>
            </a:endParaRPr>
          </a:p>
          <a:p>
            <a:pPr eaLnBrk="1" hangingPunct="1"/>
            <a:r>
              <a:rPr lang="en-US" sz="2600" b="1">
                <a:ea typeface="ＭＳ Ｐゴシック" pitchFamily="-105" charset="-128"/>
                <a:cs typeface="ＭＳ Ｐゴシック" pitchFamily="-105" charset="-128"/>
              </a:rPr>
              <a:t>PSA</a:t>
            </a:r>
            <a:r>
              <a:rPr lang="en-US" sz="2600" b="1">
                <a:ea typeface="Arial" pitchFamily="-105" charset="0"/>
                <a:cs typeface="Arial" pitchFamily="-105" charset="0"/>
              </a:rPr>
              <a:t>*</a:t>
            </a:r>
          </a:p>
          <a:p>
            <a:pPr eaLnBrk="1" hangingPunct="1"/>
            <a:r>
              <a:rPr lang="en-US" sz="2600" b="1">
                <a:ea typeface="ＭＳ Ｐゴシック" pitchFamily="-105" charset="-128"/>
                <a:cs typeface="ＭＳ Ｐゴシック" pitchFamily="-105" charset="-128"/>
              </a:rPr>
              <a:t>Symptom assessment (AUA-SS)</a:t>
            </a:r>
            <a:endParaRPr lang="en-US" sz="2600" b="1">
              <a:ea typeface="Arial" pitchFamily="-105" charset="0"/>
              <a:cs typeface="Arial" pitchFamily="-105" charset="0"/>
            </a:endParaRPr>
          </a:p>
        </p:txBody>
      </p:sp>
      <p:sp>
        <p:nvSpPr>
          <p:cNvPr id="54276" name="Text Box 4"/>
          <p:cNvSpPr txBox="1">
            <a:spLocks noChangeArrowheads="1"/>
          </p:cNvSpPr>
          <p:nvPr/>
        </p:nvSpPr>
        <p:spPr bwMode="auto">
          <a:xfrm>
            <a:off x="762000" y="5715000"/>
            <a:ext cx="4229100" cy="917575"/>
          </a:xfrm>
          <a:prstGeom prst="rect">
            <a:avLst/>
          </a:prstGeom>
          <a:noFill/>
          <a:ln w="9525">
            <a:noFill/>
            <a:miter lim="800000"/>
            <a:headEnd/>
            <a:tailEnd/>
          </a:ln>
          <a:effectLst/>
        </p:spPr>
        <p:txBody>
          <a:bodyPr anchor="b">
            <a:prstTxWarp prst="textNoShape">
              <a:avLst/>
            </a:prstTxWarp>
            <a:spAutoFit/>
          </a:bodyPr>
          <a:lstStyle/>
          <a:p>
            <a:pPr>
              <a:lnSpc>
                <a:spcPct val="90000"/>
              </a:lnSpc>
              <a:spcBef>
                <a:spcPct val="20000"/>
              </a:spcBef>
              <a:spcAft>
                <a:spcPct val="10000"/>
              </a:spcAft>
              <a:defRPr/>
            </a:pPr>
            <a:r>
              <a:rPr lang="en-US" sz="1800" u="none">
                <a:effectLst>
                  <a:outerShdw blurRad="38100" dist="38100" dir="2700000" algn="tl">
                    <a:srgbClr val="000000"/>
                  </a:outerShdw>
                </a:effectLst>
                <a:latin typeface="Arial" pitchFamily="-107" charset="0"/>
                <a:ea typeface="+mn-ea"/>
                <a:cs typeface="+mn-cs"/>
              </a:rPr>
              <a:t>PSA = prostate-specific antigen </a:t>
            </a:r>
            <a:br>
              <a:rPr lang="en-US" sz="1800" u="none">
                <a:effectLst>
                  <a:outerShdw blurRad="38100" dist="38100" dir="2700000" algn="tl">
                    <a:srgbClr val="000000"/>
                  </a:outerShdw>
                </a:effectLst>
                <a:latin typeface="Arial" pitchFamily="-107" charset="0"/>
                <a:ea typeface="+mn-ea"/>
                <a:cs typeface="+mn-cs"/>
              </a:rPr>
            </a:br>
            <a:r>
              <a:rPr lang="en-US" sz="1800" u="none">
                <a:effectLst>
                  <a:outerShdw blurRad="38100" dist="38100" dir="2700000" algn="tl">
                    <a:srgbClr val="000000"/>
                  </a:outerShdw>
                </a:effectLst>
                <a:latin typeface="Arial" pitchFamily="-107" charset="0"/>
                <a:ea typeface="+mn-ea"/>
                <a:cs typeface="+mn-cs"/>
              </a:rPr>
              <a:t>*Per physician’s clinical judgment</a:t>
            </a:r>
          </a:p>
          <a:p>
            <a:pPr>
              <a:lnSpc>
                <a:spcPct val="90000"/>
              </a:lnSpc>
              <a:spcBef>
                <a:spcPct val="20000"/>
              </a:spcBef>
              <a:spcAft>
                <a:spcPct val="10000"/>
              </a:spcAft>
              <a:defRPr/>
            </a:pPr>
            <a:r>
              <a:rPr lang="en-US" sz="1800" b="1" u="none">
                <a:effectLst>
                  <a:outerShdw blurRad="38100" dist="38100" dir="2700000" algn="tl">
                    <a:srgbClr val="000000"/>
                  </a:outerShdw>
                </a:effectLst>
                <a:latin typeface="Arial" pitchFamily="-107" charset="0"/>
                <a:ea typeface="+mn-ea"/>
                <a:cs typeface="+mn-cs"/>
              </a:rPr>
              <a:t>AUA BPH Guidelines 2003</a:t>
            </a:r>
          </a:p>
        </p:txBody>
      </p:sp>
      <p:sp>
        <p:nvSpPr>
          <p:cNvPr id="67589" name="Text Box 5"/>
          <p:cNvSpPr txBox="1">
            <a:spLocks noChangeArrowheads="1"/>
          </p:cNvSpPr>
          <p:nvPr/>
        </p:nvSpPr>
        <p:spPr bwMode="auto">
          <a:xfrm>
            <a:off x="461963" y="6521450"/>
            <a:ext cx="631825"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b="1" u="none">
                <a:solidFill>
                  <a:schemeClr val="accent2"/>
                </a:solidFill>
                <a:latin typeface="Arial" pitchFamily="-105" charset="0"/>
              </a:rPr>
              <a:t>4.4</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352425" y="201613"/>
            <a:ext cx="7772400" cy="406400"/>
          </a:xfrm>
        </p:spPr>
        <p:txBody>
          <a:bodyPr/>
          <a:lstStyle/>
          <a:p>
            <a:pPr eaLnBrk="1" hangingPunct="1"/>
            <a:r>
              <a:rPr lang="en-US" sz="4000">
                <a:ea typeface="ＭＳ Ｐゴシック" pitchFamily="-105" charset="-128"/>
                <a:cs typeface="ＭＳ Ｐゴシック" pitchFamily="-105" charset="-128"/>
              </a:rPr>
              <a:t>Evaluation (Part 1)</a:t>
            </a:r>
          </a:p>
        </p:txBody>
      </p:sp>
      <p:sp>
        <p:nvSpPr>
          <p:cNvPr id="69635" name="Rectangle 3"/>
          <p:cNvSpPr>
            <a:spLocks noChangeArrowheads="1"/>
          </p:cNvSpPr>
          <p:nvPr/>
        </p:nvSpPr>
        <p:spPr bwMode="auto">
          <a:xfrm>
            <a:off x="3070225" y="693738"/>
            <a:ext cx="2308225" cy="1387475"/>
          </a:xfrm>
          <a:prstGeom prst="rect">
            <a:avLst/>
          </a:prstGeom>
          <a:solidFill>
            <a:srgbClr val="66CCFF"/>
          </a:solidFill>
          <a:ln w="9525">
            <a:solidFill>
              <a:schemeClr val="tx1"/>
            </a:solidFill>
            <a:miter lim="800000"/>
            <a:headEnd/>
            <a:tailEnd/>
          </a:ln>
        </p:spPr>
        <p:txBody>
          <a:bodyPr lIns="0" tIns="0" rIns="0" bIns="0" anchor="ctr">
            <a:prstTxWarp prst="textNoShape">
              <a:avLst/>
            </a:prstTxWarp>
          </a:bodyPr>
          <a:lstStyle/>
          <a:p>
            <a:pPr marL="149225" indent="-95250">
              <a:lnSpc>
                <a:spcPct val="90000"/>
              </a:lnSpc>
              <a:tabLst>
                <a:tab pos="685800" algn="ctr"/>
              </a:tabLst>
            </a:pPr>
            <a:r>
              <a:rPr lang="en-US" sz="1600" b="1" u="none">
                <a:solidFill>
                  <a:schemeClr val="bg1"/>
                </a:solidFill>
                <a:latin typeface="Arial Narrow" pitchFamily="-105" charset="0"/>
              </a:rPr>
              <a:t> 		Initial evaluation</a:t>
            </a:r>
          </a:p>
          <a:p>
            <a:pPr marL="149225" indent="-95250">
              <a:lnSpc>
                <a:spcPct val="90000"/>
              </a:lnSpc>
              <a:buFontTx/>
              <a:buChar char="•"/>
              <a:tabLst>
                <a:tab pos="685800" algn="ctr"/>
              </a:tabLst>
            </a:pPr>
            <a:r>
              <a:rPr lang="en-US" sz="1600" b="1" u="none">
                <a:solidFill>
                  <a:schemeClr val="bg1"/>
                </a:solidFill>
                <a:latin typeface="Arial Narrow" pitchFamily="-105" charset="0"/>
              </a:rPr>
              <a:t>History</a:t>
            </a:r>
          </a:p>
          <a:p>
            <a:pPr marL="149225" indent="-95250">
              <a:lnSpc>
                <a:spcPct val="90000"/>
              </a:lnSpc>
              <a:buFontTx/>
              <a:buChar char="•"/>
              <a:tabLst>
                <a:tab pos="685800" algn="ctr"/>
              </a:tabLst>
            </a:pPr>
            <a:r>
              <a:rPr lang="en-US" sz="1600" b="1" u="none">
                <a:solidFill>
                  <a:schemeClr val="bg1"/>
                </a:solidFill>
                <a:latin typeface="Arial Narrow" pitchFamily="-105" charset="0"/>
              </a:rPr>
              <a:t>DRE &amp; focused exam</a:t>
            </a:r>
          </a:p>
          <a:p>
            <a:pPr marL="149225" indent="-95250">
              <a:lnSpc>
                <a:spcPct val="90000"/>
              </a:lnSpc>
              <a:buFontTx/>
              <a:buChar char="•"/>
              <a:tabLst>
                <a:tab pos="685800" algn="ctr"/>
              </a:tabLst>
            </a:pPr>
            <a:r>
              <a:rPr lang="en-US" sz="1600" b="1" u="none">
                <a:solidFill>
                  <a:schemeClr val="bg1"/>
                </a:solidFill>
                <a:latin typeface="Arial Narrow" pitchFamily="-105" charset="0"/>
              </a:rPr>
              <a:t>Urinalysis</a:t>
            </a:r>
          </a:p>
          <a:p>
            <a:pPr marL="149225" indent="-95250">
              <a:lnSpc>
                <a:spcPct val="90000"/>
              </a:lnSpc>
              <a:buFontTx/>
              <a:buChar char="•"/>
              <a:tabLst>
                <a:tab pos="685800" algn="ctr"/>
              </a:tabLst>
            </a:pPr>
            <a:r>
              <a:rPr lang="en-US" sz="1600" b="1" u="none">
                <a:solidFill>
                  <a:schemeClr val="bg1"/>
                </a:solidFill>
                <a:latin typeface="Arial Narrow" pitchFamily="-105" charset="0"/>
              </a:rPr>
              <a:t>PSA</a:t>
            </a:r>
            <a:r>
              <a:rPr lang="en-US" sz="1600" b="1" u="none" baseline="30000">
                <a:solidFill>
                  <a:schemeClr val="bg1"/>
                </a:solidFill>
                <a:latin typeface="Arial Narrow" pitchFamily="-105" charset="0"/>
              </a:rPr>
              <a:t>1</a:t>
            </a:r>
            <a:endParaRPr lang="en-US" sz="1600" b="1" u="none">
              <a:solidFill>
                <a:schemeClr val="bg1"/>
              </a:solidFill>
              <a:latin typeface="Arial Narrow" pitchFamily="-105" charset="0"/>
            </a:endParaRPr>
          </a:p>
        </p:txBody>
      </p:sp>
      <p:sp>
        <p:nvSpPr>
          <p:cNvPr id="69636" name="Rectangle 4"/>
          <p:cNvSpPr>
            <a:spLocks noChangeArrowheads="1"/>
          </p:cNvSpPr>
          <p:nvPr/>
        </p:nvSpPr>
        <p:spPr bwMode="auto">
          <a:xfrm>
            <a:off x="2678113" y="2260600"/>
            <a:ext cx="3092450" cy="393700"/>
          </a:xfrm>
          <a:prstGeom prst="rect">
            <a:avLst/>
          </a:prstGeom>
          <a:solidFill>
            <a:srgbClr val="66CCFF"/>
          </a:solidFill>
          <a:ln w="9525">
            <a:solidFill>
              <a:schemeClr val="tx1"/>
            </a:solidFill>
            <a:miter lim="800000"/>
            <a:headEnd/>
            <a:tailEnd/>
          </a:ln>
        </p:spPr>
        <p:txBody>
          <a:bodyPr lIns="0" tIns="0" rIns="0" bIns="0" anchor="ctr">
            <a:prstTxWarp prst="textNoShape">
              <a:avLst/>
            </a:prstTxWarp>
          </a:bodyPr>
          <a:lstStyle/>
          <a:p>
            <a:pPr algn="ctr">
              <a:lnSpc>
                <a:spcPct val="80000"/>
              </a:lnSpc>
            </a:pPr>
            <a:r>
              <a:rPr lang="en-US" sz="1600" b="1" u="none">
                <a:solidFill>
                  <a:schemeClr val="bg1"/>
                </a:solidFill>
                <a:latin typeface="Arial Narrow" pitchFamily="-105" charset="0"/>
              </a:rPr>
              <a:t>Objective Symptom Assessment</a:t>
            </a:r>
          </a:p>
        </p:txBody>
      </p:sp>
      <p:sp>
        <p:nvSpPr>
          <p:cNvPr id="69637" name="Rectangle 5"/>
          <p:cNvSpPr>
            <a:spLocks noChangeArrowheads="1"/>
          </p:cNvSpPr>
          <p:nvPr/>
        </p:nvSpPr>
        <p:spPr bwMode="auto">
          <a:xfrm>
            <a:off x="5327650" y="3025775"/>
            <a:ext cx="1781175" cy="603250"/>
          </a:xfrm>
          <a:prstGeom prst="rect">
            <a:avLst/>
          </a:prstGeom>
          <a:solidFill>
            <a:srgbClr val="66CCFF"/>
          </a:solidFill>
          <a:ln w="9525">
            <a:solidFill>
              <a:schemeClr val="tx1"/>
            </a:solidFill>
            <a:miter lim="800000"/>
            <a:headEnd/>
            <a:tailEnd/>
          </a:ln>
        </p:spPr>
        <p:txBody>
          <a:bodyPr lIns="0" tIns="0" rIns="0" bIns="0" anchor="ctr">
            <a:prstTxWarp prst="textNoShape">
              <a:avLst/>
            </a:prstTxWarp>
          </a:bodyPr>
          <a:lstStyle/>
          <a:p>
            <a:pPr algn="ctr">
              <a:lnSpc>
                <a:spcPct val="90000"/>
              </a:lnSpc>
            </a:pPr>
            <a:r>
              <a:rPr lang="en-US" sz="1600" b="1" u="none">
                <a:solidFill>
                  <a:schemeClr val="bg1"/>
                </a:solidFill>
                <a:latin typeface="Arial Narrow" pitchFamily="-105" charset="0"/>
              </a:rPr>
              <a:t>Moderate to severe</a:t>
            </a:r>
            <a:br>
              <a:rPr lang="en-US" sz="1600" b="1" u="none">
                <a:solidFill>
                  <a:schemeClr val="bg1"/>
                </a:solidFill>
                <a:latin typeface="Arial Narrow" pitchFamily="-105" charset="0"/>
              </a:rPr>
            </a:br>
            <a:r>
              <a:rPr lang="en-US" sz="1600" b="1" u="none">
                <a:solidFill>
                  <a:schemeClr val="bg1"/>
                </a:solidFill>
                <a:latin typeface="Arial Narrow" pitchFamily="-105" charset="0"/>
              </a:rPr>
              <a:t>IPSS</a:t>
            </a:r>
            <a:r>
              <a:rPr lang="en-US" sz="1600" b="1" u="none">
                <a:solidFill>
                  <a:schemeClr val="bg1"/>
                </a:solidFill>
                <a:latin typeface="Symbol" pitchFamily="-105" charset="2"/>
              </a:rPr>
              <a:t>³</a:t>
            </a:r>
            <a:r>
              <a:rPr lang="en-US" sz="1600" b="1" u="none">
                <a:solidFill>
                  <a:schemeClr val="bg1"/>
                </a:solidFill>
                <a:latin typeface="Arial Narrow" pitchFamily="-105" charset="0"/>
              </a:rPr>
              <a:t>8</a:t>
            </a:r>
          </a:p>
        </p:txBody>
      </p:sp>
      <p:sp>
        <p:nvSpPr>
          <p:cNvPr id="69638" name="Rectangle 6"/>
          <p:cNvSpPr>
            <a:spLocks noChangeArrowheads="1"/>
          </p:cNvSpPr>
          <p:nvPr/>
        </p:nvSpPr>
        <p:spPr bwMode="auto">
          <a:xfrm>
            <a:off x="5473700" y="3852863"/>
            <a:ext cx="1489075" cy="615950"/>
          </a:xfrm>
          <a:prstGeom prst="rect">
            <a:avLst/>
          </a:prstGeom>
          <a:solidFill>
            <a:srgbClr val="66CCFF"/>
          </a:solidFill>
          <a:ln w="9525">
            <a:solidFill>
              <a:schemeClr val="tx1"/>
            </a:solidFill>
            <a:miter lim="800000"/>
            <a:headEnd/>
            <a:tailEnd/>
          </a:ln>
        </p:spPr>
        <p:txBody>
          <a:bodyPr lIns="0" tIns="0" rIns="0" bIns="0" anchor="ctr">
            <a:prstTxWarp prst="textNoShape">
              <a:avLst/>
            </a:prstTxWarp>
          </a:bodyPr>
          <a:lstStyle/>
          <a:p>
            <a:pPr algn="ctr">
              <a:lnSpc>
                <a:spcPct val="90000"/>
              </a:lnSpc>
            </a:pPr>
            <a:r>
              <a:rPr lang="en-US" sz="1600" b="1" u="none">
                <a:solidFill>
                  <a:schemeClr val="bg1"/>
                </a:solidFill>
                <a:latin typeface="Arial Narrow" pitchFamily="-105" charset="0"/>
              </a:rPr>
              <a:t>Offer treatment</a:t>
            </a:r>
            <a:br>
              <a:rPr lang="en-US" sz="1600" b="1" u="none">
                <a:solidFill>
                  <a:schemeClr val="bg1"/>
                </a:solidFill>
                <a:latin typeface="Arial Narrow" pitchFamily="-105" charset="0"/>
              </a:rPr>
            </a:br>
            <a:r>
              <a:rPr lang="en-US" sz="1600" b="1" u="none">
                <a:solidFill>
                  <a:schemeClr val="bg1"/>
                </a:solidFill>
                <a:latin typeface="Arial Narrow" pitchFamily="-105" charset="0"/>
              </a:rPr>
              <a:t>alternatives</a:t>
            </a:r>
          </a:p>
        </p:txBody>
      </p:sp>
      <p:sp>
        <p:nvSpPr>
          <p:cNvPr id="69639" name="Rectangle 7"/>
          <p:cNvSpPr>
            <a:spLocks noChangeArrowheads="1"/>
          </p:cNvSpPr>
          <p:nvPr/>
        </p:nvSpPr>
        <p:spPr bwMode="auto">
          <a:xfrm>
            <a:off x="5434013" y="4797425"/>
            <a:ext cx="1568450" cy="561975"/>
          </a:xfrm>
          <a:prstGeom prst="rect">
            <a:avLst/>
          </a:prstGeom>
          <a:solidFill>
            <a:srgbClr val="66CCFF"/>
          </a:solidFill>
          <a:ln w="9525">
            <a:solidFill>
              <a:schemeClr val="tx1"/>
            </a:solidFill>
            <a:miter lim="800000"/>
            <a:headEnd/>
            <a:tailEnd/>
          </a:ln>
        </p:spPr>
        <p:txBody>
          <a:bodyPr lIns="0" tIns="0" rIns="0" bIns="0" anchor="ctr">
            <a:prstTxWarp prst="textNoShape">
              <a:avLst/>
            </a:prstTxWarp>
          </a:bodyPr>
          <a:lstStyle/>
          <a:p>
            <a:pPr algn="ctr">
              <a:lnSpc>
                <a:spcPct val="90000"/>
              </a:lnSpc>
            </a:pPr>
            <a:r>
              <a:rPr lang="en-US" sz="1600" b="1" u="none">
                <a:solidFill>
                  <a:schemeClr val="bg1"/>
                </a:solidFill>
                <a:latin typeface="Arial Narrow" pitchFamily="-105" charset="0"/>
              </a:rPr>
              <a:t>Minimally invasive therapies</a:t>
            </a:r>
          </a:p>
        </p:txBody>
      </p:sp>
      <p:sp>
        <p:nvSpPr>
          <p:cNvPr id="69640" name="Rectangle 8"/>
          <p:cNvSpPr>
            <a:spLocks noChangeArrowheads="1"/>
          </p:cNvSpPr>
          <p:nvPr/>
        </p:nvSpPr>
        <p:spPr bwMode="auto">
          <a:xfrm>
            <a:off x="8074025" y="4797425"/>
            <a:ext cx="822325" cy="561975"/>
          </a:xfrm>
          <a:prstGeom prst="rect">
            <a:avLst/>
          </a:prstGeom>
          <a:solidFill>
            <a:srgbClr val="66CCFF"/>
          </a:solidFill>
          <a:ln w="9525">
            <a:solidFill>
              <a:schemeClr val="tx1"/>
            </a:solidFill>
            <a:miter lim="800000"/>
            <a:headEnd/>
            <a:tailEnd/>
          </a:ln>
        </p:spPr>
        <p:txBody>
          <a:bodyPr lIns="0" tIns="0" rIns="0" bIns="0" anchor="ctr">
            <a:prstTxWarp prst="textNoShape">
              <a:avLst/>
            </a:prstTxWarp>
          </a:bodyPr>
          <a:lstStyle/>
          <a:p>
            <a:pPr algn="ctr">
              <a:lnSpc>
                <a:spcPct val="90000"/>
              </a:lnSpc>
            </a:pPr>
            <a:r>
              <a:rPr lang="en-US" sz="1600" b="1" u="none">
                <a:solidFill>
                  <a:schemeClr val="bg1"/>
                </a:solidFill>
                <a:latin typeface="Arial Narrow" pitchFamily="-105" charset="0"/>
              </a:rPr>
              <a:t>Surgery</a:t>
            </a:r>
          </a:p>
        </p:txBody>
      </p:sp>
      <p:sp>
        <p:nvSpPr>
          <p:cNvPr id="69641" name="Rectangle 9"/>
          <p:cNvSpPr>
            <a:spLocks noChangeArrowheads="1"/>
          </p:cNvSpPr>
          <p:nvPr/>
        </p:nvSpPr>
        <p:spPr bwMode="auto">
          <a:xfrm>
            <a:off x="2949575" y="4797425"/>
            <a:ext cx="822325" cy="561975"/>
          </a:xfrm>
          <a:prstGeom prst="rect">
            <a:avLst/>
          </a:prstGeom>
          <a:solidFill>
            <a:srgbClr val="66CCFF"/>
          </a:solidFill>
          <a:ln w="9525">
            <a:solidFill>
              <a:schemeClr val="tx1"/>
            </a:solidFill>
            <a:miter lim="800000"/>
            <a:headEnd/>
            <a:tailEnd/>
          </a:ln>
        </p:spPr>
        <p:txBody>
          <a:bodyPr lIns="0" tIns="0" rIns="0" bIns="0" anchor="ctr">
            <a:prstTxWarp prst="textNoShape">
              <a:avLst/>
            </a:prstTxWarp>
          </a:bodyPr>
          <a:lstStyle/>
          <a:p>
            <a:pPr algn="ctr">
              <a:lnSpc>
                <a:spcPct val="90000"/>
              </a:lnSpc>
            </a:pPr>
            <a:r>
              <a:rPr lang="en-US" sz="1600" b="1" u="none">
                <a:solidFill>
                  <a:schemeClr val="bg1"/>
                </a:solidFill>
                <a:latin typeface="Arial Narrow" pitchFamily="-105" charset="0"/>
              </a:rPr>
              <a:t>Medical therapy</a:t>
            </a:r>
          </a:p>
        </p:txBody>
      </p:sp>
      <p:sp>
        <p:nvSpPr>
          <p:cNvPr id="69642" name="Rectangle 10"/>
          <p:cNvSpPr>
            <a:spLocks noChangeArrowheads="1"/>
          </p:cNvSpPr>
          <p:nvPr/>
        </p:nvSpPr>
        <p:spPr bwMode="auto">
          <a:xfrm>
            <a:off x="225425" y="4797425"/>
            <a:ext cx="1146175" cy="561975"/>
          </a:xfrm>
          <a:prstGeom prst="rect">
            <a:avLst/>
          </a:prstGeom>
          <a:solidFill>
            <a:srgbClr val="66CCFF"/>
          </a:solidFill>
          <a:ln w="9525">
            <a:solidFill>
              <a:schemeClr val="tx1"/>
            </a:solidFill>
            <a:miter lim="800000"/>
            <a:headEnd/>
            <a:tailEnd/>
          </a:ln>
        </p:spPr>
        <p:txBody>
          <a:bodyPr lIns="0" tIns="0" rIns="0" bIns="0" anchor="ctr">
            <a:prstTxWarp prst="textNoShape">
              <a:avLst/>
            </a:prstTxWarp>
          </a:bodyPr>
          <a:lstStyle/>
          <a:p>
            <a:pPr algn="ctr">
              <a:lnSpc>
                <a:spcPct val="90000"/>
              </a:lnSpc>
            </a:pPr>
            <a:r>
              <a:rPr lang="en-US" sz="1600" b="1" u="none">
                <a:solidFill>
                  <a:schemeClr val="bg1"/>
                </a:solidFill>
                <a:latin typeface="Arial Narrow" pitchFamily="-105" charset="0"/>
              </a:rPr>
              <a:t>Watchful</a:t>
            </a:r>
            <a:br>
              <a:rPr lang="en-US" sz="1600" b="1" u="none">
                <a:solidFill>
                  <a:schemeClr val="bg1"/>
                </a:solidFill>
                <a:latin typeface="Arial Narrow" pitchFamily="-105" charset="0"/>
              </a:rPr>
            </a:br>
            <a:r>
              <a:rPr lang="en-US" sz="1600" b="1" u="none">
                <a:solidFill>
                  <a:schemeClr val="bg1"/>
                </a:solidFill>
                <a:latin typeface="Arial Narrow" pitchFamily="-105" charset="0"/>
              </a:rPr>
              <a:t>waiting</a:t>
            </a:r>
          </a:p>
        </p:txBody>
      </p:sp>
      <p:sp>
        <p:nvSpPr>
          <p:cNvPr id="69643" name="Rectangle 11"/>
          <p:cNvSpPr>
            <a:spLocks noChangeArrowheads="1"/>
          </p:cNvSpPr>
          <p:nvPr/>
        </p:nvSpPr>
        <p:spPr bwMode="auto">
          <a:xfrm>
            <a:off x="4895850" y="5578475"/>
            <a:ext cx="2644775" cy="627063"/>
          </a:xfrm>
          <a:prstGeom prst="rect">
            <a:avLst/>
          </a:prstGeom>
          <a:solidFill>
            <a:srgbClr val="66CCFF"/>
          </a:solidFill>
          <a:ln w="9525">
            <a:solidFill>
              <a:schemeClr val="tx1"/>
            </a:solidFill>
            <a:miter lim="800000"/>
            <a:headEnd/>
            <a:tailEnd/>
          </a:ln>
        </p:spPr>
        <p:txBody>
          <a:bodyPr lIns="0" tIns="0" rIns="0" bIns="0" anchor="ctr">
            <a:prstTxWarp prst="textNoShape">
              <a:avLst/>
            </a:prstTxWarp>
          </a:bodyPr>
          <a:lstStyle/>
          <a:p>
            <a:pPr algn="ctr">
              <a:lnSpc>
                <a:spcPct val="90000"/>
              </a:lnSpc>
            </a:pPr>
            <a:r>
              <a:rPr lang="en-US" sz="1600" b="1" u="none">
                <a:solidFill>
                  <a:schemeClr val="bg1"/>
                </a:solidFill>
                <a:latin typeface="Arial Narrow" pitchFamily="-105" charset="0"/>
              </a:rPr>
              <a:t>Cystoscopy, if important in planning operative approach</a:t>
            </a:r>
          </a:p>
        </p:txBody>
      </p:sp>
      <p:sp>
        <p:nvSpPr>
          <p:cNvPr id="69644" name="Rectangle 12"/>
          <p:cNvSpPr>
            <a:spLocks noChangeArrowheads="1"/>
          </p:cNvSpPr>
          <p:nvPr/>
        </p:nvSpPr>
        <p:spPr bwMode="auto">
          <a:xfrm>
            <a:off x="401638" y="3025775"/>
            <a:ext cx="793750" cy="552450"/>
          </a:xfrm>
          <a:prstGeom prst="rect">
            <a:avLst/>
          </a:prstGeom>
          <a:solidFill>
            <a:srgbClr val="66CCFF"/>
          </a:solidFill>
          <a:ln w="9525">
            <a:solidFill>
              <a:schemeClr val="tx1"/>
            </a:solidFill>
            <a:miter lim="800000"/>
            <a:headEnd/>
            <a:tailEnd/>
          </a:ln>
        </p:spPr>
        <p:txBody>
          <a:bodyPr lIns="0" tIns="0" rIns="0" bIns="0" anchor="ctr">
            <a:prstTxWarp prst="textNoShape">
              <a:avLst/>
            </a:prstTxWarp>
          </a:bodyPr>
          <a:lstStyle/>
          <a:p>
            <a:pPr algn="ctr">
              <a:lnSpc>
                <a:spcPct val="90000"/>
              </a:lnSpc>
            </a:pPr>
            <a:r>
              <a:rPr lang="en-US" sz="1600" b="1" u="none">
                <a:solidFill>
                  <a:schemeClr val="bg1"/>
                </a:solidFill>
                <a:latin typeface="Arial Narrow" pitchFamily="-105" charset="0"/>
              </a:rPr>
              <a:t>Mild</a:t>
            </a:r>
          </a:p>
          <a:p>
            <a:pPr algn="ctr">
              <a:lnSpc>
                <a:spcPct val="90000"/>
              </a:lnSpc>
            </a:pPr>
            <a:r>
              <a:rPr lang="en-US" sz="1600" b="1" u="none">
                <a:solidFill>
                  <a:schemeClr val="bg1"/>
                </a:solidFill>
                <a:latin typeface="Arial Narrow" pitchFamily="-105" charset="0"/>
              </a:rPr>
              <a:t>IPSS</a:t>
            </a:r>
            <a:r>
              <a:rPr lang="en-US" sz="1600" b="1" u="none">
                <a:solidFill>
                  <a:schemeClr val="bg1"/>
                </a:solidFill>
                <a:latin typeface="Symbol" pitchFamily="-105" charset="2"/>
              </a:rPr>
              <a:t>£</a:t>
            </a:r>
            <a:r>
              <a:rPr lang="en-US" sz="1600" b="1" u="none">
                <a:solidFill>
                  <a:schemeClr val="bg1"/>
                </a:solidFill>
                <a:latin typeface="Arial Narrow" pitchFamily="-105" charset="0"/>
              </a:rPr>
              <a:t>7</a:t>
            </a:r>
          </a:p>
        </p:txBody>
      </p:sp>
      <p:cxnSp>
        <p:nvCxnSpPr>
          <p:cNvPr id="69645" name="AutoShape 13"/>
          <p:cNvCxnSpPr>
            <a:cxnSpLocks noChangeShapeType="1"/>
            <a:stCxn id="69636" idx="2"/>
            <a:endCxn id="69644" idx="0"/>
          </p:cNvCxnSpPr>
          <p:nvPr/>
        </p:nvCxnSpPr>
        <p:spPr bwMode="auto">
          <a:xfrm rot="5400000">
            <a:off x="2325688" y="1127125"/>
            <a:ext cx="371475" cy="3425825"/>
          </a:xfrm>
          <a:prstGeom prst="bentConnector3">
            <a:avLst>
              <a:gd name="adj1" fmla="val 50000"/>
            </a:avLst>
          </a:prstGeom>
          <a:noFill/>
          <a:ln w="19050">
            <a:solidFill>
              <a:schemeClr val="tx1"/>
            </a:solidFill>
            <a:miter lim="800000"/>
            <a:headEnd/>
            <a:tailEnd type="triangle" w="med" len="med"/>
          </a:ln>
        </p:spPr>
      </p:cxnSp>
      <p:cxnSp>
        <p:nvCxnSpPr>
          <p:cNvPr id="69646" name="AutoShape 14"/>
          <p:cNvCxnSpPr>
            <a:cxnSpLocks noChangeShapeType="1"/>
            <a:stCxn id="69635" idx="2"/>
            <a:endCxn id="69636" idx="0"/>
          </p:cNvCxnSpPr>
          <p:nvPr/>
        </p:nvCxnSpPr>
        <p:spPr bwMode="auto">
          <a:xfrm>
            <a:off x="4224338" y="2081213"/>
            <a:ext cx="0" cy="179387"/>
          </a:xfrm>
          <a:prstGeom prst="straightConnector1">
            <a:avLst/>
          </a:prstGeom>
          <a:noFill/>
          <a:ln w="19050">
            <a:solidFill>
              <a:schemeClr val="tx1"/>
            </a:solidFill>
            <a:round/>
            <a:headEnd/>
            <a:tailEnd type="triangle" w="med" len="med"/>
          </a:ln>
        </p:spPr>
      </p:cxnSp>
      <p:cxnSp>
        <p:nvCxnSpPr>
          <p:cNvPr id="69647" name="AutoShape 15"/>
          <p:cNvCxnSpPr>
            <a:cxnSpLocks noChangeShapeType="1"/>
            <a:stCxn id="69636" idx="2"/>
            <a:endCxn id="69637" idx="0"/>
          </p:cNvCxnSpPr>
          <p:nvPr/>
        </p:nvCxnSpPr>
        <p:spPr bwMode="auto">
          <a:xfrm rot="16200000" flipH="1">
            <a:off x="5035550" y="1843088"/>
            <a:ext cx="371475" cy="1993900"/>
          </a:xfrm>
          <a:prstGeom prst="bentConnector3">
            <a:avLst>
              <a:gd name="adj1" fmla="val 50000"/>
            </a:avLst>
          </a:prstGeom>
          <a:noFill/>
          <a:ln w="19050">
            <a:solidFill>
              <a:schemeClr val="tx1"/>
            </a:solidFill>
            <a:miter lim="800000"/>
            <a:headEnd/>
            <a:tailEnd type="triangle" w="med" len="med"/>
          </a:ln>
        </p:spPr>
      </p:cxnSp>
      <p:cxnSp>
        <p:nvCxnSpPr>
          <p:cNvPr id="69648" name="AutoShape 16"/>
          <p:cNvCxnSpPr>
            <a:cxnSpLocks noChangeShapeType="1"/>
            <a:stCxn id="69637" idx="2"/>
            <a:endCxn id="69638" idx="0"/>
          </p:cNvCxnSpPr>
          <p:nvPr/>
        </p:nvCxnSpPr>
        <p:spPr bwMode="auto">
          <a:xfrm rot="5400000">
            <a:off x="6106319" y="3740944"/>
            <a:ext cx="223838" cy="0"/>
          </a:xfrm>
          <a:prstGeom prst="straightConnector1">
            <a:avLst/>
          </a:prstGeom>
          <a:noFill/>
          <a:ln w="19050">
            <a:solidFill>
              <a:schemeClr val="tx1"/>
            </a:solidFill>
            <a:round/>
            <a:headEnd/>
            <a:tailEnd type="triangle" w="med" len="med"/>
          </a:ln>
        </p:spPr>
      </p:cxnSp>
      <p:cxnSp>
        <p:nvCxnSpPr>
          <p:cNvPr id="69649" name="AutoShape 17"/>
          <p:cNvCxnSpPr>
            <a:cxnSpLocks noChangeShapeType="1"/>
            <a:stCxn id="69644" idx="2"/>
            <a:endCxn id="69642" idx="0"/>
          </p:cNvCxnSpPr>
          <p:nvPr/>
        </p:nvCxnSpPr>
        <p:spPr bwMode="auto">
          <a:xfrm>
            <a:off x="798513" y="3578225"/>
            <a:ext cx="0" cy="1219200"/>
          </a:xfrm>
          <a:prstGeom prst="straightConnector1">
            <a:avLst/>
          </a:prstGeom>
          <a:noFill/>
          <a:ln w="19050">
            <a:solidFill>
              <a:schemeClr val="tx1"/>
            </a:solidFill>
            <a:round/>
            <a:headEnd/>
            <a:tailEnd type="triangle" w="med" len="med"/>
          </a:ln>
        </p:spPr>
      </p:cxnSp>
      <p:cxnSp>
        <p:nvCxnSpPr>
          <p:cNvPr id="69650" name="AutoShape 18"/>
          <p:cNvCxnSpPr>
            <a:cxnSpLocks noChangeShapeType="1"/>
            <a:stCxn id="69638" idx="2"/>
            <a:endCxn id="69642" idx="0"/>
          </p:cNvCxnSpPr>
          <p:nvPr/>
        </p:nvCxnSpPr>
        <p:spPr bwMode="auto">
          <a:xfrm rot="5400000">
            <a:off x="3344070" y="1923256"/>
            <a:ext cx="328612" cy="5419725"/>
          </a:xfrm>
          <a:prstGeom prst="bentConnector3">
            <a:avLst>
              <a:gd name="adj1" fmla="val 49759"/>
            </a:avLst>
          </a:prstGeom>
          <a:noFill/>
          <a:ln w="19050">
            <a:solidFill>
              <a:schemeClr val="tx1"/>
            </a:solidFill>
            <a:miter lim="800000"/>
            <a:headEnd/>
            <a:tailEnd type="triangle" w="med" len="med"/>
          </a:ln>
        </p:spPr>
      </p:cxnSp>
      <p:cxnSp>
        <p:nvCxnSpPr>
          <p:cNvPr id="69651" name="AutoShape 19"/>
          <p:cNvCxnSpPr>
            <a:cxnSpLocks noChangeShapeType="1"/>
            <a:stCxn id="69638" idx="2"/>
            <a:endCxn id="69641" idx="0"/>
          </p:cNvCxnSpPr>
          <p:nvPr/>
        </p:nvCxnSpPr>
        <p:spPr bwMode="auto">
          <a:xfrm rot="5400000">
            <a:off x="4625182" y="3204369"/>
            <a:ext cx="328612" cy="2857500"/>
          </a:xfrm>
          <a:prstGeom prst="bentConnector3">
            <a:avLst>
              <a:gd name="adj1" fmla="val 49759"/>
            </a:avLst>
          </a:prstGeom>
          <a:noFill/>
          <a:ln w="19050">
            <a:solidFill>
              <a:schemeClr val="tx1"/>
            </a:solidFill>
            <a:miter lim="800000"/>
            <a:headEnd/>
            <a:tailEnd type="triangle" w="med" len="med"/>
          </a:ln>
        </p:spPr>
      </p:cxnSp>
      <p:cxnSp>
        <p:nvCxnSpPr>
          <p:cNvPr id="69652" name="AutoShape 20"/>
          <p:cNvCxnSpPr>
            <a:cxnSpLocks noChangeShapeType="1"/>
            <a:stCxn id="69638" idx="2"/>
            <a:endCxn id="69639" idx="0"/>
          </p:cNvCxnSpPr>
          <p:nvPr/>
        </p:nvCxnSpPr>
        <p:spPr bwMode="auto">
          <a:xfrm>
            <a:off x="6218238" y="4468813"/>
            <a:ext cx="0" cy="328612"/>
          </a:xfrm>
          <a:prstGeom prst="straightConnector1">
            <a:avLst/>
          </a:prstGeom>
          <a:noFill/>
          <a:ln w="19050">
            <a:solidFill>
              <a:schemeClr val="tx1"/>
            </a:solidFill>
            <a:round/>
            <a:headEnd/>
            <a:tailEnd type="triangle" w="med" len="med"/>
          </a:ln>
        </p:spPr>
      </p:cxnSp>
      <p:cxnSp>
        <p:nvCxnSpPr>
          <p:cNvPr id="69653" name="AutoShape 21"/>
          <p:cNvCxnSpPr>
            <a:cxnSpLocks noChangeShapeType="1"/>
            <a:stCxn id="69638" idx="2"/>
            <a:endCxn id="69640" idx="0"/>
          </p:cNvCxnSpPr>
          <p:nvPr/>
        </p:nvCxnSpPr>
        <p:spPr bwMode="auto">
          <a:xfrm rot="16200000" flipH="1">
            <a:off x="7187407" y="3499644"/>
            <a:ext cx="328612" cy="2266950"/>
          </a:xfrm>
          <a:prstGeom prst="bentConnector3">
            <a:avLst>
              <a:gd name="adj1" fmla="val 49759"/>
            </a:avLst>
          </a:prstGeom>
          <a:noFill/>
          <a:ln w="19050">
            <a:solidFill>
              <a:schemeClr val="tx1"/>
            </a:solidFill>
            <a:miter lim="800000"/>
            <a:headEnd/>
            <a:tailEnd type="triangle" w="med" len="med"/>
          </a:ln>
        </p:spPr>
      </p:cxnSp>
      <p:sp>
        <p:nvSpPr>
          <p:cNvPr id="69654" name="Text Box 22"/>
          <p:cNvSpPr txBox="1">
            <a:spLocks noChangeArrowheads="1"/>
          </p:cNvSpPr>
          <p:nvPr/>
        </p:nvSpPr>
        <p:spPr bwMode="auto">
          <a:xfrm>
            <a:off x="174625" y="6159500"/>
            <a:ext cx="5621338" cy="457200"/>
          </a:xfrm>
          <a:prstGeom prst="rect">
            <a:avLst/>
          </a:prstGeom>
          <a:noFill/>
          <a:ln w="9525">
            <a:noFill/>
            <a:miter lim="800000"/>
            <a:headEnd/>
            <a:tailEnd/>
          </a:ln>
        </p:spPr>
        <p:txBody>
          <a:bodyPr>
            <a:prstTxWarp prst="textNoShape">
              <a:avLst/>
            </a:prstTxWarp>
            <a:spAutoFit/>
          </a:bodyPr>
          <a:lstStyle/>
          <a:p>
            <a:pPr marL="66675" indent="-66675"/>
            <a:r>
              <a:rPr lang="en-US" sz="1200" u="none" baseline="30000">
                <a:latin typeface="Arial" pitchFamily="-105" charset="0"/>
              </a:rPr>
              <a:t>1</a:t>
            </a:r>
            <a:r>
              <a:rPr lang="en-US" sz="1200" u="none">
                <a:latin typeface="Arial" pitchFamily="-105" charset="0"/>
              </a:rPr>
              <a:t>Optional in AHCPR Guidelines;</a:t>
            </a:r>
            <a:br>
              <a:rPr lang="en-US" sz="1200" u="none">
                <a:latin typeface="Arial" pitchFamily="-105" charset="0"/>
              </a:rPr>
            </a:br>
            <a:r>
              <a:rPr lang="en-US" sz="1200" u="none">
                <a:latin typeface="Arial" pitchFamily="-105" charset="0"/>
              </a:rPr>
              <a:t>Recommended by International Consensus Committee</a:t>
            </a:r>
          </a:p>
        </p:txBody>
      </p:sp>
      <p:sp>
        <p:nvSpPr>
          <p:cNvPr id="69655" name="Text Box 23"/>
          <p:cNvSpPr txBox="1">
            <a:spLocks noChangeArrowheads="1"/>
          </p:cNvSpPr>
          <p:nvPr/>
        </p:nvSpPr>
        <p:spPr bwMode="auto">
          <a:xfrm>
            <a:off x="4191000" y="6400800"/>
            <a:ext cx="2878138" cy="457200"/>
          </a:xfrm>
          <a:prstGeom prst="rect">
            <a:avLst/>
          </a:prstGeom>
          <a:noFill/>
          <a:ln w="9525">
            <a:noFill/>
            <a:miter lim="800000"/>
            <a:headEnd/>
            <a:tailEnd/>
          </a:ln>
        </p:spPr>
        <p:txBody>
          <a:bodyPr>
            <a:prstTxWarp prst="textNoShape">
              <a:avLst/>
            </a:prstTxWarp>
            <a:spAutoFit/>
          </a:bodyPr>
          <a:lstStyle/>
          <a:p>
            <a:pPr algn="r" eaLnBrk="0" hangingPunct="0"/>
            <a:r>
              <a:rPr lang="en-US" sz="1200" u="none">
                <a:latin typeface="Arial" pitchFamily="-105" charset="0"/>
              </a:rPr>
              <a:t>Clinical Practice Guideline, Number 8. AHCPR Publication No. 94-0582. </a:t>
            </a:r>
          </a:p>
        </p:txBody>
      </p:sp>
      <p:cxnSp>
        <p:nvCxnSpPr>
          <p:cNvPr id="69656" name="AutoShape 24"/>
          <p:cNvCxnSpPr>
            <a:cxnSpLocks noChangeShapeType="1"/>
            <a:stCxn id="69639" idx="2"/>
            <a:endCxn id="69643" idx="0"/>
          </p:cNvCxnSpPr>
          <p:nvPr/>
        </p:nvCxnSpPr>
        <p:spPr bwMode="auto">
          <a:xfrm>
            <a:off x="6218238" y="5359400"/>
            <a:ext cx="0" cy="219075"/>
          </a:xfrm>
          <a:prstGeom prst="straightConnector1">
            <a:avLst/>
          </a:prstGeom>
          <a:noFill/>
          <a:ln w="19050">
            <a:solidFill>
              <a:schemeClr val="tx1"/>
            </a:solidFill>
            <a:round/>
            <a:headEnd/>
            <a:tailEnd type="triangle" w="med" len="med"/>
          </a:ln>
        </p:spPr>
      </p:cxnSp>
      <p:cxnSp>
        <p:nvCxnSpPr>
          <p:cNvPr id="69657" name="AutoShape 25"/>
          <p:cNvCxnSpPr>
            <a:cxnSpLocks noChangeShapeType="1"/>
          </p:cNvCxnSpPr>
          <p:nvPr/>
        </p:nvCxnSpPr>
        <p:spPr bwMode="auto">
          <a:xfrm rot="10800000" flipV="1">
            <a:off x="7291388" y="4991100"/>
            <a:ext cx="755650" cy="565150"/>
          </a:xfrm>
          <a:prstGeom prst="bentConnector3">
            <a:avLst>
              <a:gd name="adj1" fmla="val 98736"/>
            </a:avLst>
          </a:prstGeom>
          <a:noFill/>
          <a:ln w="19050">
            <a:solidFill>
              <a:schemeClr val="tx1"/>
            </a:solidFill>
            <a:miter lim="800000"/>
            <a:headEnd/>
            <a:tailEnd type="triangle" w="med" len="med"/>
          </a:ln>
        </p:spPr>
      </p:cxnSp>
      <p:sp>
        <p:nvSpPr>
          <p:cNvPr id="69658" name="Text Box 26"/>
          <p:cNvSpPr txBox="1">
            <a:spLocks noChangeArrowheads="1"/>
          </p:cNvSpPr>
          <p:nvPr/>
        </p:nvSpPr>
        <p:spPr bwMode="auto">
          <a:xfrm>
            <a:off x="461963" y="6521450"/>
            <a:ext cx="631825"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b="1" u="none">
                <a:solidFill>
                  <a:schemeClr val="accent2"/>
                </a:solidFill>
                <a:latin typeface="Arial" pitchFamily="-105" charset="0"/>
              </a:rPr>
              <a:t>4.2</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352425" y="201613"/>
            <a:ext cx="7772400" cy="406400"/>
          </a:xfrm>
        </p:spPr>
        <p:txBody>
          <a:bodyPr/>
          <a:lstStyle/>
          <a:p>
            <a:pPr eaLnBrk="1" hangingPunct="1"/>
            <a:r>
              <a:rPr lang="en-US" sz="4000">
                <a:ea typeface="ＭＳ Ｐゴシック" pitchFamily="-105" charset="-128"/>
                <a:cs typeface="ＭＳ Ｐゴシック" pitchFamily="-105" charset="-128"/>
              </a:rPr>
              <a:t>Evaluation (Part 2)</a:t>
            </a:r>
          </a:p>
        </p:txBody>
      </p:sp>
      <p:sp>
        <p:nvSpPr>
          <p:cNvPr id="71683" name="Rectangle 3"/>
          <p:cNvSpPr>
            <a:spLocks noChangeArrowheads="1"/>
          </p:cNvSpPr>
          <p:nvPr/>
        </p:nvSpPr>
        <p:spPr bwMode="auto">
          <a:xfrm>
            <a:off x="3333750" y="2865438"/>
            <a:ext cx="1778000" cy="431800"/>
          </a:xfrm>
          <a:prstGeom prst="rect">
            <a:avLst/>
          </a:prstGeom>
          <a:solidFill>
            <a:srgbClr val="66CCFF"/>
          </a:solidFill>
          <a:ln w="9525">
            <a:solidFill>
              <a:schemeClr val="tx1"/>
            </a:solidFill>
            <a:miter lim="800000"/>
            <a:headEnd/>
            <a:tailEnd/>
          </a:ln>
        </p:spPr>
        <p:txBody>
          <a:bodyPr lIns="0" tIns="0" rIns="0" bIns="0" anchor="ctr">
            <a:prstTxWarp prst="textNoShape">
              <a:avLst/>
            </a:prstTxWarp>
          </a:bodyPr>
          <a:lstStyle/>
          <a:p>
            <a:pPr algn="ctr">
              <a:lnSpc>
                <a:spcPct val="90000"/>
              </a:lnSpc>
            </a:pPr>
            <a:r>
              <a:rPr lang="en-US" sz="1600" b="1" u="none">
                <a:solidFill>
                  <a:schemeClr val="bg1"/>
                </a:solidFill>
                <a:latin typeface="Arial Narrow" pitchFamily="-105" charset="0"/>
              </a:rPr>
              <a:t>Moderate to severe</a:t>
            </a:r>
            <a:br>
              <a:rPr lang="en-US" sz="1600" b="1" u="none">
                <a:solidFill>
                  <a:schemeClr val="bg1"/>
                </a:solidFill>
                <a:latin typeface="Arial Narrow" pitchFamily="-105" charset="0"/>
              </a:rPr>
            </a:br>
            <a:r>
              <a:rPr lang="en-US" sz="1600" b="1" u="none">
                <a:solidFill>
                  <a:schemeClr val="bg1"/>
                </a:solidFill>
                <a:latin typeface="Arial Narrow" pitchFamily="-105" charset="0"/>
              </a:rPr>
              <a:t>IPSS</a:t>
            </a:r>
            <a:r>
              <a:rPr lang="en-US" sz="1600" b="1" u="none">
                <a:solidFill>
                  <a:schemeClr val="bg1"/>
                </a:solidFill>
                <a:latin typeface="Symbol" pitchFamily="-105" charset="2"/>
              </a:rPr>
              <a:t>³</a:t>
            </a:r>
            <a:r>
              <a:rPr lang="en-US" sz="1600" b="1" u="none">
                <a:solidFill>
                  <a:schemeClr val="bg1"/>
                </a:solidFill>
                <a:latin typeface="Arial Narrow" pitchFamily="-105" charset="0"/>
              </a:rPr>
              <a:t>8</a:t>
            </a:r>
          </a:p>
        </p:txBody>
      </p:sp>
      <p:sp>
        <p:nvSpPr>
          <p:cNvPr id="71684" name="Rectangle 4"/>
          <p:cNvSpPr>
            <a:spLocks noChangeArrowheads="1"/>
          </p:cNvSpPr>
          <p:nvPr/>
        </p:nvSpPr>
        <p:spPr bwMode="auto">
          <a:xfrm>
            <a:off x="1479550" y="3540125"/>
            <a:ext cx="1508125" cy="441325"/>
          </a:xfrm>
          <a:prstGeom prst="rect">
            <a:avLst/>
          </a:prstGeom>
          <a:solidFill>
            <a:srgbClr val="66CCFF"/>
          </a:solidFill>
          <a:ln w="9525">
            <a:solidFill>
              <a:schemeClr val="tx1"/>
            </a:solidFill>
            <a:miter lim="800000"/>
            <a:headEnd/>
            <a:tailEnd/>
          </a:ln>
        </p:spPr>
        <p:txBody>
          <a:bodyPr lIns="0" tIns="0" rIns="0" bIns="0" anchor="ctr">
            <a:prstTxWarp prst="textNoShape">
              <a:avLst/>
            </a:prstTxWarp>
          </a:bodyPr>
          <a:lstStyle/>
          <a:p>
            <a:pPr algn="ctr">
              <a:lnSpc>
                <a:spcPct val="90000"/>
              </a:lnSpc>
            </a:pPr>
            <a:r>
              <a:rPr lang="en-US" sz="1600" b="1" u="none">
                <a:solidFill>
                  <a:schemeClr val="bg1"/>
                </a:solidFill>
                <a:latin typeface="Arial Narrow" pitchFamily="-105" charset="0"/>
              </a:rPr>
              <a:t>Additional diagnostic tests</a:t>
            </a:r>
          </a:p>
        </p:txBody>
      </p:sp>
      <p:sp>
        <p:nvSpPr>
          <p:cNvPr id="71685" name="Rectangle 5"/>
          <p:cNvSpPr>
            <a:spLocks noChangeArrowheads="1"/>
          </p:cNvSpPr>
          <p:nvPr/>
        </p:nvSpPr>
        <p:spPr bwMode="auto">
          <a:xfrm>
            <a:off x="1473200" y="4171950"/>
            <a:ext cx="1520825" cy="701675"/>
          </a:xfrm>
          <a:prstGeom prst="rect">
            <a:avLst/>
          </a:prstGeom>
          <a:solidFill>
            <a:srgbClr val="66CCFF"/>
          </a:solidFill>
          <a:ln w="9525">
            <a:solidFill>
              <a:schemeClr val="tx1"/>
            </a:solidFill>
            <a:miter lim="800000"/>
            <a:headEnd/>
            <a:tailEnd/>
          </a:ln>
        </p:spPr>
        <p:txBody>
          <a:bodyPr lIns="0" tIns="0" rIns="0" bIns="0" anchor="ctr">
            <a:prstTxWarp prst="textNoShape">
              <a:avLst/>
            </a:prstTxWarp>
          </a:bodyPr>
          <a:lstStyle/>
          <a:p>
            <a:pPr marL="119063" indent="-58738">
              <a:lnSpc>
                <a:spcPct val="90000"/>
              </a:lnSpc>
              <a:buFontTx/>
              <a:buChar char="•"/>
            </a:pPr>
            <a:r>
              <a:rPr lang="en-US" sz="1600" b="1" u="none">
                <a:solidFill>
                  <a:schemeClr val="bg1"/>
                </a:solidFill>
                <a:latin typeface="Arial Narrow" pitchFamily="-105" charset="0"/>
              </a:rPr>
              <a:t>Flow rate test</a:t>
            </a:r>
            <a:r>
              <a:rPr lang="en-US" sz="1600" b="1" u="none" baseline="30000">
                <a:solidFill>
                  <a:schemeClr val="bg1"/>
                </a:solidFill>
                <a:latin typeface="Arial Narrow" pitchFamily="-105" charset="0"/>
              </a:rPr>
              <a:t>1</a:t>
            </a:r>
            <a:endParaRPr lang="en-US" sz="1600" b="1" u="none">
              <a:solidFill>
                <a:schemeClr val="bg1"/>
              </a:solidFill>
              <a:latin typeface="Arial Narrow" pitchFamily="-105" charset="0"/>
            </a:endParaRPr>
          </a:p>
          <a:p>
            <a:pPr marL="119063" indent="-58738">
              <a:lnSpc>
                <a:spcPct val="90000"/>
              </a:lnSpc>
              <a:buFontTx/>
              <a:buChar char="•"/>
            </a:pPr>
            <a:r>
              <a:rPr lang="en-US" sz="1600" b="1" u="none">
                <a:solidFill>
                  <a:schemeClr val="bg1"/>
                </a:solidFill>
                <a:latin typeface="Arial Narrow" pitchFamily="-105" charset="0"/>
              </a:rPr>
              <a:t>Residual urine</a:t>
            </a:r>
            <a:r>
              <a:rPr lang="en-US" sz="1600" b="1" u="none" baseline="30000">
                <a:solidFill>
                  <a:schemeClr val="bg1"/>
                </a:solidFill>
                <a:latin typeface="Arial Narrow" pitchFamily="-105" charset="0"/>
              </a:rPr>
              <a:t>1</a:t>
            </a:r>
            <a:endParaRPr lang="en-US" sz="1600" b="1" u="none">
              <a:solidFill>
                <a:schemeClr val="bg1"/>
              </a:solidFill>
              <a:latin typeface="Arial Narrow" pitchFamily="-105" charset="0"/>
            </a:endParaRPr>
          </a:p>
          <a:p>
            <a:pPr marL="119063" indent="-58738">
              <a:lnSpc>
                <a:spcPct val="90000"/>
              </a:lnSpc>
              <a:buFontTx/>
              <a:buChar char="•"/>
            </a:pPr>
            <a:r>
              <a:rPr lang="en-US" sz="1600" b="1" u="none">
                <a:solidFill>
                  <a:schemeClr val="bg1"/>
                </a:solidFill>
                <a:latin typeface="Arial Narrow" pitchFamily="-105" charset="0"/>
              </a:rPr>
              <a:t>Pressure-flow</a:t>
            </a:r>
            <a:r>
              <a:rPr lang="en-US" sz="1600" b="1" u="none" baseline="30000">
                <a:solidFill>
                  <a:schemeClr val="bg1"/>
                </a:solidFill>
                <a:latin typeface="Arial Narrow" pitchFamily="-105" charset="0"/>
              </a:rPr>
              <a:t>2</a:t>
            </a:r>
            <a:endParaRPr lang="en-US" sz="1600" b="1" u="none">
              <a:solidFill>
                <a:schemeClr val="bg1"/>
              </a:solidFill>
              <a:latin typeface="Arial Narrow" pitchFamily="-105" charset="0"/>
            </a:endParaRPr>
          </a:p>
        </p:txBody>
      </p:sp>
      <p:sp>
        <p:nvSpPr>
          <p:cNvPr id="71686" name="Rectangle 6"/>
          <p:cNvSpPr>
            <a:spLocks noChangeArrowheads="1"/>
          </p:cNvSpPr>
          <p:nvPr/>
        </p:nvSpPr>
        <p:spPr bwMode="auto">
          <a:xfrm>
            <a:off x="450850" y="5203825"/>
            <a:ext cx="1379538" cy="447675"/>
          </a:xfrm>
          <a:prstGeom prst="rect">
            <a:avLst/>
          </a:prstGeom>
          <a:solidFill>
            <a:srgbClr val="66CCFF"/>
          </a:solidFill>
          <a:ln w="9525">
            <a:solidFill>
              <a:schemeClr val="tx1"/>
            </a:solidFill>
            <a:miter lim="800000"/>
            <a:headEnd/>
            <a:tailEnd/>
          </a:ln>
        </p:spPr>
        <p:txBody>
          <a:bodyPr lIns="0" tIns="0" rIns="0" bIns="0" anchor="ctr">
            <a:prstTxWarp prst="textNoShape">
              <a:avLst/>
            </a:prstTxWarp>
          </a:bodyPr>
          <a:lstStyle/>
          <a:p>
            <a:pPr algn="ctr">
              <a:lnSpc>
                <a:spcPct val="90000"/>
              </a:lnSpc>
            </a:pPr>
            <a:r>
              <a:rPr lang="en-US" sz="1600" b="1" u="none">
                <a:solidFill>
                  <a:schemeClr val="bg1"/>
                </a:solidFill>
                <a:latin typeface="Arial Narrow" pitchFamily="-105" charset="0"/>
              </a:rPr>
              <a:t>Compatible</a:t>
            </a:r>
            <a:br>
              <a:rPr lang="en-US" sz="1600" b="1" u="none">
                <a:solidFill>
                  <a:schemeClr val="bg1"/>
                </a:solidFill>
                <a:latin typeface="Arial Narrow" pitchFamily="-105" charset="0"/>
              </a:rPr>
            </a:br>
            <a:r>
              <a:rPr lang="en-US" sz="1600" b="1" u="none">
                <a:solidFill>
                  <a:schemeClr val="bg1"/>
                </a:solidFill>
                <a:latin typeface="Arial Narrow" pitchFamily="-105" charset="0"/>
              </a:rPr>
              <a:t>with obstruction</a:t>
            </a:r>
          </a:p>
        </p:txBody>
      </p:sp>
      <p:sp>
        <p:nvSpPr>
          <p:cNvPr id="71687" name="Rectangle 7"/>
          <p:cNvSpPr>
            <a:spLocks noChangeArrowheads="1"/>
          </p:cNvSpPr>
          <p:nvPr/>
        </p:nvSpPr>
        <p:spPr bwMode="auto">
          <a:xfrm>
            <a:off x="2349500" y="5203825"/>
            <a:ext cx="1384300" cy="446088"/>
          </a:xfrm>
          <a:prstGeom prst="rect">
            <a:avLst/>
          </a:prstGeom>
          <a:solidFill>
            <a:srgbClr val="66CCFF"/>
          </a:solidFill>
          <a:ln w="9525">
            <a:solidFill>
              <a:schemeClr val="tx1"/>
            </a:solidFill>
            <a:miter lim="800000"/>
            <a:headEnd/>
            <a:tailEnd/>
          </a:ln>
        </p:spPr>
        <p:txBody>
          <a:bodyPr lIns="0" tIns="0" rIns="0" bIns="0" anchor="ctr">
            <a:prstTxWarp prst="textNoShape">
              <a:avLst/>
            </a:prstTxWarp>
          </a:bodyPr>
          <a:lstStyle/>
          <a:p>
            <a:pPr algn="ctr">
              <a:lnSpc>
                <a:spcPct val="90000"/>
              </a:lnSpc>
            </a:pPr>
            <a:r>
              <a:rPr lang="en-US" sz="1600" b="1" u="none">
                <a:solidFill>
                  <a:schemeClr val="bg1"/>
                </a:solidFill>
                <a:latin typeface="Arial Narrow" pitchFamily="-105" charset="0"/>
              </a:rPr>
              <a:t>Not compatible</a:t>
            </a:r>
            <a:br>
              <a:rPr lang="en-US" sz="1600" b="1" u="none">
                <a:solidFill>
                  <a:schemeClr val="bg1"/>
                </a:solidFill>
                <a:latin typeface="Arial Narrow" pitchFamily="-105" charset="0"/>
              </a:rPr>
            </a:br>
            <a:r>
              <a:rPr lang="en-US" sz="1600" b="1" u="none">
                <a:solidFill>
                  <a:schemeClr val="bg1"/>
                </a:solidFill>
                <a:latin typeface="Arial Narrow" pitchFamily="-105" charset="0"/>
              </a:rPr>
              <a:t>with obstruction</a:t>
            </a:r>
          </a:p>
        </p:txBody>
      </p:sp>
      <p:sp>
        <p:nvSpPr>
          <p:cNvPr id="71688" name="Rectangle 8"/>
          <p:cNvSpPr>
            <a:spLocks noChangeArrowheads="1"/>
          </p:cNvSpPr>
          <p:nvPr/>
        </p:nvSpPr>
        <p:spPr bwMode="auto">
          <a:xfrm>
            <a:off x="4089400" y="5653088"/>
            <a:ext cx="1743075" cy="498475"/>
          </a:xfrm>
          <a:prstGeom prst="rect">
            <a:avLst/>
          </a:prstGeom>
          <a:solidFill>
            <a:srgbClr val="66CCFF"/>
          </a:solidFill>
          <a:ln w="9525">
            <a:solidFill>
              <a:schemeClr val="tx1"/>
            </a:solidFill>
            <a:miter lim="800000"/>
            <a:headEnd/>
            <a:tailEnd/>
          </a:ln>
        </p:spPr>
        <p:txBody>
          <a:bodyPr lIns="0" tIns="0" rIns="0" bIns="0" anchor="ctr">
            <a:prstTxWarp prst="textNoShape">
              <a:avLst/>
            </a:prstTxWarp>
          </a:bodyPr>
          <a:lstStyle/>
          <a:p>
            <a:pPr algn="ctr">
              <a:lnSpc>
                <a:spcPct val="90000"/>
              </a:lnSpc>
            </a:pPr>
            <a:r>
              <a:rPr lang="en-US" sz="1600" b="1" u="none">
                <a:solidFill>
                  <a:schemeClr val="bg1"/>
                </a:solidFill>
                <a:latin typeface="Arial Narrow" pitchFamily="-105" charset="0"/>
              </a:rPr>
              <a:t>Non-BPH problems identified and treated</a:t>
            </a:r>
          </a:p>
        </p:txBody>
      </p:sp>
      <p:sp>
        <p:nvSpPr>
          <p:cNvPr id="71689" name="Rectangle 9"/>
          <p:cNvSpPr>
            <a:spLocks noChangeArrowheads="1"/>
          </p:cNvSpPr>
          <p:nvPr/>
        </p:nvSpPr>
        <p:spPr bwMode="auto">
          <a:xfrm>
            <a:off x="6686550" y="2890838"/>
            <a:ext cx="2165350" cy="1860550"/>
          </a:xfrm>
          <a:prstGeom prst="rect">
            <a:avLst/>
          </a:prstGeom>
          <a:solidFill>
            <a:srgbClr val="66CCFF"/>
          </a:solidFill>
          <a:ln w="9525">
            <a:solidFill>
              <a:schemeClr val="tx1"/>
            </a:solidFill>
            <a:miter lim="800000"/>
            <a:headEnd/>
            <a:tailEnd/>
          </a:ln>
        </p:spPr>
        <p:txBody>
          <a:bodyPr lIns="0" tIns="0" rIns="0" bIns="0" anchor="ctr">
            <a:prstTxWarp prst="textNoShape">
              <a:avLst/>
            </a:prstTxWarp>
          </a:bodyPr>
          <a:lstStyle/>
          <a:p>
            <a:pPr marL="153988" indent="-114300">
              <a:lnSpc>
                <a:spcPct val="90000"/>
              </a:lnSpc>
              <a:tabLst>
                <a:tab pos="742950" algn="ctr"/>
              </a:tabLst>
            </a:pPr>
            <a:r>
              <a:rPr lang="en-US" sz="1600" b="1" u="none">
                <a:solidFill>
                  <a:schemeClr val="bg1"/>
                </a:solidFill>
                <a:latin typeface="Arial Narrow" pitchFamily="-105" charset="0"/>
              </a:rPr>
              <a:t> 		Presence of:</a:t>
            </a:r>
          </a:p>
          <a:p>
            <a:pPr marL="153988" indent="-114300">
              <a:lnSpc>
                <a:spcPct val="90000"/>
              </a:lnSpc>
              <a:buFontTx/>
              <a:buChar char="•"/>
              <a:tabLst>
                <a:tab pos="742950" algn="ctr"/>
              </a:tabLst>
            </a:pPr>
            <a:r>
              <a:rPr lang="en-US" sz="1600" b="1" u="none">
                <a:solidFill>
                  <a:schemeClr val="bg1"/>
                </a:solidFill>
                <a:latin typeface="Arial Narrow" pitchFamily="-105" charset="0"/>
              </a:rPr>
              <a:t>Refractory retention</a:t>
            </a:r>
          </a:p>
          <a:p>
            <a:pPr marL="153988" indent="-114300">
              <a:lnSpc>
                <a:spcPct val="90000"/>
              </a:lnSpc>
              <a:tabLst>
                <a:tab pos="742950" algn="ctr"/>
              </a:tabLst>
            </a:pPr>
            <a:r>
              <a:rPr lang="en-US" sz="1600" b="1" u="none">
                <a:solidFill>
                  <a:schemeClr val="bg1"/>
                </a:solidFill>
                <a:latin typeface="Arial Narrow" pitchFamily="-105" charset="0"/>
              </a:rPr>
              <a:t>Any of the following</a:t>
            </a:r>
            <a:br>
              <a:rPr lang="en-US" sz="1600" b="1" u="none">
                <a:solidFill>
                  <a:schemeClr val="bg1"/>
                </a:solidFill>
                <a:latin typeface="Arial Narrow" pitchFamily="-105" charset="0"/>
              </a:rPr>
            </a:br>
            <a:r>
              <a:rPr lang="en-US" sz="1600" b="1" u="none">
                <a:solidFill>
                  <a:schemeClr val="bg1"/>
                </a:solidFill>
                <a:latin typeface="Arial Narrow" pitchFamily="-105" charset="0"/>
              </a:rPr>
              <a:t>clearly 2° BPH:</a:t>
            </a:r>
          </a:p>
          <a:p>
            <a:pPr marL="153988" indent="-114300">
              <a:lnSpc>
                <a:spcPct val="90000"/>
              </a:lnSpc>
              <a:buFontTx/>
              <a:buChar char="•"/>
              <a:tabLst>
                <a:tab pos="742950" algn="ctr"/>
              </a:tabLst>
            </a:pPr>
            <a:r>
              <a:rPr lang="en-US" sz="1600" b="1" u="none">
                <a:solidFill>
                  <a:schemeClr val="bg1"/>
                </a:solidFill>
                <a:latin typeface="Arial Narrow" pitchFamily="-105" charset="0"/>
              </a:rPr>
              <a:t>Recurrent or persistent gross hematuria</a:t>
            </a:r>
          </a:p>
          <a:p>
            <a:pPr marL="153988" indent="-114300">
              <a:lnSpc>
                <a:spcPct val="90000"/>
              </a:lnSpc>
              <a:buFontTx/>
              <a:buChar char="•"/>
              <a:tabLst>
                <a:tab pos="742950" algn="ctr"/>
              </a:tabLst>
            </a:pPr>
            <a:r>
              <a:rPr lang="en-US" sz="1600" b="1" u="none">
                <a:solidFill>
                  <a:schemeClr val="bg1"/>
                </a:solidFill>
                <a:latin typeface="Arial Narrow" pitchFamily="-105" charset="0"/>
              </a:rPr>
              <a:t>Bladder stones</a:t>
            </a:r>
          </a:p>
          <a:p>
            <a:pPr marL="153988" indent="-114300">
              <a:lnSpc>
                <a:spcPct val="90000"/>
              </a:lnSpc>
              <a:buFontTx/>
              <a:buChar char="•"/>
              <a:tabLst>
                <a:tab pos="742950" algn="ctr"/>
              </a:tabLst>
            </a:pPr>
            <a:r>
              <a:rPr lang="en-US" sz="1600" b="1" u="none">
                <a:solidFill>
                  <a:schemeClr val="bg1"/>
                </a:solidFill>
                <a:latin typeface="Arial Narrow" pitchFamily="-105" charset="0"/>
              </a:rPr>
              <a:t>Renal insufficiency</a:t>
            </a:r>
          </a:p>
        </p:txBody>
      </p:sp>
      <p:cxnSp>
        <p:nvCxnSpPr>
          <p:cNvPr id="71690" name="AutoShape 10"/>
          <p:cNvCxnSpPr>
            <a:cxnSpLocks noChangeShapeType="1"/>
            <a:stCxn id="71700" idx="2"/>
            <a:endCxn id="71689" idx="0"/>
          </p:cNvCxnSpPr>
          <p:nvPr/>
        </p:nvCxnSpPr>
        <p:spPr bwMode="auto">
          <a:xfrm rot="16200000" flipH="1">
            <a:off x="5591969" y="713582"/>
            <a:ext cx="809625" cy="3544887"/>
          </a:xfrm>
          <a:prstGeom prst="bentConnector3">
            <a:avLst>
              <a:gd name="adj1" fmla="val 7255"/>
            </a:avLst>
          </a:prstGeom>
          <a:noFill/>
          <a:ln w="19050">
            <a:solidFill>
              <a:schemeClr val="tx1"/>
            </a:solidFill>
            <a:miter lim="800000"/>
            <a:headEnd/>
            <a:tailEnd type="triangle" w="med" len="med"/>
          </a:ln>
        </p:spPr>
      </p:cxnSp>
      <p:cxnSp>
        <p:nvCxnSpPr>
          <p:cNvPr id="71691" name="AutoShape 11"/>
          <p:cNvCxnSpPr>
            <a:cxnSpLocks noChangeShapeType="1"/>
            <a:stCxn id="71701" idx="2"/>
            <a:endCxn id="71683" idx="0"/>
          </p:cNvCxnSpPr>
          <p:nvPr/>
        </p:nvCxnSpPr>
        <p:spPr bwMode="auto">
          <a:xfrm flipH="1">
            <a:off x="4222750" y="2705100"/>
            <a:ext cx="1588" cy="160338"/>
          </a:xfrm>
          <a:prstGeom prst="straightConnector1">
            <a:avLst/>
          </a:prstGeom>
          <a:noFill/>
          <a:ln w="19050">
            <a:solidFill>
              <a:schemeClr val="tx1"/>
            </a:solidFill>
            <a:round/>
            <a:headEnd/>
            <a:tailEnd type="triangle" w="med" len="med"/>
          </a:ln>
        </p:spPr>
      </p:cxnSp>
      <p:cxnSp>
        <p:nvCxnSpPr>
          <p:cNvPr id="71692" name="AutoShape 12"/>
          <p:cNvCxnSpPr>
            <a:cxnSpLocks noChangeShapeType="1"/>
            <a:stCxn id="71689" idx="2"/>
            <a:endCxn id="71699" idx="0"/>
          </p:cNvCxnSpPr>
          <p:nvPr/>
        </p:nvCxnSpPr>
        <p:spPr bwMode="auto">
          <a:xfrm>
            <a:off x="7769225" y="4751388"/>
            <a:ext cx="0" cy="438150"/>
          </a:xfrm>
          <a:prstGeom prst="straightConnector1">
            <a:avLst/>
          </a:prstGeom>
          <a:noFill/>
          <a:ln w="19050">
            <a:solidFill>
              <a:schemeClr val="tx1"/>
            </a:solidFill>
            <a:round/>
            <a:headEnd/>
            <a:tailEnd type="triangle" w="med" len="med"/>
          </a:ln>
        </p:spPr>
      </p:cxnSp>
      <p:cxnSp>
        <p:nvCxnSpPr>
          <p:cNvPr id="71693" name="AutoShape 13"/>
          <p:cNvCxnSpPr>
            <a:cxnSpLocks noChangeShapeType="1"/>
            <a:stCxn id="71683" idx="2"/>
            <a:endCxn id="71684" idx="0"/>
          </p:cNvCxnSpPr>
          <p:nvPr/>
        </p:nvCxnSpPr>
        <p:spPr bwMode="auto">
          <a:xfrm rot="5400000">
            <a:off x="3106738" y="2424113"/>
            <a:ext cx="242887" cy="1989137"/>
          </a:xfrm>
          <a:prstGeom prst="bentConnector3">
            <a:avLst>
              <a:gd name="adj1" fmla="val 28102"/>
            </a:avLst>
          </a:prstGeom>
          <a:noFill/>
          <a:ln w="19050">
            <a:solidFill>
              <a:schemeClr val="tx1"/>
            </a:solidFill>
            <a:miter lim="800000"/>
            <a:headEnd/>
            <a:tailEnd type="triangle" w="med" len="med"/>
          </a:ln>
        </p:spPr>
      </p:cxnSp>
      <p:cxnSp>
        <p:nvCxnSpPr>
          <p:cNvPr id="71694" name="AutoShape 14"/>
          <p:cNvCxnSpPr>
            <a:cxnSpLocks noChangeShapeType="1"/>
            <a:stCxn id="71684" idx="2"/>
            <a:endCxn id="71685" idx="0"/>
          </p:cNvCxnSpPr>
          <p:nvPr/>
        </p:nvCxnSpPr>
        <p:spPr bwMode="auto">
          <a:xfrm>
            <a:off x="2233613" y="3981450"/>
            <a:ext cx="0" cy="190500"/>
          </a:xfrm>
          <a:prstGeom prst="straightConnector1">
            <a:avLst/>
          </a:prstGeom>
          <a:noFill/>
          <a:ln w="19050">
            <a:solidFill>
              <a:schemeClr val="tx1"/>
            </a:solidFill>
            <a:round/>
            <a:headEnd/>
            <a:tailEnd type="triangle" w="med" len="med"/>
          </a:ln>
        </p:spPr>
      </p:cxnSp>
      <p:cxnSp>
        <p:nvCxnSpPr>
          <p:cNvPr id="71695" name="AutoShape 15"/>
          <p:cNvCxnSpPr>
            <a:cxnSpLocks noChangeShapeType="1"/>
            <a:stCxn id="71685" idx="2"/>
            <a:endCxn id="71686" idx="0"/>
          </p:cNvCxnSpPr>
          <p:nvPr/>
        </p:nvCxnSpPr>
        <p:spPr bwMode="auto">
          <a:xfrm rot="5400000">
            <a:off x="1522413" y="4492625"/>
            <a:ext cx="330200" cy="1092200"/>
          </a:xfrm>
          <a:prstGeom prst="bentConnector3">
            <a:avLst>
              <a:gd name="adj1" fmla="val 50000"/>
            </a:avLst>
          </a:prstGeom>
          <a:noFill/>
          <a:ln w="19050">
            <a:solidFill>
              <a:schemeClr val="tx1"/>
            </a:solidFill>
            <a:miter lim="800000"/>
            <a:headEnd/>
            <a:tailEnd type="triangle" w="med" len="med"/>
          </a:ln>
        </p:spPr>
      </p:cxnSp>
      <p:cxnSp>
        <p:nvCxnSpPr>
          <p:cNvPr id="71696" name="AutoShape 16"/>
          <p:cNvCxnSpPr>
            <a:cxnSpLocks noChangeShapeType="1"/>
            <a:stCxn id="71685" idx="2"/>
            <a:endCxn id="71687" idx="0"/>
          </p:cNvCxnSpPr>
          <p:nvPr/>
        </p:nvCxnSpPr>
        <p:spPr bwMode="auto">
          <a:xfrm rot="16200000" flipH="1">
            <a:off x="2472532" y="4634706"/>
            <a:ext cx="330200" cy="808037"/>
          </a:xfrm>
          <a:prstGeom prst="bentConnector3">
            <a:avLst>
              <a:gd name="adj1" fmla="val 50000"/>
            </a:avLst>
          </a:prstGeom>
          <a:noFill/>
          <a:ln w="19050">
            <a:solidFill>
              <a:schemeClr val="tx1"/>
            </a:solidFill>
            <a:miter lim="800000"/>
            <a:headEnd/>
            <a:tailEnd type="triangle" w="med" len="med"/>
          </a:ln>
        </p:spPr>
      </p:cxnSp>
      <p:cxnSp>
        <p:nvCxnSpPr>
          <p:cNvPr id="71697" name="AutoShape 17"/>
          <p:cNvCxnSpPr>
            <a:cxnSpLocks noChangeShapeType="1"/>
            <a:stCxn id="71687" idx="2"/>
            <a:endCxn id="71688" idx="1"/>
          </p:cNvCxnSpPr>
          <p:nvPr/>
        </p:nvCxnSpPr>
        <p:spPr bwMode="auto">
          <a:xfrm rot="16200000" flipH="1">
            <a:off x="3439319" y="5252244"/>
            <a:ext cx="252412" cy="1047750"/>
          </a:xfrm>
          <a:prstGeom prst="bentConnector2">
            <a:avLst/>
          </a:prstGeom>
          <a:noFill/>
          <a:ln w="19050">
            <a:solidFill>
              <a:schemeClr val="tx1"/>
            </a:solidFill>
            <a:miter lim="800000"/>
            <a:headEnd/>
            <a:tailEnd type="triangle" w="med" len="med"/>
          </a:ln>
        </p:spPr>
      </p:cxnSp>
      <p:sp>
        <p:nvSpPr>
          <p:cNvPr id="71698" name="Text Box 18"/>
          <p:cNvSpPr txBox="1">
            <a:spLocks noChangeArrowheads="1"/>
          </p:cNvSpPr>
          <p:nvPr/>
        </p:nvSpPr>
        <p:spPr bwMode="auto">
          <a:xfrm>
            <a:off x="174625" y="5980113"/>
            <a:ext cx="5621338" cy="639762"/>
          </a:xfrm>
          <a:prstGeom prst="rect">
            <a:avLst/>
          </a:prstGeom>
          <a:noFill/>
          <a:ln w="9525">
            <a:noFill/>
            <a:miter lim="800000"/>
            <a:headEnd/>
            <a:tailEnd/>
          </a:ln>
        </p:spPr>
        <p:txBody>
          <a:bodyPr>
            <a:prstTxWarp prst="textNoShape">
              <a:avLst/>
            </a:prstTxWarp>
            <a:spAutoFit/>
          </a:bodyPr>
          <a:lstStyle/>
          <a:p>
            <a:pPr marL="66675" indent="-66675"/>
            <a:r>
              <a:rPr lang="en-US" sz="1200" u="none" baseline="30000">
                <a:latin typeface="Arial" pitchFamily="-105" charset="0"/>
              </a:rPr>
              <a:t>1</a:t>
            </a:r>
            <a:r>
              <a:rPr lang="en-US" sz="1200" u="none">
                <a:latin typeface="Arial" pitchFamily="-105" charset="0"/>
              </a:rPr>
              <a:t>Optional in AHCPR Guidelines;</a:t>
            </a:r>
            <a:br>
              <a:rPr lang="en-US" sz="1200" u="none">
                <a:latin typeface="Arial" pitchFamily="-105" charset="0"/>
              </a:rPr>
            </a:br>
            <a:r>
              <a:rPr lang="en-US" sz="1200" u="none">
                <a:latin typeface="Arial" pitchFamily="-105" charset="0"/>
              </a:rPr>
              <a:t>Recommended by International Consensus Committee</a:t>
            </a:r>
          </a:p>
          <a:p>
            <a:pPr marL="66675" indent="-66675"/>
            <a:r>
              <a:rPr lang="en-US" sz="1200" u="none" baseline="30000">
                <a:latin typeface="Arial" pitchFamily="-105" charset="0"/>
              </a:rPr>
              <a:t>2</a:t>
            </a:r>
            <a:r>
              <a:rPr lang="en-US" sz="1200" u="none">
                <a:latin typeface="Arial" pitchFamily="-105" charset="0"/>
              </a:rPr>
              <a:t>Optional in both AHCPR and International Consensus recommendations</a:t>
            </a:r>
            <a:endParaRPr lang="en-US" sz="1200" u="none" baseline="30000">
              <a:latin typeface="Arial" pitchFamily="-105" charset="0"/>
            </a:endParaRPr>
          </a:p>
        </p:txBody>
      </p:sp>
      <p:sp>
        <p:nvSpPr>
          <p:cNvPr id="71699" name="Rectangle 19"/>
          <p:cNvSpPr>
            <a:spLocks noChangeArrowheads="1"/>
          </p:cNvSpPr>
          <p:nvPr/>
        </p:nvSpPr>
        <p:spPr bwMode="auto">
          <a:xfrm>
            <a:off x="7318375" y="5189538"/>
            <a:ext cx="901700" cy="703262"/>
          </a:xfrm>
          <a:prstGeom prst="rect">
            <a:avLst/>
          </a:prstGeom>
          <a:solidFill>
            <a:srgbClr val="66CCFF"/>
          </a:solidFill>
          <a:ln w="9525">
            <a:solidFill>
              <a:schemeClr val="tx1"/>
            </a:solidFill>
            <a:miter lim="800000"/>
            <a:headEnd/>
            <a:tailEnd/>
          </a:ln>
        </p:spPr>
        <p:txBody>
          <a:bodyPr lIns="0" tIns="0" rIns="0" bIns="0" anchor="ctr">
            <a:prstTxWarp prst="textNoShape">
              <a:avLst/>
            </a:prstTxWarp>
          </a:bodyPr>
          <a:lstStyle/>
          <a:p>
            <a:pPr algn="ctr">
              <a:lnSpc>
                <a:spcPct val="90000"/>
              </a:lnSpc>
            </a:pPr>
            <a:r>
              <a:rPr lang="en-US" sz="1600" b="1" u="none">
                <a:solidFill>
                  <a:schemeClr val="bg1"/>
                </a:solidFill>
                <a:latin typeface="Arial Narrow" pitchFamily="-105" charset="0"/>
              </a:rPr>
              <a:t>Surgery</a:t>
            </a:r>
          </a:p>
        </p:txBody>
      </p:sp>
      <p:sp>
        <p:nvSpPr>
          <p:cNvPr id="71700" name="Rectangle 20"/>
          <p:cNvSpPr>
            <a:spLocks noChangeArrowheads="1"/>
          </p:cNvSpPr>
          <p:nvPr/>
        </p:nvSpPr>
        <p:spPr bwMode="auto">
          <a:xfrm>
            <a:off x="3070225" y="693738"/>
            <a:ext cx="2308225" cy="1387475"/>
          </a:xfrm>
          <a:prstGeom prst="rect">
            <a:avLst/>
          </a:prstGeom>
          <a:solidFill>
            <a:srgbClr val="66CCFF"/>
          </a:solidFill>
          <a:ln w="9525">
            <a:solidFill>
              <a:schemeClr val="tx1"/>
            </a:solidFill>
            <a:miter lim="800000"/>
            <a:headEnd/>
            <a:tailEnd/>
          </a:ln>
        </p:spPr>
        <p:txBody>
          <a:bodyPr lIns="0" tIns="0" rIns="0" bIns="0" anchor="ctr">
            <a:prstTxWarp prst="textNoShape">
              <a:avLst/>
            </a:prstTxWarp>
          </a:bodyPr>
          <a:lstStyle/>
          <a:p>
            <a:pPr marL="149225" indent="-95250">
              <a:lnSpc>
                <a:spcPct val="90000"/>
              </a:lnSpc>
              <a:tabLst>
                <a:tab pos="685800" algn="ctr"/>
              </a:tabLst>
            </a:pPr>
            <a:r>
              <a:rPr lang="en-US" sz="1600" b="1" u="none">
                <a:solidFill>
                  <a:schemeClr val="bg1"/>
                </a:solidFill>
                <a:latin typeface="Arial Narrow" pitchFamily="-105" charset="0"/>
              </a:rPr>
              <a:t> 		Initial evaluation</a:t>
            </a:r>
          </a:p>
          <a:p>
            <a:pPr marL="149225" indent="-95250">
              <a:lnSpc>
                <a:spcPct val="90000"/>
              </a:lnSpc>
              <a:buFontTx/>
              <a:buChar char="•"/>
              <a:tabLst>
                <a:tab pos="685800" algn="ctr"/>
              </a:tabLst>
            </a:pPr>
            <a:r>
              <a:rPr lang="en-US" sz="1600" b="1" u="none">
                <a:solidFill>
                  <a:schemeClr val="bg1"/>
                </a:solidFill>
                <a:latin typeface="Arial Narrow" pitchFamily="-105" charset="0"/>
              </a:rPr>
              <a:t>History</a:t>
            </a:r>
          </a:p>
          <a:p>
            <a:pPr marL="149225" indent="-95250">
              <a:lnSpc>
                <a:spcPct val="90000"/>
              </a:lnSpc>
              <a:buFontTx/>
              <a:buChar char="•"/>
              <a:tabLst>
                <a:tab pos="685800" algn="ctr"/>
              </a:tabLst>
            </a:pPr>
            <a:r>
              <a:rPr lang="en-US" sz="1600" b="1" u="none">
                <a:solidFill>
                  <a:schemeClr val="bg1"/>
                </a:solidFill>
                <a:latin typeface="Arial Narrow" pitchFamily="-105" charset="0"/>
              </a:rPr>
              <a:t>DRE &amp; focused exam</a:t>
            </a:r>
          </a:p>
          <a:p>
            <a:pPr marL="149225" indent="-95250">
              <a:lnSpc>
                <a:spcPct val="90000"/>
              </a:lnSpc>
              <a:buFontTx/>
              <a:buChar char="•"/>
              <a:tabLst>
                <a:tab pos="685800" algn="ctr"/>
              </a:tabLst>
            </a:pPr>
            <a:r>
              <a:rPr lang="en-US" sz="1600" b="1" u="none">
                <a:solidFill>
                  <a:schemeClr val="bg1"/>
                </a:solidFill>
                <a:latin typeface="Arial Narrow" pitchFamily="-105" charset="0"/>
              </a:rPr>
              <a:t>Urinalysis</a:t>
            </a:r>
          </a:p>
          <a:p>
            <a:pPr marL="149225" indent="-95250">
              <a:lnSpc>
                <a:spcPct val="90000"/>
              </a:lnSpc>
              <a:buFontTx/>
              <a:buChar char="•"/>
              <a:tabLst>
                <a:tab pos="685800" algn="ctr"/>
              </a:tabLst>
            </a:pPr>
            <a:r>
              <a:rPr lang="en-US" sz="1600" b="1" u="none">
                <a:solidFill>
                  <a:schemeClr val="bg1"/>
                </a:solidFill>
                <a:latin typeface="Arial Narrow" pitchFamily="-105" charset="0"/>
              </a:rPr>
              <a:t>PSA</a:t>
            </a:r>
            <a:r>
              <a:rPr lang="en-US" sz="1600" b="1" u="none" baseline="30000">
                <a:solidFill>
                  <a:schemeClr val="bg1"/>
                </a:solidFill>
                <a:latin typeface="Arial Narrow" pitchFamily="-105" charset="0"/>
              </a:rPr>
              <a:t>1</a:t>
            </a:r>
            <a:endParaRPr lang="en-US" sz="1600" b="1" u="none">
              <a:solidFill>
                <a:schemeClr val="bg1"/>
              </a:solidFill>
              <a:latin typeface="Arial Narrow" pitchFamily="-105" charset="0"/>
            </a:endParaRPr>
          </a:p>
        </p:txBody>
      </p:sp>
      <p:sp>
        <p:nvSpPr>
          <p:cNvPr id="71701" name="Rectangle 21"/>
          <p:cNvSpPr>
            <a:spLocks noChangeArrowheads="1"/>
          </p:cNvSpPr>
          <p:nvPr/>
        </p:nvSpPr>
        <p:spPr bwMode="auto">
          <a:xfrm>
            <a:off x="2678113" y="2311400"/>
            <a:ext cx="3092450" cy="393700"/>
          </a:xfrm>
          <a:prstGeom prst="rect">
            <a:avLst/>
          </a:prstGeom>
          <a:solidFill>
            <a:srgbClr val="66CCFF"/>
          </a:solidFill>
          <a:ln w="9525">
            <a:solidFill>
              <a:schemeClr val="tx1"/>
            </a:solidFill>
            <a:miter lim="800000"/>
            <a:headEnd/>
            <a:tailEnd/>
          </a:ln>
        </p:spPr>
        <p:txBody>
          <a:bodyPr lIns="0" tIns="0" rIns="0" bIns="0" anchor="ctr">
            <a:prstTxWarp prst="textNoShape">
              <a:avLst/>
            </a:prstTxWarp>
          </a:bodyPr>
          <a:lstStyle/>
          <a:p>
            <a:pPr algn="ctr">
              <a:lnSpc>
                <a:spcPct val="80000"/>
              </a:lnSpc>
            </a:pPr>
            <a:r>
              <a:rPr lang="en-US" sz="1600" b="1" u="none">
                <a:solidFill>
                  <a:schemeClr val="bg1"/>
                </a:solidFill>
                <a:latin typeface="Arial Narrow" pitchFamily="-105" charset="0"/>
              </a:rPr>
              <a:t>Objective Symptom Assessment</a:t>
            </a:r>
          </a:p>
        </p:txBody>
      </p:sp>
      <p:cxnSp>
        <p:nvCxnSpPr>
          <p:cNvPr id="71702" name="AutoShape 22"/>
          <p:cNvCxnSpPr>
            <a:cxnSpLocks noChangeShapeType="1"/>
            <a:stCxn id="71700" idx="2"/>
            <a:endCxn id="71701" idx="0"/>
          </p:cNvCxnSpPr>
          <p:nvPr/>
        </p:nvCxnSpPr>
        <p:spPr bwMode="auto">
          <a:xfrm>
            <a:off x="4224338" y="2081213"/>
            <a:ext cx="0" cy="230187"/>
          </a:xfrm>
          <a:prstGeom prst="straightConnector1">
            <a:avLst/>
          </a:prstGeom>
          <a:noFill/>
          <a:ln w="19050">
            <a:solidFill>
              <a:schemeClr val="tx1"/>
            </a:solidFill>
            <a:round/>
            <a:headEnd/>
            <a:tailEnd type="triangle" w="med" len="med"/>
          </a:ln>
        </p:spPr>
      </p:cxnSp>
      <p:sp>
        <p:nvSpPr>
          <p:cNvPr id="71703" name="Text Box 23"/>
          <p:cNvSpPr txBox="1">
            <a:spLocks noChangeArrowheads="1"/>
          </p:cNvSpPr>
          <p:nvPr/>
        </p:nvSpPr>
        <p:spPr bwMode="auto">
          <a:xfrm>
            <a:off x="461963" y="6521450"/>
            <a:ext cx="631825"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b="1" u="none">
                <a:solidFill>
                  <a:schemeClr val="accent2"/>
                </a:solidFill>
                <a:latin typeface="Arial" pitchFamily="-105" charset="0"/>
              </a:rPr>
              <a:t>4.3</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12775" y="420688"/>
            <a:ext cx="7772400" cy="1143000"/>
          </a:xfrm>
        </p:spPr>
        <p:txBody>
          <a:bodyPr/>
          <a:lstStyle/>
          <a:p>
            <a:pPr eaLnBrk="1" hangingPunct="1"/>
            <a:r>
              <a:rPr lang="en-US">
                <a:ea typeface="ＭＳ Ｐゴシック" pitchFamily="-105" charset="-128"/>
                <a:cs typeface="ＭＳ Ｐゴシック" pitchFamily="-105" charset="-128"/>
              </a:rPr>
              <a:t>Goals of Therapy for BPH</a:t>
            </a:r>
          </a:p>
        </p:txBody>
      </p:sp>
      <p:sp>
        <p:nvSpPr>
          <p:cNvPr id="73731" name="Rectangle 3"/>
          <p:cNvSpPr>
            <a:spLocks noGrp="1" noChangeArrowheads="1"/>
          </p:cNvSpPr>
          <p:nvPr>
            <p:ph type="body" idx="1"/>
          </p:nvPr>
        </p:nvSpPr>
        <p:spPr>
          <a:xfrm>
            <a:off x="838200" y="1427163"/>
            <a:ext cx="8056563" cy="4340225"/>
          </a:xfrm>
        </p:spPr>
        <p:txBody>
          <a:bodyPr/>
          <a:lstStyle/>
          <a:p>
            <a:pPr eaLnBrk="1" hangingPunct="1">
              <a:lnSpc>
                <a:spcPct val="80000"/>
              </a:lnSpc>
              <a:spcBef>
                <a:spcPct val="35000"/>
              </a:spcBef>
              <a:buFontTx/>
              <a:buNone/>
            </a:pPr>
            <a:r>
              <a:rPr lang="en-US" sz="2800">
                <a:solidFill>
                  <a:schemeClr val="tx2"/>
                </a:solidFill>
                <a:ea typeface="ＭＳ Ｐゴシック" pitchFamily="-105" charset="-128"/>
                <a:cs typeface="ＭＳ Ｐゴシック" pitchFamily="-105" charset="-128"/>
              </a:rPr>
              <a:t>BPH Treatment Success measured by:</a:t>
            </a:r>
          </a:p>
          <a:p>
            <a:pPr eaLnBrk="1" hangingPunct="1">
              <a:lnSpc>
                <a:spcPct val="80000"/>
              </a:lnSpc>
              <a:spcBef>
                <a:spcPct val="35000"/>
              </a:spcBef>
            </a:pPr>
            <a:r>
              <a:rPr lang="en-US" sz="3600">
                <a:ea typeface="Times New Roman" pitchFamily="-105" charset="0"/>
                <a:cs typeface="Times New Roman" pitchFamily="-105" charset="0"/>
              </a:rPr>
              <a:t>↓ </a:t>
            </a:r>
            <a:r>
              <a:rPr lang="en-US" sz="2400">
                <a:ea typeface="ＭＳ Ｐゴシック" pitchFamily="-105" charset="-128"/>
                <a:cs typeface="ＭＳ Ｐゴシック" pitchFamily="-105" charset="-128"/>
              </a:rPr>
              <a:t>symptoms (IPSS/AUA) </a:t>
            </a:r>
          </a:p>
          <a:p>
            <a:pPr eaLnBrk="1" hangingPunct="1">
              <a:lnSpc>
                <a:spcPct val="80000"/>
              </a:lnSpc>
              <a:spcBef>
                <a:spcPct val="35000"/>
              </a:spcBef>
            </a:pPr>
            <a:r>
              <a:rPr lang="en-US" sz="3600">
                <a:ea typeface="Times New Roman" pitchFamily="-105" charset="0"/>
                <a:cs typeface="Times New Roman" pitchFamily="-105" charset="0"/>
              </a:rPr>
              <a:t>↓</a:t>
            </a:r>
            <a:r>
              <a:rPr lang="en-US" sz="2400">
                <a:ea typeface="ＭＳ Ｐゴシック" pitchFamily="-105" charset="-128"/>
                <a:cs typeface="ＭＳ Ｐゴシック" pitchFamily="-105" charset="-128"/>
              </a:rPr>
              <a:t> bother (bother score) and </a:t>
            </a:r>
            <a:r>
              <a:rPr lang="en-US" sz="3600">
                <a:ea typeface="Times New Roman" pitchFamily="-105" charset="0"/>
                <a:cs typeface="Times New Roman" pitchFamily="-105" charset="0"/>
              </a:rPr>
              <a:t>↑</a:t>
            </a:r>
            <a:r>
              <a:rPr lang="en-US" sz="2400">
                <a:ea typeface="ＭＳ Ｐゴシック" pitchFamily="-105" charset="-128"/>
                <a:cs typeface="ＭＳ Ｐゴシック" pitchFamily="-105" charset="-128"/>
              </a:rPr>
              <a:t> QOL</a:t>
            </a:r>
          </a:p>
          <a:p>
            <a:pPr eaLnBrk="1" hangingPunct="1">
              <a:lnSpc>
                <a:spcPct val="80000"/>
              </a:lnSpc>
              <a:spcBef>
                <a:spcPct val="35000"/>
              </a:spcBef>
            </a:pPr>
            <a:r>
              <a:rPr lang="en-US" sz="3600">
                <a:ea typeface="Times New Roman" pitchFamily="-105" charset="0"/>
                <a:cs typeface="Times New Roman" pitchFamily="-105" charset="0"/>
              </a:rPr>
              <a:t>↓</a:t>
            </a:r>
            <a:r>
              <a:rPr lang="en-US" sz="2400">
                <a:ea typeface="ＭＳ Ｐゴシック" pitchFamily="-105" charset="-128"/>
                <a:cs typeface="ＭＳ Ｐゴシック" pitchFamily="-105" charset="-128"/>
              </a:rPr>
              <a:t> prostate size or arrest further growth</a:t>
            </a:r>
          </a:p>
          <a:p>
            <a:pPr eaLnBrk="1" hangingPunct="1">
              <a:lnSpc>
                <a:spcPct val="80000"/>
              </a:lnSpc>
              <a:spcBef>
                <a:spcPct val="35000"/>
              </a:spcBef>
            </a:pPr>
            <a:r>
              <a:rPr lang="en-US" sz="3600">
                <a:ea typeface="Times New Roman" pitchFamily="-105" charset="0"/>
                <a:cs typeface="Times New Roman" pitchFamily="-105" charset="0"/>
              </a:rPr>
              <a:t>↑</a:t>
            </a:r>
            <a:r>
              <a:rPr lang="en-US" sz="2400">
                <a:ea typeface="ＭＳ Ｐゴシック" pitchFamily="-105" charset="-128"/>
                <a:cs typeface="ＭＳ Ｐゴシック" pitchFamily="-105" charset="-128"/>
              </a:rPr>
              <a:t>Increase in peak flow rate / Relieve obstruction</a:t>
            </a:r>
          </a:p>
          <a:p>
            <a:pPr eaLnBrk="1" hangingPunct="1">
              <a:lnSpc>
                <a:spcPct val="80000"/>
              </a:lnSpc>
              <a:spcBef>
                <a:spcPct val="35000"/>
              </a:spcBef>
            </a:pPr>
            <a:r>
              <a:rPr lang="en-US" sz="3600">
                <a:ea typeface="Times New Roman" pitchFamily="-105" charset="0"/>
                <a:cs typeface="Times New Roman" pitchFamily="-105" charset="0"/>
              </a:rPr>
              <a:t> </a:t>
            </a:r>
            <a:r>
              <a:rPr lang="en-US" sz="2400">
                <a:ea typeface="ＭＳ Ｐゴシック" pitchFamily="-105" charset="-128"/>
                <a:cs typeface="ＭＳ Ｐゴシック" pitchFamily="-105" charset="-128"/>
              </a:rPr>
              <a:t> Prevention of long-term outcomes/complications</a:t>
            </a:r>
          </a:p>
          <a:p>
            <a:pPr eaLnBrk="1" hangingPunct="1">
              <a:lnSpc>
                <a:spcPct val="80000"/>
              </a:lnSpc>
              <a:spcBef>
                <a:spcPct val="35000"/>
              </a:spcBef>
            </a:pPr>
            <a:r>
              <a:rPr lang="en-US" sz="3600">
                <a:ea typeface="Times New Roman" pitchFamily="-105" charset="0"/>
                <a:cs typeface="Times New Roman" pitchFamily="-105" charset="0"/>
              </a:rPr>
              <a:t> </a:t>
            </a:r>
            <a:r>
              <a:rPr lang="en-US" sz="2400">
                <a:ea typeface="ＭＳ Ｐゴシック" pitchFamily="-105" charset="-128"/>
                <a:cs typeface="ＭＳ Ｐゴシック" pitchFamily="-105" charset="-128"/>
              </a:rPr>
              <a:t> Acceptable adverse events profile</a:t>
            </a:r>
          </a:p>
        </p:txBody>
      </p:sp>
      <p:sp>
        <p:nvSpPr>
          <p:cNvPr id="73732" name="Rectangle 4"/>
          <p:cNvSpPr>
            <a:spLocks noChangeArrowheads="1"/>
          </p:cNvSpPr>
          <p:nvPr/>
        </p:nvSpPr>
        <p:spPr bwMode="auto">
          <a:xfrm>
            <a:off x="165100" y="6516688"/>
            <a:ext cx="8978900" cy="242887"/>
          </a:xfrm>
          <a:prstGeom prst="rect">
            <a:avLst/>
          </a:prstGeom>
          <a:noFill/>
          <a:ln w="9525">
            <a:noFill/>
            <a:miter lim="800000"/>
            <a:headEnd/>
            <a:tailEnd/>
          </a:ln>
        </p:spPr>
        <p:txBody>
          <a:bodyPr anchor="b">
            <a:prstTxWarp prst="textNoShape">
              <a:avLst/>
            </a:prstTxWarp>
            <a:spAutoFit/>
          </a:bodyPr>
          <a:lstStyle/>
          <a:p>
            <a:pPr>
              <a:lnSpc>
                <a:spcPct val="90000"/>
              </a:lnSpc>
              <a:spcBef>
                <a:spcPct val="20000"/>
              </a:spcBef>
              <a:spcAft>
                <a:spcPct val="10000"/>
              </a:spcAft>
            </a:pPr>
            <a:r>
              <a:rPr lang="en-US" sz="1100" u="none">
                <a:latin typeface="Arial" pitchFamily="-105" charset="0"/>
              </a:rPr>
              <a:t>US Agency for Health Care Policy and Research. AHCPR publication 94-0582; O’Leary MP. </a:t>
            </a:r>
            <a:r>
              <a:rPr lang="en-US" sz="1100" i="1" u="none">
                <a:latin typeface="Arial" pitchFamily="-105" charset="0"/>
              </a:rPr>
              <a:t>Urology</a:t>
            </a:r>
            <a:r>
              <a:rPr lang="en-US" sz="1100" u="none">
                <a:latin typeface="Arial" pitchFamily="-105" charset="0"/>
              </a:rPr>
              <a:t>. 2000;56(suppl 5A):7-11.</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us_dollar_front"/>
          <p:cNvPicPr>
            <a:picLocks noGrp="1" noChangeAspect="1" noChangeArrowheads="1"/>
          </p:cNvPicPr>
          <p:nvPr>
            <p:ph/>
          </p:nvPr>
        </p:nvPicPr>
        <p:blipFill>
          <a:blip r:embed="rId3"/>
          <a:srcRect/>
          <a:stretch>
            <a:fillRect/>
          </a:stretch>
        </p:blipFill>
        <p:spPr>
          <a:xfrm>
            <a:off x="457200" y="1397000"/>
            <a:ext cx="8229600" cy="3605213"/>
          </a:xfrm>
        </p:spPr>
      </p:pic>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685800"/>
            <a:ext cx="7996238" cy="1122363"/>
          </a:xfrm>
        </p:spPr>
        <p:txBody>
          <a:bodyPr/>
          <a:lstStyle/>
          <a:p>
            <a:pPr eaLnBrk="1" hangingPunct="1"/>
            <a:r>
              <a:rPr lang="en-US" sz="5400">
                <a:ea typeface="ＭＳ Ｐゴシック" pitchFamily="-105" charset="-128"/>
                <a:cs typeface="ＭＳ Ｐゴシック" pitchFamily="-105" charset="-128"/>
              </a:rPr>
              <a:t> Medical Treatments for</a:t>
            </a:r>
            <a:br>
              <a:rPr lang="en-US" sz="5400">
                <a:ea typeface="ＭＳ Ｐゴシック" pitchFamily="-105" charset="-128"/>
                <a:cs typeface="ＭＳ Ｐゴシック" pitchFamily="-105" charset="-128"/>
              </a:rPr>
            </a:br>
            <a:r>
              <a:rPr lang="en-US" sz="5400">
                <a:ea typeface="ＭＳ Ｐゴシック" pitchFamily="-105" charset="-128"/>
                <a:cs typeface="ＭＳ Ｐゴシック" pitchFamily="-105" charset="-128"/>
              </a:rPr>
              <a:t> BPH, LUTS, BOO</a:t>
            </a:r>
          </a:p>
        </p:txBody>
      </p:sp>
      <p:sp>
        <p:nvSpPr>
          <p:cNvPr id="75779" name="Rectangle 3"/>
          <p:cNvSpPr>
            <a:spLocks noGrp="1" noChangeArrowheads="1"/>
          </p:cNvSpPr>
          <p:nvPr>
            <p:ph type="body" sz="half" idx="1"/>
          </p:nvPr>
        </p:nvSpPr>
        <p:spPr>
          <a:xfrm>
            <a:off x="685800" y="2133600"/>
            <a:ext cx="7545388" cy="4114800"/>
          </a:xfrm>
        </p:spPr>
        <p:txBody>
          <a:bodyPr/>
          <a:lstStyle/>
          <a:p>
            <a:pPr lvl="1" eaLnBrk="1" hangingPunct="1">
              <a:lnSpc>
                <a:spcPct val="125000"/>
              </a:lnSpc>
              <a:spcBef>
                <a:spcPct val="5000"/>
              </a:spcBef>
              <a:buSzPct val="75000"/>
            </a:pPr>
            <a:r>
              <a:rPr lang="en-US" sz="3200">
                <a:sym typeface="Symbol" pitchFamily="-105" charset="2"/>
              </a:rPr>
              <a:t></a:t>
            </a:r>
            <a:r>
              <a:rPr lang="en-US" sz="3200"/>
              <a:t>-adrenergic blockers</a:t>
            </a:r>
          </a:p>
          <a:p>
            <a:pPr lvl="3" eaLnBrk="1" hangingPunct="1">
              <a:lnSpc>
                <a:spcPct val="125000"/>
              </a:lnSpc>
              <a:spcBef>
                <a:spcPct val="5000"/>
              </a:spcBef>
              <a:buSzPct val="75000"/>
            </a:pPr>
            <a:r>
              <a:rPr lang="en-US" sz="3200">
                <a:ea typeface="ＭＳ Ｐゴシック" pitchFamily="-105" charset="-128"/>
              </a:rPr>
              <a:t>Dynamic component</a:t>
            </a:r>
          </a:p>
          <a:p>
            <a:pPr lvl="1" eaLnBrk="1" hangingPunct="1">
              <a:lnSpc>
                <a:spcPct val="125000"/>
              </a:lnSpc>
              <a:spcBef>
                <a:spcPct val="5000"/>
              </a:spcBef>
              <a:buSzPct val="75000"/>
            </a:pPr>
            <a:r>
              <a:rPr lang="en-US" sz="3200"/>
              <a:t>5 </a:t>
            </a:r>
            <a:r>
              <a:rPr lang="en-US" sz="3200">
                <a:sym typeface="Symbol" pitchFamily="-105" charset="2"/>
              </a:rPr>
              <a:t></a:t>
            </a:r>
            <a:r>
              <a:rPr lang="en-US" sz="3200"/>
              <a:t>-reductase inhibitors</a:t>
            </a:r>
          </a:p>
          <a:p>
            <a:pPr lvl="3" eaLnBrk="1" hangingPunct="1">
              <a:lnSpc>
                <a:spcPct val="125000"/>
              </a:lnSpc>
              <a:spcBef>
                <a:spcPct val="5000"/>
              </a:spcBef>
              <a:buSzPct val="75000"/>
            </a:pPr>
            <a:r>
              <a:rPr lang="en-US" sz="3200">
                <a:ea typeface="ＭＳ Ｐゴシック" pitchFamily="-105" charset="-128"/>
              </a:rPr>
              <a:t>Anatomic component</a:t>
            </a:r>
          </a:p>
          <a:p>
            <a:pPr lvl="1" eaLnBrk="1" hangingPunct="1">
              <a:lnSpc>
                <a:spcPct val="125000"/>
              </a:lnSpc>
              <a:spcBef>
                <a:spcPct val="5000"/>
              </a:spcBef>
              <a:buSzPct val="75000"/>
            </a:pPr>
            <a:r>
              <a:rPr lang="en-US" sz="3200"/>
              <a:t>Anticholinergic Therapy</a:t>
            </a:r>
          </a:p>
          <a:p>
            <a:pPr lvl="3" eaLnBrk="1" hangingPunct="1">
              <a:lnSpc>
                <a:spcPct val="125000"/>
              </a:lnSpc>
              <a:spcBef>
                <a:spcPct val="5000"/>
              </a:spcBef>
              <a:buSzPct val="75000"/>
            </a:pPr>
            <a:r>
              <a:rPr lang="en-US" sz="2400">
                <a:ea typeface="ＭＳ Ｐゴシック" pitchFamily="-105" charset="-128"/>
              </a:rPr>
              <a:t>Storage Sx’s</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914400"/>
            <a:ext cx="7772400" cy="693738"/>
          </a:xfrm>
        </p:spPr>
        <p:txBody>
          <a:bodyPr/>
          <a:lstStyle/>
          <a:p>
            <a:pPr eaLnBrk="1" hangingPunct="1"/>
            <a:r>
              <a:rPr lang="en-US">
                <a:ea typeface="ＭＳ Ｐゴシック" pitchFamily="-105" charset="-128"/>
                <a:cs typeface="ＭＳ Ｐゴシック" pitchFamily="-105" charset="-128"/>
              </a:rPr>
              <a:t>Role of </a:t>
            </a:r>
            <a:r>
              <a:rPr lang="en-US">
                <a:latin typeface="Symbol" pitchFamily="-105" charset="2"/>
                <a:ea typeface="ＭＳ Ｐゴシック" pitchFamily="-105" charset="-128"/>
                <a:cs typeface="ＭＳ Ｐゴシック" pitchFamily="-105" charset="-128"/>
              </a:rPr>
              <a:t>a</a:t>
            </a:r>
            <a:r>
              <a:rPr lang="en-US" baseline="-25000">
                <a:latin typeface="Symbol" pitchFamily="-105" charset="2"/>
                <a:ea typeface="ＭＳ Ｐゴシック" pitchFamily="-105" charset="-128"/>
                <a:cs typeface="ＭＳ Ｐゴシック" pitchFamily="-105" charset="-128"/>
              </a:rPr>
              <a:t>1</a:t>
            </a:r>
            <a:r>
              <a:rPr lang="en-US">
                <a:ea typeface="ＭＳ Ｐゴシック" pitchFamily="-105" charset="-128"/>
                <a:cs typeface="ＭＳ Ｐゴシック" pitchFamily="-105" charset="-128"/>
              </a:rPr>
              <a:t>-Adrenoreceptors</a:t>
            </a:r>
          </a:p>
        </p:txBody>
      </p:sp>
      <p:sp>
        <p:nvSpPr>
          <p:cNvPr id="77827" name="AutoShape 3"/>
          <p:cNvSpPr>
            <a:spLocks noChangeArrowheads="1"/>
          </p:cNvSpPr>
          <p:nvPr/>
        </p:nvSpPr>
        <p:spPr bwMode="auto">
          <a:xfrm>
            <a:off x="2644775" y="1752600"/>
            <a:ext cx="3829050" cy="928688"/>
          </a:xfrm>
          <a:prstGeom prst="roundRect">
            <a:avLst>
              <a:gd name="adj" fmla="val 50000"/>
            </a:avLst>
          </a:prstGeom>
          <a:solidFill>
            <a:srgbClr val="FFFF99"/>
          </a:solidFill>
          <a:ln w="9525">
            <a:solidFill>
              <a:srgbClr val="FFFFCC"/>
            </a:solidFill>
            <a:round/>
            <a:headEnd/>
            <a:tailEnd/>
          </a:ln>
        </p:spPr>
        <p:txBody>
          <a:bodyPr wrap="none" anchor="ctr">
            <a:prstTxWarp prst="textNoShape">
              <a:avLst/>
            </a:prstTxWarp>
          </a:bodyPr>
          <a:lstStyle/>
          <a:p>
            <a:pPr algn="ctr"/>
            <a:r>
              <a:rPr lang="en-US" sz="2400" b="1" u="none">
                <a:solidFill>
                  <a:schemeClr val="bg1"/>
                </a:solidFill>
                <a:latin typeface="Symbol" pitchFamily="-105" charset="2"/>
              </a:rPr>
              <a:t>a</a:t>
            </a:r>
            <a:r>
              <a:rPr lang="en-US" sz="2400" b="1" u="none" baseline="-25000">
                <a:solidFill>
                  <a:schemeClr val="bg1"/>
                </a:solidFill>
                <a:latin typeface="Arial" pitchFamily="-105" charset="0"/>
              </a:rPr>
              <a:t>1</a:t>
            </a:r>
            <a:r>
              <a:rPr lang="en-US" sz="2400" b="1" u="none">
                <a:solidFill>
                  <a:schemeClr val="bg1"/>
                </a:solidFill>
                <a:latin typeface="Arial" pitchFamily="-105" charset="0"/>
              </a:rPr>
              <a:t>-ARs and Human LUTS</a:t>
            </a:r>
          </a:p>
        </p:txBody>
      </p:sp>
      <p:sp>
        <p:nvSpPr>
          <p:cNvPr id="77828" name="AutoShape 4"/>
          <p:cNvSpPr>
            <a:spLocks noChangeArrowheads="1"/>
          </p:cNvSpPr>
          <p:nvPr/>
        </p:nvSpPr>
        <p:spPr bwMode="auto">
          <a:xfrm>
            <a:off x="220663" y="3162300"/>
            <a:ext cx="1947862" cy="2163763"/>
          </a:xfrm>
          <a:prstGeom prst="roundRect">
            <a:avLst>
              <a:gd name="adj" fmla="val 19139"/>
            </a:avLst>
          </a:prstGeom>
          <a:solidFill>
            <a:srgbClr val="FFFF99"/>
          </a:solidFill>
          <a:ln w="9525">
            <a:solidFill>
              <a:srgbClr val="FFFFCC"/>
            </a:solidFill>
            <a:round/>
            <a:headEnd/>
            <a:tailEnd/>
          </a:ln>
        </p:spPr>
        <p:txBody>
          <a:bodyPr wrap="none">
            <a:prstTxWarp prst="textNoShape">
              <a:avLst/>
            </a:prstTxWarp>
          </a:bodyPr>
          <a:lstStyle/>
          <a:p>
            <a:pPr algn="ctr"/>
            <a:endParaRPr lang="en-US" sz="2000" b="1" u="none">
              <a:solidFill>
                <a:schemeClr val="bg1"/>
              </a:solidFill>
              <a:latin typeface="Arial" pitchFamily="-105" charset="0"/>
            </a:endParaRPr>
          </a:p>
          <a:p>
            <a:pPr algn="ctr"/>
            <a:r>
              <a:rPr lang="en-US" sz="2000" b="1" u="none">
                <a:solidFill>
                  <a:schemeClr val="bg1"/>
                </a:solidFill>
                <a:latin typeface="Arial" pitchFamily="-105" charset="0"/>
              </a:rPr>
              <a:t>Smooth muscle</a:t>
            </a:r>
            <a:br>
              <a:rPr lang="en-US" sz="2000" b="1" u="none">
                <a:solidFill>
                  <a:schemeClr val="bg1"/>
                </a:solidFill>
                <a:latin typeface="Arial" pitchFamily="-105" charset="0"/>
              </a:rPr>
            </a:br>
            <a:r>
              <a:rPr lang="en-US" sz="2000" b="1" u="none">
                <a:solidFill>
                  <a:schemeClr val="bg1"/>
                </a:solidFill>
                <a:latin typeface="Arial" pitchFamily="-105" charset="0"/>
              </a:rPr>
              <a:t>contraction</a:t>
            </a:r>
          </a:p>
          <a:p>
            <a:pPr algn="ctr"/>
            <a:r>
              <a:rPr lang="en-US" sz="2000" b="1" u="none">
                <a:solidFill>
                  <a:schemeClr val="bg1"/>
                </a:solidFill>
                <a:latin typeface="Symbol" pitchFamily="-105" charset="2"/>
              </a:rPr>
              <a:t>a</a:t>
            </a:r>
            <a:r>
              <a:rPr lang="en-US" sz="2000" b="1" u="none" baseline="-25000">
                <a:solidFill>
                  <a:schemeClr val="bg1"/>
                </a:solidFill>
                <a:latin typeface="Arial" pitchFamily="-105" charset="0"/>
              </a:rPr>
              <a:t>1A</a:t>
            </a:r>
          </a:p>
        </p:txBody>
      </p:sp>
      <p:sp>
        <p:nvSpPr>
          <p:cNvPr id="77829" name="AutoShape 5"/>
          <p:cNvSpPr>
            <a:spLocks noChangeArrowheads="1"/>
          </p:cNvSpPr>
          <p:nvPr/>
        </p:nvSpPr>
        <p:spPr bwMode="auto">
          <a:xfrm>
            <a:off x="2460625" y="3162300"/>
            <a:ext cx="1947863" cy="2163763"/>
          </a:xfrm>
          <a:prstGeom prst="roundRect">
            <a:avLst>
              <a:gd name="adj" fmla="val 19139"/>
            </a:avLst>
          </a:prstGeom>
          <a:solidFill>
            <a:srgbClr val="FFFF99"/>
          </a:solidFill>
          <a:ln w="9525">
            <a:solidFill>
              <a:srgbClr val="FFFFCC"/>
            </a:solidFill>
            <a:round/>
            <a:headEnd/>
            <a:tailEnd/>
          </a:ln>
        </p:spPr>
        <p:txBody>
          <a:bodyPr wrap="none">
            <a:prstTxWarp prst="textNoShape">
              <a:avLst/>
            </a:prstTxWarp>
          </a:bodyPr>
          <a:lstStyle/>
          <a:p>
            <a:pPr algn="ctr"/>
            <a:endParaRPr lang="en-US" sz="2000" b="1" u="none">
              <a:solidFill>
                <a:schemeClr val="bg1"/>
              </a:solidFill>
              <a:latin typeface="Arial" pitchFamily="-105" charset="0"/>
            </a:endParaRPr>
          </a:p>
          <a:p>
            <a:pPr algn="ctr"/>
            <a:r>
              <a:rPr lang="en-US" sz="2000" b="1" u="none">
                <a:solidFill>
                  <a:schemeClr val="bg1"/>
                </a:solidFill>
                <a:latin typeface="Arial" pitchFamily="-105" charset="0"/>
              </a:rPr>
              <a:t>Lumbosacral</a:t>
            </a:r>
          </a:p>
          <a:p>
            <a:pPr algn="ctr"/>
            <a:endParaRPr lang="en-US" sz="2000" b="1" u="none">
              <a:solidFill>
                <a:schemeClr val="bg1"/>
              </a:solidFill>
              <a:latin typeface="Symbol" pitchFamily="-105" charset="2"/>
            </a:endParaRPr>
          </a:p>
          <a:p>
            <a:pPr algn="ctr"/>
            <a:r>
              <a:rPr lang="en-US" sz="2000" b="1" u="none">
                <a:solidFill>
                  <a:schemeClr val="bg1"/>
                </a:solidFill>
                <a:latin typeface="Symbol" pitchFamily="-105" charset="2"/>
              </a:rPr>
              <a:t>a</a:t>
            </a:r>
            <a:r>
              <a:rPr lang="en-US" sz="2000" b="1" u="none" baseline="-25000">
                <a:solidFill>
                  <a:schemeClr val="bg1"/>
                </a:solidFill>
                <a:latin typeface="Arial" pitchFamily="-105" charset="0"/>
              </a:rPr>
              <a:t>1D</a:t>
            </a:r>
          </a:p>
        </p:txBody>
      </p:sp>
      <p:sp>
        <p:nvSpPr>
          <p:cNvPr id="77830" name="AutoShape 6"/>
          <p:cNvSpPr>
            <a:spLocks noChangeArrowheads="1"/>
          </p:cNvSpPr>
          <p:nvPr/>
        </p:nvSpPr>
        <p:spPr bwMode="auto">
          <a:xfrm>
            <a:off x="4700588" y="3162300"/>
            <a:ext cx="1947862" cy="2163763"/>
          </a:xfrm>
          <a:prstGeom prst="roundRect">
            <a:avLst>
              <a:gd name="adj" fmla="val 19139"/>
            </a:avLst>
          </a:prstGeom>
          <a:solidFill>
            <a:srgbClr val="FFFF99"/>
          </a:solidFill>
          <a:ln w="9525">
            <a:solidFill>
              <a:srgbClr val="FFFFCC"/>
            </a:solidFill>
            <a:round/>
            <a:headEnd/>
            <a:tailEnd/>
          </a:ln>
        </p:spPr>
        <p:txBody>
          <a:bodyPr wrap="none">
            <a:prstTxWarp prst="textNoShape">
              <a:avLst/>
            </a:prstTxWarp>
          </a:bodyPr>
          <a:lstStyle/>
          <a:p>
            <a:pPr algn="ctr"/>
            <a:endParaRPr lang="en-US" sz="2000" b="1" u="none">
              <a:solidFill>
                <a:schemeClr val="bg1"/>
              </a:solidFill>
              <a:latin typeface="Arial" pitchFamily="-105" charset="0"/>
            </a:endParaRPr>
          </a:p>
          <a:p>
            <a:pPr algn="ctr"/>
            <a:r>
              <a:rPr lang="en-US" sz="2000" b="1" u="none">
                <a:solidFill>
                  <a:schemeClr val="bg1"/>
                </a:solidFill>
                <a:latin typeface="Arial" pitchFamily="-105" charset="0"/>
              </a:rPr>
              <a:t>Instability</a:t>
            </a:r>
            <a:br>
              <a:rPr lang="en-US" sz="2000" b="1" u="none">
                <a:solidFill>
                  <a:schemeClr val="bg1"/>
                </a:solidFill>
                <a:latin typeface="Arial" pitchFamily="-105" charset="0"/>
              </a:rPr>
            </a:br>
            <a:r>
              <a:rPr lang="en-US" sz="2000" b="1" u="none">
                <a:solidFill>
                  <a:schemeClr val="bg1"/>
                </a:solidFill>
                <a:latin typeface="Arial" pitchFamily="-105" charset="0"/>
              </a:rPr>
              <a:t>Irritative</a:t>
            </a:r>
            <a:br>
              <a:rPr lang="en-US" sz="2000" b="1" u="none">
                <a:solidFill>
                  <a:schemeClr val="bg1"/>
                </a:solidFill>
                <a:latin typeface="Arial" pitchFamily="-105" charset="0"/>
              </a:rPr>
            </a:br>
            <a:r>
              <a:rPr lang="en-US" sz="2000" b="1" u="none">
                <a:solidFill>
                  <a:schemeClr val="bg1"/>
                </a:solidFill>
                <a:latin typeface="Arial" pitchFamily="-105" charset="0"/>
              </a:rPr>
              <a:t>symptoms</a:t>
            </a:r>
          </a:p>
          <a:p>
            <a:pPr algn="ctr"/>
            <a:r>
              <a:rPr lang="en-US" sz="2000" b="1" u="none">
                <a:solidFill>
                  <a:schemeClr val="bg1"/>
                </a:solidFill>
                <a:latin typeface="Symbol" pitchFamily="-105" charset="2"/>
              </a:rPr>
              <a:t>a</a:t>
            </a:r>
            <a:r>
              <a:rPr lang="en-US" sz="2000" b="1" u="none" baseline="-25000">
                <a:solidFill>
                  <a:schemeClr val="bg1"/>
                </a:solidFill>
                <a:latin typeface="Arial" pitchFamily="-105" charset="0"/>
              </a:rPr>
              <a:t>1D</a:t>
            </a:r>
            <a:r>
              <a:rPr lang="en-US" sz="2000" b="1" u="none">
                <a:solidFill>
                  <a:schemeClr val="bg1"/>
                </a:solidFill>
                <a:latin typeface="Arial" pitchFamily="-105" charset="0"/>
              </a:rPr>
              <a:t>&gt;</a:t>
            </a:r>
            <a:r>
              <a:rPr lang="en-US" sz="2000" b="1" u="none">
                <a:solidFill>
                  <a:schemeClr val="bg1"/>
                </a:solidFill>
                <a:latin typeface="Symbol" pitchFamily="-105" charset="2"/>
              </a:rPr>
              <a:t>a</a:t>
            </a:r>
            <a:r>
              <a:rPr lang="en-US" sz="2000" b="1" u="none" baseline="-25000">
                <a:solidFill>
                  <a:schemeClr val="bg1"/>
                </a:solidFill>
                <a:latin typeface="Arial" pitchFamily="-105" charset="0"/>
              </a:rPr>
              <a:t>1A</a:t>
            </a:r>
          </a:p>
        </p:txBody>
      </p:sp>
      <p:sp>
        <p:nvSpPr>
          <p:cNvPr id="77831" name="AutoShape 7"/>
          <p:cNvSpPr>
            <a:spLocks noChangeArrowheads="1"/>
          </p:cNvSpPr>
          <p:nvPr/>
        </p:nvSpPr>
        <p:spPr bwMode="auto">
          <a:xfrm>
            <a:off x="6940550" y="3162300"/>
            <a:ext cx="1947863" cy="2163763"/>
          </a:xfrm>
          <a:prstGeom prst="roundRect">
            <a:avLst>
              <a:gd name="adj" fmla="val 19139"/>
            </a:avLst>
          </a:prstGeom>
          <a:solidFill>
            <a:srgbClr val="FFFF99"/>
          </a:solidFill>
          <a:ln w="9525">
            <a:solidFill>
              <a:srgbClr val="FFFFCC"/>
            </a:solidFill>
            <a:round/>
            <a:headEnd/>
            <a:tailEnd/>
          </a:ln>
        </p:spPr>
        <p:txBody>
          <a:bodyPr wrap="none">
            <a:prstTxWarp prst="textNoShape">
              <a:avLst/>
            </a:prstTxWarp>
          </a:bodyPr>
          <a:lstStyle/>
          <a:p>
            <a:pPr algn="ctr"/>
            <a:r>
              <a:rPr lang="en-US" sz="2000" b="1" u="none">
                <a:solidFill>
                  <a:schemeClr val="bg1"/>
                </a:solidFill>
                <a:latin typeface="Arial" pitchFamily="-105" charset="0"/>
              </a:rPr>
              <a:t/>
            </a:r>
            <a:br>
              <a:rPr lang="en-US" sz="2000" b="1" u="none">
                <a:solidFill>
                  <a:schemeClr val="bg1"/>
                </a:solidFill>
                <a:latin typeface="Arial" pitchFamily="-105" charset="0"/>
              </a:rPr>
            </a:br>
            <a:r>
              <a:rPr lang="en-US" sz="2000" b="1" u="none">
                <a:solidFill>
                  <a:schemeClr val="bg1"/>
                </a:solidFill>
                <a:latin typeface="Arial" pitchFamily="-105" charset="0"/>
              </a:rPr>
              <a:t>Resistance</a:t>
            </a:r>
            <a:br>
              <a:rPr lang="en-US" sz="2000" b="1" u="none">
                <a:solidFill>
                  <a:schemeClr val="bg1"/>
                </a:solidFill>
                <a:latin typeface="Arial" pitchFamily="-105" charset="0"/>
              </a:rPr>
            </a:br>
            <a:r>
              <a:rPr lang="en-US" sz="2000" b="1" u="none">
                <a:solidFill>
                  <a:schemeClr val="bg1"/>
                </a:solidFill>
                <a:latin typeface="Arial" pitchFamily="-105" charset="0"/>
              </a:rPr>
              <a:t>vessels</a:t>
            </a:r>
          </a:p>
          <a:p>
            <a:pPr algn="ctr"/>
            <a:r>
              <a:rPr lang="en-US" sz="2000" b="1" u="none">
                <a:solidFill>
                  <a:schemeClr val="bg1"/>
                </a:solidFill>
                <a:latin typeface="Symbol" pitchFamily="-105" charset="2"/>
              </a:rPr>
              <a:t>a</a:t>
            </a:r>
            <a:r>
              <a:rPr lang="en-US" sz="2000" b="1" u="none" baseline="-25000">
                <a:solidFill>
                  <a:schemeClr val="bg1"/>
                </a:solidFill>
                <a:latin typeface="Arial" pitchFamily="-105" charset="0"/>
              </a:rPr>
              <a:t>1A</a:t>
            </a:r>
            <a:endParaRPr lang="en-US" sz="2000" b="1" u="none">
              <a:solidFill>
                <a:schemeClr val="bg1"/>
              </a:solidFill>
              <a:latin typeface="Arial" pitchFamily="-105" charset="0"/>
            </a:endParaRPr>
          </a:p>
          <a:p>
            <a:pPr algn="ctr"/>
            <a:r>
              <a:rPr lang="en-US" sz="2000" b="1" u="none">
                <a:solidFill>
                  <a:schemeClr val="bg1"/>
                </a:solidFill>
                <a:latin typeface="Arial" pitchFamily="-105" charset="0"/>
              </a:rPr>
              <a:t>Aging effects</a:t>
            </a:r>
          </a:p>
          <a:p>
            <a:pPr algn="ctr"/>
            <a:r>
              <a:rPr lang="en-US" sz="2000" b="1" u="none">
                <a:solidFill>
                  <a:schemeClr val="bg1"/>
                </a:solidFill>
                <a:latin typeface="Symbol" pitchFamily="-105" charset="2"/>
              </a:rPr>
              <a:t>a</a:t>
            </a:r>
            <a:r>
              <a:rPr lang="en-US" sz="2000" b="1" u="none" baseline="-25000">
                <a:solidFill>
                  <a:schemeClr val="bg1"/>
                </a:solidFill>
                <a:latin typeface="Arial" pitchFamily="-105" charset="0"/>
              </a:rPr>
              <a:t>1B</a:t>
            </a:r>
            <a:r>
              <a:rPr lang="en-US" sz="2000" b="1" u="none">
                <a:solidFill>
                  <a:schemeClr val="bg1"/>
                </a:solidFill>
                <a:latin typeface="Arial" pitchFamily="-105" charset="0"/>
              </a:rPr>
              <a:t>&gt;</a:t>
            </a:r>
            <a:r>
              <a:rPr lang="en-US" sz="2000" b="1" u="none">
                <a:solidFill>
                  <a:schemeClr val="bg1"/>
                </a:solidFill>
                <a:latin typeface="Symbol" pitchFamily="-105" charset="2"/>
              </a:rPr>
              <a:t>a</a:t>
            </a:r>
            <a:r>
              <a:rPr lang="en-US" sz="2000" b="1" u="none" baseline="-25000">
                <a:solidFill>
                  <a:schemeClr val="bg1"/>
                </a:solidFill>
                <a:latin typeface="Arial" pitchFamily="-105" charset="0"/>
              </a:rPr>
              <a:t>1A</a:t>
            </a:r>
          </a:p>
        </p:txBody>
      </p:sp>
      <p:cxnSp>
        <p:nvCxnSpPr>
          <p:cNvPr id="77832" name="AutoShape 8"/>
          <p:cNvCxnSpPr>
            <a:cxnSpLocks noChangeShapeType="1"/>
            <a:stCxn id="77827" idx="2"/>
            <a:endCxn id="77828" idx="0"/>
          </p:cNvCxnSpPr>
          <p:nvPr/>
        </p:nvCxnSpPr>
        <p:spPr bwMode="auto">
          <a:xfrm rot="5400000">
            <a:off x="2636838" y="1239838"/>
            <a:ext cx="481012" cy="3363912"/>
          </a:xfrm>
          <a:prstGeom prst="bentConnector3">
            <a:avLst>
              <a:gd name="adj1" fmla="val 49833"/>
            </a:avLst>
          </a:prstGeom>
          <a:noFill/>
          <a:ln w="28575">
            <a:solidFill>
              <a:srgbClr val="FFFFCC"/>
            </a:solidFill>
            <a:miter lim="800000"/>
            <a:headEnd/>
            <a:tailEnd/>
          </a:ln>
        </p:spPr>
      </p:cxnSp>
      <p:cxnSp>
        <p:nvCxnSpPr>
          <p:cNvPr id="77833" name="AutoShape 9"/>
          <p:cNvCxnSpPr>
            <a:cxnSpLocks noChangeShapeType="1"/>
            <a:stCxn id="77827" idx="2"/>
            <a:endCxn id="77829" idx="0"/>
          </p:cNvCxnSpPr>
          <p:nvPr/>
        </p:nvCxnSpPr>
        <p:spPr bwMode="auto">
          <a:xfrm rot="5400000">
            <a:off x="3756819" y="2359819"/>
            <a:ext cx="481012" cy="1123950"/>
          </a:xfrm>
          <a:prstGeom prst="bentConnector3">
            <a:avLst>
              <a:gd name="adj1" fmla="val 49833"/>
            </a:avLst>
          </a:prstGeom>
          <a:noFill/>
          <a:ln w="28575">
            <a:solidFill>
              <a:srgbClr val="FFFFCC"/>
            </a:solidFill>
            <a:miter lim="800000"/>
            <a:headEnd/>
            <a:tailEnd/>
          </a:ln>
        </p:spPr>
      </p:cxnSp>
      <p:cxnSp>
        <p:nvCxnSpPr>
          <p:cNvPr id="77834" name="AutoShape 10"/>
          <p:cNvCxnSpPr>
            <a:cxnSpLocks noChangeShapeType="1"/>
            <a:stCxn id="77827" idx="2"/>
            <a:endCxn id="77830" idx="0"/>
          </p:cNvCxnSpPr>
          <p:nvPr/>
        </p:nvCxnSpPr>
        <p:spPr bwMode="auto">
          <a:xfrm rot="16200000" flipH="1">
            <a:off x="4876801" y="2363787"/>
            <a:ext cx="481012" cy="1116013"/>
          </a:xfrm>
          <a:prstGeom prst="bentConnector3">
            <a:avLst>
              <a:gd name="adj1" fmla="val 49833"/>
            </a:avLst>
          </a:prstGeom>
          <a:noFill/>
          <a:ln w="28575">
            <a:solidFill>
              <a:srgbClr val="FFFFCC"/>
            </a:solidFill>
            <a:miter lim="800000"/>
            <a:headEnd/>
            <a:tailEnd/>
          </a:ln>
        </p:spPr>
      </p:cxnSp>
      <p:cxnSp>
        <p:nvCxnSpPr>
          <p:cNvPr id="77835" name="AutoShape 11"/>
          <p:cNvCxnSpPr>
            <a:cxnSpLocks noChangeShapeType="1"/>
            <a:stCxn id="77827" idx="2"/>
            <a:endCxn id="77831" idx="0"/>
          </p:cNvCxnSpPr>
          <p:nvPr/>
        </p:nvCxnSpPr>
        <p:spPr bwMode="auto">
          <a:xfrm rot="16200000" flipH="1">
            <a:off x="5996782" y="1243806"/>
            <a:ext cx="481012" cy="3355975"/>
          </a:xfrm>
          <a:prstGeom prst="bentConnector3">
            <a:avLst>
              <a:gd name="adj1" fmla="val 49833"/>
            </a:avLst>
          </a:prstGeom>
          <a:noFill/>
          <a:ln w="28575">
            <a:solidFill>
              <a:srgbClr val="FFFFCC"/>
            </a:solidFill>
            <a:miter lim="800000"/>
            <a:headEnd/>
            <a:tailEnd/>
          </a:ln>
        </p:spPr>
      </p:cxnSp>
      <p:sp>
        <p:nvSpPr>
          <p:cNvPr id="77836" name="AutoShape 12"/>
          <p:cNvSpPr>
            <a:spLocks noChangeArrowheads="1"/>
          </p:cNvSpPr>
          <p:nvPr/>
        </p:nvSpPr>
        <p:spPr bwMode="auto">
          <a:xfrm>
            <a:off x="2662238" y="3305175"/>
            <a:ext cx="1511300" cy="301625"/>
          </a:xfrm>
          <a:prstGeom prst="roundRect">
            <a:avLst>
              <a:gd name="adj" fmla="val 39519"/>
            </a:avLst>
          </a:prstGeom>
          <a:solidFill>
            <a:srgbClr val="33CCCC"/>
          </a:solidFill>
          <a:ln w="9525">
            <a:solidFill>
              <a:srgbClr val="FFFFCC"/>
            </a:solidFill>
            <a:round/>
            <a:headEnd/>
            <a:tailEnd/>
          </a:ln>
        </p:spPr>
        <p:txBody>
          <a:bodyPr wrap="none" anchor="ctr">
            <a:prstTxWarp prst="textNoShape">
              <a:avLst/>
            </a:prstTxWarp>
          </a:bodyPr>
          <a:lstStyle/>
          <a:p>
            <a:pPr algn="ctr"/>
            <a:r>
              <a:rPr lang="en-US" sz="1800" b="1" u="none">
                <a:solidFill>
                  <a:schemeClr val="bg1"/>
                </a:solidFill>
                <a:latin typeface="Arial" pitchFamily="-105" charset="0"/>
              </a:rPr>
              <a:t>Spinal cord</a:t>
            </a:r>
          </a:p>
        </p:txBody>
      </p:sp>
      <p:sp>
        <p:nvSpPr>
          <p:cNvPr id="77837" name="AutoShape 13"/>
          <p:cNvSpPr>
            <a:spLocks noChangeArrowheads="1"/>
          </p:cNvSpPr>
          <p:nvPr/>
        </p:nvSpPr>
        <p:spPr bwMode="auto">
          <a:xfrm>
            <a:off x="461963" y="3306763"/>
            <a:ext cx="1511300" cy="301625"/>
          </a:xfrm>
          <a:prstGeom prst="roundRect">
            <a:avLst>
              <a:gd name="adj" fmla="val 39519"/>
            </a:avLst>
          </a:prstGeom>
          <a:solidFill>
            <a:srgbClr val="33CCCC"/>
          </a:solidFill>
          <a:ln w="9525">
            <a:solidFill>
              <a:srgbClr val="FFFFCC"/>
            </a:solidFill>
            <a:round/>
            <a:headEnd/>
            <a:tailEnd/>
          </a:ln>
        </p:spPr>
        <p:txBody>
          <a:bodyPr wrap="none" anchor="ctr">
            <a:prstTxWarp prst="textNoShape">
              <a:avLst/>
            </a:prstTxWarp>
          </a:bodyPr>
          <a:lstStyle/>
          <a:p>
            <a:pPr algn="ctr"/>
            <a:r>
              <a:rPr lang="en-US" sz="1800" b="1" u="none">
                <a:solidFill>
                  <a:schemeClr val="bg1"/>
                </a:solidFill>
                <a:latin typeface="Arial" pitchFamily="-105" charset="0"/>
              </a:rPr>
              <a:t>Prostate</a:t>
            </a:r>
          </a:p>
        </p:txBody>
      </p:sp>
      <p:sp>
        <p:nvSpPr>
          <p:cNvPr id="77838" name="AutoShape 14"/>
          <p:cNvSpPr>
            <a:spLocks noChangeArrowheads="1"/>
          </p:cNvSpPr>
          <p:nvPr/>
        </p:nvSpPr>
        <p:spPr bwMode="auto">
          <a:xfrm>
            <a:off x="4902200" y="3305175"/>
            <a:ext cx="1511300" cy="301625"/>
          </a:xfrm>
          <a:prstGeom prst="roundRect">
            <a:avLst>
              <a:gd name="adj" fmla="val 39519"/>
            </a:avLst>
          </a:prstGeom>
          <a:solidFill>
            <a:srgbClr val="33CCCC"/>
          </a:solidFill>
          <a:ln w="9525">
            <a:solidFill>
              <a:srgbClr val="FFFFCC"/>
            </a:solidFill>
            <a:round/>
            <a:headEnd/>
            <a:tailEnd/>
          </a:ln>
        </p:spPr>
        <p:txBody>
          <a:bodyPr wrap="none" anchor="ctr">
            <a:prstTxWarp prst="textNoShape">
              <a:avLst/>
            </a:prstTxWarp>
          </a:bodyPr>
          <a:lstStyle/>
          <a:p>
            <a:pPr algn="ctr"/>
            <a:r>
              <a:rPr lang="en-US" sz="1800" b="1" u="none">
                <a:solidFill>
                  <a:schemeClr val="bg1"/>
                </a:solidFill>
                <a:latin typeface="Arial" pitchFamily="-105" charset="0"/>
              </a:rPr>
              <a:t>Detrusor</a:t>
            </a:r>
          </a:p>
        </p:txBody>
      </p:sp>
      <p:sp>
        <p:nvSpPr>
          <p:cNvPr id="77839" name="AutoShape 15"/>
          <p:cNvSpPr>
            <a:spLocks noChangeArrowheads="1"/>
          </p:cNvSpPr>
          <p:nvPr/>
        </p:nvSpPr>
        <p:spPr bwMode="auto">
          <a:xfrm>
            <a:off x="7140575" y="3306763"/>
            <a:ext cx="1511300" cy="301625"/>
          </a:xfrm>
          <a:prstGeom prst="roundRect">
            <a:avLst>
              <a:gd name="adj" fmla="val 39519"/>
            </a:avLst>
          </a:prstGeom>
          <a:solidFill>
            <a:srgbClr val="33CCCC"/>
          </a:solidFill>
          <a:ln w="9525">
            <a:solidFill>
              <a:srgbClr val="FFFFCC"/>
            </a:solidFill>
            <a:round/>
            <a:headEnd/>
            <a:tailEnd/>
          </a:ln>
        </p:spPr>
        <p:txBody>
          <a:bodyPr wrap="none" anchor="ctr">
            <a:prstTxWarp prst="textNoShape">
              <a:avLst/>
            </a:prstTxWarp>
          </a:bodyPr>
          <a:lstStyle/>
          <a:p>
            <a:pPr algn="ctr"/>
            <a:r>
              <a:rPr lang="en-US" sz="1800" b="1" u="none">
                <a:solidFill>
                  <a:schemeClr val="bg1"/>
                </a:solidFill>
                <a:latin typeface="Arial" pitchFamily="-105" charset="0"/>
              </a:rPr>
              <a:t>Vessels</a:t>
            </a:r>
          </a:p>
        </p:txBody>
      </p:sp>
      <p:sp>
        <p:nvSpPr>
          <p:cNvPr id="77840" name="Text Box 16"/>
          <p:cNvSpPr txBox="1">
            <a:spLocks noChangeArrowheads="1"/>
          </p:cNvSpPr>
          <p:nvPr/>
        </p:nvSpPr>
        <p:spPr bwMode="auto">
          <a:xfrm>
            <a:off x="533400" y="5383213"/>
            <a:ext cx="8410575" cy="1100137"/>
          </a:xfrm>
          <a:prstGeom prst="rect">
            <a:avLst/>
          </a:prstGeom>
          <a:noFill/>
          <a:ln w="9525">
            <a:noFill/>
            <a:miter lim="800000"/>
            <a:headEnd/>
            <a:tailEnd/>
          </a:ln>
        </p:spPr>
        <p:txBody>
          <a:bodyPr anchor="b">
            <a:prstTxWarp prst="textNoShape">
              <a:avLst/>
            </a:prstTxWarp>
          </a:bodyPr>
          <a:lstStyle/>
          <a:p>
            <a:r>
              <a:rPr lang="en-US" sz="1600" u="none">
                <a:latin typeface="Arial" pitchFamily="-105" charset="0"/>
                <a:ea typeface="Arial" pitchFamily="-105" charset="0"/>
                <a:cs typeface="Arial" pitchFamily="-105" charset="0"/>
              </a:rPr>
              <a:t>Schwinn DA. </a:t>
            </a:r>
            <a:r>
              <a:rPr lang="en-US" sz="1600" i="1" u="none">
                <a:latin typeface="Arial" pitchFamily="-105" charset="0"/>
                <a:ea typeface="Arial" pitchFamily="-105" charset="0"/>
                <a:cs typeface="Arial" pitchFamily="-105" charset="0"/>
              </a:rPr>
              <a:t>BJU Int.</a:t>
            </a:r>
            <a:r>
              <a:rPr lang="en-US" sz="1600" u="none">
                <a:latin typeface="Arial" pitchFamily="-105" charset="0"/>
                <a:ea typeface="Arial" pitchFamily="-105" charset="0"/>
                <a:cs typeface="Arial" pitchFamily="-105" charset="0"/>
              </a:rPr>
              <a:t> 2000;86:11-22.</a:t>
            </a:r>
          </a:p>
          <a:p>
            <a:r>
              <a:rPr lang="en-US" sz="1600" u="none">
                <a:latin typeface="Arial" pitchFamily="-105" charset="0"/>
                <a:ea typeface="Arial" pitchFamily="-105" charset="0"/>
                <a:cs typeface="Arial" pitchFamily="-105" charset="0"/>
              </a:rPr>
              <a:t>Jardin A et al. </a:t>
            </a:r>
            <a:r>
              <a:rPr lang="en-US" sz="1600" i="1" u="none">
                <a:latin typeface="Arial" pitchFamily="-105" charset="0"/>
                <a:ea typeface="Arial" pitchFamily="-105" charset="0"/>
                <a:cs typeface="Arial" pitchFamily="-105" charset="0"/>
              </a:rPr>
              <a:t>Benign Prostatic Hyperplasia. 5th International Consultation on Benign Prostatic Hyperplasia</a:t>
            </a:r>
            <a:r>
              <a:rPr lang="en-US" sz="1600" u="none">
                <a:latin typeface="Arial" pitchFamily="-105" charset="0"/>
                <a:ea typeface="Arial" pitchFamily="-105" charset="0"/>
                <a:cs typeface="Arial" pitchFamily="-105" charset="0"/>
              </a:rPr>
              <a:t>. Paris, France. June 25-28, 2000:459-477.</a:t>
            </a:r>
            <a:br>
              <a:rPr lang="en-US" sz="1600" u="none">
                <a:latin typeface="Arial" pitchFamily="-105" charset="0"/>
                <a:ea typeface="Arial" pitchFamily="-105" charset="0"/>
                <a:cs typeface="Arial" pitchFamily="-105" charset="0"/>
              </a:rPr>
            </a:br>
            <a:r>
              <a:rPr lang="en-US" sz="1600" u="none">
                <a:latin typeface="Arial" pitchFamily="-105" charset="0"/>
                <a:ea typeface="Arial" pitchFamily="-105" charset="0"/>
                <a:cs typeface="Arial" pitchFamily="-105" charset="0"/>
              </a:rPr>
              <a:t>Rudner XL et al. </a:t>
            </a:r>
            <a:r>
              <a:rPr lang="en-US" sz="1600" i="1" u="none">
                <a:latin typeface="Arial" pitchFamily="-105" charset="0"/>
                <a:ea typeface="Arial" pitchFamily="-105" charset="0"/>
                <a:cs typeface="Arial" pitchFamily="-105" charset="0"/>
              </a:rPr>
              <a:t>Circ.</a:t>
            </a:r>
            <a:r>
              <a:rPr lang="en-US" sz="1600" u="none">
                <a:latin typeface="Arial" pitchFamily="-105" charset="0"/>
                <a:ea typeface="Arial" pitchFamily="-105" charset="0"/>
                <a:cs typeface="Arial" pitchFamily="-105" charset="0"/>
              </a:rPr>
              <a:t> 1999;100:2336-2343.</a:t>
            </a:r>
          </a:p>
        </p:txBody>
      </p:sp>
      <p:sp>
        <p:nvSpPr>
          <p:cNvPr id="77841" name="Text Box 17"/>
          <p:cNvSpPr txBox="1">
            <a:spLocks noChangeArrowheads="1"/>
          </p:cNvSpPr>
          <p:nvPr/>
        </p:nvSpPr>
        <p:spPr bwMode="auto">
          <a:xfrm>
            <a:off x="461963" y="6521450"/>
            <a:ext cx="631825"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b="1" u="none">
                <a:solidFill>
                  <a:schemeClr val="accent2"/>
                </a:solidFill>
                <a:latin typeface="Arial" pitchFamily="-105" charset="0"/>
              </a:rPr>
              <a:t>2.8</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152400"/>
            <a:ext cx="9144000" cy="1143000"/>
          </a:xfrm>
        </p:spPr>
        <p:txBody>
          <a:bodyPr/>
          <a:lstStyle/>
          <a:p>
            <a:pPr eaLnBrk="1" hangingPunct="1"/>
            <a:r>
              <a:rPr lang="en-US">
                <a:ea typeface="ＭＳ Ｐゴシック" pitchFamily="-105" charset="-128"/>
                <a:cs typeface="ＭＳ Ｐゴシック" pitchFamily="-105" charset="-128"/>
              </a:rPr>
              <a:t>Comparison of </a:t>
            </a:r>
            <a:r>
              <a:rPr lang="en-US">
                <a:ea typeface="ＭＳ Ｐゴシック" pitchFamily="-105" charset="-128"/>
                <a:cs typeface="ＭＳ Ｐゴシック" pitchFamily="-105" charset="-128"/>
                <a:sym typeface="Symbol" pitchFamily="-105" charset="2"/>
              </a:rPr>
              <a:t>-</a:t>
            </a:r>
            <a:r>
              <a:rPr lang="en-US">
                <a:ea typeface="ＭＳ Ｐゴシック" pitchFamily="-105" charset="-128"/>
                <a:cs typeface="ＭＳ Ｐゴシック" pitchFamily="-105" charset="-128"/>
              </a:rPr>
              <a:t>Adrenergic Blockers</a:t>
            </a:r>
          </a:p>
        </p:txBody>
      </p:sp>
      <p:graphicFrame>
        <p:nvGraphicFramePr>
          <p:cNvPr id="64515" name="Group 3"/>
          <p:cNvGraphicFramePr>
            <a:graphicFrameLocks noGrp="1"/>
          </p:cNvGraphicFramePr>
          <p:nvPr>
            <p:ph type="tbl" idx="1"/>
          </p:nvPr>
        </p:nvGraphicFramePr>
        <p:xfrm>
          <a:off x="914400" y="1447800"/>
          <a:ext cx="7924800" cy="4669156"/>
        </p:xfrm>
        <a:graphic>
          <a:graphicData uri="http://schemas.openxmlformats.org/drawingml/2006/table">
            <a:tbl>
              <a:tblPr/>
              <a:tblGrid>
                <a:gridCol w="1538288"/>
                <a:gridCol w="1509712"/>
                <a:gridCol w="1752600"/>
                <a:gridCol w="3124200"/>
              </a:tblGrid>
              <a:tr h="525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FF66"/>
                          </a:solidFill>
                          <a:effectLst/>
                          <a:latin typeface="Times New Roman" pitchFamily="-107" charset="0"/>
                        </a:rPr>
                        <a:t>Agent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FF66"/>
                          </a:solidFill>
                          <a:effectLst/>
                          <a:latin typeface="Times New Roman" pitchFamily="-107" charset="0"/>
                        </a:rPr>
                        <a:t>Dosing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FF66"/>
                          </a:solidFill>
                          <a:effectLst/>
                          <a:latin typeface="Times New Roman" pitchFamily="-107" charset="0"/>
                        </a:rPr>
                        <a:t>Titration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FF66"/>
                          </a:solidFill>
                          <a:effectLst/>
                          <a:latin typeface="Times New Roman" pitchFamily="-107" charset="0"/>
                        </a:rPr>
                        <a:t>Uroselective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5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Terazosin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(Hytrin</a:t>
                      </a:r>
                      <a:r>
                        <a:rPr kumimoji="0" lang="en-US" sz="2000" b="0" i="0" u="none" strike="noStrike" cap="none" normalizeH="0" baseline="30000">
                          <a:ln>
                            <a:noFill/>
                          </a:ln>
                          <a:solidFill>
                            <a:srgbClr val="FFFF66"/>
                          </a:solidFill>
                          <a:effectLst/>
                          <a:latin typeface="Times New Roman" pitchFamily="-107" charset="0"/>
                          <a:ea typeface="Arial" pitchFamily="-107" charset="0"/>
                          <a:cs typeface="Arial" pitchFamily="-107" charset="0"/>
                        </a:rPr>
                        <a:t>®</a:t>
                      </a:r>
                      <a:r>
                        <a:rPr kumimoji="0" lang="en-US" sz="2000" b="0" i="0" u="none" strike="noStrike" cap="none" normalizeH="0" baseline="0">
                          <a:ln>
                            <a:noFill/>
                          </a:ln>
                          <a:solidFill>
                            <a:srgbClr val="FFFF66"/>
                          </a:solidFill>
                          <a:effectLst/>
                          <a:latin typeface="Times New Roman" pitchFamily="-107" charset="0"/>
                          <a:ea typeface="Arial" pitchFamily="-107" charset="0"/>
                          <a:cs typeface="Arial" pitchFamily="-107"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1 mg, 2 mg,</a:t>
                      </a:r>
                      <a:br>
                        <a:rPr kumimoji="0" lang="en-US" sz="2000" b="0" i="0" u="none" strike="noStrike" cap="none" normalizeH="0" baseline="0">
                          <a:ln>
                            <a:noFill/>
                          </a:ln>
                          <a:solidFill>
                            <a:srgbClr val="FFFF66"/>
                          </a:solidFill>
                          <a:effectLst/>
                          <a:latin typeface="Times New Roman" pitchFamily="-107" charset="0"/>
                        </a:rPr>
                      </a:br>
                      <a:r>
                        <a:rPr kumimoji="0" lang="en-US" sz="2000" b="0" i="0" u="none" strike="noStrike" cap="none" normalizeH="0" baseline="0">
                          <a:ln>
                            <a:noFill/>
                          </a:ln>
                          <a:solidFill>
                            <a:srgbClr val="FFFF66"/>
                          </a:solidFill>
                          <a:effectLst/>
                          <a:latin typeface="Times New Roman" pitchFamily="-107" charset="0"/>
                        </a:rPr>
                        <a:t>5 mg, 10 mg, 20 mg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7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Doxazosin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(Cardura</a:t>
                      </a:r>
                      <a:r>
                        <a:rPr kumimoji="0" lang="en-US" sz="2000" b="0" i="0" u="none" strike="noStrike" cap="none" normalizeH="0" baseline="30000">
                          <a:ln>
                            <a:noFill/>
                          </a:ln>
                          <a:solidFill>
                            <a:srgbClr val="FFFF66"/>
                          </a:solidFill>
                          <a:effectLst/>
                          <a:latin typeface="Times New Roman" pitchFamily="-107" charset="0"/>
                          <a:ea typeface="Arial" pitchFamily="-107" charset="0"/>
                          <a:cs typeface="Arial" pitchFamily="-107" charset="0"/>
                        </a:rPr>
                        <a:t>®</a:t>
                      </a:r>
                      <a:r>
                        <a:rPr kumimoji="0" lang="en-US" sz="2000" b="0" i="0" u="none" strike="noStrike" cap="none" normalizeH="0" baseline="0">
                          <a:ln>
                            <a:noFill/>
                          </a:ln>
                          <a:solidFill>
                            <a:srgbClr val="FFFF66"/>
                          </a:solidFill>
                          <a:effectLst/>
                          <a:latin typeface="Times New Roman" pitchFamily="-107" charset="0"/>
                          <a:ea typeface="Arial" pitchFamily="-107" charset="0"/>
                          <a:cs typeface="Arial" pitchFamily="-107" charset="0"/>
                        </a:rPr>
                        <a:t>)</a:t>
                      </a:r>
                      <a:endParaRPr kumimoji="0" lang="en-US" sz="2000" b="0" i="0" u="none" strike="noStrike" cap="none" normalizeH="0" baseline="0">
                        <a:ln>
                          <a:noFill/>
                        </a:ln>
                        <a:solidFill>
                          <a:srgbClr val="FFFF66"/>
                        </a:solidFill>
                        <a:effectLst/>
                        <a:latin typeface="Times New Roman" pitchFamily="-107"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1 mg, 2 mg,</a:t>
                      </a:r>
                      <a:br>
                        <a:rPr kumimoji="0" lang="en-US" sz="2000" b="0" i="0" u="none" strike="noStrike" cap="none" normalizeH="0" baseline="0">
                          <a:ln>
                            <a:noFill/>
                          </a:ln>
                          <a:solidFill>
                            <a:srgbClr val="FFFF66"/>
                          </a:solidFill>
                          <a:effectLst/>
                          <a:latin typeface="Times New Roman" pitchFamily="-107" charset="0"/>
                        </a:rPr>
                      </a:br>
                      <a:r>
                        <a:rPr kumimoji="0" lang="en-US" sz="2000" b="0" i="0" u="none" strike="noStrike" cap="none" normalizeH="0" baseline="0">
                          <a:ln>
                            <a:noFill/>
                          </a:ln>
                          <a:solidFill>
                            <a:srgbClr val="FFFF66"/>
                          </a:solidFill>
                          <a:effectLst/>
                          <a:latin typeface="Times New Roman" pitchFamily="-107" charset="0"/>
                        </a:rPr>
                        <a:t>4 mg, 8 mg,</a:t>
                      </a:r>
                      <a:br>
                        <a:rPr kumimoji="0" lang="en-US" sz="2000" b="0" i="0" u="none" strike="noStrike" cap="none" normalizeH="0" baseline="0">
                          <a:ln>
                            <a:noFill/>
                          </a:ln>
                          <a:solidFill>
                            <a:srgbClr val="FFFF66"/>
                          </a:solidFill>
                          <a:effectLst/>
                          <a:latin typeface="Times New Roman" pitchFamily="-107" charset="0"/>
                        </a:rPr>
                      </a:br>
                      <a:r>
                        <a:rPr kumimoji="0" lang="en-US" sz="2000" b="0" i="0" u="none" strike="noStrike" cap="none" normalizeH="0" baseline="0">
                          <a:ln>
                            <a:noFill/>
                          </a:ln>
                          <a:solidFill>
                            <a:srgbClr val="FFFF66"/>
                          </a:solidFill>
                          <a:effectLst/>
                          <a:latin typeface="Times New Roman" pitchFamily="-107" charset="0"/>
                        </a:rPr>
                        <a:t> 16 mg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rgbClr val="FFFF66"/>
                        </a:solidFill>
                        <a:effectLst/>
                        <a:latin typeface="Times New Roman" pitchFamily="-107"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NO </a:t>
                      </a:r>
                      <a:endParaRPr kumimoji="0" lang="en-US" sz="2000" b="0" i="0" u="none" strike="noStrike" cap="none" normalizeH="0" baseline="0">
                        <a:ln>
                          <a:noFill/>
                        </a:ln>
                        <a:solidFill>
                          <a:srgbClr val="FFFF66"/>
                        </a:solidFill>
                        <a:effectLst/>
                        <a:latin typeface="Times New Roman" pitchFamily="-107" charset="0"/>
                        <a:sym typeface="Symbol" pitchFamily="-107"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5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Tamsulosin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(Flomax</a:t>
                      </a:r>
                      <a:r>
                        <a:rPr kumimoji="0" lang="en-US" sz="2000" b="0" i="0" u="none" strike="noStrike" cap="none" normalizeH="0" baseline="30000">
                          <a:ln>
                            <a:noFill/>
                          </a:ln>
                          <a:solidFill>
                            <a:srgbClr val="FFFF66"/>
                          </a:solidFill>
                          <a:effectLst/>
                          <a:latin typeface="Times New Roman" pitchFamily="-107" charset="0"/>
                          <a:ea typeface="Arial" pitchFamily="-107" charset="0"/>
                          <a:cs typeface="Arial" pitchFamily="-107" charset="0"/>
                        </a:rPr>
                        <a:t>®</a:t>
                      </a:r>
                      <a:r>
                        <a:rPr kumimoji="0" lang="en-US" sz="2000" b="0" i="0" u="none" strike="noStrike" cap="none" normalizeH="0" baseline="0">
                          <a:ln>
                            <a:noFill/>
                          </a:ln>
                          <a:solidFill>
                            <a:srgbClr val="FFFF66"/>
                          </a:solidFill>
                          <a:effectLst/>
                          <a:latin typeface="Times New Roman" pitchFamily="-107" charset="0"/>
                          <a:ea typeface="Arial" pitchFamily="-107" charset="0"/>
                          <a:cs typeface="Arial" pitchFamily="-107" charset="0"/>
                        </a:rPr>
                        <a:t>)</a:t>
                      </a:r>
                      <a:endParaRPr kumimoji="0" lang="en-US" sz="2000" b="0" i="0" u="none" strike="noStrike" cap="none" normalizeH="0" baseline="0">
                        <a:ln>
                          <a:noFill/>
                        </a:ln>
                        <a:solidFill>
                          <a:srgbClr val="FFFF66"/>
                        </a:solidFill>
                        <a:effectLst/>
                        <a:latin typeface="Times New Roman" pitchFamily="-107"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0.4 mg,</a:t>
                      </a:r>
                      <a:br>
                        <a:rPr kumimoji="0" lang="en-US" sz="2000" b="0" i="0" u="none" strike="noStrike" cap="none" normalizeH="0" baseline="0">
                          <a:ln>
                            <a:noFill/>
                          </a:ln>
                          <a:solidFill>
                            <a:srgbClr val="FFFF66"/>
                          </a:solidFill>
                          <a:effectLst/>
                          <a:latin typeface="Times New Roman" pitchFamily="-107" charset="0"/>
                        </a:rPr>
                      </a:br>
                      <a:r>
                        <a:rPr kumimoji="0" lang="en-US" sz="2000" b="0" i="0" u="none" strike="noStrike" cap="none" normalizeH="0" baseline="0">
                          <a:ln>
                            <a:noFill/>
                          </a:ln>
                          <a:solidFill>
                            <a:srgbClr val="FFFF66"/>
                          </a:solidFill>
                          <a:effectLst/>
                          <a:latin typeface="Times New Roman" pitchFamily="-107" charset="0"/>
                        </a:rPr>
                        <a:t>0.8 mg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ea typeface="Arial" pitchFamily="-107" charset="0"/>
                          <a:cs typeface="Arial" pitchFamily="-107"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ea typeface="Arial" pitchFamily="-107" charset="0"/>
                          <a:cs typeface="Arial" pitchFamily="-107" charset="0"/>
                        </a:rPr>
                        <a:t>(for improved efficacy)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YES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(Relative affinity for </a:t>
                      </a:r>
                      <a:r>
                        <a:rPr kumimoji="0" lang="en-US" sz="2000" b="0" i="0" u="none" strike="noStrike" cap="none" normalizeH="0" baseline="0">
                          <a:ln>
                            <a:noFill/>
                          </a:ln>
                          <a:solidFill>
                            <a:srgbClr val="FFFF66"/>
                          </a:solidFill>
                          <a:effectLst/>
                          <a:latin typeface="Times New Roman" pitchFamily="-107" charset="0"/>
                          <a:sym typeface="Symbol" pitchFamily="-107" charset="2"/>
                        </a:rPr>
                        <a:t></a:t>
                      </a:r>
                      <a:r>
                        <a:rPr kumimoji="0" lang="en-US" sz="2000" b="0" i="0" u="none" strike="noStrike" cap="none" normalizeH="0" baseline="-25000">
                          <a:ln>
                            <a:noFill/>
                          </a:ln>
                          <a:solidFill>
                            <a:srgbClr val="FFFF66"/>
                          </a:solidFill>
                          <a:effectLst/>
                          <a:latin typeface="Times New Roman" pitchFamily="-107" charset="0"/>
                          <a:sym typeface="Symbol" pitchFamily="-107" charset="2"/>
                        </a:rPr>
                        <a:t>1A</a:t>
                      </a:r>
                      <a:r>
                        <a:rPr kumimoji="0" lang="en-US" sz="2000" b="0" i="0" u="none" strike="noStrike" cap="none" normalizeH="0" baseline="0">
                          <a:ln>
                            <a:noFill/>
                          </a:ln>
                          <a:solidFill>
                            <a:srgbClr val="FFFF66"/>
                          </a:solidFill>
                          <a:effectLst/>
                          <a:latin typeface="Times New Roman" pitchFamily="-107" charset="0"/>
                          <a:sym typeface="Symbol" pitchFamily="-107" charset="2"/>
                        </a:rPr>
                        <a:t> receptors over </a:t>
                      </a:r>
                      <a:r>
                        <a:rPr kumimoji="0" lang="en-US" sz="2000" b="0" i="0" u="none" strike="noStrike" cap="none" normalizeH="0" baseline="-25000">
                          <a:ln>
                            <a:noFill/>
                          </a:ln>
                          <a:solidFill>
                            <a:srgbClr val="FFFF66"/>
                          </a:solidFill>
                          <a:effectLst/>
                          <a:latin typeface="Times New Roman" pitchFamily="-107" charset="0"/>
                          <a:sym typeface="Symbol" pitchFamily="-107" charset="2"/>
                        </a:rPr>
                        <a:t>1B</a:t>
                      </a:r>
                      <a:r>
                        <a:rPr kumimoji="0" lang="en-US" sz="2000" b="0" i="0" u="none" strike="noStrike" cap="none" normalizeH="0" baseline="0">
                          <a:ln>
                            <a:noFill/>
                          </a:ln>
                          <a:solidFill>
                            <a:srgbClr val="FFFF66"/>
                          </a:solidFill>
                          <a:effectLst/>
                          <a:latin typeface="Times New Roman" pitchFamily="-107" charset="0"/>
                          <a:sym typeface="Symbol" pitchFamily="-107" charset="2"/>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4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Alfuzosin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rgbClr val="FFFF66"/>
                        </a:solidFill>
                        <a:effectLst/>
                        <a:latin typeface="Times New Roman" pitchFamily="-107" charset="0"/>
                        <a:ea typeface="Arial" pitchFamily="-107" charset="0"/>
                        <a:cs typeface="Arial" pitchFamily="-107"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10 mg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YES</a:t>
                      </a:r>
                      <a:br>
                        <a:rPr kumimoji="0" lang="en-US" sz="2000" b="0" i="0" u="none" strike="noStrike" cap="none" normalizeH="0" baseline="0">
                          <a:ln>
                            <a:noFill/>
                          </a:ln>
                          <a:solidFill>
                            <a:srgbClr val="FFFF66"/>
                          </a:solidFill>
                          <a:effectLst/>
                          <a:latin typeface="Times New Roman" pitchFamily="-107" charset="0"/>
                        </a:rPr>
                      </a:br>
                      <a:r>
                        <a:rPr kumimoji="0" lang="en-US" sz="2000" b="0" i="0" u="none" strike="noStrike" cap="none" normalizeH="0" baseline="0">
                          <a:ln>
                            <a:noFill/>
                          </a:ln>
                          <a:solidFill>
                            <a:srgbClr val="FFFF66"/>
                          </a:solidFill>
                          <a:effectLst/>
                          <a:latin typeface="Times New Roman" pitchFamily="-107" charset="0"/>
                        </a:rPr>
                        <a:t>(Highly diffused in prostatic tissue vs serum)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9907" name="Text Box 35"/>
          <p:cNvSpPr txBox="1">
            <a:spLocks noChangeArrowheads="1"/>
          </p:cNvSpPr>
          <p:nvPr/>
        </p:nvSpPr>
        <p:spPr bwMode="auto">
          <a:xfrm>
            <a:off x="0" y="6019800"/>
            <a:ext cx="7577138" cy="1004888"/>
          </a:xfrm>
          <a:prstGeom prst="rect">
            <a:avLst/>
          </a:prstGeom>
          <a:noFill/>
          <a:ln w="9525">
            <a:noFill/>
            <a:miter lim="800000"/>
            <a:headEnd/>
            <a:tailEnd/>
          </a:ln>
        </p:spPr>
        <p:txBody>
          <a:bodyPr>
            <a:prstTxWarp prst="textNoShape">
              <a:avLst/>
            </a:prstTxWarp>
            <a:spAutoFit/>
          </a:bodyPr>
          <a:lstStyle/>
          <a:p>
            <a:pPr marL="457200" indent="-457200"/>
            <a:r>
              <a:rPr lang="en-US" sz="1200" u="none">
                <a:latin typeface="Arial" pitchFamily="-105" charset="0"/>
                <a:ea typeface="Arial" pitchFamily="-105" charset="0"/>
                <a:cs typeface="Arial" pitchFamily="-105" charset="0"/>
                <a:sym typeface="Symbol" pitchFamily="-105" charset="2"/>
              </a:rPr>
              <a:t>1. Hytrin</a:t>
            </a:r>
            <a:r>
              <a:rPr lang="en-US" sz="1200" u="none" baseline="30000">
                <a:latin typeface="Arial" pitchFamily="-105" charset="0"/>
                <a:ea typeface="Arial" pitchFamily="-105" charset="0"/>
                <a:cs typeface="Arial" pitchFamily="-105" charset="0"/>
                <a:sym typeface="Symbol" pitchFamily="-105" charset="2"/>
              </a:rPr>
              <a:t>R</a:t>
            </a:r>
            <a:r>
              <a:rPr lang="en-US" sz="1200" u="none">
                <a:latin typeface="Arial" pitchFamily="-105" charset="0"/>
                <a:ea typeface="Arial" pitchFamily="-105" charset="0"/>
                <a:cs typeface="Arial" pitchFamily="-105" charset="0"/>
                <a:sym typeface="Symbol" pitchFamily="-105" charset="2"/>
              </a:rPr>
              <a:t> (terazosin hydrochloride) Prescribing</a:t>
            </a:r>
            <a:r>
              <a:rPr lang="en-US" sz="1200" u="none">
                <a:latin typeface="Arial" pitchFamily="-105" charset="0"/>
              </a:rPr>
              <a:t> information,</a:t>
            </a:r>
            <a:r>
              <a:rPr lang="en-US" sz="1200" u="none">
                <a:latin typeface="Arial" pitchFamily="-105" charset="0"/>
                <a:sym typeface="Symbol" pitchFamily="-105" charset="2"/>
              </a:rPr>
              <a:t> Abbott Laboratories.</a:t>
            </a:r>
            <a:r>
              <a:rPr lang="en-US" sz="1200" u="none">
                <a:latin typeface="Arial" pitchFamily="-105" charset="0"/>
                <a:ea typeface="Arial" pitchFamily="-105" charset="0"/>
                <a:cs typeface="Arial" pitchFamily="-105" charset="0"/>
              </a:rPr>
              <a:t> </a:t>
            </a:r>
          </a:p>
          <a:p>
            <a:pPr marL="457200" indent="-457200"/>
            <a:r>
              <a:rPr lang="en-US" sz="1200" u="none">
                <a:latin typeface="Arial" pitchFamily="-105" charset="0"/>
                <a:ea typeface="Arial" pitchFamily="-105" charset="0"/>
                <a:cs typeface="Arial" pitchFamily="-105" charset="0"/>
              </a:rPr>
              <a:t>2. Cardura</a:t>
            </a:r>
            <a:r>
              <a:rPr lang="en-US" sz="1200" u="none" baseline="30000">
                <a:latin typeface="Arial" pitchFamily="-105" charset="0"/>
                <a:ea typeface="Arial" pitchFamily="-105" charset="0"/>
                <a:cs typeface="Arial" pitchFamily="-105" charset="0"/>
              </a:rPr>
              <a:t>R</a:t>
            </a:r>
            <a:r>
              <a:rPr lang="en-US" sz="1200" u="none">
                <a:latin typeface="Arial" pitchFamily="-105" charset="0"/>
                <a:ea typeface="Arial" pitchFamily="-105" charset="0"/>
                <a:cs typeface="Arial" pitchFamily="-105" charset="0"/>
              </a:rPr>
              <a:t> (doxazosin mesylate tablets) Prescribing Information,</a:t>
            </a:r>
            <a:r>
              <a:rPr lang="en-US" sz="1200" u="none">
                <a:latin typeface="Arial" pitchFamily="-105" charset="0"/>
                <a:ea typeface="Arial" pitchFamily="-105" charset="0"/>
                <a:cs typeface="Arial" pitchFamily="-105" charset="0"/>
                <a:sym typeface="Symbol" pitchFamily="-105" charset="2"/>
              </a:rPr>
              <a:t> Pfizer Inc. </a:t>
            </a:r>
          </a:p>
          <a:p>
            <a:pPr marL="457200" indent="-457200"/>
            <a:r>
              <a:rPr lang="en-US" sz="1200" u="none">
                <a:latin typeface="Arial" pitchFamily="-105" charset="0"/>
                <a:ea typeface="Arial" pitchFamily="-105" charset="0"/>
                <a:cs typeface="Arial" pitchFamily="-105" charset="0"/>
              </a:rPr>
              <a:t>3. Flomax</a:t>
            </a:r>
            <a:r>
              <a:rPr lang="en-US" sz="1200" u="none" baseline="30000">
                <a:latin typeface="Arial" pitchFamily="-105" charset="0"/>
                <a:ea typeface="Arial" pitchFamily="-105" charset="0"/>
                <a:cs typeface="Arial" pitchFamily="-105" charset="0"/>
              </a:rPr>
              <a:t>R</a:t>
            </a:r>
            <a:r>
              <a:rPr lang="en-US" sz="1200" u="none">
                <a:latin typeface="Arial" pitchFamily="-105" charset="0"/>
                <a:ea typeface="Arial" pitchFamily="-105" charset="0"/>
                <a:cs typeface="Arial" pitchFamily="-105" charset="0"/>
              </a:rPr>
              <a:t> (tamsulosin hydrochloride) Prescribing I</a:t>
            </a:r>
            <a:r>
              <a:rPr lang="en-US" sz="1200" u="none">
                <a:latin typeface="Arial" pitchFamily="-105" charset="0"/>
              </a:rPr>
              <a:t>nformation, </a:t>
            </a:r>
            <a:r>
              <a:rPr lang="en-US" sz="1200" u="none">
                <a:latin typeface="Arial" pitchFamily="-105" charset="0"/>
                <a:sym typeface="Symbol" pitchFamily="-105" charset="2"/>
              </a:rPr>
              <a:t>Boehringer Ingelheim Pharmaceuticals Inc.</a:t>
            </a:r>
            <a:endParaRPr lang="en-US" sz="1200" u="none">
              <a:latin typeface="Arial" pitchFamily="-105" charset="0"/>
              <a:ea typeface="Arial" pitchFamily="-105" charset="0"/>
              <a:cs typeface="Arial" pitchFamily="-105" charset="0"/>
            </a:endParaRPr>
          </a:p>
          <a:p>
            <a:pPr marL="457200" indent="-457200"/>
            <a:r>
              <a:rPr lang="en-US" sz="1200" u="none">
                <a:latin typeface="Arial" pitchFamily="-105" charset="0"/>
                <a:ea typeface="Arial" pitchFamily="-105" charset="0"/>
                <a:cs typeface="Arial" pitchFamily="-105" charset="0"/>
              </a:rPr>
              <a:t>4. Uroxatral</a:t>
            </a:r>
            <a:r>
              <a:rPr lang="en-US" sz="1200" u="none" baseline="30000">
                <a:latin typeface="Arial" pitchFamily="-105" charset="0"/>
                <a:ea typeface="Arial" pitchFamily="-105" charset="0"/>
                <a:cs typeface="Arial" pitchFamily="-105" charset="0"/>
              </a:rPr>
              <a:t>R</a:t>
            </a:r>
            <a:r>
              <a:rPr lang="en-US" sz="1200" u="none">
                <a:latin typeface="Arial" pitchFamily="-105" charset="0"/>
                <a:ea typeface="Arial" pitchFamily="-105" charset="0"/>
                <a:cs typeface="Arial" pitchFamily="-105" charset="0"/>
              </a:rPr>
              <a:t> (alfuzosin HCl extended release tablets) Prescribing Information, Sanofi-Synthelabo Inc. </a:t>
            </a:r>
          </a:p>
          <a:p>
            <a:pPr marL="457200" indent="-457200"/>
            <a:endParaRPr lang="en-US" sz="1200" u="none">
              <a:solidFill>
                <a:schemeClr val="bg1"/>
              </a:solidFill>
              <a:latin typeface="Arial" pitchFamily="-105" charset="0"/>
              <a:sym typeface="Symbol" pitchFamily="-105" charset="2"/>
            </a:endParaRP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762000" y="152400"/>
            <a:ext cx="7772400" cy="1143000"/>
          </a:xfrm>
        </p:spPr>
        <p:txBody>
          <a:bodyPr/>
          <a:lstStyle/>
          <a:p>
            <a:pPr eaLnBrk="1" hangingPunct="1"/>
            <a:r>
              <a:rPr lang="en-GB">
                <a:ea typeface="ＭＳ Ｐゴシック" pitchFamily="-105" charset="-128"/>
                <a:cs typeface="ＭＳ Ｐゴシック" pitchFamily="-105" charset="-128"/>
              </a:rPr>
              <a:t>Tamsulosin: Clinical Efficacy</a:t>
            </a:r>
            <a:endParaRPr lang="en-US">
              <a:ea typeface="ＭＳ Ｐゴシック" pitchFamily="-105" charset="-128"/>
              <a:cs typeface="ＭＳ Ｐゴシック" pitchFamily="-105" charset="-128"/>
            </a:endParaRPr>
          </a:p>
        </p:txBody>
      </p:sp>
      <p:sp>
        <p:nvSpPr>
          <p:cNvPr id="81923" name="Text Box 3"/>
          <p:cNvSpPr txBox="1">
            <a:spLocks noChangeArrowheads="1"/>
          </p:cNvSpPr>
          <p:nvPr/>
        </p:nvSpPr>
        <p:spPr bwMode="auto">
          <a:xfrm>
            <a:off x="7321550" y="5765800"/>
            <a:ext cx="1265238" cy="336550"/>
          </a:xfrm>
          <a:prstGeom prst="rect">
            <a:avLst/>
          </a:prstGeom>
          <a:noFill/>
          <a:ln w="9525">
            <a:noFill/>
            <a:miter lim="800000"/>
            <a:headEnd/>
            <a:tailEnd/>
          </a:ln>
        </p:spPr>
        <p:txBody>
          <a:bodyPr>
            <a:prstTxWarp prst="textNoShape">
              <a:avLst/>
            </a:prstTxWarp>
            <a:spAutoFit/>
          </a:bodyPr>
          <a:lstStyle/>
          <a:p>
            <a:r>
              <a:rPr lang="en-US" sz="1600" u="none">
                <a:solidFill>
                  <a:schemeClr val="bg1"/>
                </a:solidFill>
                <a:latin typeface="Arial" pitchFamily="-105" charset="0"/>
                <a:sym typeface="Symbol" pitchFamily="-105" charset="2"/>
              </a:rPr>
              <a:t>N=1,486</a:t>
            </a:r>
            <a:endParaRPr lang="en-US" sz="1600" u="none">
              <a:solidFill>
                <a:schemeClr val="bg1"/>
              </a:solidFill>
              <a:latin typeface="Arial" pitchFamily="-105" charset="0"/>
            </a:endParaRPr>
          </a:p>
        </p:txBody>
      </p:sp>
      <p:sp>
        <p:nvSpPr>
          <p:cNvPr id="81924" name="Text Box 4"/>
          <p:cNvSpPr txBox="1">
            <a:spLocks noChangeArrowheads="1"/>
          </p:cNvSpPr>
          <p:nvPr/>
        </p:nvSpPr>
        <p:spPr bwMode="auto">
          <a:xfrm rot="-5400000">
            <a:off x="-183356" y="2864644"/>
            <a:ext cx="1528763" cy="581025"/>
          </a:xfrm>
          <a:prstGeom prst="rect">
            <a:avLst/>
          </a:prstGeom>
          <a:noFill/>
          <a:ln w="9525">
            <a:noFill/>
            <a:miter lim="800000"/>
            <a:headEnd/>
            <a:tailEnd/>
          </a:ln>
        </p:spPr>
        <p:txBody>
          <a:bodyPr wrap="none">
            <a:prstTxWarp prst="textNoShape">
              <a:avLst/>
            </a:prstTxWarp>
            <a:spAutoFit/>
          </a:bodyPr>
          <a:lstStyle/>
          <a:p>
            <a:pPr algn="ctr"/>
            <a:r>
              <a:rPr lang="en-US" sz="1600" b="1" u="none">
                <a:latin typeface="Arial" pitchFamily="-105" charset="0"/>
              </a:rPr>
              <a:t>Mean Change</a:t>
            </a:r>
            <a:br>
              <a:rPr lang="en-US" sz="1600" b="1" u="none">
                <a:latin typeface="Arial" pitchFamily="-105" charset="0"/>
              </a:rPr>
            </a:br>
            <a:r>
              <a:rPr lang="en-US" sz="1600" b="1" u="none">
                <a:latin typeface="Arial" pitchFamily="-105" charset="0"/>
              </a:rPr>
              <a:t>in Q</a:t>
            </a:r>
            <a:r>
              <a:rPr lang="en-US" sz="1600" b="1" u="none" baseline="-25000">
                <a:latin typeface="Arial" pitchFamily="-105" charset="0"/>
              </a:rPr>
              <a:t>max</a:t>
            </a:r>
            <a:r>
              <a:rPr lang="en-US" sz="1600" b="1" u="none">
                <a:latin typeface="Arial" pitchFamily="-105" charset="0"/>
              </a:rPr>
              <a:t> (mL/s)</a:t>
            </a:r>
          </a:p>
        </p:txBody>
      </p:sp>
      <p:sp>
        <p:nvSpPr>
          <p:cNvPr id="81925" name="Text Box 5"/>
          <p:cNvSpPr txBox="1">
            <a:spLocks noChangeArrowheads="1"/>
          </p:cNvSpPr>
          <p:nvPr/>
        </p:nvSpPr>
        <p:spPr bwMode="auto">
          <a:xfrm rot="-5400000">
            <a:off x="4033838" y="2913062"/>
            <a:ext cx="1968500" cy="581025"/>
          </a:xfrm>
          <a:prstGeom prst="rect">
            <a:avLst/>
          </a:prstGeom>
          <a:noFill/>
          <a:ln w="9525">
            <a:noFill/>
            <a:miter lim="800000"/>
            <a:headEnd/>
            <a:tailEnd/>
          </a:ln>
        </p:spPr>
        <p:txBody>
          <a:bodyPr wrap="none">
            <a:prstTxWarp prst="textNoShape">
              <a:avLst/>
            </a:prstTxWarp>
            <a:spAutoFit/>
          </a:bodyPr>
          <a:lstStyle/>
          <a:p>
            <a:pPr algn="ctr"/>
            <a:r>
              <a:rPr lang="en-US" sz="1600" b="1" u="none">
                <a:latin typeface="Arial" pitchFamily="-105" charset="0"/>
              </a:rPr>
              <a:t>Mean Change</a:t>
            </a:r>
            <a:br>
              <a:rPr lang="en-US" sz="1600" b="1" u="none">
                <a:latin typeface="Arial" pitchFamily="-105" charset="0"/>
              </a:rPr>
            </a:br>
            <a:r>
              <a:rPr lang="en-US" sz="1600" b="1" u="none">
                <a:latin typeface="Arial" pitchFamily="-105" charset="0"/>
              </a:rPr>
              <a:t>in Symptom Score</a:t>
            </a:r>
          </a:p>
        </p:txBody>
      </p:sp>
      <p:sp>
        <p:nvSpPr>
          <p:cNvPr id="81926" name="Rectangle 6"/>
          <p:cNvSpPr>
            <a:spLocks noChangeArrowheads="1"/>
          </p:cNvSpPr>
          <p:nvPr/>
        </p:nvSpPr>
        <p:spPr bwMode="auto">
          <a:xfrm>
            <a:off x="1246188" y="2081213"/>
            <a:ext cx="381000" cy="2433637"/>
          </a:xfrm>
          <a:prstGeom prst="rect">
            <a:avLst/>
          </a:prstGeom>
          <a:solidFill>
            <a:srgbClr val="FB0128"/>
          </a:solidFill>
          <a:ln w="9525">
            <a:noFill/>
            <a:miter lim="800000"/>
            <a:headEnd/>
            <a:tailEnd/>
          </a:ln>
        </p:spPr>
        <p:txBody>
          <a:bodyPr>
            <a:prstTxWarp prst="textNoShape">
              <a:avLst/>
            </a:prstTxWarp>
          </a:bodyPr>
          <a:lstStyle/>
          <a:p>
            <a:endParaRPr lang="en-US"/>
          </a:p>
        </p:txBody>
      </p:sp>
      <p:sp>
        <p:nvSpPr>
          <p:cNvPr id="81927" name="Rectangle 7"/>
          <p:cNvSpPr>
            <a:spLocks noChangeArrowheads="1"/>
          </p:cNvSpPr>
          <p:nvPr/>
        </p:nvSpPr>
        <p:spPr bwMode="auto">
          <a:xfrm>
            <a:off x="3127375" y="2039938"/>
            <a:ext cx="381000" cy="2474912"/>
          </a:xfrm>
          <a:prstGeom prst="rect">
            <a:avLst/>
          </a:prstGeom>
          <a:solidFill>
            <a:srgbClr val="FB0128"/>
          </a:solidFill>
          <a:ln w="9525">
            <a:noFill/>
            <a:miter lim="800000"/>
            <a:headEnd/>
            <a:tailEnd/>
          </a:ln>
        </p:spPr>
        <p:txBody>
          <a:bodyPr>
            <a:prstTxWarp prst="textNoShape">
              <a:avLst/>
            </a:prstTxWarp>
          </a:bodyPr>
          <a:lstStyle/>
          <a:p>
            <a:endParaRPr lang="en-US"/>
          </a:p>
        </p:txBody>
      </p:sp>
      <p:sp>
        <p:nvSpPr>
          <p:cNvPr id="81928" name="Rectangle 8"/>
          <p:cNvSpPr>
            <a:spLocks noChangeArrowheads="1"/>
          </p:cNvSpPr>
          <p:nvPr/>
        </p:nvSpPr>
        <p:spPr bwMode="auto">
          <a:xfrm>
            <a:off x="2141538" y="3810000"/>
            <a:ext cx="371475" cy="704850"/>
          </a:xfrm>
          <a:prstGeom prst="rect">
            <a:avLst/>
          </a:prstGeom>
          <a:solidFill>
            <a:srgbClr val="FFCC00"/>
          </a:solidFill>
          <a:ln w="9525">
            <a:noFill/>
            <a:miter lim="800000"/>
            <a:headEnd/>
            <a:tailEnd/>
          </a:ln>
        </p:spPr>
        <p:txBody>
          <a:bodyPr>
            <a:prstTxWarp prst="textNoShape">
              <a:avLst/>
            </a:prstTxWarp>
          </a:bodyPr>
          <a:lstStyle/>
          <a:p>
            <a:endParaRPr lang="en-US"/>
          </a:p>
        </p:txBody>
      </p:sp>
      <p:sp>
        <p:nvSpPr>
          <p:cNvPr id="81929" name="Rectangle 9"/>
          <p:cNvSpPr>
            <a:spLocks noChangeArrowheads="1"/>
          </p:cNvSpPr>
          <p:nvPr/>
        </p:nvSpPr>
        <p:spPr bwMode="auto">
          <a:xfrm>
            <a:off x="4035425" y="3244850"/>
            <a:ext cx="371475" cy="1270000"/>
          </a:xfrm>
          <a:prstGeom prst="rect">
            <a:avLst/>
          </a:prstGeom>
          <a:solidFill>
            <a:srgbClr val="FFCC00"/>
          </a:solidFill>
          <a:ln w="9525">
            <a:noFill/>
            <a:miter lim="800000"/>
            <a:headEnd/>
            <a:tailEnd/>
          </a:ln>
        </p:spPr>
        <p:txBody>
          <a:bodyPr>
            <a:prstTxWarp prst="textNoShape">
              <a:avLst/>
            </a:prstTxWarp>
          </a:bodyPr>
          <a:lstStyle/>
          <a:p>
            <a:endParaRPr lang="en-US"/>
          </a:p>
        </p:txBody>
      </p:sp>
      <p:sp>
        <p:nvSpPr>
          <p:cNvPr id="81930" name="Line 10"/>
          <p:cNvSpPr>
            <a:spLocks noChangeShapeType="1"/>
          </p:cNvSpPr>
          <p:nvPr/>
        </p:nvSpPr>
        <p:spPr bwMode="auto">
          <a:xfrm>
            <a:off x="1163638" y="1774825"/>
            <a:ext cx="1587" cy="2728913"/>
          </a:xfrm>
          <a:prstGeom prst="line">
            <a:avLst/>
          </a:prstGeom>
          <a:noFill/>
          <a:ln w="19050">
            <a:solidFill>
              <a:srgbClr val="FFFFFF"/>
            </a:solidFill>
            <a:round/>
            <a:headEnd/>
            <a:tailEnd/>
          </a:ln>
        </p:spPr>
        <p:txBody>
          <a:bodyPr>
            <a:prstTxWarp prst="textNoShape">
              <a:avLst/>
            </a:prstTxWarp>
          </a:bodyPr>
          <a:lstStyle/>
          <a:p>
            <a:endParaRPr lang="en-US"/>
          </a:p>
        </p:txBody>
      </p:sp>
      <p:sp>
        <p:nvSpPr>
          <p:cNvPr id="81931" name="Line 11"/>
          <p:cNvSpPr>
            <a:spLocks noChangeShapeType="1"/>
          </p:cNvSpPr>
          <p:nvPr/>
        </p:nvSpPr>
        <p:spPr bwMode="auto">
          <a:xfrm>
            <a:off x="1101725" y="3143250"/>
            <a:ext cx="61913" cy="1588"/>
          </a:xfrm>
          <a:prstGeom prst="line">
            <a:avLst/>
          </a:prstGeom>
          <a:noFill/>
          <a:ln w="19050">
            <a:solidFill>
              <a:srgbClr val="FFFFFF"/>
            </a:solidFill>
            <a:round/>
            <a:headEnd/>
            <a:tailEnd/>
          </a:ln>
        </p:spPr>
        <p:txBody>
          <a:bodyPr>
            <a:prstTxWarp prst="textNoShape">
              <a:avLst/>
            </a:prstTxWarp>
          </a:bodyPr>
          <a:lstStyle/>
          <a:p>
            <a:endParaRPr lang="en-US"/>
          </a:p>
        </p:txBody>
      </p:sp>
      <p:sp>
        <p:nvSpPr>
          <p:cNvPr id="81932" name="Line 12"/>
          <p:cNvSpPr>
            <a:spLocks noChangeShapeType="1"/>
          </p:cNvSpPr>
          <p:nvPr/>
        </p:nvSpPr>
        <p:spPr bwMode="auto">
          <a:xfrm>
            <a:off x="1101725" y="1774825"/>
            <a:ext cx="61913" cy="1588"/>
          </a:xfrm>
          <a:prstGeom prst="line">
            <a:avLst/>
          </a:prstGeom>
          <a:noFill/>
          <a:ln w="19050">
            <a:solidFill>
              <a:srgbClr val="FFFFFF"/>
            </a:solidFill>
            <a:round/>
            <a:headEnd/>
            <a:tailEnd/>
          </a:ln>
        </p:spPr>
        <p:txBody>
          <a:bodyPr>
            <a:prstTxWarp prst="textNoShape">
              <a:avLst/>
            </a:prstTxWarp>
          </a:bodyPr>
          <a:lstStyle/>
          <a:p>
            <a:endParaRPr lang="en-US"/>
          </a:p>
        </p:txBody>
      </p:sp>
      <p:sp>
        <p:nvSpPr>
          <p:cNvPr id="81933" name="Rectangle 13"/>
          <p:cNvSpPr>
            <a:spLocks noChangeArrowheads="1"/>
          </p:cNvSpPr>
          <p:nvPr/>
        </p:nvSpPr>
        <p:spPr bwMode="auto">
          <a:xfrm>
            <a:off x="1254125" y="1695450"/>
            <a:ext cx="344488" cy="425450"/>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400" u="none">
                <a:solidFill>
                  <a:srgbClr val="FFFFFF"/>
                </a:solidFill>
                <a:latin typeface="Arial" pitchFamily="-105" charset="0"/>
              </a:rPr>
              <a:t>1.78</a:t>
            </a:r>
            <a:br>
              <a:rPr lang="en-US" sz="1400" u="none">
                <a:solidFill>
                  <a:srgbClr val="FFFFFF"/>
                </a:solidFill>
                <a:latin typeface="Arial" pitchFamily="-105" charset="0"/>
              </a:rPr>
            </a:br>
            <a:r>
              <a:rPr lang="en-US" sz="1400" u="none">
                <a:solidFill>
                  <a:srgbClr val="FFFFFF"/>
                </a:solidFill>
                <a:latin typeface="Arial" pitchFamily="-105" charset="0"/>
              </a:rPr>
              <a:t>*</a:t>
            </a:r>
            <a:endParaRPr lang="en-US" sz="1400" u="none">
              <a:latin typeface="Bauhaus Light" charset="0"/>
            </a:endParaRPr>
          </a:p>
        </p:txBody>
      </p:sp>
      <p:sp>
        <p:nvSpPr>
          <p:cNvPr id="81934" name="Rectangle 14"/>
          <p:cNvSpPr>
            <a:spLocks noChangeArrowheads="1"/>
          </p:cNvSpPr>
          <p:nvPr/>
        </p:nvSpPr>
        <p:spPr bwMode="auto">
          <a:xfrm>
            <a:off x="3121025" y="1657350"/>
            <a:ext cx="344488" cy="425450"/>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400" u="none">
                <a:solidFill>
                  <a:srgbClr val="FFFFFF"/>
                </a:solidFill>
                <a:latin typeface="Arial" pitchFamily="-105" charset="0"/>
              </a:rPr>
              <a:t>1.79</a:t>
            </a:r>
            <a:br>
              <a:rPr lang="en-US" sz="1400" u="none">
                <a:solidFill>
                  <a:srgbClr val="FFFFFF"/>
                </a:solidFill>
                <a:latin typeface="Arial" pitchFamily="-105" charset="0"/>
              </a:rPr>
            </a:br>
            <a:r>
              <a:rPr lang="en-US" sz="1400" u="none">
                <a:solidFill>
                  <a:srgbClr val="FFFFFF"/>
                </a:solidFill>
                <a:latin typeface="Arial" pitchFamily="-105" charset="0"/>
              </a:rPr>
              <a:t>*</a:t>
            </a:r>
            <a:endParaRPr lang="en-US" sz="1400" u="none">
              <a:latin typeface="Bauhaus Light" charset="0"/>
            </a:endParaRPr>
          </a:p>
        </p:txBody>
      </p:sp>
      <p:sp>
        <p:nvSpPr>
          <p:cNvPr id="81935" name="Rectangle 15"/>
          <p:cNvSpPr>
            <a:spLocks noChangeArrowheads="1"/>
          </p:cNvSpPr>
          <p:nvPr/>
        </p:nvSpPr>
        <p:spPr bwMode="auto">
          <a:xfrm>
            <a:off x="2147888" y="3535363"/>
            <a:ext cx="344487" cy="21272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u="none">
                <a:solidFill>
                  <a:srgbClr val="FFFFFF"/>
                </a:solidFill>
                <a:latin typeface="Arial" pitchFamily="-105" charset="0"/>
              </a:rPr>
              <a:t>0.52</a:t>
            </a:r>
            <a:endParaRPr lang="en-US" sz="1400" u="none">
              <a:latin typeface="Bauhaus Light" charset="0"/>
            </a:endParaRPr>
          </a:p>
        </p:txBody>
      </p:sp>
      <p:sp>
        <p:nvSpPr>
          <p:cNvPr id="81936" name="Rectangle 16"/>
          <p:cNvSpPr>
            <a:spLocks noChangeArrowheads="1"/>
          </p:cNvSpPr>
          <p:nvPr/>
        </p:nvSpPr>
        <p:spPr bwMode="auto">
          <a:xfrm>
            <a:off x="4041775" y="2984500"/>
            <a:ext cx="344488" cy="21272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u="none">
                <a:solidFill>
                  <a:srgbClr val="FFFFFF"/>
                </a:solidFill>
                <a:latin typeface="Arial" pitchFamily="-105" charset="0"/>
              </a:rPr>
              <a:t>0.93</a:t>
            </a:r>
            <a:endParaRPr lang="en-US" sz="1400" u="none">
              <a:latin typeface="Bauhaus Light" charset="0"/>
            </a:endParaRPr>
          </a:p>
        </p:txBody>
      </p:sp>
      <p:sp>
        <p:nvSpPr>
          <p:cNvPr id="81937" name="Rectangle 17"/>
          <p:cNvSpPr>
            <a:spLocks noChangeArrowheads="1"/>
          </p:cNvSpPr>
          <p:nvPr/>
        </p:nvSpPr>
        <p:spPr bwMode="auto">
          <a:xfrm>
            <a:off x="941388" y="3044825"/>
            <a:ext cx="98425" cy="21272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u="none">
                <a:solidFill>
                  <a:srgbClr val="FFFFFF"/>
                </a:solidFill>
                <a:latin typeface="Arial" pitchFamily="-105" charset="0"/>
              </a:rPr>
              <a:t>1</a:t>
            </a:r>
            <a:endParaRPr lang="en-US" sz="1400" u="none">
              <a:latin typeface="Bauhaus Light" charset="0"/>
            </a:endParaRPr>
          </a:p>
        </p:txBody>
      </p:sp>
      <p:sp>
        <p:nvSpPr>
          <p:cNvPr id="81938" name="Rectangle 18"/>
          <p:cNvSpPr>
            <a:spLocks noChangeArrowheads="1"/>
          </p:cNvSpPr>
          <p:nvPr/>
        </p:nvSpPr>
        <p:spPr bwMode="auto">
          <a:xfrm>
            <a:off x="941388" y="1676400"/>
            <a:ext cx="98425" cy="21272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u="none">
                <a:solidFill>
                  <a:srgbClr val="FFFFFF"/>
                </a:solidFill>
                <a:latin typeface="Arial" pitchFamily="-105" charset="0"/>
              </a:rPr>
              <a:t>2</a:t>
            </a:r>
            <a:endParaRPr lang="en-US" sz="1400" u="none">
              <a:latin typeface="Bauhaus Light" charset="0"/>
            </a:endParaRPr>
          </a:p>
        </p:txBody>
      </p:sp>
      <p:sp>
        <p:nvSpPr>
          <p:cNvPr id="81939" name="Rectangle 19"/>
          <p:cNvSpPr>
            <a:spLocks noChangeArrowheads="1"/>
          </p:cNvSpPr>
          <p:nvPr/>
        </p:nvSpPr>
        <p:spPr bwMode="auto">
          <a:xfrm>
            <a:off x="1230313" y="4630738"/>
            <a:ext cx="1281112" cy="63817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400" b="1" u="none">
                <a:latin typeface="Arial" pitchFamily="-105" charset="0"/>
              </a:rPr>
              <a:t>Study 1</a:t>
            </a:r>
          </a:p>
          <a:p>
            <a:pPr algn="ctr" eaLnBrk="0" hangingPunct="0"/>
            <a:r>
              <a:rPr lang="en-US" sz="1400" b="1" u="none">
                <a:latin typeface="Arial" pitchFamily="-105" charset="0"/>
              </a:rPr>
              <a:t>(13 wk;</a:t>
            </a:r>
          </a:p>
          <a:p>
            <a:pPr algn="ctr" eaLnBrk="0" hangingPunct="0"/>
            <a:r>
              <a:rPr lang="en-US" sz="1400" b="1" u="none">
                <a:latin typeface="Arial" pitchFamily="-105" charset="0"/>
              </a:rPr>
              <a:t>0.8 mg, 0.4 mg)</a:t>
            </a:r>
          </a:p>
        </p:txBody>
      </p:sp>
      <p:sp>
        <p:nvSpPr>
          <p:cNvPr id="81940" name="Rectangle 20"/>
          <p:cNvSpPr>
            <a:spLocks noChangeArrowheads="1"/>
          </p:cNvSpPr>
          <p:nvPr/>
        </p:nvSpPr>
        <p:spPr bwMode="auto">
          <a:xfrm>
            <a:off x="3124200" y="4630738"/>
            <a:ext cx="1281113" cy="63817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400" b="1" u="none">
                <a:latin typeface="Arial" pitchFamily="-105" charset="0"/>
              </a:rPr>
              <a:t>Study 2</a:t>
            </a:r>
          </a:p>
          <a:p>
            <a:pPr algn="ctr" eaLnBrk="0" hangingPunct="0"/>
            <a:r>
              <a:rPr lang="en-US" sz="1400" b="1" u="none">
                <a:latin typeface="Arial" pitchFamily="-105" charset="0"/>
              </a:rPr>
              <a:t>(13 wk;</a:t>
            </a:r>
          </a:p>
          <a:p>
            <a:pPr algn="ctr" eaLnBrk="0" hangingPunct="0"/>
            <a:r>
              <a:rPr lang="en-US" sz="1400" b="1" u="none">
                <a:latin typeface="Arial" pitchFamily="-105" charset="0"/>
              </a:rPr>
              <a:t>0.8 mg, 0.4 mg)</a:t>
            </a:r>
          </a:p>
        </p:txBody>
      </p:sp>
      <p:sp>
        <p:nvSpPr>
          <p:cNvPr id="81941" name="Rectangle 21"/>
          <p:cNvSpPr>
            <a:spLocks noChangeArrowheads="1"/>
          </p:cNvSpPr>
          <p:nvPr/>
        </p:nvSpPr>
        <p:spPr bwMode="auto">
          <a:xfrm>
            <a:off x="3816350" y="1460500"/>
            <a:ext cx="125413" cy="125413"/>
          </a:xfrm>
          <a:prstGeom prst="rect">
            <a:avLst/>
          </a:prstGeom>
          <a:solidFill>
            <a:srgbClr val="FB0128"/>
          </a:solidFill>
          <a:ln w="9525">
            <a:noFill/>
            <a:miter lim="800000"/>
            <a:headEnd/>
            <a:tailEnd/>
          </a:ln>
        </p:spPr>
        <p:txBody>
          <a:bodyPr>
            <a:prstTxWarp prst="textNoShape">
              <a:avLst/>
            </a:prstTxWarp>
          </a:bodyPr>
          <a:lstStyle/>
          <a:p>
            <a:endParaRPr lang="en-US"/>
          </a:p>
        </p:txBody>
      </p:sp>
      <p:sp>
        <p:nvSpPr>
          <p:cNvPr id="81942" name="Rectangle 22"/>
          <p:cNvSpPr>
            <a:spLocks noChangeArrowheads="1"/>
          </p:cNvSpPr>
          <p:nvPr/>
        </p:nvSpPr>
        <p:spPr bwMode="auto">
          <a:xfrm>
            <a:off x="3987800" y="1416050"/>
            <a:ext cx="906463" cy="21272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u="none">
                <a:solidFill>
                  <a:srgbClr val="FFFFFF"/>
                </a:solidFill>
                <a:latin typeface="Arial" pitchFamily="-105" charset="0"/>
              </a:rPr>
              <a:t>Tamsulosin</a:t>
            </a:r>
            <a:endParaRPr lang="en-US" sz="1400" u="none">
              <a:latin typeface="Bauhaus Light" charset="0"/>
            </a:endParaRPr>
          </a:p>
        </p:txBody>
      </p:sp>
      <p:sp>
        <p:nvSpPr>
          <p:cNvPr id="81943" name="Rectangle 23"/>
          <p:cNvSpPr>
            <a:spLocks noChangeArrowheads="1"/>
          </p:cNvSpPr>
          <p:nvPr/>
        </p:nvSpPr>
        <p:spPr bwMode="auto">
          <a:xfrm>
            <a:off x="3816350" y="1730375"/>
            <a:ext cx="125413" cy="125413"/>
          </a:xfrm>
          <a:prstGeom prst="rect">
            <a:avLst/>
          </a:prstGeom>
          <a:solidFill>
            <a:srgbClr val="FFCC00"/>
          </a:solidFill>
          <a:ln w="9525">
            <a:noFill/>
            <a:miter lim="800000"/>
            <a:headEnd/>
            <a:tailEnd/>
          </a:ln>
        </p:spPr>
        <p:txBody>
          <a:bodyPr>
            <a:prstTxWarp prst="textNoShape">
              <a:avLst/>
            </a:prstTxWarp>
          </a:bodyPr>
          <a:lstStyle/>
          <a:p>
            <a:endParaRPr lang="en-US"/>
          </a:p>
        </p:txBody>
      </p:sp>
      <p:sp>
        <p:nvSpPr>
          <p:cNvPr id="81944" name="Rectangle 24"/>
          <p:cNvSpPr>
            <a:spLocks noChangeArrowheads="1"/>
          </p:cNvSpPr>
          <p:nvPr/>
        </p:nvSpPr>
        <p:spPr bwMode="auto">
          <a:xfrm>
            <a:off x="3987800" y="1684338"/>
            <a:ext cx="641350" cy="21272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u="none">
                <a:solidFill>
                  <a:srgbClr val="FFFFFF"/>
                </a:solidFill>
                <a:latin typeface="Arial" pitchFamily="-105" charset="0"/>
              </a:rPr>
              <a:t>Placebo</a:t>
            </a:r>
            <a:endParaRPr lang="en-US" sz="1400" u="none">
              <a:latin typeface="Bauhaus Light" charset="0"/>
            </a:endParaRPr>
          </a:p>
        </p:txBody>
      </p:sp>
      <p:sp>
        <p:nvSpPr>
          <p:cNvPr id="81945" name="Rectangle 25"/>
          <p:cNvSpPr>
            <a:spLocks noChangeArrowheads="1"/>
          </p:cNvSpPr>
          <p:nvPr/>
        </p:nvSpPr>
        <p:spPr bwMode="auto">
          <a:xfrm>
            <a:off x="5749925" y="1785938"/>
            <a:ext cx="373063" cy="2630487"/>
          </a:xfrm>
          <a:prstGeom prst="rect">
            <a:avLst/>
          </a:prstGeom>
          <a:solidFill>
            <a:srgbClr val="FB0128"/>
          </a:solidFill>
          <a:ln w="9525">
            <a:noFill/>
            <a:miter lim="800000"/>
            <a:headEnd/>
            <a:tailEnd/>
          </a:ln>
        </p:spPr>
        <p:txBody>
          <a:bodyPr>
            <a:prstTxWarp prst="textNoShape">
              <a:avLst/>
            </a:prstTxWarp>
          </a:bodyPr>
          <a:lstStyle/>
          <a:p>
            <a:endParaRPr lang="en-US"/>
          </a:p>
        </p:txBody>
      </p:sp>
      <p:sp>
        <p:nvSpPr>
          <p:cNvPr id="81946" name="Rectangle 26"/>
          <p:cNvSpPr>
            <a:spLocks noChangeArrowheads="1"/>
          </p:cNvSpPr>
          <p:nvPr/>
        </p:nvSpPr>
        <p:spPr bwMode="auto">
          <a:xfrm>
            <a:off x="7431088" y="1785938"/>
            <a:ext cx="373062" cy="1555750"/>
          </a:xfrm>
          <a:prstGeom prst="rect">
            <a:avLst/>
          </a:prstGeom>
          <a:solidFill>
            <a:srgbClr val="FB0128"/>
          </a:solidFill>
          <a:ln w="9525">
            <a:noFill/>
            <a:miter lim="800000"/>
            <a:headEnd/>
            <a:tailEnd/>
          </a:ln>
        </p:spPr>
        <p:txBody>
          <a:bodyPr>
            <a:prstTxWarp prst="textNoShape">
              <a:avLst/>
            </a:prstTxWarp>
          </a:bodyPr>
          <a:lstStyle/>
          <a:p>
            <a:endParaRPr lang="en-US"/>
          </a:p>
        </p:txBody>
      </p:sp>
      <p:sp>
        <p:nvSpPr>
          <p:cNvPr id="81947" name="Rectangle 27"/>
          <p:cNvSpPr>
            <a:spLocks noChangeArrowheads="1"/>
          </p:cNvSpPr>
          <p:nvPr/>
        </p:nvSpPr>
        <p:spPr bwMode="auto">
          <a:xfrm>
            <a:off x="6632575" y="1785938"/>
            <a:ext cx="373063" cy="1530350"/>
          </a:xfrm>
          <a:prstGeom prst="rect">
            <a:avLst/>
          </a:prstGeom>
          <a:solidFill>
            <a:srgbClr val="FFCC00"/>
          </a:solidFill>
          <a:ln w="9525">
            <a:noFill/>
            <a:miter lim="800000"/>
            <a:headEnd/>
            <a:tailEnd/>
          </a:ln>
        </p:spPr>
        <p:txBody>
          <a:bodyPr>
            <a:prstTxWarp prst="textNoShape">
              <a:avLst/>
            </a:prstTxWarp>
          </a:bodyPr>
          <a:lstStyle/>
          <a:p>
            <a:endParaRPr lang="en-US"/>
          </a:p>
        </p:txBody>
      </p:sp>
      <p:sp>
        <p:nvSpPr>
          <p:cNvPr id="81948" name="Rectangle 28"/>
          <p:cNvSpPr>
            <a:spLocks noChangeArrowheads="1"/>
          </p:cNvSpPr>
          <p:nvPr/>
        </p:nvSpPr>
        <p:spPr bwMode="auto">
          <a:xfrm>
            <a:off x="8313738" y="1785938"/>
            <a:ext cx="373062" cy="1001712"/>
          </a:xfrm>
          <a:prstGeom prst="rect">
            <a:avLst/>
          </a:prstGeom>
          <a:solidFill>
            <a:srgbClr val="FFCC00"/>
          </a:solidFill>
          <a:ln w="9525">
            <a:noFill/>
            <a:miter lim="800000"/>
            <a:headEnd/>
            <a:tailEnd/>
          </a:ln>
        </p:spPr>
        <p:txBody>
          <a:bodyPr>
            <a:prstTxWarp prst="textNoShape">
              <a:avLst/>
            </a:prstTxWarp>
          </a:bodyPr>
          <a:lstStyle/>
          <a:p>
            <a:endParaRPr lang="en-US"/>
          </a:p>
        </p:txBody>
      </p:sp>
      <p:sp>
        <p:nvSpPr>
          <p:cNvPr id="81949" name="Line 29"/>
          <p:cNvSpPr>
            <a:spLocks noChangeShapeType="1"/>
          </p:cNvSpPr>
          <p:nvPr/>
        </p:nvSpPr>
        <p:spPr bwMode="auto">
          <a:xfrm>
            <a:off x="5672138" y="1728788"/>
            <a:ext cx="1587" cy="2828925"/>
          </a:xfrm>
          <a:prstGeom prst="line">
            <a:avLst/>
          </a:prstGeom>
          <a:noFill/>
          <a:ln w="19050">
            <a:solidFill>
              <a:srgbClr val="FFFFFF"/>
            </a:solidFill>
            <a:round/>
            <a:headEnd/>
            <a:tailEnd/>
          </a:ln>
        </p:spPr>
        <p:txBody>
          <a:bodyPr>
            <a:prstTxWarp prst="textNoShape">
              <a:avLst/>
            </a:prstTxWarp>
          </a:bodyPr>
          <a:lstStyle/>
          <a:p>
            <a:endParaRPr lang="en-US"/>
          </a:p>
        </p:txBody>
      </p:sp>
      <p:sp>
        <p:nvSpPr>
          <p:cNvPr id="81950" name="Line 30"/>
          <p:cNvSpPr>
            <a:spLocks noChangeShapeType="1"/>
          </p:cNvSpPr>
          <p:nvPr/>
        </p:nvSpPr>
        <p:spPr bwMode="auto">
          <a:xfrm>
            <a:off x="5618163" y="4548188"/>
            <a:ext cx="53975" cy="1587"/>
          </a:xfrm>
          <a:prstGeom prst="line">
            <a:avLst/>
          </a:prstGeom>
          <a:noFill/>
          <a:ln w="19050">
            <a:solidFill>
              <a:srgbClr val="FFFFFF"/>
            </a:solidFill>
            <a:round/>
            <a:headEnd/>
            <a:tailEnd/>
          </a:ln>
        </p:spPr>
        <p:txBody>
          <a:bodyPr>
            <a:prstTxWarp prst="textNoShape">
              <a:avLst/>
            </a:prstTxWarp>
          </a:bodyPr>
          <a:lstStyle/>
          <a:p>
            <a:endParaRPr lang="en-US"/>
          </a:p>
        </p:txBody>
      </p:sp>
      <p:sp>
        <p:nvSpPr>
          <p:cNvPr id="81951" name="Line 31"/>
          <p:cNvSpPr>
            <a:spLocks noChangeShapeType="1"/>
          </p:cNvSpPr>
          <p:nvPr/>
        </p:nvSpPr>
        <p:spPr bwMode="auto">
          <a:xfrm>
            <a:off x="5618163" y="3994150"/>
            <a:ext cx="53975" cy="1588"/>
          </a:xfrm>
          <a:prstGeom prst="line">
            <a:avLst/>
          </a:prstGeom>
          <a:noFill/>
          <a:ln w="19050">
            <a:solidFill>
              <a:srgbClr val="FFFFFF"/>
            </a:solidFill>
            <a:round/>
            <a:headEnd/>
            <a:tailEnd/>
          </a:ln>
        </p:spPr>
        <p:txBody>
          <a:bodyPr>
            <a:prstTxWarp prst="textNoShape">
              <a:avLst/>
            </a:prstTxWarp>
          </a:bodyPr>
          <a:lstStyle/>
          <a:p>
            <a:endParaRPr lang="en-US"/>
          </a:p>
        </p:txBody>
      </p:sp>
      <p:sp>
        <p:nvSpPr>
          <p:cNvPr id="81952" name="Line 32"/>
          <p:cNvSpPr>
            <a:spLocks noChangeShapeType="1"/>
          </p:cNvSpPr>
          <p:nvPr/>
        </p:nvSpPr>
        <p:spPr bwMode="auto">
          <a:xfrm>
            <a:off x="5618163" y="3448050"/>
            <a:ext cx="53975" cy="1588"/>
          </a:xfrm>
          <a:prstGeom prst="line">
            <a:avLst/>
          </a:prstGeom>
          <a:noFill/>
          <a:ln w="19050">
            <a:solidFill>
              <a:srgbClr val="FFFFFF"/>
            </a:solidFill>
            <a:round/>
            <a:headEnd/>
            <a:tailEnd/>
          </a:ln>
        </p:spPr>
        <p:txBody>
          <a:bodyPr>
            <a:prstTxWarp prst="textNoShape">
              <a:avLst/>
            </a:prstTxWarp>
          </a:bodyPr>
          <a:lstStyle/>
          <a:p>
            <a:endParaRPr lang="en-US"/>
          </a:p>
        </p:txBody>
      </p:sp>
      <p:sp>
        <p:nvSpPr>
          <p:cNvPr id="81953" name="Line 33"/>
          <p:cNvSpPr>
            <a:spLocks noChangeShapeType="1"/>
          </p:cNvSpPr>
          <p:nvPr/>
        </p:nvSpPr>
        <p:spPr bwMode="auto">
          <a:xfrm>
            <a:off x="5618163" y="2884488"/>
            <a:ext cx="53975" cy="0"/>
          </a:xfrm>
          <a:prstGeom prst="line">
            <a:avLst/>
          </a:prstGeom>
          <a:noFill/>
          <a:ln w="19050">
            <a:solidFill>
              <a:srgbClr val="FFFFFF"/>
            </a:solidFill>
            <a:round/>
            <a:headEnd/>
            <a:tailEnd/>
          </a:ln>
        </p:spPr>
        <p:txBody>
          <a:bodyPr>
            <a:prstTxWarp prst="textNoShape">
              <a:avLst/>
            </a:prstTxWarp>
          </a:bodyPr>
          <a:lstStyle/>
          <a:p>
            <a:endParaRPr lang="en-US"/>
          </a:p>
        </p:txBody>
      </p:sp>
      <p:sp>
        <p:nvSpPr>
          <p:cNvPr id="81954" name="Line 34"/>
          <p:cNvSpPr>
            <a:spLocks noChangeShapeType="1"/>
          </p:cNvSpPr>
          <p:nvPr/>
        </p:nvSpPr>
        <p:spPr bwMode="auto">
          <a:xfrm>
            <a:off x="5618163" y="2328863"/>
            <a:ext cx="53975" cy="1587"/>
          </a:xfrm>
          <a:prstGeom prst="line">
            <a:avLst/>
          </a:prstGeom>
          <a:noFill/>
          <a:ln w="19050">
            <a:solidFill>
              <a:srgbClr val="FFFFFF"/>
            </a:solidFill>
            <a:round/>
            <a:headEnd/>
            <a:tailEnd/>
          </a:ln>
        </p:spPr>
        <p:txBody>
          <a:bodyPr>
            <a:prstTxWarp prst="textNoShape">
              <a:avLst/>
            </a:prstTxWarp>
          </a:bodyPr>
          <a:lstStyle/>
          <a:p>
            <a:endParaRPr lang="en-US"/>
          </a:p>
        </p:txBody>
      </p:sp>
      <p:sp>
        <p:nvSpPr>
          <p:cNvPr id="81955" name="Rectangle 35"/>
          <p:cNvSpPr>
            <a:spLocks noChangeArrowheads="1"/>
          </p:cNvSpPr>
          <p:nvPr/>
        </p:nvSpPr>
        <p:spPr bwMode="auto">
          <a:xfrm>
            <a:off x="7480300" y="3443288"/>
            <a:ext cx="304800" cy="298450"/>
          </a:xfrm>
          <a:prstGeom prst="rect">
            <a:avLst/>
          </a:prstGeom>
          <a:noFill/>
          <a:ln w="9525">
            <a:noFill/>
            <a:miter lim="800000"/>
            <a:headEnd/>
            <a:tailEnd/>
          </a:ln>
        </p:spPr>
        <p:txBody>
          <a:bodyPr wrap="none" lIns="0" tIns="0" rIns="0" bIns="0">
            <a:prstTxWarp prst="textNoShape">
              <a:avLst/>
            </a:prstTxWarp>
            <a:spAutoFit/>
          </a:bodyPr>
          <a:lstStyle/>
          <a:p>
            <a:pPr algn="ctr" eaLnBrk="0" hangingPunct="0">
              <a:lnSpc>
                <a:spcPct val="70000"/>
              </a:lnSpc>
            </a:pPr>
            <a:r>
              <a:rPr lang="en-US" sz="1400" u="none">
                <a:solidFill>
                  <a:srgbClr val="FFFFFF"/>
                </a:solidFill>
                <a:latin typeface="Arial" pitchFamily="-105" charset="0"/>
              </a:rPr>
              <a:t>*</a:t>
            </a:r>
            <a:br>
              <a:rPr lang="en-US" sz="1400" u="none">
                <a:solidFill>
                  <a:srgbClr val="FFFFFF"/>
                </a:solidFill>
                <a:latin typeface="Arial" pitchFamily="-105" charset="0"/>
              </a:rPr>
            </a:br>
            <a:r>
              <a:rPr lang="en-US" sz="1400" u="none">
                <a:solidFill>
                  <a:srgbClr val="FFFFFF"/>
                </a:solidFill>
                <a:latin typeface="Arial" pitchFamily="-105" charset="0"/>
              </a:rPr>
              <a:t>-5.8</a:t>
            </a:r>
            <a:endParaRPr lang="en-US" sz="1400" u="none">
              <a:latin typeface="Bauhaus Light" charset="0"/>
            </a:endParaRPr>
          </a:p>
        </p:txBody>
      </p:sp>
      <p:sp>
        <p:nvSpPr>
          <p:cNvPr id="81956" name="Rectangle 36"/>
          <p:cNvSpPr>
            <a:spLocks noChangeArrowheads="1"/>
          </p:cNvSpPr>
          <p:nvPr/>
        </p:nvSpPr>
        <p:spPr bwMode="auto">
          <a:xfrm>
            <a:off x="6664325" y="3333750"/>
            <a:ext cx="304800" cy="21272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u="none">
                <a:solidFill>
                  <a:srgbClr val="FFFFFF"/>
                </a:solidFill>
                <a:latin typeface="Arial" pitchFamily="-105" charset="0"/>
              </a:rPr>
              <a:t>-5.5</a:t>
            </a:r>
            <a:endParaRPr lang="en-US" sz="1400" u="none">
              <a:latin typeface="Bauhaus Light" charset="0"/>
            </a:endParaRPr>
          </a:p>
        </p:txBody>
      </p:sp>
      <p:sp>
        <p:nvSpPr>
          <p:cNvPr id="81957" name="Rectangle 37"/>
          <p:cNvSpPr>
            <a:spLocks noChangeArrowheads="1"/>
          </p:cNvSpPr>
          <p:nvPr/>
        </p:nvSpPr>
        <p:spPr bwMode="auto">
          <a:xfrm>
            <a:off x="8288338" y="2805113"/>
            <a:ext cx="403225" cy="21272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u="none">
                <a:solidFill>
                  <a:srgbClr val="FFFFFF"/>
                </a:solidFill>
                <a:latin typeface="Arial" pitchFamily="-105" charset="0"/>
              </a:rPr>
              <a:t>-3.60</a:t>
            </a:r>
            <a:endParaRPr lang="en-US" sz="1400" u="none">
              <a:latin typeface="Bauhaus Light" charset="0"/>
            </a:endParaRPr>
          </a:p>
        </p:txBody>
      </p:sp>
      <p:sp>
        <p:nvSpPr>
          <p:cNvPr id="81958" name="Rectangle 38"/>
          <p:cNvSpPr>
            <a:spLocks noChangeArrowheads="1"/>
          </p:cNvSpPr>
          <p:nvPr/>
        </p:nvSpPr>
        <p:spPr bwMode="auto">
          <a:xfrm>
            <a:off x="5753100" y="4506913"/>
            <a:ext cx="304800" cy="298450"/>
          </a:xfrm>
          <a:prstGeom prst="rect">
            <a:avLst/>
          </a:prstGeom>
          <a:noFill/>
          <a:ln w="9525">
            <a:noFill/>
            <a:miter lim="800000"/>
            <a:headEnd/>
            <a:tailEnd/>
          </a:ln>
        </p:spPr>
        <p:txBody>
          <a:bodyPr wrap="none" lIns="0" tIns="0" rIns="0" bIns="0">
            <a:prstTxWarp prst="textNoShape">
              <a:avLst/>
            </a:prstTxWarp>
            <a:spAutoFit/>
          </a:bodyPr>
          <a:lstStyle/>
          <a:p>
            <a:pPr algn="ctr" eaLnBrk="0" hangingPunct="0">
              <a:lnSpc>
                <a:spcPct val="70000"/>
              </a:lnSpc>
            </a:pPr>
            <a:r>
              <a:rPr lang="en-US" sz="1400" u="none">
                <a:solidFill>
                  <a:srgbClr val="FFFFFF"/>
                </a:solidFill>
                <a:latin typeface="Arial" pitchFamily="-105" charset="0"/>
              </a:rPr>
              <a:t>*</a:t>
            </a:r>
            <a:br>
              <a:rPr lang="en-US" sz="1400" u="none">
                <a:solidFill>
                  <a:srgbClr val="FFFFFF"/>
                </a:solidFill>
                <a:latin typeface="Arial" pitchFamily="-105" charset="0"/>
              </a:rPr>
            </a:br>
            <a:r>
              <a:rPr lang="en-US" sz="1400" u="none">
                <a:solidFill>
                  <a:srgbClr val="FFFFFF"/>
                </a:solidFill>
                <a:latin typeface="Arial" pitchFamily="-105" charset="0"/>
              </a:rPr>
              <a:t>-9.6</a:t>
            </a:r>
            <a:endParaRPr lang="en-US" sz="1400" u="none">
              <a:latin typeface="Bauhaus Light" charset="0"/>
            </a:endParaRPr>
          </a:p>
        </p:txBody>
      </p:sp>
      <p:sp>
        <p:nvSpPr>
          <p:cNvPr id="81959" name="Rectangle 39"/>
          <p:cNvSpPr>
            <a:spLocks noChangeArrowheads="1"/>
          </p:cNvSpPr>
          <p:nvPr/>
        </p:nvSpPr>
        <p:spPr bwMode="auto">
          <a:xfrm>
            <a:off x="5322888" y="4430713"/>
            <a:ext cx="255587" cy="21272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u="none">
                <a:solidFill>
                  <a:srgbClr val="FFFFFF"/>
                </a:solidFill>
                <a:latin typeface="Arial" pitchFamily="-105" charset="0"/>
              </a:rPr>
              <a:t>-10</a:t>
            </a:r>
            <a:endParaRPr lang="en-US" sz="1400" u="none">
              <a:latin typeface="Bauhaus Light" charset="0"/>
            </a:endParaRPr>
          </a:p>
        </p:txBody>
      </p:sp>
      <p:sp>
        <p:nvSpPr>
          <p:cNvPr id="81960" name="Rectangle 40"/>
          <p:cNvSpPr>
            <a:spLocks noChangeArrowheads="1"/>
          </p:cNvSpPr>
          <p:nvPr/>
        </p:nvSpPr>
        <p:spPr bwMode="auto">
          <a:xfrm>
            <a:off x="5430838" y="3876675"/>
            <a:ext cx="157162" cy="21272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u="none">
                <a:solidFill>
                  <a:srgbClr val="FFFFFF"/>
                </a:solidFill>
                <a:latin typeface="Arial" pitchFamily="-105" charset="0"/>
              </a:rPr>
              <a:t>-8</a:t>
            </a:r>
            <a:endParaRPr lang="en-US" sz="1400" u="none">
              <a:latin typeface="Bauhaus Light" charset="0"/>
            </a:endParaRPr>
          </a:p>
        </p:txBody>
      </p:sp>
      <p:sp>
        <p:nvSpPr>
          <p:cNvPr id="81961" name="Rectangle 41"/>
          <p:cNvSpPr>
            <a:spLocks noChangeArrowheads="1"/>
          </p:cNvSpPr>
          <p:nvPr/>
        </p:nvSpPr>
        <p:spPr bwMode="auto">
          <a:xfrm>
            <a:off x="5430838" y="3340100"/>
            <a:ext cx="157162" cy="21272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u="none">
                <a:solidFill>
                  <a:srgbClr val="FFFFFF"/>
                </a:solidFill>
                <a:latin typeface="Arial" pitchFamily="-105" charset="0"/>
              </a:rPr>
              <a:t>-6</a:t>
            </a:r>
            <a:endParaRPr lang="en-US" sz="1400" u="none">
              <a:latin typeface="Bauhaus Light" charset="0"/>
            </a:endParaRPr>
          </a:p>
        </p:txBody>
      </p:sp>
      <p:sp>
        <p:nvSpPr>
          <p:cNvPr id="81962" name="Rectangle 42"/>
          <p:cNvSpPr>
            <a:spLocks noChangeArrowheads="1"/>
          </p:cNvSpPr>
          <p:nvPr/>
        </p:nvSpPr>
        <p:spPr bwMode="auto">
          <a:xfrm>
            <a:off x="5430838" y="2776538"/>
            <a:ext cx="157162" cy="21272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u="none">
                <a:solidFill>
                  <a:srgbClr val="FFFFFF"/>
                </a:solidFill>
                <a:latin typeface="Arial" pitchFamily="-105" charset="0"/>
              </a:rPr>
              <a:t>-4</a:t>
            </a:r>
            <a:endParaRPr lang="en-US" sz="1400" u="none">
              <a:latin typeface="Bauhaus Light" charset="0"/>
            </a:endParaRPr>
          </a:p>
        </p:txBody>
      </p:sp>
      <p:sp>
        <p:nvSpPr>
          <p:cNvPr id="81963" name="Rectangle 43"/>
          <p:cNvSpPr>
            <a:spLocks noChangeArrowheads="1"/>
          </p:cNvSpPr>
          <p:nvPr/>
        </p:nvSpPr>
        <p:spPr bwMode="auto">
          <a:xfrm>
            <a:off x="5430838" y="2222500"/>
            <a:ext cx="157162" cy="21272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u="none">
                <a:solidFill>
                  <a:srgbClr val="FFFFFF"/>
                </a:solidFill>
                <a:latin typeface="Arial" pitchFamily="-105" charset="0"/>
              </a:rPr>
              <a:t>-2</a:t>
            </a:r>
            <a:endParaRPr lang="en-US" sz="1400" u="none">
              <a:latin typeface="Bauhaus Light" charset="0"/>
            </a:endParaRPr>
          </a:p>
        </p:txBody>
      </p:sp>
      <p:sp>
        <p:nvSpPr>
          <p:cNvPr id="81964" name="Rectangle 44"/>
          <p:cNvSpPr>
            <a:spLocks noChangeArrowheads="1"/>
          </p:cNvSpPr>
          <p:nvPr/>
        </p:nvSpPr>
        <p:spPr bwMode="auto">
          <a:xfrm>
            <a:off x="5494338" y="1666875"/>
            <a:ext cx="98425" cy="21272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u="none">
                <a:solidFill>
                  <a:srgbClr val="FFFFFF"/>
                </a:solidFill>
                <a:latin typeface="Arial" pitchFamily="-105" charset="0"/>
              </a:rPr>
              <a:t>0</a:t>
            </a:r>
            <a:endParaRPr lang="en-US" sz="1400" u="none">
              <a:latin typeface="Bauhaus Light" charset="0"/>
            </a:endParaRPr>
          </a:p>
        </p:txBody>
      </p:sp>
      <p:sp>
        <p:nvSpPr>
          <p:cNvPr id="81965" name="Rectangle 45"/>
          <p:cNvSpPr>
            <a:spLocks noChangeArrowheads="1"/>
          </p:cNvSpPr>
          <p:nvPr/>
        </p:nvSpPr>
        <p:spPr bwMode="auto">
          <a:xfrm>
            <a:off x="5762625" y="4760913"/>
            <a:ext cx="1281113" cy="63817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400" b="1" u="none">
                <a:latin typeface="Arial" pitchFamily="-105" charset="0"/>
              </a:rPr>
              <a:t>Study 1</a:t>
            </a:r>
          </a:p>
          <a:p>
            <a:pPr algn="ctr" eaLnBrk="0" hangingPunct="0"/>
            <a:r>
              <a:rPr lang="en-US" sz="1400" b="1" u="none">
                <a:latin typeface="Arial" pitchFamily="-105" charset="0"/>
              </a:rPr>
              <a:t>(13 wk;</a:t>
            </a:r>
          </a:p>
          <a:p>
            <a:pPr algn="ctr" eaLnBrk="0" hangingPunct="0"/>
            <a:r>
              <a:rPr lang="en-US" sz="1400" b="1" u="none">
                <a:latin typeface="Arial" pitchFamily="-105" charset="0"/>
              </a:rPr>
              <a:t>0.8 mg, 0.4 mg)</a:t>
            </a:r>
          </a:p>
        </p:txBody>
      </p:sp>
      <p:sp>
        <p:nvSpPr>
          <p:cNvPr id="81966" name="Rectangle 46"/>
          <p:cNvSpPr>
            <a:spLocks noChangeArrowheads="1"/>
          </p:cNvSpPr>
          <p:nvPr/>
        </p:nvSpPr>
        <p:spPr bwMode="auto">
          <a:xfrm>
            <a:off x="7491413" y="4760913"/>
            <a:ext cx="1281112" cy="63817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400" b="1" u="none">
                <a:solidFill>
                  <a:srgbClr val="FFFFFF"/>
                </a:solidFill>
                <a:latin typeface="Arial" pitchFamily="-105" charset="0"/>
              </a:rPr>
              <a:t>Study 2</a:t>
            </a:r>
          </a:p>
          <a:p>
            <a:pPr algn="ctr" eaLnBrk="0" hangingPunct="0"/>
            <a:r>
              <a:rPr lang="en-US" sz="1400" b="1" u="none">
                <a:latin typeface="Arial" pitchFamily="-105" charset="0"/>
              </a:rPr>
              <a:t>(13 wk;</a:t>
            </a:r>
          </a:p>
          <a:p>
            <a:pPr algn="ctr" eaLnBrk="0" hangingPunct="0"/>
            <a:r>
              <a:rPr lang="en-US" sz="1400" b="1" u="none">
                <a:latin typeface="Arial" pitchFamily="-105" charset="0"/>
              </a:rPr>
              <a:t>0.8 mg, 0.4 mg</a:t>
            </a:r>
            <a:r>
              <a:rPr lang="en-US" sz="1400" b="1" u="none">
                <a:solidFill>
                  <a:schemeClr val="bg1"/>
                </a:solidFill>
                <a:latin typeface="Arial" pitchFamily="-105" charset="0"/>
              </a:rPr>
              <a:t>)</a:t>
            </a:r>
          </a:p>
        </p:txBody>
      </p:sp>
      <p:sp>
        <p:nvSpPr>
          <p:cNvPr id="81967" name="Text Box 47"/>
          <p:cNvSpPr txBox="1">
            <a:spLocks noChangeArrowheads="1"/>
          </p:cNvSpPr>
          <p:nvPr/>
        </p:nvSpPr>
        <p:spPr bwMode="auto">
          <a:xfrm>
            <a:off x="57150" y="5697538"/>
            <a:ext cx="7031038" cy="714375"/>
          </a:xfrm>
          <a:prstGeom prst="rect">
            <a:avLst/>
          </a:prstGeom>
          <a:noFill/>
          <a:ln w="9525">
            <a:noFill/>
            <a:miter lim="800000"/>
            <a:headEnd/>
            <a:tailEnd/>
          </a:ln>
        </p:spPr>
        <p:txBody>
          <a:bodyPr>
            <a:prstTxWarp prst="textNoShape">
              <a:avLst/>
            </a:prstTxWarp>
            <a:spAutoFit/>
          </a:bodyPr>
          <a:lstStyle/>
          <a:p>
            <a:pPr eaLnBrk="0" hangingPunct="0">
              <a:lnSpc>
                <a:spcPct val="85000"/>
              </a:lnSpc>
            </a:pPr>
            <a:r>
              <a:rPr lang="en-US" sz="1200" u="none">
                <a:latin typeface="Arial" pitchFamily="-105" charset="0"/>
              </a:rPr>
              <a:t>*</a:t>
            </a:r>
            <a:r>
              <a:rPr lang="en-US" sz="1200" i="1" u="none">
                <a:latin typeface="Arial" pitchFamily="-105" charset="0"/>
              </a:rPr>
              <a:t>P</a:t>
            </a:r>
            <a:r>
              <a:rPr lang="en-US" sz="1200" u="none">
                <a:latin typeface="Arial" pitchFamily="-105" charset="0"/>
                <a:sym typeface="Symbol" pitchFamily="-105" charset="2"/>
              </a:rPr>
              <a:t>0.05 </a:t>
            </a:r>
            <a:r>
              <a:rPr lang="en-US" sz="1200" u="none">
                <a:latin typeface="Arial" pitchFamily="-105" charset="0"/>
              </a:rPr>
              <a:t>statistically significant difference from placebo. </a:t>
            </a:r>
            <a:br>
              <a:rPr lang="en-US" sz="1200" u="none">
                <a:latin typeface="Arial" pitchFamily="-105" charset="0"/>
              </a:rPr>
            </a:br>
            <a:r>
              <a:rPr lang="en-US" sz="1200" u="none">
                <a:latin typeface="Arial" pitchFamily="-105" charset="0"/>
              </a:rPr>
              <a:t/>
            </a:r>
            <a:br>
              <a:rPr lang="en-US" sz="1200" u="none">
                <a:latin typeface="Arial" pitchFamily="-105" charset="0"/>
              </a:rPr>
            </a:br>
            <a:r>
              <a:rPr lang="en-US" sz="1200" u="none">
                <a:latin typeface="Arial" pitchFamily="-105" charset="0"/>
              </a:rPr>
              <a:t>Tamsulosin Prescribing Information. </a:t>
            </a:r>
            <a:br>
              <a:rPr lang="en-US" sz="1200" u="none">
                <a:latin typeface="Arial" pitchFamily="-105" charset="0"/>
              </a:rPr>
            </a:br>
            <a:r>
              <a:rPr lang="en-US" sz="1200" u="none">
                <a:solidFill>
                  <a:schemeClr val="bg1"/>
                </a:solidFill>
                <a:latin typeface="Arial" pitchFamily="-105" charset="0"/>
              </a:rPr>
              <a:t>Boehringer Ingelheim Pharmaceuticals, Inc.; 2003.</a:t>
            </a:r>
          </a:p>
        </p:txBody>
      </p:sp>
      <p:sp>
        <p:nvSpPr>
          <p:cNvPr id="81968" name="Rectangle 48"/>
          <p:cNvSpPr>
            <a:spLocks noChangeArrowheads="1"/>
          </p:cNvSpPr>
          <p:nvPr/>
        </p:nvSpPr>
        <p:spPr bwMode="auto">
          <a:xfrm>
            <a:off x="1703388" y="2149475"/>
            <a:ext cx="381000" cy="2365375"/>
          </a:xfrm>
          <a:prstGeom prst="rect">
            <a:avLst/>
          </a:prstGeom>
          <a:solidFill>
            <a:srgbClr val="FB0128"/>
          </a:solidFill>
          <a:ln w="9525">
            <a:noFill/>
            <a:miter lim="800000"/>
            <a:headEnd/>
            <a:tailEnd/>
          </a:ln>
        </p:spPr>
        <p:txBody>
          <a:bodyPr>
            <a:prstTxWarp prst="textNoShape">
              <a:avLst/>
            </a:prstTxWarp>
          </a:bodyPr>
          <a:lstStyle/>
          <a:p>
            <a:endParaRPr lang="en-US"/>
          </a:p>
        </p:txBody>
      </p:sp>
      <p:sp>
        <p:nvSpPr>
          <p:cNvPr id="81969" name="Rectangle 49"/>
          <p:cNvSpPr>
            <a:spLocks noChangeArrowheads="1"/>
          </p:cNvSpPr>
          <p:nvPr/>
        </p:nvSpPr>
        <p:spPr bwMode="auto">
          <a:xfrm>
            <a:off x="3584575" y="2479675"/>
            <a:ext cx="381000" cy="2022475"/>
          </a:xfrm>
          <a:prstGeom prst="rect">
            <a:avLst/>
          </a:prstGeom>
          <a:solidFill>
            <a:srgbClr val="FB0128"/>
          </a:solidFill>
          <a:ln w="9525">
            <a:noFill/>
            <a:miter lim="800000"/>
            <a:headEnd/>
            <a:tailEnd/>
          </a:ln>
        </p:spPr>
        <p:txBody>
          <a:bodyPr>
            <a:prstTxWarp prst="textNoShape">
              <a:avLst/>
            </a:prstTxWarp>
          </a:bodyPr>
          <a:lstStyle/>
          <a:p>
            <a:endParaRPr lang="en-US"/>
          </a:p>
        </p:txBody>
      </p:sp>
      <p:sp>
        <p:nvSpPr>
          <p:cNvPr id="81970" name="Rectangle 50"/>
          <p:cNvSpPr>
            <a:spLocks noChangeArrowheads="1"/>
          </p:cNvSpPr>
          <p:nvPr/>
        </p:nvSpPr>
        <p:spPr bwMode="auto">
          <a:xfrm>
            <a:off x="1685925" y="1771650"/>
            <a:ext cx="344488" cy="425450"/>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400" u="none">
                <a:solidFill>
                  <a:srgbClr val="FFFFFF"/>
                </a:solidFill>
                <a:latin typeface="Arial" pitchFamily="-105" charset="0"/>
              </a:rPr>
              <a:t>1.75</a:t>
            </a:r>
            <a:br>
              <a:rPr lang="en-US" sz="1400" u="none">
                <a:solidFill>
                  <a:srgbClr val="FFFFFF"/>
                </a:solidFill>
                <a:latin typeface="Arial" pitchFamily="-105" charset="0"/>
              </a:rPr>
            </a:br>
            <a:r>
              <a:rPr lang="en-US" sz="1400" u="none">
                <a:solidFill>
                  <a:srgbClr val="FFFFFF"/>
                </a:solidFill>
                <a:latin typeface="Arial" pitchFamily="-105" charset="0"/>
              </a:rPr>
              <a:t>*</a:t>
            </a:r>
            <a:endParaRPr lang="en-US" sz="1400" u="none">
              <a:latin typeface="Bauhaus Light" charset="0"/>
            </a:endParaRPr>
          </a:p>
        </p:txBody>
      </p:sp>
      <p:sp>
        <p:nvSpPr>
          <p:cNvPr id="81971" name="Rectangle 51"/>
          <p:cNvSpPr>
            <a:spLocks noChangeArrowheads="1"/>
          </p:cNvSpPr>
          <p:nvPr/>
        </p:nvSpPr>
        <p:spPr bwMode="auto">
          <a:xfrm>
            <a:off x="3578225" y="2241550"/>
            <a:ext cx="344488" cy="21272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u="none">
                <a:solidFill>
                  <a:srgbClr val="FFFFFF"/>
                </a:solidFill>
                <a:latin typeface="Arial" pitchFamily="-105" charset="0"/>
              </a:rPr>
              <a:t>1.52</a:t>
            </a:r>
            <a:endParaRPr lang="en-US" sz="1400" u="none">
              <a:latin typeface="Bauhaus Light" charset="0"/>
            </a:endParaRPr>
          </a:p>
        </p:txBody>
      </p:sp>
      <p:sp>
        <p:nvSpPr>
          <p:cNvPr id="81972" name="Rectangle 52"/>
          <p:cNvSpPr>
            <a:spLocks noChangeArrowheads="1"/>
          </p:cNvSpPr>
          <p:nvPr/>
        </p:nvSpPr>
        <p:spPr bwMode="auto">
          <a:xfrm>
            <a:off x="6194425" y="1785938"/>
            <a:ext cx="373063" cy="2316162"/>
          </a:xfrm>
          <a:prstGeom prst="rect">
            <a:avLst/>
          </a:prstGeom>
          <a:solidFill>
            <a:srgbClr val="FB0128"/>
          </a:solidFill>
          <a:ln w="9525">
            <a:noFill/>
            <a:miter lim="800000"/>
            <a:headEnd/>
            <a:tailEnd/>
          </a:ln>
        </p:spPr>
        <p:txBody>
          <a:bodyPr>
            <a:prstTxWarp prst="textNoShape">
              <a:avLst/>
            </a:prstTxWarp>
          </a:bodyPr>
          <a:lstStyle/>
          <a:p>
            <a:endParaRPr lang="en-US"/>
          </a:p>
        </p:txBody>
      </p:sp>
      <p:sp>
        <p:nvSpPr>
          <p:cNvPr id="81973" name="Rectangle 53"/>
          <p:cNvSpPr>
            <a:spLocks noChangeArrowheads="1"/>
          </p:cNvSpPr>
          <p:nvPr/>
        </p:nvSpPr>
        <p:spPr bwMode="auto">
          <a:xfrm>
            <a:off x="7875588" y="1798638"/>
            <a:ext cx="373062" cy="1395412"/>
          </a:xfrm>
          <a:prstGeom prst="rect">
            <a:avLst/>
          </a:prstGeom>
          <a:solidFill>
            <a:srgbClr val="FB0128"/>
          </a:solidFill>
          <a:ln w="9525">
            <a:noFill/>
            <a:miter lim="800000"/>
            <a:headEnd/>
            <a:tailEnd/>
          </a:ln>
        </p:spPr>
        <p:txBody>
          <a:bodyPr>
            <a:prstTxWarp prst="textNoShape">
              <a:avLst/>
            </a:prstTxWarp>
          </a:bodyPr>
          <a:lstStyle/>
          <a:p>
            <a:endParaRPr lang="en-US"/>
          </a:p>
        </p:txBody>
      </p:sp>
      <p:sp>
        <p:nvSpPr>
          <p:cNvPr id="81974" name="Line 54"/>
          <p:cNvSpPr>
            <a:spLocks noChangeShapeType="1"/>
          </p:cNvSpPr>
          <p:nvPr/>
        </p:nvSpPr>
        <p:spPr bwMode="auto">
          <a:xfrm>
            <a:off x="1101725" y="4503738"/>
            <a:ext cx="61913" cy="1587"/>
          </a:xfrm>
          <a:prstGeom prst="line">
            <a:avLst/>
          </a:prstGeom>
          <a:noFill/>
          <a:ln w="19050">
            <a:solidFill>
              <a:srgbClr val="FFFFFF"/>
            </a:solidFill>
            <a:round/>
            <a:headEnd/>
            <a:tailEnd/>
          </a:ln>
        </p:spPr>
        <p:txBody>
          <a:bodyPr>
            <a:prstTxWarp prst="textNoShape">
              <a:avLst/>
            </a:prstTxWarp>
          </a:bodyPr>
          <a:lstStyle/>
          <a:p>
            <a:endParaRPr lang="en-US"/>
          </a:p>
        </p:txBody>
      </p:sp>
      <p:sp>
        <p:nvSpPr>
          <p:cNvPr id="81975" name="Line 55"/>
          <p:cNvSpPr>
            <a:spLocks noChangeShapeType="1"/>
          </p:cNvSpPr>
          <p:nvPr/>
        </p:nvSpPr>
        <p:spPr bwMode="auto">
          <a:xfrm>
            <a:off x="1163638" y="4503738"/>
            <a:ext cx="3279775" cy="1587"/>
          </a:xfrm>
          <a:prstGeom prst="line">
            <a:avLst/>
          </a:prstGeom>
          <a:noFill/>
          <a:ln w="19050">
            <a:solidFill>
              <a:srgbClr val="FFFFFF"/>
            </a:solidFill>
            <a:round/>
            <a:headEnd/>
            <a:tailEnd/>
          </a:ln>
        </p:spPr>
        <p:txBody>
          <a:bodyPr>
            <a:prstTxWarp prst="textNoShape">
              <a:avLst/>
            </a:prstTxWarp>
          </a:bodyPr>
          <a:lstStyle/>
          <a:p>
            <a:endParaRPr lang="en-US"/>
          </a:p>
        </p:txBody>
      </p:sp>
      <p:sp>
        <p:nvSpPr>
          <p:cNvPr id="81976" name="Line 56"/>
          <p:cNvSpPr>
            <a:spLocks noChangeShapeType="1"/>
          </p:cNvSpPr>
          <p:nvPr/>
        </p:nvSpPr>
        <p:spPr bwMode="auto">
          <a:xfrm flipV="1">
            <a:off x="1163638" y="4503738"/>
            <a:ext cx="1587" cy="61912"/>
          </a:xfrm>
          <a:prstGeom prst="line">
            <a:avLst/>
          </a:prstGeom>
          <a:noFill/>
          <a:ln w="19050">
            <a:solidFill>
              <a:srgbClr val="FFFFFF"/>
            </a:solidFill>
            <a:round/>
            <a:headEnd/>
            <a:tailEnd/>
          </a:ln>
        </p:spPr>
        <p:txBody>
          <a:bodyPr>
            <a:prstTxWarp prst="textNoShape">
              <a:avLst/>
            </a:prstTxWarp>
          </a:bodyPr>
          <a:lstStyle/>
          <a:p>
            <a:endParaRPr lang="en-US"/>
          </a:p>
        </p:txBody>
      </p:sp>
      <p:sp>
        <p:nvSpPr>
          <p:cNvPr id="81977" name="Line 57"/>
          <p:cNvSpPr>
            <a:spLocks noChangeShapeType="1"/>
          </p:cNvSpPr>
          <p:nvPr/>
        </p:nvSpPr>
        <p:spPr bwMode="auto">
          <a:xfrm flipV="1">
            <a:off x="4443413" y="4503738"/>
            <a:ext cx="1587" cy="61912"/>
          </a:xfrm>
          <a:prstGeom prst="line">
            <a:avLst/>
          </a:prstGeom>
          <a:noFill/>
          <a:ln w="19050">
            <a:solidFill>
              <a:srgbClr val="FFFFFF"/>
            </a:solidFill>
            <a:round/>
            <a:headEnd/>
            <a:tailEnd/>
          </a:ln>
        </p:spPr>
        <p:txBody>
          <a:bodyPr>
            <a:prstTxWarp prst="textNoShape">
              <a:avLst/>
            </a:prstTxWarp>
          </a:bodyPr>
          <a:lstStyle/>
          <a:p>
            <a:endParaRPr lang="en-US"/>
          </a:p>
        </p:txBody>
      </p:sp>
      <p:sp>
        <p:nvSpPr>
          <p:cNvPr id="81978" name="Rectangle 58"/>
          <p:cNvSpPr>
            <a:spLocks noChangeArrowheads="1"/>
          </p:cNvSpPr>
          <p:nvPr/>
        </p:nvSpPr>
        <p:spPr bwMode="auto">
          <a:xfrm>
            <a:off x="941388" y="4403725"/>
            <a:ext cx="98425" cy="21272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u="none">
                <a:solidFill>
                  <a:srgbClr val="FFFFFF"/>
                </a:solidFill>
                <a:latin typeface="Arial" pitchFamily="-105" charset="0"/>
              </a:rPr>
              <a:t>0</a:t>
            </a:r>
            <a:endParaRPr lang="en-US" sz="1400" u="none">
              <a:latin typeface="Bauhaus Light" charset="0"/>
            </a:endParaRPr>
          </a:p>
        </p:txBody>
      </p:sp>
      <p:sp>
        <p:nvSpPr>
          <p:cNvPr id="81979" name="Line 59"/>
          <p:cNvSpPr>
            <a:spLocks noChangeShapeType="1"/>
          </p:cNvSpPr>
          <p:nvPr/>
        </p:nvSpPr>
        <p:spPr bwMode="auto">
          <a:xfrm>
            <a:off x="5616575" y="1774825"/>
            <a:ext cx="3136900" cy="1588"/>
          </a:xfrm>
          <a:prstGeom prst="line">
            <a:avLst/>
          </a:prstGeom>
          <a:noFill/>
          <a:ln w="19050">
            <a:solidFill>
              <a:srgbClr val="FFFFFF"/>
            </a:solidFill>
            <a:round/>
            <a:headEnd/>
            <a:tailEnd/>
          </a:ln>
        </p:spPr>
        <p:txBody>
          <a:bodyPr>
            <a:prstTxWarp prst="textNoShape">
              <a:avLst/>
            </a:prstTxWarp>
          </a:bodyPr>
          <a:lstStyle/>
          <a:p>
            <a:endParaRPr lang="en-US"/>
          </a:p>
        </p:txBody>
      </p:sp>
      <p:sp>
        <p:nvSpPr>
          <p:cNvPr id="81980" name="Line 60"/>
          <p:cNvSpPr>
            <a:spLocks noChangeShapeType="1"/>
          </p:cNvSpPr>
          <p:nvPr/>
        </p:nvSpPr>
        <p:spPr bwMode="auto">
          <a:xfrm flipV="1">
            <a:off x="8753475" y="1717675"/>
            <a:ext cx="1588" cy="53975"/>
          </a:xfrm>
          <a:prstGeom prst="line">
            <a:avLst/>
          </a:prstGeom>
          <a:noFill/>
          <a:ln w="12700">
            <a:solidFill>
              <a:srgbClr val="FFFFFF"/>
            </a:solidFill>
            <a:round/>
            <a:headEnd/>
            <a:tailEnd/>
          </a:ln>
        </p:spPr>
        <p:txBody>
          <a:bodyPr>
            <a:prstTxWarp prst="textNoShape">
              <a:avLst/>
            </a:prstTxWarp>
          </a:bodyPr>
          <a:lstStyle/>
          <a:p>
            <a:endParaRPr lang="en-US"/>
          </a:p>
        </p:txBody>
      </p:sp>
      <p:sp>
        <p:nvSpPr>
          <p:cNvPr id="81981" name="Rectangle 61"/>
          <p:cNvSpPr>
            <a:spLocks noChangeArrowheads="1"/>
          </p:cNvSpPr>
          <p:nvPr/>
        </p:nvSpPr>
        <p:spPr bwMode="auto">
          <a:xfrm>
            <a:off x="7883525" y="3267075"/>
            <a:ext cx="304800" cy="298450"/>
          </a:xfrm>
          <a:prstGeom prst="rect">
            <a:avLst/>
          </a:prstGeom>
          <a:noFill/>
          <a:ln w="9525">
            <a:noFill/>
            <a:miter lim="800000"/>
            <a:headEnd/>
            <a:tailEnd/>
          </a:ln>
        </p:spPr>
        <p:txBody>
          <a:bodyPr wrap="none" lIns="0" tIns="0" rIns="0" bIns="0">
            <a:prstTxWarp prst="textNoShape">
              <a:avLst/>
            </a:prstTxWarp>
            <a:spAutoFit/>
          </a:bodyPr>
          <a:lstStyle/>
          <a:p>
            <a:pPr algn="ctr" eaLnBrk="0" hangingPunct="0">
              <a:lnSpc>
                <a:spcPct val="70000"/>
              </a:lnSpc>
            </a:pPr>
            <a:r>
              <a:rPr lang="en-US" sz="1400" u="none">
                <a:solidFill>
                  <a:srgbClr val="FFFFFF"/>
                </a:solidFill>
                <a:latin typeface="Arial" pitchFamily="-105" charset="0"/>
              </a:rPr>
              <a:t>*</a:t>
            </a:r>
            <a:br>
              <a:rPr lang="en-US" sz="1400" u="none">
                <a:solidFill>
                  <a:srgbClr val="FFFFFF"/>
                </a:solidFill>
                <a:latin typeface="Arial" pitchFamily="-105" charset="0"/>
              </a:rPr>
            </a:br>
            <a:r>
              <a:rPr lang="en-US" sz="1400" u="none">
                <a:solidFill>
                  <a:srgbClr val="FFFFFF"/>
                </a:solidFill>
                <a:latin typeface="Arial" pitchFamily="-105" charset="0"/>
              </a:rPr>
              <a:t>-5.1</a:t>
            </a:r>
            <a:endParaRPr lang="en-US" sz="1400" u="none">
              <a:latin typeface="Bauhaus Light" charset="0"/>
            </a:endParaRPr>
          </a:p>
        </p:txBody>
      </p:sp>
      <p:sp>
        <p:nvSpPr>
          <p:cNvPr id="81982" name="Rectangle 62"/>
          <p:cNvSpPr>
            <a:spLocks noChangeArrowheads="1"/>
          </p:cNvSpPr>
          <p:nvPr/>
        </p:nvSpPr>
        <p:spPr bwMode="auto">
          <a:xfrm>
            <a:off x="6216650" y="4186238"/>
            <a:ext cx="304800" cy="298450"/>
          </a:xfrm>
          <a:prstGeom prst="rect">
            <a:avLst/>
          </a:prstGeom>
          <a:noFill/>
          <a:ln w="9525">
            <a:noFill/>
            <a:miter lim="800000"/>
            <a:headEnd/>
            <a:tailEnd/>
          </a:ln>
        </p:spPr>
        <p:txBody>
          <a:bodyPr wrap="none" lIns="0" tIns="0" rIns="0" bIns="0">
            <a:prstTxWarp prst="textNoShape">
              <a:avLst/>
            </a:prstTxWarp>
            <a:spAutoFit/>
          </a:bodyPr>
          <a:lstStyle/>
          <a:p>
            <a:pPr algn="ctr" eaLnBrk="0" hangingPunct="0">
              <a:lnSpc>
                <a:spcPct val="70000"/>
              </a:lnSpc>
            </a:pPr>
            <a:r>
              <a:rPr lang="en-US" sz="1400" u="none">
                <a:solidFill>
                  <a:srgbClr val="FFFFFF"/>
                </a:solidFill>
                <a:latin typeface="Arial" pitchFamily="-105" charset="0"/>
              </a:rPr>
              <a:t>*</a:t>
            </a:r>
            <a:br>
              <a:rPr lang="en-US" sz="1400" u="none">
                <a:solidFill>
                  <a:srgbClr val="FFFFFF"/>
                </a:solidFill>
                <a:latin typeface="Arial" pitchFamily="-105" charset="0"/>
              </a:rPr>
            </a:br>
            <a:r>
              <a:rPr lang="en-US" sz="1400" u="none">
                <a:solidFill>
                  <a:srgbClr val="FFFFFF"/>
                </a:solidFill>
                <a:latin typeface="Arial" pitchFamily="-105" charset="0"/>
              </a:rPr>
              <a:t>-8.3</a:t>
            </a:r>
            <a:endParaRPr lang="en-US" sz="1400" u="none">
              <a:latin typeface="Bauhaus Light" charset="0"/>
            </a:endParaRP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228600" y="6218238"/>
            <a:ext cx="4114800" cy="639762"/>
          </a:xfrm>
          <a:prstGeom prst="rect">
            <a:avLst/>
          </a:prstGeom>
          <a:noFill/>
          <a:ln w="38100">
            <a:noFill/>
            <a:miter lim="800000"/>
            <a:headEnd/>
            <a:tailEnd/>
          </a:ln>
          <a:effectLst/>
        </p:spPr>
        <p:txBody>
          <a:bodyPr>
            <a:prstTxWarp prst="textNoShape">
              <a:avLst/>
            </a:prstTxWarp>
            <a:spAutoFit/>
          </a:bodyPr>
          <a:lstStyle/>
          <a:p>
            <a:pPr algn="r">
              <a:spcBef>
                <a:spcPct val="30000"/>
              </a:spcBef>
              <a:defRPr/>
            </a:pPr>
            <a:r>
              <a:rPr lang="en-US" sz="1200" u="none">
                <a:effectLst>
                  <a:outerShdw blurRad="38100" dist="38100" dir="2700000" algn="tl">
                    <a:srgbClr val="000000"/>
                  </a:outerShdw>
                </a:effectLst>
                <a:latin typeface="Arial" pitchFamily="-107" charset="0"/>
                <a:ea typeface="Times New Roman" pitchFamily="-107" charset="0"/>
                <a:cs typeface="Times New Roman" pitchFamily="-107" charset="0"/>
              </a:rPr>
              <a:t>Krieg M. </a:t>
            </a:r>
            <a:r>
              <a:rPr lang="en-US" sz="1200" i="1" u="none">
                <a:effectLst>
                  <a:outerShdw blurRad="38100" dist="38100" dir="2700000" algn="tl">
                    <a:srgbClr val="000000"/>
                  </a:outerShdw>
                </a:effectLst>
                <a:latin typeface="Arial" pitchFamily="-107" charset="0"/>
                <a:ea typeface="Times New Roman" pitchFamily="-107" charset="0"/>
                <a:cs typeface="Times New Roman" pitchFamily="-107" charset="0"/>
              </a:rPr>
              <a:t>Prog Cancer Res Ther.</a:t>
            </a:r>
            <a:r>
              <a:rPr lang="en-US" sz="1200" u="none">
                <a:effectLst>
                  <a:outerShdw blurRad="38100" dist="38100" dir="2700000" algn="tl">
                    <a:srgbClr val="000000"/>
                  </a:outerShdw>
                </a:effectLst>
                <a:latin typeface="Arial" pitchFamily="-107" charset="0"/>
                <a:ea typeface="Times New Roman" pitchFamily="-107" charset="0"/>
                <a:cs typeface="Times New Roman" pitchFamily="-107" charset="0"/>
              </a:rPr>
              <a:t> 1984;31:425–440. </a:t>
            </a:r>
            <a:br>
              <a:rPr lang="en-US" sz="1200" u="none">
                <a:effectLst>
                  <a:outerShdw blurRad="38100" dist="38100" dir="2700000" algn="tl">
                    <a:srgbClr val="000000"/>
                  </a:outerShdw>
                </a:effectLst>
                <a:latin typeface="Arial" pitchFamily="-107" charset="0"/>
                <a:ea typeface="Times New Roman" pitchFamily="-107" charset="0"/>
                <a:cs typeface="Times New Roman" pitchFamily="-107" charset="0"/>
              </a:rPr>
            </a:br>
            <a:r>
              <a:rPr lang="en-US" sz="1200" u="none">
                <a:effectLst>
                  <a:outerShdw blurRad="38100" dist="38100" dir="2700000" algn="tl">
                    <a:srgbClr val="000000"/>
                  </a:outerShdw>
                </a:effectLst>
                <a:latin typeface="Arial" pitchFamily="-107" charset="0"/>
                <a:ea typeface="Times New Roman" pitchFamily="-107" charset="0"/>
                <a:cs typeface="Times New Roman" pitchFamily="-107" charset="0"/>
              </a:rPr>
              <a:t>Kyprianou N et al. </a:t>
            </a:r>
            <a:r>
              <a:rPr lang="en-US" sz="1200" i="1" u="none">
                <a:effectLst>
                  <a:outerShdw blurRad="38100" dist="38100" dir="2700000" algn="tl">
                    <a:srgbClr val="000000"/>
                  </a:outerShdw>
                </a:effectLst>
                <a:latin typeface="Arial" pitchFamily="-107" charset="0"/>
                <a:ea typeface="Times New Roman" pitchFamily="-107" charset="0"/>
                <a:cs typeface="Times New Roman" pitchFamily="-107" charset="0"/>
              </a:rPr>
              <a:t>Prostate. </a:t>
            </a:r>
            <a:r>
              <a:rPr lang="en-US" sz="1200" u="none">
                <a:effectLst>
                  <a:outerShdw blurRad="38100" dist="38100" dir="2700000" algn="tl">
                    <a:srgbClr val="000000"/>
                  </a:outerShdw>
                </a:effectLst>
                <a:latin typeface="Arial" pitchFamily="-107" charset="0"/>
                <a:ea typeface="Times New Roman" pitchFamily="-107" charset="0"/>
                <a:cs typeface="Times New Roman" pitchFamily="-107" charset="0"/>
              </a:rPr>
              <a:t>1986;8:363–380.</a:t>
            </a:r>
            <a:br>
              <a:rPr lang="en-US" sz="1200" u="none">
                <a:effectLst>
                  <a:outerShdw blurRad="38100" dist="38100" dir="2700000" algn="tl">
                    <a:srgbClr val="000000"/>
                  </a:outerShdw>
                </a:effectLst>
                <a:latin typeface="Arial" pitchFamily="-107" charset="0"/>
                <a:ea typeface="Times New Roman" pitchFamily="-107" charset="0"/>
                <a:cs typeface="Times New Roman" pitchFamily="-107" charset="0"/>
              </a:rPr>
            </a:br>
            <a:r>
              <a:rPr lang="en-US" sz="1200" u="none">
                <a:effectLst>
                  <a:outerShdw blurRad="38100" dist="38100" dir="2700000" algn="tl">
                    <a:srgbClr val="000000"/>
                  </a:outerShdw>
                </a:effectLst>
                <a:latin typeface="Arial" pitchFamily="-107" charset="0"/>
                <a:ea typeface="Times New Roman" pitchFamily="-107" charset="0"/>
                <a:cs typeface="Times New Roman" pitchFamily="-107" charset="0"/>
              </a:rPr>
              <a:t>Grino PB et al. </a:t>
            </a:r>
            <a:r>
              <a:rPr lang="en-US" sz="1200" i="1" u="none">
                <a:effectLst>
                  <a:outerShdw blurRad="38100" dist="38100" dir="2700000" algn="tl">
                    <a:srgbClr val="000000"/>
                  </a:outerShdw>
                </a:effectLst>
                <a:latin typeface="Arial" pitchFamily="-107" charset="0"/>
                <a:ea typeface="Times New Roman" pitchFamily="-107" charset="0"/>
                <a:cs typeface="Times New Roman" pitchFamily="-107" charset="0"/>
              </a:rPr>
              <a:t>Endocrinology.</a:t>
            </a:r>
            <a:r>
              <a:rPr lang="en-US" sz="1200" u="none">
                <a:effectLst>
                  <a:outerShdw blurRad="38100" dist="38100" dir="2700000" algn="tl">
                    <a:srgbClr val="000000"/>
                  </a:outerShdw>
                </a:effectLst>
                <a:latin typeface="Arial" pitchFamily="-107" charset="0"/>
                <a:ea typeface="Times New Roman" pitchFamily="-107" charset="0"/>
                <a:cs typeface="Times New Roman" pitchFamily="-107" charset="0"/>
              </a:rPr>
              <a:t> 1990;126:1165–1172.</a:t>
            </a:r>
          </a:p>
        </p:txBody>
      </p:sp>
      <p:sp>
        <p:nvSpPr>
          <p:cNvPr id="83971" name="Rectangle 3"/>
          <p:cNvSpPr>
            <a:spLocks noGrp="1" noChangeArrowheads="1"/>
          </p:cNvSpPr>
          <p:nvPr>
            <p:ph type="title"/>
          </p:nvPr>
        </p:nvSpPr>
        <p:spPr>
          <a:xfrm>
            <a:off x="381000" y="19050"/>
            <a:ext cx="8610600" cy="1143000"/>
          </a:xfrm>
        </p:spPr>
        <p:txBody>
          <a:bodyPr/>
          <a:lstStyle/>
          <a:p>
            <a:pPr eaLnBrk="1" hangingPunct="1"/>
            <a:r>
              <a:rPr lang="en-US">
                <a:ea typeface="ＭＳ Ｐゴシック" pitchFamily="-105" charset="-128"/>
                <a:cs typeface="ＭＳ Ｐゴシック" pitchFamily="-105" charset="-128"/>
              </a:rPr>
              <a:t>Dihydrotestosterone (DHT) Action</a:t>
            </a:r>
          </a:p>
        </p:txBody>
      </p:sp>
      <p:sp>
        <p:nvSpPr>
          <p:cNvPr id="83972" name="Rectangle 4"/>
          <p:cNvSpPr>
            <a:spLocks noGrp="1" noChangeArrowheads="1"/>
          </p:cNvSpPr>
          <p:nvPr>
            <p:ph type="body" idx="1"/>
          </p:nvPr>
        </p:nvSpPr>
        <p:spPr>
          <a:xfrm>
            <a:off x="685800" y="1524000"/>
            <a:ext cx="7772400" cy="4114800"/>
          </a:xfrm>
        </p:spPr>
        <p:txBody>
          <a:bodyPr/>
          <a:lstStyle/>
          <a:p>
            <a:pPr marL="230188" indent="-230188" eaLnBrk="1" hangingPunct="1">
              <a:lnSpc>
                <a:spcPct val="90000"/>
              </a:lnSpc>
            </a:pPr>
            <a:r>
              <a:rPr lang="en-US" sz="2800">
                <a:ea typeface="ＭＳ Ｐゴシック" pitchFamily="-105" charset="-128"/>
                <a:cs typeface="ＭＳ Ｐゴシック" pitchFamily="-105" charset="-128"/>
              </a:rPr>
              <a:t>Testosterone is converted to DHT by two 5</a:t>
            </a:r>
            <a:r>
              <a:rPr lang="en-US" sz="2800">
                <a:ea typeface="ＭＳ Ｐゴシック" pitchFamily="-105" charset="-128"/>
                <a:cs typeface="ＭＳ Ｐゴシック" pitchFamily="-105" charset="-128"/>
                <a:sym typeface="Symbol" pitchFamily="-105" charset="2"/>
              </a:rPr>
              <a:t>-reductase isoenzymes</a:t>
            </a:r>
            <a:endParaRPr lang="en-US" sz="2800">
              <a:ea typeface="ＭＳ Ｐゴシック" pitchFamily="-105" charset="-128"/>
              <a:cs typeface="ＭＳ Ｐゴシック" pitchFamily="-105" charset="-128"/>
            </a:endParaRPr>
          </a:p>
          <a:p>
            <a:pPr marL="230188" indent="-230188" eaLnBrk="1" hangingPunct="1">
              <a:lnSpc>
                <a:spcPct val="90000"/>
              </a:lnSpc>
            </a:pPr>
            <a:r>
              <a:rPr lang="en-US" sz="2800">
                <a:ea typeface="ＭＳ Ｐゴシック" pitchFamily="-105" charset="-128"/>
                <a:cs typeface="ＭＳ Ｐゴシック" pitchFamily="-105" charset="-128"/>
              </a:rPr>
              <a:t>The target for DHT is the androgen receptor</a:t>
            </a:r>
          </a:p>
          <a:p>
            <a:pPr marL="230188" indent="-230188" eaLnBrk="1" hangingPunct="1">
              <a:lnSpc>
                <a:spcPct val="90000"/>
              </a:lnSpc>
            </a:pPr>
            <a:r>
              <a:rPr lang="en-US" sz="2800">
                <a:ea typeface="ＭＳ Ｐゴシック" pitchFamily="-105" charset="-128"/>
                <a:cs typeface="ＭＳ Ｐゴシック" pitchFamily="-105" charset="-128"/>
              </a:rPr>
              <a:t>DHT has approximately 5 times greater affinity for the androgen receptor than testosterone</a:t>
            </a:r>
          </a:p>
          <a:p>
            <a:pPr marL="230188" indent="-230188" eaLnBrk="1" hangingPunct="1">
              <a:lnSpc>
                <a:spcPct val="90000"/>
              </a:lnSpc>
            </a:pPr>
            <a:r>
              <a:rPr lang="en-US" sz="2800">
                <a:ea typeface="ＭＳ Ｐゴシック" pitchFamily="-105" charset="-128"/>
                <a:cs typeface="ＭＳ Ｐゴシック" pitchFamily="-105" charset="-128"/>
              </a:rPr>
              <a:t>The greater affinity makes DHT a more potent androgenic steroid at physiologic concentrations</a:t>
            </a:r>
          </a:p>
          <a:p>
            <a:pPr marL="230188" indent="-230188" eaLnBrk="1" hangingPunct="1">
              <a:lnSpc>
                <a:spcPct val="90000"/>
              </a:lnSpc>
            </a:pPr>
            <a:r>
              <a:rPr lang="en-US" sz="2800">
                <a:ea typeface="ＭＳ Ｐゴシック" pitchFamily="-105" charset="-128"/>
                <a:cs typeface="ＭＳ Ｐゴシック" pitchFamily="-105" charset="-128"/>
              </a:rPr>
              <a:t>The DHT/androgen receptor complex alters gene expression</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85800" y="533400"/>
            <a:ext cx="7924800" cy="990600"/>
          </a:xfrm>
        </p:spPr>
        <p:txBody>
          <a:bodyPr/>
          <a:lstStyle/>
          <a:p>
            <a:pPr eaLnBrk="1" hangingPunct="1"/>
            <a:r>
              <a:rPr lang="en-US">
                <a:ea typeface="ＭＳ Ｐゴシック" pitchFamily="-105" charset="-128"/>
                <a:cs typeface="ＭＳ Ｐゴシック" pitchFamily="-105" charset="-128"/>
              </a:rPr>
              <a:t>Clinical Efficacy of 5</a:t>
            </a:r>
            <a:r>
              <a:rPr lang="en-US">
                <a:ea typeface="ＭＳ Ｐゴシック" pitchFamily="-105" charset="-128"/>
                <a:cs typeface="ＭＳ Ｐゴシック" pitchFamily="-105" charset="-128"/>
                <a:sym typeface="Symbol" pitchFamily="-105" charset="2"/>
              </a:rPr>
              <a:t>-ARIs</a:t>
            </a:r>
            <a:endParaRPr lang="en-US">
              <a:ea typeface="ＭＳ Ｐゴシック" pitchFamily="-105" charset="-128"/>
              <a:cs typeface="ＭＳ Ｐゴシック" pitchFamily="-105" charset="-128"/>
            </a:endParaRPr>
          </a:p>
        </p:txBody>
      </p:sp>
      <p:sp>
        <p:nvSpPr>
          <p:cNvPr id="86019" name="Text Box 3"/>
          <p:cNvSpPr txBox="1">
            <a:spLocks noChangeArrowheads="1"/>
          </p:cNvSpPr>
          <p:nvPr/>
        </p:nvSpPr>
        <p:spPr bwMode="auto">
          <a:xfrm>
            <a:off x="609600" y="5943600"/>
            <a:ext cx="6796088" cy="1069975"/>
          </a:xfrm>
          <a:prstGeom prst="rect">
            <a:avLst/>
          </a:prstGeom>
          <a:noFill/>
          <a:ln w="9525">
            <a:noFill/>
            <a:miter lim="800000"/>
            <a:headEnd/>
            <a:tailEnd/>
          </a:ln>
        </p:spPr>
        <p:txBody>
          <a:bodyPr wrap="none">
            <a:prstTxWarp prst="textNoShape">
              <a:avLst/>
            </a:prstTxWarp>
            <a:spAutoFit/>
          </a:bodyPr>
          <a:lstStyle/>
          <a:p>
            <a:r>
              <a:rPr lang="en-US" sz="1600" u="none">
                <a:latin typeface="Arial" pitchFamily="-105" charset="0"/>
              </a:rPr>
              <a:t>*Not from a comparative trial.</a:t>
            </a:r>
          </a:p>
          <a:p>
            <a:endParaRPr lang="en-US" sz="1600" u="none">
              <a:latin typeface="Arial" pitchFamily="-105" charset="0"/>
            </a:endParaRPr>
          </a:p>
          <a:p>
            <a:r>
              <a:rPr lang="en-US" sz="1200" u="none">
                <a:latin typeface="Arial" pitchFamily="-105" charset="0"/>
              </a:rPr>
              <a:t>1. McConnell JD et al. </a:t>
            </a:r>
            <a:r>
              <a:rPr lang="en-US" sz="1200" i="1" u="none">
                <a:latin typeface="Arial" pitchFamily="-105" charset="0"/>
              </a:rPr>
              <a:t>NEJM.</a:t>
            </a:r>
            <a:r>
              <a:rPr lang="en-US" sz="1200" u="none">
                <a:latin typeface="Arial" pitchFamily="-105" charset="0"/>
              </a:rPr>
              <a:t> 1998;338:557-563. 2. Roehrborn C et al. </a:t>
            </a:r>
            <a:r>
              <a:rPr lang="en-US" sz="1200" i="1" u="none">
                <a:latin typeface="Arial" pitchFamily="-105" charset="0"/>
              </a:rPr>
              <a:t>Urology.</a:t>
            </a:r>
            <a:r>
              <a:rPr lang="en-US" sz="1200" u="none">
                <a:latin typeface="Arial" pitchFamily="-105" charset="0"/>
              </a:rPr>
              <a:t> 2002;60:434-441</a:t>
            </a:r>
            <a:r>
              <a:rPr lang="en-US" sz="1600" u="none">
                <a:latin typeface="Arial" pitchFamily="-105" charset="0"/>
              </a:rPr>
              <a:t>.</a:t>
            </a:r>
            <a:endParaRPr lang="en-US" sz="1600" u="none">
              <a:solidFill>
                <a:schemeClr val="bg1"/>
              </a:solidFill>
              <a:latin typeface="Arial" pitchFamily="-105" charset="0"/>
            </a:endParaRPr>
          </a:p>
          <a:p>
            <a:endParaRPr lang="en-US" sz="1600" u="none">
              <a:solidFill>
                <a:schemeClr val="bg1"/>
              </a:solidFill>
              <a:latin typeface="Arial" pitchFamily="-105" charset="0"/>
            </a:endParaRPr>
          </a:p>
        </p:txBody>
      </p:sp>
      <p:graphicFrame>
        <p:nvGraphicFramePr>
          <p:cNvPr id="136196" name="Group 4"/>
          <p:cNvGraphicFramePr>
            <a:graphicFrameLocks noGrp="1"/>
          </p:cNvGraphicFramePr>
          <p:nvPr>
            <p:ph idx="1"/>
          </p:nvPr>
        </p:nvGraphicFramePr>
        <p:xfrm>
          <a:off x="685800" y="1981200"/>
          <a:ext cx="7772400" cy="3944112"/>
        </p:xfrm>
        <a:graphic>
          <a:graphicData uri="http://schemas.openxmlformats.org/drawingml/2006/table">
            <a:tbl>
              <a:tblPr/>
              <a:tblGrid>
                <a:gridCol w="2301875"/>
                <a:gridCol w="1331913"/>
                <a:gridCol w="1189037"/>
                <a:gridCol w="287338"/>
                <a:gridCol w="1366837"/>
                <a:gridCol w="1295400"/>
              </a:tblGrid>
              <a:tr h="95250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rgbClr val="FFFF66"/>
                        </a:solidFill>
                        <a:effectLst/>
                        <a:latin typeface="Times New Roman" pitchFamily="-107"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Times New Roman" pitchFamily="-107" charset="0"/>
                        </a:rPr>
                        <a:t>Finasteride</a:t>
                      </a:r>
                      <a:r>
                        <a:rPr kumimoji="0" lang="en-US" sz="2400" b="0" i="0" u="none" strike="noStrike" cap="none" normalizeH="0" baseline="30000">
                          <a:ln>
                            <a:noFill/>
                          </a:ln>
                          <a:solidFill>
                            <a:srgbClr val="FFFF66"/>
                          </a:solidFill>
                          <a:effectLst/>
                          <a:latin typeface="Times New Roman" pitchFamily="-107"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Times New Roman" pitchFamily="-107" charset="0"/>
                        </a:rPr>
                        <a:t>48-Mo Controlled Trial  in 3040 Men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rgbClr val="FFFF66"/>
                        </a:solidFill>
                        <a:effectLst/>
                        <a:latin typeface="Times New Roman" pitchFamily="-107"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Times New Roman" pitchFamily="-107" charset="0"/>
                        </a:rPr>
                        <a:t>Dutasteride</a:t>
                      </a:r>
                      <a:r>
                        <a:rPr kumimoji="0" lang="en-US" sz="2400" b="0" i="0" u="none" strike="noStrike" cap="none" normalizeH="0" baseline="30000">
                          <a:ln>
                            <a:noFill/>
                          </a:ln>
                          <a:solidFill>
                            <a:srgbClr val="FFFF66"/>
                          </a:solidFill>
                          <a:effectLst/>
                          <a:latin typeface="Times New Roman" pitchFamily="-107" charset="0"/>
                        </a:rPr>
                        <a:t>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Times New Roman" pitchFamily="-107" charset="0"/>
                        </a:rPr>
                        <a:t>24-Mo Controlled Trial in 4325 Men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58775">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Finasteride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Placebo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rgbClr val="FFFF66"/>
                        </a:solidFill>
                        <a:effectLst/>
                        <a:latin typeface="Times New Roman" pitchFamily="-107"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Dutasteride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Placebo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Volume changes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rgbClr val="FFFF66"/>
                        </a:solidFill>
                        <a:effectLst/>
                        <a:latin typeface="Times New Roman" pitchFamily="-107"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IPSS reduction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rgbClr val="FFFF66"/>
                        </a:solidFill>
                        <a:effectLst/>
                        <a:latin typeface="Times New Roman" pitchFamily="-107"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Q</a:t>
                      </a:r>
                      <a:r>
                        <a:rPr kumimoji="0" lang="en-US" sz="2000" b="0" i="0" u="none" strike="noStrike" cap="none" normalizeH="0" baseline="-25000">
                          <a:ln>
                            <a:noFill/>
                          </a:ln>
                          <a:solidFill>
                            <a:srgbClr val="FFFF66"/>
                          </a:solidFill>
                          <a:effectLst/>
                          <a:latin typeface="Times New Roman" pitchFamily="-107" charset="0"/>
                        </a:rPr>
                        <a:t>max</a:t>
                      </a:r>
                      <a:r>
                        <a:rPr kumimoji="0" lang="en-US" sz="2000" b="0" i="0" u="none" strike="noStrike" cap="none" normalizeH="0" baseline="0">
                          <a:ln>
                            <a:noFill/>
                          </a:ln>
                          <a:solidFill>
                            <a:srgbClr val="FFFF66"/>
                          </a:solidFill>
                          <a:effectLst/>
                          <a:latin typeface="Times New Roman" pitchFamily="-107" charset="0"/>
                        </a:rPr>
                        <a:t> improvement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rgbClr val="FFFF66"/>
                        </a:solidFill>
                        <a:effectLst/>
                        <a:latin typeface="Times New Roman" pitchFamily="-107"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AUR risk reduction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rgbClr val="FFFF66"/>
                        </a:solidFill>
                        <a:effectLst/>
                        <a:latin typeface="Times New Roman" pitchFamily="-107"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57%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Surgery risk reduction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rgbClr val="FFFF66"/>
                        </a:solidFill>
                        <a:effectLst/>
                        <a:latin typeface="Times New Roman" pitchFamily="-107"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228600" y="152400"/>
            <a:ext cx="8763000" cy="1143000"/>
          </a:xfrm>
        </p:spPr>
        <p:txBody>
          <a:bodyPr/>
          <a:lstStyle/>
          <a:p>
            <a:pPr eaLnBrk="1" hangingPunct="1"/>
            <a:r>
              <a:rPr lang="en-US">
                <a:ea typeface="ＭＳ Ｐゴシック" pitchFamily="-105" charset="-128"/>
                <a:cs typeface="ＭＳ Ｐゴシック" pitchFamily="-105" charset="-128"/>
              </a:rPr>
              <a:t>Adverse Events</a:t>
            </a:r>
          </a:p>
        </p:txBody>
      </p:sp>
      <p:graphicFrame>
        <p:nvGraphicFramePr>
          <p:cNvPr id="138243" name="Group 3"/>
          <p:cNvGraphicFramePr>
            <a:graphicFrameLocks noGrp="1"/>
          </p:cNvGraphicFramePr>
          <p:nvPr>
            <p:ph idx="1"/>
          </p:nvPr>
        </p:nvGraphicFramePr>
        <p:xfrm>
          <a:off x="633413" y="1446213"/>
          <a:ext cx="8281987" cy="3430590"/>
        </p:xfrm>
        <a:graphic>
          <a:graphicData uri="http://schemas.openxmlformats.org/drawingml/2006/table">
            <a:tbl>
              <a:tblPr/>
              <a:tblGrid>
                <a:gridCol w="2452687"/>
                <a:gridCol w="1419225"/>
                <a:gridCol w="1266825"/>
                <a:gridCol w="306388"/>
                <a:gridCol w="1457325"/>
                <a:gridCol w="1379537"/>
              </a:tblGrid>
              <a:tr h="461963">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rgbClr val="FFFF66"/>
                        </a:solidFill>
                        <a:effectLst/>
                        <a:latin typeface="Times New Roman" pitchFamily="-107"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Times New Roman" pitchFamily="-107" charset="0"/>
                        </a:rPr>
                        <a:t>Finasteride</a:t>
                      </a:r>
                      <a:r>
                        <a:rPr kumimoji="0" lang="en-US" sz="2400" b="0" i="0" u="none" strike="noStrike" cap="none" normalizeH="0" baseline="30000">
                          <a:ln>
                            <a:noFill/>
                          </a:ln>
                          <a:solidFill>
                            <a:srgbClr val="FFFF66"/>
                          </a:solidFill>
                          <a:effectLst/>
                          <a:latin typeface="Times New Roman" pitchFamily="-107"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FFFF66"/>
                        </a:solidFill>
                        <a:effectLst/>
                        <a:latin typeface="Times New Roman" pitchFamily="-107"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Times New Roman" pitchFamily="-107" charset="0"/>
                        </a:rPr>
                        <a:t>Dutasteride</a:t>
                      </a:r>
                      <a:r>
                        <a:rPr kumimoji="0" lang="en-US" sz="2400" b="0" i="0" u="none" strike="noStrike" cap="none" normalizeH="0" baseline="30000">
                          <a:ln>
                            <a:noFill/>
                          </a:ln>
                          <a:solidFill>
                            <a:srgbClr val="FFFF66"/>
                          </a:solidFill>
                          <a:effectLst/>
                          <a:latin typeface="Times New Roman" pitchFamily="-107"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525463">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Finasteride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Placebo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rgbClr val="FFFF66"/>
                        </a:solidFill>
                        <a:effectLst/>
                        <a:latin typeface="Times New Roman" pitchFamily="-107"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Dutasteride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Placebo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Erectile dysfunction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rgbClr val="FFFF66"/>
                        </a:solidFill>
                        <a:effectLst/>
                        <a:latin typeface="Times New Roman" pitchFamily="-107"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Altered libido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rgbClr val="FFFF66"/>
                        </a:solidFill>
                        <a:effectLst/>
                        <a:latin typeface="Times New Roman" pitchFamily="-107"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Ejaculatory disorder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rgbClr val="FFFF66"/>
                        </a:solidFill>
                        <a:effectLst/>
                        <a:latin typeface="Times New Roman" pitchFamily="-107"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sym typeface="Symbol" pitchFamily="-107" charset="2"/>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Gynecomastia and breast tenderness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rgbClr val="FFFF66"/>
                        </a:solidFill>
                        <a:effectLst/>
                        <a:latin typeface="Times New Roman" pitchFamily="-107"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Times New Roman" pitchFamily="-107" charset="0"/>
                          <a:sym typeface="Symbol" pitchFamily="-107" charset="2"/>
                        </a:rPr>
                        <a:t>1</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rgbClr val="FFFF66"/>
                        </a:solidFill>
                        <a:effectLst/>
                        <a:latin typeface="Times New Roman" pitchFamily="-107" charset="0"/>
                        <a:sym typeface="Symbol" pitchFamily="-107"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8122" name="Text Box 62"/>
          <p:cNvSpPr txBox="1">
            <a:spLocks noChangeArrowheads="1"/>
          </p:cNvSpPr>
          <p:nvPr/>
        </p:nvSpPr>
        <p:spPr bwMode="auto">
          <a:xfrm>
            <a:off x="457200" y="6156325"/>
            <a:ext cx="6997700" cy="701675"/>
          </a:xfrm>
          <a:prstGeom prst="rect">
            <a:avLst/>
          </a:prstGeom>
          <a:noFill/>
          <a:ln w="9525">
            <a:noFill/>
            <a:miter lim="800000"/>
            <a:headEnd/>
            <a:tailEnd/>
          </a:ln>
        </p:spPr>
        <p:txBody>
          <a:bodyPr wrap="none">
            <a:prstTxWarp prst="textNoShape">
              <a:avLst/>
            </a:prstTxWarp>
            <a:spAutoFit/>
          </a:bodyPr>
          <a:lstStyle/>
          <a:p>
            <a:r>
              <a:rPr lang="en-US" sz="1600" u="none">
                <a:latin typeface="Arial" pitchFamily="-105" charset="0"/>
              </a:rPr>
              <a:t>*Not from a comparative trial.</a:t>
            </a:r>
          </a:p>
          <a:p>
            <a:r>
              <a:rPr lang="en-US" sz="1200" u="none">
                <a:latin typeface="Arial" pitchFamily="-105" charset="0"/>
              </a:rPr>
              <a:t>1. McConnell JD et al. </a:t>
            </a:r>
            <a:r>
              <a:rPr lang="en-US" sz="1200" i="1" u="none">
                <a:latin typeface="Arial" pitchFamily="-105" charset="0"/>
              </a:rPr>
              <a:t>NEJM.</a:t>
            </a:r>
            <a:r>
              <a:rPr lang="en-US" sz="1200" u="none">
                <a:latin typeface="Arial" pitchFamily="-105" charset="0"/>
              </a:rPr>
              <a:t> 1998;338:557-563. 2. Roehrborn C et al. </a:t>
            </a:r>
            <a:r>
              <a:rPr lang="en-US" sz="1200" i="1" u="none">
                <a:latin typeface="Arial" pitchFamily="-105" charset="0"/>
              </a:rPr>
              <a:t>Urology.</a:t>
            </a:r>
            <a:r>
              <a:rPr lang="en-US" sz="1200" u="none">
                <a:latin typeface="Arial" pitchFamily="-105" charset="0"/>
              </a:rPr>
              <a:t> 2002;60:434-441.</a:t>
            </a:r>
            <a:br>
              <a:rPr lang="en-US" sz="1200" u="none">
                <a:latin typeface="Arial" pitchFamily="-105" charset="0"/>
              </a:rPr>
            </a:br>
            <a:r>
              <a:rPr lang="en-GB" sz="1200" u="none">
                <a:latin typeface="Arial" pitchFamily="-105" charset="0"/>
              </a:rPr>
              <a:t>3. American Urological Association Research and Education Inc. BPH Guidelines April 2003: page 33</a:t>
            </a:r>
            <a:endParaRPr lang="en-US" sz="1200" u="none">
              <a:solidFill>
                <a:schemeClr val="bg1"/>
              </a:solidFill>
              <a:latin typeface="Arial" pitchFamily="-105" charset="0"/>
            </a:endParaRPr>
          </a:p>
        </p:txBody>
      </p:sp>
      <p:sp>
        <p:nvSpPr>
          <p:cNvPr id="138303" name="Rectangle 63"/>
          <p:cNvSpPr>
            <a:spLocks noChangeArrowheads="1"/>
          </p:cNvSpPr>
          <p:nvPr/>
        </p:nvSpPr>
        <p:spPr bwMode="auto">
          <a:xfrm>
            <a:off x="381000" y="4953000"/>
            <a:ext cx="8610600" cy="1190625"/>
          </a:xfrm>
          <a:prstGeom prst="rect">
            <a:avLst/>
          </a:prstGeom>
          <a:noFill/>
          <a:ln w="9525">
            <a:noFill/>
            <a:miter lim="800000"/>
            <a:headEnd/>
            <a:tailEnd/>
          </a:ln>
          <a:effectLst/>
        </p:spPr>
        <p:txBody>
          <a:bodyPr>
            <a:prstTxWarp prst="textNoShape">
              <a:avLst/>
            </a:prstTxWarp>
            <a:spAutoFit/>
          </a:bodyPr>
          <a:lstStyle/>
          <a:p>
            <a:pPr eaLnBrk="0" hangingPunct="0">
              <a:lnSpc>
                <a:spcPct val="90000"/>
              </a:lnSpc>
              <a:spcBef>
                <a:spcPct val="50000"/>
              </a:spcBef>
              <a:defRPr/>
            </a:pPr>
            <a:r>
              <a:rPr lang="en-US" sz="2000" u="none">
                <a:latin typeface="Arial" pitchFamily="-107" charset="0"/>
                <a:ea typeface="+mn-ea"/>
                <a:cs typeface="+mn-cs"/>
              </a:rPr>
              <a:t>The new 5 alpha-reductase inhibitor Dutasteride has been shown to be of similar efficacy as Finasteride in terms of symptom score and flow-rate improvement, as well as in the prevention of disease progression, while having a comparable safety profile.</a:t>
            </a:r>
            <a:r>
              <a:rPr lang="en-US" sz="2000" b="1" u="none" baseline="30000">
                <a:effectLst>
                  <a:outerShdw blurRad="38100" dist="38100" dir="2700000" algn="tl">
                    <a:srgbClr val="000000"/>
                  </a:outerShdw>
                </a:effectLst>
                <a:latin typeface="Arial" pitchFamily="-107" charset="0"/>
                <a:ea typeface="+mn-ea"/>
                <a:cs typeface="+mn-cs"/>
              </a:rPr>
              <a:t>3</a:t>
            </a:r>
            <a:endParaRPr lang="en-US" sz="2000" u="none">
              <a:latin typeface="Arial" pitchFamily="-107" charset="0"/>
              <a:ea typeface="+mn-ea"/>
              <a:cs typeface="+mn-cs"/>
            </a:endParaRP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038600" y="1828800"/>
            <a:ext cx="3124200" cy="3124200"/>
            <a:chOff x="2544" y="1152"/>
            <a:chExt cx="1968" cy="1968"/>
          </a:xfrm>
        </p:grpSpPr>
        <p:sp>
          <p:nvSpPr>
            <p:cNvPr id="90122" name="Oval 3"/>
            <p:cNvSpPr>
              <a:spLocks noChangeArrowheads="1"/>
            </p:cNvSpPr>
            <p:nvPr/>
          </p:nvSpPr>
          <p:spPr bwMode="auto">
            <a:xfrm>
              <a:off x="2544" y="1152"/>
              <a:ext cx="1968" cy="1968"/>
            </a:xfrm>
            <a:prstGeom prst="ellipse">
              <a:avLst/>
            </a:prstGeom>
            <a:solidFill>
              <a:srgbClr val="A01E36">
                <a:alpha val="65097"/>
              </a:srgbClr>
            </a:solidFill>
            <a:ln w="9525">
              <a:noFill/>
              <a:round/>
              <a:headEnd/>
              <a:tailEnd/>
            </a:ln>
          </p:spPr>
          <p:txBody>
            <a:bodyPr wrap="none" anchor="ctr">
              <a:prstTxWarp prst="textNoShape">
                <a:avLst/>
              </a:prstTxWarp>
            </a:bodyPr>
            <a:lstStyle/>
            <a:p>
              <a:endParaRPr lang="en-US"/>
            </a:p>
          </p:txBody>
        </p:sp>
        <p:sp>
          <p:nvSpPr>
            <p:cNvPr id="70660" name="Text Box 4"/>
            <p:cNvSpPr txBox="1">
              <a:spLocks noChangeArrowheads="1"/>
            </p:cNvSpPr>
            <p:nvPr/>
          </p:nvSpPr>
          <p:spPr bwMode="auto">
            <a:xfrm>
              <a:off x="3264" y="1584"/>
              <a:ext cx="976" cy="1019"/>
            </a:xfrm>
            <a:prstGeom prst="rect">
              <a:avLst/>
            </a:prstGeom>
            <a:noFill/>
            <a:ln w="38100">
              <a:noFill/>
              <a:miter lim="800000"/>
              <a:headEnd/>
              <a:tailEnd/>
            </a:ln>
            <a:effectLst/>
          </p:spPr>
          <p:txBody>
            <a:bodyPr>
              <a:prstTxWarp prst="textNoShape">
                <a:avLst/>
              </a:prstTxWarp>
              <a:spAutoFit/>
            </a:bodyPr>
            <a:lstStyle/>
            <a:p>
              <a:pPr algn="ctr">
                <a:spcBef>
                  <a:spcPct val="50000"/>
                </a:spcBef>
                <a:defRPr/>
              </a:pPr>
              <a:r>
                <a:rPr lang="en-US" sz="1800" b="1" i="1" u="none">
                  <a:effectLst>
                    <a:outerShdw blurRad="38100" dist="38100" dir="2700000" algn="tl">
                      <a:srgbClr val="000000"/>
                    </a:outerShdw>
                  </a:effectLst>
                  <a:latin typeface="Arial" pitchFamily="-107" charset="0"/>
                  <a:ea typeface="+mn-ea"/>
                  <a:cs typeface="+mn-cs"/>
                </a:rPr>
                <a:t>Alpha-               </a:t>
              </a:r>
              <a:r>
                <a:rPr lang="en-US" sz="1800" b="1" i="1" u="none">
                  <a:effectLst>
                    <a:outerShdw blurRad="38100" dist="38100" dir="2700000" algn="tl">
                      <a:srgbClr val="000000"/>
                    </a:outerShdw>
                  </a:effectLst>
                  <a:latin typeface="Arial" pitchFamily="-107" charset="0"/>
                  <a:ea typeface="+mn-ea"/>
                  <a:cs typeface="+mn-cs"/>
                  <a:sym typeface="Symbol" pitchFamily="-107" charset="2"/>
                </a:rPr>
                <a:t> Blockers: </a:t>
              </a:r>
            </a:p>
            <a:p>
              <a:pPr algn="ctr">
                <a:spcBef>
                  <a:spcPct val="50000"/>
                </a:spcBef>
                <a:defRPr/>
              </a:pPr>
              <a:r>
                <a:rPr lang="en-US" sz="1800" b="1" u="none">
                  <a:effectLst>
                    <a:outerShdw blurRad="38100" dist="38100" dir="2700000" algn="tl">
                      <a:srgbClr val="000000"/>
                    </a:outerShdw>
                  </a:effectLst>
                  <a:latin typeface="Arial" pitchFamily="-107" charset="0"/>
                  <a:ea typeface="+mn-ea"/>
                  <a:cs typeface="+mn-cs"/>
                  <a:sym typeface="Symbol" pitchFamily="-107" charset="2"/>
                </a:rPr>
                <a:t>Relieve </a:t>
              </a:r>
            </a:p>
            <a:p>
              <a:pPr algn="ctr">
                <a:spcBef>
                  <a:spcPct val="5000"/>
                </a:spcBef>
                <a:defRPr/>
              </a:pPr>
              <a:r>
                <a:rPr lang="en-US" sz="1800" b="1" u="none">
                  <a:effectLst>
                    <a:outerShdw blurRad="38100" dist="38100" dir="2700000" algn="tl">
                      <a:srgbClr val="000000"/>
                    </a:outerShdw>
                  </a:effectLst>
                  <a:latin typeface="Arial" pitchFamily="-107" charset="0"/>
                  <a:ea typeface="+mn-ea"/>
                  <a:cs typeface="+mn-cs"/>
                  <a:sym typeface="Symbol" pitchFamily="-107" charset="2"/>
                </a:rPr>
                <a:t>Symptoms       Rapidly</a:t>
              </a:r>
              <a:endParaRPr lang="en-US" sz="1800" b="1" u="none">
                <a:effectLst>
                  <a:outerShdw blurRad="38100" dist="38100" dir="2700000" algn="tl">
                    <a:srgbClr val="000000"/>
                  </a:outerShdw>
                </a:effectLst>
                <a:latin typeface="Arial" pitchFamily="-107" charset="0"/>
                <a:ea typeface="+mn-ea"/>
                <a:cs typeface="+mn-cs"/>
              </a:endParaRPr>
            </a:p>
          </p:txBody>
        </p:sp>
      </p:grpSp>
      <p:grpSp>
        <p:nvGrpSpPr>
          <p:cNvPr id="3" name="Group 5"/>
          <p:cNvGrpSpPr>
            <a:grpSpLocks/>
          </p:cNvGrpSpPr>
          <p:nvPr/>
        </p:nvGrpSpPr>
        <p:grpSpPr bwMode="auto">
          <a:xfrm>
            <a:off x="2209800" y="1828800"/>
            <a:ext cx="3124200" cy="3124200"/>
            <a:chOff x="1392" y="1152"/>
            <a:chExt cx="1968" cy="1968"/>
          </a:xfrm>
        </p:grpSpPr>
        <p:sp>
          <p:nvSpPr>
            <p:cNvPr id="90120" name="Oval 6"/>
            <p:cNvSpPr>
              <a:spLocks noChangeArrowheads="1"/>
            </p:cNvSpPr>
            <p:nvPr/>
          </p:nvSpPr>
          <p:spPr bwMode="auto">
            <a:xfrm>
              <a:off x="1392" y="1152"/>
              <a:ext cx="1968" cy="1968"/>
            </a:xfrm>
            <a:prstGeom prst="ellipse">
              <a:avLst/>
            </a:prstGeom>
            <a:solidFill>
              <a:srgbClr val="E160F2">
                <a:alpha val="65097"/>
              </a:srgbClr>
            </a:solidFill>
            <a:ln w="9525">
              <a:noFill/>
              <a:round/>
              <a:headEnd/>
              <a:tailEnd/>
            </a:ln>
          </p:spPr>
          <p:txBody>
            <a:bodyPr wrap="none" anchor="ctr">
              <a:prstTxWarp prst="textNoShape">
                <a:avLst/>
              </a:prstTxWarp>
            </a:bodyPr>
            <a:lstStyle/>
            <a:p>
              <a:endParaRPr lang="en-US"/>
            </a:p>
          </p:txBody>
        </p:sp>
        <p:sp>
          <p:nvSpPr>
            <p:cNvPr id="70663" name="Text Box 7"/>
            <p:cNvSpPr txBox="1">
              <a:spLocks noChangeArrowheads="1"/>
            </p:cNvSpPr>
            <p:nvPr/>
          </p:nvSpPr>
          <p:spPr bwMode="auto">
            <a:xfrm>
              <a:off x="1728" y="1695"/>
              <a:ext cx="1200" cy="837"/>
            </a:xfrm>
            <a:prstGeom prst="rect">
              <a:avLst/>
            </a:prstGeom>
            <a:noFill/>
            <a:ln w="38100">
              <a:noFill/>
              <a:miter lim="800000"/>
              <a:headEnd/>
              <a:tailEnd/>
            </a:ln>
            <a:effectLst/>
          </p:spPr>
          <p:txBody>
            <a:bodyPr>
              <a:prstTxWarp prst="textNoShape">
                <a:avLst/>
              </a:prstTxWarp>
              <a:spAutoFit/>
            </a:bodyPr>
            <a:lstStyle/>
            <a:p>
              <a:pPr algn="ctr">
                <a:spcBef>
                  <a:spcPct val="50000"/>
                </a:spcBef>
                <a:defRPr/>
              </a:pPr>
              <a:r>
                <a:rPr lang="en-US" sz="1800" b="1" i="1" u="none">
                  <a:effectLst>
                    <a:outerShdw blurRad="38100" dist="38100" dir="2700000" algn="tl">
                      <a:srgbClr val="000000"/>
                    </a:outerShdw>
                  </a:effectLst>
                  <a:latin typeface="Arial" pitchFamily="-107" charset="0"/>
                  <a:ea typeface="+mn-ea"/>
                  <a:cs typeface="+mn-cs"/>
                </a:rPr>
                <a:t>5</a:t>
              </a:r>
              <a:r>
                <a:rPr lang="en-US" sz="1800" b="1" i="1" u="none">
                  <a:effectLst>
                    <a:outerShdw blurRad="38100" dist="38100" dir="2700000" algn="tl">
                      <a:srgbClr val="000000"/>
                    </a:outerShdw>
                  </a:effectLst>
                  <a:latin typeface="Arial" pitchFamily="-107" charset="0"/>
                  <a:ea typeface="+mn-ea"/>
                  <a:cs typeface="+mn-cs"/>
                  <a:sym typeface="Symbol" pitchFamily="-107" charset="2"/>
                </a:rPr>
                <a:t>-Reductase </a:t>
              </a:r>
              <a:br>
                <a:rPr lang="en-US" sz="1800" b="1" i="1" u="none">
                  <a:effectLst>
                    <a:outerShdw blurRad="38100" dist="38100" dir="2700000" algn="tl">
                      <a:srgbClr val="000000"/>
                    </a:outerShdw>
                  </a:effectLst>
                  <a:latin typeface="Arial" pitchFamily="-107" charset="0"/>
                  <a:ea typeface="+mn-ea"/>
                  <a:cs typeface="+mn-cs"/>
                  <a:sym typeface="Symbol" pitchFamily="-107" charset="2"/>
                </a:rPr>
              </a:br>
              <a:r>
                <a:rPr lang="en-US" sz="1800" b="1" i="1" u="none">
                  <a:effectLst>
                    <a:outerShdw blurRad="38100" dist="38100" dir="2700000" algn="tl">
                      <a:srgbClr val="000000"/>
                    </a:outerShdw>
                  </a:effectLst>
                  <a:latin typeface="Arial" pitchFamily="-107" charset="0"/>
                  <a:ea typeface="+mn-ea"/>
                  <a:cs typeface="+mn-cs"/>
                  <a:sym typeface="Symbol" pitchFamily="-107" charset="2"/>
                </a:rPr>
                <a:t>Inhibitors:</a:t>
              </a:r>
              <a:r>
                <a:rPr lang="en-US" sz="1800" b="1" u="none">
                  <a:effectLst>
                    <a:outerShdw blurRad="38100" dist="38100" dir="2700000" algn="tl">
                      <a:srgbClr val="000000"/>
                    </a:outerShdw>
                  </a:effectLst>
                  <a:latin typeface="Arial" pitchFamily="-107" charset="0"/>
                  <a:ea typeface="+mn-ea"/>
                  <a:cs typeface="+mn-cs"/>
                  <a:sym typeface="Symbol" pitchFamily="-107" charset="2"/>
                </a:rPr>
                <a:t> </a:t>
              </a:r>
            </a:p>
            <a:p>
              <a:pPr algn="ctr">
                <a:spcBef>
                  <a:spcPct val="50000"/>
                </a:spcBef>
                <a:defRPr/>
              </a:pPr>
              <a:r>
                <a:rPr lang="en-US" sz="1800" b="1" u="none">
                  <a:effectLst>
                    <a:outerShdw blurRad="38100" dist="38100" dir="2700000" algn="tl">
                      <a:srgbClr val="000000"/>
                    </a:outerShdw>
                  </a:effectLst>
                  <a:latin typeface="Arial" pitchFamily="-107" charset="0"/>
                  <a:ea typeface="+mn-ea"/>
                  <a:cs typeface="+mn-cs"/>
                  <a:sym typeface="Symbol" pitchFamily="-107" charset="2"/>
                </a:rPr>
                <a:t>Arrest Disease Progression</a:t>
              </a:r>
              <a:endParaRPr lang="en-US" sz="1800" b="1" u="none">
                <a:effectLst>
                  <a:outerShdw blurRad="38100" dist="38100" dir="2700000" algn="tl">
                    <a:srgbClr val="000000"/>
                  </a:outerShdw>
                </a:effectLst>
                <a:latin typeface="Arial" pitchFamily="-107" charset="0"/>
                <a:ea typeface="+mn-ea"/>
                <a:cs typeface="+mn-cs"/>
              </a:endParaRPr>
            </a:p>
          </p:txBody>
        </p:sp>
      </p:grpSp>
      <p:grpSp>
        <p:nvGrpSpPr>
          <p:cNvPr id="4" name="Group 8"/>
          <p:cNvGrpSpPr>
            <a:grpSpLocks/>
          </p:cNvGrpSpPr>
          <p:nvPr/>
        </p:nvGrpSpPr>
        <p:grpSpPr bwMode="auto">
          <a:xfrm>
            <a:off x="1447800" y="4930775"/>
            <a:ext cx="6502400" cy="1546225"/>
            <a:chOff x="912" y="3106"/>
            <a:chExt cx="4096" cy="974"/>
          </a:xfrm>
        </p:grpSpPr>
        <p:sp>
          <p:nvSpPr>
            <p:cNvPr id="90118" name="AutoShape 9"/>
            <p:cNvSpPr>
              <a:spLocks noChangeArrowheads="1"/>
            </p:cNvSpPr>
            <p:nvPr/>
          </p:nvSpPr>
          <p:spPr bwMode="auto">
            <a:xfrm>
              <a:off x="2851" y="3106"/>
              <a:ext cx="211" cy="528"/>
            </a:xfrm>
            <a:prstGeom prst="downArrow">
              <a:avLst>
                <a:gd name="adj1" fmla="val 50000"/>
                <a:gd name="adj2" fmla="val 62559"/>
              </a:avLst>
            </a:prstGeom>
            <a:solidFill>
              <a:schemeClr val="accent1"/>
            </a:solidFill>
            <a:ln w="38100">
              <a:noFill/>
              <a:miter lim="800000"/>
              <a:headEnd/>
              <a:tailEnd/>
            </a:ln>
          </p:spPr>
          <p:txBody>
            <a:bodyPr wrap="none" anchor="ctr">
              <a:prstTxWarp prst="textNoShape">
                <a:avLst/>
              </a:prstTxWarp>
            </a:bodyPr>
            <a:lstStyle/>
            <a:p>
              <a:pPr algn="ctr" eaLnBrk="0" hangingPunct="0"/>
              <a:endParaRPr lang="en-US" sz="2400" u="none">
                <a:latin typeface="Times" pitchFamily="-105" charset="0"/>
              </a:endParaRPr>
            </a:p>
          </p:txBody>
        </p:sp>
        <p:sp>
          <p:nvSpPr>
            <p:cNvPr id="70666" name="Text Box 10"/>
            <p:cNvSpPr txBox="1">
              <a:spLocks noChangeArrowheads="1"/>
            </p:cNvSpPr>
            <p:nvPr/>
          </p:nvSpPr>
          <p:spPr bwMode="auto">
            <a:xfrm>
              <a:off x="912" y="3676"/>
              <a:ext cx="4096" cy="404"/>
            </a:xfrm>
            <a:prstGeom prst="rect">
              <a:avLst/>
            </a:prstGeom>
            <a:noFill/>
            <a:ln w="38100">
              <a:noFill/>
              <a:miter lim="800000"/>
              <a:headEnd/>
              <a:tailEnd/>
            </a:ln>
            <a:effectLst/>
          </p:spPr>
          <p:txBody>
            <a:bodyPr>
              <a:prstTxWarp prst="textNoShape">
                <a:avLst/>
              </a:prstTxWarp>
              <a:spAutoFit/>
            </a:bodyPr>
            <a:lstStyle/>
            <a:p>
              <a:pPr algn="ctr">
                <a:spcBef>
                  <a:spcPct val="50000"/>
                </a:spcBef>
                <a:defRPr/>
              </a:pPr>
              <a:r>
                <a:rPr lang="en-US" sz="1800" b="1" u="none">
                  <a:effectLst>
                    <a:outerShdw blurRad="38100" dist="38100" dir="2700000" algn="tl">
                      <a:srgbClr val="000000"/>
                    </a:outerShdw>
                  </a:effectLst>
                  <a:latin typeface="Arial" pitchFamily="-107" charset="0"/>
                  <a:ea typeface="+mn-ea"/>
                  <a:cs typeface="+mn-cs"/>
                </a:rPr>
                <a:t>Combination Therapy: Arrest Disease Progression </a:t>
              </a:r>
              <a:br>
                <a:rPr lang="en-US" sz="1800" b="1" u="none">
                  <a:effectLst>
                    <a:outerShdw blurRad="38100" dist="38100" dir="2700000" algn="tl">
                      <a:srgbClr val="000000"/>
                    </a:outerShdw>
                  </a:effectLst>
                  <a:latin typeface="Arial" pitchFamily="-107" charset="0"/>
                  <a:ea typeface="+mn-ea"/>
                  <a:cs typeface="+mn-cs"/>
                </a:rPr>
              </a:br>
              <a:r>
                <a:rPr lang="en-US" sz="1800" b="1" u="none">
                  <a:effectLst>
                    <a:outerShdw blurRad="38100" dist="38100" dir="2700000" algn="tl">
                      <a:srgbClr val="000000"/>
                    </a:outerShdw>
                  </a:effectLst>
                  <a:latin typeface="Arial" pitchFamily="-107" charset="0"/>
                  <a:ea typeface="+mn-ea"/>
                  <a:cs typeface="+mn-cs"/>
                </a:rPr>
                <a:t>and Rapidly Relieve Symptoms</a:t>
              </a:r>
            </a:p>
          </p:txBody>
        </p:sp>
      </p:grpSp>
      <p:sp>
        <p:nvSpPr>
          <p:cNvPr id="90117" name="Rectangle 11"/>
          <p:cNvSpPr>
            <a:spLocks noGrp="1" noChangeArrowheads="1"/>
          </p:cNvSpPr>
          <p:nvPr>
            <p:ph type="title"/>
          </p:nvPr>
        </p:nvSpPr>
        <p:spPr/>
        <p:txBody>
          <a:bodyPr/>
          <a:lstStyle/>
          <a:p>
            <a:pPr eaLnBrk="1" hangingPunct="1">
              <a:lnSpc>
                <a:spcPct val="95000"/>
              </a:lnSpc>
            </a:pPr>
            <a:r>
              <a:rPr lang="en-US">
                <a:ea typeface="ＭＳ Ｐゴシック" pitchFamily="-105" charset="-128"/>
                <a:cs typeface="ＭＳ Ｐゴシック" pitchFamily="-105" charset="-128"/>
              </a:rPr>
              <a:t>Rationale for </a:t>
            </a:r>
            <a:br>
              <a:rPr lang="en-US">
                <a:ea typeface="ＭＳ Ｐゴシック" pitchFamily="-105" charset="-128"/>
                <a:cs typeface="ＭＳ Ｐゴシック" pitchFamily="-105" charset="-128"/>
              </a:rPr>
            </a:br>
            <a:r>
              <a:rPr lang="en-US">
                <a:ea typeface="ＭＳ Ｐゴシック" pitchFamily="-105" charset="-128"/>
                <a:cs typeface="ＭＳ Ｐゴシック" pitchFamily="-105" charset="-128"/>
              </a:rPr>
              <a:t>Combination Therapy</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1141413" y="1704975"/>
            <a:ext cx="7621587" cy="2192338"/>
          </a:xfrm>
        </p:spPr>
        <p:txBody>
          <a:bodyPr/>
          <a:lstStyle/>
          <a:p>
            <a:pPr eaLnBrk="1" hangingPunct="1"/>
            <a:r>
              <a:rPr lang="en-US" sz="8800">
                <a:ea typeface="ＭＳ Ｐゴシック" pitchFamily="-105" charset="-128"/>
                <a:cs typeface="ＭＳ Ｐゴシック" pitchFamily="-105" charset="-128"/>
                <a:sym typeface="Symbol" pitchFamily="-105" charset="2"/>
              </a:rPr>
              <a:t>MTOPS</a:t>
            </a:r>
            <a:br>
              <a:rPr lang="en-US" sz="8800">
                <a:ea typeface="ＭＳ Ｐゴシック" pitchFamily="-105" charset="-128"/>
                <a:cs typeface="ＭＳ Ｐゴシック" pitchFamily="-105" charset="-128"/>
                <a:sym typeface="Symbol" pitchFamily="-105" charset="2"/>
              </a:rPr>
            </a:br>
            <a:r>
              <a:rPr lang="en-US" sz="4000">
                <a:ea typeface="ＭＳ Ｐゴシック" pitchFamily="-105" charset="-128"/>
                <a:cs typeface="ＭＳ Ｐゴシック" pitchFamily="-105" charset="-128"/>
                <a:sym typeface="Symbol" pitchFamily="-105" charset="2"/>
              </a:rPr>
              <a:t>(Medical Treatment of Prostatic Symptoms)</a:t>
            </a:r>
            <a:br>
              <a:rPr lang="en-US" sz="4000">
                <a:ea typeface="ＭＳ Ｐゴシック" pitchFamily="-105" charset="-128"/>
                <a:cs typeface="ＭＳ Ｐゴシック" pitchFamily="-105" charset="-128"/>
                <a:sym typeface="Symbol" pitchFamily="-105" charset="2"/>
              </a:rPr>
            </a:br>
            <a:r>
              <a:rPr lang="en-US" sz="4800">
                <a:ea typeface="ＭＳ Ｐゴシック" pitchFamily="-105" charset="-128"/>
                <a:cs typeface="ＭＳ Ｐゴシック" pitchFamily="-105" charset="-128"/>
                <a:sym typeface="Symbol" pitchFamily="-105" charset="2"/>
              </a:rPr>
              <a:t>&amp;</a:t>
            </a:r>
            <a:br>
              <a:rPr lang="en-US" sz="4800">
                <a:ea typeface="ＭＳ Ｐゴシック" pitchFamily="-105" charset="-128"/>
                <a:cs typeface="ＭＳ Ｐゴシック" pitchFamily="-105" charset="-128"/>
                <a:sym typeface="Symbol" pitchFamily="-105" charset="2"/>
              </a:rPr>
            </a:br>
            <a:r>
              <a:rPr lang="en-US" sz="4800">
                <a:ea typeface="ＭＳ Ｐゴシック" pitchFamily="-105" charset="-128"/>
                <a:cs typeface="ＭＳ Ｐゴシック" pitchFamily="-105" charset="-128"/>
                <a:sym typeface="Symbol" pitchFamily="-105" charset="2"/>
              </a:rPr>
              <a:t>Combination Therapy</a:t>
            </a: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10123929"/>
          <p:cNvPicPr>
            <a:picLocks noChangeAspect="1" noChangeArrowheads="1"/>
          </p:cNvPicPr>
          <p:nvPr/>
        </p:nvPicPr>
        <p:blipFill>
          <a:blip r:embed="rId3"/>
          <a:srcRect/>
          <a:stretch>
            <a:fillRect/>
          </a:stretch>
        </p:blipFill>
        <p:spPr bwMode="auto">
          <a:xfrm>
            <a:off x="838200" y="1143000"/>
            <a:ext cx="3509963" cy="4392613"/>
          </a:xfrm>
          <a:prstGeom prst="rect">
            <a:avLst/>
          </a:prstGeom>
          <a:noFill/>
          <a:ln w="9525">
            <a:noFill/>
            <a:miter lim="800000"/>
            <a:headEnd/>
            <a:tailEnd/>
          </a:ln>
        </p:spPr>
      </p:pic>
      <p:pic>
        <p:nvPicPr>
          <p:cNvPr id="94211" name="Picture 3" descr="6305338884"/>
          <p:cNvPicPr>
            <a:picLocks noChangeAspect="1" noChangeArrowheads="1"/>
          </p:cNvPicPr>
          <p:nvPr/>
        </p:nvPicPr>
        <p:blipFill>
          <a:blip r:embed="rId4"/>
          <a:srcRect/>
          <a:stretch>
            <a:fillRect/>
          </a:stretch>
        </p:blipFill>
        <p:spPr bwMode="auto">
          <a:xfrm>
            <a:off x="5334000" y="533400"/>
            <a:ext cx="2949575" cy="54292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ea typeface="ＭＳ Ｐゴシック" pitchFamily="-105" charset="-128"/>
                <a:cs typeface="ＭＳ Ｐゴシック" pitchFamily="-105" charset="-128"/>
              </a:rPr>
              <a:t>Introduction</a:t>
            </a:r>
          </a:p>
        </p:txBody>
      </p:sp>
      <p:sp>
        <p:nvSpPr>
          <p:cNvPr id="22531" name="Rectangle 3"/>
          <p:cNvSpPr>
            <a:spLocks noGrp="1" noChangeArrowheads="1"/>
          </p:cNvSpPr>
          <p:nvPr>
            <p:ph type="body" idx="1"/>
          </p:nvPr>
        </p:nvSpPr>
        <p:spPr/>
        <p:txBody>
          <a:bodyPr/>
          <a:lstStyle/>
          <a:p>
            <a:pPr eaLnBrk="1" hangingPunct="1"/>
            <a:r>
              <a:rPr lang="en-US">
                <a:ea typeface="ＭＳ Ｐゴシック" pitchFamily="-105" charset="-128"/>
                <a:cs typeface="ＭＳ Ｐゴシック" pitchFamily="-105" charset="-128"/>
              </a:rPr>
              <a:t>Epidemiology</a:t>
            </a:r>
          </a:p>
          <a:p>
            <a:pPr eaLnBrk="1" hangingPunct="1"/>
            <a:r>
              <a:rPr lang="en-US">
                <a:ea typeface="ＭＳ Ｐゴシック" pitchFamily="-105" charset="-128"/>
                <a:cs typeface="ＭＳ Ｐゴシック" pitchFamily="-105" charset="-128"/>
              </a:rPr>
              <a:t>Changes in Terminology</a:t>
            </a:r>
          </a:p>
          <a:p>
            <a:pPr eaLnBrk="1" hangingPunct="1"/>
            <a:r>
              <a:rPr lang="en-US">
                <a:ea typeface="ＭＳ Ｐゴシック" pitchFamily="-105" charset="-128"/>
                <a:cs typeface="ＭＳ Ｐゴシック" pitchFamily="-105" charset="-128"/>
              </a:rPr>
              <a:t>Evaluation</a:t>
            </a:r>
          </a:p>
          <a:p>
            <a:pPr eaLnBrk="1" hangingPunct="1"/>
            <a:r>
              <a:rPr lang="en-US">
                <a:ea typeface="ＭＳ Ｐゴシック" pitchFamily="-105" charset="-128"/>
                <a:cs typeface="ＭＳ Ｐゴシック" pitchFamily="-105" charset="-128"/>
              </a:rPr>
              <a:t>Medical Therapy</a:t>
            </a:r>
          </a:p>
          <a:p>
            <a:pPr eaLnBrk="1" hangingPunct="1"/>
            <a:r>
              <a:rPr lang="en-US">
                <a:ea typeface="ＭＳ Ｐゴシック" pitchFamily="-105" charset="-128"/>
                <a:cs typeface="ＭＳ Ｐゴシック" pitchFamily="-105" charset="-128"/>
              </a:rPr>
              <a:t>Surgical Therapy</a:t>
            </a:r>
          </a:p>
          <a:p>
            <a:pPr eaLnBrk="1" hangingPunct="1"/>
            <a:r>
              <a:rPr lang="en-US">
                <a:ea typeface="ＭＳ Ｐゴシック" pitchFamily="-105" charset="-128"/>
                <a:cs typeface="ＭＳ Ｐゴシック" pitchFamily="-105" charset="-128"/>
              </a:rPr>
              <a:t>BPH and Sex!</a:t>
            </a: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0" y="228600"/>
            <a:ext cx="9064625" cy="1120775"/>
          </a:xfrm>
        </p:spPr>
        <p:txBody>
          <a:bodyPr/>
          <a:lstStyle/>
          <a:p>
            <a:pPr eaLnBrk="1" hangingPunct="1"/>
            <a:r>
              <a:rPr lang="en-US">
                <a:ea typeface="ＭＳ Ｐゴシック" pitchFamily="-105" charset="-128"/>
                <a:cs typeface="ＭＳ Ｐゴシック" pitchFamily="-105" charset="-128"/>
              </a:rPr>
              <a:t>MTOPS</a:t>
            </a:r>
            <a:br>
              <a:rPr lang="en-US">
                <a:ea typeface="ＭＳ Ｐゴシック" pitchFamily="-105" charset="-128"/>
                <a:cs typeface="ＭＳ Ｐゴシック" pitchFamily="-105" charset="-128"/>
              </a:rPr>
            </a:br>
            <a:r>
              <a:rPr lang="en-US">
                <a:ea typeface="ＭＳ Ｐゴシック" pitchFamily="-105" charset="-128"/>
                <a:cs typeface="ＭＳ Ｐゴシック" pitchFamily="-105" charset="-128"/>
              </a:rPr>
              <a:t>Doxazosin/Finasteride/Combination</a:t>
            </a:r>
          </a:p>
        </p:txBody>
      </p:sp>
      <p:sp>
        <p:nvSpPr>
          <p:cNvPr id="97283" name="Text Box 3"/>
          <p:cNvSpPr txBox="1">
            <a:spLocks noChangeArrowheads="1"/>
          </p:cNvSpPr>
          <p:nvPr/>
        </p:nvSpPr>
        <p:spPr bwMode="auto">
          <a:xfrm>
            <a:off x="150813" y="6316663"/>
            <a:ext cx="5105400" cy="533400"/>
          </a:xfrm>
          <a:prstGeom prst="rect">
            <a:avLst/>
          </a:prstGeom>
          <a:noFill/>
          <a:ln w="9525">
            <a:noFill/>
            <a:miter lim="800000"/>
            <a:headEnd/>
            <a:tailEnd/>
          </a:ln>
        </p:spPr>
        <p:txBody>
          <a:bodyPr>
            <a:prstTxWarp prst="textNoShape">
              <a:avLst/>
            </a:prstTxWarp>
            <a:spAutoFit/>
          </a:bodyPr>
          <a:lstStyle/>
          <a:p>
            <a:pPr>
              <a:spcBef>
                <a:spcPct val="25000"/>
              </a:spcBef>
              <a:buClr>
                <a:schemeClr val="tx1"/>
              </a:buClr>
              <a:buFont typeface="Arial" pitchFamily="-105" charset="0"/>
              <a:buNone/>
            </a:pPr>
            <a:r>
              <a:rPr lang="en-US" sz="1400" u="none">
                <a:latin typeface="Arial" pitchFamily="-105" charset="0"/>
              </a:rPr>
              <a:t>MTOPS = Medical Therapy Of Prostatic Symptoms.</a:t>
            </a:r>
          </a:p>
          <a:p>
            <a:pPr>
              <a:spcBef>
                <a:spcPct val="25000"/>
              </a:spcBef>
              <a:buClr>
                <a:srgbClr val="FFFF99"/>
              </a:buClr>
            </a:pPr>
            <a:r>
              <a:rPr lang="en-US" sz="1200" u="none">
                <a:latin typeface="Arial" pitchFamily="-105" charset="0"/>
              </a:rPr>
              <a:t>McConnell JD et al. </a:t>
            </a:r>
            <a:r>
              <a:rPr lang="en-US" sz="1200" i="1" u="none">
                <a:latin typeface="Arial" pitchFamily="-105" charset="0"/>
              </a:rPr>
              <a:t>NEJM, </a:t>
            </a:r>
            <a:r>
              <a:rPr lang="en-US" sz="1200" u="none">
                <a:latin typeface="Arial" pitchFamily="-105" charset="0"/>
              </a:rPr>
              <a:t>2003.</a:t>
            </a:r>
          </a:p>
        </p:txBody>
      </p:sp>
      <p:sp>
        <p:nvSpPr>
          <p:cNvPr id="97284" name="Rectangle 4"/>
          <p:cNvSpPr>
            <a:spLocks noGrp="1" noChangeArrowheads="1"/>
          </p:cNvSpPr>
          <p:nvPr>
            <p:ph type="body" idx="1"/>
          </p:nvPr>
        </p:nvSpPr>
        <p:spPr>
          <a:xfrm>
            <a:off x="762000" y="1524000"/>
            <a:ext cx="7772400" cy="4114800"/>
          </a:xfrm>
        </p:spPr>
        <p:txBody>
          <a:bodyPr/>
          <a:lstStyle/>
          <a:p>
            <a:pPr eaLnBrk="1" hangingPunct="1">
              <a:lnSpc>
                <a:spcPct val="80000"/>
              </a:lnSpc>
              <a:spcBef>
                <a:spcPct val="25000"/>
              </a:spcBef>
            </a:pPr>
            <a:r>
              <a:rPr lang="en-US" sz="2800" b="1">
                <a:ea typeface="ＭＳ Ｐゴシック" pitchFamily="-105" charset="-128"/>
                <a:cs typeface="ＭＳ Ｐゴシック" pitchFamily="-105" charset="-128"/>
              </a:rPr>
              <a:t>Double-masked, randomized, placebo-controlled, multicenter study</a:t>
            </a:r>
          </a:p>
          <a:p>
            <a:pPr eaLnBrk="1" hangingPunct="1">
              <a:lnSpc>
                <a:spcPct val="80000"/>
              </a:lnSpc>
              <a:spcBef>
                <a:spcPct val="25000"/>
              </a:spcBef>
            </a:pPr>
            <a:r>
              <a:rPr lang="en-US" sz="2800" b="1">
                <a:ea typeface="ＭＳ Ｐゴシック" pitchFamily="-105" charset="-128"/>
                <a:cs typeface="ＭＳ Ｐゴシック" pitchFamily="-105" charset="-128"/>
              </a:rPr>
              <a:t>3047 men aged </a:t>
            </a:r>
            <a:r>
              <a:rPr lang="en-US" sz="2800" b="1">
                <a:ea typeface="ＭＳ Ｐゴシック" pitchFamily="-105" charset="-128"/>
                <a:cs typeface="ＭＳ Ｐゴシック" pitchFamily="-105" charset="-128"/>
                <a:sym typeface="Symbol" pitchFamily="-105" charset="2"/>
              </a:rPr>
              <a:t></a:t>
            </a:r>
            <a:r>
              <a:rPr lang="en-US" sz="2800" b="1">
                <a:ea typeface="ＭＳ Ｐゴシック" pitchFamily="-105" charset="-128"/>
                <a:cs typeface="ＭＳ Ｐゴシック" pitchFamily="-105" charset="-128"/>
              </a:rPr>
              <a:t>50 years with BPH </a:t>
            </a:r>
          </a:p>
          <a:p>
            <a:pPr eaLnBrk="1" hangingPunct="1">
              <a:lnSpc>
                <a:spcPct val="80000"/>
              </a:lnSpc>
              <a:spcBef>
                <a:spcPct val="25000"/>
              </a:spcBef>
            </a:pPr>
            <a:r>
              <a:rPr lang="en-US" sz="2800" b="1">
                <a:ea typeface="ＭＳ Ｐゴシック" pitchFamily="-105" charset="-128"/>
                <a:cs typeface="ＭＳ Ｐゴシック" pitchFamily="-105" charset="-128"/>
              </a:rPr>
              <a:t>Average follow-up: 4.5 years</a:t>
            </a:r>
          </a:p>
          <a:p>
            <a:pPr eaLnBrk="1" hangingPunct="1">
              <a:lnSpc>
                <a:spcPct val="80000"/>
              </a:lnSpc>
              <a:spcBef>
                <a:spcPct val="25000"/>
              </a:spcBef>
            </a:pPr>
            <a:r>
              <a:rPr lang="en-US" sz="2800" b="1">
                <a:ea typeface="ＭＳ Ｐゴシック" pitchFamily="-105" charset="-128"/>
                <a:cs typeface="ＭＳ Ｐゴシック" pitchFamily="-105" charset="-128"/>
              </a:rPr>
              <a:t>Primary outcome: time to clinical progression</a:t>
            </a:r>
          </a:p>
          <a:p>
            <a:pPr lvl="1" eaLnBrk="1" hangingPunct="1">
              <a:lnSpc>
                <a:spcPct val="80000"/>
              </a:lnSpc>
              <a:spcBef>
                <a:spcPct val="10000"/>
              </a:spcBef>
            </a:pPr>
            <a:r>
              <a:rPr lang="en-US" sz="2100" b="1"/>
              <a:t>AUR</a:t>
            </a:r>
          </a:p>
          <a:p>
            <a:pPr lvl="1" eaLnBrk="1" hangingPunct="1">
              <a:lnSpc>
                <a:spcPct val="80000"/>
              </a:lnSpc>
              <a:spcBef>
                <a:spcPct val="10000"/>
              </a:spcBef>
            </a:pPr>
            <a:r>
              <a:rPr lang="en-US" sz="2100" b="1"/>
              <a:t>Renal insufficiency due to BPH </a:t>
            </a:r>
          </a:p>
          <a:p>
            <a:pPr lvl="1" eaLnBrk="1" hangingPunct="1">
              <a:lnSpc>
                <a:spcPct val="80000"/>
              </a:lnSpc>
              <a:spcBef>
                <a:spcPct val="10000"/>
              </a:spcBef>
            </a:pPr>
            <a:r>
              <a:rPr lang="en-US" sz="2100" b="1"/>
              <a:t>Recurrent UTI or urosepsis</a:t>
            </a:r>
          </a:p>
          <a:p>
            <a:pPr lvl="1" eaLnBrk="1" hangingPunct="1">
              <a:lnSpc>
                <a:spcPct val="80000"/>
              </a:lnSpc>
              <a:spcBef>
                <a:spcPct val="10000"/>
              </a:spcBef>
            </a:pPr>
            <a:r>
              <a:rPr lang="en-US" sz="2100" b="1"/>
              <a:t>Incontinence</a:t>
            </a:r>
          </a:p>
          <a:p>
            <a:pPr lvl="1" eaLnBrk="1" hangingPunct="1">
              <a:lnSpc>
                <a:spcPct val="80000"/>
              </a:lnSpc>
              <a:spcBef>
                <a:spcPct val="10000"/>
              </a:spcBef>
            </a:pPr>
            <a:r>
              <a:rPr lang="en-US" sz="2100" b="1">
                <a:sym typeface="Symbol" pitchFamily="-105" charset="2"/>
              </a:rPr>
              <a:t></a:t>
            </a:r>
            <a:r>
              <a:rPr lang="en-US" sz="2100" b="1"/>
              <a:t>4-point rise in baseline AUA symptom score confirmed </a:t>
            </a:r>
            <a:br>
              <a:rPr lang="en-US" sz="2100" b="1"/>
            </a:br>
            <a:r>
              <a:rPr lang="en-US" sz="2100" b="1"/>
              <a:t>within 2-4 weeks</a:t>
            </a:r>
          </a:p>
          <a:p>
            <a:pPr eaLnBrk="1" hangingPunct="1">
              <a:lnSpc>
                <a:spcPct val="80000"/>
              </a:lnSpc>
            </a:pPr>
            <a:r>
              <a:rPr lang="en-US" sz="2800" b="1">
                <a:ea typeface="ＭＳ Ｐゴシック" pitchFamily="-105" charset="-128"/>
                <a:cs typeface="ＭＳ Ｐゴシック" pitchFamily="-105" charset="-128"/>
              </a:rPr>
              <a:t>Secondary outcomes</a:t>
            </a:r>
          </a:p>
          <a:p>
            <a:pPr lvl="1" eaLnBrk="1" hangingPunct="1">
              <a:lnSpc>
                <a:spcPct val="80000"/>
              </a:lnSpc>
              <a:spcBef>
                <a:spcPct val="10000"/>
              </a:spcBef>
            </a:pPr>
            <a:r>
              <a:rPr lang="en-US" sz="2100" b="1"/>
              <a:t>Changes in symptom and flow rate over time </a:t>
            </a:r>
          </a:p>
          <a:p>
            <a:pPr lvl="1" eaLnBrk="1" hangingPunct="1">
              <a:lnSpc>
                <a:spcPct val="80000"/>
              </a:lnSpc>
              <a:spcBef>
                <a:spcPct val="10000"/>
              </a:spcBef>
            </a:pPr>
            <a:r>
              <a:rPr lang="en-US" sz="2100" b="1"/>
              <a:t>Rate of invasive therapies for LUTS/BPH</a:t>
            </a: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ChangeArrowheads="1"/>
          </p:cNvSpPr>
          <p:nvPr/>
        </p:nvSpPr>
        <p:spPr bwMode="auto">
          <a:xfrm>
            <a:off x="0" y="381000"/>
            <a:ext cx="8913813" cy="819150"/>
          </a:xfrm>
          <a:prstGeom prst="rect">
            <a:avLst/>
          </a:prstGeom>
          <a:noFill/>
          <a:ln w="9525">
            <a:noFill/>
            <a:miter lim="800000"/>
            <a:headEnd/>
            <a:tailEnd/>
          </a:ln>
        </p:spPr>
        <p:txBody>
          <a:bodyPr anchor="ctr">
            <a:prstTxWarp prst="textNoShape">
              <a:avLst/>
            </a:prstTxWarp>
          </a:bodyPr>
          <a:lstStyle/>
          <a:p>
            <a:pPr algn="ctr"/>
            <a:r>
              <a:rPr lang="en-US" sz="4800" u="none">
                <a:solidFill>
                  <a:srgbClr val="FFFF66"/>
                </a:solidFill>
              </a:rPr>
              <a:t>Cumulative Incidence</a:t>
            </a:r>
            <a:br>
              <a:rPr lang="en-US" sz="4800" u="none">
                <a:solidFill>
                  <a:srgbClr val="FFFF66"/>
                </a:solidFill>
              </a:rPr>
            </a:br>
            <a:r>
              <a:rPr lang="en-US" sz="4800" u="none">
                <a:solidFill>
                  <a:srgbClr val="FFFF66"/>
                </a:solidFill>
              </a:rPr>
              <a:t>of BPH Progression</a:t>
            </a:r>
          </a:p>
        </p:txBody>
      </p:sp>
      <p:grpSp>
        <p:nvGrpSpPr>
          <p:cNvPr id="99332" name="Group 3"/>
          <p:cNvGrpSpPr>
            <a:grpSpLocks/>
          </p:cNvGrpSpPr>
          <p:nvPr/>
        </p:nvGrpSpPr>
        <p:grpSpPr bwMode="auto">
          <a:xfrm>
            <a:off x="144463" y="1312863"/>
            <a:ext cx="8466137" cy="5441950"/>
            <a:chOff x="91" y="827"/>
            <a:chExt cx="5333" cy="3428"/>
          </a:xfrm>
        </p:grpSpPr>
        <p:graphicFrame>
          <p:nvGraphicFramePr>
            <p:cNvPr id="99330" name="Object 2"/>
            <p:cNvGraphicFramePr>
              <a:graphicFrameLocks noChangeAspect="1"/>
            </p:cNvGraphicFramePr>
            <p:nvPr/>
          </p:nvGraphicFramePr>
          <p:xfrm>
            <a:off x="480" y="1056"/>
            <a:ext cx="4724" cy="2872"/>
          </p:xfrm>
          <a:graphic>
            <a:graphicData uri="http://schemas.openxmlformats.org/presentationml/2006/ole">
              <mc:AlternateContent xmlns:mc="http://schemas.openxmlformats.org/markup-compatibility/2006">
                <mc:Choice xmlns:v="urn:schemas-microsoft-com:vml" Requires="v">
                  <p:oleObj spid="_x0000_s99331" name="Chart" r:id="rId4" imgW="6096000" imgH="4067251" progId="MSGraph.Chart.8">
                    <p:embed followColorScheme="full"/>
                  </p:oleObj>
                </mc:Choice>
                <mc:Fallback>
                  <p:oleObj name="Chart" r:id="rId4" imgW="6096000" imgH="4067251"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 y="1056"/>
                          <a:ext cx="4724" cy="2872"/>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9333" name="Freeform 5"/>
            <p:cNvSpPr>
              <a:spLocks/>
            </p:cNvSpPr>
            <p:nvPr/>
          </p:nvSpPr>
          <p:spPr bwMode="auto">
            <a:xfrm>
              <a:off x="4554" y="2182"/>
              <a:ext cx="23" cy="67"/>
            </a:xfrm>
            <a:custGeom>
              <a:avLst/>
              <a:gdLst>
                <a:gd name="T0" fmla="*/ 0 w 104"/>
                <a:gd name="T1" fmla="*/ 55 h 329"/>
                <a:gd name="T2" fmla="*/ 0 w 104"/>
                <a:gd name="T3" fmla="*/ 57 h 329"/>
                <a:gd name="T4" fmla="*/ 1 w 104"/>
                <a:gd name="T5" fmla="*/ 58 h 329"/>
                <a:gd name="T6" fmla="*/ 1 w 104"/>
                <a:gd name="T7" fmla="*/ 60 h 329"/>
                <a:gd name="T8" fmla="*/ 2 w 104"/>
                <a:gd name="T9" fmla="*/ 62 h 329"/>
                <a:gd name="T10" fmla="*/ 3 w 104"/>
                <a:gd name="T11" fmla="*/ 63 h 329"/>
                <a:gd name="T12" fmla="*/ 5 w 104"/>
                <a:gd name="T13" fmla="*/ 64 h 329"/>
                <a:gd name="T14" fmla="*/ 6 w 104"/>
                <a:gd name="T15" fmla="*/ 65 h 329"/>
                <a:gd name="T16" fmla="*/ 8 w 104"/>
                <a:gd name="T17" fmla="*/ 66 h 329"/>
                <a:gd name="T18" fmla="*/ 10 w 104"/>
                <a:gd name="T19" fmla="*/ 67 h 329"/>
                <a:gd name="T20" fmla="*/ 12 w 104"/>
                <a:gd name="T21" fmla="*/ 67 h 329"/>
                <a:gd name="T22" fmla="*/ 13 w 104"/>
                <a:gd name="T23" fmla="*/ 67 h 329"/>
                <a:gd name="T24" fmla="*/ 15 w 104"/>
                <a:gd name="T25" fmla="*/ 66 h 329"/>
                <a:gd name="T26" fmla="*/ 17 w 104"/>
                <a:gd name="T27" fmla="*/ 65 h 329"/>
                <a:gd name="T28" fmla="*/ 18 w 104"/>
                <a:gd name="T29" fmla="*/ 64 h 329"/>
                <a:gd name="T30" fmla="*/ 19 w 104"/>
                <a:gd name="T31" fmla="*/ 63 h 329"/>
                <a:gd name="T32" fmla="*/ 21 w 104"/>
                <a:gd name="T33" fmla="*/ 62 h 329"/>
                <a:gd name="T34" fmla="*/ 22 w 104"/>
                <a:gd name="T35" fmla="*/ 60 h 329"/>
                <a:gd name="T36" fmla="*/ 23 w 104"/>
                <a:gd name="T37" fmla="*/ 58 h 329"/>
                <a:gd name="T38" fmla="*/ 23 w 104"/>
                <a:gd name="T39" fmla="*/ 57 h 329"/>
                <a:gd name="T40" fmla="*/ 23 w 104"/>
                <a:gd name="T41" fmla="*/ 55 h 329"/>
                <a:gd name="T42" fmla="*/ 23 w 104"/>
                <a:gd name="T43" fmla="*/ 12 h 329"/>
                <a:gd name="T44" fmla="*/ 23 w 104"/>
                <a:gd name="T45" fmla="*/ 8 h 329"/>
                <a:gd name="T46" fmla="*/ 22 w 104"/>
                <a:gd name="T47" fmla="*/ 7 h 329"/>
                <a:gd name="T48" fmla="*/ 21 w 104"/>
                <a:gd name="T49" fmla="*/ 5 h 329"/>
                <a:gd name="T50" fmla="*/ 19 w 104"/>
                <a:gd name="T51" fmla="*/ 3 h 329"/>
                <a:gd name="T52" fmla="*/ 18 w 104"/>
                <a:gd name="T53" fmla="*/ 2 h 329"/>
                <a:gd name="T54" fmla="*/ 17 w 104"/>
                <a:gd name="T55" fmla="*/ 1 h 329"/>
                <a:gd name="T56" fmla="*/ 15 w 104"/>
                <a:gd name="T57" fmla="*/ 0 h 329"/>
                <a:gd name="T58" fmla="*/ 13 w 104"/>
                <a:gd name="T59" fmla="*/ 0 h 329"/>
                <a:gd name="T60" fmla="*/ 12 w 104"/>
                <a:gd name="T61" fmla="*/ 0 h 329"/>
                <a:gd name="T62" fmla="*/ 10 w 104"/>
                <a:gd name="T63" fmla="*/ 0 h 329"/>
                <a:gd name="T64" fmla="*/ 8 w 104"/>
                <a:gd name="T65" fmla="*/ 0 h 329"/>
                <a:gd name="T66" fmla="*/ 6 w 104"/>
                <a:gd name="T67" fmla="*/ 1 h 329"/>
                <a:gd name="T68" fmla="*/ 5 w 104"/>
                <a:gd name="T69" fmla="*/ 2 h 329"/>
                <a:gd name="T70" fmla="*/ 3 w 104"/>
                <a:gd name="T71" fmla="*/ 3 h 329"/>
                <a:gd name="T72" fmla="*/ 2 w 104"/>
                <a:gd name="T73" fmla="*/ 5 h 329"/>
                <a:gd name="T74" fmla="*/ 1 w 104"/>
                <a:gd name="T75" fmla="*/ 7 h 329"/>
                <a:gd name="T76" fmla="*/ 1 w 104"/>
                <a:gd name="T77" fmla="*/ 8 h 329"/>
                <a:gd name="T78" fmla="*/ 0 w 104"/>
                <a:gd name="T79" fmla="*/ 10 h 329"/>
                <a:gd name="T80" fmla="*/ 0 w 104"/>
                <a:gd name="T81" fmla="*/ 12 h 329"/>
                <a:gd name="T82" fmla="*/ 0 w 104"/>
                <a:gd name="T83" fmla="*/ 55 h 3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329"/>
                <a:gd name="T128" fmla="*/ 104 w 104"/>
                <a:gd name="T129" fmla="*/ 329 h 3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329">
                  <a:moveTo>
                    <a:pt x="0" y="268"/>
                  </a:moveTo>
                  <a:lnTo>
                    <a:pt x="0" y="278"/>
                  </a:lnTo>
                  <a:lnTo>
                    <a:pt x="3" y="286"/>
                  </a:lnTo>
                  <a:lnTo>
                    <a:pt x="6" y="296"/>
                  </a:lnTo>
                  <a:lnTo>
                    <a:pt x="10" y="303"/>
                  </a:lnTo>
                  <a:lnTo>
                    <a:pt x="15" y="310"/>
                  </a:lnTo>
                  <a:lnTo>
                    <a:pt x="21" y="316"/>
                  </a:lnTo>
                  <a:lnTo>
                    <a:pt x="29" y="321"/>
                  </a:lnTo>
                  <a:lnTo>
                    <a:pt x="36" y="325"/>
                  </a:lnTo>
                  <a:lnTo>
                    <a:pt x="43" y="327"/>
                  </a:lnTo>
                  <a:lnTo>
                    <a:pt x="52" y="329"/>
                  </a:lnTo>
                  <a:lnTo>
                    <a:pt x="59" y="327"/>
                  </a:lnTo>
                  <a:lnTo>
                    <a:pt x="68" y="325"/>
                  </a:lnTo>
                  <a:lnTo>
                    <a:pt x="76" y="321"/>
                  </a:lnTo>
                  <a:lnTo>
                    <a:pt x="82" y="316"/>
                  </a:lnTo>
                  <a:lnTo>
                    <a:pt x="88" y="310"/>
                  </a:lnTo>
                  <a:lnTo>
                    <a:pt x="94" y="303"/>
                  </a:lnTo>
                  <a:lnTo>
                    <a:pt x="98" y="296"/>
                  </a:lnTo>
                  <a:lnTo>
                    <a:pt x="102" y="286"/>
                  </a:lnTo>
                  <a:lnTo>
                    <a:pt x="103" y="278"/>
                  </a:lnTo>
                  <a:lnTo>
                    <a:pt x="104" y="268"/>
                  </a:lnTo>
                  <a:lnTo>
                    <a:pt x="104" y="60"/>
                  </a:lnTo>
                  <a:lnTo>
                    <a:pt x="102" y="41"/>
                  </a:lnTo>
                  <a:lnTo>
                    <a:pt x="98" y="33"/>
                  </a:lnTo>
                  <a:lnTo>
                    <a:pt x="94" y="24"/>
                  </a:lnTo>
                  <a:lnTo>
                    <a:pt x="88" y="17"/>
                  </a:lnTo>
                  <a:lnTo>
                    <a:pt x="82" y="11"/>
                  </a:lnTo>
                  <a:lnTo>
                    <a:pt x="76" y="6"/>
                  </a:lnTo>
                  <a:lnTo>
                    <a:pt x="68" y="2"/>
                  </a:lnTo>
                  <a:lnTo>
                    <a:pt x="59" y="0"/>
                  </a:lnTo>
                  <a:lnTo>
                    <a:pt x="52" y="0"/>
                  </a:lnTo>
                  <a:lnTo>
                    <a:pt x="43" y="0"/>
                  </a:lnTo>
                  <a:lnTo>
                    <a:pt x="36" y="2"/>
                  </a:lnTo>
                  <a:lnTo>
                    <a:pt x="29" y="6"/>
                  </a:lnTo>
                  <a:lnTo>
                    <a:pt x="21" y="11"/>
                  </a:lnTo>
                  <a:lnTo>
                    <a:pt x="15" y="17"/>
                  </a:lnTo>
                  <a:lnTo>
                    <a:pt x="10" y="24"/>
                  </a:lnTo>
                  <a:lnTo>
                    <a:pt x="6" y="33"/>
                  </a:lnTo>
                  <a:lnTo>
                    <a:pt x="3" y="41"/>
                  </a:lnTo>
                  <a:lnTo>
                    <a:pt x="0" y="51"/>
                  </a:lnTo>
                  <a:lnTo>
                    <a:pt x="0" y="60"/>
                  </a:lnTo>
                  <a:lnTo>
                    <a:pt x="0" y="268"/>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334" name="Freeform 6"/>
            <p:cNvSpPr>
              <a:spLocks/>
            </p:cNvSpPr>
            <p:nvPr/>
          </p:nvSpPr>
          <p:spPr bwMode="auto">
            <a:xfrm>
              <a:off x="4538" y="2206"/>
              <a:ext cx="56" cy="61"/>
            </a:xfrm>
            <a:custGeom>
              <a:avLst/>
              <a:gdLst>
                <a:gd name="T0" fmla="*/ 0 w 256"/>
                <a:gd name="T1" fmla="*/ 61 h 298"/>
                <a:gd name="T2" fmla="*/ 56 w 256"/>
                <a:gd name="T3" fmla="*/ 61 h 298"/>
                <a:gd name="T4" fmla="*/ 28 w 256"/>
                <a:gd name="T5" fmla="*/ 0 h 298"/>
                <a:gd name="T6" fmla="*/ 0 w 256"/>
                <a:gd name="T7" fmla="*/ 61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298"/>
                  </a:moveTo>
                  <a:lnTo>
                    <a:pt x="256" y="298"/>
                  </a:lnTo>
                  <a:lnTo>
                    <a:pt x="129" y="0"/>
                  </a:lnTo>
                  <a:lnTo>
                    <a:pt x="0" y="298"/>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335" name="Freeform 7"/>
            <p:cNvSpPr>
              <a:spLocks/>
            </p:cNvSpPr>
            <p:nvPr/>
          </p:nvSpPr>
          <p:spPr bwMode="auto">
            <a:xfrm>
              <a:off x="4538" y="2249"/>
              <a:ext cx="56" cy="61"/>
            </a:xfrm>
            <a:custGeom>
              <a:avLst/>
              <a:gdLst>
                <a:gd name="T0" fmla="*/ 0 w 256"/>
                <a:gd name="T1" fmla="*/ 0 h 298"/>
                <a:gd name="T2" fmla="*/ 28 w 256"/>
                <a:gd name="T3" fmla="*/ 61 h 298"/>
                <a:gd name="T4" fmla="*/ 56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9"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336" name="Freeform 8"/>
            <p:cNvSpPr>
              <a:spLocks/>
            </p:cNvSpPr>
            <p:nvPr/>
          </p:nvSpPr>
          <p:spPr bwMode="auto">
            <a:xfrm>
              <a:off x="4554" y="2182"/>
              <a:ext cx="204" cy="24"/>
            </a:xfrm>
            <a:custGeom>
              <a:avLst/>
              <a:gdLst>
                <a:gd name="T0" fmla="*/ 11 w 932"/>
                <a:gd name="T1" fmla="*/ 0 h 121"/>
                <a:gd name="T2" fmla="*/ 9 w 932"/>
                <a:gd name="T3" fmla="*/ 0 h 121"/>
                <a:gd name="T4" fmla="*/ 8 w 932"/>
                <a:gd name="T5" fmla="*/ 0 h 121"/>
                <a:gd name="T6" fmla="*/ 6 w 932"/>
                <a:gd name="T7" fmla="*/ 1 h 121"/>
                <a:gd name="T8" fmla="*/ 5 w 932"/>
                <a:gd name="T9" fmla="*/ 2 h 121"/>
                <a:gd name="T10" fmla="*/ 3 w 932"/>
                <a:gd name="T11" fmla="*/ 3 h 121"/>
                <a:gd name="T12" fmla="*/ 2 w 932"/>
                <a:gd name="T13" fmla="*/ 5 h 121"/>
                <a:gd name="T14" fmla="*/ 1 w 932"/>
                <a:gd name="T15" fmla="*/ 7 h 121"/>
                <a:gd name="T16" fmla="*/ 1 w 932"/>
                <a:gd name="T17" fmla="*/ 8 h 121"/>
                <a:gd name="T18" fmla="*/ 0 w 932"/>
                <a:gd name="T19" fmla="*/ 10 h 121"/>
                <a:gd name="T20" fmla="*/ 0 w 932"/>
                <a:gd name="T21" fmla="*/ 12 h 121"/>
                <a:gd name="T22" fmla="*/ 0 w 932"/>
                <a:gd name="T23" fmla="*/ 14 h 121"/>
                <a:gd name="T24" fmla="*/ 1 w 932"/>
                <a:gd name="T25" fmla="*/ 16 h 121"/>
                <a:gd name="T26" fmla="*/ 1 w 932"/>
                <a:gd name="T27" fmla="*/ 17 h 121"/>
                <a:gd name="T28" fmla="*/ 2 w 932"/>
                <a:gd name="T29" fmla="*/ 19 h 121"/>
                <a:gd name="T30" fmla="*/ 3 w 932"/>
                <a:gd name="T31" fmla="*/ 20 h 121"/>
                <a:gd name="T32" fmla="*/ 5 w 932"/>
                <a:gd name="T33" fmla="*/ 22 h 121"/>
                <a:gd name="T34" fmla="*/ 6 w 932"/>
                <a:gd name="T35" fmla="*/ 23 h 121"/>
                <a:gd name="T36" fmla="*/ 8 w 932"/>
                <a:gd name="T37" fmla="*/ 23 h 121"/>
                <a:gd name="T38" fmla="*/ 9 w 932"/>
                <a:gd name="T39" fmla="*/ 24 h 121"/>
                <a:gd name="T40" fmla="*/ 11 w 932"/>
                <a:gd name="T41" fmla="*/ 24 h 121"/>
                <a:gd name="T42" fmla="*/ 193 w 932"/>
                <a:gd name="T43" fmla="*/ 24 h 121"/>
                <a:gd name="T44" fmla="*/ 196 w 932"/>
                <a:gd name="T45" fmla="*/ 23 h 121"/>
                <a:gd name="T46" fmla="*/ 198 w 932"/>
                <a:gd name="T47" fmla="*/ 23 h 121"/>
                <a:gd name="T48" fmla="*/ 199 w 932"/>
                <a:gd name="T49" fmla="*/ 22 h 121"/>
                <a:gd name="T50" fmla="*/ 201 w 932"/>
                <a:gd name="T51" fmla="*/ 20 h 121"/>
                <a:gd name="T52" fmla="*/ 202 w 932"/>
                <a:gd name="T53" fmla="*/ 19 h 121"/>
                <a:gd name="T54" fmla="*/ 202 w 932"/>
                <a:gd name="T55" fmla="*/ 17 h 121"/>
                <a:gd name="T56" fmla="*/ 203 w 932"/>
                <a:gd name="T57" fmla="*/ 16 h 121"/>
                <a:gd name="T58" fmla="*/ 204 w 932"/>
                <a:gd name="T59" fmla="*/ 14 h 121"/>
                <a:gd name="T60" fmla="*/ 204 w 932"/>
                <a:gd name="T61" fmla="*/ 12 h 121"/>
                <a:gd name="T62" fmla="*/ 204 w 932"/>
                <a:gd name="T63" fmla="*/ 10 h 121"/>
                <a:gd name="T64" fmla="*/ 203 w 932"/>
                <a:gd name="T65" fmla="*/ 8 h 121"/>
                <a:gd name="T66" fmla="*/ 202 w 932"/>
                <a:gd name="T67" fmla="*/ 7 h 121"/>
                <a:gd name="T68" fmla="*/ 202 w 932"/>
                <a:gd name="T69" fmla="*/ 5 h 121"/>
                <a:gd name="T70" fmla="*/ 201 w 932"/>
                <a:gd name="T71" fmla="*/ 3 h 121"/>
                <a:gd name="T72" fmla="*/ 199 w 932"/>
                <a:gd name="T73" fmla="*/ 2 h 121"/>
                <a:gd name="T74" fmla="*/ 198 w 932"/>
                <a:gd name="T75" fmla="*/ 1 h 121"/>
                <a:gd name="T76" fmla="*/ 196 w 932"/>
                <a:gd name="T77" fmla="*/ 0 h 121"/>
                <a:gd name="T78" fmla="*/ 194 w 932"/>
                <a:gd name="T79" fmla="*/ 0 h 121"/>
                <a:gd name="T80" fmla="*/ 193 w 932"/>
                <a:gd name="T81" fmla="*/ 0 h 121"/>
                <a:gd name="T82" fmla="*/ 11 w 932"/>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1"/>
                <a:gd name="T128" fmla="*/ 932 w 932"/>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1">
                  <a:moveTo>
                    <a:pt x="52" y="0"/>
                  </a:moveTo>
                  <a:lnTo>
                    <a:pt x="43" y="0"/>
                  </a:lnTo>
                  <a:lnTo>
                    <a:pt x="36" y="2"/>
                  </a:lnTo>
                  <a:lnTo>
                    <a:pt x="29" y="6"/>
                  </a:lnTo>
                  <a:lnTo>
                    <a:pt x="21" y="11"/>
                  </a:lnTo>
                  <a:lnTo>
                    <a:pt x="15" y="17"/>
                  </a:lnTo>
                  <a:lnTo>
                    <a:pt x="10" y="24"/>
                  </a:lnTo>
                  <a:lnTo>
                    <a:pt x="6" y="33"/>
                  </a:lnTo>
                  <a:lnTo>
                    <a:pt x="3" y="41"/>
                  </a:lnTo>
                  <a:lnTo>
                    <a:pt x="0" y="51"/>
                  </a:lnTo>
                  <a:lnTo>
                    <a:pt x="0" y="60"/>
                  </a:lnTo>
                  <a:lnTo>
                    <a:pt x="0" y="70"/>
                  </a:lnTo>
                  <a:lnTo>
                    <a:pt x="3" y="79"/>
                  </a:lnTo>
                  <a:lnTo>
                    <a:pt x="6" y="87"/>
                  </a:lnTo>
                  <a:lnTo>
                    <a:pt x="10" y="95"/>
                  </a:lnTo>
                  <a:lnTo>
                    <a:pt x="15" y="103"/>
                  </a:lnTo>
                  <a:lnTo>
                    <a:pt x="21" y="109"/>
                  </a:lnTo>
                  <a:lnTo>
                    <a:pt x="29" y="114"/>
                  </a:lnTo>
                  <a:lnTo>
                    <a:pt x="36" y="117"/>
                  </a:lnTo>
                  <a:lnTo>
                    <a:pt x="43" y="120"/>
                  </a:lnTo>
                  <a:lnTo>
                    <a:pt x="52" y="121"/>
                  </a:lnTo>
                  <a:lnTo>
                    <a:pt x="880" y="121"/>
                  </a:lnTo>
                  <a:lnTo>
                    <a:pt x="896" y="117"/>
                  </a:lnTo>
                  <a:lnTo>
                    <a:pt x="903" y="114"/>
                  </a:lnTo>
                  <a:lnTo>
                    <a:pt x="911" y="109"/>
                  </a:lnTo>
                  <a:lnTo>
                    <a:pt x="917" y="103"/>
                  </a:lnTo>
                  <a:lnTo>
                    <a:pt x="922" y="95"/>
                  </a:lnTo>
                  <a:lnTo>
                    <a:pt x="925" y="87"/>
                  </a:lnTo>
                  <a:lnTo>
                    <a:pt x="929" y="79"/>
                  </a:lnTo>
                  <a:lnTo>
                    <a:pt x="930" y="70"/>
                  </a:lnTo>
                  <a:lnTo>
                    <a:pt x="932" y="60"/>
                  </a:lnTo>
                  <a:lnTo>
                    <a:pt x="930" y="51"/>
                  </a:lnTo>
                  <a:lnTo>
                    <a:pt x="929" y="41"/>
                  </a:lnTo>
                  <a:lnTo>
                    <a:pt x="925" y="33"/>
                  </a:lnTo>
                  <a:lnTo>
                    <a:pt x="922" y="24"/>
                  </a:lnTo>
                  <a:lnTo>
                    <a:pt x="917" y="17"/>
                  </a:lnTo>
                  <a:lnTo>
                    <a:pt x="911" y="11"/>
                  </a:lnTo>
                  <a:lnTo>
                    <a:pt x="903" y="6"/>
                  </a:lnTo>
                  <a:lnTo>
                    <a:pt x="896" y="2"/>
                  </a:lnTo>
                  <a:lnTo>
                    <a:pt x="887" y="0"/>
                  </a:lnTo>
                  <a:lnTo>
                    <a:pt x="880"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337" name="Freeform 9"/>
            <p:cNvSpPr>
              <a:spLocks/>
            </p:cNvSpPr>
            <p:nvPr/>
          </p:nvSpPr>
          <p:spPr bwMode="auto">
            <a:xfrm>
              <a:off x="4374" y="2224"/>
              <a:ext cx="22" cy="120"/>
            </a:xfrm>
            <a:custGeom>
              <a:avLst/>
              <a:gdLst>
                <a:gd name="T0" fmla="*/ 0 w 104"/>
                <a:gd name="T1" fmla="*/ 108 h 589"/>
                <a:gd name="T2" fmla="*/ 0 w 104"/>
                <a:gd name="T3" fmla="*/ 110 h 589"/>
                <a:gd name="T4" fmla="*/ 1 w 104"/>
                <a:gd name="T5" fmla="*/ 112 h 589"/>
                <a:gd name="T6" fmla="*/ 1 w 104"/>
                <a:gd name="T7" fmla="*/ 113 h 589"/>
                <a:gd name="T8" fmla="*/ 2 w 104"/>
                <a:gd name="T9" fmla="*/ 115 h 589"/>
                <a:gd name="T10" fmla="*/ 3 w 104"/>
                <a:gd name="T11" fmla="*/ 117 h 589"/>
                <a:gd name="T12" fmla="*/ 4 w 104"/>
                <a:gd name="T13" fmla="*/ 118 h 589"/>
                <a:gd name="T14" fmla="*/ 6 w 104"/>
                <a:gd name="T15" fmla="*/ 119 h 589"/>
                <a:gd name="T16" fmla="*/ 8 w 104"/>
                <a:gd name="T17" fmla="*/ 120 h 589"/>
                <a:gd name="T18" fmla="*/ 9 w 104"/>
                <a:gd name="T19" fmla="*/ 120 h 589"/>
                <a:gd name="T20" fmla="*/ 11 w 104"/>
                <a:gd name="T21" fmla="*/ 120 h 589"/>
                <a:gd name="T22" fmla="*/ 13 w 104"/>
                <a:gd name="T23" fmla="*/ 120 h 589"/>
                <a:gd name="T24" fmla="*/ 14 w 104"/>
                <a:gd name="T25" fmla="*/ 120 h 589"/>
                <a:gd name="T26" fmla="*/ 16 w 104"/>
                <a:gd name="T27" fmla="*/ 119 h 589"/>
                <a:gd name="T28" fmla="*/ 17 w 104"/>
                <a:gd name="T29" fmla="*/ 118 h 589"/>
                <a:gd name="T30" fmla="*/ 19 w 104"/>
                <a:gd name="T31" fmla="*/ 117 h 589"/>
                <a:gd name="T32" fmla="*/ 20 w 104"/>
                <a:gd name="T33" fmla="*/ 115 h 589"/>
                <a:gd name="T34" fmla="*/ 21 w 104"/>
                <a:gd name="T35" fmla="*/ 113 h 589"/>
                <a:gd name="T36" fmla="*/ 22 w 104"/>
                <a:gd name="T37" fmla="*/ 112 h 589"/>
                <a:gd name="T38" fmla="*/ 22 w 104"/>
                <a:gd name="T39" fmla="*/ 110 h 589"/>
                <a:gd name="T40" fmla="*/ 22 w 104"/>
                <a:gd name="T41" fmla="*/ 108 h 589"/>
                <a:gd name="T42" fmla="*/ 22 w 104"/>
                <a:gd name="T43" fmla="*/ 12 h 589"/>
                <a:gd name="T44" fmla="*/ 22 w 104"/>
                <a:gd name="T45" fmla="*/ 8 h 589"/>
                <a:gd name="T46" fmla="*/ 21 w 104"/>
                <a:gd name="T47" fmla="*/ 7 h 589"/>
                <a:gd name="T48" fmla="*/ 20 w 104"/>
                <a:gd name="T49" fmla="*/ 5 h 589"/>
                <a:gd name="T50" fmla="*/ 19 w 104"/>
                <a:gd name="T51" fmla="*/ 4 h 589"/>
                <a:gd name="T52" fmla="*/ 17 w 104"/>
                <a:gd name="T53" fmla="*/ 2 h 589"/>
                <a:gd name="T54" fmla="*/ 16 w 104"/>
                <a:gd name="T55" fmla="*/ 1 h 589"/>
                <a:gd name="T56" fmla="*/ 14 w 104"/>
                <a:gd name="T57" fmla="*/ 0 h 589"/>
                <a:gd name="T58" fmla="*/ 13 w 104"/>
                <a:gd name="T59" fmla="*/ 0 h 589"/>
                <a:gd name="T60" fmla="*/ 11 w 104"/>
                <a:gd name="T61" fmla="*/ 0 h 589"/>
                <a:gd name="T62" fmla="*/ 9 w 104"/>
                <a:gd name="T63" fmla="*/ 0 h 589"/>
                <a:gd name="T64" fmla="*/ 8 w 104"/>
                <a:gd name="T65" fmla="*/ 0 h 589"/>
                <a:gd name="T66" fmla="*/ 6 w 104"/>
                <a:gd name="T67" fmla="*/ 1 h 589"/>
                <a:gd name="T68" fmla="*/ 4 w 104"/>
                <a:gd name="T69" fmla="*/ 2 h 589"/>
                <a:gd name="T70" fmla="*/ 3 w 104"/>
                <a:gd name="T71" fmla="*/ 4 h 589"/>
                <a:gd name="T72" fmla="*/ 2 w 104"/>
                <a:gd name="T73" fmla="*/ 5 h 589"/>
                <a:gd name="T74" fmla="*/ 1 w 104"/>
                <a:gd name="T75" fmla="*/ 7 h 589"/>
                <a:gd name="T76" fmla="*/ 1 w 104"/>
                <a:gd name="T77" fmla="*/ 8 h 589"/>
                <a:gd name="T78" fmla="*/ 0 w 104"/>
                <a:gd name="T79" fmla="*/ 10 h 589"/>
                <a:gd name="T80" fmla="*/ 0 w 104"/>
                <a:gd name="T81" fmla="*/ 12 h 589"/>
                <a:gd name="T82" fmla="*/ 0 w 104"/>
                <a:gd name="T83" fmla="*/ 108 h 5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589"/>
                <a:gd name="T128" fmla="*/ 104 w 104"/>
                <a:gd name="T129" fmla="*/ 589 h 5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589">
                  <a:moveTo>
                    <a:pt x="0" y="529"/>
                  </a:moveTo>
                  <a:lnTo>
                    <a:pt x="0" y="539"/>
                  </a:lnTo>
                  <a:lnTo>
                    <a:pt x="3" y="548"/>
                  </a:lnTo>
                  <a:lnTo>
                    <a:pt x="5" y="557"/>
                  </a:lnTo>
                  <a:lnTo>
                    <a:pt x="10" y="565"/>
                  </a:lnTo>
                  <a:lnTo>
                    <a:pt x="15" y="572"/>
                  </a:lnTo>
                  <a:lnTo>
                    <a:pt x="21" y="578"/>
                  </a:lnTo>
                  <a:lnTo>
                    <a:pt x="29" y="583"/>
                  </a:lnTo>
                  <a:lnTo>
                    <a:pt x="36" y="587"/>
                  </a:lnTo>
                  <a:lnTo>
                    <a:pt x="44" y="589"/>
                  </a:lnTo>
                  <a:lnTo>
                    <a:pt x="52" y="589"/>
                  </a:lnTo>
                  <a:lnTo>
                    <a:pt x="60" y="589"/>
                  </a:lnTo>
                  <a:lnTo>
                    <a:pt x="68" y="587"/>
                  </a:lnTo>
                  <a:lnTo>
                    <a:pt x="76" y="583"/>
                  </a:lnTo>
                  <a:lnTo>
                    <a:pt x="82" y="578"/>
                  </a:lnTo>
                  <a:lnTo>
                    <a:pt x="88" y="572"/>
                  </a:lnTo>
                  <a:lnTo>
                    <a:pt x="94" y="565"/>
                  </a:lnTo>
                  <a:lnTo>
                    <a:pt x="98" y="557"/>
                  </a:lnTo>
                  <a:lnTo>
                    <a:pt x="102" y="548"/>
                  </a:lnTo>
                  <a:lnTo>
                    <a:pt x="103" y="539"/>
                  </a:lnTo>
                  <a:lnTo>
                    <a:pt x="104" y="529"/>
                  </a:lnTo>
                  <a:lnTo>
                    <a:pt x="104" y="60"/>
                  </a:lnTo>
                  <a:lnTo>
                    <a:pt x="102" y="41"/>
                  </a:lnTo>
                  <a:lnTo>
                    <a:pt x="98" y="32"/>
                  </a:lnTo>
                  <a:lnTo>
                    <a:pt x="94" y="25"/>
                  </a:lnTo>
                  <a:lnTo>
                    <a:pt x="88" y="18"/>
                  </a:lnTo>
                  <a:lnTo>
                    <a:pt x="82" y="11"/>
                  </a:lnTo>
                  <a:lnTo>
                    <a:pt x="76" y="6"/>
                  </a:lnTo>
                  <a:lnTo>
                    <a:pt x="68" y="2"/>
                  </a:lnTo>
                  <a:lnTo>
                    <a:pt x="60" y="1"/>
                  </a:lnTo>
                  <a:lnTo>
                    <a:pt x="52" y="0"/>
                  </a:lnTo>
                  <a:lnTo>
                    <a:pt x="44" y="1"/>
                  </a:lnTo>
                  <a:lnTo>
                    <a:pt x="36" y="2"/>
                  </a:lnTo>
                  <a:lnTo>
                    <a:pt x="29" y="6"/>
                  </a:lnTo>
                  <a:lnTo>
                    <a:pt x="21" y="11"/>
                  </a:lnTo>
                  <a:lnTo>
                    <a:pt x="15" y="18"/>
                  </a:lnTo>
                  <a:lnTo>
                    <a:pt x="10" y="25"/>
                  </a:lnTo>
                  <a:lnTo>
                    <a:pt x="5" y="32"/>
                  </a:lnTo>
                  <a:lnTo>
                    <a:pt x="3" y="41"/>
                  </a:lnTo>
                  <a:lnTo>
                    <a:pt x="0" y="51"/>
                  </a:lnTo>
                  <a:lnTo>
                    <a:pt x="0" y="60"/>
                  </a:lnTo>
                  <a:lnTo>
                    <a:pt x="0" y="529"/>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338" name="Freeform 10"/>
            <p:cNvSpPr>
              <a:spLocks/>
            </p:cNvSpPr>
            <p:nvPr/>
          </p:nvSpPr>
          <p:spPr bwMode="auto">
            <a:xfrm>
              <a:off x="4374" y="2267"/>
              <a:ext cx="22" cy="88"/>
            </a:xfrm>
            <a:custGeom>
              <a:avLst/>
              <a:gdLst>
                <a:gd name="T0" fmla="*/ 0 w 104"/>
                <a:gd name="T1" fmla="*/ 76 h 431"/>
                <a:gd name="T2" fmla="*/ 0 w 104"/>
                <a:gd name="T3" fmla="*/ 78 h 431"/>
                <a:gd name="T4" fmla="*/ 1 w 104"/>
                <a:gd name="T5" fmla="*/ 80 h 431"/>
                <a:gd name="T6" fmla="*/ 1 w 104"/>
                <a:gd name="T7" fmla="*/ 81 h 431"/>
                <a:gd name="T8" fmla="*/ 2 w 104"/>
                <a:gd name="T9" fmla="*/ 83 h 431"/>
                <a:gd name="T10" fmla="*/ 3 w 104"/>
                <a:gd name="T11" fmla="*/ 84 h 431"/>
                <a:gd name="T12" fmla="*/ 4 w 104"/>
                <a:gd name="T13" fmla="*/ 86 h 431"/>
                <a:gd name="T14" fmla="*/ 6 w 104"/>
                <a:gd name="T15" fmla="*/ 87 h 431"/>
                <a:gd name="T16" fmla="*/ 8 w 104"/>
                <a:gd name="T17" fmla="*/ 88 h 431"/>
                <a:gd name="T18" fmla="*/ 9 w 104"/>
                <a:gd name="T19" fmla="*/ 88 h 431"/>
                <a:gd name="T20" fmla="*/ 11 w 104"/>
                <a:gd name="T21" fmla="*/ 88 h 431"/>
                <a:gd name="T22" fmla="*/ 13 w 104"/>
                <a:gd name="T23" fmla="*/ 88 h 431"/>
                <a:gd name="T24" fmla="*/ 14 w 104"/>
                <a:gd name="T25" fmla="*/ 88 h 431"/>
                <a:gd name="T26" fmla="*/ 16 w 104"/>
                <a:gd name="T27" fmla="*/ 87 h 431"/>
                <a:gd name="T28" fmla="*/ 17 w 104"/>
                <a:gd name="T29" fmla="*/ 86 h 431"/>
                <a:gd name="T30" fmla="*/ 19 w 104"/>
                <a:gd name="T31" fmla="*/ 84 h 431"/>
                <a:gd name="T32" fmla="*/ 20 w 104"/>
                <a:gd name="T33" fmla="*/ 83 h 431"/>
                <a:gd name="T34" fmla="*/ 21 w 104"/>
                <a:gd name="T35" fmla="*/ 81 h 431"/>
                <a:gd name="T36" fmla="*/ 22 w 104"/>
                <a:gd name="T37" fmla="*/ 80 h 431"/>
                <a:gd name="T38" fmla="*/ 22 w 104"/>
                <a:gd name="T39" fmla="*/ 78 h 431"/>
                <a:gd name="T40" fmla="*/ 22 w 104"/>
                <a:gd name="T41" fmla="*/ 76 h 431"/>
                <a:gd name="T42" fmla="*/ 22 w 104"/>
                <a:gd name="T43" fmla="*/ 12 h 431"/>
                <a:gd name="T44" fmla="*/ 22 w 104"/>
                <a:gd name="T45" fmla="*/ 8 h 431"/>
                <a:gd name="T46" fmla="*/ 21 w 104"/>
                <a:gd name="T47" fmla="*/ 7 h 431"/>
                <a:gd name="T48" fmla="*/ 20 w 104"/>
                <a:gd name="T49" fmla="*/ 5 h 431"/>
                <a:gd name="T50" fmla="*/ 19 w 104"/>
                <a:gd name="T51" fmla="*/ 3 h 431"/>
                <a:gd name="T52" fmla="*/ 17 w 104"/>
                <a:gd name="T53" fmla="*/ 2 h 431"/>
                <a:gd name="T54" fmla="*/ 16 w 104"/>
                <a:gd name="T55" fmla="*/ 1 h 431"/>
                <a:gd name="T56" fmla="*/ 14 w 104"/>
                <a:gd name="T57" fmla="*/ 0 h 431"/>
                <a:gd name="T58" fmla="*/ 13 w 104"/>
                <a:gd name="T59" fmla="*/ 0 h 431"/>
                <a:gd name="T60" fmla="*/ 11 w 104"/>
                <a:gd name="T61" fmla="*/ 0 h 431"/>
                <a:gd name="T62" fmla="*/ 9 w 104"/>
                <a:gd name="T63" fmla="*/ 0 h 431"/>
                <a:gd name="T64" fmla="*/ 8 w 104"/>
                <a:gd name="T65" fmla="*/ 0 h 431"/>
                <a:gd name="T66" fmla="*/ 6 w 104"/>
                <a:gd name="T67" fmla="*/ 1 h 431"/>
                <a:gd name="T68" fmla="*/ 4 w 104"/>
                <a:gd name="T69" fmla="*/ 2 h 431"/>
                <a:gd name="T70" fmla="*/ 3 w 104"/>
                <a:gd name="T71" fmla="*/ 3 h 431"/>
                <a:gd name="T72" fmla="*/ 2 w 104"/>
                <a:gd name="T73" fmla="*/ 5 h 431"/>
                <a:gd name="T74" fmla="*/ 1 w 104"/>
                <a:gd name="T75" fmla="*/ 7 h 431"/>
                <a:gd name="T76" fmla="*/ 1 w 104"/>
                <a:gd name="T77" fmla="*/ 8 h 431"/>
                <a:gd name="T78" fmla="*/ 0 w 104"/>
                <a:gd name="T79" fmla="*/ 10 h 431"/>
                <a:gd name="T80" fmla="*/ 0 w 104"/>
                <a:gd name="T81" fmla="*/ 12 h 431"/>
                <a:gd name="T82" fmla="*/ 0 w 104"/>
                <a:gd name="T83" fmla="*/ 76 h 4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431"/>
                <a:gd name="T128" fmla="*/ 104 w 104"/>
                <a:gd name="T129" fmla="*/ 431 h 4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431">
                  <a:moveTo>
                    <a:pt x="0" y="371"/>
                  </a:moveTo>
                  <a:lnTo>
                    <a:pt x="0" y="380"/>
                  </a:lnTo>
                  <a:lnTo>
                    <a:pt x="3" y="390"/>
                  </a:lnTo>
                  <a:lnTo>
                    <a:pt x="5" y="399"/>
                  </a:lnTo>
                  <a:lnTo>
                    <a:pt x="10" y="406"/>
                  </a:lnTo>
                  <a:lnTo>
                    <a:pt x="15" y="413"/>
                  </a:lnTo>
                  <a:lnTo>
                    <a:pt x="21" y="420"/>
                  </a:lnTo>
                  <a:lnTo>
                    <a:pt x="29" y="425"/>
                  </a:lnTo>
                  <a:lnTo>
                    <a:pt x="36" y="429"/>
                  </a:lnTo>
                  <a:lnTo>
                    <a:pt x="44" y="430"/>
                  </a:lnTo>
                  <a:lnTo>
                    <a:pt x="52" y="431"/>
                  </a:lnTo>
                  <a:lnTo>
                    <a:pt x="60" y="430"/>
                  </a:lnTo>
                  <a:lnTo>
                    <a:pt x="68" y="429"/>
                  </a:lnTo>
                  <a:lnTo>
                    <a:pt x="76" y="425"/>
                  </a:lnTo>
                  <a:lnTo>
                    <a:pt x="82" y="420"/>
                  </a:lnTo>
                  <a:lnTo>
                    <a:pt x="88" y="413"/>
                  </a:lnTo>
                  <a:lnTo>
                    <a:pt x="94" y="406"/>
                  </a:lnTo>
                  <a:lnTo>
                    <a:pt x="98" y="399"/>
                  </a:lnTo>
                  <a:lnTo>
                    <a:pt x="102" y="390"/>
                  </a:lnTo>
                  <a:lnTo>
                    <a:pt x="103" y="380"/>
                  </a:lnTo>
                  <a:lnTo>
                    <a:pt x="104" y="371"/>
                  </a:lnTo>
                  <a:lnTo>
                    <a:pt x="104" y="60"/>
                  </a:lnTo>
                  <a:lnTo>
                    <a:pt x="102" y="41"/>
                  </a:lnTo>
                  <a:lnTo>
                    <a:pt x="98" y="33"/>
                  </a:lnTo>
                  <a:lnTo>
                    <a:pt x="94" y="24"/>
                  </a:lnTo>
                  <a:lnTo>
                    <a:pt x="88" y="17"/>
                  </a:lnTo>
                  <a:lnTo>
                    <a:pt x="82" y="11"/>
                  </a:lnTo>
                  <a:lnTo>
                    <a:pt x="76" y="6"/>
                  </a:lnTo>
                  <a:lnTo>
                    <a:pt x="68" y="2"/>
                  </a:lnTo>
                  <a:lnTo>
                    <a:pt x="60" y="0"/>
                  </a:lnTo>
                  <a:lnTo>
                    <a:pt x="52" y="0"/>
                  </a:lnTo>
                  <a:lnTo>
                    <a:pt x="44" y="0"/>
                  </a:lnTo>
                  <a:lnTo>
                    <a:pt x="36" y="2"/>
                  </a:lnTo>
                  <a:lnTo>
                    <a:pt x="29" y="6"/>
                  </a:lnTo>
                  <a:lnTo>
                    <a:pt x="21" y="11"/>
                  </a:lnTo>
                  <a:lnTo>
                    <a:pt x="15" y="17"/>
                  </a:lnTo>
                  <a:lnTo>
                    <a:pt x="10" y="24"/>
                  </a:lnTo>
                  <a:lnTo>
                    <a:pt x="5" y="33"/>
                  </a:lnTo>
                  <a:lnTo>
                    <a:pt x="3" y="41"/>
                  </a:lnTo>
                  <a:lnTo>
                    <a:pt x="0" y="51"/>
                  </a:lnTo>
                  <a:lnTo>
                    <a:pt x="0" y="60"/>
                  </a:lnTo>
                  <a:lnTo>
                    <a:pt x="0" y="371"/>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339" name="Freeform 11"/>
            <p:cNvSpPr>
              <a:spLocks/>
            </p:cNvSpPr>
            <p:nvPr/>
          </p:nvSpPr>
          <p:spPr bwMode="auto">
            <a:xfrm>
              <a:off x="3815" y="2437"/>
              <a:ext cx="56" cy="60"/>
            </a:xfrm>
            <a:custGeom>
              <a:avLst/>
              <a:gdLst>
                <a:gd name="T0" fmla="*/ 0 w 256"/>
                <a:gd name="T1" fmla="*/ 60 h 299"/>
                <a:gd name="T2" fmla="*/ 56 w 256"/>
                <a:gd name="T3" fmla="*/ 60 h 299"/>
                <a:gd name="T4" fmla="*/ 28 w 256"/>
                <a:gd name="T5" fmla="*/ 0 h 299"/>
                <a:gd name="T6" fmla="*/ 0 w 256"/>
                <a:gd name="T7" fmla="*/ 60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299"/>
                  </a:moveTo>
                  <a:lnTo>
                    <a:pt x="256" y="299"/>
                  </a:lnTo>
                  <a:lnTo>
                    <a:pt x="128" y="0"/>
                  </a:lnTo>
                  <a:lnTo>
                    <a:pt x="0" y="299"/>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340" name="Freeform 12"/>
            <p:cNvSpPr>
              <a:spLocks/>
            </p:cNvSpPr>
            <p:nvPr/>
          </p:nvSpPr>
          <p:spPr bwMode="auto">
            <a:xfrm>
              <a:off x="3651" y="2455"/>
              <a:ext cx="203" cy="24"/>
            </a:xfrm>
            <a:custGeom>
              <a:avLst/>
              <a:gdLst>
                <a:gd name="T0" fmla="*/ 11 w 931"/>
                <a:gd name="T1" fmla="*/ 0 h 120"/>
                <a:gd name="T2" fmla="*/ 10 w 931"/>
                <a:gd name="T3" fmla="*/ 0 h 120"/>
                <a:gd name="T4" fmla="*/ 8 w 931"/>
                <a:gd name="T5" fmla="*/ 0 h 120"/>
                <a:gd name="T6" fmla="*/ 6 w 931"/>
                <a:gd name="T7" fmla="*/ 1 h 120"/>
                <a:gd name="T8" fmla="*/ 5 w 931"/>
                <a:gd name="T9" fmla="*/ 2 h 120"/>
                <a:gd name="T10" fmla="*/ 3 w 931"/>
                <a:gd name="T11" fmla="*/ 3 h 120"/>
                <a:gd name="T12" fmla="*/ 2 w 931"/>
                <a:gd name="T13" fmla="*/ 5 h 120"/>
                <a:gd name="T14" fmla="*/ 1 w 931"/>
                <a:gd name="T15" fmla="*/ 6 h 120"/>
                <a:gd name="T16" fmla="*/ 0 w 931"/>
                <a:gd name="T17" fmla="*/ 8 h 120"/>
                <a:gd name="T18" fmla="*/ 0 w 931"/>
                <a:gd name="T19" fmla="*/ 10 h 120"/>
                <a:gd name="T20" fmla="*/ 0 w 931"/>
                <a:gd name="T21" fmla="*/ 12 h 120"/>
                <a:gd name="T22" fmla="*/ 0 w 931"/>
                <a:gd name="T23" fmla="*/ 14 h 120"/>
                <a:gd name="T24" fmla="*/ 0 w 931"/>
                <a:gd name="T25" fmla="*/ 16 h 120"/>
                <a:gd name="T26" fmla="*/ 1 w 931"/>
                <a:gd name="T27" fmla="*/ 17 h 120"/>
                <a:gd name="T28" fmla="*/ 2 w 931"/>
                <a:gd name="T29" fmla="*/ 19 h 120"/>
                <a:gd name="T30" fmla="*/ 3 w 931"/>
                <a:gd name="T31" fmla="*/ 20 h 120"/>
                <a:gd name="T32" fmla="*/ 5 w 931"/>
                <a:gd name="T33" fmla="*/ 22 h 120"/>
                <a:gd name="T34" fmla="*/ 6 w 931"/>
                <a:gd name="T35" fmla="*/ 23 h 120"/>
                <a:gd name="T36" fmla="*/ 8 w 931"/>
                <a:gd name="T37" fmla="*/ 23 h 120"/>
                <a:gd name="T38" fmla="*/ 10 w 931"/>
                <a:gd name="T39" fmla="*/ 24 h 120"/>
                <a:gd name="T40" fmla="*/ 11 w 931"/>
                <a:gd name="T41" fmla="*/ 24 h 120"/>
                <a:gd name="T42" fmla="*/ 192 w 931"/>
                <a:gd name="T43" fmla="*/ 24 h 120"/>
                <a:gd name="T44" fmla="*/ 195 w 931"/>
                <a:gd name="T45" fmla="*/ 23 h 120"/>
                <a:gd name="T46" fmla="*/ 197 w 931"/>
                <a:gd name="T47" fmla="*/ 23 h 120"/>
                <a:gd name="T48" fmla="*/ 198 w 931"/>
                <a:gd name="T49" fmla="*/ 22 h 120"/>
                <a:gd name="T50" fmla="*/ 200 w 931"/>
                <a:gd name="T51" fmla="*/ 20 h 120"/>
                <a:gd name="T52" fmla="*/ 201 w 931"/>
                <a:gd name="T53" fmla="*/ 19 h 120"/>
                <a:gd name="T54" fmla="*/ 202 w 931"/>
                <a:gd name="T55" fmla="*/ 17 h 120"/>
                <a:gd name="T56" fmla="*/ 203 w 931"/>
                <a:gd name="T57" fmla="*/ 16 h 120"/>
                <a:gd name="T58" fmla="*/ 203 w 931"/>
                <a:gd name="T59" fmla="*/ 14 h 120"/>
                <a:gd name="T60" fmla="*/ 203 w 931"/>
                <a:gd name="T61" fmla="*/ 12 h 120"/>
                <a:gd name="T62" fmla="*/ 203 w 931"/>
                <a:gd name="T63" fmla="*/ 10 h 120"/>
                <a:gd name="T64" fmla="*/ 203 w 931"/>
                <a:gd name="T65" fmla="*/ 8 h 120"/>
                <a:gd name="T66" fmla="*/ 202 w 931"/>
                <a:gd name="T67" fmla="*/ 6 h 120"/>
                <a:gd name="T68" fmla="*/ 201 w 931"/>
                <a:gd name="T69" fmla="*/ 5 h 120"/>
                <a:gd name="T70" fmla="*/ 200 w 931"/>
                <a:gd name="T71" fmla="*/ 3 h 120"/>
                <a:gd name="T72" fmla="*/ 198 w 931"/>
                <a:gd name="T73" fmla="*/ 2 h 120"/>
                <a:gd name="T74" fmla="*/ 197 w 931"/>
                <a:gd name="T75" fmla="*/ 1 h 120"/>
                <a:gd name="T76" fmla="*/ 195 w 931"/>
                <a:gd name="T77" fmla="*/ 0 h 120"/>
                <a:gd name="T78" fmla="*/ 194 w 931"/>
                <a:gd name="T79" fmla="*/ 0 h 120"/>
                <a:gd name="T80" fmla="*/ 192 w 931"/>
                <a:gd name="T81" fmla="*/ 0 h 120"/>
                <a:gd name="T82" fmla="*/ 11 w 931"/>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1"/>
                <a:gd name="T127" fmla="*/ 0 h 120"/>
                <a:gd name="T128" fmla="*/ 931 w 931"/>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1" h="120">
                  <a:moveTo>
                    <a:pt x="52" y="0"/>
                  </a:moveTo>
                  <a:lnTo>
                    <a:pt x="44" y="0"/>
                  </a:lnTo>
                  <a:lnTo>
                    <a:pt x="36" y="2"/>
                  </a:lnTo>
                  <a:lnTo>
                    <a:pt x="28" y="6"/>
                  </a:lnTo>
                  <a:lnTo>
                    <a:pt x="22" y="10"/>
                  </a:lnTo>
                  <a:lnTo>
                    <a:pt x="16" y="16"/>
                  </a:lnTo>
                  <a:lnTo>
                    <a:pt x="10" y="24"/>
                  </a:lnTo>
                  <a:lnTo>
                    <a:pt x="6" y="32"/>
                  </a:lnTo>
                  <a:lnTo>
                    <a:pt x="2" y="41"/>
                  </a:lnTo>
                  <a:lnTo>
                    <a:pt x="1" y="50"/>
                  </a:lnTo>
                  <a:lnTo>
                    <a:pt x="0" y="60"/>
                  </a:lnTo>
                  <a:lnTo>
                    <a:pt x="1" y="70"/>
                  </a:lnTo>
                  <a:lnTo>
                    <a:pt x="2" y="78"/>
                  </a:lnTo>
                  <a:lnTo>
                    <a:pt x="6" y="87"/>
                  </a:lnTo>
                  <a:lnTo>
                    <a:pt x="10" y="95"/>
                  </a:lnTo>
                  <a:lnTo>
                    <a:pt x="16" y="102"/>
                  </a:lnTo>
                  <a:lnTo>
                    <a:pt x="22" y="108"/>
                  </a:lnTo>
                  <a:lnTo>
                    <a:pt x="28" y="113"/>
                  </a:lnTo>
                  <a:lnTo>
                    <a:pt x="36" y="117"/>
                  </a:lnTo>
                  <a:lnTo>
                    <a:pt x="44" y="119"/>
                  </a:lnTo>
                  <a:lnTo>
                    <a:pt x="52" y="120"/>
                  </a:lnTo>
                  <a:lnTo>
                    <a:pt x="879" y="120"/>
                  </a:lnTo>
                  <a:lnTo>
                    <a:pt x="895" y="117"/>
                  </a:lnTo>
                  <a:lnTo>
                    <a:pt x="903" y="113"/>
                  </a:lnTo>
                  <a:lnTo>
                    <a:pt x="910" y="108"/>
                  </a:lnTo>
                  <a:lnTo>
                    <a:pt x="916" y="102"/>
                  </a:lnTo>
                  <a:lnTo>
                    <a:pt x="921" y="95"/>
                  </a:lnTo>
                  <a:lnTo>
                    <a:pt x="926" y="87"/>
                  </a:lnTo>
                  <a:lnTo>
                    <a:pt x="929" y="78"/>
                  </a:lnTo>
                  <a:lnTo>
                    <a:pt x="931" y="70"/>
                  </a:lnTo>
                  <a:lnTo>
                    <a:pt x="931" y="60"/>
                  </a:lnTo>
                  <a:lnTo>
                    <a:pt x="931" y="50"/>
                  </a:lnTo>
                  <a:lnTo>
                    <a:pt x="929" y="41"/>
                  </a:lnTo>
                  <a:lnTo>
                    <a:pt x="926" y="32"/>
                  </a:lnTo>
                  <a:lnTo>
                    <a:pt x="921" y="24"/>
                  </a:lnTo>
                  <a:lnTo>
                    <a:pt x="916" y="16"/>
                  </a:lnTo>
                  <a:lnTo>
                    <a:pt x="910" y="10"/>
                  </a:lnTo>
                  <a:lnTo>
                    <a:pt x="903" y="6"/>
                  </a:lnTo>
                  <a:lnTo>
                    <a:pt x="895" y="2"/>
                  </a:lnTo>
                  <a:lnTo>
                    <a:pt x="888" y="0"/>
                  </a:lnTo>
                  <a:lnTo>
                    <a:pt x="879"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341" name="Freeform 13"/>
            <p:cNvSpPr>
              <a:spLocks/>
            </p:cNvSpPr>
            <p:nvPr/>
          </p:nvSpPr>
          <p:spPr bwMode="auto">
            <a:xfrm>
              <a:off x="3831" y="2364"/>
              <a:ext cx="23" cy="115"/>
            </a:xfrm>
            <a:custGeom>
              <a:avLst/>
              <a:gdLst>
                <a:gd name="T0" fmla="*/ 0 w 102"/>
                <a:gd name="T1" fmla="*/ 103 h 570"/>
                <a:gd name="T2" fmla="*/ 0 w 102"/>
                <a:gd name="T3" fmla="*/ 105 h 570"/>
                <a:gd name="T4" fmla="*/ 0 w 102"/>
                <a:gd name="T5" fmla="*/ 107 h 570"/>
                <a:gd name="T6" fmla="*/ 1 w 102"/>
                <a:gd name="T7" fmla="*/ 108 h 570"/>
                <a:gd name="T8" fmla="*/ 2 w 102"/>
                <a:gd name="T9" fmla="*/ 110 h 570"/>
                <a:gd name="T10" fmla="*/ 3 w 102"/>
                <a:gd name="T11" fmla="*/ 111 h 570"/>
                <a:gd name="T12" fmla="*/ 5 w 102"/>
                <a:gd name="T13" fmla="*/ 113 h 570"/>
                <a:gd name="T14" fmla="*/ 6 w 102"/>
                <a:gd name="T15" fmla="*/ 114 h 570"/>
                <a:gd name="T16" fmla="*/ 8 w 102"/>
                <a:gd name="T17" fmla="*/ 114 h 570"/>
                <a:gd name="T18" fmla="*/ 10 w 102"/>
                <a:gd name="T19" fmla="*/ 115 h 570"/>
                <a:gd name="T20" fmla="*/ 11 w 102"/>
                <a:gd name="T21" fmla="*/ 115 h 570"/>
                <a:gd name="T22" fmla="*/ 13 w 102"/>
                <a:gd name="T23" fmla="*/ 115 h 570"/>
                <a:gd name="T24" fmla="*/ 15 w 102"/>
                <a:gd name="T25" fmla="*/ 114 h 570"/>
                <a:gd name="T26" fmla="*/ 17 w 102"/>
                <a:gd name="T27" fmla="*/ 114 h 570"/>
                <a:gd name="T28" fmla="*/ 18 w 102"/>
                <a:gd name="T29" fmla="*/ 113 h 570"/>
                <a:gd name="T30" fmla="*/ 20 w 102"/>
                <a:gd name="T31" fmla="*/ 111 h 570"/>
                <a:gd name="T32" fmla="*/ 21 w 102"/>
                <a:gd name="T33" fmla="*/ 110 h 570"/>
                <a:gd name="T34" fmla="*/ 22 w 102"/>
                <a:gd name="T35" fmla="*/ 108 h 570"/>
                <a:gd name="T36" fmla="*/ 23 w 102"/>
                <a:gd name="T37" fmla="*/ 107 h 570"/>
                <a:gd name="T38" fmla="*/ 23 w 102"/>
                <a:gd name="T39" fmla="*/ 105 h 570"/>
                <a:gd name="T40" fmla="*/ 23 w 102"/>
                <a:gd name="T41" fmla="*/ 103 h 570"/>
                <a:gd name="T42" fmla="*/ 23 w 102"/>
                <a:gd name="T43" fmla="*/ 12 h 570"/>
                <a:gd name="T44" fmla="*/ 23 w 102"/>
                <a:gd name="T45" fmla="*/ 9 h 570"/>
                <a:gd name="T46" fmla="*/ 22 w 102"/>
                <a:gd name="T47" fmla="*/ 7 h 570"/>
                <a:gd name="T48" fmla="*/ 21 w 102"/>
                <a:gd name="T49" fmla="*/ 5 h 570"/>
                <a:gd name="T50" fmla="*/ 20 w 102"/>
                <a:gd name="T51" fmla="*/ 4 h 570"/>
                <a:gd name="T52" fmla="*/ 18 w 102"/>
                <a:gd name="T53" fmla="*/ 2 h 570"/>
                <a:gd name="T54" fmla="*/ 17 w 102"/>
                <a:gd name="T55" fmla="*/ 1 h 570"/>
                <a:gd name="T56" fmla="*/ 15 w 102"/>
                <a:gd name="T57" fmla="*/ 1 h 570"/>
                <a:gd name="T58" fmla="*/ 13 w 102"/>
                <a:gd name="T59" fmla="*/ 0 h 570"/>
                <a:gd name="T60" fmla="*/ 11 w 102"/>
                <a:gd name="T61" fmla="*/ 0 h 570"/>
                <a:gd name="T62" fmla="*/ 10 w 102"/>
                <a:gd name="T63" fmla="*/ 0 h 570"/>
                <a:gd name="T64" fmla="*/ 8 w 102"/>
                <a:gd name="T65" fmla="*/ 1 h 570"/>
                <a:gd name="T66" fmla="*/ 6 w 102"/>
                <a:gd name="T67" fmla="*/ 1 h 570"/>
                <a:gd name="T68" fmla="*/ 5 w 102"/>
                <a:gd name="T69" fmla="*/ 2 h 570"/>
                <a:gd name="T70" fmla="*/ 3 w 102"/>
                <a:gd name="T71" fmla="*/ 4 h 570"/>
                <a:gd name="T72" fmla="*/ 2 w 102"/>
                <a:gd name="T73" fmla="*/ 5 h 570"/>
                <a:gd name="T74" fmla="*/ 1 w 102"/>
                <a:gd name="T75" fmla="*/ 7 h 570"/>
                <a:gd name="T76" fmla="*/ 0 w 102"/>
                <a:gd name="T77" fmla="*/ 9 h 570"/>
                <a:gd name="T78" fmla="*/ 0 w 102"/>
                <a:gd name="T79" fmla="*/ 10 h 570"/>
                <a:gd name="T80" fmla="*/ 0 w 102"/>
                <a:gd name="T81" fmla="*/ 12 h 570"/>
                <a:gd name="T82" fmla="*/ 0 w 102"/>
                <a:gd name="T83" fmla="*/ 103 h 5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
                <a:gd name="T127" fmla="*/ 0 h 570"/>
                <a:gd name="T128" fmla="*/ 102 w 102"/>
                <a:gd name="T129" fmla="*/ 570 h 5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 h="570">
                  <a:moveTo>
                    <a:pt x="0" y="510"/>
                  </a:moveTo>
                  <a:lnTo>
                    <a:pt x="0" y="520"/>
                  </a:lnTo>
                  <a:lnTo>
                    <a:pt x="2" y="528"/>
                  </a:lnTo>
                  <a:lnTo>
                    <a:pt x="4" y="537"/>
                  </a:lnTo>
                  <a:lnTo>
                    <a:pt x="9" y="545"/>
                  </a:lnTo>
                  <a:lnTo>
                    <a:pt x="14" y="552"/>
                  </a:lnTo>
                  <a:lnTo>
                    <a:pt x="21" y="558"/>
                  </a:lnTo>
                  <a:lnTo>
                    <a:pt x="27" y="563"/>
                  </a:lnTo>
                  <a:lnTo>
                    <a:pt x="34" y="567"/>
                  </a:lnTo>
                  <a:lnTo>
                    <a:pt x="43" y="569"/>
                  </a:lnTo>
                  <a:lnTo>
                    <a:pt x="50" y="570"/>
                  </a:lnTo>
                  <a:lnTo>
                    <a:pt x="59" y="569"/>
                  </a:lnTo>
                  <a:lnTo>
                    <a:pt x="66" y="567"/>
                  </a:lnTo>
                  <a:lnTo>
                    <a:pt x="74" y="563"/>
                  </a:lnTo>
                  <a:lnTo>
                    <a:pt x="81" y="558"/>
                  </a:lnTo>
                  <a:lnTo>
                    <a:pt x="87" y="552"/>
                  </a:lnTo>
                  <a:lnTo>
                    <a:pt x="92" y="545"/>
                  </a:lnTo>
                  <a:lnTo>
                    <a:pt x="97" y="537"/>
                  </a:lnTo>
                  <a:lnTo>
                    <a:pt x="100" y="528"/>
                  </a:lnTo>
                  <a:lnTo>
                    <a:pt x="102" y="520"/>
                  </a:lnTo>
                  <a:lnTo>
                    <a:pt x="102" y="510"/>
                  </a:lnTo>
                  <a:lnTo>
                    <a:pt x="102" y="61"/>
                  </a:lnTo>
                  <a:lnTo>
                    <a:pt x="100" y="43"/>
                  </a:lnTo>
                  <a:lnTo>
                    <a:pt x="97" y="33"/>
                  </a:lnTo>
                  <a:lnTo>
                    <a:pt x="92" y="26"/>
                  </a:lnTo>
                  <a:lnTo>
                    <a:pt x="87" y="18"/>
                  </a:lnTo>
                  <a:lnTo>
                    <a:pt x="81" y="12"/>
                  </a:lnTo>
                  <a:lnTo>
                    <a:pt x="74" y="6"/>
                  </a:lnTo>
                  <a:lnTo>
                    <a:pt x="66" y="3"/>
                  </a:lnTo>
                  <a:lnTo>
                    <a:pt x="59" y="1"/>
                  </a:lnTo>
                  <a:lnTo>
                    <a:pt x="50" y="0"/>
                  </a:lnTo>
                  <a:lnTo>
                    <a:pt x="43" y="1"/>
                  </a:lnTo>
                  <a:lnTo>
                    <a:pt x="34" y="3"/>
                  </a:lnTo>
                  <a:lnTo>
                    <a:pt x="27" y="6"/>
                  </a:lnTo>
                  <a:lnTo>
                    <a:pt x="21" y="12"/>
                  </a:lnTo>
                  <a:lnTo>
                    <a:pt x="14" y="18"/>
                  </a:lnTo>
                  <a:lnTo>
                    <a:pt x="9" y="26"/>
                  </a:lnTo>
                  <a:lnTo>
                    <a:pt x="4" y="33"/>
                  </a:lnTo>
                  <a:lnTo>
                    <a:pt x="2" y="43"/>
                  </a:lnTo>
                  <a:lnTo>
                    <a:pt x="0" y="51"/>
                  </a:lnTo>
                  <a:lnTo>
                    <a:pt x="0" y="61"/>
                  </a:lnTo>
                  <a:lnTo>
                    <a:pt x="0" y="51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342" name="Freeform 14"/>
            <p:cNvSpPr>
              <a:spLocks/>
            </p:cNvSpPr>
            <p:nvPr/>
          </p:nvSpPr>
          <p:spPr bwMode="auto">
            <a:xfrm>
              <a:off x="3651" y="2512"/>
              <a:ext cx="203" cy="25"/>
            </a:xfrm>
            <a:custGeom>
              <a:avLst/>
              <a:gdLst>
                <a:gd name="T0" fmla="*/ 11 w 931"/>
                <a:gd name="T1" fmla="*/ 0 h 121"/>
                <a:gd name="T2" fmla="*/ 10 w 931"/>
                <a:gd name="T3" fmla="*/ 0 h 121"/>
                <a:gd name="T4" fmla="*/ 8 w 931"/>
                <a:gd name="T5" fmla="*/ 1 h 121"/>
                <a:gd name="T6" fmla="*/ 6 w 931"/>
                <a:gd name="T7" fmla="*/ 1 h 121"/>
                <a:gd name="T8" fmla="*/ 5 w 931"/>
                <a:gd name="T9" fmla="*/ 2 h 121"/>
                <a:gd name="T10" fmla="*/ 3 w 931"/>
                <a:gd name="T11" fmla="*/ 4 h 121"/>
                <a:gd name="T12" fmla="*/ 2 w 931"/>
                <a:gd name="T13" fmla="*/ 5 h 121"/>
                <a:gd name="T14" fmla="*/ 1 w 931"/>
                <a:gd name="T15" fmla="*/ 7 h 121"/>
                <a:gd name="T16" fmla="*/ 0 w 931"/>
                <a:gd name="T17" fmla="*/ 9 h 121"/>
                <a:gd name="T18" fmla="*/ 0 w 931"/>
                <a:gd name="T19" fmla="*/ 11 h 121"/>
                <a:gd name="T20" fmla="*/ 0 w 931"/>
                <a:gd name="T21" fmla="*/ 12 h 121"/>
                <a:gd name="T22" fmla="*/ 0 w 931"/>
                <a:gd name="T23" fmla="*/ 14 h 121"/>
                <a:gd name="T24" fmla="*/ 0 w 931"/>
                <a:gd name="T25" fmla="*/ 17 h 121"/>
                <a:gd name="T26" fmla="*/ 1 w 931"/>
                <a:gd name="T27" fmla="*/ 18 h 121"/>
                <a:gd name="T28" fmla="*/ 2 w 931"/>
                <a:gd name="T29" fmla="*/ 20 h 121"/>
                <a:gd name="T30" fmla="*/ 3 w 931"/>
                <a:gd name="T31" fmla="*/ 21 h 121"/>
                <a:gd name="T32" fmla="*/ 5 w 931"/>
                <a:gd name="T33" fmla="*/ 23 h 121"/>
                <a:gd name="T34" fmla="*/ 6 w 931"/>
                <a:gd name="T35" fmla="*/ 24 h 121"/>
                <a:gd name="T36" fmla="*/ 8 w 931"/>
                <a:gd name="T37" fmla="*/ 24 h 121"/>
                <a:gd name="T38" fmla="*/ 10 w 931"/>
                <a:gd name="T39" fmla="*/ 25 h 121"/>
                <a:gd name="T40" fmla="*/ 11 w 931"/>
                <a:gd name="T41" fmla="*/ 25 h 121"/>
                <a:gd name="T42" fmla="*/ 192 w 931"/>
                <a:gd name="T43" fmla="*/ 25 h 121"/>
                <a:gd name="T44" fmla="*/ 195 w 931"/>
                <a:gd name="T45" fmla="*/ 24 h 121"/>
                <a:gd name="T46" fmla="*/ 197 w 931"/>
                <a:gd name="T47" fmla="*/ 24 h 121"/>
                <a:gd name="T48" fmla="*/ 198 w 931"/>
                <a:gd name="T49" fmla="*/ 23 h 121"/>
                <a:gd name="T50" fmla="*/ 200 w 931"/>
                <a:gd name="T51" fmla="*/ 21 h 121"/>
                <a:gd name="T52" fmla="*/ 201 w 931"/>
                <a:gd name="T53" fmla="*/ 20 h 121"/>
                <a:gd name="T54" fmla="*/ 202 w 931"/>
                <a:gd name="T55" fmla="*/ 18 h 121"/>
                <a:gd name="T56" fmla="*/ 203 w 931"/>
                <a:gd name="T57" fmla="*/ 17 h 121"/>
                <a:gd name="T58" fmla="*/ 203 w 931"/>
                <a:gd name="T59" fmla="*/ 14 h 121"/>
                <a:gd name="T60" fmla="*/ 203 w 931"/>
                <a:gd name="T61" fmla="*/ 12 h 121"/>
                <a:gd name="T62" fmla="*/ 203 w 931"/>
                <a:gd name="T63" fmla="*/ 11 h 121"/>
                <a:gd name="T64" fmla="*/ 203 w 931"/>
                <a:gd name="T65" fmla="*/ 9 h 121"/>
                <a:gd name="T66" fmla="*/ 202 w 931"/>
                <a:gd name="T67" fmla="*/ 7 h 121"/>
                <a:gd name="T68" fmla="*/ 201 w 931"/>
                <a:gd name="T69" fmla="*/ 5 h 121"/>
                <a:gd name="T70" fmla="*/ 200 w 931"/>
                <a:gd name="T71" fmla="*/ 4 h 121"/>
                <a:gd name="T72" fmla="*/ 198 w 931"/>
                <a:gd name="T73" fmla="*/ 2 h 121"/>
                <a:gd name="T74" fmla="*/ 197 w 931"/>
                <a:gd name="T75" fmla="*/ 1 h 121"/>
                <a:gd name="T76" fmla="*/ 195 w 931"/>
                <a:gd name="T77" fmla="*/ 1 h 121"/>
                <a:gd name="T78" fmla="*/ 194 w 931"/>
                <a:gd name="T79" fmla="*/ 0 h 121"/>
                <a:gd name="T80" fmla="*/ 192 w 931"/>
                <a:gd name="T81" fmla="*/ 0 h 121"/>
                <a:gd name="T82" fmla="*/ 11 w 931"/>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1"/>
                <a:gd name="T127" fmla="*/ 0 h 121"/>
                <a:gd name="T128" fmla="*/ 931 w 931"/>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1" h="121">
                  <a:moveTo>
                    <a:pt x="52" y="0"/>
                  </a:moveTo>
                  <a:lnTo>
                    <a:pt x="44" y="1"/>
                  </a:lnTo>
                  <a:lnTo>
                    <a:pt x="36" y="4"/>
                  </a:lnTo>
                  <a:lnTo>
                    <a:pt x="28" y="7"/>
                  </a:lnTo>
                  <a:lnTo>
                    <a:pt x="22" y="12"/>
                  </a:lnTo>
                  <a:lnTo>
                    <a:pt x="16" y="18"/>
                  </a:lnTo>
                  <a:lnTo>
                    <a:pt x="10" y="25"/>
                  </a:lnTo>
                  <a:lnTo>
                    <a:pt x="6" y="34"/>
                  </a:lnTo>
                  <a:lnTo>
                    <a:pt x="2" y="42"/>
                  </a:lnTo>
                  <a:lnTo>
                    <a:pt x="1" y="52"/>
                  </a:lnTo>
                  <a:lnTo>
                    <a:pt x="0" y="60"/>
                  </a:lnTo>
                  <a:lnTo>
                    <a:pt x="1" y="70"/>
                  </a:lnTo>
                  <a:lnTo>
                    <a:pt x="2" y="80"/>
                  </a:lnTo>
                  <a:lnTo>
                    <a:pt x="6" y="88"/>
                  </a:lnTo>
                  <a:lnTo>
                    <a:pt x="10" y="97"/>
                  </a:lnTo>
                  <a:lnTo>
                    <a:pt x="16" y="104"/>
                  </a:lnTo>
                  <a:lnTo>
                    <a:pt x="22" y="110"/>
                  </a:lnTo>
                  <a:lnTo>
                    <a:pt x="28" y="115"/>
                  </a:lnTo>
                  <a:lnTo>
                    <a:pt x="36" y="118"/>
                  </a:lnTo>
                  <a:lnTo>
                    <a:pt x="44" y="121"/>
                  </a:lnTo>
                  <a:lnTo>
                    <a:pt x="52" y="121"/>
                  </a:lnTo>
                  <a:lnTo>
                    <a:pt x="879" y="121"/>
                  </a:lnTo>
                  <a:lnTo>
                    <a:pt x="895" y="118"/>
                  </a:lnTo>
                  <a:lnTo>
                    <a:pt x="903" y="115"/>
                  </a:lnTo>
                  <a:lnTo>
                    <a:pt x="910" y="110"/>
                  </a:lnTo>
                  <a:lnTo>
                    <a:pt x="916" y="104"/>
                  </a:lnTo>
                  <a:lnTo>
                    <a:pt x="921" y="97"/>
                  </a:lnTo>
                  <a:lnTo>
                    <a:pt x="926" y="88"/>
                  </a:lnTo>
                  <a:lnTo>
                    <a:pt x="929" y="80"/>
                  </a:lnTo>
                  <a:lnTo>
                    <a:pt x="931" y="70"/>
                  </a:lnTo>
                  <a:lnTo>
                    <a:pt x="931" y="60"/>
                  </a:lnTo>
                  <a:lnTo>
                    <a:pt x="931" y="52"/>
                  </a:lnTo>
                  <a:lnTo>
                    <a:pt x="929" y="42"/>
                  </a:lnTo>
                  <a:lnTo>
                    <a:pt x="926" y="34"/>
                  </a:lnTo>
                  <a:lnTo>
                    <a:pt x="921" y="25"/>
                  </a:lnTo>
                  <a:lnTo>
                    <a:pt x="916" y="18"/>
                  </a:lnTo>
                  <a:lnTo>
                    <a:pt x="910" y="12"/>
                  </a:lnTo>
                  <a:lnTo>
                    <a:pt x="903" y="7"/>
                  </a:lnTo>
                  <a:lnTo>
                    <a:pt x="895" y="4"/>
                  </a:lnTo>
                  <a:lnTo>
                    <a:pt x="888" y="1"/>
                  </a:lnTo>
                  <a:lnTo>
                    <a:pt x="879"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343" name="Freeform 15"/>
            <p:cNvSpPr>
              <a:spLocks/>
            </p:cNvSpPr>
            <p:nvPr/>
          </p:nvSpPr>
          <p:spPr bwMode="auto">
            <a:xfrm>
              <a:off x="2007" y="2910"/>
              <a:ext cx="56" cy="62"/>
            </a:xfrm>
            <a:custGeom>
              <a:avLst/>
              <a:gdLst>
                <a:gd name="T0" fmla="*/ 0 w 256"/>
                <a:gd name="T1" fmla="*/ 62 h 298"/>
                <a:gd name="T2" fmla="*/ 56 w 256"/>
                <a:gd name="T3" fmla="*/ 62 h 298"/>
                <a:gd name="T4" fmla="*/ 28 w 256"/>
                <a:gd name="T5" fmla="*/ 0 h 298"/>
                <a:gd name="T6" fmla="*/ 0 w 256"/>
                <a:gd name="T7" fmla="*/ 62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298"/>
                  </a:moveTo>
                  <a:lnTo>
                    <a:pt x="256" y="298"/>
                  </a:lnTo>
                  <a:lnTo>
                    <a:pt x="129" y="0"/>
                  </a:lnTo>
                  <a:lnTo>
                    <a:pt x="0" y="298"/>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344" name="Freeform 16"/>
            <p:cNvSpPr>
              <a:spLocks/>
            </p:cNvSpPr>
            <p:nvPr/>
          </p:nvSpPr>
          <p:spPr bwMode="auto">
            <a:xfrm>
              <a:off x="2025" y="2949"/>
              <a:ext cx="23" cy="77"/>
            </a:xfrm>
            <a:custGeom>
              <a:avLst/>
              <a:gdLst>
                <a:gd name="T0" fmla="*/ 0 w 103"/>
                <a:gd name="T1" fmla="*/ 65 h 375"/>
                <a:gd name="T2" fmla="*/ 0 w 103"/>
                <a:gd name="T3" fmla="*/ 67 h 375"/>
                <a:gd name="T4" fmla="*/ 0 w 103"/>
                <a:gd name="T5" fmla="*/ 68 h 375"/>
                <a:gd name="T6" fmla="*/ 1 w 103"/>
                <a:gd name="T7" fmla="*/ 70 h 375"/>
                <a:gd name="T8" fmla="*/ 2 w 103"/>
                <a:gd name="T9" fmla="*/ 72 h 375"/>
                <a:gd name="T10" fmla="*/ 3 w 103"/>
                <a:gd name="T11" fmla="*/ 73 h 375"/>
                <a:gd name="T12" fmla="*/ 5 w 103"/>
                <a:gd name="T13" fmla="*/ 75 h 375"/>
                <a:gd name="T14" fmla="*/ 6 w 103"/>
                <a:gd name="T15" fmla="*/ 76 h 375"/>
                <a:gd name="T16" fmla="*/ 8 w 103"/>
                <a:gd name="T17" fmla="*/ 77 h 375"/>
                <a:gd name="T18" fmla="*/ 10 w 103"/>
                <a:gd name="T19" fmla="*/ 77 h 375"/>
                <a:gd name="T20" fmla="*/ 11 w 103"/>
                <a:gd name="T21" fmla="*/ 77 h 375"/>
                <a:gd name="T22" fmla="*/ 13 w 103"/>
                <a:gd name="T23" fmla="*/ 77 h 375"/>
                <a:gd name="T24" fmla="*/ 15 w 103"/>
                <a:gd name="T25" fmla="*/ 77 h 375"/>
                <a:gd name="T26" fmla="*/ 17 w 103"/>
                <a:gd name="T27" fmla="*/ 76 h 375"/>
                <a:gd name="T28" fmla="*/ 18 w 103"/>
                <a:gd name="T29" fmla="*/ 75 h 375"/>
                <a:gd name="T30" fmla="*/ 20 w 103"/>
                <a:gd name="T31" fmla="*/ 73 h 375"/>
                <a:gd name="T32" fmla="*/ 21 w 103"/>
                <a:gd name="T33" fmla="*/ 72 h 375"/>
                <a:gd name="T34" fmla="*/ 22 w 103"/>
                <a:gd name="T35" fmla="*/ 70 h 375"/>
                <a:gd name="T36" fmla="*/ 22 w 103"/>
                <a:gd name="T37" fmla="*/ 68 h 375"/>
                <a:gd name="T38" fmla="*/ 23 w 103"/>
                <a:gd name="T39" fmla="*/ 67 h 375"/>
                <a:gd name="T40" fmla="*/ 23 w 103"/>
                <a:gd name="T41" fmla="*/ 65 h 375"/>
                <a:gd name="T42" fmla="*/ 23 w 103"/>
                <a:gd name="T43" fmla="*/ 12 h 375"/>
                <a:gd name="T44" fmla="*/ 22 w 103"/>
                <a:gd name="T45" fmla="*/ 9 h 375"/>
                <a:gd name="T46" fmla="*/ 22 w 103"/>
                <a:gd name="T47" fmla="*/ 7 h 375"/>
                <a:gd name="T48" fmla="*/ 21 w 103"/>
                <a:gd name="T49" fmla="*/ 5 h 375"/>
                <a:gd name="T50" fmla="*/ 20 w 103"/>
                <a:gd name="T51" fmla="*/ 4 h 375"/>
                <a:gd name="T52" fmla="*/ 18 w 103"/>
                <a:gd name="T53" fmla="*/ 2 h 375"/>
                <a:gd name="T54" fmla="*/ 17 w 103"/>
                <a:gd name="T55" fmla="*/ 1 h 375"/>
                <a:gd name="T56" fmla="*/ 15 w 103"/>
                <a:gd name="T57" fmla="*/ 1 h 375"/>
                <a:gd name="T58" fmla="*/ 13 w 103"/>
                <a:gd name="T59" fmla="*/ 0 h 375"/>
                <a:gd name="T60" fmla="*/ 11 w 103"/>
                <a:gd name="T61" fmla="*/ 0 h 375"/>
                <a:gd name="T62" fmla="*/ 10 w 103"/>
                <a:gd name="T63" fmla="*/ 0 h 375"/>
                <a:gd name="T64" fmla="*/ 8 w 103"/>
                <a:gd name="T65" fmla="*/ 1 h 375"/>
                <a:gd name="T66" fmla="*/ 6 w 103"/>
                <a:gd name="T67" fmla="*/ 1 h 375"/>
                <a:gd name="T68" fmla="*/ 5 w 103"/>
                <a:gd name="T69" fmla="*/ 2 h 375"/>
                <a:gd name="T70" fmla="*/ 3 w 103"/>
                <a:gd name="T71" fmla="*/ 4 h 375"/>
                <a:gd name="T72" fmla="*/ 2 w 103"/>
                <a:gd name="T73" fmla="*/ 5 h 375"/>
                <a:gd name="T74" fmla="*/ 1 w 103"/>
                <a:gd name="T75" fmla="*/ 7 h 375"/>
                <a:gd name="T76" fmla="*/ 0 w 103"/>
                <a:gd name="T77" fmla="*/ 9 h 375"/>
                <a:gd name="T78" fmla="*/ 0 w 103"/>
                <a:gd name="T79" fmla="*/ 10 h 375"/>
                <a:gd name="T80" fmla="*/ 0 w 103"/>
                <a:gd name="T81" fmla="*/ 12 h 375"/>
                <a:gd name="T82" fmla="*/ 0 w 103"/>
                <a:gd name="T83" fmla="*/ 65 h 3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375"/>
                <a:gd name="T128" fmla="*/ 103 w 103"/>
                <a:gd name="T129" fmla="*/ 375 h 3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375">
                  <a:moveTo>
                    <a:pt x="0" y="315"/>
                  </a:moveTo>
                  <a:lnTo>
                    <a:pt x="0" y="325"/>
                  </a:lnTo>
                  <a:lnTo>
                    <a:pt x="2" y="333"/>
                  </a:lnTo>
                  <a:lnTo>
                    <a:pt x="5" y="343"/>
                  </a:lnTo>
                  <a:lnTo>
                    <a:pt x="10" y="350"/>
                  </a:lnTo>
                  <a:lnTo>
                    <a:pt x="15" y="357"/>
                  </a:lnTo>
                  <a:lnTo>
                    <a:pt x="21" y="363"/>
                  </a:lnTo>
                  <a:lnTo>
                    <a:pt x="27" y="369"/>
                  </a:lnTo>
                  <a:lnTo>
                    <a:pt x="34" y="373"/>
                  </a:lnTo>
                  <a:lnTo>
                    <a:pt x="43" y="374"/>
                  </a:lnTo>
                  <a:lnTo>
                    <a:pt x="51" y="375"/>
                  </a:lnTo>
                  <a:lnTo>
                    <a:pt x="59" y="374"/>
                  </a:lnTo>
                  <a:lnTo>
                    <a:pt x="67" y="373"/>
                  </a:lnTo>
                  <a:lnTo>
                    <a:pt x="74" y="369"/>
                  </a:lnTo>
                  <a:lnTo>
                    <a:pt x="81" y="363"/>
                  </a:lnTo>
                  <a:lnTo>
                    <a:pt x="88" y="357"/>
                  </a:lnTo>
                  <a:lnTo>
                    <a:pt x="93" y="350"/>
                  </a:lnTo>
                  <a:lnTo>
                    <a:pt x="98" y="343"/>
                  </a:lnTo>
                  <a:lnTo>
                    <a:pt x="100" y="333"/>
                  </a:lnTo>
                  <a:lnTo>
                    <a:pt x="103" y="325"/>
                  </a:lnTo>
                  <a:lnTo>
                    <a:pt x="103" y="315"/>
                  </a:lnTo>
                  <a:lnTo>
                    <a:pt x="103" y="60"/>
                  </a:lnTo>
                  <a:lnTo>
                    <a:pt x="100" y="42"/>
                  </a:lnTo>
                  <a:lnTo>
                    <a:pt x="98" y="32"/>
                  </a:lnTo>
                  <a:lnTo>
                    <a:pt x="93" y="25"/>
                  </a:lnTo>
                  <a:lnTo>
                    <a:pt x="88" y="18"/>
                  </a:lnTo>
                  <a:lnTo>
                    <a:pt x="81" y="12"/>
                  </a:lnTo>
                  <a:lnTo>
                    <a:pt x="74" y="7"/>
                  </a:lnTo>
                  <a:lnTo>
                    <a:pt x="67" y="3"/>
                  </a:lnTo>
                  <a:lnTo>
                    <a:pt x="59" y="1"/>
                  </a:lnTo>
                  <a:lnTo>
                    <a:pt x="51" y="0"/>
                  </a:lnTo>
                  <a:lnTo>
                    <a:pt x="43" y="1"/>
                  </a:lnTo>
                  <a:lnTo>
                    <a:pt x="34" y="3"/>
                  </a:lnTo>
                  <a:lnTo>
                    <a:pt x="27" y="7"/>
                  </a:lnTo>
                  <a:lnTo>
                    <a:pt x="21" y="12"/>
                  </a:lnTo>
                  <a:lnTo>
                    <a:pt x="15" y="18"/>
                  </a:lnTo>
                  <a:lnTo>
                    <a:pt x="10" y="25"/>
                  </a:lnTo>
                  <a:lnTo>
                    <a:pt x="5" y="32"/>
                  </a:lnTo>
                  <a:lnTo>
                    <a:pt x="2" y="42"/>
                  </a:lnTo>
                  <a:lnTo>
                    <a:pt x="0" y="51"/>
                  </a:lnTo>
                  <a:lnTo>
                    <a:pt x="0" y="60"/>
                  </a:lnTo>
                  <a:lnTo>
                    <a:pt x="0" y="315"/>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345" name="Freeform 17"/>
            <p:cNvSpPr>
              <a:spLocks/>
            </p:cNvSpPr>
            <p:nvPr/>
          </p:nvSpPr>
          <p:spPr bwMode="auto">
            <a:xfrm>
              <a:off x="1121" y="3175"/>
              <a:ext cx="204" cy="26"/>
            </a:xfrm>
            <a:custGeom>
              <a:avLst/>
              <a:gdLst>
                <a:gd name="T0" fmla="*/ 11 w 932"/>
                <a:gd name="T1" fmla="*/ 0 h 120"/>
                <a:gd name="T2" fmla="*/ 10 w 932"/>
                <a:gd name="T3" fmla="*/ 0 h 120"/>
                <a:gd name="T4" fmla="*/ 8 w 932"/>
                <a:gd name="T5" fmla="*/ 0 h 120"/>
                <a:gd name="T6" fmla="*/ 6 w 932"/>
                <a:gd name="T7" fmla="*/ 1 h 120"/>
                <a:gd name="T8" fmla="*/ 5 w 932"/>
                <a:gd name="T9" fmla="*/ 2 h 120"/>
                <a:gd name="T10" fmla="*/ 3 w 932"/>
                <a:gd name="T11" fmla="*/ 4 h 120"/>
                <a:gd name="T12" fmla="*/ 2 w 932"/>
                <a:gd name="T13" fmla="*/ 5 h 120"/>
                <a:gd name="T14" fmla="*/ 2 w 932"/>
                <a:gd name="T15" fmla="*/ 7 h 120"/>
                <a:gd name="T16" fmla="*/ 1 w 932"/>
                <a:gd name="T17" fmla="*/ 9 h 120"/>
                <a:gd name="T18" fmla="*/ 0 w 932"/>
                <a:gd name="T19" fmla="*/ 11 h 120"/>
                <a:gd name="T20" fmla="*/ 0 w 932"/>
                <a:gd name="T21" fmla="*/ 13 h 120"/>
                <a:gd name="T22" fmla="*/ 0 w 932"/>
                <a:gd name="T23" fmla="*/ 15 h 120"/>
                <a:gd name="T24" fmla="*/ 1 w 932"/>
                <a:gd name="T25" fmla="*/ 17 h 120"/>
                <a:gd name="T26" fmla="*/ 2 w 932"/>
                <a:gd name="T27" fmla="*/ 19 h 120"/>
                <a:gd name="T28" fmla="*/ 2 w 932"/>
                <a:gd name="T29" fmla="*/ 21 h 120"/>
                <a:gd name="T30" fmla="*/ 3 w 932"/>
                <a:gd name="T31" fmla="*/ 22 h 120"/>
                <a:gd name="T32" fmla="*/ 5 w 932"/>
                <a:gd name="T33" fmla="*/ 23 h 120"/>
                <a:gd name="T34" fmla="*/ 6 w 932"/>
                <a:gd name="T35" fmla="*/ 24 h 120"/>
                <a:gd name="T36" fmla="*/ 8 w 932"/>
                <a:gd name="T37" fmla="*/ 25 h 120"/>
                <a:gd name="T38" fmla="*/ 10 w 932"/>
                <a:gd name="T39" fmla="*/ 26 h 120"/>
                <a:gd name="T40" fmla="*/ 11 w 932"/>
                <a:gd name="T41" fmla="*/ 26 h 120"/>
                <a:gd name="T42" fmla="*/ 193 w 932"/>
                <a:gd name="T43" fmla="*/ 26 h 120"/>
                <a:gd name="T44" fmla="*/ 196 w 932"/>
                <a:gd name="T45" fmla="*/ 25 h 120"/>
                <a:gd name="T46" fmla="*/ 198 w 932"/>
                <a:gd name="T47" fmla="*/ 24 h 120"/>
                <a:gd name="T48" fmla="*/ 199 w 932"/>
                <a:gd name="T49" fmla="*/ 23 h 120"/>
                <a:gd name="T50" fmla="*/ 201 w 932"/>
                <a:gd name="T51" fmla="*/ 22 h 120"/>
                <a:gd name="T52" fmla="*/ 202 w 932"/>
                <a:gd name="T53" fmla="*/ 21 h 120"/>
                <a:gd name="T54" fmla="*/ 203 w 932"/>
                <a:gd name="T55" fmla="*/ 19 h 120"/>
                <a:gd name="T56" fmla="*/ 203 w 932"/>
                <a:gd name="T57" fmla="*/ 17 h 120"/>
                <a:gd name="T58" fmla="*/ 204 w 932"/>
                <a:gd name="T59" fmla="*/ 15 h 120"/>
                <a:gd name="T60" fmla="*/ 204 w 932"/>
                <a:gd name="T61" fmla="*/ 13 h 120"/>
                <a:gd name="T62" fmla="*/ 204 w 932"/>
                <a:gd name="T63" fmla="*/ 11 h 120"/>
                <a:gd name="T64" fmla="*/ 203 w 932"/>
                <a:gd name="T65" fmla="*/ 9 h 120"/>
                <a:gd name="T66" fmla="*/ 203 w 932"/>
                <a:gd name="T67" fmla="*/ 7 h 120"/>
                <a:gd name="T68" fmla="*/ 202 w 932"/>
                <a:gd name="T69" fmla="*/ 5 h 120"/>
                <a:gd name="T70" fmla="*/ 201 w 932"/>
                <a:gd name="T71" fmla="*/ 4 h 120"/>
                <a:gd name="T72" fmla="*/ 199 w 932"/>
                <a:gd name="T73" fmla="*/ 2 h 120"/>
                <a:gd name="T74" fmla="*/ 198 w 932"/>
                <a:gd name="T75" fmla="*/ 1 h 120"/>
                <a:gd name="T76" fmla="*/ 196 w 932"/>
                <a:gd name="T77" fmla="*/ 0 h 120"/>
                <a:gd name="T78" fmla="*/ 195 w 932"/>
                <a:gd name="T79" fmla="*/ 0 h 120"/>
                <a:gd name="T80" fmla="*/ 193 w 932"/>
                <a:gd name="T81" fmla="*/ 0 h 120"/>
                <a:gd name="T82" fmla="*/ 11 w 932"/>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0"/>
                <a:gd name="T128" fmla="*/ 932 w 932"/>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0">
                  <a:moveTo>
                    <a:pt x="52" y="0"/>
                  </a:moveTo>
                  <a:lnTo>
                    <a:pt x="44" y="0"/>
                  </a:lnTo>
                  <a:lnTo>
                    <a:pt x="36" y="2"/>
                  </a:lnTo>
                  <a:lnTo>
                    <a:pt x="29" y="6"/>
                  </a:lnTo>
                  <a:lnTo>
                    <a:pt x="21" y="10"/>
                  </a:lnTo>
                  <a:lnTo>
                    <a:pt x="15" y="18"/>
                  </a:lnTo>
                  <a:lnTo>
                    <a:pt x="10" y="24"/>
                  </a:lnTo>
                  <a:lnTo>
                    <a:pt x="7" y="32"/>
                  </a:lnTo>
                  <a:lnTo>
                    <a:pt x="3" y="41"/>
                  </a:lnTo>
                  <a:lnTo>
                    <a:pt x="2" y="50"/>
                  </a:lnTo>
                  <a:lnTo>
                    <a:pt x="0" y="60"/>
                  </a:lnTo>
                  <a:lnTo>
                    <a:pt x="2" y="70"/>
                  </a:lnTo>
                  <a:lnTo>
                    <a:pt x="3" y="78"/>
                  </a:lnTo>
                  <a:lnTo>
                    <a:pt x="7" y="88"/>
                  </a:lnTo>
                  <a:lnTo>
                    <a:pt x="10" y="95"/>
                  </a:lnTo>
                  <a:lnTo>
                    <a:pt x="15" y="102"/>
                  </a:lnTo>
                  <a:lnTo>
                    <a:pt x="21" y="108"/>
                  </a:lnTo>
                  <a:lnTo>
                    <a:pt x="29" y="113"/>
                  </a:lnTo>
                  <a:lnTo>
                    <a:pt x="36" y="117"/>
                  </a:lnTo>
                  <a:lnTo>
                    <a:pt x="44" y="119"/>
                  </a:lnTo>
                  <a:lnTo>
                    <a:pt x="52" y="120"/>
                  </a:lnTo>
                  <a:lnTo>
                    <a:pt x="880" y="120"/>
                  </a:lnTo>
                  <a:lnTo>
                    <a:pt x="896" y="117"/>
                  </a:lnTo>
                  <a:lnTo>
                    <a:pt x="903" y="113"/>
                  </a:lnTo>
                  <a:lnTo>
                    <a:pt x="911" y="108"/>
                  </a:lnTo>
                  <a:lnTo>
                    <a:pt x="917" y="102"/>
                  </a:lnTo>
                  <a:lnTo>
                    <a:pt x="922" y="95"/>
                  </a:lnTo>
                  <a:lnTo>
                    <a:pt x="926" y="88"/>
                  </a:lnTo>
                  <a:lnTo>
                    <a:pt x="929" y="78"/>
                  </a:lnTo>
                  <a:lnTo>
                    <a:pt x="931" y="70"/>
                  </a:lnTo>
                  <a:lnTo>
                    <a:pt x="932" y="60"/>
                  </a:lnTo>
                  <a:lnTo>
                    <a:pt x="931" y="50"/>
                  </a:lnTo>
                  <a:lnTo>
                    <a:pt x="929" y="41"/>
                  </a:lnTo>
                  <a:lnTo>
                    <a:pt x="926" y="32"/>
                  </a:lnTo>
                  <a:lnTo>
                    <a:pt x="922" y="24"/>
                  </a:lnTo>
                  <a:lnTo>
                    <a:pt x="917" y="18"/>
                  </a:lnTo>
                  <a:lnTo>
                    <a:pt x="911" y="10"/>
                  </a:lnTo>
                  <a:lnTo>
                    <a:pt x="903" y="6"/>
                  </a:lnTo>
                  <a:lnTo>
                    <a:pt x="896" y="2"/>
                  </a:lnTo>
                  <a:lnTo>
                    <a:pt x="889" y="0"/>
                  </a:lnTo>
                  <a:lnTo>
                    <a:pt x="880" y="0"/>
                  </a:lnTo>
                  <a:lnTo>
                    <a:pt x="52" y="0"/>
                  </a:lnTo>
                  <a:close/>
                </a:path>
              </a:pathLst>
            </a:custGeom>
            <a:solidFill>
              <a:srgbClr val="00FFFF"/>
            </a:solidFill>
            <a:ln w="8001">
              <a:solidFill>
                <a:srgbClr val="00FFFF"/>
              </a:solidFill>
              <a:round/>
              <a:headEnd/>
              <a:tailEnd/>
            </a:ln>
          </p:spPr>
          <p:txBody>
            <a:bodyPr>
              <a:prstTxWarp prst="textNoShape">
                <a:avLst/>
              </a:prstTxWarp>
            </a:bodyPr>
            <a:lstStyle/>
            <a:p>
              <a:endParaRPr lang="en-US"/>
            </a:p>
          </p:txBody>
        </p:sp>
        <p:sp>
          <p:nvSpPr>
            <p:cNvPr id="99346" name="Freeform 18"/>
            <p:cNvSpPr>
              <a:spLocks/>
            </p:cNvSpPr>
            <p:nvPr/>
          </p:nvSpPr>
          <p:spPr bwMode="auto">
            <a:xfrm>
              <a:off x="1294" y="3167"/>
              <a:ext cx="38" cy="42"/>
            </a:xfrm>
            <a:custGeom>
              <a:avLst/>
              <a:gdLst>
                <a:gd name="T0" fmla="*/ 38 w 176"/>
                <a:gd name="T1" fmla="*/ 21 h 206"/>
                <a:gd name="T2" fmla="*/ 38 w 176"/>
                <a:gd name="T3" fmla="*/ 17 h 206"/>
                <a:gd name="T4" fmla="*/ 37 w 176"/>
                <a:gd name="T5" fmla="*/ 14 h 206"/>
                <a:gd name="T6" fmla="*/ 35 w 176"/>
                <a:gd name="T7" fmla="*/ 11 h 206"/>
                <a:gd name="T8" fmla="*/ 33 w 176"/>
                <a:gd name="T9" fmla="*/ 8 h 206"/>
                <a:gd name="T10" fmla="*/ 31 w 176"/>
                <a:gd name="T11" fmla="*/ 5 h 206"/>
                <a:gd name="T12" fmla="*/ 28 w 176"/>
                <a:gd name="T13" fmla="*/ 3 h 206"/>
                <a:gd name="T14" fmla="*/ 25 w 176"/>
                <a:gd name="T15" fmla="*/ 1 h 206"/>
                <a:gd name="T16" fmla="*/ 22 w 176"/>
                <a:gd name="T17" fmla="*/ 1 h 206"/>
                <a:gd name="T18" fmla="*/ 19 w 176"/>
                <a:gd name="T19" fmla="*/ 0 h 206"/>
                <a:gd name="T20" fmla="*/ 16 w 176"/>
                <a:gd name="T21" fmla="*/ 1 h 206"/>
                <a:gd name="T22" fmla="*/ 13 w 176"/>
                <a:gd name="T23" fmla="*/ 1 h 206"/>
                <a:gd name="T24" fmla="*/ 9 w 176"/>
                <a:gd name="T25" fmla="*/ 3 h 206"/>
                <a:gd name="T26" fmla="*/ 7 w 176"/>
                <a:gd name="T27" fmla="*/ 5 h 206"/>
                <a:gd name="T28" fmla="*/ 5 w 176"/>
                <a:gd name="T29" fmla="*/ 8 h 206"/>
                <a:gd name="T30" fmla="*/ 3 w 176"/>
                <a:gd name="T31" fmla="*/ 11 h 206"/>
                <a:gd name="T32" fmla="*/ 1 w 176"/>
                <a:gd name="T33" fmla="*/ 14 h 206"/>
                <a:gd name="T34" fmla="*/ 0 w 176"/>
                <a:gd name="T35" fmla="*/ 17 h 206"/>
                <a:gd name="T36" fmla="*/ 0 w 176"/>
                <a:gd name="T37" fmla="*/ 21 h 206"/>
                <a:gd name="T38" fmla="*/ 0 w 176"/>
                <a:gd name="T39" fmla="*/ 25 h 206"/>
                <a:gd name="T40" fmla="*/ 1 w 176"/>
                <a:gd name="T41" fmla="*/ 28 h 206"/>
                <a:gd name="T42" fmla="*/ 3 w 176"/>
                <a:gd name="T43" fmla="*/ 31 h 206"/>
                <a:gd name="T44" fmla="*/ 5 w 176"/>
                <a:gd name="T45" fmla="*/ 34 h 206"/>
                <a:gd name="T46" fmla="*/ 7 w 176"/>
                <a:gd name="T47" fmla="*/ 37 h 206"/>
                <a:gd name="T48" fmla="*/ 9 w 176"/>
                <a:gd name="T49" fmla="*/ 39 h 206"/>
                <a:gd name="T50" fmla="*/ 13 w 176"/>
                <a:gd name="T51" fmla="*/ 40 h 206"/>
                <a:gd name="T52" fmla="*/ 16 w 176"/>
                <a:gd name="T53" fmla="*/ 41 h 206"/>
                <a:gd name="T54" fmla="*/ 19 w 176"/>
                <a:gd name="T55" fmla="*/ 42 h 206"/>
                <a:gd name="T56" fmla="*/ 22 w 176"/>
                <a:gd name="T57" fmla="*/ 41 h 206"/>
                <a:gd name="T58" fmla="*/ 25 w 176"/>
                <a:gd name="T59" fmla="*/ 40 h 206"/>
                <a:gd name="T60" fmla="*/ 28 w 176"/>
                <a:gd name="T61" fmla="*/ 39 h 206"/>
                <a:gd name="T62" fmla="*/ 31 w 176"/>
                <a:gd name="T63" fmla="*/ 37 h 206"/>
                <a:gd name="T64" fmla="*/ 33 w 176"/>
                <a:gd name="T65" fmla="*/ 34 h 206"/>
                <a:gd name="T66" fmla="*/ 35 w 176"/>
                <a:gd name="T67" fmla="*/ 31 h 206"/>
                <a:gd name="T68" fmla="*/ 37 w 176"/>
                <a:gd name="T69" fmla="*/ 28 h 206"/>
                <a:gd name="T70" fmla="*/ 38 w 176"/>
                <a:gd name="T71" fmla="*/ 25 h 206"/>
                <a:gd name="T72" fmla="*/ 38 w 176"/>
                <a:gd name="T73" fmla="*/ 21 h 2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6"/>
                <a:gd name="T112" fmla="*/ 0 h 206"/>
                <a:gd name="T113" fmla="*/ 176 w 176"/>
                <a:gd name="T114" fmla="*/ 206 h 2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6" h="206">
                  <a:moveTo>
                    <a:pt x="176" y="103"/>
                  </a:moveTo>
                  <a:lnTo>
                    <a:pt x="175" y="85"/>
                  </a:lnTo>
                  <a:lnTo>
                    <a:pt x="170" y="68"/>
                  </a:lnTo>
                  <a:lnTo>
                    <a:pt x="163" y="52"/>
                  </a:lnTo>
                  <a:lnTo>
                    <a:pt x="155" y="38"/>
                  </a:lnTo>
                  <a:lnTo>
                    <a:pt x="144" y="24"/>
                  </a:lnTo>
                  <a:lnTo>
                    <a:pt x="131" y="15"/>
                  </a:lnTo>
                  <a:lnTo>
                    <a:pt x="118" y="7"/>
                  </a:lnTo>
                  <a:lnTo>
                    <a:pt x="103" y="3"/>
                  </a:lnTo>
                  <a:lnTo>
                    <a:pt x="88" y="0"/>
                  </a:lnTo>
                  <a:lnTo>
                    <a:pt x="72" y="3"/>
                  </a:lnTo>
                  <a:lnTo>
                    <a:pt x="58" y="7"/>
                  </a:lnTo>
                  <a:lnTo>
                    <a:pt x="43" y="15"/>
                  </a:lnTo>
                  <a:lnTo>
                    <a:pt x="31" y="24"/>
                  </a:lnTo>
                  <a:lnTo>
                    <a:pt x="21" y="38"/>
                  </a:lnTo>
                  <a:lnTo>
                    <a:pt x="13" y="52"/>
                  </a:lnTo>
                  <a:lnTo>
                    <a:pt x="5" y="68"/>
                  </a:lnTo>
                  <a:lnTo>
                    <a:pt x="1" y="85"/>
                  </a:lnTo>
                  <a:lnTo>
                    <a:pt x="0" y="103"/>
                  </a:lnTo>
                  <a:lnTo>
                    <a:pt x="1" y="121"/>
                  </a:lnTo>
                  <a:lnTo>
                    <a:pt x="5" y="138"/>
                  </a:lnTo>
                  <a:lnTo>
                    <a:pt x="13" y="154"/>
                  </a:lnTo>
                  <a:lnTo>
                    <a:pt x="21" y="168"/>
                  </a:lnTo>
                  <a:lnTo>
                    <a:pt x="31" y="181"/>
                  </a:lnTo>
                  <a:lnTo>
                    <a:pt x="43" y="191"/>
                  </a:lnTo>
                  <a:lnTo>
                    <a:pt x="58" y="198"/>
                  </a:lnTo>
                  <a:lnTo>
                    <a:pt x="72" y="203"/>
                  </a:lnTo>
                  <a:lnTo>
                    <a:pt x="88" y="206"/>
                  </a:lnTo>
                  <a:lnTo>
                    <a:pt x="103" y="203"/>
                  </a:lnTo>
                  <a:lnTo>
                    <a:pt x="118" y="198"/>
                  </a:lnTo>
                  <a:lnTo>
                    <a:pt x="131" y="191"/>
                  </a:lnTo>
                  <a:lnTo>
                    <a:pt x="144" y="181"/>
                  </a:lnTo>
                  <a:lnTo>
                    <a:pt x="155" y="168"/>
                  </a:lnTo>
                  <a:lnTo>
                    <a:pt x="163" y="154"/>
                  </a:lnTo>
                  <a:lnTo>
                    <a:pt x="170" y="138"/>
                  </a:lnTo>
                  <a:lnTo>
                    <a:pt x="175" y="121"/>
                  </a:lnTo>
                  <a:lnTo>
                    <a:pt x="176" y="103"/>
                  </a:lnTo>
                  <a:close/>
                </a:path>
              </a:pathLst>
            </a:custGeom>
            <a:solidFill>
              <a:srgbClr val="00FFFF"/>
            </a:solidFill>
            <a:ln w="8001">
              <a:solidFill>
                <a:srgbClr val="00FFFF"/>
              </a:solidFill>
              <a:round/>
              <a:headEnd/>
              <a:tailEnd/>
            </a:ln>
          </p:spPr>
          <p:txBody>
            <a:bodyPr>
              <a:prstTxWarp prst="textNoShape">
                <a:avLst/>
              </a:prstTxWarp>
            </a:bodyPr>
            <a:lstStyle/>
            <a:p>
              <a:endParaRPr lang="en-US"/>
            </a:p>
          </p:txBody>
        </p:sp>
        <p:sp>
          <p:nvSpPr>
            <p:cNvPr id="99347" name="Freeform 19"/>
            <p:cNvSpPr>
              <a:spLocks/>
            </p:cNvSpPr>
            <p:nvPr/>
          </p:nvSpPr>
          <p:spPr bwMode="auto">
            <a:xfrm>
              <a:off x="1302" y="3045"/>
              <a:ext cx="23" cy="156"/>
            </a:xfrm>
            <a:custGeom>
              <a:avLst/>
              <a:gdLst>
                <a:gd name="T0" fmla="*/ 0 w 104"/>
                <a:gd name="T1" fmla="*/ 144 h 763"/>
                <a:gd name="T2" fmla="*/ 0 w 104"/>
                <a:gd name="T3" fmla="*/ 146 h 763"/>
                <a:gd name="T4" fmla="*/ 0 w 104"/>
                <a:gd name="T5" fmla="*/ 147 h 763"/>
                <a:gd name="T6" fmla="*/ 1 w 104"/>
                <a:gd name="T7" fmla="*/ 149 h 763"/>
                <a:gd name="T8" fmla="*/ 2 w 104"/>
                <a:gd name="T9" fmla="*/ 151 h 763"/>
                <a:gd name="T10" fmla="*/ 3 w 104"/>
                <a:gd name="T11" fmla="*/ 152 h 763"/>
                <a:gd name="T12" fmla="*/ 5 w 104"/>
                <a:gd name="T13" fmla="*/ 154 h 763"/>
                <a:gd name="T14" fmla="*/ 6 w 104"/>
                <a:gd name="T15" fmla="*/ 155 h 763"/>
                <a:gd name="T16" fmla="*/ 8 w 104"/>
                <a:gd name="T17" fmla="*/ 155 h 763"/>
                <a:gd name="T18" fmla="*/ 10 w 104"/>
                <a:gd name="T19" fmla="*/ 156 h 763"/>
                <a:gd name="T20" fmla="*/ 12 w 104"/>
                <a:gd name="T21" fmla="*/ 156 h 763"/>
                <a:gd name="T22" fmla="*/ 13 w 104"/>
                <a:gd name="T23" fmla="*/ 156 h 763"/>
                <a:gd name="T24" fmla="*/ 15 w 104"/>
                <a:gd name="T25" fmla="*/ 155 h 763"/>
                <a:gd name="T26" fmla="*/ 17 w 104"/>
                <a:gd name="T27" fmla="*/ 155 h 763"/>
                <a:gd name="T28" fmla="*/ 18 w 104"/>
                <a:gd name="T29" fmla="*/ 154 h 763"/>
                <a:gd name="T30" fmla="*/ 20 w 104"/>
                <a:gd name="T31" fmla="*/ 152 h 763"/>
                <a:gd name="T32" fmla="*/ 21 w 104"/>
                <a:gd name="T33" fmla="*/ 151 h 763"/>
                <a:gd name="T34" fmla="*/ 22 w 104"/>
                <a:gd name="T35" fmla="*/ 149 h 763"/>
                <a:gd name="T36" fmla="*/ 22 w 104"/>
                <a:gd name="T37" fmla="*/ 147 h 763"/>
                <a:gd name="T38" fmla="*/ 23 w 104"/>
                <a:gd name="T39" fmla="*/ 146 h 763"/>
                <a:gd name="T40" fmla="*/ 23 w 104"/>
                <a:gd name="T41" fmla="*/ 144 h 763"/>
                <a:gd name="T42" fmla="*/ 23 w 104"/>
                <a:gd name="T43" fmla="*/ 12 h 763"/>
                <a:gd name="T44" fmla="*/ 22 w 104"/>
                <a:gd name="T45" fmla="*/ 8 h 763"/>
                <a:gd name="T46" fmla="*/ 22 w 104"/>
                <a:gd name="T47" fmla="*/ 7 h 763"/>
                <a:gd name="T48" fmla="*/ 21 w 104"/>
                <a:gd name="T49" fmla="*/ 5 h 763"/>
                <a:gd name="T50" fmla="*/ 20 w 104"/>
                <a:gd name="T51" fmla="*/ 4 h 763"/>
                <a:gd name="T52" fmla="*/ 18 w 104"/>
                <a:gd name="T53" fmla="*/ 2 h 763"/>
                <a:gd name="T54" fmla="*/ 17 w 104"/>
                <a:gd name="T55" fmla="*/ 1 h 763"/>
                <a:gd name="T56" fmla="*/ 15 w 104"/>
                <a:gd name="T57" fmla="*/ 0 h 763"/>
                <a:gd name="T58" fmla="*/ 13 w 104"/>
                <a:gd name="T59" fmla="*/ 0 h 763"/>
                <a:gd name="T60" fmla="*/ 12 w 104"/>
                <a:gd name="T61" fmla="*/ 0 h 763"/>
                <a:gd name="T62" fmla="*/ 10 w 104"/>
                <a:gd name="T63" fmla="*/ 0 h 763"/>
                <a:gd name="T64" fmla="*/ 8 w 104"/>
                <a:gd name="T65" fmla="*/ 0 h 763"/>
                <a:gd name="T66" fmla="*/ 6 w 104"/>
                <a:gd name="T67" fmla="*/ 1 h 763"/>
                <a:gd name="T68" fmla="*/ 5 w 104"/>
                <a:gd name="T69" fmla="*/ 2 h 763"/>
                <a:gd name="T70" fmla="*/ 3 w 104"/>
                <a:gd name="T71" fmla="*/ 4 h 763"/>
                <a:gd name="T72" fmla="*/ 2 w 104"/>
                <a:gd name="T73" fmla="*/ 5 h 763"/>
                <a:gd name="T74" fmla="*/ 1 w 104"/>
                <a:gd name="T75" fmla="*/ 7 h 763"/>
                <a:gd name="T76" fmla="*/ 0 w 104"/>
                <a:gd name="T77" fmla="*/ 8 h 763"/>
                <a:gd name="T78" fmla="*/ 0 w 104"/>
                <a:gd name="T79" fmla="*/ 10 h 763"/>
                <a:gd name="T80" fmla="*/ 0 w 104"/>
                <a:gd name="T81" fmla="*/ 12 h 763"/>
                <a:gd name="T82" fmla="*/ 0 w 104"/>
                <a:gd name="T83" fmla="*/ 144 h 7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763"/>
                <a:gd name="T128" fmla="*/ 104 w 104"/>
                <a:gd name="T129" fmla="*/ 763 h 7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763">
                  <a:moveTo>
                    <a:pt x="0" y="703"/>
                  </a:moveTo>
                  <a:lnTo>
                    <a:pt x="1" y="713"/>
                  </a:lnTo>
                  <a:lnTo>
                    <a:pt x="2" y="721"/>
                  </a:lnTo>
                  <a:lnTo>
                    <a:pt x="6" y="731"/>
                  </a:lnTo>
                  <a:lnTo>
                    <a:pt x="10" y="738"/>
                  </a:lnTo>
                  <a:lnTo>
                    <a:pt x="15" y="745"/>
                  </a:lnTo>
                  <a:lnTo>
                    <a:pt x="21" y="751"/>
                  </a:lnTo>
                  <a:lnTo>
                    <a:pt x="28" y="756"/>
                  </a:lnTo>
                  <a:lnTo>
                    <a:pt x="36" y="760"/>
                  </a:lnTo>
                  <a:lnTo>
                    <a:pt x="43" y="762"/>
                  </a:lnTo>
                  <a:lnTo>
                    <a:pt x="52" y="763"/>
                  </a:lnTo>
                  <a:lnTo>
                    <a:pt x="61" y="762"/>
                  </a:lnTo>
                  <a:lnTo>
                    <a:pt x="68" y="760"/>
                  </a:lnTo>
                  <a:lnTo>
                    <a:pt x="75" y="756"/>
                  </a:lnTo>
                  <a:lnTo>
                    <a:pt x="83" y="751"/>
                  </a:lnTo>
                  <a:lnTo>
                    <a:pt x="89" y="745"/>
                  </a:lnTo>
                  <a:lnTo>
                    <a:pt x="94" y="738"/>
                  </a:lnTo>
                  <a:lnTo>
                    <a:pt x="98" y="731"/>
                  </a:lnTo>
                  <a:lnTo>
                    <a:pt x="101" y="721"/>
                  </a:lnTo>
                  <a:lnTo>
                    <a:pt x="103" y="713"/>
                  </a:lnTo>
                  <a:lnTo>
                    <a:pt x="104" y="703"/>
                  </a:lnTo>
                  <a:lnTo>
                    <a:pt x="104" y="60"/>
                  </a:lnTo>
                  <a:lnTo>
                    <a:pt x="101" y="41"/>
                  </a:lnTo>
                  <a:lnTo>
                    <a:pt x="98" y="33"/>
                  </a:lnTo>
                  <a:lnTo>
                    <a:pt x="94" y="25"/>
                  </a:lnTo>
                  <a:lnTo>
                    <a:pt x="89" y="18"/>
                  </a:lnTo>
                  <a:lnTo>
                    <a:pt x="83" y="11"/>
                  </a:lnTo>
                  <a:lnTo>
                    <a:pt x="75" y="6"/>
                  </a:lnTo>
                  <a:lnTo>
                    <a:pt x="68" y="2"/>
                  </a:lnTo>
                  <a:lnTo>
                    <a:pt x="61" y="1"/>
                  </a:lnTo>
                  <a:lnTo>
                    <a:pt x="52" y="0"/>
                  </a:lnTo>
                  <a:lnTo>
                    <a:pt x="43" y="1"/>
                  </a:lnTo>
                  <a:lnTo>
                    <a:pt x="36" y="2"/>
                  </a:lnTo>
                  <a:lnTo>
                    <a:pt x="28" y="6"/>
                  </a:lnTo>
                  <a:lnTo>
                    <a:pt x="21" y="11"/>
                  </a:lnTo>
                  <a:lnTo>
                    <a:pt x="15" y="18"/>
                  </a:lnTo>
                  <a:lnTo>
                    <a:pt x="10" y="25"/>
                  </a:lnTo>
                  <a:lnTo>
                    <a:pt x="6" y="33"/>
                  </a:lnTo>
                  <a:lnTo>
                    <a:pt x="2" y="41"/>
                  </a:lnTo>
                  <a:lnTo>
                    <a:pt x="1" y="51"/>
                  </a:lnTo>
                  <a:lnTo>
                    <a:pt x="0" y="60"/>
                  </a:lnTo>
                  <a:lnTo>
                    <a:pt x="0" y="703"/>
                  </a:lnTo>
                  <a:close/>
                </a:path>
              </a:pathLst>
            </a:custGeom>
            <a:solidFill>
              <a:srgbClr val="00FFFF"/>
            </a:solidFill>
            <a:ln w="8001">
              <a:solidFill>
                <a:srgbClr val="00FFFF"/>
              </a:solidFill>
              <a:round/>
              <a:headEnd/>
              <a:tailEnd/>
            </a:ln>
          </p:spPr>
          <p:txBody>
            <a:bodyPr>
              <a:prstTxWarp prst="textNoShape">
                <a:avLst/>
              </a:prstTxWarp>
            </a:bodyPr>
            <a:lstStyle/>
            <a:p>
              <a:endParaRPr lang="en-US"/>
            </a:p>
          </p:txBody>
        </p:sp>
        <p:sp>
          <p:nvSpPr>
            <p:cNvPr id="99348" name="Freeform 20"/>
            <p:cNvSpPr>
              <a:spLocks/>
            </p:cNvSpPr>
            <p:nvPr/>
          </p:nvSpPr>
          <p:spPr bwMode="auto">
            <a:xfrm>
              <a:off x="1302" y="3096"/>
              <a:ext cx="23" cy="140"/>
            </a:xfrm>
            <a:custGeom>
              <a:avLst/>
              <a:gdLst>
                <a:gd name="T0" fmla="*/ 0 w 104"/>
                <a:gd name="T1" fmla="*/ 128 h 682"/>
                <a:gd name="T2" fmla="*/ 0 w 104"/>
                <a:gd name="T3" fmla="*/ 130 h 682"/>
                <a:gd name="T4" fmla="*/ 0 w 104"/>
                <a:gd name="T5" fmla="*/ 131 h 682"/>
                <a:gd name="T6" fmla="*/ 1 w 104"/>
                <a:gd name="T7" fmla="*/ 133 h 682"/>
                <a:gd name="T8" fmla="*/ 2 w 104"/>
                <a:gd name="T9" fmla="*/ 135 h 682"/>
                <a:gd name="T10" fmla="*/ 3 w 104"/>
                <a:gd name="T11" fmla="*/ 136 h 682"/>
                <a:gd name="T12" fmla="*/ 5 w 104"/>
                <a:gd name="T13" fmla="*/ 138 h 682"/>
                <a:gd name="T14" fmla="*/ 6 w 104"/>
                <a:gd name="T15" fmla="*/ 139 h 682"/>
                <a:gd name="T16" fmla="*/ 8 w 104"/>
                <a:gd name="T17" fmla="*/ 139 h 682"/>
                <a:gd name="T18" fmla="*/ 10 w 104"/>
                <a:gd name="T19" fmla="*/ 140 h 682"/>
                <a:gd name="T20" fmla="*/ 12 w 104"/>
                <a:gd name="T21" fmla="*/ 140 h 682"/>
                <a:gd name="T22" fmla="*/ 13 w 104"/>
                <a:gd name="T23" fmla="*/ 140 h 682"/>
                <a:gd name="T24" fmla="*/ 15 w 104"/>
                <a:gd name="T25" fmla="*/ 139 h 682"/>
                <a:gd name="T26" fmla="*/ 17 w 104"/>
                <a:gd name="T27" fmla="*/ 139 h 682"/>
                <a:gd name="T28" fmla="*/ 18 w 104"/>
                <a:gd name="T29" fmla="*/ 138 h 682"/>
                <a:gd name="T30" fmla="*/ 20 w 104"/>
                <a:gd name="T31" fmla="*/ 136 h 682"/>
                <a:gd name="T32" fmla="*/ 21 w 104"/>
                <a:gd name="T33" fmla="*/ 135 h 682"/>
                <a:gd name="T34" fmla="*/ 22 w 104"/>
                <a:gd name="T35" fmla="*/ 133 h 682"/>
                <a:gd name="T36" fmla="*/ 22 w 104"/>
                <a:gd name="T37" fmla="*/ 131 h 682"/>
                <a:gd name="T38" fmla="*/ 23 w 104"/>
                <a:gd name="T39" fmla="*/ 130 h 682"/>
                <a:gd name="T40" fmla="*/ 23 w 104"/>
                <a:gd name="T41" fmla="*/ 128 h 682"/>
                <a:gd name="T42" fmla="*/ 23 w 104"/>
                <a:gd name="T43" fmla="*/ 13 h 682"/>
                <a:gd name="T44" fmla="*/ 22 w 104"/>
                <a:gd name="T45" fmla="*/ 9 h 682"/>
                <a:gd name="T46" fmla="*/ 22 w 104"/>
                <a:gd name="T47" fmla="*/ 7 h 682"/>
                <a:gd name="T48" fmla="*/ 21 w 104"/>
                <a:gd name="T49" fmla="*/ 5 h 682"/>
                <a:gd name="T50" fmla="*/ 20 w 104"/>
                <a:gd name="T51" fmla="*/ 4 h 682"/>
                <a:gd name="T52" fmla="*/ 18 w 104"/>
                <a:gd name="T53" fmla="*/ 2 h 682"/>
                <a:gd name="T54" fmla="*/ 17 w 104"/>
                <a:gd name="T55" fmla="*/ 1 h 682"/>
                <a:gd name="T56" fmla="*/ 15 w 104"/>
                <a:gd name="T57" fmla="*/ 1 h 682"/>
                <a:gd name="T58" fmla="*/ 13 w 104"/>
                <a:gd name="T59" fmla="*/ 0 h 682"/>
                <a:gd name="T60" fmla="*/ 12 w 104"/>
                <a:gd name="T61" fmla="*/ 0 h 682"/>
                <a:gd name="T62" fmla="*/ 10 w 104"/>
                <a:gd name="T63" fmla="*/ 0 h 682"/>
                <a:gd name="T64" fmla="*/ 8 w 104"/>
                <a:gd name="T65" fmla="*/ 1 h 682"/>
                <a:gd name="T66" fmla="*/ 6 w 104"/>
                <a:gd name="T67" fmla="*/ 1 h 682"/>
                <a:gd name="T68" fmla="*/ 5 w 104"/>
                <a:gd name="T69" fmla="*/ 2 h 682"/>
                <a:gd name="T70" fmla="*/ 3 w 104"/>
                <a:gd name="T71" fmla="*/ 4 h 682"/>
                <a:gd name="T72" fmla="*/ 2 w 104"/>
                <a:gd name="T73" fmla="*/ 5 h 682"/>
                <a:gd name="T74" fmla="*/ 1 w 104"/>
                <a:gd name="T75" fmla="*/ 7 h 682"/>
                <a:gd name="T76" fmla="*/ 0 w 104"/>
                <a:gd name="T77" fmla="*/ 9 h 682"/>
                <a:gd name="T78" fmla="*/ 0 w 104"/>
                <a:gd name="T79" fmla="*/ 10 h 682"/>
                <a:gd name="T80" fmla="*/ 0 w 104"/>
                <a:gd name="T81" fmla="*/ 13 h 682"/>
                <a:gd name="T82" fmla="*/ 0 w 104"/>
                <a:gd name="T83" fmla="*/ 128 h 6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682"/>
                <a:gd name="T128" fmla="*/ 104 w 104"/>
                <a:gd name="T129" fmla="*/ 682 h 6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682">
                  <a:moveTo>
                    <a:pt x="0" y="622"/>
                  </a:moveTo>
                  <a:lnTo>
                    <a:pt x="1" y="632"/>
                  </a:lnTo>
                  <a:lnTo>
                    <a:pt x="2" y="640"/>
                  </a:lnTo>
                  <a:lnTo>
                    <a:pt x="6" y="648"/>
                  </a:lnTo>
                  <a:lnTo>
                    <a:pt x="10" y="657"/>
                  </a:lnTo>
                  <a:lnTo>
                    <a:pt x="15" y="664"/>
                  </a:lnTo>
                  <a:lnTo>
                    <a:pt x="21" y="670"/>
                  </a:lnTo>
                  <a:lnTo>
                    <a:pt x="28" y="675"/>
                  </a:lnTo>
                  <a:lnTo>
                    <a:pt x="36" y="679"/>
                  </a:lnTo>
                  <a:lnTo>
                    <a:pt x="43" y="681"/>
                  </a:lnTo>
                  <a:lnTo>
                    <a:pt x="52" y="682"/>
                  </a:lnTo>
                  <a:lnTo>
                    <a:pt x="61" y="681"/>
                  </a:lnTo>
                  <a:lnTo>
                    <a:pt x="68" y="679"/>
                  </a:lnTo>
                  <a:lnTo>
                    <a:pt x="75" y="675"/>
                  </a:lnTo>
                  <a:lnTo>
                    <a:pt x="83" y="670"/>
                  </a:lnTo>
                  <a:lnTo>
                    <a:pt x="89" y="664"/>
                  </a:lnTo>
                  <a:lnTo>
                    <a:pt x="94" y="657"/>
                  </a:lnTo>
                  <a:lnTo>
                    <a:pt x="98" y="648"/>
                  </a:lnTo>
                  <a:lnTo>
                    <a:pt x="101" y="640"/>
                  </a:lnTo>
                  <a:lnTo>
                    <a:pt x="103" y="632"/>
                  </a:lnTo>
                  <a:lnTo>
                    <a:pt x="104" y="622"/>
                  </a:lnTo>
                  <a:lnTo>
                    <a:pt x="104" y="61"/>
                  </a:lnTo>
                  <a:lnTo>
                    <a:pt x="101" y="42"/>
                  </a:lnTo>
                  <a:lnTo>
                    <a:pt x="98" y="32"/>
                  </a:lnTo>
                  <a:lnTo>
                    <a:pt x="94" y="25"/>
                  </a:lnTo>
                  <a:lnTo>
                    <a:pt x="89" y="18"/>
                  </a:lnTo>
                  <a:lnTo>
                    <a:pt x="83" y="12"/>
                  </a:lnTo>
                  <a:lnTo>
                    <a:pt x="75" y="7"/>
                  </a:lnTo>
                  <a:lnTo>
                    <a:pt x="68" y="3"/>
                  </a:lnTo>
                  <a:lnTo>
                    <a:pt x="61" y="1"/>
                  </a:lnTo>
                  <a:lnTo>
                    <a:pt x="52" y="0"/>
                  </a:lnTo>
                  <a:lnTo>
                    <a:pt x="43" y="1"/>
                  </a:lnTo>
                  <a:lnTo>
                    <a:pt x="36" y="3"/>
                  </a:lnTo>
                  <a:lnTo>
                    <a:pt x="28" y="7"/>
                  </a:lnTo>
                  <a:lnTo>
                    <a:pt x="21" y="12"/>
                  </a:lnTo>
                  <a:lnTo>
                    <a:pt x="15" y="18"/>
                  </a:lnTo>
                  <a:lnTo>
                    <a:pt x="10" y="25"/>
                  </a:lnTo>
                  <a:lnTo>
                    <a:pt x="6" y="32"/>
                  </a:lnTo>
                  <a:lnTo>
                    <a:pt x="2" y="42"/>
                  </a:lnTo>
                  <a:lnTo>
                    <a:pt x="1" y="51"/>
                  </a:lnTo>
                  <a:lnTo>
                    <a:pt x="0" y="61"/>
                  </a:lnTo>
                  <a:lnTo>
                    <a:pt x="0" y="622"/>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349" name="Freeform 21"/>
            <p:cNvSpPr>
              <a:spLocks/>
            </p:cNvSpPr>
            <p:nvPr/>
          </p:nvSpPr>
          <p:spPr bwMode="auto">
            <a:xfrm>
              <a:off x="1113" y="3335"/>
              <a:ext cx="39" cy="42"/>
            </a:xfrm>
            <a:custGeom>
              <a:avLst/>
              <a:gdLst>
                <a:gd name="T0" fmla="*/ 39 w 176"/>
                <a:gd name="T1" fmla="*/ 21 h 205"/>
                <a:gd name="T2" fmla="*/ 39 w 176"/>
                <a:gd name="T3" fmla="*/ 17 h 205"/>
                <a:gd name="T4" fmla="*/ 38 w 176"/>
                <a:gd name="T5" fmla="*/ 14 h 205"/>
                <a:gd name="T6" fmla="*/ 36 w 176"/>
                <a:gd name="T7" fmla="*/ 10 h 205"/>
                <a:gd name="T8" fmla="*/ 34 w 176"/>
                <a:gd name="T9" fmla="*/ 8 h 205"/>
                <a:gd name="T10" fmla="*/ 32 w 176"/>
                <a:gd name="T11" fmla="*/ 5 h 205"/>
                <a:gd name="T12" fmla="*/ 29 w 176"/>
                <a:gd name="T13" fmla="*/ 3 h 205"/>
                <a:gd name="T14" fmla="*/ 26 w 176"/>
                <a:gd name="T15" fmla="*/ 1 h 205"/>
                <a:gd name="T16" fmla="*/ 23 w 176"/>
                <a:gd name="T17" fmla="*/ 0 h 205"/>
                <a:gd name="T18" fmla="*/ 20 w 176"/>
                <a:gd name="T19" fmla="*/ 0 h 205"/>
                <a:gd name="T20" fmla="*/ 16 w 176"/>
                <a:gd name="T21" fmla="*/ 0 h 205"/>
                <a:gd name="T22" fmla="*/ 13 w 176"/>
                <a:gd name="T23" fmla="*/ 1 h 205"/>
                <a:gd name="T24" fmla="*/ 10 w 176"/>
                <a:gd name="T25" fmla="*/ 3 h 205"/>
                <a:gd name="T26" fmla="*/ 7 w 176"/>
                <a:gd name="T27" fmla="*/ 5 h 205"/>
                <a:gd name="T28" fmla="*/ 4 w 176"/>
                <a:gd name="T29" fmla="*/ 8 h 205"/>
                <a:gd name="T30" fmla="*/ 3 w 176"/>
                <a:gd name="T31" fmla="*/ 10 h 205"/>
                <a:gd name="T32" fmla="*/ 1 w 176"/>
                <a:gd name="T33" fmla="*/ 14 h 205"/>
                <a:gd name="T34" fmla="*/ 0 w 176"/>
                <a:gd name="T35" fmla="*/ 17 h 205"/>
                <a:gd name="T36" fmla="*/ 0 w 176"/>
                <a:gd name="T37" fmla="*/ 21 h 205"/>
                <a:gd name="T38" fmla="*/ 0 w 176"/>
                <a:gd name="T39" fmla="*/ 25 h 205"/>
                <a:gd name="T40" fmla="*/ 1 w 176"/>
                <a:gd name="T41" fmla="*/ 28 h 205"/>
                <a:gd name="T42" fmla="*/ 3 w 176"/>
                <a:gd name="T43" fmla="*/ 32 h 205"/>
                <a:gd name="T44" fmla="*/ 4 w 176"/>
                <a:gd name="T45" fmla="*/ 34 h 205"/>
                <a:gd name="T46" fmla="*/ 7 w 176"/>
                <a:gd name="T47" fmla="*/ 37 h 205"/>
                <a:gd name="T48" fmla="*/ 10 w 176"/>
                <a:gd name="T49" fmla="*/ 39 h 205"/>
                <a:gd name="T50" fmla="*/ 13 w 176"/>
                <a:gd name="T51" fmla="*/ 41 h 205"/>
                <a:gd name="T52" fmla="*/ 16 w 176"/>
                <a:gd name="T53" fmla="*/ 42 h 205"/>
                <a:gd name="T54" fmla="*/ 20 w 176"/>
                <a:gd name="T55" fmla="*/ 42 h 205"/>
                <a:gd name="T56" fmla="*/ 23 w 176"/>
                <a:gd name="T57" fmla="*/ 42 h 205"/>
                <a:gd name="T58" fmla="*/ 26 w 176"/>
                <a:gd name="T59" fmla="*/ 41 h 205"/>
                <a:gd name="T60" fmla="*/ 29 w 176"/>
                <a:gd name="T61" fmla="*/ 39 h 205"/>
                <a:gd name="T62" fmla="*/ 32 w 176"/>
                <a:gd name="T63" fmla="*/ 37 h 205"/>
                <a:gd name="T64" fmla="*/ 34 w 176"/>
                <a:gd name="T65" fmla="*/ 34 h 205"/>
                <a:gd name="T66" fmla="*/ 36 w 176"/>
                <a:gd name="T67" fmla="*/ 32 h 205"/>
                <a:gd name="T68" fmla="*/ 38 w 176"/>
                <a:gd name="T69" fmla="*/ 28 h 205"/>
                <a:gd name="T70" fmla="*/ 39 w 176"/>
                <a:gd name="T71" fmla="*/ 25 h 205"/>
                <a:gd name="T72" fmla="*/ 39 w 176"/>
                <a:gd name="T73" fmla="*/ 21 h 2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6"/>
                <a:gd name="T112" fmla="*/ 0 h 205"/>
                <a:gd name="T113" fmla="*/ 176 w 176"/>
                <a:gd name="T114" fmla="*/ 205 h 2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6" h="205">
                  <a:moveTo>
                    <a:pt x="176" y="102"/>
                  </a:moveTo>
                  <a:lnTo>
                    <a:pt x="174" y="85"/>
                  </a:lnTo>
                  <a:lnTo>
                    <a:pt x="170" y="68"/>
                  </a:lnTo>
                  <a:lnTo>
                    <a:pt x="164" y="51"/>
                  </a:lnTo>
                  <a:lnTo>
                    <a:pt x="155" y="37"/>
                  </a:lnTo>
                  <a:lnTo>
                    <a:pt x="144" y="25"/>
                  </a:lnTo>
                  <a:lnTo>
                    <a:pt x="132" y="14"/>
                  </a:lnTo>
                  <a:lnTo>
                    <a:pt x="118" y="6"/>
                  </a:lnTo>
                  <a:lnTo>
                    <a:pt x="103" y="2"/>
                  </a:lnTo>
                  <a:lnTo>
                    <a:pt x="88" y="0"/>
                  </a:lnTo>
                  <a:lnTo>
                    <a:pt x="72" y="2"/>
                  </a:lnTo>
                  <a:lnTo>
                    <a:pt x="57" y="6"/>
                  </a:lnTo>
                  <a:lnTo>
                    <a:pt x="44" y="14"/>
                  </a:lnTo>
                  <a:lnTo>
                    <a:pt x="31" y="25"/>
                  </a:lnTo>
                  <a:lnTo>
                    <a:pt x="20" y="37"/>
                  </a:lnTo>
                  <a:lnTo>
                    <a:pt x="12" y="51"/>
                  </a:lnTo>
                  <a:lnTo>
                    <a:pt x="5" y="68"/>
                  </a:lnTo>
                  <a:lnTo>
                    <a:pt x="2" y="85"/>
                  </a:lnTo>
                  <a:lnTo>
                    <a:pt x="0" y="102"/>
                  </a:lnTo>
                  <a:lnTo>
                    <a:pt x="2" y="120"/>
                  </a:lnTo>
                  <a:lnTo>
                    <a:pt x="5" y="138"/>
                  </a:lnTo>
                  <a:lnTo>
                    <a:pt x="12" y="154"/>
                  </a:lnTo>
                  <a:lnTo>
                    <a:pt x="20" y="168"/>
                  </a:lnTo>
                  <a:lnTo>
                    <a:pt x="31" y="180"/>
                  </a:lnTo>
                  <a:lnTo>
                    <a:pt x="44" y="191"/>
                  </a:lnTo>
                  <a:lnTo>
                    <a:pt x="57" y="199"/>
                  </a:lnTo>
                  <a:lnTo>
                    <a:pt x="72" y="203"/>
                  </a:lnTo>
                  <a:lnTo>
                    <a:pt x="88" y="205"/>
                  </a:lnTo>
                  <a:lnTo>
                    <a:pt x="103" y="203"/>
                  </a:lnTo>
                  <a:lnTo>
                    <a:pt x="118" y="199"/>
                  </a:lnTo>
                  <a:lnTo>
                    <a:pt x="132" y="191"/>
                  </a:lnTo>
                  <a:lnTo>
                    <a:pt x="144" y="180"/>
                  </a:lnTo>
                  <a:lnTo>
                    <a:pt x="155" y="168"/>
                  </a:lnTo>
                  <a:lnTo>
                    <a:pt x="164" y="154"/>
                  </a:lnTo>
                  <a:lnTo>
                    <a:pt x="170" y="138"/>
                  </a:lnTo>
                  <a:lnTo>
                    <a:pt x="174" y="120"/>
                  </a:lnTo>
                  <a:lnTo>
                    <a:pt x="176" y="102"/>
                  </a:lnTo>
                  <a:close/>
                </a:path>
              </a:pathLst>
            </a:custGeom>
            <a:solidFill>
              <a:srgbClr val="00FFFF"/>
            </a:solidFill>
            <a:ln w="8001">
              <a:solidFill>
                <a:srgbClr val="00FFFF"/>
              </a:solidFill>
              <a:round/>
              <a:headEnd/>
              <a:tailEnd/>
            </a:ln>
          </p:spPr>
          <p:txBody>
            <a:bodyPr>
              <a:prstTxWarp prst="textNoShape">
                <a:avLst/>
              </a:prstTxWarp>
            </a:bodyPr>
            <a:lstStyle/>
            <a:p>
              <a:endParaRPr lang="en-US"/>
            </a:p>
          </p:txBody>
        </p:sp>
        <p:sp>
          <p:nvSpPr>
            <p:cNvPr id="99350" name="Freeform 22"/>
            <p:cNvSpPr>
              <a:spLocks/>
            </p:cNvSpPr>
            <p:nvPr/>
          </p:nvSpPr>
          <p:spPr bwMode="auto">
            <a:xfrm>
              <a:off x="1121" y="3175"/>
              <a:ext cx="23" cy="193"/>
            </a:xfrm>
            <a:custGeom>
              <a:avLst/>
              <a:gdLst>
                <a:gd name="T0" fmla="*/ 0 w 104"/>
                <a:gd name="T1" fmla="*/ 181 h 945"/>
                <a:gd name="T2" fmla="*/ 0 w 104"/>
                <a:gd name="T3" fmla="*/ 183 h 945"/>
                <a:gd name="T4" fmla="*/ 1 w 104"/>
                <a:gd name="T5" fmla="*/ 185 h 945"/>
                <a:gd name="T6" fmla="*/ 2 w 104"/>
                <a:gd name="T7" fmla="*/ 186 h 945"/>
                <a:gd name="T8" fmla="*/ 2 w 104"/>
                <a:gd name="T9" fmla="*/ 188 h 945"/>
                <a:gd name="T10" fmla="*/ 3 w 104"/>
                <a:gd name="T11" fmla="*/ 190 h 945"/>
                <a:gd name="T12" fmla="*/ 5 w 104"/>
                <a:gd name="T13" fmla="*/ 191 h 945"/>
                <a:gd name="T14" fmla="*/ 6 w 104"/>
                <a:gd name="T15" fmla="*/ 192 h 945"/>
                <a:gd name="T16" fmla="*/ 8 w 104"/>
                <a:gd name="T17" fmla="*/ 193 h 945"/>
                <a:gd name="T18" fmla="*/ 10 w 104"/>
                <a:gd name="T19" fmla="*/ 193 h 945"/>
                <a:gd name="T20" fmla="*/ 12 w 104"/>
                <a:gd name="T21" fmla="*/ 193 h 945"/>
                <a:gd name="T22" fmla="*/ 13 w 104"/>
                <a:gd name="T23" fmla="*/ 193 h 945"/>
                <a:gd name="T24" fmla="*/ 15 w 104"/>
                <a:gd name="T25" fmla="*/ 193 h 945"/>
                <a:gd name="T26" fmla="*/ 17 w 104"/>
                <a:gd name="T27" fmla="*/ 192 h 945"/>
                <a:gd name="T28" fmla="*/ 18 w 104"/>
                <a:gd name="T29" fmla="*/ 191 h 945"/>
                <a:gd name="T30" fmla="*/ 19 w 104"/>
                <a:gd name="T31" fmla="*/ 190 h 945"/>
                <a:gd name="T32" fmla="*/ 21 w 104"/>
                <a:gd name="T33" fmla="*/ 188 h 945"/>
                <a:gd name="T34" fmla="*/ 22 w 104"/>
                <a:gd name="T35" fmla="*/ 186 h 945"/>
                <a:gd name="T36" fmla="*/ 23 w 104"/>
                <a:gd name="T37" fmla="*/ 185 h 945"/>
                <a:gd name="T38" fmla="*/ 23 w 104"/>
                <a:gd name="T39" fmla="*/ 183 h 945"/>
                <a:gd name="T40" fmla="*/ 23 w 104"/>
                <a:gd name="T41" fmla="*/ 181 h 945"/>
                <a:gd name="T42" fmla="*/ 23 w 104"/>
                <a:gd name="T43" fmla="*/ 12 h 945"/>
                <a:gd name="T44" fmla="*/ 23 w 104"/>
                <a:gd name="T45" fmla="*/ 8 h 945"/>
                <a:gd name="T46" fmla="*/ 22 w 104"/>
                <a:gd name="T47" fmla="*/ 7 h 945"/>
                <a:gd name="T48" fmla="*/ 21 w 104"/>
                <a:gd name="T49" fmla="*/ 5 h 945"/>
                <a:gd name="T50" fmla="*/ 19 w 104"/>
                <a:gd name="T51" fmla="*/ 4 h 945"/>
                <a:gd name="T52" fmla="*/ 18 w 104"/>
                <a:gd name="T53" fmla="*/ 2 h 945"/>
                <a:gd name="T54" fmla="*/ 17 w 104"/>
                <a:gd name="T55" fmla="*/ 1 h 945"/>
                <a:gd name="T56" fmla="*/ 15 w 104"/>
                <a:gd name="T57" fmla="*/ 0 h 945"/>
                <a:gd name="T58" fmla="*/ 13 w 104"/>
                <a:gd name="T59" fmla="*/ 0 h 945"/>
                <a:gd name="T60" fmla="*/ 12 w 104"/>
                <a:gd name="T61" fmla="*/ 0 h 945"/>
                <a:gd name="T62" fmla="*/ 10 w 104"/>
                <a:gd name="T63" fmla="*/ 0 h 945"/>
                <a:gd name="T64" fmla="*/ 8 w 104"/>
                <a:gd name="T65" fmla="*/ 0 h 945"/>
                <a:gd name="T66" fmla="*/ 6 w 104"/>
                <a:gd name="T67" fmla="*/ 1 h 945"/>
                <a:gd name="T68" fmla="*/ 5 w 104"/>
                <a:gd name="T69" fmla="*/ 2 h 945"/>
                <a:gd name="T70" fmla="*/ 3 w 104"/>
                <a:gd name="T71" fmla="*/ 4 h 945"/>
                <a:gd name="T72" fmla="*/ 2 w 104"/>
                <a:gd name="T73" fmla="*/ 5 h 945"/>
                <a:gd name="T74" fmla="*/ 2 w 104"/>
                <a:gd name="T75" fmla="*/ 7 h 945"/>
                <a:gd name="T76" fmla="*/ 1 w 104"/>
                <a:gd name="T77" fmla="*/ 8 h 945"/>
                <a:gd name="T78" fmla="*/ 0 w 104"/>
                <a:gd name="T79" fmla="*/ 10 h 945"/>
                <a:gd name="T80" fmla="*/ 0 w 104"/>
                <a:gd name="T81" fmla="*/ 12 h 945"/>
                <a:gd name="T82" fmla="*/ 0 w 104"/>
                <a:gd name="T83" fmla="*/ 181 h 9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945"/>
                <a:gd name="T128" fmla="*/ 104 w 104"/>
                <a:gd name="T129" fmla="*/ 945 h 9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945">
                  <a:moveTo>
                    <a:pt x="0" y="885"/>
                  </a:moveTo>
                  <a:lnTo>
                    <a:pt x="2" y="895"/>
                  </a:lnTo>
                  <a:lnTo>
                    <a:pt x="3" y="904"/>
                  </a:lnTo>
                  <a:lnTo>
                    <a:pt x="7" y="913"/>
                  </a:lnTo>
                  <a:lnTo>
                    <a:pt x="10" y="921"/>
                  </a:lnTo>
                  <a:lnTo>
                    <a:pt x="15" y="928"/>
                  </a:lnTo>
                  <a:lnTo>
                    <a:pt x="21" y="934"/>
                  </a:lnTo>
                  <a:lnTo>
                    <a:pt x="29" y="939"/>
                  </a:lnTo>
                  <a:lnTo>
                    <a:pt x="36" y="943"/>
                  </a:lnTo>
                  <a:lnTo>
                    <a:pt x="44" y="945"/>
                  </a:lnTo>
                  <a:lnTo>
                    <a:pt x="52" y="945"/>
                  </a:lnTo>
                  <a:lnTo>
                    <a:pt x="60" y="945"/>
                  </a:lnTo>
                  <a:lnTo>
                    <a:pt x="68" y="943"/>
                  </a:lnTo>
                  <a:lnTo>
                    <a:pt x="76" y="939"/>
                  </a:lnTo>
                  <a:lnTo>
                    <a:pt x="82" y="934"/>
                  </a:lnTo>
                  <a:lnTo>
                    <a:pt x="88" y="928"/>
                  </a:lnTo>
                  <a:lnTo>
                    <a:pt x="94" y="921"/>
                  </a:lnTo>
                  <a:lnTo>
                    <a:pt x="98" y="913"/>
                  </a:lnTo>
                  <a:lnTo>
                    <a:pt x="102" y="904"/>
                  </a:lnTo>
                  <a:lnTo>
                    <a:pt x="103" y="895"/>
                  </a:lnTo>
                  <a:lnTo>
                    <a:pt x="104" y="885"/>
                  </a:lnTo>
                  <a:lnTo>
                    <a:pt x="104" y="60"/>
                  </a:lnTo>
                  <a:lnTo>
                    <a:pt x="102" y="41"/>
                  </a:lnTo>
                  <a:lnTo>
                    <a:pt x="98" y="32"/>
                  </a:lnTo>
                  <a:lnTo>
                    <a:pt x="94" y="24"/>
                  </a:lnTo>
                  <a:lnTo>
                    <a:pt x="88" y="18"/>
                  </a:lnTo>
                  <a:lnTo>
                    <a:pt x="82" y="10"/>
                  </a:lnTo>
                  <a:lnTo>
                    <a:pt x="76" y="6"/>
                  </a:lnTo>
                  <a:lnTo>
                    <a:pt x="68" y="2"/>
                  </a:lnTo>
                  <a:lnTo>
                    <a:pt x="60" y="0"/>
                  </a:lnTo>
                  <a:lnTo>
                    <a:pt x="52" y="0"/>
                  </a:lnTo>
                  <a:lnTo>
                    <a:pt x="44" y="0"/>
                  </a:lnTo>
                  <a:lnTo>
                    <a:pt x="36" y="2"/>
                  </a:lnTo>
                  <a:lnTo>
                    <a:pt x="29" y="6"/>
                  </a:lnTo>
                  <a:lnTo>
                    <a:pt x="21" y="10"/>
                  </a:lnTo>
                  <a:lnTo>
                    <a:pt x="15" y="18"/>
                  </a:lnTo>
                  <a:lnTo>
                    <a:pt x="10" y="24"/>
                  </a:lnTo>
                  <a:lnTo>
                    <a:pt x="7" y="32"/>
                  </a:lnTo>
                  <a:lnTo>
                    <a:pt x="3" y="41"/>
                  </a:lnTo>
                  <a:lnTo>
                    <a:pt x="2" y="50"/>
                  </a:lnTo>
                  <a:lnTo>
                    <a:pt x="0" y="60"/>
                  </a:lnTo>
                  <a:lnTo>
                    <a:pt x="0" y="885"/>
                  </a:lnTo>
                  <a:close/>
                </a:path>
              </a:pathLst>
            </a:custGeom>
            <a:solidFill>
              <a:srgbClr val="00FFFF"/>
            </a:solidFill>
            <a:ln w="8001">
              <a:solidFill>
                <a:srgbClr val="00FFFF"/>
              </a:solidFill>
              <a:round/>
              <a:headEnd/>
              <a:tailEnd/>
            </a:ln>
          </p:spPr>
          <p:txBody>
            <a:bodyPr>
              <a:prstTxWarp prst="textNoShape">
                <a:avLst/>
              </a:prstTxWarp>
            </a:bodyPr>
            <a:lstStyle/>
            <a:p>
              <a:endParaRPr lang="en-US"/>
            </a:p>
          </p:txBody>
        </p:sp>
        <p:sp>
          <p:nvSpPr>
            <p:cNvPr id="99351" name="Freeform 23"/>
            <p:cNvSpPr>
              <a:spLocks/>
            </p:cNvSpPr>
            <p:nvPr/>
          </p:nvSpPr>
          <p:spPr bwMode="auto">
            <a:xfrm>
              <a:off x="1105" y="3331"/>
              <a:ext cx="56" cy="60"/>
            </a:xfrm>
            <a:custGeom>
              <a:avLst/>
              <a:gdLst>
                <a:gd name="T0" fmla="*/ 0 w 256"/>
                <a:gd name="T1" fmla="*/ 60 h 299"/>
                <a:gd name="T2" fmla="*/ 56 w 256"/>
                <a:gd name="T3" fmla="*/ 60 h 299"/>
                <a:gd name="T4" fmla="*/ 28 w 256"/>
                <a:gd name="T5" fmla="*/ 0 h 299"/>
                <a:gd name="T6" fmla="*/ 0 w 256"/>
                <a:gd name="T7" fmla="*/ 60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299"/>
                  </a:moveTo>
                  <a:lnTo>
                    <a:pt x="256" y="299"/>
                  </a:lnTo>
                  <a:lnTo>
                    <a:pt x="128" y="0"/>
                  </a:lnTo>
                  <a:lnTo>
                    <a:pt x="0" y="299"/>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352" name="Freeform 24"/>
            <p:cNvSpPr>
              <a:spLocks/>
            </p:cNvSpPr>
            <p:nvPr/>
          </p:nvSpPr>
          <p:spPr bwMode="auto">
            <a:xfrm>
              <a:off x="1121" y="3211"/>
              <a:ext cx="23" cy="162"/>
            </a:xfrm>
            <a:custGeom>
              <a:avLst/>
              <a:gdLst>
                <a:gd name="T0" fmla="*/ 0 w 104"/>
                <a:gd name="T1" fmla="*/ 150 h 796"/>
                <a:gd name="T2" fmla="*/ 0 w 104"/>
                <a:gd name="T3" fmla="*/ 152 h 796"/>
                <a:gd name="T4" fmla="*/ 1 w 104"/>
                <a:gd name="T5" fmla="*/ 153 h 796"/>
                <a:gd name="T6" fmla="*/ 2 w 104"/>
                <a:gd name="T7" fmla="*/ 155 h 796"/>
                <a:gd name="T8" fmla="*/ 2 w 104"/>
                <a:gd name="T9" fmla="*/ 157 h 796"/>
                <a:gd name="T10" fmla="*/ 3 w 104"/>
                <a:gd name="T11" fmla="*/ 158 h 796"/>
                <a:gd name="T12" fmla="*/ 5 w 104"/>
                <a:gd name="T13" fmla="*/ 160 h 796"/>
                <a:gd name="T14" fmla="*/ 6 w 104"/>
                <a:gd name="T15" fmla="*/ 161 h 796"/>
                <a:gd name="T16" fmla="*/ 8 w 104"/>
                <a:gd name="T17" fmla="*/ 161 h 796"/>
                <a:gd name="T18" fmla="*/ 10 w 104"/>
                <a:gd name="T19" fmla="*/ 162 h 796"/>
                <a:gd name="T20" fmla="*/ 12 w 104"/>
                <a:gd name="T21" fmla="*/ 162 h 796"/>
                <a:gd name="T22" fmla="*/ 13 w 104"/>
                <a:gd name="T23" fmla="*/ 162 h 796"/>
                <a:gd name="T24" fmla="*/ 15 w 104"/>
                <a:gd name="T25" fmla="*/ 161 h 796"/>
                <a:gd name="T26" fmla="*/ 17 w 104"/>
                <a:gd name="T27" fmla="*/ 161 h 796"/>
                <a:gd name="T28" fmla="*/ 18 w 104"/>
                <a:gd name="T29" fmla="*/ 160 h 796"/>
                <a:gd name="T30" fmla="*/ 19 w 104"/>
                <a:gd name="T31" fmla="*/ 158 h 796"/>
                <a:gd name="T32" fmla="*/ 21 w 104"/>
                <a:gd name="T33" fmla="*/ 157 h 796"/>
                <a:gd name="T34" fmla="*/ 22 w 104"/>
                <a:gd name="T35" fmla="*/ 155 h 796"/>
                <a:gd name="T36" fmla="*/ 23 w 104"/>
                <a:gd name="T37" fmla="*/ 153 h 796"/>
                <a:gd name="T38" fmla="*/ 23 w 104"/>
                <a:gd name="T39" fmla="*/ 152 h 796"/>
                <a:gd name="T40" fmla="*/ 23 w 104"/>
                <a:gd name="T41" fmla="*/ 150 h 796"/>
                <a:gd name="T42" fmla="*/ 23 w 104"/>
                <a:gd name="T43" fmla="*/ 12 h 796"/>
                <a:gd name="T44" fmla="*/ 23 w 104"/>
                <a:gd name="T45" fmla="*/ 9 h 796"/>
                <a:gd name="T46" fmla="*/ 22 w 104"/>
                <a:gd name="T47" fmla="*/ 7 h 796"/>
                <a:gd name="T48" fmla="*/ 21 w 104"/>
                <a:gd name="T49" fmla="*/ 5 h 796"/>
                <a:gd name="T50" fmla="*/ 19 w 104"/>
                <a:gd name="T51" fmla="*/ 3 h 796"/>
                <a:gd name="T52" fmla="*/ 18 w 104"/>
                <a:gd name="T53" fmla="*/ 2 h 796"/>
                <a:gd name="T54" fmla="*/ 17 w 104"/>
                <a:gd name="T55" fmla="*/ 1 h 796"/>
                <a:gd name="T56" fmla="*/ 15 w 104"/>
                <a:gd name="T57" fmla="*/ 1 h 796"/>
                <a:gd name="T58" fmla="*/ 13 w 104"/>
                <a:gd name="T59" fmla="*/ 0 h 796"/>
                <a:gd name="T60" fmla="*/ 12 w 104"/>
                <a:gd name="T61" fmla="*/ 0 h 796"/>
                <a:gd name="T62" fmla="*/ 10 w 104"/>
                <a:gd name="T63" fmla="*/ 0 h 796"/>
                <a:gd name="T64" fmla="*/ 8 w 104"/>
                <a:gd name="T65" fmla="*/ 1 h 796"/>
                <a:gd name="T66" fmla="*/ 6 w 104"/>
                <a:gd name="T67" fmla="*/ 1 h 796"/>
                <a:gd name="T68" fmla="*/ 5 w 104"/>
                <a:gd name="T69" fmla="*/ 2 h 796"/>
                <a:gd name="T70" fmla="*/ 3 w 104"/>
                <a:gd name="T71" fmla="*/ 3 h 796"/>
                <a:gd name="T72" fmla="*/ 2 w 104"/>
                <a:gd name="T73" fmla="*/ 5 h 796"/>
                <a:gd name="T74" fmla="*/ 2 w 104"/>
                <a:gd name="T75" fmla="*/ 7 h 796"/>
                <a:gd name="T76" fmla="*/ 1 w 104"/>
                <a:gd name="T77" fmla="*/ 9 h 796"/>
                <a:gd name="T78" fmla="*/ 0 w 104"/>
                <a:gd name="T79" fmla="*/ 10 h 796"/>
                <a:gd name="T80" fmla="*/ 0 w 104"/>
                <a:gd name="T81" fmla="*/ 12 h 796"/>
                <a:gd name="T82" fmla="*/ 0 w 104"/>
                <a:gd name="T83" fmla="*/ 150 h 7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796"/>
                <a:gd name="T128" fmla="*/ 104 w 104"/>
                <a:gd name="T129" fmla="*/ 796 h 7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796">
                  <a:moveTo>
                    <a:pt x="0" y="736"/>
                  </a:moveTo>
                  <a:lnTo>
                    <a:pt x="2" y="746"/>
                  </a:lnTo>
                  <a:lnTo>
                    <a:pt x="3" y="754"/>
                  </a:lnTo>
                  <a:lnTo>
                    <a:pt x="7" y="763"/>
                  </a:lnTo>
                  <a:lnTo>
                    <a:pt x="10" y="771"/>
                  </a:lnTo>
                  <a:lnTo>
                    <a:pt x="15" y="778"/>
                  </a:lnTo>
                  <a:lnTo>
                    <a:pt x="21" y="784"/>
                  </a:lnTo>
                  <a:lnTo>
                    <a:pt x="29" y="789"/>
                  </a:lnTo>
                  <a:lnTo>
                    <a:pt x="36" y="793"/>
                  </a:lnTo>
                  <a:lnTo>
                    <a:pt x="44" y="795"/>
                  </a:lnTo>
                  <a:lnTo>
                    <a:pt x="52" y="796"/>
                  </a:lnTo>
                  <a:lnTo>
                    <a:pt x="60" y="795"/>
                  </a:lnTo>
                  <a:lnTo>
                    <a:pt x="68" y="793"/>
                  </a:lnTo>
                  <a:lnTo>
                    <a:pt x="76" y="789"/>
                  </a:lnTo>
                  <a:lnTo>
                    <a:pt x="82" y="784"/>
                  </a:lnTo>
                  <a:lnTo>
                    <a:pt x="88" y="778"/>
                  </a:lnTo>
                  <a:lnTo>
                    <a:pt x="94" y="771"/>
                  </a:lnTo>
                  <a:lnTo>
                    <a:pt x="98" y="763"/>
                  </a:lnTo>
                  <a:lnTo>
                    <a:pt x="102" y="754"/>
                  </a:lnTo>
                  <a:lnTo>
                    <a:pt x="103" y="746"/>
                  </a:lnTo>
                  <a:lnTo>
                    <a:pt x="104" y="736"/>
                  </a:lnTo>
                  <a:lnTo>
                    <a:pt x="104" y="61"/>
                  </a:lnTo>
                  <a:lnTo>
                    <a:pt x="102" y="42"/>
                  </a:lnTo>
                  <a:lnTo>
                    <a:pt x="98" y="33"/>
                  </a:lnTo>
                  <a:lnTo>
                    <a:pt x="94" y="25"/>
                  </a:lnTo>
                  <a:lnTo>
                    <a:pt x="88" y="17"/>
                  </a:lnTo>
                  <a:lnTo>
                    <a:pt x="82" y="11"/>
                  </a:lnTo>
                  <a:lnTo>
                    <a:pt x="76" y="6"/>
                  </a:lnTo>
                  <a:lnTo>
                    <a:pt x="68" y="3"/>
                  </a:lnTo>
                  <a:lnTo>
                    <a:pt x="60" y="0"/>
                  </a:lnTo>
                  <a:lnTo>
                    <a:pt x="52" y="0"/>
                  </a:lnTo>
                  <a:lnTo>
                    <a:pt x="44" y="0"/>
                  </a:lnTo>
                  <a:lnTo>
                    <a:pt x="36" y="3"/>
                  </a:lnTo>
                  <a:lnTo>
                    <a:pt x="29" y="6"/>
                  </a:lnTo>
                  <a:lnTo>
                    <a:pt x="21" y="11"/>
                  </a:lnTo>
                  <a:lnTo>
                    <a:pt x="15" y="17"/>
                  </a:lnTo>
                  <a:lnTo>
                    <a:pt x="10" y="25"/>
                  </a:lnTo>
                  <a:lnTo>
                    <a:pt x="7" y="33"/>
                  </a:lnTo>
                  <a:lnTo>
                    <a:pt x="3" y="42"/>
                  </a:lnTo>
                  <a:lnTo>
                    <a:pt x="2" y="51"/>
                  </a:lnTo>
                  <a:lnTo>
                    <a:pt x="0" y="61"/>
                  </a:lnTo>
                  <a:lnTo>
                    <a:pt x="0" y="736"/>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353" name="Freeform 25"/>
            <p:cNvSpPr>
              <a:spLocks/>
            </p:cNvSpPr>
            <p:nvPr/>
          </p:nvSpPr>
          <p:spPr bwMode="auto">
            <a:xfrm>
              <a:off x="940" y="3344"/>
              <a:ext cx="204" cy="25"/>
            </a:xfrm>
            <a:custGeom>
              <a:avLst/>
              <a:gdLst>
                <a:gd name="T0" fmla="*/ 11 w 931"/>
                <a:gd name="T1" fmla="*/ 0 h 120"/>
                <a:gd name="T2" fmla="*/ 9 w 931"/>
                <a:gd name="T3" fmla="*/ 0 h 120"/>
                <a:gd name="T4" fmla="*/ 8 w 931"/>
                <a:gd name="T5" fmla="*/ 1 h 120"/>
                <a:gd name="T6" fmla="*/ 6 w 931"/>
                <a:gd name="T7" fmla="*/ 1 h 120"/>
                <a:gd name="T8" fmla="*/ 5 w 931"/>
                <a:gd name="T9" fmla="*/ 3 h 120"/>
                <a:gd name="T10" fmla="*/ 3 w 931"/>
                <a:gd name="T11" fmla="*/ 4 h 120"/>
                <a:gd name="T12" fmla="*/ 2 w 931"/>
                <a:gd name="T13" fmla="*/ 5 h 120"/>
                <a:gd name="T14" fmla="*/ 1 w 931"/>
                <a:gd name="T15" fmla="*/ 7 h 120"/>
                <a:gd name="T16" fmla="*/ 0 w 931"/>
                <a:gd name="T17" fmla="*/ 9 h 120"/>
                <a:gd name="T18" fmla="*/ 0 w 931"/>
                <a:gd name="T19" fmla="*/ 11 h 120"/>
                <a:gd name="T20" fmla="*/ 0 w 931"/>
                <a:gd name="T21" fmla="*/ 13 h 120"/>
                <a:gd name="T22" fmla="*/ 0 w 931"/>
                <a:gd name="T23" fmla="*/ 15 h 120"/>
                <a:gd name="T24" fmla="*/ 0 w 931"/>
                <a:gd name="T25" fmla="*/ 16 h 120"/>
                <a:gd name="T26" fmla="*/ 1 w 931"/>
                <a:gd name="T27" fmla="*/ 18 h 120"/>
                <a:gd name="T28" fmla="*/ 2 w 931"/>
                <a:gd name="T29" fmla="*/ 20 h 120"/>
                <a:gd name="T30" fmla="*/ 3 w 931"/>
                <a:gd name="T31" fmla="*/ 21 h 120"/>
                <a:gd name="T32" fmla="*/ 5 w 931"/>
                <a:gd name="T33" fmla="*/ 23 h 120"/>
                <a:gd name="T34" fmla="*/ 6 w 931"/>
                <a:gd name="T35" fmla="*/ 24 h 120"/>
                <a:gd name="T36" fmla="*/ 8 w 931"/>
                <a:gd name="T37" fmla="*/ 25 h 120"/>
                <a:gd name="T38" fmla="*/ 9 w 931"/>
                <a:gd name="T39" fmla="*/ 25 h 120"/>
                <a:gd name="T40" fmla="*/ 11 w 931"/>
                <a:gd name="T41" fmla="*/ 25 h 120"/>
                <a:gd name="T42" fmla="*/ 193 w 931"/>
                <a:gd name="T43" fmla="*/ 25 h 120"/>
                <a:gd name="T44" fmla="*/ 196 w 931"/>
                <a:gd name="T45" fmla="*/ 25 h 120"/>
                <a:gd name="T46" fmla="*/ 198 w 931"/>
                <a:gd name="T47" fmla="*/ 24 h 120"/>
                <a:gd name="T48" fmla="*/ 199 w 931"/>
                <a:gd name="T49" fmla="*/ 23 h 120"/>
                <a:gd name="T50" fmla="*/ 200 w 931"/>
                <a:gd name="T51" fmla="*/ 21 h 120"/>
                <a:gd name="T52" fmla="*/ 202 w 931"/>
                <a:gd name="T53" fmla="*/ 20 h 120"/>
                <a:gd name="T54" fmla="*/ 203 w 931"/>
                <a:gd name="T55" fmla="*/ 18 h 120"/>
                <a:gd name="T56" fmla="*/ 204 w 931"/>
                <a:gd name="T57" fmla="*/ 16 h 120"/>
                <a:gd name="T58" fmla="*/ 204 w 931"/>
                <a:gd name="T59" fmla="*/ 15 h 120"/>
                <a:gd name="T60" fmla="*/ 204 w 931"/>
                <a:gd name="T61" fmla="*/ 13 h 120"/>
                <a:gd name="T62" fmla="*/ 204 w 931"/>
                <a:gd name="T63" fmla="*/ 11 h 120"/>
                <a:gd name="T64" fmla="*/ 204 w 931"/>
                <a:gd name="T65" fmla="*/ 9 h 120"/>
                <a:gd name="T66" fmla="*/ 203 w 931"/>
                <a:gd name="T67" fmla="*/ 7 h 120"/>
                <a:gd name="T68" fmla="*/ 202 w 931"/>
                <a:gd name="T69" fmla="*/ 5 h 120"/>
                <a:gd name="T70" fmla="*/ 200 w 931"/>
                <a:gd name="T71" fmla="*/ 4 h 120"/>
                <a:gd name="T72" fmla="*/ 199 w 931"/>
                <a:gd name="T73" fmla="*/ 3 h 120"/>
                <a:gd name="T74" fmla="*/ 198 w 931"/>
                <a:gd name="T75" fmla="*/ 1 h 120"/>
                <a:gd name="T76" fmla="*/ 196 w 931"/>
                <a:gd name="T77" fmla="*/ 1 h 120"/>
                <a:gd name="T78" fmla="*/ 194 w 931"/>
                <a:gd name="T79" fmla="*/ 0 h 120"/>
                <a:gd name="T80" fmla="*/ 193 w 931"/>
                <a:gd name="T81" fmla="*/ 0 h 120"/>
                <a:gd name="T82" fmla="*/ 11 w 931"/>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1"/>
                <a:gd name="T127" fmla="*/ 0 h 120"/>
                <a:gd name="T128" fmla="*/ 931 w 931"/>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1" h="120">
                  <a:moveTo>
                    <a:pt x="52" y="0"/>
                  </a:moveTo>
                  <a:lnTo>
                    <a:pt x="43" y="1"/>
                  </a:lnTo>
                  <a:lnTo>
                    <a:pt x="36" y="3"/>
                  </a:lnTo>
                  <a:lnTo>
                    <a:pt x="28" y="7"/>
                  </a:lnTo>
                  <a:lnTo>
                    <a:pt x="21" y="12"/>
                  </a:lnTo>
                  <a:lnTo>
                    <a:pt x="15" y="18"/>
                  </a:lnTo>
                  <a:lnTo>
                    <a:pt x="10" y="25"/>
                  </a:lnTo>
                  <a:lnTo>
                    <a:pt x="5" y="33"/>
                  </a:lnTo>
                  <a:lnTo>
                    <a:pt x="2" y="42"/>
                  </a:lnTo>
                  <a:lnTo>
                    <a:pt x="0" y="51"/>
                  </a:lnTo>
                  <a:lnTo>
                    <a:pt x="0" y="60"/>
                  </a:lnTo>
                  <a:lnTo>
                    <a:pt x="0" y="70"/>
                  </a:lnTo>
                  <a:lnTo>
                    <a:pt x="2" y="79"/>
                  </a:lnTo>
                  <a:lnTo>
                    <a:pt x="5" y="88"/>
                  </a:lnTo>
                  <a:lnTo>
                    <a:pt x="10" y="96"/>
                  </a:lnTo>
                  <a:lnTo>
                    <a:pt x="15" y="103"/>
                  </a:lnTo>
                  <a:lnTo>
                    <a:pt x="21" y="109"/>
                  </a:lnTo>
                  <a:lnTo>
                    <a:pt x="28" y="114"/>
                  </a:lnTo>
                  <a:lnTo>
                    <a:pt x="36" y="118"/>
                  </a:lnTo>
                  <a:lnTo>
                    <a:pt x="43" y="120"/>
                  </a:lnTo>
                  <a:lnTo>
                    <a:pt x="52" y="120"/>
                  </a:lnTo>
                  <a:lnTo>
                    <a:pt x="879" y="120"/>
                  </a:lnTo>
                  <a:lnTo>
                    <a:pt x="895" y="118"/>
                  </a:lnTo>
                  <a:lnTo>
                    <a:pt x="903" y="114"/>
                  </a:lnTo>
                  <a:lnTo>
                    <a:pt x="909" y="109"/>
                  </a:lnTo>
                  <a:lnTo>
                    <a:pt x="915" y="103"/>
                  </a:lnTo>
                  <a:lnTo>
                    <a:pt x="921" y="96"/>
                  </a:lnTo>
                  <a:lnTo>
                    <a:pt x="925" y="88"/>
                  </a:lnTo>
                  <a:lnTo>
                    <a:pt x="929" y="79"/>
                  </a:lnTo>
                  <a:lnTo>
                    <a:pt x="930" y="70"/>
                  </a:lnTo>
                  <a:lnTo>
                    <a:pt x="931" y="60"/>
                  </a:lnTo>
                  <a:lnTo>
                    <a:pt x="930" y="51"/>
                  </a:lnTo>
                  <a:lnTo>
                    <a:pt x="929" y="42"/>
                  </a:lnTo>
                  <a:lnTo>
                    <a:pt x="925" y="33"/>
                  </a:lnTo>
                  <a:lnTo>
                    <a:pt x="921" y="25"/>
                  </a:lnTo>
                  <a:lnTo>
                    <a:pt x="915" y="18"/>
                  </a:lnTo>
                  <a:lnTo>
                    <a:pt x="909" y="12"/>
                  </a:lnTo>
                  <a:lnTo>
                    <a:pt x="903" y="7"/>
                  </a:lnTo>
                  <a:lnTo>
                    <a:pt x="895" y="3"/>
                  </a:lnTo>
                  <a:lnTo>
                    <a:pt x="887" y="1"/>
                  </a:lnTo>
                  <a:lnTo>
                    <a:pt x="879" y="0"/>
                  </a:lnTo>
                  <a:lnTo>
                    <a:pt x="52" y="0"/>
                  </a:lnTo>
                  <a:close/>
                </a:path>
              </a:pathLst>
            </a:custGeom>
            <a:solidFill>
              <a:srgbClr val="00FFFF"/>
            </a:solidFill>
            <a:ln w="8001">
              <a:solidFill>
                <a:srgbClr val="00FFFF"/>
              </a:solidFill>
              <a:round/>
              <a:headEnd/>
              <a:tailEnd/>
            </a:ln>
          </p:spPr>
          <p:txBody>
            <a:bodyPr>
              <a:prstTxWarp prst="textNoShape">
                <a:avLst/>
              </a:prstTxWarp>
            </a:bodyPr>
            <a:lstStyle/>
            <a:p>
              <a:endParaRPr lang="en-US"/>
            </a:p>
          </p:txBody>
        </p:sp>
        <p:sp>
          <p:nvSpPr>
            <p:cNvPr id="99354" name="Freeform 26"/>
            <p:cNvSpPr>
              <a:spLocks/>
            </p:cNvSpPr>
            <p:nvPr/>
          </p:nvSpPr>
          <p:spPr bwMode="auto">
            <a:xfrm>
              <a:off x="941" y="3349"/>
              <a:ext cx="203" cy="24"/>
            </a:xfrm>
            <a:custGeom>
              <a:avLst/>
              <a:gdLst>
                <a:gd name="T0" fmla="*/ 11 w 931"/>
                <a:gd name="T1" fmla="*/ 0 h 120"/>
                <a:gd name="T2" fmla="*/ 9 w 931"/>
                <a:gd name="T3" fmla="*/ 0 h 120"/>
                <a:gd name="T4" fmla="*/ 8 w 931"/>
                <a:gd name="T5" fmla="*/ 0 h 120"/>
                <a:gd name="T6" fmla="*/ 6 w 931"/>
                <a:gd name="T7" fmla="*/ 1 h 120"/>
                <a:gd name="T8" fmla="*/ 5 w 931"/>
                <a:gd name="T9" fmla="*/ 2 h 120"/>
                <a:gd name="T10" fmla="*/ 3 w 931"/>
                <a:gd name="T11" fmla="*/ 3 h 120"/>
                <a:gd name="T12" fmla="*/ 2 w 931"/>
                <a:gd name="T13" fmla="*/ 5 h 120"/>
                <a:gd name="T14" fmla="*/ 1 w 931"/>
                <a:gd name="T15" fmla="*/ 6 h 120"/>
                <a:gd name="T16" fmla="*/ 0 w 931"/>
                <a:gd name="T17" fmla="*/ 8 h 120"/>
                <a:gd name="T18" fmla="*/ 0 w 931"/>
                <a:gd name="T19" fmla="*/ 10 h 120"/>
                <a:gd name="T20" fmla="*/ 0 w 931"/>
                <a:gd name="T21" fmla="*/ 12 h 120"/>
                <a:gd name="T22" fmla="*/ 0 w 931"/>
                <a:gd name="T23" fmla="*/ 14 h 120"/>
                <a:gd name="T24" fmla="*/ 0 w 931"/>
                <a:gd name="T25" fmla="*/ 16 h 120"/>
                <a:gd name="T26" fmla="*/ 1 w 931"/>
                <a:gd name="T27" fmla="*/ 17 h 120"/>
                <a:gd name="T28" fmla="*/ 2 w 931"/>
                <a:gd name="T29" fmla="*/ 19 h 120"/>
                <a:gd name="T30" fmla="*/ 3 w 931"/>
                <a:gd name="T31" fmla="*/ 20 h 120"/>
                <a:gd name="T32" fmla="*/ 5 w 931"/>
                <a:gd name="T33" fmla="*/ 22 h 120"/>
                <a:gd name="T34" fmla="*/ 6 w 931"/>
                <a:gd name="T35" fmla="*/ 23 h 120"/>
                <a:gd name="T36" fmla="*/ 8 w 931"/>
                <a:gd name="T37" fmla="*/ 23 h 120"/>
                <a:gd name="T38" fmla="*/ 9 w 931"/>
                <a:gd name="T39" fmla="*/ 24 h 120"/>
                <a:gd name="T40" fmla="*/ 11 w 931"/>
                <a:gd name="T41" fmla="*/ 24 h 120"/>
                <a:gd name="T42" fmla="*/ 192 w 931"/>
                <a:gd name="T43" fmla="*/ 24 h 120"/>
                <a:gd name="T44" fmla="*/ 195 w 931"/>
                <a:gd name="T45" fmla="*/ 23 h 120"/>
                <a:gd name="T46" fmla="*/ 197 w 931"/>
                <a:gd name="T47" fmla="*/ 23 h 120"/>
                <a:gd name="T48" fmla="*/ 198 w 931"/>
                <a:gd name="T49" fmla="*/ 22 h 120"/>
                <a:gd name="T50" fmla="*/ 200 w 931"/>
                <a:gd name="T51" fmla="*/ 20 h 120"/>
                <a:gd name="T52" fmla="*/ 201 w 931"/>
                <a:gd name="T53" fmla="*/ 19 h 120"/>
                <a:gd name="T54" fmla="*/ 202 w 931"/>
                <a:gd name="T55" fmla="*/ 17 h 120"/>
                <a:gd name="T56" fmla="*/ 203 w 931"/>
                <a:gd name="T57" fmla="*/ 16 h 120"/>
                <a:gd name="T58" fmla="*/ 203 w 931"/>
                <a:gd name="T59" fmla="*/ 14 h 120"/>
                <a:gd name="T60" fmla="*/ 203 w 931"/>
                <a:gd name="T61" fmla="*/ 12 h 120"/>
                <a:gd name="T62" fmla="*/ 203 w 931"/>
                <a:gd name="T63" fmla="*/ 10 h 120"/>
                <a:gd name="T64" fmla="*/ 203 w 931"/>
                <a:gd name="T65" fmla="*/ 8 h 120"/>
                <a:gd name="T66" fmla="*/ 202 w 931"/>
                <a:gd name="T67" fmla="*/ 6 h 120"/>
                <a:gd name="T68" fmla="*/ 201 w 931"/>
                <a:gd name="T69" fmla="*/ 5 h 120"/>
                <a:gd name="T70" fmla="*/ 200 w 931"/>
                <a:gd name="T71" fmla="*/ 3 h 120"/>
                <a:gd name="T72" fmla="*/ 198 w 931"/>
                <a:gd name="T73" fmla="*/ 2 h 120"/>
                <a:gd name="T74" fmla="*/ 197 w 931"/>
                <a:gd name="T75" fmla="*/ 1 h 120"/>
                <a:gd name="T76" fmla="*/ 195 w 931"/>
                <a:gd name="T77" fmla="*/ 0 h 120"/>
                <a:gd name="T78" fmla="*/ 193 w 931"/>
                <a:gd name="T79" fmla="*/ 0 h 120"/>
                <a:gd name="T80" fmla="*/ 192 w 931"/>
                <a:gd name="T81" fmla="*/ 0 h 120"/>
                <a:gd name="T82" fmla="*/ 11 w 931"/>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1"/>
                <a:gd name="T127" fmla="*/ 0 h 120"/>
                <a:gd name="T128" fmla="*/ 931 w 931"/>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1" h="120">
                  <a:moveTo>
                    <a:pt x="52" y="0"/>
                  </a:moveTo>
                  <a:lnTo>
                    <a:pt x="43" y="0"/>
                  </a:lnTo>
                  <a:lnTo>
                    <a:pt x="36" y="2"/>
                  </a:lnTo>
                  <a:lnTo>
                    <a:pt x="28" y="6"/>
                  </a:lnTo>
                  <a:lnTo>
                    <a:pt x="21" y="11"/>
                  </a:lnTo>
                  <a:lnTo>
                    <a:pt x="15" y="17"/>
                  </a:lnTo>
                  <a:lnTo>
                    <a:pt x="10" y="24"/>
                  </a:lnTo>
                  <a:lnTo>
                    <a:pt x="5" y="32"/>
                  </a:lnTo>
                  <a:lnTo>
                    <a:pt x="2" y="41"/>
                  </a:lnTo>
                  <a:lnTo>
                    <a:pt x="0" y="50"/>
                  </a:lnTo>
                  <a:lnTo>
                    <a:pt x="0" y="60"/>
                  </a:lnTo>
                  <a:lnTo>
                    <a:pt x="0" y="70"/>
                  </a:lnTo>
                  <a:lnTo>
                    <a:pt x="2" y="78"/>
                  </a:lnTo>
                  <a:lnTo>
                    <a:pt x="5" y="87"/>
                  </a:lnTo>
                  <a:lnTo>
                    <a:pt x="10" y="95"/>
                  </a:lnTo>
                  <a:lnTo>
                    <a:pt x="15" y="102"/>
                  </a:lnTo>
                  <a:lnTo>
                    <a:pt x="21" y="108"/>
                  </a:lnTo>
                  <a:lnTo>
                    <a:pt x="28" y="113"/>
                  </a:lnTo>
                  <a:lnTo>
                    <a:pt x="36" y="117"/>
                  </a:lnTo>
                  <a:lnTo>
                    <a:pt x="43" y="119"/>
                  </a:lnTo>
                  <a:lnTo>
                    <a:pt x="52" y="120"/>
                  </a:lnTo>
                  <a:lnTo>
                    <a:pt x="879" y="120"/>
                  </a:lnTo>
                  <a:lnTo>
                    <a:pt x="895" y="117"/>
                  </a:lnTo>
                  <a:lnTo>
                    <a:pt x="903" y="113"/>
                  </a:lnTo>
                  <a:lnTo>
                    <a:pt x="909" y="108"/>
                  </a:lnTo>
                  <a:lnTo>
                    <a:pt x="915" y="102"/>
                  </a:lnTo>
                  <a:lnTo>
                    <a:pt x="921" y="95"/>
                  </a:lnTo>
                  <a:lnTo>
                    <a:pt x="925" y="87"/>
                  </a:lnTo>
                  <a:lnTo>
                    <a:pt x="929" y="78"/>
                  </a:lnTo>
                  <a:lnTo>
                    <a:pt x="930" y="70"/>
                  </a:lnTo>
                  <a:lnTo>
                    <a:pt x="931" y="60"/>
                  </a:lnTo>
                  <a:lnTo>
                    <a:pt x="930" y="50"/>
                  </a:lnTo>
                  <a:lnTo>
                    <a:pt x="929" y="41"/>
                  </a:lnTo>
                  <a:lnTo>
                    <a:pt x="925" y="32"/>
                  </a:lnTo>
                  <a:lnTo>
                    <a:pt x="921" y="24"/>
                  </a:lnTo>
                  <a:lnTo>
                    <a:pt x="915" y="17"/>
                  </a:lnTo>
                  <a:lnTo>
                    <a:pt x="909" y="11"/>
                  </a:lnTo>
                  <a:lnTo>
                    <a:pt x="903" y="6"/>
                  </a:lnTo>
                  <a:lnTo>
                    <a:pt x="895" y="2"/>
                  </a:lnTo>
                  <a:lnTo>
                    <a:pt x="887" y="0"/>
                  </a:lnTo>
                  <a:lnTo>
                    <a:pt x="879"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355" name="Freeform 27"/>
            <p:cNvSpPr>
              <a:spLocks/>
            </p:cNvSpPr>
            <p:nvPr/>
          </p:nvSpPr>
          <p:spPr bwMode="auto">
            <a:xfrm>
              <a:off x="1844" y="2928"/>
              <a:ext cx="23" cy="52"/>
            </a:xfrm>
            <a:custGeom>
              <a:avLst/>
              <a:gdLst>
                <a:gd name="T0" fmla="*/ 0 w 104"/>
                <a:gd name="T1" fmla="*/ 39 h 250"/>
                <a:gd name="T2" fmla="*/ 0 w 104"/>
                <a:gd name="T3" fmla="*/ 41 h 250"/>
                <a:gd name="T4" fmla="*/ 0 w 104"/>
                <a:gd name="T5" fmla="*/ 43 h 250"/>
                <a:gd name="T6" fmla="*/ 1 w 104"/>
                <a:gd name="T7" fmla="*/ 45 h 250"/>
                <a:gd name="T8" fmla="*/ 2 w 104"/>
                <a:gd name="T9" fmla="*/ 47 h 250"/>
                <a:gd name="T10" fmla="*/ 4 w 104"/>
                <a:gd name="T11" fmla="*/ 48 h 250"/>
                <a:gd name="T12" fmla="*/ 5 w 104"/>
                <a:gd name="T13" fmla="*/ 50 h 250"/>
                <a:gd name="T14" fmla="*/ 6 w 104"/>
                <a:gd name="T15" fmla="*/ 51 h 250"/>
                <a:gd name="T16" fmla="*/ 8 w 104"/>
                <a:gd name="T17" fmla="*/ 51 h 250"/>
                <a:gd name="T18" fmla="*/ 10 w 104"/>
                <a:gd name="T19" fmla="*/ 52 h 250"/>
                <a:gd name="T20" fmla="*/ 12 w 104"/>
                <a:gd name="T21" fmla="*/ 52 h 250"/>
                <a:gd name="T22" fmla="*/ 13 w 104"/>
                <a:gd name="T23" fmla="*/ 52 h 250"/>
                <a:gd name="T24" fmla="*/ 15 w 104"/>
                <a:gd name="T25" fmla="*/ 51 h 250"/>
                <a:gd name="T26" fmla="*/ 17 w 104"/>
                <a:gd name="T27" fmla="*/ 51 h 250"/>
                <a:gd name="T28" fmla="*/ 18 w 104"/>
                <a:gd name="T29" fmla="*/ 50 h 250"/>
                <a:gd name="T30" fmla="*/ 20 w 104"/>
                <a:gd name="T31" fmla="*/ 48 h 250"/>
                <a:gd name="T32" fmla="*/ 21 w 104"/>
                <a:gd name="T33" fmla="*/ 47 h 250"/>
                <a:gd name="T34" fmla="*/ 22 w 104"/>
                <a:gd name="T35" fmla="*/ 45 h 250"/>
                <a:gd name="T36" fmla="*/ 22 w 104"/>
                <a:gd name="T37" fmla="*/ 43 h 250"/>
                <a:gd name="T38" fmla="*/ 23 w 104"/>
                <a:gd name="T39" fmla="*/ 41 h 250"/>
                <a:gd name="T40" fmla="*/ 23 w 104"/>
                <a:gd name="T41" fmla="*/ 39 h 250"/>
                <a:gd name="T42" fmla="*/ 23 w 104"/>
                <a:gd name="T43" fmla="*/ 13 h 250"/>
                <a:gd name="T44" fmla="*/ 22 w 104"/>
                <a:gd name="T45" fmla="*/ 9 h 250"/>
                <a:gd name="T46" fmla="*/ 22 w 104"/>
                <a:gd name="T47" fmla="*/ 7 h 250"/>
                <a:gd name="T48" fmla="*/ 21 w 104"/>
                <a:gd name="T49" fmla="*/ 5 h 250"/>
                <a:gd name="T50" fmla="*/ 20 w 104"/>
                <a:gd name="T51" fmla="*/ 4 h 250"/>
                <a:gd name="T52" fmla="*/ 18 w 104"/>
                <a:gd name="T53" fmla="*/ 2 h 250"/>
                <a:gd name="T54" fmla="*/ 17 w 104"/>
                <a:gd name="T55" fmla="*/ 1 h 250"/>
                <a:gd name="T56" fmla="*/ 15 w 104"/>
                <a:gd name="T57" fmla="*/ 1 h 250"/>
                <a:gd name="T58" fmla="*/ 13 w 104"/>
                <a:gd name="T59" fmla="*/ 0 h 250"/>
                <a:gd name="T60" fmla="*/ 12 w 104"/>
                <a:gd name="T61" fmla="*/ 0 h 250"/>
                <a:gd name="T62" fmla="*/ 10 w 104"/>
                <a:gd name="T63" fmla="*/ 0 h 250"/>
                <a:gd name="T64" fmla="*/ 8 w 104"/>
                <a:gd name="T65" fmla="*/ 1 h 250"/>
                <a:gd name="T66" fmla="*/ 6 w 104"/>
                <a:gd name="T67" fmla="*/ 1 h 250"/>
                <a:gd name="T68" fmla="*/ 5 w 104"/>
                <a:gd name="T69" fmla="*/ 2 h 250"/>
                <a:gd name="T70" fmla="*/ 4 w 104"/>
                <a:gd name="T71" fmla="*/ 4 h 250"/>
                <a:gd name="T72" fmla="*/ 2 w 104"/>
                <a:gd name="T73" fmla="*/ 5 h 250"/>
                <a:gd name="T74" fmla="*/ 1 w 104"/>
                <a:gd name="T75" fmla="*/ 7 h 250"/>
                <a:gd name="T76" fmla="*/ 0 w 104"/>
                <a:gd name="T77" fmla="*/ 9 h 250"/>
                <a:gd name="T78" fmla="*/ 0 w 104"/>
                <a:gd name="T79" fmla="*/ 11 h 250"/>
                <a:gd name="T80" fmla="*/ 0 w 104"/>
                <a:gd name="T81" fmla="*/ 13 h 250"/>
                <a:gd name="T82" fmla="*/ 0 w 104"/>
                <a:gd name="T83" fmla="*/ 39 h 2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250"/>
                <a:gd name="T128" fmla="*/ 104 w 104"/>
                <a:gd name="T129" fmla="*/ 250 h 2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250">
                  <a:moveTo>
                    <a:pt x="0" y="189"/>
                  </a:moveTo>
                  <a:lnTo>
                    <a:pt x="1" y="198"/>
                  </a:lnTo>
                  <a:lnTo>
                    <a:pt x="2" y="208"/>
                  </a:lnTo>
                  <a:lnTo>
                    <a:pt x="6" y="216"/>
                  </a:lnTo>
                  <a:lnTo>
                    <a:pt x="10" y="224"/>
                  </a:lnTo>
                  <a:lnTo>
                    <a:pt x="16" y="232"/>
                  </a:lnTo>
                  <a:lnTo>
                    <a:pt x="22" y="238"/>
                  </a:lnTo>
                  <a:lnTo>
                    <a:pt x="28" y="243"/>
                  </a:lnTo>
                  <a:lnTo>
                    <a:pt x="36" y="246"/>
                  </a:lnTo>
                  <a:lnTo>
                    <a:pt x="44" y="249"/>
                  </a:lnTo>
                  <a:lnTo>
                    <a:pt x="52" y="250"/>
                  </a:lnTo>
                  <a:lnTo>
                    <a:pt x="61" y="249"/>
                  </a:lnTo>
                  <a:lnTo>
                    <a:pt x="68" y="246"/>
                  </a:lnTo>
                  <a:lnTo>
                    <a:pt x="75" y="243"/>
                  </a:lnTo>
                  <a:lnTo>
                    <a:pt x="83" y="238"/>
                  </a:lnTo>
                  <a:lnTo>
                    <a:pt x="89" y="232"/>
                  </a:lnTo>
                  <a:lnTo>
                    <a:pt x="94" y="224"/>
                  </a:lnTo>
                  <a:lnTo>
                    <a:pt x="99" y="216"/>
                  </a:lnTo>
                  <a:lnTo>
                    <a:pt x="101" y="208"/>
                  </a:lnTo>
                  <a:lnTo>
                    <a:pt x="104" y="198"/>
                  </a:lnTo>
                  <a:lnTo>
                    <a:pt x="104" y="189"/>
                  </a:lnTo>
                  <a:lnTo>
                    <a:pt x="104" y="61"/>
                  </a:lnTo>
                  <a:lnTo>
                    <a:pt x="101" y="42"/>
                  </a:lnTo>
                  <a:lnTo>
                    <a:pt x="99" y="34"/>
                  </a:lnTo>
                  <a:lnTo>
                    <a:pt x="94" y="25"/>
                  </a:lnTo>
                  <a:lnTo>
                    <a:pt x="89" y="18"/>
                  </a:lnTo>
                  <a:lnTo>
                    <a:pt x="83" y="12"/>
                  </a:lnTo>
                  <a:lnTo>
                    <a:pt x="75" y="7"/>
                  </a:lnTo>
                  <a:lnTo>
                    <a:pt x="68" y="3"/>
                  </a:lnTo>
                  <a:lnTo>
                    <a:pt x="61" y="1"/>
                  </a:lnTo>
                  <a:lnTo>
                    <a:pt x="52" y="0"/>
                  </a:lnTo>
                  <a:lnTo>
                    <a:pt x="44" y="1"/>
                  </a:lnTo>
                  <a:lnTo>
                    <a:pt x="36" y="3"/>
                  </a:lnTo>
                  <a:lnTo>
                    <a:pt x="28" y="7"/>
                  </a:lnTo>
                  <a:lnTo>
                    <a:pt x="22" y="12"/>
                  </a:lnTo>
                  <a:lnTo>
                    <a:pt x="16" y="18"/>
                  </a:lnTo>
                  <a:lnTo>
                    <a:pt x="10" y="25"/>
                  </a:lnTo>
                  <a:lnTo>
                    <a:pt x="6" y="34"/>
                  </a:lnTo>
                  <a:lnTo>
                    <a:pt x="2" y="42"/>
                  </a:lnTo>
                  <a:lnTo>
                    <a:pt x="1" y="52"/>
                  </a:lnTo>
                  <a:lnTo>
                    <a:pt x="0" y="61"/>
                  </a:lnTo>
                  <a:lnTo>
                    <a:pt x="0" y="189"/>
                  </a:lnTo>
                  <a:close/>
                </a:path>
              </a:pathLst>
            </a:custGeom>
            <a:solidFill>
              <a:srgbClr val="88E55C"/>
            </a:solidFill>
            <a:ln w="7938">
              <a:solidFill>
                <a:srgbClr val="88E55C"/>
              </a:solidFill>
              <a:round/>
              <a:headEnd/>
              <a:tailEnd/>
            </a:ln>
          </p:spPr>
          <p:txBody>
            <a:bodyPr>
              <a:prstTxWarp prst="textNoShape">
                <a:avLst/>
              </a:prstTxWarp>
            </a:bodyPr>
            <a:lstStyle/>
            <a:p>
              <a:endParaRPr lang="en-US"/>
            </a:p>
          </p:txBody>
        </p:sp>
        <p:sp>
          <p:nvSpPr>
            <p:cNvPr id="99356" name="Freeform 28"/>
            <p:cNvSpPr>
              <a:spLocks/>
            </p:cNvSpPr>
            <p:nvPr/>
          </p:nvSpPr>
          <p:spPr bwMode="auto">
            <a:xfrm>
              <a:off x="1302" y="3045"/>
              <a:ext cx="203" cy="24"/>
            </a:xfrm>
            <a:custGeom>
              <a:avLst/>
              <a:gdLst>
                <a:gd name="T0" fmla="*/ 11 w 932"/>
                <a:gd name="T1" fmla="*/ 0 h 121"/>
                <a:gd name="T2" fmla="*/ 9 w 932"/>
                <a:gd name="T3" fmla="*/ 0 h 121"/>
                <a:gd name="T4" fmla="*/ 8 w 932"/>
                <a:gd name="T5" fmla="*/ 0 h 121"/>
                <a:gd name="T6" fmla="*/ 6 w 932"/>
                <a:gd name="T7" fmla="*/ 1 h 121"/>
                <a:gd name="T8" fmla="*/ 5 w 932"/>
                <a:gd name="T9" fmla="*/ 2 h 121"/>
                <a:gd name="T10" fmla="*/ 3 w 932"/>
                <a:gd name="T11" fmla="*/ 4 h 121"/>
                <a:gd name="T12" fmla="*/ 2 w 932"/>
                <a:gd name="T13" fmla="*/ 5 h 121"/>
                <a:gd name="T14" fmla="*/ 1 w 932"/>
                <a:gd name="T15" fmla="*/ 7 h 121"/>
                <a:gd name="T16" fmla="*/ 0 w 932"/>
                <a:gd name="T17" fmla="*/ 8 h 121"/>
                <a:gd name="T18" fmla="*/ 0 w 932"/>
                <a:gd name="T19" fmla="*/ 10 h 121"/>
                <a:gd name="T20" fmla="*/ 0 w 932"/>
                <a:gd name="T21" fmla="*/ 12 h 121"/>
                <a:gd name="T22" fmla="*/ 0 w 932"/>
                <a:gd name="T23" fmla="*/ 14 h 121"/>
                <a:gd name="T24" fmla="*/ 0 w 932"/>
                <a:gd name="T25" fmla="*/ 15 h 121"/>
                <a:gd name="T26" fmla="*/ 1 w 932"/>
                <a:gd name="T27" fmla="*/ 17 h 121"/>
                <a:gd name="T28" fmla="*/ 2 w 932"/>
                <a:gd name="T29" fmla="*/ 19 h 121"/>
                <a:gd name="T30" fmla="*/ 3 w 932"/>
                <a:gd name="T31" fmla="*/ 20 h 121"/>
                <a:gd name="T32" fmla="*/ 5 w 932"/>
                <a:gd name="T33" fmla="*/ 22 h 121"/>
                <a:gd name="T34" fmla="*/ 6 w 932"/>
                <a:gd name="T35" fmla="*/ 22 h 121"/>
                <a:gd name="T36" fmla="*/ 8 w 932"/>
                <a:gd name="T37" fmla="*/ 23 h 121"/>
                <a:gd name="T38" fmla="*/ 9 w 932"/>
                <a:gd name="T39" fmla="*/ 24 h 121"/>
                <a:gd name="T40" fmla="*/ 11 w 932"/>
                <a:gd name="T41" fmla="*/ 24 h 121"/>
                <a:gd name="T42" fmla="*/ 192 w 932"/>
                <a:gd name="T43" fmla="*/ 24 h 121"/>
                <a:gd name="T44" fmla="*/ 195 w 932"/>
                <a:gd name="T45" fmla="*/ 23 h 121"/>
                <a:gd name="T46" fmla="*/ 197 w 932"/>
                <a:gd name="T47" fmla="*/ 22 h 121"/>
                <a:gd name="T48" fmla="*/ 198 w 932"/>
                <a:gd name="T49" fmla="*/ 22 h 121"/>
                <a:gd name="T50" fmla="*/ 200 w 932"/>
                <a:gd name="T51" fmla="*/ 20 h 121"/>
                <a:gd name="T52" fmla="*/ 201 w 932"/>
                <a:gd name="T53" fmla="*/ 19 h 121"/>
                <a:gd name="T54" fmla="*/ 201 w 932"/>
                <a:gd name="T55" fmla="*/ 17 h 121"/>
                <a:gd name="T56" fmla="*/ 202 w 932"/>
                <a:gd name="T57" fmla="*/ 15 h 121"/>
                <a:gd name="T58" fmla="*/ 203 w 932"/>
                <a:gd name="T59" fmla="*/ 14 h 121"/>
                <a:gd name="T60" fmla="*/ 203 w 932"/>
                <a:gd name="T61" fmla="*/ 12 h 121"/>
                <a:gd name="T62" fmla="*/ 203 w 932"/>
                <a:gd name="T63" fmla="*/ 10 h 121"/>
                <a:gd name="T64" fmla="*/ 202 w 932"/>
                <a:gd name="T65" fmla="*/ 8 h 121"/>
                <a:gd name="T66" fmla="*/ 201 w 932"/>
                <a:gd name="T67" fmla="*/ 7 h 121"/>
                <a:gd name="T68" fmla="*/ 201 w 932"/>
                <a:gd name="T69" fmla="*/ 5 h 121"/>
                <a:gd name="T70" fmla="*/ 200 w 932"/>
                <a:gd name="T71" fmla="*/ 4 h 121"/>
                <a:gd name="T72" fmla="*/ 198 w 932"/>
                <a:gd name="T73" fmla="*/ 2 h 121"/>
                <a:gd name="T74" fmla="*/ 197 w 932"/>
                <a:gd name="T75" fmla="*/ 1 h 121"/>
                <a:gd name="T76" fmla="*/ 195 w 932"/>
                <a:gd name="T77" fmla="*/ 0 h 121"/>
                <a:gd name="T78" fmla="*/ 193 w 932"/>
                <a:gd name="T79" fmla="*/ 0 h 121"/>
                <a:gd name="T80" fmla="*/ 192 w 932"/>
                <a:gd name="T81" fmla="*/ 0 h 121"/>
                <a:gd name="T82" fmla="*/ 11 w 932"/>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1"/>
                <a:gd name="T128" fmla="*/ 932 w 932"/>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1">
                  <a:moveTo>
                    <a:pt x="52" y="0"/>
                  </a:moveTo>
                  <a:lnTo>
                    <a:pt x="43" y="1"/>
                  </a:lnTo>
                  <a:lnTo>
                    <a:pt x="36" y="2"/>
                  </a:lnTo>
                  <a:lnTo>
                    <a:pt x="28" y="6"/>
                  </a:lnTo>
                  <a:lnTo>
                    <a:pt x="21" y="11"/>
                  </a:lnTo>
                  <a:lnTo>
                    <a:pt x="15" y="18"/>
                  </a:lnTo>
                  <a:lnTo>
                    <a:pt x="10" y="25"/>
                  </a:lnTo>
                  <a:lnTo>
                    <a:pt x="6" y="33"/>
                  </a:lnTo>
                  <a:lnTo>
                    <a:pt x="2" y="41"/>
                  </a:lnTo>
                  <a:lnTo>
                    <a:pt x="1" y="51"/>
                  </a:lnTo>
                  <a:lnTo>
                    <a:pt x="0" y="60"/>
                  </a:lnTo>
                  <a:lnTo>
                    <a:pt x="1" y="70"/>
                  </a:lnTo>
                  <a:lnTo>
                    <a:pt x="2" y="78"/>
                  </a:lnTo>
                  <a:lnTo>
                    <a:pt x="6" y="88"/>
                  </a:lnTo>
                  <a:lnTo>
                    <a:pt x="10" y="95"/>
                  </a:lnTo>
                  <a:lnTo>
                    <a:pt x="15" y="103"/>
                  </a:lnTo>
                  <a:lnTo>
                    <a:pt x="21" y="109"/>
                  </a:lnTo>
                  <a:lnTo>
                    <a:pt x="28" y="113"/>
                  </a:lnTo>
                  <a:lnTo>
                    <a:pt x="36" y="117"/>
                  </a:lnTo>
                  <a:lnTo>
                    <a:pt x="43" y="119"/>
                  </a:lnTo>
                  <a:lnTo>
                    <a:pt x="52" y="121"/>
                  </a:lnTo>
                  <a:lnTo>
                    <a:pt x="880" y="121"/>
                  </a:lnTo>
                  <a:lnTo>
                    <a:pt x="896" y="117"/>
                  </a:lnTo>
                  <a:lnTo>
                    <a:pt x="903" y="113"/>
                  </a:lnTo>
                  <a:lnTo>
                    <a:pt x="911" y="109"/>
                  </a:lnTo>
                  <a:lnTo>
                    <a:pt x="917" y="103"/>
                  </a:lnTo>
                  <a:lnTo>
                    <a:pt x="922" y="95"/>
                  </a:lnTo>
                  <a:lnTo>
                    <a:pt x="925" y="88"/>
                  </a:lnTo>
                  <a:lnTo>
                    <a:pt x="929" y="78"/>
                  </a:lnTo>
                  <a:lnTo>
                    <a:pt x="930" y="70"/>
                  </a:lnTo>
                  <a:lnTo>
                    <a:pt x="932" y="60"/>
                  </a:lnTo>
                  <a:lnTo>
                    <a:pt x="930" y="51"/>
                  </a:lnTo>
                  <a:lnTo>
                    <a:pt x="929" y="41"/>
                  </a:lnTo>
                  <a:lnTo>
                    <a:pt x="925" y="33"/>
                  </a:lnTo>
                  <a:lnTo>
                    <a:pt x="922" y="25"/>
                  </a:lnTo>
                  <a:lnTo>
                    <a:pt x="917" y="18"/>
                  </a:lnTo>
                  <a:lnTo>
                    <a:pt x="911" y="11"/>
                  </a:lnTo>
                  <a:lnTo>
                    <a:pt x="903" y="6"/>
                  </a:lnTo>
                  <a:lnTo>
                    <a:pt x="896" y="2"/>
                  </a:lnTo>
                  <a:lnTo>
                    <a:pt x="888" y="1"/>
                  </a:lnTo>
                  <a:lnTo>
                    <a:pt x="880" y="0"/>
                  </a:lnTo>
                  <a:lnTo>
                    <a:pt x="52" y="0"/>
                  </a:lnTo>
                  <a:close/>
                </a:path>
              </a:pathLst>
            </a:custGeom>
            <a:solidFill>
              <a:srgbClr val="00FFFF"/>
            </a:solidFill>
            <a:ln w="8001">
              <a:solidFill>
                <a:srgbClr val="00FFFF"/>
              </a:solidFill>
              <a:round/>
              <a:headEnd/>
              <a:tailEnd/>
            </a:ln>
          </p:spPr>
          <p:txBody>
            <a:bodyPr>
              <a:prstTxWarp prst="textNoShape">
                <a:avLst/>
              </a:prstTxWarp>
            </a:bodyPr>
            <a:lstStyle/>
            <a:p>
              <a:endParaRPr lang="en-US"/>
            </a:p>
          </p:txBody>
        </p:sp>
        <p:sp>
          <p:nvSpPr>
            <p:cNvPr id="99357" name="Freeform 29"/>
            <p:cNvSpPr>
              <a:spLocks/>
            </p:cNvSpPr>
            <p:nvPr/>
          </p:nvSpPr>
          <p:spPr bwMode="auto">
            <a:xfrm>
              <a:off x="1483" y="2898"/>
              <a:ext cx="203" cy="25"/>
            </a:xfrm>
            <a:custGeom>
              <a:avLst/>
              <a:gdLst>
                <a:gd name="T0" fmla="*/ 11 w 931"/>
                <a:gd name="T1" fmla="*/ 0 h 121"/>
                <a:gd name="T2" fmla="*/ 10 w 931"/>
                <a:gd name="T3" fmla="*/ 0 h 121"/>
                <a:gd name="T4" fmla="*/ 8 w 931"/>
                <a:gd name="T5" fmla="*/ 1 h 121"/>
                <a:gd name="T6" fmla="*/ 6 w 931"/>
                <a:gd name="T7" fmla="*/ 1 h 121"/>
                <a:gd name="T8" fmla="*/ 5 w 931"/>
                <a:gd name="T9" fmla="*/ 2 h 121"/>
                <a:gd name="T10" fmla="*/ 3 w 931"/>
                <a:gd name="T11" fmla="*/ 4 h 121"/>
                <a:gd name="T12" fmla="*/ 2 w 931"/>
                <a:gd name="T13" fmla="*/ 5 h 121"/>
                <a:gd name="T14" fmla="*/ 1 w 931"/>
                <a:gd name="T15" fmla="*/ 7 h 121"/>
                <a:gd name="T16" fmla="*/ 0 w 931"/>
                <a:gd name="T17" fmla="*/ 9 h 121"/>
                <a:gd name="T18" fmla="*/ 0 w 931"/>
                <a:gd name="T19" fmla="*/ 11 h 121"/>
                <a:gd name="T20" fmla="*/ 0 w 931"/>
                <a:gd name="T21" fmla="*/ 13 h 121"/>
                <a:gd name="T22" fmla="*/ 0 w 931"/>
                <a:gd name="T23" fmla="*/ 14 h 121"/>
                <a:gd name="T24" fmla="*/ 0 w 931"/>
                <a:gd name="T25" fmla="*/ 17 h 121"/>
                <a:gd name="T26" fmla="*/ 1 w 931"/>
                <a:gd name="T27" fmla="*/ 18 h 121"/>
                <a:gd name="T28" fmla="*/ 2 w 931"/>
                <a:gd name="T29" fmla="*/ 20 h 121"/>
                <a:gd name="T30" fmla="*/ 3 w 931"/>
                <a:gd name="T31" fmla="*/ 21 h 121"/>
                <a:gd name="T32" fmla="*/ 5 w 931"/>
                <a:gd name="T33" fmla="*/ 23 h 121"/>
                <a:gd name="T34" fmla="*/ 6 w 931"/>
                <a:gd name="T35" fmla="*/ 24 h 121"/>
                <a:gd name="T36" fmla="*/ 8 w 931"/>
                <a:gd name="T37" fmla="*/ 25 h 121"/>
                <a:gd name="T38" fmla="*/ 10 w 931"/>
                <a:gd name="T39" fmla="*/ 25 h 121"/>
                <a:gd name="T40" fmla="*/ 11 w 931"/>
                <a:gd name="T41" fmla="*/ 25 h 121"/>
                <a:gd name="T42" fmla="*/ 192 w 931"/>
                <a:gd name="T43" fmla="*/ 25 h 121"/>
                <a:gd name="T44" fmla="*/ 195 w 931"/>
                <a:gd name="T45" fmla="*/ 25 h 121"/>
                <a:gd name="T46" fmla="*/ 197 w 931"/>
                <a:gd name="T47" fmla="*/ 24 h 121"/>
                <a:gd name="T48" fmla="*/ 198 w 931"/>
                <a:gd name="T49" fmla="*/ 23 h 121"/>
                <a:gd name="T50" fmla="*/ 200 w 931"/>
                <a:gd name="T51" fmla="*/ 21 h 121"/>
                <a:gd name="T52" fmla="*/ 201 w 931"/>
                <a:gd name="T53" fmla="*/ 20 h 121"/>
                <a:gd name="T54" fmla="*/ 202 w 931"/>
                <a:gd name="T55" fmla="*/ 18 h 121"/>
                <a:gd name="T56" fmla="*/ 203 w 931"/>
                <a:gd name="T57" fmla="*/ 17 h 121"/>
                <a:gd name="T58" fmla="*/ 203 w 931"/>
                <a:gd name="T59" fmla="*/ 14 h 121"/>
                <a:gd name="T60" fmla="*/ 203 w 931"/>
                <a:gd name="T61" fmla="*/ 13 h 121"/>
                <a:gd name="T62" fmla="*/ 203 w 931"/>
                <a:gd name="T63" fmla="*/ 11 h 121"/>
                <a:gd name="T64" fmla="*/ 203 w 931"/>
                <a:gd name="T65" fmla="*/ 9 h 121"/>
                <a:gd name="T66" fmla="*/ 202 w 931"/>
                <a:gd name="T67" fmla="*/ 7 h 121"/>
                <a:gd name="T68" fmla="*/ 201 w 931"/>
                <a:gd name="T69" fmla="*/ 5 h 121"/>
                <a:gd name="T70" fmla="*/ 200 w 931"/>
                <a:gd name="T71" fmla="*/ 4 h 121"/>
                <a:gd name="T72" fmla="*/ 198 w 931"/>
                <a:gd name="T73" fmla="*/ 2 h 121"/>
                <a:gd name="T74" fmla="*/ 197 w 931"/>
                <a:gd name="T75" fmla="*/ 1 h 121"/>
                <a:gd name="T76" fmla="*/ 195 w 931"/>
                <a:gd name="T77" fmla="*/ 1 h 121"/>
                <a:gd name="T78" fmla="*/ 194 w 931"/>
                <a:gd name="T79" fmla="*/ 0 h 121"/>
                <a:gd name="T80" fmla="*/ 192 w 931"/>
                <a:gd name="T81" fmla="*/ 0 h 121"/>
                <a:gd name="T82" fmla="*/ 11 w 931"/>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1"/>
                <a:gd name="T127" fmla="*/ 0 h 121"/>
                <a:gd name="T128" fmla="*/ 931 w 931"/>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1" h="121">
                  <a:moveTo>
                    <a:pt x="52" y="0"/>
                  </a:moveTo>
                  <a:lnTo>
                    <a:pt x="44" y="1"/>
                  </a:lnTo>
                  <a:lnTo>
                    <a:pt x="36" y="4"/>
                  </a:lnTo>
                  <a:lnTo>
                    <a:pt x="28" y="7"/>
                  </a:lnTo>
                  <a:lnTo>
                    <a:pt x="21" y="12"/>
                  </a:lnTo>
                  <a:lnTo>
                    <a:pt x="15" y="18"/>
                  </a:lnTo>
                  <a:lnTo>
                    <a:pt x="10" y="26"/>
                  </a:lnTo>
                  <a:lnTo>
                    <a:pt x="6" y="33"/>
                  </a:lnTo>
                  <a:lnTo>
                    <a:pt x="2" y="42"/>
                  </a:lnTo>
                  <a:lnTo>
                    <a:pt x="1" y="51"/>
                  </a:lnTo>
                  <a:lnTo>
                    <a:pt x="0" y="61"/>
                  </a:lnTo>
                  <a:lnTo>
                    <a:pt x="1" y="70"/>
                  </a:lnTo>
                  <a:lnTo>
                    <a:pt x="2" y="80"/>
                  </a:lnTo>
                  <a:lnTo>
                    <a:pt x="6" y="88"/>
                  </a:lnTo>
                  <a:lnTo>
                    <a:pt x="10" y="97"/>
                  </a:lnTo>
                  <a:lnTo>
                    <a:pt x="15" y="104"/>
                  </a:lnTo>
                  <a:lnTo>
                    <a:pt x="21" y="110"/>
                  </a:lnTo>
                  <a:lnTo>
                    <a:pt x="28" y="115"/>
                  </a:lnTo>
                  <a:lnTo>
                    <a:pt x="36" y="119"/>
                  </a:lnTo>
                  <a:lnTo>
                    <a:pt x="44" y="121"/>
                  </a:lnTo>
                  <a:lnTo>
                    <a:pt x="52" y="121"/>
                  </a:lnTo>
                  <a:lnTo>
                    <a:pt x="879" y="121"/>
                  </a:lnTo>
                  <a:lnTo>
                    <a:pt x="895" y="119"/>
                  </a:lnTo>
                  <a:lnTo>
                    <a:pt x="903" y="115"/>
                  </a:lnTo>
                  <a:lnTo>
                    <a:pt x="910" y="110"/>
                  </a:lnTo>
                  <a:lnTo>
                    <a:pt x="916" y="104"/>
                  </a:lnTo>
                  <a:lnTo>
                    <a:pt x="921" y="97"/>
                  </a:lnTo>
                  <a:lnTo>
                    <a:pt x="925" y="88"/>
                  </a:lnTo>
                  <a:lnTo>
                    <a:pt x="929" y="80"/>
                  </a:lnTo>
                  <a:lnTo>
                    <a:pt x="931" y="70"/>
                  </a:lnTo>
                  <a:lnTo>
                    <a:pt x="931" y="61"/>
                  </a:lnTo>
                  <a:lnTo>
                    <a:pt x="931" y="51"/>
                  </a:lnTo>
                  <a:lnTo>
                    <a:pt x="929" y="42"/>
                  </a:lnTo>
                  <a:lnTo>
                    <a:pt x="925" y="33"/>
                  </a:lnTo>
                  <a:lnTo>
                    <a:pt x="921" y="26"/>
                  </a:lnTo>
                  <a:lnTo>
                    <a:pt x="916" y="18"/>
                  </a:lnTo>
                  <a:lnTo>
                    <a:pt x="910" y="12"/>
                  </a:lnTo>
                  <a:lnTo>
                    <a:pt x="903" y="7"/>
                  </a:lnTo>
                  <a:lnTo>
                    <a:pt x="895" y="4"/>
                  </a:lnTo>
                  <a:lnTo>
                    <a:pt x="888" y="1"/>
                  </a:lnTo>
                  <a:lnTo>
                    <a:pt x="879" y="0"/>
                  </a:lnTo>
                  <a:lnTo>
                    <a:pt x="52" y="0"/>
                  </a:lnTo>
                  <a:close/>
                </a:path>
              </a:pathLst>
            </a:custGeom>
            <a:solidFill>
              <a:srgbClr val="00FFFF"/>
            </a:solidFill>
            <a:ln w="8001">
              <a:solidFill>
                <a:srgbClr val="00FFFF"/>
              </a:solidFill>
              <a:round/>
              <a:headEnd/>
              <a:tailEnd/>
            </a:ln>
          </p:spPr>
          <p:txBody>
            <a:bodyPr>
              <a:prstTxWarp prst="textNoShape">
                <a:avLst/>
              </a:prstTxWarp>
            </a:bodyPr>
            <a:lstStyle/>
            <a:p>
              <a:endParaRPr lang="en-US"/>
            </a:p>
          </p:txBody>
        </p:sp>
        <p:sp>
          <p:nvSpPr>
            <p:cNvPr id="99358" name="Freeform 30"/>
            <p:cNvSpPr>
              <a:spLocks/>
            </p:cNvSpPr>
            <p:nvPr/>
          </p:nvSpPr>
          <p:spPr bwMode="auto">
            <a:xfrm>
              <a:off x="1663" y="2644"/>
              <a:ext cx="23" cy="279"/>
            </a:xfrm>
            <a:custGeom>
              <a:avLst/>
              <a:gdLst>
                <a:gd name="T0" fmla="*/ 0 w 104"/>
                <a:gd name="T1" fmla="*/ 267 h 1371"/>
                <a:gd name="T2" fmla="*/ 0 w 104"/>
                <a:gd name="T3" fmla="*/ 269 h 1371"/>
                <a:gd name="T4" fmla="*/ 1 w 104"/>
                <a:gd name="T5" fmla="*/ 271 h 1371"/>
                <a:gd name="T6" fmla="*/ 1 w 104"/>
                <a:gd name="T7" fmla="*/ 272 h 1371"/>
                <a:gd name="T8" fmla="*/ 2 w 104"/>
                <a:gd name="T9" fmla="*/ 274 h 1371"/>
                <a:gd name="T10" fmla="*/ 4 w 104"/>
                <a:gd name="T11" fmla="*/ 276 h 1371"/>
                <a:gd name="T12" fmla="*/ 5 w 104"/>
                <a:gd name="T13" fmla="*/ 277 h 1371"/>
                <a:gd name="T14" fmla="*/ 6 w 104"/>
                <a:gd name="T15" fmla="*/ 278 h 1371"/>
                <a:gd name="T16" fmla="*/ 8 w 104"/>
                <a:gd name="T17" fmla="*/ 279 h 1371"/>
                <a:gd name="T18" fmla="*/ 10 w 104"/>
                <a:gd name="T19" fmla="*/ 279 h 1371"/>
                <a:gd name="T20" fmla="*/ 12 w 104"/>
                <a:gd name="T21" fmla="*/ 279 h 1371"/>
                <a:gd name="T22" fmla="*/ 13 w 104"/>
                <a:gd name="T23" fmla="*/ 279 h 1371"/>
                <a:gd name="T24" fmla="*/ 15 w 104"/>
                <a:gd name="T25" fmla="*/ 279 h 1371"/>
                <a:gd name="T26" fmla="*/ 17 w 104"/>
                <a:gd name="T27" fmla="*/ 278 h 1371"/>
                <a:gd name="T28" fmla="*/ 18 w 104"/>
                <a:gd name="T29" fmla="*/ 277 h 1371"/>
                <a:gd name="T30" fmla="*/ 20 w 104"/>
                <a:gd name="T31" fmla="*/ 276 h 1371"/>
                <a:gd name="T32" fmla="*/ 21 w 104"/>
                <a:gd name="T33" fmla="*/ 274 h 1371"/>
                <a:gd name="T34" fmla="*/ 22 w 104"/>
                <a:gd name="T35" fmla="*/ 272 h 1371"/>
                <a:gd name="T36" fmla="*/ 23 w 104"/>
                <a:gd name="T37" fmla="*/ 271 h 1371"/>
                <a:gd name="T38" fmla="*/ 23 w 104"/>
                <a:gd name="T39" fmla="*/ 269 h 1371"/>
                <a:gd name="T40" fmla="*/ 23 w 104"/>
                <a:gd name="T41" fmla="*/ 267 h 1371"/>
                <a:gd name="T42" fmla="*/ 23 w 104"/>
                <a:gd name="T43" fmla="*/ 12 h 1371"/>
                <a:gd name="T44" fmla="*/ 23 w 104"/>
                <a:gd name="T45" fmla="*/ 9 h 1371"/>
                <a:gd name="T46" fmla="*/ 22 w 104"/>
                <a:gd name="T47" fmla="*/ 7 h 1371"/>
                <a:gd name="T48" fmla="*/ 21 w 104"/>
                <a:gd name="T49" fmla="*/ 5 h 1371"/>
                <a:gd name="T50" fmla="*/ 20 w 104"/>
                <a:gd name="T51" fmla="*/ 4 h 1371"/>
                <a:gd name="T52" fmla="*/ 18 w 104"/>
                <a:gd name="T53" fmla="*/ 2 h 1371"/>
                <a:gd name="T54" fmla="*/ 17 w 104"/>
                <a:gd name="T55" fmla="*/ 1 h 1371"/>
                <a:gd name="T56" fmla="*/ 15 w 104"/>
                <a:gd name="T57" fmla="*/ 0 h 1371"/>
                <a:gd name="T58" fmla="*/ 13 w 104"/>
                <a:gd name="T59" fmla="*/ 0 h 1371"/>
                <a:gd name="T60" fmla="*/ 12 w 104"/>
                <a:gd name="T61" fmla="*/ 0 h 1371"/>
                <a:gd name="T62" fmla="*/ 10 w 104"/>
                <a:gd name="T63" fmla="*/ 0 h 1371"/>
                <a:gd name="T64" fmla="*/ 8 w 104"/>
                <a:gd name="T65" fmla="*/ 0 h 1371"/>
                <a:gd name="T66" fmla="*/ 6 w 104"/>
                <a:gd name="T67" fmla="*/ 1 h 1371"/>
                <a:gd name="T68" fmla="*/ 5 w 104"/>
                <a:gd name="T69" fmla="*/ 2 h 1371"/>
                <a:gd name="T70" fmla="*/ 4 w 104"/>
                <a:gd name="T71" fmla="*/ 4 h 1371"/>
                <a:gd name="T72" fmla="*/ 2 w 104"/>
                <a:gd name="T73" fmla="*/ 5 h 1371"/>
                <a:gd name="T74" fmla="*/ 1 w 104"/>
                <a:gd name="T75" fmla="*/ 7 h 1371"/>
                <a:gd name="T76" fmla="*/ 1 w 104"/>
                <a:gd name="T77" fmla="*/ 9 h 1371"/>
                <a:gd name="T78" fmla="*/ 0 w 104"/>
                <a:gd name="T79" fmla="*/ 10 h 1371"/>
                <a:gd name="T80" fmla="*/ 0 w 104"/>
                <a:gd name="T81" fmla="*/ 12 h 1371"/>
                <a:gd name="T82" fmla="*/ 0 w 104"/>
                <a:gd name="T83" fmla="*/ 267 h 13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1371"/>
                <a:gd name="T128" fmla="*/ 104 w 104"/>
                <a:gd name="T129" fmla="*/ 1371 h 13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1371">
                  <a:moveTo>
                    <a:pt x="0" y="1311"/>
                  </a:moveTo>
                  <a:lnTo>
                    <a:pt x="2" y="1320"/>
                  </a:lnTo>
                  <a:lnTo>
                    <a:pt x="3" y="1330"/>
                  </a:lnTo>
                  <a:lnTo>
                    <a:pt x="6" y="1338"/>
                  </a:lnTo>
                  <a:lnTo>
                    <a:pt x="10" y="1347"/>
                  </a:lnTo>
                  <a:lnTo>
                    <a:pt x="16" y="1354"/>
                  </a:lnTo>
                  <a:lnTo>
                    <a:pt x="23" y="1360"/>
                  </a:lnTo>
                  <a:lnTo>
                    <a:pt x="29" y="1365"/>
                  </a:lnTo>
                  <a:lnTo>
                    <a:pt x="36" y="1369"/>
                  </a:lnTo>
                  <a:lnTo>
                    <a:pt x="45" y="1371"/>
                  </a:lnTo>
                  <a:lnTo>
                    <a:pt x="52" y="1371"/>
                  </a:lnTo>
                  <a:lnTo>
                    <a:pt x="61" y="1371"/>
                  </a:lnTo>
                  <a:lnTo>
                    <a:pt x="68" y="1369"/>
                  </a:lnTo>
                  <a:lnTo>
                    <a:pt x="76" y="1365"/>
                  </a:lnTo>
                  <a:lnTo>
                    <a:pt x="83" y="1360"/>
                  </a:lnTo>
                  <a:lnTo>
                    <a:pt x="89" y="1354"/>
                  </a:lnTo>
                  <a:lnTo>
                    <a:pt x="94" y="1347"/>
                  </a:lnTo>
                  <a:lnTo>
                    <a:pt x="98" y="1338"/>
                  </a:lnTo>
                  <a:lnTo>
                    <a:pt x="102" y="1330"/>
                  </a:lnTo>
                  <a:lnTo>
                    <a:pt x="104" y="1320"/>
                  </a:lnTo>
                  <a:lnTo>
                    <a:pt x="104" y="1311"/>
                  </a:lnTo>
                  <a:lnTo>
                    <a:pt x="104" y="60"/>
                  </a:lnTo>
                  <a:lnTo>
                    <a:pt x="102" y="42"/>
                  </a:lnTo>
                  <a:lnTo>
                    <a:pt x="98" y="33"/>
                  </a:lnTo>
                  <a:lnTo>
                    <a:pt x="94" y="25"/>
                  </a:lnTo>
                  <a:lnTo>
                    <a:pt x="89" y="18"/>
                  </a:lnTo>
                  <a:lnTo>
                    <a:pt x="83" y="12"/>
                  </a:lnTo>
                  <a:lnTo>
                    <a:pt x="76" y="6"/>
                  </a:lnTo>
                  <a:lnTo>
                    <a:pt x="68" y="2"/>
                  </a:lnTo>
                  <a:lnTo>
                    <a:pt x="61" y="1"/>
                  </a:lnTo>
                  <a:lnTo>
                    <a:pt x="52" y="0"/>
                  </a:lnTo>
                  <a:lnTo>
                    <a:pt x="45" y="1"/>
                  </a:lnTo>
                  <a:lnTo>
                    <a:pt x="36" y="2"/>
                  </a:lnTo>
                  <a:lnTo>
                    <a:pt x="29" y="6"/>
                  </a:lnTo>
                  <a:lnTo>
                    <a:pt x="23" y="12"/>
                  </a:lnTo>
                  <a:lnTo>
                    <a:pt x="16" y="18"/>
                  </a:lnTo>
                  <a:lnTo>
                    <a:pt x="10" y="25"/>
                  </a:lnTo>
                  <a:lnTo>
                    <a:pt x="6" y="33"/>
                  </a:lnTo>
                  <a:lnTo>
                    <a:pt x="3" y="42"/>
                  </a:lnTo>
                  <a:lnTo>
                    <a:pt x="2" y="51"/>
                  </a:lnTo>
                  <a:lnTo>
                    <a:pt x="0" y="60"/>
                  </a:lnTo>
                  <a:lnTo>
                    <a:pt x="0" y="1311"/>
                  </a:lnTo>
                  <a:close/>
                </a:path>
              </a:pathLst>
            </a:custGeom>
            <a:solidFill>
              <a:srgbClr val="00FFFF"/>
            </a:solidFill>
            <a:ln w="8001">
              <a:solidFill>
                <a:srgbClr val="00FFFF"/>
              </a:solidFill>
              <a:round/>
              <a:headEnd/>
              <a:tailEnd/>
            </a:ln>
          </p:spPr>
          <p:txBody>
            <a:bodyPr>
              <a:prstTxWarp prst="textNoShape">
                <a:avLst/>
              </a:prstTxWarp>
            </a:bodyPr>
            <a:lstStyle/>
            <a:p>
              <a:endParaRPr lang="en-US"/>
            </a:p>
          </p:txBody>
        </p:sp>
        <p:sp>
          <p:nvSpPr>
            <p:cNvPr id="99359" name="Text Box 31"/>
            <p:cNvSpPr txBox="1">
              <a:spLocks noChangeArrowheads="1"/>
            </p:cNvSpPr>
            <p:nvPr/>
          </p:nvSpPr>
          <p:spPr bwMode="auto">
            <a:xfrm rot="-5400000">
              <a:off x="-1125" y="2202"/>
              <a:ext cx="2982" cy="231"/>
            </a:xfrm>
            <a:prstGeom prst="rect">
              <a:avLst/>
            </a:prstGeom>
            <a:noFill/>
            <a:ln w="9525">
              <a:noFill/>
              <a:miter lim="800000"/>
              <a:headEnd/>
              <a:tailEnd/>
            </a:ln>
          </p:spPr>
          <p:txBody>
            <a:bodyPr>
              <a:prstTxWarp prst="textNoShape">
                <a:avLst/>
              </a:prstTxWarp>
              <a:spAutoFit/>
            </a:bodyPr>
            <a:lstStyle/>
            <a:p>
              <a:pPr algn="ctr" eaLnBrk="0" hangingPunct="0"/>
              <a:r>
                <a:rPr lang="en-US" sz="1800" u="none">
                  <a:latin typeface="Arial" pitchFamily="-105" charset="0"/>
                </a:rPr>
                <a:t>Event (%)</a:t>
              </a:r>
            </a:p>
          </p:txBody>
        </p:sp>
        <p:sp>
          <p:nvSpPr>
            <p:cNvPr id="99360" name="Text Box 32"/>
            <p:cNvSpPr txBox="1">
              <a:spLocks noChangeArrowheads="1"/>
            </p:cNvSpPr>
            <p:nvPr/>
          </p:nvSpPr>
          <p:spPr bwMode="auto">
            <a:xfrm>
              <a:off x="439" y="3849"/>
              <a:ext cx="4660" cy="231"/>
            </a:xfrm>
            <a:prstGeom prst="rect">
              <a:avLst/>
            </a:prstGeom>
            <a:noFill/>
            <a:ln w="9525">
              <a:noFill/>
              <a:miter lim="800000"/>
              <a:headEnd/>
              <a:tailEnd/>
            </a:ln>
          </p:spPr>
          <p:txBody>
            <a:bodyPr>
              <a:prstTxWarp prst="textNoShape">
                <a:avLst/>
              </a:prstTxWarp>
              <a:spAutoFit/>
            </a:bodyPr>
            <a:lstStyle/>
            <a:p>
              <a:pPr algn="ctr" eaLnBrk="0" hangingPunct="0"/>
              <a:r>
                <a:rPr lang="en-US" sz="1800" u="none">
                  <a:latin typeface="Arial" pitchFamily="-105" charset="0"/>
                </a:rPr>
                <a:t>Years From Randomization</a:t>
              </a:r>
            </a:p>
          </p:txBody>
        </p:sp>
        <p:sp>
          <p:nvSpPr>
            <p:cNvPr id="99361" name="Text Box 33"/>
            <p:cNvSpPr txBox="1">
              <a:spLocks noChangeArrowheads="1"/>
            </p:cNvSpPr>
            <p:nvPr/>
          </p:nvSpPr>
          <p:spPr bwMode="auto">
            <a:xfrm>
              <a:off x="3812" y="1139"/>
              <a:ext cx="1020" cy="231"/>
            </a:xfrm>
            <a:prstGeom prst="rect">
              <a:avLst/>
            </a:prstGeom>
            <a:noFill/>
            <a:ln w="9525">
              <a:noFill/>
              <a:miter lim="800000"/>
              <a:headEnd/>
              <a:tailEnd/>
            </a:ln>
          </p:spPr>
          <p:txBody>
            <a:bodyPr wrap="none">
              <a:prstTxWarp prst="textNoShape">
                <a:avLst/>
              </a:prstTxWarp>
              <a:spAutoFit/>
            </a:bodyPr>
            <a:lstStyle/>
            <a:p>
              <a:pPr eaLnBrk="0" hangingPunct="0"/>
              <a:r>
                <a:rPr lang="en-US" sz="1800" i="1" u="none">
                  <a:latin typeface="Arial" pitchFamily="-105" charset="0"/>
                </a:rPr>
                <a:t>P</a:t>
              </a:r>
              <a:r>
                <a:rPr lang="en-US" sz="1800" u="none">
                  <a:latin typeface="Arial" pitchFamily="-105" charset="0"/>
                </a:rPr>
                <a:t>&lt;.0001; df=3</a:t>
              </a:r>
            </a:p>
          </p:txBody>
        </p:sp>
        <p:sp>
          <p:nvSpPr>
            <p:cNvPr id="76834" name="Rectangle 34"/>
            <p:cNvSpPr>
              <a:spLocks noChangeArrowheads="1"/>
            </p:cNvSpPr>
            <p:nvPr/>
          </p:nvSpPr>
          <p:spPr bwMode="auto">
            <a:xfrm>
              <a:off x="2741" y="894"/>
              <a:ext cx="36" cy="154"/>
            </a:xfrm>
            <a:prstGeom prst="rect">
              <a:avLst/>
            </a:prstGeom>
            <a:noFill/>
            <a:ln w="9525">
              <a:noFill/>
              <a:miter lim="800000"/>
              <a:headEnd/>
              <a:tailEnd/>
            </a:ln>
          </p:spPr>
          <p:txBody>
            <a:bodyPr wrap="none" lIns="0" tIns="0" rIns="0" bIns="0">
              <a:prstTxWarp prst="textNoShape">
                <a:avLst/>
              </a:prstTxWarp>
              <a:spAutoFit/>
            </a:bodyPr>
            <a:lstStyle/>
            <a:p>
              <a:pPr eaLnBrk="0" hangingPunct="0">
                <a:defRPr/>
              </a:pPr>
              <a:r>
                <a:rPr lang="en-US" sz="1600" b="1" u="none">
                  <a:solidFill>
                    <a:srgbClr val="0000FF"/>
                  </a:solidFill>
                  <a:effectLst>
                    <a:outerShdw blurRad="38100" dist="38100" dir="2700000" algn="tl">
                      <a:srgbClr val="000000"/>
                    </a:outerShdw>
                  </a:effectLst>
                  <a:latin typeface="Arial" pitchFamily="-107" charset="0"/>
                  <a:ea typeface="+mn-ea"/>
                  <a:cs typeface="+mn-cs"/>
                </a:rPr>
                <a:t> </a:t>
              </a:r>
              <a:endParaRPr lang="en-US" sz="1600" b="1" u="none">
                <a:effectLst>
                  <a:outerShdw blurRad="38100" dist="38100" dir="2700000" algn="tl">
                    <a:srgbClr val="000000"/>
                  </a:outerShdw>
                </a:effectLst>
                <a:latin typeface="Arial" pitchFamily="-107" charset="0"/>
                <a:ea typeface="+mn-ea"/>
                <a:cs typeface="+mn-cs"/>
              </a:endParaRPr>
            </a:p>
          </p:txBody>
        </p:sp>
        <p:sp>
          <p:nvSpPr>
            <p:cNvPr id="99363" name="Line 35"/>
            <p:cNvSpPr>
              <a:spLocks noChangeShapeType="1"/>
            </p:cNvSpPr>
            <p:nvPr/>
          </p:nvSpPr>
          <p:spPr bwMode="auto">
            <a:xfrm>
              <a:off x="930" y="3487"/>
              <a:ext cx="1" cy="1"/>
            </a:xfrm>
            <a:prstGeom prst="line">
              <a:avLst/>
            </a:prstGeom>
            <a:noFill/>
            <a:ln w="0">
              <a:solidFill>
                <a:srgbClr val="FFFFFF"/>
              </a:solidFill>
              <a:round/>
              <a:headEnd/>
              <a:tailEnd/>
            </a:ln>
          </p:spPr>
          <p:txBody>
            <a:bodyPr>
              <a:prstTxWarp prst="textNoShape">
                <a:avLst/>
              </a:prstTxWarp>
            </a:bodyPr>
            <a:lstStyle/>
            <a:p>
              <a:endParaRPr lang="en-US"/>
            </a:p>
          </p:txBody>
        </p:sp>
        <p:sp>
          <p:nvSpPr>
            <p:cNvPr id="76836" name="Rectangle 36"/>
            <p:cNvSpPr>
              <a:spLocks noChangeArrowheads="1"/>
            </p:cNvSpPr>
            <p:nvPr/>
          </p:nvSpPr>
          <p:spPr bwMode="auto">
            <a:xfrm rot="16200000">
              <a:off x="651" y="2272"/>
              <a:ext cx="36" cy="154"/>
            </a:xfrm>
            <a:prstGeom prst="rect">
              <a:avLst/>
            </a:prstGeom>
            <a:noFill/>
            <a:ln w="9525">
              <a:noFill/>
              <a:miter lim="800000"/>
              <a:headEnd/>
              <a:tailEnd/>
            </a:ln>
          </p:spPr>
          <p:txBody>
            <a:bodyPr wrap="none" lIns="0" tIns="0" rIns="0" bIns="0">
              <a:prstTxWarp prst="textNoShape">
                <a:avLst/>
              </a:prstTxWarp>
              <a:spAutoFit/>
            </a:bodyPr>
            <a:lstStyle/>
            <a:p>
              <a:pPr eaLnBrk="0" hangingPunct="0">
                <a:defRPr/>
              </a:pPr>
              <a:r>
                <a:rPr lang="en-US" sz="1600" b="1" u="none">
                  <a:solidFill>
                    <a:srgbClr val="FFFF00"/>
                  </a:solidFill>
                  <a:effectLst>
                    <a:outerShdw blurRad="38100" dist="38100" dir="2700000" algn="tl">
                      <a:srgbClr val="000000"/>
                    </a:outerShdw>
                  </a:effectLst>
                  <a:latin typeface="Arial" pitchFamily="-107" charset="0"/>
                  <a:ea typeface="+mn-ea"/>
                  <a:cs typeface="+mn-cs"/>
                </a:rPr>
                <a:t> </a:t>
              </a:r>
              <a:endParaRPr lang="en-US" sz="1600" b="1" u="none">
                <a:effectLst>
                  <a:outerShdw blurRad="38100" dist="38100" dir="2700000" algn="tl">
                    <a:srgbClr val="000000"/>
                  </a:outerShdw>
                </a:effectLst>
                <a:latin typeface="Arial" pitchFamily="-107" charset="0"/>
                <a:ea typeface="+mn-ea"/>
                <a:cs typeface="+mn-cs"/>
              </a:endParaRPr>
            </a:p>
          </p:txBody>
        </p:sp>
        <p:sp>
          <p:nvSpPr>
            <p:cNvPr id="76837" name="Rectangle 37"/>
            <p:cNvSpPr>
              <a:spLocks noChangeArrowheads="1"/>
            </p:cNvSpPr>
            <p:nvPr/>
          </p:nvSpPr>
          <p:spPr bwMode="auto">
            <a:xfrm>
              <a:off x="2890" y="3765"/>
              <a:ext cx="36" cy="154"/>
            </a:xfrm>
            <a:prstGeom prst="rect">
              <a:avLst/>
            </a:prstGeom>
            <a:noFill/>
            <a:ln w="9525">
              <a:noFill/>
              <a:miter lim="800000"/>
              <a:headEnd/>
              <a:tailEnd/>
            </a:ln>
          </p:spPr>
          <p:txBody>
            <a:bodyPr wrap="none" lIns="0" tIns="0" rIns="0" bIns="0">
              <a:prstTxWarp prst="textNoShape">
                <a:avLst/>
              </a:prstTxWarp>
              <a:spAutoFit/>
            </a:bodyPr>
            <a:lstStyle/>
            <a:p>
              <a:pPr eaLnBrk="0" hangingPunct="0">
                <a:defRPr/>
              </a:pPr>
              <a:r>
                <a:rPr lang="en-US" sz="1600" b="1" u="none">
                  <a:solidFill>
                    <a:srgbClr val="FFFF00"/>
                  </a:solidFill>
                  <a:effectLst>
                    <a:outerShdw blurRad="38100" dist="38100" dir="2700000" algn="tl">
                      <a:srgbClr val="000000"/>
                    </a:outerShdw>
                  </a:effectLst>
                  <a:latin typeface="Arial" pitchFamily="-107" charset="0"/>
                  <a:ea typeface="+mn-ea"/>
                  <a:cs typeface="+mn-cs"/>
                </a:rPr>
                <a:t> </a:t>
              </a:r>
              <a:endParaRPr lang="en-US" sz="1600" b="1" u="none">
                <a:effectLst>
                  <a:outerShdw blurRad="38100" dist="38100" dir="2700000" algn="tl">
                    <a:srgbClr val="000000"/>
                  </a:outerShdw>
                </a:effectLst>
                <a:latin typeface="Arial" pitchFamily="-107" charset="0"/>
                <a:ea typeface="+mn-ea"/>
                <a:cs typeface="+mn-cs"/>
              </a:endParaRPr>
            </a:p>
          </p:txBody>
        </p:sp>
        <p:sp>
          <p:nvSpPr>
            <p:cNvPr id="99366" name="Line 38"/>
            <p:cNvSpPr>
              <a:spLocks noChangeShapeType="1"/>
            </p:cNvSpPr>
            <p:nvPr/>
          </p:nvSpPr>
          <p:spPr bwMode="auto">
            <a:xfrm>
              <a:off x="971" y="3485"/>
              <a:ext cx="1" cy="0"/>
            </a:xfrm>
            <a:prstGeom prst="line">
              <a:avLst/>
            </a:prstGeom>
            <a:noFill/>
            <a:ln w="0">
              <a:solidFill>
                <a:srgbClr val="FFFFFF"/>
              </a:solidFill>
              <a:round/>
              <a:headEnd/>
              <a:tailEnd/>
            </a:ln>
          </p:spPr>
          <p:txBody>
            <a:bodyPr>
              <a:prstTxWarp prst="textNoShape">
                <a:avLst/>
              </a:prstTxWarp>
            </a:bodyPr>
            <a:lstStyle/>
            <a:p>
              <a:endParaRPr lang="en-US"/>
            </a:p>
          </p:txBody>
        </p:sp>
        <p:sp>
          <p:nvSpPr>
            <p:cNvPr id="99367" name="Freeform 39"/>
            <p:cNvSpPr>
              <a:spLocks/>
            </p:cNvSpPr>
            <p:nvPr/>
          </p:nvSpPr>
          <p:spPr bwMode="auto">
            <a:xfrm>
              <a:off x="932" y="3464"/>
              <a:ext cx="39" cy="42"/>
            </a:xfrm>
            <a:custGeom>
              <a:avLst/>
              <a:gdLst>
                <a:gd name="T0" fmla="*/ 39 w 174"/>
                <a:gd name="T1" fmla="*/ 21 h 204"/>
                <a:gd name="T2" fmla="*/ 39 w 174"/>
                <a:gd name="T3" fmla="*/ 17 h 204"/>
                <a:gd name="T4" fmla="*/ 38 w 174"/>
                <a:gd name="T5" fmla="*/ 14 h 204"/>
                <a:gd name="T6" fmla="*/ 37 w 174"/>
                <a:gd name="T7" fmla="*/ 11 h 204"/>
                <a:gd name="T8" fmla="*/ 35 w 174"/>
                <a:gd name="T9" fmla="*/ 7 h 204"/>
                <a:gd name="T10" fmla="*/ 32 w 174"/>
                <a:gd name="T11" fmla="*/ 5 h 204"/>
                <a:gd name="T12" fmla="*/ 29 w 174"/>
                <a:gd name="T13" fmla="*/ 3 h 204"/>
                <a:gd name="T14" fmla="*/ 26 w 174"/>
                <a:gd name="T15" fmla="*/ 1 h 204"/>
                <a:gd name="T16" fmla="*/ 23 w 174"/>
                <a:gd name="T17" fmla="*/ 0 h 204"/>
                <a:gd name="T18" fmla="*/ 20 w 174"/>
                <a:gd name="T19" fmla="*/ 0 h 204"/>
                <a:gd name="T20" fmla="*/ 16 w 174"/>
                <a:gd name="T21" fmla="*/ 0 h 204"/>
                <a:gd name="T22" fmla="*/ 13 w 174"/>
                <a:gd name="T23" fmla="*/ 1 h 204"/>
                <a:gd name="T24" fmla="*/ 10 w 174"/>
                <a:gd name="T25" fmla="*/ 3 h 204"/>
                <a:gd name="T26" fmla="*/ 7 w 174"/>
                <a:gd name="T27" fmla="*/ 5 h 204"/>
                <a:gd name="T28" fmla="*/ 4 w 174"/>
                <a:gd name="T29" fmla="*/ 7 h 204"/>
                <a:gd name="T30" fmla="*/ 2 w 174"/>
                <a:gd name="T31" fmla="*/ 11 h 204"/>
                <a:gd name="T32" fmla="*/ 1 w 174"/>
                <a:gd name="T33" fmla="*/ 14 h 204"/>
                <a:gd name="T34" fmla="*/ 0 w 174"/>
                <a:gd name="T35" fmla="*/ 17 h 204"/>
                <a:gd name="T36" fmla="*/ 0 w 174"/>
                <a:gd name="T37" fmla="*/ 21 h 204"/>
                <a:gd name="T38" fmla="*/ 0 w 174"/>
                <a:gd name="T39" fmla="*/ 25 h 204"/>
                <a:gd name="T40" fmla="*/ 1 w 174"/>
                <a:gd name="T41" fmla="*/ 28 h 204"/>
                <a:gd name="T42" fmla="*/ 2 w 174"/>
                <a:gd name="T43" fmla="*/ 31 h 204"/>
                <a:gd name="T44" fmla="*/ 4 w 174"/>
                <a:gd name="T45" fmla="*/ 34 h 204"/>
                <a:gd name="T46" fmla="*/ 7 w 174"/>
                <a:gd name="T47" fmla="*/ 37 h 204"/>
                <a:gd name="T48" fmla="*/ 10 w 174"/>
                <a:gd name="T49" fmla="*/ 39 h 204"/>
                <a:gd name="T50" fmla="*/ 13 w 174"/>
                <a:gd name="T51" fmla="*/ 41 h 204"/>
                <a:gd name="T52" fmla="*/ 16 w 174"/>
                <a:gd name="T53" fmla="*/ 42 h 204"/>
                <a:gd name="T54" fmla="*/ 20 w 174"/>
                <a:gd name="T55" fmla="*/ 42 h 204"/>
                <a:gd name="T56" fmla="*/ 23 w 174"/>
                <a:gd name="T57" fmla="*/ 42 h 204"/>
                <a:gd name="T58" fmla="*/ 26 w 174"/>
                <a:gd name="T59" fmla="*/ 41 h 204"/>
                <a:gd name="T60" fmla="*/ 29 w 174"/>
                <a:gd name="T61" fmla="*/ 39 h 204"/>
                <a:gd name="T62" fmla="*/ 32 w 174"/>
                <a:gd name="T63" fmla="*/ 37 h 204"/>
                <a:gd name="T64" fmla="*/ 35 w 174"/>
                <a:gd name="T65" fmla="*/ 34 h 204"/>
                <a:gd name="T66" fmla="*/ 37 w 174"/>
                <a:gd name="T67" fmla="*/ 31 h 204"/>
                <a:gd name="T68" fmla="*/ 38 w 174"/>
                <a:gd name="T69" fmla="*/ 28 h 204"/>
                <a:gd name="T70" fmla="*/ 39 w 174"/>
                <a:gd name="T71" fmla="*/ 25 h 204"/>
                <a:gd name="T72" fmla="*/ 39 w 174"/>
                <a:gd name="T73" fmla="*/ 21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4"/>
                <a:gd name="T112" fmla="*/ 0 h 204"/>
                <a:gd name="T113" fmla="*/ 174 w 174"/>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4" h="204">
                  <a:moveTo>
                    <a:pt x="174" y="101"/>
                  </a:moveTo>
                  <a:lnTo>
                    <a:pt x="173" y="83"/>
                  </a:lnTo>
                  <a:lnTo>
                    <a:pt x="169" y="66"/>
                  </a:lnTo>
                  <a:lnTo>
                    <a:pt x="163" y="51"/>
                  </a:lnTo>
                  <a:lnTo>
                    <a:pt x="154" y="36"/>
                  </a:lnTo>
                  <a:lnTo>
                    <a:pt x="143" y="23"/>
                  </a:lnTo>
                  <a:lnTo>
                    <a:pt x="131" y="13"/>
                  </a:lnTo>
                  <a:lnTo>
                    <a:pt x="117" y="6"/>
                  </a:lnTo>
                  <a:lnTo>
                    <a:pt x="103" y="1"/>
                  </a:lnTo>
                  <a:lnTo>
                    <a:pt x="88" y="0"/>
                  </a:lnTo>
                  <a:lnTo>
                    <a:pt x="72" y="1"/>
                  </a:lnTo>
                  <a:lnTo>
                    <a:pt x="57" y="6"/>
                  </a:lnTo>
                  <a:lnTo>
                    <a:pt x="43" y="13"/>
                  </a:lnTo>
                  <a:lnTo>
                    <a:pt x="31" y="23"/>
                  </a:lnTo>
                  <a:lnTo>
                    <a:pt x="20" y="36"/>
                  </a:lnTo>
                  <a:lnTo>
                    <a:pt x="11" y="51"/>
                  </a:lnTo>
                  <a:lnTo>
                    <a:pt x="5" y="66"/>
                  </a:lnTo>
                  <a:lnTo>
                    <a:pt x="1" y="83"/>
                  </a:lnTo>
                  <a:lnTo>
                    <a:pt x="0" y="101"/>
                  </a:lnTo>
                  <a:lnTo>
                    <a:pt x="1" y="120"/>
                  </a:lnTo>
                  <a:lnTo>
                    <a:pt x="5" y="136"/>
                  </a:lnTo>
                  <a:lnTo>
                    <a:pt x="11" y="152"/>
                  </a:lnTo>
                  <a:lnTo>
                    <a:pt x="20" y="167"/>
                  </a:lnTo>
                  <a:lnTo>
                    <a:pt x="31" y="180"/>
                  </a:lnTo>
                  <a:lnTo>
                    <a:pt x="43" y="190"/>
                  </a:lnTo>
                  <a:lnTo>
                    <a:pt x="57" y="198"/>
                  </a:lnTo>
                  <a:lnTo>
                    <a:pt x="72" y="202"/>
                  </a:lnTo>
                  <a:lnTo>
                    <a:pt x="88" y="204"/>
                  </a:lnTo>
                  <a:lnTo>
                    <a:pt x="103" y="202"/>
                  </a:lnTo>
                  <a:lnTo>
                    <a:pt x="117" y="198"/>
                  </a:lnTo>
                  <a:lnTo>
                    <a:pt x="131" y="190"/>
                  </a:lnTo>
                  <a:lnTo>
                    <a:pt x="143" y="180"/>
                  </a:lnTo>
                  <a:lnTo>
                    <a:pt x="154" y="167"/>
                  </a:lnTo>
                  <a:lnTo>
                    <a:pt x="163" y="152"/>
                  </a:lnTo>
                  <a:lnTo>
                    <a:pt x="169" y="136"/>
                  </a:lnTo>
                  <a:lnTo>
                    <a:pt x="173" y="120"/>
                  </a:lnTo>
                  <a:lnTo>
                    <a:pt x="174" y="101"/>
                  </a:lnTo>
                  <a:close/>
                </a:path>
              </a:pathLst>
            </a:custGeom>
            <a:solidFill>
              <a:srgbClr val="FFFFFF"/>
            </a:solidFill>
            <a:ln w="7938">
              <a:solidFill>
                <a:srgbClr val="FFFFFF"/>
              </a:solidFill>
              <a:round/>
              <a:headEnd/>
              <a:tailEnd/>
            </a:ln>
          </p:spPr>
          <p:txBody>
            <a:bodyPr>
              <a:prstTxWarp prst="textNoShape">
                <a:avLst/>
              </a:prstTxWarp>
            </a:bodyPr>
            <a:lstStyle/>
            <a:p>
              <a:endParaRPr lang="en-US"/>
            </a:p>
          </p:txBody>
        </p:sp>
        <p:sp>
          <p:nvSpPr>
            <p:cNvPr id="99368" name="Line 40"/>
            <p:cNvSpPr>
              <a:spLocks noChangeShapeType="1"/>
            </p:cNvSpPr>
            <p:nvPr/>
          </p:nvSpPr>
          <p:spPr bwMode="auto">
            <a:xfrm>
              <a:off x="1152" y="3357"/>
              <a:ext cx="1" cy="0"/>
            </a:xfrm>
            <a:prstGeom prst="line">
              <a:avLst/>
            </a:prstGeom>
            <a:noFill/>
            <a:ln w="0">
              <a:solidFill>
                <a:srgbClr val="FFFFFF"/>
              </a:solidFill>
              <a:round/>
              <a:headEnd/>
              <a:tailEnd/>
            </a:ln>
          </p:spPr>
          <p:txBody>
            <a:bodyPr>
              <a:prstTxWarp prst="textNoShape">
                <a:avLst/>
              </a:prstTxWarp>
            </a:bodyPr>
            <a:lstStyle/>
            <a:p>
              <a:endParaRPr lang="en-US"/>
            </a:p>
          </p:txBody>
        </p:sp>
        <p:sp>
          <p:nvSpPr>
            <p:cNvPr id="99369" name="Line 41"/>
            <p:cNvSpPr>
              <a:spLocks noChangeShapeType="1"/>
            </p:cNvSpPr>
            <p:nvPr/>
          </p:nvSpPr>
          <p:spPr bwMode="auto">
            <a:xfrm>
              <a:off x="1332" y="3188"/>
              <a:ext cx="1" cy="1"/>
            </a:xfrm>
            <a:prstGeom prst="line">
              <a:avLst/>
            </a:prstGeom>
            <a:noFill/>
            <a:ln w="0">
              <a:solidFill>
                <a:srgbClr val="FFFFFF"/>
              </a:solidFill>
              <a:round/>
              <a:headEnd/>
              <a:tailEnd/>
            </a:ln>
          </p:spPr>
          <p:txBody>
            <a:bodyPr>
              <a:prstTxWarp prst="textNoShape">
                <a:avLst/>
              </a:prstTxWarp>
            </a:bodyPr>
            <a:lstStyle/>
            <a:p>
              <a:endParaRPr lang="en-US"/>
            </a:p>
          </p:txBody>
        </p:sp>
        <p:sp>
          <p:nvSpPr>
            <p:cNvPr id="99370" name="Line 42"/>
            <p:cNvSpPr>
              <a:spLocks noChangeShapeType="1"/>
            </p:cNvSpPr>
            <p:nvPr/>
          </p:nvSpPr>
          <p:spPr bwMode="auto">
            <a:xfrm>
              <a:off x="1513" y="3057"/>
              <a:ext cx="1" cy="1"/>
            </a:xfrm>
            <a:prstGeom prst="line">
              <a:avLst/>
            </a:prstGeom>
            <a:noFill/>
            <a:ln w="0">
              <a:solidFill>
                <a:srgbClr val="FFFFFF"/>
              </a:solidFill>
              <a:round/>
              <a:headEnd/>
              <a:tailEnd/>
            </a:ln>
          </p:spPr>
          <p:txBody>
            <a:bodyPr>
              <a:prstTxWarp prst="textNoShape">
                <a:avLst/>
              </a:prstTxWarp>
            </a:bodyPr>
            <a:lstStyle/>
            <a:p>
              <a:endParaRPr lang="en-US"/>
            </a:p>
          </p:txBody>
        </p:sp>
        <p:sp>
          <p:nvSpPr>
            <p:cNvPr id="99371" name="Freeform 43"/>
            <p:cNvSpPr>
              <a:spLocks/>
            </p:cNvSpPr>
            <p:nvPr/>
          </p:nvSpPr>
          <p:spPr bwMode="auto">
            <a:xfrm>
              <a:off x="1475" y="3036"/>
              <a:ext cx="38" cy="42"/>
            </a:xfrm>
            <a:custGeom>
              <a:avLst/>
              <a:gdLst>
                <a:gd name="T0" fmla="*/ 38 w 175"/>
                <a:gd name="T1" fmla="*/ 21 h 204"/>
                <a:gd name="T2" fmla="*/ 38 w 175"/>
                <a:gd name="T3" fmla="*/ 17 h 204"/>
                <a:gd name="T4" fmla="*/ 37 w 175"/>
                <a:gd name="T5" fmla="*/ 14 h 204"/>
                <a:gd name="T6" fmla="*/ 35 w 175"/>
                <a:gd name="T7" fmla="*/ 11 h 204"/>
                <a:gd name="T8" fmla="*/ 33 w 175"/>
                <a:gd name="T9" fmla="*/ 7 h 204"/>
                <a:gd name="T10" fmla="*/ 31 w 175"/>
                <a:gd name="T11" fmla="*/ 5 h 204"/>
                <a:gd name="T12" fmla="*/ 28 w 175"/>
                <a:gd name="T13" fmla="*/ 3 h 204"/>
                <a:gd name="T14" fmla="*/ 25 w 175"/>
                <a:gd name="T15" fmla="*/ 1 h 204"/>
                <a:gd name="T16" fmla="*/ 22 w 175"/>
                <a:gd name="T17" fmla="*/ 0 h 204"/>
                <a:gd name="T18" fmla="*/ 19 w 175"/>
                <a:gd name="T19" fmla="*/ 0 h 204"/>
                <a:gd name="T20" fmla="*/ 16 w 175"/>
                <a:gd name="T21" fmla="*/ 0 h 204"/>
                <a:gd name="T22" fmla="*/ 13 w 175"/>
                <a:gd name="T23" fmla="*/ 1 h 204"/>
                <a:gd name="T24" fmla="*/ 9 w 175"/>
                <a:gd name="T25" fmla="*/ 3 h 204"/>
                <a:gd name="T26" fmla="*/ 7 w 175"/>
                <a:gd name="T27" fmla="*/ 5 h 204"/>
                <a:gd name="T28" fmla="*/ 5 w 175"/>
                <a:gd name="T29" fmla="*/ 7 h 204"/>
                <a:gd name="T30" fmla="*/ 3 w 175"/>
                <a:gd name="T31" fmla="*/ 11 h 204"/>
                <a:gd name="T32" fmla="*/ 1 w 175"/>
                <a:gd name="T33" fmla="*/ 14 h 204"/>
                <a:gd name="T34" fmla="*/ 0 w 175"/>
                <a:gd name="T35" fmla="*/ 17 h 204"/>
                <a:gd name="T36" fmla="*/ 0 w 175"/>
                <a:gd name="T37" fmla="*/ 21 h 204"/>
                <a:gd name="T38" fmla="*/ 0 w 175"/>
                <a:gd name="T39" fmla="*/ 25 h 204"/>
                <a:gd name="T40" fmla="*/ 1 w 175"/>
                <a:gd name="T41" fmla="*/ 28 h 204"/>
                <a:gd name="T42" fmla="*/ 3 w 175"/>
                <a:gd name="T43" fmla="*/ 31 h 204"/>
                <a:gd name="T44" fmla="*/ 5 w 175"/>
                <a:gd name="T45" fmla="*/ 34 h 204"/>
                <a:gd name="T46" fmla="*/ 7 w 175"/>
                <a:gd name="T47" fmla="*/ 37 h 204"/>
                <a:gd name="T48" fmla="*/ 9 w 175"/>
                <a:gd name="T49" fmla="*/ 39 h 204"/>
                <a:gd name="T50" fmla="*/ 13 w 175"/>
                <a:gd name="T51" fmla="*/ 41 h 204"/>
                <a:gd name="T52" fmla="*/ 16 w 175"/>
                <a:gd name="T53" fmla="*/ 42 h 204"/>
                <a:gd name="T54" fmla="*/ 19 w 175"/>
                <a:gd name="T55" fmla="*/ 42 h 204"/>
                <a:gd name="T56" fmla="*/ 22 w 175"/>
                <a:gd name="T57" fmla="*/ 42 h 204"/>
                <a:gd name="T58" fmla="*/ 25 w 175"/>
                <a:gd name="T59" fmla="*/ 41 h 204"/>
                <a:gd name="T60" fmla="*/ 28 w 175"/>
                <a:gd name="T61" fmla="*/ 39 h 204"/>
                <a:gd name="T62" fmla="*/ 31 w 175"/>
                <a:gd name="T63" fmla="*/ 37 h 204"/>
                <a:gd name="T64" fmla="*/ 33 w 175"/>
                <a:gd name="T65" fmla="*/ 34 h 204"/>
                <a:gd name="T66" fmla="*/ 35 w 175"/>
                <a:gd name="T67" fmla="*/ 31 h 204"/>
                <a:gd name="T68" fmla="*/ 37 w 175"/>
                <a:gd name="T69" fmla="*/ 28 h 204"/>
                <a:gd name="T70" fmla="*/ 38 w 175"/>
                <a:gd name="T71" fmla="*/ 25 h 204"/>
                <a:gd name="T72" fmla="*/ 38 w 175"/>
                <a:gd name="T73" fmla="*/ 21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5"/>
                <a:gd name="T112" fmla="*/ 0 h 204"/>
                <a:gd name="T113" fmla="*/ 175 w 175"/>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5" h="204">
                  <a:moveTo>
                    <a:pt x="175" y="101"/>
                  </a:moveTo>
                  <a:lnTo>
                    <a:pt x="174" y="83"/>
                  </a:lnTo>
                  <a:lnTo>
                    <a:pt x="169" y="66"/>
                  </a:lnTo>
                  <a:lnTo>
                    <a:pt x="163" y="51"/>
                  </a:lnTo>
                  <a:lnTo>
                    <a:pt x="154" y="36"/>
                  </a:lnTo>
                  <a:lnTo>
                    <a:pt x="145" y="23"/>
                  </a:lnTo>
                  <a:lnTo>
                    <a:pt x="131" y="13"/>
                  </a:lnTo>
                  <a:lnTo>
                    <a:pt x="117" y="6"/>
                  </a:lnTo>
                  <a:lnTo>
                    <a:pt x="102" y="1"/>
                  </a:lnTo>
                  <a:lnTo>
                    <a:pt x="88" y="0"/>
                  </a:lnTo>
                  <a:lnTo>
                    <a:pt x="73" y="1"/>
                  </a:lnTo>
                  <a:lnTo>
                    <a:pt x="58" y="6"/>
                  </a:lnTo>
                  <a:lnTo>
                    <a:pt x="43" y="13"/>
                  </a:lnTo>
                  <a:lnTo>
                    <a:pt x="31" y="23"/>
                  </a:lnTo>
                  <a:lnTo>
                    <a:pt x="21" y="36"/>
                  </a:lnTo>
                  <a:lnTo>
                    <a:pt x="12" y="51"/>
                  </a:lnTo>
                  <a:lnTo>
                    <a:pt x="5" y="66"/>
                  </a:lnTo>
                  <a:lnTo>
                    <a:pt x="1" y="83"/>
                  </a:lnTo>
                  <a:lnTo>
                    <a:pt x="0" y="101"/>
                  </a:lnTo>
                  <a:lnTo>
                    <a:pt x="1" y="119"/>
                  </a:lnTo>
                  <a:lnTo>
                    <a:pt x="5" y="136"/>
                  </a:lnTo>
                  <a:lnTo>
                    <a:pt x="12" y="152"/>
                  </a:lnTo>
                  <a:lnTo>
                    <a:pt x="21" y="167"/>
                  </a:lnTo>
                  <a:lnTo>
                    <a:pt x="31" y="180"/>
                  </a:lnTo>
                  <a:lnTo>
                    <a:pt x="43" y="189"/>
                  </a:lnTo>
                  <a:lnTo>
                    <a:pt x="58" y="197"/>
                  </a:lnTo>
                  <a:lnTo>
                    <a:pt x="73" y="202"/>
                  </a:lnTo>
                  <a:lnTo>
                    <a:pt x="88" y="204"/>
                  </a:lnTo>
                  <a:lnTo>
                    <a:pt x="102" y="202"/>
                  </a:lnTo>
                  <a:lnTo>
                    <a:pt x="117" y="197"/>
                  </a:lnTo>
                  <a:lnTo>
                    <a:pt x="131" y="189"/>
                  </a:lnTo>
                  <a:lnTo>
                    <a:pt x="145" y="180"/>
                  </a:lnTo>
                  <a:lnTo>
                    <a:pt x="154" y="167"/>
                  </a:lnTo>
                  <a:lnTo>
                    <a:pt x="163" y="152"/>
                  </a:lnTo>
                  <a:lnTo>
                    <a:pt x="169" y="136"/>
                  </a:lnTo>
                  <a:lnTo>
                    <a:pt x="174" y="119"/>
                  </a:lnTo>
                  <a:lnTo>
                    <a:pt x="175" y="101"/>
                  </a:lnTo>
                  <a:close/>
                </a:path>
              </a:pathLst>
            </a:custGeom>
            <a:solidFill>
              <a:srgbClr val="FFFFFF"/>
            </a:solidFill>
            <a:ln w="7938">
              <a:solidFill>
                <a:srgbClr val="FFFFFF"/>
              </a:solidFill>
              <a:round/>
              <a:headEnd/>
              <a:tailEnd/>
            </a:ln>
          </p:spPr>
          <p:txBody>
            <a:bodyPr>
              <a:prstTxWarp prst="textNoShape">
                <a:avLst/>
              </a:prstTxWarp>
            </a:bodyPr>
            <a:lstStyle/>
            <a:p>
              <a:endParaRPr lang="en-US"/>
            </a:p>
          </p:txBody>
        </p:sp>
        <p:sp>
          <p:nvSpPr>
            <p:cNvPr id="99372" name="Line 44"/>
            <p:cNvSpPr>
              <a:spLocks noChangeShapeType="1"/>
            </p:cNvSpPr>
            <p:nvPr/>
          </p:nvSpPr>
          <p:spPr bwMode="auto">
            <a:xfrm>
              <a:off x="1694" y="2911"/>
              <a:ext cx="1" cy="0"/>
            </a:xfrm>
            <a:prstGeom prst="line">
              <a:avLst/>
            </a:prstGeom>
            <a:noFill/>
            <a:ln w="0">
              <a:solidFill>
                <a:srgbClr val="FFFFFF"/>
              </a:solidFill>
              <a:round/>
              <a:headEnd/>
              <a:tailEnd/>
            </a:ln>
          </p:spPr>
          <p:txBody>
            <a:bodyPr>
              <a:prstTxWarp prst="textNoShape">
                <a:avLst/>
              </a:prstTxWarp>
            </a:bodyPr>
            <a:lstStyle/>
            <a:p>
              <a:endParaRPr lang="en-US"/>
            </a:p>
          </p:txBody>
        </p:sp>
        <p:sp>
          <p:nvSpPr>
            <p:cNvPr id="99373" name="Freeform 45"/>
            <p:cNvSpPr>
              <a:spLocks/>
            </p:cNvSpPr>
            <p:nvPr/>
          </p:nvSpPr>
          <p:spPr bwMode="auto">
            <a:xfrm>
              <a:off x="1655" y="2890"/>
              <a:ext cx="39" cy="42"/>
            </a:xfrm>
            <a:custGeom>
              <a:avLst/>
              <a:gdLst>
                <a:gd name="T0" fmla="*/ 39 w 176"/>
                <a:gd name="T1" fmla="*/ 21 h 204"/>
                <a:gd name="T2" fmla="*/ 39 w 176"/>
                <a:gd name="T3" fmla="*/ 18 h 204"/>
                <a:gd name="T4" fmla="*/ 38 w 176"/>
                <a:gd name="T5" fmla="*/ 14 h 204"/>
                <a:gd name="T6" fmla="*/ 36 w 176"/>
                <a:gd name="T7" fmla="*/ 11 h 204"/>
                <a:gd name="T8" fmla="*/ 34 w 176"/>
                <a:gd name="T9" fmla="*/ 7 h 204"/>
                <a:gd name="T10" fmla="*/ 32 w 176"/>
                <a:gd name="T11" fmla="*/ 5 h 204"/>
                <a:gd name="T12" fmla="*/ 29 w 176"/>
                <a:gd name="T13" fmla="*/ 3 h 204"/>
                <a:gd name="T14" fmla="*/ 26 w 176"/>
                <a:gd name="T15" fmla="*/ 1 h 204"/>
                <a:gd name="T16" fmla="*/ 23 w 176"/>
                <a:gd name="T17" fmla="*/ 0 h 204"/>
                <a:gd name="T18" fmla="*/ 20 w 176"/>
                <a:gd name="T19" fmla="*/ 0 h 204"/>
                <a:gd name="T20" fmla="*/ 16 w 176"/>
                <a:gd name="T21" fmla="*/ 0 h 204"/>
                <a:gd name="T22" fmla="*/ 13 w 176"/>
                <a:gd name="T23" fmla="*/ 1 h 204"/>
                <a:gd name="T24" fmla="*/ 10 w 176"/>
                <a:gd name="T25" fmla="*/ 3 h 204"/>
                <a:gd name="T26" fmla="*/ 7 w 176"/>
                <a:gd name="T27" fmla="*/ 5 h 204"/>
                <a:gd name="T28" fmla="*/ 5 w 176"/>
                <a:gd name="T29" fmla="*/ 7 h 204"/>
                <a:gd name="T30" fmla="*/ 3 w 176"/>
                <a:gd name="T31" fmla="*/ 11 h 204"/>
                <a:gd name="T32" fmla="*/ 2 w 176"/>
                <a:gd name="T33" fmla="*/ 14 h 204"/>
                <a:gd name="T34" fmla="*/ 0 w 176"/>
                <a:gd name="T35" fmla="*/ 18 h 204"/>
                <a:gd name="T36" fmla="*/ 0 w 176"/>
                <a:gd name="T37" fmla="*/ 21 h 204"/>
                <a:gd name="T38" fmla="*/ 0 w 176"/>
                <a:gd name="T39" fmla="*/ 25 h 204"/>
                <a:gd name="T40" fmla="*/ 2 w 176"/>
                <a:gd name="T41" fmla="*/ 28 h 204"/>
                <a:gd name="T42" fmla="*/ 3 w 176"/>
                <a:gd name="T43" fmla="*/ 32 h 204"/>
                <a:gd name="T44" fmla="*/ 5 w 176"/>
                <a:gd name="T45" fmla="*/ 35 h 204"/>
                <a:gd name="T46" fmla="*/ 7 w 176"/>
                <a:gd name="T47" fmla="*/ 37 h 204"/>
                <a:gd name="T48" fmla="*/ 10 w 176"/>
                <a:gd name="T49" fmla="*/ 39 h 204"/>
                <a:gd name="T50" fmla="*/ 13 w 176"/>
                <a:gd name="T51" fmla="*/ 41 h 204"/>
                <a:gd name="T52" fmla="*/ 16 w 176"/>
                <a:gd name="T53" fmla="*/ 42 h 204"/>
                <a:gd name="T54" fmla="*/ 20 w 176"/>
                <a:gd name="T55" fmla="*/ 42 h 204"/>
                <a:gd name="T56" fmla="*/ 23 w 176"/>
                <a:gd name="T57" fmla="*/ 42 h 204"/>
                <a:gd name="T58" fmla="*/ 26 w 176"/>
                <a:gd name="T59" fmla="*/ 41 h 204"/>
                <a:gd name="T60" fmla="*/ 29 w 176"/>
                <a:gd name="T61" fmla="*/ 39 h 204"/>
                <a:gd name="T62" fmla="*/ 32 w 176"/>
                <a:gd name="T63" fmla="*/ 37 h 204"/>
                <a:gd name="T64" fmla="*/ 34 w 176"/>
                <a:gd name="T65" fmla="*/ 35 h 204"/>
                <a:gd name="T66" fmla="*/ 36 w 176"/>
                <a:gd name="T67" fmla="*/ 32 h 204"/>
                <a:gd name="T68" fmla="*/ 38 w 176"/>
                <a:gd name="T69" fmla="*/ 28 h 204"/>
                <a:gd name="T70" fmla="*/ 39 w 176"/>
                <a:gd name="T71" fmla="*/ 25 h 204"/>
                <a:gd name="T72" fmla="*/ 39 w 176"/>
                <a:gd name="T73" fmla="*/ 21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6"/>
                <a:gd name="T112" fmla="*/ 0 h 204"/>
                <a:gd name="T113" fmla="*/ 176 w 176"/>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6" h="204">
                  <a:moveTo>
                    <a:pt x="176" y="102"/>
                  </a:moveTo>
                  <a:lnTo>
                    <a:pt x="175" y="85"/>
                  </a:lnTo>
                  <a:lnTo>
                    <a:pt x="171" y="67"/>
                  </a:lnTo>
                  <a:lnTo>
                    <a:pt x="164" y="51"/>
                  </a:lnTo>
                  <a:lnTo>
                    <a:pt x="155" y="36"/>
                  </a:lnTo>
                  <a:lnTo>
                    <a:pt x="145" y="24"/>
                  </a:lnTo>
                  <a:lnTo>
                    <a:pt x="133" y="13"/>
                  </a:lnTo>
                  <a:lnTo>
                    <a:pt x="118" y="6"/>
                  </a:lnTo>
                  <a:lnTo>
                    <a:pt x="103" y="1"/>
                  </a:lnTo>
                  <a:lnTo>
                    <a:pt x="88" y="0"/>
                  </a:lnTo>
                  <a:lnTo>
                    <a:pt x="73" y="1"/>
                  </a:lnTo>
                  <a:lnTo>
                    <a:pt x="59" y="6"/>
                  </a:lnTo>
                  <a:lnTo>
                    <a:pt x="45" y="13"/>
                  </a:lnTo>
                  <a:lnTo>
                    <a:pt x="33" y="24"/>
                  </a:lnTo>
                  <a:lnTo>
                    <a:pt x="21" y="36"/>
                  </a:lnTo>
                  <a:lnTo>
                    <a:pt x="13" y="51"/>
                  </a:lnTo>
                  <a:lnTo>
                    <a:pt x="7" y="67"/>
                  </a:lnTo>
                  <a:lnTo>
                    <a:pt x="2" y="85"/>
                  </a:lnTo>
                  <a:lnTo>
                    <a:pt x="0" y="102"/>
                  </a:lnTo>
                  <a:lnTo>
                    <a:pt x="2" y="120"/>
                  </a:lnTo>
                  <a:lnTo>
                    <a:pt x="7" y="137"/>
                  </a:lnTo>
                  <a:lnTo>
                    <a:pt x="13" y="154"/>
                  </a:lnTo>
                  <a:lnTo>
                    <a:pt x="21" y="168"/>
                  </a:lnTo>
                  <a:lnTo>
                    <a:pt x="33" y="180"/>
                  </a:lnTo>
                  <a:lnTo>
                    <a:pt x="45" y="191"/>
                  </a:lnTo>
                  <a:lnTo>
                    <a:pt x="59" y="198"/>
                  </a:lnTo>
                  <a:lnTo>
                    <a:pt x="73" y="203"/>
                  </a:lnTo>
                  <a:lnTo>
                    <a:pt x="88" y="204"/>
                  </a:lnTo>
                  <a:lnTo>
                    <a:pt x="103" y="203"/>
                  </a:lnTo>
                  <a:lnTo>
                    <a:pt x="118" y="198"/>
                  </a:lnTo>
                  <a:lnTo>
                    <a:pt x="133" y="191"/>
                  </a:lnTo>
                  <a:lnTo>
                    <a:pt x="145" y="180"/>
                  </a:lnTo>
                  <a:lnTo>
                    <a:pt x="155" y="168"/>
                  </a:lnTo>
                  <a:lnTo>
                    <a:pt x="164" y="154"/>
                  </a:lnTo>
                  <a:lnTo>
                    <a:pt x="171" y="137"/>
                  </a:lnTo>
                  <a:lnTo>
                    <a:pt x="175" y="120"/>
                  </a:lnTo>
                  <a:lnTo>
                    <a:pt x="176" y="102"/>
                  </a:lnTo>
                  <a:close/>
                </a:path>
              </a:pathLst>
            </a:custGeom>
            <a:solidFill>
              <a:srgbClr val="00FFFF"/>
            </a:solidFill>
            <a:ln w="8001">
              <a:solidFill>
                <a:srgbClr val="00FFFF"/>
              </a:solidFill>
              <a:round/>
              <a:headEnd/>
              <a:tailEnd/>
            </a:ln>
          </p:spPr>
          <p:txBody>
            <a:bodyPr>
              <a:prstTxWarp prst="textNoShape">
                <a:avLst/>
              </a:prstTxWarp>
            </a:bodyPr>
            <a:lstStyle/>
            <a:p>
              <a:endParaRPr lang="en-US"/>
            </a:p>
          </p:txBody>
        </p:sp>
        <p:sp>
          <p:nvSpPr>
            <p:cNvPr id="99374" name="Line 46"/>
            <p:cNvSpPr>
              <a:spLocks noChangeShapeType="1"/>
            </p:cNvSpPr>
            <p:nvPr/>
          </p:nvSpPr>
          <p:spPr bwMode="auto">
            <a:xfrm>
              <a:off x="1875" y="2656"/>
              <a:ext cx="0" cy="1"/>
            </a:xfrm>
            <a:prstGeom prst="line">
              <a:avLst/>
            </a:prstGeom>
            <a:noFill/>
            <a:ln w="0">
              <a:solidFill>
                <a:srgbClr val="00FFFF"/>
              </a:solidFill>
              <a:round/>
              <a:headEnd/>
              <a:tailEnd/>
            </a:ln>
          </p:spPr>
          <p:txBody>
            <a:bodyPr>
              <a:prstTxWarp prst="textNoShape">
                <a:avLst/>
              </a:prstTxWarp>
            </a:bodyPr>
            <a:lstStyle/>
            <a:p>
              <a:endParaRPr lang="en-US"/>
            </a:p>
          </p:txBody>
        </p:sp>
        <p:sp>
          <p:nvSpPr>
            <p:cNvPr id="99375" name="Freeform 47"/>
            <p:cNvSpPr>
              <a:spLocks/>
            </p:cNvSpPr>
            <p:nvPr/>
          </p:nvSpPr>
          <p:spPr bwMode="auto">
            <a:xfrm>
              <a:off x="1836" y="2635"/>
              <a:ext cx="39" cy="42"/>
            </a:xfrm>
            <a:custGeom>
              <a:avLst/>
              <a:gdLst>
                <a:gd name="T0" fmla="*/ 39 w 176"/>
                <a:gd name="T1" fmla="*/ 21 h 204"/>
                <a:gd name="T2" fmla="*/ 39 w 176"/>
                <a:gd name="T3" fmla="*/ 17 h 204"/>
                <a:gd name="T4" fmla="*/ 38 w 176"/>
                <a:gd name="T5" fmla="*/ 14 h 204"/>
                <a:gd name="T6" fmla="*/ 36 w 176"/>
                <a:gd name="T7" fmla="*/ 11 h 204"/>
                <a:gd name="T8" fmla="*/ 34 w 176"/>
                <a:gd name="T9" fmla="*/ 7 h 204"/>
                <a:gd name="T10" fmla="*/ 32 w 176"/>
                <a:gd name="T11" fmla="*/ 5 h 204"/>
                <a:gd name="T12" fmla="*/ 29 w 176"/>
                <a:gd name="T13" fmla="*/ 3 h 204"/>
                <a:gd name="T14" fmla="*/ 26 w 176"/>
                <a:gd name="T15" fmla="*/ 1 h 204"/>
                <a:gd name="T16" fmla="*/ 23 w 176"/>
                <a:gd name="T17" fmla="*/ 0 h 204"/>
                <a:gd name="T18" fmla="*/ 20 w 176"/>
                <a:gd name="T19" fmla="*/ 0 h 204"/>
                <a:gd name="T20" fmla="*/ 16 w 176"/>
                <a:gd name="T21" fmla="*/ 0 h 204"/>
                <a:gd name="T22" fmla="*/ 13 w 176"/>
                <a:gd name="T23" fmla="*/ 1 h 204"/>
                <a:gd name="T24" fmla="*/ 10 w 176"/>
                <a:gd name="T25" fmla="*/ 3 h 204"/>
                <a:gd name="T26" fmla="*/ 7 w 176"/>
                <a:gd name="T27" fmla="*/ 5 h 204"/>
                <a:gd name="T28" fmla="*/ 5 w 176"/>
                <a:gd name="T29" fmla="*/ 7 h 204"/>
                <a:gd name="T30" fmla="*/ 3 w 176"/>
                <a:gd name="T31" fmla="*/ 11 h 204"/>
                <a:gd name="T32" fmla="*/ 1 w 176"/>
                <a:gd name="T33" fmla="*/ 14 h 204"/>
                <a:gd name="T34" fmla="*/ 0 w 176"/>
                <a:gd name="T35" fmla="*/ 17 h 204"/>
                <a:gd name="T36" fmla="*/ 0 w 176"/>
                <a:gd name="T37" fmla="*/ 21 h 204"/>
                <a:gd name="T38" fmla="*/ 0 w 176"/>
                <a:gd name="T39" fmla="*/ 25 h 204"/>
                <a:gd name="T40" fmla="*/ 1 w 176"/>
                <a:gd name="T41" fmla="*/ 28 h 204"/>
                <a:gd name="T42" fmla="*/ 3 w 176"/>
                <a:gd name="T43" fmla="*/ 31 h 204"/>
                <a:gd name="T44" fmla="*/ 5 w 176"/>
                <a:gd name="T45" fmla="*/ 35 h 204"/>
                <a:gd name="T46" fmla="*/ 7 w 176"/>
                <a:gd name="T47" fmla="*/ 37 h 204"/>
                <a:gd name="T48" fmla="*/ 10 w 176"/>
                <a:gd name="T49" fmla="*/ 39 h 204"/>
                <a:gd name="T50" fmla="*/ 13 w 176"/>
                <a:gd name="T51" fmla="*/ 41 h 204"/>
                <a:gd name="T52" fmla="*/ 16 w 176"/>
                <a:gd name="T53" fmla="*/ 42 h 204"/>
                <a:gd name="T54" fmla="*/ 20 w 176"/>
                <a:gd name="T55" fmla="*/ 42 h 204"/>
                <a:gd name="T56" fmla="*/ 23 w 176"/>
                <a:gd name="T57" fmla="*/ 42 h 204"/>
                <a:gd name="T58" fmla="*/ 26 w 176"/>
                <a:gd name="T59" fmla="*/ 41 h 204"/>
                <a:gd name="T60" fmla="*/ 29 w 176"/>
                <a:gd name="T61" fmla="*/ 39 h 204"/>
                <a:gd name="T62" fmla="*/ 32 w 176"/>
                <a:gd name="T63" fmla="*/ 37 h 204"/>
                <a:gd name="T64" fmla="*/ 34 w 176"/>
                <a:gd name="T65" fmla="*/ 35 h 204"/>
                <a:gd name="T66" fmla="*/ 36 w 176"/>
                <a:gd name="T67" fmla="*/ 31 h 204"/>
                <a:gd name="T68" fmla="*/ 38 w 176"/>
                <a:gd name="T69" fmla="*/ 28 h 204"/>
                <a:gd name="T70" fmla="*/ 39 w 176"/>
                <a:gd name="T71" fmla="*/ 25 h 204"/>
                <a:gd name="T72" fmla="*/ 39 w 176"/>
                <a:gd name="T73" fmla="*/ 21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6"/>
                <a:gd name="T112" fmla="*/ 0 h 204"/>
                <a:gd name="T113" fmla="*/ 176 w 176"/>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6" h="204">
                  <a:moveTo>
                    <a:pt x="176" y="101"/>
                  </a:moveTo>
                  <a:lnTo>
                    <a:pt x="175" y="83"/>
                  </a:lnTo>
                  <a:lnTo>
                    <a:pt x="171" y="66"/>
                  </a:lnTo>
                  <a:lnTo>
                    <a:pt x="163" y="51"/>
                  </a:lnTo>
                  <a:lnTo>
                    <a:pt x="155" y="36"/>
                  </a:lnTo>
                  <a:lnTo>
                    <a:pt x="145" y="23"/>
                  </a:lnTo>
                  <a:lnTo>
                    <a:pt x="132" y="13"/>
                  </a:lnTo>
                  <a:lnTo>
                    <a:pt x="118" y="6"/>
                  </a:lnTo>
                  <a:lnTo>
                    <a:pt x="104" y="1"/>
                  </a:lnTo>
                  <a:lnTo>
                    <a:pt x="88" y="0"/>
                  </a:lnTo>
                  <a:lnTo>
                    <a:pt x="73" y="1"/>
                  </a:lnTo>
                  <a:lnTo>
                    <a:pt x="58" y="6"/>
                  </a:lnTo>
                  <a:lnTo>
                    <a:pt x="45" y="13"/>
                  </a:lnTo>
                  <a:lnTo>
                    <a:pt x="32" y="23"/>
                  </a:lnTo>
                  <a:lnTo>
                    <a:pt x="21" y="36"/>
                  </a:lnTo>
                  <a:lnTo>
                    <a:pt x="12" y="51"/>
                  </a:lnTo>
                  <a:lnTo>
                    <a:pt x="6" y="66"/>
                  </a:lnTo>
                  <a:lnTo>
                    <a:pt x="1" y="83"/>
                  </a:lnTo>
                  <a:lnTo>
                    <a:pt x="0" y="101"/>
                  </a:lnTo>
                  <a:lnTo>
                    <a:pt x="1" y="120"/>
                  </a:lnTo>
                  <a:lnTo>
                    <a:pt x="6" y="136"/>
                  </a:lnTo>
                  <a:lnTo>
                    <a:pt x="12" y="152"/>
                  </a:lnTo>
                  <a:lnTo>
                    <a:pt x="21" y="168"/>
                  </a:lnTo>
                  <a:lnTo>
                    <a:pt x="32" y="180"/>
                  </a:lnTo>
                  <a:lnTo>
                    <a:pt x="45" y="190"/>
                  </a:lnTo>
                  <a:lnTo>
                    <a:pt x="58" y="198"/>
                  </a:lnTo>
                  <a:lnTo>
                    <a:pt x="73" y="202"/>
                  </a:lnTo>
                  <a:lnTo>
                    <a:pt x="88" y="204"/>
                  </a:lnTo>
                  <a:lnTo>
                    <a:pt x="104" y="202"/>
                  </a:lnTo>
                  <a:lnTo>
                    <a:pt x="118" y="198"/>
                  </a:lnTo>
                  <a:lnTo>
                    <a:pt x="132" y="190"/>
                  </a:lnTo>
                  <a:lnTo>
                    <a:pt x="145" y="180"/>
                  </a:lnTo>
                  <a:lnTo>
                    <a:pt x="155" y="168"/>
                  </a:lnTo>
                  <a:lnTo>
                    <a:pt x="163" y="152"/>
                  </a:lnTo>
                  <a:lnTo>
                    <a:pt x="171" y="136"/>
                  </a:lnTo>
                  <a:lnTo>
                    <a:pt x="175" y="120"/>
                  </a:lnTo>
                  <a:lnTo>
                    <a:pt x="176" y="101"/>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376" name="Line 48"/>
            <p:cNvSpPr>
              <a:spLocks noChangeShapeType="1"/>
            </p:cNvSpPr>
            <p:nvPr/>
          </p:nvSpPr>
          <p:spPr bwMode="auto">
            <a:xfrm>
              <a:off x="2055" y="2562"/>
              <a:ext cx="1" cy="1"/>
            </a:xfrm>
            <a:prstGeom prst="line">
              <a:avLst/>
            </a:prstGeom>
            <a:noFill/>
            <a:ln w="0">
              <a:solidFill>
                <a:srgbClr val="00FFFF"/>
              </a:solidFill>
              <a:round/>
              <a:headEnd/>
              <a:tailEnd/>
            </a:ln>
          </p:spPr>
          <p:txBody>
            <a:bodyPr>
              <a:prstTxWarp prst="textNoShape">
                <a:avLst/>
              </a:prstTxWarp>
            </a:bodyPr>
            <a:lstStyle/>
            <a:p>
              <a:endParaRPr lang="en-US"/>
            </a:p>
          </p:txBody>
        </p:sp>
        <p:sp>
          <p:nvSpPr>
            <p:cNvPr id="99377" name="Freeform 49"/>
            <p:cNvSpPr>
              <a:spLocks/>
            </p:cNvSpPr>
            <p:nvPr/>
          </p:nvSpPr>
          <p:spPr bwMode="auto">
            <a:xfrm>
              <a:off x="2017" y="2541"/>
              <a:ext cx="38" cy="41"/>
            </a:xfrm>
            <a:custGeom>
              <a:avLst/>
              <a:gdLst>
                <a:gd name="T0" fmla="*/ 38 w 175"/>
                <a:gd name="T1" fmla="*/ 21 h 204"/>
                <a:gd name="T2" fmla="*/ 38 w 175"/>
                <a:gd name="T3" fmla="*/ 17 h 204"/>
                <a:gd name="T4" fmla="*/ 37 w 175"/>
                <a:gd name="T5" fmla="*/ 13 h 204"/>
                <a:gd name="T6" fmla="*/ 36 w 175"/>
                <a:gd name="T7" fmla="*/ 10 h 204"/>
                <a:gd name="T8" fmla="*/ 34 w 175"/>
                <a:gd name="T9" fmla="*/ 7 h 204"/>
                <a:gd name="T10" fmla="*/ 31 w 175"/>
                <a:gd name="T11" fmla="*/ 5 h 204"/>
                <a:gd name="T12" fmla="*/ 29 w 175"/>
                <a:gd name="T13" fmla="*/ 3 h 204"/>
                <a:gd name="T14" fmla="*/ 26 w 175"/>
                <a:gd name="T15" fmla="*/ 1 h 204"/>
                <a:gd name="T16" fmla="*/ 23 w 175"/>
                <a:gd name="T17" fmla="*/ 0 h 204"/>
                <a:gd name="T18" fmla="*/ 19 w 175"/>
                <a:gd name="T19" fmla="*/ 0 h 204"/>
                <a:gd name="T20" fmla="*/ 16 w 175"/>
                <a:gd name="T21" fmla="*/ 0 h 204"/>
                <a:gd name="T22" fmla="*/ 13 w 175"/>
                <a:gd name="T23" fmla="*/ 1 h 204"/>
                <a:gd name="T24" fmla="*/ 10 w 175"/>
                <a:gd name="T25" fmla="*/ 3 h 204"/>
                <a:gd name="T26" fmla="*/ 7 w 175"/>
                <a:gd name="T27" fmla="*/ 5 h 204"/>
                <a:gd name="T28" fmla="*/ 5 w 175"/>
                <a:gd name="T29" fmla="*/ 7 h 204"/>
                <a:gd name="T30" fmla="*/ 3 w 175"/>
                <a:gd name="T31" fmla="*/ 10 h 204"/>
                <a:gd name="T32" fmla="*/ 1 w 175"/>
                <a:gd name="T33" fmla="*/ 13 h 204"/>
                <a:gd name="T34" fmla="*/ 0 w 175"/>
                <a:gd name="T35" fmla="*/ 17 h 204"/>
                <a:gd name="T36" fmla="*/ 0 w 175"/>
                <a:gd name="T37" fmla="*/ 21 h 204"/>
                <a:gd name="T38" fmla="*/ 0 w 175"/>
                <a:gd name="T39" fmla="*/ 24 h 204"/>
                <a:gd name="T40" fmla="*/ 1 w 175"/>
                <a:gd name="T41" fmla="*/ 28 h 204"/>
                <a:gd name="T42" fmla="*/ 3 w 175"/>
                <a:gd name="T43" fmla="*/ 31 h 204"/>
                <a:gd name="T44" fmla="*/ 5 w 175"/>
                <a:gd name="T45" fmla="*/ 34 h 204"/>
                <a:gd name="T46" fmla="*/ 7 w 175"/>
                <a:gd name="T47" fmla="*/ 36 h 204"/>
                <a:gd name="T48" fmla="*/ 10 w 175"/>
                <a:gd name="T49" fmla="*/ 38 h 204"/>
                <a:gd name="T50" fmla="*/ 13 w 175"/>
                <a:gd name="T51" fmla="*/ 40 h 204"/>
                <a:gd name="T52" fmla="*/ 16 w 175"/>
                <a:gd name="T53" fmla="*/ 41 h 204"/>
                <a:gd name="T54" fmla="*/ 19 w 175"/>
                <a:gd name="T55" fmla="*/ 41 h 204"/>
                <a:gd name="T56" fmla="*/ 23 w 175"/>
                <a:gd name="T57" fmla="*/ 41 h 204"/>
                <a:gd name="T58" fmla="*/ 26 w 175"/>
                <a:gd name="T59" fmla="*/ 40 h 204"/>
                <a:gd name="T60" fmla="*/ 29 w 175"/>
                <a:gd name="T61" fmla="*/ 38 h 204"/>
                <a:gd name="T62" fmla="*/ 31 w 175"/>
                <a:gd name="T63" fmla="*/ 36 h 204"/>
                <a:gd name="T64" fmla="*/ 34 w 175"/>
                <a:gd name="T65" fmla="*/ 34 h 204"/>
                <a:gd name="T66" fmla="*/ 36 w 175"/>
                <a:gd name="T67" fmla="*/ 31 h 204"/>
                <a:gd name="T68" fmla="*/ 37 w 175"/>
                <a:gd name="T69" fmla="*/ 28 h 204"/>
                <a:gd name="T70" fmla="*/ 38 w 175"/>
                <a:gd name="T71" fmla="*/ 24 h 204"/>
                <a:gd name="T72" fmla="*/ 38 w 175"/>
                <a:gd name="T73" fmla="*/ 21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5"/>
                <a:gd name="T112" fmla="*/ 0 h 204"/>
                <a:gd name="T113" fmla="*/ 175 w 175"/>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5" h="204">
                  <a:moveTo>
                    <a:pt x="175" y="102"/>
                  </a:moveTo>
                  <a:lnTo>
                    <a:pt x="174" y="85"/>
                  </a:lnTo>
                  <a:lnTo>
                    <a:pt x="170" y="67"/>
                  </a:lnTo>
                  <a:lnTo>
                    <a:pt x="164" y="51"/>
                  </a:lnTo>
                  <a:lnTo>
                    <a:pt x="156" y="36"/>
                  </a:lnTo>
                  <a:lnTo>
                    <a:pt x="144" y="24"/>
                  </a:lnTo>
                  <a:lnTo>
                    <a:pt x="132" y="13"/>
                  </a:lnTo>
                  <a:lnTo>
                    <a:pt x="118" y="6"/>
                  </a:lnTo>
                  <a:lnTo>
                    <a:pt x="104" y="1"/>
                  </a:lnTo>
                  <a:lnTo>
                    <a:pt x="88" y="0"/>
                  </a:lnTo>
                  <a:lnTo>
                    <a:pt x="73" y="1"/>
                  </a:lnTo>
                  <a:lnTo>
                    <a:pt x="58" y="6"/>
                  </a:lnTo>
                  <a:lnTo>
                    <a:pt x="44" y="13"/>
                  </a:lnTo>
                  <a:lnTo>
                    <a:pt x="32" y="24"/>
                  </a:lnTo>
                  <a:lnTo>
                    <a:pt x="21" y="36"/>
                  </a:lnTo>
                  <a:lnTo>
                    <a:pt x="12" y="51"/>
                  </a:lnTo>
                  <a:lnTo>
                    <a:pt x="6" y="67"/>
                  </a:lnTo>
                  <a:lnTo>
                    <a:pt x="2" y="85"/>
                  </a:lnTo>
                  <a:lnTo>
                    <a:pt x="0" y="102"/>
                  </a:lnTo>
                  <a:lnTo>
                    <a:pt x="2" y="120"/>
                  </a:lnTo>
                  <a:lnTo>
                    <a:pt x="6" y="137"/>
                  </a:lnTo>
                  <a:lnTo>
                    <a:pt x="12" y="154"/>
                  </a:lnTo>
                  <a:lnTo>
                    <a:pt x="21" y="168"/>
                  </a:lnTo>
                  <a:lnTo>
                    <a:pt x="32" y="180"/>
                  </a:lnTo>
                  <a:lnTo>
                    <a:pt x="44" y="191"/>
                  </a:lnTo>
                  <a:lnTo>
                    <a:pt x="58" y="198"/>
                  </a:lnTo>
                  <a:lnTo>
                    <a:pt x="73" y="203"/>
                  </a:lnTo>
                  <a:lnTo>
                    <a:pt x="88" y="204"/>
                  </a:lnTo>
                  <a:lnTo>
                    <a:pt x="104" y="203"/>
                  </a:lnTo>
                  <a:lnTo>
                    <a:pt x="118" y="198"/>
                  </a:lnTo>
                  <a:lnTo>
                    <a:pt x="132" y="191"/>
                  </a:lnTo>
                  <a:lnTo>
                    <a:pt x="144" y="180"/>
                  </a:lnTo>
                  <a:lnTo>
                    <a:pt x="156" y="168"/>
                  </a:lnTo>
                  <a:lnTo>
                    <a:pt x="164" y="154"/>
                  </a:lnTo>
                  <a:lnTo>
                    <a:pt x="170" y="137"/>
                  </a:lnTo>
                  <a:lnTo>
                    <a:pt x="174" y="120"/>
                  </a:lnTo>
                  <a:lnTo>
                    <a:pt x="175" y="102"/>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378" name="Line 50"/>
            <p:cNvSpPr>
              <a:spLocks noChangeShapeType="1"/>
            </p:cNvSpPr>
            <p:nvPr/>
          </p:nvSpPr>
          <p:spPr bwMode="auto">
            <a:xfrm>
              <a:off x="2236" y="2480"/>
              <a:ext cx="1" cy="1"/>
            </a:xfrm>
            <a:prstGeom prst="line">
              <a:avLst/>
            </a:prstGeom>
            <a:noFill/>
            <a:ln w="0">
              <a:solidFill>
                <a:srgbClr val="00FFFF"/>
              </a:solidFill>
              <a:round/>
              <a:headEnd/>
              <a:tailEnd/>
            </a:ln>
          </p:spPr>
          <p:txBody>
            <a:bodyPr>
              <a:prstTxWarp prst="textNoShape">
                <a:avLst/>
              </a:prstTxWarp>
            </a:bodyPr>
            <a:lstStyle/>
            <a:p>
              <a:endParaRPr lang="en-US"/>
            </a:p>
          </p:txBody>
        </p:sp>
        <p:sp>
          <p:nvSpPr>
            <p:cNvPr id="99379" name="Freeform 51"/>
            <p:cNvSpPr>
              <a:spLocks/>
            </p:cNvSpPr>
            <p:nvPr/>
          </p:nvSpPr>
          <p:spPr bwMode="auto">
            <a:xfrm>
              <a:off x="2198" y="2459"/>
              <a:ext cx="38" cy="42"/>
            </a:xfrm>
            <a:custGeom>
              <a:avLst/>
              <a:gdLst>
                <a:gd name="T0" fmla="*/ 38 w 174"/>
                <a:gd name="T1" fmla="*/ 21 h 204"/>
                <a:gd name="T2" fmla="*/ 38 w 174"/>
                <a:gd name="T3" fmla="*/ 18 h 204"/>
                <a:gd name="T4" fmla="*/ 37 w 174"/>
                <a:gd name="T5" fmla="*/ 14 h 204"/>
                <a:gd name="T6" fmla="*/ 36 w 174"/>
                <a:gd name="T7" fmla="*/ 11 h 204"/>
                <a:gd name="T8" fmla="*/ 34 w 174"/>
                <a:gd name="T9" fmla="*/ 8 h 204"/>
                <a:gd name="T10" fmla="*/ 31 w 174"/>
                <a:gd name="T11" fmla="*/ 5 h 204"/>
                <a:gd name="T12" fmla="*/ 29 w 174"/>
                <a:gd name="T13" fmla="*/ 3 h 204"/>
                <a:gd name="T14" fmla="*/ 26 w 174"/>
                <a:gd name="T15" fmla="*/ 1 h 204"/>
                <a:gd name="T16" fmla="*/ 22 w 174"/>
                <a:gd name="T17" fmla="*/ 0 h 204"/>
                <a:gd name="T18" fmla="*/ 19 w 174"/>
                <a:gd name="T19" fmla="*/ 0 h 204"/>
                <a:gd name="T20" fmla="*/ 16 w 174"/>
                <a:gd name="T21" fmla="*/ 0 h 204"/>
                <a:gd name="T22" fmla="*/ 12 w 174"/>
                <a:gd name="T23" fmla="*/ 1 h 204"/>
                <a:gd name="T24" fmla="*/ 9 w 174"/>
                <a:gd name="T25" fmla="*/ 3 h 204"/>
                <a:gd name="T26" fmla="*/ 7 w 174"/>
                <a:gd name="T27" fmla="*/ 5 h 204"/>
                <a:gd name="T28" fmla="*/ 4 w 174"/>
                <a:gd name="T29" fmla="*/ 8 h 204"/>
                <a:gd name="T30" fmla="*/ 2 w 174"/>
                <a:gd name="T31" fmla="*/ 11 h 204"/>
                <a:gd name="T32" fmla="*/ 1 w 174"/>
                <a:gd name="T33" fmla="*/ 14 h 204"/>
                <a:gd name="T34" fmla="*/ 0 w 174"/>
                <a:gd name="T35" fmla="*/ 18 h 204"/>
                <a:gd name="T36" fmla="*/ 0 w 174"/>
                <a:gd name="T37" fmla="*/ 21 h 204"/>
                <a:gd name="T38" fmla="*/ 0 w 174"/>
                <a:gd name="T39" fmla="*/ 25 h 204"/>
                <a:gd name="T40" fmla="*/ 1 w 174"/>
                <a:gd name="T41" fmla="*/ 28 h 204"/>
                <a:gd name="T42" fmla="*/ 2 w 174"/>
                <a:gd name="T43" fmla="*/ 32 h 204"/>
                <a:gd name="T44" fmla="*/ 4 w 174"/>
                <a:gd name="T45" fmla="*/ 35 h 204"/>
                <a:gd name="T46" fmla="*/ 7 w 174"/>
                <a:gd name="T47" fmla="*/ 37 h 204"/>
                <a:gd name="T48" fmla="*/ 9 w 174"/>
                <a:gd name="T49" fmla="*/ 39 h 204"/>
                <a:gd name="T50" fmla="*/ 12 w 174"/>
                <a:gd name="T51" fmla="*/ 41 h 204"/>
                <a:gd name="T52" fmla="*/ 16 w 174"/>
                <a:gd name="T53" fmla="*/ 42 h 204"/>
                <a:gd name="T54" fmla="*/ 19 w 174"/>
                <a:gd name="T55" fmla="*/ 42 h 204"/>
                <a:gd name="T56" fmla="*/ 22 w 174"/>
                <a:gd name="T57" fmla="*/ 42 h 204"/>
                <a:gd name="T58" fmla="*/ 26 w 174"/>
                <a:gd name="T59" fmla="*/ 41 h 204"/>
                <a:gd name="T60" fmla="*/ 29 w 174"/>
                <a:gd name="T61" fmla="*/ 39 h 204"/>
                <a:gd name="T62" fmla="*/ 31 w 174"/>
                <a:gd name="T63" fmla="*/ 37 h 204"/>
                <a:gd name="T64" fmla="*/ 34 w 174"/>
                <a:gd name="T65" fmla="*/ 35 h 204"/>
                <a:gd name="T66" fmla="*/ 36 w 174"/>
                <a:gd name="T67" fmla="*/ 32 h 204"/>
                <a:gd name="T68" fmla="*/ 37 w 174"/>
                <a:gd name="T69" fmla="*/ 28 h 204"/>
                <a:gd name="T70" fmla="*/ 38 w 174"/>
                <a:gd name="T71" fmla="*/ 25 h 204"/>
                <a:gd name="T72" fmla="*/ 38 w 174"/>
                <a:gd name="T73" fmla="*/ 21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4"/>
                <a:gd name="T112" fmla="*/ 0 h 204"/>
                <a:gd name="T113" fmla="*/ 174 w 174"/>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4" h="204">
                  <a:moveTo>
                    <a:pt x="174" y="102"/>
                  </a:moveTo>
                  <a:lnTo>
                    <a:pt x="173" y="85"/>
                  </a:lnTo>
                  <a:lnTo>
                    <a:pt x="169" y="67"/>
                  </a:lnTo>
                  <a:lnTo>
                    <a:pt x="163" y="51"/>
                  </a:lnTo>
                  <a:lnTo>
                    <a:pt x="154" y="37"/>
                  </a:lnTo>
                  <a:lnTo>
                    <a:pt x="143" y="24"/>
                  </a:lnTo>
                  <a:lnTo>
                    <a:pt x="131" y="14"/>
                  </a:lnTo>
                  <a:lnTo>
                    <a:pt x="117" y="6"/>
                  </a:lnTo>
                  <a:lnTo>
                    <a:pt x="102" y="2"/>
                  </a:lnTo>
                  <a:lnTo>
                    <a:pt x="86" y="0"/>
                  </a:lnTo>
                  <a:lnTo>
                    <a:pt x="71" y="2"/>
                  </a:lnTo>
                  <a:lnTo>
                    <a:pt x="57" y="6"/>
                  </a:lnTo>
                  <a:lnTo>
                    <a:pt x="43" y="14"/>
                  </a:lnTo>
                  <a:lnTo>
                    <a:pt x="31" y="24"/>
                  </a:lnTo>
                  <a:lnTo>
                    <a:pt x="19" y="37"/>
                  </a:lnTo>
                  <a:lnTo>
                    <a:pt x="11" y="51"/>
                  </a:lnTo>
                  <a:lnTo>
                    <a:pt x="5" y="67"/>
                  </a:lnTo>
                  <a:lnTo>
                    <a:pt x="1" y="85"/>
                  </a:lnTo>
                  <a:lnTo>
                    <a:pt x="0" y="102"/>
                  </a:lnTo>
                  <a:lnTo>
                    <a:pt x="1" y="120"/>
                  </a:lnTo>
                  <a:lnTo>
                    <a:pt x="5" y="137"/>
                  </a:lnTo>
                  <a:lnTo>
                    <a:pt x="11" y="154"/>
                  </a:lnTo>
                  <a:lnTo>
                    <a:pt x="19" y="168"/>
                  </a:lnTo>
                  <a:lnTo>
                    <a:pt x="31" y="180"/>
                  </a:lnTo>
                  <a:lnTo>
                    <a:pt x="43" y="191"/>
                  </a:lnTo>
                  <a:lnTo>
                    <a:pt x="57" y="198"/>
                  </a:lnTo>
                  <a:lnTo>
                    <a:pt x="71" y="203"/>
                  </a:lnTo>
                  <a:lnTo>
                    <a:pt x="86" y="204"/>
                  </a:lnTo>
                  <a:lnTo>
                    <a:pt x="102" y="203"/>
                  </a:lnTo>
                  <a:lnTo>
                    <a:pt x="117" y="198"/>
                  </a:lnTo>
                  <a:lnTo>
                    <a:pt x="131" y="191"/>
                  </a:lnTo>
                  <a:lnTo>
                    <a:pt x="143" y="180"/>
                  </a:lnTo>
                  <a:lnTo>
                    <a:pt x="154" y="168"/>
                  </a:lnTo>
                  <a:lnTo>
                    <a:pt x="163" y="154"/>
                  </a:lnTo>
                  <a:lnTo>
                    <a:pt x="169" y="137"/>
                  </a:lnTo>
                  <a:lnTo>
                    <a:pt x="173" y="120"/>
                  </a:lnTo>
                  <a:lnTo>
                    <a:pt x="174" y="102"/>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380" name="Line 52"/>
            <p:cNvSpPr>
              <a:spLocks noChangeShapeType="1"/>
            </p:cNvSpPr>
            <p:nvPr/>
          </p:nvSpPr>
          <p:spPr bwMode="auto">
            <a:xfrm>
              <a:off x="2416" y="2276"/>
              <a:ext cx="1" cy="0"/>
            </a:xfrm>
            <a:prstGeom prst="line">
              <a:avLst/>
            </a:prstGeom>
            <a:noFill/>
            <a:ln w="0">
              <a:solidFill>
                <a:srgbClr val="00FFFF"/>
              </a:solidFill>
              <a:round/>
              <a:headEnd/>
              <a:tailEnd/>
            </a:ln>
          </p:spPr>
          <p:txBody>
            <a:bodyPr>
              <a:prstTxWarp prst="textNoShape">
                <a:avLst/>
              </a:prstTxWarp>
            </a:bodyPr>
            <a:lstStyle/>
            <a:p>
              <a:endParaRPr lang="en-US"/>
            </a:p>
          </p:txBody>
        </p:sp>
        <p:sp>
          <p:nvSpPr>
            <p:cNvPr id="99381" name="Freeform 53"/>
            <p:cNvSpPr>
              <a:spLocks/>
            </p:cNvSpPr>
            <p:nvPr/>
          </p:nvSpPr>
          <p:spPr bwMode="auto">
            <a:xfrm>
              <a:off x="2378" y="2254"/>
              <a:ext cx="38" cy="42"/>
            </a:xfrm>
            <a:custGeom>
              <a:avLst/>
              <a:gdLst>
                <a:gd name="T0" fmla="*/ 38 w 175"/>
                <a:gd name="T1" fmla="*/ 21 h 204"/>
                <a:gd name="T2" fmla="*/ 38 w 175"/>
                <a:gd name="T3" fmla="*/ 17 h 204"/>
                <a:gd name="T4" fmla="*/ 37 w 175"/>
                <a:gd name="T5" fmla="*/ 14 h 204"/>
                <a:gd name="T6" fmla="*/ 36 w 175"/>
                <a:gd name="T7" fmla="*/ 11 h 204"/>
                <a:gd name="T8" fmla="*/ 34 w 175"/>
                <a:gd name="T9" fmla="*/ 8 h 204"/>
                <a:gd name="T10" fmla="*/ 31 w 175"/>
                <a:gd name="T11" fmla="*/ 5 h 204"/>
                <a:gd name="T12" fmla="*/ 28 w 175"/>
                <a:gd name="T13" fmla="*/ 3 h 204"/>
                <a:gd name="T14" fmla="*/ 26 w 175"/>
                <a:gd name="T15" fmla="*/ 1 h 204"/>
                <a:gd name="T16" fmla="*/ 22 w 175"/>
                <a:gd name="T17" fmla="*/ 0 h 204"/>
                <a:gd name="T18" fmla="*/ 19 w 175"/>
                <a:gd name="T19" fmla="*/ 0 h 204"/>
                <a:gd name="T20" fmla="*/ 16 w 175"/>
                <a:gd name="T21" fmla="*/ 0 h 204"/>
                <a:gd name="T22" fmla="*/ 12 w 175"/>
                <a:gd name="T23" fmla="*/ 1 h 204"/>
                <a:gd name="T24" fmla="*/ 10 w 175"/>
                <a:gd name="T25" fmla="*/ 3 h 204"/>
                <a:gd name="T26" fmla="*/ 7 w 175"/>
                <a:gd name="T27" fmla="*/ 5 h 204"/>
                <a:gd name="T28" fmla="*/ 4 w 175"/>
                <a:gd name="T29" fmla="*/ 8 h 204"/>
                <a:gd name="T30" fmla="*/ 2 w 175"/>
                <a:gd name="T31" fmla="*/ 11 h 204"/>
                <a:gd name="T32" fmla="*/ 1 w 175"/>
                <a:gd name="T33" fmla="*/ 14 h 204"/>
                <a:gd name="T34" fmla="*/ 0 w 175"/>
                <a:gd name="T35" fmla="*/ 17 h 204"/>
                <a:gd name="T36" fmla="*/ 0 w 175"/>
                <a:gd name="T37" fmla="*/ 21 h 204"/>
                <a:gd name="T38" fmla="*/ 0 w 175"/>
                <a:gd name="T39" fmla="*/ 25 h 204"/>
                <a:gd name="T40" fmla="*/ 1 w 175"/>
                <a:gd name="T41" fmla="*/ 28 h 204"/>
                <a:gd name="T42" fmla="*/ 2 w 175"/>
                <a:gd name="T43" fmla="*/ 32 h 204"/>
                <a:gd name="T44" fmla="*/ 4 w 175"/>
                <a:gd name="T45" fmla="*/ 34 h 204"/>
                <a:gd name="T46" fmla="*/ 7 w 175"/>
                <a:gd name="T47" fmla="*/ 37 h 204"/>
                <a:gd name="T48" fmla="*/ 10 w 175"/>
                <a:gd name="T49" fmla="*/ 39 h 204"/>
                <a:gd name="T50" fmla="*/ 12 w 175"/>
                <a:gd name="T51" fmla="*/ 41 h 204"/>
                <a:gd name="T52" fmla="*/ 16 w 175"/>
                <a:gd name="T53" fmla="*/ 42 h 204"/>
                <a:gd name="T54" fmla="*/ 19 w 175"/>
                <a:gd name="T55" fmla="*/ 42 h 204"/>
                <a:gd name="T56" fmla="*/ 22 w 175"/>
                <a:gd name="T57" fmla="*/ 42 h 204"/>
                <a:gd name="T58" fmla="*/ 26 w 175"/>
                <a:gd name="T59" fmla="*/ 41 h 204"/>
                <a:gd name="T60" fmla="*/ 28 w 175"/>
                <a:gd name="T61" fmla="*/ 39 h 204"/>
                <a:gd name="T62" fmla="*/ 31 w 175"/>
                <a:gd name="T63" fmla="*/ 37 h 204"/>
                <a:gd name="T64" fmla="*/ 34 w 175"/>
                <a:gd name="T65" fmla="*/ 34 h 204"/>
                <a:gd name="T66" fmla="*/ 36 w 175"/>
                <a:gd name="T67" fmla="*/ 32 h 204"/>
                <a:gd name="T68" fmla="*/ 37 w 175"/>
                <a:gd name="T69" fmla="*/ 28 h 204"/>
                <a:gd name="T70" fmla="*/ 38 w 175"/>
                <a:gd name="T71" fmla="*/ 25 h 204"/>
                <a:gd name="T72" fmla="*/ 38 w 175"/>
                <a:gd name="T73" fmla="*/ 21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5"/>
                <a:gd name="T112" fmla="*/ 0 h 204"/>
                <a:gd name="T113" fmla="*/ 175 w 175"/>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5" h="204">
                  <a:moveTo>
                    <a:pt x="175" y="102"/>
                  </a:moveTo>
                  <a:lnTo>
                    <a:pt x="173" y="84"/>
                  </a:lnTo>
                  <a:lnTo>
                    <a:pt x="170" y="67"/>
                  </a:lnTo>
                  <a:lnTo>
                    <a:pt x="164" y="52"/>
                  </a:lnTo>
                  <a:lnTo>
                    <a:pt x="155" y="37"/>
                  </a:lnTo>
                  <a:lnTo>
                    <a:pt x="144" y="24"/>
                  </a:lnTo>
                  <a:lnTo>
                    <a:pt x="131" y="14"/>
                  </a:lnTo>
                  <a:lnTo>
                    <a:pt x="118" y="6"/>
                  </a:lnTo>
                  <a:lnTo>
                    <a:pt x="103" y="2"/>
                  </a:lnTo>
                  <a:lnTo>
                    <a:pt x="88" y="0"/>
                  </a:lnTo>
                  <a:lnTo>
                    <a:pt x="72" y="2"/>
                  </a:lnTo>
                  <a:lnTo>
                    <a:pt x="57" y="6"/>
                  </a:lnTo>
                  <a:lnTo>
                    <a:pt x="44" y="14"/>
                  </a:lnTo>
                  <a:lnTo>
                    <a:pt x="31" y="24"/>
                  </a:lnTo>
                  <a:lnTo>
                    <a:pt x="20" y="37"/>
                  </a:lnTo>
                  <a:lnTo>
                    <a:pt x="11" y="52"/>
                  </a:lnTo>
                  <a:lnTo>
                    <a:pt x="5" y="67"/>
                  </a:lnTo>
                  <a:lnTo>
                    <a:pt x="1" y="84"/>
                  </a:lnTo>
                  <a:lnTo>
                    <a:pt x="0" y="102"/>
                  </a:lnTo>
                  <a:lnTo>
                    <a:pt x="1" y="120"/>
                  </a:lnTo>
                  <a:lnTo>
                    <a:pt x="5" y="137"/>
                  </a:lnTo>
                  <a:lnTo>
                    <a:pt x="11" y="153"/>
                  </a:lnTo>
                  <a:lnTo>
                    <a:pt x="20" y="167"/>
                  </a:lnTo>
                  <a:lnTo>
                    <a:pt x="31" y="181"/>
                  </a:lnTo>
                  <a:lnTo>
                    <a:pt x="44" y="190"/>
                  </a:lnTo>
                  <a:lnTo>
                    <a:pt x="57" y="198"/>
                  </a:lnTo>
                  <a:lnTo>
                    <a:pt x="72" y="202"/>
                  </a:lnTo>
                  <a:lnTo>
                    <a:pt x="88" y="204"/>
                  </a:lnTo>
                  <a:lnTo>
                    <a:pt x="103" y="202"/>
                  </a:lnTo>
                  <a:lnTo>
                    <a:pt x="118" y="198"/>
                  </a:lnTo>
                  <a:lnTo>
                    <a:pt x="131" y="190"/>
                  </a:lnTo>
                  <a:lnTo>
                    <a:pt x="144" y="181"/>
                  </a:lnTo>
                  <a:lnTo>
                    <a:pt x="155" y="167"/>
                  </a:lnTo>
                  <a:lnTo>
                    <a:pt x="164" y="153"/>
                  </a:lnTo>
                  <a:lnTo>
                    <a:pt x="170" y="137"/>
                  </a:lnTo>
                  <a:lnTo>
                    <a:pt x="173" y="120"/>
                  </a:lnTo>
                  <a:lnTo>
                    <a:pt x="175" y="102"/>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382" name="Line 54"/>
            <p:cNvSpPr>
              <a:spLocks noChangeShapeType="1"/>
            </p:cNvSpPr>
            <p:nvPr/>
          </p:nvSpPr>
          <p:spPr bwMode="auto">
            <a:xfrm>
              <a:off x="2597" y="2207"/>
              <a:ext cx="0" cy="1"/>
            </a:xfrm>
            <a:prstGeom prst="line">
              <a:avLst/>
            </a:prstGeom>
            <a:noFill/>
            <a:ln w="0">
              <a:solidFill>
                <a:srgbClr val="00FFFF"/>
              </a:solidFill>
              <a:round/>
              <a:headEnd/>
              <a:tailEnd/>
            </a:ln>
          </p:spPr>
          <p:txBody>
            <a:bodyPr>
              <a:prstTxWarp prst="textNoShape">
                <a:avLst/>
              </a:prstTxWarp>
            </a:bodyPr>
            <a:lstStyle/>
            <a:p>
              <a:endParaRPr lang="en-US"/>
            </a:p>
          </p:txBody>
        </p:sp>
        <p:sp>
          <p:nvSpPr>
            <p:cNvPr id="99383" name="Freeform 55"/>
            <p:cNvSpPr>
              <a:spLocks/>
            </p:cNvSpPr>
            <p:nvPr/>
          </p:nvSpPr>
          <p:spPr bwMode="auto">
            <a:xfrm>
              <a:off x="2559" y="2187"/>
              <a:ext cx="38" cy="41"/>
            </a:xfrm>
            <a:custGeom>
              <a:avLst/>
              <a:gdLst>
                <a:gd name="T0" fmla="*/ 38 w 174"/>
                <a:gd name="T1" fmla="*/ 20 h 204"/>
                <a:gd name="T2" fmla="*/ 38 w 174"/>
                <a:gd name="T3" fmla="*/ 17 h 204"/>
                <a:gd name="T4" fmla="*/ 37 w 174"/>
                <a:gd name="T5" fmla="*/ 14 h 204"/>
                <a:gd name="T6" fmla="*/ 36 w 174"/>
                <a:gd name="T7" fmla="*/ 10 h 204"/>
                <a:gd name="T8" fmla="*/ 34 w 174"/>
                <a:gd name="T9" fmla="*/ 7 h 204"/>
                <a:gd name="T10" fmla="*/ 31 w 174"/>
                <a:gd name="T11" fmla="*/ 5 h 204"/>
                <a:gd name="T12" fmla="*/ 29 w 174"/>
                <a:gd name="T13" fmla="*/ 3 h 204"/>
                <a:gd name="T14" fmla="*/ 26 w 174"/>
                <a:gd name="T15" fmla="*/ 1 h 204"/>
                <a:gd name="T16" fmla="*/ 22 w 174"/>
                <a:gd name="T17" fmla="*/ 0 h 204"/>
                <a:gd name="T18" fmla="*/ 19 w 174"/>
                <a:gd name="T19" fmla="*/ 0 h 204"/>
                <a:gd name="T20" fmla="*/ 16 w 174"/>
                <a:gd name="T21" fmla="*/ 0 h 204"/>
                <a:gd name="T22" fmla="*/ 12 w 174"/>
                <a:gd name="T23" fmla="*/ 1 h 204"/>
                <a:gd name="T24" fmla="*/ 9 w 174"/>
                <a:gd name="T25" fmla="*/ 3 h 204"/>
                <a:gd name="T26" fmla="*/ 7 w 174"/>
                <a:gd name="T27" fmla="*/ 5 h 204"/>
                <a:gd name="T28" fmla="*/ 4 w 174"/>
                <a:gd name="T29" fmla="*/ 7 h 204"/>
                <a:gd name="T30" fmla="*/ 2 w 174"/>
                <a:gd name="T31" fmla="*/ 10 h 204"/>
                <a:gd name="T32" fmla="*/ 1 w 174"/>
                <a:gd name="T33" fmla="*/ 14 h 204"/>
                <a:gd name="T34" fmla="*/ 0 w 174"/>
                <a:gd name="T35" fmla="*/ 17 h 204"/>
                <a:gd name="T36" fmla="*/ 0 w 174"/>
                <a:gd name="T37" fmla="*/ 20 h 204"/>
                <a:gd name="T38" fmla="*/ 0 w 174"/>
                <a:gd name="T39" fmla="*/ 24 h 204"/>
                <a:gd name="T40" fmla="*/ 1 w 174"/>
                <a:gd name="T41" fmla="*/ 28 h 204"/>
                <a:gd name="T42" fmla="*/ 2 w 174"/>
                <a:gd name="T43" fmla="*/ 31 h 204"/>
                <a:gd name="T44" fmla="*/ 4 w 174"/>
                <a:gd name="T45" fmla="*/ 34 h 204"/>
                <a:gd name="T46" fmla="*/ 7 w 174"/>
                <a:gd name="T47" fmla="*/ 36 h 204"/>
                <a:gd name="T48" fmla="*/ 9 w 174"/>
                <a:gd name="T49" fmla="*/ 38 h 204"/>
                <a:gd name="T50" fmla="*/ 12 w 174"/>
                <a:gd name="T51" fmla="*/ 40 h 204"/>
                <a:gd name="T52" fmla="*/ 16 w 174"/>
                <a:gd name="T53" fmla="*/ 41 h 204"/>
                <a:gd name="T54" fmla="*/ 19 w 174"/>
                <a:gd name="T55" fmla="*/ 41 h 204"/>
                <a:gd name="T56" fmla="*/ 22 w 174"/>
                <a:gd name="T57" fmla="*/ 41 h 204"/>
                <a:gd name="T58" fmla="*/ 26 w 174"/>
                <a:gd name="T59" fmla="*/ 40 h 204"/>
                <a:gd name="T60" fmla="*/ 29 w 174"/>
                <a:gd name="T61" fmla="*/ 38 h 204"/>
                <a:gd name="T62" fmla="*/ 31 w 174"/>
                <a:gd name="T63" fmla="*/ 36 h 204"/>
                <a:gd name="T64" fmla="*/ 34 w 174"/>
                <a:gd name="T65" fmla="*/ 34 h 204"/>
                <a:gd name="T66" fmla="*/ 36 w 174"/>
                <a:gd name="T67" fmla="*/ 31 h 204"/>
                <a:gd name="T68" fmla="*/ 37 w 174"/>
                <a:gd name="T69" fmla="*/ 28 h 204"/>
                <a:gd name="T70" fmla="*/ 38 w 174"/>
                <a:gd name="T71" fmla="*/ 24 h 204"/>
                <a:gd name="T72" fmla="*/ 38 w 174"/>
                <a:gd name="T73" fmla="*/ 20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4"/>
                <a:gd name="T112" fmla="*/ 0 h 204"/>
                <a:gd name="T113" fmla="*/ 174 w 174"/>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4" h="204">
                  <a:moveTo>
                    <a:pt x="174" y="101"/>
                  </a:moveTo>
                  <a:lnTo>
                    <a:pt x="173" y="85"/>
                  </a:lnTo>
                  <a:lnTo>
                    <a:pt x="169" y="68"/>
                  </a:lnTo>
                  <a:lnTo>
                    <a:pt x="163" y="51"/>
                  </a:lnTo>
                  <a:lnTo>
                    <a:pt x="155" y="36"/>
                  </a:lnTo>
                  <a:lnTo>
                    <a:pt x="143" y="24"/>
                  </a:lnTo>
                  <a:lnTo>
                    <a:pt x="131" y="13"/>
                  </a:lnTo>
                  <a:lnTo>
                    <a:pt x="117" y="6"/>
                  </a:lnTo>
                  <a:lnTo>
                    <a:pt x="103" y="1"/>
                  </a:lnTo>
                  <a:lnTo>
                    <a:pt x="88" y="0"/>
                  </a:lnTo>
                  <a:lnTo>
                    <a:pt x="72" y="1"/>
                  </a:lnTo>
                  <a:lnTo>
                    <a:pt x="57" y="6"/>
                  </a:lnTo>
                  <a:lnTo>
                    <a:pt x="43" y="13"/>
                  </a:lnTo>
                  <a:lnTo>
                    <a:pt x="31" y="24"/>
                  </a:lnTo>
                  <a:lnTo>
                    <a:pt x="20" y="36"/>
                  </a:lnTo>
                  <a:lnTo>
                    <a:pt x="11" y="51"/>
                  </a:lnTo>
                  <a:lnTo>
                    <a:pt x="5" y="68"/>
                  </a:lnTo>
                  <a:lnTo>
                    <a:pt x="1" y="85"/>
                  </a:lnTo>
                  <a:lnTo>
                    <a:pt x="0" y="101"/>
                  </a:lnTo>
                  <a:lnTo>
                    <a:pt x="1" y="120"/>
                  </a:lnTo>
                  <a:lnTo>
                    <a:pt x="5" y="138"/>
                  </a:lnTo>
                  <a:lnTo>
                    <a:pt x="11" y="153"/>
                  </a:lnTo>
                  <a:lnTo>
                    <a:pt x="20" y="168"/>
                  </a:lnTo>
                  <a:lnTo>
                    <a:pt x="31" y="180"/>
                  </a:lnTo>
                  <a:lnTo>
                    <a:pt x="43" y="191"/>
                  </a:lnTo>
                  <a:lnTo>
                    <a:pt x="57" y="198"/>
                  </a:lnTo>
                  <a:lnTo>
                    <a:pt x="72" y="203"/>
                  </a:lnTo>
                  <a:lnTo>
                    <a:pt x="88" y="204"/>
                  </a:lnTo>
                  <a:lnTo>
                    <a:pt x="103" y="203"/>
                  </a:lnTo>
                  <a:lnTo>
                    <a:pt x="117" y="198"/>
                  </a:lnTo>
                  <a:lnTo>
                    <a:pt x="131" y="191"/>
                  </a:lnTo>
                  <a:lnTo>
                    <a:pt x="143" y="180"/>
                  </a:lnTo>
                  <a:lnTo>
                    <a:pt x="155" y="168"/>
                  </a:lnTo>
                  <a:lnTo>
                    <a:pt x="163" y="153"/>
                  </a:lnTo>
                  <a:lnTo>
                    <a:pt x="169" y="138"/>
                  </a:lnTo>
                  <a:lnTo>
                    <a:pt x="173" y="120"/>
                  </a:lnTo>
                  <a:lnTo>
                    <a:pt x="174" y="101"/>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384" name="Line 56"/>
            <p:cNvSpPr>
              <a:spLocks noChangeShapeType="1"/>
            </p:cNvSpPr>
            <p:nvPr/>
          </p:nvSpPr>
          <p:spPr bwMode="auto">
            <a:xfrm>
              <a:off x="2777" y="2153"/>
              <a:ext cx="1" cy="0"/>
            </a:xfrm>
            <a:prstGeom prst="line">
              <a:avLst/>
            </a:prstGeom>
            <a:noFill/>
            <a:ln w="0">
              <a:solidFill>
                <a:srgbClr val="00FFFF"/>
              </a:solidFill>
              <a:round/>
              <a:headEnd/>
              <a:tailEnd/>
            </a:ln>
          </p:spPr>
          <p:txBody>
            <a:bodyPr>
              <a:prstTxWarp prst="textNoShape">
                <a:avLst/>
              </a:prstTxWarp>
            </a:bodyPr>
            <a:lstStyle/>
            <a:p>
              <a:endParaRPr lang="en-US"/>
            </a:p>
          </p:txBody>
        </p:sp>
        <p:sp>
          <p:nvSpPr>
            <p:cNvPr id="99385" name="Freeform 57"/>
            <p:cNvSpPr>
              <a:spLocks/>
            </p:cNvSpPr>
            <p:nvPr/>
          </p:nvSpPr>
          <p:spPr bwMode="auto">
            <a:xfrm>
              <a:off x="2740" y="2131"/>
              <a:ext cx="37" cy="42"/>
            </a:xfrm>
            <a:custGeom>
              <a:avLst/>
              <a:gdLst>
                <a:gd name="T0" fmla="*/ 37 w 174"/>
                <a:gd name="T1" fmla="*/ 21 h 204"/>
                <a:gd name="T2" fmla="*/ 37 w 174"/>
                <a:gd name="T3" fmla="*/ 17 h 204"/>
                <a:gd name="T4" fmla="*/ 36 w 174"/>
                <a:gd name="T5" fmla="*/ 14 h 204"/>
                <a:gd name="T6" fmla="*/ 35 w 174"/>
                <a:gd name="T7" fmla="*/ 10 h 204"/>
                <a:gd name="T8" fmla="*/ 33 w 174"/>
                <a:gd name="T9" fmla="*/ 7 h 204"/>
                <a:gd name="T10" fmla="*/ 30 w 174"/>
                <a:gd name="T11" fmla="*/ 5 h 204"/>
                <a:gd name="T12" fmla="*/ 28 w 174"/>
                <a:gd name="T13" fmla="*/ 3 h 204"/>
                <a:gd name="T14" fmla="*/ 25 w 174"/>
                <a:gd name="T15" fmla="*/ 1 h 204"/>
                <a:gd name="T16" fmla="*/ 22 w 174"/>
                <a:gd name="T17" fmla="*/ 0 h 204"/>
                <a:gd name="T18" fmla="*/ 19 w 174"/>
                <a:gd name="T19" fmla="*/ 0 h 204"/>
                <a:gd name="T20" fmla="*/ 15 w 174"/>
                <a:gd name="T21" fmla="*/ 0 h 204"/>
                <a:gd name="T22" fmla="*/ 12 w 174"/>
                <a:gd name="T23" fmla="*/ 1 h 204"/>
                <a:gd name="T24" fmla="*/ 9 w 174"/>
                <a:gd name="T25" fmla="*/ 3 h 204"/>
                <a:gd name="T26" fmla="*/ 6 w 174"/>
                <a:gd name="T27" fmla="*/ 5 h 204"/>
                <a:gd name="T28" fmla="*/ 4 w 174"/>
                <a:gd name="T29" fmla="*/ 7 h 204"/>
                <a:gd name="T30" fmla="*/ 2 w 174"/>
                <a:gd name="T31" fmla="*/ 10 h 204"/>
                <a:gd name="T32" fmla="*/ 1 w 174"/>
                <a:gd name="T33" fmla="*/ 14 h 204"/>
                <a:gd name="T34" fmla="*/ 0 w 174"/>
                <a:gd name="T35" fmla="*/ 17 h 204"/>
                <a:gd name="T36" fmla="*/ 0 w 174"/>
                <a:gd name="T37" fmla="*/ 21 h 204"/>
                <a:gd name="T38" fmla="*/ 0 w 174"/>
                <a:gd name="T39" fmla="*/ 25 h 204"/>
                <a:gd name="T40" fmla="*/ 1 w 174"/>
                <a:gd name="T41" fmla="*/ 28 h 204"/>
                <a:gd name="T42" fmla="*/ 2 w 174"/>
                <a:gd name="T43" fmla="*/ 32 h 204"/>
                <a:gd name="T44" fmla="*/ 4 w 174"/>
                <a:gd name="T45" fmla="*/ 35 h 204"/>
                <a:gd name="T46" fmla="*/ 6 w 174"/>
                <a:gd name="T47" fmla="*/ 37 h 204"/>
                <a:gd name="T48" fmla="*/ 9 w 174"/>
                <a:gd name="T49" fmla="*/ 39 h 204"/>
                <a:gd name="T50" fmla="*/ 12 w 174"/>
                <a:gd name="T51" fmla="*/ 41 h 204"/>
                <a:gd name="T52" fmla="*/ 15 w 174"/>
                <a:gd name="T53" fmla="*/ 42 h 204"/>
                <a:gd name="T54" fmla="*/ 19 w 174"/>
                <a:gd name="T55" fmla="*/ 42 h 204"/>
                <a:gd name="T56" fmla="*/ 22 w 174"/>
                <a:gd name="T57" fmla="*/ 42 h 204"/>
                <a:gd name="T58" fmla="*/ 25 w 174"/>
                <a:gd name="T59" fmla="*/ 41 h 204"/>
                <a:gd name="T60" fmla="*/ 28 w 174"/>
                <a:gd name="T61" fmla="*/ 39 h 204"/>
                <a:gd name="T62" fmla="*/ 30 w 174"/>
                <a:gd name="T63" fmla="*/ 37 h 204"/>
                <a:gd name="T64" fmla="*/ 33 w 174"/>
                <a:gd name="T65" fmla="*/ 35 h 204"/>
                <a:gd name="T66" fmla="*/ 35 w 174"/>
                <a:gd name="T67" fmla="*/ 32 h 204"/>
                <a:gd name="T68" fmla="*/ 36 w 174"/>
                <a:gd name="T69" fmla="*/ 28 h 204"/>
                <a:gd name="T70" fmla="*/ 37 w 174"/>
                <a:gd name="T71" fmla="*/ 25 h 204"/>
                <a:gd name="T72" fmla="*/ 37 w 174"/>
                <a:gd name="T73" fmla="*/ 21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4"/>
                <a:gd name="T112" fmla="*/ 0 h 204"/>
                <a:gd name="T113" fmla="*/ 174 w 174"/>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4" h="204">
                  <a:moveTo>
                    <a:pt x="174" y="102"/>
                  </a:moveTo>
                  <a:lnTo>
                    <a:pt x="173" y="84"/>
                  </a:lnTo>
                  <a:lnTo>
                    <a:pt x="169" y="67"/>
                  </a:lnTo>
                  <a:lnTo>
                    <a:pt x="163" y="50"/>
                  </a:lnTo>
                  <a:lnTo>
                    <a:pt x="154" y="36"/>
                  </a:lnTo>
                  <a:lnTo>
                    <a:pt x="143" y="24"/>
                  </a:lnTo>
                  <a:lnTo>
                    <a:pt x="131" y="13"/>
                  </a:lnTo>
                  <a:lnTo>
                    <a:pt x="117" y="6"/>
                  </a:lnTo>
                  <a:lnTo>
                    <a:pt x="102" y="1"/>
                  </a:lnTo>
                  <a:lnTo>
                    <a:pt x="87" y="0"/>
                  </a:lnTo>
                  <a:lnTo>
                    <a:pt x="71" y="1"/>
                  </a:lnTo>
                  <a:lnTo>
                    <a:pt x="56" y="6"/>
                  </a:lnTo>
                  <a:lnTo>
                    <a:pt x="43" y="13"/>
                  </a:lnTo>
                  <a:lnTo>
                    <a:pt x="30" y="24"/>
                  </a:lnTo>
                  <a:lnTo>
                    <a:pt x="19" y="36"/>
                  </a:lnTo>
                  <a:lnTo>
                    <a:pt x="11" y="50"/>
                  </a:lnTo>
                  <a:lnTo>
                    <a:pt x="4" y="67"/>
                  </a:lnTo>
                  <a:lnTo>
                    <a:pt x="1" y="84"/>
                  </a:lnTo>
                  <a:lnTo>
                    <a:pt x="0" y="102"/>
                  </a:lnTo>
                  <a:lnTo>
                    <a:pt x="1" y="119"/>
                  </a:lnTo>
                  <a:lnTo>
                    <a:pt x="4" y="137"/>
                  </a:lnTo>
                  <a:lnTo>
                    <a:pt x="11" y="153"/>
                  </a:lnTo>
                  <a:lnTo>
                    <a:pt x="19" y="168"/>
                  </a:lnTo>
                  <a:lnTo>
                    <a:pt x="30" y="180"/>
                  </a:lnTo>
                  <a:lnTo>
                    <a:pt x="43" y="190"/>
                  </a:lnTo>
                  <a:lnTo>
                    <a:pt x="56" y="198"/>
                  </a:lnTo>
                  <a:lnTo>
                    <a:pt x="71" y="203"/>
                  </a:lnTo>
                  <a:lnTo>
                    <a:pt x="87" y="204"/>
                  </a:lnTo>
                  <a:lnTo>
                    <a:pt x="102" y="203"/>
                  </a:lnTo>
                  <a:lnTo>
                    <a:pt x="117" y="198"/>
                  </a:lnTo>
                  <a:lnTo>
                    <a:pt x="131" y="190"/>
                  </a:lnTo>
                  <a:lnTo>
                    <a:pt x="143" y="180"/>
                  </a:lnTo>
                  <a:lnTo>
                    <a:pt x="154" y="168"/>
                  </a:lnTo>
                  <a:lnTo>
                    <a:pt x="163" y="153"/>
                  </a:lnTo>
                  <a:lnTo>
                    <a:pt x="169" y="137"/>
                  </a:lnTo>
                  <a:lnTo>
                    <a:pt x="173" y="119"/>
                  </a:lnTo>
                  <a:lnTo>
                    <a:pt x="174" y="102"/>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386" name="Line 58"/>
            <p:cNvSpPr>
              <a:spLocks noChangeShapeType="1"/>
            </p:cNvSpPr>
            <p:nvPr/>
          </p:nvSpPr>
          <p:spPr bwMode="auto">
            <a:xfrm>
              <a:off x="2958" y="2097"/>
              <a:ext cx="1" cy="1"/>
            </a:xfrm>
            <a:prstGeom prst="line">
              <a:avLst/>
            </a:prstGeom>
            <a:noFill/>
            <a:ln w="0">
              <a:solidFill>
                <a:srgbClr val="00FFFF"/>
              </a:solidFill>
              <a:round/>
              <a:headEnd/>
              <a:tailEnd/>
            </a:ln>
          </p:spPr>
          <p:txBody>
            <a:bodyPr>
              <a:prstTxWarp prst="textNoShape">
                <a:avLst/>
              </a:prstTxWarp>
            </a:bodyPr>
            <a:lstStyle/>
            <a:p>
              <a:endParaRPr lang="en-US"/>
            </a:p>
          </p:txBody>
        </p:sp>
        <p:sp>
          <p:nvSpPr>
            <p:cNvPr id="99387" name="Freeform 59"/>
            <p:cNvSpPr>
              <a:spLocks/>
            </p:cNvSpPr>
            <p:nvPr/>
          </p:nvSpPr>
          <p:spPr bwMode="auto">
            <a:xfrm>
              <a:off x="2920" y="2077"/>
              <a:ext cx="38" cy="41"/>
            </a:xfrm>
            <a:custGeom>
              <a:avLst/>
              <a:gdLst>
                <a:gd name="T0" fmla="*/ 38 w 176"/>
                <a:gd name="T1" fmla="*/ 21 h 204"/>
                <a:gd name="T2" fmla="*/ 38 w 176"/>
                <a:gd name="T3" fmla="*/ 17 h 204"/>
                <a:gd name="T4" fmla="*/ 37 w 176"/>
                <a:gd name="T5" fmla="*/ 13 h 204"/>
                <a:gd name="T6" fmla="*/ 35 w 176"/>
                <a:gd name="T7" fmla="*/ 10 h 204"/>
                <a:gd name="T8" fmla="*/ 33 w 176"/>
                <a:gd name="T9" fmla="*/ 7 h 204"/>
                <a:gd name="T10" fmla="*/ 31 w 176"/>
                <a:gd name="T11" fmla="*/ 5 h 204"/>
                <a:gd name="T12" fmla="*/ 28 w 176"/>
                <a:gd name="T13" fmla="*/ 3 h 204"/>
                <a:gd name="T14" fmla="*/ 25 w 176"/>
                <a:gd name="T15" fmla="*/ 1 h 204"/>
                <a:gd name="T16" fmla="*/ 22 w 176"/>
                <a:gd name="T17" fmla="*/ 0 h 204"/>
                <a:gd name="T18" fmla="*/ 19 w 176"/>
                <a:gd name="T19" fmla="*/ 0 h 204"/>
                <a:gd name="T20" fmla="*/ 16 w 176"/>
                <a:gd name="T21" fmla="*/ 0 h 204"/>
                <a:gd name="T22" fmla="*/ 12 w 176"/>
                <a:gd name="T23" fmla="*/ 1 h 204"/>
                <a:gd name="T24" fmla="*/ 9 w 176"/>
                <a:gd name="T25" fmla="*/ 3 h 204"/>
                <a:gd name="T26" fmla="*/ 7 w 176"/>
                <a:gd name="T27" fmla="*/ 5 h 204"/>
                <a:gd name="T28" fmla="*/ 5 w 176"/>
                <a:gd name="T29" fmla="*/ 7 h 204"/>
                <a:gd name="T30" fmla="*/ 2 w 176"/>
                <a:gd name="T31" fmla="*/ 10 h 204"/>
                <a:gd name="T32" fmla="*/ 1 w 176"/>
                <a:gd name="T33" fmla="*/ 13 h 204"/>
                <a:gd name="T34" fmla="*/ 0 w 176"/>
                <a:gd name="T35" fmla="*/ 17 h 204"/>
                <a:gd name="T36" fmla="*/ 0 w 176"/>
                <a:gd name="T37" fmla="*/ 21 h 204"/>
                <a:gd name="T38" fmla="*/ 0 w 176"/>
                <a:gd name="T39" fmla="*/ 24 h 204"/>
                <a:gd name="T40" fmla="*/ 1 w 176"/>
                <a:gd name="T41" fmla="*/ 28 h 204"/>
                <a:gd name="T42" fmla="*/ 2 w 176"/>
                <a:gd name="T43" fmla="*/ 31 h 204"/>
                <a:gd name="T44" fmla="*/ 5 w 176"/>
                <a:gd name="T45" fmla="*/ 34 h 204"/>
                <a:gd name="T46" fmla="*/ 7 w 176"/>
                <a:gd name="T47" fmla="*/ 36 h 204"/>
                <a:gd name="T48" fmla="*/ 9 w 176"/>
                <a:gd name="T49" fmla="*/ 38 h 204"/>
                <a:gd name="T50" fmla="*/ 12 w 176"/>
                <a:gd name="T51" fmla="*/ 40 h 204"/>
                <a:gd name="T52" fmla="*/ 16 w 176"/>
                <a:gd name="T53" fmla="*/ 41 h 204"/>
                <a:gd name="T54" fmla="*/ 19 w 176"/>
                <a:gd name="T55" fmla="*/ 41 h 204"/>
                <a:gd name="T56" fmla="*/ 22 w 176"/>
                <a:gd name="T57" fmla="*/ 41 h 204"/>
                <a:gd name="T58" fmla="*/ 25 w 176"/>
                <a:gd name="T59" fmla="*/ 40 h 204"/>
                <a:gd name="T60" fmla="*/ 28 w 176"/>
                <a:gd name="T61" fmla="*/ 38 h 204"/>
                <a:gd name="T62" fmla="*/ 31 w 176"/>
                <a:gd name="T63" fmla="*/ 36 h 204"/>
                <a:gd name="T64" fmla="*/ 33 w 176"/>
                <a:gd name="T65" fmla="*/ 34 h 204"/>
                <a:gd name="T66" fmla="*/ 35 w 176"/>
                <a:gd name="T67" fmla="*/ 31 h 204"/>
                <a:gd name="T68" fmla="*/ 37 w 176"/>
                <a:gd name="T69" fmla="*/ 28 h 204"/>
                <a:gd name="T70" fmla="*/ 38 w 176"/>
                <a:gd name="T71" fmla="*/ 24 h 204"/>
                <a:gd name="T72" fmla="*/ 38 w 176"/>
                <a:gd name="T73" fmla="*/ 21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6"/>
                <a:gd name="T112" fmla="*/ 0 h 204"/>
                <a:gd name="T113" fmla="*/ 176 w 176"/>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6" h="204">
                  <a:moveTo>
                    <a:pt x="176" y="102"/>
                  </a:moveTo>
                  <a:lnTo>
                    <a:pt x="175" y="85"/>
                  </a:lnTo>
                  <a:lnTo>
                    <a:pt x="170" y="67"/>
                  </a:lnTo>
                  <a:lnTo>
                    <a:pt x="163" y="51"/>
                  </a:lnTo>
                  <a:lnTo>
                    <a:pt x="155" y="36"/>
                  </a:lnTo>
                  <a:lnTo>
                    <a:pt x="144" y="24"/>
                  </a:lnTo>
                  <a:lnTo>
                    <a:pt x="131" y="14"/>
                  </a:lnTo>
                  <a:lnTo>
                    <a:pt x="118" y="6"/>
                  </a:lnTo>
                  <a:lnTo>
                    <a:pt x="103" y="1"/>
                  </a:lnTo>
                  <a:lnTo>
                    <a:pt x="88" y="0"/>
                  </a:lnTo>
                  <a:lnTo>
                    <a:pt x="72" y="1"/>
                  </a:lnTo>
                  <a:lnTo>
                    <a:pt x="57" y="6"/>
                  </a:lnTo>
                  <a:lnTo>
                    <a:pt x="43" y="14"/>
                  </a:lnTo>
                  <a:lnTo>
                    <a:pt x="31" y="24"/>
                  </a:lnTo>
                  <a:lnTo>
                    <a:pt x="21" y="36"/>
                  </a:lnTo>
                  <a:lnTo>
                    <a:pt x="11" y="51"/>
                  </a:lnTo>
                  <a:lnTo>
                    <a:pt x="5" y="67"/>
                  </a:lnTo>
                  <a:lnTo>
                    <a:pt x="1" y="85"/>
                  </a:lnTo>
                  <a:lnTo>
                    <a:pt x="0" y="102"/>
                  </a:lnTo>
                  <a:lnTo>
                    <a:pt x="1" y="120"/>
                  </a:lnTo>
                  <a:lnTo>
                    <a:pt x="5" y="137"/>
                  </a:lnTo>
                  <a:lnTo>
                    <a:pt x="11" y="154"/>
                  </a:lnTo>
                  <a:lnTo>
                    <a:pt x="21" y="168"/>
                  </a:lnTo>
                  <a:lnTo>
                    <a:pt x="31" y="180"/>
                  </a:lnTo>
                  <a:lnTo>
                    <a:pt x="43" y="191"/>
                  </a:lnTo>
                  <a:lnTo>
                    <a:pt x="57" y="198"/>
                  </a:lnTo>
                  <a:lnTo>
                    <a:pt x="72" y="203"/>
                  </a:lnTo>
                  <a:lnTo>
                    <a:pt x="88" y="204"/>
                  </a:lnTo>
                  <a:lnTo>
                    <a:pt x="103" y="203"/>
                  </a:lnTo>
                  <a:lnTo>
                    <a:pt x="118" y="198"/>
                  </a:lnTo>
                  <a:lnTo>
                    <a:pt x="131" y="191"/>
                  </a:lnTo>
                  <a:lnTo>
                    <a:pt x="144" y="180"/>
                  </a:lnTo>
                  <a:lnTo>
                    <a:pt x="155" y="168"/>
                  </a:lnTo>
                  <a:lnTo>
                    <a:pt x="163" y="154"/>
                  </a:lnTo>
                  <a:lnTo>
                    <a:pt x="170" y="137"/>
                  </a:lnTo>
                  <a:lnTo>
                    <a:pt x="175" y="120"/>
                  </a:lnTo>
                  <a:lnTo>
                    <a:pt x="176" y="102"/>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388" name="Line 60"/>
            <p:cNvSpPr>
              <a:spLocks noChangeShapeType="1"/>
            </p:cNvSpPr>
            <p:nvPr/>
          </p:nvSpPr>
          <p:spPr bwMode="auto">
            <a:xfrm>
              <a:off x="3139" y="2029"/>
              <a:ext cx="1" cy="0"/>
            </a:xfrm>
            <a:prstGeom prst="line">
              <a:avLst/>
            </a:prstGeom>
            <a:noFill/>
            <a:ln w="0">
              <a:solidFill>
                <a:srgbClr val="00FFFF"/>
              </a:solidFill>
              <a:round/>
              <a:headEnd/>
              <a:tailEnd/>
            </a:ln>
          </p:spPr>
          <p:txBody>
            <a:bodyPr>
              <a:prstTxWarp prst="textNoShape">
                <a:avLst/>
              </a:prstTxWarp>
            </a:bodyPr>
            <a:lstStyle/>
            <a:p>
              <a:endParaRPr lang="en-US"/>
            </a:p>
          </p:txBody>
        </p:sp>
        <p:sp>
          <p:nvSpPr>
            <p:cNvPr id="99389" name="Freeform 61"/>
            <p:cNvSpPr>
              <a:spLocks/>
            </p:cNvSpPr>
            <p:nvPr/>
          </p:nvSpPr>
          <p:spPr bwMode="auto">
            <a:xfrm>
              <a:off x="3100" y="2007"/>
              <a:ext cx="39" cy="42"/>
            </a:xfrm>
            <a:custGeom>
              <a:avLst/>
              <a:gdLst>
                <a:gd name="T0" fmla="*/ 39 w 175"/>
                <a:gd name="T1" fmla="*/ 21 h 204"/>
                <a:gd name="T2" fmla="*/ 39 w 175"/>
                <a:gd name="T3" fmla="*/ 17 h 204"/>
                <a:gd name="T4" fmla="*/ 38 w 175"/>
                <a:gd name="T5" fmla="*/ 14 h 204"/>
                <a:gd name="T6" fmla="*/ 36 w 175"/>
                <a:gd name="T7" fmla="*/ 11 h 204"/>
                <a:gd name="T8" fmla="*/ 34 w 175"/>
                <a:gd name="T9" fmla="*/ 7 h 204"/>
                <a:gd name="T10" fmla="*/ 32 w 175"/>
                <a:gd name="T11" fmla="*/ 5 h 204"/>
                <a:gd name="T12" fmla="*/ 29 w 175"/>
                <a:gd name="T13" fmla="*/ 3 h 204"/>
                <a:gd name="T14" fmla="*/ 26 w 175"/>
                <a:gd name="T15" fmla="*/ 1 h 204"/>
                <a:gd name="T16" fmla="*/ 23 w 175"/>
                <a:gd name="T17" fmla="*/ 0 h 204"/>
                <a:gd name="T18" fmla="*/ 20 w 175"/>
                <a:gd name="T19" fmla="*/ 0 h 204"/>
                <a:gd name="T20" fmla="*/ 16 w 175"/>
                <a:gd name="T21" fmla="*/ 0 h 204"/>
                <a:gd name="T22" fmla="*/ 13 w 175"/>
                <a:gd name="T23" fmla="*/ 1 h 204"/>
                <a:gd name="T24" fmla="*/ 10 w 175"/>
                <a:gd name="T25" fmla="*/ 3 h 204"/>
                <a:gd name="T26" fmla="*/ 7 w 175"/>
                <a:gd name="T27" fmla="*/ 5 h 204"/>
                <a:gd name="T28" fmla="*/ 5 w 175"/>
                <a:gd name="T29" fmla="*/ 7 h 204"/>
                <a:gd name="T30" fmla="*/ 3 w 175"/>
                <a:gd name="T31" fmla="*/ 11 h 204"/>
                <a:gd name="T32" fmla="*/ 1 w 175"/>
                <a:gd name="T33" fmla="*/ 14 h 204"/>
                <a:gd name="T34" fmla="*/ 0 w 175"/>
                <a:gd name="T35" fmla="*/ 17 h 204"/>
                <a:gd name="T36" fmla="*/ 0 w 175"/>
                <a:gd name="T37" fmla="*/ 21 h 204"/>
                <a:gd name="T38" fmla="*/ 0 w 175"/>
                <a:gd name="T39" fmla="*/ 25 h 204"/>
                <a:gd name="T40" fmla="*/ 1 w 175"/>
                <a:gd name="T41" fmla="*/ 28 h 204"/>
                <a:gd name="T42" fmla="*/ 3 w 175"/>
                <a:gd name="T43" fmla="*/ 32 h 204"/>
                <a:gd name="T44" fmla="*/ 5 w 175"/>
                <a:gd name="T45" fmla="*/ 35 h 204"/>
                <a:gd name="T46" fmla="*/ 7 w 175"/>
                <a:gd name="T47" fmla="*/ 37 h 204"/>
                <a:gd name="T48" fmla="*/ 10 w 175"/>
                <a:gd name="T49" fmla="*/ 39 h 204"/>
                <a:gd name="T50" fmla="*/ 13 w 175"/>
                <a:gd name="T51" fmla="*/ 41 h 204"/>
                <a:gd name="T52" fmla="*/ 16 w 175"/>
                <a:gd name="T53" fmla="*/ 42 h 204"/>
                <a:gd name="T54" fmla="*/ 20 w 175"/>
                <a:gd name="T55" fmla="*/ 42 h 204"/>
                <a:gd name="T56" fmla="*/ 23 w 175"/>
                <a:gd name="T57" fmla="*/ 42 h 204"/>
                <a:gd name="T58" fmla="*/ 26 w 175"/>
                <a:gd name="T59" fmla="*/ 41 h 204"/>
                <a:gd name="T60" fmla="*/ 29 w 175"/>
                <a:gd name="T61" fmla="*/ 39 h 204"/>
                <a:gd name="T62" fmla="*/ 32 w 175"/>
                <a:gd name="T63" fmla="*/ 37 h 204"/>
                <a:gd name="T64" fmla="*/ 34 w 175"/>
                <a:gd name="T65" fmla="*/ 35 h 204"/>
                <a:gd name="T66" fmla="*/ 36 w 175"/>
                <a:gd name="T67" fmla="*/ 32 h 204"/>
                <a:gd name="T68" fmla="*/ 38 w 175"/>
                <a:gd name="T69" fmla="*/ 28 h 204"/>
                <a:gd name="T70" fmla="*/ 39 w 175"/>
                <a:gd name="T71" fmla="*/ 25 h 204"/>
                <a:gd name="T72" fmla="*/ 39 w 175"/>
                <a:gd name="T73" fmla="*/ 21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5"/>
                <a:gd name="T112" fmla="*/ 0 h 204"/>
                <a:gd name="T113" fmla="*/ 175 w 175"/>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5" h="204">
                  <a:moveTo>
                    <a:pt x="175" y="101"/>
                  </a:moveTo>
                  <a:lnTo>
                    <a:pt x="174" y="83"/>
                  </a:lnTo>
                  <a:lnTo>
                    <a:pt x="169" y="66"/>
                  </a:lnTo>
                  <a:lnTo>
                    <a:pt x="163" y="51"/>
                  </a:lnTo>
                  <a:lnTo>
                    <a:pt x="154" y="36"/>
                  </a:lnTo>
                  <a:lnTo>
                    <a:pt x="143" y="23"/>
                  </a:lnTo>
                  <a:lnTo>
                    <a:pt x="131" y="13"/>
                  </a:lnTo>
                  <a:lnTo>
                    <a:pt x="117" y="6"/>
                  </a:lnTo>
                  <a:lnTo>
                    <a:pt x="103" y="1"/>
                  </a:lnTo>
                  <a:lnTo>
                    <a:pt x="88" y="0"/>
                  </a:lnTo>
                  <a:lnTo>
                    <a:pt x="72" y="1"/>
                  </a:lnTo>
                  <a:lnTo>
                    <a:pt x="58" y="6"/>
                  </a:lnTo>
                  <a:lnTo>
                    <a:pt x="43" y="13"/>
                  </a:lnTo>
                  <a:lnTo>
                    <a:pt x="31" y="23"/>
                  </a:lnTo>
                  <a:lnTo>
                    <a:pt x="21" y="36"/>
                  </a:lnTo>
                  <a:lnTo>
                    <a:pt x="12" y="51"/>
                  </a:lnTo>
                  <a:lnTo>
                    <a:pt x="5" y="66"/>
                  </a:lnTo>
                  <a:lnTo>
                    <a:pt x="1" y="83"/>
                  </a:lnTo>
                  <a:lnTo>
                    <a:pt x="0" y="101"/>
                  </a:lnTo>
                  <a:lnTo>
                    <a:pt x="1" y="119"/>
                  </a:lnTo>
                  <a:lnTo>
                    <a:pt x="5" y="136"/>
                  </a:lnTo>
                  <a:lnTo>
                    <a:pt x="12" y="153"/>
                  </a:lnTo>
                  <a:lnTo>
                    <a:pt x="21" y="168"/>
                  </a:lnTo>
                  <a:lnTo>
                    <a:pt x="31" y="180"/>
                  </a:lnTo>
                  <a:lnTo>
                    <a:pt x="43" y="189"/>
                  </a:lnTo>
                  <a:lnTo>
                    <a:pt x="58" y="198"/>
                  </a:lnTo>
                  <a:lnTo>
                    <a:pt x="72" y="202"/>
                  </a:lnTo>
                  <a:lnTo>
                    <a:pt x="88" y="204"/>
                  </a:lnTo>
                  <a:lnTo>
                    <a:pt x="103" y="202"/>
                  </a:lnTo>
                  <a:lnTo>
                    <a:pt x="117" y="198"/>
                  </a:lnTo>
                  <a:lnTo>
                    <a:pt x="131" y="189"/>
                  </a:lnTo>
                  <a:lnTo>
                    <a:pt x="143" y="180"/>
                  </a:lnTo>
                  <a:lnTo>
                    <a:pt x="154" y="168"/>
                  </a:lnTo>
                  <a:lnTo>
                    <a:pt x="163" y="153"/>
                  </a:lnTo>
                  <a:lnTo>
                    <a:pt x="169" y="136"/>
                  </a:lnTo>
                  <a:lnTo>
                    <a:pt x="174" y="119"/>
                  </a:lnTo>
                  <a:lnTo>
                    <a:pt x="175" y="101"/>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390" name="Line 62"/>
            <p:cNvSpPr>
              <a:spLocks noChangeShapeType="1"/>
            </p:cNvSpPr>
            <p:nvPr/>
          </p:nvSpPr>
          <p:spPr bwMode="auto">
            <a:xfrm>
              <a:off x="3319" y="1945"/>
              <a:ext cx="1" cy="1"/>
            </a:xfrm>
            <a:prstGeom prst="line">
              <a:avLst/>
            </a:prstGeom>
            <a:noFill/>
            <a:ln w="0">
              <a:solidFill>
                <a:srgbClr val="00FFFF"/>
              </a:solidFill>
              <a:round/>
              <a:headEnd/>
              <a:tailEnd/>
            </a:ln>
          </p:spPr>
          <p:txBody>
            <a:bodyPr>
              <a:prstTxWarp prst="textNoShape">
                <a:avLst/>
              </a:prstTxWarp>
            </a:bodyPr>
            <a:lstStyle/>
            <a:p>
              <a:endParaRPr lang="en-US"/>
            </a:p>
          </p:txBody>
        </p:sp>
        <p:sp>
          <p:nvSpPr>
            <p:cNvPr id="99391" name="Freeform 63"/>
            <p:cNvSpPr>
              <a:spLocks/>
            </p:cNvSpPr>
            <p:nvPr/>
          </p:nvSpPr>
          <p:spPr bwMode="auto">
            <a:xfrm>
              <a:off x="3281" y="1924"/>
              <a:ext cx="38" cy="41"/>
            </a:xfrm>
            <a:custGeom>
              <a:avLst/>
              <a:gdLst>
                <a:gd name="T0" fmla="*/ 38 w 176"/>
                <a:gd name="T1" fmla="*/ 21 h 204"/>
                <a:gd name="T2" fmla="*/ 38 w 176"/>
                <a:gd name="T3" fmla="*/ 17 h 204"/>
                <a:gd name="T4" fmla="*/ 37 w 176"/>
                <a:gd name="T5" fmla="*/ 14 h 204"/>
                <a:gd name="T6" fmla="*/ 35 w 176"/>
                <a:gd name="T7" fmla="*/ 10 h 204"/>
                <a:gd name="T8" fmla="*/ 33 w 176"/>
                <a:gd name="T9" fmla="*/ 7 h 204"/>
                <a:gd name="T10" fmla="*/ 31 w 176"/>
                <a:gd name="T11" fmla="*/ 5 h 204"/>
                <a:gd name="T12" fmla="*/ 29 w 176"/>
                <a:gd name="T13" fmla="*/ 3 h 204"/>
                <a:gd name="T14" fmla="*/ 25 w 176"/>
                <a:gd name="T15" fmla="*/ 1 h 204"/>
                <a:gd name="T16" fmla="*/ 22 w 176"/>
                <a:gd name="T17" fmla="*/ 0 h 204"/>
                <a:gd name="T18" fmla="*/ 19 w 176"/>
                <a:gd name="T19" fmla="*/ 0 h 204"/>
                <a:gd name="T20" fmla="*/ 16 w 176"/>
                <a:gd name="T21" fmla="*/ 0 h 204"/>
                <a:gd name="T22" fmla="*/ 13 w 176"/>
                <a:gd name="T23" fmla="*/ 1 h 204"/>
                <a:gd name="T24" fmla="*/ 10 w 176"/>
                <a:gd name="T25" fmla="*/ 3 h 204"/>
                <a:gd name="T26" fmla="*/ 7 w 176"/>
                <a:gd name="T27" fmla="*/ 5 h 204"/>
                <a:gd name="T28" fmla="*/ 5 w 176"/>
                <a:gd name="T29" fmla="*/ 7 h 204"/>
                <a:gd name="T30" fmla="*/ 3 w 176"/>
                <a:gd name="T31" fmla="*/ 10 h 204"/>
                <a:gd name="T32" fmla="*/ 1 w 176"/>
                <a:gd name="T33" fmla="*/ 14 h 204"/>
                <a:gd name="T34" fmla="*/ 0 w 176"/>
                <a:gd name="T35" fmla="*/ 17 h 204"/>
                <a:gd name="T36" fmla="*/ 0 w 176"/>
                <a:gd name="T37" fmla="*/ 21 h 204"/>
                <a:gd name="T38" fmla="*/ 0 w 176"/>
                <a:gd name="T39" fmla="*/ 24 h 204"/>
                <a:gd name="T40" fmla="*/ 1 w 176"/>
                <a:gd name="T41" fmla="*/ 28 h 204"/>
                <a:gd name="T42" fmla="*/ 3 w 176"/>
                <a:gd name="T43" fmla="*/ 31 h 204"/>
                <a:gd name="T44" fmla="*/ 5 w 176"/>
                <a:gd name="T45" fmla="*/ 34 h 204"/>
                <a:gd name="T46" fmla="*/ 7 w 176"/>
                <a:gd name="T47" fmla="*/ 36 h 204"/>
                <a:gd name="T48" fmla="*/ 10 w 176"/>
                <a:gd name="T49" fmla="*/ 38 h 204"/>
                <a:gd name="T50" fmla="*/ 13 w 176"/>
                <a:gd name="T51" fmla="*/ 40 h 204"/>
                <a:gd name="T52" fmla="*/ 16 w 176"/>
                <a:gd name="T53" fmla="*/ 41 h 204"/>
                <a:gd name="T54" fmla="*/ 19 w 176"/>
                <a:gd name="T55" fmla="*/ 41 h 204"/>
                <a:gd name="T56" fmla="*/ 22 w 176"/>
                <a:gd name="T57" fmla="*/ 41 h 204"/>
                <a:gd name="T58" fmla="*/ 25 w 176"/>
                <a:gd name="T59" fmla="*/ 40 h 204"/>
                <a:gd name="T60" fmla="*/ 29 w 176"/>
                <a:gd name="T61" fmla="*/ 38 h 204"/>
                <a:gd name="T62" fmla="*/ 31 w 176"/>
                <a:gd name="T63" fmla="*/ 36 h 204"/>
                <a:gd name="T64" fmla="*/ 33 w 176"/>
                <a:gd name="T65" fmla="*/ 34 h 204"/>
                <a:gd name="T66" fmla="*/ 35 w 176"/>
                <a:gd name="T67" fmla="*/ 31 h 204"/>
                <a:gd name="T68" fmla="*/ 37 w 176"/>
                <a:gd name="T69" fmla="*/ 28 h 204"/>
                <a:gd name="T70" fmla="*/ 38 w 176"/>
                <a:gd name="T71" fmla="*/ 24 h 204"/>
                <a:gd name="T72" fmla="*/ 38 w 176"/>
                <a:gd name="T73" fmla="*/ 21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6"/>
                <a:gd name="T112" fmla="*/ 0 h 204"/>
                <a:gd name="T113" fmla="*/ 176 w 176"/>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6" h="204">
                  <a:moveTo>
                    <a:pt x="176" y="103"/>
                  </a:moveTo>
                  <a:lnTo>
                    <a:pt x="175" y="84"/>
                  </a:lnTo>
                  <a:lnTo>
                    <a:pt x="171" y="68"/>
                  </a:lnTo>
                  <a:lnTo>
                    <a:pt x="164" y="52"/>
                  </a:lnTo>
                  <a:lnTo>
                    <a:pt x="155" y="37"/>
                  </a:lnTo>
                  <a:lnTo>
                    <a:pt x="145" y="24"/>
                  </a:lnTo>
                  <a:lnTo>
                    <a:pt x="132" y="14"/>
                  </a:lnTo>
                  <a:lnTo>
                    <a:pt x="118" y="6"/>
                  </a:lnTo>
                  <a:lnTo>
                    <a:pt x="103" y="2"/>
                  </a:lnTo>
                  <a:lnTo>
                    <a:pt x="88" y="0"/>
                  </a:lnTo>
                  <a:lnTo>
                    <a:pt x="73" y="2"/>
                  </a:lnTo>
                  <a:lnTo>
                    <a:pt x="59" y="6"/>
                  </a:lnTo>
                  <a:lnTo>
                    <a:pt x="45" y="14"/>
                  </a:lnTo>
                  <a:lnTo>
                    <a:pt x="31" y="24"/>
                  </a:lnTo>
                  <a:lnTo>
                    <a:pt x="21" y="37"/>
                  </a:lnTo>
                  <a:lnTo>
                    <a:pt x="13" y="52"/>
                  </a:lnTo>
                  <a:lnTo>
                    <a:pt x="5" y="68"/>
                  </a:lnTo>
                  <a:lnTo>
                    <a:pt x="2" y="84"/>
                  </a:lnTo>
                  <a:lnTo>
                    <a:pt x="0" y="103"/>
                  </a:lnTo>
                  <a:lnTo>
                    <a:pt x="2" y="121"/>
                  </a:lnTo>
                  <a:lnTo>
                    <a:pt x="5" y="138"/>
                  </a:lnTo>
                  <a:lnTo>
                    <a:pt x="13" y="153"/>
                  </a:lnTo>
                  <a:lnTo>
                    <a:pt x="21" y="168"/>
                  </a:lnTo>
                  <a:lnTo>
                    <a:pt x="31" y="181"/>
                  </a:lnTo>
                  <a:lnTo>
                    <a:pt x="45" y="191"/>
                  </a:lnTo>
                  <a:lnTo>
                    <a:pt x="59" y="198"/>
                  </a:lnTo>
                  <a:lnTo>
                    <a:pt x="73" y="203"/>
                  </a:lnTo>
                  <a:lnTo>
                    <a:pt x="88" y="204"/>
                  </a:lnTo>
                  <a:lnTo>
                    <a:pt x="103" y="203"/>
                  </a:lnTo>
                  <a:lnTo>
                    <a:pt x="118" y="198"/>
                  </a:lnTo>
                  <a:lnTo>
                    <a:pt x="132" y="191"/>
                  </a:lnTo>
                  <a:lnTo>
                    <a:pt x="145" y="181"/>
                  </a:lnTo>
                  <a:lnTo>
                    <a:pt x="155" y="168"/>
                  </a:lnTo>
                  <a:lnTo>
                    <a:pt x="164" y="153"/>
                  </a:lnTo>
                  <a:lnTo>
                    <a:pt x="171" y="138"/>
                  </a:lnTo>
                  <a:lnTo>
                    <a:pt x="175" y="121"/>
                  </a:lnTo>
                  <a:lnTo>
                    <a:pt x="176" y="103"/>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392" name="Line 64"/>
            <p:cNvSpPr>
              <a:spLocks noChangeShapeType="1"/>
            </p:cNvSpPr>
            <p:nvPr/>
          </p:nvSpPr>
          <p:spPr bwMode="auto">
            <a:xfrm>
              <a:off x="3500" y="1931"/>
              <a:ext cx="1" cy="1"/>
            </a:xfrm>
            <a:prstGeom prst="line">
              <a:avLst/>
            </a:prstGeom>
            <a:noFill/>
            <a:ln w="0">
              <a:solidFill>
                <a:srgbClr val="00FFFF"/>
              </a:solidFill>
              <a:round/>
              <a:headEnd/>
              <a:tailEnd/>
            </a:ln>
          </p:spPr>
          <p:txBody>
            <a:bodyPr>
              <a:prstTxWarp prst="textNoShape">
                <a:avLst/>
              </a:prstTxWarp>
            </a:bodyPr>
            <a:lstStyle/>
            <a:p>
              <a:endParaRPr lang="en-US"/>
            </a:p>
          </p:txBody>
        </p:sp>
        <p:sp>
          <p:nvSpPr>
            <p:cNvPr id="99393" name="Freeform 65"/>
            <p:cNvSpPr>
              <a:spLocks/>
            </p:cNvSpPr>
            <p:nvPr/>
          </p:nvSpPr>
          <p:spPr bwMode="auto">
            <a:xfrm>
              <a:off x="3462" y="1910"/>
              <a:ext cx="38" cy="41"/>
            </a:xfrm>
            <a:custGeom>
              <a:avLst/>
              <a:gdLst>
                <a:gd name="T0" fmla="*/ 38 w 176"/>
                <a:gd name="T1" fmla="*/ 21 h 204"/>
                <a:gd name="T2" fmla="*/ 38 w 176"/>
                <a:gd name="T3" fmla="*/ 17 h 204"/>
                <a:gd name="T4" fmla="*/ 37 w 176"/>
                <a:gd name="T5" fmla="*/ 14 h 204"/>
                <a:gd name="T6" fmla="*/ 35 w 176"/>
                <a:gd name="T7" fmla="*/ 10 h 204"/>
                <a:gd name="T8" fmla="*/ 33 w 176"/>
                <a:gd name="T9" fmla="*/ 7 h 204"/>
                <a:gd name="T10" fmla="*/ 31 w 176"/>
                <a:gd name="T11" fmla="*/ 5 h 204"/>
                <a:gd name="T12" fmla="*/ 29 w 176"/>
                <a:gd name="T13" fmla="*/ 3 h 204"/>
                <a:gd name="T14" fmla="*/ 25 w 176"/>
                <a:gd name="T15" fmla="*/ 1 h 204"/>
                <a:gd name="T16" fmla="*/ 22 w 176"/>
                <a:gd name="T17" fmla="*/ 1 h 204"/>
                <a:gd name="T18" fmla="*/ 19 w 176"/>
                <a:gd name="T19" fmla="*/ 0 h 204"/>
                <a:gd name="T20" fmla="*/ 16 w 176"/>
                <a:gd name="T21" fmla="*/ 1 h 204"/>
                <a:gd name="T22" fmla="*/ 13 w 176"/>
                <a:gd name="T23" fmla="*/ 1 h 204"/>
                <a:gd name="T24" fmla="*/ 10 w 176"/>
                <a:gd name="T25" fmla="*/ 3 h 204"/>
                <a:gd name="T26" fmla="*/ 7 w 176"/>
                <a:gd name="T27" fmla="*/ 5 h 204"/>
                <a:gd name="T28" fmla="*/ 5 w 176"/>
                <a:gd name="T29" fmla="*/ 7 h 204"/>
                <a:gd name="T30" fmla="*/ 3 w 176"/>
                <a:gd name="T31" fmla="*/ 10 h 204"/>
                <a:gd name="T32" fmla="*/ 1 w 176"/>
                <a:gd name="T33" fmla="*/ 14 h 204"/>
                <a:gd name="T34" fmla="*/ 0 w 176"/>
                <a:gd name="T35" fmla="*/ 17 h 204"/>
                <a:gd name="T36" fmla="*/ 0 w 176"/>
                <a:gd name="T37" fmla="*/ 21 h 204"/>
                <a:gd name="T38" fmla="*/ 0 w 176"/>
                <a:gd name="T39" fmla="*/ 24 h 204"/>
                <a:gd name="T40" fmla="*/ 1 w 176"/>
                <a:gd name="T41" fmla="*/ 28 h 204"/>
                <a:gd name="T42" fmla="*/ 3 w 176"/>
                <a:gd name="T43" fmla="*/ 31 h 204"/>
                <a:gd name="T44" fmla="*/ 5 w 176"/>
                <a:gd name="T45" fmla="*/ 34 h 204"/>
                <a:gd name="T46" fmla="*/ 7 w 176"/>
                <a:gd name="T47" fmla="*/ 36 h 204"/>
                <a:gd name="T48" fmla="*/ 10 w 176"/>
                <a:gd name="T49" fmla="*/ 38 h 204"/>
                <a:gd name="T50" fmla="*/ 13 w 176"/>
                <a:gd name="T51" fmla="*/ 40 h 204"/>
                <a:gd name="T52" fmla="*/ 16 w 176"/>
                <a:gd name="T53" fmla="*/ 41 h 204"/>
                <a:gd name="T54" fmla="*/ 19 w 176"/>
                <a:gd name="T55" fmla="*/ 41 h 204"/>
                <a:gd name="T56" fmla="*/ 22 w 176"/>
                <a:gd name="T57" fmla="*/ 41 h 204"/>
                <a:gd name="T58" fmla="*/ 25 w 176"/>
                <a:gd name="T59" fmla="*/ 40 h 204"/>
                <a:gd name="T60" fmla="*/ 29 w 176"/>
                <a:gd name="T61" fmla="*/ 38 h 204"/>
                <a:gd name="T62" fmla="*/ 31 w 176"/>
                <a:gd name="T63" fmla="*/ 36 h 204"/>
                <a:gd name="T64" fmla="*/ 33 w 176"/>
                <a:gd name="T65" fmla="*/ 34 h 204"/>
                <a:gd name="T66" fmla="*/ 35 w 176"/>
                <a:gd name="T67" fmla="*/ 31 h 204"/>
                <a:gd name="T68" fmla="*/ 37 w 176"/>
                <a:gd name="T69" fmla="*/ 28 h 204"/>
                <a:gd name="T70" fmla="*/ 38 w 176"/>
                <a:gd name="T71" fmla="*/ 24 h 204"/>
                <a:gd name="T72" fmla="*/ 38 w 176"/>
                <a:gd name="T73" fmla="*/ 21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6"/>
                <a:gd name="T112" fmla="*/ 0 h 204"/>
                <a:gd name="T113" fmla="*/ 176 w 176"/>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6" h="204">
                  <a:moveTo>
                    <a:pt x="176" y="103"/>
                  </a:moveTo>
                  <a:lnTo>
                    <a:pt x="175" y="85"/>
                  </a:lnTo>
                  <a:lnTo>
                    <a:pt x="171" y="68"/>
                  </a:lnTo>
                  <a:lnTo>
                    <a:pt x="163" y="51"/>
                  </a:lnTo>
                  <a:lnTo>
                    <a:pt x="155" y="36"/>
                  </a:lnTo>
                  <a:lnTo>
                    <a:pt x="145" y="24"/>
                  </a:lnTo>
                  <a:lnTo>
                    <a:pt x="132" y="15"/>
                  </a:lnTo>
                  <a:lnTo>
                    <a:pt x="118" y="6"/>
                  </a:lnTo>
                  <a:lnTo>
                    <a:pt x="103" y="3"/>
                  </a:lnTo>
                  <a:lnTo>
                    <a:pt x="88" y="0"/>
                  </a:lnTo>
                  <a:lnTo>
                    <a:pt x="73" y="3"/>
                  </a:lnTo>
                  <a:lnTo>
                    <a:pt x="58" y="6"/>
                  </a:lnTo>
                  <a:lnTo>
                    <a:pt x="45" y="15"/>
                  </a:lnTo>
                  <a:lnTo>
                    <a:pt x="32" y="24"/>
                  </a:lnTo>
                  <a:lnTo>
                    <a:pt x="21" y="36"/>
                  </a:lnTo>
                  <a:lnTo>
                    <a:pt x="12" y="51"/>
                  </a:lnTo>
                  <a:lnTo>
                    <a:pt x="6" y="68"/>
                  </a:lnTo>
                  <a:lnTo>
                    <a:pt x="1" y="85"/>
                  </a:lnTo>
                  <a:lnTo>
                    <a:pt x="0" y="103"/>
                  </a:lnTo>
                  <a:lnTo>
                    <a:pt x="1" y="121"/>
                  </a:lnTo>
                  <a:lnTo>
                    <a:pt x="6" y="138"/>
                  </a:lnTo>
                  <a:lnTo>
                    <a:pt x="12" y="153"/>
                  </a:lnTo>
                  <a:lnTo>
                    <a:pt x="21" y="168"/>
                  </a:lnTo>
                  <a:lnTo>
                    <a:pt x="32" y="181"/>
                  </a:lnTo>
                  <a:lnTo>
                    <a:pt x="45" y="191"/>
                  </a:lnTo>
                  <a:lnTo>
                    <a:pt x="58" y="198"/>
                  </a:lnTo>
                  <a:lnTo>
                    <a:pt x="73" y="203"/>
                  </a:lnTo>
                  <a:lnTo>
                    <a:pt x="88" y="204"/>
                  </a:lnTo>
                  <a:lnTo>
                    <a:pt x="103" y="203"/>
                  </a:lnTo>
                  <a:lnTo>
                    <a:pt x="118" y="198"/>
                  </a:lnTo>
                  <a:lnTo>
                    <a:pt x="132" y="191"/>
                  </a:lnTo>
                  <a:lnTo>
                    <a:pt x="145" y="181"/>
                  </a:lnTo>
                  <a:lnTo>
                    <a:pt x="155" y="168"/>
                  </a:lnTo>
                  <a:lnTo>
                    <a:pt x="163" y="153"/>
                  </a:lnTo>
                  <a:lnTo>
                    <a:pt x="171" y="138"/>
                  </a:lnTo>
                  <a:lnTo>
                    <a:pt x="175" y="121"/>
                  </a:lnTo>
                  <a:lnTo>
                    <a:pt x="176" y="103"/>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394" name="Line 66"/>
            <p:cNvSpPr>
              <a:spLocks noChangeShapeType="1"/>
            </p:cNvSpPr>
            <p:nvPr/>
          </p:nvSpPr>
          <p:spPr bwMode="auto">
            <a:xfrm>
              <a:off x="3681" y="1859"/>
              <a:ext cx="1" cy="1"/>
            </a:xfrm>
            <a:prstGeom prst="line">
              <a:avLst/>
            </a:prstGeom>
            <a:noFill/>
            <a:ln w="0">
              <a:solidFill>
                <a:srgbClr val="00FFFF"/>
              </a:solidFill>
              <a:round/>
              <a:headEnd/>
              <a:tailEnd/>
            </a:ln>
          </p:spPr>
          <p:txBody>
            <a:bodyPr>
              <a:prstTxWarp prst="textNoShape">
                <a:avLst/>
              </a:prstTxWarp>
            </a:bodyPr>
            <a:lstStyle/>
            <a:p>
              <a:endParaRPr lang="en-US"/>
            </a:p>
          </p:txBody>
        </p:sp>
        <p:sp>
          <p:nvSpPr>
            <p:cNvPr id="99395" name="Freeform 67"/>
            <p:cNvSpPr>
              <a:spLocks/>
            </p:cNvSpPr>
            <p:nvPr/>
          </p:nvSpPr>
          <p:spPr bwMode="auto">
            <a:xfrm>
              <a:off x="3643" y="1838"/>
              <a:ext cx="38" cy="42"/>
            </a:xfrm>
            <a:custGeom>
              <a:avLst/>
              <a:gdLst>
                <a:gd name="T0" fmla="*/ 38 w 175"/>
                <a:gd name="T1" fmla="*/ 21 h 204"/>
                <a:gd name="T2" fmla="*/ 38 w 175"/>
                <a:gd name="T3" fmla="*/ 17 h 204"/>
                <a:gd name="T4" fmla="*/ 37 w 175"/>
                <a:gd name="T5" fmla="*/ 14 h 204"/>
                <a:gd name="T6" fmla="*/ 36 w 175"/>
                <a:gd name="T7" fmla="*/ 11 h 204"/>
                <a:gd name="T8" fmla="*/ 33 w 175"/>
                <a:gd name="T9" fmla="*/ 8 h 204"/>
                <a:gd name="T10" fmla="*/ 31 w 175"/>
                <a:gd name="T11" fmla="*/ 5 h 204"/>
                <a:gd name="T12" fmla="*/ 29 w 175"/>
                <a:gd name="T13" fmla="*/ 3 h 204"/>
                <a:gd name="T14" fmla="*/ 25 w 175"/>
                <a:gd name="T15" fmla="*/ 1 h 204"/>
                <a:gd name="T16" fmla="*/ 23 w 175"/>
                <a:gd name="T17" fmla="*/ 0 h 204"/>
                <a:gd name="T18" fmla="*/ 19 w 175"/>
                <a:gd name="T19" fmla="*/ 0 h 204"/>
                <a:gd name="T20" fmla="*/ 16 w 175"/>
                <a:gd name="T21" fmla="*/ 0 h 204"/>
                <a:gd name="T22" fmla="*/ 13 w 175"/>
                <a:gd name="T23" fmla="*/ 1 h 204"/>
                <a:gd name="T24" fmla="*/ 10 w 175"/>
                <a:gd name="T25" fmla="*/ 3 h 204"/>
                <a:gd name="T26" fmla="*/ 7 w 175"/>
                <a:gd name="T27" fmla="*/ 5 h 204"/>
                <a:gd name="T28" fmla="*/ 5 w 175"/>
                <a:gd name="T29" fmla="*/ 8 h 204"/>
                <a:gd name="T30" fmla="*/ 3 w 175"/>
                <a:gd name="T31" fmla="*/ 11 h 204"/>
                <a:gd name="T32" fmla="*/ 1 w 175"/>
                <a:gd name="T33" fmla="*/ 14 h 204"/>
                <a:gd name="T34" fmla="*/ 0 w 175"/>
                <a:gd name="T35" fmla="*/ 17 h 204"/>
                <a:gd name="T36" fmla="*/ 0 w 175"/>
                <a:gd name="T37" fmla="*/ 21 h 204"/>
                <a:gd name="T38" fmla="*/ 0 w 175"/>
                <a:gd name="T39" fmla="*/ 25 h 204"/>
                <a:gd name="T40" fmla="*/ 1 w 175"/>
                <a:gd name="T41" fmla="*/ 28 h 204"/>
                <a:gd name="T42" fmla="*/ 3 w 175"/>
                <a:gd name="T43" fmla="*/ 32 h 204"/>
                <a:gd name="T44" fmla="*/ 5 w 175"/>
                <a:gd name="T45" fmla="*/ 34 h 204"/>
                <a:gd name="T46" fmla="*/ 7 w 175"/>
                <a:gd name="T47" fmla="*/ 37 h 204"/>
                <a:gd name="T48" fmla="*/ 10 w 175"/>
                <a:gd name="T49" fmla="*/ 39 h 204"/>
                <a:gd name="T50" fmla="*/ 13 w 175"/>
                <a:gd name="T51" fmla="*/ 41 h 204"/>
                <a:gd name="T52" fmla="*/ 16 w 175"/>
                <a:gd name="T53" fmla="*/ 42 h 204"/>
                <a:gd name="T54" fmla="*/ 19 w 175"/>
                <a:gd name="T55" fmla="*/ 42 h 204"/>
                <a:gd name="T56" fmla="*/ 23 w 175"/>
                <a:gd name="T57" fmla="*/ 42 h 204"/>
                <a:gd name="T58" fmla="*/ 25 w 175"/>
                <a:gd name="T59" fmla="*/ 41 h 204"/>
                <a:gd name="T60" fmla="*/ 29 w 175"/>
                <a:gd name="T61" fmla="*/ 39 h 204"/>
                <a:gd name="T62" fmla="*/ 31 w 175"/>
                <a:gd name="T63" fmla="*/ 37 h 204"/>
                <a:gd name="T64" fmla="*/ 33 w 175"/>
                <a:gd name="T65" fmla="*/ 34 h 204"/>
                <a:gd name="T66" fmla="*/ 36 w 175"/>
                <a:gd name="T67" fmla="*/ 32 h 204"/>
                <a:gd name="T68" fmla="*/ 37 w 175"/>
                <a:gd name="T69" fmla="*/ 28 h 204"/>
                <a:gd name="T70" fmla="*/ 38 w 175"/>
                <a:gd name="T71" fmla="*/ 25 h 204"/>
                <a:gd name="T72" fmla="*/ 38 w 175"/>
                <a:gd name="T73" fmla="*/ 21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5"/>
                <a:gd name="T112" fmla="*/ 0 h 204"/>
                <a:gd name="T113" fmla="*/ 175 w 175"/>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5" h="204">
                  <a:moveTo>
                    <a:pt x="175" y="102"/>
                  </a:moveTo>
                  <a:lnTo>
                    <a:pt x="174" y="84"/>
                  </a:lnTo>
                  <a:lnTo>
                    <a:pt x="170" y="67"/>
                  </a:lnTo>
                  <a:lnTo>
                    <a:pt x="164" y="52"/>
                  </a:lnTo>
                  <a:lnTo>
                    <a:pt x="154" y="37"/>
                  </a:lnTo>
                  <a:lnTo>
                    <a:pt x="144" y="24"/>
                  </a:lnTo>
                  <a:lnTo>
                    <a:pt x="132" y="14"/>
                  </a:lnTo>
                  <a:lnTo>
                    <a:pt x="117" y="6"/>
                  </a:lnTo>
                  <a:lnTo>
                    <a:pt x="104" y="2"/>
                  </a:lnTo>
                  <a:lnTo>
                    <a:pt x="88" y="0"/>
                  </a:lnTo>
                  <a:lnTo>
                    <a:pt x="73" y="2"/>
                  </a:lnTo>
                  <a:lnTo>
                    <a:pt x="58" y="6"/>
                  </a:lnTo>
                  <a:lnTo>
                    <a:pt x="44" y="14"/>
                  </a:lnTo>
                  <a:lnTo>
                    <a:pt x="32" y="24"/>
                  </a:lnTo>
                  <a:lnTo>
                    <a:pt x="21" y="37"/>
                  </a:lnTo>
                  <a:lnTo>
                    <a:pt x="12" y="52"/>
                  </a:lnTo>
                  <a:lnTo>
                    <a:pt x="6" y="67"/>
                  </a:lnTo>
                  <a:lnTo>
                    <a:pt x="1" y="84"/>
                  </a:lnTo>
                  <a:lnTo>
                    <a:pt x="0" y="102"/>
                  </a:lnTo>
                  <a:lnTo>
                    <a:pt x="1" y="120"/>
                  </a:lnTo>
                  <a:lnTo>
                    <a:pt x="6" y="137"/>
                  </a:lnTo>
                  <a:lnTo>
                    <a:pt x="12" y="153"/>
                  </a:lnTo>
                  <a:lnTo>
                    <a:pt x="21" y="167"/>
                  </a:lnTo>
                  <a:lnTo>
                    <a:pt x="32" y="181"/>
                  </a:lnTo>
                  <a:lnTo>
                    <a:pt x="44" y="190"/>
                  </a:lnTo>
                  <a:lnTo>
                    <a:pt x="58" y="198"/>
                  </a:lnTo>
                  <a:lnTo>
                    <a:pt x="73" y="203"/>
                  </a:lnTo>
                  <a:lnTo>
                    <a:pt x="88" y="204"/>
                  </a:lnTo>
                  <a:lnTo>
                    <a:pt x="104" y="203"/>
                  </a:lnTo>
                  <a:lnTo>
                    <a:pt x="117" y="198"/>
                  </a:lnTo>
                  <a:lnTo>
                    <a:pt x="132" y="190"/>
                  </a:lnTo>
                  <a:lnTo>
                    <a:pt x="144" y="181"/>
                  </a:lnTo>
                  <a:lnTo>
                    <a:pt x="154" y="167"/>
                  </a:lnTo>
                  <a:lnTo>
                    <a:pt x="164" y="153"/>
                  </a:lnTo>
                  <a:lnTo>
                    <a:pt x="170" y="137"/>
                  </a:lnTo>
                  <a:lnTo>
                    <a:pt x="174" y="120"/>
                  </a:lnTo>
                  <a:lnTo>
                    <a:pt x="175" y="102"/>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396" name="Line 68"/>
            <p:cNvSpPr>
              <a:spLocks noChangeShapeType="1"/>
            </p:cNvSpPr>
            <p:nvPr/>
          </p:nvSpPr>
          <p:spPr bwMode="auto">
            <a:xfrm>
              <a:off x="3862" y="1843"/>
              <a:ext cx="1" cy="1"/>
            </a:xfrm>
            <a:prstGeom prst="line">
              <a:avLst/>
            </a:prstGeom>
            <a:noFill/>
            <a:ln w="0">
              <a:solidFill>
                <a:srgbClr val="00FFFF"/>
              </a:solidFill>
              <a:round/>
              <a:headEnd/>
              <a:tailEnd/>
            </a:ln>
          </p:spPr>
          <p:txBody>
            <a:bodyPr>
              <a:prstTxWarp prst="textNoShape">
                <a:avLst/>
              </a:prstTxWarp>
            </a:bodyPr>
            <a:lstStyle/>
            <a:p>
              <a:endParaRPr lang="en-US"/>
            </a:p>
          </p:txBody>
        </p:sp>
        <p:sp>
          <p:nvSpPr>
            <p:cNvPr id="99397" name="Freeform 69"/>
            <p:cNvSpPr>
              <a:spLocks/>
            </p:cNvSpPr>
            <p:nvPr/>
          </p:nvSpPr>
          <p:spPr bwMode="auto">
            <a:xfrm>
              <a:off x="3823" y="1822"/>
              <a:ext cx="39" cy="42"/>
            </a:xfrm>
            <a:custGeom>
              <a:avLst/>
              <a:gdLst>
                <a:gd name="T0" fmla="*/ 39 w 176"/>
                <a:gd name="T1" fmla="*/ 21 h 205"/>
                <a:gd name="T2" fmla="*/ 39 w 176"/>
                <a:gd name="T3" fmla="*/ 17 h 205"/>
                <a:gd name="T4" fmla="*/ 38 w 176"/>
                <a:gd name="T5" fmla="*/ 14 h 205"/>
                <a:gd name="T6" fmla="*/ 37 w 176"/>
                <a:gd name="T7" fmla="*/ 10 h 205"/>
                <a:gd name="T8" fmla="*/ 35 w 176"/>
                <a:gd name="T9" fmla="*/ 8 h 205"/>
                <a:gd name="T10" fmla="*/ 32 w 176"/>
                <a:gd name="T11" fmla="*/ 5 h 205"/>
                <a:gd name="T12" fmla="*/ 29 w 176"/>
                <a:gd name="T13" fmla="*/ 3 h 205"/>
                <a:gd name="T14" fmla="*/ 26 w 176"/>
                <a:gd name="T15" fmla="*/ 1 h 205"/>
                <a:gd name="T16" fmla="*/ 23 w 176"/>
                <a:gd name="T17" fmla="*/ 0 h 205"/>
                <a:gd name="T18" fmla="*/ 20 w 176"/>
                <a:gd name="T19" fmla="*/ 0 h 205"/>
                <a:gd name="T20" fmla="*/ 16 w 176"/>
                <a:gd name="T21" fmla="*/ 0 h 205"/>
                <a:gd name="T22" fmla="*/ 13 w 176"/>
                <a:gd name="T23" fmla="*/ 1 h 205"/>
                <a:gd name="T24" fmla="*/ 10 w 176"/>
                <a:gd name="T25" fmla="*/ 3 h 205"/>
                <a:gd name="T26" fmla="*/ 7 w 176"/>
                <a:gd name="T27" fmla="*/ 5 h 205"/>
                <a:gd name="T28" fmla="*/ 5 w 176"/>
                <a:gd name="T29" fmla="*/ 8 h 205"/>
                <a:gd name="T30" fmla="*/ 3 w 176"/>
                <a:gd name="T31" fmla="*/ 10 h 205"/>
                <a:gd name="T32" fmla="*/ 2 w 176"/>
                <a:gd name="T33" fmla="*/ 14 h 205"/>
                <a:gd name="T34" fmla="*/ 1 w 176"/>
                <a:gd name="T35" fmla="*/ 17 h 205"/>
                <a:gd name="T36" fmla="*/ 0 w 176"/>
                <a:gd name="T37" fmla="*/ 21 h 205"/>
                <a:gd name="T38" fmla="*/ 1 w 176"/>
                <a:gd name="T39" fmla="*/ 25 h 205"/>
                <a:gd name="T40" fmla="*/ 2 w 176"/>
                <a:gd name="T41" fmla="*/ 28 h 205"/>
                <a:gd name="T42" fmla="*/ 3 w 176"/>
                <a:gd name="T43" fmla="*/ 31 h 205"/>
                <a:gd name="T44" fmla="*/ 5 w 176"/>
                <a:gd name="T45" fmla="*/ 34 h 205"/>
                <a:gd name="T46" fmla="*/ 7 w 176"/>
                <a:gd name="T47" fmla="*/ 37 h 205"/>
                <a:gd name="T48" fmla="*/ 10 w 176"/>
                <a:gd name="T49" fmla="*/ 39 h 205"/>
                <a:gd name="T50" fmla="*/ 13 w 176"/>
                <a:gd name="T51" fmla="*/ 41 h 205"/>
                <a:gd name="T52" fmla="*/ 16 w 176"/>
                <a:gd name="T53" fmla="*/ 41 h 205"/>
                <a:gd name="T54" fmla="*/ 20 w 176"/>
                <a:gd name="T55" fmla="*/ 42 h 205"/>
                <a:gd name="T56" fmla="*/ 23 w 176"/>
                <a:gd name="T57" fmla="*/ 41 h 205"/>
                <a:gd name="T58" fmla="*/ 26 w 176"/>
                <a:gd name="T59" fmla="*/ 41 h 205"/>
                <a:gd name="T60" fmla="*/ 29 w 176"/>
                <a:gd name="T61" fmla="*/ 39 h 205"/>
                <a:gd name="T62" fmla="*/ 32 w 176"/>
                <a:gd name="T63" fmla="*/ 37 h 205"/>
                <a:gd name="T64" fmla="*/ 35 w 176"/>
                <a:gd name="T65" fmla="*/ 34 h 205"/>
                <a:gd name="T66" fmla="*/ 37 w 176"/>
                <a:gd name="T67" fmla="*/ 31 h 205"/>
                <a:gd name="T68" fmla="*/ 38 w 176"/>
                <a:gd name="T69" fmla="*/ 28 h 205"/>
                <a:gd name="T70" fmla="*/ 39 w 176"/>
                <a:gd name="T71" fmla="*/ 25 h 205"/>
                <a:gd name="T72" fmla="*/ 39 w 176"/>
                <a:gd name="T73" fmla="*/ 21 h 2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6"/>
                <a:gd name="T112" fmla="*/ 0 h 205"/>
                <a:gd name="T113" fmla="*/ 176 w 176"/>
                <a:gd name="T114" fmla="*/ 205 h 2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6" h="205">
                  <a:moveTo>
                    <a:pt x="176" y="102"/>
                  </a:moveTo>
                  <a:lnTo>
                    <a:pt x="175" y="84"/>
                  </a:lnTo>
                  <a:lnTo>
                    <a:pt x="171" y="67"/>
                  </a:lnTo>
                  <a:lnTo>
                    <a:pt x="165" y="51"/>
                  </a:lnTo>
                  <a:lnTo>
                    <a:pt x="156" y="37"/>
                  </a:lnTo>
                  <a:lnTo>
                    <a:pt x="145" y="23"/>
                  </a:lnTo>
                  <a:lnTo>
                    <a:pt x="133" y="14"/>
                  </a:lnTo>
                  <a:lnTo>
                    <a:pt x="119" y="7"/>
                  </a:lnTo>
                  <a:lnTo>
                    <a:pt x="104" y="2"/>
                  </a:lnTo>
                  <a:lnTo>
                    <a:pt x="88" y="0"/>
                  </a:lnTo>
                  <a:lnTo>
                    <a:pt x="73" y="2"/>
                  </a:lnTo>
                  <a:lnTo>
                    <a:pt x="59" y="7"/>
                  </a:lnTo>
                  <a:lnTo>
                    <a:pt x="45" y="14"/>
                  </a:lnTo>
                  <a:lnTo>
                    <a:pt x="33" y="23"/>
                  </a:lnTo>
                  <a:lnTo>
                    <a:pt x="21" y="37"/>
                  </a:lnTo>
                  <a:lnTo>
                    <a:pt x="13" y="51"/>
                  </a:lnTo>
                  <a:lnTo>
                    <a:pt x="7" y="67"/>
                  </a:lnTo>
                  <a:lnTo>
                    <a:pt x="3" y="84"/>
                  </a:lnTo>
                  <a:lnTo>
                    <a:pt x="0" y="102"/>
                  </a:lnTo>
                  <a:lnTo>
                    <a:pt x="3" y="120"/>
                  </a:lnTo>
                  <a:lnTo>
                    <a:pt x="7" y="137"/>
                  </a:lnTo>
                  <a:lnTo>
                    <a:pt x="13" y="153"/>
                  </a:lnTo>
                  <a:lnTo>
                    <a:pt x="21" y="168"/>
                  </a:lnTo>
                  <a:lnTo>
                    <a:pt x="33" y="180"/>
                  </a:lnTo>
                  <a:lnTo>
                    <a:pt x="45" y="190"/>
                  </a:lnTo>
                  <a:lnTo>
                    <a:pt x="59" y="199"/>
                  </a:lnTo>
                  <a:lnTo>
                    <a:pt x="73" y="202"/>
                  </a:lnTo>
                  <a:lnTo>
                    <a:pt x="88" y="205"/>
                  </a:lnTo>
                  <a:lnTo>
                    <a:pt x="104" y="202"/>
                  </a:lnTo>
                  <a:lnTo>
                    <a:pt x="119" y="199"/>
                  </a:lnTo>
                  <a:lnTo>
                    <a:pt x="133" y="190"/>
                  </a:lnTo>
                  <a:lnTo>
                    <a:pt x="145" y="180"/>
                  </a:lnTo>
                  <a:lnTo>
                    <a:pt x="156" y="168"/>
                  </a:lnTo>
                  <a:lnTo>
                    <a:pt x="165" y="153"/>
                  </a:lnTo>
                  <a:lnTo>
                    <a:pt x="171" y="137"/>
                  </a:lnTo>
                  <a:lnTo>
                    <a:pt x="175" y="120"/>
                  </a:lnTo>
                  <a:lnTo>
                    <a:pt x="176" y="102"/>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398" name="Line 70"/>
            <p:cNvSpPr>
              <a:spLocks noChangeShapeType="1"/>
            </p:cNvSpPr>
            <p:nvPr/>
          </p:nvSpPr>
          <p:spPr bwMode="auto">
            <a:xfrm>
              <a:off x="4042" y="1770"/>
              <a:ext cx="1" cy="1"/>
            </a:xfrm>
            <a:prstGeom prst="line">
              <a:avLst/>
            </a:prstGeom>
            <a:noFill/>
            <a:ln w="0">
              <a:solidFill>
                <a:srgbClr val="00FFFF"/>
              </a:solidFill>
              <a:round/>
              <a:headEnd/>
              <a:tailEnd/>
            </a:ln>
          </p:spPr>
          <p:txBody>
            <a:bodyPr>
              <a:prstTxWarp prst="textNoShape">
                <a:avLst/>
              </a:prstTxWarp>
            </a:bodyPr>
            <a:lstStyle/>
            <a:p>
              <a:endParaRPr lang="en-US"/>
            </a:p>
          </p:txBody>
        </p:sp>
        <p:sp>
          <p:nvSpPr>
            <p:cNvPr id="99399" name="Freeform 71"/>
            <p:cNvSpPr>
              <a:spLocks/>
            </p:cNvSpPr>
            <p:nvPr/>
          </p:nvSpPr>
          <p:spPr bwMode="auto">
            <a:xfrm>
              <a:off x="4004" y="1750"/>
              <a:ext cx="38" cy="41"/>
            </a:xfrm>
            <a:custGeom>
              <a:avLst/>
              <a:gdLst>
                <a:gd name="T0" fmla="*/ 38 w 175"/>
                <a:gd name="T1" fmla="*/ 21 h 204"/>
                <a:gd name="T2" fmla="*/ 38 w 175"/>
                <a:gd name="T3" fmla="*/ 17 h 204"/>
                <a:gd name="T4" fmla="*/ 37 w 175"/>
                <a:gd name="T5" fmla="*/ 14 h 204"/>
                <a:gd name="T6" fmla="*/ 36 w 175"/>
                <a:gd name="T7" fmla="*/ 10 h 204"/>
                <a:gd name="T8" fmla="*/ 34 w 175"/>
                <a:gd name="T9" fmla="*/ 7 h 204"/>
                <a:gd name="T10" fmla="*/ 31 w 175"/>
                <a:gd name="T11" fmla="*/ 5 h 204"/>
                <a:gd name="T12" fmla="*/ 28 w 175"/>
                <a:gd name="T13" fmla="*/ 3 h 204"/>
                <a:gd name="T14" fmla="*/ 26 w 175"/>
                <a:gd name="T15" fmla="*/ 1 h 204"/>
                <a:gd name="T16" fmla="*/ 22 w 175"/>
                <a:gd name="T17" fmla="*/ 0 h 204"/>
                <a:gd name="T18" fmla="*/ 19 w 175"/>
                <a:gd name="T19" fmla="*/ 0 h 204"/>
                <a:gd name="T20" fmla="*/ 16 w 175"/>
                <a:gd name="T21" fmla="*/ 0 h 204"/>
                <a:gd name="T22" fmla="*/ 12 w 175"/>
                <a:gd name="T23" fmla="*/ 1 h 204"/>
                <a:gd name="T24" fmla="*/ 10 w 175"/>
                <a:gd name="T25" fmla="*/ 3 h 204"/>
                <a:gd name="T26" fmla="*/ 7 w 175"/>
                <a:gd name="T27" fmla="*/ 5 h 204"/>
                <a:gd name="T28" fmla="*/ 4 w 175"/>
                <a:gd name="T29" fmla="*/ 7 h 204"/>
                <a:gd name="T30" fmla="*/ 2 w 175"/>
                <a:gd name="T31" fmla="*/ 10 h 204"/>
                <a:gd name="T32" fmla="*/ 1 w 175"/>
                <a:gd name="T33" fmla="*/ 14 h 204"/>
                <a:gd name="T34" fmla="*/ 0 w 175"/>
                <a:gd name="T35" fmla="*/ 17 h 204"/>
                <a:gd name="T36" fmla="*/ 0 w 175"/>
                <a:gd name="T37" fmla="*/ 21 h 204"/>
                <a:gd name="T38" fmla="*/ 0 w 175"/>
                <a:gd name="T39" fmla="*/ 24 h 204"/>
                <a:gd name="T40" fmla="*/ 1 w 175"/>
                <a:gd name="T41" fmla="*/ 28 h 204"/>
                <a:gd name="T42" fmla="*/ 2 w 175"/>
                <a:gd name="T43" fmla="*/ 31 h 204"/>
                <a:gd name="T44" fmla="*/ 4 w 175"/>
                <a:gd name="T45" fmla="*/ 34 h 204"/>
                <a:gd name="T46" fmla="*/ 7 w 175"/>
                <a:gd name="T47" fmla="*/ 36 h 204"/>
                <a:gd name="T48" fmla="*/ 10 w 175"/>
                <a:gd name="T49" fmla="*/ 38 h 204"/>
                <a:gd name="T50" fmla="*/ 12 w 175"/>
                <a:gd name="T51" fmla="*/ 40 h 204"/>
                <a:gd name="T52" fmla="*/ 16 w 175"/>
                <a:gd name="T53" fmla="*/ 41 h 204"/>
                <a:gd name="T54" fmla="*/ 19 w 175"/>
                <a:gd name="T55" fmla="*/ 41 h 204"/>
                <a:gd name="T56" fmla="*/ 22 w 175"/>
                <a:gd name="T57" fmla="*/ 41 h 204"/>
                <a:gd name="T58" fmla="*/ 26 w 175"/>
                <a:gd name="T59" fmla="*/ 40 h 204"/>
                <a:gd name="T60" fmla="*/ 28 w 175"/>
                <a:gd name="T61" fmla="*/ 38 h 204"/>
                <a:gd name="T62" fmla="*/ 31 w 175"/>
                <a:gd name="T63" fmla="*/ 36 h 204"/>
                <a:gd name="T64" fmla="*/ 34 w 175"/>
                <a:gd name="T65" fmla="*/ 34 h 204"/>
                <a:gd name="T66" fmla="*/ 36 w 175"/>
                <a:gd name="T67" fmla="*/ 31 h 204"/>
                <a:gd name="T68" fmla="*/ 37 w 175"/>
                <a:gd name="T69" fmla="*/ 28 h 204"/>
                <a:gd name="T70" fmla="*/ 38 w 175"/>
                <a:gd name="T71" fmla="*/ 24 h 204"/>
                <a:gd name="T72" fmla="*/ 38 w 175"/>
                <a:gd name="T73" fmla="*/ 21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5"/>
                <a:gd name="T112" fmla="*/ 0 h 204"/>
                <a:gd name="T113" fmla="*/ 175 w 175"/>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5" h="204">
                  <a:moveTo>
                    <a:pt x="175" y="103"/>
                  </a:moveTo>
                  <a:lnTo>
                    <a:pt x="173" y="85"/>
                  </a:lnTo>
                  <a:lnTo>
                    <a:pt x="170" y="68"/>
                  </a:lnTo>
                  <a:lnTo>
                    <a:pt x="164" y="52"/>
                  </a:lnTo>
                  <a:lnTo>
                    <a:pt x="155" y="37"/>
                  </a:lnTo>
                  <a:lnTo>
                    <a:pt x="144" y="24"/>
                  </a:lnTo>
                  <a:lnTo>
                    <a:pt x="131" y="14"/>
                  </a:lnTo>
                  <a:lnTo>
                    <a:pt x="118" y="7"/>
                  </a:lnTo>
                  <a:lnTo>
                    <a:pt x="103" y="2"/>
                  </a:lnTo>
                  <a:lnTo>
                    <a:pt x="88" y="0"/>
                  </a:lnTo>
                  <a:lnTo>
                    <a:pt x="72" y="2"/>
                  </a:lnTo>
                  <a:lnTo>
                    <a:pt x="57" y="7"/>
                  </a:lnTo>
                  <a:lnTo>
                    <a:pt x="44" y="14"/>
                  </a:lnTo>
                  <a:lnTo>
                    <a:pt x="31" y="24"/>
                  </a:lnTo>
                  <a:lnTo>
                    <a:pt x="20" y="37"/>
                  </a:lnTo>
                  <a:lnTo>
                    <a:pt x="11" y="52"/>
                  </a:lnTo>
                  <a:lnTo>
                    <a:pt x="5" y="68"/>
                  </a:lnTo>
                  <a:lnTo>
                    <a:pt x="2" y="85"/>
                  </a:lnTo>
                  <a:lnTo>
                    <a:pt x="0" y="103"/>
                  </a:lnTo>
                  <a:lnTo>
                    <a:pt x="2" y="121"/>
                  </a:lnTo>
                  <a:lnTo>
                    <a:pt x="5" y="138"/>
                  </a:lnTo>
                  <a:lnTo>
                    <a:pt x="11" y="153"/>
                  </a:lnTo>
                  <a:lnTo>
                    <a:pt x="20" y="168"/>
                  </a:lnTo>
                  <a:lnTo>
                    <a:pt x="31" y="181"/>
                  </a:lnTo>
                  <a:lnTo>
                    <a:pt x="44" y="191"/>
                  </a:lnTo>
                  <a:lnTo>
                    <a:pt x="57" y="198"/>
                  </a:lnTo>
                  <a:lnTo>
                    <a:pt x="72" y="203"/>
                  </a:lnTo>
                  <a:lnTo>
                    <a:pt x="88" y="204"/>
                  </a:lnTo>
                  <a:lnTo>
                    <a:pt x="103" y="203"/>
                  </a:lnTo>
                  <a:lnTo>
                    <a:pt x="118" y="198"/>
                  </a:lnTo>
                  <a:lnTo>
                    <a:pt x="131" y="191"/>
                  </a:lnTo>
                  <a:lnTo>
                    <a:pt x="144" y="181"/>
                  </a:lnTo>
                  <a:lnTo>
                    <a:pt x="155" y="168"/>
                  </a:lnTo>
                  <a:lnTo>
                    <a:pt x="164" y="153"/>
                  </a:lnTo>
                  <a:lnTo>
                    <a:pt x="170" y="138"/>
                  </a:lnTo>
                  <a:lnTo>
                    <a:pt x="173" y="121"/>
                  </a:lnTo>
                  <a:lnTo>
                    <a:pt x="175" y="103"/>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400" name="Line 72"/>
            <p:cNvSpPr>
              <a:spLocks noChangeShapeType="1"/>
            </p:cNvSpPr>
            <p:nvPr/>
          </p:nvSpPr>
          <p:spPr bwMode="auto">
            <a:xfrm>
              <a:off x="4223" y="1748"/>
              <a:ext cx="1" cy="1"/>
            </a:xfrm>
            <a:prstGeom prst="line">
              <a:avLst/>
            </a:prstGeom>
            <a:noFill/>
            <a:ln w="0">
              <a:solidFill>
                <a:srgbClr val="00FFFF"/>
              </a:solidFill>
              <a:round/>
              <a:headEnd/>
              <a:tailEnd/>
            </a:ln>
          </p:spPr>
          <p:txBody>
            <a:bodyPr>
              <a:prstTxWarp prst="textNoShape">
                <a:avLst/>
              </a:prstTxWarp>
            </a:bodyPr>
            <a:lstStyle/>
            <a:p>
              <a:endParaRPr lang="en-US"/>
            </a:p>
          </p:txBody>
        </p:sp>
        <p:sp>
          <p:nvSpPr>
            <p:cNvPr id="99401" name="Freeform 73"/>
            <p:cNvSpPr>
              <a:spLocks/>
            </p:cNvSpPr>
            <p:nvPr/>
          </p:nvSpPr>
          <p:spPr bwMode="auto">
            <a:xfrm>
              <a:off x="4185" y="1727"/>
              <a:ext cx="38" cy="42"/>
            </a:xfrm>
            <a:custGeom>
              <a:avLst/>
              <a:gdLst>
                <a:gd name="T0" fmla="*/ 38 w 174"/>
                <a:gd name="T1" fmla="*/ 21 h 204"/>
                <a:gd name="T2" fmla="*/ 38 w 174"/>
                <a:gd name="T3" fmla="*/ 17 h 204"/>
                <a:gd name="T4" fmla="*/ 37 w 174"/>
                <a:gd name="T5" fmla="*/ 14 h 204"/>
                <a:gd name="T6" fmla="*/ 36 w 174"/>
                <a:gd name="T7" fmla="*/ 11 h 204"/>
                <a:gd name="T8" fmla="*/ 34 w 174"/>
                <a:gd name="T9" fmla="*/ 8 h 204"/>
                <a:gd name="T10" fmla="*/ 31 w 174"/>
                <a:gd name="T11" fmla="*/ 5 h 204"/>
                <a:gd name="T12" fmla="*/ 29 w 174"/>
                <a:gd name="T13" fmla="*/ 3 h 204"/>
                <a:gd name="T14" fmla="*/ 26 w 174"/>
                <a:gd name="T15" fmla="*/ 1 h 204"/>
                <a:gd name="T16" fmla="*/ 22 w 174"/>
                <a:gd name="T17" fmla="*/ 0 h 204"/>
                <a:gd name="T18" fmla="*/ 19 w 174"/>
                <a:gd name="T19" fmla="*/ 0 h 204"/>
                <a:gd name="T20" fmla="*/ 16 w 174"/>
                <a:gd name="T21" fmla="*/ 0 h 204"/>
                <a:gd name="T22" fmla="*/ 12 w 174"/>
                <a:gd name="T23" fmla="*/ 1 h 204"/>
                <a:gd name="T24" fmla="*/ 9 w 174"/>
                <a:gd name="T25" fmla="*/ 3 h 204"/>
                <a:gd name="T26" fmla="*/ 7 w 174"/>
                <a:gd name="T27" fmla="*/ 5 h 204"/>
                <a:gd name="T28" fmla="*/ 4 w 174"/>
                <a:gd name="T29" fmla="*/ 8 h 204"/>
                <a:gd name="T30" fmla="*/ 2 w 174"/>
                <a:gd name="T31" fmla="*/ 11 h 204"/>
                <a:gd name="T32" fmla="*/ 1 w 174"/>
                <a:gd name="T33" fmla="*/ 14 h 204"/>
                <a:gd name="T34" fmla="*/ 0 w 174"/>
                <a:gd name="T35" fmla="*/ 17 h 204"/>
                <a:gd name="T36" fmla="*/ 0 w 174"/>
                <a:gd name="T37" fmla="*/ 21 h 204"/>
                <a:gd name="T38" fmla="*/ 0 w 174"/>
                <a:gd name="T39" fmla="*/ 25 h 204"/>
                <a:gd name="T40" fmla="*/ 1 w 174"/>
                <a:gd name="T41" fmla="*/ 28 h 204"/>
                <a:gd name="T42" fmla="*/ 2 w 174"/>
                <a:gd name="T43" fmla="*/ 32 h 204"/>
                <a:gd name="T44" fmla="*/ 4 w 174"/>
                <a:gd name="T45" fmla="*/ 35 h 204"/>
                <a:gd name="T46" fmla="*/ 7 w 174"/>
                <a:gd name="T47" fmla="*/ 37 h 204"/>
                <a:gd name="T48" fmla="*/ 9 w 174"/>
                <a:gd name="T49" fmla="*/ 39 h 204"/>
                <a:gd name="T50" fmla="*/ 12 w 174"/>
                <a:gd name="T51" fmla="*/ 41 h 204"/>
                <a:gd name="T52" fmla="*/ 16 w 174"/>
                <a:gd name="T53" fmla="*/ 42 h 204"/>
                <a:gd name="T54" fmla="*/ 19 w 174"/>
                <a:gd name="T55" fmla="*/ 42 h 204"/>
                <a:gd name="T56" fmla="*/ 22 w 174"/>
                <a:gd name="T57" fmla="*/ 42 h 204"/>
                <a:gd name="T58" fmla="*/ 26 w 174"/>
                <a:gd name="T59" fmla="*/ 41 h 204"/>
                <a:gd name="T60" fmla="*/ 29 w 174"/>
                <a:gd name="T61" fmla="*/ 39 h 204"/>
                <a:gd name="T62" fmla="*/ 31 w 174"/>
                <a:gd name="T63" fmla="*/ 37 h 204"/>
                <a:gd name="T64" fmla="*/ 34 w 174"/>
                <a:gd name="T65" fmla="*/ 35 h 204"/>
                <a:gd name="T66" fmla="*/ 36 w 174"/>
                <a:gd name="T67" fmla="*/ 32 h 204"/>
                <a:gd name="T68" fmla="*/ 37 w 174"/>
                <a:gd name="T69" fmla="*/ 28 h 204"/>
                <a:gd name="T70" fmla="*/ 38 w 174"/>
                <a:gd name="T71" fmla="*/ 25 h 204"/>
                <a:gd name="T72" fmla="*/ 38 w 174"/>
                <a:gd name="T73" fmla="*/ 21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4"/>
                <a:gd name="T112" fmla="*/ 0 h 204"/>
                <a:gd name="T113" fmla="*/ 174 w 174"/>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4" h="204">
                  <a:moveTo>
                    <a:pt x="174" y="102"/>
                  </a:moveTo>
                  <a:lnTo>
                    <a:pt x="173" y="84"/>
                  </a:lnTo>
                  <a:lnTo>
                    <a:pt x="169" y="67"/>
                  </a:lnTo>
                  <a:lnTo>
                    <a:pt x="163" y="52"/>
                  </a:lnTo>
                  <a:lnTo>
                    <a:pt x="155" y="37"/>
                  </a:lnTo>
                  <a:lnTo>
                    <a:pt x="143" y="24"/>
                  </a:lnTo>
                  <a:lnTo>
                    <a:pt x="131" y="14"/>
                  </a:lnTo>
                  <a:lnTo>
                    <a:pt x="117" y="7"/>
                  </a:lnTo>
                  <a:lnTo>
                    <a:pt x="103" y="2"/>
                  </a:lnTo>
                  <a:lnTo>
                    <a:pt x="88" y="0"/>
                  </a:lnTo>
                  <a:lnTo>
                    <a:pt x="72" y="2"/>
                  </a:lnTo>
                  <a:lnTo>
                    <a:pt x="57" y="7"/>
                  </a:lnTo>
                  <a:lnTo>
                    <a:pt x="43" y="14"/>
                  </a:lnTo>
                  <a:lnTo>
                    <a:pt x="31" y="24"/>
                  </a:lnTo>
                  <a:lnTo>
                    <a:pt x="20" y="37"/>
                  </a:lnTo>
                  <a:lnTo>
                    <a:pt x="11" y="52"/>
                  </a:lnTo>
                  <a:lnTo>
                    <a:pt x="5" y="67"/>
                  </a:lnTo>
                  <a:lnTo>
                    <a:pt x="1" y="84"/>
                  </a:lnTo>
                  <a:lnTo>
                    <a:pt x="0" y="102"/>
                  </a:lnTo>
                  <a:lnTo>
                    <a:pt x="1" y="121"/>
                  </a:lnTo>
                  <a:lnTo>
                    <a:pt x="5" y="138"/>
                  </a:lnTo>
                  <a:lnTo>
                    <a:pt x="11" y="153"/>
                  </a:lnTo>
                  <a:lnTo>
                    <a:pt x="20" y="168"/>
                  </a:lnTo>
                  <a:lnTo>
                    <a:pt x="31" y="181"/>
                  </a:lnTo>
                  <a:lnTo>
                    <a:pt x="43" y="191"/>
                  </a:lnTo>
                  <a:lnTo>
                    <a:pt x="57" y="198"/>
                  </a:lnTo>
                  <a:lnTo>
                    <a:pt x="72" y="203"/>
                  </a:lnTo>
                  <a:lnTo>
                    <a:pt x="88" y="204"/>
                  </a:lnTo>
                  <a:lnTo>
                    <a:pt x="103" y="203"/>
                  </a:lnTo>
                  <a:lnTo>
                    <a:pt x="117" y="198"/>
                  </a:lnTo>
                  <a:lnTo>
                    <a:pt x="131" y="191"/>
                  </a:lnTo>
                  <a:lnTo>
                    <a:pt x="143" y="181"/>
                  </a:lnTo>
                  <a:lnTo>
                    <a:pt x="155" y="168"/>
                  </a:lnTo>
                  <a:lnTo>
                    <a:pt x="163" y="153"/>
                  </a:lnTo>
                  <a:lnTo>
                    <a:pt x="169" y="138"/>
                  </a:lnTo>
                  <a:lnTo>
                    <a:pt x="173" y="121"/>
                  </a:lnTo>
                  <a:lnTo>
                    <a:pt x="174" y="102"/>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402" name="Line 74"/>
            <p:cNvSpPr>
              <a:spLocks noChangeShapeType="1"/>
            </p:cNvSpPr>
            <p:nvPr/>
          </p:nvSpPr>
          <p:spPr bwMode="auto">
            <a:xfrm>
              <a:off x="4404" y="1748"/>
              <a:ext cx="1" cy="1"/>
            </a:xfrm>
            <a:prstGeom prst="line">
              <a:avLst/>
            </a:prstGeom>
            <a:noFill/>
            <a:ln w="0">
              <a:solidFill>
                <a:srgbClr val="00FFFF"/>
              </a:solidFill>
              <a:round/>
              <a:headEnd/>
              <a:tailEnd/>
            </a:ln>
          </p:spPr>
          <p:txBody>
            <a:bodyPr>
              <a:prstTxWarp prst="textNoShape">
                <a:avLst/>
              </a:prstTxWarp>
            </a:bodyPr>
            <a:lstStyle/>
            <a:p>
              <a:endParaRPr lang="en-US"/>
            </a:p>
          </p:txBody>
        </p:sp>
        <p:sp>
          <p:nvSpPr>
            <p:cNvPr id="99403" name="Freeform 75"/>
            <p:cNvSpPr>
              <a:spLocks/>
            </p:cNvSpPr>
            <p:nvPr/>
          </p:nvSpPr>
          <p:spPr bwMode="auto">
            <a:xfrm>
              <a:off x="4365" y="1727"/>
              <a:ext cx="39" cy="42"/>
            </a:xfrm>
            <a:custGeom>
              <a:avLst/>
              <a:gdLst>
                <a:gd name="T0" fmla="*/ 39 w 174"/>
                <a:gd name="T1" fmla="*/ 21 h 204"/>
                <a:gd name="T2" fmla="*/ 39 w 174"/>
                <a:gd name="T3" fmla="*/ 17 h 204"/>
                <a:gd name="T4" fmla="*/ 38 w 174"/>
                <a:gd name="T5" fmla="*/ 14 h 204"/>
                <a:gd name="T6" fmla="*/ 37 w 174"/>
                <a:gd name="T7" fmla="*/ 11 h 204"/>
                <a:gd name="T8" fmla="*/ 35 w 174"/>
                <a:gd name="T9" fmla="*/ 8 h 204"/>
                <a:gd name="T10" fmla="*/ 32 w 174"/>
                <a:gd name="T11" fmla="*/ 5 h 204"/>
                <a:gd name="T12" fmla="*/ 29 w 174"/>
                <a:gd name="T13" fmla="*/ 3 h 204"/>
                <a:gd name="T14" fmla="*/ 26 w 174"/>
                <a:gd name="T15" fmla="*/ 1 h 204"/>
                <a:gd name="T16" fmla="*/ 23 w 174"/>
                <a:gd name="T17" fmla="*/ 0 h 204"/>
                <a:gd name="T18" fmla="*/ 20 w 174"/>
                <a:gd name="T19" fmla="*/ 0 h 204"/>
                <a:gd name="T20" fmla="*/ 16 w 174"/>
                <a:gd name="T21" fmla="*/ 0 h 204"/>
                <a:gd name="T22" fmla="*/ 13 w 174"/>
                <a:gd name="T23" fmla="*/ 1 h 204"/>
                <a:gd name="T24" fmla="*/ 10 w 174"/>
                <a:gd name="T25" fmla="*/ 3 h 204"/>
                <a:gd name="T26" fmla="*/ 7 w 174"/>
                <a:gd name="T27" fmla="*/ 5 h 204"/>
                <a:gd name="T28" fmla="*/ 4 w 174"/>
                <a:gd name="T29" fmla="*/ 8 h 204"/>
                <a:gd name="T30" fmla="*/ 2 w 174"/>
                <a:gd name="T31" fmla="*/ 11 h 204"/>
                <a:gd name="T32" fmla="*/ 1 w 174"/>
                <a:gd name="T33" fmla="*/ 14 h 204"/>
                <a:gd name="T34" fmla="*/ 0 w 174"/>
                <a:gd name="T35" fmla="*/ 17 h 204"/>
                <a:gd name="T36" fmla="*/ 0 w 174"/>
                <a:gd name="T37" fmla="*/ 21 h 204"/>
                <a:gd name="T38" fmla="*/ 0 w 174"/>
                <a:gd name="T39" fmla="*/ 25 h 204"/>
                <a:gd name="T40" fmla="*/ 1 w 174"/>
                <a:gd name="T41" fmla="*/ 28 h 204"/>
                <a:gd name="T42" fmla="*/ 2 w 174"/>
                <a:gd name="T43" fmla="*/ 32 h 204"/>
                <a:gd name="T44" fmla="*/ 4 w 174"/>
                <a:gd name="T45" fmla="*/ 35 h 204"/>
                <a:gd name="T46" fmla="*/ 7 w 174"/>
                <a:gd name="T47" fmla="*/ 37 h 204"/>
                <a:gd name="T48" fmla="*/ 10 w 174"/>
                <a:gd name="T49" fmla="*/ 39 h 204"/>
                <a:gd name="T50" fmla="*/ 13 w 174"/>
                <a:gd name="T51" fmla="*/ 41 h 204"/>
                <a:gd name="T52" fmla="*/ 16 w 174"/>
                <a:gd name="T53" fmla="*/ 42 h 204"/>
                <a:gd name="T54" fmla="*/ 20 w 174"/>
                <a:gd name="T55" fmla="*/ 42 h 204"/>
                <a:gd name="T56" fmla="*/ 23 w 174"/>
                <a:gd name="T57" fmla="*/ 42 h 204"/>
                <a:gd name="T58" fmla="*/ 26 w 174"/>
                <a:gd name="T59" fmla="*/ 41 h 204"/>
                <a:gd name="T60" fmla="*/ 29 w 174"/>
                <a:gd name="T61" fmla="*/ 39 h 204"/>
                <a:gd name="T62" fmla="*/ 32 w 174"/>
                <a:gd name="T63" fmla="*/ 37 h 204"/>
                <a:gd name="T64" fmla="*/ 35 w 174"/>
                <a:gd name="T65" fmla="*/ 35 h 204"/>
                <a:gd name="T66" fmla="*/ 37 w 174"/>
                <a:gd name="T67" fmla="*/ 32 h 204"/>
                <a:gd name="T68" fmla="*/ 38 w 174"/>
                <a:gd name="T69" fmla="*/ 28 h 204"/>
                <a:gd name="T70" fmla="*/ 39 w 174"/>
                <a:gd name="T71" fmla="*/ 25 h 204"/>
                <a:gd name="T72" fmla="*/ 39 w 174"/>
                <a:gd name="T73" fmla="*/ 21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4"/>
                <a:gd name="T112" fmla="*/ 0 h 204"/>
                <a:gd name="T113" fmla="*/ 174 w 174"/>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4" h="204">
                  <a:moveTo>
                    <a:pt x="174" y="102"/>
                  </a:moveTo>
                  <a:lnTo>
                    <a:pt x="173" y="84"/>
                  </a:lnTo>
                  <a:lnTo>
                    <a:pt x="169" y="67"/>
                  </a:lnTo>
                  <a:lnTo>
                    <a:pt x="163" y="52"/>
                  </a:lnTo>
                  <a:lnTo>
                    <a:pt x="154" y="37"/>
                  </a:lnTo>
                  <a:lnTo>
                    <a:pt x="143" y="24"/>
                  </a:lnTo>
                  <a:lnTo>
                    <a:pt x="131" y="14"/>
                  </a:lnTo>
                  <a:lnTo>
                    <a:pt x="117" y="7"/>
                  </a:lnTo>
                  <a:lnTo>
                    <a:pt x="102" y="2"/>
                  </a:lnTo>
                  <a:lnTo>
                    <a:pt x="87" y="0"/>
                  </a:lnTo>
                  <a:lnTo>
                    <a:pt x="71" y="2"/>
                  </a:lnTo>
                  <a:lnTo>
                    <a:pt x="56" y="7"/>
                  </a:lnTo>
                  <a:lnTo>
                    <a:pt x="43" y="14"/>
                  </a:lnTo>
                  <a:lnTo>
                    <a:pt x="30" y="24"/>
                  </a:lnTo>
                  <a:lnTo>
                    <a:pt x="19" y="37"/>
                  </a:lnTo>
                  <a:lnTo>
                    <a:pt x="11" y="52"/>
                  </a:lnTo>
                  <a:lnTo>
                    <a:pt x="5" y="67"/>
                  </a:lnTo>
                  <a:lnTo>
                    <a:pt x="1" y="84"/>
                  </a:lnTo>
                  <a:lnTo>
                    <a:pt x="0" y="102"/>
                  </a:lnTo>
                  <a:lnTo>
                    <a:pt x="1" y="121"/>
                  </a:lnTo>
                  <a:lnTo>
                    <a:pt x="5" y="138"/>
                  </a:lnTo>
                  <a:lnTo>
                    <a:pt x="11" y="153"/>
                  </a:lnTo>
                  <a:lnTo>
                    <a:pt x="19" y="168"/>
                  </a:lnTo>
                  <a:lnTo>
                    <a:pt x="30" y="181"/>
                  </a:lnTo>
                  <a:lnTo>
                    <a:pt x="43" y="191"/>
                  </a:lnTo>
                  <a:lnTo>
                    <a:pt x="56" y="198"/>
                  </a:lnTo>
                  <a:lnTo>
                    <a:pt x="71" y="203"/>
                  </a:lnTo>
                  <a:lnTo>
                    <a:pt x="87" y="204"/>
                  </a:lnTo>
                  <a:lnTo>
                    <a:pt x="102" y="203"/>
                  </a:lnTo>
                  <a:lnTo>
                    <a:pt x="117" y="198"/>
                  </a:lnTo>
                  <a:lnTo>
                    <a:pt x="131" y="191"/>
                  </a:lnTo>
                  <a:lnTo>
                    <a:pt x="143" y="181"/>
                  </a:lnTo>
                  <a:lnTo>
                    <a:pt x="154" y="168"/>
                  </a:lnTo>
                  <a:lnTo>
                    <a:pt x="163" y="153"/>
                  </a:lnTo>
                  <a:lnTo>
                    <a:pt x="169" y="138"/>
                  </a:lnTo>
                  <a:lnTo>
                    <a:pt x="173" y="121"/>
                  </a:lnTo>
                  <a:lnTo>
                    <a:pt x="174" y="102"/>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404" name="Line 76"/>
            <p:cNvSpPr>
              <a:spLocks noChangeShapeType="1"/>
            </p:cNvSpPr>
            <p:nvPr/>
          </p:nvSpPr>
          <p:spPr bwMode="auto">
            <a:xfrm>
              <a:off x="4585" y="1713"/>
              <a:ext cx="0" cy="1"/>
            </a:xfrm>
            <a:prstGeom prst="line">
              <a:avLst/>
            </a:prstGeom>
            <a:noFill/>
            <a:ln w="0">
              <a:solidFill>
                <a:srgbClr val="00FFFF"/>
              </a:solidFill>
              <a:round/>
              <a:headEnd/>
              <a:tailEnd/>
            </a:ln>
          </p:spPr>
          <p:txBody>
            <a:bodyPr>
              <a:prstTxWarp prst="textNoShape">
                <a:avLst/>
              </a:prstTxWarp>
            </a:bodyPr>
            <a:lstStyle/>
            <a:p>
              <a:endParaRPr lang="en-US"/>
            </a:p>
          </p:txBody>
        </p:sp>
        <p:sp>
          <p:nvSpPr>
            <p:cNvPr id="99405" name="Freeform 77"/>
            <p:cNvSpPr>
              <a:spLocks/>
            </p:cNvSpPr>
            <p:nvPr/>
          </p:nvSpPr>
          <p:spPr bwMode="auto">
            <a:xfrm>
              <a:off x="4546" y="1692"/>
              <a:ext cx="39" cy="42"/>
            </a:xfrm>
            <a:custGeom>
              <a:avLst/>
              <a:gdLst>
                <a:gd name="T0" fmla="*/ 39 w 175"/>
                <a:gd name="T1" fmla="*/ 21 h 204"/>
                <a:gd name="T2" fmla="*/ 39 w 175"/>
                <a:gd name="T3" fmla="*/ 17 h 204"/>
                <a:gd name="T4" fmla="*/ 38 w 175"/>
                <a:gd name="T5" fmla="*/ 14 h 204"/>
                <a:gd name="T6" fmla="*/ 37 w 175"/>
                <a:gd name="T7" fmla="*/ 10 h 204"/>
                <a:gd name="T8" fmla="*/ 35 w 175"/>
                <a:gd name="T9" fmla="*/ 7 h 204"/>
                <a:gd name="T10" fmla="*/ 32 w 175"/>
                <a:gd name="T11" fmla="*/ 5 h 204"/>
                <a:gd name="T12" fmla="*/ 29 w 175"/>
                <a:gd name="T13" fmla="*/ 3 h 204"/>
                <a:gd name="T14" fmla="*/ 26 w 175"/>
                <a:gd name="T15" fmla="*/ 1 h 204"/>
                <a:gd name="T16" fmla="*/ 23 w 175"/>
                <a:gd name="T17" fmla="*/ 0 h 204"/>
                <a:gd name="T18" fmla="*/ 20 w 175"/>
                <a:gd name="T19" fmla="*/ 0 h 204"/>
                <a:gd name="T20" fmla="*/ 16 w 175"/>
                <a:gd name="T21" fmla="*/ 0 h 204"/>
                <a:gd name="T22" fmla="*/ 13 w 175"/>
                <a:gd name="T23" fmla="*/ 1 h 204"/>
                <a:gd name="T24" fmla="*/ 10 w 175"/>
                <a:gd name="T25" fmla="*/ 3 h 204"/>
                <a:gd name="T26" fmla="*/ 7 w 175"/>
                <a:gd name="T27" fmla="*/ 5 h 204"/>
                <a:gd name="T28" fmla="*/ 4 w 175"/>
                <a:gd name="T29" fmla="*/ 7 h 204"/>
                <a:gd name="T30" fmla="*/ 2 w 175"/>
                <a:gd name="T31" fmla="*/ 10 h 204"/>
                <a:gd name="T32" fmla="*/ 1 w 175"/>
                <a:gd name="T33" fmla="*/ 14 h 204"/>
                <a:gd name="T34" fmla="*/ 0 w 175"/>
                <a:gd name="T35" fmla="*/ 17 h 204"/>
                <a:gd name="T36" fmla="*/ 0 w 175"/>
                <a:gd name="T37" fmla="*/ 21 h 204"/>
                <a:gd name="T38" fmla="*/ 0 w 175"/>
                <a:gd name="T39" fmla="*/ 25 h 204"/>
                <a:gd name="T40" fmla="*/ 1 w 175"/>
                <a:gd name="T41" fmla="*/ 28 h 204"/>
                <a:gd name="T42" fmla="*/ 2 w 175"/>
                <a:gd name="T43" fmla="*/ 32 h 204"/>
                <a:gd name="T44" fmla="*/ 4 w 175"/>
                <a:gd name="T45" fmla="*/ 34 h 204"/>
                <a:gd name="T46" fmla="*/ 7 w 175"/>
                <a:gd name="T47" fmla="*/ 37 h 204"/>
                <a:gd name="T48" fmla="*/ 10 w 175"/>
                <a:gd name="T49" fmla="*/ 39 h 204"/>
                <a:gd name="T50" fmla="*/ 13 w 175"/>
                <a:gd name="T51" fmla="*/ 41 h 204"/>
                <a:gd name="T52" fmla="*/ 16 w 175"/>
                <a:gd name="T53" fmla="*/ 41 h 204"/>
                <a:gd name="T54" fmla="*/ 20 w 175"/>
                <a:gd name="T55" fmla="*/ 42 h 204"/>
                <a:gd name="T56" fmla="*/ 23 w 175"/>
                <a:gd name="T57" fmla="*/ 41 h 204"/>
                <a:gd name="T58" fmla="*/ 26 w 175"/>
                <a:gd name="T59" fmla="*/ 41 h 204"/>
                <a:gd name="T60" fmla="*/ 29 w 175"/>
                <a:gd name="T61" fmla="*/ 39 h 204"/>
                <a:gd name="T62" fmla="*/ 32 w 175"/>
                <a:gd name="T63" fmla="*/ 37 h 204"/>
                <a:gd name="T64" fmla="*/ 35 w 175"/>
                <a:gd name="T65" fmla="*/ 34 h 204"/>
                <a:gd name="T66" fmla="*/ 37 w 175"/>
                <a:gd name="T67" fmla="*/ 32 h 204"/>
                <a:gd name="T68" fmla="*/ 38 w 175"/>
                <a:gd name="T69" fmla="*/ 28 h 204"/>
                <a:gd name="T70" fmla="*/ 39 w 175"/>
                <a:gd name="T71" fmla="*/ 25 h 204"/>
                <a:gd name="T72" fmla="*/ 39 w 175"/>
                <a:gd name="T73" fmla="*/ 21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5"/>
                <a:gd name="T112" fmla="*/ 0 h 204"/>
                <a:gd name="T113" fmla="*/ 175 w 175"/>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5" h="204">
                  <a:moveTo>
                    <a:pt x="175" y="101"/>
                  </a:moveTo>
                  <a:lnTo>
                    <a:pt x="173" y="83"/>
                  </a:lnTo>
                  <a:lnTo>
                    <a:pt x="170" y="66"/>
                  </a:lnTo>
                  <a:lnTo>
                    <a:pt x="164" y="50"/>
                  </a:lnTo>
                  <a:lnTo>
                    <a:pt x="155" y="36"/>
                  </a:lnTo>
                  <a:lnTo>
                    <a:pt x="144" y="22"/>
                  </a:lnTo>
                  <a:lnTo>
                    <a:pt x="131" y="13"/>
                  </a:lnTo>
                  <a:lnTo>
                    <a:pt x="118" y="6"/>
                  </a:lnTo>
                  <a:lnTo>
                    <a:pt x="103" y="1"/>
                  </a:lnTo>
                  <a:lnTo>
                    <a:pt x="88" y="0"/>
                  </a:lnTo>
                  <a:lnTo>
                    <a:pt x="72" y="1"/>
                  </a:lnTo>
                  <a:lnTo>
                    <a:pt x="57" y="6"/>
                  </a:lnTo>
                  <a:lnTo>
                    <a:pt x="44" y="13"/>
                  </a:lnTo>
                  <a:lnTo>
                    <a:pt x="31" y="22"/>
                  </a:lnTo>
                  <a:lnTo>
                    <a:pt x="20" y="36"/>
                  </a:lnTo>
                  <a:lnTo>
                    <a:pt x="11" y="50"/>
                  </a:lnTo>
                  <a:lnTo>
                    <a:pt x="5" y="66"/>
                  </a:lnTo>
                  <a:lnTo>
                    <a:pt x="1" y="83"/>
                  </a:lnTo>
                  <a:lnTo>
                    <a:pt x="0" y="101"/>
                  </a:lnTo>
                  <a:lnTo>
                    <a:pt x="1" y="119"/>
                  </a:lnTo>
                  <a:lnTo>
                    <a:pt x="5" y="136"/>
                  </a:lnTo>
                  <a:lnTo>
                    <a:pt x="11" y="153"/>
                  </a:lnTo>
                  <a:lnTo>
                    <a:pt x="20" y="167"/>
                  </a:lnTo>
                  <a:lnTo>
                    <a:pt x="31" y="179"/>
                  </a:lnTo>
                  <a:lnTo>
                    <a:pt x="44" y="189"/>
                  </a:lnTo>
                  <a:lnTo>
                    <a:pt x="57" y="198"/>
                  </a:lnTo>
                  <a:lnTo>
                    <a:pt x="72" y="201"/>
                  </a:lnTo>
                  <a:lnTo>
                    <a:pt x="88" y="204"/>
                  </a:lnTo>
                  <a:lnTo>
                    <a:pt x="103" y="201"/>
                  </a:lnTo>
                  <a:lnTo>
                    <a:pt x="118" y="198"/>
                  </a:lnTo>
                  <a:lnTo>
                    <a:pt x="131" y="189"/>
                  </a:lnTo>
                  <a:lnTo>
                    <a:pt x="144" y="179"/>
                  </a:lnTo>
                  <a:lnTo>
                    <a:pt x="155" y="167"/>
                  </a:lnTo>
                  <a:lnTo>
                    <a:pt x="164" y="153"/>
                  </a:lnTo>
                  <a:lnTo>
                    <a:pt x="170" y="136"/>
                  </a:lnTo>
                  <a:lnTo>
                    <a:pt x="173" y="119"/>
                  </a:lnTo>
                  <a:lnTo>
                    <a:pt x="175" y="101"/>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406" name="Line 78"/>
            <p:cNvSpPr>
              <a:spLocks noChangeShapeType="1"/>
            </p:cNvSpPr>
            <p:nvPr/>
          </p:nvSpPr>
          <p:spPr bwMode="auto">
            <a:xfrm>
              <a:off x="4765" y="1713"/>
              <a:ext cx="1" cy="1"/>
            </a:xfrm>
            <a:prstGeom prst="line">
              <a:avLst/>
            </a:prstGeom>
            <a:noFill/>
            <a:ln w="0">
              <a:solidFill>
                <a:srgbClr val="00FFFF"/>
              </a:solidFill>
              <a:round/>
              <a:headEnd/>
              <a:tailEnd/>
            </a:ln>
          </p:spPr>
          <p:txBody>
            <a:bodyPr>
              <a:prstTxWarp prst="textNoShape">
                <a:avLst/>
              </a:prstTxWarp>
            </a:bodyPr>
            <a:lstStyle/>
            <a:p>
              <a:endParaRPr lang="en-US"/>
            </a:p>
          </p:txBody>
        </p:sp>
        <p:sp>
          <p:nvSpPr>
            <p:cNvPr id="99407" name="Freeform 79"/>
            <p:cNvSpPr>
              <a:spLocks/>
            </p:cNvSpPr>
            <p:nvPr/>
          </p:nvSpPr>
          <p:spPr bwMode="auto">
            <a:xfrm>
              <a:off x="4727" y="1692"/>
              <a:ext cx="38" cy="42"/>
            </a:xfrm>
            <a:custGeom>
              <a:avLst/>
              <a:gdLst>
                <a:gd name="T0" fmla="*/ 38 w 176"/>
                <a:gd name="T1" fmla="*/ 21 h 204"/>
                <a:gd name="T2" fmla="*/ 38 w 176"/>
                <a:gd name="T3" fmla="*/ 17 h 204"/>
                <a:gd name="T4" fmla="*/ 36 w 176"/>
                <a:gd name="T5" fmla="*/ 14 h 204"/>
                <a:gd name="T6" fmla="*/ 35 w 176"/>
                <a:gd name="T7" fmla="*/ 10 h 204"/>
                <a:gd name="T8" fmla="*/ 33 w 176"/>
                <a:gd name="T9" fmla="*/ 7 h 204"/>
                <a:gd name="T10" fmla="*/ 31 w 176"/>
                <a:gd name="T11" fmla="*/ 5 h 204"/>
                <a:gd name="T12" fmla="*/ 28 w 176"/>
                <a:gd name="T13" fmla="*/ 3 h 204"/>
                <a:gd name="T14" fmla="*/ 25 w 176"/>
                <a:gd name="T15" fmla="*/ 1 h 204"/>
                <a:gd name="T16" fmla="*/ 22 w 176"/>
                <a:gd name="T17" fmla="*/ 0 h 204"/>
                <a:gd name="T18" fmla="*/ 19 w 176"/>
                <a:gd name="T19" fmla="*/ 0 h 204"/>
                <a:gd name="T20" fmla="*/ 16 w 176"/>
                <a:gd name="T21" fmla="*/ 0 h 204"/>
                <a:gd name="T22" fmla="*/ 13 w 176"/>
                <a:gd name="T23" fmla="*/ 1 h 204"/>
                <a:gd name="T24" fmla="*/ 9 w 176"/>
                <a:gd name="T25" fmla="*/ 3 h 204"/>
                <a:gd name="T26" fmla="*/ 7 w 176"/>
                <a:gd name="T27" fmla="*/ 5 h 204"/>
                <a:gd name="T28" fmla="*/ 5 w 176"/>
                <a:gd name="T29" fmla="*/ 7 h 204"/>
                <a:gd name="T30" fmla="*/ 2 w 176"/>
                <a:gd name="T31" fmla="*/ 10 h 204"/>
                <a:gd name="T32" fmla="*/ 1 w 176"/>
                <a:gd name="T33" fmla="*/ 14 h 204"/>
                <a:gd name="T34" fmla="*/ 0 w 176"/>
                <a:gd name="T35" fmla="*/ 17 h 204"/>
                <a:gd name="T36" fmla="*/ 0 w 176"/>
                <a:gd name="T37" fmla="*/ 21 h 204"/>
                <a:gd name="T38" fmla="*/ 0 w 176"/>
                <a:gd name="T39" fmla="*/ 25 h 204"/>
                <a:gd name="T40" fmla="*/ 1 w 176"/>
                <a:gd name="T41" fmla="*/ 28 h 204"/>
                <a:gd name="T42" fmla="*/ 2 w 176"/>
                <a:gd name="T43" fmla="*/ 32 h 204"/>
                <a:gd name="T44" fmla="*/ 5 w 176"/>
                <a:gd name="T45" fmla="*/ 34 h 204"/>
                <a:gd name="T46" fmla="*/ 7 w 176"/>
                <a:gd name="T47" fmla="*/ 37 h 204"/>
                <a:gd name="T48" fmla="*/ 9 w 176"/>
                <a:gd name="T49" fmla="*/ 39 h 204"/>
                <a:gd name="T50" fmla="*/ 13 w 176"/>
                <a:gd name="T51" fmla="*/ 41 h 204"/>
                <a:gd name="T52" fmla="*/ 16 w 176"/>
                <a:gd name="T53" fmla="*/ 41 h 204"/>
                <a:gd name="T54" fmla="*/ 19 w 176"/>
                <a:gd name="T55" fmla="*/ 42 h 204"/>
                <a:gd name="T56" fmla="*/ 22 w 176"/>
                <a:gd name="T57" fmla="*/ 41 h 204"/>
                <a:gd name="T58" fmla="*/ 25 w 176"/>
                <a:gd name="T59" fmla="*/ 41 h 204"/>
                <a:gd name="T60" fmla="*/ 28 w 176"/>
                <a:gd name="T61" fmla="*/ 39 h 204"/>
                <a:gd name="T62" fmla="*/ 31 w 176"/>
                <a:gd name="T63" fmla="*/ 37 h 204"/>
                <a:gd name="T64" fmla="*/ 33 w 176"/>
                <a:gd name="T65" fmla="*/ 34 h 204"/>
                <a:gd name="T66" fmla="*/ 35 w 176"/>
                <a:gd name="T67" fmla="*/ 32 h 204"/>
                <a:gd name="T68" fmla="*/ 36 w 176"/>
                <a:gd name="T69" fmla="*/ 28 h 204"/>
                <a:gd name="T70" fmla="*/ 38 w 176"/>
                <a:gd name="T71" fmla="*/ 25 h 204"/>
                <a:gd name="T72" fmla="*/ 38 w 176"/>
                <a:gd name="T73" fmla="*/ 21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6"/>
                <a:gd name="T112" fmla="*/ 0 h 204"/>
                <a:gd name="T113" fmla="*/ 176 w 176"/>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6" h="204">
                  <a:moveTo>
                    <a:pt x="176" y="101"/>
                  </a:moveTo>
                  <a:lnTo>
                    <a:pt x="174" y="83"/>
                  </a:lnTo>
                  <a:lnTo>
                    <a:pt x="169" y="66"/>
                  </a:lnTo>
                  <a:lnTo>
                    <a:pt x="163" y="50"/>
                  </a:lnTo>
                  <a:lnTo>
                    <a:pt x="154" y="36"/>
                  </a:lnTo>
                  <a:lnTo>
                    <a:pt x="143" y="22"/>
                  </a:lnTo>
                  <a:lnTo>
                    <a:pt x="131" y="13"/>
                  </a:lnTo>
                  <a:lnTo>
                    <a:pt x="117" y="6"/>
                  </a:lnTo>
                  <a:lnTo>
                    <a:pt x="103" y="1"/>
                  </a:lnTo>
                  <a:lnTo>
                    <a:pt x="88" y="0"/>
                  </a:lnTo>
                  <a:lnTo>
                    <a:pt x="72" y="1"/>
                  </a:lnTo>
                  <a:lnTo>
                    <a:pt x="58" y="6"/>
                  </a:lnTo>
                  <a:lnTo>
                    <a:pt x="43" y="13"/>
                  </a:lnTo>
                  <a:lnTo>
                    <a:pt x="31" y="22"/>
                  </a:lnTo>
                  <a:lnTo>
                    <a:pt x="21" y="36"/>
                  </a:lnTo>
                  <a:lnTo>
                    <a:pt x="11" y="50"/>
                  </a:lnTo>
                  <a:lnTo>
                    <a:pt x="5" y="66"/>
                  </a:lnTo>
                  <a:lnTo>
                    <a:pt x="1" y="83"/>
                  </a:lnTo>
                  <a:lnTo>
                    <a:pt x="0" y="101"/>
                  </a:lnTo>
                  <a:lnTo>
                    <a:pt x="1" y="119"/>
                  </a:lnTo>
                  <a:lnTo>
                    <a:pt x="5" y="136"/>
                  </a:lnTo>
                  <a:lnTo>
                    <a:pt x="11" y="153"/>
                  </a:lnTo>
                  <a:lnTo>
                    <a:pt x="21" y="167"/>
                  </a:lnTo>
                  <a:lnTo>
                    <a:pt x="31" y="179"/>
                  </a:lnTo>
                  <a:lnTo>
                    <a:pt x="43" y="189"/>
                  </a:lnTo>
                  <a:lnTo>
                    <a:pt x="58" y="198"/>
                  </a:lnTo>
                  <a:lnTo>
                    <a:pt x="72" y="201"/>
                  </a:lnTo>
                  <a:lnTo>
                    <a:pt x="88" y="204"/>
                  </a:lnTo>
                  <a:lnTo>
                    <a:pt x="103" y="201"/>
                  </a:lnTo>
                  <a:lnTo>
                    <a:pt x="117" y="198"/>
                  </a:lnTo>
                  <a:lnTo>
                    <a:pt x="131" y="189"/>
                  </a:lnTo>
                  <a:lnTo>
                    <a:pt x="143" y="179"/>
                  </a:lnTo>
                  <a:lnTo>
                    <a:pt x="154" y="167"/>
                  </a:lnTo>
                  <a:lnTo>
                    <a:pt x="163" y="153"/>
                  </a:lnTo>
                  <a:lnTo>
                    <a:pt x="169" y="136"/>
                  </a:lnTo>
                  <a:lnTo>
                    <a:pt x="174" y="119"/>
                  </a:lnTo>
                  <a:lnTo>
                    <a:pt x="176" y="101"/>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408" name="Line 80"/>
            <p:cNvSpPr>
              <a:spLocks noChangeShapeType="1"/>
            </p:cNvSpPr>
            <p:nvPr/>
          </p:nvSpPr>
          <p:spPr bwMode="auto">
            <a:xfrm>
              <a:off x="4946" y="1713"/>
              <a:ext cx="1" cy="1"/>
            </a:xfrm>
            <a:prstGeom prst="line">
              <a:avLst/>
            </a:prstGeom>
            <a:noFill/>
            <a:ln w="0">
              <a:solidFill>
                <a:srgbClr val="00FFFF"/>
              </a:solidFill>
              <a:round/>
              <a:headEnd/>
              <a:tailEnd/>
            </a:ln>
          </p:spPr>
          <p:txBody>
            <a:bodyPr>
              <a:prstTxWarp prst="textNoShape">
                <a:avLst/>
              </a:prstTxWarp>
            </a:bodyPr>
            <a:lstStyle/>
            <a:p>
              <a:endParaRPr lang="en-US"/>
            </a:p>
          </p:txBody>
        </p:sp>
        <p:sp>
          <p:nvSpPr>
            <p:cNvPr id="99409" name="Freeform 81"/>
            <p:cNvSpPr>
              <a:spLocks/>
            </p:cNvSpPr>
            <p:nvPr/>
          </p:nvSpPr>
          <p:spPr bwMode="auto">
            <a:xfrm>
              <a:off x="4908" y="1692"/>
              <a:ext cx="38" cy="42"/>
            </a:xfrm>
            <a:custGeom>
              <a:avLst/>
              <a:gdLst>
                <a:gd name="T0" fmla="*/ 38 w 176"/>
                <a:gd name="T1" fmla="*/ 21 h 204"/>
                <a:gd name="T2" fmla="*/ 38 w 176"/>
                <a:gd name="T3" fmla="*/ 17 h 204"/>
                <a:gd name="T4" fmla="*/ 37 w 176"/>
                <a:gd name="T5" fmla="*/ 14 h 204"/>
                <a:gd name="T6" fmla="*/ 35 w 176"/>
                <a:gd name="T7" fmla="*/ 10 h 204"/>
                <a:gd name="T8" fmla="*/ 33 w 176"/>
                <a:gd name="T9" fmla="*/ 7 h 204"/>
                <a:gd name="T10" fmla="*/ 31 w 176"/>
                <a:gd name="T11" fmla="*/ 5 h 204"/>
                <a:gd name="T12" fmla="*/ 29 w 176"/>
                <a:gd name="T13" fmla="*/ 3 h 204"/>
                <a:gd name="T14" fmla="*/ 25 w 176"/>
                <a:gd name="T15" fmla="*/ 1 h 204"/>
                <a:gd name="T16" fmla="*/ 22 w 176"/>
                <a:gd name="T17" fmla="*/ 0 h 204"/>
                <a:gd name="T18" fmla="*/ 19 w 176"/>
                <a:gd name="T19" fmla="*/ 0 h 204"/>
                <a:gd name="T20" fmla="*/ 16 w 176"/>
                <a:gd name="T21" fmla="*/ 0 h 204"/>
                <a:gd name="T22" fmla="*/ 13 w 176"/>
                <a:gd name="T23" fmla="*/ 1 h 204"/>
                <a:gd name="T24" fmla="*/ 10 w 176"/>
                <a:gd name="T25" fmla="*/ 3 h 204"/>
                <a:gd name="T26" fmla="*/ 7 w 176"/>
                <a:gd name="T27" fmla="*/ 5 h 204"/>
                <a:gd name="T28" fmla="*/ 5 w 176"/>
                <a:gd name="T29" fmla="*/ 7 h 204"/>
                <a:gd name="T30" fmla="*/ 3 w 176"/>
                <a:gd name="T31" fmla="*/ 10 h 204"/>
                <a:gd name="T32" fmla="*/ 1 w 176"/>
                <a:gd name="T33" fmla="*/ 14 h 204"/>
                <a:gd name="T34" fmla="*/ 0 w 176"/>
                <a:gd name="T35" fmla="*/ 17 h 204"/>
                <a:gd name="T36" fmla="*/ 0 w 176"/>
                <a:gd name="T37" fmla="*/ 21 h 204"/>
                <a:gd name="T38" fmla="*/ 0 w 176"/>
                <a:gd name="T39" fmla="*/ 25 h 204"/>
                <a:gd name="T40" fmla="*/ 1 w 176"/>
                <a:gd name="T41" fmla="*/ 28 h 204"/>
                <a:gd name="T42" fmla="*/ 3 w 176"/>
                <a:gd name="T43" fmla="*/ 32 h 204"/>
                <a:gd name="T44" fmla="*/ 5 w 176"/>
                <a:gd name="T45" fmla="*/ 34 h 204"/>
                <a:gd name="T46" fmla="*/ 7 w 176"/>
                <a:gd name="T47" fmla="*/ 37 h 204"/>
                <a:gd name="T48" fmla="*/ 10 w 176"/>
                <a:gd name="T49" fmla="*/ 39 h 204"/>
                <a:gd name="T50" fmla="*/ 13 w 176"/>
                <a:gd name="T51" fmla="*/ 41 h 204"/>
                <a:gd name="T52" fmla="*/ 16 w 176"/>
                <a:gd name="T53" fmla="*/ 41 h 204"/>
                <a:gd name="T54" fmla="*/ 19 w 176"/>
                <a:gd name="T55" fmla="*/ 42 h 204"/>
                <a:gd name="T56" fmla="*/ 22 w 176"/>
                <a:gd name="T57" fmla="*/ 41 h 204"/>
                <a:gd name="T58" fmla="*/ 25 w 176"/>
                <a:gd name="T59" fmla="*/ 41 h 204"/>
                <a:gd name="T60" fmla="*/ 29 w 176"/>
                <a:gd name="T61" fmla="*/ 39 h 204"/>
                <a:gd name="T62" fmla="*/ 31 w 176"/>
                <a:gd name="T63" fmla="*/ 37 h 204"/>
                <a:gd name="T64" fmla="*/ 33 w 176"/>
                <a:gd name="T65" fmla="*/ 34 h 204"/>
                <a:gd name="T66" fmla="*/ 35 w 176"/>
                <a:gd name="T67" fmla="*/ 32 h 204"/>
                <a:gd name="T68" fmla="*/ 37 w 176"/>
                <a:gd name="T69" fmla="*/ 28 h 204"/>
                <a:gd name="T70" fmla="*/ 38 w 176"/>
                <a:gd name="T71" fmla="*/ 25 h 204"/>
                <a:gd name="T72" fmla="*/ 38 w 176"/>
                <a:gd name="T73" fmla="*/ 21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6"/>
                <a:gd name="T112" fmla="*/ 0 h 204"/>
                <a:gd name="T113" fmla="*/ 176 w 176"/>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6" h="204">
                  <a:moveTo>
                    <a:pt x="176" y="101"/>
                  </a:moveTo>
                  <a:lnTo>
                    <a:pt x="175" y="83"/>
                  </a:lnTo>
                  <a:lnTo>
                    <a:pt x="170" y="66"/>
                  </a:lnTo>
                  <a:lnTo>
                    <a:pt x="164" y="50"/>
                  </a:lnTo>
                  <a:lnTo>
                    <a:pt x="155" y="36"/>
                  </a:lnTo>
                  <a:lnTo>
                    <a:pt x="144" y="22"/>
                  </a:lnTo>
                  <a:lnTo>
                    <a:pt x="132" y="13"/>
                  </a:lnTo>
                  <a:lnTo>
                    <a:pt x="118" y="6"/>
                  </a:lnTo>
                  <a:lnTo>
                    <a:pt x="103" y="1"/>
                  </a:lnTo>
                  <a:lnTo>
                    <a:pt x="88" y="0"/>
                  </a:lnTo>
                  <a:lnTo>
                    <a:pt x="73" y="1"/>
                  </a:lnTo>
                  <a:lnTo>
                    <a:pt x="59" y="6"/>
                  </a:lnTo>
                  <a:lnTo>
                    <a:pt x="44" y="13"/>
                  </a:lnTo>
                  <a:lnTo>
                    <a:pt x="31" y="22"/>
                  </a:lnTo>
                  <a:lnTo>
                    <a:pt x="22" y="36"/>
                  </a:lnTo>
                  <a:lnTo>
                    <a:pt x="13" y="50"/>
                  </a:lnTo>
                  <a:lnTo>
                    <a:pt x="5" y="66"/>
                  </a:lnTo>
                  <a:lnTo>
                    <a:pt x="2" y="83"/>
                  </a:lnTo>
                  <a:lnTo>
                    <a:pt x="0" y="101"/>
                  </a:lnTo>
                  <a:lnTo>
                    <a:pt x="2" y="119"/>
                  </a:lnTo>
                  <a:lnTo>
                    <a:pt x="5" y="136"/>
                  </a:lnTo>
                  <a:lnTo>
                    <a:pt x="13" y="153"/>
                  </a:lnTo>
                  <a:lnTo>
                    <a:pt x="22" y="167"/>
                  </a:lnTo>
                  <a:lnTo>
                    <a:pt x="31" y="179"/>
                  </a:lnTo>
                  <a:lnTo>
                    <a:pt x="44" y="189"/>
                  </a:lnTo>
                  <a:lnTo>
                    <a:pt x="59" y="198"/>
                  </a:lnTo>
                  <a:lnTo>
                    <a:pt x="73" y="201"/>
                  </a:lnTo>
                  <a:lnTo>
                    <a:pt x="88" y="204"/>
                  </a:lnTo>
                  <a:lnTo>
                    <a:pt x="103" y="201"/>
                  </a:lnTo>
                  <a:lnTo>
                    <a:pt x="118" y="198"/>
                  </a:lnTo>
                  <a:lnTo>
                    <a:pt x="132" y="189"/>
                  </a:lnTo>
                  <a:lnTo>
                    <a:pt x="144" y="179"/>
                  </a:lnTo>
                  <a:lnTo>
                    <a:pt x="155" y="167"/>
                  </a:lnTo>
                  <a:lnTo>
                    <a:pt x="164" y="153"/>
                  </a:lnTo>
                  <a:lnTo>
                    <a:pt x="170" y="136"/>
                  </a:lnTo>
                  <a:lnTo>
                    <a:pt x="175" y="119"/>
                  </a:lnTo>
                  <a:lnTo>
                    <a:pt x="176" y="101"/>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410" name="Line 82"/>
            <p:cNvSpPr>
              <a:spLocks noChangeShapeType="1"/>
            </p:cNvSpPr>
            <p:nvPr/>
          </p:nvSpPr>
          <p:spPr bwMode="auto">
            <a:xfrm>
              <a:off x="940" y="3485"/>
              <a:ext cx="1" cy="0"/>
            </a:xfrm>
            <a:prstGeom prst="line">
              <a:avLst/>
            </a:prstGeom>
            <a:noFill/>
            <a:ln w="0">
              <a:solidFill>
                <a:srgbClr val="FFFFFF"/>
              </a:solidFill>
              <a:round/>
              <a:headEnd/>
              <a:tailEnd/>
            </a:ln>
          </p:spPr>
          <p:txBody>
            <a:bodyPr>
              <a:prstTxWarp prst="textNoShape">
                <a:avLst/>
              </a:prstTxWarp>
            </a:bodyPr>
            <a:lstStyle/>
            <a:p>
              <a:endParaRPr lang="en-US"/>
            </a:p>
          </p:txBody>
        </p:sp>
        <p:sp>
          <p:nvSpPr>
            <p:cNvPr id="99411" name="Freeform 83"/>
            <p:cNvSpPr>
              <a:spLocks/>
            </p:cNvSpPr>
            <p:nvPr/>
          </p:nvSpPr>
          <p:spPr bwMode="auto">
            <a:xfrm>
              <a:off x="940" y="3344"/>
              <a:ext cx="23" cy="153"/>
            </a:xfrm>
            <a:custGeom>
              <a:avLst/>
              <a:gdLst>
                <a:gd name="T0" fmla="*/ 0 w 104"/>
                <a:gd name="T1" fmla="*/ 141 h 751"/>
                <a:gd name="T2" fmla="*/ 0 w 104"/>
                <a:gd name="T3" fmla="*/ 143 h 751"/>
                <a:gd name="T4" fmla="*/ 0 w 104"/>
                <a:gd name="T5" fmla="*/ 144 h 751"/>
                <a:gd name="T6" fmla="*/ 1 w 104"/>
                <a:gd name="T7" fmla="*/ 146 h 751"/>
                <a:gd name="T8" fmla="*/ 2 w 104"/>
                <a:gd name="T9" fmla="*/ 148 h 751"/>
                <a:gd name="T10" fmla="*/ 3 w 104"/>
                <a:gd name="T11" fmla="*/ 149 h 751"/>
                <a:gd name="T12" fmla="*/ 5 w 104"/>
                <a:gd name="T13" fmla="*/ 151 h 751"/>
                <a:gd name="T14" fmla="*/ 6 w 104"/>
                <a:gd name="T15" fmla="*/ 152 h 751"/>
                <a:gd name="T16" fmla="*/ 8 w 104"/>
                <a:gd name="T17" fmla="*/ 152 h 751"/>
                <a:gd name="T18" fmla="*/ 10 w 104"/>
                <a:gd name="T19" fmla="*/ 153 h 751"/>
                <a:gd name="T20" fmla="*/ 12 w 104"/>
                <a:gd name="T21" fmla="*/ 153 h 751"/>
                <a:gd name="T22" fmla="*/ 13 w 104"/>
                <a:gd name="T23" fmla="*/ 153 h 751"/>
                <a:gd name="T24" fmla="*/ 15 w 104"/>
                <a:gd name="T25" fmla="*/ 152 h 751"/>
                <a:gd name="T26" fmla="*/ 17 w 104"/>
                <a:gd name="T27" fmla="*/ 152 h 751"/>
                <a:gd name="T28" fmla="*/ 18 w 104"/>
                <a:gd name="T29" fmla="*/ 151 h 751"/>
                <a:gd name="T30" fmla="*/ 19 w 104"/>
                <a:gd name="T31" fmla="*/ 149 h 751"/>
                <a:gd name="T32" fmla="*/ 21 w 104"/>
                <a:gd name="T33" fmla="*/ 148 h 751"/>
                <a:gd name="T34" fmla="*/ 21 w 104"/>
                <a:gd name="T35" fmla="*/ 146 h 751"/>
                <a:gd name="T36" fmla="*/ 22 w 104"/>
                <a:gd name="T37" fmla="*/ 144 h 751"/>
                <a:gd name="T38" fmla="*/ 23 w 104"/>
                <a:gd name="T39" fmla="*/ 143 h 751"/>
                <a:gd name="T40" fmla="*/ 23 w 104"/>
                <a:gd name="T41" fmla="*/ 141 h 751"/>
                <a:gd name="T42" fmla="*/ 23 w 104"/>
                <a:gd name="T43" fmla="*/ 12 h 751"/>
                <a:gd name="T44" fmla="*/ 22 w 104"/>
                <a:gd name="T45" fmla="*/ 9 h 751"/>
                <a:gd name="T46" fmla="*/ 21 w 104"/>
                <a:gd name="T47" fmla="*/ 7 h 751"/>
                <a:gd name="T48" fmla="*/ 21 w 104"/>
                <a:gd name="T49" fmla="*/ 5 h 751"/>
                <a:gd name="T50" fmla="*/ 19 w 104"/>
                <a:gd name="T51" fmla="*/ 4 h 751"/>
                <a:gd name="T52" fmla="*/ 18 w 104"/>
                <a:gd name="T53" fmla="*/ 2 h 751"/>
                <a:gd name="T54" fmla="*/ 17 w 104"/>
                <a:gd name="T55" fmla="*/ 1 h 751"/>
                <a:gd name="T56" fmla="*/ 15 w 104"/>
                <a:gd name="T57" fmla="*/ 1 h 751"/>
                <a:gd name="T58" fmla="*/ 13 w 104"/>
                <a:gd name="T59" fmla="*/ 0 h 751"/>
                <a:gd name="T60" fmla="*/ 12 w 104"/>
                <a:gd name="T61" fmla="*/ 0 h 751"/>
                <a:gd name="T62" fmla="*/ 10 w 104"/>
                <a:gd name="T63" fmla="*/ 0 h 751"/>
                <a:gd name="T64" fmla="*/ 8 w 104"/>
                <a:gd name="T65" fmla="*/ 1 h 751"/>
                <a:gd name="T66" fmla="*/ 6 w 104"/>
                <a:gd name="T67" fmla="*/ 1 h 751"/>
                <a:gd name="T68" fmla="*/ 5 w 104"/>
                <a:gd name="T69" fmla="*/ 2 h 751"/>
                <a:gd name="T70" fmla="*/ 3 w 104"/>
                <a:gd name="T71" fmla="*/ 4 h 751"/>
                <a:gd name="T72" fmla="*/ 2 w 104"/>
                <a:gd name="T73" fmla="*/ 5 h 751"/>
                <a:gd name="T74" fmla="*/ 1 w 104"/>
                <a:gd name="T75" fmla="*/ 7 h 751"/>
                <a:gd name="T76" fmla="*/ 0 w 104"/>
                <a:gd name="T77" fmla="*/ 9 h 751"/>
                <a:gd name="T78" fmla="*/ 0 w 104"/>
                <a:gd name="T79" fmla="*/ 10 h 751"/>
                <a:gd name="T80" fmla="*/ 0 w 104"/>
                <a:gd name="T81" fmla="*/ 12 h 751"/>
                <a:gd name="T82" fmla="*/ 0 w 104"/>
                <a:gd name="T83" fmla="*/ 141 h 7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751"/>
                <a:gd name="T128" fmla="*/ 104 w 104"/>
                <a:gd name="T129" fmla="*/ 751 h 75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751">
                  <a:moveTo>
                    <a:pt x="0" y="690"/>
                  </a:moveTo>
                  <a:lnTo>
                    <a:pt x="0" y="700"/>
                  </a:lnTo>
                  <a:lnTo>
                    <a:pt x="2" y="709"/>
                  </a:lnTo>
                  <a:lnTo>
                    <a:pt x="5" y="718"/>
                  </a:lnTo>
                  <a:lnTo>
                    <a:pt x="10" y="725"/>
                  </a:lnTo>
                  <a:lnTo>
                    <a:pt x="15" y="733"/>
                  </a:lnTo>
                  <a:lnTo>
                    <a:pt x="21" y="739"/>
                  </a:lnTo>
                  <a:lnTo>
                    <a:pt x="28" y="744"/>
                  </a:lnTo>
                  <a:lnTo>
                    <a:pt x="36" y="748"/>
                  </a:lnTo>
                  <a:lnTo>
                    <a:pt x="43" y="750"/>
                  </a:lnTo>
                  <a:lnTo>
                    <a:pt x="52" y="751"/>
                  </a:lnTo>
                  <a:lnTo>
                    <a:pt x="59" y="750"/>
                  </a:lnTo>
                  <a:lnTo>
                    <a:pt x="68" y="748"/>
                  </a:lnTo>
                  <a:lnTo>
                    <a:pt x="75" y="744"/>
                  </a:lnTo>
                  <a:lnTo>
                    <a:pt x="81" y="739"/>
                  </a:lnTo>
                  <a:lnTo>
                    <a:pt x="88" y="733"/>
                  </a:lnTo>
                  <a:lnTo>
                    <a:pt x="94" y="725"/>
                  </a:lnTo>
                  <a:lnTo>
                    <a:pt x="97" y="718"/>
                  </a:lnTo>
                  <a:lnTo>
                    <a:pt x="101" y="709"/>
                  </a:lnTo>
                  <a:lnTo>
                    <a:pt x="102" y="700"/>
                  </a:lnTo>
                  <a:lnTo>
                    <a:pt x="104" y="690"/>
                  </a:lnTo>
                  <a:lnTo>
                    <a:pt x="104" y="61"/>
                  </a:lnTo>
                  <a:lnTo>
                    <a:pt x="101" y="42"/>
                  </a:lnTo>
                  <a:lnTo>
                    <a:pt x="97" y="33"/>
                  </a:lnTo>
                  <a:lnTo>
                    <a:pt x="94" y="25"/>
                  </a:lnTo>
                  <a:lnTo>
                    <a:pt x="88" y="18"/>
                  </a:lnTo>
                  <a:lnTo>
                    <a:pt x="81" y="12"/>
                  </a:lnTo>
                  <a:lnTo>
                    <a:pt x="75" y="7"/>
                  </a:lnTo>
                  <a:lnTo>
                    <a:pt x="68" y="3"/>
                  </a:lnTo>
                  <a:lnTo>
                    <a:pt x="59" y="1"/>
                  </a:lnTo>
                  <a:lnTo>
                    <a:pt x="52" y="0"/>
                  </a:lnTo>
                  <a:lnTo>
                    <a:pt x="43" y="1"/>
                  </a:lnTo>
                  <a:lnTo>
                    <a:pt x="36" y="3"/>
                  </a:lnTo>
                  <a:lnTo>
                    <a:pt x="28" y="7"/>
                  </a:lnTo>
                  <a:lnTo>
                    <a:pt x="21" y="12"/>
                  </a:lnTo>
                  <a:lnTo>
                    <a:pt x="15" y="18"/>
                  </a:lnTo>
                  <a:lnTo>
                    <a:pt x="10" y="25"/>
                  </a:lnTo>
                  <a:lnTo>
                    <a:pt x="5" y="33"/>
                  </a:lnTo>
                  <a:lnTo>
                    <a:pt x="2" y="42"/>
                  </a:lnTo>
                  <a:lnTo>
                    <a:pt x="0" y="51"/>
                  </a:lnTo>
                  <a:lnTo>
                    <a:pt x="0" y="61"/>
                  </a:lnTo>
                  <a:lnTo>
                    <a:pt x="0" y="690"/>
                  </a:lnTo>
                  <a:close/>
                </a:path>
              </a:pathLst>
            </a:custGeom>
            <a:solidFill>
              <a:srgbClr val="FFFFFF"/>
            </a:solidFill>
            <a:ln w="7938">
              <a:solidFill>
                <a:srgbClr val="FFFFFF"/>
              </a:solidFill>
              <a:round/>
              <a:headEnd/>
              <a:tailEnd/>
            </a:ln>
          </p:spPr>
          <p:txBody>
            <a:bodyPr>
              <a:prstTxWarp prst="textNoShape">
                <a:avLst/>
              </a:prstTxWarp>
            </a:bodyPr>
            <a:lstStyle/>
            <a:p>
              <a:endParaRPr lang="en-US"/>
            </a:p>
          </p:txBody>
        </p:sp>
        <p:sp>
          <p:nvSpPr>
            <p:cNvPr id="99412" name="Line 84"/>
            <p:cNvSpPr>
              <a:spLocks noChangeShapeType="1"/>
            </p:cNvSpPr>
            <p:nvPr/>
          </p:nvSpPr>
          <p:spPr bwMode="auto">
            <a:xfrm>
              <a:off x="952" y="3344"/>
              <a:ext cx="1" cy="1"/>
            </a:xfrm>
            <a:prstGeom prst="line">
              <a:avLst/>
            </a:prstGeom>
            <a:noFill/>
            <a:ln w="0">
              <a:solidFill>
                <a:srgbClr val="FFFFFF"/>
              </a:solidFill>
              <a:round/>
              <a:headEnd/>
              <a:tailEnd/>
            </a:ln>
          </p:spPr>
          <p:txBody>
            <a:bodyPr>
              <a:prstTxWarp prst="textNoShape">
                <a:avLst/>
              </a:prstTxWarp>
            </a:bodyPr>
            <a:lstStyle/>
            <a:p>
              <a:endParaRPr lang="en-US"/>
            </a:p>
          </p:txBody>
        </p:sp>
        <p:sp>
          <p:nvSpPr>
            <p:cNvPr id="99413" name="Line 85"/>
            <p:cNvSpPr>
              <a:spLocks noChangeShapeType="1"/>
            </p:cNvSpPr>
            <p:nvPr/>
          </p:nvSpPr>
          <p:spPr bwMode="auto">
            <a:xfrm>
              <a:off x="1121" y="3357"/>
              <a:ext cx="1" cy="0"/>
            </a:xfrm>
            <a:prstGeom prst="line">
              <a:avLst/>
            </a:prstGeom>
            <a:noFill/>
            <a:ln w="0">
              <a:solidFill>
                <a:srgbClr val="FFFFFF"/>
              </a:solidFill>
              <a:round/>
              <a:headEnd/>
              <a:tailEnd/>
            </a:ln>
          </p:spPr>
          <p:txBody>
            <a:bodyPr>
              <a:prstTxWarp prst="textNoShape">
                <a:avLst/>
              </a:prstTxWarp>
            </a:bodyPr>
            <a:lstStyle/>
            <a:p>
              <a:endParaRPr lang="en-US"/>
            </a:p>
          </p:txBody>
        </p:sp>
        <p:sp>
          <p:nvSpPr>
            <p:cNvPr id="99414" name="Line 86"/>
            <p:cNvSpPr>
              <a:spLocks noChangeShapeType="1"/>
            </p:cNvSpPr>
            <p:nvPr/>
          </p:nvSpPr>
          <p:spPr bwMode="auto">
            <a:xfrm>
              <a:off x="1133" y="3175"/>
              <a:ext cx="1" cy="1"/>
            </a:xfrm>
            <a:prstGeom prst="line">
              <a:avLst/>
            </a:prstGeom>
            <a:noFill/>
            <a:ln w="0">
              <a:solidFill>
                <a:srgbClr val="FFFFFF"/>
              </a:solidFill>
              <a:round/>
              <a:headEnd/>
              <a:tailEnd/>
            </a:ln>
          </p:spPr>
          <p:txBody>
            <a:bodyPr>
              <a:prstTxWarp prst="textNoShape">
                <a:avLst/>
              </a:prstTxWarp>
            </a:bodyPr>
            <a:lstStyle/>
            <a:p>
              <a:endParaRPr lang="en-US"/>
            </a:p>
          </p:txBody>
        </p:sp>
        <p:sp>
          <p:nvSpPr>
            <p:cNvPr id="99415" name="Line 87"/>
            <p:cNvSpPr>
              <a:spLocks noChangeShapeType="1"/>
            </p:cNvSpPr>
            <p:nvPr/>
          </p:nvSpPr>
          <p:spPr bwMode="auto">
            <a:xfrm>
              <a:off x="1302" y="3188"/>
              <a:ext cx="1" cy="0"/>
            </a:xfrm>
            <a:prstGeom prst="line">
              <a:avLst/>
            </a:prstGeom>
            <a:noFill/>
            <a:ln w="0">
              <a:solidFill>
                <a:srgbClr val="FFFFFF"/>
              </a:solidFill>
              <a:round/>
              <a:headEnd/>
              <a:tailEnd/>
            </a:ln>
          </p:spPr>
          <p:txBody>
            <a:bodyPr>
              <a:prstTxWarp prst="textNoShape">
                <a:avLst/>
              </a:prstTxWarp>
            </a:bodyPr>
            <a:lstStyle/>
            <a:p>
              <a:endParaRPr lang="en-US"/>
            </a:p>
          </p:txBody>
        </p:sp>
        <p:sp>
          <p:nvSpPr>
            <p:cNvPr id="99416" name="Line 88"/>
            <p:cNvSpPr>
              <a:spLocks noChangeShapeType="1"/>
            </p:cNvSpPr>
            <p:nvPr/>
          </p:nvSpPr>
          <p:spPr bwMode="auto">
            <a:xfrm>
              <a:off x="1313" y="3045"/>
              <a:ext cx="1" cy="1"/>
            </a:xfrm>
            <a:prstGeom prst="line">
              <a:avLst/>
            </a:prstGeom>
            <a:noFill/>
            <a:ln w="0">
              <a:solidFill>
                <a:srgbClr val="FFFFFF"/>
              </a:solidFill>
              <a:round/>
              <a:headEnd/>
              <a:tailEnd/>
            </a:ln>
          </p:spPr>
          <p:txBody>
            <a:bodyPr>
              <a:prstTxWarp prst="textNoShape">
                <a:avLst/>
              </a:prstTxWarp>
            </a:bodyPr>
            <a:lstStyle/>
            <a:p>
              <a:endParaRPr lang="en-US"/>
            </a:p>
          </p:txBody>
        </p:sp>
        <p:sp>
          <p:nvSpPr>
            <p:cNvPr id="99417" name="Line 89"/>
            <p:cNvSpPr>
              <a:spLocks noChangeShapeType="1"/>
            </p:cNvSpPr>
            <p:nvPr/>
          </p:nvSpPr>
          <p:spPr bwMode="auto">
            <a:xfrm>
              <a:off x="1483" y="3057"/>
              <a:ext cx="1" cy="1"/>
            </a:xfrm>
            <a:prstGeom prst="line">
              <a:avLst/>
            </a:prstGeom>
            <a:noFill/>
            <a:ln w="0">
              <a:solidFill>
                <a:srgbClr val="FFFFFF"/>
              </a:solidFill>
              <a:round/>
              <a:headEnd/>
              <a:tailEnd/>
            </a:ln>
          </p:spPr>
          <p:txBody>
            <a:bodyPr>
              <a:prstTxWarp prst="textNoShape">
                <a:avLst/>
              </a:prstTxWarp>
            </a:bodyPr>
            <a:lstStyle/>
            <a:p>
              <a:endParaRPr lang="en-US"/>
            </a:p>
          </p:txBody>
        </p:sp>
        <p:sp>
          <p:nvSpPr>
            <p:cNvPr id="99418" name="Freeform 90"/>
            <p:cNvSpPr>
              <a:spLocks/>
            </p:cNvSpPr>
            <p:nvPr/>
          </p:nvSpPr>
          <p:spPr bwMode="auto">
            <a:xfrm>
              <a:off x="1483" y="2898"/>
              <a:ext cx="22" cy="171"/>
            </a:xfrm>
            <a:custGeom>
              <a:avLst/>
              <a:gdLst>
                <a:gd name="T0" fmla="*/ 0 w 104"/>
                <a:gd name="T1" fmla="*/ 159 h 840"/>
                <a:gd name="T2" fmla="*/ 0 w 104"/>
                <a:gd name="T3" fmla="*/ 161 h 840"/>
                <a:gd name="T4" fmla="*/ 0 w 104"/>
                <a:gd name="T5" fmla="*/ 162 h 840"/>
                <a:gd name="T6" fmla="*/ 1 w 104"/>
                <a:gd name="T7" fmla="*/ 164 h 840"/>
                <a:gd name="T8" fmla="*/ 2 w 104"/>
                <a:gd name="T9" fmla="*/ 166 h 840"/>
                <a:gd name="T10" fmla="*/ 3 w 104"/>
                <a:gd name="T11" fmla="*/ 167 h 840"/>
                <a:gd name="T12" fmla="*/ 4 w 104"/>
                <a:gd name="T13" fmla="*/ 169 h 840"/>
                <a:gd name="T14" fmla="*/ 6 w 104"/>
                <a:gd name="T15" fmla="*/ 169 h 840"/>
                <a:gd name="T16" fmla="*/ 8 w 104"/>
                <a:gd name="T17" fmla="*/ 170 h 840"/>
                <a:gd name="T18" fmla="*/ 9 w 104"/>
                <a:gd name="T19" fmla="*/ 171 h 840"/>
                <a:gd name="T20" fmla="*/ 11 w 104"/>
                <a:gd name="T21" fmla="*/ 171 h 840"/>
                <a:gd name="T22" fmla="*/ 13 w 104"/>
                <a:gd name="T23" fmla="*/ 171 h 840"/>
                <a:gd name="T24" fmla="*/ 14 w 104"/>
                <a:gd name="T25" fmla="*/ 170 h 840"/>
                <a:gd name="T26" fmla="*/ 16 w 104"/>
                <a:gd name="T27" fmla="*/ 169 h 840"/>
                <a:gd name="T28" fmla="*/ 18 w 104"/>
                <a:gd name="T29" fmla="*/ 169 h 840"/>
                <a:gd name="T30" fmla="*/ 19 w 104"/>
                <a:gd name="T31" fmla="*/ 167 h 840"/>
                <a:gd name="T32" fmla="*/ 20 w 104"/>
                <a:gd name="T33" fmla="*/ 166 h 840"/>
                <a:gd name="T34" fmla="*/ 21 w 104"/>
                <a:gd name="T35" fmla="*/ 164 h 840"/>
                <a:gd name="T36" fmla="*/ 21 w 104"/>
                <a:gd name="T37" fmla="*/ 162 h 840"/>
                <a:gd name="T38" fmla="*/ 22 w 104"/>
                <a:gd name="T39" fmla="*/ 161 h 840"/>
                <a:gd name="T40" fmla="*/ 22 w 104"/>
                <a:gd name="T41" fmla="*/ 159 h 840"/>
                <a:gd name="T42" fmla="*/ 22 w 104"/>
                <a:gd name="T43" fmla="*/ 12 h 840"/>
                <a:gd name="T44" fmla="*/ 21 w 104"/>
                <a:gd name="T45" fmla="*/ 9 h 840"/>
                <a:gd name="T46" fmla="*/ 21 w 104"/>
                <a:gd name="T47" fmla="*/ 7 h 840"/>
                <a:gd name="T48" fmla="*/ 20 w 104"/>
                <a:gd name="T49" fmla="*/ 5 h 840"/>
                <a:gd name="T50" fmla="*/ 19 w 104"/>
                <a:gd name="T51" fmla="*/ 4 h 840"/>
                <a:gd name="T52" fmla="*/ 18 w 104"/>
                <a:gd name="T53" fmla="*/ 2 h 840"/>
                <a:gd name="T54" fmla="*/ 16 w 104"/>
                <a:gd name="T55" fmla="*/ 1 h 840"/>
                <a:gd name="T56" fmla="*/ 14 w 104"/>
                <a:gd name="T57" fmla="*/ 1 h 840"/>
                <a:gd name="T58" fmla="*/ 13 w 104"/>
                <a:gd name="T59" fmla="*/ 0 h 840"/>
                <a:gd name="T60" fmla="*/ 11 w 104"/>
                <a:gd name="T61" fmla="*/ 0 h 840"/>
                <a:gd name="T62" fmla="*/ 9 w 104"/>
                <a:gd name="T63" fmla="*/ 0 h 840"/>
                <a:gd name="T64" fmla="*/ 8 w 104"/>
                <a:gd name="T65" fmla="*/ 1 h 840"/>
                <a:gd name="T66" fmla="*/ 6 w 104"/>
                <a:gd name="T67" fmla="*/ 1 h 840"/>
                <a:gd name="T68" fmla="*/ 4 w 104"/>
                <a:gd name="T69" fmla="*/ 2 h 840"/>
                <a:gd name="T70" fmla="*/ 3 w 104"/>
                <a:gd name="T71" fmla="*/ 4 h 840"/>
                <a:gd name="T72" fmla="*/ 2 w 104"/>
                <a:gd name="T73" fmla="*/ 5 h 840"/>
                <a:gd name="T74" fmla="*/ 1 w 104"/>
                <a:gd name="T75" fmla="*/ 7 h 840"/>
                <a:gd name="T76" fmla="*/ 0 w 104"/>
                <a:gd name="T77" fmla="*/ 9 h 840"/>
                <a:gd name="T78" fmla="*/ 0 w 104"/>
                <a:gd name="T79" fmla="*/ 10 h 840"/>
                <a:gd name="T80" fmla="*/ 0 w 104"/>
                <a:gd name="T81" fmla="*/ 12 h 840"/>
                <a:gd name="T82" fmla="*/ 0 w 104"/>
                <a:gd name="T83" fmla="*/ 159 h 8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840"/>
                <a:gd name="T128" fmla="*/ 104 w 104"/>
                <a:gd name="T129" fmla="*/ 840 h 8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840">
                  <a:moveTo>
                    <a:pt x="0" y="779"/>
                  </a:moveTo>
                  <a:lnTo>
                    <a:pt x="1" y="789"/>
                  </a:lnTo>
                  <a:lnTo>
                    <a:pt x="2" y="797"/>
                  </a:lnTo>
                  <a:lnTo>
                    <a:pt x="6" y="807"/>
                  </a:lnTo>
                  <a:lnTo>
                    <a:pt x="10" y="814"/>
                  </a:lnTo>
                  <a:lnTo>
                    <a:pt x="15" y="822"/>
                  </a:lnTo>
                  <a:lnTo>
                    <a:pt x="21" y="828"/>
                  </a:lnTo>
                  <a:lnTo>
                    <a:pt x="28" y="832"/>
                  </a:lnTo>
                  <a:lnTo>
                    <a:pt x="36" y="836"/>
                  </a:lnTo>
                  <a:lnTo>
                    <a:pt x="44" y="838"/>
                  </a:lnTo>
                  <a:lnTo>
                    <a:pt x="52" y="840"/>
                  </a:lnTo>
                  <a:lnTo>
                    <a:pt x="60" y="838"/>
                  </a:lnTo>
                  <a:lnTo>
                    <a:pt x="68" y="836"/>
                  </a:lnTo>
                  <a:lnTo>
                    <a:pt x="75" y="832"/>
                  </a:lnTo>
                  <a:lnTo>
                    <a:pt x="83" y="828"/>
                  </a:lnTo>
                  <a:lnTo>
                    <a:pt x="89" y="822"/>
                  </a:lnTo>
                  <a:lnTo>
                    <a:pt x="94" y="814"/>
                  </a:lnTo>
                  <a:lnTo>
                    <a:pt x="97" y="807"/>
                  </a:lnTo>
                  <a:lnTo>
                    <a:pt x="101" y="797"/>
                  </a:lnTo>
                  <a:lnTo>
                    <a:pt x="102" y="789"/>
                  </a:lnTo>
                  <a:lnTo>
                    <a:pt x="104" y="779"/>
                  </a:lnTo>
                  <a:lnTo>
                    <a:pt x="104" y="61"/>
                  </a:lnTo>
                  <a:lnTo>
                    <a:pt x="101" y="42"/>
                  </a:lnTo>
                  <a:lnTo>
                    <a:pt x="97" y="33"/>
                  </a:lnTo>
                  <a:lnTo>
                    <a:pt x="94" y="26"/>
                  </a:lnTo>
                  <a:lnTo>
                    <a:pt x="89" y="18"/>
                  </a:lnTo>
                  <a:lnTo>
                    <a:pt x="83" y="12"/>
                  </a:lnTo>
                  <a:lnTo>
                    <a:pt x="75" y="7"/>
                  </a:lnTo>
                  <a:lnTo>
                    <a:pt x="68" y="4"/>
                  </a:lnTo>
                  <a:lnTo>
                    <a:pt x="60" y="1"/>
                  </a:lnTo>
                  <a:lnTo>
                    <a:pt x="52" y="0"/>
                  </a:lnTo>
                  <a:lnTo>
                    <a:pt x="44" y="1"/>
                  </a:lnTo>
                  <a:lnTo>
                    <a:pt x="36" y="4"/>
                  </a:lnTo>
                  <a:lnTo>
                    <a:pt x="28" y="7"/>
                  </a:lnTo>
                  <a:lnTo>
                    <a:pt x="21" y="12"/>
                  </a:lnTo>
                  <a:lnTo>
                    <a:pt x="15" y="18"/>
                  </a:lnTo>
                  <a:lnTo>
                    <a:pt x="10" y="26"/>
                  </a:lnTo>
                  <a:lnTo>
                    <a:pt x="6" y="33"/>
                  </a:lnTo>
                  <a:lnTo>
                    <a:pt x="2" y="42"/>
                  </a:lnTo>
                  <a:lnTo>
                    <a:pt x="1" y="51"/>
                  </a:lnTo>
                  <a:lnTo>
                    <a:pt x="0" y="61"/>
                  </a:lnTo>
                  <a:lnTo>
                    <a:pt x="0" y="779"/>
                  </a:lnTo>
                  <a:close/>
                </a:path>
              </a:pathLst>
            </a:custGeom>
            <a:solidFill>
              <a:srgbClr val="00FFFF"/>
            </a:solidFill>
            <a:ln w="8001">
              <a:solidFill>
                <a:srgbClr val="00FFFF"/>
              </a:solidFill>
              <a:round/>
              <a:headEnd/>
              <a:tailEnd/>
            </a:ln>
          </p:spPr>
          <p:txBody>
            <a:bodyPr>
              <a:prstTxWarp prst="textNoShape">
                <a:avLst/>
              </a:prstTxWarp>
            </a:bodyPr>
            <a:lstStyle/>
            <a:p>
              <a:endParaRPr lang="en-US"/>
            </a:p>
          </p:txBody>
        </p:sp>
        <p:sp>
          <p:nvSpPr>
            <p:cNvPr id="99419" name="Line 91"/>
            <p:cNvSpPr>
              <a:spLocks noChangeShapeType="1"/>
            </p:cNvSpPr>
            <p:nvPr/>
          </p:nvSpPr>
          <p:spPr bwMode="auto">
            <a:xfrm>
              <a:off x="1494" y="2898"/>
              <a:ext cx="1" cy="1"/>
            </a:xfrm>
            <a:prstGeom prst="line">
              <a:avLst/>
            </a:prstGeom>
            <a:noFill/>
            <a:ln w="0">
              <a:solidFill>
                <a:srgbClr val="FFFFFF"/>
              </a:solidFill>
              <a:round/>
              <a:headEnd/>
              <a:tailEnd/>
            </a:ln>
          </p:spPr>
          <p:txBody>
            <a:bodyPr>
              <a:prstTxWarp prst="textNoShape">
                <a:avLst/>
              </a:prstTxWarp>
            </a:bodyPr>
            <a:lstStyle/>
            <a:p>
              <a:endParaRPr lang="en-US"/>
            </a:p>
          </p:txBody>
        </p:sp>
        <p:sp>
          <p:nvSpPr>
            <p:cNvPr id="99420" name="Line 92"/>
            <p:cNvSpPr>
              <a:spLocks noChangeShapeType="1"/>
            </p:cNvSpPr>
            <p:nvPr/>
          </p:nvSpPr>
          <p:spPr bwMode="auto">
            <a:xfrm>
              <a:off x="1663" y="2910"/>
              <a:ext cx="1" cy="1"/>
            </a:xfrm>
            <a:prstGeom prst="line">
              <a:avLst/>
            </a:prstGeom>
            <a:noFill/>
            <a:ln w="0">
              <a:solidFill>
                <a:srgbClr val="FFFFFF"/>
              </a:solidFill>
              <a:round/>
              <a:headEnd/>
              <a:tailEnd/>
            </a:ln>
          </p:spPr>
          <p:txBody>
            <a:bodyPr>
              <a:prstTxWarp prst="textNoShape">
                <a:avLst/>
              </a:prstTxWarp>
            </a:bodyPr>
            <a:lstStyle/>
            <a:p>
              <a:endParaRPr lang="en-US"/>
            </a:p>
          </p:txBody>
        </p:sp>
        <p:sp>
          <p:nvSpPr>
            <p:cNvPr id="99421" name="Line 93"/>
            <p:cNvSpPr>
              <a:spLocks noChangeShapeType="1"/>
            </p:cNvSpPr>
            <p:nvPr/>
          </p:nvSpPr>
          <p:spPr bwMode="auto">
            <a:xfrm>
              <a:off x="1675" y="2644"/>
              <a:ext cx="1" cy="1"/>
            </a:xfrm>
            <a:prstGeom prst="line">
              <a:avLst/>
            </a:prstGeom>
            <a:noFill/>
            <a:ln w="0">
              <a:solidFill>
                <a:srgbClr val="00FFFF"/>
              </a:solidFill>
              <a:round/>
              <a:headEnd/>
              <a:tailEnd/>
            </a:ln>
          </p:spPr>
          <p:txBody>
            <a:bodyPr>
              <a:prstTxWarp prst="textNoShape">
                <a:avLst/>
              </a:prstTxWarp>
            </a:bodyPr>
            <a:lstStyle/>
            <a:p>
              <a:endParaRPr lang="en-US"/>
            </a:p>
          </p:txBody>
        </p:sp>
        <p:sp>
          <p:nvSpPr>
            <p:cNvPr id="99422" name="Freeform 94"/>
            <p:cNvSpPr>
              <a:spLocks/>
            </p:cNvSpPr>
            <p:nvPr/>
          </p:nvSpPr>
          <p:spPr bwMode="auto">
            <a:xfrm>
              <a:off x="1663" y="2644"/>
              <a:ext cx="204" cy="24"/>
            </a:xfrm>
            <a:custGeom>
              <a:avLst/>
              <a:gdLst>
                <a:gd name="T0" fmla="*/ 11 w 932"/>
                <a:gd name="T1" fmla="*/ 0 h 121"/>
                <a:gd name="T2" fmla="*/ 10 w 932"/>
                <a:gd name="T3" fmla="*/ 0 h 121"/>
                <a:gd name="T4" fmla="*/ 8 w 932"/>
                <a:gd name="T5" fmla="*/ 0 h 121"/>
                <a:gd name="T6" fmla="*/ 6 w 932"/>
                <a:gd name="T7" fmla="*/ 1 h 121"/>
                <a:gd name="T8" fmla="*/ 5 w 932"/>
                <a:gd name="T9" fmla="*/ 2 h 121"/>
                <a:gd name="T10" fmla="*/ 4 w 932"/>
                <a:gd name="T11" fmla="*/ 4 h 121"/>
                <a:gd name="T12" fmla="*/ 2 w 932"/>
                <a:gd name="T13" fmla="*/ 5 h 121"/>
                <a:gd name="T14" fmla="*/ 1 w 932"/>
                <a:gd name="T15" fmla="*/ 7 h 121"/>
                <a:gd name="T16" fmla="*/ 1 w 932"/>
                <a:gd name="T17" fmla="*/ 8 h 121"/>
                <a:gd name="T18" fmla="*/ 0 w 932"/>
                <a:gd name="T19" fmla="*/ 10 h 121"/>
                <a:gd name="T20" fmla="*/ 0 w 932"/>
                <a:gd name="T21" fmla="*/ 12 h 121"/>
                <a:gd name="T22" fmla="*/ 0 w 932"/>
                <a:gd name="T23" fmla="*/ 14 h 121"/>
                <a:gd name="T24" fmla="*/ 1 w 932"/>
                <a:gd name="T25" fmla="*/ 16 h 121"/>
                <a:gd name="T26" fmla="*/ 1 w 932"/>
                <a:gd name="T27" fmla="*/ 17 h 121"/>
                <a:gd name="T28" fmla="*/ 2 w 932"/>
                <a:gd name="T29" fmla="*/ 19 h 121"/>
                <a:gd name="T30" fmla="*/ 4 w 932"/>
                <a:gd name="T31" fmla="*/ 20 h 121"/>
                <a:gd name="T32" fmla="*/ 5 w 932"/>
                <a:gd name="T33" fmla="*/ 22 h 121"/>
                <a:gd name="T34" fmla="*/ 6 w 932"/>
                <a:gd name="T35" fmla="*/ 23 h 121"/>
                <a:gd name="T36" fmla="*/ 8 w 932"/>
                <a:gd name="T37" fmla="*/ 23 h 121"/>
                <a:gd name="T38" fmla="*/ 10 w 932"/>
                <a:gd name="T39" fmla="*/ 24 h 121"/>
                <a:gd name="T40" fmla="*/ 11 w 932"/>
                <a:gd name="T41" fmla="*/ 24 h 121"/>
                <a:gd name="T42" fmla="*/ 193 w 932"/>
                <a:gd name="T43" fmla="*/ 24 h 121"/>
                <a:gd name="T44" fmla="*/ 196 w 932"/>
                <a:gd name="T45" fmla="*/ 23 h 121"/>
                <a:gd name="T46" fmla="*/ 198 w 932"/>
                <a:gd name="T47" fmla="*/ 23 h 121"/>
                <a:gd name="T48" fmla="*/ 199 w 932"/>
                <a:gd name="T49" fmla="*/ 22 h 121"/>
                <a:gd name="T50" fmla="*/ 201 w 932"/>
                <a:gd name="T51" fmla="*/ 20 h 121"/>
                <a:gd name="T52" fmla="*/ 202 w 932"/>
                <a:gd name="T53" fmla="*/ 19 h 121"/>
                <a:gd name="T54" fmla="*/ 203 w 932"/>
                <a:gd name="T55" fmla="*/ 17 h 121"/>
                <a:gd name="T56" fmla="*/ 203 w 932"/>
                <a:gd name="T57" fmla="*/ 16 h 121"/>
                <a:gd name="T58" fmla="*/ 204 w 932"/>
                <a:gd name="T59" fmla="*/ 14 h 121"/>
                <a:gd name="T60" fmla="*/ 204 w 932"/>
                <a:gd name="T61" fmla="*/ 12 h 121"/>
                <a:gd name="T62" fmla="*/ 204 w 932"/>
                <a:gd name="T63" fmla="*/ 10 h 121"/>
                <a:gd name="T64" fmla="*/ 203 w 932"/>
                <a:gd name="T65" fmla="*/ 8 h 121"/>
                <a:gd name="T66" fmla="*/ 203 w 932"/>
                <a:gd name="T67" fmla="*/ 7 h 121"/>
                <a:gd name="T68" fmla="*/ 202 w 932"/>
                <a:gd name="T69" fmla="*/ 5 h 121"/>
                <a:gd name="T70" fmla="*/ 201 w 932"/>
                <a:gd name="T71" fmla="*/ 4 h 121"/>
                <a:gd name="T72" fmla="*/ 199 w 932"/>
                <a:gd name="T73" fmla="*/ 2 h 121"/>
                <a:gd name="T74" fmla="*/ 198 w 932"/>
                <a:gd name="T75" fmla="*/ 1 h 121"/>
                <a:gd name="T76" fmla="*/ 196 w 932"/>
                <a:gd name="T77" fmla="*/ 0 h 121"/>
                <a:gd name="T78" fmla="*/ 195 w 932"/>
                <a:gd name="T79" fmla="*/ 0 h 121"/>
                <a:gd name="T80" fmla="*/ 193 w 932"/>
                <a:gd name="T81" fmla="*/ 0 h 121"/>
                <a:gd name="T82" fmla="*/ 11 w 932"/>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1"/>
                <a:gd name="T128" fmla="*/ 932 w 932"/>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1">
                  <a:moveTo>
                    <a:pt x="52" y="0"/>
                  </a:moveTo>
                  <a:lnTo>
                    <a:pt x="45" y="1"/>
                  </a:lnTo>
                  <a:lnTo>
                    <a:pt x="36" y="2"/>
                  </a:lnTo>
                  <a:lnTo>
                    <a:pt x="29" y="6"/>
                  </a:lnTo>
                  <a:lnTo>
                    <a:pt x="23" y="12"/>
                  </a:lnTo>
                  <a:lnTo>
                    <a:pt x="16" y="18"/>
                  </a:lnTo>
                  <a:lnTo>
                    <a:pt x="10" y="25"/>
                  </a:lnTo>
                  <a:lnTo>
                    <a:pt x="6" y="33"/>
                  </a:lnTo>
                  <a:lnTo>
                    <a:pt x="3" y="42"/>
                  </a:lnTo>
                  <a:lnTo>
                    <a:pt x="2" y="51"/>
                  </a:lnTo>
                  <a:lnTo>
                    <a:pt x="0" y="60"/>
                  </a:lnTo>
                  <a:lnTo>
                    <a:pt x="2" y="70"/>
                  </a:lnTo>
                  <a:lnTo>
                    <a:pt x="3" y="79"/>
                  </a:lnTo>
                  <a:lnTo>
                    <a:pt x="6" y="88"/>
                  </a:lnTo>
                  <a:lnTo>
                    <a:pt x="10" y="95"/>
                  </a:lnTo>
                  <a:lnTo>
                    <a:pt x="16" y="103"/>
                  </a:lnTo>
                  <a:lnTo>
                    <a:pt x="23" y="109"/>
                  </a:lnTo>
                  <a:lnTo>
                    <a:pt x="29" y="115"/>
                  </a:lnTo>
                  <a:lnTo>
                    <a:pt x="36" y="118"/>
                  </a:lnTo>
                  <a:lnTo>
                    <a:pt x="45" y="120"/>
                  </a:lnTo>
                  <a:lnTo>
                    <a:pt x="52" y="121"/>
                  </a:lnTo>
                  <a:lnTo>
                    <a:pt x="880" y="121"/>
                  </a:lnTo>
                  <a:lnTo>
                    <a:pt x="896" y="118"/>
                  </a:lnTo>
                  <a:lnTo>
                    <a:pt x="903" y="115"/>
                  </a:lnTo>
                  <a:lnTo>
                    <a:pt x="911" y="109"/>
                  </a:lnTo>
                  <a:lnTo>
                    <a:pt x="917" y="103"/>
                  </a:lnTo>
                  <a:lnTo>
                    <a:pt x="922" y="95"/>
                  </a:lnTo>
                  <a:lnTo>
                    <a:pt x="927" y="88"/>
                  </a:lnTo>
                  <a:lnTo>
                    <a:pt x="929" y="79"/>
                  </a:lnTo>
                  <a:lnTo>
                    <a:pt x="932" y="70"/>
                  </a:lnTo>
                  <a:lnTo>
                    <a:pt x="932" y="60"/>
                  </a:lnTo>
                  <a:lnTo>
                    <a:pt x="932" y="51"/>
                  </a:lnTo>
                  <a:lnTo>
                    <a:pt x="929" y="42"/>
                  </a:lnTo>
                  <a:lnTo>
                    <a:pt x="927" y="33"/>
                  </a:lnTo>
                  <a:lnTo>
                    <a:pt x="922" y="25"/>
                  </a:lnTo>
                  <a:lnTo>
                    <a:pt x="917" y="18"/>
                  </a:lnTo>
                  <a:lnTo>
                    <a:pt x="911" y="12"/>
                  </a:lnTo>
                  <a:lnTo>
                    <a:pt x="903" y="6"/>
                  </a:lnTo>
                  <a:lnTo>
                    <a:pt x="896" y="2"/>
                  </a:lnTo>
                  <a:lnTo>
                    <a:pt x="889" y="1"/>
                  </a:lnTo>
                  <a:lnTo>
                    <a:pt x="880"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423" name="Line 95"/>
            <p:cNvSpPr>
              <a:spLocks noChangeShapeType="1"/>
            </p:cNvSpPr>
            <p:nvPr/>
          </p:nvSpPr>
          <p:spPr bwMode="auto">
            <a:xfrm>
              <a:off x="1844" y="2656"/>
              <a:ext cx="1" cy="1"/>
            </a:xfrm>
            <a:prstGeom prst="line">
              <a:avLst/>
            </a:prstGeom>
            <a:noFill/>
            <a:ln w="0">
              <a:solidFill>
                <a:srgbClr val="00FFFF"/>
              </a:solidFill>
              <a:round/>
              <a:headEnd/>
              <a:tailEnd/>
            </a:ln>
          </p:spPr>
          <p:txBody>
            <a:bodyPr>
              <a:prstTxWarp prst="textNoShape">
                <a:avLst/>
              </a:prstTxWarp>
            </a:bodyPr>
            <a:lstStyle/>
            <a:p>
              <a:endParaRPr lang="en-US"/>
            </a:p>
          </p:txBody>
        </p:sp>
        <p:sp>
          <p:nvSpPr>
            <p:cNvPr id="99424" name="Freeform 96"/>
            <p:cNvSpPr>
              <a:spLocks/>
            </p:cNvSpPr>
            <p:nvPr/>
          </p:nvSpPr>
          <p:spPr bwMode="auto">
            <a:xfrm>
              <a:off x="1844" y="2549"/>
              <a:ext cx="23" cy="119"/>
            </a:xfrm>
            <a:custGeom>
              <a:avLst/>
              <a:gdLst>
                <a:gd name="T0" fmla="*/ 0 w 104"/>
                <a:gd name="T1" fmla="*/ 107 h 585"/>
                <a:gd name="T2" fmla="*/ 0 w 104"/>
                <a:gd name="T3" fmla="*/ 109 h 585"/>
                <a:gd name="T4" fmla="*/ 0 w 104"/>
                <a:gd name="T5" fmla="*/ 110 h 585"/>
                <a:gd name="T6" fmla="*/ 1 w 104"/>
                <a:gd name="T7" fmla="*/ 112 h 585"/>
                <a:gd name="T8" fmla="*/ 2 w 104"/>
                <a:gd name="T9" fmla="*/ 114 h 585"/>
                <a:gd name="T10" fmla="*/ 4 w 104"/>
                <a:gd name="T11" fmla="*/ 115 h 585"/>
                <a:gd name="T12" fmla="*/ 5 w 104"/>
                <a:gd name="T13" fmla="*/ 117 h 585"/>
                <a:gd name="T14" fmla="*/ 6 w 104"/>
                <a:gd name="T15" fmla="*/ 118 h 585"/>
                <a:gd name="T16" fmla="*/ 8 w 104"/>
                <a:gd name="T17" fmla="*/ 118 h 585"/>
                <a:gd name="T18" fmla="*/ 10 w 104"/>
                <a:gd name="T19" fmla="*/ 119 h 585"/>
                <a:gd name="T20" fmla="*/ 12 w 104"/>
                <a:gd name="T21" fmla="*/ 119 h 585"/>
                <a:gd name="T22" fmla="*/ 13 w 104"/>
                <a:gd name="T23" fmla="*/ 119 h 585"/>
                <a:gd name="T24" fmla="*/ 15 w 104"/>
                <a:gd name="T25" fmla="*/ 118 h 585"/>
                <a:gd name="T26" fmla="*/ 17 w 104"/>
                <a:gd name="T27" fmla="*/ 118 h 585"/>
                <a:gd name="T28" fmla="*/ 18 w 104"/>
                <a:gd name="T29" fmla="*/ 117 h 585"/>
                <a:gd name="T30" fmla="*/ 20 w 104"/>
                <a:gd name="T31" fmla="*/ 115 h 585"/>
                <a:gd name="T32" fmla="*/ 21 w 104"/>
                <a:gd name="T33" fmla="*/ 114 h 585"/>
                <a:gd name="T34" fmla="*/ 22 w 104"/>
                <a:gd name="T35" fmla="*/ 112 h 585"/>
                <a:gd name="T36" fmla="*/ 22 w 104"/>
                <a:gd name="T37" fmla="*/ 110 h 585"/>
                <a:gd name="T38" fmla="*/ 23 w 104"/>
                <a:gd name="T39" fmla="*/ 109 h 585"/>
                <a:gd name="T40" fmla="*/ 23 w 104"/>
                <a:gd name="T41" fmla="*/ 107 h 585"/>
                <a:gd name="T42" fmla="*/ 23 w 104"/>
                <a:gd name="T43" fmla="*/ 13 h 585"/>
                <a:gd name="T44" fmla="*/ 22 w 104"/>
                <a:gd name="T45" fmla="*/ 9 h 585"/>
                <a:gd name="T46" fmla="*/ 22 w 104"/>
                <a:gd name="T47" fmla="*/ 7 h 585"/>
                <a:gd name="T48" fmla="*/ 21 w 104"/>
                <a:gd name="T49" fmla="*/ 5 h 585"/>
                <a:gd name="T50" fmla="*/ 20 w 104"/>
                <a:gd name="T51" fmla="*/ 4 h 585"/>
                <a:gd name="T52" fmla="*/ 18 w 104"/>
                <a:gd name="T53" fmla="*/ 2 h 585"/>
                <a:gd name="T54" fmla="*/ 17 w 104"/>
                <a:gd name="T55" fmla="*/ 1 h 585"/>
                <a:gd name="T56" fmla="*/ 15 w 104"/>
                <a:gd name="T57" fmla="*/ 1 h 585"/>
                <a:gd name="T58" fmla="*/ 13 w 104"/>
                <a:gd name="T59" fmla="*/ 0 h 585"/>
                <a:gd name="T60" fmla="*/ 12 w 104"/>
                <a:gd name="T61" fmla="*/ 0 h 585"/>
                <a:gd name="T62" fmla="*/ 10 w 104"/>
                <a:gd name="T63" fmla="*/ 0 h 585"/>
                <a:gd name="T64" fmla="*/ 8 w 104"/>
                <a:gd name="T65" fmla="*/ 1 h 585"/>
                <a:gd name="T66" fmla="*/ 6 w 104"/>
                <a:gd name="T67" fmla="*/ 1 h 585"/>
                <a:gd name="T68" fmla="*/ 5 w 104"/>
                <a:gd name="T69" fmla="*/ 2 h 585"/>
                <a:gd name="T70" fmla="*/ 4 w 104"/>
                <a:gd name="T71" fmla="*/ 4 h 585"/>
                <a:gd name="T72" fmla="*/ 2 w 104"/>
                <a:gd name="T73" fmla="*/ 5 h 585"/>
                <a:gd name="T74" fmla="*/ 1 w 104"/>
                <a:gd name="T75" fmla="*/ 7 h 585"/>
                <a:gd name="T76" fmla="*/ 0 w 104"/>
                <a:gd name="T77" fmla="*/ 9 h 585"/>
                <a:gd name="T78" fmla="*/ 0 w 104"/>
                <a:gd name="T79" fmla="*/ 10 h 585"/>
                <a:gd name="T80" fmla="*/ 0 w 104"/>
                <a:gd name="T81" fmla="*/ 13 h 585"/>
                <a:gd name="T82" fmla="*/ 0 w 104"/>
                <a:gd name="T83" fmla="*/ 107 h 5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585"/>
                <a:gd name="T128" fmla="*/ 104 w 104"/>
                <a:gd name="T129" fmla="*/ 585 h 5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585">
                  <a:moveTo>
                    <a:pt x="0" y="524"/>
                  </a:moveTo>
                  <a:lnTo>
                    <a:pt x="1" y="534"/>
                  </a:lnTo>
                  <a:lnTo>
                    <a:pt x="2" y="543"/>
                  </a:lnTo>
                  <a:lnTo>
                    <a:pt x="6" y="552"/>
                  </a:lnTo>
                  <a:lnTo>
                    <a:pt x="10" y="559"/>
                  </a:lnTo>
                  <a:lnTo>
                    <a:pt x="16" y="567"/>
                  </a:lnTo>
                  <a:lnTo>
                    <a:pt x="22" y="573"/>
                  </a:lnTo>
                  <a:lnTo>
                    <a:pt x="28" y="579"/>
                  </a:lnTo>
                  <a:lnTo>
                    <a:pt x="36" y="582"/>
                  </a:lnTo>
                  <a:lnTo>
                    <a:pt x="44" y="584"/>
                  </a:lnTo>
                  <a:lnTo>
                    <a:pt x="52" y="585"/>
                  </a:lnTo>
                  <a:lnTo>
                    <a:pt x="61" y="584"/>
                  </a:lnTo>
                  <a:lnTo>
                    <a:pt x="68" y="582"/>
                  </a:lnTo>
                  <a:lnTo>
                    <a:pt x="75" y="579"/>
                  </a:lnTo>
                  <a:lnTo>
                    <a:pt x="83" y="573"/>
                  </a:lnTo>
                  <a:lnTo>
                    <a:pt x="89" y="567"/>
                  </a:lnTo>
                  <a:lnTo>
                    <a:pt x="94" y="559"/>
                  </a:lnTo>
                  <a:lnTo>
                    <a:pt x="99" y="552"/>
                  </a:lnTo>
                  <a:lnTo>
                    <a:pt x="101" y="543"/>
                  </a:lnTo>
                  <a:lnTo>
                    <a:pt x="104" y="534"/>
                  </a:lnTo>
                  <a:lnTo>
                    <a:pt x="104" y="524"/>
                  </a:lnTo>
                  <a:lnTo>
                    <a:pt x="104" y="62"/>
                  </a:lnTo>
                  <a:lnTo>
                    <a:pt x="101" y="42"/>
                  </a:lnTo>
                  <a:lnTo>
                    <a:pt x="99" y="34"/>
                  </a:lnTo>
                  <a:lnTo>
                    <a:pt x="94" y="26"/>
                  </a:lnTo>
                  <a:lnTo>
                    <a:pt x="89" y="18"/>
                  </a:lnTo>
                  <a:lnTo>
                    <a:pt x="83" y="12"/>
                  </a:lnTo>
                  <a:lnTo>
                    <a:pt x="75" y="7"/>
                  </a:lnTo>
                  <a:lnTo>
                    <a:pt x="68" y="4"/>
                  </a:lnTo>
                  <a:lnTo>
                    <a:pt x="61" y="1"/>
                  </a:lnTo>
                  <a:lnTo>
                    <a:pt x="52" y="0"/>
                  </a:lnTo>
                  <a:lnTo>
                    <a:pt x="44" y="1"/>
                  </a:lnTo>
                  <a:lnTo>
                    <a:pt x="36" y="4"/>
                  </a:lnTo>
                  <a:lnTo>
                    <a:pt x="28" y="7"/>
                  </a:lnTo>
                  <a:lnTo>
                    <a:pt x="22" y="12"/>
                  </a:lnTo>
                  <a:lnTo>
                    <a:pt x="16" y="18"/>
                  </a:lnTo>
                  <a:lnTo>
                    <a:pt x="10" y="26"/>
                  </a:lnTo>
                  <a:lnTo>
                    <a:pt x="6" y="34"/>
                  </a:lnTo>
                  <a:lnTo>
                    <a:pt x="2" y="42"/>
                  </a:lnTo>
                  <a:lnTo>
                    <a:pt x="1" y="51"/>
                  </a:lnTo>
                  <a:lnTo>
                    <a:pt x="0" y="62"/>
                  </a:lnTo>
                  <a:lnTo>
                    <a:pt x="0" y="524"/>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425" name="Line 97"/>
            <p:cNvSpPr>
              <a:spLocks noChangeShapeType="1"/>
            </p:cNvSpPr>
            <p:nvPr/>
          </p:nvSpPr>
          <p:spPr bwMode="auto">
            <a:xfrm>
              <a:off x="1856" y="2549"/>
              <a:ext cx="0" cy="1"/>
            </a:xfrm>
            <a:prstGeom prst="line">
              <a:avLst/>
            </a:prstGeom>
            <a:noFill/>
            <a:ln w="0">
              <a:solidFill>
                <a:srgbClr val="00FFFF"/>
              </a:solidFill>
              <a:round/>
              <a:headEnd/>
              <a:tailEnd/>
            </a:ln>
          </p:spPr>
          <p:txBody>
            <a:bodyPr>
              <a:prstTxWarp prst="textNoShape">
                <a:avLst/>
              </a:prstTxWarp>
            </a:bodyPr>
            <a:lstStyle/>
            <a:p>
              <a:endParaRPr lang="en-US"/>
            </a:p>
          </p:txBody>
        </p:sp>
        <p:sp>
          <p:nvSpPr>
            <p:cNvPr id="99426" name="Freeform 98"/>
            <p:cNvSpPr>
              <a:spLocks/>
            </p:cNvSpPr>
            <p:nvPr/>
          </p:nvSpPr>
          <p:spPr bwMode="auto">
            <a:xfrm>
              <a:off x="1844" y="2549"/>
              <a:ext cx="204" cy="25"/>
            </a:xfrm>
            <a:custGeom>
              <a:avLst/>
              <a:gdLst>
                <a:gd name="T0" fmla="*/ 11 w 932"/>
                <a:gd name="T1" fmla="*/ 0 h 121"/>
                <a:gd name="T2" fmla="*/ 10 w 932"/>
                <a:gd name="T3" fmla="*/ 0 h 121"/>
                <a:gd name="T4" fmla="*/ 8 w 932"/>
                <a:gd name="T5" fmla="*/ 1 h 121"/>
                <a:gd name="T6" fmla="*/ 6 w 932"/>
                <a:gd name="T7" fmla="*/ 1 h 121"/>
                <a:gd name="T8" fmla="*/ 5 w 932"/>
                <a:gd name="T9" fmla="*/ 2 h 121"/>
                <a:gd name="T10" fmla="*/ 4 w 932"/>
                <a:gd name="T11" fmla="*/ 4 h 121"/>
                <a:gd name="T12" fmla="*/ 2 w 932"/>
                <a:gd name="T13" fmla="*/ 5 h 121"/>
                <a:gd name="T14" fmla="*/ 1 w 932"/>
                <a:gd name="T15" fmla="*/ 7 h 121"/>
                <a:gd name="T16" fmla="*/ 0 w 932"/>
                <a:gd name="T17" fmla="*/ 9 h 121"/>
                <a:gd name="T18" fmla="*/ 0 w 932"/>
                <a:gd name="T19" fmla="*/ 11 h 121"/>
                <a:gd name="T20" fmla="*/ 0 w 932"/>
                <a:gd name="T21" fmla="*/ 13 h 121"/>
                <a:gd name="T22" fmla="*/ 0 w 932"/>
                <a:gd name="T23" fmla="*/ 14 h 121"/>
                <a:gd name="T24" fmla="*/ 0 w 932"/>
                <a:gd name="T25" fmla="*/ 17 h 121"/>
                <a:gd name="T26" fmla="*/ 1 w 932"/>
                <a:gd name="T27" fmla="*/ 18 h 121"/>
                <a:gd name="T28" fmla="*/ 2 w 932"/>
                <a:gd name="T29" fmla="*/ 20 h 121"/>
                <a:gd name="T30" fmla="*/ 4 w 932"/>
                <a:gd name="T31" fmla="*/ 21 h 121"/>
                <a:gd name="T32" fmla="*/ 5 w 932"/>
                <a:gd name="T33" fmla="*/ 23 h 121"/>
                <a:gd name="T34" fmla="*/ 6 w 932"/>
                <a:gd name="T35" fmla="*/ 24 h 121"/>
                <a:gd name="T36" fmla="*/ 8 w 932"/>
                <a:gd name="T37" fmla="*/ 25 h 121"/>
                <a:gd name="T38" fmla="*/ 10 w 932"/>
                <a:gd name="T39" fmla="*/ 25 h 121"/>
                <a:gd name="T40" fmla="*/ 11 w 932"/>
                <a:gd name="T41" fmla="*/ 25 h 121"/>
                <a:gd name="T42" fmla="*/ 193 w 932"/>
                <a:gd name="T43" fmla="*/ 25 h 121"/>
                <a:gd name="T44" fmla="*/ 196 w 932"/>
                <a:gd name="T45" fmla="*/ 25 h 121"/>
                <a:gd name="T46" fmla="*/ 198 w 932"/>
                <a:gd name="T47" fmla="*/ 24 h 121"/>
                <a:gd name="T48" fmla="*/ 199 w 932"/>
                <a:gd name="T49" fmla="*/ 23 h 121"/>
                <a:gd name="T50" fmla="*/ 201 w 932"/>
                <a:gd name="T51" fmla="*/ 21 h 121"/>
                <a:gd name="T52" fmla="*/ 202 w 932"/>
                <a:gd name="T53" fmla="*/ 20 h 121"/>
                <a:gd name="T54" fmla="*/ 203 w 932"/>
                <a:gd name="T55" fmla="*/ 18 h 121"/>
                <a:gd name="T56" fmla="*/ 203 w 932"/>
                <a:gd name="T57" fmla="*/ 17 h 121"/>
                <a:gd name="T58" fmla="*/ 204 w 932"/>
                <a:gd name="T59" fmla="*/ 14 h 121"/>
                <a:gd name="T60" fmla="*/ 204 w 932"/>
                <a:gd name="T61" fmla="*/ 13 h 121"/>
                <a:gd name="T62" fmla="*/ 204 w 932"/>
                <a:gd name="T63" fmla="*/ 11 h 121"/>
                <a:gd name="T64" fmla="*/ 203 w 932"/>
                <a:gd name="T65" fmla="*/ 9 h 121"/>
                <a:gd name="T66" fmla="*/ 203 w 932"/>
                <a:gd name="T67" fmla="*/ 7 h 121"/>
                <a:gd name="T68" fmla="*/ 202 w 932"/>
                <a:gd name="T69" fmla="*/ 5 h 121"/>
                <a:gd name="T70" fmla="*/ 201 w 932"/>
                <a:gd name="T71" fmla="*/ 4 h 121"/>
                <a:gd name="T72" fmla="*/ 199 w 932"/>
                <a:gd name="T73" fmla="*/ 2 h 121"/>
                <a:gd name="T74" fmla="*/ 198 w 932"/>
                <a:gd name="T75" fmla="*/ 1 h 121"/>
                <a:gd name="T76" fmla="*/ 196 w 932"/>
                <a:gd name="T77" fmla="*/ 1 h 121"/>
                <a:gd name="T78" fmla="*/ 194 w 932"/>
                <a:gd name="T79" fmla="*/ 0 h 121"/>
                <a:gd name="T80" fmla="*/ 193 w 932"/>
                <a:gd name="T81" fmla="*/ 0 h 121"/>
                <a:gd name="T82" fmla="*/ 11 w 932"/>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1"/>
                <a:gd name="T128" fmla="*/ 932 w 932"/>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1">
                  <a:moveTo>
                    <a:pt x="52" y="0"/>
                  </a:moveTo>
                  <a:lnTo>
                    <a:pt x="44" y="1"/>
                  </a:lnTo>
                  <a:lnTo>
                    <a:pt x="36" y="4"/>
                  </a:lnTo>
                  <a:lnTo>
                    <a:pt x="28" y="7"/>
                  </a:lnTo>
                  <a:lnTo>
                    <a:pt x="22" y="12"/>
                  </a:lnTo>
                  <a:lnTo>
                    <a:pt x="16" y="18"/>
                  </a:lnTo>
                  <a:lnTo>
                    <a:pt x="10" y="26"/>
                  </a:lnTo>
                  <a:lnTo>
                    <a:pt x="6" y="34"/>
                  </a:lnTo>
                  <a:lnTo>
                    <a:pt x="2" y="42"/>
                  </a:lnTo>
                  <a:lnTo>
                    <a:pt x="1" y="51"/>
                  </a:lnTo>
                  <a:lnTo>
                    <a:pt x="0" y="61"/>
                  </a:lnTo>
                  <a:lnTo>
                    <a:pt x="1" y="70"/>
                  </a:lnTo>
                  <a:lnTo>
                    <a:pt x="2" y="80"/>
                  </a:lnTo>
                  <a:lnTo>
                    <a:pt x="6" y="88"/>
                  </a:lnTo>
                  <a:lnTo>
                    <a:pt x="10" y="97"/>
                  </a:lnTo>
                  <a:lnTo>
                    <a:pt x="16" y="104"/>
                  </a:lnTo>
                  <a:lnTo>
                    <a:pt x="22" y="110"/>
                  </a:lnTo>
                  <a:lnTo>
                    <a:pt x="28" y="115"/>
                  </a:lnTo>
                  <a:lnTo>
                    <a:pt x="36" y="119"/>
                  </a:lnTo>
                  <a:lnTo>
                    <a:pt x="44" y="121"/>
                  </a:lnTo>
                  <a:lnTo>
                    <a:pt x="52" y="121"/>
                  </a:lnTo>
                  <a:lnTo>
                    <a:pt x="880" y="121"/>
                  </a:lnTo>
                  <a:lnTo>
                    <a:pt x="896" y="119"/>
                  </a:lnTo>
                  <a:lnTo>
                    <a:pt x="903" y="115"/>
                  </a:lnTo>
                  <a:lnTo>
                    <a:pt x="910" y="110"/>
                  </a:lnTo>
                  <a:lnTo>
                    <a:pt x="917" y="104"/>
                  </a:lnTo>
                  <a:lnTo>
                    <a:pt x="922" y="97"/>
                  </a:lnTo>
                  <a:lnTo>
                    <a:pt x="927" y="88"/>
                  </a:lnTo>
                  <a:lnTo>
                    <a:pt x="929" y="80"/>
                  </a:lnTo>
                  <a:lnTo>
                    <a:pt x="932" y="70"/>
                  </a:lnTo>
                  <a:lnTo>
                    <a:pt x="932" y="61"/>
                  </a:lnTo>
                  <a:lnTo>
                    <a:pt x="932" y="51"/>
                  </a:lnTo>
                  <a:lnTo>
                    <a:pt x="929" y="42"/>
                  </a:lnTo>
                  <a:lnTo>
                    <a:pt x="927" y="34"/>
                  </a:lnTo>
                  <a:lnTo>
                    <a:pt x="922" y="26"/>
                  </a:lnTo>
                  <a:lnTo>
                    <a:pt x="917" y="18"/>
                  </a:lnTo>
                  <a:lnTo>
                    <a:pt x="910" y="12"/>
                  </a:lnTo>
                  <a:lnTo>
                    <a:pt x="903" y="7"/>
                  </a:lnTo>
                  <a:lnTo>
                    <a:pt x="896" y="4"/>
                  </a:lnTo>
                  <a:lnTo>
                    <a:pt x="888" y="1"/>
                  </a:lnTo>
                  <a:lnTo>
                    <a:pt x="880"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427" name="Line 99"/>
            <p:cNvSpPr>
              <a:spLocks noChangeShapeType="1"/>
            </p:cNvSpPr>
            <p:nvPr/>
          </p:nvSpPr>
          <p:spPr bwMode="auto">
            <a:xfrm>
              <a:off x="2025" y="2562"/>
              <a:ext cx="1" cy="0"/>
            </a:xfrm>
            <a:prstGeom prst="line">
              <a:avLst/>
            </a:prstGeom>
            <a:noFill/>
            <a:ln w="0">
              <a:solidFill>
                <a:srgbClr val="00FFFF"/>
              </a:solidFill>
              <a:round/>
              <a:headEnd/>
              <a:tailEnd/>
            </a:ln>
          </p:spPr>
          <p:txBody>
            <a:bodyPr>
              <a:prstTxWarp prst="textNoShape">
                <a:avLst/>
              </a:prstTxWarp>
            </a:bodyPr>
            <a:lstStyle/>
            <a:p>
              <a:endParaRPr lang="en-US"/>
            </a:p>
          </p:txBody>
        </p:sp>
        <p:sp>
          <p:nvSpPr>
            <p:cNvPr id="99428" name="Freeform 100"/>
            <p:cNvSpPr>
              <a:spLocks/>
            </p:cNvSpPr>
            <p:nvPr/>
          </p:nvSpPr>
          <p:spPr bwMode="auto">
            <a:xfrm>
              <a:off x="2025" y="2468"/>
              <a:ext cx="23" cy="106"/>
            </a:xfrm>
            <a:custGeom>
              <a:avLst/>
              <a:gdLst>
                <a:gd name="T0" fmla="*/ 0 w 103"/>
                <a:gd name="T1" fmla="*/ 94 h 521"/>
                <a:gd name="T2" fmla="*/ 0 w 103"/>
                <a:gd name="T3" fmla="*/ 96 h 521"/>
                <a:gd name="T4" fmla="*/ 0 w 103"/>
                <a:gd name="T5" fmla="*/ 98 h 521"/>
                <a:gd name="T6" fmla="*/ 1 w 103"/>
                <a:gd name="T7" fmla="*/ 99 h 521"/>
                <a:gd name="T8" fmla="*/ 2 w 103"/>
                <a:gd name="T9" fmla="*/ 101 h 521"/>
                <a:gd name="T10" fmla="*/ 3 w 103"/>
                <a:gd name="T11" fmla="*/ 103 h 521"/>
                <a:gd name="T12" fmla="*/ 5 w 103"/>
                <a:gd name="T13" fmla="*/ 104 h 521"/>
                <a:gd name="T14" fmla="*/ 6 w 103"/>
                <a:gd name="T15" fmla="*/ 105 h 521"/>
                <a:gd name="T16" fmla="*/ 8 w 103"/>
                <a:gd name="T17" fmla="*/ 106 h 521"/>
                <a:gd name="T18" fmla="*/ 10 w 103"/>
                <a:gd name="T19" fmla="*/ 106 h 521"/>
                <a:gd name="T20" fmla="*/ 11 w 103"/>
                <a:gd name="T21" fmla="*/ 106 h 521"/>
                <a:gd name="T22" fmla="*/ 13 w 103"/>
                <a:gd name="T23" fmla="*/ 106 h 521"/>
                <a:gd name="T24" fmla="*/ 15 w 103"/>
                <a:gd name="T25" fmla="*/ 106 h 521"/>
                <a:gd name="T26" fmla="*/ 17 w 103"/>
                <a:gd name="T27" fmla="*/ 105 h 521"/>
                <a:gd name="T28" fmla="*/ 18 w 103"/>
                <a:gd name="T29" fmla="*/ 104 h 521"/>
                <a:gd name="T30" fmla="*/ 20 w 103"/>
                <a:gd name="T31" fmla="*/ 103 h 521"/>
                <a:gd name="T32" fmla="*/ 21 w 103"/>
                <a:gd name="T33" fmla="*/ 101 h 521"/>
                <a:gd name="T34" fmla="*/ 22 w 103"/>
                <a:gd name="T35" fmla="*/ 99 h 521"/>
                <a:gd name="T36" fmla="*/ 22 w 103"/>
                <a:gd name="T37" fmla="*/ 98 h 521"/>
                <a:gd name="T38" fmla="*/ 23 w 103"/>
                <a:gd name="T39" fmla="*/ 96 h 521"/>
                <a:gd name="T40" fmla="*/ 23 w 103"/>
                <a:gd name="T41" fmla="*/ 94 h 521"/>
                <a:gd name="T42" fmla="*/ 23 w 103"/>
                <a:gd name="T43" fmla="*/ 12 h 521"/>
                <a:gd name="T44" fmla="*/ 22 w 103"/>
                <a:gd name="T45" fmla="*/ 9 h 521"/>
                <a:gd name="T46" fmla="*/ 22 w 103"/>
                <a:gd name="T47" fmla="*/ 7 h 521"/>
                <a:gd name="T48" fmla="*/ 21 w 103"/>
                <a:gd name="T49" fmla="*/ 5 h 521"/>
                <a:gd name="T50" fmla="*/ 20 w 103"/>
                <a:gd name="T51" fmla="*/ 4 h 521"/>
                <a:gd name="T52" fmla="*/ 18 w 103"/>
                <a:gd name="T53" fmla="*/ 2 h 521"/>
                <a:gd name="T54" fmla="*/ 17 w 103"/>
                <a:gd name="T55" fmla="*/ 2 h 521"/>
                <a:gd name="T56" fmla="*/ 15 w 103"/>
                <a:gd name="T57" fmla="*/ 1 h 521"/>
                <a:gd name="T58" fmla="*/ 13 w 103"/>
                <a:gd name="T59" fmla="*/ 0 h 521"/>
                <a:gd name="T60" fmla="*/ 11 w 103"/>
                <a:gd name="T61" fmla="*/ 0 h 521"/>
                <a:gd name="T62" fmla="*/ 10 w 103"/>
                <a:gd name="T63" fmla="*/ 0 h 521"/>
                <a:gd name="T64" fmla="*/ 8 w 103"/>
                <a:gd name="T65" fmla="*/ 1 h 521"/>
                <a:gd name="T66" fmla="*/ 6 w 103"/>
                <a:gd name="T67" fmla="*/ 2 h 521"/>
                <a:gd name="T68" fmla="*/ 5 w 103"/>
                <a:gd name="T69" fmla="*/ 2 h 521"/>
                <a:gd name="T70" fmla="*/ 3 w 103"/>
                <a:gd name="T71" fmla="*/ 4 h 521"/>
                <a:gd name="T72" fmla="*/ 2 w 103"/>
                <a:gd name="T73" fmla="*/ 5 h 521"/>
                <a:gd name="T74" fmla="*/ 1 w 103"/>
                <a:gd name="T75" fmla="*/ 7 h 521"/>
                <a:gd name="T76" fmla="*/ 0 w 103"/>
                <a:gd name="T77" fmla="*/ 9 h 521"/>
                <a:gd name="T78" fmla="*/ 0 w 103"/>
                <a:gd name="T79" fmla="*/ 10 h 521"/>
                <a:gd name="T80" fmla="*/ 0 w 103"/>
                <a:gd name="T81" fmla="*/ 12 h 521"/>
                <a:gd name="T82" fmla="*/ 0 w 103"/>
                <a:gd name="T83" fmla="*/ 94 h 5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521"/>
                <a:gd name="T128" fmla="*/ 103 w 103"/>
                <a:gd name="T129" fmla="*/ 521 h 5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521">
                  <a:moveTo>
                    <a:pt x="0" y="461"/>
                  </a:moveTo>
                  <a:lnTo>
                    <a:pt x="0" y="470"/>
                  </a:lnTo>
                  <a:lnTo>
                    <a:pt x="2" y="480"/>
                  </a:lnTo>
                  <a:lnTo>
                    <a:pt x="5" y="488"/>
                  </a:lnTo>
                  <a:lnTo>
                    <a:pt x="10" y="497"/>
                  </a:lnTo>
                  <a:lnTo>
                    <a:pt x="15" y="504"/>
                  </a:lnTo>
                  <a:lnTo>
                    <a:pt x="21" y="510"/>
                  </a:lnTo>
                  <a:lnTo>
                    <a:pt x="27" y="515"/>
                  </a:lnTo>
                  <a:lnTo>
                    <a:pt x="34" y="519"/>
                  </a:lnTo>
                  <a:lnTo>
                    <a:pt x="43" y="521"/>
                  </a:lnTo>
                  <a:lnTo>
                    <a:pt x="51" y="521"/>
                  </a:lnTo>
                  <a:lnTo>
                    <a:pt x="59" y="521"/>
                  </a:lnTo>
                  <a:lnTo>
                    <a:pt x="67" y="519"/>
                  </a:lnTo>
                  <a:lnTo>
                    <a:pt x="74" y="515"/>
                  </a:lnTo>
                  <a:lnTo>
                    <a:pt x="81" y="510"/>
                  </a:lnTo>
                  <a:lnTo>
                    <a:pt x="88" y="504"/>
                  </a:lnTo>
                  <a:lnTo>
                    <a:pt x="93" y="497"/>
                  </a:lnTo>
                  <a:lnTo>
                    <a:pt x="98" y="488"/>
                  </a:lnTo>
                  <a:lnTo>
                    <a:pt x="100" y="480"/>
                  </a:lnTo>
                  <a:lnTo>
                    <a:pt x="103" y="470"/>
                  </a:lnTo>
                  <a:lnTo>
                    <a:pt x="103" y="461"/>
                  </a:lnTo>
                  <a:lnTo>
                    <a:pt x="103" y="61"/>
                  </a:lnTo>
                  <a:lnTo>
                    <a:pt x="100" y="43"/>
                  </a:lnTo>
                  <a:lnTo>
                    <a:pt x="98" y="33"/>
                  </a:lnTo>
                  <a:lnTo>
                    <a:pt x="93" y="26"/>
                  </a:lnTo>
                  <a:lnTo>
                    <a:pt x="88" y="19"/>
                  </a:lnTo>
                  <a:lnTo>
                    <a:pt x="81" y="12"/>
                  </a:lnTo>
                  <a:lnTo>
                    <a:pt x="74" y="8"/>
                  </a:lnTo>
                  <a:lnTo>
                    <a:pt x="67" y="4"/>
                  </a:lnTo>
                  <a:lnTo>
                    <a:pt x="59" y="2"/>
                  </a:lnTo>
                  <a:lnTo>
                    <a:pt x="51" y="0"/>
                  </a:lnTo>
                  <a:lnTo>
                    <a:pt x="43" y="2"/>
                  </a:lnTo>
                  <a:lnTo>
                    <a:pt x="34" y="4"/>
                  </a:lnTo>
                  <a:lnTo>
                    <a:pt x="27" y="8"/>
                  </a:lnTo>
                  <a:lnTo>
                    <a:pt x="21" y="12"/>
                  </a:lnTo>
                  <a:lnTo>
                    <a:pt x="15" y="19"/>
                  </a:lnTo>
                  <a:lnTo>
                    <a:pt x="10" y="26"/>
                  </a:lnTo>
                  <a:lnTo>
                    <a:pt x="5" y="33"/>
                  </a:lnTo>
                  <a:lnTo>
                    <a:pt x="2" y="43"/>
                  </a:lnTo>
                  <a:lnTo>
                    <a:pt x="0" y="51"/>
                  </a:lnTo>
                  <a:lnTo>
                    <a:pt x="0" y="61"/>
                  </a:lnTo>
                  <a:lnTo>
                    <a:pt x="0" y="461"/>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429" name="Line 101"/>
            <p:cNvSpPr>
              <a:spLocks noChangeShapeType="1"/>
            </p:cNvSpPr>
            <p:nvPr/>
          </p:nvSpPr>
          <p:spPr bwMode="auto">
            <a:xfrm>
              <a:off x="2036" y="2468"/>
              <a:ext cx="1" cy="1"/>
            </a:xfrm>
            <a:prstGeom prst="line">
              <a:avLst/>
            </a:prstGeom>
            <a:noFill/>
            <a:ln w="0">
              <a:solidFill>
                <a:srgbClr val="00FFFF"/>
              </a:solidFill>
              <a:round/>
              <a:headEnd/>
              <a:tailEnd/>
            </a:ln>
          </p:spPr>
          <p:txBody>
            <a:bodyPr>
              <a:prstTxWarp prst="textNoShape">
                <a:avLst/>
              </a:prstTxWarp>
            </a:bodyPr>
            <a:lstStyle/>
            <a:p>
              <a:endParaRPr lang="en-US"/>
            </a:p>
          </p:txBody>
        </p:sp>
        <p:sp>
          <p:nvSpPr>
            <p:cNvPr id="99430" name="Freeform 102"/>
            <p:cNvSpPr>
              <a:spLocks/>
            </p:cNvSpPr>
            <p:nvPr/>
          </p:nvSpPr>
          <p:spPr bwMode="auto">
            <a:xfrm>
              <a:off x="2025" y="2468"/>
              <a:ext cx="203" cy="24"/>
            </a:xfrm>
            <a:custGeom>
              <a:avLst/>
              <a:gdLst>
                <a:gd name="T0" fmla="*/ 11 w 930"/>
                <a:gd name="T1" fmla="*/ 0 h 121"/>
                <a:gd name="T2" fmla="*/ 9 w 930"/>
                <a:gd name="T3" fmla="*/ 0 h 121"/>
                <a:gd name="T4" fmla="*/ 7 w 930"/>
                <a:gd name="T5" fmla="*/ 1 h 121"/>
                <a:gd name="T6" fmla="*/ 6 w 930"/>
                <a:gd name="T7" fmla="*/ 2 h 121"/>
                <a:gd name="T8" fmla="*/ 5 w 930"/>
                <a:gd name="T9" fmla="*/ 2 h 121"/>
                <a:gd name="T10" fmla="*/ 3 w 930"/>
                <a:gd name="T11" fmla="*/ 4 h 121"/>
                <a:gd name="T12" fmla="*/ 2 w 930"/>
                <a:gd name="T13" fmla="*/ 5 h 121"/>
                <a:gd name="T14" fmla="*/ 1 w 930"/>
                <a:gd name="T15" fmla="*/ 7 h 121"/>
                <a:gd name="T16" fmla="*/ 0 w 930"/>
                <a:gd name="T17" fmla="*/ 9 h 121"/>
                <a:gd name="T18" fmla="*/ 0 w 930"/>
                <a:gd name="T19" fmla="*/ 10 h 121"/>
                <a:gd name="T20" fmla="*/ 0 w 930"/>
                <a:gd name="T21" fmla="*/ 12 h 121"/>
                <a:gd name="T22" fmla="*/ 0 w 930"/>
                <a:gd name="T23" fmla="*/ 14 h 121"/>
                <a:gd name="T24" fmla="*/ 0 w 930"/>
                <a:gd name="T25" fmla="*/ 16 h 121"/>
                <a:gd name="T26" fmla="*/ 1 w 930"/>
                <a:gd name="T27" fmla="*/ 18 h 121"/>
                <a:gd name="T28" fmla="*/ 2 w 930"/>
                <a:gd name="T29" fmla="*/ 19 h 121"/>
                <a:gd name="T30" fmla="*/ 3 w 930"/>
                <a:gd name="T31" fmla="*/ 21 h 121"/>
                <a:gd name="T32" fmla="*/ 5 w 930"/>
                <a:gd name="T33" fmla="*/ 22 h 121"/>
                <a:gd name="T34" fmla="*/ 6 w 930"/>
                <a:gd name="T35" fmla="*/ 23 h 121"/>
                <a:gd name="T36" fmla="*/ 7 w 930"/>
                <a:gd name="T37" fmla="*/ 24 h 121"/>
                <a:gd name="T38" fmla="*/ 9 w 930"/>
                <a:gd name="T39" fmla="*/ 24 h 121"/>
                <a:gd name="T40" fmla="*/ 11 w 930"/>
                <a:gd name="T41" fmla="*/ 24 h 121"/>
                <a:gd name="T42" fmla="*/ 192 w 930"/>
                <a:gd name="T43" fmla="*/ 24 h 121"/>
                <a:gd name="T44" fmla="*/ 195 w 930"/>
                <a:gd name="T45" fmla="*/ 24 h 121"/>
                <a:gd name="T46" fmla="*/ 197 w 930"/>
                <a:gd name="T47" fmla="*/ 23 h 121"/>
                <a:gd name="T48" fmla="*/ 198 w 930"/>
                <a:gd name="T49" fmla="*/ 22 h 121"/>
                <a:gd name="T50" fmla="*/ 200 w 930"/>
                <a:gd name="T51" fmla="*/ 21 h 121"/>
                <a:gd name="T52" fmla="*/ 201 w 930"/>
                <a:gd name="T53" fmla="*/ 19 h 121"/>
                <a:gd name="T54" fmla="*/ 202 w 930"/>
                <a:gd name="T55" fmla="*/ 18 h 121"/>
                <a:gd name="T56" fmla="*/ 203 w 930"/>
                <a:gd name="T57" fmla="*/ 16 h 121"/>
                <a:gd name="T58" fmla="*/ 203 w 930"/>
                <a:gd name="T59" fmla="*/ 14 h 121"/>
                <a:gd name="T60" fmla="*/ 203 w 930"/>
                <a:gd name="T61" fmla="*/ 12 h 121"/>
                <a:gd name="T62" fmla="*/ 203 w 930"/>
                <a:gd name="T63" fmla="*/ 10 h 121"/>
                <a:gd name="T64" fmla="*/ 203 w 930"/>
                <a:gd name="T65" fmla="*/ 9 h 121"/>
                <a:gd name="T66" fmla="*/ 202 w 930"/>
                <a:gd name="T67" fmla="*/ 7 h 121"/>
                <a:gd name="T68" fmla="*/ 201 w 930"/>
                <a:gd name="T69" fmla="*/ 5 h 121"/>
                <a:gd name="T70" fmla="*/ 200 w 930"/>
                <a:gd name="T71" fmla="*/ 4 h 121"/>
                <a:gd name="T72" fmla="*/ 198 w 930"/>
                <a:gd name="T73" fmla="*/ 2 h 121"/>
                <a:gd name="T74" fmla="*/ 197 w 930"/>
                <a:gd name="T75" fmla="*/ 2 h 121"/>
                <a:gd name="T76" fmla="*/ 195 w 930"/>
                <a:gd name="T77" fmla="*/ 1 h 121"/>
                <a:gd name="T78" fmla="*/ 194 w 930"/>
                <a:gd name="T79" fmla="*/ 0 h 121"/>
                <a:gd name="T80" fmla="*/ 192 w 930"/>
                <a:gd name="T81" fmla="*/ 0 h 121"/>
                <a:gd name="T82" fmla="*/ 11 w 930"/>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21"/>
                <a:gd name="T128" fmla="*/ 930 w 930"/>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21">
                  <a:moveTo>
                    <a:pt x="51" y="0"/>
                  </a:moveTo>
                  <a:lnTo>
                    <a:pt x="43" y="2"/>
                  </a:lnTo>
                  <a:lnTo>
                    <a:pt x="34" y="4"/>
                  </a:lnTo>
                  <a:lnTo>
                    <a:pt x="27" y="8"/>
                  </a:lnTo>
                  <a:lnTo>
                    <a:pt x="21" y="12"/>
                  </a:lnTo>
                  <a:lnTo>
                    <a:pt x="15" y="19"/>
                  </a:lnTo>
                  <a:lnTo>
                    <a:pt x="10" y="26"/>
                  </a:lnTo>
                  <a:lnTo>
                    <a:pt x="5" y="33"/>
                  </a:lnTo>
                  <a:lnTo>
                    <a:pt x="2" y="43"/>
                  </a:lnTo>
                  <a:lnTo>
                    <a:pt x="0" y="51"/>
                  </a:lnTo>
                  <a:lnTo>
                    <a:pt x="0" y="61"/>
                  </a:lnTo>
                  <a:lnTo>
                    <a:pt x="0" y="70"/>
                  </a:lnTo>
                  <a:lnTo>
                    <a:pt x="2" y="80"/>
                  </a:lnTo>
                  <a:lnTo>
                    <a:pt x="5" y="89"/>
                  </a:lnTo>
                  <a:lnTo>
                    <a:pt x="10" y="97"/>
                  </a:lnTo>
                  <a:lnTo>
                    <a:pt x="15" y="104"/>
                  </a:lnTo>
                  <a:lnTo>
                    <a:pt x="21" y="110"/>
                  </a:lnTo>
                  <a:lnTo>
                    <a:pt x="27" y="115"/>
                  </a:lnTo>
                  <a:lnTo>
                    <a:pt x="34" y="119"/>
                  </a:lnTo>
                  <a:lnTo>
                    <a:pt x="43" y="121"/>
                  </a:lnTo>
                  <a:lnTo>
                    <a:pt x="51" y="121"/>
                  </a:lnTo>
                  <a:lnTo>
                    <a:pt x="878" y="121"/>
                  </a:lnTo>
                  <a:lnTo>
                    <a:pt x="894" y="119"/>
                  </a:lnTo>
                  <a:lnTo>
                    <a:pt x="902" y="115"/>
                  </a:lnTo>
                  <a:lnTo>
                    <a:pt x="909" y="110"/>
                  </a:lnTo>
                  <a:lnTo>
                    <a:pt x="915" y="104"/>
                  </a:lnTo>
                  <a:lnTo>
                    <a:pt x="920" y="97"/>
                  </a:lnTo>
                  <a:lnTo>
                    <a:pt x="925" y="89"/>
                  </a:lnTo>
                  <a:lnTo>
                    <a:pt x="928" y="80"/>
                  </a:lnTo>
                  <a:lnTo>
                    <a:pt x="930" y="70"/>
                  </a:lnTo>
                  <a:lnTo>
                    <a:pt x="930" y="61"/>
                  </a:lnTo>
                  <a:lnTo>
                    <a:pt x="930" y="51"/>
                  </a:lnTo>
                  <a:lnTo>
                    <a:pt x="928" y="43"/>
                  </a:lnTo>
                  <a:lnTo>
                    <a:pt x="925" y="33"/>
                  </a:lnTo>
                  <a:lnTo>
                    <a:pt x="920" y="26"/>
                  </a:lnTo>
                  <a:lnTo>
                    <a:pt x="915" y="19"/>
                  </a:lnTo>
                  <a:lnTo>
                    <a:pt x="909" y="12"/>
                  </a:lnTo>
                  <a:lnTo>
                    <a:pt x="902" y="8"/>
                  </a:lnTo>
                  <a:lnTo>
                    <a:pt x="894" y="4"/>
                  </a:lnTo>
                  <a:lnTo>
                    <a:pt x="887" y="2"/>
                  </a:lnTo>
                  <a:lnTo>
                    <a:pt x="878" y="0"/>
                  </a:lnTo>
                  <a:lnTo>
                    <a:pt x="51"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431" name="Line 103"/>
            <p:cNvSpPr>
              <a:spLocks noChangeShapeType="1"/>
            </p:cNvSpPr>
            <p:nvPr/>
          </p:nvSpPr>
          <p:spPr bwMode="auto">
            <a:xfrm>
              <a:off x="2206" y="2480"/>
              <a:ext cx="1" cy="1"/>
            </a:xfrm>
            <a:prstGeom prst="line">
              <a:avLst/>
            </a:prstGeom>
            <a:noFill/>
            <a:ln w="0">
              <a:solidFill>
                <a:srgbClr val="00FFFF"/>
              </a:solidFill>
              <a:round/>
              <a:headEnd/>
              <a:tailEnd/>
            </a:ln>
          </p:spPr>
          <p:txBody>
            <a:bodyPr>
              <a:prstTxWarp prst="textNoShape">
                <a:avLst/>
              </a:prstTxWarp>
            </a:bodyPr>
            <a:lstStyle/>
            <a:p>
              <a:endParaRPr lang="en-US"/>
            </a:p>
          </p:txBody>
        </p:sp>
        <p:sp>
          <p:nvSpPr>
            <p:cNvPr id="99432" name="Freeform 104"/>
            <p:cNvSpPr>
              <a:spLocks/>
            </p:cNvSpPr>
            <p:nvPr/>
          </p:nvSpPr>
          <p:spPr bwMode="auto">
            <a:xfrm>
              <a:off x="2206" y="2263"/>
              <a:ext cx="22" cy="229"/>
            </a:xfrm>
            <a:custGeom>
              <a:avLst/>
              <a:gdLst>
                <a:gd name="T0" fmla="*/ 0 w 103"/>
                <a:gd name="T1" fmla="*/ 217 h 1123"/>
                <a:gd name="T2" fmla="*/ 0 w 103"/>
                <a:gd name="T3" fmla="*/ 219 h 1123"/>
                <a:gd name="T4" fmla="*/ 1 w 103"/>
                <a:gd name="T5" fmla="*/ 221 h 1123"/>
                <a:gd name="T6" fmla="*/ 1 w 103"/>
                <a:gd name="T7" fmla="*/ 222 h 1123"/>
                <a:gd name="T8" fmla="*/ 2 w 103"/>
                <a:gd name="T9" fmla="*/ 224 h 1123"/>
                <a:gd name="T10" fmla="*/ 3 w 103"/>
                <a:gd name="T11" fmla="*/ 226 h 1123"/>
                <a:gd name="T12" fmla="*/ 5 w 103"/>
                <a:gd name="T13" fmla="*/ 227 h 1123"/>
                <a:gd name="T14" fmla="*/ 6 w 103"/>
                <a:gd name="T15" fmla="*/ 228 h 1123"/>
                <a:gd name="T16" fmla="*/ 8 w 103"/>
                <a:gd name="T17" fmla="*/ 229 h 1123"/>
                <a:gd name="T18" fmla="*/ 9 w 103"/>
                <a:gd name="T19" fmla="*/ 229 h 1123"/>
                <a:gd name="T20" fmla="*/ 11 w 103"/>
                <a:gd name="T21" fmla="*/ 229 h 1123"/>
                <a:gd name="T22" fmla="*/ 13 w 103"/>
                <a:gd name="T23" fmla="*/ 229 h 1123"/>
                <a:gd name="T24" fmla="*/ 14 w 103"/>
                <a:gd name="T25" fmla="*/ 229 h 1123"/>
                <a:gd name="T26" fmla="*/ 16 w 103"/>
                <a:gd name="T27" fmla="*/ 228 h 1123"/>
                <a:gd name="T28" fmla="*/ 18 w 103"/>
                <a:gd name="T29" fmla="*/ 227 h 1123"/>
                <a:gd name="T30" fmla="*/ 19 w 103"/>
                <a:gd name="T31" fmla="*/ 226 h 1123"/>
                <a:gd name="T32" fmla="*/ 20 w 103"/>
                <a:gd name="T33" fmla="*/ 224 h 1123"/>
                <a:gd name="T34" fmla="*/ 21 w 103"/>
                <a:gd name="T35" fmla="*/ 222 h 1123"/>
                <a:gd name="T36" fmla="*/ 22 w 103"/>
                <a:gd name="T37" fmla="*/ 221 h 1123"/>
                <a:gd name="T38" fmla="*/ 22 w 103"/>
                <a:gd name="T39" fmla="*/ 219 h 1123"/>
                <a:gd name="T40" fmla="*/ 22 w 103"/>
                <a:gd name="T41" fmla="*/ 217 h 1123"/>
                <a:gd name="T42" fmla="*/ 22 w 103"/>
                <a:gd name="T43" fmla="*/ 12 h 1123"/>
                <a:gd name="T44" fmla="*/ 22 w 103"/>
                <a:gd name="T45" fmla="*/ 8 h 1123"/>
                <a:gd name="T46" fmla="*/ 21 w 103"/>
                <a:gd name="T47" fmla="*/ 7 h 1123"/>
                <a:gd name="T48" fmla="*/ 20 w 103"/>
                <a:gd name="T49" fmla="*/ 5 h 1123"/>
                <a:gd name="T50" fmla="*/ 19 w 103"/>
                <a:gd name="T51" fmla="*/ 3 h 1123"/>
                <a:gd name="T52" fmla="*/ 18 w 103"/>
                <a:gd name="T53" fmla="*/ 2 h 1123"/>
                <a:gd name="T54" fmla="*/ 16 w 103"/>
                <a:gd name="T55" fmla="*/ 1 h 1123"/>
                <a:gd name="T56" fmla="*/ 14 w 103"/>
                <a:gd name="T57" fmla="*/ 0 h 1123"/>
                <a:gd name="T58" fmla="*/ 13 w 103"/>
                <a:gd name="T59" fmla="*/ 0 h 1123"/>
                <a:gd name="T60" fmla="*/ 11 w 103"/>
                <a:gd name="T61" fmla="*/ 0 h 1123"/>
                <a:gd name="T62" fmla="*/ 9 w 103"/>
                <a:gd name="T63" fmla="*/ 0 h 1123"/>
                <a:gd name="T64" fmla="*/ 8 w 103"/>
                <a:gd name="T65" fmla="*/ 0 h 1123"/>
                <a:gd name="T66" fmla="*/ 6 w 103"/>
                <a:gd name="T67" fmla="*/ 1 h 1123"/>
                <a:gd name="T68" fmla="*/ 5 w 103"/>
                <a:gd name="T69" fmla="*/ 2 h 1123"/>
                <a:gd name="T70" fmla="*/ 3 w 103"/>
                <a:gd name="T71" fmla="*/ 3 h 1123"/>
                <a:gd name="T72" fmla="*/ 2 w 103"/>
                <a:gd name="T73" fmla="*/ 5 h 1123"/>
                <a:gd name="T74" fmla="*/ 1 w 103"/>
                <a:gd name="T75" fmla="*/ 7 h 1123"/>
                <a:gd name="T76" fmla="*/ 1 w 103"/>
                <a:gd name="T77" fmla="*/ 8 h 1123"/>
                <a:gd name="T78" fmla="*/ 0 w 103"/>
                <a:gd name="T79" fmla="*/ 10 h 1123"/>
                <a:gd name="T80" fmla="*/ 0 w 103"/>
                <a:gd name="T81" fmla="*/ 12 h 1123"/>
                <a:gd name="T82" fmla="*/ 0 w 103"/>
                <a:gd name="T83" fmla="*/ 217 h 11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1123"/>
                <a:gd name="T128" fmla="*/ 103 w 103"/>
                <a:gd name="T129" fmla="*/ 1123 h 11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1123">
                  <a:moveTo>
                    <a:pt x="0" y="1063"/>
                  </a:moveTo>
                  <a:lnTo>
                    <a:pt x="0" y="1072"/>
                  </a:lnTo>
                  <a:lnTo>
                    <a:pt x="3" y="1082"/>
                  </a:lnTo>
                  <a:lnTo>
                    <a:pt x="5" y="1091"/>
                  </a:lnTo>
                  <a:lnTo>
                    <a:pt x="10" y="1099"/>
                  </a:lnTo>
                  <a:lnTo>
                    <a:pt x="15" y="1106"/>
                  </a:lnTo>
                  <a:lnTo>
                    <a:pt x="22" y="1112"/>
                  </a:lnTo>
                  <a:lnTo>
                    <a:pt x="28" y="1117"/>
                  </a:lnTo>
                  <a:lnTo>
                    <a:pt x="36" y="1121"/>
                  </a:lnTo>
                  <a:lnTo>
                    <a:pt x="44" y="1123"/>
                  </a:lnTo>
                  <a:lnTo>
                    <a:pt x="51" y="1123"/>
                  </a:lnTo>
                  <a:lnTo>
                    <a:pt x="60" y="1123"/>
                  </a:lnTo>
                  <a:lnTo>
                    <a:pt x="67" y="1121"/>
                  </a:lnTo>
                  <a:lnTo>
                    <a:pt x="75" y="1117"/>
                  </a:lnTo>
                  <a:lnTo>
                    <a:pt x="82" y="1112"/>
                  </a:lnTo>
                  <a:lnTo>
                    <a:pt x="88" y="1106"/>
                  </a:lnTo>
                  <a:lnTo>
                    <a:pt x="93" y="1099"/>
                  </a:lnTo>
                  <a:lnTo>
                    <a:pt x="98" y="1091"/>
                  </a:lnTo>
                  <a:lnTo>
                    <a:pt x="101" y="1082"/>
                  </a:lnTo>
                  <a:lnTo>
                    <a:pt x="103" y="1072"/>
                  </a:lnTo>
                  <a:lnTo>
                    <a:pt x="103" y="1063"/>
                  </a:lnTo>
                  <a:lnTo>
                    <a:pt x="103" y="60"/>
                  </a:lnTo>
                  <a:lnTo>
                    <a:pt x="101" y="41"/>
                  </a:lnTo>
                  <a:lnTo>
                    <a:pt x="98" y="32"/>
                  </a:lnTo>
                  <a:lnTo>
                    <a:pt x="93" y="24"/>
                  </a:lnTo>
                  <a:lnTo>
                    <a:pt x="88" y="17"/>
                  </a:lnTo>
                  <a:lnTo>
                    <a:pt x="82" y="11"/>
                  </a:lnTo>
                  <a:lnTo>
                    <a:pt x="75" y="6"/>
                  </a:lnTo>
                  <a:lnTo>
                    <a:pt x="67" y="2"/>
                  </a:lnTo>
                  <a:lnTo>
                    <a:pt x="60" y="0"/>
                  </a:lnTo>
                  <a:lnTo>
                    <a:pt x="51" y="0"/>
                  </a:lnTo>
                  <a:lnTo>
                    <a:pt x="44" y="0"/>
                  </a:lnTo>
                  <a:lnTo>
                    <a:pt x="36" y="2"/>
                  </a:lnTo>
                  <a:lnTo>
                    <a:pt x="28" y="6"/>
                  </a:lnTo>
                  <a:lnTo>
                    <a:pt x="22" y="11"/>
                  </a:lnTo>
                  <a:lnTo>
                    <a:pt x="15" y="17"/>
                  </a:lnTo>
                  <a:lnTo>
                    <a:pt x="10" y="24"/>
                  </a:lnTo>
                  <a:lnTo>
                    <a:pt x="5" y="32"/>
                  </a:lnTo>
                  <a:lnTo>
                    <a:pt x="3" y="41"/>
                  </a:lnTo>
                  <a:lnTo>
                    <a:pt x="0" y="51"/>
                  </a:lnTo>
                  <a:lnTo>
                    <a:pt x="0" y="60"/>
                  </a:lnTo>
                  <a:lnTo>
                    <a:pt x="0" y="1063"/>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433" name="Line 105"/>
            <p:cNvSpPr>
              <a:spLocks noChangeShapeType="1"/>
            </p:cNvSpPr>
            <p:nvPr/>
          </p:nvSpPr>
          <p:spPr bwMode="auto">
            <a:xfrm>
              <a:off x="2217" y="2263"/>
              <a:ext cx="1" cy="1"/>
            </a:xfrm>
            <a:prstGeom prst="line">
              <a:avLst/>
            </a:prstGeom>
            <a:noFill/>
            <a:ln w="0">
              <a:solidFill>
                <a:srgbClr val="00FFFF"/>
              </a:solidFill>
              <a:round/>
              <a:headEnd/>
              <a:tailEnd/>
            </a:ln>
          </p:spPr>
          <p:txBody>
            <a:bodyPr>
              <a:prstTxWarp prst="textNoShape">
                <a:avLst/>
              </a:prstTxWarp>
            </a:bodyPr>
            <a:lstStyle/>
            <a:p>
              <a:endParaRPr lang="en-US"/>
            </a:p>
          </p:txBody>
        </p:sp>
        <p:sp>
          <p:nvSpPr>
            <p:cNvPr id="99434" name="Freeform 106"/>
            <p:cNvSpPr>
              <a:spLocks/>
            </p:cNvSpPr>
            <p:nvPr/>
          </p:nvSpPr>
          <p:spPr bwMode="auto">
            <a:xfrm>
              <a:off x="2206" y="2263"/>
              <a:ext cx="202" cy="25"/>
            </a:xfrm>
            <a:custGeom>
              <a:avLst/>
              <a:gdLst>
                <a:gd name="T0" fmla="*/ 11 w 931"/>
                <a:gd name="T1" fmla="*/ 0 h 121"/>
                <a:gd name="T2" fmla="*/ 10 w 931"/>
                <a:gd name="T3" fmla="*/ 0 h 121"/>
                <a:gd name="T4" fmla="*/ 8 w 931"/>
                <a:gd name="T5" fmla="*/ 0 h 121"/>
                <a:gd name="T6" fmla="*/ 6 w 931"/>
                <a:gd name="T7" fmla="*/ 1 h 121"/>
                <a:gd name="T8" fmla="*/ 5 w 931"/>
                <a:gd name="T9" fmla="*/ 2 h 121"/>
                <a:gd name="T10" fmla="*/ 3 w 931"/>
                <a:gd name="T11" fmla="*/ 4 h 121"/>
                <a:gd name="T12" fmla="*/ 2 w 931"/>
                <a:gd name="T13" fmla="*/ 5 h 121"/>
                <a:gd name="T14" fmla="*/ 1 w 931"/>
                <a:gd name="T15" fmla="*/ 7 h 121"/>
                <a:gd name="T16" fmla="*/ 1 w 931"/>
                <a:gd name="T17" fmla="*/ 8 h 121"/>
                <a:gd name="T18" fmla="*/ 0 w 931"/>
                <a:gd name="T19" fmla="*/ 11 h 121"/>
                <a:gd name="T20" fmla="*/ 0 w 931"/>
                <a:gd name="T21" fmla="*/ 12 h 121"/>
                <a:gd name="T22" fmla="*/ 0 w 931"/>
                <a:gd name="T23" fmla="*/ 14 h 121"/>
                <a:gd name="T24" fmla="*/ 1 w 931"/>
                <a:gd name="T25" fmla="*/ 16 h 121"/>
                <a:gd name="T26" fmla="*/ 1 w 931"/>
                <a:gd name="T27" fmla="*/ 18 h 121"/>
                <a:gd name="T28" fmla="*/ 2 w 931"/>
                <a:gd name="T29" fmla="*/ 20 h 121"/>
                <a:gd name="T30" fmla="*/ 3 w 931"/>
                <a:gd name="T31" fmla="*/ 21 h 121"/>
                <a:gd name="T32" fmla="*/ 5 w 931"/>
                <a:gd name="T33" fmla="*/ 23 h 121"/>
                <a:gd name="T34" fmla="*/ 6 w 931"/>
                <a:gd name="T35" fmla="*/ 23 h 121"/>
                <a:gd name="T36" fmla="*/ 8 w 931"/>
                <a:gd name="T37" fmla="*/ 24 h 121"/>
                <a:gd name="T38" fmla="*/ 10 w 931"/>
                <a:gd name="T39" fmla="*/ 25 h 121"/>
                <a:gd name="T40" fmla="*/ 11 w 931"/>
                <a:gd name="T41" fmla="*/ 25 h 121"/>
                <a:gd name="T42" fmla="*/ 191 w 931"/>
                <a:gd name="T43" fmla="*/ 25 h 121"/>
                <a:gd name="T44" fmla="*/ 194 w 931"/>
                <a:gd name="T45" fmla="*/ 24 h 121"/>
                <a:gd name="T46" fmla="*/ 196 w 931"/>
                <a:gd name="T47" fmla="*/ 23 h 121"/>
                <a:gd name="T48" fmla="*/ 197 w 931"/>
                <a:gd name="T49" fmla="*/ 23 h 121"/>
                <a:gd name="T50" fmla="*/ 199 w 931"/>
                <a:gd name="T51" fmla="*/ 21 h 121"/>
                <a:gd name="T52" fmla="*/ 200 w 931"/>
                <a:gd name="T53" fmla="*/ 20 h 121"/>
                <a:gd name="T54" fmla="*/ 201 w 931"/>
                <a:gd name="T55" fmla="*/ 18 h 121"/>
                <a:gd name="T56" fmla="*/ 201 w 931"/>
                <a:gd name="T57" fmla="*/ 16 h 121"/>
                <a:gd name="T58" fmla="*/ 202 w 931"/>
                <a:gd name="T59" fmla="*/ 14 h 121"/>
                <a:gd name="T60" fmla="*/ 202 w 931"/>
                <a:gd name="T61" fmla="*/ 12 h 121"/>
                <a:gd name="T62" fmla="*/ 202 w 931"/>
                <a:gd name="T63" fmla="*/ 11 h 121"/>
                <a:gd name="T64" fmla="*/ 201 w 931"/>
                <a:gd name="T65" fmla="*/ 8 h 121"/>
                <a:gd name="T66" fmla="*/ 201 w 931"/>
                <a:gd name="T67" fmla="*/ 7 h 121"/>
                <a:gd name="T68" fmla="*/ 200 w 931"/>
                <a:gd name="T69" fmla="*/ 5 h 121"/>
                <a:gd name="T70" fmla="*/ 199 w 931"/>
                <a:gd name="T71" fmla="*/ 4 h 121"/>
                <a:gd name="T72" fmla="*/ 197 w 931"/>
                <a:gd name="T73" fmla="*/ 2 h 121"/>
                <a:gd name="T74" fmla="*/ 196 w 931"/>
                <a:gd name="T75" fmla="*/ 1 h 121"/>
                <a:gd name="T76" fmla="*/ 194 w 931"/>
                <a:gd name="T77" fmla="*/ 0 h 121"/>
                <a:gd name="T78" fmla="*/ 193 w 931"/>
                <a:gd name="T79" fmla="*/ 0 h 121"/>
                <a:gd name="T80" fmla="*/ 191 w 931"/>
                <a:gd name="T81" fmla="*/ 0 h 121"/>
                <a:gd name="T82" fmla="*/ 11 w 931"/>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1"/>
                <a:gd name="T127" fmla="*/ 0 h 121"/>
                <a:gd name="T128" fmla="*/ 931 w 931"/>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1" h="121">
                  <a:moveTo>
                    <a:pt x="51" y="0"/>
                  </a:moveTo>
                  <a:lnTo>
                    <a:pt x="44" y="0"/>
                  </a:lnTo>
                  <a:lnTo>
                    <a:pt x="36" y="2"/>
                  </a:lnTo>
                  <a:lnTo>
                    <a:pt x="28" y="6"/>
                  </a:lnTo>
                  <a:lnTo>
                    <a:pt x="22" y="11"/>
                  </a:lnTo>
                  <a:lnTo>
                    <a:pt x="15" y="17"/>
                  </a:lnTo>
                  <a:lnTo>
                    <a:pt x="10" y="24"/>
                  </a:lnTo>
                  <a:lnTo>
                    <a:pt x="5" y="32"/>
                  </a:lnTo>
                  <a:lnTo>
                    <a:pt x="3" y="41"/>
                  </a:lnTo>
                  <a:lnTo>
                    <a:pt x="0" y="51"/>
                  </a:lnTo>
                  <a:lnTo>
                    <a:pt x="0" y="60"/>
                  </a:lnTo>
                  <a:lnTo>
                    <a:pt x="0" y="70"/>
                  </a:lnTo>
                  <a:lnTo>
                    <a:pt x="3" y="78"/>
                  </a:lnTo>
                  <a:lnTo>
                    <a:pt x="5" y="87"/>
                  </a:lnTo>
                  <a:lnTo>
                    <a:pt x="10" y="95"/>
                  </a:lnTo>
                  <a:lnTo>
                    <a:pt x="15" y="103"/>
                  </a:lnTo>
                  <a:lnTo>
                    <a:pt x="22" y="109"/>
                  </a:lnTo>
                  <a:lnTo>
                    <a:pt x="28" y="113"/>
                  </a:lnTo>
                  <a:lnTo>
                    <a:pt x="36" y="117"/>
                  </a:lnTo>
                  <a:lnTo>
                    <a:pt x="44" y="119"/>
                  </a:lnTo>
                  <a:lnTo>
                    <a:pt x="51" y="121"/>
                  </a:lnTo>
                  <a:lnTo>
                    <a:pt x="879" y="121"/>
                  </a:lnTo>
                  <a:lnTo>
                    <a:pt x="896" y="117"/>
                  </a:lnTo>
                  <a:lnTo>
                    <a:pt x="904" y="113"/>
                  </a:lnTo>
                  <a:lnTo>
                    <a:pt x="910" y="109"/>
                  </a:lnTo>
                  <a:lnTo>
                    <a:pt x="916" y="103"/>
                  </a:lnTo>
                  <a:lnTo>
                    <a:pt x="921" y="95"/>
                  </a:lnTo>
                  <a:lnTo>
                    <a:pt x="926" y="87"/>
                  </a:lnTo>
                  <a:lnTo>
                    <a:pt x="928" y="78"/>
                  </a:lnTo>
                  <a:lnTo>
                    <a:pt x="931" y="70"/>
                  </a:lnTo>
                  <a:lnTo>
                    <a:pt x="931" y="60"/>
                  </a:lnTo>
                  <a:lnTo>
                    <a:pt x="931" y="51"/>
                  </a:lnTo>
                  <a:lnTo>
                    <a:pt x="928" y="41"/>
                  </a:lnTo>
                  <a:lnTo>
                    <a:pt x="926" y="32"/>
                  </a:lnTo>
                  <a:lnTo>
                    <a:pt x="921" y="24"/>
                  </a:lnTo>
                  <a:lnTo>
                    <a:pt x="916" y="17"/>
                  </a:lnTo>
                  <a:lnTo>
                    <a:pt x="910" y="11"/>
                  </a:lnTo>
                  <a:lnTo>
                    <a:pt x="904" y="6"/>
                  </a:lnTo>
                  <a:lnTo>
                    <a:pt x="896" y="2"/>
                  </a:lnTo>
                  <a:lnTo>
                    <a:pt x="888" y="0"/>
                  </a:lnTo>
                  <a:lnTo>
                    <a:pt x="879" y="0"/>
                  </a:lnTo>
                  <a:lnTo>
                    <a:pt x="51"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435" name="Line 107"/>
            <p:cNvSpPr>
              <a:spLocks noChangeShapeType="1"/>
            </p:cNvSpPr>
            <p:nvPr/>
          </p:nvSpPr>
          <p:spPr bwMode="auto">
            <a:xfrm>
              <a:off x="2386" y="2276"/>
              <a:ext cx="1" cy="0"/>
            </a:xfrm>
            <a:prstGeom prst="line">
              <a:avLst/>
            </a:prstGeom>
            <a:noFill/>
            <a:ln w="0">
              <a:solidFill>
                <a:srgbClr val="00FFFF"/>
              </a:solidFill>
              <a:round/>
              <a:headEnd/>
              <a:tailEnd/>
            </a:ln>
          </p:spPr>
          <p:txBody>
            <a:bodyPr>
              <a:prstTxWarp prst="textNoShape">
                <a:avLst/>
              </a:prstTxWarp>
            </a:bodyPr>
            <a:lstStyle/>
            <a:p>
              <a:endParaRPr lang="en-US"/>
            </a:p>
          </p:txBody>
        </p:sp>
        <p:sp>
          <p:nvSpPr>
            <p:cNvPr id="99436" name="Freeform 108"/>
            <p:cNvSpPr>
              <a:spLocks/>
            </p:cNvSpPr>
            <p:nvPr/>
          </p:nvSpPr>
          <p:spPr bwMode="auto">
            <a:xfrm>
              <a:off x="2386" y="2195"/>
              <a:ext cx="22" cy="93"/>
            </a:xfrm>
            <a:custGeom>
              <a:avLst/>
              <a:gdLst>
                <a:gd name="T0" fmla="*/ 0 w 103"/>
                <a:gd name="T1" fmla="*/ 81 h 457"/>
                <a:gd name="T2" fmla="*/ 0 w 103"/>
                <a:gd name="T3" fmla="*/ 83 h 457"/>
                <a:gd name="T4" fmla="*/ 1 w 103"/>
                <a:gd name="T5" fmla="*/ 84 h 457"/>
                <a:gd name="T6" fmla="*/ 1 w 103"/>
                <a:gd name="T7" fmla="*/ 86 h 457"/>
                <a:gd name="T8" fmla="*/ 2 w 103"/>
                <a:gd name="T9" fmla="*/ 88 h 457"/>
                <a:gd name="T10" fmla="*/ 3 w 103"/>
                <a:gd name="T11" fmla="*/ 89 h 457"/>
                <a:gd name="T12" fmla="*/ 4 w 103"/>
                <a:gd name="T13" fmla="*/ 91 h 457"/>
                <a:gd name="T14" fmla="*/ 6 w 103"/>
                <a:gd name="T15" fmla="*/ 91 h 457"/>
                <a:gd name="T16" fmla="*/ 8 w 103"/>
                <a:gd name="T17" fmla="*/ 92 h 457"/>
                <a:gd name="T18" fmla="*/ 9 w 103"/>
                <a:gd name="T19" fmla="*/ 93 h 457"/>
                <a:gd name="T20" fmla="*/ 11 w 103"/>
                <a:gd name="T21" fmla="*/ 93 h 457"/>
                <a:gd name="T22" fmla="*/ 13 w 103"/>
                <a:gd name="T23" fmla="*/ 93 h 457"/>
                <a:gd name="T24" fmla="*/ 15 w 103"/>
                <a:gd name="T25" fmla="*/ 92 h 457"/>
                <a:gd name="T26" fmla="*/ 16 w 103"/>
                <a:gd name="T27" fmla="*/ 91 h 457"/>
                <a:gd name="T28" fmla="*/ 18 w 103"/>
                <a:gd name="T29" fmla="*/ 91 h 457"/>
                <a:gd name="T30" fmla="*/ 19 w 103"/>
                <a:gd name="T31" fmla="*/ 89 h 457"/>
                <a:gd name="T32" fmla="*/ 20 w 103"/>
                <a:gd name="T33" fmla="*/ 88 h 457"/>
                <a:gd name="T34" fmla="*/ 21 w 103"/>
                <a:gd name="T35" fmla="*/ 86 h 457"/>
                <a:gd name="T36" fmla="*/ 21 w 103"/>
                <a:gd name="T37" fmla="*/ 84 h 457"/>
                <a:gd name="T38" fmla="*/ 22 w 103"/>
                <a:gd name="T39" fmla="*/ 83 h 457"/>
                <a:gd name="T40" fmla="*/ 22 w 103"/>
                <a:gd name="T41" fmla="*/ 81 h 457"/>
                <a:gd name="T42" fmla="*/ 22 w 103"/>
                <a:gd name="T43" fmla="*/ 13 h 457"/>
                <a:gd name="T44" fmla="*/ 21 w 103"/>
                <a:gd name="T45" fmla="*/ 9 h 457"/>
                <a:gd name="T46" fmla="*/ 21 w 103"/>
                <a:gd name="T47" fmla="*/ 7 h 457"/>
                <a:gd name="T48" fmla="*/ 20 w 103"/>
                <a:gd name="T49" fmla="*/ 5 h 457"/>
                <a:gd name="T50" fmla="*/ 19 w 103"/>
                <a:gd name="T51" fmla="*/ 4 h 457"/>
                <a:gd name="T52" fmla="*/ 18 w 103"/>
                <a:gd name="T53" fmla="*/ 2 h 457"/>
                <a:gd name="T54" fmla="*/ 16 w 103"/>
                <a:gd name="T55" fmla="*/ 1 h 457"/>
                <a:gd name="T56" fmla="*/ 15 w 103"/>
                <a:gd name="T57" fmla="*/ 1 h 457"/>
                <a:gd name="T58" fmla="*/ 13 w 103"/>
                <a:gd name="T59" fmla="*/ 0 h 457"/>
                <a:gd name="T60" fmla="*/ 11 w 103"/>
                <a:gd name="T61" fmla="*/ 0 h 457"/>
                <a:gd name="T62" fmla="*/ 9 w 103"/>
                <a:gd name="T63" fmla="*/ 0 h 457"/>
                <a:gd name="T64" fmla="*/ 8 w 103"/>
                <a:gd name="T65" fmla="*/ 1 h 457"/>
                <a:gd name="T66" fmla="*/ 6 w 103"/>
                <a:gd name="T67" fmla="*/ 1 h 457"/>
                <a:gd name="T68" fmla="*/ 4 w 103"/>
                <a:gd name="T69" fmla="*/ 2 h 457"/>
                <a:gd name="T70" fmla="*/ 3 w 103"/>
                <a:gd name="T71" fmla="*/ 4 h 457"/>
                <a:gd name="T72" fmla="*/ 2 w 103"/>
                <a:gd name="T73" fmla="*/ 5 h 457"/>
                <a:gd name="T74" fmla="*/ 1 w 103"/>
                <a:gd name="T75" fmla="*/ 7 h 457"/>
                <a:gd name="T76" fmla="*/ 1 w 103"/>
                <a:gd name="T77" fmla="*/ 9 h 457"/>
                <a:gd name="T78" fmla="*/ 0 w 103"/>
                <a:gd name="T79" fmla="*/ 11 h 457"/>
                <a:gd name="T80" fmla="*/ 0 w 103"/>
                <a:gd name="T81" fmla="*/ 13 h 457"/>
                <a:gd name="T82" fmla="*/ 0 w 103"/>
                <a:gd name="T83" fmla="*/ 81 h 4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457"/>
                <a:gd name="T128" fmla="*/ 103 w 103"/>
                <a:gd name="T129" fmla="*/ 457 h 4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457">
                  <a:moveTo>
                    <a:pt x="0" y="396"/>
                  </a:moveTo>
                  <a:lnTo>
                    <a:pt x="0" y="406"/>
                  </a:lnTo>
                  <a:lnTo>
                    <a:pt x="3" y="414"/>
                  </a:lnTo>
                  <a:lnTo>
                    <a:pt x="5" y="423"/>
                  </a:lnTo>
                  <a:lnTo>
                    <a:pt x="10" y="431"/>
                  </a:lnTo>
                  <a:lnTo>
                    <a:pt x="15" y="439"/>
                  </a:lnTo>
                  <a:lnTo>
                    <a:pt x="21" y="445"/>
                  </a:lnTo>
                  <a:lnTo>
                    <a:pt x="29" y="449"/>
                  </a:lnTo>
                  <a:lnTo>
                    <a:pt x="36" y="453"/>
                  </a:lnTo>
                  <a:lnTo>
                    <a:pt x="43" y="455"/>
                  </a:lnTo>
                  <a:lnTo>
                    <a:pt x="52" y="457"/>
                  </a:lnTo>
                  <a:lnTo>
                    <a:pt x="60" y="455"/>
                  </a:lnTo>
                  <a:lnTo>
                    <a:pt x="68" y="453"/>
                  </a:lnTo>
                  <a:lnTo>
                    <a:pt x="76" y="449"/>
                  </a:lnTo>
                  <a:lnTo>
                    <a:pt x="82" y="445"/>
                  </a:lnTo>
                  <a:lnTo>
                    <a:pt x="88" y="439"/>
                  </a:lnTo>
                  <a:lnTo>
                    <a:pt x="93" y="431"/>
                  </a:lnTo>
                  <a:lnTo>
                    <a:pt x="98" y="423"/>
                  </a:lnTo>
                  <a:lnTo>
                    <a:pt x="100" y="414"/>
                  </a:lnTo>
                  <a:lnTo>
                    <a:pt x="103" y="406"/>
                  </a:lnTo>
                  <a:lnTo>
                    <a:pt x="103" y="396"/>
                  </a:lnTo>
                  <a:lnTo>
                    <a:pt x="103" y="62"/>
                  </a:lnTo>
                  <a:lnTo>
                    <a:pt x="100" y="42"/>
                  </a:lnTo>
                  <a:lnTo>
                    <a:pt x="98" y="34"/>
                  </a:lnTo>
                  <a:lnTo>
                    <a:pt x="93" y="25"/>
                  </a:lnTo>
                  <a:lnTo>
                    <a:pt x="88" y="18"/>
                  </a:lnTo>
                  <a:lnTo>
                    <a:pt x="82" y="12"/>
                  </a:lnTo>
                  <a:lnTo>
                    <a:pt x="76" y="7"/>
                  </a:lnTo>
                  <a:lnTo>
                    <a:pt x="68" y="4"/>
                  </a:lnTo>
                  <a:lnTo>
                    <a:pt x="60" y="1"/>
                  </a:lnTo>
                  <a:lnTo>
                    <a:pt x="52" y="0"/>
                  </a:lnTo>
                  <a:lnTo>
                    <a:pt x="43" y="1"/>
                  </a:lnTo>
                  <a:lnTo>
                    <a:pt x="36" y="4"/>
                  </a:lnTo>
                  <a:lnTo>
                    <a:pt x="29" y="7"/>
                  </a:lnTo>
                  <a:lnTo>
                    <a:pt x="21" y="12"/>
                  </a:lnTo>
                  <a:lnTo>
                    <a:pt x="15" y="18"/>
                  </a:lnTo>
                  <a:lnTo>
                    <a:pt x="10" y="25"/>
                  </a:lnTo>
                  <a:lnTo>
                    <a:pt x="5" y="34"/>
                  </a:lnTo>
                  <a:lnTo>
                    <a:pt x="3" y="42"/>
                  </a:lnTo>
                  <a:lnTo>
                    <a:pt x="0" y="52"/>
                  </a:lnTo>
                  <a:lnTo>
                    <a:pt x="0" y="62"/>
                  </a:lnTo>
                  <a:lnTo>
                    <a:pt x="0" y="396"/>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437" name="Line 109"/>
            <p:cNvSpPr>
              <a:spLocks noChangeShapeType="1"/>
            </p:cNvSpPr>
            <p:nvPr/>
          </p:nvSpPr>
          <p:spPr bwMode="auto">
            <a:xfrm>
              <a:off x="2398" y="2195"/>
              <a:ext cx="1" cy="1"/>
            </a:xfrm>
            <a:prstGeom prst="line">
              <a:avLst/>
            </a:prstGeom>
            <a:noFill/>
            <a:ln w="0">
              <a:solidFill>
                <a:srgbClr val="00FFFF"/>
              </a:solidFill>
              <a:round/>
              <a:headEnd/>
              <a:tailEnd/>
            </a:ln>
          </p:spPr>
          <p:txBody>
            <a:bodyPr>
              <a:prstTxWarp prst="textNoShape">
                <a:avLst/>
              </a:prstTxWarp>
            </a:bodyPr>
            <a:lstStyle/>
            <a:p>
              <a:endParaRPr lang="en-US"/>
            </a:p>
          </p:txBody>
        </p:sp>
        <p:sp>
          <p:nvSpPr>
            <p:cNvPr id="99438" name="Freeform 110"/>
            <p:cNvSpPr>
              <a:spLocks/>
            </p:cNvSpPr>
            <p:nvPr/>
          </p:nvSpPr>
          <p:spPr bwMode="auto">
            <a:xfrm>
              <a:off x="2386" y="2195"/>
              <a:ext cx="204" cy="24"/>
            </a:xfrm>
            <a:custGeom>
              <a:avLst/>
              <a:gdLst>
                <a:gd name="T0" fmla="*/ 11 w 932"/>
                <a:gd name="T1" fmla="*/ 0 h 121"/>
                <a:gd name="T2" fmla="*/ 9 w 932"/>
                <a:gd name="T3" fmla="*/ 0 h 121"/>
                <a:gd name="T4" fmla="*/ 8 w 932"/>
                <a:gd name="T5" fmla="*/ 1 h 121"/>
                <a:gd name="T6" fmla="*/ 6 w 932"/>
                <a:gd name="T7" fmla="*/ 1 h 121"/>
                <a:gd name="T8" fmla="*/ 5 w 932"/>
                <a:gd name="T9" fmla="*/ 2 h 121"/>
                <a:gd name="T10" fmla="*/ 3 w 932"/>
                <a:gd name="T11" fmla="*/ 4 h 121"/>
                <a:gd name="T12" fmla="*/ 2 w 932"/>
                <a:gd name="T13" fmla="*/ 5 h 121"/>
                <a:gd name="T14" fmla="*/ 1 w 932"/>
                <a:gd name="T15" fmla="*/ 7 h 121"/>
                <a:gd name="T16" fmla="*/ 1 w 932"/>
                <a:gd name="T17" fmla="*/ 8 h 121"/>
                <a:gd name="T18" fmla="*/ 0 w 932"/>
                <a:gd name="T19" fmla="*/ 10 h 121"/>
                <a:gd name="T20" fmla="*/ 0 w 932"/>
                <a:gd name="T21" fmla="*/ 12 h 121"/>
                <a:gd name="T22" fmla="*/ 0 w 932"/>
                <a:gd name="T23" fmla="*/ 14 h 121"/>
                <a:gd name="T24" fmla="*/ 1 w 932"/>
                <a:gd name="T25" fmla="*/ 16 h 121"/>
                <a:gd name="T26" fmla="*/ 1 w 932"/>
                <a:gd name="T27" fmla="*/ 17 h 121"/>
                <a:gd name="T28" fmla="*/ 2 w 932"/>
                <a:gd name="T29" fmla="*/ 19 h 121"/>
                <a:gd name="T30" fmla="*/ 3 w 932"/>
                <a:gd name="T31" fmla="*/ 21 h 121"/>
                <a:gd name="T32" fmla="*/ 5 w 932"/>
                <a:gd name="T33" fmla="*/ 22 h 121"/>
                <a:gd name="T34" fmla="*/ 6 w 932"/>
                <a:gd name="T35" fmla="*/ 23 h 121"/>
                <a:gd name="T36" fmla="*/ 8 w 932"/>
                <a:gd name="T37" fmla="*/ 23 h 121"/>
                <a:gd name="T38" fmla="*/ 9 w 932"/>
                <a:gd name="T39" fmla="*/ 24 h 121"/>
                <a:gd name="T40" fmla="*/ 11 w 932"/>
                <a:gd name="T41" fmla="*/ 24 h 121"/>
                <a:gd name="T42" fmla="*/ 193 w 932"/>
                <a:gd name="T43" fmla="*/ 24 h 121"/>
                <a:gd name="T44" fmla="*/ 196 w 932"/>
                <a:gd name="T45" fmla="*/ 23 h 121"/>
                <a:gd name="T46" fmla="*/ 198 w 932"/>
                <a:gd name="T47" fmla="*/ 23 h 121"/>
                <a:gd name="T48" fmla="*/ 199 w 932"/>
                <a:gd name="T49" fmla="*/ 22 h 121"/>
                <a:gd name="T50" fmla="*/ 200 w 932"/>
                <a:gd name="T51" fmla="*/ 21 h 121"/>
                <a:gd name="T52" fmla="*/ 202 w 932"/>
                <a:gd name="T53" fmla="*/ 19 h 121"/>
                <a:gd name="T54" fmla="*/ 202 w 932"/>
                <a:gd name="T55" fmla="*/ 17 h 121"/>
                <a:gd name="T56" fmla="*/ 203 w 932"/>
                <a:gd name="T57" fmla="*/ 16 h 121"/>
                <a:gd name="T58" fmla="*/ 204 w 932"/>
                <a:gd name="T59" fmla="*/ 14 h 121"/>
                <a:gd name="T60" fmla="*/ 204 w 932"/>
                <a:gd name="T61" fmla="*/ 12 h 121"/>
                <a:gd name="T62" fmla="*/ 204 w 932"/>
                <a:gd name="T63" fmla="*/ 10 h 121"/>
                <a:gd name="T64" fmla="*/ 203 w 932"/>
                <a:gd name="T65" fmla="*/ 8 h 121"/>
                <a:gd name="T66" fmla="*/ 202 w 932"/>
                <a:gd name="T67" fmla="*/ 7 h 121"/>
                <a:gd name="T68" fmla="*/ 202 w 932"/>
                <a:gd name="T69" fmla="*/ 5 h 121"/>
                <a:gd name="T70" fmla="*/ 200 w 932"/>
                <a:gd name="T71" fmla="*/ 4 h 121"/>
                <a:gd name="T72" fmla="*/ 199 w 932"/>
                <a:gd name="T73" fmla="*/ 2 h 121"/>
                <a:gd name="T74" fmla="*/ 198 w 932"/>
                <a:gd name="T75" fmla="*/ 1 h 121"/>
                <a:gd name="T76" fmla="*/ 196 w 932"/>
                <a:gd name="T77" fmla="*/ 1 h 121"/>
                <a:gd name="T78" fmla="*/ 194 w 932"/>
                <a:gd name="T79" fmla="*/ 0 h 121"/>
                <a:gd name="T80" fmla="*/ 193 w 932"/>
                <a:gd name="T81" fmla="*/ 0 h 121"/>
                <a:gd name="T82" fmla="*/ 11 w 932"/>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1"/>
                <a:gd name="T128" fmla="*/ 932 w 932"/>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1">
                  <a:moveTo>
                    <a:pt x="52" y="0"/>
                  </a:moveTo>
                  <a:lnTo>
                    <a:pt x="43" y="1"/>
                  </a:lnTo>
                  <a:lnTo>
                    <a:pt x="36" y="4"/>
                  </a:lnTo>
                  <a:lnTo>
                    <a:pt x="29" y="7"/>
                  </a:lnTo>
                  <a:lnTo>
                    <a:pt x="21" y="12"/>
                  </a:lnTo>
                  <a:lnTo>
                    <a:pt x="15" y="18"/>
                  </a:lnTo>
                  <a:lnTo>
                    <a:pt x="10" y="25"/>
                  </a:lnTo>
                  <a:lnTo>
                    <a:pt x="5" y="34"/>
                  </a:lnTo>
                  <a:lnTo>
                    <a:pt x="3" y="42"/>
                  </a:lnTo>
                  <a:lnTo>
                    <a:pt x="0" y="52"/>
                  </a:lnTo>
                  <a:lnTo>
                    <a:pt x="0" y="60"/>
                  </a:lnTo>
                  <a:lnTo>
                    <a:pt x="0" y="70"/>
                  </a:lnTo>
                  <a:lnTo>
                    <a:pt x="3" y="80"/>
                  </a:lnTo>
                  <a:lnTo>
                    <a:pt x="5" y="88"/>
                  </a:lnTo>
                  <a:lnTo>
                    <a:pt x="10" y="97"/>
                  </a:lnTo>
                  <a:lnTo>
                    <a:pt x="15" y="104"/>
                  </a:lnTo>
                  <a:lnTo>
                    <a:pt x="21" y="110"/>
                  </a:lnTo>
                  <a:lnTo>
                    <a:pt x="29" y="115"/>
                  </a:lnTo>
                  <a:lnTo>
                    <a:pt x="36" y="118"/>
                  </a:lnTo>
                  <a:lnTo>
                    <a:pt x="43" y="121"/>
                  </a:lnTo>
                  <a:lnTo>
                    <a:pt x="52" y="121"/>
                  </a:lnTo>
                  <a:lnTo>
                    <a:pt x="880" y="121"/>
                  </a:lnTo>
                  <a:lnTo>
                    <a:pt x="896" y="118"/>
                  </a:lnTo>
                  <a:lnTo>
                    <a:pt x="903" y="115"/>
                  </a:lnTo>
                  <a:lnTo>
                    <a:pt x="909" y="110"/>
                  </a:lnTo>
                  <a:lnTo>
                    <a:pt x="916" y="104"/>
                  </a:lnTo>
                  <a:lnTo>
                    <a:pt x="922" y="97"/>
                  </a:lnTo>
                  <a:lnTo>
                    <a:pt x="925" y="88"/>
                  </a:lnTo>
                  <a:lnTo>
                    <a:pt x="929" y="80"/>
                  </a:lnTo>
                  <a:lnTo>
                    <a:pt x="930" y="70"/>
                  </a:lnTo>
                  <a:lnTo>
                    <a:pt x="932" y="60"/>
                  </a:lnTo>
                  <a:lnTo>
                    <a:pt x="930" y="52"/>
                  </a:lnTo>
                  <a:lnTo>
                    <a:pt x="929" y="42"/>
                  </a:lnTo>
                  <a:lnTo>
                    <a:pt x="925" y="34"/>
                  </a:lnTo>
                  <a:lnTo>
                    <a:pt x="922" y="25"/>
                  </a:lnTo>
                  <a:lnTo>
                    <a:pt x="916" y="18"/>
                  </a:lnTo>
                  <a:lnTo>
                    <a:pt x="909" y="12"/>
                  </a:lnTo>
                  <a:lnTo>
                    <a:pt x="903" y="7"/>
                  </a:lnTo>
                  <a:lnTo>
                    <a:pt x="896" y="4"/>
                  </a:lnTo>
                  <a:lnTo>
                    <a:pt x="887" y="1"/>
                  </a:lnTo>
                  <a:lnTo>
                    <a:pt x="880"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439" name="Line 111"/>
            <p:cNvSpPr>
              <a:spLocks noChangeShapeType="1"/>
            </p:cNvSpPr>
            <p:nvPr/>
          </p:nvSpPr>
          <p:spPr bwMode="auto">
            <a:xfrm>
              <a:off x="2567" y="2207"/>
              <a:ext cx="1" cy="1"/>
            </a:xfrm>
            <a:prstGeom prst="line">
              <a:avLst/>
            </a:prstGeom>
            <a:noFill/>
            <a:ln w="0">
              <a:solidFill>
                <a:srgbClr val="00FFFF"/>
              </a:solidFill>
              <a:round/>
              <a:headEnd/>
              <a:tailEnd/>
            </a:ln>
          </p:spPr>
          <p:txBody>
            <a:bodyPr>
              <a:prstTxWarp prst="textNoShape">
                <a:avLst/>
              </a:prstTxWarp>
            </a:bodyPr>
            <a:lstStyle/>
            <a:p>
              <a:endParaRPr lang="en-US"/>
            </a:p>
          </p:txBody>
        </p:sp>
        <p:sp>
          <p:nvSpPr>
            <p:cNvPr id="99440" name="Freeform 112"/>
            <p:cNvSpPr>
              <a:spLocks/>
            </p:cNvSpPr>
            <p:nvPr/>
          </p:nvSpPr>
          <p:spPr bwMode="auto">
            <a:xfrm>
              <a:off x="2567" y="2140"/>
              <a:ext cx="23" cy="79"/>
            </a:xfrm>
            <a:custGeom>
              <a:avLst/>
              <a:gdLst>
                <a:gd name="T0" fmla="*/ 0 w 104"/>
                <a:gd name="T1" fmla="*/ 67 h 389"/>
                <a:gd name="T2" fmla="*/ 0 w 104"/>
                <a:gd name="T3" fmla="*/ 69 h 389"/>
                <a:gd name="T4" fmla="*/ 0 w 104"/>
                <a:gd name="T5" fmla="*/ 71 h 389"/>
                <a:gd name="T6" fmla="*/ 1 w 104"/>
                <a:gd name="T7" fmla="*/ 72 h 389"/>
                <a:gd name="T8" fmla="*/ 2 w 104"/>
                <a:gd name="T9" fmla="*/ 74 h 389"/>
                <a:gd name="T10" fmla="*/ 3 w 104"/>
                <a:gd name="T11" fmla="*/ 76 h 389"/>
                <a:gd name="T12" fmla="*/ 5 w 104"/>
                <a:gd name="T13" fmla="*/ 77 h 389"/>
                <a:gd name="T14" fmla="*/ 6 w 104"/>
                <a:gd name="T15" fmla="*/ 78 h 389"/>
                <a:gd name="T16" fmla="*/ 8 w 104"/>
                <a:gd name="T17" fmla="*/ 78 h 389"/>
                <a:gd name="T18" fmla="*/ 10 w 104"/>
                <a:gd name="T19" fmla="*/ 79 h 389"/>
                <a:gd name="T20" fmla="*/ 12 w 104"/>
                <a:gd name="T21" fmla="*/ 79 h 389"/>
                <a:gd name="T22" fmla="*/ 13 w 104"/>
                <a:gd name="T23" fmla="*/ 79 h 389"/>
                <a:gd name="T24" fmla="*/ 15 w 104"/>
                <a:gd name="T25" fmla="*/ 78 h 389"/>
                <a:gd name="T26" fmla="*/ 17 w 104"/>
                <a:gd name="T27" fmla="*/ 78 h 389"/>
                <a:gd name="T28" fmla="*/ 18 w 104"/>
                <a:gd name="T29" fmla="*/ 77 h 389"/>
                <a:gd name="T30" fmla="*/ 19 w 104"/>
                <a:gd name="T31" fmla="*/ 76 h 389"/>
                <a:gd name="T32" fmla="*/ 21 w 104"/>
                <a:gd name="T33" fmla="*/ 74 h 389"/>
                <a:gd name="T34" fmla="*/ 21 w 104"/>
                <a:gd name="T35" fmla="*/ 72 h 389"/>
                <a:gd name="T36" fmla="*/ 22 w 104"/>
                <a:gd name="T37" fmla="*/ 71 h 389"/>
                <a:gd name="T38" fmla="*/ 23 w 104"/>
                <a:gd name="T39" fmla="*/ 69 h 389"/>
                <a:gd name="T40" fmla="*/ 23 w 104"/>
                <a:gd name="T41" fmla="*/ 67 h 389"/>
                <a:gd name="T42" fmla="*/ 23 w 104"/>
                <a:gd name="T43" fmla="*/ 12 h 389"/>
                <a:gd name="T44" fmla="*/ 22 w 104"/>
                <a:gd name="T45" fmla="*/ 8 h 389"/>
                <a:gd name="T46" fmla="*/ 21 w 104"/>
                <a:gd name="T47" fmla="*/ 7 h 389"/>
                <a:gd name="T48" fmla="*/ 21 w 104"/>
                <a:gd name="T49" fmla="*/ 5 h 389"/>
                <a:gd name="T50" fmla="*/ 19 w 104"/>
                <a:gd name="T51" fmla="*/ 3 h 389"/>
                <a:gd name="T52" fmla="*/ 18 w 104"/>
                <a:gd name="T53" fmla="*/ 2 h 389"/>
                <a:gd name="T54" fmla="*/ 17 w 104"/>
                <a:gd name="T55" fmla="*/ 1 h 389"/>
                <a:gd name="T56" fmla="*/ 15 w 104"/>
                <a:gd name="T57" fmla="*/ 0 h 389"/>
                <a:gd name="T58" fmla="*/ 13 w 104"/>
                <a:gd name="T59" fmla="*/ 0 h 389"/>
                <a:gd name="T60" fmla="*/ 12 w 104"/>
                <a:gd name="T61" fmla="*/ 0 h 389"/>
                <a:gd name="T62" fmla="*/ 10 w 104"/>
                <a:gd name="T63" fmla="*/ 0 h 389"/>
                <a:gd name="T64" fmla="*/ 8 w 104"/>
                <a:gd name="T65" fmla="*/ 0 h 389"/>
                <a:gd name="T66" fmla="*/ 6 w 104"/>
                <a:gd name="T67" fmla="*/ 1 h 389"/>
                <a:gd name="T68" fmla="*/ 5 w 104"/>
                <a:gd name="T69" fmla="*/ 2 h 389"/>
                <a:gd name="T70" fmla="*/ 3 w 104"/>
                <a:gd name="T71" fmla="*/ 3 h 389"/>
                <a:gd name="T72" fmla="*/ 2 w 104"/>
                <a:gd name="T73" fmla="*/ 5 h 389"/>
                <a:gd name="T74" fmla="*/ 1 w 104"/>
                <a:gd name="T75" fmla="*/ 7 h 389"/>
                <a:gd name="T76" fmla="*/ 0 w 104"/>
                <a:gd name="T77" fmla="*/ 8 h 389"/>
                <a:gd name="T78" fmla="*/ 0 w 104"/>
                <a:gd name="T79" fmla="*/ 10 h 389"/>
                <a:gd name="T80" fmla="*/ 0 w 104"/>
                <a:gd name="T81" fmla="*/ 12 h 389"/>
                <a:gd name="T82" fmla="*/ 0 w 104"/>
                <a:gd name="T83" fmla="*/ 67 h 3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389"/>
                <a:gd name="T128" fmla="*/ 104 w 104"/>
                <a:gd name="T129" fmla="*/ 389 h 3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389">
                  <a:moveTo>
                    <a:pt x="0" y="328"/>
                  </a:moveTo>
                  <a:lnTo>
                    <a:pt x="0" y="338"/>
                  </a:lnTo>
                  <a:lnTo>
                    <a:pt x="2" y="348"/>
                  </a:lnTo>
                  <a:lnTo>
                    <a:pt x="5" y="356"/>
                  </a:lnTo>
                  <a:lnTo>
                    <a:pt x="10" y="365"/>
                  </a:lnTo>
                  <a:lnTo>
                    <a:pt x="15" y="372"/>
                  </a:lnTo>
                  <a:lnTo>
                    <a:pt x="21" y="378"/>
                  </a:lnTo>
                  <a:lnTo>
                    <a:pt x="28" y="383"/>
                  </a:lnTo>
                  <a:lnTo>
                    <a:pt x="36" y="386"/>
                  </a:lnTo>
                  <a:lnTo>
                    <a:pt x="43" y="389"/>
                  </a:lnTo>
                  <a:lnTo>
                    <a:pt x="52" y="389"/>
                  </a:lnTo>
                  <a:lnTo>
                    <a:pt x="59" y="389"/>
                  </a:lnTo>
                  <a:lnTo>
                    <a:pt x="68" y="386"/>
                  </a:lnTo>
                  <a:lnTo>
                    <a:pt x="75" y="383"/>
                  </a:lnTo>
                  <a:lnTo>
                    <a:pt x="81" y="378"/>
                  </a:lnTo>
                  <a:lnTo>
                    <a:pt x="88" y="372"/>
                  </a:lnTo>
                  <a:lnTo>
                    <a:pt x="94" y="365"/>
                  </a:lnTo>
                  <a:lnTo>
                    <a:pt x="97" y="356"/>
                  </a:lnTo>
                  <a:lnTo>
                    <a:pt x="101" y="348"/>
                  </a:lnTo>
                  <a:lnTo>
                    <a:pt x="102" y="338"/>
                  </a:lnTo>
                  <a:lnTo>
                    <a:pt x="104" y="328"/>
                  </a:lnTo>
                  <a:lnTo>
                    <a:pt x="104" y="60"/>
                  </a:lnTo>
                  <a:lnTo>
                    <a:pt x="101" y="41"/>
                  </a:lnTo>
                  <a:lnTo>
                    <a:pt x="97" y="33"/>
                  </a:lnTo>
                  <a:lnTo>
                    <a:pt x="94" y="24"/>
                  </a:lnTo>
                  <a:lnTo>
                    <a:pt x="88" y="17"/>
                  </a:lnTo>
                  <a:lnTo>
                    <a:pt x="81" y="11"/>
                  </a:lnTo>
                  <a:lnTo>
                    <a:pt x="75" y="6"/>
                  </a:lnTo>
                  <a:lnTo>
                    <a:pt x="68" y="2"/>
                  </a:lnTo>
                  <a:lnTo>
                    <a:pt x="59" y="0"/>
                  </a:lnTo>
                  <a:lnTo>
                    <a:pt x="52" y="0"/>
                  </a:lnTo>
                  <a:lnTo>
                    <a:pt x="43" y="0"/>
                  </a:lnTo>
                  <a:lnTo>
                    <a:pt x="36" y="2"/>
                  </a:lnTo>
                  <a:lnTo>
                    <a:pt x="28" y="6"/>
                  </a:lnTo>
                  <a:lnTo>
                    <a:pt x="21" y="11"/>
                  </a:lnTo>
                  <a:lnTo>
                    <a:pt x="15" y="17"/>
                  </a:lnTo>
                  <a:lnTo>
                    <a:pt x="10" y="24"/>
                  </a:lnTo>
                  <a:lnTo>
                    <a:pt x="5" y="33"/>
                  </a:lnTo>
                  <a:lnTo>
                    <a:pt x="2" y="41"/>
                  </a:lnTo>
                  <a:lnTo>
                    <a:pt x="0" y="51"/>
                  </a:lnTo>
                  <a:lnTo>
                    <a:pt x="0" y="60"/>
                  </a:lnTo>
                  <a:lnTo>
                    <a:pt x="0" y="328"/>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441" name="Line 113"/>
            <p:cNvSpPr>
              <a:spLocks noChangeShapeType="1"/>
            </p:cNvSpPr>
            <p:nvPr/>
          </p:nvSpPr>
          <p:spPr bwMode="auto">
            <a:xfrm>
              <a:off x="2578" y="2140"/>
              <a:ext cx="1" cy="1"/>
            </a:xfrm>
            <a:prstGeom prst="line">
              <a:avLst/>
            </a:prstGeom>
            <a:noFill/>
            <a:ln w="0">
              <a:solidFill>
                <a:srgbClr val="00FFFF"/>
              </a:solidFill>
              <a:round/>
              <a:headEnd/>
              <a:tailEnd/>
            </a:ln>
          </p:spPr>
          <p:txBody>
            <a:bodyPr>
              <a:prstTxWarp prst="textNoShape">
                <a:avLst/>
              </a:prstTxWarp>
            </a:bodyPr>
            <a:lstStyle/>
            <a:p>
              <a:endParaRPr lang="en-US"/>
            </a:p>
          </p:txBody>
        </p:sp>
        <p:sp>
          <p:nvSpPr>
            <p:cNvPr id="99442" name="Freeform 114"/>
            <p:cNvSpPr>
              <a:spLocks/>
            </p:cNvSpPr>
            <p:nvPr/>
          </p:nvSpPr>
          <p:spPr bwMode="auto">
            <a:xfrm>
              <a:off x="2567" y="2140"/>
              <a:ext cx="204" cy="25"/>
            </a:xfrm>
            <a:custGeom>
              <a:avLst/>
              <a:gdLst>
                <a:gd name="T0" fmla="*/ 11 w 931"/>
                <a:gd name="T1" fmla="*/ 0 h 121"/>
                <a:gd name="T2" fmla="*/ 9 w 931"/>
                <a:gd name="T3" fmla="*/ 0 h 121"/>
                <a:gd name="T4" fmla="*/ 8 w 931"/>
                <a:gd name="T5" fmla="*/ 0 h 121"/>
                <a:gd name="T6" fmla="*/ 6 w 931"/>
                <a:gd name="T7" fmla="*/ 1 h 121"/>
                <a:gd name="T8" fmla="*/ 5 w 931"/>
                <a:gd name="T9" fmla="*/ 2 h 121"/>
                <a:gd name="T10" fmla="*/ 3 w 931"/>
                <a:gd name="T11" fmla="*/ 4 h 121"/>
                <a:gd name="T12" fmla="*/ 2 w 931"/>
                <a:gd name="T13" fmla="*/ 5 h 121"/>
                <a:gd name="T14" fmla="*/ 1 w 931"/>
                <a:gd name="T15" fmla="*/ 7 h 121"/>
                <a:gd name="T16" fmla="*/ 0 w 931"/>
                <a:gd name="T17" fmla="*/ 8 h 121"/>
                <a:gd name="T18" fmla="*/ 0 w 931"/>
                <a:gd name="T19" fmla="*/ 11 h 121"/>
                <a:gd name="T20" fmla="*/ 0 w 931"/>
                <a:gd name="T21" fmla="*/ 12 h 121"/>
                <a:gd name="T22" fmla="*/ 0 w 931"/>
                <a:gd name="T23" fmla="*/ 14 h 121"/>
                <a:gd name="T24" fmla="*/ 0 w 931"/>
                <a:gd name="T25" fmla="*/ 16 h 121"/>
                <a:gd name="T26" fmla="*/ 1 w 931"/>
                <a:gd name="T27" fmla="*/ 18 h 121"/>
                <a:gd name="T28" fmla="*/ 2 w 931"/>
                <a:gd name="T29" fmla="*/ 20 h 121"/>
                <a:gd name="T30" fmla="*/ 3 w 931"/>
                <a:gd name="T31" fmla="*/ 21 h 121"/>
                <a:gd name="T32" fmla="*/ 5 w 931"/>
                <a:gd name="T33" fmla="*/ 23 h 121"/>
                <a:gd name="T34" fmla="*/ 6 w 931"/>
                <a:gd name="T35" fmla="*/ 23 h 121"/>
                <a:gd name="T36" fmla="*/ 8 w 931"/>
                <a:gd name="T37" fmla="*/ 24 h 121"/>
                <a:gd name="T38" fmla="*/ 9 w 931"/>
                <a:gd name="T39" fmla="*/ 25 h 121"/>
                <a:gd name="T40" fmla="*/ 11 w 931"/>
                <a:gd name="T41" fmla="*/ 25 h 121"/>
                <a:gd name="T42" fmla="*/ 193 w 931"/>
                <a:gd name="T43" fmla="*/ 25 h 121"/>
                <a:gd name="T44" fmla="*/ 196 w 931"/>
                <a:gd name="T45" fmla="*/ 24 h 121"/>
                <a:gd name="T46" fmla="*/ 198 w 931"/>
                <a:gd name="T47" fmla="*/ 23 h 121"/>
                <a:gd name="T48" fmla="*/ 199 w 931"/>
                <a:gd name="T49" fmla="*/ 23 h 121"/>
                <a:gd name="T50" fmla="*/ 200 w 931"/>
                <a:gd name="T51" fmla="*/ 21 h 121"/>
                <a:gd name="T52" fmla="*/ 202 w 931"/>
                <a:gd name="T53" fmla="*/ 20 h 121"/>
                <a:gd name="T54" fmla="*/ 203 w 931"/>
                <a:gd name="T55" fmla="*/ 18 h 121"/>
                <a:gd name="T56" fmla="*/ 204 w 931"/>
                <a:gd name="T57" fmla="*/ 16 h 121"/>
                <a:gd name="T58" fmla="*/ 204 w 931"/>
                <a:gd name="T59" fmla="*/ 14 h 121"/>
                <a:gd name="T60" fmla="*/ 204 w 931"/>
                <a:gd name="T61" fmla="*/ 12 h 121"/>
                <a:gd name="T62" fmla="*/ 204 w 931"/>
                <a:gd name="T63" fmla="*/ 11 h 121"/>
                <a:gd name="T64" fmla="*/ 204 w 931"/>
                <a:gd name="T65" fmla="*/ 8 h 121"/>
                <a:gd name="T66" fmla="*/ 203 w 931"/>
                <a:gd name="T67" fmla="*/ 7 h 121"/>
                <a:gd name="T68" fmla="*/ 202 w 931"/>
                <a:gd name="T69" fmla="*/ 5 h 121"/>
                <a:gd name="T70" fmla="*/ 200 w 931"/>
                <a:gd name="T71" fmla="*/ 4 h 121"/>
                <a:gd name="T72" fmla="*/ 199 w 931"/>
                <a:gd name="T73" fmla="*/ 2 h 121"/>
                <a:gd name="T74" fmla="*/ 198 w 931"/>
                <a:gd name="T75" fmla="*/ 1 h 121"/>
                <a:gd name="T76" fmla="*/ 196 w 931"/>
                <a:gd name="T77" fmla="*/ 0 h 121"/>
                <a:gd name="T78" fmla="*/ 194 w 931"/>
                <a:gd name="T79" fmla="*/ 0 h 121"/>
                <a:gd name="T80" fmla="*/ 193 w 931"/>
                <a:gd name="T81" fmla="*/ 0 h 121"/>
                <a:gd name="T82" fmla="*/ 11 w 931"/>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1"/>
                <a:gd name="T127" fmla="*/ 0 h 121"/>
                <a:gd name="T128" fmla="*/ 931 w 931"/>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1" h="121">
                  <a:moveTo>
                    <a:pt x="52" y="0"/>
                  </a:moveTo>
                  <a:lnTo>
                    <a:pt x="43" y="0"/>
                  </a:lnTo>
                  <a:lnTo>
                    <a:pt x="36" y="2"/>
                  </a:lnTo>
                  <a:lnTo>
                    <a:pt x="28" y="6"/>
                  </a:lnTo>
                  <a:lnTo>
                    <a:pt x="21" y="11"/>
                  </a:lnTo>
                  <a:lnTo>
                    <a:pt x="15" y="17"/>
                  </a:lnTo>
                  <a:lnTo>
                    <a:pt x="10" y="24"/>
                  </a:lnTo>
                  <a:lnTo>
                    <a:pt x="5" y="33"/>
                  </a:lnTo>
                  <a:lnTo>
                    <a:pt x="2" y="41"/>
                  </a:lnTo>
                  <a:lnTo>
                    <a:pt x="0" y="51"/>
                  </a:lnTo>
                  <a:lnTo>
                    <a:pt x="0" y="60"/>
                  </a:lnTo>
                  <a:lnTo>
                    <a:pt x="0" y="69"/>
                  </a:lnTo>
                  <a:lnTo>
                    <a:pt x="2" y="78"/>
                  </a:lnTo>
                  <a:lnTo>
                    <a:pt x="5" y="87"/>
                  </a:lnTo>
                  <a:lnTo>
                    <a:pt x="10" y="95"/>
                  </a:lnTo>
                  <a:lnTo>
                    <a:pt x="15" y="103"/>
                  </a:lnTo>
                  <a:lnTo>
                    <a:pt x="21" y="109"/>
                  </a:lnTo>
                  <a:lnTo>
                    <a:pt x="28" y="113"/>
                  </a:lnTo>
                  <a:lnTo>
                    <a:pt x="36" y="117"/>
                  </a:lnTo>
                  <a:lnTo>
                    <a:pt x="43" y="119"/>
                  </a:lnTo>
                  <a:lnTo>
                    <a:pt x="52" y="121"/>
                  </a:lnTo>
                  <a:lnTo>
                    <a:pt x="879" y="121"/>
                  </a:lnTo>
                  <a:lnTo>
                    <a:pt x="895" y="117"/>
                  </a:lnTo>
                  <a:lnTo>
                    <a:pt x="903" y="113"/>
                  </a:lnTo>
                  <a:lnTo>
                    <a:pt x="909" y="109"/>
                  </a:lnTo>
                  <a:lnTo>
                    <a:pt x="915" y="103"/>
                  </a:lnTo>
                  <a:lnTo>
                    <a:pt x="921" y="95"/>
                  </a:lnTo>
                  <a:lnTo>
                    <a:pt x="925" y="87"/>
                  </a:lnTo>
                  <a:lnTo>
                    <a:pt x="929" y="78"/>
                  </a:lnTo>
                  <a:lnTo>
                    <a:pt x="930" y="69"/>
                  </a:lnTo>
                  <a:lnTo>
                    <a:pt x="931" y="60"/>
                  </a:lnTo>
                  <a:lnTo>
                    <a:pt x="930" y="51"/>
                  </a:lnTo>
                  <a:lnTo>
                    <a:pt x="929" y="41"/>
                  </a:lnTo>
                  <a:lnTo>
                    <a:pt x="925" y="33"/>
                  </a:lnTo>
                  <a:lnTo>
                    <a:pt x="921" y="24"/>
                  </a:lnTo>
                  <a:lnTo>
                    <a:pt x="915" y="17"/>
                  </a:lnTo>
                  <a:lnTo>
                    <a:pt x="909" y="11"/>
                  </a:lnTo>
                  <a:lnTo>
                    <a:pt x="903" y="6"/>
                  </a:lnTo>
                  <a:lnTo>
                    <a:pt x="895" y="2"/>
                  </a:lnTo>
                  <a:lnTo>
                    <a:pt x="887" y="0"/>
                  </a:lnTo>
                  <a:lnTo>
                    <a:pt x="879"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443" name="Line 115"/>
            <p:cNvSpPr>
              <a:spLocks noChangeShapeType="1"/>
            </p:cNvSpPr>
            <p:nvPr/>
          </p:nvSpPr>
          <p:spPr bwMode="auto">
            <a:xfrm>
              <a:off x="2748" y="2153"/>
              <a:ext cx="1" cy="0"/>
            </a:xfrm>
            <a:prstGeom prst="line">
              <a:avLst/>
            </a:prstGeom>
            <a:noFill/>
            <a:ln w="0">
              <a:solidFill>
                <a:srgbClr val="00FFFF"/>
              </a:solidFill>
              <a:round/>
              <a:headEnd/>
              <a:tailEnd/>
            </a:ln>
          </p:spPr>
          <p:txBody>
            <a:bodyPr>
              <a:prstTxWarp prst="textNoShape">
                <a:avLst/>
              </a:prstTxWarp>
            </a:bodyPr>
            <a:lstStyle/>
            <a:p>
              <a:endParaRPr lang="en-US"/>
            </a:p>
          </p:txBody>
        </p:sp>
        <p:sp>
          <p:nvSpPr>
            <p:cNvPr id="99444" name="Freeform 116"/>
            <p:cNvSpPr>
              <a:spLocks/>
            </p:cNvSpPr>
            <p:nvPr/>
          </p:nvSpPr>
          <p:spPr bwMode="auto">
            <a:xfrm>
              <a:off x="2748" y="2085"/>
              <a:ext cx="23" cy="80"/>
            </a:xfrm>
            <a:custGeom>
              <a:avLst/>
              <a:gdLst>
                <a:gd name="T0" fmla="*/ 0 w 104"/>
                <a:gd name="T1" fmla="*/ 68 h 392"/>
                <a:gd name="T2" fmla="*/ 0 w 104"/>
                <a:gd name="T3" fmla="*/ 69 h 392"/>
                <a:gd name="T4" fmla="*/ 1 w 104"/>
                <a:gd name="T5" fmla="*/ 71 h 392"/>
                <a:gd name="T6" fmla="*/ 1 w 104"/>
                <a:gd name="T7" fmla="*/ 73 h 392"/>
                <a:gd name="T8" fmla="*/ 2 w 104"/>
                <a:gd name="T9" fmla="*/ 75 h 392"/>
                <a:gd name="T10" fmla="*/ 3 w 104"/>
                <a:gd name="T11" fmla="*/ 76 h 392"/>
                <a:gd name="T12" fmla="*/ 5 w 104"/>
                <a:gd name="T13" fmla="*/ 78 h 392"/>
                <a:gd name="T14" fmla="*/ 6 w 104"/>
                <a:gd name="T15" fmla="*/ 78 h 392"/>
                <a:gd name="T16" fmla="*/ 8 w 104"/>
                <a:gd name="T17" fmla="*/ 79 h 392"/>
                <a:gd name="T18" fmla="*/ 10 w 104"/>
                <a:gd name="T19" fmla="*/ 80 h 392"/>
                <a:gd name="T20" fmla="*/ 12 w 104"/>
                <a:gd name="T21" fmla="*/ 80 h 392"/>
                <a:gd name="T22" fmla="*/ 13 w 104"/>
                <a:gd name="T23" fmla="*/ 80 h 392"/>
                <a:gd name="T24" fmla="*/ 15 w 104"/>
                <a:gd name="T25" fmla="*/ 79 h 392"/>
                <a:gd name="T26" fmla="*/ 17 w 104"/>
                <a:gd name="T27" fmla="*/ 78 h 392"/>
                <a:gd name="T28" fmla="*/ 18 w 104"/>
                <a:gd name="T29" fmla="*/ 78 h 392"/>
                <a:gd name="T30" fmla="*/ 19 w 104"/>
                <a:gd name="T31" fmla="*/ 76 h 392"/>
                <a:gd name="T32" fmla="*/ 21 w 104"/>
                <a:gd name="T33" fmla="*/ 75 h 392"/>
                <a:gd name="T34" fmla="*/ 22 w 104"/>
                <a:gd name="T35" fmla="*/ 73 h 392"/>
                <a:gd name="T36" fmla="*/ 23 w 104"/>
                <a:gd name="T37" fmla="*/ 71 h 392"/>
                <a:gd name="T38" fmla="*/ 23 w 104"/>
                <a:gd name="T39" fmla="*/ 69 h 392"/>
                <a:gd name="T40" fmla="*/ 23 w 104"/>
                <a:gd name="T41" fmla="*/ 68 h 392"/>
                <a:gd name="T42" fmla="*/ 23 w 104"/>
                <a:gd name="T43" fmla="*/ 13 h 392"/>
                <a:gd name="T44" fmla="*/ 23 w 104"/>
                <a:gd name="T45" fmla="*/ 9 h 392"/>
                <a:gd name="T46" fmla="*/ 22 w 104"/>
                <a:gd name="T47" fmla="*/ 7 h 392"/>
                <a:gd name="T48" fmla="*/ 21 w 104"/>
                <a:gd name="T49" fmla="*/ 5 h 392"/>
                <a:gd name="T50" fmla="*/ 19 w 104"/>
                <a:gd name="T51" fmla="*/ 4 h 392"/>
                <a:gd name="T52" fmla="*/ 18 w 104"/>
                <a:gd name="T53" fmla="*/ 2 h 392"/>
                <a:gd name="T54" fmla="*/ 17 w 104"/>
                <a:gd name="T55" fmla="*/ 2 h 392"/>
                <a:gd name="T56" fmla="*/ 15 w 104"/>
                <a:gd name="T57" fmla="*/ 1 h 392"/>
                <a:gd name="T58" fmla="*/ 13 w 104"/>
                <a:gd name="T59" fmla="*/ 0 h 392"/>
                <a:gd name="T60" fmla="*/ 12 w 104"/>
                <a:gd name="T61" fmla="*/ 0 h 392"/>
                <a:gd name="T62" fmla="*/ 10 w 104"/>
                <a:gd name="T63" fmla="*/ 0 h 392"/>
                <a:gd name="T64" fmla="*/ 8 w 104"/>
                <a:gd name="T65" fmla="*/ 1 h 392"/>
                <a:gd name="T66" fmla="*/ 6 w 104"/>
                <a:gd name="T67" fmla="*/ 2 h 392"/>
                <a:gd name="T68" fmla="*/ 5 w 104"/>
                <a:gd name="T69" fmla="*/ 2 h 392"/>
                <a:gd name="T70" fmla="*/ 3 w 104"/>
                <a:gd name="T71" fmla="*/ 4 h 392"/>
                <a:gd name="T72" fmla="*/ 2 w 104"/>
                <a:gd name="T73" fmla="*/ 5 h 392"/>
                <a:gd name="T74" fmla="*/ 1 w 104"/>
                <a:gd name="T75" fmla="*/ 7 h 392"/>
                <a:gd name="T76" fmla="*/ 1 w 104"/>
                <a:gd name="T77" fmla="*/ 9 h 392"/>
                <a:gd name="T78" fmla="*/ 0 w 104"/>
                <a:gd name="T79" fmla="*/ 10 h 392"/>
                <a:gd name="T80" fmla="*/ 0 w 104"/>
                <a:gd name="T81" fmla="*/ 13 h 392"/>
                <a:gd name="T82" fmla="*/ 0 w 104"/>
                <a:gd name="T83" fmla="*/ 68 h 3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392"/>
                <a:gd name="T128" fmla="*/ 104 w 104"/>
                <a:gd name="T129" fmla="*/ 392 h 3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392">
                  <a:moveTo>
                    <a:pt x="0" y="331"/>
                  </a:moveTo>
                  <a:lnTo>
                    <a:pt x="0" y="340"/>
                  </a:lnTo>
                  <a:lnTo>
                    <a:pt x="3" y="349"/>
                  </a:lnTo>
                  <a:lnTo>
                    <a:pt x="5" y="358"/>
                  </a:lnTo>
                  <a:lnTo>
                    <a:pt x="10" y="366"/>
                  </a:lnTo>
                  <a:lnTo>
                    <a:pt x="15" y="374"/>
                  </a:lnTo>
                  <a:lnTo>
                    <a:pt x="21" y="380"/>
                  </a:lnTo>
                  <a:lnTo>
                    <a:pt x="29" y="384"/>
                  </a:lnTo>
                  <a:lnTo>
                    <a:pt x="36" y="388"/>
                  </a:lnTo>
                  <a:lnTo>
                    <a:pt x="44" y="390"/>
                  </a:lnTo>
                  <a:lnTo>
                    <a:pt x="52" y="392"/>
                  </a:lnTo>
                  <a:lnTo>
                    <a:pt x="60" y="390"/>
                  </a:lnTo>
                  <a:lnTo>
                    <a:pt x="68" y="388"/>
                  </a:lnTo>
                  <a:lnTo>
                    <a:pt x="76" y="384"/>
                  </a:lnTo>
                  <a:lnTo>
                    <a:pt x="82" y="380"/>
                  </a:lnTo>
                  <a:lnTo>
                    <a:pt x="88" y="374"/>
                  </a:lnTo>
                  <a:lnTo>
                    <a:pt x="94" y="366"/>
                  </a:lnTo>
                  <a:lnTo>
                    <a:pt x="98" y="358"/>
                  </a:lnTo>
                  <a:lnTo>
                    <a:pt x="102" y="349"/>
                  </a:lnTo>
                  <a:lnTo>
                    <a:pt x="103" y="340"/>
                  </a:lnTo>
                  <a:lnTo>
                    <a:pt x="104" y="331"/>
                  </a:lnTo>
                  <a:lnTo>
                    <a:pt x="104" y="62"/>
                  </a:lnTo>
                  <a:lnTo>
                    <a:pt x="102" y="43"/>
                  </a:lnTo>
                  <a:lnTo>
                    <a:pt x="98" y="34"/>
                  </a:lnTo>
                  <a:lnTo>
                    <a:pt x="94" y="26"/>
                  </a:lnTo>
                  <a:lnTo>
                    <a:pt x="88" y="18"/>
                  </a:lnTo>
                  <a:lnTo>
                    <a:pt x="82" y="12"/>
                  </a:lnTo>
                  <a:lnTo>
                    <a:pt x="76" y="8"/>
                  </a:lnTo>
                  <a:lnTo>
                    <a:pt x="68" y="4"/>
                  </a:lnTo>
                  <a:lnTo>
                    <a:pt x="60" y="2"/>
                  </a:lnTo>
                  <a:lnTo>
                    <a:pt x="52" y="0"/>
                  </a:lnTo>
                  <a:lnTo>
                    <a:pt x="44" y="2"/>
                  </a:lnTo>
                  <a:lnTo>
                    <a:pt x="36" y="4"/>
                  </a:lnTo>
                  <a:lnTo>
                    <a:pt x="29" y="8"/>
                  </a:lnTo>
                  <a:lnTo>
                    <a:pt x="21" y="12"/>
                  </a:lnTo>
                  <a:lnTo>
                    <a:pt x="15" y="18"/>
                  </a:lnTo>
                  <a:lnTo>
                    <a:pt x="10" y="26"/>
                  </a:lnTo>
                  <a:lnTo>
                    <a:pt x="5" y="34"/>
                  </a:lnTo>
                  <a:lnTo>
                    <a:pt x="3" y="43"/>
                  </a:lnTo>
                  <a:lnTo>
                    <a:pt x="0" y="51"/>
                  </a:lnTo>
                  <a:lnTo>
                    <a:pt x="0" y="62"/>
                  </a:lnTo>
                  <a:lnTo>
                    <a:pt x="0" y="331"/>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445" name="Line 117"/>
            <p:cNvSpPr>
              <a:spLocks noChangeShapeType="1"/>
            </p:cNvSpPr>
            <p:nvPr/>
          </p:nvSpPr>
          <p:spPr bwMode="auto">
            <a:xfrm>
              <a:off x="2759" y="2085"/>
              <a:ext cx="1" cy="1"/>
            </a:xfrm>
            <a:prstGeom prst="line">
              <a:avLst/>
            </a:prstGeom>
            <a:noFill/>
            <a:ln w="0">
              <a:solidFill>
                <a:srgbClr val="00FFFF"/>
              </a:solidFill>
              <a:round/>
              <a:headEnd/>
              <a:tailEnd/>
            </a:ln>
          </p:spPr>
          <p:txBody>
            <a:bodyPr>
              <a:prstTxWarp prst="textNoShape">
                <a:avLst/>
              </a:prstTxWarp>
            </a:bodyPr>
            <a:lstStyle/>
            <a:p>
              <a:endParaRPr lang="en-US"/>
            </a:p>
          </p:txBody>
        </p:sp>
        <p:sp>
          <p:nvSpPr>
            <p:cNvPr id="99446" name="Freeform 118"/>
            <p:cNvSpPr>
              <a:spLocks/>
            </p:cNvSpPr>
            <p:nvPr/>
          </p:nvSpPr>
          <p:spPr bwMode="auto">
            <a:xfrm>
              <a:off x="2748" y="2085"/>
              <a:ext cx="202" cy="25"/>
            </a:xfrm>
            <a:custGeom>
              <a:avLst/>
              <a:gdLst>
                <a:gd name="T0" fmla="*/ 11 w 932"/>
                <a:gd name="T1" fmla="*/ 0 h 121"/>
                <a:gd name="T2" fmla="*/ 10 w 932"/>
                <a:gd name="T3" fmla="*/ 0 h 121"/>
                <a:gd name="T4" fmla="*/ 8 w 932"/>
                <a:gd name="T5" fmla="*/ 1 h 121"/>
                <a:gd name="T6" fmla="*/ 6 w 932"/>
                <a:gd name="T7" fmla="*/ 2 h 121"/>
                <a:gd name="T8" fmla="*/ 5 w 932"/>
                <a:gd name="T9" fmla="*/ 2 h 121"/>
                <a:gd name="T10" fmla="*/ 3 w 932"/>
                <a:gd name="T11" fmla="*/ 4 h 121"/>
                <a:gd name="T12" fmla="*/ 2 w 932"/>
                <a:gd name="T13" fmla="*/ 5 h 121"/>
                <a:gd name="T14" fmla="*/ 1 w 932"/>
                <a:gd name="T15" fmla="*/ 7 h 121"/>
                <a:gd name="T16" fmla="*/ 1 w 932"/>
                <a:gd name="T17" fmla="*/ 9 h 121"/>
                <a:gd name="T18" fmla="*/ 0 w 932"/>
                <a:gd name="T19" fmla="*/ 11 h 121"/>
                <a:gd name="T20" fmla="*/ 0 w 932"/>
                <a:gd name="T21" fmla="*/ 13 h 121"/>
                <a:gd name="T22" fmla="*/ 0 w 932"/>
                <a:gd name="T23" fmla="*/ 14 h 121"/>
                <a:gd name="T24" fmla="*/ 1 w 932"/>
                <a:gd name="T25" fmla="*/ 17 h 121"/>
                <a:gd name="T26" fmla="*/ 1 w 932"/>
                <a:gd name="T27" fmla="*/ 18 h 121"/>
                <a:gd name="T28" fmla="*/ 2 w 932"/>
                <a:gd name="T29" fmla="*/ 20 h 121"/>
                <a:gd name="T30" fmla="*/ 3 w 932"/>
                <a:gd name="T31" fmla="*/ 21 h 121"/>
                <a:gd name="T32" fmla="*/ 5 w 932"/>
                <a:gd name="T33" fmla="*/ 23 h 121"/>
                <a:gd name="T34" fmla="*/ 6 w 932"/>
                <a:gd name="T35" fmla="*/ 24 h 121"/>
                <a:gd name="T36" fmla="*/ 8 w 932"/>
                <a:gd name="T37" fmla="*/ 25 h 121"/>
                <a:gd name="T38" fmla="*/ 10 w 932"/>
                <a:gd name="T39" fmla="*/ 25 h 121"/>
                <a:gd name="T40" fmla="*/ 11 w 932"/>
                <a:gd name="T41" fmla="*/ 25 h 121"/>
                <a:gd name="T42" fmla="*/ 191 w 932"/>
                <a:gd name="T43" fmla="*/ 25 h 121"/>
                <a:gd name="T44" fmla="*/ 194 w 932"/>
                <a:gd name="T45" fmla="*/ 25 h 121"/>
                <a:gd name="T46" fmla="*/ 196 w 932"/>
                <a:gd name="T47" fmla="*/ 24 h 121"/>
                <a:gd name="T48" fmla="*/ 197 w 932"/>
                <a:gd name="T49" fmla="*/ 23 h 121"/>
                <a:gd name="T50" fmla="*/ 199 w 932"/>
                <a:gd name="T51" fmla="*/ 21 h 121"/>
                <a:gd name="T52" fmla="*/ 200 w 932"/>
                <a:gd name="T53" fmla="*/ 20 h 121"/>
                <a:gd name="T54" fmla="*/ 201 w 932"/>
                <a:gd name="T55" fmla="*/ 18 h 121"/>
                <a:gd name="T56" fmla="*/ 201 w 932"/>
                <a:gd name="T57" fmla="*/ 17 h 121"/>
                <a:gd name="T58" fmla="*/ 202 w 932"/>
                <a:gd name="T59" fmla="*/ 14 h 121"/>
                <a:gd name="T60" fmla="*/ 202 w 932"/>
                <a:gd name="T61" fmla="*/ 13 h 121"/>
                <a:gd name="T62" fmla="*/ 202 w 932"/>
                <a:gd name="T63" fmla="*/ 11 h 121"/>
                <a:gd name="T64" fmla="*/ 201 w 932"/>
                <a:gd name="T65" fmla="*/ 9 h 121"/>
                <a:gd name="T66" fmla="*/ 201 w 932"/>
                <a:gd name="T67" fmla="*/ 7 h 121"/>
                <a:gd name="T68" fmla="*/ 200 w 932"/>
                <a:gd name="T69" fmla="*/ 5 h 121"/>
                <a:gd name="T70" fmla="*/ 199 w 932"/>
                <a:gd name="T71" fmla="*/ 4 h 121"/>
                <a:gd name="T72" fmla="*/ 197 w 932"/>
                <a:gd name="T73" fmla="*/ 2 h 121"/>
                <a:gd name="T74" fmla="*/ 196 w 932"/>
                <a:gd name="T75" fmla="*/ 2 h 121"/>
                <a:gd name="T76" fmla="*/ 194 w 932"/>
                <a:gd name="T77" fmla="*/ 1 h 121"/>
                <a:gd name="T78" fmla="*/ 192 w 932"/>
                <a:gd name="T79" fmla="*/ 0 h 121"/>
                <a:gd name="T80" fmla="*/ 191 w 932"/>
                <a:gd name="T81" fmla="*/ 0 h 121"/>
                <a:gd name="T82" fmla="*/ 11 w 932"/>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1"/>
                <a:gd name="T128" fmla="*/ 932 w 932"/>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1">
                  <a:moveTo>
                    <a:pt x="52" y="0"/>
                  </a:moveTo>
                  <a:lnTo>
                    <a:pt x="44" y="2"/>
                  </a:lnTo>
                  <a:lnTo>
                    <a:pt x="36" y="4"/>
                  </a:lnTo>
                  <a:lnTo>
                    <a:pt x="29" y="8"/>
                  </a:lnTo>
                  <a:lnTo>
                    <a:pt x="21" y="12"/>
                  </a:lnTo>
                  <a:lnTo>
                    <a:pt x="15" y="18"/>
                  </a:lnTo>
                  <a:lnTo>
                    <a:pt x="10" y="26"/>
                  </a:lnTo>
                  <a:lnTo>
                    <a:pt x="5" y="34"/>
                  </a:lnTo>
                  <a:lnTo>
                    <a:pt x="3" y="43"/>
                  </a:lnTo>
                  <a:lnTo>
                    <a:pt x="0" y="51"/>
                  </a:lnTo>
                  <a:lnTo>
                    <a:pt x="0" y="61"/>
                  </a:lnTo>
                  <a:lnTo>
                    <a:pt x="0" y="70"/>
                  </a:lnTo>
                  <a:lnTo>
                    <a:pt x="3" y="80"/>
                  </a:lnTo>
                  <a:lnTo>
                    <a:pt x="5" y="88"/>
                  </a:lnTo>
                  <a:lnTo>
                    <a:pt x="10" y="97"/>
                  </a:lnTo>
                  <a:lnTo>
                    <a:pt x="15" y="104"/>
                  </a:lnTo>
                  <a:lnTo>
                    <a:pt x="21" y="110"/>
                  </a:lnTo>
                  <a:lnTo>
                    <a:pt x="29" y="115"/>
                  </a:lnTo>
                  <a:lnTo>
                    <a:pt x="36" y="119"/>
                  </a:lnTo>
                  <a:lnTo>
                    <a:pt x="44" y="121"/>
                  </a:lnTo>
                  <a:lnTo>
                    <a:pt x="52" y="121"/>
                  </a:lnTo>
                  <a:lnTo>
                    <a:pt x="880" y="121"/>
                  </a:lnTo>
                  <a:lnTo>
                    <a:pt x="896" y="119"/>
                  </a:lnTo>
                  <a:lnTo>
                    <a:pt x="904" y="115"/>
                  </a:lnTo>
                  <a:lnTo>
                    <a:pt x="911" y="110"/>
                  </a:lnTo>
                  <a:lnTo>
                    <a:pt x="917" y="104"/>
                  </a:lnTo>
                  <a:lnTo>
                    <a:pt x="922" y="97"/>
                  </a:lnTo>
                  <a:lnTo>
                    <a:pt x="926" y="88"/>
                  </a:lnTo>
                  <a:lnTo>
                    <a:pt x="929" y="80"/>
                  </a:lnTo>
                  <a:lnTo>
                    <a:pt x="931" y="70"/>
                  </a:lnTo>
                  <a:lnTo>
                    <a:pt x="932" y="61"/>
                  </a:lnTo>
                  <a:lnTo>
                    <a:pt x="931" y="51"/>
                  </a:lnTo>
                  <a:lnTo>
                    <a:pt x="929" y="43"/>
                  </a:lnTo>
                  <a:lnTo>
                    <a:pt x="926" y="34"/>
                  </a:lnTo>
                  <a:lnTo>
                    <a:pt x="922" y="26"/>
                  </a:lnTo>
                  <a:lnTo>
                    <a:pt x="917" y="18"/>
                  </a:lnTo>
                  <a:lnTo>
                    <a:pt x="911" y="12"/>
                  </a:lnTo>
                  <a:lnTo>
                    <a:pt x="904" y="8"/>
                  </a:lnTo>
                  <a:lnTo>
                    <a:pt x="896" y="4"/>
                  </a:lnTo>
                  <a:lnTo>
                    <a:pt x="887" y="2"/>
                  </a:lnTo>
                  <a:lnTo>
                    <a:pt x="880"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447" name="Line 119"/>
            <p:cNvSpPr>
              <a:spLocks noChangeShapeType="1"/>
            </p:cNvSpPr>
            <p:nvPr/>
          </p:nvSpPr>
          <p:spPr bwMode="auto">
            <a:xfrm>
              <a:off x="2929" y="2097"/>
              <a:ext cx="0" cy="1"/>
            </a:xfrm>
            <a:prstGeom prst="line">
              <a:avLst/>
            </a:prstGeom>
            <a:noFill/>
            <a:ln w="0">
              <a:solidFill>
                <a:srgbClr val="00FFFF"/>
              </a:solidFill>
              <a:round/>
              <a:headEnd/>
              <a:tailEnd/>
            </a:ln>
          </p:spPr>
          <p:txBody>
            <a:bodyPr>
              <a:prstTxWarp prst="textNoShape">
                <a:avLst/>
              </a:prstTxWarp>
            </a:bodyPr>
            <a:lstStyle/>
            <a:p>
              <a:endParaRPr lang="en-US"/>
            </a:p>
          </p:txBody>
        </p:sp>
        <p:sp>
          <p:nvSpPr>
            <p:cNvPr id="99448" name="Freeform 120"/>
            <p:cNvSpPr>
              <a:spLocks/>
            </p:cNvSpPr>
            <p:nvPr/>
          </p:nvSpPr>
          <p:spPr bwMode="auto">
            <a:xfrm>
              <a:off x="2929" y="2016"/>
              <a:ext cx="21" cy="94"/>
            </a:xfrm>
            <a:custGeom>
              <a:avLst/>
              <a:gdLst>
                <a:gd name="T0" fmla="*/ 0 w 104"/>
                <a:gd name="T1" fmla="*/ 82 h 460"/>
                <a:gd name="T2" fmla="*/ 0 w 104"/>
                <a:gd name="T3" fmla="*/ 84 h 460"/>
                <a:gd name="T4" fmla="*/ 1 w 104"/>
                <a:gd name="T5" fmla="*/ 86 h 460"/>
                <a:gd name="T6" fmla="*/ 1 w 104"/>
                <a:gd name="T7" fmla="*/ 87 h 460"/>
                <a:gd name="T8" fmla="*/ 2 w 104"/>
                <a:gd name="T9" fmla="*/ 89 h 460"/>
                <a:gd name="T10" fmla="*/ 3 w 104"/>
                <a:gd name="T11" fmla="*/ 91 h 460"/>
                <a:gd name="T12" fmla="*/ 4 w 104"/>
                <a:gd name="T13" fmla="*/ 92 h 460"/>
                <a:gd name="T14" fmla="*/ 6 w 104"/>
                <a:gd name="T15" fmla="*/ 93 h 460"/>
                <a:gd name="T16" fmla="*/ 7 w 104"/>
                <a:gd name="T17" fmla="*/ 94 h 460"/>
                <a:gd name="T18" fmla="*/ 9 w 104"/>
                <a:gd name="T19" fmla="*/ 94 h 460"/>
                <a:gd name="T20" fmla="*/ 11 w 104"/>
                <a:gd name="T21" fmla="*/ 94 h 460"/>
                <a:gd name="T22" fmla="*/ 12 w 104"/>
                <a:gd name="T23" fmla="*/ 94 h 460"/>
                <a:gd name="T24" fmla="*/ 14 w 104"/>
                <a:gd name="T25" fmla="*/ 94 h 460"/>
                <a:gd name="T26" fmla="*/ 15 w 104"/>
                <a:gd name="T27" fmla="*/ 93 h 460"/>
                <a:gd name="T28" fmla="*/ 17 w 104"/>
                <a:gd name="T29" fmla="*/ 92 h 460"/>
                <a:gd name="T30" fmla="*/ 18 w 104"/>
                <a:gd name="T31" fmla="*/ 91 h 460"/>
                <a:gd name="T32" fmla="*/ 19 w 104"/>
                <a:gd name="T33" fmla="*/ 89 h 460"/>
                <a:gd name="T34" fmla="*/ 20 w 104"/>
                <a:gd name="T35" fmla="*/ 87 h 460"/>
                <a:gd name="T36" fmla="*/ 20 w 104"/>
                <a:gd name="T37" fmla="*/ 86 h 460"/>
                <a:gd name="T38" fmla="*/ 21 w 104"/>
                <a:gd name="T39" fmla="*/ 84 h 460"/>
                <a:gd name="T40" fmla="*/ 21 w 104"/>
                <a:gd name="T41" fmla="*/ 82 h 460"/>
                <a:gd name="T42" fmla="*/ 21 w 104"/>
                <a:gd name="T43" fmla="*/ 12 h 460"/>
                <a:gd name="T44" fmla="*/ 20 w 104"/>
                <a:gd name="T45" fmla="*/ 9 h 460"/>
                <a:gd name="T46" fmla="*/ 20 w 104"/>
                <a:gd name="T47" fmla="*/ 7 h 460"/>
                <a:gd name="T48" fmla="*/ 19 w 104"/>
                <a:gd name="T49" fmla="*/ 5 h 460"/>
                <a:gd name="T50" fmla="*/ 18 w 104"/>
                <a:gd name="T51" fmla="*/ 4 h 460"/>
                <a:gd name="T52" fmla="*/ 17 w 104"/>
                <a:gd name="T53" fmla="*/ 2 h 460"/>
                <a:gd name="T54" fmla="*/ 15 w 104"/>
                <a:gd name="T55" fmla="*/ 1 h 460"/>
                <a:gd name="T56" fmla="*/ 14 w 104"/>
                <a:gd name="T57" fmla="*/ 1 h 460"/>
                <a:gd name="T58" fmla="*/ 12 w 104"/>
                <a:gd name="T59" fmla="*/ 0 h 460"/>
                <a:gd name="T60" fmla="*/ 11 w 104"/>
                <a:gd name="T61" fmla="*/ 0 h 460"/>
                <a:gd name="T62" fmla="*/ 9 w 104"/>
                <a:gd name="T63" fmla="*/ 0 h 460"/>
                <a:gd name="T64" fmla="*/ 7 w 104"/>
                <a:gd name="T65" fmla="*/ 1 h 460"/>
                <a:gd name="T66" fmla="*/ 6 w 104"/>
                <a:gd name="T67" fmla="*/ 1 h 460"/>
                <a:gd name="T68" fmla="*/ 4 w 104"/>
                <a:gd name="T69" fmla="*/ 2 h 460"/>
                <a:gd name="T70" fmla="*/ 3 w 104"/>
                <a:gd name="T71" fmla="*/ 4 h 460"/>
                <a:gd name="T72" fmla="*/ 2 w 104"/>
                <a:gd name="T73" fmla="*/ 5 h 460"/>
                <a:gd name="T74" fmla="*/ 1 w 104"/>
                <a:gd name="T75" fmla="*/ 7 h 460"/>
                <a:gd name="T76" fmla="*/ 1 w 104"/>
                <a:gd name="T77" fmla="*/ 9 h 460"/>
                <a:gd name="T78" fmla="*/ 0 w 104"/>
                <a:gd name="T79" fmla="*/ 10 h 460"/>
                <a:gd name="T80" fmla="*/ 0 w 104"/>
                <a:gd name="T81" fmla="*/ 12 h 460"/>
                <a:gd name="T82" fmla="*/ 0 w 104"/>
                <a:gd name="T83" fmla="*/ 82 h 4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460"/>
                <a:gd name="T128" fmla="*/ 104 w 104"/>
                <a:gd name="T129" fmla="*/ 460 h 4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460">
                  <a:moveTo>
                    <a:pt x="0" y="400"/>
                  </a:moveTo>
                  <a:lnTo>
                    <a:pt x="1" y="409"/>
                  </a:lnTo>
                  <a:lnTo>
                    <a:pt x="3" y="419"/>
                  </a:lnTo>
                  <a:lnTo>
                    <a:pt x="6" y="427"/>
                  </a:lnTo>
                  <a:lnTo>
                    <a:pt x="10" y="436"/>
                  </a:lnTo>
                  <a:lnTo>
                    <a:pt x="15" y="443"/>
                  </a:lnTo>
                  <a:lnTo>
                    <a:pt x="21" y="449"/>
                  </a:lnTo>
                  <a:lnTo>
                    <a:pt x="29" y="454"/>
                  </a:lnTo>
                  <a:lnTo>
                    <a:pt x="36" y="458"/>
                  </a:lnTo>
                  <a:lnTo>
                    <a:pt x="43" y="460"/>
                  </a:lnTo>
                  <a:lnTo>
                    <a:pt x="52" y="460"/>
                  </a:lnTo>
                  <a:lnTo>
                    <a:pt x="59" y="460"/>
                  </a:lnTo>
                  <a:lnTo>
                    <a:pt x="68" y="458"/>
                  </a:lnTo>
                  <a:lnTo>
                    <a:pt x="76" y="454"/>
                  </a:lnTo>
                  <a:lnTo>
                    <a:pt x="83" y="449"/>
                  </a:lnTo>
                  <a:lnTo>
                    <a:pt x="89" y="443"/>
                  </a:lnTo>
                  <a:lnTo>
                    <a:pt x="94" y="436"/>
                  </a:lnTo>
                  <a:lnTo>
                    <a:pt x="98" y="427"/>
                  </a:lnTo>
                  <a:lnTo>
                    <a:pt x="101" y="419"/>
                  </a:lnTo>
                  <a:lnTo>
                    <a:pt x="103" y="409"/>
                  </a:lnTo>
                  <a:lnTo>
                    <a:pt x="104" y="400"/>
                  </a:lnTo>
                  <a:lnTo>
                    <a:pt x="104" y="60"/>
                  </a:lnTo>
                  <a:lnTo>
                    <a:pt x="101" y="42"/>
                  </a:lnTo>
                  <a:lnTo>
                    <a:pt x="98" y="33"/>
                  </a:lnTo>
                  <a:lnTo>
                    <a:pt x="94" y="25"/>
                  </a:lnTo>
                  <a:lnTo>
                    <a:pt x="89" y="18"/>
                  </a:lnTo>
                  <a:lnTo>
                    <a:pt x="83" y="12"/>
                  </a:lnTo>
                  <a:lnTo>
                    <a:pt x="76" y="7"/>
                  </a:lnTo>
                  <a:lnTo>
                    <a:pt x="68" y="4"/>
                  </a:lnTo>
                  <a:lnTo>
                    <a:pt x="59" y="1"/>
                  </a:lnTo>
                  <a:lnTo>
                    <a:pt x="52" y="0"/>
                  </a:lnTo>
                  <a:lnTo>
                    <a:pt x="43" y="1"/>
                  </a:lnTo>
                  <a:lnTo>
                    <a:pt x="36" y="4"/>
                  </a:lnTo>
                  <a:lnTo>
                    <a:pt x="29" y="7"/>
                  </a:lnTo>
                  <a:lnTo>
                    <a:pt x="21" y="12"/>
                  </a:lnTo>
                  <a:lnTo>
                    <a:pt x="15" y="18"/>
                  </a:lnTo>
                  <a:lnTo>
                    <a:pt x="10" y="25"/>
                  </a:lnTo>
                  <a:lnTo>
                    <a:pt x="6" y="33"/>
                  </a:lnTo>
                  <a:lnTo>
                    <a:pt x="3" y="42"/>
                  </a:lnTo>
                  <a:lnTo>
                    <a:pt x="1" y="51"/>
                  </a:lnTo>
                  <a:lnTo>
                    <a:pt x="0" y="60"/>
                  </a:lnTo>
                  <a:lnTo>
                    <a:pt x="0" y="40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449" name="Line 121"/>
            <p:cNvSpPr>
              <a:spLocks noChangeShapeType="1"/>
            </p:cNvSpPr>
            <p:nvPr/>
          </p:nvSpPr>
          <p:spPr bwMode="auto">
            <a:xfrm>
              <a:off x="2940" y="2016"/>
              <a:ext cx="1" cy="0"/>
            </a:xfrm>
            <a:prstGeom prst="line">
              <a:avLst/>
            </a:prstGeom>
            <a:noFill/>
            <a:ln w="0">
              <a:solidFill>
                <a:srgbClr val="00FFFF"/>
              </a:solidFill>
              <a:round/>
              <a:headEnd/>
              <a:tailEnd/>
            </a:ln>
          </p:spPr>
          <p:txBody>
            <a:bodyPr>
              <a:prstTxWarp prst="textNoShape">
                <a:avLst/>
              </a:prstTxWarp>
            </a:bodyPr>
            <a:lstStyle/>
            <a:p>
              <a:endParaRPr lang="en-US"/>
            </a:p>
          </p:txBody>
        </p:sp>
        <p:sp>
          <p:nvSpPr>
            <p:cNvPr id="99450" name="Freeform 122"/>
            <p:cNvSpPr>
              <a:spLocks/>
            </p:cNvSpPr>
            <p:nvPr/>
          </p:nvSpPr>
          <p:spPr bwMode="auto">
            <a:xfrm>
              <a:off x="2929" y="2016"/>
              <a:ext cx="202" cy="25"/>
            </a:xfrm>
            <a:custGeom>
              <a:avLst/>
              <a:gdLst>
                <a:gd name="T0" fmla="*/ 11 w 932"/>
                <a:gd name="T1" fmla="*/ 0 h 121"/>
                <a:gd name="T2" fmla="*/ 9 w 932"/>
                <a:gd name="T3" fmla="*/ 0 h 121"/>
                <a:gd name="T4" fmla="*/ 8 w 932"/>
                <a:gd name="T5" fmla="*/ 1 h 121"/>
                <a:gd name="T6" fmla="*/ 6 w 932"/>
                <a:gd name="T7" fmla="*/ 1 h 121"/>
                <a:gd name="T8" fmla="*/ 5 w 932"/>
                <a:gd name="T9" fmla="*/ 2 h 121"/>
                <a:gd name="T10" fmla="*/ 3 w 932"/>
                <a:gd name="T11" fmla="*/ 4 h 121"/>
                <a:gd name="T12" fmla="*/ 2 w 932"/>
                <a:gd name="T13" fmla="*/ 5 h 121"/>
                <a:gd name="T14" fmla="*/ 1 w 932"/>
                <a:gd name="T15" fmla="*/ 7 h 121"/>
                <a:gd name="T16" fmla="*/ 1 w 932"/>
                <a:gd name="T17" fmla="*/ 9 h 121"/>
                <a:gd name="T18" fmla="*/ 0 w 932"/>
                <a:gd name="T19" fmla="*/ 11 h 121"/>
                <a:gd name="T20" fmla="*/ 0 w 932"/>
                <a:gd name="T21" fmla="*/ 12 h 121"/>
                <a:gd name="T22" fmla="*/ 0 w 932"/>
                <a:gd name="T23" fmla="*/ 14 h 121"/>
                <a:gd name="T24" fmla="*/ 1 w 932"/>
                <a:gd name="T25" fmla="*/ 17 h 121"/>
                <a:gd name="T26" fmla="*/ 1 w 932"/>
                <a:gd name="T27" fmla="*/ 18 h 121"/>
                <a:gd name="T28" fmla="*/ 2 w 932"/>
                <a:gd name="T29" fmla="*/ 20 h 121"/>
                <a:gd name="T30" fmla="*/ 3 w 932"/>
                <a:gd name="T31" fmla="*/ 21 h 121"/>
                <a:gd name="T32" fmla="*/ 5 w 932"/>
                <a:gd name="T33" fmla="*/ 23 h 121"/>
                <a:gd name="T34" fmla="*/ 6 w 932"/>
                <a:gd name="T35" fmla="*/ 24 h 121"/>
                <a:gd name="T36" fmla="*/ 8 w 932"/>
                <a:gd name="T37" fmla="*/ 24 h 121"/>
                <a:gd name="T38" fmla="*/ 9 w 932"/>
                <a:gd name="T39" fmla="*/ 25 h 121"/>
                <a:gd name="T40" fmla="*/ 11 w 932"/>
                <a:gd name="T41" fmla="*/ 25 h 121"/>
                <a:gd name="T42" fmla="*/ 191 w 932"/>
                <a:gd name="T43" fmla="*/ 25 h 121"/>
                <a:gd name="T44" fmla="*/ 194 w 932"/>
                <a:gd name="T45" fmla="*/ 24 h 121"/>
                <a:gd name="T46" fmla="*/ 196 w 932"/>
                <a:gd name="T47" fmla="*/ 24 h 121"/>
                <a:gd name="T48" fmla="*/ 197 w 932"/>
                <a:gd name="T49" fmla="*/ 23 h 121"/>
                <a:gd name="T50" fmla="*/ 199 w 932"/>
                <a:gd name="T51" fmla="*/ 21 h 121"/>
                <a:gd name="T52" fmla="*/ 200 w 932"/>
                <a:gd name="T53" fmla="*/ 20 h 121"/>
                <a:gd name="T54" fmla="*/ 200 w 932"/>
                <a:gd name="T55" fmla="*/ 18 h 121"/>
                <a:gd name="T56" fmla="*/ 201 w 932"/>
                <a:gd name="T57" fmla="*/ 17 h 121"/>
                <a:gd name="T58" fmla="*/ 202 w 932"/>
                <a:gd name="T59" fmla="*/ 14 h 121"/>
                <a:gd name="T60" fmla="*/ 202 w 932"/>
                <a:gd name="T61" fmla="*/ 12 h 121"/>
                <a:gd name="T62" fmla="*/ 202 w 932"/>
                <a:gd name="T63" fmla="*/ 11 h 121"/>
                <a:gd name="T64" fmla="*/ 201 w 932"/>
                <a:gd name="T65" fmla="*/ 9 h 121"/>
                <a:gd name="T66" fmla="*/ 200 w 932"/>
                <a:gd name="T67" fmla="*/ 7 h 121"/>
                <a:gd name="T68" fmla="*/ 200 w 932"/>
                <a:gd name="T69" fmla="*/ 5 h 121"/>
                <a:gd name="T70" fmla="*/ 199 w 932"/>
                <a:gd name="T71" fmla="*/ 4 h 121"/>
                <a:gd name="T72" fmla="*/ 197 w 932"/>
                <a:gd name="T73" fmla="*/ 2 h 121"/>
                <a:gd name="T74" fmla="*/ 196 w 932"/>
                <a:gd name="T75" fmla="*/ 1 h 121"/>
                <a:gd name="T76" fmla="*/ 194 w 932"/>
                <a:gd name="T77" fmla="*/ 1 h 121"/>
                <a:gd name="T78" fmla="*/ 192 w 932"/>
                <a:gd name="T79" fmla="*/ 0 h 121"/>
                <a:gd name="T80" fmla="*/ 191 w 932"/>
                <a:gd name="T81" fmla="*/ 0 h 121"/>
                <a:gd name="T82" fmla="*/ 11 w 932"/>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1"/>
                <a:gd name="T128" fmla="*/ 932 w 932"/>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1">
                  <a:moveTo>
                    <a:pt x="52" y="0"/>
                  </a:moveTo>
                  <a:lnTo>
                    <a:pt x="43" y="1"/>
                  </a:lnTo>
                  <a:lnTo>
                    <a:pt x="36" y="4"/>
                  </a:lnTo>
                  <a:lnTo>
                    <a:pt x="29" y="7"/>
                  </a:lnTo>
                  <a:lnTo>
                    <a:pt x="21" y="12"/>
                  </a:lnTo>
                  <a:lnTo>
                    <a:pt x="15" y="18"/>
                  </a:lnTo>
                  <a:lnTo>
                    <a:pt x="10" y="25"/>
                  </a:lnTo>
                  <a:lnTo>
                    <a:pt x="6" y="33"/>
                  </a:lnTo>
                  <a:lnTo>
                    <a:pt x="3" y="42"/>
                  </a:lnTo>
                  <a:lnTo>
                    <a:pt x="1" y="51"/>
                  </a:lnTo>
                  <a:lnTo>
                    <a:pt x="0" y="60"/>
                  </a:lnTo>
                  <a:lnTo>
                    <a:pt x="1" y="70"/>
                  </a:lnTo>
                  <a:lnTo>
                    <a:pt x="3" y="80"/>
                  </a:lnTo>
                  <a:lnTo>
                    <a:pt x="6" y="88"/>
                  </a:lnTo>
                  <a:lnTo>
                    <a:pt x="10" y="95"/>
                  </a:lnTo>
                  <a:lnTo>
                    <a:pt x="15" y="103"/>
                  </a:lnTo>
                  <a:lnTo>
                    <a:pt x="21" y="110"/>
                  </a:lnTo>
                  <a:lnTo>
                    <a:pt x="29" y="115"/>
                  </a:lnTo>
                  <a:lnTo>
                    <a:pt x="36" y="118"/>
                  </a:lnTo>
                  <a:lnTo>
                    <a:pt x="43" y="119"/>
                  </a:lnTo>
                  <a:lnTo>
                    <a:pt x="52" y="121"/>
                  </a:lnTo>
                  <a:lnTo>
                    <a:pt x="880" y="121"/>
                  </a:lnTo>
                  <a:lnTo>
                    <a:pt x="896" y="118"/>
                  </a:lnTo>
                  <a:lnTo>
                    <a:pt x="903" y="115"/>
                  </a:lnTo>
                  <a:lnTo>
                    <a:pt x="911" y="110"/>
                  </a:lnTo>
                  <a:lnTo>
                    <a:pt x="917" y="103"/>
                  </a:lnTo>
                  <a:lnTo>
                    <a:pt x="922" y="95"/>
                  </a:lnTo>
                  <a:lnTo>
                    <a:pt x="925" y="88"/>
                  </a:lnTo>
                  <a:lnTo>
                    <a:pt x="929" y="80"/>
                  </a:lnTo>
                  <a:lnTo>
                    <a:pt x="930" y="70"/>
                  </a:lnTo>
                  <a:lnTo>
                    <a:pt x="932" y="60"/>
                  </a:lnTo>
                  <a:lnTo>
                    <a:pt x="930" y="51"/>
                  </a:lnTo>
                  <a:lnTo>
                    <a:pt x="929" y="42"/>
                  </a:lnTo>
                  <a:lnTo>
                    <a:pt x="925" y="33"/>
                  </a:lnTo>
                  <a:lnTo>
                    <a:pt x="922" y="25"/>
                  </a:lnTo>
                  <a:lnTo>
                    <a:pt x="917" y="18"/>
                  </a:lnTo>
                  <a:lnTo>
                    <a:pt x="911" y="12"/>
                  </a:lnTo>
                  <a:lnTo>
                    <a:pt x="903" y="7"/>
                  </a:lnTo>
                  <a:lnTo>
                    <a:pt x="896" y="4"/>
                  </a:lnTo>
                  <a:lnTo>
                    <a:pt x="888" y="1"/>
                  </a:lnTo>
                  <a:lnTo>
                    <a:pt x="880"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451" name="Line 123"/>
            <p:cNvSpPr>
              <a:spLocks noChangeShapeType="1"/>
            </p:cNvSpPr>
            <p:nvPr/>
          </p:nvSpPr>
          <p:spPr bwMode="auto">
            <a:xfrm>
              <a:off x="3108" y="2029"/>
              <a:ext cx="1" cy="0"/>
            </a:xfrm>
            <a:prstGeom prst="line">
              <a:avLst/>
            </a:prstGeom>
            <a:noFill/>
            <a:ln w="0">
              <a:solidFill>
                <a:srgbClr val="00FFFF"/>
              </a:solidFill>
              <a:round/>
              <a:headEnd/>
              <a:tailEnd/>
            </a:ln>
          </p:spPr>
          <p:txBody>
            <a:bodyPr>
              <a:prstTxWarp prst="textNoShape">
                <a:avLst/>
              </a:prstTxWarp>
            </a:bodyPr>
            <a:lstStyle/>
            <a:p>
              <a:endParaRPr lang="en-US"/>
            </a:p>
          </p:txBody>
        </p:sp>
        <p:sp>
          <p:nvSpPr>
            <p:cNvPr id="99452" name="Freeform 124"/>
            <p:cNvSpPr>
              <a:spLocks/>
            </p:cNvSpPr>
            <p:nvPr/>
          </p:nvSpPr>
          <p:spPr bwMode="auto">
            <a:xfrm>
              <a:off x="3108" y="1932"/>
              <a:ext cx="23" cy="109"/>
            </a:xfrm>
            <a:custGeom>
              <a:avLst/>
              <a:gdLst>
                <a:gd name="T0" fmla="*/ 0 w 104"/>
                <a:gd name="T1" fmla="*/ 97 h 532"/>
                <a:gd name="T2" fmla="*/ 0 w 104"/>
                <a:gd name="T3" fmla="*/ 99 h 532"/>
                <a:gd name="T4" fmla="*/ 0 w 104"/>
                <a:gd name="T5" fmla="*/ 101 h 532"/>
                <a:gd name="T6" fmla="*/ 1 w 104"/>
                <a:gd name="T7" fmla="*/ 102 h 532"/>
                <a:gd name="T8" fmla="*/ 2 w 104"/>
                <a:gd name="T9" fmla="*/ 104 h 532"/>
                <a:gd name="T10" fmla="*/ 3 w 104"/>
                <a:gd name="T11" fmla="*/ 105 h 532"/>
                <a:gd name="T12" fmla="*/ 5 w 104"/>
                <a:gd name="T13" fmla="*/ 107 h 532"/>
                <a:gd name="T14" fmla="*/ 6 w 104"/>
                <a:gd name="T15" fmla="*/ 108 h 532"/>
                <a:gd name="T16" fmla="*/ 8 w 104"/>
                <a:gd name="T17" fmla="*/ 108 h 532"/>
                <a:gd name="T18" fmla="*/ 10 w 104"/>
                <a:gd name="T19" fmla="*/ 109 h 532"/>
                <a:gd name="T20" fmla="*/ 12 w 104"/>
                <a:gd name="T21" fmla="*/ 109 h 532"/>
                <a:gd name="T22" fmla="*/ 13 w 104"/>
                <a:gd name="T23" fmla="*/ 109 h 532"/>
                <a:gd name="T24" fmla="*/ 15 w 104"/>
                <a:gd name="T25" fmla="*/ 108 h 532"/>
                <a:gd name="T26" fmla="*/ 17 w 104"/>
                <a:gd name="T27" fmla="*/ 108 h 532"/>
                <a:gd name="T28" fmla="*/ 18 w 104"/>
                <a:gd name="T29" fmla="*/ 107 h 532"/>
                <a:gd name="T30" fmla="*/ 20 w 104"/>
                <a:gd name="T31" fmla="*/ 105 h 532"/>
                <a:gd name="T32" fmla="*/ 21 w 104"/>
                <a:gd name="T33" fmla="*/ 104 h 532"/>
                <a:gd name="T34" fmla="*/ 21 w 104"/>
                <a:gd name="T35" fmla="*/ 102 h 532"/>
                <a:gd name="T36" fmla="*/ 22 w 104"/>
                <a:gd name="T37" fmla="*/ 101 h 532"/>
                <a:gd name="T38" fmla="*/ 23 w 104"/>
                <a:gd name="T39" fmla="*/ 99 h 532"/>
                <a:gd name="T40" fmla="*/ 23 w 104"/>
                <a:gd name="T41" fmla="*/ 97 h 532"/>
                <a:gd name="T42" fmla="*/ 23 w 104"/>
                <a:gd name="T43" fmla="*/ 12 h 532"/>
                <a:gd name="T44" fmla="*/ 22 w 104"/>
                <a:gd name="T45" fmla="*/ 8 h 532"/>
                <a:gd name="T46" fmla="*/ 21 w 104"/>
                <a:gd name="T47" fmla="*/ 7 h 532"/>
                <a:gd name="T48" fmla="*/ 21 w 104"/>
                <a:gd name="T49" fmla="*/ 5 h 532"/>
                <a:gd name="T50" fmla="*/ 20 w 104"/>
                <a:gd name="T51" fmla="*/ 3 h 532"/>
                <a:gd name="T52" fmla="*/ 18 w 104"/>
                <a:gd name="T53" fmla="*/ 2 h 532"/>
                <a:gd name="T54" fmla="*/ 17 w 104"/>
                <a:gd name="T55" fmla="*/ 1 h 532"/>
                <a:gd name="T56" fmla="*/ 15 w 104"/>
                <a:gd name="T57" fmla="*/ 1 h 532"/>
                <a:gd name="T58" fmla="*/ 13 w 104"/>
                <a:gd name="T59" fmla="*/ 0 h 532"/>
                <a:gd name="T60" fmla="*/ 12 w 104"/>
                <a:gd name="T61" fmla="*/ 0 h 532"/>
                <a:gd name="T62" fmla="*/ 10 w 104"/>
                <a:gd name="T63" fmla="*/ 0 h 532"/>
                <a:gd name="T64" fmla="*/ 8 w 104"/>
                <a:gd name="T65" fmla="*/ 1 h 532"/>
                <a:gd name="T66" fmla="*/ 6 w 104"/>
                <a:gd name="T67" fmla="*/ 1 h 532"/>
                <a:gd name="T68" fmla="*/ 5 w 104"/>
                <a:gd name="T69" fmla="*/ 2 h 532"/>
                <a:gd name="T70" fmla="*/ 3 w 104"/>
                <a:gd name="T71" fmla="*/ 3 h 532"/>
                <a:gd name="T72" fmla="*/ 2 w 104"/>
                <a:gd name="T73" fmla="*/ 5 h 532"/>
                <a:gd name="T74" fmla="*/ 1 w 104"/>
                <a:gd name="T75" fmla="*/ 7 h 532"/>
                <a:gd name="T76" fmla="*/ 0 w 104"/>
                <a:gd name="T77" fmla="*/ 8 h 532"/>
                <a:gd name="T78" fmla="*/ 0 w 104"/>
                <a:gd name="T79" fmla="*/ 10 h 532"/>
                <a:gd name="T80" fmla="*/ 0 w 104"/>
                <a:gd name="T81" fmla="*/ 12 h 532"/>
                <a:gd name="T82" fmla="*/ 0 w 104"/>
                <a:gd name="T83" fmla="*/ 97 h 5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532"/>
                <a:gd name="T128" fmla="*/ 104 w 104"/>
                <a:gd name="T129" fmla="*/ 532 h 5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532">
                  <a:moveTo>
                    <a:pt x="0" y="471"/>
                  </a:moveTo>
                  <a:lnTo>
                    <a:pt x="1" y="481"/>
                  </a:lnTo>
                  <a:lnTo>
                    <a:pt x="2" y="491"/>
                  </a:lnTo>
                  <a:lnTo>
                    <a:pt x="6" y="499"/>
                  </a:lnTo>
                  <a:lnTo>
                    <a:pt x="10" y="506"/>
                  </a:lnTo>
                  <a:lnTo>
                    <a:pt x="15" y="514"/>
                  </a:lnTo>
                  <a:lnTo>
                    <a:pt x="21" y="521"/>
                  </a:lnTo>
                  <a:lnTo>
                    <a:pt x="28" y="526"/>
                  </a:lnTo>
                  <a:lnTo>
                    <a:pt x="36" y="529"/>
                  </a:lnTo>
                  <a:lnTo>
                    <a:pt x="43" y="530"/>
                  </a:lnTo>
                  <a:lnTo>
                    <a:pt x="52" y="532"/>
                  </a:lnTo>
                  <a:lnTo>
                    <a:pt x="60" y="530"/>
                  </a:lnTo>
                  <a:lnTo>
                    <a:pt x="68" y="529"/>
                  </a:lnTo>
                  <a:lnTo>
                    <a:pt x="75" y="526"/>
                  </a:lnTo>
                  <a:lnTo>
                    <a:pt x="83" y="521"/>
                  </a:lnTo>
                  <a:lnTo>
                    <a:pt x="89" y="514"/>
                  </a:lnTo>
                  <a:lnTo>
                    <a:pt x="94" y="506"/>
                  </a:lnTo>
                  <a:lnTo>
                    <a:pt x="97" y="499"/>
                  </a:lnTo>
                  <a:lnTo>
                    <a:pt x="101" y="491"/>
                  </a:lnTo>
                  <a:lnTo>
                    <a:pt x="102" y="481"/>
                  </a:lnTo>
                  <a:lnTo>
                    <a:pt x="104" y="471"/>
                  </a:lnTo>
                  <a:lnTo>
                    <a:pt x="104" y="61"/>
                  </a:lnTo>
                  <a:lnTo>
                    <a:pt x="101" y="41"/>
                  </a:lnTo>
                  <a:lnTo>
                    <a:pt x="97" y="33"/>
                  </a:lnTo>
                  <a:lnTo>
                    <a:pt x="94" y="24"/>
                  </a:lnTo>
                  <a:lnTo>
                    <a:pt x="89" y="17"/>
                  </a:lnTo>
                  <a:lnTo>
                    <a:pt x="83" y="11"/>
                  </a:lnTo>
                  <a:lnTo>
                    <a:pt x="75" y="6"/>
                  </a:lnTo>
                  <a:lnTo>
                    <a:pt x="68" y="3"/>
                  </a:lnTo>
                  <a:lnTo>
                    <a:pt x="60" y="0"/>
                  </a:lnTo>
                  <a:lnTo>
                    <a:pt x="52" y="0"/>
                  </a:lnTo>
                  <a:lnTo>
                    <a:pt x="43" y="0"/>
                  </a:lnTo>
                  <a:lnTo>
                    <a:pt x="36" y="3"/>
                  </a:lnTo>
                  <a:lnTo>
                    <a:pt x="28" y="6"/>
                  </a:lnTo>
                  <a:lnTo>
                    <a:pt x="21" y="11"/>
                  </a:lnTo>
                  <a:lnTo>
                    <a:pt x="15" y="17"/>
                  </a:lnTo>
                  <a:lnTo>
                    <a:pt x="10" y="24"/>
                  </a:lnTo>
                  <a:lnTo>
                    <a:pt x="6" y="33"/>
                  </a:lnTo>
                  <a:lnTo>
                    <a:pt x="2" y="41"/>
                  </a:lnTo>
                  <a:lnTo>
                    <a:pt x="1" y="51"/>
                  </a:lnTo>
                  <a:lnTo>
                    <a:pt x="0" y="61"/>
                  </a:lnTo>
                  <a:lnTo>
                    <a:pt x="0" y="471"/>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453" name="Line 125"/>
            <p:cNvSpPr>
              <a:spLocks noChangeShapeType="1"/>
            </p:cNvSpPr>
            <p:nvPr/>
          </p:nvSpPr>
          <p:spPr bwMode="auto">
            <a:xfrm>
              <a:off x="3120" y="1932"/>
              <a:ext cx="1" cy="1"/>
            </a:xfrm>
            <a:prstGeom prst="line">
              <a:avLst/>
            </a:prstGeom>
            <a:noFill/>
            <a:ln w="0">
              <a:solidFill>
                <a:srgbClr val="00FFFF"/>
              </a:solidFill>
              <a:round/>
              <a:headEnd/>
              <a:tailEnd/>
            </a:ln>
          </p:spPr>
          <p:txBody>
            <a:bodyPr>
              <a:prstTxWarp prst="textNoShape">
                <a:avLst/>
              </a:prstTxWarp>
            </a:bodyPr>
            <a:lstStyle/>
            <a:p>
              <a:endParaRPr lang="en-US"/>
            </a:p>
          </p:txBody>
        </p:sp>
        <p:sp>
          <p:nvSpPr>
            <p:cNvPr id="99454" name="Freeform 126"/>
            <p:cNvSpPr>
              <a:spLocks/>
            </p:cNvSpPr>
            <p:nvPr/>
          </p:nvSpPr>
          <p:spPr bwMode="auto">
            <a:xfrm>
              <a:off x="3108" y="1932"/>
              <a:ext cx="204" cy="25"/>
            </a:xfrm>
            <a:custGeom>
              <a:avLst/>
              <a:gdLst>
                <a:gd name="T0" fmla="*/ 11 w 931"/>
                <a:gd name="T1" fmla="*/ 0 h 121"/>
                <a:gd name="T2" fmla="*/ 9 w 931"/>
                <a:gd name="T3" fmla="*/ 0 h 121"/>
                <a:gd name="T4" fmla="*/ 8 w 931"/>
                <a:gd name="T5" fmla="*/ 1 h 121"/>
                <a:gd name="T6" fmla="*/ 6 w 931"/>
                <a:gd name="T7" fmla="*/ 1 h 121"/>
                <a:gd name="T8" fmla="*/ 5 w 931"/>
                <a:gd name="T9" fmla="*/ 2 h 121"/>
                <a:gd name="T10" fmla="*/ 3 w 931"/>
                <a:gd name="T11" fmla="*/ 4 h 121"/>
                <a:gd name="T12" fmla="*/ 2 w 931"/>
                <a:gd name="T13" fmla="*/ 5 h 121"/>
                <a:gd name="T14" fmla="*/ 1 w 931"/>
                <a:gd name="T15" fmla="*/ 7 h 121"/>
                <a:gd name="T16" fmla="*/ 0 w 931"/>
                <a:gd name="T17" fmla="*/ 8 h 121"/>
                <a:gd name="T18" fmla="*/ 0 w 931"/>
                <a:gd name="T19" fmla="*/ 11 h 121"/>
                <a:gd name="T20" fmla="*/ 0 w 931"/>
                <a:gd name="T21" fmla="*/ 13 h 121"/>
                <a:gd name="T22" fmla="*/ 0 w 931"/>
                <a:gd name="T23" fmla="*/ 14 h 121"/>
                <a:gd name="T24" fmla="*/ 0 w 931"/>
                <a:gd name="T25" fmla="*/ 16 h 121"/>
                <a:gd name="T26" fmla="*/ 1 w 931"/>
                <a:gd name="T27" fmla="*/ 18 h 121"/>
                <a:gd name="T28" fmla="*/ 2 w 931"/>
                <a:gd name="T29" fmla="*/ 20 h 121"/>
                <a:gd name="T30" fmla="*/ 3 w 931"/>
                <a:gd name="T31" fmla="*/ 21 h 121"/>
                <a:gd name="T32" fmla="*/ 5 w 931"/>
                <a:gd name="T33" fmla="*/ 23 h 121"/>
                <a:gd name="T34" fmla="*/ 6 w 931"/>
                <a:gd name="T35" fmla="*/ 24 h 121"/>
                <a:gd name="T36" fmla="*/ 8 w 931"/>
                <a:gd name="T37" fmla="*/ 24 h 121"/>
                <a:gd name="T38" fmla="*/ 9 w 931"/>
                <a:gd name="T39" fmla="*/ 25 h 121"/>
                <a:gd name="T40" fmla="*/ 11 w 931"/>
                <a:gd name="T41" fmla="*/ 25 h 121"/>
                <a:gd name="T42" fmla="*/ 193 w 931"/>
                <a:gd name="T43" fmla="*/ 25 h 121"/>
                <a:gd name="T44" fmla="*/ 196 w 931"/>
                <a:gd name="T45" fmla="*/ 24 h 121"/>
                <a:gd name="T46" fmla="*/ 198 w 931"/>
                <a:gd name="T47" fmla="*/ 24 h 121"/>
                <a:gd name="T48" fmla="*/ 199 w 931"/>
                <a:gd name="T49" fmla="*/ 23 h 121"/>
                <a:gd name="T50" fmla="*/ 201 w 931"/>
                <a:gd name="T51" fmla="*/ 21 h 121"/>
                <a:gd name="T52" fmla="*/ 202 w 931"/>
                <a:gd name="T53" fmla="*/ 20 h 121"/>
                <a:gd name="T54" fmla="*/ 203 w 931"/>
                <a:gd name="T55" fmla="*/ 18 h 121"/>
                <a:gd name="T56" fmla="*/ 204 w 931"/>
                <a:gd name="T57" fmla="*/ 16 h 121"/>
                <a:gd name="T58" fmla="*/ 204 w 931"/>
                <a:gd name="T59" fmla="*/ 14 h 121"/>
                <a:gd name="T60" fmla="*/ 204 w 931"/>
                <a:gd name="T61" fmla="*/ 13 h 121"/>
                <a:gd name="T62" fmla="*/ 204 w 931"/>
                <a:gd name="T63" fmla="*/ 11 h 121"/>
                <a:gd name="T64" fmla="*/ 204 w 931"/>
                <a:gd name="T65" fmla="*/ 8 h 121"/>
                <a:gd name="T66" fmla="*/ 203 w 931"/>
                <a:gd name="T67" fmla="*/ 7 h 121"/>
                <a:gd name="T68" fmla="*/ 202 w 931"/>
                <a:gd name="T69" fmla="*/ 5 h 121"/>
                <a:gd name="T70" fmla="*/ 201 w 931"/>
                <a:gd name="T71" fmla="*/ 4 h 121"/>
                <a:gd name="T72" fmla="*/ 199 w 931"/>
                <a:gd name="T73" fmla="*/ 2 h 121"/>
                <a:gd name="T74" fmla="*/ 198 w 931"/>
                <a:gd name="T75" fmla="*/ 1 h 121"/>
                <a:gd name="T76" fmla="*/ 196 w 931"/>
                <a:gd name="T77" fmla="*/ 1 h 121"/>
                <a:gd name="T78" fmla="*/ 195 w 931"/>
                <a:gd name="T79" fmla="*/ 0 h 121"/>
                <a:gd name="T80" fmla="*/ 193 w 931"/>
                <a:gd name="T81" fmla="*/ 0 h 121"/>
                <a:gd name="T82" fmla="*/ 11 w 931"/>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1"/>
                <a:gd name="T127" fmla="*/ 0 h 121"/>
                <a:gd name="T128" fmla="*/ 931 w 931"/>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1" h="121">
                  <a:moveTo>
                    <a:pt x="52" y="0"/>
                  </a:moveTo>
                  <a:lnTo>
                    <a:pt x="43" y="0"/>
                  </a:lnTo>
                  <a:lnTo>
                    <a:pt x="36" y="3"/>
                  </a:lnTo>
                  <a:lnTo>
                    <a:pt x="28" y="6"/>
                  </a:lnTo>
                  <a:lnTo>
                    <a:pt x="21" y="11"/>
                  </a:lnTo>
                  <a:lnTo>
                    <a:pt x="15" y="17"/>
                  </a:lnTo>
                  <a:lnTo>
                    <a:pt x="10" y="24"/>
                  </a:lnTo>
                  <a:lnTo>
                    <a:pt x="6" y="33"/>
                  </a:lnTo>
                  <a:lnTo>
                    <a:pt x="2" y="41"/>
                  </a:lnTo>
                  <a:lnTo>
                    <a:pt x="1" y="51"/>
                  </a:lnTo>
                  <a:lnTo>
                    <a:pt x="0" y="61"/>
                  </a:lnTo>
                  <a:lnTo>
                    <a:pt x="1" y="70"/>
                  </a:lnTo>
                  <a:lnTo>
                    <a:pt x="2" y="79"/>
                  </a:lnTo>
                  <a:lnTo>
                    <a:pt x="6" y="87"/>
                  </a:lnTo>
                  <a:lnTo>
                    <a:pt x="10" y="96"/>
                  </a:lnTo>
                  <a:lnTo>
                    <a:pt x="15" y="103"/>
                  </a:lnTo>
                  <a:lnTo>
                    <a:pt x="21" y="109"/>
                  </a:lnTo>
                  <a:lnTo>
                    <a:pt x="28" y="114"/>
                  </a:lnTo>
                  <a:lnTo>
                    <a:pt x="36" y="117"/>
                  </a:lnTo>
                  <a:lnTo>
                    <a:pt x="43" y="120"/>
                  </a:lnTo>
                  <a:lnTo>
                    <a:pt x="52" y="121"/>
                  </a:lnTo>
                  <a:lnTo>
                    <a:pt x="879" y="121"/>
                  </a:lnTo>
                  <a:lnTo>
                    <a:pt x="895" y="117"/>
                  </a:lnTo>
                  <a:lnTo>
                    <a:pt x="903" y="114"/>
                  </a:lnTo>
                  <a:lnTo>
                    <a:pt x="910" y="109"/>
                  </a:lnTo>
                  <a:lnTo>
                    <a:pt x="916" y="103"/>
                  </a:lnTo>
                  <a:lnTo>
                    <a:pt x="921" y="96"/>
                  </a:lnTo>
                  <a:lnTo>
                    <a:pt x="925" y="87"/>
                  </a:lnTo>
                  <a:lnTo>
                    <a:pt x="929" y="79"/>
                  </a:lnTo>
                  <a:lnTo>
                    <a:pt x="930" y="70"/>
                  </a:lnTo>
                  <a:lnTo>
                    <a:pt x="931" y="61"/>
                  </a:lnTo>
                  <a:lnTo>
                    <a:pt x="930" y="51"/>
                  </a:lnTo>
                  <a:lnTo>
                    <a:pt x="929" y="41"/>
                  </a:lnTo>
                  <a:lnTo>
                    <a:pt x="925" y="33"/>
                  </a:lnTo>
                  <a:lnTo>
                    <a:pt x="921" y="24"/>
                  </a:lnTo>
                  <a:lnTo>
                    <a:pt x="916" y="17"/>
                  </a:lnTo>
                  <a:lnTo>
                    <a:pt x="910" y="11"/>
                  </a:lnTo>
                  <a:lnTo>
                    <a:pt x="903" y="6"/>
                  </a:lnTo>
                  <a:lnTo>
                    <a:pt x="895" y="3"/>
                  </a:lnTo>
                  <a:lnTo>
                    <a:pt x="888" y="0"/>
                  </a:lnTo>
                  <a:lnTo>
                    <a:pt x="879"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455" name="Line 127"/>
            <p:cNvSpPr>
              <a:spLocks noChangeShapeType="1"/>
            </p:cNvSpPr>
            <p:nvPr/>
          </p:nvSpPr>
          <p:spPr bwMode="auto">
            <a:xfrm>
              <a:off x="3289" y="1945"/>
              <a:ext cx="1" cy="0"/>
            </a:xfrm>
            <a:prstGeom prst="line">
              <a:avLst/>
            </a:prstGeom>
            <a:noFill/>
            <a:ln w="0">
              <a:solidFill>
                <a:srgbClr val="00FFFF"/>
              </a:solidFill>
              <a:round/>
              <a:headEnd/>
              <a:tailEnd/>
            </a:ln>
          </p:spPr>
          <p:txBody>
            <a:bodyPr>
              <a:prstTxWarp prst="textNoShape">
                <a:avLst/>
              </a:prstTxWarp>
            </a:bodyPr>
            <a:lstStyle/>
            <a:p>
              <a:endParaRPr lang="en-US"/>
            </a:p>
          </p:txBody>
        </p:sp>
        <p:sp>
          <p:nvSpPr>
            <p:cNvPr id="99456" name="Freeform 128"/>
            <p:cNvSpPr>
              <a:spLocks/>
            </p:cNvSpPr>
            <p:nvPr/>
          </p:nvSpPr>
          <p:spPr bwMode="auto">
            <a:xfrm>
              <a:off x="3289" y="1919"/>
              <a:ext cx="23" cy="38"/>
            </a:xfrm>
            <a:custGeom>
              <a:avLst/>
              <a:gdLst>
                <a:gd name="T0" fmla="*/ 0 w 104"/>
                <a:gd name="T1" fmla="*/ 26 h 190"/>
                <a:gd name="T2" fmla="*/ 0 w 104"/>
                <a:gd name="T3" fmla="*/ 28 h 190"/>
                <a:gd name="T4" fmla="*/ 1 w 104"/>
                <a:gd name="T5" fmla="*/ 30 h 190"/>
                <a:gd name="T6" fmla="*/ 2 w 104"/>
                <a:gd name="T7" fmla="*/ 31 h 190"/>
                <a:gd name="T8" fmla="*/ 2 w 104"/>
                <a:gd name="T9" fmla="*/ 33 h 190"/>
                <a:gd name="T10" fmla="*/ 4 w 104"/>
                <a:gd name="T11" fmla="*/ 34 h 190"/>
                <a:gd name="T12" fmla="*/ 5 w 104"/>
                <a:gd name="T13" fmla="*/ 36 h 190"/>
                <a:gd name="T14" fmla="*/ 6 w 104"/>
                <a:gd name="T15" fmla="*/ 37 h 190"/>
                <a:gd name="T16" fmla="*/ 8 w 104"/>
                <a:gd name="T17" fmla="*/ 37 h 190"/>
                <a:gd name="T18" fmla="*/ 10 w 104"/>
                <a:gd name="T19" fmla="*/ 38 h 190"/>
                <a:gd name="T20" fmla="*/ 12 w 104"/>
                <a:gd name="T21" fmla="*/ 38 h 190"/>
                <a:gd name="T22" fmla="*/ 13 w 104"/>
                <a:gd name="T23" fmla="*/ 38 h 190"/>
                <a:gd name="T24" fmla="*/ 15 w 104"/>
                <a:gd name="T25" fmla="*/ 37 h 190"/>
                <a:gd name="T26" fmla="*/ 17 w 104"/>
                <a:gd name="T27" fmla="*/ 37 h 190"/>
                <a:gd name="T28" fmla="*/ 18 w 104"/>
                <a:gd name="T29" fmla="*/ 36 h 190"/>
                <a:gd name="T30" fmla="*/ 20 w 104"/>
                <a:gd name="T31" fmla="*/ 34 h 190"/>
                <a:gd name="T32" fmla="*/ 21 w 104"/>
                <a:gd name="T33" fmla="*/ 33 h 190"/>
                <a:gd name="T34" fmla="*/ 22 w 104"/>
                <a:gd name="T35" fmla="*/ 31 h 190"/>
                <a:gd name="T36" fmla="*/ 23 w 104"/>
                <a:gd name="T37" fmla="*/ 30 h 190"/>
                <a:gd name="T38" fmla="*/ 23 w 104"/>
                <a:gd name="T39" fmla="*/ 28 h 190"/>
                <a:gd name="T40" fmla="*/ 23 w 104"/>
                <a:gd name="T41" fmla="*/ 26 h 190"/>
                <a:gd name="T42" fmla="*/ 23 w 104"/>
                <a:gd name="T43" fmla="*/ 12 h 190"/>
                <a:gd name="T44" fmla="*/ 23 w 104"/>
                <a:gd name="T45" fmla="*/ 8 h 190"/>
                <a:gd name="T46" fmla="*/ 22 w 104"/>
                <a:gd name="T47" fmla="*/ 7 h 190"/>
                <a:gd name="T48" fmla="*/ 21 w 104"/>
                <a:gd name="T49" fmla="*/ 5 h 190"/>
                <a:gd name="T50" fmla="*/ 20 w 104"/>
                <a:gd name="T51" fmla="*/ 3 h 190"/>
                <a:gd name="T52" fmla="*/ 18 w 104"/>
                <a:gd name="T53" fmla="*/ 2 h 190"/>
                <a:gd name="T54" fmla="*/ 17 w 104"/>
                <a:gd name="T55" fmla="*/ 1 h 190"/>
                <a:gd name="T56" fmla="*/ 15 w 104"/>
                <a:gd name="T57" fmla="*/ 1 h 190"/>
                <a:gd name="T58" fmla="*/ 13 w 104"/>
                <a:gd name="T59" fmla="*/ 0 h 190"/>
                <a:gd name="T60" fmla="*/ 12 w 104"/>
                <a:gd name="T61" fmla="*/ 0 h 190"/>
                <a:gd name="T62" fmla="*/ 10 w 104"/>
                <a:gd name="T63" fmla="*/ 0 h 190"/>
                <a:gd name="T64" fmla="*/ 8 w 104"/>
                <a:gd name="T65" fmla="*/ 1 h 190"/>
                <a:gd name="T66" fmla="*/ 6 w 104"/>
                <a:gd name="T67" fmla="*/ 1 h 190"/>
                <a:gd name="T68" fmla="*/ 5 w 104"/>
                <a:gd name="T69" fmla="*/ 2 h 190"/>
                <a:gd name="T70" fmla="*/ 4 w 104"/>
                <a:gd name="T71" fmla="*/ 3 h 190"/>
                <a:gd name="T72" fmla="*/ 2 w 104"/>
                <a:gd name="T73" fmla="*/ 5 h 190"/>
                <a:gd name="T74" fmla="*/ 2 w 104"/>
                <a:gd name="T75" fmla="*/ 7 h 190"/>
                <a:gd name="T76" fmla="*/ 1 w 104"/>
                <a:gd name="T77" fmla="*/ 8 h 190"/>
                <a:gd name="T78" fmla="*/ 0 w 104"/>
                <a:gd name="T79" fmla="*/ 10 h 190"/>
                <a:gd name="T80" fmla="*/ 0 w 104"/>
                <a:gd name="T81" fmla="*/ 12 h 190"/>
                <a:gd name="T82" fmla="*/ 0 w 104"/>
                <a:gd name="T83" fmla="*/ 26 h 1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190"/>
                <a:gd name="T128" fmla="*/ 104 w 104"/>
                <a:gd name="T129" fmla="*/ 190 h 1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190">
                  <a:moveTo>
                    <a:pt x="0" y="130"/>
                  </a:moveTo>
                  <a:lnTo>
                    <a:pt x="2" y="139"/>
                  </a:lnTo>
                  <a:lnTo>
                    <a:pt x="3" y="148"/>
                  </a:lnTo>
                  <a:lnTo>
                    <a:pt x="7" y="156"/>
                  </a:lnTo>
                  <a:lnTo>
                    <a:pt x="10" y="165"/>
                  </a:lnTo>
                  <a:lnTo>
                    <a:pt x="16" y="172"/>
                  </a:lnTo>
                  <a:lnTo>
                    <a:pt x="21" y="178"/>
                  </a:lnTo>
                  <a:lnTo>
                    <a:pt x="29" y="183"/>
                  </a:lnTo>
                  <a:lnTo>
                    <a:pt x="36" y="186"/>
                  </a:lnTo>
                  <a:lnTo>
                    <a:pt x="45" y="189"/>
                  </a:lnTo>
                  <a:lnTo>
                    <a:pt x="52" y="190"/>
                  </a:lnTo>
                  <a:lnTo>
                    <a:pt x="61" y="189"/>
                  </a:lnTo>
                  <a:lnTo>
                    <a:pt x="68" y="186"/>
                  </a:lnTo>
                  <a:lnTo>
                    <a:pt x="76" y="183"/>
                  </a:lnTo>
                  <a:lnTo>
                    <a:pt x="83" y="178"/>
                  </a:lnTo>
                  <a:lnTo>
                    <a:pt x="89" y="172"/>
                  </a:lnTo>
                  <a:lnTo>
                    <a:pt x="94" y="165"/>
                  </a:lnTo>
                  <a:lnTo>
                    <a:pt x="98" y="156"/>
                  </a:lnTo>
                  <a:lnTo>
                    <a:pt x="102" y="148"/>
                  </a:lnTo>
                  <a:lnTo>
                    <a:pt x="103" y="139"/>
                  </a:lnTo>
                  <a:lnTo>
                    <a:pt x="104" y="130"/>
                  </a:lnTo>
                  <a:lnTo>
                    <a:pt x="104" y="61"/>
                  </a:lnTo>
                  <a:lnTo>
                    <a:pt x="102" y="41"/>
                  </a:lnTo>
                  <a:lnTo>
                    <a:pt x="98" y="33"/>
                  </a:lnTo>
                  <a:lnTo>
                    <a:pt x="94" y="25"/>
                  </a:lnTo>
                  <a:lnTo>
                    <a:pt x="89" y="17"/>
                  </a:lnTo>
                  <a:lnTo>
                    <a:pt x="83" y="11"/>
                  </a:lnTo>
                  <a:lnTo>
                    <a:pt x="76" y="6"/>
                  </a:lnTo>
                  <a:lnTo>
                    <a:pt x="68" y="3"/>
                  </a:lnTo>
                  <a:lnTo>
                    <a:pt x="61" y="0"/>
                  </a:lnTo>
                  <a:lnTo>
                    <a:pt x="52" y="0"/>
                  </a:lnTo>
                  <a:lnTo>
                    <a:pt x="45" y="0"/>
                  </a:lnTo>
                  <a:lnTo>
                    <a:pt x="36" y="3"/>
                  </a:lnTo>
                  <a:lnTo>
                    <a:pt x="29" y="6"/>
                  </a:lnTo>
                  <a:lnTo>
                    <a:pt x="21" y="11"/>
                  </a:lnTo>
                  <a:lnTo>
                    <a:pt x="16" y="17"/>
                  </a:lnTo>
                  <a:lnTo>
                    <a:pt x="10" y="25"/>
                  </a:lnTo>
                  <a:lnTo>
                    <a:pt x="7" y="33"/>
                  </a:lnTo>
                  <a:lnTo>
                    <a:pt x="3" y="41"/>
                  </a:lnTo>
                  <a:lnTo>
                    <a:pt x="2" y="51"/>
                  </a:lnTo>
                  <a:lnTo>
                    <a:pt x="0" y="61"/>
                  </a:lnTo>
                  <a:lnTo>
                    <a:pt x="0" y="13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457" name="Line 129"/>
            <p:cNvSpPr>
              <a:spLocks noChangeShapeType="1"/>
            </p:cNvSpPr>
            <p:nvPr/>
          </p:nvSpPr>
          <p:spPr bwMode="auto">
            <a:xfrm>
              <a:off x="3301" y="1919"/>
              <a:ext cx="0" cy="0"/>
            </a:xfrm>
            <a:prstGeom prst="line">
              <a:avLst/>
            </a:prstGeom>
            <a:noFill/>
            <a:ln w="0">
              <a:solidFill>
                <a:srgbClr val="00FFFF"/>
              </a:solidFill>
              <a:round/>
              <a:headEnd/>
              <a:tailEnd/>
            </a:ln>
          </p:spPr>
          <p:txBody>
            <a:bodyPr>
              <a:prstTxWarp prst="textNoShape">
                <a:avLst/>
              </a:prstTxWarp>
            </a:bodyPr>
            <a:lstStyle/>
            <a:p>
              <a:endParaRPr lang="en-US"/>
            </a:p>
          </p:txBody>
        </p:sp>
        <p:sp>
          <p:nvSpPr>
            <p:cNvPr id="99458" name="Freeform 130"/>
            <p:cNvSpPr>
              <a:spLocks/>
            </p:cNvSpPr>
            <p:nvPr/>
          </p:nvSpPr>
          <p:spPr bwMode="auto">
            <a:xfrm>
              <a:off x="3289" y="1919"/>
              <a:ext cx="204" cy="24"/>
            </a:xfrm>
            <a:custGeom>
              <a:avLst/>
              <a:gdLst>
                <a:gd name="T0" fmla="*/ 11 w 932"/>
                <a:gd name="T1" fmla="*/ 0 h 121"/>
                <a:gd name="T2" fmla="*/ 10 w 932"/>
                <a:gd name="T3" fmla="*/ 0 h 121"/>
                <a:gd name="T4" fmla="*/ 8 w 932"/>
                <a:gd name="T5" fmla="*/ 1 h 121"/>
                <a:gd name="T6" fmla="*/ 6 w 932"/>
                <a:gd name="T7" fmla="*/ 1 h 121"/>
                <a:gd name="T8" fmla="*/ 5 w 932"/>
                <a:gd name="T9" fmla="*/ 2 h 121"/>
                <a:gd name="T10" fmla="*/ 4 w 932"/>
                <a:gd name="T11" fmla="*/ 3 h 121"/>
                <a:gd name="T12" fmla="*/ 2 w 932"/>
                <a:gd name="T13" fmla="*/ 5 h 121"/>
                <a:gd name="T14" fmla="*/ 2 w 932"/>
                <a:gd name="T15" fmla="*/ 7 h 121"/>
                <a:gd name="T16" fmla="*/ 1 w 932"/>
                <a:gd name="T17" fmla="*/ 8 h 121"/>
                <a:gd name="T18" fmla="*/ 0 w 932"/>
                <a:gd name="T19" fmla="*/ 10 h 121"/>
                <a:gd name="T20" fmla="*/ 0 w 932"/>
                <a:gd name="T21" fmla="*/ 12 h 121"/>
                <a:gd name="T22" fmla="*/ 0 w 932"/>
                <a:gd name="T23" fmla="*/ 14 h 121"/>
                <a:gd name="T24" fmla="*/ 1 w 932"/>
                <a:gd name="T25" fmla="*/ 16 h 121"/>
                <a:gd name="T26" fmla="*/ 2 w 932"/>
                <a:gd name="T27" fmla="*/ 17 h 121"/>
                <a:gd name="T28" fmla="*/ 2 w 932"/>
                <a:gd name="T29" fmla="*/ 19 h 121"/>
                <a:gd name="T30" fmla="*/ 4 w 932"/>
                <a:gd name="T31" fmla="*/ 20 h 121"/>
                <a:gd name="T32" fmla="*/ 5 w 932"/>
                <a:gd name="T33" fmla="*/ 22 h 121"/>
                <a:gd name="T34" fmla="*/ 6 w 932"/>
                <a:gd name="T35" fmla="*/ 23 h 121"/>
                <a:gd name="T36" fmla="*/ 8 w 932"/>
                <a:gd name="T37" fmla="*/ 23 h 121"/>
                <a:gd name="T38" fmla="*/ 10 w 932"/>
                <a:gd name="T39" fmla="*/ 24 h 121"/>
                <a:gd name="T40" fmla="*/ 11 w 932"/>
                <a:gd name="T41" fmla="*/ 24 h 121"/>
                <a:gd name="T42" fmla="*/ 193 w 932"/>
                <a:gd name="T43" fmla="*/ 24 h 121"/>
                <a:gd name="T44" fmla="*/ 196 w 932"/>
                <a:gd name="T45" fmla="*/ 23 h 121"/>
                <a:gd name="T46" fmla="*/ 198 w 932"/>
                <a:gd name="T47" fmla="*/ 23 h 121"/>
                <a:gd name="T48" fmla="*/ 199 w 932"/>
                <a:gd name="T49" fmla="*/ 22 h 121"/>
                <a:gd name="T50" fmla="*/ 201 w 932"/>
                <a:gd name="T51" fmla="*/ 20 h 121"/>
                <a:gd name="T52" fmla="*/ 202 w 932"/>
                <a:gd name="T53" fmla="*/ 19 h 121"/>
                <a:gd name="T54" fmla="*/ 203 w 932"/>
                <a:gd name="T55" fmla="*/ 17 h 121"/>
                <a:gd name="T56" fmla="*/ 203 w 932"/>
                <a:gd name="T57" fmla="*/ 16 h 121"/>
                <a:gd name="T58" fmla="*/ 204 w 932"/>
                <a:gd name="T59" fmla="*/ 14 h 121"/>
                <a:gd name="T60" fmla="*/ 204 w 932"/>
                <a:gd name="T61" fmla="*/ 12 h 121"/>
                <a:gd name="T62" fmla="*/ 204 w 932"/>
                <a:gd name="T63" fmla="*/ 10 h 121"/>
                <a:gd name="T64" fmla="*/ 203 w 932"/>
                <a:gd name="T65" fmla="*/ 8 h 121"/>
                <a:gd name="T66" fmla="*/ 203 w 932"/>
                <a:gd name="T67" fmla="*/ 7 h 121"/>
                <a:gd name="T68" fmla="*/ 202 w 932"/>
                <a:gd name="T69" fmla="*/ 5 h 121"/>
                <a:gd name="T70" fmla="*/ 201 w 932"/>
                <a:gd name="T71" fmla="*/ 3 h 121"/>
                <a:gd name="T72" fmla="*/ 199 w 932"/>
                <a:gd name="T73" fmla="*/ 2 h 121"/>
                <a:gd name="T74" fmla="*/ 198 w 932"/>
                <a:gd name="T75" fmla="*/ 1 h 121"/>
                <a:gd name="T76" fmla="*/ 196 w 932"/>
                <a:gd name="T77" fmla="*/ 1 h 121"/>
                <a:gd name="T78" fmla="*/ 195 w 932"/>
                <a:gd name="T79" fmla="*/ 0 h 121"/>
                <a:gd name="T80" fmla="*/ 193 w 932"/>
                <a:gd name="T81" fmla="*/ 0 h 121"/>
                <a:gd name="T82" fmla="*/ 11 w 932"/>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1"/>
                <a:gd name="T128" fmla="*/ 932 w 932"/>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1">
                  <a:moveTo>
                    <a:pt x="52" y="0"/>
                  </a:moveTo>
                  <a:lnTo>
                    <a:pt x="45" y="0"/>
                  </a:lnTo>
                  <a:lnTo>
                    <a:pt x="36" y="3"/>
                  </a:lnTo>
                  <a:lnTo>
                    <a:pt x="29" y="6"/>
                  </a:lnTo>
                  <a:lnTo>
                    <a:pt x="21" y="11"/>
                  </a:lnTo>
                  <a:lnTo>
                    <a:pt x="16" y="17"/>
                  </a:lnTo>
                  <a:lnTo>
                    <a:pt x="10" y="25"/>
                  </a:lnTo>
                  <a:lnTo>
                    <a:pt x="7" y="33"/>
                  </a:lnTo>
                  <a:lnTo>
                    <a:pt x="3" y="41"/>
                  </a:lnTo>
                  <a:lnTo>
                    <a:pt x="2" y="51"/>
                  </a:lnTo>
                  <a:lnTo>
                    <a:pt x="0" y="61"/>
                  </a:lnTo>
                  <a:lnTo>
                    <a:pt x="2" y="69"/>
                  </a:lnTo>
                  <a:lnTo>
                    <a:pt x="3" y="79"/>
                  </a:lnTo>
                  <a:lnTo>
                    <a:pt x="7" y="87"/>
                  </a:lnTo>
                  <a:lnTo>
                    <a:pt x="10" y="96"/>
                  </a:lnTo>
                  <a:lnTo>
                    <a:pt x="16" y="103"/>
                  </a:lnTo>
                  <a:lnTo>
                    <a:pt x="21" y="109"/>
                  </a:lnTo>
                  <a:lnTo>
                    <a:pt x="29" y="114"/>
                  </a:lnTo>
                  <a:lnTo>
                    <a:pt x="36" y="118"/>
                  </a:lnTo>
                  <a:lnTo>
                    <a:pt x="45" y="120"/>
                  </a:lnTo>
                  <a:lnTo>
                    <a:pt x="52" y="121"/>
                  </a:lnTo>
                  <a:lnTo>
                    <a:pt x="880" y="121"/>
                  </a:lnTo>
                  <a:lnTo>
                    <a:pt x="896" y="118"/>
                  </a:lnTo>
                  <a:lnTo>
                    <a:pt x="903" y="114"/>
                  </a:lnTo>
                  <a:lnTo>
                    <a:pt x="911" y="109"/>
                  </a:lnTo>
                  <a:lnTo>
                    <a:pt x="917" y="103"/>
                  </a:lnTo>
                  <a:lnTo>
                    <a:pt x="922" y="96"/>
                  </a:lnTo>
                  <a:lnTo>
                    <a:pt x="927" y="87"/>
                  </a:lnTo>
                  <a:lnTo>
                    <a:pt x="929" y="79"/>
                  </a:lnTo>
                  <a:lnTo>
                    <a:pt x="932" y="69"/>
                  </a:lnTo>
                  <a:lnTo>
                    <a:pt x="932" y="61"/>
                  </a:lnTo>
                  <a:lnTo>
                    <a:pt x="932" y="51"/>
                  </a:lnTo>
                  <a:lnTo>
                    <a:pt x="929" y="41"/>
                  </a:lnTo>
                  <a:lnTo>
                    <a:pt x="927" y="33"/>
                  </a:lnTo>
                  <a:lnTo>
                    <a:pt x="922" y="25"/>
                  </a:lnTo>
                  <a:lnTo>
                    <a:pt x="917" y="17"/>
                  </a:lnTo>
                  <a:lnTo>
                    <a:pt x="911" y="11"/>
                  </a:lnTo>
                  <a:lnTo>
                    <a:pt x="903" y="6"/>
                  </a:lnTo>
                  <a:lnTo>
                    <a:pt x="896" y="3"/>
                  </a:lnTo>
                  <a:lnTo>
                    <a:pt x="889" y="0"/>
                  </a:lnTo>
                  <a:lnTo>
                    <a:pt x="880"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459" name="Line 131"/>
            <p:cNvSpPr>
              <a:spLocks noChangeShapeType="1"/>
            </p:cNvSpPr>
            <p:nvPr/>
          </p:nvSpPr>
          <p:spPr bwMode="auto">
            <a:xfrm>
              <a:off x="3470" y="1931"/>
              <a:ext cx="1" cy="1"/>
            </a:xfrm>
            <a:prstGeom prst="line">
              <a:avLst/>
            </a:prstGeom>
            <a:noFill/>
            <a:ln w="0">
              <a:solidFill>
                <a:srgbClr val="00FFFF"/>
              </a:solidFill>
              <a:round/>
              <a:headEnd/>
              <a:tailEnd/>
            </a:ln>
          </p:spPr>
          <p:txBody>
            <a:bodyPr>
              <a:prstTxWarp prst="textNoShape">
                <a:avLst/>
              </a:prstTxWarp>
            </a:bodyPr>
            <a:lstStyle/>
            <a:p>
              <a:endParaRPr lang="en-US"/>
            </a:p>
          </p:txBody>
        </p:sp>
        <p:sp>
          <p:nvSpPr>
            <p:cNvPr id="99460" name="Freeform 132"/>
            <p:cNvSpPr>
              <a:spLocks/>
            </p:cNvSpPr>
            <p:nvPr/>
          </p:nvSpPr>
          <p:spPr bwMode="auto">
            <a:xfrm>
              <a:off x="3470" y="1847"/>
              <a:ext cx="23" cy="96"/>
            </a:xfrm>
            <a:custGeom>
              <a:avLst/>
              <a:gdLst>
                <a:gd name="T0" fmla="*/ 0 w 104"/>
                <a:gd name="T1" fmla="*/ 84 h 472"/>
                <a:gd name="T2" fmla="*/ 0 w 104"/>
                <a:gd name="T3" fmla="*/ 85 h 472"/>
                <a:gd name="T4" fmla="*/ 0 w 104"/>
                <a:gd name="T5" fmla="*/ 87 h 472"/>
                <a:gd name="T6" fmla="*/ 1 w 104"/>
                <a:gd name="T7" fmla="*/ 89 h 472"/>
                <a:gd name="T8" fmla="*/ 2 w 104"/>
                <a:gd name="T9" fmla="*/ 91 h 472"/>
                <a:gd name="T10" fmla="*/ 4 w 104"/>
                <a:gd name="T11" fmla="*/ 92 h 472"/>
                <a:gd name="T12" fmla="*/ 5 w 104"/>
                <a:gd name="T13" fmla="*/ 94 h 472"/>
                <a:gd name="T14" fmla="*/ 6 w 104"/>
                <a:gd name="T15" fmla="*/ 95 h 472"/>
                <a:gd name="T16" fmla="*/ 8 w 104"/>
                <a:gd name="T17" fmla="*/ 95 h 472"/>
                <a:gd name="T18" fmla="*/ 10 w 104"/>
                <a:gd name="T19" fmla="*/ 96 h 472"/>
                <a:gd name="T20" fmla="*/ 12 w 104"/>
                <a:gd name="T21" fmla="*/ 96 h 472"/>
                <a:gd name="T22" fmla="*/ 13 w 104"/>
                <a:gd name="T23" fmla="*/ 96 h 472"/>
                <a:gd name="T24" fmla="*/ 15 w 104"/>
                <a:gd name="T25" fmla="*/ 95 h 472"/>
                <a:gd name="T26" fmla="*/ 17 w 104"/>
                <a:gd name="T27" fmla="*/ 95 h 472"/>
                <a:gd name="T28" fmla="*/ 18 w 104"/>
                <a:gd name="T29" fmla="*/ 94 h 472"/>
                <a:gd name="T30" fmla="*/ 20 w 104"/>
                <a:gd name="T31" fmla="*/ 92 h 472"/>
                <a:gd name="T32" fmla="*/ 21 w 104"/>
                <a:gd name="T33" fmla="*/ 91 h 472"/>
                <a:gd name="T34" fmla="*/ 22 w 104"/>
                <a:gd name="T35" fmla="*/ 89 h 472"/>
                <a:gd name="T36" fmla="*/ 22 w 104"/>
                <a:gd name="T37" fmla="*/ 87 h 472"/>
                <a:gd name="T38" fmla="*/ 23 w 104"/>
                <a:gd name="T39" fmla="*/ 85 h 472"/>
                <a:gd name="T40" fmla="*/ 23 w 104"/>
                <a:gd name="T41" fmla="*/ 84 h 472"/>
                <a:gd name="T42" fmla="*/ 23 w 104"/>
                <a:gd name="T43" fmla="*/ 12 h 472"/>
                <a:gd name="T44" fmla="*/ 22 w 104"/>
                <a:gd name="T45" fmla="*/ 8 h 472"/>
                <a:gd name="T46" fmla="*/ 22 w 104"/>
                <a:gd name="T47" fmla="*/ 7 h 472"/>
                <a:gd name="T48" fmla="*/ 21 w 104"/>
                <a:gd name="T49" fmla="*/ 5 h 472"/>
                <a:gd name="T50" fmla="*/ 20 w 104"/>
                <a:gd name="T51" fmla="*/ 3 h 472"/>
                <a:gd name="T52" fmla="*/ 18 w 104"/>
                <a:gd name="T53" fmla="*/ 2 h 472"/>
                <a:gd name="T54" fmla="*/ 17 w 104"/>
                <a:gd name="T55" fmla="*/ 1 h 472"/>
                <a:gd name="T56" fmla="*/ 15 w 104"/>
                <a:gd name="T57" fmla="*/ 0 h 472"/>
                <a:gd name="T58" fmla="*/ 13 w 104"/>
                <a:gd name="T59" fmla="*/ 0 h 472"/>
                <a:gd name="T60" fmla="*/ 12 w 104"/>
                <a:gd name="T61" fmla="*/ 0 h 472"/>
                <a:gd name="T62" fmla="*/ 10 w 104"/>
                <a:gd name="T63" fmla="*/ 0 h 472"/>
                <a:gd name="T64" fmla="*/ 8 w 104"/>
                <a:gd name="T65" fmla="*/ 0 h 472"/>
                <a:gd name="T66" fmla="*/ 6 w 104"/>
                <a:gd name="T67" fmla="*/ 1 h 472"/>
                <a:gd name="T68" fmla="*/ 5 w 104"/>
                <a:gd name="T69" fmla="*/ 2 h 472"/>
                <a:gd name="T70" fmla="*/ 4 w 104"/>
                <a:gd name="T71" fmla="*/ 3 h 472"/>
                <a:gd name="T72" fmla="*/ 2 w 104"/>
                <a:gd name="T73" fmla="*/ 5 h 472"/>
                <a:gd name="T74" fmla="*/ 1 w 104"/>
                <a:gd name="T75" fmla="*/ 7 h 472"/>
                <a:gd name="T76" fmla="*/ 0 w 104"/>
                <a:gd name="T77" fmla="*/ 8 h 472"/>
                <a:gd name="T78" fmla="*/ 0 w 104"/>
                <a:gd name="T79" fmla="*/ 10 h 472"/>
                <a:gd name="T80" fmla="*/ 0 w 104"/>
                <a:gd name="T81" fmla="*/ 12 h 472"/>
                <a:gd name="T82" fmla="*/ 0 w 104"/>
                <a:gd name="T83" fmla="*/ 84 h 4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472"/>
                <a:gd name="T128" fmla="*/ 104 w 104"/>
                <a:gd name="T129" fmla="*/ 472 h 4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472">
                  <a:moveTo>
                    <a:pt x="0" y="412"/>
                  </a:moveTo>
                  <a:lnTo>
                    <a:pt x="1" y="420"/>
                  </a:lnTo>
                  <a:lnTo>
                    <a:pt x="2" y="430"/>
                  </a:lnTo>
                  <a:lnTo>
                    <a:pt x="6" y="438"/>
                  </a:lnTo>
                  <a:lnTo>
                    <a:pt x="10" y="447"/>
                  </a:lnTo>
                  <a:lnTo>
                    <a:pt x="16" y="454"/>
                  </a:lnTo>
                  <a:lnTo>
                    <a:pt x="22" y="460"/>
                  </a:lnTo>
                  <a:lnTo>
                    <a:pt x="28" y="465"/>
                  </a:lnTo>
                  <a:lnTo>
                    <a:pt x="36" y="469"/>
                  </a:lnTo>
                  <a:lnTo>
                    <a:pt x="45" y="471"/>
                  </a:lnTo>
                  <a:lnTo>
                    <a:pt x="52" y="472"/>
                  </a:lnTo>
                  <a:lnTo>
                    <a:pt x="61" y="471"/>
                  </a:lnTo>
                  <a:lnTo>
                    <a:pt x="68" y="469"/>
                  </a:lnTo>
                  <a:lnTo>
                    <a:pt x="75" y="465"/>
                  </a:lnTo>
                  <a:lnTo>
                    <a:pt x="83" y="460"/>
                  </a:lnTo>
                  <a:lnTo>
                    <a:pt x="89" y="454"/>
                  </a:lnTo>
                  <a:lnTo>
                    <a:pt x="94" y="447"/>
                  </a:lnTo>
                  <a:lnTo>
                    <a:pt x="99" y="438"/>
                  </a:lnTo>
                  <a:lnTo>
                    <a:pt x="101" y="430"/>
                  </a:lnTo>
                  <a:lnTo>
                    <a:pt x="104" y="420"/>
                  </a:lnTo>
                  <a:lnTo>
                    <a:pt x="104" y="412"/>
                  </a:lnTo>
                  <a:lnTo>
                    <a:pt x="104" y="60"/>
                  </a:lnTo>
                  <a:lnTo>
                    <a:pt x="101" y="41"/>
                  </a:lnTo>
                  <a:lnTo>
                    <a:pt x="99" y="32"/>
                  </a:lnTo>
                  <a:lnTo>
                    <a:pt x="94" y="24"/>
                  </a:lnTo>
                  <a:lnTo>
                    <a:pt x="89" y="17"/>
                  </a:lnTo>
                  <a:lnTo>
                    <a:pt x="83" y="11"/>
                  </a:lnTo>
                  <a:lnTo>
                    <a:pt x="75" y="6"/>
                  </a:lnTo>
                  <a:lnTo>
                    <a:pt x="68" y="2"/>
                  </a:lnTo>
                  <a:lnTo>
                    <a:pt x="61" y="0"/>
                  </a:lnTo>
                  <a:lnTo>
                    <a:pt x="52" y="0"/>
                  </a:lnTo>
                  <a:lnTo>
                    <a:pt x="45" y="0"/>
                  </a:lnTo>
                  <a:lnTo>
                    <a:pt x="36" y="2"/>
                  </a:lnTo>
                  <a:lnTo>
                    <a:pt x="28" y="6"/>
                  </a:lnTo>
                  <a:lnTo>
                    <a:pt x="22" y="11"/>
                  </a:lnTo>
                  <a:lnTo>
                    <a:pt x="16" y="17"/>
                  </a:lnTo>
                  <a:lnTo>
                    <a:pt x="10" y="24"/>
                  </a:lnTo>
                  <a:lnTo>
                    <a:pt x="6" y="32"/>
                  </a:lnTo>
                  <a:lnTo>
                    <a:pt x="2" y="41"/>
                  </a:lnTo>
                  <a:lnTo>
                    <a:pt x="1" y="51"/>
                  </a:lnTo>
                  <a:lnTo>
                    <a:pt x="0" y="60"/>
                  </a:lnTo>
                  <a:lnTo>
                    <a:pt x="0" y="412"/>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461" name="Line 133"/>
            <p:cNvSpPr>
              <a:spLocks noChangeShapeType="1"/>
            </p:cNvSpPr>
            <p:nvPr/>
          </p:nvSpPr>
          <p:spPr bwMode="auto">
            <a:xfrm>
              <a:off x="3481" y="1847"/>
              <a:ext cx="1" cy="1"/>
            </a:xfrm>
            <a:prstGeom prst="line">
              <a:avLst/>
            </a:prstGeom>
            <a:noFill/>
            <a:ln w="0">
              <a:solidFill>
                <a:srgbClr val="00FFFF"/>
              </a:solidFill>
              <a:round/>
              <a:headEnd/>
              <a:tailEnd/>
            </a:ln>
          </p:spPr>
          <p:txBody>
            <a:bodyPr>
              <a:prstTxWarp prst="textNoShape">
                <a:avLst/>
              </a:prstTxWarp>
            </a:bodyPr>
            <a:lstStyle/>
            <a:p>
              <a:endParaRPr lang="en-US"/>
            </a:p>
          </p:txBody>
        </p:sp>
        <p:sp>
          <p:nvSpPr>
            <p:cNvPr id="99462" name="Freeform 134"/>
            <p:cNvSpPr>
              <a:spLocks/>
            </p:cNvSpPr>
            <p:nvPr/>
          </p:nvSpPr>
          <p:spPr bwMode="auto">
            <a:xfrm>
              <a:off x="3470" y="1847"/>
              <a:ext cx="203" cy="24"/>
            </a:xfrm>
            <a:custGeom>
              <a:avLst/>
              <a:gdLst>
                <a:gd name="T0" fmla="*/ 11 w 932"/>
                <a:gd name="T1" fmla="*/ 0 h 121"/>
                <a:gd name="T2" fmla="*/ 10 w 932"/>
                <a:gd name="T3" fmla="*/ 0 h 121"/>
                <a:gd name="T4" fmla="*/ 8 w 932"/>
                <a:gd name="T5" fmla="*/ 0 h 121"/>
                <a:gd name="T6" fmla="*/ 6 w 932"/>
                <a:gd name="T7" fmla="*/ 1 h 121"/>
                <a:gd name="T8" fmla="*/ 5 w 932"/>
                <a:gd name="T9" fmla="*/ 2 h 121"/>
                <a:gd name="T10" fmla="*/ 3 w 932"/>
                <a:gd name="T11" fmla="*/ 3 h 121"/>
                <a:gd name="T12" fmla="*/ 2 w 932"/>
                <a:gd name="T13" fmla="*/ 5 h 121"/>
                <a:gd name="T14" fmla="*/ 1 w 932"/>
                <a:gd name="T15" fmla="*/ 6 h 121"/>
                <a:gd name="T16" fmla="*/ 0 w 932"/>
                <a:gd name="T17" fmla="*/ 8 h 121"/>
                <a:gd name="T18" fmla="*/ 0 w 932"/>
                <a:gd name="T19" fmla="*/ 10 h 121"/>
                <a:gd name="T20" fmla="*/ 0 w 932"/>
                <a:gd name="T21" fmla="*/ 12 h 121"/>
                <a:gd name="T22" fmla="*/ 0 w 932"/>
                <a:gd name="T23" fmla="*/ 14 h 121"/>
                <a:gd name="T24" fmla="*/ 0 w 932"/>
                <a:gd name="T25" fmla="*/ 15 h 121"/>
                <a:gd name="T26" fmla="*/ 1 w 932"/>
                <a:gd name="T27" fmla="*/ 17 h 121"/>
                <a:gd name="T28" fmla="*/ 2 w 932"/>
                <a:gd name="T29" fmla="*/ 19 h 121"/>
                <a:gd name="T30" fmla="*/ 3 w 932"/>
                <a:gd name="T31" fmla="*/ 20 h 121"/>
                <a:gd name="T32" fmla="*/ 5 w 932"/>
                <a:gd name="T33" fmla="*/ 22 h 121"/>
                <a:gd name="T34" fmla="*/ 6 w 932"/>
                <a:gd name="T35" fmla="*/ 22 h 121"/>
                <a:gd name="T36" fmla="*/ 8 w 932"/>
                <a:gd name="T37" fmla="*/ 23 h 121"/>
                <a:gd name="T38" fmla="*/ 10 w 932"/>
                <a:gd name="T39" fmla="*/ 24 h 121"/>
                <a:gd name="T40" fmla="*/ 11 w 932"/>
                <a:gd name="T41" fmla="*/ 24 h 121"/>
                <a:gd name="T42" fmla="*/ 192 w 932"/>
                <a:gd name="T43" fmla="*/ 24 h 121"/>
                <a:gd name="T44" fmla="*/ 195 w 932"/>
                <a:gd name="T45" fmla="*/ 23 h 121"/>
                <a:gd name="T46" fmla="*/ 197 w 932"/>
                <a:gd name="T47" fmla="*/ 22 h 121"/>
                <a:gd name="T48" fmla="*/ 198 w 932"/>
                <a:gd name="T49" fmla="*/ 22 h 121"/>
                <a:gd name="T50" fmla="*/ 200 w 932"/>
                <a:gd name="T51" fmla="*/ 20 h 121"/>
                <a:gd name="T52" fmla="*/ 201 w 932"/>
                <a:gd name="T53" fmla="*/ 19 h 121"/>
                <a:gd name="T54" fmla="*/ 202 w 932"/>
                <a:gd name="T55" fmla="*/ 17 h 121"/>
                <a:gd name="T56" fmla="*/ 202 w 932"/>
                <a:gd name="T57" fmla="*/ 15 h 121"/>
                <a:gd name="T58" fmla="*/ 203 w 932"/>
                <a:gd name="T59" fmla="*/ 14 h 121"/>
                <a:gd name="T60" fmla="*/ 203 w 932"/>
                <a:gd name="T61" fmla="*/ 12 h 121"/>
                <a:gd name="T62" fmla="*/ 203 w 932"/>
                <a:gd name="T63" fmla="*/ 10 h 121"/>
                <a:gd name="T64" fmla="*/ 202 w 932"/>
                <a:gd name="T65" fmla="*/ 8 h 121"/>
                <a:gd name="T66" fmla="*/ 202 w 932"/>
                <a:gd name="T67" fmla="*/ 6 h 121"/>
                <a:gd name="T68" fmla="*/ 201 w 932"/>
                <a:gd name="T69" fmla="*/ 5 h 121"/>
                <a:gd name="T70" fmla="*/ 200 w 932"/>
                <a:gd name="T71" fmla="*/ 3 h 121"/>
                <a:gd name="T72" fmla="*/ 198 w 932"/>
                <a:gd name="T73" fmla="*/ 2 h 121"/>
                <a:gd name="T74" fmla="*/ 197 w 932"/>
                <a:gd name="T75" fmla="*/ 1 h 121"/>
                <a:gd name="T76" fmla="*/ 195 w 932"/>
                <a:gd name="T77" fmla="*/ 0 h 121"/>
                <a:gd name="T78" fmla="*/ 193 w 932"/>
                <a:gd name="T79" fmla="*/ 0 h 121"/>
                <a:gd name="T80" fmla="*/ 192 w 932"/>
                <a:gd name="T81" fmla="*/ 0 h 121"/>
                <a:gd name="T82" fmla="*/ 11 w 932"/>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1"/>
                <a:gd name="T128" fmla="*/ 932 w 932"/>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1">
                  <a:moveTo>
                    <a:pt x="52" y="0"/>
                  </a:moveTo>
                  <a:lnTo>
                    <a:pt x="45" y="0"/>
                  </a:lnTo>
                  <a:lnTo>
                    <a:pt x="36" y="2"/>
                  </a:lnTo>
                  <a:lnTo>
                    <a:pt x="28" y="6"/>
                  </a:lnTo>
                  <a:lnTo>
                    <a:pt x="22" y="11"/>
                  </a:lnTo>
                  <a:lnTo>
                    <a:pt x="16" y="17"/>
                  </a:lnTo>
                  <a:lnTo>
                    <a:pt x="10" y="24"/>
                  </a:lnTo>
                  <a:lnTo>
                    <a:pt x="6" y="32"/>
                  </a:lnTo>
                  <a:lnTo>
                    <a:pt x="2" y="41"/>
                  </a:lnTo>
                  <a:lnTo>
                    <a:pt x="1" y="51"/>
                  </a:lnTo>
                  <a:lnTo>
                    <a:pt x="0" y="60"/>
                  </a:lnTo>
                  <a:lnTo>
                    <a:pt x="1" y="70"/>
                  </a:lnTo>
                  <a:lnTo>
                    <a:pt x="2" y="78"/>
                  </a:lnTo>
                  <a:lnTo>
                    <a:pt x="6" y="87"/>
                  </a:lnTo>
                  <a:lnTo>
                    <a:pt x="10" y="95"/>
                  </a:lnTo>
                  <a:lnTo>
                    <a:pt x="16" y="103"/>
                  </a:lnTo>
                  <a:lnTo>
                    <a:pt x="22" y="109"/>
                  </a:lnTo>
                  <a:lnTo>
                    <a:pt x="28" y="113"/>
                  </a:lnTo>
                  <a:lnTo>
                    <a:pt x="36" y="117"/>
                  </a:lnTo>
                  <a:lnTo>
                    <a:pt x="45" y="119"/>
                  </a:lnTo>
                  <a:lnTo>
                    <a:pt x="52" y="121"/>
                  </a:lnTo>
                  <a:lnTo>
                    <a:pt x="880" y="121"/>
                  </a:lnTo>
                  <a:lnTo>
                    <a:pt x="896" y="117"/>
                  </a:lnTo>
                  <a:lnTo>
                    <a:pt x="903" y="113"/>
                  </a:lnTo>
                  <a:lnTo>
                    <a:pt x="911" y="109"/>
                  </a:lnTo>
                  <a:lnTo>
                    <a:pt x="917" y="103"/>
                  </a:lnTo>
                  <a:lnTo>
                    <a:pt x="922" y="95"/>
                  </a:lnTo>
                  <a:lnTo>
                    <a:pt x="927" y="87"/>
                  </a:lnTo>
                  <a:lnTo>
                    <a:pt x="929" y="78"/>
                  </a:lnTo>
                  <a:lnTo>
                    <a:pt x="932" y="70"/>
                  </a:lnTo>
                  <a:lnTo>
                    <a:pt x="932" y="60"/>
                  </a:lnTo>
                  <a:lnTo>
                    <a:pt x="932" y="51"/>
                  </a:lnTo>
                  <a:lnTo>
                    <a:pt x="929" y="41"/>
                  </a:lnTo>
                  <a:lnTo>
                    <a:pt x="927" y="32"/>
                  </a:lnTo>
                  <a:lnTo>
                    <a:pt x="922" y="24"/>
                  </a:lnTo>
                  <a:lnTo>
                    <a:pt x="917" y="17"/>
                  </a:lnTo>
                  <a:lnTo>
                    <a:pt x="911" y="11"/>
                  </a:lnTo>
                  <a:lnTo>
                    <a:pt x="903" y="6"/>
                  </a:lnTo>
                  <a:lnTo>
                    <a:pt x="896" y="2"/>
                  </a:lnTo>
                  <a:lnTo>
                    <a:pt x="888" y="0"/>
                  </a:lnTo>
                  <a:lnTo>
                    <a:pt x="880"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463" name="Line 135"/>
            <p:cNvSpPr>
              <a:spLocks noChangeShapeType="1"/>
            </p:cNvSpPr>
            <p:nvPr/>
          </p:nvSpPr>
          <p:spPr bwMode="auto">
            <a:xfrm>
              <a:off x="3651" y="1859"/>
              <a:ext cx="0" cy="1"/>
            </a:xfrm>
            <a:prstGeom prst="line">
              <a:avLst/>
            </a:prstGeom>
            <a:noFill/>
            <a:ln w="0">
              <a:solidFill>
                <a:srgbClr val="00FFFF"/>
              </a:solidFill>
              <a:round/>
              <a:headEnd/>
              <a:tailEnd/>
            </a:ln>
          </p:spPr>
          <p:txBody>
            <a:bodyPr>
              <a:prstTxWarp prst="textNoShape">
                <a:avLst/>
              </a:prstTxWarp>
            </a:bodyPr>
            <a:lstStyle/>
            <a:p>
              <a:endParaRPr lang="en-US"/>
            </a:p>
          </p:txBody>
        </p:sp>
        <p:sp>
          <p:nvSpPr>
            <p:cNvPr id="99464" name="Freeform 136"/>
            <p:cNvSpPr>
              <a:spLocks/>
            </p:cNvSpPr>
            <p:nvPr/>
          </p:nvSpPr>
          <p:spPr bwMode="auto">
            <a:xfrm>
              <a:off x="3651" y="1831"/>
              <a:ext cx="22" cy="40"/>
            </a:xfrm>
            <a:custGeom>
              <a:avLst/>
              <a:gdLst>
                <a:gd name="T0" fmla="*/ 0 w 104"/>
                <a:gd name="T1" fmla="*/ 28 h 198"/>
                <a:gd name="T2" fmla="*/ 0 w 104"/>
                <a:gd name="T3" fmla="*/ 30 h 198"/>
                <a:gd name="T4" fmla="*/ 0 w 104"/>
                <a:gd name="T5" fmla="*/ 31 h 198"/>
                <a:gd name="T6" fmla="*/ 1 w 104"/>
                <a:gd name="T7" fmla="*/ 33 h 198"/>
                <a:gd name="T8" fmla="*/ 2 w 104"/>
                <a:gd name="T9" fmla="*/ 35 h 198"/>
                <a:gd name="T10" fmla="*/ 3 w 104"/>
                <a:gd name="T11" fmla="*/ 36 h 198"/>
                <a:gd name="T12" fmla="*/ 5 w 104"/>
                <a:gd name="T13" fmla="*/ 38 h 198"/>
                <a:gd name="T14" fmla="*/ 6 w 104"/>
                <a:gd name="T15" fmla="*/ 38 h 198"/>
                <a:gd name="T16" fmla="*/ 8 w 104"/>
                <a:gd name="T17" fmla="*/ 39 h 198"/>
                <a:gd name="T18" fmla="*/ 9 w 104"/>
                <a:gd name="T19" fmla="*/ 40 h 198"/>
                <a:gd name="T20" fmla="*/ 11 w 104"/>
                <a:gd name="T21" fmla="*/ 40 h 198"/>
                <a:gd name="T22" fmla="*/ 13 w 104"/>
                <a:gd name="T23" fmla="*/ 40 h 198"/>
                <a:gd name="T24" fmla="*/ 14 w 104"/>
                <a:gd name="T25" fmla="*/ 39 h 198"/>
                <a:gd name="T26" fmla="*/ 16 w 104"/>
                <a:gd name="T27" fmla="*/ 38 h 198"/>
                <a:gd name="T28" fmla="*/ 18 w 104"/>
                <a:gd name="T29" fmla="*/ 38 h 198"/>
                <a:gd name="T30" fmla="*/ 19 w 104"/>
                <a:gd name="T31" fmla="*/ 36 h 198"/>
                <a:gd name="T32" fmla="*/ 20 w 104"/>
                <a:gd name="T33" fmla="*/ 35 h 198"/>
                <a:gd name="T34" fmla="*/ 21 w 104"/>
                <a:gd name="T35" fmla="*/ 33 h 198"/>
                <a:gd name="T36" fmla="*/ 21 w 104"/>
                <a:gd name="T37" fmla="*/ 31 h 198"/>
                <a:gd name="T38" fmla="*/ 22 w 104"/>
                <a:gd name="T39" fmla="*/ 30 h 198"/>
                <a:gd name="T40" fmla="*/ 22 w 104"/>
                <a:gd name="T41" fmla="*/ 28 h 198"/>
                <a:gd name="T42" fmla="*/ 22 w 104"/>
                <a:gd name="T43" fmla="*/ 12 h 198"/>
                <a:gd name="T44" fmla="*/ 21 w 104"/>
                <a:gd name="T45" fmla="*/ 8 h 198"/>
                <a:gd name="T46" fmla="*/ 21 w 104"/>
                <a:gd name="T47" fmla="*/ 6 h 198"/>
                <a:gd name="T48" fmla="*/ 20 w 104"/>
                <a:gd name="T49" fmla="*/ 5 h 198"/>
                <a:gd name="T50" fmla="*/ 19 w 104"/>
                <a:gd name="T51" fmla="*/ 4 h 198"/>
                <a:gd name="T52" fmla="*/ 18 w 104"/>
                <a:gd name="T53" fmla="*/ 2 h 198"/>
                <a:gd name="T54" fmla="*/ 16 w 104"/>
                <a:gd name="T55" fmla="*/ 1 h 198"/>
                <a:gd name="T56" fmla="*/ 14 w 104"/>
                <a:gd name="T57" fmla="*/ 0 h 198"/>
                <a:gd name="T58" fmla="*/ 13 w 104"/>
                <a:gd name="T59" fmla="*/ 0 h 198"/>
                <a:gd name="T60" fmla="*/ 11 w 104"/>
                <a:gd name="T61" fmla="*/ 0 h 198"/>
                <a:gd name="T62" fmla="*/ 9 w 104"/>
                <a:gd name="T63" fmla="*/ 0 h 198"/>
                <a:gd name="T64" fmla="*/ 8 w 104"/>
                <a:gd name="T65" fmla="*/ 0 h 198"/>
                <a:gd name="T66" fmla="*/ 6 w 104"/>
                <a:gd name="T67" fmla="*/ 1 h 198"/>
                <a:gd name="T68" fmla="*/ 5 w 104"/>
                <a:gd name="T69" fmla="*/ 2 h 198"/>
                <a:gd name="T70" fmla="*/ 3 w 104"/>
                <a:gd name="T71" fmla="*/ 4 h 198"/>
                <a:gd name="T72" fmla="*/ 2 w 104"/>
                <a:gd name="T73" fmla="*/ 5 h 198"/>
                <a:gd name="T74" fmla="*/ 1 w 104"/>
                <a:gd name="T75" fmla="*/ 6 h 198"/>
                <a:gd name="T76" fmla="*/ 0 w 104"/>
                <a:gd name="T77" fmla="*/ 8 h 198"/>
                <a:gd name="T78" fmla="*/ 0 w 104"/>
                <a:gd name="T79" fmla="*/ 10 h 198"/>
                <a:gd name="T80" fmla="*/ 0 w 104"/>
                <a:gd name="T81" fmla="*/ 12 h 198"/>
                <a:gd name="T82" fmla="*/ 0 w 104"/>
                <a:gd name="T83" fmla="*/ 28 h 1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198"/>
                <a:gd name="T128" fmla="*/ 104 w 104"/>
                <a:gd name="T129" fmla="*/ 198 h 1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198">
                  <a:moveTo>
                    <a:pt x="0" y="137"/>
                  </a:moveTo>
                  <a:lnTo>
                    <a:pt x="1" y="147"/>
                  </a:lnTo>
                  <a:lnTo>
                    <a:pt x="2" y="155"/>
                  </a:lnTo>
                  <a:lnTo>
                    <a:pt x="6" y="164"/>
                  </a:lnTo>
                  <a:lnTo>
                    <a:pt x="10" y="172"/>
                  </a:lnTo>
                  <a:lnTo>
                    <a:pt x="16" y="180"/>
                  </a:lnTo>
                  <a:lnTo>
                    <a:pt x="22" y="186"/>
                  </a:lnTo>
                  <a:lnTo>
                    <a:pt x="28" y="190"/>
                  </a:lnTo>
                  <a:lnTo>
                    <a:pt x="36" y="194"/>
                  </a:lnTo>
                  <a:lnTo>
                    <a:pt x="44" y="196"/>
                  </a:lnTo>
                  <a:lnTo>
                    <a:pt x="52" y="198"/>
                  </a:lnTo>
                  <a:lnTo>
                    <a:pt x="60" y="196"/>
                  </a:lnTo>
                  <a:lnTo>
                    <a:pt x="68" y="194"/>
                  </a:lnTo>
                  <a:lnTo>
                    <a:pt x="75" y="190"/>
                  </a:lnTo>
                  <a:lnTo>
                    <a:pt x="83" y="186"/>
                  </a:lnTo>
                  <a:lnTo>
                    <a:pt x="89" y="180"/>
                  </a:lnTo>
                  <a:lnTo>
                    <a:pt x="94" y="172"/>
                  </a:lnTo>
                  <a:lnTo>
                    <a:pt x="99" y="164"/>
                  </a:lnTo>
                  <a:lnTo>
                    <a:pt x="101" y="155"/>
                  </a:lnTo>
                  <a:lnTo>
                    <a:pt x="104" y="147"/>
                  </a:lnTo>
                  <a:lnTo>
                    <a:pt x="104" y="137"/>
                  </a:lnTo>
                  <a:lnTo>
                    <a:pt x="104" y="60"/>
                  </a:lnTo>
                  <a:lnTo>
                    <a:pt x="101" y="42"/>
                  </a:lnTo>
                  <a:lnTo>
                    <a:pt x="99" y="32"/>
                  </a:lnTo>
                  <a:lnTo>
                    <a:pt x="94" y="25"/>
                  </a:lnTo>
                  <a:lnTo>
                    <a:pt x="89" y="18"/>
                  </a:lnTo>
                  <a:lnTo>
                    <a:pt x="83" y="12"/>
                  </a:lnTo>
                  <a:lnTo>
                    <a:pt x="75" y="6"/>
                  </a:lnTo>
                  <a:lnTo>
                    <a:pt x="68" y="2"/>
                  </a:lnTo>
                  <a:lnTo>
                    <a:pt x="60" y="1"/>
                  </a:lnTo>
                  <a:lnTo>
                    <a:pt x="52" y="0"/>
                  </a:lnTo>
                  <a:lnTo>
                    <a:pt x="44" y="1"/>
                  </a:lnTo>
                  <a:lnTo>
                    <a:pt x="36" y="2"/>
                  </a:lnTo>
                  <a:lnTo>
                    <a:pt x="28" y="6"/>
                  </a:lnTo>
                  <a:lnTo>
                    <a:pt x="22" y="12"/>
                  </a:lnTo>
                  <a:lnTo>
                    <a:pt x="16" y="18"/>
                  </a:lnTo>
                  <a:lnTo>
                    <a:pt x="10" y="25"/>
                  </a:lnTo>
                  <a:lnTo>
                    <a:pt x="6" y="32"/>
                  </a:lnTo>
                  <a:lnTo>
                    <a:pt x="2" y="42"/>
                  </a:lnTo>
                  <a:lnTo>
                    <a:pt x="1" y="50"/>
                  </a:lnTo>
                  <a:lnTo>
                    <a:pt x="0" y="60"/>
                  </a:lnTo>
                  <a:lnTo>
                    <a:pt x="0" y="137"/>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465" name="Line 137"/>
            <p:cNvSpPr>
              <a:spLocks noChangeShapeType="1"/>
            </p:cNvSpPr>
            <p:nvPr/>
          </p:nvSpPr>
          <p:spPr bwMode="auto">
            <a:xfrm>
              <a:off x="3662" y="1831"/>
              <a:ext cx="1" cy="0"/>
            </a:xfrm>
            <a:prstGeom prst="line">
              <a:avLst/>
            </a:prstGeom>
            <a:noFill/>
            <a:ln w="0">
              <a:solidFill>
                <a:srgbClr val="00FFFF"/>
              </a:solidFill>
              <a:round/>
              <a:headEnd/>
              <a:tailEnd/>
            </a:ln>
          </p:spPr>
          <p:txBody>
            <a:bodyPr>
              <a:prstTxWarp prst="textNoShape">
                <a:avLst/>
              </a:prstTxWarp>
            </a:bodyPr>
            <a:lstStyle/>
            <a:p>
              <a:endParaRPr lang="en-US"/>
            </a:p>
          </p:txBody>
        </p:sp>
        <p:sp>
          <p:nvSpPr>
            <p:cNvPr id="99466" name="Freeform 138"/>
            <p:cNvSpPr>
              <a:spLocks/>
            </p:cNvSpPr>
            <p:nvPr/>
          </p:nvSpPr>
          <p:spPr bwMode="auto">
            <a:xfrm>
              <a:off x="3651" y="1831"/>
              <a:ext cx="203" cy="25"/>
            </a:xfrm>
            <a:custGeom>
              <a:avLst/>
              <a:gdLst>
                <a:gd name="T0" fmla="*/ 11 w 931"/>
                <a:gd name="T1" fmla="*/ 0 h 120"/>
                <a:gd name="T2" fmla="*/ 10 w 931"/>
                <a:gd name="T3" fmla="*/ 0 h 120"/>
                <a:gd name="T4" fmla="*/ 8 w 931"/>
                <a:gd name="T5" fmla="*/ 0 h 120"/>
                <a:gd name="T6" fmla="*/ 6 w 931"/>
                <a:gd name="T7" fmla="*/ 1 h 120"/>
                <a:gd name="T8" fmla="*/ 5 w 931"/>
                <a:gd name="T9" fmla="*/ 3 h 120"/>
                <a:gd name="T10" fmla="*/ 3 w 931"/>
                <a:gd name="T11" fmla="*/ 4 h 120"/>
                <a:gd name="T12" fmla="*/ 2 w 931"/>
                <a:gd name="T13" fmla="*/ 5 h 120"/>
                <a:gd name="T14" fmla="*/ 1 w 931"/>
                <a:gd name="T15" fmla="*/ 7 h 120"/>
                <a:gd name="T16" fmla="*/ 0 w 931"/>
                <a:gd name="T17" fmla="*/ 9 h 120"/>
                <a:gd name="T18" fmla="*/ 0 w 931"/>
                <a:gd name="T19" fmla="*/ 10 h 120"/>
                <a:gd name="T20" fmla="*/ 0 w 931"/>
                <a:gd name="T21" fmla="*/ 13 h 120"/>
                <a:gd name="T22" fmla="*/ 0 w 931"/>
                <a:gd name="T23" fmla="*/ 15 h 120"/>
                <a:gd name="T24" fmla="*/ 0 w 931"/>
                <a:gd name="T25" fmla="*/ 16 h 120"/>
                <a:gd name="T26" fmla="*/ 1 w 931"/>
                <a:gd name="T27" fmla="*/ 18 h 120"/>
                <a:gd name="T28" fmla="*/ 2 w 931"/>
                <a:gd name="T29" fmla="*/ 20 h 120"/>
                <a:gd name="T30" fmla="*/ 3 w 931"/>
                <a:gd name="T31" fmla="*/ 21 h 120"/>
                <a:gd name="T32" fmla="*/ 5 w 931"/>
                <a:gd name="T33" fmla="*/ 23 h 120"/>
                <a:gd name="T34" fmla="*/ 6 w 931"/>
                <a:gd name="T35" fmla="*/ 24 h 120"/>
                <a:gd name="T36" fmla="*/ 8 w 931"/>
                <a:gd name="T37" fmla="*/ 25 h 120"/>
                <a:gd name="T38" fmla="*/ 10 w 931"/>
                <a:gd name="T39" fmla="*/ 25 h 120"/>
                <a:gd name="T40" fmla="*/ 11 w 931"/>
                <a:gd name="T41" fmla="*/ 25 h 120"/>
                <a:gd name="T42" fmla="*/ 192 w 931"/>
                <a:gd name="T43" fmla="*/ 25 h 120"/>
                <a:gd name="T44" fmla="*/ 195 w 931"/>
                <a:gd name="T45" fmla="*/ 25 h 120"/>
                <a:gd name="T46" fmla="*/ 197 w 931"/>
                <a:gd name="T47" fmla="*/ 24 h 120"/>
                <a:gd name="T48" fmla="*/ 198 w 931"/>
                <a:gd name="T49" fmla="*/ 23 h 120"/>
                <a:gd name="T50" fmla="*/ 200 w 931"/>
                <a:gd name="T51" fmla="*/ 21 h 120"/>
                <a:gd name="T52" fmla="*/ 201 w 931"/>
                <a:gd name="T53" fmla="*/ 20 h 120"/>
                <a:gd name="T54" fmla="*/ 202 w 931"/>
                <a:gd name="T55" fmla="*/ 18 h 120"/>
                <a:gd name="T56" fmla="*/ 203 w 931"/>
                <a:gd name="T57" fmla="*/ 16 h 120"/>
                <a:gd name="T58" fmla="*/ 203 w 931"/>
                <a:gd name="T59" fmla="*/ 15 h 120"/>
                <a:gd name="T60" fmla="*/ 203 w 931"/>
                <a:gd name="T61" fmla="*/ 13 h 120"/>
                <a:gd name="T62" fmla="*/ 203 w 931"/>
                <a:gd name="T63" fmla="*/ 10 h 120"/>
                <a:gd name="T64" fmla="*/ 203 w 931"/>
                <a:gd name="T65" fmla="*/ 9 h 120"/>
                <a:gd name="T66" fmla="*/ 202 w 931"/>
                <a:gd name="T67" fmla="*/ 7 h 120"/>
                <a:gd name="T68" fmla="*/ 201 w 931"/>
                <a:gd name="T69" fmla="*/ 5 h 120"/>
                <a:gd name="T70" fmla="*/ 200 w 931"/>
                <a:gd name="T71" fmla="*/ 4 h 120"/>
                <a:gd name="T72" fmla="*/ 198 w 931"/>
                <a:gd name="T73" fmla="*/ 3 h 120"/>
                <a:gd name="T74" fmla="*/ 197 w 931"/>
                <a:gd name="T75" fmla="*/ 1 h 120"/>
                <a:gd name="T76" fmla="*/ 195 w 931"/>
                <a:gd name="T77" fmla="*/ 0 h 120"/>
                <a:gd name="T78" fmla="*/ 194 w 931"/>
                <a:gd name="T79" fmla="*/ 0 h 120"/>
                <a:gd name="T80" fmla="*/ 192 w 931"/>
                <a:gd name="T81" fmla="*/ 0 h 120"/>
                <a:gd name="T82" fmla="*/ 11 w 931"/>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1"/>
                <a:gd name="T127" fmla="*/ 0 h 120"/>
                <a:gd name="T128" fmla="*/ 931 w 931"/>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1" h="120">
                  <a:moveTo>
                    <a:pt x="52" y="0"/>
                  </a:moveTo>
                  <a:lnTo>
                    <a:pt x="44" y="1"/>
                  </a:lnTo>
                  <a:lnTo>
                    <a:pt x="36" y="2"/>
                  </a:lnTo>
                  <a:lnTo>
                    <a:pt x="28" y="6"/>
                  </a:lnTo>
                  <a:lnTo>
                    <a:pt x="22" y="12"/>
                  </a:lnTo>
                  <a:lnTo>
                    <a:pt x="16" y="18"/>
                  </a:lnTo>
                  <a:lnTo>
                    <a:pt x="10" y="25"/>
                  </a:lnTo>
                  <a:lnTo>
                    <a:pt x="6" y="32"/>
                  </a:lnTo>
                  <a:lnTo>
                    <a:pt x="2" y="42"/>
                  </a:lnTo>
                  <a:lnTo>
                    <a:pt x="1" y="50"/>
                  </a:lnTo>
                  <a:lnTo>
                    <a:pt x="0" y="60"/>
                  </a:lnTo>
                  <a:lnTo>
                    <a:pt x="1" y="70"/>
                  </a:lnTo>
                  <a:lnTo>
                    <a:pt x="2" y="79"/>
                  </a:lnTo>
                  <a:lnTo>
                    <a:pt x="6" y="88"/>
                  </a:lnTo>
                  <a:lnTo>
                    <a:pt x="10" y="95"/>
                  </a:lnTo>
                  <a:lnTo>
                    <a:pt x="16" y="102"/>
                  </a:lnTo>
                  <a:lnTo>
                    <a:pt x="22" y="109"/>
                  </a:lnTo>
                  <a:lnTo>
                    <a:pt x="28" y="114"/>
                  </a:lnTo>
                  <a:lnTo>
                    <a:pt x="36" y="118"/>
                  </a:lnTo>
                  <a:lnTo>
                    <a:pt x="44" y="119"/>
                  </a:lnTo>
                  <a:lnTo>
                    <a:pt x="52" y="120"/>
                  </a:lnTo>
                  <a:lnTo>
                    <a:pt x="879" y="120"/>
                  </a:lnTo>
                  <a:lnTo>
                    <a:pt x="895" y="118"/>
                  </a:lnTo>
                  <a:lnTo>
                    <a:pt x="903" y="114"/>
                  </a:lnTo>
                  <a:lnTo>
                    <a:pt x="910" y="109"/>
                  </a:lnTo>
                  <a:lnTo>
                    <a:pt x="916" y="102"/>
                  </a:lnTo>
                  <a:lnTo>
                    <a:pt x="921" y="95"/>
                  </a:lnTo>
                  <a:lnTo>
                    <a:pt x="926" y="88"/>
                  </a:lnTo>
                  <a:lnTo>
                    <a:pt x="929" y="79"/>
                  </a:lnTo>
                  <a:lnTo>
                    <a:pt x="931" y="70"/>
                  </a:lnTo>
                  <a:lnTo>
                    <a:pt x="931" y="60"/>
                  </a:lnTo>
                  <a:lnTo>
                    <a:pt x="931" y="50"/>
                  </a:lnTo>
                  <a:lnTo>
                    <a:pt x="929" y="42"/>
                  </a:lnTo>
                  <a:lnTo>
                    <a:pt x="926" y="32"/>
                  </a:lnTo>
                  <a:lnTo>
                    <a:pt x="921" y="25"/>
                  </a:lnTo>
                  <a:lnTo>
                    <a:pt x="916" y="18"/>
                  </a:lnTo>
                  <a:lnTo>
                    <a:pt x="910" y="12"/>
                  </a:lnTo>
                  <a:lnTo>
                    <a:pt x="903" y="6"/>
                  </a:lnTo>
                  <a:lnTo>
                    <a:pt x="895" y="2"/>
                  </a:lnTo>
                  <a:lnTo>
                    <a:pt x="888" y="1"/>
                  </a:lnTo>
                  <a:lnTo>
                    <a:pt x="879"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467" name="Line 139"/>
            <p:cNvSpPr>
              <a:spLocks noChangeShapeType="1"/>
            </p:cNvSpPr>
            <p:nvPr/>
          </p:nvSpPr>
          <p:spPr bwMode="auto">
            <a:xfrm>
              <a:off x="3831" y="1843"/>
              <a:ext cx="1" cy="1"/>
            </a:xfrm>
            <a:prstGeom prst="line">
              <a:avLst/>
            </a:prstGeom>
            <a:noFill/>
            <a:ln w="0">
              <a:solidFill>
                <a:srgbClr val="00FFFF"/>
              </a:solidFill>
              <a:round/>
              <a:headEnd/>
              <a:tailEnd/>
            </a:ln>
          </p:spPr>
          <p:txBody>
            <a:bodyPr>
              <a:prstTxWarp prst="textNoShape">
                <a:avLst/>
              </a:prstTxWarp>
            </a:bodyPr>
            <a:lstStyle/>
            <a:p>
              <a:endParaRPr lang="en-US"/>
            </a:p>
          </p:txBody>
        </p:sp>
        <p:sp>
          <p:nvSpPr>
            <p:cNvPr id="99468" name="Freeform 140"/>
            <p:cNvSpPr>
              <a:spLocks/>
            </p:cNvSpPr>
            <p:nvPr/>
          </p:nvSpPr>
          <p:spPr bwMode="auto">
            <a:xfrm>
              <a:off x="3831" y="1758"/>
              <a:ext cx="23" cy="98"/>
            </a:xfrm>
            <a:custGeom>
              <a:avLst/>
              <a:gdLst>
                <a:gd name="T0" fmla="*/ 0 w 102"/>
                <a:gd name="T1" fmla="*/ 86 h 477"/>
                <a:gd name="T2" fmla="*/ 0 w 102"/>
                <a:gd name="T3" fmla="*/ 88 h 477"/>
                <a:gd name="T4" fmla="*/ 0 w 102"/>
                <a:gd name="T5" fmla="*/ 90 h 477"/>
                <a:gd name="T6" fmla="*/ 1 w 102"/>
                <a:gd name="T7" fmla="*/ 91 h 477"/>
                <a:gd name="T8" fmla="*/ 2 w 102"/>
                <a:gd name="T9" fmla="*/ 93 h 477"/>
                <a:gd name="T10" fmla="*/ 3 w 102"/>
                <a:gd name="T11" fmla="*/ 94 h 477"/>
                <a:gd name="T12" fmla="*/ 5 w 102"/>
                <a:gd name="T13" fmla="*/ 96 h 477"/>
                <a:gd name="T14" fmla="*/ 6 w 102"/>
                <a:gd name="T15" fmla="*/ 97 h 477"/>
                <a:gd name="T16" fmla="*/ 8 w 102"/>
                <a:gd name="T17" fmla="*/ 98 h 477"/>
                <a:gd name="T18" fmla="*/ 10 w 102"/>
                <a:gd name="T19" fmla="*/ 98 h 477"/>
                <a:gd name="T20" fmla="*/ 11 w 102"/>
                <a:gd name="T21" fmla="*/ 98 h 477"/>
                <a:gd name="T22" fmla="*/ 13 w 102"/>
                <a:gd name="T23" fmla="*/ 98 h 477"/>
                <a:gd name="T24" fmla="*/ 15 w 102"/>
                <a:gd name="T25" fmla="*/ 98 h 477"/>
                <a:gd name="T26" fmla="*/ 17 w 102"/>
                <a:gd name="T27" fmla="*/ 97 h 477"/>
                <a:gd name="T28" fmla="*/ 18 w 102"/>
                <a:gd name="T29" fmla="*/ 96 h 477"/>
                <a:gd name="T30" fmla="*/ 20 w 102"/>
                <a:gd name="T31" fmla="*/ 94 h 477"/>
                <a:gd name="T32" fmla="*/ 21 w 102"/>
                <a:gd name="T33" fmla="*/ 93 h 477"/>
                <a:gd name="T34" fmla="*/ 22 w 102"/>
                <a:gd name="T35" fmla="*/ 91 h 477"/>
                <a:gd name="T36" fmla="*/ 23 w 102"/>
                <a:gd name="T37" fmla="*/ 90 h 477"/>
                <a:gd name="T38" fmla="*/ 23 w 102"/>
                <a:gd name="T39" fmla="*/ 88 h 477"/>
                <a:gd name="T40" fmla="*/ 23 w 102"/>
                <a:gd name="T41" fmla="*/ 86 h 477"/>
                <a:gd name="T42" fmla="*/ 23 w 102"/>
                <a:gd name="T43" fmla="*/ 13 h 477"/>
                <a:gd name="T44" fmla="*/ 23 w 102"/>
                <a:gd name="T45" fmla="*/ 8 h 477"/>
                <a:gd name="T46" fmla="*/ 22 w 102"/>
                <a:gd name="T47" fmla="*/ 7 h 477"/>
                <a:gd name="T48" fmla="*/ 21 w 102"/>
                <a:gd name="T49" fmla="*/ 5 h 477"/>
                <a:gd name="T50" fmla="*/ 20 w 102"/>
                <a:gd name="T51" fmla="*/ 3 h 477"/>
                <a:gd name="T52" fmla="*/ 18 w 102"/>
                <a:gd name="T53" fmla="*/ 2 h 477"/>
                <a:gd name="T54" fmla="*/ 17 w 102"/>
                <a:gd name="T55" fmla="*/ 1 h 477"/>
                <a:gd name="T56" fmla="*/ 15 w 102"/>
                <a:gd name="T57" fmla="*/ 1 h 477"/>
                <a:gd name="T58" fmla="*/ 13 w 102"/>
                <a:gd name="T59" fmla="*/ 0 h 477"/>
                <a:gd name="T60" fmla="*/ 11 w 102"/>
                <a:gd name="T61" fmla="*/ 0 h 477"/>
                <a:gd name="T62" fmla="*/ 10 w 102"/>
                <a:gd name="T63" fmla="*/ 0 h 477"/>
                <a:gd name="T64" fmla="*/ 8 w 102"/>
                <a:gd name="T65" fmla="*/ 1 h 477"/>
                <a:gd name="T66" fmla="*/ 6 w 102"/>
                <a:gd name="T67" fmla="*/ 1 h 477"/>
                <a:gd name="T68" fmla="*/ 5 w 102"/>
                <a:gd name="T69" fmla="*/ 2 h 477"/>
                <a:gd name="T70" fmla="*/ 3 w 102"/>
                <a:gd name="T71" fmla="*/ 3 h 477"/>
                <a:gd name="T72" fmla="*/ 2 w 102"/>
                <a:gd name="T73" fmla="*/ 5 h 477"/>
                <a:gd name="T74" fmla="*/ 1 w 102"/>
                <a:gd name="T75" fmla="*/ 7 h 477"/>
                <a:gd name="T76" fmla="*/ 0 w 102"/>
                <a:gd name="T77" fmla="*/ 8 h 477"/>
                <a:gd name="T78" fmla="*/ 0 w 102"/>
                <a:gd name="T79" fmla="*/ 10 h 477"/>
                <a:gd name="T80" fmla="*/ 0 w 102"/>
                <a:gd name="T81" fmla="*/ 13 h 477"/>
                <a:gd name="T82" fmla="*/ 0 w 102"/>
                <a:gd name="T83" fmla="*/ 86 h 4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
                <a:gd name="T127" fmla="*/ 0 h 477"/>
                <a:gd name="T128" fmla="*/ 102 w 102"/>
                <a:gd name="T129" fmla="*/ 477 h 4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 h="477">
                  <a:moveTo>
                    <a:pt x="0" y="417"/>
                  </a:moveTo>
                  <a:lnTo>
                    <a:pt x="0" y="427"/>
                  </a:lnTo>
                  <a:lnTo>
                    <a:pt x="2" y="436"/>
                  </a:lnTo>
                  <a:lnTo>
                    <a:pt x="4" y="445"/>
                  </a:lnTo>
                  <a:lnTo>
                    <a:pt x="9" y="452"/>
                  </a:lnTo>
                  <a:lnTo>
                    <a:pt x="14" y="459"/>
                  </a:lnTo>
                  <a:lnTo>
                    <a:pt x="21" y="466"/>
                  </a:lnTo>
                  <a:lnTo>
                    <a:pt x="27" y="471"/>
                  </a:lnTo>
                  <a:lnTo>
                    <a:pt x="34" y="475"/>
                  </a:lnTo>
                  <a:lnTo>
                    <a:pt x="43" y="476"/>
                  </a:lnTo>
                  <a:lnTo>
                    <a:pt x="50" y="477"/>
                  </a:lnTo>
                  <a:lnTo>
                    <a:pt x="59" y="476"/>
                  </a:lnTo>
                  <a:lnTo>
                    <a:pt x="66" y="475"/>
                  </a:lnTo>
                  <a:lnTo>
                    <a:pt x="74" y="471"/>
                  </a:lnTo>
                  <a:lnTo>
                    <a:pt x="81" y="466"/>
                  </a:lnTo>
                  <a:lnTo>
                    <a:pt x="87" y="459"/>
                  </a:lnTo>
                  <a:lnTo>
                    <a:pt x="92" y="452"/>
                  </a:lnTo>
                  <a:lnTo>
                    <a:pt x="97" y="445"/>
                  </a:lnTo>
                  <a:lnTo>
                    <a:pt x="100" y="436"/>
                  </a:lnTo>
                  <a:lnTo>
                    <a:pt x="102" y="427"/>
                  </a:lnTo>
                  <a:lnTo>
                    <a:pt x="102" y="417"/>
                  </a:lnTo>
                  <a:lnTo>
                    <a:pt x="102" y="61"/>
                  </a:lnTo>
                  <a:lnTo>
                    <a:pt x="100" y="41"/>
                  </a:lnTo>
                  <a:lnTo>
                    <a:pt x="97" y="33"/>
                  </a:lnTo>
                  <a:lnTo>
                    <a:pt x="92" y="24"/>
                  </a:lnTo>
                  <a:lnTo>
                    <a:pt x="87" y="17"/>
                  </a:lnTo>
                  <a:lnTo>
                    <a:pt x="81" y="11"/>
                  </a:lnTo>
                  <a:lnTo>
                    <a:pt x="74" y="6"/>
                  </a:lnTo>
                  <a:lnTo>
                    <a:pt x="66" y="3"/>
                  </a:lnTo>
                  <a:lnTo>
                    <a:pt x="59" y="0"/>
                  </a:lnTo>
                  <a:lnTo>
                    <a:pt x="50" y="0"/>
                  </a:lnTo>
                  <a:lnTo>
                    <a:pt x="43" y="0"/>
                  </a:lnTo>
                  <a:lnTo>
                    <a:pt x="34" y="3"/>
                  </a:lnTo>
                  <a:lnTo>
                    <a:pt x="27" y="6"/>
                  </a:lnTo>
                  <a:lnTo>
                    <a:pt x="21" y="11"/>
                  </a:lnTo>
                  <a:lnTo>
                    <a:pt x="14" y="17"/>
                  </a:lnTo>
                  <a:lnTo>
                    <a:pt x="9" y="24"/>
                  </a:lnTo>
                  <a:lnTo>
                    <a:pt x="4" y="33"/>
                  </a:lnTo>
                  <a:lnTo>
                    <a:pt x="2" y="41"/>
                  </a:lnTo>
                  <a:lnTo>
                    <a:pt x="0" y="51"/>
                  </a:lnTo>
                  <a:lnTo>
                    <a:pt x="0" y="61"/>
                  </a:lnTo>
                  <a:lnTo>
                    <a:pt x="0" y="417"/>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469" name="Line 141"/>
            <p:cNvSpPr>
              <a:spLocks noChangeShapeType="1"/>
            </p:cNvSpPr>
            <p:nvPr/>
          </p:nvSpPr>
          <p:spPr bwMode="auto">
            <a:xfrm>
              <a:off x="3843" y="1758"/>
              <a:ext cx="1" cy="1"/>
            </a:xfrm>
            <a:prstGeom prst="line">
              <a:avLst/>
            </a:prstGeom>
            <a:noFill/>
            <a:ln w="0">
              <a:solidFill>
                <a:srgbClr val="00FFFF"/>
              </a:solidFill>
              <a:round/>
              <a:headEnd/>
              <a:tailEnd/>
            </a:ln>
          </p:spPr>
          <p:txBody>
            <a:bodyPr>
              <a:prstTxWarp prst="textNoShape">
                <a:avLst/>
              </a:prstTxWarp>
            </a:bodyPr>
            <a:lstStyle/>
            <a:p>
              <a:endParaRPr lang="en-US"/>
            </a:p>
          </p:txBody>
        </p:sp>
        <p:sp>
          <p:nvSpPr>
            <p:cNvPr id="99470" name="Freeform 142"/>
            <p:cNvSpPr>
              <a:spLocks/>
            </p:cNvSpPr>
            <p:nvPr/>
          </p:nvSpPr>
          <p:spPr bwMode="auto">
            <a:xfrm>
              <a:off x="3831" y="1758"/>
              <a:ext cx="204" cy="25"/>
            </a:xfrm>
            <a:custGeom>
              <a:avLst/>
              <a:gdLst>
                <a:gd name="T0" fmla="*/ 11 w 930"/>
                <a:gd name="T1" fmla="*/ 0 h 121"/>
                <a:gd name="T2" fmla="*/ 9 w 930"/>
                <a:gd name="T3" fmla="*/ 0 h 121"/>
                <a:gd name="T4" fmla="*/ 7 w 930"/>
                <a:gd name="T5" fmla="*/ 1 h 121"/>
                <a:gd name="T6" fmla="*/ 6 w 930"/>
                <a:gd name="T7" fmla="*/ 1 h 121"/>
                <a:gd name="T8" fmla="*/ 5 w 930"/>
                <a:gd name="T9" fmla="*/ 2 h 121"/>
                <a:gd name="T10" fmla="*/ 3 w 930"/>
                <a:gd name="T11" fmla="*/ 4 h 121"/>
                <a:gd name="T12" fmla="*/ 2 w 930"/>
                <a:gd name="T13" fmla="*/ 5 h 121"/>
                <a:gd name="T14" fmla="*/ 1 w 930"/>
                <a:gd name="T15" fmla="*/ 7 h 121"/>
                <a:gd name="T16" fmla="*/ 0 w 930"/>
                <a:gd name="T17" fmla="*/ 8 h 121"/>
                <a:gd name="T18" fmla="*/ 0 w 930"/>
                <a:gd name="T19" fmla="*/ 11 h 121"/>
                <a:gd name="T20" fmla="*/ 0 w 930"/>
                <a:gd name="T21" fmla="*/ 13 h 121"/>
                <a:gd name="T22" fmla="*/ 0 w 930"/>
                <a:gd name="T23" fmla="*/ 14 h 121"/>
                <a:gd name="T24" fmla="*/ 0 w 930"/>
                <a:gd name="T25" fmla="*/ 16 h 121"/>
                <a:gd name="T26" fmla="*/ 1 w 930"/>
                <a:gd name="T27" fmla="*/ 18 h 121"/>
                <a:gd name="T28" fmla="*/ 2 w 930"/>
                <a:gd name="T29" fmla="*/ 20 h 121"/>
                <a:gd name="T30" fmla="*/ 3 w 930"/>
                <a:gd name="T31" fmla="*/ 21 h 121"/>
                <a:gd name="T32" fmla="*/ 5 w 930"/>
                <a:gd name="T33" fmla="*/ 23 h 121"/>
                <a:gd name="T34" fmla="*/ 6 w 930"/>
                <a:gd name="T35" fmla="*/ 24 h 121"/>
                <a:gd name="T36" fmla="*/ 7 w 930"/>
                <a:gd name="T37" fmla="*/ 24 h 121"/>
                <a:gd name="T38" fmla="*/ 9 w 930"/>
                <a:gd name="T39" fmla="*/ 25 h 121"/>
                <a:gd name="T40" fmla="*/ 11 w 930"/>
                <a:gd name="T41" fmla="*/ 25 h 121"/>
                <a:gd name="T42" fmla="*/ 193 w 930"/>
                <a:gd name="T43" fmla="*/ 25 h 121"/>
                <a:gd name="T44" fmla="*/ 196 w 930"/>
                <a:gd name="T45" fmla="*/ 24 h 121"/>
                <a:gd name="T46" fmla="*/ 198 w 930"/>
                <a:gd name="T47" fmla="*/ 24 h 121"/>
                <a:gd name="T48" fmla="*/ 199 w 930"/>
                <a:gd name="T49" fmla="*/ 23 h 121"/>
                <a:gd name="T50" fmla="*/ 201 w 930"/>
                <a:gd name="T51" fmla="*/ 21 h 121"/>
                <a:gd name="T52" fmla="*/ 202 w 930"/>
                <a:gd name="T53" fmla="*/ 20 h 121"/>
                <a:gd name="T54" fmla="*/ 203 w 930"/>
                <a:gd name="T55" fmla="*/ 18 h 121"/>
                <a:gd name="T56" fmla="*/ 203 w 930"/>
                <a:gd name="T57" fmla="*/ 16 h 121"/>
                <a:gd name="T58" fmla="*/ 204 w 930"/>
                <a:gd name="T59" fmla="*/ 14 h 121"/>
                <a:gd name="T60" fmla="*/ 204 w 930"/>
                <a:gd name="T61" fmla="*/ 13 h 121"/>
                <a:gd name="T62" fmla="*/ 204 w 930"/>
                <a:gd name="T63" fmla="*/ 11 h 121"/>
                <a:gd name="T64" fmla="*/ 203 w 930"/>
                <a:gd name="T65" fmla="*/ 8 h 121"/>
                <a:gd name="T66" fmla="*/ 203 w 930"/>
                <a:gd name="T67" fmla="*/ 7 h 121"/>
                <a:gd name="T68" fmla="*/ 202 w 930"/>
                <a:gd name="T69" fmla="*/ 5 h 121"/>
                <a:gd name="T70" fmla="*/ 201 w 930"/>
                <a:gd name="T71" fmla="*/ 4 h 121"/>
                <a:gd name="T72" fmla="*/ 199 w 930"/>
                <a:gd name="T73" fmla="*/ 2 h 121"/>
                <a:gd name="T74" fmla="*/ 198 w 930"/>
                <a:gd name="T75" fmla="*/ 1 h 121"/>
                <a:gd name="T76" fmla="*/ 196 w 930"/>
                <a:gd name="T77" fmla="*/ 1 h 121"/>
                <a:gd name="T78" fmla="*/ 195 w 930"/>
                <a:gd name="T79" fmla="*/ 0 h 121"/>
                <a:gd name="T80" fmla="*/ 193 w 930"/>
                <a:gd name="T81" fmla="*/ 0 h 121"/>
                <a:gd name="T82" fmla="*/ 11 w 930"/>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21"/>
                <a:gd name="T128" fmla="*/ 930 w 930"/>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21">
                  <a:moveTo>
                    <a:pt x="50" y="0"/>
                  </a:moveTo>
                  <a:lnTo>
                    <a:pt x="43" y="0"/>
                  </a:lnTo>
                  <a:lnTo>
                    <a:pt x="34" y="3"/>
                  </a:lnTo>
                  <a:lnTo>
                    <a:pt x="27" y="6"/>
                  </a:lnTo>
                  <a:lnTo>
                    <a:pt x="21" y="11"/>
                  </a:lnTo>
                  <a:lnTo>
                    <a:pt x="14" y="17"/>
                  </a:lnTo>
                  <a:lnTo>
                    <a:pt x="9" y="24"/>
                  </a:lnTo>
                  <a:lnTo>
                    <a:pt x="4" y="33"/>
                  </a:lnTo>
                  <a:lnTo>
                    <a:pt x="2" y="41"/>
                  </a:lnTo>
                  <a:lnTo>
                    <a:pt x="0" y="51"/>
                  </a:lnTo>
                  <a:lnTo>
                    <a:pt x="0" y="61"/>
                  </a:lnTo>
                  <a:lnTo>
                    <a:pt x="0" y="70"/>
                  </a:lnTo>
                  <a:lnTo>
                    <a:pt x="2" y="79"/>
                  </a:lnTo>
                  <a:lnTo>
                    <a:pt x="4" y="88"/>
                  </a:lnTo>
                  <a:lnTo>
                    <a:pt x="9" y="96"/>
                  </a:lnTo>
                  <a:lnTo>
                    <a:pt x="14" y="103"/>
                  </a:lnTo>
                  <a:lnTo>
                    <a:pt x="21" y="109"/>
                  </a:lnTo>
                  <a:lnTo>
                    <a:pt x="27" y="114"/>
                  </a:lnTo>
                  <a:lnTo>
                    <a:pt x="34" y="117"/>
                  </a:lnTo>
                  <a:lnTo>
                    <a:pt x="43" y="120"/>
                  </a:lnTo>
                  <a:lnTo>
                    <a:pt x="50" y="121"/>
                  </a:lnTo>
                  <a:lnTo>
                    <a:pt x="878" y="121"/>
                  </a:lnTo>
                  <a:lnTo>
                    <a:pt x="894" y="117"/>
                  </a:lnTo>
                  <a:lnTo>
                    <a:pt x="903" y="114"/>
                  </a:lnTo>
                  <a:lnTo>
                    <a:pt x="909" y="109"/>
                  </a:lnTo>
                  <a:lnTo>
                    <a:pt x="915" y="103"/>
                  </a:lnTo>
                  <a:lnTo>
                    <a:pt x="920" y="96"/>
                  </a:lnTo>
                  <a:lnTo>
                    <a:pt x="925" y="88"/>
                  </a:lnTo>
                  <a:lnTo>
                    <a:pt x="927" y="79"/>
                  </a:lnTo>
                  <a:lnTo>
                    <a:pt x="930" y="70"/>
                  </a:lnTo>
                  <a:lnTo>
                    <a:pt x="930" y="61"/>
                  </a:lnTo>
                  <a:lnTo>
                    <a:pt x="930" y="51"/>
                  </a:lnTo>
                  <a:lnTo>
                    <a:pt x="927" y="41"/>
                  </a:lnTo>
                  <a:lnTo>
                    <a:pt x="925" y="33"/>
                  </a:lnTo>
                  <a:lnTo>
                    <a:pt x="920" y="24"/>
                  </a:lnTo>
                  <a:lnTo>
                    <a:pt x="915" y="17"/>
                  </a:lnTo>
                  <a:lnTo>
                    <a:pt x="909" y="11"/>
                  </a:lnTo>
                  <a:lnTo>
                    <a:pt x="903" y="6"/>
                  </a:lnTo>
                  <a:lnTo>
                    <a:pt x="894" y="3"/>
                  </a:lnTo>
                  <a:lnTo>
                    <a:pt x="887" y="0"/>
                  </a:lnTo>
                  <a:lnTo>
                    <a:pt x="878" y="0"/>
                  </a:lnTo>
                  <a:lnTo>
                    <a:pt x="50"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471" name="Line 143"/>
            <p:cNvSpPr>
              <a:spLocks noChangeShapeType="1"/>
            </p:cNvSpPr>
            <p:nvPr/>
          </p:nvSpPr>
          <p:spPr bwMode="auto">
            <a:xfrm>
              <a:off x="4012" y="1770"/>
              <a:ext cx="1" cy="1"/>
            </a:xfrm>
            <a:prstGeom prst="line">
              <a:avLst/>
            </a:prstGeom>
            <a:noFill/>
            <a:ln w="0">
              <a:solidFill>
                <a:srgbClr val="00FFFF"/>
              </a:solidFill>
              <a:round/>
              <a:headEnd/>
              <a:tailEnd/>
            </a:ln>
          </p:spPr>
          <p:txBody>
            <a:bodyPr>
              <a:prstTxWarp prst="textNoShape">
                <a:avLst/>
              </a:prstTxWarp>
            </a:bodyPr>
            <a:lstStyle/>
            <a:p>
              <a:endParaRPr lang="en-US"/>
            </a:p>
          </p:txBody>
        </p:sp>
        <p:sp>
          <p:nvSpPr>
            <p:cNvPr id="99472" name="Freeform 144"/>
            <p:cNvSpPr>
              <a:spLocks/>
            </p:cNvSpPr>
            <p:nvPr/>
          </p:nvSpPr>
          <p:spPr bwMode="auto">
            <a:xfrm>
              <a:off x="4012" y="1736"/>
              <a:ext cx="23" cy="47"/>
            </a:xfrm>
            <a:custGeom>
              <a:avLst/>
              <a:gdLst>
                <a:gd name="T0" fmla="*/ 0 w 103"/>
                <a:gd name="T1" fmla="*/ 35 h 232"/>
                <a:gd name="T2" fmla="*/ 0 w 103"/>
                <a:gd name="T3" fmla="*/ 37 h 232"/>
                <a:gd name="T4" fmla="*/ 1 w 103"/>
                <a:gd name="T5" fmla="*/ 38 h 232"/>
                <a:gd name="T6" fmla="*/ 1 w 103"/>
                <a:gd name="T7" fmla="*/ 40 h 232"/>
                <a:gd name="T8" fmla="*/ 2 w 103"/>
                <a:gd name="T9" fmla="*/ 42 h 232"/>
                <a:gd name="T10" fmla="*/ 3 w 103"/>
                <a:gd name="T11" fmla="*/ 43 h 232"/>
                <a:gd name="T12" fmla="*/ 5 w 103"/>
                <a:gd name="T13" fmla="*/ 45 h 232"/>
                <a:gd name="T14" fmla="*/ 6 w 103"/>
                <a:gd name="T15" fmla="*/ 46 h 232"/>
                <a:gd name="T16" fmla="*/ 8 w 103"/>
                <a:gd name="T17" fmla="*/ 46 h 232"/>
                <a:gd name="T18" fmla="*/ 10 w 103"/>
                <a:gd name="T19" fmla="*/ 47 h 232"/>
                <a:gd name="T20" fmla="*/ 12 w 103"/>
                <a:gd name="T21" fmla="*/ 47 h 232"/>
                <a:gd name="T22" fmla="*/ 13 w 103"/>
                <a:gd name="T23" fmla="*/ 47 h 232"/>
                <a:gd name="T24" fmla="*/ 15 w 103"/>
                <a:gd name="T25" fmla="*/ 46 h 232"/>
                <a:gd name="T26" fmla="*/ 17 w 103"/>
                <a:gd name="T27" fmla="*/ 46 h 232"/>
                <a:gd name="T28" fmla="*/ 18 w 103"/>
                <a:gd name="T29" fmla="*/ 45 h 232"/>
                <a:gd name="T30" fmla="*/ 20 w 103"/>
                <a:gd name="T31" fmla="*/ 43 h 232"/>
                <a:gd name="T32" fmla="*/ 21 w 103"/>
                <a:gd name="T33" fmla="*/ 42 h 232"/>
                <a:gd name="T34" fmla="*/ 22 w 103"/>
                <a:gd name="T35" fmla="*/ 40 h 232"/>
                <a:gd name="T36" fmla="*/ 22 w 103"/>
                <a:gd name="T37" fmla="*/ 38 h 232"/>
                <a:gd name="T38" fmla="*/ 23 w 103"/>
                <a:gd name="T39" fmla="*/ 37 h 232"/>
                <a:gd name="T40" fmla="*/ 23 w 103"/>
                <a:gd name="T41" fmla="*/ 35 h 232"/>
                <a:gd name="T42" fmla="*/ 23 w 103"/>
                <a:gd name="T43" fmla="*/ 12 h 232"/>
                <a:gd name="T44" fmla="*/ 22 w 103"/>
                <a:gd name="T45" fmla="*/ 8 h 232"/>
                <a:gd name="T46" fmla="*/ 22 w 103"/>
                <a:gd name="T47" fmla="*/ 7 h 232"/>
                <a:gd name="T48" fmla="*/ 21 w 103"/>
                <a:gd name="T49" fmla="*/ 5 h 232"/>
                <a:gd name="T50" fmla="*/ 20 w 103"/>
                <a:gd name="T51" fmla="*/ 3 h 232"/>
                <a:gd name="T52" fmla="*/ 18 w 103"/>
                <a:gd name="T53" fmla="*/ 2 h 232"/>
                <a:gd name="T54" fmla="*/ 17 w 103"/>
                <a:gd name="T55" fmla="*/ 1 h 232"/>
                <a:gd name="T56" fmla="*/ 15 w 103"/>
                <a:gd name="T57" fmla="*/ 1 h 232"/>
                <a:gd name="T58" fmla="*/ 13 w 103"/>
                <a:gd name="T59" fmla="*/ 0 h 232"/>
                <a:gd name="T60" fmla="*/ 12 w 103"/>
                <a:gd name="T61" fmla="*/ 0 h 232"/>
                <a:gd name="T62" fmla="*/ 10 w 103"/>
                <a:gd name="T63" fmla="*/ 0 h 232"/>
                <a:gd name="T64" fmla="*/ 8 w 103"/>
                <a:gd name="T65" fmla="*/ 1 h 232"/>
                <a:gd name="T66" fmla="*/ 6 w 103"/>
                <a:gd name="T67" fmla="*/ 1 h 232"/>
                <a:gd name="T68" fmla="*/ 5 w 103"/>
                <a:gd name="T69" fmla="*/ 2 h 232"/>
                <a:gd name="T70" fmla="*/ 3 w 103"/>
                <a:gd name="T71" fmla="*/ 3 h 232"/>
                <a:gd name="T72" fmla="*/ 2 w 103"/>
                <a:gd name="T73" fmla="*/ 5 h 232"/>
                <a:gd name="T74" fmla="*/ 1 w 103"/>
                <a:gd name="T75" fmla="*/ 7 h 232"/>
                <a:gd name="T76" fmla="*/ 1 w 103"/>
                <a:gd name="T77" fmla="*/ 8 h 232"/>
                <a:gd name="T78" fmla="*/ 0 w 103"/>
                <a:gd name="T79" fmla="*/ 10 h 232"/>
                <a:gd name="T80" fmla="*/ 0 w 103"/>
                <a:gd name="T81" fmla="*/ 12 h 232"/>
                <a:gd name="T82" fmla="*/ 0 w 103"/>
                <a:gd name="T83" fmla="*/ 35 h 2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232"/>
                <a:gd name="T128" fmla="*/ 103 w 103"/>
                <a:gd name="T129" fmla="*/ 232 h 2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232">
                  <a:moveTo>
                    <a:pt x="0" y="172"/>
                  </a:moveTo>
                  <a:lnTo>
                    <a:pt x="0" y="181"/>
                  </a:lnTo>
                  <a:lnTo>
                    <a:pt x="3" y="190"/>
                  </a:lnTo>
                  <a:lnTo>
                    <a:pt x="5" y="199"/>
                  </a:lnTo>
                  <a:lnTo>
                    <a:pt x="10" y="207"/>
                  </a:lnTo>
                  <a:lnTo>
                    <a:pt x="15" y="214"/>
                  </a:lnTo>
                  <a:lnTo>
                    <a:pt x="21" y="220"/>
                  </a:lnTo>
                  <a:lnTo>
                    <a:pt x="29" y="225"/>
                  </a:lnTo>
                  <a:lnTo>
                    <a:pt x="36" y="228"/>
                  </a:lnTo>
                  <a:lnTo>
                    <a:pt x="43" y="231"/>
                  </a:lnTo>
                  <a:lnTo>
                    <a:pt x="52" y="232"/>
                  </a:lnTo>
                  <a:lnTo>
                    <a:pt x="60" y="231"/>
                  </a:lnTo>
                  <a:lnTo>
                    <a:pt x="67" y="228"/>
                  </a:lnTo>
                  <a:lnTo>
                    <a:pt x="76" y="225"/>
                  </a:lnTo>
                  <a:lnTo>
                    <a:pt x="82" y="220"/>
                  </a:lnTo>
                  <a:lnTo>
                    <a:pt x="88" y="214"/>
                  </a:lnTo>
                  <a:lnTo>
                    <a:pt x="93" y="207"/>
                  </a:lnTo>
                  <a:lnTo>
                    <a:pt x="98" y="199"/>
                  </a:lnTo>
                  <a:lnTo>
                    <a:pt x="100" y="190"/>
                  </a:lnTo>
                  <a:lnTo>
                    <a:pt x="103" y="181"/>
                  </a:lnTo>
                  <a:lnTo>
                    <a:pt x="103" y="172"/>
                  </a:lnTo>
                  <a:lnTo>
                    <a:pt x="103" y="60"/>
                  </a:lnTo>
                  <a:lnTo>
                    <a:pt x="100" y="41"/>
                  </a:lnTo>
                  <a:lnTo>
                    <a:pt x="98" y="33"/>
                  </a:lnTo>
                  <a:lnTo>
                    <a:pt x="93" y="24"/>
                  </a:lnTo>
                  <a:lnTo>
                    <a:pt x="88" y="17"/>
                  </a:lnTo>
                  <a:lnTo>
                    <a:pt x="82" y="11"/>
                  </a:lnTo>
                  <a:lnTo>
                    <a:pt x="76" y="6"/>
                  </a:lnTo>
                  <a:lnTo>
                    <a:pt x="67" y="3"/>
                  </a:lnTo>
                  <a:lnTo>
                    <a:pt x="60" y="0"/>
                  </a:lnTo>
                  <a:lnTo>
                    <a:pt x="52" y="0"/>
                  </a:lnTo>
                  <a:lnTo>
                    <a:pt x="43" y="0"/>
                  </a:lnTo>
                  <a:lnTo>
                    <a:pt x="36" y="3"/>
                  </a:lnTo>
                  <a:lnTo>
                    <a:pt x="29" y="6"/>
                  </a:lnTo>
                  <a:lnTo>
                    <a:pt x="21" y="11"/>
                  </a:lnTo>
                  <a:lnTo>
                    <a:pt x="15" y="17"/>
                  </a:lnTo>
                  <a:lnTo>
                    <a:pt x="10" y="24"/>
                  </a:lnTo>
                  <a:lnTo>
                    <a:pt x="5" y="33"/>
                  </a:lnTo>
                  <a:lnTo>
                    <a:pt x="3" y="41"/>
                  </a:lnTo>
                  <a:lnTo>
                    <a:pt x="0" y="51"/>
                  </a:lnTo>
                  <a:lnTo>
                    <a:pt x="0" y="60"/>
                  </a:lnTo>
                  <a:lnTo>
                    <a:pt x="0" y="172"/>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473" name="Line 145"/>
            <p:cNvSpPr>
              <a:spLocks noChangeShapeType="1"/>
            </p:cNvSpPr>
            <p:nvPr/>
          </p:nvSpPr>
          <p:spPr bwMode="auto">
            <a:xfrm>
              <a:off x="4023" y="1736"/>
              <a:ext cx="1" cy="1"/>
            </a:xfrm>
            <a:prstGeom prst="line">
              <a:avLst/>
            </a:prstGeom>
            <a:noFill/>
            <a:ln w="0">
              <a:solidFill>
                <a:srgbClr val="00FFFF"/>
              </a:solidFill>
              <a:round/>
              <a:headEnd/>
              <a:tailEnd/>
            </a:ln>
          </p:spPr>
          <p:txBody>
            <a:bodyPr>
              <a:prstTxWarp prst="textNoShape">
                <a:avLst/>
              </a:prstTxWarp>
            </a:bodyPr>
            <a:lstStyle/>
            <a:p>
              <a:endParaRPr lang="en-US"/>
            </a:p>
          </p:txBody>
        </p:sp>
        <p:sp>
          <p:nvSpPr>
            <p:cNvPr id="99474" name="Freeform 146"/>
            <p:cNvSpPr>
              <a:spLocks/>
            </p:cNvSpPr>
            <p:nvPr/>
          </p:nvSpPr>
          <p:spPr bwMode="auto">
            <a:xfrm>
              <a:off x="4012" y="1736"/>
              <a:ext cx="204" cy="24"/>
            </a:xfrm>
            <a:custGeom>
              <a:avLst/>
              <a:gdLst>
                <a:gd name="T0" fmla="*/ 11 w 930"/>
                <a:gd name="T1" fmla="*/ 0 h 121"/>
                <a:gd name="T2" fmla="*/ 9 w 930"/>
                <a:gd name="T3" fmla="*/ 0 h 121"/>
                <a:gd name="T4" fmla="*/ 8 w 930"/>
                <a:gd name="T5" fmla="*/ 1 h 121"/>
                <a:gd name="T6" fmla="*/ 6 w 930"/>
                <a:gd name="T7" fmla="*/ 1 h 121"/>
                <a:gd name="T8" fmla="*/ 5 w 930"/>
                <a:gd name="T9" fmla="*/ 2 h 121"/>
                <a:gd name="T10" fmla="*/ 3 w 930"/>
                <a:gd name="T11" fmla="*/ 3 h 121"/>
                <a:gd name="T12" fmla="*/ 2 w 930"/>
                <a:gd name="T13" fmla="*/ 5 h 121"/>
                <a:gd name="T14" fmla="*/ 1 w 930"/>
                <a:gd name="T15" fmla="*/ 7 h 121"/>
                <a:gd name="T16" fmla="*/ 1 w 930"/>
                <a:gd name="T17" fmla="*/ 8 h 121"/>
                <a:gd name="T18" fmla="*/ 0 w 930"/>
                <a:gd name="T19" fmla="*/ 10 h 121"/>
                <a:gd name="T20" fmla="*/ 0 w 930"/>
                <a:gd name="T21" fmla="*/ 12 h 121"/>
                <a:gd name="T22" fmla="*/ 0 w 930"/>
                <a:gd name="T23" fmla="*/ 14 h 121"/>
                <a:gd name="T24" fmla="*/ 1 w 930"/>
                <a:gd name="T25" fmla="*/ 16 h 121"/>
                <a:gd name="T26" fmla="*/ 1 w 930"/>
                <a:gd name="T27" fmla="*/ 17 h 121"/>
                <a:gd name="T28" fmla="*/ 2 w 930"/>
                <a:gd name="T29" fmla="*/ 19 h 121"/>
                <a:gd name="T30" fmla="*/ 3 w 930"/>
                <a:gd name="T31" fmla="*/ 20 h 121"/>
                <a:gd name="T32" fmla="*/ 5 w 930"/>
                <a:gd name="T33" fmla="*/ 22 h 121"/>
                <a:gd name="T34" fmla="*/ 6 w 930"/>
                <a:gd name="T35" fmla="*/ 23 h 121"/>
                <a:gd name="T36" fmla="*/ 8 w 930"/>
                <a:gd name="T37" fmla="*/ 23 h 121"/>
                <a:gd name="T38" fmla="*/ 9 w 930"/>
                <a:gd name="T39" fmla="*/ 24 h 121"/>
                <a:gd name="T40" fmla="*/ 11 w 930"/>
                <a:gd name="T41" fmla="*/ 24 h 121"/>
                <a:gd name="T42" fmla="*/ 193 w 930"/>
                <a:gd name="T43" fmla="*/ 24 h 121"/>
                <a:gd name="T44" fmla="*/ 197 w 930"/>
                <a:gd name="T45" fmla="*/ 23 h 121"/>
                <a:gd name="T46" fmla="*/ 198 w 930"/>
                <a:gd name="T47" fmla="*/ 23 h 121"/>
                <a:gd name="T48" fmla="*/ 199 w 930"/>
                <a:gd name="T49" fmla="*/ 22 h 121"/>
                <a:gd name="T50" fmla="*/ 201 w 930"/>
                <a:gd name="T51" fmla="*/ 20 h 121"/>
                <a:gd name="T52" fmla="*/ 202 w 930"/>
                <a:gd name="T53" fmla="*/ 19 h 121"/>
                <a:gd name="T54" fmla="*/ 203 w 930"/>
                <a:gd name="T55" fmla="*/ 17 h 121"/>
                <a:gd name="T56" fmla="*/ 204 w 930"/>
                <a:gd name="T57" fmla="*/ 16 h 121"/>
                <a:gd name="T58" fmla="*/ 204 w 930"/>
                <a:gd name="T59" fmla="*/ 14 h 121"/>
                <a:gd name="T60" fmla="*/ 204 w 930"/>
                <a:gd name="T61" fmla="*/ 12 h 121"/>
                <a:gd name="T62" fmla="*/ 204 w 930"/>
                <a:gd name="T63" fmla="*/ 10 h 121"/>
                <a:gd name="T64" fmla="*/ 204 w 930"/>
                <a:gd name="T65" fmla="*/ 8 h 121"/>
                <a:gd name="T66" fmla="*/ 203 w 930"/>
                <a:gd name="T67" fmla="*/ 7 h 121"/>
                <a:gd name="T68" fmla="*/ 202 w 930"/>
                <a:gd name="T69" fmla="*/ 5 h 121"/>
                <a:gd name="T70" fmla="*/ 201 w 930"/>
                <a:gd name="T71" fmla="*/ 3 h 121"/>
                <a:gd name="T72" fmla="*/ 199 w 930"/>
                <a:gd name="T73" fmla="*/ 2 h 121"/>
                <a:gd name="T74" fmla="*/ 198 w 930"/>
                <a:gd name="T75" fmla="*/ 1 h 121"/>
                <a:gd name="T76" fmla="*/ 197 w 930"/>
                <a:gd name="T77" fmla="*/ 1 h 121"/>
                <a:gd name="T78" fmla="*/ 195 w 930"/>
                <a:gd name="T79" fmla="*/ 0 h 121"/>
                <a:gd name="T80" fmla="*/ 193 w 930"/>
                <a:gd name="T81" fmla="*/ 0 h 121"/>
                <a:gd name="T82" fmla="*/ 11 w 930"/>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21"/>
                <a:gd name="T128" fmla="*/ 930 w 930"/>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21">
                  <a:moveTo>
                    <a:pt x="52" y="0"/>
                  </a:moveTo>
                  <a:lnTo>
                    <a:pt x="43" y="0"/>
                  </a:lnTo>
                  <a:lnTo>
                    <a:pt x="36" y="3"/>
                  </a:lnTo>
                  <a:lnTo>
                    <a:pt x="29" y="6"/>
                  </a:lnTo>
                  <a:lnTo>
                    <a:pt x="21" y="11"/>
                  </a:lnTo>
                  <a:lnTo>
                    <a:pt x="15" y="17"/>
                  </a:lnTo>
                  <a:lnTo>
                    <a:pt x="10" y="24"/>
                  </a:lnTo>
                  <a:lnTo>
                    <a:pt x="5" y="33"/>
                  </a:lnTo>
                  <a:lnTo>
                    <a:pt x="3" y="41"/>
                  </a:lnTo>
                  <a:lnTo>
                    <a:pt x="0" y="51"/>
                  </a:lnTo>
                  <a:lnTo>
                    <a:pt x="0" y="60"/>
                  </a:lnTo>
                  <a:lnTo>
                    <a:pt x="0" y="70"/>
                  </a:lnTo>
                  <a:lnTo>
                    <a:pt x="3" y="79"/>
                  </a:lnTo>
                  <a:lnTo>
                    <a:pt x="5" y="88"/>
                  </a:lnTo>
                  <a:lnTo>
                    <a:pt x="10" y="96"/>
                  </a:lnTo>
                  <a:lnTo>
                    <a:pt x="15" y="103"/>
                  </a:lnTo>
                  <a:lnTo>
                    <a:pt x="21" y="109"/>
                  </a:lnTo>
                  <a:lnTo>
                    <a:pt x="29" y="114"/>
                  </a:lnTo>
                  <a:lnTo>
                    <a:pt x="36" y="117"/>
                  </a:lnTo>
                  <a:lnTo>
                    <a:pt x="43" y="120"/>
                  </a:lnTo>
                  <a:lnTo>
                    <a:pt x="52" y="121"/>
                  </a:lnTo>
                  <a:lnTo>
                    <a:pt x="880" y="121"/>
                  </a:lnTo>
                  <a:lnTo>
                    <a:pt x="896" y="117"/>
                  </a:lnTo>
                  <a:lnTo>
                    <a:pt x="903" y="114"/>
                  </a:lnTo>
                  <a:lnTo>
                    <a:pt x="909" y="109"/>
                  </a:lnTo>
                  <a:lnTo>
                    <a:pt x="916" y="103"/>
                  </a:lnTo>
                  <a:lnTo>
                    <a:pt x="921" y="96"/>
                  </a:lnTo>
                  <a:lnTo>
                    <a:pt x="926" y="88"/>
                  </a:lnTo>
                  <a:lnTo>
                    <a:pt x="928" y="79"/>
                  </a:lnTo>
                  <a:lnTo>
                    <a:pt x="930" y="70"/>
                  </a:lnTo>
                  <a:lnTo>
                    <a:pt x="930" y="60"/>
                  </a:lnTo>
                  <a:lnTo>
                    <a:pt x="930" y="51"/>
                  </a:lnTo>
                  <a:lnTo>
                    <a:pt x="928" y="41"/>
                  </a:lnTo>
                  <a:lnTo>
                    <a:pt x="926" y="33"/>
                  </a:lnTo>
                  <a:lnTo>
                    <a:pt x="921" y="24"/>
                  </a:lnTo>
                  <a:lnTo>
                    <a:pt x="916" y="17"/>
                  </a:lnTo>
                  <a:lnTo>
                    <a:pt x="909" y="11"/>
                  </a:lnTo>
                  <a:lnTo>
                    <a:pt x="903" y="6"/>
                  </a:lnTo>
                  <a:lnTo>
                    <a:pt x="896" y="3"/>
                  </a:lnTo>
                  <a:lnTo>
                    <a:pt x="887" y="0"/>
                  </a:lnTo>
                  <a:lnTo>
                    <a:pt x="880"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475" name="Line 147"/>
            <p:cNvSpPr>
              <a:spLocks noChangeShapeType="1"/>
            </p:cNvSpPr>
            <p:nvPr/>
          </p:nvSpPr>
          <p:spPr bwMode="auto">
            <a:xfrm>
              <a:off x="4204" y="1736"/>
              <a:ext cx="1" cy="1"/>
            </a:xfrm>
            <a:prstGeom prst="line">
              <a:avLst/>
            </a:prstGeom>
            <a:noFill/>
            <a:ln w="0">
              <a:solidFill>
                <a:srgbClr val="00FFFF"/>
              </a:solidFill>
              <a:round/>
              <a:headEnd/>
              <a:tailEnd/>
            </a:ln>
          </p:spPr>
          <p:txBody>
            <a:bodyPr>
              <a:prstTxWarp prst="textNoShape">
                <a:avLst/>
              </a:prstTxWarp>
            </a:bodyPr>
            <a:lstStyle/>
            <a:p>
              <a:endParaRPr lang="en-US"/>
            </a:p>
          </p:txBody>
        </p:sp>
        <p:sp>
          <p:nvSpPr>
            <p:cNvPr id="99476" name="Freeform 148"/>
            <p:cNvSpPr>
              <a:spLocks/>
            </p:cNvSpPr>
            <p:nvPr/>
          </p:nvSpPr>
          <p:spPr bwMode="auto">
            <a:xfrm>
              <a:off x="4193" y="1736"/>
              <a:ext cx="203" cy="24"/>
            </a:xfrm>
            <a:custGeom>
              <a:avLst/>
              <a:gdLst>
                <a:gd name="T0" fmla="*/ 11 w 931"/>
                <a:gd name="T1" fmla="*/ 0 h 121"/>
                <a:gd name="T2" fmla="*/ 9 w 931"/>
                <a:gd name="T3" fmla="*/ 0 h 121"/>
                <a:gd name="T4" fmla="*/ 8 w 931"/>
                <a:gd name="T5" fmla="*/ 1 h 121"/>
                <a:gd name="T6" fmla="*/ 6 w 931"/>
                <a:gd name="T7" fmla="*/ 1 h 121"/>
                <a:gd name="T8" fmla="*/ 5 w 931"/>
                <a:gd name="T9" fmla="*/ 2 h 121"/>
                <a:gd name="T10" fmla="*/ 3 w 931"/>
                <a:gd name="T11" fmla="*/ 3 h 121"/>
                <a:gd name="T12" fmla="*/ 2 w 931"/>
                <a:gd name="T13" fmla="*/ 5 h 121"/>
                <a:gd name="T14" fmla="*/ 1 w 931"/>
                <a:gd name="T15" fmla="*/ 7 h 121"/>
                <a:gd name="T16" fmla="*/ 0 w 931"/>
                <a:gd name="T17" fmla="*/ 8 h 121"/>
                <a:gd name="T18" fmla="*/ 0 w 931"/>
                <a:gd name="T19" fmla="*/ 10 h 121"/>
                <a:gd name="T20" fmla="*/ 0 w 931"/>
                <a:gd name="T21" fmla="*/ 12 h 121"/>
                <a:gd name="T22" fmla="*/ 0 w 931"/>
                <a:gd name="T23" fmla="*/ 14 h 121"/>
                <a:gd name="T24" fmla="*/ 0 w 931"/>
                <a:gd name="T25" fmla="*/ 16 h 121"/>
                <a:gd name="T26" fmla="*/ 1 w 931"/>
                <a:gd name="T27" fmla="*/ 17 h 121"/>
                <a:gd name="T28" fmla="*/ 2 w 931"/>
                <a:gd name="T29" fmla="*/ 19 h 121"/>
                <a:gd name="T30" fmla="*/ 3 w 931"/>
                <a:gd name="T31" fmla="*/ 20 h 121"/>
                <a:gd name="T32" fmla="*/ 5 w 931"/>
                <a:gd name="T33" fmla="*/ 22 h 121"/>
                <a:gd name="T34" fmla="*/ 6 w 931"/>
                <a:gd name="T35" fmla="*/ 23 h 121"/>
                <a:gd name="T36" fmla="*/ 8 w 931"/>
                <a:gd name="T37" fmla="*/ 23 h 121"/>
                <a:gd name="T38" fmla="*/ 9 w 931"/>
                <a:gd name="T39" fmla="*/ 24 h 121"/>
                <a:gd name="T40" fmla="*/ 11 w 931"/>
                <a:gd name="T41" fmla="*/ 24 h 121"/>
                <a:gd name="T42" fmla="*/ 192 w 931"/>
                <a:gd name="T43" fmla="*/ 24 h 121"/>
                <a:gd name="T44" fmla="*/ 195 w 931"/>
                <a:gd name="T45" fmla="*/ 23 h 121"/>
                <a:gd name="T46" fmla="*/ 197 w 931"/>
                <a:gd name="T47" fmla="*/ 23 h 121"/>
                <a:gd name="T48" fmla="*/ 198 w 931"/>
                <a:gd name="T49" fmla="*/ 22 h 121"/>
                <a:gd name="T50" fmla="*/ 200 w 931"/>
                <a:gd name="T51" fmla="*/ 20 h 121"/>
                <a:gd name="T52" fmla="*/ 201 w 931"/>
                <a:gd name="T53" fmla="*/ 19 h 121"/>
                <a:gd name="T54" fmla="*/ 202 w 931"/>
                <a:gd name="T55" fmla="*/ 17 h 121"/>
                <a:gd name="T56" fmla="*/ 203 w 931"/>
                <a:gd name="T57" fmla="*/ 16 h 121"/>
                <a:gd name="T58" fmla="*/ 203 w 931"/>
                <a:gd name="T59" fmla="*/ 14 h 121"/>
                <a:gd name="T60" fmla="*/ 203 w 931"/>
                <a:gd name="T61" fmla="*/ 12 h 121"/>
                <a:gd name="T62" fmla="*/ 203 w 931"/>
                <a:gd name="T63" fmla="*/ 10 h 121"/>
                <a:gd name="T64" fmla="*/ 203 w 931"/>
                <a:gd name="T65" fmla="*/ 8 h 121"/>
                <a:gd name="T66" fmla="*/ 202 w 931"/>
                <a:gd name="T67" fmla="*/ 7 h 121"/>
                <a:gd name="T68" fmla="*/ 201 w 931"/>
                <a:gd name="T69" fmla="*/ 5 h 121"/>
                <a:gd name="T70" fmla="*/ 200 w 931"/>
                <a:gd name="T71" fmla="*/ 3 h 121"/>
                <a:gd name="T72" fmla="*/ 198 w 931"/>
                <a:gd name="T73" fmla="*/ 2 h 121"/>
                <a:gd name="T74" fmla="*/ 197 w 931"/>
                <a:gd name="T75" fmla="*/ 1 h 121"/>
                <a:gd name="T76" fmla="*/ 195 w 931"/>
                <a:gd name="T77" fmla="*/ 1 h 121"/>
                <a:gd name="T78" fmla="*/ 193 w 931"/>
                <a:gd name="T79" fmla="*/ 0 h 121"/>
                <a:gd name="T80" fmla="*/ 192 w 931"/>
                <a:gd name="T81" fmla="*/ 0 h 121"/>
                <a:gd name="T82" fmla="*/ 11 w 931"/>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1"/>
                <a:gd name="T127" fmla="*/ 0 h 121"/>
                <a:gd name="T128" fmla="*/ 931 w 931"/>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1" h="121">
                  <a:moveTo>
                    <a:pt x="52" y="0"/>
                  </a:moveTo>
                  <a:lnTo>
                    <a:pt x="43" y="0"/>
                  </a:lnTo>
                  <a:lnTo>
                    <a:pt x="36" y="3"/>
                  </a:lnTo>
                  <a:lnTo>
                    <a:pt x="28" y="6"/>
                  </a:lnTo>
                  <a:lnTo>
                    <a:pt x="21" y="11"/>
                  </a:lnTo>
                  <a:lnTo>
                    <a:pt x="15" y="17"/>
                  </a:lnTo>
                  <a:lnTo>
                    <a:pt x="10" y="24"/>
                  </a:lnTo>
                  <a:lnTo>
                    <a:pt x="5" y="33"/>
                  </a:lnTo>
                  <a:lnTo>
                    <a:pt x="2" y="41"/>
                  </a:lnTo>
                  <a:lnTo>
                    <a:pt x="0" y="51"/>
                  </a:lnTo>
                  <a:lnTo>
                    <a:pt x="0" y="60"/>
                  </a:lnTo>
                  <a:lnTo>
                    <a:pt x="0" y="70"/>
                  </a:lnTo>
                  <a:lnTo>
                    <a:pt x="2" y="79"/>
                  </a:lnTo>
                  <a:lnTo>
                    <a:pt x="5" y="88"/>
                  </a:lnTo>
                  <a:lnTo>
                    <a:pt x="10" y="96"/>
                  </a:lnTo>
                  <a:lnTo>
                    <a:pt x="15" y="103"/>
                  </a:lnTo>
                  <a:lnTo>
                    <a:pt x="21" y="109"/>
                  </a:lnTo>
                  <a:lnTo>
                    <a:pt x="28" y="114"/>
                  </a:lnTo>
                  <a:lnTo>
                    <a:pt x="36" y="117"/>
                  </a:lnTo>
                  <a:lnTo>
                    <a:pt x="43" y="120"/>
                  </a:lnTo>
                  <a:lnTo>
                    <a:pt x="52" y="121"/>
                  </a:lnTo>
                  <a:lnTo>
                    <a:pt x="879" y="121"/>
                  </a:lnTo>
                  <a:lnTo>
                    <a:pt x="895" y="117"/>
                  </a:lnTo>
                  <a:lnTo>
                    <a:pt x="903" y="114"/>
                  </a:lnTo>
                  <a:lnTo>
                    <a:pt x="909" y="109"/>
                  </a:lnTo>
                  <a:lnTo>
                    <a:pt x="915" y="103"/>
                  </a:lnTo>
                  <a:lnTo>
                    <a:pt x="921" y="96"/>
                  </a:lnTo>
                  <a:lnTo>
                    <a:pt x="925" y="88"/>
                  </a:lnTo>
                  <a:lnTo>
                    <a:pt x="929" y="79"/>
                  </a:lnTo>
                  <a:lnTo>
                    <a:pt x="930" y="70"/>
                  </a:lnTo>
                  <a:lnTo>
                    <a:pt x="931" y="60"/>
                  </a:lnTo>
                  <a:lnTo>
                    <a:pt x="930" y="51"/>
                  </a:lnTo>
                  <a:lnTo>
                    <a:pt x="929" y="41"/>
                  </a:lnTo>
                  <a:lnTo>
                    <a:pt x="925" y="33"/>
                  </a:lnTo>
                  <a:lnTo>
                    <a:pt x="921" y="24"/>
                  </a:lnTo>
                  <a:lnTo>
                    <a:pt x="915" y="17"/>
                  </a:lnTo>
                  <a:lnTo>
                    <a:pt x="909" y="11"/>
                  </a:lnTo>
                  <a:lnTo>
                    <a:pt x="903" y="6"/>
                  </a:lnTo>
                  <a:lnTo>
                    <a:pt x="895" y="3"/>
                  </a:lnTo>
                  <a:lnTo>
                    <a:pt x="887" y="0"/>
                  </a:lnTo>
                  <a:lnTo>
                    <a:pt x="879"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477" name="Line 149"/>
            <p:cNvSpPr>
              <a:spLocks noChangeShapeType="1"/>
            </p:cNvSpPr>
            <p:nvPr/>
          </p:nvSpPr>
          <p:spPr bwMode="auto">
            <a:xfrm>
              <a:off x="4374" y="1748"/>
              <a:ext cx="0" cy="1"/>
            </a:xfrm>
            <a:prstGeom prst="line">
              <a:avLst/>
            </a:prstGeom>
            <a:noFill/>
            <a:ln w="0">
              <a:solidFill>
                <a:srgbClr val="00FFFF"/>
              </a:solidFill>
              <a:round/>
              <a:headEnd/>
              <a:tailEnd/>
            </a:ln>
          </p:spPr>
          <p:txBody>
            <a:bodyPr>
              <a:prstTxWarp prst="textNoShape">
                <a:avLst/>
              </a:prstTxWarp>
            </a:bodyPr>
            <a:lstStyle/>
            <a:p>
              <a:endParaRPr lang="en-US"/>
            </a:p>
          </p:txBody>
        </p:sp>
        <p:sp>
          <p:nvSpPr>
            <p:cNvPr id="99478" name="Freeform 150"/>
            <p:cNvSpPr>
              <a:spLocks/>
            </p:cNvSpPr>
            <p:nvPr/>
          </p:nvSpPr>
          <p:spPr bwMode="auto">
            <a:xfrm>
              <a:off x="4374" y="1701"/>
              <a:ext cx="22" cy="59"/>
            </a:xfrm>
            <a:custGeom>
              <a:avLst/>
              <a:gdLst>
                <a:gd name="T0" fmla="*/ 0 w 104"/>
                <a:gd name="T1" fmla="*/ 47 h 292"/>
                <a:gd name="T2" fmla="*/ 0 w 104"/>
                <a:gd name="T3" fmla="*/ 49 h 292"/>
                <a:gd name="T4" fmla="*/ 1 w 104"/>
                <a:gd name="T5" fmla="*/ 51 h 292"/>
                <a:gd name="T6" fmla="*/ 1 w 104"/>
                <a:gd name="T7" fmla="*/ 52 h 292"/>
                <a:gd name="T8" fmla="*/ 2 w 104"/>
                <a:gd name="T9" fmla="*/ 54 h 292"/>
                <a:gd name="T10" fmla="*/ 3 w 104"/>
                <a:gd name="T11" fmla="*/ 55 h 292"/>
                <a:gd name="T12" fmla="*/ 4 w 104"/>
                <a:gd name="T13" fmla="*/ 57 h 292"/>
                <a:gd name="T14" fmla="*/ 6 w 104"/>
                <a:gd name="T15" fmla="*/ 58 h 292"/>
                <a:gd name="T16" fmla="*/ 8 w 104"/>
                <a:gd name="T17" fmla="*/ 58 h 292"/>
                <a:gd name="T18" fmla="*/ 9 w 104"/>
                <a:gd name="T19" fmla="*/ 59 h 292"/>
                <a:gd name="T20" fmla="*/ 11 w 104"/>
                <a:gd name="T21" fmla="*/ 59 h 292"/>
                <a:gd name="T22" fmla="*/ 13 w 104"/>
                <a:gd name="T23" fmla="*/ 59 h 292"/>
                <a:gd name="T24" fmla="*/ 14 w 104"/>
                <a:gd name="T25" fmla="*/ 58 h 292"/>
                <a:gd name="T26" fmla="*/ 16 w 104"/>
                <a:gd name="T27" fmla="*/ 58 h 292"/>
                <a:gd name="T28" fmla="*/ 17 w 104"/>
                <a:gd name="T29" fmla="*/ 57 h 292"/>
                <a:gd name="T30" fmla="*/ 19 w 104"/>
                <a:gd name="T31" fmla="*/ 55 h 292"/>
                <a:gd name="T32" fmla="*/ 20 w 104"/>
                <a:gd name="T33" fmla="*/ 54 h 292"/>
                <a:gd name="T34" fmla="*/ 21 w 104"/>
                <a:gd name="T35" fmla="*/ 52 h 292"/>
                <a:gd name="T36" fmla="*/ 22 w 104"/>
                <a:gd name="T37" fmla="*/ 51 h 292"/>
                <a:gd name="T38" fmla="*/ 22 w 104"/>
                <a:gd name="T39" fmla="*/ 49 h 292"/>
                <a:gd name="T40" fmla="*/ 22 w 104"/>
                <a:gd name="T41" fmla="*/ 47 h 292"/>
                <a:gd name="T42" fmla="*/ 22 w 104"/>
                <a:gd name="T43" fmla="*/ 12 h 292"/>
                <a:gd name="T44" fmla="*/ 22 w 104"/>
                <a:gd name="T45" fmla="*/ 8 h 292"/>
                <a:gd name="T46" fmla="*/ 21 w 104"/>
                <a:gd name="T47" fmla="*/ 6 h 292"/>
                <a:gd name="T48" fmla="*/ 20 w 104"/>
                <a:gd name="T49" fmla="*/ 5 h 292"/>
                <a:gd name="T50" fmla="*/ 19 w 104"/>
                <a:gd name="T51" fmla="*/ 4 h 292"/>
                <a:gd name="T52" fmla="*/ 17 w 104"/>
                <a:gd name="T53" fmla="*/ 2 h 292"/>
                <a:gd name="T54" fmla="*/ 16 w 104"/>
                <a:gd name="T55" fmla="*/ 1 h 292"/>
                <a:gd name="T56" fmla="*/ 14 w 104"/>
                <a:gd name="T57" fmla="*/ 1 h 292"/>
                <a:gd name="T58" fmla="*/ 13 w 104"/>
                <a:gd name="T59" fmla="*/ 0 h 292"/>
                <a:gd name="T60" fmla="*/ 11 w 104"/>
                <a:gd name="T61" fmla="*/ 0 h 292"/>
                <a:gd name="T62" fmla="*/ 9 w 104"/>
                <a:gd name="T63" fmla="*/ 0 h 292"/>
                <a:gd name="T64" fmla="*/ 8 w 104"/>
                <a:gd name="T65" fmla="*/ 1 h 292"/>
                <a:gd name="T66" fmla="*/ 6 w 104"/>
                <a:gd name="T67" fmla="*/ 1 h 292"/>
                <a:gd name="T68" fmla="*/ 4 w 104"/>
                <a:gd name="T69" fmla="*/ 2 h 292"/>
                <a:gd name="T70" fmla="*/ 3 w 104"/>
                <a:gd name="T71" fmla="*/ 4 h 292"/>
                <a:gd name="T72" fmla="*/ 2 w 104"/>
                <a:gd name="T73" fmla="*/ 5 h 292"/>
                <a:gd name="T74" fmla="*/ 1 w 104"/>
                <a:gd name="T75" fmla="*/ 6 h 292"/>
                <a:gd name="T76" fmla="*/ 1 w 104"/>
                <a:gd name="T77" fmla="*/ 8 h 292"/>
                <a:gd name="T78" fmla="*/ 0 w 104"/>
                <a:gd name="T79" fmla="*/ 10 h 292"/>
                <a:gd name="T80" fmla="*/ 0 w 104"/>
                <a:gd name="T81" fmla="*/ 12 h 292"/>
                <a:gd name="T82" fmla="*/ 0 w 104"/>
                <a:gd name="T83" fmla="*/ 47 h 2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292"/>
                <a:gd name="T128" fmla="*/ 104 w 104"/>
                <a:gd name="T129" fmla="*/ 292 h 2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292">
                  <a:moveTo>
                    <a:pt x="0" y="231"/>
                  </a:moveTo>
                  <a:lnTo>
                    <a:pt x="0" y="241"/>
                  </a:lnTo>
                  <a:lnTo>
                    <a:pt x="3" y="250"/>
                  </a:lnTo>
                  <a:lnTo>
                    <a:pt x="5" y="259"/>
                  </a:lnTo>
                  <a:lnTo>
                    <a:pt x="10" y="267"/>
                  </a:lnTo>
                  <a:lnTo>
                    <a:pt x="15" y="274"/>
                  </a:lnTo>
                  <a:lnTo>
                    <a:pt x="21" y="280"/>
                  </a:lnTo>
                  <a:lnTo>
                    <a:pt x="29" y="285"/>
                  </a:lnTo>
                  <a:lnTo>
                    <a:pt x="36" y="288"/>
                  </a:lnTo>
                  <a:lnTo>
                    <a:pt x="44" y="291"/>
                  </a:lnTo>
                  <a:lnTo>
                    <a:pt x="52" y="292"/>
                  </a:lnTo>
                  <a:lnTo>
                    <a:pt x="60" y="291"/>
                  </a:lnTo>
                  <a:lnTo>
                    <a:pt x="68" y="288"/>
                  </a:lnTo>
                  <a:lnTo>
                    <a:pt x="76" y="285"/>
                  </a:lnTo>
                  <a:lnTo>
                    <a:pt x="82" y="280"/>
                  </a:lnTo>
                  <a:lnTo>
                    <a:pt x="88" y="274"/>
                  </a:lnTo>
                  <a:lnTo>
                    <a:pt x="94" y="267"/>
                  </a:lnTo>
                  <a:lnTo>
                    <a:pt x="98" y="259"/>
                  </a:lnTo>
                  <a:lnTo>
                    <a:pt x="102" y="250"/>
                  </a:lnTo>
                  <a:lnTo>
                    <a:pt x="103" y="241"/>
                  </a:lnTo>
                  <a:lnTo>
                    <a:pt x="104" y="231"/>
                  </a:lnTo>
                  <a:lnTo>
                    <a:pt x="104" y="60"/>
                  </a:lnTo>
                  <a:lnTo>
                    <a:pt x="102" y="42"/>
                  </a:lnTo>
                  <a:lnTo>
                    <a:pt x="98" y="32"/>
                  </a:lnTo>
                  <a:lnTo>
                    <a:pt x="94" y="25"/>
                  </a:lnTo>
                  <a:lnTo>
                    <a:pt x="88" y="18"/>
                  </a:lnTo>
                  <a:lnTo>
                    <a:pt x="82" y="12"/>
                  </a:lnTo>
                  <a:lnTo>
                    <a:pt x="76" y="7"/>
                  </a:lnTo>
                  <a:lnTo>
                    <a:pt x="68" y="3"/>
                  </a:lnTo>
                  <a:lnTo>
                    <a:pt x="60" y="1"/>
                  </a:lnTo>
                  <a:lnTo>
                    <a:pt x="52" y="0"/>
                  </a:lnTo>
                  <a:lnTo>
                    <a:pt x="44" y="1"/>
                  </a:lnTo>
                  <a:lnTo>
                    <a:pt x="36" y="3"/>
                  </a:lnTo>
                  <a:lnTo>
                    <a:pt x="29" y="7"/>
                  </a:lnTo>
                  <a:lnTo>
                    <a:pt x="21" y="12"/>
                  </a:lnTo>
                  <a:lnTo>
                    <a:pt x="15" y="18"/>
                  </a:lnTo>
                  <a:lnTo>
                    <a:pt x="10" y="25"/>
                  </a:lnTo>
                  <a:lnTo>
                    <a:pt x="5" y="32"/>
                  </a:lnTo>
                  <a:lnTo>
                    <a:pt x="3" y="42"/>
                  </a:lnTo>
                  <a:lnTo>
                    <a:pt x="0" y="50"/>
                  </a:lnTo>
                  <a:lnTo>
                    <a:pt x="0" y="60"/>
                  </a:lnTo>
                  <a:lnTo>
                    <a:pt x="0" y="231"/>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479" name="Line 151"/>
            <p:cNvSpPr>
              <a:spLocks noChangeShapeType="1"/>
            </p:cNvSpPr>
            <p:nvPr/>
          </p:nvSpPr>
          <p:spPr bwMode="auto">
            <a:xfrm>
              <a:off x="4385" y="1701"/>
              <a:ext cx="1" cy="1"/>
            </a:xfrm>
            <a:prstGeom prst="line">
              <a:avLst/>
            </a:prstGeom>
            <a:noFill/>
            <a:ln w="0">
              <a:solidFill>
                <a:srgbClr val="00FFFF"/>
              </a:solidFill>
              <a:round/>
              <a:headEnd/>
              <a:tailEnd/>
            </a:ln>
          </p:spPr>
          <p:txBody>
            <a:bodyPr>
              <a:prstTxWarp prst="textNoShape">
                <a:avLst/>
              </a:prstTxWarp>
            </a:bodyPr>
            <a:lstStyle/>
            <a:p>
              <a:endParaRPr lang="en-US"/>
            </a:p>
          </p:txBody>
        </p:sp>
        <p:sp>
          <p:nvSpPr>
            <p:cNvPr id="99480" name="Freeform 152"/>
            <p:cNvSpPr>
              <a:spLocks/>
            </p:cNvSpPr>
            <p:nvPr/>
          </p:nvSpPr>
          <p:spPr bwMode="auto">
            <a:xfrm>
              <a:off x="4374" y="1701"/>
              <a:ext cx="203" cy="24"/>
            </a:xfrm>
            <a:custGeom>
              <a:avLst/>
              <a:gdLst>
                <a:gd name="T0" fmla="*/ 11 w 932"/>
                <a:gd name="T1" fmla="*/ 0 h 120"/>
                <a:gd name="T2" fmla="*/ 10 w 932"/>
                <a:gd name="T3" fmla="*/ 0 h 120"/>
                <a:gd name="T4" fmla="*/ 8 w 932"/>
                <a:gd name="T5" fmla="*/ 1 h 120"/>
                <a:gd name="T6" fmla="*/ 6 w 932"/>
                <a:gd name="T7" fmla="*/ 1 h 120"/>
                <a:gd name="T8" fmla="*/ 5 w 932"/>
                <a:gd name="T9" fmla="*/ 2 h 120"/>
                <a:gd name="T10" fmla="*/ 3 w 932"/>
                <a:gd name="T11" fmla="*/ 4 h 120"/>
                <a:gd name="T12" fmla="*/ 2 w 932"/>
                <a:gd name="T13" fmla="*/ 5 h 120"/>
                <a:gd name="T14" fmla="*/ 1 w 932"/>
                <a:gd name="T15" fmla="*/ 6 h 120"/>
                <a:gd name="T16" fmla="*/ 1 w 932"/>
                <a:gd name="T17" fmla="*/ 8 h 120"/>
                <a:gd name="T18" fmla="*/ 0 w 932"/>
                <a:gd name="T19" fmla="*/ 10 h 120"/>
                <a:gd name="T20" fmla="*/ 0 w 932"/>
                <a:gd name="T21" fmla="*/ 12 h 120"/>
                <a:gd name="T22" fmla="*/ 0 w 932"/>
                <a:gd name="T23" fmla="*/ 14 h 120"/>
                <a:gd name="T24" fmla="*/ 1 w 932"/>
                <a:gd name="T25" fmla="*/ 16 h 120"/>
                <a:gd name="T26" fmla="*/ 1 w 932"/>
                <a:gd name="T27" fmla="*/ 18 h 120"/>
                <a:gd name="T28" fmla="*/ 2 w 932"/>
                <a:gd name="T29" fmla="*/ 19 h 120"/>
                <a:gd name="T30" fmla="*/ 3 w 932"/>
                <a:gd name="T31" fmla="*/ 20 h 120"/>
                <a:gd name="T32" fmla="*/ 5 w 932"/>
                <a:gd name="T33" fmla="*/ 22 h 120"/>
                <a:gd name="T34" fmla="*/ 6 w 932"/>
                <a:gd name="T35" fmla="*/ 23 h 120"/>
                <a:gd name="T36" fmla="*/ 8 w 932"/>
                <a:gd name="T37" fmla="*/ 24 h 120"/>
                <a:gd name="T38" fmla="*/ 10 w 932"/>
                <a:gd name="T39" fmla="*/ 24 h 120"/>
                <a:gd name="T40" fmla="*/ 11 w 932"/>
                <a:gd name="T41" fmla="*/ 24 h 120"/>
                <a:gd name="T42" fmla="*/ 192 w 932"/>
                <a:gd name="T43" fmla="*/ 24 h 120"/>
                <a:gd name="T44" fmla="*/ 195 w 932"/>
                <a:gd name="T45" fmla="*/ 24 h 120"/>
                <a:gd name="T46" fmla="*/ 197 w 932"/>
                <a:gd name="T47" fmla="*/ 23 h 120"/>
                <a:gd name="T48" fmla="*/ 198 w 932"/>
                <a:gd name="T49" fmla="*/ 22 h 120"/>
                <a:gd name="T50" fmla="*/ 200 w 932"/>
                <a:gd name="T51" fmla="*/ 20 h 120"/>
                <a:gd name="T52" fmla="*/ 201 w 932"/>
                <a:gd name="T53" fmla="*/ 19 h 120"/>
                <a:gd name="T54" fmla="*/ 202 w 932"/>
                <a:gd name="T55" fmla="*/ 18 h 120"/>
                <a:gd name="T56" fmla="*/ 203 w 932"/>
                <a:gd name="T57" fmla="*/ 16 h 120"/>
                <a:gd name="T58" fmla="*/ 203 w 932"/>
                <a:gd name="T59" fmla="*/ 14 h 120"/>
                <a:gd name="T60" fmla="*/ 203 w 932"/>
                <a:gd name="T61" fmla="*/ 12 h 120"/>
                <a:gd name="T62" fmla="*/ 203 w 932"/>
                <a:gd name="T63" fmla="*/ 10 h 120"/>
                <a:gd name="T64" fmla="*/ 203 w 932"/>
                <a:gd name="T65" fmla="*/ 8 h 120"/>
                <a:gd name="T66" fmla="*/ 202 w 932"/>
                <a:gd name="T67" fmla="*/ 6 h 120"/>
                <a:gd name="T68" fmla="*/ 201 w 932"/>
                <a:gd name="T69" fmla="*/ 5 h 120"/>
                <a:gd name="T70" fmla="*/ 200 w 932"/>
                <a:gd name="T71" fmla="*/ 4 h 120"/>
                <a:gd name="T72" fmla="*/ 198 w 932"/>
                <a:gd name="T73" fmla="*/ 2 h 120"/>
                <a:gd name="T74" fmla="*/ 197 w 932"/>
                <a:gd name="T75" fmla="*/ 1 h 120"/>
                <a:gd name="T76" fmla="*/ 195 w 932"/>
                <a:gd name="T77" fmla="*/ 1 h 120"/>
                <a:gd name="T78" fmla="*/ 193 w 932"/>
                <a:gd name="T79" fmla="*/ 0 h 120"/>
                <a:gd name="T80" fmla="*/ 192 w 932"/>
                <a:gd name="T81" fmla="*/ 0 h 120"/>
                <a:gd name="T82" fmla="*/ 11 w 932"/>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0"/>
                <a:gd name="T128" fmla="*/ 932 w 932"/>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0">
                  <a:moveTo>
                    <a:pt x="52" y="0"/>
                  </a:moveTo>
                  <a:lnTo>
                    <a:pt x="44" y="1"/>
                  </a:lnTo>
                  <a:lnTo>
                    <a:pt x="36" y="3"/>
                  </a:lnTo>
                  <a:lnTo>
                    <a:pt x="29" y="7"/>
                  </a:lnTo>
                  <a:lnTo>
                    <a:pt x="21" y="12"/>
                  </a:lnTo>
                  <a:lnTo>
                    <a:pt x="15" y="18"/>
                  </a:lnTo>
                  <a:lnTo>
                    <a:pt x="10" y="25"/>
                  </a:lnTo>
                  <a:lnTo>
                    <a:pt x="5" y="32"/>
                  </a:lnTo>
                  <a:lnTo>
                    <a:pt x="3" y="42"/>
                  </a:lnTo>
                  <a:lnTo>
                    <a:pt x="0" y="50"/>
                  </a:lnTo>
                  <a:lnTo>
                    <a:pt x="0" y="60"/>
                  </a:lnTo>
                  <a:lnTo>
                    <a:pt x="0" y="70"/>
                  </a:lnTo>
                  <a:lnTo>
                    <a:pt x="3" y="79"/>
                  </a:lnTo>
                  <a:lnTo>
                    <a:pt x="5" y="88"/>
                  </a:lnTo>
                  <a:lnTo>
                    <a:pt x="10" y="95"/>
                  </a:lnTo>
                  <a:lnTo>
                    <a:pt x="15" y="102"/>
                  </a:lnTo>
                  <a:lnTo>
                    <a:pt x="21" y="110"/>
                  </a:lnTo>
                  <a:lnTo>
                    <a:pt x="29" y="114"/>
                  </a:lnTo>
                  <a:lnTo>
                    <a:pt x="36" y="118"/>
                  </a:lnTo>
                  <a:lnTo>
                    <a:pt x="44" y="119"/>
                  </a:lnTo>
                  <a:lnTo>
                    <a:pt x="52" y="120"/>
                  </a:lnTo>
                  <a:lnTo>
                    <a:pt x="880" y="120"/>
                  </a:lnTo>
                  <a:lnTo>
                    <a:pt x="896" y="118"/>
                  </a:lnTo>
                  <a:lnTo>
                    <a:pt x="904" y="114"/>
                  </a:lnTo>
                  <a:lnTo>
                    <a:pt x="910" y="110"/>
                  </a:lnTo>
                  <a:lnTo>
                    <a:pt x="916" y="102"/>
                  </a:lnTo>
                  <a:lnTo>
                    <a:pt x="922" y="95"/>
                  </a:lnTo>
                  <a:lnTo>
                    <a:pt x="926" y="88"/>
                  </a:lnTo>
                  <a:lnTo>
                    <a:pt x="930" y="79"/>
                  </a:lnTo>
                  <a:lnTo>
                    <a:pt x="931" y="70"/>
                  </a:lnTo>
                  <a:lnTo>
                    <a:pt x="932" y="60"/>
                  </a:lnTo>
                  <a:lnTo>
                    <a:pt x="931" y="50"/>
                  </a:lnTo>
                  <a:lnTo>
                    <a:pt x="930" y="42"/>
                  </a:lnTo>
                  <a:lnTo>
                    <a:pt x="926" y="32"/>
                  </a:lnTo>
                  <a:lnTo>
                    <a:pt x="922" y="25"/>
                  </a:lnTo>
                  <a:lnTo>
                    <a:pt x="916" y="18"/>
                  </a:lnTo>
                  <a:lnTo>
                    <a:pt x="910" y="12"/>
                  </a:lnTo>
                  <a:lnTo>
                    <a:pt x="904" y="7"/>
                  </a:lnTo>
                  <a:lnTo>
                    <a:pt x="896" y="3"/>
                  </a:lnTo>
                  <a:lnTo>
                    <a:pt x="887" y="1"/>
                  </a:lnTo>
                  <a:lnTo>
                    <a:pt x="880"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481" name="Line 153"/>
            <p:cNvSpPr>
              <a:spLocks noChangeShapeType="1"/>
            </p:cNvSpPr>
            <p:nvPr/>
          </p:nvSpPr>
          <p:spPr bwMode="auto">
            <a:xfrm>
              <a:off x="4566" y="1701"/>
              <a:ext cx="0" cy="1"/>
            </a:xfrm>
            <a:prstGeom prst="line">
              <a:avLst/>
            </a:prstGeom>
            <a:noFill/>
            <a:ln w="0">
              <a:solidFill>
                <a:srgbClr val="00FFFF"/>
              </a:solidFill>
              <a:round/>
              <a:headEnd/>
              <a:tailEnd/>
            </a:ln>
          </p:spPr>
          <p:txBody>
            <a:bodyPr>
              <a:prstTxWarp prst="textNoShape">
                <a:avLst/>
              </a:prstTxWarp>
            </a:bodyPr>
            <a:lstStyle/>
            <a:p>
              <a:endParaRPr lang="en-US"/>
            </a:p>
          </p:txBody>
        </p:sp>
        <p:sp>
          <p:nvSpPr>
            <p:cNvPr id="99482" name="Freeform 154"/>
            <p:cNvSpPr>
              <a:spLocks/>
            </p:cNvSpPr>
            <p:nvPr/>
          </p:nvSpPr>
          <p:spPr bwMode="auto">
            <a:xfrm>
              <a:off x="4554" y="1701"/>
              <a:ext cx="204" cy="24"/>
            </a:xfrm>
            <a:custGeom>
              <a:avLst/>
              <a:gdLst>
                <a:gd name="T0" fmla="*/ 11 w 932"/>
                <a:gd name="T1" fmla="*/ 0 h 120"/>
                <a:gd name="T2" fmla="*/ 9 w 932"/>
                <a:gd name="T3" fmla="*/ 0 h 120"/>
                <a:gd name="T4" fmla="*/ 8 w 932"/>
                <a:gd name="T5" fmla="*/ 1 h 120"/>
                <a:gd name="T6" fmla="*/ 6 w 932"/>
                <a:gd name="T7" fmla="*/ 1 h 120"/>
                <a:gd name="T8" fmla="*/ 5 w 932"/>
                <a:gd name="T9" fmla="*/ 2 h 120"/>
                <a:gd name="T10" fmla="*/ 3 w 932"/>
                <a:gd name="T11" fmla="*/ 4 h 120"/>
                <a:gd name="T12" fmla="*/ 2 w 932"/>
                <a:gd name="T13" fmla="*/ 5 h 120"/>
                <a:gd name="T14" fmla="*/ 1 w 932"/>
                <a:gd name="T15" fmla="*/ 6 h 120"/>
                <a:gd name="T16" fmla="*/ 1 w 932"/>
                <a:gd name="T17" fmla="*/ 8 h 120"/>
                <a:gd name="T18" fmla="*/ 0 w 932"/>
                <a:gd name="T19" fmla="*/ 10 h 120"/>
                <a:gd name="T20" fmla="*/ 0 w 932"/>
                <a:gd name="T21" fmla="*/ 12 h 120"/>
                <a:gd name="T22" fmla="*/ 0 w 932"/>
                <a:gd name="T23" fmla="*/ 14 h 120"/>
                <a:gd name="T24" fmla="*/ 1 w 932"/>
                <a:gd name="T25" fmla="*/ 16 h 120"/>
                <a:gd name="T26" fmla="*/ 1 w 932"/>
                <a:gd name="T27" fmla="*/ 18 h 120"/>
                <a:gd name="T28" fmla="*/ 2 w 932"/>
                <a:gd name="T29" fmla="*/ 19 h 120"/>
                <a:gd name="T30" fmla="*/ 3 w 932"/>
                <a:gd name="T31" fmla="*/ 20 h 120"/>
                <a:gd name="T32" fmla="*/ 5 w 932"/>
                <a:gd name="T33" fmla="*/ 22 h 120"/>
                <a:gd name="T34" fmla="*/ 6 w 932"/>
                <a:gd name="T35" fmla="*/ 23 h 120"/>
                <a:gd name="T36" fmla="*/ 8 w 932"/>
                <a:gd name="T37" fmla="*/ 24 h 120"/>
                <a:gd name="T38" fmla="*/ 9 w 932"/>
                <a:gd name="T39" fmla="*/ 24 h 120"/>
                <a:gd name="T40" fmla="*/ 11 w 932"/>
                <a:gd name="T41" fmla="*/ 24 h 120"/>
                <a:gd name="T42" fmla="*/ 193 w 932"/>
                <a:gd name="T43" fmla="*/ 24 h 120"/>
                <a:gd name="T44" fmla="*/ 196 w 932"/>
                <a:gd name="T45" fmla="*/ 24 h 120"/>
                <a:gd name="T46" fmla="*/ 198 w 932"/>
                <a:gd name="T47" fmla="*/ 23 h 120"/>
                <a:gd name="T48" fmla="*/ 199 w 932"/>
                <a:gd name="T49" fmla="*/ 22 h 120"/>
                <a:gd name="T50" fmla="*/ 201 w 932"/>
                <a:gd name="T51" fmla="*/ 20 h 120"/>
                <a:gd name="T52" fmla="*/ 202 w 932"/>
                <a:gd name="T53" fmla="*/ 19 h 120"/>
                <a:gd name="T54" fmla="*/ 202 w 932"/>
                <a:gd name="T55" fmla="*/ 18 h 120"/>
                <a:gd name="T56" fmla="*/ 203 w 932"/>
                <a:gd name="T57" fmla="*/ 16 h 120"/>
                <a:gd name="T58" fmla="*/ 204 w 932"/>
                <a:gd name="T59" fmla="*/ 14 h 120"/>
                <a:gd name="T60" fmla="*/ 204 w 932"/>
                <a:gd name="T61" fmla="*/ 12 h 120"/>
                <a:gd name="T62" fmla="*/ 204 w 932"/>
                <a:gd name="T63" fmla="*/ 10 h 120"/>
                <a:gd name="T64" fmla="*/ 203 w 932"/>
                <a:gd name="T65" fmla="*/ 8 h 120"/>
                <a:gd name="T66" fmla="*/ 202 w 932"/>
                <a:gd name="T67" fmla="*/ 6 h 120"/>
                <a:gd name="T68" fmla="*/ 202 w 932"/>
                <a:gd name="T69" fmla="*/ 5 h 120"/>
                <a:gd name="T70" fmla="*/ 201 w 932"/>
                <a:gd name="T71" fmla="*/ 4 h 120"/>
                <a:gd name="T72" fmla="*/ 199 w 932"/>
                <a:gd name="T73" fmla="*/ 2 h 120"/>
                <a:gd name="T74" fmla="*/ 198 w 932"/>
                <a:gd name="T75" fmla="*/ 1 h 120"/>
                <a:gd name="T76" fmla="*/ 196 w 932"/>
                <a:gd name="T77" fmla="*/ 1 h 120"/>
                <a:gd name="T78" fmla="*/ 194 w 932"/>
                <a:gd name="T79" fmla="*/ 0 h 120"/>
                <a:gd name="T80" fmla="*/ 193 w 932"/>
                <a:gd name="T81" fmla="*/ 0 h 120"/>
                <a:gd name="T82" fmla="*/ 11 w 932"/>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0"/>
                <a:gd name="T128" fmla="*/ 932 w 932"/>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0">
                  <a:moveTo>
                    <a:pt x="52" y="0"/>
                  </a:moveTo>
                  <a:lnTo>
                    <a:pt x="43" y="1"/>
                  </a:lnTo>
                  <a:lnTo>
                    <a:pt x="36" y="3"/>
                  </a:lnTo>
                  <a:lnTo>
                    <a:pt x="29" y="7"/>
                  </a:lnTo>
                  <a:lnTo>
                    <a:pt x="21" y="12"/>
                  </a:lnTo>
                  <a:lnTo>
                    <a:pt x="15" y="18"/>
                  </a:lnTo>
                  <a:lnTo>
                    <a:pt x="10" y="25"/>
                  </a:lnTo>
                  <a:lnTo>
                    <a:pt x="6" y="32"/>
                  </a:lnTo>
                  <a:lnTo>
                    <a:pt x="3" y="42"/>
                  </a:lnTo>
                  <a:lnTo>
                    <a:pt x="0" y="50"/>
                  </a:lnTo>
                  <a:lnTo>
                    <a:pt x="0" y="60"/>
                  </a:lnTo>
                  <a:lnTo>
                    <a:pt x="0" y="70"/>
                  </a:lnTo>
                  <a:lnTo>
                    <a:pt x="3" y="79"/>
                  </a:lnTo>
                  <a:lnTo>
                    <a:pt x="6" y="88"/>
                  </a:lnTo>
                  <a:lnTo>
                    <a:pt x="10" y="95"/>
                  </a:lnTo>
                  <a:lnTo>
                    <a:pt x="15" y="102"/>
                  </a:lnTo>
                  <a:lnTo>
                    <a:pt x="21" y="110"/>
                  </a:lnTo>
                  <a:lnTo>
                    <a:pt x="29" y="114"/>
                  </a:lnTo>
                  <a:lnTo>
                    <a:pt x="36" y="118"/>
                  </a:lnTo>
                  <a:lnTo>
                    <a:pt x="43" y="119"/>
                  </a:lnTo>
                  <a:lnTo>
                    <a:pt x="52" y="120"/>
                  </a:lnTo>
                  <a:lnTo>
                    <a:pt x="880" y="120"/>
                  </a:lnTo>
                  <a:lnTo>
                    <a:pt x="896" y="118"/>
                  </a:lnTo>
                  <a:lnTo>
                    <a:pt x="903" y="114"/>
                  </a:lnTo>
                  <a:lnTo>
                    <a:pt x="911" y="110"/>
                  </a:lnTo>
                  <a:lnTo>
                    <a:pt x="917" y="102"/>
                  </a:lnTo>
                  <a:lnTo>
                    <a:pt x="922" y="95"/>
                  </a:lnTo>
                  <a:lnTo>
                    <a:pt x="925" y="88"/>
                  </a:lnTo>
                  <a:lnTo>
                    <a:pt x="929" y="79"/>
                  </a:lnTo>
                  <a:lnTo>
                    <a:pt x="930" y="70"/>
                  </a:lnTo>
                  <a:lnTo>
                    <a:pt x="932" y="60"/>
                  </a:lnTo>
                  <a:lnTo>
                    <a:pt x="930" y="50"/>
                  </a:lnTo>
                  <a:lnTo>
                    <a:pt x="929" y="42"/>
                  </a:lnTo>
                  <a:lnTo>
                    <a:pt x="925" y="32"/>
                  </a:lnTo>
                  <a:lnTo>
                    <a:pt x="922" y="25"/>
                  </a:lnTo>
                  <a:lnTo>
                    <a:pt x="917" y="18"/>
                  </a:lnTo>
                  <a:lnTo>
                    <a:pt x="911" y="12"/>
                  </a:lnTo>
                  <a:lnTo>
                    <a:pt x="903" y="7"/>
                  </a:lnTo>
                  <a:lnTo>
                    <a:pt x="896" y="3"/>
                  </a:lnTo>
                  <a:lnTo>
                    <a:pt x="887" y="1"/>
                  </a:lnTo>
                  <a:lnTo>
                    <a:pt x="880"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483" name="Line 155"/>
            <p:cNvSpPr>
              <a:spLocks noChangeShapeType="1"/>
            </p:cNvSpPr>
            <p:nvPr/>
          </p:nvSpPr>
          <p:spPr bwMode="auto">
            <a:xfrm>
              <a:off x="4746" y="1701"/>
              <a:ext cx="1" cy="1"/>
            </a:xfrm>
            <a:prstGeom prst="line">
              <a:avLst/>
            </a:prstGeom>
            <a:noFill/>
            <a:ln w="0">
              <a:solidFill>
                <a:srgbClr val="00FFFF"/>
              </a:solidFill>
              <a:round/>
              <a:headEnd/>
              <a:tailEnd/>
            </a:ln>
          </p:spPr>
          <p:txBody>
            <a:bodyPr>
              <a:prstTxWarp prst="textNoShape">
                <a:avLst/>
              </a:prstTxWarp>
            </a:bodyPr>
            <a:lstStyle/>
            <a:p>
              <a:endParaRPr lang="en-US"/>
            </a:p>
          </p:txBody>
        </p:sp>
        <p:sp>
          <p:nvSpPr>
            <p:cNvPr id="99484" name="Freeform 156"/>
            <p:cNvSpPr>
              <a:spLocks/>
            </p:cNvSpPr>
            <p:nvPr/>
          </p:nvSpPr>
          <p:spPr bwMode="auto">
            <a:xfrm>
              <a:off x="4735" y="1701"/>
              <a:ext cx="203" cy="24"/>
            </a:xfrm>
            <a:custGeom>
              <a:avLst/>
              <a:gdLst>
                <a:gd name="T0" fmla="*/ 11 w 931"/>
                <a:gd name="T1" fmla="*/ 0 h 120"/>
                <a:gd name="T2" fmla="*/ 9 w 931"/>
                <a:gd name="T3" fmla="*/ 0 h 120"/>
                <a:gd name="T4" fmla="*/ 8 w 931"/>
                <a:gd name="T5" fmla="*/ 1 h 120"/>
                <a:gd name="T6" fmla="*/ 6 w 931"/>
                <a:gd name="T7" fmla="*/ 1 h 120"/>
                <a:gd name="T8" fmla="*/ 5 w 931"/>
                <a:gd name="T9" fmla="*/ 2 h 120"/>
                <a:gd name="T10" fmla="*/ 3 w 931"/>
                <a:gd name="T11" fmla="*/ 4 h 120"/>
                <a:gd name="T12" fmla="*/ 2 w 931"/>
                <a:gd name="T13" fmla="*/ 5 h 120"/>
                <a:gd name="T14" fmla="*/ 1 w 931"/>
                <a:gd name="T15" fmla="*/ 6 h 120"/>
                <a:gd name="T16" fmla="*/ 0 w 931"/>
                <a:gd name="T17" fmla="*/ 8 h 120"/>
                <a:gd name="T18" fmla="*/ 0 w 931"/>
                <a:gd name="T19" fmla="*/ 10 h 120"/>
                <a:gd name="T20" fmla="*/ 0 w 931"/>
                <a:gd name="T21" fmla="*/ 12 h 120"/>
                <a:gd name="T22" fmla="*/ 0 w 931"/>
                <a:gd name="T23" fmla="*/ 14 h 120"/>
                <a:gd name="T24" fmla="*/ 0 w 931"/>
                <a:gd name="T25" fmla="*/ 16 h 120"/>
                <a:gd name="T26" fmla="*/ 1 w 931"/>
                <a:gd name="T27" fmla="*/ 18 h 120"/>
                <a:gd name="T28" fmla="*/ 2 w 931"/>
                <a:gd name="T29" fmla="*/ 19 h 120"/>
                <a:gd name="T30" fmla="*/ 3 w 931"/>
                <a:gd name="T31" fmla="*/ 20 h 120"/>
                <a:gd name="T32" fmla="*/ 5 w 931"/>
                <a:gd name="T33" fmla="*/ 22 h 120"/>
                <a:gd name="T34" fmla="*/ 6 w 931"/>
                <a:gd name="T35" fmla="*/ 23 h 120"/>
                <a:gd name="T36" fmla="*/ 8 w 931"/>
                <a:gd name="T37" fmla="*/ 24 h 120"/>
                <a:gd name="T38" fmla="*/ 9 w 931"/>
                <a:gd name="T39" fmla="*/ 24 h 120"/>
                <a:gd name="T40" fmla="*/ 11 w 931"/>
                <a:gd name="T41" fmla="*/ 24 h 120"/>
                <a:gd name="T42" fmla="*/ 192 w 931"/>
                <a:gd name="T43" fmla="*/ 24 h 120"/>
                <a:gd name="T44" fmla="*/ 195 w 931"/>
                <a:gd name="T45" fmla="*/ 24 h 120"/>
                <a:gd name="T46" fmla="*/ 197 w 931"/>
                <a:gd name="T47" fmla="*/ 23 h 120"/>
                <a:gd name="T48" fmla="*/ 198 w 931"/>
                <a:gd name="T49" fmla="*/ 22 h 120"/>
                <a:gd name="T50" fmla="*/ 200 w 931"/>
                <a:gd name="T51" fmla="*/ 20 h 120"/>
                <a:gd name="T52" fmla="*/ 201 w 931"/>
                <a:gd name="T53" fmla="*/ 19 h 120"/>
                <a:gd name="T54" fmla="*/ 202 w 931"/>
                <a:gd name="T55" fmla="*/ 18 h 120"/>
                <a:gd name="T56" fmla="*/ 203 w 931"/>
                <a:gd name="T57" fmla="*/ 16 h 120"/>
                <a:gd name="T58" fmla="*/ 203 w 931"/>
                <a:gd name="T59" fmla="*/ 14 h 120"/>
                <a:gd name="T60" fmla="*/ 203 w 931"/>
                <a:gd name="T61" fmla="*/ 12 h 120"/>
                <a:gd name="T62" fmla="*/ 203 w 931"/>
                <a:gd name="T63" fmla="*/ 10 h 120"/>
                <a:gd name="T64" fmla="*/ 203 w 931"/>
                <a:gd name="T65" fmla="*/ 8 h 120"/>
                <a:gd name="T66" fmla="*/ 202 w 931"/>
                <a:gd name="T67" fmla="*/ 6 h 120"/>
                <a:gd name="T68" fmla="*/ 201 w 931"/>
                <a:gd name="T69" fmla="*/ 5 h 120"/>
                <a:gd name="T70" fmla="*/ 200 w 931"/>
                <a:gd name="T71" fmla="*/ 4 h 120"/>
                <a:gd name="T72" fmla="*/ 198 w 931"/>
                <a:gd name="T73" fmla="*/ 2 h 120"/>
                <a:gd name="T74" fmla="*/ 197 w 931"/>
                <a:gd name="T75" fmla="*/ 1 h 120"/>
                <a:gd name="T76" fmla="*/ 195 w 931"/>
                <a:gd name="T77" fmla="*/ 1 h 120"/>
                <a:gd name="T78" fmla="*/ 194 w 931"/>
                <a:gd name="T79" fmla="*/ 0 h 120"/>
                <a:gd name="T80" fmla="*/ 192 w 931"/>
                <a:gd name="T81" fmla="*/ 0 h 120"/>
                <a:gd name="T82" fmla="*/ 11 w 931"/>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1"/>
                <a:gd name="T127" fmla="*/ 0 h 120"/>
                <a:gd name="T128" fmla="*/ 931 w 931"/>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1" h="120">
                  <a:moveTo>
                    <a:pt x="52" y="0"/>
                  </a:moveTo>
                  <a:lnTo>
                    <a:pt x="43" y="1"/>
                  </a:lnTo>
                  <a:lnTo>
                    <a:pt x="36" y="3"/>
                  </a:lnTo>
                  <a:lnTo>
                    <a:pt x="28" y="7"/>
                  </a:lnTo>
                  <a:lnTo>
                    <a:pt x="21" y="12"/>
                  </a:lnTo>
                  <a:lnTo>
                    <a:pt x="15" y="18"/>
                  </a:lnTo>
                  <a:lnTo>
                    <a:pt x="10" y="25"/>
                  </a:lnTo>
                  <a:lnTo>
                    <a:pt x="6" y="32"/>
                  </a:lnTo>
                  <a:lnTo>
                    <a:pt x="2" y="42"/>
                  </a:lnTo>
                  <a:lnTo>
                    <a:pt x="1" y="50"/>
                  </a:lnTo>
                  <a:lnTo>
                    <a:pt x="0" y="60"/>
                  </a:lnTo>
                  <a:lnTo>
                    <a:pt x="1" y="70"/>
                  </a:lnTo>
                  <a:lnTo>
                    <a:pt x="2" y="79"/>
                  </a:lnTo>
                  <a:lnTo>
                    <a:pt x="6" y="88"/>
                  </a:lnTo>
                  <a:lnTo>
                    <a:pt x="10" y="95"/>
                  </a:lnTo>
                  <a:lnTo>
                    <a:pt x="15" y="102"/>
                  </a:lnTo>
                  <a:lnTo>
                    <a:pt x="21" y="110"/>
                  </a:lnTo>
                  <a:lnTo>
                    <a:pt x="28" y="114"/>
                  </a:lnTo>
                  <a:lnTo>
                    <a:pt x="36" y="118"/>
                  </a:lnTo>
                  <a:lnTo>
                    <a:pt x="43" y="119"/>
                  </a:lnTo>
                  <a:lnTo>
                    <a:pt x="52" y="120"/>
                  </a:lnTo>
                  <a:lnTo>
                    <a:pt x="879" y="120"/>
                  </a:lnTo>
                  <a:lnTo>
                    <a:pt x="895" y="118"/>
                  </a:lnTo>
                  <a:lnTo>
                    <a:pt x="903" y="114"/>
                  </a:lnTo>
                  <a:lnTo>
                    <a:pt x="910" y="110"/>
                  </a:lnTo>
                  <a:lnTo>
                    <a:pt x="916" y="102"/>
                  </a:lnTo>
                  <a:lnTo>
                    <a:pt x="921" y="95"/>
                  </a:lnTo>
                  <a:lnTo>
                    <a:pt x="925" y="88"/>
                  </a:lnTo>
                  <a:lnTo>
                    <a:pt x="929" y="79"/>
                  </a:lnTo>
                  <a:lnTo>
                    <a:pt x="930" y="70"/>
                  </a:lnTo>
                  <a:lnTo>
                    <a:pt x="931" y="60"/>
                  </a:lnTo>
                  <a:lnTo>
                    <a:pt x="930" y="50"/>
                  </a:lnTo>
                  <a:lnTo>
                    <a:pt x="929" y="42"/>
                  </a:lnTo>
                  <a:lnTo>
                    <a:pt x="925" y="32"/>
                  </a:lnTo>
                  <a:lnTo>
                    <a:pt x="921" y="25"/>
                  </a:lnTo>
                  <a:lnTo>
                    <a:pt x="916" y="18"/>
                  </a:lnTo>
                  <a:lnTo>
                    <a:pt x="910" y="12"/>
                  </a:lnTo>
                  <a:lnTo>
                    <a:pt x="903" y="7"/>
                  </a:lnTo>
                  <a:lnTo>
                    <a:pt x="895" y="3"/>
                  </a:lnTo>
                  <a:lnTo>
                    <a:pt x="888" y="1"/>
                  </a:lnTo>
                  <a:lnTo>
                    <a:pt x="879"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99485" name="Freeform 157"/>
            <p:cNvSpPr>
              <a:spLocks/>
            </p:cNvSpPr>
            <p:nvPr/>
          </p:nvSpPr>
          <p:spPr bwMode="auto">
            <a:xfrm>
              <a:off x="924" y="3454"/>
              <a:ext cx="56" cy="61"/>
            </a:xfrm>
            <a:custGeom>
              <a:avLst/>
              <a:gdLst>
                <a:gd name="T0" fmla="*/ 0 w 256"/>
                <a:gd name="T1" fmla="*/ 61 h 298"/>
                <a:gd name="T2" fmla="*/ 56 w 256"/>
                <a:gd name="T3" fmla="*/ 61 h 298"/>
                <a:gd name="T4" fmla="*/ 28 w 256"/>
                <a:gd name="T5" fmla="*/ 0 h 298"/>
                <a:gd name="T6" fmla="*/ 0 w 256"/>
                <a:gd name="T7" fmla="*/ 61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298"/>
                  </a:moveTo>
                  <a:lnTo>
                    <a:pt x="256" y="298"/>
                  </a:lnTo>
                  <a:lnTo>
                    <a:pt x="128" y="0"/>
                  </a:lnTo>
                  <a:lnTo>
                    <a:pt x="0" y="298"/>
                  </a:lnTo>
                  <a:close/>
                </a:path>
              </a:pathLst>
            </a:custGeom>
            <a:solidFill>
              <a:srgbClr val="88E55C"/>
            </a:solidFill>
            <a:ln w="7938">
              <a:solidFill>
                <a:srgbClr val="88E55C"/>
              </a:solidFill>
              <a:round/>
              <a:headEnd/>
              <a:tailEnd/>
            </a:ln>
          </p:spPr>
          <p:txBody>
            <a:bodyPr>
              <a:prstTxWarp prst="textNoShape">
                <a:avLst/>
              </a:prstTxWarp>
            </a:bodyPr>
            <a:lstStyle/>
            <a:p>
              <a:endParaRPr lang="en-US"/>
            </a:p>
          </p:txBody>
        </p:sp>
        <p:sp>
          <p:nvSpPr>
            <p:cNvPr id="99486" name="Line 158"/>
            <p:cNvSpPr>
              <a:spLocks noChangeShapeType="1"/>
            </p:cNvSpPr>
            <p:nvPr/>
          </p:nvSpPr>
          <p:spPr bwMode="auto">
            <a:xfrm>
              <a:off x="1105" y="3391"/>
              <a:ext cx="1"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487" name="Line 159"/>
            <p:cNvSpPr>
              <a:spLocks noChangeShapeType="1"/>
            </p:cNvSpPr>
            <p:nvPr/>
          </p:nvSpPr>
          <p:spPr bwMode="auto">
            <a:xfrm>
              <a:off x="1285" y="3254"/>
              <a:ext cx="1" cy="0"/>
            </a:xfrm>
            <a:prstGeom prst="line">
              <a:avLst/>
            </a:prstGeom>
            <a:noFill/>
            <a:ln w="0">
              <a:solidFill>
                <a:srgbClr val="88E55C"/>
              </a:solidFill>
              <a:round/>
              <a:headEnd/>
              <a:tailEnd/>
            </a:ln>
          </p:spPr>
          <p:txBody>
            <a:bodyPr>
              <a:prstTxWarp prst="textNoShape">
                <a:avLst/>
              </a:prstTxWarp>
            </a:bodyPr>
            <a:lstStyle/>
            <a:p>
              <a:endParaRPr lang="en-US"/>
            </a:p>
          </p:txBody>
        </p:sp>
        <p:sp>
          <p:nvSpPr>
            <p:cNvPr id="99488" name="Freeform 160"/>
            <p:cNvSpPr>
              <a:spLocks/>
            </p:cNvSpPr>
            <p:nvPr/>
          </p:nvSpPr>
          <p:spPr bwMode="auto">
            <a:xfrm>
              <a:off x="1285" y="3193"/>
              <a:ext cx="56" cy="61"/>
            </a:xfrm>
            <a:custGeom>
              <a:avLst/>
              <a:gdLst>
                <a:gd name="T0" fmla="*/ 0 w 256"/>
                <a:gd name="T1" fmla="*/ 61 h 299"/>
                <a:gd name="T2" fmla="*/ 56 w 256"/>
                <a:gd name="T3" fmla="*/ 61 h 299"/>
                <a:gd name="T4" fmla="*/ 28 w 256"/>
                <a:gd name="T5" fmla="*/ 0 h 299"/>
                <a:gd name="T6" fmla="*/ 0 w 256"/>
                <a:gd name="T7" fmla="*/ 61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299"/>
                  </a:moveTo>
                  <a:lnTo>
                    <a:pt x="256" y="299"/>
                  </a:lnTo>
                  <a:lnTo>
                    <a:pt x="129" y="0"/>
                  </a:lnTo>
                  <a:lnTo>
                    <a:pt x="0" y="299"/>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489" name="Line 161"/>
            <p:cNvSpPr>
              <a:spLocks noChangeShapeType="1"/>
            </p:cNvSpPr>
            <p:nvPr/>
          </p:nvSpPr>
          <p:spPr bwMode="auto">
            <a:xfrm>
              <a:off x="1466" y="3139"/>
              <a:ext cx="1"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490" name="Freeform 162"/>
            <p:cNvSpPr>
              <a:spLocks/>
            </p:cNvSpPr>
            <p:nvPr/>
          </p:nvSpPr>
          <p:spPr bwMode="auto">
            <a:xfrm>
              <a:off x="1466" y="3078"/>
              <a:ext cx="56" cy="61"/>
            </a:xfrm>
            <a:custGeom>
              <a:avLst/>
              <a:gdLst>
                <a:gd name="T0" fmla="*/ 0 w 256"/>
                <a:gd name="T1" fmla="*/ 61 h 298"/>
                <a:gd name="T2" fmla="*/ 56 w 256"/>
                <a:gd name="T3" fmla="*/ 61 h 298"/>
                <a:gd name="T4" fmla="*/ 28 w 256"/>
                <a:gd name="T5" fmla="*/ 0 h 298"/>
                <a:gd name="T6" fmla="*/ 0 w 256"/>
                <a:gd name="T7" fmla="*/ 61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298"/>
                  </a:moveTo>
                  <a:lnTo>
                    <a:pt x="256" y="298"/>
                  </a:lnTo>
                  <a:lnTo>
                    <a:pt x="129" y="0"/>
                  </a:lnTo>
                  <a:lnTo>
                    <a:pt x="0" y="298"/>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491" name="Line 163"/>
            <p:cNvSpPr>
              <a:spLocks noChangeShapeType="1"/>
            </p:cNvSpPr>
            <p:nvPr/>
          </p:nvSpPr>
          <p:spPr bwMode="auto">
            <a:xfrm>
              <a:off x="1647" y="3088"/>
              <a:ext cx="1"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492" name="Freeform 164"/>
            <p:cNvSpPr>
              <a:spLocks/>
            </p:cNvSpPr>
            <p:nvPr/>
          </p:nvSpPr>
          <p:spPr bwMode="auto">
            <a:xfrm>
              <a:off x="1647" y="3028"/>
              <a:ext cx="56" cy="60"/>
            </a:xfrm>
            <a:custGeom>
              <a:avLst/>
              <a:gdLst>
                <a:gd name="T0" fmla="*/ 0 w 256"/>
                <a:gd name="T1" fmla="*/ 60 h 299"/>
                <a:gd name="T2" fmla="*/ 56 w 256"/>
                <a:gd name="T3" fmla="*/ 60 h 299"/>
                <a:gd name="T4" fmla="*/ 28 w 256"/>
                <a:gd name="T5" fmla="*/ 0 h 299"/>
                <a:gd name="T6" fmla="*/ 0 w 256"/>
                <a:gd name="T7" fmla="*/ 60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299"/>
                  </a:moveTo>
                  <a:lnTo>
                    <a:pt x="256" y="299"/>
                  </a:lnTo>
                  <a:lnTo>
                    <a:pt x="128" y="0"/>
                  </a:lnTo>
                  <a:lnTo>
                    <a:pt x="0" y="299"/>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493" name="Line 165"/>
            <p:cNvSpPr>
              <a:spLocks noChangeShapeType="1"/>
            </p:cNvSpPr>
            <p:nvPr/>
          </p:nvSpPr>
          <p:spPr bwMode="auto">
            <a:xfrm>
              <a:off x="1828" y="2998"/>
              <a:ext cx="1" cy="0"/>
            </a:xfrm>
            <a:prstGeom prst="line">
              <a:avLst/>
            </a:prstGeom>
            <a:noFill/>
            <a:ln w="0">
              <a:solidFill>
                <a:srgbClr val="88E55C"/>
              </a:solidFill>
              <a:round/>
              <a:headEnd/>
              <a:tailEnd/>
            </a:ln>
          </p:spPr>
          <p:txBody>
            <a:bodyPr>
              <a:prstTxWarp prst="textNoShape">
                <a:avLst/>
              </a:prstTxWarp>
            </a:bodyPr>
            <a:lstStyle/>
            <a:p>
              <a:endParaRPr lang="en-US"/>
            </a:p>
          </p:txBody>
        </p:sp>
        <p:sp>
          <p:nvSpPr>
            <p:cNvPr id="99494" name="Freeform 166"/>
            <p:cNvSpPr>
              <a:spLocks/>
            </p:cNvSpPr>
            <p:nvPr/>
          </p:nvSpPr>
          <p:spPr bwMode="auto">
            <a:xfrm>
              <a:off x="1828" y="2937"/>
              <a:ext cx="56" cy="61"/>
            </a:xfrm>
            <a:custGeom>
              <a:avLst/>
              <a:gdLst>
                <a:gd name="T0" fmla="*/ 0 w 256"/>
                <a:gd name="T1" fmla="*/ 61 h 298"/>
                <a:gd name="T2" fmla="*/ 56 w 256"/>
                <a:gd name="T3" fmla="*/ 61 h 298"/>
                <a:gd name="T4" fmla="*/ 28 w 256"/>
                <a:gd name="T5" fmla="*/ 0 h 298"/>
                <a:gd name="T6" fmla="*/ 0 w 256"/>
                <a:gd name="T7" fmla="*/ 61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298"/>
                  </a:moveTo>
                  <a:lnTo>
                    <a:pt x="256" y="298"/>
                  </a:lnTo>
                  <a:lnTo>
                    <a:pt x="129" y="0"/>
                  </a:lnTo>
                  <a:lnTo>
                    <a:pt x="0" y="298"/>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495" name="Line 167"/>
            <p:cNvSpPr>
              <a:spLocks noChangeShapeType="1"/>
            </p:cNvSpPr>
            <p:nvPr/>
          </p:nvSpPr>
          <p:spPr bwMode="auto">
            <a:xfrm>
              <a:off x="2007" y="2972"/>
              <a:ext cx="1" cy="0"/>
            </a:xfrm>
            <a:prstGeom prst="line">
              <a:avLst/>
            </a:prstGeom>
            <a:noFill/>
            <a:ln w="0">
              <a:solidFill>
                <a:srgbClr val="88E55C"/>
              </a:solidFill>
              <a:round/>
              <a:headEnd/>
              <a:tailEnd/>
            </a:ln>
          </p:spPr>
          <p:txBody>
            <a:bodyPr>
              <a:prstTxWarp prst="textNoShape">
                <a:avLst/>
              </a:prstTxWarp>
            </a:bodyPr>
            <a:lstStyle/>
            <a:p>
              <a:endParaRPr lang="en-US"/>
            </a:p>
          </p:txBody>
        </p:sp>
        <p:sp>
          <p:nvSpPr>
            <p:cNvPr id="99496" name="Line 168"/>
            <p:cNvSpPr>
              <a:spLocks noChangeShapeType="1"/>
            </p:cNvSpPr>
            <p:nvPr/>
          </p:nvSpPr>
          <p:spPr bwMode="auto">
            <a:xfrm>
              <a:off x="2188" y="2906"/>
              <a:ext cx="1" cy="0"/>
            </a:xfrm>
            <a:prstGeom prst="line">
              <a:avLst/>
            </a:prstGeom>
            <a:noFill/>
            <a:ln w="0">
              <a:solidFill>
                <a:srgbClr val="88E55C"/>
              </a:solidFill>
              <a:round/>
              <a:headEnd/>
              <a:tailEnd/>
            </a:ln>
          </p:spPr>
          <p:txBody>
            <a:bodyPr>
              <a:prstTxWarp prst="textNoShape">
                <a:avLst/>
              </a:prstTxWarp>
            </a:bodyPr>
            <a:lstStyle/>
            <a:p>
              <a:endParaRPr lang="en-US"/>
            </a:p>
          </p:txBody>
        </p:sp>
        <p:sp>
          <p:nvSpPr>
            <p:cNvPr id="99497" name="Freeform 169"/>
            <p:cNvSpPr>
              <a:spLocks/>
            </p:cNvSpPr>
            <p:nvPr/>
          </p:nvSpPr>
          <p:spPr bwMode="auto">
            <a:xfrm>
              <a:off x="2188" y="2845"/>
              <a:ext cx="56" cy="61"/>
            </a:xfrm>
            <a:custGeom>
              <a:avLst/>
              <a:gdLst>
                <a:gd name="T0" fmla="*/ 0 w 256"/>
                <a:gd name="T1" fmla="*/ 61 h 298"/>
                <a:gd name="T2" fmla="*/ 56 w 256"/>
                <a:gd name="T3" fmla="*/ 61 h 298"/>
                <a:gd name="T4" fmla="*/ 28 w 256"/>
                <a:gd name="T5" fmla="*/ 0 h 298"/>
                <a:gd name="T6" fmla="*/ 0 w 256"/>
                <a:gd name="T7" fmla="*/ 61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298"/>
                  </a:moveTo>
                  <a:lnTo>
                    <a:pt x="256" y="298"/>
                  </a:lnTo>
                  <a:lnTo>
                    <a:pt x="128" y="0"/>
                  </a:lnTo>
                  <a:lnTo>
                    <a:pt x="0" y="298"/>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498" name="Line 170"/>
            <p:cNvSpPr>
              <a:spLocks noChangeShapeType="1"/>
            </p:cNvSpPr>
            <p:nvPr/>
          </p:nvSpPr>
          <p:spPr bwMode="auto">
            <a:xfrm>
              <a:off x="2369" y="2800"/>
              <a:ext cx="1" cy="0"/>
            </a:xfrm>
            <a:prstGeom prst="line">
              <a:avLst/>
            </a:prstGeom>
            <a:noFill/>
            <a:ln w="0">
              <a:solidFill>
                <a:srgbClr val="88E55C"/>
              </a:solidFill>
              <a:round/>
              <a:headEnd/>
              <a:tailEnd/>
            </a:ln>
          </p:spPr>
          <p:txBody>
            <a:bodyPr>
              <a:prstTxWarp prst="textNoShape">
                <a:avLst/>
              </a:prstTxWarp>
            </a:bodyPr>
            <a:lstStyle/>
            <a:p>
              <a:endParaRPr lang="en-US"/>
            </a:p>
          </p:txBody>
        </p:sp>
        <p:sp>
          <p:nvSpPr>
            <p:cNvPr id="99499" name="Freeform 171"/>
            <p:cNvSpPr>
              <a:spLocks/>
            </p:cNvSpPr>
            <p:nvPr/>
          </p:nvSpPr>
          <p:spPr bwMode="auto">
            <a:xfrm>
              <a:off x="2369" y="2738"/>
              <a:ext cx="56" cy="62"/>
            </a:xfrm>
            <a:custGeom>
              <a:avLst/>
              <a:gdLst>
                <a:gd name="T0" fmla="*/ 0 w 256"/>
                <a:gd name="T1" fmla="*/ 62 h 299"/>
                <a:gd name="T2" fmla="*/ 56 w 256"/>
                <a:gd name="T3" fmla="*/ 62 h 299"/>
                <a:gd name="T4" fmla="*/ 28 w 256"/>
                <a:gd name="T5" fmla="*/ 0 h 299"/>
                <a:gd name="T6" fmla="*/ 0 w 256"/>
                <a:gd name="T7" fmla="*/ 62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299"/>
                  </a:moveTo>
                  <a:lnTo>
                    <a:pt x="256" y="299"/>
                  </a:lnTo>
                  <a:lnTo>
                    <a:pt x="129" y="0"/>
                  </a:lnTo>
                  <a:lnTo>
                    <a:pt x="0" y="299"/>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500" name="Line 172"/>
            <p:cNvSpPr>
              <a:spLocks noChangeShapeType="1"/>
            </p:cNvSpPr>
            <p:nvPr/>
          </p:nvSpPr>
          <p:spPr bwMode="auto">
            <a:xfrm>
              <a:off x="2550" y="2720"/>
              <a:ext cx="1"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01" name="Freeform 173"/>
            <p:cNvSpPr>
              <a:spLocks/>
            </p:cNvSpPr>
            <p:nvPr/>
          </p:nvSpPr>
          <p:spPr bwMode="auto">
            <a:xfrm>
              <a:off x="2550" y="2659"/>
              <a:ext cx="56" cy="61"/>
            </a:xfrm>
            <a:custGeom>
              <a:avLst/>
              <a:gdLst>
                <a:gd name="T0" fmla="*/ 0 w 256"/>
                <a:gd name="T1" fmla="*/ 61 h 298"/>
                <a:gd name="T2" fmla="*/ 56 w 256"/>
                <a:gd name="T3" fmla="*/ 61 h 298"/>
                <a:gd name="T4" fmla="*/ 28 w 256"/>
                <a:gd name="T5" fmla="*/ 0 h 298"/>
                <a:gd name="T6" fmla="*/ 0 w 256"/>
                <a:gd name="T7" fmla="*/ 61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298"/>
                  </a:moveTo>
                  <a:lnTo>
                    <a:pt x="256" y="298"/>
                  </a:lnTo>
                  <a:lnTo>
                    <a:pt x="128" y="0"/>
                  </a:lnTo>
                  <a:lnTo>
                    <a:pt x="0" y="298"/>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502" name="Line 174"/>
            <p:cNvSpPr>
              <a:spLocks noChangeShapeType="1"/>
            </p:cNvSpPr>
            <p:nvPr/>
          </p:nvSpPr>
          <p:spPr bwMode="auto">
            <a:xfrm>
              <a:off x="2730" y="2693"/>
              <a:ext cx="1"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03" name="Freeform 175"/>
            <p:cNvSpPr>
              <a:spLocks/>
            </p:cNvSpPr>
            <p:nvPr/>
          </p:nvSpPr>
          <p:spPr bwMode="auto">
            <a:xfrm>
              <a:off x="2730" y="2632"/>
              <a:ext cx="56" cy="61"/>
            </a:xfrm>
            <a:custGeom>
              <a:avLst/>
              <a:gdLst>
                <a:gd name="T0" fmla="*/ 0 w 256"/>
                <a:gd name="T1" fmla="*/ 61 h 298"/>
                <a:gd name="T2" fmla="*/ 56 w 256"/>
                <a:gd name="T3" fmla="*/ 61 h 298"/>
                <a:gd name="T4" fmla="*/ 28 w 256"/>
                <a:gd name="T5" fmla="*/ 0 h 298"/>
                <a:gd name="T6" fmla="*/ 0 w 256"/>
                <a:gd name="T7" fmla="*/ 61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298"/>
                  </a:moveTo>
                  <a:lnTo>
                    <a:pt x="256" y="298"/>
                  </a:lnTo>
                  <a:lnTo>
                    <a:pt x="128" y="0"/>
                  </a:lnTo>
                  <a:lnTo>
                    <a:pt x="0" y="298"/>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504" name="Line 176"/>
            <p:cNvSpPr>
              <a:spLocks noChangeShapeType="1"/>
            </p:cNvSpPr>
            <p:nvPr/>
          </p:nvSpPr>
          <p:spPr bwMode="auto">
            <a:xfrm>
              <a:off x="2911" y="2638"/>
              <a:ext cx="1"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05" name="Freeform 177"/>
            <p:cNvSpPr>
              <a:spLocks/>
            </p:cNvSpPr>
            <p:nvPr/>
          </p:nvSpPr>
          <p:spPr bwMode="auto">
            <a:xfrm>
              <a:off x="2911" y="2577"/>
              <a:ext cx="56" cy="61"/>
            </a:xfrm>
            <a:custGeom>
              <a:avLst/>
              <a:gdLst>
                <a:gd name="T0" fmla="*/ 0 w 256"/>
                <a:gd name="T1" fmla="*/ 61 h 298"/>
                <a:gd name="T2" fmla="*/ 56 w 256"/>
                <a:gd name="T3" fmla="*/ 61 h 298"/>
                <a:gd name="T4" fmla="*/ 28 w 256"/>
                <a:gd name="T5" fmla="*/ 0 h 298"/>
                <a:gd name="T6" fmla="*/ 0 w 256"/>
                <a:gd name="T7" fmla="*/ 61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298"/>
                  </a:moveTo>
                  <a:lnTo>
                    <a:pt x="256" y="298"/>
                  </a:lnTo>
                  <a:lnTo>
                    <a:pt x="129" y="0"/>
                  </a:lnTo>
                  <a:lnTo>
                    <a:pt x="0" y="298"/>
                  </a:lnTo>
                  <a:close/>
                </a:path>
              </a:pathLst>
            </a:custGeom>
            <a:solidFill>
              <a:srgbClr val="FF9900"/>
            </a:solidFill>
            <a:ln w="7938">
              <a:solidFill>
                <a:srgbClr val="FF9900"/>
              </a:solidFill>
              <a:round/>
              <a:headEnd/>
              <a:tailEnd/>
            </a:ln>
          </p:spPr>
          <p:txBody>
            <a:bodyPr>
              <a:prstTxWarp prst="textNoShape">
                <a:avLst/>
              </a:prstTxWarp>
            </a:bodyPr>
            <a:lstStyle/>
            <a:p>
              <a:endParaRPr lang="en-US"/>
            </a:p>
          </p:txBody>
        </p:sp>
        <p:sp>
          <p:nvSpPr>
            <p:cNvPr id="99506" name="Line 178"/>
            <p:cNvSpPr>
              <a:spLocks noChangeShapeType="1"/>
            </p:cNvSpPr>
            <p:nvPr/>
          </p:nvSpPr>
          <p:spPr bwMode="auto">
            <a:xfrm>
              <a:off x="3092" y="2597"/>
              <a:ext cx="1" cy="0"/>
            </a:xfrm>
            <a:prstGeom prst="line">
              <a:avLst/>
            </a:prstGeom>
            <a:noFill/>
            <a:ln w="0">
              <a:solidFill>
                <a:srgbClr val="88E55C"/>
              </a:solidFill>
              <a:round/>
              <a:headEnd/>
              <a:tailEnd/>
            </a:ln>
          </p:spPr>
          <p:txBody>
            <a:bodyPr>
              <a:prstTxWarp prst="textNoShape">
                <a:avLst/>
              </a:prstTxWarp>
            </a:bodyPr>
            <a:lstStyle/>
            <a:p>
              <a:endParaRPr lang="en-US"/>
            </a:p>
          </p:txBody>
        </p:sp>
        <p:sp>
          <p:nvSpPr>
            <p:cNvPr id="99507" name="Freeform 179"/>
            <p:cNvSpPr>
              <a:spLocks/>
            </p:cNvSpPr>
            <p:nvPr/>
          </p:nvSpPr>
          <p:spPr bwMode="auto">
            <a:xfrm>
              <a:off x="3092" y="2536"/>
              <a:ext cx="56" cy="61"/>
            </a:xfrm>
            <a:custGeom>
              <a:avLst/>
              <a:gdLst>
                <a:gd name="T0" fmla="*/ 0 w 256"/>
                <a:gd name="T1" fmla="*/ 61 h 299"/>
                <a:gd name="T2" fmla="*/ 56 w 256"/>
                <a:gd name="T3" fmla="*/ 61 h 299"/>
                <a:gd name="T4" fmla="*/ 28 w 256"/>
                <a:gd name="T5" fmla="*/ 0 h 299"/>
                <a:gd name="T6" fmla="*/ 0 w 256"/>
                <a:gd name="T7" fmla="*/ 61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299"/>
                  </a:moveTo>
                  <a:lnTo>
                    <a:pt x="256" y="299"/>
                  </a:lnTo>
                  <a:lnTo>
                    <a:pt x="129" y="0"/>
                  </a:lnTo>
                  <a:lnTo>
                    <a:pt x="0" y="299"/>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508" name="Line 180"/>
            <p:cNvSpPr>
              <a:spLocks noChangeShapeType="1"/>
            </p:cNvSpPr>
            <p:nvPr/>
          </p:nvSpPr>
          <p:spPr bwMode="auto">
            <a:xfrm>
              <a:off x="3273" y="2541"/>
              <a:ext cx="0"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09" name="Freeform 181"/>
            <p:cNvSpPr>
              <a:spLocks/>
            </p:cNvSpPr>
            <p:nvPr/>
          </p:nvSpPr>
          <p:spPr bwMode="auto">
            <a:xfrm>
              <a:off x="3273" y="2481"/>
              <a:ext cx="55" cy="60"/>
            </a:xfrm>
            <a:custGeom>
              <a:avLst/>
              <a:gdLst>
                <a:gd name="T0" fmla="*/ 0 w 256"/>
                <a:gd name="T1" fmla="*/ 60 h 299"/>
                <a:gd name="T2" fmla="*/ 55 w 256"/>
                <a:gd name="T3" fmla="*/ 60 h 299"/>
                <a:gd name="T4" fmla="*/ 28 w 256"/>
                <a:gd name="T5" fmla="*/ 0 h 299"/>
                <a:gd name="T6" fmla="*/ 0 w 256"/>
                <a:gd name="T7" fmla="*/ 60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299"/>
                  </a:moveTo>
                  <a:lnTo>
                    <a:pt x="256" y="299"/>
                  </a:lnTo>
                  <a:lnTo>
                    <a:pt x="128" y="0"/>
                  </a:lnTo>
                  <a:lnTo>
                    <a:pt x="0" y="299"/>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510" name="Line 182"/>
            <p:cNvSpPr>
              <a:spLocks noChangeShapeType="1"/>
            </p:cNvSpPr>
            <p:nvPr/>
          </p:nvSpPr>
          <p:spPr bwMode="auto">
            <a:xfrm>
              <a:off x="3453" y="2527"/>
              <a:ext cx="1"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11" name="Freeform 183"/>
            <p:cNvSpPr>
              <a:spLocks/>
            </p:cNvSpPr>
            <p:nvPr/>
          </p:nvSpPr>
          <p:spPr bwMode="auto">
            <a:xfrm>
              <a:off x="3453" y="2466"/>
              <a:ext cx="56" cy="61"/>
            </a:xfrm>
            <a:custGeom>
              <a:avLst/>
              <a:gdLst>
                <a:gd name="T0" fmla="*/ 0 w 256"/>
                <a:gd name="T1" fmla="*/ 61 h 298"/>
                <a:gd name="T2" fmla="*/ 56 w 256"/>
                <a:gd name="T3" fmla="*/ 61 h 298"/>
                <a:gd name="T4" fmla="*/ 28 w 256"/>
                <a:gd name="T5" fmla="*/ 0 h 298"/>
                <a:gd name="T6" fmla="*/ 0 w 256"/>
                <a:gd name="T7" fmla="*/ 61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298"/>
                  </a:moveTo>
                  <a:lnTo>
                    <a:pt x="256" y="298"/>
                  </a:lnTo>
                  <a:lnTo>
                    <a:pt x="129" y="0"/>
                  </a:lnTo>
                  <a:lnTo>
                    <a:pt x="0" y="298"/>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512" name="Line 184"/>
            <p:cNvSpPr>
              <a:spLocks noChangeShapeType="1"/>
            </p:cNvSpPr>
            <p:nvPr/>
          </p:nvSpPr>
          <p:spPr bwMode="auto">
            <a:xfrm>
              <a:off x="3634" y="2514"/>
              <a:ext cx="1" cy="0"/>
            </a:xfrm>
            <a:prstGeom prst="line">
              <a:avLst/>
            </a:prstGeom>
            <a:noFill/>
            <a:ln w="0">
              <a:solidFill>
                <a:srgbClr val="88E55C"/>
              </a:solidFill>
              <a:round/>
              <a:headEnd/>
              <a:tailEnd/>
            </a:ln>
          </p:spPr>
          <p:txBody>
            <a:bodyPr>
              <a:prstTxWarp prst="textNoShape">
                <a:avLst/>
              </a:prstTxWarp>
            </a:bodyPr>
            <a:lstStyle/>
            <a:p>
              <a:endParaRPr lang="en-US"/>
            </a:p>
          </p:txBody>
        </p:sp>
        <p:sp>
          <p:nvSpPr>
            <p:cNvPr id="99513" name="Freeform 185"/>
            <p:cNvSpPr>
              <a:spLocks/>
            </p:cNvSpPr>
            <p:nvPr/>
          </p:nvSpPr>
          <p:spPr bwMode="auto">
            <a:xfrm>
              <a:off x="3634" y="2452"/>
              <a:ext cx="56" cy="62"/>
            </a:xfrm>
            <a:custGeom>
              <a:avLst/>
              <a:gdLst>
                <a:gd name="T0" fmla="*/ 0 w 256"/>
                <a:gd name="T1" fmla="*/ 62 h 298"/>
                <a:gd name="T2" fmla="*/ 56 w 256"/>
                <a:gd name="T3" fmla="*/ 62 h 298"/>
                <a:gd name="T4" fmla="*/ 28 w 256"/>
                <a:gd name="T5" fmla="*/ 0 h 298"/>
                <a:gd name="T6" fmla="*/ 0 w 256"/>
                <a:gd name="T7" fmla="*/ 62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298"/>
                  </a:moveTo>
                  <a:lnTo>
                    <a:pt x="256" y="298"/>
                  </a:lnTo>
                  <a:lnTo>
                    <a:pt x="129" y="0"/>
                  </a:lnTo>
                  <a:lnTo>
                    <a:pt x="0" y="298"/>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514" name="Line 186"/>
            <p:cNvSpPr>
              <a:spLocks noChangeShapeType="1"/>
            </p:cNvSpPr>
            <p:nvPr/>
          </p:nvSpPr>
          <p:spPr bwMode="auto">
            <a:xfrm>
              <a:off x="3815" y="2497"/>
              <a:ext cx="1"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15" name="Line 187"/>
            <p:cNvSpPr>
              <a:spLocks noChangeShapeType="1"/>
            </p:cNvSpPr>
            <p:nvPr/>
          </p:nvSpPr>
          <p:spPr bwMode="auto">
            <a:xfrm>
              <a:off x="3995" y="2406"/>
              <a:ext cx="1"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16" name="Freeform 188"/>
            <p:cNvSpPr>
              <a:spLocks/>
            </p:cNvSpPr>
            <p:nvPr/>
          </p:nvSpPr>
          <p:spPr bwMode="auto">
            <a:xfrm>
              <a:off x="3995" y="2346"/>
              <a:ext cx="56" cy="60"/>
            </a:xfrm>
            <a:custGeom>
              <a:avLst/>
              <a:gdLst>
                <a:gd name="T0" fmla="*/ 0 w 256"/>
                <a:gd name="T1" fmla="*/ 60 h 298"/>
                <a:gd name="T2" fmla="*/ 56 w 256"/>
                <a:gd name="T3" fmla="*/ 60 h 298"/>
                <a:gd name="T4" fmla="*/ 28 w 256"/>
                <a:gd name="T5" fmla="*/ 0 h 298"/>
                <a:gd name="T6" fmla="*/ 0 w 256"/>
                <a:gd name="T7" fmla="*/ 6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298"/>
                  </a:moveTo>
                  <a:lnTo>
                    <a:pt x="256" y="298"/>
                  </a:lnTo>
                  <a:lnTo>
                    <a:pt x="129" y="0"/>
                  </a:lnTo>
                  <a:lnTo>
                    <a:pt x="0" y="298"/>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517" name="Line 189"/>
            <p:cNvSpPr>
              <a:spLocks noChangeShapeType="1"/>
            </p:cNvSpPr>
            <p:nvPr/>
          </p:nvSpPr>
          <p:spPr bwMode="auto">
            <a:xfrm>
              <a:off x="4176" y="2363"/>
              <a:ext cx="1"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18" name="Freeform 190"/>
            <p:cNvSpPr>
              <a:spLocks/>
            </p:cNvSpPr>
            <p:nvPr/>
          </p:nvSpPr>
          <p:spPr bwMode="auto">
            <a:xfrm>
              <a:off x="4176" y="2302"/>
              <a:ext cx="56" cy="61"/>
            </a:xfrm>
            <a:custGeom>
              <a:avLst/>
              <a:gdLst>
                <a:gd name="T0" fmla="*/ 0 w 256"/>
                <a:gd name="T1" fmla="*/ 61 h 299"/>
                <a:gd name="T2" fmla="*/ 56 w 256"/>
                <a:gd name="T3" fmla="*/ 61 h 299"/>
                <a:gd name="T4" fmla="*/ 28 w 256"/>
                <a:gd name="T5" fmla="*/ 0 h 299"/>
                <a:gd name="T6" fmla="*/ 0 w 256"/>
                <a:gd name="T7" fmla="*/ 61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299"/>
                  </a:moveTo>
                  <a:lnTo>
                    <a:pt x="256" y="299"/>
                  </a:lnTo>
                  <a:lnTo>
                    <a:pt x="129" y="0"/>
                  </a:lnTo>
                  <a:lnTo>
                    <a:pt x="0" y="299"/>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519" name="Line 191"/>
            <p:cNvSpPr>
              <a:spLocks noChangeShapeType="1"/>
            </p:cNvSpPr>
            <p:nvPr/>
          </p:nvSpPr>
          <p:spPr bwMode="auto">
            <a:xfrm>
              <a:off x="4357" y="2363"/>
              <a:ext cx="1"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20" name="Line 192"/>
            <p:cNvSpPr>
              <a:spLocks noChangeShapeType="1"/>
            </p:cNvSpPr>
            <p:nvPr/>
          </p:nvSpPr>
          <p:spPr bwMode="auto">
            <a:xfrm>
              <a:off x="4538" y="2267"/>
              <a:ext cx="1" cy="0"/>
            </a:xfrm>
            <a:prstGeom prst="line">
              <a:avLst/>
            </a:prstGeom>
            <a:noFill/>
            <a:ln w="0">
              <a:solidFill>
                <a:srgbClr val="88E55C"/>
              </a:solidFill>
              <a:round/>
              <a:headEnd/>
              <a:tailEnd/>
            </a:ln>
          </p:spPr>
          <p:txBody>
            <a:bodyPr>
              <a:prstTxWarp prst="textNoShape">
                <a:avLst/>
              </a:prstTxWarp>
            </a:bodyPr>
            <a:lstStyle/>
            <a:p>
              <a:endParaRPr lang="en-US"/>
            </a:p>
          </p:txBody>
        </p:sp>
        <p:sp>
          <p:nvSpPr>
            <p:cNvPr id="99521" name="Line 193"/>
            <p:cNvSpPr>
              <a:spLocks noChangeShapeType="1"/>
            </p:cNvSpPr>
            <p:nvPr/>
          </p:nvSpPr>
          <p:spPr bwMode="auto">
            <a:xfrm>
              <a:off x="4718" y="2225"/>
              <a:ext cx="1"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22" name="Freeform 194"/>
            <p:cNvSpPr>
              <a:spLocks/>
            </p:cNvSpPr>
            <p:nvPr/>
          </p:nvSpPr>
          <p:spPr bwMode="auto">
            <a:xfrm>
              <a:off x="4718" y="2164"/>
              <a:ext cx="56" cy="61"/>
            </a:xfrm>
            <a:custGeom>
              <a:avLst/>
              <a:gdLst>
                <a:gd name="T0" fmla="*/ 0 w 256"/>
                <a:gd name="T1" fmla="*/ 61 h 298"/>
                <a:gd name="T2" fmla="*/ 56 w 256"/>
                <a:gd name="T3" fmla="*/ 61 h 298"/>
                <a:gd name="T4" fmla="*/ 28 w 256"/>
                <a:gd name="T5" fmla="*/ 0 h 298"/>
                <a:gd name="T6" fmla="*/ 0 w 256"/>
                <a:gd name="T7" fmla="*/ 61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298"/>
                  </a:moveTo>
                  <a:lnTo>
                    <a:pt x="256" y="298"/>
                  </a:lnTo>
                  <a:lnTo>
                    <a:pt x="129" y="0"/>
                  </a:lnTo>
                  <a:lnTo>
                    <a:pt x="0" y="298"/>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523" name="Line 195"/>
            <p:cNvSpPr>
              <a:spLocks noChangeShapeType="1"/>
            </p:cNvSpPr>
            <p:nvPr/>
          </p:nvSpPr>
          <p:spPr bwMode="auto">
            <a:xfrm>
              <a:off x="4899" y="2225"/>
              <a:ext cx="1"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24" name="Freeform 196"/>
            <p:cNvSpPr>
              <a:spLocks/>
            </p:cNvSpPr>
            <p:nvPr/>
          </p:nvSpPr>
          <p:spPr bwMode="auto">
            <a:xfrm>
              <a:off x="4899" y="2164"/>
              <a:ext cx="56" cy="61"/>
            </a:xfrm>
            <a:custGeom>
              <a:avLst/>
              <a:gdLst>
                <a:gd name="T0" fmla="*/ 0 w 256"/>
                <a:gd name="T1" fmla="*/ 61 h 298"/>
                <a:gd name="T2" fmla="*/ 56 w 256"/>
                <a:gd name="T3" fmla="*/ 61 h 298"/>
                <a:gd name="T4" fmla="*/ 28 w 256"/>
                <a:gd name="T5" fmla="*/ 0 h 298"/>
                <a:gd name="T6" fmla="*/ 0 w 256"/>
                <a:gd name="T7" fmla="*/ 61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298"/>
                  </a:moveTo>
                  <a:lnTo>
                    <a:pt x="256" y="298"/>
                  </a:lnTo>
                  <a:lnTo>
                    <a:pt x="128" y="0"/>
                  </a:lnTo>
                  <a:lnTo>
                    <a:pt x="0" y="298"/>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525" name="Line 197"/>
            <p:cNvSpPr>
              <a:spLocks noChangeShapeType="1"/>
            </p:cNvSpPr>
            <p:nvPr/>
          </p:nvSpPr>
          <p:spPr bwMode="auto">
            <a:xfrm>
              <a:off x="941" y="3484"/>
              <a:ext cx="0"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26" name="Freeform 198"/>
            <p:cNvSpPr>
              <a:spLocks/>
            </p:cNvSpPr>
            <p:nvPr/>
          </p:nvSpPr>
          <p:spPr bwMode="auto">
            <a:xfrm>
              <a:off x="941" y="3349"/>
              <a:ext cx="22" cy="147"/>
            </a:xfrm>
            <a:custGeom>
              <a:avLst/>
              <a:gdLst>
                <a:gd name="T0" fmla="*/ 0 w 104"/>
                <a:gd name="T1" fmla="*/ 135 h 727"/>
                <a:gd name="T2" fmla="*/ 0 w 104"/>
                <a:gd name="T3" fmla="*/ 137 h 727"/>
                <a:gd name="T4" fmla="*/ 0 w 104"/>
                <a:gd name="T5" fmla="*/ 139 h 727"/>
                <a:gd name="T6" fmla="*/ 1 w 104"/>
                <a:gd name="T7" fmla="*/ 140 h 727"/>
                <a:gd name="T8" fmla="*/ 2 w 104"/>
                <a:gd name="T9" fmla="*/ 142 h 727"/>
                <a:gd name="T10" fmla="*/ 3 w 104"/>
                <a:gd name="T11" fmla="*/ 143 h 727"/>
                <a:gd name="T12" fmla="*/ 4 w 104"/>
                <a:gd name="T13" fmla="*/ 145 h 727"/>
                <a:gd name="T14" fmla="*/ 6 w 104"/>
                <a:gd name="T15" fmla="*/ 146 h 727"/>
                <a:gd name="T16" fmla="*/ 8 w 104"/>
                <a:gd name="T17" fmla="*/ 146 h 727"/>
                <a:gd name="T18" fmla="*/ 9 w 104"/>
                <a:gd name="T19" fmla="*/ 147 h 727"/>
                <a:gd name="T20" fmla="*/ 11 w 104"/>
                <a:gd name="T21" fmla="*/ 147 h 727"/>
                <a:gd name="T22" fmla="*/ 12 w 104"/>
                <a:gd name="T23" fmla="*/ 147 h 727"/>
                <a:gd name="T24" fmla="*/ 14 w 104"/>
                <a:gd name="T25" fmla="*/ 146 h 727"/>
                <a:gd name="T26" fmla="*/ 16 w 104"/>
                <a:gd name="T27" fmla="*/ 146 h 727"/>
                <a:gd name="T28" fmla="*/ 17 w 104"/>
                <a:gd name="T29" fmla="*/ 145 h 727"/>
                <a:gd name="T30" fmla="*/ 19 w 104"/>
                <a:gd name="T31" fmla="*/ 143 h 727"/>
                <a:gd name="T32" fmla="*/ 20 w 104"/>
                <a:gd name="T33" fmla="*/ 142 h 727"/>
                <a:gd name="T34" fmla="*/ 21 w 104"/>
                <a:gd name="T35" fmla="*/ 140 h 727"/>
                <a:gd name="T36" fmla="*/ 21 w 104"/>
                <a:gd name="T37" fmla="*/ 139 h 727"/>
                <a:gd name="T38" fmla="*/ 22 w 104"/>
                <a:gd name="T39" fmla="*/ 137 h 727"/>
                <a:gd name="T40" fmla="*/ 22 w 104"/>
                <a:gd name="T41" fmla="*/ 135 h 727"/>
                <a:gd name="T42" fmla="*/ 22 w 104"/>
                <a:gd name="T43" fmla="*/ 12 h 727"/>
                <a:gd name="T44" fmla="*/ 21 w 104"/>
                <a:gd name="T45" fmla="*/ 8 h 727"/>
                <a:gd name="T46" fmla="*/ 21 w 104"/>
                <a:gd name="T47" fmla="*/ 6 h 727"/>
                <a:gd name="T48" fmla="*/ 20 w 104"/>
                <a:gd name="T49" fmla="*/ 5 h 727"/>
                <a:gd name="T50" fmla="*/ 19 w 104"/>
                <a:gd name="T51" fmla="*/ 3 h 727"/>
                <a:gd name="T52" fmla="*/ 17 w 104"/>
                <a:gd name="T53" fmla="*/ 2 h 727"/>
                <a:gd name="T54" fmla="*/ 16 w 104"/>
                <a:gd name="T55" fmla="*/ 1 h 727"/>
                <a:gd name="T56" fmla="*/ 14 w 104"/>
                <a:gd name="T57" fmla="*/ 0 h 727"/>
                <a:gd name="T58" fmla="*/ 12 w 104"/>
                <a:gd name="T59" fmla="*/ 0 h 727"/>
                <a:gd name="T60" fmla="*/ 11 w 104"/>
                <a:gd name="T61" fmla="*/ 0 h 727"/>
                <a:gd name="T62" fmla="*/ 9 w 104"/>
                <a:gd name="T63" fmla="*/ 0 h 727"/>
                <a:gd name="T64" fmla="*/ 8 w 104"/>
                <a:gd name="T65" fmla="*/ 0 h 727"/>
                <a:gd name="T66" fmla="*/ 6 w 104"/>
                <a:gd name="T67" fmla="*/ 1 h 727"/>
                <a:gd name="T68" fmla="*/ 4 w 104"/>
                <a:gd name="T69" fmla="*/ 2 h 727"/>
                <a:gd name="T70" fmla="*/ 3 w 104"/>
                <a:gd name="T71" fmla="*/ 3 h 727"/>
                <a:gd name="T72" fmla="*/ 2 w 104"/>
                <a:gd name="T73" fmla="*/ 5 h 727"/>
                <a:gd name="T74" fmla="*/ 1 w 104"/>
                <a:gd name="T75" fmla="*/ 6 h 727"/>
                <a:gd name="T76" fmla="*/ 0 w 104"/>
                <a:gd name="T77" fmla="*/ 8 h 727"/>
                <a:gd name="T78" fmla="*/ 0 w 104"/>
                <a:gd name="T79" fmla="*/ 10 h 727"/>
                <a:gd name="T80" fmla="*/ 0 w 104"/>
                <a:gd name="T81" fmla="*/ 12 h 727"/>
                <a:gd name="T82" fmla="*/ 0 w 104"/>
                <a:gd name="T83" fmla="*/ 135 h 7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727"/>
                <a:gd name="T128" fmla="*/ 104 w 104"/>
                <a:gd name="T129" fmla="*/ 727 h 7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727">
                  <a:moveTo>
                    <a:pt x="0" y="666"/>
                  </a:moveTo>
                  <a:lnTo>
                    <a:pt x="0" y="676"/>
                  </a:lnTo>
                  <a:lnTo>
                    <a:pt x="2" y="685"/>
                  </a:lnTo>
                  <a:lnTo>
                    <a:pt x="5" y="694"/>
                  </a:lnTo>
                  <a:lnTo>
                    <a:pt x="10" y="701"/>
                  </a:lnTo>
                  <a:lnTo>
                    <a:pt x="15" y="709"/>
                  </a:lnTo>
                  <a:lnTo>
                    <a:pt x="21" y="715"/>
                  </a:lnTo>
                  <a:lnTo>
                    <a:pt x="28" y="720"/>
                  </a:lnTo>
                  <a:lnTo>
                    <a:pt x="36" y="724"/>
                  </a:lnTo>
                  <a:lnTo>
                    <a:pt x="43" y="726"/>
                  </a:lnTo>
                  <a:lnTo>
                    <a:pt x="52" y="727"/>
                  </a:lnTo>
                  <a:lnTo>
                    <a:pt x="59" y="726"/>
                  </a:lnTo>
                  <a:lnTo>
                    <a:pt x="68" y="724"/>
                  </a:lnTo>
                  <a:lnTo>
                    <a:pt x="75" y="720"/>
                  </a:lnTo>
                  <a:lnTo>
                    <a:pt x="81" y="715"/>
                  </a:lnTo>
                  <a:lnTo>
                    <a:pt x="88" y="709"/>
                  </a:lnTo>
                  <a:lnTo>
                    <a:pt x="94" y="701"/>
                  </a:lnTo>
                  <a:lnTo>
                    <a:pt x="97" y="694"/>
                  </a:lnTo>
                  <a:lnTo>
                    <a:pt x="101" y="685"/>
                  </a:lnTo>
                  <a:lnTo>
                    <a:pt x="102" y="676"/>
                  </a:lnTo>
                  <a:lnTo>
                    <a:pt x="104" y="666"/>
                  </a:lnTo>
                  <a:lnTo>
                    <a:pt x="104" y="60"/>
                  </a:lnTo>
                  <a:lnTo>
                    <a:pt x="101" y="41"/>
                  </a:lnTo>
                  <a:lnTo>
                    <a:pt x="97" y="32"/>
                  </a:lnTo>
                  <a:lnTo>
                    <a:pt x="94" y="24"/>
                  </a:lnTo>
                  <a:lnTo>
                    <a:pt x="88" y="17"/>
                  </a:lnTo>
                  <a:lnTo>
                    <a:pt x="81" y="11"/>
                  </a:lnTo>
                  <a:lnTo>
                    <a:pt x="75" y="6"/>
                  </a:lnTo>
                  <a:lnTo>
                    <a:pt x="68" y="2"/>
                  </a:lnTo>
                  <a:lnTo>
                    <a:pt x="59" y="0"/>
                  </a:lnTo>
                  <a:lnTo>
                    <a:pt x="52" y="0"/>
                  </a:lnTo>
                  <a:lnTo>
                    <a:pt x="43" y="0"/>
                  </a:lnTo>
                  <a:lnTo>
                    <a:pt x="36" y="2"/>
                  </a:lnTo>
                  <a:lnTo>
                    <a:pt x="28" y="6"/>
                  </a:lnTo>
                  <a:lnTo>
                    <a:pt x="21" y="11"/>
                  </a:lnTo>
                  <a:lnTo>
                    <a:pt x="15" y="17"/>
                  </a:lnTo>
                  <a:lnTo>
                    <a:pt x="10" y="24"/>
                  </a:lnTo>
                  <a:lnTo>
                    <a:pt x="5" y="32"/>
                  </a:lnTo>
                  <a:lnTo>
                    <a:pt x="2" y="41"/>
                  </a:lnTo>
                  <a:lnTo>
                    <a:pt x="0" y="50"/>
                  </a:lnTo>
                  <a:lnTo>
                    <a:pt x="0" y="60"/>
                  </a:lnTo>
                  <a:lnTo>
                    <a:pt x="0" y="666"/>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527" name="Line 199"/>
            <p:cNvSpPr>
              <a:spLocks noChangeShapeType="1"/>
            </p:cNvSpPr>
            <p:nvPr/>
          </p:nvSpPr>
          <p:spPr bwMode="auto">
            <a:xfrm>
              <a:off x="952" y="3349"/>
              <a:ext cx="1"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28" name="Line 200"/>
            <p:cNvSpPr>
              <a:spLocks noChangeShapeType="1"/>
            </p:cNvSpPr>
            <p:nvPr/>
          </p:nvSpPr>
          <p:spPr bwMode="auto">
            <a:xfrm>
              <a:off x="1121" y="3361"/>
              <a:ext cx="1"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29" name="Line 201"/>
            <p:cNvSpPr>
              <a:spLocks noChangeShapeType="1"/>
            </p:cNvSpPr>
            <p:nvPr/>
          </p:nvSpPr>
          <p:spPr bwMode="auto">
            <a:xfrm>
              <a:off x="1133" y="3211"/>
              <a:ext cx="1"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30" name="Freeform 202"/>
            <p:cNvSpPr>
              <a:spLocks/>
            </p:cNvSpPr>
            <p:nvPr/>
          </p:nvSpPr>
          <p:spPr bwMode="auto">
            <a:xfrm>
              <a:off x="1121" y="3211"/>
              <a:ext cx="204" cy="25"/>
            </a:xfrm>
            <a:custGeom>
              <a:avLst/>
              <a:gdLst>
                <a:gd name="T0" fmla="*/ 11 w 932"/>
                <a:gd name="T1" fmla="*/ 0 h 121"/>
                <a:gd name="T2" fmla="*/ 10 w 932"/>
                <a:gd name="T3" fmla="*/ 0 h 121"/>
                <a:gd name="T4" fmla="*/ 8 w 932"/>
                <a:gd name="T5" fmla="*/ 1 h 121"/>
                <a:gd name="T6" fmla="*/ 6 w 932"/>
                <a:gd name="T7" fmla="*/ 1 h 121"/>
                <a:gd name="T8" fmla="*/ 5 w 932"/>
                <a:gd name="T9" fmla="*/ 2 h 121"/>
                <a:gd name="T10" fmla="*/ 3 w 932"/>
                <a:gd name="T11" fmla="*/ 4 h 121"/>
                <a:gd name="T12" fmla="*/ 2 w 932"/>
                <a:gd name="T13" fmla="*/ 5 h 121"/>
                <a:gd name="T14" fmla="*/ 2 w 932"/>
                <a:gd name="T15" fmla="*/ 7 h 121"/>
                <a:gd name="T16" fmla="*/ 1 w 932"/>
                <a:gd name="T17" fmla="*/ 9 h 121"/>
                <a:gd name="T18" fmla="*/ 0 w 932"/>
                <a:gd name="T19" fmla="*/ 11 h 121"/>
                <a:gd name="T20" fmla="*/ 0 w 932"/>
                <a:gd name="T21" fmla="*/ 13 h 121"/>
                <a:gd name="T22" fmla="*/ 0 w 932"/>
                <a:gd name="T23" fmla="*/ 15 h 121"/>
                <a:gd name="T24" fmla="*/ 1 w 932"/>
                <a:gd name="T25" fmla="*/ 16 h 121"/>
                <a:gd name="T26" fmla="*/ 2 w 932"/>
                <a:gd name="T27" fmla="*/ 18 h 121"/>
                <a:gd name="T28" fmla="*/ 2 w 932"/>
                <a:gd name="T29" fmla="*/ 20 h 121"/>
                <a:gd name="T30" fmla="*/ 3 w 932"/>
                <a:gd name="T31" fmla="*/ 21 h 121"/>
                <a:gd name="T32" fmla="*/ 5 w 932"/>
                <a:gd name="T33" fmla="*/ 23 h 121"/>
                <a:gd name="T34" fmla="*/ 6 w 932"/>
                <a:gd name="T35" fmla="*/ 24 h 121"/>
                <a:gd name="T36" fmla="*/ 8 w 932"/>
                <a:gd name="T37" fmla="*/ 24 h 121"/>
                <a:gd name="T38" fmla="*/ 10 w 932"/>
                <a:gd name="T39" fmla="*/ 25 h 121"/>
                <a:gd name="T40" fmla="*/ 11 w 932"/>
                <a:gd name="T41" fmla="*/ 25 h 121"/>
                <a:gd name="T42" fmla="*/ 193 w 932"/>
                <a:gd name="T43" fmla="*/ 25 h 121"/>
                <a:gd name="T44" fmla="*/ 196 w 932"/>
                <a:gd name="T45" fmla="*/ 24 h 121"/>
                <a:gd name="T46" fmla="*/ 198 w 932"/>
                <a:gd name="T47" fmla="*/ 24 h 121"/>
                <a:gd name="T48" fmla="*/ 199 w 932"/>
                <a:gd name="T49" fmla="*/ 23 h 121"/>
                <a:gd name="T50" fmla="*/ 201 w 932"/>
                <a:gd name="T51" fmla="*/ 21 h 121"/>
                <a:gd name="T52" fmla="*/ 202 w 932"/>
                <a:gd name="T53" fmla="*/ 20 h 121"/>
                <a:gd name="T54" fmla="*/ 203 w 932"/>
                <a:gd name="T55" fmla="*/ 18 h 121"/>
                <a:gd name="T56" fmla="*/ 203 w 932"/>
                <a:gd name="T57" fmla="*/ 16 h 121"/>
                <a:gd name="T58" fmla="*/ 204 w 932"/>
                <a:gd name="T59" fmla="*/ 15 h 121"/>
                <a:gd name="T60" fmla="*/ 204 w 932"/>
                <a:gd name="T61" fmla="*/ 13 h 121"/>
                <a:gd name="T62" fmla="*/ 204 w 932"/>
                <a:gd name="T63" fmla="*/ 11 h 121"/>
                <a:gd name="T64" fmla="*/ 203 w 932"/>
                <a:gd name="T65" fmla="*/ 9 h 121"/>
                <a:gd name="T66" fmla="*/ 203 w 932"/>
                <a:gd name="T67" fmla="*/ 7 h 121"/>
                <a:gd name="T68" fmla="*/ 202 w 932"/>
                <a:gd name="T69" fmla="*/ 5 h 121"/>
                <a:gd name="T70" fmla="*/ 201 w 932"/>
                <a:gd name="T71" fmla="*/ 4 h 121"/>
                <a:gd name="T72" fmla="*/ 199 w 932"/>
                <a:gd name="T73" fmla="*/ 2 h 121"/>
                <a:gd name="T74" fmla="*/ 198 w 932"/>
                <a:gd name="T75" fmla="*/ 1 h 121"/>
                <a:gd name="T76" fmla="*/ 196 w 932"/>
                <a:gd name="T77" fmla="*/ 1 h 121"/>
                <a:gd name="T78" fmla="*/ 195 w 932"/>
                <a:gd name="T79" fmla="*/ 0 h 121"/>
                <a:gd name="T80" fmla="*/ 193 w 932"/>
                <a:gd name="T81" fmla="*/ 0 h 121"/>
                <a:gd name="T82" fmla="*/ 11 w 932"/>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1"/>
                <a:gd name="T128" fmla="*/ 932 w 932"/>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1">
                  <a:moveTo>
                    <a:pt x="52" y="0"/>
                  </a:moveTo>
                  <a:lnTo>
                    <a:pt x="44" y="0"/>
                  </a:lnTo>
                  <a:lnTo>
                    <a:pt x="36" y="3"/>
                  </a:lnTo>
                  <a:lnTo>
                    <a:pt x="29" y="6"/>
                  </a:lnTo>
                  <a:lnTo>
                    <a:pt x="21" y="11"/>
                  </a:lnTo>
                  <a:lnTo>
                    <a:pt x="15" y="17"/>
                  </a:lnTo>
                  <a:lnTo>
                    <a:pt x="10" y="25"/>
                  </a:lnTo>
                  <a:lnTo>
                    <a:pt x="7" y="33"/>
                  </a:lnTo>
                  <a:lnTo>
                    <a:pt x="3" y="42"/>
                  </a:lnTo>
                  <a:lnTo>
                    <a:pt x="2" y="51"/>
                  </a:lnTo>
                  <a:lnTo>
                    <a:pt x="0" y="61"/>
                  </a:lnTo>
                  <a:lnTo>
                    <a:pt x="2" y="71"/>
                  </a:lnTo>
                  <a:lnTo>
                    <a:pt x="3" y="79"/>
                  </a:lnTo>
                  <a:lnTo>
                    <a:pt x="7" y="87"/>
                  </a:lnTo>
                  <a:lnTo>
                    <a:pt x="10" y="96"/>
                  </a:lnTo>
                  <a:lnTo>
                    <a:pt x="15" y="103"/>
                  </a:lnTo>
                  <a:lnTo>
                    <a:pt x="21" y="109"/>
                  </a:lnTo>
                  <a:lnTo>
                    <a:pt x="29" y="114"/>
                  </a:lnTo>
                  <a:lnTo>
                    <a:pt x="36" y="118"/>
                  </a:lnTo>
                  <a:lnTo>
                    <a:pt x="44" y="120"/>
                  </a:lnTo>
                  <a:lnTo>
                    <a:pt x="52" y="121"/>
                  </a:lnTo>
                  <a:lnTo>
                    <a:pt x="880" y="121"/>
                  </a:lnTo>
                  <a:lnTo>
                    <a:pt x="896" y="118"/>
                  </a:lnTo>
                  <a:lnTo>
                    <a:pt x="903" y="114"/>
                  </a:lnTo>
                  <a:lnTo>
                    <a:pt x="911" y="109"/>
                  </a:lnTo>
                  <a:lnTo>
                    <a:pt x="917" y="103"/>
                  </a:lnTo>
                  <a:lnTo>
                    <a:pt x="922" y="96"/>
                  </a:lnTo>
                  <a:lnTo>
                    <a:pt x="926" y="87"/>
                  </a:lnTo>
                  <a:lnTo>
                    <a:pt x="929" y="79"/>
                  </a:lnTo>
                  <a:lnTo>
                    <a:pt x="931" y="71"/>
                  </a:lnTo>
                  <a:lnTo>
                    <a:pt x="932" y="61"/>
                  </a:lnTo>
                  <a:lnTo>
                    <a:pt x="931" y="51"/>
                  </a:lnTo>
                  <a:lnTo>
                    <a:pt x="929" y="42"/>
                  </a:lnTo>
                  <a:lnTo>
                    <a:pt x="926" y="33"/>
                  </a:lnTo>
                  <a:lnTo>
                    <a:pt x="922" y="25"/>
                  </a:lnTo>
                  <a:lnTo>
                    <a:pt x="917" y="17"/>
                  </a:lnTo>
                  <a:lnTo>
                    <a:pt x="911" y="11"/>
                  </a:lnTo>
                  <a:lnTo>
                    <a:pt x="903" y="6"/>
                  </a:lnTo>
                  <a:lnTo>
                    <a:pt x="896" y="3"/>
                  </a:lnTo>
                  <a:lnTo>
                    <a:pt x="889" y="0"/>
                  </a:lnTo>
                  <a:lnTo>
                    <a:pt x="880"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531" name="Line 203"/>
            <p:cNvSpPr>
              <a:spLocks noChangeShapeType="1"/>
            </p:cNvSpPr>
            <p:nvPr/>
          </p:nvSpPr>
          <p:spPr bwMode="auto">
            <a:xfrm>
              <a:off x="1302" y="3223"/>
              <a:ext cx="1"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32" name="Line 204"/>
            <p:cNvSpPr>
              <a:spLocks noChangeShapeType="1"/>
            </p:cNvSpPr>
            <p:nvPr/>
          </p:nvSpPr>
          <p:spPr bwMode="auto">
            <a:xfrm>
              <a:off x="1313" y="3096"/>
              <a:ext cx="1"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33" name="Freeform 205"/>
            <p:cNvSpPr>
              <a:spLocks/>
            </p:cNvSpPr>
            <p:nvPr/>
          </p:nvSpPr>
          <p:spPr bwMode="auto">
            <a:xfrm>
              <a:off x="1302" y="3096"/>
              <a:ext cx="203" cy="26"/>
            </a:xfrm>
            <a:custGeom>
              <a:avLst/>
              <a:gdLst>
                <a:gd name="T0" fmla="*/ 11 w 932"/>
                <a:gd name="T1" fmla="*/ 0 h 121"/>
                <a:gd name="T2" fmla="*/ 9 w 932"/>
                <a:gd name="T3" fmla="*/ 0 h 121"/>
                <a:gd name="T4" fmla="*/ 8 w 932"/>
                <a:gd name="T5" fmla="*/ 1 h 121"/>
                <a:gd name="T6" fmla="*/ 6 w 932"/>
                <a:gd name="T7" fmla="*/ 2 h 121"/>
                <a:gd name="T8" fmla="*/ 5 w 932"/>
                <a:gd name="T9" fmla="*/ 3 h 121"/>
                <a:gd name="T10" fmla="*/ 3 w 932"/>
                <a:gd name="T11" fmla="*/ 4 h 121"/>
                <a:gd name="T12" fmla="*/ 2 w 932"/>
                <a:gd name="T13" fmla="*/ 5 h 121"/>
                <a:gd name="T14" fmla="*/ 1 w 932"/>
                <a:gd name="T15" fmla="*/ 7 h 121"/>
                <a:gd name="T16" fmla="*/ 0 w 932"/>
                <a:gd name="T17" fmla="*/ 9 h 121"/>
                <a:gd name="T18" fmla="*/ 0 w 932"/>
                <a:gd name="T19" fmla="*/ 11 h 121"/>
                <a:gd name="T20" fmla="*/ 0 w 932"/>
                <a:gd name="T21" fmla="*/ 13 h 121"/>
                <a:gd name="T22" fmla="*/ 0 w 932"/>
                <a:gd name="T23" fmla="*/ 15 h 121"/>
                <a:gd name="T24" fmla="*/ 0 w 932"/>
                <a:gd name="T25" fmla="*/ 17 h 121"/>
                <a:gd name="T26" fmla="*/ 1 w 932"/>
                <a:gd name="T27" fmla="*/ 19 h 121"/>
                <a:gd name="T28" fmla="*/ 2 w 932"/>
                <a:gd name="T29" fmla="*/ 21 h 121"/>
                <a:gd name="T30" fmla="*/ 3 w 932"/>
                <a:gd name="T31" fmla="*/ 22 h 121"/>
                <a:gd name="T32" fmla="*/ 5 w 932"/>
                <a:gd name="T33" fmla="*/ 24 h 121"/>
                <a:gd name="T34" fmla="*/ 6 w 932"/>
                <a:gd name="T35" fmla="*/ 25 h 121"/>
                <a:gd name="T36" fmla="*/ 8 w 932"/>
                <a:gd name="T37" fmla="*/ 25 h 121"/>
                <a:gd name="T38" fmla="*/ 9 w 932"/>
                <a:gd name="T39" fmla="*/ 26 h 121"/>
                <a:gd name="T40" fmla="*/ 11 w 932"/>
                <a:gd name="T41" fmla="*/ 26 h 121"/>
                <a:gd name="T42" fmla="*/ 192 w 932"/>
                <a:gd name="T43" fmla="*/ 26 h 121"/>
                <a:gd name="T44" fmla="*/ 195 w 932"/>
                <a:gd name="T45" fmla="*/ 25 h 121"/>
                <a:gd name="T46" fmla="*/ 197 w 932"/>
                <a:gd name="T47" fmla="*/ 25 h 121"/>
                <a:gd name="T48" fmla="*/ 198 w 932"/>
                <a:gd name="T49" fmla="*/ 24 h 121"/>
                <a:gd name="T50" fmla="*/ 200 w 932"/>
                <a:gd name="T51" fmla="*/ 22 h 121"/>
                <a:gd name="T52" fmla="*/ 201 w 932"/>
                <a:gd name="T53" fmla="*/ 21 h 121"/>
                <a:gd name="T54" fmla="*/ 201 w 932"/>
                <a:gd name="T55" fmla="*/ 19 h 121"/>
                <a:gd name="T56" fmla="*/ 202 w 932"/>
                <a:gd name="T57" fmla="*/ 17 h 121"/>
                <a:gd name="T58" fmla="*/ 203 w 932"/>
                <a:gd name="T59" fmla="*/ 15 h 121"/>
                <a:gd name="T60" fmla="*/ 203 w 932"/>
                <a:gd name="T61" fmla="*/ 13 h 121"/>
                <a:gd name="T62" fmla="*/ 203 w 932"/>
                <a:gd name="T63" fmla="*/ 11 h 121"/>
                <a:gd name="T64" fmla="*/ 202 w 932"/>
                <a:gd name="T65" fmla="*/ 9 h 121"/>
                <a:gd name="T66" fmla="*/ 201 w 932"/>
                <a:gd name="T67" fmla="*/ 7 h 121"/>
                <a:gd name="T68" fmla="*/ 201 w 932"/>
                <a:gd name="T69" fmla="*/ 5 h 121"/>
                <a:gd name="T70" fmla="*/ 200 w 932"/>
                <a:gd name="T71" fmla="*/ 4 h 121"/>
                <a:gd name="T72" fmla="*/ 198 w 932"/>
                <a:gd name="T73" fmla="*/ 3 h 121"/>
                <a:gd name="T74" fmla="*/ 197 w 932"/>
                <a:gd name="T75" fmla="*/ 2 h 121"/>
                <a:gd name="T76" fmla="*/ 195 w 932"/>
                <a:gd name="T77" fmla="*/ 1 h 121"/>
                <a:gd name="T78" fmla="*/ 193 w 932"/>
                <a:gd name="T79" fmla="*/ 0 h 121"/>
                <a:gd name="T80" fmla="*/ 192 w 932"/>
                <a:gd name="T81" fmla="*/ 0 h 121"/>
                <a:gd name="T82" fmla="*/ 11 w 932"/>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1"/>
                <a:gd name="T128" fmla="*/ 932 w 932"/>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1">
                  <a:moveTo>
                    <a:pt x="52" y="0"/>
                  </a:moveTo>
                  <a:lnTo>
                    <a:pt x="43" y="1"/>
                  </a:lnTo>
                  <a:lnTo>
                    <a:pt x="36" y="3"/>
                  </a:lnTo>
                  <a:lnTo>
                    <a:pt x="28" y="7"/>
                  </a:lnTo>
                  <a:lnTo>
                    <a:pt x="21" y="12"/>
                  </a:lnTo>
                  <a:lnTo>
                    <a:pt x="15" y="18"/>
                  </a:lnTo>
                  <a:lnTo>
                    <a:pt x="10" y="25"/>
                  </a:lnTo>
                  <a:lnTo>
                    <a:pt x="6" y="32"/>
                  </a:lnTo>
                  <a:lnTo>
                    <a:pt x="2" y="42"/>
                  </a:lnTo>
                  <a:lnTo>
                    <a:pt x="1" y="51"/>
                  </a:lnTo>
                  <a:lnTo>
                    <a:pt x="0" y="60"/>
                  </a:lnTo>
                  <a:lnTo>
                    <a:pt x="1" y="70"/>
                  </a:lnTo>
                  <a:lnTo>
                    <a:pt x="2" y="80"/>
                  </a:lnTo>
                  <a:lnTo>
                    <a:pt x="6" y="88"/>
                  </a:lnTo>
                  <a:lnTo>
                    <a:pt x="10" y="96"/>
                  </a:lnTo>
                  <a:lnTo>
                    <a:pt x="15" y="104"/>
                  </a:lnTo>
                  <a:lnTo>
                    <a:pt x="21" y="110"/>
                  </a:lnTo>
                  <a:lnTo>
                    <a:pt x="28" y="115"/>
                  </a:lnTo>
                  <a:lnTo>
                    <a:pt x="36" y="118"/>
                  </a:lnTo>
                  <a:lnTo>
                    <a:pt x="43" y="121"/>
                  </a:lnTo>
                  <a:lnTo>
                    <a:pt x="52" y="121"/>
                  </a:lnTo>
                  <a:lnTo>
                    <a:pt x="880" y="121"/>
                  </a:lnTo>
                  <a:lnTo>
                    <a:pt x="896" y="118"/>
                  </a:lnTo>
                  <a:lnTo>
                    <a:pt x="903" y="115"/>
                  </a:lnTo>
                  <a:lnTo>
                    <a:pt x="911" y="110"/>
                  </a:lnTo>
                  <a:lnTo>
                    <a:pt x="917" y="104"/>
                  </a:lnTo>
                  <a:lnTo>
                    <a:pt x="922" y="96"/>
                  </a:lnTo>
                  <a:lnTo>
                    <a:pt x="925" y="88"/>
                  </a:lnTo>
                  <a:lnTo>
                    <a:pt x="929" y="80"/>
                  </a:lnTo>
                  <a:lnTo>
                    <a:pt x="930" y="70"/>
                  </a:lnTo>
                  <a:lnTo>
                    <a:pt x="932" y="60"/>
                  </a:lnTo>
                  <a:lnTo>
                    <a:pt x="930" y="51"/>
                  </a:lnTo>
                  <a:lnTo>
                    <a:pt x="929" y="42"/>
                  </a:lnTo>
                  <a:lnTo>
                    <a:pt x="925" y="32"/>
                  </a:lnTo>
                  <a:lnTo>
                    <a:pt x="922" y="25"/>
                  </a:lnTo>
                  <a:lnTo>
                    <a:pt x="917" y="18"/>
                  </a:lnTo>
                  <a:lnTo>
                    <a:pt x="911" y="12"/>
                  </a:lnTo>
                  <a:lnTo>
                    <a:pt x="903" y="7"/>
                  </a:lnTo>
                  <a:lnTo>
                    <a:pt x="896" y="3"/>
                  </a:lnTo>
                  <a:lnTo>
                    <a:pt x="888" y="1"/>
                  </a:lnTo>
                  <a:lnTo>
                    <a:pt x="880"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534" name="Line 206"/>
            <p:cNvSpPr>
              <a:spLocks noChangeShapeType="1"/>
            </p:cNvSpPr>
            <p:nvPr/>
          </p:nvSpPr>
          <p:spPr bwMode="auto">
            <a:xfrm>
              <a:off x="1483" y="3109"/>
              <a:ext cx="1"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35" name="Freeform 207"/>
            <p:cNvSpPr>
              <a:spLocks/>
            </p:cNvSpPr>
            <p:nvPr/>
          </p:nvSpPr>
          <p:spPr bwMode="auto">
            <a:xfrm>
              <a:off x="1483" y="3046"/>
              <a:ext cx="22" cy="76"/>
            </a:xfrm>
            <a:custGeom>
              <a:avLst/>
              <a:gdLst>
                <a:gd name="T0" fmla="*/ 0 w 104"/>
                <a:gd name="T1" fmla="*/ 64 h 372"/>
                <a:gd name="T2" fmla="*/ 0 w 104"/>
                <a:gd name="T3" fmla="*/ 66 h 372"/>
                <a:gd name="T4" fmla="*/ 0 w 104"/>
                <a:gd name="T5" fmla="*/ 68 h 372"/>
                <a:gd name="T6" fmla="*/ 1 w 104"/>
                <a:gd name="T7" fmla="*/ 69 h 372"/>
                <a:gd name="T8" fmla="*/ 2 w 104"/>
                <a:gd name="T9" fmla="*/ 71 h 372"/>
                <a:gd name="T10" fmla="*/ 3 w 104"/>
                <a:gd name="T11" fmla="*/ 73 h 372"/>
                <a:gd name="T12" fmla="*/ 4 w 104"/>
                <a:gd name="T13" fmla="*/ 74 h 372"/>
                <a:gd name="T14" fmla="*/ 6 w 104"/>
                <a:gd name="T15" fmla="*/ 75 h 372"/>
                <a:gd name="T16" fmla="*/ 8 w 104"/>
                <a:gd name="T17" fmla="*/ 75 h 372"/>
                <a:gd name="T18" fmla="*/ 9 w 104"/>
                <a:gd name="T19" fmla="*/ 76 h 372"/>
                <a:gd name="T20" fmla="*/ 11 w 104"/>
                <a:gd name="T21" fmla="*/ 76 h 372"/>
                <a:gd name="T22" fmla="*/ 13 w 104"/>
                <a:gd name="T23" fmla="*/ 76 h 372"/>
                <a:gd name="T24" fmla="*/ 14 w 104"/>
                <a:gd name="T25" fmla="*/ 75 h 372"/>
                <a:gd name="T26" fmla="*/ 16 w 104"/>
                <a:gd name="T27" fmla="*/ 75 h 372"/>
                <a:gd name="T28" fmla="*/ 18 w 104"/>
                <a:gd name="T29" fmla="*/ 74 h 372"/>
                <a:gd name="T30" fmla="*/ 19 w 104"/>
                <a:gd name="T31" fmla="*/ 73 h 372"/>
                <a:gd name="T32" fmla="*/ 20 w 104"/>
                <a:gd name="T33" fmla="*/ 71 h 372"/>
                <a:gd name="T34" fmla="*/ 21 w 104"/>
                <a:gd name="T35" fmla="*/ 69 h 372"/>
                <a:gd name="T36" fmla="*/ 21 w 104"/>
                <a:gd name="T37" fmla="*/ 68 h 372"/>
                <a:gd name="T38" fmla="*/ 22 w 104"/>
                <a:gd name="T39" fmla="*/ 66 h 372"/>
                <a:gd name="T40" fmla="*/ 22 w 104"/>
                <a:gd name="T41" fmla="*/ 64 h 372"/>
                <a:gd name="T42" fmla="*/ 22 w 104"/>
                <a:gd name="T43" fmla="*/ 12 h 372"/>
                <a:gd name="T44" fmla="*/ 21 w 104"/>
                <a:gd name="T45" fmla="*/ 8 h 372"/>
                <a:gd name="T46" fmla="*/ 21 w 104"/>
                <a:gd name="T47" fmla="*/ 7 h 372"/>
                <a:gd name="T48" fmla="*/ 20 w 104"/>
                <a:gd name="T49" fmla="*/ 5 h 372"/>
                <a:gd name="T50" fmla="*/ 19 w 104"/>
                <a:gd name="T51" fmla="*/ 3 h 372"/>
                <a:gd name="T52" fmla="*/ 18 w 104"/>
                <a:gd name="T53" fmla="*/ 2 h 372"/>
                <a:gd name="T54" fmla="*/ 16 w 104"/>
                <a:gd name="T55" fmla="*/ 1 h 372"/>
                <a:gd name="T56" fmla="*/ 14 w 104"/>
                <a:gd name="T57" fmla="*/ 0 h 372"/>
                <a:gd name="T58" fmla="*/ 13 w 104"/>
                <a:gd name="T59" fmla="*/ 0 h 372"/>
                <a:gd name="T60" fmla="*/ 11 w 104"/>
                <a:gd name="T61" fmla="*/ 0 h 372"/>
                <a:gd name="T62" fmla="*/ 9 w 104"/>
                <a:gd name="T63" fmla="*/ 0 h 372"/>
                <a:gd name="T64" fmla="*/ 8 w 104"/>
                <a:gd name="T65" fmla="*/ 0 h 372"/>
                <a:gd name="T66" fmla="*/ 6 w 104"/>
                <a:gd name="T67" fmla="*/ 1 h 372"/>
                <a:gd name="T68" fmla="*/ 4 w 104"/>
                <a:gd name="T69" fmla="*/ 2 h 372"/>
                <a:gd name="T70" fmla="*/ 3 w 104"/>
                <a:gd name="T71" fmla="*/ 3 h 372"/>
                <a:gd name="T72" fmla="*/ 2 w 104"/>
                <a:gd name="T73" fmla="*/ 5 h 372"/>
                <a:gd name="T74" fmla="*/ 1 w 104"/>
                <a:gd name="T75" fmla="*/ 7 h 372"/>
                <a:gd name="T76" fmla="*/ 0 w 104"/>
                <a:gd name="T77" fmla="*/ 8 h 372"/>
                <a:gd name="T78" fmla="*/ 0 w 104"/>
                <a:gd name="T79" fmla="*/ 10 h 372"/>
                <a:gd name="T80" fmla="*/ 0 w 104"/>
                <a:gd name="T81" fmla="*/ 12 h 372"/>
                <a:gd name="T82" fmla="*/ 0 w 104"/>
                <a:gd name="T83" fmla="*/ 64 h 3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372"/>
                <a:gd name="T128" fmla="*/ 104 w 104"/>
                <a:gd name="T129" fmla="*/ 372 h 3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372">
                  <a:moveTo>
                    <a:pt x="0" y="311"/>
                  </a:moveTo>
                  <a:lnTo>
                    <a:pt x="1" y="321"/>
                  </a:lnTo>
                  <a:lnTo>
                    <a:pt x="2" y="331"/>
                  </a:lnTo>
                  <a:lnTo>
                    <a:pt x="6" y="339"/>
                  </a:lnTo>
                  <a:lnTo>
                    <a:pt x="10" y="347"/>
                  </a:lnTo>
                  <a:lnTo>
                    <a:pt x="15" y="355"/>
                  </a:lnTo>
                  <a:lnTo>
                    <a:pt x="21" y="361"/>
                  </a:lnTo>
                  <a:lnTo>
                    <a:pt x="28" y="366"/>
                  </a:lnTo>
                  <a:lnTo>
                    <a:pt x="36" y="369"/>
                  </a:lnTo>
                  <a:lnTo>
                    <a:pt x="44" y="372"/>
                  </a:lnTo>
                  <a:lnTo>
                    <a:pt x="52" y="372"/>
                  </a:lnTo>
                  <a:lnTo>
                    <a:pt x="60" y="372"/>
                  </a:lnTo>
                  <a:lnTo>
                    <a:pt x="68" y="369"/>
                  </a:lnTo>
                  <a:lnTo>
                    <a:pt x="75" y="366"/>
                  </a:lnTo>
                  <a:lnTo>
                    <a:pt x="83" y="361"/>
                  </a:lnTo>
                  <a:lnTo>
                    <a:pt x="89" y="355"/>
                  </a:lnTo>
                  <a:lnTo>
                    <a:pt x="94" y="347"/>
                  </a:lnTo>
                  <a:lnTo>
                    <a:pt x="97" y="339"/>
                  </a:lnTo>
                  <a:lnTo>
                    <a:pt x="101" y="331"/>
                  </a:lnTo>
                  <a:lnTo>
                    <a:pt x="102" y="321"/>
                  </a:lnTo>
                  <a:lnTo>
                    <a:pt x="104" y="311"/>
                  </a:lnTo>
                  <a:lnTo>
                    <a:pt x="104" y="60"/>
                  </a:lnTo>
                  <a:lnTo>
                    <a:pt x="101" y="41"/>
                  </a:lnTo>
                  <a:lnTo>
                    <a:pt x="97" y="32"/>
                  </a:lnTo>
                  <a:lnTo>
                    <a:pt x="94" y="24"/>
                  </a:lnTo>
                  <a:lnTo>
                    <a:pt x="89" y="16"/>
                  </a:lnTo>
                  <a:lnTo>
                    <a:pt x="83" y="10"/>
                  </a:lnTo>
                  <a:lnTo>
                    <a:pt x="75" y="6"/>
                  </a:lnTo>
                  <a:lnTo>
                    <a:pt x="68" y="2"/>
                  </a:lnTo>
                  <a:lnTo>
                    <a:pt x="60" y="0"/>
                  </a:lnTo>
                  <a:lnTo>
                    <a:pt x="52" y="0"/>
                  </a:lnTo>
                  <a:lnTo>
                    <a:pt x="44" y="0"/>
                  </a:lnTo>
                  <a:lnTo>
                    <a:pt x="36" y="2"/>
                  </a:lnTo>
                  <a:lnTo>
                    <a:pt x="28" y="6"/>
                  </a:lnTo>
                  <a:lnTo>
                    <a:pt x="21" y="10"/>
                  </a:lnTo>
                  <a:lnTo>
                    <a:pt x="15" y="16"/>
                  </a:lnTo>
                  <a:lnTo>
                    <a:pt x="10" y="24"/>
                  </a:lnTo>
                  <a:lnTo>
                    <a:pt x="6" y="32"/>
                  </a:lnTo>
                  <a:lnTo>
                    <a:pt x="2" y="41"/>
                  </a:lnTo>
                  <a:lnTo>
                    <a:pt x="1" y="50"/>
                  </a:lnTo>
                  <a:lnTo>
                    <a:pt x="0" y="60"/>
                  </a:lnTo>
                  <a:lnTo>
                    <a:pt x="0" y="311"/>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536" name="Line 208"/>
            <p:cNvSpPr>
              <a:spLocks noChangeShapeType="1"/>
            </p:cNvSpPr>
            <p:nvPr/>
          </p:nvSpPr>
          <p:spPr bwMode="auto">
            <a:xfrm>
              <a:off x="1494" y="3046"/>
              <a:ext cx="1"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37" name="Freeform 209"/>
            <p:cNvSpPr>
              <a:spLocks/>
            </p:cNvSpPr>
            <p:nvPr/>
          </p:nvSpPr>
          <p:spPr bwMode="auto">
            <a:xfrm>
              <a:off x="1483" y="3046"/>
              <a:ext cx="203" cy="24"/>
            </a:xfrm>
            <a:custGeom>
              <a:avLst/>
              <a:gdLst>
                <a:gd name="T0" fmla="*/ 11 w 931"/>
                <a:gd name="T1" fmla="*/ 0 h 120"/>
                <a:gd name="T2" fmla="*/ 10 w 931"/>
                <a:gd name="T3" fmla="*/ 0 h 120"/>
                <a:gd name="T4" fmla="*/ 8 w 931"/>
                <a:gd name="T5" fmla="*/ 0 h 120"/>
                <a:gd name="T6" fmla="*/ 6 w 931"/>
                <a:gd name="T7" fmla="*/ 1 h 120"/>
                <a:gd name="T8" fmla="*/ 5 w 931"/>
                <a:gd name="T9" fmla="*/ 2 h 120"/>
                <a:gd name="T10" fmla="*/ 3 w 931"/>
                <a:gd name="T11" fmla="*/ 3 h 120"/>
                <a:gd name="T12" fmla="*/ 2 w 931"/>
                <a:gd name="T13" fmla="*/ 5 h 120"/>
                <a:gd name="T14" fmla="*/ 1 w 931"/>
                <a:gd name="T15" fmla="*/ 6 h 120"/>
                <a:gd name="T16" fmla="*/ 0 w 931"/>
                <a:gd name="T17" fmla="*/ 8 h 120"/>
                <a:gd name="T18" fmla="*/ 0 w 931"/>
                <a:gd name="T19" fmla="*/ 10 h 120"/>
                <a:gd name="T20" fmla="*/ 0 w 931"/>
                <a:gd name="T21" fmla="*/ 12 h 120"/>
                <a:gd name="T22" fmla="*/ 0 w 931"/>
                <a:gd name="T23" fmla="*/ 14 h 120"/>
                <a:gd name="T24" fmla="*/ 0 w 931"/>
                <a:gd name="T25" fmla="*/ 16 h 120"/>
                <a:gd name="T26" fmla="*/ 1 w 931"/>
                <a:gd name="T27" fmla="*/ 17 h 120"/>
                <a:gd name="T28" fmla="*/ 2 w 931"/>
                <a:gd name="T29" fmla="*/ 19 h 120"/>
                <a:gd name="T30" fmla="*/ 3 w 931"/>
                <a:gd name="T31" fmla="*/ 20 h 120"/>
                <a:gd name="T32" fmla="*/ 5 w 931"/>
                <a:gd name="T33" fmla="*/ 22 h 120"/>
                <a:gd name="T34" fmla="*/ 6 w 931"/>
                <a:gd name="T35" fmla="*/ 23 h 120"/>
                <a:gd name="T36" fmla="*/ 8 w 931"/>
                <a:gd name="T37" fmla="*/ 23 h 120"/>
                <a:gd name="T38" fmla="*/ 10 w 931"/>
                <a:gd name="T39" fmla="*/ 24 h 120"/>
                <a:gd name="T40" fmla="*/ 11 w 931"/>
                <a:gd name="T41" fmla="*/ 24 h 120"/>
                <a:gd name="T42" fmla="*/ 192 w 931"/>
                <a:gd name="T43" fmla="*/ 24 h 120"/>
                <a:gd name="T44" fmla="*/ 195 w 931"/>
                <a:gd name="T45" fmla="*/ 23 h 120"/>
                <a:gd name="T46" fmla="*/ 197 w 931"/>
                <a:gd name="T47" fmla="*/ 23 h 120"/>
                <a:gd name="T48" fmla="*/ 198 w 931"/>
                <a:gd name="T49" fmla="*/ 22 h 120"/>
                <a:gd name="T50" fmla="*/ 200 w 931"/>
                <a:gd name="T51" fmla="*/ 20 h 120"/>
                <a:gd name="T52" fmla="*/ 201 w 931"/>
                <a:gd name="T53" fmla="*/ 19 h 120"/>
                <a:gd name="T54" fmla="*/ 202 w 931"/>
                <a:gd name="T55" fmla="*/ 17 h 120"/>
                <a:gd name="T56" fmla="*/ 203 w 931"/>
                <a:gd name="T57" fmla="*/ 16 h 120"/>
                <a:gd name="T58" fmla="*/ 203 w 931"/>
                <a:gd name="T59" fmla="*/ 14 h 120"/>
                <a:gd name="T60" fmla="*/ 203 w 931"/>
                <a:gd name="T61" fmla="*/ 12 h 120"/>
                <a:gd name="T62" fmla="*/ 203 w 931"/>
                <a:gd name="T63" fmla="*/ 10 h 120"/>
                <a:gd name="T64" fmla="*/ 203 w 931"/>
                <a:gd name="T65" fmla="*/ 8 h 120"/>
                <a:gd name="T66" fmla="*/ 202 w 931"/>
                <a:gd name="T67" fmla="*/ 6 h 120"/>
                <a:gd name="T68" fmla="*/ 201 w 931"/>
                <a:gd name="T69" fmla="*/ 5 h 120"/>
                <a:gd name="T70" fmla="*/ 200 w 931"/>
                <a:gd name="T71" fmla="*/ 3 h 120"/>
                <a:gd name="T72" fmla="*/ 198 w 931"/>
                <a:gd name="T73" fmla="*/ 2 h 120"/>
                <a:gd name="T74" fmla="*/ 197 w 931"/>
                <a:gd name="T75" fmla="*/ 1 h 120"/>
                <a:gd name="T76" fmla="*/ 195 w 931"/>
                <a:gd name="T77" fmla="*/ 0 h 120"/>
                <a:gd name="T78" fmla="*/ 194 w 931"/>
                <a:gd name="T79" fmla="*/ 0 h 120"/>
                <a:gd name="T80" fmla="*/ 192 w 931"/>
                <a:gd name="T81" fmla="*/ 0 h 120"/>
                <a:gd name="T82" fmla="*/ 11 w 931"/>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1"/>
                <a:gd name="T127" fmla="*/ 0 h 120"/>
                <a:gd name="T128" fmla="*/ 931 w 931"/>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1" h="120">
                  <a:moveTo>
                    <a:pt x="52" y="0"/>
                  </a:moveTo>
                  <a:lnTo>
                    <a:pt x="44" y="0"/>
                  </a:lnTo>
                  <a:lnTo>
                    <a:pt x="36" y="2"/>
                  </a:lnTo>
                  <a:lnTo>
                    <a:pt x="28" y="6"/>
                  </a:lnTo>
                  <a:lnTo>
                    <a:pt x="21" y="10"/>
                  </a:lnTo>
                  <a:lnTo>
                    <a:pt x="15" y="16"/>
                  </a:lnTo>
                  <a:lnTo>
                    <a:pt x="10" y="24"/>
                  </a:lnTo>
                  <a:lnTo>
                    <a:pt x="6" y="32"/>
                  </a:lnTo>
                  <a:lnTo>
                    <a:pt x="2" y="41"/>
                  </a:lnTo>
                  <a:lnTo>
                    <a:pt x="1" y="50"/>
                  </a:lnTo>
                  <a:lnTo>
                    <a:pt x="0" y="60"/>
                  </a:lnTo>
                  <a:lnTo>
                    <a:pt x="1" y="70"/>
                  </a:lnTo>
                  <a:lnTo>
                    <a:pt x="2" y="78"/>
                  </a:lnTo>
                  <a:lnTo>
                    <a:pt x="6" y="87"/>
                  </a:lnTo>
                  <a:lnTo>
                    <a:pt x="10" y="95"/>
                  </a:lnTo>
                  <a:lnTo>
                    <a:pt x="15" y="102"/>
                  </a:lnTo>
                  <a:lnTo>
                    <a:pt x="21" y="108"/>
                  </a:lnTo>
                  <a:lnTo>
                    <a:pt x="28" y="113"/>
                  </a:lnTo>
                  <a:lnTo>
                    <a:pt x="36" y="117"/>
                  </a:lnTo>
                  <a:lnTo>
                    <a:pt x="44" y="119"/>
                  </a:lnTo>
                  <a:lnTo>
                    <a:pt x="52" y="120"/>
                  </a:lnTo>
                  <a:lnTo>
                    <a:pt x="879" y="120"/>
                  </a:lnTo>
                  <a:lnTo>
                    <a:pt x="895" y="117"/>
                  </a:lnTo>
                  <a:lnTo>
                    <a:pt x="903" y="113"/>
                  </a:lnTo>
                  <a:lnTo>
                    <a:pt x="910" y="108"/>
                  </a:lnTo>
                  <a:lnTo>
                    <a:pt x="916" y="102"/>
                  </a:lnTo>
                  <a:lnTo>
                    <a:pt x="921" y="95"/>
                  </a:lnTo>
                  <a:lnTo>
                    <a:pt x="925" y="87"/>
                  </a:lnTo>
                  <a:lnTo>
                    <a:pt x="929" y="78"/>
                  </a:lnTo>
                  <a:lnTo>
                    <a:pt x="931" y="70"/>
                  </a:lnTo>
                  <a:lnTo>
                    <a:pt x="931" y="60"/>
                  </a:lnTo>
                  <a:lnTo>
                    <a:pt x="931" y="50"/>
                  </a:lnTo>
                  <a:lnTo>
                    <a:pt x="929" y="41"/>
                  </a:lnTo>
                  <a:lnTo>
                    <a:pt x="925" y="32"/>
                  </a:lnTo>
                  <a:lnTo>
                    <a:pt x="921" y="24"/>
                  </a:lnTo>
                  <a:lnTo>
                    <a:pt x="916" y="16"/>
                  </a:lnTo>
                  <a:lnTo>
                    <a:pt x="910" y="10"/>
                  </a:lnTo>
                  <a:lnTo>
                    <a:pt x="903" y="6"/>
                  </a:lnTo>
                  <a:lnTo>
                    <a:pt x="895" y="2"/>
                  </a:lnTo>
                  <a:lnTo>
                    <a:pt x="888" y="0"/>
                  </a:lnTo>
                  <a:lnTo>
                    <a:pt x="879"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538" name="Line 210"/>
            <p:cNvSpPr>
              <a:spLocks noChangeShapeType="1"/>
            </p:cNvSpPr>
            <p:nvPr/>
          </p:nvSpPr>
          <p:spPr bwMode="auto">
            <a:xfrm>
              <a:off x="1663" y="3058"/>
              <a:ext cx="1"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39" name="Freeform 211"/>
            <p:cNvSpPr>
              <a:spLocks/>
            </p:cNvSpPr>
            <p:nvPr/>
          </p:nvSpPr>
          <p:spPr bwMode="auto">
            <a:xfrm>
              <a:off x="1663" y="2955"/>
              <a:ext cx="23" cy="115"/>
            </a:xfrm>
            <a:custGeom>
              <a:avLst/>
              <a:gdLst>
                <a:gd name="T0" fmla="*/ 0 w 104"/>
                <a:gd name="T1" fmla="*/ 103 h 565"/>
                <a:gd name="T2" fmla="*/ 0 w 104"/>
                <a:gd name="T3" fmla="*/ 105 h 565"/>
                <a:gd name="T4" fmla="*/ 1 w 104"/>
                <a:gd name="T5" fmla="*/ 106 h 565"/>
                <a:gd name="T6" fmla="*/ 1 w 104"/>
                <a:gd name="T7" fmla="*/ 108 h 565"/>
                <a:gd name="T8" fmla="*/ 2 w 104"/>
                <a:gd name="T9" fmla="*/ 110 h 565"/>
                <a:gd name="T10" fmla="*/ 4 w 104"/>
                <a:gd name="T11" fmla="*/ 111 h 565"/>
                <a:gd name="T12" fmla="*/ 5 w 104"/>
                <a:gd name="T13" fmla="*/ 113 h 565"/>
                <a:gd name="T14" fmla="*/ 6 w 104"/>
                <a:gd name="T15" fmla="*/ 114 h 565"/>
                <a:gd name="T16" fmla="*/ 8 w 104"/>
                <a:gd name="T17" fmla="*/ 114 h 565"/>
                <a:gd name="T18" fmla="*/ 10 w 104"/>
                <a:gd name="T19" fmla="*/ 115 h 565"/>
                <a:gd name="T20" fmla="*/ 12 w 104"/>
                <a:gd name="T21" fmla="*/ 115 h 565"/>
                <a:gd name="T22" fmla="*/ 13 w 104"/>
                <a:gd name="T23" fmla="*/ 115 h 565"/>
                <a:gd name="T24" fmla="*/ 15 w 104"/>
                <a:gd name="T25" fmla="*/ 114 h 565"/>
                <a:gd name="T26" fmla="*/ 17 w 104"/>
                <a:gd name="T27" fmla="*/ 114 h 565"/>
                <a:gd name="T28" fmla="*/ 18 w 104"/>
                <a:gd name="T29" fmla="*/ 113 h 565"/>
                <a:gd name="T30" fmla="*/ 20 w 104"/>
                <a:gd name="T31" fmla="*/ 111 h 565"/>
                <a:gd name="T32" fmla="*/ 21 w 104"/>
                <a:gd name="T33" fmla="*/ 110 h 565"/>
                <a:gd name="T34" fmla="*/ 22 w 104"/>
                <a:gd name="T35" fmla="*/ 108 h 565"/>
                <a:gd name="T36" fmla="*/ 23 w 104"/>
                <a:gd name="T37" fmla="*/ 106 h 565"/>
                <a:gd name="T38" fmla="*/ 23 w 104"/>
                <a:gd name="T39" fmla="*/ 105 h 565"/>
                <a:gd name="T40" fmla="*/ 23 w 104"/>
                <a:gd name="T41" fmla="*/ 103 h 565"/>
                <a:gd name="T42" fmla="*/ 23 w 104"/>
                <a:gd name="T43" fmla="*/ 12 h 565"/>
                <a:gd name="T44" fmla="*/ 23 w 104"/>
                <a:gd name="T45" fmla="*/ 8 h 565"/>
                <a:gd name="T46" fmla="*/ 22 w 104"/>
                <a:gd name="T47" fmla="*/ 7 h 565"/>
                <a:gd name="T48" fmla="*/ 21 w 104"/>
                <a:gd name="T49" fmla="*/ 5 h 565"/>
                <a:gd name="T50" fmla="*/ 20 w 104"/>
                <a:gd name="T51" fmla="*/ 3 h 565"/>
                <a:gd name="T52" fmla="*/ 18 w 104"/>
                <a:gd name="T53" fmla="*/ 2 h 565"/>
                <a:gd name="T54" fmla="*/ 17 w 104"/>
                <a:gd name="T55" fmla="*/ 1 h 565"/>
                <a:gd name="T56" fmla="*/ 15 w 104"/>
                <a:gd name="T57" fmla="*/ 0 h 565"/>
                <a:gd name="T58" fmla="*/ 13 w 104"/>
                <a:gd name="T59" fmla="*/ 0 h 565"/>
                <a:gd name="T60" fmla="*/ 12 w 104"/>
                <a:gd name="T61" fmla="*/ 0 h 565"/>
                <a:gd name="T62" fmla="*/ 10 w 104"/>
                <a:gd name="T63" fmla="*/ 0 h 565"/>
                <a:gd name="T64" fmla="*/ 8 w 104"/>
                <a:gd name="T65" fmla="*/ 0 h 565"/>
                <a:gd name="T66" fmla="*/ 6 w 104"/>
                <a:gd name="T67" fmla="*/ 1 h 565"/>
                <a:gd name="T68" fmla="*/ 5 w 104"/>
                <a:gd name="T69" fmla="*/ 2 h 565"/>
                <a:gd name="T70" fmla="*/ 4 w 104"/>
                <a:gd name="T71" fmla="*/ 3 h 565"/>
                <a:gd name="T72" fmla="*/ 2 w 104"/>
                <a:gd name="T73" fmla="*/ 5 h 565"/>
                <a:gd name="T74" fmla="*/ 1 w 104"/>
                <a:gd name="T75" fmla="*/ 7 h 565"/>
                <a:gd name="T76" fmla="*/ 1 w 104"/>
                <a:gd name="T77" fmla="*/ 8 h 565"/>
                <a:gd name="T78" fmla="*/ 0 w 104"/>
                <a:gd name="T79" fmla="*/ 10 h 565"/>
                <a:gd name="T80" fmla="*/ 0 w 104"/>
                <a:gd name="T81" fmla="*/ 12 h 565"/>
                <a:gd name="T82" fmla="*/ 0 w 104"/>
                <a:gd name="T83" fmla="*/ 103 h 5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565"/>
                <a:gd name="T128" fmla="*/ 104 w 104"/>
                <a:gd name="T129" fmla="*/ 565 h 5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565">
                  <a:moveTo>
                    <a:pt x="0" y="505"/>
                  </a:moveTo>
                  <a:lnTo>
                    <a:pt x="2" y="515"/>
                  </a:lnTo>
                  <a:lnTo>
                    <a:pt x="3" y="523"/>
                  </a:lnTo>
                  <a:lnTo>
                    <a:pt x="6" y="532"/>
                  </a:lnTo>
                  <a:lnTo>
                    <a:pt x="10" y="540"/>
                  </a:lnTo>
                  <a:lnTo>
                    <a:pt x="16" y="547"/>
                  </a:lnTo>
                  <a:lnTo>
                    <a:pt x="23" y="553"/>
                  </a:lnTo>
                  <a:lnTo>
                    <a:pt x="29" y="558"/>
                  </a:lnTo>
                  <a:lnTo>
                    <a:pt x="36" y="562"/>
                  </a:lnTo>
                  <a:lnTo>
                    <a:pt x="45" y="564"/>
                  </a:lnTo>
                  <a:lnTo>
                    <a:pt x="52" y="565"/>
                  </a:lnTo>
                  <a:lnTo>
                    <a:pt x="61" y="564"/>
                  </a:lnTo>
                  <a:lnTo>
                    <a:pt x="68" y="562"/>
                  </a:lnTo>
                  <a:lnTo>
                    <a:pt x="76" y="558"/>
                  </a:lnTo>
                  <a:lnTo>
                    <a:pt x="83" y="553"/>
                  </a:lnTo>
                  <a:lnTo>
                    <a:pt x="89" y="547"/>
                  </a:lnTo>
                  <a:lnTo>
                    <a:pt x="94" y="540"/>
                  </a:lnTo>
                  <a:lnTo>
                    <a:pt x="98" y="532"/>
                  </a:lnTo>
                  <a:lnTo>
                    <a:pt x="102" y="523"/>
                  </a:lnTo>
                  <a:lnTo>
                    <a:pt x="104" y="515"/>
                  </a:lnTo>
                  <a:lnTo>
                    <a:pt x="104" y="505"/>
                  </a:lnTo>
                  <a:lnTo>
                    <a:pt x="104" y="60"/>
                  </a:lnTo>
                  <a:lnTo>
                    <a:pt x="102" y="41"/>
                  </a:lnTo>
                  <a:lnTo>
                    <a:pt x="98" y="33"/>
                  </a:lnTo>
                  <a:lnTo>
                    <a:pt x="94" y="24"/>
                  </a:lnTo>
                  <a:lnTo>
                    <a:pt x="89" y="17"/>
                  </a:lnTo>
                  <a:lnTo>
                    <a:pt x="83" y="11"/>
                  </a:lnTo>
                  <a:lnTo>
                    <a:pt x="76" y="6"/>
                  </a:lnTo>
                  <a:lnTo>
                    <a:pt x="68" y="2"/>
                  </a:lnTo>
                  <a:lnTo>
                    <a:pt x="61" y="0"/>
                  </a:lnTo>
                  <a:lnTo>
                    <a:pt x="52" y="0"/>
                  </a:lnTo>
                  <a:lnTo>
                    <a:pt x="45" y="0"/>
                  </a:lnTo>
                  <a:lnTo>
                    <a:pt x="36" y="2"/>
                  </a:lnTo>
                  <a:lnTo>
                    <a:pt x="29" y="6"/>
                  </a:lnTo>
                  <a:lnTo>
                    <a:pt x="23" y="11"/>
                  </a:lnTo>
                  <a:lnTo>
                    <a:pt x="16" y="17"/>
                  </a:lnTo>
                  <a:lnTo>
                    <a:pt x="10" y="24"/>
                  </a:lnTo>
                  <a:lnTo>
                    <a:pt x="6" y="33"/>
                  </a:lnTo>
                  <a:lnTo>
                    <a:pt x="3" y="41"/>
                  </a:lnTo>
                  <a:lnTo>
                    <a:pt x="2" y="51"/>
                  </a:lnTo>
                  <a:lnTo>
                    <a:pt x="0" y="60"/>
                  </a:lnTo>
                  <a:lnTo>
                    <a:pt x="0" y="505"/>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540" name="Line 212"/>
            <p:cNvSpPr>
              <a:spLocks noChangeShapeType="1"/>
            </p:cNvSpPr>
            <p:nvPr/>
          </p:nvSpPr>
          <p:spPr bwMode="auto">
            <a:xfrm>
              <a:off x="1675" y="2955"/>
              <a:ext cx="1"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41" name="Freeform 213"/>
            <p:cNvSpPr>
              <a:spLocks/>
            </p:cNvSpPr>
            <p:nvPr/>
          </p:nvSpPr>
          <p:spPr bwMode="auto">
            <a:xfrm>
              <a:off x="1663" y="2955"/>
              <a:ext cx="204" cy="25"/>
            </a:xfrm>
            <a:custGeom>
              <a:avLst/>
              <a:gdLst>
                <a:gd name="T0" fmla="*/ 11 w 932"/>
                <a:gd name="T1" fmla="*/ 0 h 121"/>
                <a:gd name="T2" fmla="*/ 10 w 932"/>
                <a:gd name="T3" fmla="*/ 0 h 121"/>
                <a:gd name="T4" fmla="*/ 8 w 932"/>
                <a:gd name="T5" fmla="*/ 0 h 121"/>
                <a:gd name="T6" fmla="*/ 6 w 932"/>
                <a:gd name="T7" fmla="*/ 1 h 121"/>
                <a:gd name="T8" fmla="*/ 5 w 932"/>
                <a:gd name="T9" fmla="*/ 2 h 121"/>
                <a:gd name="T10" fmla="*/ 4 w 932"/>
                <a:gd name="T11" fmla="*/ 4 h 121"/>
                <a:gd name="T12" fmla="*/ 2 w 932"/>
                <a:gd name="T13" fmla="*/ 5 h 121"/>
                <a:gd name="T14" fmla="*/ 1 w 932"/>
                <a:gd name="T15" fmla="*/ 7 h 121"/>
                <a:gd name="T16" fmla="*/ 1 w 932"/>
                <a:gd name="T17" fmla="*/ 8 h 121"/>
                <a:gd name="T18" fmla="*/ 0 w 932"/>
                <a:gd name="T19" fmla="*/ 11 h 121"/>
                <a:gd name="T20" fmla="*/ 0 w 932"/>
                <a:gd name="T21" fmla="*/ 12 h 121"/>
                <a:gd name="T22" fmla="*/ 0 w 932"/>
                <a:gd name="T23" fmla="*/ 14 h 121"/>
                <a:gd name="T24" fmla="*/ 1 w 932"/>
                <a:gd name="T25" fmla="*/ 16 h 121"/>
                <a:gd name="T26" fmla="*/ 1 w 932"/>
                <a:gd name="T27" fmla="*/ 18 h 121"/>
                <a:gd name="T28" fmla="*/ 2 w 932"/>
                <a:gd name="T29" fmla="*/ 20 h 121"/>
                <a:gd name="T30" fmla="*/ 4 w 932"/>
                <a:gd name="T31" fmla="*/ 21 h 121"/>
                <a:gd name="T32" fmla="*/ 5 w 932"/>
                <a:gd name="T33" fmla="*/ 23 h 121"/>
                <a:gd name="T34" fmla="*/ 6 w 932"/>
                <a:gd name="T35" fmla="*/ 24 h 121"/>
                <a:gd name="T36" fmla="*/ 8 w 932"/>
                <a:gd name="T37" fmla="*/ 24 h 121"/>
                <a:gd name="T38" fmla="*/ 10 w 932"/>
                <a:gd name="T39" fmla="*/ 25 h 121"/>
                <a:gd name="T40" fmla="*/ 11 w 932"/>
                <a:gd name="T41" fmla="*/ 25 h 121"/>
                <a:gd name="T42" fmla="*/ 193 w 932"/>
                <a:gd name="T43" fmla="*/ 25 h 121"/>
                <a:gd name="T44" fmla="*/ 196 w 932"/>
                <a:gd name="T45" fmla="*/ 24 h 121"/>
                <a:gd name="T46" fmla="*/ 198 w 932"/>
                <a:gd name="T47" fmla="*/ 24 h 121"/>
                <a:gd name="T48" fmla="*/ 199 w 932"/>
                <a:gd name="T49" fmla="*/ 23 h 121"/>
                <a:gd name="T50" fmla="*/ 201 w 932"/>
                <a:gd name="T51" fmla="*/ 21 h 121"/>
                <a:gd name="T52" fmla="*/ 202 w 932"/>
                <a:gd name="T53" fmla="*/ 20 h 121"/>
                <a:gd name="T54" fmla="*/ 203 w 932"/>
                <a:gd name="T55" fmla="*/ 18 h 121"/>
                <a:gd name="T56" fmla="*/ 203 w 932"/>
                <a:gd name="T57" fmla="*/ 16 h 121"/>
                <a:gd name="T58" fmla="*/ 204 w 932"/>
                <a:gd name="T59" fmla="*/ 14 h 121"/>
                <a:gd name="T60" fmla="*/ 204 w 932"/>
                <a:gd name="T61" fmla="*/ 12 h 121"/>
                <a:gd name="T62" fmla="*/ 204 w 932"/>
                <a:gd name="T63" fmla="*/ 11 h 121"/>
                <a:gd name="T64" fmla="*/ 203 w 932"/>
                <a:gd name="T65" fmla="*/ 8 h 121"/>
                <a:gd name="T66" fmla="*/ 203 w 932"/>
                <a:gd name="T67" fmla="*/ 7 h 121"/>
                <a:gd name="T68" fmla="*/ 202 w 932"/>
                <a:gd name="T69" fmla="*/ 5 h 121"/>
                <a:gd name="T70" fmla="*/ 201 w 932"/>
                <a:gd name="T71" fmla="*/ 4 h 121"/>
                <a:gd name="T72" fmla="*/ 199 w 932"/>
                <a:gd name="T73" fmla="*/ 2 h 121"/>
                <a:gd name="T74" fmla="*/ 198 w 932"/>
                <a:gd name="T75" fmla="*/ 1 h 121"/>
                <a:gd name="T76" fmla="*/ 196 w 932"/>
                <a:gd name="T77" fmla="*/ 0 h 121"/>
                <a:gd name="T78" fmla="*/ 195 w 932"/>
                <a:gd name="T79" fmla="*/ 0 h 121"/>
                <a:gd name="T80" fmla="*/ 193 w 932"/>
                <a:gd name="T81" fmla="*/ 0 h 121"/>
                <a:gd name="T82" fmla="*/ 11 w 932"/>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1"/>
                <a:gd name="T128" fmla="*/ 932 w 932"/>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1">
                  <a:moveTo>
                    <a:pt x="52" y="0"/>
                  </a:moveTo>
                  <a:lnTo>
                    <a:pt x="45" y="0"/>
                  </a:lnTo>
                  <a:lnTo>
                    <a:pt x="36" y="2"/>
                  </a:lnTo>
                  <a:lnTo>
                    <a:pt x="29" y="6"/>
                  </a:lnTo>
                  <a:lnTo>
                    <a:pt x="23" y="11"/>
                  </a:lnTo>
                  <a:lnTo>
                    <a:pt x="16" y="17"/>
                  </a:lnTo>
                  <a:lnTo>
                    <a:pt x="10" y="24"/>
                  </a:lnTo>
                  <a:lnTo>
                    <a:pt x="6" y="33"/>
                  </a:lnTo>
                  <a:lnTo>
                    <a:pt x="3" y="41"/>
                  </a:lnTo>
                  <a:lnTo>
                    <a:pt x="2" y="51"/>
                  </a:lnTo>
                  <a:lnTo>
                    <a:pt x="0" y="60"/>
                  </a:lnTo>
                  <a:lnTo>
                    <a:pt x="2" y="69"/>
                  </a:lnTo>
                  <a:lnTo>
                    <a:pt x="3" y="79"/>
                  </a:lnTo>
                  <a:lnTo>
                    <a:pt x="6" y="87"/>
                  </a:lnTo>
                  <a:lnTo>
                    <a:pt x="10" y="95"/>
                  </a:lnTo>
                  <a:lnTo>
                    <a:pt x="16" y="103"/>
                  </a:lnTo>
                  <a:lnTo>
                    <a:pt x="23" y="109"/>
                  </a:lnTo>
                  <a:lnTo>
                    <a:pt x="29" y="114"/>
                  </a:lnTo>
                  <a:lnTo>
                    <a:pt x="36" y="117"/>
                  </a:lnTo>
                  <a:lnTo>
                    <a:pt x="45" y="120"/>
                  </a:lnTo>
                  <a:lnTo>
                    <a:pt x="52" y="121"/>
                  </a:lnTo>
                  <a:lnTo>
                    <a:pt x="880" y="121"/>
                  </a:lnTo>
                  <a:lnTo>
                    <a:pt x="896" y="117"/>
                  </a:lnTo>
                  <a:lnTo>
                    <a:pt x="903" y="114"/>
                  </a:lnTo>
                  <a:lnTo>
                    <a:pt x="911" y="109"/>
                  </a:lnTo>
                  <a:lnTo>
                    <a:pt x="917" y="103"/>
                  </a:lnTo>
                  <a:lnTo>
                    <a:pt x="922" y="95"/>
                  </a:lnTo>
                  <a:lnTo>
                    <a:pt x="927" y="87"/>
                  </a:lnTo>
                  <a:lnTo>
                    <a:pt x="929" y="79"/>
                  </a:lnTo>
                  <a:lnTo>
                    <a:pt x="932" y="69"/>
                  </a:lnTo>
                  <a:lnTo>
                    <a:pt x="932" y="60"/>
                  </a:lnTo>
                  <a:lnTo>
                    <a:pt x="932" y="51"/>
                  </a:lnTo>
                  <a:lnTo>
                    <a:pt x="929" y="41"/>
                  </a:lnTo>
                  <a:lnTo>
                    <a:pt x="927" y="33"/>
                  </a:lnTo>
                  <a:lnTo>
                    <a:pt x="922" y="24"/>
                  </a:lnTo>
                  <a:lnTo>
                    <a:pt x="917" y="17"/>
                  </a:lnTo>
                  <a:lnTo>
                    <a:pt x="911" y="11"/>
                  </a:lnTo>
                  <a:lnTo>
                    <a:pt x="903" y="6"/>
                  </a:lnTo>
                  <a:lnTo>
                    <a:pt x="896" y="2"/>
                  </a:lnTo>
                  <a:lnTo>
                    <a:pt x="889" y="0"/>
                  </a:lnTo>
                  <a:lnTo>
                    <a:pt x="880"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542" name="Line 214"/>
            <p:cNvSpPr>
              <a:spLocks noChangeShapeType="1"/>
            </p:cNvSpPr>
            <p:nvPr/>
          </p:nvSpPr>
          <p:spPr bwMode="auto">
            <a:xfrm>
              <a:off x="1844" y="2968"/>
              <a:ext cx="1" cy="0"/>
            </a:xfrm>
            <a:prstGeom prst="line">
              <a:avLst/>
            </a:prstGeom>
            <a:noFill/>
            <a:ln w="0">
              <a:solidFill>
                <a:srgbClr val="88E55C"/>
              </a:solidFill>
              <a:round/>
              <a:headEnd/>
              <a:tailEnd/>
            </a:ln>
          </p:spPr>
          <p:txBody>
            <a:bodyPr>
              <a:prstTxWarp prst="textNoShape">
                <a:avLst/>
              </a:prstTxWarp>
            </a:bodyPr>
            <a:lstStyle/>
            <a:p>
              <a:endParaRPr lang="en-US"/>
            </a:p>
          </p:txBody>
        </p:sp>
        <p:sp>
          <p:nvSpPr>
            <p:cNvPr id="99543" name="Line 215"/>
            <p:cNvSpPr>
              <a:spLocks noChangeShapeType="1"/>
            </p:cNvSpPr>
            <p:nvPr/>
          </p:nvSpPr>
          <p:spPr bwMode="auto">
            <a:xfrm>
              <a:off x="1856" y="2928"/>
              <a:ext cx="0"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44" name="Freeform 216"/>
            <p:cNvSpPr>
              <a:spLocks/>
            </p:cNvSpPr>
            <p:nvPr/>
          </p:nvSpPr>
          <p:spPr bwMode="auto">
            <a:xfrm>
              <a:off x="1844" y="2928"/>
              <a:ext cx="204" cy="25"/>
            </a:xfrm>
            <a:custGeom>
              <a:avLst/>
              <a:gdLst>
                <a:gd name="T0" fmla="*/ 11 w 932"/>
                <a:gd name="T1" fmla="*/ 0 h 121"/>
                <a:gd name="T2" fmla="*/ 10 w 932"/>
                <a:gd name="T3" fmla="*/ 0 h 121"/>
                <a:gd name="T4" fmla="*/ 8 w 932"/>
                <a:gd name="T5" fmla="*/ 1 h 121"/>
                <a:gd name="T6" fmla="*/ 6 w 932"/>
                <a:gd name="T7" fmla="*/ 1 h 121"/>
                <a:gd name="T8" fmla="*/ 5 w 932"/>
                <a:gd name="T9" fmla="*/ 2 h 121"/>
                <a:gd name="T10" fmla="*/ 4 w 932"/>
                <a:gd name="T11" fmla="*/ 4 h 121"/>
                <a:gd name="T12" fmla="*/ 2 w 932"/>
                <a:gd name="T13" fmla="*/ 5 h 121"/>
                <a:gd name="T14" fmla="*/ 1 w 932"/>
                <a:gd name="T15" fmla="*/ 7 h 121"/>
                <a:gd name="T16" fmla="*/ 0 w 932"/>
                <a:gd name="T17" fmla="*/ 9 h 121"/>
                <a:gd name="T18" fmla="*/ 0 w 932"/>
                <a:gd name="T19" fmla="*/ 11 h 121"/>
                <a:gd name="T20" fmla="*/ 0 w 932"/>
                <a:gd name="T21" fmla="*/ 12 h 121"/>
                <a:gd name="T22" fmla="*/ 0 w 932"/>
                <a:gd name="T23" fmla="*/ 14 h 121"/>
                <a:gd name="T24" fmla="*/ 0 w 932"/>
                <a:gd name="T25" fmla="*/ 17 h 121"/>
                <a:gd name="T26" fmla="*/ 1 w 932"/>
                <a:gd name="T27" fmla="*/ 18 h 121"/>
                <a:gd name="T28" fmla="*/ 2 w 932"/>
                <a:gd name="T29" fmla="*/ 20 h 121"/>
                <a:gd name="T30" fmla="*/ 4 w 932"/>
                <a:gd name="T31" fmla="*/ 21 h 121"/>
                <a:gd name="T32" fmla="*/ 5 w 932"/>
                <a:gd name="T33" fmla="*/ 23 h 121"/>
                <a:gd name="T34" fmla="*/ 6 w 932"/>
                <a:gd name="T35" fmla="*/ 24 h 121"/>
                <a:gd name="T36" fmla="*/ 8 w 932"/>
                <a:gd name="T37" fmla="*/ 24 h 121"/>
                <a:gd name="T38" fmla="*/ 10 w 932"/>
                <a:gd name="T39" fmla="*/ 25 h 121"/>
                <a:gd name="T40" fmla="*/ 11 w 932"/>
                <a:gd name="T41" fmla="*/ 25 h 121"/>
                <a:gd name="T42" fmla="*/ 193 w 932"/>
                <a:gd name="T43" fmla="*/ 25 h 121"/>
                <a:gd name="T44" fmla="*/ 196 w 932"/>
                <a:gd name="T45" fmla="*/ 24 h 121"/>
                <a:gd name="T46" fmla="*/ 198 w 932"/>
                <a:gd name="T47" fmla="*/ 24 h 121"/>
                <a:gd name="T48" fmla="*/ 199 w 932"/>
                <a:gd name="T49" fmla="*/ 23 h 121"/>
                <a:gd name="T50" fmla="*/ 201 w 932"/>
                <a:gd name="T51" fmla="*/ 21 h 121"/>
                <a:gd name="T52" fmla="*/ 202 w 932"/>
                <a:gd name="T53" fmla="*/ 20 h 121"/>
                <a:gd name="T54" fmla="*/ 203 w 932"/>
                <a:gd name="T55" fmla="*/ 18 h 121"/>
                <a:gd name="T56" fmla="*/ 203 w 932"/>
                <a:gd name="T57" fmla="*/ 17 h 121"/>
                <a:gd name="T58" fmla="*/ 204 w 932"/>
                <a:gd name="T59" fmla="*/ 14 h 121"/>
                <a:gd name="T60" fmla="*/ 204 w 932"/>
                <a:gd name="T61" fmla="*/ 12 h 121"/>
                <a:gd name="T62" fmla="*/ 204 w 932"/>
                <a:gd name="T63" fmla="*/ 11 h 121"/>
                <a:gd name="T64" fmla="*/ 203 w 932"/>
                <a:gd name="T65" fmla="*/ 9 h 121"/>
                <a:gd name="T66" fmla="*/ 203 w 932"/>
                <a:gd name="T67" fmla="*/ 7 h 121"/>
                <a:gd name="T68" fmla="*/ 202 w 932"/>
                <a:gd name="T69" fmla="*/ 5 h 121"/>
                <a:gd name="T70" fmla="*/ 201 w 932"/>
                <a:gd name="T71" fmla="*/ 4 h 121"/>
                <a:gd name="T72" fmla="*/ 199 w 932"/>
                <a:gd name="T73" fmla="*/ 2 h 121"/>
                <a:gd name="T74" fmla="*/ 198 w 932"/>
                <a:gd name="T75" fmla="*/ 1 h 121"/>
                <a:gd name="T76" fmla="*/ 196 w 932"/>
                <a:gd name="T77" fmla="*/ 1 h 121"/>
                <a:gd name="T78" fmla="*/ 194 w 932"/>
                <a:gd name="T79" fmla="*/ 0 h 121"/>
                <a:gd name="T80" fmla="*/ 193 w 932"/>
                <a:gd name="T81" fmla="*/ 0 h 121"/>
                <a:gd name="T82" fmla="*/ 11 w 932"/>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1"/>
                <a:gd name="T128" fmla="*/ 932 w 932"/>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1">
                  <a:moveTo>
                    <a:pt x="52" y="0"/>
                  </a:moveTo>
                  <a:lnTo>
                    <a:pt x="44" y="1"/>
                  </a:lnTo>
                  <a:lnTo>
                    <a:pt x="36" y="3"/>
                  </a:lnTo>
                  <a:lnTo>
                    <a:pt x="28" y="7"/>
                  </a:lnTo>
                  <a:lnTo>
                    <a:pt x="22" y="12"/>
                  </a:lnTo>
                  <a:lnTo>
                    <a:pt x="16" y="18"/>
                  </a:lnTo>
                  <a:lnTo>
                    <a:pt x="10" y="25"/>
                  </a:lnTo>
                  <a:lnTo>
                    <a:pt x="6" y="34"/>
                  </a:lnTo>
                  <a:lnTo>
                    <a:pt x="2" y="42"/>
                  </a:lnTo>
                  <a:lnTo>
                    <a:pt x="1" y="52"/>
                  </a:lnTo>
                  <a:lnTo>
                    <a:pt x="0" y="60"/>
                  </a:lnTo>
                  <a:lnTo>
                    <a:pt x="1" y="70"/>
                  </a:lnTo>
                  <a:lnTo>
                    <a:pt x="2" y="80"/>
                  </a:lnTo>
                  <a:lnTo>
                    <a:pt x="6" y="88"/>
                  </a:lnTo>
                  <a:lnTo>
                    <a:pt x="10" y="96"/>
                  </a:lnTo>
                  <a:lnTo>
                    <a:pt x="16" y="104"/>
                  </a:lnTo>
                  <a:lnTo>
                    <a:pt x="22" y="110"/>
                  </a:lnTo>
                  <a:lnTo>
                    <a:pt x="28" y="115"/>
                  </a:lnTo>
                  <a:lnTo>
                    <a:pt x="36" y="118"/>
                  </a:lnTo>
                  <a:lnTo>
                    <a:pt x="44" y="121"/>
                  </a:lnTo>
                  <a:lnTo>
                    <a:pt x="52" y="121"/>
                  </a:lnTo>
                  <a:lnTo>
                    <a:pt x="880" y="121"/>
                  </a:lnTo>
                  <a:lnTo>
                    <a:pt x="896" y="118"/>
                  </a:lnTo>
                  <a:lnTo>
                    <a:pt x="903" y="115"/>
                  </a:lnTo>
                  <a:lnTo>
                    <a:pt x="910" y="110"/>
                  </a:lnTo>
                  <a:lnTo>
                    <a:pt x="917" y="104"/>
                  </a:lnTo>
                  <a:lnTo>
                    <a:pt x="922" y="96"/>
                  </a:lnTo>
                  <a:lnTo>
                    <a:pt x="927" y="88"/>
                  </a:lnTo>
                  <a:lnTo>
                    <a:pt x="929" y="80"/>
                  </a:lnTo>
                  <a:lnTo>
                    <a:pt x="932" y="70"/>
                  </a:lnTo>
                  <a:lnTo>
                    <a:pt x="932" y="60"/>
                  </a:lnTo>
                  <a:lnTo>
                    <a:pt x="932" y="52"/>
                  </a:lnTo>
                  <a:lnTo>
                    <a:pt x="929" y="42"/>
                  </a:lnTo>
                  <a:lnTo>
                    <a:pt x="927" y="34"/>
                  </a:lnTo>
                  <a:lnTo>
                    <a:pt x="922" y="25"/>
                  </a:lnTo>
                  <a:lnTo>
                    <a:pt x="917" y="18"/>
                  </a:lnTo>
                  <a:lnTo>
                    <a:pt x="910" y="12"/>
                  </a:lnTo>
                  <a:lnTo>
                    <a:pt x="903" y="7"/>
                  </a:lnTo>
                  <a:lnTo>
                    <a:pt x="896" y="3"/>
                  </a:lnTo>
                  <a:lnTo>
                    <a:pt x="888" y="1"/>
                  </a:lnTo>
                  <a:lnTo>
                    <a:pt x="880"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545" name="Line 217"/>
            <p:cNvSpPr>
              <a:spLocks noChangeShapeType="1"/>
            </p:cNvSpPr>
            <p:nvPr/>
          </p:nvSpPr>
          <p:spPr bwMode="auto">
            <a:xfrm>
              <a:off x="2025" y="2941"/>
              <a:ext cx="1" cy="0"/>
            </a:xfrm>
            <a:prstGeom prst="line">
              <a:avLst/>
            </a:prstGeom>
            <a:noFill/>
            <a:ln w="0">
              <a:solidFill>
                <a:srgbClr val="88E55C"/>
              </a:solidFill>
              <a:round/>
              <a:headEnd/>
              <a:tailEnd/>
            </a:ln>
          </p:spPr>
          <p:txBody>
            <a:bodyPr>
              <a:prstTxWarp prst="textNoShape">
                <a:avLst/>
              </a:prstTxWarp>
            </a:bodyPr>
            <a:lstStyle/>
            <a:p>
              <a:endParaRPr lang="en-US"/>
            </a:p>
          </p:txBody>
        </p:sp>
        <p:sp>
          <p:nvSpPr>
            <p:cNvPr id="99546" name="Freeform 218"/>
            <p:cNvSpPr>
              <a:spLocks/>
            </p:cNvSpPr>
            <p:nvPr/>
          </p:nvSpPr>
          <p:spPr bwMode="auto">
            <a:xfrm>
              <a:off x="2025" y="2862"/>
              <a:ext cx="23" cy="91"/>
            </a:xfrm>
            <a:custGeom>
              <a:avLst/>
              <a:gdLst>
                <a:gd name="T0" fmla="*/ 0 w 103"/>
                <a:gd name="T1" fmla="*/ 79 h 445"/>
                <a:gd name="T2" fmla="*/ 0 w 103"/>
                <a:gd name="T3" fmla="*/ 81 h 445"/>
                <a:gd name="T4" fmla="*/ 0 w 103"/>
                <a:gd name="T5" fmla="*/ 83 h 445"/>
                <a:gd name="T6" fmla="*/ 1 w 103"/>
                <a:gd name="T7" fmla="*/ 84 h 445"/>
                <a:gd name="T8" fmla="*/ 2 w 103"/>
                <a:gd name="T9" fmla="*/ 86 h 445"/>
                <a:gd name="T10" fmla="*/ 3 w 103"/>
                <a:gd name="T11" fmla="*/ 88 h 445"/>
                <a:gd name="T12" fmla="*/ 5 w 103"/>
                <a:gd name="T13" fmla="*/ 89 h 445"/>
                <a:gd name="T14" fmla="*/ 6 w 103"/>
                <a:gd name="T15" fmla="*/ 90 h 445"/>
                <a:gd name="T16" fmla="*/ 8 w 103"/>
                <a:gd name="T17" fmla="*/ 90 h 445"/>
                <a:gd name="T18" fmla="*/ 10 w 103"/>
                <a:gd name="T19" fmla="*/ 91 h 445"/>
                <a:gd name="T20" fmla="*/ 11 w 103"/>
                <a:gd name="T21" fmla="*/ 91 h 445"/>
                <a:gd name="T22" fmla="*/ 13 w 103"/>
                <a:gd name="T23" fmla="*/ 91 h 445"/>
                <a:gd name="T24" fmla="*/ 15 w 103"/>
                <a:gd name="T25" fmla="*/ 90 h 445"/>
                <a:gd name="T26" fmla="*/ 17 w 103"/>
                <a:gd name="T27" fmla="*/ 90 h 445"/>
                <a:gd name="T28" fmla="*/ 18 w 103"/>
                <a:gd name="T29" fmla="*/ 89 h 445"/>
                <a:gd name="T30" fmla="*/ 20 w 103"/>
                <a:gd name="T31" fmla="*/ 88 h 445"/>
                <a:gd name="T32" fmla="*/ 21 w 103"/>
                <a:gd name="T33" fmla="*/ 86 h 445"/>
                <a:gd name="T34" fmla="*/ 22 w 103"/>
                <a:gd name="T35" fmla="*/ 84 h 445"/>
                <a:gd name="T36" fmla="*/ 22 w 103"/>
                <a:gd name="T37" fmla="*/ 83 h 445"/>
                <a:gd name="T38" fmla="*/ 23 w 103"/>
                <a:gd name="T39" fmla="*/ 81 h 445"/>
                <a:gd name="T40" fmla="*/ 23 w 103"/>
                <a:gd name="T41" fmla="*/ 79 h 445"/>
                <a:gd name="T42" fmla="*/ 23 w 103"/>
                <a:gd name="T43" fmla="*/ 12 h 445"/>
                <a:gd name="T44" fmla="*/ 22 w 103"/>
                <a:gd name="T45" fmla="*/ 9 h 445"/>
                <a:gd name="T46" fmla="*/ 22 w 103"/>
                <a:gd name="T47" fmla="*/ 7 h 445"/>
                <a:gd name="T48" fmla="*/ 21 w 103"/>
                <a:gd name="T49" fmla="*/ 5 h 445"/>
                <a:gd name="T50" fmla="*/ 20 w 103"/>
                <a:gd name="T51" fmla="*/ 4 h 445"/>
                <a:gd name="T52" fmla="*/ 18 w 103"/>
                <a:gd name="T53" fmla="*/ 2 h 445"/>
                <a:gd name="T54" fmla="*/ 17 w 103"/>
                <a:gd name="T55" fmla="*/ 1 h 445"/>
                <a:gd name="T56" fmla="*/ 15 w 103"/>
                <a:gd name="T57" fmla="*/ 1 h 445"/>
                <a:gd name="T58" fmla="*/ 13 w 103"/>
                <a:gd name="T59" fmla="*/ 0 h 445"/>
                <a:gd name="T60" fmla="*/ 11 w 103"/>
                <a:gd name="T61" fmla="*/ 0 h 445"/>
                <a:gd name="T62" fmla="*/ 10 w 103"/>
                <a:gd name="T63" fmla="*/ 0 h 445"/>
                <a:gd name="T64" fmla="*/ 8 w 103"/>
                <a:gd name="T65" fmla="*/ 1 h 445"/>
                <a:gd name="T66" fmla="*/ 6 w 103"/>
                <a:gd name="T67" fmla="*/ 1 h 445"/>
                <a:gd name="T68" fmla="*/ 5 w 103"/>
                <a:gd name="T69" fmla="*/ 2 h 445"/>
                <a:gd name="T70" fmla="*/ 3 w 103"/>
                <a:gd name="T71" fmla="*/ 4 h 445"/>
                <a:gd name="T72" fmla="*/ 2 w 103"/>
                <a:gd name="T73" fmla="*/ 5 h 445"/>
                <a:gd name="T74" fmla="*/ 1 w 103"/>
                <a:gd name="T75" fmla="*/ 7 h 445"/>
                <a:gd name="T76" fmla="*/ 0 w 103"/>
                <a:gd name="T77" fmla="*/ 9 h 445"/>
                <a:gd name="T78" fmla="*/ 0 w 103"/>
                <a:gd name="T79" fmla="*/ 11 h 445"/>
                <a:gd name="T80" fmla="*/ 0 w 103"/>
                <a:gd name="T81" fmla="*/ 12 h 445"/>
                <a:gd name="T82" fmla="*/ 0 w 103"/>
                <a:gd name="T83" fmla="*/ 79 h 4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445"/>
                <a:gd name="T128" fmla="*/ 103 w 103"/>
                <a:gd name="T129" fmla="*/ 445 h 4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445">
                  <a:moveTo>
                    <a:pt x="0" y="384"/>
                  </a:moveTo>
                  <a:lnTo>
                    <a:pt x="0" y="394"/>
                  </a:lnTo>
                  <a:lnTo>
                    <a:pt x="2" y="404"/>
                  </a:lnTo>
                  <a:lnTo>
                    <a:pt x="5" y="412"/>
                  </a:lnTo>
                  <a:lnTo>
                    <a:pt x="10" y="420"/>
                  </a:lnTo>
                  <a:lnTo>
                    <a:pt x="15" y="428"/>
                  </a:lnTo>
                  <a:lnTo>
                    <a:pt x="21" y="434"/>
                  </a:lnTo>
                  <a:lnTo>
                    <a:pt x="27" y="439"/>
                  </a:lnTo>
                  <a:lnTo>
                    <a:pt x="34" y="442"/>
                  </a:lnTo>
                  <a:lnTo>
                    <a:pt x="43" y="445"/>
                  </a:lnTo>
                  <a:lnTo>
                    <a:pt x="51" y="445"/>
                  </a:lnTo>
                  <a:lnTo>
                    <a:pt x="59" y="445"/>
                  </a:lnTo>
                  <a:lnTo>
                    <a:pt x="67" y="442"/>
                  </a:lnTo>
                  <a:lnTo>
                    <a:pt x="74" y="439"/>
                  </a:lnTo>
                  <a:lnTo>
                    <a:pt x="81" y="434"/>
                  </a:lnTo>
                  <a:lnTo>
                    <a:pt x="88" y="428"/>
                  </a:lnTo>
                  <a:lnTo>
                    <a:pt x="93" y="420"/>
                  </a:lnTo>
                  <a:lnTo>
                    <a:pt x="98" y="412"/>
                  </a:lnTo>
                  <a:lnTo>
                    <a:pt x="100" y="404"/>
                  </a:lnTo>
                  <a:lnTo>
                    <a:pt x="103" y="394"/>
                  </a:lnTo>
                  <a:lnTo>
                    <a:pt x="103" y="384"/>
                  </a:lnTo>
                  <a:lnTo>
                    <a:pt x="103" y="60"/>
                  </a:lnTo>
                  <a:lnTo>
                    <a:pt x="100" y="42"/>
                  </a:lnTo>
                  <a:lnTo>
                    <a:pt x="98" y="34"/>
                  </a:lnTo>
                  <a:lnTo>
                    <a:pt x="93" y="25"/>
                  </a:lnTo>
                  <a:lnTo>
                    <a:pt x="88" y="18"/>
                  </a:lnTo>
                  <a:lnTo>
                    <a:pt x="81" y="12"/>
                  </a:lnTo>
                  <a:lnTo>
                    <a:pt x="74" y="7"/>
                  </a:lnTo>
                  <a:lnTo>
                    <a:pt x="67" y="4"/>
                  </a:lnTo>
                  <a:lnTo>
                    <a:pt x="59" y="1"/>
                  </a:lnTo>
                  <a:lnTo>
                    <a:pt x="51" y="0"/>
                  </a:lnTo>
                  <a:lnTo>
                    <a:pt x="43" y="1"/>
                  </a:lnTo>
                  <a:lnTo>
                    <a:pt x="34" y="4"/>
                  </a:lnTo>
                  <a:lnTo>
                    <a:pt x="27" y="7"/>
                  </a:lnTo>
                  <a:lnTo>
                    <a:pt x="21" y="12"/>
                  </a:lnTo>
                  <a:lnTo>
                    <a:pt x="15" y="18"/>
                  </a:lnTo>
                  <a:lnTo>
                    <a:pt x="10" y="25"/>
                  </a:lnTo>
                  <a:lnTo>
                    <a:pt x="5" y="34"/>
                  </a:lnTo>
                  <a:lnTo>
                    <a:pt x="2" y="42"/>
                  </a:lnTo>
                  <a:lnTo>
                    <a:pt x="0" y="52"/>
                  </a:lnTo>
                  <a:lnTo>
                    <a:pt x="0" y="60"/>
                  </a:lnTo>
                  <a:lnTo>
                    <a:pt x="0" y="384"/>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547" name="Line 219"/>
            <p:cNvSpPr>
              <a:spLocks noChangeShapeType="1"/>
            </p:cNvSpPr>
            <p:nvPr/>
          </p:nvSpPr>
          <p:spPr bwMode="auto">
            <a:xfrm>
              <a:off x="2036" y="2862"/>
              <a:ext cx="1"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48" name="Freeform 220"/>
            <p:cNvSpPr>
              <a:spLocks/>
            </p:cNvSpPr>
            <p:nvPr/>
          </p:nvSpPr>
          <p:spPr bwMode="auto">
            <a:xfrm>
              <a:off x="2025" y="2862"/>
              <a:ext cx="203" cy="25"/>
            </a:xfrm>
            <a:custGeom>
              <a:avLst/>
              <a:gdLst>
                <a:gd name="T0" fmla="*/ 11 w 930"/>
                <a:gd name="T1" fmla="*/ 0 h 121"/>
                <a:gd name="T2" fmla="*/ 9 w 930"/>
                <a:gd name="T3" fmla="*/ 0 h 121"/>
                <a:gd name="T4" fmla="*/ 7 w 930"/>
                <a:gd name="T5" fmla="*/ 1 h 121"/>
                <a:gd name="T6" fmla="*/ 6 w 930"/>
                <a:gd name="T7" fmla="*/ 1 h 121"/>
                <a:gd name="T8" fmla="*/ 5 w 930"/>
                <a:gd name="T9" fmla="*/ 2 h 121"/>
                <a:gd name="T10" fmla="*/ 3 w 930"/>
                <a:gd name="T11" fmla="*/ 4 h 121"/>
                <a:gd name="T12" fmla="*/ 2 w 930"/>
                <a:gd name="T13" fmla="*/ 5 h 121"/>
                <a:gd name="T14" fmla="*/ 1 w 930"/>
                <a:gd name="T15" fmla="*/ 7 h 121"/>
                <a:gd name="T16" fmla="*/ 0 w 930"/>
                <a:gd name="T17" fmla="*/ 9 h 121"/>
                <a:gd name="T18" fmla="*/ 0 w 930"/>
                <a:gd name="T19" fmla="*/ 11 h 121"/>
                <a:gd name="T20" fmla="*/ 0 w 930"/>
                <a:gd name="T21" fmla="*/ 12 h 121"/>
                <a:gd name="T22" fmla="*/ 0 w 930"/>
                <a:gd name="T23" fmla="*/ 14 h 121"/>
                <a:gd name="T24" fmla="*/ 0 w 930"/>
                <a:gd name="T25" fmla="*/ 17 h 121"/>
                <a:gd name="T26" fmla="*/ 1 w 930"/>
                <a:gd name="T27" fmla="*/ 18 h 121"/>
                <a:gd name="T28" fmla="*/ 2 w 930"/>
                <a:gd name="T29" fmla="*/ 20 h 121"/>
                <a:gd name="T30" fmla="*/ 3 w 930"/>
                <a:gd name="T31" fmla="*/ 21 h 121"/>
                <a:gd name="T32" fmla="*/ 5 w 930"/>
                <a:gd name="T33" fmla="*/ 23 h 121"/>
                <a:gd name="T34" fmla="*/ 6 w 930"/>
                <a:gd name="T35" fmla="*/ 24 h 121"/>
                <a:gd name="T36" fmla="*/ 7 w 930"/>
                <a:gd name="T37" fmla="*/ 24 h 121"/>
                <a:gd name="T38" fmla="*/ 9 w 930"/>
                <a:gd name="T39" fmla="*/ 25 h 121"/>
                <a:gd name="T40" fmla="*/ 11 w 930"/>
                <a:gd name="T41" fmla="*/ 25 h 121"/>
                <a:gd name="T42" fmla="*/ 192 w 930"/>
                <a:gd name="T43" fmla="*/ 25 h 121"/>
                <a:gd name="T44" fmla="*/ 195 w 930"/>
                <a:gd name="T45" fmla="*/ 24 h 121"/>
                <a:gd name="T46" fmla="*/ 197 w 930"/>
                <a:gd name="T47" fmla="*/ 24 h 121"/>
                <a:gd name="T48" fmla="*/ 198 w 930"/>
                <a:gd name="T49" fmla="*/ 23 h 121"/>
                <a:gd name="T50" fmla="*/ 200 w 930"/>
                <a:gd name="T51" fmla="*/ 21 h 121"/>
                <a:gd name="T52" fmla="*/ 201 w 930"/>
                <a:gd name="T53" fmla="*/ 20 h 121"/>
                <a:gd name="T54" fmla="*/ 202 w 930"/>
                <a:gd name="T55" fmla="*/ 18 h 121"/>
                <a:gd name="T56" fmla="*/ 203 w 930"/>
                <a:gd name="T57" fmla="*/ 17 h 121"/>
                <a:gd name="T58" fmla="*/ 203 w 930"/>
                <a:gd name="T59" fmla="*/ 14 h 121"/>
                <a:gd name="T60" fmla="*/ 203 w 930"/>
                <a:gd name="T61" fmla="*/ 12 h 121"/>
                <a:gd name="T62" fmla="*/ 203 w 930"/>
                <a:gd name="T63" fmla="*/ 11 h 121"/>
                <a:gd name="T64" fmla="*/ 203 w 930"/>
                <a:gd name="T65" fmla="*/ 9 h 121"/>
                <a:gd name="T66" fmla="*/ 202 w 930"/>
                <a:gd name="T67" fmla="*/ 7 h 121"/>
                <a:gd name="T68" fmla="*/ 201 w 930"/>
                <a:gd name="T69" fmla="*/ 5 h 121"/>
                <a:gd name="T70" fmla="*/ 200 w 930"/>
                <a:gd name="T71" fmla="*/ 4 h 121"/>
                <a:gd name="T72" fmla="*/ 198 w 930"/>
                <a:gd name="T73" fmla="*/ 2 h 121"/>
                <a:gd name="T74" fmla="*/ 197 w 930"/>
                <a:gd name="T75" fmla="*/ 1 h 121"/>
                <a:gd name="T76" fmla="*/ 195 w 930"/>
                <a:gd name="T77" fmla="*/ 1 h 121"/>
                <a:gd name="T78" fmla="*/ 194 w 930"/>
                <a:gd name="T79" fmla="*/ 0 h 121"/>
                <a:gd name="T80" fmla="*/ 192 w 930"/>
                <a:gd name="T81" fmla="*/ 0 h 121"/>
                <a:gd name="T82" fmla="*/ 11 w 930"/>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21"/>
                <a:gd name="T128" fmla="*/ 930 w 930"/>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21">
                  <a:moveTo>
                    <a:pt x="51" y="0"/>
                  </a:moveTo>
                  <a:lnTo>
                    <a:pt x="43" y="1"/>
                  </a:lnTo>
                  <a:lnTo>
                    <a:pt x="34" y="4"/>
                  </a:lnTo>
                  <a:lnTo>
                    <a:pt x="27" y="7"/>
                  </a:lnTo>
                  <a:lnTo>
                    <a:pt x="21" y="12"/>
                  </a:lnTo>
                  <a:lnTo>
                    <a:pt x="15" y="18"/>
                  </a:lnTo>
                  <a:lnTo>
                    <a:pt x="10" y="25"/>
                  </a:lnTo>
                  <a:lnTo>
                    <a:pt x="5" y="34"/>
                  </a:lnTo>
                  <a:lnTo>
                    <a:pt x="2" y="42"/>
                  </a:lnTo>
                  <a:lnTo>
                    <a:pt x="0" y="52"/>
                  </a:lnTo>
                  <a:lnTo>
                    <a:pt x="0" y="60"/>
                  </a:lnTo>
                  <a:lnTo>
                    <a:pt x="0" y="70"/>
                  </a:lnTo>
                  <a:lnTo>
                    <a:pt x="2" y="80"/>
                  </a:lnTo>
                  <a:lnTo>
                    <a:pt x="5" y="88"/>
                  </a:lnTo>
                  <a:lnTo>
                    <a:pt x="10" y="97"/>
                  </a:lnTo>
                  <a:lnTo>
                    <a:pt x="15" y="104"/>
                  </a:lnTo>
                  <a:lnTo>
                    <a:pt x="21" y="110"/>
                  </a:lnTo>
                  <a:lnTo>
                    <a:pt x="27" y="115"/>
                  </a:lnTo>
                  <a:lnTo>
                    <a:pt x="34" y="118"/>
                  </a:lnTo>
                  <a:lnTo>
                    <a:pt x="43" y="121"/>
                  </a:lnTo>
                  <a:lnTo>
                    <a:pt x="51" y="121"/>
                  </a:lnTo>
                  <a:lnTo>
                    <a:pt x="878" y="121"/>
                  </a:lnTo>
                  <a:lnTo>
                    <a:pt x="894" y="118"/>
                  </a:lnTo>
                  <a:lnTo>
                    <a:pt x="902" y="115"/>
                  </a:lnTo>
                  <a:lnTo>
                    <a:pt x="909" y="110"/>
                  </a:lnTo>
                  <a:lnTo>
                    <a:pt x="915" y="104"/>
                  </a:lnTo>
                  <a:lnTo>
                    <a:pt x="920" y="97"/>
                  </a:lnTo>
                  <a:lnTo>
                    <a:pt x="925" y="88"/>
                  </a:lnTo>
                  <a:lnTo>
                    <a:pt x="928" y="80"/>
                  </a:lnTo>
                  <a:lnTo>
                    <a:pt x="930" y="70"/>
                  </a:lnTo>
                  <a:lnTo>
                    <a:pt x="930" y="60"/>
                  </a:lnTo>
                  <a:lnTo>
                    <a:pt x="930" y="52"/>
                  </a:lnTo>
                  <a:lnTo>
                    <a:pt x="928" y="42"/>
                  </a:lnTo>
                  <a:lnTo>
                    <a:pt x="925" y="34"/>
                  </a:lnTo>
                  <a:lnTo>
                    <a:pt x="920" y="25"/>
                  </a:lnTo>
                  <a:lnTo>
                    <a:pt x="915" y="18"/>
                  </a:lnTo>
                  <a:lnTo>
                    <a:pt x="909" y="12"/>
                  </a:lnTo>
                  <a:lnTo>
                    <a:pt x="902" y="7"/>
                  </a:lnTo>
                  <a:lnTo>
                    <a:pt x="894" y="4"/>
                  </a:lnTo>
                  <a:lnTo>
                    <a:pt x="887" y="1"/>
                  </a:lnTo>
                  <a:lnTo>
                    <a:pt x="878" y="0"/>
                  </a:lnTo>
                  <a:lnTo>
                    <a:pt x="51"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549" name="Line 221"/>
            <p:cNvSpPr>
              <a:spLocks noChangeShapeType="1"/>
            </p:cNvSpPr>
            <p:nvPr/>
          </p:nvSpPr>
          <p:spPr bwMode="auto">
            <a:xfrm>
              <a:off x="2206" y="2875"/>
              <a:ext cx="1" cy="0"/>
            </a:xfrm>
            <a:prstGeom prst="line">
              <a:avLst/>
            </a:prstGeom>
            <a:noFill/>
            <a:ln w="0">
              <a:solidFill>
                <a:srgbClr val="88E55C"/>
              </a:solidFill>
              <a:round/>
              <a:headEnd/>
              <a:tailEnd/>
            </a:ln>
          </p:spPr>
          <p:txBody>
            <a:bodyPr>
              <a:prstTxWarp prst="textNoShape">
                <a:avLst/>
              </a:prstTxWarp>
            </a:bodyPr>
            <a:lstStyle/>
            <a:p>
              <a:endParaRPr lang="en-US"/>
            </a:p>
          </p:txBody>
        </p:sp>
        <p:sp>
          <p:nvSpPr>
            <p:cNvPr id="99550" name="Freeform 222"/>
            <p:cNvSpPr>
              <a:spLocks/>
            </p:cNvSpPr>
            <p:nvPr/>
          </p:nvSpPr>
          <p:spPr bwMode="auto">
            <a:xfrm>
              <a:off x="2206" y="2756"/>
              <a:ext cx="22" cy="131"/>
            </a:xfrm>
            <a:custGeom>
              <a:avLst/>
              <a:gdLst>
                <a:gd name="T0" fmla="*/ 0 w 103"/>
                <a:gd name="T1" fmla="*/ 119 h 640"/>
                <a:gd name="T2" fmla="*/ 0 w 103"/>
                <a:gd name="T3" fmla="*/ 121 h 640"/>
                <a:gd name="T4" fmla="*/ 1 w 103"/>
                <a:gd name="T5" fmla="*/ 123 h 640"/>
                <a:gd name="T6" fmla="*/ 1 w 103"/>
                <a:gd name="T7" fmla="*/ 124 h 640"/>
                <a:gd name="T8" fmla="*/ 2 w 103"/>
                <a:gd name="T9" fmla="*/ 126 h 640"/>
                <a:gd name="T10" fmla="*/ 3 w 103"/>
                <a:gd name="T11" fmla="*/ 128 h 640"/>
                <a:gd name="T12" fmla="*/ 5 w 103"/>
                <a:gd name="T13" fmla="*/ 129 h 640"/>
                <a:gd name="T14" fmla="*/ 6 w 103"/>
                <a:gd name="T15" fmla="*/ 130 h 640"/>
                <a:gd name="T16" fmla="*/ 8 w 103"/>
                <a:gd name="T17" fmla="*/ 130 h 640"/>
                <a:gd name="T18" fmla="*/ 9 w 103"/>
                <a:gd name="T19" fmla="*/ 131 h 640"/>
                <a:gd name="T20" fmla="*/ 11 w 103"/>
                <a:gd name="T21" fmla="*/ 131 h 640"/>
                <a:gd name="T22" fmla="*/ 13 w 103"/>
                <a:gd name="T23" fmla="*/ 131 h 640"/>
                <a:gd name="T24" fmla="*/ 14 w 103"/>
                <a:gd name="T25" fmla="*/ 130 h 640"/>
                <a:gd name="T26" fmla="*/ 16 w 103"/>
                <a:gd name="T27" fmla="*/ 130 h 640"/>
                <a:gd name="T28" fmla="*/ 18 w 103"/>
                <a:gd name="T29" fmla="*/ 129 h 640"/>
                <a:gd name="T30" fmla="*/ 19 w 103"/>
                <a:gd name="T31" fmla="*/ 128 h 640"/>
                <a:gd name="T32" fmla="*/ 20 w 103"/>
                <a:gd name="T33" fmla="*/ 126 h 640"/>
                <a:gd name="T34" fmla="*/ 21 w 103"/>
                <a:gd name="T35" fmla="*/ 124 h 640"/>
                <a:gd name="T36" fmla="*/ 22 w 103"/>
                <a:gd name="T37" fmla="*/ 123 h 640"/>
                <a:gd name="T38" fmla="*/ 22 w 103"/>
                <a:gd name="T39" fmla="*/ 121 h 640"/>
                <a:gd name="T40" fmla="*/ 22 w 103"/>
                <a:gd name="T41" fmla="*/ 119 h 640"/>
                <a:gd name="T42" fmla="*/ 22 w 103"/>
                <a:gd name="T43" fmla="*/ 12 h 640"/>
                <a:gd name="T44" fmla="*/ 22 w 103"/>
                <a:gd name="T45" fmla="*/ 8 h 640"/>
                <a:gd name="T46" fmla="*/ 21 w 103"/>
                <a:gd name="T47" fmla="*/ 7 h 640"/>
                <a:gd name="T48" fmla="*/ 20 w 103"/>
                <a:gd name="T49" fmla="*/ 5 h 640"/>
                <a:gd name="T50" fmla="*/ 19 w 103"/>
                <a:gd name="T51" fmla="*/ 3 h 640"/>
                <a:gd name="T52" fmla="*/ 18 w 103"/>
                <a:gd name="T53" fmla="*/ 2 h 640"/>
                <a:gd name="T54" fmla="*/ 16 w 103"/>
                <a:gd name="T55" fmla="*/ 1 h 640"/>
                <a:gd name="T56" fmla="*/ 14 w 103"/>
                <a:gd name="T57" fmla="*/ 0 h 640"/>
                <a:gd name="T58" fmla="*/ 13 w 103"/>
                <a:gd name="T59" fmla="*/ 0 h 640"/>
                <a:gd name="T60" fmla="*/ 11 w 103"/>
                <a:gd name="T61" fmla="*/ 0 h 640"/>
                <a:gd name="T62" fmla="*/ 9 w 103"/>
                <a:gd name="T63" fmla="*/ 0 h 640"/>
                <a:gd name="T64" fmla="*/ 8 w 103"/>
                <a:gd name="T65" fmla="*/ 0 h 640"/>
                <a:gd name="T66" fmla="*/ 6 w 103"/>
                <a:gd name="T67" fmla="*/ 1 h 640"/>
                <a:gd name="T68" fmla="*/ 5 w 103"/>
                <a:gd name="T69" fmla="*/ 2 h 640"/>
                <a:gd name="T70" fmla="*/ 3 w 103"/>
                <a:gd name="T71" fmla="*/ 3 h 640"/>
                <a:gd name="T72" fmla="*/ 2 w 103"/>
                <a:gd name="T73" fmla="*/ 5 h 640"/>
                <a:gd name="T74" fmla="*/ 1 w 103"/>
                <a:gd name="T75" fmla="*/ 7 h 640"/>
                <a:gd name="T76" fmla="*/ 1 w 103"/>
                <a:gd name="T77" fmla="*/ 8 h 640"/>
                <a:gd name="T78" fmla="*/ 0 w 103"/>
                <a:gd name="T79" fmla="*/ 10 h 640"/>
                <a:gd name="T80" fmla="*/ 0 w 103"/>
                <a:gd name="T81" fmla="*/ 12 h 640"/>
                <a:gd name="T82" fmla="*/ 0 w 103"/>
                <a:gd name="T83" fmla="*/ 119 h 6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640"/>
                <a:gd name="T128" fmla="*/ 103 w 103"/>
                <a:gd name="T129" fmla="*/ 640 h 6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640">
                  <a:moveTo>
                    <a:pt x="0" y="579"/>
                  </a:moveTo>
                  <a:lnTo>
                    <a:pt x="0" y="589"/>
                  </a:lnTo>
                  <a:lnTo>
                    <a:pt x="3" y="599"/>
                  </a:lnTo>
                  <a:lnTo>
                    <a:pt x="5" y="607"/>
                  </a:lnTo>
                  <a:lnTo>
                    <a:pt x="10" y="616"/>
                  </a:lnTo>
                  <a:lnTo>
                    <a:pt x="15" y="623"/>
                  </a:lnTo>
                  <a:lnTo>
                    <a:pt x="22" y="629"/>
                  </a:lnTo>
                  <a:lnTo>
                    <a:pt x="28" y="634"/>
                  </a:lnTo>
                  <a:lnTo>
                    <a:pt x="36" y="637"/>
                  </a:lnTo>
                  <a:lnTo>
                    <a:pt x="44" y="640"/>
                  </a:lnTo>
                  <a:lnTo>
                    <a:pt x="51" y="640"/>
                  </a:lnTo>
                  <a:lnTo>
                    <a:pt x="60" y="640"/>
                  </a:lnTo>
                  <a:lnTo>
                    <a:pt x="67" y="637"/>
                  </a:lnTo>
                  <a:lnTo>
                    <a:pt x="75" y="634"/>
                  </a:lnTo>
                  <a:lnTo>
                    <a:pt x="82" y="629"/>
                  </a:lnTo>
                  <a:lnTo>
                    <a:pt x="88" y="623"/>
                  </a:lnTo>
                  <a:lnTo>
                    <a:pt x="93" y="616"/>
                  </a:lnTo>
                  <a:lnTo>
                    <a:pt x="98" y="607"/>
                  </a:lnTo>
                  <a:lnTo>
                    <a:pt x="101" y="599"/>
                  </a:lnTo>
                  <a:lnTo>
                    <a:pt x="103" y="589"/>
                  </a:lnTo>
                  <a:lnTo>
                    <a:pt x="103" y="579"/>
                  </a:lnTo>
                  <a:lnTo>
                    <a:pt x="103" y="60"/>
                  </a:lnTo>
                  <a:lnTo>
                    <a:pt x="101" y="41"/>
                  </a:lnTo>
                  <a:lnTo>
                    <a:pt x="98" y="32"/>
                  </a:lnTo>
                  <a:lnTo>
                    <a:pt x="93" y="24"/>
                  </a:lnTo>
                  <a:lnTo>
                    <a:pt x="88" y="17"/>
                  </a:lnTo>
                  <a:lnTo>
                    <a:pt x="82" y="11"/>
                  </a:lnTo>
                  <a:lnTo>
                    <a:pt x="75" y="6"/>
                  </a:lnTo>
                  <a:lnTo>
                    <a:pt x="67" y="2"/>
                  </a:lnTo>
                  <a:lnTo>
                    <a:pt x="60" y="0"/>
                  </a:lnTo>
                  <a:lnTo>
                    <a:pt x="51" y="0"/>
                  </a:lnTo>
                  <a:lnTo>
                    <a:pt x="44" y="0"/>
                  </a:lnTo>
                  <a:lnTo>
                    <a:pt x="36" y="2"/>
                  </a:lnTo>
                  <a:lnTo>
                    <a:pt x="28" y="6"/>
                  </a:lnTo>
                  <a:lnTo>
                    <a:pt x="22" y="11"/>
                  </a:lnTo>
                  <a:lnTo>
                    <a:pt x="15" y="17"/>
                  </a:lnTo>
                  <a:lnTo>
                    <a:pt x="10" y="24"/>
                  </a:lnTo>
                  <a:lnTo>
                    <a:pt x="5" y="32"/>
                  </a:lnTo>
                  <a:lnTo>
                    <a:pt x="3" y="41"/>
                  </a:lnTo>
                  <a:lnTo>
                    <a:pt x="0" y="50"/>
                  </a:lnTo>
                  <a:lnTo>
                    <a:pt x="0" y="60"/>
                  </a:lnTo>
                  <a:lnTo>
                    <a:pt x="0" y="579"/>
                  </a:lnTo>
                  <a:close/>
                </a:path>
              </a:pathLst>
            </a:custGeom>
            <a:solidFill>
              <a:srgbClr val="FF9900"/>
            </a:solidFill>
            <a:ln w="7938">
              <a:solidFill>
                <a:srgbClr val="FF9900"/>
              </a:solidFill>
              <a:round/>
              <a:headEnd/>
              <a:tailEnd/>
            </a:ln>
          </p:spPr>
          <p:txBody>
            <a:bodyPr>
              <a:prstTxWarp prst="textNoShape">
                <a:avLst/>
              </a:prstTxWarp>
            </a:bodyPr>
            <a:lstStyle/>
            <a:p>
              <a:endParaRPr lang="en-US"/>
            </a:p>
          </p:txBody>
        </p:sp>
        <p:sp>
          <p:nvSpPr>
            <p:cNvPr id="99551" name="Line 223"/>
            <p:cNvSpPr>
              <a:spLocks noChangeShapeType="1"/>
            </p:cNvSpPr>
            <p:nvPr/>
          </p:nvSpPr>
          <p:spPr bwMode="auto">
            <a:xfrm>
              <a:off x="2217" y="2756"/>
              <a:ext cx="1"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52" name="Freeform 224"/>
            <p:cNvSpPr>
              <a:spLocks/>
            </p:cNvSpPr>
            <p:nvPr/>
          </p:nvSpPr>
          <p:spPr bwMode="auto">
            <a:xfrm>
              <a:off x="2206" y="2756"/>
              <a:ext cx="202" cy="26"/>
            </a:xfrm>
            <a:custGeom>
              <a:avLst/>
              <a:gdLst>
                <a:gd name="T0" fmla="*/ 11 w 931"/>
                <a:gd name="T1" fmla="*/ 0 h 120"/>
                <a:gd name="T2" fmla="*/ 10 w 931"/>
                <a:gd name="T3" fmla="*/ 0 h 120"/>
                <a:gd name="T4" fmla="*/ 8 w 931"/>
                <a:gd name="T5" fmla="*/ 0 h 120"/>
                <a:gd name="T6" fmla="*/ 6 w 931"/>
                <a:gd name="T7" fmla="*/ 1 h 120"/>
                <a:gd name="T8" fmla="*/ 5 w 931"/>
                <a:gd name="T9" fmla="*/ 2 h 120"/>
                <a:gd name="T10" fmla="*/ 3 w 931"/>
                <a:gd name="T11" fmla="*/ 4 h 120"/>
                <a:gd name="T12" fmla="*/ 2 w 931"/>
                <a:gd name="T13" fmla="*/ 5 h 120"/>
                <a:gd name="T14" fmla="*/ 1 w 931"/>
                <a:gd name="T15" fmla="*/ 7 h 120"/>
                <a:gd name="T16" fmla="*/ 1 w 931"/>
                <a:gd name="T17" fmla="*/ 9 h 120"/>
                <a:gd name="T18" fmla="*/ 0 w 931"/>
                <a:gd name="T19" fmla="*/ 11 h 120"/>
                <a:gd name="T20" fmla="*/ 0 w 931"/>
                <a:gd name="T21" fmla="*/ 13 h 120"/>
                <a:gd name="T22" fmla="*/ 0 w 931"/>
                <a:gd name="T23" fmla="*/ 15 h 120"/>
                <a:gd name="T24" fmla="*/ 1 w 931"/>
                <a:gd name="T25" fmla="*/ 17 h 120"/>
                <a:gd name="T26" fmla="*/ 1 w 931"/>
                <a:gd name="T27" fmla="*/ 19 h 120"/>
                <a:gd name="T28" fmla="*/ 2 w 931"/>
                <a:gd name="T29" fmla="*/ 21 h 120"/>
                <a:gd name="T30" fmla="*/ 3 w 931"/>
                <a:gd name="T31" fmla="*/ 22 h 120"/>
                <a:gd name="T32" fmla="*/ 5 w 931"/>
                <a:gd name="T33" fmla="*/ 23 h 120"/>
                <a:gd name="T34" fmla="*/ 6 w 931"/>
                <a:gd name="T35" fmla="*/ 24 h 120"/>
                <a:gd name="T36" fmla="*/ 8 w 931"/>
                <a:gd name="T37" fmla="*/ 25 h 120"/>
                <a:gd name="T38" fmla="*/ 10 w 931"/>
                <a:gd name="T39" fmla="*/ 26 h 120"/>
                <a:gd name="T40" fmla="*/ 11 w 931"/>
                <a:gd name="T41" fmla="*/ 26 h 120"/>
                <a:gd name="T42" fmla="*/ 191 w 931"/>
                <a:gd name="T43" fmla="*/ 26 h 120"/>
                <a:gd name="T44" fmla="*/ 194 w 931"/>
                <a:gd name="T45" fmla="*/ 25 h 120"/>
                <a:gd name="T46" fmla="*/ 196 w 931"/>
                <a:gd name="T47" fmla="*/ 24 h 120"/>
                <a:gd name="T48" fmla="*/ 197 w 931"/>
                <a:gd name="T49" fmla="*/ 23 h 120"/>
                <a:gd name="T50" fmla="*/ 199 w 931"/>
                <a:gd name="T51" fmla="*/ 22 h 120"/>
                <a:gd name="T52" fmla="*/ 200 w 931"/>
                <a:gd name="T53" fmla="*/ 21 h 120"/>
                <a:gd name="T54" fmla="*/ 201 w 931"/>
                <a:gd name="T55" fmla="*/ 19 h 120"/>
                <a:gd name="T56" fmla="*/ 201 w 931"/>
                <a:gd name="T57" fmla="*/ 17 h 120"/>
                <a:gd name="T58" fmla="*/ 202 w 931"/>
                <a:gd name="T59" fmla="*/ 15 h 120"/>
                <a:gd name="T60" fmla="*/ 202 w 931"/>
                <a:gd name="T61" fmla="*/ 13 h 120"/>
                <a:gd name="T62" fmla="*/ 202 w 931"/>
                <a:gd name="T63" fmla="*/ 11 h 120"/>
                <a:gd name="T64" fmla="*/ 201 w 931"/>
                <a:gd name="T65" fmla="*/ 9 h 120"/>
                <a:gd name="T66" fmla="*/ 201 w 931"/>
                <a:gd name="T67" fmla="*/ 7 h 120"/>
                <a:gd name="T68" fmla="*/ 200 w 931"/>
                <a:gd name="T69" fmla="*/ 5 h 120"/>
                <a:gd name="T70" fmla="*/ 199 w 931"/>
                <a:gd name="T71" fmla="*/ 4 h 120"/>
                <a:gd name="T72" fmla="*/ 197 w 931"/>
                <a:gd name="T73" fmla="*/ 2 h 120"/>
                <a:gd name="T74" fmla="*/ 196 w 931"/>
                <a:gd name="T75" fmla="*/ 1 h 120"/>
                <a:gd name="T76" fmla="*/ 194 w 931"/>
                <a:gd name="T77" fmla="*/ 0 h 120"/>
                <a:gd name="T78" fmla="*/ 193 w 931"/>
                <a:gd name="T79" fmla="*/ 0 h 120"/>
                <a:gd name="T80" fmla="*/ 191 w 931"/>
                <a:gd name="T81" fmla="*/ 0 h 120"/>
                <a:gd name="T82" fmla="*/ 11 w 931"/>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1"/>
                <a:gd name="T127" fmla="*/ 0 h 120"/>
                <a:gd name="T128" fmla="*/ 931 w 931"/>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1" h="120">
                  <a:moveTo>
                    <a:pt x="51" y="0"/>
                  </a:moveTo>
                  <a:lnTo>
                    <a:pt x="44" y="0"/>
                  </a:lnTo>
                  <a:lnTo>
                    <a:pt x="36" y="2"/>
                  </a:lnTo>
                  <a:lnTo>
                    <a:pt x="28" y="6"/>
                  </a:lnTo>
                  <a:lnTo>
                    <a:pt x="22" y="11"/>
                  </a:lnTo>
                  <a:lnTo>
                    <a:pt x="15" y="17"/>
                  </a:lnTo>
                  <a:lnTo>
                    <a:pt x="10" y="24"/>
                  </a:lnTo>
                  <a:lnTo>
                    <a:pt x="5" y="32"/>
                  </a:lnTo>
                  <a:lnTo>
                    <a:pt x="3" y="41"/>
                  </a:lnTo>
                  <a:lnTo>
                    <a:pt x="0" y="50"/>
                  </a:lnTo>
                  <a:lnTo>
                    <a:pt x="0" y="60"/>
                  </a:lnTo>
                  <a:lnTo>
                    <a:pt x="0" y="69"/>
                  </a:lnTo>
                  <a:lnTo>
                    <a:pt x="3" y="78"/>
                  </a:lnTo>
                  <a:lnTo>
                    <a:pt x="5" y="87"/>
                  </a:lnTo>
                  <a:lnTo>
                    <a:pt x="10" y="95"/>
                  </a:lnTo>
                  <a:lnTo>
                    <a:pt x="15" y="102"/>
                  </a:lnTo>
                  <a:lnTo>
                    <a:pt x="22" y="108"/>
                  </a:lnTo>
                  <a:lnTo>
                    <a:pt x="28" y="113"/>
                  </a:lnTo>
                  <a:lnTo>
                    <a:pt x="36" y="117"/>
                  </a:lnTo>
                  <a:lnTo>
                    <a:pt x="44" y="119"/>
                  </a:lnTo>
                  <a:lnTo>
                    <a:pt x="51" y="120"/>
                  </a:lnTo>
                  <a:lnTo>
                    <a:pt x="879" y="120"/>
                  </a:lnTo>
                  <a:lnTo>
                    <a:pt x="896" y="117"/>
                  </a:lnTo>
                  <a:lnTo>
                    <a:pt x="904" y="113"/>
                  </a:lnTo>
                  <a:lnTo>
                    <a:pt x="910" y="108"/>
                  </a:lnTo>
                  <a:lnTo>
                    <a:pt x="916" y="102"/>
                  </a:lnTo>
                  <a:lnTo>
                    <a:pt x="921" y="95"/>
                  </a:lnTo>
                  <a:lnTo>
                    <a:pt x="926" y="87"/>
                  </a:lnTo>
                  <a:lnTo>
                    <a:pt x="928" y="78"/>
                  </a:lnTo>
                  <a:lnTo>
                    <a:pt x="931" y="69"/>
                  </a:lnTo>
                  <a:lnTo>
                    <a:pt x="931" y="60"/>
                  </a:lnTo>
                  <a:lnTo>
                    <a:pt x="931" y="50"/>
                  </a:lnTo>
                  <a:lnTo>
                    <a:pt x="928" y="41"/>
                  </a:lnTo>
                  <a:lnTo>
                    <a:pt x="926" y="32"/>
                  </a:lnTo>
                  <a:lnTo>
                    <a:pt x="921" y="24"/>
                  </a:lnTo>
                  <a:lnTo>
                    <a:pt x="916" y="17"/>
                  </a:lnTo>
                  <a:lnTo>
                    <a:pt x="910" y="11"/>
                  </a:lnTo>
                  <a:lnTo>
                    <a:pt x="904" y="6"/>
                  </a:lnTo>
                  <a:lnTo>
                    <a:pt x="896" y="2"/>
                  </a:lnTo>
                  <a:lnTo>
                    <a:pt x="888" y="0"/>
                  </a:lnTo>
                  <a:lnTo>
                    <a:pt x="879" y="0"/>
                  </a:lnTo>
                  <a:lnTo>
                    <a:pt x="51"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553" name="Line 225"/>
            <p:cNvSpPr>
              <a:spLocks noChangeShapeType="1"/>
            </p:cNvSpPr>
            <p:nvPr/>
          </p:nvSpPr>
          <p:spPr bwMode="auto">
            <a:xfrm>
              <a:off x="2386" y="2769"/>
              <a:ext cx="1"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54" name="Freeform 226"/>
            <p:cNvSpPr>
              <a:spLocks/>
            </p:cNvSpPr>
            <p:nvPr/>
          </p:nvSpPr>
          <p:spPr bwMode="auto">
            <a:xfrm>
              <a:off x="2386" y="2677"/>
              <a:ext cx="22" cy="105"/>
            </a:xfrm>
            <a:custGeom>
              <a:avLst/>
              <a:gdLst>
                <a:gd name="T0" fmla="*/ 0 w 103"/>
                <a:gd name="T1" fmla="*/ 93 h 514"/>
                <a:gd name="T2" fmla="*/ 0 w 103"/>
                <a:gd name="T3" fmla="*/ 95 h 514"/>
                <a:gd name="T4" fmla="*/ 1 w 103"/>
                <a:gd name="T5" fmla="*/ 96 h 514"/>
                <a:gd name="T6" fmla="*/ 1 w 103"/>
                <a:gd name="T7" fmla="*/ 98 h 514"/>
                <a:gd name="T8" fmla="*/ 2 w 103"/>
                <a:gd name="T9" fmla="*/ 100 h 514"/>
                <a:gd name="T10" fmla="*/ 3 w 103"/>
                <a:gd name="T11" fmla="*/ 101 h 514"/>
                <a:gd name="T12" fmla="*/ 4 w 103"/>
                <a:gd name="T13" fmla="*/ 103 h 514"/>
                <a:gd name="T14" fmla="*/ 6 w 103"/>
                <a:gd name="T15" fmla="*/ 104 h 514"/>
                <a:gd name="T16" fmla="*/ 8 w 103"/>
                <a:gd name="T17" fmla="*/ 104 h 514"/>
                <a:gd name="T18" fmla="*/ 9 w 103"/>
                <a:gd name="T19" fmla="*/ 105 h 514"/>
                <a:gd name="T20" fmla="*/ 11 w 103"/>
                <a:gd name="T21" fmla="*/ 105 h 514"/>
                <a:gd name="T22" fmla="*/ 13 w 103"/>
                <a:gd name="T23" fmla="*/ 105 h 514"/>
                <a:gd name="T24" fmla="*/ 15 w 103"/>
                <a:gd name="T25" fmla="*/ 104 h 514"/>
                <a:gd name="T26" fmla="*/ 16 w 103"/>
                <a:gd name="T27" fmla="*/ 104 h 514"/>
                <a:gd name="T28" fmla="*/ 18 w 103"/>
                <a:gd name="T29" fmla="*/ 103 h 514"/>
                <a:gd name="T30" fmla="*/ 19 w 103"/>
                <a:gd name="T31" fmla="*/ 101 h 514"/>
                <a:gd name="T32" fmla="*/ 20 w 103"/>
                <a:gd name="T33" fmla="*/ 100 h 514"/>
                <a:gd name="T34" fmla="*/ 21 w 103"/>
                <a:gd name="T35" fmla="*/ 98 h 514"/>
                <a:gd name="T36" fmla="*/ 21 w 103"/>
                <a:gd name="T37" fmla="*/ 96 h 514"/>
                <a:gd name="T38" fmla="*/ 22 w 103"/>
                <a:gd name="T39" fmla="*/ 95 h 514"/>
                <a:gd name="T40" fmla="*/ 22 w 103"/>
                <a:gd name="T41" fmla="*/ 93 h 514"/>
                <a:gd name="T42" fmla="*/ 22 w 103"/>
                <a:gd name="T43" fmla="*/ 13 h 514"/>
                <a:gd name="T44" fmla="*/ 21 w 103"/>
                <a:gd name="T45" fmla="*/ 9 h 514"/>
                <a:gd name="T46" fmla="*/ 21 w 103"/>
                <a:gd name="T47" fmla="*/ 7 h 514"/>
                <a:gd name="T48" fmla="*/ 20 w 103"/>
                <a:gd name="T49" fmla="*/ 5 h 514"/>
                <a:gd name="T50" fmla="*/ 19 w 103"/>
                <a:gd name="T51" fmla="*/ 4 h 514"/>
                <a:gd name="T52" fmla="*/ 18 w 103"/>
                <a:gd name="T53" fmla="*/ 2 h 514"/>
                <a:gd name="T54" fmla="*/ 16 w 103"/>
                <a:gd name="T55" fmla="*/ 1 h 514"/>
                <a:gd name="T56" fmla="*/ 15 w 103"/>
                <a:gd name="T57" fmla="*/ 1 h 514"/>
                <a:gd name="T58" fmla="*/ 13 w 103"/>
                <a:gd name="T59" fmla="*/ 0 h 514"/>
                <a:gd name="T60" fmla="*/ 11 w 103"/>
                <a:gd name="T61" fmla="*/ 0 h 514"/>
                <a:gd name="T62" fmla="*/ 9 w 103"/>
                <a:gd name="T63" fmla="*/ 0 h 514"/>
                <a:gd name="T64" fmla="*/ 8 w 103"/>
                <a:gd name="T65" fmla="*/ 1 h 514"/>
                <a:gd name="T66" fmla="*/ 6 w 103"/>
                <a:gd name="T67" fmla="*/ 1 h 514"/>
                <a:gd name="T68" fmla="*/ 4 w 103"/>
                <a:gd name="T69" fmla="*/ 2 h 514"/>
                <a:gd name="T70" fmla="*/ 3 w 103"/>
                <a:gd name="T71" fmla="*/ 4 h 514"/>
                <a:gd name="T72" fmla="*/ 2 w 103"/>
                <a:gd name="T73" fmla="*/ 5 h 514"/>
                <a:gd name="T74" fmla="*/ 1 w 103"/>
                <a:gd name="T75" fmla="*/ 7 h 514"/>
                <a:gd name="T76" fmla="*/ 1 w 103"/>
                <a:gd name="T77" fmla="*/ 9 h 514"/>
                <a:gd name="T78" fmla="*/ 0 w 103"/>
                <a:gd name="T79" fmla="*/ 11 h 514"/>
                <a:gd name="T80" fmla="*/ 0 w 103"/>
                <a:gd name="T81" fmla="*/ 13 h 514"/>
                <a:gd name="T82" fmla="*/ 0 w 103"/>
                <a:gd name="T83" fmla="*/ 93 h 5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514"/>
                <a:gd name="T128" fmla="*/ 103 w 103"/>
                <a:gd name="T129" fmla="*/ 514 h 5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514">
                  <a:moveTo>
                    <a:pt x="0" y="454"/>
                  </a:moveTo>
                  <a:lnTo>
                    <a:pt x="0" y="463"/>
                  </a:lnTo>
                  <a:lnTo>
                    <a:pt x="3" y="472"/>
                  </a:lnTo>
                  <a:lnTo>
                    <a:pt x="5" y="481"/>
                  </a:lnTo>
                  <a:lnTo>
                    <a:pt x="10" y="489"/>
                  </a:lnTo>
                  <a:lnTo>
                    <a:pt x="15" y="496"/>
                  </a:lnTo>
                  <a:lnTo>
                    <a:pt x="21" y="502"/>
                  </a:lnTo>
                  <a:lnTo>
                    <a:pt x="29" y="507"/>
                  </a:lnTo>
                  <a:lnTo>
                    <a:pt x="36" y="511"/>
                  </a:lnTo>
                  <a:lnTo>
                    <a:pt x="43" y="513"/>
                  </a:lnTo>
                  <a:lnTo>
                    <a:pt x="52" y="514"/>
                  </a:lnTo>
                  <a:lnTo>
                    <a:pt x="60" y="513"/>
                  </a:lnTo>
                  <a:lnTo>
                    <a:pt x="68" y="511"/>
                  </a:lnTo>
                  <a:lnTo>
                    <a:pt x="76" y="507"/>
                  </a:lnTo>
                  <a:lnTo>
                    <a:pt x="82" y="502"/>
                  </a:lnTo>
                  <a:lnTo>
                    <a:pt x="88" y="496"/>
                  </a:lnTo>
                  <a:lnTo>
                    <a:pt x="93" y="489"/>
                  </a:lnTo>
                  <a:lnTo>
                    <a:pt x="98" y="481"/>
                  </a:lnTo>
                  <a:lnTo>
                    <a:pt x="100" y="472"/>
                  </a:lnTo>
                  <a:lnTo>
                    <a:pt x="103" y="463"/>
                  </a:lnTo>
                  <a:lnTo>
                    <a:pt x="103" y="454"/>
                  </a:lnTo>
                  <a:lnTo>
                    <a:pt x="103" y="62"/>
                  </a:lnTo>
                  <a:lnTo>
                    <a:pt x="100" y="42"/>
                  </a:lnTo>
                  <a:lnTo>
                    <a:pt x="98" y="34"/>
                  </a:lnTo>
                  <a:lnTo>
                    <a:pt x="93" y="25"/>
                  </a:lnTo>
                  <a:lnTo>
                    <a:pt x="88" y="18"/>
                  </a:lnTo>
                  <a:lnTo>
                    <a:pt x="82" y="12"/>
                  </a:lnTo>
                  <a:lnTo>
                    <a:pt x="76" y="7"/>
                  </a:lnTo>
                  <a:lnTo>
                    <a:pt x="68" y="4"/>
                  </a:lnTo>
                  <a:lnTo>
                    <a:pt x="60" y="1"/>
                  </a:lnTo>
                  <a:lnTo>
                    <a:pt x="52" y="0"/>
                  </a:lnTo>
                  <a:lnTo>
                    <a:pt x="43" y="1"/>
                  </a:lnTo>
                  <a:lnTo>
                    <a:pt x="36" y="4"/>
                  </a:lnTo>
                  <a:lnTo>
                    <a:pt x="29" y="7"/>
                  </a:lnTo>
                  <a:lnTo>
                    <a:pt x="21" y="12"/>
                  </a:lnTo>
                  <a:lnTo>
                    <a:pt x="15" y="18"/>
                  </a:lnTo>
                  <a:lnTo>
                    <a:pt x="10" y="25"/>
                  </a:lnTo>
                  <a:lnTo>
                    <a:pt x="5" y="34"/>
                  </a:lnTo>
                  <a:lnTo>
                    <a:pt x="3" y="42"/>
                  </a:lnTo>
                  <a:lnTo>
                    <a:pt x="0" y="52"/>
                  </a:lnTo>
                  <a:lnTo>
                    <a:pt x="0" y="62"/>
                  </a:lnTo>
                  <a:lnTo>
                    <a:pt x="0" y="454"/>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555" name="Line 227"/>
            <p:cNvSpPr>
              <a:spLocks noChangeShapeType="1"/>
            </p:cNvSpPr>
            <p:nvPr/>
          </p:nvSpPr>
          <p:spPr bwMode="auto">
            <a:xfrm>
              <a:off x="2398" y="2677"/>
              <a:ext cx="1" cy="0"/>
            </a:xfrm>
            <a:prstGeom prst="line">
              <a:avLst/>
            </a:prstGeom>
            <a:noFill/>
            <a:ln w="0">
              <a:solidFill>
                <a:srgbClr val="88E55C"/>
              </a:solidFill>
              <a:round/>
              <a:headEnd/>
              <a:tailEnd/>
            </a:ln>
          </p:spPr>
          <p:txBody>
            <a:bodyPr>
              <a:prstTxWarp prst="textNoShape">
                <a:avLst/>
              </a:prstTxWarp>
            </a:bodyPr>
            <a:lstStyle/>
            <a:p>
              <a:endParaRPr lang="en-US"/>
            </a:p>
          </p:txBody>
        </p:sp>
        <p:sp>
          <p:nvSpPr>
            <p:cNvPr id="99556" name="Freeform 228"/>
            <p:cNvSpPr>
              <a:spLocks/>
            </p:cNvSpPr>
            <p:nvPr/>
          </p:nvSpPr>
          <p:spPr bwMode="auto">
            <a:xfrm>
              <a:off x="2386" y="2677"/>
              <a:ext cx="204" cy="24"/>
            </a:xfrm>
            <a:custGeom>
              <a:avLst/>
              <a:gdLst>
                <a:gd name="T0" fmla="*/ 11 w 932"/>
                <a:gd name="T1" fmla="*/ 0 h 121"/>
                <a:gd name="T2" fmla="*/ 9 w 932"/>
                <a:gd name="T3" fmla="*/ 0 h 121"/>
                <a:gd name="T4" fmla="*/ 8 w 932"/>
                <a:gd name="T5" fmla="*/ 1 h 121"/>
                <a:gd name="T6" fmla="*/ 6 w 932"/>
                <a:gd name="T7" fmla="*/ 1 h 121"/>
                <a:gd name="T8" fmla="*/ 5 w 932"/>
                <a:gd name="T9" fmla="*/ 2 h 121"/>
                <a:gd name="T10" fmla="*/ 3 w 932"/>
                <a:gd name="T11" fmla="*/ 4 h 121"/>
                <a:gd name="T12" fmla="*/ 2 w 932"/>
                <a:gd name="T13" fmla="*/ 5 h 121"/>
                <a:gd name="T14" fmla="*/ 1 w 932"/>
                <a:gd name="T15" fmla="*/ 7 h 121"/>
                <a:gd name="T16" fmla="*/ 1 w 932"/>
                <a:gd name="T17" fmla="*/ 8 h 121"/>
                <a:gd name="T18" fmla="*/ 0 w 932"/>
                <a:gd name="T19" fmla="*/ 10 h 121"/>
                <a:gd name="T20" fmla="*/ 0 w 932"/>
                <a:gd name="T21" fmla="*/ 12 h 121"/>
                <a:gd name="T22" fmla="*/ 0 w 932"/>
                <a:gd name="T23" fmla="*/ 14 h 121"/>
                <a:gd name="T24" fmla="*/ 1 w 932"/>
                <a:gd name="T25" fmla="*/ 16 h 121"/>
                <a:gd name="T26" fmla="*/ 1 w 932"/>
                <a:gd name="T27" fmla="*/ 17 h 121"/>
                <a:gd name="T28" fmla="*/ 2 w 932"/>
                <a:gd name="T29" fmla="*/ 19 h 121"/>
                <a:gd name="T30" fmla="*/ 3 w 932"/>
                <a:gd name="T31" fmla="*/ 21 h 121"/>
                <a:gd name="T32" fmla="*/ 5 w 932"/>
                <a:gd name="T33" fmla="*/ 22 h 121"/>
                <a:gd name="T34" fmla="*/ 6 w 932"/>
                <a:gd name="T35" fmla="*/ 23 h 121"/>
                <a:gd name="T36" fmla="*/ 8 w 932"/>
                <a:gd name="T37" fmla="*/ 23 h 121"/>
                <a:gd name="T38" fmla="*/ 9 w 932"/>
                <a:gd name="T39" fmla="*/ 24 h 121"/>
                <a:gd name="T40" fmla="*/ 11 w 932"/>
                <a:gd name="T41" fmla="*/ 24 h 121"/>
                <a:gd name="T42" fmla="*/ 193 w 932"/>
                <a:gd name="T43" fmla="*/ 24 h 121"/>
                <a:gd name="T44" fmla="*/ 196 w 932"/>
                <a:gd name="T45" fmla="*/ 23 h 121"/>
                <a:gd name="T46" fmla="*/ 198 w 932"/>
                <a:gd name="T47" fmla="*/ 23 h 121"/>
                <a:gd name="T48" fmla="*/ 199 w 932"/>
                <a:gd name="T49" fmla="*/ 22 h 121"/>
                <a:gd name="T50" fmla="*/ 200 w 932"/>
                <a:gd name="T51" fmla="*/ 21 h 121"/>
                <a:gd name="T52" fmla="*/ 202 w 932"/>
                <a:gd name="T53" fmla="*/ 19 h 121"/>
                <a:gd name="T54" fmla="*/ 202 w 932"/>
                <a:gd name="T55" fmla="*/ 17 h 121"/>
                <a:gd name="T56" fmla="*/ 203 w 932"/>
                <a:gd name="T57" fmla="*/ 16 h 121"/>
                <a:gd name="T58" fmla="*/ 204 w 932"/>
                <a:gd name="T59" fmla="*/ 14 h 121"/>
                <a:gd name="T60" fmla="*/ 204 w 932"/>
                <a:gd name="T61" fmla="*/ 12 h 121"/>
                <a:gd name="T62" fmla="*/ 204 w 932"/>
                <a:gd name="T63" fmla="*/ 10 h 121"/>
                <a:gd name="T64" fmla="*/ 203 w 932"/>
                <a:gd name="T65" fmla="*/ 8 h 121"/>
                <a:gd name="T66" fmla="*/ 202 w 932"/>
                <a:gd name="T67" fmla="*/ 7 h 121"/>
                <a:gd name="T68" fmla="*/ 202 w 932"/>
                <a:gd name="T69" fmla="*/ 5 h 121"/>
                <a:gd name="T70" fmla="*/ 200 w 932"/>
                <a:gd name="T71" fmla="*/ 4 h 121"/>
                <a:gd name="T72" fmla="*/ 199 w 932"/>
                <a:gd name="T73" fmla="*/ 2 h 121"/>
                <a:gd name="T74" fmla="*/ 198 w 932"/>
                <a:gd name="T75" fmla="*/ 1 h 121"/>
                <a:gd name="T76" fmla="*/ 196 w 932"/>
                <a:gd name="T77" fmla="*/ 1 h 121"/>
                <a:gd name="T78" fmla="*/ 194 w 932"/>
                <a:gd name="T79" fmla="*/ 0 h 121"/>
                <a:gd name="T80" fmla="*/ 193 w 932"/>
                <a:gd name="T81" fmla="*/ 0 h 121"/>
                <a:gd name="T82" fmla="*/ 11 w 932"/>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1"/>
                <a:gd name="T128" fmla="*/ 932 w 932"/>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1">
                  <a:moveTo>
                    <a:pt x="52" y="0"/>
                  </a:moveTo>
                  <a:lnTo>
                    <a:pt x="43" y="1"/>
                  </a:lnTo>
                  <a:lnTo>
                    <a:pt x="36" y="4"/>
                  </a:lnTo>
                  <a:lnTo>
                    <a:pt x="29" y="7"/>
                  </a:lnTo>
                  <a:lnTo>
                    <a:pt x="21" y="12"/>
                  </a:lnTo>
                  <a:lnTo>
                    <a:pt x="15" y="18"/>
                  </a:lnTo>
                  <a:lnTo>
                    <a:pt x="10" y="25"/>
                  </a:lnTo>
                  <a:lnTo>
                    <a:pt x="5" y="34"/>
                  </a:lnTo>
                  <a:lnTo>
                    <a:pt x="3" y="42"/>
                  </a:lnTo>
                  <a:lnTo>
                    <a:pt x="0" y="52"/>
                  </a:lnTo>
                  <a:lnTo>
                    <a:pt x="0" y="60"/>
                  </a:lnTo>
                  <a:lnTo>
                    <a:pt x="0" y="70"/>
                  </a:lnTo>
                  <a:lnTo>
                    <a:pt x="3" y="80"/>
                  </a:lnTo>
                  <a:lnTo>
                    <a:pt x="5" y="88"/>
                  </a:lnTo>
                  <a:lnTo>
                    <a:pt x="10" y="97"/>
                  </a:lnTo>
                  <a:lnTo>
                    <a:pt x="15" y="104"/>
                  </a:lnTo>
                  <a:lnTo>
                    <a:pt x="21" y="110"/>
                  </a:lnTo>
                  <a:lnTo>
                    <a:pt x="29" y="115"/>
                  </a:lnTo>
                  <a:lnTo>
                    <a:pt x="36" y="118"/>
                  </a:lnTo>
                  <a:lnTo>
                    <a:pt x="43" y="121"/>
                  </a:lnTo>
                  <a:lnTo>
                    <a:pt x="52" y="121"/>
                  </a:lnTo>
                  <a:lnTo>
                    <a:pt x="880" y="121"/>
                  </a:lnTo>
                  <a:lnTo>
                    <a:pt x="896" y="118"/>
                  </a:lnTo>
                  <a:lnTo>
                    <a:pt x="903" y="115"/>
                  </a:lnTo>
                  <a:lnTo>
                    <a:pt x="909" y="110"/>
                  </a:lnTo>
                  <a:lnTo>
                    <a:pt x="916" y="104"/>
                  </a:lnTo>
                  <a:lnTo>
                    <a:pt x="922" y="97"/>
                  </a:lnTo>
                  <a:lnTo>
                    <a:pt x="925" y="88"/>
                  </a:lnTo>
                  <a:lnTo>
                    <a:pt x="929" y="80"/>
                  </a:lnTo>
                  <a:lnTo>
                    <a:pt x="930" y="70"/>
                  </a:lnTo>
                  <a:lnTo>
                    <a:pt x="932" y="60"/>
                  </a:lnTo>
                  <a:lnTo>
                    <a:pt x="930" y="52"/>
                  </a:lnTo>
                  <a:lnTo>
                    <a:pt x="929" y="42"/>
                  </a:lnTo>
                  <a:lnTo>
                    <a:pt x="925" y="34"/>
                  </a:lnTo>
                  <a:lnTo>
                    <a:pt x="922" y="25"/>
                  </a:lnTo>
                  <a:lnTo>
                    <a:pt x="916" y="18"/>
                  </a:lnTo>
                  <a:lnTo>
                    <a:pt x="909" y="12"/>
                  </a:lnTo>
                  <a:lnTo>
                    <a:pt x="903" y="7"/>
                  </a:lnTo>
                  <a:lnTo>
                    <a:pt x="896" y="4"/>
                  </a:lnTo>
                  <a:lnTo>
                    <a:pt x="887" y="1"/>
                  </a:lnTo>
                  <a:lnTo>
                    <a:pt x="880"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557" name="Line 229"/>
            <p:cNvSpPr>
              <a:spLocks noChangeShapeType="1"/>
            </p:cNvSpPr>
            <p:nvPr/>
          </p:nvSpPr>
          <p:spPr bwMode="auto">
            <a:xfrm>
              <a:off x="2567" y="2689"/>
              <a:ext cx="1"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58" name="Freeform 230"/>
            <p:cNvSpPr>
              <a:spLocks/>
            </p:cNvSpPr>
            <p:nvPr/>
          </p:nvSpPr>
          <p:spPr bwMode="auto">
            <a:xfrm>
              <a:off x="2567" y="2650"/>
              <a:ext cx="23" cy="51"/>
            </a:xfrm>
            <a:custGeom>
              <a:avLst/>
              <a:gdLst>
                <a:gd name="T0" fmla="*/ 0 w 104"/>
                <a:gd name="T1" fmla="*/ 39 h 253"/>
                <a:gd name="T2" fmla="*/ 0 w 104"/>
                <a:gd name="T3" fmla="*/ 41 h 253"/>
                <a:gd name="T4" fmla="*/ 0 w 104"/>
                <a:gd name="T5" fmla="*/ 43 h 253"/>
                <a:gd name="T6" fmla="*/ 1 w 104"/>
                <a:gd name="T7" fmla="*/ 44 h 253"/>
                <a:gd name="T8" fmla="*/ 2 w 104"/>
                <a:gd name="T9" fmla="*/ 46 h 253"/>
                <a:gd name="T10" fmla="*/ 3 w 104"/>
                <a:gd name="T11" fmla="*/ 48 h 253"/>
                <a:gd name="T12" fmla="*/ 5 w 104"/>
                <a:gd name="T13" fmla="*/ 49 h 253"/>
                <a:gd name="T14" fmla="*/ 6 w 104"/>
                <a:gd name="T15" fmla="*/ 50 h 253"/>
                <a:gd name="T16" fmla="*/ 8 w 104"/>
                <a:gd name="T17" fmla="*/ 50 h 253"/>
                <a:gd name="T18" fmla="*/ 10 w 104"/>
                <a:gd name="T19" fmla="*/ 51 h 253"/>
                <a:gd name="T20" fmla="*/ 12 w 104"/>
                <a:gd name="T21" fmla="*/ 51 h 253"/>
                <a:gd name="T22" fmla="*/ 13 w 104"/>
                <a:gd name="T23" fmla="*/ 51 h 253"/>
                <a:gd name="T24" fmla="*/ 15 w 104"/>
                <a:gd name="T25" fmla="*/ 50 h 253"/>
                <a:gd name="T26" fmla="*/ 17 w 104"/>
                <a:gd name="T27" fmla="*/ 50 h 253"/>
                <a:gd name="T28" fmla="*/ 18 w 104"/>
                <a:gd name="T29" fmla="*/ 49 h 253"/>
                <a:gd name="T30" fmla="*/ 19 w 104"/>
                <a:gd name="T31" fmla="*/ 48 h 253"/>
                <a:gd name="T32" fmla="*/ 21 w 104"/>
                <a:gd name="T33" fmla="*/ 46 h 253"/>
                <a:gd name="T34" fmla="*/ 21 w 104"/>
                <a:gd name="T35" fmla="*/ 44 h 253"/>
                <a:gd name="T36" fmla="*/ 22 w 104"/>
                <a:gd name="T37" fmla="*/ 43 h 253"/>
                <a:gd name="T38" fmla="*/ 23 w 104"/>
                <a:gd name="T39" fmla="*/ 41 h 253"/>
                <a:gd name="T40" fmla="*/ 23 w 104"/>
                <a:gd name="T41" fmla="*/ 39 h 253"/>
                <a:gd name="T42" fmla="*/ 23 w 104"/>
                <a:gd name="T43" fmla="*/ 12 h 253"/>
                <a:gd name="T44" fmla="*/ 22 w 104"/>
                <a:gd name="T45" fmla="*/ 8 h 253"/>
                <a:gd name="T46" fmla="*/ 21 w 104"/>
                <a:gd name="T47" fmla="*/ 7 h 253"/>
                <a:gd name="T48" fmla="*/ 21 w 104"/>
                <a:gd name="T49" fmla="*/ 5 h 253"/>
                <a:gd name="T50" fmla="*/ 19 w 104"/>
                <a:gd name="T51" fmla="*/ 4 h 253"/>
                <a:gd name="T52" fmla="*/ 18 w 104"/>
                <a:gd name="T53" fmla="*/ 2 h 253"/>
                <a:gd name="T54" fmla="*/ 17 w 104"/>
                <a:gd name="T55" fmla="*/ 1 h 253"/>
                <a:gd name="T56" fmla="*/ 15 w 104"/>
                <a:gd name="T57" fmla="*/ 1 h 253"/>
                <a:gd name="T58" fmla="*/ 13 w 104"/>
                <a:gd name="T59" fmla="*/ 0 h 253"/>
                <a:gd name="T60" fmla="*/ 12 w 104"/>
                <a:gd name="T61" fmla="*/ 0 h 253"/>
                <a:gd name="T62" fmla="*/ 10 w 104"/>
                <a:gd name="T63" fmla="*/ 0 h 253"/>
                <a:gd name="T64" fmla="*/ 8 w 104"/>
                <a:gd name="T65" fmla="*/ 1 h 253"/>
                <a:gd name="T66" fmla="*/ 6 w 104"/>
                <a:gd name="T67" fmla="*/ 1 h 253"/>
                <a:gd name="T68" fmla="*/ 5 w 104"/>
                <a:gd name="T69" fmla="*/ 2 h 253"/>
                <a:gd name="T70" fmla="*/ 3 w 104"/>
                <a:gd name="T71" fmla="*/ 4 h 253"/>
                <a:gd name="T72" fmla="*/ 2 w 104"/>
                <a:gd name="T73" fmla="*/ 5 h 253"/>
                <a:gd name="T74" fmla="*/ 1 w 104"/>
                <a:gd name="T75" fmla="*/ 7 h 253"/>
                <a:gd name="T76" fmla="*/ 0 w 104"/>
                <a:gd name="T77" fmla="*/ 8 h 253"/>
                <a:gd name="T78" fmla="*/ 0 w 104"/>
                <a:gd name="T79" fmla="*/ 10 h 253"/>
                <a:gd name="T80" fmla="*/ 0 w 104"/>
                <a:gd name="T81" fmla="*/ 12 h 253"/>
                <a:gd name="T82" fmla="*/ 0 w 104"/>
                <a:gd name="T83" fmla="*/ 39 h 2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253"/>
                <a:gd name="T128" fmla="*/ 104 w 104"/>
                <a:gd name="T129" fmla="*/ 253 h 2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253">
                  <a:moveTo>
                    <a:pt x="0" y="192"/>
                  </a:moveTo>
                  <a:lnTo>
                    <a:pt x="0" y="202"/>
                  </a:lnTo>
                  <a:lnTo>
                    <a:pt x="2" y="212"/>
                  </a:lnTo>
                  <a:lnTo>
                    <a:pt x="5" y="220"/>
                  </a:lnTo>
                  <a:lnTo>
                    <a:pt x="10" y="229"/>
                  </a:lnTo>
                  <a:lnTo>
                    <a:pt x="15" y="236"/>
                  </a:lnTo>
                  <a:lnTo>
                    <a:pt x="21" y="242"/>
                  </a:lnTo>
                  <a:lnTo>
                    <a:pt x="28" y="247"/>
                  </a:lnTo>
                  <a:lnTo>
                    <a:pt x="36" y="250"/>
                  </a:lnTo>
                  <a:lnTo>
                    <a:pt x="43" y="253"/>
                  </a:lnTo>
                  <a:lnTo>
                    <a:pt x="52" y="253"/>
                  </a:lnTo>
                  <a:lnTo>
                    <a:pt x="59" y="253"/>
                  </a:lnTo>
                  <a:lnTo>
                    <a:pt x="68" y="250"/>
                  </a:lnTo>
                  <a:lnTo>
                    <a:pt x="75" y="247"/>
                  </a:lnTo>
                  <a:lnTo>
                    <a:pt x="81" y="242"/>
                  </a:lnTo>
                  <a:lnTo>
                    <a:pt x="88" y="236"/>
                  </a:lnTo>
                  <a:lnTo>
                    <a:pt x="94" y="229"/>
                  </a:lnTo>
                  <a:lnTo>
                    <a:pt x="97" y="220"/>
                  </a:lnTo>
                  <a:lnTo>
                    <a:pt x="101" y="212"/>
                  </a:lnTo>
                  <a:lnTo>
                    <a:pt x="102" y="202"/>
                  </a:lnTo>
                  <a:lnTo>
                    <a:pt x="104" y="192"/>
                  </a:lnTo>
                  <a:lnTo>
                    <a:pt x="104" y="61"/>
                  </a:lnTo>
                  <a:lnTo>
                    <a:pt x="101" y="41"/>
                  </a:lnTo>
                  <a:lnTo>
                    <a:pt x="97" y="33"/>
                  </a:lnTo>
                  <a:lnTo>
                    <a:pt x="94" y="26"/>
                  </a:lnTo>
                  <a:lnTo>
                    <a:pt x="88" y="18"/>
                  </a:lnTo>
                  <a:lnTo>
                    <a:pt x="81" y="11"/>
                  </a:lnTo>
                  <a:lnTo>
                    <a:pt x="75" y="6"/>
                  </a:lnTo>
                  <a:lnTo>
                    <a:pt x="68" y="3"/>
                  </a:lnTo>
                  <a:lnTo>
                    <a:pt x="59" y="1"/>
                  </a:lnTo>
                  <a:lnTo>
                    <a:pt x="52" y="0"/>
                  </a:lnTo>
                  <a:lnTo>
                    <a:pt x="43" y="1"/>
                  </a:lnTo>
                  <a:lnTo>
                    <a:pt x="36" y="3"/>
                  </a:lnTo>
                  <a:lnTo>
                    <a:pt x="28" y="6"/>
                  </a:lnTo>
                  <a:lnTo>
                    <a:pt x="21" y="11"/>
                  </a:lnTo>
                  <a:lnTo>
                    <a:pt x="15" y="18"/>
                  </a:lnTo>
                  <a:lnTo>
                    <a:pt x="10" y="26"/>
                  </a:lnTo>
                  <a:lnTo>
                    <a:pt x="5" y="33"/>
                  </a:lnTo>
                  <a:lnTo>
                    <a:pt x="2" y="41"/>
                  </a:lnTo>
                  <a:lnTo>
                    <a:pt x="0" y="51"/>
                  </a:lnTo>
                  <a:lnTo>
                    <a:pt x="0" y="61"/>
                  </a:lnTo>
                  <a:lnTo>
                    <a:pt x="0" y="192"/>
                  </a:lnTo>
                  <a:close/>
                </a:path>
              </a:pathLst>
            </a:custGeom>
            <a:solidFill>
              <a:srgbClr val="FF9900"/>
            </a:solidFill>
            <a:ln w="7938">
              <a:solidFill>
                <a:srgbClr val="FF9900"/>
              </a:solidFill>
              <a:round/>
              <a:headEnd/>
              <a:tailEnd/>
            </a:ln>
          </p:spPr>
          <p:txBody>
            <a:bodyPr>
              <a:prstTxWarp prst="textNoShape">
                <a:avLst/>
              </a:prstTxWarp>
            </a:bodyPr>
            <a:lstStyle/>
            <a:p>
              <a:endParaRPr lang="en-US"/>
            </a:p>
          </p:txBody>
        </p:sp>
        <p:sp>
          <p:nvSpPr>
            <p:cNvPr id="99559" name="Line 231"/>
            <p:cNvSpPr>
              <a:spLocks noChangeShapeType="1"/>
            </p:cNvSpPr>
            <p:nvPr/>
          </p:nvSpPr>
          <p:spPr bwMode="auto">
            <a:xfrm>
              <a:off x="2578" y="2650"/>
              <a:ext cx="1" cy="0"/>
            </a:xfrm>
            <a:prstGeom prst="line">
              <a:avLst/>
            </a:prstGeom>
            <a:noFill/>
            <a:ln w="0">
              <a:solidFill>
                <a:srgbClr val="88E55C"/>
              </a:solidFill>
              <a:round/>
              <a:headEnd/>
              <a:tailEnd/>
            </a:ln>
          </p:spPr>
          <p:txBody>
            <a:bodyPr>
              <a:prstTxWarp prst="textNoShape">
                <a:avLst/>
              </a:prstTxWarp>
            </a:bodyPr>
            <a:lstStyle/>
            <a:p>
              <a:endParaRPr lang="en-US"/>
            </a:p>
          </p:txBody>
        </p:sp>
        <p:sp>
          <p:nvSpPr>
            <p:cNvPr id="99560" name="Freeform 232"/>
            <p:cNvSpPr>
              <a:spLocks/>
            </p:cNvSpPr>
            <p:nvPr/>
          </p:nvSpPr>
          <p:spPr bwMode="auto">
            <a:xfrm>
              <a:off x="2567" y="2650"/>
              <a:ext cx="204" cy="24"/>
            </a:xfrm>
            <a:custGeom>
              <a:avLst/>
              <a:gdLst>
                <a:gd name="T0" fmla="*/ 11 w 931"/>
                <a:gd name="T1" fmla="*/ 0 h 121"/>
                <a:gd name="T2" fmla="*/ 9 w 931"/>
                <a:gd name="T3" fmla="*/ 0 h 121"/>
                <a:gd name="T4" fmla="*/ 8 w 931"/>
                <a:gd name="T5" fmla="*/ 1 h 121"/>
                <a:gd name="T6" fmla="*/ 6 w 931"/>
                <a:gd name="T7" fmla="*/ 1 h 121"/>
                <a:gd name="T8" fmla="*/ 5 w 931"/>
                <a:gd name="T9" fmla="*/ 2 h 121"/>
                <a:gd name="T10" fmla="*/ 3 w 931"/>
                <a:gd name="T11" fmla="*/ 4 h 121"/>
                <a:gd name="T12" fmla="*/ 2 w 931"/>
                <a:gd name="T13" fmla="*/ 5 h 121"/>
                <a:gd name="T14" fmla="*/ 1 w 931"/>
                <a:gd name="T15" fmla="*/ 7 h 121"/>
                <a:gd name="T16" fmla="*/ 0 w 931"/>
                <a:gd name="T17" fmla="*/ 8 h 121"/>
                <a:gd name="T18" fmla="*/ 0 w 931"/>
                <a:gd name="T19" fmla="*/ 10 h 121"/>
                <a:gd name="T20" fmla="*/ 0 w 931"/>
                <a:gd name="T21" fmla="*/ 12 h 121"/>
                <a:gd name="T22" fmla="*/ 0 w 931"/>
                <a:gd name="T23" fmla="*/ 14 h 121"/>
                <a:gd name="T24" fmla="*/ 0 w 931"/>
                <a:gd name="T25" fmla="*/ 16 h 121"/>
                <a:gd name="T26" fmla="*/ 1 w 931"/>
                <a:gd name="T27" fmla="*/ 17 h 121"/>
                <a:gd name="T28" fmla="*/ 2 w 931"/>
                <a:gd name="T29" fmla="*/ 19 h 121"/>
                <a:gd name="T30" fmla="*/ 3 w 931"/>
                <a:gd name="T31" fmla="*/ 20 h 121"/>
                <a:gd name="T32" fmla="*/ 5 w 931"/>
                <a:gd name="T33" fmla="*/ 22 h 121"/>
                <a:gd name="T34" fmla="*/ 6 w 931"/>
                <a:gd name="T35" fmla="*/ 23 h 121"/>
                <a:gd name="T36" fmla="*/ 8 w 931"/>
                <a:gd name="T37" fmla="*/ 23 h 121"/>
                <a:gd name="T38" fmla="*/ 9 w 931"/>
                <a:gd name="T39" fmla="*/ 24 h 121"/>
                <a:gd name="T40" fmla="*/ 11 w 931"/>
                <a:gd name="T41" fmla="*/ 24 h 121"/>
                <a:gd name="T42" fmla="*/ 193 w 931"/>
                <a:gd name="T43" fmla="*/ 24 h 121"/>
                <a:gd name="T44" fmla="*/ 196 w 931"/>
                <a:gd name="T45" fmla="*/ 23 h 121"/>
                <a:gd name="T46" fmla="*/ 198 w 931"/>
                <a:gd name="T47" fmla="*/ 23 h 121"/>
                <a:gd name="T48" fmla="*/ 199 w 931"/>
                <a:gd name="T49" fmla="*/ 22 h 121"/>
                <a:gd name="T50" fmla="*/ 200 w 931"/>
                <a:gd name="T51" fmla="*/ 20 h 121"/>
                <a:gd name="T52" fmla="*/ 202 w 931"/>
                <a:gd name="T53" fmla="*/ 19 h 121"/>
                <a:gd name="T54" fmla="*/ 203 w 931"/>
                <a:gd name="T55" fmla="*/ 17 h 121"/>
                <a:gd name="T56" fmla="*/ 204 w 931"/>
                <a:gd name="T57" fmla="*/ 16 h 121"/>
                <a:gd name="T58" fmla="*/ 204 w 931"/>
                <a:gd name="T59" fmla="*/ 14 h 121"/>
                <a:gd name="T60" fmla="*/ 204 w 931"/>
                <a:gd name="T61" fmla="*/ 12 h 121"/>
                <a:gd name="T62" fmla="*/ 204 w 931"/>
                <a:gd name="T63" fmla="*/ 10 h 121"/>
                <a:gd name="T64" fmla="*/ 204 w 931"/>
                <a:gd name="T65" fmla="*/ 8 h 121"/>
                <a:gd name="T66" fmla="*/ 203 w 931"/>
                <a:gd name="T67" fmla="*/ 7 h 121"/>
                <a:gd name="T68" fmla="*/ 202 w 931"/>
                <a:gd name="T69" fmla="*/ 5 h 121"/>
                <a:gd name="T70" fmla="*/ 200 w 931"/>
                <a:gd name="T71" fmla="*/ 4 h 121"/>
                <a:gd name="T72" fmla="*/ 199 w 931"/>
                <a:gd name="T73" fmla="*/ 2 h 121"/>
                <a:gd name="T74" fmla="*/ 198 w 931"/>
                <a:gd name="T75" fmla="*/ 1 h 121"/>
                <a:gd name="T76" fmla="*/ 196 w 931"/>
                <a:gd name="T77" fmla="*/ 1 h 121"/>
                <a:gd name="T78" fmla="*/ 194 w 931"/>
                <a:gd name="T79" fmla="*/ 0 h 121"/>
                <a:gd name="T80" fmla="*/ 193 w 931"/>
                <a:gd name="T81" fmla="*/ 0 h 121"/>
                <a:gd name="T82" fmla="*/ 11 w 931"/>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1"/>
                <a:gd name="T127" fmla="*/ 0 h 121"/>
                <a:gd name="T128" fmla="*/ 931 w 931"/>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1" h="121">
                  <a:moveTo>
                    <a:pt x="52" y="0"/>
                  </a:moveTo>
                  <a:lnTo>
                    <a:pt x="43" y="1"/>
                  </a:lnTo>
                  <a:lnTo>
                    <a:pt x="36" y="3"/>
                  </a:lnTo>
                  <a:lnTo>
                    <a:pt x="28" y="6"/>
                  </a:lnTo>
                  <a:lnTo>
                    <a:pt x="21" y="11"/>
                  </a:lnTo>
                  <a:lnTo>
                    <a:pt x="15" y="18"/>
                  </a:lnTo>
                  <a:lnTo>
                    <a:pt x="10" y="26"/>
                  </a:lnTo>
                  <a:lnTo>
                    <a:pt x="5" y="33"/>
                  </a:lnTo>
                  <a:lnTo>
                    <a:pt x="2" y="41"/>
                  </a:lnTo>
                  <a:lnTo>
                    <a:pt x="0" y="51"/>
                  </a:lnTo>
                  <a:lnTo>
                    <a:pt x="0" y="61"/>
                  </a:lnTo>
                  <a:lnTo>
                    <a:pt x="0" y="70"/>
                  </a:lnTo>
                  <a:lnTo>
                    <a:pt x="2" y="79"/>
                  </a:lnTo>
                  <a:lnTo>
                    <a:pt x="5" y="88"/>
                  </a:lnTo>
                  <a:lnTo>
                    <a:pt x="10" y="96"/>
                  </a:lnTo>
                  <a:lnTo>
                    <a:pt x="15" y="103"/>
                  </a:lnTo>
                  <a:lnTo>
                    <a:pt x="21" y="109"/>
                  </a:lnTo>
                  <a:lnTo>
                    <a:pt x="28" y="114"/>
                  </a:lnTo>
                  <a:lnTo>
                    <a:pt x="36" y="117"/>
                  </a:lnTo>
                  <a:lnTo>
                    <a:pt x="43" y="120"/>
                  </a:lnTo>
                  <a:lnTo>
                    <a:pt x="52" y="121"/>
                  </a:lnTo>
                  <a:lnTo>
                    <a:pt x="879" y="121"/>
                  </a:lnTo>
                  <a:lnTo>
                    <a:pt x="895" y="117"/>
                  </a:lnTo>
                  <a:lnTo>
                    <a:pt x="903" y="114"/>
                  </a:lnTo>
                  <a:lnTo>
                    <a:pt x="909" y="109"/>
                  </a:lnTo>
                  <a:lnTo>
                    <a:pt x="915" y="103"/>
                  </a:lnTo>
                  <a:lnTo>
                    <a:pt x="921" y="96"/>
                  </a:lnTo>
                  <a:lnTo>
                    <a:pt x="925" y="88"/>
                  </a:lnTo>
                  <a:lnTo>
                    <a:pt x="929" y="79"/>
                  </a:lnTo>
                  <a:lnTo>
                    <a:pt x="930" y="70"/>
                  </a:lnTo>
                  <a:lnTo>
                    <a:pt x="931" y="61"/>
                  </a:lnTo>
                  <a:lnTo>
                    <a:pt x="930" y="51"/>
                  </a:lnTo>
                  <a:lnTo>
                    <a:pt x="929" y="41"/>
                  </a:lnTo>
                  <a:lnTo>
                    <a:pt x="925" y="33"/>
                  </a:lnTo>
                  <a:lnTo>
                    <a:pt x="921" y="26"/>
                  </a:lnTo>
                  <a:lnTo>
                    <a:pt x="915" y="18"/>
                  </a:lnTo>
                  <a:lnTo>
                    <a:pt x="909" y="11"/>
                  </a:lnTo>
                  <a:lnTo>
                    <a:pt x="903" y="6"/>
                  </a:lnTo>
                  <a:lnTo>
                    <a:pt x="895" y="3"/>
                  </a:lnTo>
                  <a:lnTo>
                    <a:pt x="887" y="1"/>
                  </a:lnTo>
                  <a:lnTo>
                    <a:pt x="879"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561" name="Line 233"/>
            <p:cNvSpPr>
              <a:spLocks noChangeShapeType="1"/>
            </p:cNvSpPr>
            <p:nvPr/>
          </p:nvSpPr>
          <p:spPr bwMode="auto">
            <a:xfrm>
              <a:off x="2748" y="2662"/>
              <a:ext cx="1"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62" name="Freeform 234"/>
            <p:cNvSpPr>
              <a:spLocks/>
            </p:cNvSpPr>
            <p:nvPr/>
          </p:nvSpPr>
          <p:spPr bwMode="auto">
            <a:xfrm>
              <a:off x="2748" y="2595"/>
              <a:ext cx="23" cy="79"/>
            </a:xfrm>
            <a:custGeom>
              <a:avLst/>
              <a:gdLst>
                <a:gd name="T0" fmla="*/ 0 w 104"/>
                <a:gd name="T1" fmla="*/ 67 h 389"/>
                <a:gd name="T2" fmla="*/ 0 w 104"/>
                <a:gd name="T3" fmla="*/ 69 h 389"/>
                <a:gd name="T4" fmla="*/ 1 w 104"/>
                <a:gd name="T5" fmla="*/ 70 h 389"/>
                <a:gd name="T6" fmla="*/ 1 w 104"/>
                <a:gd name="T7" fmla="*/ 72 h 389"/>
                <a:gd name="T8" fmla="*/ 2 w 104"/>
                <a:gd name="T9" fmla="*/ 74 h 389"/>
                <a:gd name="T10" fmla="*/ 3 w 104"/>
                <a:gd name="T11" fmla="*/ 75 h 389"/>
                <a:gd name="T12" fmla="*/ 5 w 104"/>
                <a:gd name="T13" fmla="*/ 77 h 389"/>
                <a:gd name="T14" fmla="*/ 6 w 104"/>
                <a:gd name="T15" fmla="*/ 78 h 389"/>
                <a:gd name="T16" fmla="*/ 8 w 104"/>
                <a:gd name="T17" fmla="*/ 78 h 389"/>
                <a:gd name="T18" fmla="*/ 10 w 104"/>
                <a:gd name="T19" fmla="*/ 79 h 389"/>
                <a:gd name="T20" fmla="*/ 12 w 104"/>
                <a:gd name="T21" fmla="*/ 79 h 389"/>
                <a:gd name="T22" fmla="*/ 13 w 104"/>
                <a:gd name="T23" fmla="*/ 79 h 389"/>
                <a:gd name="T24" fmla="*/ 15 w 104"/>
                <a:gd name="T25" fmla="*/ 78 h 389"/>
                <a:gd name="T26" fmla="*/ 17 w 104"/>
                <a:gd name="T27" fmla="*/ 78 h 389"/>
                <a:gd name="T28" fmla="*/ 18 w 104"/>
                <a:gd name="T29" fmla="*/ 77 h 389"/>
                <a:gd name="T30" fmla="*/ 19 w 104"/>
                <a:gd name="T31" fmla="*/ 75 h 389"/>
                <a:gd name="T32" fmla="*/ 21 w 104"/>
                <a:gd name="T33" fmla="*/ 74 h 389"/>
                <a:gd name="T34" fmla="*/ 22 w 104"/>
                <a:gd name="T35" fmla="*/ 72 h 389"/>
                <a:gd name="T36" fmla="*/ 23 w 104"/>
                <a:gd name="T37" fmla="*/ 70 h 389"/>
                <a:gd name="T38" fmla="*/ 23 w 104"/>
                <a:gd name="T39" fmla="*/ 69 h 389"/>
                <a:gd name="T40" fmla="*/ 23 w 104"/>
                <a:gd name="T41" fmla="*/ 67 h 389"/>
                <a:gd name="T42" fmla="*/ 23 w 104"/>
                <a:gd name="T43" fmla="*/ 12 h 389"/>
                <a:gd name="T44" fmla="*/ 23 w 104"/>
                <a:gd name="T45" fmla="*/ 9 h 389"/>
                <a:gd name="T46" fmla="*/ 22 w 104"/>
                <a:gd name="T47" fmla="*/ 7 h 389"/>
                <a:gd name="T48" fmla="*/ 21 w 104"/>
                <a:gd name="T49" fmla="*/ 5 h 389"/>
                <a:gd name="T50" fmla="*/ 19 w 104"/>
                <a:gd name="T51" fmla="*/ 4 h 389"/>
                <a:gd name="T52" fmla="*/ 18 w 104"/>
                <a:gd name="T53" fmla="*/ 2 h 389"/>
                <a:gd name="T54" fmla="*/ 17 w 104"/>
                <a:gd name="T55" fmla="*/ 1 h 389"/>
                <a:gd name="T56" fmla="*/ 15 w 104"/>
                <a:gd name="T57" fmla="*/ 1 h 389"/>
                <a:gd name="T58" fmla="*/ 13 w 104"/>
                <a:gd name="T59" fmla="*/ 0 h 389"/>
                <a:gd name="T60" fmla="*/ 12 w 104"/>
                <a:gd name="T61" fmla="*/ 0 h 389"/>
                <a:gd name="T62" fmla="*/ 10 w 104"/>
                <a:gd name="T63" fmla="*/ 0 h 389"/>
                <a:gd name="T64" fmla="*/ 8 w 104"/>
                <a:gd name="T65" fmla="*/ 1 h 389"/>
                <a:gd name="T66" fmla="*/ 6 w 104"/>
                <a:gd name="T67" fmla="*/ 1 h 389"/>
                <a:gd name="T68" fmla="*/ 5 w 104"/>
                <a:gd name="T69" fmla="*/ 2 h 389"/>
                <a:gd name="T70" fmla="*/ 3 w 104"/>
                <a:gd name="T71" fmla="*/ 4 h 389"/>
                <a:gd name="T72" fmla="*/ 2 w 104"/>
                <a:gd name="T73" fmla="*/ 5 h 389"/>
                <a:gd name="T74" fmla="*/ 1 w 104"/>
                <a:gd name="T75" fmla="*/ 7 h 389"/>
                <a:gd name="T76" fmla="*/ 1 w 104"/>
                <a:gd name="T77" fmla="*/ 9 h 389"/>
                <a:gd name="T78" fmla="*/ 0 w 104"/>
                <a:gd name="T79" fmla="*/ 11 h 389"/>
                <a:gd name="T80" fmla="*/ 0 w 104"/>
                <a:gd name="T81" fmla="*/ 12 h 389"/>
                <a:gd name="T82" fmla="*/ 0 w 104"/>
                <a:gd name="T83" fmla="*/ 67 h 3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389"/>
                <a:gd name="T128" fmla="*/ 104 w 104"/>
                <a:gd name="T129" fmla="*/ 389 h 3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389">
                  <a:moveTo>
                    <a:pt x="0" y="329"/>
                  </a:moveTo>
                  <a:lnTo>
                    <a:pt x="0" y="338"/>
                  </a:lnTo>
                  <a:lnTo>
                    <a:pt x="3" y="347"/>
                  </a:lnTo>
                  <a:lnTo>
                    <a:pt x="5" y="356"/>
                  </a:lnTo>
                  <a:lnTo>
                    <a:pt x="10" y="364"/>
                  </a:lnTo>
                  <a:lnTo>
                    <a:pt x="15" y="371"/>
                  </a:lnTo>
                  <a:lnTo>
                    <a:pt x="21" y="377"/>
                  </a:lnTo>
                  <a:lnTo>
                    <a:pt x="29" y="382"/>
                  </a:lnTo>
                  <a:lnTo>
                    <a:pt x="36" y="385"/>
                  </a:lnTo>
                  <a:lnTo>
                    <a:pt x="44" y="388"/>
                  </a:lnTo>
                  <a:lnTo>
                    <a:pt x="52" y="389"/>
                  </a:lnTo>
                  <a:lnTo>
                    <a:pt x="60" y="388"/>
                  </a:lnTo>
                  <a:lnTo>
                    <a:pt x="68" y="385"/>
                  </a:lnTo>
                  <a:lnTo>
                    <a:pt x="76" y="382"/>
                  </a:lnTo>
                  <a:lnTo>
                    <a:pt x="82" y="377"/>
                  </a:lnTo>
                  <a:lnTo>
                    <a:pt x="88" y="371"/>
                  </a:lnTo>
                  <a:lnTo>
                    <a:pt x="94" y="364"/>
                  </a:lnTo>
                  <a:lnTo>
                    <a:pt x="98" y="356"/>
                  </a:lnTo>
                  <a:lnTo>
                    <a:pt x="102" y="347"/>
                  </a:lnTo>
                  <a:lnTo>
                    <a:pt x="103" y="338"/>
                  </a:lnTo>
                  <a:lnTo>
                    <a:pt x="104" y="329"/>
                  </a:lnTo>
                  <a:lnTo>
                    <a:pt x="104" y="60"/>
                  </a:lnTo>
                  <a:lnTo>
                    <a:pt x="102" y="42"/>
                  </a:lnTo>
                  <a:lnTo>
                    <a:pt x="98" y="34"/>
                  </a:lnTo>
                  <a:lnTo>
                    <a:pt x="94" y="25"/>
                  </a:lnTo>
                  <a:lnTo>
                    <a:pt x="88" y="18"/>
                  </a:lnTo>
                  <a:lnTo>
                    <a:pt x="82" y="12"/>
                  </a:lnTo>
                  <a:lnTo>
                    <a:pt x="76" y="7"/>
                  </a:lnTo>
                  <a:lnTo>
                    <a:pt x="68" y="4"/>
                  </a:lnTo>
                  <a:lnTo>
                    <a:pt x="60" y="1"/>
                  </a:lnTo>
                  <a:lnTo>
                    <a:pt x="52" y="0"/>
                  </a:lnTo>
                  <a:lnTo>
                    <a:pt x="44" y="1"/>
                  </a:lnTo>
                  <a:lnTo>
                    <a:pt x="36" y="4"/>
                  </a:lnTo>
                  <a:lnTo>
                    <a:pt x="29" y="7"/>
                  </a:lnTo>
                  <a:lnTo>
                    <a:pt x="21" y="12"/>
                  </a:lnTo>
                  <a:lnTo>
                    <a:pt x="15" y="18"/>
                  </a:lnTo>
                  <a:lnTo>
                    <a:pt x="10" y="25"/>
                  </a:lnTo>
                  <a:lnTo>
                    <a:pt x="5" y="34"/>
                  </a:lnTo>
                  <a:lnTo>
                    <a:pt x="3" y="42"/>
                  </a:lnTo>
                  <a:lnTo>
                    <a:pt x="0" y="52"/>
                  </a:lnTo>
                  <a:lnTo>
                    <a:pt x="0" y="60"/>
                  </a:lnTo>
                  <a:lnTo>
                    <a:pt x="0" y="329"/>
                  </a:lnTo>
                  <a:close/>
                </a:path>
              </a:pathLst>
            </a:custGeom>
            <a:solidFill>
              <a:srgbClr val="FF9900"/>
            </a:solidFill>
            <a:ln w="7938">
              <a:solidFill>
                <a:srgbClr val="FF9900"/>
              </a:solidFill>
              <a:round/>
              <a:headEnd/>
              <a:tailEnd/>
            </a:ln>
          </p:spPr>
          <p:txBody>
            <a:bodyPr>
              <a:prstTxWarp prst="textNoShape">
                <a:avLst/>
              </a:prstTxWarp>
            </a:bodyPr>
            <a:lstStyle/>
            <a:p>
              <a:endParaRPr lang="en-US"/>
            </a:p>
          </p:txBody>
        </p:sp>
        <p:sp>
          <p:nvSpPr>
            <p:cNvPr id="99563" name="Line 235"/>
            <p:cNvSpPr>
              <a:spLocks noChangeShapeType="1"/>
            </p:cNvSpPr>
            <p:nvPr/>
          </p:nvSpPr>
          <p:spPr bwMode="auto">
            <a:xfrm>
              <a:off x="2759" y="2595"/>
              <a:ext cx="1"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64" name="Freeform 236"/>
            <p:cNvSpPr>
              <a:spLocks/>
            </p:cNvSpPr>
            <p:nvPr/>
          </p:nvSpPr>
          <p:spPr bwMode="auto">
            <a:xfrm>
              <a:off x="2748" y="2595"/>
              <a:ext cx="202" cy="25"/>
            </a:xfrm>
            <a:custGeom>
              <a:avLst/>
              <a:gdLst>
                <a:gd name="T0" fmla="*/ 11 w 932"/>
                <a:gd name="T1" fmla="*/ 0 h 121"/>
                <a:gd name="T2" fmla="*/ 10 w 932"/>
                <a:gd name="T3" fmla="*/ 0 h 121"/>
                <a:gd name="T4" fmla="*/ 8 w 932"/>
                <a:gd name="T5" fmla="*/ 1 h 121"/>
                <a:gd name="T6" fmla="*/ 6 w 932"/>
                <a:gd name="T7" fmla="*/ 1 h 121"/>
                <a:gd name="T8" fmla="*/ 5 w 932"/>
                <a:gd name="T9" fmla="*/ 2 h 121"/>
                <a:gd name="T10" fmla="*/ 3 w 932"/>
                <a:gd name="T11" fmla="*/ 4 h 121"/>
                <a:gd name="T12" fmla="*/ 2 w 932"/>
                <a:gd name="T13" fmla="*/ 5 h 121"/>
                <a:gd name="T14" fmla="*/ 1 w 932"/>
                <a:gd name="T15" fmla="*/ 7 h 121"/>
                <a:gd name="T16" fmla="*/ 1 w 932"/>
                <a:gd name="T17" fmla="*/ 9 h 121"/>
                <a:gd name="T18" fmla="*/ 0 w 932"/>
                <a:gd name="T19" fmla="*/ 11 h 121"/>
                <a:gd name="T20" fmla="*/ 0 w 932"/>
                <a:gd name="T21" fmla="*/ 12 h 121"/>
                <a:gd name="T22" fmla="*/ 0 w 932"/>
                <a:gd name="T23" fmla="*/ 14 h 121"/>
                <a:gd name="T24" fmla="*/ 1 w 932"/>
                <a:gd name="T25" fmla="*/ 17 h 121"/>
                <a:gd name="T26" fmla="*/ 1 w 932"/>
                <a:gd name="T27" fmla="*/ 18 h 121"/>
                <a:gd name="T28" fmla="*/ 2 w 932"/>
                <a:gd name="T29" fmla="*/ 20 h 121"/>
                <a:gd name="T30" fmla="*/ 3 w 932"/>
                <a:gd name="T31" fmla="*/ 21 h 121"/>
                <a:gd name="T32" fmla="*/ 5 w 932"/>
                <a:gd name="T33" fmla="*/ 23 h 121"/>
                <a:gd name="T34" fmla="*/ 6 w 932"/>
                <a:gd name="T35" fmla="*/ 24 h 121"/>
                <a:gd name="T36" fmla="*/ 8 w 932"/>
                <a:gd name="T37" fmla="*/ 24 h 121"/>
                <a:gd name="T38" fmla="*/ 10 w 932"/>
                <a:gd name="T39" fmla="*/ 25 h 121"/>
                <a:gd name="T40" fmla="*/ 11 w 932"/>
                <a:gd name="T41" fmla="*/ 25 h 121"/>
                <a:gd name="T42" fmla="*/ 191 w 932"/>
                <a:gd name="T43" fmla="*/ 25 h 121"/>
                <a:gd name="T44" fmla="*/ 194 w 932"/>
                <a:gd name="T45" fmla="*/ 24 h 121"/>
                <a:gd name="T46" fmla="*/ 196 w 932"/>
                <a:gd name="T47" fmla="*/ 24 h 121"/>
                <a:gd name="T48" fmla="*/ 197 w 932"/>
                <a:gd name="T49" fmla="*/ 23 h 121"/>
                <a:gd name="T50" fmla="*/ 199 w 932"/>
                <a:gd name="T51" fmla="*/ 21 h 121"/>
                <a:gd name="T52" fmla="*/ 200 w 932"/>
                <a:gd name="T53" fmla="*/ 20 h 121"/>
                <a:gd name="T54" fmla="*/ 201 w 932"/>
                <a:gd name="T55" fmla="*/ 18 h 121"/>
                <a:gd name="T56" fmla="*/ 201 w 932"/>
                <a:gd name="T57" fmla="*/ 17 h 121"/>
                <a:gd name="T58" fmla="*/ 202 w 932"/>
                <a:gd name="T59" fmla="*/ 14 h 121"/>
                <a:gd name="T60" fmla="*/ 202 w 932"/>
                <a:gd name="T61" fmla="*/ 12 h 121"/>
                <a:gd name="T62" fmla="*/ 202 w 932"/>
                <a:gd name="T63" fmla="*/ 11 h 121"/>
                <a:gd name="T64" fmla="*/ 201 w 932"/>
                <a:gd name="T65" fmla="*/ 9 h 121"/>
                <a:gd name="T66" fmla="*/ 201 w 932"/>
                <a:gd name="T67" fmla="*/ 7 h 121"/>
                <a:gd name="T68" fmla="*/ 200 w 932"/>
                <a:gd name="T69" fmla="*/ 5 h 121"/>
                <a:gd name="T70" fmla="*/ 199 w 932"/>
                <a:gd name="T71" fmla="*/ 4 h 121"/>
                <a:gd name="T72" fmla="*/ 197 w 932"/>
                <a:gd name="T73" fmla="*/ 2 h 121"/>
                <a:gd name="T74" fmla="*/ 196 w 932"/>
                <a:gd name="T75" fmla="*/ 1 h 121"/>
                <a:gd name="T76" fmla="*/ 194 w 932"/>
                <a:gd name="T77" fmla="*/ 1 h 121"/>
                <a:gd name="T78" fmla="*/ 192 w 932"/>
                <a:gd name="T79" fmla="*/ 0 h 121"/>
                <a:gd name="T80" fmla="*/ 191 w 932"/>
                <a:gd name="T81" fmla="*/ 0 h 121"/>
                <a:gd name="T82" fmla="*/ 11 w 932"/>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1"/>
                <a:gd name="T128" fmla="*/ 932 w 932"/>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1">
                  <a:moveTo>
                    <a:pt x="52" y="0"/>
                  </a:moveTo>
                  <a:lnTo>
                    <a:pt x="44" y="1"/>
                  </a:lnTo>
                  <a:lnTo>
                    <a:pt x="36" y="4"/>
                  </a:lnTo>
                  <a:lnTo>
                    <a:pt x="29" y="7"/>
                  </a:lnTo>
                  <a:lnTo>
                    <a:pt x="21" y="12"/>
                  </a:lnTo>
                  <a:lnTo>
                    <a:pt x="15" y="18"/>
                  </a:lnTo>
                  <a:lnTo>
                    <a:pt x="10" y="25"/>
                  </a:lnTo>
                  <a:lnTo>
                    <a:pt x="5" y="34"/>
                  </a:lnTo>
                  <a:lnTo>
                    <a:pt x="3" y="42"/>
                  </a:lnTo>
                  <a:lnTo>
                    <a:pt x="0" y="52"/>
                  </a:lnTo>
                  <a:lnTo>
                    <a:pt x="0" y="60"/>
                  </a:lnTo>
                  <a:lnTo>
                    <a:pt x="0" y="70"/>
                  </a:lnTo>
                  <a:lnTo>
                    <a:pt x="3" y="80"/>
                  </a:lnTo>
                  <a:lnTo>
                    <a:pt x="5" y="88"/>
                  </a:lnTo>
                  <a:lnTo>
                    <a:pt x="10" y="97"/>
                  </a:lnTo>
                  <a:lnTo>
                    <a:pt x="15" y="104"/>
                  </a:lnTo>
                  <a:lnTo>
                    <a:pt x="21" y="110"/>
                  </a:lnTo>
                  <a:lnTo>
                    <a:pt x="29" y="115"/>
                  </a:lnTo>
                  <a:lnTo>
                    <a:pt x="36" y="118"/>
                  </a:lnTo>
                  <a:lnTo>
                    <a:pt x="44" y="121"/>
                  </a:lnTo>
                  <a:lnTo>
                    <a:pt x="52" y="121"/>
                  </a:lnTo>
                  <a:lnTo>
                    <a:pt x="880" y="121"/>
                  </a:lnTo>
                  <a:lnTo>
                    <a:pt x="896" y="118"/>
                  </a:lnTo>
                  <a:lnTo>
                    <a:pt x="904" y="115"/>
                  </a:lnTo>
                  <a:lnTo>
                    <a:pt x="911" y="110"/>
                  </a:lnTo>
                  <a:lnTo>
                    <a:pt x="917" y="104"/>
                  </a:lnTo>
                  <a:lnTo>
                    <a:pt x="922" y="97"/>
                  </a:lnTo>
                  <a:lnTo>
                    <a:pt x="926" y="88"/>
                  </a:lnTo>
                  <a:lnTo>
                    <a:pt x="929" y="80"/>
                  </a:lnTo>
                  <a:lnTo>
                    <a:pt x="931" y="70"/>
                  </a:lnTo>
                  <a:lnTo>
                    <a:pt x="932" y="60"/>
                  </a:lnTo>
                  <a:lnTo>
                    <a:pt x="931" y="52"/>
                  </a:lnTo>
                  <a:lnTo>
                    <a:pt x="929" y="42"/>
                  </a:lnTo>
                  <a:lnTo>
                    <a:pt x="926" y="34"/>
                  </a:lnTo>
                  <a:lnTo>
                    <a:pt x="922" y="25"/>
                  </a:lnTo>
                  <a:lnTo>
                    <a:pt x="917" y="18"/>
                  </a:lnTo>
                  <a:lnTo>
                    <a:pt x="911" y="12"/>
                  </a:lnTo>
                  <a:lnTo>
                    <a:pt x="904" y="7"/>
                  </a:lnTo>
                  <a:lnTo>
                    <a:pt x="896" y="4"/>
                  </a:lnTo>
                  <a:lnTo>
                    <a:pt x="887" y="1"/>
                  </a:lnTo>
                  <a:lnTo>
                    <a:pt x="880"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565" name="Line 237"/>
            <p:cNvSpPr>
              <a:spLocks noChangeShapeType="1"/>
            </p:cNvSpPr>
            <p:nvPr/>
          </p:nvSpPr>
          <p:spPr bwMode="auto">
            <a:xfrm>
              <a:off x="2929" y="2607"/>
              <a:ext cx="0"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66" name="Freeform 238"/>
            <p:cNvSpPr>
              <a:spLocks/>
            </p:cNvSpPr>
            <p:nvPr/>
          </p:nvSpPr>
          <p:spPr bwMode="auto">
            <a:xfrm>
              <a:off x="2929" y="2554"/>
              <a:ext cx="21" cy="66"/>
            </a:xfrm>
            <a:custGeom>
              <a:avLst/>
              <a:gdLst>
                <a:gd name="T0" fmla="*/ 0 w 104"/>
                <a:gd name="T1" fmla="*/ 54 h 323"/>
                <a:gd name="T2" fmla="*/ 0 w 104"/>
                <a:gd name="T3" fmla="*/ 56 h 323"/>
                <a:gd name="T4" fmla="*/ 1 w 104"/>
                <a:gd name="T5" fmla="*/ 58 h 323"/>
                <a:gd name="T6" fmla="*/ 1 w 104"/>
                <a:gd name="T7" fmla="*/ 59 h 323"/>
                <a:gd name="T8" fmla="*/ 2 w 104"/>
                <a:gd name="T9" fmla="*/ 61 h 323"/>
                <a:gd name="T10" fmla="*/ 3 w 104"/>
                <a:gd name="T11" fmla="*/ 63 h 323"/>
                <a:gd name="T12" fmla="*/ 4 w 104"/>
                <a:gd name="T13" fmla="*/ 64 h 323"/>
                <a:gd name="T14" fmla="*/ 6 w 104"/>
                <a:gd name="T15" fmla="*/ 65 h 323"/>
                <a:gd name="T16" fmla="*/ 7 w 104"/>
                <a:gd name="T17" fmla="*/ 65 h 323"/>
                <a:gd name="T18" fmla="*/ 9 w 104"/>
                <a:gd name="T19" fmla="*/ 66 h 323"/>
                <a:gd name="T20" fmla="*/ 11 w 104"/>
                <a:gd name="T21" fmla="*/ 66 h 323"/>
                <a:gd name="T22" fmla="*/ 12 w 104"/>
                <a:gd name="T23" fmla="*/ 66 h 323"/>
                <a:gd name="T24" fmla="*/ 14 w 104"/>
                <a:gd name="T25" fmla="*/ 65 h 323"/>
                <a:gd name="T26" fmla="*/ 15 w 104"/>
                <a:gd name="T27" fmla="*/ 65 h 323"/>
                <a:gd name="T28" fmla="*/ 17 w 104"/>
                <a:gd name="T29" fmla="*/ 64 h 323"/>
                <a:gd name="T30" fmla="*/ 18 w 104"/>
                <a:gd name="T31" fmla="*/ 63 h 323"/>
                <a:gd name="T32" fmla="*/ 19 w 104"/>
                <a:gd name="T33" fmla="*/ 61 h 323"/>
                <a:gd name="T34" fmla="*/ 20 w 104"/>
                <a:gd name="T35" fmla="*/ 59 h 323"/>
                <a:gd name="T36" fmla="*/ 20 w 104"/>
                <a:gd name="T37" fmla="*/ 58 h 323"/>
                <a:gd name="T38" fmla="*/ 21 w 104"/>
                <a:gd name="T39" fmla="*/ 56 h 323"/>
                <a:gd name="T40" fmla="*/ 21 w 104"/>
                <a:gd name="T41" fmla="*/ 54 h 323"/>
                <a:gd name="T42" fmla="*/ 21 w 104"/>
                <a:gd name="T43" fmla="*/ 12 h 323"/>
                <a:gd name="T44" fmla="*/ 20 w 104"/>
                <a:gd name="T45" fmla="*/ 9 h 323"/>
                <a:gd name="T46" fmla="*/ 20 w 104"/>
                <a:gd name="T47" fmla="*/ 7 h 323"/>
                <a:gd name="T48" fmla="*/ 19 w 104"/>
                <a:gd name="T49" fmla="*/ 5 h 323"/>
                <a:gd name="T50" fmla="*/ 18 w 104"/>
                <a:gd name="T51" fmla="*/ 4 h 323"/>
                <a:gd name="T52" fmla="*/ 17 w 104"/>
                <a:gd name="T53" fmla="*/ 2 h 323"/>
                <a:gd name="T54" fmla="*/ 15 w 104"/>
                <a:gd name="T55" fmla="*/ 2 h 323"/>
                <a:gd name="T56" fmla="*/ 14 w 104"/>
                <a:gd name="T57" fmla="*/ 1 h 323"/>
                <a:gd name="T58" fmla="*/ 12 w 104"/>
                <a:gd name="T59" fmla="*/ 0 h 323"/>
                <a:gd name="T60" fmla="*/ 11 w 104"/>
                <a:gd name="T61" fmla="*/ 0 h 323"/>
                <a:gd name="T62" fmla="*/ 9 w 104"/>
                <a:gd name="T63" fmla="*/ 0 h 323"/>
                <a:gd name="T64" fmla="*/ 7 w 104"/>
                <a:gd name="T65" fmla="*/ 1 h 323"/>
                <a:gd name="T66" fmla="*/ 6 w 104"/>
                <a:gd name="T67" fmla="*/ 2 h 323"/>
                <a:gd name="T68" fmla="*/ 4 w 104"/>
                <a:gd name="T69" fmla="*/ 2 h 323"/>
                <a:gd name="T70" fmla="*/ 3 w 104"/>
                <a:gd name="T71" fmla="*/ 4 h 323"/>
                <a:gd name="T72" fmla="*/ 2 w 104"/>
                <a:gd name="T73" fmla="*/ 5 h 323"/>
                <a:gd name="T74" fmla="*/ 1 w 104"/>
                <a:gd name="T75" fmla="*/ 7 h 323"/>
                <a:gd name="T76" fmla="*/ 1 w 104"/>
                <a:gd name="T77" fmla="*/ 9 h 323"/>
                <a:gd name="T78" fmla="*/ 0 w 104"/>
                <a:gd name="T79" fmla="*/ 10 h 323"/>
                <a:gd name="T80" fmla="*/ 0 w 104"/>
                <a:gd name="T81" fmla="*/ 12 h 323"/>
                <a:gd name="T82" fmla="*/ 0 w 104"/>
                <a:gd name="T83" fmla="*/ 54 h 3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323"/>
                <a:gd name="T128" fmla="*/ 104 w 104"/>
                <a:gd name="T129" fmla="*/ 323 h 3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323">
                  <a:moveTo>
                    <a:pt x="0" y="262"/>
                  </a:moveTo>
                  <a:lnTo>
                    <a:pt x="1" y="272"/>
                  </a:lnTo>
                  <a:lnTo>
                    <a:pt x="3" y="282"/>
                  </a:lnTo>
                  <a:lnTo>
                    <a:pt x="6" y="290"/>
                  </a:lnTo>
                  <a:lnTo>
                    <a:pt x="10" y="299"/>
                  </a:lnTo>
                  <a:lnTo>
                    <a:pt x="15" y="306"/>
                  </a:lnTo>
                  <a:lnTo>
                    <a:pt x="21" y="312"/>
                  </a:lnTo>
                  <a:lnTo>
                    <a:pt x="29" y="317"/>
                  </a:lnTo>
                  <a:lnTo>
                    <a:pt x="36" y="320"/>
                  </a:lnTo>
                  <a:lnTo>
                    <a:pt x="43" y="323"/>
                  </a:lnTo>
                  <a:lnTo>
                    <a:pt x="52" y="323"/>
                  </a:lnTo>
                  <a:lnTo>
                    <a:pt x="59" y="323"/>
                  </a:lnTo>
                  <a:lnTo>
                    <a:pt x="68" y="320"/>
                  </a:lnTo>
                  <a:lnTo>
                    <a:pt x="76" y="317"/>
                  </a:lnTo>
                  <a:lnTo>
                    <a:pt x="83" y="312"/>
                  </a:lnTo>
                  <a:lnTo>
                    <a:pt x="89" y="306"/>
                  </a:lnTo>
                  <a:lnTo>
                    <a:pt x="94" y="299"/>
                  </a:lnTo>
                  <a:lnTo>
                    <a:pt x="98" y="290"/>
                  </a:lnTo>
                  <a:lnTo>
                    <a:pt x="101" y="282"/>
                  </a:lnTo>
                  <a:lnTo>
                    <a:pt x="103" y="272"/>
                  </a:lnTo>
                  <a:lnTo>
                    <a:pt x="104" y="262"/>
                  </a:lnTo>
                  <a:lnTo>
                    <a:pt x="104" y="61"/>
                  </a:lnTo>
                  <a:lnTo>
                    <a:pt x="101" y="43"/>
                  </a:lnTo>
                  <a:lnTo>
                    <a:pt x="98" y="33"/>
                  </a:lnTo>
                  <a:lnTo>
                    <a:pt x="94" y="26"/>
                  </a:lnTo>
                  <a:lnTo>
                    <a:pt x="89" y="18"/>
                  </a:lnTo>
                  <a:lnTo>
                    <a:pt x="83" y="12"/>
                  </a:lnTo>
                  <a:lnTo>
                    <a:pt x="76" y="8"/>
                  </a:lnTo>
                  <a:lnTo>
                    <a:pt x="68" y="4"/>
                  </a:lnTo>
                  <a:lnTo>
                    <a:pt x="59" y="2"/>
                  </a:lnTo>
                  <a:lnTo>
                    <a:pt x="52" y="0"/>
                  </a:lnTo>
                  <a:lnTo>
                    <a:pt x="43" y="2"/>
                  </a:lnTo>
                  <a:lnTo>
                    <a:pt x="36" y="4"/>
                  </a:lnTo>
                  <a:lnTo>
                    <a:pt x="29" y="8"/>
                  </a:lnTo>
                  <a:lnTo>
                    <a:pt x="21" y="12"/>
                  </a:lnTo>
                  <a:lnTo>
                    <a:pt x="15" y="18"/>
                  </a:lnTo>
                  <a:lnTo>
                    <a:pt x="10" y="26"/>
                  </a:lnTo>
                  <a:lnTo>
                    <a:pt x="6" y="33"/>
                  </a:lnTo>
                  <a:lnTo>
                    <a:pt x="3" y="43"/>
                  </a:lnTo>
                  <a:lnTo>
                    <a:pt x="1" y="51"/>
                  </a:lnTo>
                  <a:lnTo>
                    <a:pt x="0" y="61"/>
                  </a:lnTo>
                  <a:lnTo>
                    <a:pt x="0" y="262"/>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567" name="Line 239"/>
            <p:cNvSpPr>
              <a:spLocks noChangeShapeType="1"/>
            </p:cNvSpPr>
            <p:nvPr/>
          </p:nvSpPr>
          <p:spPr bwMode="auto">
            <a:xfrm>
              <a:off x="2940" y="2554"/>
              <a:ext cx="1"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68" name="Freeform 240"/>
            <p:cNvSpPr>
              <a:spLocks/>
            </p:cNvSpPr>
            <p:nvPr/>
          </p:nvSpPr>
          <p:spPr bwMode="auto">
            <a:xfrm>
              <a:off x="2929" y="2554"/>
              <a:ext cx="202" cy="25"/>
            </a:xfrm>
            <a:custGeom>
              <a:avLst/>
              <a:gdLst>
                <a:gd name="T0" fmla="*/ 11 w 932"/>
                <a:gd name="T1" fmla="*/ 0 h 121"/>
                <a:gd name="T2" fmla="*/ 9 w 932"/>
                <a:gd name="T3" fmla="*/ 0 h 121"/>
                <a:gd name="T4" fmla="*/ 8 w 932"/>
                <a:gd name="T5" fmla="*/ 1 h 121"/>
                <a:gd name="T6" fmla="*/ 6 w 932"/>
                <a:gd name="T7" fmla="*/ 2 h 121"/>
                <a:gd name="T8" fmla="*/ 5 w 932"/>
                <a:gd name="T9" fmla="*/ 2 h 121"/>
                <a:gd name="T10" fmla="*/ 3 w 932"/>
                <a:gd name="T11" fmla="*/ 4 h 121"/>
                <a:gd name="T12" fmla="*/ 2 w 932"/>
                <a:gd name="T13" fmla="*/ 5 h 121"/>
                <a:gd name="T14" fmla="*/ 1 w 932"/>
                <a:gd name="T15" fmla="*/ 7 h 121"/>
                <a:gd name="T16" fmla="*/ 1 w 932"/>
                <a:gd name="T17" fmla="*/ 9 h 121"/>
                <a:gd name="T18" fmla="*/ 0 w 932"/>
                <a:gd name="T19" fmla="*/ 11 h 121"/>
                <a:gd name="T20" fmla="*/ 0 w 932"/>
                <a:gd name="T21" fmla="*/ 13 h 121"/>
                <a:gd name="T22" fmla="*/ 0 w 932"/>
                <a:gd name="T23" fmla="*/ 14 h 121"/>
                <a:gd name="T24" fmla="*/ 1 w 932"/>
                <a:gd name="T25" fmla="*/ 17 h 121"/>
                <a:gd name="T26" fmla="*/ 1 w 932"/>
                <a:gd name="T27" fmla="*/ 18 h 121"/>
                <a:gd name="T28" fmla="*/ 2 w 932"/>
                <a:gd name="T29" fmla="*/ 20 h 121"/>
                <a:gd name="T30" fmla="*/ 3 w 932"/>
                <a:gd name="T31" fmla="*/ 21 h 121"/>
                <a:gd name="T32" fmla="*/ 5 w 932"/>
                <a:gd name="T33" fmla="*/ 23 h 121"/>
                <a:gd name="T34" fmla="*/ 6 w 932"/>
                <a:gd name="T35" fmla="*/ 24 h 121"/>
                <a:gd name="T36" fmla="*/ 8 w 932"/>
                <a:gd name="T37" fmla="*/ 25 h 121"/>
                <a:gd name="T38" fmla="*/ 9 w 932"/>
                <a:gd name="T39" fmla="*/ 25 h 121"/>
                <a:gd name="T40" fmla="*/ 11 w 932"/>
                <a:gd name="T41" fmla="*/ 25 h 121"/>
                <a:gd name="T42" fmla="*/ 191 w 932"/>
                <a:gd name="T43" fmla="*/ 25 h 121"/>
                <a:gd name="T44" fmla="*/ 194 w 932"/>
                <a:gd name="T45" fmla="*/ 25 h 121"/>
                <a:gd name="T46" fmla="*/ 196 w 932"/>
                <a:gd name="T47" fmla="*/ 24 h 121"/>
                <a:gd name="T48" fmla="*/ 197 w 932"/>
                <a:gd name="T49" fmla="*/ 23 h 121"/>
                <a:gd name="T50" fmla="*/ 199 w 932"/>
                <a:gd name="T51" fmla="*/ 21 h 121"/>
                <a:gd name="T52" fmla="*/ 200 w 932"/>
                <a:gd name="T53" fmla="*/ 20 h 121"/>
                <a:gd name="T54" fmla="*/ 200 w 932"/>
                <a:gd name="T55" fmla="*/ 18 h 121"/>
                <a:gd name="T56" fmla="*/ 201 w 932"/>
                <a:gd name="T57" fmla="*/ 17 h 121"/>
                <a:gd name="T58" fmla="*/ 202 w 932"/>
                <a:gd name="T59" fmla="*/ 14 h 121"/>
                <a:gd name="T60" fmla="*/ 202 w 932"/>
                <a:gd name="T61" fmla="*/ 13 h 121"/>
                <a:gd name="T62" fmla="*/ 202 w 932"/>
                <a:gd name="T63" fmla="*/ 11 h 121"/>
                <a:gd name="T64" fmla="*/ 201 w 932"/>
                <a:gd name="T65" fmla="*/ 9 h 121"/>
                <a:gd name="T66" fmla="*/ 200 w 932"/>
                <a:gd name="T67" fmla="*/ 7 h 121"/>
                <a:gd name="T68" fmla="*/ 200 w 932"/>
                <a:gd name="T69" fmla="*/ 5 h 121"/>
                <a:gd name="T70" fmla="*/ 199 w 932"/>
                <a:gd name="T71" fmla="*/ 4 h 121"/>
                <a:gd name="T72" fmla="*/ 197 w 932"/>
                <a:gd name="T73" fmla="*/ 2 h 121"/>
                <a:gd name="T74" fmla="*/ 196 w 932"/>
                <a:gd name="T75" fmla="*/ 2 h 121"/>
                <a:gd name="T76" fmla="*/ 194 w 932"/>
                <a:gd name="T77" fmla="*/ 1 h 121"/>
                <a:gd name="T78" fmla="*/ 192 w 932"/>
                <a:gd name="T79" fmla="*/ 0 h 121"/>
                <a:gd name="T80" fmla="*/ 191 w 932"/>
                <a:gd name="T81" fmla="*/ 0 h 121"/>
                <a:gd name="T82" fmla="*/ 11 w 932"/>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1"/>
                <a:gd name="T128" fmla="*/ 932 w 932"/>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1">
                  <a:moveTo>
                    <a:pt x="52" y="0"/>
                  </a:moveTo>
                  <a:lnTo>
                    <a:pt x="43" y="2"/>
                  </a:lnTo>
                  <a:lnTo>
                    <a:pt x="36" y="4"/>
                  </a:lnTo>
                  <a:lnTo>
                    <a:pt x="29" y="8"/>
                  </a:lnTo>
                  <a:lnTo>
                    <a:pt x="21" y="12"/>
                  </a:lnTo>
                  <a:lnTo>
                    <a:pt x="15" y="18"/>
                  </a:lnTo>
                  <a:lnTo>
                    <a:pt x="10" y="26"/>
                  </a:lnTo>
                  <a:lnTo>
                    <a:pt x="6" y="33"/>
                  </a:lnTo>
                  <a:lnTo>
                    <a:pt x="3" y="43"/>
                  </a:lnTo>
                  <a:lnTo>
                    <a:pt x="1" y="51"/>
                  </a:lnTo>
                  <a:lnTo>
                    <a:pt x="0" y="61"/>
                  </a:lnTo>
                  <a:lnTo>
                    <a:pt x="1" y="70"/>
                  </a:lnTo>
                  <a:lnTo>
                    <a:pt x="3" y="80"/>
                  </a:lnTo>
                  <a:lnTo>
                    <a:pt x="6" y="89"/>
                  </a:lnTo>
                  <a:lnTo>
                    <a:pt x="10" y="96"/>
                  </a:lnTo>
                  <a:lnTo>
                    <a:pt x="15" y="103"/>
                  </a:lnTo>
                  <a:lnTo>
                    <a:pt x="21" y="110"/>
                  </a:lnTo>
                  <a:lnTo>
                    <a:pt x="29" y="115"/>
                  </a:lnTo>
                  <a:lnTo>
                    <a:pt x="36" y="119"/>
                  </a:lnTo>
                  <a:lnTo>
                    <a:pt x="43" y="120"/>
                  </a:lnTo>
                  <a:lnTo>
                    <a:pt x="52" y="121"/>
                  </a:lnTo>
                  <a:lnTo>
                    <a:pt x="880" y="121"/>
                  </a:lnTo>
                  <a:lnTo>
                    <a:pt x="896" y="119"/>
                  </a:lnTo>
                  <a:lnTo>
                    <a:pt x="903" y="115"/>
                  </a:lnTo>
                  <a:lnTo>
                    <a:pt x="911" y="110"/>
                  </a:lnTo>
                  <a:lnTo>
                    <a:pt x="917" y="103"/>
                  </a:lnTo>
                  <a:lnTo>
                    <a:pt x="922" y="96"/>
                  </a:lnTo>
                  <a:lnTo>
                    <a:pt x="925" y="89"/>
                  </a:lnTo>
                  <a:lnTo>
                    <a:pt x="929" y="80"/>
                  </a:lnTo>
                  <a:lnTo>
                    <a:pt x="930" y="70"/>
                  </a:lnTo>
                  <a:lnTo>
                    <a:pt x="932" y="61"/>
                  </a:lnTo>
                  <a:lnTo>
                    <a:pt x="930" y="51"/>
                  </a:lnTo>
                  <a:lnTo>
                    <a:pt x="929" y="43"/>
                  </a:lnTo>
                  <a:lnTo>
                    <a:pt x="925" y="33"/>
                  </a:lnTo>
                  <a:lnTo>
                    <a:pt x="922" y="26"/>
                  </a:lnTo>
                  <a:lnTo>
                    <a:pt x="917" y="18"/>
                  </a:lnTo>
                  <a:lnTo>
                    <a:pt x="911" y="12"/>
                  </a:lnTo>
                  <a:lnTo>
                    <a:pt x="903" y="8"/>
                  </a:lnTo>
                  <a:lnTo>
                    <a:pt x="896" y="4"/>
                  </a:lnTo>
                  <a:lnTo>
                    <a:pt x="888" y="2"/>
                  </a:lnTo>
                  <a:lnTo>
                    <a:pt x="880"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569" name="Line 241"/>
            <p:cNvSpPr>
              <a:spLocks noChangeShapeType="1"/>
            </p:cNvSpPr>
            <p:nvPr/>
          </p:nvSpPr>
          <p:spPr bwMode="auto">
            <a:xfrm>
              <a:off x="3108" y="2567"/>
              <a:ext cx="1" cy="0"/>
            </a:xfrm>
            <a:prstGeom prst="line">
              <a:avLst/>
            </a:prstGeom>
            <a:noFill/>
            <a:ln w="0">
              <a:solidFill>
                <a:srgbClr val="88E55C"/>
              </a:solidFill>
              <a:round/>
              <a:headEnd/>
              <a:tailEnd/>
            </a:ln>
          </p:spPr>
          <p:txBody>
            <a:bodyPr>
              <a:prstTxWarp prst="textNoShape">
                <a:avLst/>
              </a:prstTxWarp>
            </a:bodyPr>
            <a:lstStyle/>
            <a:p>
              <a:endParaRPr lang="en-US"/>
            </a:p>
          </p:txBody>
        </p:sp>
        <p:sp>
          <p:nvSpPr>
            <p:cNvPr id="99570" name="Freeform 242"/>
            <p:cNvSpPr>
              <a:spLocks/>
            </p:cNvSpPr>
            <p:nvPr/>
          </p:nvSpPr>
          <p:spPr bwMode="auto">
            <a:xfrm>
              <a:off x="3108" y="2499"/>
              <a:ext cx="23" cy="80"/>
            </a:xfrm>
            <a:custGeom>
              <a:avLst/>
              <a:gdLst>
                <a:gd name="T0" fmla="*/ 0 w 104"/>
                <a:gd name="T1" fmla="*/ 68 h 392"/>
                <a:gd name="T2" fmla="*/ 0 w 104"/>
                <a:gd name="T3" fmla="*/ 70 h 392"/>
                <a:gd name="T4" fmla="*/ 0 w 104"/>
                <a:gd name="T5" fmla="*/ 72 h 392"/>
                <a:gd name="T6" fmla="*/ 1 w 104"/>
                <a:gd name="T7" fmla="*/ 73 h 392"/>
                <a:gd name="T8" fmla="*/ 2 w 104"/>
                <a:gd name="T9" fmla="*/ 75 h 392"/>
                <a:gd name="T10" fmla="*/ 3 w 104"/>
                <a:gd name="T11" fmla="*/ 76 h 392"/>
                <a:gd name="T12" fmla="*/ 5 w 104"/>
                <a:gd name="T13" fmla="*/ 78 h 392"/>
                <a:gd name="T14" fmla="*/ 6 w 104"/>
                <a:gd name="T15" fmla="*/ 79 h 392"/>
                <a:gd name="T16" fmla="*/ 8 w 104"/>
                <a:gd name="T17" fmla="*/ 80 h 392"/>
                <a:gd name="T18" fmla="*/ 10 w 104"/>
                <a:gd name="T19" fmla="*/ 80 h 392"/>
                <a:gd name="T20" fmla="*/ 12 w 104"/>
                <a:gd name="T21" fmla="*/ 80 h 392"/>
                <a:gd name="T22" fmla="*/ 13 w 104"/>
                <a:gd name="T23" fmla="*/ 80 h 392"/>
                <a:gd name="T24" fmla="*/ 15 w 104"/>
                <a:gd name="T25" fmla="*/ 80 h 392"/>
                <a:gd name="T26" fmla="*/ 17 w 104"/>
                <a:gd name="T27" fmla="*/ 79 h 392"/>
                <a:gd name="T28" fmla="*/ 18 w 104"/>
                <a:gd name="T29" fmla="*/ 78 h 392"/>
                <a:gd name="T30" fmla="*/ 20 w 104"/>
                <a:gd name="T31" fmla="*/ 76 h 392"/>
                <a:gd name="T32" fmla="*/ 21 w 104"/>
                <a:gd name="T33" fmla="*/ 75 h 392"/>
                <a:gd name="T34" fmla="*/ 21 w 104"/>
                <a:gd name="T35" fmla="*/ 73 h 392"/>
                <a:gd name="T36" fmla="*/ 22 w 104"/>
                <a:gd name="T37" fmla="*/ 72 h 392"/>
                <a:gd name="T38" fmla="*/ 23 w 104"/>
                <a:gd name="T39" fmla="*/ 70 h 392"/>
                <a:gd name="T40" fmla="*/ 23 w 104"/>
                <a:gd name="T41" fmla="*/ 68 h 392"/>
                <a:gd name="T42" fmla="*/ 23 w 104"/>
                <a:gd name="T43" fmla="*/ 12 h 392"/>
                <a:gd name="T44" fmla="*/ 22 w 104"/>
                <a:gd name="T45" fmla="*/ 8 h 392"/>
                <a:gd name="T46" fmla="*/ 21 w 104"/>
                <a:gd name="T47" fmla="*/ 7 h 392"/>
                <a:gd name="T48" fmla="*/ 21 w 104"/>
                <a:gd name="T49" fmla="*/ 5 h 392"/>
                <a:gd name="T50" fmla="*/ 20 w 104"/>
                <a:gd name="T51" fmla="*/ 4 h 392"/>
                <a:gd name="T52" fmla="*/ 18 w 104"/>
                <a:gd name="T53" fmla="*/ 2 h 392"/>
                <a:gd name="T54" fmla="*/ 17 w 104"/>
                <a:gd name="T55" fmla="*/ 1 h 392"/>
                <a:gd name="T56" fmla="*/ 15 w 104"/>
                <a:gd name="T57" fmla="*/ 0 h 392"/>
                <a:gd name="T58" fmla="*/ 13 w 104"/>
                <a:gd name="T59" fmla="*/ 0 h 392"/>
                <a:gd name="T60" fmla="*/ 12 w 104"/>
                <a:gd name="T61" fmla="*/ 0 h 392"/>
                <a:gd name="T62" fmla="*/ 10 w 104"/>
                <a:gd name="T63" fmla="*/ 0 h 392"/>
                <a:gd name="T64" fmla="*/ 8 w 104"/>
                <a:gd name="T65" fmla="*/ 0 h 392"/>
                <a:gd name="T66" fmla="*/ 6 w 104"/>
                <a:gd name="T67" fmla="*/ 1 h 392"/>
                <a:gd name="T68" fmla="*/ 5 w 104"/>
                <a:gd name="T69" fmla="*/ 2 h 392"/>
                <a:gd name="T70" fmla="*/ 3 w 104"/>
                <a:gd name="T71" fmla="*/ 4 h 392"/>
                <a:gd name="T72" fmla="*/ 2 w 104"/>
                <a:gd name="T73" fmla="*/ 5 h 392"/>
                <a:gd name="T74" fmla="*/ 1 w 104"/>
                <a:gd name="T75" fmla="*/ 7 h 392"/>
                <a:gd name="T76" fmla="*/ 0 w 104"/>
                <a:gd name="T77" fmla="*/ 8 h 392"/>
                <a:gd name="T78" fmla="*/ 0 w 104"/>
                <a:gd name="T79" fmla="*/ 10 h 392"/>
                <a:gd name="T80" fmla="*/ 0 w 104"/>
                <a:gd name="T81" fmla="*/ 12 h 392"/>
                <a:gd name="T82" fmla="*/ 0 w 104"/>
                <a:gd name="T83" fmla="*/ 68 h 3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392"/>
                <a:gd name="T128" fmla="*/ 104 w 104"/>
                <a:gd name="T129" fmla="*/ 392 h 3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392">
                  <a:moveTo>
                    <a:pt x="0" y="332"/>
                  </a:moveTo>
                  <a:lnTo>
                    <a:pt x="1" y="341"/>
                  </a:lnTo>
                  <a:lnTo>
                    <a:pt x="2" y="351"/>
                  </a:lnTo>
                  <a:lnTo>
                    <a:pt x="6" y="360"/>
                  </a:lnTo>
                  <a:lnTo>
                    <a:pt x="10" y="367"/>
                  </a:lnTo>
                  <a:lnTo>
                    <a:pt x="15" y="374"/>
                  </a:lnTo>
                  <a:lnTo>
                    <a:pt x="21" y="381"/>
                  </a:lnTo>
                  <a:lnTo>
                    <a:pt x="28" y="386"/>
                  </a:lnTo>
                  <a:lnTo>
                    <a:pt x="36" y="390"/>
                  </a:lnTo>
                  <a:lnTo>
                    <a:pt x="43" y="391"/>
                  </a:lnTo>
                  <a:lnTo>
                    <a:pt x="52" y="392"/>
                  </a:lnTo>
                  <a:lnTo>
                    <a:pt x="60" y="391"/>
                  </a:lnTo>
                  <a:lnTo>
                    <a:pt x="68" y="390"/>
                  </a:lnTo>
                  <a:lnTo>
                    <a:pt x="75" y="386"/>
                  </a:lnTo>
                  <a:lnTo>
                    <a:pt x="83" y="381"/>
                  </a:lnTo>
                  <a:lnTo>
                    <a:pt x="89" y="374"/>
                  </a:lnTo>
                  <a:lnTo>
                    <a:pt x="94" y="367"/>
                  </a:lnTo>
                  <a:lnTo>
                    <a:pt x="97" y="360"/>
                  </a:lnTo>
                  <a:lnTo>
                    <a:pt x="101" y="351"/>
                  </a:lnTo>
                  <a:lnTo>
                    <a:pt x="102" y="341"/>
                  </a:lnTo>
                  <a:lnTo>
                    <a:pt x="104" y="332"/>
                  </a:lnTo>
                  <a:lnTo>
                    <a:pt x="104" y="60"/>
                  </a:lnTo>
                  <a:lnTo>
                    <a:pt x="101" y="41"/>
                  </a:lnTo>
                  <a:lnTo>
                    <a:pt x="97" y="32"/>
                  </a:lnTo>
                  <a:lnTo>
                    <a:pt x="94" y="24"/>
                  </a:lnTo>
                  <a:lnTo>
                    <a:pt x="89" y="18"/>
                  </a:lnTo>
                  <a:lnTo>
                    <a:pt x="83" y="10"/>
                  </a:lnTo>
                  <a:lnTo>
                    <a:pt x="75" y="6"/>
                  </a:lnTo>
                  <a:lnTo>
                    <a:pt x="68" y="2"/>
                  </a:lnTo>
                  <a:lnTo>
                    <a:pt x="60" y="0"/>
                  </a:lnTo>
                  <a:lnTo>
                    <a:pt x="52" y="0"/>
                  </a:lnTo>
                  <a:lnTo>
                    <a:pt x="43" y="0"/>
                  </a:lnTo>
                  <a:lnTo>
                    <a:pt x="36" y="2"/>
                  </a:lnTo>
                  <a:lnTo>
                    <a:pt x="28" y="6"/>
                  </a:lnTo>
                  <a:lnTo>
                    <a:pt x="21" y="10"/>
                  </a:lnTo>
                  <a:lnTo>
                    <a:pt x="15" y="18"/>
                  </a:lnTo>
                  <a:lnTo>
                    <a:pt x="10" y="24"/>
                  </a:lnTo>
                  <a:lnTo>
                    <a:pt x="6" y="32"/>
                  </a:lnTo>
                  <a:lnTo>
                    <a:pt x="2" y="41"/>
                  </a:lnTo>
                  <a:lnTo>
                    <a:pt x="1" y="50"/>
                  </a:lnTo>
                  <a:lnTo>
                    <a:pt x="0" y="60"/>
                  </a:lnTo>
                  <a:lnTo>
                    <a:pt x="0" y="332"/>
                  </a:lnTo>
                  <a:close/>
                </a:path>
              </a:pathLst>
            </a:custGeom>
            <a:solidFill>
              <a:srgbClr val="FF9900"/>
            </a:solidFill>
            <a:ln w="7938">
              <a:solidFill>
                <a:srgbClr val="FF9900"/>
              </a:solidFill>
              <a:round/>
              <a:headEnd/>
              <a:tailEnd/>
            </a:ln>
          </p:spPr>
          <p:txBody>
            <a:bodyPr>
              <a:prstTxWarp prst="textNoShape">
                <a:avLst/>
              </a:prstTxWarp>
            </a:bodyPr>
            <a:lstStyle/>
            <a:p>
              <a:endParaRPr lang="en-US"/>
            </a:p>
          </p:txBody>
        </p:sp>
        <p:sp>
          <p:nvSpPr>
            <p:cNvPr id="99571" name="Line 243"/>
            <p:cNvSpPr>
              <a:spLocks noChangeShapeType="1"/>
            </p:cNvSpPr>
            <p:nvPr/>
          </p:nvSpPr>
          <p:spPr bwMode="auto">
            <a:xfrm>
              <a:off x="3120" y="2499"/>
              <a:ext cx="1"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72" name="Freeform 244"/>
            <p:cNvSpPr>
              <a:spLocks/>
            </p:cNvSpPr>
            <p:nvPr/>
          </p:nvSpPr>
          <p:spPr bwMode="auto">
            <a:xfrm>
              <a:off x="3108" y="2499"/>
              <a:ext cx="204" cy="24"/>
            </a:xfrm>
            <a:custGeom>
              <a:avLst/>
              <a:gdLst>
                <a:gd name="T0" fmla="*/ 11 w 931"/>
                <a:gd name="T1" fmla="*/ 0 h 120"/>
                <a:gd name="T2" fmla="*/ 9 w 931"/>
                <a:gd name="T3" fmla="*/ 0 h 120"/>
                <a:gd name="T4" fmla="*/ 8 w 931"/>
                <a:gd name="T5" fmla="*/ 0 h 120"/>
                <a:gd name="T6" fmla="*/ 6 w 931"/>
                <a:gd name="T7" fmla="*/ 1 h 120"/>
                <a:gd name="T8" fmla="*/ 5 w 931"/>
                <a:gd name="T9" fmla="*/ 2 h 120"/>
                <a:gd name="T10" fmla="*/ 3 w 931"/>
                <a:gd name="T11" fmla="*/ 4 h 120"/>
                <a:gd name="T12" fmla="*/ 2 w 931"/>
                <a:gd name="T13" fmla="*/ 5 h 120"/>
                <a:gd name="T14" fmla="*/ 1 w 931"/>
                <a:gd name="T15" fmla="*/ 6 h 120"/>
                <a:gd name="T16" fmla="*/ 0 w 931"/>
                <a:gd name="T17" fmla="*/ 8 h 120"/>
                <a:gd name="T18" fmla="*/ 0 w 931"/>
                <a:gd name="T19" fmla="*/ 10 h 120"/>
                <a:gd name="T20" fmla="*/ 0 w 931"/>
                <a:gd name="T21" fmla="*/ 12 h 120"/>
                <a:gd name="T22" fmla="*/ 0 w 931"/>
                <a:gd name="T23" fmla="*/ 14 h 120"/>
                <a:gd name="T24" fmla="*/ 0 w 931"/>
                <a:gd name="T25" fmla="*/ 16 h 120"/>
                <a:gd name="T26" fmla="*/ 1 w 931"/>
                <a:gd name="T27" fmla="*/ 18 h 120"/>
                <a:gd name="T28" fmla="*/ 2 w 931"/>
                <a:gd name="T29" fmla="*/ 19 h 120"/>
                <a:gd name="T30" fmla="*/ 3 w 931"/>
                <a:gd name="T31" fmla="*/ 20 h 120"/>
                <a:gd name="T32" fmla="*/ 5 w 931"/>
                <a:gd name="T33" fmla="*/ 22 h 120"/>
                <a:gd name="T34" fmla="*/ 6 w 931"/>
                <a:gd name="T35" fmla="*/ 23 h 120"/>
                <a:gd name="T36" fmla="*/ 8 w 931"/>
                <a:gd name="T37" fmla="*/ 23 h 120"/>
                <a:gd name="T38" fmla="*/ 9 w 931"/>
                <a:gd name="T39" fmla="*/ 24 h 120"/>
                <a:gd name="T40" fmla="*/ 11 w 931"/>
                <a:gd name="T41" fmla="*/ 24 h 120"/>
                <a:gd name="T42" fmla="*/ 193 w 931"/>
                <a:gd name="T43" fmla="*/ 24 h 120"/>
                <a:gd name="T44" fmla="*/ 196 w 931"/>
                <a:gd name="T45" fmla="*/ 23 h 120"/>
                <a:gd name="T46" fmla="*/ 198 w 931"/>
                <a:gd name="T47" fmla="*/ 23 h 120"/>
                <a:gd name="T48" fmla="*/ 199 w 931"/>
                <a:gd name="T49" fmla="*/ 22 h 120"/>
                <a:gd name="T50" fmla="*/ 201 w 931"/>
                <a:gd name="T51" fmla="*/ 20 h 120"/>
                <a:gd name="T52" fmla="*/ 202 w 931"/>
                <a:gd name="T53" fmla="*/ 19 h 120"/>
                <a:gd name="T54" fmla="*/ 203 w 931"/>
                <a:gd name="T55" fmla="*/ 18 h 120"/>
                <a:gd name="T56" fmla="*/ 204 w 931"/>
                <a:gd name="T57" fmla="*/ 16 h 120"/>
                <a:gd name="T58" fmla="*/ 204 w 931"/>
                <a:gd name="T59" fmla="*/ 14 h 120"/>
                <a:gd name="T60" fmla="*/ 204 w 931"/>
                <a:gd name="T61" fmla="*/ 12 h 120"/>
                <a:gd name="T62" fmla="*/ 204 w 931"/>
                <a:gd name="T63" fmla="*/ 10 h 120"/>
                <a:gd name="T64" fmla="*/ 204 w 931"/>
                <a:gd name="T65" fmla="*/ 8 h 120"/>
                <a:gd name="T66" fmla="*/ 203 w 931"/>
                <a:gd name="T67" fmla="*/ 6 h 120"/>
                <a:gd name="T68" fmla="*/ 202 w 931"/>
                <a:gd name="T69" fmla="*/ 5 h 120"/>
                <a:gd name="T70" fmla="*/ 201 w 931"/>
                <a:gd name="T71" fmla="*/ 4 h 120"/>
                <a:gd name="T72" fmla="*/ 199 w 931"/>
                <a:gd name="T73" fmla="*/ 2 h 120"/>
                <a:gd name="T74" fmla="*/ 198 w 931"/>
                <a:gd name="T75" fmla="*/ 1 h 120"/>
                <a:gd name="T76" fmla="*/ 196 w 931"/>
                <a:gd name="T77" fmla="*/ 0 h 120"/>
                <a:gd name="T78" fmla="*/ 195 w 931"/>
                <a:gd name="T79" fmla="*/ 0 h 120"/>
                <a:gd name="T80" fmla="*/ 193 w 931"/>
                <a:gd name="T81" fmla="*/ 0 h 120"/>
                <a:gd name="T82" fmla="*/ 11 w 931"/>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1"/>
                <a:gd name="T127" fmla="*/ 0 h 120"/>
                <a:gd name="T128" fmla="*/ 931 w 931"/>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1" h="120">
                  <a:moveTo>
                    <a:pt x="52" y="0"/>
                  </a:moveTo>
                  <a:lnTo>
                    <a:pt x="43" y="0"/>
                  </a:lnTo>
                  <a:lnTo>
                    <a:pt x="36" y="2"/>
                  </a:lnTo>
                  <a:lnTo>
                    <a:pt x="28" y="6"/>
                  </a:lnTo>
                  <a:lnTo>
                    <a:pt x="21" y="10"/>
                  </a:lnTo>
                  <a:lnTo>
                    <a:pt x="15" y="18"/>
                  </a:lnTo>
                  <a:lnTo>
                    <a:pt x="10" y="24"/>
                  </a:lnTo>
                  <a:lnTo>
                    <a:pt x="6" y="32"/>
                  </a:lnTo>
                  <a:lnTo>
                    <a:pt x="2" y="41"/>
                  </a:lnTo>
                  <a:lnTo>
                    <a:pt x="1" y="50"/>
                  </a:lnTo>
                  <a:lnTo>
                    <a:pt x="0" y="60"/>
                  </a:lnTo>
                  <a:lnTo>
                    <a:pt x="1" y="70"/>
                  </a:lnTo>
                  <a:lnTo>
                    <a:pt x="2" y="78"/>
                  </a:lnTo>
                  <a:lnTo>
                    <a:pt x="6" y="88"/>
                  </a:lnTo>
                  <a:lnTo>
                    <a:pt x="10" y="95"/>
                  </a:lnTo>
                  <a:lnTo>
                    <a:pt x="15" y="102"/>
                  </a:lnTo>
                  <a:lnTo>
                    <a:pt x="21" y="108"/>
                  </a:lnTo>
                  <a:lnTo>
                    <a:pt x="28" y="113"/>
                  </a:lnTo>
                  <a:lnTo>
                    <a:pt x="36" y="117"/>
                  </a:lnTo>
                  <a:lnTo>
                    <a:pt x="43" y="119"/>
                  </a:lnTo>
                  <a:lnTo>
                    <a:pt x="52" y="120"/>
                  </a:lnTo>
                  <a:lnTo>
                    <a:pt x="879" y="120"/>
                  </a:lnTo>
                  <a:lnTo>
                    <a:pt x="895" y="117"/>
                  </a:lnTo>
                  <a:lnTo>
                    <a:pt x="903" y="113"/>
                  </a:lnTo>
                  <a:lnTo>
                    <a:pt x="910" y="108"/>
                  </a:lnTo>
                  <a:lnTo>
                    <a:pt x="916" y="102"/>
                  </a:lnTo>
                  <a:lnTo>
                    <a:pt x="921" y="95"/>
                  </a:lnTo>
                  <a:lnTo>
                    <a:pt x="925" y="88"/>
                  </a:lnTo>
                  <a:lnTo>
                    <a:pt x="929" y="78"/>
                  </a:lnTo>
                  <a:lnTo>
                    <a:pt x="930" y="70"/>
                  </a:lnTo>
                  <a:lnTo>
                    <a:pt x="931" y="60"/>
                  </a:lnTo>
                  <a:lnTo>
                    <a:pt x="930" y="50"/>
                  </a:lnTo>
                  <a:lnTo>
                    <a:pt x="929" y="41"/>
                  </a:lnTo>
                  <a:lnTo>
                    <a:pt x="925" y="32"/>
                  </a:lnTo>
                  <a:lnTo>
                    <a:pt x="921" y="24"/>
                  </a:lnTo>
                  <a:lnTo>
                    <a:pt x="916" y="18"/>
                  </a:lnTo>
                  <a:lnTo>
                    <a:pt x="910" y="10"/>
                  </a:lnTo>
                  <a:lnTo>
                    <a:pt x="903" y="6"/>
                  </a:lnTo>
                  <a:lnTo>
                    <a:pt x="895" y="2"/>
                  </a:lnTo>
                  <a:lnTo>
                    <a:pt x="888" y="0"/>
                  </a:lnTo>
                  <a:lnTo>
                    <a:pt x="879"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573" name="Line 245"/>
            <p:cNvSpPr>
              <a:spLocks noChangeShapeType="1"/>
            </p:cNvSpPr>
            <p:nvPr/>
          </p:nvSpPr>
          <p:spPr bwMode="auto">
            <a:xfrm>
              <a:off x="3289" y="2511"/>
              <a:ext cx="1"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74" name="Freeform 246"/>
            <p:cNvSpPr>
              <a:spLocks/>
            </p:cNvSpPr>
            <p:nvPr/>
          </p:nvSpPr>
          <p:spPr bwMode="auto">
            <a:xfrm>
              <a:off x="3289" y="2484"/>
              <a:ext cx="23" cy="39"/>
            </a:xfrm>
            <a:custGeom>
              <a:avLst/>
              <a:gdLst>
                <a:gd name="T0" fmla="*/ 0 w 104"/>
                <a:gd name="T1" fmla="*/ 27 h 189"/>
                <a:gd name="T2" fmla="*/ 0 w 104"/>
                <a:gd name="T3" fmla="*/ 29 h 189"/>
                <a:gd name="T4" fmla="*/ 1 w 104"/>
                <a:gd name="T5" fmla="*/ 30 h 189"/>
                <a:gd name="T6" fmla="*/ 2 w 104"/>
                <a:gd name="T7" fmla="*/ 32 h 189"/>
                <a:gd name="T8" fmla="*/ 2 w 104"/>
                <a:gd name="T9" fmla="*/ 34 h 189"/>
                <a:gd name="T10" fmla="*/ 4 w 104"/>
                <a:gd name="T11" fmla="*/ 35 h 189"/>
                <a:gd name="T12" fmla="*/ 5 w 104"/>
                <a:gd name="T13" fmla="*/ 37 h 189"/>
                <a:gd name="T14" fmla="*/ 6 w 104"/>
                <a:gd name="T15" fmla="*/ 38 h 189"/>
                <a:gd name="T16" fmla="*/ 8 w 104"/>
                <a:gd name="T17" fmla="*/ 38 h 189"/>
                <a:gd name="T18" fmla="*/ 10 w 104"/>
                <a:gd name="T19" fmla="*/ 39 h 189"/>
                <a:gd name="T20" fmla="*/ 12 w 104"/>
                <a:gd name="T21" fmla="*/ 39 h 189"/>
                <a:gd name="T22" fmla="*/ 13 w 104"/>
                <a:gd name="T23" fmla="*/ 39 h 189"/>
                <a:gd name="T24" fmla="*/ 15 w 104"/>
                <a:gd name="T25" fmla="*/ 38 h 189"/>
                <a:gd name="T26" fmla="*/ 17 w 104"/>
                <a:gd name="T27" fmla="*/ 38 h 189"/>
                <a:gd name="T28" fmla="*/ 18 w 104"/>
                <a:gd name="T29" fmla="*/ 37 h 189"/>
                <a:gd name="T30" fmla="*/ 20 w 104"/>
                <a:gd name="T31" fmla="*/ 35 h 189"/>
                <a:gd name="T32" fmla="*/ 21 w 104"/>
                <a:gd name="T33" fmla="*/ 34 h 189"/>
                <a:gd name="T34" fmla="*/ 22 w 104"/>
                <a:gd name="T35" fmla="*/ 32 h 189"/>
                <a:gd name="T36" fmla="*/ 23 w 104"/>
                <a:gd name="T37" fmla="*/ 30 h 189"/>
                <a:gd name="T38" fmla="*/ 23 w 104"/>
                <a:gd name="T39" fmla="*/ 29 h 189"/>
                <a:gd name="T40" fmla="*/ 23 w 104"/>
                <a:gd name="T41" fmla="*/ 27 h 189"/>
                <a:gd name="T42" fmla="*/ 23 w 104"/>
                <a:gd name="T43" fmla="*/ 12 h 189"/>
                <a:gd name="T44" fmla="*/ 23 w 104"/>
                <a:gd name="T45" fmla="*/ 9 h 189"/>
                <a:gd name="T46" fmla="*/ 22 w 104"/>
                <a:gd name="T47" fmla="*/ 7 h 189"/>
                <a:gd name="T48" fmla="*/ 21 w 104"/>
                <a:gd name="T49" fmla="*/ 5 h 189"/>
                <a:gd name="T50" fmla="*/ 20 w 104"/>
                <a:gd name="T51" fmla="*/ 4 h 189"/>
                <a:gd name="T52" fmla="*/ 18 w 104"/>
                <a:gd name="T53" fmla="*/ 2 h 189"/>
                <a:gd name="T54" fmla="*/ 17 w 104"/>
                <a:gd name="T55" fmla="*/ 1 h 189"/>
                <a:gd name="T56" fmla="*/ 15 w 104"/>
                <a:gd name="T57" fmla="*/ 1 h 189"/>
                <a:gd name="T58" fmla="*/ 13 w 104"/>
                <a:gd name="T59" fmla="*/ 0 h 189"/>
                <a:gd name="T60" fmla="*/ 12 w 104"/>
                <a:gd name="T61" fmla="*/ 0 h 189"/>
                <a:gd name="T62" fmla="*/ 10 w 104"/>
                <a:gd name="T63" fmla="*/ 0 h 189"/>
                <a:gd name="T64" fmla="*/ 8 w 104"/>
                <a:gd name="T65" fmla="*/ 1 h 189"/>
                <a:gd name="T66" fmla="*/ 6 w 104"/>
                <a:gd name="T67" fmla="*/ 1 h 189"/>
                <a:gd name="T68" fmla="*/ 5 w 104"/>
                <a:gd name="T69" fmla="*/ 2 h 189"/>
                <a:gd name="T70" fmla="*/ 4 w 104"/>
                <a:gd name="T71" fmla="*/ 4 h 189"/>
                <a:gd name="T72" fmla="*/ 2 w 104"/>
                <a:gd name="T73" fmla="*/ 5 h 189"/>
                <a:gd name="T74" fmla="*/ 2 w 104"/>
                <a:gd name="T75" fmla="*/ 7 h 189"/>
                <a:gd name="T76" fmla="*/ 1 w 104"/>
                <a:gd name="T77" fmla="*/ 9 h 189"/>
                <a:gd name="T78" fmla="*/ 0 w 104"/>
                <a:gd name="T79" fmla="*/ 10 h 189"/>
                <a:gd name="T80" fmla="*/ 0 w 104"/>
                <a:gd name="T81" fmla="*/ 12 h 189"/>
                <a:gd name="T82" fmla="*/ 0 w 104"/>
                <a:gd name="T83" fmla="*/ 27 h 1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189"/>
                <a:gd name="T128" fmla="*/ 104 w 104"/>
                <a:gd name="T129" fmla="*/ 189 h 1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189">
                  <a:moveTo>
                    <a:pt x="0" y="129"/>
                  </a:moveTo>
                  <a:lnTo>
                    <a:pt x="2" y="139"/>
                  </a:lnTo>
                  <a:lnTo>
                    <a:pt x="3" y="147"/>
                  </a:lnTo>
                  <a:lnTo>
                    <a:pt x="7" y="157"/>
                  </a:lnTo>
                  <a:lnTo>
                    <a:pt x="10" y="164"/>
                  </a:lnTo>
                  <a:lnTo>
                    <a:pt x="16" y="171"/>
                  </a:lnTo>
                  <a:lnTo>
                    <a:pt x="21" y="177"/>
                  </a:lnTo>
                  <a:lnTo>
                    <a:pt x="29" y="182"/>
                  </a:lnTo>
                  <a:lnTo>
                    <a:pt x="36" y="186"/>
                  </a:lnTo>
                  <a:lnTo>
                    <a:pt x="45" y="188"/>
                  </a:lnTo>
                  <a:lnTo>
                    <a:pt x="52" y="189"/>
                  </a:lnTo>
                  <a:lnTo>
                    <a:pt x="61" y="188"/>
                  </a:lnTo>
                  <a:lnTo>
                    <a:pt x="68" y="186"/>
                  </a:lnTo>
                  <a:lnTo>
                    <a:pt x="76" y="182"/>
                  </a:lnTo>
                  <a:lnTo>
                    <a:pt x="83" y="177"/>
                  </a:lnTo>
                  <a:lnTo>
                    <a:pt x="89" y="171"/>
                  </a:lnTo>
                  <a:lnTo>
                    <a:pt x="94" y="164"/>
                  </a:lnTo>
                  <a:lnTo>
                    <a:pt x="98" y="157"/>
                  </a:lnTo>
                  <a:lnTo>
                    <a:pt x="102" y="147"/>
                  </a:lnTo>
                  <a:lnTo>
                    <a:pt x="103" y="139"/>
                  </a:lnTo>
                  <a:lnTo>
                    <a:pt x="104" y="129"/>
                  </a:lnTo>
                  <a:lnTo>
                    <a:pt x="104" y="60"/>
                  </a:lnTo>
                  <a:lnTo>
                    <a:pt x="102" y="42"/>
                  </a:lnTo>
                  <a:lnTo>
                    <a:pt x="98" y="32"/>
                  </a:lnTo>
                  <a:lnTo>
                    <a:pt x="94" y="25"/>
                  </a:lnTo>
                  <a:lnTo>
                    <a:pt x="89" y="18"/>
                  </a:lnTo>
                  <a:lnTo>
                    <a:pt x="83" y="12"/>
                  </a:lnTo>
                  <a:lnTo>
                    <a:pt x="76" y="7"/>
                  </a:lnTo>
                  <a:lnTo>
                    <a:pt x="68" y="3"/>
                  </a:lnTo>
                  <a:lnTo>
                    <a:pt x="61" y="1"/>
                  </a:lnTo>
                  <a:lnTo>
                    <a:pt x="52" y="0"/>
                  </a:lnTo>
                  <a:lnTo>
                    <a:pt x="45" y="1"/>
                  </a:lnTo>
                  <a:lnTo>
                    <a:pt x="36" y="3"/>
                  </a:lnTo>
                  <a:lnTo>
                    <a:pt x="29" y="7"/>
                  </a:lnTo>
                  <a:lnTo>
                    <a:pt x="21" y="12"/>
                  </a:lnTo>
                  <a:lnTo>
                    <a:pt x="16" y="18"/>
                  </a:lnTo>
                  <a:lnTo>
                    <a:pt x="10" y="25"/>
                  </a:lnTo>
                  <a:lnTo>
                    <a:pt x="7" y="32"/>
                  </a:lnTo>
                  <a:lnTo>
                    <a:pt x="3" y="42"/>
                  </a:lnTo>
                  <a:lnTo>
                    <a:pt x="2" y="50"/>
                  </a:lnTo>
                  <a:lnTo>
                    <a:pt x="0" y="60"/>
                  </a:lnTo>
                  <a:lnTo>
                    <a:pt x="0" y="129"/>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575" name="Line 247"/>
            <p:cNvSpPr>
              <a:spLocks noChangeShapeType="1"/>
            </p:cNvSpPr>
            <p:nvPr/>
          </p:nvSpPr>
          <p:spPr bwMode="auto">
            <a:xfrm>
              <a:off x="3301" y="2484"/>
              <a:ext cx="0"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76" name="Freeform 248"/>
            <p:cNvSpPr>
              <a:spLocks/>
            </p:cNvSpPr>
            <p:nvPr/>
          </p:nvSpPr>
          <p:spPr bwMode="auto">
            <a:xfrm>
              <a:off x="3289" y="2484"/>
              <a:ext cx="204" cy="25"/>
            </a:xfrm>
            <a:custGeom>
              <a:avLst/>
              <a:gdLst>
                <a:gd name="T0" fmla="*/ 11 w 932"/>
                <a:gd name="T1" fmla="*/ 0 h 121"/>
                <a:gd name="T2" fmla="*/ 10 w 932"/>
                <a:gd name="T3" fmla="*/ 0 h 121"/>
                <a:gd name="T4" fmla="*/ 8 w 932"/>
                <a:gd name="T5" fmla="*/ 1 h 121"/>
                <a:gd name="T6" fmla="*/ 6 w 932"/>
                <a:gd name="T7" fmla="*/ 1 h 121"/>
                <a:gd name="T8" fmla="*/ 5 w 932"/>
                <a:gd name="T9" fmla="*/ 2 h 121"/>
                <a:gd name="T10" fmla="*/ 4 w 932"/>
                <a:gd name="T11" fmla="*/ 4 h 121"/>
                <a:gd name="T12" fmla="*/ 2 w 932"/>
                <a:gd name="T13" fmla="*/ 5 h 121"/>
                <a:gd name="T14" fmla="*/ 2 w 932"/>
                <a:gd name="T15" fmla="*/ 7 h 121"/>
                <a:gd name="T16" fmla="*/ 1 w 932"/>
                <a:gd name="T17" fmla="*/ 9 h 121"/>
                <a:gd name="T18" fmla="*/ 0 w 932"/>
                <a:gd name="T19" fmla="*/ 10 h 121"/>
                <a:gd name="T20" fmla="*/ 0 w 932"/>
                <a:gd name="T21" fmla="*/ 12 h 121"/>
                <a:gd name="T22" fmla="*/ 0 w 932"/>
                <a:gd name="T23" fmla="*/ 14 h 121"/>
                <a:gd name="T24" fmla="*/ 1 w 932"/>
                <a:gd name="T25" fmla="*/ 16 h 121"/>
                <a:gd name="T26" fmla="*/ 2 w 932"/>
                <a:gd name="T27" fmla="*/ 18 h 121"/>
                <a:gd name="T28" fmla="*/ 2 w 932"/>
                <a:gd name="T29" fmla="*/ 20 h 121"/>
                <a:gd name="T30" fmla="*/ 4 w 932"/>
                <a:gd name="T31" fmla="*/ 21 h 121"/>
                <a:gd name="T32" fmla="*/ 5 w 932"/>
                <a:gd name="T33" fmla="*/ 23 h 121"/>
                <a:gd name="T34" fmla="*/ 6 w 932"/>
                <a:gd name="T35" fmla="*/ 24 h 121"/>
                <a:gd name="T36" fmla="*/ 8 w 932"/>
                <a:gd name="T37" fmla="*/ 24 h 121"/>
                <a:gd name="T38" fmla="*/ 10 w 932"/>
                <a:gd name="T39" fmla="*/ 25 h 121"/>
                <a:gd name="T40" fmla="*/ 11 w 932"/>
                <a:gd name="T41" fmla="*/ 25 h 121"/>
                <a:gd name="T42" fmla="*/ 193 w 932"/>
                <a:gd name="T43" fmla="*/ 25 h 121"/>
                <a:gd name="T44" fmla="*/ 196 w 932"/>
                <a:gd name="T45" fmla="*/ 24 h 121"/>
                <a:gd name="T46" fmla="*/ 198 w 932"/>
                <a:gd name="T47" fmla="*/ 24 h 121"/>
                <a:gd name="T48" fmla="*/ 199 w 932"/>
                <a:gd name="T49" fmla="*/ 23 h 121"/>
                <a:gd name="T50" fmla="*/ 201 w 932"/>
                <a:gd name="T51" fmla="*/ 21 h 121"/>
                <a:gd name="T52" fmla="*/ 202 w 932"/>
                <a:gd name="T53" fmla="*/ 20 h 121"/>
                <a:gd name="T54" fmla="*/ 203 w 932"/>
                <a:gd name="T55" fmla="*/ 18 h 121"/>
                <a:gd name="T56" fmla="*/ 203 w 932"/>
                <a:gd name="T57" fmla="*/ 16 h 121"/>
                <a:gd name="T58" fmla="*/ 204 w 932"/>
                <a:gd name="T59" fmla="*/ 14 h 121"/>
                <a:gd name="T60" fmla="*/ 204 w 932"/>
                <a:gd name="T61" fmla="*/ 12 h 121"/>
                <a:gd name="T62" fmla="*/ 204 w 932"/>
                <a:gd name="T63" fmla="*/ 10 h 121"/>
                <a:gd name="T64" fmla="*/ 203 w 932"/>
                <a:gd name="T65" fmla="*/ 9 h 121"/>
                <a:gd name="T66" fmla="*/ 203 w 932"/>
                <a:gd name="T67" fmla="*/ 7 h 121"/>
                <a:gd name="T68" fmla="*/ 202 w 932"/>
                <a:gd name="T69" fmla="*/ 5 h 121"/>
                <a:gd name="T70" fmla="*/ 201 w 932"/>
                <a:gd name="T71" fmla="*/ 4 h 121"/>
                <a:gd name="T72" fmla="*/ 199 w 932"/>
                <a:gd name="T73" fmla="*/ 2 h 121"/>
                <a:gd name="T74" fmla="*/ 198 w 932"/>
                <a:gd name="T75" fmla="*/ 1 h 121"/>
                <a:gd name="T76" fmla="*/ 196 w 932"/>
                <a:gd name="T77" fmla="*/ 1 h 121"/>
                <a:gd name="T78" fmla="*/ 195 w 932"/>
                <a:gd name="T79" fmla="*/ 0 h 121"/>
                <a:gd name="T80" fmla="*/ 193 w 932"/>
                <a:gd name="T81" fmla="*/ 0 h 121"/>
                <a:gd name="T82" fmla="*/ 11 w 932"/>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1"/>
                <a:gd name="T128" fmla="*/ 932 w 932"/>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1">
                  <a:moveTo>
                    <a:pt x="52" y="0"/>
                  </a:moveTo>
                  <a:lnTo>
                    <a:pt x="45" y="1"/>
                  </a:lnTo>
                  <a:lnTo>
                    <a:pt x="36" y="3"/>
                  </a:lnTo>
                  <a:lnTo>
                    <a:pt x="29" y="7"/>
                  </a:lnTo>
                  <a:lnTo>
                    <a:pt x="21" y="12"/>
                  </a:lnTo>
                  <a:lnTo>
                    <a:pt x="16" y="18"/>
                  </a:lnTo>
                  <a:lnTo>
                    <a:pt x="10" y="25"/>
                  </a:lnTo>
                  <a:lnTo>
                    <a:pt x="7" y="32"/>
                  </a:lnTo>
                  <a:lnTo>
                    <a:pt x="3" y="42"/>
                  </a:lnTo>
                  <a:lnTo>
                    <a:pt x="2" y="50"/>
                  </a:lnTo>
                  <a:lnTo>
                    <a:pt x="0" y="60"/>
                  </a:lnTo>
                  <a:lnTo>
                    <a:pt x="2" y="70"/>
                  </a:lnTo>
                  <a:lnTo>
                    <a:pt x="3" y="79"/>
                  </a:lnTo>
                  <a:lnTo>
                    <a:pt x="7" y="88"/>
                  </a:lnTo>
                  <a:lnTo>
                    <a:pt x="10" y="95"/>
                  </a:lnTo>
                  <a:lnTo>
                    <a:pt x="16" y="102"/>
                  </a:lnTo>
                  <a:lnTo>
                    <a:pt x="21" y="110"/>
                  </a:lnTo>
                  <a:lnTo>
                    <a:pt x="29" y="114"/>
                  </a:lnTo>
                  <a:lnTo>
                    <a:pt x="36" y="118"/>
                  </a:lnTo>
                  <a:lnTo>
                    <a:pt x="45" y="119"/>
                  </a:lnTo>
                  <a:lnTo>
                    <a:pt x="52" y="121"/>
                  </a:lnTo>
                  <a:lnTo>
                    <a:pt x="880" y="121"/>
                  </a:lnTo>
                  <a:lnTo>
                    <a:pt x="896" y="118"/>
                  </a:lnTo>
                  <a:lnTo>
                    <a:pt x="903" y="114"/>
                  </a:lnTo>
                  <a:lnTo>
                    <a:pt x="911" y="110"/>
                  </a:lnTo>
                  <a:lnTo>
                    <a:pt x="917" y="102"/>
                  </a:lnTo>
                  <a:lnTo>
                    <a:pt x="922" y="95"/>
                  </a:lnTo>
                  <a:lnTo>
                    <a:pt x="927" y="88"/>
                  </a:lnTo>
                  <a:lnTo>
                    <a:pt x="929" y="79"/>
                  </a:lnTo>
                  <a:lnTo>
                    <a:pt x="932" y="70"/>
                  </a:lnTo>
                  <a:lnTo>
                    <a:pt x="932" y="60"/>
                  </a:lnTo>
                  <a:lnTo>
                    <a:pt x="932" y="50"/>
                  </a:lnTo>
                  <a:lnTo>
                    <a:pt x="929" y="42"/>
                  </a:lnTo>
                  <a:lnTo>
                    <a:pt x="927" y="32"/>
                  </a:lnTo>
                  <a:lnTo>
                    <a:pt x="922" y="25"/>
                  </a:lnTo>
                  <a:lnTo>
                    <a:pt x="917" y="18"/>
                  </a:lnTo>
                  <a:lnTo>
                    <a:pt x="911" y="12"/>
                  </a:lnTo>
                  <a:lnTo>
                    <a:pt x="903" y="7"/>
                  </a:lnTo>
                  <a:lnTo>
                    <a:pt x="896" y="3"/>
                  </a:lnTo>
                  <a:lnTo>
                    <a:pt x="889" y="1"/>
                  </a:lnTo>
                  <a:lnTo>
                    <a:pt x="880"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577" name="Line 249"/>
            <p:cNvSpPr>
              <a:spLocks noChangeShapeType="1"/>
            </p:cNvSpPr>
            <p:nvPr/>
          </p:nvSpPr>
          <p:spPr bwMode="auto">
            <a:xfrm>
              <a:off x="3470" y="2497"/>
              <a:ext cx="1"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78" name="Freeform 250"/>
            <p:cNvSpPr>
              <a:spLocks/>
            </p:cNvSpPr>
            <p:nvPr/>
          </p:nvSpPr>
          <p:spPr bwMode="auto">
            <a:xfrm>
              <a:off x="3470" y="2470"/>
              <a:ext cx="23" cy="39"/>
            </a:xfrm>
            <a:custGeom>
              <a:avLst/>
              <a:gdLst>
                <a:gd name="T0" fmla="*/ 0 w 104"/>
                <a:gd name="T1" fmla="*/ 26 h 190"/>
                <a:gd name="T2" fmla="*/ 0 w 104"/>
                <a:gd name="T3" fmla="*/ 29 h 190"/>
                <a:gd name="T4" fmla="*/ 0 w 104"/>
                <a:gd name="T5" fmla="*/ 30 h 190"/>
                <a:gd name="T6" fmla="*/ 1 w 104"/>
                <a:gd name="T7" fmla="*/ 32 h 190"/>
                <a:gd name="T8" fmla="*/ 2 w 104"/>
                <a:gd name="T9" fmla="*/ 34 h 190"/>
                <a:gd name="T10" fmla="*/ 4 w 104"/>
                <a:gd name="T11" fmla="*/ 35 h 190"/>
                <a:gd name="T12" fmla="*/ 5 w 104"/>
                <a:gd name="T13" fmla="*/ 37 h 190"/>
                <a:gd name="T14" fmla="*/ 6 w 104"/>
                <a:gd name="T15" fmla="*/ 38 h 190"/>
                <a:gd name="T16" fmla="*/ 8 w 104"/>
                <a:gd name="T17" fmla="*/ 38 h 190"/>
                <a:gd name="T18" fmla="*/ 10 w 104"/>
                <a:gd name="T19" fmla="*/ 39 h 190"/>
                <a:gd name="T20" fmla="*/ 12 w 104"/>
                <a:gd name="T21" fmla="*/ 39 h 190"/>
                <a:gd name="T22" fmla="*/ 13 w 104"/>
                <a:gd name="T23" fmla="*/ 39 h 190"/>
                <a:gd name="T24" fmla="*/ 15 w 104"/>
                <a:gd name="T25" fmla="*/ 38 h 190"/>
                <a:gd name="T26" fmla="*/ 17 w 104"/>
                <a:gd name="T27" fmla="*/ 38 h 190"/>
                <a:gd name="T28" fmla="*/ 18 w 104"/>
                <a:gd name="T29" fmla="*/ 37 h 190"/>
                <a:gd name="T30" fmla="*/ 20 w 104"/>
                <a:gd name="T31" fmla="*/ 35 h 190"/>
                <a:gd name="T32" fmla="*/ 21 w 104"/>
                <a:gd name="T33" fmla="*/ 34 h 190"/>
                <a:gd name="T34" fmla="*/ 22 w 104"/>
                <a:gd name="T35" fmla="*/ 32 h 190"/>
                <a:gd name="T36" fmla="*/ 22 w 104"/>
                <a:gd name="T37" fmla="*/ 30 h 190"/>
                <a:gd name="T38" fmla="*/ 23 w 104"/>
                <a:gd name="T39" fmla="*/ 29 h 190"/>
                <a:gd name="T40" fmla="*/ 23 w 104"/>
                <a:gd name="T41" fmla="*/ 26 h 190"/>
                <a:gd name="T42" fmla="*/ 23 w 104"/>
                <a:gd name="T43" fmla="*/ 12 h 190"/>
                <a:gd name="T44" fmla="*/ 22 w 104"/>
                <a:gd name="T45" fmla="*/ 8 h 190"/>
                <a:gd name="T46" fmla="*/ 22 w 104"/>
                <a:gd name="T47" fmla="*/ 7 h 190"/>
                <a:gd name="T48" fmla="*/ 21 w 104"/>
                <a:gd name="T49" fmla="*/ 5 h 190"/>
                <a:gd name="T50" fmla="*/ 20 w 104"/>
                <a:gd name="T51" fmla="*/ 3 h 190"/>
                <a:gd name="T52" fmla="*/ 18 w 104"/>
                <a:gd name="T53" fmla="*/ 2 h 190"/>
                <a:gd name="T54" fmla="*/ 17 w 104"/>
                <a:gd name="T55" fmla="*/ 1 h 190"/>
                <a:gd name="T56" fmla="*/ 15 w 104"/>
                <a:gd name="T57" fmla="*/ 0 h 190"/>
                <a:gd name="T58" fmla="*/ 13 w 104"/>
                <a:gd name="T59" fmla="*/ 0 h 190"/>
                <a:gd name="T60" fmla="*/ 12 w 104"/>
                <a:gd name="T61" fmla="*/ 0 h 190"/>
                <a:gd name="T62" fmla="*/ 10 w 104"/>
                <a:gd name="T63" fmla="*/ 0 h 190"/>
                <a:gd name="T64" fmla="*/ 8 w 104"/>
                <a:gd name="T65" fmla="*/ 0 h 190"/>
                <a:gd name="T66" fmla="*/ 6 w 104"/>
                <a:gd name="T67" fmla="*/ 1 h 190"/>
                <a:gd name="T68" fmla="*/ 5 w 104"/>
                <a:gd name="T69" fmla="*/ 2 h 190"/>
                <a:gd name="T70" fmla="*/ 4 w 104"/>
                <a:gd name="T71" fmla="*/ 3 h 190"/>
                <a:gd name="T72" fmla="*/ 2 w 104"/>
                <a:gd name="T73" fmla="*/ 5 h 190"/>
                <a:gd name="T74" fmla="*/ 1 w 104"/>
                <a:gd name="T75" fmla="*/ 7 h 190"/>
                <a:gd name="T76" fmla="*/ 0 w 104"/>
                <a:gd name="T77" fmla="*/ 8 h 190"/>
                <a:gd name="T78" fmla="*/ 0 w 104"/>
                <a:gd name="T79" fmla="*/ 10 h 190"/>
                <a:gd name="T80" fmla="*/ 0 w 104"/>
                <a:gd name="T81" fmla="*/ 12 h 190"/>
                <a:gd name="T82" fmla="*/ 0 w 104"/>
                <a:gd name="T83" fmla="*/ 26 h 1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190"/>
                <a:gd name="T128" fmla="*/ 104 w 104"/>
                <a:gd name="T129" fmla="*/ 190 h 1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190">
                  <a:moveTo>
                    <a:pt x="0" y="129"/>
                  </a:moveTo>
                  <a:lnTo>
                    <a:pt x="1" y="139"/>
                  </a:lnTo>
                  <a:lnTo>
                    <a:pt x="2" y="148"/>
                  </a:lnTo>
                  <a:lnTo>
                    <a:pt x="6" y="157"/>
                  </a:lnTo>
                  <a:lnTo>
                    <a:pt x="10" y="164"/>
                  </a:lnTo>
                  <a:lnTo>
                    <a:pt x="16" y="171"/>
                  </a:lnTo>
                  <a:lnTo>
                    <a:pt x="22" y="179"/>
                  </a:lnTo>
                  <a:lnTo>
                    <a:pt x="28" y="183"/>
                  </a:lnTo>
                  <a:lnTo>
                    <a:pt x="36" y="187"/>
                  </a:lnTo>
                  <a:lnTo>
                    <a:pt x="45" y="188"/>
                  </a:lnTo>
                  <a:lnTo>
                    <a:pt x="52" y="190"/>
                  </a:lnTo>
                  <a:lnTo>
                    <a:pt x="61" y="188"/>
                  </a:lnTo>
                  <a:lnTo>
                    <a:pt x="68" y="187"/>
                  </a:lnTo>
                  <a:lnTo>
                    <a:pt x="75" y="183"/>
                  </a:lnTo>
                  <a:lnTo>
                    <a:pt x="83" y="179"/>
                  </a:lnTo>
                  <a:lnTo>
                    <a:pt x="89" y="171"/>
                  </a:lnTo>
                  <a:lnTo>
                    <a:pt x="94" y="164"/>
                  </a:lnTo>
                  <a:lnTo>
                    <a:pt x="99" y="157"/>
                  </a:lnTo>
                  <a:lnTo>
                    <a:pt x="101" y="148"/>
                  </a:lnTo>
                  <a:lnTo>
                    <a:pt x="104" y="139"/>
                  </a:lnTo>
                  <a:lnTo>
                    <a:pt x="104" y="129"/>
                  </a:lnTo>
                  <a:lnTo>
                    <a:pt x="104" y="60"/>
                  </a:lnTo>
                  <a:lnTo>
                    <a:pt x="101" y="41"/>
                  </a:lnTo>
                  <a:lnTo>
                    <a:pt x="99" y="33"/>
                  </a:lnTo>
                  <a:lnTo>
                    <a:pt x="94" y="24"/>
                  </a:lnTo>
                  <a:lnTo>
                    <a:pt x="89" y="17"/>
                  </a:lnTo>
                  <a:lnTo>
                    <a:pt x="83" y="11"/>
                  </a:lnTo>
                  <a:lnTo>
                    <a:pt x="75" y="6"/>
                  </a:lnTo>
                  <a:lnTo>
                    <a:pt x="68" y="2"/>
                  </a:lnTo>
                  <a:lnTo>
                    <a:pt x="61" y="0"/>
                  </a:lnTo>
                  <a:lnTo>
                    <a:pt x="52" y="0"/>
                  </a:lnTo>
                  <a:lnTo>
                    <a:pt x="45" y="0"/>
                  </a:lnTo>
                  <a:lnTo>
                    <a:pt x="36" y="2"/>
                  </a:lnTo>
                  <a:lnTo>
                    <a:pt x="28" y="6"/>
                  </a:lnTo>
                  <a:lnTo>
                    <a:pt x="22" y="11"/>
                  </a:lnTo>
                  <a:lnTo>
                    <a:pt x="16" y="17"/>
                  </a:lnTo>
                  <a:lnTo>
                    <a:pt x="10" y="24"/>
                  </a:lnTo>
                  <a:lnTo>
                    <a:pt x="6" y="33"/>
                  </a:lnTo>
                  <a:lnTo>
                    <a:pt x="2" y="41"/>
                  </a:lnTo>
                  <a:lnTo>
                    <a:pt x="1" y="51"/>
                  </a:lnTo>
                  <a:lnTo>
                    <a:pt x="0" y="60"/>
                  </a:lnTo>
                  <a:lnTo>
                    <a:pt x="0" y="129"/>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579" name="Line 251"/>
            <p:cNvSpPr>
              <a:spLocks noChangeShapeType="1"/>
            </p:cNvSpPr>
            <p:nvPr/>
          </p:nvSpPr>
          <p:spPr bwMode="auto">
            <a:xfrm>
              <a:off x="3481" y="2470"/>
              <a:ext cx="1"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80" name="Freeform 252"/>
            <p:cNvSpPr>
              <a:spLocks/>
            </p:cNvSpPr>
            <p:nvPr/>
          </p:nvSpPr>
          <p:spPr bwMode="auto">
            <a:xfrm>
              <a:off x="3470" y="2470"/>
              <a:ext cx="203" cy="25"/>
            </a:xfrm>
            <a:custGeom>
              <a:avLst/>
              <a:gdLst>
                <a:gd name="T0" fmla="*/ 11 w 932"/>
                <a:gd name="T1" fmla="*/ 0 h 121"/>
                <a:gd name="T2" fmla="*/ 10 w 932"/>
                <a:gd name="T3" fmla="*/ 0 h 121"/>
                <a:gd name="T4" fmla="*/ 8 w 932"/>
                <a:gd name="T5" fmla="*/ 0 h 121"/>
                <a:gd name="T6" fmla="*/ 6 w 932"/>
                <a:gd name="T7" fmla="*/ 1 h 121"/>
                <a:gd name="T8" fmla="*/ 5 w 932"/>
                <a:gd name="T9" fmla="*/ 2 h 121"/>
                <a:gd name="T10" fmla="*/ 3 w 932"/>
                <a:gd name="T11" fmla="*/ 4 h 121"/>
                <a:gd name="T12" fmla="*/ 2 w 932"/>
                <a:gd name="T13" fmla="*/ 5 h 121"/>
                <a:gd name="T14" fmla="*/ 1 w 932"/>
                <a:gd name="T15" fmla="*/ 7 h 121"/>
                <a:gd name="T16" fmla="*/ 0 w 932"/>
                <a:gd name="T17" fmla="*/ 8 h 121"/>
                <a:gd name="T18" fmla="*/ 0 w 932"/>
                <a:gd name="T19" fmla="*/ 11 h 121"/>
                <a:gd name="T20" fmla="*/ 0 w 932"/>
                <a:gd name="T21" fmla="*/ 12 h 121"/>
                <a:gd name="T22" fmla="*/ 0 w 932"/>
                <a:gd name="T23" fmla="*/ 14 h 121"/>
                <a:gd name="T24" fmla="*/ 0 w 932"/>
                <a:gd name="T25" fmla="*/ 16 h 121"/>
                <a:gd name="T26" fmla="*/ 1 w 932"/>
                <a:gd name="T27" fmla="*/ 18 h 121"/>
                <a:gd name="T28" fmla="*/ 2 w 932"/>
                <a:gd name="T29" fmla="*/ 20 h 121"/>
                <a:gd name="T30" fmla="*/ 3 w 932"/>
                <a:gd name="T31" fmla="*/ 21 h 121"/>
                <a:gd name="T32" fmla="*/ 5 w 932"/>
                <a:gd name="T33" fmla="*/ 23 h 121"/>
                <a:gd name="T34" fmla="*/ 6 w 932"/>
                <a:gd name="T35" fmla="*/ 23 h 121"/>
                <a:gd name="T36" fmla="*/ 8 w 932"/>
                <a:gd name="T37" fmla="*/ 24 h 121"/>
                <a:gd name="T38" fmla="*/ 10 w 932"/>
                <a:gd name="T39" fmla="*/ 25 h 121"/>
                <a:gd name="T40" fmla="*/ 11 w 932"/>
                <a:gd name="T41" fmla="*/ 25 h 121"/>
                <a:gd name="T42" fmla="*/ 192 w 932"/>
                <a:gd name="T43" fmla="*/ 25 h 121"/>
                <a:gd name="T44" fmla="*/ 195 w 932"/>
                <a:gd name="T45" fmla="*/ 24 h 121"/>
                <a:gd name="T46" fmla="*/ 197 w 932"/>
                <a:gd name="T47" fmla="*/ 23 h 121"/>
                <a:gd name="T48" fmla="*/ 198 w 932"/>
                <a:gd name="T49" fmla="*/ 23 h 121"/>
                <a:gd name="T50" fmla="*/ 200 w 932"/>
                <a:gd name="T51" fmla="*/ 21 h 121"/>
                <a:gd name="T52" fmla="*/ 201 w 932"/>
                <a:gd name="T53" fmla="*/ 20 h 121"/>
                <a:gd name="T54" fmla="*/ 202 w 932"/>
                <a:gd name="T55" fmla="*/ 18 h 121"/>
                <a:gd name="T56" fmla="*/ 202 w 932"/>
                <a:gd name="T57" fmla="*/ 16 h 121"/>
                <a:gd name="T58" fmla="*/ 203 w 932"/>
                <a:gd name="T59" fmla="*/ 14 h 121"/>
                <a:gd name="T60" fmla="*/ 203 w 932"/>
                <a:gd name="T61" fmla="*/ 12 h 121"/>
                <a:gd name="T62" fmla="*/ 203 w 932"/>
                <a:gd name="T63" fmla="*/ 11 h 121"/>
                <a:gd name="T64" fmla="*/ 202 w 932"/>
                <a:gd name="T65" fmla="*/ 8 h 121"/>
                <a:gd name="T66" fmla="*/ 202 w 932"/>
                <a:gd name="T67" fmla="*/ 7 h 121"/>
                <a:gd name="T68" fmla="*/ 201 w 932"/>
                <a:gd name="T69" fmla="*/ 5 h 121"/>
                <a:gd name="T70" fmla="*/ 200 w 932"/>
                <a:gd name="T71" fmla="*/ 4 h 121"/>
                <a:gd name="T72" fmla="*/ 198 w 932"/>
                <a:gd name="T73" fmla="*/ 2 h 121"/>
                <a:gd name="T74" fmla="*/ 197 w 932"/>
                <a:gd name="T75" fmla="*/ 1 h 121"/>
                <a:gd name="T76" fmla="*/ 195 w 932"/>
                <a:gd name="T77" fmla="*/ 0 h 121"/>
                <a:gd name="T78" fmla="*/ 193 w 932"/>
                <a:gd name="T79" fmla="*/ 0 h 121"/>
                <a:gd name="T80" fmla="*/ 192 w 932"/>
                <a:gd name="T81" fmla="*/ 0 h 121"/>
                <a:gd name="T82" fmla="*/ 11 w 932"/>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1"/>
                <a:gd name="T128" fmla="*/ 932 w 932"/>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1">
                  <a:moveTo>
                    <a:pt x="52" y="0"/>
                  </a:moveTo>
                  <a:lnTo>
                    <a:pt x="45" y="0"/>
                  </a:lnTo>
                  <a:lnTo>
                    <a:pt x="36" y="2"/>
                  </a:lnTo>
                  <a:lnTo>
                    <a:pt x="28" y="6"/>
                  </a:lnTo>
                  <a:lnTo>
                    <a:pt x="22" y="11"/>
                  </a:lnTo>
                  <a:lnTo>
                    <a:pt x="16" y="17"/>
                  </a:lnTo>
                  <a:lnTo>
                    <a:pt x="10" y="24"/>
                  </a:lnTo>
                  <a:lnTo>
                    <a:pt x="6" y="33"/>
                  </a:lnTo>
                  <a:lnTo>
                    <a:pt x="2" y="41"/>
                  </a:lnTo>
                  <a:lnTo>
                    <a:pt x="1" y="51"/>
                  </a:lnTo>
                  <a:lnTo>
                    <a:pt x="0" y="60"/>
                  </a:lnTo>
                  <a:lnTo>
                    <a:pt x="1" y="69"/>
                  </a:lnTo>
                  <a:lnTo>
                    <a:pt x="2" y="78"/>
                  </a:lnTo>
                  <a:lnTo>
                    <a:pt x="6" y="87"/>
                  </a:lnTo>
                  <a:lnTo>
                    <a:pt x="10" y="95"/>
                  </a:lnTo>
                  <a:lnTo>
                    <a:pt x="16" y="103"/>
                  </a:lnTo>
                  <a:lnTo>
                    <a:pt x="22" y="109"/>
                  </a:lnTo>
                  <a:lnTo>
                    <a:pt x="28" y="113"/>
                  </a:lnTo>
                  <a:lnTo>
                    <a:pt x="36" y="117"/>
                  </a:lnTo>
                  <a:lnTo>
                    <a:pt x="45" y="119"/>
                  </a:lnTo>
                  <a:lnTo>
                    <a:pt x="52" y="121"/>
                  </a:lnTo>
                  <a:lnTo>
                    <a:pt x="880" y="121"/>
                  </a:lnTo>
                  <a:lnTo>
                    <a:pt x="896" y="117"/>
                  </a:lnTo>
                  <a:lnTo>
                    <a:pt x="903" y="113"/>
                  </a:lnTo>
                  <a:lnTo>
                    <a:pt x="911" y="109"/>
                  </a:lnTo>
                  <a:lnTo>
                    <a:pt x="917" y="103"/>
                  </a:lnTo>
                  <a:lnTo>
                    <a:pt x="922" y="95"/>
                  </a:lnTo>
                  <a:lnTo>
                    <a:pt x="927" y="87"/>
                  </a:lnTo>
                  <a:lnTo>
                    <a:pt x="929" y="78"/>
                  </a:lnTo>
                  <a:lnTo>
                    <a:pt x="932" y="69"/>
                  </a:lnTo>
                  <a:lnTo>
                    <a:pt x="932" y="60"/>
                  </a:lnTo>
                  <a:lnTo>
                    <a:pt x="932" y="51"/>
                  </a:lnTo>
                  <a:lnTo>
                    <a:pt x="929" y="41"/>
                  </a:lnTo>
                  <a:lnTo>
                    <a:pt x="927" y="33"/>
                  </a:lnTo>
                  <a:lnTo>
                    <a:pt x="922" y="24"/>
                  </a:lnTo>
                  <a:lnTo>
                    <a:pt x="917" y="17"/>
                  </a:lnTo>
                  <a:lnTo>
                    <a:pt x="911" y="11"/>
                  </a:lnTo>
                  <a:lnTo>
                    <a:pt x="903" y="6"/>
                  </a:lnTo>
                  <a:lnTo>
                    <a:pt x="896" y="2"/>
                  </a:lnTo>
                  <a:lnTo>
                    <a:pt x="888" y="0"/>
                  </a:lnTo>
                  <a:lnTo>
                    <a:pt x="880"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581" name="Line 253"/>
            <p:cNvSpPr>
              <a:spLocks noChangeShapeType="1"/>
            </p:cNvSpPr>
            <p:nvPr/>
          </p:nvSpPr>
          <p:spPr bwMode="auto">
            <a:xfrm>
              <a:off x="3651" y="2483"/>
              <a:ext cx="0" cy="0"/>
            </a:xfrm>
            <a:prstGeom prst="line">
              <a:avLst/>
            </a:prstGeom>
            <a:noFill/>
            <a:ln w="0">
              <a:solidFill>
                <a:srgbClr val="88E55C"/>
              </a:solidFill>
              <a:round/>
              <a:headEnd/>
              <a:tailEnd/>
            </a:ln>
          </p:spPr>
          <p:txBody>
            <a:bodyPr>
              <a:prstTxWarp prst="textNoShape">
                <a:avLst/>
              </a:prstTxWarp>
            </a:bodyPr>
            <a:lstStyle/>
            <a:p>
              <a:endParaRPr lang="en-US"/>
            </a:p>
          </p:txBody>
        </p:sp>
        <p:sp>
          <p:nvSpPr>
            <p:cNvPr id="99582" name="Freeform 254"/>
            <p:cNvSpPr>
              <a:spLocks/>
            </p:cNvSpPr>
            <p:nvPr/>
          </p:nvSpPr>
          <p:spPr bwMode="auto">
            <a:xfrm>
              <a:off x="3651" y="2455"/>
              <a:ext cx="22" cy="40"/>
            </a:xfrm>
            <a:custGeom>
              <a:avLst/>
              <a:gdLst>
                <a:gd name="T0" fmla="*/ 0 w 104"/>
                <a:gd name="T1" fmla="*/ 28 h 198"/>
                <a:gd name="T2" fmla="*/ 0 w 104"/>
                <a:gd name="T3" fmla="*/ 29 h 198"/>
                <a:gd name="T4" fmla="*/ 0 w 104"/>
                <a:gd name="T5" fmla="*/ 31 h 198"/>
                <a:gd name="T6" fmla="*/ 1 w 104"/>
                <a:gd name="T7" fmla="*/ 33 h 198"/>
                <a:gd name="T8" fmla="*/ 2 w 104"/>
                <a:gd name="T9" fmla="*/ 35 h 198"/>
                <a:gd name="T10" fmla="*/ 3 w 104"/>
                <a:gd name="T11" fmla="*/ 36 h 198"/>
                <a:gd name="T12" fmla="*/ 5 w 104"/>
                <a:gd name="T13" fmla="*/ 38 h 198"/>
                <a:gd name="T14" fmla="*/ 6 w 104"/>
                <a:gd name="T15" fmla="*/ 38 h 198"/>
                <a:gd name="T16" fmla="*/ 8 w 104"/>
                <a:gd name="T17" fmla="*/ 39 h 198"/>
                <a:gd name="T18" fmla="*/ 9 w 104"/>
                <a:gd name="T19" fmla="*/ 40 h 198"/>
                <a:gd name="T20" fmla="*/ 11 w 104"/>
                <a:gd name="T21" fmla="*/ 40 h 198"/>
                <a:gd name="T22" fmla="*/ 13 w 104"/>
                <a:gd name="T23" fmla="*/ 40 h 198"/>
                <a:gd name="T24" fmla="*/ 14 w 104"/>
                <a:gd name="T25" fmla="*/ 39 h 198"/>
                <a:gd name="T26" fmla="*/ 16 w 104"/>
                <a:gd name="T27" fmla="*/ 38 h 198"/>
                <a:gd name="T28" fmla="*/ 18 w 104"/>
                <a:gd name="T29" fmla="*/ 38 h 198"/>
                <a:gd name="T30" fmla="*/ 19 w 104"/>
                <a:gd name="T31" fmla="*/ 36 h 198"/>
                <a:gd name="T32" fmla="*/ 20 w 104"/>
                <a:gd name="T33" fmla="*/ 35 h 198"/>
                <a:gd name="T34" fmla="*/ 21 w 104"/>
                <a:gd name="T35" fmla="*/ 33 h 198"/>
                <a:gd name="T36" fmla="*/ 21 w 104"/>
                <a:gd name="T37" fmla="*/ 31 h 198"/>
                <a:gd name="T38" fmla="*/ 22 w 104"/>
                <a:gd name="T39" fmla="*/ 29 h 198"/>
                <a:gd name="T40" fmla="*/ 22 w 104"/>
                <a:gd name="T41" fmla="*/ 28 h 198"/>
                <a:gd name="T42" fmla="*/ 22 w 104"/>
                <a:gd name="T43" fmla="*/ 12 h 198"/>
                <a:gd name="T44" fmla="*/ 21 w 104"/>
                <a:gd name="T45" fmla="*/ 8 h 198"/>
                <a:gd name="T46" fmla="*/ 21 w 104"/>
                <a:gd name="T47" fmla="*/ 6 h 198"/>
                <a:gd name="T48" fmla="*/ 20 w 104"/>
                <a:gd name="T49" fmla="*/ 5 h 198"/>
                <a:gd name="T50" fmla="*/ 19 w 104"/>
                <a:gd name="T51" fmla="*/ 3 h 198"/>
                <a:gd name="T52" fmla="*/ 18 w 104"/>
                <a:gd name="T53" fmla="*/ 2 h 198"/>
                <a:gd name="T54" fmla="*/ 16 w 104"/>
                <a:gd name="T55" fmla="*/ 1 h 198"/>
                <a:gd name="T56" fmla="*/ 14 w 104"/>
                <a:gd name="T57" fmla="*/ 0 h 198"/>
                <a:gd name="T58" fmla="*/ 13 w 104"/>
                <a:gd name="T59" fmla="*/ 0 h 198"/>
                <a:gd name="T60" fmla="*/ 11 w 104"/>
                <a:gd name="T61" fmla="*/ 0 h 198"/>
                <a:gd name="T62" fmla="*/ 9 w 104"/>
                <a:gd name="T63" fmla="*/ 0 h 198"/>
                <a:gd name="T64" fmla="*/ 8 w 104"/>
                <a:gd name="T65" fmla="*/ 0 h 198"/>
                <a:gd name="T66" fmla="*/ 6 w 104"/>
                <a:gd name="T67" fmla="*/ 1 h 198"/>
                <a:gd name="T68" fmla="*/ 5 w 104"/>
                <a:gd name="T69" fmla="*/ 2 h 198"/>
                <a:gd name="T70" fmla="*/ 3 w 104"/>
                <a:gd name="T71" fmla="*/ 3 h 198"/>
                <a:gd name="T72" fmla="*/ 2 w 104"/>
                <a:gd name="T73" fmla="*/ 5 h 198"/>
                <a:gd name="T74" fmla="*/ 1 w 104"/>
                <a:gd name="T75" fmla="*/ 6 h 198"/>
                <a:gd name="T76" fmla="*/ 0 w 104"/>
                <a:gd name="T77" fmla="*/ 8 h 198"/>
                <a:gd name="T78" fmla="*/ 0 w 104"/>
                <a:gd name="T79" fmla="*/ 10 h 198"/>
                <a:gd name="T80" fmla="*/ 0 w 104"/>
                <a:gd name="T81" fmla="*/ 12 h 198"/>
                <a:gd name="T82" fmla="*/ 0 w 104"/>
                <a:gd name="T83" fmla="*/ 28 h 1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198"/>
                <a:gd name="T128" fmla="*/ 104 w 104"/>
                <a:gd name="T129" fmla="*/ 198 h 1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198">
                  <a:moveTo>
                    <a:pt x="0" y="137"/>
                  </a:moveTo>
                  <a:lnTo>
                    <a:pt x="1" y="146"/>
                  </a:lnTo>
                  <a:lnTo>
                    <a:pt x="2" y="155"/>
                  </a:lnTo>
                  <a:lnTo>
                    <a:pt x="6" y="164"/>
                  </a:lnTo>
                  <a:lnTo>
                    <a:pt x="10" y="172"/>
                  </a:lnTo>
                  <a:lnTo>
                    <a:pt x="16" y="180"/>
                  </a:lnTo>
                  <a:lnTo>
                    <a:pt x="22" y="186"/>
                  </a:lnTo>
                  <a:lnTo>
                    <a:pt x="28" y="190"/>
                  </a:lnTo>
                  <a:lnTo>
                    <a:pt x="36" y="194"/>
                  </a:lnTo>
                  <a:lnTo>
                    <a:pt x="44" y="196"/>
                  </a:lnTo>
                  <a:lnTo>
                    <a:pt x="52" y="198"/>
                  </a:lnTo>
                  <a:lnTo>
                    <a:pt x="60" y="196"/>
                  </a:lnTo>
                  <a:lnTo>
                    <a:pt x="68" y="194"/>
                  </a:lnTo>
                  <a:lnTo>
                    <a:pt x="75" y="190"/>
                  </a:lnTo>
                  <a:lnTo>
                    <a:pt x="83" y="186"/>
                  </a:lnTo>
                  <a:lnTo>
                    <a:pt x="89" y="180"/>
                  </a:lnTo>
                  <a:lnTo>
                    <a:pt x="94" y="172"/>
                  </a:lnTo>
                  <a:lnTo>
                    <a:pt x="99" y="164"/>
                  </a:lnTo>
                  <a:lnTo>
                    <a:pt x="101" y="155"/>
                  </a:lnTo>
                  <a:lnTo>
                    <a:pt x="104" y="146"/>
                  </a:lnTo>
                  <a:lnTo>
                    <a:pt x="104" y="137"/>
                  </a:lnTo>
                  <a:lnTo>
                    <a:pt x="104" y="60"/>
                  </a:lnTo>
                  <a:lnTo>
                    <a:pt x="101" y="41"/>
                  </a:lnTo>
                  <a:lnTo>
                    <a:pt x="99" y="32"/>
                  </a:lnTo>
                  <a:lnTo>
                    <a:pt x="94" y="24"/>
                  </a:lnTo>
                  <a:lnTo>
                    <a:pt x="89" y="16"/>
                  </a:lnTo>
                  <a:lnTo>
                    <a:pt x="83" y="10"/>
                  </a:lnTo>
                  <a:lnTo>
                    <a:pt x="75" y="6"/>
                  </a:lnTo>
                  <a:lnTo>
                    <a:pt x="68" y="2"/>
                  </a:lnTo>
                  <a:lnTo>
                    <a:pt x="60" y="0"/>
                  </a:lnTo>
                  <a:lnTo>
                    <a:pt x="52" y="0"/>
                  </a:lnTo>
                  <a:lnTo>
                    <a:pt x="44" y="0"/>
                  </a:lnTo>
                  <a:lnTo>
                    <a:pt x="36" y="2"/>
                  </a:lnTo>
                  <a:lnTo>
                    <a:pt x="28" y="6"/>
                  </a:lnTo>
                  <a:lnTo>
                    <a:pt x="22" y="10"/>
                  </a:lnTo>
                  <a:lnTo>
                    <a:pt x="16" y="16"/>
                  </a:lnTo>
                  <a:lnTo>
                    <a:pt x="10" y="24"/>
                  </a:lnTo>
                  <a:lnTo>
                    <a:pt x="6" y="32"/>
                  </a:lnTo>
                  <a:lnTo>
                    <a:pt x="2" y="41"/>
                  </a:lnTo>
                  <a:lnTo>
                    <a:pt x="1" y="50"/>
                  </a:lnTo>
                  <a:lnTo>
                    <a:pt x="0" y="60"/>
                  </a:lnTo>
                  <a:lnTo>
                    <a:pt x="0" y="137"/>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583" name="Line 255"/>
            <p:cNvSpPr>
              <a:spLocks noChangeShapeType="1"/>
            </p:cNvSpPr>
            <p:nvPr/>
          </p:nvSpPr>
          <p:spPr bwMode="auto">
            <a:xfrm>
              <a:off x="3662" y="2455"/>
              <a:ext cx="1"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84" name="Line 256"/>
            <p:cNvSpPr>
              <a:spLocks noChangeShapeType="1"/>
            </p:cNvSpPr>
            <p:nvPr/>
          </p:nvSpPr>
          <p:spPr bwMode="auto">
            <a:xfrm>
              <a:off x="3831" y="2467"/>
              <a:ext cx="1"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85" name="Line 257"/>
            <p:cNvSpPr>
              <a:spLocks noChangeShapeType="1"/>
            </p:cNvSpPr>
            <p:nvPr/>
          </p:nvSpPr>
          <p:spPr bwMode="auto">
            <a:xfrm>
              <a:off x="3843" y="2364"/>
              <a:ext cx="1" cy="0"/>
            </a:xfrm>
            <a:prstGeom prst="line">
              <a:avLst/>
            </a:prstGeom>
            <a:noFill/>
            <a:ln w="0">
              <a:solidFill>
                <a:srgbClr val="88E55C"/>
              </a:solidFill>
              <a:round/>
              <a:headEnd/>
              <a:tailEnd/>
            </a:ln>
          </p:spPr>
          <p:txBody>
            <a:bodyPr>
              <a:prstTxWarp prst="textNoShape">
                <a:avLst/>
              </a:prstTxWarp>
            </a:bodyPr>
            <a:lstStyle/>
            <a:p>
              <a:endParaRPr lang="en-US"/>
            </a:p>
          </p:txBody>
        </p:sp>
        <p:sp>
          <p:nvSpPr>
            <p:cNvPr id="99586" name="Freeform 258"/>
            <p:cNvSpPr>
              <a:spLocks/>
            </p:cNvSpPr>
            <p:nvPr/>
          </p:nvSpPr>
          <p:spPr bwMode="auto">
            <a:xfrm>
              <a:off x="3831" y="2364"/>
              <a:ext cx="204" cy="24"/>
            </a:xfrm>
            <a:custGeom>
              <a:avLst/>
              <a:gdLst>
                <a:gd name="T0" fmla="*/ 11 w 930"/>
                <a:gd name="T1" fmla="*/ 0 h 121"/>
                <a:gd name="T2" fmla="*/ 9 w 930"/>
                <a:gd name="T3" fmla="*/ 0 h 121"/>
                <a:gd name="T4" fmla="*/ 7 w 930"/>
                <a:gd name="T5" fmla="*/ 1 h 121"/>
                <a:gd name="T6" fmla="*/ 6 w 930"/>
                <a:gd name="T7" fmla="*/ 1 h 121"/>
                <a:gd name="T8" fmla="*/ 5 w 930"/>
                <a:gd name="T9" fmla="*/ 2 h 121"/>
                <a:gd name="T10" fmla="*/ 3 w 930"/>
                <a:gd name="T11" fmla="*/ 4 h 121"/>
                <a:gd name="T12" fmla="*/ 2 w 930"/>
                <a:gd name="T13" fmla="*/ 5 h 121"/>
                <a:gd name="T14" fmla="*/ 1 w 930"/>
                <a:gd name="T15" fmla="*/ 7 h 121"/>
                <a:gd name="T16" fmla="*/ 0 w 930"/>
                <a:gd name="T17" fmla="*/ 9 h 121"/>
                <a:gd name="T18" fmla="*/ 0 w 930"/>
                <a:gd name="T19" fmla="*/ 10 h 121"/>
                <a:gd name="T20" fmla="*/ 0 w 930"/>
                <a:gd name="T21" fmla="*/ 12 h 121"/>
                <a:gd name="T22" fmla="*/ 0 w 930"/>
                <a:gd name="T23" fmla="*/ 14 h 121"/>
                <a:gd name="T24" fmla="*/ 0 w 930"/>
                <a:gd name="T25" fmla="*/ 16 h 121"/>
                <a:gd name="T26" fmla="*/ 1 w 930"/>
                <a:gd name="T27" fmla="*/ 17 h 121"/>
                <a:gd name="T28" fmla="*/ 2 w 930"/>
                <a:gd name="T29" fmla="*/ 19 h 121"/>
                <a:gd name="T30" fmla="*/ 3 w 930"/>
                <a:gd name="T31" fmla="*/ 20 h 121"/>
                <a:gd name="T32" fmla="*/ 5 w 930"/>
                <a:gd name="T33" fmla="*/ 22 h 121"/>
                <a:gd name="T34" fmla="*/ 6 w 930"/>
                <a:gd name="T35" fmla="*/ 23 h 121"/>
                <a:gd name="T36" fmla="*/ 7 w 930"/>
                <a:gd name="T37" fmla="*/ 24 h 121"/>
                <a:gd name="T38" fmla="*/ 9 w 930"/>
                <a:gd name="T39" fmla="*/ 24 h 121"/>
                <a:gd name="T40" fmla="*/ 11 w 930"/>
                <a:gd name="T41" fmla="*/ 24 h 121"/>
                <a:gd name="T42" fmla="*/ 193 w 930"/>
                <a:gd name="T43" fmla="*/ 24 h 121"/>
                <a:gd name="T44" fmla="*/ 196 w 930"/>
                <a:gd name="T45" fmla="*/ 24 h 121"/>
                <a:gd name="T46" fmla="*/ 198 w 930"/>
                <a:gd name="T47" fmla="*/ 23 h 121"/>
                <a:gd name="T48" fmla="*/ 199 w 930"/>
                <a:gd name="T49" fmla="*/ 22 h 121"/>
                <a:gd name="T50" fmla="*/ 201 w 930"/>
                <a:gd name="T51" fmla="*/ 20 h 121"/>
                <a:gd name="T52" fmla="*/ 202 w 930"/>
                <a:gd name="T53" fmla="*/ 19 h 121"/>
                <a:gd name="T54" fmla="*/ 203 w 930"/>
                <a:gd name="T55" fmla="*/ 17 h 121"/>
                <a:gd name="T56" fmla="*/ 203 w 930"/>
                <a:gd name="T57" fmla="*/ 16 h 121"/>
                <a:gd name="T58" fmla="*/ 204 w 930"/>
                <a:gd name="T59" fmla="*/ 14 h 121"/>
                <a:gd name="T60" fmla="*/ 204 w 930"/>
                <a:gd name="T61" fmla="*/ 12 h 121"/>
                <a:gd name="T62" fmla="*/ 204 w 930"/>
                <a:gd name="T63" fmla="*/ 10 h 121"/>
                <a:gd name="T64" fmla="*/ 203 w 930"/>
                <a:gd name="T65" fmla="*/ 9 h 121"/>
                <a:gd name="T66" fmla="*/ 203 w 930"/>
                <a:gd name="T67" fmla="*/ 7 h 121"/>
                <a:gd name="T68" fmla="*/ 202 w 930"/>
                <a:gd name="T69" fmla="*/ 5 h 121"/>
                <a:gd name="T70" fmla="*/ 201 w 930"/>
                <a:gd name="T71" fmla="*/ 4 h 121"/>
                <a:gd name="T72" fmla="*/ 199 w 930"/>
                <a:gd name="T73" fmla="*/ 2 h 121"/>
                <a:gd name="T74" fmla="*/ 198 w 930"/>
                <a:gd name="T75" fmla="*/ 1 h 121"/>
                <a:gd name="T76" fmla="*/ 196 w 930"/>
                <a:gd name="T77" fmla="*/ 1 h 121"/>
                <a:gd name="T78" fmla="*/ 195 w 930"/>
                <a:gd name="T79" fmla="*/ 0 h 121"/>
                <a:gd name="T80" fmla="*/ 193 w 930"/>
                <a:gd name="T81" fmla="*/ 0 h 121"/>
                <a:gd name="T82" fmla="*/ 11 w 930"/>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21"/>
                <a:gd name="T128" fmla="*/ 930 w 930"/>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21">
                  <a:moveTo>
                    <a:pt x="50" y="0"/>
                  </a:moveTo>
                  <a:lnTo>
                    <a:pt x="43" y="1"/>
                  </a:lnTo>
                  <a:lnTo>
                    <a:pt x="34" y="3"/>
                  </a:lnTo>
                  <a:lnTo>
                    <a:pt x="27" y="6"/>
                  </a:lnTo>
                  <a:lnTo>
                    <a:pt x="21" y="12"/>
                  </a:lnTo>
                  <a:lnTo>
                    <a:pt x="14" y="18"/>
                  </a:lnTo>
                  <a:lnTo>
                    <a:pt x="9" y="26"/>
                  </a:lnTo>
                  <a:lnTo>
                    <a:pt x="4" y="33"/>
                  </a:lnTo>
                  <a:lnTo>
                    <a:pt x="2" y="43"/>
                  </a:lnTo>
                  <a:lnTo>
                    <a:pt x="0" y="51"/>
                  </a:lnTo>
                  <a:lnTo>
                    <a:pt x="0" y="61"/>
                  </a:lnTo>
                  <a:lnTo>
                    <a:pt x="0" y="70"/>
                  </a:lnTo>
                  <a:lnTo>
                    <a:pt x="2" y="79"/>
                  </a:lnTo>
                  <a:lnTo>
                    <a:pt x="4" y="88"/>
                  </a:lnTo>
                  <a:lnTo>
                    <a:pt x="9" y="96"/>
                  </a:lnTo>
                  <a:lnTo>
                    <a:pt x="14" y="103"/>
                  </a:lnTo>
                  <a:lnTo>
                    <a:pt x="21" y="109"/>
                  </a:lnTo>
                  <a:lnTo>
                    <a:pt x="27" y="115"/>
                  </a:lnTo>
                  <a:lnTo>
                    <a:pt x="34" y="119"/>
                  </a:lnTo>
                  <a:lnTo>
                    <a:pt x="43" y="120"/>
                  </a:lnTo>
                  <a:lnTo>
                    <a:pt x="50" y="121"/>
                  </a:lnTo>
                  <a:lnTo>
                    <a:pt x="878" y="121"/>
                  </a:lnTo>
                  <a:lnTo>
                    <a:pt x="894" y="119"/>
                  </a:lnTo>
                  <a:lnTo>
                    <a:pt x="903" y="115"/>
                  </a:lnTo>
                  <a:lnTo>
                    <a:pt x="909" y="109"/>
                  </a:lnTo>
                  <a:lnTo>
                    <a:pt x="915" y="103"/>
                  </a:lnTo>
                  <a:lnTo>
                    <a:pt x="920" y="96"/>
                  </a:lnTo>
                  <a:lnTo>
                    <a:pt x="925" y="88"/>
                  </a:lnTo>
                  <a:lnTo>
                    <a:pt x="927" y="79"/>
                  </a:lnTo>
                  <a:lnTo>
                    <a:pt x="930" y="70"/>
                  </a:lnTo>
                  <a:lnTo>
                    <a:pt x="930" y="61"/>
                  </a:lnTo>
                  <a:lnTo>
                    <a:pt x="930" y="51"/>
                  </a:lnTo>
                  <a:lnTo>
                    <a:pt x="927" y="43"/>
                  </a:lnTo>
                  <a:lnTo>
                    <a:pt x="925" y="33"/>
                  </a:lnTo>
                  <a:lnTo>
                    <a:pt x="920" y="26"/>
                  </a:lnTo>
                  <a:lnTo>
                    <a:pt x="915" y="18"/>
                  </a:lnTo>
                  <a:lnTo>
                    <a:pt x="909" y="12"/>
                  </a:lnTo>
                  <a:lnTo>
                    <a:pt x="903" y="6"/>
                  </a:lnTo>
                  <a:lnTo>
                    <a:pt x="894" y="3"/>
                  </a:lnTo>
                  <a:lnTo>
                    <a:pt x="887" y="1"/>
                  </a:lnTo>
                  <a:lnTo>
                    <a:pt x="878" y="0"/>
                  </a:lnTo>
                  <a:lnTo>
                    <a:pt x="50"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587" name="Line 259"/>
            <p:cNvSpPr>
              <a:spLocks noChangeShapeType="1"/>
            </p:cNvSpPr>
            <p:nvPr/>
          </p:nvSpPr>
          <p:spPr bwMode="auto">
            <a:xfrm>
              <a:off x="4012" y="2376"/>
              <a:ext cx="1"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88" name="Freeform 260"/>
            <p:cNvSpPr>
              <a:spLocks/>
            </p:cNvSpPr>
            <p:nvPr/>
          </p:nvSpPr>
          <p:spPr bwMode="auto">
            <a:xfrm>
              <a:off x="4012" y="2320"/>
              <a:ext cx="23" cy="68"/>
            </a:xfrm>
            <a:custGeom>
              <a:avLst/>
              <a:gdLst>
                <a:gd name="T0" fmla="*/ 0 w 103"/>
                <a:gd name="T1" fmla="*/ 56 h 335"/>
                <a:gd name="T2" fmla="*/ 0 w 103"/>
                <a:gd name="T3" fmla="*/ 58 h 335"/>
                <a:gd name="T4" fmla="*/ 1 w 103"/>
                <a:gd name="T5" fmla="*/ 59 h 335"/>
                <a:gd name="T6" fmla="*/ 1 w 103"/>
                <a:gd name="T7" fmla="*/ 61 h 335"/>
                <a:gd name="T8" fmla="*/ 2 w 103"/>
                <a:gd name="T9" fmla="*/ 63 h 335"/>
                <a:gd name="T10" fmla="*/ 3 w 103"/>
                <a:gd name="T11" fmla="*/ 64 h 335"/>
                <a:gd name="T12" fmla="*/ 5 w 103"/>
                <a:gd name="T13" fmla="*/ 66 h 335"/>
                <a:gd name="T14" fmla="*/ 6 w 103"/>
                <a:gd name="T15" fmla="*/ 67 h 335"/>
                <a:gd name="T16" fmla="*/ 8 w 103"/>
                <a:gd name="T17" fmla="*/ 68 h 335"/>
                <a:gd name="T18" fmla="*/ 10 w 103"/>
                <a:gd name="T19" fmla="*/ 68 h 335"/>
                <a:gd name="T20" fmla="*/ 12 w 103"/>
                <a:gd name="T21" fmla="*/ 68 h 335"/>
                <a:gd name="T22" fmla="*/ 13 w 103"/>
                <a:gd name="T23" fmla="*/ 68 h 335"/>
                <a:gd name="T24" fmla="*/ 15 w 103"/>
                <a:gd name="T25" fmla="*/ 68 h 335"/>
                <a:gd name="T26" fmla="*/ 17 w 103"/>
                <a:gd name="T27" fmla="*/ 67 h 335"/>
                <a:gd name="T28" fmla="*/ 18 w 103"/>
                <a:gd name="T29" fmla="*/ 66 h 335"/>
                <a:gd name="T30" fmla="*/ 20 w 103"/>
                <a:gd name="T31" fmla="*/ 64 h 335"/>
                <a:gd name="T32" fmla="*/ 21 w 103"/>
                <a:gd name="T33" fmla="*/ 63 h 335"/>
                <a:gd name="T34" fmla="*/ 22 w 103"/>
                <a:gd name="T35" fmla="*/ 61 h 335"/>
                <a:gd name="T36" fmla="*/ 22 w 103"/>
                <a:gd name="T37" fmla="*/ 59 h 335"/>
                <a:gd name="T38" fmla="*/ 23 w 103"/>
                <a:gd name="T39" fmla="*/ 58 h 335"/>
                <a:gd name="T40" fmla="*/ 23 w 103"/>
                <a:gd name="T41" fmla="*/ 56 h 335"/>
                <a:gd name="T42" fmla="*/ 23 w 103"/>
                <a:gd name="T43" fmla="*/ 12 h 335"/>
                <a:gd name="T44" fmla="*/ 22 w 103"/>
                <a:gd name="T45" fmla="*/ 9 h 335"/>
                <a:gd name="T46" fmla="*/ 22 w 103"/>
                <a:gd name="T47" fmla="*/ 7 h 335"/>
                <a:gd name="T48" fmla="*/ 21 w 103"/>
                <a:gd name="T49" fmla="*/ 5 h 335"/>
                <a:gd name="T50" fmla="*/ 20 w 103"/>
                <a:gd name="T51" fmla="*/ 4 h 335"/>
                <a:gd name="T52" fmla="*/ 18 w 103"/>
                <a:gd name="T53" fmla="*/ 3 h 335"/>
                <a:gd name="T54" fmla="*/ 17 w 103"/>
                <a:gd name="T55" fmla="*/ 2 h 335"/>
                <a:gd name="T56" fmla="*/ 15 w 103"/>
                <a:gd name="T57" fmla="*/ 1 h 335"/>
                <a:gd name="T58" fmla="*/ 13 w 103"/>
                <a:gd name="T59" fmla="*/ 0 h 335"/>
                <a:gd name="T60" fmla="*/ 12 w 103"/>
                <a:gd name="T61" fmla="*/ 0 h 335"/>
                <a:gd name="T62" fmla="*/ 10 w 103"/>
                <a:gd name="T63" fmla="*/ 0 h 335"/>
                <a:gd name="T64" fmla="*/ 8 w 103"/>
                <a:gd name="T65" fmla="*/ 1 h 335"/>
                <a:gd name="T66" fmla="*/ 6 w 103"/>
                <a:gd name="T67" fmla="*/ 2 h 335"/>
                <a:gd name="T68" fmla="*/ 5 w 103"/>
                <a:gd name="T69" fmla="*/ 3 h 335"/>
                <a:gd name="T70" fmla="*/ 3 w 103"/>
                <a:gd name="T71" fmla="*/ 4 h 335"/>
                <a:gd name="T72" fmla="*/ 2 w 103"/>
                <a:gd name="T73" fmla="*/ 5 h 335"/>
                <a:gd name="T74" fmla="*/ 1 w 103"/>
                <a:gd name="T75" fmla="*/ 7 h 335"/>
                <a:gd name="T76" fmla="*/ 1 w 103"/>
                <a:gd name="T77" fmla="*/ 9 h 335"/>
                <a:gd name="T78" fmla="*/ 0 w 103"/>
                <a:gd name="T79" fmla="*/ 11 h 335"/>
                <a:gd name="T80" fmla="*/ 0 w 103"/>
                <a:gd name="T81" fmla="*/ 12 h 335"/>
                <a:gd name="T82" fmla="*/ 0 w 103"/>
                <a:gd name="T83" fmla="*/ 56 h 3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335"/>
                <a:gd name="T128" fmla="*/ 103 w 103"/>
                <a:gd name="T129" fmla="*/ 335 h 3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335">
                  <a:moveTo>
                    <a:pt x="0" y="275"/>
                  </a:moveTo>
                  <a:lnTo>
                    <a:pt x="0" y="284"/>
                  </a:lnTo>
                  <a:lnTo>
                    <a:pt x="3" y="293"/>
                  </a:lnTo>
                  <a:lnTo>
                    <a:pt x="5" y="302"/>
                  </a:lnTo>
                  <a:lnTo>
                    <a:pt x="10" y="310"/>
                  </a:lnTo>
                  <a:lnTo>
                    <a:pt x="15" y="317"/>
                  </a:lnTo>
                  <a:lnTo>
                    <a:pt x="21" y="323"/>
                  </a:lnTo>
                  <a:lnTo>
                    <a:pt x="29" y="329"/>
                  </a:lnTo>
                  <a:lnTo>
                    <a:pt x="36" y="333"/>
                  </a:lnTo>
                  <a:lnTo>
                    <a:pt x="43" y="334"/>
                  </a:lnTo>
                  <a:lnTo>
                    <a:pt x="52" y="335"/>
                  </a:lnTo>
                  <a:lnTo>
                    <a:pt x="60" y="334"/>
                  </a:lnTo>
                  <a:lnTo>
                    <a:pt x="67" y="333"/>
                  </a:lnTo>
                  <a:lnTo>
                    <a:pt x="76" y="329"/>
                  </a:lnTo>
                  <a:lnTo>
                    <a:pt x="82" y="323"/>
                  </a:lnTo>
                  <a:lnTo>
                    <a:pt x="88" y="317"/>
                  </a:lnTo>
                  <a:lnTo>
                    <a:pt x="93" y="310"/>
                  </a:lnTo>
                  <a:lnTo>
                    <a:pt x="98" y="302"/>
                  </a:lnTo>
                  <a:lnTo>
                    <a:pt x="100" y="293"/>
                  </a:lnTo>
                  <a:lnTo>
                    <a:pt x="103" y="284"/>
                  </a:lnTo>
                  <a:lnTo>
                    <a:pt x="103" y="275"/>
                  </a:lnTo>
                  <a:lnTo>
                    <a:pt x="103" y="61"/>
                  </a:lnTo>
                  <a:lnTo>
                    <a:pt x="100" y="43"/>
                  </a:lnTo>
                  <a:lnTo>
                    <a:pt x="98" y="34"/>
                  </a:lnTo>
                  <a:lnTo>
                    <a:pt x="93" y="26"/>
                  </a:lnTo>
                  <a:lnTo>
                    <a:pt x="88" y="19"/>
                  </a:lnTo>
                  <a:lnTo>
                    <a:pt x="82" y="13"/>
                  </a:lnTo>
                  <a:lnTo>
                    <a:pt x="76" y="8"/>
                  </a:lnTo>
                  <a:lnTo>
                    <a:pt x="67" y="4"/>
                  </a:lnTo>
                  <a:lnTo>
                    <a:pt x="60" y="2"/>
                  </a:lnTo>
                  <a:lnTo>
                    <a:pt x="52" y="0"/>
                  </a:lnTo>
                  <a:lnTo>
                    <a:pt x="43" y="2"/>
                  </a:lnTo>
                  <a:lnTo>
                    <a:pt x="36" y="4"/>
                  </a:lnTo>
                  <a:lnTo>
                    <a:pt x="29" y="8"/>
                  </a:lnTo>
                  <a:lnTo>
                    <a:pt x="21" y="13"/>
                  </a:lnTo>
                  <a:lnTo>
                    <a:pt x="15" y="19"/>
                  </a:lnTo>
                  <a:lnTo>
                    <a:pt x="10" y="26"/>
                  </a:lnTo>
                  <a:lnTo>
                    <a:pt x="5" y="34"/>
                  </a:lnTo>
                  <a:lnTo>
                    <a:pt x="3" y="43"/>
                  </a:lnTo>
                  <a:lnTo>
                    <a:pt x="0" y="52"/>
                  </a:lnTo>
                  <a:lnTo>
                    <a:pt x="0" y="61"/>
                  </a:lnTo>
                  <a:lnTo>
                    <a:pt x="0" y="275"/>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589" name="Line 261"/>
            <p:cNvSpPr>
              <a:spLocks noChangeShapeType="1"/>
            </p:cNvSpPr>
            <p:nvPr/>
          </p:nvSpPr>
          <p:spPr bwMode="auto">
            <a:xfrm>
              <a:off x="4023" y="2320"/>
              <a:ext cx="1" cy="0"/>
            </a:xfrm>
            <a:prstGeom prst="line">
              <a:avLst/>
            </a:prstGeom>
            <a:noFill/>
            <a:ln w="0">
              <a:solidFill>
                <a:srgbClr val="88E55C"/>
              </a:solidFill>
              <a:round/>
              <a:headEnd/>
              <a:tailEnd/>
            </a:ln>
          </p:spPr>
          <p:txBody>
            <a:bodyPr>
              <a:prstTxWarp prst="textNoShape">
                <a:avLst/>
              </a:prstTxWarp>
            </a:bodyPr>
            <a:lstStyle/>
            <a:p>
              <a:endParaRPr lang="en-US"/>
            </a:p>
          </p:txBody>
        </p:sp>
        <p:sp>
          <p:nvSpPr>
            <p:cNvPr id="99590" name="Freeform 262"/>
            <p:cNvSpPr>
              <a:spLocks/>
            </p:cNvSpPr>
            <p:nvPr/>
          </p:nvSpPr>
          <p:spPr bwMode="auto">
            <a:xfrm>
              <a:off x="4012" y="2320"/>
              <a:ext cx="204" cy="24"/>
            </a:xfrm>
            <a:custGeom>
              <a:avLst/>
              <a:gdLst>
                <a:gd name="T0" fmla="*/ 11 w 930"/>
                <a:gd name="T1" fmla="*/ 0 h 121"/>
                <a:gd name="T2" fmla="*/ 9 w 930"/>
                <a:gd name="T3" fmla="*/ 0 h 121"/>
                <a:gd name="T4" fmla="*/ 8 w 930"/>
                <a:gd name="T5" fmla="*/ 1 h 121"/>
                <a:gd name="T6" fmla="*/ 6 w 930"/>
                <a:gd name="T7" fmla="*/ 2 h 121"/>
                <a:gd name="T8" fmla="*/ 5 w 930"/>
                <a:gd name="T9" fmla="*/ 3 h 121"/>
                <a:gd name="T10" fmla="*/ 3 w 930"/>
                <a:gd name="T11" fmla="*/ 4 h 121"/>
                <a:gd name="T12" fmla="*/ 2 w 930"/>
                <a:gd name="T13" fmla="*/ 5 h 121"/>
                <a:gd name="T14" fmla="*/ 1 w 930"/>
                <a:gd name="T15" fmla="*/ 7 h 121"/>
                <a:gd name="T16" fmla="*/ 1 w 930"/>
                <a:gd name="T17" fmla="*/ 9 h 121"/>
                <a:gd name="T18" fmla="*/ 0 w 930"/>
                <a:gd name="T19" fmla="*/ 10 h 121"/>
                <a:gd name="T20" fmla="*/ 0 w 930"/>
                <a:gd name="T21" fmla="*/ 12 h 121"/>
                <a:gd name="T22" fmla="*/ 0 w 930"/>
                <a:gd name="T23" fmla="*/ 14 h 121"/>
                <a:gd name="T24" fmla="*/ 1 w 930"/>
                <a:gd name="T25" fmla="*/ 16 h 121"/>
                <a:gd name="T26" fmla="*/ 1 w 930"/>
                <a:gd name="T27" fmla="*/ 18 h 121"/>
                <a:gd name="T28" fmla="*/ 2 w 930"/>
                <a:gd name="T29" fmla="*/ 19 h 121"/>
                <a:gd name="T30" fmla="*/ 3 w 930"/>
                <a:gd name="T31" fmla="*/ 21 h 121"/>
                <a:gd name="T32" fmla="*/ 5 w 930"/>
                <a:gd name="T33" fmla="*/ 22 h 121"/>
                <a:gd name="T34" fmla="*/ 6 w 930"/>
                <a:gd name="T35" fmla="*/ 23 h 121"/>
                <a:gd name="T36" fmla="*/ 8 w 930"/>
                <a:gd name="T37" fmla="*/ 24 h 121"/>
                <a:gd name="T38" fmla="*/ 9 w 930"/>
                <a:gd name="T39" fmla="*/ 24 h 121"/>
                <a:gd name="T40" fmla="*/ 11 w 930"/>
                <a:gd name="T41" fmla="*/ 24 h 121"/>
                <a:gd name="T42" fmla="*/ 193 w 930"/>
                <a:gd name="T43" fmla="*/ 24 h 121"/>
                <a:gd name="T44" fmla="*/ 197 w 930"/>
                <a:gd name="T45" fmla="*/ 24 h 121"/>
                <a:gd name="T46" fmla="*/ 198 w 930"/>
                <a:gd name="T47" fmla="*/ 23 h 121"/>
                <a:gd name="T48" fmla="*/ 199 w 930"/>
                <a:gd name="T49" fmla="*/ 22 h 121"/>
                <a:gd name="T50" fmla="*/ 201 w 930"/>
                <a:gd name="T51" fmla="*/ 21 h 121"/>
                <a:gd name="T52" fmla="*/ 202 w 930"/>
                <a:gd name="T53" fmla="*/ 19 h 121"/>
                <a:gd name="T54" fmla="*/ 203 w 930"/>
                <a:gd name="T55" fmla="*/ 18 h 121"/>
                <a:gd name="T56" fmla="*/ 204 w 930"/>
                <a:gd name="T57" fmla="*/ 16 h 121"/>
                <a:gd name="T58" fmla="*/ 204 w 930"/>
                <a:gd name="T59" fmla="*/ 14 h 121"/>
                <a:gd name="T60" fmla="*/ 204 w 930"/>
                <a:gd name="T61" fmla="*/ 12 h 121"/>
                <a:gd name="T62" fmla="*/ 204 w 930"/>
                <a:gd name="T63" fmla="*/ 10 h 121"/>
                <a:gd name="T64" fmla="*/ 204 w 930"/>
                <a:gd name="T65" fmla="*/ 9 h 121"/>
                <a:gd name="T66" fmla="*/ 203 w 930"/>
                <a:gd name="T67" fmla="*/ 7 h 121"/>
                <a:gd name="T68" fmla="*/ 202 w 930"/>
                <a:gd name="T69" fmla="*/ 5 h 121"/>
                <a:gd name="T70" fmla="*/ 201 w 930"/>
                <a:gd name="T71" fmla="*/ 4 h 121"/>
                <a:gd name="T72" fmla="*/ 199 w 930"/>
                <a:gd name="T73" fmla="*/ 3 h 121"/>
                <a:gd name="T74" fmla="*/ 198 w 930"/>
                <a:gd name="T75" fmla="*/ 2 h 121"/>
                <a:gd name="T76" fmla="*/ 197 w 930"/>
                <a:gd name="T77" fmla="*/ 1 h 121"/>
                <a:gd name="T78" fmla="*/ 195 w 930"/>
                <a:gd name="T79" fmla="*/ 0 h 121"/>
                <a:gd name="T80" fmla="*/ 193 w 930"/>
                <a:gd name="T81" fmla="*/ 0 h 121"/>
                <a:gd name="T82" fmla="*/ 11 w 930"/>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21"/>
                <a:gd name="T128" fmla="*/ 930 w 930"/>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21">
                  <a:moveTo>
                    <a:pt x="52" y="0"/>
                  </a:moveTo>
                  <a:lnTo>
                    <a:pt x="43" y="2"/>
                  </a:lnTo>
                  <a:lnTo>
                    <a:pt x="36" y="4"/>
                  </a:lnTo>
                  <a:lnTo>
                    <a:pt x="29" y="8"/>
                  </a:lnTo>
                  <a:lnTo>
                    <a:pt x="21" y="13"/>
                  </a:lnTo>
                  <a:lnTo>
                    <a:pt x="15" y="19"/>
                  </a:lnTo>
                  <a:lnTo>
                    <a:pt x="10" y="26"/>
                  </a:lnTo>
                  <a:lnTo>
                    <a:pt x="5" y="34"/>
                  </a:lnTo>
                  <a:lnTo>
                    <a:pt x="3" y="43"/>
                  </a:lnTo>
                  <a:lnTo>
                    <a:pt x="0" y="52"/>
                  </a:lnTo>
                  <a:lnTo>
                    <a:pt x="0" y="61"/>
                  </a:lnTo>
                  <a:lnTo>
                    <a:pt x="0" y="71"/>
                  </a:lnTo>
                  <a:lnTo>
                    <a:pt x="3" y="80"/>
                  </a:lnTo>
                  <a:lnTo>
                    <a:pt x="5" y="89"/>
                  </a:lnTo>
                  <a:lnTo>
                    <a:pt x="10" y="97"/>
                  </a:lnTo>
                  <a:lnTo>
                    <a:pt x="15" y="104"/>
                  </a:lnTo>
                  <a:lnTo>
                    <a:pt x="21" y="110"/>
                  </a:lnTo>
                  <a:lnTo>
                    <a:pt x="29" y="115"/>
                  </a:lnTo>
                  <a:lnTo>
                    <a:pt x="36" y="119"/>
                  </a:lnTo>
                  <a:lnTo>
                    <a:pt x="43" y="121"/>
                  </a:lnTo>
                  <a:lnTo>
                    <a:pt x="52" y="121"/>
                  </a:lnTo>
                  <a:lnTo>
                    <a:pt x="880" y="121"/>
                  </a:lnTo>
                  <a:lnTo>
                    <a:pt x="896" y="119"/>
                  </a:lnTo>
                  <a:lnTo>
                    <a:pt x="903" y="115"/>
                  </a:lnTo>
                  <a:lnTo>
                    <a:pt x="909" y="110"/>
                  </a:lnTo>
                  <a:lnTo>
                    <a:pt x="916" y="104"/>
                  </a:lnTo>
                  <a:lnTo>
                    <a:pt x="921" y="97"/>
                  </a:lnTo>
                  <a:lnTo>
                    <a:pt x="926" y="89"/>
                  </a:lnTo>
                  <a:lnTo>
                    <a:pt x="928" y="80"/>
                  </a:lnTo>
                  <a:lnTo>
                    <a:pt x="930" y="71"/>
                  </a:lnTo>
                  <a:lnTo>
                    <a:pt x="930" y="61"/>
                  </a:lnTo>
                  <a:lnTo>
                    <a:pt x="930" y="52"/>
                  </a:lnTo>
                  <a:lnTo>
                    <a:pt x="928" y="43"/>
                  </a:lnTo>
                  <a:lnTo>
                    <a:pt x="926" y="34"/>
                  </a:lnTo>
                  <a:lnTo>
                    <a:pt x="921" y="26"/>
                  </a:lnTo>
                  <a:lnTo>
                    <a:pt x="916" y="19"/>
                  </a:lnTo>
                  <a:lnTo>
                    <a:pt x="909" y="13"/>
                  </a:lnTo>
                  <a:lnTo>
                    <a:pt x="903" y="8"/>
                  </a:lnTo>
                  <a:lnTo>
                    <a:pt x="896" y="4"/>
                  </a:lnTo>
                  <a:lnTo>
                    <a:pt x="887" y="2"/>
                  </a:lnTo>
                  <a:lnTo>
                    <a:pt x="880"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591" name="Line 263"/>
            <p:cNvSpPr>
              <a:spLocks noChangeShapeType="1"/>
            </p:cNvSpPr>
            <p:nvPr/>
          </p:nvSpPr>
          <p:spPr bwMode="auto">
            <a:xfrm>
              <a:off x="4204" y="2320"/>
              <a:ext cx="1" cy="0"/>
            </a:xfrm>
            <a:prstGeom prst="line">
              <a:avLst/>
            </a:prstGeom>
            <a:noFill/>
            <a:ln w="0">
              <a:solidFill>
                <a:srgbClr val="88E55C"/>
              </a:solidFill>
              <a:round/>
              <a:headEnd/>
              <a:tailEnd/>
            </a:ln>
          </p:spPr>
          <p:txBody>
            <a:bodyPr>
              <a:prstTxWarp prst="textNoShape">
                <a:avLst/>
              </a:prstTxWarp>
            </a:bodyPr>
            <a:lstStyle/>
            <a:p>
              <a:endParaRPr lang="en-US"/>
            </a:p>
          </p:txBody>
        </p:sp>
        <p:sp>
          <p:nvSpPr>
            <p:cNvPr id="99592" name="Freeform 264"/>
            <p:cNvSpPr>
              <a:spLocks/>
            </p:cNvSpPr>
            <p:nvPr/>
          </p:nvSpPr>
          <p:spPr bwMode="auto">
            <a:xfrm>
              <a:off x="4193" y="2320"/>
              <a:ext cx="203" cy="24"/>
            </a:xfrm>
            <a:custGeom>
              <a:avLst/>
              <a:gdLst>
                <a:gd name="T0" fmla="*/ 11 w 931"/>
                <a:gd name="T1" fmla="*/ 0 h 121"/>
                <a:gd name="T2" fmla="*/ 9 w 931"/>
                <a:gd name="T3" fmla="*/ 0 h 121"/>
                <a:gd name="T4" fmla="*/ 8 w 931"/>
                <a:gd name="T5" fmla="*/ 1 h 121"/>
                <a:gd name="T6" fmla="*/ 6 w 931"/>
                <a:gd name="T7" fmla="*/ 2 h 121"/>
                <a:gd name="T8" fmla="*/ 5 w 931"/>
                <a:gd name="T9" fmla="*/ 3 h 121"/>
                <a:gd name="T10" fmla="*/ 3 w 931"/>
                <a:gd name="T11" fmla="*/ 4 h 121"/>
                <a:gd name="T12" fmla="*/ 2 w 931"/>
                <a:gd name="T13" fmla="*/ 5 h 121"/>
                <a:gd name="T14" fmla="*/ 1 w 931"/>
                <a:gd name="T15" fmla="*/ 7 h 121"/>
                <a:gd name="T16" fmla="*/ 0 w 931"/>
                <a:gd name="T17" fmla="*/ 9 h 121"/>
                <a:gd name="T18" fmla="*/ 0 w 931"/>
                <a:gd name="T19" fmla="*/ 10 h 121"/>
                <a:gd name="T20" fmla="*/ 0 w 931"/>
                <a:gd name="T21" fmla="*/ 12 h 121"/>
                <a:gd name="T22" fmla="*/ 0 w 931"/>
                <a:gd name="T23" fmla="*/ 14 h 121"/>
                <a:gd name="T24" fmla="*/ 0 w 931"/>
                <a:gd name="T25" fmla="*/ 16 h 121"/>
                <a:gd name="T26" fmla="*/ 1 w 931"/>
                <a:gd name="T27" fmla="*/ 18 h 121"/>
                <a:gd name="T28" fmla="*/ 2 w 931"/>
                <a:gd name="T29" fmla="*/ 19 h 121"/>
                <a:gd name="T30" fmla="*/ 3 w 931"/>
                <a:gd name="T31" fmla="*/ 21 h 121"/>
                <a:gd name="T32" fmla="*/ 5 w 931"/>
                <a:gd name="T33" fmla="*/ 22 h 121"/>
                <a:gd name="T34" fmla="*/ 6 w 931"/>
                <a:gd name="T35" fmla="*/ 23 h 121"/>
                <a:gd name="T36" fmla="*/ 8 w 931"/>
                <a:gd name="T37" fmla="*/ 24 h 121"/>
                <a:gd name="T38" fmla="*/ 9 w 931"/>
                <a:gd name="T39" fmla="*/ 24 h 121"/>
                <a:gd name="T40" fmla="*/ 11 w 931"/>
                <a:gd name="T41" fmla="*/ 24 h 121"/>
                <a:gd name="T42" fmla="*/ 192 w 931"/>
                <a:gd name="T43" fmla="*/ 24 h 121"/>
                <a:gd name="T44" fmla="*/ 195 w 931"/>
                <a:gd name="T45" fmla="*/ 24 h 121"/>
                <a:gd name="T46" fmla="*/ 197 w 931"/>
                <a:gd name="T47" fmla="*/ 23 h 121"/>
                <a:gd name="T48" fmla="*/ 198 w 931"/>
                <a:gd name="T49" fmla="*/ 22 h 121"/>
                <a:gd name="T50" fmla="*/ 200 w 931"/>
                <a:gd name="T51" fmla="*/ 21 h 121"/>
                <a:gd name="T52" fmla="*/ 201 w 931"/>
                <a:gd name="T53" fmla="*/ 19 h 121"/>
                <a:gd name="T54" fmla="*/ 202 w 931"/>
                <a:gd name="T55" fmla="*/ 18 h 121"/>
                <a:gd name="T56" fmla="*/ 203 w 931"/>
                <a:gd name="T57" fmla="*/ 16 h 121"/>
                <a:gd name="T58" fmla="*/ 203 w 931"/>
                <a:gd name="T59" fmla="*/ 14 h 121"/>
                <a:gd name="T60" fmla="*/ 203 w 931"/>
                <a:gd name="T61" fmla="*/ 12 h 121"/>
                <a:gd name="T62" fmla="*/ 203 w 931"/>
                <a:gd name="T63" fmla="*/ 10 h 121"/>
                <a:gd name="T64" fmla="*/ 203 w 931"/>
                <a:gd name="T65" fmla="*/ 9 h 121"/>
                <a:gd name="T66" fmla="*/ 202 w 931"/>
                <a:gd name="T67" fmla="*/ 7 h 121"/>
                <a:gd name="T68" fmla="*/ 201 w 931"/>
                <a:gd name="T69" fmla="*/ 5 h 121"/>
                <a:gd name="T70" fmla="*/ 200 w 931"/>
                <a:gd name="T71" fmla="*/ 4 h 121"/>
                <a:gd name="T72" fmla="*/ 198 w 931"/>
                <a:gd name="T73" fmla="*/ 3 h 121"/>
                <a:gd name="T74" fmla="*/ 197 w 931"/>
                <a:gd name="T75" fmla="*/ 2 h 121"/>
                <a:gd name="T76" fmla="*/ 195 w 931"/>
                <a:gd name="T77" fmla="*/ 1 h 121"/>
                <a:gd name="T78" fmla="*/ 193 w 931"/>
                <a:gd name="T79" fmla="*/ 0 h 121"/>
                <a:gd name="T80" fmla="*/ 192 w 931"/>
                <a:gd name="T81" fmla="*/ 0 h 121"/>
                <a:gd name="T82" fmla="*/ 11 w 931"/>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1"/>
                <a:gd name="T127" fmla="*/ 0 h 121"/>
                <a:gd name="T128" fmla="*/ 931 w 931"/>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1" h="121">
                  <a:moveTo>
                    <a:pt x="52" y="0"/>
                  </a:moveTo>
                  <a:lnTo>
                    <a:pt x="43" y="2"/>
                  </a:lnTo>
                  <a:lnTo>
                    <a:pt x="36" y="4"/>
                  </a:lnTo>
                  <a:lnTo>
                    <a:pt x="28" y="8"/>
                  </a:lnTo>
                  <a:lnTo>
                    <a:pt x="21" y="13"/>
                  </a:lnTo>
                  <a:lnTo>
                    <a:pt x="15" y="19"/>
                  </a:lnTo>
                  <a:lnTo>
                    <a:pt x="10" y="26"/>
                  </a:lnTo>
                  <a:lnTo>
                    <a:pt x="5" y="34"/>
                  </a:lnTo>
                  <a:lnTo>
                    <a:pt x="2" y="43"/>
                  </a:lnTo>
                  <a:lnTo>
                    <a:pt x="0" y="52"/>
                  </a:lnTo>
                  <a:lnTo>
                    <a:pt x="0" y="61"/>
                  </a:lnTo>
                  <a:lnTo>
                    <a:pt x="0" y="71"/>
                  </a:lnTo>
                  <a:lnTo>
                    <a:pt x="2" y="80"/>
                  </a:lnTo>
                  <a:lnTo>
                    <a:pt x="5" y="89"/>
                  </a:lnTo>
                  <a:lnTo>
                    <a:pt x="10" y="97"/>
                  </a:lnTo>
                  <a:lnTo>
                    <a:pt x="15" y="104"/>
                  </a:lnTo>
                  <a:lnTo>
                    <a:pt x="21" y="110"/>
                  </a:lnTo>
                  <a:lnTo>
                    <a:pt x="28" y="115"/>
                  </a:lnTo>
                  <a:lnTo>
                    <a:pt x="36" y="119"/>
                  </a:lnTo>
                  <a:lnTo>
                    <a:pt x="43" y="121"/>
                  </a:lnTo>
                  <a:lnTo>
                    <a:pt x="52" y="121"/>
                  </a:lnTo>
                  <a:lnTo>
                    <a:pt x="879" y="121"/>
                  </a:lnTo>
                  <a:lnTo>
                    <a:pt x="895" y="119"/>
                  </a:lnTo>
                  <a:lnTo>
                    <a:pt x="903" y="115"/>
                  </a:lnTo>
                  <a:lnTo>
                    <a:pt x="909" y="110"/>
                  </a:lnTo>
                  <a:lnTo>
                    <a:pt x="915" y="104"/>
                  </a:lnTo>
                  <a:lnTo>
                    <a:pt x="921" y="97"/>
                  </a:lnTo>
                  <a:lnTo>
                    <a:pt x="925" y="89"/>
                  </a:lnTo>
                  <a:lnTo>
                    <a:pt x="929" y="80"/>
                  </a:lnTo>
                  <a:lnTo>
                    <a:pt x="930" y="71"/>
                  </a:lnTo>
                  <a:lnTo>
                    <a:pt x="931" y="61"/>
                  </a:lnTo>
                  <a:lnTo>
                    <a:pt x="930" y="52"/>
                  </a:lnTo>
                  <a:lnTo>
                    <a:pt x="929" y="43"/>
                  </a:lnTo>
                  <a:lnTo>
                    <a:pt x="925" y="34"/>
                  </a:lnTo>
                  <a:lnTo>
                    <a:pt x="921" y="26"/>
                  </a:lnTo>
                  <a:lnTo>
                    <a:pt x="915" y="19"/>
                  </a:lnTo>
                  <a:lnTo>
                    <a:pt x="909" y="13"/>
                  </a:lnTo>
                  <a:lnTo>
                    <a:pt x="903" y="8"/>
                  </a:lnTo>
                  <a:lnTo>
                    <a:pt x="895" y="4"/>
                  </a:lnTo>
                  <a:lnTo>
                    <a:pt x="887" y="2"/>
                  </a:lnTo>
                  <a:lnTo>
                    <a:pt x="879"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593" name="Line 265"/>
            <p:cNvSpPr>
              <a:spLocks noChangeShapeType="1"/>
            </p:cNvSpPr>
            <p:nvPr/>
          </p:nvSpPr>
          <p:spPr bwMode="auto">
            <a:xfrm>
              <a:off x="4374" y="2332"/>
              <a:ext cx="0"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94" name="Line 266"/>
            <p:cNvSpPr>
              <a:spLocks noChangeShapeType="1"/>
            </p:cNvSpPr>
            <p:nvPr/>
          </p:nvSpPr>
          <p:spPr bwMode="auto">
            <a:xfrm>
              <a:off x="4385" y="2224"/>
              <a:ext cx="1"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95" name="Freeform 267"/>
            <p:cNvSpPr>
              <a:spLocks/>
            </p:cNvSpPr>
            <p:nvPr/>
          </p:nvSpPr>
          <p:spPr bwMode="auto">
            <a:xfrm>
              <a:off x="4374" y="2224"/>
              <a:ext cx="203" cy="25"/>
            </a:xfrm>
            <a:custGeom>
              <a:avLst/>
              <a:gdLst>
                <a:gd name="T0" fmla="*/ 11 w 932"/>
                <a:gd name="T1" fmla="*/ 0 h 121"/>
                <a:gd name="T2" fmla="*/ 10 w 932"/>
                <a:gd name="T3" fmla="*/ 0 h 121"/>
                <a:gd name="T4" fmla="*/ 8 w 932"/>
                <a:gd name="T5" fmla="*/ 0 h 121"/>
                <a:gd name="T6" fmla="*/ 6 w 932"/>
                <a:gd name="T7" fmla="*/ 1 h 121"/>
                <a:gd name="T8" fmla="*/ 5 w 932"/>
                <a:gd name="T9" fmla="*/ 2 h 121"/>
                <a:gd name="T10" fmla="*/ 3 w 932"/>
                <a:gd name="T11" fmla="*/ 4 h 121"/>
                <a:gd name="T12" fmla="*/ 2 w 932"/>
                <a:gd name="T13" fmla="*/ 5 h 121"/>
                <a:gd name="T14" fmla="*/ 1 w 932"/>
                <a:gd name="T15" fmla="*/ 7 h 121"/>
                <a:gd name="T16" fmla="*/ 1 w 932"/>
                <a:gd name="T17" fmla="*/ 8 h 121"/>
                <a:gd name="T18" fmla="*/ 0 w 932"/>
                <a:gd name="T19" fmla="*/ 11 h 121"/>
                <a:gd name="T20" fmla="*/ 0 w 932"/>
                <a:gd name="T21" fmla="*/ 12 h 121"/>
                <a:gd name="T22" fmla="*/ 0 w 932"/>
                <a:gd name="T23" fmla="*/ 14 h 121"/>
                <a:gd name="T24" fmla="*/ 1 w 932"/>
                <a:gd name="T25" fmla="*/ 16 h 121"/>
                <a:gd name="T26" fmla="*/ 1 w 932"/>
                <a:gd name="T27" fmla="*/ 18 h 121"/>
                <a:gd name="T28" fmla="*/ 2 w 932"/>
                <a:gd name="T29" fmla="*/ 20 h 121"/>
                <a:gd name="T30" fmla="*/ 3 w 932"/>
                <a:gd name="T31" fmla="*/ 21 h 121"/>
                <a:gd name="T32" fmla="*/ 5 w 932"/>
                <a:gd name="T33" fmla="*/ 22 h 121"/>
                <a:gd name="T34" fmla="*/ 6 w 932"/>
                <a:gd name="T35" fmla="*/ 23 h 121"/>
                <a:gd name="T36" fmla="*/ 8 w 932"/>
                <a:gd name="T37" fmla="*/ 24 h 121"/>
                <a:gd name="T38" fmla="*/ 10 w 932"/>
                <a:gd name="T39" fmla="*/ 25 h 121"/>
                <a:gd name="T40" fmla="*/ 11 w 932"/>
                <a:gd name="T41" fmla="*/ 25 h 121"/>
                <a:gd name="T42" fmla="*/ 192 w 932"/>
                <a:gd name="T43" fmla="*/ 25 h 121"/>
                <a:gd name="T44" fmla="*/ 195 w 932"/>
                <a:gd name="T45" fmla="*/ 24 h 121"/>
                <a:gd name="T46" fmla="*/ 197 w 932"/>
                <a:gd name="T47" fmla="*/ 23 h 121"/>
                <a:gd name="T48" fmla="*/ 198 w 932"/>
                <a:gd name="T49" fmla="*/ 22 h 121"/>
                <a:gd name="T50" fmla="*/ 200 w 932"/>
                <a:gd name="T51" fmla="*/ 21 h 121"/>
                <a:gd name="T52" fmla="*/ 201 w 932"/>
                <a:gd name="T53" fmla="*/ 20 h 121"/>
                <a:gd name="T54" fmla="*/ 202 w 932"/>
                <a:gd name="T55" fmla="*/ 18 h 121"/>
                <a:gd name="T56" fmla="*/ 203 w 932"/>
                <a:gd name="T57" fmla="*/ 16 h 121"/>
                <a:gd name="T58" fmla="*/ 203 w 932"/>
                <a:gd name="T59" fmla="*/ 14 h 121"/>
                <a:gd name="T60" fmla="*/ 203 w 932"/>
                <a:gd name="T61" fmla="*/ 12 h 121"/>
                <a:gd name="T62" fmla="*/ 203 w 932"/>
                <a:gd name="T63" fmla="*/ 11 h 121"/>
                <a:gd name="T64" fmla="*/ 203 w 932"/>
                <a:gd name="T65" fmla="*/ 8 h 121"/>
                <a:gd name="T66" fmla="*/ 202 w 932"/>
                <a:gd name="T67" fmla="*/ 7 h 121"/>
                <a:gd name="T68" fmla="*/ 201 w 932"/>
                <a:gd name="T69" fmla="*/ 5 h 121"/>
                <a:gd name="T70" fmla="*/ 200 w 932"/>
                <a:gd name="T71" fmla="*/ 4 h 121"/>
                <a:gd name="T72" fmla="*/ 198 w 932"/>
                <a:gd name="T73" fmla="*/ 2 h 121"/>
                <a:gd name="T74" fmla="*/ 197 w 932"/>
                <a:gd name="T75" fmla="*/ 1 h 121"/>
                <a:gd name="T76" fmla="*/ 195 w 932"/>
                <a:gd name="T77" fmla="*/ 0 h 121"/>
                <a:gd name="T78" fmla="*/ 193 w 932"/>
                <a:gd name="T79" fmla="*/ 0 h 121"/>
                <a:gd name="T80" fmla="*/ 192 w 932"/>
                <a:gd name="T81" fmla="*/ 0 h 121"/>
                <a:gd name="T82" fmla="*/ 11 w 932"/>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1"/>
                <a:gd name="T128" fmla="*/ 932 w 932"/>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1">
                  <a:moveTo>
                    <a:pt x="52" y="0"/>
                  </a:moveTo>
                  <a:lnTo>
                    <a:pt x="44" y="1"/>
                  </a:lnTo>
                  <a:lnTo>
                    <a:pt x="36" y="2"/>
                  </a:lnTo>
                  <a:lnTo>
                    <a:pt x="29" y="6"/>
                  </a:lnTo>
                  <a:lnTo>
                    <a:pt x="21" y="11"/>
                  </a:lnTo>
                  <a:lnTo>
                    <a:pt x="15" y="18"/>
                  </a:lnTo>
                  <a:lnTo>
                    <a:pt x="10" y="25"/>
                  </a:lnTo>
                  <a:lnTo>
                    <a:pt x="5" y="32"/>
                  </a:lnTo>
                  <a:lnTo>
                    <a:pt x="3" y="41"/>
                  </a:lnTo>
                  <a:lnTo>
                    <a:pt x="0" y="51"/>
                  </a:lnTo>
                  <a:lnTo>
                    <a:pt x="0" y="60"/>
                  </a:lnTo>
                  <a:lnTo>
                    <a:pt x="0" y="70"/>
                  </a:lnTo>
                  <a:lnTo>
                    <a:pt x="3" y="78"/>
                  </a:lnTo>
                  <a:lnTo>
                    <a:pt x="5" y="88"/>
                  </a:lnTo>
                  <a:lnTo>
                    <a:pt x="10" y="95"/>
                  </a:lnTo>
                  <a:lnTo>
                    <a:pt x="15" y="102"/>
                  </a:lnTo>
                  <a:lnTo>
                    <a:pt x="21" y="108"/>
                  </a:lnTo>
                  <a:lnTo>
                    <a:pt x="29" y="113"/>
                  </a:lnTo>
                  <a:lnTo>
                    <a:pt x="36" y="117"/>
                  </a:lnTo>
                  <a:lnTo>
                    <a:pt x="44" y="119"/>
                  </a:lnTo>
                  <a:lnTo>
                    <a:pt x="52" y="121"/>
                  </a:lnTo>
                  <a:lnTo>
                    <a:pt x="880" y="121"/>
                  </a:lnTo>
                  <a:lnTo>
                    <a:pt x="896" y="117"/>
                  </a:lnTo>
                  <a:lnTo>
                    <a:pt x="904" y="113"/>
                  </a:lnTo>
                  <a:lnTo>
                    <a:pt x="910" y="108"/>
                  </a:lnTo>
                  <a:lnTo>
                    <a:pt x="916" y="102"/>
                  </a:lnTo>
                  <a:lnTo>
                    <a:pt x="922" y="95"/>
                  </a:lnTo>
                  <a:lnTo>
                    <a:pt x="926" y="88"/>
                  </a:lnTo>
                  <a:lnTo>
                    <a:pt x="930" y="78"/>
                  </a:lnTo>
                  <a:lnTo>
                    <a:pt x="931" y="70"/>
                  </a:lnTo>
                  <a:lnTo>
                    <a:pt x="932" y="60"/>
                  </a:lnTo>
                  <a:lnTo>
                    <a:pt x="931" y="51"/>
                  </a:lnTo>
                  <a:lnTo>
                    <a:pt x="930" y="41"/>
                  </a:lnTo>
                  <a:lnTo>
                    <a:pt x="926" y="32"/>
                  </a:lnTo>
                  <a:lnTo>
                    <a:pt x="922" y="25"/>
                  </a:lnTo>
                  <a:lnTo>
                    <a:pt x="916" y="18"/>
                  </a:lnTo>
                  <a:lnTo>
                    <a:pt x="910" y="11"/>
                  </a:lnTo>
                  <a:lnTo>
                    <a:pt x="904" y="6"/>
                  </a:lnTo>
                  <a:lnTo>
                    <a:pt x="896" y="2"/>
                  </a:lnTo>
                  <a:lnTo>
                    <a:pt x="887" y="1"/>
                  </a:lnTo>
                  <a:lnTo>
                    <a:pt x="880"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596" name="Line 268"/>
            <p:cNvSpPr>
              <a:spLocks noChangeShapeType="1"/>
            </p:cNvSpPr>
            <p:nvPr/>
          </p:nvSpPr>
          <p:spPr bwMode="auto">
            <a:xfrm>
              <a:off x="4554" y="2237"/>
              <a:ext cx="1" cy="0"/>
            </a:xfrm>
            <a:prstGeom prst="line">
              <a:avLst/>
            </a:prstGeom>
            <a:noFill/>
            <a:ln w="0">
              <a:solidFill>
                <a:srgbClr val="88E55C"/>
              </a:solidFill>
              <a:round/>
              <a:headEnd/>
              <a:tailEnd/>
            </a:ln>
          </p:spPr>
          <p:txBody>
            <a:bodyPr>
              <a:prstTxWarp prst="textNoShape">
                <a:avLst/>
              </a:prstTxWarp>
            </a:bodyPr>
            <a:lstStyle/>
            <a:p>
              <a:endParaRPr lang="en-US"/>
            </a:p>
          </p:txBody>
        </p:sp>
        <p:sp>
          <p:nvSpPr>
            <p:cNvPr id="99597" name="Line 269"/>
            <p:cNvSpPr>
              <a:spLocks noChangeShapeType="1"/>
            </p:cNvSpPr>
            <p:nvPr/>
          </p:nvSpPr>
          <p:spPr bwMode="auto">
            <a:xfrm>
              <a:off x="4566" y="2182"/>
              <a:ext cx="0"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98" name="Line 270"/>
            <p:cNvSpPr>
              <a:spLocks noChangeShapeType="1"/>
            </p:cNvSpPr>
            <p:nvPr/>
          </p:nvSpPr>
          <p:spPr bwMode="auto">
            <a:xfrm>
              <a:off x="4746" y="2182"/>
              <a:ext cx="1" cy="1"/>
            </a:xfrm>
            <a:prstGeom prst="line">
              <a:avLst/>
            </a:prstGeom>
            <a:noFill/>
            <a:ln w="0">
              <a:solidFill>
                <a:srgbClr val="88E55C"/>
              </a:solidFill>
              <a:round/>
              <a:headEnd/>
              <a:tailEnd/>
            </a:ln>
          </p:spPr>
          <p:txBody>
            <a:bodyPr>
              <a:prstTxWarp prst="textNoShape">
                <a:avLst/>
              </a:prstTxWarp>
            </a:bodyPr>
            <a:lstStyle/>
            <a:p>
              <a:endParaRPr lang="en-US"/>
            </a:p>
          </p:txBody>
        </p:sp>
        <p:sp>
          <p:nvSpPr>
            <p:cNvPr id="99599" name="Freeform 271"/>
            <p:cNvSpPr>
              <a:spLocks/>
            </p:cNvSpPr>
            <p:nvPr/>
          </p:nvSpPr>
          <p:spPr bwMode="auto">
            <a:xfrm>
              <a:off x="4735" y="2182"/>
              <a:ext cx="203" cy="24"/>
            </a:xfrm>
            <a:custGeom>
              <a:avLst/>
              <a:gdLst>
                <a:gd name="T0" fmla="*/ 11 w 931"/>
                <a:gd name="T1" fmla="*/ 0 h 121"/>
                <a:gd name="T2" fmla="*/ 9 w 931"/>
                <a:gd name="T3" fmla="*/ 0 h 121"/>
                <a:gd name="T4" fmla="*/ 8 w 931"/>
                <a:gd name="T5" fmla="*/ 0 h 121"/>
                <a:gd name="T6" fmla="*/ 6 w 931"/>
                <a:gd name="T7" fmla="*/ 1 h 121"/>
                <a:gd name="T8" fmla="*/ 5 w 931"/>
                <a:gd name="T9" fmla="*/ 2 h 121"/>
                <a:gd name="T10" fmla="*/ 3 w 931"/>
                <a:gd name="T11" fmla="*/ 3 h 121"/>
                <a:gd name="T12" fmla="*/ 2 w 931"/>
                <a:gd name="T13" fmla="*/ 5 h 121"/>
                <a:gd name="T14" fmla="*/ 1 w 931"/>
                <a:gd name="T15" fmla="*/ 7 h 121"/>
                <a:gd name="T16" fmla="*/ 0 w 931"/>
                <a:gd name="T17" fmla="*/ 8 h 121"/>
                <a:gd name="T18" fmla="*/ 0 w 931"/>
                <a:gd name="T19" fmla="*/ 10 h 121"/>
                <a:gd name="T20" fmla="*/ 0 w 931"/>
                <a:gd name="T21" fmla="*/ 12 h 121"/>
                <a:gd name="T22" fmla="*/ 0 w 931"/>
                <a:gd name="T23" fmla="*/ 14 h 121"/>
                <a:gd name="T24" fmla="*/ 0 w 931"/>
                <a:gd name="T25" fmla="*/ 16 h 121"/>
                <a:gd name="T26" fmla="*/ 1 w 931"/>
                <a:gd name="T27" fmla="*/ 17 h 121"/>
                <a:gd name="T28" fmla="*/ 2 w 931"/>
                <a:gd name="T29" fmla="*/ 19 h 121"/>
                <a:gd name="T30" fmla="*/ 3 w 931"/>
                <a:gd name="T31" fmla="*/ 20 h 121"/>
                <a:gd name="T32" fmla="*/ 5 w 931"/>
                <a:gd name="T33" fmla="*/ 22 h 121"/>
                <a:gd name="T34" fmla="*/ 6 w 931"/>
                <a:gd name="T35" fmla="*/ 23 h 121"/>
                <a:gd name="T36" fmla="*/ 8 w 931"/>
                <a:gd name="T37" fmla="*/ 23 h 121"/>
                <a:gd name="T38" fmla="*/ 9 w 931"/>
                <a:gd name="T39" fmla="*/ 24 h 121"/>
                <a:gd name="T40" fmla="*/ 11 w 931"/>
                <a:gd name="T41" fmla="*/ 24 h 121"/>
                <a:gd name="T42" fmla="*/ 192 w 931"/>
                <a:gd name="T43" fmla="*/ 24 h 121"/>
                <a:gd name="T44" fmla="*/ 195 w 931"/>
                <a:gd name="T45" fmla="*/ 23 h 121"/>
                <a:gd name="T46" fmla="*/ 197 w 931"/>
                <a:gd name="T47" fmla="*/ 23 h 121"/>
                <a:gd name="T48" fmla="*/ 198 w 931"/>
                <a:gd name="T49" fmla="*/ 22 h 121"/>
                <a:gd name="T50" fmla="*/ 200 w 931"/>
                <a:gd name="T51" fmla="*/ 20 h 121"/>
                <a:gd name="T52" fmla="*/ 201 w 931"/>
                <a:gd name="T53" fmla="*/ 19 h 121"/>
                <a:gd name="T54" fmla="*/ 202 w 931"/>
                <a:gd name="T55" fmla="*/ 17 h 121"/>
                <a:gd name="T56" fmla="*/ 203 w 931"/>
                <a:gd name="T57" fmla="*/ 16 h 121"/>
                <a:gd name="T58" fmla="*/ 203 w 931"/>
                <a:gd name="T59" fmla="*/ 14 h 121"/>
                <a:gd name="T60" fmla="*/ 203 w 931"/>
                <a:gd name="T61" fmla="*/ 12 h 121"/>
                <a:gd name="T62" fmla="*/ 203 w 931"/>
                <a:gd name="T63" fmla="*/ 10 h 121"/>
                <a:gd name="T64" fmla="*/ 203 w 931"/>
                <a:gd name="T65" fmla="*/ 8 h 121"/>
                <a:gd name="T66" fmla="*/ 202 w 931"/>
                <a:gd name="T67" fmla="*/ 7 h 121"/>
                <a:gd name="T68" fmla="*/ 201 w 931"/>
                <a:gd name="T69" fmla="*/ 5 h 121"/>
                <a:gd name="T70" fmla="*/ 200 w 931"/>
                <a:gd name="T71" fmla="*/ 3 h 121"/>
                <a:gd name="T72" fmla="*/ 198 w 931"/>
                <a:gd name="T73" fmla="*/ 2 h 121"/>
                <a:gd name="T74" fmla="*/ 197 w 931"/>
                <a:gd name="T75" fmla="*/ 1 h 121"/>
                <a:gd name="T76" fmla="*/ 195 w 931"/>
                <a:gd name="T77" fmla="*/ 0 h 121"/>
                <a:gd name="T78" fmla="*/ 194 w 931"/>
                <a:gd name="T79" fmla="*/ 0 h 121"/>
                <a:gd name="T80" fmla="*/ 192 w 931"/>
                <a:gd name="T81" fmla="*/ 0 h 121"/>
                <a:gd name="T82" fmla="*/ 11 w 931"/>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1"/>
                <a:gd name="T127" fmla="*/ 0 h 121"/>
                <a:gd name="T128" fmla="*/ 931 w 931"/>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1" h="121">
                  <a:moveTo>
                    <a:pt x="52" y="0"/>
                  </a:moveTo>
                  <a:lnTo>
                    <a:pt x="43" y="0"/>
                  </a:lnTo>
                  <a:lnTo>
                    <a:pt x="36" y="2"/>
                  </a:lnTo>
                  <a:lnTo>
                    <a:pt x="28" y="6"/>
                  </a:lnTo>
                  <a:lnTo>
                    <a:pt x="21" y="11"/>
                  </a:lnTo>
                  <a:lnTo>
                    <a:pt x="15" y="17"/>
                  </a:lnTo>
                  <a:lnTo>
                    <a:pt x="10" y="24"/>
                  </a:lnTo>
                  <a:lnTo>
                    <a:pt x="6" y="33"/>
                  </a:lnTo>
                  <a:lnTo>
                    <a:pt x="2" y="41"/>
                  </a:lnTo>
                  <a:lnTo>
                    <a:pt x="1" y="51"/>
                  </a:lnTo>
                  <a:lnTo>
                    <a:pt x="0" y="60"/>
                  </a:lnTo>
                  <a:lnTo>
                    <a:pt x="1" y="70"/>
                  </a:lnTo>
                  <a:lnTo>
                    <a:pt x="2" y="79"/>
                  </a:lnTo>
                  <a:lnTo>
                    <a:pt x="6" y="87"/>
                  </a:lnTo>
                  <a:lnTo>
                    <a:pt x="10" y="95"/>
                  </a:lnTo>
                  <a:lnTo>
                    <a:pt x="15" y="103"/>
                  </a:lnTo>
                  <a:lnTo>
                    <a:pt x="21" y="109"/>
                  </a:lnTo>
                  <a:lnTo>
                    <a:pt x="28" y="114"/>
                  </a:lnTo>
                  <a:lnTo>
                    <a:pt x="36" y="117"/>
                  </a:lnTo>
                  <a:lnTo>
                    <a:pt x="43" y="120"/>
                  </a:lnTo>
                  <a:lnTo>
                    <a:pt x="52" y="121"/>
                  </a:lnTo>
                  <a:lnTo>
                    <a:pt x="879" y="121"/>
                  </a:lnTo>
                  <a:lnTo>
                    <a:pt x="895" y="117"/>
                  </a:lnTo>
                  <a:lnTo>
                    <a:pt x="903" y="114"/>
                  </a:lnTo>
                  <a:lnTo>
                    <a:pt x="910" y="109"/>
                  </a:lnTo>
                  <a:lnTo>
                    <a:pt x="916" y="103"/>
                  </a:lnTo>
                  <a:lnTo>
                    <a:pt x="921" y="95"/>
                  </a:lnTo>
                  <a:lnTo>
                    <a:pt x="925" y="87"/>
                  </a:lnTo>
                  <a:lnTo>
                    <a:pt x="929" y="79"/>
                  </a:lnTo>
                  <a:lnTo>
                    <a:pt x="930" y="70"/>
                  </a:lnTo>
                  <a:lnTo>
                    <a:pt x="931" y="60"/>
                  </a:lnTo>
                  <a:lnTo>
                    <a:pt x="930" y="51"/>
                  </a:lnTo>
                  <a:lnTo>
                    <a:pt x="929" y="41"/>
                  </a:lnTo>
                  <a:lnTo>
                    <a:pt x="925" y="33"/>
                  </a:lnTo>
                  <a:lnTo>
                    <a:pt x="921" y="24"/>
                  </a:lnTo>
                  <a:lnTo>
                    <a:pt x="916" y="17"/>
                  </a:lnTo>
                  <a:lnTo>
                    <a:pt x="910" y="11"/>
                  </a:lnTo>
                  <a:lnTo>
                    <a:pt x="903" y="6"/>
                  </a:lnTo>
                  <a:lnTo>
                    <a:pt x="895" y="2"/>
                  </a:lnTo>
                  <a:lnTo>
                    <a:pt x="888" y="0"/>
                  </a:lnTo>
                  <a:lnTo>
                    <a:pt x="879"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99600" name="Line 272"/>
            <p:cNvSpPr>
              <a:spLocks noChangeShapeType="1"/>
            </p:cNvSpPr>
            <p:nvPr/>
          </p:nvSpPr>
          <p:spPr bwMode="auto">
            <a:xfrm>
              <a:off x="924" y="3455"/>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01" name="Freeform 273"/>
            <p:cNvSpPr>
              <a:spLocks/>
            </p:cNvSpPr>
            <p:nvPr/>
          </p:nvSpPr>
          <p:spPr bwMode="auto">
            <a:xfrm>
              <a:off x="924" y="3455"/>
              <a:ext cx="56" cy="61"/>
            </a:xfrm>
            <a:custGeom>
              <a:avLst/>
              <a:gdLst>
                <a:gd name="T0" fmla="*/ 0 w 256"/>
                <a:gd name="T1" fmla="*/ 0 h 298"/>
                <a:gd name="T2" fmla="*/ 28 w 256"/>
                <a:gd name="T3" fmla="*/ 61 h 298"/>
                <a:gd name="T4" fmla="*/ 56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8"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02" name="Line 274"/>
            <p:cNvSpPr>
              <a:spLocks noChangeShapeType="1"/>
            </p:cNvSpPr>
            <p:nvPr/>
          </p:nvSpPr>
          <p:spPr bwMode="auto">
            <a:xfrm>
              <a:off x="1105" y="3405"/>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03" name="Freeform 275"/>
            <p:cNvSpPr>
              <a:spLocks/>
            </p:cNvSpPr>
            <p:nvPr/>
          </p:nvSpPr>
          <p:spPr bwMode="auto">
            <a:xfrm>
              <a:off x="1105" y="3405"/>
              <a:ext cx="56" cy="61"/>
            </a:xfrm>
            <a:custGeom>
              <a:avLst/>
              <a:gdLst>
                <a:gd name="T0" fmla="*/ 0 w 256"/>
                <a:gd name="T1" fmla="*/ 0 h 298"/>
                <a:gd name="T2" fmla="*/ 28 w 256"/>
                <a:gd name="T3" fmla="*/ 61 h 298"/>
                <a:gd name="T4" fmla="*/ 56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8"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04" name="Line 276"/>
            <p:cNvSpPr>
              <a:spLocks noChangeShapeType="1"/>
            </p:cNvSpPr>
            <p:nvPr/>
          </p:nvSpPr>
          <p:spPr bwMode="auto">
            <a:xfrm>
              <a:off x="1285" y="3342"/>
              <a:ext cx="1" cy="0"/>
            </a:xfrm>
            <a:prstGeom prst="line">
              <a:avLst/>
            </a:prstGeom>
            <a:noFill/>
            <a:ln w="0">
              <a:solidFill>
                <a:srgbClr val="FFFF00"/>
              </a:solidFill>
              <a:round/>
              <a:headEnd/>
              <a:tailEnd/>
            </a:ln>
          </p:spPr>
          <p:txBody>
            <a:bodyPr>
              <a:prstTxWarp prst="textNoShape">
                <a:avLst/>
              </a:prstTxWarp>
            </a:bodyPr>
            <a:lstStyle/>
            <a:p>
              <a:endParaRPr lang="en-US"/>
            </a:p>
          </p:txBody>
        </p:sp>
        <p:sp>
          <p:nvSpPr>
            <p:cNvPr id="99605" name="Freeform 277"/>
            <p:cNvSpPr>
              <a:spLocks/>
            </p:cNvSpPr>
            <p:nvPr/>
          </p:nvSpPr>
          <p:spPr bwMode="auto">
            <a:xfrm>
              <a:off x="1285" y="3342"/>
              <a:ext cx="56" cy="61"/>
            </a:xfrm>
            <a:custGeom>
              <a:avLst/>
              <a:gdLst>
                <a:gd name="T0" fmla="*/ 0 w 256"/>
                <a:gd name="T1" fmla="*/ 0 h 299"/>
                <a:gd name="T2" fmla="*/ 28 w 256"/>
                <a:gd name="T3" fmla="*/ 61 h 299"/>
                <a:gd name="T4" fmla="*/ 56 w 256"/>
                <a:gd name="T5" fmla="*/ 0 h 299"/>
                <a:gd name="T6" fmla="*/ 0 w 256"/>
                <a:gd name="T7" fmla="*/ 0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0"/>
                  </a:moveTo>
                  <a:lnTo>
                    <a:pt x="129" y="299"/>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06" name="Line 278"/>
            <p:cNvSpPr>
              <a:spLocks noChangeShapeType="1"/>
            </p:cNvSpPr>
            <p:nvPr/>
          </p:nvSpPr>
          <p:spPr bwMode="auto">
            <a:xfrm>
              <a:off x="1466" y="3240"/>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07" name="Freeform 279"/>
            <p:cNvSpPr>
              <a:spLocks/>
            </p:cNvSpPr>
            <p:nvPr/>
          </p:nvSpPr>
          <p:spPr bwMode="auto">
            <a:xfrm>
              <a:off x="1466" y="3240"/>
              <a:ext cx="56" cy="61"/>
            </a:xfrm>
            <a:custGeom>
              <a:avLst/>
              <a:gdLst>
                <a:gd name="T0" fmla="*/ 0 w 256"/>
                <a:gd name="T1" fmla="*/ 0 h 298"/>
                <a:gd name="T2" fmla="*/ 28 w 256"/>
                <a:gd name="T3" fmla="*/ 61 h 298"/>
                <a:gd name="T4" fmla="*/ 56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9"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08" name="Line 280"/>
            <p:cNvSpPr>
              <a:spLocks noChangeShapeType="1"/>
            </p:cNvSpPr>
            <p:nvPr/>
          </p:nvSpPr>
          <p:spPr bwMode="auto">
            <a:xfrm>
              <a:off x="1647" y="3202"/>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09" name="Freeform 281"/>
            <p:cNvSpPr>
              <a:spLocks/>
            </p:cNvSpPr>
            <p:nvPr/>
          </p:nvSpPr>
          <p:spPr bwMode="auto">
            <a:xfrm>
              <a:off x="1647" y="3202"/>
              <a:ext cx="56" cy="60"/>
            </a:xfrm>
            <a:custGeom>
              <a:avLst/>
              <a:gdLst>
                <a:gd name="T0" fmla="*/ 0 w 256"/>
                <a:gd name="T1" fmla="*/ 0 h 298"/>
                <a:gd name="T2" fmla="*/ 28 w 256"/>
                <a:gd name="T3" fmla="*/ 60 h 298"/>
                <a:gd name="T4" fmla="*/ 56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8"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10" name="Line 282"/>
            <p:cNvSpPr>
              <a:spLocks noChangeShapeType="1"/>
            </p:cNvSpPr>
            <p:nvPr/>
          </p:nvSpPr>
          <p:spPr bwMode="auto">
            <a:xfrm>
              <a:off x="1828" y="3112"/>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11" name="Freeform 283"/>
            <p:cNvSpPr>
              <a:spLocks/>
            </p:cNvSpPr>
            <p:nvPr/>
          </p:nvSpPr>
          <p:spPr bwMode="auto">
            <a:xfrm>
              <a:off x="1828" y="3112"/>
              <a:ext cx="56" cy="61"/>
            </a:xfrm>
            <a:custGeom>
              <a:avLst/>
              <a:gdLst>
                <a:gd name="T0" fmla="*/ 0 w 256"/>
                <a:gd name="T1" fmla="*/ 0 h 299"/>
                <a:gd name="T2" fmla="*/ 28 w 256"/>
                <a:gd name="T3" fmla="*/ 61 h 299"/>
                <a:gd name="T4" fmla="*/ 56 w 256"/>
                <a:gd name="T5" fmla="*/ 0 h 299"/>
                <a:gd name="T6" fmla="*/ 0 w 256"/>
                <a:gd name="T7" fmla="*/ 0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0"/>
                  </a:moveTo>
                  <a:lnTo>
                    <a:pt x="129" y="299"/>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12" name="Line 284"/>
            <p:cNvSpPr>
              <a:spLocks noChangeShapeType="1"/>
            </p:cNvSpPr>
            <p:nvPr/>
          </p:nvSpPr>
          <p:spPr bwMode="auto">
            <a:xfrm>
              <a:off x="2007" y="2984"/>
              <a:ext cx="1" cy="0"/>
            </a:xfrm>
            <a:prstGeom prst="line">
              <a:avLst/>
            </a:prstGeom>
            <a:noFill/>
            <a:ln w="0">
              <a:solidFill>
                <a:srgbClr val="FFFF00"/>
              </a:solidFill>
              <a:round/>
              <a:headEnd/>
              <a:tailEnd/>
            </a:ln>
          </p:spPr>
          <p:txBody>
            <a:bodyPr>
              <a:prstTxWarp prst="textNoShape">
                <a:avLst/>
              </a:prstTxWarp>
            </a:bodyPr>
            <a:lstStyle/>
            <a:p>
              <a:endParaRPr lang="en-US"/>
            </a:p>
          </p:txBody>
        </p:sp>
        <p:sp>
          <p:nvSpPr>
            <p:cNvPr id="99613" name="Freeform 285"/>
            <p:cNvSpPr>
              <a:spLocks/>
            </p:cNvSpPr>
            <p:nvPr/>
          </p:nvSpPr>
          <p:spPr bwMode="auto">
            <a:xfrm>
              <a:off x="2007" y="2984"/>
              <a:ext cx="56" cy="60"/>
            </a:xfrm>
            <a:custGeom>
              <a:avLst/>
              <a:gdLst>
                <a:gd name="T0" fmla="*/ 0 w 256"/>
                <a:gd name="T1" fmla="*/ 0 h 298"/>
                <a:gd name="T2" fmla="*/ 28 w 256"/>
                <a:gd name="T3" fmla="*/ 60 h 298"/>
                <a:gd name="T4" fmla="*/ 56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9"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14" name="Line 286"/>
            <p:cNvSpPr>
              <a:spLocks noChangeShapeType="1"/>
            </p:cNvSpPr>
            <p:nvPr/>
          </p:nvSpPr>
          <p:spPr bwMode="auto">
            <a:xfrm>
              <a:off x="2188" y="2931"/>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15" name="Freeform 287"/>
            <p:cNvSpPr>
              <a:spLocks/>
            </p:cNvSpPr>
            <p:nvPr/>
          </p:nvSpPr>
          <p:spPr bwMode="auto">
            <a:xfrm>
              <a:off x="2188" y="2931"/>
              <a:ext cx="56" cy="62"/>
            </a:xfrm>
            <a:custGeom>
              <a:avLst/>
              <a:gdLst>
                <a:gd name="T0" fmla="*/ 0 w 256"/>
                <a:gd name="T1" fmla="*/ 0 h 298"/>
                <a:gd name="T2" fmla="*/ 28 w 256"/>
                <a:gd name="T3" fmla="*/ 62 h 298"/>
                <a:gd name="T4" fmla="*/ 56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8"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16" name="Line 288"/>
            <p:cNvSpPr>
              <a:spLocks noChangeShapeType="1"/>
            </p:cNvSpPr>
            <p:nvPr/>
          </p:nvSpPr>
          <p:spPr bwMode="auto">
            <a:xfrm>
              <a:off x="2369" y="2892"/>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17" name="Freeform 289"/>
            <p:cNvSpPr>
              <a:spLocks/>
            </p:cNvSpPr>
            <p:nvPr/>
          </p:nvSpPr>
          <p:spPr bwMode="auto">
            <a:xfrm>
              <a:off x="2369" y="2892"/>
              <a:ext cx="56" cy="61"/>
            </a:xfrm>
            <a:custGeom>
              <a:avLst/>
              <a:gdLst>
                <a:gd name="T0" fmla="*/ 0 w 256"/>
                <a:gd name="T1" fmla="*/ 0 h 298"/>
                <a:gd name="T2" fmla="*/ 28 w 256"/>
                <a:gd name="T3" fmla="*/ 61 h 298"/>
                <a:gd name="T4" fmla="*/ 56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9"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18" name="Line 290"/>
            <p:cNvSpPr>
              <a:spLocks noChangeShapeType="1"/>
            </p:cNvSpPr>
            <p:nvPr/>
          </p:nvSpPr>
          <p:spPr bwMode="auto">
            <a:xfrm>
              <a:off x="2550" y="2853"/>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19" name="Freeform 291"/>
            <p:cNvSpPr>
              <a:spLocks/>
            </p:cNvSpPr>
            <p:nvPr/>
          </p:nvSpPr>
          <p:spPr bwMode="auto">
            <a:xfrm>
              <a:off x="2550" y="2853"/>
              <a:ext cx="56" cy="60"/>
            </a:xfrm>
            <a:custGeom>
              <a:avLst/>
              <a:gdLst>
                <a:gd name="T0" fmla="*/ 0 w 256"/>
                <a:gd name="T1" fmla="*/ 0 h 299"/>
                <a:gd name="T2" fmla="*/ 28 w 256"/>
                <a:gd name="T3" fmla="*/ 60 h 299"/>
                <a:gd name="T4" fmla="*/ 56 w 256"/>
                <a:gd name="T5" fmla="*/ 0 h 299"/>
                <a:gd name="T6" fmla="*/ 0 w 256"/>
                <a:gd name="T7" fmla="*/ 0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0"/>
                  </a:moveTo>
                  <a:lnTo>
                    <a:pt x="128" y="299"/>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20" name="Line 292"/>
            <p:cNvSpPr>
              <a:spLocks noChangeShapeType="1"/>
            </p:cNvSpPr>
            <p:nvPr/>
          </p:nvSpPr>
          <p:spPr bwMode="auto">
            <a:xfrm>
              <a:off x="2730" y="2813"/>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21" name="Freeform 293"/>
            <p:cNvSpPr>
              <a:spLocks/>
            </p:cNvSpPr>
            <p:nvPr/>
          </p:nvSpPr>
          <p:spPr bwMode="auto">
            <a:xfrm>
              <a:off x="2730" y="2813"/>
              <a:ext cx="56" cy="61"/>
            </a:xfrm>
            <a:custGeom>
              <a:avLst/>
              <a:gdLst>
                <a:gd name="T0" fmla="*/ 0 w 256"/>
                <a:gd name="T1" fmla="*/ 0 h 298"/>
                <a:gd name="T2" fmla="*/ 28 w 256"/>
                <a:gd name="T3" fmla="*/ 61 h 298"/>
                <a:gd name="T4" fmla="*/ 56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8"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22" name="Line 294"/>
            <p:cNvSpPr>
              <a:spLocks noChangeShapeType="1"/>
            </p:cNvSpPr>
            <p:nvPr/>
          </p:nvSpPr>
          <p:spPr bwMode="auto">
            <a:xfrm>
              <a:off x="2911" y="2746"/>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23" name="Freeform 295"/>
            <p:cNvSpPr>
              <a:spLocks/>
            </p:cNvSpPr>
            <p:nvPr/>
          </p:nvSpPr>
          <p:spPr bwMode="auto">
            <a:xfrm>
              <a:off x="2911" y="2746"/>
              <a:ext cx="56" cy="61"/>
            </a:xfrm>
            <a:custGeom>
              <a:avLst/>
              <a:gdLst>
                <a:gd name="T0" fmla="*/ 0 w 256"/>
                <a:gd name="T1" fmla="*/ 0 h 298"/>
                <a:gd name="T2" fmla="*/ 28 w 256"/>
                <a:gd name="T3" fmla="*/ 61 h 298"/>
                <a:gd name="T4" fmla="*/ 56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9"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24" name="Line 296"/>
            <p:cNvSpPr>
              <a:spLocks noChangeShapeType="1"/>
            </p:cNvSpPr>
            <p:nvPr/>
          </p:nvSpPr>
          <p:spPr bwMode="auto">
            <a:xfrm>
              <a:off x="3092" y="2719"/>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25" name="Freeform 297"/>
            <p:cNvSpPr>
              <a:spLocks/>
            </p:cNvSpPr>
            <p:nvPr/>
          </p:nvSpPr>
          <p:spPr bwMode="auto">
            <a:xfrm>
              <a:off x="3092" y="2719"/>
              <a:ext cx="56" cy="62"/>
            </a:xfrm>
            <a:custGeom>
              <a:avLst/>
              <a:gdLst>
                <a:gd name="T0" fmla="*/ 0 w 256"/>
                <a:gd name="T1" fmla="*/ 0 h 298"/>
                <a:gd name="T2" fmla="*/ 28 w 256"/>
                <a:gd name="T3" fmla="*/ 62 h 298"/>
                <a:gd name="T4" fmla="*/ 56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9"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26" name="Line 298"/>
            <p:cNvSpPr>
              <a:spLocks noChangeShapeType="1"/>
            </p:cNvSpPr>
            <p:nvPr/>
          </p:nvSpPr>
          <p:spPr bwMode="auto">
            <a:xfrm>
              <a:off x="3273" y="2652"/>
              <a:ext cx="0" cy="0"/>
            </a:xfrm>
            <a:prstGeom prst="line">
              <a:avLst/>
            </a:prstGeom>
            <a:noFill/>
            <a:ln w="0">
              <a:solidFill>
                <a:srgbClr val="FFFF00"/>
              </a:solidFill>
              <a:round/>
              <a:headEnd/>
              <a:tailEnd/>
            </a:ln>
          </p:spPr>
          <p:txBody>
            <a:bodyPr>
              <a:prstTxWarp prst="textNoShape">
                <a:avLst/>
              </a:prstTxWarp>
            </a:bodyPr>
            <a:lstStyle/>
            <a:p>
              <a:endParaRPr lang="en-US"/>
            </a:p>
          </p:txBody>
        </p:sp>
        <p:sp>
          <p:nvSpPr>
            <p:cNvPr id="99627" name="Freeform 299"/>
            <p:cNvSpPr>
              <a:spLocks/>
            </p:cNvSpPr>
            <p:nvPr/>
          </p:nvSpPr>
          <p:spPr bwMode="auto">
            <a:xfrm>
              <a:off x="3273" y="2652"/>
              <a:ext cx="55" cy="61"/>
            </a:xfrm>
            <a:custGeom>
              <a:avLst/>
              <a:gdLst>
                <a:gd name="T0" fmla="*/ 0 w 256"/>
                <a:gd name="T1" fmla="*/ 0 h 298"/>
                <a:gd name="T2" fmla="*/ 28 w 256"/>
                <a:gd name="T3" fmla="*/ 61 h 298"/>
                <a:gd name="T4" fmla="*/ 55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8"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28" name="Line 300"/>
            <p:cNvSpPr>
              <a:spLocks noChangeShapeType="1"/>
            </p:cNvSpPr>
            <p:nvPr/>
          </p:nvSpPr>
          <p:spPr bwMode="auto">
            <a:xfrm>
              <a:off x="3453" y="2611"/>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29" name="Freeform 301"/>
            <p:cNvSpPr>
              <a:spLocks/>
            </p:cNvSpPr>
            <p:nvPr/>
          </p:nvSpPr>
          <p:spPr bwMode="auto">
            <a:xfrm>
              <a:off x="3453" y="2611"/>
              <a:ext cx="56" cy="61"/>
            </a:xfrm>
            <a:custGeom>
              <a:avLst/>
              <a:gdLst>
                <a:gd name="T0" fmla="*/ 0 w 256"/>
                <a:gd name="T1" fmla="*/ 0 h 299"/>
                <a:gd name="T2" fmla="*/ 28 w 256"/>
                <a:gd name="T3" fmla="*/ 61 h 299"/>
                <a:gd name="T4" fmla="*/ 56 w 256"/>
                <a:gd name="T5" fmla="*/ 0 h 299"/>
                <a:gd name="T6" fmla="*/ 0 w 256"/>
                <a:gd name="T7" fmla="*/ 0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0"/>
                  </a:moveTo>
                  <a:lnTo>
                    <a:pt x="129" y="299"/>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30" name="Line 302"/>
            <p:cNvSpPr>
              <a:spLocks noChangeShapeType="1"/>
            </p:cNvSpPr>
            <p:nvPr/>
          </p:nvSpPr>
          <p:spPr bwMode="auto">
            <a:xfrm>
              <a:off x="3634" y="2569"/>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31" name="Freeform 303"/>
            <p:cNvSpPr>
              <a:spLocks/>
            </p:cNvSpPr>
            <p:nvPr/>
          </p:nvSpPr>
          <p:spPr bwMode="auto">
            <a:xfrm>
              <a:off x="3634" y="2569"/>
              <a:ext cx="56" cy="61"/>
            </a:xfrm>
            <a:custGeom>
              <a:avLst/>
              <a:gdLst>
                <a:gd name="T0" fmla="*/ 0 w 256"/>
                <a:gd name="T1" fmla="*/ 0 h 299"/>
                <a:gd name="T2" fmla="*/ 28 w 256"/>
                <a:gd name="T3" fmla="*/ 61 h 299"/>
                <a:gd name="T4" fmla="*/ 56 w 256"/>
                <a:gd name="T5" fmla="*/ 0 h 299"/>
                <a:gd name="T6" fmla="*/ 0 w 256"/>
                <a:gd name="T7" fmla="*/ 0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0"/>
                  </a:moveTo>
                  <a:lnTo>
                    <a:pt x="129" y="299"/>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32" name="Line 304"/>
            <p:cNvSpPr>
              <a:spLocks noChangeShapeType="1"/>
            </p:cNvSpPr>
            <p:nvPr/>
          </p:nvSpPr>
          <p:spPr bwMode="auto">
            <a:xfrm>
              <a:off x="3815" y="2495"/>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33" name="Freeform 305"/>
            <p:cNvSpPr>
              <a:spLocks/>
            </p:cNvSpPr>
            <p:nvPr/>
          </p:nvSpPr>
          <p:spPr bwMode="auto">
            <a:xfrm>
              <a:off x="3815" y="2495"/>
              <a:ext cx="56" cy="60"/>
            </a:xfrm>
            <a:custGeom>
              <a:avLst/>
              <a:gdLst>
                <a:gd name="T0" fmla="*/ 0 w 256"/>
                <a:gd name="T1" fmla="*/ 0 h 298"/>
                <a:gd name="T2" fmla="*/ 28 w 256"/>
                <a:gd name="T3" fmla="*/ 60 h 298"/>
                <a:gd name="T4" fmla="*/ 56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8"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34" name="Line 306"/>
            <p:cNvSpPr>
              <a:spLocks noChangeShapeType="1"/>
            </p:cNvSpPr>
            <p:nvPr/>
          </p:nvSpPr>
          <p:spPr bwMode="auto">
            <a:xfrm>
              <a:off x="3995" y="2458"/>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35" name="Freeform 307"/>
            <p:cNvSpPr>
              <a:spLocks/>
            </p:cNvSpPr>
            <p:nvPr/>
          </p:nvSpPr>
          <p:spPr bwMode="auto">
            <a:xfrm>
              <a:off x="3995" y="2458"/>
              <a:ext cx="56" cy="62"/>
            </a:xfrm>
            <a:custGeom>
              <a:avLst/>
              <a:gdLst>
                <a:gd name="T0" fmla="*/ 0 w 256"/>
                <a:gd name="T1" fmla="*/ 0 h 299"/>
                <a:gd name="T2" fmla="*/ 28 w 256"/>
                <a:gd name="T3" fmla="*/ 62 h 299"/>
                <a:gd name="T4" fmla="*/ 56 w 256"/>
                <a:gd name="T5" fmla="*/ 0 h 299"/>
                <a:gd name="T6" fmla="*/ 0 w 256"/>
                <a:gd name="T7" fmla="*/ 0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0"/>
                  </a:moveTo>
                  <a:lnTo>
                    <a:pt x="129" y="299"/>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36" name="Line 308"/>
            <p:cNvSpPr>
              <a:spLocks noChangeShapeType="1"/>
            </p:cNvSpPr>
            <p:nvPr/>
          </p:nvSpPr>
          <p:spPr bwMode="auto">
            <a:xfrm>
              <a:off x="4176" y="2394"/>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37" name="Freeform 309"/>
            <p:cNvSpPr>
              <a:spLocks/>
            </p:cNvSpPr>
            <p:nvPr/>
          </p:nvSpPr>
          <p:spPr bwMode="auto">
            <a:xfrm>
              <a:off x="4176" y="2394"/>
              <a:ext cx="56" cy="60"/>
            </a:xfrm>
            <a:custGeom>
              <a:avLst/>
              <a:gdLst>
                <a:gd name="T0" fmla="*/ 0 w 256"/>
                <a:gd name="T1" fmla="*/ 0 h 298"/>
                <a:gd name="T2" fmla="*/ 28 w 256"/>
                <a:gd name="T3" fmla="*/ 60 h 298"/>
                <a:gd name="T4" fmla="*/ 56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9"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38" name="Line 310"/>
            <p:cNvSpPr>
              <a:spLocks noChangeShapeType="1"/>
            </p:cNvSpPr>
            <p:nvPr/>
          </p:nvSpPr>
          <p:spPr bwMode="auto">
            <a:xfrm>
              <a:off x="4357" y="2312"/>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39" name="Line 311"/>
            <p:cNvSpPr>
              <a:spLocks noChangeShapeType="1"/>
            </p:cNvSpPr>
            <p:nvPr/>
          </p:nvSpPr>
          <p:spPr bwMode="auto">
            <a:xfrm>
              <a:off x="4538" y="2249"/>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40" name="Line 312"/>
            <p:cNvSpPr>
              <a:spLocks noChangeShapeType="1"/>
            </p:cNvSpPr>
            <p:nvPr/>
          </p:nvSpPr>
          <p:spPr bwMode="auto">
            <a:xfrm>
              <a:off x="4718" y="2204"/>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41" name="Freeform 313"/>
            <p:cNvSpPr>
              <a:spLocks/>
            </p:cNvSpPr>
            <p:nvPr/>
          </p:nvSpPr>
          <p:spPr bwMode="auto">
            <a:xfrm>
              <a:off x="4718" y="2204"/>
              <a:ext cx="56" cy="60"/>
            </a:xfrm>
            <a:custGeom>
              <a:avLst/>
              <a:gdLst>
                <a:gd name="T0" fmla="*/ 0 w 256"/>
                <a:gd name="T1" fmla="*/ 0 h 298"/>
                <a:gd name="T2" fmla="*/ 28 w 256"/>
                <a:gd name="T3" fmla="*/ 60 h 298"/>
                <a:gd name="T4" fmla="*/ 56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9"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42" name="Line 314"/>
            <p:cNvSpPr>
              <a:spLocks noChangeShapeType="1"/>
            </p:cNvSpPr>
            <p:nvPr/>
          </p:nvSpPr>
          <p:spPr bwMode="auto">
            <a:xfrm>
              <a:off x="4899" y="2204"/>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43" name="Freeform 315"/>
            <p:cNvSpPr>
              <a:spLocks/>
            </p:cNvSpPr>
            <p:nvPr/>
          </p:nvSpPr>
          <p:spPr bwMode="auto">
            <a:xfrm>
              <a:off x="4899" y="2204"/>
              <a:ext cx="56" cy="60"/>
            </a:xfrm>
            <a:custGeom>
              <a:avLst/>
              <a:gdLst>
                <a:gd name="T0" fmla="*/ 0 w 256"/>
                <a:gd name="T1" fmla="*/ 0 h 298"/>
                <a:gd name="T2" fmla="*/ 28 w 256"/>
                <a:gd name="T3" fmla="*/ 60 h 298"/>
                <a:gd name="T4" fmla="*/ 56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8"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44" name="Line 316"/>
            <p:cNvSpPr>
              <a:spLocks noChangeShapeType="1"/>
            </p:cNvSpPr>
            <p:nvPr/>
          </p:nvSpPr>
          <p:spPr bwMode="auto">
            <a:xfrm>
              <a:off x="941" y="3485"/>
              <a:ext cx="0"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45" name="Freeform 317"/>
            <p:cNvSpPr>
              <a:spLocks/>
            </p:cNvSpPr>
            <p:nvPr/>
          </p:nvSpPr>
          <p:spPr bwMode="auto">
            <a:xfrm>
              <a:off x="941" y="3423"/>
              <a:ext cx="22" cy="74"/>
            </a:xfrm>
            <a:custGeom>
              <a:avLst/>
              <a:gdLst>
                <a:gd name="T0" fmla="*/ 0 w 104"/>
                <a:gd name="T1" fmla="*/ 62 h 367"/>
                <a:gd name="T2" fmla="*/ 0 w 104"/>
                <a:gd name="T3" fmla="*/ 64 h 367"/>
                <a:gd name="T4" fmla="*/ 0 w 104"/>
                <a:gd name="T5" fmla="*/ 66 h 367"/>
                <a:gd name="T6" fmla="*/ 1 w 104"/>
                <a:gd name="T7" fmla="*/ 67 h 367"/>
                <a:gd name="T8" fmla="*/ 2 w 104"/>
                <a:gd name="T9" fmla="*/ 69 h 367"/>
                <a:gd name="T10" fmla="*/ 3 w 104"/>
                <a:gd name="T11" fmla="*/ 70 h 367"/>
                <a:gd name="T12" fmla="*/ 4 w 104"/>
                <a:gd name="T13" fmla="*/ 72 h 367"/>
                <a:gd name="T14" fmla="*/ 6 w 104"/>
                <a:gd name="T15" fmla="*/ 73 h 367"/>
                <a:gd name="T16" fmla="*/ 8 w 104"/>
                <a:gd name="T17" fmla="*/ 73 h 367"/>
                <a:gd name="T18" fmla="*/ 9 w 104"/>
                <a:gd name="T19" fmla="*/ 74 h 367"/>
                <a:gd name="T20" fmla="*/ 11 w 104"/>
                <a:gd name="T21" fmla="*/ 74 h 367"/>
                <a:gd name="T22" fmla="*/ 12 w 104"/>
                <a:gd name="T23" fmla="*/ 74 h 367"/>
                <a:gd name="T24" fmla="*/ 14 w 104"/>
                <a:gd name="T25" fmla="*/ 73 h 367"/>
                <a:gd name="T26" fmla="*/ 16 w 104"/>
                <a:gd name="T27" fmla="*/ 73 h 367"/>
                <a:gd name="T28" fmla="*/ 17 w 104"/>
                <a:gd name="T29" fmla="*/ 72 h 367"/>
                <a:gd name="T30" fmla="*/ 19 w 104"/>
                <a:gd name="T31" fmla="*/ 70 h 367"/>
                <a:gd name="T32" fmla="*/ 20 w 104"/>
                <a:gd name="T33" fmla="*/ 69 h 367"/>
                <a:gd name="T34" fmla="*/ 21 w 104"/>
                <a:gd name="T35" fmla="*/ 67 h 367"/>
                <a:gd name="T36" fmla="*/ 21 w 104"/>
                <a:gd name="T37" fmla="*/ 66 h 367"/>
                <a:gd name="T38" fmla="*/ 22 w 104"/>
                <a:gd name="T39" fmla="*/ 64 h 367"/>
                <a:gd name="T40" fmla="*/ 22 w 104"/>
                <a:gd name="T41" fmla="*/ 62 h 367"/>
                <a:gd name="T42" fmla="*/ 22 w 104"/>
                <a:gd name="T43" fmla="*/ 12 h 367"/>
                <a:gd name="T44" fmla="*/ 21 w 104"/>
                <a:gd name="T45" fmla="*/ 8 h 367"/>
                <a:gd name="T46" fmla="*/ 21 w 104"/>
                <a:gd name="T47" fmla="*/ 7 h 367"/>
                <a:gd name="T48" fmla="*/ 20 w 104"/>
                <a:gd name="T49" fmla="*/ 5 h 367"/>
                <a:gd name="T50" fmla="*/ 19 w 104"/>
                <a:gd name="T51" fmla="*/ 4 h 367"/>
                <a:gd name="T52" fmla="*/ 17 w 104"/>
                <a:gd name="T53" fmla="*/ 2 h 367"/>
                <a:gd name="T54" fmla="*/ 16 w 104"/>
                <a:gd name="T55" fmla="*/ 1 h 367"/>
                <a:gd name="T56" fmla="*/ 14 w 104"/>
                <a:gd name="T57" fmla="*/ 1 h 367"/>
                <a:gd name="T58" fmla="*/ 12 w 104"/>
                <a:gd name="T59" fmla="*/ 0 h 367"/>
                <a:gd name="T60" fmla="*/ 11 w 104"/>
                <a:gd name="T61" fmla="*/ 0 h 367"/>
                <a:gd name="T62" fmla="*/ 9 w 104"/>
                <a:gd name="T63" fmla="*/ 0 h 367"/>
                <a:gd name="T64" fmla="*/ 8 w 104"/>
                <a:gd name="T65" fmla="*/ 1 h 367"/>
                <a:gd name="T66" fmla="*/ 6 w 104"/>
                <a:gd name="T67" fmla="*/ 1 h 367"/>
                <a:gd name="T68" fmla="*/ 4 w 104"/>
                <a:gd name="T69" fmla="*/ 2 h 367"/>
                <a:gd name="T70" fmla="*/ 3 w 104"/>
                <a:gd name="T71" fmla="*/ 4 h 367"/>
                <a:gd name="T72" fmla="*/ 2 w 104"/>
                <a:gd name="T73" fmla="*/ 5 h 367"/>
                <a:gd name="T74" fmla="*/ 1 w 104"/>
                <a:gd name="T75" fmla="*/ 7 h 367"/>
                <a:gd name="T76" fmla="*/ 0 w 104"/>
                <a:gd name="T77" fmla="*/ 8 h 367"/>
                <a:gd name="T78" fmla="*/ 0 w 104"/>
                <a:gd name="T79" fmla="*/ 10 h 367"/>
                <a:gd name="T80" fmla="*/ 0 w 104"/>
                <a:gd name="T81" fmla="*/ 12 h 367"/>
                <a:gd name="T82" fmla="*/ 0 w 104"/>
                <a:gd name="T83" fmla="*/ 62 h 3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367"/>
                <a:gd name="T128" fmla="*/ 104 w 104"/>
                <a:gd name="T129" fmla="*/ 367 h 3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367">
                  <a:moveTo>
                    <a:pt x="0" y="306"/>
                  </a:moveTo>
                  <a:lnTo>
                    <a:pt x="0" y="316"/>
                  </a:lnTo>
                  <a:lnTo>
                    <a:pt x="2" y="325"/>
                  </a:lnTo>
                  <a:lnTo>
                    <a:pt x="5" y="334"/>
                  </a:lnTo>
                  <a:lnTo>
                    <a:pt x="10" y="341"/>
                  </a:lnTo>
                  <a:lnTo>
                    <a:pt x="15" y="349"/>
                  </a:lnTo>
                  <a:lnTo>
                    <a:pt x="21" y="355"/>
                  </a:lnTo>
                  <a:lnTo>
                    <a:pt x="28" y="360"/>
                  </a:lnTo>
                  <a:lnTo>
                    <a:pt x="36" y="364"/>
                  </a:lnTo>
                  <a:lnTo>
                    <a:pt x="43" y="366"/>
                  </a:lnTo>
                  <a:lnTo>
                    <a:pt x="52" y="367"/>
                  </a:lnTo>
                  <a:lnTo>
                    <a:pt x="59" y="366"/>
                  </a:lnTo>
                  <a:lnTo>
                    <a:pt x="68" y="364"/>
                  </a:lnTo>
                  <a:lnTo>
                    <a:pt x="75" y="360"/>
                  </a:lnTo>
                  <a:lnTo>
                    <a:pt x="81" y="355"/>
                  </a:lnTo>
                  <a:lnTo>
                    <a:pt x="88" y="349"/>
                  </a:lnTo>
                  <a:lnTo>
                    <a:pt x="94" y="341"/>
                  </a:lnTo>
                  <a:lnTo>
                    <a:pt x="97" y="334"/>
                  </a:lnTo>
                  <a:lnTo>
                    <a:pt x="101" y="325"/>
                  </a:lnTo>
                  <a:lnTo>
                    <a:pt x="102" y="316"/>
                  </a:lnTo>
                  <a:lnTo>
                    <a:pt x="104" y="306"/>
                  </a:lnTo>
                  <a:lnTo>
                    <a:pt x="104" y="60"/>
                  </a:lnTo>
                  <a:lnTo>
                    <a:pt x="101" y="42"/>
                  </a:lnTo>
                  <a:lnTo>
                    <a:pt x="97" y="33"/>
                  </a:lnTo>
                  <a:lnTo>
                    <a:pt x="94" y="25"/>
                  </a:lnTo>
                  <a:lnTo>
                    <a:pt x="88" y="18"/>
                  </a:lnTo>
                  <a:lnTo>
                    <a:pt x="81" y="12"/>
                  </a:lnTo>
                  <a:lnTo>
                    <a:pt x="75" y="7"/>
                  </a:lnTo>
                  <a:lnTo>
                    <a:pt x="68" y="3"/>
                  </a:lnTo>
                  <a:lnTo>
                    <a:pt x="59" y="1"/>
                  </a:lnTo>
                  <a:lnTo>
                    <a:pt x="52" y="0"/>
                  </a:lnTo>
                  <a:lnTo>
                    <a:pt x="43" y="1"/>
                  </a:lnTo>
                  <a:lnTo>
                    <a:pt x="36" y="3"/>
                  </a:lnTo>
                  <a:lnTo>
                    <a:pt x="28" y="7"/>
                  </a:lnTo>
                  <a:lnTo>
                    <a:pt x="21" y="12"/>
                  </a:lnTo>
                  <a:lnTo>
                    <a:pt x="15" y="18"/>
                  </a:lnTo>
                  <a:lnTo>
                    <a:pt x="10" y="25"/>
                  </a:lnTo>
                  <a:lnTo>
                    <a:pt x="5" y="33"/>
                  </a:lnTo>
                  <a:lnTo>
                    <a:pt x="2" y="42"/>
                  </a:lnTo>
                  <a:lnTo>
                    <a:pt x="0" y="52"/>
                  </a:lnTo>
                  <a:lnTo>
                    <a:pt x="0" y="60"/>
                  </a:lnTo>
                  <a:lnTo>
                    <a:pt x="0" y="306"/>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46" name="Line 318"/>
            <p:cNvSpPr>
              <a:spLocks noChangeShapeType="1"/>
            </p:cNvSpPr>
            <p:nvPr/>
          </p:nvSpPr>
          <p:spPr bwMode="auto">
            <a:xfrm>
              <a:off x="952" y="3423"/>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47" name="Freeform 319"/>
            <p:cNvSpPr>
              <a:spLocks/>
            </p:cNvSpPr>
            <p:nvPr/>
          </p:nvSpPr>
          <p:spPr bwMode="auto">
            <a:xfrm>
              <a:off x="941" y="3423"/>
              <a:ext cx="203" cy="25"/>
            </a:xfrm>
            <a:custGeom>
              <a:avLst/>
              <a:gdLst>
                <a:gd name="T0" fmla="*/ 11 w 931"/>
                <a:gd name="T1" fmla="*/ 0 h 120"/>
                <a:gd name="T2" fmla="*/ 9 w 931"/>
                <a:gd name="T3" fmla="*/ 0 h 120"/>
                <a:gd name="T4" fmla="*/ 8 w 931"/>
                <a:gd name="T5" fmla="*/ 1 h 120"/>
                <a:gd name="T6" fmla="*/ 6 w 931"/>
                <a:gd name="T7" fmla="*/ 1 h 120"/>
                <a:gd name="T8" fmla="*/ 5 w 931"/>
                <a:gd name="T9" fmla="*/ 3 h 120"/>
                <a:gd name="T10" fmla="*/ 3 w 931"/>
                <a:gd name="T11" fmla="*/ 4 h 120"/>
                <a:gd name="T12" fmla="*/ 2 w 931"/>
                <a:gd name="T13" fmla="*/ 5 h 120"/>
                <a:gd name="T14" fmla="*/ 1 w 931"/>
                <a:gd name="T15" fmla="*/ 7 h 120"/>
                <a:gd name="T16" fmla="*/ 0 w 931"/>
                <a:gd name="T17" fmla="*/ 9 h 120"/>
                <a:gd name="T18" fmla="*/ 0 w 931"/>
                <a:gd name="T19" fmla="*/ 11 h 120"/>
                <a:gd name="T20" fmla="*/ 0 w 931"/>
                <a:gd name="T21" fmla="*/ 13 h 120"/>
                <a:gd name="T22" fmla="*/ 0 w 931"/>
                <a:gd name="T23" fmla="*/ 15 h 120"/>
                <a:gd name="T24" fmla="*/ 0 w 931"/>
                <a:gd name="T25" fmla="*/ 16 h 120"/>
                <a:gd name="T26" fmla="*/ 1 w 931"/>
                <a:gd name="T27" fmla="*/ 18 h 120"/>
                <a:gd name="T28" fmla="*/ 2 w 931"/>
                <a:gd name="T29" fmla="*/ 20 h 120"/>
                <a:gd name="T30" fmla="*/ 3 w 931"/>
                <a:gd name="T31" fmla="*/ 22 h 120"/>
                <a:gd name="T32" fmla="*/ 5 w 931"/>
                <a:gd name="T33" fmla="*/ 23 h 120"/>
                <a:gd name="T34" fmla="*/ 6 w 931"/>
                <a:gd name="T35" fmla="*/ 24 h 120"/>
                <a:gd name="T36" fmla="*/ 8 w 931"/>
                <a:gd name="T37" fmla="*/ 25 h 120"/>
                <a:gd name="T38" fmla="*/ 9 w 931"/>
                <a:gd name="T39" fmla="*/ 25 h 120"/>
                <a:gd name="T40" fmla="*/ 11 w 931"/>
                <a:gd name="T41" fmla="*/ 25 h 120"/>
                <a:gd name="T42" fmla="*/ 192 w 931"/>
                <a:gd name="T43" fmla="*/ 25 h 120"/>
                <a:gd name="T44" fmla="*/ 195 w 931"/>
                <a:gd name="T45" fmla="*/ 25 h 120"/>
                <a:gd name="T46" fmla="*/ 197 w 931"/>
                <a:gd name="T47" fmla="*/ 24 h 120"/>
                <a:gd name="T48" fmla="*/ 198 w 931"/>
                <a:gd name="T49" fmla="*/ 23 h 120"/>
                <a:gd name="T50" fmla="*/ 200 w 931"/>
                <a:gd name="T51" fmla="*/ 22 h 120"/>
                <a:gd name="T52" fmla="*/ 201 w 931"/>
                <a:gd name="T53" fmla="*/ 20 h 120"/>
                <a:gd name="T54" fmla="*/ 202 w 931"/>
                <a:gd name="T55" fmla="*/ 18 h 120"/>
                <a:gd name="T56" fmla="*/ 203 w 931"/>
                <a:gd name="T57" fmla="*/ 16 h 120"/>
                <a:gd name="T58" fmla="*/ 203 w 931"/>
                <a:gd name="T59" fmla="*/ 15 h 120"/>
                <a:gd name="T60" fmla="*/ 203 w 931"/>
                <a:gd name="T61" fmla="*/ 13 h 120"/>
                <a:gd name="T62" fmla="*/ 203 w 931"/>
                <a:gd name="T63" fmla="*/ 11 h 120"/>
                <a:gd name="T64" fmla="*/ 203 w 931"/>
                <a:gd name="T65" fmla="*/ 9 h 120"/>
                <a:gd name="T66" fmla="*/ 202 w 931"/>
                <a:gd name="T67" fmla="*/ 7 h 120"/>
                <a:gd name="T68" fmla="*/ 201 w 931"/>
                <a:gd name="T69" fmla="*/ 5 h 120"/>
                <a:gd name="T70" fmla="*/ 200 w 931"/>
                <a:gd name="T71" fmla="*/ 4 h 120"/>
                <a:gd name="T72" fmla="*/ 198 w 931"/>
                <a:gd name="T73" fmla="*/ 3 h 120"/>
                <a:gd name="T74" fmla="*/ 197 w 931"/>
                <a:gd name="T75" fmla="*/ 1 h 120"/>
                <a:gd name="T76" fmla="*/ 195 w 931"/>
                <a:gd name="T77" fmla="*/ 1 h 120"/>
                <a:gd name="T78" fmla="*/ 193 w 931"/>
                <a:gd name="T79" fmla="*/ 0 h 120"/>
                <a:gd name="T80" fmla="*/ 192 w 931"/>
                <a:gd name="T81" fmla="*/ 0 h 120"/>
                <a:gd name="T82" fmla="*/ 11 w 931"/>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1"/>
                <a:gd name="T127" fmla="*/ 0 h 120"/>
                <a:gd name="T128" fmla="*/ 931 w 931"/>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1" h="120">
                  <a:moveTo>
                    <a:pt x="52" y="0"/>
                  </a:moveTo>
                  <a:lnTo>
                    <a:pt x="43" y="1"/>
                  </a:lnTo>
                  <a:lnTo>
                    <a:pt x="36" y="3"/>
                  </a:lnTo>
                  <a:lnTo>
                    <a:pt x="28" y="7"/>
                  </a:lnTo>
                  <a:lnTo>
                    <a:pt x="21" y="12"/>
                  </a:lnTo>
                  <a:lnTo>
                    <a:pt x="15" y="18"/>
                  </a:lnTo>
                  <a:lnTo>
                    <a:pt x="10" y="25"/>
                  </a:lnTo>
                  <a:lnTo>
                    <a:pt x="5" y="33"/>
                  </a:lnTo>
                  <a:lnTo>
                    <a:pt x="2" y="42"/>
                  </a:lnTo>
                  <a:lnTo>
                    <a:pt x="0" y="52"/>
                  </a:lnTo>
                  <a:lnTo>
                    <a:pt x="0" y="60"/>
                  </a:lnTo>
                  <a:lnTo>
                    <a:pt x="0" y="70"/>
                  </a:lnTo>
                  <a:lnTo>
                    <a:pt x="2" y="79"/>
                  </a:lnTo>
                  <a:lnTo>
                    <a:pt x="5" y="88"/>
                  </a:lnTo>
                  <a:lnTo>
                    <a:pt x="10" y="96"/>
                  </a:lnTo>
                  <a:lnTo>
                    <a:pt x="15" y="104"/>
                  </a:lnTo>
                  <a:lnTo>
                    <a:pt x="21" y="110"/>
                  </a:lnTo>
                  <a:lnTo>
                    <a:pt x="28" y="114"/>
                  </a:lnTo>
                  <a:lnTo>
                    <a:pt x="36" y="118"/>
                  </a:lnTo>
                  <a:lnTo>
                    <a:pt x="43" y="120"/>
                  </a:lnTo>
                  <a:lnTo>
                    <a:pt x="52" y="120"/>
                  </a:lnTo>
                  <a:lnTo>
                    <a:pt x="879" y="120"/>
                  </a:lnTo>
                  <a:lnTo>
                    <a:pt x="895" y="118"/>
                  </a:lnTo>
                  <a:lnTo>
                    <a:pt x="903" y="114"/>
                  </a:lnTo>
                  <a:lnTo>
                    <a:pt x="909" y="110"/>
                  </a:lnTo>
                  <a:lnTo>
                    <a:pt x="915" y="104"/>
                  </a:lnTo>
                  <a:lnTo>
                    <a:pt x="921" y="96"/>
                  </a:lnTo>
                  <a:lnTo>
                    <a:pt x="925" y="88"/>
                  </a:lnTo>
                  <a:lnTo>
                    <a:pt x="929" y="79"/>
                  </a:lnTo>
                  <a:lnTo>
                    <a:pt x="930" y="70"/>
                  </a:lnTo>
                  <a:lnTo>
                    <a:pt x="931" y="60"/>
                  </a:lnTo>
                  <a:lnTo>
                    <a:pt x="930" y="52"/>
                  </a:lnTo>
                  <a:lnTo>
                    <a:pt x="929" y="42"/>
                  </a:lnTo>
                  <a:lnTo>
                    <a:pt x="925" y="33"/>
                  </a:lnTo>
                  <a:lnTo>
                    <a:pt x="921" y="25"/>
                  </a:lnTo>
                  <a:lnTo>
                    <a:pt x="915" y="18"/>
                  </a:lnTo>
                  <a:lnTo>
                    <a:pt x="909" y="12"/>
                  </a:lnTo>
                  <a:lnTo>
                    <a:pt x="903" y="7"/>
                  </a:lnTo>
                  <a:lnTo>
                    <a:pt x="895" y="3"/>
                  </a:lnTo>
                  <a:lnTo>
                    <a:pt x="887" y="1"/>
                  </a:lnTo>
                  <a:lnTo>
                    <a:pt x="879"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48" name="Line 320"/>
            <p:cNvSpPr>
              <a:spLocks noChangeShapeType="1"/>
            </p:cNvSpPr>
            <p:nvPr/>
          </p:nvSpPr>
          <p:spPr bwMode="auto">
            <a:xfrm>
              <a:off x="1121" y="3435"/>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49" name="Freeform 321"/>
            <p:cNvSpPr>
              <a:spLocks/>
            </p:cNvSpPr>
            <p:nvPr/>
          </p:nvSpPr>
          <p:spPr bwMode="auto">
            <a:xfrm>
              <a:off x="1121" y="3359"/>
              <a:ext cx="23" cy="89"/>
            </a:xfrm>
            <a:custGeom>
              <a:avLst/>
              <a:gdLst>
                <a:gd name="T0" fmla="*/ 0 w 104"/>
                <a:gd name="T1" fmla="*/ 77 h 430"/>
                <a:gd name="T2" fmla="*/ 0 w 104"/>
                <a:gd name="T3" fmla="*/ 79 h 430"/>
                <a:gd name="T4" fmla="*/ 1 w 104"/>
                <a:gd name="T5" fmla="*/ 81 h 430"/>
                <a:gd name="T6" fmla="*/ 2 w 104"/>
                <a:gd name="T7" fmla="*/ 82 h 430"/>
                <a:gd name="T8" fmla="*/ 2 w 104"/>
                <a:gd name="T9" fmla="*/ 84 h 430"/>
                <a:gd name="T10" fmla="*/ 3 w 104"/>
                <a:gd name="T11" fmla="*/ 86 h 430"/>
                <a:gd name="T12" fmla="*/ 5 w 104"/>
                <a:gd name="T13" fmla="*/ 87 h 430"/>
                <a:gd name="T14" fmla="*/ 6 w 104"/>
                <a:gd name="T15" fmla="*/ 88 h 430"/>
                <a:gd name="T16" fmla="*/ 8 w 104"/>
                <a:gd name="T17" fmla="*/ 89 h 430"/>
                <a:gd name="T18" fmla="*/ 10 w 104"/>
                <a:gd name="T19" fmla="*/ 89 h 430"/>
                <a:gd name="T20" fmla="*/ 12 w 104"/>
                <a:gd name="T21" fmla="*/ 89 h 430"/>
                <a:gd name="T22" fmla="*/ 13 w 104"/>
                <a:gd name="T23" fmla="*/ 89 h 430"/>
                <a:gd name="T24" fmla="*/ 15 w 104"/>
                <a:gd name="T25" fmla="*/ 89 h 430"/>
                <a:gd name="T26" fmla="*/ 17 w 104"/>
                <a:gd name="T27" fmla="*/ 88 h 430"/>
                <a:gd name="T28" fmla="*/ 18 w 104"/>
                <a:gd name="T29" fmla="*/ 87 h 430"/>
                <a:gd name="T30" fmla="*/ 19 w 104"/>
                <a:gd name="T31" fmla="*/ 86 h 430"/>
                <a:gd name="T32" fmla="*/ 21 w 104"/>
                <a:gd name="T33" fmla="*/ 84 h 430"/>
                <a:gd name="T34" fmla="*/ 22 w 104"/>
                <a:gd name="T35" fmla="*/ 82 h 430"/>
                <a:gd name="T36" fmla="*/ 23 w 104"/>
                <a:gd name="T37" fmla="*/ 81 h 430"/>
                <a:gd name="T38" fmla="*/ 23 w 104"/>
                <a:gd name="T39" fmla="*/ 79 h 430"/>
                <a:gd name="T40" fmla="*/ 23 w 104"/>
                <a:gd name="T41" fmla="*/ 77 h 430"/>
                <a:gd name="T42" fmla="*/ 23 w 104"/>
                <a:gd name="T43" fmla="*/ 13 h 430"/>
                <a:gd name="T44" fmla="*/ 23 w 104"/>
                <a:gd name="T45" fmla="*/ 8 h 430"/>
                <a:gd name="T46" fmla="*/ 22 w 104"/>
                <a:gd name="T47" fmla="*/ 7 h 430"/>
                <a:gd name="T48" fmla="*/ 21 w 104"/>
                <a:gd name="T49" fmla="*/ 5 h 430"/>
                <a:gd name="T50" fmla="*/ 19 w 104"/>
                <a:gd name="T51" fmla="*/ 4 h 430"/>
                <a:gd name="T52" fmla="*/ 18 w 104"/>
                <a:gd name="T53" fmla="*/ 2 h 430"/>
                <a:gd name="T54" fmla="*/ 17 w 104"/>
                <a:gd name="T55" fmla="*/ 1 h 430"/>
                <a:gd name="T56" fmla="*/ 15 w 104"/>
                <a:gd name="T57" fmla="*/ 1 h 430"/>
                <a:gd name="T58" fmla="*/ 13 w 104"/>
                <a:gd name="T59" fmla="*/ 0 h 430"/>
                <a:gd name="T60" fmla="*/ 12 w 104"/>
                <a:gd name="T61" fmla="*/ 0 h 430"/>
                <a:gd name="T62" fmla="*/ 10 w 104"/>
                <a:gd name="T63" fmla="*/ 0 h 430"/>
                <a:gd name="T64" fmla="*/ 8 w 104"/>
                <a:gd name="T65" fmla="*/ 1 h 430"/>
                <a:gd name="T66" fmla="*/ 6 w 104"/>
                <a:gd name="T67" fmla="*/ 1 h 430"/>
                <a:gd name="T68" fmla="*/ 5 w 104"/>
                <a:gd name="T69" fmla="*/ 2 h 430"/>
                <a:gd name="T70" fmla="*/ 3 w 104"/>
                <a:gd name="T71" fmla="*/ 4 h 430"/>
                <a:gd name="T72" fmla="*/ 2 w 104"/>
                <a:gd name="T73" fmla="*/ 5 h 430"/>
                <a:gd name="T74" fmla="*/ 2 w 104"/>
                <a:gd name="T75" fmla="*/ 7 h 430"/>
                <a:gd name="T76" fmla="*/ 1 w 104"/>
                <a:gd name="T77" fmla="*/ 8 h 430"/>
                <a:gd name="T78" fmla="*/ 0 w 104"/>
                <a:gd name="T79" fmla="*/ 11 h 430"/>
                <a:gd name="T80" fmla="*/ 0 w 104"/>
                <a:gd name="T81" fmla="*/ 13 h 430"/>
                <a:gd name="T82" fmla="*/ 0 w 104"/>
                <a:gd name="T83" fmla="*/ 77 h 4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430"/>
                <a:gd name="T128" fmla="*/ 104 w 104"/>
                <a:gd name="T129" fmla="*/ 430 h 4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430">
                  <a:moveTo>
                    <a:pt x="0" y="370"/>
                  </a:moveTo>
                  <a:lnTo>
                    <a:pt x="2" y="380"/>
                  </a:lnTo>
                  <a:lnTo>
                    <a:pt x="3" y="389"/>
                  </a:lnTo>
                  <a:lnTo>
                    <a:pt x="7" y="398"/>
                  </a:lnTo>
                  <a:lnTo>
                    <a:pt x="10" y="406"/>
                  </a:lnTo>
                  <a:lnTo>
                    <a:pt x="15" y="414"/>
                  </a:lnTo>
                  <a:lnTo>
                    <a:pt x="21" y="420"/>
                  </a:lnTo>
                  <a:lnTo>
                    <a:pt x="29" y="424"/>
                  </a:lnTo>
                  <a:lnTo>
                    <a:pt x="36" y="428"/>
                  </a:lnTo>
                  <a:lnTo>
                    <a:pt x="44" y="430"/>
                  </a:lnTo>
                  <a:lnTo>
                    <a:pt x="52" y="430"/>
                  </a:lnTo>
                  <a:lnTo>
                    <a:pt x="60" y="430"/>
                  </a:lnTo>
                  <a:lnTo>
                    <a:pt x="68" y="428"/>
                  </a:lnTo>
                  <a:lnTo>
                    <a:pt x="76" y="424"/>
                  </a:lnTo>
                  <a:lnTo>
                    <a:pt x="82" y="420"/>
                  </a:lnTo>
                  <a:lnTo>
                    <a:pt x="88" y="414"/>
                  </a:lnTo>
                  <a:lnTo>
                    <a:pt x="94" y="406"/>
                  </a:lnTo>
                  <a:lnTo>
                    <a:pt x="98" y="398"/>
                  </a:lnTo>
                  <a:lnTo>
                    <a:pt x="102" y="389"/>
                  </a:lnTo>
                  <a:lnTo>
                    <a:pt x="103" y="380"/>
                  </a:lnTo>
                  <a:lnTo>
                    <a:pt x="104" y="370"/>
                  </a:lnTo>
                  <a:lnTo>
                    <a:pt x="104" y="61"/>
                  </a:lnTo>
                  <a:lnTo>
                    <a:pt x="102" y="41"/>
                  </a:lnTo>
                  <a:lnTo>
                    <a:pt x="98" y="33"/>
                  </a:lnTo>
                  <a:lnTo>
                    <a:pt x="94" y="25"/>
                  </a:lnTo>
                  <a:lnTo>
                    <a:pt x="88" y="17"/>
                  </a:lnTo>
                  <a:lnTo>
                    <a:pt x="82" y="11"/>
                  </a:lnTo>
                  <a:lnTo>
                    <a:pt x="76" y="6"/>
                  </a:lnTo>
                  <a:lnTo>
                    <a:pt x="68" y="3"/>
                  </a:lnTo>
                  <a:lnTo>
                    <a:pt x="60" y="0"/>
                  </a:lnTo>
                  <a:lnTo>
                    <a:pt x="52" y="0"/>
                  </a:lnTo>
                  <a:lnTo>
                    <a:pt x="44" y="0"/>
                  </a:lnTo>
                  <a:lnTo>
                    <a:pt x="36" y="3"/>
                  </a:lnTo>
                  <a:lnTo>
                    <a:pt x="29" y="6"/>
                  </a:lnTo>
                  <a:lnTo>
                    <a:pt x="21" y="11"/>
                  </a:lnTo>
                  <a:lnTo>
                    <a:pt x="15" y="17"/>
                  </a:lnTo>
                  <a:lnTo>
                    <a:pt x="10" y="25"/>
                  </a:lnTo>
                  <a:lnTo>
                    <a:pt x="7" y="33"/>
                  </a:lnTo>
                  <a:lnTo>
                    <a:pt x="3" y="41"/>
                  </a:lnTo>
                  <a:lnTo>
                    <a:pt x="2" y="51"/>
                  </a:lnTo>
                  <a:lnTo>
                    <a:pt x="0" y="61"/>
                  </a:lnTo>
                  <a:lnTo>
                    <a:pt x="0" y="37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50" name="Line 322"/>
            <p:cNvSpPr>
              <a:spLocks noChangeShapeType="1"/>
            </p:cNvSpPr>
            <p:nvPr/>
          </p:nvSpPr>
          <p:spPr bwMode="auto">
            <a:xfrm>
              <a:off x="1133" y="3359"/>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51" name="Freeform 323"/>
            <p:cNvSpPr>
              <a:spLocks/>
            </p:cNvSpPr>
            <p:nvPr/>
          </p:nvSpPr>
          <p:spPr bwMode="auto">
            <a:xfrm>
              <a:off x="1121" y="3359"/>
              <a:ext cx="204" cy="26"/>
            </a:xfrm>
            <a:custGeom>
              <a:avLst/>
              <a:gdLst>
                <a:gd name="T0" fmla="*/ 11 w 932"/>
                <a:gd name="T1" fmla="*/ 0 h 121"/>
                <a:gd name="T2" fmla="*/ 10 w 932"/>
                <a:gd name="T3" fmla="*/ 0 h 121"/>
                <a:gd name="T4" fmla="*/ 8 w 932"/>
                <a:gd name="T5" fmla="*/ 1 h 121"/>
                <a:gd name="T6" fmla="*/ 6 w 932"/>
                <a:gd name="T7" fmla="*/ 1 h 121"/>
                <a:gd name="T8" fmla="*/ 5 w 932"/>
                <a:gd name="T9" fmla="*/ 2 h 121"/>
                <a:gd name="T10" fmla="*/ 3 w 932"/>
                <a:gd name="T11" fmla="*/ 4 h 121"/>
                <a:gd name="T12" fmla="*/ 2 w 932"/>
                <a:gd name="T13" fmla="*/ 5 h 121"/>
                <a:gd name="T14" fmla="*/ 2 w 932"/>
                <a:gd name="T15" fmla="*/ 7 h 121"/>
                <a:gd name="T16" fmla="*/ 1 w 932"/>
                <a:gd name="T17" fmla="*/ 9 h 121"/>
                <a:gd name="T18" fmla="*/ 0 w 932"/>
                <a:gd name="T19" fmla="*/ 11 h 121"/>
                <a:gd name="T20" fmla="*/ 0 w 932"/>
                <a:gd name="T21" fmla="*/ 13 h 121"/>
                <a:gd name="T22" fmla="*/ 0 w 932"/>
                <a:gd name="T23" fmla="*/ 15 h 121"/>
                <a:gd name="T24" fmla="*/ 1 w 932"/>
                <a:gd name="T25" fmla="*/ 17 h 121"/>
                <a:gd name="T26" fmla="*/ 2 w 932"/>
                <a:gd name="T27" fmla="*/ 19 h 121"/>
                <a:gd name="T28" fmla="*/ 2 w 932"/>
                <a:gd name="T29" fmla="*/ 21 h 121"/>
                <a:gd name="T30" fmla="*/ 3 w 932"/>
                <a:gd name="T31" fmla="*/ 22 h 121"/>
                <a:gd name="T32" fmla="*/ 5 w 932"/>
                <a:gd name="T33" fmla="*/ 23 h 121"/>
                <a:gd name="T34" fmla="*/ 6 w 932"/>
                <a:gd name="T35" fmla="*/ 24 h 121"/>
                <a:gd name="T36" fmla="*/ 8 w 932"/>
                <a:gd name="T37" fmla="*/ 25 h 121"/>
                <a:gd name="T38" fmla="*/ 10 w 932"/>
                <a:gd name="T39" fmla="*/ 26 h 121"/>
                <a:gd name="T40" fmla="*/ 11 w 932"/>
                <a:gd name="T41" fmla="*/ 26 h 121"/>
                <a:gd name="T42" fmla="*/ 193 w 932"/>
                <a:gd name="T43" fmla="*/ 26 h 121"/>
                <a:gd name="T44" fmla="*/ 196 w 932"/>
                <a:gd name="T45" fmla="*/ 25 h 121"/>
                <a:gd name="T46" fmla="*/ 198 w 932"/>
                <a:gd name="T47" fmla="*/ 24 h 121"/>
                <a:gd name="T48" fmla="*/ 199 w 932"/>
                <a:gd name="T49" fmla="*/ 23 h 121"/>
                <a:gd name="T50" fmla="*/ 201 w 932"/>
                <a:gd name="T51" fmla="*/ 22 h 121"/>
                <a:gd name="T52" fmla="*/ 202 w 932"/>
                <a:gd name="T53" fmla="*/ 21 h 121"/>
                <a:gd name="T54" fmla="*/ 203 w 932"/>
                <a:gd name="T55" fmla="*/ 19 h 121"/>
                <a:gd name="T56" fmla="*/ 203 w 932"/>
                <a:gd name="T57" fmla="*/ 17 h 121"/>
                <a:gd name="T58" fmla="*/ 204 w 932"/>
                <a:gd name="T59" fmla="*/ 15 h 121"/>
                <a:gd name="T60" fmla="*/ 204 w 932"/>
                <a:gd name="T61" fmla="*/ 13 h 121"/>
                <a:gd name="T62" fmla="*/ 204 w 932"/>
                <a:gd name="T63" fmla="*/ 11 h 121"/>
                <a:gd name="T64" fmla="*/ 203 w 932"/>
                <a:gd name="T65" fmla="*/ 9 h 121"/>
                <a:gd name="T66" fmla="*/ 203 w 932"/>
                <a:gd name="T67" fmla="*/ 7 h 121"/>
                <a:gd name="T68" fmla="*/ 202 w 932"/>
                <a:gd name="T69" fmla="*/ 5 h 121"/>
                <a:gd name="T70" fmla="*/ 201 w 932"/>
                <a:gd name="T71" fmla="*/ 4 h 121"/>
                <a:gd name="T72" fmla="*/ 199 w 932"/>
                <a:gd name="T73" fmla="*/ 2 h 121"/>
                <a:gd name="T74" fmla="*/ 198 w 932"/>
                <a:gd name="T75" fmla="*/ 1 h 121"/>
                <a:gd name="T76" fmla="*/ 196 w 932"/>
                <a:gd name="T77" fmla="*/ 1 h 121"/>
                <a:gd name="T78" fmla="*/ 195 w 932"/>
                <a:gd name="T79" fmla="*/ 0 h 121"/>
                <a:gd name="T80" fmla="*/ 193 w 932"/>
                <a:gd name="T81" fmla="*/ 0 h 121"/>
                <a:gd name="T82" fmla="*/ 11 w 932"/>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1"/>
                <a:gd name="T128" fmla="*/ 932 w 932"/>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1">
                  <a:moveTo>
                    <a:pt x="52" y="0"/>
                  </a:moveTo>
                  <a:lnTo>
                    <a:pt x="44" y="0"/>
                  </a:lnTo>
                  <a:lnTo>
                    <a:pt x="36" y="3"/>
                  </a:lnTo>
                  <a:lnTo>
                    <a:pt x="29" y="6"/>
                  </a:lnTo>
                  <a:lnTo>
                    <a:pt x="21" y="11"/>
                  </a:lnTo>
                  <a:lnTo>
                    <a:pt x="15" y="17"/>
                  </a:lnTo>
                  <a:lnTo>
                    <a:pt x="10" y="25"/>
                  </a:lnTo>
                  <a:lnTo>
                    <a:pt x="7" y="33"/>
                  </a:lnTo>
                  <a:lnTo>
                    <a:pt x="3" y="41"/>
                  </a:lnTo>
                  <a:lnTo>
                    <a:pt x="2" y="51"/>
                  </a:lnTo>
                  <a:lnTo>
                    <a:pt x="0" y="61"/>
                  </a:lnTo>
                  <a:lnTo>
                    <a:pt x="2" y="69"/>
                  </a:lnTo>
                  <a:lnTo>
                    <a:pt x="3" y="79"/>
                  </a:lnTo>
                  <a:lnTo>
                    <a:pt x="7" y="87"/>
                  </a:lnTo>
                  <a:lnTo>
                    <a:pt x="10" y="96"/>
                  </a:lnTo>
                  <a:lnTo>
                    <a:pt x="15" y="103"/>
                  </a:lnTo>
                  <a:lnTo>
                    <a:pt x="21" y="109"/>
                  </a:lnTo>
                  <a:lnTo>
                    <a:pt x="29" y="114"/>
                  </a:lnTo>
                  <a:lnTo>
                    <a:pt x="36" y="118"/>
                  </a:lnTo>
                  <a:lnTo>
                    <a:pt x="44" y="120"/>
                  </a:lnTo>
                  <a:lnTo>
                    <a:pt x="52" y="121"/>
                  </a:lnTo>
                  <a:lnTo>
                    <a:pt x="880" y="121"/>
                  </a:lnTo>
                  <a:lnTo>
                    <a:pt x="896" y="118"/>
                  </a:lnTo>
                  <a:lnTo>
                    <a:pt x="903" y="114"/>
                  </a:lnTo>
                  <a:lnTo>
                    <a:pt x="911" y="109"/>
                  </a:lnTo>
                  <a:lnTo>
                    <a:pt x="917" y="103"/>
                  </a:lnTo>
                  <a:lnTo>
                    <a:pt x="922" y="96"/>
                  </a:lnTo>
                  <a:lnTo>
                    <a:pt x="926" y="87"/>
                  </a:lnTo>
                  <a:lnTo>
                    <a:pt x="929" y="79"/>
                  </a:lnTo>
                  <a:lnTo>
                    <a:pt x="931" y="69"/>
                  </a:lnTo>
                  <a:lnTo>
                    <a:pt x="932" y="61"/>
                  </a:lnTo>
                  <a:lnTo>
                    <a:pt x="931" y="51"/>
                  </a:lnTo>
                  <a:lnTo>
                    <a:pt x="929" y="41"/>
                  </a:lnTo>
                  <a:lnTo>
                    <a:pt x="926" y="33"/>
                  </a:lnTo>
                  <a:lnTo>
                    <a:pt x="922" y="25"/>
                  </a:lnTo>
                  <a:lnTo>
                    <a:pt x="917" y="17"/>
                  </a:lnTo>
                  <a:lnTo>
                    <a:pt x="911" y="11"/>
                  </a:lnTo>
                  <a:lnTo>
                    <a:pt x="903" y="6"/>
                  </a:lnTo>
                  <a:lnTo>
                    <a:pt x="896" y="3"/>
                  </a:lnTo>
                  <a:lnTo>
                    <a:pt x="889" y="0"/>
                  </a:lnTo>
                  <a:lnTo>
                    <a:pt x="880"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52" name="Line 324"/>
            <p:cNvSpPr>
              <a:spLocks noChangeShapeType="1"/>
            </p:cNvSpPr>
            <p:nvPr/>
          </p:nvSpPr>
          <p:spPr bwMode="auto">
            <a:xfrm>
              <a:off x="1302" y="3372"/>
              <a:ext cx="1" cy="0"/>
            </a:xfrm>
            <a:prstGeom prst="line">
              <a:avLst/>
            </a:prstGeom>
            <a:noFill/>
            <a:ln w="0">
              <a:solidFill>
                <a:srgbClr val="FFFF00"/>
              </a:solidFill>
              <a:round/>
              <a:headEnd/>
              <a:tailEnd/>
            </a:ln>
          </p:spPr>
          <p:txBody>
            <a:bodyPr>
              <a:prstTxWarp prst="textNoShape">
                <a:avLst/>
              </a:prstTxWarp>
            </a:bodyPr>
            <a:lstStyle/>
            <a:p>
              <a:endParaRPr lang="en-US"/>
            </a:p>
          </p:txBody>
        </p:sp>
        <p:sp>
          <p:nvSpPr>
            <p:cNvPr id="99653" name="Freeform 325"/>
            <p:cNvSpPr>
              <a:spLocks/>
            </p:cNvSpPr>
            <p:nvPr/>
          </p:nvSpPr>
          <p:spPr bwMode="auto">
            <a:xfrm>
              <a:off x="1302" y="3258"/>
              <a:ext cx="23" cy="127"/>
            </a:xfrm>
            <a:custGeom>
              <a:avLst/>
              <a:gdLst>
                <a:gd name="T0" fmla="*/ 0 w 104"/>
                <a:gd name="T1" fmla="*/ 115 h 619"/>
                <a:gd name="T2" fmla="*/ 0 w 104"/>
                <a:gd name="T3" fmla="*/ 116 h 619"/>
                <a:gd name="T4" fmla="*/ 0 w 104"/>
                <a:gd name="T5" fmla="*/ 118 h 619"/>
                <a:gd name="T6" fmla="*/ 1 w 104"/>
                <a:gd name="T7" fmla="*/ 120 h 619"/>
                <a:gd name="T8" fmla="*/ 2 w 104"/>
                <a:gd name="T9" fmla="*/ 122 h 619"/>
                <a:gd name="T10" fmla="*/ 3 w 104"/>
                <a:gd name="T11" fmla="*/ 123 h 619"/>
                <a:gd name="T12" fmla="*/ 5 w 104"/>
                <a:gd name="T13" fmla="*/ 125 h 619"/>
                <a:gd name="T14" fmla="*/ 6 w 104"/>
                <a:gd name="T15" fmla="*/ 126 h 619"/>
                <a:gd name="T16" fmla="*/ 8 w 104"/>
                <a:gd name="T17" fmla="*/ 126 h 619"/>
                <a:gd name="T18" fmla="*/ 10 w 104"/>
                <a:gd name="T19" fmla="*/ 127 h 619"/>
                <a:gd name="T20" fmla="*/ 12 w 104"/>
                <a:gd name="T21" fmla="*/ 127 h 619"/>
                <a:gd name="T22" fmla="*/ 13 w 104"/>
                <a:gd name="T23" fmla="*/ 127 h 619"/>
                <a:gd name="T24" fmla="*/ 15 w 104"/>
                <a:gd name="T25" fmla="*/ 126 h 619"/>
                <a:gd name="T26" fmla="*/ 17 w 104"/>
                <a:gd name="T27" fmla="*/ 126 h 619"/>
                <a:gd name="T28" fmla="*/ 18 w 104"/>
                <a:gd name="T29" fmla="*/ 125 h 619"/>
                <a:gd name="T30" fmla="*/ 20 w 104"/>
                <a:gd name="T31" fmla="*/ 123 h 619"/>
                <a:gd name="T32" fmla="*/ 21 w 104"/>
                <a:gd name="T33" fmla="*/ 122 h 619"/>
                <a:gd name="T34" fmla="*/ 22 w 104"/>
                <a:gd name="T35" fmla="*/ 120 h 619"/>
                <a:gd name="T36" fmla="*/ 22 w 104"/>
                <a:gd name="T37" fmla="*/ 118 h 619"/>
                <a:gd name="T38" fmla="*/ 23 w 104"/>
                <a:gd name="T39" fmla="*/ 116 h 619"/>
                <a:gd name="T40" fmla="*/ 23 w 104"/>
                <a:gd name="T41" fmla="*/ 115 h 619"/>
                <a:gd name="T42" fmla="*/ 23 w 104"/>
                <a:gd name="T43" fmla="*/ 13 h 619"/>
                <a:gd name="T44" fmla="*/ 22 w 104"/>
                <a:gd name="T45" fmla="*/ 9 h 619"/>
                <a:gd name="T46" fmla="*/ 22 w 104"/>
                <a:gd name="T47" fmla="*/ 7 h 619"/>
                <a:gd name="T48" fmla="*/ 21 w 104"/>
                <a:gd name="T49" fmla="*/ 5 h 619"/>
                <a:gd name="T50" fmla="*/ 20 w 104"/>
                <a:gd name="T51" fmla="*/ 4 h 619"/>
                <a:gd name="T52" fmla="*/ 18 w 104"/>
                <a:gd name="T53" fmla="*/ 2 h 619"/>
                <a:gd name="T54" fmla="*/ 17 w 104"/>
                <a:gd name="T55" fmla="*/ 1 h 619"/>
                <a:gd name="T56" fmla="*/ 15 w 104"/>
                <a:gd name="T57" fmla="*/ 1 h 619"/>
                <a:gd name="T58" fmla="*/ 13 w 104"/>
                <a:gd name="T59" fmla="*/ 0 h 619"/>
                <a:gd name="T60" fmla="*/ 12 w 104"/>
                <a:gd name="T61" fmla="*/ 0 h 619"/>
                <a:gd name="T62" fmla="*/ 10 w 104"/>
                <a:gd name="T63" fmla="*/ 0 h 619"/>
                <a:gd name="T64" fmla="*/ 8 w 104"/>
                <a:gd name="T65" fmla="*/ 1 h 619"/>
                <a:gd name="T66" fmla="*/ 6 w 104"/>
                <a:gd name="T67" fmla="*/ 1 h 619"/>
                <a:gd name="T68" fmla="*/ 5 w 104"/>
                <a:gd name="T69" fmla="*/ 2 h 619"/>
                <a:gd name="T70" fmla="*/ 3 w 104"/>
                <a:gd name="T71" fmla="*/ 4 h 619"/>
                <a:gd name="T72" fmla="*/ 2 w 104"/>
                <a:gd name="T73" fmla="*/ 5 h 619"/>
                <a:gd name="T74" fmla="*/ 1 w 104"/>
                <a:gd name="T75" fmla="*/ 7 h 619"/>
                <a:gd name="T76" fmla="*/ 0 w 104"/>
                <a:gd name="T77" fmla="*/ 9 h 619"/>
                <a:gd name="T78" fmla="*/ 0 w 104"/>
                <a:gd name="T79" fmla="*/ 10 h 619"/>
                <a:gd name="T80" fmla="*/ 0 w 104"/>
                <a:gd name="T81" fmla="*/ 13 h 619"/>
                <a:gd name="T82" fmla="*/ 0 w 104"/>
                <a:gd name="T83" fmla="*/ 115 h 6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619"/>
                <a:gd name="T128" fmla="*/ 104 w 104"/>
                <a:gd name="T129" fmla="*/ 619 h 6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619">
                  <a:moveTo>
                    <a:pt x="0" y="559"/>
                  </a:moveTo>
                  <a:lnTo>
                    <a:pt x="1" y="567"/>
                  </a:lnTo>
                  <a:lnTo>
                    <a:pt x="2" y="577"/>
                  </a:lnTo>
                  <a:lnTo>
                    <a:pt x="6" y="585"/>
                  </a:lnTo>
                  <a:lnTo>
                    <a:pt x="10" y="594"/>
                  </a:lnTo>
                  <a:lnTo>
                    <a:pt x="15" y="601"/>
                  </a:lnTo>
                  <a:lnTo>
                    <a:pt x="21" y="607"/>
                  </a:lnTo>
                  <a:lnTo>
                    <a:pt x="28" y="612"/>
                  </a:lnTo>
                  <a:lnTo>
                    <a:pt x="36" y="616"/>
                  </a:lnTo>
                  <a:lnTo>
                    <a:pt x="43" y="618"/>
                  </a:lnTo>
                  <a:lnTo>
                    <a:pt x="52" y="619"/>
                  </a:lnTo>
                  <a:lnTo>
                    <a:pt x="61" y="618"/>
                  </a:lnTo>
                  <a:lnTo>
                    <a:pt x="68" y="616"/>
                  </a:lnTo>
                  <a:lnTo>
                    <a:pt x="75" y="612"/>
                  </a:lnTo>
                  <a:lnTo>
                    <a:pt x="83" y="607"/>
                  </a:lnTo>
                  <a:lnTo>
                    <a:pt x="89" y="601"/>
                  </a:lnTo>
                  <a:lnTo>
                    <a:pt x="94" y="594"/>
                  </a:lnTo>
                  <a:lnTo>
                    <a:pt x="98" y="585"/>
                  </a:lnTo>
                  <a:lnTo>
                    <a:pt x="101" y="577"/>
                  </a:lnTo>
                  <a:lnTo>
                    <a:pt x="103" y="567"/>
                  </a:lnTo>
                  <a:lnTo>
                    <a:pt x="104" y="559"/>
                  </a:lnTo>
                  <a:lnTo>
                    <a:pt x="104" y="61"/>
                  </a:lnTo>
                  <a:lnTo>
                    <a:pt x="101" y="42"/>
                  </a:lnTo>
                  <a:lnTo>
                    <a:pt x="98" y="33"/>
                  </a:lnTo>
                  <a:lnTo>
                    <a:pt x="94" y="25"/>
                  </a:lnTo>
                  <a:lnTo>
                    <a:pt x="89" y="18"/>
                  </a:lnTo>
                  <a:lnTo>
                    <a:pt x="83" y="12"/>
                  </a:lnTo>
                  <a:lnTo>
                    <a:pt x="75" y="7"/>
                  </a:lnTo>
                  <a:lnTo>
                    <a:pt x="68" y="3"/>
                  </a:lnTo>
                  <a:lnTo>
                    <a:pt x="61" y="1"/>
                  </a:lnTo>
                  <a:lnTo>
                    <a:pt x="52" y="0"/>
                  </a:lnTo>
                  <a:lnTo>
                    <a:pt x="43" y="1"/>
                  </a:lnTo>
                  <a:lnTo>
                    <a:pt x="36" y="3"/>
                  </a:lnTo>
                  <a:lnTo>
                    <a:pt x="28" y="7"/>
                  </a:lnTo>
                  <a:lnTo>
                    <a:pt x="21" y="12"/>
                  </a:lnTo>
                  <a:lnTo>
                    <a:pt x="15" y="18"/>
                  </a:lnTo>
                  <a:lnTo>
                    <a:pt x="10" y="25"/>
                  </a:lnTo>
                  <a:lnTo>
                    <a:pt x="6" y="33"/>
                  </a:lnTo>
                  <a:lnTo>
                    <a:pt x="2" y="42"/>
                  </a:lnTo>
                  <a:lnTo>
                    <a:pt x="1" y="51"/>
                  </a:lnTo>
                  <a:lnTo>
                    <a:pt x="0" y="61"/>
                  </a:lnTo>
                  <a:lnTo>
                    <a:pt x="0" y="559"/>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54" name="Line 326"/>
            <p:cNvSpPr>
              <a:spLocks noChangeShapeType="1"/>
            </p:cNvSpPr>
            <p:nvPr/>
          </p:nvSpPr>
          <p:spPr bwMode="auto">
            <a:xfrm>
              <a:off x="1313" y="3258"/>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55" name="Freeform 327"/>
            <p:cNvSpPr>
              <a:spLocks/>
            </p:cNvSpPr>
            <p:nvPr/>
          </p:nvSpPr>
          <p:spPr bwMode="auto">
            <a:xfrm>
              <a:off x="1302" y="3258"/>
              <a:ext cx="203" cy="25"/>
            </a:xfrm>
            <a:custGeom>
              <a:avLst/>
              <a:gdLst>
                <a:gd name="T0" fmla="*/ 11 w 932"/>
                <a:gd name="T1" fmla="*/ 0 h 120"/>
                <a:gd name="T2" fmla="*/ 9 w 932"/>
                <a:gd name="T3" fmla="*/ 0 h 120"/>
                <a:gd name="T4" fmla="*/ 8 w 932"/>
                <a:gd name="T5" fmla="*/ 1 h 120"/>
                <a:gd name="T6" fmla="*/ 6 w 932"/>
                <a:gd name="T7" fmla="*/ 1 h 120"/>
                <a:gd name="T8" fmla="*/ 5 w 932"/>
                <a:gd name="T9" fmla="*/ 3 h 120"/>
                <a:gd name="T10" fmla="*/ 3 w 932"/>
                <a:gd name="T11" fmla="*/ 4 h 120"/>
                <a:gd name="T12" fmla="*/ 2 w 932"/>
                <a:gd name="T13" fmla="*/ 5 h 120"/>
                <a:gd name="T14" fmla="*/ 1 w 932"/>
                <a:gd name="T15" fmla="*/ 7 h 120"/>
                <a:gd name="T16" fmla="*/ 0 w 932"/>
                <a:gd name="T17" fmla="*/ 9 h 120"/>
                <a:gd name="T18" fmla="*/ 0 w 932"/>
                <a:gd name="T19" fmla="*/ 11 h 120"/>
                <a:gd name="T20" fmla="*/ 0 w 932"/>
                <a:gd name="T21" fmla="*/ 13 h 120"/>
                <a:gd name="T22" fmla="*/ 0 w 932"/>
                <a:gd name="T23" fmla="*/ 15 h 120"/>
                <a:gd name="T24" fmla="*/ 0 w 932"/>
                <a:gd name="T25" fmla="*/ 16 h 120"/>
                <a:gd name="T26" fmla="*/ 1 w 932"/>
                <a:gd name="T27" fmla="*/ 18 h 120"/>
                <a:gd name="T28" fmla="*/ 2 w 932"/>
                <a:gd name="T29" fmla="*/ 20 h 120"/>
                <a:gd name="T30" fmla="*/ 3 w 932"/>
                <a:gd name="T31" fmla="*/ 21 h 120"/>
                <a:gd name="T32" fmla="*/ 5 w 932"/>
                <a:gd name="T33" fmla="*/ 23 h 120"/>
                <a:gd name="T34" fmla="*/ 6 w 932"/>
                <a:gd name="T35" fmla="*/ 24 h 120"/>
                <a:gd name="T36" fmla="*/ 8 w 932"/>
                <a:gd name="T37" fmla="*/ 25 h 120"/>
                <a:gd name="T38" fmla="*/ 9 w 932"/>
                <a:gd name="T39" fmla="*/ 25 h 120"/>
                <a:gd name="T40" fmla="*/ 11 w 932"/>
                <a:gd name="T41" fmla="*/ 25 h 120"/>
                <a:gd name="T42" fmla="*/ 192 w 932"/>
                <a:gd name="T43" fmla="*/ 25 h 120"/>
                <a:gd name="T44" fmla="*/ 195 w 932"/>
                <a:gd name="T45" fmla="*/ 25 h 120"/>
                <a:gd name="T46" fmla="*/ 197 w 932"/>
                <a:gd name="T47" fmla="*/ 24 h 120"/>
                <a:gd name="T48" fmla="*/ 198 w 932"/>
                <a:gd name="T49" fmla="*/ 23 h 120"/>
                <a:gd name="T50" fmla="*/ 200 w 932"/>
                <a:gd name="T51" fmla="*/ 21 h 120"/>
                <a:gd name="T52" fmla="*/ 201 w 932"/>
                <a:gd name="T53" fmla="*/ 20 h 120"/>
                <a:gd name="T54" fmla="*/ 201 w 932"/>
                <a:gd name="T55" fmla="*/ 18 h 120"/>
                <a:gd name="T56" fmla="*/ 202 w 932"/>
                <a:gd name="T57" fmla="*/ 16 h 120"/>
                <a:gd name="T58" fmla="*/ 203 w 932"/>
                <a:gd name="T59" fmla="*/ 15 h 120"/>
                <a:gd name="T60" fmla="*/ 203 w 932"/>
                <a:gd name="T61" fmla="*/ 13 h 120"/>
                <a:gd name="T62" fmla="*/ 203 w 932"/>
                <a:gd name="T63" fmla="*/ 11 h 120"/>
                <a:gd name="T64" fmla="*/ 202 w 932"/>
                <a:gd name="T65" fmla="*/ 9 h 120"/>
                <a:gd name="T66" fmla="*/ 201 w 932"/>
                <a:gd name="T67" fmla="*/ 7 h 120"/>
                <a:gd name="T68" fmla="*/ 201 w 932"/>
                <a:gd name="T69" fmla="*/ 5 h 120"/>
                <a:gd name="T70" fmla="*/ 200 w 932"/>
                <a:gd name="T71" fmla="*/ 4 h 120"/>
                <a:gd name="T72" fmla="*/ 198 w 932"/>
                <a:gd name="T73" fmla="*/ 3 h 120"/>
                <a:gd name="T74" fmla="*/ 197 w 932"/>
                <a:gd name="T75" fmla="*/ 1 h 120"/>
                <a:gd name="T76" fmla="*/ 195 w 932"/>
                <a:gd name="T77" fmla="*/ 1 h 120"/>
                <a:gd name="T78" fmla="*/ 193 w 932"/>
                <a:gd name="T79" fmla="*/ 0 h 120"/>
                <a:gd name="T80" fmla="*/ 192 w 932"/>
                <a:gd name="T81" fmla="*/ 0 h 120"/>
                <a:gd name="T82" fmla="*/ 11 w 932"/>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0"/>
                <a:gd name="T128" fmla="*/ 932 w 932"/>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0">
                  <a:moveTo>
                    <a:pt x="52" y="0"/>
                  </a:moveTo>
                  <a:lnTo>
                    <a:pt x="43" y="1"/>
                  </a:lnTo>
                  <a:lnTo>
                    <a:pt x="36" y="3"/>
                  </a:lnTo>
                  <a:lnTo>
                    <a:pt x="28" y="7"/>
                  </a:lnTo>
                  <a:lnTo>
                    <a:pt x="21" y="12"/>
                  </a:lnTo>
                  <a:lnTo>
                    <a:pt x="15" y="18"/>
                  </a:lnTo>
                  <a:lnTo>
                    <a:pt x="10" y="25"/>
                  </a:lnTo>
                  <a:lnTo>
                    <a:pt x="6" y="33"/>
                  </a:lnTo>
                  <a:lnTo>
                    <a:pt x="2" y="42"/>
                  </a:lnTo>
                  <a:lnTo>
                    <a:pt x="1" y="51"/>
                  </a:lnTo>
                  <a:lnTo>
                    <a:pt x="0" y="60"/>
                  </a:lnTo>
                  <a:lnTo>
                    <a:pt x="1" y="70"/>
                  </a:lnTo>
                  <a:lnTo>
                    <a:pt x="2" y="79"/>
                  </a:lnTo>
                  <a:lnTo>
                    <a:pt x="6" y="88"/>
                  </a:lnTo>
                  <a:lnTo>
                    <a:pt x="10" y="96"/>
                  </a:lnTo>
                  <a:lnTo>
                    <a:pt x="15" y="103"/>
                  </a:lnTo>
                  <a:lnTo>
                    <a:pt x="21" y="109"/>
                  </a:lnTo>
                  <a:lnTo>
                    <a:pt x="28" y="114"/>
                  </a:lnTo>
                  <a:lnTo>
                    <a:pt x="36" y="118"/>
                  </a:lnTo>
                  <a:lnTo>
                    <a:pt x="43" y="120"/>
                  </a:lnTo>
                  <a:lnTo>
                    <a:pt x="52" y="120"/>
                  </a:lnTo>
                  <a:lnTo>
                    <a:pt x="880" y="120"/>
                  </a:lnTo>
                  <a:lnTo>
                    <a:pt x="896" y="118"/>
                  </a:lnTo>
                  <a:lnTo>
                    <a:pt x="903" y="114"/>
                  </a:lnTo>
                  <a:lnTo>
                    <a:pt x="911" y="109"/>
                  </a:lnTo>
                  <a:lnTo>
                    <a:pt x="917" y="103"/>
                  </a:lnTo>
                  <a:lnTo>
                    <a:pt x="922" y="96"/>
                  </a:lnTo>
                  <a:lnTo>
                    <a:pt x="925" y="88"/>
                  </a:lnTo>
                  <a:lnTo>
                    <a:pt x="929" y="79"/>
                  </a:lnTo>
                  <a:lnTo>
                    <a:pt x="930" y="70"/>
                  </a:lnTo>
                  <a:lnTo>
                    <a:pt x="932" y="60"/>
                  </a:lnTo>
                  <a:lnTo>
                    <a:pt x="930" y="51"/>
                  </a:lnTo>
                  <a:lnTo>
                    <a:pt x="929" y="42"/>
                  </a:lnTo>
                  <a:lnTo>
                    <a:pt x="925" y="33"/>
                  </a:lnTo>
                  <a:lnTo>
                    <a:pt x="922" y="25"/>
                  </a:lnTo>
                  <a:lnTo>
                    <a:pt x="917" y="18"/>
                  </a:lnTo>
                  <a:lnTo>
                    <a:pt x="911" y="12"/>
                  </a:lnTo>
                  <a:lnTo>
                    <a:pt x="903" y="7"/>
                  </a:lnTo>
                  <a:lnTo>
                    <a:pt x="896" y="3"/>
                  </a:lnTo>
                  <a:lnTo>
                    <a:pt x="888" y="1"/>
                  </a:lnTo>
                  <a:lnTo>
                    <a:pt x="880"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56" name="Line 328"/>
            <p:cNvSpPr>
              <a:spLocks noChangeShapeType="1"/>
            </p:cNvSpPr>
            <p:nvPr/>
          </p:nvSpPr>
          <p:spPr bwMode="auto">
            <a:xfrm>
              <a:off x="1483" y="3271"/>
              <a:ext cx="1" cy="0"/>
            </a:xfrm>
            <a:prstGeom prst="line">
              <a:avLst/>
            </a:prstGeom>
            <a:noFill/>
            <a:ln w="0">
              <a:solidFill>
                <a:srgbClr val="FFFF00"/>
              </a:solidFill>
              <a:round/>
              <a:headEnd/>
              <a:tailEnd/>
            </a:ln>
          </p:spPr>
          <p:txBody>
            <a:bodyPr>
              <a:prstTxWarp prst="textNoShape">
                <a:avLst/>
              </a:prstTxWarp>
            </a:bodyPr>
            <a:lstStyle/>
            <a:p>
              <a:endParaRPr lang="en-US"/>
            </a:p>
          </p:txBody>
        </p:sp>
        <p:sp>
          <p:nvSpPr>
            <p:cNvPr id="99657" name="Freeform 329"/>
            <p:cNvSpPr>
              <a:spLocks/>
            </p:cNvSpPr>
            <p:nvPr/>
          </p:nvSpPr>
          <p:spPr bwMode="auto">
            <a:xfrm>
              <a:off x="1483" y="3220"/>
              <a:ext cx="22" cy="63"/>
            </a:xfrm>
            <a:custGeom>
              <a:avLst/>
              <a:gdLst>
                <a:gd name="T0" fmla="*/ 0 w 104"/>
                <a:gd name="T1" fmla="*/ 51 h 308"/>
                <a:gd name="T2" fmla="*/ 0 w 104"/>
                <a:gd name="T3" fmla="*/ 53 h 308"/>
                <a:gd name="T4" fmla="*/ 0 w 104"/>
                <a:gd name="T5" fmla="*/ 55 h 308"/>
                <a:gd name="T6" fmla="*/ 1 w 104"/>
                <a:gd name="T7" fmla="*/ 56 h 308"/>
                <a:gd name="T8" fmla="*/ 2 w 104"/>
                <a:gd name="T9" fmla="*/ 58 h 308"/>
                <a:gd name="T10" fmla="*/ 3 w 104"/>
                <a:gd name="T11" fmla="*/ 60 h 308"/>
                <a:gd name="T12" fmla="*/ 4 w 104"/>
                <a:gd name="T13" fmla="*/ 61 h 308"/>
                <a:gd name="T14" fmla="*/ 6 w 104"/>
                <a:gd name="T15" fmla="*/ 62 h 308"/>
                <a:gd name="T16" fmla="*/ 8 w 104"/>
                <a:gd name="T17" fmla="*/ 63 h 308"/>
                <a:gd name="T18" fmla="*/ 9 w 104"/>
                <a:gd name="T19" fmla="*/ 63 h 308"/>
                <a:gd name="T20" fmla="*/ 11 w 104"/>
                <a:gd name="T21" fmla="*/ 63 h 308"/>
                <a:gd name="T22" fmla="*/ 13 w 104"/>
                <a:gd name="T23" fmla="*/ 63 h 308"/>
                <a:gd name="T24" fmla="*/ 14 w 104"/>
                <a:gd name="T25" fmla="*/ 63 h 308"/>
                <a:gd name="T26" fmla="*/ 16 w 104"/>
                <a:gd name="T27" fmla="*/ 62 h 308"/>
                <a:gd name="T28" fmla="*/ 18 w 104"/>
                <a:gd name="T29" fmla="*/ 61 h 308"/>
                <a:gd name="T30" fmla="*/ 19 w 104"/>
                <a:gd name="T31" fmla="*/ 60 h 308"/>
                <a:gd name="T32" fmla="*/ 20 w 104"/>
                <a:gd name="T33" fmla="*/ 58 h 308"/>
                <a:gd name="T34" fmla="*/ 21 w 104"/>
                <a:gd name="T35" fmla="*/ 56 h 308"/>
                <a:gd name="T36" fmla="*/ 21 w 104"/>
                <a:gd name="T37" fmla="*/ 55 h 308"/>
                <a:gd name="T38" fmla="*/ 22 w 104"/>
                <a:gd name="T39" fmla="*/ 53 h 308"/>
                <a:gd name="T40" fmla="*/ 22 w 104"/>
                <a:gd name="T41" fmla="*/ 51 h 308"/>
                <a:gd name="T42" fmla="*/ 22 w 104"/>
                <a:gd name="T43" fmla="*/ 12 h 308"/>
                <a:gd name="T44" fmla="*/ 21 w 104"/>
                <a:gd name="T45" fmla="*/ 8 h 308"/>
                <a:gd name="T46" fmla="*/ 21 w 104"/>
                <a:gd name="T47" fmla="*/ 7 h 308"/>
                <a:gd name="T48" fmla="*/ 20 w 104"/>
                <a:gd name="T49" fmla="*/ 5 h 308"/>
                <a:gd name="T50" fmla="*/ 19 w 104"/>
                <a:gd name="T51" fmla="*/ 3 h 308"/>
                <a:gd name="T52" fmla="*/ 18 w 104"/>
                <a:gd name="T53" fmla="*/ 2 h 308"/>
                <a:gd name="T54" fmla="*/ 16 w 104"/>
                <a:gd name="T55" fmla="*/ 1 h 308"/>
                <a:gd name="T56" fmla="*/ 14 w 104"/>
                <a:gd name="T57" fmla="*/ 1 h 308"/>
                <a:gd name="T58" fmla="*/ 13 w 104"/>
                <a:gd name="T59" fmla="*/ 0 h 308"/>
                <a:gd name="T60" fmla="*/ 11 w 104"/>
                <a:gd name="T61" fmla="*/ 0 h 308"/>
                <a:gd name="T62" fmla="*/ 9 w 104"/>
                <a:gd name="T63" fmla="*/ 0 h 308"/>
                <a:gd name="T64" fmla="*/ 8 w 104"/>
                <a:gd name="T65" fmla="*/ 1 h 308"/>
                <a:gd name="T66" fmla="*/ 6 w 104"/>
                <a:gd name="T67" fmla="*/ 1 h 308"/>
                <a:gd name="T68" fmla="*/ 4 w 104"/>
                <a:gd name="T69" fmla="*/ 2 h 308"/>
                <a:gd name="T70" fmla="*/ 3 w 104"/>
                <a:gd name="T71" fmla="*/ 3 h 308"/>
                <a:gd name="T72" fmla="*/ 2 w 104"/>
                <a:gd name="T73" fmla="*/ 5 h 308"/>
                <a:gd name="T74" fmla="*/ 1 w 104"/>
                <a:gd name="T75" fmla="*/ 7 h 308"/>
                <a:gd name="T76" fmla="*/ 0 w 104"/>
                <a:gd name="T77" fmla="*/ 8 h 308"/>
                <a:gd name="T78" fmla="*/ 0 w 104"/>
                <a:gd name="T79" fmla="*/ 10 h 308"/>
                <a:gd name="T80" fmla="*/ 0 w 104"/>
                <a:gd name="T81" fmla="*/ 12 h 308"/>
                <a:gd name="T82" fmla="*/ 0 w 104"/>
                <a:gd name="T83" fmla="*/ 51 h 3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308"/>
                <a:gd name="T128" fmla="*/ 104 w 104"/>
                <a:gd name="T129" fmla="*/ 308 h 3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308">
                  <a:moveTo>
                    <a:pt x="0" y="248"/>
                  </a:moveTo>
                  <a:lnTo>
                    <a:pt x="1" y="258"/>
                  </a:lnTo>
                  <a:lnTo>
                    <a:pt x="2" y="267"/>
                  </a:lnTo>
                  <a:lnTo>
                    <a:pt x="6" y="276"/>
                  </a:lnTo>
                  <a:lnTo>
                    <a:pt x="10" y="284"/>
                  </a:lnTo>
                  <a:lnTo>
                    <a:pt x="15" y="291"/>
                  </a:lnTo>
                  <a:lnTo>
                    <a:pt x="21" y="297"/>
                  </a:lnTo>
                  <a:lnTo>
                    <a:pt x="28" y="302"/>
                  </a:lnTo>
                  <a:lnTo>
                    <a:pt x="36" y="306"/>
                  </a:lnTo>
                  <a:lnTo>
                    <a:pt x="44" y="308"/>
                  </a:lnTo>
                  <a:lnTo>
                    <a:pt x="52" y="308"/>
                  </a:lnTo>
                  <a:lnTo>
                    <a:pt x="60" y="308"/>
                  </a:lnTo>
                  <a:lnTo>
                    <a:pt x="68" y="306"/>
                  </a:lnTo>
                  <a:lnTo>
                    <a:pt x="75" y="302"/>
                  </a:lnTo>
                  <a:lnTo>
                    <a:pt x="83" y="297"/>
                  </a:lnTo>
                  <a:lnTo>
                    <a:pt x="89" y="291"/>
                  </a:lnTo>
                  <a:lnTo>
                    <a:pt x="94" y="284"/>
                  </a:lnTo>
                  <a:lnTo>
                    <a:pt x="97" y="276"/>
                  </a:lnTo>
                  <a:lnTo>
                    <a:pt x="101" y="267"/>
                  </a:lnTo>
                  <a:lnTo>
                    <a:pt x="102" y="258"/>
                  </a:lnTo>
                  <a:lnTo>
                    <a:pt x="104" y="248"/>
                  </a:lnTo>
                  <a:lnTo>
                    <a:pt x="104" y="61"/>
                  </a:lnTo>
                  <a:lnTo>
                    <a:pt x="101" y="41"/>
                  </a:lnTo>
                  <a:lnTo>
                    <a:pt x="97" y="33"/>
                  </a:lnTo>
                  <a:lnTo>
                    <a:pt x="94" y="24"/>
                  </a:lnTo>
                  <a:lnTo>
                    <a:pt x="89" y="17"/>
                  </a:lnTo>
                  <a:lnTo>
                    <a:pt x="83" y="11"/>
                  </a:lnTo>
                  <a:lnTo>
                    <a:pt x="75" y="6"/>
                  </a:lnTo>
                  <a:lnTo>
                    <a:pt x="68" y="3"/>
                  </a:lnTo>
                  <a:lnTo>
                    <a:pt x="60" y="0"/>
                  </a:lnTo>
                  <a:lnTo>
                    <a:pt x="52" y="0"/>
                  </a:lnTo>
                  <a:lnTo>
                    <a:pt x="44" y="0"/>
                  </a:lnTo>
                  <a:lnTo>
                    <a:pt x="36" y="3"/>
                  </a:lnTo>
                  <a:lnTo>
                    <a:pt x="28" y="6"/>
                  </a:lnTo>
                  <a:lnTo>
                    <a:pt x="21" y="11"/>
                  </a:lnTo>
                  <a:lnTo>
                    <a:pt x="15" y="17"/>
                  </a:lnTo>
                  <a:lnTo>
                    <a:pt x="10" y="24"/>
                  </a:lnTo>
                  <a:lnTo>
                    <a:pt x="6" y="33"/>
                  </a:lnTo>
                  <a:lnTo>
                    <a:pt x="2" y="41"/>
                  </a:lnTo>
                  <a:lnTo>
                    <a:pt x="1" y="51"/>
                  </a:lnTo>
                  <a:lnTo>
                    <a:pt x="0" y="61"/>
                  </a:lnTo>
                  <a:lnTo>
                    <a:pt x="0" y="248"/>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58" name="Line 330"/>
            <p:cNvSpPr>
              <a:spLocks noChangeShapeType="1"/>
            </p:cNvSpPr>
            <p:nvPr/>
          </p:nvSpPr>
          <p:spPr bwMode="auto">
            <a:xfrm>
              <a:off x="1494" y="3220"/>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59" name="Freeform 331"/>
            <p:cNvSpPr>
              <a:spLocks/>
            </p:cNvSpPr>
            <p:nvPr/>
          </p:nvSpPr>
          <p:spPr bwMode="auto">
            <a:xfrm>
              <a:off x="1483" y="3220"/>
              <a:ext cx="203" cy="24"/>
            </a:xfrm>
            <a:custGeom>
              <a:avLst/>
              <a:gdLst>
                <a:gd name="T0" fmla="*/ 11 w 931"/>
                <a:gd name="T1" fmla="*/ 0 h 121"/>
                <a:gd name="T2" fmla="*/ 10 w 931"/>
                <a:gd name="T3" fmla="*/ 0 h 121"/>
                <a:gd name="T4" fmla="*/ 8 w 931"/>
                <a:gd name="T5" fmla="*/ 1 h 121"/>
                <a:gd name="T6" fmla="*/ 6 w 931"/>
                <a:gd name="T7" fmla="*/ 1 h 121"/>
                <a:gd name="T8" fmla="*/ 5 w 931"/>
                <a:gd name="T9" fmla="*/ 2 h 121"/>
                <a:gd name="T10" fmla="*/ 3 w 931"/>
                <a:gd name="T11" fmla="*/ 3 h 121"/>
                <a:gd name="T12" fmla="*/ 2 w 931"/>
                <a:gd name="T13" fmla="*/ 5 h 121"/>
                <a:gd name="T14" fmla="*/ 1 w 931"/>
                <a:gd name="T15" fmla="*/ 7 h 121"/>
                <a:gd name="T16" fmla="*/ 0 w 931"/>
                <a:gd name="T17" fmla="*/ 8 h 121"/>
                <a:gd name="T18" fmla="*/ 0 w 931"/>
                <a:gd name="T19" fmla="*/ 10 h 121"/>
                <a:gd name="T20" fmla="*/ 0 w 931"/>
                <a:gd name="T21" fmla="*/ 12 h 121"/>
                <a:gd name="T22" fmla="*/ 0 w 931"/>
                <a:gd name="T23" fmla="*/ 14 h 121"/>
                <a:gd name="T24" fmla="*/ 0 w 931"/>
                <a:gd name="T25" fmla="*/ 16 h 121"/>
                <a:gd name="T26" fmla="*/ 1 w 931"/>
                <a:gd name="T27" fmla="*/ 17 h 121"/>
                <a:gd name="T28" fmla="*/ 2 w 931"/>
                <a:gd name="T29" fmla="*/ 19 h 121"/>
                <a:gd name="T30" fmla="*/ 3 w 931"/>
                <a:gd name="T31" fmla="*/ 20 h 121"/>
                <a:gd name="T32" fmla="*/ 5 w 931"/>
                <a:gd name="T33" fmla="*/ 22 h 121"/>
                <a:gd name="T34" fmla="*/ 6 w 931"/>
                <a:gd name="T35" fmla="*/ 23 h 121"/>
                <a:gd name="T36" fmla="*/ 8 w 931"/>
                <a:gd name="T37" fmla="*/ 23 h 121"/>
                <a:gd name="T38" fmla="*/ 10 w 931"/>
                <a:gd name="T39" fmla="*/ 24 h 121"/>
                <a:gd name="T40" fmla="*/ 11 w 931"/>
                <a:gd name="T41" fmla="*/ 24 h 121"/>
                <a:gd name="T42" fmla="*/ 192 w 931"/>
                <a:gd name="T43" fmla="*/ 24 h 121"/>
                <a:gd name="T44" fmla="*/ 195 w 931"/>
                <a:gd name="T45" fmla="*/ 23 h 121"/>
                <a:gd name="T46" fmla="*/ 197 w 931"/>
                <a:gd name="T47" fmla="*/ 23 h 121"/>
                <a:gd name="T48" fmla="*/ 198 w 931"/>
                <a:gd name="T49" fmla="*/ 22 h 121"/>
                <a:gd name="T50" fmla="*/ 200 w 931"/>
                <a:gd name="T51" fmla="*/ 20 h 121"/>
                <a:gd name="T52" fmla="*/ 201 w 931"/>
                <a:gd name="T53" fmla="*/ 19 h 121"/>
                <a:gd name="T54" fmla="*/ 202 w 931"/>
                <a:gd name="T55" fmla="*/ 17 h 121"/>
                <a:gd name="T56" fmla="*/ 203 w 931"/>
                <a:gd name="T57" fmla="*/ 16 h 121"/>
                <a:gd name="T58" fmla="*/ 203 w 931"/>
                <a:gd name="T59" fmla="*/ 14 h 121"/>
                <a:gd name="T60" fmla="*/ 203 w 931"/>
                <a:gd name="T61" fmla="*/ 12 h 121"/>
                <a:gd name="T62" fmla="*/ 203 w 931"/>
                <a:gd name="T63" fmla="*/ 10 h 121"/>
                <a:gd name="T64" fmla="*/ 203 w 931"/>
                <a:gd name="T65" fmla="*/ 8 h 121"/>
                <a:gd name="T66" fmla="*/ 202 w 931"/>
                <a:gd name="T67" fmla="*/ 7 h 121"/>
                <a:gd name="T68" fmla="*/ 201 w 931"/>
                <a:gd name="T69" fmla="*/ 5 h 121"/>
                <a:gd name="T70" fmla="*/ 200 w 931"/>
                <a:gd name="T71" fmla="*/ 3 h 121"/>
                <a:gd name="T72" fmla="*/ 198 w 931"/>
                <a:gd name="T73" fmla="*/ 2 h 121"/>
                <a:gd name="T74" fmla="*/ 197 w 931"/>
                <a:gd name="T75" fmla="*/ 1 h 121"/>
                <a:gd name="T76" fmla="*/ 195 w 931"/>
                <a:gd name="T77" fmla="*/ 1 h 121"/>
                <a:gd name="T78" fmla="*/ 194 w 931"/>
                <a:gd name="T79" fmla="*/ 0 h 121"/>
                <a:gd name="T80" fmla="*/ 192 w 931"/>
                <a:gd name="T81" fmla="*/ 0 h 121"/>
                <a:gd name="T82" fmla="*/ 11 w 931"/>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1"/>
                <a:gd name="T127" fmla="*/ 0 h 121"/>
                <a:gd name="T128" fmla="*/ 931 w 931"/>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1" h="121">
                  <a:moveTo>
                    <a:pt x="52" y="0"/>
                  </a:moveTo>
                  <a:lnTo>
                    <a:pt x="44" y="0"/>
                  </a:lnTo>
                  <a:lnTo>
                    <a:pt x="36" y="3"/>
                  </a:lnTo>
                  <a:lnTo>
                    <a:pt x="28" y="6"/>
                  </a:lnTo>
                  <a:lnTo>
                    <a:pt x="21" y="11"/>
                  </a:lnTo>
                  <a:lnTo>
                    <a:pt x="15" y="17"/>
                  </a:lnTo>
                  <a:lnTo>
                    <a:pt x="10" y="24"/>
                  </a:lnTo>
                  <a:lnTo>
                    <a:pt x="6" y="33"/>
                  </a:lnTo>
                  <a:lnTo>
                    <a:pt x="2" y="41"/>
                  </a:lnTo>
                  <a:lnTo>
                    <a:pt x="1" y="51"/>
                  </a:lnTo>
                  <a:lnTo>
                    <a:pt x="0" y="61"/>
                  </a:lnTo>
                  <a:lnTo>
                    <a:pt x="1" y="70"/>
                  </a:lnTo>
                  <a:lnTo>
                    <a:pt x="2" y="79"/>
                  </a:lnTo>
                  <a:lnTo>
                    <a:pt x="6" y="87"/>
                  </a:lnTo>
                  <a:lnTo>
                    <a:pt x="10" y="96"/>
                  </a:lnTo>
                  <a:lnTo>
                    <a:pt x="15" y="103"/>
                  </a:lnTo>
                  <a:lnTo>
                    <a:pt x="21" y="109"/>
                  </a:lnTo>
                  <a:lnTo>
                    <a:pt x="28" y="114"/>
                  </a:lnTo>
                  <a:lnTo>
                    <a:pt x="36" y="117"/>
                  </a:lnTo>
                  <a:lnTo>
                    <a:pt x="44" y="120"/>
                  </a:lnTo>
                  <a:lnTo>
                    <a:pt x="52" y="121"/>
                  </a:lnTo>
                  <a:lnTo>
                    <a:pt x="879" y="121"/>
                  </a:lnTo>
                  <a:lnTo>
                    <a:pt x="895" y="117"/>
                  </a:lnTo>
                  <a:lnTo>
                    <a:pt x="903" y="114"/>
                  </a:lnTo>
                  <a:lnTo>
                    <a:pt x="910" y="109"/>
                  </a:lnTo>
                  <a:lnTo>
                    <a:pt x="916" y="103"/>
                  </a:lnTo>
                  <a:lnTo>
                    <a:pt x="921" y="96"/>
                  </a:lnTo>
                  <a:lnTo>
                    <a:pt x="925" y="87"/>
                  </a:lnTo>
                  <a:lnTo>
                    <a:pt x="929" y="79"/>
                  </a:lnTo>
                  <a:lnTo>
                    <a:pt x="931" y="70"/>
                  </a:lnTo>
                  <a:lnTo>
                    <a:pt x="931" y="61"/>
                  </a:lnTo>
                  <a:lnTo>
                    <a:pt x="931" y="51"/>
                  </a:lnTo>
                  <a:lnTo>
                    <a:pt x="929" y="41"/>
                  </a:lnTo>
                  <a:lnTo>
                    <a:pt x="925" y="33"/>
                  </a:lnTo>
                  <a:lnTo>
                    <a:pt x="921" y="24"/>
                  </a:lnTo>
                  <a:lnTo>
                    <a:pt x="916" y="17"/>
                  </a:lnTo>
                  <a:lnTo>
                    <a:pt x="910" y="11"/>
                  </a:lnTo>
                  <a:lnTo>
                    <a:pt x="903" y="6"/>
                  </a:lnTo>
                  <a:lnTo>
                    <a:pt x="895" y="3"/>
                  </a:lnTo>
                  <a:lnTo>
                    <a:pt x="888" y="0"/>
                  </a:lnTo>
                  <a:lnTo>
                    <a:pt x="879"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60" name="Line 332"/>
            <p:cNvSpPr>
              <a:spLocks noChangeShapeType="1"/>
            </p:cNvSpPr>
            <p:nvPr/>
          </p:nvSpPr>
          <p:spPr bwMode="auto">
            <a:xfrm>
              <a:off x="1663" y="3232"/>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61" name="Freeform 333"/>
            <p:cNvSpPr>
              <a:spLocks/>
            </p:cNvSpPr>
            <p:nvPr/>
          </p:nvSpPr>
          <p:spPr bwMode="auto">
            <a:xfrm>
              <a:off x="1663" y="3130"/>
              <a:ext cx="23" cy="114"/>
            </a:xfrm>
            <a:custGeom>
              <a:avLst/>
              <a:gdLst>
                <a:gd name="T0" fmla="*/ 0 w 104"/>
                <a:gd name="T1" fmla="*/ 102 h 562"/>
                <a:gd name="T2" fmla="*/ 0 w 104"/>
                <a:gd name="T3" fmla="*/ 104 h 562"/>
                <a:gd name="T4" fmla="*/ 1 w 104"/>
                <a:gd name="T5" fmla="*/ 105 h 562"/>
                <a:gd name="T6" fmla="*/ 1 w 104"/>
                <a:gd name="T7" fmla="*/ 107 h 562"/>
                <a:gd name="T8" fmla="*/ 2 w 104"/>
                <a:gd name="T9" fmla="*/ 109 h 562"/>
                <a:gd name="T10" fmla="*/ 4 w 104"/>
                <a:gd name="T11" fmla="*/ 110 h 562"/>
                <a:gd name="T12" fmla="*/ 5 w 104"/>
                <a:gd name="T13" fmla="*/ 112 h 562"/>
                <a:gd name="T14" fmla="*/ 6 w 104"/>
                <a:gd name="T15" fmla="*/ 113 h 562"/>
                <a:gd name="T16" fmla="*/ 8 w 104"/>
                <a:gd name="T17" fmla="*/ 113 h 562"/>
                <a:gd name="T18" fmla="*/ 10 w 104"/>
                <a:gd name="T19" fmla="*/ 114 h 562"/>
                <a:gd name="T20" fmla="*/ 12 w 104"/>
                <a:gd name="T21" fmla="*/ 114 h 562"/>
                <a:gd name="T22" fmla="*/ 13 w 104"/>
                <a:gd name="T23" fmla="*/ 114 h 562"/>
                <a:gd name="T24" fmla="*/ 15 w 104"/>
                <a:gd name="T25" fmla="*/ 113 h 562"/>
                <a:gd name="T26" fmla="*/ 17 w 104"/>
                <a:gd name="T27" fmla="*/ 113 h 562"/>
                <a:gd name="T28" fmla="*/ 18 w 104"/>
                <a:gd name="T29" fmla="*/ 112 h 562"/>
                <a:gd name="T30" fmla="*/ 20 w 104"/>
                <a:gd name="T31" fmla="*/ 110 h 562"/>
                <a:gd name="T32" fmla="*/ 21 w 104"/>
                <a:gd name="T33" fmla="*/ 109 h 562"/>
                <a:gd name="T34" fmla="*/ 22 w 104"/>
                <a:gd name="T35" fmla="*/ 107 h 562"/>
                <a:gd name="T36" fmla="*/ 23 w 104"/>
                <a:gd name="T37" fmla="*/ 105 h 562"/>
                <a:gd name="T38" fmla="*/ 23 w 104"/>
                <a:gd name="T39" fmla="*/ 104 h 562"/>
                <a:gd name="T40" fmla="*/ 23 w 104"/>
                <a:gd name="T41" fmla="*/ 102 h 562"/>
                <a:gd name="T42" fmla="*/ 23 w 104"/>
                <a:gd name="T43" fmla="*/ 12 h 562"/>
                <a:gd name="T44" fmla="*/ 23 w 104"/>
                <a:gd name="T45" fmla="*/ 9 h 562"/>
                <a:gd name="T46" fmla="*/ 22 w 104"/>
                <a:gd name="T47" fmla="*/ 7 h 562"/>
                <a:gd name="T48" fmla="*/ 21 w 104"/>
                <a:gd name="T49" fmla="*/ 5 h 562"/>
                <a:gd name="T50" fmla="*/ 20 w 104"/>
                <a:gd name="T51" fmla="*/ 4 h 562"/>
                <a:gd name="T52" fmla="*/ 18 w 104"/>
                <a:gd name="T53" fmla="*/ 3 h 562"/>
                <a:gd name="T54" fmla="*/ 17 w 104"/>
                <a:gd name="T55" fmla="*/ 2 h 562"/>
                <a:gd name="T56" fmla="*/ 15 w 104"/>
                <a:gd name="T57" fmla="*/ 1 h 562"/>
                <a:gd name="T58" fmla="*/ 13 w 104"/>
                <a:gd name="T59" fmla="*/ 0 h 562"/>
                <a:gd name="T60" fmla="*/ 12 w 104"/>
                <a:gd name="T61" fmla="*/ 0 h 562"/>
                <a:gd name="T62" fmla="*/ 10 w 104"/>
                <a:gd name="T63" fmla="*/ 0 h 562"/>
                <a:gd name="T64" fmla="*/ 8 w 104"/>
                <a:gd name="T65" fmla="*/ 1 h 562"/>
                <a:gd name="T66" fmla="*/ 6 w 104"/>
                <a:gd name="T67" fmla="*/ 2 h 562"/>
                <a:gd name="T68" fmla="*/ 5 w 104"/>
                <a:gd name="T69" fmla="*/ 3 h 562"/>
                <a:gd name="T70" fmla="*/ 4 w 104"/>
                <a:gd name="T71" fmla="*/ 4 h 562"/>
                <a:gd name="T72" fmla="*/ 2 w 104"/>
                <a:gd name="T73" fmla="*/ 5 h 562"/>
                <a:gd name="T74" fmla="*/ 1 w 104"/>
                <a:gd name="T75" fmla="*/ 7 h 562"/>
                <a:gd name="T76" fmla="*/ 1 w 104"/>
                <a:gd name="T77" fmla="*/ 9 h 562"/>
                <a:gd name="T78" fmla="*/ 0 w 104"/>
                <a:gd name="T79" fmla="*/ 10 h 562"/>
                <a:gd name="T80" fmla="*/ 0 w 104"/>
                <a:gd name="T81" fmla="*/ 12 h 562"/>
                <a:gd name="T82" fmla="*/ 0 w 104"/>
                <a:gd name="T83" fmla="*/ 102 h 56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562"/>
                <a:gd name="T128" fmla="*/ 104 w 104"/>
                <a:gd name="T129" fmla="*/ 562 h 56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562">
                  <a:moveTo>
                    <a:pt x="0" y="502"/>
                  </a:moveTo>
                  <a:lnTo>
                    <a:pt x="2" y="511"/>
                  </a:lnTo>
                  <a:lnTo>
                    <a:pt x="3" y="520"/>
                  </a:lnTo>
                  <a:lnTo>
                    <a:pt x="6" y="528"/>
                  </a:lnTo>
                  <a:lnTo>
                    <a:pt x="10" y="537"/>
                  </a:lnTo>
                  <a:lnTo>
                    <a:pt x="16" y="544"/>
                  </a:lnTo>
                  <a:lnTo>
                    <a:pt x="23" y="550"/>
                  </a:lnTo>
                  <a:lnTo>
                    <a:pt x="29" y="555"/>
                  </a:lnTo>
                  <a:lnTo>
                    <a:pt x="36" y="558"/>
                  </a:lnTo>
                  <a:lnTo>
                    <a:pt x="45" y="561"/>
                  </a:lnTo>
                  <a:lnTo>
                    <a:pt x="52" y="562"/>
                  </a:lnTo>
                  <a:lnTo>
                    <a:pt x="61" y="561"/>
                  </a:lnTo>
                  <a:lnTo>
                    <a:pt x="68" y="558"/>
                  </a:lnTo>
                  <a:lnTo>
                    <a:pt x="76" y="555"/>
                  </a:lnTo>
                  <a:lnTo>
                    <a:pt x="83" y="550"/>
                  </a:lnTo>
                  <a:lnTo>
                    <a:pt x="89" y="544"/>
                  </a:lnTo>
                  <a:lnTo>
                    <a:pt x="94" y="537"/>
                  </a:lnTo>
                  <a:lnTo>
                    <a:pt x="98" y="528"/>
                  </a:lnTo>
                  <a:lnTo>
                    <a:pt x="102" y="520"/>
                  </a:lnTo>
                  <a:lnTo>
                    <a:pt x="104" y="511"/>
                  </a:lnTo>
                  <a:lnTo>
                    <a:pt x="104" y="502"/>
                  </a:lnTo>
                  <a:lnTo>
                    <a:pt x="104" y="61"/>
                  </a:lnTo>
                  <a:lnTo>
                    <a:pt x="102" y="43"/>
                  </a:lnTo>
                  <a:lnTo>
                    <a:pt x="98" y="33"/>
                  </a:lnTo>
                  <a:lnTo>
                    <a:pt x="94" y="26"/>
                  </a:lnTo>
                  <a:lnTo>
                    <a:pt x="89" y="19"/>
                  </a:lnTo>
                  <a:lnTo>
                    <a:pt x="83" y="13"/>
                  </a:lnTo>
                  <a:lnTo>
                    <a:pt x="76" y="8"/>
                  </a:lnTo>
                  <a:lnTo>
                    <a:pt x="68" y="4"/>
                  </a:lnTo>
                  <a:lnTo>
                    <a:pt x="61" y="2"/>
                  </a:lnTo>
                  <a:lnTo>
                    <a:pt x="52" y="0"/>
                  </a:lnTo>
                  <a:lnTo>
                    <a:pt x="45" y="2"/>
                  </a:lnTo>
                  <a:lnTo>
                    <a:pt x="36" y="4"/>
                  </a:lnTo>
                  <a:lnTo>
                    <a:pt x="29" y="8"/>
                  </a:lnTo>
                  <a:lnTo>
                    <a:pt x="23" y="13"/>
                  </a:lnTo>
                  <a:lnTo>
                    <a:pt x="16" y="19"/>
                  </a:lnTo>
                  <a:lnTo>
                    <a:pt x="10" y="26"/>
                  </a:lnTo>
                  <a:lnTo>
                    <a:pt x="6" y="33"/>
                  </a:lnTo>
                  <a:lnTo>
                    <a:pt x="3" y="43"/>
                  </a:lnTo>
                  <a:lnTo>
                    <a:pt x="2" y="51"/>
                  </a:lnTo>
                  <a:lnTo>
                    <a:pt x="0" y="61"/>
                  </a:lnTo>
                  <a:lnTo>
                    <a:pt x="0" y="502"/>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62" name="Line 334"/>
            <p:cNvSpPr>
              <a:spLocks noChangeShapeType="1"/>
            </p:cNvSpPr>
            <p:nvPr/>
          </p:nvSpPr>
          <p:spPr bwMode="auto">
            <a:xfrm>
              <a:off x="1675" y="3130"/>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63" name="Freeform 335"/>
            <p:cNvSpPr>
              <a:spLocks/>
            </p:cNvSpPr>
            <p:nvPr/>
          </p:nvSpPr>
          <p:spPr bwMode="auto">
            <a:xfrm>
              <a:off x="1663" y="3130"/>
              <a:ext cx="204" cy="25"/>
            </a:xfrm>
            <a:custGeom>
              <a:avLst/>
              <a:gdLst>
                <a:gd name="T0" fmla="*/ 11 w 932"/>
                <a:gd name="T1" fmla="*/ 0 h 121"/>
                <a:gd name="T2" fmla="*/ 10 w 932"/>
                <a:gd name="T3" fmla="*/ 0 h 121"/>
                <a:gd name="T4" fmla="*/ 8 w 932"/>
                <a:gd name="T5" fmla="*/ 1 h 121"/>
                <a:gd name="T6" fmla="*/ 6 w 932"/>
                <a:gd name="T7" fmla="*/ 2 h 121"/>
                <a:gd name="T8" fmla="*/ 5 w 932"/>
                <a:gd name="T9" fmla="*/ 3 h 121"/>
                <a:gd name="T10" fmla="*/ 4 w 932"/>
                <a:gd name="T11" fmla="*/ 4 h 121"/>
                <a:gd name="T12" fmla="*/ 2 w 932"/>
                <a:gd name="T13" fmla="*/ 5 h 121"/>
                <a:gd name="T14" fmla="*/ 1 w 932"/>
                <a:gd name="T15" fmla="*/ 7 h 121"/>
                <a:gd name="T16" fmla="*/ 1 w 932"/>
                <a:gd name="T17" fmla="*/ 9 h 121"/>
                <a:gd name="T18" fmla="*/ 0 w 932"/>
                <a:gd name="T19" fmla="*/ 11 h 121"/>
                <a:gd name="T20" fmla="*/ 0 w 932"/>
                <a:gd name="T21" fmla="*/ 13 h 121"/>
                <a:gd name="T22" fmla="*/ 0 w 932"/>
                <a:gd name="T23" fmla="*/ 14 h 121"/>
                <a:gd name="T24" fmla="*/ 1 w 932"/>
                <a:gd name="T25" fmla="*/ 17 h 121"/>
                <a:gd name="T26" fmla="*/ 1 w 932"/>
                <a:gd name="T27" fmla="*/ 18 h 121"/>
                <a:gd name="T28" fmla="*/ 2 w 932"/>
                <a:gd name="T29" fmla="*/ 20 h 121"/>
                <a:gd name="T30" fmla="*/ 4 w 932"/>
                <a:gd name="T31" fmla="*/ 21 h 121"/>
                <a:gd name="T32" fmla="*/ 5 w 932"/>
                <a:gd name="T33" fmla="*/ 23 h 121"/>
                <a:gd name="T34" fmla="*/ 6 w 932"/>
                <a:gd name="T35" fmla="*/ 24 h 121"/>
                <a:gd name="T36" fmla="*/ 8 w 932"/>
                <a:gd name="T37" fmla="*/ 25 h 121"/>
                <a:gd name="T38" fmla="*/ 10 w 932"/>
                <a:gd name="T39" fmla="*/ 25 h 121"/>
                <a:gd name="T40" fmla="*/ 11 w 932"/>
                <a:gd name="T41" fmla="*/ 25 h 121"/>
                <a:gd name="T42" fmla="*/ 193 w 932"/>
                <a:gd name="T43" fmla="*/ 25 h 121"/>
                <a:gd name="T44" fmla="*/ 196 w 932"/>
                <a:gd name="T45" fmla="*/ 25 h 121"/>
                <a:gd name="T46" fmla="*/ 198 w 932"/>
                <a:gd name="T47" fmla="*/ 24 h 121"/>
                <a:gd name="T48" fmla="*/ 199 w 932"/>
                <a:gd name="T49" fmla="*/ 23 h 121"/>
                <a:gd name="T50" fmla="*/ 201 w 932"/>
                <a:gd name="T51" fmla="*/ 21 h 121"/>
                <a:gd name="T52" fmla="*/ 202 w 932"/>
                <a:gd name="T53" fmla="*/ 20 h 121"/>
                <a:gd name="T54" fmla="*/ 203 w 932"/>
                <a:gd name="T55" fmla="*/ 18 h 121"/>
                <a:gd name="T56" fmla="*/ 203 w 932"/>
                <a:gd name="T57" fmla="*/ 17 h 121"/>
                <a:gd name="T58" fmla="*/ 204 w 932"/>
                <a:gd name="T59" fmla="*/ 14 h 121"/>
                <a:gd name="T60" fmla="*/ 204 w 932"/>
                <a:gd name="T61" fmla="*/ 13 h 121"/>
                <a:gd name="T62" fmla="*/ 204 w 932"/>
                <a:gd name="T63" fmla="*/ 11 h 121"/>
                <a:gd name="T64" fmla="*/ 203 w 932"/>
                <a:gd name="T65" fmla="*/ 9 h 121"/>
                <a:gd name="T66" fmla="*/ 203 w 932"/>
                <a:gd name="T67" fmla="*/ 7 h 121"/>
                <a:gd name="T68" fmla="*/ 202 w 932"/>
                <a:gd name="T69" fmla="*/ 5 h 121"/>
                <a:gd name="T70" fmla="*/ 201 w 932"/>
                <a:gd name="T71" fmla="*/ 4 h 121"/>
                <a:gd name="T72" fmla="*/ 199 w 932"/>
                <a:gd name="T73" fmla="*/ 3 h 121"/>
                <a:gd name="T74" fmla="*/ 198 w 932"/>
                <a:gd name="T75" fmla="*/ 2 h 121"/>
                <a:gd name="T76" fmla="*/ 196 w 932"/>
                <a:gd name="T77" fmla="*/ 1 h 121"/>
                <a:gd name="T78" fmla="*/ 195 w 932"/>
                <a:gd name="T79" fmla="*/ 0 h 121"/>
                <a:gd name="T80" fmla="*/ 193 w 932"/>
                <a:gd name="T81" fmla="*/ 0 h 121"/>
                <a:gd name="T82" fmla="*/ 11 w 932"/>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1"/>
                <a:gd name="T128" fmla="*/ 932 w 932"/>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1">
                  <a:moveTo>
                    <a:pt x="52" y="0"/>
                  </a:moveTo>
                  <a:lnTo>
                    <a:pt x="45" y="2"/>
                  </a:lnTo>
                  <a:lnTo>
                    <a:pt x="36" y="4"/>
                  </a:lnTo>
                  <a:lnTo>
                    <a:pt x="29" y="8"/>
                  </a:lnTo>
                  <a:lnTo>
                    <a:pt x="23" y="13"/>
                  </a:lnTo>
                  <a:lnTo>
                    <a:pt x="16" y="19"/>
                  </a:lnTo>
                  <a:lnTo>
                    <a:pt x="10" y="26"/>
                  </a:lnTo>
                  <a:lnTo>
                    <a:pt x="6" y="33"/>
                  </a:lnTo>
                  <a:lnTo>
                    <a:pt x="3" y="43"/>
                  </a:lnTo>
                  <a:lnTo>
                    <a:pt x="2" y="51"/>
                  </a:lnTo>
                  <a:lnTo>
                    <a:pt x="0" y="61"/>
                  </a:lnTo>
                  <a:lnTo>
                    <a:pt x="2" y="70"/>
                  </a:lnTo>
                  <a:lnTo>
                    <a:pt x="3" y="80"/>
                  </a:lnTo>
                  <a:lnTo>
                    <a:pt x="6" y="89"/>
                  </a:lnTo>
                  <a:lnTo>
                    <a:pt x="10" y="97"/>
                  </a:lnTo>
                  <a:lnTo>
                    <a:pt x="16" y="103"/>
                  </a:lnTo>
                  <a:lnTo>
                    <a:pt x="23" y="110"/>
                  </a:lnTo>
                  <a:lnTo>
                    <a:pt x="29" y="115"/>
                  </a:lnTo>
                  <a:lnTo>
                    <a:pt x="36" y="119"/>
                  </a:lnTo>
                  <a:lnTo>
                    <a:pt x="45" y="121"/>
                  </a:lnTo>
                  <a:lnTo>
                    <a:pt x="52" y="121"/>
                  </a:lnTo>
                  <a:lnTo>
                    <a:pt x="880" y="121"/>
                  </a:lnTo>
                  <a:lnTo>
                    <a:pt x="896" y="119"/>
                  </a:lnTo>
                  <a:lnTo>
                    <a:pt x="903" y="115"/>
                  </a:lnTo>
                  <a:lnTo>
                    <a:pt x="911" y="110"/>
                  </a:lnTo>
                  <a:lnTo>
                    <a:pt x="917" y="103"/>
                  </a:lnTo>
                  <a:lnTo>
                    <a:pt x="922" y="97"/>
                  </a:lnTo>
                  <a:lnTo>
                    <a:pt x="927" y="89"/>
                  </a:lnTo>
                  <a:lnTo>
                    <a:pt x="929" y="80"/>
                  </a:lnTo>
                  <a:lnTo>
                    <a:pt x="932" y="70"/>
                  </a:lnTo>
                  <a:lnTo>
                    <a:pt x="932" y="61"/>
                  </a:lnTo>
                  <a:lnTo>
                    <a:pt x="932" y="51"/>
                  </a:lnTo>
                  <a:lnTo>
                    <a:pt x="929" y="43"/>
                  </a:lnTo>
                  <a:lnTo>
                    <a:pt x="927" y="33"/>
                  </a:lnTo>
                  <a:lnTo>
                    <a:pt x="922" y="26"/>
                  </a:lnTo>
                  <a:lnTo>
                    <a:pt x="917" y="19"/>
                  </a:lnTo>
                  <a:lnTo>
                    <a:pt x="911" y="13"/>
                  </a:lnTo>
                  <a:lnTo>
                    <a:pt x="903" y="8"/>
                  </a:lnTo>
                  <a:lnTo>
                    <a:pt x="896" y="4"/>
                  </a:lnTo>
                  <a:lnTo>
                    <a:pt x="889" y="2"/>
                  </a:lnTo>
                  <a:lnTo>
                    <a:pt x="880"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64" name="Line 336"/>
            <p:cNvSpPr>
              <a:spLocks noChangeShapeType="1"/>
            </p:cNvSpPr>
            <p:nvPr/>
          </p:nvSpPr>
          <p:spPr bwMode="auto">
            <a:xfrm>
              <a:off x="1844" y="3143"/>
              <a:ext cx="1" cy="0"/>
            </a:xfrm>
            <a:prstGeom prst="line">
              <a:avLst/>
            </a:prstGeom>
            <a:noFill/>
            <a:ln w="0">
              <a:solidFill>
                <a:srgbClr val="FFFF00"/>
              </a:solidFill>
              <a:round/>
              <a:headEnd/>
              <a:tailEnd/>
            </a:ln>
          </p:spPr>
          <p:txBody>
            <a:bodyPr>
              <a:prstTxWarp prst="textNoShape">
                <a:avLst/>
              </a:prstTxWarp>
            </a:bodyPr>
            <a:lstStyle/>
            <a:p>
              <a:endParaRPr lang="en-US"/>
            </a:p>
          </p:txBody>
        </p:sp>
        <p:sp>
          <p:nvSpPr>
            <p:cNvPr id="99665" name="Freeform 337"/>
            <p:cNvSpPr>
              <a:spLocks/>
            </p:cNvSpPr>
            <p:nvPr/>
          </p:nvSpPr>
          <p:spPr bwMode="auto">
            <a:xfrm>
              <a:off x="1844" y="3001"/>
              <a:ext cx="23" cy="154"/>
            </a:xfrm>
            <a:custGeom>
              <a:avLst/>
              <a:gdLst>
                <a:gd name="T0" fmla="*/ 0 w 104"/>
                <a:gd name="T1" fmla="*/ 142 h 752"/>
                <a:gd name="T2" fmla="*/ 0 w 104"/>
                <a:gd name="T3" fmla="*/ 144 h 752"/>
                <a:gd name="T4" fmla="*/ 0 w 104"/>
                <a:gd name="T5" fmla="*/ 146 h 752"/>
                <a:gd name="T6" fmla="*/ 1 w 104"/>
                <a:gd name="T7" fmla="*/ 147 h 752"/>
                <a:gd name="T8" fmla="*/ 2 w 104"/>
                <a:gd name="T9" fmla="*/ 149 h 752"/>
                <a:gd name="T10" fmla="*/ 4 w 104"/>
                <a:gd name="T11" fmla="*/ 150 h 752"/>
                <a:gd name="T12" fmla="*/ 5 w 104"/>
                <a:gd name="T13" fmla="*/ 152 h 752"/>
                <a:gd name="T14" fmla="*/ 6 w 104"/>
                <a:gd name="T15" fmla="*/ 153 h 752"/>
                <a:gd name="T16" fmla="*/ 8 w 104"/>
                <a:gd name="T17" fmla="*/ 154 h 752"/>
                <a:gd name="T18" fmla="*/ 10 w 104"/>
                <a:gd name="T19" fmla="*/ 154 h 752"/>
                <a:gd name="T20" fmla="*/ 12 w 104"/>
                <a:gd name="T21" fmla="*/ 154 h 752"/>
                <a:gd name="T22" fmla="*/ 13 w 104"/>
                <a:gd name="T23" fmla="*/ 154 h 752"/>
                <a:gd name="T24" fmla="*/ 15 w 104"/>
                <a:gd name="T25" fmla="*/ 154 h 752"/>
                <a:gd name="T26" fmla="*/ 17 w 104"/>
                <a:gd name="T27" fmla="*/ 153 h 752"/>
                <a:gd name="T28" fmla="*/ 18 w 104"/>
                <a:gd name="T29" fmla="*/ 152 h 752"/>
                <a:gd name="T30" fmla="*/ 20 w 104"/>
                <a:gd name="T31" fmla="*/ 150 h 752"/>
                <a:gd name="T32" fmla="*/ 21 w 104"/>
                <a:gd name="T33" fmla="*/ 149 h 752"/>
                <a:gd name="T34" fmla="*/ 22 w 104"/>
                <a:gd name="T35" fmla="*/ 147 h 752"/>
                <a:gd name="T36" fmla="*/ 22 w 104"/>
                <a:gd name="T37" fmla="*/ 146 h 752"/>
                <a:gd name="T38" fmla="*/ 23 w 104"/>
                <a:gd name="T39" fmla="*/ 144 h 752"/>
                <a:gd name="T40" fmla="*/ 23 w 104"/>
                <a:gd name="T41" fmla="*/ 142 h 752"/>
                <a:gd name="T42" fmla="*/ 23 w 104"/>
                <a:gd name="T43" fmla="*/ 12 h 752"/>
                <a:gd name="T44" fmla="*/ 22 w 104"/>
                <a:gd name="T45" fmla="*/ 9 h 752"/>
                <a:gd name="T46" fmla="*/ 22 w 104"/>
                <a:gd name="T47" fmla="*/ 7 h 752"/>
                <a:gd name="T48" fmla="*/ 21 w 104"/>
                <a:gd name="T49" fmla="*/ 5 h 752"/>
                <a:gd name="T50" fmla="*/ 20 w 104"/>
                <a:gd name="T51" fmla="*/ 4 h 752"/>
                <a:gd name="T52" fmla="*/ 18 w 104"/>
                <a:gd name="T53" fmla="*/ 2 h 752"/>
                <a:gd name="T54" fmla="*/ 17 w 104"/>
                <a:gd name="T55" fmla="*/ 1 h 752"/>
                <a:gd name="T56" fmla="*/ 15 w 104"/>
                <a:gd name="T57" fmla="*/ 0 h 752"/>
                <a:gd name="T58" fmla="*/ 13 w 104"/>
                <a:gd name="T59" fmla="*/ 0 h 752"/>
                <a:gd name="T60" fmla="*/ 12 w 104"/>
                <a:gd name="T61" fmla="*/ 0 h 752"/>
                <a:gd name="T62" fmla="*/ 10 w 104"/>
                <a:gd name="T63" fmla="*/ 0 h 752"/>
                <a:gd name="T64" fmla="*/ 8 w 104"/>
                <a:gd name="T65" fmla="*/ 0 h 752"/>
                <a:gd name="T66" fmla="*/ 6 w 104"/>
                <a:gd name="T67" fmla="*/ 1 h 752"/>
                <a:gd name="T68" fmla="*/ 5 w 104"/>
                <a:gd name="T69" fmla="*/ 2 h 752"/>
                <a:gd name="T70" fmla="*/ 4 w 104"/>
                <a:gd name="T71" fmla="*/ 4 h 752"/>
                <a:gd name="T72" fmla="*/ 2 w 104"/>
                <a:gd name="T73" fmla="*/ 5 h 752"/>
                <a:gd name="T74" fmla="*/ 1 w 104"/>
                <a:gd name="T75" fmla="*/ 7 h 752"/>
                <a:gd name="T76" fmla="*/ 0 w 104"/>
                <a:gd name="T77" fmla="*/ 9 h 752"/>
                <a:gd name="T78" fmla="*/ 0 w 104"/>
                <a:gd name="T79" fmla="*/ 10 h 752"/>
                <a:gd name="T80" fmla="*/ 0 w 104"/>
                <a:gd name="T81" fmla="*/ 12 h 752"/>
                <a:gd name="T82" fmla="*/ 0 w 104"/>
                <a:gd name="T83" fmla="*/ 142 h 7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752"/>
                <a:gd name="T128" fmla="*/ 104 w 104"/>
                <a:gd name="T129" fmla="*/ 752 h 7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752">
                  <a:moveTo>
                    <a:pt x="0" y="692"/>
                  </a:moveTo>
                  <a:lnTo>
                    <a:pt x="1" y="701"/>
                  </a:lnTo>
                  <a:lnTo>
                    <a:pt x="2" y="711"/>
                  </a:lnTo>
                  <a:lnTo>
                    <a:pt x="6" y="720"/>
                  </a:lnTo>
                  <a:lnTo>
                    <a:pt x="10" y="728"/>
                  </a:lnTo>
                  <a:lnTo>
                    <a:pt x="16" y="734"/>
                  </a:lnTo>
                  <a:lnTo>
                    <a:pt x="22" y="741"/>
                  </a:lnTo>
                  <a:lnTo>
                    <a:pt x="28" y="746"/>
                  </a:lnTo>
                  <a:lnTo>
                    <a:pt x="36" y="750"/>
                  </a:lnTo>
                  <a:lnTo>
                    <a:pt x="44" y="752"/>
                  </a:lnTo>
                  <a:lnTo>
                    <a:pt x="52" y="752"/>
                  </a:lnTo>
                  <a:lnTo>
                    <a:pt x="61" y="752"/>
                  </a:lnTo>
                  <a:lnTo>
                    <a:pt x="68" y="750"/>
                  </a:lnTo>
                  <a:lnTo>
                    <a:pt x="75" y="746"/>
                  </a:lnTo>
                  <a:lnTo>
                    <a:pt x="83" y="741"/>
                  </a:lnTo>
                  <a:lnTo>
                    <a:pt x="89" y="734"/>
                  </a:lnTo>
                  <a:lnTo>
                    <a:pt x="94" y="728"/>
                  </a:lnTo>
                  <a:lnTo>
                    <a:pt x="99" y="720"/>
                  </a:lnTo>
                  <a:lnTo>
                    <a:pt x="101" y="711"/>
                  </a:lnTo>
                  <a:lnTo>
                    <a:pt x="104" y="701"/>
                  </a:lnTo>
                  <a:lnTo>
                    <a:pt x="104" y="692"/>
                  </a:lnTo>
                  <a:lnTo>
                    <a:pt x="104" y="60"/>
                  </a:lnTo>
                  <a:lnTo>
                    <a:pt x="101" y="42"/>
                  </a:lnTo>
                  <a:lnTo>
                    <a:pt x="99" y="32"/>
                  </a:lnTo>
                  <a:lnTo>
                    <a:pt x="94" y="25"/>
                  </a:lnTo>
                  <a:lnTo>
                    <a:pt x="89" y="18"/>
                  </a:lnTo>
                  <a:lnTo>
                    <a:pt x="83" y="12"/>
                  </a:lnTo>
                  <a:lnTo>
                    <a:pt x="75" y="6"/>
                  </a:lnTo>
                  <a:lnTo>
                    <a:pt x="68" y="2"/>
                  </a:lnTo>
                  <a:lnTo>
                    <a:pt x="61" y="1"/>
                  </a:lnTo>
                  <a:lnTo>
                    <a:pt x="52" y="0"/>
                  </a:lnTo>
                  <a:lnTo>
                    <a:pt x="44" y="1"/>
                  </a:lnTo>
                  <a:lnTo>
                    <a:pt x="36" y="2"/>
                  </a:lnTo>
                  <a:lnTo>
                    <a:pt x="28" y="6"/>
                  </a:lnTo>
                  <a:lnTo>
                    <a:pt x="22" y="12"/>
                  </a:lnTo>
                  <a:lnTo>
                    <a:pt x="16" y="18"/>
                  </a:lnTo>
                  <a:lnTo>
                    <a:pt x="10" y="25"/>
                  </a:lnTo>
                  <a:lnTo>
                    <a:pt x="6" y="32"/>
                  </a:lnTo>
                  <a:lnTo>
                    <a:pt x="2" y="42"/>
                  </a:lnTo>
                  <a:lnTo>
                    <a:pt x="1" y="50"/>
                  </a:lnTo>
                  <a:lnTo>
                    <a:pt x="0" y="60"/>
                  </a:lnTo>
                  <a:lnTo>
                    <a:pt x="0" y="692"/>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66" name="Line 338"/>
            <p:cNvSpPr>
              <a:spLocks noChangeShapeType="1"/>
            </p:cNvSpPr>
            <p:nvPr/>
          </p:nvSpPr>
          <p:spPr bwMode="auto">
            <a:xfrm>
              <a:off x="1856" y="3001"/>
              <a:ext cx="0"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67" name="Freeform 339"/>
            <p:cNvSpPr>
              <a:spLocks/>
            </p:cNvSpPr>
            <p:nvPr/>
          </p:nvSpPr>
          <p:spPr bwMode="auto">
            <a:xfrm>
              <a:off x="1844" y="3001"/>
              <a:ext cx="204" cy="25"/>
            </a:xfrm>
            <a:custGeom>
              <a:avLst/>
              <a:gdLst>
                <a:gd name="T0" fmla="*/ 11 w 932"/>
                <a:gd name="T1" fmla="*/ 0 h 120"/>
                <a:gd name="T2" fmla="*/ 10 w 932"/>
                <a:gd name="T3" fmla="*/ 0 h 120"/>
                <a:gd name="T4" fmla="*/ 8 w 932"/>
                <a:gd name="T5" fmla="*/ 0 h 120"/>
                <a:gd name="T6" fmla="*/ 6 w 932"/>
                <a:gd name="T7" fmla="*/ 1 h 120"/>
                <a:gd name="T8" fmla="*/ 5 w 932"/>
                <a:gd name="T9" fmla="*/ 3 h 120"/>
                <a:gd name="T10" fmla="*/ 4 w 932"/>
                <a:gd name="T11" fmla="*/ 4 h 120"/>
                <a:gd name="T12" fmla="*/ 2 w 932"/>
                <a:gd name="T13" fmla="*/ 5 h 120"/>
                <a:gd name="T14" fmla="*/ 1 w 932"/>
                <a:gd name="T15" fmla="*/ 7 h 120"/>
                <a:gd name="T16" fmla="*/ 0 w 932"/>
                <a:gd name="T17" fmla="*/ 9 h 120"/>
                <a:gd name="T18" fmla="*/ 0 w 932"/>
                <a:gd name="T19" fmla="*/ 10 h 120"/>
                <a:gd name="T20" fmla="*/ 0 w 932"/>
                <a:gd name="T21" fmla="*/ 13 h 120"/>
                <a:gd name="T22" fmla="*/ 0 w 932"/>
                <a:gd name="T23" fmla="*/ 15 h 120"/>
                <a:gd name="T24" fmla="*/ 0 w 932"/>
                <a:gd name="T25" fmla="*/ 16 h 120"/>
                <a:gd name="T26" fmla="*/ 1 w 932"/>
                <a:gd name="T27" fmla="*/ 18 h 120"/>
                <a:gd name="T28" fmla="*/ 2 w 932"/>
                <a:gd name="T29" fmla="*/ 20 h 120"/>
                <a:gd name="T30" fmla="*/ 4 w 932"/>
                <a:gd name="T31" fmla="*/ 21 h 120"/>
                <a:gd name="T32" fmla="*/ 5 w 932"/>
                <a:gd name="T33" fmla="*/ 23 h 120"/>
                <a:gd name="T34" fmla="*/ 6 w 932"/>
                <a:gd name="T35" fmla="*/ 24 h 120"/>
                <a:gd name="T36" fmla="*/ 8 w 932"/>
                <a:gd name="T37" fmla="*/ 25 h 120"/>
                <a:gd name="T38" fmla="*/ 10 w 932"/>
                <a:gd name="T39" fmla="*/ 25 h 120"/>
                <a:gd name="T40" fmla="*/ 11 w 932"/>
                <a:gd name="T41" fmla="*/ 25 h 120"/>
                <a:gd name="T42" fmla="*/ 193 w 932"/>
                <a:gd name="T43" fmla="*/ 25 h 120"/>
                <a:gd name="T44" fmla="*/ 196 w 932"/>
                <a:gd name="T45" fmla="*/ 25 h 120"/>
                <a:gd name="T46" fmla="*/ 198 w 932"/>
                <a:gd name="T47" fmla="*/ 24 h 120"/>
                <a:gd name="T48" fmla="*/ 199 w 932"/>
                <a:gd name="T49" fmla="*/ 23 h 120"/>
                <a:gd name="T50" fmla="*/ 201 w 932"/>
                <a:gd name="T51" fmla="*/ 21 h 120"/>
                <a:gd name="T52" fmla="*/ 202 w 932"/>
                <a:gd name="T53" fmla="*/ 20 h 120"/>
                <a:gd name="T54" fmla="*/ 203 w 932"/>
                <a:gd name="T55" fmla="*/ 18 h 120"/>
                <a:gd name="T56" fmla="*/ 203 w 932"/>
                <a:gd name="T57" fmla="*/ 16 h 120"/>
                <a:gd name="T58" fmla="*/ 204 w 932"/>
                <a:gd name="T59" fmla="*/ 15 h 120"/>
                <a:gd name="T60" fmla="*/ 204 w 932"/>
                <a:gd name="T61" fmla="*/ 13 h 120"/>
                <a:gd name="T62" fmla="*/ 204 w 932"/>
                <a:gd name="T63" fmla="*/ 10 h 120"/>
                <a:gd name="T64" fmla="*/ 203 w 932"/>
                <a:gd name="T65" fmla="*/ 9 h 120"/>
                <a:gd name="T66" fmla="*/ 203 w 932"/>
                <a:gd name="T67" fmla="*/ 7 h 120"/>
                <a:gd name="T68" fmla="*/ 202 w 932"/>
                <a:gd name="T69" fmla="*/ 5 h 120"/>
                <a:gd name="T70" fmla="*/ 201 w 932"/>
                <a:gd name="T71" fmla="*/ 4 h 120"/>
                <a:gd name="T72" fmla="*/ 199 w 932"/>
                <a:gd name="T73" fmla="*/ 3 h 120"/>
                <a:gd name="T74" fmla="*/ 198 w 932"/>
                <a:gd name="T75" fmla="*/ 1 h 120"/>
                <a:gd name="T76" fmla="*/ 196 w 932"/>
                <a:gd name="T77" fmla="*/ 0 h 120"/>
                <a:gd name="T78" fmla="*/ 194 w 932"/>
                <a:gd name="T79" fmla="*/ 0 h 120"/>
                <a:gd name="T80" fmla="*/ 193 w 932"/>
                <a:gd name="T81" fmla="*/ 0 h 120"/>
                <a:gd name="T82" fmla="*/ 11 w 932"/>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0"/>
                <a:gd name="T128" fmla="*/ 932 w 932"/>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0">
                  <a:moveTo>
                    <a:pt x="52" y="0"/>
                  </a:moveTo>
                  <a:lnTo>
                    <a:pt x="44" y="1"/>
                  </a:lnTo>
                  <a:lnTo>
                    <a:pt x="36" y="2"/>
                  </a:lnTo>
                  <a:lnTo>
                    <a:pt x="28" y="6"/>
                  </a:lnTo>
                  <a:lnTo>
                    <a:pt x="22" y="12"/>
                  </a:lnTo>
                  <a:lnTo>
                    <a:pt x="16" y="18"/>
                  </a:lnTo>
                  <a:lnTo>
                    <a:pt x="10" y="25"/>
                  </a:lnTo>
                  <a:lnTo>
                    <a:pt x="6" y="32"/>
                  </a:lnTo>
                  <a:lnTo>
                    <a:pt x="2" y="42"/>
                  </a:lnTo>
                  <a:lnTo>
                    <a:pt x="1" y="50"/>
                  </a:lnTo>
                  <a:lnTo>
                    <a:pt x="0" y="60"/>
                  </a:lnTo>
                  <a:lnTo>
                    <a:pt x="1" y="70"/>
                  </a:lnTo>
                  <a:lnTo>
                    <a:pt x="2" y="78"/>
                  </a:lnTo>
                  <a:lnTo>
                    <a:pt x="6" y="88"/>
                  </a:lnTo>
                  <a:lnTo>
                    <a:pt x="10" y="95"/>
                  </a:lnTo>
                  <a:lnTo>
                    <a:pt x="16" y="102"/>
                  </a:lnTo>
                  <a:lnTo>
                    <a:pt x="22" y="108"/>
                  </a:lnTo>
                  <a:lnTo>
                    <a:pt x="28" y="114"/>
                  </a:lnTo>
                  <a:lnTo>
                    <a:pt x="36" y="118"/>
                  </a:lnTo>
                  <a:lnTo>
                    <a:pt x="44" y="119"/>
                  </a:lnTo>
                  <a:lnTo>
                    <a:pt x="52" y="120"/>
                  </a:lnTo>
                  <a:lnTo>
                    <a:pt x="880" y="120"/>
                  </a:lnTo>
                  <a:lnTo>
                    <a:pt x="896" y="118"/>
                  </a:lnTo>
                  <a:lnTo>
                    <a:pt x="903" y="114"/>
                  </a:lnTo>
                  <a:lnTo>
                    <a:pt x="910" y="108"/>
                  </a:lnTo>
                  <a:lnTo>
                    <a:pt x="917" y="102"/>
                  </a:lnTo>
                  <a:lnTo>
                    <a:pt x="922" y="95"/>
                  </a:lnTo>
                  <a:lnTo>
                    <a:pt x="927" y="88"/>
                  </a:lnTo>
                  <a:lnTo>
                    <a:pt x="929" y="78"/>
                  </a:lnTo>
                  <a:lnTo>
                    <a:pt x="932" y="70"/>
                  </a:lnTo>
                  <a:lnTo>
                    <a:pt x="932" y="60"/>
                  </a:lnTo>
                  <a:lnTo>
                    <a:pt x="932" y="50"/>
                  </a:lnTo>
                  <a:lnTo>
                    <a:pt x="929" y="42"/>
                  </a:lnTo>
                  <a:lnTo>
                    <a:pt x="927" y="32"/>
                  </a:lnTo>
                  <a:lnTo>
                    <a:pt x="922" y="25"/>
                  </a:lnTo>
                  <a:lnTo>
                    <a:pt x="917" y="18"/>
                  </a:lnTo>
                  <a:lnTo>
                    <a:pt x="910" y="12"/>
                  </a:lnTo>
                  <a:lnTo>
                    <a:pt x="903" y="6"/>
                  </a:lnTo>
                  <a:lnTo>
                    <a:pt x="896" y="2"/>
                  </a:lnTo>
                  <a:lnTo>
                    <a:pt x="888" y="1"/>
                  </a:lnTo>
                  <a:lnTo>
                    <a:pt x="880"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68" name="Line 340"/>
            <p:cNvSpPr>
              <a:spLocks noChangeShapeType="1"/>
            </p:cNvSpPr>
            <p:nvPr/>
          </p:nvSpPr>
          <p:spPr bwMode="auto">
            <a:xfrm>
              <a:off x="2025" y="3014"/>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69" name="Line 341"/>
            <p:cNvSpPr>
              <a:spLocks noChangeShapeType="1"/>
            </p:cNvSpPr>
            <p:nvPr/>
          </p:nvSpPr>
          <p:spPr bwMode="auto">
            <a:xfrm>
              <a:off x="2036" y="2949"/>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70" name="Line 342"/>
            <p:cNvSpPr>
              <a:spLocks noChangeShapeType="1"/>
            </p:cNvSpPr>
            <p:nvPr/>
          </p:nvSpPr>
          <p:spPr bwMode="auto">
            <a:xfrm>
              <a:off x="2206" y="2962"/>
              <a:ext cx="1" cy="0"/>
            </a:xfrm>
            <a:prstGeom prst="line">
              <a:avLst/>
            </a:prstGeom>
            <a:noFill/>
            <a:ln w="0">
              <a:solidFill>
                <a:srgbClr val="FFFF00"/>
              </a:solidFill>
              <a:round/>
              <a:headEnd/>
              <a:tailEnd/>
            </a:ln>
          </p:spPr>
          <p:txBody>
            <a:bodyPr>
              <a:prstTxWarp prst="textNoShape">
                <a:avLst/>
              </a:prstTxWarp>
            </a:bodyPr>
            <a:lstStyle/>
            <a:p>
              <a:endParaRPr lang="en-US"/>
            </a:p>
          </p:txBody>
        </p:sp>
        <p:sp>
          <p:nvSpPr>
            <p:cNvPr id="99671" name="Freeform 343"/>
            <p:cNvSpPr>
              <a:spLocks/>
            </p:cNvSpPr>
            <p:nvPr/>
          </p:nvSpPr>
          <p:spPr bwMode="auto">
            <a:xfrm>
              <a:off x="2206" y="2910"/>
              <a:ext cx="22" cy="64"/>
            </a:xfrm>
            <a:custGeom>
              <a:avLst/>
              <a:gdLst>
                <a:gd name="T0" fmla="*/ 0 w 103"/>
                <a:gd name="T1" fmla="*/ 52 h 313"/>
                <a:gd name="T2" fmla="*/ 0 w 103"/>
                <a:gd name="T3" fmla="*/ 54 h 313"/>
                <a:gd name="T4" fmla="*/ 1 w 103"/>
                <a:gd name="T5" fmla="*/ 56 h 313"/>
                <a:gd name="T6" fmla="*/ 1 w 103"/>
                <a:gd name="T7" fmla="*/ 57 h 313"/>
                <a:gd name="T8" fmla="*/ 2 w 103"/>
                <a:gd name="T9" fmla="*/ 59 h 313"/>
                <a:gd name="T10" fmla="*/ 3 w 103"/>
                <a:gd name="T11" fmla="*/ 61 h 313"/>
                <a:gd name="T12" fmla="*/ 5 w 103"/>
                <a:gd name="T13" fmla="*/ 62 h 313"/>
                <a:gd name="T14" fmla="*/ 6 w 103"/>
                <a:gd name="T15" fmla="*/ 63 h 313"/>
                <a:gd name="T16" fmla="*/ 8 w 103"/>
                <a:gd name="T17" fmla="*/ 63 h 313"/>
                <a:gd name="T18" fmla="*/ 9 w 103"/>
                <a:gd name="T19" fmla="*/ 64 h 313"/>
                <a:gd name="T20" fmla="*/ 11 w 103"/>
                <a:gd name="T21" fmla="*/ 64 h 313"/>
                <a:gd name="T22" fmla="*/ 13 w 103"/>
                <a:gd name="T23" fmla="*/ 64 h 313"/>
                <a:gd name="T24" fmla="*/ 14 w 103"/>
                <a:gd name="T25" fmla="*/ 63 h 313"/>
                <a:gd name="T26" fmla="*/ 16 w 103"/>
                <a:gd name="T27" fmla="*/ 63 h 313"/>
                <a:gd name="T28" fmla="*/ 18 w 103"/>
                <a:gd name="T29" fmla="*/ 62 h 313"/>
                <a:gd name="T30" fmla="*/ 19 w 103"/>
                <a:gd name="T31" fmla="*/ 61 h 313"/>
                <a:gd name="T32" fmla="*/ 20 w 103"/>
                <a:gd name="T33" fmla="*/ 59 h 313"/>
                <a:gd name="T34" fmla="*/ 21 w 103"/>
                <a:gd name="T35" fmla="*/ 57 h 313"/>
                <a:gd name="T36" fmla="*/ 22 w 103"/>
                <a:gd name="T37" fmla="*/ 56 h 313"/>
                <a:gd name="T38" fmla="*/ 22 w 103"/>
                <a:gd name="T39" fmla="*/ 54 h 313"/>
                <a:gd name="T40" fmla="*/ 22 w 103"/>
                <a:gd name="T41" fmla="*/ 52 h 313"/>
                <a:gd name="T42" fmla="*/ 22 w 103"/>
                <a:gd name="T43" fmla="*/ 12 h 313"/>
                <a:gd name="T44" fmla="*/ 22 w 103"/>
                <a:gd name="T45" fmla="*/ 9 h 313"/>
                <a:gd name="T46" fmla="*/ 21 w 103"/>
                <a:gd name="T47" fmla="*/ 7 h 313"/>
                <a:gd name="T48" fmla="*/ 20 w 103"/>
                <a:gd name="T49" fmla="*/ 5 h 313"/>
                <a:gd name="T50" fmla="*/ 19 w 103"/>
                <a:gd name="T51" fmla="*/ 4 h 313"/>
                <a:gd name="T52" fmla="*/ 18 w 103"/>
                <a:gd name="T53" fmla="*/ 2 h 313"/>
                <a:gd name="T54" fmla="*/ 16 w 103"/>
                <a:gd name="T55" fmla="*/ 1 h 313"/>
                <a:gd name="T56" fmla="*/ 14 w 103"/>
                <a:gd name="T57" fmla="*/ 1 h 313"/>
                <a:gd name="T58" fmla="*/ 13 w 103"/>
                <a:gd name="T59" fmla="*/ 0 h 313"/>
                <a:gd name="T60" fmla="*/ 11 w 103"/>
                <a:gd name="T61" fmla="*/ 0 h 313"/>
                <a:gd name="T62" fmla="*/ 9 w 103"/>
                <a:gd name="T63" fmla="*/ 0 h 313"/>
                <a:gd name="T64" fmla="*/ 8 w 103"/>
                <a:gd name="T65" fmla="*/ 1 h 313"/>
                <a:gd name="T66" fmla="*/ 6 w 103"/>
                <a:gd name="T67" fmla="*/ 1 h 313"/>
                <a:gd name="T68" fmla="*/ 5 w 103"/>
                <a:gd name="T69" fmla="*/ 2 h 313"/>
                <a:gd name="T70" fmla="*/ 3 w 103"/>
                <a:gd name="T71" fmla="*/ 4 h 313"/>
                <a:gd name="T72" fmla="*/ 2 w 103"/>
                <a:gd name="T73" fmla="*/ 5 h 313"/>
                <a:gd name="T74" fmla="*/ 1 w 103"/>
                <a:gd name="T75" fmla="*/ 7 h 313"/>
                <a:gd name="T76" fmla="*/ 1 w 103"/>
                <a:gd name="T77" fmla="*/ 9 h 313"/>
                <a:gd name="T78" fmla="*/ 0 w 103"/>
                <a:gd name="T79" fmla="*/ 10 h 313"/>
                <a:gd name="T80" fmla="*/ 0 w 103"/>
                <a:gd name="T81" fmla="*/ 12 h 313"/>
                <a:gd name="T82" fmla="*/ 0 w 103"/>
                <a:gd name="T83" fmla="*/ 52 h 3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313"/>
                <a:gd name="T128" fmla="*/ 103 w 103"/>
                <a:gd name="T129" fmla="*/ 313 h 3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313">
                  <a:moveTo>
                    <a:pt x="0" y="252"/>
                  </a:moveTo>
                  <a:lnTo>
                    <a:pt x="0" y="262"/>
                  </a:lnTo>
                  <a:lnTo>
                    <a:pt x="3" y="272"/>
                  </a:lnTo>
                  <a:lnTo>
                    <a:pt x="5" y="280"/>
                  </a:lnTo>
                  <a:lnTo>
                    <a:pt x="10" y="288"/>
                  </a:lnTo>
                  <a:lnTo>
                    <a:pt x="15" y="296"/>
                  </a:lnTo>
                  <a:lnTo>
                    <a:pt x="22" y="302"/>
                  </a:lnTo>
                  <a:lnTo>
                    <a:pt x="28" y="307"/>
                  </a:lnTo>
                  <a:lnTo>
                    <a:pt x="36" y="310"/>
                  </a:lnTo>
                  <a:lnTo>
                    <a:pt x="44" y="313"/>
                  </a:lnTo>
                  <a:lnTo>
                    <a:pt x="51" y="313"/>
                  </a:lnTo>
                  <a:lnTo>
                    <a:pt x="60" y="313"/>
                  </a:lnTo>
                  <a:lnTo>
                    <a:pt x="67" y="310"/>
                  </a:lnTo>
                  <a:lnTo>
                    <a:pt x="75" y="307"/>
                  </a:lnTo>
                  <a:lnTo>
                    <a:pt x="82" y="302"/>
                  </a:lnTo>
                  <a:lnTo>
                    <a:pt x="88" y="296"/>
                  </a:lnTo>
                  <a:lnTo>
                    <a:pt x="93" y="288"/>
                  </a:lnTo>
                  <a:lnTo>
                    <a:pt x="98" y="280"/>
                  </a:lnTo>
                  <a:lnTo>
                    <a:pt x="101" y="272"/>
                  </a:lnTo>
                  <a:lnTo>
                    <a:pt x="103" y="262"/>
                  </a:lnTo>
                  <a:lnTo>
                    <a:pt x="103" y="252"/>
                  </a:lnTo>
                  <a:lnTo>
                    <a:pt x="103" y="60"/>
                  </a:lnTo>
                  <a:lnTo>
                    <a:pt x="101" y="42"/>
                  </a:lnTo>
                  <a:lnTo>
                    <a:pt x="98" y="32"/>
                  </a:lnTo>
                  <a:lnTo>
                    <a:pt x="93" y="25"/>
                  </a:lnTo>
                  <a:lnTo>
                    <a:pt x="88" y="18"/>
                  </a:lnTo>
                  <a:lnTo>
                    <a:pt x="82" y="12"/>
                  </a:lnTo>
                  <a:lnTo>
                    <a:pt x="75" y="7"/>
                  </a:lnTo>
                  <a:lnTo>
                    <a:pt x="67" y="3"/>
                  </a:lnTo>
                  <a:lnTo>
                    <a:pt x="60" y="1"/>
                  </a:lnTo>
                  <a:lnTo>
                    <a:pt x="51" y="0"/>
                  </a:lnTo>
                  <a:lnTo>
                    <a:pt x="44" y="1"/>
                  </a:lnTo>
                  <a:lnTo>
                    <a:pt x="36" y="3"/>
                  </a:lnTo>
                  <a:lnTo>
                    <a:pt x="28" y="7"/>
                  </a:lnTo>
                  <a:lnTo>
                    <a:pt x="22" y="12"/>
                  </a:lnTo>
                  <a:lnTo>
                    <a:pt x="15" y="18"/>
                  </a:lnTo>
                  <a:lnTo>
                    <a:pt x="10" y="25"/>
                  </a:lnTo>
                  <a:lnTo>
                    <a:pt x="5" y="32"/>
                  </a:lnTo>
                  <a:lnTo>
                    <a:pt x="3" y="42"/>
                  </a:lnTo>
                  <a:lnTo>
                    <a:pt x="0" y="51"/>
                  </a:lnTo>
                  <a:lnTo>
                    <a:pt x="0" y="60"/>
                  </a:lnTo>
                  <a:lnTo>
                    <a:pt x="0" y="252"/>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72" name="Line 344"/>
            <p:cNvSpPr>
              <a:spLocks noChangeShapeType="1"/>
            </p:cNvSpPr>
            <p:nvPr/>
          </p:nvSpPr>
          <p:spPr bwMode="auto">
            <a:xfrm>
              <a:off x="2217" y="2910"/>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73" name="Freeform 345"/>
            <p:cNvSpPr>
              <a:spLocks/>
            </p:cNvSpPr>
            <p:nvPr/>
          </p:nvSpPr>
          <p:spPr bwMode="auto">
            <a:xfrm>
              <a:off x="2206" y="2910"/>
              <a:ext cx="202" cy="25"/>
            </a:xfrm>
            <a:custGeom>
              <a:avLst/>
              <a:gdLst>
                <a:gd name="T0" fmla="*/ 11 w 931"/>
                <a:gd name="T1" fmla="*/ 0 h 121"/>
                <a:gd name="T2" fmla="*/ 10 w 931"/>
                <a:gd name="T3" fmla="*/ 0 h 121"/>
                <a:gd name="T4" fmla="*/ 8 w 931"/>
                <a:gd name="T5" fmla="*/ 1 h 121"/>
                <a:gd name="T6" fmla="*/ 6 w 931"/>
                <a:gd name="T7" fmla="*/ 1 h 121"/>
                <a:gd name="T8" fmla="*/ 5 w 931"/>
                <a:gd name="T9" fmla="*/ 2 h 121"/>
                <a:gd name="T10" fmla="*/ 3 w 931"/>
                <a:gd name="T11" fmla="*/ 4 h 121"/>
                <a:gd name="T12" fmla="*/ 2 w 931"/>
                <a:gd name="T13" fmla="*/ 5 h 121"/>
                <a:gd name="T14" fmla="*/ 1 w 931"/>
                <a:gd name="T15" fmla="*/ 7 h 121"/>
                <a:gd name="T16" fmla="*/ 1 w 931"/>
                <a:gd name="T17" fmla="*/ 9 h 121"/>
                <a:gd name="T18" fmla="*/ 0 w 931"/>
                <a:gd name="T19" fmla="*/ 11 h 121"/>
                <a:gd name="T20" fmla="*/ 0 w 931"/>
                <a:gd name="T21" fmla="*/ 12 h 121"/>
                <a:gd name="T22" fmla="*/ 0 w 931"/>
                <a:gd name="T23" fmla="*/ 14 h 121"/>
                <a:gd name="T24" fmla="*/ 1 w 931"/>
                <a:gd name="T25" fmla="*/ 17 h 121"/>
                <a:gd name="T26" fmla="*/ 1 w 931"/>
                <a:gd name="T27" fmla="*/ 18 h 121"/>
                <a:gd name="T28" fmla="*/ 2 w 931"/>
                <a:gd name="T29" fmla="*/ 20 h 121"/>
                <a:gd name="T30" fmla="*/ 3 w 931"/>
                <a:gd name="T31" fmla="*/ 21 h 121"/>
                <a:gd name="T32" fmla="*/ 5 w 931"/>
                <a:gd name="T33" fmla="*/ 23 h 121"/>
                <a:gd name="T34" fmla="*/ 6 w 931"/>
                <a:gd name="T35" fmla="*/ 24 h 121"/>
                <a:gd name="T36" fmla="*/ 8 w 931"/>
                <a:gd name="T37" fmla="*/ 24 h 121"/>
                <a:gd name="T38" fmla="*/ 10 w 931"/>
                <a:gd name="T39" fmla="*/ 25 h 121"/>
                <a:gd name="T40" fmla="*/ 11 w 931"/>
                <a:gd name="T41" fmla="*/ 25 h 121"/>
                <a:gd name="T42" fmla="*/ 191 w 931"/>
                <a:gd name="T43" fmla="*/ 25 h 121"/>
                <a:gd name="T44" fmla="*/ 194 w 931"/>
                <a:gd name="T45" fmla="*/ 24 h 121"/>
                <a:gd name="T46" fmla="*/ 196 w 931"/>
                <a:gd name="T47" fmla="*/ 24 h 121"/>
                <a:gd name="T48" fmla="*/ 197 w 931"/>
                <a:gd name="T49" fmla="*/ 23 h 121"/>
                <a:gd name="T50" fmla="*/ 199 w 931"/>
                <a:gd name="T51" fmla="*/ 21 h 121"/>
                <a:gd name="T52" fmla="*/ 200 w 931"/>
                <a:gd name="T53" fmla="*/ 20 h 121"/>
                <a:gd name="T54" fmla="*/ 201 w 931"/>
                <a:gd name="T55" fmla="*/ 18 h 121"/>
                <a:gd name="T56" fmla="*/ 201 w 931"/>
                <a:gd name="T57" fmla="*/ 17 h 121"/>
                <a:gd name="T58" fmla="*/ 202 w 931"/>
                <a:gd name="T59" fmla="*/ 14 h 121"/>
                <a:gd name="T60" fmla="*/ 202 w 931"/>
                <a:gd name="T61" fmla="*/ 12 h 121"/>
                <a:gd name="T62" fmla="*/ 202 w 931"/>
                <a:gd name="T63" fmla="*/ 11 h 121"/>
                <a:gd name="T64" fmla="*/ 201 w 931"/>
                <a:gd name="T65" fmla="*/ 9 h 121"/>
                <a:gd name="T66" fmla="*/ 201 w 931"/>
                <a:gd name="T67" fmla="*/ 7 h 121"/>
                <a:gd name="T68" fmla="*/ 200 w 931"/>
                <a:gd name="T69" fmla="*/ 5 h 121"/>
                <a:gd name="T70" fmla="*/ 199 w 931"/>
                <a:gd name="T71" fmla="*/ 4 h 121"/>
                <a:gd name="T72" fmla="*/ 197 w 931"/>
                <a:gd name="T73" fmla="*/ 2 h 121"/>
                <a:gd name="T74" fmla="*/ 196 w 931"/>
                <a:gd name="T75" fmla="*/ 1 h 121"/>
                <a:gd name="T76" fmla="*/ 194 w 931"/>
                <a:gd name="T77" fmla="*/ 1 h 121"/>
                <a:gd name="T78" fmla="*/ 193 w 931"/>
                <a:gd name="T79" fmla="*/ 0 h 121"/>
                <a:gd name="T80" fmla="*/ 191 w 931"/>
                <a:gd name="T81" fmla="*/ 0 h 121"/>
                <a:gd name="T82" fmla="*/ 11 w 931"/>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1"/>
                <a:gd name="T127" fmla="*/ 0 h 121"/>
                <a:gd name="T128" fmla="*/ 931 w 931"/>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1" h="121">
                  <a:moveTo>
                    <a:pt x="51" y="0"/>
                  </a:moveTo>
                  <a:lnTo>
                    <a:pt x="44" y="1"/>
                  </a:lnTo>
                  <a:lnTo>
                    <a:pt x="36" y="3"/>
                  </a:lnTo>
                  <a:lnTo>
                    <a:pt x="28" y="7"/>
                  </a:lnTo>
                  <a:lnTo>
                    <a:pt x="22" y="12"/>
                  </a:lnTo>
                  <a:lnTo>
                    <a:pt x="15" y="18"/>
                  </a:lnTo>
                  <a:lnTo>
                    <a:pt x="10" y="25"/>
                  </a:lnTo>
                  <a:lnTo>
                    <a:pt x="5" y="32"/>
                  </a:lnTo>
                  <a:lnTo>
                    <a:pt x="3" y="42"/>
                  </a:lnTo>
                  <a:lnTo>
                    <a:pt x="0" y="51"/>
                  </a:lnTo>
                  <a:lnTo>
                    <a:pt x="0" y="60"/>
                  </a:lnTo>
                  <a:lnTo>
                    <a:pt x="0" y="70"/>
                  </a:lnTo>
                  <a:lnTo>
                    <a:pt x="3" y="80"/>
                  </a:lnTo>
                  <a:lnTo>
                    <a:pt x="5" y="88"/>
                  </a:lnTo>
                  <a:lnTo>
                    <a:pt x="10" y="96"/>
                  </a:lnTo>
                  <a:lnTo>
                    <a:pt x="15" y="102"/>
                  </a:lnTo>
                  <a:lnTo>
                    <a:pt x="22" y="110"/>
                  </a:lnTo>
                  <a:lnTo>
                    <a:pt x="28" y="115"/>
                  </a:lnTo>
                  <a:lnTo>
                    <a:pt x="36" y="118"/>
                  </a:lnTo>
                  <a:lnTo>
                    <a:pt x="44" y="121"/>
                  </a:lnTo>
                  <a:lnTo>
                    <a:pt x="51" y="121"/>
                  </a:lnTo>
                  <a:lnTo>
                    <a:pt x="879" y="121"/>
                  </a:lnTo>
                  <a:lnTo>
                    <a:pt x="896" y="118"/>
                  </a:lnTo>
                  <a:lnTo>
                    <a:pt x="904" y="115"/>
                  </a:lnTo>
                  <a:lnTo>
                    <a:pt x="910" y="110"/>
                  </a:lnTo>
                  <a:lnTo>
                    <a:pt x="916" y="102"/>
                  </a:lnTo>
                  <a:lnTo>
                    <a:pt x="921" y="96"/>
                  </a:lnTo>
                  <a:lnTo>
                    <a:pt x="926" y="88"/>
                  </a:lnTo>
                  <a:lnTo>
                    <a:pt x="928" y="80"/>
                  </a:lnTo>
                  <a:lnTo>
                    <a:pt x="931" y="70"/>
                  </a:lnTo>
                  <a:lnTo>
                    <a:pt x="931" y="60"/>
                  </a:lnTo>
                  <a:lnTo>
                    <a:pt x="931" y="51"/>
                  </a:lnTo>
                  <a:lnTo>
                    <a:pt x="928" y="42"/>
                  </a:lnTo>
                  <a:lnTo>
                    <a:pt x="926" y="32"/>
                  </a:lnTo>
                  <a:lnTo>
                    <a:pt x="921" y="25"/>
                  </a:lnTo>
                  <a:lnTo>
                    <a:pt x="916" y="18"/>
                  </a:lnTo>
                  <a:lnTo>
                    <a:pt x="910" y="12"/>
                  </a:lnTo>
                  <a:lnTo>
                    <a:pt x="904" y="7"/>
                  </a:lnTo>
                  <a:lnTo>
                    <a:pt x="896" y="3"/>
                  </a:lnTo>
                  <a:lnTo>
                    <a:pt x="888" y="1"/>
                  </a:lnTo>
                  <a:lnTo>
                    <a:pt x="879" y="0"/>
                  </a:lnTo>
                  <a:lnTo>
                    <a:pt x="51"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74" name="Line 346"/>
            <p:cNvSpPr>
              <a:spLocks noChangeShapeType="1"/>
            </p:cNvSpPr>
            <p:nvPr/>
          </p:nvSpPr>
          <p:spPr bwMode="auto">
            <a:xfrm>
              <a:off x="2386" y="2922"/>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75" name="Freeform 347"/>
            <p:cNvSpPr>
              <a:spLocks/>
            </p:cNvSpPr>
            <p:nvPr/>
          </p:nvSpPr>
          <p:spPr bwMode="auto">
            <a:xfrm>
              <a:off x="2386" y="2871"/>
              <a:ext cx="22" cy="64"/>
            </a:xfrm>
            <a:custGeom>
              <a:avLst/>
              <a:gdLst>
                <a:gd name="T0" fmla="*/ 0 w 103"/>
                <a:gd name="T1" fmla="*/ 52 h 314"/>
                <a:gd name="T2" fmla="*/ 0 w 103"/>
                <a:gd name="T3" fmla="*/ 54 h 314"/>
                <a:gd name="T4" fmla="*/ 1 w 103"/>
                <a:gd name="T5" fmla="*/ 56 h 314"/>
                <a:gd name="T6" fmla="*/ 1 w 103"/>
                <a:gd name="T7" fmla="*/ 57 h 314"/>
                <a:gd name="T8" fmla="*/ 2 w 103"/>
                <a:gd name="T9" fmla="*/ 59 h 314"/>
                <a:gd name="T10" fmla="*/ 3 w 103"/>
                <a:gd name="T11" fmla="*/ 60 h 314"/>
                <a:gd name="T12" fmla="*/ 4 w 103"/>
                <a:gd name="T13" fmla="*/ 62 h 314"/>
                <a:gd name="T14" fmla="*/ 6 w 103"/>
                <a:gd name="T15" fmla="*/ 63 h 314"/>
                <a:gd name="T16" fmla="*/ 8 w 103"/>
                <a:gd name="T17" fmla="*/ 63 h 314"/>
                <a:gd name="T18" fmla="*/ 9 w 103"/>
                <a:gd name="T19" fmla="*/ 64 h 314"/>
                <a:gd name="T20" fmla="*/ 11 w 103"/>
                <a:gd name="T21" fmla="*/ 64 h 314"/>
                <a:gd name="T22" fmla="*/ 13 w 103"/>
                <a:gd name="T23" fmla="*/ 64 h 314"/>
                <a:gd name="T24" fmla="*/ 15 w 103"/>
                <a:gd name="T25" fmla="*/ 63 h 314"/>
                <a:gd name="T26" fmla="*/ 16 w 103"/>
                <a:gd name="T27" fmla="*/ 63 h 314"/>
                <a:gd name="T28" fmla="*/ 18 w 103"/>
                <a:gd name="T29" fmla="*/ 62 h 314"/>
                <a:gd name="T30" fmla="*/ 19 w 103"/>
                <a:gd name="T31" fmla="*/ 60 h 314"/>
                <a:gd name="T32" fmla="*/ 20 w 103"/>
                <a:gd name="T33" fmla="*/ 59 h 314"/>
                <a:gd name="T34" fmla="*/ 21 w 103"/>
                <a:gd name="T35" fmla="*/ 57 h 314"/>
                <a:gd name="T36" fmla="*/ 21 w 103"/>
                <a:gd name="T37" fmla="*/ 56 h 314"/>
                <a:gd name="T38" fmla="*/ 22 w 103"/>
                <a:gd name="T39" fmla="*/ 54 h 314"/>
                <a:gd name="T40" fmla="*/ 22 w 103"/>
                <a:gd name="T41" fmla="*/ 52 h 314"/>
                <a:gd name="T42" fmla="*/ 22 w 103"/>
                <a:gd name="T43" fmla="*/ 12 h 314"/>
                <a:gd name="T44" fmla="*/ 21 w 103"/>
                <a:gd name="T45" fmla="*/ 8 h 314"/>
                <a:gd name="T46" fmla="*/ 21 w 103"/>
                <a:gd name="T47" fmla="*/ 7 h 314"/>
                <a:gd name="T48" fmla="*/ 20 w 103"/>
                <a:gd name="T49" fmla="*/ 5 h 314"/>
                <a:gd name="T50" fmla="*/ 19 w 103"/>
                <a:gd name="T51" fmla="*/ 4 h 314"/>
                <a:gd name="T52" fmla="*/ 18 w 103"/>
                <a:gd name="T53" fmla="*/ 2 h 314"/>
                <a:gd name="T54" fmla="*/ 16 w 103"/>
                <a:gd name="T55" fmla="*/ 1 h 314"/>
                <a:gd name="T56" fmla="*/ 15 w 103"/>
                <a:gd name="T57" fmla="*/ 0 h 314"/>
                <a:gd name="T58" fmla="*/ 13 w 103"/>
                <a:gd name="T59" fmla="*/ 0 h 314"/>
                <a:gd name="T60" fmla="*/ 11 w 103"/>
                <a:gd name="T61" fmla="*/ 0 h 314"/>
                <a:gd name="T62" fmla="*/ 9 w 103"/>
                <a:gd name="T63" fmla="*/ 0 h 314"/>
                <a:gd name="T64" fmla="*/ 8 w 103"/>
                <a:gd name="T65" fmla="*/ 0 h 314"/>
                <a:gd name="T66" fmla="*/ 6 w 103"/>
                <a:gd name="T67" fmla="*/ 1 h 314"/>
                <a:gd name="T68" fmla="*/ 4 w 103"/>
                <a:gd name="T69" fmla="*/ 2 h 314"/>
                <a:gd name="T70" fmla="*/ 3 w 103"/>
                <a:gd name="T71" fmla="*/ 4 h 314"/>
                <a:gd name="T72" fmla="*/ 2 w 103"/>
                <a:gd name="T73" fmla="*/ 5 h 314"/>
                <a:gd name="T74" fmla="*/ 1 w 103"/>
                <a:gd name="T75" fmla="*/ 7 h 314"/>
                <a:gd name="T76" fmla="*/ 1 w 103"/>
                <a:gd name="T77" fmla="*/ 8 h 314"/>
                <a:gd name="T78" fmla="*/ 0 w 103"/>
                <a:gd name="T79" fmla="*/ 10 h 314"/>
                <a:gd name="T80" fmla="*/ 0 w 103"/>
                <a:gd name="T81" fmla="*/ 12 h 314"/>
                <a:gd name="T82" fmla="*/ 0 w 103"/>
                <a:gd name="T83" fmla="*/ 52 h 3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314"/>
                <a:gd name="T128" fmla="*/ 103 w 103"/>
                <a:gd name="T129" fmla="*/ 314 h 3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314">
                  <a:moveTo>
                    <a:pt x="0" y="253"/>
                  </a:moveTo>
                  <a:lnTo>
                    <a:pt x="0" y="263"/>
                  </a:lnTo>
                  <a:lnTo>
                    <a:pt x="3" y="273"/>
                  </a:lnTo>
                  <a:lnTo>
                    <a:pt x="5" y="281"/>
                  </a:lnTo>
                  <a:lnTo>
                    <a:pt x="10" y="289"/>
                  </a:lnTo>
                  <a:lnTo>
                    <a:pt x="15" y="295"/>
                  </a:lnTo>
                  <a:lnTo>
                    <a:pt x="21" y="303"/>
                  </a:lnTo>
                  <a:lnTo>
                    <a:pt x="29" y="308"/>
                  </a:lnTo>
                  <a:lnTo>
                    <a:pt x="36" y="311"/>
                  </a:lnTo>
                  <a:lnTo>
                    <a:pt x="43" y="314"/>
                  </a:lnTo>
                  <a:lnTo>
                    <a:pt x="52" y="314"/>
                  </a:lnTo>
                  <a:lnTo>
                    <a:pt x="60" y="314"/>
                  </a:lnTo>
                  <a:lnTo>
                    <a:pt x="68" y="311"/>
                  </a:lnTo>
                  <a:lnTo>
                    <a:pt x="76" y="308"/>
                  </a:lnTo>
                  <a:lnTo>
                    <a:pt x="82" y="303"/>
                  </a:lnTo>
                  <a:lnTo>
                    <a:pt x="88" y="295"/>
                  </a:lnTo>
                  <a:lnTo>
                    <a:pt x="93" y="289"/>
                  </a:lnTo>
                  <a:lnTo>
                    <a:pt x="98" y="281"/>
                  </a:lnTo>
                  <a:lnTo>
                    <a:pt x="100" y="273"/>
                  </a:lnTo>
                  <a:lnTo>
                    <a:pt x="103" y="263"/>
                  </a:lnTo>
                  <a:lnTo>
                    <a:pt x="103" y="253"/>
                  </a:lnTo>
                  <a:lnTo>
                    <a:pt x="103" y="60"/>
                  </a:lnTo>
                  <a:lnTo>
                    <a:pt x="100" y="41"/>
                  </a:lnTo>
                  <a:lnTo>
                    <a:pt x="98" y="32"/>
                  </a:lnTo>
                  <a:lnTo>
                    <a:pt x="93" y="25"/>
                  </a:lnTo>
                  <a:lnTo>
                    <a:pt x="88" y="18"/>
                  </a:lnTo>
                  <a:lnTo>
                    <a:pt x="82" y="10"/>
                  </a:lnTo>
                  <a:lnTo>
                    <a:pt x="76" y="6"/>
                  </a:lnTo>
                  <a:lnTo>
                    <a:pt x="68" y="2"/>
                  </a:lnTo>
                  <a:lnTo>
                    <a:pt x="60" y="1"/>
                  </a:lnTo>
                  <a:lnTo>
                    <a:pt x="52" y="0"/>
                  </a:lnTo>
                  <a:lnTo>
                    <a:pt x="43" y="1"/>
                  </a:lnTo>
                  <a:lnTo>
                    <a:pt x="36" y="2"/>
                  </a:lnTo>
                  <a:lnTo>
                    <a:pt x="29" y="6"/>
                  </a:lnTo>
                  <a:lnTo>
                    <a:pt x="21" y="10"/>
                  </a:lnTo>
                  <a:lnTo>
                    <a:pt x="15" y="18"/>
                  </a:lnTo>
                  <a:lnTo>
                    <a:pt x="10" y="25"/>
                  </a:lnTo>
                  <a:lnTo>
                    <a:pt x="5" y="32"/>
                  </a:lnTo>
                  <a:lnTo>
                    <a:pt x="3" y="41"/>
                  </a:lnTo>
                  <a:lnTo>
                    <a:pt x="0" y="50"/>
                  </a:lnTo>
                  <a:lnTo>
                    <a:pt x="0" y="60"/>
                  </a:lnTo>
                  <a:lnTo>
                    <a:pt x="0" y="253"/>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76" name="Line 348"/>
            <p:cNvSpPr>
              <a:spLocks noChangeShapeType="1"/>
            </p:cNvSpPr>
            <p:nvPr/>
          </p:nvSpPr>
          <p:spPr bwMode="auto">
            <a:xfrm>
              <a:off x="2398" y="2871"/>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77" name="Freeform 349"/>
            <p:cNvSpPr>
              <a:spLocks/>
            </p:cNvSpPr>
            <p:nvPr/>
          </p:nvSpPr>
          <p:spPr bwMode="auto">
            <a:xfrm>
              <a:off x="2386" y="2871"/>
              <a:ext cx="204" cy="24"/>
            </a:xfrm>
            <a:custGeom>
              <a:avLst/>
              <a:gdLst>
                <a:gd name="T0" fmla="*/ 11 w 932"/>
                <a:gd name="T1" fmla="*/ 0 h 120"/>
                <a:gd name="T2" fmla="*/ 9 w 932"/>
                <a:gd name="T3" fmla="*/ 0 h 120"/>
                <a:gd name="T4" fmla="*/ 8 w 932"/>
                <a:gd name="T5" fmla="*/ 0 h 120"/>
                <a:gd name="T6" fmla="*/ 6 w 932"/>
                <a:gd name="T7" fmla="*/ 1 h 120"/>
                <a:gd name="T8" fmla="*/ 5 w 932"/>
                <a:gd name="T9" fmla="*/ 2 h 120"/>
                <a:gd name="T10" fmla="*/ 3 w 932"/>
                <a:gd name="T11" fmla="*/ 4 h 120"/>
                <a:gd name="T12" fmla="*/ 2 w 932"/>
                <a:gd name="T13" fmla="*/ 5 h 120"/>
                <a:gd name="T14" fmla="*/ 1 w 932"/>
                <a:gd name="T15" fmla="*/ 6 h 120"/>
                <a:gd name="T16" fmla="*/ 1 w 932"/>
                <a:gd name="T17" fmla="*/ 8 h 120"/>
                <a:gd name="T18" fmla="*/ 0 w 932"/>
                <a:gd name="T19" fmla="*/ 10 h 120"/>
                <a:gd name="T20" fmla="*/ 0 w 932"/>
                <a:gd name="T21" fmla="*/ 12 h 120"/>
                <a:gd name="T22" fmla="*/ 0 w 932"/>
                <a:gd name="T23" fmla="*/ 14 h 120"/>
                <a:gd name="T24" fmla="*/ 1 w 932"/>
                <a:gd name="T25" fmla="*/ 16 h 120"/>
                <a:gd name="T26" fmla="*/ 1 w 932"/>
                <a:gd name="T27" fmla="*/ 18 h 120"/>
                <a:gd name="T28" fmla="*/ 2 w 932"/>
                <a:gd name="T29" fmla="*/ 19 h 120"/>
                <a:gd name="T30" fmla="*/ 3 w 932"/>
                <a:gd name="T31" fmla="*/ 20 h 120"/>
                <a:gd name="T32" fmla="*/ 5 w 932"/>
                <a:gd name="T33" fmla="*/ 22 h 120"/>
                <a:gd name="T34" fmla="*/ 6 w 932"/>
                <a:gd name="T35" fmla="*/ 23 h 120"/>
                <a:gd name="T36" fmla="*/ 8 w 932"/>
                <a:gd name="T37" fmla="*/ 23 h 120"/>
                <a:gd name="T38" fmla="*/ 9 w 932"/>
                <a:gd name="T39" fmla="*/ 24 h 120"/>
                <a:gd name="T40" fmla="*/ 11 w 932"/>
                <a:gd name="T41" fmla="*/ 24 h 120"/>
                <a:gd name="T42" fmla="*/ 193 w 932"/>
                <a:gd name="T43" fmla="*/ 24 h 120"/>
                <a:gd name="T44" fmla="*/ 196 w 932"/>
                <a:gd name="T45" fmla="*/ 23 h 120"/>
                <a:gd name="T46" fmla="*/ 198 w 932"/>
                <a:gd name="T47" fmla="*/ 23 h 120"/>
                <a:gd name="T48" fmla="*/ 199 w 932"/>
                <a:gd name="T49" fmla="*/ 22 h 120"/>
                <a:gd name="T50" fmla="*/ 200 w 932"/>
                <a:gd name="T51" fmla="*/ 20 h 120"/>
                <a:gd name="T52" fmla="*/ 202 w 932"/>
                <a:gd name="T53" fmla="*/ 19 h 120"/>
                <a:gd name="T54" fmla="*/ 202 w 932"/>
                <a:gd name="T55" fmla="*/ 18 h 120"/>
                <a:gd name="T56" fmla="*/ 203 w 932"/>
                <a:gd name="T57" fmla="*/ 16 h 120"/>
                <a:gd name="T58" fmla="*/ 204 w 932"/>
                <a:gd name="T59" fmla="*/ 14 h 120"/>
                <a:gd name="T60" fmla="*/ 204 w 932"/>
                <a:gd name="T61" fmla="*/ 12 h 120"/>
                <a:gd name="T62" fmla="*/ 204 w 932"/>
                <a:gd name="T63" fmla="*/ 10 h 120"/>
                <a:gd name="T64" fmla="*/ 203 w 932"/>
                <a:gd name="T65" fmla="*/ 8 h 120"/>
                <a:gd name="T66" fmla="*/ 202 w 932"/>
                <a:gd name="T67" fmla="*/ 6 h 120"/>
                <a:gd name="T68" fmla="*/ 202 w 932"/>
                <a:gd name="T69" fmla="*/ 5 h 120"/>
                <a:gd name="T70" fmla="*/ 200 w 932"/>
                <a:gd name="T71" fmla="*/ 4 h 120"/>
                <a:gd name="T72" fmla="*/ 199 w 932"/>
                <a:gd name="T73" fmla="*/ 2 h 120"/>
                <a:gd name="T74" fmla="*/ 198 w 932"/>
                <a:gd name="T75" fmla="*/ 1 h 120"/>
                <a:gd name="T76" fmla="*/ 196 w 932"/>
                <a:gd name="T77" fmla="*/ 0 h 120"/>
                <a:gd name="T78" fmla="*/ 194 w 932"/>
                <a:gd name="T79" fmla="*/ 0 h 120"/>
                <a:gd name="T80" fmla="*/ 193 w 932"/>
                <a:gd name="T81" fmla="*/ 0 h 120"/>
                <a:gd name="T82" fmla="*/ 11 w 932"/>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0"/>
                <a:gd name="T128" fmla="*/ 932 w 932"/>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0">
                  <a:moveTo>
                    <a:pt x="52" y="0"/>
                  </a:moveTo>
                  <a:lnTo>
                    <a:pt x="43" y="1"/>
                  </a:lnTo>
                  <a:lnTo>
                    <a:pt x="36" y="2"/>
                  </a:lnTo>
                  <a:lnTo>
                    <a:pt x="29" y="6"/>
                  </a:lnTo>
                  <a:lnTo>
                    <a:pt x="21" y="10"/>
                  </a:lnTo>
                  <a:lnTo>
                    <a:pt x="15" y="18"/>
                  </a:lnTo>
                  <a:lnTo>
                    <a:pt x="10" y="25"/>
                  </a:lnTo>
                  <a:lnTo>
                    <a:pt x="5" y="32"/>
                  </a:lnTo>
                  <a:lnTo>
                    <a:pt x="3" y="41"/>
                  </a:lnTo>
                  <a:lnTo>
                    <a:pt x="0" y="50"/>
                  </a:lnTo>
                  <a:lnTo>
                    <a:pt x="0" y="60"/>
                  </a:lnTo>
                  <a:lnTo>
                    <a:pt x="0" y="70"/>
                  </a:lnTo>
                  <a:lnTo>
                    <a:pt x="3" y="78"/>
                  </a:lnTo>
                  <a:lnTo>
                    <a:pt x="5" y="88"/>
                  </a:lnTo>
                  <a:lnTo>
                    <a:pt x="10" y="95"/>
                  </a:lnTo>
                  <a:lnTo>
                    <a:pt x="15" y="102"/>
                  </a:lnTo>
                  <a:lnTo>
                    <a:pt x="21" y="108"/>
                  </a:lnTo>
                  <a:lnTo>
                    <a:pt x="29" y="113"/>
                  </a:lnTo>
                  <a:lnTo>
                    <a:pt x="36" y="117"/>
                  </a:lnTo>
                  <a:lnTo>
                    <a:pt x="43" y="119"/>
                  </a:lnTo>
                  <a:lnTo>
                    <a:pt x="52" y="120"/>
                  </a:lnTo>
                  <a:lnTo>
                    <a:pt x="880" y="120"/>
                  </a:lnTo>
                  <a:lnTo>
                    <a:pt x="896" y="117"/>
                  </a:lnTo>
                  <a:lnTo>
                    <a:pt x="903" y="113"/>
                  </a:lnTo>
                  <a:lnTo>
                    <a:pt x="909" y="108"/>
                  </a:lnTo>
                  <a:lnTo>
                    <a:pt x="916" y="102"/>
                  </a:lnTo>
                  <a:lnTo>
                    <a:pt x="922" y="95"/>
                  </a:lnTo>
                  <a:lnTo>
                    <a:pt x="925" y="88"/>
                  </a:lnTo>
                  <a:lnTo>
                    <a:pt x="929" y="78"/>
                  </a:lnTo>
                  <a:lnTo>
                    <a:pt x="930" y="70"/>
                  </a:lnTo>
                  <a:lnTo>
                    <a:pt x="932" y="60"/>
                  </a:lnTo>
                  <a:lnTo>
                    <a:pt x="930" y="50"/>
                  </a:lnTo>
                  <a:lnTo>
                    <a:pt x="929" y="41"/>
                  </a:lnTo>
                  <a:lnTo>
                    <a:pt x="925" y="32"/>
                  </a:lnTo>
                  <a:lnTo>
                    <a:pt x="922" y="25"/>
                  </a:lnTo>
                  <a:lnTo>
                    <a:pt x="916" y="18"/>
                  </a:lnTo>
                  <a:lnTo>
                    <a:pt x="909" y="10"/>
                  </a:lnTo>
                  <a:lnTo>
                    <a:pt x="903" y="6"/>
                  </a:lnTo>
                  <a:lnTo>
                    <a:pt x="896" y="2"/>
                  </a:lnTo>
                  <a:lnTo>
                    <a:pt x="887" y="1"/>
                  </a:lnTo>
                  <a:lnTo>
                    <a:pt x="880"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78" name="Line 350"/>
            <p:cNvSpPr>
              <a:spLocks noChangeShapeType="1"/>
            </p:cNvSpPr>
            <p:nvPr/>
          </p:nvSpPr>
          <p:spPr bwMode="auto">
            <a:xfrm>
              <a:off x="2567" y="2883"/>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79" name="Freeform 351"/>
            <p:cNvSpPr>
              <a:spLocks/>
            </p:cNvSpPr>
            <p:nvPr/>
          </p:nvSpPr>
          <p:spPr bwMode="auto">
            <a:xfrm>
              <a:off x="2567" y="2831"/>
              <a:ext cx="23" cy="64"/>
            </a:xfrm>
            <a:custGeom>
              <a:avLst/>
              <a:gdLst>
                <a:gd name="T0" fmla="*/ 0 w 104"/>
                <a:gd name="T1" fmla="*/ 52 h 315"/>
                <a:gd name="T2" fmla="*/ 0 w 104"/>
                <a:gd name="T3" fmla="*/ 54 h 315"/>
                <a:gd name="T4" fmla="*/ 0 w 104"/>
                <a:gd name="T5" fmla="*/ 55 h 315"/>
                <a:gd name="T6" fmla="*/ 1 w 104"/>
                <a:gd name="T7" fmla="*/ 57 h 315"/>
                <a:gd name="T8" fmla="*/ 2 w 104"/>
                <a:gd name="T9" fmla="*/ 59 h 315"/>
                <a:gd name="T10" fmla="*/ 3 w 104"/>
                <a:gd name="T11" fmla="*/ 60 h 315"/>
                <a:gd name="T12" fmla="*/ 5 w 104"/>
                <a:gd name="T13" fmla="*/ 62 h 315"/>
                <a:gd name="T14" fmla="*/ 6 w 104"/>
                <a:gd name="T15" fmla="*/ 63 h 315"/>
                <a:gd name="T16" fmla="*/ 8 w 104"/>
                <a:gd name="T17" fmla="*/ 63 h 315"/>
                <a:gd name="T18" fmla="*/ 10 w 104"/>
                <a:gd name="T19" fmla="*/ 64 h 315"/>
                <a:gd name="T20" fmla="*/ 12 w 104"/>
                <a:gd name="T21" fmla="*/ 64 h 315"/>
                <a:gd name="T22" fmla="*/ 13 w 104"/>
                <a:gd name="T23" fmla="*/ 64 h 315"/>
                <a:gd name="T24" fmla="*/ 15 w 104"/>
                <a:gd name="T25" fmla="*/ 63 h 315"/>
                <a:gd name="T26" fmla="*/ 17 w 104"/>
                <a:gd name="T27" fmla="*/ 63 h 315"/>
                <a:gd name="T28" fmla="*/ 18 w 104"/>
                <a:gd name="T29" fmla="*/ 62 h 315"/>
                <a:gd name="T30" fmla="*/ 19 w 104"/>
                <a:gd name="T31" fmla="*/ 60 h 315"/>
                <a:gd name="T32" fmla="*/ 21 w 104"/>
                <a:gd name="T33" fmla="*/ 59 h 315"/>
                <a:gd name="T34" fmla="*/ 21 w 104"/>
                <a:gd name="T35" fmla="*/ 57 h 315"/>
                <a:gd name="T36" fmla="*/ 22 w 104"/>
                <a:gd name="T37" fmla="*/ 55 h 315"/>
                <a:gd name="T38" fmla="*/ 23 w 104"/>
                <a:gd name="T39" fmla="*/ 54 h 315"/>
                <a:gd name="T40" fmla="*/ 23 w 104"/>
                <a:gd name="T41" fmla="*/ 52 h 315"/>
                <a:gd name="T42" fmla="*/ 23 w 104"/>
                <a:gd name="T43" fmla="*/ 12 h 315"/>
                <a:gd name="T44" fmla="*/ 22 w 104"/>
                <a:gd name="T45" fmla="*/ 8 h 315"/>
                <a:gd name="T46" fmla="*/ 21 w 104"/>
                <a:gd name="T47" fmla="*/ 7 h 315"/>
                <a:gd name="T48" fmla="*/ 21 w 104"/>
                <a:gd name="T49" fmla="*/ 5 h 315"/>
                <a:gd name="T50" fmla="*/ 19 w 104"/>
                <a:gd name="T51" fmla="*/ 3 h 315"/>
                <a:gd name="T52" fmla="*/ 18 w 104"/>
                <a:gd name="T53" fmla="*/ 2 h 315"/>
                <a:gd name="T54" fmla="*/ 17 w 104"/>
                <a:gd name="T55" fmla="*/ 1 h 315"/>
                <a:gd name="T56" fmla="*/ 15 w 104"/>
                <a:gd name="T57" fmla="*/ 0 h 315"/>
                <a:gd name="T58" fmla="*/ 13 w 104"/>
                <a:gd name="T59" fmla="*/ 0 h 315"/>
                <a:gd name="T60" fmla="*/ 12 w 104"/>
                <a:gd name="T61" fmla="*/ 0 h 315"/>
                <a:gd name="T62" fmla="*/ 10 w 104"/>
                <a:gd name="T63" fmla="*/ 0 h 315"/>
                <a:gd name="T64" fmla="*/ 8 w 104"/>
                <a:gd name="T65" fmla="*/ 0 h 315"/>
                <a:gd name="T66" fmla="*/ 6 w 104"/>
                <a:gd name="T67" fmla="*/ 1 h 315"/>
                <a:gd name="T68" fmla="*/ 5 w 104"/>
                <a:gd name="T69" fmla="*/ 2 h 315"/>
                <a:gd name="T70" fmla="*/ 3 w 104"/>
                <a:gd name="T71" fmla="*/ 3 h 315"/>
                <a:gd name="T72" fmla="*/ 2 w 104"/>
                <a:gd name="T73" fmla="*/ 5 h 315"/>
                <a:gd name="T74" fmla="*/ 1 w 104"/>
                <a:gd name="T75" fmla="*/ 7 h 315"/>
                <a:gd name="T76" fmla="*/ 0 w 104"/>
                <a:gd name="T77" fmla="*/ 8 h 315"/>
                <a:gd name="T78" fmla="*/ 0 w 104"/>
                <a:gd name="T79" fmla="*/ 10 h 315"/>
                <a:gd name="T80" fmla="*/ 0 w 104"/>
                <a:gd name="T81" fmla="*/ 12 h 315"/>
                <a:gd name="T82" fmla="*/ 0 w 104"/>
                <a:gd name="T83" fmla="*/ 52 h 3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315"/>
                <a:gd name="T128" fmla="*/ 104 w 104"/>
                <a:gd name="T129" fmla="*/ 315 h 3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315">
                  <a:moveTo>
                    <a:pt x="0" y="255"/>
                  </a:moveTo>
                  <a:lnTo>
                    <a:pt x="0" y="265"/>
                  </a:lnTo>
                  <a:lnTo>
                    <a:pt x="2" y="273"/>
                  </a:lnTo>
                  <a:lnTo>
                    <a:pt x="5" y="283"/>
                  </a:lnTo>
                  <a:lnTo>
                    <a:pt x="10" y="290"/>
                  </a:lnTo>
                  <a:lnTo>
                    <a:pt x="15" y="297"/>
                  </a:lnTo>
                  <a:lnTo>
                    <a:pt x="21" y="303"/>
                  </a:lnTo>
                  <a:lnTo>
                    <a:pt x="28" y="308"/>
                  </a:lnTo>
                  <a:lnTo>
                    <a:pt x="36" y="312"/>
                  </a:lnTo>
                  <a:lnTo>
                    <a:pt x="43" y="314"/>
                  </a:lnTo>
                  <a:lnTo>
                    <a:pt x="52" y="315"/>
                  </a:lnTo>
                  <a:lnTo>
                    <a:pt x="59" y="314"/>
                  </a:lnTo>
                  <a:lnTo>
                    <a:pt x="68" y="312"/>
                  </a:lnTo>
                  <a:lnTo>
                    <a:pt x="75" y="308"/>
                  </a:lnTo>
                  <a:lnTo>
                    <a:pt x="81" y="303"/>
                  </a:lnTo>
                  <a:lnTo>
                    <a:pt x="88" y="297"/>
                  </a:lnTo>
                  <a:lnTo>
                    <a:pt x="94" y="290"/>
                  </a:lnTo>
                  <a:lnTo>
                    <a:pt x="97" y="283"/>
                  </a:lnTo>
                  <a:lnTo>
                    <a:pt x="101" y="273"/>
                  </a:lnTo>
                  <a:lnTo>
                    <a:pt x="102" y="265"/>
                  </a:lnTo>
                  <a:lnTo>
                    <a:pt x="104" y="255"/>
                  </a:lnTo>
                  <a:lnTo>
                    <a:pt x="104" y="60"/>
                  </a:lnTo>
                  <a:lnTo>
                    <a:pt x="101" y="41"/>
                  </a:lnTo>
                  <a:lnTo>
                    <a:pt x="97" y="33"/>
                  </a:lnTo>
                  <a:lnTo>
                    <a:pt x="94" y="24"/>
                  </a:lnTo>
                  <a:lnTo>
                    <a:pt x="88" y="17"/>
                  </a:lnTo>
                  <a:lnTo>
                    <a:pt x="81" y="11"/>
                  </a:lnTo>
                  <a:lnTo>
                    <a:pt x="75" y="6"/>
                  </a:lnTo>
                  <a:lnTo>
                    <a:pt x="68" y="2"/>
                  </a:lnTo>
                  <a:lnTo>
                    <a:pt x="59" y="0"/>
                  </a:lnTo>
                  <a:lnTo>
                    <a:pt x="52" y="0"/>
                  </a:lnTo>
                  <a:lnTo>
                    <a:pt x="43" y="0"/>
                  </a:lnTo>
                  <a:lnTo>
                    <a:pt x="36" y="2"/>
                  </a:lnTo>
                  <a:lnTo>
                    <a:pt x="28" y="6"/>
                  </a:lnTo>
                  <a:lnTo>
                    <a:pt x="21" y="11"/>
                  </a:lnTo>
                  <a:lnTo>
                    <a:pt x="15" y="17"/>
                  </a:lnTo>
                  <a:lnTo>
                    <a:pt x="10" y="24"/>
                  </a:lnTo>
                  <a:lnTo>
                    <a:pt x="5" y="33"/>
                  </a:lnTo>
                  <a:lnTo>
                    <a:pt x="2" y="41"/>
                  </a:lnTo>
                  <a:lnTo>
                    <a:pt x="0" y="51"/>
                  </a:lnTo>
                  <a:lnTo>
                    <a:pt x="0" y="60"/>
                  </a:lnTo>
                  <a:lnTo>
                    <a:pt x="0" y="255"/>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80" name="Line 352"/>
            <p:cNvSpPr>
              <a:spLocks noChangeShapeType="1"/>
            </p:cNvSpPr>
            <p:nvPr/>
          </p:nvSpPr>
          <p:spPr bwMode="auto">
            <a:xfrm>
              <a:off x="2578" y="2831"/>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81" name="Freeform 353"/>
            <p:cNvSpPr>
              <a:spLocks/>
            </p:cNvSpPr>
            <p:nvPr/>
          </p:nvSpPr>
          <p:spPr bwMode="auto">
            <a:xfrm>
              <a:off x="2567" y="2831"/>
              <a:ext cx="204" cy="25"/>
            </a:xfrm>
            <a:custGeom>
              <a:avLst/>
              <a:gdLst>
                <a:gd name="T0" fmla="*/ 11 w 931"/>
                <a:gd name="T1" fmla="*/ 0 h 121"/>
                <a:gd name="T2" fmla="*/ 9 w 931"/>
                <a:gd name="T3" fmla="*/ 0 h 121"/>
                <a:gd name="T4" fmla="*/ 8 w 931"/>
                <a:gd name="T5" fmla="*/ 0 h 121"/>
                <a:gd name="T6" fmla="*/ 6 w 931"/>
                <a:gd name="T7" fmla="*/ 1 h 121"/>
                <a:gd name="T8" fmla="*/ 5 w 931"/>
                <a:gd name="T9" fmla="*/ 2 h 121"/>
                <a:gd name="T10" fmla="*/ 3 w 931"/>
                <a:gd name="T11" fmla="*/ 4 h 121"/>
                <a:gd name="T12" fmla="*/ 2 w 931"/>
                <a:gd name="T13" fmla="*/ 5 h 121"/>
                <a:gd name="T14" fmla="*/ 1 w 931"/>
                <a:gd name="T15" fmla="*/ 7 h 121"/>
                <a:gd name="T16" fmla="*/ 0 w 931"/>
                <a:gd name="T17" fmla="*/ 8 h 121"/>
                <a:gd name="T18" fmla="*/ 0 w 931"/>
                <a:gd name="T19" fmla="*/ 11 h 121"/>
                <a:gd name="T20" fmla="*/ 0 w 931"/>
                <a:gd name="T21" fmla="*/ 12 h 121"/>
                <a:gd name="T22" fmla="*/ 0 w 931"/>
                <a:gd name="T23" fmla="*/ 14 h 121"/>
                <a:gd name="T24" fmla="*/ 0 w 931"/>
                <a:gd name="T25" fmla="*/ 16 h 121"/>
                <a:gd name="T26" fmla="*/ 1 w 931"/>
                <a:gd name="T27" fmla="*/ 18 h 121"/>
                <a:gd name="T28" fmla="*/ 2 w 931"/>
                <a:gd name="T29" fmla="*/ 20 h 121"/>
                <a:gd name="T30" fmla="*/ 3 w 931"/>
                <a:gd name="T31" fmla="*/ 21 h 121"/>
                <a:gd name="T32" fmla="*/ 5 w 931"/>
                <a:gd name="T33" fmla="*/ 23 h 121"/>
                <a:gd name="T34" fmla="*/ 6 w 931"/>
                <a:gd name="T35" fmla="*/ 24 h 121"/>
                <a:gd name="T36" fmla="*/ 8 w 931"/>
                <a:gd name="T37" fmla="*/ 24 h 121"/>
                <a:gd name="T38" fmla="*/ 9 w 931"/>
                <a:gd name="T39" fmla="*/ 25 h 121"/>
                <a:gd name="T40" fmla="*/ 11 w 931"/>
                <a:gd name="T41" fmla="*/ 25 h 121"/>
                <a:gd name="T42" fmla="*/ 193 w 931"/>
                <a:gd name="T43" fmla="*/ 25 h 121"/>
                <a:gd name="T44" fmla="*/ 196 w 931"/>
                <a:gd name="T45" fmla="*/ 24 h 121"/>
                <a:gd name="T46" fmla="*/ 198 w 931"/>
                <a:gd name="T47" fmla="*/ 24 h 121"/>
                <a:gd name="T48" fmla="*/ 199 w 931"/>
                <a:gd name="T49" fmla="*/ 23 h 121"/>
                <a:gd name="T50" fmla="*/ 200 w 931"/>
                <a:gd name="T51" fmla="*/ 21 h 121"/>
                <a:gd name="T52" fmla="*/ 202 w 931"/>
                <a:gd name="T53" fmla="*/ 20 h 121"/>
                <a:gd name="T54" fmla="*/ 203 w 931"/>
                <a:gd name="T55" fmla="*/ 18 h 121"/>
                <a:gd name="T56" fmla="*/ 204 w 931"/>
                <a:gd name="T57" fmla="*/ 16 h 121"/>
                <a:gd name="T58" fmla="*/ 204 w 931"/>
                <a:gd name="T59" fmla="*/ 14 h 121"/>
                <a:gd name="T60" fmla="*/ 204 w 931"/>
                <a:gd name="T61" fmla="*/ 12 h 121"/>
                <a:gd name="T62" fmla="*/ 204 w 931"/>
                <a:gd name="T63" fmla="*/ 11 h 121"/>
                <a:gd name="T64" fmla="*/ 204 w 931"/>
                <a:gd name="T65" fmla="*/ 8 h 121"/>
                <a:gd name="T66" fmla="*/ 203 w 931"/>
                <a:gd name="T67" fmla="*/ 7 h 121"/>
                <a:gd name="T68" fmla="*/ 202 w 931"/>
                <a:gd name="T69" fmla="*/ 5 h 121"/>
                <a:gd name="T70" fmla="*/ 200 w 931"/>
                <a:gd name="T71" fmla="*/ 4 h 121"/>
                <a:gd name="T72" fmla="*/ 199 w 931"/>
                <a:gd name="T73" fmla="*/ 2 h 121"/>
                <a:gd name="T74" fmla="*/ 198 w 931"/>
                <a:gd name="T75" fmla="*/ 1 h 121"/>
                <a:gd name="T76" fmla="*/ 196 w 931"/>
                <a:gd name="T77" fmla="*/ 0 h 121"/>
                <a:gd name="T78" fmla="*/ 194 w 931"/>
                <a:gd name="T79" fmla="*/ 0 h 121"/>
                <a:gd name="T80" fmla="*/ 193 w 931"/>
                <a:gd name="T81" fmla="*/ 0 h 121"/>
                <a:gd name="T82" fmla="*/ 11 w 931"/>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1"/>
                <a:gd name="T127" fmla="*/ 0 h 121"/>
                <a:gd name="T128" fmla="*/ 931 w 931"/>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1" h="121">
                  <a:moveTo>
                    <a:pt x="52" y="0"/>
                  </a:moveTo>
                  <a:lnTo>
                    <a:pt x="43" y="0"/>
                  </a:lnTo>
                  <a:lnTo>
                    <a:pt x="36" y="2"/>
                  </a:lnTo>
                  <a:lnTo>
                    <a:pt x="28" y="6"/>
                  </a:lnTo>
                  <a:lnTo>
                    <a:pt x="21" y="11"/>
                  </a:lnTo>
                  <a:lnTo>
                    <a:pt x="15" y="17"/>
                  </a:lnTo>
                  <a:lnTo>
                    <a:pt x="10" y="24"/>
                  </a:lnTo>
                  <a:lnTo>
                    <a:pt x="5" y="33"/>
                  </a:lnTo>
                  <a:lnTo>
                    <a:pt x="2" y="41"/>
                  </a:lnTo>
                  <a:lnTo>
                    <a:pt x="0" y="51"/>
                  </a:lnTo>
                  <a:lnTo>
                    <a:pt x="0" y="60"/>
                  </a:lnTo>
                  <a:lnTo>
                    <a:pt x="0" y="70"/>
                  </a:lnTo>
                  <a:lnTo>
                    <a:pt x="2" y="79"/>
                  </a:lnTo>
                  <a:lnTo>
                    <a:pt x="5" y="87"/>
                  </a:lnTo>
                  <a:lnTo>
                    <a:pt x="10" y="95"/>
                  </a:lnTo>
                  <a:lnTo>
                    <a:pt x="15" y="103"/>
                  </a:lnTo>
                  <a:lnTo>
                    <a:pt x="21" y="109"/>
                  </a:lnTo>
                  <a:lnTo>
                    <a:pt x="28" y="114"/>
                  </a:lnTo>
                  <a:lnTo>
                    <a:pt x="36" y="117"/>
                  </a:lnTo>
                  <a:lnTo>
                    <a:pt x="43" y="120"/>
                  </a:lnTo>
                  <a:lnTo>
                    <a:pt x="52" y="121"/>
                  </a:lnTo>
                  <a:lnTo>
                    <a:pt x="879" y="121"/>
                  </a:lnTo>
                  <a:lnTo>
                    <a:pt x="895" y="117"/>
                  </a:lnTo>
                  <a:lnTo>
                    <a:pt x="903" y="114"/>
                  </a:lnTo>
                  <a:lnTo>
                    <a:pt x="909" y="109"/>
                  </a:lnTo>
                  <a:lnTo>
                    <a:pt x="915" y="103"/>
                  </a:lnTo>
                  <a:lnTo>
                    <a:pt x="921" y="95"/>
                  </a:lnTo>
                  <a:lnTo>
                    <a:pt x="925" y="87"/>
                  </a:lnTo>
                  <a:lnTo>
                    <a:pt x="929" y="79"/>
                  </a:lnTo>
                  <a:lnTo>
                    <a:pt x="930" y="70"/>
                  </a:lnTo>
                  <a:lnTo>
                    <a:pt x="931" y="60"/>
                  </a:lnTo>
                  <a:lnTo>
                    <a:pt x="930" y="51"/>
                  </a:lnTo>
                  <a:lnTo>
                    <a:pt x="929" y="41"/>
                  </a:lnTo>
                  <a:lnTo>
                    <a:pt x="925" y="33"/>
                  </a:lnTo>
                  <a:lnTo>
                    <a:pt x="921" y="24"/>
                  </a:lnTo>
                  <a:lnTo>
                    <a:pt x="915" y="17"/>
                  </a:lnTo>
                  <a:lnTo>
                    <a:pt x="909" y="11"/>
                  </a:lnTo>
                  <a:lnTo>
                    <a:pt x="903" y="6"/>
                  </a:lnTo>
                  <a:lnTo>
                    <a:pt x="895" y="2"/>
                  </a:lnTo>
                  <a:lnTo>
                    <a:pt x="887" y="0"/>
                  </a:lnTo>
                  <a:lnTo>
                    <a:pt x="879"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82" name="Line 354"/>
            <p:cNvSpPr>
              <a:spLocks noChangeShapeType="1"/>
            </p:cNvSpPr>
            <p:nvPr/>
          </p:nvSpPr>
          <p:spPr bwMode="auto">
            <a:xfrm>
              <a:off x="2748" y="2843"/>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83" name="Freeform 355"/>
            <p:cNvSpPr>
              <a:spLocks/>
            </p:cNvSpPr>
            <p:nvPr/>
          </p:nvSpPr>
          <p:spPr bwMode="auto">
            <a:xfrm>
              <a:off x="2748" y="2764"/>
              <a:ext cx="23" cy="92"/>
            </a:xfrm>
            <a:custGeom>
              <a:avLst/>
              <a:gdLst>
                <a:gd name="T0" fmla="*/ 0 w 104"/>
                <a:gd name="T1" fmla="*/ 79 h 448"/>
                <a:gd name="T2" fmla="*/ 0 w 104"/>
                <a:gd name="T3" fmla="*/ 82 h 448"/>
                <a:gd name="T4" fmla="*/ 1 w 104"/>
                <a:gd name="T5" fmla="*/ 83 h 448"/>
                <a:gd name="T6" fmla="*/ 1 w 104"/>
                <a:gd name="T7" fmla="*/ 85 h 448"/>
                <a:gd name="T8" fmla="*/ 2 w 104"/>
                <a:gd name="T9" fmla="*/ 87 h 448"/>
                <a:gd name="T10" fmla="*/ 3 w 104"/>
                <a:gd name="T11" fmla="*/ 88 h 448"/>
                <a:gd name="T12" fmla="*/ 5 w 104"/>
                <a:gd name="T13" fmla="*/ 90 h 448"/>
                <a:gd name="T14" fmla="*/ 6 w 104"/>
                <a:gd name="T15" fmla="*/ 91 h 448"/>
                <a:gd name="T16" fmla="*/ 8 w 104"/>
                <a:gd name="T17" fmla="*/ 91 h 448"/>
                <a:gd name="T18" fmla="*/ 10 w 104"/>
                <a:gd name="T19" fmla="*/ 92 h 448"/>
                <a:gd name="T20" fmla="*/ 12 w 104"/>
                <a:gd name="T21" fmla="*/ 92 h 448"/>
                <a:gd name="T22" fmla="*/ 13 w 104"/>
                <a:gd name="T23" fmla="*/ 92 h 448"/>
                <a:gd name="T24" fmla="*/ 15 w 104"/>
                <a:gd name="T25" fmla="*/ 91 h 448"/>
                <a:gd name="T26" fmla="*/ 17 w 104"/>
                <a:gd name="T27" fmla="*/ 91 h 448"/>
                <a:gd name="T28" fmla="*/ 18 w 104"/>
                <a:gd name="T29" fmla="*/ 90 h 448"/>
                <a:gd name="T30" fmla="*/ 19 w 104"/>
                <a:gd name="T31" fmla="*/ 88 h 448"/>
                <a:gd name="T32" fmla="*/ 21 w 104"/>
                <a:gd name="T33" fmla="*/ 87 h 448"/>
                <a:gd name="T34" fmla="*/ 22 w 104"/>
                <a:gd name="T35" fmla="*/ 85 h 448"/>
                <a:gd name="T36" fmla="*/ 23 w 104"/>
                <a:gd name="T37" fmla="*/ 83 h 448"/>
                <a:gd name="T38" fmla="*/ 23 w 104"/>
                <a:gd name="T39" fmla="*/ 82 h 448"/>
                <a:gd name="T40" fmla="*/ 23 w 104"/>
                <a:gd name="T41" fmla="*/ 79 h 448"/>
                <a:gd name="T42" fmla="*/ 23 w 104"/>
                <a:gd name="T43" fmla="*/ 12 h 448"/>
                <a:gd name="T44" fmla="*/ 23 w 104"/>
                <a:gd name="T45" fmla="*/ 8 h 448"/>
                <a:gd name="T46" fmla="*/ 22 w 104"/>
                <a:gd name="T47" fmla="*/ 7 h 448"/>
                <a:gd name="T48" fmla="*/ 21 w 104"/>
                <a:gd name="T49" fmla="*/ 5 h 448"/>
                <a:gd name="T50" fmla="*/ 19 w 104"/>
                <a:gd name="T51" fmla="*/ 3 h 448"/>
                <a:gd name="T52" fmla="*/ 18 w 104"/>
                <a:gd name="T53" fmla="*/ 2 h 448"/>
                <a:gd name="T54" fmla="*/ 17 w 104"/>
                <a:gd name="T55" fmla="*/ 1 h 448"/>
                <a:gd name="T56" fmla="*/ 15 w 104"/>
                <a:gd name="T57" fmla="*/ 0 h 448"/>
                <a:gd name="T58" fmla="*/ 13 w 104"/>
                <a:gd name="T59" fmla="*/ 0 h 448"/>
                <a:gd name="T60" fmla="*/ 12 w 104"/>
                <a:gd name="T61" fmla="*/ 0 h 448"/>
                <a:gd name="T62" fmla="*/ 10 w 104"/>
                <a:gd name="T63" fmla="*/ 0 h 448"/>
                <a:gd name="T64" fmla="*/ 8 w 104"/>
                <a:gd name="T65" fmla="*/ 0 h 448"/>
                <a:gd name="T66" fmla="*/ 6 w 104"/>
                <a:gd name="T67" fmla="*/ 1 h 448"/>
                <a:gd name="T68" fmla="*/ 5 w 104"/>
                <a:gd name="T69" fmla="*/ 2 h 448"/>
                <a:gd name="T70" fmla="*/ 3 w 104"/>
                <a:gd name="T71" fmla="*/ 3 h 448"/>
                <a:gd name="T72" fmla="*/ 2 w 104"/>
                <a:gd name="T73" fmla="*/ 5 h 448"/>
                <a:gd name="T74" fmla="*/ 1 w 104"/>
                <a:gd name="T75" fmla="*/ 7 h 448"/>
                <a:gd name="T76" fmla="*/ 1 w 104"/>
                <a:gd name="T77" fmla="*/ 8 h 448"/>
                <a:gd name="T78" fmla="*/ 0 w 104"/>
                <a:gd name="T79" fmla="*/ 10 h 448"/>
                <a:gd name="T80" fmla="*/ 0 w 104"/>
                <a:gd name="T81" fmla="*/ 12 h 448"/>
                <a:gd name="T82" fmla="*/ 0 w 104"/>
                <a:gd name="T83" fmla="*/ 79 h 4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448"/>
                <a:gd name="T128" fmla="*/ 104 w 104"/>
                <a:gd name="T129" fmla="*/ 448 h 4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448">
                  <a:moveTo>
                    <a:pt x="0" y="387"/>
                  </a:moveTo>
                  <a:lnTo>
                    <a:pt x="0" y="397"/>
                  </a:lnTo>
                  <a:lnTo>
                    <a:pt x="3" y="406"/>
                  </a:lnTo>
                  <a:lnTo>
                    <a:pt x="5" y="414"/>
                  </a:lnTo>
                  <a:lnTo>
                    <a:pt x="10" y="422"/>
                  </a:lnTo>
                  <a:lnTo>
                    <a:pt x="15" y="430"/>
                  </a:lnTo>
                  <a:lnTo>
                    <a:pt x="21" y="436"/>
                  </a:lnTo>
                  <a:lnTo>
                    <a:pt x="29" y="441"/>
                  </a:lnTo>
                  <a:lnTo>
                    <a:pt x="36" y="444"/>
                  </a:lnTo>
                  <a:lnTo>
                    <a:pt x="44" y="447"/>
                  </a:lnTo>
                  <a:lnTo>
                    <a:pt x="52" y="448"/>
                  </a:lnTo>
                  <a:lnTo>
                    <a:pt x="60" y="447"/>
                  </a:lnTo>
                  <a:lnTo>
                    <a:pt x="68" y="444"/>
                  </a:lnTo>
                  <a:lnTo>
                    <a:pt x="76" y="441"/>
                  </a:lnTo>
                  <a:lnTo>
                    <a:pt x="82" y="436"/>
                  </a:lnTo>
                  <a:lnTo>
                    <a:pt x="88" y="430"/>
                  </a:lnTo>
                  <a:lnTo>
                    <a:pt x="94" y="422"/>
                  </a:lnTo>
                  <a:lnTo>
                    <a:pt x="98" y="414"/>
                  </a:lnTo>
                  <a:lnTo>
                    <a:pt x="102" y="406"/>
                  </a:lnTo>
                  <a:lnTo>
                    <a:pt x="103" y="397"/>
                  </a:lnTo>
                  <a:lnTo>
                    <a:pt x="104" y="387"/>
                  </a:lnTo>
                  <a:lnTo>
                    <a:pt x="104" y="60"/>
                  </a:lnTo>
                  <a:lnTo>
                    <a:pt x="102" y="41"/>
                  </a:lnTo>
                  <a:lnTo>
                    <a:pt x="98" y="32"/>
                  </a:lnTo>
                  <a:lnTo>
                    <a:pt x="94" y="24"/>
                  </a:lnTo>
                  <a:lnTo>
                    <a:pt x="88" y="17"/>
                  </a:lnTo>
                  <a:lnTo>
                    <a:pt x="82" y="11"/>
                  </a:lnTo>
                  <a:lnTo>
                    <a:pt x="76" y="6"/>
                  </a:lnTo>
                  <a:lnTo>
                    <a:pt x="68" y="2"/>
                  </a:lnTo>
                  <a:lnTo>
                    <a:pt x="60" y="0"/>
                  </a:lnTo>
                  <a:lnTo>
                    <a:pt x="52" y="0"/>
                  </a:lnTo>
                  <a:lnTo>
                    <a:pt x="44" y="0"/>
                  </a:lnTo>
                  <a:lnTo>
                    <a:pt x="36" y="2"/>
                  </a:lnTo>
                  <a:lnTo>
                    <a:pt x="29" y="6"/>
                  </a:lnTo>
                  <a:lnTo>
                    <a:pt x="21" y="11"/>
                  </a:lnTo>
                  <a:lnTo>
                    <a:pt x="15" y="17"/>
                  </a:lnTo>
                  <a:lnTo>
                    <a:pt x="10" y="24"/>
                  </a:lnTo>
                  <a:lnTo>
                    <a:pt x="5" y="32"/>
                  </a:lnTo>
                  <a:lnTo>
                    <a:pt x="3" y="41"/>
                  </a:lnTo>
                  <a:lnTo>
                    <a:pt x="0" y="50"/>
                  </a:lnTo>
                  <a:lnTo>
                    <a:pt x="0" y="60"/>
                  </a:lnTo>
                  <a:lnTo>
                    <a:pt x="0" y="387"/>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84" name="Line 356"/>
            <p:cNvSpPr>
              <a:spLocks noChangeShapeType="1"/>
            </p:cNvSpPr>
            <p:nvPr/>
          </p:nvSpPr>
          <p:spPr bwMode="auto">
            <a:xfrm>
              <a:off x="2759" y="2764"/>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85" name="Freeform 357"/>
            <p:cNvSpPr>
              <a:spLocks/>
            </p:cNvSpPr>
            <p:nvPr/>
          </p:nvSpPr>
          <p:spPr bwMode="auto">
            <a:xfrm>
              <a:off x="2748" y="2764"/>
              <a:ext cx="202" cy="25"/>
            </a:xfrm>
            <a:custGeom>
              <a:avLst/>
              <a:gdLst>
                <a:gd name="T0" fmla="*/ 11 w 932"/>
                <a:gd name="T1" fmla="*/ 0 h 120"/>
                <a:gd name="T2" fmla="*/ 10 w 932"/>
                <a:gd name="T3" fmla="*/ 0 h 120"/>
                <a:gd name="T4" fmla="*/ 8 w 932"/>
                <a:gd name="T5" fmla="*/ 0 h 120"/>
                <a:gd name="T6" fmla="*/ 6 w 932"/>
                <a:gd name="T7" fmla="*/ 1 h 120"/>
                <a:gd name="T8" fmla="*/ 5 w 932"/>
                <a:gd name="T9" fmla="*/ 2 h 120"/>
                <a:gd name="T10" fmla="*/ 3 w 932"/>
                <a:gd name="T11" fmla="*/ 4 h 120"/>
                <a:gd name="T12" fmla="*/ 2 w 932"/>
                <a:gd name="T13" fmla="*/ 5 h 120"/>
                <a:gd name="T14" fmla="*/ 1 w 932"/>
                <a:gd name="T15" fmla="*/ 7 h 120"/>
                <a:gd name="T16" fmla="*/ 1 w 932"/>
                <a:gd name="T17" fmla="*/ 9 h 120"/>
                <a:gd name="T18" fmla="*/ 0 w 932"/>
                <a:gd name="T19" fmla="*/ 10 h 120"/>
                <a:gd name="T20" fmla="*/ 0 w 932"/>
                <a:gd name="T21" fmla="*/ 13 h 120"/>
                <a:gd name="T22" fmla="*/ 0 w 932"/>
                <a:gd name="T23" fmla="*/ 14 h 120"/>
                <a:gd name="T24" fmla="*/ 1 w 932"/>
                <a:gd name="T25" fmla="*/ 16 h 120"/>
                <a:gd name="T26" fmla="*/ 1 w 932"/>
                <a:gd name="T27" fmla="*/ 18 h 120"/>
                <a:gd name="T28" fmla="*/ 2 w 932"/>
                <a:gd name="T29" fmla="*/ 20 h 120"/>
                <a:gd name="T30" fmla="*/ 3 w 932"/>
                <a:gd name="T31" fmla="*/ 21 h 120"/>
                <a:gd name="T32" fmla="*/ 5 w 932"/>
                <a:gd name="T33" fmla="*/ 23 h 120"/>
                <a:gd name="T34" fmla="*/ 6 w 932"/>
                <a:gd name="T35" fmla="*/ 24 h 120"/>
                <a:gd name="T36" fmla="*/ 8 w 932"/>
                <a:gd name="T37" fmla="*/ 24 h 120"/>
                <a:gd name="T38" fmla="*/ 10 w 932"/>
                <a:gd name="T39" fmla="*/ 25 h 120"/>
                <a:gd name="T40" fmla="*/ 11 w 932"/>
                <a:gd name="T41" fmla="*/ 25 h 120"/>
                <a:gd name="T42" fmla="*/ 191 w 932"/>
                <a:gd name="T43" fmla="*/ 25 h 120"/>
                <a:gd name="T44" fmla="*/ 194 w 932"/>
                <a:gd name="T45" fmla="*/ 24 h 120"/>
                <a:gd name="T46" fmla="*/ 196 w 932"/>
                <a:gd name="T47" fmla="*/ 24 h 120"/>
                <a:gd name="T48" fmla="*/ 197 w 932"/>
                <a:gd name="T49" fmla="*/ 23 h 120"/>
                <a:gd name="T50" fmla="*/ 199 w 932"/>
                <a:gd name="T51" fmla="*/ 21 h 120"/>
                <a:gd name="T52" fmla="*/ 200 w 932"/>
                <a:gd name="T53" fmla="*/ 20 h 120"/>
                <a:gd name="T54" fmla="*/ 201 w 932"/>
                <a:gd name="T55" fmla="*/ 18 h 120"/>
                <a:gd name="T56" fmla="*/ 201 w 932"/>
                <a:gd name="T57" fmla="*/ 16 h 120"/>
                <a:gd name="T58" fmla="*/ 202 w 932"/>
                <a:gd name="T59" fmla="*/ 14 h 120"/>
                <a:gd name="T60" fmla="*/ 202 w 932"/>
                <a:gd name="T61" fmla="*/ 13 h 120"/>
                <a:gd name="T62" fmla="*/ 202 w 932"/>
                <a:gd name="T63" fmla="*/ 10 h 120"/>
                <a:gd name="T64" fmla="*/ 201 w 932"/>
                <a:gd name="T65" fmla="*/ 9 h 120"/>
                <a:gd name="T66" fmla="*/ 201 w 932"/>
                <a:gd name="T67" fmla="*/ 7 h 120"/>
                <a:gd name="T68" fmla="*/ 200 w 932"/>
                <a:gd name="T69" fmla="*/ 5 h 120"/>
                <a:gd name="T70" fmla="*/ 199 w 932"/>
                <a:gd name="T71" fmla="*/ 4 h 120"/>
                <a:gd name="T72" fmla="*/ 197 w 932"/>
                <a:gd name="T73" fmla="*/ 2 h 120"/>
                <a:gd name="T74" fmla="*/ 196 w 932"/>
                <a:gd name="T75" fmla="*/ 1 h 120"/>
                <a:gd name="T76" fmla="*/ 194 w 932"/>
                <a:gd name="T77" fmla="*/ 0 h 120"/>
                <a:gd name="T78" fmla="*/ 192 w 932"/>
                <a:gd name="T79" fmla="*/ 0 h 120"/>
                <a:gd name="T80" fmla="*/ 191 w 932"/>
                <a:gd name="T81" fmla="*/ 0 h 120"/>
                <a:gd name="T82" fmla="*/ 11 w 932"/>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0"/>
                <a:gd name="T128" fmla="*/ 932 w 932"/>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0">
                  <a:moveTo>
                    <a:pt x="52" y="0"/>
                  </a:moveTo>
                  <a:lnTo>
                    <a:pt x="44" y="0"/>
                  </a:lnTo>
                  <a:lnTo>
                    <a:pt x="36" y="2"/>
                  </a:lnTo>
                  <a:lnTo>
                    <a:pt x="29" y="6"/>
                  </a:lnTo>
                  <a:lnTo>
                    <a:pt x="21" y="11"/>
                  </a:lnTo>
                  <a:lnTo>
                    <a:pt x="15" y="17"/>
                  </a:lnTo>
                  <a:lnTo>
                    <a:pt x="10" y="24"/>
                  </a:lnTo>
                  <a:lnTo>
                    <a:pt x="5" y="32"/>
                  </a:lnTo>
                  <a:lnTo>
                    <a:pt x="3" y="41"/>
                  </a:lnTo>
                  <a:lnTo>
                    <a:pt x="0" y="50"/>
                  </a:lnTo>
                  <a:lnTo>
                    <a:pt x="0" y="60"/>
                  </a:lnTo>
                  <a:lnTo>
                    <a:pt x="0" y="69"/>
                  </a:lnTo>
                  <a:lnTo>
                    <a:pt x="3" y="78"/>
                  </a:lnTo>
                  <a:lnTo>
                    <a:pt x="5" y="87"/>
                  </a:lnTo>
                  <a:lnTo>
                    <a:pt x="10" y="95"/>
                  </a:lnTo>
                  <a:lnTo>
                    <a:pt x="15" y="102"/>
                  </a:lnTo>
                  <a:lnTo>
                    <a:pt x="21" y="108"/>
                  </a:lnTo>
                  <a:lnTo>
                    <a:pt x="29" y="113"/>
                  </a:lnTo>
                  <a:lnTo>
                    <a:pt x="36" y="117"/>
                  </a:lnTo>
                  <a:lnTo>
                    <a:pt x="44" y="119"/>
                  </a:lnTo>
                  <a:lnTo>
                    <a:pt x="52" y="120"/>
                  </a:lnTo>
                  <a:lnTo>
                    <a:pt x="880" y="120"/>
                  </a:lnTo>
                  <a:lnTo>
                    <a:pt x="896" y="117"/>
                  </a:lnTo>
                  <a:lnTo>
                    <a:pt x="904" y="113"/>
                  </a:lnTo>
                  <a:lnTo>
                    <a:pt x="911" y="108"/>
                  </a:lnTo>
                  <a:lnTo>
                    <a:pt x="917" y="102"/>
                  </a:lnTo>
                  <a:lnTo>
                    <a:pt x="922" y="95"/>
                  </a:lnTo>
                  <a:lnTo>
                    <a:pt x="926" y="87"/>
                  </a:lnTo>
                  <a:lnTo>
                    <a:pt x="929" y="78"/>
                  </a:lnTo>
                  <a:lnTo>
                    <a:pt x="931" y="69"/>
                  </a:lnTo>
                  <a:lnTo>
                    <a:pt x="932" y="60"/>
                  </a:lnTo>
                  <a:lnTo>
                    <a:pt x="931" y="50"/>
                  </a:lnTo>
                  <a:lnTo>
                    <a:pt x="929" y="41"/>
                  </a:lnTo>
                  <a:lnTo>
                    <a:pt x="926" y="32"/>
                  </a:lnTo>
                  <a:lnTo>
                    <a:pt x="922" y="24"/>
                  </a:lnTo>
                  <a:lnTo>
                    <a:pt x="917" y="17"/>
                  </a:lnTo>
                  <a:lnTo>
                    <a:pt x="911" y="11"/>
                  </a:lnTo>
                  <a:lnTo>
                    <a:pt x="904" y="6"/>
                  </a:lnTo>
                  <a:lnTo>
                    <a:pt x="896" y="2"/>
                  </a:lnTo>
                  <a:lnTo>
                    <a:pt x="887" y="0"/>
                  </a:lnTo>
                  <a:lnTo>
                    <a:pt x="880"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86" name="Line 358"/>
            <p:cNvSpPr>
              <a:spLocks noChangeShapeType="1"/>
            </p:cNvSpPr>
            <p:nvPr/>
          </p:nvSpPr>
          <p:spPr bwMode="auto">
            <a:xfrm>
              <a:off x="2929" y="2776"/>
              <a:ext cx="0"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87" name="Freeform 359"/>
            <p:cNvSpPr>
              <a:spLocks/>
            </p:cNvSpPr>
            <p:nvPr/>
          </p:nvSpPr>
          <p:spPr bwMode="auto">
            <a:xfrm>
              <a:off x="2929" y="2737"/>
              <a:ext cx="21" cy="52"/>
            </a:xfrm>
            <a:custGeom>
              <a:avLst/>
              <a:gdLst>
                <a:gd name="T0" fmla="*/ 0 w 104"/>
                <a:gd name="T1" fmla="*/ 40 h 253"/>
                <a:gd name="T2" fmla="*/ 0 w 104"/>
                <a:gd name="T3" fmla="*/ 42 h 253"/>
                <a:gd name="T4" fmla="*/ 1 w 104"/>
                <a:gd name="T5" fmla="*/ 43 h 253"/>
                <a:gd name="T6" fmla="*/ 1 w 104"/>
                <a:gd name="T7" fmla="*/ 45 h 253"/>
                <a:gd name="T8" fmla="*/ 2 w 104"/>
                <a:gd name="T9" fmla="*/ 47 h 253"/>
                <a:gd name="T10" fmla="*/ 3 w 104"/>
                <a:gd name="T11" fmla="*/ 48 h 253"/>
                <a:gd name="T12" fmla="*/ 4 w 104"/>
                <a:gd name="T13" fmla="*/ 50 h 253"/>
                <a:gd name="T14" fmla="*/ 6 w 104"/>
                <a:gd name="T15" fmla="*/ 51 h 253"/>
                <a:gd name="T16" fmla="*/ 7 w 104"/>
                <a:gd name="T17" fmla="*/ 51 h 253"/>
                <a:gd name="T18" fmla="*/ 9 w 104"/>
                <a:gd name="T19" fmla="*/ 52 h 253"/>
                <a:gd name="T20" fmla="*/ 11 w 104"/>
                <a:gd name="T21" fmla="*/ 52 h 253"/>
                <a:gd name="T22" fmla="*/ 12 w 104"/>
                <a:gd name="T23" fmla="*/ 52 h 253"/>
                <a:gd name="T24" fmla="*/ 14 w 104"/>
                <a:gd name="T25" fmla="*/ 51 h 253"/>
                <a:gd name="T26" fmla="*/ 15 w 104"/>
                <a:gd name="T27" fmla="*/ 51 h 253"/>
                <a:gd name="T28" fmla="*/ 17 w 104"/>
                <a:gd name="T29" fmla="*/ 50 h 253"/>
                <a:gd name="T30" fmla="*/ 18 w 104"/>
                <a:gd name="T31" fmla="*/ 48 h 253"/>
                <a:gd name="T32" fmla="*/ 19 w 104"/>
                <a:gd name="T33" fmla="*/ 47 h 253"/>
                <a:gd name="T34" fmla="*/ 20 w 104"/>
                <a:gd name="T35" fmla="*/ 45 h 253"/>
                <a:gd name="T36" fmla="*/ 20 w 104"/>
                <a:gd name="T37" fmla="*/ 43 h 253"/>
                <a:gd name="T38" fmla="*/ 21 w 104"/>
                <a:gd name="T39" fmla="*/ 42 h 253"/>
                <a:gd name="T40" fmla="*/ 21 w 104"/>
                <a:gd name="T41" fmla="*/ 40 h 253"/>
                <a:gd name="T42" fmla="*/ 21 w 104"/>
                <a:gd name="T43" fmla="*/ 13 h 253"/>
                <a:gd name="T44" fmla="*/ 20 w 104"/>
                <a:gd name="T45" fmla="*/ 9 h 253"/>
                <a:gd name="T46" fmla="*/ 20 w 104"/>
                <a:gd name="T47" fmla="*/ 7 h 253"/>
                <a:gd name="T48" fmla="*/ 19 w 104"/>
                <a:gd name="T49" fmla="*/ 5 h 253"/>
                <a:gd name="T50" fmla="*/ 18 w 104"/>
                <a:gd name="T51" fmla="*/ 4 h 253"/>
                <a:gd name="T52" fmla="*/ 17 w 104"/>
                <a:gd name="T53" fmla="*/ 2 h 253"/>
                <a:gd name="T54" fmla="*/ 15 w 104"/>
                <a:gd name="T55" fmla="*/ 1 h 253"/>
                <a:gd name="T56" fmla="*/ 14 w 104"/>
                <a:gd name="T57" fmla="*/ 1 h 253"/>
                <a:gd name="T58" fmla="*/ 12 w 104"/>
                <a:gd name="T59" fmla="*/ 0 h 253"/>
                <a:gd name="T60" fmla="*/ 11 w 104"/>
                <a:gd name="T61" fmla="*/ 0 h 253"/>
                <a:gd name="T62" fmla="*/ 9 w 104"/>
                <a:gd name="T63" fmla="*/ 0 h 253"/>
                <a:gd name="T64" fmla="*/ 7 w 104"/>
                <a:gd name="T65" fmla="*/ 1 h 253"/>
                <a:gd name="T66" fmla="*/ 6 w 104"/>
                <a:gd name="T67" fmla="*/ 1 h 253"/>
                <a:gd name="T68" fmla="*/ 4 w 104"/>
                <a:gd name="T69" fmla="*/ 2 h 253"/>
                <a:gd name="T70" fmla="*/ 3 w 104"/>
                <a:gd name="T71" fmla="*/ 4 h 253"/>
                <a:gd name="T72" fmla="*/ 2 w 104"/>
                <a:gd name="T73" fmla="*/ 5 h 253"/>
                <a:gd name="T74" fmla="*/ 1 w 104"/>
                <a:gd name="T75" fmla="*/ 7 h 253"/>
                <a:gd name="T76" fmla="*/ 1 w 104"/>
                <a:gd name="T77" fmla="*/ 9 h 253"/>
                <a:gd name="T78" fmla="*/ 0 w 104"/>
                <a:gd name="T79" fmla="*/ 10 h 253"/>
                <a:gd name="T80" fmla="*/ 0 w 104"/>
                <a:gd name="T81" fmla="*/ 13 h 253"/>
                <a:gd name="T82" fmla="*/ 0 w 104"/>
                <a:gd name="T83" fmla="*/ 40 h 2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253"/>
                <a:gd name="T128" fmla="*/ 104 w 104"/>
                <a:gd name="T129" fmla="*/ 253 h 2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253">
                  <a:moveTo>
                    <a:pt x="0" y="193"/>
                  </a:moveTo>
                  <a:lnTo>
                    <a:pt x="1" y="202"/>
                  </a:lnTo>
                  <a:lnTo>
                    <a:pt x="3" y="211"/>
                  </a:lnTo>
                  <a:lnTo>
                    <a:pt x="6" y="220"/>
                  </a:lnTo>
                  <a:lnTo>
                    <a:pt x="10" y="228"/>
                  </a:lnTo>
                  <a:lnTo>
                    <a:pt x="15" y="235"/>
                  </a:lnTo>
                  <a:lnTo>
                    <a:pt x="21" y="241"/>
                  </a:lnTo>
                  <a:lnTo>
                    <a:pt x="29" y="246"/>
                  </a:lnTo>
                  <a:lnTo>
                    <a:pt x="36" y="250"/>
                  </a:lnTo>
                  <a:lnTo>
                    <a:pt x="43" y="252"/>
                  </a:lnTo>
                  <a:lnTo>
                    <a:pt x="52" y="253"/>
                  </a:lnTo>
                  <a:lnTo>
                    <a:pt x="59" y="252"/>
                  </a:lnTo>
                  <a:lnTo>
                    <a:pt x="68" y="250"/>
                  </a:lnTo>
                  <a:lnTo>
                    <a:pt x="76" y="246"/>
                  </a:lnTo>
                  <a:lnTo>
                    <a:pt x="83" y="241"/>
                  </a:lnTo>
                  <a:lnTo>
                    <a:pt x="89" y="235"/>
                  </a:lnTo>
                  <a:lnTo>
                    <a:pt x="94" y="228"/>
                  </a:lnTo>
                  <a:lnTo>
                    <a:pt x="98" y="220"/>
                  </a:lnTo>
                  <a:lnTo>
                    <a:pt x="101" y="211"/>
                  </a:lnTo>
                  <a:lnTo>
                    <a:pt x="103" y="202"/>
                  </a:lnTo>
                  <a:lnTo>
                    <a:pt x="104" y="193"/>
                  </a:lnTo>
                  <a:lnTo>
                    <a:pt x="104" y="61"/>
                  </a:lnTo>
                  <a:lnTo>
                    <a:pt x="101" y="42"/>
                  </a:lnTo>
                  <a:lnTo>
                    <a:pt x="98" y="34"/>
                  </a:lnTo>
                  <a:lnTo>
                    <a:pt x="94" y="25"/>
                  </a:lnTo>
                  <a:lnTo>
                    <a:pt x="89" y="18"/>
                  </a:lnTo>
                  <a:lnTo>
                    <a:pt x="83" y="12"/>
                  </a:lnTo>
                  <a:lnTo>
                    <a:pt x="76" y="7"/>
                  </a:lnTo>
                  <a:lnTo>
                    <a:pt x="68" y="3"/>
                  </a:lnTo>
                  <a:lnTo>
                    <a:pt x="59" y="1"/>
                  </a:lnTo>
                  <a:lnTo>
                    <a:pt x="52" y="0"/>
                  </a:lnTo>
                  <a:lnTo>
                    <a:pt x="43" y="1"/>
                  </a:lnTo>
                  <a:lnTo>
                    <a:pt x="36" y="3"/>
                  </a:lnTo>
                  <a:lnTo>
                    <a:pt x="29" y="7"/>
                  </a:lnTo>
                  <a:lnTo>
                    <a:pt x="21" y="12"/>
                  </a:lnTo>
                  <a:lnTo>
                    <a:pt x="15" y="18"/>
                  </a:lnTo>
                  <a:lnTo>
                    <a:pt x="10" y="25"/>
                  </a:lnTo>
                  <a:lnTo>
                    <a:pt x="6" y="34"/>
                  </a:lnTo>
                  <a:lnTo>
                    <a:pt x="3" y="42"/>
                  </a:lnTo>
                  <a:lnTo>
                    <a:pt x="1" y="51"/>
                  </a:lnTo>
                  <a:lnTo>
                    <a:pt x="0" y="61"/>
                  </a:lnTo>
                  <a:lnTo>
                    <a:pt x="0" y="193"/>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88" name="Line 360"/>
            <p:cNvSpPr>
              <a:spLocks noChangeShapeType="1"/>
            </p:cNvSpPr>
            <p:nvPr/>
          </p:nvSpPr>
          <p:spPr bwMode="auto">
            <a:xfrm>
              <a:off x="2940" y="2737"/>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89" name="Freeform 361"/>
            <p:cNvSpPr>
              <a:spLocks/>
            </p:cNvSpPr>
            <p:nvPr/>
          </p:nvSpPr>
          <p:spPr bwMode="auto">
            <a:xfrm>
              <a:off x="2929" y="2737"/>
              <a:ext cx="202" cy="25"/>
            </a:xfrm>
            <a:custGeom>
              <a:avLst/>
              <a:gdLst>
                <a:gd name="T0" fmla="*/ 11 w 932"/>
                <a:gd name="T1" fmla="*/ 0 h 121"/>
                <a:gd name="T2" fmla="*/ 9 w 932"/>
                <a:gd name="T3" fmla="*/ 0 h 121"/>
                <a:gd name="T4" fmla="*/ 8 w 932"/>
                <a:gd name="T5" fmla="*/ 1 h 121"/>
                <a:gd name="T6" fmla="*/ 6 w 932"/>
                <a:gd name="T7" fmla="*/ 1 h 121"/>
                <a:gd name="T8" fmla="*/ 5 w 932"/>
                <a:gd name="T9" fmla="*/ 2 h 121"/>
                <a:gd name="T10" fmla="*/ 3 w 932"/>
                <a:gd name="T11" fmla="*/ 4 h 121"/>
                <a:gd name="T12" fmla="*/ 2 w 932"/>
                <a:gd name="T13" fmla="*/ 5 h 121"/>
                <a:gd name="T14" fmla="*/ 1 w 932"/>
                <a:gd name="T15" fmla="*/ 7 h 121"/>
                <a:gd name="T16" fmla="*/ 1 w 932"/>
                <a:gd name="T17" fmla="*/ 9 h 121"/>
                <a:gd name="T18" fmla="*/ 0 w 932"/>
                <a:gd name="T19" fmla="*/ 11 h 121"/>
                <a:gd name="T20" fmla="*/ 0 w 932"/>
                <a:gd name="T21" fmla="*/ 12 h 121"/>
                <a:gd name="T22" fmla="*/ 0 w 932"/>
                <a:gd name="T23" fmla="*/ 14 h 121"/>
                <a:gd name="T24" fmla="*/ 1 w 932"/>
                <a:gd name="T25" fmla="*/ 17 h 121"/>
                <a:gd name="T26" fmla="*/ 1 w 932"/>
                <a:gd name="T27" fmla="*/ 18 h 121"/>
                <a:gd name="T28" fmla="*/ 2 w 932"/>
                <a:gd name="T29" fmla="*/ 20 h 121"/>
                <a:gd name="T30" fmla="*/ 3 w 932"/>
                <a:gd name="T31" fmla="*/ 21 h 121"/>
                <a:gd name="T32" fmla="*/ 5 w 932"/>
                <a:gd name="T33" fmla="*/ 23 h 121"/>
                <a:gd name="T34" fmla="*/ 6 w 932"/>
                <a:gd name="T35" fmla="*/ 24 h 121"/>
                <a:gd name="T36" fmla="*/ 8 w 932"/>
                <a:gd name="T37" fmla="*/ 24 h 121"/>
                <a:gd name="T38" fmla="*/ 9 w 932"/>
                <a:gd name="T39" fmla="*/ 25 h 121"/>
                <a:gd name="T40" fmla="*/ 11 w 932"/>
                <a:gd name="T41" fmla="*/ 25 h 121"/>
                <a:gd name="T42" fmla="*/ 191 w 932"/>
                <a:gd name="T43" fmla="*/ 25 h 121"/>
                <a:gd name="T44" fmla="*/ 194 w 932"/>
                <a:gd name="T45" fmla="*/ 24 h 121"/>
                <a:gd name="T46" fmla="*/ 196 w 932"/>
                <a:gd name="T47" fmla="*/ 24 h 121"/>
                <a:gd name="T48" fmla="*/ 197 w 932"/>
                <a:gd name="T49" fmla="*/ 23 h 121"/>
                <a:gd name="T50" fmla="*/ 199 w 932"/>
                <a:gd name="T51" fmla="*/ 21 h 121"/>
                <a:gd name="T52" fmla="*/ 200 w 932"/>
                <a:gd name="T53" fmla="*/ 20 h 121"/>
                <a:gd name="T54" fmla="*/ 200 w 932"/>
                <a:gd name="T55" fmla="*/ 18 h 121"/>
                <a:gd name="T56" fmla="*/ 201 w 932"/>
                <a:gd name="T57" fmla="*/ 17 h 121"/>
                <a:gd name="T58" fmla="*/ 202 w 932"/>
                <a:gd name="T59" fmla="*/ 14 h 121"/>
                <a:gd name="T60" fmla="*/ 202 w 932"/>
                <a:gd name="T61" fmla="*/ 12 h 121"/>
                <a:gd name="T62" fmla="*/ 202 w 932"/>
                <a:gd name="T63" fmla="*/ 11 h 121"/>
                <a:gd name="T64" fmla="*/ 201 w 932"/>
                <a:gd name="T65" fmla="*/ 9 h 121"/>
                <a:gd name="T66" fmla="*/ 200 w 932"/>
                <a:gd name="T67" fmla="*/ 7 h 121"/>
                <a:gd name="T68" fmla="*/ 200 w 932"/>
                <a:gd name="T69" fmla="*/ 5 h 121"/>
                <a:gd name="T70" fmla="*/ 199 w 932"/>
                <a:gd name="T71" fmla="*/ 4 h 121"/>
                <a:gd name="T72" fmla="*/ 197 w 932"/>
                <a:gd name="T73" fmla="*/ 2 h 121"/>
                <a:gd name="T74" fmla="*/ 196 w 932"/>
                <a:gd name="T75" fmla="*/ 1 h 121"/>
                <a:gd name="T76" fmla="*/ 194 w 932"/>
                <a:gd name="T77" fmla="*/ 1 h 121"/>
                <a:gd name="T78" fmla="*/ 192 w 932"/>
                <a:gd name="T79" fmla="*/ 0 h 121"/>
                <a:gd name="T80" fmla="*/ 191 w 932"/>
                <a:gd name="T81" fmla="*/ 0 h 121"/>
                <a:gd name="T82" fmla="*/ 11 w 932"/>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1"/>
                <a:gd name="T128" fmla="*/ 932 w 932"/>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1">
                  <a:moveTo>
                    <a:pt x="52" y="0"/>
                  </a:moveTo>
                  <a:lnTo>
                    <a:pt x="43" y="1"/>
                  </a:lnTo>
                  <a:lnTo>
                    <a:pt x="36" y="3"/>
                  </a:lnTo>
                  <a:lnTo>
                    <a:pt x="29" y="7"/>
                  </a:lnTo>
                  <a:lnTo>
                    <a:pt x="21" y="12"/>
                  </a:lnTo>
                  <a:lnTo>
                    <a:pt x="15" y="18"/>
                  </a:lnTo>
                  <a:lnTo>
                    <a:pt x="10" y="25"/>
                  </a:lnTo>
                  <a:lnTo>
                    <a:pt x="6" y="34"/>
                  </a:lnTo>
                  <a:lnTo>
                    <a:pt x="3" y="42"/>
                  </a:lnTo>
                  <a:lnTo>
                    <a:pt x="1" y="51"/>
                  </a:lnTo>
                  <a:lnTo>
                    <a:pt x="0" y="60"/>
                  </a:lnTo>
                  <a:lnTo>
                    <a:pt x="1" y="70"/>
                  </a:lnTo>
                  <a:lnTo>
                    <a:pt x="3" y="80"/>
                  </a:lnTo>
                  <a:lnTo>
                    <a:pt x="6" y="88"/>
                  </a:lnTo>
                  <a:lnTo>
                    <a:pt x="10" y="96"/>
                  </a:lnTo>
                  <a:lnTo>
                    <a:pt x="15" y="104"/>
                  </a:lnTo>
                  <a:lnTo>
                    <a:pt x="21" y="110"/>
                  </a:lnTo>
                  <a:lnTo>
                    <a:pt x="29" y="115"/>
                  </a:lnTo>
                  <a:lnTo>
                    <a:pt x="36" y="118"/>
                  </a:lnTo>
                  <a:lnTo>
                    <a:pt x="43" y="121"/>
                  </a:lnTo>
                  <a:lnTo>
                    <a:pt x="52" y="121"/>
                  </a:lnTo>
                  <a:lnTo>
                    <a:pt x="880" y="121"/>
                  </a:lnTo>
                  <a:lnTo>
                    <a:pt x="896" y="118"/>
                  </a:lnTo>
                  <a:lnTo>
                    <a:pt x="903" y="115"/>
                  </a:lnTo>
                  <a:lnTo>
                    <a:pt x="911" y="110"/>
                  </a:lnTo>
                  <a:lnTo>
                    <a:pt x="917" y="104"/>
                  </a:lnTo>
                  <a:lnTo>
                    <a:pt x="922" y="96"/>
                  </a:lnTo>
                  <a:lnTo>
                    <a:pt x="925" y="88"/>
                  </a:lnTo>
                  <a:lnTo>
                    <a:pt x="929" y="80"/>
                  </a:lnTo>
                  <a:lnTo>
                    <a:pt x="930" y="70"/>
                  </a:lnTo>
                  <a:lnTo>
                    <a:pt x="932" y="60"/>
                  </a:lnTo>
                  <a:lnTo>
                    <a:pt x="930" y="51"/>
                  </a:lnTo>
                  <a:lnTo>
                    <a:pt x="929" y="42"/>
                  </a:lnTo>
                  <a:lnTo>
                    <a:pt x="925" y="34"/>
                  </a:lnTo>
                  <a:lnTo>
                    <a:pt x="922" y="25"/>
                  </a:lnTo>
                  <a:lnTo>
                    <a:pt x="917" y="18"/>
                  </a:lnTo>
                  <a:lnTo>
                    <a:pt x="911" y="12"/>
                  </a:lnTo>
                  <a:lnTo>
                    <a:pt x="903" y="7"/>
                  </a:lnTo>
                  <a:lnTo>
                    <a:pt x="896" y="3"/>
                  </a:lnTo>
                  <a:lnTo>
                    <a:pt x="888" y="1"/>
                  </a:lnTo>
                  <a:lnTo>
                    <a:pt x="880"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90" name="Line 362"/>
            <p:cNvSpPr>
              <a:spLocks noChangeShapeType="1"/>
            </p:cNvSpPr>
            <p:nvPr/>
          </p:nvSpPr>
          <p:spPr bwMode="auto">
            <a:xfrm>
              <a:off x="3108" y="2750"/>
              <a:ext cx="1" cy="0"/>
            </a:xfrm>
            <a:prstGeom prst="line">
              <a:avLst/>
            </a:prstGeom>
            <a:noFill/>
            <a:ln w="0">
              <a:solidFill>
                <a:srgbClr val="FFFF00"/>
              </a:solidFill>
              <a:round/>
              <a:headEnd/>
              <a:tailEnd/>
            </a:ln>
          </p:spPr>
          <p:txBody>
            <a:bodyPr>
              <a:prstTxWarp prst="textNoShape">
                <a:avLst/>
              </a:prstTxWarp>
            </a:bodyPr>
            <a:lstStyle/>
            <a:p>
              <a:endParaRPr lang="en-US"/>
            </a:p>
          </p:txBody>
        </p:sp>
        <p:sp>
          <p:nvSpPr>
            <p:cNvPr id="99691" name="Freeform 363"/>
            <p:cNvSpPr>
              <a:spLocks/>
            </p:cNvSpPr>
            <p:nvPr/>
          </p:nvSpPr>
          <p:spPr bwMode="auto">
            <a:xfrm>
              <a:off x="3108" y="2670"/>
              <a:ext cx="23" cy="92"/>
            </a:xfrm>
            <a:custGeom>
              <a:avLst/>
              <a:gdLst>
                <a:gd name="T0" fmla="*/ 0 w 104"/>
                <a:gd name="T1" fmla="*/ 80 h 452"/>
                <a:gd name="T2" fmla="*/ 0 w 104"/>
                <a:gd name="T3" fmla="*/ 82 h 452"/>
                <a:gd name="T4" fmla="*/ 0 w 104"/>
                <a:gd name="T5" fmla="*/ 84 h 452"/>
                <a:gd name="T6" fmla="*/ 1 w 104"/>
                <a:gd name="T7" fmla="*/ 85 h 452"/>
                <a:gd name="T8" fmla="*/ 2 w 104"/>
                <a:gd name="T9" fmla="*/ 87 h 452"/>
                <a:gd name="T10" fmla="*/ 3 w 104"/>
                <a:gd name="T11" fmla="*/ 89 h 452"/>
                <a:gd name="T12" fmla="*/ 5 w 104"/>
                <a:gd name="T13" fmla="*/ 90 h 452"/>
                <a:gd name="T14" fmla="*/ 6 w 104"/>
                <a:gd name="T15" fmla="*/ 91 h 452"/>
                <a:gd name="T16" fmla="*/ 8 w 104"/>
                <a:gd name="T17" fmla="*/ 91 h 452"/>
                <a:gd name="T18" fmla="*/ 10 w 104"/>
                <a:gd name="T19" fmla="*/ 92 h 452"/>
                <a:gd name="T20" fmla="*/ 12 w 104"/>
                <a:gd name="T21" fmla="*/ 92 h 452"/>
                <a:gd name="T22" fmla="*/ 13 w 104"/>
                <a:gd name="T23" fmla="*/ 92 h 452"/>
                <a:gd name="T24" fmla="*/ 15 w 104"/>
                <a:gd name="T25" fmla="*/ 91 h 452"/>
                <a:gd name="T26" fmla="*/ 17 w 104"/>
                <a:gd name="T27" fmla="*/ 91 h 452"/>
                <a:gd name="T28" fmla="*/ 18 w 104"/>
                <a:gd name="T29" fmla="*/ 90 h 452"/>
                <a:gd name="T30" fmla="*/ 20 w 104"/>
                <a:gd name="T31" fmla="*/ 89 h 452"/>
                <a:gd name="T32" fmla="*/ 21 w 104"/>
                <a:gd name="T33" fmla="*/ 87 h 452"/>
                <a:gd name="T34" fmla="*/ 21 w 104"/>
                <a:gd name="T35" fmla="*/ 85 h 452"/>
                <a:gd name="T36" fmla="*/ 22 w 104"/>
                <a:gd name="T37" fmla="*/ 84 h 452"/>
                <a:gd name="T38" fmla="*/ 23 w 104"/>
                <a:gd name="T39" fmla="*/ 82 h 452"/>
                <a:gd name="T40" fmla="*/ 23 w 104"/>
                <a:gd name="T41" fmla="*/ 80 h 452"/>
                <a:gd name="T42" fmla="*/ 23 w 104"/>
                <a:gd name="T43" fmla="*/ 12 h 452"/>
                <a:gd name="T44" fmla="*/ 22 w 104"/>
                <a:gd name="T45" fmla="*/ 8 h 452"/>
                <a:gd name="T46" fmla="*/ 21 w 104"/>
                <a:gd name="T47" fmla="*/ 7 h 452"/>
                <a:gd name="T48" fmla="*/ 21 w 104"/>
                <a:gd name="T49" fmla="*/ 5 h 452"/>
                <a:gd name="T50" fmla="*/ 20 w 104"/>
                <a:gd name="T51" fmla="*/ 3 h 452"/>
                <a:gd name="T52" fmla="*/ 18 w 104"/>
                <a:gd name="T53" fmla="*/ 2 h 452"/>
                <a:gd name="T54" fmla="*/ 17 w 104"/>
                <a:gd name="T55" fmla="*/ 1 h 452"/>
                <a:gd name="T56" fmla="*/ 15 w 104"/>
                <a:gd name="T57" fmla="*/ 0 h 452"/>
                <a:gd name="T58" fmla="*/ 13 w 104"/>
                <a:gd name="T59" fmla="*/ 0 h 452"/>
                <a:gd name="T60" fmla="*/ 12 w 104"/>
                <a:gd name="T61" fmla="*/ 0 h 452"/>
                <a:gd name="T62" fmla="*/ 10 w 104"/>
                <a:gd name="T63" fmla="*/ 0 h 452"/>
                <a:gd name="T64" fmla="*/ 8 w 104"/>
                <a:gd name="T65" fmla="*/ 0 h 452"/>
                <a:gd name="T66" fmla="*/ 6 w 104"/>
                <a:gd name="T67" fmla="*/ 1 h 452"/>
                <a:gd name="T68" fmla="*/ 5 w 104"/>
                <a:gd name="T69" fmla="*/ 2 h 452"/>
                <a:gd name="T70" fmla="*/ 3 w 104"/>
                <a:gd name="T71" fmla="*/ 3 h 452"/>
                <a:gd name="T72" fmla="*/ 2 w 104"/>
                <a:gd name="T73" fmla="*/ 5 h 452"/>
                <a:gd name="T74" fmla="*/ 1 w 104"/>
                <a:gd name="T75" fmla="*/ 7 h 452"/>
                <a:gd name="T76" fmla="*/ 0 w 104"/>
                <a:gd name="T77" fmla="*/ 8 h 452"/>
                <a:gd name="T78" fmla="*/ 0 w 104"/>
                <a:gd name="T79" fmla="*/ 10 h 452"/>
                <a:gd name="T80" fmla="*/ 0 w 104"/>
                <a:gd name="T81" fmla="*/ 12 h 452"/>
                <a:gd name="T82" fmla="*/ 0 w 104"/>
                <a:gd name="T83" fmla="*/ 80 h 4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452"/>
                <a:gd name="T128" fmla="*/ 104 w 104"/>
                <a:gd name="T129" fmla="*/ 452 h 4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452">
                  <a:moveTo>
                    <a:pt x="0" y="391"/>
                  </a:moveTo>
                  <a:lnTo>
                    <a:pt x="1" y="401"/>
                  </a:lnTo>
                  <a:lnTo>
                    <a:pt x="2" y="411"/>
                  </a:lnTo>
                  <a:lnTo>
                    <a:pt x="6" y="419"/>
                  </a:lnTo>
                  <a:lnTo>
                    <a:pt x="10" y="427"/>
                  </a:lnTo>
                  <a:lnTo>
                    <a:pt x="15" y="435"/>
                  </a:lnTo>
                  <a:lnTo>
                    <a:pt x="21" y="441"/>
                  </a:lnTo>
                  <a:lnTo>
                    <a:pt x="28" y="446"/>
                  </a:lnTo>
                  <a:lnTo>
                    <a:pt x="36" y="449"/>
                  </a:lnTo>
                  <a:lnTo>
                    <a:pt x="43" y="452"/>
                  </a:lnTo>
                  <a:lnTo>
                    <a:pt x="52" y="452"/>
                  </a:lnTo>
                  <a:lnTo>
                    <a:pt x="60" y="452"/>
                  </a:lnTo>
                  <a:lnTo>
                    <a:pt x="68" y="449"/>
                  </a:lnTo>
                  <a:lnTo>
                    <a:pt x="75" y="446"/>
                  </a:lnTo>
                  <a:lnTo>
                    <a:pt x="83" y="441"/>
                  </a:lnTo>
                  <a:lnTo>
                    <a:pt x="89" y="435"/>
                  </a:lnTo>
                  <a:lnTo>
                    <a:pt x="94" y="427"/>
                  </a:lnTo>
                  <a:lnTo>
                    <a:pt x="97" y="419"/>
                  </a:lnTo>
                  <a:lnTo>
                    <a:pt x="101" y="411"/>
                  </a:lnTo>
                  <a:lnTo>
                    <a:pt x="102" y="401"/>
                  </a:lnTo>
                  <a:lnTo>
                    <a:pt x="104" y="391"/>
                  </a:lnTo>
                  <a:lnTo>
                    <a:pt x="104" y="60"/>
                  </a:lnTo>
                  <a:lnTo>
                    <a:pt x="101" y="41"/>
                  </a:lnTo>
                  <a:lnTo>
                    <a:pt x="97" y="32"/>
                  </a:lnTo>
                  <a:lnTo>
                    <a:pt x="94" y="24"/>
                  </a:lnTo>
                  <a:lnTo>
                    <a:pt x="89" y="17"/>
                  </a:lnTo>
                  <a:lnTo>
                    <a:pt x="83" y="11"/>
                  </a:lnTo>
                  <a:lnTo>
                    <a:pt x="75" y="6"/>
                  </a:lnTo>
                  <a:lnTo>
                    <a:pt x="68" y="2"/>
                  </a:lnTo>
                  <a:lnTo>
                    <a:pt x="60" y="0"/>
                  </a:lnTo>
                  <a:lnTo>
                    <a:pt x="52" y="0"/>
                  </a:lnTo>
                  <a:lnTo>
                    <a:pt x="43" y="0"/>
                  </a:lnTo>
                  <a:lnTo>
                    <a:pt x="36" y="2"/>
                  </a:lnTo>
                  <a:lnTo>
                    <a:pt x="28" y="6"/>
                  </a:lnTo>
                  <a:lnTo>
                    <a:pt x="21" y="11"/>
                  </a:lnTo>
                  <a:lnTo>
                    <a:pt x="15" y="17"/>
                  </a:lnTo>
                  <a:lnTo>
                    <a:pt x="10" y="24"/>
                  </a:lnTo>
                  <a:lnTo>
                    <a:pt x="6" y="32"/>
                  </a:lnTo>
                  <a:lnTo>
                    <a:pt x="2" y="41"/>
                  </a:lnTo>
                  <a:lnTo>
                    <a:pt x="1" y="51"/>
                  </a:lnTo>
                  <a:lnTo>
                    <a:pt x="0" y="60"/>
                  </a:lnTo>
                  <a:lnTo>
                    <a:pt x="0" y="391"/>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92" name="Line 364"/>
            <p:cNvSpPr>
              <a:spLocks noChangeShapeType="1"/>
            </p:cNvSpPr>
            <p:nvPr/>
          </p:nvSpPr>
          <p:spPr bwMode="auto">
            <a:xfrm>
              <a:off x="3120" y="2670"/>
              <a:ext cx="1" cy="0"/>
            </a:xfrm>
            <a:prstGeom prst="line">
              <a:avLst/>
            </a:prstGeom>
            <a:noFill/>
            <a:ln w="0">
              <a:solidFill>
                <a:srgbClr val="FFFF00"/>
              </a:solidFill>
              <a:round/>
              <a:headEnd/>
              <a:tailEnd/>
            </a:ln>
          </p:spPr>
          <p:txBody>
            <a:bodyPr>
              <a:prstTxWarp prst="textNoShape">
                <a:avLst/>
              </a:prstTxWarp>
            </a:bodyPr>
            <a:lstStyle/>
            <a:p>
              <a:endParaRPr lang="en-US"/>
            </a:p>
          </p:txBody>
        </p:sp>
        <p:sp>
          <p:nvSpPr>
            <p:cNvPr id="99693" name="Freeform 365"/>
            <p:cNvSpPr>
              <a:spLocks/>
            </p:cNvSpPr>
            <p:nvPr/>
          </p:nvSpPr>
          <p:spPr bwMode="auto">
            <a:xfrm>
              <a:off x="3108" y="2670"/>
              <a:ext cx="204" cy="24"/>
            </a:xfrm>
            <a:custGeom>
              <a:avLst/>
              <a:gdLst>
                <a:gd name="T0" fmla="*/ 11 w 931"/>
                <a:gd name="T1" fmla="*/ 0 h 121"/>
                <a:gd name="T2" fmla="*/ 9 w 931"/>
                <a:gd name="T3" fmla="*/ 0 h 121"/>
                <a:gd name="T4" fmla="*/ 8 w 931"/>
                <a:gd name="T5" fmla="*/ 0 h 121"/>
                <a:gd name="T6" fmla="*/ 6 w 931"/>
                <a:gd name="T7" fmla="*/ 1 h 121"/>
                <a:gd name="T8" fmla="*/ 5 w 931"/>
                <a:gd name="T9" fmla="*/ 2 h 121"/>
                <a:gd name="T10" fmla="*/ 3 w 931"/>
                <a:gd name="T11" fmla="*/ 3 h 121"/>
                <a:gd name="T12" fmla="*/ 2 w 931"/>
                <a:gd name="T13" fmla="*/ 5 h 121"/>
                <a:gd name="T14" fmla="*/ 1 w 931"/>
                <a:gd name="T15" fmla="*/ 6 h 121"/>
                <a:gd name="T16" fmla="*/ 0 w 931"/>
                <a:gd name="T17" fmla="*/ 8 h 121"/>
                <a:gd name="T18" fmla="*/ 0 w 931"/>
                <a:gd name="T19" fmla="*/ 10 h 121"/>
                <a:gd name="T20" fmla="*/ 0 w 931"/>
                <a:gd name="T21" fmla="*/ 12 h 121"/>
                <a:gd name="T22" fmla="*/ 0 w 931"/>
                <a:gd name="T23" fmla="*/ 14 h 121"/>
                <a:gd name="T24" fmla="*/ 0 w 931"/>
                <a:gd name="T25" fmla="*/ 15 h 121"/>
                <a:gd name="T26" fmla="*/ 1 w 931"/>
                <a:gd name="T27" fmla="*/ 17 h 121"/>
                <a:gd name="T28" fmla="*/ 2 w 931"/>
                <a:gd name="T29" fmla="*/ 19 h 121"/>
                <a:gd name="T30" fmla="*/ 3 w 931"/>
                <a:gd name="T31" fmla="*/ 20 h 121"/>
                <a:gd name="T32" fmla="*/ 5 w 931"/>
                <a:gd name="T33" fmla="*/ 22 h 121"/>
                <a:gd name="T34" fmla="*/ 6 w 931"/>
                <a:gd name="T35" fmla="*/ 22 h 121"/>
                <a:gd name="T36" fmla="*/ 8 w 931"/>
                <a:gd name="T37" fmla="*/ 23 h 121"/>
                <a:gd name="T38" fmla="*/ 9 w 931"/>
                <a:gd name="T39" fmla="*/ 24 h 121"/>
                <a:gd name="T40" fmla="*/ 11 w 931"/>
                <a:gd name="T41" fmla="*/ 24 h 121"/>
                <a:gd name="T42" fmla="*/ 193 w 931"/>
                <a:gd name="T43" fmla="*/ 24 h 121"/>
                <a:gd name="T44" fmla="*/ 196 w 931"/>
                <a:gd name="T45" fmla="*/ 23 h 121"/>
                <a:gd name="T46" fmla="*/ 198 w 931"/>
                <a:gd name="T47" fmla="*/ 22 h 121"/>
                <a:gd name="T48" fmla="*/ 199 w 931"/>
                <a:gd name="T49" fmla="*/ 22 h 121"/>
                <a:gd name="T50" fmla="*/ 201 w 931"/>
                <a:gd name="T51" fmla="*/ 20 h 121"/>
                <a:gd name="T52" fmla="*/ 202 w 931"/>
                <a:gd name="T53" fmla="*/ 19 h 121"/>
                <a:gd name="T54" fmla="*/ 203 w 931"/>
                <a:gd name="T55" fmla="*/ 17 h 121"/>
                <a:gd name="T56" fmla="*/ 204 w 931"/>
                <a:gd name="T57" fmla="*/ 15 h 121"/>
                <a:gd name="T58" fmla="*/ 204 w 931"/>
                <a:gd name="T59" fmla="*/ 14 h 121"/>
                <a:gd name="T60" fmla="*/ 204 w 931"/>
                <a:gd name="T61" fmla="*/ 12 h 121"/>
                <a:gd name="T62" fmla="*/ 204 w 931"/>
                <a:gd name="T63" fmla="*/ 10 h 121"/>
                <a:gd name="T64" fmla="*/ 204 w 931"/>
                <a:gd name="T65" fmla="*/ 8 h 121"/>
                <a:gd name="T66" fmla="*/ 203 w 931"/>
                <a:gd name="T67" fmla="*/ 6 h 121"/>
                <a:gd name="T68" fmla="*/ 202 w 931"/>
                <a:gd name="T69" fmla="*/ 5 h 121"/>
                <a:gd name="T70" fmla="*/ 201 w 931"/>
                <a:gd name="T71" fmla="*/ 3 h 121"/>
                <a:gd name="T72" fmla="*/ 199 w 931"/>
                <a:gd name="T73" fmla="*/ 2 h 121"/>
                <a:gd name="T74" fmla="*/ 198 w 931"/>
                <a:gd name="T75" fmla="*/ 1 h 121"/>
                <a:gd name="T76" fmla="*/ 196 w 931"/>
                <a:gd name="T77" fmla="*/ 0 h 121"/>
                <a:gd name="T78" fmla="*/ 195 w 931"/>
                <a:gd name="T79" fmla="*/ 0 h 121"/>
                <a:gd name="T80" fmla="*/ 193 w 931"/>
                <a:gd name="T81" fmla="*/ 0 h 121"/>
                <a:gd name="T82" fmla="*/ 11 w 931"/>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1"/>
                <a:gd name="T127" fmla="*/ 0 h 121"/>
                <a:gd name="T128" fmla="*/ 931 w 931"/>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1" h="121">
                  <a:moveTo>
                    <a:pt x="52" y="0"/>
                  </a:moveTo>
                  <a:lnTo>
                    <a:pt x="43" y="0"/>
                  </a:lnTo>
                  <a:lnTo>
                    <a:pt x="36" y="2"/>
                  </a:lnTo>
                  <a:lnTo>
                    <a:pt x="28" y="6"/>
                  </a:lnTo>
                  <a:lnTo>
                    <a:pt x="21" y="11"/>
                  </a:lnTo>
                  <a:lnTo>
                    <a:pt x="15" y="17"/>
                  </a:lnTo>
                  <a:lnTo>
                    <a:pt x="10" y="24"/>
                  </a:lnTo>
                  <a:lnTo>
                    <a:pt x="6" y="32"/>
                  </a:lnTo>
                  <a:lnTo>
                    <a:pt x="2" y="41"/>
                  </a:lnTo>
                  <a:lnTo>
                    <a:pt x="1" y="51"/>
                  </a:lnTo>
                  <a:lnTo>
                    <a:pt x="0" y="60"/>
                  </a:lnTo>
                  <a:lnTo>
                    <a:pt x="1" y="70"/>
                  </a:lnTo>
                  <a:lnTo>
                    <a:pt x="2" y="78"/>
                  </a:lnTo>
                  <a:lnTo>
                    <a:pt x="6" y="87"/>
                  </a:lnTo>
                  <a:lnTo>
                    <a:pt x="10" y="95"/>
                  </a:lnTo>
                  <a:lnTo>
                    <a:pt x="15" y="103"/>
                  </a:lnTo>
                  <a:lnTo>
                    <a:pt x="21" y="109"/>
                  </a:lnTo>
                  <a:lnTo>
                    <a:pt x="28" y="113"/>
                  </a:lnTo>
                  <a:lnTo>
                    <a:pt x="36" y="117"/>
                  </a:lnTo>
                  <a:lnTo>
                    <a:pt x="43" y="119"/>
                  </a:lnTo>
                  <a:lnTo>
                    <a:pt x="52" y="121"/>
                  </a:lnTo>
                  <a:lnTo>
                    <a:pt x="879" y="121"/>
                  </a:lnTo>
                  <a:lnTo>
                    <a:pt x="895" y="117"/>
                  </a:lnTo>
                  <a:lnTo>
                    <a:pt x="903" y="113"/>
                  </a:lnTo>
                  <a:lnTo>
                    <a:pt x="910" y="109"/>
                  </a:lnTo>
                  <a:lnTo>
                    <a:pt x="916" y="103"/>
                  </a:lnTo>
                  <a:lnTo>
                    <a:pt x="921" y="95"/>
                  </a:lnTo>
                  <a:lnTo>
                    <a:pt x="925" y="87"/>
                  </a:lnTo>
                  <a:lnTo>
                    <a:pt x="929" y="78"/>
                  </a:lnTo>
                  <a:lnTo>
                    <a:pt x="930" y="70"/>
                  </a:lnTo>
                  <a:lnTo>
                    <a:pt x="931" y="60"/>
                  </a:lnTo>
                  <a:lnTo>
                    <a:pt x="930" y="51"/>
                  </a:lnTo>
                  <a:lnTo>
                    <a:pt x="929" y="41"/>
                  </a:lnTo>
                  <a:lnTo>
                    <a:pt x="925" y="32"/>
                  </a:lnTo>
                  <a:lnTo>
                    <a:pt x="921" y="24"/>
                  </a:lnTo>
                  <a:lnTo>
                    <a:pt x="916" y="17"/>
                  </a:lnTo>
                  <a:lnTo>
                    <a:pt x="910" y="11"/>
                  </a:lnTo>
                  <a:lnTo>
                    <a:pt x="903" y="6"/>
                  </a:lnTo>
                  <a:lnTo>
                    <a:pt x="895" y="2"/>
                  </a:lnTo>
                  <a:lnTo>
                    <a:pt x="888" y="0"/>
                  </a:lnTo>
                  <a:lnTo>
                    <a:pt x="879"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94" name="Line 366"/>
            <p:cNvSpPr>
              <a:spLocks noChangeShapeType="1"/>
            </p:cNvSpPr>
            <p:nvPr/>
          </p:nvSpPr>
          <p:spPr bwMode="auto">
            <a:xfrm>
              <a:off x="3289" y="2682"/>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95" name="Freeform 367"/>
            <p:cNvSpPr>
              <a:spLocks/>
            </p:cNvSpPr>
            <p:nvPr/>
          </p:nvSpPr>
          <p:spPr bwMode="auto">
            <a:xfrm>
              <a:off x="3289" y="2629"/>
              <a:ext cx="23" cy="65"/>
            </a:xfrm>
            <a:custGeom>
              <a:avLst/>
              <a:gdLst>
                <a:gd name="T0" fmla="*/ 0 w 104"/>
                <a:gd name="T1" fmla="*/ 53 h 322"/>
                <a:gd name="T2" fmla="*/ 0 w 104"/>
                <a:gd name="T3" fmla="*/ 55 h 322"/>
                <a:gd name="T4" fmla="*/ 1 w 104"/>
                <a:gd name="T5" fmla="*/ 56 h 322"/>
                <a:gd name="T6" fmla="*/ 2 w 104"/>
                <a:gd name="T7" fmla="*/ 58 h 322"/>
                <a:gd name="T8" fmla="*/ 2 w 104"/>
                <a:gd name="T9" fmla="*/ 60 h 322"/>
                <a:gd name="T10" fmla="*/ 4 w 104"/>
                <a:gd name="T11" fmla="*/ 61 h 322"/>
                <a:gd name="T12" fmla="*/ 5 w 104"/>
                <a:gd name="T13" fmla="*/ 63 h 322"/>
                <a:gd name="T14" fmla="*/ 6 w 104"/>
                <a:gd name="T15" fmla="*/ 63 h 322"/>
                <a:gd name="T16" fmla="*/ 8 w 104"/>
                <a:gd name="T17" fmla="*/ 64 h 322"/>
                <a:gd name="T18" fmla="*/ 10 w 104"/>
                <a:gd name="T19" fmla="*/ 65 h 322"/>
                <a:gd name="T20" fmla="*/ 12 w 104"/>
                <a:gd name="T21" fmla="*/ 65 h 322"/>
                <a:gd name="T22" fmla="*/ 13 w 104"/>
                <a:gd name="T23" fmla="*/ 65 h 322"/>
                <a:gd name="T24" fmla="*/ 15 w 104"/>
                <a:gd name="T25" fmla="*/ 64 h 322"/>
                <a:gd name="T26" fmla="*/ 17 w 104"/>
                <a:gd name="T27" fmla="*/ 63 h 322"/>
                <a:gd name="T28" fmla="*/ 18 w 104"/>
                <a:gd name="T29" fmla="*/ 63 h 322"/>
                <a:gd name="T30" fmla="*/ 20 w 104"/>
                <a:gd name="T31" fmla="*/ 61 h 322"/>
                <a:gd name="T32" fmla="*/ 21 w 104"/>
                <a:gd name="T33" fmla="*/ 60 h 322"/>
                <a:gd name="T34" fmla="*/ 22 w 104"/>
                <a:gd name="T35" fmla="*/ 58 h 322"/>
                <a:gd name="T36" fmla="*/ 23 w 104"/>
                <a:gd name="T37" fmla="*/ 56 h 322"/>
                <a:gd name="T38" fmla="*/ 23 w 104"/>
                <a:gd name="T39" fmla="*/ 55 h 322"/>
                <a:gd name="T40" fmla="*/ 23 w 104"/>
                <a:gd name="T41" fmla="*/ 53 h 322"/>
                <a:gd name="T42" fmla="*/ 23 w 104"/>
                <a:gd name="T43" fmla="*/ 12 h 322"/>
                <a:gd name="T44" fmla="*/ 23 w 104"/>
                <a:gd name="T45" fmla="*/ 8 h 322"/>
                <a:gd name="T46" fmla="*/ 22 w 104"/>
                <a:gd name="T47" fmla="*/ 7 h 322"/>
                <a:gd name="T48" fmla="*/ 21 w 104"/>
                <a:gd name="T49" fmla="*/ 5 h 322"/>
                <a:gd name="T50" fmla="*/ 20 w 104"/>
                <a:gd name="T51" fmla="*/ 3 h 322"/>
                <a:gd name="T52" fmla="*/ 18 w 104"/>
                <a:gd name="T53" fmla="*/ 2 h 322"/>
                <a:gd name="T54" fmla="*/ 17 w 104"/>
                <a:gd name="T55" fmla="*/ 1 h 322"/>
                <a:gd name="T56" fmla="*/ 15 w 104"/>
                <a:gd name="T57" fmla="*/ 1 h 322"/>
                <a:gd name="T58" fmla="*/ 13 w 104"/>
                <a:gd name="T59" fmla="*/ 0 h 322"/>
                <a:gd name="T60" fmla="*/ 12 w 104"/>
                <a:gd name="T61" fmla="*/ 0 h 322"/>
                <a:gd name="T62" fmla="*/ 10 w 104"/>
                <a:gd name="T63" fmla="*/ 0 h 322"/>
                <a:gd name="T64" fmla="*/ 8 w 104"/>
                <a:gd name="T65" fmla="*/ 1 h 322"/>
                <a:gd name="T66" fmla="*/ 6 w 104"/>
                <a:gd name="T67" fmla="*/ 1 h 322"/>
                <a:gd name="T68" fmla="*/ 5 w 104"/>
                <a:gd name="T69" fmla="*/ 2 h 322"/>
                <a:gd name="T70" fmla="*/ 4 w 104"/>
                <a:gd name="T71" fmla="*/ 3 h 322"/>
                <a:gd name="T72" fmla="*/ 2 w 104"/>
                <a:gd name="T73" fmla="*/ 5 h 322"/>
                <a:gd name="T74" fmla="*/ 2 w 104"/>
                <a:gd name="T75" fmla="*/ 7 h 322"/>
                <a:gd name="T76" fmla="*/ 1 w 104"/>
                <a:gd name="T77" fmla="*/ 8 h 322"/>
                <a:gd name="T78" fmla="*/ 0 w 104"/>
                <a:gd name="T79" fmla="*/ 10 h 322"/>
                <a:gd name="T80" fmla="*/ 0 w 104"/>
                <a:gd name="T81" fmla="*/ 12 h 322"/>
                <a:gd name="T82" fmla="*/ 0 w 104"/>
                <a:gd name="T83" fmla="*/ 53 h 3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322"/>
                <a:gd name="T128" fmla="*/ 104 w 104"/>
                <a:gd name="T129" fmla="*/ 322 h 3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322">
                  <a:moveTo>
                    <a:pt x="0" y="261"/>
                  </a:moveTo>
                  <a:lnTo>
                    <a:pt x="2" y="271"/>
                  </a:lnTo>
                  <a:lnTo>
                    <a:pt x="3" y="279"/>
                  </a:lnTo>
                  <a:lnTo>
                    <a:pt x="7" y="288"/>
                  </a:lnTo>
                  <a:lnTo>
                    <a:pt x="10" y="296"/>
                  </a:lnTo>
                  <a:lnTo>
                    <a:pt x="16" y="304"/>
                  </a:lnTo>
                  <a:lnTo>
                    <a:pt x="21" y="310"/>
                  </a:lnTo>
                  <a:lnTo>
                    <a:pt x="29" y="314"/>
                  </a:lnTo>
                  <a:lnTo>
                    <a:pt x="36" y="318"/>
                  </a:lnTo>
                  <a:lnTo>
                    <a:pt x="45" y="320"/>
                  </a:lnTo>
                  <a:lnTo>
                    <a:pt x="52" y="322"/>
                  </a:lnTo>
                  <a:lnTo>
                    <a:pt x="61" y="320"/>
                  </a:lnTo>
                  <a:lnTo>
                    <a:pt x="68" y="318"/>
                  </a:lnTo>
                  <a:lnTo>
                    <a:pt x="76" y="314"/>
                  </a:lnTo>
                  <a:lnTo>
                    <a:pt x="83" y="310"/>
                  </a:lnTo>
                  <a:lnTo>
                    <a:pt x="89" y="304"/>
                  </a:lnTo>
                  <a:lnTo>
                    <a:pt x="94" y="296"/>
                  </a:lnTo>
                  <a:lnTo>
                    <a:pt x="98" y="288"/>
                  </a:lnTo>
                  <a:lnTo>
                    <a:pt x="102" y="279"/>
                  </a:lnTo>
                  <a:lnTo>
                    <a:pt x="103" y="271"/>
                  </a:lnTo>
                  <a:lnTo>
                    <a:pt x="104" y="261"/>
                  </a:lnTo>
                  <a:lnTo>
                    <a:pt x="104" y="61"/>
                  </a:lnTo>
                  <a:lnTo>
                    <a:pt x="102" y="41"/>
                  </a:lnTo>
                  <a:lnTo>
                    <a:pt x="98" y="33"/>
                  </a:lnTo>
                  <a:lnTo>
                    <a:pt x="94" y="25"/>
                  </a:lnTo>
                  <a:lnTo>
                    <a:pt x="89" y="17"/>
                  </a:lnTo>
                  <a:lnTo>
                    <a:pt x="83" y="11"/>
                  </a:lnTo>
                  <a:lnTo>
                    <a:pt x="76" y="6"/>
                  </a:lnTo>
                  <a:lnTo>
                    <a:pt x="68" y="3"/>
                  </a:lnTo>
                  <a:lnTo>
                    <a:pt x="61" y="0"/>
                  </a:lnTo>
                  <a:lnTo>
                    <a:pt x="52" y="0"/>
                  </a:lnTo>
                  <a:lnTo>
                    <a:pt x="45" y="0"/>
                  </a:lnTo>
                  <a:lnTo>
                    <a:pt x="36" y="3"/>
                  </a:lnTo>
                  <a:lnTo>
                    <a:pt x="29" y="6"/>
                  </a:lnTo>
                  <a:lnTo>
                    <a:pt x="21" y="11"/>
                  </a:lnTo>
                  <a:lnTo>
                    <a:pt x="16" y="17"/>
                  </a:lnTo>
                  <a:lnTo>
                    <a:pt x="10" y="25"/>
                  </a:lnTo>
                  <a:lnTo>
                    <a:pt x="7" y="33"/>
                  </a:lnTo>
                  <a:lnTo>
                    <a:pt x="3" y="41"/>
                  </a:lnTo>
                  <a:lnTo>
                    <a:pt x="2" y="51"/>
                  </a:lnTo>
                  <a:lnTo>
                    <a:pt x="0" y="61"/>
                  </a:lnTo>
                  <a:lnTo>
                    <a:pt x="0" y="261"/>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96" name="Line 368"/>
            <p:cNvSpPr>
              <a:spLocks noChangeShapeType="1"/>
            </p:cNvSpPr>
            <p:nvPr/>
          </p:nvSpPr>
          <p:spPr bwMode="auto">
            <a:xfrm>
              <a:off x="3301" y="2629"/>
              <a:ext cx="0"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97" name="Freeform 369"/>
            <p:cNvSpPr>
              <a:spLocks/>
            </p:cNvSpPr>
            <p:nvPr/>
          </p:nvSpPr>
          <p:spPr bwMode="auto">
            <a:xfrm>
              <a:off x="3289" y="2629"/>
              <a:ext cx="204" cy="24"/>
            </a:xfrm>
            <a:custGeom>
              <a:avLst/>
              <a:gdLst>
                <a:gd name="T0" fmla="*/ 11 w 932"/>
                <a:gd name="T1" fmla="*/ 0 h 121"/>
                <a:gd name="T2" fmla="*/ 10 w 932"/>
                <a:gd name="T3" fmla="*/ 0 h 121"/>
                <a:gd name="T4" fmla="*/ 8 w 932"/>
                <a:gd name="T5" fmla="*/ 1 h 121"/>
                <a:gd name="T6" fmla="*/ 6 w 932"/>
                <a:gd name="T7" fmla="*/ 1 h 121"/>
                <a:gd name="T8" fmla="*/ 5 w 932"/>
                <a:gd name="T9" fmla="*/ 2 h 121"/>
                <a:gd name="T10" fmla="*/ 4 w 932"/>
                <a:gd name="T11" fmla="*/ 3 h 121"/>
                <a:gd name="T12" fmla="*/ 2 w 932"/>
                <a:gd name="T13" fmla="*/ 5 h 121"/>
                <a:gd name="T14" fmla="*/ 2 w 932"/>
                <a:gd name="T15" fmla="*/ 7 h 121"/>
                <a:gd name="T16" fmla="*/ 1 w 932"/>
                <a:gd name="T17" fmla="*/ 8 h 121"/>
                <a:gd name="T18" fmla="*/ 0 w 932"/>
                <a:gd name="T19" fmla="*/ 10 h 121"/>
                <a:gd name="T20" fmla="*/ 0 w 932"/>
                <a:gd name="T21" fmla="*/ 12 h 121"/>
                <a:gd name="T22" fmla="*/ 0 w 932"/>
                <a:gd name="T23" fmla="*/ 14 h 121"/>
                <a:gd name="T24" fmla="*/ 1 w 932"/>
                <a:gd name="T25" fmla="*/ 16 h 121"/>
                <a:gd name="T26" fmla="*/ 2 w 932"/>
                <a:gd name="T27" fmla="*/ 17 h 121"/>
                <a:gd name="T28" fmla="*/ 2 w 932"/>
                <a:gd name="T29" fmla="*/ 19 h 121"/>
                <a:gd name="T30" fmla="*/ 4 w 932"/>
                <a:gd name="T31" fmla="*/ 20 h 121"/>
                <a:gd name="T32" fmla="*/ 5 w 932"/>
                <a:gd name="T33" fmla="*/ 22 h 121"/>
                <a:gd name="T34" fmla="*/ 6 w 932"/>
                <a:gd name="T35" fmla="*/ 23 h 121"/>
                <a:gd name="T36" fmla="*/ 8 w 932"/>
                <a:gd name="T37" fmla="*/ 23 h 121"/>
                <a:gd name="T38" fmla="*/ 10 w 932"/>
                <a:gd name="T39" fmla="*/ 24 h 121"/>
                <a:gd name="T40" fmla="*/ 11 w 932"/>
                <a:gd name="T41" fmla="*/ 24 h 121"/>
                <a:gd name="T42" fmla="*/ 193 w 932"/>
                <a:gd name="T43" fmla="*/ 24 h 121"/>
                <a:gd name="T44" fmla="*/ 196 w 932"/>
                <a:gd name="T45" fmla="*/ 23 h 121"/>
                <a:gd name="T46" fmla="*/ 198 w 932"/>
                <a:gd name="T47" fmla="*/ 23 h 121"/>
                <a:gd name="T48" fmla="*/ 199 w 932"/>
                <a:gd name="T49" fmla="*/ 22 h 121"/>
                <a:gd name="T50" fmla="*/ 201 w 932"/>
                <a:gd name="T51" fmla="*/ 20 h 121"/>
                <a:gd name="T52" fmla="*/ 202 w 932"/>
                <a:gd name="T53" fmla="*/ 19 h 121"/>
                <a:gd name="T54" fmla="*/ 203 w 932"/>
                <a:gd name="T55" fmla="*/ 17 h 121"/>
                <a:gd name="T56" fmla="*/ 203 w 932"/>
                <a:gd name="T57" fmla="*/ 16 h 121"/>
                <a:gd name="T58" fmla="*/ 204 w 932"/>
                <a:gd name="T59" fmla="*/ 14 h 121"/>
                <a:gd name="T60" fmla="*/ 204 w 932"/>
                <a:gd name="T61" fmla="*/ 12 h 121"/>
                <a:gd name="T62" fmla="*/ 204 w 932"/>
                <a:gd name="T63" fmla="*/ 10 h 121"/>
                <a:gd name="T64" fmla="*/ 203 w 932"/>
                <a:gd name="T65" fmla="*/ 8 h 121"/>
                <a:gd name="T66" fmla="*/ 203 w 932"/>
                <a:gd name="T67" fmla="*/ 7 h 121"/>
                <a:gd name="T68" fmla="*/ 202 w 932"/>
                <a:gd name="T69" fmla="*/ 5 h 121"/>
                <a:gd name="T70" fmla="*/ 201 w 932"/>
                <a:gd name="T71" fmla="*/ 3 h 121"/>
                <a:gd name="T72" fmla="*/ 199 w 932"/>
                <a:gd name="T73" fmla="*/ 2 h 121"/>
                <a:gd name="T74" fmla="*/ 198 w 932"/>
                <a:gd name="T75" fmla="*/ 1 h 121"/>
                <a:gd name="T76" fmla="*/ 196 w 932"/>
                <a:gd name="T77" fmla="*/ 1 h 121"/>
                <a:gd name="T78" fmla="*/ 195 w 932"/>
                <a:gd name="T79" fmla="*/ 0 h 121"/>
                <a:gd name="T80" fmla="*/ 193 w 932"/>
                <a:gd name="T81" fmla="*/ 0 h 121"/>
                <a:gd name="T82" fmla="*/ 11 w 932"/>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1"/>
                <a:gd name="T128" fmla="*/ 932 w 932"/>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1">
                  <a:moveTo>
                    <a:pt x="52" y="0"/>
                  </a:moveTo>
                  <a:lnTo>
                    <a:pt x="45" y="0"/>
                  </a:lnTo>
                  <a:lnTo>
                    <a:pt x="36" y="3"/>
                  </a:lnTo>
                  <a:lnTo>
                    <a:pt x="29" y="6"/>
                  </a:lnTo>
                  <a:lnTo>
                    <a:pt x="21" y="11"/>
                  </a:lnTo>
                  <a:lnTo>
                    <a:pt x="16" y="17"/>
                  </a:lnTo>
                  <a:lnTo>
                    <a:pt x="10" y="25"/>
                  </a:lnTo>
                  <a:lnTo>
                    <a:pt x="7" y="33"/>
                  </a:lnTo>
                  <a:lnTo>
                    <a:pt x="3" y="41"/>
                  </a:lnTo>
                  <a:lnTo>
                    <a:pt x="2" y="51"/>
                  </a:lnTo>
                  <a:lnTo>
                    <a:pt x="0" y="61"/>
                  </a:lnTo>
                  <a:lnTo>
                    <a:pt x="2" y="70"/>
                  </a:lnTo>
                  <a:lnTo>
                    <a:pt x="3" y="79"/>
                  </a:lnTo>
                  <a:lnTo>
                    <a:pt x="7" y="87"/>
                  </a:lnTo>
                  <a:lnTo>
                    <a:pt x="10" y="96"/>
                  </a:lnTo>
                  <a:lnTo>
                    <a:pt x="16" y="103"/>
                  </a:lnTo>
                  <a:lnTo>
                    <a:pt x="21" y="109"/>
                  </a:lnTo>
                  <a:lnTo>
                    <a:pt x="29" y="114"/>
                  </a:lnTo>
                  <a:lnTo>
                    <a:pt x="36" y="118"/>
                  </a:lnTo>
                  <a:lnTo>
                    <a:pt x="45" y="120"/>
                  </a:lnTo>
                  <a:lnTo>
                    <a:pt x="52" y="121"/>
                  </a:lnTo>
                  <a:lnTo>
                    <a:pt x="880" y="121"/>
                  </a:lnTo>
                  <a:lnTo>
                    <a:pt x="896" y="118"/>
                  </a:lnTo>
                  <a:lnTo>
                    <a:pt x="903" y="114"/>
                  </a:lnTo>
                  <a:lnTo>
                    <a:pt x="911" y="109"/>
                  </a:lnTo>
                  <a:lnTo>
                    <a:pt x="917" y="103"/>
                  </a:lnTo>
                  <a:lnTo>
                    <a:pt x="922" y="96"/>
                  </a:lnTo>
                  <a:lnTo>
                    <a:pt x="927" y="87"/>
                  </a:lnTo>
                  <a:lnTo>
                    <a:pt x="929" y="79"/>
                  </a:lnTo>
                  <a:lnTo>
                    <a:pt x="932" y="70"/>
                  </a:lnTo>
                  <a:lnTo>
                    <a:pt x="932" y="61"/>
                  </a:lnTo>
                  <a:lnTo>
                    <a:pt x="932" y="51"/>
                  </a:lnTo>
                  <a:lnTo>
                    <a:pt x="929" y="41"/>
                  </a:lnTo>
                  <a:lnTo>
                    <a:pt x="927" y="33"/>
                  </a:lnTo>
                  <a:lnTo>
                    <a:pt x="922" y="25"/>
                  </a:lnTo>
                  <a:lnTo>
                    <a:pt x="917" y="17"/>
                  </a:lnTo>
                  <a:lnTo>
                    <a:pt x="911" y="11"/>
                  </a:lnTo>
                  <a:lnTo>
                    <a:pt x="903" y="6"/>
                  </a:lnTo>
                  <a:lnTo>
                    <a:pt x="896" y="3"/>
                  </a:lnTo>
                  <a:lnTo>
                    <a:pt x="889" y="0"/>
                  </a:lnTo>
                  <a:lnTo>
                    <a:pt x="880"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698" name="Line 370"/>
            <p:cNvSpPr>
              <a:spLocks noChangeShapeType="1"/>
            </p:cNvSpPr>
            <p:nvPr/>
          </p:nvSpPr>
          <p:spPr bwMode="auto">
            <a:xfrm>
              <a:off x="3470" y="2641"/>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699" name="Freeform 371"/>
            <p:cNvSpPr>
              <a:spLocks/>
            </p:cNvSpPr>
            <p:nvPr/>
          </p:nvSpPr>
          <p:spPr bwMode="auto">
            <a:xfrm>
              <a:off x="3470" y="2587"/>
              <a:ext cx="23" cy="66"/>
            </a:xfrm>
            <a:custGeom>
              <a:avLst/>
              <a:gdLst>
                <a:gd name="T0" fmla="*/ 0 w 104"/>
                <a:gd name="T1" fmla="*/ 54 h 324"/>
                <a:gd name="T2" fmla="*/ 0 w 104"/>
                <a:gd name="T3" fmla="*/ 56 h 324"/>
                <a:gd name="T4" fmla="*/ 0 w 104"/>
                <a:gd name="T5" fmla="*/ 57 h 324"/>
                <a:gd name="T6" fmla="*/ 1 w 104"/>
                <a:gd name="T7" fmla="*/ 59 h 324"/>
                <a:gd name="T8" fmla="*/ 2 w 104"/>
                <a:gd name="T9" fmla="*/ 61 h 324"/>
                <a:gd name="T10" fmla="*/ 4 w 104"/>
                <a:gd name="T11" fmla="*/ 62 h 324"/>
                <a:gd name="T12" fmla="*/ 5 w 104"/>
                <a:gd name="T13" fmla="*/ 64 h 324"/>
                <a:gd name="T14" fmla="*/ 6 w 104"/>
                <a:gd name="T15" fmla="*/ 65 h 324"/>
                <a:gd name="T16" fmla="*/ 8 w 104"/>
                <a:gd name="T17" fmla="*/ 65 h 324"/>
                <a:gd name="T18" fmla="*/ 10 w 104"/>
                <a:gd name="T19" fmla="*/ 66 h 324"/>
                <a:gd name="T20" fmla="*/ 12 w 104"/>
                <a:gd name="T21" fmla="*/ 66 h 324"/>
                <a:gd name="T22" fmla="*/ 13 w 104"/>
                <a:gd name="T23" fmla="*/ 66 h 324"/>
                <a:gd name="T24" fmla="*/ 15 w 104"/>
                <a:gd name="T25" fmla="*/ 65 h 324"/>
                <a:gd name="T26" fmla="*/ 17 w 104"/>
                <a:gd name="T27" fmla="*/ 65 h 324"/>
                <a:gd name="T28" fmla="*/ 18 w 104"/>
                <a:gd name="T29" fmla="*/ 64 h 324"/>
                <a:gd name="T30" fmla="*/ 20 w 104"/>
                <a:gd name="T31" fmla="*/ 62 h 324"/>
                <a:gd name="T32" fmla="*/ 21 w 104"/>
                <a:gd name="T33" fmla="*/ 61 h 324"/>
                <a:gd name="T34" fmla="*/ 22 w 104"/>
                <a:gd name="T35" fmla="*/ 59 h 324"/>
                <a:gd name="T36" fmla="*/ 22 w 104"/>
                <a:gd name="T37" fmla="*/ 57 h 324"/>
                <a:gd name="T38" fmla="*/ 23 w 104"/>
                <a:gd name="T39" fmla="*/ 56 h 324"/>
                <a:gd name="T40" fmla="*/ 23 w 104"/>
                <a:gd name="T41" fmla="*/ 54 h 324"/>
                <a:gd name="T42" fmla="*/ 23 w 104"/>
                <a:gd name="T43" fmla="*/ 12 h 324"/>
                <a:gd name="T44" fmla="*/ 22 w 104"/>
                <a:gd name="T45" fmla="*/ 9 h 324"/>
                <a:gd name="T46" fmla="*/ 22 w 104"/>
                <a:gd name="T47" fmla="*/ 7 h 324"/>
                <a:gd name="T48" fmla="*/ 21 w 104"/>
                <a:gd name="T49" fmla="*/ 5 h 324"/>
                <a:gd name="T50" fmla="*/ 20 w 104"/>
                <a:gd name="T51" fmla="*/ 3 h 324"/>
                <a:gd name="T52" fmla="*/ 18 w 104"/>
                <a:gd name="T53" fmla="*/ 2 h 324"/>
                <a:gd name="T54" fmla="*/ 17 w 104"/>
                <a:gd name="T55" fmla="*/ 1 h 324"/>
                <a:gd name="T56" fmla="*/ 15 w 104"/>
                <a:gd name="T57" fmla="*/ 1 h 324"/>
                <a:gd name="T58" fmla="*/ 13 w 104"/>
                <a:gd name="T59" fmla="*/ 0 h 324"/>
                <a:gd name="T60" fmla="*/ 12 w 104"/>
                <a:gd name="T61" fmla="*/ 0 h 324"/>
                <a:gd name="T62" fmla="*/ 10 w 104"/>
                <a:gd name="T63" fmla="*/ 0 h 324"/>
                <a:gd name="T64" fmla="*/ 8 w 104"/>
                <a:gd name="T65" fmla="*/ 1 h 324"/>
                <a:gd name="T66" fmla="*/ 6 w 104"/>
                <a:gd name="T67" fmla="*/ 1 h 324"/>
                <a:gd name="T68" fmla="*/ 5 w 104"/>
                <a:gd name="T69" fmla="*/ 2 h 324"/>
                <a:gd name="T70" fmla="*/ 4 w 104"/>
                <a:gd name="T71" fmla="*/ 3 h 324"/>
                <a:gd name="T72" fmla="*/ 2 w 104"/>
                <a:gd name="T73" fmla="*/ 5 h 324"/>
                <a:gd name="T74" fmla="*/ 1 w 104"/>
                <a:gd name="T75" fmla="*/ 7 h 324"/>
                <a:gd name="T76" fmla="*/ 0 w 104"/>
                <a:gd name="T77" fmla="*/ 9 h 324"/>
                <a:gd name="T78" fmla="*/ 0 w 104"/>
                <a:gd name="T79" fmla="*/ 10 h 324"/>
                <a:gd name="T80" fmla="*/ 0 w 104"/>
                <a:gd name="T81" fmla="*/ 12 h 324"/>
                <a:gd name="T82" fmla="*/ 0 w 104"/>
                <a:gd name="T83" fmla="*/ 54 h 3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324"/>
                <a:gd name="T128" fmla="*/ 104 w 104"/>
                <a:gd name="T129" fmla="*/ 324 h 3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324">
                  <a:moveTo>
                    <a:pt x="0" y="264"/>
                  </a:moveTo>
                  <a:lnTo>
                    <a:pt x="1" y="273"/>
                  </a:lnTo>
                  <a:lnTo>
                    <a:pt x="2" y="282"/>
                  </a:lnTo>
                  <a:lnTo>
                    <a:pt x="6" y="290"/>
                  </a:lnTo>
                  <a:lnTo>
                    <a:pt x="10" y="299"/>
                  </a:lnTo>
                  <a:lnTo>
                    <a:pt x="16" y="306"/>
                  </a:lnTo>
                  <a:lnTo>
                    <a:pt x="22" y="312"/>
                  </a:lnTo>
                  <a:lnTo>
                    <a:pt x="28" y="317"/>
                  </a:lnTo>
                  <a:lnTo>
                    <a:pt x="36" y="321"/>
                  </a:lnTo>
                  <a:lnTo>
                    <a:pt x="45" y="323"/>
                  </a:lnTo>
                  <a:lnTo>
                    <a:pt x="52" y="324"/>
                  </a:lnTo>
                  <a:lnTo>
                    <a:pt x="61" y="323"/>
                  </a:lnTo>
                  <a:lnTo>
                    <a:pt x="68" y="321"/>
                  </a:lnTo>
                  <a:lnTo>
                    <a:pt x="75" y="317"/>
                  </a:lnTo>
                  <a:lnTo>
                    <a:pt x="83" y="312"/>
                  </a:lnTo>
                  <a:lnTo>
                    <a:pt x="89" y="306"/>
                  </a:lnTo>
                  <a:lnTo>
                    <a:pt x="94" y="299"/>
                  </a:lnTo>
                  <a:lnTo>
                    <a:pt x="99" y="290"/>
                  </a:lnTo>
                  <a:lnTo>
                    <a:pt x="101" y="282"/>
                  </a:lnTo>
                  <a:lnTo>
                    <a:pt x="104" y="273"/>
                  </a:lnTo>
                  <a:lnTo>
                    <a:pt x="104" y="264"/>
                  </a:lnTo>
                  <a:lnTo>
                    <a:pt x="104" y="61"/>
                  </a:lnTo>
                  <a:lnTo>
                    <a:pt x="101" y="42"/>
                  </a:lnTo>
                  <a:lnTo>
                    <a:pt x="99" y="33"/>
                  </a:lnTo>
                  <a:lnTo>
                    <a:pt x="94" y="25"/>
                  </a:lnTo>
                  <a:lnTo>
                    <a:pt x="89" y="17"/>
                  </a:lnTo>
                  <a:lnTo>
                    <a:pt x="83" y="11"/>
                  </a:lnTo>
                  <a:lnTo>
                    <a:pt x="75" y="6"/>
                  </a:lnTo>
                  <a:lnTo>
                    <a:pt x="68" y="3"/>
                  </a:lnTo>
                  <a:lnTo>
                    <a:pt x="61" y="0"/>
                  </a:lnTo>
                  <a:lnTo>
                    <a:pt x="52" y="0"/>
                  </a:lnTo>
                  <a:lnTo>
                    <a:pt x="45" y="0"/>
                  </a:lnTo>
                  <a:lnTo>
                    <a:pt x="36" y="3"/>
                  </a:lnTo>
                  <a:lnTo>
                    <a:pt x="28" y="6"/>
                  </a:lnTo>
                  <a:lnTo>
                    <a:pt x="22" y="11"/>
                  </a:lnTo>
                  <a:lnTo>
                    <a:pt x="16" y="17"/>
                  </a:lnTo>
                  <a:lnTo>
                    <a:pt x="10" y="25"/>
                  </a:lnTo>
                  <a:lnTo>
                    <a:pt x="6" y="33"/>
                  </a:lnTo>
                  <a:lnTo>
                    <a:pt x="2" y="42"/>
                  </a:lnTo>
                  <a:lnTo>
                    <a:pt x="1" y="51"/>
                  </a:lnTo>
                  <a:lnTo>
                    <a:pt x="0" y="61"/>
                  </a:lnTo>
                  <a:lnTo>
                    <a:pt x="0" y="264"/>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700" name="Line 372"/>
            <p:cNvSpPr>
              <a:spLocks noChangeShapeType="1"/>
            </p:cNvSpPr>
            <p:nvPr/>
          </p:nvSpPr>
          <p:spPr bwMode="auto">
            <a:xfrm>
              <a:off x="3481" y="2587"/>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701" name="Freeform 373"/>
            <p:cNvSpPr>
              <a:spLocks/>
            </p:cNvSpPr>
            <p:nvPr/>
          </p:nvSpPr>
          <p:spPr bwMode="auto">
            <a:xfrm>
              <a:off x="3470" y="2587"/>
              <a:ext cx="203" cy="26"/>
            </a:xfrm>
            <a:custGeom>
              <a:avLst/>
              <a:gdLst>
                <a:gd name="T0" fmla="*/ 11 w 932"/>
                <a:gd name="T1" fmla="*/ 0 h 121"/>
                <a:gd name="T2" fmla="*/ 10 w 932"/>
                <a:gd name="T3" fmla="*/ 0 h 121"/>
                <a:gd name="T4" fmla="*/ 8 w 932"/>
                <a:gd name="T5" fmla="*/ 1 h 121"/>
                <a:gd name="T6" fmla="*/ 6 w 932"/>
                <a:gd name="T7" fmla="*/ 1 h 121"/>
                <a:gd name="T8" fmla="*/ 5 w 932"/>
                <a:gd name="T9" fmla="*/ 2 h 121"/>
                <a:gd name="T10" fmla="*/ 3 w 932"/>
                <a:gd name="T11" fmla="*/ 4 h 121"/>
                <a:gd name="T12" fmla="*/ 2 w 932"/>
                <a:gd name="T13" fmla="*/ 5 h 121"/>
                <a:gd name="T14" fmla="*/ 1 w 932"/>
                <a:gd name="T15" fmla="*/ 7 h 121"/>
                <a:gd name="T16" fmla="*/ 0 w 932"/>
                <a:gd name="T17" fmla="*/ 9 h 121"/>
                <a:gd name="T18" fmla="*/ 0 w 932"/>
                <a:gd name="T19" fmla="*/ 11 h 121"/>
                <a:gd name="T20" fmla="*/ 0 w 932"/>
                <a:gd name="T21" fmla="*/ 13 h 121"/>
                <a:gd name="T22" fmla="*/ 0 w 932"/>
                <a:gd name="T23" fmla="*/ 15 h 121"/>
                <a:gd name="T24" fmla="*/ 0 w 932"/>
                <a:gd name="T25" fmla="*/ 17 h 121"/>
                <a:gd name="T26" fmla="*/ 1 w 932"/>
                <a:gd name="T27" fmla="*/ 19 h 121"/>
                <a:gd name="T28" fmla="*/ 2 w 932"/>
                <a:gd name="T29" fmla="*/ 21 h 121"/>
                <a:gd name="T30" fmla="*/ 3 w 932"/>
                <a:gd name="T31" fmla="*/ 22 h 121"/>
                <a:gd name="T32" fmla="*/ 5 w 932"/>
                <a:gd name="T33" fmla="*/ 23 h 121"/>
                <a:gd name="T34" fmla="*/ 6 w 932"/>
                <a:gd name="T35" fmla="*/ 24 h 121"/>
                <a:gd name="T36" fmla="*/ 8 w 932"/>
                <a:gd name="T37" fmla="*/ 25 h 121"/>
                <a:gd name="T38" fmla="*/ 10 w 932"/>
                <a:gd name="T39" fmla="*/ 26 h 121"/>
                <a:gd name="T40" fmla="*/ 11 w 932"/>
                <a:gd name="T41" fmla="*/ 26 h 121"/>
                <a:gd name="T42" fmla="*/ 192 w 932"/>
                <a:gd name="T43" fmla="*/ 26 h 121"/>
                <a:gd name="T44" fmla="*/ 195 w 932"/>
                <a:gd name="T45" fmla="*/ 25 h 121"/>
                <a:gd name="T46" fmla="*/ 197 w 932"/>
                <a:gd name="T47" fmla="*/ 24 h 121"/>
                <a:gd name="T48" fmla="*/ 198 w 932"/>
                <a:gd name="T49" fmla="*/ 23 h 121"/>
                <a:gd name="T50" fmla="*/ 200 w 932"/>
                <a:gd name="T51" fmla="*/ 22 h 121"/>
                <a:gd name="T52" fmla="*/ 201 w 932"/>
                <a:gd name="T53" fmla="*/ 21 h 121"/>
                <a:gd name="T54" fmla="*/ 202 w 932"/>
                <a:gd name="T55" fmla="*/ 19 h 121"/>
                <a:gd name="T56" fmla="*/ 202 w 932"/>
                <a:gd name="T57" fmla="*/ 17 h 121"/>
                <a:gd name="T58" fmla="*/ 203 w 932"/>
                <a:gd name="T59" fmla="*/ 15 h 121"/>
                <a:gd name="T60" fmla="*/ 203 w 932"/>
                <a:gd name="T61" fmla="*/ 13 h 121"/>
                <a:gd name="T62" fmla="*/ 203 w 932"/>
                <a:gd name="T63" fmla="*/ 11 h 121"/>
                <a:gd name="T64" fmla="*/ 202 w 932"/>
                <a:gd name="T65" fmla="*/ 9 h 121"/>
                <a:gd name="T66" fmla="*/ 202 w 932"/>
                <a:gd name="T67" fmla="*/ 7 h 121"/>
                <a:gd name="T68" fmla="*/ 201 w 932"/>
                <a:gd name="T69" fmla="*/ 5 h 121"/>
                <a:gd name="T70" fmla="*/ 200 w 932"/>
                <a:gd name="T71" fmla="*/ 4 h 121"/>
                <a:gd name="T72" fmla="*/ 198 w 932"/>
                <a:gd name="T73" fmla="*/ 2 h 121"/>
                <a:gd name="T74" fmla="*/ 197 w 932"/>
                <a:gd name="T75" fmla="*/ 1 h 121"/>
                <a:gd name="T76" fmla="*/ 195 w 932"/>
                <a:gd name="T77" fmla="*/ 1 h 121"/>
                <a:gd name="T78" fmla="*/ 193 w 932"/>
                <a:gd name="T79" fmla="*/ 0 h 121"/>
                <a:gd name="T80" fmla="*/ 192 w 932"/>
                <a:gd name="T81" fmla="*/ 0 h 121"/>
                <a:gd name="T82" fmla="*/ 11 w 932"/>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1"/>
                <a:gd name="T128" fmla="*/ 932 w 932"/>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1">
                  <a:moveTo>
                    <a:pt x="52" y="0"/>
                  </a:moveTo>
                  <a:lnTo>
                    <a:pt x="45" y="0"/>
                  </a:lnTo>
                  <a:lnTo>
                    <a:pt x="36" y="3"/>
                  </a:lnTo>
                  <a:lnTo>
                    <a:pt x="28" y="6"/>
                  </a:lnTo>
                  <a:lnTo>
                    <a:pt x="22" y="11"/>
                  </a:lnTo>
                  <a:lnTo>
                    <a:pt x="16" y="17"/>
                  </a:lnTo>
                  <a:lnTo>
                    <a:pt x="10" y="25"/>
                  </a:lnTo>
                  <a:lnTo>
                    <a:pt x="6" y="33"/>
                  </a:lnTo>
                  <a:lnTo>
                    <a:pt x="2" y="42"/>
                  </a:lnTo>
                  <a:lnTo>
                    <a:pt x="1" y="51"/>
                  </a:lnTo>
                  <a:lnTo>
                    <a:pt x="0" y="61"/>
                  </a:lnTo>
                  <a:lnTo>
                    <a:pt x="1" y="69"/>
                  </a:lnTo>
                  <a:lnTo>
                    <a:pt x="2" y="79"/>
                  </a:lnTo>
                  <a:lnTo>
                    <a:pt x="6" y="87"/>
                  </a:lnTo>
                  <a:lnTo>
                    <a:pt x="10" y="96"/>
                  </a:lnTo>
                  <a:lnTo>
                    <a:pt x="16" y="103"/>
                  </a:lnTo>
                  <a:lnTo>
                    <a:pt x="22" y="109"/>
                  </a:lnTo>
                  <a:lnTo>
                    <a:pt x="28" y="114"/>
                  </a:lnTo>
                  <a:lnTo>
                    <a:pt x="36" y="118"/>
                  </a:lnTo>
                  <a:lnTo>
                    <a:pt x="45" y="120"/>
                  </a:lnTo>
                  <a:lnTo>
                    <a:pt x="52" y="121"/>
                  </a:lnTo>
                  <a:lnTo>
                    <a:pt x="880" y="121"/>
                  </a:lnTo>
                  <a:lnTo>
                    <a:pt x="896" y="118"/>
                  </a:lnTo>
                  <a:lnTo>
                    <a:pt x="903" y="114"/>
                  </a:lnTo>
                  <a:lnTo>
                    <a:pt x="911" y="109"/>
                  </a:lnTo>
                  <a:lnTo>
                    <a:pt x="917" y="103"/>
                  </a:lnTo>
                  <a:lnTo>
                    <a:pt x="922" y="96"/>
                  </a:lnTo>
                  <a:lnTo>
                    <a:pt x="927" y="87"/>
                  </a:lnTo>
                  <a:lnTo>
                    <a:pt x="929" y="79"/>
                  </a:lnTo>
                  <a:lnTo>
                    <a:pt x="932" y="69"/>
                  </a:lnTo>
                  <a:lnTo>
                    <a:pt x="932" y="61"/>
                  </a:lnTo>
                  <a:lnTo>
                    <a:pt x="932" y="51"/>
                  </a:lnTo>
                  <a:lnTo>
                    <a:pt x="929" y="42"/>
                  </a:lnTo>
                  <a:lnTo>
                    <a:pt x="927" y="33"/>
                  </a:lnTo>
                  <a:lnTo>
                    <a:pt x="922" y="25"/>
                  </a:lnTo>
                  <a:lnTo>
                    <a:pt x="917" y="17"/>
                  </a:lnTo>
                  <a:lnTo>
                    <a:pt x="911" y="11"/>
                  </a:lnTo>
                  <a:lnTo>
                    <a:pt x="903" y="6"/>
                  </a:lnTo>
                  <a:lnTo>
                    <a:pt x="896" y="3"/>
                  </a:lnTo>
                  <a:lnTo>
                    <a:pt x="888" y="0"/>
                  </a:lnTo>
                  <a:lnTo>
                    <a:pt x="880"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702" name="Line 374"/>
            <p:cNvSpPr>
              <a:spLocks noChangeShapeType="1"/>
            </p:cNvSpPr>
            <p:nvPr/>
          </p:nvSpPr>
          <p:spPr bwMode="auto">
            <a:xfrm>
              <a:off x="3651" y="2599"/>
              <a:ext cx="0"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703" name="Freeform 375"/>
            <p:cNvSpPr>
              <a:spLocks/>
            </p:cNvSpPr>
            <p:nvPr/>
          </p:nvSpPr>
          <p:spPr bwMode="auto">
            <a:xfrm>
              <a:off x="3651" y="2512"/>
              <a:ext cx="22" cy="101"/>
            </a:xfrm>
            <a:custGeom>
              <a:avLst/>
              <a:gdLst>
                <a:gd name="T0" fmla="*/ 0 w 104"/>
                <a:gd name="T1" fmla="*/ 89 h 489"/>
                <a:gd name="T2" fmla="*/ 0 w 104"/>
                <a:gd name="T3" fmla="*/ 90 h 489"/>
                <a:gd name="T4" fmla="*/ 0 w 104"/>
                <a:gd name="T5" fmla="*/ 92 h 489"/>
                <a:gd name="T6" fmla="*/ 1 w 104"/>
                <a:gd name="T7" fmla="*/ 94 h 489"/>
                <a:gd name="T8" fmla="*/ 2 w 104"/>
                <a:gd name="T9" fmla="*/ 96 h 489"/>
                <a:gd name="T10" fmla="*/ 3 w 104"/>
                <a:gd name="T11" fmla="*/ 97 h 489"/>
                <a:gd name="T12" fmla="*/ 5 w 104"/>
                <a:gd name="T13" fmla="*/ 99 h 489"/>
                <a:gd name="T14" fmla="*/ 6 w 104"/>
                <a:gd name="T15" fmla="*/ 100 h 489"/>
                <a:gd name="T16" fmla="*/ 8 w 104"/>
                <a:gd name="T17" fmla="*/ 100 h 489"/>
                <a:gd name="T18" fmla="*/ 9 w 104"/>
                <a:gd name="T19" fmla="*/ 101 h 489"/>
                <a:gd name="T20" fmla="*/ 11 w 104"/>
                <a:gd name="T21" fmla="*/ 101 h 489"/>
                <a:gd name="T22" fmla="*/ 13 w 104"/>
                <a:gd name="T23" fmla="*/ 101 h 489"/>
                <a:gd name="T24" fmla="*/ 14 w 104"/>
                <a:gd name="T25" fmla="*/ 100 h 489"/>
                <a:gd name="T26" fmla="*/ 16 w 104"/>
                <a:gd name="T27" fmla="*/ 100 h 489"/>
                <a:gd name="T28" fmla="*/ 18 w 104"/>
                <a:gd name="T29" fmla="*/ 99 h 489"/>
                <a:gd name="T30" fmla="*/ 19 w 104"/>
                <a:gd name="T31" fmla="*/ 97 h 489"/>
                <a:gd name="T32" fmla="*/ 20 w 104"/>
                <a:gd name="T33" fmla="*/ 96 h 489"/>
                <a:gd name="T34" fmla="*/ 21 w 104"/>
                <a:gd name="T35" fmla="*/ 94 h 489"/>
                <a:gd name="T36" fmla="*/ 21 w 104"/>
                <a:gd name="T37" fmla="*/ 92 h 489"/>
                <a:gd name="T38" fmla="*/ 22 w 104"/>
                <a:gd name="T39" fmla="*/ 90 h 489"/>
                <a:gd name="T40" fmla="*/ 22 w 104"/>
                <a:gd name="T41" fmla="*/ 89 h 489"/>
                <a:gd name="T42" fmla="*/ 22 w 104"/>
                <a:gd name="T43" fmla="*/ 13 h 489"/>
                <a:gd name="T44" fmla="*/ 21 w 104"/>
                <a:gd name="T45" fmla="*/ 9 h 489"/>
                <a:gd name="T46" fmla="*/ 21 w 104"/>
                <a:gd name="T47" fmla="*/ 7 h 489"/>
                <a:gd name="T48" fmla="*/ 20 w 104"/>
                <a:gd name="T49" fmla="*/ 5 h 489"/>
                <a:gd name="T50" fmla="*/ 19 w 104"/>
                <a:gd name="T51" fmla="*/ 4 h 489"/>
                <a:gd name="T52" fmla="*/ 18 w 104"/>
                <a:gd name="T53" fmla="*/ 2 h 489"/>
                <a:gd name="T54" fmla="*/ 16 w 104"/>
                <a:gd name="T55" fmla="*/ 1 h 489"/>
                <a:gd name="T56" fmla="*/ 14 w 104"/>
                <a:gd name="T57" fmla="*/ 1 h 489"/>
                <a:gd name="T58" fmla="*/ 13 w 104"/>
                <a:gd name="T59" fmla="*/ 0 h 489"/>
                <a:gd name="T60" fmla="*/ 11 w 104"/>
                <a:gd name="T61" fmla="*/ 0 h 489"/>
                <a:gd name="T62" fmla="*/ 9 w 104"/>
                <a:gd name="T63" fmla="*/ 0 h 489"/>
                <a:gd name="T64" fmla="*/ 8 w 104"/>
                <a:gd name="T65" fmla="*/ 1 h 489"/>
                <a:gd name="T66" fmla="*/ 6 w 104"/>
                <a:gd name="T67" fmla="*/ 1 h 489"/>
                <a:gd name="T68" fmla="*/ 5 w 104"/>
                <a:gd name="T69" fmla="*/ 2 h 489"/>
                <a:gd name="T70" fmla="*/ 3 w 104"/>
                <a:gd name="T71" fmla="*/ 4 h 489"/>
                <a:gd name="T72" fmla="*/ 2 w 104"/>
                <a:gd name="T73" fmla="*/ 5 h 489"/>
                <a:gd name="T74" fmla="*/ 1 w 104"/>
                <a:gd name="T75" fmla="*/ 7 h 489"/>
                <a:gd name="T76" fmla="*/ 0 w 104"/>
                <a:gd name="T77" fmla="*/ 9 h 489"/>
                <a:gd name="T78" fmla="*/ 0 w 104"/>
                <a:gd name="T79" fmla="*/ 11 h 489"/>
                <a:gd name="T80" fmla="*/ 0 w 104"/>
                <a:gd name="T81" fmla="*/ 13 h 489"/>
                <a:gd name="T82" fmla="*/ 0 w 104"/>
                <a:gd name="T83" fmla="*/ 89 h 4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489"/>
                <a:gd name="T128" fmla="*/ 104 w 104"/>
                <a:gd name="T129" fmla="*/ 489 h 4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489">
                  <a:moveTo>
                    <a:pt x="0" y="429"/>
                  </a:moveTo>
                  <a:lnTo>
                    <a:pt x="1" y="437"/>
                  </a:lnTo>
                  <a:lnTo>
                    <a:pt x="2" y="447"/>
                  </a:lnTo>
                  <a:lnTo>
                    <a:pt x="6" y="455"/>
                  </a:lnTo>
                  <a:lnTo>
                    <a:pt x="10" y="464"/>
                  </a:lnTo>
                  <a:lnTo>
                    <a:pt x="16" y="471"/>
                  </a:lnTo>
                  <a:lnTo>
                    <a:pt x="22" y="477"/>
                  </a:lnTo>
                  <a:lnTo>
                    <a:pt x="28" y="482"/>
                  </a:lnTo>
                  <a:lnTo>
                    <a:pt x="36" y="486"/>
                  </a:lnTo>
                  <a:lnTo>
                    <a:pt x="44" y="488"/>
                  </a:lnTo>
                  <a:lnTo>
                    <a:pt x="52" y="489"/>
                  </a:lnTo>
                  <a:lnTo>
                    <a:pt x="60" y="488"/>
                  </a:lnTo>
                  <a:lnTo>
                    <a:pt x="68" y="486"/>
                  </a:lnTo>
                  <a:lnTo>
                    <a:pt x="75" y="482"/>
                  </a:lnTo>
                  <a:lnTo>
                    <a:pt x="83" y="477"/>
                  </a:lnTo>
                  <a:lnTo>
                    <a:pt x="89" y="471"/>
                  </a:lnTo>
                  <a:lnTo>
                    <a:pt x="94" y="464"/>
                  </a:lnTo>
                  <a:lnTo>
                    <a:pt x="99" y="455"/>
                  </a:lnTo>
                  <a:lnTo>
                    <a:pt x="101" y="447"/>
                  </a:lnTo>
                  <a:lnTo>
                    <a:pt x="104" y="437"/>
                  </a:lnTo>
                  <a:lnTo>
                    <a:pt x="104" y="429"/>
                  </a:lnTo>
                  <a:lnTo>
                    <a:pt x="104" y="62"/>
                  </a:lnTo>
                  <a:lnTo>
                    <a:pt x="101" y="42"/>
                  </a:lnTo>
                  <a:lnTo>
                    <a:pt x="99" y="34"/>
                  </a:lnTo>
                  <a:lnTo>
                    <a:pt x="94" y="25"/>
                  </a:lnTo>
                  <a:lnTo>
                    <a:pt x="89" y="18"/>
                  </a:lnTo>
                  <a:lnTo>
                    <a:pt x="83" y="12"/>
                  </a:lnTo>
                  <a:lnTo>
                    <a:pt x="75" y="7"/>
                  </a:lnTo>
                  <a:lnTo>
                    <a:pt x="68" y="4"/>
                  </a:lnTo>
                  <a:lnTo>
                    <a:pt x="60" y="1"/>
                  </a:lnTo>
                  <a:lnTo>
                    <a:pt x="52" y="0"/>
                  </a:lnTo>
                  <a:lnTo>
                    <a:pt x="44" y="1"/>
                  </a:lnTo>
                  <a:lnTo>
                    <a:pt x="36" y="4"/>
                  </a:lnTo>
                  <a:lnTo>
                    <a:pt x="28" y="7"/>
                  </a:lnTo>
                  <a:lnTo>
                    <a:pt x="22" y="12"/>
                  </a:lnTo>
                  <a:lnTo>
                    <a:pt x="16" y="18"/>
                  </a:lnTo>
                  <a:lnTo>
                    <a:pt x="10" y="25"/>
                  </a:lnTo>
                  <a:lnTo>
                    <a:pt x="6" y="34"/>
                  </a:lnTo>
                  <a:lnTo>
                    <a:pt x="2" y="42"/>
                  </a:lnTo>
                  <a:lnTo>
                    <a:pt x="1" y="52"/>
                  </a:lnTo>
                  <a:lnTo>
                    <a:pt x="0" y="62"/>
                  </a:lnTo>
                  <a:lnTo>
                    <a:pt x="0" y="429"/>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704" name="Line 376"/>
            <p:cNvSpPr>
              <a:spLocks noChangeShapeType="1"/>
            </p:cNvSpPr>
            <p:nvPr/>
          </p:nvSpPr>
          <p:spPr bwMode="auto">
            <a:xfrm>
              <a:off x="3662" y="2512"/>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705" name="Line 377"/>
            <p:cNvSpPr>
              <a:spLocks noChangeShapeType="1"/>
            </p:cNvSpPr>
            <p:nvPr/>
          </p:nvSpPr>
          <p:spPr bwMode="auto">
            <a:xfrm>
              <a:off x="3831" y="2524"/>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706" name="Line 378"/>
            <p:cNvSpPr>
              <a:spLocks noChangeShapeType="1"/>
            </p:cNvSpPr>
            <p:nvPr/>
          </p:nvSpPr>
          <p:spPr bwMode="auto">
            <a:xfrm>
              <a:off x="3843" y="2476"/>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707" name="Line 379"/>
            <p:cNvSpPr>
              <a:spLocks noChangeShapeType="1"/>
            </p:cNvSpPr>
            <p:nvPr/>
          </p:nvSpPr>
          <p:spPr bwMode="auto">
            <a:xfrm>
              <a:off x="4012" y="2489"/>
              <a:ext cx="1" cy="0"/>
            </a:xfrm>
            <a:prstGeom prst="line">
              <a:avLst/>
            </a:prstGeom>
            <a:noFill/>
            <a:ln w="0">
              <a:solidFill>
                <a:srgbClr val="FFFF00"/>
              </a:solidFill>
              <a:round/>
              <a:headEnd/>
              <a:tailEnd/>
            </a:ln>
          </p:spPr>
          <p:txBody>
            <a:bodyPr>
              <a:prstTxWarp prst="textNoShape">
                <a:avLst/>
              </a:prstTxWarp>
            </a:bodyPr>
            <a:lstStyle/>
            <a:p>
              <a:endParaRPr lang="en-US"/>
            </a:p>
          </p:txBody>
        </p:sp>
        <p:sp>
          <p:nvSpPr>
            <p:cNvPr id="99708" name="Freeform 380"/>
            <p:cNvSpPr>
              <a:spLocks/>
            </p:cNvSpPr>
            <p:nvPr/>
          </p:nvSpPr>
          <p:spPr bwMode="auto">
            <a:xfrm>
              <a:off x="4012" y="2412"/>
              <a:ext cx="23" cy="89"/>
            </a:xfrm>
            <a:custGeom>
              <a:avLst/>
              <a:gdLst>
                <a:gd name="T0" fmla="*/ 0 w 103"/>
                <a:gd name="T1" fmla="*/ 77 h 438"/>
                <a:gd name="T2" fmla="*/ 0 w 103"/>
                <a:gd name="T3" fmla="*/ 79 h 438"/>
                <a:gd name="T4" fmla="*/ 1 w 103"/>
                <a:gd name="T5" fmla="*/ 80 h 438"/>
                <a:gd name="T6" fmla="*/ 1 w 103"/>
                <a:gd name="T7" fmla="*/ 82 h 438"/>
                <a:gd name="T8" fmla="*/ 2 w 103"/>
                <a:gd name="T9" fmla="*/ 84 h 438"/>
                <a:gd name="T10" fmla="*/ 3 w 103"/>
                <a:gd name="T11" fmla="*/ 85 h 438"/>
                <a:gd name="T12" fmla="*/ 5 w 103"/>
                <a:gd name="T13" fmla="*/ 87 h 438"/>
                <a:gd name="T14" fmla="*/ 6 w 103"/>
                <a:gd name="T15" fmla="*/ 88 h 438"/>
                <a:gd name="T16" fmla="*/ 8 w 103"/>
                <a:gd name="T17" fmla="*/ 88 h 438"/>
                <a:gd name="T18" fmla="*/ 10 w 103"/>
                <a:gd name="T19" fmla="*/ 89 h 438"/>
                <a:gd name="T20" fmla="*/ 12 w 103"/>
                <a:gd name="T21" fmla="*/ 89 h 438"/>
                <a:gd name="T22" fmla="*/ 13 w 103"/>
                <a:gd name="T23" fmla="*/ 89 h 438"/>
                <a:gd name="T24" fmla="*/ 15 w 103"/>
                <a:gd name="T25" fmla="*/ 88 h 438"/>
                <a:gd name="T26" fmla="*/ 17 w 103"/>
                <a:gd name="T27" fmla="*/ 88 h 438"/>
                <a:gd name="T28" fmla="*/ 18 w 103"/>
                <a:gd name="T29" fmla="*/ 87 h 438"/>
                <a:gd name="T30" fmla="*/ 20 w 103"/>
                <a:gd name="T31" fmla="*/ 85 h 438"/>
                <a:gd name="T32" fmla="*/ 21 w 103"/>
                <a:gd name="T33" fmla="*/ 84 h 438"/>
                <a:gd name="T34" fmla="*/ 22 w 103"/>
                <a:gd name="T35" fmla="*/ 82 h 438"/>
                <a:gd name="T36" fmla="*/ 22 w 103"/>
                <a:gd name="T37" fmla="*/ 80 h 438"/>
                <a:gd name="T38" fmla="*/ 23 w 103"/>
                <a:gd name="T39" fmla="*/ 79 h 438"/>
                <a:gd name="T40" fmla="*/ 23 w 103"/>
                <a:gd name="T41" fmla="*/ 77 h 438"/>
                <a:gd name="T42" fmla="*/ 23 w 103"/>
                <a:gd name="T43" fmla="*/ 12 h 438"/>
                <a:gd name="T44" fmla="*/ 22 w 103"/>
                <a:gd name="T45" fmla="*/ 9 h 438"/>
                <a:gd name="T46" fmla="*/ 22 w 103"/>
                <a:gd name="T47" fmla="*/ 7 h 438"/>
                <a:gd name="T48" fmla="*/ 21 w 103"/>
                <a:gd name="T49" fmla="*/ 5 h 438"/>
                <a:gd name="T50" fmla="*/ 20 w 103"/>
                <a:gd name="T51" fmla="*/ 4 h 438"/>
                <a:gd name="T52" fmla="*/ 18 w 103"/>
                <a:gd name="T53" fmla="*/ 2 h 438"/>
                <a:gd name="T54" fmla="*/ 17 w 103"/>
                <a:gd name="T55" fmla="*/ 1 h 438"/>
                <a:gd name="T56" fmla="*/ 15 w 103"/>
                <a:gd name="T57" fmla="*/ 0 h 438"/>
                <a:gd name="T58" fmla="*/ 13 w 103"/>
                <a:gd name="T59" fmla="*/ 0 h 438"/>
                <a:gd name="T60" fmla="*/ 12 w 103"/>
                <a:gd name="T61" fmla="*/ 0 h 438"/>
                <a:gd name="T62" fmla="*/ 10 w 103"/>
                <a:gd name="T63" fmla="*/ 0 h 438"/>
                <a:gd name="T64" fmla="*/ 8 w 103"/>
                <a:gd name="T65" fmla="*/ 0 h 438"/>
                <a:gd name="T66" fmla="*/ 6 w 103"/>
                <a:gd name="T67" fmla="*/ 1 h 438"/>
                <a:gd name="T68" fmla="*/ 5 w 103"/>
                <a:gd name="T69" fmla="*/ 2 h 438"/>
                <a:gd name="T70" fmla="*/ 3 w 103"/>
                <a:gd name="T71" fmla="*/ 4 h 438"/>
                <a:gd name="T72" fmla="*/ 2 w 103"/>
                <a:gd name="T73" fmla="*/ 5 h 438"/>
                <a:gd name="T74" fmla="*/ 1 w 103"/>
                <a:gd name="T75" fmla="*/ 7 h 438"/>
                <a:gd name="T76" fmla="*/ 1 w 103"/>
                <a:gd name="T77" fmla="*/ 9 h 438"/>
                <a:gd name="T78" fmla="*/ 0 w 103"/>
                <a:gd name="T79" fmla="*/ 10 h 438"/>
                <a:gd name="T80" fmla="*/ 0 w 103"/>
                <a:gd name="T81" fmla="*/ 12 h 438"/>
                <a:gd name="T82" fmla="*/ 0 w 103"/>
                <a:gd name="T83" fmla="*/ 77 h 4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438"/>
                <a:gd name="T128" fmla="*/ 103 w 103"/>
                <a:gd name="T129" fmla="*/ 438 h 4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438">
                  <a:moveTo>
                    <a:pt x="0" y="378"/>
                  </a:moveTo>
                  <a:lnTo>
                    <a:pt x="0" y="388"/>
                  </a:lnTo>
                  <a:lnTo>
                    <a:pt x="3" y="396"/>
                  </a:lnTo>
                  <a:lnTo>
                    <a:pt x="5" y="406"/>
                  </a:lnTo>
                  <a:lnTo>
                    <a:pt x="10" y="413"/>
                  </a:lnTo>
                  <a:lnTo>
                    <a:pt x="15" y="420"/>
                  </a:lnTo>
                  <a:lnTo>
                    <a:pt x="21" y="426"/>
                  </a:lnTo>
                  <a:lnTo>
                    <a:pt x="29" y="431"/>
                  </a:lnTo>
                  <a:lnTo>
                    <a:pt x="36" y="435"/>
                  </a:lnTo>
                  <a:lnTo>
                    <a:pt x="43" y="437"/>
                  </a:lnTo>
                  <a:lnTo>
                    <a:pt x="52" y="438"/>
                  </a:lnTo>
                  <a:lnTo>
                    <a:pt x="60" y="437"/>
                  </a:lnTo>
                  <a:lnTo>
                    <a:pt x="67" y="435"/>
                  </a:lnTo>
                  <a:lnTo>
                    <a:pt x="76" y="431"/>
                  </a:lnTo>
                  <a:lnTo>
                    <a:pt x="82" y="426"/>
                  </a:lnTo>
                  <a:lnTo>
                    <a:pt x="88" y="420"/>
                  </a:lnTo>
                  <a:lnTo>
                    <a:pt x="93" y="413"/>
                  </a:lnTo>
                  <a:lnTo>
                    <a:pt x="98" y="406"/>
                  </a:lnTo>
                  <a:lnTo>
                    <a:pt x="100" y="396"/>
                  </a:lnTo>
                  <a:lnTo>
                    <a:pt x="103" y="388"/>
                  </a:lnTo>
                  <a:lnTo>
                    <a:pt x="103" y="378"/>
                  </a:lnTo>
                  <a:lnTo>
                    <a:pt x="103" y="60"/>
                  </a:lnTo>
                  <a:lnTo>
                    <a:pt x="100" y="42"/>
                  </a:lnTo>
                  <a:lnTo>
                    <a:pt x="98" y="33"/>
                  </a:lnTo>
                  <a:lnTo>
                    <a:pt x="93" y="25"/>
                  </a:lnTo>
                  <a:lnTo>
                    <a:pt x="88" y="18"/>
                  </a:lnTo>
                  <a:lnTo>
                    <a:pt x="82" y="12"/>
                  </a:lnTo>
                  <a:lnTo>
                    <a:pt x="76" y="6"/>
                  </a:lnTo>
                  <a:lnTo>
                    <a:pt x="67" y="2"/>
                  </a:lnTo>
                  <a:lnTo>
                    <a:pt x="60" y="1"/>
                  </a:lnTo>
                  <a:lnTo>
                    <a:pt x="52" y="0"/>
                  </a:lnTo>
                  <a:lnTo>
                    <a:pt x="43" y="1"/>
                  </a:lnTo>
                  <a:lnTo>
                    <a:pt x="36" y="2"/>
                  </a:lnTo>
                  <a:lnTo>
                    <a:pt x="29" y="6"/>
                  </a:lnTo>
                  <a:lnTo>
                    <a:pt x="21" y="12"/>
                  </a:lnTo>
                  <a:lnTo>
                    <a:pt x="15" y="18"/>
                  </a:lnTo>
                  <a:lnTo>
                    <a:pt x="10" y="25"/>
                  </a:lnTo>
                  <a:lnTo>
                    <a:pt x="5" y="33"/>
                  </a:lnTo>
                  <a:lnTo>
                    <a:pt x="3" y="42"/>
                  </a:lnTo>
                  <a:lnTo>
                    <a:pt x="0" y="51"/>
                  </a:lnTo>
                  <a:lnTo>
                    <a:pt x="0" y="60"/>
                  </a:lnTo>
                  <a:lnTo>
                    <a:pt x="0" y="378"/>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709" name="Line 381"/>
            <p:cNvSpPr>
              <a:spLocks noChangeShapeType="1"/>
            </p:cNvSpPr>
            <p:nvPr/>
          </p:nvSpPr>
          <p:spPr bwMode="auto">
            <a:xfrm>
              <a:off x="4023" y="2412"/>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710" name="Freeform 382"/>
            <p:cNvSpPr>
              <a:spLocks/>
            </p:cNvSpPr>
            <p:nvPr/>
          </p:nvSpPr>
          <p:spPr bwMode="auto">
            <a:xfrm>
              <a:off x="4012" y="2412"/>
              <a:ext cx="204" cy="24"/>
            </a:xfrm>
            <a:custGeom>
              <a:avLst/>
              <a:gdLst>
                <a:gd name="T0" fmla="*/ 11 w 930"/>
                <a:gd name="T1" fmla="*/ 0 h 121"/>
                <a:gd name="T2" fmla="*/ 9 w 930"/>
                <a:gd name="T3" fmla="*/ 0 h 121"/>
                <a:gd name="T4" fmla="*/ 8 w 930"/>
                <a:gd name="T5" fmla="*/ 0 h 121"/>
                <a:gd name="T6" fmla="*/ 6 w 930"/>
                <a:gd name="T7" fmla="*/ 1 h 121"/>
                <a:gd name="T8" fmla="*/ 5 w 930"/>
                <a:gd name="T9" fmla="*/ 2 h 121"/>
                <a:gd name="T10" fmla="*/ 3 w 930"/>
                <a:gd name="T11" fmla="*/ 4 h 121"/>
                <a:gd name="T12" fmla="*/ 2 w 930"/>
                <a:gd name="T13" fmla="*/ 5 h 121"/>
                <a:gd name="T14" fmla="*/ 1 w 930"/>
                <a:gd name="T15" fmla="*/ 7 h 121"/>
                <a:gd name="T16" fmla="*/ 1 w 930"/>
                <a:gd name="T17" fmla="*/ 8 h 121"/>
                <a:gd name="T18" fmla="*/ 0 w 930"/>
                <a:gd name="T19" fmla="*/ 10 h 121"/>
                <a:gd name="T20" fmla="*/ 0 w 930"/>
                <a:gd name="T21" fmla="*/ 12 h 121"/>
                <a:gd name="T22" fmla="*/ 0 w 930"/>
                <a:gd name="T23" fmla="*/ 14 h 121"/>
                <a:gd name="T24" fmla="*/ 1 w 930"/>
                <a:gd name="T25" fmla="*/ 16 h 121"/>
                <a:gd name="T26" fmla="*/ 1 w 930"/>
                <a:gd name="T27" fmla="*/ 17 h 121"/>
                <a:gd name="T28" fmla="*/ 2 w 930"/>
                <a:gd name="T29" fmla="*/ 19 h 121"/>
                <a:gd name="T30" fmla="*/ 3 w 930"/>
                <a:gd name="T31" fmla="*/ 20 h 121"/>
                <a:gd name="T32" fmla="*/ 5 w 930"/>
                <a:gd name="T33" fmla="*/ 22 h 121"/>
                <a:gd name="T34" fmla="*/ 6 w 930"/>
                <a:gd name="T35" fmla="*/ 23 h 121"/>
                <a:gd name="T36" fmla="*/ 8 w 930"/>
                <a:gd name="T37" fmla="*/ 23 h 121"/>
                <a:gd name="T38" fmla="*/ 9 w 930"/>
                <a:gd name="T39" fmla="*/ 24 h 121"/>
                <a:gd name="T40" fmla="*/ 11 w 930"/>
                <a:gd name="T41" fmla="*/ 24 h 121"/>
                <a:gd name="T42" fmla="*/ 193 w 930"/>
                <a:gd name="T43" fmla="*/ 24 h 121"/>
                <a:gd name="T44" fmla="*/ 197 w 930"/>
                <a:gd name="T45" fmla="*/ 23 h 121"/>
                <a:gd name="T46" fmla="*/ 198 w 930"/>
                <a:gd name="T47" fmla="*/ 23 h 121"/>
                <a:gd name="T48" fmla="*/ 199 w 930"/>
                <a:gd name="T49" fmla="*/ 22 h 121"/>
                <a:gd name="T50" fmla="*/ 201 w 930"/>
                <a:gd name="T51" fmla="*/ 20 h 121"/>
                <a:gd name="T52" fmla="*/ 202 w 930"/>
                <a:gd name="T53" fmla="*/ 19 h 121"/>
                <a:gd name="T54" fmla="*/ 203 w 930"/>
                <a:gd name="T55" fmla="*/ 17 h 121"/>
                <a:gd name="T56" fmla="*/ 204 w 930"/>
                <a:gd name="T57" fmla="*/ 16 h 121"/>
                <a:gd name="T58" fmla="*/ 204 w 930"/>
                <a:gd name="T59" fmla="*/ 14 h 121"/>
                <a:gd name="T60" fmla="*/ 204 w 930"/>
                <a:gd name="T61" fmla="*/ 12 h 121"/>
                <a:gd name="T62" fmla="*/ 204 w 930"/>
                <a:gd name="T63" fmla="*/ 10 h 121"/>
                <a:gd name="T64" fmla="*/ 204 w 930"/>
                <a:gd name="T65" fmla="*/ 8 h 121"/>
                <a:gd name="T66" fmla="*/ 203 w 930"/>
                <a:gd name="T67" fmla="*/ 7 h 121"/>
                <a:gd name="T68" fmla="*/ 202 w 930"/>
                <a:gd name="T69" fmla="*/ 5 h 121"/>
                <a:gd name="T70" fmla="*/ 201 w 930"/>
                <a:gd name="T71" fmla="*/ 4 h 121"/>
                <a:gd name="T72" fmla="*/ 199 w 930"/>
                <a:gd name="T73" fmla="*/ 2 h 121"/>
                <a:gd name="T74" fmla="*/ 198 w 930"/>
                <a:gd name="T75" fmla="*/ 1 h 121"/>
                <a:gd name="T76" fmla="*/ 197 w 930"/>
                <a:gd name="T77" fmla="*/ 0 h 121"/>
                <a:gd name="T78" fmla="*/ 195 w 930"/>
                <a:gd name="T79" fmla="*/ 0 h 121"/>
                <a:gd name="T80" fmla="*/ 193 w 930"/>
                <a:gd name="T81" fmla="*/ 0 h 121"/>
                <a:gd name="T82" fmla="*/ 11 w 930"/>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21"/>
                <a:gd name="T128" fmla="*/ 930 w 930"/>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21">
                  <a:moveTo>
                    <a:pt x="52" y="0"/>
                  </a:moveTo>
                  <a:lnTo>
                    <a:pt x="43" y="1"/>
                  </a:lnTo>
                  <a:lnTo>
                    <a:pt x="36" y="2"/>
                  </a:lnTo>
                  <a:lnTo>
                    <a:pt x="29" y="6"/>
                  </a:lnTo>
                  <a:lnTo>
                    <a:pt x="21" y="12"/>
                  </a:lnTo>
                  <a:lnTo>
                    <a:pt x="15" y="18"/>
                  </a:lnTo>
                  <a:lnTo>
                    <a:pt x="10" y="25"/>
                  </a:lnTo>
                  <a:lnTo>
                    <a:pt x="5" y="33"/>
                  </a:lnTo>
                  <a:lnTo>
                    <a:pt x="3" y="42"/>
                  </a:lnTo>
                  <a:lnTo>
                    <a:pt x="0" y="51"/>
                  </a:lnTo>
                  <a:lnTo>
                    <a:pt x="0" y="60"/>
                  </a:lnTo>
                  <a:lnTo>
                    <a:pt x="0" y="70"/>
                  </a:lnTo>
                  <a:lnTo>
                    <a:pt x="3" y="79"/>
                  </a:lnTo>
                  <a:lnTo>
                    <a:pt x="5" y="88"/>
                  </a:lnTo>
                  <a:lnTo>
                    <a:pt x="10" y="95"/>
                  </a:lnTo>
                  <a:lnTo>
                    <a:pt x="15" y="103"/>
                  </a:lnTo>
                  <a:lnTo>
                    <a:pt x="21" y="109"/>
                  </a:lnTo>
                  <a:lnTo>
                    <a:pt x="29" y="115"/>
                  </a:lnTo>
                  <a:lnTo>
                    <a:pt x="36" y="118"/>
                  </a:lnTo>
                  <a:lnTo>
                    <a:pt x="43" y="120"/>
                  </a:lnTo>
                  <a:lnTo>
                    <a:pt x="52" y="121"/>
                  </a:lnTo>
                  <a:lnTo>
                    <a:pt x="880" y="121"/>
                  </a:lnTo>
                  <a:lnTo>
                    <a:pt x="896" y="118"/>
                  </a:lnTo>
                  <a:lnTo>
                    <a:pt x="903" y="115"/>
                  </a:lnTo>
                  <a:lnTo>
                    <a:pt x="909" y="109"/>
                  </a:lnTo>
                  <a:lnTo>
                    <a:pt x="916" y="103"/>
                  </a:lnTo>
                  <a:lnTo>
                    <a:pt x="921" y="95"/>
                  </a:lnTo>
                  <a:lnTo>
                    <a:pt x="926" y="88"/>
                  </a:lnTo>
                  <a:lnTo>
                    <a:pt x="928" y="79"/>
                  </a:lnTo>
                  <a:lnTo>
                    <a:pt x="930" y="70"/>
                  </a:lnTo>
                  <a:lnTo>
                    <a:pt x="930" y="60"/>
                  </a:lnTo>
                  <a:lnTo>
                    <a:pt x="930" y="51"/>
                  </a:lnTo>
                  <a:lnTo>
                    <a:pt x="928" y="42"/>
                  </a:lnTo>
                  <a:lnTo>
                    <a:pt x="926" y="33"/>
                  </a:lnTo>
                  <a:lnTo>
                    <a:pt x="921" y="25"/>
                  </a:lnTo>
                  <a:lnTo>
                    <a:pt x="916" y="18"/>
                  </a:lnTo>
                  <a:lnTo>
                    <a:pt x="909" y="12"/>
                  </a:lnTo>
                  <a:lnTo>
                    <a:pt x="903" y="6"/>
                  </a:lnTo>
                  <a:lnTo>
                    <a:pt x="896" y="2"/>
                  </a:lnTo>
                  <a:lnTo>
                    <a:pt x="887" y="1"/>
                  </a:lnTo>
                  <a:lnTo>
                    <a:pt x="880"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711" name="Line 383"/>
            <p:cNvSpPr>
              <a:spLocks noChangeShapeType="1"/>
            </p:cNvSpPr>
            <p:nvPr/>
          </p:nvSpPr>
          <p:spPr bwMode="auto">
            <a:xfrm>
              <a:off x="4193" y="2424"/>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712" name="Line 384"/>
            <p:cNvSpPr>
              <a:spLocks noChangeShapeType="1"/>
            </p:cNvSpPr>
            <p:nvPr/>
          </p:nvSpPr>
          <p:spPr bwMode="auto">
            <a:xfrm>
              <a:off x="4204" y="2330"/>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713" name="Line 385"/>
            <p:cNvSpPr>
              <a:spLocks noChangeShapeType="1"/>
            </p:cNvSpPr>
            <p:nvPr/>
          </p:nvSpPr>
          <p:spPr bwMode="auto">
            <a:xfrm>
              <a:off x="4374" y="2343"/>
              <a:ext cx="0" cy="0"/>
            </a:xfrm>
            <a:prstGeom prst="line">
              <a:avLst/>
            </a:prstGeom>
            <a:noFill/>
            <a:ln w="0">
              <a:solidFill>
                <a:srgbClr val="FFFF00"/>
              </a:solidFill>
              <a:round/>
              <a:headEnd/>
              <a:tailEnd/>
            </a:ln>
          </p:spPr>
          <p:txBody>
            <a:bodyPr>
              <a:prstTxWarp prst="textNoShape">
                <a:avLst/>
              </a:prstTxWarp>
            </a:bodyPr>
            <a:lstStyle/>
            <a:p>
              <a:endParaRPr lang="en-US"/>
            </a:p>
          </p:txBody>
        </p:sp>
        <p:sp>
          <p:nvSpPr>
            <p:cNvPr id="99714" name="Line 386"/>
            <p:cNvSpPr>
              <a:spLocks noChangeShapeType="1"/>
            </p:cNvSpPr>
            <p:nvPr/>
          </p:nvSpPr>
          <p:spPr bwMode="auto">
            <a:xfrm>
              <a:off x="4385" y="2267"/>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715" name="Line 387"/>
            <p:cNvSpPr>
              <a:spLocks noChangeShapeType="1"/>
            </p:cNvSpPr>
            <p:nvPr/>
          </p:nvSpPr>
          <p:spPr bwMode="auto">
            <a:xfrm>
              <a:off x="4554" y="2280"/>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716" name="Line 388"/>
            <p:cNvSpPr>
              <a:spLocks noChangeShapeType="1"/>
            </p:cNvSpPr>
            <p:nvPr/>
          </p:nvSpPr>
          <p:spPr bwMode="auto">
            <a:xfrm>
              <a:off x="4566" y="2222"/>
              <a:ext cx="0"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717" name="Line 389"/>
            <p:cNvSpPr>
              <a:spLocks noChangeShapeType="1"/>
            </p:cNvSpPr>
            <p:nvPr/>
          </p:nvSpPr>
          <p:spPr bwMode="auto">
            <a:xfrm>
              <a:off x="4746" y="2222"/>
              <a:ext cx="1" cy="1"/>
            </a:xfrm>
            <a:prstGeom prst="line">
              <a:avLst/>
            </a:prstGeom>
            <a:noFill/>
            <a:ln w="0">
              <a:solidFill>
                <a:srgbClr val="FFFF00"/>
              </a:solidFill>
              <a:round/>
              <a:headEnd/>
              <a:tailEnd/>
            </a:ln>
          </p:spPr>
          <p:txBody>
            <a:bodyPr>
              <a:prstTxWarp prst="textNoShape">
                <a:avLst/>
              </a:prstTxWarp>
            </a:bodyPr>
            <a:lstStyle/>
            <a:p>
              <a:endParaRPr lang="en-US"/>
            </a:p>
          </p:txBody>
        </p:sp>
        <p:sp>
          <p:nvSpPr>
            <p:cNvPr id="99718" name="Freeform 390"/>
            <p:cNvSpPr>
              <a:spLocks/>
            </p:cNvSpPr>
            <p:nvPr/>
          </p:nvSpPr>
          <p:spPr bwMode="auto">
            <a:xfrm>
              <a:off x="4735" y="2222"/>
              <a:ext cx="203" cy="24"/>
            </a:xfrm>
            <a:custGeom>
              <a:avLst/>
              <a:gdLst>
                <a:gd name="T0" fmla="*/ 11 w 931"/>
                <a:gd name="T1" fmla="*/ 0 h 120"/>
                <a:gd name="T2" fmla="*/ 9 w 931"/>
                <a:gd name="T3" fmla="*/ 0 h 120"/>
                <a:gd name="T4" fmla="*/ 8 w 931"/>
                <a:gd name="T5" fmla="*/ 1 h 120"/>
                <a:gd name="T6" fmla="*/ 6 w 931"/>
                <a:gd name="T7" fmla="*/ 1 h 120"/>
                <a:gd name="T8" fmla="*/ 5 w 931"/>
                <a:gd name="T9" fmla="*/ 2 h 120"/>
                <a:gd name="T10" fmla="*/ 3 w 931"/>
                <a:gd name="T11" fmla="*/ 4 h 120"/>
                <a:gd name="T12" fmla="*/ 2 w 931"/>
                <a:gd name="T13" fmla="*/ 5 h 120"/>
                <a:gd name="T14" fmla="*/ 1 w 931"/>
                <a:gd name="T15" fmla="*/ 6 h 120"/>
                <a:gd name="T16" fmla="*/ 0 w 931"/>
                <a:gd name="T17" fmla="*/ 8 h 120"/>
                <a:gd name="T18" fmla="*/ 0 w 931"/>
                <a:gd name="T19" fmla="*/ 10 h 120"/>
                <a:gd name="T20" fmla="*/ 0 w 931"/>
                <a:gd name="T21" fmla="*/ 12 h 120"/>
                <a:gd name="T22" fmla="*/ 0 w 931"/>
                <a:gd name="T23" fmla="*/ 14 h 120"/>
                <a:gd name="T24" fmla="*/ 0 w 931"/>
                <a:gd name="T25" fmla="*/ 16 h 120"/>
                <a:gd name="T26" fmla="*/ 1 w 931"/>
                <a:gd name="T27" fmla="*/ 18 h 120"/>
                <a:gd name="T28" fmla="*/ 2 w 931"/>
                <a:gd name="T29" fmla="*/ 19 h 120"/>
                <a:gd name="T30" fmla="*/ 3 w 931"/>
                <a:gd name="T31" fmla="*/ 20 h 120"/>
                <a:gd name="T32" fmla="*/ 5 w 931"/>
                <a:gd name="T33" fmla="*/ 22 h 120"/>
                <a:gd name="T34" fmla="*/ 6 w 931"/>
                <a:gd name="T35" fmla="*/ 23 h 120"/>
                <a:gd name="T36" fmla="*/ 8 w 931"/>
                <a:gd name="T37" fmla="*/ 24 h 120"/>
                <a:gd name="T38" fmla="*/ 9 w 931"/>
                <a:gd name="T39" fmla="*/ 24 h 120"/>
                <a:gd name="T40" fmla="*/ 11 w 931"/>
                <a:gd name="T41" fmla="*/ 24 h 120"/>
                <a:gd name="T42" fmla="*/ 192 w 931"/>
                <a:gd name="T43" fmla="*/ 24 h 120"/>
                <a:gd name="T44" fmla="*/ 195 w 931"/>
                <a:gd name="T45" fmla="*/ 24 h 120"/>
                <a:gd name="T46" fmla="*/ 197 w 931"/>
                <a:gd name="T47" fmla="*/ 23 h 120"/>
                <a:gd name="T48" fmla="*/ 198 w 931"/>
                <a:gd name="T49" fmla="*/ 22 h 120"/>
                <a:gd name="T50" fmla="*/ 200 w 931"/>
                <a:gd name="T51" fmla="*/ 20 h 120"/>
                <a:gd name="T52" fmla="*/ 201 w 931"/>
                <a:gd name="T53" fmla="*/ 19 h 120"/>
                <a:gd name="T54" fmla="*/ 202 w 931"/>
                <a:gd name="T55" fmla="*/ 18 h 120"/>
                <a:gd name="T56" fmla="*/ 203 w 931"/>
                <a:gd name="T57" fmla="*/ 16 h 120"/>
                <a:gd name="T58" fmla="*/ 203 w 931"/>
                <a:gd name="T59" fmla="*/ 14 h 120"/>
                <a:gd name="T60" fmla="*/ 203 w 931"/>
                <a:gd name="T61" fmla="*/ 12 h 120"/>
                <a:gd name="T62" fmla="*/ 203 w 931"/>
                <a:gd name="T63" fmla="*/ 10 h 120"/>
                <a:gd name="T64" fmla="*/ 203 w 931"/>
                <a:gd name="T65" fmla="*/ 8 h 120"/>
                <a:gd name="T66" fmla="*/ 202 w 931"/>
                <a:gd name="T67" fmla="*/ 6 h 120"/>
                <a:gd name="T68" fmla="*/ 201 w 931"/>
                <a:gd name="T69" fmla="*/ 5 h 120"/>
                <a:gd name="T70" fmla="*/ 200 w 931"/>
                <a:gd name="T71" fmla="*/ 4 h 120"/>
                <a:gd name="T72" fmla="*/ 198 w 931"/>
                <a:gd name="T73" fmla="*/ 2 h 120"/>
                <a:gd name="T74" fmla="*/ 197 w 931"/>
                <a:gd name="T75" fmla="*/ 1 h 120"/>
                <a:gd name="T76" fmla="*/ 195 w 931"/>
                <a:gd name="T77" fmla="*/ 1 h 120"/>
                <a:gd name="T78" fmla="*/ 194 w 931"/>
                <a:gd name="T79" fmla="*/ 0 h 120"/>
                <a:gd name="T80" fmla="*/ 192 w 931"/>
                <a:gd name="T81" fmla="*/ 0 h 120"/>
                <a:gd name="T82" fmla="*/ 11 w 931"/>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1"/>
                <a:gd name="T127" fmla="*/ 0 h 120"/>
                <a:gd name="T128" fmla="*/ 931 w 931"/>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1" h="120">
                  <a:moveTo>
                    <a:pt x="52" y="0"/>
                  </a:moveTo>
                  <a:lnTo>
                    <a:pt x="43" y="1"/>
                  </a:lnTo>
                  <a:lnTo>
                    <a:pt x="36" y="3"/>
                  </a:lnTo>
                  <a:lnTo>
                    <a:pt x="28" y="7"/>
                  </a:lnTo>
                  <a:lnTo>
                    <a:pt x="21" y="12"/>
                  </a:lnTo>
                  <a:lnTo>
                    <a:pt x="15" y="18"/>
                  </a:lnTo>
                  <a:lnTo>
                    <a:pt x="10" y="25"/>
                  </a:lnTo>
                  <a:lnTo>
                    <a:pt x="6" y="32"/>
                  </a:lnTo>
                  <a:lnTo>
                    <a:pt x="2" y="42"/>
                  </a:lnTo>
                  <a:lnTo>
                    <a:pt x="1" y="50"/>
                  </a:lnTo>
                  <a:lnTo>
                    <a:pt x="0" y="60"/>
                  </a:lnTo>
                  <a:lnTo>
                    <a:pt x="1" y="70"/>
                  </a:lnTo>
                  <a:lnTo>
                    <a:pt x="2" y="79"/>
                  </a:lnTo>
                  <a:lnTo>
                    <a:pt x="6" y="88"/>
                  </a:lnTo>
                  <a:lnTo>
                    <a:pt x="10" y="95"/>
                  </a:lnTo>
                  <a:lnTo>
                    <a:pt x="15" y="102"/>
                  </a:lnTo>
                  <a:lnTo>
                    <a:pt x="21" y="110"/>
                  </a:lnTo>
                  <a:lnTo>
                    <a:pt x="28" y="114"/>
                  </a:lnTo>
                  <a:lnTo>
                    <a:pt x="36" y="118"/>
                  </a:lnTo>
                  <a:lnTo>
                    <a:pt x="43" y="119"/>
                  </a:lnTo>
                  <a:lnTo>
                    <a:pt x="52" y="120"/>
                  </a:lnTo>
                  <a:lnTo>
                    <a:pt x="879" y="120"/>
                  </a:lnTo>
                  <a:lnTo>
                    <a:pt x="895" y="118"/>
                  </a:lnTo>
                  <a:lnTo>
                    <a:pt x="903" y="114"/>
                  </a:lnTo>
                  <a:lnTo>
                    <a:pt x="910" y="110"/>
                  </a:lnTo>
                  <a:lnTo>
                    <a:pt x="916" y="102"/>
                  </a:lnTo>
                  <a:lnTo>
                    <a:pt x="921" y="95"/>
                  </a:lnTo>
                  <a:lnTo>
                    <a:pt x="925" y="88"/>
                  </a:lnTo>
                  <a:lnTo>
                    <a:pt x="929" y="79"/>
                  </a:lnTo>
                  <a:lnTo>
                    <a:pt x="930" y="70"/>
                  </a:lnTo>
                  <a:lnTo>
                    <a:pt x="931" y="60"/>
                  </a:lnTo>
                  <a:lnTo>
                    <a:pt x="930" y="50"/>
                  </a:lnTo>
                  <a:lnTo>
                    <a:pt x="929" y="42"/>
                  </a:lnTo>
                  <a:lnTo>
                    <a:pt x="925" y="32"/>
                  </a:lnTo>
                  <a:lnTo>
                    <a:pt x="921" y="25"/>
                  </a:lnTo>
                  <a:lnTo>
                    <a:pt x="916" y="18"/>
                  </a:lnTo>
                  <a:lnTo>
                    <a:pt x="910" y="12"/>
                  </a:lnTo>
                  <a:lnTo>
                    <a:pt x="903" y="7"/>
                  </a:lnTo>
                  <a:lnTo>
                    <a:pt x="895" y="3"/>
                  </a:lnTo>
                  <a:lnTo>
                    <a:pt x="888" y="1"/>
                  </a:lnTo>
                  <a:lnTo>
                    <a:pt x="879"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719" name="Rectangle 391"/>
            <p:cNvSpPr>
              <a:spLocks noChangeArrowheads="1"/>
            </p:cNvSpPr>
            <p:nvPr/>
          </p:nvSpPr>
          <p:spPr bwMode="auto">
            <a:xfrm>
              <a:off x="926" y="3457"/>
              <a:ext cx="52" cy="57"/>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99720" name="Line 392"/>
            <p:cNvSpPr>
              <a:spLocks noChangeShapeType="1"/>
            </p:cNvSpPr>
            <p:nvPr/>
          </p:nvSpPr>
          <p:spPr bwMode="auto">
            <a:xfrm>
              <a:off x="1106" y="3453"/>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721" name="Rectangle 393"/>
            <p:cNvSpPr>
              <a:spLocks noChangeArrowheads="1"/>
            </p:cNvSpPr>
            <p:nvPr/>
          </p:nvSpPr>
          <p:spPr bwMode="auto">
            <a:xfrm>
              <a:off x="1106" y="3397"/>
              <a:ext cx="52" cy="56"/>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99722" name="Line 394"/>
            <p:cNvSpPr>
              <a:spLocks noChangeShapeType="1"/>
            </p:cNvSpPr>
            <p:nvPr/>
          </p:nvSpPr>
          <p:spPr bwMode="auto">
            <a:xfrm>
              <a:off x="1287" y="3417"/>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723" name="Rectangle 395"/>
            <p:cNvSpPr>
              <a:spLocks noChangeArrowheads="1"/>
            </p:cNvSpPr>
            <p:nvPr/>
          </p:nvSpPr>
          <p:spPr bwMode="auto">
            <a:xfrm>
              <a:off x="1287" y="3360"/>
              <a:ext cx="52" cy="57"/>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99724" name="Line 396"/>
            <p:cNvSpPr>
              <a:spLocks noChangeShapeType="1"/>
            </p:cNvSpPr>
            <p:nvPr/>
          </p:nvSpPr>
          <p:spPr bwMode="auto">
            <a:xfrm>
              <a:off x="1468" y="3368"/>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725" name="Rectangle 397"/>
            <p:cNvSpPr>
              <a:spLocks noChangeArrowheads="1"/>
            </p:cNvSpPr>
            <p:nvPr/>
          </p:nvSpPr>
          <p:spPr bwMode="auto">
            <a:xfrm>
              <a:off x="1468" y="3311"/>
              <a:ext cx="51" cy="57"/>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99726" name="Line 398"/>
            <p:cNvSpPr>
              <a:spLocks noChangeShapeType="1"/>
            </p:cNvSpPr>
            <p:nvPr/>
          </p:nvSpPr>
          <p:spPr bwMode="auto">
            <a:xfrm>
              <a:off x="1649" y="3319"/>
              <a:ext cx="1" cy="0"/>
            </a:xfrm>
            <a:prstGeom prst="line">
              <a:avLst/>
            </a:prstGeom>
            <a:noFill/>
            <a:ln w="0">
              <a:solidFill>
                <a:srgbClr val="FF0000"/>
              </a:solidFill>
              <a:round/>
              <a:headEnd/>
              <a:tailEnd/>
            </a:ln>
          </p:spPr>
          <p:txBody>
            <a:bodyPr>
              <a:prstTxWarp prst="textNoShape">
                <a:avLst/>
              </a:prstTxWarp>
            </a:bodyPr>
            <a:lstStyle/>
            <a:p>
              <a:endParaRPr lang="en-US"/>
            </a:p>
          </p:txBody>
        </p:sp>
        <p:sp>
          <p:nvSpPr>
            <p:cNvPr id="99727" name="Rectangle 399"/>
            <p:cNvSpPr>
              <a:spLocks noChangeArrowheads="1"/>
            </p:cNvSpPr>
            <p:nvPr/>
          </p:nvSpPr>
          <p:spPr bwMode="auto">
            <a:xfrm>
              <a:off x="1649" y="3262"/>
              <a:ext cx="51" cy="57"/>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99728" name="Line 400"/>
            <p:cNvSpPr>
              <a:spLocks noChangeShapeType="1"/>
            </p:cNvSpPr>
            <p:nvPr/>
          </p:nvSpPr>
          <p:spPr bwMode="auto">
            <a:xfrm>
              <a:off x="1829" y="3319"/>
              <a:ext cx="1" cy="0"/>
            </a:xfrm>
            <a:prstGeom prst="line">
              <a:avLst/>
            </a:prstGeom>
            <a:noFill/>
            <a:ln w="0">
              <a:solidFill>
                <a:srgbClr val="FF0000"/>
              </a:solidFill>
              <a:round/>
              <a:headEnd/>
              <a:tailEnd/>
            </a:ln>
          </p:spPr>
          <p:txBody>
            <a:bodyPr>
              <a:prstTxWarp prst="textNoShape">
                <a:avLst/>
              </a:prstTxWarp>
            </a:bodyPr>
            <a:lstStyle/>
            <a:p>
              <a:endParaRPr lang="en-US"/>
            </a:p>
          </p:txBody>
        </p:sp>
        <p:sp>
          <p:nvSpPr>
            <p:cNvPr id="99729" name="Rectangle 401"/>
            <p:cNvSpPr>
              <a:spLocks noChangeArrowheads="1"/>
            </p:cNvSpPr>
            <p:nvPr/>
          </p:nvSpPr>
          <p:spPr bwMode="auto">
            <a:xfrm>
              <a:off x="1829" y="3262"/>
              <a:ext cx="52" cy="57"/>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99730" name="Line 402"/>
            <p:cNvSpPr>
              <a:spLocks noChangeShapeType="1"/>
            </p:cNvSpPr>
            <p:nvPr/>
          </p:nvSpPr>
          <p:spPr bwMode="auto">
            <a:xfrm>
              <a:off x="2010" y="3281"/>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731" name="Rectangle 403"/>
            <p:cNvSpPr>
              <a:spLocks noChangeArrowheads="1"/>
            </p:cNvSpPr>
            <p:nvPr/>
          </p:nvSpPr>
          <p:spPr bwMode="auto">
            <a:xfrm>
              <a:off x="2010" y="3225"/>
              <a:ext cx="52" cy="56"/>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99732" name="Line 404"/>
            <p:cNvSpPr>
              <a:spLocks noChangeShapeType="1"/>
            </p:cNvSpPr>
            <p:nvPr/>
          </p:nvSpPr>
          <p:spPr bwMode="auto">
            <a:xfrm>
              <a:off x="2191" y="3269"/>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733" name="Rectangle 405"/>
            <p:cNvSpPr>
              <a:spLocks noChangeArrowheads="1"/>
            </p:cNvSpPr>
            <p:nvPr/>
          </p:nvSpPr>
          <p:spPr bwMode="auto">
            <a:xfrm>
              <a:off x="2191" y="3213"/>
              <a:ext cx="51" cy="56"/>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99734" name="Line 406"/>
            <p:cNvSpPr>
              <a:spLocks noChangeShapeType="1"/>
            </p:cNvSpPr>
            <p:nvPr/>
          </p:nvSpPr>
          <p:spPr bwMode="auto">
            <a:xfrm>
              <a:off x="2372" y="3231"/>
              <a:ext cx="0"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735" name="Rectangle 407"/>
            <p:cNvSpPr>
              <a:spLocks noChangeArrowheads="1"/>
            </p:cNvSpPr>
            <p:nvPr/>
          </p:nvSpPr>
          <p:spPr bwMode="auto">
            <a:xfrm>
              <a:off x="2372" y="3175"/>
              <a:ext cx="51" cy="56"/>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99736" name="Line 408"/>
            <p:cNvSpPr>
              <a:spLocks noChangeShapeType="1"/>
            </p:cNvSpPr>
            <p:nvPr/>
          </p:nvSpPr>
          <p:spPr bwMode="auto">
            <a:xfrm>
              <a:off x="2552" y="3194"/>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737" name="Rectangle 409"/>
            <p:cNvSpPr>
              <a:spLocks noChangeArrowheads="1"/>
            </p:cNvSpPr>
            <p:nvPr/>
          </p:nvSpPr>
          <p:spPr bwMode="auto">
            <a:xfrm>
              <a:off x="2552" y="3137"/>
              <a:ext cx="52" cy="57"/>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99738" name="Line 410"/>
            <p:cNvSpPr>
              <a:spLocks noChangeShapeType="1"/>
            </p:cNvSpPr>
            <p:nvPr/>
          </p:nvSpPr>
          <p:spPr bwMode="auto">
            <a:xfrm>
              <a:off x="2733" y="3156"/>
              <a:ext cx="1" cy="0"/>
            </a:xfrm>
            <a:prstGeom prst="line">
              <a:avLst/>
            </a:prstGeom>
            <a:noFill/>
            <a:ln w="0">
              <a:solidFill>
                <a:srgbClr val="FF0000"/>
              </a:solidFill>
              <a:round/>
              <a:headEnd/>
              <a:tailEnd/>
            </a:ln>
          </p:spPr>
          <p:txBody>
            <a:bodyPr>
              <a:prstTxWarp prst="textNoShape">
                <a:avLst/>
              </a:prstTxWarp>
            </a:bodyPr>
            <a:lstStyle/>
            <a:p>
              <a:endParaRPr lang="en-US"/>
            </a:p>
          </p:txBody>
        </p:sp>
        <p:sp>
          <p:nvSpPr>
            <p:cNvPr id="99739" name="Rectangle 411"/>
            <p:cNvSpPr>
              <a:spLocks noChangeArrowheads="1"/>
            </p:cNvSpPr>
            <p:nvPr/>
          </p:nvSpPr>
          <p:spPr bwMode="auto">
            <a:xfrm>
              <a:off x="2733" y="3099"/>
              <a:ext cx="52" cy="57"/>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99740" name="Line 412"/>
            <p:cNvSpPr>
              <a:spLocks noChangeShapeType="1"/>
            </p:cNvSpPr>
            <p:nvPr/>
          </p:nvSpPr>
          <p:spPr bwMode="auto">
            <a:xfrm>
              <a:off x="2914" y="3118"/>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741" name="Rectangle 413"/>
            <p:cNvSpPr>
              <a:spLocks noChangeArrowheads="1"/>
            </p:cNvSpPr>
            <p:nvPr/>
          </p:nvSpPr>
          <p:spPr bwMode="auto">
            <a:xfrm>
              <a:off x="2914" y="3061"/>
              <a:ext cx="51" cy="57"/>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99742" name="Line 414"/>
            <p:cNvSpPr>
              <a:spLocks noChangeShapeType="1"/>
            </p:cNvSpPr>
            <p:nvPr/>
          </p:nvSpPr>
          <p:spPr bwMode="auto">
            <a:xfrm>
              <a:off x="3094" y="3105"/>
              <a:ext cx="0"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743" name="Rectangle 415"/>
            <p:cNvSpPr>
              <a:spLocks noChangeArrowheads="1"/>
            </p:cNvSpPr>
            <p:nvPr/>
          </p:nvSpPr>
          <p:spPr bwMode="auto">
            <a:xfrm>
              <a:off x="3094" y="3048"/>
              <a:ext cx="52" cy="57"/>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99744" name="Line 416"/>
            <p:cNvSpPr>
              <a:spLocks noChangeShapeType="1"/>
            </p:cNvSpPr>
            <p:nvPr/>
          </p:nvSpPr>
          <p:spPr bwMode="auto">
            <a:xfrm>
              <a:off x="3274" y="3066"/>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745" name="Rectangle 417"/>
            <p:cNvSpPr>
              <a:spLocks noChangeArrowheads="1"/>
            </p:cNvSpPr>
            <p:nvPr/>
          </p:nvSpPr>
          <p:spPr bwMode="auto">
            <a:xfrm>
              <a:off x="3274" y="3010"/>
              <a:ext cx="53" cy="56"/>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99746" name="Line 418"/>
            <p:cNvSpPr>
              <a:spLocks noChangeShapeType="1"/>
            </p:cNvSpPr>
            <p:nvPr/>
          </p:nvSpPr>
          <p:spPr bwMode="auto">
            <a:xfrm>
              <a:off x="3455" y="3053"/>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747" name="Rectangle 419"/>
            <p:cNvSpPr>
              <a:spLocks noChangeArrowheads="1"/>
            </p:cNvSpPr>
            <p:nvPr/>
          </p:nvSpPr>
          <p:spPr bwMode="auto">
            <a:xfrm>
              <a:off x="3455" y="2997"/>
              <a:ext cx="52" cy="56"/>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99748" name="Line 420"/>
            <p:cNvSpPr>
              <a:spLocks noChangeShapeType="1"/>
            </p:cNvSpPr>
            <p:nvPr/>
          </p:nvSpPr>
          <p:spPr bwMode="auto">
            <a:xfrm>
              <a:off x="3636" y="3053"/>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749" name="Rectangle 421"/>
            <p:cNvSpPr>
              <a:spLocks noChangeArrowheads="1"/>
            </p:cNvSpPr>
            <p:nvPr/>
          </p:nvSpPr>
          <p:spPr bwMode="auto">
            <a:xfrm>
              <a:off x="3636" y="2997"/>
              <a:ext cx="52" cy="56"/>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99750" name="Line 422"/>
            <p:cNvSpPr>
              <a:spLocks noChangeShapeType="1"/>
            </p:cNvSpPr>
            <p:nvPr/>
          </p:nvSpPr>
          <p:spPr bwMode="auto">
            <a:xfrm>
              <a:off x="3817" y="2979"/>
              <a:ext cx="0" cy="0"/>
            </a:xfrm>
            <a:prstGeom prst="line">
              <a:avLst/>
            </a:prstGeom>
            <a:noFill/>
            <a:ln w="0">
              <a:solidFill>
                <a:srgbClr val="FF0000"/>
              </a:solidFill>
              <a:round/>
              <a:headEnd/>
              <a:tailEnd/>
            </a:ln>
          </p:spPr>
          <p:txBody>
            <a:bodyPr>
              <a:prstTxWarp prst="textNoShape">
                <a:avLst/>
              </a:prstTxWarp>
            </a:bodyPr>
            <a:lstStyle/>
            <a:p>
              <a:endParaRPr lang="en-US"/>
            </a:p>
          </p:txBody>
        </p:sp>
        <p:sp>
          <p:nvSpPr>
            <p:cNvPr id="99751" name="Rectangle 423"/>
            <p:cNvSpPr>
              <a:spLocks noChangeArrowheads="1"/>
            </p:cNvSpPr>
            <p:nvPr/>
          </p:nvSpPr>
          <p:spPr bwMode="auto">
            <a:xfrm>
              <a:off x="3817" y="2922"/>
              <a:ext cx="52" cy="57"/>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99752" name="Line 424"/>
            <p:cNvSpPr>
              <a:spLocks noChangeShapeType="1"/>
            </p:cNvSpPr>
            <p:nvPr/>
          </p:nvSpPr>
          <p:spPr bwMode="auto">
            <a:xfrm>
              <a:off x="3997" y="2962"/>
              <a:ext cx="1" cy="0"/>
            </a:xfrm>
            <a:prstGeom prst="line">
              <a:avLst/>
            </a:prstGeom>
            <a:noFill/>
            <a:ln w="0">
              <a:solidFill>
                <a:srgbClr val="FF0000"/>
              </a:solidFill>
              <a:round/>
              <a:headEnd/>
              <a:tailEnd/>
            </a:ln>
          </p:spPr>
          <p:txBody>
            <a:bodyPr>
              <a:prstTxWarp prst="textNoShape">
                <a:avLst/>
              </a:prstTxWarp>
            </a:bodyPr>
            <a:lstStyle/>
            <a:p>
              <a:endParaRPr lang="en-US"/>
            </a:p>
          </p:txBody>
        </p:sp>
        <p:sp>
          <p:nvSpPr>
            <p:cNvPr id="99753" name="Rectangle 425"/>
            <p:cNvSpPr>
              <a:spLocks noChangeArrowheads="1"/>
            </p:cNvSpPr>
            <p:nvPr/>
          </p:nvSpPr>
          <p:spPr bwMode="auto">
            <a:xfrm>
              <a:off x="3997" y="2905"/>
              <a:ext cx="53" cy="57"/>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99754" name="Line 426"/>
            <p:cNvSpPr>
              <a:spLocks noChangeShapeType="1"/>
            </p:cNvSpPr>
            <p:nvPr/>
          </p:nvSpPr>
          <p:spPr bwMode="auto">
            <a:xfrm>
              <a:off x="4178" y="2921"/>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755" name="Rectangle 427"/>
            <p:cNvSpPr>
              <a:spLocks noChangeArrowheads="1"/>
            </p:cNvSpPr>
            <p:nvPr/>
          </p:nvSpPr>
          <p:spPr bwMode="auto">
            <a:xfrm>
              <a:off x="4178" y="2864"/>
              <a:ext cx="52" cy="57"/>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99756" name="Line 428"/>
            <p:cNvSpPr>
              <a:spLocks noChangeShapeType="1"/>
            </p:cNvSpPr>
            <p:nvPr/>
          </p:nvSpPr>
          <p:spPr bwMode="auto">
            <a:xfrm>
              <a:off x="4359" y="2871"/>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757" name="Rectangle 429"/>
            <p:cNvSpPr>
              <a:spLocks noChangeArrowheads="1"/>
            </p:cNvSpPr>
            <p:nvPr/>
          </p:nvSpPr>
          <p:spPr bwMode="auto">
            <a:xfrm>
              <a:off x="4359" y="2815"/>
              <a:ext cx="51" cy="56"/>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99758" name="Line 430"/>
            <p:cNvSpPr>
              <a:spLocks noChangeShapeType="1"/>
            </p:cNvSpPr>
            <p:nvPr/>
          </p:nvSpPr>
          <p:spPr bwMode="auto">
            <a:xfrm>
              <a:off x="4539" y="2840"/>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759" name="Rectangle 431"/>
            <p:cNvSpPr>
              <a:spLocks noChangeArrowheads="1"/>
            </p:cNvSpPr>
            <p:nvPr/>
          </p:nvSpPr>
          <p:spPr bwMode="auto">
            <a:xfrm>
              <a:off x="4539" y="2784"/>
              <a:ext cx="52" cy="56"/>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99760" name="Line 432"/>
            <p:cNvSpPr>
              <a:spLocks noChangeShapeType="1"/>
            </p:cNvSpPr>
            <p:nvPr/>
          </p:nvSpPr>
          <p:spPr bwMode="auto">
            <a:xfrm>
              <a:off x="4720" y="2840"/>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761" name="Rectangle 433"/>
            <p:cNvSpPr>
              <a:spLocks noChangeArrowheads="1"/>
            </p:cNvSpPr>
            <p:nvPr/>
          </p:nvSpPr>
          <p:spPr bwMode="auto">
            <a:xfrm>
              <a:off x="4720" y="2784"/>
              <a:ext cx="52" cy="56"/>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99762" name="Line 434"/>
            <p:cNvSpPr>
              <a:spLocks noChangeShapeType="1"/>
            </p:cNvSpPr>
            <p:nvPr/>
          </p:nvSpPr>
          <p:spPr bwMode="auto">
            <a:xfrm>
              <a:off x="4901" y="2840"/>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763" name="Rectangle 435"/>
            <p:cNvSpPr>
              <a:spLocks noChangeArrowheads="1"/>
            </p:cNvSpPr>
            <p:nvPr/>
          </p:nvSpPr>
          <p:spPr bwMode="auto">
            <a:xfrm>
              <a:off x="4901" y="2784"/>
              <a:ext cx="51" cy="56"/>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99764" name="Line 436"/>
            <p:cNvSpPr>
              <a:spLocks noChangeShapeType="1"/>
            </p:cNvSpPr>
            <p:nvPr/>
          </p:nvSpPr>
          <p:spPr bwMode="auto">
            <a:xfrm>
              <a:off x="941" y="3485"/>
              <a:ext cx="0"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765" name="Freeform 437"/>
            <p:cNvSpPr>
              <a:spLocks/>
            </p:cNvSpPr>
            <p:nvPr/>
          </p:nvSpPr>
          <p:spPr bwMode="auto">
            <a:xfrm>
              <a:off x="941" y="3412"/>
              <a:ext cx="22" cy="85"/>
            </a:xfrm>
            <a:custGeom>
              <a:avLst/>
              <a:gdLst>
                <a:gd name="T0" fmla="*/ 0 w 104"/>
                <a:gd name="T1" fmla="*/ 73 h 417"/>
                <a:gd name="T2" fmla="*/ 0 w 104"/>
                <a:gd name="T3" fmla="*/ 75 h 417"/>
                <a:gd name="T4" fmla="*/ 0 w 104"/>
                <a:gd name="T5" fmla="*/ 76 h 417"/>
                <a:gd name="T6" fmla="*/ 1 w 104"/>
                <a:gd name="T7" fmla="*/ 78 h 417"/>
                <a:gd name="T8" fmla="*/ 2 w 104"/>
                <a:gd name="T9" fmla="*/ 80 h 417"/>
                <a:gd name="T10" fmla="*/ 3 w 104"/>
                <a:gd name="T11" fmla="*/ 81 h 417"/>
                <a:gd name="T12" fmla="*/ 4 w 104"/>
                <a:gd name="T13" fmla="*/ 83 h 417"/>
                <a:gd name="T14" fmla="*/ 6 w 104"/>
                <a:gd name="T15" fmla="*/ 84 h 417"/>
                <a:gd name="T16" fmla="*/ 8 w 104"/>
                <a:gd name="T17" fmla="*/ 84 h 417"/>
                <a:gd name="T18" fmla="*/ 9 w 104"/>
                <a:gd name="T19" fmla="*/ 85 h 417"/>
                <a:gd name="T20" fmla="*/ 11 w 104"/>
                <a:gd name="T21" fmla="*/ 85 h 417"/>
                <a:gd name="T22" fmla="*/ 12 w 104"/>
                <a:gd name="T23" fmla="*/ 85 h 417"/>
                <a:gd name="T24" fmla="*/ 14 w 104"/>
                <a:gd name="T25" fmla="*/ 84 h 417"/>
                <a:gd name="T26" fmla="*/ 16 w 104"/>
                <a:gd name="T27" fmla="*/ 84 h 417"/>
                <a:gd name="T28" fmla="*/ 17 w 104"/>
                <a:gd name="T29" fmla="*/ 83 h 417"/>
                <a:gd name="T30" fmla="*/ 19 w 104"/>
                <a:gd name="T31" fmla="*/ 81 h 417"/>
                <a:gd name="T32" fmla="*/ 20 w 104"/>
                <a:gd name="T33" fmla="*/ 80 h 417"/>
                <a:gd name="T34" fmla="*/ 21 w 104"/>
                <a:gd name="T35" fmla="*/ 78 h 417"/>
                <a:gd name="T36" fmla="*/ 21 w 104"/>
                <a:gd name="T37" fmla="*/ 76 h 417"/>
                <a:gd name="T38" fmla="*/ 22 w 104"/>
                <a:gd name="T39" fmla="*/ 75 h 417"/>
                <a:gd name="T40" fmla="*/ 22 w 104"/>
                <a:gd name="T41" fmla="*/ 73 h 417"/>
                <a:gd name="T42" fmla="*/ 22 w 104"/>
                <a:gd name="T43" fmla="*/ 12 h 417"/>
                <a:gd name="T44" fmla="*/ 21 w 104"/>
                <a:gd name="T45" fmla="*/ 9 h 417"/>
                <a:gd name="T46" fmla="*/ 21 w 104"/>
                <a:gd name="T47" fmla="*/ 7 h 417"/>
                <a:gd name="T48" fmla="*/ 20 w 104"/>
                <a:gd name="T49" fmla="*/ 5 h 417"/>
                <a:gd name="T50" fmla="*/ 19 w 104"/>
                <a:gd name="T51" fmla="*/ 4 h 417"/>
                <a:gd name="T52" fmla="*/ 17 w 104"/>
                <a:gd name="T53" fmla="*/ 2 h 417"/>
                <a:gd name="T54" fmla="*/ 16 w 104"/>
                <a:gd name="T55" fmla="*/ 1 h 417"/>
                <a:gd name="T56" fmla="*/ 14 w 104"/>
                <a:gd name="T57" fmla="*/ 1 h 417"/>
                <a:gd name="T58" fmla="*/ 12 w 104"/>
                <a:gd name="T59" fmla="*/ 0 h 417"/>
                <a:gd name="T60" fmla="*/ 11 w 104"/>
                <a:gd name="T61" fmla="*/ 0 h 417"/>
                <a:gd name="T62" fmla="*/ 9 w 104"/>
                <a:gd name="T63" fmla="*/ 0 h 417"/>
                <a:gd name="T64" fmla="*/ 8 w 104"/>
                <a:gd name="T65" fmla="*/ 1 h 417"/>
                <a:gd name="T66" fmla="*/ 6 w 104"/>
                <a:gd name="T67" fmla="*/ 1 h 417"/>
                <a:gd name="T68" fmla="*/ 4 w 104"/>
                <a:gd name="T69" fmla="*/ 2 h 417"/>
                <a:gd name="T70" fmla="*/ 3 w 104"/>
                <a:gd name="T71" fmla="*/ 4 h 417"/>
                <a:gd name="T72" fmla="*/ 2 w 104"/>
                <a:gd name="T73" fmla="*/ 5 h 417"/>
                <a:gd name="T74" fmla="*/ 1 w 104"/>
                <a:gd name="T75" fmla="*/ 7 h 417"/>
                <a:gd name="T76" fmla="*/ 0 w 104"/>
                <a:gd name="T77" fmla="*/ 9 h 417"/>
                <a:gd name="T78" fmla="*/ 0 w 104"/>
                <a:gd name="T79" fmla="*/ 11 h 417"/>
                <a:gd name="T80" fmla="*/ 0 w 104"/>
                <a:gd name="T81" fmla="*/ 12 h 417"/>
                <a:gd name="T82" fmla="*/ 0 w 104"/>
                <a:gd name="T83" fmla="*/ 73 h 4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417"/>
                <a:gd name="T128" fmla="*/ 104 w 104"/>
                <a:gd name="T129" fmla="*/ 417 h 4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417">
                  <a:moveTo>
                    <a:pt x="0" y="356"/>
                  </a:moveTo>
                  <a:lnTo>
                    <a:pt x="0" y="366"/>
                  </a:lnTo>
                  <a:lnTo>
                    <a:pt x="2" y="375"/>
                  </a:lnTo>
                  <a:lnTo>
                    <a:pt x="5" y="384"/>
                  </a:lnTo>
                  <a:lnTo>
                    <a:pt x="10" y="391"/>
                  </a:lnTo>
                  <a:lnTo>
                    <a:pt x="15" y="399"/>
                  </a:lnTo>
                  <a:lnTo>
                    <a:pt x="21" y="405"/>
                  </a:lnTo>
                  <a:lnTo>
                    <a:pt x="28" y="410"/>
                  </a:lnTo>
                  <a:lnTo>
                    <a:pt x="36" y="414"/>
                  </a:lnTo>
                  <a:lnTo>
                    <a:pt x="43" y="416"/>
                  </a:lnTo>
                  <a:lnTo>
                    <a:pt x="52" y="417"/>
                  </a:lnTo>
                  <a:lnTo>
                    <a:pt x="59" y="416"/>
                  </a:lnTo>
                  <a:lnTo>
                    <a:pt x="68" y="414"/>
                  </a:lnTo>
                  <a:lnTo>
                    <a:pt x="75" y="410"/>
                  </a:lnTo>
                  <a:lnTo>
                    <a:pt x="81" y="405"/>
                  </a:lnTo>
                  <a:lnTo>
                    <a:pt x="88" y="399"/>
                  </a:lnTo>
                  <a:lnTo>
                    <a:pt x="94" y="391"/>
                  </a:lnTo>
                  <a:lnTo>
                    <a:pt x="97" y="384"/>
                  </a:lnTo>
                  <a:lnTo>
                    <a:pt x="101" y="375"/>
                  </a:lnTo>
                  <a:lnTo>
                    <a:pt x="102" y="366"/>
                  </a:lnTo>
                  <a:lnTo>
                    <a:pt x="104" y="356"/>
                  </a:lnTo>
                  <a:lnTo>
                    <a:pt x="104" y="60"/>
                  </a:lnTo>
                  <a:lnTo>
                    <a:pt x="101" y="42"/>
                  </a:lnTo>
                  <a:lnTo>
                    <a:pt x="97" y="34"/>
                  </a:lnTo>
                  <a:lnTo>
                    <a:pt x="94" y="25"/>
                  </a:lnTo>
                  <a:lnTo>
                    <a:pt x="88" y="18"/>
                  </a:lnTo>
                  <a:lnTo>
                    <a:pt x="81" y="12"/>
                  </a:lnTo>
                  <a:lnTo>
                    <a:pt x="75" y="7"/>
                  </a:lnTo>
                  <a:lnTo>
                    <a:pt x="68" y="4"/>
                  </a:lnTo>
                  <a:lnTo>
                    <a:pt x="59" y="1"/>
                  </a:lnTo>
                  <a:lnTo>
                    <a:pt x="52" y="0"/>
                  </a:lnTo>
                  <a:lnTo>
                    <a:pt x="43" y="1"/>
                  </a:lnTo>
                  <a:lnTo>
                    <a:pt x="36" y="4"/>
                  </a:lnTo>
                  <a:lnTo>
                    <a:pt x="28" y="7"/>
                  </a:lnTo>
                  <a:lnTo>
                    <a:pt x="21" y="12"/>
                  </a:lnTo>
                  <a:lnTo>
                    <a:pt x="15" y="18"/>
                  </a:lnTo>
                  <a:lnTo>
                    <a:pt x="10" y="25"/>
                  </a:lnTo>
                  <a:lnTo>
                    <a:pt x="5" y="34"/>
                  </a:lnTo>
                  <a:lnTo>
                    <a:pt x="2" y="42"/>
                  </a:lnTo>
                  <a:lnTo>
                    <a:pt x="0" y="52"/>
                  </a:lnTo>
                  <a:lnTo>
                    <a:pt x="0" y="60"/>
                  </a:lnTo>
                  <a:lnTo>
                    <a:pt x="0" y="356"/>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99766" name="Line 438"/>
            <p:cNvSpPr>
              <a:spLocks noChangeShapeType="1"/>
            </p:cNvSpPr>
            <p:nvPr/>
          </p:nvSpPr>
          <p:spPr bwMode="auto">
            <a:xfrm>
              <a:off x="952" y="3412"/>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767" name="Freeform 439"/>
            <p:cNvSpPr>
              <a:spLocks/>
            </p:cNvSpPr>
            <p:nvPr/>
          </p:nvSpPr>
          <p:spPr bwMode="auto">
            <a:xfrm>
              <a:off x="941" y="3412"/>
              <a:ext cx="203" cy="25"/>
            </a:xfrm>
            <a:custGeom>
              <a:avLst/>
              <a:gdLst>
                <a:gd name="T0" fmla="*/ 11 w 931"/>
                <a:gd name="T1" fmla="*/ 0 h 121"/>
                <a:gd name="T2" fmla="*/ 9 w 931"/>
                <a:gd name="T3" fmla="*/ 0 h 121"/>
                <a:gd name="T4" fmla="*/ 8 w 931"/>
                <a:gd name="T5" fmla="*/ 1 h 121"/>
                <a:gd name="T6" fmla="*/ 6 w 931"/>
                <a:gd name="T7" fmla="*/ 1 h 121"/>
                <a:gd name="T8" fmla="*/ 5 w 931"/>
                <a:gd name="T9" fmla="*/ 2 h 121"/>
                <a:gd name="T10" fmla="*/ 3 w 931"/>
                <a:gd name="T11" fmla="*/ 4 h 121"/>
                <a:gd name="T12" fmla="*/ 2 w 931"/>
                <a:gd name="T13" fmla="*/ 5 h 121"/>
                <a:gd name="T14" fmla="*/ 1 w 931"/>
                <a:gd name="T15" fmla="*/ 7 h 121"/>
                <a:gd name="T16" fmla="*/ 0 w 931"/>
                <a:gd name="T17" fmla="*/ 9 h 121"/>
                <a:gd name="T18" fmla="*/ 0 w 931"/>
                <a:gd name="T19" fmla="*/ 11 h 121"/>
                <a:gd name="T20" fmla="*/ 0 w 931"/>
                <a:gd name="T21" fmla="*/ 12 h 121"/>
                <a:gd name="T22" fmla="*/ 0 w 931"/>
                <a:gd name="T23" fmla="*/ 14 h 121"/>
                <a:gd name="T24" fmla="*/ 0 w 931"/>
                <a:gd name="T25" fmla="*/ 17 h 121"/>
                <a:gd name="T26" fmla="*/ 1 w 931"/>
                <a:gd name="T27" fmla="*/ 18 h 121"/>
                <a:gd name="T28" fmla="*/ 2 w 931"/>
                <a:gd name="T29" fmla="*/ 20 h 121"/>
                <a:gd name="T30" fmla="*/ 3 w 931"/>
                <a:gd name="T31" fmla="*/ 21 h 121"/>
                <a:gd name="T32" fmla="*/ 5 w 931"/>
                <a:gd name="T33" fmla="*/ 23 h 121"/>
                <a:gd name="T34" fmla="*/ 6 w 931"/>
                <a:gd name="T35" fmla="*/ 24 h 121"/>
                <a:gd name="T36" fmla="*/ 8 w 931"/>
                <a:gd name="T37" fmla="*/ 24 h 121"/>
                <a:gd name="T38" fmla="*/ 9 w 931"/>
                <a:gd name="T39" fmla="*/ 25 h 121"/>
                <a:gd name="T40" fmla="*/ 11 w 931"/>
                <a:gd name="T41" fmla="*/ 25 h 121"/>
                <a:gd name="T42" fmla="*/ 192 w 931"/>
                <a:gd name="T43" fmla="*/ 25 h 121"/>
                <a:gd name="T44" fmla="*/ 195 w 931"/>
                <a:gd name="T45" fmla="*/ 24 h 121"/>
                <a:gd name="T46" fmla="*/ 197 w 931"/>
                <a:gd name="T47" fmla="*/ 24 h 121"/>
                <a:gd name="T48" fmla="*/ 198 w 931"/>
                <a:gd name="T49" fmla="*/ 23 h 121"/>
                <a:gd name="T50" fmla="*/ 200 w 931"/>
                <a:gd name="T51" fmla="*/ 21 h 121"/>
                <a:gd name="T52" fmla="*/ 201 w 931"/>
                <a:gd name="T53" fmla="*/ 20 h 121"/>
                <a:gd name="T54" fmla="*/ 202 w 931"/>
                <a:gd name="T55" fmla="*/ 18 h 121"/>
                <a:gd name="T56" fmla="*/ 203 w 931"/>
                <a:gd name="T57" fmla="*/ 17 h 121"/>
                <a:gd name="T58" fmla="*/ 203 w 931"/>
                <a:gd name="T59" fmla="*/ 14 h 121"/>
                <a:gd name="T60" fmla="*/ 203 w 931"/>
                <a:gd name="T61" fmla="*/ 12 h 121"/>
                <a:gd name="T62" fmla="*/ 203 w 931"/>
                <a:gd name="T63" fmla="*/ 11 h 121"/>
                <a:gd name="T64" fmla="*/ 203 w 931"/>
                <a:gd name="T65" fmla="*/ 9 h 121"/>
                <a:gd name="T66" fmla="*/ 202 w 931"/>
                <a:gd name="T67" fmla="*/ 7 h 121"/>
                <a:gd name="T68" fmla="*/ 201 w 931"/>
                <a:gd name="T69" fmla="*/ 5 h 121"/>
                <a:gd name="T70" fmla="*/ 200 w 931"/>
                <a:gd name="T71" fmla="*/ 4 h 121"/>
                <a:gd name="T72" fmla="*/ 198 w 931"/>
                <a:gd name="T73" fmla="*/ 2 h 121"/>
                <a:gd name="T74" fmla="*/ 197 w 931"/>
                <a:gd name="T75" fmla="*/ 1 h 121"/>
                <a:gd name="T76" fmla="*/ 195 w 931"/>
                <a:gd name="T77" fmla="*/ 1 h 121"/>
                <a:gd name="T78" fmla="*/ 193 w 931"/>
                <a:gd name="T79" fmla="*/ 0 h 121"/>
                <a:gd name="T80" fmla="*/ 192 w 931"/>
                <a:gd name="T81" fmla="*/ 0 h 121"/>
                <a:gd name="T82" fmla="*/ 11 w 931"/>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1"/>
                <a:gd name="T127" fmla="*/ 0 h 121"/>
                <a:gd name="T128" fmla="*/ 931 w 931"/>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1" h="121">
                  <a:moveTo>
                    <a:pt x="52" y="0"/>
                  </a:moveTo>
                  <a:lnTo>
                    <a:pt x="43" y="1"/>
                  </a:lnTo>
                  <a:lnTo>
                    <a:pt x="36" y="4"/>
                  </a:lnTo>
                  <a:lnTo>
                    <a:pt x="28" y="7"/>
                  </a:lnTo>
                  <a:lnTo>
                    <a:pt x="21" y="12"/>
                  </a:lnTo>
                  <a:lnTo>
                    <a:pt x="15" y="18"/>
                  </a:lnTo>
                  <a:lnTo>
                    <a:pt x="10" y="25"/>
                  </a:lnTo>
                  <a:lnTo>
                    <a:pt x="5" y="34"/>
                  </a:lnTo>
                  <a:lnTo>
                    <a:pt x="2" y="42"/>
                  </a:lnTo>
                  <a:lnTo>
                    <a:pt x="0" y="52"/>
                  </a:lnTo>
                  <a:lnTo>
                    <a:pt x="0" y="60"/>
                  </a:lnTo>
                  <a:lnTo>
                    <a:pt x="0" y="70"/>
                  </a:lnTo>
                  <a:lnTo>
                    <a:pt x="2" y="80"/>
                  </a:lnTo>
                  <a:lnTo>
                    <a:pt x="5" y="88"/>
                  </a:lnTo>
                  <a:lnTo>
                    <a:pt x="10" y="97"/>
                  </a:lnTo>
                  <a:lnTo>
                    <a:pt x="15" y="104"/>
                  </a:lnTo>
                  <a:lnTo>
                    <a:pt x="21" y="110"/>
                  </a:lnTo>
                  <a:lnTo>
                    <a:pt x="28" y="115"/>
                  </a:lnTo>
                  <a:lnTo>
                    <a:pt x="36" y="118"/>
                  </a:lnTo>
                  <a:lnTo>
                    <a:pt x="43" y="121"/>
                  </a:lnTo>
                  <a:lnTo>
                    <a:pt x="52" y="121"/>
                  </a:lnTo>
                  <a:lnTo>
                    <a:pt x="879" y="121"/>
                  </a:lnTo>
                  <a:lnTo>
                    <a:pt x="895" y="118"/>
                  </a:lnTo>
                  <a:lnTo>
                    <a:pt x="903" y="115"/>
                  </a:lnTo>
                  <a:lnTo>
                    <a:pt x="909" y="110"/>
                  </a:lnTo>
                  <a:lnTo>
                    <a:pt x="915" y="104"/>
                  </a:lnTo>
                  <a:lnTo>
                    <a:pt x="921" y="97"/>
                  </a:lnTo>
                  <a:lnTo>
                    <a:pt x="925" y="88"/>
                  </a:lnTo>
                  <a:lnTo>
                    <a:pt x="929" y="80"/>
                  </a:lnTo>
                  <a:lnTo>
                    <a:pt x="930" y="70"/>
                  </a:lnTo>
                  <a:lnTo>
                    <a:pt x="931" y="60"/>
                  </a:lnTo>
                  <a:lnTo>
                    <a:pt x="930" y="52"/>
                  </a:lnTo>
                  <a:lnTo>
                    <a:pt x="929" y="42"/>
                  </a:lnTo>
                  <a:lnTo>
                    <a:pt x="925" y="34"/>
                  </a:lnTo>
                  <a:lnTo>
                    <a:pt x="921" y="25"/>
                  </a:lnTo>
                  <a:lnTo>
                    <a:pt x="915" y="18"/>
                  </a:lnTo>
                  <a:lnTo>
                    <a:pt x="909" y="12"/>
                  </a:lnTo>
                  <a:lnTo>
                    <a:pt x="903" y="7"/>
                  </a:lnTo>
                  <a:lnTo>
                    <a:pt x="895" y="4"/>
                  </a:lnTo>
                  <a:lnTo>
                    <a:pt x="887" y="1"/>
                  </a:lnTo>
                  <a:lnTo>
                    <a:pt x="879"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99768" name="Line 440"/>
            <p:cNvSpPr>
              <a:spLocks noChangeShapeType="1"/>
            </p:cNvSpPr>
            <p:nvPr/>
          </p:nvSpPr>
          <p:spPr bwMode="auto">
            <a:xfrm>
              <a:off x="1121" y="3425"/>
              <a:ext cx="1" cy="0"/>
            </a:xfrm>
            <a:prstGeom prst="line">
              <a:avLst/>
            </a:prstGeom>
            <a:noFill/>
            <a:ln w="0">
              <a:solidFill>
                <a:srgbClr val="FF0000"/>
              </a:solidFill>
              <a:round/>
              <a:headEnd/>
              <a:tailEnd/>
            </a:ln>
          </p:spPr>
          <p:txBody>
            <a:bodyPr>
              <a:prstTxWarp prst="textNoShape">
                <a:avLst/>
              </a:prstTxWarp>
            </a:bodyPr>
            <a:lstStyle/>
            <a:p>
              <a:endParaRPr lang="en-US"/>
            </a:p>
          </p:txBody>
        </p:sp>
        <p:sp>
          <p:nvSpPr>
            <p:cNvPr id="99769" name="Freeform 441"/>
            <p:cNvSpPr>
              <a:spLocks/>
            </p:cNvSpPr>
            <p:nvPr/>
          </p:nvSpPr>
          <p:spPr bwMode="auto">
            <a:xfrm>
              <a:off x="1121" y="3377"/>
              <a:ext cx="23" cy="60"/>
            </a:xfrm>
            <a:custGeom>
              <a:avLst/>
              <a:gdLst>
                <a:gd name="T0" fmla="*/ 0 w 104"/>
                <a:gd name="T1" fmla="*/ 48 h 300"/>
                <a:gd name="T2" fmla="*/ 0 w 104"/>
                <a:gd name="T3" fmla="*/ 50 h 300"/>
                <a:gd name="T4" fmla="*/ 1 w 104"/>
                <a:gd name="T5" fmla="*/ 52 h 300"/>
                <a:gd name="T6" fmla="*/ 2 w 104"/>
                <a:gd name="T7" fmla="*/ 53 h 300"/>
                <a:gd name="T8" fmla="*/ 2 w 104"/>
                <a:gd name="T9" fmla="*/ 55 h 300"/>
                <a:gd name="T10" fmla="*/ 3 w 104"/>
                <a:gd name="T11" fmla="*/ 57 h 300"/>
                <a:gd name="T12" fmla="*/ 5 w 104"/>
                <a:gd name="T13" fmla="*/ 58 h 300"/>
                <a:gd name="T14" fmla="*/ 6 w 104"/>
                <a:gd name="T15" fmla="*/ 59 h 300"/>
                <a:gd name="T16" fmla="*/ 8 w 104"/>
                <a:gd name="T17" fmla="*/ 59 h 300"/>
                <a:gd name="T18" fmla="*/ 10 w 104"/>
                <a:gd name="T19" fmla="*/ 60 h 300"/>
                <a:gd name="T20" fmla="*/ 12 w 104"/>
                <a:gd name="T21" fmla="*/ 60 h 300"/>
                <a:gd name="T22" fmla="*/ 13 w 104"/>
                <a:gd name="T23" fmla="*/ 60 h 300"/>
                <a:gd name="T24" fmla="*/ 15 w 104"/>
                <a:gd name="T25" fmla="*/ 59 h 300"/>
                <a:gd name="T26" fmla="*/ 17 w 104"/>
                <a:gd name="T27" fmla="*/ 59 h 300"/>
                <a:gd name="T28" fmla="*/ 18 w 104"/>
                <a:gd name="T29" fmla="*/ 58 h 300"/>
                <a:gd name="T30" fmla="*/ 19 w 104"/>
                <a:gd name="T31" fmla="*/ 57 h 300"/>
                <a:gd name="T32" fmla="*/ 21 w 104"/>
                <a:gd name="T33" fmla="*/ 55 h 300"/>
                <a:gd name="T34" fmla="*/ 22 w 104"/>
                <a:gd name="T35" fmla="*/ 53 h 300"/>
                <a:gd name="T36" fmla="*/ 23 w 104"/>
                <a:gd name="T37" fmla="*/ 52 h 300"/>
                <a:gd name="T38" fmla="*/ 23 w 104"/>
                <a:gd name="T39" fmla="*/ 50 h 300"/>
                <a:gd name="T40" fmla="*/ 23 w 104"/>
                <a:gd name="T41" fmla="*/ 48 h 300"/>
                <a:gd name="T42" fmla="*/ 23 w 104"/>
                <a:gd name="T43" fmla="*/ 12 h 300"/>
                <a:gd name="T44" fmla="*/ 23 w 104"/>
                <a:gd name="T45" fmla="*/ 8 h 300"/>
                <a:gd name="T46" fmla="*/ 22 w 104"/>
                <a:gd name="T47" fmla="*/ 7 h 300"/>
                <a:gd name="T48" fmla="*/ 21 w 104"/>
                <a:gd name="T49" fmla="*/ 5 h 300"/>
                <a:gd name="T50" fmla="*/ 19 w 104"/>
                <a:gd name="T51" fmla="*/ 3 h 300"/>
                <a:gd name="T52" fmla="*/ 18 w 104"/>
                <a:gd name="T53" fmla="*/ 2 h 300"/>
                <a:gd name="T54" fmla="*/ 17 w 104"/>
                <a:gd name="T55" fmla="*/ 1 h 300"/>
                <a:gd name="T56" fmla="*/ 15 w 104"/>
                <a:gd name="T57" fmla="*/ 1 h 300"/>
                <a:gd name="T58" fmla="*/ 13 w 104"/>
                <a:gd name="T59" fmla="*/ 0 h 300"/>
                <a:gd name="T60" fmla="*/ 12 w 104"/>
                <a:gd name="T61" fmla="*/ 0 h 300"/>
                <a:gd name="T62" fmla="*/ 10 w 104"/>
                <a:gd name="T63" fmla="*/ 0 h 300"/>
                <a:gd name="T64" fmla="*/ 8 w 104"/>
                <a:gd name="T65" fmla="*/ 1 h 300"/>
                <a:gd name="T66" fmla="*/ 6 w 104"/>
                <a:gd name="T67" fmla="*/ 1 h 300"/>
                <a:gd name="T68" fmla="*/ 5 w 104"/>
                <a:gd name="T69" fmla="*/ 2 h 300"/>
                <a:gd name="T70" fmla="*/ 3 w 104"/>
                <a:gd name="T71" fmla="*/ 3 h 300"/>
                <a:gd name="T72" fmla="*/ 2 w 104"/>
                <a:gd name="T73" fmla="*/ 5 h 300"/>
                <a:gd name="T74" fmla="*/ 2 w 104"/>
                <a:gd name="T75" fmla="*/ 7 h 300"/>
                <a:gd name="T76" fmla="*/ 1 w 104"/>
                <a:gd name="T77" fmla="*/ 8 h 300"/>
                <a:gd name="T78" fmla="*/ 0 w 104"/>
                <a:gd name="T79" fmla="*/ 10 h 300"/>
                <a:gd name="T80" fmla="*/ 0 w 104"/>
                <a:gd name="T81" fmla="*/ 12 h 300"/>
                <a:gd name="T82" fmla="*/ 0 w 104"/>
                <a:gd name="T83" fmla="*/ 48 h 3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300"/>
                <a:gd name="T128" fmla="*/ 104 w 104"/>
                <a:gd name="T129" fmla="*/ 300 h 3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300">
                  <a:moveTo>
                    <a:pt x="0" y="239"/>
                  </a:moveTo>
                  <a:lnTo>
                    <a:pt x="2" y="249"/>
                  </a:lnTo>
                  <a:lnTo>
                    <a:pt x="3" y="259"/>
                  </a:lnTo>
                  <a:lnTo>
                    <a:pt x="7" y="267"/>
                  </a:lnTo>
                  <a:lnTo>
                    <a:pt x="10" y="276"/>
                  </a:lnTo>
                  <a:lnTo>
                    <a:pt x="15" y="283"/>
                  </a:lnTo>
                  <a:lnTo>
                    <a:pt x="21" y="289"/>
                  </a:lnTo>
                  <a:lnTo>
                    <a:pt x="29" y="294"/>
                  </a:lnTo>
                  <a:lnTo>
                    <a:pt x="36" y="297"/>
                  </a:lnTo>
                  <a:lnTo>
                    <a:pt x="44" y="300"/>
                  </a:lnTo>
                  <a:lnTo>
                    <a:pt x="52" y="300"/>
                  </a:lnTo>
                  <a:lnTo>
                    <a:pt x="60" y="300"/>
                  </a:lnTo>
                  <a:lnTo>
                    <a:pt x="68" y="297"/>
                  </a:lnTo>
                  <a:lnTo>
                    <a:pt x="76" y="294"/>
                  </a:lnTo>
                  <a:lnTo>
                    <a:pt x="82" y="289"/>
                  </a:lnTo>
                  <a:lnTo>
                    <a:pt x="88" y="283"/>
                  </a:lnTo>
                  <a:lnTo>
                    <a:pt x="94" y="276"/>
                  </a:lnTo>
                  <a:lnTo>
                    <a:pt x="98" y="267"/>
                  </a:lnTo>
                  <a:lnTo>
                    <a:pt x="102" y="259"/>
                  </a:lnTo>
                  <a:lnTo>
                    <a:pt x="103" y="249"/>
                  </a:lnTo>
                  <a:lnTo>
                    <a:pt x="104" y="239"/>
                  </a:lnTo>
                  <a:lnTo>
                    <a:pt x="104" y="61"/>
                  </a:lnTo>
                  <a:lnTo>
                    <a:pt x="102" y="41"/>
                  </a:lnTo>
                  <a:lnTo>
                    <a:pt x="98" y="33"/>
                  </a:lnTo>
                  <a:lnTo>
                    <a:pt x="94" y="24"/>
                  </a:lnTo>
                  <a:lnTo>
                    <a:pt x="88" y="17"/>
                  </a:lnTo>
                  <a:lnTo>
                    <a:pt x="82" y="11"/>
                  </a:lnTo>
                  <a:lnTo>
                    <a:pt x="76" y="6"/>
                  </a:lnTo>
                  <a:lnTo>
                    <a:pt x="68" y="3"/>
                  </a:lnTo>
                  <a:lnTo>
                    <a:pt x="60" y="0"/>
                  </a:lnTo>
                  <a:lnTo>
                    <a:pt x="52" y="0"/>
                  </a:lnTo>
                  <a:lnTo>
                    <a:pt x="44" y="0"/>
                  </a:lnTo>
                  <a:lnTo>
                    <a:pt x="36" y="3"/>
                  </a:lnTo>
                  <a:lnTo>
                    <a:pt x="29" y="6"/>
                  </a:lnTo>
                  <a:lnTo>
                    <a:pt x="21" y="11"/>
                  </a:lnTo>
                  <a:lnTo>
                    <a:pt x="15" y="17"/>
                  </a:lnTo>
                  <a:lnTo>
                    <a:pt x="10" y="24"/>
                  </a:lnTo>
                  <a:lnTo>
                    <a:pt x="7" y="33"/>
                  </a:lnTo>
                  <a:lnTo>
                    <a:pt x="3" y="41"/>
                  </a:lnTo>
                  <a:lnTo>
                    <a:pt x="2" y="51"/>
                  </a:lnTo>
                  <a:lnTo>
                    <a:pt x="0" y="61"/>
                  </a:lnTo>
                  <a:lnTo>
                    <a:pt x="0" y="239"/>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99770" name="Line 442"/>
            <p:cNvSpPr>
              <a:spLocks noChangeShapeType="1"/>
            </p:cNvSpPr>
            <p:nvPr/>
          </p:nvSpPr>
          <p:spPr bwMode="auto">
            <a:xfrm>
              <a:off x="1133" y="3377"/>
              <a:ext cx="1" cy="0"/>
            </a:xfrm>
            <a:prstGeom prst="line">
              <a:avLst/>
            </a:prstGeom>
            <a:noFill/>
            <a:ln w="0">
              <a:solidFill>
                <a:srgbClr val="FF0000"/>
              </a:solidFill>
              <a:round/>
              <a:headEnd/>
              <a:tailEnd/>
            </a:ln>
          </p:spPr>
          <p:txBody>
            <a:bodyPr>
              <a:prstTxWarp prst="textNoShape">
                <a:avLst/>
              </a:prstTxWarp>
            </a:bodyPr>
            <a:lstStyle/>
            <a:p>
              <a:endParaRPr lang="en-US"/>
            </a:p>
          </p:txBody>
        </p:sp>
        <p:sp>
          <p:nvSpPr>
            <p:cNvPr id="99771" name="Freeform 443"/>
            <p:cNvSpPr>
              <a:spLocks/>
            </p:cNvSpPr>
            <p:nvPr/>
          </p:nvSpPr>
          <p:spPr bwMode="auto">
            <a:xfrm>
              <a:off x="1121" y="3377"/>
              <a:ext cx="204" cy="24"/>
            </a:xfrm>
            <a:custGeom>
              <a:avLst/>
              <a:gdLst>
                <a:gd name="T0" fmla="*/ 11 w 932"/>
                <a:gd name="T1" fmla="*/ 0 h 121"/>
                <a:gd name="T2" fmla="*/ 10 w 932"/>
                <a:gd name="T3" fmla="*/ 0 h 121"/>
                <a:gd name="T4" fmla="*/ 8 w 932"/>
                <a:gd name="T5" fmla="*/ 1 h 121"/>
                <a:gd name="T6" fmla="*/ 6 w 932"/>
                <a:gd name="T7" fmla="*/ 1 h 121"/>
                <a:gd name="T8" fmla="*/ 5 w 932"/>
                <a:gd name="T9" fmla="*/ 2 h 121"/>
                <a:gd name="T10" fmla="*/ 3 w 932"/>
                <a:gd name="T11" fmla="*/ 3 h 121"/>
                <a:gd name="T12" fmla="*/ 2 w 932"/>
                <a:gd name="T13" fmla="*/ 5 h 121"/>
                <a:gd name="T14" fmla="*/ 2 w 932"/>
                <a:gd name="T15" fmla="*/ 7 h 121"/>
                <a:gd name="T16" fmla="*/ 1 w 932"/>
                <a:gd name="T17" fmla="*/ 8 h 121"/>
                <a:gd name="T18" fmla="*/ 0 w 932"/>
                <a:gd name="T19" fmla="*/ 10 h 121"/>
                <a:gd name="T20" fmla="*/ 0 w 932"/>
                <a:gd name="T21" fmla="*/ 12 h 121"/>
                <a:gd name="T22" fmla="*/ 0 w 932"/>
                <a:gd name="T23" fmla="*/ 14 h 121"/>
                <a:gd name="T24" fmla="*/ 1 w 932"/>
                <a:gd name="T25" fmla="*/ 16 h 121"/>
                <a:gd name="T26" fmla="*/ 2 w 932"/>
                <a:gd name="T27" fmla="*/ 18 h 121"/>
                <a:gd name="T28" fmla="*/ 2 w 932"/>
                <a:gd name="T29" fmla="*/ 19 h 121"/>
                <a:gd name="T30" fmla="*/ 3 w 932"/>
                <a:gd name="T31" fmla="*/ 20 h 121"/>
                <a:gd name="T32" fmla="*/ 5 w 932"/>
                <a:gd name="T33" fmla="*/ 22 h 121"/>
                <a:gd name="T34" fmla="*/ 6 w 932"/>
                <a:gd name="T35" fmla="*/ 23 h 121"/>
                <a:gd name="T36" fmla="*/ 8 w 932"/>
                <a:gd name="T37" fmla="*/ 23 h 121"/>
                <a:gd name="T38" fmla="*/ 10 w 932"/>
                <a:gd name="T39" fmla="*/ 24 h 121"/>
                <a:gd name="T40" fmla="*/ 11 w 932"/>
                <a:gd name="T41" fmla="*/ 24 h 121"/>
                <a:gd name="T42" fmla="*/ 193 w 932"/>
                <a:gd name="T43" fmla="*/ 24 h 121"/>
                <a:gd name="T44" fmla="*/ 196 w 932"/>
                <a:gd name="T45" fmla="*/ 23 h 121"/>
                <a:gd name="T46" fmla="*/ 198 w 932"/>
                <a:gd name="T47" fmla="*/ 23 h 121"/>
                <a:gd name="T48" fmla="*/ 199 w 932"/>
                <a:gd name="T49" fmla="*/ 22 h 121"/>
                <a:gd name="T50" fmla="*/ 201 w 932"/>
                <a:gd name="T51" fmla="*/ 20 h 121"/>
                <a:gd name="T52" fmla="*/ 202 w 932"/>
                <a:gd name="T53" fmla="*/ 19 h 121"/>
                <a:gd name="T54" fmla="*/ 203 w 932"/>
                <a:gd name="T55" fmla="*/ 18 h 121"/>
                <a:gd name="T56" fmla="*/ 203 w 932"/>
                <a:gd name="T57" fmla="*/ 16 h 121"/>
                <a:gd name="T58" fmla="*/ 204 w 932"/>
                <a:gd name="T59" fmla="*/ 14 h 121"/>
                <a:gd name="T60" fmla="*/ 204 w 932"/>
                <a:gd name="T61" fmla="*/ 12 h 121"/>
                <a:gd name="T62" fmla="*/ 204 w 932"/>
                <a:gd name="T63" fmla="*/ 10 h 121"/>
                <a:gd name="T64" fmla="*/ 203 w 932"/>
                <a:gd name="T65" fmla="*/ 8 h 121"/>
                <a:gd name="T66" fmla="*/ 203 w 932"/>
                <a:gd name="T67" fmla="*/ 7 h 121"/>
                <a:gd name="T68" fmla="*/ 202 w 932"/>
                <a:gd name="T69" fmla="*/ 5 h 121"/>
                <a:gd name="T70" fmla="*/ 201 w 932"/>
                <a:gd name="T71" fmla="*/ 3 h 121"/>
                <a:gd name="T72" fmla="*/ 199 w 932"/>
                <a:gd name="T73" fmla="*/ 2 h 121"/>
                <a:gd name="T74" fmla="*/ 198 w 932"/>
                <a:gd name="T75" fmla="*/ 1 h 121"/>
                <a:gd name="T76" fmla="*/ 196 w 932"/>
                <a:gd name="T77" fmla="*/ 1 h 121"/>
                <a:gd name="T78" fmla="*/ 195 w 932"/>
                <a:gd name="T79" fmla="*/ 0 h 121"/>
                <a:gd name="T80" fmla="*/ 193 w 932"/>
                <a:gd name="T81" fmla="*/ 0 h 121"/>
                <a:gd name="T82" fmla="*/ 11 w 932"/>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1"/>
                <a:gd name="T128" fmla="*/ 932 w 932"/>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1">
                  <a:moveTo>
                    <a:pt x="52" y="0"/>
                  </a:moveTo>
                  <a:lnTo>
                    <a:pt x="44" y="0"/>
                  </a:lnTo>
                  <a:lnTo>
                    <a:pt x="36" y="3"/>
                  </a:lnTo>
                  <a:lnTo>
                    <a:pt x="29" y="6"/>
                  </a:lnTo>
                  <a:lnTo>
                    <a:pt x="21" y="11"/>
                  </a:lnTo>
                  <a:lnTo>
                    <a:pt x="15" y="17"/>
                  </a:lnTo>
                  <a:lnTo>
                    <a:pt x="10" y="24"/>
                  </a:lnTo>
                  <a:lnTo>
                    <a:pt x="7" y="33"/>
                  </a:lnTo>
                  <a:lnTo>
                    <a:pt x="3" y="41"/>
                  </a:lnTo>
                  <a:lnTo>
                    <a:pt x="2" y="51"/>
                  </a:lnTo>
                  <a:lnTo>
                    <a:pt x="0" y="61"/>
                  </a:lnTo>
                  <a:lnTo>
                    <a:pt x="2" y="70"/>
                  </a:lnTo>
                  <a:lnTo>
                    <a:pt x="3" y="79"/>
                  </a:lnTo>
                  <a:lnTo>
                    <a:pt x="7" y="89"/>
                  </a:lnTo>
                  <a:lnTo>
                    <a:pt x="10" y="96"/>
                  </a:lnTo>
                  <a:lnTo>
                    <a:pt x="15" y="103"/>
                  </a:lnTo>
                  <a:lnTo>
                    <a:pt x="21" y="109"/>
                  </a:lnTo>
                  <a:lnTo>
                    <a:pt x="29" y="114"/>
                  </a:lnTo>
                  <a:lnTo>
                    <a:pt x="36" y="118"/>
                  </a:lnTo>
                  <a:lnTo>
                    <a:pt x="44" y="120"/>
                  </a:lnTo>
                  <a:lnTo>
                    <a:pt x="52" y="121"/>
                  </a:lnTo>
                  <a:lnTo>
                    <a:pt x="880" y="121"/>
                  </a:lnTo>
                  <a:lnTo>
                    <a:pt x="896" y="118"/>
                  </a:lnTo>
                  <a:lnTo>
                    <a:pt x="903" y="114"/>
                  </a:lnTo>
                  <a:lnTo>
                    <a:pt x="911" y="109"/>
                  </a:lnTo>
                  <a:lnTo>
                    <a:pt x="917" y="103"/>
                  </a:lnTo>
                  <a:lnTo>
                    <a:pt x="922" y="96"/>
                  </a:lnTo>
                  <a:lnTo>
                    <a:pt x="926" y="89"/>
                  </a:lnTo>
                  <a:lnTo>
                    <a:pt x="929" y="79"/>
                  </a:lnTo>
                  <a:lnTo>
                    <a:pt x="931" y="70"/>
                  </a:lnTo>
                  <a:lnTo>
                    <a:pt x="932" y="61"/>
                  </a:lnTo>
                  <a:lnTo>
                    <a:pt x="931" y="51"/>
                  </a:lnTo>
                  <a:lnTo>
                    <a:pt x="929" y="41"/>
                  </a:lnTo>
                  <a:lnTo>
                    <a:pt x="926" y="33"/>
                  </a:lnTo>
                  <a:lnTo>
                    <a:pt x="922" y="24"/>
                  </a:lnTo>
                  <a:lnTo>
                    <a:pt x="917" y="17"/>
                  </a:lnTo>
                  <a:lnTo>
                    <a:pt x="911" y="11"/>
                  </a:lnTo>
                  <a:lnTo>
                    <a:pt x="903" y="6"/>
                  </a:lnTo>
                  <a:lnTo>
                    <a:pt x="896" y="3"/>
                  </a:lnTo>
                  <a:lnTo>
                    <a:pt x="889" y="0"/>
                  </a:lnTo>
                  <a:lnTo>
                    <a:pt x="880"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99772" name="Line 444"/>
            <p:cNvSpPr>
              <a:spLocks noChangeShapeType="1"/>
            </p:cNvSpPr>
            <p:nvPr/>
          </p:nvSpPr>
          <p:spPr bwMode="auto">
            <a:xfrm>
              <a:off x="1302" y="3389"/>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773" name="Freeform 445"/>
            <p:cNvSpPr>
              <a:spLocks/>
            </p:cNvSpPr>
            <p:nvPr/>
          </p:nvSpPr>
          <p:spPr bwMode="auto">
            <a:xfrm>
              <a:off x="1302" y="3328"/>
              <a:ext cx="23" cy="73"/>
            </a:xfrm>
            <a:custGeom>
              <a:avLst/>
              <a:gdLst>
                <a:gd name="T0" fmla="*/ 0 w 104"/>
                <a:gd name="T1" fmla="*/ 61 h 360"/>
                <a:gd name="T2" fmla="*/ 0 w 104"/>
                <a:gd name="T3" fmla="*/ 63 h 360"/>
                <a:gd name="T4" fmla="*/ 0 w 104"/>
                <a:gd name="T5" fmla="*/ 64 h 360"/>
                <a:gd name="T6" fmla="*/ 1 w 104"/>
                <a:gd name="T7" fmla="*/ 67 h 360"/>
                <a:gd name="T8" fmla="*/ 2 w 104"/>
                <a:gd name="T9" fmla="*/ 68 h 360"/>
                <a:gd name="T10" fmla="*/ 3 w 104"/>
                <a:gd name="T11" fmla="*/ 69 h 360"/>
                <a:gd name="T12" fmla="*/ 5 w 104"/>
                <a:gd name="T13" fmla="*/ 71 h 360"/>
                <a:gd name="T14" fmla="*/ 6 w 104"/>
                <a:gd name="T15" fmla="*/ 72 h 360"/>
                <a:gd name="T16" fmla="*/ 8 w 104"/>
                <a:gd name="T17" fmla="*/ 72 h 360"/>
                <a:gd name="T18" fmla="*/ 10 w 104"/>
                <a:gd name="T19" fmla="*/ 73 h 360"/>
                <a:gd name="T20" fmla="*/ 12 w 104"/>
                <a:gd name="T21" fmla="*/ 73 h 360"/>
                <a:gd name="T22" fmla="*/ 13 w 104"/>
                <a:gd name="T23" fmla="*/ 73 h 360"/>
                <a:gd name="T24" fmla="*/ 15 w 104"/>
                <a:gd name="T25" fmla="*/ 72 h 360"/>
                <a:gd name="T26" fmla="*/ 17 w 104"/>
                <a:gd name="T27" fmla="*/ 72 h 360"/>
                <a:gd name="T28" fmla="*/ 18 w 104"/>
                <a:gd name="T29" fmla="*/ 71 h 360"/>
                <a:gd name="T30" fmla="*/ 20 w 104"/>
                <a:gd name="T31" fmla="*/ 69 h 360"/>
                <a:gd name="T32" fmla="*/ 21 w 104"/>
                <a:gd name="T33" fmla="*/ 68 h 360"/>
                <a:gd name="T34" fmla="*/ 22 w 104"/>
                <a:gd name="T35" fmla="*/ 67 h 360"/>
                <a:gd name="T36" fmla="*/ 22 w 104"/>
                <a:gd name="T37" fmla="*/ 64 h 360"/>
                <a:gd name="T38" fmla="*/ 23 w 104"/>
                <a:gd name="T39" fmla="*/ 63 h 360"/>
                <a:gd name="T40" fmla="*/ 23 w 104"/>
                <a:gd name="T41" fmla="*/ 61 h 360"/>
                <a:gd name="T42" fmla="*/ 23 w 104"/>
                <a:gd name="T43" fmla="*/ 12 h 360"/>
                <a:gd name="T44" fmla="*/ 22 w 104"/>
                <a:gd name="T45" fmla="*/ 8 h 360"/>
                <a:gd name="T46" fmla="*/ 22 w 104"/>
                <a:gd name="T47" fmla="*/ 7 h 360"/>
                <a:gd name="T48" fmla="*/ 21 w 104"/>
                <a:gd name="T49" fmla="*/ 5 h 360"/>
                <a:gd name="T50" fmla="*/ 20 w 104"/>
                <a:gd name="T51" fmla="*/ 3 h 360"/>
                <a:gd name="T52" fmla="*/ 18 w 104"/>
                <a:gd name="T53" fmla="*/ 2 h 360"/>
                <a:gd name="T54" fmla="*/ 17 w 104"/>
                <a:gd name="T55" fmla="*/ 1 h 360"/>
                <a:gd name="T56" fmla="*/ 15 w 104"/>
                <a:gd name="T57" fmla="*/ 1 h 360"/>
                <a:gd name="T58" fmla="*/ 13 w 104"/>
                <a:gd name="T59" fmla="*/ 0 h 360"/>
                <a:gd name="T60" fmla="*/ 12 w 104"/>
                <a:gd name="T61" fmla="*/ 0 h 360"/>
                <a:gd name="T62" fmla="*/ 10 w 104"/>
                <a:gd name="T63" fmla="*/ 0 h 360"/>
                <a:gd name="T64" fmla="*/ 8 w 104"/>
                <a:gd name="T65" fmla="*/ 1 h 360"/>
                <a:gd name="T66" fmla="*/ 6 w 104"/>
                <a:gd name="T67" fmla="*/ 1 h 360"/>
                <a:gd name="T68" fmla="*/ 5 w 104"/>
                <a:gd name="T69" fmla="*/ 2 h 360"/>
                <a:gd name="T70" fmla="*/ 3 w 104"/>
                <a:gd name="T71" fmla="*/ 3 h 360"/>
                <a:gd name="T72" fmla="*/ 2 w 104"/>
                <a:gd name="T73" fmla="*/ 5 h 360"/>
                <a:gd name="T74" fmla="*/ 1 w 104"/>
                <a:gd name="T75" fmla="*/ 7 h 360"/>
                <a:gd name="T76" fmla="*/ 0 w 104"/>
                <a:gd name="T77" fmla="*/ 8 h 360"/>
                <a:gd name="T78" fmla="*/ 0 w 104"/>
                <a:gd name="T79" fmla="*/ 10 h 360"/>
                <a:gd name="T80" fmla="*/ 0 w 104"/>
                <a:gd name="T81" fmla="*/ 12 h 360"/>
                <a:gd name="T82" fmla="*/ 0 w 104"/>
                <a:gd name="T83" fmla="*/ 61 h 3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360"/>
                <a:gd name="T128" fmla="*/ 104 w 104"/>
                <a:gd name="T129" fmla="*/ 360 h 3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360">
                  <a:moveTo>
                    <a:pt x="0" y="300"/>
                  </a:moveTo>
                  <a:lnTo>
                    <a:pt x="1" y="309"/>
                  </a:lnTo>
                  <a:lnTo>
                    <a:pt x="2" y="318"/>
                  </a:lnTo>
                  <a:lnTo>
                    <a:pt x="6" y="328"/>
                  </a:lnTo>
                  <a:lnTo>
                    <a:pt x="10" y="335"/>
                  </a:lnTo>
                  <a:lnTo>
                    <a:pt x="15" y="342"/>
                  </a:lnTo>
                  <a:lnTo>
                    <a:pt x="21" y="348"/>
                  </a:lnTo>
                  <a:lnTo>
                    <a:pt x="28" y="353"/>
                  </a:lnTo>
                  <a:lnTo>
                    <a:pt x="36" y="357"/>
                  </a:lnTo>
                  <a:lnTo>
                    <a:pt x="43" y="359"/>
                  </a:lnTo>
                  <a:lnTo>
                    <a:pt x="52" y="360"/>
                  </a:lnTo>
                  <a:lnTo>
                    <a:pt x="61" y="359"/>
                  </a:lnTo>
                  <a:lnTo>
                    <a:pt x="68" y="357"/>
                  </a:lnTo>
                  <a:lnTo>
                    <a:pt x="75" y="353"/>
                  </a:lnTo>
                  <a:lnTo>
                    <a:pt x="83" y="348"/>
                  </a:lnTo>
                  <a:lnTo>
                    <a:pt x="89" y="342"/>
                  </a:lnTo>
                  <a:lnTo>
                    <a:pt x="94" y="335"/>
                  </a:lnTo>
                  <a:lnTo>
                    <a:pt x="98" y="328"/>
                  </a:lnTo>
                  <a:lnTo>
                    <a:pt x="101" y="318"/>
                  </a:lnTo>
                  <a:lnTo>
                    <a:pt x="103" y="309"/>
                  </a:lnTo>
                  <a:lnTo>
                    <a:pt x="104" y="300"/>
                  </a:lnTo>
                  <a:lnTo>
                    <a:pt x="104" y="61"/>
                  </a:lnTo>
                  <a:lnTo>
                    <a:pt x="101" y="41"/>
                  </a:lnTo>
                  <a:lnTo>
                    <a:pt x="98" y="33"/>
                  </a:lnTo>
                  <a:lnTo>
                    <a:pt x="94" y="24"/>
                  </a:lnTo>
                  <a:lnTo>
                    <a:pt x="89" y="17"/>
                  </a:lnTo>
                  <a:lnTo>
                    <a:pt x="83" y="11"/>
                  </a:lnTo>
                  <a:lnTo>
                    <a:pt x="75" y="6"/>
                  </a:lnTo>
                  <a:lnTo>
                    <a:pt x="68" y="3"/>
                  </a:lnTo>
                  <a:lnTo>
                    <a:pt x="61" y="0"/>
                  </a:lnTo>
                  <a:lnTo>
                    <a:pt x="52" y="0"/>
                  </a:lnTo>
                  <a:lnTo>
                    <a:pt x="43" y="0"/>
                  </a:lnTo>
                  <a:lnTo>
                    <a:pt x="36" y="3"/>
                  </a:lnTo>
                  <a:lnTo>
                    <a:pt x="28" y="6"/>
                  </a:lnTo>
                  <a:lnTo>
                    <a:pt x="21" y="11"/>
                  </a:lnTo>
                  <a:lnTo>
                    <a:pt x="15" y="17"/>
                  </a:lnTo>
                  <a:lnTo>
                    <a:pt x="10" y="24"/>
                  </a:lnTo>
                  <a:lnTo>
                    <a:pt x="6" y="33"/>
                  </a:lnTo>
                  <a:lnTo>
                    <a:pt x="2" y="41"/>
                  </a:lnTo>
                  <a:lnTo>
                    <a:pt x="1" y="51"/>
                  </a:lnTo>
                  <a:lnTo>
                    <a:pt x="0" y="61"/>
                  </a:lnTo>
                  <a:lnTo>
                    <a:pt x="0" y="30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99774" name="Line 446"/>
            <p:cNvSpPr>
              <a:spLocks noChangeShapeType="1"/>
            </p:cNvSpPr>
            <p:nvPr/>
          </p:nvSpPr>
          <p:spPr bwMode="auto">
            <a:xfrm>
              <a:off x="1313" y="3328"/>
              <a:ext cx="1" cy="0"/>
            </a:xfrm>
            <a:prstGeom prst="line">
              <a:avLst/>
            </a:prstGeom>
            <a:noFill/>
            <a:ln w="0">
              <a:solidFill>
                <a:srgbClr val="FF0000"/>
              </a:solidFill>
              <a:round/>
              <a:headEnd/>
              <a:tailEnd/>
            </a:ln>
          </p:spPr>
          <p:txBody>
            <a:bodyPr>
              <a:prstTxWarp prst="textNoShape">
                <a:avLst/>
              </a:prstTxWarp>
            </a:bodyPr>
            <a:lstStyle/>
            <a:p>
              <a:endParaRPr lang="en-US"/>
            </a:p>
          </p:txBody>
        </p:sp>
        <p:sp>
          <p:nvSpPr>
            <p:cNvPr id="99775" name="Freeform 447"/>
            <p:cNvSpPr>
              <a:spLocks/>
            </p:cNvSpPr>
            <p:nvPr/>
          </p:nvSpPr>
          <p:spPr bwMode="auto">
            <a:xfrm>
              <a:off x="1302" y="3328"/>
              <a:ext cx="203" cy="24"/>
            </a:xfrm>
            <a:custGeom>
              <a:avLst/>
              <a:gdLst>
                <a:gd name="T0" fmla="*/ 11 w 932"/>
                <a:gd name="T1" fmla="*/ 0 h 121"/>
                <a:gd name="T2" fmla="*/ 9 w 932"/>
                <a:gd name="T3" fmla="*/ 0 h 121"/>
                <a:gd name="T4" fmla="*/ 8 w 932"/>
                <a:gd name="T5" fmla="*/ 1 h 121"/>
                <a:gd name="T6" fmla="*/ 6 w 932"/>
                <a:gd name="T7" fmla="*/ 1 h 121"/>
                <a:gd name="T8" fmla="*/ 5 w 932"/>
                <a:gd name="T9" fmla="*/ 2 h 121"/>
                <a:gd name="T10" fmla="*/ 3 w 932"/>
                <a:gd name="T11" fmla="*/ 3 h 121"/>
                <a:gd name="T12" fmla="*/ 2 w 932"/>
                <a:gd name="T13" fmla="*/ 5 h 121"/>
                <a:gd name="T14" fmla="*/ 1 w 932"/>
                <a:gd name="T15" fmla="*/ 7 h 121"/>
                <a:gd name="T16" fmla="*/ 0 w 932"/>
                <a:gd name="T17" fmla="*/ 8 h 121"/>
                <a:gd name="T18" fmla="*/ 0 w 932"/>
                <a:gd name="T19" fmla="*/ 10 h 121"/>
                <a:gd name="T20" fmla="*/ 0 w 932"/>
                <a:gd name="T21" fmla="*/ 12 h 121"/>
                <a:gd name="T22" fmla="*/ 0 w 932"/>
                <a:gd name="T23" fmla="*/ 14 h 121"/>
                <a:gd name="T24" fmla="*/ 0 w 932"/>
                <a:gd name="T25" fmla="*/ 16 h 121"/>
                <a:gd name="T26" fmla="*/ 1 w 932"/>
                <a:gd name="T27" fmla="*/ 17 h 121"/>
                <a:gd name="T28" fmla="*/ 2 w 932"/>
                <a:gd name="T29" fmla="*/ 19 h 121"/>
                <a:gd name="T30" fmla="*/ 3 w 932"/>
                <a:gd name="T31" fmla="*/ 20 h 121"/>
                <a:gd name="T32" fmla="*/ 5 w 932"/>
                <a:gd name="T33" fmla="*/ 22 h 121"/>
                <a:gd name="T34" fmla="*/ 6 w 932"/>
                <a:gd name="T35" fmla="*/ 23 h 121"/>
                <a:gd name="T36" fmla="*/ 8 w 932"/>
                <a:gd name="T37" fmla="*/ 23 h 121"/>
                <a:gd name="T38" fmla="*/ 9 w 932"/>
                <a:gd name="T39" fmla="*/ 24 h 121"/>
                <a:gd name="T40" fmla="*/ 11 w 932"/>
                <a:gd name="T41" fmla="*/ 24 h 121"/>
                <a:gd name="T42" fmla="*/ 192 w 932"/>
                <a:gd name="T43" fmla="*/ 24 h 121"/>
                <a:gd name="T44" fmla="*/ 195 w 932"/>
                <a:gd name="T45" fmla="*/ 23 h 121"/>
                <a:gd name="T46" fmla="*/ 197 w 932"/>
                <a:gd name="T47" fmla="*/ 23 h 121"/>
                <a:gd name="T48" fmla="*/ 198 w 932"/>
                <a:gd name="T49" fmla="*/ 22 h 121"/>
                <a:gd name="T50" fmla="*/ 200 w 932"/>
                <a:gd name="T51" fmla="*/ 20 h 121"/>
                <a:gd name="T52" fmla="*/ 201 w 932"/>
                <a:gd name="T53" fmla="*/ 19 h 121"/>
                <a:gd name="T54" fmla="*/ 201 w 932"/>
                <a:gd name="T55" fmla="*/ 17 h 121"/>
                <a:gd name="T56" fmla="*/ 202 w 932"/>
                <a:gd name="T57" fmla="*/ 16 h 121"/>
                <a:gd name="T58" fmla="*/ 203 w 932"/>
                <a:gd name="T59" fmla="*/ 14 h 121"/>
                <a:gd name="T60" fmla="*/ 203 w 932"/>
                <a:gd name="T61" fmla="*/ 12 h 121"/>
                <a:gd name="T62" fmla="*/ 203 w 932"/>
                <a:gd name="T63" fmla="*/ 10 h 121"/>
                <a:gd name="T64" fmla="*/ 202 w 932"/>
                <a:gd name="T65" fmla="*/ 8 h 121"/>
                <a:gd name="T66" fmla="*/ 201 w 932"/>
                <a:gd name="T67" fmla="*/ 7 h 121"/>
                <a:gd name="T68" fmla="*/ 201 w 932"/>
                <a:gd name="T69" fmla="*/ 5 h 121"/>
                <a:gd name="T70" fmla="*/ 200 w 932"/>
                <a:gd name="T71" fmla="*/ 3 h 121"/>
                <a:gd name="T72" fmla="*/ 198 w 932"/>
                <a:gd name="T73" fmla="*/ 2 h 121"/>
                <a:gd name="T74" fmla="*/ 197 w 932"/>
                <a:gd name="T75" fmla="*/ 1 h 121"/>
                <a:gd name="T76" fmla="*/ 195 w 932"/>
                <a:gd name="T77" fmla="*/ 1 h 121"/>
                <a:gd name="T78" fmla="*/ 193 w 932"/>
                <a:gd name="T79" fmla="*/ 0 h 121"/>
                <a:gd name="T80" fmla="*/ 192 w 932"/>
                <a:gd name="T81" fmla="*/ 0 h 121"/>
                <a:gd name="T82" fmla="*/ 11 w 932"/>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1"/>
                <a:gd name="T128" fmla="*/ 932 w 932"/>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1">
                  <a:moveTo>
                    <a:pt x="52" y="0"/>
                  </a:moveTo>
                  <a:lnTo>
                    <a:pt x="43" y="0"/>
                  </a:lnTo>
                  <a:lnTo>
                    <a:pt x="36" y="3"/>
                  </a:lnTo>
                  <a:lnTo>
                    <a:pt x="28" y="6"/>
                  </a:lnTo>
                  <a:lnTo>
                    <a:pt x="21" y="11"/>
                  </a:lnTo>
                  <a:lnTo>
                    <a:pt x="15" y="17"/>
                  </a:lnTo>
                  <a:lnTo>
                    <a:pt x="10" y="24"/>
                  </a:lnTo>
                  <a:lnTo>
                    <a:pt x="6" y="33"/>
                  </a:lnTo>
                  <a:lnTo>
                    <a:pt x="2" y="41"/>
                  </a:lnTo>
                  <a:lnTo>
                    <a:pt x="1" y="51"/>
                  </a:lnTo>
                  <a:lnTo>
                    <a:pt x="0" y="61"/>
                  </a:lnTo>
                  <a:lnTo>
                    <a:pt x="1" y="69"/>
                  </a:lnTo>
                  <a:lnTo>
                    <a:pt x="2" y="79"/>
                  </a:lnTo>
                  <a:lnTo>
                    <a:pt x="6" y="87"/>
                  </a:lnTo>
                  <a:lnTo>
                    <a:pt x="10" y="96"/>
                  </a:lnTo>
                  <a:lnTo>
                    <a:pt x="15" y="103"/>
                  </a:lnTo>
                  <a:lnTo>
                    <a:pt x="21" y="109"/>
                  </a:lnTo>
                  <a:lnTo>
                    <a:pt x="28" y="114"/>
                  </a:lnTo>
                  <a:lnTo>
                    <a:pt x="36" y="117"/>
                  </a:lnTo>
                  <a:lnTo>
                    <a:pt x="43" y="120"/>
                  </a:lnTo>
                  <a:lnTo>
                    <a:pt x="52" y="121"/>
                  </a:lnTo>
                  <a:lnTo>
                    <a:pt x="880" y="121"/>
                  </a:lnTo>
                  <a:lnTo>
                    <a:pt x="896" y="117"/>
                  </a:lnTo>
                  <a:lnTo>
                    <a:pt x="903" y="114"/>
                  </a:lnTo>
                  <a:lnTo>
                    <a:pt x="911" y="109"/>
                  </a:lnTo>
                  <a:lnTo>
                    <a:pt x="917" y="103"/>
                  </a:lnTo>
                  <a:lnTo>
                    <a:pt x="922" y="96"/>
                  </a:lnTo>
                  <a:lnTo>
                    <a:pt x="925" y="87"/>
                  </a:lnTo>
                  <a:lnTo>
                    <a:pt x="929" y="79"/>
                  </a:lnTo>
                  <a:lnTo>
                    <a:pt x="930" y="69"/>
                  </a:lnTo>
                  <a:lnTo>
                    <a:pt x="932" y="61"/>
                  </a:lnTo>
                  <a:lnTo>
                    <a:pt x="930" y="51"/>
                  </a:lnTo>
                  <a:lnTo>
                    <a:pt x="929" y="41"/>
                  </a:lnTo>
                  <a:lnTo>
                    <a:pt x="925" y="33"/>
                  </a:lnTo>
                  <a:lnTo>
                    <a:pt x="922" y="24"/>
                  </a:lnTo>
                  <a:lnTo>
                    <a:pt x="917" y="17"/>
                  </a:lnTo>
                  <a:lnTo>
                    <a:pt x="911" y="11"/>
                  </a:lnTo>
                  <a:lnTo>
                    <a:pt x="903" y="6"/>
                  </a:lnTo>
                  <a:lnTo>
                    <a:pt x="896" y="3"/>
                  </a:lnTo>
                  <a:lnTo>
                    <a:pt x="888" y="0"/>
                  </a:lnTo>
                  <a:lnTo>
                    <a:pt x="880"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99776" name="Line 448"/>
            <p:cNvSpPr>
              <a:spLocks noChangeShapeType="1"/>
            </p:cNvSpPr>
            <p:nvPr/>
          </p:nvSpPr>
          <p:spPr bwMode="auto">
            <a:xfrm>
              <a:off x="1483" y="3340"/>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777" name="Freeform 449"/>
            <p:cNvSpPr>
              <a:spLocks/>
            </p:cNvSpPr>
            <p:nvPr/>
          </p:nvSpPr>
          <p:spPr bwMode="auto">
            <a:xfrm>
              <a:off x="1483" y="3278"/>
              <a:ext cx="22" cy="74"/>
            </a:xfrm>
            <a:custGeom>
              <a:avLst/>
              <a:gdLst>
                <a:gd name="T0" fmla="*/ 0 w 104"/>
                <a:gd name="T1" fmla="*/ 62 h 364"/>
                <a:gd name="T2" fmla="*/ 0 w 104"/>
                <a:gd name="T3" fmla="*/ 63 h 364"/>
                <a:gd name="T4" fmla="*/ 0 w 104"/>
                <a:gd name="T5" fmla="*/ 65 h 364"/>
                <a:gd name="T6" fmla="*/ 1 w 104"/>
                <a:gd name="T7" fmla="*/ 67 h 364"/>
                <a:gd name="T8" fmla="*/ 2 w 104"/>
                <a:gd name="T9" fmla="*/ 69 h 364"/>
                <a:gd name="T10" fmla="*/ 3 w 104"/>
                <a:gd name="T11" fmla="*/ 70 h 364"/>
                <a:gd name="T12" fmla="*/ 4 w 104"/>
                <a:gd name="T13" fmla="*/ 72 h 364"/>
                <a:gd name="T14" fmla="*/ 6 w 104"/>
                <a:gd name="T15" fmla="*/ 73 h 364"/>
                <a:gd name="T16" fmla="*/ 8 w 104"/>
                <a:gd name="T17" fmla="*/ 73 h 364"/>
                <a:gd name="T18" fmla="*/ 9 w 104"/>
                <a:gd name="T19" fmla="*/ 74 h 364"/>
                <a:gd name="T20" fmla="*/ 11 w 104"/>
                <a:gd name="T21" fmla="*/ 74 h 364"/>
                <a:gd name="T22" fmla="*/ 13 w 104"/>
                <a:gd name="T23" fmla="*/ 74 h 364"/>
                <a:gd name="T24" fmla="*/ 14 w 104"/>
                <a:gd name="T25" fmla="*/ 73 h 364"/>
                <a:gd name="T26" fmla="*/ 16 w 104"/>
                <a:gd name="T27" fmla="*/ 73 h 364"/>
                <a:gd name="T28" fmla="*/ 18 w 104"/>
                <a:gd name="T29" fmla="*/ 72 h 364"/>
                <a:gd name="T30" fmla="*/ 19 w 104"/>
                <a:gd name="T31" fmla="*/ 70 h 364"/>
                <a:gd name="T32" fmla="*/ 20 w 104"/>
                <a:gd name="T33" fmla="*/ 69 h 364"/>
                <a:gd name="T34" fmla="*/ 21 w 104"/>
                <a:gd name="T35" fmla="*/ 67 h 364"/>
                <a:gd name="T36" fmla="*/ 21 w 104"/>
                <a:gd name="T37" fmla="*/ 65 h 364"/>
                <a:gd name="T38" fmla="*/ 22 w 104"/>
                <a:gd name="T39" fmla="*/ 63 h 364"/>
                <a:gd name="T40" fmla="*/ 22 w 104"/>
                <a:gd name="T41" fmla="*/ 62 h 364"/>
                <a:gd name="T42" fmla="*/ 22 w 104"/>
                <a:gd name="T43" fmla="*/ 13 h 364"/>
                <a:gd name="T44" fmla="*/ 21 w 104"/>
                <a:gd name="T45" fmla="*/ 9 h 364"/>
                <a:gd name="T46" fmla="*/ 21 w 104"/>
                <a:gd name="T47" fmla="*/ 7 h 364"/>
                <a:gd name="T48" fmla="*/ 20 w 104"/>
                <a:gd name="T49" fmla="*/ 5 h 364"/>
                <a:gd name="T50" fmla="*/ 19 w 104"/>
                <a:gd name="T51" fmla="*/ 4 h 364"/>
                <a:gd name="T52" fmla="*/ 18 w 104"/>
                <a:gd name="T53" fmla="*/ 2 h 364"/>
                <a:gd name="T54" fmla="*/ 16 w 104"/>
                <a:gd name="T55" fmla="*/ 2 h 364"/>
                <a:gd name="T56" fmla="*/ 14 w 104"/>
                <a:gd name="T57" fmla="*/ 1 h 364"/>
                <a:gd name="T58" fmla="*/ 13 w 104"/>
                <a:gd name="T59" fmla="*/ 0 h 364"/>
                <a:gd name="T60" fmla="*/ 11 w 104"/>
                <a:gd name="T61" fmla="*/ 0 h 364"/>
                <a:gd name="T62" fmla="*/ 9 w 104"/>
                <a:gd name="T63" fmla="*/ 0 h 364"/>
                <a:gd name="T64" fmla="*/ 8 w 104"/>
                <a:gd name="T65" fmla="*/ 1 h 364"/>
                <a:gd name="T66" fmla="*/ 6 w 104"/>
                <a:gd name="T67" fmla="*/ 2 h 364"/>
                <a:gd name="T68" fmla="*/ 4 w 104"/>
                <a:gd name="T69" fmla="*/ 2 h 364"/>
                <a:gd name="T70" fmla="*/ 3 w 104"/>
                <a:gd name="T71" fmla="*/ 4 h 364"/>
                <a:gd name="T72" fmla="*/ 2 w 104"/>
                <a:gd name="T73" fmla="*/ 5 h 364"/>
                <a:gd name="T74" fmla="*/ 1 w 104"/>
                <a:gd name="T75" fmla="*/ 7 h 364"/>
                <a:gd name="T76" fmla="*/ 0 w 104"/>
                <a:gd name="T77" fmla="*/ 9 h 364"/>
                <a:gd name="T78" fmla="*/ 0 w 104"/>
                <a:gd name="T79" fmla="*/ 11 h 364"/>
                <a:gd name="T80" fmla="*/ 0 w 104"/>
                <a:gd name="T81" fmla="*/ 13 h 364"/>
                <a:gd name="T82" fmla="*/ 0 w 104"/>
                <a:gd name="T83" fmla="*/ 62 h 3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364"/>
                <a:gd name="T128" fmla="*/ 104 w 104"/>
                <a:gd name="T129" fmla="*/ 364 h 3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364">
                  <a:moveTo>
                    <a:pt x="0" y="304"/>
                  </a:moveTo>
                  <a:lnTo>
                    <a:pt x="1" y="312"/>
                  </a:lnTo>
                  <a:lnTo>
                    <a:pt x="2" y="322"/>
                  </a:lnTo>
                  <a:lnTo>
                    <a:pt x="6" y="330"/>
                  </a:lnTo>
                  <a:lnTo>
                    <a:pt x="10" y="339"/>
                  </a:lnTo>
                  <a:lnTo>
                    <a:pt x="15" y="346"/>
                  </a:lnTo>
                  <a:lnTo>
                    <a:pt x="21" y="352"/>
                  </a:lnTo>
                  <a:lnTo>
                    <a:pt x="28" y="357"/>
                  </a:lnTo>
                  <a:lnTo>
                    <a:pt x="36" y="360"/>
                  </a:lnTo>
                  <a:lnTo>
                    <a:pt x="44" y="363"/>
                  </a:lnTo>
                  <a:lnTo>
                    <a:pt x="52" y="364"/>
                  </a:lnTo>
                  <a:lnTo>
                    <a:pt x="60" y="363"/>
                  </a:lnTo>
                  <a:lnTo>
                    <a:pt x="68" y="360"/>
                  </a:lnTo>
                  <a:lnTo>
                    <a:pt x="75" y="357"/>
                  </a:lnTo>
                  <a:lnTo>
                    <a:pt x="83" y="352"/>
                  </a:lnTo>
                  <a:lnTo>
                    <a:pt x="89" y="346"/>
                  </a:lnTo>
                  <a:lnTo>
                    <a:pt x="94" y="339"/>
                  </a:lnTo>
                  <a:lnTo>
                    <a:pt x="97" y="330"/>
                  </a:lnTo>
                  <a:lnTo>
                    <a:pt x="101" y="322"/>
                  </a:lnTo>
                  <a:lnTo>
                    <a:pt x="102" y="312"/>
                  </a:lnTo>
                  <a:lnTo>
                    <a:pt x="104" y="304"/>
                  </a:lnTo>
                  <a:lnTo>
                    <a:pt x="104" y="62"/>
                  </a:lnTo>
                  <a:lnTo>
                    <a:pt x="101" y="43"/>
                  </a:lnTo>
                  <a:lnTo>
                    <a:pt x="97" y="34"/>
                  </a:lnTo>
                  <a:lnTo>
                    <a:pt x="94" y="26"/>
                  </a:lnTo>
                  <a:lnTo>
                    <a:pt x="89" y="19"/>
                  </a:lnTo>
                  <a:lnTo>
                    <a:pt x="83" y="12"/>
                  </a:lnTo>
                  <a:lnTo>
                    <a:pt x="75" y="8"/>
                  </a:lnTo>
                  <a:lnTo>
                    <a:pt x="68" y="4"/>
                  </a:lnTo>
                  <a:lnTo>
                    <a:pt x="60" y="2"/>
                  </a:lnTo>
                  <a:lnTo>
                    <a:pt x="52" y="0"/>
                  </a:lnTo>
                  <a:lnTo>
                    <a:pt x="44" y="2"/>
                  </a:lnTo>
                  <a:lnTo>
                    <a:pt x="36" y="4"/>
                  </a:lnTo>
                  <a:lnTo>
                    <a:pt x="28" y="8"/>
                  </a:lnTo>
                  <a:lnTo>
                    <a:pt x="21" y="12"/>
                  </a:lnTo>
                  <a:lnTo>
                    <a:pt x="15" y="19"/>
                  </a:lnTo>
                  <a:lnTo>
                    <a:pt x="10" y="26"/>
                  </a:lnTo>
                  <a:lnTo>
                    <a:pt x="6" y="34"/>
                  </a:lnTo>
                  <a:lnTo>
                    <a:pt x="2" y="43"/>
                  </a:lnTo>
                  <a:lnTo>
                    <a:pt x="1" y="52"/>
                  </a:lnTo>
                  <a:lnTo>
                    <a:pt x="0" y="62"/>
                  </a:lnTo>
                  <a:lnTo>
                    <a:pt x="0" y="304"/>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99778" name="Line 450"/>
            <p:cNvSpPr>
              <a:spLocks noChangeShapeType="1"/>
            </p:cNvSpPr>
            <p:nvPr/>
          </p:nvSpPr>
          <p:spPr bwMode="auto">
            <a:xfrm>
              <a:off x="1494" y="3278"/>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779" name="Freeform 451"/>
            <p:cNvSpPr>
              <a:spLocks/>
            </p:cNvSpPr>
            <p:nvPr/>
          </p:nvSpPr>
          <p:spPr bwMode="auto">
            <a:xfrm>
              <a:off x="1483" y="3278"/>
              <a:ext cx="203" cy="24"/>
            </a:xfrm>
            <a:custGeom>
              <a:avLst/>
              <a:gdLst>
                <a:gd name="T0" fmla="*/ 11 w 931"/>
                <a:gd name="T1" fmla="*/ 0 h 121"/>
                <a:gd name="T2" fmla="*/ 10 w 931"/>
                <a:gd name="T3" fmla="*/ 0 h 121"/>
                <a:gd name="T4" fmla="*/ 8 w 931"/>
                <a:gd name="T5" fmla="*/ 1 h 121"/>
                <a:gd name="T6" fmla="*/ 6 w 931"/>
                <a:gd name="T7" fmla="*/ 2 h 121"/>
                <a:gd name="T8" fmla="*/ 5 w 931"/>
                <a:gd name="T9" fmla="*/ 2 h 121"/>
                <a:gd name="T10" fmla="*/ 3 w 931"/>
                <a:gd name="T11" fmla="*/ 4 h 121"/>
                <a:gd name="T12" fmla="*/ 2 w 931"/>
                <a:gd name="T13" fmla="*/ 5 h 121"/>
                <a:gd name="T14" fmla="*/ 1 w 931"/>
                <a:gd name="T15" fmla="*/ 7 h 121"/>
                <a:gd name="T16" fmla="*/ 0 w 931"/>
                <a:gd name="T17" fmla="*/ 9 h 121"/>
                <a:gd name="T18" fmla="*/ 0 w 931"/>
                <a:gd name="T19" fmla="*/ 10 h 121"/>
                <a:gd name="T20" fmla="*/ 0 w 931"/>
                <a:gd name="T21" fmla="*/ 12 h 121"/>
                <a:gd name="T22" fmla="*/ 0 w 931"/>
                <a:gd name="T23" fmla="*/ 14 h 121"/>
                <a:gd name="T24" fmla="*/ 0 w 931"/>
                <a:gd name="T25" fmla="*/ 16 h 121"/>
                <a:gd name="T26" fmla="*/ 1 w 931"/>
                <a:gd name="T27" fmla="*/ 18 h 121"/>
                <a:gd name="T28" fmla="*/ 2 w 931"/>
                <a:gd name="T29" fmla="*/ 19 h 121"/>
                <a:gd name="T30" fmla="*/ 3 w 931"/>
                <a:gd name="T31" fmla="*/ 21 h 121"/>
                <a:gd name="T32" fmla="*/ 5 w 931"/>
                <a:gd name="T33" fmla="*/ 22 h 121"/>
                <a:gd name="T34" fmla="*/ 6 w 931"/>
                <a:gd name="T35" fmla="*/ 23 h 121"/>
                <a:gd name="T36" fmla="*/ 8 w 931"/>
                <a:gd name="T37" fmla="*/ 24 h 121"/>
                <a:gd name="T38" fmla="*/ 10 w 931"/>
                <a:gd name="T39" fmla="*/ 24 h 121"/>
                <a:gd name="T40" fmla="*/ 11 w 931"/>
                <a:gd name="T41" fmla="*/ 24 h 121"/>
                <a:gd name="T42" fmla="*/ 192 w 931"/>
                <a:gd name="T43" fmla="*/ 24 h 121"/>
                <a:gd name="T44" fmla="*/ 195 w 931"/>
                <a:gd name="T45" fmla="*/ 24 h 121"/>
                <a:gd name="T46" fmla="*/ 197 w 931"/>
                <a:gd name="T47" fmla="*/ 23 h 121"/>
                <a:gd name="T48" fmla="*/ 198 w 931"/>
                <a:gd name="T49" fmla="*/ 22 h 121"/>
                <a:gd name="T50" fmla="*/ 200 w 931"/>
                <a:gd name="T51" fmla="*/ 21 h 121"/>
                <a:gd name="T52" fmla="*/ 201 w 931"/>
                <a:gd name="T53" fmla="*/ 19 h 121"/>
                <a:gd name="T54" fmla="*/ 202 w 931"/>
                <a:gd name="T55" fmla="*/ 18 h 121"/>
                <a:gd name="T56" fmla="*/ 203 w 931"/>
                <a:gd name="T57" fmla="*/ 16 h 121"/>
                <a:gd name="T58" fmla="*/ 203 w 931"/>
                <a:gd name="T59" fmla="*/ 14 h 121"/>
                <a:gd name="T60" fmla="*/ 203 w 931"/>
                <a:gd name="T61" fmla="*/ 12 h 121"/>
                <a:gd name="T62" fmla="*/ 203 w 931"/>
                <a:gd name="T63" fmla="*/ 10 h 121"/>
                <a:gd name="T64" fmla="*/ 203 w 931"/>
                <a:gd name="T65" fmla="*/ 9 h 121"/>
                <a:gd name="T66" fmla="*/ 202 w 931"/>
                <a:gd name="T67" fmla="*/ 7 h 121"/>
                <a:gd name="T68" fmla="*/ 201 w 931"/>
                <a:gd name="T69" fmla="*/ 5 h 121"/>
                <a:gd name="T70" fmla="*/ 200 w 931"/>
                <a:gd name="T71" fmla="*/ 4 h 121"/>
                <a:gd name="T72" fmla="*/ 198 w 931"/>
                <a:gd name="T73" fmla="*/ 2 h 121"/>
                <a:gd name="T74" fmla="*/ 197 w 931"/>
                <a:gd name="T75" fmla="*/ 2 h 121"/>
                <a:gd name="T76" fmla="*/ 195 w 931"/>
                <a:gd name="T77" fmla="*/ 1 h 121"/>
                <a:gd name="T78" fmla="*/ 194 w 931"/>
                <a:gd name="T79" fmla="*/ 0 h 121"/>
                <a:gd name="T80" fmla="*/ 192 w 931"/>
                <a:gd name="T81" fmla="*/ 0 h 121"/>
                <a:gd name="T82" fmla="*/ 11 w 931"/>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1"/>
                <a:gd name="T127" fmla="*/ 0 h 121"/>
                <a:gd name="T128" fmla="*/ 931 w 931"/>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1" h="121">
                  <a:moveTo>
                    <a:pt x="52" y="0"/>
                  </a:moveTo>
                  <a:lnTo>
                    <a:pt x="44" y="2"/>
                  </a:lnTo>
                  <a:lnTo>
                    <a:pt x="36" y="4"/>
                  </a:lnTo>
                  <a:lnTo>
                    <a:pt x="28" y="8"/>
                  </a:lnTo>
                  <a:lnTo>
                    <a:pt x="21" y="12"/>
                  </a:lnTo>
                  <a:lnTo>
                    <a:pt x="15" y="19"/>
                  </a:lnTo>
                  <a:lnTo>
                    <a:pt x="10" y="26"/>
                  </a:lnTo>
                  <a:lnTo>
                    <a:pt x="6" y="34"/>
                  </a:lnTo>
                  <a:lnTo>
                    <a:pt x="2" y="43"/>
                  </a:lnTo>
                  <a:lnTo>
                    <a:pt x="1" y="52"/>
                  </a:lnTo>
                  <a:lnTo>
                    <a:pt x="0" y="61"/>
                  </a:lnTo>
                  <a:lnTo>
                    <a:pt x="1" y="70"/>
                  </a:lnTo>
                  <a:lnTo>
                    <a:pt x="2" y="80"/>
                  </a:lnTo>
                  <a:lnTo>
                    <a:pt x="6" y="89"/>
                  </a:lnTo>
                  <a:lnTo>
                    <a:pt x="10" y="97"/>
                  </a:lnTo>
                  <a:lnTo>
                    <a:pt x="15" y="104"/>
                  </a:lnTo>
                  <a:lnTo>
                    <a:pt x="21" y="110"/>
                  </a:lnTo>
                  <a:lnTo>
                    <a:pt x="28" y="115"/>
                  </a:lnTo>
                  <a:lnTo>
                    <a:pt x="36" y="119"/>
                  </a:lnTo>
                  <a:lnTo>
                    <a:pt x="44" y="121"/>
                  </a:lnTo>
                  <a:lnTo>
                    <a:pt x="52" y="121"/>
                  </a:lnTo>
                  <a:lnTo>
                    <a:pt x="879" y="121"/>
                  </a:lnTo>
                  <a:lnTo>
                    <a:pt x="895" y="119"/>
                  </a:lnTo>
                  <a:lnTo>
                    <a:pt x="903" y="115"/>
                  </a:lnTo>
                  <a:lnTo>
                    <a:pt x="910" y="110"/>
                  </a:lnTo>
                  <a:lnTo>
                    <a:pt x="916" y="104"/>
                  </a:lnTo>
                  <a:lnTo>
                    <a:pt x="921" y="97"/>
                  </a:lnTo>
                  <a:lnTo>
                    <a:pt x="925" y="89"/>
                  </a:lnTo>
                  <a:lnTo>
                    <a:pt x="929" y="80"/>
                  </a:lnTo>
                  <a:lnTo>
                    <a:pt x="931" y="70"/>
                  </a:lnTo>
                  <a:lnTo>
                    <a:pt x="931" y="61"/>
                  </a:lnTo>
                  <a:lnTo>
                    <a:pt x="931" y="52"/>
                  </a:lnTo>
                  <a:lnTo>
                    <a:pt x="929" y="43"/>
                  </a:lnTo>
                  <a:lnTo>
                    <a:pt x="925" y="34"/>
                  </a:lnTo>
                  <a:lnTo>
                    <a:pt x="921" y="26"/>
                  </a:lnTo>
                  <a:lnTo>
                    <a:pt x="916" y="19"/>
                  </a:lnTo>
                  <a:lnTo>
                    <a:pt x="910" y="12"/>
                  </a:lnTo>
                  <a:lnTo>
                    <a:pt x="903" y="8"/>
                  </a:lnTo>
                  <a:lnTo>
                    <a:pt x="895" y="4"/>
                  </a:lnTo>
                  <a:lnTo>
                    <a:pt x="888" y="2"/>
                  </a:lnTo>
                  <a:lnTo>
                    <a:pt x="879"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99780" name="Line 452"/>
            <p:cNvSpPr>
              <a:spLocks noChangeShapeType="1"/>
            </p:cNvSpPr>
            <p:nvPr/>
          </p:nvSpPr>
          <p:spPr bwMode="auto">
            <a:xfrm>
              <a:off x="1675" y="3278"/>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781" name="Freeform 453"/>
            <p:cNvSpPr>
              <a:spLocks/>
            </p:cNvSpPr>
            <p:nvPr/>
          </p:nvSpPr>
          <p:spPr bwMode="auto">
            <a:xfrm>
              <a:off x="1663" y="3278"/>
              <a:ext cx="204" cy="24"/>
            </a:xfrm>
            <a:custGeom>
              <a:avLst/>
              <a:gdLst>
                <a:gd name="T0" fmla="*/ 11 w 932"/>
                <a:gd name="T1" fmla="*/ 0 h 121"/>
                <a:gd name="T2" fmla="*/ 10 w 932"/>
                <a:gd name="T3" fmla="*/ 0 h 121"/>
                <a:gd name="T4" fmla="*/ 8 w 932"/>
                <a:gd name="T5" fmla="*/ 1 h 121"/>
                <a:gd name="T6" fmla="*/ 6 w 932"/>
                <a:gd name="T7" fmla="*/ 2 h 121"/>
                <a:gd name="T8" fmla="*/ 5 w 932"/>
                <a:gd name="T9" fmla="*/ 2 h 121"/>
                <a:gd name="T10" fmla="*/ 4 w 932"/>
                <a:gd name="T11" fmla="*/ 4 h 121"/>
                <a:gd name="T12" fmla="*/ 2 w 932"/>
                <a:gd name="T13" fmla="*/ 5 h 121"/>
                <a:gd name="T14" fmla="*/ 1 w 932"/>
                <a:gd name="T15" fmla="*/ 7 h 121"/>
                <a:gd name="T16" fmla="*/ 1 w 932"/>
                <a:gd name="T17" fmla="*/ 9 h 121"/>
                <a:gd name="T18" fmla="*/ 0 w 932"/>
                <a:gd name="T19" fmla="*/ 10 h 121"/>
                <a:gd name="T20" fmla="*/ 0 w 932"/>
                <a:gd name="T21" fmla="*/ 12 h 121"/>
                <a:gd name="T22" fmla="*/ 0 w 932"/>
                <a:gd name="T23" fmla="*/ 14 h 121"/>
                <a:gd name="T24" fmla="*/ 1 w 932"/>
                <a:gd name="T25" fmla="*/ 16 h 121"/>
                <a:gd name="T26" fmla="*/ 1 w 932"/>
                <a:gd name="T27" fmla="*/ 18 h 121"/>
                <a:gd name="T28" fmla="*/ 2 w 932"/>
                <a:gd name="T29" fmla="*/ 19 h 121"/>
                <a:gd name="T30" fmla="*/ 4 w 932"/>
                <a:gd name="T31" fmla="*/ 21 h 121"/>
                <a:gd name="T32" fmla="*/ 5 w 932"/>
                <a:gd name="T33" fmla="*/ 22 h 121"/>
                <a:gd name="T34" fmla="*/ 6 w 932"/>
                <a:gd name="T35" fmla="*/ 23 h 121"/>
                <a:gd name="T36" fmla="*/ 8 w 932"/>
                <a:gd name="T37" fmla="*/ 24 h 121"/>
                <a:gd name="T38" fmla="*/ 10 w 932"/>
                <a:gd name="T39" fmla="*/ 24 h 121"/>
                <a:gd name="T40" fmla="*/ 11 w 932"/>
                <a:gd name="T41" fmla="*/ 24 h 121"/>
                <a:gd name="T42" fmla="*/ 193 w 932"/>
                <a:gd name="T43" fmla="*/ 24 h 121"/>
                <a:gd name="T44" fmla="*/ 196 w 932"/>
                <a:gd name="T45" fmla="*/ 24 h 121"/>
                <a:gd name="T46" fmla="*/ 198 w 932"/>
                <a:gd name="T47" fmla="*/ 23 h 121"/>
                <a:gd name="T48" fmla="*/ 199 w 932"/>
                <a:gd name="T49" fmla="*/ 22 h 121"/>
                <a:gd name="T50" fmla="*/ 201 w 932"/>
                <a:gd name="T51" fmla="*/ 21 h 121"/>
                <a:gd name="T52" fmla="*/ 202 w 932"/>
                <a:gd name="T53" fmla="*/ 19 h 121"/>
                <a:gd name="T54" fmla="*/ 203 w 932"/>
                <a:gd name="T55" fmla="*/ 18 h 121"/>
                <a:gd name="T56" fmla="*/ 203 w 932"/>
                <a:gd name="T57" fmla="*/ 16 h 121"/>
                <a:gd name="T58" fmla="*/ 204 w 932"/>
                <a:gd name="T59" fmla="*/ 14 h 121"/>
                <a:gd name="T60" fmla="*/ 204 w 932"/>
                <a:gd name="T61" fmla="*/ 12 h 121"/>
                <a:gd name="T62" fmla="*/ 204 w 932"/>
                <a:gd name="T63" fmla="*/ 10 h 121"/>
                <a:gd name="T64" fmla="*/ 203 w 932"/>
                <a:gd name="T65" fmla="*/ 9 h 121"/>
                <a:gd name="T66" fmla="*/ 203 w 932"/>
                <a:gd name="T67" fmla="*/ 7 h 121"/>
                <a:gd name="T68" fmla="*/ 202 w 932"/>
                <a:gd name="T69" fmla="*/ 5 h 121"/>
                <a:gd name="T70" fmla="*/ 201 w 932"/>
                <a:gd name="T71" fmla="*/ 4 h 121"/>
                <a:gd name="T72" fmla="*/ 199 w 932"/>
                <a:gd name="T73" fmla="*/ 2 h 121"/>
                <a:gd name="T74" fmla="*/ 198 w 932"/>
                <a:gd name="T75" fmla="*/ 2 h 121"/>
                <a:gd name="T76" fmla="*/ 196 w 932"/>
                <a:gd name="T77" fmla="*/ 1 h 121"/>
                <a:gd name="T78" fmla="*/ 195 w 932"/>
                <a:gd name="T79" fmla="*/ 0 h 121"/>
                <a:gd name="T80" fmla="*/ 193 w 932"/>
                <a:gd name="T81" fmla="*/ 0 h 121"/>
                <a:gd name="T82" fmla="*/ 11 w 932"/>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1"/>
                <a:gd name="T128" fmla="*/ 932 w 932"/>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1">
                  <a:moveTo>
                    <a:pt x="52" y="0"/>
                  </a:moveTo>
                  <a:lnTo>
                    <a:pt x="45" y="2"/>
                  </a:lnTo>
                  <a:lnTo>
                    <a:pt x="36" y="4"/>
                  </a:lnTo>
                  <a:lnTo>
                    <a:pt x="29" y="8"/>
                  </a:lnTo>
                  <a:lnTo>
                    <a:pt x="23" y="12"/>
                  </a:lnTo>
                  <a:lnTo>
                    <a:pt x="16" y="19"/>
                  </a:lnTo>
                  <a:lnTo>
                    <a:pt x="10" y="26"/>
                  </a:lnTo>
                  <a:lnTo>
                    <a:pt x="6" y="34"/>
                  </a:lnTo>
                  <a:lnTo>
                    <a:pt x="3" y="43"/>
                  </a:lnTo>
                  <a:lnTo>
                    <a:pt x="2" y="52"/>
                  </a:lnTo>
                  <a:lnTo>
                    <a:pt x="0" y="61"/>
                  </a:lnTo>
                  <a:lnTo>
                    <a:pt x="2" y="70"/>
                  </a:lnTo>
                  <a:lnTo>
                    <a:pt x="3" y="80"/>
                  </a:lnTo>
                  <a:lnTo>
                    <a:pt x="6" y="89"/>
                  </a:lnTo>
                  <a:lnTo>
                    <a:pt x="10" y="97"/>
                  </a:lnTo>
                  <a:lnTo>
                    <a:pt x="16" y="104"/>
                  </a:lnTo>
                  <a:lnTo>
                    <a:pt x="23" y="110"/>
                  </a:lnTo>
                  <a:lnTo>
                    <a:pt x="29" y="115"/>
                  </a:lnTo>
                  <a:lnTo>
                    <a:pt x="36" y="119"/>
                  </a:lnTo>
                  <a:lnTo>
                    <a:pt x="45" y="121"/>
                  </a:lnTo>
                  <a:lnTo>
                    <a:pt x="52" y="121"/>
                  </a:lnTo>
                  <a:lnTo>
                    <a:pt x="880" y="121"/>
                  </a:lnTo>
                  <a:lnTo>
                    <a:pt x="896" y="119"/>
                  </a:lnTo>
                  <a:lnTo>
                    <a:pt x="903" y="115"/>
                  </a:lnTo>
                  <a:lnTo>
                    <a:pt x="911" y="110"/>
                  </a:lnTo>
                  <a:lnTo>
                    <a:pt x="917" y="104"/>
                  </a:lnTo>
                  <a:lnTo>
                    <a:pt x="922" y="97"/>
                  </a:lnTo>
                  <a:lnTo>
                    <a:pt x="927" y="89"/>
                  </a:lnTo>
                  <a:lnTo>
                    <a:pt x="929" y="80"/>
                  </a:lnTo>
                  <a:lnTo>
                    <a:pt x="932" y="70"/>
                  </a:lnTo>
                  <a:lnTo>
                    <a:pt x="932" y="61"/>
                  </a:lnTo>
                  <a:lnTo>
                    <a:pt x="932" y="52"/>
                  </a:lnTo>
                  <a:lnTo>
                    <a:pt x="929" y="43"/>
                  </a:lnTo>
                  <a:lnTo>
                    <a:pt x="927" y="34"/>
                  </a:lnTo>
                  <a:lnTo>
                    <a:pt x="922" y="26"/>
                  </a:lnTo>
                  <a:lnTo>
                    <a:pt x="917" y="19"/>
                  </a:lnTo>
                  <a:lnTo>
                    <a:pt x="911" y="12"/>
                  </a:lnTo>
                  <a:lnTo>
                    <a:pt x="903" y="8"/>
                  </a:lnTo>
                  <a:lnTo>
                    <a:pt x="896" y="4"/>
                  </a:lnTo>
                  <a:lnTo>
                    <a:pt x="889" y="2"/>
                  </a:lnTo>
                  <a:lnTo>
                    <a:pt x="880"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99782" name="Line 454"/>
            <p:cNvSpPr>
              <a:spLocks noChangeShapeType="1"/>
            </p:cNvSpPr>
            <p:nvPr/>
          </p:nvSpPr>
          <p:spPr bwMode="auto">
            <a:xfrm>
              <a:off x="1844" y="3290"/>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783" name="Freeform 455"/>
            <p:cNvSpPr>
              <a:spLocks/>
            </p:cNvSpPr>
            <p:nvPr/>
          </p:nvSpPr>
          <p:spPr bwMode="auto">
            <a:xfrm>
              <a:off x="1844" y="3240"/>
              <a:ext cx="23" cy="62"/>
            </a:xfrm>
            <a:custGeom>
              <a:avLst/>
              <a:gdLst>
                <a:gd name="T0" fmla="*/ 0 w 104"/>
                <a:gd name="T1" fmla="*/ 50 h 303"/>
                <a:gd name="T2" fmla="*/ 0 w 104"/>
                <a:gd name="T3" fmla="*/ 52 h 303"/>
                <a:gd name="T4" fmla="*/ 0 w 104"/>
                <a:gd name="T5" fmla="*/ 54 h 303"/>
                <a:gd name="T6" fmla="*/ 1 w 104"/>
                <a:gd name="T7" fmla="*/ 55 h 303"/>
                <a:gd name="T8" fmla="*/ 2 w 104"/>
                <a:gd name="T9" fmla="*/ 57 h 303"/>
                <a:gd name="T10" fmla="*/ 4 w 104"/>
                <a:gd name="T11" fmla="*/ 59 h 303"/>
                <a:gd name="T12" fmla="*/ 5 w 104"/>
                <a:gd name="T13" fmla="*/ 60 h 303"/>
                <a:gd name="T14" fmla="*/ 6 w 104"/>
                <a:gd name="T15" fmla="*/ 61 h 303"/>
                <a:gd name="T16" fmla="*/ 8 w 104"/>
                <a:gd name="T17" fmla="*/ 62 h 303"/>
                <a:gd name="T18" fmla="*/ 10 w 104"/>
                <a:gd name="T19" fmla="*/ 62 h 303"/>
                <a:gd name="T20" fmla="*/ 12 w 104"/>
                <a:gd name="T21" fmla="*/ 62 h 303"/>
                <a:gd name="T22" fmla="*/ 13 w 104"/>
                <a:gd name="T23" fmla="*/ 62 h 303"/>
                <a:gd name="T24" fmla="*/ 15 w 104"/>
                <a:gd name="T25" fmla="*/ 62 h 303"/>
                <a:gd name="T26" fmla="*/ 17 w 104"/>
                <a:gd name="T27" fmla="*/ 61 h 303"/>
                <a:gd name="T28" fmla="*/ 18 w 104"/>
                <a:gd name="T29" fmla="*/ 60 h 303"/>
                <a:gd name="T30" fmla="*/ 20 w 104"/>
                <a:gd name="T31" fmla="*/ 59 h 303"/>
                <a:gd name="T32" fmla="*/ 21 w 104"/>
                <a:gd name="T33" fmla="*/ 57 h 303"/>
                <a:gd name="T34" fmla="*/ 22 w 104"/>
                <a:gd name="T35" fmla="*/ 55 h 303"/>
                <a:gd name="T36" fmla="*/ 22 w 104"/>
                <a:gd name="T37" fmla="*/ 54 h 303"/>
                <a:gd name="T38" fmla="*/ 23 w 104"/>
                <a:gd name="T39" fmla="*/ 52 h 303"/>
                <a:gd name="T40" fmla="*/ 23 w 104"/>
                <a:gd name="T41" fmla="*/ 50 h 303"/>
                <a:gd name="T42" fmla="*/ 23 w 104"/>
                <a:gd name="T43" fmla="*/ 12 h 303"/>
                <a:gd name="T44" fmla="*/ 22 w 104"/>
                <a:gd name="T45" fmla="*/ 8 h 303"/>
                <a:gd name="T46" fmla="*/ 22 w 104"/>
                <a:gd name="T47" fmla="*/ 7 h 303"/>
                <a:gd name="T48" fmla="*/ 21 w 104"/>
                <a:gd name="T49" fmla="*/ 5 h 303"/>
                <a:gd name="T50" fmla="*/ 20 w 104"/>
                <a:gd name="T51" fmla="*/ 3 h 303"/>
                <a:gd name="T52" fmla="*/ 18 w 104"/>
                <a:gd name="T53" fmla="*/ 2 h 303"/>
                <a:gd name="T54" fmla="*/ 17 w 104"/>
                <a:gd name="T55" fmla="*/ 1 h 303"/>
                <a:gd name="T56" fmla="*/ 15 w 104"/>
                <a:gd name="T57" fmla="*/ 0 h 303"/>
                <a:gd name="T58" fmla="*/ 13 w 104"/>
                <a:gd name="T59" fmla="*/ 0 h 303"/>
                <a:gd name="T60" fmla="*/ 12 w 104"/>
                <a:gd name="T61" fmla="*/ 0 h 303"/>
                <a:gd name="T62" fmla="*/ 10 w 104"/>
                <a:gd name="T63" fmla="*/ 0 h 303"/>
                <a:gd name="T64" fmla="*/ 8 w 104"/>
                <a:gd name="T65" fmla="*/ 0 h 303"/>
                <a:gd name="T66" fmla="*/ 6 w 104"/>
                <a:gd name="T67" fmla="*/ 1 h 303"/>
                <a:gd name="T68" fmla="*/ 5 w 104"/>
                <a:gd name="T69" fmla="*/ 2 h 303"/>
                <a:gd name="T70" fmla="*/ 4 w 104"/>
                <a:gd name="T71" fmla="*/ 3 h 303"/>
                <a:gd name="T72" fmla="*/ 2 w 104"/>
                <a:gd name="T73" fmla="*/ 5 h 303"/>
                <a:gd name="T74" fmla="*/ 1 w 104"/>
                <a:gd name="T75" fmla="*/ 7 h 303"/>
                <a:gd name="T76" fmla="*/ 0 w 104"/>
                <a:gd name="T77" fmla="*/ 8 h 303"/>
                <a:gd name="T78" fmla="*/ 0 w 104"/>
                <a:gd name="T79" fmla="*/ 10 h 303"/>
                <a:gd name="T80" fmla="*/ 0 w 104"/>
                <a:gd name="T81" fmla="*/ 12 h 303"/>
                <a:gd name="T82" fmla="*/ 0 w 104"/>
                <a:gd name="T83" fmla="*/ 50 h 3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303"/>
                <a:gd name="T128" fmla="*/ 104 w 104"/>
                <a:gd name="T129" fmla="*/ 303 h 3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303">
                  <a:moveTo>
                    <a:pt x="0" y="243"/>
                  </a:moveTo>
                  <a:lnTo>
                    <a:pt x="1" y="252"/>
                  </a:lnTo>
                  <a:lnTo>
                    <a:pt x="2" y="262"/>
                  </a:lnTo>
                  <a:lnTo>
                    <a:pt x="6" y="271"/>
                  </a:lnTo>
                  <a:lnTo>
                    <a:pt x="10" y="279"/>
                  </a:lnTo>
                  <a:lnTo>
                    <a:pt x="16" y="286"/>
                  </a:lnTo>
                  <a:lnTo>
                    <a:pt x="22" y="292"/>
                  </a:lnTo>
                  <a:lnTo>
                    <a:pt x="28" y="297"/>
                  </a:lnTo>
                  <a:lnTo>
                    <a:pt x="36" y="301"/>
                  </a:lnTo>
                  <a:lnTo>
                    <a:pt x="44" y="303"/>
                  </a:lnTo>
                  <a:lnTo>
                    <a:pt x="52" y="303"/>
                  </a:lnTo>
                  <a:lnTo>
                    <a:pt x="61" y="303"/>
                  </a:lnTo>
                  <a:lnTo>
                    <a:pt x="68" y="301"/>
                  </a:lnTo>
                  <a:lnTo>
                    <a:pt x="75" y="297"/>
                  </a:lnTo>
                  <a:lnTo>
                    <a:pt x="83" y="292"/>
                  </a:lnTo>
                  <a:lnTo>
                    <a:pt x="89" y="286"/>
                  </a:lnTo>
                  <a:lnTo>
                    <a:pt x="94" y="279"/>
                  </a:lnTo>
                  <a:lnTo>
                    <a:pt x="99" y="271"/>
                  </a:lnTo>
                  <a:lnTo>
                    <a:pt x="101" y="262"/>
                  </a:lnTo>
                  <a:lnTo>
                    <a:pt x="104" y="252"/>
                  </a:lnTo>
                  <a:lnTo>
                    <a:pt x="104" y="243"/>
                  </a:lnTo>
                  <a:lnTo>
                    <a:pt x="104" y="60"/>
                  </a:lnTo>
                  <a:lnTo>
                    <a:pt x="101" y="41"/>
                  </a:lnTo>
                  <a:lnTo>
                    <a:pt x="99" y="33"/>
                  </a:lnTo>
                  <a:lnTo>
                    <a:pt x="94" y="24"/>
                  </a:lnTo>
                  <a:lnTo>
                    <a:pt x="89" y="17"/>
                  </a:lnTo>
                  <a:lnTo>
                    <a:pt x="83" y="11"/>
                  </a:lnTo>
                  <a:lnTo>
                    <a:pt x="75" y="6"/>
                  </a:lnTo>
                  <a:lnTo>
                    <a:pt x="68" y="2"/>
                  </a:lnTo>
                  <a:lnTo>
                    <a:pt x="61" y="0"/>
                  </a:lnTo>
                  <a:lnTo>
                    <a:pt x="52" y="0"/>
                  </a:lnTo>
                  <a:lnTo>
                    <a:pt x="44" y="0"/>
                  </a:lnTo>
                  <a:lnTo>
                    <a:pt x="36" y="2"/>
                  </a:lnTo>
                  <a:lnTo>
                    <a:pt x="28" y="6"/>
                  </a:lnTo>
                  <a:lnTo>
                    <a:pt x="22" y="11"/>
                  </a:lnTo>
                  <a:lnTo>
                    <a:pt x="16" y="17"/>
                  </a:lnTo>
                  <a:lnTo>
                    <a:pt x="10" y="24"/>
                  </a:lnTo>
                  <a:lnTo>
                    <a:pt x="6" y="33"/>
                  </a:lnTo>
                  <a:lnTo>
                    <a:pt x="2" y="41"/>
                  </a:lnTo>
                  <a:lnTo>
                    <a:pt x="1" y="51"/>
                  </a:lnTo>
                  <a:lnTo>
                    <a:pt x="0" y="60"/>
                  </a:lnTo>
                  <a:lnTo>
                    <a:pt x="0" y="243"/>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99784" name="Line 456"/>
            <p:cNvSpPr>
              <a:spLocks noChangeShapeType="1"/>
            </p:cNvSpPr>
            <p:nvPr/>
          </p:nvSpPr>
          <p:spPr bwMode="auto">
            <a:xfrm>
              <a:off x="1856" y="3240"/>
              <a:ext cx="0"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785" name="Freeform 457"/>
            <p:cNvSpPr>
              <a:spLocks/>
            </p:cNvSpPr>
            <p:nvPr/>
          </p:nvSpPr>
          <p:spPr bwMode="auto">
            <a:xfrm>
              <a:off x="1844" y="3240"/>
              <a:ext cx="204" cy="26"/>
            </a:xfrm>
            <a:custGeom>
              <a:avLst/>
              <a:gdLst>
                <a:gd name="T0" fmla="*/ 11 w 932"/>
                <a:gd name="T1" fmla="*/ 0 h 121"/>
                <a:gd name="T2" fmla="*/ 10 w 932"/>
                <a:gd name="T3" fmla="*/ 0 h 121"/>
                <a:gd name="T4" fmla="*/ 8 w 932"/>
                <a:gd name="T5" fmla="*/ 0 h 121"/>
                <a:gd name="T6" fmla="*/ 6 w 932"/>
                <a:gd name="T7" fmla="*/ 1 h 121"/>
                <a:gd name="T8" fmla="*/ 5 w 932"/>
                <a:gd name="T9" fmla="*/ 2 h 121"/>
                <a:gd name="T10" fmla="*/ 4 w 932"/>
                <a:gd name="T11" fmla="*/ 4 h 121"/>
                <a:gd name="T12" fmla="*/ 2 w 932"/>
                <a:gd name="T13" fmla="*/ 5 h 121"/>
                <a:gd name="T14" fmla="*/ 1 w 932"/>
                <a:gd name="T15" fmla="*/ 7 h 121"/>
                <a:gd name="T16" fmla="*/ 0 w 932"/>
                <a:gd name="T17" fmla="*/ 9 h 121"/>
                <a:gd name="T18" fmla="*/ 0 w 932"/>
                <a:gd name="T19" fmla="*/ 11 h 121"/>
                <a:gd name="T20" fmla="*/ 0 w 932"/>
                <a:gd name="T21" fmla="*/ 13 h 121"/>
                <a:gd name="T22" fmla="*/ 0 w 932"/>
                <a:gd name="T23" fmla="*/ 15 h 121"/>
                <a:gd name="T24" fmla="*/ 0 w 932"/>
                <a:gd name="T25" fmla="*/ 17 h 121"/>
                <a:gd name="T26" fmla="*/ 1 w 932"/>
                <a:gd name="T27" fmla="*/ 19 h 121"/>
                <a:gd name="T28" fmla="*/ 2 w 932"/>
                <a:gd name="T29" fmla="*/ 20 h 121"/>
                <a:gd name="T30" fmla="*/ 4 w 932"/>
                <a:gd name="T31" fmla="*/ 22 h 121"/>
                <a:gd name="T32" fmla="*/ 5 w 932"/>
                <a:gd name="T33" fmla="*/ 23 h 121"/>
                <a:gd name="T34" fmla="*/ 6 w 932"/>
                <a:gd name="T35" fmla="*/ 24 h 121"/>
                <a:gd name="T36" fmla="*/ 8 w 932"/>
                <a:gd name="T37" fmla="*/ 25 h 121"/>
                <a:gd name="T38" fmla="*/ 10 w 932"/>
                <a:gd name="T39" fmla="*/ 26 h 121"/>
                <a:gd name="T40" fmla="*/ 11 w 932"/>
                <a:gd name="T41" fmla="*/ 26 h 121"/>
                <a:gd name="T42" fmla="*/ 193 w 932"/>
                <a:gd name="T43" fmla="*/ 26 h 121"/>
                <a:gd name="T44" fmla="*/ 196 w 932"/>
                <a:gd name="T45" fmla="*/ 25 h 121"/>
                <a:gd name="T46" fmla="*/ 198 w 932"/>
                <a:gd name="T47" fmla="*/ 24 h 121"/>
                <a:gd name="T48" fmla="*/ 199 w 932"/>
                <a:gd name="T49" fmla="*/ 23 h 121"/>
                <a:gd name="T50" fmla="*/ 201 w 932"/>
                <a:gd name="T51" fmla="*/ 22 h 121"/>
                <a:gd name="T52" fmla="*/ 202 w 932"/>
                <a:gd name="T53" fmla="*/ 20 h 121"/>
                <a:gd name="T54" fmla="*/ 203 w 932"/>
                <a:gd name="T55" fmla="*/ 19 h 121"/>
                <a:gd name="T56" fmla="*/ 203 w 932"/>
                <a:gd name="T57" fmla="*/ 17 h 121"/>
                <a:gd name="T58" fmla="*/ 204 w 932"/>
                <a:gd name="T59" fmla="*/ 15 h 121"/>
                <a:gd name="T60" fmla="*/ 204 w 932"/>
                <a:gd name="T61" fmla="*/ 13 h 121"/>
                <a:gd name="T62" fmla="*/ 204 w 932"/>
                <a:gd name="T63" fmla="*/ 11 h 121"/>
                <a:gd name="T64" fmla="*/ 203 w 932"/>
                <a:gd name="T65" fmla="*/ 9 h 121"/>
                <a:gd name="T66" fmla="*/ 203 w 932"/>
                <a:gd name="T67" fmla="*/ 7 h 121"/>
                <a:gd name="T68" fmla="*/ 202 w 932"/>
                <a:gd name="T69" fmla="*/ 5 h 121"/>
                <a:gd name="T70" fmla="*/ 201 w 932"/>
                <a:gd name="T71" fmla="*/ 4 h 121"/>
                <a:gd name="T72" fmla="*/ 199 w 932"/>
                <a:gd name="T73" fmla="*/ 2 h 121"/>
                <a:gd name="T74" fmla="*/ 198 w 932"/>
                <a:gd name="T75" fmla="*/ 1 h 121"/>
                <a:gd name="T76" fmla="*/ 196 w 932"/>
                <a:gd name="T77" fmla="*/ 0 h 121"/>
                <a:gd name="T78" fmla="*/ 194 w 932"/>
                <a:gd name="T79" fmla="*/ 0 h 121"/>
                <a:gd name="T80" fmla="*/ 193 w 932"/>
                <a:gd name="T81" fmla="*/ 0 h 121"/>
                <a:gd name="T82" fmla="*/ 11 w 932"/>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1"/>
                <a:gd name="T128" fmla="*/ 932 w 932"/>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1">
                  <a:moveTo>
                    <a:pt x="52" y="0"/>
                  </a:moveTo>
                  <a:lnTo>
                    <a:pt x="44" y="0"/>
                  </a:lnTo>
                  <a:lnTo>
                    <a:pt x="36" y="2"/>
                  </a:lnTo>
                  <a:lnTo>
                    <a:pt x="28" y="6"/>
                  </a:lnTo>
                  <a:lnTo>
                    <a:pt x="22" y="11"/>
                  </a:lnTo>
                  <a:lnTo>
                    <a:pt x="16" y="17"/>
                  </a:lnTo>
                  <a:lnTo>
                    <a:pt x="10" y="24"/>
                  </a:lnTo>
                  <a:lnTo>
                    <a:pt x="6" y="33"/>
                  </a:lnTo>
                  <a:lnTo>
                    <a:pt x="2" y="41"/>
                  </a:lnTo>
                  <a:lnTo>
                    <a:pt x="1" y="51"/>
                  </a:lnTo>
                  <a:lnTo>
                    <a:pt x="0" y="60"/>
                  </a:lnTo>
                  <a:lnTo>
                    <a:pt x="1" y="69"/>
                  </a:lnTo>
                  <a:lnTo>
                    <a:pt x="2" y="79"/>
                  </a:lnTo>
                  <a:lnTo>
                    <a:pt x="6" y="87"/>
                  </a:lnTo>
                  <a:lnTo>
                    <a:pt x="10" y="95"/>
                  </a:lnTo>
                  <a:lnTo>
                    <a:pt x="16" y="103"/>
                  </a:lnTo>
                  <a:lnTo>
                    <a:pt x="22" y="109"/>
                  </a:lnTo>
                  <a:lnTo>
                    <a:pt x="28" y="114"/>
                  </a:lnTo>
                  <a:lnTo>
                    <a:pt x="36" y="117"/>
                  </a:lnTo>
                  <a:lnTo>
                    <a:pt x="44" y="120"/>
                  </a:lnTo>
                  <a:lnTo>
                    <a:pt x="52" y="121"/>
                  </a:lnTo>
                  <a:lnTo>
                    <a:pt x="880" y="121"/>
                  </a:lnTo>
                  <a:lnTo>
                    <a:pt x="896" y="117"/>
                  </a:lnTo>
                  <a:lnTo>
                    <a:pt x="903" y="114"/>
                  </a:lnTo>
                  <a:lnTo>
                    <a:pt x="910" y="109"/>
                  </a:lnTo>
                  <a:lnTo>
                    <a:pt x="917" y="103"/>
                  </a:lnTo>
                  <a:lnTo>
                    <a:pt x="922" y="95"/>
                  </a:lnTo>
                  <a:lnTo>
                    <a:pt x="927" y="87"/>
                  </a:lnTo>
                  <a:lnTo>
                    <a:pt x="929" y="79"/>
                  </a:lnTo>
                  <a:lnTo>
                    <a:pt x="932" y="69"/>
                  </a:lnTo>
                  <a:lnTo>
                    <a:pt x="932" y="60"/>
                  </a:lnTo>
                  <a:lnTo>
                    <a:pt x="932" y="51"/>
                  </a:lnTo>
                  <a:lnTo>
                    <a:pt x="929" y="41"/>
                  </a:lnTo>
                  <a:lnTo>
                    <a:pt x="927" y="33"/>
                  </a:lnTo>
                  <a:lnTo>
                    <a:pt x="922" y="24"/>
                  </a:lnTo>
                  <a:lnTo>
                    <a:pt x="917" y="17"/>
                  </a:lnTo>
                  <a:lnTo>
                    <a:pt x="910" y="11"/>
                  </a:lnTo>
                  <a:lnTo>
                    <a:pt x="903" y="6"/>
                  </a:lnTo>
                  <a:lnTo>
                    <a:pt x="896" y="2"/>
                  </a:lnTo>
                  <a:lnTo>
                    <a:pt x="888" y="0"/>
                  </a:lnTo>
                  <a:lnTo>
                    <a:pt x="880"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99786" name="Line 458"/>
            <p:cNvSpPr>
              <a:spLocks noChangeShapeType="1"/>
            </p:cNvSpPr>
            <p:nvPr/>
          </p:nvSpPr>
          <p:spPr bwMode="auto">
            <a:xfrm>
              <a:off x="2025" y="3253"/>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787" name="Freeform 459"/>
            <p:cNvSpPr>
              <a:spLocks/>
            </p:cNvSpPr>
            <p:nvPr/>
          </p:nvSpPr>
          <p:spPr bwMode="auto">
            <a:xfrm>
              <a:off x="2025" y="3228"/>
              <a:ext cx="23" cy="38"/>
            </a:xfrm>
            <a:custGeom>
              <a:avLst/>
              <a:gdLst>
                <a:gd name="T0" fmla="*/ 0 w 103"/>
                <a:gd name="T1" fmla="*/ 25 h 183"/>
                <a:gd name="T2" fmla="*/ 0 w 103"/>
                <a:gd name="T3" fmla="*/ 27 h 183"/>
                <a:gd name="T4" fmla="*/ 0 w 103"/>
                <a:gd name="T5" fmla="*/ 29 h 183"/>
                <a:gd name="T6" fmla="*/ 1 w 103"/>
                <a:gd name="T7" fmla="*/ 31 h 183"/>
                <a:gd name="T8" fmla="*/ 2 w 103"/>
                <a:gd name="T9" fmla="*/ 33 h 183"/>
                <a:gd name="T10" fmla="*/ 3 w 103"/>
                <a:gd name="T11" fmla="*/ 34 h 183"/>
                <a:gd name="T12" fmla="*/ 5 w 103"/>
                <a:gd name="T13" fmla="*/ 36 h 183"/>
                <a:gd name="T14" fmla="*/ 6 w 103"/>
                <a:gd name="T15" fmla="*/ 37 h 183"/>
                <a:gd name="T16" fmla="*/ 8 w 103"/>
                <a:gd name="T17" fmla="*/ 37 h 183"/>
                <a:gd name="T18" fmla="*/ 10 w 103"/>
                <a:gd name="T19" fmla="*/ 38 h 183"/>
                <a:gd name="T20" fmla="*/ 11 w 103"/>
                <a:gd name="T21" fmla="*/ 38 h 183"/>
                <a:gd name="T22" fmla="*/ 13 w 103"/>
                <a:gd name="T23" fmla="*/ 38 h 183"/>
                <a:gd name="T24" fmla="*/ 15 w 103"/>
                <a:gd name="T25" fmla="*/ 37 h 183"/>
                <a:gd name="T26" fmla="*/ 17 w 103"/>
                <a:gd name="T27" fmla="*/ 37 h 183"/>
                <a:gd name="T28" fmla="*/ 18 w 103"/>
                <a:gd name="T29" fmla="*/ 36 h 183"/>
                <a:gd name="T30" fmla="*/ 20 w 103"/>
                <a:gd name="T31" fmla="*/ 34 h 183"/>
                <a:gd name="T32" fmla="*/ 21 w 103"/>
                <a:gd name="T33" fmla="*/ 33 h 183"/>
                <a:gd name="T34" fmla="*/ 22 w 103"/>
                <a:gd name="T35" fmla="*/ 31 h 183"/>
                <a:gd name="T36" fmla="*/ 22 w 103"/>
                <a:gd name="T37" fmla="*/ 29 h 183"/>
                <a:gd name="T38" fmla="*/ 23 w 103"/>
                <a:gd name="T39" fmla="*/ 27 h 183"/>
                <a:gd name="T40" fmla="*/ 23 w 103"/>
                <a:gd name="T41" fmla="*/ 25 h 183"/>
                <a:gd name="T42" fmla="*/ 23 w 103"/>
                <a:gd name="T43" fmla="*/ 13 h 183"/>
                <a:gd name="T44" fmla="*/ 22 w 103"/>
                <a:gd name="T45" fmla="*/ 9 h 183"/>
                <a:gd name="T46" fmla="*/ 22 w 103"/>
                <a:gd name="T47" fmla="*/ 7 h 183"/>
                <a:gd name="T48" fmla="*/ 21 w 103"/>
                <a:gd name="T49" fmla="*/ 5 h 183"/>
                <a:gd name="T50" fmla="*/ 20 w 103"/>
                <a:gd name="T51" fmla="*/ 4 h 183"/>
                <a:gd name="T52" fmla="*/ 18 w 103"/>
                <a:gd name="T53" fmla="*/ 2 h 183"/>
                <a:gd name="T54" fmla="*/ 17 w 103"/>
                <a:gd name="T55" fmla="*/ 1 h 183"/>
                <a:gd name="T56" fmla="*/ 15 w 103"/>
                <a:gd name="T57" fmla="*/ 1 h 183"/>
                <a:gd name="T58" fmla="*/ 13 w 103"/>
                <a:gd name="T59" fmla="*/ 0 h 183"/>
                <a:gd name="T60" fmla="*/ 11 w 103"/>
                <a:gd name="T61" fmla="*/ 0 h 183"/>
                <a:gd name="T62" fmla="*/ 10 w 103"/>
                <a:gd name="T63" fmla="*/ 0 h 183"/>
                <a:gd name="T64" fmla="*/ 8 w 103"/>
                <a:gd name="T65" fmla="*/ 1 h 183"/>
                <a:gd name="T66" fmla="*/ 6 w 103"/>
                <a:gd name="T67" fmla="*/ 1 h 183"/>
                <a:gd name="T68" fmla="*/ 5 w 103"/>
                <a:gd name="T69" fmla="*/ 2 h 183"/>
                <a:gd name="T70" fmla="*/ 3 w 103"/>
                <a:gd name="T71" fmla="*/ 4 h 183"/>
                <a:gd name="T72" fmla="*/ 2 w 103"/>
                <a:gd name="T73" fmla="*/ 5 h 183"/>
                <a:gd name="T74" fmla="*/ 1 w 103"/>
                <a:gd name="T75" fmla="*/ 7 h 183"/>
                <a:gd name="T76" fmla="*/ 0 w 103"/>
                <a:gd name="T77" fmla="*/ 9 h 183"/>
                <a:gd name="T78" fmla="*/ 0 w 103"/>
                <a:gd name="T79" fmla="*/ 11 h 183"/>
                <a:gd name="T80" fmla="*/ 0 w 103"/>
                <a:gd name="T81" fmla="*/ 13 h 183"/>
                <a:gd name="T82" fmla="*/ 0 w 103"/>
                <a:gd name="T83" fmla="*/ 25 h 1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183"/>
                <a:gd name="T128" fmla="*/ 103 w 103"/>
                <a:gd name="T129" fmla="*/ 183 h 1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183">
                  <a:moveTo>
                    <a:pt x="0" y="122"/>
                  </a:moveTo>
                  <a:lnTo>
                    <a:pt x="0" y="131"/>
                  </a:lnTo>
                  <a:lnTo>
                    <a:pt x="2" y="141"/>
                  </a:lnTo>
                  <a:lnTo>
                    <a:pt x="5" y="149"/>
                  </a:lnTo>
                  <a:lnTo>
                    <a:pt x="10" y="157"/>
                  </a:lnTo>
                  <a:lnTo>
                    <a:pt x="15" y="165"/>
                  </a:lnTo>
                  <a:lnTo>
                    <a:pt x="21" y="171"/>
                  </a:lnTo>
                  <a:lnTo>
                    <a:pt x="27" y="176"/>
                  </a:lnTo>
                  <a:lnTo>
                    <a:pt x="34" y="179"/>
                  </a:lnTo>
                  <a:lnTo>
                    <a:pt x="43" y="182"/>
                  </a:lnTo>
                  <a:lnTo>
                    <a:pt x="51" y="183"/>
                  </a:lnTo>
                  <a:lnTo>
                    <a:pt x="59" y="182"/>
                  </a:lnTo>
                  <a:lnTo>
                    <a:pt x="67" y="179"/>
                  </a:lnTo>
                  <a:lnTo>
                    <a:pt x="74" y="176"/>
                  </a:lnTo>
                  <a:lnTo>
                    <a:pt x="81" y="171"/>
                  </a:lnTo>
                  <a:lnTo>
                    <a:pt x="88" y="165"/>
                  </a:lnTo>
                  <a:lnTo>
                    <a:pt x="93" y="157"/>
                  </a:lnTo>
                  <a:lnTo>
                    <a:pt x="98" y="149"/>
                  </a:lnTo>
                  <a:lnTo>
                    <a:pt x="100" y="141"/>
                  </a:lnTo>
                  <a:lnTo>
                    <a:pt x="103" y="131"/>
                  </a:lnTo>
                  <a:lnTo>
                    <a:pt x="103" y="122"/>
                  </a:lnTo>
                  <a:lnTo>
                    <a:pt x="103" y="61"/>
                  </a:lnTo>
                  <a:lnTo>
                    <a:pt x="100" y="41"/>
                  </a:lnTo>
                  <a:lnTo>
                    <a:pt x="98" y="33"/>
                  </a:lnTo>
                  <a:lnTo>
                    <a:pt x="93" y="25"/>
                  </a:lnTo>
                  <a:lnTo>
                    <a:pt x="88" y="17"/>
                  </a:lnTo>
                  <a:lnTo>
                    <a:pt x="81" y="11"/>
                  </a:lnTo>
                  <a:lnTo>
                    <a:pt x="74" y="6"/>
                  </a:lnTo>
                  <a:lnTo>
                    <a:pt x="67" y="3"/>
                  </a:lnTo>
                  <a:lnTo>
                    <a:pt x="59" y="0"/>
                  </a:lnTo>
                  <a:lnTo>
                    <a:pt x="51" y="0"/>
                  </a:lnTo>
                  <a:lnTo>
                    <a:pt x="43" y="0"/>
                  </a:lnTo>
                  <a:lnTo>
                    <a:pt x="34" y="3"/>
                  </a:lnTo>
                  <a:lnTo>
                    <a:pt x="27" y="6"/>
                  </a:lnTo>
                  <a:lnTo>
                    <a:pt x="21" y="11"/>
                  </a:lnTo>
                  <a:lnTo>
                    <a:pt x="15" y="17"/>
                  </a:lnTo>
                  <a:lnTo>
                    <a:pt x="10" y="25"/>
                  </a:lnTo>
                  <a:lnTo>
                    <a:pt x="5" y="33"/>
                  </a:lnTo>
                  <a:lnTo>
                    <a:pt x="2" y="41"/>
                  </a:lnTo>
                  <a:lnTo>
                    <a:pt x="0" y="51"/>
                  </a:lnTo>
                  <a:lnTo>
                    <a:pt x="0" y="61"/>
                  </a:lnTo>
                  <a:lnTo>
                    <a:pt x="0" y="122"/>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99788" name="Line 460"/>
            <p:cNvSpPr>
              <a:spLocks noChangeShapeType="1"/>
            </p:cNvSpPr>
            <p:nvPr/>
          </p:nvSpPr>
          <p:spPr bwMode="auto">
            <a:xfrm>
              <a:off x="2036" y="3228"/>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789" name="Freeform 461"/>
            <p:cNvSpPr>
              <a:spLocks/>
            </p:cNvSpPr>
            <p:nvPr/>
          </p:nvSpPr>
          <p:spPr bwMode="auto">
            <a:xfrm>
              <a:off x="2025" y="3228"/>
              <a:ext cx="203" cy="25"/>
            </a:xfrm>
            <a:custGeom>
              <a:avLst/>
              <a:gdLst>
                <a:gd name="T0" fmla="*/ 11 w 930"/>
                <a:gd name="T1" fmla="*/ 0 h 121"/>
                <a:gd name="T2" fmla="*/ 9 w 930"/>
                <a:gd name="T3" fmla="*/ 0 h 121"/>
                <a:gd name="T4" fmla="*/ 7 w 930"/>
                <a:gd name="T5" fmla="*/ 1 h 121"/>
                <a:gd name="T6" fmla="*/ 6 w 930"/>
                <a:gd name="T7" fmla="*/ 1 h 121"/>
                <a:gd name="T8" fmla="*/ 5 w 930"/>
                <a:gd name="T9" fmla="*/ 2 h 121"/>
                <a:gd name="T10" fmla="*/ 3 w 930"/>
                <a:gd name="T11" fmla="*/ 4 h 121"/>
                <a:gd name="T12" fmla="*/ 2 w 930"/>
                <a:gd name="T13" fmla="*/ 5 h 121"/>
                <a:gd name="T14" fmla="*/ 1 w 930"/>
                <a:gd name="T15" fmla="*/ 7 h 121"/>
                <a:gd name="T16" fmla="*/ 0 w 930"/>
                <a:gd name="T17" fmla="*/ 8 h 121"/>
                <a:gd name="T18" fmla="*/ 0 w 930"/>
                <a:gd name="T19" fmla="*/ 11 h 121"/>
                <a:gd name="T20" fmla="*/ 0 w 930"/>
                <a:gd name="T21" fmla="*/ 13 h 121"/>
                <a:gd name="T22" fmla="*/ 0 w 930"/>
                <a:gd name="T23" fmla="*/ 14 h 121"/>
                <a:gd name="T24" fmla="*/ 0 w 930"/>
                <a:gd name="T25" fmla="*/ 16 h 121"/>
                <a:gd name="T26" fmla="*/ 1 w 930"/>
                <a:gd name="T27" fmla="*/ 18 h 121"/>
                <a:gd name="T28" fmla="*/ 2 w 930"/>
                <a:gd name="T29" fmla="*/ 20 h 121"/>
                <a:gd name="T30" fmla="*/ 3 w 930"/>
                <a:gd name="T31" fmla="*/ 21 h 121"/>
                <a:gd name="T32" fmla="*/ 5 w 930"/>
                <a:gd name="T33" fmla="*/ 23 h 121"/>
                <a:gd name="T34" fmla="*/ 6 w 930"/>
                <a:gd name="T35" fmla="*/ 24 h 121"/>
                <a:gd name="T36" fmla="*/ 7 w 930"/>
                <a:gd name="T37" fmla="*/ 24 h 121"/>
                <a:gd name="T38" fmla="*/ 9 w 930"/>
                <a:gd name="T39" fmla="*/ 25 h 121"/>
                <a:gd name="T40" fmla="*/ 11 w 930"/>
                <a:gd name="T41" fmla="*/ 25 h 121"/>
                <a:gd name="T42" fmla="*/ 192 w 930"/>
                <a:gd name="T43" fmla="*/ 25 h 121"/>
                <a:gd name="T44" fmla="*/ 195 w 930"/>
                <a:gd name="T45" fmla="*/ 24 h 121"/>
                <a:gd name="T46" fmla="*/ 197 w 930"/>
                <a:gd name="T47" fmla="*/ 24 h 121"/>
                <a:gd name="T48" fmla="*/ 198 w 930"/>
                <a:gd name="T49" fmla="*/ 23 h 121"/>
                <a:gd name="T50" fmla="*/ 200 w 930"/>
                <a:gd name="T51" fmla="*/ 21 h 121"/>
                <a:gd name="T52" fmla="*/ 201 w 930"/>
                <a:gd name="T53" fmla="*/ 20 h 121"/>
                <a:gd name="T54" fmla="*/ 202 w 930"/>
                <a:gd name="T55" fmla="*/ 18 h 121"/>
                <a:gd name="T56" fmla="*/ 203 w 930"/>
                <a:gd name="T57" fmla="*/ 16 h 121"/>
                <a:gd name="T58" fmla="*/ 203 w 930"/>
                <a:gd name="T59" fmla="*/ 14 h 121"/>
                <a:gd name="T60" fmla="*/ 203 w 930"/>
                <a:gd name="T61" fmla="*/ 13 h 121"/>
                <a:gd name="T62" fmla="*/ 203 w 930"/>
                <a:gd name="T63" fmla="*/ 11 h 121"/>
                <a:gd name="T64" fmla="*/ 203 w 930"/>
                <a:gd name="T65" fmla="*/ 8 h 121"/>
                <a:gd name="T66" fmla="*/ 202 w 930"/>
                <a:gd name="T67" fmla="*/ 7 h 121"/>
                <a:gd name="T68" fmla="*/ 201 w 930"/>
                <a:gd name="T69" fmla="*/ 5 h 121"/>
                <a:gd name="T70" fmla="*/ 200 w 930"/>
                <a:gd name="T71" fmla="*/ 4 h 121"/>
                <a:gd name="T72" fmla="*/ 198 w 930"/>
                <a:gd name="T73" fmla="*/ 2 h 121"/>
                <a:gd name="T74" fmla="*/ 197 w 930"/>
                <a:gd name="T75" fmla="*/ 1 h 121"/>
                <a:gd name="T76" fmla="*/ 195 w 930"/>
                <a:gd name="T77" fmla="*/ 1 h 121"/>
                <a:gd name="T78" fmla="*/ 194 w 930"/>
                <a:gd name="T79" fmla="*/ 0 h 121"/>
                <a:gd name="T80" fmla="*/ 192 w 930"/>
                <a:gd name="T81" fmla="*/ 0 h 121"/>
                <a:gd name="T82" fmla="*/ 11 w 930"/>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21"/>
                <a:gd name="T128" fmla="*/ 930 w 930"/>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21">
                  <a:moveTo>
                    <a:pt x="51" y="0"/>
                  </a:moveTo>
                  <a:lnTo>
                    <a:pt x="43" y="0"/>
                  </a:lnTo>
                  <a:lnTo>
                    <a:pt x="34" y="3"/>
                  </a:lnTo>
                  <a:lnTo>
                    <a:pt x="27" y="6"/>
                  </a:lnTo>
                  <a:lnTo>
                    <a:pt x="21" y="11"/>
                  </a:lnTo>
                  <a:lnTo>
                    <a:pt x="15" y="17"/>
                  </a:lnTo>
                  <a:lnTo>
                    <a:pt x="10" y="25"/>
                  </a:lnTo>
                  <a:lnTo>
                    <a:pt x="5" y="33"/>
                  </a:lnTo>
                  <a:lnTo>
                    <a:pt x="2" y="41"/>
                  </a:lnTo>
                  <a:lnTo>
                    <a:pt x="0" y="51"/>
                  </a:lnTo>
                  <a:lnTo>
                    <a:pt x="0" y="61"/>
                  </a:lnTo>
                  <a:lnTo>
                    <a:pt x="0" y="70"/>
                  </a:lnTo>
                  <a:lnTo>
                    <a:pt x="2" y="79"/>
                  </a:lnTo>
                  <a:lnTo>
                    <a:pt x="5" y="87"/>
                  </a:lnTo>
                  <a:lnTo>
                    <a:pt x="10" y="96"/>
                  </a:lnTo>
                  <a:lnTo>
                    <a:pt x="15" y="103"/>
                  </a:lnTo>
                  <a:lnTo>
                    <a:pt x="21" y="109"/>
                  </a:lnTo>
                  <a:lnTo>
                    <a:pt x="27" y="114"/>
                  </a:lnTo>
                  <a:lnTo>
                    <a:pt x="34" y="118"/>
                  </a:lnTo>
                  <a:lnTo>
                    <a:pt x="43" y="120"/>
                  </a:lnTo>
                  <a:lnTo>
                    <a:pt x="51" y="121"/>
                  </a:lnTo>
                  <a:lnTo>
                    <a:pt x="878" y="121"/>
                  </a:lnTo>
                  <a:lnTo>
                    <a:pt x="894" y="118"/>
                  </a:lnTo>
                  <a:lnTo>
                    <a:pt x="902" y="114"/>
                  </a:lnTo>
                  <a:lnTo>
                    <a:pt x="909" y="109"/>
                  </a:lnTo>
                  <a:lnTo>
                    <a:pt x="915" y="103"/>
                  </a:lnTo>
                  <a:lnTo>
                    <a:pt x="920" y="96"/>
                  </a:lnTo>
                  <a:lnTo>
                    <a:pt x="925" y="87"/>
                  </a:lnTo>
                  <a:lnTo>
                    <a:pt x="928" y="79"/>
                  </a:lnTo>
                  <a:lnTo>
                    <a:pt x="930" y="70"/>
                  </a:lnTo>
                  <a:lnTo>
                    <a:pt x="930" y="61"/>
                  </a:lnTo>
                  <a:lnTo>
                    <a:pt x="930" y="51"/>
                  </a:lnTo>
                  <a:lnTo>
                    <a:pt x="928" y="41"/>
                  </a:lnTo>
                  <a:lnTo>
                    <a:pt x="925" y="33"/>
                  </a:lnTo>
                  <a:lnTo>
                    <a:pt x="920" y="25"/>
                  </a:lnTo>
                  <a:lnTo>
                    <a:pt x="915" y="17"/>
                  </a:lnTo>
                  <a:lnTo>
                    <a:pt x="909" y="11"/>
                  </a:lnTo>
                  <a:lnTo>
                    <a:pt x="902" y="6"/>
                  </a:lnTo>
                  <a:lnTo>
                    <a:pt x="894" y="3"/>
                  </a:lnTo>
                  <a:lnTo>
                    <a:pt x="887" y="0"/>
                  </a:lnTo>
                  <a:lnTo>
                    <a:pt x="878" y="0"/>
                  </a:lnTo>
                  <a:lnTo>
                    <a:pt x="51"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99790" name="Line 462"/>
            <p:cNvSpPr>
              <a:spLocks noChangeShapeType="1"/>
            </p:cNvSpPr>
            <p:nvPr/>
          </p:nvSpPr>
          <p:spPr bwMode="auto">
            <a:xfrm>
              <a:off x="2206" y="3240"/>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791" name="Freeform 463"/>
            <p:cNvSpPr>
              <a:spLocks/>
            </p:cNvSpPr>
            <p:nvPr/>
          </p:nvSpPr>
          <p:spPr bwMode="auto">
            <a:xfrm>
              <a:off x="2206" y="3191"/>
              <a:ext cx="22" cy="62"/>
            </a:xfrm>
            <a:custGeom>
              <a:avLst/>
              <a:gdLst>
                <a:gd name="T0" fmla="*/ 0 w 103"/>
                <a:gd name="T1" fmla="*/ 50 h 305"/>
                <a:gd name="T2" fmla="*/ 0 w 103"/>
                <a:gd name="T3" fmla="*/ 52 h 305"/>
                <a:gd name="T4" fmla="*/ 1 w 103"/>
                <a:gd name="T5" fmla="*/ 53 h 305"/>
                <a:gd name="T6" fmla="*/ 1 w 103"/>
                <a:gd name="T7" fmla="*/ 55 h 305"/>
                <a:gd name="T8" fmla="*/ 2 w 103"/>
                <a:gd name="T9" fmla="*/ 57 h 305"/>
                <a:gd name="T10" fmla="*/ 3 w 103"/>
                <a:gd name="T11" fmla="*/ 58 h 305"/>
                <a:gd name="T12" fmla="*/ 5 w 103"/>
                <a:gd name="T13" fmla="*/ 60 h 305"/>
                <a:gd name="T14" fmla="*/ 6 w 103"/>
                <a:gd name="T15" fmla="*/ 61 h 305"/>
                <a:gd name="T16" fmla="*/ 8 w 103"/>
                <a:gd name="T17" fmla="*/ 61 h 305"/>
                <a:gd name="T18" fmla="*/ 9 w 103"/>
                <a:gd name="T19" fmla="*/ 62 h 305"/>
                <a:gd name="T20" fmla="*/ 11 w 103"/>
                <a:gd name="T21" fmla="*/ 62 h 305"/>
                <a:gd name="T22" fmla="*/ 13 w 103"/>
                <a:gd name="T23" fmla="*/ 62 h 305"/>
                <a:gd name="T24" fmla="*/ 14 w 103"/>
                <a:gd name="T25" fmla="*/ 61 h 305"/>
                <a:gd name="T26" fmla="*/ 16 w 103"/>
                <a:gd name="T27" fmla="*/ 61 h 305"/>
                <a:gd name="T28" fmla="*/ 18 w 103"/>
                <a:gd name="T29" fmla="*/ 60 h 305"/>
                <a:gd name="T30" fmla="*/ 19 w 103"/>
                <a:gd name="T31" fmla="*/ 58 h 305"/>
                <a:gd name="T32" fmla="*/ 20 w 103"/>
                <a:gd name="T33" fmla="*/ 57 h 305"/>
                <a:gd name="T34" fmla="*/ 21 w 103"/>
                <a:gd name="T35" fmla="*/ 55 h 305"/>
                <a:gd name="T36" fmla="*/ 22 w 103"/>
                <a:gd name="T37" fmla="*/ 53 h 305"/>
                <a:gd name="T38" fmla="*/ 22 w 103"/>
                <a:gd name="T39" fmla="*/ 52 h 305"/>
                <a:gd name="T40" fmla="*/ 22 w 103"/>
                <a:gd name="T41" fmla="*/ 50 h 305"/>
                <a:gd name="T42" fmla="*/ 22 w 103"/>
                <a:gd name="T43" fmla="*/ 12 h 305"/>
                <a:gd name="T44" fmla="*/ 22 w 103"/>
                <a:gd name="T45" fmla="*/ 9 h 305"/>
                <a:gd name="T46" fmla="*/ 21 w 103"/>
                <a:gd name="T47" fmla="*/ 7 h 305"/>
                <a:gd name="T48" fmla="*/ 20 w 103"/>
                <a:gd name="T49" fmla="*/ 5 h 305"/>
                <a:gd name="T50" fmla="*/ 19 w 103"/>
                <a:gd name="T51" fmla="*/ 4 h 305"/>
                <a:gd name="T52" fmla="*/ 18 w 103"/>
                <a:gd name="T53" fmla="*/ 2 h 305"/>
                <a:gd name="T54" fmla="*/ 16 w 103"/>
                <a:gd name="T55" fmla="*/ 1 h 305"/>
                <a:gd name="T56" fmla="*/ 14 w 103"/>
                <a:gd name="T57" fmla="*/ 1 h 305"/>
                <a:gd name="T58" fmla="*/ 13 w 103"/>
                <a:gd name="T59" fmla="*/ 0 h 305"/>
                <a:gd name="T60" fmla="*/ 11 w 103"/>
                <a:gd name="T61" fmla="*/ 0 h 305"/>
                <a:gd name="T62" fmla="*/ 9 w 103"/>
                <a:gd name="T63" fmla="*/ 0 h 305"/>
                <a:gd name="T64" fmla="*/ 8 w 103"/>
                <a:gd name="T65" fmla="*/ 1 h 305"/>
                <a:gd name="T66" fmla="*/ 6 w 103"/>
                <a:gd name="T67" fmla="*/ 1 h 305"/>
                <a:gd name="T68" fmla="*/ 5 w 103"/>
                <a:gd name="T69" fmla="*/ 2 h 305"/>
                <a:gd name="T70" fmla="*/ 3 w 103"/>
                <a:gd name="T71" fmla="*/ 4 h 305"/>
                <a:gd name="T72" fmla="*/ 2 w 103"/>
                <a:gd name="T73" fmla="*/ 5 h 305"/>
                <a:gd name="T74" fmla="*/ 1 w 103"/>
                <a:gd name="T75" fmla="*/ 7 h 305"/>
                <a:gd name="T76" fmla="*/ 1 w 103"/>
                <a:gd name="T77" fmla="*/ 9 h 305"/>
                <a:gd name="T78" fmla="*/ 0 w 103"/>
                <a:gd name="T79" fmla="*/ 10 h 305"/>
                <a:gd name="T80" fmla="*/ 0 w 103"/>
                <a:gd name="T81" fmla="*/ 12 h 305"/>
                <a:gd name="T82" fmla="*/ 0 w 103"/>
                <a:gd name="T83" fmla="*/ 50 h 3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305"/>
                <a:gd name="T128" fmla="*/ 103 w 103"/>
                <a:gd name="T129" fmla="*/ 305 h 30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305">
                  <a:moveTo>
                    <a:pt x="0" y="245"/>
                  </a:moveTo>
                  <a:lnTo>
                    <a:pt x="0" y="254"/>
                  </a:lnTo>
                  <a:lnTo>
                    <a:pt x="3" y="263"/>
                  </a:lnTo>
                  <a:lnTo>
                    <a:pt x="5" y="271"/>
                  </a:lnTo>
                  <a:lnTo>
                    <a:pt x="10" y="280"/>
                  </a:lnTo>
                  <a:lnTo>
                    <a:pt x="15" y="287"/>
                  </a:lnTo>
                  <a:lnTo>
                    <a:pt x="22" y="293"/>
                  </a:lnTo>
                  <a:lnTo>
                    <a:pt x="28" y="298"/>
                  </a:lnTo>
                  <a:lnTo>
                    <a:pt x="36" y="302"/>
                  </a:lnTo>
                  <a:lnTo>
                    <a:pt x="44" y="304"/>
                  </a:lnTo>
                  <a:lnTo>
                    <a:pt x="51" y="305"/>
                  </a:lnTo>
                  <a:lnTo>
                    <a:pt x="60" y="304"/>
                  </a:lnTo>
                  <a:lnTo>
                    <a:pt x="67" y="302"/>
                  </a:lnTo>
                  <a:lnTo>
                    <a:pt x="75" y="298"/>
                  </a:lnTo>
                  <a:lnTo>
                    <a:pt x="82" y="293"/>
                  </a:lnTo>
                  <a:lnTo>
                    <a:pt x="88" y="287"/>
                  </a:lnTo>
                  <a:lnTo>
                    <a:pt x="93" y="280"/>
                  </a:lnTo>
                  <a:lnTo>
                    <a:pt x="98" y="271"/>
                  </a:lnTo>
                  <a:lnTo>
                    <a:pt x="101" y="263"/>
                  </a:lnTo>
                  <a:lnTo>
                    <a:pt x="103" y="254"/>
                  </a:lnTo>
                  <a:lnTo>
                    <a:pt x="103" y="245"/>
                  </a:lnTo>
                  <a:lnTo>
                    <a:pt x="103" y="60"/>
                  </a:lnTo>
                  <a:lnTo>
                    <a:pt x="101" y="42"/>
                  </a:lnTo>
                  <a:lnTo>
                    <a:pt x="98" y="32"/>
                  </a:lnTo>
                  <a:lnTo>
                    <a:pt x="93" y="25"/>
                  </a:lnTo>
                  <a:lnTo>
                    <a:pt x="88" y="18"/>
                  </a:lnTo>
                  <a:lnTo>
                    <a:pt x="82" y="12"/>
                  </a:lnTo>
                  <a:lnTo>
                    <a:pt x="75" y="7"/>
                  </a:lnTo>
                  <a:lnTo>
                    <a:pt x="67" y="3"/>
                  </a:lnTo>
                  <a:lnTo>
                    <a:pt x="60" y="1"/>
                  </a:lnTo>
                  <a:lnTo>
                    <a:pt x="51" y="0"/>
                  </a:lnTo>
                  <a:lnTo>
                    <a:pt x="44" y="1"/>
                  </a:lnTo>
                  <a:lnTo>
                    <a:pt x="36" y="3"/>
                  </a:lnTo>
                  <a:lnTo>
                    <a:pt x="28" y="7"/>
                  </a:lnTo>
                  <a:lnTo>
                    <a:pt x="22" y="12"/>
                  </a:lnTo>
                  <a:lnTo>
                    <a:pt x="15" y="18"/>
                  </a:lnTo>
                  <a:lnTo>
                    <a:pt x="10" y="25"/>
                  </a:lnTo>
                  <a:lnTo>
                    <a:pt x="5" y="32"/>
                  </a:lnTo>
                  <a:lnTo>
                    <a:pt x="3" y="42"/>
                  </a:lnTo>
                  <a:lnTo>
                    <a:pt x="0" y="50"/>
                  </a:lnTo>
                  <a:lnTo>
                    <a:pt x="0" y="60"/>
                  </a:lnTo>
                  <a:lnTo>
                    <a:pt x="0" y="245"/>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99792" name="Line 464"/>
            <p:cNvSpPr>
              <a:spLocks noChangeShapeType="1"/>
            </p:cNvSpPr>
            <p:nvPr/>
          </p:nvSpPr>
          <p:spPr bwMode="auto">
            <a:xfrm>
              <a:off x="2217" y="3191"/>
              <a:ext cx="1" cy="0"/>
            </a:xfrm>
            <a:prstGeom prst="line">
              <a:avLst/>
            </a:prstGeom>
            <a:noFill/>
            <a:ln w="0">
              <a:solidFill>
                <a:srgbClr val="FF0000"/>
              </a:solidFill>
              <a:round/>
              <a:headEnd/>
              <a:tailEnd/>
            </a:ln>
          </p:spPr>
          <p:txBody>
            <a:bodyPr>
              <a:prstTxWarp prst="textNoShape">
                <a:avLst/>
              </a:prstTxWarp>
            </a:bodyPr>
            <a:lstStyle/>
            <a:p>
              <a:endParaRPr lang="en-US"/>
            </a:p>
          </p:txBody>
        </p:sp>
        <p:sp>
          <p:nvSpPr>
            <p:cNvPr id="99793" name="Freeform 465"/>
            <p:cNvSpPr>
              <a:spLocks/>
            </p:cNvSpPr>
            <p:nvPr/>
          </p:nvSpPr>
          <p:spPr bwMode="auto">
            <a:xfrm>
              <a:off x="2206" y="3191"/>
              <a:ext cx="202" cy="24"/>
            </a:xfrm>
            <a:custGeom>
              <a:avLst/>
              <a:gdLst>
                <a:gd name="T0" fmla="*/ 11 w 931"/>
                <a:gd name="T1" fmla="*/ 0 h 120"/>
                <a:gd name="T2" fmla="*/ 10 w 931"/>
                <a:gd name="T3" fmla="*/ 0 h 120"/>
                <a:gd name="T4" fmla="*/ 8 w 931"/>
                <a:gd name="T5" fmla="*/ 1 h 120"/>
                <a:gd name="T6" fmla="*/ 6 w 931"/>
                <a:gd name="T7" fmla="*/ 1 h 120"/>
                <a:gd name="T8" fmla="*/ 5 w 931"/>
                <a:gd name="T9" fmla="*/ 2 h 120"/>
                <a:gd name="T10" fmla="*/ 3 w 931"/>
                <a:gd name="T11" fmla="*/ 4 h 120"/>
                <a:gd name="T12" fmla="*/ 2 w 931"/>
                <a:gd name="T13" fmla="*/ 5 h 120"/>
                <a:gd name="T14" fmla="*/ 1 w 931"/>
                <a:gd name="T15" fmla="*/ 6 h 120"/>
                <a:gd name="T16" fmla="*/ 1 w 931"/>
                <a:gd name="T17" fmla="*/ 8 h 120"/>
                <a:gd name="T18" fmla="*/ 0 w 931"/>
                <a:gd name="T19" fmla="*/ 10 h 120"/>
                <a:gd name="T20" fmla="*/ 0 w 931"/>
                <a:gd name="T21" fmla="*/ 12 h 120"/>
                <a:gd name="T22" fmla="*/ 0 w 931"/>
                <a:gd name="T23" fmla="*/ 14 h 120"/>
                <a:gd name="T24" fmla="*/ 1 w 931"/>
                <a:gd name="T25" fmla="*/ 16 h 120"/>
                <a:gd name="T26" fmla="*/ 1 w 931"/>
                <a:gd name="T27" fmla="*/ 18 h 120"/>
                <a:gd name="T28" fmla="*/ 2 w 931"/>
                <a:gd name="T29" fmla="*/ 19 h 120"/>
                <a:gd name="T30" fmla="*/ 3 w 931"/>
                <a:gd name="T31" fmla="*/ 21 h 120"/>
                <a:gd name="T32" fmla="*/ 5 w 931"/>
                <a:gd name="T33" fmla="*/ 22 h 120"/>
                <a:gd name="T34" fmla="*/ 6 w 931"/>
                <a:gd name="T35" fmla="*/ 23 h 120"/>
                <a:gd name="T36" fmla="*/ 8 w 931"/>
                <a:gd name="T37" fmla="*/ 24 h 120"/>
                <a:gd name="T38" fmla="*/ 10 w 931"/>
                <a:gd name="T39" fmla="*/ 24 h 120"/>
                <a:gd name="T40" fmla="*/ 11 w 931"/>
                <a:gd name="T41" fmla="*/ 24 h 120"/>
                <a:gd name="T42" fmla="*/ 191 w 931"/>
                <a:gd name="T43" fmla="*/ 24 h 120"/>
                <a:gd name="T44" fmla="*/ 194 w 931"/>
                <a:gd name="T45" fmla="*/ 24 h 120"/>
                <a:gd name="T46" fmla="*/ 196 w 931"/>
                <a:gd name="T47" fmla="*/ 23 h 120"/>
                <a:gd name="T48" fmla="*/ 197 w 931"/>
                <a:gd name="T49" fmla="*/ 22 h 120"/>
                <a:gd name="T50" fmla="*/ 199 w 931"/>
                <a:gd name="T51" fmla="*/ 21 h 120"/>
                <a:gd name="T52" fmla="*/ 200 w 931"/>
                <a:gd name="T53" fmla="*/ 19 h 120"/>
                <a:gd name="T54" fmla="*/ 201 w 931"/>
                <a:gd name="T55" fmla="*/ 18 h 120"/>
                <a:gd name="T56" fmla="*/ 201 w 931"/>
                <a:gd name="T57" fmla="*/ 16 h 120"/>
                <a:gd name="T58" fmla="*/ 202 w 931"/>
                <a:gd name="T59" fmla="*/ 14 h 120"/>
                <a:gd name="T60" fmla="*/ 202 w 931"/>
                <a:gd name="T61" fmla="*/ 12 h 120"/>
                <a:gd name="T62" fmla="*/ 202 w 931"/>
                <a:gd name="T63" fmla="*/ 10 h 120"/>
                <a:gd name="T64" fmla="*/ 201 w 931"/>
                <a:gd name="T65" fmla="*/ 8 h 120"/>
                <a:gd name="T66" fmla="*/ 201 w 931"/>
                <a:gd name="T67" fmla="*/ 6 h 120"/>
                <a:gd name="T68" fmla="*/ 200 w 931"/>
                <a:gd name="T69" fmla="*/ 5 h 120"/>
                <a:gd name="T70" fmla="*/ 199 w 931"/>
                <a:gd name="T71" fmla="*/ 4 h 120"/>
                <a:gd name="T72" fmla="*/ 197 w 931"/>
                <a:gd name="T73" fmla="*/ 2 h 120"/>
                <a:gd name="T74" fmla="*/ 196 w 931"/>
                <a:gd name="T75" fmla="*/ 1 h 120"/>
                <a:gd name="T76" fmla="*/ 194 w 931"/>
                <a:gd name="T77" fmla="*/ 1 h 120"/>
                <a:gd name="T78" fmla="*/ 193 w 931"/>
                <a:gd name="T79" fmla="*/ 0 h 120"/>
                <a:gd name="T80" fmla="*/ 191 w 931"/>
                <a:gd name="T81" fmla="*/ 0 h 120"/>
                <a:gd name="T82" fmla="*/ 11 w 931"/>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1"/>
                <a:gd name="T127" fmla="*/ 0 h 120"/>
                <a:gd name="T128" fmla="*/ 931 w 931"/>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1" h="120">
                  <a:moveTo>
                    <a:pt x="51" y="0"/>
                  </a:moveTo>
                  <a:lnTo>
                    <a:pt x="44" y="1"/>
                  </a:lnTo>
                  <a:lnTo>
                    <a:pt x="36" y="3"/>
                  </a:lnTo>
                  <a:lnTo>
                    <a:pt x="28" y="7"/>
                  </a:lnTo>
                  <a:lnTo>
                    <a:pt x="22" y="12"/>
                  </a:lnTo>
                  <a:lnTo>
                    <a:pt x="15" y="18"/>
                  </a:lnTo>
                  <a:lnTo>
                    <a:pt x="10" y="25"/>
                  </a:lnTo>
                  <a:lnTo>
                    <a:pt x="5" y="32"/>
                  </a:lnTo>
                  <a:lnTo>
                    <a:pt x="3" y="42"/>
                  </a:lnTo>
                  <a:lnTo>
                    <a:pt x="0" y="50"/>
                  </a:lnTo>
                  <a:lnTo>
                    <a:pt x="0" y="60"/>
                  </a:lnTo>
                  <a:lnTo>
                    <a:pt x="0" y="70"/>
                  </a:lnTo>
                  <a:lnTo>
                    <a:pt x="3" y="79"/>
                  </a:lnTo>
                  <a:lnTo>
                    <a:pt x="5" y="88"/>
                  </a:lnTo>
                  <a:lnTo>
                    <a:pt x="10" y="96"/>
                  </a:lnTo>
                  <a:lnTo>
                    <a:pt x="15" y="103"/>
                  </a:lnTo>
                  <a:lnTo>
                    <a:pt x="22" y="109"/>
                  </a:lnTo>
                  <a:lnTo>
                    <a:pt x="28" y="114"/>
                  </a:lnTo>
                  <a:lnTo>
                    <a:pt x="36" y="118"/>
                  </a:lnTo>
                  <a:lnTo>
                    <a:pt x="44" y="120"/>
                  </a:lnTo>
                  <a:lnTo>
                    <a:pt x="51" y="120"/>
                  </a:lnTo>
                  <a:lnTo>
                    <a:pt x="879" y="120"/>
                  </a:lnTo>
                  <a:lnTo>
                    <a:pt x="896" y="118"/>
                  </a:lnTo>
                  <a:lnTo>
                    <a:pt x="904" y="114"/>
                  </a:lnTo>
                  <a:lnTo>
                    <a:pt x="910" y="109"/>
                  </a:lnTo>
                  <a:lnTo>
                    <a:pt x="916" y="103"/>
                  </a:lnTo>
                  <a:lnTo>
                    <a:pt x="921" y="96"/>
                  </a:lnTo>
                  <a:lnTo>
                    <a:pt x="926" y="88"/>
                  </a:lnTo>
                  <a:lnTo>
                    <a:pt x="928" y="79"/>
                  </a:lnTo>
                  <a:lnTo>
                    <a:pt x="931" y="70"/>
                  </a:lnTo>
                  <a:lnTo>
                    <a:pt x="931" y="60"/>
                  </a:lnTo>
                  <a:lnTo>
                    <a:pt x="931" y="50"/>
                  </a:lnTo>
                  <a:lnTo>
                    <a:pt x="928" y="42"/>
                  </a:lnTo>
                  <a:lnTo>
                    <a:pt x="926" y="32"/>
                  </a:lnTo>
                  <a:lnTo>
                    <a:pt x="921" y="25"/>
                  </a:lnTo>
                  <a:lnTo>
                    <a:pt x="916" y="18"/>
                  </a:lnTo>
                  <a:lnTo>
                    <a:pt x="910" y="12"/>
                  </a:lnTo>
                  <a:lnTo>
                    <a:pt x="904" y="7"/>
                  </a:lnTo>
                  <a:lnTo>
                    <a:pt x="896" y="3"/>
                  </a:lnTo>
                  <a:lnTo>
                    <a:pt x="888" y="1"/>
                  </a:lnTo>
                  <a:lnTo>
                    <a:pt x="879" y="0"/>
                  </a:lnTo>
                  <a:lnTo>
                    <a:pt x="51"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99794" name="Line 466"/>
            <p:cNvSpPr>
              <a:spLocks noChangeShapeType="1"/>
            </p:cNvSpPr>
            <p:nvPr/>
          </p:nvSpPr>
          <p:spPr bwMode="auto">
            <a:xfrm>
              <a:off x="2386" y="3203"/>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795" name="Freeform 467"/>
            <p:cNvSpPr>
              <a:spLocks/>
            </p:cNvSpPr>
            <p:nvPr/>
          </p:nvSpPr>
          <p:spPr bwMode="auto">
            <a:xfrm>
              <a:off x="2386" y="3153"/>
              <a:ext cx="22" cy="62"/>
            </a:xfrm>
            <a:custGeom>
              <a:avLst/>
              <a:gdLst>
                <a:gd name="T0" fmla="*/ 0 w 103"/>
                <a:gd name="T1" fmla="*/ 50 h 305"/>
                <a:gd name="T2" fmla="*/ 0 w 103"/>
                <a:gd name="T3" fmla="*/ 52 h 305"/>
                <a:gd name="T4" fmla="*/ 1 w 103"/>
                <a:gd name="T5" fmla="*/ 54 h 305"/>
                <a:gd name="T6" fmla="*/ 1 w 103"/>
                <a:gd name="T7" fmla="*/ 55 h 305"/>
                <a:gd name="T8" fmla="*/ 2 w 103"/>
                <a:gd name="T9" fmla="*/ 57 h 305"/>
                <a:gd name="T10" fmla="*/ 3 w 103"/>
                <a:gd name="T11" fmla="*/ 59 h 305"/>
                <a:gd name="T12" fmla="*/ 4 w 103"/>
                <a:gd name="T13" fmla="*/ 60 h 305"/>
                <a:gd name="T14" fmla="*/ 6 w 103"/>
                <a:gd name="T15" fmla="*/ 61 h 305"/>
                <a:gd name="T16" fmla="*/ 8 w 103"/>
                <a:gd name="T17" fmla="*/ 62 h 305"/>
                <a:gd name="T18" fmla="*/ 9 w 103"/>
                <a:gd name="T19" fmla="*/ 62 h 305"/>
                <a:gd name="T20" fmla="*/ 11 w 103"/>
                <a:gd name="T21" fmla="*/ 62 h 305"/>
                <a:gd name="T22" fmla="*/ 13 w 103"/>
                <a:gd name="T23" fmla="*/ 62 h 305"/>
                <a:gd name="T24" fmla="*/ 15 w 103"/>
                <a:gd name="T25" fmla="*/ 62 h 305"/>
                <a:gd name="T26" fmla="*/ 16 w 103"/>
                <a:gd name="T27" fmla="*/ 61 h 305"/>
                <a:gd name="T28" fmla="*/ 18 w 103"/>
                <a:gd name="T29" fmla="*/ 60 h 305"/>
                <a:gd name="T30" fmla="*/ 19 w 103"/>
                <a:gd name="T31" fmla="*/ 59 h 305"/>
                <a:gd name="T32" fmla="*/ 20 w 103"/>
                <a:gd name="T33" fmla="*/ 57 h 305"/>
                <a:gd name="T34" fmla="*/ 21 w 103"/>
                <a:gd name="T35" fmla="*/ 55 h 305"/>
                <a:gd name="T36" fmla="*/ 21 w 103"/>
                <a:gd name="T37" fmla="*/ 54 h 305"/>
                <a:gd name="T38" fmla="*/ 22 w 103"/>
                <a:gd name="T39" fmla="*/ 52 h 305"/>
                <a:gd name="T40" fmla="*/ 22 w 103"/>
                <a:gd name="T41" fmla="*/ 50 h 305"/>
                <a:gd name="T42" fmla="*/ 22 w 103"/>
                <a:gd name="T43" fmla="*/ 12 h 305"/>
                <a:gd name="T44" fmla="*/ 21 w 103"/>
                <a:gd name="T45" fmla="*/ 9 h 305"/>
                <a:gd name="T46" fmla="*/ 21 w 103"/>
                <a:gd name="T47" fmla="*/ 7 h 305"/>
                <a:gd name="T48" fmla="*/ 20 w 103"/>
                <a:gd name="T49" fmla="*/ 5 h 305"/>
                <a:gd name="T50" fmla="*/ 19 w 103"/>
                <a:gd name="T51" fmla="*/ 4 h 305"/>
                <a:gd name="T52" fmla="*/ 18 w 103"/>
                <a:gd name="T53" fmla="*/ 2 h 305"/>
                <a:gd name="T54" fmla="*/ 16 w 103"/>
                <a:gd name="T55" fmla="*/ 1 h 305"/>
                <a:gd name="T56" fmla="*/ 15 w 103"/>
                <a:gd name="T57" fmla="*/ 0 h 305"/>
                <a:gd name="T58" fmla="*/ 13 w 103"/>
                <a:gd name="T59" fmla="*/ 0 h 305"/>
                <a:gd name="T60" fmla="*/ 11 w 103"/>
                <a:gd name="T61" fmla="*/ 0 h 305"/>
                <a:gd name="T62" fmla="*/ 9 w 103"/>
                <a:gd name="T63" fmla="*/ 0 h 305"/>
                <a:gd name="T64" fmla="*/ 8 w 103"/>
                <a:gd name="T65" fmla="*/ 0 h 305"/>
                <a:gd name="T66" fmla="*/ 6 w 103"/>
                <a:gd name="T67" fmla="*/ 1 h 305"/>
                <a:gd name="T68" fmla="*/ 4 w 103"/>
                <a:gd name="T69" fmla="*/ 2 h 305"/>
                <a:gd name="T70" fmla="*/ 3 w 103"/>
                <a:gd name="T71" fmla="*/ 4 h 305"/>
                <a:gd name="T72" fmla="*/ 2 w 103"/>
                <a:gd name="T73" fmla="*/ 5 h 305"/>
                <a:gd name="T74" fmla="*/ 1 w 103"/>
                <a:gd name="T75" fmla="*/ 7 h 305"/>
                <a:gd name="T76" fmla="*/ 1 w 103"/>
                <a:gd name="T77" fmla="*/ 9 h 305"/>
                <a:gd name="T78" fmla="*/ 0 w 103"/>
                <a:gd name="T79" fmla="*/ 10 h 305"/>
                <a:gd name="T80" fmla="*/ 0 w 103"/>
                <a:gd name="T81" fmla="*/ 12 h 305"/>
                <a:gd name="T82" fmla="*/ 0 w 103"/>
                <a:gd name="T83" fmla="*/ 50 h 3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305"/>
                <a:gd name="T128" fmla="*/ 103 w 103"/>
                <a:gd name="T129" fmla="*/ 305 h 30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305">
                  <a:moveTo>
                    <a:pt x="0" y="245"/>
                  </a:moveTo>
                  <a:lnTo>
                    <a:pt x="0" y="255"/>
                  </a:lnTo>
                  <a:lnTo>
                    <a:pt x="3" y="264"/>
                  </a:lnTo>
                  <a:lnTo>
                    <a:pt x="5" y="273"/>
                  </a:lnTo>
                  <a:lnTo>
                    <a:pt x="10" y="281"/>
                  </a:lnTo>
                  <a:lnTo>
                    <a:pt x="15" y="288"/>
                  </a:lnTo>
                  <a:lnTo>
                    <a:pt x="21" y="294"/>
                  </a:lnTo>
                  <a:lnTo>
                    <a:pt x="29" y="299"/>
                  </a:lnTo>
                  <a:lnTo>
                    <a:pt x="36" y="303"/>
                  </a:lnTo>
                  <a:lnTo>
                    <a:pt x="43" y="305"/>
                  </a:lnTo>
                  <a:lnTo>
                    <a:pt x="52" y="305"/>
                  </a:lnTo>
                  <a:lnTo>
                    <a:pt x="60" y="305"/>
                  </a:lnTo>
                  <a:lnTo>
                    <a:pt x="68" y="303"/>
                  </a:lnTo>
                  <a:lnTo>
                    <a:pt x="76" y="299"/>
                  </a:lnTo>
                  <a:lnTo>
                    <a:pt x="82" y="294"/>
                  </a:lnTo>
                  <a:lnTo>
                    <a:pt x="88" y="288"/>
                  </a:lnTo>
                  <a:lnTo>
                    <a:pt x="93" y="281"/>
                  </a:lnTo>
                  <a:lnTo>
                    <a:pt x="98" y="273"/>
                  </a:lnTo>
                  <a:lnTo>
                    <a:pt x="100" y="264"/>
                  </a:lnTo>
                  <a:lnTo>
                    <a:pt x="103" y="255"/>
                  </a:lnTo>
                  <a:lnTo>
                    <a:pt x="103" y="245"/>
                  </a:lnTo>
                  <a:lnTo>
                    <a:pt x="103" y="60"/>
                  </a:lnTo>
                  <a:lnTo>
                    <a:pt x="100" y="42"/>
                  </a:lnTo>
                  <a:lnTo>
                    <a:pt x="98" y="32"/>
                  </a:lnTo>
                  <a:lnTo>
                    <a:pt x="93" y="25"/>
                  </a:lnTo>
                  <a:lnTo>
                    <a:pt x="88" y="18"/>
                  </a:lnTo>
                  <a:lnTo>
                    <a:pt x="82" y="12"/>
                  </a:lnTo>
                  <a:lnTo>
                    <a:pt x="76" y="6"/>
                  </a:lnTo>
                  <a:lnTo>
                    <a:pt x="68" y="2"/>
                  </a:lnTo>
                  <a:lnTo>
                    <a:pt x="60" y="1"/>
                  </a:lnTo>
                  <a:lnTo>
                    <a:pt x="52" y="0"/>
                  </a:lnTo>
                  <a:lnTo>
                    <a:pt x="43" y="1"/>
                  </a:lnTo>
                  <a:lnTo>
                    <a:pt x="36" y="2"/>
                  </a:lnTo>
                  <a:lnTo>
                    <a:pt x="29" y="6"/>
                  </a:lnTo>
                  <a:lnTo>
                    <a:pt x="21" y="12"/>
                  </a:lnTo>
                  <a:lnTo>
                    <a:pt x="15" y="18"/>
                  </a:lnTo>
                  <a:lnTo>
                    <a:pt x="10" y="25"/>
                  </a:lnTo>
                  <a:lnTo>
                    <a:pt x="5" y="32"/>
                  </a:lnTo>
                  <a:lnTo>
                    <a:pt x="3" y="42"/>
                  </a:lnTo>
                  <a:lnTo>
                    <a:pt x="0" y="51"/>
                  </a:lnTo>
                  <a:lnTo>
                    <a:pt x="0" y="60"/>
                  </a:lnTo>
                  <a:lnTo>
                    <a:pt x="0" y="245"/>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99796" name="Line 468"/>
            <p:cNvSpPr>
              <a:spLocks noChangeShapeType="1"/>
            </p:cNvSpPr>
            <p:nvPr/>
          </p:nvSpPr>
          <p:spPr bwMode="auto">
            <a:xfrm>
              <a:off x="2398" y="3153"/>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797" name="Freeform 469"/>
            <p:cNvSpPr>
              <a:spLocks/>
            </p:cNvSpPr>
            <p:nvPr/>
          </p:nvSpPr>
          <p:spPr bwMode="auto">
            <a:xfrm>
              <a:off x="2386" y="3153"/>
              <a:ext cx="204" cy="25"/>
            </a:xfrm>
            <a:custGeom>
              <a:avLst/>
              <a:gdLst>
                <a:gd name="T0" fmla="*/ 11 w 932"/>
                <a:gd name="T1" fmla="*/ 0 h 121"/>
                <a:gd name="T2" fmla="*/ 9 w 932"/>
                <a:gd name="T3" fmla="*/ 0 h 121"/>
                <a:gd name="T4" fmla="*/ 8 w 932"/>
                <a:gd name="T5" fmla="*/ 0 h 121"/>
                <a:gd name="T6" fmla="*/ 6 w 932"/>
                <a:gd name="T7" fmla="*/ 1 h 121"/>
                <a:gd name="T8" fmla="*/ 5 w 932"/>
                <a:gd name="T9" fmla="*/ 2 h 121"/>
                <a:gd name="T10" fmla="*/ 3 w 932"/>
                <a:gd name="T11" fmla="*/ 4 h 121"/>
                <a:gd name="T12" fmla="*/ 2 w 932"/>
                <a:gd name="T13" fmla="*/ 5 h 121"/>
                <a:gd name="T14" fmla="*/ 1 w 932"/>
                <a:gd name="T15" fmla="*/ 7 h 121"/>
                <a:gd name="T16" fmla="*/ 1 w 932"/>
                <a:gd name="T17" fmla="*/ 9 h 121"/>
                <a:gd name="T18" fmla="*/ 0 w 932"/>
                <a:gd name="T19" fmla="*/ 11 h 121"/>
                <a:gd name="T20" fmla="*/ 0 w 932"/>
                <a:gd name="T21" fmla="*/ 12 h 121"/>
                <a:gd name="T22" fmla="*/ 0 w 932"/>
                <a:gd name="T23" fmla="*/ 14 h 121"/>
                <a:gd name="T24" fmla="*/ 1 w 932"/>
                <a:gd name="T25" fmla="*/ 16 h 121"/>
                <a:gd name="T26" fmla="*/ 1 w 932"/>
                <a:gd name="T27" fmla="*/ 18 h 121"/>
                <a:gd name="T28" fmla="*/ 2 w 932"/>
                <a:gd name="T29" fmla="*/ 20 h 121"/>
                <a:gd name="T30" fmla="*/ 3 w 932"/>
                <a:gd name="T31" fmla="*/ 21 h 121"/>
                <a:gd name="T32" fmla="*/ 5 w 932"/>
                <a:gd name="T33" fmla="*/ 22 h 121"/>
                <a:gd name="T34" fmla="*/ 6 w 932"/>
                <a:gd name="T35" fmla="*/ 24 h 121"/>
                <a:gd name="T36" fmla="*/ 8 w 932"/>
                <a:gd name="T37" fmla="*/ 24 h 121"/>
                <a:gd name="T38" fmla="*/ 9 w 932"/>
                <a:gd name="T39" fmla="*/ 25 h 121"/>
                <a:gd name="T40" fmla="*/ 11 w 932"/>
                <a:gd name="T41" fmla="*/ 25 h 121"/>
                <a:gd name="T42" fmla="*/ 193 w 932"/>
                <a:gd name="T43" fmla="*/ 25 h 121"/>
                <a:gd name="T44" fmla="*/ 196 w 932"/>
                <a:gd name="T45" fmla="*/ 24 h 121"/>
                <a:gd name="T46" fmla="*/ 198 w 932"/>
                <a:gd name="T47" fmla="*/ 24 h 121"/>
                <a:gd name="T48" fmla="*/ 199 w 932"/>
                <a:gd name="T49" fmla="*/ 22 h 121"/>
                <a:gd name="T50" fmla="*/ 200 w 932"/>
                <a:gd name="T51" fmla="*/ 21 h 121"/>
                <a:gd name="T52" fmla="*/ 202 w 932"/>
                <a:gd name="T53" fmla="*/ 20 h 121"/>
                <a:gd name="T54" fmla="*/ 202 w 932"/>
                <a:gd name="T55" fmla="*/ 18 h 121"/>
                <a:gd name="T56" fmla="*/ 203 w 932"/>
                <a:gd name="T57" fmla="*/ 16 h 121"/>
                <a:gd name="T58" fmla="*/ 204 w 932"/>
                <a:gd name="T59" fmla="*/ 14 h 121"/>
                <a:gd name="T60" fmla="*/ 204 w 932"/>
                <a:gd name="T61" fmla="*/ 12 h 121"/>
                <a:gd name="T62" fmla="*/ 204 w 932"/>
                <a:gd name="T63" fmla="*/ 11 h 121"/>
                <a:gd name="T64" fmla="*/ 203 w 932"/>
                <a:gd name="T65" fmla="*/ 9 h 121"/>
                <a:gd name="T66" fmla="*/ 202 w 932"/>
                <a:gd name="T67" fmla="*/ 7 h 121"/>
                <a:gd name="T68" fmla="*/ 202 w 932"/>
                <a:gd name="T69" fmla="*/ 5 h 121"/>
                <a:gd name="T70" fmla="*/ 200 w 932"/>
                <a:gd name="T71" fmla="*/ 4 h 121"/>
                <a:gd name="T72" fmla="*/ 199 w 932"/>
                <a:gd name="T73" fmla="*/ 2 h 121"/>
                <a:gd name="T74" fmla="*/ 198 w 932"/>
                <a:gd name="T75" fmla="*/ 1 h 121"/>
                <a:gd name="T76" fmla="*/ 196 w 932"/>
                <a:gd name="T77" fmla="*/ 0 h 121"/>
                <a:gd name="T78" fmla="*/ 194 w 932"/>
                <a:gd name="T79" fmla="*/ 0 h 121"/>
                <a:gd name="T80" fmla="*/ 193 w 932"/>
                <a:gd name="T81" fmla="*/ 0 h 121"/>
                <a:gd name="T82" fmla="*/ 11 w 932"/>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1"/>
                <a:gd name="T128" fmla="*/ 932 w 932"/>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1">
                  <a:moveTo>
                    <a:pt x="52" y="0"/>
                  </a:moveTo>
                  <a:lnTo>
                    <a:pt x="43" y="1"/>
                  </a:lnTo>
                  <a:lnTo>
                    <a:pt x="36" y="2"/>
                  </a:lnTo>
                  <a:lnTo>
                    <a:pt x="29" y="6"/>
                  </a:lnTo>
                  <a:lnTo>
                    <a:pt x="21" y="12"/>
                  </a:lnTo>
                  <a:lnTo>
                    <a:pt x="15" y="18"/>
                  </a:lnTo>
                  <a:lnTo>
                    <a:pt x="10" y="25"/>
                  </a:lnTo>
                  <a:lnTo>
                    <a:pt x="5" y="32"/>
                  </a:lnTo>
                  <a:lnTo>
                    <a:pt x="3" y="42"/>
                  </a:lnTo>
                  <a:lnTo>
                    <a:pt x="0" y="51"/>
                  </a:lnTo>
                  <a:lnTo>
                    <a:pt x="0" y="60"/>
                  </a:lnTo>
                  <a:lnTo>
                    <a:pt x="0" y="70"/>
                  </a:lnTo>
                  <a:lnTo>
                    <a:pt x="3" y="78"/>
                  </a:lnTo>
                  <a:lnTo>
                    <a:pt x="5" y="88"/>
                  </a:lnTo>
                  <a:lnTo>
                    <a:pt x="10" y="95"/>
                  </a:lnTo>
                  <a:lnTo>
                    <a:pt x="15" y="102"/>
                  </a:lnTo>
                  <a:lnTo>
                    <a:pt x="21" y="108"/>
                  </a:lnTo>
                  <a:lnTo>
                    <a:pt x="29" y="115"/>
                  </a:lnTo>
                  <a:lnTo>
                    <a:pt x="36" y="118"/>
                  </a:lnTo>
                  <a:lnTo>
                    <a:pt x="43" y="119"/>
                  </a:lnTo>
                  <a:lnTo>
                    <a:pt x="52" y="121"/>
                  </a:lnTo>
                  <a:lnTo>
                    <a:pt x="880" y="121"/>
                  </a:lnTo>
                  <a:lnTo>
                    <a:pt x="896" y="118"/>
                  </a:lnTo>
                  <a:lnTo>
                    <a:pt x="903" y="115"/>
                  </a:lnTo>
                  <a:lnTo>
                    <a:pt x="909" y="108"/>
                  </a:lnTo>
                  <a:lnTo>
                    <a:pt x="916" y="102"/>
                  </a:lnTo>
                  <a:lnTo>
                    <a:pt x="922" y="95"/>
                  </a:lnTo>
                  <a:lnTo>
                    <a:pt x="925" y="88"/>
                  </a:lnTo>
                  <a:lnTo>
                    <a:pt x="929" y="78"/>
                  </a:lnTo>
                  <a:lnTo>
                    <a:pt x="930" y="70"/>
                  </a:lnTo>
                  <a:lnTo>
                    <a:pt x="932" y="60"/>
                  </a:lnTo>
                  <a:lnTo>
                    <a:pt x="930" y="51"/>
                  </a:lnTo>
                  <a:lnTo>
                    <a:pt x="929" y="42"/>
                  </a:lnTo>
                  <a:lnTo>
                    <a:pt x="925" y="32"/>
                  </a:lnTo>
                  <a:lnTo>
                    <a:pt x="922" y="25"/>
                  </a:lnTo>
                  <a:lnTo>
                    <a:pt x="916" y="18"/>
                  </a:lnTo>
                  <a:lnTo>
                    <a:pt x="909" y="12"/>
                  </a:lnTo>
                  <a:lnTo>
                    <a:pt x="903" y="6"/>
                  </a:lnTo>
                  <a:lnTo>
                    <a:pt x="896" y="2"/>
                  </a:lnTo>
                  <a:lnTo>
                    <a:pt x="887" y="1"/>
                  </a:lnTo>
                  <a:lnTo>
                    <a:pt x="880"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99798" name="Line 470"/>
            <p:cNvSpPr>
              <a:spLocks noChangeShapeType="1"/>
            </p:cNvSpPr>
            <p:nvPr/>
          </p:nvSpPr>
          <p:spPr bwMode="auto">
            <a:xfrm>
              <a:off x="2567" y="3165"/>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799" name="Freeform 471"/>
            <p:cNvSpPr>
              <a:spLocks/>
            </p:cNvSpPr>
            <p:nvPr/>
          </p:nvSpPr>
          <p:spPr bwMode="auto">
            <a:xfrm>
              <a:off x="2567" y="3115"/>
              <a:ext cx="23" cy="63"/>
            </a:xfrm>
            <a:custGeom>
              <a:avLst/>
              <a:gdLst>
                <a:gd name="T0" fmla="*/ 0 w 104"/>
                <a:gd name="T1" fmla="*/ 50 h 307"/>
                <a:gd name="T2" fmla="*/ 0 w 104"/>
                <a:gd name="T3" fmla="*/ 53 h 307"/>
                <a:gd name="T4" fmla="*/ 0 w 104"/>
                <a:gd name="T5" fmla="*/ 54 h 307"/>
                <a:gd name="T6" fmla="*/ 1 w 104"/>
                <a:gd name="T7" fmla="*/ 56 h 307"/>
                <a:gd name="T8" fmla="*/ 2 w 104"/>
                <a:gd name="T9" fmla="*/ 58 h 307"/>
                <a:gd name="T10" fmla="*/ 3 w 104"/>
                <a:gd name="T11" fmla="*/ 59 h 307"/>
                <a:gd name="T12" fmla="*/ 5 w 104"/>
                <a:gd name="T13" fmla="*/ 60 h 307"/>
                <a:gd name="T14" fmla="*/ 6 w 104"/>
                <a:gd name="T15" fmla="*/ 62 h 307"/>
                <a:gd name="T16" fmla="*/ 8 w 104"/>
                <a:gd name="T17" fmla="*/ 62 h 307"/>
                <a:gd name="T18" fmla="*/ 10 w 104"/>
                <a:gd name="T19" fmla="*/ 63 h 307"/>
                <a:gd name="T20" fmla="*/ 12 w 104"/>
                <a:gd name="T21" fmla="*/ 63 h 307"/>
                <a:gd name="T22" fmla="*/ 13 w 104"/>
                <a:gd name="T23" fmla="*/ 63 h 307"/>
                <a:gd name="T24" fmla="*/ 15 w 104"/>
                <a:gd name="T25" fmla="*/ 62 h 307"/>
                <a:gd name="T26" fmla="*/ 17 w 104"/>
                <a:gd name="T27" fmla="*/ 62 h 307"/>
                <a:gd name="T28" fmla="*/ 18 w 104"/>
                <a:gd name="T29" fmla="*/ 60 h 307"/>
                <a:gd name="T30" fmla="*/ 19 w 104"/>
                <a:gd name="T31" fmla="*/ 59 h 307"/>
                <a:gd name="T32" fmla="*/ 21 w 104"/>
                <a:gd name="T33" fmla="*/ 58 h 307"/>
                <a:gd name="T34" fmla="*/ 21 w 104"/>
                <a:gd name="T35" fmla="*/ 56 h 307"/>
                <a:gd name="T36" fmla="*/ 22 w 104"/>
                <a:gd name="T37" fmla="*/ 54 h 307"/>
                <a:gd name="T38" fmla="*/ 23 w 104"/>
                <a:gd name="T39" fmla="*/ 53 h 307"/>
                <a:gd name="T40" fmla="*/ 23 w 104"/>
                <a:gd name="T41" fmla="*/ 50 h 307"/>
                <a:gd name="T42" fmla="*/ 23 w 104"/>
                <a:gd name="T43" fmla="*/ 12 h 307"/>
                <a:gd name="T44" fmla="*/ 22 w 104"/>
                <a:gd name="T45" fmla="*/ 9 h 307"/>
                <a:gd name="T46" fmla="*/ 21 w 104"/>
                <a:gd name="T47" fmla="*/ 7 h 307"/>
                <a:gd name="T48" fmla="*/ 21 w 104"/>
                <a:gd name="T49" fmla="*/ 5 h 307"/>
                <a:gd name="T50" fmla="*/ 19 w 104"/>
                <a:gd name="T51" fmla="*/ 4 h 307"/>
                <a:gd name="T52" fmla="*/ 18 w 104"/>
                <a:gd name="T53" fmla="*/ 2 h 307"/>
                <a:gd name="T54" fmla="*/ 17 w 104"/>
                <a:gd name="T55" fmla="*/ 1 h 307"/>
                <a:gd name="T56" fmla="*/ 15 w 104"/>
                <a:gd name="T57" fmla="*/ 1 h 307"/>
                <a:gd name="T58" fmla="*/ 13 w 104"/>
                <a:gd name="T59" fmla="*/ 0 h 307"/>
                <a:gd name="T60" fmla="*/ 12 w 104"/>
                <a:gd name="T61" fmla="*/ 0 h 307"/>
                <a:gd name="T62" fmla="*/ 10 w 104"/>
                <a:gd name="T63" fmla="*/ 0 h 307"/>
                <a:gd name="T64" fmla="*/ 8 w 104"/>
                <a:gd name="T65" fmla="*/ 1 h 307"/>
                <a:gd name="T66" fmla="*/ 6 w 104"/>
                <a:gd name="T67" fmla="*/ 1 h 307"/>
                <a:gd name="T68" fmla="*/ 5 w 104"/>
                <a:gd name="T69" fmla="*/ 2 h 307"/>
                <a:gd name="T70" fmla="*/ 3 w 104"/>
                <a:gd name="T71" fmla="*/ 4 h 307"/>
                <a:gd name="T72" fmla="*/ 2 w 104"/>
                <a:gd name="T73" fmla="*/ 5 h 307"/>
                <a:gd name="T74" fmla="*/ 1 w 104"/>
                <a:gd name="T75" fmla="*/ 7 h 307"/>
                <a:gd name="T76" fmla="*/ 0 w 104"/>
                <a:gd name="T77" fmla="*/ 9 h 307"/>
                <a:gd name="T78" fmla="*/ 0 w 104"/>
                <a:gd name="T79" fmla="*/ 11 h 307"/>
                <a:gd name="T80" fmla="*/ 0 w 104"/>
                <a:gd name="T81" fmla="*/ 12 h 307"/>
                <a:gd name="T82" fmla="*/ 0 w 104"/>
                <a:gd name="T83" fmla="*/ 50 h 3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307"/>
                <a:gd name="T128" fmla="*/ 104 w 104"/>
                <a:gd name="T129" fmla="*/ 307 h 3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307">
                  <a:moveTo>
                    <a:pt x="0" y="246"/>
                  </a:moveTo>
                  <a:lnTo>
                    <a:pt x="0" y="256"/>
                  </a:lnTo>
                  <a:lnTo>
                    <a:pt x="2" y="264"/>
                  </a:lnTo>
                  <a:lnTo>
                    <a:pt x="5" y="274"/>
                  </a:lnTo>
                  <a:lnTo>
                    <a:pt x="10" y="281"/>
                  </a:lnTo>
                  <a:lnTo>
                    <a:pt x="15" y="288"/>
                  </a:lnTo>
                  <a:lnTo>
                    <a:pt x="21" y="294"/>
                  </a:lnTo>
                  <a:lnTo>
                    <a:pt x="28" y="301"/>
                  </a:lnTo>
                  <a:lnTo>
                    <a:pt x="36" y="304"/>
                  </a:lnTo>
                  <a:lnTo>
                    <a:pt x="43" y="305"/>
                  </a:lnTo>
                  <a:lnTo>
                    <a:pt x="52" y="307"/>
                  </a:lnTo>
                  <a:lnTo>
                    <a:pt x="59" y="305"/>
                  </a:lnTo>
                  <a:lnTo>
                    <a:pt x="68" y="304"/>
                  </a:lnTo>
                  <a:lnTo>
                    <a:pt x="75" y="301"/>
                  </a:lnTo>
                  <a:lnTo>
                    <a:pt x="81" y="294"/>
                  </a:lnTo>
                  <a:lnTo>
                    <a:pt x="88" y="288"/>
                  </a:lnTo>
                  <a:lnTo>
                    <a:pt x="94" y="281"/>
                  </a:lnTo>
                  <a:lnTo>
                    <a:pt x="97" y="274"/>
                  </a:lnTo>
                  <a:lnTo>
                    <a:pt x="101" y="264"/>
                  </a:lnTo>
                  <a:lnTo>
                    <a:pt x="102" y="256"/>
                  </a:lnTo>
                  <a:lnTo>
                    <a:pt x="104" y="246"/>
                  </a:lnTo>
                  <a:lnTo>
                    <a:pt x="104" y="60"/>
                  </a:lnTo>
                  <a:lnTo>
                    <a:pt x="101" y="42"/>
                  </a:lnTo>
                  <a:lnTo>
                    <a:pt x="97" y="34"/>
                  </a:lnTo>
                  <a:lnTo>
                    <a:pt x="94" y="25"/>
                  </a:lnTo>
                  <a:lnTo>
                    <a:pt x="88" y="18"/>
                  </a:lnTo>
                  <a:lnTo>
                    <a:pt x="81" y="12"/>
                  </a:lnTo>
                  <a:lnTo>
                    <a:pt x="75" y="7"/>
                  </a:lnTo>
                  <a:lnTo>
                    <a:pt x="68" y="3"/>
                  </a:lnTo>
                  <a:lnTo>
                    <a:pt x="59" y="1"/>
                  </a:lnTo>
                  <a:lnTo>
                    <a:pt x="52" y="0"/>
                  </a:lnTo>
                  <a:lnTo>
                    <a:pt x="43" y="1"/>
                  </a:lnTo>
                  <a:lnTo>
                    <a:pt x="36" y="3"/>
                  </a:lnTo>
                  <a:lnTo>
                    <a:pt x="28" y="7"/>
                  </a:lnTo>
                  <a:lnTo>
                    <a:pt x="21" y="12"/>
                  </a:lnTo>
                  <a:lnTo>
                    <a:pt x="15" y="18"/>
                  </a:lnTo>
                  <a:lnTo>
                    <a:pt x="10" y="25"/>
                  </a:lnTo>
                  <a:lnTo>
                    <a:pt x="5" y="34"/>
                  </a:lnTo>
                  <a:lnTo>
                    <a:pt x="2" y="42"/>
                  </a:lnTo>
                  <a:lnTo>
                    <a:pt x="0" y="52"/>
                  </a:lnTo>
                  <a:lnTo>
                    <a:pt x="0" y="60"/>
                  </a:lnTo>
                  <a:lnTo>
                    <a:pt x="0" y="246"/>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99800" name="Line 472"/>
            <p:cNvSpPr>
              <a:spLocks noChangeShapeType="1"/>
            </p:cNvSpPr>
            <p:nvPr/>
          </p:nvSpPr>
          <p:spPr bwMode="auto">
            <a:xfrm>
              <a:off x="2578" y="3115"/>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801" name="Freeform 473"/>
            <p:cNvSpPr>
              <a:spLocks/>
            </p:cNvSpPr>
            <p:nvPr/>
          </p:nvSpPr>
          <p:spPr bwMode="auto">
            <a:xfrm>
              <a:off x="2567" y="3115"/>
              <a:ext cx="204" cy="24"/>
            </a:xfrm>
            <a:custGeom>
              <a:avLst/>
              <a:gdLst>
                <a:gd name="T0" fmla="*/ 11 w 931"/>
                <a:gd name="T1" fmla="*/ 0 h 121"/>
                <a:gd name="T2" fmla="*/ 9 w 931"/>
                <a:gd name="T3" fmla="*/ 0 h 121"/>
                <a:gd name="T4" fmla="*/ 8 w 931"/>
                <a:gd name="T5" fmla="*/ 1 h 121"/>
                <a:gd name="T6" fmla="*/ 6 w 931"/>
                <a:gd name="T7" fmla="*/ 1 h 121"/>
                <a:gd name="T8" fmla="*/ 5 w 931"/>
                <a:gd name="T9" fmla="*/ 2 h 121"/>
                <a:gd name="T10" fmla="*/ 3 w 931"/>
                <a:gd name="T11" fmla="*/ 4 h 121"/>
                <a:gd name="T12" fmla="*/ 2 w 931"/>
                <a:gd name="T13" fmla="*/ 5 h 121"/>
                <a:gd name="T14" fmla="*/ 1 w 931"/>
                <a:gd name="T15" fmla="*/ 7 h 121"/>
                <a:gd name="T16" fmla="*/ 0 w 931"/>
                <a:gd name="T17" fmla="*/ 8 h 121"/>
                <a:gd name="T18" fmla="*/ 0 w 931"/>
                <a:gd name="T19" fmla="*/ 10 h 121"/>
                <a:gd name="T20" fmla="*/ 0 w 931"/>
                <a:gd name="T21" fmla="*/ 12 h 121"/>
                <a:gd name="T22" fmla="*/ 0 w 931"/>
                <a:gd name="T23" fmla="*/ 14 h 121"/>
                <a:gd name="T24" fmla="*/ 0 w 931"/>
                <a:gd name="T25" fmla="*/ 16 h 121"/>
                <a:gd name="T26" fmla="*/ 1 w 931"/>
                <a:gd name="T27" fmla="*/ 17 h 121"/>
                <a:gd name="T28" fmla="*/ 2 w 931"/>
                <a:gd name="T29" fmla="*/ 19 h 121"/>
                <a:gd name="T30" fmla="*/ 3 w 931"/>
                <a:gd name="T31" fmla="*/ 21 h 121"/>
                <a:gd name="T32" fmla="*/ 5 w 931"/>
                <a:gd name="T33" fmla="*/ 22 h 121"/>
                <a:gd name="T34" fmla="*/ 6 w 931"/>
                <a:gd name="T35" fmla="*/ 23 h 121"/>
                <a:gd name="T36" fmla="*/ 8 w 931"/>
                <a:gd name="T37" fmla="*/ 23 h 121"/>
                <a:gd name="T38" fmla="*/ 9 w 931"/>
                <a:gd name="T39" fmla="*/ 24 h 121"/>
                <a:gd name="T40" fmla="*/ 11 w 931"/>
                <a:gd name="T41" fmla="*/ 24 h 121"/>
                <a:gd name="T42" fmla="*/ 193 w 931"/>
                <a:gd name="T43" fmla="*/ 24 h 121"/>
                <a:gd name="T44" fmla="*/ 196 w 931"/>
                <a:gd name="T45" fmla="*/ 23 h 121"/>
                <a:gd name="T46" fmla="*/ 198 w 931"/>
                <a:gd name="T47" fmla="*/ 23 h 121"/>
                <a:gd name="T48" fmla="*/ 199 w 931"/>
                <a:gd name="T49" fmla="*/ 22 h 121"/>
                <a:gd name="T50" fmla="*/ 200 w 931"/>
                <a:gd name="T51" fmla="*/ 21 h 121"/>
                <a:gd name="T52" fmla="*/ 202 w 931"/>
                <a:gd name="T53" fmla="*/ 19 h 121"/>
                <a:gd name="T54" fmla="*/ 203 w 931"/>
                <a:gd name="T55" fmla="*/ 17 h 121"/>
                <a:gd name="T56" fmla="*/ 204 w 931"/>
                <a:gd name="T57" fmla="*/ 16 h 121"/>
                <a:gd name="T58" fmla="*/ 204 w 931"/>
                <a:gd name="T59" fmla="*/ 14 h 121"/>
                <a:gd name="T60" fmla="*/ 204 w 931"/>
                <a:gd name="T61" fmla="*/ 12 h 121"/>
                <a:gd name="T62" fmla="*/ 204 w 931"/>
                <a:gd name="T63" fmla="*/ 10 h 121"/>
                <a:gd name="T64" fmla="*/ 204 w 931"/>
                <a:gd name="T65" fmla="*/ 8 h 121"/>
                <a:gd name="T66" fmla="*/ 203 w 931"/>
                <a:gd name="T67" fmla="*/ 7 h 121"/>
                <a:gd name="T68" fmla="*/ 202 w 931"/>
                <a:gd name="T69" fmla="*/ 5 h 121"/>
                <a:gd name="T70" fmla="*/ 200 w 931"/>
                <a:gd name="T71" fmla="*/ 4 h 121"/>
                <a:gd name="T72" fmla="*/ 199 w 931"/>
                <a:gd name="T73" fmla="*/ 2 h 121"/>
                <a:gd name="T74" fmla="*/ 198 w 931"/>
                <a:gd name="T75" fmla="*/ 1 h 121"/>
                <a:gd name="T76" fmla="*/ 196 w 931"/>
                <a:gd name="T77" fmla="*/ 1 h 121"/>
                <a:gd name="T78" fmla="*/ 194 w 931"/>
                <a:gd name="T79" fmla="*/ 0 h 121"/>
                <a:gd name="T80" fmla="*/ 193 w 931"/>
                <a:gd name="T81" fmla="*/ 0 h 121"/>
                <a:gd name="T82" fmla="*/ 11 w 931"/>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1"/>
                <a:gd name="T127" fmla="*/ 0 h 121"/>
                <a:gd name="T128" fmla="*/ 931 w 931"/>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1" h="121">
                  <a:moveTo>
                    <a:pt x="52" y="0"/>
                  </a:moveTo>
                  <a:lnTo>
                    <a:pt x="43" y="1"/>
                  </a:lnTo>
                  <a:lnTo>
                    <a:pt x="36" y="3"/>
                  </a:lnTo>
                  <a:lnTo>
                    <a:pt x="28" y="7"/>
                  </a:lnTo>
                  <a:lnTo>
                    <a:pt x="21" y="12"/>
                  </a:lnTo>
                  <a:lnTo>
                    <a:pt x="15" y="18"/>
                  </a:lnTo>
                  <a:lnTo>
                    <a:pt x="10" y="25"/>
                  </a:lnTo>
                  <a:lnTo>
                    <a:pt x="5" y="34"/>
                  </a:lnTo>
                  <a:lnTo>
                    <a:pt x="2" y="42"/>
                  </a:lnTo>
                  <a:lnTo>
                    <a:pt x="0" y="52"/>
                  </a:lnTo>
                  <a:lnTo>
                    <a:pt x="0" y="60"/>
                  </a:lnTo>
                  <a:lnTo>
                    <a:pt x="0" y="70"/>
                  </a:lnTo>
                  <a:lnTo>
                    <a:pt x="2" y="79"/>
                  </a:lnTo>
                  <a:lnTo>
                    <a:pt x="5" y="88"/>
                  </a:lnTo>
                  <a:lnTo>
                    <a:pt x="10" y="96"/>
                  </a:lnTo>
                  <a:lnTo>
                    <a:pt x="15" y="104"/>
                  </a:lnTo>
                  <a:lnTo>
                    <a:pt x="21" y="110"/>
                  </a:lnTo>
                  <a:lnTo>
                    <a:pt x="28" y="115"/>
                  </a:lnTo>
                  <a:lnTo>
                    <a:pt x="36" y="118"/>
                  </a:lnTo>
                  <a:lnTo>
                    <a:pt x="43" y="121"/>
                  </a:lnTo>
                  <a:lnTo>
                    <a:pt x="52" y="121"/>
                  </a:lnTo>
                  <a:lnTo>
                    <a:pt x="879" y="121"/>
                  </a:lnTo>
                  <a:lnTo>
                    <a:pt x="895" y="118"/>
                  </a:lnTo>
                  <a:lnTo>
                    <a:pt x="903" y="115"/>
                  </a:lnTo>
                  <a:lnTo>
                    <a:pt x="909" y="110"/>
                  </a:lnTo>
                  <a:lnTo>
                    <a:pt x="915" y="104"/>
                  </a:lnTo>
                  <a:lnTo>
                    <a:pt x="921" y="96"/>
                  </a:lnTo>
                  <a:lnTo>
                    <a:pt x="925" y="88"/>
                  </a:lnTo>
                  <a:lnTo>
                    <a:pt x="929" y="79"/>
                  </a:lnTo>
                  <a:lnTo>
                    <a:pt x="930" y="70"/>
                  </a:lnTo>
                  <a:lnTo>
                    <a:pt x="931" y="60"/>
                  </a:lnTo>
                  <a:lnTo>
                    <a:pt x="930" y="52"/>
                  </a:lnTo>
                  <a:lnTo>
                    <a:pt x="929" y="42"/>
                  </a:lnTo>
                  <a:lnTo>
                    <a:pt x="925" y="34"/>
                  </a:lnTo>
                  <a:lnTo>
                    <a:pt x="921" y="25"/>
                  </a:lnTo>
                  <a:lnTo>
                    <a:pt x="915" y="18"/>
                  </a:lnTo>
                  <a:lnTo>
                    <a:pt x="909" y="12"/>
                  </a:lnTo>
                  <a:lnTo>
                    <a:pt x="903" y="7"/>
                  </a:lnTo>
                  <a:lnTo>
                    <a:pt x="895" y="3"/>
                  </a:lnTo>
                  <a:lnTo>
                    <a:pt x="887" y="1"/>
                  </a:lnTo>
                  <a:lnTo>
                    <a:pt x="879"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99802" name="Line 474"/>
            <p:cNvSpPr>
              <a:spLocks noChangeShapeType="1"/>
            </p:cNvSpPr>
            <p:nvPr/>
          </p:nvSpPr>
          <p:spPr bwMode="auto">
            <a:xfrm>
              <a:off x="2748" y="3127"/>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803" name="Freeform 475"/>
            <p:cNvSpPr>
              <a:spLocks/>
            </p:cNvSpPr>
            <p:nvPr/>
          </p:nvSpPr>
          <p:spPr bwMode="auto">
            <a:xfrm>
              <a:off x="2748" y="3076"/>
              <a:ext cx="23" cy="63"/>
            </a:xfrm>
            <a:custGeom>
              <a:avLst/>
              <a:gdLst>
                <a:gd name="T0" fmla="*/ 0 w 104"/>
                <a:gd name="T1" fmla="*/ 51 h 308"/>
                <a:gd name="T2" fmla="*/ 0 w 104"/>
                <a:gd name="T3" fmla="*/ 53 h 308"/>
                <a:gd name="T4" fmla="*/ 1 w 104"/>
                <a:gd name="T5" fmla="*/ 54 h 308"/>
                <a:gd name="T6" fmla="*/ 1 w 104"/>
                <a:gd name="T7" fmla="*/ 56 h 308"/>
                <a:gd name="T8" fmla="*/ 2 w 104"/>
                <a:gd name="T9" fmla="*/ 58 h 308"/>
                <a:gd name="T10" fmla="*/ 3 w 104"/>
                <a:gd name="T11" fmla="*/ 60 h 308"/>
                <a:gd name="T12" fmla="*/ 5 w 104"/>
                <a:gd name="T13" fmla="*/ 61 h 308"/>
                <a:gd name="T14" fmla="*/ 6 w 104"/>
                <a:gd name="T15" fmla="*/ 62 h 308"/>
                <a:gd name="T16" fmla="*/ 8 w 104"/>
                <a:gd name="T17" fmla="*/ 62 h 308"/>
                <a:gd name="T18" fmla="*/ 10 w 104"/>
                <a:gd name="T19" fmla="*/ 63 h 308"/>
                <a:gd name="T20" fmla="*/ 12 w 104"/>
                <a:gd name="T21" fmla="*/ 63 h 308"/>
                <a:gd name="T22" fmla="*/ 13 w 104"/>
                <a:gd name="T23" fmla="*/ 63 h 308"/>
                <a:gd name="T24" fmla="*/ 15 w 104"/>
                <a:gd name="T25" fmla="*/ 62 h 308"/>
                <a:gd name="T26" fmla="*/ 17 w 104"/>
                <a:gd name="T27" fmla="*/ 62 h 308"/>
                <a:gd name="T28" fmla="*/ 18 w 104"/>
                <a:gd name="T29" fmla="*/ 61 h 308"/>
                <a:gd name="T30" fmla="*/ 19 w 104"/>
                <a:gd name="T31" fmla="*/ 60 h 308"/>
                <a:gd name="T32" fmla="*/ 21 w 104"/>
                <a:gd name="T33" fmla="*/ 58 h 308"/>
                <a:gd name="T34" fmla="*/ 22 w 104"/>
                <a:gd name="T35" fmla="*/ 56 h 308"/>
                <a:gd name="T36" fmla="*/ 23 w 104"/>
                <a:gd name="T37" fmla="*/ 54 h 308"/>
                <a:gd name="T38" fmla="*/ 23 w 104"/>
                <a:gd name="T39" fmla="*/ 53 h 308"/>
                <a:gd name="T40" fmla="*/ 23 w 104"/>
                <a:gd name="T41" fmla="*/ 51 h 308"/>
                <a:gd name="T42" fmla="*/ 23 w 104"/>
                <a:gd name="T43" fmla="*/ 12 h 308"/>
                <a:gd name="T44" fmla="*/ 23 w 104"/>
                <a:gd name="T45" fmla="*/ 9 h 308"/>
                <a:gd name="T46" fmla="*/ 22 w 104"/>
                <a:gd name="T47" fmla="*/ 7 h 308"/>
                <a:gd name="T48" fmla="*/ 21 w 104"/>
                <a:gd name="T49" fmla="*/ 5 h 308"/>
                <a:gd name="T50" fmla="*/ 19 w 104"/>
                <a:gd name="T51" fmla="*/ 4 h 308"/>
                <a:gd name="T52" fmla="*/ 18 w 104"/>
                <a:gd name="T53" fmla="*/ 2 h 308"/>
                <a:gd name="T54" fmla="*/ 17 w 104"/>
                <a:gd name="T55" fmla="*/ 1 h 308"/>
                <a:gd name="T56" fmla="*/ 15 w 104"/>
                <a:gd name="T57" fmla="*/ 1 h 308"/>
                <a:gd name="T58" fmla="*/ 13 w 104"/>
                <a:gd name="T59" fmla="*/ 0 h 308"/>
                <a:gd name="T60" fmla="*/ 12 w 104"/>
                <a:gd name="T61" fmla="*/ 0 h 308"/>
                <a:gd name="T62" fmla="*/ 10 w 104"/>
                <a:gd name="T63" fmla="*/ 0 h 308"/>
                <a:gd name="T64" fmla="*/ 8 w 104"/>
                <a:gd name="T65" fmla="*/ 1 h 308"/>
                <a:gd name="T66" fmla="*/ 6 w 104"/>
                <a:gd name="T67" fmla="*/ 1 h 308"/>
                <a:gd name="T68" fmla="*/ 5 w 104"/>
                <a:gd name="T69" fmla="*/ 2 h 308"/>
                <a:gd name="T70" fmla="*/ 3 w 104"/>
                <a:gd name="T71" fmla="*/ 4 h 308"/>
                <a:gd name="T72" fmla="*/ 2 w 104"/>
                <a:gd name="T73" fmla="*/ 5 h 308"/>
                <a:gd name="T74" fmla="*/ 1 w 104"/>
                <a:gd name="T75" fmla="*/ 7 h 308"/>
                <a:gd name="T76" fmla="*/ 1 w 104"/>
                <a:gd name="T77" fmla="*/ 9 h 308"/>
                <a:gd name="T78" fmla="*/ 0 w 104"/>
                <a:gd name="T79" fmla="*/ 10 h 308"/>
                <a:gd name="T80" fmla="*/ 0 w 104"/>
                <a:gd name="T81" fmla="*/ 12 h 308"/>
                <a:gd name="T82" fmla="*/ 0 w 104"/>
                <a:gd name="T83" fmla="*/ 51 h 3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308"/>
                <a:gd name="T128" fmla="*/ 104 w 104"/>
                <a:gd name="T129" fmla="*/ 308 h 3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308">
                  <a:moveTo>
                    <a:pt x="0" y="247"/>
                  </a:moveTo>
                  <a:lnTo>
                    <a:pt x="0" y="257"/>
                  </a:lnTo>
                  <a:lnTo>
                    <a:pt x="3" y="266"/>
                  </a:lnTo>
                  <a:lnTo>
                    <a:pt x="5" y="275"/>
                  </a:lnTo>
                  <a:lnTo>
                    <a:pt x="10" y="283"/>
                  </a:lnTo>
                  <a:lnTo>
                    <a:pt x="15" y="291"/>
                  </a:lnTo>
                  <a:lnTo>
                    <a:pt x="21" y="297"/>
                  </a:lnTo>
                  <a:lnTo>
                    <a:pt x="29" y="302"/>
                  </a:lnTo>
                  <a:lnTo>
                    <a:pt x="36" y="305"/>
                  </a:lnTo>
                  <a:lnTo>
                    <a:pt x="44" y="308"/>
                  </a:lnTo>
                  <a:lnTo>
                    <a:pt x="52" y="308"/>
                  </a:lnTo>
                  <a:lnTo>
                    <a:pt x="60" y="308"/>
                  </a:lnTo>
                  <a:lnTo>
                    <a:pt x="68" y="305"/>
                  </a:lnTo>
                  <a:lnTo>
                    <a:pt x="76" y="302"/>
                  </a:lnTo>
                  <a:lnTo>
                    <a:pt x="82" y="297"/>
                  </a:lnTo>
                  <a:lnTo>
                    <a:pt x="88" y="291"/>
                  </a:lnTo>
                  <a:lnTo>
                    <a:pt x="94" y="283"/>
                  </a:lnTo>
                  <a:lnTo>
                    <a:pt x="98" y="275"/>
                  </a:lnTo>
                  <a:lnTo>
                    <a:pt x="102" y="266"/>
                  </a:lnTo>
                  <a:lnTo>
                    <a:pt x="103" y="257"/>
                  </a:lnTo>
                  <a:lnTo>
                    <a:pt x="104" y="247"/>
                  </a:lnTo>
                  <a:lnTo>
                    <a:pt x="104" y="60"/>
                  </a:lnTo>
                  <a:lnTo>
                    <a:pt x="102" y="42"/>
                  </a:lnTo>
                  <a:lnTo>
                    <a:pt x="98" y="33"/>
                  </a:lnTo>
                  <a:lnTo>
                    <a:pt x="94" y="25"/>
                  </a:lnTo>
                  <a:lnTo>
                    <a:pt x="88" y="18"/>
                  </a:lnTo>
                  <a:lnTo>
                    <a:pt x="82" y="12"/>
                  </a:lnTo>
                  <a:lnTo>
                    <a:pt x="76" y="7"/>
                  </a:lnTo>
                  <a:lnTo>
                    <a:pt x="68" y="3"/>
                  </a:lnTo>
                  <a:lnTo>
                    <a:pt x="60" y="1"/>
                  </a:lnTo>
                  <a:lnTo>
                    <a:pt x="52" y="0"/>
                  </a:lnTo>
                  <a:lnTo>
                    <a:pt x="44" y="1"/>
                  </a:lnTo>
                  <a:lnTo>
                    <a:pt x="36" y="3"/>
                  </a:lnTo>
                  <a:lnTo>
                    <a:pt x="29" y="7"/>
                  </a:lnTo>
                  <a:lnTo>
                    <a:pt x="21" y="12"/>
                  </a:lnTo>
                  <a:lnTo>
                    <a:pt x="15" y="18"/>
                  </a:lnTo>
                  <a:lnTo>
                    <a:pt x="10" y="25"/>
                  </a:lnTo>
                  <a:lnTo>
                    <a:pt x="5" y="33"/>
                  </a:lnTo>
                  <a:lnTo>
                    <a:pt x="3" y="42"/>
                  </a:lnTo>
                  <a:lnTo>
                    <a:pt x="0" y="50"/>
                  </a:lnTo>
                  <a:lnTo>
                    <a:pt x="0" y="60"/>
                  </a:lnTo>
                  <a:lnTo>
                    <a:pt x="0" y="247"/>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99804" name="Line 476"/>
            <p:cNvSpPr>
              <a:spLocks noChangeShapeType="1"/>
            </p:cNvSpPr>
            <p:nvPr/>
          </p:nvSpPr>
          <p:spPr bwMode="auto">
            <a:xfrm>
              <a:off x="2759" y="3076"/>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805" name="Freeform 477"/>
            <p:cNvSpPr>
              <a:spLocks/>
            </p:cNvSpPr>
            <p:nvPr/>
          </p:nvSpPr>
          <p:spPr bwMode="auto">
            <a:xfrm>
              <a:off x="2748" y="3076"/>
              <a:ext cx="202" cy="26"/>
            </a:xfrm>
            <a:custGeom>
              <a:avLst/>
              <a:gdLst>
                <a:gd name="T0" fmla="*/ 11 w 932"/>
                <a:gd name="T1" fmla="*/ 0 h 120"/>
                <a:gd name="T2" fmla="*/ 10 w 932"/>
                <a:gd name="T3" fmla="*/ 0 h 120"/>
                <a:gd name="T4" fmla="*/ 8 w 932"/>
                <a:gd name="T5" fmla="*/ 1 h 120"/>
                <a:gd name="T6" fmla="*/ 6 w 932"/>
                <a:gd name="T7" fmla="*/ 2 h 120"/>
                <a:gd name="T8" fmla="*/ 5 w 932"/>
                <a:gd name="T9" fmla="*/ 3 h 120"/>
                <a:gd name="T10" fmla="*/ 3 w 932"/>
                <a:gd name="T11" fmla="*/ 4 h 120"/>
                <a:gd name="T12" fmla="*/ 2 w 932"/>
                <a:gd name="T13" fmla="*/ 5 h 120"/>
                <a:gd name="T14" fmla="*/ 1 w 932"/>
                <a:gd name="T15" fmla="*/ 7 h 120"/>
                <a:gd name="T16" fmla="*/ 1 w 932"/>
                <a:gd name="T17" fmla="*/ 9 h 120"/>
                <a:gd name="T18" fmla="*/ 0 w 932"/>
                <a:gd name="T19" fmla="*/ 11 h 120"/>
                <a:gd name="T20" fmla="*/ 0 w 932"/>
                <a:gd name="T21" fmla="*/ 13 h 120"/>
                <a:gd name="T22" fmla="*/ 0 w 932"/>
                <a:gd name="T23" fmla="*/ 15 h 120"/>
                <a:gd name="T24" fmla="*/ 1 w 932"/>
                <a:gd name="T25" fmla="*/ 17 h 120"/>
                <a:gd name="T26" fmla="*/ 1 w 932"/>
                <a:gd name="T27" fmla="*/ 19 h 120"/>
                <a:gd name="T28" fmla="*/ 2 w 932"/>
                <a:gd name="T29" fmla="*/ 21 h 120"/>
                <a:gd name="T30" fmla="*/ 3 w 932"/>
                <a:gd name="T31" fmla="*/ 22 h 120"/>
                <a:gd name="T32" fmla="*/ 5 w 932"/>
                <a:gd name="T33" fmla="*/ 24 h 120"/>
                <a:gd name="T34" fmla="*/ 6 w 932"/>
                <a:gd name="T35" fmla="*/ 25 h 120"/>
                <a:gd name="T36" fmla="*/ 8 w 932"/>
                <a:gd name="T37" fmla="*/ 26 h 120"/>
                <a:gd name="T38" fmla="*/ 10 w 932"/>
                <a:gd name="T39" fmla="*/ 26 h 120"/>
                <a:gd name="T40" fmla="*/ 11 w 932"/>
                <a:gd name="T41" fmla="*/ 26 h 120"/>
                <a:gd name="T42" fmla="*/ 191 w 932"/>
                <a:gd name="T43" fmla="*/ 26 h 120"/>
                <a:gd name="T44" fmla="*/ 194 w 932"/>
                <a:gd name="T45" fmla="*/ 26 h 120"/>
                <a:gd name="T46" fmla="*/ 196 w 932"/>
                <a:gd name="T47" fmla="*/ 25 h 120"/>
                <a:gd name="T48" fmla="*/ 197 w 932"/>
                <a:gd name="T49" fmla="*/ 24 h 120"/>
                <a:gd name="T50" fmla="*/ 199 w 932"/>
                <a:gd name="T51" fmla="*/ 22 h 120"/>
                <a:gd name="T52" fmla="*/ 200 w 932"/>
                <a:gd name="T53" fmla="*/ 21 h 120"/>
                <a:gd name="T54" fmla="*/ 201 w 932"/>
                <a:gd name="T55" fmla="*/ 19 h 120"/>
                <a:gd name="T56" fmla="*/ 201 w 932"/>
                <a:gd name="T57" fmla="*/ 17 h 120"/>
                <a:gd name="T58" fmla="*/ 202 w 932"/>
                <a:gd name="T59" fmla="*/ 15 h 120"/>
                <a:gd name="T60" fmla="*/ 202 w 932"/>
                <a:gd name="T61" fmla="*/ 13 h 120"/>
                <a:gd name="T62" fmla="*/ 202 w 932"/>
                <a:gd name="T63" fmla="*/ 11 h 120"/>
                <a:gd name="T64" fmla="*/ 201 w 932"/>
                <a:gd name="T65" fmla="*/ 9 h 120"/>
                <a:gd name="T66" fmla="*/ 201 w 932"/>
                <a:gd name="T67" fmla="*/ 7 h 120"/>
                <a:gd name="T68" fmla="*/ 200 w 932"/>
                <a:gd name="T69" fmla="*/ 5 h 120"/>
                <a:gd name="T70" fmla="*/ 199 w 932"/>
                <a:gd name="T71" fmla="*/ 4 h 120"/>
                <a:gd name="T72" fmla="*/ 197 w 932"/>
                <a:gd name="T73" fmla="*/ 3 h 120"/>
                <a:gd name="T74" fmla="*/ 196 w 932"/>
                <a:gd name="T75" fmla="*/ 2 h 120"/>
                <a:gd name="T76" fmla="*/ 194 w 932"/>
                <a:gd name="T77" fmla="*/ 1 h 120"/>
                <a:gd name="T78" fmla="*/ 192 w 932"/>
                <a:gd name="T79" fmla="*/ 0 h 120"/>
                <a:gd name="T80" fmla="*/ 191 w 932"/>
                <a:gd name="T81" fmla="*/ 0 h 120"/>
                <a:gd name="T82" fmla="*/ 11 w 932"/>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0"/>
                <a:gd name="T128" fmla="*/ 932 w 932"/>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0">
                  <a:moveTo>
                    <a:pt x="52" y="0"/>
                  </a:moveTo>
                  <a:lnTo>
                    <a:pt x="44" y="1"/>
                  </a:lnTo>
                  <a:lnTo>
                    <a:pt x="36" y="3"/>
                  </a:lnTo>
                  <a:lnTo>
                    <a:pt x="29" y="7"/>
                  </a:lnTo>
                  <a:lnTo>
                    <a:pt x="21" y="12"/>
                  </a:lnTo>
                  <a:lnTo>
                    <a:pt x="15" y="18"/>
                  </a:lnTo>
                  <a:lnTo>
                    <a:pt x="10" y="25"/>
                  </a:lnTo>
                  <a:lnTo>
                    <a:pt x="5" y="33"/>
                  </a:lnTo>
                  <a:lnTo>
                    <a:pt x="3" y="42"/>
                  </a:lnTo>
                  <a:lnTo>
                    <a:pt x="0" y="50"/>
                  </a:lnTo>
                  <a:lnTo>
                    <a:pt x="0" y="60"/>
                  </a:lnTo>
                  <a:lnTo>
                    <a:pt x="0" y="70"/>
                  </a:lnTo>
                  <a:lnTo>
                    <a:pt x="3" y="79"/>
                  </a:lnTo>
                  <a:lnTo>
                    <a:pt x="5" y="88"/>
                  </a:lnTo>
                  <a:lnTo>
                    <a:pt x="10" y="96"/>
                  </a:lnTo>
                  <a:lnTo>
                    <a:pt x="15" y="103"/>
                  </a:lnTo>
                  <a:lnTo>
                    <a:pt x="21" y="109"/>
                  </a:lnTo>
                  <a:lnTo>
                    <a:pt x="29" y="114"/>
                  </a:lnTo>
                  <a:lnTo>
                    <a:pt x="36" y="118"/>
                  </a:lnTo>
                  <a:lnTo>
                    <a:pt x="44" y="120"/>
                  </a:lnTo>
                  <a:lnTo>
                    <a:pt x="52" y="120"/>
                  </a:lnTo>
                  <a:lnTo>
                    <a:pt x="880" y="120"/>
                  </a:lnTo>
                  <a:lnTo>
                    <a:pt x="896" y="118"/>
                  </a:lnTo>
                  <a:lnTo>
                    <a:pt x="904" y="114"/>
                  </a:lnTo>
                  <a:lnTo>
                    <a:pt x="911" y="109"/>
                  </a:lnTo>
                  <a:lnTo>
                    <a:pt x="917" y="103"/>
                  </a:lnTo>
                  <a:lnTo>
                    <a:pt x="922" y="96"/>
                  </a:lnTo>
                  <a:lnTo>
                    <a:pt x="926" y="88"/>
                  </a:lnTo>
                  <a:lnTo>
                    <a:pt x="929" y="79"/>
                  </a:lnTo>
                  <a:lnTo>
                    <a:pt x="931" y="70"/>
                  </a:lnTo>
                  <a:lnTo>
                    <a:pt x="932" y="60"/>
                  </a:lnTo>
                  <a:lnTo>
                    <a:pt x="931" y="50"/>
                  </a:lnTo>
                  <a:lnTo>
                    <a:pt x="929" y="42"/>
                  </a:lnTo>
                  <a:lnTo>
                    <a:pt x="926" y="33"/>
                  </a:lnTo>
                  <a:lnTo>
                    <a:pt x="922" y="25"/>
                  </a:lnTo>
                  <a:lnTo>
                    <a:pt x="917" y="18"/>
                  </a:lnTo>
                  <a:lnTo>
                    <a:pt x="911" y="12"/>
                  </a:lnTo>
                  <a:lnTo>
                    <a:pt x="904" y="7"/>
                  </a:lnTo>
                  <a:lnTo>
                    <a:pt x="896" y="3"/>
                  </a:lnTo>
                  <a:lnTo>
                    <a:pt x="887" y="1"/>
                  </a:lnTo>
                  <a:lnTo>
                    <a:pt x="880"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99806" name="Line 478"/>
            <p:cNvSpPr>
              <a:spLocks noChangeShapeType="1"/>
            </p:cNvSpPr>
            <p:nvPr/>
          </p:nvSpPr>
          <p:spPr bwMode="auto">
            <a:xfrm>
              <a:off x="2929" y="3089"/>
              <a:ext cx="0"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807" name="Freeform 479"/>
            <p:cNvSpPr>
              <a:spLocks/>
            </p:cNvSpPr>
            <p:nvPr/>
          </p:nvSpPr>
          <p:spPr bwMode="auto">
            <a:xfrm>
              <a:off x="2929" y="3064"/>
              <a:ext cx="21" cy="38"/>
            </a:xfrm>
            <a:custGeom>
              <a:avLst/>
              <a:gdLst>
                <a:gd name="T0" fmla="*/ 0 w 104"/>
                <a:gd name="T1" fmla="*/ 26 h 183"/>
                <a:gd name="T2" fmla="*/ 0 w 104"/>
                <a:gd name="T3" fmla="*/ 28 h 183"/>
                <a:gd name="T4" fmla="*/ 1 w 104"/>
                <a:gd name="T5" fmla="*/ 29 h 183"/>
                <a:gd name="T6" fmla="*/ 1 w 104"/>
                <a:gd name="T7" fmla="*/ 31 h 183"/>
                <a:gd name="T8" fmla="*/ 2 w 104"/>
                <a:gd name="T9" fmla="*/ 33 h 183"/>
                <a:gd name="T10" fmla="*/ 3 w 104"/>
                <a:gd name="T11" fmla="*/ 34 h 183"/>
                <a:gd name="T12" fmla="*/ 4 w 104"/>
                <a:gd name="T13" fmla="*/ 36 h 183"/>
                <a:gd name="T14" fmla="*/ 6 w 104"/>
                <a:gd name="T15" fmla="*/ 37 h 183"/>
                <a:gd name="T16" fmla="*/ 7 w 104"/>
                <a:gd name="T17" fmla="*/ 38 h 183"/>
                <a:gd name="T18" fmla="*/ 9 w 104"/>
                <a:gd name="T19" fmla="*/ 38 h 183"/>
                <a:gd name="T20" fmla="*/ 11 w 104"/>
                <a:gd name="T21" fmla="*/ 38 h 183"/>
                <a:gd name="T22" fmla="*/ 12 w 104"/>
                <a:gd name="T23" fmla="*/ 38 h 183"/>
                <a:gd name="T24" fmla="*/ 14 w 104"/>
                <a:gd name="T25" fmla="*/ 38 h 183"/>
                <a:gd name="T26" fmla="*/ 15 w 104"/>
                <a:gd name="T27" fmla="*/ 37 h 183"/>
                <a:gd name="T28" fmla="*/ 17 w 104"/>
                <a:gd name="T29" fmla="*/ 36 h 183"/>
                <a:gd name="T30" fmla="*/ 18 w 104"/>
                <a:gd name="T31" fmla="*/ 34 h 183"/>
                <a:gd name="T32" fmla="*/ 19 w 104"/>
                <a:gd name="T33" fmla="*/ 33 h 183"/>
                <a:gd name="T34" fmla="*/ 20 w 104"/>
                <a:gd name="T35" fmla="*/ 31 h 183"/>
                <a:gd name="T36" fmla="*/ 20 w 104"/>
                <a:gd name="T37" fmla="*/ 29 h 183"/>
                <a:gd name="T38" fmla="*/ 21 w 104"/>
                <a:gd name="T39" fmla="*/ 28 h 183"/>
                <a:gd name="T40" fmla="*/ 21 w 104"/>
                <a:gd name="T41" fmla="*/ 26 h 183"/>
                <a:gd name="T42" fmla="*/ 21 w 104"/>
                <a:gd name="T43" fmla="*/ 12 h 183"/>
                <a:gd name="T44" fmla="*/ 20 w 104"/>
                <a:gd name="T45" fmla="*/ 9 h 183"/>
                <a:gd name="T46" fmla="*/ 20 w 104"/>
                <a:gd name="T47" fmla="*/ 7 h 183"/>
                <a:gd name="T48" fmla="*/ 19 w 104"/>
                <a:gd name="T49" fmla="*/ 5 h 183"/>
                <a:gd name="T50" fmla="*/ 18 w 104"/>
                <a:gd name="T51" fmla="*/ 4 h 183"/>
                <a:gd name="T52" fmla="*/ 17 w 104"/>
                <a:gd name="T53" fmla="*/ 2 h 183"/>
                <a:gd name="T54" fmla="*/ 15 w 104"/>
                <a:gd name="T55" fmla="*/ 1 h 183"/>
                <a:gd name="T56" fmla="*/ 14 w 104"/>
                <a:gd name="T57" fmla="*/ 1 h 183"/>
                <a:gd name="T58" fmla="*/ 12 w 104"/>
                <a:gd name="T59" fmla="*/ 0 h 183"/>
                <a:gd name="T60" fmla="*/ 11 w 104"/>
                <a:gd name="T61" fmla="*/ 0 h 183"/>
                <a:gd name="T62" fmla="*/ 9 w 104"/>
                <a:gd name="T63" fmla="*/ 0 h 183"/>
                <a:gd name="T64" fmla="*/ 7 w 104"/>
                <a:gd name="T65" fmla="*/ 1 h 183"/>
                <a:gd name="T66" fmla="*/ 6 w 104"/>
                <a:gd name="T67" fmla="*/ 1 h 183"/>
                <a:gd name="T68" fmla="*/ 4 w 104"/>
                <a:gd name="T69" fmla="*/ 2 h 183"/>
                <a:gd name="T70" fmla="*/ 3 w 104"/>
                <a:gd name="T71" fmla="*/ 4 h 183"/>
                <a:gd name="T72" fmla="*/ 2 w 104"/>
                <a:gd name="T73" fmla="*/ 5 h 183"/>
                <a:gd name="T74" fmla="*/ 1 w 104"/>
                <a:gd name="T75" fmla="*/ 7 h 183"/>
                <a:gd name="T76" fmla="*/ 1 w 104"/>
                <a:gd name="T77" fmla="*/ 9 h 183"/>
                <a:gd name="T78" fmla="*/ 0 w 104"/>
                <a:gd name="T79" fmla="*/ 10 h 183"/>
                <a:gd name="T80" fmla="*/ 0 w 104"/>
                <a:gd name="T81" fmla="*/ 12 h 183"/>
                <a:gd name="T82" fmla="*/ 0 w 104"/>
                <a:gd name="T83" fmla="*/ 26 h 1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183"/>
                <a:gd name="T128" fmla="*/ 104 w 104"/>
                <a:gd name="T129" fmla="*/ 183 h 1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183">
                  <a:moveTo>
                    <a:pt x="0" y="123"/>
                  </a:moveTo>
                  <a:lnTo>
                    <a:pt x="1" y="133"/>
                  </a:lnTo>
                  <a:lnTo>
                    <a:pt x="3" y="142"/>
                  </a:lnTo>
                  <a:lnTo>
                    <a:pt x="6" y="151"/>
                  </a:lnTo>
                  <a:lnTo>
                    <a:pt x="10" y="159"/>
                  </a:lnTo>
                  <a:lnTo>
                    <a:pt x="15" y="166"/>
                  </a:lnTo>
                  <a:lnTo>
                    <a:pt x="21" y="172"/>
                  </a:lnTo>
                  <a:lnTo>
                    <a:pt x="29" y="177"/>
                  </a:lnTo>
                  <a:lnTo>
                    <a:pt x="36" y="181"/>
                  </a:lnTo>
                  <a:lnTo>
                    <a:pt x="43" y="183"/>
                  </a:lnTo>
                  <a:lnTo>
                    <a:pt x="52" y="183"/>
                  </a:lnTo>
                  <a:lnTo>
                    <a:pt x="59" y="183"/>
                  </a:lnTo>
                  <a:lnTo>
                    <a:pt x="68" y="181"/>
                  </a:lnTo>
                  <a:lnTo>
                    <a:pt x="76" y="177"/>
                  </a:lnTo>
                  <a:lnTo>
                    <a:pt x="83" y="172"/>
                  </a:lnTo>
                  <a:lnTo>
                    <a:pt x="89" y="166"/>
                  </a:lnTo>
                  <a:lnTo>
                    <a:pt x="94" y="159"/>
                  </a:lnTo>
                  <a:lnTo>
                    <a:pt x="98" y="151"/>
                  </a:lnTo>
                  <a:lnTo>
                    <a:pt x="101" y="142"/>
                  </a:lnTo>
                  <a:lnTo>
                    <a:pt x="103" y="133"/>
                  </a:lnTo>
                  <a:lnTo>
                    <a:pt x="104" y="123"/>
                  </a:lnTo>
                  <a:lnTo>
                    <a:pt x="104" y="60"/>
                  </a:lnTo>
                  <a:lnTo>
                    <a:pt x="101" y="42"/>
                  </a:lnTo>
                  <a:lnTo>
                    <a:pt x="98" y="32"/>
                  </a:lnTo>
                  <a:lnTo>
                    <a:pt x="94" y="25"/>
                  </a:lnTo>
                  <a:lnTo>
                    <a:pt x="89" y="18"/>
                  </a:lnTo>
                  <a:lnTo>
                    <a:pt x="83" y="12"/>
                  </a:lnTo>
                  <a:lnTo>
                    <a:pt x="76" y="7"/>
                  </a:lnTo>
                  <a:lnTo>
                    <a:pt x="68" y="3"/>
                  </a:lnTo>
                  <a:lnTo>
                    <a:pt x="59" y="1"/>
                  </a:lnTo>
                  <a:lnTo>
                    <a:pt x="52" y="0"/>
                  </a:lnTo>
                  <a:lnTo>
                    <a:pt x="43" y="1"/>
                  </a:lnTo>
                  <a:lnTo>
                    <a:pt x="36" y="3"/>
                  </a:lnTo>
                  <a:lnTo>
                    <a:pt x="29" y="7"/>
                  </a:lnTo>
                  <a:lnTo>
                    <a:pt x="21" y="12"/>
                  </a:lnTo>
                  <a:lnTo>
                    <a:pt x="15" y="18"/>
                  </a:lnTo>
                  <a:lnTo>
                    <a:pt x="10" y="25"/>
                  </a:lnTo>
                  <a:lnTo>
                    <a:pt x="6" y="32"/>
                  </a:lnTo>
                  <a:lnTo>
                    <a:pt x="3" y="42"/>
                  </a:lnTo>
                  <a:lnTo>
                    <a:pt x="1" y="50"/>
                  </a:lnTo>
                  <a:lnTo>
                    <a:pt x="0" y="60"/>
                  </a:lnTo>
                  <a:lnTo>
                    <a:pt x="0" y="123"/>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99808" name="Line 480"/>
            <p:cNvSpPr>
              <a:spLocks noChangeShapeType="1"/>
            </p:cNvSpPr>
            <p:nvPr/>
          </p:nvSpPr>
          <p:spPr bwMode="auto">
            <a:xfrm>
              <a:off x="2940" y="3064"/>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809" name="Freeform 481"/>
            <p:cNvSpPr>
              <a:spLocks/>
            </p:cNvSpPr>
            <p:nvPr/>
          </p:nvSpPr>
          <p:spPr bwMode="auto">
            <a:xfrm>
              <a:off x="2929" y="3064"/>
              <a:ext cx="202" cy="25"/>
            </a:xfrm>
            <a:custGeom>
              <a:avLst/>
              <a:gdLst>
                <a:gd name="T0" fmla="*/ 11 w 932"/>
                <a:gd name="T1" fmla="*/ 0 h 121"/>
                <a:gd name="T2" fmla="*/ 9 w 932"/>
                <a:gd name="T3" fmla="*/ 0 h 121"/>
                <a:gd name="T4" fmla="*/ 8 w 932"/>
                <a:gd name="T5" fmla="*/ 1 h 121"/>
                <a:gd name="T6" fmla="*/ 6 w 932"/>
                <a:gd name="T7" fmla="*/ 1 h 121"/>
                <a:gd name="T8" fmla="*/ 5 w 932"/>
                <a:gd name="T9" fmla="*/ 2 h 121"/>
                <a:gd name="T10" fmla="*/ 3 w 932"/>
                <a:gd name="T11" fmla="*/ 4 h 121"/>
                <a:gd name="T12" fmla="*/ 2 w 932"/>
                <a:gd name="T13" fmla="*/ 5 h 121"/>
                <a:gd name="T14" fmla="*/ 1 w 932"/>
                <a:gd name="T15" fmla="*/ 7 h 121"/>
                <a:gd name="T16" fmla="*/ 1 w 932"/>
                <a:gd name="T17" fmla="*/ 9 h 121"/>
                <a:gd name="T18" fmla="*/ 0 w 932"/>
                <a:gd name="T19" fmla="*/ 10 h 121"/>
                <a:gd name="T20" fmla="*/ 0 w 932"/>
                <a:gd name="T21" fmla="*/ 12 h 121"/>
                <a:gd name="T22" fmla="*/ 0 w 932"/>
                <a:gd name="T23" fmla="*/ 14 h 121"/>
                <a:gd name="T24" fmla="*/ 1 w 932"/>
                <a:gd name="T25" fmla="*/ 16 h 121"/>
                <a:gd name="T26" fmla="*/ 1 w 932"/>
                <a:gd name="T27" fmla="*/ 18 h 121"/>
                <a:gd name="T28" fmla="*/ 2 w 932"/>
                <a:gd name="T29" fmla="*/ 20 h 121"/>
                <a:gd name="T30" fmla="*/ 3 w 932"/>
                <a:gd name="T31" fmla="*/ 21 h 121"/>
                <a:gd name="T32" fmla="*/ 5 w 932"/>
                <a:gd name="T33" fmla="*/ 23 h 121"/>
                <a:gd name="T34" fmla="*/ 6 w 932"/>
                <a:gd name="T35" fmla="*/ 24 h 121"/>
                <a:gd name="T36" fmla="*/ 8 w 932"/>
                <a:gd name="T37" fmla="*/ 24 h 121"/>
                <a:gd name="T38" fmla="*/ 9 w 932"/>
                <a:gd name="T39" fmla="*/ 25 h 121"/>
                <a:gd name="T40" fmla="*/ 11 w 932"/>
                <a:gd name="T41" fmla="*/ 25 h 121"/>
                <a:gd name="T42" fmla="*/ 191 w 932"/>
                <a:gd name="T43" fmla="*/ 25 h 121"/>
                <a:gd name="T44" fmla="*/ 194 w 932"/>
                <a:gd name="T45" fmla="*/ 24 h 121"/>
                <a:gd name="T46" fmla="*/ 196 w 932"/>
                <a:gd name="T47" fmla="*/ 24 h 121"/>
                <a:gd name="T48" fmla="*/ 197 w 932"/>
                <a:gd name="T49" fmla="*/ 23 h 121"/>
                <a:gd name="T50" fmla="*/ 199 w 932"/>
                <a:gd name="T51" fmla="*/ 21 h 121"/>
                <a:gd name="T52" fmla="*/ 200 w 932"/>
                <a:gd name="T53" fmla="*/ 20 h 121"/>
                <a:gd name="T54" fmla="*/ 200 w 932"/>
                <a:gd name="T55" fmla="*/ 18 h 121"/>
                <a:gd name="T56" fmla="*/ 201 w 932"/>
                <a:gd name="T57" fmla="*/ 16 h 121"/>
                <a:gd name="T58" fmla="*/ 202 w 932"/>
                <a:gd name="T59" fmla="*/ 14 h 121"/>
                <a:gd name="T60" fmla="*/ 202 w 932"/>
                <a:gd name="T61" fmla="*/ 12 h 121"/>
                <a:gd name="T62" fmla="*/ 202 w 932"/>
                <a:gd name="T63" fmla="*/ 10 h 121"/>
                <a:gd name="T64" fmla="*/ 201 w 932"/>
                <a:gd name="T65" fmla="*/ 9 h 121"/>
                <a:gd name="T66" fmla="*/ 200 w 932"/>
                <a:gd name="T67" fmla="*/ 7 h 121"/>
                <a:gd name="T68" fmla="*/ 200 w 932"/>
                <a:gd name="T69" fmla="*/ 5 h 121"/>
                <a:gd name="T70" fmla="*/ 199 w 932"/>
                <a:gd name="T71" fmla="*/ 4 h 121"/>
                <a:gd name="T72" fmla="*/ 197 w 932"/>
                <a:gd name="T73" fmla="*/ 2 h 121"/>
                <a:gd name="T74" fmla="*/ 196 w 932"/>
                <a:gd name="T75" fmla="*/ 1 h 121"/>
                <a:gd name="T76" fmla="*/ 194 w 932"/>
                <a:gd name="T77" fmla="*/ 1 h 121"/>
                <a:gd name="T78" fmla="*/ 192 w 932"/>
                <a:gd name="T79" fmla="*/ 0 h 121"/>
                <a:gd name="T80" fmla="*/ 191 w 932"/>
                <a:gd name="T81" fmla="*/ 0 h 121"/>
                <a:gd name="T82" fmla="*/ 11 w 932"/>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1"/>
                <a:gd name="T128" fmla="*/ 932 w 932"/>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1">
                  <a:moveTo>
                    <a:pt x="52" y="0"/>
                  </a:moveTo>
                  <a:lnTo>
                    <a:pt x="43" y="1"/>
                  </a:lnTo>
                  <a:lnTo>
                    <a:pt x="36" y="3"/>
                  </a:lnTo>
                  <a:lnTo>
                    <a:pt x="29" y="7"/>
                  </a:lnTo>
                  <a:lnTo>
                    <a:pt x="21" y="12"/>
                  </a:lnTo>
                  <a:lnTo>
                    <a:pt x="15" y="18"/>
                  </a:lnTo>
                  <a:lnTo>
                    <a:pt x="10" y="25"/>
                  </a:lnTo>
                  <a:lnTo>
                    <a:pt x="6" y="32"/>
                  </a:lnTo>
                  <a:lnTo>
                    <a:pt x="3" y="42"/>
                  </a:lnTo>
                  <a:lnTo>
                    <a:pt x="1" y="50"/>
                  </a:lnTo>
                  <a:lnTo>
                    <a:pt x="0" y="60"/>
                  </a:lnTo>
                  <a:lnTo>
                    <a:pt x="1" y="70"/>
                  </a:lnTo>
                  <a:lnTo>
                    <a:pt x="3" y="79"/>
                  </a:lnTo>
                  <a:lnTo>
                    <a:pt x="6" y="88"/>
                  </a:lnTo>
                  <a:lnTo>
                    <a:pt x="10" y="96"/>
                  </a:lnTo>
                  <a:lnTo>
                    <a:pt x="15" y="102"/>
                  </a:lnTo>
                  <a:lnTo>
                    <a:pt x="21" y="110"/>
                  </a:lnTo>
                  <a:lnTo>
                    <a:pt x="29" y="114"/>
                  </a:lnTo>
                  <a:lnTo>
                    <a:pt x="36" y="118"/>
                  </a:lnTo>
                  <a:lnTo>
                    <a:pt x="43" y="121"/>
                  </a:lnTo>
                  <a:lnTo>
                    <a:pt x="52" y="121"/>
                  </a:lnTo>
                  <a:lnTo>
                    <a:pt x="880" y="121"/>
                  </a:lnTo>
                  <a:lnTo>
                    <a:pt x="896" y="118"/>
                  </a:lnTo>
                  <a:lnTo>
                    <a:pt x="903" y="114"/>
                  </a:lnTo>
                  <a:lnTo>
                    <a:pt x="911" y="110"/>
                  </a:lnTo>
                  <a:lnTo>
                    <a:pt x="917" y="102"/>
                  </a:lnTo>
                  <a:lnTo>
                    <a:pt x="922" y="96"/>
                  </a:lnTo>
                  <a:lnTo>
                    <a:pt x="925" y="88"/>
                  </a:lnTo>
                  <a:lnTo>
                    <a:pt x="929" y="79"/>
                  </a:lnTo>
                  <a:lnTo>
                    <a:pt x="930" y="70"/>
                  </a:lnTo>
                  <a:lnTo>
                    <a:pt x="932" y="60"/>
                  </a:lnTo>
                  <a:lnTo>
                    <a:pt x="930" y="50"/>
                  </a:lnTo>
                  <a:lnTo>
                    <a:pt x="929" y="42"/>
                  </a:lnTo>
                  <a:lnTo>
                    <a:pt x="925" y="32"/>
                  </a:lnTo>
                  <a:lnTo>
                    <a:pt x="922" y="25"/>
                  </a:lnTo>
                  <a:lnTo>
                    <a:pt x="917" y="18"/>
                  </a:lnTo>
                  <a:lnTo>
                    <a:pt x="911" y="12"/>
                  </a:lnTo>
                  <a:lnTo>
                    <a:pt x="903" y="7"/>
                  </a:lnTo>
                  <a:lnTo>
                    <a:pt x="896" y="3"/>
                  </a:lnTo>
                  <a:lnTo>
                    <a:pt x="888" y="1"/>
                  </a:lnTo>
                  <a:lnTo>
                    <a:pt x="880"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99810" name="Line 482"/>
            <p:cNvSpPr>
              <a:spLocks noChangeShapeType="1"/>
            </p:cNvSpPr>
            <p:nvPr/>
          </p:nvSpPr>
          <p:spPr bwMode="auto">
            <a:xfrm>
              <a:off x="3108" y="3076"/>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811" name="Freeform 483"/>
            <p:cNvSpPr>
              <a:spLocks/>
            </p:cNvSpPr>
            <p:nvPr/>
          </p:nvSpPr>
          <p:spPr bwMode="auto">
            <a:xfrm>
              <a:off x="3108" y="3025"/>
              <a:ext cx="23" cy="64"/>
            </a:xfrm>
            <a:custGeom>
              <a:avLst/>
              <a:gdLst>
                <a:gd name="T0" fmla="*/ 0 w 104"/>
                <a:gd name="T1" fmla="*/ 51 h 311"/>
                <a:gd name="T2" fmla="*/ 0 w 104"/>
                <a:gd name="T3" fmla="*/ 54 h 311"/>
                <a:gd name="T4" fmla="*/ 0 w 104"/>
                <a:gd name="T5" fmla="*/ 55 h 311"/>
                <a:gd name="T6" fmla="*/ 1 w 104"/>
                <a:gd name="T7" fmla="*/ 57 h 311"/>
                <a:gd name="T8" fmla="*/ 2 w 104"/>
                <a:gd name="T9" fmla="*/ 59 h 311"/>
                <a:gd name="T10" fmla="*/ 3 w 104"/>
                <a:gd name="T11" fmla="*/ 60 h 311"/>
                <a:gd name="T12" fmla="*/ 5 w 104"/>
                <a:gd name="T13" fmla="*/ 62 h 311"/>
                <a:gd name="T14" fmla="*/ 6 w 104"/>
                <a:gd name="T15" fmla="*/ 63 h 311"/>
                <a:gd name="T16" fmla="*/ 8 w 104"/>
                <a:gd name="T17" fmla="*/ 63 h 311"/>
                <a:gd name="T18" fmla="*/ 10 w 104"/>
                <a:gd name="T19" fmla="*/ 64 h 311"/>
                <a:gd name="T20" fmla="*/ 12 w 104"/>
                <a:gd name="T21" fmla="*/ 64 h 311"/>
                <a:gd name="T22" fmla="*/ 13 w 104"/>
                <a:gd name="T23" fmla="*/ 64 h 311"/>
                <a:gd name="T24" fmla="*/ 15 w 104"/>
                <a:gd name="T25" fmla="*/ 63 h 311"/>
                <a:gd name="T26" fmla="*/ 17 w 104"/>
                <a:gd name="T27" fmla="*/ 63 h 311"/>
                <a:gd name="T28" fmla="*/ 18 w 104"/>
                <a:gd name="T29" fmla="*/ 62 h 311"/>
                <a:gd name="T30" fmla="*/ 20 w 104"/>
                <a:gd name="T31" fmla="*/ 60 h 311"/>
                <a:gd name="T32" fmla="*/ 21 w 104"/>
                <a:gd name="T33" fmla="*/ 59 h 311"/>
                <a:gd name="T34" fmla="*/ 21 w 104"/>
                <a:gd name="T35" fmla="*/ 57 h 311"/>
                <a:gd name="T36" fmla="*/ 22 w 104"/>
                <a:gd name="T37" fmla="*/ 55 h 311"/>
                <a:gd name="T38" fmla="*/ 23 w 104"/>
                <a:gd name="T39" fmla="*/ 54 h 311"/>
                <a:gd name="T40" fmla="*/ 23 w 104"/>
                <a:gd name="T41" fmla="*/ 51 h 311"/>
                <a:gd name="T42" fmla="*/ 23 w 104"/>
                <a:gd name="T43" fmla="*/ 13 h 311"/>
                <a:gd name="T44" fmla="*/ 22 w 104"/>
                <a:gd name="T45" fmla="*/ 9 h 311"/>
                <a:gd name="T46" fmla="*/ 21 w 104"/>
                <a:gd name="T47" fmla="*/ 7 h 311"/>
                <a:gd name="T48" fmla="*/ 21 w 104"/>
                <a:gd name="T49" fmla="*/ 5 h 311"/>
                <a:gd name="T50" fmla="*/ 20 w 104"/>
                <a:gd name="T51" fmla="*/ 4 h 311"/>
                <a:gd name="T52" fmla="*/ 18 w 104"/>
                <a:gd name="T53" fmla="*/ 2 h 311"/>
                <a:gd name="T54" fmla="*/ 17 w 104"/>
                <a:gd name="T55" fmla="*/ 1 h 311"/>
                <a:gd name="T56" fmla="*/ 15 w 104"/>
                <a:gd name="T57" fmla="*/ 1 h 311"/>
                <a:gd name="T58" fmla="*/ 13 w 104"/>
                <a:gd name="T59" fmla="*/ 0 h 311"/>
                <a:gd name="T60" fmla="*/ 12 w 104"/>
                <a:gd name="T61" fmla="*/ 0 h 311"/>
                <a:gd name="T62" fmla="*/ 10 w 104"/>
                <a:gd name="T63" fmla="*/ 0 h 311"/>
                <a:gd name="T64" fmla="*/ 8 w 104"/>
                <a:gd name="T65" fmla="*/ 1 h 311"/>
                <a:gd name="T66" fmla="*/ 6 w 104"/>
                <a:gd name="T67" fmla="*/ 1 h 311"/>
                <a:gd name="T68" fmla="*/ 5 w 104"/>
                <a:gd name="T69" fmla="*/ 2 h 311"/>
                <a:gd name="T70" fmla="*/ 3 w 104"/>
                <a:gd name="T71" fmla="*/ 4 h 311"/>
                <a:gd name="T72" fmla="*/ 2 w 104"/>
                <a:gd name="T73" fmla="*/ 5 h 311"/>
                <a:gd name="T74" fmla="*/ 1 w 104"/>
                <a:gd name="T75" fmla="*/ 7 h 311"/>
                <a:gd name="T76" fmla="*/ 0 w 104"/>
                <a:gd name="T77" fmla="*/ 9 h 311"/>
                <a:gd name="T78" fmla="*/ 0 w 104"/>
                <a:gd name="T79" fmla="*/ 10 h 311"/>
                <a:gd name="T80" fmla="*/ 0 w 104"/>
                <a:gd name="T81" fmla="*/ 13 h 311"/>
                <a:gd name="T82" fmla="*/ 0 w 104"/>
                <a:gd name="T83" fmla="*/ 51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311"/>
                <a:gd name="T128" fmla="*/ 104 w 104"/>
                <a:gd name="T129" fmla="*/ 311 h 3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311">
                  <a:moveTo>
                    <a:pt x="0" y="250"/>
                  </a:moveTo>
                  <a:lnTo>
                    <a:pt x="1" y="260"/>
                  </a:lnTo>
                  <a:lnTo>
                    <a:pt x="2" y="269"/>
                  </a:lnTo>
                  <a:lnTo>
                    <a:pt x="6" y="278"/>
                  </a:lnTo>
                  <a:lnTo>
                    <a:pt x="10" y="286"/>
                  </a:lnTo>
                  <a:lnTo>
                    <a:pt x="15" y="292"/>
                  </a:lnTo>
                  <a:lnTo>
                    <a:pt x="21" y="300"/>
                  </a:lnTo>
                  <a:lnTo>
                    <a:pt x="28" y="304"/>
                  </a:lnTo>
                  <a:lnTo>
                    <a:pt x="36" y="308"/>
                  </a:lnTo>
                  <a:lnTo>
                    <a:pt x="43" y="311"/>
                  </a:lnTo>
                  <a:lnTo>
                    <a:pt x="52" y="311"/>
                  </a:lnTo>
                  <a:lnTo>
                    <a:pt x="60" y="311"/>
                  </a:lnTo>
                  <a:lnTo>
                    <a:pt x="68" y="308"/>
                  </a:lnTo>
                  <a:lnTo>
                    <a:pt x="75" y="304"/>
                  </a:lnTo>
                  <a:lnTo>
                    <a:pt x="83" y="300"/>
                  </a:lnTo>
                  <a:lnTo>
                    <a:pt x="89" y="292"/>
                  </a:lnTo>
                  <a:lnTo>
                    <a:pt x="94" y="286"/>
                  </a:lnTo>
                  <a:lnTo>
                    <a:pt x="97" y="278"/>
                  </a:lnTo>
                  <a:lnTo>
                    <a:pt x="101" y="269"/>
                  </a:lnTo>
                  <a:lnTo>
                    <a:pt x="102" y="260"/>
                  </a:lnTo>
                  <a:lnTo>
                    <a:pt x="104" y="250"/>
                  </a:lnTo>
                  <a:lnTo>
                    <a:pt x="104" y="62"/>
                  </a:lnTo>
                  <a:lnTo>
                    <a:pt x="101" y="42"/>
                  </a:lnTo>
                  <a:lnTo>
                    <a:pt x="97" y="34"/>
                  </a:lnTo>
                  <a:lnTo>
                    <a:pt x="94" y="25"/>
                  </a:lnTo>
                  <a:lnTo>
                    <a:pt x="89" y="18"/>
                  </a:lnTo>
                  <a:lnTo>
                    <a:pt x="83" y="12"/>
                  </a:lnTo>
                  <a:lnTo>
                    <a:pt x="75" y="7"/>
                  </a:lnTo>
                  <a:lnTo>
                    <a:pt x="68" y="4"/>
                  </a:lnTo>
                  <a:lnTo>
                    <a:pt x="60" y="1"/>
                  </a:lnTo>
                  <a:lnTo>
                    <a:pt x="52" y="0"/>
                  </a:lnTo>
                  <a:lnTo>
                    <a:pt x="43" y="1"/>
                  </a:lnTo>
                  <a:lnTo>
                    <a:pt x="36" y="4"/>
                  </a:lnTo>
                  <a:lnTo>
                    <a:pt x="28" y="7"/>
                  </a:lnTo>
                  <a:lnTo>
                    <a:pt x="21" y="12"/>
                  </a:lnTo>
                  <a:lnTo>
                    <a:pt x="15" y="18"/>
                  </a:lnTo>
                  <a:lnTo>
                    <a:pt x="10" y="25"/>
                  </a:lnTo>
                  <a:lnTo>
                    <a:pt x="6" y="34"/>
                  </a:lnTo>
                  <a:lnTo>
                    <a:pt x="2" y="42"/>
                  </a:lnTo>
                  <a:lnTo>
                    <a:pt x="1" y="51"/>
                  </a:lnTo>
                  <a:lnTo>
                    <a:pt x="0" y="62"/>
                  </a:lnTo>
                  <a:lnTo>
                    <a:pt x="0" y="25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99812" name="Line 484"/>
            <p:cNvSpPr>
              <a:spLocks noChangeShapeType="1"/>
            </p:cNvSpPr>
            <p:nvPr/>
          </p:nvSpPr>
          <p:spPr bwMode="auto">
            <a:xfrm>
              <a:off x="3120" y="3025"/>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813" name="Freeform 485"/>
            <p:cNvSpPr>
              <a:spLocks/>
            </p:cNvSpPr>
            <p:nvPr/>
          </p:nvSpPr>
          <p:spPr bwMode="auto">
            <a:xfrm>
              <a:off x="3108" y="3025"/>
              <a:ext cx="204" cy="25"/>
            </a:xfrm>
            <a:custGeom>
              <a:avLst/>
              <a:gdLst>
                <a:gd name="T0" fmla="*/ 11 w 931"/>
                <a:gd name="T1" fmla="*/ 0 h 121"/>
                <a:gd name="T2" fmla="*/ 9 w 931"/>
                <a:gd name="T3" fmla="*/ 0 h 121"/>
                <a:gd name="T4" fmla="*/ 8 w 931"/>
                <a:gd name="T5" fmla="*/ 1 h 121"/>
                <a:gd name="T6" fmla="*/ 6 w 931"/>
                <a:gd name="T7" fmla="*/ 1 h 121"/>
                <a:gd name="T8" fmla="*/ 5 w 931"/>
                <a:gd name="T9" fmla="*/ 2 h 121"/>
                <a:gd name="T10" fmla="*/ 3 w 931"/>
                <a:gd name="T11" fmla="*/ 4 h 121"/>
                <a:gd name="T12" fmla="*/ 2 w 931"/>
                <a:gd name="T13" fmla="*/ 5 h 121"/>
                <a:gd name="T14" fmla="*/ 1 w 931"/>
                <a:gd name="T15" fmla="*/ 7 h 121"/>
                <a:gd name="T16" fmla="*/ 0 w 931"/>
                <a:gd name="T17" fmla="*/ 9 h 121"/>
                <a:gd name="T18" fmla="*/ 0 w 931"/>
                <a:gd name="T19" fmla="*/ 11 h 121"/>
                <a:gd name="T20" fmla="*/ 0 w 931"/>
                <a:gd name="T21" fmla="*/ 12 h 121"/>
                <a:gd name="T22" fmla="*/ 0 w 931"/>
                <a:gd name="T23" fmla="*/ 14 h 121"/>
                <a:gd name="T24" fmla="*/ 0 w 931"/>
                <a:gd name="T25" fmla="*/ 17 h 121"/>
                <a:gd name="T26" fmla="*/ 1 w 931"/>
                <a:gd name="T27" fmla="*/ 18 h 121"/>
                <a:gd name="T28" fmla="*/ 2 w 931"/>
                <a:gd name="T29" fmla="*/ 20 h 121"/>
                <a:gd name="T30" fmla="*/ 3 w 931"/>
                <a:gd name="T31" fmla="*/ 21 h 121"/>
                <a:gd name="T32" fmla="*/ 5 w 931"/>
                <a:gd name="T33" fmla="*/ 23 h 121"/>
                <a:gd name="T34" fmla="*/ 6 w 931"/>
                <a:gd name="T35" fmla="*/ 24 h 121"/>
                <a:gd name="T36" fmla="*/ 8 w 931"/>
                <a:gd name="T37" fmla="*/ 24 h 121"/>
                <a:gd name="T38" fmla="*/ 9 w 931"/>
                <a:gd name="T39" fmla="*/ 25 h 121"/>
                <a:gd name="T40" fmla="*/ 11 w 931"/>
                <a:gd name="T41" fmla="*/ 25 h 121"/>
                <a:gd name="T42" fmla="*/ 193 w 931"/>
                <a:gd name="T43" fmla="*/ 25 h 121"/>
                <a:gd name="T44" fmla="*/ 196 w 931"/>
                <a:gd name="T45" fmla="*/ 24 h 121"/>
                <a:gd name="T46" fmla="*/ 198 w 931"/>
                <a:gd name="T47" fmla="*/ 24 h 121"/>
                <a:gd name="T48" fmla="*/ 199 w 931"/>
                <a:gd name="T49" fmla="*/ 23 h 121"/>
                <a:gd name="T50" fmla="*/ 201 w 931"/>
                <a:gd name="T51" fmla="*/ 21 h 121"/>
                <a:gd name="T52" fmla="*/ 202 w 931"/>
                <a:gd name="T53" fmla="*/ 20 h 121"/>
                <a:gd name="T54" fmla="*/ 203 w 931"/>
                <a:gd name="T55" fmla="*/ 18 h 121"/>
                <a:gd name="T56" fmla="*/ 204 w 931"/>
                <a:gd name="T57" fmla="*/ 17 h 121"/>
                <a:gd name="T58" fmla="*/ 204 w 931"/>
                <a:gd name="T59" fmla="*/ 14 h 121"/>
                <a:gd name="T60" fmla="*/ 204 w 931"/>
                <a:gd name="T61" fmla="*/ 12 h 121"/>
                <a:gd name="T62" fmla="*/ 204 w 931"/>
                <a:gd name="T63" fmla="*/ 11 h 121"/>
                <a:gd name="T64" fmla="*/ 204 w 931"/>
                <a:gd name="T65" fmla="*/ 9 h 121"/>
                <a:gd name="T66" fmla="*/ 203 w 931"/>
                <a:gd name="T67" fmla="*/ 7 h 121"/>
                <a:gd name="T68" fmla="*/ 202 w 931"/>
                <a:gd name="T69" fmla="*/ 5 h 121"/>
                <a:gd name="T70" fmla="*/ 201 w 931"/>
                <a:gd name="T71" fmla="*/ 4 h 121"/>
                <a:gd name="T72" fmla="*/ 199 w 931"/>
                <a:gd name="T73" fmla="*/ 2 h 121"/>
                <a:gd name="T74" fmla="*/ 198 w 931"/>
                <a:gd name="T75" fmla="*/ 1 h 121"/>
                <a:gd name="T76" fmla="*/ 196 w 931"/>
                <a:gd name="T77" fmla="*/ 1 h 121"/>
                <a:gd name="T78" fmla="*/ 195 w 931"/>
                <a:gd name="T79" fmla="*/ 0 h 121"/>
                <a:gd name="T80" fmla="*/ 193 w 931"/>
                <a:gd name="T81" fmla="*/ 0 h 121"/>
                <a:gd name="T82" fmla="*/ 11 w 931"/>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1"/>
                <a:gd name="T127" fmla="*/ 0 h 121"/>
                <a:gd name="T128" fmla="*/ 931 w 931"/>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1" h="121">
                  <a:moveTo>
                    <a:pt x="52" y="0"/>
                  </a:moveTo>
                  <a:lnTo>
                    <a:pt x="43" y="1"/>
                  </a:lnTo>
                  <a:lnTo>
                    <a:pt x="36" y="4"/>
                  </a:lnTo>
                  <a:lnTo>
                    <a:pt x="28" y="7"/>
                  </a:lnTo>
                  <a:lnTo>
                    <a:pt x="21" y="12"/>
                  </a:lnTo>
                  <a:lnTo>
                    <a:pt x="15" y="18"/>
                  </a:lnTo>
                  <a:lnTo>
                    <a:pt x="10" y="25"/>
                  </a:lnTo>
                  <a:lnTo>
                    <a:pt x="6" y="34"/>
                  </a:lnTo>
                  <a:lnTo>
                    <a:pt x="2" y="42"/>
                  </a:lnTo>
                  <a:lnTo>
                    <a:pt x="1" y="51"/>
                  </a:lnTo>
                  <a:lnTo>
                    <a:pt x="0" y="60"/>
                  </a:lnTo>
                  <a:lnTo>
                    <a:pt x="1" y="70"/>
                  </a:lnTo>
                  <a:lnTo>
                    <a:pt x="2" y="80"/>
                  </a:lnTo>
                  <a:lnTo>
                    <a:pt x="6" y="88"/>
                  </a:lnTo>
                  <a:lnTo>
                    <a:pt x="10" y="97"/>
                  </a:lnTo>
                  <a:lnTo>
                    <a:pt x="15" y="104"/>
                  </a:lnTo>
                  <a:lnTo>
                    <a:pt x="21" y="110"/>
                  </a:lnTo>
                  <a:lnTo>
                    <a:pt x="28" y="115"/>
                  </a:lnTo>
                  <a:lnTo>
                    <a:pt x="36" y="118"/>
                  </a:lnTo>
                  <a:lnTo>
                    <a:pt x="43" y="121"/>
                  </a:lnTo>
                  <a:lnTo>
                    <a:pt x="52" y="121"/>
                  </a:lnTo>
                  <a:lnTo>
                    <a:pt x="879" y="121"/>
                  </a:lnTo>
                  <a:lnTo>
                    <a:pt x="895" y="118"/>
                  </a:lnTo>
                  <a:lnTo>
                    <a:pt x="903" y="115"/>
                  </a:lnTo>
                  <a:lnTo>
                    <a:pt x="910" y="110"/>
                  </a:lnTo>
                  <a:lnTo>
                    <a:pt x="916" y="104"/>
                  </a:lnTo>
                  <a:lnTo>
                    <a:pt x="921" y="97"/>
                  </a:lnTo>
                  <a:lnTo>
                    <a:pt x="925" y="88"/>
                  </a:lnTo>
                  <a:lnTo>
                    <a:pt x="929" y="80"/>
                  </a:lnTo>
                  <a:lnTo>
                    <a:pt x="930" y="70"/>
                  </a:lnTo>
                  <a:lnTo>
                    <a:pt x="931" y="60"/>
                  </a:lnTo>
                  <a:lnTo>
                    <a:pt x="930" y="51"/>
                  </a:lnTo>
                  <a:lnTo>
                    <a:pt x="929" y="42"/>
                  </a:lnTo>
                  <a:lnTo>
                    <a:pt x="925" y="34"/>
                  </a:lnTo>
                  <a:lnTo>
                    <a:pt x="921" y="25"/>
                  </a:lnTo>
                  <a:lnTo>
                    <a:pt x="916" y="18"/>
                  </a:lnTo>
                  <a:lnTo>
                    <a:pt x="910" y="12"/>
                  </a:lnTo>
                  <a:lnTo>
                    <a:pt x="903" y="7"/>
                  </a:lnTo>
                  <a:lnTo>
                    <a:pt x="895" y="4"/>
                  </a:lnTo>
                  <a:lnTo>
                    <a:pt x="888" y="1"/>
                  </a:lnTo>
                  <a:lnTo>
                    <a:pt x="879"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99814" name="Line 486"/>
            <p:cNvSpPr>
              <a:spLocks noChangeShapeType="1"/>
            </p:cNvSpPr>
            <p:nvPr/>
          </p:nvSpPr>
          <p:spPr bwMode="auto">
            <a:xfrm>
              <a:off x="3289" y="3037"/>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815" name="Freeform 487"/>
            <p:cNvSpPr>
              <a:spLocks/>
            </p:cNvSpPr>
            <p:nvPr/>
          </p:nvSpPr>
          <p:spPr bwMode="auto">
            <a:xfrm>
              <a:off x="3289" y="3012"/>
              <a:ext cx="23" cy="38"/>
            </a:xfrm>
            <a:custGeom>
              <a:avLst/>
              <a:gdLst>
                <a:gd name="T0" fmla="*/ 0 w 104"/>
                <a:gd name="T1" fmla="*/ 25 h 185"/>
                <a:gd name="T2" fmla="*/ 0 w 104"/>
                <a:gd name="T3" fmla="*/ 28 h 185"/>
                <a:gd name="T4" fmla="*/ 1 w 104"/>
                <a:gd name="T5" fmla="*/ 30 h 185"/>
                <a:gd name="T6" fmla="*/ 2 w 104"/>
                <a:gd name="T7" fmla="*/ 31 h 185"/>
                <a:gd name="T8" fmla="*/ 2 w 104"/>
                <a:gd name="T9" fmla="*/ 33 h 185"/>
                <a:gd name="T10" fmla="*/ 4 w 104"/>
                <a:gd name="T11" fmla="*/ 35 h 185"/>
                <a:gd name="T12" fmla="*/ 5 w 104"/>
                <a:gd name="T13" fmla="*/ 36 h 185"/>
                <a:gd name="T14" fmla="*/ 6 w 104"/>
                <a:gd name="T15" fmla="*/ 37 h 185"/>
                <a:gd name="T16" fmla="*/ 8 w 104"/>
                <a:gd name="T17" fmla="*/ 37 h 185"/>
                <a:gd name="T18" fmla="*/ 10 w 104"/>
                <a:gd name="T19" fmla="*/ 38 h 185"/>
                <a:gd name="T20" fmla="*/ 12 w 104"/>
                <a:gd name="T21" fmla="*/ 38 h 185"/>
                <a:gd name="T22" fmla="*/ 13 w 104"/>
                <a:gd name="T23" fmla="*/ 38 h 185"/>
                <a:gd name="T24" fmla="*/ 15 w 104"/>
                <a:gd name="T25" fmla="*/ 37 h 185"/>
                <a:gd name="T26" fmla="*/ 17 w 104"/>
                <a:gd name="T27" fmla="*/ 37 h 185"/>
                <a:gd name="T28" fmla="*/ 18 w 104"/>
                <a:gd name="T29" fmla="*/ 36 h 185"/>
                <a:gd name="T30" fmla="*/ 20 w 104"/>
                <a:gd name="T31" fmla="*/ 35 h 185"/>
                <a:gd name="T32" fmla="*/ 21 w 104"/>
                <a:gd name="T33" fmla="*/ 33 h 185"/>
                <a:gd name="T34" fmla="*/ 22 w 104"/>
                <a:gd name="T35" fmla="*/ 31 h 185"/>
                <a:gd name="T36" fmla="*/ 23 w 104"/>
                <a:gd name="T37" fmla="*/ 30 h 185"/>
                <a:gd name="T38" fmla="*/ 23 w 104"/>
                <a:gd name="T39" fmla="*/ 28 h 185"/>
                <a:gd name="T40" fmla="*/ 23 w 104"/>
                <a:gd name="T41" fmla="*/ 25 h 185"/>
                <a:gd name="T42" fmla="*/ 23 w 104"/>
                <a:gd name="T43" fmla="*/ 13 h 185"/>
                <a:gd name="T44" fmla="*/ 23 w 104"/>
                <a:gd name="T45" fmla="*/ 9 h 185"/>
                <a:gd name="T46" fmla="*/ 22 w 104"/>
                <a:gd name="T47" fmla="*/ 7 h 185"/>
                <a:gd name="T48" fmla="*/ 21 w 104"/>
                <a:gd name="T49" fmla="*/ 5 h 185"/>
                <a:gd name="T50" fmla="*/ 20 w 104"/>
                <a:gd name="T51" fmla="*/ 4 h 185"/>
                <a:gd name="T52" fmla="*/ 18 w 104"/>
                <a:gd name="T53" fmla="*/ 2 h 185"/>
                <a:gd name="T54" fmla="*/ 17 w 104"/>
                <a:gd name="T55" fmla="*/ 1 h 185"/>
                <a:gd name="T56" fmla="*/ 15 w 104"/>
                <a:gd name="T57" fmla="*/ 1 h 185"/>
                <a:gd name="T58" fmla="*/ 13 w 104"/>
                <a:gd name="T59" fmla="*/ 0 h 185"/>
                <a:gd name="T60" fmla="*/ 12 w 104"/>
                <a:gd name="T61" fmla="*/ 0 h 185"/>
                <a:gd name="T62" fmla="*/ 10 w 104"/>
                <a:gd name="T63" fmla="*/ 0 h 185"/>
                <a:gd name="T64" fmla="*/ 8 w 104"/>
                <a:gd name="T65" fmla="*/ 1 h 185"/>
                <a:gd name="T66" fmla="*/ 6 w 104"/>
                <a:gd name="T67" fmla="*/ 1 h 185"/>
                <a:gd name="T68" fmla="*/ 5 w 104"/>
                <a:gd name="T69" fmla="*/ 2 h 185"/>
                <a:gd name="T70" fmla="*/ 4 w 104"/>
                <a:gd name="T71" fmla="*/ 4 h 185"/>
                <a:gd name="T72" fmla="*/ 2 w 104"/>
                <a:gd name="T73" fmla="*/ 5 h 185"/>
                <a:gd name="T74" fmla="*/ 2 w 104"/>
                <a:gd name="T75" fmla="*/ 7 h 185"/>
                <a:gd name="T76" fmla="*/ 1 w 104"/>
                <a:gd name="T77" fmla="*/ 9 h 185"/>
                <a:gd name="T78" fmla="*/ 0 w 104"/>
                <a:gd name="T79" fmla="*/ 11 h 185"/>
                <a:gd name="T80" fmla="*/ 0 w 104"/>
                <a:gd name="T81" fmla="*/ 13 h 185"/>
                <a:gd name="T82" fmla="*/ 0 w 104"/>
                <a:gd name="T83" fmla="*/ 25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185"/>
                <a:gd name="T128" fmla="*/ 104 w 104"/>
                <a:gd name="T129" fmla="*/ 185 h 1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185">
                  <a:moveTo>
                    <a:pt x="0" y="124"/>
                  </a:moveTo>
                  <a:lnTo>
                    <a:pt x="2" y="134"/>
                  </a:lnTo>
                  <a:lnTo>
                    <a:pt x="3" y="144"/>
                  </a:lnTo>
                  <a:lnTo>
                    <a:pt x="7" y="152"/>
                  </a:lnTo>
                  <a:lnTo>
                    <a:pt x="10" y="161"/>
                  </a:lnTo>
                  <a:lnTo>
                    <a:pt x="16" y="168"/>
                  </a:lnTo>
                  <a:lnTo>
                    <a:pt x="21" y="174"/>
                  </a:lnTo>
                  <a:lnTo>
                    <a:pt x="29" y="179"/>
                  </a:lnTo>
                  <a:lnTo>
                    <a:pt x="36" y="182"/>
                  </a:lnTo>
                  <a:lnTo>
                    <a:pt x="45" y="185"/>
                  </a:lnTo>
                  <a:lnTo>
                    <a:pt x="52" y="185"/>
                  </a:lnTo>
                  <a:lnTo>
                    <a:pt x="61" y="185"/>
                  </a:lnTo>
                  <a:lnTo>
                    <a:pt x="68" y="182"/>
                  </a:lnTo>
                  <a:lnTo>
                    <a:pt x="76" y="179"/>
                  </a:lnTo>
                  <a:lnTo>
                    <a:pt x="83" y="174"/>
                  </a:lnTo>
                  <a:lnTo>
                    <a:pt x="89" y="168"/>
                  </a:lnTo>
                  <a:lnTo>
                    <a:pt x="94" y="161"/>
                  </a:lnTo>
                  <a:lnTo>
                    <a:pt x="98" y="152"/>
                  </a:lnTo>
                  <a:lnTo>
                    <a:pt x="102" y="144"/>
                  </a:lnTo>
                  <a:lnTo>
                    <a:pt x="103" y="134"/>
                  </a:lnTo>
                  <a:lnTo>
                    <a:pt x="104" y="124"/>
                  </a:lnTo>
                  <a:lnTo>
                    <a:pt x="104" y="62"/>
                  </a:lnTo>
                  <a:lnTo>
                    <a:pt x="102" y="42"/>
                  </a:lnTo>
                  <a:lnTo>
                    <a:pt x="98" y="34"/>
                  </a:lnTo>
                  <a:lnTo>
                    <a:pt x="94" y="25"/>
                  </a:lnTo>
                  <a:lnTo>
                    <a:pt x="89" y="18"/>
                  </a:lnTo>
                  <a:lnTo>
                    <a:pt x="83" y="12"/>
                  </a:lnTo>
                  <a:lnTo>
                    <a:pt x="76" y="7"/>
                  </a:lnTo>
                  <a:lnTo>
                    <a:pt x="68" y="4"/>
                  </a:lnTo>
                  <a:lnTo>
                    <a:pt x="61" y="1"/>
                  </a:lnTo>
                  <a:lnTo>
                    <a:pt x="52" y="0"/>
                  </a:lnTo>
                  <a:lnTo>
                    <a:pt x="45" y="1"/>
                  </a:lnTo>
                  <a:lnTo>
                    <a:pt x="36" y="4"/>
                  </a:lnTo>
                  <a:lnTo>
                    <a:pt x="29" y="7"/>
                  </a:lnTo>
                  <a:lnTo>
                    <a:pt x="21" y="12"/>
                  </a:lnTo>
                  <a:lnTo>
                    <a:pt x="16" y="18"/>
                  </a:lnTo>
                  <a:lnTo>
                    <a:pt x="10" y="25"/>
                  </a:lnTo>
                  <a:lnTo>
                    <a:pt x="7" y="34"/>
                  </a:lnTo>
                  <a:lnTo>
                    <a:pt x="3" y="42"/>
                  </a:lnTo>
                  <a:lnTo>
                    <a:pt x="2" y="52"/>
                  </a:lnTo>
                  <a:lnTo>
                    <a:pt x="0" y="62"/>
                  </a:lnTo>
                  <a:lnTo>
                    <a:pt x="0" y="124"/>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99816" name="Line 488"/>
            <p:cNvSpPr>
              <a:spLocks noChangeShapeType="1"/>
            </p:cNvSpPr>
            <p:nvPr/>
          </p:nvSpPr>
          <p:spPr bwMode="auto">
            <a:xfrm>
              <a:off x="3301" y="3012"/>
              <a:ext cx="0"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817" name="Freeform 489"/>
            <p:cNvSpPr>
              <a:spLocks/>
            </p:cNvSpPr>
            <p:nvPr/>
          </p:nvSpPr>
          <p:spPr bwMode="auto">
            <a:xfrm>
              <a:off x="3289" y="3012"/>
              <a:ext cx="204" cy="25"/>
            </a:xfrm>
            <a:custGeom>
              <a:avLst/>
              <a:gdLst>
                <a:gd name="T0" fmla="*/ 11 w 932"/>
                <a:gd name="T1" fmla="*/ 0 h 121"/>
                <a:gd name="T2" fmla="*/ 10 w 932"/>
                <a:gd name="T3" fmla="*/ 0 h 121"/>
                <a:gd name="T4" fmla="*/ 8 w 932"/>
                <a:gd name="T5" fmla="*/ 1 h 121"/>
                <a:gd name="T6" fmla="*/ 6 w 932"/>
                <a:gd name="T7" fmla="*/ 1 h 121"/>
                <a:gd name="T8" fmla="*/ 5 w 932"/>
                <a:gd name="T9" fmla="*/ 2 h 121"/>
                <a:gd name="T10" fmla="*/ 4 w 932"/>
                <a:gd name="T11" fmla="*/ 4 h 121"/>
                <a:gd name="T12" fmla="*/ 2 w 932"/>
                <a:gd name="T13" fmla="*/ 5 h 121"/>
                <a:gd name="T14" fmla="*/ 2 w 932"/>
                <a:gd name="T15" fmla="*/ 7 h 121"/>
                <a:gd name="T16" fmla="*/ 1 w 932"/>
                <a:gd name="T17" fmla="*/ 9 h 121"/>
                <a:gd name="T18" fmla="*/ 0 w 932"/>
                <a:gd name="T19" fmla="*/ 11 h 121"/>
                <a:gd name="T20" fmla="*/ 0 w 932"/>
                <a:gd name="T21" fmla="*/ 12 h 121"/>
                <a:gd name="T22" fmla="*/ 0 w 932"/>
                <a:gd name="T23" fmla="*/ 14 h 121"/>
                <a:gd name="T24" fmla="*/ 1 w 932"/>
                <a:gd name="T25" fmla="*/ 17 h 121"/>
                <a:gd name="T26" fmla="*/ 2 w 932"/>
                <a:gd name="T27" fmla="*/ 18 h 121"/>
                <a:gd name="T28" fmla="*/ 2 w 932"/>
                <a:gd name="T29" fmla="*/ 20 h 121"/>
                <a:gd name="T30" fmla="*/ 4 w 932"/>
                <a:gd name="T31" fmla="*/ 21 h 121"/>
                <a:gd name="T32" fmla="*/ 5 w 932"/>
                <a:gd name="T33" fmla="*/ 23 h 121"/>
                <a:gd name="T34" fmla="*/ 6 w 932"/>
                <a:gd name="T35" fmla="*/ 24 h 121"/>
                <a:gd name="T36" fmla="*/ 8 w 932"/>
                <a:gd name="T37" fmla="*/ 24 h 121"/>
                <a:gd name="T38" fmla="*/ 10 w 932"/>
                <a:gd name="T39" fmla="*/ 25 h 121"/>
                <a:gd name="T40" fmla="*/ 11 w 932"/>
                <a:gd name="T41" fmla="*/ 25 h 121"/>
                <a:gd name="T42" fmla="*/ 193 w 932"/>
                <a:gd name="T43" fmla="*/ 25 h 121"/>
                <a:gd name="T44" fmla="*/ 196 w 932"/>
                <a:gd name="T45" fmla="*/ 24 h 121"/>
                <a:gd name="T46" fmla="*/ 198 w 932"/>
                <a:gd name="T47" fmla="*/ 24 h 121"/>
                <a:gd name="T48" fmla="*/ 199 w 932"/>
                <a:gd name="T49" fmla="*/ 23 h 121"/>
                <a:gd name="T50" fmla="*/ 201 w 932"/>
                <a:gd name="T51" fmla="*/ 21 h 121"/>
                <a:gd name="T52" fmla="*/ 202 w 932"/>
                <a:gd name="T53" fmla="*/ 20 h 121"/>
                <a:gd name="T54" fmla="*/ 203 w 932"/>
                <a:gd name="T55" fmla="*/ 18 h 121"/>
                <a:gd name="T56" fmla="*/ 203 w 932"/>
                <a:gd name="T57" fmla="*/ 17 h 121"/>
                <a:gd name="T58" fmla="*/ 204 w 932"/>
                <a:gd name="T59" fmla="*/ 14 h 121"/>
                <a:gd name="T60" fmla="*/ 204 w 932"/>
                <a:gd name="T61" fmla="*/ 12 h 121"/>
                <a:gd name="T62" fmla="*/ 204 w 932"/>
                <a:gd name="T63" fmla="*/ 11 h 121"/>
                <a:gd name="T64" fmla="*/ 203 w 932"/>
                <a:gd name="T65" fmla="*/ 9 h 121"/>
                <a:gd name="T66" fmla="*/ 203 w 932"/>
                <a:gd name="T67" fmla="*/ 7 h 121"/>
                <a:gd name="T68" fmla="*/ 202 w 932"/>
                <a:gd name="T69" fmla="*/ 5 h 121"/>
                <a:gd name="T70" fmla="*/ 201 w 932"/>
                <a:gd name="T71" fmla="*/ 4 h 121"/>
                <a:gd name="T72" fmla="*/ 199 w 932"/>
                <a:gd name="T73" fmla="*/ 2 h 121"/>
                <a:gd name="T74" fmla="*/ 198 w 932"/>
                <a:gd name="T75" fmla="*/ 1 h 121"/>
                <a:gd name="T76" fmla="*/ 196 w 932"/>
                <a:gd name="T77" fmla="*/ 1 h 121"/>
                <a:gd name="T78" fmla="*/ 195 w 932"/>
                <a:gd name="T79" fmla="*/ 0 h 121"/>
                <a:gd name="T80" fmla="*/ 193 w 932"/>
                <a:gd name="T81" fmla="*/ 0 h 121"/>
                <a:gd name="T82" fmla="*/ 11 w 932"/>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1"/>
                <a:gd name="T128" fmla="*/ 932 w 932"/>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1">
                  <a:moveTo>
                    <a:pt x="52" y="0"/>
                  </a:moveTo>
                  <a:lnTo>
                    <a:pt x="45" y="1"/>
                  </a:lnTo>
                  <a:lnTo>
                    <a:pt x="36" y="4"/>
                  </a:lnTo>
                  <a:lnTo>
                    <a:pt x="29" y="7"/>
                  </a:lnTo>
                  <a:lnTo>
                    <a:pt x="21" y="12"/>
                  </a:lnTo>
                  <a:lnTo>
                    <a:pt x="16" y="18"/>
                  </a:lnTo>
                  <a:lnTo>
                    <a:pt x="10" y="25"/>
                  </a:lnTo>
                  <a:lnTo>
                    <a:pt x="7" y="34"/>
                  </a:lnTo>
                  <a:lnTo>
                    <a:pt x="3" y="42"/>
                  </a:lnTo>
                  <a:lnTo>
                    <a:pt x="2" y="52"/>
                  </a:lnTo>
                  <a:lnTo>
                    <a:pt x="0" y="60"/>
                  </a:lnTo>
                  <a:lnTo>
                    <a:pt x="2" y="70"/>
                  </a:lnTo>
                  <a:lnTo>
                    <a:pt x="3" y="80"/>
                  </a:lnTo>
                  <a:lnTo>
                    <a:pt x="7" y="88"/>
                  </a:lnTo>
                  <a:lnTo>
                    <a:pt x="10" y="97"/>
                  </a:lnTo>
                  <a:lnTo>
                    <a:pt x="16" y="104"/>
                  </a:lnTo>
                  <a:lnTo>
                    <a:pt x="21" y="110"/>
                  </a:lnTo>
                  <a:lnTo>
                    <a:pt x="29" y="115"/>
                  </a:lnTo>
                  <a:lnTo>
                    <a:pt x="36" y="118"/>
                  </a:lnTo>
                  <a:lnTo>
                    <a:pt x="45" y="121"/>
                  </a:lnTo>
                  <a:lnTo>
                    <a:pt x="52" y="121"/>
                  </a:lnTo>
                  <a:lnTo>
                    <a:pt x="880" y="121"/>
                  </a:lnTo>
                  <a:lnTo>
                    <a:pt x="896" y="118"/>
                  </a:lnTo>
                  <a:lnTo>
                    <a:pt x="903" y="115"/>
                  </a:lnTo>
                  <a:lnTo>
                    <a:pt x="911" y="110"/>
                  </a:lnTo>
                  <a:lnTo>
                    <a:pt x="917" y="104"/>
                  </a:lnTo>
                  <a:lnTo>
                    <a:pt x="922" y="97"/>
                  </a:lnTo>
                  <a:lnTo>
                    <a:pt x="927" y="88"/>
                  </a:lnTo>
                  <a:lnTo>
                    <a:pt x="929" y="80"/>
                  </a:lnTo>
                  <a:lnTo>
                    <a:pt x="932" y="70"/>
                  </a:lnTo>
                  <a:lnTo>
                    <a:pt x="932" y="60"/>
                  </a:lnTo>
                  <a:lnTo>
                    <a:pt x="932" y="52"/>
                  </a:lnTo>
                  <a:lnTo>
                    <a:pt x="929" y="42"/>
                  </a:lnTo>
                  <a:lnTo>
                    <a:pt x="927" y="34"/>
                  </a:lnTo>
                  <a:lnTo>
                    <a:pt x="922" y="25"/>
                  </a:lnTo>
                  <a:lnTo>
                    <a:pt x="917" y="18"/>
                  </a:lnTo>
                  <a:lnTo>
                    <a:pt x="911" y="12"/>
                  </a:lnTo>
                  <a:lnTo>
                    <a:pt x="903" y="7"/>
                  </a:lnTo>
                  <a:lnTo>
                    <a:pt x="896" y="4"/>
                  </a:lnTo>
                  <a:lnTo>
                    <a:pt x="889" y="1"/>
                  </a:lnTo>
                  <a:lnTo>
                    <a:pt x="880"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99818" name="Line 490"/>
            <p:cNvSpPr>
              <a:spLocks noChangeShapeType="1"/>
            </p:cNvSpPr>
            <p:nvPr/>
          </p:nvSpPr>
          <p:spPr bwMode="auto">
            <a:xfrm>
              <a:off x="3481" y="3012"/>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819" name="Freeform 491"/>
            <p:cNvSpPr>
              <a:spLocks/>
            </p:cNvSpPr>
            <p:nvPr/>
          </p:nvSpPr>
          <p:spPr bwMode="auto">
            <a:xfrm>
              <a:off x="3470" y="3012"/>
              <a:ext cx="203" cy="25"/>
            </a:xfrm>
            <a:custGeom>
              <a:avLst/>
              <a:gdLst>
                <a:gd name="T0" fmla="*/ 11 w 932"/>
                <a:gd name="T1" fmla="*/ 0 h 121"/>
                <a:gd name="T2" fmla="*/ 10 w 932"/>
                <a:gd name="T3" fmla="*/ 0 h 121"/>
                <a:gd name="T4" fmla="*/ 8 w 932"/>
                <a:gd name="T5" fmla="*/ 1 h 121"/>
                <a:gd name="T6" fmla="*/ 6 w 932"/>
                <a:gd name="T7" fmla="*/ 1 h 121"/>
                <a:gd name="T8" fmla="*/ 5 w 932"/>
                <a:gd name="T9" fmla="*/ 2 h 121"/>
                <a:gd name="T10" fmla="*/ 3 w 932"/>
                <a:gd name="T11" fmla="*/ 4 h 121"/>
                <a:gd name="T12" fmla="*/ 2 w 932"/>
                <a:gd name="T13" fmla="*/ 5 h 121"/>
                <a:gd name="T14" fmla="*/ 1 w 932"/>
                <a:gd name="T15" fmla="*/ 7 h 121"/>
                <a:gd name="T16" fmla="*/ 0 w 932"/>
                <a:gd name="T17" fmla="*/ 9 h 121"/>
                <a:gd name="T18" fmla="*/ 0 w 932"/>
                <a:gd name="T19" fmla="*/ 11 h 121"/>
                <a:gd name="T20" fmla="*/ 0 w 932"/>
                <a:gd name="T21" fmla="*/ 12 h 121"/>
                <a:gd name="T22" fmla="*/ 0 w 932"/>
                <a:gd name="T23" fmla="*/ 14 h 121"/>
                <a:gd name="T24" fmla="*/ 0 w 932"/>
                <a:gd name="T25" fmla="*/ 17 h 121"/>
                <a:gd name="T26" fmla="*/ 1 w 932"/>
                <a:gd name="T27" fmla="*/ 18 h 121"/>
                <a:gd name="T28" fmla="*/ 2 w 932"/>
                <a:gd name="T29" fmla="*/ 20 h 121"/>
                <a:gd name="T30" fmla="*/ 3 w 932"/>
                <a:gd name="T31" fmla="*/ 21 h 121"/>
                <a:gd name="T32" fmla="*/ 5 w 932"/>
                <a:gd name="T33" fmla="*/ 23 h 121"/>
                <a:gd name="T34" fmla="*/ 6 w 932"/>
                <a:gd name="T35" fmla="*/ 24 h 121"/>
                <a:gd name="T36" fmla="*/ 8 w 932"/>
                <a:gd name="T37" fmla="*/ 24 h 121"/>
                <a:gd name="T38" fmla="*/ 10 w 932"/>
                <a:gd name="T39" fmla="*/ 25 h 121"/>
                <a:gd name="T40" fmla="*/ 11 w 932"/>
                <a:gd name="T41" fmla="*/ 25 h 121"/>
                <a:gd name="T42" fmla="*/ 192 w 932"/>
                <a:gd name="T43" fmla="*/ 25 h 121"/>
                <a:gd name="T44" fmla="*/ 195 w 932"/>
                <a:gd name="T45" fmla="*/ 24 h 121"/>
                <a:gd name="T46" fmla="*/ 197 w 932"/>
                <a:gd name="T47" fmla="*/ 24 h 121"/>
                <a:gd name="T48" fmla="*/ 198 w 932"/>
                <a:gd name="T49" fmla="*/ 23 h 121"/>
                <a:gd name="T50" fmla="*/ 200 w 932"/>
                <a:gd name="T51" fmla="*/ 21 h 121"/>
                <a:gd name="T52" fmla="*/ 201 w 932"/>
                <a:gd name="T53" fmla="*/ 20 h 121"/>
                <a:gd name="T54" fmla="*/ 202 w 932"/>
                <a:gd name="T55" fmla="*/ 18 h 121"/>
                <a:gd name="T56" fmla="*/ 202 w 932"/>
                <a:gd name="T57" fmla="*/ 17 h 121"/>
                <a:gd name="T58" fmla="*/ 203 w 932"/>
                <a:gd name="T59" fmla="*/ 14 h 121"/>
                <a:gd name="T60" fmla="*/ 203 w 932"/>
                <a:gd name="T61" fmla="*/ 12 h 121"/>
                <a:gd name="T62" fmla="*/ 203 w 932"/>
                <a:gd name="T63" fmla="*/ 11 h 121"/>
                <a:gd name="T64" fmla="*/ 202 w 932"/>
                <a:gd name="T65" fmla="*/ 9 h 121"/>
                <a:gd name="T66" fmla="*/ 202 w 932"/>
                <a:gd name="T67" fmla="*/ 7 h 121"/>
                <a:gd name="T68" fmla="*/ 201 w 932"/>
                <a:gd name="T69" fmla="*/ 5 h 121"/>
                <a:gd name="T70" fmla="*/ 200 w 932"/>
                <a:gd name="T71" fmla="*/ 4 h 121"/>
                <a:gd name="T72" fmla="*/ 198 w 932"/>
                <a:gd name="T73" fmla="*/ 2 h 121"/>
                <a:gd name="T74" fmla="*/ 197 w 932"/>
                <a:gd name="T75" fmla="*/ 1 h 121"/>
                <a:gd name="T76" fmla="*/ 195 w 932"/>
                <a:gd name="T77" fmla="*/ 1 h 121"/>
                <a:gd name="T78" fmla="*/ 193 w 932"/>
                <a:gd name="T79" fmla="*/ 0 h 121"/>
                <a:gd name="T80" fmla="*/ 192 w 932"/>
                <a:gd name="T81" fmla="*/ 0 h 121"/>
                <a:gd name="T82" fmla="*/ 11 w 932"/>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1"/>
                <a:gd name="T128" fmla="*/ 932 w 932"/>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1">
                  <a:moveTo>
                    <a:pt x="52" y="0"/>
                  </a:moveTo>
                  <a:lnTo>
                    <a:pt x="45" y="1"/>
                  </a:lnTo>
                  <a:lnTo>
                    <a:pt x="36" y="4"/>
                  </a:lnTo>
                  <a:lnTo>
                    <a:pt x="28" y="7"/>
                  </a:lnTo>
                  <a:lnTo>
                    <a:pt x="22" y="12"/>
                  </a:lnTo>
                  <a:lnTo>
                    <a:pt x="16" y="18"/>
                  </a:lnTo>
                  <a:lnTo>
                    <a:pt x="10" y="25"/>
                  </a:lnTo>
                  <a:lnTo>
                    <a:pt x="6" y="34"/>
                  </a:lnTo>
                  <a:lnTo>
                    <a:pt x="2" y="42"/>
                  </a:lnTo>
                  <a:lnTo>
                    <a:pt x="1" y="52"/>
                  </a:lnTo>
                  <a:lnTo>
                    <a:pt x="0" y="60"/>
                  </a:lnTo>
                  <a:lnTo>
                    <a:pt x="1" y="70"/>
                  </a:lnTo>
                  <a:lnTo>
                    <a:pt x="2" y="80"/>
                  </a:lnTo>
                  <a:lnTo>
                    <a:pt x="6" y="88"/>
                  </a:lnTo>
                  <a:lnTo>
                    <a:pt x="10" y="97"/>
                  </a:lnTo>
                  <a:lnTo>
                    <a:pt x="16" y="104"/>
                  </a:lnTo>
                  <a:lnTo>
                    <a:pt x="22" y="110"/>
                  </a:lnTo>
                  <a:lnTo>
                    <a:pt x="28" y="115"/>
                  </a:lnTo>
                  <a:lnTo>
                    <a:pt x="36" y="118"/>
                  </a:lnTo>
                  <a:lnTo>
                    <a:pt x="45" y="121"/>
                  </a:lnTo>
                  <a:lnTo>
                    <a:pt x="52" y="121"/>
                  </a:lnTo>
                  <a:lnTo>
                    <a:pt x="880" y="121"/>
                  </a:lnTo>
                  <a:lnTo>
                    <a:pt x="896" y="118"/>
                  </a:lnTo>
                  <a:lnTo>
                    <a:pt x="903" y="115"/>
                  </a:lnTo>
                  <a:lnTo>
                    <a:pt x="911" y="110"/>
                  </a:lnTo>
                  <a:lnTo>
                    <a:pt x="917" y="104"/>
                  </a:lnTo>
                  <a:lnTo>
                    <a:pt x="922" y="97"/>
                  </a:lnTo>
                  <a:lnTo>
                    <a:pt x="927" y="88"/>
                  </a:lnTo>
                  <a:lnTo>
                    <a:pt x="929" y="80"/>
                  </a:lnTo>
                  <a:lnTo>
                    <a:pt x="932" y="70"/>
                  </a:lnTo>
                  <a:lnTo>
                    <a:pt x="932" y="60"/>
                  </a:lnTo>
                  <a:lnTo>
                    <a:pt x="932" y="52"/>
                  </a:lnTo>
                  <a:lnTo>
                    <a:pt x="929" y="42"/>
                  </a:lnTo>
                  <a:lnTo>
                    <a:pt x="927" y="34"/>
                  </a:lnTo>
                  <a:lnTo>
                    <a:pt x="922" y="25"/>
                  </a:lnTo>
                  <a:lnTo>
                    <a:pt x="917" y="18"/>
                  </a:lnTo>
                  <a:lnTo>
                    <a:pt x="911" y="12"/>
                  </a:lnTo>
                  <a:lnTo>
                    <a:pt x="903" y="7"/>
                  </a:lnTo>
                  <a:lnTo>
                    <a:pt x="896" y="4"/>
                  </a:lnTo>
                  <a:lnTo>
                    <a:pt x="888" y="1"/>
                  </a:lnTo>
                  <a:lnTo>
                    <a:pt x="880"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99820" name="Line 492"/>
            <p:cNvSpPr>
              <a:spLocks noChangeShapeType="1"/>
            </p:cNvSpPr>
            <p:nvPr/>
          </p:nvSpPr>
          <p:spPr bwMode="auto">
            <a:xfrm>
              <a:off x="3651" y="3024"/>
              <a:ext cx="0"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821" name="Freeform 493"/>
            <p:cNvSpPr>
              <a:spLocks/>
            </p:cNvSpPr>
            <p:nvPr/>
          </p:nvSpPr>
          <p:spPr bwMode="auto">
            <a:xfrm>
              <a:off x="3651" y="2939"/>
              <a:ext cx="22" cy="98"/>
            </a:xfrm>
            <a:custGeom>
              <a:avLst/>
              <a:gdLst>
                <a:gd name="T0" fmla="*/ 0 w 104"/>
                <a:gd name="T1" fmla="*/ 86 h 483"/>
                <a:gd name="T2" fmla="*/ 0 w 104"/>
                <a:gd name="T3" fmla="*/ 88 h 483"/>
                <a:gd name="T4" fmla="*/ 0 w 104"/>
                <a:gd name="T5" fmla="*/ 90 h 483"/>
                <a:gd name="T6" fmla="*/ 1 w 104"/>
                <a:gd name="T7" fmla="*/ 91 h 483"/>
                <a:gd name="T8" fmla="*/ 2 w 104"/>
                <a:gd name="T9" fmla="*/ 93 h 483"/>
                <a:gd name="T10" fmla="*/ 3 w 104"/>
                <a:gd name="T11" fmla="*/ 95 h 483"/>
                <a:gd name="T12" fmla="*/ 5 w 104"/>
                <a:gd name="T13" fmla="*/ 96 h 483"/>
                <a:gd name="T14" fmla="*/ 6 w 104"/>
                <a:gd name="T15" fmla="*/ 97 h 483"/>
                <a:gd name="T16" fmla="*/ 8 w 104"/>
                <a:gd name="T17" fmla="*/ 97 h 483"/>
                <a:gd name="T18" fmla="*/ 9 w 104"/>
                <a:gd name="T19" fmla="*/ 98 h 483"/>
                <a:gd name="T20" fmla="*/ 11 w 104"/>
                <a:gd name="T21" fmla="*/ 98 h 483"/>
                <a:gd name="T22" fmla="*/ 13 w 104"/>
                <a:gd name="T23" fmla="*/ 98 h 483"/>
                <a:gd name="T24" fmla="*/ 14 w 104"/>
                <a:gd name="T25" fmla="*/ 97 h 483"/>
                <a:gd name="T26" fmla="*/ 16 w 104"/>
                <a:gd name="T27" fmla="*/ 97 h 483"/>
                <a:gd name="T28" fmla="*/ 18 w 104"/>
                <a:gd name="T29" fmla="*/ 96 h 483"/>
                <a:gd name="T30" fmla="*/ 19 w 104"/>
                <a:gd name="T31" fmla="*/ 95 h 483"/>
                <a:gd name="T32" fmla="*/ 20 w 104"/>
                <a:gd name="T33" fmla="*/ 93 h 483"/>
                <a:gd name="T34" fmla="*/ 21 w 104"/>
                <a:gd name="T35" fmla="*/ 91 h 483"/>
                <a:gd name="T36" fmla="*/ 21 w 104"/>
                <a:gd name="T37" fmla="*/ 90 h 483"/>
                <a:gd name="T38" fmla="*/ 22 w 104"/>
                <a:gd name="T39" fmla="*/ 88 h 483"/>
                <a:gd name="T40" fmla="*/ 22 w 104"/>
                <a:gd name="T41" fmla="*/ 86 h 483"/>
                <a:gd name="T42" fmla="*/ 22 w 104"/>
                <a:gd name="T43" fmla="*/ 12 h 483"/>
                <a:gd name="T44" fmla="*/ 21 w 104"/>
                <a:gd name="T45" fmla="*/ 8 h 483"/>
                <a:gd name="T46" fmla="*/ 21 w 104"/>
                <a:gd name="T47" fmla="*/ 6 h 483"/>
                <a:gd name="T48" fmla="*/ 20 w 104"/>
                <a:gd name="T49" fmla="*/ 5 h 483"/>
                <a:gd name="T50" fmla="*/ 19 w 104"/>
                <a:gd name="T51" fmla="*/ 3 h 483"/>
                <a:gd name="T52" fmla="*/ 18 w 104"/>
                <a:gd name="T53" fmla="*/ 2 h 483"/>
                <a:gd name="T54" fmla="*/ 16 w 104"/>
                <a:gd name="T55" fmla="*/ 1 h 483"/>
                <a:gd name="T56" fmla="*/ 14 w 104"/>
                <a:gd name="T57" fmla="*/ 0 h 483"/>
                <a:gd name="T58" fmla="*/ 13 w 104"/>
                <a:gd name="T59" fmla="*/ 0 h 483"/>
                <a:gd name="T60" fmla="*/ 11 w 104"/>
                <a:gd name="T61" fmla="*/ 0 h 483"/>
                <a:gd name="T62" fmla="*/ 9 w 104"/>
                <a:gd name="T63" fmla="*/ 0 h 483"/>
                <a:gd name="T64" fmla="*/ 8 w 104"/>
                <a:gd name="T65" fmla="*/ 0 h 483"/>
                <a:gd name="T66" fmla="*/ 6 w 104"/>
                <a:gd name="T67" fmla="*/ 1 h 483"/>
                <a:gd name="T68" fmla="*/ 5 w 104"/>
                <a:gd name="T69" fmla="*/ 2 h 483"/>
                <a:gd name="T70" fmla="*/ 3 w 104"/>
                <a:gd name="T71" fmla="*/ 3 h 483"/>
                <a:gd name="T72" fmla="*/ 2 w 104"/>
                <a:gd name="T73" fmla="*/ 5 h 483"/>
                <a:gd name="T74" fmla="*/ 1 w 104"/>
                <a:gd name="T75" fmla="*/ 6 h 483"/>
                <a:gd name="T76" fmla="*/ 0 w 104"/>
                <a:gd name="T77" fmla="*/ 8 h 483"/>
                <a:gd name="T78" fmla="*/ 0 w 104"/>
                <a:gd name="T79" fmla="*/ 10 h 483"/>
                <a:gd name="T80" fmla="*/ 0 w 104"/>
                <a:gd name="T81" fmla="*/ 12 h 483"/>
                <a:gd name="T82" fmla="*/ 0 w 104"/>
                <a:gd name="T83" fmla="*/ 86 h 4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483"/>
                <a:gd name="T128" fmla="*/ 104 w 104"/>
                <a:gd name="T129" fmla="*/ 483 h 4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483">
                  <a:moveTo>
                    <a:pt x="0" y="422"/>
                  </a:moveTo>
                  <a:lnTo>
                    <a:pt x="1" y="432"/>
                  </a:lnTo>
                  <a:lnTo>
                    <a:pt x="2" y="442"/>
                  </a:lnTo>
                  <a:lnTo>
                    <a:pt x="6" y="450"/>
                  </a:lnTo>
                  <a:lnTo>
                    <a:pt x="10" y="459"/>
                  </a:lnTo>
                  <a:lnTo>
                    <a:pt x="16" y="466"/>
                  </a:lnTo>
                  <a:lnTo>
                    <a:pt x="22" y="472"/>
                  </a:lnTo>
                  <a:lnTo>
                    <a:pt x="28" y="477"/>
                  </a:lnTo>
                  <a:lnTo>
                    <a:pt x="36" y="480"/>
                  </a:lnTo>
                  <a:lnTo>
                    <a:pt x="44" y="483"/>
                  </a:lnTo>
                  <a:lnTo>
                    <a:pt x="52" y="483"/>
                  </a:lnTo>
                  <a:lnTo>
                    <a:pt x="60" y="483"/>
                  </a:lnTo>
                  <a:lnTo>
                    <a:pt x="68" y="480"/>
                  </a:lnTo>
                  <a:lnTo>
                    <a:pt x="75" y="477"/>
                  </a:lnTo>
                  <a:lnTo>
                    <a:pt x="83" y="472"/>
                  </a:lnTo>
                  <a:lnTo>
                    <a:pt x="89" y="466"/>
                  </a:lnTo>
                  <a:lnTo>
                    <a:pt x="94" y="459"/>
                  </a:lnTo>
                  <a:lnTo>
                    <a:pt x="99" y="450"/>
                  </a:lnTo>
                  <a:lnTo>
                    <a:pt x="101" y="442"/>
                  </a:lnTo>
                  <a:lnTo>
                    <a:pt x="104" y="432"/>
                  </a:lnTo>
                  <a:lnTo>
                    <a:pt x="104" y="422"/>
                  </a:lnTo>
                  <a:lnTo>
                    <a:pt x="104" y="60"/>
                  </a:lnTo>
                  <a:lnTo>
                    <a:pt x="101" y="41"/>
                  </a:lnTo>
                  <a:lnTo>
                    <a:pt x="99" y="32"/>
                  </a:lnTo>
                  <a:lnTo>
                    <a:pt x="94" y="24"/>
                  </a:lnTo>
                  <a:lnTo>
                    <a:pt x="89" y="17"/>
                  </a:lnTo>
                  <a:lnTo>
                    <a:pt x="83" y="11"/>
                  </a:lnTo>
                  <a:lnTo>
                    <a:pt x="75" y="6"/>
                  </a:lnTo>
                  <a:lnTo>
                    <a:pt x="68" y="2"/>
                  </a:lnTo>
                  <a:lnTo>
                    <a:pt x="60" y="0"/>
                  </a:lnTo>
                  <a:lnTo>
                    <a:pt x="52" y="0"/>
                  </a:lnTo>
                  <a:lnTo>
                    <a:pt x="44" y="0"/>
                  </a:lnTo>
                  <a:lnTo>
                    <a:pt x="36" y="2"/>
                  </a:lnTo>
                  <a:lnTo>
                    <a:pt x="28" y="6"/>
                  </a:lnTo>
                  <a:lnTo>
                    <a:pt x="22" y="11"/>
                  </a:lnTo>
                  <a:lnTo>
                    <a:pt x="16" y="17"/>
                  </a:lnTo>
                  <a:lnTo>
                    <a:pt x="10" y="24"/>
                  </a:lnTo>
                  <a:lnTo>
                    <a:pt x="6" y="32"/>
                  </a:lnTo>
                  <a:lnTo>
                    <a:pt x="2" y="41"/>
                  </a:lnTo>
                  <a:lnTo>
                    <a:pt x="1" y="50"/>
                  </a:lnTo>
                  <a:lnTo>
                    <a:pt x="0" y="60"/>
                  </a:lnTo>
                  <a:lnTo>
                    <a:pt x="0" y="422"/>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99822" name="Line 494"/>
            <p:cNvSpPr>
              <a:spLocks noChangeShapeType="1"/>
            </p:cNvSpPr>
            <p:nvPr/>
          </p:nvSpPr>
          <p:spPr bwMode="auto">
            <a:xfrm>
              <a:off x="3662" y="2939"/>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823" name="Freeform 495"/>
            <p:cNvSpPr>
              <a:spLocks/>
            </p:cNvSpPr>
            <p:nvPr/>
          </p:nvSpPr>
          <p:spPr bwMode="auto">
            <a:xfrm>
              <a:off x="3651" y="2939"/>
              <a:ext cx="203" cy="24"/>
            </a:xfrm>
            <a:custGeom>
              <a:avLst/>
              <a:gdLst>
                <a:gd name="T0" fmla="*/ 11 w 931"/>
                <a:gd name="T1" fmla="*/ 0 h 120"/>
                <a:gd name="T2" fmla="*/ 10 w 931"/>
                <a:gd name="T3" fmla="*/ 0 h 120"/>
                <a:gd name="T4" fmla="*/ 8 w 931"/>
                <a:gd name="T5" fmla="*/ 0 h 120"/>
                <a:gd name="T6" fmla="*/ 6 w 931"/>
                <a:gd name="T7" fmla="*/ 1 h 120"/>
                <a:gd name="T8" fmla="*/ 5 w 931"/>
                <a:gd name="T9" fmla="*/ 2 h 120"/>
                <a:gd name="T10" fmla="*/ 3 w 931"/>
                <a:gd name="T11" fmla="*/ 3 h 120"/>
                <a:gd name="T12" fmla="*/ 2 w 931"/>
                <a:gd name="T13" fmla="*/ 5 h 120"/>
                <a:gd name="T14" fmla="*/ 1 w 931"/>
                <a:gd name="T15" fmla="*/ 6 h 120"/>
                <a:gd name="T16" fmla="*/ 0 w 931"/>
                <a:gd name="T17" fmla="*/ 8 h 120"/>
                <a:gd name="T18" fmla="*/ 0 w 931"/>
                <a:gd name="T19" fmla="*/ 10 h 120"/>
                <a:gd name="T20" fmla="*/ 0 w 931"/>
                <a:gd name="T21" fmla="*/ 12 h 120"/>
                <a:gd name="T22" fmla="*/ 0 w 931"/>
                <a:gd name="T23" fmla="*/ 14 h 120"/>
                <a:gd name="T24" fmla="*/ 0 w 931"/>
                <a:gd name="T25" fmla="*/ 16 h 120"/>
                <a:gd name="T26" fmla="*/ 1 w 931"/>
                <a:gd name="T27" fmla="*/ 17 h 120"/>
                <a:gd name="T28" fmla="*/ 2 w 931"/>
                <a:gd name="T29" fmla="*/ 19 h 120"/>
                <a:gd name="T30" fmla="*/ 3 w 931"/>
                <a:gd name="T31" fmla="*/ 20 h 120"/>
                <a:gd name="T32" fmla="*/ 5 w 931"/>
                <a:gd name="T33" fmla="*/ 22 h 120"/>
                <a:gd name="T34" fmla="*/ 6 w 931"/>
                <a:gd name="T35" fmla="*/ 23 h 120"/>
                <a:gd name="T36" fmla="*/ 8 w 931"/>
                <a:gd name="T37" fmla="*/ 23 h 120"/>
                <a:gd name="T38" fmla="*/ 10 w 931"/>
                <a:gd name="T39" fmla="*/ 24 h 120"/>
                <a:gd name="T40" fmla="*/ 11 w 931"/>
                <a:gd name="T41" fmla="*/ 24 h 120"/>
                <a:gd name="T42" fmla="*/ 192 w 931"/>
                <a:gd name="T43" fmla="*/ 24 h 120"/>
                <a:gd name="T44" fmla="*/ 195 w 931"/>
                <a:gd name="T45" fmla="*/ 23 h 120"/>
                <a:gd name="T46" fmla="*/ 197 w 931"/>
                <a:gd name="T47" fmla="*/ 23 h 120"/>
                <a:gd name="T48" fmla="*/ 198 w 931"/>
                <a:gd name="T49" fmla="*/ 22 h 120"/>
                <a:gd name="T50" fmla="*/ 200 w 931"/>
                <a:gd name="T51" fmla="*/ 20 h 120"/>
                <a:gd name="T52" fmla="*/ 201 w 931"/>
                <a:gd name="T53" fmla="*/ 19 h 120"/>
                <a:gd name="T54" fmla="*/ 202 w 931"/>
                <a:gd name="T55" fmla="*/ 17 h 120"/>
                <a:gd name="T56" fmla="*/ 203 w 931"/>
                <a:gd name="T57" fmla="*/ 16 h 120"/>
                <a:gd name="T58" fmla="*/ 203 w 931"/>
                <a:gd name="T59" fmla="*/ 14 h 120"/>
                <a:gd name="T60" fmla="*/ 203 w 931"/>
                <a:gd name="T61" fmla="*/ 12 h 120"/>
                <a:gd name="T62" fmla="*/ 203 w 931"/>
                <a:gd name="T63" fmla="*/ 10 h 120"/>
                <a:gd name="T64" fmla="*/ 203 w 931"/>
                <a:gd name="T65" fmla="*/ 8 h 120"/>
                <a:gd name="T66" fmla="*/ 202 w 931"/>
                <a:gd name="T67" fmla="*/ 6 h 120"/>
                <a:gd name="T68" fmla="*/ 201 w 931"/>
                <a:gd name="T69" fmla="*/ 5 h 120"/>
                <a:gd name="T70" fmla="*/ 200 w 931"/>
                <a:gd name="T71" fmla="*/ 3 h 120"/>
                <a:gd name="T72" fmla="*/ 198 w 931"/>
                <a:gd name="T73" fmla="*/ 2 h 120"/>
                <a:gd name="T74" fmla="*/ 197 w 931"/>
                <a:gd name="T75" fmla="*/ 1 h 120"/>
                <a:gd name="T76" fmla="*/ 195 w 931"/>
                <a:gd name="T77" fmla="*/ 0 h 120"/>
                <a:gd name="T78" fmla="*/ 194 w 931"/>
                <a:gd name="T79" fmla="*/ 0 h 120"/>
                <a:gd name="T80" fmla="*/ 192 w 931"/>
                <a:gd name="T81" fmla="*/ 0 h 120"/>
                <a:gd name="T82" fmla="*/ 11 w 931"/>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1"/>
                <a:gd name="T127" fmla="*/ 0 h 120"/>
                <a:gd name="T128" fmla="*/ 931 w 931"/>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1" h="120">
                  <a:moveTo>
                    <a:pt x="52" y="0"/>
                  </a:moveTo>
                  <a:lnTo>
                    <a:pt x="44" y="0"/>
                  </a:lnTo>
                  <a:lnTo>
                    <a:pt x="36" y="2"/>
                  </a:lnTo>
                  <a:lnTo>
                    <a:pt x="28" y="6"/>
                  </a:lnTo>
                  <a:lnTo>
                    <a:pt x="22" y="11"/>
                  </a:lnTo>
                  <a:lnTo>
                    <a:pt x="16" y="17"/>
                  </a:lnTo>
                  <a:lnTo>
                    <a:pt x="10" y="24"/>
                  </a:lnTo>
                  <a:lnTo>
                    <a:pt x="6" y="32"/>
                  </a:lnTo>
                  <a:lnTo>
                    <a:pt x="2" y="41"/>
                  </a:lnTo>
                  <a:lnTo>
                    <a:pt x="1" y="50"/>
                  </a:lnTo>
                  <a:lnTo>
                    <a:pt x="0" y="60"/>
                  </a:lnTo>
                  <a:lnTo>
                    <a:pt x="1" y="69"/>
                  </a:lnTo>
                  <a:lnTo>
                    <a:pt x="2" y="78"/>
                  </a:lnTo>
                  <a:lnTo>
                    <a:pt x="6" y="87"/>
                  </a:lnTo>
                  <a:lnTo>
                    <a:pt x="10" y="95"/>
                  </a:lnTo>
                  <a:lnTo>
                    <a:pt x="16" y="102"/>
                  </a:lnTo>
                  <a:lnTo>
                    <a:pt x="22" y="108"/>
                  </a:lnTo>
                  <a:lnTo>
                    <a:pt x="28" y="113"/>
                  </a:lnTo>
                  <a:lnTo>
                    <a:pt x="36" y="117"/>
                  </a:lnTo>
                  <a:lnTo>
                    <a:pt x="44" y="119"/>
                  </a:lnTo>
                  <a:lnTo>
                    <a:pt x="52" y="120"/>
                  </a:lnTo>
                  <a:lnTo>
                    <a:pt x="879" y="120"/>
                  </a:lnTo>
                  <a:lnTo>
                    <a:pt x="895" y="117"/>
                  </a:lnTo>
                  <a:lnTo>
                    <a:pt x="903" y="113"/>
                  </a:lnTo>
                  <a:lnTo>
                    <a:pt x="910" y="108"/>
                  </a:lnTo>
                  <a:lnTo>
                    <a:pt x="916" y="102"/>
                  </a:lnTo>
                  <a:lnTo>
                    <a:pt x="921" y="95"/>
                  </a:lnTo>
                  <a:lnTo>
                    <a:pt x="926" y="87"/>
                  </a:lnTo>
                  <a:lnTo>
                    <a:pt x="929" y="78"/>
                  </a:lnTo>
                  <a:lnTo>
                    <a:pt x="931" y="69"/>
                  </a:lnTo>
                  <a:lnTo>
                    <a:pt x="931" y="60"/>
                  </a:lnTo>
                  <a:lnTo>
                    <a:pt x="931" y="50"/>
                  </a:lnTo>
                  <a:lnTo>
                    <a:pt x="929" y="41"/>
                  </a:lnTo>
                  <a:lnTo>
                    <a:pt x="926" y="32"/>
                  </a:lnTo>
                  <a:lnTo>
                    <a:pt x="921" y="24"/>
                  </a:lnTo>
                  <a:lnTo>
                    <a:pt x="916" y="17"/>
                  </a:lnTo>
                  <a:lnTo>
                    <a:pt x="910" y="11"/>
                  </a:lnTo>
                  <a:lnTo>
                    <a:pt x="903" y="6"/>
                  </a:lnTo>
                  <a:lnTo>
                    <a:pt x="895" y="2"/>
                  </a:lnTo>
                  <a:lnTo>
                    <a:pt x="888" y="0"/>
                  </a:lnTo>
                  <a:lnTo>
                    <a:pt x="879"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99824" name="Line 496"/>
            <p:cNvSpPr>
              <a:spLocks noChangeShapeType="1"/>
            </p:cNvSpPr>
            <p:nvPr/>
          </p:nvSpPr>
          <p:spPr bwMode="auto">
            <a:xfrm>
              <a:off x="3831" y="2951"/>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825" name="Freeform 497"/>
            <p:cNvSpPr>
              <a:spLocks/>
            </p:cNvSpPr>
            <p:nvPr/>
          </p:nvSpPr>
          <p:spPr bwMode="auto">
            <a:xfrm>
              <a:off x="3831" y="2921"/>
              <a:ext cx="23" cy="42"/>
            </a:xfrm>
            <a:custGeom>
              <a:avLst/>
              <a:gdLst>
                <a:gd name="T0" fmla="*/ 0 w 102"/>
                <a:gd name="T1" fmla="*/ 30 h 207"/>
                <a:gd name="T2" fmla="*/ 0 w 102"/>
                <a:gd name="T3" fmla="*/ 32 h 207"/>
                <a:gd name="T4" fmla="*/ 0 w 102"/>
                <a:gd name="T5" fmla="*/ 33 h 207"/>
                <a:gd name="T6" fmla="*/ 1 w 102"/>
                <a:gd name="T7" fmla="*/ 35 h 207"/>
                <a:gd name="T8" fmla="*/ 2 w 102"/>
                <a:gd name="T9" fmla="*/ 37 h 207"/>
                <a:gd name="T10" fmla="*/ 3 w 102"/>
                <a:gd name="T11" fmla="*/ 38 h 207"/>
                <a:gd name="T12" fmla="*/ 5 w 102"/>
                <a:gd name="T13" fmla="*/ 40 h 207"/>
                <a:gd name="T14" fmla="*/ 6 w 102"/>
                <a:gd name="T15" fmla="*/ 41 h 207"/>
                <a:gd name="T16" fmla="*/ 8 w 102"/>
                <a:gd name="T17" fmla="*/ 41 h 207"/>
                <a:gd name="T18" fmla="*/ 10 w 102"/>
                <a:gd name="T19" fmla="*/ 42 h 207"/>
                <a:gd name="T20" fmla="*/ 11 w 102"/>
                <a:gd name="T21" fmla="*/ 42 h 207"/>
                <a:gd name="T22" fmla="*/ 13 w 102"/>
                <a:gd name="T23" fmla="*/ 42 h 207"/>
                <a:gd name="T24" fmla="*/ 15 w 102"/>
                <a:gd name="T25" fmla="*/ 41 h 207"/>
                <a:gd name="T26" fmla="*/ 17 w 102"/>
                <a:gd name="T27" fmla="*/ 41 h 207"/>
                <a:gd name="T28" fmla="*/ 18 w 102"/>
                <a:gd name="T29" fmla="*/ 40 h 207"/>
                <a:gd name="T30" fmla="*/ 20 w 102"/>
                <a:gd name="T31" fmla="*/ 38 h 207"/>
                <a:gd name="T32" fmla="*/ 21 w 102"/>
                <a:gd name="T33" fmla="*/ 37 h 207"/>
                <a:gd name="T34" fmla="*/ 22 w 102"/>
                <a:gd name="T35" fmla="*/ 35 h 207"/>
                <a:gd name="T36" fmla="*/ 23 w 102"/>
                <a:gd name="T37" fmla="*/ 33 h 207"/>
                <a:gd name="T38" fmla="*/ 23 w 102"/>
                <a:gd name="T39" fmla="*/ 32 h 207"/>
                <a:gd name="T40" fmla="*/ 23 w 102"/>
                <a:gd name="T41" fmla="*/ 30 h 207"/>
                <a:gd name="T42" fmla="*/ 23 w 102"/>
                <a:gd name="T43" fmla="*/ 12 h 207"/>
                <a:gd name="T44" fmla="*/ 23 w 102"/>
                <a:gd name="T45" fmla="*/ 9 h 207"/>
                <a:gd name="T46" fmla="*/ 22 w 102"/>
                <a:gd name="T47" fmla="*/ 6 h 207"/>
                <a:gd name="T48" fmla="*/ 21 w 102"/>
                <a:gd name="T49" fmla="*/ 5 h 207"/>
                <a:gd name="T50" fmla="*/ 20 w 102"/>
                <a:gd name="T51" fmla="*/ 4 h 207"/>
                <a:gd name="T52" fmla="*/ 18 w 102"/>
                <a:gd name="T53" fmla="*/ 2 h 207"/>
                <a:gd name="T54" fmla="*/ 17 w 102"/>
                <a:gd name="T55" fmla="*/ 1 h 207"/>
                <a:gd name="T56" fmla="*/ 15 w 102"/>
                <a:gd name="T57" fmla="*/ 1 h 207"/>
                <a:gd name="T58" fmla="*/ 13 w 102"/>
                <a:gd name="T59" fmla="*/ 0 h 207"/>
                <a:gd name="T60" fmla="*/ 11 w 102"/>
                <a:gd name="T61" fmla="*/ 0 h 207"/>
                <a:gd name="T62" fmla="*/ 10 w 102"/>
                <a:gd name="T63" fmla="*/ 0 h 207"/>
                <a:gd name="T64" fmla="*/ 8 w 102"/>
                <a:gd name="T65" fmla="*/ 1 h 207"/>
                <a:gd name="T66" fmla="*/ 6 w 102"/>
                <a:gd name="T67" fmla="*/ 1 h 207"/>
                <a:gd name="T68" fmla="*/ 5 w 102"/>
                <a:gd name="T69" fmla="*/ 2 h 207"/>
                <a:gd name="T70" fmla="*/ 3 w 102"/>
                <a:gd name="T71" fmla="*/ 4 h 207"/>
                <a:gd name="T72" fmla="*/ 2 w 102"/>
                <a:gd name="T73" fmla="*/ 5 h 207"/>
                <a:gd name="T74" fmla="*/ 1 w 102"/>
                <a:gd name="T75" fmla="*/ 6 h 207"/>
                <a:gd name="T76" fmla="*/ 0 w 102"/>
                <a:gd name="T77" fmla="*/ 9 h 207"/>
                <a:gd name="T78" fmla="*/ 0 w 102"/>
                <a:gd name="T79" fmla="*/ 10 h 207"/>
                <a:gd name="T80" fmla="*/ 0 w 102"/>
                <a:gd name="T81" fmla="*/ 12 h 207"/>
                <a:gd name="T82" fmla="*/ 0 w 102"/>
                <a:gd name="T83" fmla="*/ 30 h 2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
                <a:gd name="T127" fmla="*/ 0 h 207"/>
                <a:gd name="T128" fmla="*/ 102 w 102"/>
                <a:gd name="T129" fmla="*/ 207 h 2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 h="207">
                  <a:moveTo>
                    <a:pt x="0" y="147"/>
                  </a:moveTo>
                  <a:lnTo>
                    <a:pt x="0" y="156"/>
                  </a:lnTo>
                  <a:lnTo>
                    <a:pt x="2" y="165"/>
                  </a:lnTo>
                  <a:lnTo>
                    <a:pt x="4" y="174"/>
                  </a:lnTo>
                  <a:lnTo>
                    <a:pt x="9" y="182"/>
                  </a:lnTo>
                  <a:lnTo>
                    <a:pt x="14" y="189"/>
                  </a:lnTo>
                  <a:lnTo>
                    <a:pt x="21" y="195"/>
                  </a:lnTo>
                  <a:lnTo>
                    <a:pt x="27" y="200"/>
                  </a:lnTo>
                  <a:lnTo>
                    <a:pt x="34" y="204"/>
                  </a:lnTo>
                  <a:lnTo>
                    <a:pt x="43" y="206"/>
                  </a:lnTo>
                  <a:lnTo>
                    <a:pt x="50" y="207"/>
                  </a:lnTo>
                  <a:lnTo>
                    <a:pt x="59" y="206"/>
                  </a:lnTo>
                  <a:lnTo>
                    <a:pt x="66" y="204"/>
                  </a:lnTo>
                  <a:lnTo>
                    <a:pt x="74" y="200"/>
                  </a:lnTo>
                  <a:lnTo>
                    <a:pt x="81" y="195"/>
                  </a:lnTo>
                  <a:lnTo>
                    <a:pt x="87" y="189"/>
                  </a:lnTo>
                  <a:lnTo>
                    <a:pt x="92" y="182"/>
                  </a:lnTo>
                  <a:lnTo>
                    <a:pt x="97" y="174"/>
                  </a:lnTo>
                  <a:lnTo>
                    <a:pt x="100" y="165"/>
                  </a:lnTo>
                  <a:lnTo>
                    <a:pt x="102" y="156"/>
                  </a:lnTo>
                  <a:lnTo>
                    <a:pt x="102" y="147"/>
                  </a:lnTo>
                  <a:lnTo>
                    <a:pt x="102" y="61"/>
                  </a:lnTo>
                  <a:lnTo>
                    <a:pt x="100" y="42"/>
                  </a:lnTo>
                  <a:lnTo>
                    <a:pt x="97" y="32"/>
                  </a:lnTo>
                  <a:lnTo>
                    <a:pt x="92" y="25"/>
                  </a:lnTo>
                  <a:lnTo>
                    <a:pt x="87" y="18"/>
                  </a:lnTo>
                  <a:lnTo>
                    <a:pt x="81" y="12"/>
                  </a:lnTo>
                  <a:lnTo>
                    <a:pt x="74" y="7"/>
                  </a:lnTo>
                  <a:lnTo>
                    <a:pt x="66" y="3"/>
                  </a:lnTo>
                  <a:lnTo>
                    <a:pt x="59" y="1"/>
                  </a:lnTo>
                  <a:lnTo>
                    <a:pt x="50" y="0"/>
                  </a:lnTo>
                  <a:lnTo>
                    <a:pt x="43" y="1"/>
                  </a:lnTo>
                  <a:lnTo>
                    <a:pt x="34" y="3"/>
                  </a:lnTo>
                  <a:lnTo>
                    <a:pt x="27" y="7"/>
                  </a:lnTo>
                  <a:lnTo>
                    <a:pt x="21" y="12"/>
                  </a:lnTo>
                  <a:lnTo>
                    <a:pt x="14" y="18"/>
                  </a:lnTo>
                  <a:lnTo>
                    <a:pt x="9" y="25"/>
                  </a:lnTo>
                  <a:lnTo>
                    <a:pt x="4" y="32"/>
                  </a:lnTo>
                  <a:lnTo>
                    <a:pt x="2" y="42"/>
                  </a:lnTo>
                  <a:lnTo>
                    <a:pt x="0" y="50"/>
                  </a:lnTo>
                  <a:lnTo>
                    <a:pt x="0" y="61"/>
                  </a:lnTo>
                  <a:lnTo>
                    <a:pt x="0" y="147"/>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99826" name="Line 498"/>
            <p:cNvSpPr>
              <a:spLocks noChangeShapeType="1"/>
            </p:cNvSpPr>
            <p:nvPr/>
          </p:nvSpPr>
          <p:spPr bwMode="auto">
            <a:xfrm>
              <a:off x="3843" y="2921"/>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827" name="Freeform 499"/>
            <p:cNvSpPr>
              <a:spLocks/>
            </p:cNvSpPr>
            <p:nvPr/>
          </p:nvSpPr>
          <p:spPr bwMode="auto">
            <a:xfrm>
              <a:off x="3831" y="2921"/>
              <a:ext cx="204" cy="24"/>
            </a:xfrm>
            <a:custGeom>
              <a:avLst/>
              <a:gdLst>
                <a:gd name="T0" fmla="*/ 11 w 930"/>
                <a:gd name="T1" fmla="*/ 0 h 121"/>
                <a:gd name="T2" fmla="*/ 9 w 930"/>
                <a:gd name="T3" fmla="*/ 0 h 121"/>
                <a:gd name="T4" fmla="*/ 7 w 930"/>
                <a:gd name="T5" fmla="*/ 1 h 121"/>
                <a:gd name="T6" fmla="*/ 6 w 930"/>
                <a:gd name="T7" fmla="*/ 1 h 121"/>
                <a:gd name="T8" fmla="*/ 5 w 930"/>
                <a:gd name="T9" fmla="*/ 2 h 121"/>
                <a:gd name="T10" fmla="*/ 3 w 930"/>
                <a:gd name="T11" fmla="*/ 4 h 121"/>
                <a:gd name="T12" fmla="*/ 2 w 930"/>
                <a:gd name="T13" fmla="*/ 5 h 121"/>
                <a:gd name="T14" fmla="*/ 1 w 930"/>
                <a:gd name="T15" fmla="*/ 6 h 121"/>
                <a:gd name="T16" fmla="*/ 0 w 930"/>
                <a:gd name="T17" fmla="*/ 8 h 121"/>
                <a:gd name="T18" fmla="*/ 0 w 930"/>
                <a:gd name="T19" fmla="*/ 10 h 121"/>
                <a:gd name="T20" fmla="*/ 0 w 930"/>
                <a:gd name="T21" fmla="*/ 12 h 121"/>
                <a:gd name="T22" fmla="*/ 0 w 930"/>
                <a:gd name="T23" fmla="*/ 14 h 121"/>
                <a:gd name="T24" fmla="*/ 0 w 930"/>
                <a:gd name="T25" fmla="*/ 16 h 121"/>
                <a:gd name="T26" fmla="*/ 1 w 930"/>
                <a:gd name="T27" fmla="*/ 17 h 121"/>
                <a:gd name="T28" fmla="*/ 2 w 930"/>
                <a:gd name="T29" fmla="*/ 19 h 121"/>
                <a:gd name="T30" fmla="*/ 3 w 930"/>
                <a:gd name="T31" fmla="*/ 21 h 121"/>
                <a:gd name="T32" fmla="*/ 5 w 930"/>
                <a:gd name="T33" fmla="*/ 22 h 121"/>
                <a:gd name="T34" fmla="*/ 6 w 930"/>
                <a:gd name="T35" fmla="*/ 23 h 121"/>
                <a:gd name="T36" fmla="*/ 7 w 930"/>
                <a:gd name="T37" fmla="*/ 23 h 121"/>
                <a:gd name="T38" fmla="*/ 9 w 930"/>
                <a:gd name="T39" fmla="*/ 24 h 121"/>
                <a:gd name="T40" fmla="*/ 11 w 930"/>
                <a:gd name="T41" fmla="*/ 24 h 121"/>
                <a:gd name="T42" fmla="*/ 193 w 930"/>
                <a:gd name="T43" fmla="*/ 24 h 121"/>
                <a:gd name="T44" fmla="*/ 196 w 930"/>
                <a:gd name="T45" fmla="*/ 23 h 121"/>
                <a:gd name="T46" fmla="*/ 198 w 930"/>
                <a:gd name="T47" fmla="*/ 23 h 121"/>
                <a:gd name="T48" fmla="*/ 199 w 930"/>
                <a:gd name="T49" fmla="*/ 22 h 121"/>
                <a:gd name="T50" fmla="*/ 201 w 930"/>
                <a:gd name="T51" fmla="*/ 21 h 121"/>
                <a:gd name="T52" fmla="*/ 202 w 930"/>
                <a:gd name="T53" fmla="*/ 19 h 121"/>
                <a:gd name="T54" fmla="*/ 203 w 930"/>
                <a:gd name="T55" fmla="*/ 17 h 121"/>
                <a:gd name="T56" fmla="*/ 203 w 930"/>
                <a:gd name="T57" fmla="*/ 16 h 121"/>
                <a:gd name="T58" fmla="*/ 204 w 930"/>
                <a:gd name="T59" fmla="*/ 14 h 121"/>
                <a:gd name="T60" fmla="*/ 204 w 930"/>
                <a:gd name="T61" fmla="*/ 12 h 121"/>
                <a:gd name="T62" fmla="*/ 204 w 930"/>
                <a:gd name="T63" fmla="*/ 10 h 121"/>
                <a:gd name="T64" fmla="*/ 203 w 930"/>
                <a:gd name="T65" fmla="*/ 8 h 121"/>
                <a:gd name="T66" fmla="*/ 203 w 930"/>
                <a:gd name="T67" fmla="*/ 6 h 121"/>
                <a:gd name="T68" fmla="*/ 202 w 930"/>
                <a:gd name="T69" fmla="*/ 5 h 121"/>
                <a:gd name="T70" fmla="*/ 201 w 930"/>
                <a:gd name="T71" fmla="*/ 4 h 121"/>
                <a:gd name="T72" fmla="*/ 199 w 930"/>
                <a:gd name="T73" fmla="*/ 2 h 121"/>
                <a:gd name="T74" fmla="*/ 198 w 930"/>
                <a:gd name="T75" fmla="*/ 1 h 121"/>
                <a:gd name="T76" fmla="*/ 196 w 930"/>
                <a:gd name="T77" fmla="*/ 1 h 121"/>
                <a:gd name="T78" fmla="*/ 195 w 930"/>
                <a:gd name="T79" fmla="*/ 0 h 121"/>
                <a:gd name="T80" fmla="*/ 193 w 930"/>
                <a:gd name="T81" fmla="*/ 0 h 121"/>
                <a:gd name="T82" fmla="*/ 11 w 930"/>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21"/>
                <a:gd name="T128" fmla="*/ 930 w 930"/>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21">
                  <a:moveTo>
                    <a:pt x="50" y="0"/>
                  </a:moveTo>
                  <a:lnTo>
                    <a:pt x="43" y="1"/>
                  </a:lnTo>
                  <a:lnTo>
                    <a:pt x="34" y="3"/>
                  </a:lnTo>
                  <a:lnTo>
                    <a:pt x="27" y="7"/>
                  </a:lnTo>
                  <a:lnTo>
                    <a:pt x="21" y="12"/>
                  </a:lnTo>
                  <a:lnTo>
                    <a:pt x="14" y="18"/>
                  </a:lnTo>
                  <a:lnTo>
                    <a:pt x="9" y="25"/>
                  </a:lnTo>
                  <a:lnTo>
                    <a:pt x="4" y="32"/>
                  </a:lnTo>
                  <a:lnTo>
                    <a:pt x="2" y="42"/>
                  </a:lnTo>
                  <a:lnTo>
                    <a:pt x="0" y="50"/>
                  </a:lnTo>
                  <a:lnTo>
                    <a:pt x="0" y="60"/>
                  </a:lnTo>
                  <a:lnTo>
                    <a:pt x="0" y="70"/>
                  </a:lnTo>
                  <a:lnTo>
                    <a:pt x="2" y="79"/>
                  </a:lnTo>
                  <a:lnTo>
                    <a:pt x="4" y="88"/>
                  </a:lnTo>
                  <a:lnTo>
                    <a:pt x="9" y="96"/>
                  </a:lnTo>
                  <a:lnTo>
                    <a:pt x="14" y="104"/>
                  </a:lnTo>
                  <a:lnTo>
                    <a:pt x="21" y="110"/>
                  </a:lnTo>
                  <a:lnTo>
                    <a:pt x="27" y="114"/>
                  </a:lnTo>
                  <a:lnTo>
                    <a:pt x="34" y="118"/>
                  </a:lnTo>
                  <a:lnTo>
                    <a:pt x="43" y="121"/>
                  </a:lnTo>
                  <a:lnTo>
                    <a:pt x="50" y="121"/>
                  </a:lnTo>
                  <a:lnTo>
                    <a:pt x="878" y="121"/>
                  </a:lnTo>
                  <a:lnTo>
                    <a:pt x="894" y="118"/>
                  </a:lnTo>
                  <a:lnTo>
                    <a:pt x="903" y="114"/>
                  </a:lnTo>
                  <a:lnTo>
                    <a:pt x="909" y="110"/>
                  </a:lnTo>
                  <a:lnTo>
                    <a:pt x="915" y="104"/>
                  </a:lnTo>
                  <a:lnTo>
                    <a:pt x="920" y="96"/>
                  </a:lnTo>
                  <a:lnTo>
                    <a:pt x="925" y="88"/>
                  </a:lnTo>
                  <a:lnTo>
                    <a:pt x="927" y="79"/>
                  </a:lnTo>
                  <a:lnTo>
                    <a:pt x="930" y="70"/>
                  </a:lnTo>
                  <a:lnTo>
                    <a:pt x="930" y="60"/>
                  </a:lnTo>
                  <a:lnTo>
                    <a:pt x="930" y="50"/>
                  </a:lnTo>
                  <a:lnTo>
                    <a:pt x="927" y="42"/>
                  </a:lnTo>
                  <a:lnTo>
                    <a:pt x="925" y="32"/>
                  </a:lnTo>
                  <a:lnTo>
                    <a:pt x="920" y="25"/>
                  </a:lnTo>
                  <a:lnTo>
                    <a:pt x="915" y="18"/>
                  </a:lnTo>
                  <a:lnTo>
                    <a:pt x="909" y="12"/>
                  </a:lnTo>
                  <a:lnTo>
                    <a:pt x="903" y="7"/>
                  </a:lnTo>
                  <a:lnTo>
                    <a:pt x="894" y="3"/>
                  </a:lnTo>
                  <a:lnTo>
                    <a:pt x="887" y="1"/>
                  </a:lnTo>
                  <a:lnTo>
                    <a:pt x="878" y="0"/>
                  </a:lnTo>
                  <a:lnTo>
                    <a:pt x="50"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99828" name="Line 500"/>
            <p:cNvSpPr>
              <a:spLocks noChangeShapeType="1"/>
            </p:cNvSpPr>
            <p:nvPr/>
          </p:nvSpPr>
          <p:spPr bwMode="auto">
            <a:xfrm>
              <a:off x="4012" y="2933"/>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829" name="Freeform 501"/>
            <p:cNvSpPr>
              <a:spLocks/>
            </p:cNvSpPr>
            <p:nvPr/>
          </p:nvSpPr>
          <p:spPr bwMode="auto">
            <a:xfrm>
              <a:off x="4012" y="2880"/>
              <a:ext cx="23" cy="65"/>
            </a:xfrm>
            <a:custGeom>
              <a:avLst/>
              <a:gdLst>
                <a:gd name="T0" fmla="*/ 0 w 103"/>
                <a:gd name="T1" fmla="*/ 53 h 323"/>
                <a:gd name="T2" fmla="*/ 0 w 103"/>
                <a:gd name="T3" fmla="*/ 55 h 323"/>
                <a:gd name="T4" fmla="*/ 1 w 103"/>
                <a:gd name="T5" fmla="*/ 57 h 323"/>
                <a:gd name="T6" fmla="*/ 1 w 103"/>
                <a:gd name="T7" fmla="*/ 58 h 323"/>
                <a:gd name="T8" fmla="*/ 2 w 103"/>
                <a:gd name="T9" fmla="*/ 60 h 323"/>
                <a:gd name="T10" fmla="*/ 3 w 103"/>
                <a:gd name="T11" fmla="*/ 62 h 323"/>
                <a:gd name="T12" fmla="*/ 5 w 103"/>
                <a:gd name="T13" fmla="*/ 63 h 323"/>
                <a:gd name="T14" fmla="*/ 6 w 103"/>
                <a:gd name="T15" fmla="*/ 64 h 323"/>
                <a:gd name="T16" fmla="*/ 8 w 103"/>
                <a:gd name="T17" fmla="*/ 64 h 323"/>
                <a:gd name="T18" fmla="*/ 10 w 103"/>
                <a:gd name="T19" fmla="*/ 65 h 323"/>
                <a:gd name="T20" fmla="*/ 12 w 103"/>
                <a:gd name="T21" fmla="*/ 65 h 323"/>
                <a:gd name="T22" fmla="*/ 13 w 103"/>
                <a:gd name="T23" fmla="*/ 65 h 323"/>
                <a:gd name="T24" fmla="*/ 15 w 103"/>
                <a:gd name="T25" fmla="*/ 64 h 323"/>
                <a:gd name="T26" fmla="*/ 17 w 103"/>
                <a:gd name="T27" fmla="*/ 64 h 323"/>
                <a:gd name="T28" fmla="*/ 18 w 103"/>
                <a:gd name="T29" fmla="*/ 63 h 323"/>
                <a:gd name="T30" fmla="*/ 20 w 103"/>
                <a:gd name="T31" fmla="*/ 62 h 323"/>
                <a:gd name="T32" fmla="*/ 21 w 103"/>
                <a:gd name="T33" fmla="*/ 60 h 323"/>
                <a:gd name="T34" fmla="*/ 22 w 103"/>
                <a:gd name="T35" fmla="*/ 58 h 323"/>
                <a:gd name="T36" fmla="*/ 22 w 103"/>
                <a:gd name="T37" fmla="*/ 57 h 323"/>
                <a:gd name="T38" fmla="*/ 23 w 103"/>
                <a:gd name="T39" fmla="*/ 55 h 323"/>
                <a:gd name="T40" fmla="*/ 23 w 103"/>
                <a:gd name="T41" fmla="*/ 53 h 323"/>
                <a:gd name="T42" fmla="*/ 23 w 103"/>
                <a:gd name="T43" fmla="*/ 12 h 323"/>
                <a:gd name="T44" fmla="*/ 22 w 103"/>
                <a:gd name="T45" fmla="*/ 8 h 323"/>
                <a:gd name="T46" fmla="*/ 22 w 103"/>
                <a:gd name="T47" fmla="*/ 7 h 323"/>
                <a:gd name="T48" fmla="*/ 21 w 103"/>
                <a:gd name="T49" fmla="*/ 5 h 323"/>
                <a:gd name="T50" fmla="*/ 20 w 103"/>
                <a:gd name="T51" fmla="*/ 3 h 323"/>
                <a:gd name="T52" fmla="*/ 18 w 103"/>
                <a:gd name="T53" fmla="*/ 2 h 323"/>
                <a:gd name="T54" fmla="*/ 17 w 103"/>
                <a:gd name="T55" fmla="*/ 1 h 323"/>
                <a:gd name="T56" fmla="*/ 15 w 103"/>
                <a:gd name="T57" fmla="*/ 0 h 323"/>
                <a:gd name="T58" fmla="*/ 13 w 103"/>
                <a:gd name="T59" fmla="*/ 0 h 323"/>
                <a:gd name="T60" fmla="*/ 12 w 103"/>
                <a:gd name="T61" fmla="*/ 0 h 323"/>
                <a:gd name="T62" fmla="*/ 10 w 103"/>
                <a:gd name="T63" fmla="*/ 0 h 323"/>
                <a:gd name="T64" fmla="*/ 8 w 103"/>
                <a:gd name="T65" fmla="*/ 0 h 323"/>
                <a:gd name="T66" fmla="*/ 6 w 103"/>
                <a:gd name="T67" fmla="*/ 1 h 323"/>
                <a:gd name="T68" fmla="*/ 5 w 103"/>
                <a:gd name="T69" fmla="*/ 2 h 323"/>
                <a:gd name="T70" fmla="*/ 3 w 103"/>
                <a:gd name="T71" fmla="*/ 3 h 323"/>
                <a:gd name="T72" fmla="*/ 2 w 103"/>
                <a:gd name="T73" fmla="*/ 5 h 323"/>
                <a:gd name="T74" fmla="*/ 1 w 103"/>
                <a:gd name="T75" fmla="*/ 7 h 323"/>
                <a:gd name="T76" fmla="*/ 1 w 103"/>
                <a:gd name="T77" fmla="*/ 8 h 323"/>
                <a:gd name="T78" fmla="*/ 0 w 103"/>
                <a:gd name="T79" fmla="*/ 10 h 323"/>
                <a:gd name="T80" fmla="*/ 0 w 103"/>
                <a:gd name="T81" fmla="*/ 12 h 323"/>
                <a:gd name="T82" fmla="*/ 0 w 103"/>
                <a:gd name="T83" fmla="*/ 53 h 3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323"/>
                <a:gd name="T128" fmla="*/ 103 w 103"/>
                <a:gd name="T129" fmla="*/ 323 h 3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323">
                  <a:moveTo>
                    <a:pt x="0" y="262"/>
                  </a:moveTo>
                  <a:lnTo>
                    <a:pt x="0" y="272"/>
                  </a:lnTo>
                  <a:lnTo>
                    <a:pt x="3" y="281"/>
                  </a:lnTo>
                  <a:lnTo>
                    <a:pt x="5" y="290"/>
                  </a:lnTo>
                  <a:lnTo>
                    <a:pt x="10" y="298"/>
                  </a:lnTo>
                  <a:lnTo>
                    <a:pt x="15" y="306"/>
                  </a:lnTo>
                  <a:lnTo>
                    <a:pt x="21" y="312"/>
                  </a:lnTo>
                  <a:lnTo>
                    <a:pt x="29" y="316"/>
                  </a:lnTo>
                  <a:lnTo>
                    <a:pt x="36" y="320"/>
                  </a:lnTo>
                  <a:lnTo>
                    <a:pt x="43" y="323"/>
                  </a:lnTo>
                  <a:lnTo>
                    <a:pt x="52" y="323"/>
                  </a:lnTo>
                  <a:lnTo>
                    <a:pt x="60" y="323"/>
                  </a:lnTo>
                  <a:lnTo>
                    <a:pt x="67" y="320"/>
                  </a:lnTo>
                  <a:lnTo>
                    <a:pt x="76" y="316"/>
                  </a:lnTo>
                  <a:lnTo>
                    <a:pt x="82" y="312"/>
                  </a:lnTo>
                  <a:lnTo>
                    <a:pt x="88" y="306"/>
                  </a:lnTo>
                  <a:lnTo>
                    <a:pt x="93" y="298"/>
                  </a:lnTo>
                  <a:lnTo>
                    <a:pt x="98" y="290"/>
                  </a:lnTo>
                  <a:lnTo>
                    <a:pt x="100" y="281"/>
                  </a:lnTo>
                  <a:lnTo>
                    <a:pt x="103" y="272"/>
                  </a:lnTo>
                  <a:lnTo>
                    <a:pt x="103" y="262"/>
                  </a:lnTo>
                  <a:lnTo>
                    <a:pt x="103" y="60"/>
                  </a:lnTo>
                  <a:lnTo>
                    <a:pt x="100" y="41"/>
                  </a:lnTo>
                  <a:lnTo>
                    <a:pt x="98" y="33"/>
                  </a:lnTo>
                  <a:lnTo>
                    <a:pt x="93" y="24"/>
                  </a:lnTo>
                  <a:lnTo>
                    <a:pt x="88" y="17"/>
                  </a:lnTo>
                  <a:lnTo>
                    <a:pt x="82" y="11"/>
                  </a:lnTo>
                  <a:lnTo>
                    <a:pt x="76" y="6"/>
                  </a:lnTo>
                  <a:lnTo>
                    <a:pt x="67" y="2"/>
                  </a:lnTo>
                  <a:lnTo>
                    <a:pt x="60" y="0"/>
                  </a:lnTo>
                  <a:lnTo>
                    <a:pt x="52" y="0"/>
                  </a:lnTo>
                  <a:lnTo>
                    <a:pt x="43" y="0"/>
                  </a:lnTo>
                  <a:lnTo>
                    <a:pt x="36" y="2"/>
                  </a:lnTo>
                  <a:lnTo>
                    <a:pt x="29" y="6"/>
                  </a:lnTo>
                  <a:lnTo>
                    <a:pt x="21" y="11"/>
                  </a:lnTo>
                  <a:lnTo>
                    <a:pt x="15" y="17"/>
                  </a:lnTo>
                  <a:lnTo>
                    <a:pt x="10" y="24"/>
                  </a:lnTo>
                  <a:lnTo>
                    <a:pt x="5" y="33"/>
                  </a:lnTo>
                  <a:lnTo>
                    <a:pt x="3" y="41"/>
                  </a:lnTo>
                  <a:lnTo>
                    <a:pt x="0" y="51"/>
                  </a:lnTo>
                  <a:lnTo>
                    <a:pt x="0" y="60"/>
                  </a:lnTo>
                  <a:lnTo>
                    <a:pt x="0" y="262"/>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99830" name="Line 502"/>
            <p:cNvSpPr>
              <a:spLocks noChangeShapeType="1"/>
            </p:cNvSpPr>
            <p:nvPr/>
          </p:nvSpPr>
          <p:spPr bwMode="auto">
            <a:xfrm>
              <a:off x="4023" y="2880"/>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831" name="Freeform 503"/>
            <p:cNvSpPr>
              <a:spLocks/>
            </p:cNvSpPr>
            <p:nvPr/>
          </p:nvSpPr>
          <p:spPr bwMode="auto">
            <a:xfrm>
              <a:off x="4012" y="2880"/>
              <a:ext cx="204" cy="24"/>
            </a:xfrm>
            <a:custGeom>
              <a:avLst/>
              <a:gdLst>
                <a:gd name="T0" fmla="*/ 11 w 930"/>
                <a:gd name="T1" fmla="*/ 0 h 121"/>
                <a:gd name="T2" fmla="*/ 9 w 930"/>
                <a:gd name="T3" fmla="*/ 0 h 121"/>
                <a:gd name="T4" fmla="*/ 8 w 930"/>
                <a:gd name="T5" fmla="*/ 0 h 121"/>
                <a:gd name="T6" fmla="*/ 6 w 930"/>
                <a:gd name="T7" fmla="*/ 1 h 121"/>
                <a:gd name="T8" fmla="*/ 5 w 930"/>
                <a:gd name="T9" fmla="*/ 2 h 121"/>
                <a:gd name="T10" fmla="*/ 3 w 930"/>
                <a:gd name="T11" fmla="*/ 3 h 121"/>
                <a:gd name="T12" fmla="*/ 2 w 930"/>
                <a:gd name="T13" fmla="*/ 5 h 121"/>
                <a:gd name="T14" fmla="*/ 1 w 930"/>
                <a:gd name="T15" fmla="*/ 7 h 121"/>
                <a:gd name="T16" fmla="*/ 1 w 930"/>
                <a:gd name="T17" fmla="*/ 8 h 121"/>
                <a:gd name="T18" fmla="*/ 0 w 930"/>
                <a:gd name="T19" fmla="*/ 10 h 121"/>
                <a:gd name="T20" fmla="*/ 0 w 930"/>
                <a:gd name="T21" fmla="*/ 12 h 121"/>
                <a:gd name="T22" fmla="*/ 0 w 930"/>
                <a:gd name="T23" fmla="*/ 14 h 121"/>
                <a:gd name="T24" fmla="*/ 1 w 930"/>
                <a:gd name="T25" fmla="*/ 16 h 121"/>
                <a:gd name="T26" fmla="*/ 1 w 930"/>
                <a:gd name="T27" fmla="*/ 17 h 121"/>
                <a:gd name="T28" fmla="*/ 2 w 930"/>
                <a:gd name="T29" fmla="*/ 19 h 121"/>
                <a:gd name="T30" fmla="*/ 3 w 930"/>
                <a:gd name="T31" fmla="*/ 20 h 121"/>
                <a:gd name="T32" fmla="*/ 5 w 930"/>
                <a:gd name="T33" fmla="*/ 22 h 121"/>
                <a:gd name="T34" fmla="*/ 6 w 930"/>
                <a:gd name="T35" fmla="*/ 23 h 121"/>
                <a:gd name="T36" fmla="*/ 8 w 930"/>
                <a:gd name="T37" fmla="*/ 23 h 121"/>
                <a:gd name="T38" fmla="*/ 9 w 930"/>
                <a:gd name="T39" fmla="*/ 24 h 121"/>
                <a:gd name="T40" fmla="*/ 11 w 930"/>
                <a:gd name="T41" fmla="*/ 24 h 121"/>
                <a:gd name="T42" fmla="*/ 193 w 930"/>
                <a:gd name="T43" fmla="*/ 24 h 121"/>
                <a:gd name="T44" fmla="*/ 197 w 930"/>
                <a:gd name="T45" fmla="*/ 23 h 121"/>
                <a:gd name="T46" fmla="*/ 198 w 930"/>
                <a:gd name="T47" fmla="*/ 23 h 121"/>
                <a:gd name="T48" fmla="*/ 199 w 930"/>
                <a:gd name="T49" fmla="*/ 22 h 121"/>
                <a:gd name="T50" fmla="*/ 201 w 930"/>
                <a:gd name="T51" fmla="*/ 20 h 121"/>
                <a:gd name="T52" fmla="*/ 202 w 930"/>
                <a:gd name="T53" fmla="*/ 19 h 121"/>
                <a:gd name="T54" fmla="*/ 203 w 930"/>
                <a:gd name="T55" fmla="*/ 17 h 121"/>
                <a:gd name="T56" fmla="*/ 204 w 930"/>
                <a:gd name="T57" fmla="*/ 16 h 121"/>
                <a:gd name="T58" fmla="*/ 204 w 930"/>
                <a:gd name="T59" fmla="*/ 14 h 121"/>
                <a:gd name="T60" fmla="*/ 204 w 930"/>
                <a:gd name="T61" fmla="*/ 12 h 121"/>
                <a:gd name="T62" fmla="*/ 204 w 930"/>
                <a:gd name="T63" fmla="*/ 10 h 121"/>
                <a:gd name="T64" fmla="*/ 204 w 930"/>
                <a:gd name="T65" fmla="*/ 8 h 121"/>
                <a:gd name="T66" fmla="*/ 203 w 930"/>
                <a:gd name="T67" fmla="*/ 7 h 121"/>
                <a:gd name="T68" fmla="*/ 202 w 930"/>
                <a:gd name="T69" fmla="*/ 5 h 121"/>
                <a:gd name="T70" fmla="*/ 201 w 930"/>
                <a:gd name="T71" fmla="*/ 3 h 121"/>
                <a:gd name="T72" fmla="*/ 199 w 930"/>
                <a:gd name="T73" fmla="*/ 2 h 121"/>
                <a:gd name="T74" fmla="*/ 198 w 930"/>
                <a:gd name="T75" fmla="*/ 1 h 121"/>
                <a:gd name="T76" fmla="*/ 197 w 930"/>
                <a:gd name="T77" fmla="*/ 0 h 121"/>
                <a:gd name="T78" fmla="*/ 195 w 930"/>
                <a:gd name="T79" fmla="*/ 0 h 121"/>
                <a:gd name="T80" fmla="*/ 193 w 930"/>
                <a:gd name="T81" fmla="*/ 0 h 121"/>
                <a:gd name="T82" fmla="*/ 11 w 930"/>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21"/>
                <a:gd name="T128" fmla="*/ 930 w 930"/>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21">
                  <a:moveTo>
                    <a:pt x="52" y="0"/>
                  </a:moveTo>
                  <a:lnTo>
                    <a:pt x="43" y="0"/>
                  </a:lnTo>
                  <a:lnTo>
                    <a:pt x="36" y="2"/>
                  </a:lnTo>
                  <a:lnTo>
                    <a:pt x="29" y="6"/>
                  </a:lnTo>
                  <a:lnTo>
                    <a:pt x="21" y="11"/>
                  </a:lnTo>
                  <a:lnTo>
                    <a:pt x="15" y="17"/>
                  </a:lnTo>
                  <a:lnTo>
                    <a:pt x="10" y="24"/>
                  </a:lnTo>
                  <a:lnTo>
                    <a:pt x="5" y="33"/>
                  </a:lnTo>
                  <a:lnTo>
                    <a:pt x="3" y="41"/>
                  </a:lnTo>
                  <a:lnTo>
                    <a:pt x="0" y="51"/>
                  </a:lnTo>
                  <a:lnTo>
                    <a:pt x="0" y="60"/>
                  </a:lnTo>
                  <a:lnTo>
                    <a:pt x="0" y="70"/>
                  </a:lnTo>
                  <a:lnTo>
                    <a:pt x="3" y="79"/>
                  </a:lnTo>
                  <a:lnTo>
                    <a:pt x="5" y="88"/>
                  </a:lnTo>
                  <a:lnTo>
                    <a:pt x="10" y="95"/>
                  </a:lnTo>
                  <a:lnTo>
                    <a:pt x="15" y="103"/>
                  </a:lnTo>
                  <a:lnTo>
                    <a:pt x="21" y="109"/>
                  </a:lnTo>
                  <a:lnTo>
                    <a:pt x="29" y="114"/>
                  </a:lnTo>
                  <a:lnTo>
                    <a:pt x="36" y="117"/>
                  </a:lnTo>
                  <a:lnTo>
                    <a:pt x="43" y="120"/>
                  </a:lnTo>
                  <a:lnTo>
                    <a:pt x="52" y="121"/>
                  </a:lnTo>
                  <a:lnTo>
                    <a:pt x="880" y="121"/>
                  </a:lnTo>
                  <a:lnTo>
                    <a:pt x="896" y="117"/>
                  </a:lnTo>
                  <a:lnTo>
                    <a:pt x="903" y="114"/>
                  </a:lnTo>
                  <a:lnTo>
                    <a:pt x="909" y="109"/>
                  </a:lnTo>
                  <a:lnTo>
                    <a:pt x="916" y="103"/>
                  </a:lnTo>
                  <a:lnTo>
                    <a:pt x="921" y="95"/>
                  </a:lnTo>
                  <a:lnTo>
                    <a:pt x="926" y="88"/>
                  </a:lnTo>
                  <a:lnTo>
                    <a:pt x="928" y="79"/>
                  </a:lnTo>
                  <a:lnTo>
                    <a:pt x="930" y="70"/>
                  </a:lnTo>
                  <a:lnTo>
                    <a:pt x="930" y="60"/>
                  </a:lnTo>
                  <a:lnTo>
                    <a:pt x="930" y="51"/>
                  </a:lnTo>
                  <a:lnTo>
                    <a:pt x="928" y="41"/>
                  </a:lnTo>
                  <a:lnTo>
                    <a:pt x="926" y="33"/>
                  </a:lnTo>
                  <a:lnTo>
                    <a:pt x="921" y="24"/>
                  </a:lnTo>
                  <a:lnTo>
                    <a:pt x="916" y="17"/>
                  </a:lnTo>
                  <a:lnTo>
                    <a:pt x="909" y="11"/>
                  </a:lnTo>
                  <a:lnTo>
                    <a:pt x="903" y="6"/>
                  </a:lnTo>
                  <a:lnTo>
                    <a:pt x="896" y="2"/>
                  </a:lnTo>
                  <a:lnTo>
                    <a:pt x="887" y="0"/>
                  </a:lnTo>
                  <a:lnTo>
                    <a:pt x="880"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99832" name="Line 504"/>
            <p:cNvSpPr>
              <a:spLocks noChangeShapeType="1"/>
            </p:cNvSpPr>
            <p:nvPr/>
          </p:nvSpPr>
          <p:spPr bwMode="auto">
            <a:xfrm>
              <a:off x="4193" y="2892"/>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833" name="Freeform 505"/>
            <p:cNvSpPr>
              <a:spLocks/>
            </p:cNvSpPr>
            <p:nvPr/>
          </p:nvSpPr>
          <p:spPr bwMode="auto">
            <a:xfrm>
              <a:off x="4193" y="2830"/>
              <a:ext cx="23" cy="74"/>
            </a:xfrm>
            <a:custGeom>
              <a:avLst/>
              <a:gdLst>
                <a:gd name="T0" fmla="*/ 0 w 102"/>
                <a:gd name="T1" fmla="*/ 62 h 363"/>
                <a:gd name="T2" fmla="*/ 0 w 102"/>
                <a:gd name="T3" fmla="*/ 64 h 363"/>
                <a:gd name="T4" fmla="*/ 0 w 102"/>
                <a:gd name="T5" fmla="*/ 65 h 363"/>
                <a:gd name="T6" fmla="*/ 1 w 102"/>
                <a:gd name="T7" fmla="*/ 67 h 363"/>
                <a:gd name="T8" fmla="*/ 2 w 102"/>
                <a:gd name="T9" fmla="*/ 69 h 363"/>
                <a:gd name="T10" fmla="*/ 3 w 102"/>
                <a:gd name="T11" fmla="*/ 70 h 363"/>
                <a:gd name="T12" fmla="*/ 5 w 102"/>
                <a:gd name="T13" fmla="*/ 72 h 363"/>
                <a:gd name="T14" fmla="*/ 6 w 102"/>
                <a:gd name="T15" fmla="*/ 73 h 363"/>
                <a:gd name="T16" fmla="*/ 8 w 102"/>
                <a:gd name="T17" fmla="*/ 73 h 363"/>
                <a:gd name="T18" fmla="*/ 10 w 102"/>
                <a:gd name="T19" fmla="*/ 74 h 363"/>
                <a:gd name="T20" fmla="*/ 12 w 102"/>
                <a:gd name="T21" fmla="*/ 74 h 363"/>
                <a:gd name="T22" fmla="*/ 13 w 102"/>
                <a:gd name="T23" fmla="*/ 74 h 363"/>
                <a:gd name="T24" fmla="*/ 15 w 102"/>
                <a:gd name="T25" fmla="*/ 73 h 363"/>
                <a:gd name="T26" fmla="*/ 17 w 102"/>
                <a:gd name="T27" fmla="*/ 73 h 363"/>
                <a:gd name="T28" fmla="*/ 18 w 102"/>
                <a:gd name="T29" fmla="*/ 72 h 363"/>
                <a:gd name="T30" fmla="*/ 20 w 102"/>
                <a:gd name="T31" fmla="*/ 70 h 363"/>
                <a:gd name="T32" fmla="*/ 21 w 102"/>
                <a:gd name="T33" fmla="*/ 69 h 363"/>
                <a:gd name="T34" fmla="*/ 22 w 102"/>
                <a:gd name="T35" fmla="*/ 67 h 363"/>
                <a:gd name="T36" fmla="*/ 23 w 102"/>
                <a:gd name="T37" fmla="*/ 65 h 363"/>
                <a:gd name="T38" fmla="*/ 23 w 102"/>
                <a:gd name="T39" fmla="*/ 64 h 363"/>
                <a:gd name="T40" fmla="*/ 23 w 102"/>
                <a:gd name="T41" fmla="*/ 62 h 363"/>
                <a:gd name="T42" fmla="*/ 23 w 102"/>
                <a:gd name="T43" fmla="*/ 12 h 363"/>
                <a:gd name="T44" fmla="*/ 23 w 102"/>
                <a:gd name="T45" fmla="*/ 8 h 363"/>
                <a:gd name="T46" fmla="*/ 22 w 102"/>
                <a:gd name="T47" fmla="*/ 7 h 363"/>
                <a:gd name="T48" fmla="*/ 21 w 102"/>
                <a:gd name="T49" fmla="*/ 5 h 363"/>
                <a:gd name="T50" fmla="*/ 20 w 102"/>
                <a:gd name="T51" fmla="*/ 3 h 363"/>
                <a:gd name="T52" fmla="*/ 18 w 102"/>
                <a:gd name="T53" fmla="*/ 2 h 363"/>
                <a:gd name="T54" fmla="*/ 17 w 102"/>
                <a:gd name="T55" fmla="*/ 1 h 363"/>
                <a:gd name="T56" fmla="*/ 15 w 102"/>
                <a:gd name="T57" fmla="*/ 1 h 363"/>
                <a:gd name="T58" fmla="*/ 13 w 102"/>
                <a:gd name="T59" fmla="*/ 0 h 363"/>
                <a:gd name="T60" fmla="*/ 12 w 102"/>
                <a:gd name="T61" fmla="*/ 0 h 363"/>
                <a:gd name="T62" fmla="*/ 10 w 102"/>
                <a:gd name="T63" fmla="*/ 0 h 363"/>
                <a:gd name="T64" fmla="*/ 8 w 102"/>
                <a:gd name="T65" fmla="*/ 1 h 363"/>
                <a:gd name="T66" fmla="*/ 6 w 102"/>
                <a:gd name="T67" fmla="*/ 1 h 363"/>
                <a:gd name="T68" fmla="*/ 5 w 102"/>
                <a:gd name="T69" fmla="*/ 2 h 363"/>
                <a:gd name="T70" fmla="*/ 3 w 102"/>
                <a:gd name="T71" fmla="*/ 3 h 363"/>
                <a:gd name="T72" fmla="*/ 2 w 102"/>
                <a:gd name="T73" fmla="*/ 5 h 363"/>
                <a:gd name="T74" fmla="*/ 1 w 102"/>
                <a:gd name="T75" fmla="*/ 7 h 363"/>
                <a:gd name="T76" fmla="*/ 0 w 102"/>
                <a:gd name="T77" fmla="*/ 8 h 363"/>
                <a:gd name="T78" fmla="*/ 0 w 102"/>
                <a:gd name="T79" fmla="*/ 10 h 363"/>
                <a:gd name="T80" fmla="*/ 0 w 102"/>
                <a:gd name="T81" fmla="*/ 12 h 363"/>
                <a:gd name="T82" fmla="*/ 0 w 102"/>
                <a:gd name="T83" fmla="*/ 62 h 3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
                <a:gd name="T127" fmla="*/ 0 h 363"/>
                <a:gd name="T128" fmla="*/ 102 w 102"/>
                <a:gd name="T129" fmla="*/ 363 h 3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 h="363">
                  <a:moveTo>
                    <a:pt x="0" y="302"/>
                  </a:moveTo>
                  <a:lnTo>
                    <a:pt x="0" y="312"/>
                  </a:lnTo>
                  <a:lnTo>
                    <a:pt x="2" y="321"/>
                  </a:lnTo>
                  <a:lnTo>
                    <a:pt x="5" y="330"/>
                  </a:lnTo>
                  <a:lnTo>
                    <a:pt x="10" y="337"/>
                  </a:lnTo>
                  <a:lnTo>
                    <a:pt x="15" y="345"/>
                  </a:lnTo>
                  <a:lnTo>
                    <a:pt x="21" y="351"/>
                  </a:lnTo>
                  <a:lnTo>
                    <a:pt x="28" y="356"/>
                  </a:lnTo>
                  <a:lnTo>
                    <a:pt x="36" y="359"/>
                  </a:lnTo>
                  <a:lnTo>
                    <a:pt x="43" y="362"/>
                  </a:lnTo>
                  <a:lnTo>
                    <a:pt x="52" y="363"/>
                  </a:lnTo>
                  <a:lnTo>
                    <a:pt x="59" y="362"/>
                  </a:lnTo>
                  <a:lnTo>
                    <a:pt x="68" y="359"/>
                  </a:lnTo>
                  <a:lnTo>
                    <a:pt x="75" y="356"/>
                  </a:lnTo>
                  <a:lnTo>
                    <a:pt x="81" y="351"/>
                  </a:lnTo>
                  <a:lnTo>
                    <a:pt x="88" y="345"/>
                  </a:lnTo>
                  <a:lnTo>
                    <a:pt x="93" y="337"/>
                  </a:lnTo>
                  <a:lnTo>
                    <a:pt x="98" y="330"/>
                  </a:lnTo>
                  <a:lnTo>
                    <a:pt x="100" y="321"/>
                  </a:lnTo>
                  <a:lnTo>
                    <a:pt x="102" y="312"/>
                  </a:lnTo>
                  <a:lnTo>
                    <a:pt x="102" y="302"/>
                  </a:lnTo>
                  <a:lnTo>
                    <a:pt x="102" y="61"/>
                  </a:lnTo>
                  <a:lnTo>
                    <a:pt x="100" y="41"/>
                  </a:lnTo>
                  <a:lnTo>
                    <a:pt x="98" y="33"/>
                  </a:lnTo>
                  <a:lnTo>
                    <a:pt x="93" y="25"/>
                  </a:lnTo>
                  <a:lnTo>
                    <a:pt x="88" y="17"/>
                  </a:lnTo>
                  <a:lnTo>
                    <a:pt x="81" y="11"/>
                  </a:lnTo>
                  <a:lnTo>
                    <a:pt x="75" y="6"/>
                  </a:lnTo>
                  <a:lnTo>
                    <a:pt x="68" y="3"/>
                  </a:lnTo>
                  <a:lnTo>
                    <a:pt x="59" y="0"/>
                  </a:lnTo>
                  <a:lnTo>
                    <a:pt x="52" y="0"/>
                  </a:lnTo>
                  <a:lnTo>
                    <a:pt x="43" y="0"/>
                  </a:lnTo>
                  <a:lnTo>
                    <a:pt x="36" y="3"/>
                  </a:lnTo>
                  <a:lnTo>
                    <a:pt x="28" y="6"/>
                  </a:lnTo>
                  <a:lnTo>
                    <a:pt x="21" y="11"/>
                  </a:lnTo>
                  <a:lnTo>
                    <a:pt x="15" y="17"/>
                  </a:lnTo>
                  <a:lnTo>
                    <a:pt x="10" y="25"/>
                  </a:lnTo>
                  <a:lnTo>
                    <a:pt x="5" y="33"/>
                  </a:lnTo>
                  <a:lnTo>
                    <a:pt x="2" y="41"/>
                  </a:lnTo>
                  <a:lnTo>
                    <a:pt x="0" y="51"/>
                  </a:lnTo>
                  <a:lnTo>
                    <a:pt x="0" y="61"/>
                  </a:lnTo>
                  <a:lnTo>
                    <a:pt x="0" y="302"/>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99834" name="Line 506"/>
            <p:cNvSpPr>
              <a:spLocks noChangeShapeType="1"/>
            </p:cNvSpPr>
            <p:nvPr/>
          </p:nvSpPr>
          <p:spPr bwMode="auto">
            <a:xfrm>
              <a:off x="4204" y="2830"/>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835" name="Freeform 507"/>
            <p:cNvSpPr>
              <a:spLocks/>
            </p:cNvSpPr>
            <p:nvPr/>
          </p:nvSpPr>
          <p:spPr bwMode="auto">
            <a:xfrm>
              <a:off x="4193" y="2830"/>
              <a:ext cx="203" cy="25"/>
            </a:xfrm>
            <a:custGeom>
              <a:avLst/>
              <a:gdLst>
                <a:gd name="T0" fmla="*/ 11 w 931"/>
                <a:gd name="T1" fmla="*/ 0 h 121"/>
                <a:gd name="T2" fmla="*/ 9 w 931"/>
                <a:gd name="T3" fmla="*/ 0 h 121"/>
                <a:gd name="T4" fmla="*/ 8 w 931"/>
                <a:gd name="T5" fmla="*/ 1 h 121"/>
                <a:gd name="T6" fmla="*/ 6 w 931"/>
                <a:gd name="T7" fmla="*/ 1 h 121"/>
                <a:gd name="T8" fmla="*/ 5 w 931"/>
                <a:gd name="T9" fmla="*/ 2 h 121"/>
                <a:gd name="T10" fmla="*/ 3 w 931"/>
                <a:gd name="T11" fmla="*/ 4 h 121"/>
                <a:gd name="T12" fmla="*/ 2 w 931"/>
                <a:gd name="T13" fmla="*/ 5 h 121"/>
                <a:gd name="T14" fmla="*/ 1 w 931"/>
                <a:gd name="T15" fmla="*/ 7 h 121"/>
                <a:gd name="T16" fmla="*/ 0 w 931"/>
                <a:gd name="T17" fmla="*/ 8 h 121"/>
                <a:gd name="T18" fmla="*/ 0 w 931"/>
                <a:gd name="T19" fmla="*/ 11 h 121"/>
                <a:gd name="T20" fmla="*/ 0 w 931"/>
                <a:gd name="T21" fmla="*/ 13 h 121"/>
                <a:gd name="T22" fmla="*/ 0 w 931"/>
                <a:gd name="T23" fmla="*/ 14 h 121"/>
                <a:gd name="T24" fmla="*/ 0 w 931"/>
                <a:gd name="T25" fmla="*/ 16 h 121"/>
                <a:gd name="T26" fmla="*/ 1 w 931"/>
                <a:gd name="T27" fmla="*/ 18 h 121"/>
                <a:gd name="T28" fmla="*/ 2 w 931"/>
                <a:gd name="T29" fmla="*/ 20 h 121"/>
                <a:gd name="T30" fmla="*/ 3 w 931"/>
                <a:gd name="T31" fmla="*/ 21 h 121"/>
                <a:gd name="T32" fmla="*/ 5 w 931"/>
                <a:gd name="T33" fmla="*/ 23 h 121"/>
                <a:gd name="T34" fmla="*/ 6 w 931"/>
                <a:gd name="T35" fmla="*/ 24 h 121"/>
                <a:gd name="T36" fmla="*/ 8 w 931"/>
                <a:gd name="T37" fmla="*/ 24 h 121"/>
                <a:gd name="T38" fmla="*/ 9 w 931"/>
                <a:gd name="T39" fmla="*/ 25 h 121"/>
                <a:gd name="T40" fmla="*/ 11 w 931"/>
                <a:gd name="T41" fmla="*/ 25 h 121"/>
                <a:gd name="T42" fmla="*/ 192 w 931"/>
                <a:gd name="T43" fmla="*/ 25 h 121"/>
                <a:gd name="T44" fmla="*/ 195 w 931"/>
                <a:gd name="T45" fmla="*/ 24 h 121"/>
                <a:gd name="T46" fmla="*/ 197 w 931"/>
                <a:gd name="T47" fmla="*/ 24 h 121"/>
                <a:gd name="T48" fmla="*/ 198 w 931"/>
                <a:gd name="T49" fmla="*/ 23 h 121"/>
                <a:gd name="T50" fmla="*/ 200 w 931"/>
                <a:gd name="T51" fmla="*/ 21 h 121"/>
                <a:gd name="T52" fmla="*/ 201 w 931"/>
                <a:gd name="T53" fmla="*/ 20 h 121"/>
                <a:gd name="T54" fmla="*/ 202 w 931"/>
                <a:gd name="T55" fmla="*/ 18 h 121"/>
                <a:gd name="T56" fmla="*/ 203 w 931"/>
                <a:gd name="T57" fmla="*/ 16 h 121"/>
                <a:gd name="T58" fmla="*/ 203 w 931"/>
                <a:gd name="T59" fmla="*/ 14 h 121"/>
                <a:gd name="T60" fmla="*/ 203 w 931"/>
                <a:gd name="T61" fmla="*/ 13 h 121"/>
                <a:gd name="T62" fmla="*/ 203 w 931"/>
                <a:gd name="T63" fmla="*/ 11 h 121"/>
                <a:gd name="T64" fmla="*/ 203 w 931"/>
                <a:gd name="T65" fmla="*/ 8 h 121"/>
                <a:gd name="T66" fmla="*/ 202 w 931"/>
                <a:gd name="T67" fmla="*/ 7 h 121"/>
                <a:gd name="T68" fmla="*/ 201 w 931"/>
                <a:gd name="T69" fmla="*/ 5 h 121"/>
                <a:gd name="T70" fmla="*/ 200 w 931"/>
                <a:gd name="T71" fmla="*/ 4 h 121"/>
                <a:gd name="T72" fmla="*/ 198 w 931"/>
                <a:gd name="T73" fmla="*/ 2 h 121"/>
                <a:gd name="T74" fmla="*/ 197 w 931"/>
                <a:gd name="T75" fmla="*/ 1 h 121"/>
                <a:gd name="T76" fmla="*/ 195 w 931"/>
                <a:gd name="T77" fmla="*/ 1 h 121"/>
                <a:gd name="T78" fmla="*/ 193 w 931"/>
                <a:gd name="T79" fmla="*/ 0 h 121"/>
                <a:gd name="T80" fmla="*/ 192 w 931"/>
                <a:gd name="T81" fmla="*/ 0 h 121"/>
                <a:gd name="T82" fmla="*/ 11 w 931"/>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1"/>
                <a:gd name="T127" fmla="*/ 0 h 121"/>
                <a:gd name="T128" fmla="*/ 931 w 931"/>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1" h="121">
                  <a:moveTo>
                    <a:pt x="52" y="0"/>
                  </a:moveTo>
                  <a:lnTo>
                    <a:pt x="43" y="0"/>
                  </a:lnTo>
                  <a:lnTo>
                    <a:pt x="36" y="3"/>
                  </a:lnTo>
                  <a:lnTo>
                    <a:pt x="28" y="6"/>
                  </a:lnTo>
                  <a:lnTo>
                    <a:pt x="21" y="11"/>
                  </a:lnTo>
                  <a:lnTo>
                    <a:pt x="15" y="17"/>
                  </a:lnTo>
                  <a:lnTo>
                    <a:pt x="10" y="25"/>
                  </a:lnTo>
                  <a:lnTo>
                    <a:pt x="5" y="33"/>
                  </a:lnTo>
                  <a:lnTo>
                    <a:pt x="2" y="41"/>
                  </a:lnTo>
                  <a:lnTo>
                    <a:pt x="0" y="51"/>
                  </a:lnTo>
                  <a:lnTo>
                    <a:pt x="0" y="61"/>
                  </a:lnTo>
                  <a:lnTo>
                    <a:pt x="0" y="69"/>
                  </a:lnTo>
                  <a:lnTo>
                    <a:pt x="2" y="79"/>
                  </a:lnTo>
                  <a:lnTo>
                    <a:pt x="5" y="87"/>
                  </a:lnTo>
                  <a:lnTo>
                    <a:pt x="10" y="96"/>
                  </a:lnTo>
                  <a:lnTo>
                    <a:pt x="15" y="103"/>
                  </a:lnTo>
                  <a:lnTo>
                    <a:pt x="21" y="109"/>
                  </a:lnTo>
                  <a:lnTo>
                    <a:pt x="28" y="114"/>
                  </a:lnTo>
                  <a:lnTo>
                    <a:pt x="36" y="118"/>
                  </a:lnTo>
                  <a:lnTo>
                    <a:pt x="43" y="120"/>
                  </a:lnTo>
                  <a:lnTo>
                    <a:pt x="52" y="121"/>
                  </a:lnTo>
                  <a:lnTo>
                    <a:pt x="879" y="121"/>
                  </a:lnTo>
                  <a:lnTo>
                    <a:pt x="895" y="118"/>
                  </a:lnTo>
                  <a:lnTo>
                    <a:pt x="903" y="114"/>
                  </a:lnTo>
                  <a:lnTo>
                    <a:pt x="909" y="109"/>
                  </a:lnTo>
                  <a:lnTo>
                    <a:pt x="915" y="103"/>
                  </a:lnTo>
                  <a:lnTo>
                    <a:pt x="921" y="96"/>
                  </a:lnTo>
                  <a:lnTo>
                    <a:pt x="925" y="87"/>
                  </a:lnTo>
                  <a:lnTo>
                    <a:pt x="929" y="79"/>
                  </a:lnTo>
                  <a:lnTo>
                    <a:pt x="930" y="69"/>
                  </a:lnTo>
                  <a:lnTo>
                    <a:pt x="931" y="61"/>
                  </a:lnTo>
                  <a:lnTo>
                    <a:pt x="930" y="51"/>
                  </a:lnTo>
                  <a:lnTo>
                    <a:pt x="929" y="41"/>
                  </a:lnTo>
                  <a:lnTo>
                    <a:pt x="925" y="33"/>
                  </a:lnTo>
                  <a:lnTo>
                    <a:pt x="921" y="25"/>
                  </a:lnTo>
                  <a:lnTo>
                    <a:pt x="915" y="17"/>
                  </a:lnTo>
                  <a:lnTo>
                    <a:pt x="909" y="11"/>
                  </a:lnTo>
                  <a:lnTo>
                    <a:pt x="903" y="6"/>
                  </a:lnTo>
                  <a:lnTo>
                    <a:pt x="895" y="3"/>
                  </a:lnTo>
                  <a:lnTo>
                    <a:pt x="887" y="0"/>
                  </a:lnTo>
                  <a:lnTo>
                    <a:pt x="879"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99836" name="Line 508"/>
            <p:cNvSpPr>
              <a:spLocks noChangeShapeType="1"/>
            </p:cNvSpPr>
            <p:nvPr/>
          </p:nvSpPr>
          <p:spPr bwMode="auto">
            <a:xfrm>
              <a:off x="4374" y="2842"/>
              <a:ext cx="0"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837" name="Freeform 509"/>
            <p:cNvSpPr>
              <a:spLocks/>
            </p:cNvSpPr>
            <p:nvPr/>
          </p:nvSpPr>
          <p:spPr bwMode="auto">
            <a:xfrm>
              <a:off x="4374" y="2799"/>
              <a:ext cx="22" cy="56"/>
            </a:xfrm>
            <a:custGeom>
              <a:avLst/>
              <a:gdLst>
                <a:gd name="T0" fmla="*/ 0 w 104"/>
                <a:gd name="T1" fmla="*/ 44 h 273"/>
                <a:gd name="T2" fmla="*/ 0 w 104"/>
                <a:gd name="T3" fmla="*/ 45 h 273"/>
                <a:gd name="T4" fmla="*/ 1 w 104"/>
                <a:gd name="T5" fmla="*/ 47 h 273"/>
                <a:gd name="T6" fmla="*/ 1 w 104"/>
                <a:gd name="T7" fmla="*/ 49 h 273"/>
                <a:gd name="T8" fmla="*/ 2 w 104"/>
                <a:gd name="T9" fmla="*/ 51 h 273"/>
                <a:gd name="T10" fmla="*/ 3 w 104"/>
                <a:gd name="T11" fmla="*/ 52 h 273"/>
                <a:gd name="T12" fmla="*/ 4 w 104"/>
                <a:gd name="T13" fmla="*/ 54 h 273"/>
                <a:gd name="T14" fmla="*/ 6 w 104"/>
                <a:gd name="T15" fmla="*/ 55 h 273"/>
                <a:gd name="T16" fmla="*/ 8 w 104"/>
                <a:gd name="T17" fmla="*/ 55 h 273"/>
                <a:gd name="T18" fmla="*/ 9 w 104"/>
                <a:gd name="T19" fmla="*/ 56 h 273"/>
                <a:gd name="T20" fmla="*/ 11 w 104"/>
                <a:gd name="T21" fmla="*/ 56 h 273"/>
                <a:gd name="T22" fmla="*/ 13 w 104"/>
                <a:gd name="T23" fmla="*/ 56 h 273"/>
                <a:gd name="T24" fmla="*/ 14 w 104"/>
                <a:gd name="T25" fmla="*/ 55 h 273"/>
                <a:gd name="T26" fmla="*/ 16 w 104"/>
                <a:gd name="T27" fmla="*/ 55 h 273"/>
                <a:gd name="T28" fmla="*/ 17 w 104"/>
                <a:gd name="T29" fmla="*/ 54 h 273"/>
                <a:gd name="T30" fmla="*/ 19 w 104"/>
                <a:gd name="T31" fmla="*/ 52 h 273"/>
                <a:gd name="T32" fmla="*/ 20 w 104"/>
                <a:gd name="T33" fmla="*/ 51 h 273"/>
                <a:gd name="T34" fmla="*/ 21 w 104"/>
                <a:gd name="T35" fmla="*/ 49 h 273"/>
                <a:gd name="T36" fmla="*/ 22 w 104"/>
                <a:gd name="T37" fmla="*/ 47 h 273"/>
                <a:gd name="T38" fmla="*/ 22 w 104"/>
                <a:gd name="T39" fmla="*/ 45 h 273"/>
                <a:gd name="T40" fmla="*/ 22 w 104"/>
                <a:gd name="T41" fmla="*/ 44 h 273"/>
                <a:gd name="T42" fmla="*/ 22 w 104"/>
                <a:gd name="T43" fmla="*/ 13 h 273"/>
                <a:gd name="T44" fmla="*/ 22 w 104"/>
                <a:gd name="T45" fmla="*/ 8 h 273"/>
                <a:gd name="T46" fmla="*/ 21 w 104"/>
                <a:gd name="T47" fmla="*/ 7 h 273"/>
                <a:gd name="T48" fmla="*/ 20 w 104"/>
                <a:gd name="T49" fmla="*/ 5 h 273"/>
                <a:gd name="T50" fmla="*/ 19 w 104"/>
                <a:gd name="T51" fmla="*/ 3 h 273"/>
                <a:gd name="T52" fmla="*/ 17 w 104"/>
                <a:gd name="T53" fmla="*/ 2 h 273"/>
                <a:gd name="T54" fmla="*/ 16 w 104"/>
                <a:gd name="T55" fmla="*/ 1 h 273"/>
                <a:gd name="T56" fmla="*/ 14 w 104"/>
                <a:gd name="T57" fmla="*/ 1 h 273"/>
                <a:gd name="T58" fmla="*/ 13 w 104"/>
                <a:gd name="T59" fmla="*/ 0 h 273"/>
                <a:gd name="T60" fmla="*/ 11 w 104"/>
                <a:gd name="T61" fmla="*/ 0 h 273"/>
                <a:gd name="T62" fmla="*/ 9 w 104"/>
                <a:gd name="T63" fmla="*/ 0 h 273"/>
                <a:gd name="T64" fmla="*/ 8 w 104"/>
                <a:gd name="T65" fmla="*/ 1 h 273"/>
                <a:gd name="T66" fmla="*/ 6 w 104"/>
                <a:gd name="T67" fmla="*/ 1 h 273"/>
                <a:gd name="T68" fmla="*/ 4 w 104"/>
                <a:gd name="T69" fmla="*/ 2 h 273"/>
                <a:gd name="T70" fmla="*/ 3 w 104"/>
                <a:gd name="T71" fmla="*/ 3 h 273"/>
                <a:gd name="T72" fmla="*/ 2 w 104"/>
                <a:gd name="T73" fmla="*/ 5 h 273"/>
                <a:gd name="T74" fmla="*/ 1 w 104"/>
                <a:gd name="T75" fmla="*/ 7 h 273"/>
                <a:gd name="T76" fmla="*/ 1 w 104"/>
                <a:gd name="T77" fmla="*/ 8 h 273"/>
                <a:gd name="T78" fmla="*/ 0 w 104"/>
                <a:gd name="T79" fmla="*/ 10 h 273"/>
                <a:gd name="T80" fmla="*/ 0 w 104"/>
                <a:gd name="T81" fmla="*/ 13 h 273"/>
                <a:gd name="T82" fmla="*/ 0 w 104"/>
                <a:gd name="T83" fmla="*/ 44 h 2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273"/>
                <a:gd name="T128" fmla="*/ 104 w 104"/>
                <a:gd name="T129" fmla="*/ 273 h 2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273">
                  <a:moveTo>
                    <a:pt x="0" y="213"/>
                  </a:moveTo>
                  <a:lnTo>
                    <a:pt x="0" y="221"/>
                  </a:lnTo>
                  <a:lnTo>
                    <a:pt x="3" y="231"/>
                  </a:lnTo>
                  <a:lnTo>
                    <a:pt x="5" y="239"/>
                  </a:lnTo>
                  <a:lnTo>
                    <a:pt x="10" y="248"/>
                  </a:lnTo>
                  <a:lnTo>
                    <a:pt x="15" y="255"/>
                  </a:lnTo>
                  <a:lnTo>
                    <a:pt x="21" y="261"/>
                  </a:lnTo>
                  <a:lnTo>
                    <a:pt x="29" y="266"/>
                  </a:lnTo>
                  <a:lnTo>
                    <a:pt x="36" y="270"/>
                  </a:lnTo>
                  <a:lnTo>
                    <a:pt x="44" y="272"/>
                  </a:lnTo>
                  <a:lnTo>
                    <a:pt x="52" y="273"/>
                  </a:lnTo>
                  <a:lnTo>
                    <a:pt x="60" y="272"/>
                  </a:lnTo>
                  <a:lnTo>
                    <a:pt x="68" y="270"/>
                  </a:lnTo>
                  <a:lnTo>
                    <a:pt x="76" y="266"/>
                  </a:lnTo>
                  <a:lnTo>
                    <a:pt x="82" y="261"/>
                  </a:lnTo>
                  <a:lnTo>
                    <a:pt x="88" y="255"/>
                  </a:lnTo>
                  <a:lnTo>
                    <a:pt x="94" y="248"/>
                  </a:lnTo>
                  <a:lnTo>
                    <a:pt x="98" y="239"/>
                  </a:lnTo>
                  <a:lnTo>
                    <a:pt x="102" y="231"/>
                  </a:lnTo>
                  <a:lnTo>
                    <a:pt x="103" y="221"/>
                  </a:lnTo>
                  <a:lnTo>
                    <a:pt x="104" y="213"/>
                  </a:lnTo>
                  <a:lnTo>
                    <a:pt x="104" y="61"/>
                  </a:lnTo>
                  <a:lnTo>
                    <a:pt x="102" y="41"/>
                  </a:lnTo>
                  <a:lnTo>
                    <a:pt x="98" y="33"/>
                  </a:lnTo>
                  <a:lnTo>
                    <a:pt x="94" y="24"/>
                  </a:lnTo>
                  <a:lnTo>
                    <a:pt x="88" y="17"/>
                  </a:lnTo>
                  <a:lnTo>
                    <a:pt x="82" y="11"/>
                  </a:lnTo>
                  <a:lnTo>
                    <a:pt x="76" y="6"/>
                  </a:lnTo>
                  <a:lnTo>
                    <a:pt x="68" y="3"/>
                  </a:lnTo>
                  <a:lnTo>
                    <a:pt x="60" y="0"/>
                  </a:lnTo>
                  <a:lnTo>
                    <a:pt x="52" y="0"/>
                  </a:lnTo>
                  <a:lnTo>
                    <a:pt x="44" y="0"/>
                  </a:lnTo>
                  <a:lnTo>
                    <a:pt x="36" y="3"/>
                  </a:lnTo>
                  <a:lnTo>
                    <a:pt x="29" y="6"/>
                  </a:lnTo>
                  <a:lnTo>
                    <a:pt x="21" y="11"/>
                  </a:lnTo>
                  <a:lnTo>
                    <a:pt x="15" y="17"/>
                  </a:lnTo>
                  <a:lnTo>
                    <a:pt x="10" y="24"/>
                  </a:lnTo>
                  <a:lnTo>
                    <a:pt x="5" y="33"/>
                  </a:lnTo>
                  <a:lnTo>
                    <a:pt x="3" y="41"/>
                  </a:lnTo>
                  <a:lnTo>
                    <a:pt x="0" y="51"/>
                  </a:lnTo>
                  <a:lnTo>
                    <a:pt x="0" y="61"/>
                  </a:lnTo>
                  <a:lnTo>
                    <a:pt x="0" y="213"/>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99838" name="Line 510"/>
            <p:cNvSpPr>
              <a:spLocks noChangeShapeType="1"/>
            </p:cNvSpPr>
            <p:nvPr/>
          </p:nvSpPr>
          <p:spPr bwMode="auto">
            <a:xfrm>
              <a:off x="4385" y="2799"/>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839" name="Freeform 511"/>
            <p:cNvSpPr>
              <a:spLocks/>
            </p:cNvSpPr>
            <p:nvPr/>
          </p:nvSpPr>
          <p:spPr bwMode="auto">
            <a:xfrm>
              <a:off x="4374" y="2799"/>
              <a:ext cx="203" cy="25"/>
            </a:xfrm>
            <a:custGeom>
              <a:avLst/>
              <a:gdLst>
                <a:gd name="T0" fmla="*/ 11 w 932"/>
                <a:gd name="T1" fmla="*/ 0 h 121"/>
                <a:gd name="T2" fmla="*/ 10 w 932"/>
                <a:gd name="T3" fmla="*/ 0 h 121"/>
                <a:gd name="T4" fmla="*/ 8 w 932"/>
                <a:gd name="T5" fmla="*/ 1 h 121"/>
                <a:gd name="T6" fmla="*/ 6 w 932"/>
                <a:gd name="T7" fmla="*/ 1 h 121"/>
                <a:gd name="T8" fmla="*/ 5 w 932"/>
                <a:gd name="T9" fmla="*/ 2 h 121"/>
                <a:gd name="T10" fmla="*/ 3 w 932"/>
                <a:gd name="T11" fmla="*/ 4 h 121"/>
                <a:gd name="T12" fmla="*/ 2 w 932"/>
                <a:gd name="T13" fmla="*/ 5 h 121"/>
                <a:gd name="T14" fmla="*/ 1 w 932"/>
                <a:gd name="T15" fmla="*/ 7 h 121"/>
                <a:gd name="T16" fmla="*/ 1 w 932"/>
                <a:gd name="T17" fmla="*/ 8 h 121"/>
                <a:gd name="T18" fmla="*/ 0 w 932"/>
                <a:gd name="T19" fmla="*/ 11 h 121"/>
                <a:gd name="T20" fmla="*/ 0 w 932"/>
                <a:gd name="T21" fmla="*/ 13 h 121"/>
                <a:gd name="T22" fmla="*/ 0 w 932"/>
                <a:gd name="T23" fmla="*/ 14 h 121"/>
                <a:gd name="T24" fmla="*/ 1 w 932"/>
                <a:gd name="T25" fmla="*/ 16 h 121"/>
                <a:gd name="T26" fmla="*/ 1 w 932"/>
                <a:gd name="T27" fmla="*/ 18 h 121"/>
                <a:gd name="T28" fmla="*/ 2 w 932"/>
                <a:gd name="T29" fmla="*/ 20 h 121"/>
                <a:gd name="T30" fmla="*/ 3 w 932"/>
                <a:gd name="T31" fmla="*/ 21 h 121"/>
                <a:gd name="T32" fmla="*/ 5 w 932"/>
                <a:gd name="T33" fmla="*/ 23 h 121"/>
                <a:gd name="T34" fmla="*/ 6 w 932"/>
                <a:gd name="T35" fmla="*/ 24 h 121"/>
                <a:gd name="T36" fmla="*/ 8 w 932"/>
                <a:gd name="T37" fmla="*/ 24 h 121"/>
                <a:gd name="T38" fmla="*/ 10 w 932"/>
                <a:gd name="T39" fmla="*/ 25 h 121"/>
                <a:gd name="T40" fmla="*/ 11 w 932"/>
                <a:gd name="T41" fmla="*/ 25 h 121"/>
                <a:gd name="T42" fmla="*/ 192 w 932"/>
                <a:gd name="T43" fmla="*/ 25 h 121"/>
                <a:gd name="T44" fmla="*/ 195 w 932"/>
                <a:gd name="T45" fmla="*/ 24 h 121"/>
                <a:gd name="T46" fmla="*/ 197 w 932"/>
                <a:gd name="T47" fmla="*/ 24 h 121"/>
                <a:gd name="T48" fmla="*/ 198 w 932"/>
                <a:gd name="T49" fmla="*/ 23 h 121"/>
                <a:gd name="T50" fmla="*/ 200 w 932"/>
                <a:gd name="T51" fmla="*/ 21 h 121"/>
                <a:gd name="T52" fmla="*/ 201 w 932"/>
                <a:gd name="T53" fmla="*/ 20 h 121"/>
                <a:gd name="T54" fmla="*/ 202 w 932"/>
                <a:gd name="T55" fmla="*/ 18 h 121"/>
                <a:gd name="T56" fmla="*/ 203 w 932"/>
                <a:gd name="T57" fmla="*/ 16 h 121"/>
                <a:gd name="T58" fmla="*/ 203 w 932"/>
                <a:gd name="T59" fmla="*/ 14 h 121"/>
                <a:gd name="T60" fmla="*/ 203 w 932"/>
                <a:gd name="T61" fmla="*/ 13 h 121"/>
                <a:gd name="T62" fmla="*/ 203 w 932"/>
                <a:gd name="T63" fmla="*/ 11 h 121"/>
                <a:gd name="T64" fmla="*/ 203 w 932"/>
                <a:gd name="T65" fmla="*/ 8 h 121"/>
                <a:gd name="T66" fmla="*/ 202 w 932"/>
                <a:gd name="T67" fmla="*/ 7 h 121"/>
                <a:gd name="T68" fmla="*/ 201 w 932"/>
                <a:gd name="T69" fmla="*/ 5 h 121"/>
                <a:gd name="T70" fmla="*/ 200 w 932"/>
                <a:gd name="T71" fmla="*/ 4 h 121"/>
                <a:gd name="T72" fmla="*/ 198 w 932"/>
                <a:gd name="T73" fmla="*/ 2 h 121"/>
                <a:gd name="T74" fmla="*/ 197 w 932"/>
                <a:gd name="T75" fmla="*/ 1 h 121"/>
                <a:gd name="T76" fmla="*/ 195 w 932"/>
                <a:gd name="T77" fmla="*/ 1 h 121"/>
                <a:gd name="T78" fmla="*/ 193 w 932"/>
                <a:gd name="T79" fmla="*/ 0 h 121"/>
                <a:gd name="T80" fmla="*/ 192 w 932"/>
                <a:gd name="T81" fmla="*/ 0 h 121"/>
                <a:gd name="T82" fmla="*/ 11 w 932"/>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1"/>
                <a:gd name="T128" fmla="*/ 932 w 932"/>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1">
                  <a:moveTo>
                    <a:pt x="52" y="0"/>
                  </a:moveTo>
                  <a:lnTo>
                    <a:pt x="44" y="0"/>
                  </a:lnTo>
                  <a:lnTo>
                    <a:pt x="36" y="3"/>
                  </a:lnTo>
                  <a:lnTo>
                    <a:pt x="29" y="6"/>
                  </a:lnTo>
                  <a:lnTo>
                    <a:pt x="21" y="11"/>
                  </a:lnTo>
                  <a:lnTo>
                    <a:pt x="15" y="17"/>
                  </a:lnTo>
                  <a:lnTo>
                    <a:pt x="10" y="24"/>
                  </a:lnTo>
                  <a:lnTo>
                    <a:pt x="5" y="33"/>
                  </a:lnTo>
                  <a:lnTo>
                    <a:pt x="3" y="41"/>
                  </a:lnTo>
                  <a:lnTo>
                    <a:pt x="0" y="51"/>
                  </a:lnTo>
                  <a:lnTo>
                    <a:pt x="0" y="61"/>
                  </a:lnTo>
                  <a:lnTo>
                    <a:pt x="0" y="70"/>
                  </a:lnTo>
                  <a:lnTo>
                    <a:pt x="3" y="79"/>
                  </a:lnTo>
                  <a:lnTo>
                    <a:pt x="5" y="87"/>
                  </a:lnTo>
                  <a:lnTo>
                    <a:pt x="10" y="96"/>
                  </a:lnTo>
                  <a:lnTo>
                    <a:pt x="15" y="103"/>
                  </a:lnTo>
                  <a:lnTo>
                    <a:pt x="21" y="109"/>
                  </a:lnTo>
                  <a:lnTo>
                    <a:pt x="29" y="114"/>
                  </a:lnTo>
                  <a:lnTo>
                    <a:pt x="36" y="117"/>
                  </a:lnTo>
                  <a:lnTo>
                    <a:pt x="44" y="120"/>
                  </a:lnTo>
                  <a:lnTo>
                    <a:pt x="52" y="121"/>
                  </a:lnTo>
                  <a:lnTo>
                    <a:pt x="880" y="121"/>
                  </a:lnTo>
                  <a:lnTo>
                    <a:pt x="896" y="117"/>
                  </a:lnTo>
                  <a:lnTo>
                    <a:pt x="904" y="114"/>
                  </a:lnTo>
                  <a:lnTo>
                    <a:pt x="910" y="109"/>
                  </a:lnTo>
                  <a:lnTo>
                    <a:pt x="916" y="103"/>
                  </a:lnTo>
                  <a:lnTo>
                    <a:pt x="922" y="96"/>
                  </a:lnTo>
                  <a:lnTo>
                    <a:pt x="926" y="87"/>
                  </a:lnTo>
                  <a:lnTo>
                    <a:pt x="930" y="79"/>
                  </a:lnTo>
                  <a:lnTo>
                    <a:pt x="931" y="70"/>
                  </a:lnTo>
                  <a:lnTo>
                    <a:pt x="932" y="61"/>
                  </a:lnTo>
                  <a:lnTo>
                    <a:pt x="931" y="51"/>
                  </a:lnTo>
                  <a:lnTo>
                    <a:pt x="930" y="41"/>
                  </a:lnTo>
                  <a:lnTo>
                    <a:pt x="926" y="33"/>
                  </a:lnTo>
                  <a:lnTo>
                    <a:pt x="922" y="24"/>
                  </a:lnTo>
                  <a:lnTo>
                    <a:pt x="916" y="17"/>
                  </a:lnTo>
                  <a:lnTo>
                    <a:pt x="910" y="11"/>
                  </a:lnTo>
                  <a:lnTo>
                    <a:pt x="904" y="6"/>
                  </a:lnTo>
                  <a:lnTo>
                    <a:pt x="896" y="3"/>
                  </a:lnTo>
                  <a:lnTo>
                    <a:pt x="887" y="0"/>
                  </a:lnTo>
                  <a:lnTo>
                    <a:pt x="880"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99840" name="Line 512"/>
            <p:cNvSpPr>
              <a:spLocks noChangeShapeType="1"/>
            </p:cNvSpPr>
            <p:nvPr/>
          </p:nvSpPr>
          <p:spPr bwMode="auto">
            <a:xfrm>
              <a:off x="4566" y="2799"/>
              <a:ext cx="0"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841" name="Freeform 513"/>
            <p:cNvSpPr>
              <a:spLocks/>
            </p:cNvSpPr>
            <p:nvPr/>
          </p:nvSpPr>
          <p:spPr bwMode="auto">
            <a:xfrm>
              <a:off x="4554" y="2799"/>
              <a:ext cx="204" cy="25"/>
            </a:xfrm>
            <a:custGeom>
              <a:avLst/>
              <a:gdLst>
                <a:gd name="T0" fmla="*/ 11 w 932"/>
                <a:gd name="T1" fmla="*/ 0 h 121"/>
                <a:gd name="T2" fmla="*/ 9 w 932"/>
                <a:gd name="T3" fmla="*/ 0 h 121"/>
                <a:gd name="T4" fmla="*/ 8 w 932"/>
                <a:gd name="T5" fmla="*/ 1 h 121"/>
                <a:gd name="T6" fmla="*/ 6 w 932"/>
                <a:gd name="T7" fmla="*/ 1 h 121"/>
                <a:gd name="T8" fmla="*/ 5 w 932"/>
                <a:gd name="T9" fmla="*/ 2 h 121"/>
                <a:gd name="T10" fmla="*/ 3 w 932"/>
                <a:gd name="T11" fmla="*/ 4 h 121"/>
                <a:gd name="T12" fmla="*/ 2 w 932"/>
                <a:gd name="T13" fmla="*/ 5 h 121"/>
                <a:gd name="T14" fmla="*/ 1 w 932"/>
                <a:gd name="T15" fmla="*/ 7 h 121"/>
                <a:gd name="T16" fmla="*/ 1 w 932"/>
                <a:gd name="T17" fmla="*/ 8 h 121"/>
                <a:gd name="T18" fmla="*/ 0 w 932"/>
                <a:gd name="T19" fmla="*/ 11 h 121"/>
                <a:gd name="T20" fmla="*/ 0 w 932"/>
                <a:gd name="T21" fmla="*/ 13 h 121"/>
                <a:gd name="T22" fmla="*/ 0 w 932"/>
                <a:gd name="T23" fmla="*/ 14 h 121"/>
                <a:gd name="T24" fmla="*/ 1 w 932"/>
                <a:gd name="T25" fmla="*/ 16 h 121"/>
                <a:gd name="T26" fmla="*/ 1 w 932"/>
                <a:gd name="T27" fmla="*/ 18 h 121"/>
                <a:gd name="T28" fmla="*/ 2 w 932"/>
                <a:gd name="T29" fmla="*/ 20 h 121"/>
                <a:gd name="T30" fmla="*/ 3 w 932"/>
                <a:gd name="T31" fmla="*/ 21 h 121"/>
                <a:gd name="T32" fmla="*/ 5 w 932"/>
                <a:gd name="T33" fmla="*/ 23 h 121"/>
                <a:gd name="T34" fmla="*/ 6 w 932"/>
                <a:gd name="T35" fmla="*/ 24 h 121"/>
                <a:gd name="T36" fmla="*/ 8 w 932"/>
                <a:gd name="T37" fmla="*/ 24 h 121"/>
                <a:gd name="T38" fmla="*/ 9 w 932"/>
                <a:gd name="T39" fmla="*/ 25 h 121"/>
                <a:gd name="T40" fmla="*/ 11 w 932"/>
                <a:gd name="T41" fmla="*/ 25 h 121"/>
                <a:gd name="T42" fmla="*/ 193 w 932"/>
                <a:gd name="T43" fmla="*/ 25 h 121"/>
                <a:gd name="T44" fmla="*/ 196 w 932"/>
                <a:gd name="T45" fmla="*/ 24 h 121"/>
                <a:gd name="T46" fmla="*/ 198 w 932"/>
                <a:gd name="T47" fmla="*/ 24 h 121"/>
                <a:gd name="T48" fmla="*/ 199 w 932"/>
                <a:gd name="T49" fmla="*/ 23 h 121"/>
                <a:gd name="T50" fmla="*/ 201 w 932"/>
                <a:gd name="T51" fmla="*/ 21 h 121"/>
                <a:gd name="T52" fmla="*/ 202 w 932"/>
                <a:gd name="T53" fmla="*/ 20 h 121"/>
                <a:gd name="T54" fmla="*/ 202 w 932"/>
                <a:gd name="T55" fmla="*/ 18 h 121"/>
                <a:gd name="T56" fmla="*/ 203 w 932"/>
                <a:gd name="T57" fmla="*/ 16 h 121"/>
                <a:gd name="T58" fmla="*/ 204 w 932"/>
                <a:gd name="T59" fmla="*/ 14 h 121"/>
                <a:gd name="T60" fmla="*/ 204 w 932"/>
                <a:gd name="T61" fmla="*/ 13 h 121"/>
                <a:gd name="T62" fmla="*/ 204 w 932"/>
                <a:gd name="T63" fmla="*/ 11 h 121"/>
                <a:gd name="T64" fmla="*/ 203 w 932"/>
                <a:gd name="T65" fmla="*/ 8 h 121"/>
                <a:gd name="T66" fmla="*/ 202 w 932"/>
                <a:gd name="T67" fmla="*/ 7 h 121"/>
                <a:gd name="T68" fmla="*/ 202 w 932"/>
                <a:gd name="T69" fmla="*/ 5 h 121"/>
                <a:gd name="T70" fmla="*/ 201 w 932"/>
                <a:gd name="T71" fmla="*/ 4 h 121"/>
                <a:gd name="T72" fmla="*/ 199 w 932"/>
                <a:gd name="T73" fmla="*/ 2 h 121"/>
                <a:gd name="T74" fmla="*/ 198 w 932"/>
                <a:gd name="T75" fmla="*/ 1 h 121"/>
                <a:gd name="T76" fmla="*/ 196 w 932"/>
                <a:gd name="T77" fmla="*/ 1 h 121"/>
                <a:gd name="T78" fmla="*/ 194 w 932"/>
                <a:gd name="T79" fmla="*/ 0 h 121"/>
                <a:gd name="T80" fmla="*/ 193 w 932"/>
                <a:gd name="T81" fmla="*/ 0 h 121"/>
                <a:gd name="T82" fmla="*/ 11 w 932"/>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1"/>
                <a:gd name="T128" fmla="*/ 932 w 932"/>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1">
                  <a:moveTo>
                    <a:pt x="52" y="0"/>
                  </a:moveTo>
                  <a:lnTo>
                    <a:pt x="43" y="0"/>
                  </a:lnTo>
                  <a:lnTo>
                    <a:pt x="36" y="3"/>
                  </a:lnTo>
                  <a:lnTo>
                    <a:pt x="29" y="6"/>
                  </a:lnTo>
                  <a:lnTo>
                    <a:pt x="21" y="11"/>
                  </a:lnTo>
                  <a:lnTo>
                    <a:pt x="15" y="17"/>
                  </a:lnTo>
                  <a:lnTo>
                    <a:pt x="10" y="24"/>
                  </a:lnTo>
                  <a:lnTo>
                    <a:pt x="6" y="33"/>
                  </a:lnTo>
                  <a:lnTo>
                    <a:pt x="3" y="41"/>
                  </a:lnTo>
                  <a:lnTo>
                    <a:pt x="0" y="51"/>
                  </a:lnTo>
                  <a:lnTo>
                    <a:pt x="0" y="61"/>
                  </a:lnTo>
                  <a:lnTo>
                    <a:pt x="0" y="70"/>
                  </a:lnTo>
                  <a:lnTo>
                    <a:pt x="3" y="79"/>
                  </a:lnTo>
                  <a:lnTo>
                    <a:pt x="6" y="87"/>
                  </a:lnTo>
                  <a:lnTo>
                    <a:pt x="10" y="96"/>
                  </a:lnTo>
                  <a:lnTo>
                    <a:pt x="15" y="103"/>
                  </a:lnTo>
                  <a:lnTo>
                    <a:pt x="21" y="109"/>
                  </a:lnTo>
                  <a:lnTo>
                    <a:pt x="29" y="114"/>
                  </a:lnTo>
                  <a:lnTo>
                    <a:pt x="36" y="117"/>
                  </a:lnTo>
                  <a:lnTo>
                    <a:pt x="43" y="120"/>
                  </a:lnTo>
                  <a:lnTo>
                    <a:pt x="52" y="121"/>
                  </a:lnTo>
                  <a:lnTo>
                    <a:pt x="880" y="121"/>
                  </a:lnTo>
                  <a:lnTo>
                    <a:pt x="896" y="117"/>
                  </a:lnTo>
                  <a:lnTo>
                    <a:pt x="903" y="114"/>
                  </a:lnTo>
                  <a:lnTo>
                    <a:pt x="911" y="109"/>
                  </a:lnTo>
                  <a:lnTo>
                    <a:pt x="917" y="103"/>
                  </a:lnTo>
                  <a:lnTo>
                    <a:pt x="922" y="96"/>
                  </a:lnTo>
                  <a:lnTo>
                    <a:pt x="925" y="87"/>
                  </a:lnTo>
                  <a:lnTo>
                    <a:pt x="929" y="79"/>
                  </a:lnTo>
                  <a:lnTo>
                    <a:pt x="930" y="70"/>
                  </a:lnTo>
                  <a:lnTo>
                    <a:pt x="932" y="61"/>
                  </a:lnTo>
                  <a:lnTo>
                    <a:pt x="930" y="51"/>
                  </a:lnTo>
                  <a:lnTo>
                    <a:pt x="929" y="41"/>
                  </a:lnTo>
                  <a:lnTo>
                    <a:pt x="925" y="33"/>
                  </a:lnTo>
                  <a:lnTo>
                    <a:pt x="922" y="24"/>
                  </a:lnTo>
                  <a:lnTo>
                    <a:pt x="917" y="17"/>
                  </a:lnTo>
                  <a:lnTo>
                    <a:pt x="911" y="11"/>
                  </a:lnTo>
                  <a:lnTo>
                    <a:pt x="903" y="6"/>
                  </a:lnTo>
                  <a:lnTo>
                    <a:pt x="896" y="3"/>
                  </a:lnTo>
                  <a:lnTo>
                    <a:pt x="887" y="0"/>
                  </a:lnTo>
                  <a:lnTo>
                    <a:pt x="880"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99842" name="Line 514"/>
            <p:cNvSpPr>
              <a:spLocks noChangeShapeType="1"/>
            </p:cNvSpPr>
            <p:nvPr/>
          </p:nvSpPr>
          <p:spPr bwMode="auto">
            <a:xfrm>
              <a:off x="4746" y="2799"/>
              <a:ext cx="1" cy="1"/>
            </a:xfrm>
            <a:prstGeom prst="line">
              <a:avLst/>
            </a:prstGeom>
            <a:noFill/>
            <a:ln w="0">
              <a:solidFill>
                <a:srgbClr val="FF0000"/>
              </a:solidFill>
              <a:round/>
              <a:headEnd/>
              <a:tailEnd/>
            </a:ln>
          </p:spPr>
          <p:txBody>
            <a:bodyPr>
              <a:prstTxWarp prst="textNoShape">
                <a:avLst/>
              </a:prstTxWarp>
            </a:bodyPr>
            <a:lstStyle/>
            <a:p>
              <a:endParaRPr lang="en-US"/>
            </a:p>
          </p:txBody>
        </p:sp>
        <p:sp>
          <p:nvSpPr>
            <p:cNvPr id="99843" name="Freeform 515"/>
            <p:cNvSpPr>
              <a:spLocks/>
            </p:cNvSpPr>
            <p:nvPr/>
          </p:nvSpPr>
          <p:spPr bwMode="auto">
            <a:xfrm>
              <a:off x="4735" y="2799"/>
              <a:ext cx="203" cy="25"/>
            </a:xfrm>
            <a:custGeom>
              <a:avLst/>
              <a:gdLst>
                <a:gd name="T0" fmla="*/ 11 w 931"/>
                <a:gd name="T1" fmla="*/ 0 h 121"/>
                <a:gd name="T2" fmla="*/ 9 w 931"/>
                <a:gd name="T3" fmla="*/ 0 h 121"/>
                <a:gd name="T4" fmla="*/ 8 w 931"/>
                <a:gd name="T5" fmla="*/ 1 h 121"/>
                <a:gd name="T6" fmla="*/ 6 w 931"/>
                <a:gd name="T7" fmla="*/ 1 h 121"/>
                <a:gd name="T8" fmla="*/ 5 w 931"/>
                <a:gd name="T9" fmla="*/ 2 h 121"/>
                <a:gd name="T10" fmla="*/ 3 w 931"/>
                <a:gd name="T11" fmla="*/ 4 h 121"/>
                <a:gd name="T12" fmla="*/ 2 w 931"/>
                <a:gd name="T13" fmla="*/ 5 h 121"/>
                <a:gd name="T14" fmla="*/ 1 w 931"/>
                <a:gd name="T15" fmla="*/ 7 h 121"/>
                <a:gd name="T16" fmla="*/ 0 w 931"/>
                <a:gd name="T17" fmla="*/ 8 h 121"/>
                <a:gd name="T18" fmla="*/ 0 w 931"/>
                <a:gd name="T19" fmla="*/ 11 h 121"/>
                <a:gd name="T20" fmla="*/ 0 w 931"/>
                <a:gd name="T21" fmla="*/ 13 h 121"/>
                <a:gd name="T22" fmla="*/ 0 w 931"/>
                <a:gd name="T23" fmla="*/ 14 h 121"/>
                <a:gd name="T24" fmla="*/ 0 w 931"/>
                <a:gd name="T25" fmla="*/ 16 h 121"/>
                <a:gd name="T26" fmla="*/ 1 w 931"/>
                <a:gd name="T27" fmla="*/ 18 h 121"/>
                <a:gd name="T28" fmla="*/ 2 w 931"/>
                <a:gd name="T29" fmla="*/ 20 h 121"/>
                <a:gd name="T30" fmla="*/ 3 w 931"/>
                <a:gd name="T31" fmla="*/ 21 h 121"/>
                <a:gd name="T32" fmla="*/ 5 w 931"/>
                <a:gd name="T33" fmla="*/ 23 h 121"/>
                <a:gd name="T34" fmla="*/ 6 w 931"/>
                <a:gd name="T35" fmla="*/ 24 h 121"/>
                <a:gd name="T36" fmla="*/ 8 w 931"/>
                <a:gd name="T37" fmla="*/ 24 h 121"/>
                <a:gd name="T38" fmla="*/ 9 w 931"/>
                <a:gd name="T39" fmla="*/ 25 h 121"/>
                <a:gd name="T40" fmla="*/ 11 w 931"/>
                <a:gd name="T41" fmla="*/ 25 h 121"/>
                <a:gd name="T42" fmla="*/ 192 w 931"/>
                <a:gd name="T43" fmla="*/ 25 h 121"/>
                <a:gd name="T44" fmla="*/ 195 w 931"/>
                <a:gd name="T45" fmla="*/ 24 h 121"/>
                <a:gd name="T46" fmla="*/ 197 w 931"/>
                <a:gd name="T47" fmla="*/ 24 h 121"/>
                <a:gd name="T48" fmla="*/ 198 w 931"/>
                <a:gd name="T49" fmla="*/ 23 h 121"/>
                <a:gd name="T50" fmla="*/ 200 w 931"/>
                <a:gd name="T51" fmla="*/ 21 h 121"/>
                <a:gd name="T52" fmla="*/ 201 w 931"/>
                <a:gd name="T53" fmla="*/ 20 h 121"/>
                <a:gd name="T54" fmla="*/ 202 w 931"/>
                <a:gd name="T55" fmla="*/ 18 h 121"/>
                <a:gd name="T56" fmla="*/ 203 w 931"/>
                <a:gd name="T57" fmla="*/ 16 h 121"/>
                <a:gd name="T58" fmla="*/ 203 w 931"/>
                <a:gd name="T59" fmla="*/ 14 h 121"/>
                <a:gd name="T60" fmla="*/ 203 w 931"/>
                <a:gd name="T61" fmla="*/ 13 h 121"/>
                <a:gd name="T62" fmla="*/ 203 w 931"/>
                <a:gd name="T63" fmla="*/ 11 h 121"/>
                <a:gd name="T64" fmla="*/ 203 w 931"/>
                <a:gd name="T65" fmla="*/ 8 h 121"/>
                <a:gd name="T66" fmla="*/ 202 w 931"/>
                <a:gd name="T67" fmla="*/ 7 h 121"/>
                <a:gd name="T68" fmla="*/ 201 w 931"/>
                <a:gd name="T69" fmla="*/ 5 h 121"/>
                <a:gd name="T70" fmla="*/ 200 w 931"/>
                <a:gd name="T71" fmla="*/ 4 h 121"/>
                <a:gd name="T72" fmla="*/ 198 w 931"/>
                <a:gd name="T73" fmla="*/ 2 h 121"/>
                <a:gd name="T74" fmla="*/ 197 w 931"/>
                <a:gd name="T75" fmla="*/ 1 h 121"/>
                <a:gd name="T76" fmla="*/ 195 w 931"/>
                <a:gd name="T77" fmla="*/ 1 h 121"/>
                <a:gd name="T78" fmla="*/ 194 w 931"/>
                <a:gd name="T79" fmla="*/ 0 h 121"/>
                <a:gd name="T80" fmla="*/ 192 w 931"/>
                <a:gd name="T81" fmla="*/ 0 h 121"/>
                <a:gd name="T82" fmla="*/ 11 w 931"/>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1"/>
                <a:gd name="T127" fmla="*/ 0 h 121"/>
                <a:gd name="T128" fmla="*/ 931 w 931"/>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1" h="121">
                  <a:moveTo>
                    <a:pt x="52" y="0"/>
                  </a:moveTo>
                  <a:lnTo>
                    <a:pt x="43" y="0"/>
                  </a:lnTo>
                  <a:lnTo>
                    <a:pt x="36" y="3"/>
                  </a:lnTo>
                  <a:lnTo>
                    <a:pt x="28" y="6"/>
                  </a:lnTo>
                  <a:lnTo>
                    <a:pt x="21" y="11"/>
                  </a:lnTo>
                  <a:lnTo>
                    <a:pt x="15" y="17"/>
                  </a:lnTo>
                  <a:lnTo>
                    <a:pt x="10" y="24"/>
                  </a:lnTo>
                  <a:lnTo>
                    <a:pt x="6" y="33"/>
                  </a:lnTo>
                  <a:lnTo>
                    <a:pt x="2" y="41"/>
                  </a:lnTo>
                  <a:lnTo>
                    <a:pt x="1" y="51"/>
                  </a:lnTo>
                  <a:lnTo>
                    <a:pt x="0" y="61"/>
                  </a:lnTo>
                  <a:lnTo>
                    <a:pt x="1" y="70"/>
                  </a:lnTo>
                  <a:lnTo>
                    <a:pt x="2" y="79"/>
                  </a:lnTo>
                  <a:lnTo>
                    <a:pt x="6" y="87"/>
                  </a:lnTo>
                  <a:lnTo>
                    <a:pt x="10" y="96"/>
                  </a:lnTo>
                  <a:lnTo>
                    <a:pt x="15" y="103"/>
                  </a:lnTo>
                  <a:lnTo>
                    <a:pt x="21" y="109"/>
                  </a:lnTo>
                  <a:lnTo>
                    <a:pt x="28" y="114"/>
                  </a:lnTo>
                  <a:lnTo>
                    <a:pt x="36" y="117"/>
                  </a:lnTo>
                  <a:lnTo>
                    <a:pt x="43" y="120"/>
                  </a:lnTo>
                  <a:lnTo>
                    <a:pt x="52" y="121"/>
                  </a:lnTo>
                  <a:lnTo>
                    <a:pt x="879" y="121"/>
                  </a:lnTo>
                  <a:lnTo>
                    <a:pt x="895" y="117"/>
                  </a:lnTo>
                  <a:lnTo>
                    <a:pt x="903" y="114"/>
                  </a:lnTo>
                  <a:lnTo>
                    <a:pt x="910" y="109"/>
                  </a:lnTo>
                  <a:lnTo>
                    <a:pt x="916" y="103"/>
                  </a:lnTo>
                  <a:lnTo>
                    <a:pt x="921" y="96"/>
                  </a:lnTo>
                  <a:lnTo>
                    <a:pt x="925" y="87"/>
                  </a:lnTo>
                  <a:lnTo>
                    <a:pt x="929" y="79"/>
                  </a:lnTo>
                  <a:lnTo>
                    <a:pt x="930" y="70"/>
                  </a:lnTo>
                  <a:lnTo>
                    <a:pt x="931" y="61"/>
                  </a:lnTo>
                  <a:lnTo>
                    <a:pt x="930" y="51"/>
                  </a:lnTo>
                  <a:lnTo>
                    <a:pt x="929" y="41"/>
                  </a:lnTo>
                  <a:lnTo>
                    <a:pt x="925" y="33"/>
                  </a:lnTo>
                  <a:lnTo>
                    <a:pt x="921" y="24"/>
                  </a:lnTo>
                  <a:lnTo>
                    <a:pt x="916" y="17"/>
                  </a:lnTo>
                  <a:lnTo>
                    <a:pt x="910" y="11"/>
                  </a:lnTo>
                  <a:lnTo>
                    <a:pt x="903" y="6"/>
                  </a:lnTo>
                  <a:lnTo>
                    <a:pt x="895" y="3"/>
                  </a:lnTo>
                  <a:lnTo>
                    <a:pt x="888" y="0"/>
                  </a:lnTo>
                  <a:lnTo>
                    <a:pt x="879"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99844" name="Rectangle 516"/>
            <p:cNvSpPr>
              <a:spLocks noChangeArrowheads="1"/>
            </p:cNvSpPr>
            <p:nvPr/>
          </p:nvSpPr>
          <p:spPr bwMode="auto">
            <a:xfrm>
              <a:off x="4090" y="2337"/>
              <a:ext cx="1334" cy="308"/>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600" b="1" u="none">
                  <a:solidFill>
                    <a:srgbClr val="FFFF00"/>
                  </a:solidFill>
                  <a:latin typeface="Arial" pitchFamily="-105" charset="0"/>
                </a:rPr>
                <a:t>Doxazosin: </a:t>
              </a:r>
            </a:p>
            <a:p>
              <a:pPr algn="ctr" eaLnBrk="0" hangingPunct="0"/>
              <a:r>
                <a:rPr lang="en-US" sz="1600" b="1" u="none">
                  <a:solidFill>
                    <a:srgbClr val="FFFF00"/>
                  </a:solidFill>
                  <a:latin typeface="Arial" pitchFamily="-105" charset="0"/>
                </a:rPr>
                <a:t>Risk Reduction = 39%</a:t>
              </a:r>
            </a:p>
          </p:txBody>
        </p:sp>
        <p:sp>
          <p:nvSpPr>
            <p:cNvPr id="99845" name="Rectangle 517"/>
            <p:cNvSpPr>
              <a:spLocks noChangeArrowheads="1"/>
            </p:cNvSpPr>
            <p:nvPr/>
          </p:nvSpPr>
          <p:spPr bwMode="auto">
            <a:xfrm>
              <a:off x="3951" y="2881"/>
              <a:ext cx="1370" cy="308"/>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600" b="1" u="none">
                  <a:solidFill>
                    <a:srgbClr val="FF0000"/>
                  </a:solidFill>
                  <a:latin typeface="Arial" pitchFamily="-105" charset="0"/>
                </a:rPr>
                <a:t>Combination: </a:t>
              </a:r>
            </a:p>
            <a:p>
              <a:pPr algn="ctr" eaLnBrk="0" hangingPunct="0"/>
              <a:r>
                <a:rPr lang="en-US" sz="1600" b="1" u="none">
                  <a:solidFill>
                    <a:srgbClr val="FF0000"/>
                  </a:solidFill>
                  <a:latin typeface="Arial" pitchFamily="-105" charset="0"/>
                </a:rPr>
                <a:t>Risk Reduction = 67% </a:t>
              </a:r>
            </a:p>
          </p:txBody>
        </p:sp>
        <p:sp>
          <p:nvSpPr>
            <p:cNvPr id="99846" name="Rectangle 518"/>
            <p:cNvSpPr>
              <a:spLocks noChangeArrowheads="1"/>
            </p:cNvSpPr>
            <p:nvPr/>
          </p:nvSpPr>
          <p:spPr bwMode="auto">
            <a:xfrm>
              <a:off x="3883" y="1856"/>
              <a:ext cx="1370" cy="308"/>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600" b="1" u="none">
                  <a:solidFill>
                    <a:srgbClr val="FF9900"/>
                  </a:solidFill>
                  <a:latin typeface="Arial" pitchFamily="-105" charset="0"/>
                </a:rPr>
                <a:t>Finasteride: </a:t>
              </a:r>
            </a:p>
            <a:p>
              <a:pPr algn="ctr" eaLnBrk="0" hangingPunct="0"/>
              <a:r>
                <a:rPr lang="en-US" sz="1600" b="1" u="none">
                  <a:solidFill>
                    <a:srgbClr val="FF9900"/>
                  </a:solidFill>
                  <a:latin typeface="Arial" pitchFamily="-105" charset="0"/>
                </a:rPr>
                <a:t>Risk Reduction = 34% </a:t>
              </a:r>
            </a:p>
          </p:txBody>
        </p:sp>
        <p:sp>
          <p:nvSpPr>
            <p:cNvPr id="99847" name="Rectangle 519"/>
            <p:cNvSpPr>
              <a:spLocks noChangeArrowheads="1"/>
            </p:cNvSpPr>
            <p:nvPr/>
          </p:nvSpPr>
          <p:spPr bwMode="auto">
            <a:xfrm>
              <a:off x="4471" y="1499"/>
              <a:ext cx="490" cy="154"/>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b="1" u="none">
                  <a:solidFill>
                    <a:srgbClr val="00FFFF"/>
                  </a:solidFill>
                  <a:latin typeface="Arial" pitchFamily="-105" charset="0"/>
                </a:rPr>
                <a:t>Placebo</a:t>
              </a:r>
            </a:p>
          </p:txBody>
        </p:sp>
        <p:sp>
          <p:nvSpPr>
            <p:cNvPr id="99848" name="Freeform 520"/>
            <p:cNvSpPr>
              <a:spLocks/>
            </p:cNvSpPr>
            <p:nvPr/>
          </p:nvSpPr>
          <p:spPr bwMode="auto">
            <a:xfrm>
              <a:off x="2025" y="2949"/>
              <a:ext cx="203" cy="25"/>
            </a:xfrm>
            <a:custGeom>
              <a:avLst/>
              <a:gdLst>
                <a:gd name="T0" fmla="*/ 11 w 930"/>
                <a:gd name="T1" fmla="*/ 0 h 121"/>
                <a:gd name="T2" fmla="*/ 9 w 930"/>
                <a:gd name="T3" fmla="*/ 0 h 121"/>
                <a:gd name="T4" fmla="*/ 7 w 930"/>
                <a:gd name="T5" fmla="*/ 1 h 121"/>
                <a:gd name="T6" fmla="*/ 6 w 930"/>
                <a:gd name="T7" fmla="*/ 1 h 121"/>
                <a:gd name="T8" fmla="*/ 5 w 930"/>
                <a:gd name="T9" fmla="*/ 2 h 121"/>
                <a:gd name="T10" fmla="*/ 3 w 930"/>
                <a:gd name="T11" fmla="*/ 4 h 121"/>
                <a:gd name="T12" fmla="*/ 2 w 930"/>
                <a:gd name="T13" fmla="*/ 5 h 121"/>
                <a:gd name="T14" fmla="*/ 1 w 930"/>
                <a:gd name="T15" fmla="*/ 7 h 121"/>
                <a:gd name="T16" fmla="*/ 0 w 930"/>
                <a:gd name="T17" fmla="*/ 9 h 121"/>
                <a:gd name="T18" fmla="*/ 0 w 930"/>
                <a:gd name="T19" fmla="*/ 11 h 121"/>
                <a:gd name="T20" fmla="*/ 0 w 930"/>
                <a:gd name="T21" fmla="*/ 12 h 121"/>
                <a:gd name="T22" fmla="*/ 0 w 930"/>
                <a:gd name="T23" fmla="*/ 14 h 121"/>
                <a:gd name="T24" fmla="*/ 0 w 930"/>
                <a:gd name="T25" fmla="*/ 17 h 121"/>
                <a:gd name="T26" fmla="*/ 1 w 930"/>
                <a:gd name="T27" fmla="*/ 18 h 121"/>
                <a:gd name="T28" fmla="*/ 2 w 930"/>
                <a:gd name="T29" fmla="*/ 20 h 121"/>
                <a:gd name="T30" fmla="*/ 3 w 930"/>
                <a:gd name="T31" fmla="*/ 21 h 121"/>
                <a:gd name="T32" fmla="*/ 5 w 930"/>
                <a:gd name="T33" fmla="*/ 23 h 121"/>
                <a:gd name="T34" fmla="*/ 6 w 930"/>
                <a:gd name="T35" fmla="*/ 24 h 121"/>
                <a:gd name="T36" fmla="*/ 7 w 930"/>
                <a:gd name="T37" fmla="*/ 24 h 121"/>
                <a:gd name="T38" fmla="*/ 9 w 930"/>
                <a:gd name="T39" fmla="*/ 25 h 121"/>
                <a:gd name="T40" fmla="*/ 11 w 930"/>
                <a:gd name="T41" fmla="*/ 25 h 121"/>
                <a:gd name="T42" fmla="*/ 192 w 930"/>
                <a:gd name="T43" fmla="*/ 25 h 121"/>
                <a:gd name="T44" fmla="*/ 195 w 930"/>
                <a:gd name="T45" fmla="*/ 24 h 121"/>
                <a:gd name="T46" fmla="*/ 197 w 930"/>
                <a:gd name="T47" fmla="*/ 24 h 121"/>
                <a:gd name="T48" fmla="*/ 198 w 930"/>
                <a:gd name="T49" fmla="*/ 23 h 121"/>
                <a:gd name="T50" fmla="*/ 200 w 930"/>
                <a:gd name="T51" fmla="*/ 21 h 121"/>
                <a:gd name="T52" fmla="*/ 201 w 930"/>
                <a:gd name="T53" fmla="*/ 20 h 121"/>
                <a:gd name="T54" fmla="*/ 202 w 930"/>
                <a:gd name="T55" fmla="*/ 18 h 121"/>
                <a:gd name="T56" fmla="*/ 203 w 930"/>
                <a:gd name="T57" fmla="*/ 17 h 121"/>
                <a:gd name="T58" fmla="*/ 203 w 930"/>
                <a:gd name="T59" fmla="*/ 14 h 121"/>
                <a:gd name="T60" fmla="*/ 203 w 930"/>
                <a:gd name="T61" fmla="*/ 12 h 121"/>
                <a:gd name="T62" fmla="*/ 203 w 930"/>
                <a:gd name="T63" fmla="*/ 11 h 121"/>
                <a:gd name="T64" fmla="*/ 203 w 930"/>
                <a:gd name="T65" fmla="*/ 9 h 121"/>
                <a:gd name="T66" fmla="*/ 202 w 930"/>
                <a:gd name="T67" fmla="*/ 7 h 121"/>
                <a:gd name="T68" fmla="*/ 201 w 930"/>
                <a:gd name="T69" fmla="*/ 5 h 121"/>
                <a:gd name="T70" fmla="*/ 200 w 930"/>
                <a:gd name="T71" fmla="*/ 4 h 121"/>
                <a:gd name="T72" fmla="*/ 198 w 930"/>
                <a:gd name="T73" fmla="*/ 2 h 121"/>
                <a:gd name="T74" fmla="*/ 197 w 930"/>
                <a:gd name="T75" fmla="*/ 1 h 121"/>
                <a:gd name="T76" fmla="*/ 195 w 930"/>
                <a:gd name="T77" fmla="*/ 1 h 121"/>
                <a:gd name="T78" fmla="*/ 194 w 930"/>
                <a:gd name="T79" fmla="*/ 0 h 121"/>
                <a:gd name="T80" fmla="*/ 192 w 930"/>
                <a:gd name="T81" fmla="*/ 0 h 121"/>
                <a:gd name="T82" fmla="*/ 11 w 930"/>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21"/>
                <a:gd name="T128" fmla="*/ 930 w 930"/>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21">
                  <a:moveTo>
                    <a:pt x="51" y="0"/>
                  </a:moveTo>
                  <a:lnTo>
                    <a:pt x="43" y="1"/>
                  </a:lnTo>
                  <a:lnTo>
                    <a:pt x="34" y="3"/>
                  </a:lnTo>
                  <a:lnTo>
                    <a:pt x="27" y="7"/>
                  </a:lnTo>
                  <a:lnTo>
                    <a:pt x="21" y="12"/>
                  </a:lnTo>
                  <a:lnTo>
                    <a:pt x="15" y="18"/>
                  </a:lnTo>
                  <a:lnTo>
                    <a:pt x="10" y="25"/>
                  </a:lnTo>
                  <a:lnTo>
                    <a:pt x="5" y="32"/>
                  </a:lnTo>
                  <a:lnTo>
                    <a:pt x="2" y="42"/>
                  </a:lnTo>
                  <a:lnTo>
                    <a:pt x="0" y="51"/>
                  </a:lnTo>
                  <a:lnTo>
                    <a:pt x="0" y="60"/>
                  </a:lnTo>
                  <a:lnTo>
                    <a:pt x="0" y="70"/>
                  </a:lnTo>
                  <a:lnTo>
                    <a:pt x="2" y="80"/>
                  </a:lnTo>
                  <a:lnTo>
                    <a:pt x="5" y="88"/>
                  </a:lnTo>
                  <a:lnTo>
                    <a:pt x="10" y="96"/>
                  </a:lnTo>
                  <a:lnTo>
                    <a:pt x="15" y="104"/>
                  </a:lnTo>
                  <a:lnTo>
                    <a:pt x="21" y="110"/>
                  </a:lnTo>
                  <a:lnTo>
                    <a:pt x="27" y="115"/>
                  </a:lnTo>
                  <a:lnTo>
                    <a:pt x="34" y="118"/>
                  </a:lnTo>
                  <a:lnTo>
                    <a:pt x="43" y="121"/>
                  </a:lnTo>
                  <a:lnTo>
                    <a:pt x="51" y="121"/>
                  </a:lnTo>
                  <a:lnTo>
                    <a:pt x="878" y="121"/>
                  </a:lnTo>
                  <a:lnTo>
                    <a:pt x="894" y="118"/>
                  </a:lnTo>
                  <a:lnTo>
                    <a:pt x="902" y="115"/>
                  </a:lnTo>
                  <a:lnTo>
                    <a:pt x="909" y="110"/>
                  </a:lnTo>
                  <a:lnTo>
                    <a:pt x="915" y="104"/>
                  </a:lnTo>
                  <a:lnTo>
                    <a:pt x="920" y="96"/>
                  </a:lnTo>
                  <a:lnTo>
                    <a:pt x="925" y="88"/>
                  </a:lnTo>
                  <a:lnTo>
                    <a:pt x="928" y="80"/>
                  </a:lnTo>
                  <a:lnTo>
                    <a:pt x="930" y="70"/>
                  </a:lnTo>
                  <a:lnTo>
                    <a:pt x="930" y="60"/>
                  </a:lnTo>
                  <a:lnTo>
                    <a:pt x="930" y="51"/>
                  </a:lnTo>
                  <a:lnTo>
                    <a:pt x="928" y="42"/>
                  </a:lnTo>
                  <a:lnTo>
                    <a:pt x="925" y="32"/>
                  </a:lnTo>
                  <a:lnTo>
                    <a:pt x="920" y="25"/>
                  </a:lnTo>
                  <a:lnTo>
                    <a:pt x="915" y="18"/>
                  </a:lnTo>
                  <a:lnTo>
                    <a:pt x="909" y="12"/>
                  </a:lnTo>
                  <a:lnTo>
                    <a:pt x="902" y="7"/>
                  </a:lnTo>
                  <a:lnTo>
                    <a:pt x="894" y="3"/>
                  </a:lnTo>
                  <a:lnTo>
                    <a:pt x="887" y="1"/>
                  </a:lnTo>
                  <a:lnTo>
                    <a:pt x="878" y="0"/>
                  </a:lnTo>
                  <a:lnTo>
                    <a:pt x="51"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849" name="Freeform 521"/>
            <p:cNvSpPr>
              <a:spLocks/>
            </p:cNvSpPr>
            <p:nvPr/>
          </p:nvSpPr>
          <p:spPr bwMode="auto">
            <a:xfrm>
              <a:off x="3831" y="2476"/>
              <a:ext cx="23" cy="61"/>
            </a:xfrm>
            <a:custGeom>
              <a:avLst/>
              <a:gdLst>
                <a:gd name="T0" fmla="*/ 0 w 102"/>
                <a:gd name="T1" fmla="*/ 48 h 297"/>
                <a:gd name="T2" fmla="*/ 0 w 102"/>
                <a:gd name="T3" fmla="*/ 51 h 297"/>
                <a:gd name="T4" fmla="*/ 0 w 102"/>
                <a:gd name="T5" fmla="*/ 53 h 297"/>
                <a:gd name="T6" fmla="*/ 1 w 102"/>
                <a:gd name="T7" fmla="*/ 54 h 297"/>
                <a:gd name="T8" fmla="*/ 2 w 102"/>
                <a:gd name="T9" fmla="*/ 56 h 297"/>
                <a:gd name="T10" fmla="*/ 3 w 102"/>
                <a:gd name="T11" fmla="*/ 58 h 297"/>
                <a:gd name="T12" fmla="*/ 5 w 102"/>
                <a:gd name="T13" fmla="*/ 59 h 297"/>
                <a:gd name="T14" fmla="*/ 6 w 102"/>
                <a:gd name="T15" fmla="*/ 60 h 297"/>
                <a:gd name="T16" fmla="*/ 8 w 102"/>
                <a:gd name="T17" fmla="*/ 60 h 297"/>
                <a:gd name="T18" fmla="*/ 10 w 102"/>
                <a:gd name="T19" fmla="*/ 61 h 297"/>
                <a:gd name="T20" fmla="*/ 11 w 102"/>
                <a:gd name="T21" fmla="*/ 61 h 297"/>
                <a:gd name="T22" fmla="*/ 13 w 102"/>
                <a:gd name="T23" fmla="*/ 61 h 297"/>
                <a:gd name="T24" fmla="*/ 15 w 102"/>
                <a:gd name="T25" fmla="*/ 60 h 297"/>
                <a:gd name="T26" fmla="*/ 17 w 102"/>
                <a:gd name="T27" fmla="*/ 60 h 297"/>
                <a:gd name="T28" fmla="*/ 18 w 102"/>
                <a:gd name="T29" fmla="*/ 59 h 297"/>
                <a:gd name="T30" fmla="*/ 20 w 102"/>
                <a:gd name="T31" fmla="*/ 58 h 297"/>
                <a:gd name="T32" fmla="*/ 21 w 102"/>
                <a:gd name="T33" fmla="*/ 56 h 297"/>
                <a:gd name="T34" fmla="*/ 22 w 102"/>
                <a:gd name="T35" fmla="*/ 54 h 297"/>
                <a:gd name="T36" fmla="*/ 23 w 102"/>
                <a:gd name="T37" fmla="*/ 53 h 297"/>
                <a:gd name="T38" fmla="*/ 23 w 102"/>
                <a:gd name="T39" fmla="*/ 51 h 297"/>
                <a:gd name="T40" fmla="*/ 23 w 102"/>
                <a:gd name="T41" fmla="*/ 48 h 297"/>
                <a:gd name="T42" fmla="*/ 23 w 102"/>
                <a:gd name="T43" fmla="*/ 12 h 297"/>
                <a:gd name="T44" fmla="*/ 23 w 102"/>
                <a:gd name="T45" fmla="*/ 8 h 297"/>
                <a:gd name="T46" fmla="*/ 22 w 102"/>
                <a:gd name="T47" fmla="*/ 7 h 297"/>
                <a:gd name="T48" fmla="*/ 21 w 102"/>
                <a:gd name="T49" fmla="*/ 5 h 297"/>
                <a:gd name="T50" fmla="*/ 20 w 102"/>
                <a:gd name="T51" fmla="*/ 4 h 297"/>
                <a:gd name="T52" fmla="*/ 18 w 102"/>
                <a:gd name="T53" fmla="*/ 2 h 297"/>
                <a:gd name="T54" fmla="*/ 17 w 102"/>
                <a:gd name="T55" fmla="*/ 1 h 297"/>
                <a:gd name="T56" fmla="*/ 15 w 102"/>
                <a:gd name="T57" fmla="*/ 0 h 297"/>
                <a:gd name="T58" fmla="*/ 13 w 102"/>
                <a:gd name="T59" fmla="*/ 0 h 297"/>
                <a:gd name="T60" fmla="*/ 11 w 102"/>
                <a:gd name="T61" fmla="*/ 0 h 297"/>
                <a:gd name="T62" fmla="*/ 10 w 102"/>
                <a:gd name="T63" fmla="*/ 0 h 297"/>
                <a:gd name="T64" fmla="*/ 8 w 102"/>
                <a:gd name="T65" fmla="*/ 0 h 297"/>
                <a:gd name="T66" fmla="*/ 6 w 102"/>
                <a:gd name="T67" fmla="*/ 1 h 297"/>
                <a:gd name="T68" fmla="*/ 5 w 102"/>
                <a:gd name="T69" fmla="*/ 2 h 297"/>
                <a:gd name="T70" fmla="*/ 3 w 102"/>
                <a:gd name="T71" fmla="*/ 4 h 297"/>
                <a:gd name="T72" fmla="*/ 2 w 102"/>
                <a:gd name="T73" fmla="*/ 5 h 297"/>
                <a:gd name="T74" fmla="*/ 1 w 102"/>
                <a:gd name="T75" fmla="*/ 7 h 297"/>
                <a:gd name="T76" fmla="*/ 0 w 102"/>
                <a:gd name="T77" fmla="*/ 8 h 297"/>
                <a:gd name="T78" fmla="*/ 0 w 102"/>
                <a:gd name="T79" fmla="*/ 10 h 297"/>
                <a:gd name="T80" fmla="*/ 0 w 102"/>
                <a:gd name="T81" fmla="*/ 12 h 297"/>
                <a:gd name="T82" fmla="*/ 0 w 102"/>
                <a:gd name="T83" fmla="*/ 48 h 2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
                <a:gd name="T127" fmla="*/ 0 h 297"/>
                <a:gd name="T128" fmla="*/ 102 w 102"/>
                <a:gd name="T129" fmla="*/ 297 h 2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 h="297">
                  <a:moveTo>
                    <a:pt x="0" y="236"/>
                  </a:moveTo>
                  <a:lnTo>
                    <a:pt x="0" y="246"/>
                  </a:lnTo>
                  <a:lnTo>
                    <a:pt x="2" y="256"/>
                  </a:lnTo>
                  <a:lnTo>
                    <a:pt x="4" y="264"/>
                  </a:lnTo>
                  <a:lnTo>
                    <a:pt x="9" y="273"/>
                  </a:lnTo>
                  <a:lnTo>
                    <a:pt x="14" y="280"/>
                  </a:lnTo>
                  <a:lnTo>
                    <a:pt x="21" y="286"/>
                  </a:lnTo>
                  <a:lnTo>
                    <a:pt x="27" y="291"/>
                  </a:lnTo>
                  <a:lnTo>
                    <a:pt x="34" y="294"/>
                  </a:lnTo>
                  <a:lnTo>
                    <a:pt x="43" y="297"/>
                  </a:lnTo>
                  <a:lnTo>
                    <a:pt x="50" y="297"/>
                  </a:lnTo>
                  <a:lnTo>
                    <a:pt x="59" y="297"/>
                  </a:lnTo>
                  <a:lnTo>
                    <a:pt x="66" y="294"/>
                  </a:lnTo>
                  <a:lnTo>
                    <a:pt x="74" y="291"/>
                  </a:lnTo>
                  <a:lnTo>
                    <a:pt x="81" y="286"/>
                  </a:lnTo>
                  <a:lnTo>
                    <a:pt x="87" y="280"/>
                  </a:lnTo>
                  <a:lnTo>
                    <a:pt x="92" y="273"/>
                  </a:lnTo>
                  <a:lnTo>
                    <a:pt x="97" y="264"/>
                  </a:lnTo>
                  <a:lnTo>
                    <a:pt x="100" y="256"/>
                  </a:lnTo>
                  <a:lnTo>
                    <a:pt x="102" y="246"/>
                  </a:lnTo>
                  <a:lnTo>
                    <a:pt x="102" y="236"/>
                  </a:lnTo>
                  <a:lnTo>
                    <a:pt x="102" y="60"/>
                  </a:lnTo>
                  <a:lnTo>
                    <a:pt x="100" y="41"/>
                  </a:lnTo>
                  <a:lnTo>
                    <a:pt x="97" y="32"/>
                  </a:lnTo>
                  <a:lnTo>
                    <a:pt x="92" y="25"/>
                  </a:lnTo>
                  <a:lnTo>
                    <a:pt x="87" y="18"/>
                  </a:lnTo>
                  <a:lnTo>
                    <a:pt x="81" y="11"/>
                  </a:lnTo>
                  <a:lnTo>
                    <a:pt x="74" y="6"/>
                  </a:lnTo>
                  <a:lnTo>
                    <a:pt x="66" y="2"/>
                  </a:lnTo>
                  <a:lnTo>
                    <a:pt x="59" y="1"/>
                  </a:lnTo>
                  <a:lnTo>
                    <a:pt x="50" y="0"/>
                  </a:lnTo>
                  <a:lnTo>
                    <a:pt x="43" y="1"/>
                  </a:lnTo>
                  <a:lnTo>
                    <a:pt x="34" y="2"/>
                  </a:lnTo>
                  <a:lnTo>
                    <a:pt x="27" y="6"/>
                  </a:lnTo>
                  <a:lnTo>
                    <a:pt x="21" y="11"/>
                  </a:lnTo>
                  <a:lnTo>
                    <a:pt x="14" y="18"/>
                  </a:lnTo>
                  <a:lnTo>
                    <a:pt x="9" y="25"/>
                  </a:lnTo>
                  <a:lnTo>
                    <a:pt x="4" y="32"/>
                  </a:lnTo>
                  <a:lnTo>
                    <a:pt x="2" y="41"/>
                  </a:lnTo>
                  <a:lnTo>
                    <a:pt x="0" y="50"/>
                  </a:lnTo>
                  <a:lnTo>
                    <a:pt x="0" y="60"/>
                  </a:lnTo>
                  <a:lnTo>
                    <a:pt x="0" y="236"/>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850" name="Freeform 522"/>
            <p:cNvSpPr>
              <a:spLocks/>
            </p:cNvSpPr>
            <p:nvPr/>
          </p:nvSpPr>
          <p:spPr bwMode="auto">
            <a:xfrm>
              <a:off x="3831" y="2476"/>
              <a:ext cx="204" cy="25"/>
            </a:xfrm>
            <a:custGeom>
              <a:avLst/>
              <a:gdLst>
                <a:gd name="T0" fmla="*/ 11 w 930"/>
                <a:gd name="T1" fmla="*/ 0 h 120"/>
                <a:gd name="T2" fmla="*/ 9 w 930"/>
                <a:gd name="T3" fmla="*/ 0 h 120"/>
                <a:gd name="T4" fmla="*/ 7 w 930"/>
                <a:gd name="T5" fmla="*/ 0 h 120"/>
                <a:gd name="T6" fmla="*/ 6 w 930"/>
                <a:gd name="T7" fmla="*/ 1 h 120"/>
                <a:gd name="T8" fmla="*/ 5 w 930"/>
                <a:gd name="T9" fmla="*/ 2 h 120"/>
                <a:gd name="T10" fmla="*/ 3 w 930"/>
                <a:gd name="T11" fmla="*/ 4 h 120"/>
                <a:gd name="T12" fmla="*/ 2 w 930"/>
                <a:gd name="T13" fmla="*/ 5 h 120"/>
                <a:gd name="T14" fmla="*/ 1 w 930"/>
                <a:gd name="T15" fmla="*/ 7 h 120"/>
                <a:gd name="T16" fmla="*/ 0 w 930"/>
                <a:gd name="T17" fmla="*/ 9 h 120"/>
                <a:gd name="T18" fmla="*/ 0 w 930"/>
                <a:gd name="T19" fmla="*/ 10 h 120"/>
                <a:gd name="T20" fmla="*/ 0 w 930"/>
                <a:gd name="T21" fmla="*/ 13 h 120"/>
                <a:gd name="T22" fmla="*/ 0 w 930"/>
                <a:gd name="T23" fmla="*/ 15 h 120"/>
                <a:gd name="T24" fmla="*/ 0 w 930"/>
                <a:gd name="T25" fmla="*/ 16 h 120"/>
                <a:gd name="T26" fmla="*/ 1 w 930"/>
                <a:gd name="T27" fmla="*/ 18 h 120"/>
                <a:gd name="T28" fmla="*/ 2 w 930"/>
                <a:gd name="T29" fmla="*/ 20 h 120"/>
                <a:gd name="T30" fmla="*/ 3 w 930"/>
                <a:gd name="T31" fmla="*/ 21 h 120"/>
                <a:gd name="T32" fmla="*/ 5 w 930"/>
                <a:gd name="T33" fmla="*/ 23 h 120"/>
                <a:gd name="T34" fmla="*/ 6 w 930"/>
                <a:gd name="T35" fmla="*/ 24 h 120"/>
                <a:gd name="T36" fmla="*/ 7 w 930"/>
                <a:gd name="T37" fmla="*/ 24 h 120"/>
                <a:gd name="T38" fmla="*/ 9 w 930"/>
                <a:gd name="T39" fmla="*/ 25 h 120"/>
                <a:gd name="T40" fmla="*/ 11 w 930"/>
                <a:gd name="T41" fmla="*/ 25 h 120"/>
                <a:gd name="T42" fmla="*/ 193 w 930"/>
                <a:gd name="T43" fmla="*/ 25 h 120"/>
                <a:gd name="T44" fmla="*/ 196 w 930"/>
                <a:gd name="T45" fmla="*/ 24 h 120"/>
                <a:gd name="T46" fmla="*/ 198 w 930"/>
                <a:gd name="T47" fmla="*/ 24 h 120"/>
                <a:gd name="T48" fmla="*/ 199 w 930"/>
                <a:gd name="T49" fmla="*/ 23 h 120"/>
                <a:gd name="T50" fmla="*/ 201 w 930"/>
                <a:gd name="T51" fmla="*/ 21 h 120"/>
                <a:gd name="T52" fmla="*/ 202 w 930"/>
                <a:gd name="T53" fmla="*/ 20 h 120"/>
                <a:gd name="T54" fmla="*/ 203 w 930"/>
                <a:gd name="T55" fmla="*/ 18 h 120"/>
                <a:gd name="T56" fmla="*/ 203 w 930"/>
                <a:gd name="T57" fmla="*/ 16 h 120"/>
                <a:gd name="T58" fmla="*/ 204 w 930"/>
                <a:gd name="T59" fmla="*/ 15 h 120"/>
                <a:gd name="T60" fmla="*/ 204 w 930"/>
                <a:gd name="T61" fmla="*/ 13 h 120"/>
                <a:gd name="T62" fmla="*/ 204 w 930"/>
                <a:gd name="T63" fmla="*/ 10 h 120"/>
                <a:gd name="T64" fmla="*/ 203 w 930"/>
                <a:gd name="T65" fmla="*/ 9 h 120"/>
                <a:gd name="T66" fmla="*/ 203 w 930"/>
                <a:gd name="T67" fmla="*/ 7 h 120"/>
                <a:gd name="T68" fmla="*/ 202 w 930"/>
                <a:gd name="T69" fmla="*/ 5 h 120"/>
                <a:gd name="T70" fmla="*/ 201 w 930"/>
                <a:gd name="T71" fmla="*/ 4 h 120"/>
                <a:gd name="T72" fmla="*/ 199 w 930"/>
                <a:gd name="T73" fmla="*/ 2 h 120"/>
                <a:gd name="T74" fmla="*/ 198 w 930"/>
                <a:gd name="T75" fmla="*/ 1 h 120"/>
                <a:gd name="T76" fmla="*/ 196 w 930"/>
                <a:gd name="T77" fmla="*/ 0 h 120"/>
                <a:gd name="T78" fmla="*/ 195 w 930"/>
                <a:gd name="T79" fmla="*/ 0 h 120"/>
                <a:gd name="T80" fmla="*/ 193 w 930"/>
                <a:gd name="T81" fmla="*/ 0 h 120"/>
                <a:gd name="T82" fmla="*/ 11 w 930"/>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20"/>
                <a:gd name="T128" fmla="*/ 930 w 930"/>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20">
                  <a:moveTo>
                    <a:pt x="50" y="0"/>
                  </a:moveTo>
                  <a:lnTo>
                    <a:pt x="43" y="1"/>
                  </a:lnTo>
                  <a:lnTo>
                    <a:pt x="34" y="2"/>
                  </a:lnTo>
                  <a:lnTo>
                    <a:pt x="27" y="6"/>
                  </a:lnTo>
                  <a:lnTo>
                    <a:pt x="21" y="11"/>
                  </a:lnTo>
                  <a:lnTo>
                    <a:pt x="14" y="18"/>
                  </a:lnTo>
                  <a:lnTo>
                    <a:pt x="9" y="25"/>
                  </a:lnTo>
                  <a:lnTo>
                    <a:pt x="4" y="32"/>
                  </a:lnTo>
                  <a:lnTo>
                    <a:pt x="2" y="41"/>
                  </a:lnTo>
                  <a:lnTo>
                    <a:pt x="0" y="50"/>
                  </a:lnTo>
                  <a:lnTo>
                    <a:pt x="0" y="60"/>
                  </a:lnTo>
                  <a:lnTo>
                    <a:pt x="0" y="70"/>
                  </a:lnTo>
                  <a:lnTo>
                    <a:pt x="2" y="78"/>
                  </a:lnTo>
                  <a:lnTo>
                    <a:pt x="4" y="88"/>
                  </a:lnTo>
                  <a:lnTo>
                    <a:pt x="9" y="95"/>
                  </a:lnTo>
                  <a:lnTo>
                    <a:pt x="14" y="102"/>
                  </a:lnTo>
                  <a:lnTo>
                    <a:pt x="21" y="108"/>
                  </a:lnTo>
                  <a:lnTo>
                    <a:pt x="27" y="113"/>
                  </a:lnTo>
                  <a:lnTo>
                    <a:pt x="34" y="117"/>
                  </a:lnTo>
                  <a:lnTo>
                    <a:pt x="43" y="119"/>
                  </a:lnTo>
                  <a:lnTo>
                    <a:pt x="50" y="120"/>
                  </a:lnTo>
                  <a:lnTo>
                    <a:pt x="878" y="120"/>
                  </a:lnTo>
                  <a:lnTo>
                    <a:pt x="894" y="117"/>
                  </a:lnTo>
                  <a:lnTo>
                    <a:pt x="903" y="113"/>
                  </a:lnTo>
                  <a:lnTo>
                    <a:pt x="909" y="108"/>
                  </a:lnTo>
                  <a:lnTo>
                    <a:pt x="915" y="102"/>
                  </a:lnTo>
                  <a:lnTo>
                    <a:pt x="920" y="95"/>
                  </a:lnTo>
                  <a:lnTo>
                    <a:pt x="925" y="88"/>
                  </a:lnTo>
                  <a:lnTo>
                    <a:pt x="927" y="78"/>
                  </a:lnTo>
                  <a:lnTo>
                    <a:pt x="930" y="70"/>
                  </a:lnTo>
                  <a:lnTo>
                    <a:pt x="930" y="60"/>
                  </a:lnTo>
                  <a:lnTo>
                    <a:pt x="930" y="50"/>
                  </a:lnTo>
                  <a:lnTo>
                    <a:pt x="927" y="41"/>
                  </a:lnTo>
                  <a:lnTo>
                    <a:pt x="925" y="32"/>
                  </a:lnTo>
                  <a:lnTo>
                    <a:pt x="920" y="25"/>
                  </a:lnTo>
                  <a:lnTo>
                    <a:pt x="915" y="18"/>
                  </a:lnTo>
                  <a:lnTo>
                    <a:pt x="909" y="11"/>
                  </a:lnTo>
                  <a:lnTo>
                    <a:pt x="903" y="6"/>
                  </a:lnTo>
                  <a:lnTo>
                    <a:pt x="894" y="2"/>
                  </a:lnTo>
                  <a:lnTo>
                    <a:pt x="887" y="1"/>
                  </a:lnTo>
                  <a:lnTo>
                    <a:pt x="878" y="0"/>
                  </a:lnTo>
                  <a:lnTo>
                    <a:pt x="5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851" name="Freeform 523"/>
            <p:cNvSpPr>
              <a:spLocks/>
            </p:cNvSpPr>
            <p:nvPr/>
          </p:nvSpPr>
          <p:spPr bwMode="auto">
            <a:xfrm>
              <a:off x="4193" y="2330"/>
              <a:ext cx="23" cy="106"/>
            </a:xfrm>
            <a:custGeom>
              <a:avLst/>
              <a:gdLst>
                <a:gd name="T0" fmla="*/ 0 w 102"/>
                <a:gd name="T1" fmla="*/ 94 h 520"/>
                <a:gd name="T2" fmla="*/ 0 w 102"/>
                <a:gd name="T3" fmla="*/ 96 h 520"/>
                <a:gd name="T4" fmla="*/ 0 w 102"/>
                <a:gd name="T5" fmla="*/ 97 h 520"/>
                <a:gd name="T6" fmla="*/ 1 w 102"/>
                <a:gd name="T7" fmla="*/ 99 h 520"/>
                <a:gd name="T8" fmla="*/ 2 w 102"/>
                <a:gd name="T9" fmla="*/ 101 h 520"/>
                <a:gd name="T10" fmla="*/ 3 w 102"/>
                <a:gd name="T11" fmla="*/ 102 h 520"/>
                <a:gd name="T12" fmla="*/ 5 w 102"/>
                <a:gd name="T13" fmla="*/ 104 h 520"/>
                <a:gd name="T14" fmla="*/ 6 w 102"/>
                <a:gd name="T15" fmla="*/ 105 h 520"/>
                <a:gd name="T16" fmla="*/ 8 w 102"/>
                <a:gd name="T17" fmla="*/ 105 h 520"/>
                <a:gd name="T18" fmla="*/ 10 w 102"/>
                <a:gd name="T19" fmla="*/ 106 h 520"/>
                <a:gd name="T20" fmla="*/ 12 w 102"/>
                <a:gd name="T21" fmla="*/ 106 h 520"/>
                <a:gd name="T22" fmla="*/ 13 w 102"/>
                <a:gd name="T23" fmla="*/ 106 h 520"/>
                <a:gd name="T24" fmla="*/ 15 w 102"/>
                <a:gd name="T25" fmla="*/ 105 h 520"/>
                <a:gd name="T26" fmla="*/ 17 w 102"/>
                <a:gd name="T27" fmla="*/ 105 h 520"/>
                <a:gd name="T28" fmla="*/ 18 w 102"/>
                <a:gd name="T29" fmla="*/ 104 h 520"/>
                <a:gd name="T30" fmla="*/ 20 w 102"/>
                <a:gd name="T31" fmla="*/ 102 h 520"/>
                <a:gd name="T32" fmla="*/ 21 w 102"/>
                <a:gd name="T33" fmla="*/ 101 h 520"/>
                <a:gd name="T34" fmla="*/ 22 w 102"/>
                <a:gd name="T35" fmla="*/ 99 h 520"/>
                <a:gd name="T36" fmla="*/ 23 w 102"/>
                <a:gd name="T37" fmla="*/ 97 h 520"/>
                <a:gd name="T38" fmla="*/ 23 w 102"/>
                <a:gd name="T39" fmla="*/ 96 h 520"/>
                <a:gd name="T40" fmla="*/ 23 w 102"/>
                <a:gd name="T41" fmla="*/ 94 h 520"/>
                <a:gd name="T42" fmla="*/ 23 w 102"/>
                <a:gd name="T43" fmla="*/ 13 h 520"/>
                <a:gd name="T44" fmla="*/ 23 w 102"/>
                <a:gd name="T45" fmla="*/ 9 h 520"/>
                <a:gd name="T46" fmla="*/ 22 w 102"/>
                <a:gd name="T47" fmla="*/ 7 h 520"/>
                <a:gd name="T48" fmla="*/ 21 w 102"/>
                <a:gd name="T49" fmla="*/ 5 h 520"/>
                <a:gd name="T50" fmla="*/ 20 w 102"/>
                <a:gd name="T51" fmla="*/ 4 h 520"/>
                <a:gd name="T52" fmla="*/ 18 w 102"/>
                <a:gd name="T53" fmla="*/ 2 h 520"/>
                <a:gd name="T54" fmla="*/ 17 w 102"/>
                <a:gd name="T55" fmla="*/ 2 h 520"/>
                <a:gd name="T56" fmla="*/ 15 w 102"/>
                <a:gd name="T57" fmla="*/ 1 h 520"/>
                <a:gd name="T58" fmla="*/ 13 w 102"/>
                <a:gd name="T59" fmla="*/ 0 h 520"/>
                <a:gd name="T60" fmla="*/ 12 w 102"/>
                <a:gd name="T61" fmla="*/ 0 h 520"/>
                <a:gd name="T62" fmla="*/ 10 w 102"/>
                <a:gd name="T63" fmla="*/ 0 h 520"/>
                <a:gd name="T64" fmla="*/ 8 w 102"/>
                <a:gd name="T65" fmla="*/ 1 h 520"/>
                <a:gd name="T66" fmla="*/ 6 w 102"/>
                <a:gd name="T67" fmla="*/ 2 h 520"/>
                <a:gd name="T68" fmla="*/ 5 w 102"/>
                <a:gd name="T69" fmla="*/ 2 h 520"/>
                <a:gd name="T70" fmla="*/ 3 w 102"/>
                <a:gd name="T71" fmla="*/ 4 h 520"/>
                <a:gd name="T72" fmla="*/ 2 w 102"/>
                <a:gd name="T73" fmla="*/ 5 h 520"/>
                <a:gd name="T74" fmla="*/ 1 w 102"/>
                <a:gd name="T75" fmla="*/ 7 h 520"/>
                <a:gd name="T76" fmla="*/ 0 w 102"/>
                <a:gd name="T77" fmla="*/ 9 h 520"/>
                <a:gd name="T78" fmla="*/ 0 w 102"/>
                <a:gd name="T79" fmla="*/ 10 h 520"/>
                <a:gd name="T80" fmla="*/ 0 w 102"/>
                <a:gd name="T81" fmla="*/ 13 h 520"/>
                <a:gd name="T82" fmla="*/ 0 w 102"/>
                <a:gd name="T83" fmla="*/ 94 h 5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
                <a:gd name="T127" fmla="*/ 0 h 520"/>
                <a:gd name="T128" fmla="*/ 102 w 102"/>
                <a:gd name="T129" fmla="*/ 520 h 5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 h="520">
                  <a:moveTo>
                    <a:pt x="0" y="459"/>
                  </a:moveTo>
                  <a:lnTo>
                    <a:pt x="0" y="469"/>
                  </a:lnTo>
                  <a:lnTo>
                    <a:pt x="2" y="478"/>
                  </a:lnTo>
                  <a:lnTo>
                    <a:pt x="5" y="487"/>
                  </a:lnTo>
                  <a:lnTo>
                    <a:pt x="10" y="494"/>
                  </a:lnTo>
                  <a:lnTo>
                    <a:pt x="15" y="502"/>
                  </a:lnTo>
                  <a:lnTo>
                    <a:pt x="21" y="508"/>
                  </a:lnTo>
                  <a:lnTo>
                    <a:pt x="28" y="514"/>
                  </a:lnTo>
                  <a:lnTo>
                    <a:pt x="36" y="517"/>
                  </a:lnTo>
                  <a:lnTo>
                    <a:pt x="43" y="519"/>
                  </a:lnTo>
                  <a:lnTo>
                    <a:pt x="52" y="520"/>
                  </a:lnTo>
                  <a:lnTo>
                    <a:pt x="59" y="519"/>
                  </a:lnTo>
                  <a:lnTo>
                    <a:pt x="68" y="517"/>
                  </a:lnTo>
                  <a:lnTo>
                    <a:pt x="75" y="514"/>
                  </a:lnTo>
                  <a:lnTo>
                    <a:pt x="81" y="508"/>
                  </a:lnTo>
                  <a:lnTo>
                    <a:pt x="88" y="502"/>
                  </a:lnTo>
                  <a:lnTo>
                    <a:pt x="93" y="494"/>
                  </a:lnTo>
                  <a:lnTo>
                    <a:pt x="98" y="487"/>
                  </a:lnTo>
                  <a:lnTo>
                    <a:pt x="100" y="478"/>
                  </a:lnTo>
                  <a:lnTo>
                    <a:pt x="102" y="469"/>
                  </a:lnTo>
                  <a:lnTo>
                    <a:pt x="102" y="459"/>
                  </a:lnTo>
                  <a:lnTo>
                    <a:pt x="102" y="62"/>
                  </a:lnTo>
                  <a:lnTo>
                    <a:pt x="100" y="43"/>
                  </a:lnTo>
                  <a:lnTo>
                    <a:pt x="98" y="33"/>
                  </a:lnTo>
                  <a:lnTo>
                    <a:pt x="93" y="26"/>
                  </a:lnTo>
                  <a:lnTo>
                    <a:pt x="88" y="19"/>
                  </a:lnTo>
                  <a:lnTo>
                    <a:pt x="81" y="12"/>
                  </a:lnTo>
                  <a:lnTo>
                    <a:pt x="75" y="8"/>
                  </a:lnTo>
                  <a:lnTo>
                    <a:pt x="68" y="4"/>
                  </a:lnTo>
                  <a:lnTo>
                    <a:pt x="59" y="2"/>
                  </a:lnTo>
                  <a:lnTo>
                    <a:pt x="52" y="0"/>
                  </a:lnTo>
                  <a:lnTo>
                    <a:pt x="43" y="2"/>
                  </a:lnTo>
                  <a:lnTo>
                    <a:pt x="36" y="4"/>
                  </a:lnTo>
                  <a:lnTo>
                    <a:pt x="28" y="8"/>
                  </a:lnTo>
                  <a:lnTo>
                    <a:pt x="21" y="12"/>
                  </a:lnTo>
                  <a:lnTo>
                    <a:pt x="15" y="19"/>
                  </a:lnTo>
                  <a:lnTo>
                    <a:pt x="10" y="26"/>
                  </a:lnTo>
                  <a:lnTo>
                    <a:pt x="5" y="33"/>
                  </a:lnTo>
                  <a:lnTo>
                    <a:pt x="2" y="43"/>
                  </a:lnTo>
                  <a:lnTo>
                    <a:pt x="0" y="51"/>
                  </a:lnTo>
                  <a:lnTo>
                    <a:pt x="0" y="62"/>
                  </a:lnTo>
                  <a:lnTo>
                    <a:pt x="0" y="459"/>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852" name="Freeform 524"/>
            <p:cNvSpPr>
              <a:spLocks/>
            </p:cNvSpPr>
            <p:nvPr/>
          </p:nvSpPr>
          <p:spPr bwMode="auto">
            <a:xfrm>
              <a:off x="4193" y="2330"/>
              <a:ext cx="203" cy="25"/>
            </a:xfrm>
            <a:custGeom>
              <a:avLst/>
              <a:gdLst>
                <a:gd name="T0" fmla="*/ 11 w 931"/>
                <a:gd name="T1" fmla="*/ 0 h 121"/>
                <a:gd name="T2" fmla="*/ 9 w 931"/>
                <a:gd name="T3" fmla="*/ 0 h 121"/>
                <a:gd name="T4" fmla="*/ 8 w 931"/>
                <a:gd name="T5" fmla="*/ 1 h 121"/>
                <a:gd name="T6" fmla="*/ 6 w 931"/>
                <a:gd name="T7" fmla="*/ 2 h 121"/>
                <a:gd name="T8" fmla="*/ 5 w 931"/>
                <a:gd name="T9" fmla="*/ 2 h 121"/>
                <a:gd name="T10" fmla="*/ 3 w 931"/>
                <a:gd name="T11" fmla="*/ 4 h 121"/>
                <a:gd name="T12" fmla="*/ 2 w 931"/>
                <a:gd name="T13" fmla="*/ 5 h 121"/>
                <a:gd name="T14" fmla="*/ 1 w 931"/>
                <a:gd name="T15" fmla="*/ 7 h 121"/>
                <a:gd name="T16" fmla="*/ 0 w 931"/>
                <a:gd name="T17" fmla="*/ 9 h 121"/>
                <a:gd name="T18" fmla="*/ 0 w 931"/>
                <a:gd name="T19" fmla="*/ 11 h 121"/>
                <a:gd name="T20" fmla="*/ 0 w 931"/>
                <a:gd name="T21" fmla="*/ 13 h 121"/>
                <a:gd name="T22" fmla="*/ 0 w 931"/>
                <a:gd name="T23" fmla="*/ 14 h 121"/>
                <a:gd name="T24" fmla="*/ 0 w 931"/>
                <a:gd name="T25" fmla="*/ 17 h 121"/>
                <a:gd name="T26" fmla="*/ 1 w 931"/>
                <a:gd name="T27" fmla="*/ 18 h 121"/>
                <a:gd name="T28" fmla="*/ 2 w 931"/>
                <a:gd name="T29" fmla="*/ 20 h 121"/>
                <a:gd name="T30" fmla="*/ 3 w 931"/>
                <a:gd name="T31" fmla="*/ 21 h 121"/>
                <a:gd name="T32" fmla="*/ 5 w 931"/>
                <a:gd name="T33" fmla="*/ 23 h 121"/>
                <a:gd name="T34" fmla="*/ 6 w 931"/>
                <a:gd name="T35" fmla="*/ 24 h 121"/>
                <a:gd name="T36" fmla="*/ 8 w 931"/>
                <a:gd name="T37" fmla="*/ 25 h 121"/>
                <a:gd name="T38" fmla="*/ 9 w 931"/>
                <a:gd name="T39" fmla="*/ 25 h 121"/>
                <a:gd name="T40" fmla="*/ 11 w 931"/>
                <a:gd name="T41" fmla="*/ 25 h 121"/>
                <a:gd name="T42" fmla="*/ 192 w 931"/>
                <a:gd name="T43" fmla="*/ 25 h 121"/>
                <a:gd name="T44" fmla="*/ 195 w 931"/>
                <a:gd name="T45" fmla="*/ 25 h 121"/>
                <a:gd name="T46" fmla="*/ 197 w 931"/>
                <a:gd name="T47" fmla="*/ 24 h 121"/>
                <a:gd name="T48" fmla="*/ 198 w 931"/>
                <a:gd name="T49" fmla="*/ 23 h 121"/>
                <a:gd name="T50" fmla="*/ 200 w 931"/>
                <a:gd name="T51" fmla="*/ 21 h 121"/>
                <a:gd name="T52" fmla="*/ 201 w 931"/>
                <a:gd name="T53" fmla="*/ 20 h 121"/>
                <a:gd name="T54" fmla="*/ 202 w 931"/>
                <a:gd name="T55" fmla="*/ 18 h 121"/>
                <a:gd name="T56" fmla="*/ 203 w 931"/>
                <a:gd name="T57" fmla="*/ 17 h 121"/>
                <a:gd name="T58" fmla="*/ 203 w 931"/>
                <a:gd name="T59" fmla="*/ 14 h 121"/>
                <a:gd name="T60" fmla="*/ 203 w 931"/>
                <a:gd name="T61" fmla="*/ 13 h 121"/>
                <a:gd name="T62" fmla="*/ 203 w 931"/>
                <a:gd name="T63" fmla="*/ 11 h 121"/>
                <a:gd name="T64" fmla="*/ 203 w 931"/>
                <a:gd name="T65" fmla="*/ 9 h 121"/>
                <a:gd name="T66" fmla="*/ 202 w 931"/>
                <a:gd name="T67" fmla="*/ 7 h 121"/>
                <a:gd name="T68" fmla="*/ 201 w 931"/>
                <a:gd name="T69" fmla="*/ 5 h 121"/>
                <a:gd name="T70" fmla="*/ 200 w 931"/>
                <a:gd name="T71" fmla="*/ 4 h 121"/>
                <a:gd name="T72" fmla="*/ 198 w 931"/>
                <a:gd name="T73" fmla="*/ 2 h 121"/>
                <a:gd name="T74" fmla="*/ 197 w 931"/>
                <a:gd name="T75" fmla="*/ 2 h 121"/>
                <a:gd name="T76" fmla="*/ 195 w 931"/>
                <a:gd name="T77" fmla="*/ 1 h 121"/>
                <a:gd name="T78" fmla="*/ 193 w 931"/>
                <a:gd name="T79" fmla="*/ 0 h 121"/>
                <a:gd name="T80" fmla="*/ 192 w 931"/>
                <a:gd name="T81" fmla="*/ 0 h 121"/>
                <a:gd name="T82" fmla="*/ 11 w 931"/>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1"/>
                <a:gd name="T127" fmla="*/ 0 h 121"/>
                <a:gd name="T128" fmla="*/ 931 w 931"/>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1" h="121">
                  <a:moveTo>
                    <a:pt x="52" y="0"/>
                  </a:moveTo>
                  <a:lnTo>
                    <a:pt x="43" y="2"/>
                  </a:lnTo>
                  <a:lnTo>
                    <a:pt x="36" y="4"/>
                  </a:lnTo>
                  <a:lnTo>
                    <a:pt x="28" y="8"/>
                  </a:lnTo>
                  <a:lnTo>
                    <a:pt x="21" y="12"/>
                  </a:lnTo>
                  <a:lnTo>
                    <a:pt x="15" y="19"/>
                  </a:lnTo>
                  <a:lnTo>
                    <a:pt x="10" y="26"/>
                  </a:lnTo>
                  <a:lnTo>
                    <a:pt x="5" y="33"/>
                  </a:lnTo>
                  <a:lnTo>
                    <a:pt x="2" y="43"/>
                  </a:lnTo>
                  <a:lnTo>
                    <a:pt x="0" y="51"/>
                  </a:lnTo>
                  <a:lnTo>
                    <a:pt x="0" y="61"/>
                  </a:lnTo>
                  <a:lnTo>
                    <a:pt x="0" y="70"/>
                  </a:lnTo>
                  <a:lnTo>
                    <a:pt x="2" y="80"/>
                  </a:lnTo>
                  <a:lnTo>
                    <a:pt x="5" y="89"/>
                  </a:lnTo>
                  <a:lnTo>
                    <a:pt x="10" y="96"/>
                  </a:lnTo>
                  <a:lnTo>
                    <a:pt x="15" y="103"/>
                  </a:lnTo>
                  <a:lnTo>
                    <a:pt x="21" y="110"/>
                  </a:lnTo>
                  <a:lnTo>
                    <a:pt x="28" y="115"/>
                  </a:lnTo>
                  <a:lnTo>
                    <a:pt x="36" y="119"/>
                  </a:lnTo>
                  <a:lnTo>
                    <a:pt x="43" y="120"/>
                  </a:lnTo>
                  <a:lnTo>
                    <a:pt x="52" y="121"/>
                  </a:lnTo>
                  <a:lnTo>
                    <a:pt x="879" y="121"/>
                  </a:lnTo>
                  <a:lnTo>
                    <a:pt x="895" y="119"/>
                  </a:lnTo>
                  <a:lnTo>
                    <a:pt x="903" y="115"/>
                  </a:lnTo>
                  <a:lnTo>
                    <a:pt x="909" y="110"/>
                  </a:lnTo>
                  <a:lnTo>
                    <a:pt x="915" y="103"/>
                  </a:lnTo>
                  <a:lnTo>
                    <a:pt x="921" y="96"/>
                  </a:lnTo>
                  <a:lnTo>
                    <a:pt x="925" y="89"/>
                  </a:lnTo>
                  <a:lnTo>
                    <a:pt x="929" y="80"/>
                  </a:lnTo>
                  <a:lnTo>
                    <a:pt x="930" y="70"/>
                  </a:lnTo>
                  <a:lnTo>
                    <a:pt x="931" y="61"/>
                  </a:lnTo>
                  <a:lnTo>
                    <a:pt x="930" y="51"/>
                  </a:lnTo>
                  <a:lnTo>
                    <a:pt x="929" y="43"/>
                  </a:lnTo>
                  <a:lnTo>
                    <a:pt x="925" y="33"/>
                  </a:lnTo>
                  <a:lnTo>
                    <a:pt x="921" y="26"/>
                  </a:lnTo>
                  <a:lnTo>
                    <a:pt x="915" y="19"/>
                  </a:lnTo>
                  <a:lnTo>
                    <a:pt x="909" y="12"/>
                  </a:lnTo>
                  <a:lnTo>
                    <a:pt x="903" y="8"/>
                  </a:lnTo>
                  <a:lnTo>
                    <a:pt x="895" y="4"/>
                  </a:lnTo>
                  <a:lnTo>
                    <a:pt x="887" y="2"/>
                  </a:lnTo>
                  <a:lnTo>
                    <a:pt x="879"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853" name="Freeform 525"/>
            <p:cNvSpPr>
              <a:spLocks/>
            </p:cNvSpPr>
            <p:nvPr/>
          </p:nvSpPr>
          <p:spPr bwMode="auto">
            <a:xfrm>
              <a:off x="4357" y="2312"/>
              <a:ext cx="56" cy="62"/>
            </a:xfrm>
            <a:custGeom>
              <a:avLst/>
              <a:gdLst>
                <a:gd name="T0" fmla="*/ 0 w 256"/>
                <a:gd name="T1" fmla="*/ 0 h 299"/>
                <a:gd name="T2" fmla="*/ 28 w 256"/>
                <a:gd name="T3" fmla="*/ 62 h 299"/>
                <a:gd name="T4" fmla="*/ 56 w 256"/>
                <a:gd name="T5" fmla="*/ 0 h 299"/>
                <a:gd name="T6" fmla="*/ 0 w 256"/>
                <a:gd name="T7" fmla="*/ 0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0"/>
                  </a:moveTo>
                  <a:lnTo>
                    <a:pt x="128" y="299"/>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854" name="Freeform 526"/>
            <p:cNvSpPr>
              <a:spLocks/>
            </p:cNvSpPr>
            <p:nvPr/>
          </p:nvSpPr>
          <p:spPr bwMode="auto">
            <a:xfrm>
              <a:off x="4554" y="2222"/>
              <a:ext cx="204" cy="24"/>
            </a:xfrm>
            <a:custGeom>
              <a:avLst/>
              <a:gdLst>
                <a:gd name="T0" fmla="*/ 11 w 932"/>
                <a:gd name="T1" fmla="*/ 0 h 120"/>
                <a:gd name="T2" fmla="*/ 9 w 932"/>
                <a:gd name="T3" fmla="*/ 0 h 120"/>
                <a:gd name="T4" fmla="*/ 8 w 932"/>
                <a:gd name="T5" fmla="*/ 1 h 120"/>
                <a:gd name="T6" fmla="*/ 6 w 932"/>
                <a:gd name="T7" fmla="*/ 1 h 120"/>
                <a:gd name="T8" fmla="*/ 5 w 932"/>
                <a:gd name="T9" fmla="*/ 2 h 120"/>
                <a:gd name="T10" fmla="*/ 3 w 932"/>
                <a:gd name="T11" fmla="*/ 4 h 120"/>
                <a:gd name="T12" fmla="*/ 2 w 932"/>
                <a:gd name="T13" fmla="*/ 5 h 120"/>
                <a:gd name="T14" fmla="*/ 1 w 932"/>
                <a:gd name="T15" fmla="*/ 6 h 120"/>
                <a:gd name="T16" fmla="*/ 1 w 932"/>
                <a:gd name="T17" fmla="*/ 8 h 120"/>
                <a:gd name="T18" fmla="*/ 0 w 932"/>
                <a:gd name="T19" fmla="*/ 10 h 120"/>
                <a:gd name="T20" fmla="*/ 0 w 932"/>
                <a:gd name="T21" fmla="*/ 12 h 120"/>
                <a:gd name="T22" fmla="*/ 0 w 932"/>
                <a:gd name="T23" fmla="*/ 14 h 120"/>
                <a:gd name="T24" fmla="*/ 1 w 932"/>
                <a:gd name="T25" fmla="*/ 16 h 120"/>
                <a:gd name="T26" fmla="*/ 1 w 932"/>
                <a:gd name="T27" fmla="*/ 18 h 120"/>
                <a:gd name="T28" fmla="*/ 2 w 932"/>
                <a:gd name="T29" fmla="*/ 19 h 120"/>
                <a:gd name="T30" fmla="*/ 3 w 932"/>
                <a:gd name="T31" fmla="*/ 20 h 120"/>
                <a:gd name="T32" fmla="*/ 5 w 932"/>
                <a:gd name="T33" fmla="*/ 22 h 120"/>
                <a:gd name="T34" fmla="*/ 6 w 932"/>
                <a:gd name="T35" fmla="*/ 23 h 120"/>
                <a:gd name="T36" fmla="*/ 8 w 932"/>
                <a:gd name="T37" fmla="*/ 24 h 120"/>
                <a:gd name="T38" fmla="*/ 9 w 932"/>
                <a:gd name="T39" fmla="*/ 24 h 120"/>
                <a:gd name="T40" fmla="*/ 11 w 932"/>
                <a:gd name="T41" fmla="*/ 24 h 120"/>
                <a:gd name="T42" fmla="*/ 193 w 932"/>
                <a:gd name="T43" fmla="*/ 24 h 120"/>
                <a:gd name="T44" fmla="*/ 196 w 932"/>
                <a:gd name="T45" fmla="*/ 24 h 120"/>
                <a:gd name="T46" fmla="*/ 198 w 932"/>
                <a:gd name="T47" fmla="*/ 23 h 120"/>
                <a:gd name="T48" fmla="*/ 199 w 932"/>
                <a:gd name="T49" fmla="*/ 22 h 120"/>
                <a:gd name="T50" fmla="*/ 201 w 932"/>
                <a:gd name="T51" fmla="*/ 20 h 120"/>
                <a:gd name="T52" fmla="*/ 202 w 932"/>
                <a:gd name="T53" fmla="*/ 19 h 120"/>
                <a:gd name="T54" fmla="*/ 202 w 932"/>
                <a:gd name="T55" fmla="*/ 18 h 120"/>
                <a:gd name="T56" fmla="*/ 203 w 932"/>
                <a:gd name="T57" fmla="*/ 16 h 120"/>
                <a:gd name="T58" fmla="*/ 204 w 932"/>
                <a:gd name="T59" fmla="*/ 14 h 120"/>
                <a:gd name="T60" fmla="*/ 204 w 932"/>
                <a:gd name="T61" fmla="*/ 12 h 120"/>
                <a:gd name="T62" fmla="*/ 204 w 932"/>
                <a:gd name="T63" fmla="*/ 10 h 120"/>
                <a:gd name="T64" fmla="*/ 203 w 932"/>
                <a:gd name="T65" fmla="*/ 8 h 120"/>
                <a:gd name="T66" fmla="*/ 202 w 932"/>
                <a:gd name="T67" fmla="*/ 6 h 120"/>
                <a:gd name="T68" fmla="*/ 202 w 932"/>
                <a:gd name="T69" fmla="*/ 5 h 120"/>
                <a:gd name="T70" fmla="*/ 201 w 932"/>
                <a:gd name="T71" fmla="*/ 4 h 120"/>
                <a:gd name="T72" fmla="*/ 199 w 932"/>
                <a:gd name="T73" fmla="*/ 2 h 120"/>
                <a:gd name="T74" fmla="*/ 198 w 932"/>
                <a:gd name="T75" fmla="*/ 1 h 120"/>
                <a:gd name="T76" fmla="*/ 196 w 932"/>
                <a:gd name="T77" fmla="*/ 1 h 120"/>
                <a:gd name="T78" fmla="*/ 194 w 932"/>
                <a:gd name="T79" fmla="*/ 0 h 120"/>
                <a:gd name="T80" fmla="*/ 193 w 932"/>
                <a:gd name="T81" fmla="*/ 0 h 120"/>
                <a:gd name="T82" fmla="*/ 11 w 932"/>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0"/>
                <a:gd name="T128" fmla="*/ 932 w 932"/>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0">
                  <a:moveTo>
                    <a:pt x="52" y="0"/>
                  </a:moveTo>
                  <a:lnTo>
                    <a:pt x="43" y="1"/>
                  </a:lnTo>
                  <a:lnTo>
                    <a:pt x="36" y="3"/>
                  </a:lnTo>
                  <a:lnTo>
                    <a:pt x="29" y="7"/>
                  </a:lnTo>
                  <a:lnTo>
                    <a:pt x="21" y="12"/>
                  </a:lnTo>
                  <a:lnTo>
                    <a:pt x="15" y="18"/>
                  </a:lnTo>
                  <a:lnTo>
                    <a:pt x="10" y="25"/>
                  </a:lnTo>
                  <a:lnTo>
                    <a:pt x="6" y="32"/>
                  </a:lnTo>
                  <a:lnTo>
                    <a:pt x="3" y="42"/>
                  </a:lnTo>
                  <a:lnTo>
                    <a:pt x="0" y="50"/>
                  </a:lnTo>
                  <a:lnTo>
                    <a:pt x="0" y="60"/>
                  </a:lnTo>
                  <a:lnTo>
                    <a:pt x="0" y="70"/>
                  </a:lnTo>
                  <a:lnTo>
                    <a:pt x="3" y="79"/>
                  </a:lnTo>
                  <a:lnTo>
                    <a:pt x="6" y="88"/>
                  </a:lnTo>
                  <a:lnTo>
                    <a:pt x="10" y="95"/>
                  </a:lnTo>
                  <a:lnTo>
                    <a:pt x="15" y="102"/>
                  </a:lnTo>
                  <a:lnTo>
                    <a:pt x="21" y="110"/>
                  </a:lnTo>
                  <a:lnTo>
                    <a:pt x="29" y="114"/>
                  </a:lnTo>
                  <a:lnTo>
                    <a:pt x="36" y="118"/>
                  </a:lnTo>
                  <a:lnTo>
                    <a:pt x="43" y="119"/>
                  </a:lnTo>
                  <a:lnTo>
                    <a:pt x="52" y="120"/>
                  </a:lnTo>
                  <a:lnTo>
                    <a:pt x="880" y="120"/>
                  </a:lnTo>
                  <a:lnTo>
                    <a:pt x="896" y="118"/>
                  </a:lnTo>
                  <a:lnTo>
                    <a:pt x="903" y="114"/>
                  </a:lnTo>
                  <a:lnTo>
                    <a:pt x="911" y="110"/>
                  </a:lnTo>
                  <a:lnTo>
                    <a:pt x="917" y="102"/>
                  </a:lnTo>
                  <a:lnTo>
                    <a:pt x="922" y="95"/>
                  </a:lnTo>
                  <a:lnTo>
                    <a:pt x="925" y="88"/>
                  </a:lnTo>
                  <a:lnTo>
                    <a:pt x="929" y="79"/>
                  </a:lnTo>
                  <a:lnTo>
                    <a:pt x="930" y="70"/>
                  </a:lnTo>
                  <a:lnTo>
                    <a:pt x="932" y="60"/>
                  </a:lnTo>
                  <a:lnTo>
                    <a:pt x="930" y="50"/>
                  </a:lnTo>
                  <a:lnTo>
                    <a:pt x="929" y="42"/>
                  </a:lnTo>
                  <a:lnTo>
                    <a:pt x="925" y="32"/>
                  </a:lnTo>
                  <a:lnTo>
                    <a:pt x="922" y="25"/>
                  </a:lnTo>
                  <a:lnTo>
                    <a:pt x="917" y="18"/>
                  </a:lnTo>
                  <a:lnTo>
                    <a:pt x="911" y="12"/>
                  </a:lnTo>
                  <a:lnTo>
                    <a:pt x="903" y="7"/>
                  </a:lnTo>
                  <a:lnTo>
                    <a:pt x="896" y="3"/>
                  </a:lnTo>
                  <a:lnTo>
                    <a:pt x="887" y="1"/>
                  </a:lnTo>
                  <a:lnTo>
                    <a:pt x="880"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855" name="Freeform 527"/>
            <p:cNvSpPr>
              <a:spLocks/>
            </p:cNvSpPr>
            <p:nvPr/>
          </p:nvSpPr>
          <p:spPr bwMode="auto">
            <a:xfrm>
              <a:off x="4554" y="2222"/>
              <a:ext cx="23" cy="70"/>
            </a:xfrm>
            <a:custGeom>
              <a:avLst/>
              <a:gdLst>
                <a:gd name="T0" fmla="*/ 0 w 104"/>
                <a:gd name="T1" fmla="*/ 58 h 343"/>
                <a:gd name="T2" fmla="*/ 0 w 104"/>
                <a:gd name="T3" fmla="*/ 60 h 343"/>
                <a:gd name="T4" fmla="*/ 1 w 104"/>
                <a:gd name="T5" fmla="*/ 61 h 343"/>
                <a:gd name="T6" fmla="*/ 1 w 104"/>
                <a:gd name="T7" fmla="*/ 63 h 343"/>
                <a:gd name="T8" fmla="*/ 2 w 104"/>
                <a:gd name="T9" fmla="*/ 65 h 343"/>
                <a:gd name="T10" fmla="*/ 3 w 104"/>
                <a:gd name="T11" fmla="*/ 66 h 343"/>
                <a:gd name="T12" fmla="*/ 5 w 104"/>
                <a:gd name="T13" fmla="*/ 68 h 343"/>
                <a:gd name="T14" fmla="*/ 6 w 104"/>
                <a:gd name="T15" fmla="*/ 68 h 343"/>
                <a:gd name="T16" fmla="*/ 8 w 104"/>
                <a:gd name="T17" fmla="*/ 69 h 343"/>
                <a:gd name="T18" fmla="*/ 10 w 104"/>
                <a:gd name="T19" fmla="*/ 70 h 343"/>
                <a:gd name="T20" fmla="*/ 12 w 104"/>
                <a:gd name="T21" fmla="*/ 70 h 343"/>
                <a:gd name="T22" fmla="*/ 13 w 104"/>
                <a:gd name="T23" fmla="*/ 70 h 343"/>
                <a:gd name="T24" fmla="*/ 15 w 104"/>
                <a:gd name="T25" fmla="*/ 69 h 343"/>
                <a:gd name="T26" fmla="*/ 17 w 104"/>
                <a:gd name="T27" fmla="*/ 68 h 343"/>
                <a:gd name="T28" fmla="*/ 18 w 104"/>
                <a:gd name="T29" fmla="*/ 68 h 343"/>
                <a:gd name="T30" fmla="*/ 19 w 104"/>
                <a:gd name="T31" fmla="*/ 66 h 343"/>
                <a:gd name="T32" fmla="*/ 21 w 104"/>
                <a:gd name="T33" fmla="*/ 65 h 343"/>
                <a:gd name="T34" fmla="*/ 22 w 104"/>
                <a:gd name="T35" fmla="*/ 63 h 343"/>
                <a:gd name="T36" fmla="*/ 23 w 104"/>
                <a:gd name="T37" fmla="*/ 61 h 343"/>
                <a:gd name="T38" fmla="*/ 23 w 104"/>
                <a:gd name="T39" fmla="*/ 60 h 343"/>
                <a:gd name="T40" fmla="*/ 23 w 104"/>
                <a:gd name="T41" fmla="*/ 58 h 343"/>
                <a:gd name="T42" fmla="*/ 23 w 104"/>
                <a:gd name="T43" fmla="*/ 12 h 343"/>
                <a:gd name="T44" fmla="*/ 23 w 104"/>
                <a:gd name="T45" fmla="*/ 9 h 343"/>
                <a:gd name="T46" fmla="*/ 22 w 104"/>
                <a:gd name="T47" fmla="*/ 7 h 343"/>
                <a:gd name="T48" fmla="*/ 21 w 104"/>
                <a:gd name="T49" fmla="*/ 5 h 343"/>
                <a:gd name="T50" fmla="*/ 19 w 104"/>
                <a:gd name="T51" fmla="*/ 4 h 343"/>
                <a:gd name="T52" fmla="*/ 18 w 104"/>
                <a:gd name="T53" fmla="*/ 2 h 343"/>
                <a:gd name="T54" fmla="*/ 17 w 104"/>
                <a:gd name="T55" fmla="*/ 1 h 343"/>
                <a:gd name="T56" fmla="*/ 15 w 104"/>
                <a:gd name="T57" fmla="*/ 1 h 343"/>
                <a:gd name="T58" fmla="*/ 13 w 104"/>
                <a:gd name="T59" fmla="*/ 0 h 343"/>
                <a:gd name="T60" fmla="*/ 12 w 104"/>
                <a:gd name="T61" fmla="*/ 0 h 343"/>
                <a:gd name="T62" fmla="*/ 10 w 104"/>
                <a:gd name="T63" fmla="*/ 0 h 343"/>
                <a:gd name="T64" fmla="*/ 8 w 104"/>
                <a:gd name="T65" fmla="*/ 1 h 343"/>
                <a:gd name="T66" fmla="*/ 6 w 104"/>
                <a:gd name="T67" fmla="*/ 1 h 343"/>
                <a:gd name="T68" fmla="*/ 5 w 104"/>
                <a:gd name="T69" fmla="*/ 2 h 343"/>
                <a:gd name="T70" fmla="*/ 3 w 104"/>
                <a:gd name="T71" fmla="*/ 4 h 343"/>
                <a:gd name="T72" fmla="*/ 2 w 104"/>
                <a:gd name="T73" fmla="*/ 5 h 343"/>
                <a:gd name="T74" fmla="*/ 1 w 104"/>
                <a:gd name="T75" fmla="*/ 7 h 343"/>
                <a:gd name="T76" fmla="*/ 1 w 104"/>
                <a:gd name="T77" fmla="*/ 9 h 343"/>
                <a:gd name="T78" fmla="*/ 0 w 104"/>
                <a:gd name="T79" fmla="*/ 10 h 343"/>
                <a:gd name="T80" fmla="*/ 0 w 104"/>
                <a:gd name="T81" fmla="*/ 12 h 343"/>
                <a:gd name="T82" fmla="*/ 0 w 104"/>
                <a:gd name="T83" fmla="*/ 58 h 3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343"/>
                <a:gd name="T128" fmla="*/ 104 w 104"/>
                <a:gd name="T129" fmla="*/ 343 h 3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343">
                  <a:moveTo>
                    <a:pt x="0" y="282"/>
                  </a:moveTo>
                  <a:lnTo>
                    <a:pt x="0" y="292"/>
                  </a:lnTo>
                  <a:lnTo>
                    <a:pt x="3" y="300"/>
                  </a:lnTo>
                  <a:lnTo>
                    <a:pt x="6" y="309"/>
                  </a:lnTo>
                  <a:lnTo>
                    <a:pt x="10" y="317"/>
                  </a:lnTo>
                  <a:lnTo>
                    <a:pt x="15" y="325"/>
                  </a:lnTo>
                  <a:lnTo>
                    <a:pt x="21" y="331"/>
                  </a:lnTo>
                  <a:lnTo>
                    <a:pt x="29" y="335"/>
                  </a:lnTo>
                  <a:lnTo>
                    <a:pt x="36" y="339"/>
                  </a:lnTo>
                  <a:lnTo>
                    <a:pt x="43" y="342"/>
                  </a:lnTo>
                  <a:lnTo>
                    <a:pt x="52" y="343"/>
                  </a:lnTo>
                  <a:lnTo>
                    <a:pt x="59" y="342"/>
                  </a:lnTo>
                  <a:lnTo>
                    <a:pt x="68" y="339"/>
                  </a:lnTo>
                  <a:lnTo>
                    <a:pt x="76" y="335"/>
                  </a:lnTo>
                  <a:lnTo>
                    <a:pt x="82" y="331"/>
                  </a:lnTo>
                  <a:lnTo>
                    <a:pt x="88" y="325"/>
                  </a:lnTo>
                  <a:lnTo>
                    <a:pt x="94" y="317"/>
                  </a:lnTo>
                  <a:lnTo>
                    <a:pt x="98" y="309"/>
                  </a:lnTo>
                  <a:lnTo>
                    <a:pt x="102" y="300"/>
                  </a:lnTo>
                  <a:lnTo>
                    <a:pt x="103" y="292"/>
                  </a:lnTo>
                  <a:lnTo>
                    <a:pt x="104" y="282"/>
                  </a:lnTo>
                  <a:lnTo>
                    <a:pt x="104" y="60"/>
                  </a:lnTo>
                  <a:lnTo>
                    <a:pt x="102" y="42"/>
                  </a:lnTo>
                  <a:lnTo>
                    <a:pt x="98" y="32"/>
                  </a:lnTo>
                  <a:lnTo>
                    <a:pt x="94" y="25"/>
                  </a:lnTo>
                  <a:lnTo>
                    <a:pt x="88" y="18"/>
                  </a:lnTo>
                  <a:lnTo>
                    <a:pt x="82" y="12"/>
                  </a:lnTo>
                  <a:lnTo>
                    <a:pt x="76" y="7"/>
                  </a:lnTo>
                  <a:lnTo>
                    <a:pt x="68" y="3"/>
                  </a:lnTo>
                  <a:lnTo>
                    <a:pt x="59" y="1"/>
                  </a:lnTo>
                  <a:lnTo>
                    <a:pt x="52" y="0"/>
                  </a:lnTo>
                  <a:lnTo>
                    <a:pt x="43" y="1"/>
                  </a:lnTo>
                  <a:lnTo>
                    <a:pt x="36" y="3"/>
                  </a:lnTo>
                  <a:lnTo>
                    <a:pt x="29" y="7"/>
                  </a:lnTo>
                  <a:lnTo>
                    <a:pt x="21" y="12"/>
                  </a:lnTo>
                  <a:lnTo>
                    <a:pt x="15" y="18"/>
                  </a:lnTo>
                  <a:lnTo>
                    <a:pt x="10" y="25"/>
                  </a:lnTo>
                  <a:lnTo>
                    <a:pt x="6" y="32"/>
                  </a:lnTo>
                  <a:lnTo>
                    <a:pt x="3" y="42"/>
                  </a:lnTo>
                  <a:lnTo>
                    <a:pt x="0" y="50"/>
                  </a:lnTo>
                  <a:lnTo>
                    <a:pt x="0" y="60"/>
                  </a:lnTo>
                  <a:lnTo>
                    <a:pt x="0" y="282"/>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856" name="Freeform 528"/>
            <p:cNvSpPr>
              <a:spLocks/>
            </p:cNvSpPr>
            <p:nvPr/>
          </p:nvSpPr>
          <p:spPr bwMode="auto">
            <a:xfrm>
              <a:off x="4374" y="2267"/>
              <a:ext cx="203" cy="25"/>
            </a:xfrm>
            <a:custGeom>
              <a:avLst/>
              <a:gdLst>
                <a:gd name="T0" fmla="*/ 11 w 932"/>
                <a:gd name="T1" fmla="*/ 0 h 121"/>
                <a:gd name="T2" fmla="*/ 10 w 932"/>
                <a:gd name="T3" fmla="*/ 0 h 121"/>
                <a:gd name="T4" fmla="*/ 8 w 932"/>
                <a:gd name="T5" fmla="*/ 0 h 121"/>
                <a:gd name="T6" fmla="*/ 6 w 932"/>
                <a:gd name="T7" fmla="*/ 1 h 121"/>
                <a:gd name="T8" fmla="*/ 5 w 932"/>
                <a:gd name="T9" fmla="*/ 2 h 121"/>
                <a:gd name="T10" fmla="*/ 3 w 932"/>
                <a:gd name="T11" fmla="*/ 4 h 121"/>
                <a:gd name="T12" fmla="*/ 2 w 932"/>
                <a:gd name="T13" fmla="*/ 5 h 121"/>
                <a:gd name="T14" fmla="*/ 1 w 932"/>
                <a:gd name="T15" fmla="*/ 7 h 121"/>
                <a:gd name="T16" fmla="*/ 1 w 932"/>
                <a:gd name="T17" fmla="*/ 8 h 121"/>
                <a:gd name="T18" fmla="*/ 0 w 932"/>
                <a:gd name="T19" fmla="*/ 11 h 121"/>
                <a:gd name="T20" fmla="*/ 0 w 932"/>
                <a:gd name="T21" fmla="*/ 12 h 121"/>
                <a:gd name="T22" fmla="*/ 0 w 932"/>
                <a:gd name="T23" fmla="*/ 14 h 121"/>
                <a:gd name="T24" fmla="*/ 1 w 932"/>
                <a:gd name="T25" fmla="*/ 16 h 121"/>
                <a:gd name="T26" fmla="*/ 1 w 932"/>
                <a:gd name="T27" fmla="*/ 18 h 121"/>
                <a:gd name="T28" fmla="*/ 2 w 932"/>
                <a:gd name="T29" fmla="*/ 20 h 121"/>
                <a:gd name="T30" fmla="*/ 3 w 932"/>
                <a:gd name="T31" fmla="*/ 21 h 121"/>
                <a:gd name="T32" fmla="*/ 5 w 932"/>
                <a:gd name="T33" fmla="*/ 23 h 121"/>
                <a:gd name="T34" fmla="*/ 6 w 932"/>
                <a:gd name="T35" fmla="*/ 23 h 121"/>
                <a:gd name="T36" fmla="*/ 8 w 932"/>
                <a:gd name="T37" fmla="*/ 24 h 121"/>
                <a:gd name="T38" fmla="*/ 10 w 932"/>
                <a:gd name="T39" fmla="*/ 25 h 121"/>
                <a:gd name="T40" fmla="*/ 11 w 932"/>
                <a:gd name="T41" fmla="*/ 25 h 121"/>
                <a:gd name="T42" fmla="*/ 192 w 932"/>
                <a:gd name="T43" fmla="*/ 25 h 121"/>
                <a:gd name="T44" fmla="*/ 195 w 932"/>
                <a:gd name="T45" fmla="*/ 24 h 121"/>
                <a:gd name="T46" fmla="*/ 197 w 932"/>
                <a:gd name="T47" fmla="*/ 23 h 121"/>
                <a:gd name="T48" fmla="*/ 198 w 932"/>
                <a:gd name="T49" fmla="*/ 23 h 121"/>
                <a:gd name="T50" fmla="*/ 200 w 932"/>
                <a:gd name="T51" fmla="*/ 21 h 121"/>
                <a:gd name="T52" fmla="*/ 201 w 932"/>
                <a:gd name="T53" fmla="*/ 20 h 121"/>
                <a:gd name="T54" fmla="*/ 202 w 932"/>
                <a:gd name="T55" fmla="*/ 18 h 121"/>
                <a:gd name="T56" fmla="*/ 203 w 932"/>
                <a:gd name="T57" fmla="*/ 16 h 121"/>
                <a:gd name="T58" fmla="*/ 203 w 932"/>
                <a:gd name="T59" fmla="*/ 14 h 121"/>
                <a:gd name="T60" fmla="*/ 203 w 932"/>
                <a:gd name="T61" fmla="*/ 12 h 121"/>
                <a:gd name="T62" fmla="*/ 203 w 932"/>
                <a:gd name="T63" fmla="*/ 11 h 121"/>
                <a:gd name="T64" fmla="*/ 203 w 932"/>
                <a:gd name="T65" fmla="*/ 8 h 121"/>
                <a:gd name="T66" fmla="*/ 202 w 932"/>
                <a:gd name="T67" fmla="*/ 7 h 121"/>
                <a:gd name="T68" fmla="*/ 201 w 932"/>
                <a:gd name="T69" fmla="*/ 5 h 121"/>
                <a:gd name="T70" fmla="*/ 200 w 932"/>
                <a:gd name="T71" fmla="*/ 4 h 121"/>
                <a:gd name="T72" fmla="*/ 198 w 932"/>
                <a:gd name="T73" fmla="*/ 2 h 121"/>
                <a:gd name="T74" fmla="*/ 197 w 932"/>
                <a:gd name="T75" fmla="*/ 1 h 121"/>
                <a:gd name="T76" fmla="*/ 195 w 932"/>
                <a:gd name="T77" fmla="*/ 0 h 121"/>
                <a:gd name="T78" fmla="*/ 193 w 932"/>
                <a:gd name="T79" fmla="*/ 0 h 121"/>
                <a:gd name="T80" fmla="*/ 192 w 932"/>
                <a:gd name="T81" fmla="*/ 0 h 121"/>
                <a:gd name="T82" fmla="*/ 11 w 932"/>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1"/>
                <a:gd name="T128" fmla="*/ 932 w 932"/>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1">
                  <a:moveTo>
                    <a:pt x="52" y="0"/>
                  </a:moveTo>
                  <a:lnTo>
                    <a:pt x="44" y="0"/>
                  </a:lnTo>
                  <a:lnTo>
                    <a:pt x="36" y="2"/>
                  </a:lnTo>
                  <a:lnTo>
                    <a:pt x="29" y="6"/>
                  </a:lnTo>
                  <a:lnTo>
                    <a:pt x="21" y="11"/>
                  </a:lnTo>
                  <a:lnTo>
                    <a:pt x="15" y="17"/>
                  </a:lnTo>
                  <a:lnTo>
                    <a:pt x="10" y="24"/>
                  </a:lnTo>
                  <a:lnTo>
                    <a:pt x="5" y="33"/>
                  </a:lnTo>
                  <a:lnTo>
                    <a:pt x="3" y="41"/>
                  </a:lnTo>
                  <a:lnTo>
                    <a:pt x="0" y="51"/>
                  </a:lnTo>
                  <a:lnTo>
                    <a:pt x="0" y="60"/>
                  </a:lnTo>
                  <a:lnTo>
                    <a:pt x="0" y="70"/>
                  </a:lnTo>
                  <a:lnTo>
                    <a:pt x="3" y="78"/>
                  </a:lnTo>
                  <a:lnTo>
                    <a:pt x="5" y="87"/>
                  </a:lnTo>
                  <a:lnTo>
                    <a:pt x="10" y="95"/>
                  </a:lnTo>
                  <a:lnTo>
                    <a:pt x="15" y="103"/>
                  </a:lnTo>
                  <a:lnTo>
                    <a:pt x="21" y="109"/>
                  </a:lnTo>
                  <a:lnTo>
                    <a:pt x="29" y="113"/>
                  </a:lnTo>
                  <a:lnTo>
                    <a:pt x="36" y="117"/>
                  </a:lnTo>
                  <a:lnTo>
                    <a:pt x="44" y="120"/>
                  </a:lnTo>
                  <a:lnTo>
                    <a:pt x="52" y="121"/>
                  </a:lnTo>
                  <a:lnTo>
                    <a:pt x="880" y="121"/>
                  </a:lnTo>
                  <a:lnTo>
                    <a:pt x="896" y="117"/>
                  </a:lnTo>
                  <a:lnTo>
                    <a:pt x="904" y="113"/>
                  </a:lnTo>
                  <a:lnTo>
                    <a:pt x="910" y="109"/>
                  </a:lnTo>
                  <a:lnTo>
                    <a:pt x="916" y="103"/>
                  </a:lnTo>
                  <a:lnTo>
                    <a:pt x="922" y="95"/>
                  </a:lnTo>
                  <a:lnTo>
                    <a:pt x="926" y="87"/>
                  </a:lnTo>
                  <a:lnTo>
                    <a:pt x="930" y="78"/>
                  </a:lnTo>
                  <a:lnTo>
                    <a:pt x="931" y="70"/>
                  </a:lnTo>
                  <a:lnTo>
                    <a:pt x="932" y="60"/>
                  </a:lnTo>
                  <a:lnTo>
                    <a:pt x="931" y="51"/>
                  </a:lnTo>
                  <a:lnTo>
                    <a:pt x="930" y="41"/>
                  </a:lnTo>
                  <a:lnTo>
                    <a:pt x="926" y="33"/>
                  </a:lnTo>
                  <a:lnTo>
                    <a:pt x="922" y="24"/>
                  </a:lnTo>
                  <a:lnTo>
                    <a:pt x="916" y="17"/>
                  </a:lnTo>
                  <a:lnTo>
                    <a:pt x="910" y="11"/>
                  </a:lnTo>
                  <a:lnTo>
                    <a:pt x="904" y="6"/>
                  </a:lnTo>
                  <a:lnTo>
                    <a:pt x="896" y="2"/>
                  </a:lnTo>
                  <a:lnTo>
                    <a:pt x="887" y="0"/>
                  </a:lnTo>
                  <a:lnTo>
                    <a:pt x="880"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99857" name="Text Box 529"/>
            <p:cNvSpPr txBox="1">
              <a:spLocks noChangeArrowheads="1"/>
            </p:cNvSpPr>
            <p:nvPr/>
          </p:nvSpPr>
          <p:spPr bwMode="auto">
            <a:xfrm>
              <a:off x="91" y="4082"/>
              <a:ext cx="2109" cy="173"/>
            </a:xfrm>
            <a:prstGeom prst="rect">
              <a:avLst/>
            </a:prstGeom>
            <a:noFill/>
            <a:ln w="9525">
              <a:noFill/>
              <a:miter lim="800000"/>
              <a:headEnd/>
              <a:tailEnd/>
            </a:ln>
          </p:spPr>
          <p:txBody>
            <a:bodyPr>
              <a:prstTxWarp prst="textNoShape">
                <a:avLst/>
              </a:prstTxWarp>
              <a:spAutoFit/>
            </a:bodyPr>
            <a:lstStyle/>
            <a:p>
              <a:pPr>
                <a:spcBef>
                  <a:spcPct val="25000"/>
                </a:spcBef>
                <a:buClr>
                  <a:srgbClr val="FFFF99"/>
                </a:buClr>
              </a:pPr>
              <a:r>
                <a:rPr lang="en-US" sz="1200" u="none">
                  <a:latin typeface="Arial" pitchFamily="-105" charset="0"/>
                </a:rPr>
                <a:t>McConnell JD et al. </a:t>
              </a:r>
              <a:r>
                <a:rPr lang="en-US" sz="1200" i="1" u="none">
                  <a:latin typeface="Arial" pitchFamily="-105" charset="0"/>
                </a:rPr>
                <a:t>NEJM, </a:t>
              </a:r>
              <a:r>
                <a:rPr lang="en-US" sz="1200" u="none">
                  <a:latin typeface="Arial" pitchFamily="-105" charset="0"/>
                </a:rPr>
                <a:t>2003.</a:t>
              </a:r>
            </a:p>
          </p:txBody>
        </p:sp>
      </p:gr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78" name="Object 2"/>
          <p:cNvGraphicFramePr>
            <a:graphicFrameLocks noGrp="1" noChangeAspect="1"/>
          </p:cNvGraphicFramePr>
          <p:nvPr>
            <p:ph idx="1"/>
          </p:nvPr>
        </p:nvGraphicFramePr>
        <p:xfrm>
          <a:off x="1008063" y="1592263"/>
          <a:ext cx="7486650" cy="4610100"/>
        </p:xfrm>
        <a:graphic>
          <a:graphicData uri="http://schemas.openxmlformats.org/presentationml/2006/ole">
            <mc:AlternateContent xmlns:mc="http://schemas.openxmlformats.org/markup-compatibility/2006">
              <mc:Choice xmlns:v="urn:schemas-microsoft-com:vml" Requires="v">
                <p:oleObj spid="_x0000_s101379" name="Chart" r:id="rId4" imgW="6096000" imgH="4067251" progId="MSGraph.Chart.8">
                  <p:embed followColorScheme="full"/>
                </p:oleObj>
              </mc:Choice>
              <mc:Fallback>
                <p:oleObj name="Chart" r:id="rId4" imgW="6096000" imgH="4067251"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8063" y="1592263"/>
                        <a:ext cx="7486650" cy="46101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1379" name="Freeform 3"/>
          <p:cNvSpPr>
            <a:spLocks/>
          </p:cNvSpPr>
          <p:nvPr/>
        </p:nvSpPr>
        <p:spPr bwMode="auto">
          <a:xfrm>
            <a:off x="5213350" y="4757738"/>
            <a:ext cx="34925" cy="166687"/>
          </a:xfrm>
          <a:custGeom>
            <a:avLst/>
            <a:gdLst>
              <a:gd name="T0" fmla="*/ 0 w 102"/>
              <a:gd name="T1" fmla="*/ 148132 h 548"/>
              <a:gd name="T2" fmla="*/ 0 w 102"/>
              <a:gd name="T3" fmla="*/ 151174 h 548"/>
              <a:gd name="T4" fmla="*/ 685 w 102"/>
              <a:gd name="T5" fmla="*/ 153608 h 548"/>
              <a:gd name="T6" fmla="*/ 1712 w 102"/>
              <a:gd name="T7" fmla="*/ 156649 h 548"/>
              <a:gd name="T8" fmla="*/ 3424 w 102"/>
              <a:gd name="T9" fmla="*/ 158778 h 548"/>
              <a:gd name="T10" fmla="*/ 5136 w 102"/>
              <a:gd name="T11" fmla="*/ 161212 h 548"/>
              <a:gd name="T12" fmla="*/ 7190 w 102"/>
              <a:gd name="T13" fmla="*/ 163037 h 548"/>
              <a:gd name="T14" fmla="*/ 9245 w 102"/>
              <a:gd name="T15" fmla="*/ 164254 h 548"/>
              <a:gd name="T16" fmla="*/ 12326 w 102"/>
              <a:gd name="T17" fmla="*/ 165470 h 548"/>
              <a:gd name="T18" fmla="*/ 14723 w 102"/>
              <a:gd name="T19" fmla="*/ 166079 h 548"/>
              <a:gd name="T20" fmla="*/ 17463 w 102"/>
              <a:gd name="T21" fmla="*/ 166687 h 548"/>
              <a:gd name="T22" fmla="*/ 20202 w 102"/>
              <a:gd name="T23" fmla="*/ 166079 h 548"/>
              <a:gd name="T24" fmla="*/ 22941 w 102"/>
              <a:gd name="T25" fmla="*/ 165470 h 548"/>
              <a:gd name="T26" fmla="*/ 25338 w 102"/>
              <a:gd name="T27" fmla="*/ 164254 h 548"/>
              <a:gd name="T28" fmla="*/ 27735 w 102"/>
              <a:gd name="T29" fmla="*/ 163037 h 548"/>
              <a:gd name="T30" fmla="*/ 30131 w 102"/>
              <a:gd name="T31" fmla="*/ 161212 h 548"/>
              <a:gd name="T32" fmla="*/ 31843 w 102"/>
              <a:gd name="T33" fmla="*/ 158778 h 548"/>
              <a:gd name="T34" fmla="*/ 33555 w 102"/>
              <a:gd name="T35" fmla="*/ 156649 h 548"/>
              <a:gd name="T36" fmla="*/ 34240 w 102"/>
              <a:gd name="T37" fmla="*/ 153608 h 548"/>
              <a:gd name="T38" fmla="*/ 34925 w 102"/>
              <a:gd name="T39" fmla="*/ 151174 h 548"/>
              <a:gd name="T40" fmla="*/ 34925 w 102"/>
              <a:gd name="T41" fmla="*/ 148132 h 548"/>
              <a:gd name="T42" fmla="*/ 34925 w 102"/>
              <a:gd name="T43" fmla="*/ 18555 h 548"/>
              <a:gd name="T44" fmla="*/ 34240 w 102"/>
              <a:gd name="T45" fmla="*/ 13079 h 548"/>
              <a:gd name="T46" fmla="*/ 33555 w 102"/>
              <a:gd name="T47" fmla="*/ 10342 h 548"/>
              <a:gd name="T48" fmla="*/ 31843 w 102"/>
              <a:gd name="T49" fmla="*/ 7909 h 548"/>
              <a:gd name="T50" fmla="*/ 30131 w 102"/>
              <a:gd name="T51" fmla="*/ 5779 h 548"/>
              <a:gd name="T52" fmla="*/ 27735 w 102"/>
              <a:gd name="T53" fmla="*/ 3954 h 548"/>
              <a:gd name="T54" fmla="*/ 25338 w 102"/>
              <a:gd name="T55" fmla="*/ 2433 h 548"/>
              <a:gd name="T56" fmla="*/ 22941 w 102"/>
              <a:gd name="T57" fmla="*/ 1217 h 548"/>
              <a:gd name="T58" fmla="*/ 20202 w 102"/>
              <a:gd name="T59" fmla="*/ 608 h 548"/>
              <a:gd name="T60" fmla="*/ 17463 w 102"/>
              <a:gd name="T61" fmla="*/ 0 h 548"/>
              <a:gd name="T62" fmla="*/ 14723 w 102"/>
              <a:gd name="T63" fmla="*/ 608 h 548"/>
              <a:gd name="T64" fmla="*/ 12326 w 102"/>
              <a:gd name="T65" fmla="*/ 1217 h 548"/>
              <a:gd name="T66" fmla="*/ 9245 w 102"/>
              <a:gd name="T67" fmla="*/ 2433 h 548"/>
              <a:gd name="T68" fmla="*/ 7190 w 102"/>
              <a:gd name="T69" fmla="*/ 3954 h 548"/>
              <a:gd name="T70" fmla="*/ 5136 w 102"/>
              <a:gd name="T71" fmla="*/ 5779 h 548"/>
              <a:gd name="T72" fmla="*/ 3424 w 102"/>
              <a:gd name="T73" fmla="*/ 7909 h 548"/>
              <a:gd name="T74" fmla="*/ 1712 w 102"/>
              <a:gd name="T75" fmla="*/ 10342 h 548"/>
              <a:gd name="T76" fmla="*/ 685 w 102"/>
              <a:gd name="T77" fmla="*/ 13079 h 548"/>
              <a:gd name="T78" fmla="*/ 0 w 102"/>
              <a:gd name="T79" fmla="*/ 15513 h 548"/>
              <a:gd name="T80" fmla="*/ 0 w 102"/>
              <a:gd name="T81" fmla="*/ 18555 h 548"/>
              <a:gd name="T82" fmla="*/ 0 w 102"/>
              <a:gd name="T83" fmla="*/ 148132 h 5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
              <a:gd name="T127" fmla="*/ 0 h 548"/>
              <a:gd name="T128" fmla="*/ 102 w 102"/>
              <a:gd name="T129" fmla="*/ 548 h 5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 h="548">
                <a:moveTo>
                  <a:pt x="0" y="487"/>
                </a:moveTo>
                <a:lnTo>
                  <a:pt x="0" y="497"/>
                </a:lnTo>
                <a:lnTo>
                  <a:pt x="2" y="505"/>
                </a:lnTo>
                <a:lnTo>
                  <a:pt x="5" y="515"/>
                </a:lnTo>
                <a:lnTo>
                  <a:pt x="10" y="522"/>
                </a:lnTo>
                <a:lnTo>
                  <a:pt x="15" y="530"/>
                </a:lnTo>
                <a:lnTo>
                  <a:pt x="21" y="536"/>
                </a:lnTo>
                <a:lnTo>
                  <a:pt x="27" y="540"/>
                </a:lnTo>
                <a:lnTo>
                  <a:pt x="36" y="544"/>
                </a:lnTo>
                <a:lnTo>
                  <a:pt x="43" y="546"/>
                </a:lnTo>
                <a:lnTo>
                  <a:pt x="51" y="548"/>
                </a:lnTo>
                <a:lnTo>
                  <a:pt x="59" y="546"/>
                </a:lnTo>
                <a:lnTo>
                  <a:pt x="67" y="544"/>
                </a:lnTo>
                <a:lnTo>
                  <a:pt x="74" y="540"/>
                </a:lnTo>
                <a:lnTo>
                  <a:pt x="81" y="536"/>
                </a:lnTo>
                <a:lnTo>
                  <a:pt x="88" y="530"/>
                </a:lnTo>
                <a:lnTo>
                  <a:pt x="93" y="522"/>
                </a:lnTo>
                <a:lnTo>
                  <a:pt x="98" y="515"/>
                </a:lnTo>
                <a:lnTo>
                  <a:pt x="100" y="505"/>
                </a:lnTo>
                <a:lnTo>
                  <a:pt x="102" y="497"/>
                </a:lnTo>
                <a:lnTo>
                  <a:pt x="102" y="487"/>
                </a:lnTo>
                <a:lnTo>
                  <a:pt x="102" y="61"/>
                </a:lnTo>
                <a:lnTo>
                  <a:pt x="100" y="43"/>
                </a:lnTo>
                <a:lnTo>
                  <a:pt x="98" y="34"/>
                </a:lnTo>
                <a:lnTo>
                  <a:pt x="93" y="26"/>
                </a:lnTo>
                <a:lnTo>
                  <a:pt x="88" y="19"/>
                </a:lnTo>
                <a:lnTo>
                  <a:pt x="81" y="13"/>
                </a:lnTo>
                <a:lnTo>
                  <a:pt x="74" y="8"/>
                </a:lnTo>
                <a:lnTo>
                  <a:pt x="67" y="4"/>
                </a:lnTo>
                <a:lnTo>
                  <a:pt x="59" y="2"/>
                </a:lnTo>
                <a:lnTo>
                  <a:pt x="51" y="0"/>
                </a:lnTo>
                <a:lnTo>
                  <a:pt x="43" y="2"/>
                </a:lnTo>
                <a:lnTo>
                  <a:pt x="36" y="4"/>
                </a:lnTo>
                <a:lnTo>
                  <a:pt x="27" y="8"/>
                </a:lnTo>
                <a:lnTo>
                  <a:pt x="21" y="13"/>
                </a:lnTo>
                <a:lnTo>
                  <a:pt x="15" y="19"/>
                </a:lnTo>
                <a:lnTo>
                  <a:pt x="10" y="26"/>
                </a:lnTo>
                <a:lnTo>
                  <a:pt x="5" y="34"/>
                </a:lnTo>
                <a:lnTo>
                  <a:pt x="2" y="43"/>
                </a:lnTo>
                <a:lnTo>
                  <a:pt x="0" y="51"/>
                </a:lnTo>
                <a:lnTo>
                  <a:pt x="0" y="61"/>
                </a:lnTo>
                <a:lnTo>
                  <a:pt x="0" y="487"/>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380" name="Freeform 4"/>
          <p:cNvSpPr>
            <a:spLocks/>
          </p:cNvSpPr>
          <p:nvPr/>
        </p:nvSpPr>
        <p:spPr bwMode="auto">
          <a:xfrm>
            <a:off x="4924425" y="4886325"/>
            <a:ext cx="323850" cy="38100"/>
          </a:xfrm>
          <a:custGeom>
            <a:avLst/>
            <a:gdLst>
              <a:gd name="T0" fmla="*/ 18166 w 927"/>
              <a:gd name="T1" fmla="*/ 0 h 121"/>
              <a:gd name="T2" fmla="*/ 15372 w 927"/>
              <a:gd name="T3" fmla="*/ 315 h 121"/>
              <a:gd name="T4" fmla="*/ 12577 w 927"/>
              <a:gd name="T5" fmla="*/ 630 h 121"/>
              <a:gd name="T6" fmla="*/ 9782 w 927"/>
              <a:gd name="T7" fmla="*/ 1889 h 121"/>
              <a:gd name="T8" fmla="*/ 7686 w 927"/>
              <a:gd name="T9" fmla="*/ 3464 h 121"/>
              <a:gd name="T10" fmla="*/ 5590 w 927"/>
              <a:gd name="T11" fmla="*/ 5668 h 121"/>
              <a:gd name="T12" fmla="*/ 3494 w 927"/>
              <a:gd name="T13" fmla="*/ 7872 h 121"/>
              <a:gd name="T14" fmla="*/ 2096 w 927"/>
              <a:gd name="T15" fmla="*/ 10076 h 121"/>
              <a:gd name="T16" fmla="*/ 699 w 927"/>
              <a:gd name="T17" fmla="*/ 12910 h 121"/>
              <a:gd name="T18" fmla="*/ 349 w 927"/>
              <a:gd name="T19" fmla="*/ 16059 h 121"/>
              <a:gd name="T20" fmla="*/ 0 w 927"/>
              <a:gd name="T21" fmla="*/ 18893 h 121"/>
              <a:gd name="T22" fmla="*/ 349 w 927"/>
              <a:gd name="T23" fmla="*/ 22041 h 121"/>
              <a:gd name="T24" fmla="*/ 699 w 927"/>
              <a:gd name="T25" fmla="*/ 24560 h 121"/>
              <a:gd name="T26" fmla="*/ 2096 w 927"/>
              <a:gd name="T27" fmla="*/ 27709 h 121"/>
              <a:gd name="T28" fmla="*/ 3494 w 927"/>
              <a:gd name="T29" fmla="*/ 29913 h 121"/>
              <a:gd name="T30" fmla="*/ 5590 w 927"/>
              <a:gd name="T31" fmla="*/ 32432 h 121"/>
              <a:gd name="T32" fmla="*/ 7686 w 927"/>
              <a:gd name="T33" fmla="*/ 34321 h 121"/>
              <a:gd name="T34" fmla="*/ 9782 w 927"/>
              <a:gd name="T35" fmla="*/ 35581 h 121"/>
              <a:gd name="T36" fmla="*/ 12577 w 927"/>
              <a:gd name="T37" fmla="*/ 36840 h 121"/>
              <a:gd name="T38" fmla="*/ 15372 w 927"/>
              <a:gd name="T39" fmla="*/ 37470 h 121"/>
              <a:gd name="T40" fmla="*/ 18166 w 927"/>
              <a:gd name="T41" fmla="*/ 38100 h 121"/>
              <a:gd name="T42" fmla="*/ 306033 w 927"/>
              <a:gd name="T43" fmla="*/ 38100 h 121"/>
              <a:gd name="T44" fmla="*/ 311623 w 927"/>
              <a:gd name="T45" fmla="*/ 36840 h 121"/>
              <a:gd name="T46" fmla="*/ 314068 w 927"/>
              <a:gd name="T47" fmla="*/ 35581 h 121"/>
              <a:gd name="T48" fmla="*/ 316514 w 927"/>
              <a:gd name="T49" fmla="*/ 34321 h 121"/>
              <a:gd name="T50" fmla="*/ 318959 w 927"/>
              <a:gd name="T51" fmla="*/ 32432 h 121"/>
              <a:gd name="T52" fmla="*/ 320706 w 927"/>
              <a:gd name="T53" fmla="*/ 29913 h 121"/>
              <a:gd name="T54" fmla="*/ 322453 w 927"/>
              <a:gd name="T55" fmla="*/ 27709 h 121"/>
              <a:gd name="T56" fmla="*/ 323151 w 927"/>
              <a:gd name="T57" fmla="*/ 24560 h 121"/>
              <a:gd name="T58" fmla="*/ 323850 w 927"/>
              <a:gd name="T59" fmla="*/ 22041 h 121"/>
              <a:gd name="T60" fmla="*/ 323850 w 927"/>
              <a:gd name="T61" fmla="*/ 18893 h 121"/>
              <a:gd name="T62" fmla="*/ 323850 w 927"/>
              <a:gd name="T63" fmla="*/ 16059 h 121"/>
              <a:gd name="T64" fmla="*/ 323151 w 927"/>
              <a:gd name="T65" fmla="*/ 12910 h 121"/>
              <a:gd name="T66" fmla="*/ 322453 w 927"/>
              <a:gd name="T67" fmla="*/ 10076 h 121"/>
              <a:gd name="T68" fmla="*/ 320706 w 927"/>
              <a:gd name="T69" fmla="*/ 7872 h 121"/>
              <a:gd name="T70" fmla="*/ 318959 w 927"/>
              <a:gd name="T71" fmla="*/ 5668 h 121"/>
              <a:gd name="T72" fmla="*/ 316514 w 927"/>
              <a:gd name="T73" fmla="*/ 3464 h 121"/>
              <a:gd name="T74" fmla="*/ 314068 w 927"/>
              <a:gd name="T75" fmla="*/ 1889 h 121"/>
              <a:gd name="T76" fmla="*/ 311623 w 927"/>
              <a:gd name="T77" fmla="*/ 630 h 121"/>
              <a:gd name="T78" fmla="*/ 308828 w 927"/>
              <a:gd name="T79" fmla="*/ 315 h 121"/>
              <a:gd name="T80" fmla="*/ 306033 w 927"/>
              <a:gd name="T81" fmla="*/ 0 h 121"/>
              <a:gd name="T82" fmla="*/ 18166 w 927"/>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7"/>
              <a:gd name="T127" fmla="*/ 0 h 121"/>
              <a:gd name="T128" fmla="*/ 927 w 927"/>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7" h="121">
                <a:moveTo>
                  <a:pt x="52" y="0"/>
                </a:moveTo>
                <a:lnTo>
                  <a:pt x="44" y="1"/>
                </a:lnTo>
                <a:lnTo>
                  <a:pt x="36" y="2"/>
                </a:lnTo>
                <a:lnTo>
                  <a:pt x="28" y="6"/>
                </a:lnTo>
                <a:lnTo>
                  <a:pt x="22" y="11"/>
                </a:lnTo>
                <a:lnTo>
                  <a:pt x="16" y="18"/>
                </a:lnTo>
                <a:lnTo>
                  <a:pt x="10" y="25"/>
                </a:lnTo>
                <a:lnTo>
                  <a:pt x="6" y="32"/>
                </a:lnTo>
                <a:lnTo>
                  <a:pt x="2" y="41"/>
                </a:lnTo>
                <a:lnTo>
                  <a:pt x="1" y="51"/>
                </a:lnTo>
                <a:lnTo>
                  <a:pt x="0" y="60"/>
                </a:lnTo>
                <a:lnTo>
                  <a:pt x="1" y="70"/>
                </a:lnTo>
                <a:lnTo>
                  <a:pt x="2" y="78"/>
                </a:lnTo>
                <a:lnTo>
                  <a:pt x="6" y="88"/>
                </a:lnTo>
                <a:lnTo>
                  <a:pt x="10" y="95"/>
                </a:lnTo>
                <a:lnTo>
                  <a:pt x="16" y="103"/>
                </a:lnTo>
                <a:lnTo>
                  <a:pt x="22" y="109"/>
                </a:lnTo>
                <a:lnTo>
                  <a:pt x="28" y="113"/>
                </a:lnTo>
                <a:lnTo>
                  <a:pt x="36" y="117"/>
                </a:lnTo>
                <a:lnTo>
                  <a:pt x="44" y="119"/>
                </a:lnTo>
                <a:lnTo>
                  <a:pt x="52" y="121"/>
                </a:lnTo>
                <a:lnTo>
                  <a:pt x="876" y="121"/>
                </a:lnTo>
                <a:lnTo>
                  <a:pt x="892" y="117"/>
                </a:lnTo>
                <a:lnTo>
                  <a:pt x="899" y="113"/>
                </a:lnTo>
                <a:lnTo>
                  <a:pt x="906" y="109"/>
                </a:lnTo>
                <a:lnTo>
                  <a:pt x="913" y="103"/>
                </a:lnTo>
                <a:lnTo>
                  <a:pt x="918" y="95"/>
                </a:lnTo>
                <a:lnTo>
                  <a:pt x="923" y="88"/>
                </a:lnTo>
                <a:lnTo>
                  <a:pt x="925" y="78"/>
                </a:lnTo>
                <a:lnTo>
                  <a:pt x="927" y="70"/>
                </a:lnTo>
                <a:lnTo>
                  <a:pt x="927" y="60"/>
                </a:lnTo>
                <a:lnTo>
                  <a:pt x="927" y="51"/>
                </a:lnTo>
                <a:lnTo>
                  <a:pt x="925" y="41"/>
                </a:lnTo>
                <a:lnTo>
                  <a:pt x="923" y="32"/>
                </a:lnTo>
                <a:lnTo>
                  <a:pt x="918" y="25"/>
                </a:lnTo>
                <a:lnTo>
                  <a:pt x="913" y="18"/>
                </a:lnTo>
                <a:lnTo>
                  <a:pt x="906" y="11"/>
                </a:lnTo>
                <a:lnTo>
                  <a:pt x="899" y="6"/>
                </a:lnTo>
                <a:lnTo>
                  <a:pt x="892" y="2"/>
                </a:lnTo>
                <a:lnTo>
                  <a:pt x="884" y="1"/>
                </a:lnTo>
                <a:lnTo>
                  <a:pt x="876"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381" name="Freeform 5"/>
          <p:cNvSpPr>
            <a:spLocks/>
          </p:cNvSpPr>
          <p:nvPr/>
        </p:nvSpPr>
        <p:spPr bwMode="auto">
          <a:xfrm>
            <a:off x="5213350" y="4757738"/>
            <a:ext cx="322263" cy="36512"/>
          </a:xfrm>
          <a:custGeom>
            <a:avLst/>
            <a:gdLst>
              <a:gd name="T0" fmla="*/ 17749 w 926"/>
              <a:gd name="T1" fmla="*/ 0 h 121"/>
              <a:gd name="T2" fmla="*/ 14965 w 926"/>
              <a:gd name="T3" fmla="*/ 604 h 121"/>
              <a:gd name="T4" fmla="*/ 12529 w 926"/>
              <a:gd name="T5" fmla="*/ 1207 h 121"/>
              <a:gd name="T6" fmla="*/ 9396 w 926"/>
              <a:gd name="T7" fmla="*/ 2414 h 121"/>
              <a:gd name="T8" fmla="*/ 7308 w 926"/>
              <a:gd name="T9" fmla="*/ 3923 h 121"/>
              <a:gd name="T10" fmla="*/ 5220 w 926"/>
              <a:gd name="T11" fmla="*/ 5733 h 121"/>
              <a:gd name="T12" fmla="*/ 3480 w 926"/>
              <a:gd name="T13" fmla="*/ 7846 h 121"/>
              <a:gd name="T14" fmla="*/ 1740 w 926"/>
              <a:gd name="T15" fmla="*/ 10260 h 121"/>
              <a:gd name="T16" fmla="*/ 696 w 926"/>
              <a:gd name="T17" fmla="*/ 12975 h 121"/>
              <a:gd name="T18" fmla="*/ 0 w 926"/>
              <a:gd name="T19" fmla="*/ 15389 h 121"/>
              <a:gd name="T20" fmla="*/ 0 w 926"/>
              <a:gd name="T21" fmla="*/ 18407 h 121"/>
              <a:gd name="T22" fmla="*/ 0 w 926"/>
              <a:gd name="T23" fmla="*/ 21424 h 121"/>
              <a:gd name="T24" fmla="*/ 696 w 926"/>
              <a:gd name="T25" fmla="*/ 24140 h 121"/>
              <a:gd name="T26" fmla="*/ 1740 w 926"/>
              <a:gd name="T27" fmla="*/ 26856 h 121"/>
              <a:gd name="T28" fmla="*/ 3480 w 926"/>
              <a:gd name="T29" fmla="*/ 29270 h 121"/>
              <a:gd name="T30" fmla="*/ 5220 w 926"/>
              <a:gd name="T31" fmla="*/ 31382 h 121"/>
              <a:gd name="T32" fmla="*/ 7308 w 926"/>
              <a:gd name="T33" fmla="*/ 33193 h 121"/>
              <a:gd name="T34" fmla="*/ 9396 w 926"/>
              <a:gd name="T35" fmla="*/ 34701 h 121"/>
              <a:gd name="T36" fmla="*/ 12529 w 926"/>
              <a:gd name="T37" fmla="*/ 35908 h 121"/>
              <a:gd name="T38" fmla="*/ 14965 w 926"/>
              <a:gd name="T39" fmla="*/ 36512 h 121"/>
              <a:gd name="T40" fmla="*/ 17749 w 926"/>
              <a:gd name="T41" fmla="*/ 36512 h 121"/>
              <a:gd name="T42" fmla="*/ 304166 w 926"/>
              <a:gd name="T43" fmla="*/ 36512 h 121"/>
              <a:gd name="T44" fmla="*/ 310430 w 926"/>
              <a:gd name="T45" fmla="*/ 35908 h 121"/>
              <a:gd name="T46" fmla="*/ 312867 w 926"/>
              <a:gd name="T47" fmla="*/ 34701 h 121"/>
              <a:gd name="T48" fmla="*/ 314955 w 926"/>
              <a:gd name="T49" fmla="*/ 33193 h 121"/>
              <a:gd name="T50" fmla="*/ 317391 w 926"/>
              <a:gd name="T51" fmla="*/ 31382 h 121"/>
              <a:gd name="T52" fmla="*/ 319131 w 926"/>
              <a:gd name="T53" fmla="*/ 29270 h 121"/>
              <a:gd name="T54" fmla="*/ 320523 w 926"/>
              <a:gd name="T55" fmla="*/ 26856 h 121"/>
              <a:gd name="T56" fmla="*/ 321567 w 926"/>
              <a:gd name="T57" fmla="*/ 24140 h 121"/>
              <a:gd name="T58" fmla="*/ 322263 w 926"/>
              <a:gd name="T59" fmla="*/ 21424 h 121"/>
              <a:gd name="T60" fmla="*/ 322263 w 926"/>
              <a:gd name="T61" fmla="*/ 18407 h 121"/>
              <a:gd name="T62" fmla="*/ 322263 w 926"/>
              <a:gd name="T63" fmla="*/ 15389 h 121"/>
              <a:gd name="T64" fmla="*/ 321567 w 926"/>
              <a:gd name="T65" fmla="*/ 12975 h 121"/>
              <a:gd name="T66" fmla="*/ 320523 w 926"/>
              <a:gd name="T67" fmla="*/ 10260 h 121"/>
              <a:gd name="T68" fmla="*/ 319131 w 926"/>
              <a:gd name="T69" fmla="*/ 7846 h 121"/>
              <a:gd name="T70" fmla="*/ 317391 w 926"/>
              <a:gd name="T71" fmla="*/ 5733 h 121"/>
              <a:gd name="T72" fmla="*/ 314955 w 926"/>
              <a:gd name="T73" fmla="*/ 3923 h 121"/>
              <a:gd name="T74" fmla="*/ 312867 w 926"/>
              <a:gd name="T75" fmla="*/ 2414 h 121"/>
              <a:gd name="T76" fmla="*/ 310430 w 926"/>
              <a:gd name="T77" fmla="*/ 1207 h 121"/>
              <a:gd name="T78" fmla="*/ 307298 w 926"/>
              <a:gd name="T79" fmla="*/ 604 h 121"/>
              <a:gd name="T80" fmla="*/ 304166 w 926"/>
              <a:gd name="T81" fmla="*/ 0 h 121"/>
              <a:gd name="T82" fmla="*/ 17749 w 926"/>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6"/>
              <a:gd name="T127" fmla="*/ 0 h 121"/>
              <a:gd name="T128" fmla="*/ 926 w 926"/>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6" h="121">
                <a:moveTo>
                  <a:pt x="51" y="0"/>
                </a:moveTo>
                <a:lnTo>
                  <a:pt x="43" y="2"/>
                </a:lnTo>
                <a:lnTo>
                  <a:pt x="36" y="4"/>
                </a:lnTo>
                <a:lnTo>
                  <a:pt x="27" y="8"/>
                </a:lnTo>
                <a:lnTo>
                  <a:pt x="21" y="13"/>
                </a:lnTo>
                <a:lnTo>
                  <a:pt x="15" y="19"/>
                </a:lnTo>
                <a:lnTo>
                  <a:pt x="10" y="26"/>
                </a:lnTo>
                <a:lnTo>
                  <a:pt x="5" y="34"/>
                </a:lnTo>
                <a:lnTo>
                  <a:pt x="2" y="43"/>
                </a:lnTo>
                <a:lnTo>
                  <a:pt x="0" y="51"/>
                </a:lnTo>
                <a:lnTo>
                  <a:pt x="0" y="61"/>
                </a:lnTo>
                <a:lnTo>
                  <a:pt x="0" y="71"/>
                </a:lnTo>
                <a:lnTo>
                  <a:pt x="2" y="80"/>
                </a:lnTo>
                <a:lnTo>
                  <a:pt x="5" y="89"/>
                </a:lnTo>
                <a:lnTo>
                  <a:pt x="10" y="97"/>
                </a:lnTo>
                <a:lnTo>
                  <a:pt x="15" y="104"/>
                </a:lnTo>
                <a:lnTo>
                  <a:pt x="21" y="110"/>
                </a:lnTo>
                <a:lnTo>
                  <a:pt x="27" y="115"/>
                </a:lnTo>
                <a:lnTo>
                  <a:pt x="36" y="119"/>
                </a:lnTo>
                <a:lnTo>
                  <a:pt x="43" y="121"/>
                </a:lnTo>
                <a:lnTo>
                  <a:pt x="51" y="121"/>
                </a:lnTo>
                <a:lnTo>
                  <a:pt x="874" y="121"/>
                </a:lnTo>
                <a:lnTo>
                  <a:pt x="892" y="119"/>
                </a:lnTo>
                <a:lnTo>
                  <a:pt x="899" y="115"/>
                </a:lnTo>
                <a:lnTo>
                  <a:pt x="905" y="110"/>
                </a:lnTo>
                <a:lnTo>
                  <a:pt x="912" y="104"/>
                </a:lnTo>
                <a:lnTo>
                  <a:pt x="917" y="97"/>
                </a:lnTo>
                <a:lnTo>
                  <a:pt x="921" y="89"/>
                </a:lnTo>
                <a:lnTo>
                  <a:pt x="924" y="80"/>
                </a:lnTo>
                <a:lnTo>
                  <a:pt x="926" y="71"/>
                </a:lnTo>
                <a:lnTo>
                  <a:pt x="926" y="61"/>
                </a:lnTo>
                <a:lnTo>
                  <a:pt x="926" y="51"/>
                </a:lnTo>
                <a:lnTo>
                  <a:pt x="924" y="43"/>
                </a:lnTo>
                <a:lnTo>
                  <a:pt x="921" y="34"/>
                </a:lnTo>
                <a:lnTo>
                  <a:pt x="917" y="26"/>
                </a:lnTo>
                <a:lnTo>
                  <a:pt x="912" y="19"/>
                </a:lnTo>
                <a:lnTo>
                  <a:pt x="905" y="13"/>
                </a:lnTo>
                <a:lnTo>
                  <a:pt x="899" y="8"/>
                </a:lnTo>
                <a:lnTo>
                  <a:pt x="892" y="4"/>
                </a:lnTo>
                <a:lnTo>
                  <a:pt x="883" y="2"/>
                </a:lnTo>
                <a:lnTo>
                  <a:pt x="874" y="0"/>
                </a:lnTo>
                <a:lnTo>
                  <a:pt x="51"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382" name="Freeform 6"/>
          <p:cNvSpPr>
            <a:spLocks/>
          </p:cNvSpPr>
          <p:nvPr/>
        </p:nvSpPr>
        <p:spPr bwMode="auto">
          <a:xfrm>
            <a:off x="5213350" y="4767263"/>
            <a:ext cx="34925" cy="160337"/>
          </a:xfrm>
          <a:custGeom>
            <a:avLst/>
            <a:gdLst>
              <a:gd name="T0" fmla="*/ 0 w 102"/>
              <a:gd name="T1" fmla="*/ 142355 h 535"/>
              <a:gd name="T2" fmla="*/ 0 w 102"/>
              <a:gd name="T3" fmla="*/ 145053 h 535"/>
              <a:gd name="T4" fmla="*/ 685 w 102"/>
              <a:gd name="T5" fmla="*/ 148049 h 535"/>
              <a:gd name="T6" fmla="*/ 1712 w 102"/>
              <a:gd name="T7" fmla="*/ 150747 h 535"/>
              <a:gd name="T8" fmla="*/ 3424 w 102"/>
              <a:gd name="T9" fmla="*/ 152845 h 535"/>
              <a:gd name="T10" fmla="*/ 5136 w 102"/>
              <a:gd name="T11" fmla="*/ 154942 h 535"/>
              <a:gd name="T12" fmla="*/ 7190 w 102"/>
              <a:gd name="T13" fmla="*/ 157040 h 535"/>
              <a:gd name="T14" fmla="*/ 9245 w 102"/>
              <a:gd name="T15" fmla="*/ 158539 h 535"/>
              <a:gd name="T16" fmla="*/ 12326 w 102"/>
              <a:gd name="T17" fmla="*/ 159738 h 535"/>
              <a:gd name="T18" fmla="*/ 14723 w 102"/>
              <a:gd name="T19" fmla="*/ 160037 h 535"/>
              <a:gd name="T20" fmla="*/ 17463 w 102"/>
              <a:gd name="T21" fmla="*/ 160337 h 535"/>
              <a:gd name="T22" fmla="*/ 20202 w 102"/>
              <a:gd name="T23" fmla="*/ 160037 h 535"/>
              <a:gd name="T24" fmla="*/ 22941 w 102"/>
              <a:gd name="T25" fmla="*/ 159738 h 535"/>
              <a:gd name="T26" fmla="*/ 25338 w 102"/>
              <a:gd name="T27" fmla="*/ 158539 h 535"/>
              <a:gd name="T28" fmla="*/ 27735 w 102"/>
              <a:gd name="T29" fmla="*/ 157040 h 535"/>
              <a:gd name="T30" fmla="*/ 30131 w 102"/>
              <a:gd name="T31" fmla="*/ 154942 h 535"/>
              <a:gd name="T32" fmla="*/ 31843 w 102"/>
              <a:gd name="T33" fmla="*/ 152845 h 535"/>
              <a:gd name="T34" fmla="*/ 33555 w 102"/>
              <a:gd name="T35" fmla="*/ 150747 h 535"/>
              <a:gd name="T36" fmla="*/ 34240 w 102"/>
              <a:gd name="T37" fmla="*/ 148049 h 535"/>
              <a:gd name="T38" fmla="*/ 34925 w 102"/>
              <a:gd name="T39" fmla="*/ 145053 h 535"/>
              <a:gd name="T40" fmla="*/ 34925 w 102"/>
              <a:gd name="T41" fmla="*/ 142355 h 535"/>
              <a:gd name="T42" fmla="*/ 34925 w 102"/>
              <a:gd name="T43" fmla="*/ 17982 h 535"/>
              <a:gd name="T44" fmla="*/ 34240 w 102"/>
              <a:gd name="T45" fmla="*/ 12288 h 535"/>
              <a:gd name="T46" fmla="*/ 33555 w 102"/>
              <a:gd name="T47" fmla="*/ 9890 h 535"/>
              <a:gd name="T48" fmla="*/ 31843 w 102"/>
              <a:gd name="T49" fmla="*/ 7193 h 535"/>
              <a:gd name="T50" fmla="*/ 30131 w 102"/>
              <a:gd name="T51" fmla="*/ 5095 h 535"/>
              <a:gd name="T52" fmla="*/ 27735 w 102"/>
              <a:gd name="T53" fmla="*/ 3297 h 535"/>
              <a:gd name="T54" fmla="*/ 25338 w 102"/>
              <a:gd name="T55" fmla="*/ 1798 h 535"/>
              <a:gd name="T56" fmla="*/ 22941 w 102"/>
              <a:gd name="T57" fmla="*/ 599 h 535"/>
              <a:gd name="T58" fmla="*/ 20202 w 102"/>
              <a:gd name="T59" fmla="*/ 0 h 535"/>
              <a:gd name="T60" fmla="*/ 17463 w 102"/>
              <a:gd name="T61" fmla="*/ 0 h 535"/>
              <a:gd name="T62" fmla="*/ 14723 w 102"/>
              <a:gd name="T63" fmla="*/ 0 h 535"/>
              <a:gd name="T64" fmla="*/ 12326 w 102"/>
              <a:gd name="T65" fmla="*/ 599 h 535"/>
              <a:gd name="T66" fmla="*/ 9245 w 102"/>
              <a:gd name="T67" fmla="*/ 1798 h 535"/>
              <a:gd name="T68" fmla="*/ 7190 w 102"/>
              <a:gd name="T69" fmla="*/ 3297 h 535"/>
              <a:gd name="T70" fmla="*/ 5136 w 102"/>
              <a:gd name="T71" fmla="*/ 5095 h 535"/>
              <a:gd name="T72" fmla="*/ 3424 w 102"/>
              <a:gd name="T73" fmla="*/ 7193 h 535"/>
              <a:gd name="T74" fmla="*/ 1712 w 102"/>
              <a:gd name="T75" fmla="*/ 9890 h 535"/>
              <a:gd name="T76" fmla="*/ 685 w 102"/>
              <a:gd name="T77" fmla="*/ 12288 h 535"/>
              <a:gd name="T78" fmla="*/ 0 w 102"/>
              <a:gd name="T79" fmla="*/ 15284 h 535"/>
              <a:gd name="T80" fmla="*/ 0 w 102"/>
              <a:gd name="T81" fmla="*/ 17982 h 535"/>
              <a:gd name="T82" fmla="*/ 0 w 102"/>
              <a:gd name="T83" fmla="*/ 142355 h 5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
              <a:gd name="T127" fmla="*/ 0 h 535"/>
              <a:gd name="T128" fmla="*/ 102 w 102"/>
              <a:gd name="T129" fmla="*/ 535 h 5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 h="535">
                <a:moveTo>
                  <a:pt x="0" y="475"/>
                </a:moveTo>
                <a:lnTo>
                  <a:pt x="0" y="484"/>
                </a:lnTo>
                <a:lnTo>
                  <a:pt x="2" y="494"/>
                </a:lnTo>
                <a:lnTo>
                  <a:pt x="5" y="503"/>
                </a:lnTo>
                <a:lnTo>
                  <a:pt x="10" y="510"/>
                </a:lnTo>
                <a:lnTo>
                  <a:pt x="15" y="517"/>
                </a:lnTo>
                <a:lnTo>
                  <a:pt x="21" y="524"/>
                </a:lnTo>
                <a:lnTo>
                  <a:pt x="27" y="529"/>
                </a:lnTo>
                <a:lnTo>
                  <a:pt x="36" y="533"/>
                </a:lnTo>
                <a:lnTo>
                  <a:pt x="43" y="534"/>
                </a:lnTo>
                <a:lnTo>
                  <a:pt x="51" y="535"/>
                </a:lnTo>
                <a:lnTo>
                  <a:pt x="59" y="534"/>
                </a:lnTo>
                <a:lnTo>
                  <a:pt x="67" y="533"/>
                </a:lnTo>
                <a:lnTo>
                  <a:pt x="74" y="529"/>
                </a:lnTo>
                <a:lnTo>
                  <a:pt x="81" y="524"/>
                </a:lnTo>
                <a:lnTo>
                  <a:pt x="88" y="517"/>
                </a:lnTo>
                <a:lnTo>
                  <a:pt x="93" y="510"/>
                </a:lnTo>
                <a:lnTo>
                  <a:pt x="98" y="503"/>
                </a:lnTo>
                <a:lnTo>
                  <a:pt x="100" y="494"/>
                </a:lnTo>
                <a:lnTo>
                  <a:pt x="102" y="484"/>
                </a:lnTo>
                <a:lnTo>
                  <a:pt x="102" y="475"/>
                </a:lnTo>
                <a:lnTo>
                  <a:pt x="102" y="60"/>
                </a:lnTo>
                <a:lnTo>
                  <a:pt x="100" y="41"/>
                </a:lnTo>
                <a:lnTo>
                  <a:pt x="98" y="33"/>
                </a:lnTo>
                <a:lnTo>
                  <a:pt x="93" y="24"/>
                </a:lnTo>
                <a:lnTo>
                  <a:pt x="88" y="17"/>
                </a:lnTo>
                <a:lnTo>
                  <a:pt x="81" y="11"/>
                </a:lnTo>
                <a:lnTo>
                  <a:pt x="74" y="6"/>
                </a:lnTo>
                <a:lnTo>
                  <a:pt x="67" y="2"/>
                </a:lnTo>
                <a:lnTo>
                  <a:pt x="59" y="0"/>
                </a:lnTo>
                <a:lnTo>
                  <a:pt x="51" y="0"/>
                </a:lnTo>
                <a:lnTo>
                  <a:pt x="43" y="0"/>
                </a:lnTo>
                <a:lnTo>
                  <a:pt x="36" y="2"/>
                </a:lnTo>
                <a:lnTo>
                  <a:pt x="27" y="6"/>
                </a:lnTo>
                <a:lnTo>
                  <a:pt x="21" y="11"/>
                </a:lnTo>
                <a:lnTo>
                  <a:pt x="15" y="17"/>
                </a:lnTo>
                <a:lnTo>
                  <a:pt x="10" y="24"/>
                </a:lnTo>
                <a:lnTo>
                  <a:pt x="5" y="33"/>
                </a:lnTo>
                <a:lnTo>
                  <a:pt x="2" y="41"/>
                </a:lnTo>
                <a:lnTo>
                  <a:pt x="0" y="51"/>
                </a:lnTo>
                <a:lnTo>
                  <a:pt x="0" y="60"/>
                </a:lnTo>
                <a:lnTo>
                  <a:pt x="0" y="475"/>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383" name="Freeform 7"/>
          <p:cNvSpPr>
            <a:spLocks/>
          </p:cNvSpPr>
          <p:nvPr/>
        </p:nvSpPr>
        <p:spPr bwMode="auto">
          <a:xfrm>
            <a:off x="5213350" y="4767263"/>
            <a:ext cx="322263" cy="36512"/>
          </a:xfrm>
          <a:custGeom>
            <a:avLst/>
            <a:gdLst>
              <a:gd name="T0" fmla="*/ 17749 w 926"/>
              <a:gd name="T1" fmla="*/ 0 h 121"/>
              <a:gd name="T2" fmla="*/ 14965 w 926"/>
              <a:gd name="T3" fmla="*/ 0 h 121"/>
              <a:gd name="T4" fmla="*/ 12529 w 926"/>
              <a:gd name="T5" fmla="*/ 604 h 121"/>
              <a:gd name="T6" fmla="*/ 9396 w 926"/>
              <a:gd name="T7" fmla="*/ 1811 h 121"/>
              <a:gd name="T8" fmla="*/ 7308 w 926"/>
              <a:gd name="T9" fmla="*/ 3319 h 121"/>
              <a:gd name="T10" fmla="*/ 5220 w 926"/>
              <a:gd name="T11" fmla="*/ 5130 h 121"/>
              <a:gd name="T12" fmla="*/ 3480 w 926"/>
              <a:gd name="T13" fmla="*/ 7242 h 121"/>
              <a:gd name="T14" fmla="*/ 1740 w 926"/>
              <a:gd name="T15" fmla="*/ 9958 h 121"/>
              <a:gd name="T16" fmla="*/ 696 w 926"/>
              <a:gd name="T17" fmla="*/ 12372 h 121"/>
              <a:gd name="T18" fmla="*/ 0 w 926"/>
              <a:gd name="T19" fmla="*/ 15389 h 121"/>
              <a:gd name="T20" fmla="*/ 0 w 926"/>
              <a:gd name="T21" fmla="*/ 18105 h 121"/>
              <a:gd name="T22" fmla="*/ 0 w 926"/>
              <a:gd name="T23" fmla="*/ 20821 h 121"/>
              <a:gd name="T24" fmla="*/ 696 w 926"/>
              <a:gd name="T25" fmla="*/ 23838 h 121"/>
              <a:gd name="T26" fmla="*/ 1740 w 926"/>
              <a:gd name="T27" fmla="*/ 26252 h 121"/>
              <a:gd name="T28" fmla="*/ 3480 w 926"/>
              <a:gd name="T29" fmla="*/ 28666 h 121"/>
              <a:gd name="T30" fmla="*/ 5220 w 926"/>
              <a:gd name="T31" fmla="*/ 31080 h 121"/>
              <a:gd name="T32" fmla="*/ 7308 w 926"/>
              <a:gd name="T33" fmla="*/ 32891 h 121"/>
              <a:gd name="T34" fmla="*/ 9396 w 926"/>
              <a:gd name="T35" fmla="*/ 34400 h 121"/>
              <a:gd name="T36" fmla="*/ 12529 w 926"/>
              <a:gd name="T37" fmla="*/ 35305 h 121"/>
              <a:gd name="T38" fmla="*/ 14965 w 926"/>
              <a:gd name="T39" fmla="*/ 36210 h 121"/>
              <a:gd name="T40" fmla="*/ 17749 w 926"/>
              <a:gd name="T41" fmla="*/ 36512 h 121"/>
              <a:gd name="T42" fmla="*/ 304166 w 926"/>
              <a:gd name="T43" fmla="*/ 36512 h 121"/>
              <a:gd name="T44" fmla="*/ 310430 w 926"/>
              <a:gd name="T45" fmla="*/ 35305 h 121"/>
              <a:gd name="T46" fmla="*/ 312867 w 926"/>
              <a:gd name="T47" fmla="*/ 34400 h 121"/>
              <a:gd name="T48" fmla="*/ 314955 w 926"/>
              <a:gd name="T49" fmla="*/ 32891 h 121"/>
              <a:gd name="T50" fmla="*/ 317391 w 926"/>
              <a:gd name="T51" fmla="*/ 31080 h 121"/>
              <a:gd name="T52" fmla="*/ 319131 w 926"/>
              <a:gd name="T53" fmla="*/ 28666 h 121"/>
              <a:gd name="T54" fmla="*/ 320523 w 926"/>
              <a:gd name="T55" fmla="*/ 26252 h 121"/>
              <a:gd name="T56" fmla="*/ 321567 w 926"/>
              <a:gd name="T57" fmla="*/ 23838 h 121"/>
              <a:gd name="T58" fmla="*/ 322263 w 926"/>
              <a:gd name="T59" fmla="*/ 20821 h 121"/>
              <a:gd name="T60" fmla="*/ 322263 w 926"/>
              <a:gd name="T61" fmla="*/ 18105 h 121"/>
              <a:gd name="T62" fmla="*/ 322263 w 926"/>
              <a:gd name="T63" fmla="*/ 15389 h 121"/>
              <a:gd name="T64" fmla="*/ 321567 w 926"/>
              <a:gd name="T65" fmla="*/ 12372 h 121"/>
              <a:gd name="T66" fmla="*/ 320523 w 926"/>
              <a:gd name="T67" fmla="*/ 9958 h 121"/>
              <a:gd name="T68" fmla="*/ 319131 w 926"/>
              <a:gd name="T69" fmla="*/ 7242 h 121"/>
              <a:gd name="T70" fmla="*/ 317391 w 926"/>
              <a:gd name="T71" fmla="*/ 5130 h 121"/>
              <a:gd name="T72" fmla="*/ 314955 w 926"/>
              <a:gd name="T73" fmla="*/ 3319 h 121"/>
              <a:gd name="T74" fmla="*/ 312867 w 926"/>
              <a:gd name="T75" fmla="*/ 1811 h 121"/>
              <a:gd name="T76" fmla="*/ 310430 w 926"/>
              <a:gd name="T77" fmla="*/ 604 h 121"/>
              <a:gd name="T78" fmla="*/ 307298 w 926"/>
              <a:gd name="T79" fmla="*/ 0 h 121"/>
              <a:gd name="T80" fmla="*/ 304166 w 926"/>
              <a:gd name="T81" fmla="*/ 0 h 121"/>
              <a:gd name="T82" fmla="*/ 17749 w 926"/>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6"/>
              <a:gd name="T127" fmla="*/ 0 h 121"/>
              <a:gd name="T128" fmla="*/ 926 w 926"/>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6" h="121">
                <a:moveTo>
                  <a:pt x="51" y="0"/>
                </a:moveTo>
                <a:lnTo>
                  <a:pt x="43" y="0"/>
                </a:lnTo>
                <a:lnTo>
                  <a:pt x="36" y="2"/>
                </a:lnTo>
                <a:lnTo>
                  <a:pt x="27" y="6"/>
                </a:lnTo>
                <a:lnTo>
                  <a:pt x="21" y="11"/>
                </a:lnTo>
                <a:lnTo>
                  <a:pt x="15" y="17"/>
                </a:lnTo>
                <a:lnTo>
                  <a:pt x="10" y="24"/>
                </a:lnTo>
                <a:lnTo>
                  <a:pt x="5" y="33"/>
                </a:lnTo>
                <a:lnTo>
                  <a:pt x="2" y="41"/>
                </a:lnTo>
                <a:lnTo>
                  <a:pt x="0" y="51"/>
                </a:lnTo>
                <a:lnTo>
                  <a:pt x="0" y="60"/>
                </a:lnTo>
                <a:lnTo>
                  <a:pt x="0" y="69"/>
                </a:lnTo>
                <a:lnTo>
                  <a:pt x="2" y="79"/>
                </a:lnTo>
                <a:lnTo>
                  <a:pt x="5" y="87"/>
                </a:lnTo>
                <a:lnTo>
                  <a:pt x="10" y="95"/>
                </a:lnTo>
                <a:lnTo>
                  <a:pt x="15" y="103"/>
                </a:lnTo>
                <a:lnTo>
                  <a:pt x="21" y="109"/>
                </a:lnTo>
                <a:lnTo>
                  <a:pt x="27" y="114"/>
                </a:lnTo>
                <a:lnTo>
                  <a:pt x="36" y="117"/>
                </a:lnTo>
                <a:lnTo>
                  <a:pt x="43" y="120"/>
                </a:lnTo>
                <a:lnTo>
                  <a:pt x="51" y="121"/>
                </a:lnTo>
                <a:lnTo>
                  <a:pt x="874" y="121"/>
                </a:lnTo>
                <a:lnTo>
                  <a:pt x="892" y="117"/>
                </a:lnTo>
                <a:lnTo>
                  <a:pt x="899" y="114"/>
                </a:lnTo>
                <a:lnTo>
                  <a:pt x="905" y="109"/>
                </a:lnTo>
                <a:lnTo>
                  <a:pt x="912" y="103"/>
                </a:lnTo>
                <a:lnTo>
                  <a:pt x="917" y="95"/>
                </a:lnTo>
                <a:lnTo>
                  <a:pt x="921" y="87"/>
                </a:lnTo>
                <a:lnTo>
                  <a:pt x="924" y="79"/>
                </a:lnTo>
                <a:lnTo>
                  <a:pt x="926" y="69"/>
                </a:lnTo>
                <a:lnTo>
                  <a:pt x="926" y="60"/>
                </a:lnTo>
                <a:lnTo>
                  <a:pt x="926" y="51"/>
                </a:lnTo>
                <a:lnTo>
                  <a:pt x="924" y="41"/>
                </a:lnTo>
                <a:lnTo>
                  <a:pt x="921" y="33"/>
                </a:lnTo>
                <a:lnTo>
                  <a:pt x="917" y="24"/>
                </a:lnTo>
                <a:lnTo>
                  <a:pt x="912" y="17"/>
                </a:lnTo>
                <a:lnTo>
                  <a:pt x="905" y="11"/>
                </a:lnTo>
                <a:lnTo>
                  <a:pt x="899" y="6"/>
                </a:lnTo>
                <a:lnTo>
                  <a:pt x="892" y="2"/>
                </a:lnTo>
                <a:lnTo>
                  <a:pt x="883" y="0"/>
                </a:lnTo>
                <a:lnTo>
                  <a:pt x="874" y="0"/>
                </a:lnTo>
                <a:lnTo>
                  <a:pt x="51"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384" name="Freeform 8"/>
          <p:cNvSpPr>
            <a:spLocks/>
          </p:cNvSpPr>
          <p:nvPr/>
        </p:nvSpPr>
        <p:spPr bwMode="auto">
          <a:xfrm>
            <a:off x="4033838" y="5106988"/>
            <a:ext cx="88900" cy="90487"/>
          </a:xfrm>
          <a:custGeom>
            <a:avLst/>
            <a:gdLst>
              <a:gd name="T0" fmla="*/ 0 w 256"/>
              <a:gd name="T1" fmla="*/ 90487 h 298"/>
              <a:gd name="T2" fmla="*/ 88900 w 256"/>
              <a:gd name="T3" fmla="*/ 90487 h 298"/>
              <a:gd name="T4" fmla="*/ 44797 w 256"/>
              <a:gd name="T5" fmla="*/ 0 h 298"/>
              <a:gd name="T6" fmla="*/ 0 w 256"/>
              <a:gd name="T7" fmla="*/ 90487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298"/>
                </a:moveTo>
                <a:lnTo>
                  <a:pt x="256" y="298"/>
                </a:lnTo>
                <a:lnTo>
                  <a:pt x="129" y="0"/>
                </a:lnTo>
                <a:lnTo>
                  <a:pt x="0" y="298"/>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385" name="Freeform 9"/>
          <p:cNvSpPr>
            <a:spLocks/>
          </p:cNvSpPr>
          <p:nvPr/>
        </p:nvSpPr>
        <p:spPr bwMode="auto">
          <a:xfrm>
            <a:off x="3744913" y="5106988"/>
            <a:ext cx="90487" cy="90487"/>
          </a:xfrm>
          <a:custGeom>
            <a:avLst/>
            <a:gdLst>
              <a:gd name="T0" fmla="*/ 0 w 256"/>
              <a:gd name="T1" fmla="*/ 90487 h 298"/>
              <a:gd name="T2" fmla="*/ 90487 w 256"/>
              <a:gd name="T3" fmla="*/ 90487 h 298"/>
              <a:gd name="T4" fmla="*/ 45597 w 256"/>
              <a:gd name="T5" fmla="*/ 0 h 298"/>
              <a:gd name="T6" fmla="*/ 0 w 256"/>
              <a:gd name="T7" fmla="*/ 90487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298"/>
                </a:moveTo>
                <a:lnTo>
                  <a:pt x="256" y="298"/>
                </a:lnTo>
                <a:lnTo>
                  <a:pt x="129" y="0"/>
                </a:lnTo>
                <a:lnTo>
                  <a:pt x="0" y="298"/>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386" name="Freeform 10"/>
          <p:cNvSpPr>
            <a:spLocks/>
          </p:cNvSpPr>
          <p:nvPr/>
        </p:nvSpPr>
        <p:spPr bwMode="auto">
          <a:xfrm>
            <a:off x="3484563" y="5135563"/>
            <a:ext cx="323850" cy="36512"/>
          </a:xfrm>
          <a:custGeom>
            <a:avLst/>
            <a:gdLst>
              <a:gd name="T0" fmla="*/ 18147 w 928"/>
              <a:gd name="T1" fmla="*/ 0 h 121"/>
              <a:gd name="T2" fmla="*/ 15006 w 928"/>
              <a:gd name="T3" fmla="*/ 302 h 121"/>
              <a:gd name="T4" fmla="*/ 12563 w 928"/>
              <a:gd name="T5" fmla="*/ 604 h 121"/>
              <a:gd name="T6" fmla="*/ 9771 w 928"/>
              <a:gd name="T7" fmla="*/ 1811 h 121"/>
              <a:gd name="T8" fmla="*/ 7329 w 928"/>
              <a:gd name="T9" fmla="*/ 3319 h 121"/>
              <a:gd name="T10" fmla="*/ 5235 w 928"/>
              <a:gd name="T11" fmla="*/ 5432 h 121"/>
              <a:gd name="T12" fmla="*/ 3490 w 928"/>
              <a:gd name="T13" fmla="*/ 7544 h 121"/>
              <a:gd name="T14" fmla="*/ 1745 w 928"/>
              <a:gd name="T15" fmla="*/ 9958 h 121"/>
              <a:gd name="T16" fmla="*/ 698 w 928"/>
              <a:gd name="T17" fmla="*/ 12372 h 121"/>
              <a:gd name="T18" fmla="*/ 0 w 928"/>
              <a:gd name="T19" fmla="*/ 15389 h 121"/>
              <a:gd name="T20" fmla="*/ 0 w 928"/>
              <a:gd name="T21" fmla="*/ 18105 h 121"/>
              <a:gd name="T22" fmla="*/ 0 w 928"/>
              <a:gd name="T23" fmla="*/ 21123 h 121"/>
              <a:gd name="T24" fmla="*/ 698 w 928"/>
              <a:gd name="T25" fmla="*/ 23838 h 121"/>
              <a:gd name="T26" fmla="*/ 1745 w 928"/>
              <a:gd name="T27" fmla="*/ 26554 h 121"/>
              <a:gd name="T28" fmla="*/ 3490 w 928"/>
              <a:gd name="T29" fmla="*/ 28666 h 121"/>
              <a:gd name="T30" fmla="*/ 5235 w 928"/>
              <a:gd name="T31" fmla="*/ 31080 h 121"/>
              <a:gd name="T32" fmla="*/ 7329 w 928"/>
              <a:gd name="T33" fmla="*/ 32891 h 121"/>
              <a:gd name="T34" fmla="*/ 9771 w 928"/>
              <a:gd name="T35" fmla="*/ 34400 h 121"/>
              <a:gd name="T36" fmla="*/ 12563 w 928"/>
              <a:gd name="T37" fmla="*/ 35305 h 121"/>
              <a:gd name="T38" fmla="*/ 15006 w 928"/>
              <a:gd name="T39" fmla="*/ 36210 h 121"/>
              <a:gd name="T40" fmla="*/ 18147 w 928"/>
              <a:gd name="T41" fmla="*/ 36512 h 121"/>
              <a:gd name="T42" fmla="*/ 305703 w 928"/>
              <a:gd name="T43" fmla="*/ 36512 h 121"/>
              <a:gd name="T44" fmla="*/ 311287 w 928"/>
              <a:gd name="T45" fmla="*/ 35305 h 121"/>
              <a:gd name="T46" fmla="*/ 313730 w 928"/>
              <a:gd name="T47" fmla="*/ 34400 h 121"/>
              <a:gd name="T48" fmla="*/ 316173 w 928"/>
              <a:gd name="T49" fmla="*/ 32891 h 121"/>
              <a:gd name="T50" fmla="*/ 318266 w 928"/>
              <a:gd name="T51" fmla="*/ 31080 h 121"/>
              <a:gd name="T52" fmla="*/ 320360 w 928"/>
              <a:gd name="T53" fmla="*/ 28666 h 121"/>
              <a:gd name="T54" fmla="*/ 321756 w 928"/>
              <a:gd name="T55" fmla="*/ 26554 h 121"/>
              <a:gd name="T56" fmla="*/ 322454 w 928"/>
              <a:gd name="T57" fmla="*/ 23838 h 121"/>
              <a:gd name="T58" fmla="*/ 323501 w 928"/>
              <a:gd name="T59" fmla="*/ 21123 h 121"/>
              <a:gd name="T60" fmla="*/ 323850 w 928"/>
              <a:gd name="T61" fmla="*/ 18105 h 121"/>
              <a:gd name="T62" fmla="*/ 323501 w 928"/>
              <a:gd name="T63" fmla="*/ 15389 h 121"/>
              <a:gd name="T64" fmla="*/ 322454 w 928"/>
              <a:gd name="T65" fmla="*/ 12372 h 121"/>
              <a:gd name="T66" fmla="*/ 321756 w 928"/>
              <a:gd name="T67" fmla="*/ 9958 h 121"/>
              <a:gd name="T68" fmla="*/ 320360 w 928"/>
              <a:gd name="T69" fmla="*/ 7544 h 121"/>
              <a:gd name="T70" fmla="*/ 318266 w 928"/>
              <a:gd name="T71" fmla="*/ 5432 h 121"/>
              <a:gd name="T72" fmla="*/ 316173 w 928"/>
              <a:gd name="T73" fmla="*/ 3319 h 121"/>
              <a:gd name="T74" fmla="*/ 313730 w 928"/>
              <a:gd name="T75" fmla="*/ 1811 h 121"/>
              <a:gd name="T76" fmla="*/ 311287 w 928"/>
              <a:gd name="T77" fmla="*/ 604 h 121"/>
              <a:gd name="T78" fmla="*/ 308146 w 928"/>
              <a:gd name="T79" fmla="*/ 302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3" y="1"/>
                </a:lnTo>
                <a:lnTo>
                  <a:pt x="36" y="2"/>
                </a:lnTo>
                <a:lnTo>
                  <a:pt x="28" y="6"/>
                </a:lnTo>
                <a:lnTo>
                  <a:pt x="21" y="11"/>
                </a:lnTo>
                <a:lnTo>
                  <a:pt x="15" y="18"/>
                </a:lnTo>
                <a:lnTo>
                  <a:pt x="10" y="25"/>
                </a:lnTo>
                <a:lnTo>
                  <a:pt x="5" y="33"/>
                </a:lnTo>
                <a:lnTo>
                  <a:pt x="2" y="41"/>
                </a:lnTo>
                <a:lnTo>
                  <a:pt x="0" y="51"/>
                </a:lnTo>
                <a:lnTo>
                  <a:pt x="0" y="60"/>
                </a:lnTo>
                <a:lnTo>
                  <a:pt x="0" y="70"/>
                </a:lnTo>
                <a:lnTo>
                  <a:pt x="2" y="79"/>
                </a:lnTo>
                <a:lnTo>
                  <a:pt x="5" y="88"/>
                </a:lnTo>
                <a:lnTo>
                  <a:pt x="10" y="95"/>
                </a:lnTo>
                <a:lnTo>
                  <a:pt x="15" y="103"/>
                </a:lnTo>
                <a:lnTo>
                  <a:pt x="21" y="109"/>
                </a:lnTo>
                <a:lnTo>
                  <a:pt x="28" y="114"/>
                </a:lnTo>
                <a:lnTo>
                  <a:pt x="36" y="117"/>
                </a:lnTo>
                <a:lnTo>
                  <a:pt x="43" y="120"/>
                </a:lnTo>
                <a:lnTo>
                  <a:pt x="52" y="121"/>
                </a:lnTo>
                <a:lnTo>
                  <a:pt x="876" y="121"/>
                </a:lnTo>
                <a:lnTo>
                  <a:pt x="892" y="117"/>
                </a:lnTo>
                <a:lnTo>
                  <a:pt x="899" y="114"/>
                </a:lnTo>
                <a:lnTo>
                  <a:pt x="906" y="109"/>
                </a:lnTo>
                <a:lnTo>
                  <a:pt x="912" y="103"/>
                </a:lnTo>
                <a:lnTo>
                  <a:pt x="918" y="95"/>
                </a:lnTo>
                <a:lnTo>
                  <a:pt x="922" y="88"/>
                </a:lnTo>
                <a:lnTo>
                  <a:pt x="924" y="79"/>
                </a:lnTo>
                <a:lnTo>
                  <a:pt x="927" y="70"/>
                </a:lnTo>
                <a:lnTo>
                  <a:pt x="928" y="60"/>
                </a:lnTo>
                <a:lnTo>
                  <a:pt x="927" y="51"/>
                </a:lnTo>
                <a:lnTo>
                  <a:pt x="924" y="41"/>
                </a:lnTo>
                <a:lnTo>
                  <a:pt x="922" y="33"/>
                </a:lnTo>
                <a:lnTo>
                  <a:pt x="918" y="25"/>
                </a:lnTo>
                <a:lnTo>
                  <a:pt x="912" y="18"/>
                </a:lnTo>
                <a:lnTo>
                  <a:pt x="906" y="11"/>
                </a:lnTo>
                <a:lnTo>
                  <a:pt x="899" y="6"/>
                </a:lnTo>
                <a:lnTo>
                  <a:pt x="892" y="2"/>
                </a:lnTo>
                <a:lnTo>
                  <a:pt x="883" y="1"/>
                </a:lnTo>
                <a:lnTo>
                  <a:pt x="876"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387" name="Freeform 11"/>
          <p:cNvSpPr>
            <a:spLocks/>
          </p:cNvSpPr>
          <p:nvPr/>
        </p:nvSpPr>
        <p:spPr bwMode="auto">
          <a:xfrm>
            <a:off x="3771900" y="5135563"/>
            <a:ext cx="323850" cy="36512"/>
          </a:xfrm>
          <a:custGeom>
            <a:avLst/>
            <a:gdLst>
              <a:gd name="T0" fmla="*/ 18147 w 928"/>
              <a:gd name="T1" fmla="*/ 0 h 121"/>
              <a:gd name="T2" fmla="*/ 15006 w 928"/>
              <a:gd name="T3" fmla="*/ 302 h 121"/>
              <a:gd name="T4" fmla="*/ 12563 w 928"/>
              <a:gd name="T5" fmla="*/ 604 h 121"/>
              <a:gd name="T6" fmla="*/ 9771 w 928"/>
              <a:gd name="T7" fmla="*/ 1811 h 121"/>
              <a:gd name="T8" fmla="*/ 7329 w 928"/>
              <a:gd name="T9" fmla="*/ 3319 h 121"/>
              <a:gd name="T10" fmla="*/ 5235 w 928"/>
              <a:gd name="T11" fmla="*/ 5432 h 121"/>
              <a:gd name="T12" fmla="*/ 3490 w 928"/>
              <a:gd name="T13" fmla="*/ 7544 h 121"/>
              <a:gd name="T14" fmla="*/ 1745 w 928"/>
              <a:gd name="T15" fmla="*/ 9958 h 121"/>
              <a:gd name="T16" fmla="*/ 698 w 928"/>
              <a:gd name="T17" fmla="*/ 12372 h 121"/>
              <a:gd name="T18" fmla="*/ 0 w 928"/>
              <a:gd name="T19" fmla="*/ 15389 h 121"/>
              <a:gd name="T20" fmla="*/ 0 w 928"/>
              <a:gd name="T21" fmla="*/ 18105 h 121"/>
              <a:gd name="T22" fmla="*/ 0 w 928"/>
              <a:gd name="T23" fmla="*/ 21123 h 121"/>
              <a:gd name="T24" fmla="*/ 698 w 928"/>
              <a:gd name="T25" fmla="*/ 23838 h 121"/>
              <a:gd name="T26" fmla="*/ 1745 w 928"/>
              <a:gd name="T27" fmla="*/ 26554 h 121"/>
              <a:gd name="T28" fmla="*/ 3490 w 928"/>
              <a:gd name="T29" fmla="*/ 28666 h 121"/>
              <a:gd name="T30" fmla="*/ 5235 w 928"/>
              <a:gd name="T31" fmla="*/ 31080 h 121"/>
              <a:gd name="T32" fmla="*/ 7329 w 928"/>
              <a:gd name="T33" fmla="*/ 32891 h 121"/>
              <a:gd name="T34" fmla="*/ 9771 w 928"/>
              <a:gd name="T35" fmla="*/ 34400 h 121"/>
              <a:gd name="T36" fmla="*/ 12563 w 928"/>
              <a:gd name="T37" fmla="*/ 35305 h 121"/>
              <a:gd name="T38" fmla="*/ 15006 w 928"/>
              <a:gd name="T39" fmla="*/ 36210 h 121"/>
              <a:gd name="T40" fmla="*/ 18147 w 928"/>
              <a:gd name="T41" fmla="*/ 36512 h 121"/>
              <a:gd name="T42" fmla="*/ 305703 w 928"/>
              <a:gd name="T43" fmla="*/ 36512 h 121"/>
              <a:gd name="T44" fmla="*/ 311287 w 928"/>
              <a:gd name="T45" fmla="*/ 35305 h 121"/>
              <a:gd name="T46" fmla="*/ 313730 w 928"/>
              <a:gd name="T47" fmla="*/ 34400 h 121"/>
              <a:gd name="T48" fmla="*/ 315824 w 928"/>
              <a:gd name="T49" fmla="*/ 32891 h 121"/>
              <a:gd name="T50" fmla="*/ 318266 w 928"/>
              <a:gd name="T51" fmla="*/ 31080 h 121"/>
              <a:gd name="T52" fmla="*/ 320360 w 928"/>
              <a:gd name="T53" fmla="*/ 28666 h 121"/>
              <a:gd name="T54" fmla="*/ 321756 w 928"/>
              <a:gd name="T55" fmla="*/ 26554 h 121"/>
              <a:gd name="T56" fmla="*/ 322803 w 928"/>
              <a:gd name="T57" fmla="*/ 23838 h 121"/>
              <a:gd name="T58" fmla="*/ 323501 w 928"/>
              <a:gd name="T59" fmla="*/ 21123 h 121"/>
              <a:gd name="T60" fmla="*/ 323850 w 928"/>
              <a:gd name="T61" fmla="*/ 18105 h 121"/>
              <a:gd name="T62" fmla="*/ 323501 w 928"/>
              <a:gd name="T63" fmla="*/ 15389 h 121"/>
              <a:gd name="T64" fmla="*/ 322803 w 928"/>
              <a:gd name="T65" fmla="*/ 12372 h 121"/>
              <a:gd name="T66" fmla="*/ 321756 w 928"/>
              <a:gd name="T67" fmla="*/ 9958 h 121"/>
              <a:gd name="T68" fmla="*/ 320360 w 928"/>
              <a:gd name="T69" fmla="*/ 7544 h 121"/>
              <a:gd name="T70" fmla="*/ 318266 w 928"/>
              <a:gd name="T71" fmla="*/ 5432 h 121"/>
              <a:gd name="T72" fmla="*/ 315824 w 928"/>
              <a:gd name="T73" fmla="*/ 3319 h 121"/>
              <a:gd name="T74" fmla="*/ 313730 w 928"/>
              <a:gd name="T75" fmla="*/ 1811 h 121"/>
              <a:gd name="T76" fmla="*/ 311287 w 928"/>
              <a:gd name="T77" fmla="*/ 604 h 121"/>
              <a:gd name="T78" fmla="*/ 308146 w 928"/>
              <a:gd name="T79" fmla="*/ 302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3" y="1"/>
                </a:lnTo>
                <a:lnTo>
                  <a:pt x="36" y="2"/>
                </a:lnTo>
                <a:lnTo>
                  <a:pt x="28" y="6"/>
                </a:lnTo>
                <a:lnTo>
                  <a:pt x="21" y="11"/>
                </a:lnTo>
                <a:lnTo>
                  <a:pt x="15" y="18"/>
                </a:lnTo>
                <a:lnTo>
                  <a:pt x="10" y="25"/>
                </a:lnTo>
                <a:lnTo>
                  <a:pt x="5" y="33"/>
                </a:lnTo>
                <a:lnTo>
                  <a:pt x="2" y="41"/>
                </a:lnTo>
                <a:lnTo>
                  <a:pt x="0" y="51"/>
                </a:lnTo>
                <a:lnTo>
                  <a:pt x="0" y="60"/>
                </a:lnTo>
                <a:lnTo>
                  <a:pt x="0" y="70"/>
                </a:lnTo>
                <a:lnTo>
                  <a:pt x="2" y="79"/>
                </a:lnTo>
                <a:lnTo>
                  <a:pt x="5" y="88"/>
                </a:lnTo>
                <a:lnTo>
                  <a:pt x="10" y="95"/>
                </a:lnTo>
                <a:lnTo>
                  <a:pt x="15" y="103"/>
                </a:lnTo>
                <a:lnTo>
                  <a:pt x="21" y="109"/>
                </a:lnTo>
                <a:lnTo>
                  <a:pt x="28" y="114"/>
                </a:lnTo>
                <a:lnTo>
                  <a:pt x="36" y="117"/>
                </a:lnTo>
                <a:lnTo>
                  <a:pt x="43" y="120"/>
                </a:lnTo>
                <a:lnTo>
                  <a:pt x="52" y="121"/>
                </a:lnTo>
                <a:lnTo>
                  <a:pt x="876" y="121"/>
                </a:lnTo>
                <a:lnTo>
                  <a:pt x="892" y="117"/>
                </a:lnTo>
                <a:lnTo>
                  <a:pt x="899" y="114"/>
                </a:lnTo>
                <a:lnTo>
                  <a:pt x="905" y="109"/>
                </a:lnTo>
                <a:lnTo>
                  <a:pt x="912" y="103"/>
                </a:lnTo>
                <a:lnTo>
                  <a:pt x="918" y="95"/>
                </a:lnTo>
                <a:lnTo>
                  <a:pt x="922" y="88"/>
                </a:lnTo>
                <a:lnTo>
                  <a:pt x="925" y="79"/>
                </a:lnTo>
                <a:lnTo>
                  <a:pt x="927" y="70"/>
                </a:lnTo>
                <a:lnTo>
                  <a:pt x="928" y="60"/>
                </a:lnTo>
                <a:lnTo>
                  <a:pt x="927" y="51"/>
                </a:lnTo>
                <a:lnTo>
                  <a:pt x="925" y="41"/>
                </a:lnTo>
                <a:lnTo>
                  <a:pt x="922" y="33"/>
                </a:lnTo>
                <a:lnTo>
                  <a:pt x="918" y="25"/>
                </a:lnTo>
                <a:lnTo>
                  <a:pt x="912" y="18"/>
                </a:lnTo>
                <a:lnTo>
                  <a:pt x="905" y="11"/>
                </a:lnTo>
                <a:lnTo>
                  <a:pt x="899" y="6"/>
                </a:lnTo>
                <a:lnTo>
                  <a:pt x="892" y="2"/>
                </a:lnTo>
                <a:lnTo>
                  <a:pt x="883" y="1"/>
                </a:lnTo>
                <a:lnTo>
                  <a:pt x="876"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388" name="Freeform 12"/>
          <p:cNvSpPr>
            <a:spLocks/>
          </p:cNvSpPr>
          <p:nvPr/>
        </p:nvSpPr>
        <p:spPr bwMode="auto">
          <a:xfrm>
            <a:off x="3484563" y="5141913"/>
            <a:ext cx="323850" cy="36512"/>
          </a:xfrm>
          <a:custGeom>
            <a:avLst/>
            <a:gdLst>
              <a:gd name="T0" fmla="*/ 18147 w 928"/>
              <a:gd name="T1" fmla="*/ 0 h 121"/>
              <a:gd name="T2" fmla="*/ 15006 w 928"/>
              <a:gd name="T3" fmla="*/ 604 h 121"/>
              <a:gd name="T4" fmla="*/ 12563 w 928"/>
              <a:gd name="T5" fmla="*/ 905 h 121"/>
              <a:gd name="T6" fmla="*/ 9771 w 928"/>
              <a:gd name="T7" fmla="*/ 1811 h 121"/>
              <a:gd name="T8" fmla="*/ 7329 w 928"/>
              <a:gd name="T9" fmla="*/ 3621 h 121"/>
              <a:gd name="T10" fmla="*/ 5235 w 928"/>
              <a:gd name="T11" fmla="*/ 5432 h 121"/>
              <a:gd name="T12" fmla="*/ 3490 w 928"/>
              <a:gd name="T13" fmla="*/ 7846 h 121"/>
              <a:gd name="T14" fmla="*/ 1745 w 928"/>
              <a:gd name="T15" fmla="*/ 9958 h 121"/>
              <a:gd name="T16" fmla="*/ 698 w 928"/>
              <a:gd name="T17" fmla="*/ 12975 h 121"/>
              <a:gd name="T18" fmla="*/ 0 w 928"/>
              <a:gd name="T19" fmla="*/ 15389 h 121"/>
              <a:gd name="T20" fmla="*/ 0 w 928"/>
              <a:gd name="T21" fmla="*/ 18407 h 121"/>
              <a:gd name="T22" fmla="*/ 0 w 928"/>
              <a:gd name="T23" fmla="*/ 21123 h 121"/>
              <a:gd name="T24" fmla="*/ 698 w 928"/>
              <a:gd name="T25" fmla="*/ 23838 h 121"/>
              <a:gd name="T26" fmla="*/ 1745 w 928"/>
              <a:gd name="T27" fmla="*/ 26856 h 121"/>
              <a:gd name="T28" fmla="*/ 3490 w 928"/>
              <a:gd name="T29" fmla="*/ 28968 h 121"/>
              <a:gd name="T30" fmla="*/ 5235 w 928"/>
              <a:gd name="T31" fmla="*/ 31080 h 121"/>
              <a:gd name="T32" fmla="*/ 7329 w 928"/>
              <a:gd name="T33" fmla="*/ 32891 h 121"/>
              <a:gd name="T34" fmla="*/ 9771 w 928"/>
              <a:gd name="T35" fmla="*/ 34701 h 121"/>
              <a:gd name="T36" fmla="*/ 12563 w 928"/>
              <a:gd name="T37" fmla="*/ 35908 h 121"/>
              <a:gd name="T38" fmla="*/ 15006 w 928"/>
              <a:gd name="T39" fmla="*/ 36210 h 121"/>
              <a:gd name="T40" fmla="*/ 18147 w 928"/>
              <a:gd name="T41" fmla="*/ 36512 h 121"/>
              <a:gd name="T42" fmla="*/ 305703 w 928"/>
              <a:gd name="T43" fmla="*/ 36512 h 121"/>
              <a:gd name="T44" fmla="*/ 311287 w 928"/>
              <a:gd name="T45" fmla="*/ 35908 h 121"/>
              <a:gd name="T46" fmla="*/ 313730 w 928"/>
              <a:gd name="T47" fmla="*/ 34701 h 121"/>
              <a:gd name="T48" fmla="*/ 316173 w 928"/>
              <a:gd name="T49" fmla="*/ 32891 h 121"/>
              <a:gd name="T50" fmla="*/ 318266 w 928"/>
              <a:gd name="T51" fmla="*/ 31080 h 121"/>
              <a:gd name="T52" fmla="*/ 320360 w 928"/>
              <a:gd name="T53" fmla="*/ 28968 h 121"/>
              <a:gd name="T54" fmla="*/ 321756 w 928"/>
              <a:gd name="T55" fmla="*/ 26856 h 121"/>
              <a:gd name="T56" fmla="*/ 322454 w 928"/>
              <a:gd name="T57" fmla="*/ 23838 h 121"/>
              <a:gd name="T58" fmla="*/ 323501 w 928"/>
              <a:gd name="T59" fmla="*/ 21123 h 121"/>
              <a:gd name="T60" fmla="*/ 323850 w 928"/>
              <a:gd name="T61" fmla="*/ 18407 h 121"/>
              <a:gd name="T62" fmla="*/ 323501 w 928"/>
              <a:gd name="T63" fmla="*/ 15389 h 121"/>
              <a:gd name="T64" fmla="*/ 322454 w 928"/>
              <a:gd name="T65" fmla="*/ 12975 h 121"/>
              <a:gd name="T66" fmla="*/ 321756 w 928"/>
              <a:gd name="T67" fmla="*/ 9958 h 121"/>
              <a:gd name="T68" fmla="*/ 320360 w 928"/>
              <a:gd name="T69" fmla="*/ 7846 h 121"/>
              <a:gd name="T70" fmla="*/ 318266 w 928"/>
              <a:gd name="T71" fmla="*/ 5432 h 121"/>
              <a:gd name="T72" fmla="*/ 316173 w 928"/>
              <a:gd name="T73" fmla="*/ 3621 h 121"/>
              <a:gd name="T74" fmla="*/ 313730 w 928"/>
              <a:gd name="T75" fmla="*/ 1811 h 121"/>
              <a:gd name="T76" fmla="*/ 311287 w 928"/>
              <a:gd name="T77" fmla="*/ 905 h 121"/>
              <a:gd name="T78" fmla="*/ 308146 w 928"/>
              <a:gd name="T79" fmla="*/ 604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3" y="2"/>
                </a:lnTo>
                <a:lnTo>
                  <a:pt x="36" y="3"/>
                </a:lnTo>
                <a:lnTo>
                  <a:pt x="28" y="6"/>
                </a:lnTo>
                <a:lnTo>
                  <a:pt x="21" y="12"/>
                </a:lnTo>
                <a:lnTo>
                  <a:pt x="15" y="18"/>
                </a:lnTo>
                <a:lnTo>
                  <a:pt x="10" y="26"/>
                </a:lnTo>
                <a:lnTo>
                  <a:pt x="5" y="33"/>
                </a:lnTo>
                <a:lnTo>
                  <a:pt x="2" y="43"/>
                </a:lnTo>
                <a:lnTo>
                  <a:pt x="0" y="51"/>
                </a:lnTo>
                <a:lnTo>
                  <a:pt x="0" y="61"/>
                </a:lnTo>
                <a:lnTo>
                  <a:pt x="0" y="70"/>
                </a:lnTo>
                <a:lnTo>
                  <a:pt x="2" y="79"/>
                </a:lnTo>
                <a:lnTo>
                  <a:pt x="5" y="89"/>
                </a:lnTo>
                <a:lnTo>
                  <a:pt x="10" y="96"/>
                </a:lnTo>
                <a:lnTo>
                  <a:pt x="15" y="103"/>
                </a:lnTo>
                <a:lnTo>
                  <a:pt x="21" y="109"/>
                </a:lnTo>
                <a:lnTo>
                  <a:pt x="28" y="115"/>
                </a:lnTo>
                <a:lnTo>
                  <a:pt x="36" y="119"/>
                </a:lnTo>
                <a:lnTo>
                  <a:pt x="43" y="120"/>
                </a:lnTo>
                <a:lnTo>
                  <a:pt x="52" y="121"/>
                </a:lnTo>
                <a:lnTo>
                  <a:pt x="876" y="121"/>
                </a:lnTo>
                <a:lnTo>
                  <a:pt x="892" y="119"/>
                </a:lnTo>
                <a:lnTo>
                  <a:pt x="899" y="115"/>
                </a:lnTo>
                <a:lnTo>
                  <a:pt x="906" y="109"/>
                </a:lnTo>
                <a:lnTo>
                  <a:pt x="912" y="103"/>
                </a:lnTo>
                <a:lnTo>
                  <a:pt x="918" y="96"/>
                </a:lnTo>
                <a:lnTo>
                  <a:pt x="922" y="89"/>
                </a:lnTo>
                <a:lnTo>
                  <a:pt x="924" y="79"/>
                </a:lnTo>
                <a:lnTo>
                  <a:pt x="927" y="70"/>
                </a:lnTo>
                <a:lnTo>
                  <a:pt x="928" y="61"/>
                </a:lnTo>
                <a:lnTo>
                  <a:pt x="927" y="51"/>
                </a:lnTo>
                <a:lnTo>
                  <a:pt x="924" y="43"/>
                </a:lnTo>
                <a:lnTo>
                  <a:pt x="922" y="33"/>
                </a:lnTo>
                <a:lnTo>
                  <a:pt x="918" y="26"/>
                </a:lnTo>
                <a:lnTo>
                  <a:pt x="912" y="18"/>
                </a:lnTo>
                <a:lnTo>
                  <a:pt x="906" y="12"/>
                </a:lnTo>
                <a:lnTo>
                  <a:pt x="899" y="6"/>
                </a:lnTo>
                <a:lnTo>
                  <a:pt x="892" y="3"/>
                </a:lnTo>
                <a:lnTo>
                  <a:pt x="883" y="2"/>
                </a:lnTo>
                <a:lnTo>
                  <a:pt x="876"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389" name="Freeform 13"/>
          <p:cNvSpPr>
            <a:spLocks/>
          </p:cNvSpPr>
          <p:nvPr/>
        </p:nvSpPr>
        <p:spPr bwMode="auto">
          <a:xfrm>
            <a:off x="3771900" y="5141913"/>
            <a:ext cx="323850" cy="36512"/>
          </a:xfrm>
          <a:custGeom>
            <a:avLst/>
            <a:gdLst>
              <a:gd name="T0" fmla="*/ 18147 w 928"/>
              <a:gd name="T1" fmla="*/ 0 h 121"/>
              <a:gd name="T2" fmla="*/ 15006 w 928"/>
              <a:gd name="T3" fmla="*/ 604 h 121"/>
              <a:gd name="T4" fmla="*/ 12563 w 928"/>
              <a:gd name="T5" fmla="*/ 905 h 121"/>
              <a:gd name="T6" fmla="*/ 9771 w 928"/>
              <a:gd name="T7" fmla="*/ 1811 h 121"/>
              <a:gd name="T8" fmla="*/ 7329 w 928"/>
              <a:gd name="T9" fmla="*/ 3621 h 121"/>
              <a:gd name="T10" fmla="*/ 5235 w 928"/>
              <a:gd name="T11" fmla="*/ 5432 h 121"/>
              <a:gd name="T12" fmla="*/ 3490 w 928"/>
              <a:gd name="T13" fmla="*/ 7846 h 121"/>
              <a:gd name="T14" fmla="*/ 1745 w 928"/>
              <a:gd name="T15" fmla="*/ 9958 h 121"/>
              <a:gd name="T16" fmla="*/ 698 w 928"/>
              <a:gd name="T17" fmla="*/ 12975 h 121"/>
              <a:gd name="T18" fmla="*/ 0 w 928"/>
              <a:gd name="T19" fmla="*/ 15389 h 121"/>
              <a:gd name="T20" fmla="*/ 0 w 928"/>
              <a:gd name="T21" fmla="*/ 18407 h 121"/>
              <a:gd name="T22" fmla="*/ 0 w 928"/>
              <a:gd name="T23" fmla="*/ 21123 h 121"/>
              <a:gd name="T24" fmla="*/ 698 w 928"/>
              <a:gd name="T25" fmla="*/ 23838 h 121"/>
              <a:gd name="T26" fmla="*/ 1745 w 928"/>
              <a:gd name="T27" fmla="*/ 26856 h 121"/>
              <a:gd name="T28" fmla="*/ 3490 w 928"/>
              <a:gd name="T29" fmla="*/ 28968 h 121"/>
              <a:gd name="T30" fmla="*/ 5235 w 928"/>
              <a:gd name="T31" fmla="*/ 31080 h 121"/>
              <a:gd name="T32" fmla="*/ 7329 w 928"/>
              <a:gd name="T33" fmla="*/ 32891 h 121"/>
              <a:gd name="T34" fmla="*/ 9771 w 928"/>
              <a:gd name="T35" fmla="*/ 34701 h 121"/>
              <a:gd name="T36" fmla="*/ 12563 w 928"/>
              <a:gd name="T37" fmla="*/ 35908 h 121"/>
              <a:gd name="T38" fmla="*/ 15006 w 928"/>
              <a:gd name="T39" fmla="*/ 36210 h 121"/>
              <a:gd name="T40" fmla="*/ 18147 w 928"/>
              <a:gd name="T41" fmla="*/ 36512 h 121"/>
              <a:gd name="T42" fmla="*/ 305703 w 928"/>
              <a:gd name="T43" fmla="*/ 36512 h 121"/>
              <a:gd name="T44" fmla="*/ 311287 w 928"/>
              <a:gd name="T45" fmla="*/ 35908 h 121"/>
              <a:gd name="T46" fmla="*/ 313730 w 928"/>
              <a:gd name="T47" fmla="*/ 34701 h 121"/>
              <a:gd name="T48" fmla="*/ 315824 w 928"/>
              <a:gd name="T49" fmla="*/ 32891 h 121"/>
              <a:gd name="T50" fmla="*/ 318266 w 928"/>
              <a:gd name="T51" fmla="*/ 31080 h 121"/>
              <a:gd name="T52" fmla="*/ 320360 w 928"/>
              <a:gd name="T53" fmla="*/ 28968 h 121"/>
              <a:gd name="T54" fmla="*/ 321756 w 928"/>
              <a:gd name="T55" fmla="*/ 26856 h 121"/>
              <a:gd name="T56" fmla="*/ 322803 w 928"/>
              <a:gd name="T57" fmla="*/ 23838 h 121"/>
              <a:gd name="T58" fmla="*/ 323501 w 928"/>
              <a:gd name="T59" fmla="*/ 21123 h 121"/>
              <a:gd name="T60" fmla="*/ 323850 w 928"/>
              <a:gd name="T61" fmla="*/ 18407 h 121"/>
              <a:gd name="T62" fmla="*/ 323501 w 928"/>
              <a:gd name="T63" fmla="*/ 15389 h 121"/>
              <a:gd name="T64" fmla="*/ 322803 w 928"/>
              <a:gd name="T65" fmla="*/ 12975 h 121"/>
              <a:gd name="T66" fmla="*/ 321756 w 928"/>
              <a:gd name="T67" fmla="*/ 9958 h 121"/>
              <a:gd name="T68" fmla="*/ 320360 w 928"/>
              <a:gd name="T69" fmla="*/ 7846 h 121"/>
              <a:gd name="T70" fmla="*/ 318266 w 928"/>
              <a:gd name="T71" fmla="*/ 5432 h 121"/>
              <a:gd name="T72" fmla="*/ 315824 w 928"/>
              <a:gd name="T73" fmla="*/ 3621 h 121"/>
              <a:gd name="T74" fmla="*/ 313730 w 928"/>
              <a:gd name="T75" fmla="*/ 1811 h 121"/>
              <a:gd name="T76" fmla="*/ 311287 w 928"/>
              <a:gd name="T77" fmla="*/ 905 h 121"/>
              <a:gd name="T78" fmla="*/ 308146 w 928"/>
              <a:gd name="T79" fmla="*/ 604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3" y="2"/>
                </a:lnTo>
                <a:lnTo>
                  <a:pt x="36" y="3"/>
                </a:lnTo>
                <a:lnTo>
                  <a:pt x="28" y="6"/>
                </a:lnTo>
                <a:lnTo>
                  <a:pt x="21" y="12"/>
                </a:lnTo>
                <a:lnTo>
                  <a:pt x="15" y="18"/>
                </a:lnTo>
                <a:lnTo>
                  <a:pt x="10" y="26"/>
                </a:lnTo>
                <a:lnTo>
                  <a:pt x="5" y="33"/>
                </a:lnTo>
                <a:lnTo>
                  <a:pt x="2" y="43"/>
                </a:lnTo>
                <a:lnTo>
                  <a:pt x="0" y="51"/>
                </a:lnTo>
                <a:lnTo>
                  <a:pt x="0" y="61"/>
                </a:lnTo>
                <a:lnTo>
                  <a:pt x="0" y="70"/>
                </a:lnTo>
                <a:lnTo>
                  <a:pt x="2" y="79"/>
                </a:lnTo>
                <a:lnTo>
                  <a:pt x="5" y="89"/>
                </a:lnTo>
                <a:lnTo>
                  <a:pt x="10" y="96"/>
                </a:lnTo>
                <a:lnTo>
                  <a:pt x="15" y="103"/>
                </a:lnTo>
                <a:lnTo>
                  <a:pt x="21" y="109"/>
                </a:lnTo>
                <a:lnTo>
                  <a:pt x="28" y="115"/>
                </a:lnTo>
                <a:lnTo>
                  <a:pt x="36" y="119"/>
                </a:lnTo>
                <a:lnTo>
                  <a:pt x="43" y="120"/>
                </a:lnTo>
                <a:lnTo>
                  <a:pt x="52" y="121"/>
                </a:lnTo>
                <a:lnTo>
                  <a:pt x="876" y="121"/>
                </a:lnTo>
                <a:lnTo>
                  <a:pt x="892" y="119"/>
                </a:lnTo>
                <a:lnTo>
                  <a:pt x="899" y="115"/>
                </a:lnTo>
                <a:lnTo>
                  <a:pt x="905" y="109"/>
                </a:lnTo>
                <a:lnTo>
                  <a:pt x="912" y="103"/>
                </a:lnTo>
                <a:lnTo>
                  <a:pt x="918" y="96"/>
                </a:lnTo>
                <a:lnTo>
                  <a:pt x="922" y="89"/>
                </a:lnTo>
                <a:lnTo>
                  <a:pt x="925" y="79"/>
                </a:lnTo>
                <a:lnTo>
                  <a:pt x="927" y="70"/>
                </a:lnTo>
                <a:lnTo>
                  <a:pt x="928" y="61"/>
                </a:lnTo>
                <a:lnTo>
                  <a:pt x="927" y="51"/>
                </a:lnTo>
                <a:lnTo>
                  <a:pt x="925" y="43"/>
                </a:lnTo>
                <a:lnTo>
                  <a:pt x="922" y="33"/>
                </a:lnTo>
                <a:lnTo>
                  <a:pt x="918" y="26"/>
                </a:lnTo>
                <a:lnTo>
                  <a:pt x="912" y="18"/>
                </a:lnTo>
                <a:lnTo>
                  <a:pt x="905" y="12"/>
                </a:lnTo>
                <a:lnTo>
                  <a:pt x="899" y="6"/>
                </a:lnTo>
                <a:lnTo>
                  <a:pt x="892" y="3"/>
                </a:lnTo>
                <a:lnTo>
                  <a:pt x="883" y="2"/>
                </a:lnTo>
                <a:lnTo>
                  <a:pt x="876"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390" name="Freeform 14"/>
          <p:cNvSpPr>
            <a:spLocks/>
          </p:cNvSpPr>
          <p:nvPr/>
        </p:nvSpPr>
        <p:spPr bwMode="auto">
          <a:xfrm>
            <a:off x="3744913" y="5114925"/>
            <a:ext cx="90487" cy="90488"/>
          </a:xfrm>
          <a:custGeom>
            <a:avLst/>
            <a:gdLst>
              <a:gd name="T0" fmla="*/ 0 w 256"/>
              <a:gd name="T1" fmla="*/ 0 h 299"/>
              <a:gd name="T2" fmla="*/ 45597 w 256"/>
              <a:gd name="T3" fmla="*/ 90488 h 299"/>
              <a:gd name="T4" fmla="*/ 90487 w 256"/>
              <a:gd name="T5" fmla="*/ 0 h 299"/>
              <a:gd name="T6" fmla="*/ 0 w 256"/>
              <a:gd name="T7" fmla="*/ 0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0"/>
                </a:moveTo>
                <a:lnTo>
                  <a:pt x="129" y="299"/>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391" name="Freeform 15"/>
          <p:cNvSpPr>
            <a:spLocks/>
          </p:cNvSpPr>
          <p:nvPr/>
        </p:nvSpPr>
        <p:spPr bwMode="auto">
          <a:xfrm>
            <a:off x="4060825" y="5141913"/>
            <a:ext cx="323850" cy="36512"/>
          </a:xfrm>
          <a:custGeom>
            <a:avLst/>
            <a:gdLst>
              <a:gd name="T0" fmla="*/ 18147 w 928"/>
              <a:gd name="T1" fmla="*/ 0 h 121"/>
              <a:gd name="T2" fmla="*/ 15006 w 928"/>
              <a:gd name="T3" fmla="*/ 604 h 121"/>
              <a:gd name="T4" fmla="*/ 12563 w 928"/>
              <a:gd name="T5" fmla="*/ 905 h 121"/>
              <a:gd name="T6" fmla="*/ 9771 w 928"/>
              <a:gd name="T7" fmla="*/ 1811 h 121"/>
              <a:gd name="T8" fmla="*/ 7329 w 928"/>
              <a:gd name="T9" fmla="*/ 3621 h 121"/>
              <a:gd name="T10" fmla="*/ 5235 w 928"/>
              <a:gd name="T11" fmla="*/ 5432 h 121"/>
              <a:gd name="T12" fmla="*/ 3490 w 928"/>
              <a:gd name="T13" fmla="*/ 7846 h 121"/>
              <a:gd name="T14" fmla="*/ 2094 w 928"/>
              <a:gd name="T15" fmla="*/ 9958 h 121"/>
              <a:gd name="T16" fmla="*/ 698 w 928"/>
              <a:gd name="T17" fmla="*/ 12975 h 121"/>
              <a:gd name="T18" fmla="*/ 0 w 928"/>
              <a:gd name="T19" fmla="*/ 15389 h 121"/>
              <a:gd name="T20" fmla="*/ 0 w 928"/>
              <a:gd name="T21" fmla="*/ 18407 h 121"/>
              <a:gd name="T22" fmla="*/ 0 w 928"/>
              <a:gd name="T23" fmla="*/ 21123 h 121"/>
              <a:gd name="T24" fmla="*/ 698 w 928"/>
              <a:gd name="T25" fmla="*/ 23838 h 121"/>
              <a:gd name="T26" fmla="*/ 2094 w 928"/>
              <a:gd name="T27" fmla="*/ 26856 h 121"/>
              <a:gd name="T28" fmla="*/ 3490 w 928"/>
              <a:gd name="T29" fmla="*/ 28968 h 121"/>
              <a:gd name="T30" fmla="*/ 5235 w 928"/>
              <a:gd name="T31" fmla="*/ 31080 h 121"/>
              <a:gd name="T32" fmla="*/ 7329 w 928"/>
              <a:gd name="T33" fmla="*/ 32891 h 121"/>
              <a:gd name="T34" fmla="*/ 9771 w 928"/>
              <a:gd name="T35" fmla="*/ 34701 h 121"/>
              <a:gd name="T36" fmla="*/ 12563 w 928"/>
              <a:gd name="T37" fmla="*/ 35908 h 121"/>
              <a:gd name="T38" fmla="*/ 15006 w 928"/>
              <a:gd name="T39" fmla="*/ 36210 h 121"/>
              <a:gd name="T40" fmla="*/ 18147 w 928"/>
              <a:gd name="T41" fmla="*/ 36512 h 121"/>
              <a:gd name="T42" fmla="*/ 305703 w 928"/>
              <a:gd name="T43" fmla="*/ 36512 h 121"/>
              <a:gd name="T44" fmla="*/ 311287 w 928"/>
              <a:gd name="T45" fmla="*/ 35908 h 121"/>
              <a:gd name="T46" fmla="*/ 313730 w 928"/>
              <a:gd name="T47" fmla="*/ 34701 h 121"/>
              <a:gd name="T48" fmla="*/ 316521 w 928"/>
              <a:gd name="T49" fmla="*/ 32891 h 121"/>
              <a:gd name="T50" fmla="*/ 318615 w 928"/>
              <a:gd name="T51" fmla="*/ 31080 h 121"/>
              <a:gd name="T52" fmla="*/ 320360 w 928"/>
              <a:gd name="T53" fmla="*/ 28968 h 121"/>
              <a:gd name="T54" fmla="*/ 321756 w 928"/>
              <a:gd name="T55" fmla="*/ 26856 h 121"/>
              <a:gd name="T56" fmla="*/ 322803 w 928"/>
              <a:gd name="T57" fmla="*/ 23838 h 121"/>
              <a:gd name="T58" fmla="*/ 323152 w 928"/>
              <a:gd name="T59" fmla="*/ 21123 h 121"/>
              <a:gd name="T60" fmla="*/ 323850 w 928"/>
              <a:gd name="T61" fmla="*/ 18407 h 121"/>
              <a:gd name="T62" fmla="*/ 323152 w 928"/>
              <a:gd name="T63" fmla="*/ 15389 h 121"/>
              <a:gd name="T64" fmla="*/ 322803 w 928"/>
              <a:gd name="T65" fmla="*/ 12975 h 121"/>
              <a:gd name="T66" fmla="*/ 321756 w 928"/>
              <a:gd name="T67" fmla="*/ 9958 h 121"/>
              <a:gd name="T68" fmla="*/ 320360 w 928"/>
              <a:gd name="T69" fmla="*/ 7846 h 121"/>
              <a:gd name="T70" fmla="*/ 318615 w 928"/>
              <a:gd name="T71" fmla="*/ 5432 h 121"/>
              <a:gd name="T72" fmla="*/ 316521 w 928"/>
              <a:gd name="T73" fmla="*/ 3621 h 121"/>
              <a:gd name="T74" fmla="*/ 313730 w 928"/>
              <a:gd name="T75" fmla="*/ 1811 h 121"/>
              <a:gd name="T76" fmla="*/ 311287 w 928"/>
              <a:gd name="T77" fmla="*/ 905 h 121"/>
              <a:gd name="T78" fmla="*/ 308495 w 928"/>
              <a:gd name="T79" fmla="*/ 604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3" y="2"/>
                </a:lnTo>
                <a:lnTo>
                  <a:pt x="36" y="3"/>
                </a:lnTo>
                <a:lnTo>
                  <a:pt x="28" y="6"/>
                </a:lnTo>
                <a:lnTo>
                  <a:pt x="21" y="12"/>
                </a:lnTo>
                <a:lnTo>
                  <a:pt x="15" y="18"/>
                </a:lnTo>
                <a:lnTo>
                  <a:pt x="10" y="26"/>
                </a:lnTo>
                <a:lnTo>
                  <a:pt x="6" y="33"/>
                </a:lnTo>
                <a:lnTo>
                  <a:pt x="2" y="43"/>
                </a:lnTo>
                <a:lnTo>
                  <a:pt x="0" y="51"/>
                </a:lnTo>
                <a:lnTo>
                  <a:pt x="0" y="61"/>
                </a:lnTo>
                <a:lnTo>
                  <a:pt x="0" y="70"/>
                </a:lnTo>
                <a:lnTo>
                  <a:pt x="2" y="79"/>
                </a:lnTo>
                <a:lnTo>
                  <a:pt x="6" y="89"/>
                </a:lnTo>
                <a:lnTo>
                  <a:pt x="10" y="96"/>
                </a:lnTo>
                <a:lnTo>
                  <a:pt x="15" y="103"/>
                </a:lnTo>
                <a:lnTo>
                  <a:pt x="21" y="109"/>
                </a:lnTo>
                <a:lnTo>
                  <a:pt x="28" y="115"/>
                </a:lnTo>
                <a:lnTo>
                  <a:pt x="36" y="119"/>
                </a:lnTo>
                <a:lnTo>
                  <a:pt x="43" y="120"/>
                </a:lnTo>
                <a:lnTo>
                  <a:pt x="52" y="121"/>
                </a:lnTo>
                <a:lnTo>
                  <a:pt x="876" y="121"/>
                </a:lnTo>
                <a:lnTo>
                  <a:pt x="892" y="119"/>
                </a:lnTo>
                <a:lnTo>
                  <a:pt x="899" y="115"/>
                </a:lnTo>
                <a:lnTo>
                  <a:pt x="907" y="109"/>
                </a:lnTo>
                <a:lnTo>
                  <a:pt x="913" y="103"/>
                </a:lnTo>
                <a:lnTo>
                  <a:pt x="918" y="96"/>
                </a:lnTo>
                <a:lnTo>
                  <a:pt x="922" y="89"/>
                </a:lnTo>
                <a:lnTo>
                  <a:pt x="925" y="79"/>
                </a:lnTo>
                <a:lnTo>
                  <a:pt x="926" y="70"/>
                </a:lnTo>
                <a:lnTo>
                  <a:pt x="928" y="61"/>
                </a:lnTo>
                <a:lnTo>
                  <a:pt x="926" y="51"/>
                </a:lnTo>
                <a:lnTo>
                  <a:pt x="925" y="43"/>
                </a:lnTo>
                <a:lnTo>
                  <a:pt x="922" y="33"/>
                </a:lnTo>
                <a:lnTo>
                  <a:pt x="918" y="26"/>
                </a:lnTo>
                <a:lnTo>
                  <a:pt x="913" y="18"/>
                </a:lnTo>
                <a:lnTo>
                  <a:pt x="907" y="12"/>
                </a:lnTo>
                <a:lnTo>
                  <a:pt x="899" y="6"/>
                </a:lnTo>
                <a:lnTo>
                  <a:pt x="892" y="3"/>
                </a:lnTo>
                <a:lnTo>
                  <a:pt x="884" y="2"/>
                </a:lnTo>
                <a:lnTo>
                  <a:pt x="876"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392" name="Freeform 16"/>
          <p:cNvSpPr>
            <a:spLocks/>
          </p:cNvSpPr>
          <p:nvPr/>
        </p:nvSpPr>
        <p:spPr bwMode="auto">
          <a:xfrm>
            <a:off x="2306638" y="5351463"/>
            <a:ext cx="88900" cy="90487"/>
          </a:xfrm>
          <a:custGeom>
            <a:avLst/>
            <a:gdLst>
              <a:gd name="T0" fmla="*/ 0 w 256"/>
              <a:gd name="T1" fmla="*/ 90487 h 298"/>
              <a:gd name="T2" fmla="*/ 88900 w 256"/>
              <a:gd name="T3" fmla="*/ 90487 h 298"/>
              <a:gd name="T4" fmla="*/ 44797 w 256"/>
              <a:gd name="T5" fmla="*/ 0 h 298"/>
              <a:gd name="T6" fmla="*/ 0 w 256"/>
              <a:gd name="T7" fmla="*/ 90487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298"/>
                </a:moveTo>
                <a:lnTo>
                  <a:pt x="256" y="298"/>
                </a:lnTo>
                <a:lnTo>
                  <a:pt x="129" y="0"/>
                </a:lnTo>
                <a:lnTo>
                  <a:pt x="0" y="298"/>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393" name="Freeform 17"/>
          <p:cNvSpPr>
            <a:spLocks/>
          </p:cNvSpPr>
          <p:nvPr/>
        </p:nvSpPr>
        <p:spPr bwMode="auto">
          <a:xfrm>
            <a:off x="2593975" y="5351463"/>
            <a:ext cx="88900" cy="90487"/>
          </a:xfrm>
          <a:custGeom>
            <a:avLst/>
            <a:gdLst>
              <a:gd name="T0" fmla="*/ 0 w 256"/>
              <a:gd name="T1" fmla="*/ 90487 h 298"/>
              <a:gd name="T2" fmla="*/ 88900 w 256"/>
              <a:gd name="T3" fmla="*/ 90487 h 298"/>
              <a:gd name="T4" fmla="*/ 44797 w 256"/>
              <a:gd name="T5" fmla="*/ 0 h 298"/>
              <a:gd name="T6" fmla="*/ 0 w 256"/>
              <a:gd name="T7" fmla="*/ 90487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298"/>
                </a:moveTo>
                <a:lnTo>
                  <a:pt x="256" y="298"/>
                </a:lnTo>
                <a:lnTo>
                  <a:pt x="129" y="0"/>
                </a:lnTo>
                <a:lnTo>
                  <a:pt x="0" y="298"/>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394" name="Freeform 18"/>
          <p:cNvSpPr>
            <a:spLocks/>
          </p:cNvSpPr>
          <p:nvPr/>
        </p:nvSpPr>
        <p:spPr bwMode="auto">
          <a:xfrm>
            <a:off x="2881313" y="5351463"/>
            <a:ext cx="90487" cy="90487"/>
          </a:xfrm>
          <a:custGeom>
            <a:avLst/>
            <a:gdLst>
              <a:gd name="T0" fmla="*/ 0 w 256"/>
              <a:gd name="T1" fmla="*/ 90487 h 298"/>
              <a:gd name="T2" fmla="*/ 90487 w 256"/>
              <a:gd name="T3" fmla="*/ 90487 h 298"/>
              <a:gd name="T4" fmla="*/ 45597 w 256"/>
              <a:gd name="T5" fmla="*/ 0 h 298"/>
              <a:gd name="T6" fmla="*/ 0 w 256"/>
              <a:gd name="T7" fmla="*/ 90487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298"/>
                </a:moveTo>
                <a:lnTo>
                  <a:pt x="256" y="298"/>
                </a:lnTo>
                <a:lnTo>
                  <a:pt x="129" y="0"/>
                </a:lnTo>
                <a:lnTo>
                  <a:pt x="0" y="298"/>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395" name="Freeform 19"/>
          <p:cNvSpPr>
            <a:spLocks/>
          </p:cNvSpPr>
          <p:nvPr/>
        </p:nvSpPr>
        <p:spPr bwMode="auto">
          <a:xfrm>
            <a:off x="2044700" y="5378450"/>
            <a:ext cx="323850" cy="36513"/>
          </a:xfrm>
          <a:custGeom>
            <a:avLst/>
            <a:gdLst>
              <a:gd name="T0" fmla="*/ 18147 w 928"/>
              <a:gd name="T1" fmla="*/ 0 h 121"/>
              <a:gd name="T2" fmla="*/ 15006 w 928"/>
              <a:gd name="T3" fmla="*/ 302 h 121"/>
              <a:gd name="T4" fmla="*/ 12563 w 928"/>
              <a:gd name="T5" fmla="*/ 1207 h 121"/>
              <a:gd name="T6" fmla="*/ 10120 w 928"/>
              <a:gd name="T7" fmla="*/ 2112 h 121"/>
              <a:gd name="T8" fmla="*/ 7329 w 928"/>
              <a:gd name="T9" fmla="*/ 3621 h 121"/>
              <a:gd name="T10" fmla="*/ 5235 w 928"/>
              <a:gd name="T11" fmla="*/ 5432 h 121"/>
              <a:gd name="T12" fmla="*/ 3490 w 928"/>
              <a:gd name="T13" fmla="*/ 7544 h 121"/>
              <a:gd name="T14" fmla="*/ 1745 w 928"/>
              <a:gd name="T15" fmla="*/ 10260 h 121"/>
              <a:gd name="T16" fmla="*/ 1047 w 928"/>
              <a:gd name="T17" fmla="*/ 12674 h 121"/>
              <a:gd name="T18" fmla="*/ 0 w 928"/>
              <a:gd name="T19" fmla="*/ 15692 h 121"/>
              <a:gd name="T20" fmla="*/ 0 w 928"/>
              <a:gd name="T21" fmla="*/ 18106 h 121"/>
              <a:gd name="T22" fmla="*/ 0 w 928"/>
              <a:gd name="T23" fmla="*/ 21123 h 121"/>
              <a:gd name="T24" fmla="*/ 1047 w 928"/>
              <a:gd name="T25" fmla="*/ 24141 h 121"/>
              <a:gd name="T26" fmla="*/ 1745 w 928"/>
              <a:gd name="T27" fmla="*/ 26555 h 121"/>
              <a:gd name="T28" fmla="*/ 3490 w 928"/>
              <a:gd name="T29" fmla="*/ 29271 h 121"/>
              <a:gd name="T30" fmla="*/ 5235 w 928"/>
              <a:gd name="T31" fmla="*/ 31383 h 121"/>
              <a:gd name="T32" fmla="*/ 7329 w 928"/>
              <a:gd name="T33" fmla="*/ 33194 h 121"/>
              <a:gd name="T34" fmla="*/ 10120 w 928"/>
              <a:gd name="T35" fmla="*/ 34702 h 121"/>
              <a:gd name="T36" fmla="*/ 12563 w 928"/>
              <a:gd name="T37" fmla="*/ 35608 h 121"/>
              <a:gd name="T38" fmla="*/ 15006 w 928"/>
              <a:gd name="T39" fmla="*/ 36513 h 121"/>
              <a:gd name="T40" fmla="*/ 18147 w 928"/>
              <a:gd name="T41" fmla="*/ 36513 h 121"/>
              <a:gd name="T42" fmla="*/ 305703 w 928"/>
              <a:gd name="T43" fmla="*/ 36513 h 121"/>
              <a:gd name="T44" fmla="*/ 311287 w 928"/>
              <a:gd name="T45" fmla="*/ 35608 h 121"/>
              <a:gd name="T46" fmla="*/ 313730 w 928"/>
              <a:gd name="T47" fmla="*/ 34702 h 121"/>
              <a:gd name="T48" fmla="*/ 316173 w 928"/>
              <a:gd name="T49" fmla="*/ 33194 h 121"/>
              <a:gd name="T50" fmla="*/ 318266 w 928"/>
              <a:gd name="T51" fmla="*/ 31383 h 121"/>
              <a:gd name="T52" fmla="*/ 320360 w 928"/>
              <a:gd name="T53" fmla="*/ 29271 h 121"/>
              <a:gd name="T54" fmla="*/ 321756 w 928"/>
              <a:gd name="T55" fmla="*/ 26555 h 121"/>
              <a:gd name="T56" fmla="*/ 322803 w 928"/>
              <a:gd name="T57" fmla="*/ 24141 h 121"/>
              <a:gd name="T58" fmla="*/ 323501 w 928"/>
              <a:gd name="T59" fmla="*/ 21123 h 121"/>
              <a:gd name="T60" fmla="*/ 323850 w 928"/>
              <a:gd name="T61" fmla="*/ 18106 h 121"/>
              <a:gd name="T62" fmla="*/ 323501 w 928"/>
              <a:gd name="T63" fmla="*/ 15692 h 121"/>
              <a:gd name="T64" fmla="*/ 322803 w 928"/>
              <a:gd name="T65" fmla="*/ 12674 h 121"/>
              <a:gd name="T66" fmla="*/ 321756 w 928"/>
              <a:gd name="T67" fmla="*/ 10260 h 121"/>
              <a:gd name="T68" fmla="*/ 320360 w 928"/>
              <a:gd name="T69" fmla="*/ 7544 h 121"/>
              <a:gd name="T70" fmla="*/ 318266 w 928"/>
              <a:gd name="T71" fmla="*/ 5432 h 121"/>
              <a:gd name="T72" fmla="*/ 316173 w 928"/>
              <a:gd name="T73" fmla="*/ 3621 h 121"/>
              <a:gd name="T74" fmla="*/ 313730 w 928"/>
              <a:gd name="T75" fmla="*/ 2112 h 121"/>
              <a:gd name="T76" fmla="*/ 311287 w 928"/>
              <a:gd name="T77" fmla="*/ 1207 h 121"/>
              <a:gd name="T78" fmla="*/ 308146 w 928"/>
              <a:gd name="T79" fmla="*/ 302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3" y="1"/>
                </a:lnTo>
                <a:lnTo>
                  <a:pt x="36" y="4"/>
                </a:lnTo>
                <a:lnTo>
                  <a:pt x="29" y="7"/>
                </a:lnTo>
                <a:lnTo>
                  <a:pt x="21" y="12"/>
                </a:lnTo>
                <a:lnTo>
                  <a:pt x="15" y="18"/>
                </a:lnTo>
                <a:lnTo>
                  <a:pt x="10" y="25"/>
                </a:lnTo>
                <a:lnTo>
                  <a:pt x="5" y="34"/>
                </a:lnTo>
                <a:lnTo>
                  <a:pt x="3" y="42"/>
                </a:lnTo>
                <a:lnTo>
                  <a:pt x="0" y="52"/>
                </a:lnTo>
                <a:lnTo>
                  <a:pt x="0" y="60"/>
                </a:lnTo>
                <a:lnTo>
                  <a:pt x="0" y="70"/>
                </a:lnTo>
                <a:lnTo>
                  <a:pt x="3" y="80"/>
                </a:lnTo>
                <a:lnTo>
                  <a:pt x="5" y="88"/>
                </a:lnTo>
                <a:lnTo>
                  <a:pt x="10" y="97"/>
                </a:lnTo>
                <a:lnTo>
                  <a:pt x="15" y="104"/>
                </a:lnTo>
                <a:lnTo>
                  <a:pt x="21" y="110"/>
                </a:lnTo>
                <a:lnTo>
                  <a:pt x="29" y="115"/>
                </a:lnTo>
                <a:lnTo>
                  <a:pt x="36" y="118"/>
                </a:lnTo>
                <a:lnTo>
                  <a:pt x="43" y="121"/>
                </a:lnTo>
                <a:lnTo>
                  <a:pt x="52" y="121"/>
                </a:lnTo>
                <a:lnTo>
                  <a:pt x="876" y="121"/>
                </a:lnTo>
                <a:lnTo>
                  <a:pt x="892" y="118"/>
                </a:lnTo>
                <a:lnTo>
                  <a:pt x="899" y="115"/>
                </a:lnTo>
                <a:lnTo>
                  <a:pt x="906" y="110"/>
                </a:lnTo>
                <a:lnTo>
                  <a:pt x="912" y="104"/>
                </a:lnTo>
                <a:lnTo>
                  <a:pt x="918" y="97"/>
                </a:lnTo>
                <a:lnTo>
                  <a:pt x="922" y="88"/>
                </a:lnTo>
                <a:lnTo>
                  <a:pt x="925" y="80"/>
                </a:lnTo>
                <a:lnTo>
                  <a:pt x="927" y="70"/>
                </a:lnTo>
                <a:lnTo>
                  <a:pt x="928" y="60"/>
                </a:lnTo>
                <a:lnTo>
                  <a:pt x="927" y="52"/>
                </a:lnTo>
                <a:lnTo>
                  <a:pt x="925" y="42"/>
                </a:lnTo>
                <a:lnTo>
                  <a:pt x="922" y="34"/>
                </a:lnTo>
                <a:lnTo>
                  <a:pt x="918" y="25"/>
                </a:lnTo>
                <a:lnTo>
                  <a:pt x="912" y="18"/>
                </a:lnTo>
                <a:lnTo>
                  <a:pt x="906" y="12"/>
                </a:lnTo>
                <a:lnTo>
                  <a:pt x="899" y="7"/>
                </a:lnTo>
                <a:lnTo>
                  <a:pt x="892" y="4"/>
                </a:lnTo>
                <a:lnTo>
                  <a:pt x="883" y="1"/>
                </a:lnTo>
                <a:lnTo>
                  <a:pt x="876"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396" name="Freeform 20"/>
          <p:cNvSpPr>
            <a:spLocks/>
          </p:cNvSpPr>
          <p:nvPr/>
        </p:nvSpPr>
        <p:spPr bwMode="auto">
          <a:xfrm>
            <a:off x="2332038" y="5378450"/>
            <a:ext cx="325437" cy="36513"/>
          </a:xfrm>
          <a:custGeom>
            <a:avLst/>
            <a:gdLst>
              <a:gd name="T0" fmla="*/ 18236 w 928"/>
              <a:gd name="T1" fmla="*/ 0 h 121"/>
              <a:gd name="T2" fmla="*/ 15080 w 928"/>
              <a:gd name="T3" fmla="*/ 302 h 121"/>
              <a:gd name="T4" fmla="*/ 12625 w 928"/>
              <a:gd name="T5" fmla="*/ 1207 h 121"/>
              <a:gd name="T6" fmla="*/ 9819 w 928"/>
              <a:gd name="T7" fmla="*/ 2112 h 121"/>
              <a:gd name="T8" fmla="*/ 7364 w 928"/>
              <a:gd name="T9" fmla="*/ 3621 h 121"/>
              <a:gd name="T10" fmla="*/ 5260 w 928"/>
              <a:gd name="T11" fmla="*/ 5432 h 121"/>
              <a:gd name="T12" fmla="*/ 3507 w 928"/>
              <a:gd name="T13" fmla="*/ 7544 h 121"/>
              <a:gd name="T14" fmla="*/ 2104 w 928"/>
              <a:gd name="T15" fmla="*/ 10260 h 121"/>
              <a:gd name="T16" fmla="*/ 701 w 928"/>
              <a:gd name="T17" fmla="*/ 12674 h 121"/>
              <a:gd name="T18" fmla="*/ 351 w 928"/>
              <a:gd name="T19" fmla="*/ 15692 h 121"/>
              <a:gd name="T20" fmla="*/ 0 w 928"/>
              <a:gd name="T21" fmla="*/ 18106 h 121"/>
              <a:gd name="T22" fmla="*/ 351 w 928"/>
              <a:gd name="T23" fmla="*/ 21123 h 121"/>
              <a:gd name="T24" fmla="*/ 701 w 928"/>
              <a:gd name="T25" fmla="*/ 24141 h 121"/>
              <a:gd name="T26" fmla="*/ 2104 w 928"/>
              <a:gd name="T27" fmla="*/ 26555 h 121"/>
              <a:gd name="T28" fmla="*/ 3507 w 928"/>
              <a:gd name="T29" fmla="*/ 29271 h 121"/>
              <a:gd name="T30" fmla="*/ 5260 w 928"/>
              <a:gd name="T31" fmla="*/ 31383 h 121"/>
              <a:gd name="T32" fmla="*/ 7364 w 928"/>
              <a:gd name="T33" fmla="*/ 33194 h 121"/>
              <a:gd name="T34" fmla="*/ 9819 w 928"/>
              <a:gd name="T35" fmla="*/ 34702 h 121"/>
              <a:gd name="T36" fmla="*/ 12625 w 928"/>
              <a:gd name="T37" fmla="*/ 35608 h 121"/>
              <a:gd name="T38" fmla="*/ 15080 w 928"/>
              <a:gd name="T39" fmla="*/ 36513 h 121"/>
              <a:gd name="T40" fmla="*/ 18236 w 928"/>
              <a:gd name="T41" fmla="*/ 36513 h 121"/>
              <a:gd name="T42" fmla="*/ 307201 w 928"/>
              <a:gd name="T43" fmla="*/ 36513 h 121"/>
              <a:gd name="T44" fmla="*/ 312812 w 928"/>
              <a:gd name="T45" fmla="*/ 35608 h 121"/>
              <a:gd name="T46" fmla="*/ 315267 w 928"/>
              <a:gd name="T47" fmla="*/ 34702 h 121"/>
              <a:gd name="T48" fmla="*/ 318073 w 928"/>
              <a:gd name="T49" fmla="*/ 33194 h 121"/>
              <a:gd name="T50" fmla="*/ 320177 w 928"/>
              <a:gd name="T51" fmla="*/ 31383 h 121"/>
              <a:gd name="T52" fmla="*/ 321930 w 928"/>
              <a:gd name="T53" fmla="*/ 29271 h 121"/>
              <a:gd name="T54" fmla="*/ 323333 w 928"/>
              <a:gd name="T55" fmla="*/ 26555 h 121"/>
              <a:gd name="T56" fmla="*/ 324385 w 928"/>
              <a:gd name="T57" fmla="*/ 24141 h 121"/>
              <a:gd name="T58" fmla="*/ 325086 w 928"/>
              <a:gd name="T59" fmla="*/ 21123 h 121"/>
              <a:gd name="T60" fmla="*/ 325437 w 928"/>
              <a:gd name="T61" fmla="*/ 18106 h 121"/>
              <a:gd name="T62" fmla="*/ 325086 w 928"/>
              <a:gd name="T63" fmla="*/ 15692 h 121"/>
              <a:gd name="T64" fmla="*/ 324385 w 928"/>
              <a:gd name="T65" fmla="*/ 12674 h 121"/>
              <a:gd name="T66" fmla="*/ 323333 w 928"/>
              <a:gd name="T67" fmla="*/ 10260 h 121"/>
              <a:gd name="T68" fmla="*/ 321930 w 928"/>
              <a:gd name="T69" fmla="*/ 7544 h 121"/>
              <a:gd name="T70" fmla="*/ 320177 w 928"/>
              <a:gd name="T71" fmla="*/ 5432 h 121"/>
              <a:gd name="T72" fmla="*/ 318073 w 928"/>
              <a:gd name="T73" fmla="*/ 3621 h 121"/>
              <a:gd name="T74" fmla="*/ 315267 w 928"/>
              <a:gd name="T75" fmla="*/ 2112 h 121"/>
              <a:gd name="T76" fmla="*/ 312812 w 928"/>
              <a:gd name="T77" fmla="*/ 1207 h 121"/>
              <a:gd name="T78" fmla="*/ 310357 w 928"/>
              <a:gd name="T79" fmla="*/ 302 h 121"/>
              <a:gd name="T80" fmla="*/ 307201 w 928"/>
              <a:gd name="T81" fmla="*/ 0 h 121"/>
              <a:gd name="T82" fmla="*/ 18236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3" y="1"/>
                </a:lnTo>
                <a:lnTo>
                  <a:pt x="36" y="4"/>
                </a:lnTo>
                <a:lnTo>
                  <a:pt x="28" y="7"/>
                </a:lnTo>
                <a:lnTo>
                  <a:pt x="21" y="12"/>
                </a:lnTo>
                <a:lnTo>
                  <a:pt x="15" y="18"/>
                </a:lnTo>
                <a:lnTo>
                  <a:pt x="10" y="25"/>
                </a:lnTo>
                <a:lnTo>
                  <a:pt x="6" y="34"/>
                </a:lnTo>
                <a:lnTo>
                  <a:pt x="2" y="42"/>
                </a:lnTo>
                <a:lnTo>
                  <a:pt x="1" y="52"/>
                </a:lnTo>
                <a:lnTo>
                  <a:pt x="0" y="60"/>
                </a:lnTo>
                <a:lnTo>
                  <a:pt x="1" y="70"/>
                </a:lnTo>
                <a:lnTo>
                  <a:pt x="2" y="80"/>
                </a:lnTo>
                <a:lnTo>
                  <a:pt x="6" y="88"/>
                </a:lnTo>
                <a:lnTo>
                  <a:pt x="10" y="97"/>
                </a:lnTo>
                <a:lnTo>
                  <a:pt x="15" y="104"/>
                </a:lnTo>
                <a:lnTo>
                  <a:pt x="21" y="110"/>
                </a:lnTo>
                <a:lnTo>
                  <a:pt x="28" y="115"/>
                </a:lnTo>
                <a:lnTo>
                  <a:pt x="36" y="118"/>
                </a:lnTo>
                <a:lnTo>
                  <a:pt x="43" y="121"/>
                </a:lnTo>
                <a:lnTo>
                  <a:pt x="52" y="121"/>
                </a:lnTo>
                <a:lnTo>
                  <a:pt x="876" y="121"/>
                </a:lnTo>
                <a:lnTo>
                  <a:pt x="892" y="118"/>
                </a:lnTo>
                <a:lnTo>
                  <a:pt x="899" y="115"/>
                </a:lnTo>
                <a:lnTo>
                  <a:pt x="907" y="110"/>
                </a:lnTo>
                <a:lnTo>
                  <a:pt x="913" y="104"/>
                </a:lnTo>
                <a:lnTo>
                  <a:pt x="918" y="97"/>
                </a:lnTo>
                <a:lnTo>
                  <a:pt x="922" y="88"/>
                </a:lnTo>
                <a:lnTo>
                  <a:pt x="925" y="80"/>
                </a:lnTo>
                <a:lnTo>
                  <a:pt x="927" y="70"/>
                </a:lnTo>
                <a:lnTo>
                  <a:pt x="928" y="60"/>
                </a:lnTo>
                <a:lnTo>
                  <a:pt x="927" y="52"/>
                </a:lnTo>
                <a:lnTo>
                  <a:pt x="925" y="42"/>
                </a:lnTo>
                <a:lnTo>
                  <a:pt x="922" y="34"/>
                </a:lnTo>
                <a:lnTo>
                  <a:pt x="918" y="25"/>
                </a:lnTo>
                <a:lnTo>
                  <a:pt x="913" y="18"/>
                </a:lnTo>
                <a:lnTo>
                  <a:pt x="907" y="12"/>
                </a:lnTo>
                <a:lnTo>
                  <a:pt x="899" y="7"/>
                </a:lnTo>
                <a:lnTo>
                  <a:pt x="892" y="4"/>
                </a:lnTo>
                <a:lnTo>
                  <a:pt x="885" y="1"/>
                </a:lnTo>
                <a:lnTo>
                  <a:pt x="876"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397" name="Freeform 21"/>
          <p:cNvSpPr>
            <a:spLocks/>
          </p:cNvSpPr>
          <p:nvPr/>
        </p:nvSpPr>
        <p:spPr bwMode="auto">
          <a:xfrm>
            <a:off x="2620963" y="5378450"/>
            <a:ext cx="323850" cy="36513"/>
          </a:xfrm>
          <a:custGeom>
            <a:avLst/>
            <a:gdLst>
              <a:gd name="T0" fmla="*/ 18147 w 928"/>
              <a:gd name="T1" fmla="*/ 0 h 121"/>
              <a:gd name="T2" fmla="*/ 15006 w 928"/>
              <a:gd name="T3" fmla="*/ 302 h 121"/>
              <a:gd name="T4" fmla="*/ 12563 w 928"/>
              <a:gd name="T5" fmla="*/ 1207 h 121"/>
              <a:gd name="T6" fmla="*/ 9771 w 928"/>
              <a:gd name="T7" fmla="*/ 2112 h 121"/>
              <a:gd name="T8" fmla="*/ 7329 w 928"/>
              <a:gd name="T9" fmla="*/ 3621 h 121"/>
              <a:gd name="T10" fmla="*/ 5235 w 928"/>
              <a:gd name="T11" fmla="*/ 5432 h 121"/>
              <a:gd name="T12" fmla="*/ 3490 w 928"/>
              <a:gd name="T13" fmla="*/ 7544 h 121"/>
              <a:gd name="T14" fmla="*/ 2094 w 928"/>
              <a:gd name="T15" fmla="*/ 10260 h 121"/>
              <a:gd name="T16" fmla="*/ 698 w 928"/>
              <a:gd name="T17" fmla="*/ 12674 h 121"/>
              <a:gd name="T18" fmla="*/ 349 w 928"/>
              <a:gd name="T19" fmla="*/ 15692 h 121"/>
              <a:gd name="T20" fmla="*/ 0 w 928"/>
              <a:gd name="T21" fmla="*/ 18106 h 121"/>
              <a:gd name="T22" fmla="*/ 349 w 928"/>
              <a:gd name="T23" fmla="*/ 21123 h 121"/>
              <a:gd name="T24" fmla="*/ 698 w 928"/>
              <a:gd name="T25" fmla="*/ 24141 h 121"/>
              <a:gd name="T26" fmla="*/ 2094 w 928"/>
              <a:gd name="T27" fmla="*/ 26555 h 121"/>
              <a:gd name="T28" fmla="*/ 3490 w 928"/>
              <a:gd name="T29" fmla="*/ 29271 h 121"/>
              <a:gd name="T30" fmla="*/ 5235 w 928"/>
              <a:gd name="T31" fmla="*/ 31383 h 121"/>
              <a:gd name="T32" fmla="*/ 7329 w 928"/>
              <a:gd name="T33" fmla="*/ 33194 h 121"/>
              <a:gd name="T34" fmla="*/ 9771 w 928"/>
              <a:gd name="T35" fmla="*/ 34702 h 121"/>
              <a:gd name="T36" fmla="*/ 12563 w 928"/>
              <a:gd name="T37" fmla="*/ 35608 h 121"/>
              <a:gd name="T38" fmla="*/ 15006 w 928"/>
              <a:gd name="T39" fmla="*/ 36513 h 121"/>
              <a:gd name="T40" fmla="*/ 18147 w 928"/>
              <a:gd name="T41" fmla="*/ 36513 h 121"/>
              <a:gd name="T42" fmla="*/ 305703 w 928"/>
              <a:gd name="T43" fmla="*/ 36513 h 121"/>
              <a:gd name="T44" fmla="*/ 311287 w 928"/>
              <a:gd name="T45" fmla="*/ 35608 h 121"/>
              <a:gd name="T46" fmla="*/ 313730 w 928"/>
              <a:gd name="T47" fmla="*/ 34702 h 121"/>
              <a:gd name="T48" fmla="*/ 316521 w 928"/>
              <a:gd name="T49" fmla="*/ 33194 h 121"/>
              <a:gd name="T50" fmla="*/ 318615 w 928"/>
              <a:gd name="T51" fmla="*/ 31383 h 121"/>
              <a:gd name="T52" fmla="*/ 320360 w 928"/>
              <a:gd name="T53" fmla="*/ 29271 h 121"/>
              <a:gd name="T54" fmla="*/ 322105 w 928"/>
              <a:gd name="T55" fmla="*/ 26555 h 121"/>
              <a:gd name="T56" fmla="*/ 322803 w 928"/>
              <a:gd name="T57" fmla="*/ 24141 h 121"/>
              <a:gd name="T58" fmla="*/ 323850 w 928"/>
              <a:gd name="T59" fmla="*/ 21123 h 121"/>
              <a:gd name="T60" fmla="*/ 323850 w 928"/>
              <a:gd name="T61" fmla="*/ 18106 h 121"/>
              <a:gd name="T62" fmla="*/ 323850 w 928"/>
              <a:gd name="T63" fmla="*/ 15692 h 121"/>
              <a:gd name="T64" fmla="*/ 322803 w 928"/>
              <a:gd name="T65" fmla="*/ 12674 h 121"/>
              <a:gd name="T66" fmla="*/ 322105 w 928"/>
              <a:gd name="T67" fmla="*/ 10260 h 121"/>
              <a:gd name="T68" fmla="*/ 320360 w 928"/>
              <a:gd name="T69" fmla="*/ 7544 h 121"/>
              <a:gd name="T70" fmla="*/ 318615 w 928"/>
              <a:gd name="T71" fmla="*/ 5432 h 121"/>
              <a:gd name="T72" fmla="*/ 316521 w 928"/>
              <a:gd name="T73" fmla="*/ 3621 h 121"/>
              <a:gd name="T74" fmla="*/ 313730 w 928"/>
              <a:gd name="T75" fmla="*/ 2112 h 121"/>
              <a:gd name="T76" fmla="*/ 311287 w 928"/>
              <a:gd name="T77" fmla="*/ 1207 h 121"/>
              <a:gd name="T78" fmla="*/ 308495 w 928"/>
              <a:gd name="T79" fmla="*/ 302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3" y="1"/>
                </a:lnTo>
                <a:lnTo>
                  <a:pt x="36" y="4"/>
                </a:lnTo>
                <a:lnTo>
                  <a:pt x="28" y="7"/>
                </a:lnTo>
                <a:lnTo>
                  <a:pt x="21" y="12"/>
                </a:lnTo>
                <a:lnTo>
                  <a:pt x="15" y="18"/>
                </a:lnTo>
                <a:lnTo>
                  <a:pt x="10" y="25"/>
                </a:lnTo>
                <a:lnTo>
                  <a:pt x="6" y="34"/>
                </a:lnTo>
                <a:lnTo>
                  <a:pt x="2" y="42"/>
                </a:lnTo>
                <a:lnTo>
                  <a:pt x="1" y="52"/>
                </a:lnTo>
                <a:lnTo>
                  <a:pt x="0" y="60"/>
                </a:lnTo>
                <a:lnTo>
                  <a:pt x="1" y="70"/>
                </a:lnTo>
                <a:lnTo>
                  <a:pt x="2" y="80"/>
                </a:lnTo>
                <a:lnTo>
                  <a:pt x="6" y="88"/>
                </a:lnTo>
                <a:lnTo>
                  <a:pt x="10" y="97"/>
                </a:lnTo>
                <a:lnTo>
                  <a:pt x="15" y="104"/>
                </a:lnTo>
                <a:lnTo>
                  <a:pt x="21" y="110"/>
                </a:lnTo>
                <a:lnTo>
                  <a:pt x="28" y="115"/>
                </a:lnTo>
                <a:lnTo>
                  <a:pt x="36" y="118"/>
                </a:lnTo>
                <a:lnTo>
                  <a:pt x="43" y="121"/>
                </a:lnTo>
                <a:lnTo>
                  <a:pt x="52" y="121"/>
                </a:lnTo>
                <a:lnTo>
                  <a:pt x="876" y="121"/>
                </a:lnTo>
                <a:lnTo>
                  <a:pt x="892" y="118"/>
                </a:lnTo>
                <a:lnTo>
                  <a:pt x="899" y="115"/>
                </a:lnTo>
                <a:lnTo>
                  <a:pt x="907" y="110"/>
                </a:lnTo>
                <a:lnTo>
                  <a:pt x="913" y="104"/>
                </a:lnTo>
                <a:lnTo>
                  <a:pt x="918" y="97"/>
                </a:lnTo>
                <a:lnTo>
                  <a:pt x="923" y="88"/>
                </a:lnTo>
                <a:lnTo>
                  <a:pt x="925" y="80"/>
                </a:lnTo>
                <a:lnTo>
                  <a:pt x="928" y="70"/>
                </a:lnTo>
                <a:lnTo>
                  <a:pt x="928" y="60"/>
                </a:lnTo>
                <a:lnTo>
                  <a:pt x="928" y="52"/>
                </a:lnTo>
                <a:lnTo>
                  <a:pt x="925" y="42"/>
                </a:lnTo>
                <a:lnTo>
                  <a:pt x="923" y="34"/>
                </a:lnTo>
                <a:lnTo>
                  <a:pt x="918" y="25"/>
                </a:lnTo>
                <a:lnTo>
                  <a:pt x="913" y="18"/>
                </a:lnTo>
                <a:lnTo>
                  <a:pt x="907" y="12"/>
                </a:lnTo>
                <a:lnTo>
                  <a:pt x="899" y="7"/>
                </a:lnTo>
                <a:lnTo>
                  <a:pt x="892" y="4"/>
                </a:lnTo>
                <a:lnTo>
                  <a:pt x="884" y="1"/>
                </a:lnTo>
                <a:lnTo>
                  <a:pt x="876"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398" name="Freeform 22"/>
          <p:cNvSpPr>
            <a:spLocks/>
          </p:cNvSpPr>
          <p:nvPr/>
        </p:nvSpPr>
        <p:spPr bwMode="auto">
          <a:xfrm>
            <a:off x="2908300" y="5378450"/>
            <a:ext cx="323850" cy="36513"/>
          </a:xfrm>
          <a:custGeom>
            <a:avLst/>
            <a:gdLst>
              <a:gd name="T0" fmla="*/ 18147 w 928"/>
              <a:gd name="T1" fmla="*/ 0 h 121"/>
              <a:gd name="T2" fmla="*/ 15355 w 928"/>
              <a:gd name="T3" fmla="*/ 302 h 121"/>
              <a:gd name="T4" fmla="*/ 12563 w 928"/>
              <a:gd name="T5" fmla="*/ 1207 h 121"/>
              <a:gd name="T6" fmla="*/ 9771 w 928"/>
              <a:gd name="T7" fmla="*/ 2112 h 121"/>
              <a:gd name="T8" fmla="*/ 7677 w 928"/>
              <a:gd name="T9" fmla="*/ 3621 h 121"/>
              <a:gd name="T10" fmla="*/ 5584 w 928"/>
              <a:gd name="T11" fmla="*/ 5432 h 121"/>
              <a:gd name="T12" fmla="*/ 3490 w 928"/>
              <a:gd name="T13" fmla="*/ 7544 h 121"/>
              <a:gd name="T14" fmla="*/ 2094 w 928"/>
              <a:gd name="T15" fmla="*/ 10260 h 121"/>
              <a:gd name="T16" fmla="*/ 698 w 928"/>
              <a:gd name="T17" fmla="*/ 12674 h 121"/>
              <a:gd name="T18" fmla="*/ 349 w 928"/>
              <a:gd name="T19" fmla="*/ 15692 h 121"/>
              <a:gd name="T20" fmla="*/ 0 w 928"/>
              <a:gd name="T21" fmla="*/ 18106 h 121"/>
              <a:gd name="T22" fmla="*/ 349 w 928"/>
              <a:gd name="T23" fmla="*/ 21123 h 121"/>
              <a:gd name="T24" fmla="*/ 698 w 928"/>
              <a:gd name="T25" fmla="*/ 24141 h 121"/>
              <a:gd name="T26" fmla="*/ 2094 w 928"/>
              <a:gd name="T27" fmla="*/ 26555 h 121"/>
              <a:gd name="T28" fmla="*/ 3490 w 928"/>
              <a:gd name="T29" fmla="*/ 29271 h 121"/>
              <a:gd name="T30" fmla="*/ 5584 w 928"/>
              <a:gd name="T31" fmla="*/ 31383 h 121"/>
              <a:gd name="T32" fmla="*/ 7677 w 928"/>
              <a:gd name="T33" fmla="*/ 33194 h 121"/>
              <a:gd name="T34" fmla="*/ 9771 w 928"/>
              <a:gd name="T35" fmla="*/ 34702 h 121"/>
              <a:gd name="T36" fmla="*/ 12563 w 928"/>
              <a:gd name="T37" fmla="*/ 35608 h 121"/>
              <a:gd name="T38" fmla="*/ 15355 w 928"/>
              <a:gd name="T39" fmla="*/ 36513 h 121"/>
              <a:gd name="T40" fmla="*/ 18147 w 928"/>
              <a:gd name="T41" fmla="*/ 36513 h 121"/>
              <a:gd name="T42" fmla="*/ 305703 w 928"/>
              <a:gd name="T43" fmla="*/ 36513 h 121"/>
              <a:gd name="T44" fmla="*/ 311287 w 928"/>
              <a:gd name="T45" fmla="*/ 35608 h 121"/>
              <a:gd name="T46" fmla="*/ 313730 w 928"/>
              <a:gd name="T47" fmla="*/ 34702 h 121"/>
              <a:gd name="T48" fmla="*/ 316521 w 928"/>
              <a:gd name="T49" fmla="*/ 33194 h 121"/>
              <a:gd name="T50" fmla="*/ 318615 w 928"/>
              <a:gd name="T51" fmla="*/ 31383 h 121"/>
              <a:gd name="T52" fmla="*/ 320360 w 928"/>
              <a:gd name="T53" fmla="*/ 29271 h 121"/>
              <a:gd name="T54" fmla="*/ 322105 w 928"/>
              <a:gd name="T55" fmla="*/ 26555 h 121"/>
              <a:gd name="T56" fmla="*/ 322803 w 928"/>
              <a:gd name="T57" fmla="*/ 24141 h 121"/>
              <a:gd name="T58" fmla="*/ 323850 w 928"/>
              <a:gd name="T59" fmla="*/ 21123 h 121"/>
              <a:gd name="T60" fmla="*/ 323850 w 928"/>
              <a:gd name="T61" fmla="*/ 18106 h 121"/>
              <a:gd name="T62" fmla="*/ 323850 w 928"/>
              <a:gd name="T63" fmla="*/ 15692 h 121"/>
              <a:gd name="T64" fmla="*/ 322803 w 928"/>
              <a:gd name="T65" fmla="*/ 12674 h 121"/>
              <a:gd name="T66" fmla="*/ 322105 w 928"/>
              <a:gd name="T67" fmla="*/ 10260 h 121"/>
              <a:gd name="T68" fmla="*/ 320360 w 928"/>
              <a:gd name="T69" fmla="*/ 7544 h 121"/>
              <a:gd name="T70" fmla="*/ 318615 w 928"/>
              <a:gd name="T71" fmla="*/ 5432 h 121"/>
              <a:gd name="T72" fmla="*/ 316521 w 928"/>
              <a:gd name="T73" fmla="*/ 3621 h 121"/>
              <a:gd name="T74" fmla="*/ 313730 w 928"/>
              <a:gd name="T75" fmla="*/ 2112 h 121"/>
              <a:gd name="T76" fmla="*/ 311287 w 928"/>
              <a:gd name="T77" fmla="*/ 1207 h 121"/>
              <a:gd name="T78" fmla="*/ 308495 w 928"/>
              <a:gd name="T79" fmla="*/ 302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4" y="1"/>
                </a:lnTo>
                <a:lnTo>
                  <a:pt x="36" y="4"/>
                </a:lnTo>
                <a:lnTo>
                  <a:pt x="28" y="7"/>
                </a:lnTo>
                <a:lnTo>
                  <a:pt x="22" y="12"/>
                </a:lnTo>
                <a:lnTo>
                  <a:pt x="16" y="18"/>
                </a:lnTo>
                <a:lnTo>
                  <a:pt x="10" y="25"/>
                </a:lnTo>
                <a:lnTo>
                  <a:pt x="6" y="34"/>
                </a:lnTo>
                <a:lnTo>
                  <a:pt x="2" y="42"/>
                </a:lnTo>
                <a:lnTo>
                  <a:pt x="1" y="52"/>
                </a:lnTo>
                <a:lnTo>
                  <a:pt x="0" y="60"/>
                </a:lnTo>
                <a:lnTo>
                  <a:pt x="1" y="70"/>
                </a:lnTo>
                <a:lnTo>
                  <a:pt x="2" y="80"/>
                </a:lnTo>
                <a:lnTo>
                  <a:pt x="6" y="88"/>
                </a:lnTo>
                <a:lnTo>
                  <a:pt x="10" y="97"/>
                </a:lnTo>
                <a:lnTo>
                  <a:pt x="16" y="104"/>
                </a:lnTo>
                <a:lnTo>
                  <a:pt x="22" y="110"/>
                </a:lnTo>
                <a:lnTo>
                  <a:pt x="28" y="115"/>
                </a:lnTo>
                <a:lnTo>
                  <a:pt x="36" y="118"/>
                </a:lnTo>
                <a:lnTo>
                  <a:pt x="44" y="121"/>
                </a:lnTo>
                <a:lnTo>
                  <a:pt x="52" y="121"/>
                </a:lnTo>
                <a:lnTo>
                  <a:pt x="876" y="121"/>
                </a:lnTo>
                <a:lnTo>
                  <a:pt x="892" y="118"/>
                </a:lnTo>
                <a:lnTo>
                  <a:pt x="899" y="115"/>
                </a:lnTo>
                <a:lnTo>
                  <a:pt x="907" y="110"/>
                </a:lnTo>
                <a:lnTo>
                  <a:pt x="913" y="104"/>
                </a:lnTo>
                <a:lnTo>
                  <a:pt x="918" y="97"/>
                </a:lnTo>
                <a:lnTo>
                  <a:pt x="923" y="88"/>
                </a:lnTo>
                <a:lnTo>
                  <a:pt x="925" y="80"/>
                </a:lnTo>
                <a:lnTo>
                  <a:pt x="928" y="70"/>
                </a:lnTo>
                <a:lnTo>
                  <a:pt x="928" y="60"/>
                </a:lnTo>
                <a:lnTo>
                  <a:pt x="928" y="52"/>
                </a:lnTo>
                <a:lnTo>
                  <a:pt x="925" y="42"/>
                </a:lnTo>
                <a:lnTo>
                  <a:pt x="923" y="34"/>
                </a:lnTo>
                <a:lnTo>
                  <a:pt x="918" y="25"/>
                </a:lnTo>
                <a:lnTo>
                  <a:pt x="913" y="18"/>
                </a:lnTo>
                <a:lnTo>
                  <a:pt x="907" y="12"/>
                </a:lnTo>
                <a:lnTo>
                  <a:pt x="899" y="7"/>
                </a:lnTo>
                <a:lnTo>
                  <a:pt x="892" y="4"/>
                </a:lnTo>
                <a:lnTo>
                  <a:pt x="884" y="1"/>
                </a:lnTo>
                <a:lnTo>
                  <a:pt x="876"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399" name="Freeform 23"/>
          <p:cNvSpPr>
            <a:spLocks/>
          </p:cNvSpPr>
          <p:nvPr/>
        </p:nvSpPr>
        <p:spPr bwMode="auto">
          <a:xfrm>
            <a:off x="2306638" y="5353050"/>
            <a:ext cx="88900" cy="90488"/>
          </a:xfrm>
          <a:custGeom>
            <a:avLst/>
            <a:gdLst>
              <a:gd name="T0" fmla="*/ 0 w 256"/>
              <a:gd name="T1" fmla="*/ 0 h 298"/>
              <a:gd name="T2" fmla="*/ 44797 w 256"/>
              <a:gd name="T3" fmla="*/ 90488 h 298"/>
              <a:gd name="T4" fmla="*/ 88900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9"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400" name="Freeform 24"/>
          <p:cNvSpPr>
            <a:spLocks/>
          </p:cNvSpPr>
          <p:nvPr/>
        </p:nvSpPr>
        <p:spPr bwMode="auto">
          <a:xfrm>
            <a:off x="2017713" y="5353050"/>
            <a:ext cx="90487" cy="90488"/>
          </a:xfrm>
          <a:custGeom>
            <a:avLst/>
            <a:gdLst>
              <a:gd name="T0" fmla="*/ 0 w 256"/>
              <a:gd name="T1" fmla="*/ 0 h 298"/>
              <a:gd name="T2" fmla="*/ 45597 w 256"/>
              <a:gd name="T3" fmla="*/ 90488 h 298"/>
              <a:gd name="T4" fmla="*/ 90487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9"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401" name="Freeform 25"/>
          <p:cNvSpPr>
            <a:spLocks/>
          </p:cNvSpPr>
          <p:nvPr/>
        </p:nvSpPr>
        <p:spPr bwMode="auto">
          <a:xfrm>
            <a:off x="2593975" y="5353050"/>
            <a:ext cx="88900" cy="90488"/>
          </a:xfrm>
          <a:custGeom>
            <a:avLst/>
            <a:gdLst>
              <a:gd name="T0" fmla="*/ 0 w 256"/>
              <a:gd name="T1" fmla="*/ 0 h 298"/>
              <a:gd name="T2" fmla="*/ 44797 w 256"/>
              <a:gd name="T3" fmla="*/ 90488 h 298"/>
              <a:gd name="T4" fmla="*/ 88900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9"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402" name="Freeform 26"/>
          <p:cNvSpPr>
            <a:spLocks/>
          </p:cNvSpPr>
          <p:nvPr/>
        </p:nvSpPr>
        <p:spPr bwMode="auto">
          <a:xfrm>
            <a:off x="2881313" y="5353050"/>
            <a:ext cx="90487" cy="90488"/>
          </a:xfrm>
          <a:custGeom>
            <a:avLst/>
            <a:gdLst>
              <a:gd name="T0" fmla="*/ 0 w 256"/>
              <a:gd name="T1" fmla="*/ 0 h 298"/>
              <a:gd name="T2" fmla="*/ 45597 w 256"/>
              <a:gd name="T3" fmla="*/ 90488 h 298"/>
              <a:gd name="T4" fmla="*/ 90487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9"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403" name="Freeform 27"/>
          <p:cNvSpPr>
            <a:spLocks/>
          </p:cNvSpPr>
          <p:nvPr/>
        </p:nvSpPr>
        <p:spPr bwMode="auto">
          <a:xfrm>
            <a:off x="2044700" y="5380038"/>
            <a:ext cx="323850" cy="34925"/>
          </a:xfrm>
          <a:custGeom>
            <a:avLst/>
            <a:gdLst>
              <a:gd name="T0" fmla="*/ 18147 w 928"/>
              <a:gd name="T1" fmla="*/ 0 h 121"/>
              <a:gd name="T2" fmla="*/ 15006 w 928"/>
              <a:gd name="T3" fmla="*/ 289 h 121"/>
              <a:gd name="T4" fmla="*/ 12563 w 928"/>
              <a:gd name="T5" fmla="*/ 577 h 121"/>
              <a:gd name="T6" fmla="*/ 10120 w 928"/>
              <a:gd name="T7" fmla="*/ 1732 h 121"/>
              <a:gd name="T8" fmla="*/ 7329 w 928"/>
              <a:gd name="T9" fmla="*/ 3175 h 121"/>
              <a:gd name="T10" fmla="*/ 5235 w 928"/>
              <a:gd name="T11" fmla="*/ 5195 h 121"/>
              <a:gd name="T12" fmla="*/ 3490 w 928"/>
              <a:gd name="T13" fmla="*/ 7216 h 121"/>
              <a:gd name="T14" fmla="*/ 1745 w 928"/>
              <a:gd name="T15" fmla="*/ 9525 h 121"/>
              <a:gd name="T16" fmla="*/ 1047 w 928"/>
              <a:gd name="T17" fmla="*/ 11834 h 121"/>
              <a:gd name="T18" fmla="*/ 0 w 928"/>
              <a:gd name="T19" fmla="*/ 14720 h 121"/>
              <a:gd name="T20" fmla="*/ 0 w 928"/>
              <a:gd name="T21" fmla="*/ 17318 h 121"/>
              <a:gd name="T22" fmla="*/ 0 w 928"/>
              <a:gd name="T23" fmla="*/ 20205 h 121"/>
              <a:gd name="T24" fmla="*/ 1047 w 928"/>
              <a:gd name="T25" fmla="*/ 22514 h 121"/>
              <a:gd name="T26" fmla="*/ 1745 w 928"/>
              <a:gd name="T27" fmla="*/ 25400 h 121"/>
              <a:gd name="T28" fmla="*/ 3490 w 928"/>
              <a:gd name="T29" fmla="*/ 27420 h 121"/>
              <a:gd name="T30" fmla="*/ 5235 w 928"/>
              <a:gd name="T31" fmla="*/ 29730 h 121"/>
              <a:gd name="T32" fmla="*/ 7329 w 928"/>
              <a:gd name="T33" fmla="*/ 31461 h 121"/>
              <a:gd name="T34" fmla="*/ 10120 w 928"/>
              <a:gd name="T35" fmla="*/ 32616 h 121"/>
              <a:gd name="T36" fmla="*/ 12563 w 928"/>
              <a:gd name="T37" fmla="*/ 33770 h 121"/>
              <a:gd name="T38" fmla="*/ 15006 w 928"/>
              <a:gd name="T39" fmla="*/ 34636 h 121"/>
              <a:gd name="T40" fmla="*/ 18147 w 928"/>
              <a:gd name="T41" fmla="*/ 34925 h 121"/>
              <a:gd name="T42" fmla="*/ 305703 w 928"/>
              <a:gd name="T43" fmla="*/ 34925 h 121"/>
              <a:gd name="T44" fmla="*/ 311287 w 928"/>
              <a:gd name="T45" fmla="*/ 33770 h 121"/>
              <a:gd name="T46" fmla="*/ 313730 w 928"/>
              <a:gd name="T47" fmla="*/ 32616 h 121"/>
              <a:gd name="T48" fmla="*/ 316173 w 928"/>
              <a:gd name="T49" fmla="*/ 31461 h 121"/>
              <a:gd name="T50" fmla="*/ 318266 w 928"/>
              <a:gd name="T51" fmla="*/ 29730 h 121"/>
              <a:gd name="T52" fmla="*/ 320360 w 928"/>
              <a:gd name="T53" fmla="*/ 27420 h 121"/>
              <a:gd name="T54" fmla="*/ 321756 w 928"/>
              <a:gd name="T55" fmla="*/ 25400 h 121"/>
              <a:gd name="T56" fmla="*/ 322803 w 928"/>
              <a:gd name="T57" fmla="*/ 22514 h 121"/>
              <a:gd name="T58" fmla="*/ 323501 w 928"/>
              <a:gd name="T59" fmla="*/ 20205 h 121"/>
              <a:gd name="T60" fmla="*/ 323850 w 928"/>
              <a:gd name="T61" fmla="*/ 17318 h 121"/>
              <a:gd name="T62" fmla="*/ 323501 w 928"/>
              <a:gd name="T63" fmla="*/ 14720 h 121"/>
              <a:gd name="T64" fmla="*/ 322803 w 928"/>
              <a:gd name="T65" fmla="*/ 11834 h 121"/>
              <a:gd name="T66" fmla="*/ 321756 w 928"/>
              <a:gd name="T67" fmla="*/ 9525 h 121"/>
              <a:gd name="T68" fmla="*/ 320360 w 928"/>
              <a:gd name="T69" fmla="*/ 7216 h 121"/>
              <a:gd name="T70" fmla="*/ 318266 w 928"/>
              <a:gd name="T71" fmla="*/ 5195 h 121"/>
              <a:gd name="T72" fmla="*/ 316173 w 928"/>
              <a:gd name="T73" fmla="*/ 3175 h 121"/>
              <a:gd name="T74" fmla="*/ 313730 w 928"/>
              <a:gd name="T75" fmla="*/ 1732 h 121"/>
              <a:gd name="T76" fmla="*/ 311287 w 928"/>
              <a:gd name="T77" fmla="*/ 577 h 121"/>
              <a:gd name="T78" fmla="*/ 308146 w 928"/>
              <a:gd name="T79" fmla="*/ 289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3" y="1"/>
                </a:lnTo>
                <a:lnTo>
                  <a:pt x="36" y="2"/>
                </a:lnTo>
                <a:lnTo>
                  <a:pt x="29" y="6"/>
                </a:lnTo>
                <a:lnTo>
                  <a:pt x="21" y="11"/>
                </a:lnTo>
                <a:lnTo>
                  <a:pt x="15" y="18"/>
                </a:lnTo>
                <a:lnTo>
                  <a:pt x="10" y="25"/>
                </a:lnTo>
                <a:lnTo>
                  <a:pt x="5" y="33"/>
                </a:lnTo>
                <a:lnTo>
                  <a:pt x="3" y="41"/>
                </a:lnTo>
                <a:lnTo>
                  <a:pt x="0" y="51"/>
                </a:lnTo>
                <a:lnTo>
                  <a:pt x="0" y="60"/>
                </a:lnTo>
                <a:lnTo>
                  <a:pt x="0" y="70"/>
                </a:lnTo>
                <a:lnTo>
                  <a:pt x="3" y="78"/>
                </a:lnTo>
                <a:lnTo>
                  <a:pt x="5" y="88"/>
                </a:lnTo>
                <a:lnTo>
                  <a:pt x="10" y="95"/>
                </a:lnTo>
                <a:lnTo>
                  <a:pt x="15" y="103"/>
                </a:lnTo>
                <a:lnTo>
                  <a:pt x="21" y="109"/>
                </a:lnTo>
                <a:lnTo>
                  <a:pt x="29" y="113"/>
                </a:lnTo>
                <a:lnTo>
                  <a:pt x="36" y="117"/>
                </a:lnTo>
                <a:lnTo>
                  <a:pt x="43" y="120"/>
                </a:lnTo>
                <a:lnTo>
                  <a:pt x="52" y="121"/>
                </a:lnTo>
                <a:lnTo>
                  <a:pt x="876" y="121"/>
                </a:lnTo>
                <a:lnTo>
                  <a:pt x="892" y="117"/>
                </a:lnTo>
                <a:lnTo>
                  <a:pt x="899" y="113"/>
                </a:lnTo>
                <a:lnTo>
                  <a:pt x="906" y="109"/>
                </a:lnTo>
                <a:lnTo>
                  <a:pt x="912" y="103"/>
                </a:lnTo>
                <a:lnTo>
                  <a:pt x="918" y="95"/>
                </a:lnTo>
                <a:lnTo>
                  <a:pt x="922" y="88"/>
                </a:lnTo>
                <a:lnTo>
                  <a:pt x="925" y="78"/>
                </a:lnTo>
                <a:lnTo>
                  <a:pt x="927" y="70"/>
                </a:lnTo>
                <a:lnTo>
                  <a:pt x="928" y="60"/>
                </a:lnTo>
                <a:lnTo>
                  <a:pt x="927" y="51"/>
                </a:lnTo>
                <a:lnTo>
                  <a:pt x="925" y="41"/>
                </a:lnTo>
                <a:lnTo>
                  <a:pt x="922" y="33"/>
                </a:lnTo>
                <a:lnTo>
                  <a:pt x="918" y="25"/>
                </a:lnTo>
                <a:lnTo>
                  <a:pt x="912" y="18"/>
                </a:lnTo>
                <a:lnTo>
                  <a:pt x="906" y="11"/>
                </a:lnTo>
                <a:lnTo>
                  <a:pt x="899" y="6"/>
                </a:lnTo>
                <a:lnTo>
                  <a:pt x="892" y="2"/>
                </a:lnTo>
                <a:lnTo>
                  <a:pt x="883" y="1"/>
                </a:lnTo>
                <a:lnTo>
                  <a:pt x="876"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404" name="Freeform 28"/>
          <p:cNvSpPr>
            <a:spLocks/>
          </p:cNvSpPr>
          <p:nvPr/>
        </p:nvSpPr>
        <p:spPr bwMode="auto">
          <a:xfrm>
            <a:off x="2332038" y="5380038"/>
            <a:ext cx="325437" cy="34925"/>
          </a:xfrm>
          <a:custGeom>
            <a:avLst/>
            <a:gdLst>
              <a:gd name="T0" fmla="*/ 18236 w 928"/>
              <a:gd name="T1" fmla="*/ 0 h 121"/>
              <a:gd name="T2" fmla="*/ 15080 w 928"/>
              <a:gd name="T3" fmla="*/ 289 h 121"/>
              <a:gd name="T4" fmla="*/ 12625 w 928"/>
              <a:gd name="T5" fmla="*/ 577 h 121"/>
              <a:gd name="T6" fmla="*/ 9819 w 928"/>
              <a:gd name="T7" fmla="*/ 1732 h 121"/>
              <a:gd name="T8" fmla="*/ 7364 w 928"/>
              <a:gd name="T9" fmla="*/ 3175 h 121"/>
              <a:gd name="T10" fmla="*/ 5260 w 928"/>
              <a:gd name="T11" fmla="*/ 5195 h 121"/>
              <a:gd name="T12" fmla="*/ 3507 w 928"/>
              <a:gd name="T13" fmla="*/ 7216 h 121"/>
              <a:gd name="T14" fmla="*/ 2104 w 928"/>
              <a:gd name="T15" fmla="*/ 9525 h 121"/>
              <a:gd name="T16" fmla="*/ 701 w 928"/>
              <a:gd name="T17" fmla="*/ 11834 h 121"/>
              <a:gd name="T18" fmla="*/ 351 w 928"/>
              <a:gd name="T19" fmla="*/ 14720 h 121"/>
              <a:gd name="T20" fmla="*/ 0 w 928"/>
              <a:gd name="T21" fmla="*/ 17318 h 121"/>
              <a:gd name="T22" fmla="*/ 351 w 928"/>
              <a:gd name="T23" fmla="*/ 20205 h 121"/>
              <a:gd name="T24" fmla="*/ 701 w 928"/>
              <a:gd name="T25" fmla="*/ 22514 h 121"/>
              <a:gd name="T26" fmla="*/ 2104 w 928"/>
              <a:gd name="T27" fmla="*/ 25400 h 121"/>
              <a:gd name="T28" fmla="*/ 3507 w 928"/>
              <a:gd name="T29" fmla="*/ 27420 h 121"/>
              <a:gd name="T30" fmla="*/ 5260 w 928"/>
              <a:gd name="T31" fmla="*/ 29730 h 121"/>
              <a:gd name="T32" fmla="*/ 7364 w 928"/>
              <a:gd name="T33" fmla="*/ 31461 h 121"/>
              <a:gd name="T34" fmla="*/ 9819 w 928"/>
              <a:gd name="T35" fmla="*/ 32616 h 121"/>
              <a:gd name="T36" fmla="*/ 12625 w 928"/>
              <a:gd name="T37" fmla="*/ 33770 h 121"/>
              <a:gd name="T38" fmla="*/ 15080 w 928"/>
              <a:gd name="T39" fmla="*/ 34636 h 121"/>
              <a:gd name="T40" fmla="*/ 18236 w 928"/>
              <a:gd name="T41" fmla="*/ 34925 h 121"/>
              <a:gd name="T42" fmla="*/ 307201 w 928"/>
              <a:gd name="T43" fmla="*/ 34925 h 121"/>
              <a:gd name="T44" fmla="*/ 312812 w 928"/>
              <a:gd name="T45" fmla="*/ 33770 h 121"/>
              <a:gd name="T46" fmla="*/ 315267 w 928"/>
              <a:gd name="T47" fmla="*/ 32616 h 121"/>
              <a:gd name="T48" fmla="*/ 318073 w 928"/>
              <a:gd name="T49" fmla="*/ 31461 h 121"/>
              <a:gd name="T50" fmla="*/ 320177 w 928"/>
              <a:gd name="T51" fmla="*/ 29730 h 121"/>
              <a:gd name="T52" fmla="*/ 321930 w 928"/>
              <a:gd name="T53" fmla="*/ 27420 h 121"/>
              <a:gd name="T54" fmla="*/ 323333 w 928"/>
              <a:gd name="T55" fmla="*/ 25400 h 121"/>
              <a:gd name="T56" fmla="*/ 324385 w 928"/>
              <a:gd name="T57" fmla="*/ 22514 h 121"/>
              <a:gd name="T58" fmla="*/ 325086 w 928"/>
              <a:gd name="T59" fmla="*/ 20205 h 121"/>
              <a:gd name="T60" fmla="*/ 325437 w 928"/>
              <a:gd name="T61" fmla="*/ 17318 h 121"/>
              <a:gd name="T62" fmla="*/ 325086 w 928"/>
              <a:gd name="T63" fmla="*/ 14720 h 121"/>
              <a:gd name="T64" fmla="*/ 324385 w 928"/>
              <a:gd name="T65" fmla="*/ 11834 h 121"/>
              <a:gd name="T66" fmla="*/ 323333 w 928"/>
              <a:gd name="T67" fmla="*/ 9525 h 121"/>
              <a:gd name="T68" fmla="*/ 321930 w 928"/>
              <a:gd name="T69" fmla="*/ 7216 h 121"/>
              <a:gd name="T70" fmla="*/ 320177 w 928"/>
              <a:gd name="T71" fmla="*/ 5195 h 121"/>
              <a:gd name="T72" fmla="*/ 318073 w 928"/>
              <a:gd name="T73" fmla="*/ 3175 h 121"/>
              <a:gd name="T74" fmla="*/ 315267 w 928"/>
              <a:gd name="T75" fmla="*/ 1732 h 121"/>
              <a:gd name="T76" fmla="*/ 312812 w 928"/>
              <a:gd name="T77" fmla="*/ 577 h 121"/>
              <a:gd name="T78" fmla="*/ 310357 w 928"/>
              <a:gd name="T79" fmla="*/ 289 h 121"/>
              <a:gd name="T80" fmla="*/ 307201 w 928"/>
              <a:gd name="T81" fmla="*/ 0 h 121"/>
              <a:gd name="T82" fmla="*/ 18236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3" y="1"/>
                </a:lnTo>
                <a:lnTo>
                  <a:pt x="36" y="2"/>
                </a:lnTo>
                <a:lnTo>
                  <a:pt x="28" y="6"/>
                </a:lnTo>
                <a:lnTo>
                  <a:pt x="21" y="11"/>
                </a:lnTo>
                <a:lnTo>
                  <a:pt x="15" y="18"/>
                </a:lnTo>
                <a:lnTo>
                  <a:pt x="10" y="25"/>
                </a:lnTo>
                <a:lnTo>
                  <a:pt x="6" y="33"/>
                </a:lnTo>
                <a:lnTo>
                  <a:pt x="2" y="41"/>
                </a:lnTo>
                <a:lnTo>
                  <a:pt x="1" y="51"/>
                </a:lnTo>
                <a:lnTo>
                  <a:pt x="0" y="60"/>
                </a:lnTo>
                <a:lnTo>
                  <a:pt x="1" y="70"/>
                </a:lnTo>
                <a:lnTo>
                  <a:pt x="2" y="78"/>
                </a:lnTo>
                <a:lnTo>
                  <a:pt x="6" y="88"/>
                </a:lnTo>
                <a:lnTo>
                  <a:pt x="10" y="95"/>
                </a:lnTo>
                <a:lnTo>
                  <a:pt x="15" y="103"/>
                </a:lnTo>
                <a:lnTo>
                  <a:pt x="21" y="109"/>
                </a:lnTo>
                <a:lnTo>
                  <a:pt x="28" y="113"/>
                </a:lnTo>
                <a:lnTo>
                  <a:pt x="36" y="117"/>
                </a:lnTo>
                <a:lnTo>
                  <a:pt x="43" y="120"/>
                </a:lnTo>
                <a:lnTo>
                  <a:pt x="52" y="121"/>
                </a:lnTo>
                <a:lnTo>
                  <a:pt x="876" y="121"/>
                </a:lnTo>
                <a:lnTo>
                  <a:pt x="892" y="117"/>
                </a:lnTo>
                <a:lnTo>
                  <a:pt x="899" y="113"/>
                </a:lnTo>
                <a:lnTo>
                  <a:pt x="907" y="109"/>
                </a:lnTo>
                <a:lnTo>
                  <a:pt x="913" y="103"/>
                </a:lnTo>
                <a:lnTo>
                  <a:pt x="918" y="95"/>
                </a:lnTo>
                <a:lnTo>
                  <a:pt x="922" y="88"/>
                </a:lnTo>
                <a:lnTo>
                  <a:pt x="925" y="78"/>
                </a:lnTo>
                <a:lnTo>
                  <a:pt x="927" y="70"/>
                </a:lnTo>
                <a:lnTo>
                  <a:pt x="928" y="60"/>
                </a:lnTo>
                <a:lnTo>
                  <a:pt x="927" y="51"/>
                </a:lnTo>
                <a:lnTo>
                  <a:pt x="925" y="41"/>
                </a:lnTo>
                <a:lnTo>
                  <a:pt x="922" y="33"/>
                </a:lnTo>
                <a:lnTo>
                  <a:pt x="918" y="25"/>
                </a:lnTo>
                <a:lnTo>
                  <a:pt x="913" y="18"/>
                </a:lnTo>
                <a:lnTo>
                  <a:pt x="907" y="11"/>
                </a:lnTo>
                <a:lnTo>
                  <a:pt x="899" y="6"/>
                </a:lnTo>
                <a:lnTo>
                  <a:pt x="892" y="2"/>
                </a:lnTo>
                <a:lnTo>
                  <a:pt x="885" y="1"/>
                </a:lnTo>
                <a:lnTo>
                  <a:pt x="876"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405" name="Freeform 29"/>
          <p:cNvSpPr>
            <a:spLocks/>
          </p:cNvSpPr>
          <p:nvPr/>
        </p:nvSpPr>
        <p:spPr bwMode="auto">
          <a:xfrm>
            <a:off x="2620963" y="5380038"/>
            <a:ext cx="323850" cy="34925"/>
          </a:xfrm>
          <a:custGeom>
            <a:avLst/>
            <a:gdLst>
              <a:gd name="T0" fmla="*/ 18147 w 928"/>
              <a:gd name="T1" fmla="*/ 0 h 121"/>
              <a:gd name="T2" fmla="*/ 15006 w 928"/>
              <a:gd name="T3" fmla="*/ 289 h 121"/>
              <a:gd name="T4" fmla="*/ 12563 w 928"/>
              <a:gd name="T5" fmla="*/ 577 h 121"/>
              <a:gd name="T6" fmla="*/ 9771 w 928"/>
              <a:gd name="T7" fmla="*/ 1732 h 121"/>
              <a:gd name="T8" fmla="*/ 7329 w 928"/>
              <a:gd name="T9" fmla="*/ 3175 h 121"/>
              <a:gd name="T10" fmla="*/ 5235 w 928"/>
              <a:gd name="T11" fmla="*/ 5195 h 121"/>
              <a:gd name="T12" fmla="*/ 3490 w 928"/>
              <a:gd name="T13" fmla="*/ 7216 h 121"/>
              <a:gd name="T14" fmla="*/ 2094 w 928"/>
              <a:gd name="T15" fmla="*/ 9525 h 121"/>
              <a:gd name="T16" fmla="*/ 698 w 928"/>
              <a:gd name="T17" fmla="*/ 11834 h 121"/>
              <a:gd name="T18" fmla="*/ 349 w 928"/>
              <a:gd name="T19" fmla="*/ 14720 h 121"/>
              <a:gd name="T20" fmla="*/ 0 w 928"/>
              <a:gd name="T21" fmla="*/ 17318 h 121"/>
              <a:gd name="T22" fmla="*/ 349 w 928"/>
              <a:gd name="T23" fmla="*/ 20205 h 121"/>
              <a:gd name="T24" fmla="*/ 698 w 928"/>
              <a:gd name="T25" fmla="*/ 22514 h 121"/>
              <a:gd name="T26" fmla="*/ 2094 w 928"/>
              <a:gd name="T27" fmla="*/ 25400 h 121"/>
              <a:gd name="T28" fmla="*/ 3490 w 928"/>
              <a:gd name="T29" fmla="*/ 27420 h 121"/>
              <a:gd name="T30" fmla="*/ 5235 w 928"/>
              <a:gd name="T31" fmla="*/ 29730 h 121"/>
              <a:gd name="T32" fmla="*/ 7329 w 928"/>
              <a:gd name="T33" fmla="*/ 31461 h 121"/>
              <a:gd name="T34" fmla="*/ 9771 w 928"/>
              <a:gd name="T35" fmla="*/ 32616 h 121"/>
              <a:gd name="T36" fmla="*/ 12563 w 928"/>
              <a:gd name="T37" fmla="*/ 33770 h 121"/>
              <a:gd name="T38" fmla="*/ 15006 w 928"/>
              <a:gd name="T39" fmla="*/ 34636 h 121"/>
              <a:gd name="T40" fmla="*/ 18147 w 928"/>
              <a:gd name="T41" fmla="*/ 34925 h 121"/>
              <a:gd name="T42" fmla="*/ 305703 w 928"/>
              <a:gd name="T43" fmla="*/ 34925 h 121"/>
              <a:gd name="T44" fmla="*/ 311287 w 928"/>
              <a:gd name="T45" fmla="*/ 33770 h 121"/>
              <a:gd name="T46" fmla="*/ 313730 w 928"/>
              <a:gd name="T47" fmla="*/ 32616 h 121"/>
              <a:gd name="T48" fmla="*/ 316521 w 928"/>
              <a:gd name="T49" fmla="*/ 31461 h 121"/>
              <a:gd name="T50" fmla="*/ 318615 w 928"/>
              <a:gd name="T51" fmla="*/ 29730 h 121"/>
              <a:gd name="T52" fmla="*/ 320360 w 928"/>
              <a:gd name="T53" fmla="*/ 27420 h 121"/>
              <a:gd name="T54" fmla="*/ 322105 w 928"/>
              <a:gd name="T55" fmla="*/ 25400 h 121"/>
              <a:gd name="T56" fmla="*/ 322803 w 928"/>
              <a:gd name="T57" fmla="*/ 22514 h 121"/>
              <a:gd name="T58" fmla="*/ 323850 w 928"/>
              <a:gd name="T59" fmla="*/ 20205 h 121"/>
              <a:gd name="T60" fmla="*/ 323850 w 928"/>
              <a:gd name="T61" fmla="*/ 17318 h 121"/>
              <a:gd name="T62" fmla="*/ 323850 w 928"/>
              <a:gd name="T63" fmla="*/ 14720 h 121"/>
              <a:gd name="T64" fmla="*/ 322803 w 928"/>
              <a:gd name="T65" fmla="*/ 11834 h 121"/>
              <a:gd name="T66" fmla="*/ 322105 w 928"/>
              <a:gd name="T67" fmla="*/ 9525 h 121"/>
              <a:gd name="T68" fmla="*/ 320360 w 928"/>
              <a:gd name="T69" fmla="*/ 7216 h 121"/>
              <a:gd name="T70" fmla="*/ 318615 w 928"/>
              <a:gd name="T71" fmla="*/ 5195 h 121"/>
              <a:gd name="T72" fmla="*/ 316521 w 928"/>
              <a:gd name="T73" fmla="*/ 3175 h 121"/>
              <a:gd name="T74" fmla="*/ 313730 w 928"/>
              <a:gd name="T75" fmla="*/ 1732 h 121"/>
              <a:gd name="T76" fmla="*/ 311287 w 928"/>
              <a:gd name="T77" fmla="*/ 577 h 121"/>
              <a:gd name="T78" fmla="*/ 308495 w 928"/>
              <a:gd name="T79" fmla="*/ 289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3" y="1"/>
                </a:lnTo>
                <a:lnTo>
                  <a:pt x="36" y="2"/>
                </a:lnTo>
                <a:lnTo>
                  <a:pt x="28" y="6"/>
                </a:lnTo>
                <a:lnTo>
                  <a:pt x="21" y="11"/>
                </a:lnTo>
                <a:lnTo>
                  <a:pt x="15" y="18"/>
                </a:lnTo>
                <a:lnTo>
                  <a:pt x="10" y="25"/>
                </a:lnTo>
                <a:lnTo>
                  <a:pt x="6" y="33"/>
                </a:lnTo>
                <a:lnTo>
                  <a:pt x="2" y="41"/>
                </a:lnTo>
                <a:lnTo>
                  <a:pt x="1" y="51"/>
                </a:lnTo>
                <a:lnTo>
                  <a:pt x="0" y="60"/>
                </a:lnTo>
                <a:lnTo>
                  <a:pt x="1" y="70"/>
                </a:lnTo>
                <a:lnTo>
                  <a:pt x="2" y="78"/>
                </a:lnTo>
                <a:lnTo>
                  <a:pt x="6" y="88"/>
                </a:lnTo>
                <a:lnTo>
                  <a:pt x="10" y="95"/>
                </a:lnTo>
                <a:lnTo>
                  <a:pt x="15" y="103"/>
                </a:lnTo>
                <a:lnTo>
                  <a:pt x="21" y="109"/>
                </a:lnTo>
                <a:lnTo>
                  <a:pt x="28" y="113"/>
                </a:lnTo>
                <a:lnTo>
                  <a:pt x="36" y="117"/>
                </a:lnTo>
                <a:lnTo>
                  <a:pt x="43" y="120"/>
                </a:lnTo>
                <a:lnTo>
                  <a:pt x="52" y="121"/>
                </a:lnTo>
                <a:lnTo>
                  <a:pt x="876" y="121"/>
                </a:lnTo>
                <a:lnTo>
                  <a:pt x="892" y="117"/>
                </a:lnTo>
                <a:lnTo>
                  <a:pt x="899" y="113"/>
                </a:lnTo>
                <a:lnTo>
                  <a:pt x="907" y="109"/>
                </a:lnTo>
                <a:lnTo>
                  <a:pt x="913" y="103"/>
                </a:lnTo>
                <a:lnTo>
                  <a:pt x="918" y="95"/>
                </a:lnTo>
                <a:lnTo>
                  <a:pt x="923" y="88"/>
                </a:lnTo>
                <a:lnTo>
                  <a:pt x="925" y="78"/>
                </a:lnTo>
                <a:lnTo>
                  <a:pt x="928" y="70"/>
                </a:lnTo>
                <a:lnTo>
                  <a:pt x="928" y="60"/>
                </a:lnTo>
                <a:lnTo>
                  <a:pt x="928" y="51"/>
                </a:lnTo>
                <a:lnTo>
                  <a:pt x="925" y="41"/>
                </a:lnTo>
                <a:lnTo>
                  <a:pt x="923" y="33"/>
                </a:lnTo>
                <a:lnTo>
                  <a:pt x="918" y="25"/>
                </a:lnTo>
                <a:lnTo>
                  <a:pt x="913" y="18"/>
                </a:lnTo>
                <a:lnTo>
                  <a:pt x="907" y="11"/>
                </a:lnTo>
                <a:lnTo>
                  <a:pt x="899" y="6"/>
                </a:lnTo>
                <a:lnTo>
                  <a:pt x="892" y="2"/>
                </a:lnTo>
                <a:lnTo>
                  <a:pt x="884" y="1"/>
                </a:lnTo>
                <a:lnTo>
                  <a:pt x="876"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406" name="Freeform 30"/>
          <p:cNvSpPr>
            <a:spLocks/>
          </p:cNvSpPr>
          <p:nvPr/>
        </p:nvSpPr>
        <p:spPr bwMode="auto">
          <a:xfrm>
            <a:off x="2908300" y="5141913"/>
            <a:ext cx="36513" cy="273050"/>
          </a:xfrm>
          <a:custGeom>
            <a:avLst/>
            <a:gdLst>
              <a:gd name="T0" fmla="*/ 0 w 104"/>
              <a:gd name="T1" fmla="*/ 254727 h 909"/>
              <a:gd name="T2" fmla="*/ 351 w 104"/>
              <a:gd name="T3" fmla="*/ 257730 h 909"/>
              <a:gd name="T4" fmla="*/ 702 w 104"/>
              <a:gd name="T5" fmla="*/ 260133 h 909"/>
              <a:gd name="T6" fmla="*/ 2107 w 104"/>
              <a:gd name="T7" fmla="*/ 263137 h 909"/>
              <a:gd name="T8" fmla="*/ 3511 w 104"/>
              <a:gd name="T9" fmla="*/ 265240 h 909"/>
              <a:gd name="T10" fmla="*/ 5617 w 104"/>
              <a:gd name="T11" fmla="*/ 267643 h 909"/>
              <a:gd name="T12" fmla="*/ 7724 w 104"/>
              <a:gd name="T13" fmla="*/ 269445 h 909"/>
              <a:gd name="T14" fmla="*/ 9830 w 104"/>
              <a:gd name="T15" fmla="*/ 270647 h 909"/>
              <a:gd name="T16" fmla="*/ 12639 w 104"/>
              <a:gd name="T17" fmla="*/ 271848 h 909"/>
              <a:gd name="T18" fmla="*/ 15448 w 104"/>
              <a:gd name="T19" fmla="*/ 272750 h 909"/>
              <a:gd name="T20" fmla="*/ 18257 w 104"/>
              <a:gd name="T21" fmla="*/ 273050 h 909"/>
              <a:gd name="T22" fmla="*/ 21065 w 104"/>
              <a:gd name="T23" fmla="*/ 272750 h 909"/>
              <a:gd name="T24" fmla="*/ 23874 w 104"/>
              <a:gd name="T25" fmla="*/ 271848 h 909"/>
              <a:gd name="T26" fmla="*/ 26331 w 104"/>
              <a:gd name="T27" fmla="*/ 270647 h 909"/>
              <a:gd name="T28" fmla="*/ 29140 w 104"/>
              <a:gd name="T29" fmla="*/ 269445 h 909"/>
              <a:gd name="T30" fmla="*/ 31247 w 104"/>
              <a:gd name="T31" fmla="*/ 267643 h 909"/>
              <a:gd name="T32" fmla="*/ 33002 w 104"/>
              <a:gd name="T33" fmla="*/ 265240 h 909"/>
              <a:gd name="T34" fmla="*/ 34758 w 104"/>
              <a:gd name="T35" fmla="*/ 263137 h 909"/>
              <a:gd name="T36" fmla="*/ 35460 w 104"/>
              <a:gd name="T37" fmla="*/ 260133 h 909"/>
              <a:gd name="T38" fmla="*/ 36513 w 104"/>
              <a:gd name="T39" fmla="*/ 257730 h 909"/>
              <a:gd name="T40" fmla="*/ 36513 w 104"/>
              <a:gd name="T41" fmla="*/ 254727 h 909"/>
              <a:gd name="T42" fmla="*/ 36513 w 104"/>
              <a:gd name="T43" fmla="*/ 18323 h 909"/>
              <a:gd name="T44" fmla="*/ 35460 w 104"/>
              <a:gd name="T45" fmla="*/ 12917 h 909"/>
              <a:gd name="T46" fmla="*/ 34758 w 104"/>
              <a:gd name="T47" fmla="*/ 9913 h 909"/>
              <a:gd name="T48" fmla="*/ 33002 w 104"/>
              <a:gd name="T49" fmla="*/ 7810 h 909"/>
              <a:gd name="T50" fmla="*/ 31247 w 104"/>
              <a:gd name="T51" fmla="*/ 5407 h 909"/>
              <a:gd name="T52" fmla="*/ 29140 w 104"/>
              <a:gd name="T53" fmla="*/ 3605 h 909"/>
              <a:gd name="T54" fmla="*/ 26331 w 104"/>
              <a:gd name="T55" fmla="*/ 1802 h 909"/>
              <a:gd name="T56" fmla="*/ 23874 w 104"/>
              <a:gd name="T57" fmla="*/ 901 h 909"/>
              <a:gd name="T58" fmla="*/ 21065 w 104"/>
              <a:gd name="T59" fmla="*/ 601 h 909"/>
              <a:gd name="T60" fmla="*/ 18257 w 104"/>
              <a:gd name="T61" fmla="*/ 0 h 909"/>
              <a:gd name="T62" fmla="*/ 15448 w 104"/>
              <a:gd name="T63" fmla="*/ 601 h 909"/>
              <a:gd name="T64" fmla="*/ 12639 w 104"/>
              <a:gd name="T65" fmla="*/ 901 h 909"/>
              <a:gd name="T66" fmla="*/ 9830 w 104"/>
              <a:gd name="T67" fmla="*/ 1802 h 909"/>
              <a:gd name="T68" fmla="*/ 7724 w 104"/>
              <a:gd name="T69" fmla="*/ 3605 h 909"/>
              <a:gd name="T70" fmla="*/ 5617 w 104"/>
              <a:gd name="T71" fmla="*/ 5407 h 909"/>
              <a:gd name="T72" fmla="*/ 3511 w 104"/>
              <a:gd name="T73" fmla="*/ 7810 h 909"/>
              <a:gd name="T74" fmla="*/ 2107 w 104"/>
              <a:gd name="T75" fmla="*/ 9913 h 909"/>
              <a:gd name="T76" fmla="*/ 702 w 104"/>
              <a:gd name="T77" fmla="*/ 12917 h 909"/>
              <a:gd name="T78" fmla="*/ 351 w 104"/>
              <a:gd name="T79" fmla="*/ 15320 h 909"/>
              <a:gd name="T80" fmla="*/ 0 w 104"/>
              <a:gd name="T81" fmla="*/ 18323 h 909"/>
              <a:gd name="T82" fmla="*/ 0 w 104"/>
              <a:gd name="T83" fmla="*/ 254727 h 9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909"/>
              <a:gd name="T128" fmla="*/ 104 w 104"/>
              <a:gd name="T129" fmla="*/ 909 h 9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909">
                <a:moveTo>
                  <a:pt x="0" y="848"/>
                </a:moveTo>
                <a:lnTo>
                  <a:pt x="1" y="858"/>
                </a:lnTo>
                <a:lnTo>
                  <a:pt x="2" y="866"/>
                </a:lnTo>
                <a:lnTo>
                  <a:pt x="6" y="876"/>
                </a:lnTo>
                <a:lnTo>
                  <a:pt x="10" y="883"/>
                </a:lnTo>
                <a:lnTo>
                  <a:pt x="16" y="891"/>
                </a:lnTo>
                <a:lnTo>
                  <a:pt x="22" y="897"/>
                </a:lnTo>
                <a:lnTo>
                  <a:pt x="28" y="901"/>
                </a:lnTo>
                <a:lnTo>
                  <a:pt x="36" y="905"/>
                </a:lnTo>
                <a:lnTo>
                  <a:pt x="44" y="908"/>
                </a:lnTo>
                <a:lnTo>
                  <a:pt x="52" y="909"/>
                </a:lnTo>
                <a:lnTo>
                  <a:pt x="60" y="908"/>
                </a:lnTo>
                <a:lnTo>
                  <a:pt x="68" y="905"/>
                </a:lnTo>
                <a:lnTo>
                  <a:pt x="75" y="901"/>
                </a:lnTo>
                <a:lnTo>
                  <a:pt x="83" y="897"/>
                </a:lnTo>
                <a:lnTo>
                  <a:pt x="89" y="891"/>
                </a:lnTo>
                <a:lnTo>
                  <a:pt x="94" y="883"/>
                </a:lnTo>
                <a:lnTo>
                  <a:pt x="99" y="876"/>
                </a:lnTo>
                <a:lnTo>
                  <a:pt x="101" y="866"/>
                </a:lnTo>
                <a:lnTo>
                  <a:pt x="104" y="858"/>
                </a:lnTo>
                <a:lnTo>
                  <a:pt x="104" y="848"/>
                </a:lnTo>
                <a:lnTo>
                  <a:pt x="104" y="61"/>
                </a:lnTo>
                <a:lnTo>
                  <a:pt x="101" y="43"/>
                </a:lnTo>
                <a:lnTo>
                  <a:pt x="99" y="33"/>
                </a:lnTo>
                <a:lnTo>
                  <a:pt x="94" y="26"/>
                </a:lnTo>
                <a:lnTo>
                  <a:pt x="89" y="18"/>
                </a:lnTo>
                <a:lnTo>
                  <a:pt x="83" y="12"/>
                </a:lnTo>
                <a:lnTo>
                  <a:pt x="75" y="6"/>
                </a:lnTo>
                <a:lnTo>
                  <a:pt x="68" y="3"/>
                </a:lnTo>
                <a:lnTo>
                  <a:pt x="60" y="2"/>
                </a:lnTo>
                <a:lnTo>
                  <a:pt x="52" y="0"/>
                </a:lnTo>
                <a:lnTo>
                  <a:pt x="44" y="2"/>
                </a:lnTo>
                <a:lnTo>
                  <a:pt x="36" y="3"/>
                </a:lnTo>
                <a:lnTo>
                  <a:pt x="28" y="6"/>
                </a:lnTo>
                <a:lnTo>
                  <a:pt x="22" y="12"/>
                </a:lnTo>
                <a:lnTo>
                  <a:pt x="16" y="18"/>
                </a:lnTo>
                <a:lnTo>
                  <a:pt x="10" y="26"/>
                </a:lnTo>
                <a:lnTo>
                  <a:pt x="6" y="33"/>
                </a:lnTo>
                <a:lnTo>
                  <a:pt x="2" y="43"/>
                </a:lnTo>
                <a:lnTo>
                  <a:pt x="1" y="51"/>
                </a:lnTo>
                <a:lnTo>
                  <a:pt x="0" y="61"/>
                </a:lnTo>
                <a:lnTo>
                  <a:pt x="0" y="848"/>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407" name="Freeform 31"/>
          <p:cNvSpPr>
            <a:spLocks/>
          </p:cNvSpPr>
          <p:nvPr/>
        </p:nvSpPr>
        <p:spPr bwMode="auto">
          <a:xfrm>
            <a:off x="2044700" y="5135563"/>
            <a:ext cx="323850" cy="36512"/>
          </a:xfrm>
          <a:custGeom>
            <a:avLst/>
            <a:gdLst>
              <a:gd name="T0" fmla="*/ 18147 w 928"/>
              <a:gd name="T1" fmla="*/ 0 h 121"/>
              <a:gd name="T2" fmla="*/ 15006 w 928"/>
              <a:gd name="T3" fmla="*/ 302 h 121"/>
              <a:gd name="T4" fmla="*/ 12563 w 928"/>
              <a:gd name="T5" fmla="*/ 1207 h 121"/>
              <a:gd name="T6" fmla="*/ 10120 w 928"/>
              <a:gd name="T7" fmla="*/ 2112 h 121"/>
              <a:gd name="T8" fmla="*/ 7329 w 928"/>
              <a:gd name="T9" fmla="*/ 3621 h 121"/>
              <a:gd name="T10" fmla="*/ 5235 w 928"/>
              <a:gd name="T11" fmla="*/ 5432 h 121"/>
              <a:gd name="T12" fmla="*/ 3490 w 928"/>
              <a:gd name="T13" fmla="*/ 7544 h 121"/>
              <a:gd name="T14" fmla="*/ 1745 w 928"/>
              <a:gd name="T15" fmla="*/ 9958 h 121"/>
              <a:gd name="T16" fmla="*/ 1047 w 928"/>
              <a:gd name="T17" fmla="*/ 12674 h 121"/>
              <a:gd name="T18" fmla="*/ 0 w 928"/>
              <a:gd name="T19" fmla="*/ 15389 h 121"/>
              <a:gd name="T20" fmla="*/ 0 w 928"/>
              <a:gd name="T21" fmla="*/ 18105 h 121"/>
              <a:gd name="T22" fmla="*/ 0 w 928"/>
              <a:gd name="T23" fmla="*/ 21123 h 121"/>
              <a:gd name="T24" fmla="*/ 1047 w 928"/>
              <a:gd name="T25" fmla="*/ 24140 h 121"/>
              <a:gd name="T26" fmla="*/ 1745 w 928"/>
              <a:gd name="T27" fmla="*/ 26554 h 121"/>
              <a:gd name="T28" fmla="*/ 3490 w 928"/>
              <a:gd name="T29" fmla="*/ 28666 h 121"/>
              <a:gd name="T30" fmla="*/ 5235 w 928"/>
              <a:gd name="T31" fmla="*/ 31080 h 121"/>
              <a:gd name="T32" fmla="*/ 7329 w 928"/>
              <a:gd name="T33" fmla="*/ 33193 h 121"/>
              <a:gd name="T34" fmla="*/ 10120 w 928"/>
              <a:gd name="T35" fmla="*/ 34701 h 121"/>
              <a:gd name="T36" fmla="*/ 12563 w 928"/>
              <a:gd name="T37" fmla="*/ 35607 h 121"/>
              <a:gd name="T38" fmla="*/ 15006 w 928"/>
              <a:gd name="T39" fmla="*/ 36210 h 121"/>
              <a:gd name="T40" fmla="*/ 18147 w 928"/>
              <a:gd name="T41" fmla="*/ 36512 h 121"/>
              <a:gd name="T42" fmla="*/ 305703 w 928"/>
              <a:gd name="T43" fmla="*/ 36512 h 121"/>
              <a:gd name="T44" fmla="*/ 311287 w 928"/>
              <a:gd name="T45" fmla="*/ 35607 h 121"/>
              <a:gd name="T46" fmla="*/ 313730 w 928"/>
              <a:gd name="T47" fmla="*/ 34701 h 121"/>
              <a:gd name="T48" fmla="*/ 316173 w 928"/>
              <a:gd name="T49" fmla="*/ 33193 h 121"/>
              <a:gd name="T50" fmla="*/ 318266 w 928"/>
              <a:gd name="T51" fmla="*/ 31080 h 121"/>
              <a:gd name="T52" fmla="*/ 320360 w 928"/>
              <a:gd name="T53" fmla="*/ 28666 h 121"/>
              <a:gd name="T54" fmla="*/ 321756 w 928"/>
              <a:gd name="T55" fmla="*/ 26554 h 121"/>
              <a:gd name="T56" fmla="*/ 322803 w 928"/>
              <a:gd name="T57" fmla="*/ 24140 h 121"/>
              <a:gd name="T58" fmla="*/ 323501 w 928"/>
              <a:gd name="T59" fmla="*/ 21123 h 121"/>
              <a:gd name="T60" fmla="*/ 323850 w 928"/>
              <a:gd name="T61" fmla="*/ 18105 h 121"/>
              <a:gd name="T62" fmla="*/ 323501 w 928"/>
              <a:gd name="T63" fmla="*/ 15389 h 121"/>
              <a:gd name="T64" fmla="*/ 322803 w 928"/>
              <a:gd name="T65" fmla="*/ 12674 h 121"/>
              <a:gd name="T66" fmla="*/ 321756 w 928"/>
              <a:gd name="T67" fmla="*/ 9958 h 121"/>
              <a:gd name="T68" fmla="*/ 320360 w 928"/>
              <a:gd name="T69" fmla="*/ 7544 h 121"/>
              <a:gd name="T70" fmla="*/ 318266 w 928"/>
              <a:gd name="T71" fmla="*/ 5432 h 121"/>
              <a:gd name="T72" fmla="*/ 316173 w 928"/>
              <a:gd name="T73" fmla="*/ 3621 h 121"/>
              <a:gd name="T74" fmla="*/ 313730 w 928"/>
              <a:gd name="T75" fmla="*/ 2112 h 121"/>
              <a:gd name="T76" fmla="*/ 311287 w 928"/>
              <a:gd name="T77" fmla="*/ 1207 h 121"/>
              <a:gd name="T78" fmla="*/ 308146 w 928"/>
              <a:gd name="T79" fmla="*/ 302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3" y="1"/>
                </a:lnTo>
                <a:lnTo>
                  <a:pt x="36" y="4"/>
                </a:lnTo>
                <a:lnTo>
                  <a:pt x="29" y="7"/>
                </a:lnTo>
                <a:lnTo>
                  <a:pt x="21" y="12"/>
                </a:lnTo>
                <a:lnTo>
                  <a:pt x="15" y="18"/>
                </a:lnTo>
                <a:lnTo>
                  <a:pt x="10" y="25"/>
                </a:lnTo>
                <a:lnTo>
                  <a:pt x="5" y="33"/>
                </a:lnTo>
                <a:lnTo>
                  <a:pt x="3" y="42"/>
                </a:lnTo>
                <a:lnTo>
                  <a:pt x="0" y="51"/>
                </a:lnTo>
                <a:lnTo>
                  <a:pt x="0" y="60"/>
                </a:lnTo>
                <a:lnTo>
                  <a:pt x="0" y="70"/>
                </a:lnTo>
                <a:lnTo>
                  <a:pt x="3" y="80"/>
                </a:lnTo>
                <a:lnTo>
                  <a:pt x="5" y="88"/>
                </a:lnTo>
                <a:lnTo>
                  <a:pt x="10" y="95"/>
                </a:lnTo>
                <a:lnTo>
                  <a:pt x="15" y="103"/>
                </a:lnTo>
                <a:lnTo>
                  <a:pt x="21" y="110"/>
                </a:lnTo>
                <a:lnTo>
                  <a:pt x="29" y="115"/>
                </a:lnTo>
                <a:lnTo>
                  <a:pt x="36" y="118"/>
                </a:lnTo>
                <a:lnTo>
                  <a:pt x="43" y="120"/>
                </a:lnTo>
                <a:lnTo>
                  <a:pt x="52" y="121"/>
                </a:lnTo>
                <a:lnTo>
                  <a:pt x="876" y="121"/>
                </a:lnTo>
                <a:lnTo>
                  <a:pt x="892" y="118"/>
                </a:lnTo>
                <a:lnTo>
                  <a:pt x="899" y="115"/>
                </a:lnTo>
                <a:lnTo>
                  <a:pt x="906" y="110"/>
                </a:lnTo>
                <a:lnTo>
                  <a:pt x="912" y="103"/>
                </a:lnTo>
                <a:lnTo>
                  <a:pt x="918" y="95"/>
                </a:lnTo>
                <a:lnTo>
                  <a:pt x="922" y="88"/>
                </a:lnTo>
                <a:lnTo>
                  <a:pt x="925" y="80"/>
                </a:lnTo>
                <a:lnTo>
                  <a:pt x="927" y="70"/>
                </a:lnTo>
                <a:lnTo>
                  <a:pt x="928" y="60"/>
                </a:lnTo>
                <a:lnTo>
                  <a:pt x="927" y="51"/>
                </a:lnTo>
                <a:lnTo>
                  <a:pt x="925" y="42"/>
                </a:lnTo>
                <a:lnTo>
                  <a:pt x="922" y="33"/>
                </a:lnTo>
                <a:lnTo>
                  <a:pt x="918" y="25"/>
                </a:lnTo>
                <a:lnTo>
                  <a:pt x="912" y="18"/>
                </a:lnTo>
                <a:lnTo>
                  <a:pt x="906" y="12"/>
                </a:lnTo>
                <a:lnTo>
                  <a:pt x="899" y="7"/>
                </a:lnTo>
                <a:lnTo>
                  <a:pt x="892" y="4"/>
                </a:lnTo>
                <a:lnTo>
                  <a:pt x="883" y="1"/>
                </a:lnTo>
                <a:lnTo>
                  <a:pt x="876" y="0"/>
                </a:lnTo>
                <a:lnTo>
                  <a:pt x="52" y="0"/>
                </a:lnTo>
                <a:close/>
              </a:path>
            </a:pathLst>
          </a:custGeom>
          <a:solidFill>
            <a:srgbClr val="00FFFF"/>
          </a:solidFill>
          <a:ln w="8001">
            <a:solidFill>
              <a:srgbClr val="00FFFF"/>
            </a:solidFill>
            <a:round/>
            <a:headEnd/>
            <a:tailEnd/>
          </a:ln>
        </p:spPr>
        <p:txBody>
          <a:bodyPr>
            <a:prstTxWarp prst="textNoShape">
              <a:avLst/>
            </a:prstTxWarp>
          </a:bodyPr>
          <a:lstStyle/>
          <a:p>
            <a:endParaRPr lang="en-US"/>
          </a:p>
        </p:txBody>
      </p:sp>
      <p:sp>
        <p:nvSpPr>
          <p:cNvPr id="101408" name="Rectangle 32"/>
          <p:cNvSpPr>
            <a:spLocks noGrp="1" noChangeArrowheads="1"/>
          </p:cNvSpPr>
          <p:nvPr>
            <p:ph type="title"/>
          </p:nvPr>
        </p:nvSpPr>
        <p:spPr>
          <a:xfrm>
            <a:off x="1098550" y="381000"/>
            <a:ext cx="7893050" cy="990600"/>
          </a:xfrm>
        </p:spPr>
        <p:txBody>
          <a:bodyPr/>
          <a:lstStyle/>
          <a:p>
            <a:pPr eaLnBrk="1" hangingPunct="1"/>
            <a:r>
              <a:rPr lang="en-US">
                <a:ea typeface="ＭＳ Ｐゴシック" pitchFamily="-105" charset="-128"/>
                <a:cs typeface="ＭＳ Ｐゴシック" pitchFamily="-105" charset="-128"/>
              </a:rPr>
              <a:t>Cumulative Incidence of AUR</a:t>
            </a:r>
          </a:p>
        </p:txBody>
      </p:sp>
      <p:sp>
        <p:nvSpPr>
          <p:cNvPr id="101409" name="Line 33"/>
          <p:cNvSpPr>
            <a:spLocks noChangeShapeType="1"/>
          </p:cNvSpPr>
          <p:nvPr/>
        </p:nvSpPr>
        <p:spPr bwMode="auto">
          <a:xfrm>
            <a:off x="6383338" y="5005388"/>
            <a:ext cx="1587"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1410" name="Line 34"/>
          <p:cNvSpPr>
            <a:spLocks noChangeShapeType="1"/>
          </p:cNvSpPr>
          <p:nvPr/>
        </p:nvSpPr>
        <p:spPr bwMode="auto">
          <a:xfrm>
            <a:off x="6670675" y="5005388"/>
            <a:ext cx="1588"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1411" name="Line 35"/>
          <p:cNvSpPr>
            <a:spLocks noChangeShapeType="1"/>
          </p:cNvSpPr>
          <p:nvPr/>
        </p:nvSpPr>
        <p:spPr bwMode="auto">
          <a:xfrm>
            <a:off x="6959600" y="5005388"/>
            <a:ext cx="1588"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1412" name="Line 36"/>
          <p:cNvSpPr>
            <a:spLocks noChangeShapeType="1"/>
          </p:cNvSpPr>
          <p:nvPr/>
        </p:nvSpPr>
        <p:spPr bwMode="auto">
          <a:xfrm>
            <a:off x="7246938" y="5005388"/>
            <a:ext cx="1587"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1413" name="Line 37"/>
          <p:cNvSpPr>
            <a:spLocks noChangeShapeType="1"/>
          </p:cNvSpPr>
          <p:nvPr/>
        </p:nvSpPr>
        <p:spPr bwMode="auto">
          <a:xfrm>
            <a:off x="7534275" y="5005388"/>
            <a:ext cx="1588"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1414" name="Line 38"/>
          <p:cNvSpPr>
            <a:spLocks noChangeShapeType="1"/>
          </p:cNvSpPr>
          <p:nvPr/>
        </p:nvSpPr>
        <p:spPr bwMode="auto">
          <a:xfrm>
            <a:off x="7823200" y="5005388"/>
            <a:ext cx="1588"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1415" name="Line 39"/>
          <p:cNvSpPr>
            <a:spLocks noChangeShapeType="1"/>
          </p:cNvSpPr>
          <p:nvPr/>
        </p:nvSpPr>
        <p:spPr bwMode="auto">
          <a:xfrm>
            <a:off x="2381250" y="5153025"/>
            <a:ext cx="1588" cy="1588"/>
          </a:xfrm>
          <a:prstGeom prst="line">
            <a:avLst/>
          </a:prstGeom>
          <a:noFill/>
          <a:ln w="0">
            <a:solidFill>
              <a:srgbClr val="00FFFF"/>
            </a:solidFill>
            <a:round/>
            <a:headEnd/>
            <a:tailEnd/>
          </a:ln>
        </p:spPr>
        <p:txBody>
          <a:bodyPr>
            <a:prstTxWarp prst="textNoShape">
              <a:avLst/>
            </a:prstTxWarp>
          </a:bodyPr>
          <a:lstStyle/>
          <a:p>
            <a:endParaRPr lang="en-US"/>
          </a:p>
        </p:txBody>
      </p:sp>
      <p:sp>
        <p:nvSpPr>
          <p:cNvPr id="101416" name="Freeform 40"/>
          <p:cNvSpPr>
            <a:spLocks/>
          </p:cNvSpPr>
          <p:nvPr/>
        </p:nvSpPr>
        <p:spPr bwMode="auto">
          <a:xfrm>
            <a:off x="2320925" y="5122863"/>
            <a:ext cx="60325" cy="60325"/>
          </a:xfrm>
          <a:custGeom>
            <a:avLst/>
            <a:gdLst>
              <a:gd name="T0" fmla="*/ 60325 w 176"/>
              <a:gd name="T1" fmla="*/ 29867 h 204"/>
              <a:gd name="T2" fmla="*/ 59297 w 176"/>
              <a:gd name="T3" fmla="*/ 24544 h 204"/>
              <a:gd name="T4" fmla="*/ 58268 w 176"/>
              <a:gd name="T5" fmla="*/ 19517 h 204"/>
              <a:gd name="T6" fmla="*/ 55869 w 176"/>
              <a:gd name="T7" fmla="*/ 15081 h 204"/>
              <a:gd name="T8" fmla="*/ 53127 w 176"/>
              <a:gd name="T9" fmla="*/ 10646 h 204"/>
              <a:gd name="T10" fmla="*/ 49357 w 176"/>
              <a:gd name="T11" fmla="*/ 6801 h 204"/>
              <a:gd name="T12" fmla="*/ 44901 w 176"/>
              <a:gd name="T13" fmla="*/ 3844 h 204"/>
              <a:gd name="T14" fmla="*/ 40445 w 176"/>
              <a:gd name="T15" fmla="*/ 1774 h 204"/>
              <a:gd name="T16" fmla="*/ 35304 w 176"/>
              <a:gd name="T17" fmla="*/ 296 h 204"/>
              <a:gd name="T18" fmla="*/ 30163 w 176"/>
              <a:gd name="T19" fmla="*/ 0 h 204"/>
              <a:gd name="T20" fmla="*/ 24678 w 176"/>
              <a:gd name="T21" fmla="*/ 296 h 204"/>
              <a:gd name="T22" fmla="*/ 19537 w 176"/>
              <a:gd name="T23" fmla="*/ 1774 h 204"/>
              <a:gd name="T24" fmla="*/ 14738 w 176"/>
              <a:gd name="T25" fmla="*/ 3844 h 204"/>
              <a:gd name="T26" fmla="*/ 10625 w 176"/>
              <a:gd name="T27" fmla="*/ 6801 h 204"/>
              <a:gd name="T28" fmla="*/ 6855 w 176"/>
              <a:gd name="T29" fmla="*/ 10646 h 204"/>
              <a:gd name="T30" fmla="*/ 3770 w 176"/>
              <a:gd name="T31" fmla="*/ 15081 h 204"/>
              <a:gd name="T32" fmla="*/ 1714 w 176"/>
              <a:gd name="T33" fmla="*/ 19517 h 204"/>
              <a:gd name="T34" fmla="*/ 343 w 176"/>
              <a:gd name="T35" fmla="*/ 24544 h 204"/>
              <a:gd name="T36" fmla="*/ 0 w 176"/>
              <a:gd name="T37" fmla="*/ 29867 h 204"/>
              <a:gd name="T38" fmla="*/ 343 w 176"/>
              <a:gd name="T39" fmla="*/ 35485 h 204"/>
              <a:gd name="T40" fmla="*/ 1714 w 176"/>
              <a:gd name="T41" fmla="*/ 40217 h 204"/>
              <a:gd name="T42" fmla="*/ 3770 w 176"/>
              <a:gd name="T43" fmla="*/ 45244 h 204"/>
              <a:gd name="T44" fmla="*/ 6855 w 176"/>
              <a:gd name="T45" fmla="*/ 49679 h 204"/>
              <a:gd name="T46" fmla="*/ 10625 w 176"/>
              <a:gd name="T47" fmla="*/ 53228 h 204"/>
              <a:gd name="T48" fmla="*/ 14738 w 176"/>
              <a:gd name="T49" fmla="*/ 56185 h 204"/>
              <a:gd name="T50" fmla="*/ 19537 w 176"/>
              <a:gd name="T51" fmla="*/ 58551 h 204"/>
              <a:gd name="T52" fmla="*/ 24678 w 176"/>
              <a:gd name="T53" fmla="*/ 59734 h 204"/>
              <a:gd name="T54" fmla="*/ 30163 w 176"/>
              <a:gd name="T55" fmla="*/ 60325 h 204"/>
              <a:gd name="T56" fmla="*/ 35304 w 176"/>
              <a:gd name="T57" fmla="*/ 59734 h 204"/>
              <a:gd name="T58" fmla="*/ 40445 w 176"/>
              <a:gd name="T59" fmla="*/ 58551 h 204"/>
              <a:gd name="T60" fmla="*/ 44901 w 176"/>
              <a:gd name="T61" fmla="*/ 56185 h 204"/>
              <a:gd name="T62" fmla="*/ 49357 w 176"/>
              <a:gd name="T63" fmla="*/ 53228 h 204"/>
              <a:gd name="T64" fmla="*/ 53127 w 176"/>
              <a:gd name="T65" fmla="*/ 49679 h 204"/>
              <a:gd name="T66" fmla="*/ 55869 w 176"/>
              <a:gd name="T67" fmla="*/ 45244 h 204"/>
              <a:gd name="T68" fmla="*/ 58268 w 176"/>
              <a:gd name="T69" fmla="*/ 40217 h 204"/>
              <a:gd name="T70" fmla="*/ 59297 w 176"/>
              <a:gd name="T71" fmla="*/ 35485 h 204"/>
              <a:gd name="T72" fmla="*/ 60325 w 176"/>
              <a:gd name="T73" fmla="*/ 29867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6"/>
              <a:gd name="T112" fmla="*/ 0 h 204"/>
              <a:gd name="T113" fmla="*/ 176 w 176"/>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6" h="204">
                <a:moveTo>
                  <a:pt x="176" y="101"/>
                </a:moveTo>
                <a:lnTo>
                  <a:pt x="173" y="83"/>
                </a:lnTo>
                <a:lnTo>
                  <a:pt x="170" y="66"/>
                </a:lnTo>
                <a:lnTo>
                  <a:pt x="163" y="51"/>
                </a:lnTo>
                <a:lnTo>
                  <a:pt x="155" y="36"/>
                </a:lnTo>
                <a:lnTo>
                  <a:pt x="144" y="23"/>
                </a:lnTo>
                <a:lnTo>
                  <a:pt x="131" y="13"/>
                </a:lnTo>
                <a:lnTo>
                  <a:pt x="118" y="6"/>
                </a:lnTo>
                <a:lnTo>
                  <a:pt x="103" y="1"/>
                </a:lnTo>
                <a:lnTo>
                  <a:pt x="88" y="0"/>
                </a:lnTo>
                <a:lnTo>
                  <a:pt x="72" y="1"/>
                </a:lnTo>
                <a:lnTo>
                  <a:pt x="57" y="6"/>
                </a:lnTo>
                <a:lnTo>
                  <a:pt x="43" y="13"/>
                </a:lnTo>
                <a:lnTo>
                  <a:pt x="31" y="23"/>
                </a:lnTo>
                <a:lnTo>
                  <a:pt x="20" y="36"/>
                </a:lnTo>
                <a:lnTo>
                  <a:pt x="11" y="51"/>
                </a:lnTo>
                <a:lnTo>
                  <a:pt x="5" y="66"/>
                </a:lnTo>
                <a:lnTo>
                  <a:pt x="1" y="83"/>
                </a:lnTo>
                <a:lnTo>
                  <a:pt x="0" y="101"/>
                </a:lnTo>
                <a:lnTo>
                  <a:pt x="1" y="120"/>
                </a:lnTo>
                <a:lnTo>
                  <a:pt x="5" y="136"/>
                </a:lnTo>
                <a:lnTo>
                  <a:pt x="11" y="153"/>
                </a:lnTo>
                <a:lnTo>
                  <a:pt x="20" y="168"/>
                </a:lnTo>
                <a:lnTo>
                  <a:pt x="31" y="180"/>
                </a:lnTo>
                <a:lnTo>
                  <a:pt x="43" y="190"/>
                </a:lnTo>
                <a:lnTo>
                  <a:pt x="57" y="198"/>
                </a:lnTo>
                <a:lnTo>
                  <a:pt x="72" y="202"/>
                </a:lnTo>
                <a:lnTo>
                  <a:pt x="88" y="204"/>
                </a:lnTo>
                <a:lnTo>
                  <a:pt x="103" y="202"/>
                </a:lnTo>
                <a:lnTo>
                  <a:pt x="118" y="198"/>
                </a:lnTo>
                <a:lnTo>
                  <a:pt x="131" y="190"/>
                </a:lnTo>
                <a:lnTo>
                  <a:pt x="144" y="180"/>
                </a:lnTo>
                <a:lnTo>
                  <a:pt x="155" y="168"/>
                </a:lnTo>
                <a:lnTo>
                  <a:pt x="163" y="153"/>
                </a:lnTo>
                <a:lnTo>
                  <a:pt x="170" y="136"/>
                </a:lnTo>
                <a:lnTo>
                  <a:pt x="173" y="120"/>
                </a:lnTo>
                <a:lnTo>
                  <a:pt x="176" y="101"/>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417" name="Line 41"/>
          <p:cNvSpPr>
            <a:spLocks noChangeShapeType="1"/>
          </p:cNvSpPr>
          <p:nvPr/>
        </p:nvSpPr>
        <p:spPr bwMode="auto">
          <a:xfrm>
            <a:off x="2670175" y="5030788"/>
            <a:ext cx="0" cy="1587"/>
          </a:xfrm>
          <a:prstGeom prst="line">
            <a:avLst/>
          </a:prstGeom>
          <a:noFill/>
          <a:ln w="0">
            <a:solidFill>
              <a:srgbClr val="00FFFF"/>
            </a:solidFill>
            <a:round/>
            <a:headEnd/>
            <a:tailEnd/>
          </a:ln>
        </p:spPr>
        <p:txBody>
          <a:bodyPr>
            <a:prstTxWarp prst="textNoShape">
              <a:avLst/>
            </a:prstTxWarp>
          </a:bodyPr>
          <a:lstStyle/>
          <a:p>
            <a:endParaRPr lang="en-US"/>
          </a:p>
        </p:txBody>
      </p:sp>
      <p:sp>
        <p:nvSpPr>
          <p:cNvPr id="101418" name="Freeform 42"/>
          <p:cNvSpPr>
            <a:spLocks/>
          </p:cNvSpPr>
          <p:nvPr/>
        </p:nvSpPr>
        <p:spPr bwMode="auto">
          <a:xfrm>
            <a:off x="2608263" y="5000625"/>
            <a:ext cx="61912" cy="61913"/>
          </a:xfrm>
          <a:custGeom>
            <a:avLst/>
            <a:gdLst>
              <a:gd name="T0" fmla="*/ 61912 w 176"/>
              <a:gd name="T1" fmla="*/ 30957 h 204"/>
              <a:gd name="T2" fmla="*/ 61560 w 176"/>
              <a:gd name="T3" fmla="*/ 25494 h 204"/>
              <a:gd name="T4" fmla="*/ 59801 w 176"/>
              <a:gd name="T5" fmla="*/ 20334 h 204"/>
              <a:gd name="T6" fmla="*/ 57339 w 176"/>
              <a:gd name="T7" fmla="*/ 15782 h 204"/>
              <a:gd name="T8" fmla="*/ 54525 w 176"/>
              <a:gd name="T9" fmla="*/ 11229 h 204"/>
              <a:gd name="T10" fmla="*/ 50655 w 176"/>
              <a:gd name="T11" fmla="*/ 7284 h 204"/>
              <a:gd name="T12" fmla="*/ 46082 w 176"/>
              <a:gd name="T13" fmla="*/ 4249 h 204"/>
              <a:gd name="T14" fmla="*/ 41509 w 176"/>
              <a:gd name="T15" fmla="*/ 1821 h 204"/>
              <a:gd name="T16" fmla="*/ 36233 w 176"/>
              <a:gd name="T17" fmla="*/ 607 h 204"/>
              <a:gd name="T18" fmla="*/ 30956 w 176"/>
              <a:gd name="T19" fmla="*/ 0 h 204"/>
              <a:gd name="T20" fmla="*/ 25679 w 176"/>
              <a:gd name="T21" fmla="*/ 607 h 204"/>
              <a:gd name="T22" fmla="*/ 20403 w 176"/>
              <a:gd name="T23" fmla="*/ 1821 h 204"/>
              <a:gd name="T24" fmla="*/ 15126 w 176"/>
              <a:gd name="T25" fmla="*/ 4249 h 204"/>
              <a:gd name="T26" fmla="*/ 10905 w 176"/>
              <a:gd name="T27" fmla="*/ 7284 h 204"/>
              <a:gd name="T28" fmla="*/ 7387 w 176"/>
              <a:gd name="T29" fmla="*/ 11229 h 204"/>
              <a:gd name="T30" fmla="*/ 4221 w 176"/>
              <a:gd name="T31" fmla="*/ 15782 h 204"/>
              <a:gd name="T32" fmla="*/ 1759 w 176"/>
              <a:gd name="T33" fmla="*/ 20334 h 204"/>
              <a:gd name="T34" fmla="*/ 352 w 176"/>
              <a:gd name="T35" fmla="*/ 25494 h 204"/>
              <a:gd name="T36" fmla="*/ 0 w 176"/>
              <a:gd name="T37" fmla="*/ 30957 h 204"/>
              <a:gd name="T38" fmla="*/ 352 w 176"/>
              <a:gd name="T39" fmla="*/ 36723 h 204"/>
              <a:gd name="T40" fmla="*/ 1759 w 176"/>
              <a:gd name="T41" fmla="*/ 41579 h 204"/>
              <a:gd name="T42" fmla="*/ 4221 w 176"/>
              <a:gd name="T43" fmla="*/ 46435 h 204"/>
              <a:gd name="T44" fmla="*/ 7387 w 176"/>
              <a:gd name="T45" fmla="*/ 50987 h 204"/>
              <a:gd name="T46" fmla="*/ 10905 w 176"/>
              <a:gd name="T47" fmla="*/ 54933 h 204"/>
              <a:gd name="T48" fmla="*/ 15126 w 176"/>
              <a:gd name="T49" fmla="*/ 57968 h 204"/>
              <a:gd name="T50" fmla="*/ 20403 w 176"/>
              <a:gd name="T51" fmla="*/ 60092 h 204"/>
              <a:gd name="T52" fmla="*/ 25679 w 176"/>
              <a:gd name="T53" fmla="*/ 61610 h 204"/>
              <a:gd name="T54" fmla="*/ 30956 w 176"/>
              <a:gd name="T55" fmla="*/ 61913 h 204"/>
              <a:gd name="T56" fmla="*/ 36233 w 176"/>
              <a:gd name="T57" fmla="*/ 61610 h 204"/>
              <a:gd name="T58" fmla="*/ 41509 w 176"/>
              <a:gd name="T59" fmla="*/ 60092 h 204"/>
              <a:gd name="T60" fmla="*/ 46082 w 176"/>
              <a:gd name="T61" fmla="*/ 57968 h 204"/>
              <a:gd name="T62" fmla="*/ 50655 w 176"/>
              <a:gd name="T63" fmla="*/ 54933 h 204"/>
              <a:gd name="T64" fmla="*/ 54525 w 176"/>
              <a:gd name="T65" fmla="*/ 50987 h 204"/>
              <a:gd name="T66" fmla="*/ 57339 w 176"/>
              <a:gd name="T67" fmla="*/ 46435 h 204"/>
              <a:gd name="T68" fmla="*/ 59801 w 176"/>
              <a:gd name="T69" fmla="*/ 41579 h 204"/>
              <a:gd name="T70" fmla="*/ 61560 w 176"/>
              <a:gd name="T71" fmla="*/ 36723 h 204"/>
              <a:gd name="T72" fmla="*/ 61912 w 176"/>
              <a:gd name="T73" fmla="*/ 30957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6"/>
              <a:gd name="T112" fmla="*/ 0 h 204"/>
              <a:gd name="T113" fmla="*/ 176 w 176"/>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6" h="204">
                <a:moveTo>
                  <a:pt x="176" y="102"/>
                </a:moveTo>
                <a:lnTo>
                  <a:pt x="175" y="84"/>
                </a:lnTo>
                <a:lnTo>
                  <a:pt x="170" y="67"/>
                </a:lnTo>
                <a:lnTo>
                  <a:pt x="163" y="52"/>
                </a:lnTo>
                <a:lnTo>
                  <a:pt x="155" y="37"/>
                </a:lnTo>
                <a:lnTo>
                  <a:pt x="144" y="24"/>
                </a:lnTo>
                <a:lnTo>
                  <a:pt x="131" y="14"/>
                </a:lnTo>
                <a:lnTo>
                  <a:pt x="118" y="6"/>
                </a:lnTo>
                <a:lnTo>
                  <a:pt x="103" y="2"/>
                </a:lnTo>
                <a:lnTo>
                  <a:pt x="88" y="0"/>
                </a:lnTo>
                <a:lnTo>
                  <a:pt x="73" y="2"/>
                </a:lnTo>
                <a:lnTo>
                  <a:pt x="58" y="6"/>
                </a:lnTo>
                <a:lnTo>
                  <a:pt x="43" y="14"/>
                </a:lnTo>
                <a:lnTo>
                  <a:pt x="31" y="24"/>
                </a:lnTo>
                <a:lnTo>
                  <a:pt x="21" y="37"/>
                </a:lnTo>
                <a:lnTo>
                  <a:pt x="12" y="52"/>
                </a:lnTo>
                <a:lnTo>
                  <a:pt x="5" y="67"/>
                </a:lnTo>
                <a:lnTo>
                  <a:pt x="1" y="84"/>
                </a:lnTo>
                <a:lnTo>
                  <a:pt x="0" y="102"/>
                </a:lnTo>
                <a:lnTo>
                  <a:pt x="1" y="121"/>
                </a:lnTo>
                <a:lnTo>
                  <a:pt x="5" y="137"/>
                </a:lnTo>
                <a:lnTo>
                  <a:pt x="12" y="153"/>
                </a:lnTo>
                <a:lnTo>
                  <a:pt x="21" y="168"/>
                </a:lnTo>
                <a:lnTo>
                  <a:pt x="31" y="181"/>
                </a:lnTo>
                <a:lnTo>
                  <a:pt x="43" y="191"/>
                </a:lnTo>
                <a:lnTo>
                  <a:pt x="58" y="198"/>
                </a:lnTo>
                <a:lnTo>
                  <a:pt x="73" y="203"/>
                </a:lnTo>
                <a:lnTo>
                  <a:pt x="88" y="204"/>
                </a:lnTo>
                <a:lnTo>
                  <a:pt x="103" y="203"/>
                </a:lnTo>
                <a:lnTo>
                  <a:pt x="118" y="198"/>
                </a:lnTo>
                <a:lnTo>
                  <a:pt x="131" y="191"/>
                </a:lnTo>
                <a:lnTo>
                  <a:pt x="144" y="181"/>
                </a:lnTo>
                <a:lnTo>
                  <a:pt x="155" y="168"/>
                </a:lnTo>
                <a:lnTo>
                  <a:pt x="163" y="153"/>
                </a:lnTo>
                <a:lnTo>
                  <a:pt x="170" y="137"/>
                </a:lnTo>
                <a:lnTo>
                  <a:pt x="175" y="121"/>
                </a:lnTo>
                <a:lnTo>
                  <a:pt x="176" y="102"/>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419" name="Line 43"/>
          <p:cNvSpPr>
            <a:spLocks noChangeShapeType="1"/>
          </p:cNvSpPr>
          <p:nvPr/>
        </p:nvSpPr>
        <p:spPr bwMode="auto">
          <a:xfrm>
            <a:off x="2957513" y="4908550"/>
            <a:ext cx="1587" cy="1588"/>
          </a:xfrm>
          <a:prstGeom prst="line">
            <a:avLst/>
          </a:prstGeom>
          <a:noFill/>
          <a:ln w="0">
            <a:solidFill>
              <a:srgbClr val="00FFFF"/>
            </a:solidFill>
            <a:round/>
            <a:headEnd/>
            <a:tailEnd/>
          </a:ln>
        </p:spPr>
        <p:txBody>
          <a:bodyPr>
            <a:prstTxWarp prst="textNoShape">
              <a:avLst/>
            </a:prstTxWarp>
          </a:bodyPr>
          <a:lstStyle/>
          <a:p>
            <a:endParaRPr lang="en-US"/>
          </a:p>
        </p:txBody>
      </p:sp>
      <p:sp>
        <p:nvSpPr>
          <p:cNvPr id="101420" name="Freeform 44"/>
          <p:cNvSpPr>
            <a:spLocks/>
          </p:cNvSpPr>
          <p:nvPr/>
        </p:nvSpPr>
        <p:spPr bwMode="auto">
          <a:xfrm>
            <a:off x="2895600" y="4878388"/>
            <a:ext cx="61913" cy="61912"/>
          </a:xfrm>
          <a:custGeom>
            <a:avLst/>
            <a:gdLst>
              <a:gd name="T0" fmla="*/ 61913 w 176"/>
              <a:gd name="T1" fmla="*/ 30653 h 204"/>
              <a:gd name="T2" fmla="*/ 61209 w 176"/>
              <a:gd name="T3" fmla="*/ 25493 h 204"/>
              <a:gd name="T4" fmla="*/ 60154 w 176"/>
              <a:gd name="T5" fmla="*/ 20030 h 204"/>
              <a:gd name="T6" fmla="*/ 57340 w 176"/>
              <a:gd name="T7" fmla="*/ 15175 h 204"/>
              <a:gd name="T8" fmla="*/ 54526 w 176"/>
              <a:gd name="T9" fmla="*/ 10926 h 204"/>
              <a:gd name="T10" fmla="*/ 51008 w 176"/>
              <a:gd name="T11" fmla="*/ 7284 h 204"/>
              <a:gd name="T12" fmla="*/ 46435 w 176"/>
              <a:gd name="T13" fmla="*/ 3945 h 204"/>
              <a:gd name="T14" fmla="*/ 41510 w 176"/>
              <a:gd name="T15" fmla="*/ 1821 h 204"/>
              <a:gd name="T16" fmla="*/ 36233 w 176"/>
              <a:gd name="T17" fmla="*/ 303 h 204"/>
              <a:gd name="T18" fmla="*/ 30956 w 176"/>
              <a:gd name="T19" fmla="*/ 0 h 204"/>
              <a:gd name="T20" fmla="*/ 25680 w 176"/>
              <a:gd name="T21" fmla="*/ 303 h 204"/>
              <a:gd name="T22" fmla="*/ 20403 w 176"/>
              <a:gd name="T23" fmla="*/ 1821 h 204"/>
              <a:gd name="T24" fmla="*/ 15830 w 176"/>
              <a:gd name="T25" fmla="*/ 3945 h 204"/>
              <a:gd name="T26" fmla="*/ 11257 w 176"/>
              <a:gd name="T27" fmla="*/ 7284 h 204"/>
              <a:gd name="T28" fmla="*/ 7387 w 176"/>
              <a:gd name="T29" fmla="*/ 10926 h 204"/>
              <a:gd name="T30" fmla="*/ 4221 w 176"/>
              <a:gd name="T31" fmla="*/ 15175 h 204"/>
              <a:gd name="T32" fmla="*/ 2111 w 176"/>
              <a:gd name="T33" fmla="*/ 20030 h 204"/>
              <a:gd name="T34" fmla="*/ 352 w 176"/>
              <a:gd name="T35" fmla="*/ 25493 h 204"/>
              <a:gd name="T36" fmla="*/ 0 w 176"/>
              <a:gd name="T37" fmla="*/ 30653 h 204"/>
              <a:gd name="T38" fmla="*/ 352 w 176"/>
              <a:gd name="T39" fmla="*/ 36115 h 204"/>
              <a:gd name="T40" fmla="*/ 2111 w 176"/>
              <a:gd name="T41" fmla="*/ 41275 h 204"/>
              <a:gd name="T42" fmla="*/ 4221 w 176"/>
              <a:gd name="T43" fmla="*/ 46434 h 204"/>
              <a:gd name="T44" fmla="*/ 7387 w 176"/>
              <a:gd name="T45" fmla="*/ 50986 h 204"/>
              <a:gd name="T46" fmla="*/ 11257 w 176"/>
              <a:gd name="T47" fmla="*/ 54628 h 204"/>
              <a:gd name="T48" fmla="*/ 15830 w 176"/>
              <a:gd name="T49" fmla="*/ 57967 h 204"/>
              <a:gd name="T50" fmla="*/ 20403 w 176"/>
              <a:gd name="T51" fmla="*/ 60091 h 204"/>
              <a:gd name="T52" fmla="*/ 25680 w 176"/>
              <a:gd name="T53" fmla="*/ 61609 h 204"/>
              <a:gd name="T54" fmla="*/ 30956 w 176"/>
              <a:gd name="T55" fmla="*/ 61912 h 204"/>
              <a:gd name="T56" fmla="*/ 36233 w 176"/>
              <a:gd name="T57" fmla="*/ 61609 h 204"/>
              <a:gd name="T58" fmla="*/ 41510 w 176"/>
              <a:gd name="T59" fmla="*/ 60091 h 204"/>
              <a:gd name="T60" fmla="*/ 46435 w 176"/>
              <a:gd name="T61" fmla="*/ 57967 h 204"/>
              <a:gd name="T62" fmla="*/ 51008 w 176"/>
              <a:gd name="T63" fmla="*/ 54628 h 204"/>
              <a:gd name="T64" fmla="*/ 54526 w 176"/>
              <a:gd name="T65" fmla="*/ 50986 h 204"/>
              <a:gd name="T66" fmla="*/ 57340 w 176"/>
              <a:gd name="T67" fmla="*/ 46434 h 204"/>
              <a:gd name="T68" fmla="*/ 60154 w 176"/>
              <a:gd name="T69" fmla="*/ 41275 h 204"/>
              <a:gd name="T70" fmla="*/ 61209 w 176"/>
              <a:gd name="T71" fmla="*/ 36115 h 204"/>
              <a:gd name="T72" fmla="*/ 61913 w 176"/>
              <a:gd name="T73" fmla="*/ 30653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6"/>
              <a:gd name="T112" fmla="*/ 0 h 204"/>
              <a:gd name="T113" fmla="*/ 176 w 176"/>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6" h="204">
                <a:moveTo>
                  <a:pt x="176" y="101"/>
                </a:moveTo>
                <a:lnTo>
                  <a:pt x="174" y="84"/>
                </a:lnTo>
                <a:lnTo>
                  <a:pt x="171" y="66"/>
                </a:lnTo>
                <a:lnTo>
                  <a:pt x="163" y="50"/>
                </a:lnTo>
                <a:lnTo>
                  <a:pt x="155" y="36"/>
                </a:lnTo>
                <a:lnTo>
                  <a:pt x="145" y="24"/>
                </a:lnTo>
                <a:lnTo>
                  <a:pt x="132" y="13"/>
                </a:lnTo>
                <a:lnTo>
                  <a:pt x="118" y="6"/>
                </a:lnTo>
                <a:lnTo>
                  <a:pt x="103" y="1"/>
                </a:lnTo>
                <a:lnTo>
                  <a:pt x="88" y="0"/>
                </a:lnTo>
                <a:lnTo>
                  <a:pt x="73" y="1"/>
                </a:lnTo>
                <a:lnTo>
                  <a:pt x="58" y="6"/>
                </a:lnTo>
                <a:lnTo>
                  <a:pt x="45" y="13"/>
                </a:lnTo>
                <a:lnTo>
                  <a:pt x="32" y="24"/>
                </a:lnTo>
                <a:lnTo>
                  <a:pt x="21" y="36"/>
                </a:lnTo>
                <a:lnTo>
                  <a:pt x="12" y="50"/>
                </a:lnTo>
                <a:lnTo>
                  <a:pt x="6" y="66"/>
                </a:lnTo>
                <a:lnTo>
                  <a:pt x="1" y="84"/>
                </a:lnTo>
                <a:lnTo>
                  <a:pt x="0" y="101"/>
                </a:lnTo>
                <a:lnTo>
                  <a:pt x="1" y="119"/>
                </a:lnTo>
                <a:lnTo>
                  <a:pt x="6" y="136"/>
                </a:lnTo>
                <a:lnTo>
                  <a:pt x="12" y="153"/>
                </a:lnTo>
                <a:lnTo>
                  <a:pt x="21" y="168"/>
                </a:lnTo>
                <a:lnTo>
                  <a:pt x="32" y="180"/>
                </a:lnTo>
                <a:lnTo>
                  <a:pt x="45" y="191"/>
                </a:lnTo>
                <a:lnTo>
                  <a:pt x="58" y="198"/>
                </a:lnTo>
                <a:lnTo>
                  <a:pt x="73" y="203"/>
                </a:lnTo>
                <a:lnTo>
                  <a:pt x="88" y="204"/>
                </a:lnTo>
                <a:lnTo>
                  <a:pt x="103" y="203"/>
                </a:lnTo>
                <a:lnTo>
                  <a:pt x="118" y="198"/>
                </a:lnTo>
                <a:lnTo>
                  <a:pt x="132" y="191"/>
                </a:lnTo>
                <a:lnTo>
                  <a:pt x="145" y="180"/>
                </a:lnTo>
                <a:lnTo>
                  <a:pt x="155" y="168"/>
                </a:lnTo>
                <a:lnTo>
                  <a:pt x="163" y="153"/>
                </a:lnTo>
                <a:lnTo>
                  <a:pt x="171" y="136"/>
                </a:lnTo>
                <a:lnTo>
                  <a:pt x="174" y="119"/>
                </a:lnTo>
                <a:lnTo>
                  <a:pt x="176" y="101"/>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421" name="Line 45"/>
          <p:cNvSpPr>
            <a:spLocks noChangeShapeType="1"/>
          </p:cNvSpPr>
          <p:nvPr/>
        </p:nvSpPr>
        <p:spPr bwMode="auto">
          <a:xfrm>
            <a:off x="3244850" y="4784725"/>
            <a:ext cx="1588" cy="1588"/>
          </a:xfrm>
          <a:prstGeom prst="line">
            <a:avLst/>
          </a:prstGeom>
          <a:noFill/>
          <a:ln w="0">
            <a:solidFill>
              <a:srgbClr val="00FFFF"/>
            </a:solidFill>
            <a:round/>
            <a:headEnd/>
            <a:tailEnd/>
          </a:ln>
        </p:spPr>
        <p:txBody>
          <a:bodyPr>
            <a:prstTxWarp prst="textNoShape">
              <a:avLst/>
            </a:prstTxWarp>
          </a:bodyPr>
          <a:lstStyle/>
          <a:p>
            <a:endParaRPr lang="en-US"/>
          </a:p>
        </p:txBody>
      </p:sp>
      <p:sp>
        <p:nvSpPr>
          <p:cNvPr id="101422" name="Freeform 46"/>
          <p:cNvSpPr>
            <a:spLocks/>
          </p:cNvSpPr>
          <p:nvPr/>
        </p:nvSpPr>
        <p:spPr bwMode="auto">
          <a:xfrm>
            <a:off x="3184525" y="4752975"/>
            <a:ext cx="60325" cy="61913"/>
          </a:xfrm>
          <a:custGeom>
            <a:avLst/>
            <a:gdLst>
              <a:gd name="T0" fmla="*/ 60325 w 176"/>
              <a:gd name="T1" fmla="*/ 30653 h 204"/>
              <a:gd name="T2" fmla="*/ 59639 w 176"/>
              <a:gd name="T3" fmla="*/ 25797 h 204"/>
              <a:gd name="T4" fmla="*/ 58611 w 176"/>
              <a:gd name="T5" fmla="*/ 20031 h 204"/>
              <a:gd name="T6" fmla="*/ 56212 w 176"/>
              <a:gd name="T7" fmla="*/ 15478 h 204"/>
              <a:gd name="T8" fmla="*/ 53127 w 176"/>
              <a:gd name="T9" fmla="*/ 10926 h 204"/>
              <a:gd name="T10" fmla="*/ 49700 w 176"/>
              <a:gd name="T11" fmla="*/ 7284 h 204"/>
              <a:gd name="T12" fmla="*/ 45244 w 176"/>
              <a:gd name="T13" fmla="*/ 3945 h 204"/>
              <a:gd name="T14" fmla="*/ 40788 w 176"/>
              <a:gd name="T15" fmla="*/ 1821 h 204"/>
              <a:gd name="T16" fmla="*/ 35647 w 176"/>
              <a:gd name="T17" fmla="*/ 303 h 204"/>
              <a:gd name="T18" fmla="*/ 30163 w 176"/>
              <a:gd name="T19" fmla="*/ 0 h 204"/>
              <a:gd name="T20" fmla="*/ 25021 w 176"/>
              <a:gd name="T21" fmla="*/ 303 h 204"/>
              <a:gd name="T22" fmla="*/ 19880 w 176"/>
              <a:gd name="T23" fmla="*/ 1821 h 204"/>
              <a:gd name="T24" fmla="*/ 15081 w 176"/>
              <a:gd name="T25" fmla="*/ 3945 h 204"/>
              <a:gd name="T26" fmla="*/ 10968 w 176"/>
              <a:gd name="T27" fmla="*/ 7284 h 204"/>
              <a:gd name="T28" fmla="*/ 7198 w 176"/>
              <a:gd name="T29" fmla="*/ 10926 h 204"/>
              <a:gd name="T30" fmla="*/ 4113 w 176"/>
              <a:gd name="T31" fmla="*/ 15478 h 204"/>
              <a:gd name="T32" fmla="*/ 2057 w 176"/>
              <a:gd name="T33" fmla="*/ 20031 h 204"/>
              <a:gd name="T34" fmla="*/ 686 w 176"/>
              <a:gd name="T35" fmla="*/ 25797 h 204"/>
              <a:gd name="T36" fmla="*/ 0 w 176"/>
              <a:gd name="T37" fmla="*/ 30653 h 204"/>
              <a:gd name="T38" fmla="*/ 686 w 176"/>
              <a:gd name="T39" fmla="*/ 36419 h 204"/>
              <a:gd name="T40" fmla="*/ 2057 w 176"/>
              <a:gd name="T41" fmla="*/ 41275 h 204"/>
              <a:gd name="T42" fmla="*/ 4113 w 176"/>
              <a:gd name="T43" fmla="*/ 46435 h 204"/>
              <a:gd name="T44" fmla="*/ 7198 w 176"/>
              <a:gd name="T45" fmla="*/ 50987 h 204"/>
              <a:gd name="T46" fmla="*/ 10968 w 176"/>
              <a:gd name="T47" fmla="*/ 54629 h 204"/>
              <a:gd name="T48" fmla="*/ 15081 w 176"/>
              <a:gd name="T49" fmla="*/ 57968 h 204"/>
              <a:gd name="T50" fmla="*/ 19880 w 176"/>
              <a:gd name="T51" fmla="*/ 60092 h 204"/>
              <a:gd name="T52" fmla="*/ 25021 w 176"/>
              <a:gd name="T53" fmla="*/ 61610 h 204"/>
              <a:gd name="T54" fmla="*/ 30163 w 176"/>
              <a:gd name="T55" fmla="*/ 61913 h 204"/>
              <a:gd name="T56" fmla="*/ 35647 w 176"/>
              <a:gd name="T57" fmla="*/ 61610 h 204"/>
              <a:gd name="T58" fmla="*/ 40788 w 176"/>
              <a:gd name="T59" fmla="*/ 60092 h 204"/>
              <a:gd name="T60" fmla="*/ 45244 w 176"/>
              <a:gd name="T61" fmla="*/ 57968 h 204"/>
              <a:gd name="T62" fmla="*/ 49700 w 176"/>
              <a:gd name="T63" fmla="*/ 54629 h 204"/>
              <a:gd name="T64" fmla="*/ 53127 w 176"/>
              <a:gd name="T65" fmla="*/ 50987 h 204"/>
              <a:gd name="T66" fmla="*/ 56212 w 176"/>
              <a:gd name="T67" fmla="*/ 46435 h 204"/>
              <a:gd name="T68" fmla="*/ 58611 w 176"/>
              <a:gd name="T69" fmla="*/ 41275 h 204"/>
              <a:gd name="T70" fmla="*/ 59639 w 176"/>
              <a:gd name="T71" fmla="*/ 36419 h 204"/>
              <a:gd name="T72" fmla="*/ 60325 w 176"/>
              <a:gd name="T73" fmla="*/ 30653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6"/>
              <a:gd name="T112" fmla="*/ 0 h 204"/>
              <a:gd name="T113" fmla="*/ 176 w 176"/>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6" h="204">
                <a:moveTo>
                  <a:pt x="176" y="101"/>
                </a:moveTo>
                <a:lnTo>
                  <a:pt x="174" y="85"/>
                </a:lnTo>
                <a:lnTo>
                  <a:pt x="171" y="66"/>
                </a:lnTo>
                <a:lnTo>
                  <a:pt x="164" y="51"/>
                </a:lnTo>
                <a:lnTo>
                  <a:pt x="155" y="36"/>
                </a:lnTo>
                <a:lnTo>
                  <a:pt x="145" y="24"/>
                </a:lnTo>
                <a:lnTo>
                  <a:pt x="132" y="13"/>
                </a:lnTo>
                <a:lnTo>
                  <a:pt x="119" y="6"/>
                </a:lnTo>
                <a:lnTo>
                  <a:pt x="104" y="1"/>
                </a:lnTo>
                <a:lnTo>
                  <a:pt x="88" y="0"/>
                </a:lnTo>
                <a:lnTo>
                  <a:pt x="73" y="1"/>
                </a:lnTo>
                <a:lnTo>
                  <a:pt x="58" y="6"/>
                </a:lnTo>
                <a:lnTo>
                  <a:pt x="44" y="13"/>
                </a:lnTo>
                <a:lnTo>
                  <a:pt x="32" y="24"/>
                </a:lnTo>
                <a:lnTo>
                  <a:pt x="21" y="36"/>
                </a:lnTo>
                <a:lnTo>
                  <a:pt x="12" y="51"/>
                </a:lnTo>
                <a:lnTo>
                  <a:pt x="6" y="66"/>
                </a:lnTo>
                <a:lnTo>
                  <a:pt x="2" y="85"/>
                </a:lnTo>
                <a:lnTo>
                  <a:pt x="0" y="101"/>
                </a:lnTo>
                <a:lnTo>
                  <a:pt x="2" y="120"/>
                </a:lnTo>
                <a:lnTo>
                  <a:pt x="6" y="136"/>
                </a:lnTo>
                <a:lnTo>
                  <a:pt x="12" y="153"/>
                </a:lnTo>
                <a:lnTo>
                  <a:pt x="21" y="168"/>
                </a:lnTo>
                <a:lnTo>
                  <a:pt x="32" y="180"/>
                </a:lnTo>
                <a:lnTo>
                  <a:pt x="44" y="191"/>
                </a:lnTo>
                <a:lnTo>
                  <a:pt x="58" y="198"/>
                </a:lnTo>
                <a:lnTo>
                  <a:pt x="73" y="203"/>
                </a:lnTo>
                <a:lnTo>
                  <a:pt x="88" y="204"/>
                </a:lnTo>
                <a:lnTo>
                  <a:pt x="104" y="203"/>
                </a:lnTo>
                <a:lnTo>
                  <a:pt x="119" y="198"/>
                </a:lnTo>
                <a:lnTo>
                  <a:pt x="132" y="191"/>
                </a:lnTo>
                <a:lnTo>
                  <a:pt x="145" y="180"/>
                </a:lnTo>
                <a:lnTo>
                  <a:pt x="155" y="168"/>
                </a:lnTo>
                <a:lnTo>
                  <a:pt x="164" y="153"/>
                </a:lnTo>
                <a:lnTo>
                  <a:pt x="171" y="136"/>
                </a:lnTo>
                <a:lnTo>
                  <a:pt x="174" y="120"/>
                </a:lnTo>
                <a:lnTo>
                  <a:pt x="176" y="101"/>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423" name="Line 47"/>
          <p:cNvSpPr>
            <a:spLocks noChangeShapeType="1"/>
          </p:cNvSpPr>
          <p:nvPr/>
        </p:nvSpPr>
        <p:spPr bwMode="auto">
          <a:xfrm>
            <a:off x="3533775" y="4784725"/>
            <a:ext cx="1588" cy="1588"/>
          </a:xfrm>
          <a:prstGeom prst="line">
            <a:avLst/>
          </a:prstGeom>
          <a:noFill/>
          <a:ln w="0">
            <a:solidFill>
              <a:srgbClr val="00FFFF"/>
            </a:solidFill>
            <a:round/>
            <a:headEnd/>
            <a:tailEnd/>
          </a:ln>
        </p:spPr>
        <p:txBody>
          <a:bodyPr>
            <a:prstTxWarp prst="textNoShape">
              <a:avLst/>
            </a:prstTxWarp>
          </a:bodyPr>
          <a:lstStyle/>
          <a:p>
            <a:endParaRPr lang="en-US"/>
          </a:p>
        </p:txBody>
      </p:sp>
      <p:sp>
        <p:nvSpPr>
          <p:cNvPr id="101424" name="Freeform 48"/>
          <p:cNvSpPr>
            <a:spLocks/>
          </p:cNvSpPr>
          <p:nvPr/>
        </p:nvSpPr>
        <p:spPr bwMode="auto">
          <a:xfrm>
            <a:off x="3473450" y="4752975"/>
            <a:ext cx="60325" cy="61913"/>
          </a:xfrm>
          <a:custGeom>
            <a:avLst/>
            <a:gdLst>
              <a:gd name="T0" fmla="*/ 60325 w 175"/>
              <a:gd name="T1" fmla="*/ 30653 h 204"/>
              <a:gd name="T2" fmla="*/ 59636 w 175"/>
              <a:gd name="T3" fmla="*/ 25797 h 204"/>
              <a:gd name="T4" fmla="*/ 58601 w 175"/>
              <a:gd name="T5" fmla="*/ 20031 h 204"/>
              <a:gd name="T6" fmla="*/ 56188 w 175"/>
              <a:gd name="T7" fmla="*/ 15478 h 204"/>
              <a:gd name="T8" fmla="*/ 53431 w 175"/>
              <a:gd name="T9" fmla="*/ 10926 h 204"/>
              <a:gd name="T10" fmla="*/ 49639 w 175"/>
              <a:gd name="T11" fmla="*/ 7284 h 204"/>
              <a:gd name="T12" fmla="*/ 45158 w 175"/>
              <a:gd name="T13" fmla="*/ 3945 h 204"/>
              <a:gd name="T14" fmla="*/ 40676 w 175"/>
              <a:gd name="T15" fmla="*/ 1821 h 204"/>
              <a:gd name="T16" fmla="*/ 35506 w 175"/>
              <a:gd name="T17" fmla="*/ 303 h 204"/>
              <a:gd name="T18" fmla="*/ 30335 w 175"/>
              <a:gd name="T19" fmla="*/ 0 h 204"/>
              <a:gd name="T20" fmla="*/ 24819 w 175"/>
              <a:gd name="T21" fmla="*/ 303 h 204"/>
              <a:gd name="T22" fmla="*/ 19649 w 175"/>
              <a:gd name="T23" fmla="*/ 1821 h 204"/>
              <a:gd name="T24" fmla="*/ 14823 w 175"/>
              <a:gd name="T25" fmla="*/ 3945 h 204"/>
              <a:gd name="T26" fmla="*/ 10686 w 175"/>
              <a:gd name="T27" fmla="*/ 7284 h 204"/>
              <a:gd name="T28" fmla="*/ 6894 w 175"/>
              <a:gd name="T29" fmla="*/ 10926 h 204"/>
              <a:gd name="T30" fmla="*/ 3792 w 175"/>
              <a:gd name="T31" fmla="*/ 15478 h 204"/>
              <a:gd name="T32" fmla="*/ 1724 w 175"/>
              <a:gd name="T33" fmla="*/ 20031 h 204"/>
              <a:gd name="T34" fmla="*/ 345 w 175"/>
              <a:gd name="T35" fmla="*/ 25797 h 204"/>
              <a:gd name="T36" fmla="*/ 0 w 175"/>
              <a:gd name="T37" fmla="*/ 30653 h 204"/>
              <a:gd name="T38" fmla="*/ 345 w 175"/>
              <a:gd name="T39" fmla="*/ 36419 h 204"/>
              <a:gd name="T40" fmla="*/ 1724 w 175"/>
              <a:gd name="T41" fmla="*/ 41275 h 204"/>
              <a:gd name="T42" fmla="*/ 3792 w 175"/>
              <a:gd name="T43" fmla="*/ 46435 h 204"/>
              <a:gd name="T44" fmla="*/ 6894 w 175"/>
              <a:gd name="T45" fmla="*/ 50987 h 204"/>
              <a:gd name="T46" fmla="*/ 10686 w 175"/>
              <a:gd name="T47" fmla="*/ 54629 h 204"/>
              <a:gd name="T48" fmla="*/ 14823 w 175"/>
              <a:gd name="T49" fmla="*/ 57968 h 204"/>
              <a:gd name="T50" fmla="*/ 19649 w 175"/>
              <a:gd name="T51" fmla="*/ 60092 h 204"/>
              <a:gd name="T52" fmla="*/ 24819 w 175"/>
              <a:gd name="T53" fmla="*/ 61610 h 204"/>
              <a:gd name="T54" fmla="*/ 30335 w 175"/>
              <a:gd name="T55" fmla="*/ 61913 h 204"/>
              <a:gd name="T56" fmla="*/ 35506 w 175"/>
              <a:gd name="T57" fmla="*/ 61610 h 204"/>
              <a:gd name="T58" fmla="*/ 40676 w 175"/>
              <a:gd name="T59" fmla="*/ 60092 h 204"/>
              <a:gd name="T60" fmla="*/ 45158 w 175"/>
              <a:gd name="T61" fmla="*/ 57968 h 204"/>
              <a:gd name="T62" fmla="*/ 49639 w 175"/>
              <a:gd name="T63" fmla="*/ 54629 h 204"/>
              <a:gd name="T64" fmla="*/ 53431 w 175"/>
              <a:gd name="T65" fmla="*/ 50987 h 204"/>
              <a:gd name="T66" fmla="*/ 56188 w 175"/>
              <a:gd name="T67" fmla="*/ 46435 h 204"/>
              <a:gd name="T68" fmla="*/ 58601 w 175"/>
              <a:gd name="T69" fmla="*/ 41275 h 204"/>
              <a:gd name="T70" fmla="*/ 59636 w 175"/>
              <a:gd name="T71" fmla="*/ 36419 h 204"/>
              <a:gd name="T72" fmla="*/ 60325 w 175"/>
              <a:gd name="T73" fmla="*/ 30653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5"/>
              <a:gd name="T112" fmla="*/ 0 h 204"/>
              <a:gd name="T113" fmla="*/ 175 w 175"/>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5" h="204">
                <a:moveTo>
                  <a:pt x="175" y="101"/>
                </a:moveTo>
                <a:lnTo>
                  <a:pt x="173" y="85"/>
                </a:lnTo>
                <a:lnTo>
                  <a:pt x="170" y="66"/>
                </a:lnTo>
                <a:lnTo>
                  <a:pt x="163" y="51"/>
                </a:lnTo>
                <a:lnTo>
                  <a:pt x="155" y="36"/>
                </a:lnTo>
                <a:lnTo>
                  <a:pt x="144" y="24"/>
                </a:lnTo>
                <a:lnTo>
                  <a:pt x="131" y="13"/>
                </a:lnTo>
                <a:lnTo>
                  <a:pt x="118" y="6"/>
                </a:lnTo>
                <a:lnTo>
                  <a:pt x="103" y="1"/>
                </a:lnTo>
                <a:lnTo>
                  <a:pt x="88" y="0"/>
                </a:lnTo>
                <a:lnTo>
                  <a:pt x="72" y="1"/>
                </a:lnTo>
                <a:lnTo>
                  <a:pt x="57" y="6"/>
                </a:lnTo>
                <a:lnTo>
                  <a:pt x="43" y="13"/>
                </a:lnTo>
                <a:lnTo>
                  <a:pt x="31" y="24"/>
                </a:lnTo>
                <a:lnTo>
                  <a:pt x="20" y="36"/>
                </a:lnTo>
                <a:lnTo>
                  <a:pt x="11" y="51"/>
                </a:lnTo>
                <a:lnTo>
                  <a:pt x="5" y="66"/>
                </a:lnTo>
                <a:lnTo>
                  <a:pt x="1" y="85"/>
                </a:lnTo>
                <a:lnTo>
                  <a:pt x="0" y="101"/>
                </a:lnTo>
                <a:lnTo>
                  <a:pt x="1" y="120"/>
                </a:lnTo>
                <a:lnTo>
                  <a:pt x="5" y="136"/>
                </a:lnTo>
                <a:lnTo>
                  <a:pt x="11" y="153"/>
                </a:lnTo>
                <a:lnTo>
                  <a:pt x="20" y="168"/>
                </a:lnTo>
                <a:lnTo>
                  <a:pt x="31" y="180"/>
                </a:lnTo>
                <a:lnTo>
                  <a:pt x="43" y="191"/>
                </a:lnTo>
                <a:lnTo>
                  <a:pt x="57" y="198"/>
                </a:lnTo>
                <a:lnTo>
                  <a:pt x="72" y="203"/>
                </a:lnTo>
                <a:lnTo>
                  <a:pt x="88" y="204"/>
                </a:lnTo>
                <a:lnTo>
                  <a:pt x="103" y="203"/>
                </a:lnTo>
                <a:lnTo>
                  <a:pt x="118" y="198"/>
                </a:lnTo>
                <a:lnTo>
                  <a:pt x="131" y="191"/>
                </a:lnTo>
                <a:lnTo>
                  <a:pt x="144" y="180"/>
                </a:lnTo>
                <a:lnTo>
                  <a:pt x="155" y="168"/>
                </a:lnTo>
                <a:lnTo>
                  <a:pt x="163" y="153"/>
                </a:lnTo>
                <a:lnTo>
                  <a:pt x="170" y="136"/>
                </a:lnTo>
                <a:lnTo>
                  <a:pt x="173" y="120"/>
                </a:lnTo>
                <a:lnTo>
                  <a:pt x="175" y="101"/>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425" name="Line 49"/>
          <p:cNvSpPr>
            <a:spLocks noChangeShapeType="1"/>
          </p:cNvSpPr>
          <p:nvPr/>
        </p:nvSpPr>
        <p:spPr bwMode="auto">
          <a:xfrm>
            <a:off x="3821113" y="4784725"/>
            <a:ext cx="1587" cy="1588"/>
          </a:xfrm>
          <a:prstGeom prst="line">
            <a:avLst/>
          </a:prstGeom>
          <a:noFill/>
          <a:ln w="0">
            <a:solidFill>
              <a:srgbClr val="00FFFF"/>
            </a:solidFill>
            <a:round/>
            <a:headEnd/>
            <a:tailEnd/>
          </a:ln>
        </p:spPr>
        <p:txBody>
          <a:bodyPr>
            <a:prstTxWarp prst="textNoShape">
              <a:avLst/>
            </a:prstTxWarp>
          </a:bodyPr>
          <a:lstStyle/>
          <a:p>
            <a:endParaRPr lang="en-US"/>
          </a:p>
        </p:txBody>
      </p:sp>
      <p:sp>
        <p:nvSpPr>
          <p:cNvPr id="101426" name="Freeform 50"/>
          <p:cNvSpPr>
            <a:spLocks/>
          </p:cNvSpPr>
          <p:nvPr/>
        </p:nvSpPr>
        <p:spPr bwMode="auto">
          <a:xfrm>
            <a:off x="3760788" y="4752975"/>
            <a:ext cx="60325" cy="61913"/>
          </a:xfrm>
          <a:custGeom>
            <a:avLst/>
            <a:gdLst>
              <a:gd name="T0" fmla="*/ 60325 w 174"/>
              <a:gd name="T1" fmla="*/ 30653 h 204"/>
              <a:gd name="T2" fmla="*/ 59978 w 174"/>
              <a:gd name="T3" fmla="*/ 25797 h 204"/>
              <a:gd name="T4" fmla="*/ 58938 w 174"/>
              <a:gd name="T5" fmla="*/ 20031 h 204"/>
              <a:gd name="T6" fmla="*/ 56511 w 174"/>
              <a:gd name="T7" fmla="*/ 15478 h 204"/>
              <a:gd name="T8" fmla="*/ 53738 w 174"/>
              <a:gd name="T9" fmla="*/ 10926 h 204"/>
              <a:gd name="T10" fmla="*/ 49924 w 174"/>
              <a:gd name="T11" fmla="*/ 7284 h 204"/>
              <a:gd name="T12" fmla="*/ 45417 w 174"/>
              <a:gd name="T13" fmla="*/ 3945 h 204"/>
              <a:gd name="T14" fmla="*/ 40910 w 174"/>
              <a:gd name="T15" fmla="*/ 1821 h 204"/>
              <a:gd name="T16" fmla="*/ 35710 w 174"/>
              <a:gd name="T17" fmla="*/ 303 h 204"/>
              <a:gd name="T18" fmla="*/ 30509 w 174"/>
              <a:gd name="T19" fmla="*/ 0 h 204"/>
              <a:gd name="T20" fmla="*/ 24962 w 174"/>
              <a:gd name="T21" fmla="*/ 303 h 204"/>
              <a:gd name="T22" fmla="*/ 19762 w 174"/>
              <a:gd name="T23" fmla="*/ 1821 h 204"/>
              <a:gd name="T24" fmla="*/ 14908 w 174"/>
              <a:gd name="T25" fmla="*/ 3945 h 204"/>
              <a:gd name="T26" fmla="*/ 10748 w 174"/>
              <a:gd name="T27" fmla="*/ 7284 h 204"/>
              <a:gd name="T28" fmla="*/ 6934 w 174"/>
              <a:gd name="T29" fmla="*/ 10926 h 204"/>
              <a:gd name="T30" fmla="*/ 3814 w 174"/>
              <a:gd name="T31" fmla="*/ 15478 h 204"/>
              <a:gd name="T32" fmla="*/ 1733 w 174"/>
              <a:gd name="T33" fmla="*/ 20031 h 204"/>
              <a:gd name="T34" fmla="*/ 347 w 174"/>
              <a:gd name="T35" fmla="*/ 25797 h 204"/>
              <a:gd name="T36" fmla="*/ 0 w 174"/>
              <a:gd name="T37" fmla="*/ 30653 h 204"/>
              <a:gd name="T38" fmla="*/ 347 w 174"/>
              <a:gd name="T39" fmla="*/ 36419 h 204"/>
              <a:gd name="T40" fmla="*/ 1733 w 174"/>
              <a:gd name="T41" fmla="*/ 41275 h 204"/>
              <a:gd name="T42" fmla="*/ 3814 w 174"/>
              <a:gd name="T43" fmla="*/ 46435 h 204"/>
              <a:gd name="T44" fmla="*/ 6934 w 174"/>
              <a:gd name="T45" fmla="*/ 50987 h 204"/>
              <a:gd name="T46" fmla="*/ 10748 w 174"/>
              <a:gd name="T47" fmla="*/ 54629 h 204"/>
              <a:gd name="T48" fmla="*/ 14908 w 174"/>
              <a:gd name="T49" fmla="*/ 57968 h 204"/>
              <a:gd name="T50" fmla="*/ 19762 w 174"/>
              <a:gd name="T51" fmla="*/ 60092 h 204"/>
              <a:gd name="T52" fmla="*/ 24962 w 174"/>
              <a:gd name="T53" fmla="*/ 61610 h 204"/>
              <a:gd name="T54" fmla="*/ 30509 w 174"/>
              <a:gd name="T55" fmla="*/ 61913 h 204"/>
              <a:gd name="T56" fmla="*/ 35710 w 174"/>
              <a:gd name="T57" fmla="*/ 61610 h 204"/>
              <a:gd name="T58" fmla="*/ 40910 w 174"/>
              <a:gd name="T59" fmla="*/ 60092 h 204"/>
              <a:gd name="T60" fmla="*/ 45417 w 174"/>
              <a:gd name="T61" fmla="*/ 57968 h 204"/>
              <a:gd name="T62" fmla="*/ 49924 w 174"/>
              <a:gd name="T63" fmla="*/ 54629 h 204"/>
              <a:gd name="T64" fmla="*/ 53738 w 174"/>
              <a:gd name="T65" fmla="*/ 50987 h 204"/>
              <a:gd name="T66" fmla="*/ 56511 w 174"/>
              <a:gd name="T67" fmla="*/ 46435 h 204"/>
              <a:gd name="T68" fmla="*/ 58938 w 174"/>
              <a:gd name="T69" fmla="*/ 41275 h 204"/>
              <a:gd name="T70" fmla="*/ 59978 w 174"/>
              <a:gd name="T71" fmla="*/ 36419 h 204"/>
              <a:gd name="T72" fmla="*/ 60325 w 174"/>
              <a:gd name="T73" fmla="*/ 30653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4"/>
              <a:gd name="T112" fmla="*/ 0 h 204"/>
              <a:gd name="T113" fmla="*/ 174 w 174"/>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4" h="204">
                <a:moveTo>
                  <a:pt x="174" y="101"/>
                </a:moveTo>
                <a:lnTo>
                  <a:pt x="173" y="85"/>
                </a:lnTo>
                <a:lnTo>
                  <a:pt x="170" y="66"/>
                </a:lnTo>
                <a:lnTo>
                  <a:pt x="163" y="51"/>
                </a:lnTo>
                <a:lnTo>
                  <a:pt x="155" y="36"/>
                </a:lnTo>
                <a:lnTo>
                  <a:pt x="144" y="24"/>
                </a:lnTo>
                <a:lnTo>
                  <a:pt x="131" y="13"/>
                </a:lnTo>
                <a:lnTo>
                  <a:pt x="118" y="6"/>
                </a:lnTo>
                <a:lnTo>
                  <a:pt x="103" y="1"/>
                </a:lnTo>
                <a:lnTo>
                  <a:pt x="88" y="0"/>
                </a:lnTo>
                <a:lnTo>
                  <a:pt x="72" y="1"/>
                </a:lnTo>
                <a:lnTo>
                  <a:pt x="57" y="6"/>
                </a:lnTo>
                <a:lnTo>
                  <a:pt x="43" y="13"/>
                </a:lnTo>
                <a:lnTo>
                  <a:pt x="31" y="24"/>
                </a:lnTo>
                <a:lnTo>
                  <a:pt x="20" y="36"/>
                </a:lnTo>
                <a:lnTo>
                  <a:pt x="11" y="51"/>
                </a:lnTo>
                <a:lnTo>
                  <a:pt x="5" y="66"/>
                </a:lnTo>
                <a:lnTo>
                  <a:pt x="1" y="85"/>
                </a:lnTo>
                <a:lnTo>
                  <a:pt x="0" y="101"/>
                </a:lnTo>
                <a:lnTo>
                  <a:pt x="1" y="120"/>
                </a:lnTo>
                <a:lnTo>
                  <a:pt x="5" y="136"/>
                </a:lnTo>
                <a:lnTo>
                  <a:pt x="11" y="153"/>
                </a:lnTo>
                <a:lnTo>
                  <a:pt x="20" y="168"/>
                </a:lnTo>
                <a:lnTo>
                  <a:pt x="31" y="180"/>
                </a:lnTo>
                <a:lnTo>
                  <a:pt x="43" y="191"/>
                </a:lnTo>
                <a:lnTo>
                  <a:pt x="57" y="198"/>
                </a:lnTo>
                <a:lnTo>
                  <a:pt x="72" y="203"/>
                </a:lnTo>
                <a:lnTo>
                  <a:pt x="88" y="204"/>
                </a:lnTo>
                <a:lnTo>
                  <a:pt x="103" y="203"/>
                </a:lnTo>
                <a:lnTo>
                  <a:pt x="118" y="198"/>
                </a:lnTo>
                <a:lnTo>
                  <a:pt x="131" y="191"/>
                </a:lnTo>
                <a:lnTo>
                  <a:pt x="144" y="180"/>
                </a:lnTo>
                <a:lnTo>
                  <a:pt x="155" y="168"/>
                </a:lnTo>
                <a:lnTo>
                  <a:pt x="163" y="153"/>
                </a:lnTo>
                <a:lnTo>
                  <a:pt x="170" y="136"/>
                </a:lnTo>
                <a:lnTo>
                  <a:pt x="173" y="120"/>
                </a:lnTo>
                <a:lnTo>
                  <a:pt x="174" y="101"/>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427" name="Line 51"/>
          <p:cNvSpPr>
            <a:spLocks noChangeShapeType="1"/>
          </p:cNvSpPr>
          <p:nvPr/>
        </p:nvSpPr>
        <p:spPr bwMode="auto">
          <a:xfrm>
            <a:off x="4108450" y="4152900"/>
            <a:ext cx="1588" cy="1588"/>
          </a:xfrm>
          <a:prstGeom prst="line">
            <a:avLst/>
          </a:prstGeom>
          <a:noFill/>
          <a:ln w="0">
            <a:solidFill>
              <a:srgbClr val="00FFFF"/>
            </a:solidFill>
            <a:round/>
            <a:headEnd/>
            <a:tailEnd/>
          </a:ln>
        </p:spPr>
        <p:txBody>
          <a:bodyPr>
            <a:prstTxWarp prst="textNoShape">
              <a:avLst/>
            </a:prstTxWarp>
          </a:bodyPr>
          <a:lstStyle/>
          <a:p>
            <a:endParaRPr lang="en-US"/>
          </a:p>
        </p:txBody>
      </p:sp>
      <p:sp>
        <p:nvSpPr>
          <p:cNvPr id="101428" name="Freeform 52"/>
          <p:cNvSpPr>
            <a:spLocks/>
          </p:cNvSpPr>
          <p:nvPr/>
        </p:nvSpPr>
        <p:spPr bwMode="auto">
          <a:xfrm>
            <a:off x="4048125" y="4121150"/>
            <a:ext cx="60325" cy="61913"/>
          </a:xfrm>
          <a:custGeom>
            <a:avLst/>
            <a:gdLst>
              <a:gd name="T0" fmla="*/ 60325 w 174"/>
              <a:gd name="T1" fmla="*/ 30957 h 204"/>
              <a:gd name="T2" fmla="*/ 59978 w 174"/>
              <a:gd name="T3" fmla="*/ 25494 h 204"/>
              <a:gd name="T4" fmla="*/ 58592 w 174"/>
              <a:gd name="T5" fmla="*/ 20334 h 204"/>
              <a:gd name="T6" fmla="*/ 56511 w 174"/>
              <a:gd name="T7" fmla="*/ 15782 h 204"/>
              <a:gd name="T8" fmla="*/ 53738 w 174"/>
              <a:gd name="T9" fmla="*/ 10926 h 204"/>
              <a:gd name="T10" fmla="*/ 49577 w 174"/>
              <a:gd name="T11" fmla="*/ 7284 h 204"/>
              <a:gd name="T12" fmla="*/ 45417 w 174"/>
              <a:gd name="T13" fmla="*/ 4249 h 204"/>
              <a:gd name="T14" fmla="*/ 40563 w 174"/>
              <a:gd name="T15" fmla="*/ 1821 h 204"/>
              <a:gd name="T16" fmla="*/ 35710 w 174"/>
              <a:gd name="T17" fmla="*/ 607 h 204"/>
              <a:gd name="T18" fmla="*/ 30509 w 174"/>
              <a:gd name="T19" fmla="*/ 0 h 204"/>
              <a:gd name="T20" fmla="*/ 24962 w 174"/>
              <a:gd name="T21" fmla="*/ 607 h 204"/>
              <a:gd name="T22" fmla="*/ 19762 w 174"/>
              <a:gd name="T23" fmla="*/ 1821 h 204"/>
              <a:gd name="T24" fmla="*/ 14908 w 174"/>
              <a:gd name="T25" fmla="*/ 4249 h 204"/>
              <a:gd name="T26" fmla="*/ 10748 w 174"/>
              <a:gd name="T27" fmla="*/ 7284 h 204"/>
              <a:gd name="T28" fmla="*/ 6934 w 174"/>
              <a:gd name="T29" fmla="*/ 10926 h 204"/>
              <a:gd name="T30" fmla="*/ 3814 w 174"/>
              <a:gd name="T31" fmla="*/ 15782 h 204"/>
              <a:gd name="T32" fmla="*/ 1733 w 174"/>
              <a:gd name="T33" fmla="*/ 20334 h 204"/>
              <a:gd name="T34" fmla="*/ 347 w 174"/>
              <a:gd name="T35" fmla="*/ 25494 h 204"/>
              <a:gd name="T36" fmla="*/ 0 w 174"/>
              <a:gd name="T37" fmla="*/ 30957 h 204"/>
              <a:gd name="T38" fmla="*/ 347 w 174"/>
              <a:gd name="T39" fmla="*/ 36723 h 204"/>
              <a:gd name="T40" fmla="*/ 1733 w 174"/>
              <a:gd name="T41" fmla="*/ 41579 h 204"/>
              <a:gd name="T42" fmla="*/ 3814 w 174"/>
              <a:gd name="T43" fmla="*/ 46435 h 204"/>
              <a:gd name="T44" fmla="*/ 6934 w 174"/>
              <a:gd name="T45" fmla="*/ 50987 h 204"/>
              <a:gd name="T46" fmla="*/ 10748 w 174"/>
              <a:gd name="T47" fmla="*/ 54933 h 204"/>
              <a:gd name="T48" fmla="*/ 14908 w 174"/>
              <a:gd name="T49" fmla="*/ 57968 h 204"/>
              <a:gd name="T50" fmla="*/ 19762 w 174"/>
              <a:gd name="T51" fmla="*/ 60092 h 204"/>
              <a:gd name="T52" fmla="*/ 24962 w 174"/>
              <a:gd name="T53" fmla="*/ 61610 h 204"/>
              <a:gd name="T54" fmla="*/ 30509 w 174"/>
              <a:gd name="T55" fmla="*/ 61913 h 204"/>
              <a:gd name="T56" fmla="*/ 35710 w 174"/>
              <a:gd name="T57" fmla="*/ 61610 h 204"/>
              <a:gd name="T58" fmla="*/ 40563 w 174"/>
              <a:gd name="T59" fmla="*/ 60092 h 204"/>
              <a:gd name="T60" fmla="*/ 45417 w 174"/>
              <a:gd name="T61" fmla="*/ 57968 h 204"/>
              <a:gd name="T62" fmla="*/ 49577 w 174"/>
              <a:gd name="T63" fmla="*/ 54933 h 204"/>
              <a:gd name="T64" fmla="*/ 53738 w 174"/>
              <a:gd name="T65" fmla="*/ 50987 h 204"/>
              <a:gd name="T66" fmla="*/ 56511 w 174"/>
              <a:gd name="T67" fmla="*/ 46435 h 204"/>
              <a:gd name="T68" fmla="*/ 58592 w 174"/>
              <a:gd name="T69" fmla="*/ 41579 h 204"/>
              <a:gd name="T70" fmla="*/ 59978 w 174"/>
              <a:gd name="T71" fmla="*/ 36723 h 204"/>
              <a:gd name="T72" fmla="*/ 60325 w 174"/>
              <a:gd name="T73" fmla="*/ 30957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4"/>
              <a:gd name="T112" fmla="*/ 0 h 204"/>
              <a:gd name="T113" fmla="*/ 174 w 174"/>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4" h="204">
                <a:moveTo>
                  <a:pt x="174" y="102"/>
                </a:moveTo>
                <a:lnTo>
                  <a:pt x="173" y="84"/>
                </a:lnTo>
                <a:lnTo>
                  <a:pt x="169" y="67"/>
                </a:lnTo>
                <a:lnTo>
                  <a:pt x="163" y="52"/>
                </a:lnTo>
                <a:lnTo>
                  <a:pt x="155" y="36"/>
                </a:lnTo>
                <a:lnTo>
                  <a:pt x="143" y="24"/>
                </a:lnTo>
                <a:lnTo>
                  <a:pt x="131" y="14"/>
                </a:lnTo>
                <a:lnTo>
                  <a:pt x="117" y="6"/>
                </a:lnTo>
                <a:lnTo>
                  <a:pt x="103" y="2"/>
                </a:lnTo>
                <a:lnTo>
                  <a:pt x="88" y="0"/>
                </a:lnTo>
                <a:lnTo>
                  <a:pt x="72" y="2"/>
                </a:lnTo>
                <a:lnTo>
                  <a:pt x="57" y="6"/>
                </a:lnTo>
                <a:lnTo>
                  <a:pt x="43" y="14"/>
                </a:lnTo>
                <a:lnTo>
                  <a:pt x="31" y="24"/>
                </a:lnTo>
                <a:lnTo>
                  <a:pt x="20" y="36"/>
                </a:lnTo>
                <a:lnTo>
                  <a:pt x="11" y="52"/>
                </a:lnTo>
                <a:lnTo>
                  <a:pt x="5" y="67"/>
                </a:lnTo>
                <a:lnTo>
                  <a:pt x="1" y="84"/>
                </a:lnTo>
                <a:lnTo>
                  <a:pt x="0" y="102"/>
                </a:lnTo>
                <a:lnTo>
                  <a:pt x="1" y="121"/>
                </a:lnTo>
                <a:lnTo>
                  <a:pt x="5" y="137"/>
                </a:lnTo>
                <a:lnTo>
                  <a:pt x="11" y="153"/>
                </a:lnTo>
                <a:lnTo>
                  <a:pt x="20" y="168"/>
                </a:lnTo>
                <a:lnTo>
                  <a:pt x="31" y="181"/>
                </a:lnTo>
                <a:lnTo>
                  <a:pt x="43" y="191"/>
                </a:lnTo>
                <a:lnTo>
                  <a:pt x="57" y="198"/>
                </a:lnTo>
                <a:lnTo>
                  <a:pt x="72" y="203"/>
                </a:lnTo>
                <a:lnTo>
                  <a:pt x="88" y="204"/>
                </a:lnTo>
                <a:lnTo>
                  <a:pt x="103" y="203"/>
                </a:lnTo>
                <a:lnTo>
                  <a:pt x="117" y="198"/>
                </a:lnTo>
                <a:lnTo>
                  <a:pt x="131" y="191"/>
                </a:lnTo>
                <a:lnTo>
                  <a:pt x="143" y="181"/>
                </a:lnTo>
                <a:lnTo>
                  <a:pt x="155" y="168"/>
                </a:lnTo>
                <a:lnTo>
                  <a:pt x="163" y="153"/>
                </a:lnTo>
                <a:lnTo>
                  <a:pt x="169" y="137"/>
                </a:lnTo>
                <a:lnTo>
                  <a:pt x="173" y="121"/>
                </a:lnTo>
                <a:lnTo>
                  <a:pt x="174" y="102"/>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429" name="Line 53"/>
          <p:cNvSpPr>
            <a:spLocks noChangeShapeType="1"/>
          </p:cNvSpPr>
          <p:nvPr/>
        </p:nvSpPr>
        <p:spPr bwMode="auto">
          <a:xfrm>
            <a:off x="4397375" y="4025900"/>
            <a:ext cx="1588" cy="1588"/>
          </a:xfrm>
          <a:prstGeom prst="line">
            <a:avLst/>
          </a:prstGeom>
          <a:noFill/>
          <a:ln w="0">
            <a:solidFill>
              <a:srgbClr val="00FFFF"/>
            </a:solidFill>
            <a:round/>
            <a:headEnd/>
            <a:tailEnd/>
          </a:ln>
        </p:spPr>
        <p:txBody>
          <a:bodyPr>
            <a:prstTxWarp prst="textNoShape">
              <a:avLst/>
            </a:prstTxWarp>
          </a:bodyPr>
          <a:lstStyle/>
          <a:p>
            <a:endParaRPr lang="en-US"/>
          </a:p>
        </p:txBody>
      </p:sp>
      <p:sp>
        <p:nvSpPr>
          <p:cNvPr id="101430" name="Freeform 54"/>
          <p:cNvSpPr>
            <a:spLocks/>
          </p:cNvSpPr>
          <p:nvPr/>
        </p:nvSpPr>
        <p:spPr bwMode="auto">
          <a:xfrm>
            <a:off x="4335463" y="3995738"/>
            <a:ext cx="61912" cy="60325"/>
          </a:xfrm>
          <a:custGeom>
            <a:avLst/>
            <a:gdLst>
              <a:gd name="T0" fmla="*/ 61912 w 176"/>
              <a:gd name="T1" fmla="*/ 29867 h 204"/>
              <a:gd name="T2" fmla="*/ 61208 w 176"/>
              <a:gd name="T3" fmla="*/ 24840 h 204"/>
              <a:gd name="T4" fmla="*/ 59450 w 176"/>
              <a:gd name="T5" fmla="*/ 19517 h 204"/>
              <a:gd name="T6" fmla="*/ 57339 w 176"/>
              <a:gd name="T7" fmla="*/ 14786 h 204"/>
              <a:gd name="T8" fmla="*/ 54525 w 176"/>
              <a:gd name="T9" fmla="*/ 10646 h 204"/>
              <a:gd name="T10" fmla="*/ 50304 w 176"/>
              <a:gd name="T11" fmla="*/ 7097 h 204"/>
              <a:gd name="T12" fmla="*/ 46082 w 176"/>
              <a:gd name="T13" fmla="*/ 3844 h 204"/>
              <a:gd name="T14" fmla="*/ 41157 w 176"/>
              <a:gd name="T15" fmla="*/ 1774 h 204"/>
              <a:gd name="T16" fmla="*/ 36233 w 176"/>
              <a:gd name="T17" fmla="*/ 296 h 204"/>
              <a:gd name="T18" fmla="*/ 30956 w 176"/>
              <a:gd name="T19" fmla="*/ 0 h 204"/>
              <a:gd name="T20" fmla="*/ 25328 w 176"/>
              <a:gd name="T21" fmla="*/ 296 h 204"/>
              <a:gd name="T22" fmla="*/ 20403 w 176"/>
              <a:gd name="T23" fmla="*/ 1774 h 204"/>
              <a:gd name="T24" fmla="*/ 15126 w 176"/>
              <a:gd name="T25" fmla="*/ 3844 h 204"/>
              <a:gd name="T26" fmla="*/ 10905 w 176"/>
              <a:gd name="T27" fmla="*/ 7097 h 204"/>
              <a:gd name="T28" fmla="*/ 7387 w 176"/>
              <a:gd name="T29" fmla="*/ 10646 h 204"/>
              <a:gd name="T30" fmla="*/ 4221 w 176"/>
              <a:gd name="T31" fmla="*/ 14786 h 204"/>
              <a:gd name="T32" fmla="*/ 1759 w 176"/>
              <a:gd name="T33" fmla="*/ 19517 h 204"/>
              <a:gd name="T34" fmla="*/ 352 w 176"/>
              <a:gd name="T35" fmla="*/ 24840 h 204"/>
              <a:gd name="T36" fmla="*/ 0 w 176"/>
              <a:gd name="T37" fmla="*/ 29867 h 204"/>
              <a:gd name="T38" fmla="*/ 352 w 176"/>
              <a:gd name="T39" fmla="*/ 35190 h 204"/>
              <a:gd name="T40" fmla="*/ 1759 w 176"/>
              <a:gd name="T41" fmla="*/ 40217 h 204"/>
              <a:gd name="T42" fmla="*/ 4221 w 176"/>
              <a:gd name="T43" fmla="*/ 45244 h 204"/>
              <a:gd name="T44" fmla="*/ 7387 w 176"/>
              <a:gd name="T45" fmla="*/ 49384 h 204"/>
              <a:gd name="T46" fmla="*/ 10905 w 176"/>
              <a:gd name="T47" fmla="*/ 53228 h 204"/>
              <a:gd name="T48" fmla="*/ 15126 w 176"/>
              <a:gd name="T49" fmla="*/ 56185 h 204"/>
              <a:gd name="T50" fmla="*/ 20403 w 176"/>
              <a:gd name="T51" fmla="*/ 58551 h 204"/>
              <a:gd name="T52" fmla="*/ 25328 w 176"/>
              <a:gd name="T53" fmla="*/ 60029 h 204"/>
              <a:gd name="T54" fmla="*/ 30956 w 176"/>
              <a:gd name="T55" fmla="*/ 60325 h 204"/>
              <a:gd name="T56" fmla="*/ 36233 w 176"/>
              <a:gd name="T57" fmla="*/ 60029 h 204"/>
              <a:gd name="T58" fmla="*/ 41157 w 176"/>
              <a:gd name="T59" fmla="*/ 58551 h 204"/>
              <a:gd name="T60" fmla="*/ 46082 w 176"/>
              <a:gd name="T61" fmla="*/ 56185 h 204"/>
              <a:gd name="T62" fmla="*/ 50304 w 176"/>
              <a:gd name="T63" fmla="*/ 53228 h 204"/>
              <a:gd name="T64" fmla="*/ 54525 w 176"/>
              <a:gd name="T65" fmla="*/ 49384 h 204"/>
              <a:gd name="T66" fmla="*/ 57339 w 176"/>
              <a:gd name="T67" fmla="*/ 45244 h 204"/>
              <a:gd name="T68" fmla="*/ 59450 w 176"/>
              <a:gd name="T69" fmla="*/ 40217 h 204"/>
              <a:gd name="T70" fmla="*/ 61208 w 176"/>
              <a:gd name="T71" fmla="*/ 35190 h 204"/>
              <a:gd name="T72" fmla="*/ 61912 w 176"/>
              <a:gd name="T73" fmla="*/ 29867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6"/>
              <a:gd name="T112" fmla="*/ 0 h 204"/>
              <a:gd name="T113" fmla="*/ 176 w 176"/>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6" h="204">
                <a:moveTo>
                  <a:pt x="176" y="101"/>
                </a:moveTo>
                <a:lnTo>
                  <a:pt x="174" y="84"/>
                </a:lnTo>
                <a:lnTo>
                  <a:pt x="169" y="66"/>
                </a:lnTo>
                <a:lnTo>
                  <a:pt x="163" y="50"/>
                </a:lnTo>
                <a:lnTo>
                  <a:pt x="155" y="36"/>
                </a:lnTo>
                <a:lnTo>
                  <a:pt x="143" y="24"/>
                </a:lnTo>
                <a:lnTo>
                  <a:pt x="131" y="13"/>
                </a:lnTo>
                <a:lnTo>
                  <a:pt x="117" y="6"/>
                </a:lnTo>
                <a:lnTo>
                  <a:pt x="103" y="1"/>
                </a:lnTo>
                <a:lnTo>
                  <a:pt x="88" y="0"/>
                </a:lnTo>
                <a:lnTo>
                  <a:pt x="72" y="1"/>
                </a:lnTo>
                <a:lnTo>
                  <a:pt x="58" y="6"/>
                </a:lnTo>
                <a:lnTo>
                  <a:pt x="43" y="13"/>
                </a:lnTo>
                <a:lnTo>
                  <a:pt x="31" y="24"/>
                </a:lnTo>
                <a:lnTo>
                  <a:pt x="21" y="36"/>
                </a:lnTo>
                <a:lnTo>
                  <a:pt x="12" y="50"/>
                </a:lnTo>
                <a:lnTo>
                  <a:pt x="5" y="66"/>
                </a:lnTo>
                <a:lnTo>
                  <a:pt x="1" y="84"/>
                </a:lnTo>
                <a:lnTo>
                  <a:pt x="0" y="101"/>
                </a:lnTo>
                <a:lnTo>
                  <a:pt x="1" y="119"/>
                </a:lnTo>
                <a:lnTo>
                  <a:pt x="5" y="136"/>
                </a:lnTo>
                <a:lnTo>
                  <a:pt x="12" y="153"/>
                </a:lnTo>
                <a:lnTo>
                  <a:pt x="21" y="167"/>
                </a:lnTo>
                <a:lnTo>
                  <a:pt x="31" y="180"/>
                </a:lnTo>
                <a:lnTo>
                  <a:pt x="43" y="190"/>
                </a:lnTo>
                <a:lnTo>
                  <a:pt x="58" y="198"/>
                </a:lnTo>
                <a:lnTo>
                  <a:pt x="72" y="203"/>
                </a:lnTo>
                <a:lnTo>
                  <a:pt x="88" y="204"/>
                </a:lnTo>
                <a:lnTo>
                  <a:pt x="103" y="203"/>
                </a:lnTo>
                <a:lnTo>
                  <a:pt x="117" y="198"/>
                </a:lnTo>
                <a:lnTo>
                  <a:pt x="131" y="190"/>
                </a:lnTo>
                <a:lnTo>
                  <a:pt x="143" y="180"/>
                </a:lnTo>
                <a:lnTo>
                  <a:pt x="155" y="167"/>
                </a:lnTo>
                <a:lnTo>
                  <a:pt x="163" y="153"/>
                </a:lnTo>
                <a:lnTo>
                  <a:pt x="169" y="136"/>
                </a:lnTo>
                <a:lnTo>
                  <a:pt x="174" y="119"/>
                </a:lnTo>
                <a:lnTo>
                  <a:pt x="176" y="101"/>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431" name="Line 55"/>
          <p:cNvSpPr>
            <a:spLocks noChangeShapeType="1"/>
          </p:cNvSpPr>
          <p:nvPr/>
        </p:nvSpPr>
        <p:spPr bwMode="auto">
          <a:xfrm>
            <a:off x="4684713" y="3898900"/>
            <a:ext cx="1587" cy="0"/>
          </a:xfrm>
          <a:prstGeom prst="line">
            <a:avLst/>
          </a:prstGeom>
          <a:noFill/>
          <a:ln w="0">
            <a:solidFill>
              <a:srgbClr val="00FFFF"/>
            </a:solidFill>
            <a:round/>
            <a:headEnd/>
            <a:tailEnd/>
          </a:ln>
        </p:spPr>
        <p:txBody>
          <a:bodyPr>
            <a:prstTxWarp prst="textNoShape">
              <a:avLst/>
            </a:prstTxWarp>
          </a:bodyPr>
          <a:lstStyle/>
          <a:p>
            <a:endParaRPr lang="en-US"/>
          </a:p>
        </p:txBody>
      </p:sp>
      <p:sp>
        <p:nvSpPr>
          <p:cNvPr id="101432" name="Freeform 56"/>
          <p:cNvSpPr>
            <a:spLocks/>
          </p:cNvSpPr>
          <p:nvPr/>
        </p:nvSpPr>
        <p:spPr bwMode="auto">
          <a:xfrm>
            <a:off x="4622800" y="3867150"/>
            <a:ext cx="61913" cy="61913"/>
          </a:xfrm>
          <a:custGeom>
            <a:avLst/>
            <a:gdLst>
              <a:gd name="T0" fmla="*/ 61913 w 176"/>
              <a:gd name="T1" fmla="*/ 30957 h 204"/>
              <a:gd name="T2" fmla="*/ 61209 w 176"/>
              <a:gd name="T3" fmla="*/ 25494 h 204"/>
              <a:gd name="T4" fmla="*/ 60154 w 176"/>
              <a:gd name="T5" fmla="*/ 20334 h 204"/>
              <a:gd name="T6" fmla="*/ 57340 w 176"/>
              <a:gd name="T7" fmla="*/ 15478 h 204"/>
              <a:gd name="T8" fmla="*/ 54174 w 176"/>
              <a:gd name="T9" fmla="*/ 10926 h 204"/>
              <a:gd name="T10" fmla="*/ 51008 w 176"/>
              <a:gd name="T11" fmla="*/ 7284 h 204"/>
              <a:gd name="T12" fmla="*/ 46083 w 176"/>
              <a:gd name="T13" fmla="*/ 4249 h 204"/>
              <a:gd name="T14" fmla="*/ 41158 w 176"/>
              <a:gd name="T15" fmla="*/ 1821 h 204"/>
              <a:gd name="T16" fmla="*/ 36233 w 176"/>
              <a:gd name="T17" fmla="*/ 303 h 204"/>
              <a:gd name="T18" fmla="*/ 30956 w 176"/>
              <a:gd name="T19" fmla="*/ 0 h 204"/>
              <a:gd name="T20" fmla="*/ 25680 w 176"/>
              <a:gd name="T21" fmla="*/ 303 h 204"/>
              <a:gd name="T22" fmla="*/ 20403 w 176"/>
              <a:gd name="T23" fmla="*/ 1821 h 204"/>
              <a:gd name="T24" fmla="*/ 15478 w 176"/>
              <a:gd name="T25" fmla="*/ 4249 h 204"/>
              <a:gd name="T26" fmla="*/ 10905 w 176"/>
              <a:gd name="T27" fmla="*/ 7284 h 204"/>
              <a:gd name="T28" fmla="*/ 7387 w 176"/>
              <a:gd name="T29" fmla="*/ 10926 h 204"/>
              <a:gd name="T30" fmla="*/ 4221 w 176"/>
              <a:gd name="T31" fmla="*/ 15478 h 204"/>
              <a:gd name="T32" fmla="*/ 1759 w 176"/>
              <a:gd name="T33" fmla="*/ 20334 h 204"/>
              <a:gd name="T34" fmla="*/ 352 w 176"/>
              <a:gd name="T35" fmla="*/ 25494 h 204"/>
              <a:gd name="T36" fmla="*/ 0 w 176"/>
              <a:gd name="T37" fmla="*/ 30957 h 204"/>
              <a:gd name="T38" fmla="*/ 352 w 176"/>
              <a:gd name="T39" fmla="*/ 36723 h 204"/>
              <a:gd name="T40" fmla="*/ 1759 w 176"/>
              <a:gd name="T41" fmla="*/ 41882 h 204"/>
              <a:gd name="T42" fmla="*/ 4221 w 176"/>
              <a:gd name="T43" fmla="*/ 46435 h 204"/>
              <a:gd name="T44" fmla="*/ 7387 w 176"/>
              <a:gd name="T45" fmla="*/ 50987 h 204"/>
              <a:gd name="T46" fmla="*/ 10905 w 176"/>
              <a:gd name="T47" fmla="*/ 54933 h 204"/>
              <a:gd name="T48" fmla="*/ 15478 w 176"/>
              <a:gd name="T49" fmla="*/ 57968 h 204"/>
              <a:gd name="T50" fmla="*/ 20403 w 176"/>
              <a:gd name="T51" fmla="*/ 60092 h 204"/>
              <a:gd name="T52" fmla="*/ 25680 w 176"/>
              <a:gd name="T53" fmla="*/ 61610 h 204"/>
              <a:gd name="T54" fmla="*/ 30956 w 176"/>
              <a:gd name="T55" fmla="*/ 61913 h 204"/>
              <a:gd name="T56" fmla="*/ 36233 w 176"/>
              <a:gd name="T57" fmla="*/ 61610 h 204"/>
              <a:gd name="T58" fmla="*/ 41158 w 176"/>
              <a:gd name="T59" fmla="*/ 60092 h 204"/>
              <a:gd name="T60" fmla="*/ 46083 w 176"/>
              <a:gd name="T61" fmla="*/ 57968 h 204"/>
              <a:gd name="T62" fmla="*/ 51008 w 176"/>
              <a:gd name="T63" fmla="*/ 54933 h 204"/>
              <a:gd name="T64" fmla="*/ 54174 w 176"/>
              <a:gd name="T65" fmla="*/ 50987 h 204"/>
              <a:gd name="T66" fmla="*/ 57340 w 176"/>
              <a:gd name="T67" fmla="*/ 46435 h 204"/>
              <a:gd name="T68" fmla="*/ 60154 w 176"/>
              <a:gd name="T69" fmla="*/ 41882 h 204"/>
              <a:gd name="T70" fmla="*/ 61209 w 176"/>
              <a:gd name="T71" fmla="*/ 36723 h 204"/>
              <a:gd name="T72" fmla="*/ 61913 w 176"/>
              <a:gd name="T73" fmla="*/ 30957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6"/>
              <a:gd name="T112" fmla="*/ 0 h 204"/>
              <a:gd name="T113" fmla="*/ 176 w 176"/>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6" h="204">
                <a:moveTo>
                  <a:pt x="176" y="102"/>
                </a:moveTo>
                <a:lnTo>
                  <a:pt x="174" y="84"/>
                </a:lnTo>
                <a:lnTo>
                  <a:pt x="171" y="67"/>
                </a:lnTo>
                <a:lnTo>
                  <a:pt x="163" y="51"/>
                </a:lnTo>
                <a:lnTo>
                  <a:pt x="154" y="36"/>
                </a:lnTo>
                <a:lnTo>
                  <a:pt x="145" y="24"/>
                </a:lnTo>
                <a:lnTo>
                  <a:pt x="131" y="14"/>
                </a:lnTo>
                <a:lnTo>
                  <a:pt x="117" y="6"/>
                </a:lnTo>
                <a:lnTo>
                  <a:pt x="103" y="1"/>
                </a:lnTo>
                <a:lnTo>
                  <a:pt x="88" y="0"/>
                </a:lnTo>
                <a:lnTo>
                  <a:pt x="73" y="1"/>
                </a:lnTo>
                <a:lnTo>
                  <a:pt x="58" y="6"/>
                </a:lnTo>
                <a:lnTo>
                  <a:pt x="44" y="14"/>
                </a:lnTo>
                <a:lnTo>
                  <a:pt x="31" y="24"/>
                </a:lnTo>
                <a:lnTo>
                  <a:pt x="21" y="36"/>
                </a:lnTo>
                <a:lnTo>
                  <a:pt x="12" y="51"/>
                </a:lnTo>
                <a:lnTo>
                  <a:pt x="5" y="67"/>
                </a:lnTo>
                <a:lnTo>
                  <a:pt x="1" y="84"/>
                </a:lnTo>
                <a:lnTo>
                  <a:pt x="0" y="102"/>
                </a:lnTo>
                <a:lnTo>
                  <a:pt x="1" y="121"/>
                </a:lnTo>
                <a:lnTo>
                  <a:pt x="5" y="138"/>
                </a:lnTo>
                <a:lnTo>
                  <a:pt x="12" y="153"/>
                </a:lnTo>
                <a:lnTo>
                  <a:pt x="21" y="168"/>
                </a:lnTo>
                <a:lnTo>
                  <a:pt x="31" y="181"/>
                </a:lnTo>
                <a:lnTo>
                  <a:pt x="44" y="191"/>
                </a:lnTo>
                <a:lnTo>
                  <a:pt x="58" y="198"/>
                </a:lnTo>
                <a:lnTo>
                  <a:pt x="73" y="203"/>
                </a:lnTo>
                <a:lnTo>
                  <a:pt x="88" y="204"/>
                </a:lnTo>
                <a:lnTo>
                  <a:pt x="103" y="203"/>
                </a:lnTo>
                <a:lnTo>
                  <a:pt x="117" y="198"/>
                </a:lnTo>
                <a:lnTo>
                  <a:pt x="131" y="191"/>
                </a:lnTo>
                <a:lnTo>
                  <a:pt x="145" y="181"/>
                </a:lnTo>
                <a:lnTo>
                  <a:pt x="154" y="168"/>
                </a:lnTo>
                <a:lnTo>
                  <a:pt x="163" y="153"/>
                </a:lnTo>
                <a:lnTo>
                  <a:pt x="171" y="138"/>
                </a:lnTo>
                <a:lnTo>
                  <a:pt x="174" y="121"/>
                </a:lnTo>
                <a:lnTo>
                  <a:pt x="176" y="102"/>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433" name="Line 57"/>
          <p:cNvSpPr>
            <a:spLocks noChangeShapeType="1"/>
          </p:cNvSpPr>
          <p:nvPr/>
        </p:nvSpPr>
        <p:spPr bwMode="auto">
          <a:xfrm>
            <a:off x="4972050" y="3770313"/>
            <a:ext cx="1588" cy="1587"/>
          </a:xfrm>
          <a:prstGeom prst="line">
            <a:avLst/>
          </a:prstGeom>
          <a:noFill/>
          <a:ln w="0">
            <a:solidFill>
              <a:srgbClr val="00FFFF"/>
            </a:solidFill>
            <a:round/>
            <a:headEnd/>
            <a:tailEnd/>
          </a:ln>
        </p:spPr>
        <p:txBody>
          <a:bodyPr>
            <a:prstTxWarp prst="textNoShape">
              <a:avLst/>
            </a:prstTxWarp>
          </a:bodyPr>
          <a:lstStyle/>
          <a:p>
            <a:endParaRPr lang="en-US"/>
          </a:p>
        </p:txBody>
      </p:sp>
      <p:sp>
        <p:nvSpPr>
          <p:cNvPr id="101434" name="Freeform 58"/>
          <p:cNvSpPr>
            <a:spLocks/>
          </p:cNvSpPr>
          <p:nvPr/>
        </p:nvSpPr>
        <p:spPr bwMode="auto">
          <a:xfrm>
            <a:off x="4911725" y="3740150"/>
            <a:ext cx="60325" cy="61913"/>
          </a:xfrm>
          <a:custGeom>
            <a:avLst/>
            <a:gdLst>
              <a:gd name="T0" fmla="*/ 60325 w 175"/>
              <a:gd name="T1" fmla="*/ 30957 h 204"/>
              <a:gd name="T2" fmla="*/ 59980 w 175"/>
              <a:gd name="T3" fmla="*/ 25797 h 204"/>
              <a:gd name="T4" fmla="*/ 58601 w 175"/>
              <a:gd name="T5" fmla="*/ 20638 h 204"/>
              <a:gd name="T6" fmla="*/ 56533 w 175"/>
              <a:gd name="T7" fmla="*/ 15478 h 204"/>
              <a:gd name="T8" fmla="*/ 53086 w 175"/>
              <a:gd name="T9" fmla="*/ 10926 h 204"/>
              <a:gd name="T10" fmla="*/ 49984 w 175"/>
              <a:gd name="T11" fmla="*/ 7284 h 204"/>
              <a:gd name="T12" fmla="*/ 45502 w 175"/>
              <a:gd name="T13" fmla="*/ 3945 h 204"/>
              <a:gd name="T14" fmla="*/ 40332 w 175"/>
              <a:gd name="T15" fmla="*/ 1821 h 204"/>
              <a:gd name="T16" fmla="*/ 35850 w 175"/>
              <a:gd name="T17" fmla="*/ 303 h 204"/>
              <a:gd name="T18" fmla="*/ 30335 w 175"/>
              <a:gd name="T19" fmla="*/ 0 h 204"/>
              <a:gd name="T20" fmla="*/ 25164 w 175"/>
              <a:gd name="T21" fmla="*/ 303 h 204"/>
              <a:gd name="T22" fmla="*/ 19993 w 175"/>
              <a:gd name="T23" fmla="*/ 1821 h 204"/>
              <a:gd name="T24" fmla="*/ 15167 w 175"/>
              <a:gd name="T25" fmla="*/ 3945 h 204"/>
              <a:gd name="T26" fmla="*/ 11031 w 175"/>
              <a:gd name="T27" fmla="*/ 7284 h 204"/>
              <a:gd name="T28" fmla="*/ 7239 w 175"/>
              <a:gd name="T29" fmla="*/ 10926 h 204"/>
              <a:gd name="T30" fmla="*/ 4137 w 175"/>
              <a:gd name="T31" fmla="*/ 15478 h 204"/>
              <a:gd name="T32" fmla="*/ 2068 w 175"/>
              <a:gd name="T33" fmla="*/ 20638 h 204"/>
              <a:gd name="T34" fmla="*/ 345 w 175"/>
              <a:gd name="T35" fmla="*/ 25797 h 204"/>
              <a:gd name="T36" fmla="*/ 0 w 175"/>
              <a:gd name="T37" fmla="*/ 30957 h 204"/>
              <a:gd name="T38" fmla="*/ 345 w 175"/>
              <a:gd name="T39" fmla="*/ 36419 h 204"/>
              <a:gd name="T40" fmla="*/ 2068 w 175"/>
              <a:gd name="T41" fmla="*/ 41882 h 204"/>
              <a:gd name="T42" fmla="*/ 4137 w 175"/>
              <a:gd name="T43" fmla="*/ 46435 h 204"/>
              <a:gd name="T44" fmla="*/ 7239 w 175"/>
              <a:gd name="T45" fmla="*/ 50987 h 204"/>
              <a:gd name="T46" fmla="*/ 11031 w 175"/>
              <a:gd name="T47" fmla="*/ 54629 h 204"/>
              <a:gd name="T48" fmla="*/ 15167 w 175"/>
              <a:gd name="T49" fmla="*/ 57968 h 204"/>
              <a:gd name="T50" fmla="*/ 19993 w 175"/>
              <a:gd name="T51" fmla="*/ 60092 h 204"/>
              <a:gd name="T52" fmla="*/ 25164 w 175"/>
              <a:gd name="T53" fmla="*/ 61610 h 204"/>
              <a:gd name="T54" fmla="*/ 30335 w 175"/>
              <a:gd name="T55" fmla="*/ 61913 h 204"/>
              <a:gd name="T56" fmla="*/ 35850 w 175"/>
              <a:gd name="T57" fmla="*/ 61610 h 204"/>
              <a:gd name="T58" fmla="*/ 40332 w 175"/>
              <a:gd name="T59" fmla="*/ 60092 h 204"/>
              <a:gd name="T60" fmla="*/ 45502 w 175"/>
              <a:gd name="T61" fmla="*/ 57968 h 204"/>
              <a:gd name="T62" fmla="*/ 49984 w 175"/>
              <a:gd name="T63" fmla="*/ 54629 h 204"/>
              <a:gd name="T64" fmla="*/ 53086 w 175"/>
              <a:gd name="T65" fmla="*/ 50987 h 204"/>
              <a:gd name="T66" fmla="*/ 56533 w 175"/>
              <a:gd name="T67" fmla="*/ 46435 h 204"/>
              <a:gd name="T68" fmla="*/ 58601 w 175"/>
              <a:gd name="T69" fmla="*/ 41882 h 204"/>
              <a:gd name="T70" fmla="*/ 59980 w 175"/>
              <a:gd name="T71" fmla="*/ 36419 h 204"/>
              <a:gd name="T72" fmla="*/ 60325 w 175"/>
              <a:gd name="T73" fmla="*/ 30957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5"/>
              <a:gd name="T112" fmla="*/ 0 h 204"/>
              <a:gd name="T113" fmla="*/ 175 w 175"/>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5" h="204">
                <a:moveTo>
                  <a:pt x="175" y="102"/>
                </a:moveTo>
                <a:lnTo>
                  <a:pt x="174" y="85"/>
                </a:lnTo>
                <a:lnTo>
                  <a:pt x="170" y="68"/>
                </a:lnTo>
                <a:lnTo>
                  <a:pt x="164" y="51"/>
                </a:lnTo>
                <a:lnTo>
                  <a:pt x="154" y="36"/>
                </a:lnTo>
                <a:lnTo>
                  <a:pt x="145" y="24"/>
                </a:lnTo>
                <a:lnTo>
                  <a:pt x="132" y="13"/>
                </a:lnTo>
                <a:lnTo>
                  <a:pt x="117" y="6"/>
                </a:lnTo>
                <a:lnTo>
                  <a:pt x="104" y="1"/>
                </a:lnTo>
                <a:lnTo>
                  <a:pt x="88" y="0"/>
                </a:lnTo>
                <a:lnTo>
                  <a:pt x="73" y="1"/>
                </a:lnTo>
                <a:lnTo>
                  <a:pt x="58" y="6"/>
                </a:lnTo>
                <a:lnTo>
                  <a:pt x="44" y="13"/>
                </a:lnTo>
                <a:lnTo>
                  <a:pt x="32" y="24"/>
                </a:lnTo>
                <a:lnTo>
                  <a:pt x="21" y="36"/>
                </a:lnTo>
                <a:lnTo>
                  <a:pt x="12" y="51"/>
                </a:lnTo>
                <a:lnTo>
                  <a:pt x="6" y="68"/>
                </a:lnTo>
                <a:lnTo>
                  <a:pt x="1" y="85"/>
                </a:lnTo>
                <a:lnTo>
                  <a:pt x="0" y="102"/>
                </a:lnTo>
                <a:lnTo>
                  <a:pt x="1" y="120"/>
                </a:lnTo>
                <a:lnTo>
                  <a:pt x="6" y="138"/>
                </a:lnTo>
                <a:lnTo>
                  <a:pt x="12" y="153"/>
                </a:lnTo>
                <a:lnTo>
                  <a:pt x="21" y="168"/>
                </a:lnTo>
                <a:lnTo>
                  <a:pt x="32" y="180"/>
                </a:lnTo>
                <a:lnTo>
                  <a:pt x="44" y="191"/>
                </a:lnTo>
                <a:lnTo>
                  <a:pt x="58" y="198"/>
                </a:lnTo>
                <a:lnTo>
                  <a:pt x="73" y="203"/>
                </a:lnTo>
                <a:lnTo>
                  <a:pt x="88" y="204"/>
                </a:lnTo>
                <a:lnTo>
                  <a:pt x="104" y="203"/>
                </a:lnTo>
                <a:lnTo>
                  <a:pt x="117" y="198"/>
                </a:lnTo>
                <a:lnTo>
                  <a:pt x="132" y="191"/>
                </a:lnTo>
                <a:lnTo>
                  <a:pt x="145" y="180"/>
                </a:lnTo>
                <a:lnTo>
                  <a:pt x="154" y="168"/>
                </a:lnTo>
                <a:lnTo>
                  <a:pt x="164" y="153"/>
                </a:lnTo>
                <a:lnTo>
                  <a:pt x="170" y="138"/>
                </a:lnTo>
                <a:lnTo>
                  <a:pt x="174" y="120"/>
                </a:lnTo>
                <a:lnTo>
                  <a:pt x="175" y="102"/>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435" name="Line 59"/>
          <p:cNvSpPr>
            <a:spLocks noChangeShapeType="1"/>
          </p:cNvSpPr>
          <p:nvPr/>
        </p:nvSpPr>
        <p:spPr bwMode="auto">
          <a:xfrm>
            <a:off x="5260975" y="3514725"/>
            <a:ext cx="1588" cy="0"/>
          </a:xfrm>
          <a:prstGeom prst="line">
            <a:avLst/>
          </a:prstGeom>
          <a:noFill/>
          <a:ln w="0">
            <a:solidFill>
              <a:srgbClr val="00FFFF"/>
            </a:solidFill>
            <a:round/>
            <a:headEnd/>
            <a:tailEnd/>
          </a:ln>
        </p:spPr>
        <p:txBody>
          <a:bodyPr>
            <a:prstTxWarp prst="textNoShape">
              <a:avLst/>
            </a:prstTxWarp>
          </a:bodyPr>
          <a:lstStyle/>
          <a:p>
            <a:endParaRPr lang="en-US"/>
          </a:p>
        </p:txBody>
      </p:sp>
      <p:sp>
        <p:nvSpPr>
          <p:cNvPr id="101436" name="Freeform 60"/>
          <p:cNvSpPr>
            <a:spLocks/>
          </p:cNvSpPr>
          <p:nvPr/>
        </p:nvSpPr>
        <p:spPr bwMode="auto">
          <a:xfrm>
            <a:off x="5200650" y="3482975"/>
            <a:ext cx="60325" cy="61913"/>
          </a:xfrm>
          <a:custGeom>
            <a:avLst/>
            <a:gdLst>
              <a:gd name="T0" fmla="*/ 60325 w 174"/>
              <a:gd name="T1" fmla="*/ 30653 h 204"/>
              <a:gd name="T2" fmla="*/ 59978 w 174"/>
              <a:gd name="T3" fmla="*/ 25190 h 204"/>
              <a:gd name="T4" fmla="*/ 58592 w 174"/>
              <a:gd name="T5" fmla="*/ 20031 h 204"/>
              <a:gd name="T6" fmla="*/ 56511 w 174"/>
              <a:gd name="T7" fmla="*/ 15175 h 204"/>
              <a:gd name="T8" fmla="*/ 53738 w 174"/>
              <a:gd name="T9" fmla="*/ 10926 h 204"/>
              <a:gd name="T10" fmla="*/ 49577 w 174"/>
              <a:gd name="T11" fmla="*/ 6980 h 204"/>
              <a:gd name="T12" fmla="*/ 45417 w 174"/>
              <a:gd name="T13" fmla="*/ 3945 h 204"/>
              <a:gd name="T14" fmla="*/ 40563 w 174"/>
              <a:gd name="T15" fmla="*/ 1821 h 204"/>
              <a:gd name="T16" fmla="*/ 35710 w 174"/>
              <a:gd name="T17" fmla="*/ 303 h 204"/>
              <a:gd name="T18" fmla="*/ 30163 w 174"/>
              <a:gd name="T19" fmla="*/ 0 h 204"/>
              <a:gd name="T20" fmla="*/ 24962 w 174"/>
              <a:gd name="T21" fmla="*/ 303 h 204"/>
              <a:gd name="T22" fmla="*/ 19762 w 174"/>
              <a:gd name="T23" fmla="*/ 1821 h 204"/>
              <a:gd name="T24" fmla="*/ 14908 w 174"/>
              <a:gd name="T25" fmla="*/ 3945 h 204"/>
              <a:gd name="T26" fmla="*/ 10748 w 174"/>
              <a:gd name="T27" fmla="*/ 6980 h 204"/>
              <a:gd name="T28" fmla="*/ 6934 w 174"/>
              <a:gd name="T29" fmla="*/ 10926 h 204"/>
              <a:gd name="T30" fmla="*/ 3814 w 174"/>
              <a:gd name="T31" fmla="*/ 15175 h 204"/>
              <a:gd name="T32" fmla="*/ 1733 w 174"/>
              <a:gd name="T33" fmla="*/ 20031 h 204"/>
              <a:gd name="T34" fmla="*/ 347 w 174"/>
              <a:gd name="T35" fmla="*/ 25190 h 204"/>
              <a:gd name="T36" fmla="*/ 0 w 174"/>
              <a:gd name="T37" fmla="*/ 30653 h 204"/>
              <a:gd name="T38" fmla="*/ 347 w 174"/>
              <a:gd name="T39" fmla="*/ 36116 h 204"/>
              <a:gd name="T40" fmla="*/ 1733 w 174"/>
              <a:gd name="T41" fmla="*/ 41275 h 204"/>
              <a:gd name="T42" fmla="*/ 3814 w 174"/>
              <a:gd name="T43" fmla="*/ 46131 h 204"/>
              <a:gd name="T44" fmla="*/ 6934 w 174"/>
              <a:gd name="T45" fmla="*/ 50380 h 204"/>
              <a:gd name="T46" fmla="*/ 10748 w 174"/>
              <a:gd name="T47" fmla="*/ 54629 h 204"/>
              <a:gd name="T48" fmla="*/ 14908 w 174"/>
              <a:gd name="T49" fmla="*/ 57361 h 204"/>
              <a:gd name="T50" fmla="*/ 19762 w 174"/>
              <a:gd name="T51" fmla="*/ 60092 h 204"/>
              <a:gd name="T52" fmla="*/ 24962 w 174"/>
              <a:gd name="T53" fmla="*/ 61003 h 204"/>
              <a:gd name="T54" fmla="*/ 30163 w 174"/>
              <a:gd name="T55" fmla="*/ 61913 h 204"/>
              <a:gd name="T56" fmla="*/ 35710 w 174"/>
              <a:gd name="T57" fmla="*/ 61003 h 204"/>
              <a:gd name="T58" fmla="*/ 40563 w 174"/>
              <a:gd name="T59" fmla="*/ 60092 h 204"/>
              <a:gd name="T60" fmla="*/ 45417 w 174"/>
              <a:gd name="T61" fmla="*/ 57361 h 204"/>
              <a:gd name="T62" fmla="*/ 49577 w 174"/>
              <a:gd name="T63" fmla="*/ 54629 h 204"/>
              <a:gd name="T64" fmla="*/ 53738 w 174"/>
              <a:gd name="T65" fmla="*/ 50380 h 204"/>
              <a:gd name="T66" fmla="*/ 56511 w 174"/>
              <a:gd name="T67" fmla="*/ 46131 h 204"/>
              <a:gd name="T68" fmla="*/ 58592 w 174"/>
              <a:gd name="T69" fmla="*/ 41275 h 204"/>
              <a:gd name="T70" fmla="*/ 59978 w 174"/>
              <a:gd name="T71" fmla="*/ 36116 h 204"/>
              <a:gd name="T72" fmla="*/ 60325 w 174"/>
              <a:gd name="T73" fmla="*/ 30653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4"/>
              <a:gd name="T112" fmla="*/ 0 h 204"/>
              <a:gd name="T113" fmla="*/ 174 w 174"/>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4" h="204">
                <a:moveTo>
                  <a:pt x="174" y="101"/>
                </a:moveTo>
                <a:lnTo>
                  <a:pt x="173" y="83"/>
                </a:lnTo>
                <a:lnTo>
                  <a:pt x="169" y="66"/>
                </a:lnTo>
                <a:lnTo>
                  <a:pt x="163" y="50"/>
                </a:lnTo>
                <a:lnTo>
                  <a:pt x="155" y="36"/>
                </a:lnTo>
                <a:lnTo>
                  <a:pt x="143" y="23"/>
                </a:lnTo>
                <a:lnTo>
                  <a:pt x="131" y="13"/>
                </a:lnTo>
                <a:lnTo>
                  <a:pt x="117" y="6"/>
                </a:lnTo>
                <a:lnTo>
                  <a:pt x="103" y="1"/>
                </a:lnTo>
                <a:lnTo>
                  <a:pt x="87" y="0"/>
                </a:lnTo>
                <a:lnTo>
                  <a:pt x="72" y="1"/>
                </a:lnTo>
                <a:lnTo>
                  <a:pt x="57" y="6"/>
                </a:lnTo>
                <a:lnTo>
                  <a:pt x="43" y="13"/>
                </a:lnTo>
                <a:lnTo>
                  <a:pt x="31" y="23"/>
                </a:lnTo>
                <a:lnTo>
                  <a:pt x="20" y="36"/>
                </a:lnTo>
                <a:lnTo>
                  <a:pt x="11" y="50"/>
                </a:lnTo>
                <a:lnTo>
                  <a:pt x="5" y="66"/>
                </a:lnTo>
                <a:lnTo>
                  <a:pt x="1" y="83"/>
                </a:lnTo>
                <a:lnTo>
                  <a:pt x="0" y="101"/>
                </a:lnTo>
                <a:lnTo>
                  <a:pt x="1" y="119"/>
                </a:lnTo>
                <a:lnTo>
                  <a:pt x="5" y="136"/>
                </a:lnTo>
                <a:lnTo>
                  <a:pt x="11" y="152"/>
                </a:lnTo>
                <a:lnTo>
                  <a:pt x="20" y="166"/>
                </a:lnTo>
                <a:lnTo>
                  <a:pt x="31" y="180"/>
                </a:lnTo>
                <a:lnTo>
                  <a:pt x="43" y="189"/>
                </a:lnTo>
                <a:lnTo>
                  <a:pt x="57" y="198"/>
                </a:lnTo>
                <a:lnTo>
                  <a:pt x="72" y="201"/>
                </a:lnTo>
                <a:lnTo>
                  <a:pt x="87" y="204"/>
                </a:lnTo>
                <a:lnTo>
                  <a:pt x="103" y="201"/>
                </a:lnTo>
                <a:lnTo>
                  <a:pt x="117" y="198"/>
                </a:lnTo>
                <a:lnTo>
                  <a:pt x="131" y="189"/>
                </a:lnTo>
                <a:lnTo>
                  <a:pt x="143" y="180"/>
                </a:lnTo>
                <a:lnTo>
                  <a:pt x="155" y="166"/>
                </a:lnTo>
                <a:lnTo>
                  <a:pt x="163" y="152"/>
                </a:lnTo>
                <a:lnTo>
                  <a:pt x="169" y="136"/>
                </a:lnTo>
                <a:lnTo>
                  <a:pt x="173" y="119"/>
                </a:lnTo>
                <a:lnTo>
                  <a:pt x="174" y="101"/>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437" name="Line 61"/>
          <p:cNvSpPr>
            <a:spLocks noChangeShapeType="1"/>
          </p:cNvSpPr>
          <p:nvPr/>
        </p:nvSpPr>
        <p:spPr bwMode="auto">
          <a:xfrm>
            <a:off x="5548313" y="3382963"/>
            <a:ext cx="1587" cy="1587"/>
          </a:xfrm>
          <a:prstGeom prst="line">
            <a:avLst/>
          </a:prstGeom>
          <a:noFill/>
          <a:ln w="0">
            <a:solidFill>
              <a:srgbClr val="00FFFF"/>
            </a:solidFill>
            <a:round/>
            <a:headEnd/>
            <a:tailEnd/>
          </a:ln>
        </p:spPr>
        <p:txBody>
          <a:bodyPr>
            <a:prstTxWarp prst="textNoShape">
              <a:avLst/>
            </a:prstTxWarp>
          </a:bodyPr>
          <a:lstStyle/>
          <a:p>
            <a:endParaRPr lang="en-US"/>
          </a:p>
        </p:txBody>
      </p:sp>
      <p:sp>
        <p:nvSpPr>
          <p:cNvPr id="101438" name="Freeform 62"/>
          <p:cNvSpPr>
            <a:spLocks/>
          </p:cNvSpPr>
          <p:nvPr/>
        </p:nvSpPr>
        <p:spPr bwMode="auto">
          <a:xfrm>
            <a:off x="5487988" y="3352800"/>
            <a:ext cx="60325" cy="61913"/>
          </a:xfrm>
          <a:custGeom>
            <a:avLst/>
            <a:gdLst>
              <a:gd name="T0" fmla="*/ 60325 w 174"/>
              <a:gd name="T1" fmla="*/ 30653 h 204"/>
              <a:gd name="T2" fmla="*/ 59978 w 174"/>
              <a:gd name="T3" fmla="*/ 25190 h 204"/>
              <a:gd name="T4" fmla="*/ 58592 w 174"/>
              <a:gd name="T5" fmla="*/ 20031 h 204"/>
              <a:gd name="T6" fmla="*/ 56511 w 174"/>
              <a:gd name="T7" fmla="*/ 15175 h 204"/>
              <a:gd name="T8" fmla="*/ 53738 w 174"/>
              <a:gd name="T9" fmla="*/ 10926 h 204"/>
              <a:gd name="T10" fmla="*/ 49577 w 174"/>
              <a:gd name="T11" fmla="*/ 6980 h 204"/>
              <a:gd name="T12" fmla="*/ 45417 w 174"/>
              <a:gd name="T13" fmla="*/ 3945 h 204"/>
              <a:gd name="T14" fmla="*/ 40563 w 174"/>
              <a:gd name="T15" fmla="*/ 1821 h 204"/>
              <a:gd name="T16" fmla="*/ 35710 w 174"/>
              <a:gd name="T17" fmla="*/ 303 h 204"/>
              <a:gd name="T18" fmla="*/ 30509 w 174"/>
              <a:gd name="T19" fmla="*/ 0 h 204"/>
              <a:gd name="T20" fmla="*/ 24962 w 174"/>
              <a:gd name="T21" fmla="*/ 303 h 204"/>
              <a:gd name="T22" fmla="*/ 19762 w 174"/>
              <a:gd name="T23" fmla="*/ 1821 h 204"/>
              <a:gd name="T24" fmla="*/ 14908 w 174"/>
              <a:gd name="T25" fmla="*/ 3945 h 204"/>
              <a:gd name="T26" fmla="*/ 10748 w 174"/>
              <a:gd name="T27" fmla="*/ 6980 h 204"/>
              <a:gd name="T28" fmla="*/ 6934 w 174"/>
              <a:gd name="T29" fmla="*/ 10926 h 204"/>
              <a:gd name="T30" fmla="*/ 3814 w 174"/>
              <a:gd name="T31" fmla="*/ 15175 h 204"/>
              <a:gd name="T32" fmla="*/ 1733 w 174"/>
              <a:gd name="T33" fmla="*/ 20031 h 204"/>
              <a:gd name="T34" fmla="*/ 347 w 174"/>
              <a:gd name="T35" fmla="*/ 25190 h 204"/>
              <a:gd name="T36" fmla="*/ 0 w 174"/>
              <a:gd name="T37" fmla="*/ 30653 h 204"/>
              <a:gd name="T38" fmla="*/ 347 w 174"/>
              <a:gd name="T39" fmla="*/ 36116 h 204"/>
              <a:gd name="T40" fmla="*/ 1733 w 174"/>
              <a:gd name="T41" fmla="*/ 41275 h 204"/>
              <a:gd name="T42" fmla="*/ 3814 w 174"/>
              <a:gd name="T43" fmla="*/ 46131 h 204"/>
              <a:gd name="T44" fmla="*/ 6934 w 174"/>
              <a:gd name="T45" fmla="*/ 50380 h 204"/>
              <a:gd name="T46" fmla="*/ 10748 w 174"/>
              <a:gd name="T47" fmla="*/ 54629 h 204"/>
              <a:gd name="T48" fmla="*/ 14908 w 174"/>
              <a:gd name="T49" fmla="*/ 57361 h 204"/>
              <a:gd name="T50" fmla="*/ 19762 w 174"/>
              <a:gd name="T51" fmla="*/ 59789 h 204"/>
              <a:gd name="T52" fmla="*/ 24962 w 174"/>
              <a:gd name="T53" fmla="*/ 61003 h 204"/>
              <a:gd name="T54" fmla="*/ 30509 w 174"/>
              <a:gd name="T55" fmla="*/ 61913 h 204"/>
              <a:gd name="T56" fmla="*/ 35710 w 174"/>
              <a:gd name="T57" fmla="*/ 61003 h 204"/>
              <a:gd name="T58" fmla="*/ 40563 w 174"/>
              <a:gd name="T59" fmla="*/ 59789 h 204"/>
              <a:gd name="T60" fmla="*/ 45417 w 174"/>
              <a:gd name="T61" fmla="*/ 57361 h 204"/>
              <a:gd name="T62" fmla="*/ 49577 w 174"/>
              <a:gd name="T63" fmla="*/ 54629 h 204"/>
              <a:gd name="T64" fmla="*/ 53738 w 174"/>
              <a:gd name="T65" fmla="*/ 50380 h 204"/>
              <a:gd name="T66" fmla="*/ 56511 w 174"/>
              <a:gd name="T67" fmla="*/ 46131 h 204"/>
              <a:gd name="T68" fmla="*/ 58592 w 174"/>
              <a:gd name="T69" fmla="*/ 41275 h 204"/>
              <a:gd name="T70" fmla="*/ 59978 w 174"/>
              <a:gd name="T71" fmla="*/ 36116 h 204"/>
              <a:gd name="T72" fmla="*/ 60325 w 174"/>
              <a:gd name="T73" fmla="*/ 30653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4"/>
              <a:gd name="T112" fmla="*/ 0 h 204"/>
              <a:gd name="T113" fmla="*/ 174 w 174"/>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4" h="204">
                <a:moveTo>
                  <a:pt x="174" y="101"/>
                </a:moveTo>
                <a:lnTo>
                  <a:pt x="173" y="83"/>
                </a:lnTo>
                <a:lnTo>
                  <a:pt x="169" y="66"/>
                </a:lnTo>
                <a:lnTo>
                  <a:pt x="163" y="50"/>
                </a:lnTo>
                <a:lnTo>
                  <a:pt x="155" y="36"/>
                </a:lnTo>
                <a:lnTo>
                  <a:pt x="143" y="23"/>
                </a:lnTo>
                <a:lnTo>
                  <a:pt x="131" y="13"/>
                </a:lnTo>
                <a:lnTo>
                  <a:pt x="117" y="6"/>
                </a:lnTo>
                <a:lnTo>
                  <a:pt x="103" y="1"/>
                </a:lnTo>
                <a:lnTo>
                  <a:pt x="88" y="0"/>
                </a:lnTo>
                <a:lnTo>
                  <a:pt x="72" y="1"/>
                </a:lnTo>
                <a:lnTo>
                  <a:pt x="57" y="6"/>
                </a:lnTo>
                <a:lnTo>
                  <a:pt x="43" y="13"/>
                </a:lnTo>
                <a:lnTo>
                  <a:pt x="31" y="23"/>
                </a:lnTo>
                <a:lnTo>
                  <a:pt x="20" y="36"/>
                </a:lnTo>
                <a:lnTo>
                  <a:pt x="11" y="50"/>
                </a:lnTo>
                <a:lnTo>
                  <a:pt x="5" y="66"/>
                </a:lnTo>
                <a:lnTo>
                  <a:pt x="1" y="83"/>
                </a:lnTo>
                <a:lnTo>
                  <a:pt x="0" y="101"/>
                </a:lnTo>
                <a:lnTo>
                  <a:pt x="1" y="119"/>
                </a:lnTo>
                <a:lnTo>
                  <a:pt x="5" y="136"/>
                </a:lnTo>
                <a:lnTo>
                  <a:pt x="11" y="152"/>
                </a:lnTo>
                <a:lnTo>
                  <a:pt x="20" y="166"/>
                </a:lnTo>
                <a:lnTo>
                  <a:pt x="31" y="180"/>
                </a:lnTo>
                <a:lnTo>
                  <a:pt x="43" y="189"/>
                </a:lnTo>
                <a:lnTo>
                  <a:pt x="57" y="197"/>
                </a:lnTo>
                <a:lnTo>
                  <a:pt x="72" y="201"/>
                </a:lnTo>
                <a:lnTo>
                  <a:pt x="88" y="204"/>
                </a:lnTo>
                <a:lnTo>
                  <a:pt x="103" y="201"/>
                </a:lnTo>
                <a:lnTo>
                  <a:pt x="117" y="197"/>
                </a:lnTo>
                <a:lnTo>
                  <a:pt x="131" y="189"/>
                </a:lnTo>
                <a:lnTo>
                  <a:pt x="143" y="180"/>
                </a:lnTo>
                <a:lnTo>
                  <a:pt x="155" y="166"/>
                </a:lnTo>
                <a:lnTo>
                  <a:pt x="163" y="152"/>
                </a:lnTo>
                <a:lnTo>
                  <a:pt x="169" y="136"/>
                </a:lnTo>
                <a:lnTo>
                  <a:pt x="173" y="119"/>
                </a:lnTo>
                <a:lnTo>
                  <a:pt x="174" y="101"/>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439" name="Line 63"/>
          <p:cNvSpPr>
            <a:spLocks noChangeShapeType="1"/>
          </p:cNvSpPr>
          <p:nvPr/>
        </p:nvSpPr>
        <p:spPr bwMode="auto">
          <a:xfrm>
            <a:off x="5835650" y="3382963"/>
            <a:ext cx="1588" cy="1587"/>
          </a:xfrm>
          <a:prstGeom prst="line">
            <a:avLst/>
          </a:prstGeom>
          <a:noFill/>
          <a:ln w="0">
            <a:solidFill>
              <a:srgbClr val="00FFFF"/>
            </a:solidFill>
            <a:round/>
            <a:headEnd/>
            <a:tailEnd/>
          </a:ln>
        </p:spPr>
        <p:txBody>
          <a:bodyPr>
            <a:prstTxWarp prst="textNoShape">
              <a:avLst/>
            </a:prstTxWarp>
          </a:bodyPr>
          <a:lstStyle/>
          <a:p>
            <a:endParaRPr lang="en-US"/>
          </a:p>
        </p:txBody>
      </p:sp>
      <p:sp>
        <p:nvSpPr>
          <p:cNvPr id="101440" name="Freeform 64"/>
          <p:cNvSpPr>
            <a:spLocks/>
          </p:cNvSpPr>
          <p:nvPr/>
        </p:nvSpPr>
        <p:spPr bwMode="auto">
          <a:xfrm>
            <a:off x="5776913" y="3352800"/>
            <a:ext cx="58737" cy="61913"/>
          </a:xfrm>
          <a:custGeom>
            <a:avLst/>
            <a:gdLst>
              <a:gd name="T0" fmla="*/ 58737 w 174"/>
              <a:gd name="T1" fmla="*/ 30653 h 204"/>
              <a:gd name="T2" fmla="*/ 58399 w 174"/>
              <a:gd name="T3" fmla="*/ 25190 h 204"/>
              <a:gd name="T4" fmla="*/ 57049 w 174"/>
              <a:gd name="T5" fmla="*/ 20031 h 204"/>
              <a:gd name="T6" fmla="*/ 55024 w 174"/>
              <a:gd name="T7" fmla="*/ 15175 h 204"/>
              <a:gd name="T8" fmla="*/ 51986 w 174"/>
              <a:gd name="T9" fmla="*/ 10926 h 204"/>
              <a:gd name="T10" fmla="*/ 48272 w 174"/>
              <a:gd name="T11" fmla="*/ 6980 h 204"/>
              <a:gd name="T12" fmla="*/ 44222 w 174"/>
              <a:gd name="T13" fmla="*/ 3945 h 204"/>
              <a:gd name="T14" fmla="*/ 39496 w 174"/>
              <a:gd name="T15" fmla="*/ 1821 h 204"/>
              <a:gd name="T16" fmla="*/ 34432 w 174"/>
              <a:gd name="T17" fmla="*/ 303 h 204"/>
              <a:gd name="T18" fmla="*/ 29706 w 174"/>
              <a:gd name="T19" fmla="*/ 0 h 204"/>
              <a:gd name="T20" fmla="*/ 24305 w 174"/>
              <a:gd name="T21" fmla="*/ 303 h 204"/>
              <a:gd name="T22" fmla="*/ 19241 w 174"/>
              <a:gd name="T23" fmla="*/ 1821 h 204"/>
              <a:gd name="T24" fmla="*/ 14515 w 174"/>
              <a:gd name="T25" fmla="*/ 3945 h 204"/>
              <a:gd name="T26" fmla="*/ 10465 w 174"/>
              <a:gd name="T27" fmla="*/ 6980 h 204"/>
              <a:gd name="T28" fmla="*/ 6751 w 174"/>
              <a:gd name="T29" fmla="*/ 10926 h 204"/>
              <a:gd name="T30" fmla="*/ 3713 w 174"/>
              <a:gd name="T31" fmla="*/ 15175 h 204"/>
              <a:gd name="T32" fmla="*/ 1688 w 174"/>
              <a:gd name="T33" fmla="*/ 20031 h 204"/>
              <a:gd name="T34" fmla="*/ 338 w 174"/>
              <a:gd name="T35" fmla="*/ 25190 h 204"/>
              <a:gd name="T36" fmla="*/ 0 w 174"/>
              <a:gd name="T37" fmla="*/ 30653 h 204"/>
              <a:gd name="T38" fmla="*/ 338 w 174"/>
              <a:gd name="T39" fmla="*/ 36116 h 204"/>
              <a:gd name="T40" fmla="*/ 1688 w 174"/>
              <a:gd name="T41" fmla="*/ 41275 h 204"/>
              <a:gd name="T42" fmla="*/ 3713 w 174"/>
              <a:gd name="T43" fmla="*/ 46131 h 204"/>
              <a:gd name="T44" fmla="*/ 6751 w 174"/>
              <a:gd name="T45" fmla="*/ 50380 h 204"/>
              <a:gd name="T46" fmla="*/ 10465 w 174"/>
              <a:gd name="T47" fmla="*/ 54629 h 204"/>
              <a:gd name="T48" fmla="*/ 14515 w 174"/>
              <a:gd name="T49" fmla="*/ 57361 h 204"/>
              <a:gd name="T50" fmla="*/ 19241 w 174"/>
              <a:gd name="T51" fmla="*/ 59789 h 204"/>
              <a:gd name="T52" fmla="*/ 24305 w 174"/>
              <a:gd name="T53" fmla="*/ 61003 h 204"/>
              <a:gd name="T54" fmla="*/ 29706 w 174"/>
              <a:gd name="T55" fmla="*/ 61913 h 204"/>
              <a:gd name="T56" fmla="*/ 34432 w 174"/>
              <a:gd name="T57" fmla="*/ 61003 h 204"/>
              <a:gd name="T58" fmla="*/ 39496 w 174"/>
              <a:gd name="T59" fmla="*/ 59789 h 204"/>
              <a:gd name="T60" fmla="*/ 44222 w 174"/>
              <a:gd name="T61" fmla="*/ 57361 h 204"/>
              <a:gd name="T62" fmla="*/ 48272 w 174"/>
              <a:gd name="T63" fmla="*/ 54629 h 204"/>
              <a:gd name="T64" fmla="*/ 51986 w 174"/>
              <a:gd name="T65" fmla="*/ 50380 h 204"/>
              <a:gd name="T66" fmla="*/ 55024 w 174"/>
              <a:gd name="T67" fmla="*/ 46131 h 204"/>
              <a:gd name="T68" fmla="*/ 57049 w 174"/>
              <a:gd name="T69" fmla="*/ 41275 h 204"/>
              <a:gd name="T70" fmla="*/ 58399 w 174"/>
              <a:gd name="T71" fmla="*/ 36116 h 204"/>
              <a:gd name="T72" fmla="*/ 58737 w 174"/>
              <a:gd name="T73" fmla="*/ 30653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4"/>
              <a:gd name="T112" fmla="*/ 0 h 204"/>
              <a:gd name="T113" fmla="*/ 174 w 174"/>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4" h="204">
                <a:moveTo>
                  <a:pt x="174" y="101"/>
                </a:moveTo>
                <a:lnTo>
                  <a:pt x="173" y="83"/>
                </a:lnTo>
                <a:lnTo>
                  <a:pt x="169" y="66"/>
                </a:lnTo>
                <a:lnTo>
                  <a:pt x="163" y="50"/>
                </a:lnTo>
                <a:lnTo>
                  <a:pt x="154" y="36"/>
                </a:lnTo>
                <a:lnTo>
                  <a:pt x="143" y="23"/>
                </a:lnTo>
                <a:lnTo>
                  <a:pt x="131" y="13"/>
                </a:lnTo>
                <a:lnTo>
                  <a:pt x="117" y="6"/>
                </a:lnTo>
                <a:lnTo>
                  <a:pt x="102" y="1"/>
                </a:lnTo>
                <a:lnTo>
                  <a:pt x="88" y="0"/>
                </a:lnTo>
                <a:lnTo>
                  <a:pt x="72" y="1"/>
                </a:lnTo>
                <a:lnTo>
                  <a:pt x="57" y="6"/>
                </a:lnTo>
                <a:lnTo>
                  <a:pt x="43" y="13"/>
                </a:lnTo>
                <a:lnTo>
                  <a:pt x="31" y="23"/>
                </a:lnTo>
                <a:lnTo>
                  <a:pt x="20" y="36"/>
                </a:lnTo>
                <a:lnTo>
                  <a:pt x="11" y="50"/>
                </a:lnTo>
                <a:lnTo>
                  <a:pt x="5" y="66"/>
                </a:lnTo>
                <a:lnTo>
                  <a:pt x="1" y="83"/>
                </a:lnTo>
                <a:lnTo>
                  <a:pt x="0" y="101"/>
                </a:lnTo>
                <a:lnTo>
                  <a:pt x="1" y="119"/>
                </a:lnTo>
                <a:lnTo>
                  <a:pt x="5" y="136"/>
                </a:lnTo>
                <a:lnTo>
                  <a:pt x="11" y="152"/>
                </a:lnTo>
                <a:lnTo>
                  <a:pt x="20" y="166"/>
                </a:lnTo>
                <a:lnTo>
                  <a:pt x="31" y="180"/>
                </a:lnTo>
                <a:lnTo>
                  <a:pt x="43" y="189"/>
                </a:lnTo>
                <a:lnTo>
                  <a:pt x="57" y="197"/>
                </a:lnTo>
                <a:lnTo>
                  <a:pt x="72" y="201"/>
                </a:lnTo>
                <a:lnTo>
                  <a:pt x="88" y="204"/>
                </a:lnTo>
                <a:lnTo>
                  <a:pt x="102" y="201"/>
                </a:lnTo>
                <a:lnTo>
                  <a:pt x="117" y="197"/>
                </a:lnTo>
                <a:lnTo>
                  <a:pt x="131" y="189"/>
                </a:lnTo>
                <a:lnTo>
                  <a:pt x="143" y="180"/>
                </a:lnTo>
                <a:lnTo>
                  <a:pt x="154" y="166"/>
                </a:lnTo>
                <a:lnTo>
                  <a:pt x="163" y="152"/>
                </a:lnTo>
                <a:lnTo>
                  <a:pt x="169" y="136"/>
                </a:lnTo>
                <a:lnTo>
                  <a:pt x="173" y="119"/>
                </a:lnTo>
                <a:lnTo>
                  <a:pt x="174" y="101"/>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441" name="Line 65"/>
          <p:cNvSpPr>
            <a:spLocks noChangeShapeType="1"/>
          </p:cNvSpPr>
          <p:nvPr/>
        </p:nvSpPr>
        <p:spPr bwMode="auto">
          <a:xfrm>
            <a:off x="6126163" y="3249613"/>
            <a:ext cx="1587" cy="1587"/>
          </a:xfrm>
          <a:prstGeom prst="line">
            <a:avLst/>
          </a:prstGeom>
          <a:noFill/>
          <a:ln w="0">
            <a:solidFill>
              <a:srgbClr val="00FFFF"/>
            </a:solidFill>
            <a:round/>
            <a:headEnd/>
            <a:tailEnd/>
          </a:ln>
        </p:spPr>
        <p:txBody>
          <a:bodyPr>
            <a:prstTxWarp prst="textNoShape">
              <a:avLst/>
            </a:prstTxWarp>
          </a:bodyPr>
          <a:lstStyle/>
          <a:p>
            <a:endParaRPr lang="en-US"/>
          </a:p>
        </p:txBody>
      </p:sp>
      <p:sp>
        <p:nvSpPr>
          <p:cNvPr id="101442" name="Freeform 66"/>
          <p:cNvSpPr>
            <a:spLocks/>
          </p:cNvSpPr>
          <p:nvPr/>
        </p:nvSpPr>
        <p:spPr bwMode="auto">
          <a:xfrm>
            <a:off x="6064250" y="3219450"/>
            <a:ext cx="61913" cy="61913"/>
          </a:xfrm>
          <a:custGeom>
            <a:avLst/>
            <a:gdLst>
              <a:gd name="T0" fmla="*/ 61913 w 175"/>
              <a:gd name="T1" fmla="*/ 30805 h 205"/>
              <a:gd name="T2" fmla="*/ 61559 w 175"/>
              <a:gd name="T3" fmla="*/ 25369 h 205"/>
              <a:gd name="T4" fmla="*/ 59790 w 175"/>
              <a:gd name="T5" fmla="*/ 20235 h 205"/>
              <a:gd name="T6" fmla="*/ 57668 w 175"/>
              <a:gd name="T7" fmla="*/ 15403 h 205"/>
              <a:gd name="T8" fmla="*/ 54483 w 175"/>
              <a:gd name="T9" fmla="*/ 11175 h 205"/>
              <a:gd name="T10" fmla="*/ 50592 w 175"/>
              <a:gd name="T11" fmla="*/ 6946 h 205"/>
              <a:gd name="T12" fmla="*/ 46346 w 175"/>
              <a:gd name="T13" fmla="*/ 4228 h 205"/>
              <a:gd name="T14" fmla="*/ 41393 w 175"/>
              <a:gd name="T15" fmla="*/ 1812 h 205"/>
              <a:gd name="T16" fmla="*/ 36086 w 175"/>
              <a:gd name="T17" fmla="*/ 604 h 205"/>
              <a:gd name="T18" fmla="*/ 31133 w 175"/>
              <a:gd name="T19" fmla="*/ 0 h 205"/>
              <a:gd name="T20" fmla="*/ 25119 w 175"/>
              <a:gd name="T21" fmla="*/ 604 h 205"/>
              <a:gd name="T22" fmla="*/ 20520 w 175"/>
              <a:gd name="T23" fmla="*/ 1812 h 205"/>
              <a:gd name="T24" fmla="*/ 15213 w 175"/>
              <a:gd name="T25" fmla="*/ 4228 h 205"/>
              <a:gd name="T26" fmla="*/ 10967 w 175"/>
              <a:gd name="T27" fmla="*/ 6946 h 205"/>
              <a:gd name="T28" fmla="*/ 7430 w 175"/>
              <a:gd name="T29" fmla="*/ 11175 h 205"/>
              <a:gd name="T30" fmla="*/ 3892 w 175"/>
              <a:gd name="T31" fmla="*/ 15403 h 205"/>
              <a:gd name="T32" fmla="*/ 1769 w 175"/>
              <a:gd name="T33" fmla="*/ 20235 h 205"/>
              <a:gd name="T34" fmla="*/ 354 w 175"/>
              <a:gd name="T35" fmla="*/ 25369 h 205"/>
              <a:gd name="T36" fmla="*/ 0 w 175"/>
              <a:gd name="T37" fmla="*/ 30805 h 205"/>
              <a:gd name="T38" fmla="*/ 354 w 175"/>
              <a:gd name="T39" fmla="*/ 36242 h 205"/>
              <a:gd name="T40" fmla="*/ 1769 w 175"/>
              <a:gd name="T41" fmla="*/ 41376 h 205"/>
              <a:gd name="T42" fmla="*/ 3892 w 175"/>
              <a:gd name="T43" fmla="*/ 46510 h 205"/>
              <a:gd name="T44" fmla="*/ 7430 w 175"/>
              <a:gd name="T45" fmla="*/ 50738 h 205"/>
              <a:gd name="T46" fmla="*/ 10967 w 175"/>
              <a:gd name="T47" fmla="*/ 54363 h 205"/>
              <a:gd name="T48" fmla="*/ 15213 w 175"/>
              <a:gd name="T49" fmla="*/ 57383 h 205"/>
              <a:gd name="T50" fmla="*/ 20520 w 175"/>
              <a:gd name="T51" fmla="*/ 59799 h 205"/>
              <a:gd name="T52" fmla="*/ 25119 w 175"/>
              <a:gd name="T53" fmla="*/ 61309 h 205"/>
              <a:gd name="T54" fmla="*/ 31133 w 175"/>
              <a:gd name="T55" fmla="*/ 61913 h 205"/>
              <a:gd name="T56" fmla="*/ 36086 w 175"/>
              <a:gd name="T57" fmla="*/ 61309 h 205"/>
              <a:gd name="T58" fmla="*/ 41393 w 175"/>
              <a:gd name="T59" fmla="*/ 59799 h 205"/>
              <a:gd name="T60" fmla="*/ 46346 w 175"/>
              <a:gd name="T61" fmla="*/ 57383 h 205"/>
              <a:gd name="T62" fmla="*/ 50592 w 175"/>
              <a:gd name="T63" fmla="*/ 54363 h 205"/>
              <a:gd name="T64" fmla="*/ 54483 w 175"/>
              <a:gd name="T65" fmla="*/ 50738 h 205"/>
              <a:gd name="T66" fmla="*/ 57668 w 175"/>
              <a:gd name="T67" fmla="*/ 46510 h 205"/>
              <a:gd name="T68" fmla="*/ 59790 w 175"/>
              <a:gd name="T69" fmla="*/ 41376 h 205"/>
              <a:gd name="T70" fmla="*/ 61559 w 175"/>
              <a:gd name="T71" fmla="*/ 36242 h 205"/>
              <a:gd name="T72" fmla="*/ 61913 w 175"/>
              <a:gd name="T73" fmla="*/ 30805 h 2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5"/>
              <a:gd name="T112" fmla="*/ 0 h 205"/>
              <a:gd name="T113" fmla="*/ 175 w 175"/>
              <a:gd name="T114" fmla="*/ 205 h 2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5" h="205">
                <a:moveTo>
                  <a:pt x="175" y="102"/>
                </a:moveTo>
                <a:lnTo>
                  <a:pt x="174" y="84"/>
                </a:lnTo>
                <a:lnTo>
                  <a:pt x="169" y="67"/>
                </a:lnTo>
                <a:lnTo>
                  <a:pt x="163" y="51"/>
                </a:lnTo>
                <a:lnTo>
                  <a:pt x="154" y="37"/>
                </a:lnTo>
                <a:lnTo>
                  <a:pt x="143" y="23"/>
                </a:lnTo>
                <a:lnTo>
                  <a:pt x="131" y="14"/>
                </a:lnTo>
                <a:lnTo>
                  <a:pt x="117" y="6"/>
                </a:lnTo>
                <a:lnTo>
                  <a:pt x="102" y="2"/>
                </a:lnTo>
                <a:lnTo>
                  <a:pt x="88" y="0"/>
                </a:lnTo>
                <a:lnTo>
                  <a:pt x="71" y="2"/>
                </a:lnTo>
                <a:lnTo>
                  <a:pt x="58" y="6"/>
                </a:lnTo>
                <a:lnTo>
                  <a:pt x="43" y="14"/>
                </a:lnTo>
                <a:lnTo>
                  <a:pt x="31" y="23"/>
                </a:lnTo>
                <a:lnTo>
                  <a:pt x="21" y="37"/>
                </a:lnTo>
                <a:lnTo>
                  <a:pt x="11" y="51"/>
                </a:lnTo>
                <a:lnTo>
                  <a:pt x="5" y="67"/>
                </a:lnTo>
                <a:lnTo>
                  <a:pt x="1" y="84"/>
                </a:lnTo>
                <a:lnTo>
                  <a:pt x="0" y="102"/>
                </a:lnTo>
                <a:lnTo>
                  <a:pt x="1" y="120"/>
                </a:lnTo>
                <a:lnTo>
                  <a:pt x="5" y="137"/>
                </a:lnTo>
                <a:lnTo>
                  <a:pt x="11" y="154"/>
                </a:lnTo>
                <a:lnTo>
                  <a:pt x="21" y="168"/>
                </a:lnTo>
                <a:lnTo>
                  <a:pt x="31" y="180"/>
                </a:lnTo>
                <a:lnTo>
                  <a:pt x="43" y="190"/>
                </a:lnTo>
                <a:lnTo>
                  <a:pt x="58" y="198"/>
                </a:lnTo>
                <a:lnTo>
                  <a:pt x="71" y="203"/>
                </a:lnTo>
                <a:lnTo>
                  <a:pt x="88" y="205"/>
                </a:lnTo>
                <a:lnTo>
                  <a:pt x="102" y="203"/>
                </a:lnTo>
                <a:lnTo>
                  <a:pt x="117" y="198"/>
                </a:lnTo>
                <a:lnTo>
                  <a:pt x="131" y="190"/>
                </a:lnTo>
                <a:lnTo>
                  <a:pt x="143" y="180"/>
                </a:lnTo>
                <a:lnTo>
                  <a:pt x="154" y="168"/>
                </a:lnTo>
                <a:lnTo>
                  <a:pt x="163" y="154"/>
                </a:lnTo>
                <a:lnTo>
                  <a:pt x="169" y="137"/>
                </a:lnTo>
                <a:lnTo>
                  <a:pt x="174" y="120"/>
                </a:lnTo>
                <a:lnTo>
                  <a:pt x="175" y="102"/>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443" name="Line 67"/>
          <p:cNvSpPr>
            <a:spLocks noChangeShapeType="1"/>
          </p:cNvSpPr>
          <p:nvPr/>
        </p:nvSpPr>
        <p:spPr bwMode="auto">
          <a:xfrm>
            <a:off x="6413500" y="3249613"/>
            <a:ext cx="1588" cy="1587"/>
          </a:xfrm>
          <a:prstGeom prst="line">
            <a:avLst/>
          </a:prstGeom>
          <a:noFill/>
          <a:ln w="0">
            <a:solidFill>
              <a:srgbClr val="00FFFF"/>
            </a:solidFill>
            <a:round/>
            <a:headEnd/>
            <a:tailEnd/>
          </a:ln>
        </p:spPr>
        <p:txBody>
          <a:bodyPr>
            <a:prstTxWarp prst="textNoShape">
              <a:avLst/>
            </a:prstTxWarp>
          </a:bodyPr>
          <a:lstStyle/>
          <a:p>
            <a:endParaRPr lang="en-US"/>
          </a:p>
        </p:txBody>
      </p:sp>
      <p:sp>
        <p:nvSpPr>
          <p:cNvPr id="101444" name="Freeform 68"/>
          <p:cNvSpPr>
            <a:spLocks/>
          </p:cNvSpPr>
          <p:nvPr/>
        </p:nvSpPr>
        <p:spPr bwMode="auto">
          <a:xfrm>
            <a:off x="6351588" y="3219450"/>
            <a:ext cx="61912" cy="61913"/>
          </a:xfrm>
          <a:custGeom>
            <a:avLst/>
            <a:gdLst>
              <a:gd name="T0" fmla="*/ 61912 w 175"/>
              <a:gd name="T1" fmla="*/ 30805 h 205"/>
              <a:gd name="T2" fmla="*/ 61558 w 175"/>
              <a:gd name="T3" fmla="*/ 25369 h 205"/>
              <a:gd name="T4" fmla="*/ 59789 w 175"/>
              <a:gd name="T5" fmla="*/ 20235 h 205"/>
              <a:gd name="T6" fmla="*/ 57667 w 175"/>
              <a:gd name="T7" fmla="*/ 15403 h 205"/>
              <a:gd name="T8" fmla="*/ 54483 w 175"/>
              <a:gd name="T9" fmla="*/ 11175 h 205"/>
              <a:gd name="T10" fmla="*/ 50945 w 175"/>
              <a:gd name="T11" fmla="*/ 6946 h 205"/>
              <a:gd name="T12" fmla="*/ 46346 w 175"/>
              <a:gd name="T13" fmla="*/ 4228 h 205"/>
              <a:gd name="T14" fmla="*/ 41393 w 175"/>
              <a:gd name="T15" fmla="*/ 1812 h 205"/>
              <a:gd name="T16" fmla="*/ 36086 w 175"/>
              <a:gd name="T17" fmla="*/ 604 h 205"/>
              <a:gd name="T18" fmla="*/ 31133 w 175"/>
              <a:gd name="T19" fmla="*/ 0 h 205"/>
              <a:gd name="T20" fmla="*/ 25826 w 175"/>
              <a:gd name="T21" fmla="*/ 604 h 205"/>
              <a:gd name="T22" fmla="*/ 20519 w 175"/>
              <a:gd name="T23" fmla="*/ 1812 h 205"/>
              <a:gd name="T24" fmla="*/ 15213 w 175"/>
              <a:gd name="T25" fmla="*/ 4228 h 205"/>
              <a:gd name="T26" fmla="*/ 10967 w 175"/>
              <a:gd name="T27" fmla="*/ 6946 h 205"/>
              <a:gd name="T28" fmla="*/ 7429 w 175"/>
              <a:gd name="T29" fmla="*/ 11175 h 205"/>
              <a:gd name="T30" fmla="*/ 4245 w 175"/>
              <a:gd name="T31" fmla="*/ 15403 h 205"/>
              <a:gd name="T32" fmla="*/ 1769 w 175"/>
              <a:gd name="T33" fmla="*/ 20235 h 205"/>
              <a:gd name="T34" fmla="*/ 354 w 175"/>
              <a:gd name="T35" fmla="*/ 25369 h 205"/>
              <a:gd name="T36" fmla="*/ 0 w 175"/>
              <a:gd name="T37" fmla="*/ 30805 h 205"/>
              <a:gd name="T38" fmla="*/ 354 w 175"/>
              <a:gd name="T39" fmla="*/ 36242 h 205"/>
              <a:gd name="T40" fmla="*/ 1769 w 175"/>
              <a:gd name="T41" fmla="*/ 41376 h 205"/>
              <a:gd name="T42" fmla="*/ 4245 w 175"/>
              <a:gd name="T43" fmla="*/ 46510 h 205"/>
              <a:gd name="T44" fmla="*/ 7429 w 175"/>
              <a:gd name="T45" fmla="*/ 50738 h 205"/>
              <a:gd name="T46" fmla="*/ 10967 w 175"/>
              <a:gd name="T47" fmla="*/ 54363 h 205"/>
              <a:gd name="T48" fmla="*/ 15213 w 175"/>
              <a:gd name="T49" fmla="*/ 57383 h 205"/>
              <a:gd name="T50" fmla="*/ 20519 w 175"/>
              <a:gd name="T51" fmla="*/ 59799 h 205"/>
              <a:gd name="T52" fmla="*/ 25826 w 175"/>
              <a:gd name="T53" fmla="*/ 61309 h 205"/>
              <a:gd name="T54" fmla="*/ 31133 w 175"/>
              <a:gd name="T55" fmla="*/ 61913 h 205"/>
              <a:gd name="T56" fmla="*/ 36086 w 175"/>
              <a:gd name="T57" fmla="*/ 61309 h 205"/>
              <a:gd name="T58" fmla="*/ 41393 w 175"/>
              <a:gd name="T59" fmla="*/ 59799 h 205"/>
              <a:gd name="T60" fmla="*/ 46346 w 175"/>
              <a:gd name="T61" fmla="*/ 57383 h 205"/>
              <a:gd name="T62" fmla="*/ 50945 w 175"/>
              <a:gd name="T63" fmla="*/ 54363 h 205"/>
              <a:gd name="T64" fmla="*/ 54483 w 175"/>
              <a:gd name="T65" fmla="*/ 50738 h 205"/>
              <a:gd name="T66" fmla="*/ 57667 w 175"/>
              <a:gd name="T67" fmla="*/ 46510 h 205"/>
              <a:gd name="T68" fmla="*/ 59789 w 175"/>
              <a:gd name="T69" fmla="*/ 41376 h 205"/>
              <a:gd name="T70" fmla="*/ 61558 w 175"/>
              <a:gd name="T71" fmla="*/ 36242 h 205"/>
              <a:gd name="T72" fmla="*/ 61912 w 175"/>
              <a:gd name="T73" fmla="*/ 30805 h 2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5"/>
              <a:gd name="T112" fmla="*/ 0 h 205"/>
              <a:gd name="T113" fmla="*/ 175 w 175"/>
              <a:gd name="T114" fmla="*/ 205 h 2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5" h="205">
                <a:moveTo>
                  <a:pt x="175" y="102"/>
                </a:moveTo>
                <a:lnTo>
                  <a:pt x="174" y="84"/>
                </a:lnTo>
                <a:lnTo>
                  <a:pt x="169" y="67"/>
                </a:lnTo>
                <a:lnTo>
                  <a:pt x="163" y="51"/>
                </a:lnTo>
                <a:lnTo>
                  <a:pt x="154" y="37"/>
                </a:lnTo>
                <a:lnTo>
                  <a:pt x="144" y="23"/>
                </a:lnTo>
                <a:lnTo>
                  <a:pt x="131" y="14"/>
                </a:lnTo>
                <a:lnTo>
                  <a:pt x="117" y="6"/>
                </a:lnTo>
                <a:lnTo>
                  <a:pt x="102" y="2"/>
                </a:lnTo>
                <a:lnTo>
                  <a:pt x="88" y="0"/>
                </a:lnTo>
                <a:lnTo>
                  <a:pt x="73" y="2"/>
                </a:lnTo>
                <a:lnTo>
                  <a:pt x="58" y="6"/>
                </a:lnTo>
                <a:lnTo>
                  <a:pt x="43" y="14"/>
                </a:lnTo>
                <a:lnTo>
                  <a:pt x="31" y="23"/>
                </a:lnTo>
                <a:lnTo>
                  <a:pt x="21" y="37"/>
                </a:lnTo>
                <a:lnTo>
                  <a:pt x="12" y="51"/>
                </a:lnTo>
                <a:lnTo>
                  <a:pt x="5" y="67"/>
                </a:lnTo>
                <a:lnTo>
                  <a:pt x="1" y="84"/>
                </a:lnTo>
                <a:lnTo>
                  <a:pt x="0" y="102"/>
                </a:lnTo>
                <a:lnTo>
                  <a:pt x="1" y="120"/>
                </a:lnTo>
                <a:lnTo>
                  <a:pt x="5" y="137"/>
                </a:lnTo>
                <a:lnTo>
                  <a:pt x="12" y="154"/>
                </a:lnTo>
                <a:lnTo>
                  <a:pt x="21" y="168"/>
                </a:lnTo>
                <a:lnTo>
                  <a:pt x="31" y="180"/>
                </a:lnTo>
                <a:lnTo>
                  <a:pt x="43" y="190"/>
                </a:lnTo>
                <a:lnTo>
                  <a:pt x="58" y="198"/>
                </a:lnTo>
                <a:lnTo>
                  <a:pt x="73" y="203"/>
                </a:lnTo>
                <a:lnTo>
                  <a:pt x="88" y="205"/>
                </a:lnTo>
                <a:lnTo>
                  <a:pt x="102" y="203"/>
                </a:lnTo>
                <a:lnTo>
                  <a:pt x="117" y="198"/>
                </a:lnTo>
                <a:lnTo>
                  <a:pt x="131" y="190"/>
                </a:lnTo>
                <a:lnTo>
                  <a:pt x="144" y="180"/>
                </a:lnTo>
                <a:lnTo>
                  <a:pt x="154" y="168"/>
                </a:lnTo>
                <a:lnTo>
                  <a:pt x="163" y="154"/>
                </a:lnTo>
                <a:lnTo>
                  <a:pt x="169" y="137"/>
                </a:lnTo>
                <a:lnTo>
                  <a:pt x="174" y="120"/>
                </a:lnTo>
                <a:lnTo>
                  <a:pt x="175" y="102"/>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445" name="Line 69"/>
          <p:cNvSpPr>
            <a:spLocks noChangeShapeType="1"/>
          </p:cNvSpPr>
          <p:nvPr/>
        </p:nvSpPr>
        <p:spPr bwMode="auto">
          <a:xfrm>
            <a:off x="6700838" y="3249613"/>
            <a:ext cx="1587" cy="1587"/>
          </a:xfrm>
          <a:prstGeom prst="line">
            <a:avLst/>
          </a:prstGeom>
          <a:noFill/>
          <a:ln w="0">
            <a:solidFill>
              <a:srgbClr val="00FFFF"/>
            </a:solidFill>
            <a:round/>
            <a:headEnd/>
            <a:tailEnd/>
          </a:ln>
        </p:spPr>
        <p:txBody>
          <a:bodyPr>
            <a:prstTxWarp prst="textNoShape">
              <a:avLst/>
            </a:prstTxWarp>
          </a:bodyPr>
          <a:lstStyle/>
          <a:p>
            <a:endParaRPr lang="en-US"/>
          </a:p>
        </p:txBody>
      </p:sp>
      <p:sp>
        <p:nvSpPr>
          <p:cNvPr id="101446" name="Freeform 70"/>
          <p:cNvSpPr>
            <a:spLocks/>
          </p:cNvSpPr>
          <p:nvPr/>
        </p:nvSpPr>
        <p:spPr bwMode="auto">
          <a:xfrm>
            <a:off x="6640513" y="3219450"/>
            <a:ext cx="60325" cy="61913"/>
          </a:xfrm>
          <a:custGeom>
            <a:avLst/>
            <a:gdLst>
              <a:gd name="T0" fmla="*/ 60325 w 175"/>
              <a:gd name="T1" fmla="*/ 30805 h 205"/>
              <a:gd name="T2" fmla="*/ 59980 w 175"/>
              <a:gd name="T3" fmla="*/ 25369 h 205"/>
              <a:gd name="T4" fmla="*/ 58601 w 175"/>
              <a:gd name="T5" fmla="*/ 20235 h 205"/>
              <a:gd name="T6" fmla="*/ 56188 w 175"/>
              <a:gd name="T7" fmla="*/ 15403 h 205"/>
              <a:gd name="T8" fmla="*/ 53086 w 175"/>
              <a:gd name="T9" fmla="*/ 11175 h 205"/>
              <a:gd name="T10" fmla="*/ 49639 w 175"/>
              <a:gd name="T11" fmla="*/ 6946 h 205"/>
              <a:gd name="T12" fmla="*/ 45502 w 175"/>
              <a:gd name="T13" fmla="*/ 4228 h 205"/>
              <a:gd name="T14" fmla="*/ 40332 w 175"/>
              <a:gd name="T15" fmla="*/ 1812 h 205"/>
              <a:gd name="T16" fmla="*/ 35850 w 175"/>
              <a:gd name="T17" fmla="*/ 604 h 205"/>
              <a:gd name="T18" fmla="*/ 29990 w 175"/>
              <a:gd name="T19" fmla="*/ 0 h 205"/>
              <a:gd name="T20" fmla="*/ 25164 w 175"/>
              <a:gd name="T21" fmla="*/ 604 h 205"/>
              <a:gd name="T22" fmla="*/ 19993 w 175"/>
              <a:gd name="T23" fmla="*/ 1812 h 205"/>
              <a:gd name="T24" fmla="*/ 15167 w 175"/>
              <a:gd name="T25" fmla="*/ 4228 h 205"/>
              <a:gd name="T26" fmla="*/ 11031 w 175"/>
              <a:gd name="T27" fmla="*/ 6946 h 205"/>
              <a:gd name="T28" fmla="*/ 7239 w 175"/>
              <a:gd name="T29" fmla="*/ 11175 h 205"/>
              <a:gd name="T30" fmla="*/ 4137 w 175"/>
              <a:gd name="T31" fmla="*/ 15403 h 205"/>
              <a:gd name="T32" fmla="*/ 2068 w 175"/>
              <a:gd name="T33" fmla="*/ 20235 h 205"/>
              <a:gd name="T34" fmla="*/ 345 w 175"/>
              <a:gd name="T35" fmla="*/ 25369 h 205"/>
              <a:gd name="T36" fmla="*/ 0 w 175"/>
              <a:gd name="T37" fmla="*/ 30805 h 205"/>
              <a:gd name="T38" fmla="*/ 345 w 175"/>
              <a:gd name="T39" fmla="*/ 36242 h 205"/>
              <a:gd name="T40" fmla="*/ 2068 w 175"/>
              <a:gd name="T41" fmla="*/ 41376 h 205"/>
              <a:gd name="T42" fmla="*/ 4137 w 175"/>
              <a:gd name="T43" fmla="*/ 46510 h 205"/>
              <a:gd name="T44" fmla="*/ 7239 w 175"/>
              <a:gd name="T45" fmla="*/ 50738 h 205"/>
              <a:gd name="T46" fmla="*/ 11031 w 175"/>
              <a:gd name="T47" fmla="*/ 54363 h 205"/>
              <a:gd name="T48" fmla="*/ 15167 w 175"/>
              <a:gd name="T49" fmla="*/ 57383 h 205"/>
              <a:gd name="T50" fmla="*/ 19993 w 175"/>
              <a:gd name="T51" fmla="*/ 59799 h 205"/>
              <a:gd name="T52" fmla="*/ 25164 w 175"/>
              <a:gd name="T53" fmla="*/ 61309 h 205"/>
              <a:gd name="T54" fmla="*/ 29990 w 175"/>
              <a:gd name="T55" fmla="*/ 61913 h 205"/>
              <a:gd name="T56" fmla="*/ 35850 w 175"/>
              <a:gd name="T57" fmla="*/ 61309 h 205"/>
              <a:gd name="T58" fmla="*/ 40332 w 175"/>
              <a:gd name="T59" fmla="*/ 59799 h 205"/>
              <a:gd name="T60" fmla="*/ 45502 w 175"/>
              <a:gd name="T61" fmla="*/ 57383 h 205"/>
              <a:gd name="T62" fmla="*/ 49639 w 175"/>
              <a:gd name="T63" fmla="*/ 54363 h 205"/>
              <a:gd name="T64" fmla="*/ 53086 w 175"/>
              <a:gd name="T65" fmla="*/ 50738 h 205"/>
              <a:gd name="T66" fmla="*/ 56188 w 175"/>
              <a:gd name="T67" fmla="*/ 46510 h 205"/>
              <a:gd name="T68" fmla="*/ 58601 w 175"/>
              <a:gd name="T69" fmla="*/ 41376 h 205"/>
              <a:gd name="T70" fmla="*/ 59980 w 175"/>
              <a:gd name="T71" fmla="*/ 36242 h 205"/>
              <a:gd name="T72" fmla="*/ 60325 w 175"/>
              <a:gd name="T73" fmla="*/ 30805 h 2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5"/>
              <a:gd name="T112" fmla="*/ 0 h 205"/>
              <a:gd name="T113" fmla="*/ 175 w 175"/>
              <a:gd name="T114" fmla="*/ 205 h 2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5" h="205">
                <a:moveTo>
                  <a:pt x="175" y="102"/>
                </a:moveTo>
                <a:lnTo>
                  <a:pt x="174" y="84"/>
                </a:lnTo>
                <a:lnTo>
                  <a:pt x="170" y="67"/>
                </a:lnTo>
                <a:lnTo>
                  <a:pt x="163" y="51"/>
                </a:lnTo>
                <a:lnTo>
                  <a:pt x="154" y="37"/>
                </a:lnTo>
                <a:lnTo>
                  <a:pt x="144" y="23"/>
                </a:lnTo>
                <a:lnTo>
                  <a:pt x="132" y="14"/>
                </a:lnTo>
                <a:lnTo>
                  <a:pt x="117" y="6"/>
                </a:lnTo>
                <a:lnTo>
                  <a:pt x="104" y="2"/>
                </a:lnTo>
                <a:lnTo>
                  <a:pt x="87" y="0"/>
                </a:lnTo>
                <a:lnTo>
                  <a:pt x="73" y="2"/>
                </a:lnTo>
                <a:lnTo>
                  <a:pt x="58" y="6"/>
                </a:lnTo>
                <a:lnTo>
                  <a:pt x="44" y="14"/>
                </a:lnTo>
                <a:lnTo>
                  <a:pt x="32" y="23"/>
                </a:lnTo>
                <a:lnTo>
                  <a:pt x="21" y="37"/>
                </a:lnTo>
                <a:lnTo>
                  <a:pt x="12" y="51"/>
                </a:lnTo>
                <a:lnTo>
                  <a:pt x="6" y="67"/>
                </a:lnTo>
                <a:lnTo>
                  <a:pt x="1" y="84"/>
                </a:lnTo>
                <a:lnTo>
                  <a:pt x="0" y="102"/>
                </a:lnTo>
                <a:lnTo>
                  <a:pt x="1" y="120"/>
                </a:lnTo>
                <a:lnTo>
                  <a:pt x="6" y="137"/>
                </a:lnTo>
                <a:lnTo>
                  <a:pt x="12" y="154"/>
                </a:lnTo>
                <a:lnTo>
                  <a:pt x="21" y="168"/>
                </a:lnTo>
                <a:lnTo>
                  <a:pt x="32" y="180"/>
                </a:lnTo>
                <a:lnTo>
                  <a:pt x="44" y="190"/>
                </a:lnTo>
                <a:lnTo>
                  <a:pt x="58" y="198"/>
                </a:lnTo>
                <a:lnTo>
                  <a:pt x="73" y="203"/>
                </a:lnTo>
                <a:lnTo>
                  <a:pt x="87" y="205"/>
                </a:lnTo>
                <a:lnTo>
                  <a:pt x="104" y="203"/>
                </a:lnTo>
                <a:lnTo>
                  <a:pt x="117" y="198"/>
                </a:lnTo>
                <a:lnTo>
                  <a:pt x="132" y="190"/>
                </a:lnTo>
                <a:lnTo>
                  <a:pt x="144" y="180"/>
                </a:lnTo>
                <a:lnTo>
                  <a:pt x="154" y="168"/>
                </a:lnTo>
                <a:lnTo>
                  <a:pt x="163" y="154"/>
                </a:lnTo>
                <a:lnTo>
                  <a:pt x="170" y="137"/>
                </a:lnTo>
                <a:lnTo>
                  <a:pt x="174" y="120"/>
                </a:lnTo>
                <a:lnTo>
                  <a:pt x="175" y="102"/>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447" name="Line 71"/>
          <p:cNvSpPr>
            <a:spLocks noChangeShapeType="1"/>
          </p:cNvSpPr>
          <p:nvPr/>
        </p:nvSpPr>
        <p:spPr bwMode="auto">
          <a:xfrm>
            <a:off x="6989763" y="3249613"/>
            <a:ext cx="1587" cy="1587"/>
          </a:xfrm>
          <a:prstGeom prst="line">
            <a:avLst/>
          </a:prstGeom>
          <a:noFill/>
          <a:ln w="0">
            <a:solidFill>
              <a:srgbClr val="00FFFF"/>
            </a:solidFill>
            <a:round/>
            <a:headEnd/>
            <a:tailEnd/>
          </a:ln>
        </p:spPr>
        <p:txBody>
          <a:bodyPr>
            <a:prstTxWarp prst="textNoShape">
              <a:avLst/>
            </a:prstTxWarp>
          </a:bodyPr>
          <a:lstStyle/>
          <a:p>
            <a:endParaRPr lang="en-US"/>
          </a:p>
        </p:txBody>
      </p:sp>
      <p:sp>
        <p:nvSpPr>
          <p:cNvPr id="101448" name="Freeform 72"/>
          <p:cNvSpPr>
            <a:spLocks/>
          </p:cNvSpPr>
          <p:nvPr/>
        </p:nvSpPr>
        <p:spPr bwMode="auto">
          <a:xfrm>
            <a:off x="6927850" y="3219450"/>
            <a:ext cx="61913" cy="61913"/>
          </a:xfrm>
          <a:custGeom>
            <a:avLst/>
            <a:gdLst>
              <a:gd name="T0" fmla="*/ 61913 w 175"/>
              <a:gd name="T1" fmla="*/ 30805 h 205"/>
              <a:gd name="T2" fmla="*/ 61559 w 175"/>
              <a:gd name="T3" fmla="*/ 25369 h 205"/>
              <a:gd name="T4" fmla="*/ 60144 w 175"/>
              <a:gd name="T5" fmla="*/ 20235 h 205"/>
              <a:gd name="T6" fmla="*/ 58021 w 175"/>
              <a:gd name="T7" fmla="*/ 15403 h 205"/>
              <a:gd name="T8" fmla="*/ 54837 w 175"/>
              <a:gd name="T9" fmla="*/ 11175 h 205"/>
              <a:gd name="T10" fmla="*/ 50946 w 175"/>
              <a:gd name="T11" fmla="*/ 6946 h 205"/>
              <a:gd name="T12" fmla="*/ 46700 w 175"/>
              <a:gd name="T13" fmla="*/ 4228 h 205"/>
              <a:gd name="T14" fmla="*/ 41747 w 175"/>
              <a:gd name="T15" fmla="*/ 1812 h 205"/>
              <a:gd name="T16" fmla="*/ 36440 w 175"/>
              <a:gd name="T17" fmla="*/ 604 h 205"/>
              <a:gd name="T18" fmla="*/ 30780 w 175"/>
              <a:gd name="T19" fmla="*/ 0 h 205"/>
              <a:gd name="T20" fmla="*/ 25827 w 175"/>
              <a:gd name="T21" fmla="*/ 604 h 205"/>
              <a:gd name="T22" fmla="*/ 20520 w 175"/>
              <a:gd name="T23" fmla="*/ 1812 h 205"/>
              <a:gd name="T24" fmla="*/ 15567 w 175"/>
              <a:gd name="T25" fmla="*/ 4228 h 205"/>
              <a:gd name="T26" fmla="*/ 11321 w 175"/>
              <a:gd name="T27" fmla="*/ 6946 h 205"/>
              <a:gd name="T28" fmla="*/ 7430 w 175"/>
              <a:gd name="T29" fmla="*/ 11175 h 205"/>
              <a:gd name="T30" fmla="*/ 4245 w 175"/>
              <a:gd name="T31" fmla="*/ 15403 h 205"/>
              <a:gd name="T32" fmla="*/ 2123 w 175"/>
              <a:gd name="T33" fmla="*/ 20235 h 205"/>
              <a:gd name="T34" fmla="*/ 708 w 175"/>
              <a:gd name="T35" fmla="*/ 25369 h 205"/>
              <a:gd name="T36" fmla="*/ 0 w 175"/>
              <a:gd name="T37" fmla="*/ 30805 h 205"/>
              <a:gd name="T38" fmla="*/ 708 w 175"/>
              <a:gd name="T39" fmla="*/ 36242 h 205"/>
              <a:gd name="T40" fmla="*/ 2123 w 175"/>
              <a:gd name="T41" fmla="*/ 41376 h 205"/>
              <a:gd name="T42" fmla="*/ 4245 w 175"/>
              <a:gd name="T43" fmla="*/ 46510 h 205"/>
              <a:gd name="T44" fmla="*/ 7430 w 175"/>
              <a:gd name="T45" fmla="*/ 50738 h 205"/>
              <a:gd name="T46" fmla="*/ 11321 w 175"/>
              <a:gd name="T47" fmla="*/ 54363 h 205"/>
              <a:gd name="T48" fmla="*/ 15567 w 175"/>
              <a:gd name="T49" fmla="*/ 57383 h 205"/>
              <a:gd name="T50" fmla="*/ 20520 w 175"/>
              <a:gd name="T51" fmla="*/ 59799 h 205"/>
              <a:gd name="T52" fmla="*/ 25827 w 175"/>
              <a:gd name="T53" fmla="*/ 61309 h 205"/>
              <a:gd name="T54" fmla="*/ 30780 w 175"/>
              <a:gd name="T55" fmla="*/ 61913 h 205"/>
              <a:gd name="T56" fmla="*/ 36440 w 175"/>
              <a:gd name="T57" fmla="*/ 61309 h 205"/>
              <a:gd name="T58" fmla="*/ 41747 w 175"/>
              <a:gd name="T59" fmla="*/ 59799 h 205"/>
              <a:gd name="T60" fmla="*/ 46700 w 175"/>
              <a:gd name="T61" fmla="*/ 57383 h 205"/>
              <a:gd name="T62" fmla="*/ 50946 w 175"/>
              <a:gd name="T63" fmla="*/ 54363 h 205"/>
              <a:gd name="T64" fmla="*/ 54837 w 175"/>
              <a:gd name="T65" fmla="*/ 50738 h 205"/>
              <a:gd name="T66" fmla="*/ 58021 w 175"/>
              <a:gd name="T67" fmla="*/ 46510 h 205"/>
              <a:gd name="T68" fmla="*/ 60144 w 175"/>
              <a:gd name="T69" fmla="*/ 41376 h 205"/>
              <a:gd name="T70" fmla="*/ 61559 w 175"/>
              <a:gd name="T71" fmla="*/ 36242 h 205"/>
              <a:gd name="T72" fmla="*/ 61913 w 175"/>
              <a:gd name="T73" fmla="*/ 30805 h 2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5"/>
              <a:gd name="T112" fmla="*/ 0 h 205"/>
              <a:gd name="T113" fmla="*/ 175 w 175"/>
              <a:gd name="T114" fmla="*/ 205 h 2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5" h="205">
                <a:moveTo>
                  <a:pt x="175" y="102"/>
                </a:moveTo>
                <a:lnTo>
                  <a:pt x="174" y="84"/>
                </a:lnTo>
                <a:lnTo>
                  <a:pt x="170" y="67"/>
                </a:lnTo>
                <a:lnTo>
                  <a:pt x="164" y="51"/>
                </a:lnTo>
                <a:lnTo>
                  <a:pt x="155" y="37"/>
                </a:lnTo>
                <a:lnTo>
                  <a:pt x="144" y="23"/>
                </a:lnTo>
                <a:lnTo>
                  <a:pt x="132" y="14"/>
                </a:lnTo>
                <a:lnTo>
                  <a:pt x="118" y="6"/>
                </a:lnTo>
                <a:lnTo>
                  <a:pt x="103" y="2"/>
                </a:lnTo>
                <a:lnTo>
                  <a:pt x="87" y="0"/>
                </a:lnTo>
                <a:lnTo>
                  <a:pt x="73" y="2"/>
                </a:lnTo>
                <a:lnTo>
                  <a:pt x="58" y="6"/>
                </a:lnTo>
                <a:lnTo>
                  <a:pt x="44" y="14"/>
                </a:lnTo>
                <a:lnTo>
                  <a:pt x="32" y="23"/>
                </a:lnTo>
                <a:lnTo>
                  <a:pt x="21" y="37"/>
                </a:lnTo>
                <a:lnTo>
                  <a:pt x="12" y="51"/>
                </a:lnTo>
                <a:lnTo>
                  <a:pt x="6" y="67"/>
                </a:lnTo>
                <a:lnTo>
                  <a:pt x="2" y="84"/>
                </a:lnTo>
                <a:lnTo>
                  <a:pt x="0" y="102"/>
                </a:lnTo>
                <a:lnTo>
                  <a:pt x="2" y="120"/>
                </a:lnTo>
                <a:lnTo>
                  <a:pt x="6" y="137"/>
                </a:lnTo>
                <a:lnTo>
                  <a:pt x="12" y="154"/>
                </a:lnTo>
                <a:lnTo>
                  <a:pt x="21" y="168"/>
                </a:lnTo>
                <a:lnTo>
                  <a:pt x="32" y="180"/>
                </a:lnTo>
                <a:lnTo>
                  <a:pt x="44" y="190"/>
                </a:lnTo>
                <a:lnTo>
                  <a:pt x="58" y="198"/>
                </a:lnTo>
                <a:lnTo>
                  <a:pt x="73" y="203"/>
                </a:lnTo>
                <a:lnTo>
                  <a:pt x="87" y="205"/>
                </a:lnTo>
                <a:lnTo>
                  <a:pt x="103" y="203"/>
                </a:lnTo>
                <a:lnTo>
                  <a:pt x="118" y="198"/>
                </a:lnTo>
                <a:lnTo>
                  <a:pt x="132" y="190"/>
                </a:lnTo>
                <a:lnTo>
                  <a:pt x="144" y="180"/>
                </a:lnTo>
                <a:lnTo>
                  <a:pt x="155" y="168"/>
                </a:lnTo>
                <a:lnTo>
                  <a:pt x="164" y="154"/>
                </a:lnTo>
                <a:lnTo>
                  <a:pt x="170" y="137"/>
                </a:lnTo>
                <a:lnTo>
                  <a:pt x="174" y="120"/>
                </a:lnTo>
                <a:lnTo>
                  <a:pt x="175" y="102"/>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449" name="Line 73"/>
          <p:cNvSpPr>
            <a:spLocks noChangeShapeType="1"/>
          </p:cNvSpPr>
          <p:nvPr/>
        </p:nvSpPr>
        <p:spPr bwMode="auto">
          <a:xfrm>
            <a:off x="7277100" y="3249613"/>
            <a:ext cx="1588" cy="1587"/>
          </a:xfrm>
          <a:prstGeom prst="line">
            <a:avLst/>
          </a:prstGeom>
          <a:noFill/>
          <a:ln w="0">
            <a:solidFill>
              <a:srgbClr val="00FFFF"/>
            </a:solidFill>
            <a:round/>
            <a:headEnd/>
            <a:tailEnd/>
          </a:ln>
        </p:spPr>
        <p:txBody>
          <a:bodyPr>
            <a:prstTxWarp prst="textNoShape">
              <a:avLst/>
            </a:prstTxWarp>
          </a:bodyPr>
          <a:lstStyle/>
          <a:p>
            <a:endParaRPr lang="en-US"/>
          </a:p>
        </p:txBody>
      </p:sp>
      <p:sp>
        <p:nvSpPr>
          <p:cNvPr id="101450" name="Freeform 74"/>
          <p:cNvSpPr>
            <a:spLocks/>
          </p:cNvSpPr>
          <p:nvPr/>
        </p:nvSpPr>
        <p:spPr bwMode="auto">
          <a:xfrm>
            <a:off x="7215188" y="3219450"/>
            <a:ext cx="61912" cy="61913"/>
          </a:xfrm>
          <a:custGeom>
            <a:avLst/>
            <a:gdLst>
              <a:gd name="T0" fmla="*/ 61912 w 174"/>
              <a:gd name="T1" fmla="*/ 30805 h 205"/>
              <a:gd name="T2" fmla="*/ 61556 w 174"/>
              <a:gd name="T3" fmla="*/ 25369 h 205"/>
              <a:gd name="T4" fmla="*/ 60133 w 174"/>
              <a:gd name="T5" fmla="*/ 20235 h 205"/>
              <a:gd name="T6" fmla="*/ 57998 w 174"/>
              <a:gd name="T7" fmla="*/ 15403 h 205"/>
              <a:gd name="T8" fmla="*/ 54796 w 174"/>
              <a:gd name="T9" fmla="*/ 11175 h 205"/>
              <a:gd name="T10" fmla="*/ 50882 w 174"/>
              <a:gd name="T11" fmla="*/ 6946 h 205"/>
              <a:gd name="T12" fmla="*/ 46612 w 174"/>
              <a:gd name="T13" fmla="*/ 4228 h 205"/>
              <a:gd name="T14" fmla="*/ 41630 w 174"/>
              <a:gd name="T15" fmla="*/ 1812 h 205"/>
              <a:gd name="T16" fmla="*/ 36293 w 174"/>
              <a:gd name="T17" fmla="*/ 604 h 205"/>
              <a:gd name="T18" fmla="*/ 31312 w 174"/>
              <a:gd name="T19" fmla="*/ 0 h 205"/>
              <a:gd name="T20" fmla="*/ 25263 w 174"/>
              <a:gd name="T21" fmla="*/ 604 h 205"/>
              <a:gd name="T22" fmla="*/ 20282 w 174"/>
              <a:gd name="T23" fmla="*/ 1812 h 205"/>
              <a:gd name="T24" fmla="*/ 15300 w 174"/>
              <a:gd name="T25" fmla="*/ 4228 h 205"/>
              <a:gd name="T26" fmla="*/ 11030 w 174"/>
              <a:gd name="T27" fmla="*/ 6946 h 205"/>
              <a:gd name="T28" fmla="*/ 6761 w 174"/>
              <a:gd name="T29" fmla="*/ 11175 h 205"/>
              <a:gd name="T30" fmla="*/ 3914 w 174"/>
              <a:gd name="T31" fmla="*/ 15403 h 205"/>
              <a:gd name="T32" fmla="*/ 1779 w 174"/>
              <a:gd name="T33" fmla="*/ 20235 h 205"/>
              <a:gd name="T34" fmla="*/ 356 w 174"/>
              <a:gd name="T35" fmla="*/ 25369 h 205"/>
              <a:gd name="T36" fmla="*/ 0 w 174"/>
              <a:gd name="T37" fmla="*/ 30805 h 205"/>
              <a:gd name="T38" fmla="*/ 356 w 174"/>
              <a:gd name="T39" fmla="*/ 36242 h 205"/>
              <a:gd name="T40" fmla="*/ 1779 w 174"/>
              <a:gd name="T41" fmla="*/ 41376 h 205"/>
              <a:gd name="T42" fmla="*/ 3914 w 174"/>
              <a:gd name="T43" fmla="*/ 46510 h 205"/>
              <a:gd name="T44" fmla="*/ 6761 w 174"/>
              <a:gd name="T45" fmla="*/ 50738 h 205"/>
              <a:gd name="T46" fmla="*/ 11030 w 174"/>
              <a:gd name="T47" fmla="*/ 54363 h 205"/>
              <a:gd name="T48" fmla="*/ 15300 w 174"/>
              <a:gd name="T49" fmla="*/ 57383 h 205"/>
              <a:gd name="T50" fmla="*/ 20282 w 174"/>
              <a:gd name="T51" fmla="*/ 59799 h 205"/>
              <a:gd name="T52" fmla="*/ 25263 w 174"/>
              <a:gd name="T53" fmla="*/ 61309 h 205"/>
              <a:gd name="T54" fmla="*/ 31312 w 174"/>
              <a:gd name="T55" fmla="*/ 61913 h 205"/>
              <a:gd name="T56" fmla="*/ 36293 w 174"/>
              <a:gd name="T57" fmla="*/ 61309 h 205"/>
              <a:gd name="T58" fmla="*/ 41630 w 174"/>
              <a:gd name="T59" fmla="*/ 59799 h 205"/>
              <a:gd name="T60" fmla="*/ 46612 w 174"/>
              <a:gd name="T61" fmla="*/ 57383 h 205"/>
              <a:gd name="T62" fmla="*/ 50882 w 174"/>
              <a:gd name="T63" fmla="*/ 54363 h 205"/>
              <a:gd name="T64" fmla="*/ 54796 w 174"/>
              <a:gd name="T65" fmla="*/ 50738 h 205"/>
              <a:gd name="T66" fmla="*/ 57998 w 174"/>
              <a:gd name="T67" fmla="*/ 46510 h 205"/>
              <a:gd name="T68" fmla="*/ 60133 w 174"/>
              <a:gd name="T69" fmla="*/ 41376 h 205"/>
              <a:gd name="T70" fmla="*/ 61556 w 174"/>
              <a:gd name="T71" fmla="*/ 36242 h 205"/>
              <a:gd name="T72" fmla="*/ 61912 w 174"/>
              <a:gd name="T73" fmla="*/ 30805 h 2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4"/>
              <a:gd name="T112" fmla="*/ 0 h 205"/>
              <a:gd name="T113" fmla="*/ 174 w 174"/>
              <a:gd name="T114" fmla="*/ 205 h 2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4" h="205">
                <a:moveTo>
                  <a:pt x="174" y="102"/>
                </a:moveTo>
                <a:lnTo>
                  <a:pt x="173" y="84"/>
                </a:lnTo>
                <a:lnTo>
                  <a:pt x="169" y="67"/>
                </a:lnTo>
                <a:lnTo>
                  <a:pt x="163" y="51"/>
                </a:lnTo>
                <a:lnTo>
                  <a:pt x="154" y="37"/>
                </a:lnTo>
                <a:lnTo>
                  <a:pt x="143" y="23"/>
                </a:lnTo>
                <a:lnTo>
                  <a:pt x="131" y="14"/>
                </a:lnTo>
                <a:lnTo>
                  <a:pt x="117" y="6"/>
                </a:lnTo>
                <a:lnTo>
                  <a:pt x="102" y="2"/>
                </a:lnTo>
                <a:lnTo>
                  <a:pt x="88" y="0"/>
                </a:lnTo>
                <a:lnTo>
                  <a:pt x="71" y="2"/>
                </a:lnTo>
                <a:lnTo>
                  <a:pt x="57" y="6"/>
                </a:lnTo>
                <a:lnTo>
                  <a:pt x="43" y="14"/>
                </a:lnTo>
                <a:lnTo>
                  <a:pt x="31" y="23"/>
                </a:lnTo>
                <a:lnTo>
                  <a:pt x="19" y="37"/>
                </a:lnTo>
                <a:lnTo>
                  <a:pt x="11" y="51"/>
                </a:lnTo>
                <a:lnTo>
                  <a:pt x="5" y="67"/>
                </a:lnTo>
                <a:lnTo>
                  <a:pt x="1" y="84"/>
                </a:lnTo>
                <a:lnTo>
                  <a:pt x="0" y="102"/>
                </a:lnTo>
                <a:lnTo>
                  <a:pt x="1" y="120"/>
                </a:lnTo>
                <a:lnTo>
                  <a:pt x="5" y="137"/>
                </a:lnTo>
                <a:lnTo>
                  <a:pt x="11" y="154"/>
                </a:lnTo>
                <a:lnTo>
                  <a:pt x="19" y="168"/>
                </a:lnTo>
                <a:lnTo>
                  <a:pt x="31" y="180"/>
                </a:lnTo>
                <a:lnTo>
                  <a:pt x="43" y="190"/>
                </a:lnTo>
                <a:lnTo>
                  <a:pt x="57" y="198"/>
                </a:lnTo>
                <a:lnTo>
                  <a:pt x="71" y="203"/>
                </a:lnTo>
                <a:lnTo>
                  <a:pt x="88" y="205"/>
                </a:lnTo>
                <a:lnTo>
                  <a:pt x="102" y="203"/>
                </a:lnTo>
                <a:lnTo>
                  <a:pt x="117" y="198"/>
                </a:lnTo>
                <a:lnTo>
                  <a:pt x="131" y="190"/>
                </a:lnTo>
                <a:lnTo>
                  <a:pt x="143" y="180"/>
                </a:lnTo>
                <a:lnTo>
                  <a:pt x="154" y="168"/>
                </a:lnTo>
                <a:lnTo>
                  <a:pt x="163" y="154"/>
                </a:lnTo>
                <a:lnTo>
                  <a:pt x="169" y="137"/>
                </a:lnTo>
                <a:lnTo>
                  <a:pt x="173" y="120"/>
                </a:lnTo>
                <a:lnTo>
                  <a:pt x="174" y="102"/>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451" name="Line 75"/>
          <p:cNvSpPr>
            <a:spLocks noChangeShapeType="1"/>
          </p:cNvSpPr>
          <p:nvPr/>
        </p:nvSpPr>
        <p:spPr bwMode="auto">
          <a:xfrm>
            <a:off x="7564438" y="3249613"/>
            <a:ext cx="1587" cy="1587"/>
          </a:xfrm>
          <a:prstGeom prst="line">
            <a:avLst/>
          </a:prstGeom>
          <a:noFill/>
          <a:ln w="0">
            <a:solidFill>
              <a:srgbClr val="00FFFF"/>
            </a:solidFill>
            <a:round/>
            <a:headEnd/>
            <a:tailEnd/>
          </a:ln>
        </p:spPr>
        <p:txBody>
          <a:bodyPr>
            <a:prstTxWarp prst="textNoShape">
              <a:avLst/>
            </a:prstTxWarp>
          </a:bodyPr>
          <a:lstStyle/>
          <a:p>
            <a:endParaRPr lang="en-US"/>
          </a:p>
        </p:txBody>
      </p:sp>
      <p:sp>
        <p:nvSpPr>
          <p:cNvPr id="101452" name="Freeform 76"/>
          <p:cNvSpPr>
            <a:spLocks/>
          </p:cNvSpPr>
          <p:nvPr/>
        </p:nvSpPr>
        <p:spPr bwMode="auto">
          <a:xfrm>
            <a:off x="7504113" y="3219450"/>
            <a:ext cx="60325" cy="61913"/>
          </a:xfrm>
          <a:custGeom>
            <a:avLst/>
            <a:gdLst>
              <a:gd name="T0" fmla="*/ 60325 w 174"/>
              <a:gd name="T1" fmla="*/ 30805 h 205"/>
              <a:gd name="T2" fmla="*/ 59978 w 174"/>
              <a:gd name="T3" fmla="*/ 25369 h 205"/>
              <a:gd name="T4" fmla="*/ 58592 w 174"/>
              <a:gd name="T5" fmla="*/ 20235 h 205"/>
              <a:gd name="T6" fmla="*/ 56511 w 174"/>
              <a:gd name="T7" fmla="*/ 15403 h 205"/>
              <a:gd name="T8" fmla="*/ 53391 w 174"/>
              <a:gd name="T9" fmla="*/ 11175 h 205"/>
              <a:gd name="T10" fmla="*/ 49577 w 174"/>
              <a:gd name="T11" fmla="*/ 6946 h 205"/>
              <a:gd name="T12" fmla="*/ 45417 w 174"/>
              <a:gd name="T13" fmla="*/ 4228 h 205"/>
              <a:gd name="T14" fmla="*/ 40563 w 174"/>
              <a:gd name="T15" fmla="*/ 1812 h 205"/>
              <a:gd name="T16" fmla="*/ 35363 w 174"/>
              <a:gd name="T17" fmla="*/ 604 h 205"/>
              <a:gd name="T18" fmla="*/ 30163 w 174"/>
              <a:gd name="T19" fmla="*/ 0 h 205"/>
              <a:gd name="T20" fmla="*/ 24615 w 174"/>
              <a:gd name="T21" fmla="*/ 604 h 205"/>
              <a:gd name="T22" fmla="*/ 19762 w 174"/>
              <a:gd name="T23" fmla="*/ 1812 h 205"/>
              <a:gd name="T24" fmla="*/ 14908 w 174"/>
              <a:gd name="T25" fmla="*/ 4228 h 205"/>
              <a:gd name="T26" fmla="*/ 10748 w 174"/>
              <a:gd name="T27" fmla="*/ 6946 h 205"/>
              <a:gd name="T28" fmla="*/ 6587 w 174"/>
              <a:gd name="T29" fmla="*/ 11175 h 205"/>
              <a:gd name="T30" fmla="*/ 3814 w 174"/>
              <a:gd name="T31" fmla="*/ 15403 h 205"/>
              <a:gd name="T32" fmla="*/ 1733 w 174"/>
              <a:gd name="T33" fmla="*/ 20235 h 205"/>
              <a:gd name="T34" fmla="*/ 347 w 174"/>
              <a:gd name="T35" fmla="*/ 25369 h 205"/>
              <a:gd name="T36" fmla="*/ 0 w 174"/>
              <a:gd name="T37" fmla="*/ 30805 h 205"/>
              <a:gd name="T38" fmla="*/ 347 w 174"/>
              <a:gd name="T39" fmla="*/ 36242 h 205"/>
              <a:gd name="T40" fmla="*/ 1733 w 174"/>
              <a:gd name="T41" fmla="*/ 41376 h 205"/>
              <a:gd name="T42" fmla="*/ 3814 w 174"/>
              <a:gd name="T43" fmla="*/ 46510 h 205"/>
              <a:gd name="T44" fmla="*/ 6587 w 174"/>
              <a:gd name="T45" fmla="*/ 50738 h 205"/>
              <a:gd name="T46" fmla="*/ 10748 w 174"/>
              <a:gd name="T47" fmla="*/ 54363 h 205"/>
              <a:gd name="T48" fmla="*/ 14908 w 174"/>
              <a:gd name="T49" fmla="*/ 57383 h 205"/>
              <a:gd name="T50" fmla="*/ 19762 w 174"/>
              <a:gd name="T51" fmla="*/ 59799 h 205"/>
              <a:gd name="T52" fmla="*/ 24615 w 174"/>
              <a:gd name="T53" fmla="*/ 61309 h 205"/>
              <a:gd name="T54" fmla="*/ 30163 w 174"/>
              <a:gd name="T55" fmla="*/ 61913 h 205"/>
              <a:gd name="T56" fmla="*/ 35363 w 174"/>
              <a:gd name="T57" fmla="*/ 61309 h 205"/>
              <a:gd name="T58" fmla="*/ 40563 w 174"/>
              <a:gd name="T59" fmla="*/ 59799 h 205"/>
              <a:gd name="T60" fmla="*/ 45417 w 174"/>
              <a:gd name="T61" fmla="*/ 57383 h 205"/>
              <a:gd name="T62" fmla="*/ 49577 w 174"/>
              <a:gd name="T63" fmla="*/ 54363 h 205"/>
              <a:gd name="T64" fmla="*/ 53391 w 174"/>
              <a:gd name="T65" fmla="*/ 50738 h 205"/>
              <a:gd name="T66" fmla="*/ 56511 w 174"/>
              <a:gd name="T67" fmla="*/ 46510 h 205"/>
              <a:gd name="T68" fmla="*/ 58592 w 174"/>
              <a:gd name="T69" fmla="*/ 41376 h 205"/>
              <a:gd name="T70" fmla="*/ 59978 w 174"/>
              <a:gd name="T71" fmla="*/ 36242 h 205"/>
              <a:gd name="T72" fmla="*/ 60325 w 174"/>
              <a:gd name="T73" fmla="*/ 30805 h 2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4"/>
              <a:gd name="T112" fmla="*/ 0 h 205"/>
              <a:gd name="T113" fmla="*/ 174 w 174"/>
              <a:gd name="T114" fmla="*/ 205 h 2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4" h="205">
                <a:moveTo>
                  <a:pt x="174" y="102"/>
                </a:moveTo>
                <a:lnTo>
                  <a:pt x="173" y="84"/>
                </a:lnTo>
                <a:lnTo>
                  <a:pt x="169" y="67"/>
                </a:lnTo>
                <a:lnTo>
                  <a:pt x="163" y="51"/>
                </a:lnTo>
                <a:lnTo>
                  <a:pt x="154" y="37"/>
                </a:lnTo>
                <a:lnTo>
                  <a:pt x="143" y="23"/>
                </a:lnTo>
                <a:lnTo>
                  <a:pt x="131" y="14"/>
                </a:lnTo>
                <a:lnTo>
                  <a:pt x="117" y="6"/>
                </a:lnTo>
                <a:lnTo>
                  <a:pt x="102" y="2"/>
                </a:lnTo>
                <a:lnTo>
                  <a:pt x="87" y="0"/>
                </a:lnTo>
                <a:lnTo>
                  <a:pt x="71" y="2"/>
                </a:lnTo>
                <a:lnTo>
                  <a:pt x="57" y="6"/>
                </a:lnTo>
                <a:lnTo>
                  <a:pt x="43" y="14"/>
                </a:lnTo>
                <a:lnTo>
                  <a:pt x="31" y="23"/>
                </a:lnTo>
                <a:lnTo>
                  <a:pt x="19" y="37"/>
                </a:lnTo>
                <a:lnTo>
                  <a:pt x="11" y="51"/>
                </a:lnTo>
                <a:lnTo>
                  <a:pt x="5" y="67"/>
                </a:lnTo>
                <a:lnTo>
                  <a:pt x="1" y="84"/>
                </a:lnTo>
                <a:lnTo>
                  <a:pt x="0" y="102"/>
                </a:lnTo>
                <a:lnTo>
                  <a:pt x="1" y="120"/>
                </a:lnTo>
                <a:lnTo>
                  <a:pt x="5" y="137"/>
                </a:lnTo>
                <a:lnTo>
                  <a:pt x="11" y="154"/>
                </a:lnTo>
                <a:lnTo>
                  <a:pt x="19" y="168"/>
                </a:lnTo>
                <a:lnTo>
                  <a:pt x="31" y="180"/>
                </a:lnTo>
                <a:lnTo>
                  <a:pt x="43" y="190"/>
                </a:lnTo>
                <a:lnTo>
                  <a:pt x="57" y="198"/>
                </a:lnTo>
                <a:lnTo>
                  <a:pt x="71" y="203"/>
                </a:lnTo>
                <a:lnTo>
                  <a:pt x="87" y="205"/>
                </a:lnTo>
                <a:lnTo>
                  <a:pt x="102" y="203"/>
                </a:lnTo>
                <a:lnTo>
                  <a:pt x="117" y="198"/>
                </a:lnTo>
                <a:lnTo>
                  <a:pt x="131" y="190"/>
                </a:lnTo>
                <a:lnTo>
                  <a:pt x="143" y="180"/>
                </a:lnTo>
                <a:lnTo>
                  <a:pt x="154" y="168"/>
                </a:lnTo>
                <a:lnTo>
                  <a:pt x="163" y="154"/>
                </a:lnTo>
                <a:lnTo>
                  <a:pt x="169" y="137"/>
                </a:lnTo>
                <a:lnTo>
                  <a:pt x="173" y="120"/>
                </a:lnTo>
                <a:lnTo>
                  <a:pt x="174" y="102"/>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453" name="Line 77"/>
          <p:cNvSpPr>
            <a:spLocks noChangeShapeType="1"/>
          </p:cNvSpPr>
          <p:nvPr/>
        </p:nvSpPr>
        <p:spPr bwMode="auto">
          <a:xfrm>
            <a:off x="7853363" y="3249613"/>
            <a:ext cx="1587" cy="1587"/>
          </a:xfrm>
          <a:prstGeom prst="line">
            <a:avLst/>
          </a:prstGeom>
          <a:noFill/>
          <a:ln w="0">
            <a:solidFill>
              <a:srgbClr val="00FFFF"/>
            </a:solidFill>
            <a:round/>
            <a:headEnd/>
            <a:tailEnd/>
          </a:ln>
        </p:spPr>
        <p:txBody>
          <a:bodyPr>
            <a:prstTxWarp prst="textNoShape">
              <a:avLst/>
            </a:prstTxWarp>
          </a:bodyPr>
          <a:lstStyle/>
          <a:p>
            <a:endParaRPr lang="en-US"/>
          </a:p>
        </p:txBody>
      </p:sp>
      <p:sp>
        <p:nvSpPr>
          <p:cNvPr id="101454" name="Freeform 78"/>
          <p:cNvSpPr>
            <a:spLocks/>
          </p:cNvSpPr>
          <p:nvPr/>
        </p:nvSpPr>
        <p:spPr bwMode="auto">
          <a:xfrm>
            <a:off x="7791450" y="3219450"/>
            <a:ext cx="61913" cy="61913"/>
          </a:xfrm>
          <a:custGeom>
            <a:avLst/>
            <a:gdLst>
              <a:gd name="T0" fmla="*/ 61913 w 175"/>
              <a:gd name="T1" fmla="*/ 30805 h 205"/>
              <a:gd name="T2" fmla="*/ 61205 w 175"/>
              <a:gd name="T3" fmla="*/ 25369 h 205"/>
              <a:gd name="T4" fmla="*/ 59790 w 175"/>
              <a:gd name="T5" fmla="*/ 20235 h 205"/>
              <a:gd name="T6" fmla="*/ 57668 w 175"/>
              <a:gd name="T7" fmla="*/ 15403 h 205"/>
              <a:gd name="T8" fmla="*/ 54483 w 175"/>
              <a:gd name="T9" fmla="*/ 11175 h 205"/>
              <a:gd name="T10" fmla="*/ 50592 w 175"/>
              <a:gd name="T11" fmla="*/ 6946 h 205"/>
              <a:gd name="T12" fmla="*/ 46346 w 175"/>
              <a:gd name="T13" fmla="*/ 4228 h 205"/>
              <a:gd name="T14" fmla="*/ 41393 w 175"/>
              <a:gd name="T15" fmla="*/ 1812 h 205"/>
              <a:gd name="T16" fmla="*/ 36086 w 175"/>
              <a:gd name="T17" fmla="*/ 604 h 205"/>
              <a:gd name="T18" fmla="*/ 30780 w 175"/>
              <a:gd name="T19" fmla="*/ 0 h 205"/>
              <a:gd name="T20" fmla="*/ 25119 w 175"/>
              <a:gd name="T21" fmla="*/ 604 h 205"/>
              <a:gd name="T22" fmla="*/ 19812 w 175"/>
              <a:gd name="T23" fmla="*/ 1812 h 205"/>
              <a:gd name="T24" fmla="*/ 15213 w 175"/>
              <a:gd name="T25" fmla="*/ 4228 h 205"/>
              <a:gd name="T26" fmla="*/ 10614 w 175"/>
              <a:gd name="T27" fmla="*/ 6946 h 205"/>
              <a:gd name="T28" fmla="*/ 6722 w 175"/>
              <a:gd name="T29" fmla="*/ 11175 h 205"/>
              <a:gd name="T30" fmla="*/ 3892 w 175"/>
              <a:gd name="T31" fmla="*/ 15403 h 205"/>
              <a:gd name="T32" fmla="*/ 1769 w 175"/>
              <a:gd name="T33" fmla="*/ 20235 h 205"/>
              <a:gd name="T34" fmla="*/ 354 w 175"/>
              <a:gd name="T35" fmla="*/ 25369 h 205"/>
              <a:gd name="T36" fmla="*/ 0 w 175"/>
              <a:gd name="T37" fmla="*/ 30805 h 205"/>
              <a:gd name="T38" fmla="*/ 354 w 175"/>
              <a:gd name="T39" fmla="*/ 36242 h 205"/>
              <a:gd name="T40" fmla="*/ 1769 w 175"/>
              <a:gd name="T41" fmla="*/ 41376 h 205"/>
              <a:gd name="T42" fmla="*/ 3892 w 175"/>
              <a:gd name="T43" fmla="*/ 46510 h 205"/>
              <a:gd name="T44" fmla="*/ 6722 w 175"/>
              <a:gd name="T45" fmla="*/ 50738 h 205"/>
              <a:gd name="T46" fmla="*/ 10614 w 175"/>
              <a:gd name="T47" fmla="*/ 54363 h 205"/>
              <a:gd name="T48" fmla="*/ 15213 w 175"/>
              <a:gd name="T49" fmla="*/ 57383 h 205"/>
              <a:gd name="T50" fmla="*/ 19812 w 175"/>
              <a:gd name="T51" fmla="*/ 59799 h 205"/>
              <a:gd name="T52" fmla="*/ 25119 w 175"/>
              <a:gd name="T53" fmla="*/ 61309 h 205"/>
              <a:gd name="T54" fmla="*/ 30780 w 175"/>
              <a:gd name="T55" fmla="*/ 61913 h 205"/>
              <a:gd name="T56" fmla="*/ 36086 w 175"/>
              <a:gd name="T57" fmla="*/ 61309 h 205"/>
              <a:gd name="T58" fmla="*/ 41393 w 175"/>
              <a:gd name="T59" fmla="*/ 59799 h 205"/>
              <a:gd name="T60" fmla="*/ 46346 w 175"/>
              <a:gd name="T61" fmla="*/ 57383 h 205"/>
              <a:gd name="T62" fmla="*/ 50592 w 175"/>
              <a:gd name="T63" fmla="*/ 54363 h 205"/>
              <a:gd name="T64" fmla="*/ 54483 w 175"/>
              <a:gd name="T65" fmla="*/ 50738 h 205"/>
              <a:gd name="T66" fmla="*/ 57668 w 175"/>
              <a:gd name="T67" fmla="*/ 46510 h 205"/>
              <a:gd name="T68" fmla="*/ 59790 w 175"/>
              <a:gd name="T69" fmla="*/ 41376 h 205"/>
              <a:gd name="T70" fmla="*/ 61205 w 175"/>
              <a:gd name="T71" fmla="*/ 36242 h 205"/>
              <a:gd name="T72" fmla="*/ 61913 w 175"/>
              <a:gd name="T73" fmla="*/ 30805 h 2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5"/>
              <a:gd name="T112" fmla="*/ 0 h 205"/>
              <a:gd name="T113" fmla="*/ 175 w 175"/>
              <a:gd name="T114" fmla="*/ 205 h 2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5" h="205">
                <a:moveTo>
                  <a:pt x="175" y="102"/>
                </a:moveTo>
                <a:lnTo>
                  <a:pt x="173" y="84"/>
                </a:lnTo>
                <a:lnTo>
                  <a:pt x="169" y="67"/>
                </a:lnTo>
                <a:lnTo>
                  <a:pt x="163" y="51"/>
                </a:lnTo>
                <a:lnTo>
                  <a:pt x="154" y="37"/>
                </a:lnTo>
                <a:lnTo>
                  <a:pt x="143" y="23"/>
                </a:lnTo>
                <a:lnTo>
                  <a:pt x="131" y="14"/>
                </a:lnTo>
                <a:lnTo>
                  <a:pt x="117" y="6"/>
                </a:lnTo>
                <a:lnTo>
                  <a:pt x="102" y="2"/>
                </a:lnTo>
                <a:lnTo>
                  <a:pt x="87" y="0"/>
                </a:lnTo>
                <a:lnTo>
                  <a:pt x="71" y="2"/>
                </a:lnTo>
                <a:lnTo>
                  <a:pt x="56" y="6"/>
                </a:lnTo>
                <a:lnTo>
                  <a:pt x="43" y="14"/>
                </a:lnTo>
                <a:lnTo>
                  <a:pt x="30" y="23"/>
                </a:lnTo>
                <a:lnTo>
                  <a:pt x="19" y="37"/>
                </a:lnTo>
                <a:lnTo>
                  <a:pt x="11" y="51"/>
                </a:lnTo>
                <a:lnTo>
                  <a:pt x="5" y="67"/>
                </a:lnTo>
                <a:lnTo>
                  <a:pt x="1" y="84"/>
                </a:lnTo>
                <a:lnTo>
                  <a:pt x="0" y="102"/>
                </a:lnTo>
                <a:lnTo>
                  <a:pt x="1" y="120"/>
                </a:lnTo>
                <a:lnTo>
                  <a:pt x="5" y="137"/>
                </a:lnTo>
                <a:lnTo>
                  <a:pt x="11" y="154"/>
                </a:lnTo>
                <a:lnTo>
                  <a:pt x="19" y="168"/>
                </a:lnTo>
                <a:lnTo>
                  <a:pt x="30" y="180"/>
                </a:lnTo>
                <a:lnTo>
                  <a:pt x="43" y="190"/>
                </a:lnTo>
                <a:lnTo>
                  <a:pt x="56" y="198"/>
                </a:lnTo>
                <a:lnTo>
                  <a:pt x="71" y="203"/>
                </a:lnTo>
                <a:lnTo>
                  <a:pt x="87" y="205"/>
                </a:lnTo>
                <a:lnTo>
                  <a:pt x="102" y="203"/>
                </a:lnTo>
                <a:lnTo>
                  <a:pt x="117" y="198"/>
                </a:lnTo>
                <a:lnTo>
                  <a:pt x="131" y="190"/>
                </a:lnTo>
                <a:lnTo>
                  <a:pt x="143" y="180"/>
                </a:lnTo>
                <a:lnTo>
                  <a:pt x="154" y="168"/>
                </a:lnTo>
                <a:lnTo>
                  <a:pt x="163" y="154"/>
                </a:lnTo>
                <a:lnTo>
                  <a:pt x="169" y="137"/>
                </a:lnTo>
                <a:lnTo>
                  <a:pt x="173" y="120"/>
                </a:lnTo>
                <a:lnTo>
                  <a:pt x="175" y="102"/>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455" name="Line 79"/>
          <p:cNvSpPr>
            <a:spLocks noChangeShapeType="1"/>
          </p:cNvSpPr>
          <p:nvPr/>
        </p:nvSpPr>
        <p:spPr bwMode="auto">
          <a:xfrm>
            <a:off x="8140700" y="3249613"/>
            <a:ext cx="1588" cy="1587"/>
          </a:xfrm>
          <a:prstGeom prst="line">
            <a:avLst/>
          </a:prstGeom>
          <a:noFill/>
          <a:ln w="0">
            <a:solidFill>
              <a:srgbClr val="00FFFF"/>
            </a:solidFill>
            <a:round/>
            <a:headEnd/>
            <a:tailEnd/>
          </a:ln>
        </p:spPr>
        <p:txBody>
          <a:bodyPr>
            <a:prstTxWarp prst="textNoShape">
              <a:avLst/>
            </a:prstTxWarp>
          </a:bodyPr>
          <a:lstStyle/>
          <a:p>
            <a:endParaRPr lang="en-US"/>
          </a:p>
        </p:txBody>
      </p:sp>
      <p:sp>
        <p:nvSpPr>
          <p:cNvPr id="101456" name="Freeform 80"/>
          <p:cNvSpPr>
            <a:spLocks/>
          </p:cNvSpPr>
          <p:nvPr/>
        </p:nvSpPr>
        <p:spPr bwMode="auto">
          <a:xfrm>
            <a:off x="8078788" y="3219450"/>
            <a:ext cx="61912" cy="61913"/>
          </a:xfrm>
          <a:custGeom>
            <a:avLst/>
            <a:gdLst>
              <a:gd name="T0" fmla="*/ 61912 w 176"/>
              <a:gd name="T1" fmla="*/ 30805 h 205"/>
              <a:gd name="T2" fmla="*/ 61560 w 176"/>
              <a:gd name="T3" fmla="*/ 25369 h 205"/>
              <a:gd name="T4" fmla="*/ 59801 w 176"/>
              <a:gd name="T5" fmla="*/ 20235 h 205"/>
              <a:gd name="T6" fmla="*/ 57691 w 176"/>
              <a:gd name="T7" fmla="*/ 15403 h 205"/>
              <a:gd name="T8" fmla="*/ 54525 w 176"/>
              <a:gd name="T9" fmla="*/ 11175 h 205"/>
              <a:gd name="T10" fmla="*/ 50655 w 176"/>
              <a:gd name="T11" fmla="*/ 6946 h 205"/>
              <a:gd name="T12" fmla="*/ 46434 w 176"/>
              <a:gd name="T13" fmla="*/ 4228 h 205"/>
              <a:gd name="T14" fmla="*/ 41509 w 176"/>
              <a:gd name="T15" fmla="*/ 1812 h 205"/>
              <a:gd name="T16" fmla="*/ 36233 w 176"/>
              <a:gd name="T17" fmla="*/ 604 h 205"/>
              <a:gd name="T18" fmla="*/ 30956 w 176"/>
              <a:gd name="T19" fmla="*/ 0 h 205"/>
              <a:gd name="T20" fmla="*/ 25679 w 176"/>
              <a:gd name="T21" fmla="*/ 604 h 205"/>
              <a:gd name="T22" fmla="*/ 20755 w 176"/>
              <a:gd name="T23" fmla="*/ 1812 h 205"/>
              <a:gd name="T24" fmla="*/ 15478 w 176"/>
              <a:gd name="T25" fmla="*/ 4228 h 205"/>
              <a:gd name="T26" fmla="*/ 10905 w 176"/>
              <a:gd name="T27" fmla="*/ 6946 h 205"/>
              <a:gd name="T28" fmla="*/ 7739 w 176"/>
              <a:gd name="T29" fmla="*/ 11175 h 205"/>
              <a:gd name="T30" fmla="*/ 4573 w 176"/>
              <a:gd name="T31" fmla="*/ 15403 h 205"/>
              <a:gd name="T32" fmla="*/ 1759 w 176"/>
              <a:gd name="T33" fmla="*/ 20235 h 205"/>
              <a:gd name="T34" fmla="*/ 704 w 176"/>
              <a:gd name="T35" fmla="*/ 25369 h 205"/>
              <a:gd name="T36" fmla="*/ 0 w 176"/>
              <a:gd name="T37" fmla="*/ 30805 h 205"/>
              <a:gd name="T38" fmla="*/ 704 w 176"/>
              <a:gd name="T39" fmla="*/ 36242 h 205"/>
              <a:gd name="T40" fmla="*/ 1759 w 176"/>
              <a:gd name="T41" fmla="*/ 41376 h 205"/>
              <a:gd name="T42" fmla="*/ 4573 w 176"/>
              <a:gd name="T43" fmla="*/ 46510 h 205"/>
              <a:gd name="T44" fmla="*/ 7739 w 176"/>
              <a:gd name="T45" fmla="*/ 50738 h 205"/>
              <a:gd name="T46" fmla="*/ 10905 w 176"/>
              <a:gd name="T47" fmla="*/ 54363 h 205"/>
              <a:gd name="T48" fmla="*/ 15478 w 176"/>
              <a:gd name="T49" fmla="*/ 57383 h 205"/>
              <a:gd name="T50" fmla="*/ 20755 w 176"/>
              <a:gd name="T51" fmla="*/ 59799 h 205"/>
              <a:gd name="T52" fmla="*/ 25679 w 176"/>
              <a:gd name="T53" fmla="*/ 61309 h 205"/>
              <a:gd name="T54" fmla="*/ 30956 w 176"/>
              <a:gd name="T55" fmla="*/ 61913 h 205"/>
              <a:gd name="T56" fmla="*/ 36233 w 176"/>
              <a:gd name="T57" fmla="*/ 61309 h 205"/>
              <a:gd name="T58" fmla="*/ 41509 w 176"/>
              <a:gd name="T59" fmla="*/ 59799 h 205"/>
              <a:gd name="T60" fmla="*/ 46434 w 176"/>
              <a:gd name="T61" fmla="*/ 57383 h 205"/>
              <a:gd name="T62" fmla="*/ 50655 w 176"/>
              <a:gd name="T63" fmla="*/ 54363 h 205"/>
              <a:gd name="T64" fmla="*/ 54525 w 176"/>
              <a:gd name="T65" fmla="*/ 50738 h 205"/>
              <a:gd name="T66" fmla="*/ 57691 w 176"/>
              <a:gd name="T67" fmla="*/ 46510 h 205"/>
              <a:gd name="T68" fmla="*/ 59801 w 176"/>
              <a:gd name="T69" fmla="*/ 41376 h 205"/>
              <a:gd name="T70" fmla="*/ 61560 w 176"/>
              <a:gd name="T71" fmla="*/ 36242 h 205"/>
              <a:gd name="T72" fmla="*/ 61912 w 176"/>
              <a:gd name="T73" fmla="*/ 30805 h 2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6"/>
              <a:gd name="T112" fmla="*/ 0 h 205"/>
              <a:gd name="T113" fmla="*/ 176 w 176"/>
              <a:gd name="T114" fmla="*/ 205 h 2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6" h="205">
                <a:moveTo>
                  <a:pt x="176" y="102"/>
                </a:moveTo>
                <a:lnTo>
                  <a:pt x="175" y="84"/>
                </a:lnTo>
                <a:lnTo>
                  <a:pt x="170" y="67"/>
                </a:lnTo>
                <a:lnTo>
                  <a:pt x="164" y="51"/>
                </a:lnTo>
                <a:lnTo>
                  <a:pt x="155" y="37"/>
                </a:lnTo>
                <a:lnTo>
                  <a:pt x="144" y="23"/>
                </a:lnTo>
                <a:lnTo>
                  <a:pt x="132" y="14"/>
                </a:lnTo>
                <a:lnTo>
                  <a:pt x="118" y="6"/>
                </a:lnTo>
                <a:lnTo>
                  <a:pt x="103" y="2"/>
                </a:lnTo>
                <a:lnTo>
                  <a:pt x="88" y="0"/>
                </a:lnTo>
                <a:lnTo>
                  <a:pt x="73" y="2"/>
                </a:lnTo>
                <a:lnTo>
                  <a:pt x="59" y="6"/>
                </a:lnTo>
                <a:lnTo>
                  <a:pt x="44" y="14"/>
                </a:lnTo>
                <a:lnTo>
                  <a:pt x="31" y="23"/>
                </a:lnTo>
                <a:lnTo>
                  <a:pt x="22" y="37"/>
                </a:lnTo>
                <a:lnTo>
                  <a:pt x="13" y="51"/>
                </a:lnTo>
                <a:lnTo>
                  <a:pt x="5" y="67"/>
                </a:lnTo>
                <a:lnTo>
                  <a:pt x="2" y="84"/>
                </a:lnTo>
                <a:lnTo>
                  <a:pt x="0" y="102"/>
                </a:lnTo>
                <a:lnTo>
                  <a:pt x="2" y="120"/>
                </a:lnTo>
                <a:lnTo>
                  <a:pt x="5" y="137"/>
                </a:lnTo>
                <a:lnTo>
                  <a:pt x="13" y="154"/>
                </a:lnTo>
                <a:lnTo>
                  <a:pt x="22" y="168"/>
                </a:lnTo>
                <a:lnTo>
                  <a:pt x="31" y="180"/>
                </a:lnTo>
                <a:lnTo>
                  <a:pt x="44" y="190"/>
                </a:lnTo>
                <a:lnTo>
                  <a:pt x="59" y="198"/>
                </a:lnTo>
                <a:lnTo>
                  <a:pt x="73" y="203"/>
                </a:lnTo>
                <a:lnTo>
                  <a:pt x="88" y="205"/>
                </a:lnTo>
                <a:lnTo>
                  <a:pt x="103" y="203"/>
                </a:lnTo>
                <a:lnTo>
                  <a:pt x="118" y="198"/>
                </a:lnTo>
                <a:lnTo>
                  <a:pt x="132" y="190"/>
                </a:lnTo>
                <a:lnTo>
                  <a:pt x="144" y="180"/>
                </a:lnTo>
                <a:lnTo>
                  <a:pt x="155" y="168"/>
                </a:lnTo>
                <a:lnTo>
                  <a:pt x="164" y="154"/>
                </a:lnTo>
                <a:lnTo>
                  <a:pt x="170" y="137"/>
                </a:lnTo>
                <a:lnTo>
                  <a:pt x="175" y="120"/>
                </a:lnTo>
                <a:lnTo>
                  <a:pt x="176" y="102"/>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457" name="Line 81"/>
          <p:cNvSpPr>
            <a:spLocks noChangeShapeType="1"/>
          </p:cNvSpPr>
          <p:nvPr/>
        </p:nvSpPr>
        <p:spPr bwMode="auto">
          <a:xfrm>
            <a:off x="1774825" y="5494338"/>
            <a:ext cx="1588" cy="1587"/>
          </a:xfrm>
          <a:prstGeom prst="line">
            <a:avLst/>
          </a:prstGeom>
          <a:noFill/>
          <a:ln w="0">
            <a:solidFill>
              <a:srgbClr val="FFFFFF"/>
            </a:solidFill>
            <a:round/>
            <a:headEnd/>
            <a:tailEnd/>
          </a:ln>
        </p:spPr>
        <p:txBody>
          <a:bodyPr>
            <a:prstTxWarp prst="textNoShape">
              <a:avLst/>
            </a:prstTxWarp>
          </a:bodyPr>
          <a:lstStyle/>
          <a:p>
            <a:endParaRPr lang="en-US"/>
          </a:p>
        </p:txBody>
      </p:sp>
      <p:sp>
        <p:nvSpPr>
          <p:cNvPr id="101458" name="Freeform 82"/>
          <p:cNvSpPr>
            <a:spLocks/>
          </p:cNvSpPr>
          <p:nvPr/>
        </p:nvSpPr>
        <p:spPr bwMode="auto">
          <a:xfrm>
            <a:off x="1757363" y="5494338"/>
            <a:ext cx="323850" cy="36512"/>
          </a:xfrm>
          <a:custGeom>
            <a:avLst/>
            <a:gdLst>
              <a:gd name="T0" fmla="*/ 18147 w 928"/>
              <a:gd name="T1" fmla="*/ 0 h 121"/>
              <a:gd name="T2" fmla="*/ 15006 w 928"/>
              <a:gd name="T3" fmla="*/ 302 h 121"/>
              <a:gd name="T4" fmla="*/ 12563 w 928"/>
              <a:gd name="T5" fmla="*/ 604 h 121"/>
              <a:gd name="T6" fmla="*/ 10120 w 928"/>
              <a:gd name="T7" fmla="*/ 1811 h 121"/>
              <a:gd name="T8" fmla="*/ 7329 w 928"/>
              <a:gd name="T9" fmla="*/ 3319 h 121"/>
              <a:gd name="T10" fmla="*/ 5235 w 928"/>
              <a:gd name="T11" fmla="*/ 5432 h 121"/>
              <a:gd name="T12" fmla="*/ 3490 w 928"/>
              <a:gd name="T13" fmla="*/ 7544 h 121"/>
              <a:gd name="T14" fmla="*/ 1745 w 928"/>
              <a:gd name="T15" fmla="*/ 9958 h 121"/>
              <a:gd name="T16" fmla="*/ 1047 w 928"/>
              <a:gd name="T17" fmla="*/ 12372 h 121"/>
              <a:gd name="T18" fmla="*/ 0 w 928"/>
              <a:gd name="T19" fmla="*/ 15389 h 121"/>
              <a:gd name="T20" fmla="*/ 0 w 928"/>
              <a:gd name="T21" fmla="*/ 18105 h 121"/>
              <a:gd name="T22" fmla="*/ 0 w 928"/>
              <a:gd name="T23" fmla="*/ 21123 h 121"/>
              <a:gd name="T24" fmla="*/ 1047 w 928"/>
              <a:gd name="T25" fmla="*/ 23838 h 121"/>
              <a:gd name="T26" fmla="*/ 1745 w 928"/>
              <a:gd name="T27" fmla="*/ 26554 h 121"/>
              <a:gd name="T28" fmla="*/ 3490 w 928"/>
              <a:gd name="T29" fmla="*/ 28666 h 121"/>
              <a:gd name="T30" fmla="*/ 5235 w 928"/>
              <a:gd name="T31" fmla="*/ 31080 h 121"/>
              <a:gd name="T32" fmla="*/ 7329 w 928"/>
              <a:gd name="T33" fmla="*/ 32891 h 121"/>
              <a:gd name="T34" fmla="*/ 10120 w 928"/>
              <a:gd name="T35" fmla="*/ 34400 h 121"/>
              <a:gd name="T36" fmla="*/ 12563 w 928"/>
              <a:gd name="T37" fmla="*/ 35607 h 121"/>
              <a:gd name="T38" fmla="*/ 15006 w 928"/>
              <a:gd name="T39" fmla="*/ 36210 h 121"/>
              <a:gd name="T40" fmla="*/ 18147 w 928"/>
              <a:gd name="T41" fmla="*/ 36512 h 121"/>
              <a:gd name="T42" fmla="*/ 305703 w 928"/>
              <a:gd name="T43" fmla="*/ 36512 h 121"/>
              <a:gd name="T44" fmla="*/ 311287 w 928"/>
              <a:gd name="T45" fmla="*/ 35607 h 121"/>
              <a:gd name="T46" fmla="*/ 314079 w 928"/>
              <a:gd name="T47" fmla="*/ 34400 h 121"/>
              <a:gd name="T48" fmla="*/ 316173 w 928"/>
              <a:gd name="T49" fmla="*/ 32891 h 121"/>
              <a:gd name="T50" fmla="*/ 318266 w 928"/>
              <a:gd name="T51" fmla="*/ 31080 h 121"/>
              <a:gd name="T52" fmla="*/ 320360 w 928"/>
              <a:gd name="T53" fmla="*/ 28666 h 121"/>
              <a:gd name="T54" fmla="*/ 321756 w 928"/>
              <a:gd name="T55" fmla="*/ 26554 h 121"/>
              <a:gd name="T56" fmla="*/ 323152 w 928"/>
              <a:gd name="T57" fmla="*/ 23838 h 121"/>
              <a:gd name="T58" fmla="*/ 323501 w 928"/>
              <a:gd name="T59" fmla="*/ 21123 h 121"/>
              <a:gd name="T60" fmla="*/ 323850 w 928"/>
              <a:gd name="T61" fmla="*/ 18105 h 121"/>
              <a:gd name="T62" fmla="*/ 323501 w 928"/>
              <a:gd name="T63" fmla="*/ 15389 h 121"/>
              <a:gd name="T64" fmla="*/ 323152 w 928"/>
              <a:gd name="T65" fmla="*/ 12372 h 121"/>
              <a:gd name="T66" fmla="*/ 321756 w 928"/>
              <a:gd name="T67" fmla="*/ 9958 h 121"/>
              <a:gd name="T68" fmla="*/ 320360 w 928"/>
              <a:gd name="T69" fmla="*/ 7544 h 121"/>
              <a:gd name="T70" fmla="*/ 318266 w 928"/>
              <a:gd name="T71" fmla="*/ 5432 h 121"/>
              <a:gd name="T72" fmla="*/ 316173 w 928"/>
              <a:gd name="T73" fmla="*/ 3319 h 121"/>
              <a:gd name="T74" fmla="*/ 314079 w 928"/>
              <a:gd name="T75" fmla="*/ 1811 h 121"/>
              <a:gd name="T76" fmla="*/ 311287 w 928"/>
              <a:gd name="T77" fmla="*/ 604 h 121"/>
              <a:gd name="T78" fmla="*/ 308146 w 928"/>
              <a:gd name="T79" fmla="*/ 302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3" y="1"/>
                </a:lnTo>
                <a:lnTo>
                  <a:pt x="36" y="2"/>
                </a:lnTo>
                <a:lnTo>
                  <a:pt x="29" y="6"/>
                </a:lnTo>
                <a:lnTo>
                  <a:pt x="21" y="11"/>
                </a:lnTo>
                <a:lnTo>
                  <a:pt x="15" y="18"/>
                </a:lnTo>
                <a:lnTo>
                  <a:pt x="10" y="25"/>
                </a:lnTo>
                <a:lnTo>
                  <a:pt x="5" y="33"/>
                </a:lnTo>
                <a:lnTo>
                  <a:pt x="3" y="41"/>
                </a:lnTo>
                <a:lnTo>
                  <a:pt x="0" y="51"/>
                </a:lnTo>
                <a:lnTo>
                  <a:pt x="0" y="60"/>
                </a:lnTo>
                <a:lnTo>
                  <a:pt x="0" y="70"/>
                </a:lnTo>
                <a:lnTo>
                  <a:pt x="3" y="79"/>
                </a:lnTo>
                <a:lnTo>
                  <a:pt x="5" y="88"/>
                </a:lnTo>
                <a:lnTo>
                  <a:pt x="10" y="95"/>
                </a:lnTo>
                <a:lnTo>
                  <a:pt x="15" y="103"/>
                </a:lnTo>
                <a:lnTo>
                  <a:pt x="21" y="109"/>
                </a:lnTo>
                <a:lnTo>
                  <a:pt x="29" y="114"/>
                </a:lnTo>
                <a:lnTo>
                  <a:pt x="36" y="118"/>
                </a:lnTo>
                <a:lnTo>
                  <a:pt x="43" y="120"/>
                </a:lnTo>
                <a:lnTo>
                  <a:pt x="52" y="121"/>
                </a:lnTo>
                <a:lnTo>
                  <a:pt x="876" y="121"/>
                </a:lnTo>
                <a:lnTo>
                  <a:pt x="892" y="118"/>
                </a:lnTo>
                <a:lnTo>
                  <a:pt x="900" y="114"/>
                </a:lnTo>
                <a:lnTo>
                  <a:pt x="906" y="109"/>
                </a:lnTo>
                <a:lnTo>
                  <a:pt x="912" y="103"/>
                </a:lnTo>
                <a:lnTo>
                  <a:pt x="918" y="95"/>
                </a:lnTo>
                <a:lnTo>
                  <a:pt x="922" y="88"/>
                </a:lnTo>
                <a:lnTo>
                  <a:pt x="926" y="79"/>
                </a:lnTo>
                <a:lnTo>
                  <a:pt x="927" y="70"/>
                </a:lnTo>
                <a:lnTo>
                  <a:pt x="928" y="60"/>
                </a:lnTo>
                <a:lnTo>
                  <a:pt x="927" y="51"/>
                </a:lnTo>
                <a:lnTo>
                  <a:pt x="926" y="41"/>
                </a:lnTo>
                <a:lnTo>
                  <a:pt x="922" y="33"/>
                </a:lnTo>
                <a:lnTo>
                  <a:pt x="918" y="25"/>
                </a:lnTo>
                <a:lnTo>
                  <a:pt x="912" y="18"/>
                </a:lnTo>
                <a:lnTo>
                  <a:pt x="906" y="11"/>
                </a:lnTo>
                <a:lnTo>
                  <a:pt x="900" y="6"/>
                </a:lnTo>
                <a:lnTo>
                  <a:pt x="892" y="2"/>
                </a:lnTo>
                <a:lnTo>
                  <a:pt x="883" y="1"/>
                </a:lnTo>
                <a:lnTo>
                  <a:pt x="876" y="0"/>
                </a:lnTo>
                <a:lnTo>
                  <a:pt x="52" y="0"/>
                </a:lnTo>
                <a:close/>
              </a:path>
            </a:pathLst>
          </a:custGeom>
          <a:solidFill>
            <a:srgbClr val="FFFFFF"/>
          </a:solidFill>
          <a:ln w="7938">
            <a:solidFill>
              <a:srgbClr val="FFFFFF"/>
            </a:solidFill>
            <a:round/>
            <a:headEnd/>
            <a:tailEnd/>
          </a:ln>
        </p:spPr>
        <p:txBody>
          <a:bodyPr>
            <a:prstTxWarp prst="textNoShape">
              <a:avLst/>
            </a:prstTxWarp>
          </a:bodyPr>
          <a:lstStyle/>
          <a:p>
            <a:endParaRPr lang="en-US"/>
          </a:p>
        </p:txBody>
      </p:sp>
      <p:sp>
        <p:nvSpPr>
          <p:cNvPr id="101459" name="Line 83"/>
          <p:cNvSpPr>
            <a:spLocks noChangeShapeType="1"/>
          </p:cNvSpPr>
          <p:nvPr/>
        </p:nvSpPr>
        <p:spPr bwMode="auto">
          <a:xfrm>
            <a:off x="2044700" y="5511800"/>
            <a:ext cx="1588" cy="1588"/>
          </a:xfrm>
          <a:prstGeom prst="line">
            <a:avLst/>
          </a:prstGeom>
          <a:noFill/>
          <a:ln w="0">
            <a:solidFill>
              <a:srgbClr val="FFFFFF"/>
            </a:solidFill>
            <a:round/>
            <a:headEnd/>
            <a:tailEnd/>
          </a:ln>
        </p:spPr>
        <p:txBody>
          <a:bodyPr>
            <a:prstTxWarp prst="textNoShape">
              <a:avLst/>
            </a:prstTxWarp>
          </a:bodyPr>
          <a:lstStyle/>
          <a:p>
            <a:endParaRPr lang="en-US"/>
          </a:p>
        </p:txBody>
      </p:sp>
      <p:sp>
        <p:nvSpPr>
          <p:cNvPr id="101460" name="Freeform 84"/>
          <p:cNvSpPr>
            <a:spLocks/>
          </p:cNvSpPr>
          <p:nvPr/>
        </p:nvSpPr>
        <p:spPr bwMode="auto">
          <a:xfrm>
            <a:off x="2044700" y="5135563"/>
            <a:ext cx="36513" cy="395287"/>
          </a:xfrm>
          <a:custGeom>
            <a:avLst/>
            <a:gdLst>
              <a:gd name="T0" fmla="*/ 0 w 104"/>
              <a:gd name="T1" fmla="*/ 376909 h 1312"/>
              <a:gd name="T2" fmla="*/ 0 w 104"/>
              <a:gd name="T3" fmla="*/ 379921 h 1312"/>
              <a:gd name="T4" fmla="*/ 1053 w 104"/>
              <a:gd name="T5" fmla="*/ 382633 h 1312"/>
              <a:gd name="T6" fmla="*/ 1755 w 104"/>
              <a:gd name="T7" fmla="*/ 385345 h 1312"/>
              <a:gd name="T8" fmla="*/ 3511 w 104"/>
              <a:gd name="T9" fmla="*/ 387454 h 1312"/>
              <a:gd name="T10" fmla="*/ 5266 w 104"/>
              <a:gd name="T11" fmla="*/ 389864 h 1312"/>
              <a:gd name="T12" fmla="*/ 7373 w 104"/>
              <a:gd name="T13" fmla="*/ 391672 h 1312"/>
              <a:gd name="T14" fmla="*/ 10182 w 104"/>
              <a:gd name="T15" fmla="*/ 393178 h 1312"/>
              <a:gd name="T16" fmla="*/ 12639 w 104"/>
              <a:gd name="T17" fmla="*/ 394383 h 1312"/>
              <a:gd name="T18" fmla="*/ 15097 w 104"/>
              <a:gd name="T19" fmla="*/ 394986 h 1312"/>
              <a:gd name="T20" fmla="*/ 18257 w 104"/>
              <a:gd name="T21" fmla="*/ 395287 h 1312"/>
              <a:gd name="T22" fmla="*/ 20714 w 104"/>
              <a:gd name="T23" fmla="*/ 394986 h 1312"/>
              <a:gd name="T24" fmla="*/ 23874 w 104"/>
              <a:gd name="T25" fmla="*/ 394383 h 1312"/>
              <a:gd name="T26" fmla="*/ 26683 w 104"/>
              <a:gd name="T27" fmla="*/ 393178 h 1312"/>
              <a:gd name="T28" fmla="*/ 28789 w 104"/>
              <a:gd name="T29" fmla="*/ 391672 h 1312"/>
              <a:gd name="T30" fmla="*/ 30896 w 104"/>
              <a:gd name="T31" fmla="*/ 389864 h 1312"/>
              <a:gd name="T32" fmla="*/ 33002 w 104"/>
              <a:gd name="T33" fmla="*/ 387454 h 1312"/>
              <a:gd name="T34" fmla="*/ 34406 w 104"/>
              <a:gd name="T35" fmla="*/ 385345 h 1312"/>
              <a:gd name="T36" fmla="*/ 35811 w 104"/>
              <a:gd name="T37" fmla="*/ 382633 h 1312"/>
              <a:gd name="T38" fmla="*/ 36162 w 104"/>
              <a:gd name="T39" fmla="*/ 379921 h 1312"/>
              <a:gd name="T40" fmla="*/ 36513 w 104"/>
              <a:gd name="T41" fmla="*/ 376909 h 1312"/>
              <a:gd name="T42" fmla="*/ 36513 w 104"/>
              <a:gd name="T43" fmla="*/ 18077 h 1312"/>
              <a:gd name="T44" fmla="*/ 35811 w 104"/>
              <a:gd name="T45" fmla="*/ 12654 h 1312"/>
              <a:gd name="T46" fmla="*/ 34406 w 104"/>
              <a:gd name="T47" fmla="*/ 9942 h 1312"/>
              <a:gd name="T48" fmla="*/ 33002 w 104"/>
              <a:gd name="T49" fmla="*/ 7532 h 1312"/>
              <a:gd name="T50" fmla="*/ 30896 w 104"/>
              <a:gd name="T51" fmla="*/ 5423 h 1312"/>
              <a:gd name="T52" fmla="*/ 28789 w 104"/>
              <a:gd name="T53" fmla="*/ 3615 h 1312"/>
              <a:gd name="T54" fmla="*/ 26683 w 104"/>
              <a:gd name="T55" fmla="*/ 2109 h 1312"/>
              <a:gd name="T56" fmla="*/ 23874 w 104"/>
              <a:gd name="T57" fmla="*/ 1205 h 1312"/>
              <a:gd name="T58" fmla="*/ 20714 w 104"/>
              <a:gd name="T59" fmla="*/ 301 h 1312"/>
              <a:gd name="T60" fmla="*/ 18257 w 104"/>
              <a:gd name="T61" fmla="*/ 0 h 1312"/>
              <a:gd name="T62" fmla="*/ 15097 w 104"/>
              <a:gd name="T63" fmla="*/ 301 h 1312"/>
              <a:gd name="T64" fmla="*/ 12639 w 104"/>
              <a:gd name="T65" fmla="*/ 1205 h 1312"/>
              <a:gd name="T66" fmla="*/ 10182 w 104"/>
              <a:gd name="T67" fmla="*/ 2109 h 1312"/>
              <a:gd name="T68" fmla="*/ 7373 w 104"/>
              <a:gd name="T69" fmla="*/ 3615 h 1312"/>
              <a:gd name="T70" fmla="*/ 5266 w 104"/>
              <a:gd name="T71" fmla="*/ 5423 h 1312"/>
              <a:gd name="T72" fmla="*/ 3511 w 104"/>
              <a:gd name="T73" fmla="*/ 7532 h 1312"/>
              <a:gd name="T74" fmla="*/ 1755 w 104"/>
              <a:gd name="T75" fmla="*/ 9942 h 1312"/>
              <a:gd name="T76" fmla="*/ 1053 w 104"/>
              <a:gd name="T77" fmla="*/ 12654 h 1312"/>
              <a:gd name="T78" fmla="*/ 0 w 104"/>
              <a:gd name="T79" fmla="*/ 15366 h 1312"/>
              <a:gd name="T80" fmla="*/ 0 w 104"/>
              <a:gd name="T81" fmla="*/ 18077 h 1312"/>
              <a:gd name="T82" fmla="*/ 0 w 104"/>
              <a:gd name="T83" fmla="*/ 376909 h 13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1312"/>
              <a:gd name="T128" fmla="*/ 104 w 104"/>
              <a:gd name="T129" fmla="*/ 1312 h 13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1312">
                <a:moveTo>
                  <a:pt x="0" y="1251"/>
                </a:moveTo>
                <a:lnTo>
                  <a:pt x="0" y="1261"/>
                </a:lnTo>
                <a:lnTo>
                  <a:pt x="3" y="1270"/>
                </a:lnTo>
                <a:lnTo>
                  <a:pt x="5" y="1279"/>
                </a:lnTo>
                <a:lnTo>
                  <a:pt x="10" y="1286"/>
                </a:lnTo>
                <a:lnTo>
                  <a:pt x="15" y="1294"/>
                </a:lnTo>
                <a:lnTo>
                  <a:pt x="21" y="1300"/>
                </a:lnTo>
                <a:lnTo>
                  <a:pt x="29" y="1305"/>
                </a:lnTo>
                <a:lnTo>
                  <a:pt x="36" y="1309"/>
                </a:lnTo>
                <a:lnTo>
                  <a:pt x="43" y="1311"/>
                </a:lnTo>
                <a:lnTo>
                  <a:pt x="52" y="1312"/>
                </a:lnTo>
                <a:lnTo>
                  <a:pt x="59" y="1311"/>
                </a:lnTo>
                <a:lnTo>
                  <a:pt x="68" y="1309"/>
                </a:lnTo>
                <a:lnTo>
                  <a:pt x="76" y="1305"/>
                </a:lnTo>
                <a:lnTo>
                  <a:pt x="82" y="1300"/>
                </a:lnTo>
                <a:lnTo>
                  <a:pt x="88" y="1294"/>
                </a:lnTo>
                <a:lnTo>
                  <a:pt x="94" y="1286"/>
                </a:lnTo>
                <a:lnTo>
                  <a:pt x="98" y="1279"/>
                </a:lnTo>
                <a:lnTo>
                  <a:pt x="102" y="1270"/>
                </a:lnTo>
                <a:lnTo>
                  <a:pt x="103" y="1261"/>
                </a:lnTo>
                <a:lnTo>
                  <a:pt x="104" y="1251"/>
                </a:lnTo>
                <a:lnTo>
                  <a:pt x="104" y="60"/>
                </a:lnTo>
                <a:lnTo>
                  <a:pt x="102" y="42"/>
                </a:lnTo>
                <a:lnTo>
                  <a:pt x="98" y="33"/>
                </a:lnTo>
                <a:lnTo>
                  <a:pt x="94" y="25"/>
                </a:lnTo>
                <a:lnTo>
                  <a:pt x="88" y="18"/>
                </a:lnTo>
                <a:lnTo>
                  <a:pt x="82" y="12"/>
                </a:lnTo>
                <a:lnTo>
                  <a:pt x="76" y="7"/>
                </a:lnTo>
                <a:lnTo>
                  <a:pt x="68" y="4"/>
                </a:lnTo>
                <a:lnTo>
                  <a:pt x="59" y="1"/>
                </a:lnTo>
                <a:lnTo>
                  <a:pt x="52" y="0"/>
                </a:lnTo>
                <a:lnTo>
                  <a:pt x="43" y="1"/>
                </a:lnTo>
                <a:lnTo>
                  <a:pt x="36" y="4"/>
                </a:lnTo>
                <a:lnTo>
                  <a:pt x="29" y="7"/>
                </a:lnTo>
                <a:lnTo>
                  <a:pt x="21" y="12"/>
                </a:lnTo>
                <a:lnTo>
                  <a:pt x="15" y="18"/>
                </a:lnTo>
                <a:lnTo>
                  <a:pt x="10" y="25"/>
                </a:lnTo>
                <a:lnTo>
                  <a:pt x="5" y="33"/>
                </a:lnTo>
                <a:lnTo>
                  <a:pt x="3" y="42"/>
                </a:lnTo>
                <a:lnTo>
                  <a:pt x="0" y="51"/>
                </a:lnTo>
                <a:lnTo>
                  <a:pt x="0" y="60"/>
                </a:lnTo>
                <a:lnTo>
                  <a:pt x="0" y="1251"/>
                </a:lnTo>
                <a:close/>
              </a:path>
            </a:pathLst>
          </a:custGeom>
          <a:solidFill>
            <a:srgbClr val="00FFFF"/>
          </a:solidFill>
          <a:ln w="8001">
            <a:solidFill>
              <a:srgbClr val="00FFFF"/>
            </a:solidFill>
            <a:round/>
            <a:headEnd/>
            <a:tailEnd/>
          </a:ln>
        </p:spPr>
        <p:txBody>
          <a:bodyPr>
            <a:prstTxWarp prst="textNoShape">
              <a:avLst/>
            </a:prstTxWarp>
          </a:bodyPr>
          <a:lstStyle/>
          <a:p>
            <a:endParaRPr lang="en-US"/>
          </a:p>
        </p:txBody>
      </p:sp>
      <p:sp>
        <p:nvSpPr>
          <p:cNvPr id="101461" name="Line 85"/>
          <p:cNvSpPr>
            <a:spLocks noChangeShapeType="1"/>
          </p:cNvSpPr>
          <p:nvPr/>
        </p:nvSpPr>
        <p:spPr bwMode="auto">
          <a:xfrm>
            <a:off x="2063750" y="5135563"/>
            <a:ext cx="0" cy="1587"/>
          </a:xfrm>
          <a:prstGeom prst="line">
            <a:avLst/>
          </a:prstGeom>
          <a:noFill/>
          <a:ln w="0">
            <a:solidFill>
              <a:srgbClr val="FFFFFF"/>
            </a:solidFill>
            <a:round/>
            <a:headEnd/>
            <a:tailEnd/>
          </a:ln>
        </p:spPr>
        <p:txBody>
          <a:bodyPr>
            <a:prstTxWarp prst="textNoShape">
              <a:avLst/>
            </a:prstTxWarp>
          </a:bodyPr>
          <a:lstStyle/>
          <a:p>
            <a:endParaRPr lang="en-US"/>
          </a:p>
        </p:txBody>
      </p:sp>
      <p:sp>
        <p:nvSpPr>
          <p:cNvPr id="101462" name="Line 86"/>
          <p:cNvSpPr>
            <a:spLocks noChangeShapeType="1"/>
          </p:cNvSpPr>
          <p:nvPr/>
        </p:nvSpPr>
        <p:spPr bwMode="auto">
          <a:xfrm>
            <a:off x="2332038" y="5153025"/>
            <a:ext cx="1587" cy="1588"/>
          </a:xfrm>
          <a:prstGeom prst="line">
            <a:avLst/>
          </a:prstGeom>
          <a:noFill/>
          <a:ln w="0">
            <a:solidFill>
              <a:srgbClr val="00FFFF"/>
            </a:solidFill>
            <a:round/>
            <a:headEnd/>
            <a:tailEnd/>
          </a:ln>
        </p:spPr>
        <p:txBody>
          <a:bodyPr>
            <a:prstTxWarp prst="textNoShape">
              <a:avLst/>
            </a:prstTxWarp>
          </a:bodyPr>
          <a:lstStyle/>
          <a:p>
            <a:endParaRPr lang="en-US"/>
          </a:p>
        </p:txBody>
      </p:sp>
      <p:sp>
        <p:nvSpPr>
          <p:cNvPr id="101463" name="Freeform 87"/>
          <p:cNvSpPr>
            <a:spLocks/>
          </p:cNvSpPr>
          <p:nvPr/>
        </p:nvSpPr>
        <p:spPr bwMode="auto">
          <a:xfrm>
            <a:off x="2332038" y="5013325"/>
            <a:ext cx="36512" cy="158750"/>
          </a:xfrm>
          <a:custGeom>
            <a:avLst/>
            <a:gdLst>
              <a:gd name="T0" fmla="*/ 0 w 104"/>
              <a:gd name="T1" fmla="*/ 140199 h 522"/>
              <a:gd name="T2" fmla="*/ 351 w 104"/>
              <a:gd name="T3" fmla="*/ 143240 h 522"/>
              <a:gd name="T4" fmla="*/ 702 w 104"/>
              <a:gd name="T5" fmla="*/ 146281 h 522"/>
              <a:gd name="T6" fmla="*/ 2106 w 104"/>
              <a:gd name="T7" fmla="*/ 148714 h 522"/>
              <a:gd name="T8" fmla="*/ 3511 w 104"/>
              <a:gd name="T9" fmla="*/ 150843 h 522"/>
              <a:gd name="T10" fmla="*/ 5266 w 104"/>
              <a:gd name="T11" fmla="*/ 153276 h 522"/>
              <a:gd name="T12" fmla="*/ 7373 w 104"/>
              <a:gd name="T13" fmla="*/ 155405 h 522"/>
              <a:gd name="T14" fmla="*/ 9830 w 104"/>
              <a:gd name="T15" fmla="*/ 156925 h 522"/>
              <a:gd name="T16" fmla="*/ 12639 w 104"/>
              <a:gd name="T17" fmla="*/ 157838 h 522"/>
              <a:gd name="T18" fmla="*/ 15096 w 104"/>
              <a:gd name="T19" fmla="*/ 158446 h 522"/>
              <a:gd name="T20" fmla="*/ 18256 w 104"/>
              <a:gd name="T21" fmla="*/ 158750 h 522"/>
              <a:gd name="T22" fmla="*/ 20714 w 104"/>
              <a:gd name="T23" fmla="*/ 158446 h 522"/>
              <a:gd name="T24" fmla="*/ 23873 w 104"/>
              <a:gd name="T25" fmla="*/ 157838 h 522"/>
              <a:gd name="T26" fmla="*/ 26331 w 104"/>
              <a:gd name="T27" fmla="*/ 156925 h 522"/>
              <a:gd name="T28" fmla="*/ 28788 w 104"/>
              <a:gd name="T29" fmla="*/ 155405 h 522"/>
              <a:gd name="T30" fmla="*/ 30895 w 104"/>
              <a:gd name="T31" fmla="*/ 153276 h 522"/>
              <a:gd name="T32" fmla="*/ 33001 w 104"/>
              <a:gd name="T33" fmla="*/ 150843 h 522"/>
              <a:gd name="T34" fmla="*/ 34406 w 104"/>
              <a:gd name="T35" fmla="*/ 148714 h 522"/>
              <a:gd name="T36" fmla="*/ 35459 w 104"/>
              <a:gd name="T37" fmla="*/ 146281 h 522"/>
              <a:gd name="T38" fmla="*/ 36161 w 104"/>
              <a:gd name="T39" fmla="*/ 143240 h 522"/>
              <a:gd name="T40" fmla="*/ 36512 w 104"/>
              <a:gd name="T41" fmla="*/ 140199 h 522"/>
              <a:gd name="T42" fmla="*/ 36512 w 104"/>
              <a:gd name="T43" fmla="*/ 18247 h 522"/>
              <a:gd name="T44" fmla="*/ 35459 w 104"/>
              <a:gd name="T45" fmla="*/ 12469 h 522"/>
              <a:gd name="T46" fmla="*/ 34406 w 104"/>
              <a:gd name="T47" fmla="*/ 10036 h 522"/>
              <a:gd name="T48" fmla="*/ 33001 w 104"/>
              <a:gd name="T49" fmla="*/ 7299 h 522"/>
              <a:gd name="T50" fmla="*/ 30895 w 104"/>
              <a:gd name="T51" fmla="*/ 5170 h 522"/>
              <a:gd name="T52" fmla="*/ 28788 w 104"/>
              <a:gd name="T53" fmla="*/ 3345 h 522"/>
              <a:gd name="T54" fmla="*/ 26331 w 104"/>
              <a:gd name="T55" fmla="*/ 1825 h 522"/>
              <a:gd name="T56" fmla="*/ 23873 w 104"/>
              <a:gd name="T57" fmla="*/ 608 h 522"/>
              <a:gd name="T58" fmla="*/ 20714 w 104"/>
              <a:gd name="T59" fmla="*/ 0 h 522"/>
              <a:gd name="T60" fmla="*/ 18256 w 104"/>
              <a:gd name="T61" fmla="*/ 0 h 522"/>
              <a:gd name="T62" fmla="*/ 15096 w 104"/>
              <a:gd name="T63" fmla="*/ 0 h 522"/>
              <a:gd name="T64" fmla="*/ 12639 w 104"/>
              <a:gd name="T65" fmla="*/ 608 h 522"/>
              <a:gd name="T66" fmla="*/ 9830 w 104"/>
              <a:gd name="T67" fmla="*/ 1825 h 522"/>
              <a:gd name="T68" fmla="*/ 7373 w 104"/>
              <a:gd name="T69" fmla="*/ 3345 h 522"/>
              <a:gd name="T70" fmla="*/ 5266 w 104"/>
              <a:gd name="T71" fmla="*/ 5170 h 522"/>
              <a:gd name="T72" fmla="*/ 3511 w 104"/>
              <a:gd name="T73" fmla="*/ 7299 h 522"/>
              <a:gd name="T74" fmla="*/ 2106 w 104"/>
              <a:gd name="T75" fmla="*/ 10036 h 522"/>
              <a:gd name="T76" fmla="*/ 702 w 104"/>
              <a:gd name="T77" fmla="*/ 12469 h 522"/>
              <a:gd name="T78" fmla="*/ 351 w 104"/>
              <a:gd name="T79" fmla="*/ 15510 h 522"/>
              <a:gd name="T80" fmla="*/ 0 w 104"/>
              <a:gd name="T81" fmla="*/ 18247 h 522"/>
              <a:gd name="T82" fmla="*/ 0 w 104"/>
              <a:gd name="T83" fmla="*/ 140199 h 5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522"/>
              <a:gd name="T128" fmla="*/ 104 w 104"/>
              <a:gd name="T129" fmla="*/ 522 h 5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522">
                <a:moveTo>
                  <a:pt x="0" y="461"/>
                </a:moveTo>
                <a:lnTo>
                  <a:pt x="1" y="471"/>
                </a:lnTo>
                <a:lnTo>
                  <a:pt x="2" y="481"/>
                </a:lnTo>
                <a:lnTo>
                  <a:pt x="6" y="489"/>
                </a:lnTo>
                <a:lnTo>
                  <a:pt x="10" y="496"/>
                </a:lnTo>
                <a:lnTo>
                  <a:pt x="15" y="504"/>
                </a:lnTo>
                <a:lnTo>
                  <a:pt x="21" y="511"/>
                </a:lnTo>
                <a:lnTo>
                  <a:pt x="28" y="516"/>
                </a:lnTo>
                <a:lnTo>
                  <a:pt x="36" y="519"/>
                </a:lnTo>
                <a:lnTo>
                  <a:pt x="43" y="521"/>
                </a:lnTo>
                <a:lnTo>
                  <a:pt x="52" y="522"/>
                </a:lnTo>
                <a:lnTo>
                  <a:pt x="59" y="521"/>
                </a:lnTo>
                <a:lnTo>
                  <a:pt x="68" y="519"/>
                </a:lnTo>
                <a:lnTo>
                  <a:pt x="75" y="516"/>
                </a:lnTo>
                <a:lnTo>
                  <a:pt x="82" y="511"/>
                </a:lnTo>
                <a:lnTo>
                  <a:pt x="88" y="504"/>
                </a:lnTo>
                <a:lnTo>
                  <a:pt x="94" y="496"/>
                </a:lnTo>
                <a:lnTo>
                  <a:pt x="98" y="489"/>
                </a:lnTo>
                <a:lnTo>
                  <a:pt x="101" y="481"/>
                </a:lnTo>
                <a:lnTo>
                  <a:pt x="103" y="471"/>
                </a:lnTo>
                <a:lnTo>
                  <a:pt x="104" y="461"/>
                </a:lnTo>
                <a:lnTo>
                  <a:pt x="104" y="60"/>
                </a:lnTo>
                <a:lnTo>
                  <a:pt x="101" y="41"/>
                </a:lnTo>
                <a:lnTo>
                  <a:pt x="98" y="33"/>
                </a:lnTo>
                <a:lnTo>
                  <a:pt x="94" y="24"/>
                </a:lnTo>
                <a:lnTo>
                  <a:pt x="88" y="17"/>
                </a:lnTo>
                <a:lnTo>
                  <a:pt x="82" y="11"/>
                </a:lnTo>
                <a:lnTo>
                  <a:pt x="75" y="6"/>
                </a:lnTo>
                <a:lnTo>
                  <a:pt x="68" y="2"/>
                </a:lnTo>
                <a:lnTo>
                  <a:pt x="59" y="0"/>
                </a:lnTo>
                <a:lnTo>
                  <a:pt x="52" y="0"/>
                </a:lnTo>
                <a:lnTo>
                  <a:pt x="43" y="0"/>
                </a:lnTo>
                <a:lnTo>
                  <a:pt x="36" y="2"/>
                </a:lnTo>
                <a:lnTo>
                  <a:pt x="28" y="6"/>
                </a:lnTo>
                <a:lnTo>
                  <a:pt x="21" y="11"/>
                </a:lnTo>
                <a:lnTo>
                  <a:pt x="15" y="17"/>
                </a:lnTo>
                <a:lnTo>
                  <a:pt x="10" y="24"/>
                </a:lnTo>
                <a:lnTo>
                  <a:pt x="6" y="33"/>
                </a:lnTo>
                <a:lnTo>
                  <a:pt x="2" y="41"/>
                </a:lnTo>
                <a:lnTo>
                  <a:pt x="1" y="51"/>
                </a:lnTo>
                <a:lnTo>
                  <a:pt x="0" y="60"/>
                </a:lnTo>
                <a:lnTo>
                  <a:pt x="0" y="461"/>
                </a:lnTo>
                <a:close/>
              </a:path>
            </a:pathLst>
          </a:custGeom>
          <a:solidFill>
            <a:srgbClr val="00FFFF"/>
          </a:solidFill>
          <a:ln w="8001">
            <a:solidFill>
              <a:srgbClr val="00FFFF"/>
            </a:solidFill>
            <a:round/>
            <a:headEnd/>
            <a:tailEnd/>
          </a:ln>
        </p:spPr>
        <p:txBody>
          <a:bodyPr>
            <a:prstTxWarp prst="textNoShape">
              <a:avLst/>
            </a:prstTxWarp>
          </a:bodyPr>
          <a:lstStyle/>
          <a:p>
            <a:endParaRPr lang="en-US"/>
          </a:p>
        </p:txBody>
      </p:sp>
      <p:sp>
        <p:nvSpPr>
          <p:cNvPr id="101464" name="Line 88"/>
          <p:cNvSpPr>
            <a:spLocks noChangeShapeType="1"/>
          </p:cNvSpPr>
          <p:nvPr/>
        </p:nvSpPr>
        <p:spPr bwMode="auto">
          <a:xfrm>
            <a:off x="2351088" y="5013325"/>
            <a:ext cx="1587" cy="1588"/>
          </a:xfrm>
          <a:prstGeom prst="line">
            <a:avLst/>
          </a:prstGeom>
          <a:noFill/>
          <a:ln w="0">
            <a:solidFill>
              <a:srgbClr val="00FFFF"/>
            </a:solidFill>
            <a:round/>
            <a:headEnd/>
            <a:tailEnd/>
          </a:ln>
        </p:spPr>
        <p:txBody>
          <a:bodyPr>
            <a:prstTxWarp prst="textNoShape">
              <a:avLst/>
            </a:prstTxWarp>
          </a:bodyPr>
          <a:lstStyle/>
          <a:p>
            <a:endParaRPr lang="en-US"/>
          </a:p>
        </p:txBody>
      </p:sp>
      <p:sp>
        <p:nvSpPr>
          <p:cNvPr id="101465" name="Freeform 89"/>
          <p:cNvSpPr>
            <a:spLocks/>
          </p:cNvSpPr>
          <p:nvPr/>
        </p:nvSpPr>
        <p:spPr bwMode="auto">
          <a:xfrm>
            <a:off x="2332038" y="5013325"/>
            <a:ext cx="325437" cy="36513"/>
          </a:xfrm>
          <a:custGeom>
            <a:avLst/>
            <a:gdLst>
              <a:gd name="T0" fmla="*/ 18236 w 928"/>
              <a:gd name="T1" fmla="*/ 0 h 121"/>
              <a:gd name="T2" fmla="*/ 15080 w 928"/>
              <a:gd name="T3" fmla="*/ 0 h 121"/>
              <a:gd name="T4" fmla="*/ 12625 w 928"/>
              <a:gd name="T5" fmla="*/ 604 h 121"/>
              <a:gd name="T6" fmla="*/ 9819 w 928"/>
              <a:gd name="T7" fmla="*/ 1811 h 121"/>
              <a:gd name="T8" fmla="*/ 7364 w 928"/>
              <a:gd name="T9" fmla="*/ 3319 h 121"/>
              <a:gd name="T10" fmla="*/ 5260 w 928"/>
              <a:gd name="T11" fmla="*/ 5130 h 121"/>
              <a:gd name="T12" fmla="*/ 3507 w 928"/>
              <a:gd name="T13" fmla="*/ 7242 h 121"/>
              <a:gd name="T14" fmla="*/ 2104 w 928"/>
              <a:gd name="T15" fmla="*/ 9958 h 121"/>
              <a:gd name="T16" fmla="*/ 701 w 928"/>
              <a:gd name="T17" fmla="*/ 12372 h 121"/>
              <a:gd name="T18" fmla="*/ 351 w 928"/>
              <a:gd name="T19" fmla="*/ 15390 h 121"/>
              <a:gd name="T20" fmla="*/ 0 w 928"/>
              <a:gd name="T21" fmla="*/ 18106 h 121"/>
              <a:gd name="T22" fmla="*/ 351 w 928"/>
              <a:gd name="T23" fmla="*/ 21123 h 121"/>
              <a:gd name="T24" fmla="*/ 701 w 928"/>
              <a:gd name="T25" fmla="*/ 23839 h 121"/>
              <a:gd name="T26" fmla="*/ 2104 w 928"/>
              <a:gd name="T27" fmla="*/ 26253 h 121"/>
              <a:gd name="T28" fmla="*/ 3507 w 928"/>
              <a:gd name="T29" fmla="*/ 28667 h 121"/>
              <a:gd name="T30" fmla="*/ 5260 w 928"/>
              <a:gd name="T31" fmla="*/ 31081 h 121"/>
              <a:gd name="T32" fmla="*/ 7364 w 928"/>
              <a:gd name="T33" fmla="*/ 32892 h 121"/>
              <a:gd name="T34" fmla="*/ 9819 w 928"/>
              <a:gd name="T35" fmla="*/ 34401 h 121"/>
              <a:gd name="T36" fmla="*/ 12625 w 928"/>
              <a:gd name="T37" fmla="*/ 35306 h 121"/>
              <a:gd name="T38" fmla="*/ 15080 w 928"/>
              <a:gd name="T39" fmla="*/ 36211 h 121"/>
              <a:gd name="T40" fmla="*/ 18236 w 928"/>
              <a:gd name="T41" fmla="*/ 36513 h 121"/>
              <a:gd name="T42" fmla="*/ 307201 w 928"/>
              <a:gd name="T43" fmla="*/ 36513 h 121"/>
              <a:gd name="T44" fmla="*/ 312812 w 928"/>
              <a:gd name="T45" fmla="*/ 35306 h 121"/>
              <a:gd name="T46" fmla="*/ 315267 w 928"/>
              <a:gd name="T47" fmla="*/ 34401 h 121"/>
              <a:gd name="T48" fmla="*/ 318073 w 928"/>
              <a:gd name="T49" fmla="*/ 32892 h 121"/>
              <a:gd name="T50" fmla="*/ 320177 w 928"/>
              <a:gd name="T51" fmla="*/ 31081 h 121"/>
              <a:gd name="T52" fmla="*/ 321930 w 928"/>
              <a:gd name="T53" fmla="*/ 28667 h 121"/>
              <a:gd name="T54" fmla="*/ 323333 w 928"/>
              <a:gd name="T55" fmla="*/ 26253 h 121"/>
              <a:gd name="T56" fmla="*/ 324385 w 928"/>
              <a:gd name="T57" fmla="*/ 23839 h 121"/>
              <a:gd name="T58" fmla="*/ 325086 w 928"/>
              <a:gd name="T59" fmla="*/ 21123 h 121"/>
              <a:gd name="T60" fmla="*/ 325437 w 928"/>
              <a:gd name="T61" fmla="*/ 18106 h 121"/>
              <a:gd name="T62" fmla="*/ 325086 w 928"/>
              <a:gd name="T63" fmla="*/ 15390 h 121"/>
              <a:gd name="T64" fmla="*/ 324385 w 928"/>
              <a:gd name="T65" fmla="*/ 12372 h 121"/>
              <a:gd name="T66" fmla="*/ 323333 w 928"/>
              <a:gd name="T67" fmla="*/ 9958 h 121"/>
              <a:gd name="T68" fmla="*/ 321930 w 928"/>
              <a:gd name="T69" fmla="*/ 7242 h 121"/>
              <a:gd name="T70" fmla="*/ 320177 w 928"/>
              <a:gd name="T71" fmla="*/ 5130 h 121"/>
              <a:gd name="T72" fmla="*/ 318073 w 928"/>
              <a:gd name="T73" fmla="*/ 3319 h 121"/>
              <a:gd name="T74" fmla="*/ 315267 w 928"/>
              <a:gd name="T75" fmla="*/ 1811 h 121"/>
              <a:gd name="T76" fmla="*/ 312812 w 928"/>
              <a:gd name="T77" fmla="*/ 604 h 121"/>
              <a:gd name="T78" fmla="*/ 310357 w 928"/>
              <a:gd name="T79" fmla="*/ 0 h 121"/>
              <a:gd name="T80" fmla="*/ 307201 w 928"/>
              <a:gd name="T81" fmla="*/ 0 h 121"/>
              <a:gd name="T82" fmla="*/ 18236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3" y="0"/>
                </a:lnTo>
                <a:lnTo>
                  <a:pt x="36" y="2"/>
                </a:lnTo>
                <a:lnTo>
                  <a:pt x="28" y="6"/>
                </a:lnTo>
                <a:lnTo>
                  <a:pt x="21" y="11"/>
                </a:lnTo>
                <a:lnTo>
                  <a:pt x="15" y="17"/>
                </a:lnTo>
                <a:lnTo>
                  <a:pt x="10" y="24"/>
                </a:lnTo>
                <a:lnTo>
                  <a:pt x="6" y="33"/>
                </a:lnTo>
                <a:lnTo>
                  <a:pt x="2" y="41"/>
                </a:lnTo>
                <a:lnTo>
                  <a:pt x="1" y="51"/>
                </a:lnTo>
                <a:lnTo>
                  <a:pt x="0" y="60"/>
                </a:lnTo>
                <a:lnTo>
                  <a:pt x="1" y="70"/>
                </a:lnTo>
                <a:lnTo>
                  <a:pt x="2" y="79"/>
                </a:lnTo>
                <a:lnTo>
                  <a:pt x="6" y="87"/>
                </a:lnTo>
                <a:lnTo>
                  <a:pt x="10" y="95"/>
                </a:lnTo>
                <a:lnTo>
                  <a:pt x="15" y="103"/>
                </a:lnTo>
                <a:lnTo>
                  <a:pt x="21" y="109"/>
                </a:lnTo>
                <a:lnTo>
                  <a:pt x="28" y="114"/>
                </a:lnTo>
                <a:lnTo>
                  <a:pt x="36" y="117"/>
                </a:lnTo>
                <a:lnTo>
                  <a:pt x="43" y="120"/>
                </a:lnTo>
                <a:lnTo>
                  <a:pt x="52" y="121"/>
                </a:lnTo>
                <a:lnTo>
                  <a:pt x="876" y="121"/>
                </a:lnTo>
                <a:lnTo>
                  <a:pt x="892" y="117"/>
                </a:lnTo>
                <a:lnTo>
                  <a:pt x="899" y="114"/>
                </a:lnTo>
                <a:lnTo>
                  <a:pt x="907" y="109"/>
                </a:lnTo>
                <a:lnTo>
                  <a:pt x="913" y="103"/>
                </a:lnTo>
                <a:lnTo>
                  <a:pt x="918" y="95"/>
                </a:lnTo>
                <a:lnTo>
                  <a:pt x="922" y="87"/>
                </a:lnTo>
                <a:lnTo>
                  <a:pt x="925" y="79"/>
                </a:lnTo>
                <a:lnTo>
                  <a:pt x="927" y="70"/>
                </a:lnTo>
                <a:lnTo>
                  <a:pt x="928" y="60"/>
                </a:lnTo>
                <a:lnTo>
                  <a:pt x="927" y="51"/>
                </a:lnTo>
                <a:lnTo>
                  <a:pt x="925" y="41"/>
                </a:lnTo>
                <a:lnTo>
                  <a:pt x="922" y="33"/>
                </a:lnTo>
                <a:lnTo>
                  <a:pt x="918" y="24"/>
                </a:lnTo>
                <a:lnTo>
                  <a:pt x="913" y="17"/>
                </a:lnTo>
                <a:lnTo>
                  <a:pt x="907" y="11"/>
                </a:lnTo>
                <a:lnTo>
                  <a:pt x="899" y="6"/>
                </a:lnTo>
                <a:lnTo>
                  <a:pt x="892" y="2"/>
                </a:lnTo>
                <a:lnTo>
                  <a:pt x="885" y="0"/>
                </a:lnTo>
                <a:lnTo>
                  <a:pt x="876" y="0"/>
                </a:lnTo>
                <a:lnTo>
                  <a:pt x="52" y="0"/>
                </a:lnTo>
                <a:close/>
              </a:path>
            </a:pathLst>
          </a:custGeom>
          <a:solidFill>
            <a:srgbClr val="00FFFF"/>
          </a:solidFill>
          <a:ln w="8001">
            <a:solidFill>
              <a:srgbClr val="00FFFF"/>
            </a:solidFill>
            <a:round/>
            <a:headEnd/>
            <a:tailEnd/>
          </a:ln>
        </p:spPr>
        <p:txBody>
          <a:bodyPr>
            <a:prstTxWarp prst="textNoShape">
              <a:avLst/>
            </a:prstTxWarp>
          </a:bodyPr>
          <a:lstStyle/>
          <a:p>
            <a:endParaRPr lang="en-US"/>
          </a:p>
        </p:txBody>
      </p:sp>
      <p:sp>
        <p:nvSpPr>
          <p:cNvPr id="101466" name="Line 90"/>
          <p:cNvSpPr>
            <a:spLocks noChangeShapeType="1"/>
          </p:cNvSpPr>
          <p:nvPr/>
        </p:nvSpPr>
        <p:spPr bwMode="auto">
          <a:xfrm>
            <a:off x="2620963" y="5030788"/>
            <a:ext cx="1587" cy="1587"/>
          </a:xfrm>
          <a:prstGeom prst="line">
            <a:avLst/>
          </a:prstGeom>
          <a:noFill/>
          <a:ln w="0">
            <a:solidFill>
              <a:srgbClr val="00FFFF"/>
            </a:solidFill>
            <a:round/>
            <a:headEnd/>
            <a:tailEnd/>
          </a:ln>
        </p:spPr>
        <p:txBody>
          <a:bodyPr>
            <a:prstTxWarp prst="textNoShape">
              <a:avLst/>
            </a:prstTxWarp>
          </a:bodyPr>
          <a:lstStyle/>
          <a:p>
            <a:endParaRPr lang="en-US"/>
          </a:p>
        </p:txBody>
      </p:sp>
      <p:sp>
        <p:nvSpPr>
          <p:cNvPr id="101467" name="Freeform 91"/>
          <p:cNvSpPr>
            <a:spLocks/>
          </p:cNvSpPr>
          <p:nvPr/>
        </p:nvSpPr>
        <p:spPr bwMode="auto">
          <a:xfrm>
            <a:off x="2620963" y="4889500"/>
            <a:ext cx="36512" cy="160338"/>
          </a:xfrm>
          <a:custGeom>
            <a:avLst/>
            <a:gdLst>
              <a:gd name="T0" fmla="*/ 0 w 104"/>
              <a:gd name="T1" fmla="*/ 141849 h 529"/>
              <a:gd name="T2" fmla="*/ 351 w 104"/>
              <a:gd name="T3" fmla="*/ 144880 h 529"/>
              <a:gd name="T4" fmla="*/ 702 w 104"/>
              <a:gd name="T5" fmla="*/ 147608 h 529"/>
              <a:gd name="T6" fmla="*/ 2106 w 104"/>
              <a:gd name="T7" fmla="*/ 150033 h 529"/>
              <a:gd name="T8" fmla="*/ 3511 w 104"/>
              <a:gd name="T9" fmla="*/ 152457 h 529"/>
              <a:gd name="T10" fmla="*/ 5266 w 104"/>
              <a:gd name="T11" fmla="*/ 154882 h 529"/>
              <a:gd name="T12" fmla="*/ 7373 w 104"/>
              <a:gd name="T13" fmla="*/ 156701 h 529"/>
              <a:gd name="T14" fmla="*/ 9830 w 104"/>
              <a:gd name="T15" fmla="*/ 158216 h 529"/>
              <a:gd name="T16" fmla="*/ 12639 w 104"/>
              <a:gd name="T17" fmla="*/ 159126 h 529"/>
              <a:gd name="T18" fmla="*/ 15096 w 104"/>
              <a:gd name="T19" fmla="*/ 160035 h 529"/>
              <a:gd name="T20" fmla="*/ 18256 w 104"/>
              <a:gd name="T21" fmla="*/ 160338 h 529"/>
              <a:gd name="T22" fmla="*/ 21416 w 104"/>
              <a:gd name="T23" fmla="*/ 160035 h 529"/>
              <a:gd name="T24" fmla="*/ 23873 w 104"/>
              <a:gd name="T25" fmla="*/ 159126 h 529"/>
              <a:gd name="T26" fmla="*/ 26331 w 104"/>
              <a:gd name="T27" fmla="*/ 158216 h 529"/>
              <a:gd name="T28" fmla="*/ 29139 w 104"/>
              <a:gd name="T29" fmla="*/ 156701 h 529"/>
              <a:gd name="T30" fmla="*/ 31246 w 104"/>
              <a:gd name="T31" fmla="*/ 154882 h 529"/>
              <a:gd name="T32" fmla="*/ 33001 w 104"/>
              <a:gd name="T33" fmla="*/ 152457 h 529"/>
              <a:gd name="T34" fmla="*/ 34406 w 104"/>
              <a:gd name="T35" fmla="*/ 150033 h 529"/>
              <a:gd name="T36" fmla="*/ 35459 w 104"/>
              <a:gd name="T37" fmla="*/ 147608 h 529"/>
              <a:gd name="T38" fmla="*/ 36161 w 104"/>
              <a:gd name="T39" fmla="*/ 144880 h 529"/>
              <a:gd name="T40" fmla="*/ 36512 w 104"/>
              <a:gd name="T41" fmla="*/ 141849 h 529"/>
              <a:gd name="T42" fmla="*/ 36512 w 104"/>
              <a:gd name="T43" fmla="*/ 18186 h 529"/>
              <a:gd name="T44" fmla="*/ 35459 w 104"/>
              <a:gd name="T45" fmla="*/ 12730 h 529"/>
              <a:gd name="T46" fmla="*/ 34406 w 104"/>
              <a:gd name="T47" fmla="*/ 10305 h 529"/>
              <a:gd name="T48" fmla="*/ 33001 w 104"/>
              <a:gd name="T49" fmla="*/ 7577 h 529"/>
              <a:gd name="T50" fmla="*/ 31246 w 104"/>
              <a:gd name="T51" fmla="*/ 5456 h 529"/>
              <a:gd name="T52" fmla="*/ 29139 w 104"/>
              <a:gd name="T53" fmla="*/ 3637 h 529"/>
              <a:gd name="T54" fmla="*/ 26331 w 104"/>
              <a:gd name="T55" fmla="*/ 2122 h 529"/>
              <a:gd name="T56" fmla="*/ 23873 w 104"/>
              <a:gd name="T57" fmla="*/ 909 h 529"/>
              <a:gd name="T58" fmla="*/ 21416 w 104"/>
              <a:gd name="T59" fmla="*/ 303 h 529"/>
              <a:gd name="T60" fmla="*/ 18256 w 104"/>
              <a:gd name="T61" fmla="*/ 0 h 529"/>
              <a:gd name="T62" fmla="*/ 15096 w 104"/>
              <a:gd name="T63" fmla="*/ 303 h 529"/>
              <a:gd name="T64" fmla="*/ 12639 w 104"/>
              <a:gd name="T65" fmla="*/ 909 h 529"/>
              <a:gd name="T66" fmla="*/ 9830 w 104"/>
              <a:gd name="T67" fmla="*/ 2122 h 529"/>
              <a:gd name="T68" fmla="*/ 7373 w 104"/>
              <a:gd name="T69" fmla="*/ 3637 h 529"/>
              <a:gd name="T70" fmla="*/ 5266 w 104"/>
              <a:gd name="T71" fmla="*/ 5456 h 529"/>
              <a:gd name="T72" fmla="*/ 3511 w 104"/>
              <a:gd name="T73" fmla="*/ 7577 h 529"/>
              <a:gd name="T74" fmla="*/ 2106 w 104"/>
              <a:gd name="T75" fmla="*/ 10305 h 529"/>
              <a:gd name="T76" fmla="*/ 702 w 104"/>
              <a:gd name="T77" fmla="*/ 12730 h 529"/>
              <a:gd name="T78" fmla="*/ 351 w 104"/>
              <a:gd name="T79" fmla="*/ 15155 h 529"/>
              <a:gd name="T80" fmla="*/ 0 w 104"/>
              <a:gd name="T81" fmla="*/ 18186 h 529"/>
              <a:gd name="T82" fmla="*/ 0 w 104"/>
              <a:gd name="T83" fmla="*/ 141849 h 5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529"/>
              <a:gd name="T128" fmla="*/ 104 w 104"/>
              <a:gd name="T129" fmla="*/ 529 h 5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529">
                <a:moveTo>
                  <a:pt x="0" y="468"/>
                </a:moveTo>
                <a:lnTo>
                  <a:pt x="1" y="478"/>
                </a:lnTo>
                <a:lnTo>
                  <a:pt x="2" y="487"/>
                </a:lnTo>
                <a:lnTo>
                  <a:pt x="6" y="495"/>
                </a:lnTo>
                <a:lnTo>
                  <a:pt x="10" y="503"/>
                </a:lnTo>
                <a:lnTo>
                  <a:pt x="15" y="511"/>
                </a:lnTo>
                <a:lnTo>
                  <a:pt x="21" y="517"/>
                </a:lnTo>
                <a:lnTo>
                  <a:pt x="28" y="522"/>
                </a:lnTo>
                <a:lnTo>
                  <a:pt x="36" y="525"/>
                </a:lnTo>
                <a:lnTo>
                  <a:pt x="43" y="528"/>
                </a:lnTo>
                <a:lnTo>
                  <a:pt x="52" y="529"/>
                </a:lnTo>
                <a:lnTo>
                  <a:pt x="61" y="528"/>
                </a:lnTo>
                <a:lnTo>
                  <a:pt x="68" y="525"/>
                </a:lnTo>
                <a:lnTo>
                  <a:pt x="75" y="522"/>
                </a:lnTo>
                <a:lnTo>
                  <a:pt x="83" y="517"/>
                </a:lnTo>
                <a:lnTo>
                  <a:pt x="89" y="511"/>
                </a:lnTo>
                <a:lnTo>
                  <a:pt x="94" y="503"/>
                </a:lnTo>
                <a:lnTo>
                  <a:pt x="98" y="495"/>
                </a:lnTo>
                <a:lnTo>
                  <a:pt x="101" y="487"/>
                </a:lnTo>
                <a:lnTo>
                  <a:pt x="103" y="478"/>
                </a:lnTo>
                <a:lnTo>
                  <a:pt x="104" y="468"/>
                </a:lnTo>
                <a:lnTo>
                  <a:pt x="104" y="60"/>
                </a:lnTo>
                <a:lnTo>
                  <a:pt x="101" y="42"/>
                </a:lnTo>
                <a:lnTo>
                  <a:pt x="98" y="34"/>
                </a:lnTo>
                <a:lnTo>
                  <a:pt x="94" y="25"/>
                </a:lnTo>
                <a:lnTo>
                  <a:pt x="89" y="18"/>
                </a:lnTo>
                <a:lnTo>
                  <a:pt x="83" y="12"/>
                </a:lnTo>
                <a:lnTo>
                  <a:pt x="75" y="7"/>
                </a:lnTo>
                <a:lnTo>
                  <a:pt x="68" y="3"/>
                </a:lnTo>
                <a:lnTo>
                  <a:pt x="61" y="1"/>
                </a:lnTo>
                <a:lnTo>
                  <a:pt x="52" y="0"/>
                </a:lnTo>
                <a:lnTo>
                  <a:pt x="43" y="1"/>
                </a:lnTo>
                <a:lnTo>
                  <a:pt x="36" y="3"/>
                </a:lnTo>
                <a:lnTo>
                  <a:pt x="28" y="7"/>
                </a:lnTo>
                <a:lnTo>
                  <a:pt x="21" y="12"/>
                </a:lnTo>
                <a:lnTo>
                  <a:pt x="15" y="18"/>
                </a:lnTo>
                <a:lnTo>
                  <a:pt x="10" y="25"/>
                </a:lnTo>
                <a:lnTo>
                  <a:pt x="6" y="34"/>
                </a:lnTo>
                <a:lnTo>
                  <a:pt x="2" y="42"/>
                </a:lnTo>
                <a:lnTo>
                  <a:pt x="1" y="50"/>
                </a:lnTo>
                <a:lnTo>
                  <a:pt x="0" y="60"/>
                </a:lnTo>
                <a:lnTo>
                  <a:pt x="0" y="468"/>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468" name="Line 92"/>
          <p:cNvSpPr>
            <a:spLocks noChangeShapeType="1"/>
          </p:cNvSpPr>
          <p:nvPr/>
        </p:nvSpPr>
        <p:spPr bwMode="auto">
          <a:xfrm>
            <a:off x="2638425" y="4889500"/>
            <a:ext cx="1588" cy="1588"/>
          </a:xfrm>
          <a:prstGeom prst="line">
            <a:avLst/>
          </a:prstGeom>
          <a:noFill/>
          <a:ln w="0">
            <a:solidFill>
              <a:srgbClr val="00FFFF"/>
            </a:solidFill>
            <a:round/>
            <a:headEnd/>
            <a:tailEnd/>
          </a:ln>
        </p:spPr>
        <p:txBody>
          <a:bodyPr>
            <a:prstTxWarp prst="textNoShape">
              <a:avLst/>
            </a:prstTxWarp>
          </a:bodyPr>
          <a:lstStyle/>
          <a:p>
            <a:endParaRPr lang="en-US"/>
          </a:p>
        </p:txBody>
      </p:sp>
      <p:sp>
        <p:nvSpPr>
          <p:cNvPr id="101469" name="Freeform 93"/>
          <p:cNvSpPr>
            <a:spLocks/>
          </p:cNvSpPr>
          <p:nvPr/>
        </p:nvSpPr>
        <p:spPr bwMode="auto">
          <a:xfrm>
            <a:off x="2620963" y="4889500"/>
            <a:ext cx="323850" cy="36513"/>
          </a:xfrm>
          <a:custGeom>
            <a:avLst/>
            <a:gdLst>
              <a:gd name="T0" fmla="*/ 18147 w 928"/>
              <a:gd name="T1" fmla="*/ 0 h 121"/>
              <a:gd name="T2" fmla="*/ 15006 w 928"/>
              <a:gd name="T3" fmla="*/ 302 h 121"/>
              <a:gd name="T4" fmla="*/ 12563 w 928"/>
              <a:gd name="T5" fmla="*/ 905 h 121"/>
              <a:gd name="T6" fmla="*/ 9771 w 928"/>
              <a:gd name="T7" fmla="*/ 2112 h 121"/>
              <a:gd name="T8" fmla="*/ 7329 w 928"/>
              <a:gd name="T9" fmla="*/ 3621 h 121"/>
              <a:gd name="T10" fmla="*/ 5235 w 928"/>
              <a:gd name="T11" fmla="*/ 5432 h 121"/>
              <a:gd name="T12" fmla="*/ 3490 w 928"/>
              <a:gd name="T13" fmla="*/ 7544 h 121"/>
              <a:gd name="T14" fmla="*/ 2094 w 928"/>
              <a:gd name="T15" fmla="*/ 10260 h 121"/>
              <a:gd name="T16" fmla="*/ 698 w 928"/>
              <a:gd name="T17" fmla="*/ 12674 h 121"/>
              <a:gd name="T18" fmla="*/ 349 w 928"/>
              <a:gd name="T19" fmla="*/ 15088 h 121"/>
              <a:gd name="T20" fmla="*/ 0 w 928"/>
              <a:gd name="T21" fmla="*/ 18106 h 121"/>
              <a:gd name="T22" fmla="*/ 349 w 928"/>
              <a:gd name="T23" fmla="*/ 21123 h 121"/>
              <a:gd name="T24" fmla="*/ 698 w 928"/>
              <a:gd name="T25" fmla="*/ 23839 h 121"/>
              <a:gd name="T26" fmla="*/ 2094 w 928"/>
              <a:gd name="T27" fmla="*/ 26555 h 121"/>
              <a:gd name="T28" fmla="*/ 3490 w 928"/>
              <a:gd name="T29" fmla="*/ 28969 h 121"/>
              <a:gd name="T30" fmla="*/ 5235 w 928"/>
              <a:gd name="T31" fmla="*/ 31383 h 121"/>
              <a:gd name="T32" fmla="*/ 7329 w 928"/>
              <a:gd name="T33" fmla="*/ 33194 h 121"/>
              <a:gd name="T34" fmla="*/ 9771 w 928"/>
              <a:gd name="T35" fmla="*/ 34702 h 121"/>
              <a:gd name="T36" fmla="*/ 12563 w 928"/>
              <a:gd name="T37" fmla="*/ 35608 h 121"/>
              <a:gd name="T38" fmla="*/ 15006 w 928"/>
              <a:gd name="T39" fmla="*/ 36513 h 121"/>
              <a:gd name="T40" fmla="*/ 18147 w 928"/>
              <a:gd name="T41" fmla="*/ 36513 h 121"/>
              <a:gd name="T42" fmla="*/ 305703 w 928"/>
              <a:gd name="T43" fmla="*/ 36513 h 121"/>
              <a:gd name="T44" fmla="*/ 311287 w 928"/>
              <a:gd name="T45" fmla="*/ 35608 h 121"/>
              <a:gd name="T46" fmla="*/ 313730 w 928"/>
              <a:gd name="T47" fmla="*/ 34702 h 121"/>
              <a:gd name="T48" fmla="*/ 316521 w 928"/>
              <a:gd name="T49" fmla="*/ 33194 h 121"/>
              <a:gd name="T50" fmla="*/ 318615 w 928"/>
              <a:gd name="T51" fmla="*/ 31383 h 121"/>
              <a:gd name="T52" fmla="*/ 320360 w 928"/>
              <a:gd name="T53" fmla="*/ 28969 h 121"/>
              <a:gd name="T54" fmla="*/ 322105 w 928"/>
              <a:gd name="T55" fmla="*/ 26555 h 121"/>
              <a:gd name="T56" fmla="*/ 322803 w 928"/>
              <a:gd name="T57" fmla="*/ 23839 h 121"/>
              <a:gd name="T58" fmla="*/ 323850 w 928"/>
              <a:gd name="T59" fmla="*/ 21123 h 121"/>
              <a:gd name="T60" fmla="*/ 323850 w 928"/>
              <a:gd name="T61" fmla="*/ 18106 h 121"/>
              <a:gd name="T62" fmla="*/ 323850 w 928"/>
              <a:gd name="T63" fmla="*/ 15088 h 121"/>
              <a:gd name="T64" fmla="*/ 322803 w 928"/>
              <a:gd name="T65" fmla="*/ 12674 h 121"/>
              <a:gd name="T66" fmla="*/ 322105 w 928"/>
              <a:gd name="T67" fmla="*/ 10260 h 121"/>
              <a:gd name="T68" fmla="*/ 320360 w 928"/>
              <a:gd name="T69" fmla="*/ 7544 h 121"/>
              <a:gd name="T70" fmla="*/ 318615 w 928"/>
              <a:gd name="T71" fmla="*/ 5432 h 121"/>
              <a:gd name="T72" fmla="*/ 316521 w 928"/>
              <a:gd name="T73" fmla="*/ 3621 h 121"/>
              <a:gd name="T74" fmla="*/ 313730 w 928"/>
              <a:gd name="T75" fmla="*/ 2112 h 121"/>
              <a:gd name="T76" fmla="*/ 311287 w 928"/>
              <a:gd name="T77" fmla="*/ 905 h 121"/>
              <a:gd name="T78" fmla="*/ 308495 w 928"/>
              <a:gd name="T79" fmla="*/ 302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3" y="1"/>
                </a:lnTo>
                <a:lnTo>
                  <a:pt x="36" y="3"/>
                </a:lnTo>
                <a:lnTo>
                  <a:pt x="28" y="7"/>
                </a:lnTo>
                <a:lnTo>
                  <a:pt x="21" y="12"/>
                </a:lnTo>
                <a:lnTo>
                  <a:pt x="15" y="18"/>
                </a:lnTo>
                <a:lnTo>
                  <a:pt x="10" y="25"/>
                </a:lnTo>
                <a:lnTo>
                  <a:pt x="6" y="34"/>
                </a:lnTo>
                <a:lnTo>
                  <a:pt x="2" y="42"/>
                </a:lnTo>
                <a:lnTo>
                  <a:pt x="1" y="50"/>
                </a:lnTo>
                <a:lnTo>
                  <a:pt x="0" y="60"/>
                </a:lnTo>
                <a:lnTo>
                  <a:pt x="1" y="70"/>
                </a:lnTo>
                <a:lnTo>
                  <a:pt x="2" y="79"/>
                </a:lnTo>
                <a:lnTo>
                  <a:pt x="6" y="88"/>
                </a:lnTo>
                <a:lnTo>
                  <a:pt x="10" y="96"/>
                </a:lnTo>
                <a:lnTo>
                  <a:pt x="15" y="104"/>
                </a:lnTo>
                <a:lnTo>
                  <a:pt x="21" y="110"/>
                </a:lnTo>
                <a:lnTo>
                  <a:pt x="28" y="115"/>
                </a:lnTo>
                <a:lnTo>
                  <a:pt x="36" y="118"/>
                </a:lnTo>
                <a:lnTo>
                  <a:pt x="43" y="121"/>
                </a:lnTo>
                <a:lnTo>
                  <a:pt x="52" y="121"/>
                </a:lnTo>
                <a:lnTo>
                  <a:pt x="876" y="121"/>
                </a:lnTo>
                <a:lnTo>
                  <a:pt x="892" y="118"/>
                </a:lnTo>
                <a:lnTo>
                  <a:pt x="899" y="115"/>
                </a:lnTo>
                <a:lnTo>
                  <a:pt x="907" y="110"/>
                </a:lnTo>
                <a:lnTo>
                  <a:pt x="913" y="104"/>
                </a:lnTo>
                <a:lnTo>
                  <a:pt x="918" y="96"/>
                </a:lnTo>
                <a:lnTo>
                  <a:pt x="923" y="88"/>
                </a:lnTo>
                <a:lnTo>
                  <a:pt x="925" y="79"/>
                </a:lnTo>
                <a:lnTo>
                  <a:pt x="928" y="70"/>
                </a:lnTo>
                <a:lnTo>
                  <a:pt x="928" y="60"/>
                </a:lnTo>
                <a:lnTo>
                  <a:pt x="928" y="50"/>
                </a:lnTo>
                <a:lnTo>
                  <a:pt x="925" y="42"/>
                </a:lnTo>
                <a:lnTo>
                  <a:pt x="923" y="34"/>
                </a:lnTo>
                <a:lnTo>
                  <a:pt x="918" y="25"/>
                </a:lnTo>
                <a:lnTo>
                  <a:pt x="913" y="18"/>
                </a:lnTo>
                <a:lnTo>
                  <a:pt x="907" y="12"/>
                </a:lnTo>
                <a:lnTo>
                  <a:pt x="899" y="7"/>
                </a:lnTo>
                <a:lnTo>
                  <a:pt x="892" y="3"/>
                </a:lnTo>
                <a:lnTo>
                  <a:pt x="884" y="1"/>
                </a:lnTo>
                <a:lnTo>
                  <a:pt x="876"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470" name="Line 94"/>
          <p:cNvSpPr>
            <a:spLocks noChangeShapeType="1"/>
          </p:cNvSpPr>
          <p:nvPr/>
        </p:nvSpPr>
        <p:spPr bwMode="auto">
          <a:xfrm>
            <a:off x="2908300" y="4908550"/>
            <a:ext cx="1588" cy="1588"/>
          </a:xfrm>
          <a:prstGeom prst="line">
            <a:avLst/>
          </a:prstGeom>
          <a:noFill/>
          <a:ln w="0">
            <a:solidFill>
              <a:srgbClr val="00FFFF"/>
            </a:solidFill>
            <a:round/>
            <a:headEnd/>
            <a:tailEnd/>
          </a:ln>
        </p:spPr>
        <p:txBody>
          <a:bodyPr>
            <a:prstTxWarp prst="textNoShape">
              <a:avLst/>
            </a:prstTxWarp>
          </a:bodyPr>
          <a:lstStyle/>
          <a:p>
            <a:endParaRPr lang="en-US"/>
          </a:p>
        </p:txBody>
      </p:sp>
      <p:sp>
        <p:nvSpPr>
          <p:cNvPr id="101471" name="Freeform 95"/>
          <p:cNvSpPr>
            <a:spLocks/>
          </p:cNvSpPr>
          <p:nvPr/>
        </p:nvSpPr>
        <p:spPr bwMode="auto">
          <a:xfrm>
            <a:off x="2908300" y="4767263"/>
            <a:ext cx="36513" cy="158750"/>
          </a:xfrm>
          <a:custGeom>
            <a:avLst/>
            <a:gdLst>
              <a:gd name="T0" fmla="*/ 0 w 104"/>
              <a:gd name="T1" fmla="*/ 140547 h 532"/>
              <a:gd name="T2" fmla="*/ 351 w 104"/>
              <a:gd name="T3" fmla="*/ 143531 h 532"/>
              <a:gd name="T4" fmla="*/ 702 w 104"/>
              <a:gd name="T5" fmla="*/ 146217 h 532"/>
              <a:gd name="T6" fmla="*/ 2107 w 104"/>
              <a:gd name="T7" fmla="*/ 148903 h 532"/>
              <a:gd name="T8" fmla="*/ 3511 w 104"/>
              <a:gd name="T9" fmla="*/ 151290 h 532"/>
              <a:gd name="T10" fmla="*/ 5617 w 104"/>
              <a:gd name="T11" fmla="*/ 153677 h 532"/>
              <a:gd name="T12" fmla="*/ 7724 w 104"/>
              <a:gd name="T13" fmla="*/ 155468 h 532"/>
              <a:gd name="T14" fmla="*/ 9830 w 104"/>
              <a:gd name="T15" fmla="*/ 156960 h 532"/>
              <a:gd name="T16" fmla="*/ 12639 w 104"/>
              <a:gd name="T17" fmla="*/ 157855 h 532"/>
              <a:gd name="T18" fmla="*/ 15448 w 104"/>
              <a:gd name="T19" fmla="*/ 158750 h 532"/>
              <a:gd name="T20" fmla="*/ 18257 w 104"/>
              <a:gd name="T21" fmla="*/ 158750 h 532"/>
              <a:gd name="T22" fmla="*/ 21065 w 104"/>
              <a:gd name="T23" fmla="*/ 158750 h 532"/>
              <a:gd name="T24" fmla="*/ 23874 w 104"/>
              <a:gd name="T25" fmla="*/ 157855 h 532"/>
              <a:gd name="T26" fmla="*/ 26331 w 104"/>
              <a:gd name="T27" fmla="*/ 156960 h 532"/>
              <a:gd name="T28" fmla="*/ 29140 w 104"/>
              <a:gd name="T29" fmla="*/ 155468 h 532"/>
              <a:gd name="T30" fmla="*/ 31247 w 104"/>
              <a:gd name="T31" fmla="*/ 153677 h 532"/>
              <a:gd name="T32" fmla="*/ 33002 w 104"/>
              <a:gd name="T33" fmla="*/ 151290 h 532"/>
              <a:gd name="T34" fmla="*/ 34758 w 104"/>
              <a:gd name="T35" fmla="*/ 148903 h 532"/>
              <a:gd name="T36" fmla="*/ 35460 w 104"/>
              <a:gd name="T37" fmla="*/ 146217 h 532"/>
              <a:gd name="T38" fmla="*/ 36513 w 104"/>
              <a:gd name="T39" fmla="*/ 143531 h 532"/>
              <a:gd name="T40" fmla="*/ 36513 w 104"/>
              <a:gd name="T41" fmla="*/ 140547 h 532"/>
              <a:gd name="T42" fmla="*/ 36513 w 104"/>
              <a:gd name="T43" fmla="*/ 18501 h 532"/>
              <a:gd name="T44" fmla="*/ 35460 w 104"/>
              <a:gd name="T45" fmla="*/ 12533 h 532"/>
              <a:gd name="T46" fmla="*/ 34758 w 104"/>
              <a:gd name="T47" fmla="*/ 10146 h 532"/>
              <a:gd name="T48" fmla="*/ 33002 w 104"/>
              <a:gd name="T49" fmla="*/ 7460 h 532"/>
              <a:gd name="T50" fmla="*/ 31247 w 104"/>
              <a:gd name="T51" fmla="*/ 5371 h 532"/>
              <a:gd name="T52" fmla="*/ 29140 w 104"/>
              <a:gd name="T53" fmla="*/ 3581 h 532"/>
              <a:gd name="T54" fmla="*/ 26331 w 104"/>
              <a:gd name="T55" fmla="*/ 2089 h 532"/>
              <a:gd name="T56" fmla="*/ 23874 w 104"/>
              <a:gd name="T57" fmla="*/ 1194 h 532"/>
              <a:gd name="T58" fmla="*/ 21065 w 104"/>
              <a:gd name="T59" fmla="*/ 298 h 532"/>
              <a:gd name="T60" fmla="*/ 18257 w 104"/>
              <a:gd name="T61" fmla="*/ 0 h 532"/>
              <a:gd name="T62" fmla="*/ 15448 w 104"/>
              <a:gd name="T63" fmla="*/ 298 h 532"/>
              <a:gd name="T64" fmla="*/ 12639 w 104"/>
              <a:gd name="T65" fmla="*/ 1194 h 532"/>
              <a:gd name="T66" fmla="*/ 9830 w 104"/>
              <a:gd name="T67" fmla="*/ 2089 h 532"/>
              <a:gd name="T68" fmla="*/ 7724 w 104"/>
              <a:gd name="T69" fmla="*/ 3581 h 532"/>
              <a:gd name="T70" fmla="*/ 5617 w 104"/>
              <a:gd name="T71" fmla="*/ 5371 h 532"/>
              <a:gd name="T72" fmla="*/ 3511 w 104"/>
              <a:gd name="T73" fmla="*/ 7460 h 532"/>
              <a:gd name="T74" fmla="*/ 2107 w 104"/>
              <a:gd name="T75" fmla="*/ 10146 h 532"/>
              <a:gd name="T76" fmla="*/ 702 w 104"/>
              <a:gd name="T77" fmla="*/ 12533 h 532"/>
              <a:gd name="T78" fmla="*/ 351 w 104"/>
              <a:gd name="T79" fmla="*/ 15219 h 532"/>
              <a:gd name="T80" fmla="*/ 0 w 104"/>
              <a:gd name="T81" fmla="*/ 18501 h 532"/>
              <a:gd name="T82" fmla="*/ 0 w 104"/>
              <a:gd name="T83" fmla="*/ 140547 h 5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532"/>
              <a:gd name="T128" fmla="*/ 104 w 104"/>
              <a:gd name="T129" fmla="*/ 532 h 5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532">
                <a:moveTo>
                  <a:pt x="0" y="471"/>
                </a:moveTo>
                <a:lnTo>
                  <a:pt x="1" y="481"/>
                </a:lnTo>
                <a:lnTo>
                  <a:pt x="2" y="490"/>
                </a:lnTo>
                <a:lnTo>
                  <a:pt x="6" y="499"/>
                </a:lnTo>
                <a:lnTo>
                  <a:pt x="10" y="507"/>
                </a:lnTo>
                <a:lnTo>
                  <a:pt x="16" y="515"/>
                </a:lnTo>
                <a:lnTo>
                  <a:pt x="22" y="521"/>
                </a:lnTo>
                <a:lnTo>
                  <a:pt x="28" y="526"/>
                </a:lnTo>
                <a:lnTo>
                  <a:pt x="36" y="529"/>
                </a:lnTo>
                <a:lnTo>
                  <a:pt x="44" y="532"/>
                </a:lnTo>
                <a:lnTo>
                  <a:pt x="52" y="532"/>
                </a:lnTo>
                <a:lnTo>
                  <a:pt x="60" y="532"/>
                </a:lnTo>
                <a:lnTo>
                  <a:pt x="68" y="529"/>
                </a:lnTo>
                <a:lnTo>
                  <a:pt x="75" y="526"/>
                </a:lnTo>
                <a:lnTo>
                  <a:pt x="83" y="521"/>
                </a:lnTo>
                <a:lnTo>
                  <a:pt x="89" y="515"/>
                </a:lnTo>
                <a:lnTo>
                  <a:pt x="94" y="507"/>
                </a:lnTo>
                <a:lnTo>
                  <a:pt x="99" y="499"/>
                </a:lnTo>
                <a:lnTo>
                  <a:pt x="101" y="490"/>
                </a:lnTo>
                <a:lnTo>
                  <a:pt x="104" y="481"/>
                </a:lnTo>
                <a:lnTo>
                  <a:pt x="104" y="471"/>
                </a:lnTo>
                <a:lnTo>
                  <a:pt x="104" y="62"/>
                </a:lnTo>
                <a:lnTo>
                  <a:pt x="101" y="42"/>
                </a:lnTo>
                <a:lnTo>
                  <a:pt x="99" y="34"/>
                </a:lnTo>
                <a:lnTo>
                  <a:pt x="94" y="25"/>
                </a:lnTo>
                <a:lnTo>
                  <a:pt x="89" y="18"/>
                </a:lnTo>
                <a:lnTo>
                  <a:pt x="83" y="12"/>
                </a:lnTo>
                <a:lnTo>
                  <a:pt x="75" y="7"/>
                </a:lnTo>
                <a:lnTo>
                  <a:pt x="68" y="4"/>
                </a:lnTo>
                <a:lnTo>
                  <a:pt x="60" y="1"/>
                </a:lnTo>
                <a:lnTo>
                  <a:pt x="52" y="0"/>
                </a:lnTo>
                <a:lnTo>
                  <a:pt x="44" y="1"/>
                </a:lnTo>
                <a:lnTo>
                  <a:pt x="36" y="4"/>
                </a:lnTo>
                <a:lnTo>
                  <a:pt x="28" y="7"/>
                </a:lnTo>
                <a:lnTo>
                  <a:pt x="22" y="12"/>
                </a:lnTo>
                <a:lnTo>
                  <a:pt x="16" y="18"/>
                </a:lnTo>
                <a:lnTo>
                  <a:pt x="10" y="25"/>
                </a:lnTo>
                <a:lnTo>
                  <a:pt x="6" y="34"/>
                </a:lnTo>
                <a:lnTo>
                  <a:pt x="2" y="42"/>
                </a:lnTo>
                <a:lnTo>
                  <a:pt x="1" y="51"/>
                </a:lnTo>
                <a:lnTo>
                  <a:pt x="0" y="62"/>
                </a:lnTo>
                <a:lnTo>
                  <a:pt x="0" y="471"/>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472" name="Line 96"/>
          <p:cNvSpPr>
            <a:spLocks noChangeShapeType="1"/>
          </p:cNvSpPr>
          <p:nvPr/>
        </p:nvSpPr>
        <p:spPr bwMode="auto">
          <a:xfrm>
            <a:off x="2927350" y="4767263"/>
            <a:ext cx="0" cy="1587"/>
          </a:xfrm>
          <a:prstGeom prst="line">
            <a:avLst/>
          </a:prstGeom>
          <a:noFill/>
          <a:ln w="0">
            <a:solidFill>
              <a:srgbClr val="00FFFF"/>
            </a:solidFill>
            <a:round/>
            <a:headEnd/>
            <a:tailEnd/>
          </a:ln>
        </p:spPr>
        <p:txBody>
          <a:bodyPr>
            <a:prstTxWarp prst="textNoShape">
              <a:avLst/>
            </a:prstTxWarp>
          </a:bodyPr>
          <a:lstStyle/>
          <a:p>
            <a:endParaRPr lang="en-US"/>
          </a:p>
        </p:txBody>
      </p:sp>
      <p:sp>
        <p:nvSpPr>
          <p:cNvPr id="101473" name="Freeform 97"/>
          <p:cNvSpPr>
            <a:spLocks/>
          </p:cNvSpPr>
          <p:nvPr/>
        </p:nvSpPr>
        <p:spPr bwMode="auto">
          <a:xfrm>
            <a:off x="2908300" y="4767263"/>
            <a:ext cx="323850" cy="36512"/>
          </a:xfrm>
          <a:custGeom>
            <a:avLst/>
            <a:gdLst>
              <a:gd name="T0" fmla="*/ 18147 w 928"/>
              <a:gd name="T1" fmla="*/ 0 h 121"/>
              <a:gd name="T2" fmla="*/ 15355 w 928"/>
              <a:gd name="T3" fmla="*/ 302 h 121"/>
              <a:gd name="T4" fmla="*/ 12563 w 928"/>
              <a:gd name="T5" fmla="*/ 1207 h 121"/>
              <a:gd name="T6" fmla="*/ 9771 w 928"/>
              <a:gd name="T7" fmla="*/ 2112 h 121"/>
              <a:gd name="T8" fmla="*/ 7677 w 928"/>
              <a:gd name="T9" fmla="*/ 3621 h 121"/>
              <a:gd name="T10" fmla="*/ 5584 w 928"/>
              <a:gd name="T11" fmla="*/ 5432 h 121"/>
              <a:gd name="T12" fmla="*/ 3490 w 928"/>
              <a:gd name="T13" fmla="*/ 7544 h 121"/>
              <a:gd name="T14" fmla="*/ 2094 w 928"/>
              <a:gd name="T15" fmla="*/ 10260 h 121"/>
              <a:gd name="T16" fmla="*/ 698 w 928"/>
              <a:gd name="T17" fmla="*/ 12674 h 121"/>
              <a:gd name="T18" fmla="*/ 349 w 928"/>
              <a:gd name="T19" fmla="*/ 15389 h 121"/>
              <a:gd name="T20" fmla="*/ 0 w 928"/>
              <a:gd name="T21" fmla="*/ 18105 h 121"/>
              <a:gd name="T22" fmla="*/ 349 w 928"/>
              <a:gd name="T23" fmla="*/ 21123 h 121"/>
              <a:gd name="T24" fmla="*/ 698 w 928"/>
              <a:gd name="T25" fmla="*/ 24140 h 121"/>
              <a:gd name="T26" fmla="*/ 2094 w 928"/>
              <a:gd name="T27" fmla="*/ 26554 h 121"/>
              <a:gd name="T28" fmla="*/ 3490 w 928"/>
              <a:gd name="T29" fmla="*/ 29270 h 121"/>
              <a:gd name="T30" fmla="*/ 5584 w 928"/>
              <a:gd name="T31" fmla="*/ 31382 h 121"/>
              <a:gd name="T32" fmla="*/ 7677 w 928"/>
              <a:gd name="T33" fmla="*/ 33193 h 121"/>
              <a:gd name="T34" fmla="*/ 9771 w 928"/>
              <a:gd name="T35" fmla="*/ 34701 h 121"/>
              <a:gd name="T36" fmla="*/ 12563 w 928"/>
              <a:gd name="T37" fmla="*/ 35607 h 121"/>
              <a:gd name="T38" fmla="*/ 15355 w 928"/>
              <a:gd name="T39" fmla="*/ 36512 h 121"/>
              <a:gd name="T40" fmla="*/ 18147 w 928"/>
              <a:gd name="T41" fmla="*/ 36512 h 121"/>
              <a:gd name="T42" fmla="*/ 305703 w 928"/>
              <a:gd name="T43" fmla="*/ 36512 h 121"/>
              <a:gd name="T44" fmla="*/ 311287 w 928"/>
              <a:gd name="T45" fmla="*/ 35607 h 121"/>
              <a:gd name="T46" fmla="*/ 313730 w 928"/>
              <a:gd name="T47" fmla="*/ 34701 h 121"/>
              <a:gd name="T48" fmla="*/ 316521 w 928"/>
              <a:gd name="T49" fmla="*/ 33193 h 121"/>
              <a:gd name="T50" fmla="*/ 318615 w 928"/>
              <a:gd name="T51" fmla="*/ 31382 h 121"/>
              <a:gd name="T52" fmla="*/ 320360 w 928"/>
              <a:gd name="T53" fmla="*/ 29270 h 121"/>
              <a:gd name="T54" fmla="*/ 322105 w 928"/>
              <a:gd name="T55" fmla="*/ 26554 h 121"/>
              <a:gd name="T56" fmla="*/ 322803 w 928"/>
              <a:gd name="T57" fmla="*/ 24140 h 121"/>
              <a:gd name="T58" fmla="*/ 323850 w 928"/>
              <a:gd name="T59" fmla="*/ 21123 h 121"/>
              <a:gd name="T60" fmla="*/ 323850 w 928"/>
              <a:gd name="T61" fmla="*/ 18105 h 121"/>
              <a:gd name="T62" fmla="*/ 323850 w 928"/>
              <a:gd name="T63" fmla="*/ 15389 h 121"/>
              <a:gd name="T64" fmla="*/ 322803 w 928"/>
              <a:gd name="T65" fmla="*/ 12674 h 121"/>
              <a:gd name="T66" fmla="*/ 322105 w 928"/>
              <a:gd name="T67" fmla="*/ 10260 h 121"/>
              <a:gd name="T68" fmla="*/ 320360 w 928"/>
              <a:gd name="T69" fmla="*/ 7544 h 121"/>
              <a:gd name="T70" fmla="*/ 318615 w 928"/>
              <a:gd name="T71" fmla="*/ 5432 h 121"/>
              <a:gd name="T72" fmla="*/ 316521 w 928"/>
              <a:gd name="T73" fmla="*/ 3621 h 121"/>
              <a:gd name="T74" fmla="*/ 313730 w 928"/>
              <a:gd name="T75" fmla="*/ 2112 h 121"/>
              <a:gd name="T76" fmla="*/ 311287 w 928"/>
              <a:gd name="T77" fmla="*/ 1207 h 121"/>
              <a:gd name="T78" fmla="*/ 308495 w 928"/>
              <a:gd name="T79" fmla="*/ 302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4" y="1"/>
                </a:lnTo>
                <a:lnTo>
                  <a:pt x="36" y="4"/>
                </a:lnTo>
                <a:lnTo>
                  <a:pt x="28" y="7"/>
                </a:lnTo>
                <a:lnTo>
                  <a:pt x="22" y="12"/>
                </a:lnTo>
                <a:lnTo>
                  <a:pt x="16" y="18"/>
                </a:lnTo>
                <a:lnTo>
                  <a:pt x="10" y="25"/>
                </a:lnTo>
                <a:lnTo>
                  <a:pt x="6" y="34"/>
                </a:lnTo>
                <a:lnTo>
                  <a:pt x="2" y="42"/>
                </a:lnTo>
                <a:lnTo>
                  <a:pt x="1" y="51"/>
                </a:lnTo>
                <a:lnTo>
                  <a:pt x="0" y="60"/>
                </a:lnTo>
                <a:lnTo>
                  <a:pt x="1" y="70"/>
                </a:lnTo>
                <a:lnTo>
                  <a:pt x="2" y="80"/>
                </a:lnTo>
                <a:lnTo>
                  <a:pt x="6" y="88"/>
                </a:lnTo>
                <a:lnTo>
                  <a:pt x="10" y="97"/>
                </a:lnTo>
                <a:lnTo>
                  <a:pt x="16" y="104"/>
                </a:lnTo>
                <a:lnTo>
                  <a:pt x="22" y="110"/>
                </a:lnTo>
                <a:lnTo>
                  <a:pt x="28" y="115"/>
                </a:lnTo>
                <a:lnTo>
                  <a:pt x="36" y="118"/>
                </a:lnTo>
                <a:lnTo>
                  <a:pt x="44" y="121"/>
                </a:lnTo>
                <a:lnTo>
                  <a:pt x="52" y="121"/>
                </a:lnTo>
                <a:lnTo>
                  <a:pt x="876" y="121"/>
                </a:lnTo>
                <a:lnTo>
                  <a:pt x="892" y="118"/>
                </a:lnTo>
                <a:lnTo>
                  <a:pt x="899" y="115"/>
                </a:lnTo>
                <a:lnTo>
                  <a:pt x="907" y="110"/>
                </a:lnTo>
                <a:lnTo>
                  <a:pt x="913" y="104"/>
                </a:lnTo>
                <a:lnTo>
                  <a:pt x="918" y="97"/>
                </a:lnTo>
                <a:lnTo>
                  <a:pt x="923" y="88"/>
                </a:lnTo>
                <a:lnTo>
                  <a:pt x="925" y="80"/>
                </a:lnTo>
                <a:lnTo>
                  <a:pt x="928" y="70"/>
                </a:lnTo>
                <a:lnTo>
                  <a:pt x="928" y="60"/>
                </a:lnTo>
                <a:lnTo>
                  <a:pt x="928" y="51"/>
                </a:lnTo>
                <a:lnTo>
                  <a:pt x="925" y="42"/>
                </a:lnTo>
                <a:lnTo>
                  <a:pt x="923" y="34"/>
                </a:lnTo>
                <a:lnTo>
                  <a:pt x="918" y="25"/>
                </a:lnTo>
                <a:lnTo>
                  <a:pt x="913" y="18"/>
                </a:lnTo>
                <a:lnTo>
                  <a:pt x="907" y="12"/>
                </a:lnTo>
                <a:lnTo>
                  <a:pt x="899" y="7"/>
                </a:lnTo>
                <a:lnTo>
                  <a:pt x="892" y="4"/>
                </a:lnTo>
                <a:lnTo>
                  <a:pt x="884" y="1"/>
                </a:lnTo>
                <a:lnTo>
                  <a:pt x="876"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474" name="Line 98"/>
          <p:cNvSpPr>
            <a:spLocks noChangeShapeType="1"/>
          </p:cNvSpPr>
          <p:nvPr/>
        </p:nvSpPr>
        <p:spPr bwMode="auto">
          <a:xfrm>
            <a:off x="3214688" y="4767263"/>
            <a:ext cx="1587" cy="1587"/>
          </a:xfrm>
          <a:prstGeom prst="line">
            <a:avLst/>
          </a:prstGeom>
          <a:noFill/>
          <a:ln w="0">
            <a:solidFill>
              <a:srgbClr val="00FFFF"/>
            </a:solidFill>
            <a:round/>
            <a:headEnd/>
            <a:tailEnd/>
          </a:ln>
        </p:spPr>
        <p:txBody>
          <a:bodyPr>
            <a:prstTxWarp prst="textNoShape">
              <a:avLst/>
            </a:prstTxWarp>
          </a:bodyPr>
          <a:lstStyle/>
          <a:p>
            <a:endParaRPr lang="en-US"/>
          </a:p>
        </p:txBody>
      </p:sp>
      <p:sp>
        <p:nvSpPr>
          <p:cNvPr id="101475" name="Freeform 99"/>
          <p:cNvSpPr>
            <a:spLocks/>
          </p:cNvSpPr>
          <p:nvPr/>
        </p:nvSpPr>
        <p:spPr bwMode="auto">
          <a:xfrm>
            <a:off x="3195638" y="4767263"/>
            <a:ext cx="325437" cy="36512"/>
          </a:xfrm>
          <a:custGeom>
            <a:avLst/>
            <a:gdLst>
              <a:gd name="T0" fmla="*/ 18236 w 928"/>
              <a:gd name="T1" fmla="*/ 0 h 121"/>
              <a:gd name="T2" fmla="*/ 15430 w 928"/>
              <a:gd name="T3" fmla="*/ 302 h 121"/>
              <a:gd name="T4" fmla="*/ 12625 w 928"/>
              <a:gd name="T5" fmla="*/ 1207 h 121"/>
              <a:gd name="T6" fmla="*/ 9819 w 928"/>
              <a:gd name="T7" fmla="*/ 2112 h 121"/>
              <a:gd name="T8" fmla="*/ 7715 w 928"/>
              <a:gd name="T9" fmla="*/ 3621 h 121"/>
              <a:gd name="T10" fmla="*/ 5611 w 928"/>
              <a:gd name="T11" fmla="*/ 5432 h 121"/>
              <a:gd name="T12" fmla="*/ 3507 w 928"/>
              <a:gd name="T13" fmla="*/ 7544 h 121"/>
              <a:gd name="T14" fmla="*/ 2104 w 928"/>
              <a:gd name="T15" fmla="*/ 10260 h 121"/>
              <a:gd name="T16" fmla="*/ 1403 w 928"/>
              <a:gd name="T17" fmla="*/ 12674 h 121"/>
              <a:gd name="T18" fmla="*/ 351 w 928"/>
              <a:gd name="T19" fmla="*/ 15389 h 121"/>
              <a:gd name="T20" fmla="*/ 0 w 928"/>
              <a:gd name="T21" fmla="*/ 18105 h 121"/>
              <a:gd name="T22" fmla="*/ 351 w 928"/>
              <a:gd name="T23" fmla="*/ 21123 h 121"/>
              <a:gd name="T24" fmla="*/ 1403 w 928"/>
              <a:gd name="T25" fmla="*/ 24140 h 121"/>
              <a:gd name="T26" fmla="*/ 2104 w 928"/>
              <a:gd name="T27" fmla="*/ 26554 h 121"/>
              <a:gd name="T28" fmla="*/ 3507 w 928"/>
              <a:gd name="T29" fmla="*/ 29270 h 121"/>
              <a:gd name="T30" fmla="*/ 5611 w 928"/>
              <a:gd name="T31" fmla="*/ 31382 h 121"/>
              <a:gd name="T32" fmla="*/ 7715 w 928"/>
              <a:gd name="T33" fmla="*/ 33193 h 121"/>
              <a:gd name="T34" fmla="*/ 9819 w 928"/>
              <a:gd name="T35" fmla="*/ 34701 h 121"/>
              <a:gd name="T36" fmla="*/ 12625 w 928"/>
              <a:gd name="T37" fmla="*/ 35607 h 121"/>
              <a:gd name="T38" fmla="*/ 15430 w 928"/>
              <a:gd name="T39" fmla="*/ 36512 h 121"/>
              <a:gd name="T40" fmla="*/ 18236 w 928"/>
              <a:gd name="T41" fmla="*/ 36512 h 121"/>
              <a:gd name="T42" fmla="*/ 307201 w 928"/>
              <a:gd name="T43" fmla="*/ 36512 h 121"/>
              <a:gd name="T44" fmla="*/ 312812 w 928"/>
              <a:gd name="T45" fmla="*/ 35607 h 121"/>
              <a:gd name="T46" fmla="*/ 315618 w 928"/>
              <a:gd name="T47" fmla="*/ 34701 h 121"/>
              <a:gd name="T48" fmla="*/ 318073 w 928"/>
              <a:gd name="T49" fmla="*/ 33193 h 121"/>
              <a:gd name="T50" fmla="*/ 320177 w 928"/>
              <a:gd name="T51" fmla="*/ 31382 h 121"/>
              <a:gd name="T52" fmla="*/ 321930 w 928"/>
              <a:gd name="T53" fmla="*/ 29270 h 121"/>
              <a:gd name="T54" fmla="*/ 323684 w 928"/>
              <a:gd name="T55" fmla="*/ 26554 h 121"/>
              <a:gd name="T56" fmla="*/ 324385 w 928"/>
              <a:gd name="T57" fmla="*/ 24140 h 121"/>
              <a:gd name="T58" fmla="*/ 325437 w 928"/>
              <a:gd name="T59" fmla="*/ 21123 h 121"/>
              <a:gd name="T60" fmla="*/ 325437 w 928"/>
              <a:gd name="T61" fmla="*/ 18105 h 121"/>
              <a:gd name="T62" fmla="*/ 325437 w 928"/>
              <a:gd name="T63" fmla="*/ 15389 h 121"/>
              <a:gd name="T64" fmla="*/ 324385 w 928"/>
              <a:gd name="T65" fmla="*/ 12674 h 121"/>
              <a:gd name="T66" fmla="*/ 323684 w 928"/>
              <a:gd name="T67" fmla="*/ 10260 h 121"/>
              <a:gd name="T68" fmla="*/ 321930 w 928"/>
              <a:gd name="T69" fmla="*/ 7544 h 121"/>
              <a:gd name="T70" fmla="*/ 320177 w 928"/>
              <a:gd name="T71" fmla="*/ 5432 h 121"/>
              <a:gd name="T72" fmla="*/ 318073 w 928"/>
              <a:gd name="T73" fmla="*/ 3621 h 121"/>
              <a:gd name="T74" fmla="*/ 315618 w 928"/>
              <a:gd name="T75" fmla="*/ 2112 h 121"/>
              <a:gd name="T76" fmla="*/ 312812 w 928"/>
              <a:gd name="T77" fmla="*/ 1207 h 121"/>
              <a:gd name="T78" fmla="*/ 310007 w 928"/>
              <a:gd name="T79" fmla="*/ 302 h 121"/>
              <a:gd name="T80" fmla="*/ 307201 w 928"/>
              <a:gd name="T81" fmla="*/ 0 h 121"/>
              <a:gd name="T82" fmla="*/ 18236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4" y="1"/>
                </a:lnTo>
                <a:lnTo>
                  <a:pt x="36" y="4"/>
                </a:lnTo>
                <a:lnTo>
                  <a:pt x="28" y="7"/>
                </a:lnTo>
                <a:lnTo>
                  <a:pt x="22" y="12"/>
                </a:lnTo>
                <a:lnTo>
                  <a:pt x="16" y="18"/>
                </a:lnTo>
                <a:lnTo>
                  <a:pt x="10" y="25"/>
                </a:lnTo>
                <a:lnTo>
                  <a:pt x="6" y="34"/>
                </a:lnTo>
                <a:lnTo>
                  <a:pt x="4" y="42"/>
                </a:lnTo>
                <a:lnTo>
                  <a:pt x="1" y="51"/>
                </a:lnTo>
                <a:lnTo>
                  <a:pt x="0" y="60"/>
                </a:lnTo>
                <a:lnTo>
                  <a:pt x="1" y="70"/>
                </a:lnTo>
                <a:lnTo>
                  <a:pt x="4" y="80"/>
                </a:lnTo>
                <a:lnTo>
                  <a:pt x="6" y="88"/>
                </a:lnTo>
                <a:lnTo>
                  <a:pt x="10" y="97"/>
                </a:lnTo>
                <a:lnTo>
                  <a:pt x="16" y="104"/>
                </a:lnTo>
                <a:lnTo>
                  <a:pt x="22" y="110"/>
                </a:lnTo>
                <a:lnTo>
                  <a:pt x="28" y="115"/>
                </a:lnTo>
                <a:lnTo>
                  <a:pt x="36" y="118"/>
                </a:lnTo>
                <a:lnTo>
                  <a:pt x="44" y="121"/>
                </a:lnTo>
                <a:lnTo>
                  <a:pt x="52" y="121"/>
                </a:lnTo>
                <a:lnTo>
                  <a:pt x="876" y="121"/>
                </a:lnTo>
                <a:lnTo>
                  <a:pt x="892" y="118"/>
                </a:lnTo>
                <a:lnTo>
                  <a:pt x="900" y="115"/>
                </a:lnTo>
                <a:lnTo>
                  <a:pt x="907" y="110"/>
                </a:lnTo>
                <a:lnTo>
                  <a:pt x="913" y="104"/>
                </a:lnTo>
                <a:lnTo>
                  <a:pt x="918" y="97"/>
                </a:lnTo>
                <a:lnTo>
                  <a:pt x="923" y="88"/>
                </a:lnTo>
                <a:lnTo>
                  <a:pt x="925" y="80"/>
                </a:lnTo>
                <a:lnTo>
                  <a:pt x="928" y="70"/>
                </a:lnTo>
                <a:lnTo>
                  <a:pt x="928" y="60"/>
                </a:lnTo>
                <a:lnTo>
                  <a:pt x="928" y="51"/>
                </a:lnTo>
                <a:lnTo>
                  <a:pt x="925" y="42"/>
                </a:lnTo>
                <a:lnTo>
                  <a:pt x="923" y="34"/>
                </a:lnTo>
                <a:lnTo>
                  <a:pt x="918" y="25"/>
                </a:lnTo>
                <a:lnTo>
                  <a:pt x="913" y="18"/>
                </a:lnTo>
                <a:lnTo>
                  <a:pt x="907" y="12"/>
                </a:lnTo>
                <a:lnTo>
                  <a:pt x="900" y="7"/>
                </a:lnTo>
                <a:lnTo>
                  <a:pt x="892" y="4"/>
                </a:lnTo>
                <a:lnTo>
                  <a:pt x="884" y="1"/>
                </a:lnTo>
                <a:lnTo>
                  <a:pt x="876"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476" name="Line 100"/>
          <p:cNvSpPr>
            <a:spLocks noChangeShapeType="1"/>
          </p:cNvSpPr>
          <p:nvPr/>
        </p:nvSpPr>
        <p:spPr bwMode="auto">
          <a:xfrm>
            <a:off x="3502025" y="4767263"/>
            <a:ext cx="1588" cy="1587"/>
          </a:xfrm>
          <a:prstGeom prst="line">
            <a:avLst/>
          </a:prstGeom>
          <a:noFill/>
          <a:ln w="0">
            <a:solidFill>
              <a:srgbClr val="00FFFF"/>
            </a:solidFill>
            <a:round/>
            <a:headEnd/>
            <a:tailEnd/>
          </a:ln>
        </p:spPr>
        <p:txBody>
          <a:bodyPr>
            <a:prstTxWarp prst="textNoShape">
              <a:avLst/>
            </a:prstTxWarp>
          </a:bodyPr>
          <a:lstStyle/>
          <a:p>
            <a:endParaRPr lang="en-US"/>
          </a:p>
        </p:txBody>
      </p:sp>
      <p:sp>
        <p:nvSpPr>
          <p:cNvPr id="101477" name="Freeform 101"/>
          <p:cNvSpPr>
            <a:spLocks/>
          </p:cNvSpPr>
          <p:nvPr/>
        </p:nvSpPr>
        <p:spPr bwMode="auto">
          <a:xfrm>
            <a:off x="3484563" y="4767263"/>
            <a:ext cx="323850" cy="36512"/>
          </a:xfrm>
          <a:custGeom>
            <a:avLst/>
            <a:gdLst>
              <a:gd name="T0" fmla="*/ 18147 w 928"/>
              <a:gd name="T1" fmla="*/ 0 h 121"/>
              <a:gd name="T2" fmla="*/ 15006 w 928"/>
              <a:gd name="T3" fmla="*/ 302 h 121"/>
              <a:gd name="T4" fmla="*/ 12563 w 928"/>
              <a:gd name="T5" fmla="*/ 1207 h 121"/>
              <a:gd name="T6" fmla="*/ 9771 w 928"/>
              <a:gd name="T7" fmla="*/ 2112 h 121"/>
              <a:gd name="T8" fmla="*/ 7329 w 928"/>
              <a:gd name="T9" fmla="*/ 3621 h 121"/>
              <a:gd name="T10" fmla="*/ 5235 w 928"/>
              <a:gd name="T11" fmla="*/ 5432 h 121"/>
              <a:gd name="T12" fmla="*/ 3490 w 928"/>
              <a:gd name="T13" fmla="*/ 7544 h 121"/>
              <a:gd name="T14" fmla="*/ 1745 w 928"/>
              <a:gd name="T15" fmla="*/ 10260 h 121"/>
              <a:gd name="T16" fmla="*/ 698 w 928"/>
              <a:gd name="T17" fmla="*/ 12674 h 121"/>
              <a:gd name="T18" fmla="*/ 0 w 928"/>
              <a:gd name="T19" fmla="*/ 15389 h 121"/>
              <a:gd name="T20" fmla="*/ 0 w 928"/>
              <a:gd name="T21" fmla="*/ 18105 h 121"/>
              <a:gd name="T22" fmla="*/ 0 w 928"/>
              <a:gd name="T23" fmla="*/ 21123 h 121"/>
              <a:gd name="T24" fmla="*/ 698 w 928"/>
              <a:gd name="T25" fmla="*/ 24140 h 121"/>
              <a:gd name="T26" fmla="*/ 1745 w 928"/>
              <a:gd name="T27" fmla="*/ 26554 h 121"/>
              <a:gd name="T28" fmla="*/ 3490 w 928"/>
              <a:gd name="T29" fmla="*/ 29270 h 121"/>
              <a:gd name="T30" fmla="*/ 5235 w 928"/>
              <a:gd name="T31" fmla="*/ 31382 h 121"/>
              <a:gd name="T32" fmla="*/ 7329 w 928"/>
              <a:gd name="T33" fmla="*/ 33193 h 121"/>
              <a:gd name="T34" fmla="*/ 9771 w 928"/>
              <a:gd name="T35" fmla="*/ 34701 h 121"/>
              <a:gd name="T36" fmla="*/ 12563 w 928"/>
              <a:gd name="T37" fmla="*/ 35607 h 121"/>
              <a:gd name="T38" fmla="*/ 15006 w 928"/>
              <a:gd name="T39" fmla="*/ 36512 h 121"/>
              <a:gd name="T40" fmla="*/ 18147 w 928"/>
              <a:gd name="T41" fmla="*/ 36512 h 121"/>
              <a:gd name="T42" fmla="*/ 305703 w 928"/>
              <a:gd name="T43" fmla="*/ 36512 h 121"/>
              <a:gd name="T44" fmla="*/ 311287 w 928"/>
              <a:gd name="T45" fmla="*/ 35607 h 121"/>
              <a:gd name="T46" fmla="*/ 313730 w 928"/>
              <a:gd name="T47" fmla="*/ 34701 h 121"/>
              <a:gd name="T48" fmla="*/ 316173 w 928"/>
              <a:gd name="T49" fmla="*/ 33193 h 121"/>
              <a:gd name="T50" fmla="*/ 318266 w 928"/>
              <a:gd name="T51" fmla="*/ 31382 h 121"/>
              <a:gd name="T52" fmla="*/ 320360 w 928"/>
              <a:gd name="T53" fmla="*/ 29270 h 121"/>
              <a:gd name="T54" fmla="*/ 321756 w 928"/>
              <a:gd name="T55" fmla="*/ 26554 h 121"/>
              <a:gd name="T56" fmla="*/ 322454 w 928"/>
              <a:gd name="T57" fmla="*/ 24140 h 121"/>
              <a:gd name="T58" fmla="*/ 323501 w 928"/>
              <a:gd name="T59" fmla="*/ 21123 h 121"/>
              <a:gd name="T60" fmla="*/ 323850 w 928"/>
              <a:gd name="T61" fmla="*/ 18105 h 121"/>
              <a:gd name="T62" fmla="*/ 323501 w 928"/>
              <a:gd name="T63" fmla="*/ 15389 h 121"/>
              <a:gd name="T64" fmla="*/ 322454 w 928"/>
              <a:gd name="T65" fmla="*/ 12674 h 121"/>
              <a:gd name="T66" fmla="*/ 321756 w 928"/>
              <a:gd name="T67" fmla="*/ 10260 h 121"/>
              <a:gd name="T68" fmla="*/ 320360 w 928"/>
              <a:gd name="T69" fmla="*/ 7544 h 121"/>
              <a:gd name="T70" fmla="*/ 318266 w 928"/>
              <a:gd name="T71" fmla="*/ 5432 h 121"/>
              <a:gd name="T72" fmla="*/ 316173 w 928"/>
              <a:gd name="T73" fmla="*/ 3621 h 121"/>
              <a:gd name="T74" fmla="*/ 313730 w 928"/>
              <a:gd name="T75" fmla="*/ 2112 h 121"/>
              <a:gd name="T76" fmla="*/ 311287 w 928"/>
              <a:gd name="T77" fmla="*/ 1207 h 121"/>
              <a:gd name="T78" fmla="*/ 308146 w 928"/>
              <a:gd name="T79" fmla="*/ 302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3" y="1"/>
                </a:lnTo>
                <a:lnTo>
                  <a:pt x="36" y="4"/>
                </a:lnTo>
                <a:lnTo>
                  <a:pt x="28" y="7"/>
                </a:lnTo>
                <a:lnTo>
                  <a:pt x="21" y="12"/>
                </a:lnTo>
                <a:lnTo>
                  <a:pt x="15" y="18"/>
                </a:lnTo>
                <a:lnTo>
                  <a:pt x="10" y="25"/>
                </a:lnTo>
                <a:lnTo>
                  <a:pt x="5" y="34"/>
                </a:lnTo>
                <a:lnTo>
                  <a:pt x="2" y="42"/>
                </a:lnTo>
                <a:lnTo>
                  <a:pt x="0" y="51"/>
                </a:lnTo>
                <a:lnTo>
                  <a:pt x="0" y="60"/>
                </a:lnTo>
                <a:lnTo>
                  <a:pt x="0" y="70"/>
                </a:lnTo>
                <a:lnTo>
                  <a:pt x="2" y="80"/>
                </a:lnTo>
                <a:lnTo>
                  <a:pt x="5" y="88"/>
                </a:lnTo>
                <a:lnTo>
                  <a:pt x="10" y="97"/>
                </a:lnTo>
                <a:lnTo>
                  <a:pt x="15" y="104"/>
                </a:lnTo>
                <a:lnTo>
                  <a:pt x="21" y="110"/>
                </a:lnTo>
                <a:lnTo>
                  <a:pt x="28" y="115"/>
                </a:lnTo>
                <a:lnTo>
                  <a:pt x="36" y="118"/>
                </a:lnTo>
                <a:lnTo>
                  <a:pt x="43" y="121"/>
                </a:lnTo>
                <a:lnTo>
                  <a:pt x="52" y="121"/>
                </a:lnTo>
                <a:lnTo>
                  <a:pt x="876" y="121"/>
                </a:lnTo>
                <a:lnTo>
                  <a:pt x="892" y="118"/>
                </a:lnTo>
                <a:lnTo>
                  <a:pt x="899" y="115"/>
                </a:lnTo>
                <a:lnTo>
                  <a:pt x="906" y="110"/>
                </a:lnTo>
                <a:lnTo>
                  <a:pt x="912" y="104"/>
                </a:lnTo>
                <a:lnTo>
                  <a:pt x="918" y="97"/>
                </a:lnTo>
                <a:lnTo>
                  <a:pt x="922" y="88"/>
                </a:lnTo>
                <a:lnTo>
                  <a:pt x="924" y="80"/>
                </a:lnTo>
                <a:lnTo>
                  <a:pt x="927" y="70"/>
                </a:lnTo>
                <a:lnTo>
                  <a:pt x="928" y="60"/>
                </a:lnTo>
                <a:lnTo>
                  <a:pt x="927" y="51"/>
                </a:lnTo>
                <a:lnTo>
                  <a:pt x="924" y="42"/>
                </a:lnTo>
                <a:lnTo>
                  <a:pt x="922" y="34"/>
                </a:lnTo>
                <a:lnTo>
                  <a:pt x="918" y="25"/>
                </a:lnTo>
                <a:lnTo>
                  <a:pt x="912" y="18"/>
                </a:lnTo>
                <a:lnTo>
                  <a:pt x="906" y="12"/>
                </a:lnTo>
                <a:lnTo>
                  <a:pt x="899" y="7"/>
                </a:lnTo>
                <a:lnTo>
                  <a:pt x="892" y="4"/>
                </a:lnTo>
                <a:lnTo>
                  <a:pt x="883" y="1"/>
                </a:lnTo>
                <a:lnTo>
                  <a:pt x="876"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478" name="Line 102"/>
          <p:cNvSpPr>
            <a:spLocks noChangeShapeType="1"/>
          </p:cNvSpPr>
          <p:nvPr/>
        </p:nvSpPr>
        <p:spPr bwMode="auto">
          <a:xfrm>
            <a:off x="3771900" y="4784725"/>
            <a:ext cx="1588" cy="1588"/>
          </a:xfrm>
          <a:prstGeom prst="line">
            <a:avLst/>
          </a:prstGeom>
          <a:noFill/>
          <a:ln w="0">
            <a:solidFill>
              <a:srgbClr val="00FFFF"/>
            </a:solidFill>
            <a:round/>
            <a:headEnd/>
            <a:tailEnd/>
          </a:ln>
        </p:spPr>
        <p:txBody>
          <a:bodyPr>
            <a:prstTxWarp prst="textNoShape">
              <a:avLst/>
            </a:prstTxWarp>
          </a:bodyPr>
          <a:lstStyle/>
          <a:p>
            <a:endParaRPr lang="en-US"/>
          </a:p>
        </p:txBody>
      </p:sp>
      <p:sp>
        <p:nvSpPr>
          <p:cNvPr id="101479" name="Freeform 103"/>
          <p:cNvSpPr>
            <a:spLocks/>
          </p:cNvSpPr>
          <p:nvPr/>
        </p:nvSpPr>
        <p:spPr bwMode="auto">
          <a:xfrm>
            <a:off x="3771900" y="4133850"/>
            <a:ext cx="36513" cy="669925"/>
          </a:xfrm>
          <a:custGeom>
            <a:avLst/>
            <a:gdLst>
              <a:gd name="T0" fmla="*/ 0 w 104"/>
              <a:gd name="T1" fmla="*/ 651459 h 2213"/>
              <a:gd name="T2" fmla="*/ 0 w 104"/>
              <a:gd name="T3" fmla="*/ 654486 h 2213"/>
              <a:gd name="T4" fmla="*/ 702 w 104"/>
              <a:gd name="T5" fmla="*/ 657513 h 2213"/>
              <a:gd name="T6" fmla="*/ 1755 w 104"/>
              <a:gd name="T7" fmla="*/ 659935 h 2213"/>
              <a:gd name="T8" fmla="*/ 3511 w 104"/>
              <a:gd name="T9" fmla="*/ 662660 h 2213"/>
              <a:gd name="T10" fmla="*/ 5266 w 104"/>
              <a:gd name="T11" fmla="*/ 664779 h 2213"/>
              <a:gd name="T12" fmla="*/ 7373 w 104"/>
              <a:gd name="T13" fmla="*/ 666595 h 2213"/>
              <a:gd name="T14" fmla="*/ 9830 w 104"/>
              <a:gd name="T15" fmla="*/ 668109 h 2213"/>
              <a:gd name="T16" fmla="*/ 12639 w 104"/>
              <a:gd name="T17" fmla="*/ 669017 h 2213"/>
              <a:gd name="T18" fmla="*/ 15097 w 104"/>
              <a:gd name="T19" fmla="*/ 669925 h 2213"/>
              <a:gd name="T20" fmla="*/ 18257 w 104"/>
              <a:gd name="T21" fmla="*/ 669925 h 2213"/>
              <a:gd name="T22" fmla="*/ 20714 w 104"/>
              <a:gd name="T23" fmla="*/ 669925 h 2213"/>
              <a:gd name="T24" fmla="*/ 23874 w 104"/>
              <a:gd name="T25" fmla="*/ 669017 h 2213"/>
              <a:gd name="T26" fmla="*/ 26331 w 104"/>
              <a:gd name="T27" fmla="*/ 668109 h 2213"/>
              <a:gd name="T28" fmla="*/ 28789 w 104"/>
              <a:gd name="T29" fmla="*/ 666595 h 2213"/>
              <a:gd name="T30" fmla="*/ 30896 w 104"/>
              <a:gd name="T31" fmla="*/ 664779 h 2213"/>
              <a:gd name="T32" fmla="*/ 33002 w 104"/>
              <a:gd name="T33" fmla="*/ 662660 h 2213"/>
              <a:gd name="T34" fmla="*/ 34406 w 104"/>
              <a:gd name="T35" fmla="*/ 659935 h 2213"/>
              <a:gd name="T36" fmla="*/ 35109 w 104"/>
              <a:gd name="T37" fmla="*/ 657513 h 2213"/>
              <a:gd name="T38" fmla="*/ 36162 w 104"/>
              <a:gd name="T39" fmla="*/ 654486 h 2213"/>
              <a:gd name="T40" fmla="*/ 36513 w 104"/>
              <a:gd name="T41" fmla="*/ 651459 h 2213"/>
              <a:gd name="T42" fmla="*/ 36513 w 104"/>
              <a:gd name="T43" fmla="*/ 18163 h 2213"/>
              <a:gd name="T44" fmla="*/ 35109 w 104"/>
              <a:gd name="T45" fmla="*/ 12412 h 2213"/>
              <a:gd name="T46" fmla="*/ 34406 w 104"/>
              <a:gd name="T47" fmla="*/ 9990 h 2213"/>
              <a:gd name="T48" fmla="*/ 33002 w 104"/>
              <a:gd name="T49" fmla="*/ 7265 h 2213"/>
              <a:gd name="T50" fmla="*/ 30896 w 104"/>
              <a:gd name="T51" fmla="*/ 5146 h 2213"/>
              <a:gd name="T52" fmla="*/ 28789 w 104"/>
              <a:gd name="T53" fmla="*/ 3330 h 2213"/>
              <a:gd name="T54" fmla="*/ 26331 w 104"/>
              <a:gd name="T55" fmla="*/ 1816 h 2213"/>
              <a:gd name="T56" fmla="*/ 23874 w 104"/>
              <a:gd name="T57" fmla="*/ 605 h 2213"/>
              <a:gd name="T58" fmla="*/ 20714 w 104"/>
              <a:gd name="T59" fmla="*/ 0 h 2213"/>
              <a:gd name="T60" fmla="*/ 18257 w 104"/>
              <a:gd name="T61" fmla="*/ 0 h 2213"/>
              <a:gd name="T62" fmla="*/ 15097 w 104"/>
              <a:gd name="T63" fmla="*/ 0 h 2213"/>
              <a:gd name="T64" fmla="*/ 12639 w 104"/>
              <a:gd name="T65" fmla="*/ 605 h 2213"/>
              <a:gd name="T66" fmla="*/ 9830 w 104"/>
              <a:gd name="T67" fmla="*/ 1816 h 2213"/>
              <a:gd name="T68" fmla="*/ 7373 w 104"/>
              <a:gd name="T69" fmla="*/ 3330 h 2213"/>
              <a:gd name="T70" fmla="*/ 5266 w 104"/>
              <a:gd name="T71" fmla="*/ 5146 h 2213"/>
              <a:gd name="T72" fmla="*/ 3511 w 104"/>
              <a:gd name="T73" fmla="*/ 7265 h 2213"/>
              <a:gd name="T74" fmla="*/ 1755 w 104"/>
              <a:gd name="T75" fmla="*/ 9990 h 2213"/>
              <a:gd name="T76" fmla="*/ 702 w 104"/>
              <a:gd name="T77" fmla="*/ 12412 h 2213"/>
              <a:gd name="T78" fmla="*/ 0 w 104"/>
              <a:gd name="T79" fmla="*/ 15439 h 2213"/>
              <a:gd name="T80" fmla="*/ 0 w 104"/>
              <a:gd name="T81" fmla="*/ 18163 h 2213"/>
              <a:gd name="T82" fmla="*/ 0 w 104"/>
              <a:gd name="T83" fmla="*/ 651459 h 22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2213"/>
              <a:gd name="T128" fmla="*/ 104 w 104"/>
              <a:gd name="T129" fmla="*/ 2213 h 22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2213">
                <a:moveTo>
                  <a:pt x="0" y="2152"/>
                </a:moveTo>
                <a:lnTo>
                  <a:pt x="0" y="2162"/>
                </a:lnTo>
                <a:lnTo>
                  <a:pt x="2" y="2172"/>
                </a:lnTo>
                <a:lnTo>
                  <a:pt x="5" y="2180"/>
                </a:lnTo>
                <a:lnTo>
                  <a:pt x="10" y="2189"/>
                </a:lnTo>
                <a:lnTo>
                  <a:pt x="15" y="2196"/>
                </a:lnTo>
                <a:lnTo>
                  <a:pt x="21" y="2202"/>
                </a:lnTo>
                <a:lnTo>
                  <a:pt x="28" y="2207"/>
                </a:lnTo>
                <a:lnTo>
                  <a:pt x="36" y="2210"/>
                </a:lnTo>
                <a:lnTo>
                  <a:pt x="43" y="2213"/>
                </a:lnTo>
                <a:lnTo>
                  <a:pt x="52" y="2213"/>
                </a:lnTo>
                <a:lnTo>
                  <a:pt x="59" y="2213"/>
                </a:lnTo>
                <a:lnTo>
                  <a:pt x="68" y="2210"/>
                </a:lnTo>
                <a:lnTo>
                  <a:pt x="75" y="2207"/>
                </a:lnTo>
                <a:lnTo>
                  <a:pt x="82" y="2202"/>
                </a:lnTo>
                <a:lnTo>
                  <a:pt x="88" y="2196"/>
                </a:lnTo>
                <a:lnTo>
                  <a:pt x="94" y="2189"/>
                </a:lnTo>
                <a:lnTo>
                  <a:pt x="98" y="2180"/>
                </a:lnTo>
                <a:lnTo>
                  <a:pt x="100" y="2172"/>
                </a:lnTo>
                <a:lnTo>
                  <a:pt x="103" y="2162"/>
                </a:lnTo>
                <a:lnTo>
                  <a:pt x="104" y="2152"/>
                </a:lnTo>
                <a:lnTo>
                  <a:pt x="104" y="60"/>
                </a:lnTo>
                <a:lnTo>
                  <a:pt x="100" y="41"/>
                </a:lnTo>
                <a:lnTo>
                  <a:pt x="98" y="33"/>
                </a:lnTo>
                <a:lnTo>
                  <a:pt x="94" y="24"/>
                </a:lnTo>
                <a:lnTo>
                  <a:pt x="88" y="17"/>
                </a:lnTo>
                <a:lnTo>
                  <a:pt x="82" y="11"/>
                </a:lnTo>
                <a:lnTo>
                  <a:pt x="75" y="6"/>
                </a:lnTo>
                <a:lnTo>
                  <a:pt x="68" y="2"/>
                </a:lnTo>
                <a:lnTo>
                  <a:pt x="59" y="0"/>
                </a:lnTo>
                <a:lnTo>
                  <a:pt x="52" y="0"/>
                </a:lnTo>
                <a:lnTo>
                  <a:pt x="43" y="0"/>
                </a:lnTo>
                <a:lnTo>
                  <a:pt x="36" y="2"/>
                </a:lnTo>
                <a:lnTo>
                  <a:pt x="28" y="6"/>
                </a:lnTo>
                <a:lnTo>
                  <a:pt x="21" y="11"/>
                </a:lnTo>
                <a:lnTo>
                  <a:pt x="15" y="17"/>
                </a:lnTo>
                <a:lnTo>
                  <a:pt x="10" y="24"/>
                </a:lnTo>
                <a:lnTo>
                  <a:pt x="5" y="33"/>
                </a:lnTo>
                <a:lnTo>
                  <a:pt x="2" y="41"/>
                </a:lnTo>
                <a:lnTo>
                  <a:pt x="0" y="51"/>
                </a:lnTo>
                <a:lnTo>
                  <a:pt x="0" y="60"/>
                </a:lnTo>
                <a:lnTo>
                  <a:pt x="0" y="2152"/>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480" name="Line 104"/>
          <p:cNvSpPr>
            <a:spLocks noChangeShapeType="1"/>
          </p:cNvSpPr>
          <p:nvPr/>
        </p:nvSpPr>
        <p:spPr bwMode="auto">
          <a:xfrm>
            <a:off x="3790950" y="4133850"/>
            <a:ext cx="1588" cy="1588"/>
          </a:xfrm>
          <a:prstGeom prst="line">
            <a:avLst/>
          </a:prstGeom>
          <a:noFill/>
          <a:ln w="0">
            <a:solidFill>
              <a:srgbClr val="00FFFF"/>
            </a:solidFill>
            <a:round/>
            <a:headEnd/>
            <a:tailEnd/>
          </a:ln>
        </p:spPr>
        <p:txBody>
          <a:bodyPr>
            <a:prstTxWarp prst="textNoShape">
              <a:avLst/>
            </a:prstTxWarp>
          </a:bodyPr>
          <a:lstStyle/>
          <a:p>
            <a:endParaRPr lang="en-US"/>
          </a:p>
        </p:txBody>
      </p:sp>
      <p:sp>
        <p:nvSpPr>
          <p:cNvPr id="101481" name="Freeform 105"/>
          <p:cNvSpPr>
            <a:spLocks/>
          </p:cNvSpPr>
          <p:nvPr/>
        </p:nvSpPr>
        <p:spPr bwMode="auto">
          <a:xfrm>
            <a:off x="3771900" y="4133850"/>
            <a:ext cx="323850" cy="38100"/>
          </a:xfrm>
          <a:custGeom>
            <a:avLst/>
            <a:gdLst>
              <a:gd name="T0" fmla="*/ 18147 w 928"/>
              <a:gd name="T1" fmla="*/ 0 h 121"/>
              <a:gd name="T2" fmla="*/ 15006 w 928"/>
              <a:gd name="T3" fmla="*/ 0 h 121"/>
              <a:gd name="T4" fmla="*/ 12563 w 928"/>
              <a:gd name="T5" fmla="*/ 630 h 121"/>
              <a:gd name="T6" fmla="*/ 9771 w 928"/>
              <a:gd name="T7" fmla="*/ 1889 h 121"/>
              <a:gd name="T8" fmla="*/ 7329 w 928"/>
              <a:gd name="T9" fmla="*/ 3464 h 121"/>
              <a:gd name="T10" fmla="*/ 5235 w 928"/>
              <a:gd name="T11" fmla="*/ 5353 h 121"/>
              <a:gd name="T12" fmla="*/ 3490 w 928"/>
              <a:gd name="T13" fmla="*/ 7557 h 121"/>
              <a:gd name="T14" fmla="*/ 1745 w 928"/>
              <a:gd name="T15" fmla="*/ 10391 h 121"/>
              <a:gd name="T16" fmla="*/ 698 w 928"/>
              <a:gd name="T17" fmla="*/ 12910 h 121"/>
              <a:gd name="T18" fmla="*/ 0 w 928"/>
              <a:gd name="T19" fmla="*/ 16059 h 121"/>
              <a:gd name="T20" fmla="*/ 0 w 928"/>
              <a:gd name="T21" fmla="*/ 18893 h 121"/>
              <a:gd name="T22" fmla="*/ 0 w 928"/>
              <a:gd name="T23" fmla="*/ 22041 h 121"/>
              <a:gd name="T24" fmla="*/ 698 w 928"/>
              <a:gd name="T25" fmla="*/ 24875 h 121"/>
              <a:gd name="T26" fmla="*/ 1745 w 928"/>
              <a:gd name="T27" fmla="*/ 27394 h 121"/>
              <a:gd name="T28" fmla="*/ 3490 w 928"/>
              <a:gd name="T29" fmla="*/ 29913 h 121"/>
              <a:gd name="T30" fmla="*/ 5235 w 928"/>
              <a:gd name="T31" fmla="*/ 32432 h 121"/>
              <a:gd name="T32" fmla="*/ 7329 w 928"/>
              <a:gd name="T33" fmla="*/ 34321 h 121"/>
              <a:gd name="T34" fmla="*/ 9771 w 928"/>
              <a:gd name="T35" fmla="*/ 35896 h 121"/>
              <a:gd name="T36" fmla="*/ 12563 w 928"/>
              <a:gd name="T37" fmla="*/ 36840 h 121"/>
              <a:gd name="T38" fmla="*/ 15006 w 928"/>
              <a:gd name="T39" fmla="*/ 37785 h 121"/>
              <a:gd name="T40" fmla="*/ 18147 w 928"/>
              <a:gd name="T41" fmla="*/ 38100 h 121"/>
              <a:gd name="T42" fmla="*/ 305703 w 928"/>
              <a:gd name="T43" fmla="*/ 38100 h 121"/>
              <a:gd name="T44" fmla="*/ 311287 w 928"/>
              <a:gd name="T45" fmla="*/ 36840 h 121"/>
              <a:gd name="T46" fmla="*/ 313730 w 928"/>
              <a:gd name="T47" fmla="*/ 35896 h 121"/>
              <a:gd name="T48" fmla="*/ 315824 w 928"/>
              <a:gd name="T49" fmla="*/ 34321 h 121"/>
              <a:gd name="T50" fmla="*/ 318266 w 928"/>
              <a:gd name="T51" fmla="*/ 32432 h 121"/>
              <a:gd name="T52" fmla="*/ 320360 w 928"/>
              <a:gd name="T53" fmla="*/ 29913 h 121"/>
              <a:gd name="T54" fmla="*/ 321756 w 928"/>
              <a:gd name="T55" fmla="*/ 27394 h 121"/>
              <a:gd name="T56" fmla="*/ 322803 w 928"/>
              <a:gd name="T57" fmla="*/ 24875 h 121"/>
              <a:gd name="T58" fmla="*/ 323501 w 928"/>
              <a:gd name="T59" fmla="*/ 22041 h 121"/>
              <a:gd name="T60" fmla="*/ 323850 w 928"/>
              <a:gd name="T61" fmla="*/ 18893 h 121"/>
              <a:gd name="T62" fmla="*/ 323501 w 928"/>
              <a:gd name="T63" fmla="*/ 16059 h 121"/>
              <a:gd name="T64" fmla="*/ 322803 w 928"/>
              <a:gd name="T65" fmla="*/ 12910 h 121"/>
              <a:gd name="T66" fmla="*/ 321756 w 928"/>
              <a:gd name="T67" fmla="*/ 10391 h 121"/>
              <a:gd name="T68" fmla="*/ 320360 w 928"/>
              <a:gd name="T69" fmla="*/ 7557 h 121"/>
              <a:gd name="T70" fmla="*/ 318266 w 928"/>
              <a:gd name="T71" fmla="*/ 5353 h 121"/>
              <a:gd name="T72" fmla="*/ 315824 w 928"/>
              <a:gd name="T73" fmla="*/ 3464 h 121"/>
              <a:gd name="T74" fmla="*/ 313730 w 928"/>
              <a:gd name="T75" fmla="*/ 1889 h 121"/>
              <a:gd name="T76" fmla="*/ 311287 w 928"/>
              <a:gd name="T77" fmla="*/ 630 h 121"/>
              <a:gd name="T78" fmla="*/ 308146 w 928"/>
              <a:gd name="T79" fmla="*/ 0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3" y="0"/>
                </a:lnTo>
                <a:lnTo>
                  <a:pt x="36" y="2"/>
                </a:lnTo>
                <a:lnTo>
                  <a:pt x="28" y="6"/>
                </a:lnTo>
                <a:lnTo>
                  <a:pt x="21" y="11"/>
                </a:lnTo>
                <a:lnTo>
                  <a:pt x="15" y="17"/>
                </a:lnTo>
                <a:lnTo>
                  <a:pt x="10" y="24"/>
                </a:lnTo>
                <a:lnTo>
                  <a:pt x="5" y="33"/>
                </a:lnTo>
                <a:lnTo>
                  <a:pt x="2" y="41"/>
                </a:lnTo>
                <a:lnTo>
                  <a:pt x="0" y="51"/>
                </a:lnTo>
                <a:lnTo>
                  <a:pt x="0" y="60"/>
                </a:lnTo>
                <a:lnTo>
                  <a:pt x="0" y="70"/>
                </a:lnTo>
                <a:lnTo>
                  <a:pt x="2" y="79"/>
                </a:lnTo>
                <a:lnTo>
                  <a:pt x="5" y="87"/>
                </a:lnTo>
                <a:lnTo>
                  <a:pt x="10" y="95"/>
                </a:lnTo>
                <a:lnTo>
                  <a:pt x="15" y="103"/>
                </a:lnTo>
                <a:lnTo>
                  <a:pt x="21" y="109"/>
                </a:lnTo>
                <a:lnTo>
                  <a:pt x="28" y="114"/>
                </a:lnTo>
                <a:lnTo>
                  <a:pt x="36" y="117"/>
                </a:lnTo>
                <a:lnTo>
                  <a:pt x="43" y="120"/>
                </a:lnTo>
                <a:lnTo>
                  <a:pt x="52" y="121"/>
                </a:lnTo>
                <a:lnTo>
                  <a:pt x="876" y="121"/>
                </a:lnTo>
                <a:lnTo>
                  <a:pt x="892" y="117"/>
                </a:lnTo>
                <a:lnTo>
                  <a:pt x="899" y="114"/>
                </a:lnTo>
                <a:lnTo>
                  <a:pt x="905" y="109"/>
                </a:lnTo>
                <a:lnTo>
                  <a:pt x="912" y="103"/>
                </a:lnTo>
                <a:lnTo>
                  <a:pt x="918" y="95"/>
                </a:lnTo>
                <a:lnTo>
                  <a:pt x="922" y="87"/>
                </a:lnTo>
                <a:lnTo>
                  <a:pt x="925" y="79"/>
                </a:lnTo>
                <a:lnTo>
                  <a:pt x="927" y="70"/>
                </a:lnTo>
                <a:lnTo>
                  <a:pt x="928" y="60"/>
                </a:lnTo>
                <a:lnTo>
                  <a:pt x="927" y="51"/>
                </a:lnTo>
                <a:lnTo>
                  <a:pt x="925" y="41"/>
                </a:lnTo>
                <a:lnTo>
                  <a:pt x="922" y="33"/>
                </a:lnTo>
                <a:lnTo>
                  <a:pt x="918" y="24"/>
                </a:lnTo>
                <a:lnTo>
                  <a:pt x="912" y="17"/>
                </a:lnTo>
                <a:lnTo>
                  <a:pt x="905" y="11"/>
                </a:lnTo>
                <a:lnTo>
                  <a:pt x="899" y="6"/>
                </a:lnTo>
                <a:lnTo>
                  <a:pt x="892" y="2"/>
                </a:lnTo>
                <a:lnTo>
                  <a:pt x="883" y="0"/>
                </a:lnTo>
                <a:lnTo>
                  <a:pt x="876"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482" name="Line 106"/>
          <p:cNvSpPr>
            <a:spLocks noChangeShapeType="1"/>
          </p:cNvSpPr>
          <p:nvPr/>
        </p:nvSpPr>
        <p:spPr bwMode="auto">
          <a:xfrm>
            <a:off x="4060825" y="4152900"/>
            <a:ext cx="0" cy="1588"/>
          </a:xfrm>
          <a:prstGeom prst="line">
            <a:avLst/>
          </a:prstGeom>
          <a:noFill/>
          <a:ln w="0">
            <a:solidFill>
              <a:srgbClr val="00FFFF"/>
            </a:solidFill>
            <a:round/>
            <a:headEnd/>
            <a:tailEnd/>
          </a:ln>
        </p:spPr>
        <p:txBody>
          <a:bodyPr>
            <a:prstTxWarp prst="textNoShape">
              <a:avLst/>
            </a:prstTxWarp>
          </a:bodyPr>
          <a:lstStyle/>
          <a:p>
            <a:endParaRPr lang="en-US"/>
          </a:p>
        </p:txBody>
      </p:sp>
      <p:sp>
        <p:nvSpPr>
          <p:cNvPr id="101483" name="Freeform 107"/>
          <p:cNvSpPr>
            <a:spLocks/>
          </p:cNvSpPr>
          <p:nvPr/>
        </p:nvSpPr>
        <p:spPr bwMode="auto">
          <a:xfrm>
            <a:off x="4060825" y="4006850"/>
            <a:ext cx="34925" cy="165100"/>
          </a:xfrm>
          <a:custGeom>
            <a:avLst/>
            <a:gdLst>
              <a:gd name="T0" fmla="*/ 0 w 104"/>
              <a:gd name="T1" fmla="*/ 146484 h 541"/>
              <a:gd name="T2" fmla="*/ 0 w 104"/>
              <a:gd name="T3" fmla="*/ 149536 h 541"/>
              <a:gd name="T4" fmla="*/ 672 w 104"/>
              <a:gd name="T5" fmla="*/ 152283 h 541"/>
              <a:gd name="T6" fmla="*/ 2015 w 104"/>
              <a:gd name="T7" fmla="*/ 154724 h 541"/>
              <a:gd name="T8" fmla="*/ 3358 w 104"/>
              <a:gd name="T9" fmla="*/ 157165 h 541"/>
              <a:gd name="T10" fmla="*/ 5037 w 104"/>
              <a:gd name="T11" fmla="*/ 159607 h 541"/>
              <a:gd name="T12" fmla="*/ 7052 w 104"/>
              <a:gd name="T13" fmla="*/ 161438 h 541"/>
              <a:gd name="T14" fmla="*/ 9403 w 104"/>
              <a:gd name="T15" fmla="*/ 162964 h 541"/>
              <a:gd name="T16" fmla="*/ 12089 w 104"/>
              <a:gd name="T17" fmla="*/ 163879 h 541"/>
              <a:gd name="T18" fmla="*/ 14440 w 104"/>
              <a:gd name="T19" fmla="*/ 164795 h 541"/>
              <a:gd name="T20" fmla="*/ 17463 w 104"/>
              <a:gd name="T21" fmla="*/ 165100 h 541"/>
              <a:gd name="T22" fmla="*/ 19813 w 104"/>
              <a:gd name="T23" fmla="*/ 164795 h 541"/>
              <a:gd name="T24" fmla="*/ 22836 w 104"/>
              <a:gd name="T25" fmla="*/ 163879 h 541"/>
              <a:gd name="T26" fmla="*/ 25186 w 104"/>
              <a:gd name="T27" fmla="*/ 162964 h 541"/>
              <a:gd name="T28" fmla="*/ 27201 w 104"/>
              <a:gd name="T29" fmla="*/ 161438 h 541"/>
              <a:gd name="T30" fmla="*/ 29552 w 104"/>
              <a:gd name="T31" fmla="*/ 159607 h 541"/>
              <a:gd name="T32" fmla="*/ 31567 w 104"/>
              <a:gd name="T33" fmla="*/ 157165 h 541"/>
              <a:gd name="T34" fmla="*/ 32910 w 104"/>
              <a:gd name="T35" fmla="*/ 154724 h 541"/>
              <a:gd name="T36" fmla="*/ 33918 w 104"/>
              <a:gd name="T37" fmla="*/ 152283 h 541"/>
              <a:gd name="T38" fmla="*/ 34589 w 104"/>
              <a:gd name="T39" fmla="*/ 149536 h 541"/>
              <a:gd name="T40" fmla="*/ 34925 w 104"/>
              <a:gd name="T41" fmla="*/ 146484 h 541"/>
              <a:gd name="T42" fmla="*/ 34925 w 104"/>
              <a:gd name="T43" fmla="*/ 18311 h 541"/>
              <a:gd name="T44" fmla="*/ 33918 w 104"/>
              <a:gd name="T45" fmla="*/ 12817 h 541"/>
              <a:gd name="T46" fmla="*/ 32910 w 104"/>
              <a:gd name="T47" fmla="*/ 10071 h 541"/>
              <a:gd name="T48" fmla="*/ 31567 w 104"/>
              <a:gd name="T49" fmla="*/ 7629 h 541"/>
              <a:gd name="T50" fmla="*/ 29552 w 104"/>
              <a:gd name="T51" fmla="*/ 5493 h 541"/>
              <a:gd name="T52" fmla="*/ 27201 w 104"/>
              <a:gd name="T53" fmla="*/ 3662 h 541"/>
              <a:gd name="T54" fmla="*/ 25186 w 104"/>
              <a:gd name="T55" fmla="*/ 2136 h 541"/>
              <a:gd name="T56" fmla="*/ 22836 w 104"/>
              <a:gd name="T57" fmla="*/ 916 h 541"/>
              <a:gd name="T58" fmla="*/ 19813 w 104"/>
              <a:gd name="T59" fmla="*/ 305 h 541"/>
              <a:gd name="T60" fmla="*/ 17463 w 104"/>
              <a:gd name="T61" fmla="*/ 0 h 541"/>
              <a:gd name="T62" fmla="*/ 14440 w 104"/>
              <a:gd name="T63" fmla="*/ 305 h 541"/>
              <a:gd name="T64" fmla="*/ 12089 w 104"/>
              <a:gd name="T65" fmla="*/ 916 h 541"/>
              <a:gd name="T66" fmla="*/ 9403 w 104"/>
              <a:gd name="T67" fmla="*/ 2136 h 541"/>
              <a:gd name="T68" fmla="*/ 7052 w 104"/>
              <a:gd name="T69" fmla="*/ 3662 h 541"/>
              <a:gd name="T70" fmla="*/ 5037 w 104"/>
              <a:gd name="T71" fmla="*/ 5493 h 541"/>
              <a:gd name="T72" fmla="*/ 3358 w 104"/>
              <a:gd name="T73" fmla="*/ 7629 h 541"/>
              <a:gd name="T74" fmla="*/ 2015 w 104"/>
              <a:gd name="T75" fmla="*/ 10071 h 541"/>
              <a:gd name="T76" fmla="*/ 672 w 104"/>
              <a:gd name="T77" fmla="*/ 12817 h 541"/>
              <a:gd name="T78" fmla="*/ 0 w 104"/>
              <a:gd name="T79" fmla="*/ 15259 h 541"/>
              <a:gd name="T80" fmla="*/ 0 w 104"/>
              <a:gd name="T81" fmla="*/ 18311 h 541"/>
              <a:gd name="T82" fmla="*/ 0 w 104"/>
              <a:gd name="T83" fmla="*/ 146484 h 5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541"/>
              <a:gd name="T128" fmla="*/ 104 w 104"/>
              <a:gd name="T129" fmla="*/ 541 h 54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541">
                <a:moveTo>
                  <a:pt x="0" y="480"/>
                </a:moveTo>
                <a:lnTo>
                  <a:pt x="0" y="490"/>
                </a:lnTo>
                <a:lnTo>
                  <a:pt x="2" y="499"/>
                </a:lnTo>
                <a:lnTo>
                  <a:pt x="6" y="507"/>
                </a:lnTo>
                <a:lnTo>
                  <a:pt x="10" y="515"/>
                </a:lnTo>
                <a:lnTo>
                  <a:pt x="15" y="523"/>
                </a:lnTo>
                <a:lnTo>
                  <a:pt x="21" y="529"/>
                </a:lnTo>
                <a:lnTo>
                  <a:pt x="28" y="534"/>
                </a:lnTo>
                <a:lnTo>
                  <a:pt x="36" y="537"/>
                </a:lnTo>
                <a:lnTo>
                  <a:pt x="43" y="540"/>
                </a:lnTo>
                <a:lnTo>
                  <a:pt x="52" y="541"/>
                </a:lnTo>
                <a:lnTo>
                  <a:pt x="59" y="540"/>
                </a:lnTo>
                <a:lnTo>
                  <a:pt x="68" y="537"/>
                </a:lnTo>
                <a:lnTo>
                  <a:pt x="75" y="534"/>
                </a:lnTo>
                <a:lnTo>
                  <a:pt x="81" y="529"/>
                </a:lnTo>
                <a:lnTo>
                  <a:pt x="88" y="523"/>
                </a:lnTo>
                <a:lnTo>
                  <a:pt x="94" y="515"/>
                </a:lnTo>
                <a:lnTo>
                  <a:pt x="98" y="507"/>
                </a:lnTo>
                <a:lnTo>
                  <a:pt x="101" y="499"/>
                </a:lnTo>
                <a:lnTo>
                  <a:pt x="103" y="490"/>
                </a:lnTo>
                <a:lnTo>
                  <a:pt x="104" y="480"/>
                </a:lnTo>
                <a:lnTo>
                  <a:pt x="104" y="60"/>
                </a:lnTo>
                <a:lnTo>
                  <a:pt x="101" y="42"/>
                </a:lnTo>
                <a:lnTo>
                  <a:pt x="98" y="33"/>
                </a:lnTo>
                <a:lnTo>
                  <a:pt x="94" y="25"/>
                </a:lnTo>
                <a:lnTo>
                  <a:pt x="88" y="18"/>
                </a:lnTo>
                <a:lnTo>
                  <a:pt x="81" y="12"/>
                </a:lnTo>
                <a:lnTo>
                  <a:pt x="75" y="7"/>
                </a:lnTo>
                <a:lnTo>
                  <a:pt x="68" y="3"/>
                </a:lnTo>
                <a:lnTo>
                  <a:pt x="59" y="1"/>
                </a:lnTo>
                <a:lnTo>
                  <a:pt x="52" y="0"/>
                </a:lnTo>
                <a:lnTo>
                  <a:pt x="43" y="1"/>
                </a:lnTo>
                <a:lnTo>
                  <a:pt x="36" y="3"/>
                </a:lnTo>
                <a:lnTo>
                  <a:pt x="28" y="7"/>
                </a:lnTo>
                <a:lnTo>
                  <a:pt x="21" y="12"/>
                </a:lnTo>
                <a:lnTo>
                  <a:pt x="15" y="18"/>
                </a:lnTo>
                <a:lnTo>
                  <a:pt x="10" y="25"/>
                </a:lnTo>
                <a:lnTo>
                  <a:pt x="6" y="33"/>
                </a:lnTo>
                <a:lnTo>
                  <a:pt x="2" y="42"/>
                </a:lnTo>
                <a:lnTo>
                  <a:pt x="0" y="50"/>
                </a:lnTo>
                <a:lnTo>
                  <a:pt x="0" y="60"/>
                </a:lnTo>
                <a:lnTo>
                  <a:pt x="0" y="48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484" name="Line 108"/>
          <p:cNvSpPr>
            <a:spLocks noChangeShapeType="1"/>
          </p:cNvSpPr>
          <p:nvPr/>
        </p:nvSpPr>
        <p:spPr bwMode="auto">
          <a:xfrm>
            <a:off x="4078288" y="4006850"/>
            <a:ext cx="1587" cy="1588"/>
          </a:xfrm>
          <a:prstGeom prst="line">
            <a:avLst/>
          </a:prstGeom>
          <a:noFill/>
          <a:ln w="0">
            <a:solidFill>
              <a:srgbClr val="00FFFF"/>
            </a:solidFill>
            <a:round/>
            <a:headEnd/>
            <a:tailEnd/>
          </a:ln>
        </p:spPr>
        <p:txBody>
          <a:bodyPr>
            <a:prstTxWarp prst="textNoShape">
              <a:avLst/>
            </a:prstTxWarp>
          </a:bodyPr>
          <a:lstStyle/>
          <a:p>
            <a:endParaRPr lang="en-US"/>
          </a:p>
        </p:txBody>
      </p:sp>
      <p:sp>
        <p:nvSpPr>
          <p:cNvPr id="101485" name="Freeform 109"/>
          <p:cNvSpPr>
            <a:spLocks/>
          </p:cNvSpPr>
          <p:nvPr/>
        </p:nvSpPr>
        <p:spPr bwMode="auto">
          <a:xfrm>
            <a:off x="4060825" y="4006850"/>
            <a:ext cx="323850" cy="38100"/>
          </a:xfrm>
          <a:custGeom>
            <a:avLst/>
            <a:gdLst>
              <a:gd name="T0" fmla="*/ 18147 w 928"/>
              <a:gd name="T1" fmla="*/ 0 h 120"/>
              <a:gd name="T2" fmla="*/ 15006 w 928"/>
              <a:gd name="T3" fmla="*/ 318 h 120"/>
              <a:gd name="T4" fmla="*/ 12563 w 928"/>
              <a:gd name="T5" fmla="*/ 953 h 120"/>
              <a:gd name="T6" fmla="*/ 9771 w 928"/>
              <a:gd name="T7" fmla="*/ 2223 h 120"/>
              <a:gd name="T8" fmla="*/ 7329 w 928"/>
              <a:gd name="T9" fmla="*/ 3810 h 120"/>
              <a:gd name="T10" fmla="*/ 5235 w 928"/>
              <a:gd name="T11" fmla="*/ 5715 h 120"/>
              <a:gd name="T12" fmla="*/ 3490 w 928"/>
              <a:gd name="T13" fmla="*/ 7938 h 120"/>
              <a:gd name="T14" fmla="*/ 2094 w 928"/>
              <a:gd name="T15" fmla="*/ 10478 h 120"/>
              <a:gd name="T16" fmla="*/ 698 w 928"/>
              <a:gd name="T17" fmla="*/ 13335 h 120"/>
              <a:gd name="T18" fmla="*/ 0 w 928"/>
              <a:gd name="T19" fmla="*/ 15875 h 120"/>
              <a:gd name="T20" fmla="*/ 0 w 928"/>
              <a:gd name="T21" fmla="*/ 19050 h 120"/>
              <a:gd name="T22" fmla="*/ 0 w 928"/>
              <a:gd name="T23" fmla="*/ 22225 h 120"/>
              <a:gd name="T24" fmla="*/ 698 w 928"/>
              <a:gd name="T25" fmla="*/ 25083 h 120"/>
              <a:gd name="T26" fmla="*/ 2094 w 928"/>
              <a:gd name="T27" fmla="*/ 27940 h 120"/>
              <a:gd name="T28" fmla="*/ 3490 w 928"/>
              <a:gd name="T29" fmla="*/ 30480 h 120"/>
              <a:gd name="T30" fmla="*/ 5235 w 928"/>
              <a:gd name="T31" fmla="*/ 33020 h 120"/>
              <a:gd name="T32" fmla="*/ 7329 w 928"/>
              <a:gd name="T33" fmla="*/ 34925 h 120"/>
              <a:gd name="T34" fmla="*/ 9771 w 928"/>
              <a:gd name="T35" fmla="*/ 36195 h 120"/>
              <a:gd name="T36" fmla="*/ 12563 w 928"/>
              <a:gd name="T37" fmla="*/ 37465 h 120"/>
              <a:gd name="T38" fmla="*/ 15006 w 928"/>
              <a:gd name="T39" fmla="*/ 38100 h 120"/>
              <a:gd name="T40" fmla="*/ 18147 w 928"/>
              <a:gd name="T41" fmla="*/ 38100 h 120"/>
              <a:gd name="T42" fmla="*/ 305703 w 928"/>
              <a:gd name="T43" fmla="*/ 38100 h 120"/>
              <a:gd name="T44" fmla="*/ 311287 w 928"/>
              <a:gd name="T45" fmla="*/ 37465 h 120"/>
              <a:gd name="T46" fmla="*/ 313730 w 928"/>
              <a:gd name="T47" fmla="*/ 36195 h 120"/>
              <a:gd name="T48" fmla="*/ 316521 w 928"/>
              <a:gd name="T49" fmla="*/ 34925 h 120"/>
              <a:gd name="T50" fmla="*/ 318615 w 928"/>
              <a:gd name="T51" fmla="*/ 33020 h 120"/>
              <a:gd name="T52" fmla="*/ 320360 w 928"/>
              <a:gd name="T53" fmla="*/ 30480 h 120"/>
              <a:gd name="T54" fmla="*/ 321756 w 928"/>
              <a:gd name="T55" fmla="*/ 27940 h 120"/>
              <a:gd name="T56" fmla="*/ 322803 w 928"/>
              <a:gd name="T57" fmla="*/ 25083 h 120"/>
              <a:gd name="T58" fmla="*/ 323152 w 928"/>
              <a:gd name="T59" fmla="*/ 22225 h 120"/>
              <a:gd name="T60" fmla="*/ 323850 w 928"/>
              <a:gd name="T61" fmla="*/ 19050 h 120"/>
              <a:gd name="T62" fmla="*/ 323152 w 928"/>
              <a:gd name="T63" fmla="*/ 15875 h 120"/>
              <a:gd name="T64" fmla="*/ 322803 w 928"/>
              <a:gd name="T65" fmla="*/ 13335 h 120"/>
              <a:gd name="T66" fmla="*/ 321756 w 928"/>
              <a:gd name="T67" fmla="*/ 10478 h 120"/>
              <a:gd name="T68" fmla="*/ 320360 w 928"/>
              <a:gd name="T69" fmla="*/ 7938 h 120"/>
              <a:gd name="T70" fmla="*/ 318615 w 928"/>
              <a:gd name="T71" fmla="*/ 5715 h 120"/>
              <a:gd name="T72" fmla="*/ 316521 w 928"/>
              <a:gd name="T73" fmla="*/ 3810 h 120"/>
              <a:gd name="T74" fmla="*/ 313730 w 928"/>
              <a:gd name="T75" fmla="*/ 2223 h 120"/>
              <a:gd name="T76" fmla="*/ 311287 w 928"/>
              <a:gd name="T77" fmla="*/ 953 h 120"/>
              <a:gd name="T78" fmla="*/ 308495 w 928"/>
              <a:gd name="T79" fmla="*/ 318 h 120"/>
              <a:gd name="T80" fmla="*/ 305703 w 928"/>
              <a:gd name="T81" fmla="*/ 0 h 120"/>
              <a:gd name="T82" fmla="*/ 18147 w 928"/>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0"/>
              <a:gd name="T128" fmla="*/ 928 w 928"/>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0">
                <a:moveTo>
                  <a:pt x="52" y="0"/>
                </a:moveTo>
                <a:lnTo>
                  <a:pt x="43" y="1"/>
                </a:lnTo>
                <a:lnTo>
                  <a:pt x="36" y="3"/>
                </a:lnTo>
                <a:lnTo>
                  <a:pt x="28" y="7"/>
                </a:lnTo>
                <a:lnTo>
                  <a:pt x="21" y="12"/>
                </a:lnTo>
                <a:lnTo>
                  <a:pt x="15" y="18"/>
                </a:lnTo>
                <a:lnTo>
                  <a:pt x="10" y="25"/>
                </a:lnTo>
                <a:lnTo>
                  <a:pt x="6" y="33"/>
                </a:lnTo>
                <a:lnTo>
                  <a:pt x="2" y="42"/>
                </a:lnTo>
                <a:lnTo>
                  <a:pt x="0" y="50"/>
                </a:lnTo>
                <a:lnTo>
                  <a:pt x="0" y="60"/>
                </a:lnTo>
                <a:lnTo>
                  <a:pt x="0" y="70"/>
                </a:lnTo>
                <a:lnTo>
                  <a:pt x="2" y="79"/>
                </a:lnTo>
                <a:lnTo>
                  <a:pt x="6" y="88"/>
                </a:lnTo>
                <a:lnTo>
                  <a:pt x="10" y="96"/>
                </a:lnTo>
                <a:lnTo>
                  <a:pt x="15" y="104"/>
                </a:lnTo>
                <a:lnTo>
                  <a:pt x="21" y="110"/>
                </a:lnTo>
                <a:lnTo>
                  <a:pt x="28" y="114"/>
                </a:lnTo>
                <a:lnTo>
                  <a:pt x="36" y="118"/>
                </a:lnTo>
                <a:lnTo>
                  <a:pt x="43" y="120"/>
                </a:lnTo>
                <a:lnTo>
                  <a:pt x="52" y="120"/>
                </a:lnTo>
                <a:lnTo>
                  <a:pt x="876" y="120"/>
                </a:lnTo>
                <a:lnTo>
                  <a:pt x="892" y="118"/>
                </a:lnTo>
                <a:lnTo>
                  <a:pt x="899" y="114"/>
                </a:lnTo>
                <a:lnTo>
                  <a:pt x="907" y="110"/>
                </a:lnTo>
                <a:lnTo>
                  <a:pt x="913" y="104"/>
                </a:lnTo>
                <a:lnTo>
                  <a:pt x="918" y="96"/>
                </a:lnTo>
                <a:lnTo>
                  <a:pt x="922" y="88"/>
                </a:lnTo>
                <a:lnTo>
                  <a:pt x="925" y="79"/>
                </a:lnTo>
                <a:lnTo>
                  <a:pt x="926" y="70"/>
                </a:lnTo>
                <a:lnTo>
                  <a:pt x="928" y="60"/>
                </a:lnTo>
                <a:lnTo>
                  <a:pt x="926" y="50"/>
                </a:lnTo>
                <a:lnTo>
                  <a:pt x="925" y="42"/>
                </a:lnTo>
                <a:lnTo>
                  <a:pt x="922" y="33"/>
                </a:lnTo>
                <a:lnTo>
                  <a:pt x="918" y="25"/>
                </a:lnTo>
                <a:lnTo>
                  <a:pt x="913" y="18"/>
                </a:lnTo>
                <a:lnTo>
                  <a:pt x="907" y="12"/>
                </a:lnTo>
                <a:lnTo>
                  <a:pt x="899" y="7"/>
                </a:lnTo>
                <a:lnTo>
                  <a:pt x="892" y="3"/>
                </a:lnTo>
                <a:lnTo>
                  <a:pt x="884" y="1"/>
                </a:lnTo>
                <a:lnTo>
                  <a:pt x="876"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486" name="Line 110"/>
          <p:cNvSpPr>
            <a:spLocks noChangeShapeType="1"/>
          </p:cNvSpPr>
          <p:nvPr/>
        </p:nvSpPr>
        <p:spPr bwMode="auto">
          <a:xfrm>
            <a:off x="4348163" y="4025900"/>
            <a:ext cx="1587" cy="1588"/>
          </a:xfrm>
          <a:prstGeom prst="line">
            <a:avLst/>
          </a:prstGeom>
          <a:noFill/>
          <a:ln w="0">
            <a:solidFill>
              <a:srgbClr val="00FFFF"/>
            </a:solidFill>
            <a:round/>
            <a:headEnd/>
            <a:tailEnd/>
          </a:ln>
        </p:spPr>
        <p:txBody>
          <a:bodyPr>
            <a:prstTxWarp prst="textNoShape">
              <a:avLst/>
            </a:prstTxWarp>
          </a:bodyPr>
          <a:lstStyle/>
          <a:p>
            <a:endParaRPr lang="en-US"/>
          </a:p>
        </p:txBody>
      </p:sp>
      <p:sp>
        <p:nvSpPr>
          <p:cNvPr id="101487" name="Freeform 111"/>
          <p:cNvSpPr>
            <a:spLocks/>
          </p:cNvSpPr>
          <p:nvPr/>
        </p:nvSpPr>
        <p:spPr bwMode="auto">
          <a:xfrm>
            <a:off x="4348163" y="3879850"/>
            <a:ext cx="36512" cy="165100"/>
          </a:xfrm>
          <a:custGeom>
            <a:avLst/>
            <a:gdLst>
              <a:gd name="T0" fmla="*/ 0 w 104"/>
              <a:gd name="T1" fmla="*/ 146823 h 542"/>
              <a:gd name="T2" fmla="*/ 351 w 104"/>
              <a:gd name="T3" fmla="*/ 149869 h 542"/>
              <a:gd name="T4" fmla="*/ 702 w 104"/>
              <a:gd name="T5" fmla="*/ 152611 h 542"/>
              <a:gd name="T6" fmla="*/ 2106 w 104"/>
              <a:gd name="T7" fmla="*/ 155352 h 542"/>
              <a:gd name="T8" fmla="*/ 3511 w 104"/>
              <a:gd name="T9" fmla="*/ 157789 h 542"/>
              <a:gd name="T10" fmla="*/ 5266 w 104"/>
              <a:gd name="T11" fmla="*/ 160226 h 542"/>
              <a:gd name="T12" fmla="*/ 7373 w 104"/>
              <a:gd name="T13" fmla="*/ 162054 h 542"/>
              <a:gd name="T14" fmla="*/ 9830 w 104"/>
              <a:gd name="T15" fmla="*/ 163272 h 542"/>
              <a:gd name="T16" fmla="*/ 12639 w 104"/>
              <a:gd name="T17" fmla="*/ 164491 h 542"/>
              <a:gd name="T18" fmla="*/ 15096 w 104"/>
              <a:gd name="T19" fmla="*/ 165100 h 542"/>
              <a:gd name="T20" fmla="*/ 18256 w 104"/>
              <a:gd name="T21" fmla="*/ 165100 h 542"/>
              <a:gd name="T22" fmla="*/ 21065 w 104"/>
              <a:gd name="T23" fmla="*/ 165100 h 542"/>
              <a:gd name="T24" fmla="*/ 23873 w 104"/>
              <a:gd name="T25" fmla="*/ 164491 h 542"/>
              <a:gd name="T26" fmla="*/ 26331 w 104"/>
              <a:gd name="T27" fmla="*/ 163272 h 542"/>
              <a:gd name="T28" fmla="*/ 29139 w 104"/>
              <a:gd name="T29" fmla="*/ 162054 h 542"/>
              <a:gd name="T30" fmla="*/ 31246 w 104"/>
              <a:gd name="T31" fmla="*/ 160226 h 542"/>
              <a:gd name="T32" fmla="*/ 33001 w 104"/>
              <a:gd name="T33" fmla="*/ 157789 h 542"/>
              <a:gd name="T34" fmla="*/ 34406 w 104"/>
              <a:gd name="T35" fmla="*/ 155352 h 542"/>
              <a:gd name="T36" fmla="*/ 35459 w 104"/>
              <a:gd name="T37" fmla="*/ 152611 h 542"/>
              <a:gd name="T38" fmla="*/ 35810 w 104"/>
              <a:gd name="T39" fmla="*/ 149869 h 542"/>
              <a:gd name="T40" fmla="*/ 36512 w 104"/>
              <a:gd name="T41" fmla="*/ 146823 h 542"/>
              <a:gd name="T42" fmla="*/ 36512 w 104"/>
              <a:gd name="T43" fmla="*/ 18277 h 542"/>
              <a:gd name="T44" fmla="*/ 35459 w 104"/>
              <a:gd name="T45" fmla="*/ 12489 h 542"/>
              <a:gd name="T46" fmla="*/ 34406 w 104"/>
              <a:gd name="T47" fmla="*/ 10052 h 542"/>
              <a:gd name="T48" fmla="*/ 33001 w 104"/>
              <a:gd name="T49" fmla="*/ 7311 h 542"/>
              <a:gd name="T50" fmla="*/ 31246 w 104"/>
              <a:gd name="T51" fmla="*/ 5178 h 542"/>
              <a:gd name="T52" fmla="*/ 29139 w 104"/>
              <a:gd name="T53" fmla="*/ 3351 h 542"/>
              <a:gd name="T54" fmla="*/ 26331 w 104"/>
              <a:gd name="T55" fmla="*/ 1828 h 542"/>
              <a:gd name="T56" fmla="*/ 23873 w 104"/>
              <a:gd name="T57" fmla="*/ 914 h 542"/>
              <a:gd name="T58" fmla="*/ 21065 w 104"/>
              <a:gd name="T59" fmla="*/ 0 h 542"/>
              <a:gd name="T60" fmla="*/ 18256 w 104"/>
              <a:gd name="T61" fmla="*/ 0 h 542"/>
              <a:gd name="T62" fmla="*/ 15096 w 104"/>
              <a:gd name="T63" fmla="*/ 0 h 542"/>
              <a:gd name="T64" fmla="*/ 12639 w 104"/>
              <a:gd name="T65" fmla="*/ 914 h 542"/>
              <a:gd name="T66" fmla="*/ 9830 w 104"/>
              <a:gd name="T67" fmla="*/ 1828 h 542"/>
              <a:gd name="T68" fmla="*/ 7373 w 104"/>
              <a:gd name="T69" fmla="*/ 3351 h 542"/>
              <a:gd name="T70" fmla="*/ 5266 w 104"/>
              <a:gd name="T71" fmla="*/ 5178 h 542"/>
              <a:gd name="T72" fmla="*/ 3511 w 104"/>
              <a:gd name="T73" fmla="*/ 7311 h 542"/>
              <a:gd name="T74" fmla="*/ 2106 w 104"/>
              <a:gd name="T75" fmla="*/ 10052 h 542"/>
              <a:gd name="T76" fmla="*/ 702 w 104"/>
              <a:gd name="T77" fmla="*/ 12489 h 542"/>
              <a:gd name="T78" fmla="*/ 351 w 104"/>
              <a:gd name="T79" fmla="*/ 15535 h 542"/>
              <a:gd name="T80" fmla="*/ 0 w 104"/>
              <a:gd name="T81" fmla="*/ 18277 h 542"/>
              <a:gd name="T82" fmla="*/ 0 w 104"/>
              <a:gd name="T83" fmla="*/ 146823 h 5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542"/>
              <a:gd name="T128" fmla="*/ 104 w 104"/>
              <a:gd name="T129" fmla="*/ 542 h 5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542">
                <a:moveTo>
                  <a:pt x="0" y="482"/>
                </a:moveTo>
                <a:lnTo>
                  <a:pt x="1" y="492"/>
                </a:lnTo>
                <a:lnTo>
                  <a:pt x="2" y="501"/>
                </a:lnTo>
                <a:lnTo>
                  <a:pt x="6" y="510"/>
                </a:lnTo>
                <a:lnTo>
                  <a:pt x="10" y="518"/>
                </a:lnTo>
                <a:lnTo>
                  <a:pt x="15" y="526"/>
                </a:lnTo>
                <a:lnTo>
                  <a:pt x="21" y="532"/>
                </a:lnTo>
                <a:lnTo>
                  <a:pt x="28" y="536"/>
                </a:lnTo>
                <a:lnTo>
                  <a:pt x="36" y="540"/>
                </a:lnTo>
                <a:lnTo>
                  <a:pt x="43" y="542"/>
                </a:lnTo>
                <a:lnTo>
                  <a:pt x="52" y="542"/>
                </a:lnTo>
                <a:lnTo>
                  <a:pt x="60" y="542"/>
                </a:lnTo>
                <a:lnTo>
                  <a:pt x="68" y="540"/>
                </a:lnTo>
                <a:lnTo>
                  <a:pt x="75" y="536"/>
                </a:lnTo>
                <a:lnTo>
                  <a:pt x="83" y="532"/>
                </a:lnTo>
                <a:lnTo>
                  <a:pt x="89" y="526"/>
                </a:lnTo>
                <a:lnTo>
                  <a:pt x="94" y="518"/>
                </a:lnTo>
                <a:lnTo>
                  <a:pt x="98" y="510"/>
                </a:lnTo>
                <a:lnTo>
                  <a:pt x="101" y="501"/>
                </a:lnTo>
                <a:lnTo>
                  <a:pt x="102" y="492"/>
                </a:lnTo>
                <a:lnTo>
                  <a:pt x="104" y="482"/>
                </a:lnTo>
                <a:lnTo>
                  <a:pt x="104" y="60"/>
                </a:lnTo>
                <a:lnTo>
                  <a:pt x="101" y="41"/>
                </a:lnTo>
                <a:lnTo>
                  <a:pt x="98" y="33"/>
                </a:lnTo>
                <a:lnTo>
                  <a:pt x="94" y="24"/>
                </a:lnTo>
                <a:lnTo>
                  <a:pt x="89" y="17"/>
                </a:lnTo>
                <a:lnTo>
                  <a:pt x="83" y="11"/>
                </a:lnTo>
                <a:lnTo>
                  <a:pt x="75" y="6"/>
                </a:lnTo>
                <a:lnTo>
                  <a:pt x="68" y="3"/>
                </a:lnTo>
                <a:lnTo>
                  <a:pt x="60" y="0"/>
                </a:lnTo>
                <a:lnTo>
                  <a:pt x="52" y="0"/>
                </a:lnTo>
                <a:lnTo>
                  <a:pt x="43" y="0"/>
                </a:lnTo>
                <a:lnTo>
                  <a:pt x="36" y="3"/>
                </a:lnTo>
                <a:lnTo>
                  <a:pt x="28" y="6"/>
                </a:lnTo>
                <a:lnTo>
                  <a:pt x="21" y="11"/>
                </a:lnTo>
                <a:lnTo>
                  <a:pt x="15" y="17"/>
                </a:lnTo>
                <a:lnTo>
                  <a:pt x="10" y="24"/>
                </a:lnTo>
                <a:lnTo>
                  <a:pt x="6" y="33"/>
                </a:lnTo>
                <a:lnTo>
                  <a:pt x="2" y="41"/>
                </a:lnTo>
                <a:lnTo>
                  <a:pt x="1" y="51"/>
                </a:lnTo>
                <a:lnTo>
                  <a:pt x="0" y="60"/>
                </a:lnTo>
                <a:lnTo>
                  <a:pt x="0" y="482"/>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488" name="Line 112"/>
          <p:cNvSpPr>
            <a:spLocks noChangeShapeType="1"/>
          </p:cNvSpPr>
          <p:nvPr/>
        </p:nvSpPr>
        <p:spPr bwMode="auto">
          <a:xfrm>
            <a:off x="4365625" y="3879850"/>
            <a:ext cx="1588" cy="1588"/>
          </a:xfrm>
          <a:prstGeom prst="line">
            <a:avLst/>
          </a:prstGeom>
          <a:noFill/>
          <a:ln w="0">
            <a:solidFill>
              <a:srgbClr val="00FFFF"/>
            </a:solidFill>
            <a:round/>
            <a:headEnd/>
            <a:tailEnd/>
          </a:ln>
        </p:spPr>
        <p:txBody>
          <a:bodyPr>
            <a:prstTxWarp prst="textNoShape">
              <a:avLst/>
            </a:prstTxWarp>
          </a:bodyPr>
          <a:lstStyle/>
          <a:p>
            <a:endParaRPr lang="en-US"/>
          </a:p>
        </p:txBody>
      </p:sp>
      <p:sp>
        <p:nvSpPr>
          <p:cNvPr id="101489" name="Freeform 113"/>
          <p:cNvSpPr>
            <a:spLocks/>
          </p:cNvSpPr>
          <p:nvPr/>
        </p:nvSpPr>
        <p:spPr bwMode="auto">
          <a:xfrm>
            <a:off x="4348163" y="3879850"/>
            <a:ext cx="323850" cy="36513"/>
          </a:xfrm>
          <a:custGeom>
            <a:avLst/>
            <a:gdLst>
              <a:gd name="T0" fmla="*/ 18147 w 928"/>
              <a:gd name="T1" fmla="*/ 0 h 121"/>
              <a:gd name="T2" fmla="*/ 15006 w 928"/>
              <a:gd name="T3" fmla="*/ 0 h 121"/>
              <a:gd name="T4" fmla="*/ 12563 w 928"/>
              <a:gd name="T5" fmla="*/ 905 h 121"/>
              <a:gd name="T6" fmla="*/ 9771 w 928"/>
              <a:gd name="T7" fmla="*/ 1811 h 121"/>
              <a:gd name="T8" fmla="*/ 7329 w 928"/>
              <a:gd name="T9" fmla="*/ 3319 h 121"/>
              <a:gd name="T10" fmla="*/ 5235 w 928"/>
              <a:gd name="T11" fmla="*/ 5130 h 121"/>
              <a:gd name="T12" fmla="*/ 3490 w 928"/>
              <a:gd name="T13" fmla="*/ 7242 h 121"/>
              <a:gd name="T14" fmla="*/ 2094 w 928"/>
              <a:gd name="T15" fmla="*/ 9958 h 121"/>
              <a:gd name="T16" fmla="*/ 698 w 928"/>
              <a:gd name="T17" fmla="*/ 12372 h 121"/>
              <a:gd name="T18" fmla="*/ 349 w 928"/>
              <a:gd name="T19" fmla="*/ 15390 h 121"/>
              <a:gd name="T20" fmla="*/ 0 w 928"/>
              <a:gd name="T21" fmla="*/ 18106 h 121"/>
              <a:gd name="T22" fmla="*/ 349 w 928"/>
              <a:gd name="T23" fmla="*/ 20821 h 121"/>
              <a:gd name="T24" fmla="*/ 698 w 928"/>
              <a:gd name="T25" fmla="*/ 23839 h 121"/>
              <a:gd name="T26" fmla="*/ 2094 w 928"/>
              <a:gd name="T27" fmla="*/ 26253 h 121"/>
              <a:gd name="T28" fmla="*/ 3490 w 928"/>
              <a:gd name="T29" fmla="*/ 28969 h 121"/>
              <a:gd name="T30" fmla="*/ 5235 w 928"/>
              <a:gd name="T31" fmla="*/ 31081 h 121"/>
              <a:gd name="T32" fmla="*/ 7329 w 928"/>
              <a:gd name="T33" fmla="*/ 32892 h 121"/>
              <a:gd name="T34" fmla="*/ 9771 w 928"/>
              <a:gd name="T35" fmla="*/ 34401 h 121"/>
              <a:gd name="T36" fmla="*/ 12563 w 928"/>
              <a:gd name="T37" fmla="*/ 35306 h 121"/>
              <a:gd name="T38" fmla="*/ 15006 w 928"/>
              <a:gd name="T39" fmla="*/ 36211 h 121"/>
              <a:gd name="T40" fmla="*/ 18147 w 928"/>
              <a:gd name="T41" fmla="*/ 36513 h 121"/>
              <a:gd name="T42" fmla="*/ 305703 w 928"/>
              <a:gd name="T43" fmla="*/ 36513 h 121"/>
              <a:gd name="T44" fmla="*/ 311287 w 928"/>
              <a:gd name="T45" fmla="*/ 35306 h 121"/>
              <a:gd name="T46" fmla="*/ 313730 w 928"/>
              <a:gd name="T47" fmla="*/ 34401 h 121"/>
              <a:gd name="T48" fmla="*/ 316521 w 928"/>
              <a:gd name="T49" fmla="*/ 32892 h 121"/>
              <a:gd name="T50" fmla="*/ 318615 w 928"/>
              <a:gd name="T51" fmla="*/ 31081 h 121"/>
              <a:gd name="T52" fmla="*/ 320360 w 928"/>
              <a:gd name="T53" fmla="*/ 28969 h 121"/>
              <a:gd name="T54" fmla="*/ 321407 w 928"/>
              <a:gd name="T55" fmla="*/ 26253 h 121"/>
              <a:gd name="T56" fmla="*/ 322803 w 928"/>
              <a:gd name="T57" fmla="*/ 23839 h 121"/>
              <a:gd name="T58" fmla="*/ 323152 w 928"/>
              <a:gd name="T59" fmla="*/ 20821 h 121"/>
              <a:gd name="T60" fmla="*/ 323850 w 928"/>
              <a:gd name="T61" fmla="*/ 18106 h 121"/>
              <a:gd name="T62" fmla="*/ 323152 w 928"/>
              <a:gd name="T63" fmla="*/ 15390 h 121"/>
              <a:gd name="T64" fmla="*/ 322803 w 928"/>
              <a:gd name="T65" fmla="*/ 12372 h 121"/>
              <a:gd name="T66" fmla="*/ 321407 w 928"/>
              <a:gd name="T67" fmla="*/ 9958 h 121"/>
              <a:gd name="T68" fmla="*/ 320360 w 928"/>
              <a:gd name="T69" fmla="*/ 7242 h 121"/>
              <a:gd name="T70" fmla="*/ 318615 w 928"/>
              <a:gd name="T71" fmla="*/ 5130 h 121"/>
              <a:gd name="T72" fmla="*/ 316521 w 928"/>
              <a:gd name="T73" fmla="*/ 3319 h 121"/>
              <a:gd name="T74" fmla="*/ 313730 w 928"/>
              <a:gd name="T75" fmla="*/ 1811 h 121"/>
              <a:gd name="T76" fmla="*/ 311287 w 928"/>
              <a:gd name="T77" fmla="*/ 905 h 121"/>
              <a:gd name="T78" fmla="*/ 308495 w 928"/>
              <a:gd name="T79" fmla="*/ 0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3" y="0"/>
                </a:lnTo>
                <a:lnTo>
                  <a:pt x="36" y="3"/>
                </a:lnTo>
                <a:lnTo>
                  <a:pt x="28" y="6"/>
                </a:lnTo>
                <a:lnTo>
                  <a:pt x="21" y="11"/>
                </a:lnTo>
                <a:lnTo>
                  <a:pt x="15" y="17"/>
                </a:lnTo>
                <a:lnTo>
                  <a:pt x="10" y="24"/>
                </a:lnTo>
                <a:lnTo>
                  <a:pt x="6" y="33"/>
                </a:lnTo>
                <a:lnTo>
                  <a:pt x="2" y="41"/>
                </a:lnTo>
                <a:lnTo>
                  <a:pt x="1" y="51"/>
                </a:lnTo>
                <a:lnTo>
                  <a:pt x="0" y="60"/>
                </a:lnTo>
                <a:lnTo>
                  <a:pt x="1" y="69"/>
                </a:lnTo>
                <a:lnTo>
                  <a:pt x="2" y="79"/>
                </a:lnTo>
                <a:lnTo>
                  <a:pt x="6" y="87"/>
                </a:lnTo>
                <a:lnTo>
                  <a:pt x="10" y="96"/>
                </a:lnTo>
                <a:lnTo>
                  <a:pt x="15" y="103"/>
                </a:lnTo>
                <a:lnTo>
                  <a:pt x="21" y="109"/>
                </a:lnTo>
                <a:lnTo>
                  <a:pt x="28" y="114"/>
                </a:lnTo>
                <a:lnTo>
                  <a:pt x="36" y="117"/>
                </a:lnTo>
                <a:lnTo>
                  <a:pt x="43" y="120"/>
                </a:lnTo>
                <a:lnTo>
                  <a:pt x="52" y="121"/>
                </a:lnTo>
                <a:lnTo>
                  <a:pt x="876" y="121"/>
                </a:lnTo>
                <a:lnTo>
                  <a:pt x="892" y="117"/>
                </a:lnTo>
                <a:lnTo>
                  <a:pt x="899" y="114"/>
                </a:lnTo>
                <a:lnTo>
                  <a:pt x="907" y="109"/>
                </a:lnTo>
                <a:lnTo>
                  <a:pt x="913" y="103"/>
                </a:lnTo>
                <a:lnTo>
                  <a:pt x="918" y="96"/>
                </a:lnTo>
                <a:lnTo>
                  <a:pt x="921" y="87"/>
                </a:lnTo>
                <a:lnTo>
                  <a:pt x="925" y="79"/>
                </a:lnTo>
                <a:lnTo>
                  <a:pt x="926" y="69"/>
                </a:lnTo>
                <a:lnTo>
                  <a:pt x="928" y="60"/>
                </a:lnTo>
                <a:lnTo>
                  <a:pt x="926" y="51"/>
                </a:lnTo>
                <a:lnTo>
                  <a:pt x="925" y="41"/>
                </a:lnTo>
                <a:lnTo>
                  <a:pt x="921" y="33"/>
                </a:lnTo>
                <a:lnTo>
                  <a:pt x="918" y="24"/>
                </a:lnTo>
                <a:lnTo>
                  <a:pt x="913" y="17"/>
                </a:lnTo>
                <a:lnTo>
                  <a:pt x="907" y="11"/>
                </a:lnTo>
                <a:lnTo>
                  <a:pt x="899" y="6"/>
                </a:lnTo>
                <a:lnTo>
                  <a:pt x="892" y="3"/>
                </a:lnTo>
                <a:lnTo>
                  <a:pt x="884" y="0"/>
                </a:lnTo>
                <a:lnTo>
                  <a:pt x="876"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490" name="Line 114"/>
          <p:cNvSpPr>
            <a:spLocks noChangeShapeType="1"/>
          </p:cNvSpPr>
          <p:nvPr/>
        </p:nvSpPr>
        <p:spPr bwMode="auto">
          <a:xfrm>
            <a:off x="4635500" y="3898900"/>
            <a:ext cx="1588" cy="0"/>
          </a:xfrm>
          <a:prstGeom prst="line">
            <a:avLst/>
          </a:prstGeom>
          <a:noFill/>
          <a:ln w="0">
            <a:solidFill>
              <a:srgbClr val="00FFFF"/>
            </a:solidFill>
            <a:round/>
            <a:headEnd/>
            <a:tailEnd/>
          </a:ln>
        </p:spPr>
        <p:txBody>
          <a:bodyPr>
            <a:prstTxWarp prst="textNoShape">
              <a:avLst/>
            </a:prstTxWarp>
          </a:bodyPr>
          <a:lstStyle/>
          <a:p>
            <a:endParaRPr lang="en-US"/>
          </a:p>
        </p:txBody>
      </p:sp>
      <p:sp>
        <p:nvSpPr>
          <p:cNvPr id="101491" name="Freeform 115"/>
          <p:cNvSpPr>
            <a:spLocks/>
          </p:cNvSpPr>
          <p:nvPr/>
        </p:nvSpPr>
        <p:spPr bwMode="auto">
          <a:xfrm>
            <a:off x="4635500" y="3752850"/>
            <a:ext cx="36513" cy="163513"/>
          </a:xfrm>
          <a:custGeom>
            <a:avLst/>
            <a:gdLst>
              <a:gd name="T0" fmla="*/ 0 w 104"/>
              <a:gd name="T1" fmla="*/ 145212 h 545"/>
              <a:gd name="T2" fmla="*/ 351 w 104"/>
              <a:gd name="T3" fmla="*/ 147912 h 545"/>
              <a:gd name="T4" fmla="*/ 702 w 104"/>
              <a:gd name="T5" fmla="*/ 150912 h 545"/>
              <a:gd name="T6" fmla="*/ 2107 w 104"/>
              <a:gd name="T7" fmla="*/ 153312 h 545"/>
              <a:gd name="T8" fmla="*/ 3511 w 104"/>
              <a:gd name="T9" fmla="*/ 156012 h 545"/>
              <a:gd name="T10" fmla="*/ 5617 w 104"/>
              <a:gd name="T11" fmla="*/ 158113 h 545"/>
              <a:gd name="T12" fmla="*/ 7724 w 104"/>
              <a:gd name="T13" fmla="*/ 159913 h 545"/>
              <a:gd name="T14" fmla="*/ 9830 w 104"/>
              <a:gd name="T15" fmla="*/ 161413 h 545"/>
              <a:gd name="T16" fmla="*/ 12639 w 104"/>
              <a:gd name="T17" fmla="*/ 162313 h 545"/>
              <a:gd name="T18" fmla="*/ 15448 w 104"/>
              <a:gd name="T19" fmla="*/ 163213 h 545"/>
              <a:gd name="T20" fmla="*/ 18257 w 104"/>
              <a:gd name="T21" fmla="*/ 163513 h 545"/>
              <a:gd name="T22" fmla="*/ 21065 w 104"/>
              <a:gd name="T23" fmla="*/ 163213 h 545"/>
              <a:gd name="T24" fmla="*/ 23874 w 104"/>
              <a:gd name="T25" fmla="*/ 162313 h 545"/>
              <a:gd name="T26" fmla="*/ 26331 w 104"/>
              <a:gd name="T27" fmla="*/ 161413 h 545"/>
              <a:gd name="T28" fmla="*/ 29140 w 104"/>
              <a:gd name="T29" fmla="*/ 159913 h 545"/>
              <a:gd name="T30" fmla="*/ 31247 w 104"/>
              <a:gd name="T31" fmla="*/ 158113 h 545"/>
              <a:gd name="T32" fmla="*/ 33002 w 104"/>
              <a:gd name="T33" fmla="*/ 156012 h 545"/>
              <a:gd name="T34" fmla="*/ 34055 w 104"/>
              <a:gd name="T35" fmla="*/ 153312 h 545"/>
              <a:gd name="T36" fmla="*/ 35460 w 104"/>
              <a:gd name="T37" fmla="*/ 150912 h 545"/>
              <a:gd name="T38" fmla="*/ 35811 w 104"/>
              <a:gd name="T39" fmla="*/ 147912 h 545"/>
              <a:gd name="T40" fmla="*/ 36513 w 104"/>
              <a:gd name="T41" fmla="*/ 145212 h 545"/>
              <a:gd name="T42" fmla="*/ 36513 w 104"/>
              <a:gd name="T43" fmla="*/ 18601 h 545"/>
              <a:gd name="T44" fmla="*/ 35460 w 104"/>
              <a:gd name="T45" fmla="*/ 12601 h 545"/>
              <a:gd name="T46" fmla="*/ 34055 w 104"/>
              <a:gd name="T47" fmla="*/ 10201 h 545"/>
              <a:gd name="T48" fmla="*/ 33002 w 104"/>
              <a:gd name="T49" fmla="*/ 7501 h 545"/>
              <a:gd name="T50" fmla="*/ 31247 w 104"/>
              <a:gd name="T51" fmla="*/ 5400 h 545"/>
              <a:gd name="T52" fmla="*/ 29140 w 104"/>
              <a:gd name="T53" fmla="*/ 3600 h 545"/>
              <a:gd name="T54" fmla="*/ 26331 w 104"/>
              <a:gd name="T55" fmla="*/ 2100 h 545"/>
              <a:gd name="T56" fmla="*/ 23874 w 104"/>
              <a:gd name="T57" fmla="*/ 1200 h 545"/>
              <a:gd name="T58" fmla="*/ 21065 w 104"/>
              <a:gd name="T59" fmla="*/ 300 h 545"/>
              <a:gd name="T60" fmla="*/ 18257 w 104"/>
              <a:gd name="T61" fmla="*/ 0 h 545"/>
              <a:gd name="T62" fmla="*/ 15448 w 104"/>
              <a:gd name="T63" fmla="*/ 300 h 545"/>
              <a:gd name="T64" fmla="*/ 12639 w 104"/>
              <a:gd name="T65" fmla="*/ 1200 h 545"/>
              <a:gd name="T66" fmla="*/ 9830 w 104"/>
              <a:gd name="T67" fmla="*/ 2100 h 545"/>
              <a:gd name="T68" fmla="*/ 7724 w 104"/>
              <a:gd name="T69" fmla="*/ 3600 h 545"/>
              <a:gd name="T70" fmla="*/ 5617 w 104"/>
              <a:gd name="T71" fmla="*/ 5400 h 545"/>
              <a:gd name="T72" fmla="*/ 3511 w 104"/>
              <a:gd name="T73" fmla="*/ 7501 h 545"/>
              <a:gd name="T74" fmla="*/ 2107 w 104"/>
              <a:gd name="T75" fmla="*/ 10201 h 545"/>
              <a:gd name="T76" fmla="*/ 702 w 104"/>
              <a:gd name="T77" fmla="*/ 12601 h 545"/>
              <a:gd name="T78" fmla="*/ 351 w 104"/>
              <a:gd name="T79" fmla="*/ 15601 h 545"/>
              <a:gd name="T80" fmla="*/ 0 w 104"/>
              <a:gd name="T81" fmla="*/ 18601 h 545"/>
              <a:gd name="T82" fmla="*/ 0 w 104"/>
              <a:gd name="T83" fmla="*/ 145212 h 5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545"/>
              <a:gd name="T128" fmla="*/ 104 w 104"/>
              <a:gd name="T129" fmla="*/ 545 h 5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545">
                <a:moveTo>
                  <a:pt x="0" y="484"/>
                </a:moveTo>
                <a:lnTo>
                  <a:pt x="1" y="493"/>
                </a:lnTo>
                <a:lnTo>
                  <a:pt x="2" y="503"/>
                </a:lnTo>
                <a:lnTo>
                  <a:pt x="6" y="511"/>
                </a:lnTo>
                <a:lnTo>
                  <a:pt x="10" y="520"/>
                </a:lnTo>
                <a:lnTo>
                  <a:pt x="16" y="527"/>
                </a:lnTo>
                <a:lnTo>
                  <a:pt x="22" y="533"/>
                </a:lnTo>
                <a:lnTo>
                  <a:pt x="28" y="538"/>
                </a:lnTo>
                <a:lnTo>
                  <a:pt x="36" y="541"/>
                </a:lnTo>
                <a:lnTo>
                  <a:pt x="44" y="544"/>
                </a:lnTo>
                <a:lnTo>
                  <a:pt x="52" y="545"/>
                </a:lnTo>
                <a:lnTo>
                  <a:pt x="60" y="544"/>
                </a:lnTo>
                <a:lnTo>
                  <a:pt x="68" y="541"/>
                </a:lnTo>
                <a:lnTo>
                  <a:pt x="75" y="538"/>
                </a:lnTo>
                <a:lnTo>
                  <a:pt x="83" y="533"/>
                </a:lnTo>
                <a:lnTo>
                  <a:pt x="89" y="527"/>
                </a:lnTo>
                <a:lnTo>
                  <a:pt x="94" y="520"/>
                </a:lnTo>
                <a:lnTo>
                  <a:pt x="97" y="511"/>
                </a:lnTo>
                <a:lnTo>
                  <a:pt x="101" y="503"/>
                </a:lnTo>
                <a:lnTo>
                  <a:pt x="102" y="493"/>
                </a:lnTo>
                <a:lnTo>
                  <a:pt x="104" y="484"/>
                </a:lnTo>
                <a:lnTo>
                  <a:pt x="104" y="62"/>
                </a:lnTo>
                <a:lnTo>
                  <a:pt x="101" y="42"/>
                </a:lnTo>
                <a:lnTo>
                  <a:pt x="97" y="34"/>
                </a:lnTo>
                <a:lnTo>
                  <a:pt x="94" y="25"/>
                </a:lnTo>
                <a:lnTo>
                  <a:pt x="89" y="18"/>
                </a:lnTo>
                <a:lnTo>
                  <a:pt x="83" y="12"/>
                </a:lnTo>
                <a:lnTo>
                  <a:pt x="75" y="7"/>
                </a:lnTo>
                <a:lnTo>
                  <a:pt x="68" y="4"/>
                </a:lnTo>
                <a:lnTo>
                  <a:pt x="60" y="1"/>
                </a:lnTo>
                <a:lnTo>
                  <a:pt x="52" y="0"/>
                </a:lnTo>
                <a:lnTo>
                  <a:pt x="44" y="1"/>
                </a:lnTo>
                <a:lnTo>
                  <a:pt x="36" y="4"/>
                </a:lnTo>
                <a:lnTo>
                  <a:pt x="28" y="7"/>
                </a:lnTo>
                <a:lnTo>
                  <a:pt x="22" y="12"/>
                </a:lnTo>
                <a:lnTo>
                  <a:pt x="16" y="18"/>
                </a:lnTo>
                <a:lnTo>
                  <a:pt x="10" y="25"/>
                </a:lnTo>
                <a:lnTo>
                  <a:pt x="6" y="34"/>
                </a:lnTo>
                <a:lnTo>
                  <a:pt x="2" y="42"/>
                </a:lnTo>
                <a:lnTo>
                  <a:pt x="1" y="52"/>
                </a:lnTo>
                <a:lnTo>
                  <a:pt x="0" y="62"/>
                </a:lnTo>
                <a:lnTo>
                  <a:pt x="0" y="484"/>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492" name="Line 116"/>
          <p:cNvSpPr>
            <a:spLocks noChangeShapeType="1"/>
          </p:cNvSpPr>
          <p:nvPr/>
        </p:nvSpPr>
        <p:spPr bwMode="auto">
          <a:xfrm>
            <a:off x="4654550" y="3752850"/>
            <a:ext cx="1588" cy="0"/>
          </a:xfrm>
          <a:prstGeom prst="line">
            <a:avLst/>
          </a:prstGeom>
          <a:noFill/>
          <a:ln w="0">
            <a:solidFill>
              <a:srgbClr val="00FFFF"/>
            </a:solidFill>
            <a:round/>
            <a:headEnd/>
            <a:tailEnd/>
          </a:ln>
        </p:spPr>
        <p:txBody>
          <a:bodyPr>
            <a:prstTxWarp prst="textNoShape">
              <a:avLst/>
            </a:prstTxWarp>
          </a:bodyPr>
          <a:lstStyle/>
          <a:p>
            <a:endParaRPr lang="en-US"/>
          </a:p>
        </p:txBody>
      </p:sp>
      <p:sp>
        <p:nvSpPr>
          <p:cNvPr id="101493" name="Freeform 117"/>
          <p:cNvSpPr>
            <a:spLocks/>
          </p:cNvSpPr>
          <p:nvPr/>
        </p:nvSpPr>
        <p:spPr bwMode="auto">
          <a:xfrm>
            <a:off x="4635500" y="3752850"/>
            <a:ext cx="325438" cy="34925"/>
          </a:xfrm>
          <a:custGeom>
            <a:avLst/>
            <a:gdLst>
              <a:gd name="T0" fmla="*/ 18236 w 928"/>
              <a:gd name="T1" fmla="*/ 0 h 121"/>
              <a:gd name="T2" fmla="*/ 15430 w 928"/>
              <a:gd name="T3" fmla="*/ 289 h 121"/>
              <a:gd name="T4" fmla="*/ 12625 w 928"/>
              <a:gd name="T5" fmla="*/ 1155 h 121"/>
              <a:gd name="T6" fmla="*/ 9819 w 928"/>
              <a:gd name="T7" fmla="*/ 2020 h 121"/>
              <a:gd name="T8" fmla="*/ 7715 w 928"/>
              <a:gd name="T9" fmla="*/ 3464 h 121"/>
              <a:gd name="T10" fmla="*/ 5611 w 928"/>
              <a:gd name="T11" fmla="*/ 5195 h 121"/>
              <a:gd name="T12" fmla="*/ 3507 w 928"/>
              <a:gd name="T13" fmla="*/ 7216 h 121"/>
              <a:gd name="T14" fmla="*/ 2104 w 928"/>
              <a:gd name="T15" fmla="*/ 9814 h 121"/>
              <a:gd name="T16" fmla="*/ 701 w 928"/>
              <a:gd name="T17" fmla="*/ 12123 h 121"/>
              <a:gd name="T18" fmla="*/ 351 w 928"/>
              <a:gd name="T19" fmla="*/ 15009 h 121"/>
              <a:gd name="T20" fmla="*/ 0 w 928"/>
              <a:gd name="T21" fmla="*/ 17607 h 121"/>
              <a:gd name="T22" fmla="*/ 351 w 928"/>
              <a:gd name="T23" fmla="*/ 20205 h 121"/>
              <a:gd name="T24" fmla="*/ 701 w 928"/>
              <a:gd name="T25" fmla="*/ 23091 h 121"/>
              <a:gd name="T26" fmla="*/ 2104 w 928"/>
              <a:gd name="T27" fmla="*/ 25400 h 121"/>
              <a:gd name="T28" fmla="*/ 3507 w 928"/>
              <a:gd name="T29" fmla="*/ 27998 h 121"/>
              <a:gd name="T30" fmla="*/ 5611 w 928"/>
              <a:gd name="T31" fmla="*/ 30018 h 121"/>
              <a:gd name="T32" fmla="*/ 7715 w 928"/>
              <a:gd name="T33" fmla="*/ 31750 h 121"/>
              <a:gd name="T34" fmla="*/ 9819 w 928"/>
              <a:gd name="T35" fmla="*/ 33193 h 121"/>
              <a:gd name="T36" fmla="*/ 12625 w 928"/>
              <a:gd name="T37" fmla="*/ 34059 h 121"/>
              <a:gd name="T38" fmla="*/ 15430 w 928"/>
              <a:gd name="T39" fmla="*/ 34925 h 121"/>
              <a:gd name="T40" fmla="*/ 18236 w 928"/>
              <a:gd name="T41" fmla="*/ 34925 h 121"/>
              <a:gd name="T42" fmla="*/ 307202 w 928"/>
              <a:gd name="T43" fmla="*/ 34925 h 121"/>
              <a:gd name="T44" fmla="*/ 312813 w 928"/>
              <a:gd name="T45" fmla="*/ 34059 h 121"/>
              <a:gd name="T46" fmla="*/ 315268 w 928"/>
              <a:gd name="T47" fmla="*/ 33193 h 121"/>
              <a:gd name="T48" fmla="*/ 318074 w 928"/>
              <a:gd name="T49" fmla="*/ 31750 h 121"/>
              <a:gd name="T50" fmla="*/ 320178 w 928"/>
              <a:gd name="T51" fmla="*/ 30018 h 121"/>
              <a:gd name="T52" fmla="*/ 321931 w 928"/>
              <a:gd name="T53" fmla="*/ 27998 h 121"/>
              <a:gd name="T54" fmla="*/ 323685 w 928"/>
              <a:gd name="T55" fmla="*/ 25400 h 121"/>
              <a:gd name="T56" fmla="*/ 324386 w 928"/>
              <a:gd name="T57" fmla="*/ 23091 h 121"/>
              <a:gd name="T58" fmla="*/ 325438 w 928"/>
              <a:gd name="T59" fmla="*/ 20205 h 121"/>
              <a:gd name="T60" fmla="*/ 325438 w 928"/>
              <a:gd name="T61" fmla="*/ 17607 h 121"/>
              <a:gd name="T62" fmla="*/ 325438 w 928"/>
              <a:gd name="T63" fmla="*/ 15009 h 121"/>
              <a:gd name="T64" fmla="*/ 324386 w 928"/>
              <a:gd name="T65" fmla="*/ 12123 h 121"/>
              <a:gd name="T66" fmla="*/ 323685 w 928"/>
              <a:gd name="T67" fmla="*/ 9814 h 121"/>
              <a:gd name="T68" fmla="*/ 321931 w 928"/>
              <a:gd name="T69" fmla="*/ 7216 h 121"/>
              <a:gd name="T70" fmla="*/ 320178 w 928"/>
              <a:gd name="T71" fmla="*/ 5195 h 121"/>
              <a:gd name="T72" fmla="*/ 318074 w 928"/>
              <a:gd name="T73" fmla="*/ 3464 h 121"/>
              <a:gd name="T74" fmla="*/ 315268 w 928"/>
              <a:gd name="T75" fmla="*/ 2020 h 121"/>
              <a:gd name="T76" fmla="*/ 312813 w 928"/>
              <a:gd name="T77" fmla="*/ 1155 h 121"/>
              <a:gd name="T78" fmla="*/ 310008 w 928"/>
              <a:gd name="T79" fmla="*/ 289 h 121"/>
              <a:gd name="T80" fmla="*/ 307202 w 928"/>
              <a:gd name="T81" fmla="*/ 0 h 121"/>
              <a:gd name="T82" fmla="*/ 18236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4" y="1"/>
                </a:lnTo>
                <a:lnTo>
                  <a:pt x="36" y="4"/>
                </a:lnTo>
                <a:lnTo>
                  <a:pt x="28" y="7"/>
                </a:lnTo>
                <a:lnTo>
                  <a:pt x="22" y="12"/>
                </a:lnTo>
                <a:lnTo>
                  <a:pt x="16" y="18"/>
                </a:lnTo>
                <a:lnTo>
                  <a:pt x="10" y="25"/>
                </a:lnTo>
                <a:lnTo>
                  <a:pt x="6" y="34"/>
                </a:lnTo>
                <a:lnTo>
                  <a:pt x="2" y="42"/>
                </a:lnTo>
                <a:lnTo>
                  <a:pt x="1" y="52"/>
                </a:lnTo>
                <a:lnTo>
                  <a:pt x="0" y="61"/>
                </a:lnTo>
                <a:lnTo>
                  <a:pt x="1" y="70"/>
                </a:lnTo>
                <a:lnTo>
                  <a:pt x="2" y="80"/>
                </a:lnTo>
                <a:lnTo>
                  <a:pt x="6" y="88"/>
                </a:lnTo>
                <a:lnTo>
                  <a:pt x="10" y="97"/>
                </a:lnTo>
                <a:lnTo>
                  <a:pt x="16" y="104"/>
                </a:lnTo>
                <a:lnTo>
                  <a:pt x="22" y="110"/>
                </a:lnTo>
                <a:lnTo>
                  <a:pt x="28" y="115"/>
                </a:lnTo>
                <a:lnTo>
                  <a:pt x="36" y="118"/>
                </a:lnTo>
                <a:lnTo>
                  <a:pt x="44" y="121"/>
                </a:lnTo>
                <a:lnTo>
                  <a:pt x="52" y="121"/>
                </a:lnTo>
                <a:lnTo>
                  <a:pt x="876" y="121"/>
                </a:lnTo>
                <a:lnTo>
                  <a:pt x="892" y="118"/>
                </a:lnTo>
                <a:lnTo>
                  <a:pt x="899" y="115"/>
                </a:lnTo>
                <a:lnTo>
                  <a:pt x="907" y="110"/>
                </a:lnTo>
                <a:lnTo>
                  <a:pt x="913" y="104"/>
                </a:lnTo>
                <a:lnTo>
                  <a:pt x="918" y="97"/>
                </a:lnTo>
                <a:lnTo>
                  <a:pt x="923" y="88"/>
                </a:lnTo>
                <a:lnTo>
                  <a:pt x="925" y="80"/>
                </a:lnTo>
                <a:lnTo>
                  <a:pt x="928" y="70"/>
                </a:lnTo>
                <a:lnTo>
                  <a:pt x="928" y="61"/>
                </a:lnTo>
                <a:lnTo>
                  <a:pt x="928" y="52"/>
                </a:lnTo>
                <a:lnTo>
                  <a:pt x="925" y="42"/>
                </a:lnTo>
                <a:lnTo>
                  <a:pt x="923" y="34"/>
                </a:lnTo>
                <a:lnTo>
                  <a:pt x="918" y="25"/>
                </a:lnTo>
                <a:lnTo>
                  <a:pt x="913" y="18"/>
                </a:lnTo>
                <a:lnTo>
                  <a:pt x="907" y="12"/>
                </a:lnTo>
                <a:lnTo>
                  <a:pt x="899" y="7"/>
                </a:lnTo>
                <a:lnTo>
                  <a:pt x="892" y="4"/>
                </a:lnTo>
                <a:lnTo>
                  <a:pt x="884" y="1"/>
                </a:lnTo>
                <a:lnTo>
                  <a:pt x="876"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494" name="Line 118"/>
          <p:cNvSpPr>
            <a:spLocks noChangeShapeType="1"/>
          </p:cNvSpPr>
          <p:nvPr/>
        </p:nvSpPr>
        <p:spPr bwMode="auto">
          <a:xfrm>
            <a:off x="4924425" y="3770313"/>
            <a:ext cx="0" cy="1587"/>
          </a:xfrm>
          <a:prstGeom prst="line">
            <a:avLst/>
          </a:prstGeom>
          <a:noFill/>
          <a:ln w="0">
            <a:solidFill>
              <a:srgbClr val="00FFFF"/>
            </a:solidFill>
            <a:round/>
            <a:headEnd/>
            <a:tailEnd/>
          </a:ln>
        </p:spPr>
        <p:txBody>
          <a:bodyPr>
            <a:prstTxWarp prst="textNoShape">
              <a:avLst/>
            </a:prstTxWarp>
          </a:bodyPr>
          <a:lstStyle/>
          <a:p>
            <a:endParaRPr lang="en-US"/>
          </a:p>
        </p:txBody>
      </p:sp>
      <p:sp>
        <p:nvSpPr>
          <p:cNvPr id="101495" name="Freeform 119"/>
          <p:cNvSpPr>
            <a:spLocks/>
          </p:cNvSpPr>
          <p:nvPr/>
        </p:nvSpPr>
        <p:spPr bwMode="auto">
          <a:xfrm>
            <a:off x="4924425" y="3495675"/>
            <a:ext cx="36513" cy="292100"/>
          </a:xfrm>
          <a:custGeom>
            <a:avLst/>
            <a:gdLst>
              <a:gd name="T0" fmla="*/ 0 w 104"/>
              <a:gd name="T1" fmla="*/ 274051 h 971"/>
              <a:gd name="T2" fmla="*/ 351 w 104"/>
              <a:gd name="T3" fmla="*/ 276758 h 971"/>
              <a:gd name="T4" fmla="*/ 702 w 104"/>
              <a:gd name="T5" fmla="*/ 279766 h 971"/>
              <a:gd name="T6" fmla="*/ 2107 w 104"/>
              <a:gd name="T7" fmla="*/ 282173 h 971"/>
              <a:gd name="T8" fmla="*/ 3511 w 104"/>
              <a:gd name="T9" fmla="*/ 284880 h 971"/>
              <a:gd name="T10" fmla="*/ 5617 w 104"/>
              <a:gd name="T11" fmla="*/ 286986 h 971"/>
              <a:gd name="T12" fmla="*/ 7724 w 104"/>
              <a:gd name="T13" fmla="*/ 288791 h 971"/>
              <a:gd name="T14" fmla="*/ 9830 w 104"/>
              <a:gd name="T15" fmla="*/ 290295 h 971"/>
              <a:gd name="T16" fmla="*/ 12639 w 104"/>
              <a:gd name="T17" fmla="*/ 291198 h 971"/>
              <a:gd name="T18" fmla="*/ 15448 w 104"/>
              <a:gd name="T19" fmla="*/ 292100 h 971"/>
              <a:gd name="T20" fmla="*/ 18257 w 104"/>
              <a:gd name="T21" fmla="*/ 292100 h 971"/>
              <a:gd name="T22" fmla="*/ 21065 w 104"/>
              <a:gd name="T23" fmla="*/ 292100 h 971"/>
              <a:gd name="T24" fmla="*/ 23874 w 104"/>
              <a:gd name="T25" fmla="*/ 291198 h 971"/>
              <a:gd name="T26" fmla="*/ 26331 w 104"/>
              <a:gd name="T27" fmla="*/ 290295 h 971"/>
              <a:gd name="T28" fmla="*/ 29140 w 104"/>
              <a:gd name="T29" fmla="*/ 288791 h 971"/>
              <a:gd name="T30" fmla="*/ 31247 w 104"/>
              <a:gd name="T31" fmla="*/ 286986 h 971"/>
              <a:gd name="T32" fmla="*/ 33002 w 104"/>
              <a:gd name="T33" fmla="*/ 284880 h 971"/>
              <a:gd name="T34" fmla="*/ 34758 w 104"/>
              <a:gd name="T35" fmla="*/ 282173 h 971"/>
              <a:gd name="T36" fmla="*/ 35460 w 104"/>
              <a:gd name="T37" fmla="*/ 279766 h 971"/>
              <a:gd name="T38" fmla="*/ 36513 w 104"/>
              <a:gd name="T39" fmla="*/ 276758 h 971"/>
              <a:gd name="T40" fmla="*/ 36513 w 104"/>
              <a:gd name="T41" fmla="*/ 274051 h 971"/>
              <a:gd name="T42" fmla="*/ 36513 w 104"/>
              <a:gd name="T43" fmla="*/ 18049 h 971"/>
              <a:gd name="T44" fmla="*/ 35460 w 104"/>
              <a:gd name="T45" fmla="*/ 12635 h 971"/>
              <a:gd name="T46" fmla="*/ 34758 w 104"/>
              <a:gd name="T47" fmla="*/ 9626 h 971"/>
              <a:gd name="T48" fmla="*/ 33002 w 104"/>
              <a:gd name="T49" fmla="*/ 7521 h 971"/>
              <a:gd name="T50" fmla="*/ 31247 w 104"/>
              <a:gd name="T51" fmla="*/ 5415 h 971"/>
              <a:gd name="T52" fmla="*/ 29140 w 104"/>
              <a:gd name="T53" fmla="*/ 3610 h 971"/>
              <a:gd name="T54" fmla="*/ 26331 w 104"/>
              <a:gd name="T55" fmla="*/ 1805 h 971"/>
              <a:gd name="T56" fmla="*/ 23874 w 104"/>
              <a:gd name="T57" fmla="*/ 602 h 971"/>
              <a:gd name="T58" fmla="*/ 21065 w 104"/>
              <a:gd name="T59" fmla="*/ 301 h 971"/>
              <a:gd name="T60" fmla="*/ 18257 w 104"/>
              <a:gd name="T61" fmla="*/ 0 h 971"/>
              <a:gd name="T62" fmla="*/ 15448 w 104"/>
              <a:gd name="T63" fmla="*/ 301 h 971"/>
              <a:gd name="T64" fmla="*/ 12639 w 104"/>
              <a:gd name="T65" fmla="*/ 602 h 971"/>
              <a:gd name="T66" fmla="*/ 9830 w 104"/>
              <a:gd name="T67" fmla="*/ 1805 h 971"/>
              <a:gd name="T68" fmla="*/ 7724 w 104"/>
              <a:gd name="T69" fmla="*/ 3610 h 971"/>
              <a:gd name="T70" fmla="*/ 5617 w 104"/>
              <a:gd name="T71" fmla="*/ 5415 h 971"/>
              <a:gd name="T72" fmla="*/ 3511 w 104"/>
              <a:gd name="T73" fmla="*/ 7521 h 971"/>
              <a:gd name="T74" fmla="*/ 2107 w 104"/>
              <a:gd name="T75" fmla="*/ 9626 h 971"/>
              <a:gd name="T76" fmla="*/ 702 w 104"/>
              <a:gd name="T77" fmla="*/ 12635 h 971"/>
              <a:gd name="T78" fmla="*/ 351 w 104"/>
              <a:gd name="T79" fmla="*/ 15041 h 971"/>
              <a:gd name="T80" fmla="*/ 0 w 104"/>
              <a:gd name="T81" fmla="*/ 18049 h 971"/>
              <a:gd name="T82" fmla="*/ 0 w 104"/>
              <a:gd name="T83" fmla="*/ 274051 h 9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971"/>
              <a:gd name="T128" fmla="*/ 104 w 104"/>
              <a:gd name="T129" fmla="*/ 971 h 9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971">
                <a:moveTo>
                  <a:pt x="0" y="911"/>
                </a:moveTo>
                <a:lnTo>
                  <a:pt x="1" y="920"/>
                </a:lnTo>
                <a:lnTo>
                  <a:pt x="2" y="930"/>
                </a:lnTo>
                <a:lnTo>
                  <a:pt x="6" y="938"/>
                </a:lnTo>
                <a:lnTo>
                  <a:pt x="10" y="947"/>
                </a:lnTo>
                <a:lnTo>
                  <a:pt x="16" y="954"/>
                </a:lnTo>
                <a:lnTo>
                  <a:pt x="22" y="960"/>
                </a:lnTo>
                <a:lnTo>
                  <a:pt x="28" y="965"/>
                </a:lnTo>
                <a:lnTo>
                  <a:pt x="36" y="968"/>
                </a:lnTo>
                <a:lnTo>
                  <a:pt x="44" y="971"/>
                </a:lnTo>
                <a:lnTo>
                  <a:pt x="52" y="971"/>
                </a:lnTo>
                <a:lnTo>
                  <a:pt x="60" y="971"/>
                </a:lnTo>
                <a:lnTo>
                  <a:pt x="68" y="968"/>
                </a:lnTo>
                <a:lnTo>
                  <a:pt x="75" y="965"/>
                </a:lnTo>
                <a:lnTo>
                  <a:pt x="83" y="960"/>
                </a:lnTo>
                <a:lnTo>
                  <a:pt x="89" y="954"/>
                </a:lnTo>
                <a:lnTo>
                  <a:pt x="94" y="947"/>
                </a:lnTo>
                <a:lnTo>
                  <a:pt x="99" y="938"/>
                </a:lnTo>
                <a:lnTo>
                  <a:pt x="101" y="930"/>
                </a:lnTo>
                <a:lnTo>
                  <a:pt x="104" y="920"/>
                </a:lnTo>
                <a:lnTo>
                  <a:pt x="104" y="911"/>
                </a:lnTo>
                <a:lnTo>
                  <a:pt x="104" y="60"/>
                </a:lnTo>
                <a:lnTo>
                  <a:pt x="101" y="42"/>
                </a:lnTo>
                <a:lnTo>
                  <a:pt x="99" y="32"/>
                </a:lnTo>
                <a:lnTo>
                  <a:pt x="94" y="25"/>
                </a:lnTo>
                <a:lnTo>
                  <a:pt x="89" y="18"/>
                </a:lnTo>
                <a:lnTo>
                  <a:pt x="83" y="12"/>
                </a:lnTo>
                <a:lnTo>
                  <a:pt x="75" y="6"/>
                </a:lnTo>
                <a:lnTo>
                  <a:pt x="68" y="2"/>
                </a:lnTo>
                <a:lnTo>
                  <a:pt x="60" y="1"/>
                </a:lnTo>
                <a:lnTo>
                  <a:pt x="52" y="0"/>
                </a:lnTo>
                <a:lnTo>
                  <a:pt x="44" y="1"/>
                </a:lnTo>
                <a:lnTo>
                  <a:pt x="36" y="2"/>
                </a:lnTo>
                <a:lnTo>
                  <a:pt x="28" y="6"/>
                </a:lnTo>
                <a:lnTo>
                  <a:pt x="22" y="12"/>
                </a:lnTo>
                <a:lnTo>
                  <a:pt x="16" y="18"/>
                </a:lnTo>
                <a:lnTo>
                  <a:pt x="10" y="25"/>
                </a:lnTo>
                <a:lnTo>
                  <a:pt x="6" y="32"/>
                </a:lnTo>
                <a:lnTo>
                  <a:pt x="2" y="42"/>
                </a:lnTo>
                <a:lnTo>
                  <a:pt x="1" y="50"/>
                </a:lnTo>
                <a:lnTo>
                  <a:pt x="0" y="60"/>
                </a:lnTo>
                <a:lnTo>
                  <a:pt x="0" y="911"/>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496" name="Line 120"/>
          <p:cNvSpPr>
            <a:spLocks noChangeShapeType="1"/>
          </p:cNvSpPr>
          <p:nvPr/>
        </p:nvSpPr>
        <p:spPr bwMode="auto">
          <a:xfrm>
            <a:off x="4941888" y="3495675"/>
            <a:ext cx="1587" cy="0"/>
          </a:xfrm>
          <a:prstGeom prst="line">
            <a:avLst/>
          </a:prstGeom>
          <a:noFill/>
          <a:ln w="0">
            <a:solidFill>
              <a:srgbClr val="00FFFF"/>
            </a:solidFill>
            <a:round/>
            <a:headEnd/>
            <a:tailEnd/>
          </a:ln>
        </p:spPr>
        <p:txBody>
          <a:bodyPr>
            <a:prstTxWarp prst="textNoShape">
              <a:avLst/>
            </a:prstTxWarp>
          </a:bodyPr>
          <a:lstStyle/>
          <a:p>
            <a:endParaRPr lang="en-US"/>
          </a:p>
        </p:txBody>
      </p:sp>
      <p:sp>
        <p:nvSpPr>
          <p:cNvPr id="101497" name="Freeform 121"/>
          <p:cNvSpPr>
            <a:spLocks/>
          </p:cNvSpPr>
          <p:nvPr/>
        </p:nvSpPr>
        <p:spPr bwMode="auto">
          <a:xfrm>
            <a:off x="4924425" y="3495675"/>
            <a:ext cx="323850" cy="36513"/>
          </a:xfrm>
          <a:custGeom>
            <a:avLst/>
            <a:gdLst>
              <a:gd name="T0" fmla="*/ 18166 w 927"/>
              <a:gd name="T1" fmla="*/ 0 h 121"/>
              <a:gd name="T2" fmla="*/ 15372 w 927"/>
              <a:gd name="T3" fmla="*/ 302 h 121"/>
              <a:gd name="T4" fmla="*/ 12577 w 927"/>
              <a:gd name="T5" fmla="*/ 604 h 121"/>
              <a:gd name="T6" fmla="*/ 9782 w 927"/>
              <a:gd name="T7" fmla="*/ 1811 h 121"/>
              <a:gd name="T8" fmla="*/ 7686 w 927"/>
              <a:gd name="T9" fmla="*/ 3621 h 121"/>
              <a:gd name="T10" fmla="*/ 5590 w 927"/>
              <a:gd name="T11" fmla="*/ 5432 h 121"/>
              <a:gd name="T12" fmla="*/ 3494 w 927"/>
              <a:gd name="T13" fmla="*/ 7544 h 121"/>
              <a:gd name="T14" fmla="*/ 2096 w 927"/>
              <a:gd name="T15" fmla="*/ 9656 h 121"/>
              <a:gd name="T16" fmla="*/ 699 w 927"/>
              <a:gd name="T17" fmla="*/ 12674 h 121"/>
              <a:gd name="T18" fmla="*/ 349 w 927"/>
              <a:gd name="T19" fmla="*/ 15088 h 121"/>
              <a:gd name="T20" fmla="*/ 0 w 927"/>
              <a:gd name="T21" fmla="*/ 18106 h 121"/>
              <a:gd name="T22" fmla="*/ 349 w 927"/>
              <a:gd name="T23" fmla="*/ 21123 h 121"/>
              <a:gd name="T24" fmla="*/ 699 w 927"/>
              <a:gd name="T25" fmla="*/ 23537 h 121"/>
              <a:gd name="T26" fmla="*/ 2096 w 927"/>
              <a:gd name="T27" fmla="*/ 26555 h 121"/>
              <a:gd name="T28" fmla="*/ 3494 w 927"/>
              <a:gd name="T29" fmla="*/ 28667 h 121"/>
              <a:gd name="T30" fmla="*/ 5590 w 927"/>
              <a:gd name="T31" fmla="*/ 30780 h 121"/>
              <a:gd name="T32" fmla="*/ 7686 w 927"/>
              <a:gd name="T33" fmla="*/ 32590 h 121"/>
              <a:gd name="T34" fmla="*/ 9782 w 927"/>
              <a:gd name="T35" fmla="*/ 34702 h 121"/>
              <a:gd name="T36" fmla="*/ 12577 w 927"/>
              <a:gd name="T37" fmla="*/ 35608 h 121"/>
              <a:gd name="T38" fmla="*/ 15372 w 927"/>
              <a:gd name="T39" fmla="*/ 35909 h 121"/>
              <a:gd name="T40" fmla="*/ 18166 w 927"/>
              <a:gd name="T41" fmla="*/ 36513 h 121"/>
              <a:gd name="T42" fmla="*/ 306033 w 927"/>
              <a:gd name="T43" fmla="*/ 36513 h 121"/>
              <a:gd name="T44" fmla="*/ 311623 w 927"/>
              <a:gd name="T45" fmla="*/ 35608 h 121"/>
              <a:gd name="T46" fmla="*/ 314068 w 927"/>
              <a:gd name="T47" fmla="*/ 34702 h 121"/>
              <a:gd name="T48" fmla="*/ 316514 w 927"/>
              <a:gd name="T49" fmla="*/ 32590 h 121"/>
              <a:gd name="T50" fmla="*/ 318959 w 927"/>
              <a:gd name="T51" fmla="*/ 30780 h 121"/>
              <a:gd name="T52" fmla="*/ 320706 w 927"/>
              <a:gd name="T53" fmla="*/ 28667 h 121"/>
              <a:gd name="T54" fmla="*/ 322453 w 927"/>
              <a:gd name="T55" fmla="*/ 26555 h 121"/>
              <a:gd name="T56" fmla="*/ 323151 w 927"/>
              <a:gd name="T57" fmla="*/ 23537 h 121"/>
              <a:gd name="T58" fmla="*/ 323850 w 927"/>
              <a:gd name="T59" fmla="*/ 21123 h 121"/>
              <a:gd name="T60" fmla="*/ 323850 w 927"/>
              <a:gd name="T61" fmla="*/ 18106 h 121"/>
              <a:gd name="T62" fmla="*/ 323850 w 927"/>
              <a:gd name="T63" fmla="*/ 15088 h 121"/>
              <a:gd name="T64" fmla="*/ 323151 w 927"/>
              <a:gd name="T65" fmla="*/ 12674 h 121"/>
              <a:gd name="T66" fmla="*/ 322453 w 927"/>
              <a:gd name="T67" fmla="*/ 9656 h 121"/>
              <a:gd name="T68" fmla="*/ 320706 w 927"/>
              <a:gd name="T69" fmla="*/ 7544 h 121"/>
              <a:gd name="T70" fmla="*/ 318959 w 927"/>
              <a:gd name="T71" fmla="*/ 5432 h 121"/>
              <a:gd name="T72" fmla="*/ 316514 w 927"/>
              <a:gd name="T73" fmla="*/ 3621 h 121"/>
              <a:gd name="T74" fmla="*/ 314068 w 927"/>
              <a:gd name="T75" fmla="*/ 1811 h 121"/>
              <a:gd name="T76" fmla="*/ 311623 w 927"/>
              <a:gd name="T77" fmla="*/ 604 h 121"/>
              <a:gd name="T78" fmla="*/ 308828 w 927"/>
              <a:gd name="T79" fmla="*/ 302 h 121"/>
              <a:gd name="T80" fmla="*/ 306033 w 927"/>
              <a:gd name="T81" fmla="*/ 0 h 121"/>
              <a:gd name="T82" fmla="*/ 18166 w 927"/>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7"/>
              <a:gd name="T127" fmla="*/ 0 h 121"/>
              <a:gd name="T128" fmla="*/ 927 w 927"/>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7" h="121">
                <a:moveTo>
                  <a:pt x="52" y="0"/>
                </a:moveTo>
                <a:lnTo>
                  <a:pt x="44" y="1"/>
                </a:lnTo>
                <a:lnTo>
                  <a:pt x="36" y="2"/>
                </a:lnTo>
                <a:lnTo>
                  <a:pt x="28" y="6"/>
                </a:lnTo>
                <a:lnTo>
                  <a:pt x="22" y="12"/>
                </a:lnTo>
                <a:lnTo>
                  <a:pt x="16" y="18"/>
                </a:lnTo>
                <a:lnTo>
                  <a:pt x="10" y="25"/>
                </a:lnTo>
                <a:lnTo>
                  <a:pt x="6" y="32"/>
                </a:lnTo>
                <a:lnTo>
                  <a:pt x="2" y="42"/>
                </a:lnTo>
                <a:lnTo>
                  <a:pt x="1" y="50"/>
                </a:lnTo>
                <a:lnTo>
                  <a:pt x="0" y="60"/>
                </a:lnTo>
                <a:lnTo>
                  <a:pt x="1" y="70"/>
                </a:lnTo>
                <a:lnTo>
                  <a:pt x="2" y="78"/>
                </a:lnTo>
                <a:lnTo>
                  <a:pt x="6" y="88"/>
                </a:lnTo>
                <a:lnTo>
                  <a:pt x="10" y="95"/>
                </a:lnTo>
                <a:lnTo>
                  <a:pt x="16" y="102"/>
                </a:lnTo>
                <a:lnTo>
                  <a:pt x="22" y="108"/>
                </a:lnTo>
                <a:lnTo>
                  <a:pt x="28" y="115"/>
                </a:lnTo>
                <a:lnTo>
                  <a:pt x="36" y="118"/>
                </a:lnTo>
                <a:lnTo>
                  <a:pt x="44" y="119"/>
                </a:lnTo>
                <a:lnTo>
                  <a:pt x="52" y="121"/>
                </a:lnTo>
                <a:lnTo>
                  <a:pt x="876" y="121"/>
                </a:lnTo>
                <a:lnTo>
                  <a:pt x="892" y="118"/>
                </a:lnTo>
                <a:lnTo>
                  <a:pt x="899" y="115"/>
                </a:lnTo>
                <a:lnTo>
                  <a:pt x="906" y="108"/>
                </a:lnTo>
                <a:lnTo>
                  <a:pt x="913" y="102"/>
                </a:lnTo>
                <a:lnTo>
                  <a:pt x="918" y="95"/>
                </a:lnTo>
                <a:lnTo>
                  <a:pt x="923" y="88"/>
                </a:lnTo>
                <a:lnTo>
                  <a:pt x="925" y="78"/>
                </a:lnTo>
                <a:lnTo>
                  <a:pt x="927" y="70"/>
                </a:lnTo>
                <a:lnTo>
                  <a:pt x="927" y="60"/>
                </a:lnTo>
                <a:lnTo>
                  <a:pt x="927" y="50"/>
                </a:lnTo>
                <a:lnTo>
                  <a:pt x="925" y="42"/>
                </a:lnTo>
                <a:lnTo>
                  <a:pt x="923" y="32"/>
                </a:lnTo>
                <a:lnTo>
                  <a:pt x="918" y="25"/>
                </a:lnTo>
                <a:lnTo>
                  <a:pt x="913" y="18"/>
                </a:lnTo>
                <a:lnTo>
                  <a:pt x="906" y="12"/>
                </a:lnTo>
                <a:lnTo>
                  <a:pt x="899" y="6"/>
                </a:lnTo>
                <a:lnTo>
                  <a:pt x="892" y="2"/>
                </a:lnTo>
                <a:lnTo>
                  <a:pt x="884" y="1"/>
                </a:lnTo>
                <a:lnTo>
                  <a:pt x="876"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498" name="Line 122"/>
          <p:cNvSpPr>
            <a:spLocks noChangeShapeType="1"/>
          </p:cNvSpPr>
          <p:nvPr/>
        </p:nvSpPr>
        <p:spPr bwMode="auto">
          <a:xfrm>
            <a:off x="5213350" y="3514725"/>
            <a:ext cx="1588" cy="0"/>
          </a:xfrm>
          <a:prstGeom prst="line">
            <a:avLst/>
          </a:prstGeom>
          <a:noFill/>
          <a:ln w="0">
            <a:solidFill>
              <a:srgbClr val="00FFFF"/>
            </a:solidFill>
            <a:round/>
            <a:headEnd/>
            <a:tailEnd/>
          </a:ln>
        </p:spPr>
        <p:txBody>
          <a:bodyPr>
            <a:prstTxWarp prst="textNoShape">
              <a:avLst/>
            </a:prstTxWarp>
          </a:bodyPr>
          <a:lstStyle/>
          <a:p>
            <a:endParaRPr lang="en-US"/>
          </a:p>
        </p:txBody>
      </p:sp>
      <p:sp>
        <p:nvSpPr>
          <p:cNvPr id="101499" name="Freeform 123"/>
          <p:cNvSpPr>
            <a:spLocks/>
          </p:cNvSpPr>
          <p:nvPr/>
        </p:nvSpPr>
        <p:spPr bwMode="auto">
          <a:xfrm>
            <a:off x="5213350" y="3365500"/>
            <a:ext cx="34925" cy="166688"/>
          </a:xfrm>
          <a:custGeom>
            <a:avLst/>
            <a:gdLst>
              <a:gd name="T0" fmla="*/ 0 w 102"/>
              <a:gd name="T1" fmla="*/ 148234 h 551"/>
              <a:gd name="T2" fmla="*/ 0 w 102"/>
              <a:gd name="T3" fmla="*/ 151260 h 551"/>
              <a:gd name="T4" fmla="*/ 685 w 102"/>
              <a:gd name="T5" fmla="*/ 153680 h 551"/>
              <a:gd name="T6" fmla="*/ 1712 w 102"/>
              <a:gd name="T7" fmla="*/ 156705 h 551"/>
              <a:gd name="T8" fmla="*/ 3424 w 102"/>
              <a:gd name="T9" fmla="*/ 158823 h 551"/>
              <a:gd name="T10" fmla="*/ 5136 w 102"/>
              <a:gd name="T11" fmla="*/ 160940 h 551"/>
              <a:gd name="T12" fmla="*/ 7190 w 102"/>
              <a:gd name="T13" fmla="*/ 162755 h 551"/>
              <a:gd name="T14" fmla="*/ 9245 w 102"/>
              <a:gd name="T15" fmla="*/ 164873 h 551"/>
              <a:gd name="T16" fmla="*/ 12326 w 102"/>
              <a:gd name="T17" fmla="*/ 165780 h 551"/>
              <a:gd name="T18" fmla="*/ 14723 w 102"/>
              <a:gd name="T19" fmla="*/ 166083 h 551"/>
              <a:gd name="T20" fmla="*/ 17463 w 102"/>
              <a:gd name="T21" fmla="*/ 166688 h 551"/>
              <a:gd name="T22" fmla="*/ 20202 w 102"/>
              <a:gd name="T23" fmla="*/ 166083 h 551"/>
              <a:gd name="T24" fmla="*/ 22941 w 102"/>
              <a:gd name="T25" fmla="*/ 165780 h 551"/>
              <a:gd name="T26" fmla="*/ 25338 w 102"/>
              <a:gd name="T27" fmla="*/ 164873 h 551"/>
              <a:gd name="T28" fmla="*/ 27735 w 102"/>
              <a:gd name="T29" fmla="*/ 162755 h 551"/>
              <a:gd name="T30" fmla="*/ 30131 w 102"/>
              <a:gd name="T31" fmla="*/ 160940 h 551"/>
              <a:gd name="T32" fmla="*/ 31843 w 102"/>
              <a:gd name="T33" fmla="*/ 158823 h 551"/>
              <a:gd name="T34" fmla="*/ 33555 w 102"/>
              <a:gd name="T35" fmla="*/ 156705 h 551"/>
              <a:gd name="T36" fmla="*/ 34240 w 102"/>
              <a:gd name="T37" fmla="*/ 153680 h 551"/>
              <a:gd name="T38" fmla="*/ 34925 w 102"/>
              <a:gd name="T39" fmla="*/ 151260 h 551"/>
              <a:gd name="T40" fmla="*/ 34925 w 102"/>
              <a:gd name="T41" fmla="*/ 148234 h 551"/>
              <a:gd name="T42" fmla="*/ 34925 w 102"/>
              <a:gd name="T43" fmla="*/ 18151 h 551"/>
              <a:gd name="T44" fmla="*/ 34240 w 102"/>
              <a:gd name="T45" fmla="*/ 12403 h 551"/>
              <a:gd name="T46" fmla="*/ 33555 w 102"/>
              <a:gd name="T47" fmla="*/ 9681 h 551"/>
              <a:gd name="T48" fmla="*/ 31843 w 102"/>
              <a:gd name="T49" fmla="*/ 7563 h 551"/>
              <a:gd name="T50" fmla="*/ 30131 w 102"/>
              <a:gd name="T51" fmla="*/ 5445 h 551"/>
              <a:gd name="T52" fmla="*/ 27735 w 102"/>
              <a:gd name="T53" fmla="*/ 3328 h 551"/>
              <a:gd name="T54" fmla="*/ 25338 w 102"/>
              <a:gd name="T55" fmla="*/ 1815 h 551"/>
              <a:gd name="T56" fmla="*/ 22941 w 102"/>
              <a:gd name="T57" fmla="*/ 605 h 551"/>
              <a:gd name="T58" fmla="*/ 20202 w 102"/>
              <a:gd name="T59" fmla="*/ 303 h 551"/>
              <a:gd name="T60" fmla="*/ 17463 w 102"/>
              <a:gd name="T61" fmla="*/ 0 h 551"/>
              <a:gd name="T62" fmla="*/ 14723 w 102"/>
              <a:gd name="T63" fmla="*/ 303 h 551"/>
              <a:gd name="T64" fmla="*/ 12326 w 102"/>
              <a:gd name="T65" fmla="*/ 605 h 551"/>
              <a:gd name="T66" fmla="*/ 9245 w 102"/>
              <a:gd name="T67" fmla="*/ 1815 h 551"/>
              <a:gd name="T68" fmla="*/ 7190 w 102"/>
              <a:gd name="T69" fmla="*/ 3328 h 551"/>
              <a:gd name="T70" fmla="*/ 5136 w 102"/>
              <a:gd name="T71" fmla="*/ 5445 h 551"/>
              <a:gd name="T72" fmla="*/ 3424 w 102"/>
              <a:gd name="T73" fmla="*/ 7563 h 551"/>
              <a:gd name="T74" fmla="*/ 1712 w 102"/>
              <a:gd name="T75" fmla="*/ 9681 h 551"/>
              <a:gd name="T76" fmla="*/ 685 w 102"/>
              <a:gd name="T77" fmla="*/ 12403 h 551"/>
              <a:gd name="T78" fmla="*/ 0 w 102"/>
              <a:gd name="T79" fmla="*/ 15126 h 551"/>
              <a:gd name="T80" fmla="*/ 0 w 102"/>
              <a:gd name="T81" fmla="*/ 18151 h 551"/>
              <a:gd name="T82" fmla="*/ 0 w 102"/>
              <a:gd name="T83" fmla="*/ 148234 h 5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
              <a:gd name="T127" fmla="*/ 0 h 551"/>
              <a:gd name="T128" fmla="*/ 102 w 102"/>
              <a:gd name="T129" fmla="*/ 551 h 55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 h="551">
                <a:moveTo>
                  <a:pt x="0" y="490"/>
                </a:moveTo>
                <a:lnTo>
                  <a:pt x="0" y="500"/>
                </a:lnTo>
                <a:lnTo>
                  <a:pt x="2" y="508"/>
                </a:lnTo>
                <a:lnTo>
                  <a:pt x="5" y="518"/>
                </a:lnTo>
                <a:lnTo>
                  <a:pt x="10" y="525"/>
                </a:lnTo>
                <a:lnTo>
                  <a:pt x="15" y="532"/>
                </a:lnTo>
                <a:lnTo>
                  <a:pt x="21" y="538"/>
                </a:lnTo>
                <a:lnTo>
                  <a:pt x="27" y="545"/>
                </a:lnTo>
                <a:lnTo>
                  <a:pt x="36" y="548"/>
                </a:lnTo>
                <a:lnTo>
                  <a:pt x="43" y="549"/>
                </a:lnTo>
                <a:lnTo>
                  <a:pt x="51" y="551"/>
                </a:lnTo>
                <a:lnTo>
                  <a:pt x="59" y="549"/>
                </a:lnTo>
                <a:lnTo>
                  <a:pt x="67" y="548"/>
                </a:lnTo>
                <a:lnTo>
                  <a:pt x="74" y="545"/>
                </a:lnTo>
                <a:lnTo>
                  <a:pt x="81" y="538"/>
                </a:lnTo>
                <a:lnTo>
                  <a:pt x="88" y="532"/>
                </a:lnTo>
                <a:lnTo>
                  <a:pt x="93" y="525"/>
                </a:lnTo>
                <a:lnTo>
                  <a:pt x="98" y="518"/>
                </a:lnTo>
                <a:lnTo>
                  <a:pt x="100" y="508"/>
                </a:lnTo>
                <a:lnTo>
                  <a:pt x="102" y="500"/>
                </a:lnTo>
                <a:lnTo>
                  <a:pt x="102" y="490"/>
                </a:lnTo>
                <a:lnTo>
                  <a:pt x="102" y="60"/>
                </a:lnTo>
                <a:lnTo>
                  <a:pt x="100" y="41"/>
                </a:lnTo>
                <a:lnTo>
                  <a:pt x="98" y="32"/>
                </a:lnTo>
                <a:lnTo>
                  <a:pt x="93" y="25"/>
                </a:lnTo>
                <a:lnTo>
                  <a:pt x="88" y="18"/>
                </a:lnTo>
                <a:lnTo>
                  <a:pt x="81" y="11"/>
                </a:lnTo>
                <a:lnTo>
                  <a:pt x="74" y="6"/>
                </a:lnTo>
                <a:lnTo>
                  <a:pt x="67" y="2"/>
                </a:lnTo>
                <a:lnTo>
                  <a:pt x="59" y="1"/>
                </a:lnTo>
                <a:lnTo>
                  <a:pt x="51" y="0"/>
                </a:lnTo>
                <a:lnTo>
                  <a:pt x="43" y="1"/>
                </a:lnTo>
                <a:lnTo>
                  <a:pt x="36" y="2"/>
                </a:lnTo>
                <a:lnTo>
                  <a:pt x="27" y="6"/>
                </a:lnTo>
                <a:lnTo>
                  <a:pt x="21" y="11"/>
                </a:lnTo>
                <a:lnTo>
                  <a:pt x="15" y="18"/>
                </a:lnTo>
                <a:lnTo>
                  <a:pt x="10" y="25"/>
                </a:lnTo>
                <a:lnTo>
                  <a:pt x="5" y="32"/>
                </a:lnTo>
                <a:lnTo>
                  <a:pt x="2" y="41"/>
                </a:lnTo>
                <a:lnTo>
                  <a:pt x="0" y="50"/>
                </a:lnTo>
                <a:lnTo>
                  <a:pt x="0" y="60"/>
                </a:lnTo>
                <a:lnTo>
                  <a:pt x="0" y="49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500" name="Line 124"/>
          <p:cNvSpPr>
            <a:spLocks noChangeShapeType="1"/>
          </p:cNvSpPr>
          <p:nvPr/>
        </p:nvSpPr>
        <p:spPr bwMode="auto">
          <a:xfrm>
            <a:off x="5229225" y="3365500"/>
            <a:ext cx="1588" cy="1588"/>
          </a:xfrm>
          <a:prstGeom prst="line">
            <a:avLst/>
          </a:prstGeom>
          <a:noFill/>
          <a:ln w="0">
            <a:solidFill>
              <a:srgbClr val="00FFFF"/>
            </a:solidFill>
            <a:round/>
            <a:headEnd/>
            <a:tailEnd/>
          </a:ln>
        </p:spPr>
        <p:txBody>
          <a:bodyPr>
            <a:prstTxWarp prst="textNoShape">
              <a:avLst/>
            </a:prstTxWarp>
          </a:bodyPr>
          <a:lstStyle/>
          <a:p>
            <a:endParaRPr lang="en-US"/>
          </a:p>
        </p:txBody>
      </p:sp>
      <p:sp>
        <p:nvSpPr>
          <p:cNvPr id="101501" name="Freeform 125"/>
          <p:cNvSpPr>
            <a:spLocks/>
          </p:cNvSpPr>
          <p:nvPr/>
        </p:nvSpPr>
        <p:spPr bwMode="auto">
          <a:xfrm>
            <a:off x="5213350" y="3365500"/>
            <a:ext cx="322263" cy="36513"/>
          </a:xfrm>
          <a:custGeom>
            <a:avLst/>
            <a:gdLst>
              <a:gd name="T0" fmla="*/ 17749 w 926"/>
              <a:gd name="T1" fmla="*/ 0 h 121"/>
              <a:gd name="T2" fmla="*/ 14965 w 926"/>
              <a:gd name="T3" fmla="*/ 302 h 121"/>
              <a:gd name="T4" fmla="*/ 12529 w 926"/>
              <a:gd name="T5" fmla="*/ 604 h 121"/>
              <a:gd name="T6" fmla="*/ 9396 w 926"/>
              <a:gd name="T7" fmla="*/ 1811 h 121"/>
              <a:gd name="T8" fmla="*/ 7308 w 926"/>
              <a:gd name="T9" fmla="*/ 3319 h 121"/>
              <a:gd name="T10" fmla="*/ 5220 w 926"/>
              <a:gd name="T11" fmla="*/ 5432 h 121"/>
              <a:gd name="T12" fmla="*/ 3480 w 926"/>
              <a:gd name="T13" fmla="*/ 7544 h 121"/>
              <a:gd name="T14" fmla="*/ 1740 w 926"/>
              <a:gd name="T15" fmla="*/ 9656 h 121"/>
              <a:gd name="T16" fmla="*/ 696 w 926"/>
              <a:gd name="T17" fmla="*/ 12372 h 121"/>
              <a:gd name="T18" fmla="*/ 0 w 926"/>
              <a:gd name="T19" fmla="*/ 15088 h 121"/>
              <a:gd name="T20" fmla="*/ 0 w 926"/>
              <a:gd name="T21" fmla="*/ 18106 h 121"/>
              <a:gd name="T22" fmla="*/ 0 w 926"/>
              <a:gd name="T23" fmla="*/ 21123 h 121"/>
              <a:gd name="T24" fmla="*/ 696 w 926"/>
              <a:gd name="T25" fmla="*/ 23537 h 121"/>
              <a:gd name="T26" fmla="*/ 1740 w 926"/>
              <a:gd name="T27" fmla="*/ 26555 h 121"/>
              <a:gd name="T28" fmla="*/ 3480 w 926"/>
              <a:gd name="T29" fmla="*/ 28667 h 121"/>
              <a:gd name="T30" fmla="*/ 5220 w 926"/>
              <a:gd name="T31" fmla="*/ 30780 h 121"/>
              <a:gd name="T32" fmla="*/ 7308 w 926"/>
              <a:gd name="T33" fmla="*/ 32590 h 121"/>
              <a:gd name="T34" fmla="*/ 9396 w 926"/>
              <a:gd name="T35" fmla="*/ 34099 h 121"/>
              <a:gd name="T36" fmla="*/ 12529 w 926"/>
              <a:gd name="T37" fmla="*/ 35306 h 121"/>
              <a:gd name="T38" fmla="*/ 14965 w 926"/>
              <a:gd name="T39" fmla="*/ 35909 h 121"/>
              <a:gd name="T40" fmla="*/ 17749 w 926"/>
              <a:gd name="T41" fmla="*/ 36513 h 121"/>
              <a:gd name="T42" fmla="*/ 304166 w 926"/>
              <a:gd name="T43" fmla="*/ 36513 h 121"/>
              <a:gd name="T44" fmla="*/ 310430 w 926"/>
              <a:gd name="T45" fmla="*/ 35306 h 121"/>
              <a:gd name="T46" fmla="*/ 312867 w 926"/>
              <a:gd name="T47" fmla="*/ 34099 h 121"/>
              <a:gd name="T48" fmla="*/ 314955 w 926"/>
              <a:gd name="T49" fmla="*/ 32590 h 121"/>
              <a:gd name="T50" fmla="*/ 317391 w 926"/>
              <a:gd name="T51" fmla="*/ 30780 h 121"/>
              <a:gd name="T52" fmla="*/ 319131 w 926"/>
              <a:gd name="T53" fmla="*/ 28667 h 121"/>
              <a:gd name="T54" fmla="*/ 320523 w 926"/>
              <a:gd name="T55" fmla="*/ 26555 h 121"/>
              <a:gd name="T56" fmla="*/ 321567 w 926"/>
              <a:gd name="T57" fmla="*/ 23537 h 121"/>
              <a:gd name="T58" fmla="*/ 322263 w 926"/>
              <a:gd name="T59" fmla="*/ 21123 h 121"/>
              <a:gd name="T60" fmla="*/ 322263 w 926"/>
              <a:gd name="T61" fmla="*/ 18106 h 121"/>
              <a:gd name="T62" fmla="*/ 322263 w 926"/>
              <a:gd name="T63" fmla="*/ 15088 h 121"/>
              <a:gd name="T64" fmla="*/ 321567 w 926"/>
              <a:gd name="T65" fmla="*/ 12372 h 121"/>
              <a:gd name="T66" fmla="*/ 320523 w 926"/>
              <a:gd name="T67" fmla="*/ 9656 h 121"/>
              <a:gd name="T68" fmla="*/ 319131 w 926"/>
              <a:gd name="T69" fmla="*/ 7544 h 121"/>
              <a:gd name="T70" fmla="*/ 317391 w 926"/>
              <a:gd name="T71" fmla="*/ 5432 h 121"/>
              <a:gd name="T72" fmla="*/ 314955 w 926"/>
              <a:gd name="T73" fmla="*/ 3319 h 121"/>
              <a:gd name="T74" fmla="*/ 312867 w 926"/>
              <a:gd name="T75" fmla="*/ 1811 h 121"/>
              <a:gd name="T76" fmla="*/ 310430 w 926"/>
              <a:gd name="T77" fmla="*/ 604 h 121"/>
              <a:gd name="T78" fmla="*/ 307298 w 926"/>
              <a:gd name="T79" fmla="*/ 302 h 121"/>
              <a:gd name="T80" fmla="*/ 304166 w 926"/>
              <a:gd name="T81" fmla="*/ 0 h 121"/>
              <a:gd name="T82" fmla="*/ 17749 w 926"/>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6"/>
              <a:gd name="T127" fmla="*/ 0 h 121"/>
              <a:gd name="T128" fmla="*/ 926 w 926"/>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6" h="121">
                <a:moveTo>
                  <a:pt x="51" y="0"/>
                </a:moveTo>
                <a:lnTo>
                  <a:pt x="43" y="1"/>
                </a:lnTo>
                <a:lnTo>
                  <a:pt x="36" y="2"/>
                </a:lnTo>
                <a:lnTo>
                  <a:pt x="27" y="6"/>
                </a:lnTo>
                <a:lnTo>
                  <a:pt x="21" y="11"/>
                </a:lnTo>
                <a:lnTo>
                  <a:pt x="15" y="18"/>
                </a:lnTo>
                <a:lnTo>
                  <a:pt x="10" y="25"/>
                </a:lnTo>
                <a:lnTo>
                  <a:pt x="5" y="32"/>
                </a:lnTo>
                <a:lnTo>
                  <a:pt x="2" y="41"/>
                </a:lnTo>
                <a:lnTo>
                  <a:pt x="0" y="50"/>
                </a:lnTo>
                <a:lnTo>
                  <a:pt x="0" y="60"/>
                </a:lnTo>
                <a:lnTo>
                  <a:pt x="0" y="70"/>
                </a:lnTo>
                <a:lnTo>
                  <a:pt x="2" y="78"/>
                </a:lnTo>
                <a:lnTo>
                  <a:pt x="5" y="88"/>
                </a:lnTo>
                <a:lnTo>
                  <a:pt x="10" y="95"/>
                </a:lnTo>
                <a:lnTo>
                  <a:pt x="15" y="102"/>
                </a:lnTo>
                <a:lnTo>
                  <a:pt x="21" y="108"/>
                </a:lnTo>
                <a:lnTo>
                  <a:pt x="27" y="113"/>
                </a:lnTo>
                <a:lnTo>
                  <a:pt x="36" y="117"/>
                </a:lnTo>
                <a:lnTo>
                  <a:pt x="43" y="119"/>
                </a:lnTo>
                <a:lnTo>
                  <a:pt x="51" y="121"/>
                </a:lnTo>
                <a:lnTo>
                  <a:pt x="874" y="121"/>
                </a:lnTo>
                <a:lnTo>
                  <a:pt x="892" y="117"/>
                </a:lnTo>
                <a:lnTo>
                  <a:pt x="899" y="113"/>
                </a:lnTo>
                <a:lnTo>
                  <a:pt x="905" y="108"/>
                </a:lnTo>
                <a:lnTo>
                  <a:pt x="912" y="102"/>
                </a:lnTo>
                <a:lnTo>
                  <a:pt x="917" y="95"/>
                </a:lnTo>
                <a:lnTo>
                  <a:pt x="921" y="88"/>
                </a:lnTo>
                <a:lnTo>
                  <a:pt x="924" y="78"/>
                </a:lnTo>
                <a:lnTo>
                  <a:pt x="926" y="70"/>
                </a:lnTo>
                <a:lnTo>
                  <a:pt x="926" y="60"/>
                </a:lnTo>
                <a:lnTo>
                  <a:pt x="926" y="50"/>
                </a:lnTo>
                <a:lnTo>
                  <a:pt x="924" y="41"/>
                </a:lnTo>
                <a:lnTo>
                  <a:pt x="921" y="32"/>
                </a:lnTo>
                <a:lnTo>
                  <a:pt x="917" y="25"/>
                </a:lnTo>
                <a:lnTo>
                  <a:pt x="912" y="18"/>
                </a:lnTo>
                <a:lnTo>
                  <a:pt x="905" y="11"/>
                </a:lnTo>
                <a:lnTo>
                  <a:pt x="899" y="6"/>
                </a:lnTo>
                <a:lnTo>
                  <a:pt x="892" y="2"/>
                </a:lnTo>
                <a:lnTo>
                  <a:pt x="883" y="1"/>
                </a:lnTo>
                <a:lnTo>
                  <a:pt x="874" y="0"/>
                </a:lnTo>
                <a:lnTo>
                  <a:pt x="51"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502" name="Line 126"/>
          <p:cNvSpPr>
            <a:spLocks noChangeShapeType="1"/>
          </p:cNvSpPr>
          <p:nvPr/>
        </p:nvSpPr>
        <p:spPr bwMode="auto">
          <a:xfrm>
            <a:off x="5519738" y="3365500"/>
            <a:ext cx="1587" cy="1588"/>
          </a:xfrm>
          <a:prstGeom prst="line">
            <a:avLst/>
          </a:prstGeom>
          <a:noFill/>
          <a:ln w="0">
            <a:solidFill>
              <a:srgbClr val="00FFFF"/>
            </a:solidFill>
            <a:round/>
            <a:headEnd/>
            <a:tailEnd/>
          </a:ln>
        </p:spPr>
        <p:txBody>
          <a:bodyPr>
            <a:prstTxWarp prst="textNoShape">
              <a:avLst/>
            </a:prstTxWarp>
          </a:bodyPr>
          <a:lstStyle/>
          <a:p>
            <a:endParaRPr lang="en-US"/>
          </a:p>
        </p:txBody>
      </p:sp>
      <p:sp>
        <p:nvSpPr>
          <p:cNvPr id="101503" name="Freeform 127"/>
          <p:cNvSpPr>
            <a:spLocks/>
          </p:cNvSpPr>
          <p:nvPr/>
        </p:nvSpPr>
        <p:spPr bwMode="auto">
          <a:xfrm>
            <a:off x="5500688" y="3365500"/>
            <a:ext cx="323850" cy="36513"/>
          </a:xfrm>
          <a:custGeom>
            <a:avLst/>
            <a:gdLst>
              <a:gd name="T0" fmla="*/ 18147 w 928"/>
              <a:gd name="T1" fmla="*/ 0 h 121"/>
              <a:gd name="T2" fmla="*/ 15006 w 928"/>
              <a:gd name="T3" fmla="*/ 302 h 121"/>
              <a:gd name="T4" fmla="*/ 12563 w 928"/>
              <a:gd name="T5" fmla="*/ 604 h 121"/>
              <a:gd name="T6" fmla="*/ 9771 w 928"/>
              <a:gd name="T7" fmla="*/ 1811 h 121"/>
              <a:gd name="T8" fmla="*/ 7329 w 928"/>
              <a:gd name="T9" fmla="*/ 3319 h 121"/>
              <a:gd name="T10" fmla="*/ 5235 w 928"/>
              <a:gd name="T11" fmla="*/ 5432 h 121"/>
              <a:gd name="T12" fmla="*/ 3490 w 928"/>
              <a:gd name="T13" fmla="*/ 7544 h 121"/>
              <a:gd name="T14" fmla="*/ 1745 w 928"/>
              <a:gd name="T15" fmla="*/ 9656 h 121"/>
              <a:gd name="T16" fmla="*/ 698 w 928"/>
              <a:gd name="T17" fmla="*/ 12372 h 121"/>
              <a:gd name="T18" fmla="*/ 0 w 928"/>
              <a:gd name="T19" fmla="*/ 15088 h 121"/>
              <a:gd name="T20" fmla="*/ 0 w 928"/>
              <a:gd name="T21" fmla="*/ 18106 h 121"/>
              <a:gd name="T22" fmla="*/ 0 w 928"/>
              <a:gd name="T23" fmla="*/ 21123 h 121"/>
              <a:gd name="T24" fmla="*/ 698 w 928"/>
              <a:gd name="T25" fmla="*/ 23537 h 121"/>
              <a:gd name="T26" fmla="*/ 1745 w 928"/>
              <a:gd name="T27" fmla="*/ 26555 h 121"/>
              <a:gd name="T28" fmla="*/ 3490 w 928"/>
              <a:gd name="T29" fmla="*/ 28667 h 121"/>
              <a:gd name="T30" fmla="*/ 5235 w 928"/>
              <a:gd name="T31" fmla="*/ 30780 h 121"/>
              <a:gd name="T32" fmla="*/ 7329 w 928"/>
              <a:gd name="T33" fmla="*/ 32590 h 121"/>
              <a:gd name="T34" fmla="*/ 9771 w 928"/>
              <a:gd name="T35" fmla="*/ 34099 h 121"/>
              <a:gd name="T36" fmla="*/ 12563 w 928"/>
              <a:gd name="T37" fmla="*/ 35306 h 121"/>
              <a:gd name="T38" fmla="*/ 15006 w 928"/>
              <a:gd name="T39" fmla="*/ 35909 h 121"/>
              <a:gd name="T40" fmla="*/ 18147 w 928"/>
              <a:gd name="T41" fmla="*/ 36513 h 121"/>
              <a:gd name="T42" fmla="*/ 305703 w 928"/>
              <a:gd name="T43" fmla="*/ 36513 h 121"/>
              <a:gd name="T44" fmla="*/ 311287 w 928"/>
              <a:gd name="T45" fmla="*/ 35306 h 121"/>
              <a:gd name="T46" fmla="*/ 313730 w 928"/>
              <a:gd name="T47" fmla="*/ 34099 h 121"/>
              <a:gd name="T48" fmla="*/ 315824 w 928"/>
              <a:gd name="T49" fmla="*/ 32590 h 121"/>
              <a:gd name="T50" fmla="*/ 318266 w 928"/>
              <a:gd name="T51" fmla="*/ 30780 h 121"/>
              <a:gd name="T52" fmla="*/ 320360 w 928"/>
              <a:gd name="T53" fmla="*/ 28667 h 121"/>
              <a:gd name="T54" fmla="*/ 321407 w 928"/>
              <a:gd name="T55" fmla="*/ 26555 h 121"/>
              <a:gd name="T56" fmla="*/ 322803 w 928"/>
              <a:gd name="T57" fmla="*/ 23537 h 121"/>
              <a:gd name="T58" fmla="*/ 323152 w 928"/>
              <a:gd name="T59" fmla="*/ 21123 h 121"/>
              <a:gd name="T60" fmla="*/ 323850 w 928"/>
              <a:gd name="T61" fmla="*/ 18106 h 121"/>
              <a:gd name="T62" fmla="*/ 323152 w 928"/>
              <a:gd name="T63" fmla="*/ 15088 h 121"/>
              <a:gd name="T64" fmla="*/ 322803 w 928"/>
              <a:gd name="T65" fmla="*/ 12372 h 121"/>
              <a:gd name="T66" fmla="*/ 321407 w 928"/>
              <a:gd name="T67" fmla="*/ 9656 h 121"/>
              <a:gd name="T68" fmla="*/ 320360 w 928"/>
              <a:gd name="T69" fmla="*/ 7544 h 121"/>
              <a:gd name="T70" fmla="*/ 318266 w 928"/>
              <a:gd name="T71" fmla="*/ 5432 h 121"/>
              <a:gd name="T72" fmla="*/ 315824 w 928"/>
              <a:gd name="T73" fmla="*/ 3319 h 121"/>
              <a:gd name="T74" fmla="*/ 313730 w 928"/>
              <a:gd name="T75" fmla="*/ 1811 h 121"/>
              <a:gd name="T76" fmla="*/ 311287 w 928"/>
              <a:gd name="T77" fmla="*/ 604 h 121"/>
              <a:gd name="T78" fmla="*/ 308146 w 928"/>
              <a:gd name="T79" fmla="*/ 302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3" y="1"/>
                </a:lnTo>
                <a:lnTo>
                  <a:pt x="36" y="2"/>
                </a:lnTo>
                <a:lnTo>
                  <a:pt x="28" y="6"/>
                </a:lnTo>
                <a:lnTo>
                  <a:pt x="21" y="11"/>
                </a:lnTo>
                <a:lnTo>
                  <a:pt x="15" y="18"/>
                </a:lnTo>
                <a:lnTo>
                  <a:pt x="10" y="25"/>
                </a:lnTo>
                <a:lnTo>
                  <a:pt x="5" y="32"/>
                </a:lnTo>
                <a:lnTo>
                  <a:pt x="2" y="41"/>
                </a:lnTo>
                <a:lnTo>
                  <a:pt x="0" y="50"/>
                </a:lnTo>
                <a:lnTo>
                  <a:pt x="0" y="60"/>
                </a:lnTo>
                <a:lnTo>
                  <a:pt x="0" y="70"/>
                </a:lnTo>
                <a:lnTo>
                  <a:pt x="2" y="78"/>
                </a:lnTo>
                <a:lnTo>
                  <a:pt x="5" y="88"/>
                </a:lnTo>
                <a:lnTo>
                  <a:pt x="10" y="95"/>
                </a:lnTo>
                <a:lnTo>
                  <a:pt x="15" y="102"/>
                </a:lnTo>
                <a:lnTo>
                  <a:pt x="21" y="108"/>
                </a:lnTo>
                <a:lnTo>
                  <a:pt x="28" y="113"/>
                </a:lnTo>
                <a:lnTo>
                  <a:pt x="36" y="117"/>
                </a:lnTo>
                <a:lnTo>
                  <a:pt x="43" y="119"/>
                </a:lnTo>
                <a:lnTo>
                  <a:pt x="52" y="121"/>
                </a:lnTo>
                <a:lnTo>
                  <a:pt x="876" y="121"/>
                </a:lnTo>
                <a:lnTo>
                  <a:pt x="892" y="117"/>
                </a:lnTo>
                <a:lnTo>
                  <a:pt x="899" y="113"/>
                </a:lnTo>
                <a:lnTo>
                  <a:pt x="905" y="108"/>
                </a:lnTo>
                <a:lnTo>
                  <a:pt x="912" y="102"/>
                </a:lnTo>
                <a:lnTo>
                  <a:pt x="918" y="95"/>
                </a:lnTo>
                <a:lnTo>
                  <a:pt x="921" y="88"/>
                </a:lnTo>
                <a:lnTo>
                  <a:pt x="925" y="78"/>
                </a:lnTo>
                <a:lnTo>
                  <a:pt x="926" y="70"/>
                </a:lnTo>
                <a:lnTo>
                  <a:pt x="928" y="60"/>
                </a:lnTo>
                <a:lnTo>
                  <a:pt x="926" y="50"/>
                </a:lnTo>
                <a:lnTo>
                  <a:pt x="925" y="41"/>
                </a:lnTo>
                <a:lnTo>
                  <a:pt x="921" y="32"/>
                </a:lnTo>
                <a:lnTo>
                  <a:pt x="918" y="25"/>
                </a:lnTo>
                <a:lnTo>
                  <a:pt x="912" y="18"/>
                </a:lnTo>
                <a:lnTo>
                  <a:pt x="905" y="11"/>
                </a:lnTo>
                <a:lnTo>
                  <a:pt x="899" y="6"/>
                </a:lnTo>
                <a:lnTo>
                  <a:pt x="892" y="2"/>
                </a:lnTo>
                <a:lnTo>
                  <a:pt x="883" y="1"/>
                </a:lnTo>
                <a:lnTo>
                  <a:pt x="876"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504" name="Line 128"/>
          <p:cNvSpPr>
            <a:spLocks noChangeShapeType="1"/>
          </p:cNvSpPr>
          <p:nvPr/>
        </p:nvSpPr>
        <p:spPr bwMode="auto">
          <a:xfrm>
            <a:off x="5789613" y="3382963"/>
            <a:ext cx="0" cy="1587"/>
          </a:xfrm>
          <a:prstGeom prst="line">
            <a:avLst/>
          </a:prstGeom>
          <a:noFill/>
          <a:ln w="0">
            <a:solidFill>
              <a:srgbClr val="00FFFF"/>
            </a:solidFill>
            <a:round/>
            <a:headEnd/>
            <a:tailEnd/>
          </a:ln>
        </p:spPr>
        <p:txBody>
          <a:bodyPr>
            <a:prstTxWarp prst="textNoShape">
              <a:avLst/>
            </a:prstTxWarp>
          </a:bodyPr>
          <a:lstStyle/>
          <a:p>
            <a:endParaRPr lang="en-US"/>
          </a:p>
        </p:txBody>
      </p:sp>
      <p:sp>
        <p:nvSpPr>
          <p:cNvPr id="101505" name="Freeform 129"/>
          <p:cNvSpPr>
            <a:spLocks/>
          </p:cNvSpPr>
          <p:nvPr/>
        </p:nvSpPr>
        <p:spPr bwMode="auto">
          <a:xfrm>
            <a:off x="5789613" y="3232150"/>
            <a:ext cx="34925" cy="169863"/>
          </a:xfrm>
          <a:custGeom>
            <a:avLst/>
            <a:gdLst>
              <a:gd name="T0" fmla="*/ 0 w 104"/>
              <a:gd name="T1" fmla="*/ 151524 h 565"/>
              <a:gd name="T2" fmla="*/ 0 w 104"/>
              <a:gd name="T3" fmla="*/ 154530 h 565"/>
              <a:gd name="T4" fmla="*/ 672 w 104"/>
              <a:gd name="T5" fmla="*/ 156935 h 565"/>
              <a:gd name="T6" fmla="*/ 1679 w 104"/>
              <a:gd name="T7" fmla="*/ 159942 h 565"/>
              <a:gd name="T8" fmla="*/ 3358 w 104"/>
              <a:gd name="T9" fmla="*/ 162046 h 565"/>
              <a:gd name="T10" fmla="*/ 5037 w 104"/>
              <a:gd name="T11" fmla="*/ 164151 h 565"/>
              <a:gd name="T12" fmla="*/ 7052 w 104"/>
              <a:gd name="T13" fmla="*/ 165955 h 565"/>
              <a:gd name="T14" fmla="*/ 9403 w 104"/>
              <a:gd name="T15" fmla="*/ 167458 h 565"/>
              <a:gd name="T16" fmla="*/ 12089 w 104"/>
              <a:gd name="T17" fmla="*/ 168660 h 565"/>
              <a:gd name="T18" fmla="*/ 14440 w 104"/>
              <a:gd name="T19" fmla="*/ 169262 h 565"/>
              <a:gd name="T20" fmla="*/ 17463 w 104"/>
              <a:gd name="T21" fmla="*/ 169863 h 565"/>
              <a:gd name="T22" fmla="*/ 19813 w 104"/>
              <a:gd name="T23" fmla="*/ 169262 h 565"/>
              <a:gd name="T24" fmla="*/ 22836 w 104"/>
              <a:gd name="T25" fmla="*/ 168660 h 565"/>
              <a:gd name="T26" fmla="*/ 25186 w 104"/>
              <a:gd name="T27" fmla="*/ 167458 h 565"/>
              <a:gd name="T28" fmla="*/ 27201 w 104"/>
              <a:gd name="T29" fmla="*/ 165955 h 565"/>
              <a:gd name="T30" fmla="*/ 29552 w 104"/>
              <a:gd name="T31" fmla="*/ 164151 h 565"/>
              <a:gd name="T32" fmla="*/ 31567 w 104"/>
              <a:gd name="T33" fmla="*/ 162046 h 565"/>
              <a:gd name="T34" fmla="*/ 32574 w 104"/>
              <a:gd name="T35" fmla="*/ 159942 h 565"/>
              <a:gd name="T36" fmla="*/ 33918 w 104"/>
              <a:gd name="T37" fmla="*/ 156935 h 565"/>
              <a:gd name="T38" fmla="*/ 34253 w 104"/>
              <a:gd name="T39" fmla="*/ 154530 h 565"/>
              <a:gd name="T40" fmla="*/ 34925 w 104"/>
              <a:gd name="T41" fmla="*/ 151524 h 565"/>
              <a:gd name="T42" fmla="*/ 34925 w 104"/>
              <a:gd name="T43" fmla="*/ 18339 h 565"/>
              <a:gd name="T44" fmla="*/ 33918 w 104"/>
              <a:gd name="T45" fmla="*/ 12928 h 565"/>
              <a:gd name="T46" fmla="*/ 32574 w 104"/>
              <a:gd name="T47" fmla="*/ 9921 h 565"/>
              <a:gd name="T48" fmla="*/ 31567 w 104"/>
              <a:gd name="T49" fmla="*/ 7817 h 565"/>
              <a:gd name="T50" fmla="*/ 29552 w 104"/>
              <a:gd name="T51" fmla="*/ 5712 h 565"/>
              <a:gd name="T52" fmla="*/ 27201 w 104"/>
              <a:gd name="T53" fmla="*/ 3908 h 565"/>
              <a:gd name="T54" fmla="*/ 25186 w 104"/>
              <a:gd name="T55" fmla="*/ 2405 h 565"/>
              <a:gd name="T56" fmla="*/ 22836 w 104"/>
              <a:gd name="T57" fmla="*/ 1203 h 565"/>
              <a:gd name="T58" fmla="*/ 19813 w 104"/>
              <a:gd name="T59" fmla="*/ 601 h 565"/>
              <a:gd name="T60" fmla="*/ 17463 w 104"/>
              <a:gd name="T61" fmla="*/ 0 h 565"/>
              <a:gd name="T62" fmla="*/ 14440 w 104"/>
              <a:gd name="T63" fmla="*/ 601 h 565"/>
              <a:gd name="T64" fmla="*/ 12089 w 104"/>
              <a:gd name="T65" fmla="*/ 1203 h 565"/>
              <a:gd name="T66" fmla="*/ 9403 w 104"/>
              <a:gd name="T67" fmla="*/ 2405 h 565"/>
              <a:gd name="T68" fmla="*/ 7052 w 104"/>
              <a:gd name="T69" fmla="*/ 3908 h 565"/>
              <a:gd name="T70" fmla="*/ 5037 w 104"/>
              <a:gd name="T71" fmla="*/ 5712 h 565"/>
              <a:gd name="T72" fmla="*/ 3358 w 104"/>
              <a:gd name="T73" fmla="*/ 7817 h 565"/>
              <a:gd name="T74" fmla="*/ 1679 w 104"/>
              <a:gd name="T75" fmla="*/ 9921 h 565"/>
              <a:gd name="T76" fmla="*/ 672 w 104"/>
              <a:gd name="T77" fmla="*/ 12928 h 565"/>
              <a:gd name="T78" fmla="*/ 0 w 104"/>
              <a:gd name="T79" fmla="*/ 15333 h 565"/>
              <a:gd name="T80" fmla="*/ 0 w 104"/>
              <a:gd name="T81" fmla="*/ 18339 h 565"/>
              <a:gd name="T82" fmla="*/ 0 w 104"/>
              <a:gd name="T83" fmla="*/ 151524 h 5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565"/>
              <a:gd name="T128" fmla="*/ 104 w 104"/>
              <a:gd name="T129" fmla="*/ 565 h 5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565">
                <a:moveTo>
                  <a:pt x="0" y="504"/>
                </a:moveTo>
                <a:lnTo>
                  <a:pt x="0" y="514"/>
                </a:lnTo>
                <a:lnTo>
                  <a:pt x="2" y="522"/>
                </a:lnTo>
                <a:lnTo>
                  <a:pt x="5" y="532"/>
                </a:lnTo>
                <a:lnTo>
                  <a:pt x="10" y="539"/>
                </a:lnTo>
                <a:lnTo>
                  <a:pt x="15" y="546"/>
                </a:lnTo>
                <a:lnTo>
                  <a:pt x="21" y="552"/>
                </a:lnTo>
                <a:lnTo>
                  <a:pt x="28" y="557"/>
                </a:lnTo>
                <a:lnTo>
                  <a:pt x="36" y="561"/>
                </a:lnTo>
                <a:lnTo>
                  <a:pt x="43" y="563"/>
                </a:lnTo>
                <a:lnTo>
                  <a:pt x="52" y="565"/>
                </a:lnTo>
                <a:lnTo>
                  <a:pt x="59" y="563"/>
                </a:lnTo>
                <a:lnTo>
                  <a:pt x="68" y="561"/>
                </a:lnTo>
                <a:lnTo>
                  <a:pt x="75" y="557"/>
                </a:lnTo>
                <a:lnTo>
                  <a:pt x="81" y="552"/>
                </a:lnTo>
                <a:lnTo>
                  <a:pt x="88" y="546"/>
                </a:lnTo>
                <a:lnTo>
                  <a:pt x="94" y="539"/>
                </a:lnTo>
                <a:lnTo>
                  <a:pt x="97" y="532"/>
                </a:lnTo>
                <a:lnTo>
                  <a:pt x="101" y="522"/>
                </a:lnTo>
                <a:lnTo>
                  <a:pt x="102" y="514"/>
                </a:lnTo>
                <a:lnTo>
                  <a:pt x="104" y="504"/>
                </a:lnTo>
                <a:lnTo>
                  <a:pt x="104" y="61"/>
                </a:lnTo>
                <a:lnTo>
                  <a:pt x="101" y="43"/>
                </a:lnTo>
                <a:lnTo>
                  <a:pt x="97" y="33"/>
                </a:lnTo>
                <a:lnTo>
                  <a:pt x="94" y="26"/>
                </a:lnTo>
                <a:lnTo>
                  <a:pt x="88" y="19"/>
                </a:lnTo>
                <a:lnTo>
                  <a:pt x="81" y="13"/>
                </a:lnTo>
                <a:lnTo>
                  <a:pt x="75" y="8"/>
                </a:lnTo>
                <a:lnTo>
                  <a:pt x="68" y="4"/>
                </a:lnTo>
                <a:lnTo>
                  <a:pt x="59" y="2"/>
                </a:lnTo>
                <a:lnTo>
                  <a:pt x="52" y="0"/>
                </a:lnTo>
                <a:lnTo>
                  <a:pt x="43" y="2"/>
                </a:lnTo>
                <a:lnTo>
                  <a:pt x="36" y="4"/>
                </a:lnTo>
                <a:lnTo>
                  <a:pt x="28" y="8"/>
                </a:lnTo>
                <a:lnTo>
                  <a:pt x="21" y="13"/>
                </a:lnTo>
                <a:lnTo>
                  <a:pt x="15" y="19"/>
                </a:lnTo>
                <a:lnTo>
                  <a:pt x="10" y="26"/>
                </a:lnTo>
                <a:lnTo>
                  <a:pt x="5" y="33"/>
                </a:lnTo>
                <a:lnTo>
                  <a:pt x="2" y="43"/>
                </a:lnTo>
                <a:lnTo>
                  <a:pt x="0" y="51"/>
                </a:lnTo>
                <a:lnTo>
                  <a:pt x="0" y="61"/>
                </a:lnTo>
                <a:lnTo>
                  <a:pt x="0" y="504"/>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506" name="Line 130"/>
          <p:cNvSpPr>
            <a:spLocks noChangeShapeType="1"/>
          </p:cNvSpPr>
          <p:nvPr/>
        </p:nvSpPr>
        <p:spPr bwMode="auto">
          <a:xfrm>
            <a:off x="5807075" y="3232150"/>
            <a:ext cx="1588" cy="0"/>
          </a:xfrm>
          <a:prstGeom prst="line">
            <a:avLst/>
          </a:prstGeom>
          <a:noFill/>
          <a:ln w="0">
            <a:solidFill>
              <a:srgbClr val="00FFFF"/>
            </a:solidFill>
            <a:round/>
            <a:headEnd/>
            <a:tailEnd/>
          </a:ln>
        </p:spPr>
        <p:txBody>
          <a:bodyPr>
            <a:prstTxWarp prst="textNoShape">
              <a:avLst/>
            </a:prstTxWarp>
          </a:bodyPr>
          <a:lstStyle/>
          <a:p>
            <a:endParaRPr lang="en-US"/>
          </a:p>
        </p:txBody>
      </p:sp>
      <p:sp>
        <p:nvSpPr>
          <p:cNvPr id="101507" name="Freeform 131"/>
          <p:cNvSpPr>
            <a:spLocks/>
          </p:cNvSpPr>
          <p:nvPr/>
        </p:nvSpPr>
        <p:spPr bwMode="auto">
          <a:xfrm>
            <a:off x="5789613" y="3232150"/>
            <a:ext cx="323850" cy="34925"/>
          </a:xfrm>
          <a:custGeom>
            <a:avLst/>
            <a:gdLst>
              <a:gd name="T0" fmla="*/ 18147 w 928"/>
              <a:gd name="T1" fmla="*/ 0 h 121"/>
              <a:gd name="T2" fmla="*/ 15006 w 928"/>
              <a:gd name="T3" fmla="*/ 577 h 121"/>
              <a:gd name="T4" fmla="*/ 12563 w 928"/>
              <a:gd name="T5" fmla="*/ 1155 h 121"/>
              <a:gd name="T6" fmla="*/ 9771 w 928"/>
              <a:gd name="T7" fmla="*/ 2309 h 121"/>
              <a:gd name="T8" fmla="*/ 7329 w 928"/>
              <a:gd name="T9" fmla="*/ 3752 h 121"/>
              <a:gd name="T10" fmla="*/ 5235 w 928"/>
              <a:gd name="T11" fmla="*/ 5484 h 121"/>
              <a:gd name="T12" fmla="*/ 3490 w 928"/>
              <a:gd name="T13" fmla="*/ 7505 h 121"/>
              <a:gd name="T14" fmla="*/ 1745 w 928"/>
              <a:gd name="T15" fmla="*/ 9525 h 121"/>
              <a:gd name="T16" fmla="*/ 698 w 928"/>
              <a:gd name="T17" fmla="*/ 12411 h 121"/>
              <a:gd name="T18" fmla="*/ 0 w 928"/>
              <a:gd name="T19" fmla="*/ 14720 h 121"/>
              <a:gd name="T20" fmla="*/ 0 w 928"/>
              <a:gd name="T21" fmla="*/ 17607 h 121"/>
              <a:gd name="T22" fmla="*/ 0 w 928"/>
              <a:gd name="T23" fmla="*/ 20205 h 121"/>
              <a:gd name="T24" fmla="*/ 698 w 928"/>
              <a:gd name="T25" fmla="*/ 23091 h 121"/>
              <a:gd name="T26" fmla="*/ 1745 w 928"/>
              <a:gd name="T27" fmla="*/ 25689 h 121"/>
              <a:gd name="T28" fmla="*/ 3490 w 928"/>
              <a:gd name="T29" fmla="*/ 27998 h 121"/>
              <a:gd name="T30" fmla="*/ 5235 w 928"/>
              <a:gd name="T31" fmla="*/ 29730 h 121"/>
              <a:gd name="T32" fmla="*/ 7329 w 928"/>
              <a:gd name="T33" fmla="*/ 31750 h 121"/>
              <a:gd name="T34" fmla="*/ 9771 w 928"/>
              <a:gd name="T35" fmla="*/ 33193 h 121"/>
              <a:gd name="T36" fmla="*/ 12563 w 928"/>
              <a:gd name="T37" fmla="*/ 34348 h 121"/>
              <a:gd name="T38" fmla="*/ 15006 w 928"/>
              <a:gd name="T39" fmla="*/ 34925 h 121"/>
              <a:gd name="T40" fmla="*/ 18147 w 928"/>
              <a:gd name="T41" fmla="*/ 34925 h 121"/>
              <a:gd name="T42" fmla="*/ 305703 w 928"/>
              <a:gd name="T43" fmla="*/ 34925 h 121"/>
              <a:gd name="T44" fmla="*/ 311287 w 928"/>
              <a:gd name="T45" fmla="*/ 34348 h 121"/>
              <a:gd name="T46" fmla="*/ 313730 w 928"/>
              <a:gd name="T47" fmla="*/ 33193 h 121"/>
              <a:gd name="T48" fmla="*/ 316173 w 928"/>
              <a:gd name="T49" fmla="*/ 31750 h 121"/>
              <a:gd name="T50" fmla="*/ 318615 w 928"/>
              <a:gd name="T51" fmla="*/ 29730 h 121"/>
              <a:gd name="T52" fmla="*/ 320360 w 928"/>
              <a:gd name="T53" fmla="*/ 27998 h 121"/>
              <a:gd name="T54" fmla="*/ 321407 w 928"/>
              <a:gd name="T55" fmla="*/ 25689 h 121"/>
              <a:gd name="T56" fmla="*/ 322803 w 928"/>
              <a:gd name="T57" fmla="*/ 23091 h 121"/>
              <a:gd name="T58" fmla="*/ 323152 w 928"/>
              <a:gd name="T59" fmla="*/ 20205 h 121"/>
              <a:gd name="T60" fmla="*/ 323850 w 928"/>
              <a:gd name="T61" fmla="*/ 17607 h 121"/>
              <a:gd name="T62" fmla="*/ 323152 w 928"/>
              <a:gd name="T63" fmla="*/ 14720 h 121"/>
              <a:gd name="T64" fmla="*/ 322803 w 928"/>
              <a:gd name="T65" fmla="*/ 12411 h 121"/>
              <a:gd name="T66" fmla="*/ 321407 w 928"/>
              <a:gd name="T67" fmla="*/ 9525 h 121"/>
              <a:gd name="T68" fmla="*/ 320360 w 928"/>
              <a:gd name="T69" fmla="*/ 7505 h 121"/>
              <a:gd name="T70" fmla="*/ 318615 w 928"/>
              <a:gd name="T71" fmla="*/ 5484 h 121"/>
              <a:gd name="T72" fmla="*/ 316173 w 928"/>
              <a:gd name="T73" fmla="*/ 3752 h 121"/>
              <a:gd name="T74" fmla="*/ 313730 w 928"/>
              <a:gd name="T75" fmla="*/ 2309 h 121"/>
              <a:gd name="T76" fmla="*/ 311287 w 928"/>
              <a:gd name="T77" fmla="*/ 1155 h 121"/>
              <a:gd name="T78" fmla="*/ 308146 w 928"/>
              <a:gd name="T79" fmla="*/ 577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3" y="2"/>
                </a:lnTo>
                <a:lnTo>
                  <a:pt x="36" y="4"/>
                </a:lnTo>
                <a:lnTo>
                  <a:pt x="28" y="8"/>
                </a:lnTo>
                <a:lnTo>
                  <a:pt x="21" y="13"/>
                </a:lnTo>
                <a:lnTo>
                  <a:pt x="15" y="19"/>
                </a:lnTo>
                <a:lnTo>
                  <a:pt x="10" y="26"/>
                </a:lnTo>
                <a:lnTo>
                  <a:pt x="5" y="33"/>
                </a:lnTo>
                <a:lnTo>
                  <a:pt x="2" y="43"/>
                </a:lnTo>
                <a:lnTo>
                  <a:pt x="0" y="51"/>
                </a:lnTo>
                <a:lnTo>
                  <a:pt x="0" y="61"/>
                </a:lnTo>
                <a:lnTo>
                  <a:pt x="0" y="70"/>
                </a:lnTo>
                <a:lnTo>
                  <a:pt x="2" y="80"/>
                </a:lnTo>
                <a:lnTo>
                  <a:pt x="5" y="89"/>
                </a:lnTo>
                <a:lnTo>
                  <a:pt x="10" y="97"/>
                </a:lnTo>
                <a:lnTo>
                  <a:pt x="15" y="103"/>
                </a:lnTo>
                <a:lnTo>
                  <a:pt x="21" y="110"/>
                </a:lnTo>
                <a:lnTo>
                  <a:pt x="28" y="115"/>
                </a:lnTo>
                <a:lnTo>
                  <a:pt x="36" y="119"/>
                </a:lnTo>
                <a:lnTo>
                  <a:pt x="43" y="121"/>
                </a:lnTo>
                <a:lnTo>
                  <a:pt x="52" y="121"/>
                </a:lnTo>
                <a:lnTo>
                  <a:pt x="876" y="121"/>
                </a:lnTo>
                <a:lnTo>
                  <a:pt x="892" y="119"/>
                </a:lnTo>
                <a:lnTo>
                  <a:pt x="899" y="115"/>
                </a:lnTo>
                <a:lnTo>
                  <a:pt x="906" y="110"/>
                </a:lnTo>
                <a:lnTo>
                  <a:pt x="913" y="103"/>
                </a:lnTo>
                <a:lnTo>
                  <a:pt x="918" y="97"/>
                </a:lnTo>
                <a:lnTo>
                  <a:pt x="921" y="89"/>
                </a:lnTo>
                <a:lnTo>
                  <a:pt x="925" y="80"/>
                </a:lnTo>
                <a:lnTo>
                  <a:pt x="926" y="70"/>
                </a:lnTo>
                <a:lnTo>
                  <a:pt x="928" y="61"/>
                </a:lnTo>
                <a:lnTo>
                  <a:pt x="926" y="51"/>
                </a:lnTo>
                <a:lnTo>
                  <a:pt x="925" y="43"/>
                </a:lnTo>
                <a:lnTo>
                  <a:pt x="921" y="33"/>
                </a:lnTo>
                <a:lnTo>
                  <a:pt x="918" y="26"/>
                </a:lnTo>
                <a:lnTo>
                  <a:pt x="913" y="19"/>
                </a:lnTo>
                <a:lnTo>
                  <a:pt x="906" y="13"/>
                </a:lnTo>
                <a:lnTo>
                  <a:pt x="899" y="8"/>
                </a:lnTo>
                <a:lnTo>
                  <a:pt x="892" y="4"/>
                </a:lnTo>
                <a:lnTo>
                  <a:pt x="883" y="2"/>
                </a:lnTo>
                <a:lnTo>
                  <a:pt x="876"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508" name="Line 132"/>
          <p:cNvSpPr>
            <a:spLocks noChangeShapeType="1"/>
          </p:cNvSpPr>
          <p:nvPr/>
        </p:nvSpPr>
        <p:spPr bwMode="auto">
          <a:xfrm>
            <a:off x="6094413" y="3232150"/>
            <a:ext cx="1587" cy="0"/>
          </a:xfrm>
          <a:prstGeom prst="line">
            <a:avLst/>
          </a:prstGeom>
          <a:noFill/>
          <a:ln w="0">
            <a:solidFill>
              <a:srgbClr val="00FFFF"/>
            </a:solidFill>
            <a:round/>
            <a:headEnd/>
            <a:tailEnd/>
          </a:ln>
        </p:spPr>
        <p:txBody>
          <a:bodyPr>
            <a:prstTxWarp prst="textNoShape">
              <a:avLst/>
            </a:prstTxWarp>
          </a:bodyPr>
          <a:lstStyle/>
          <a:p>
            <a:endParaRPr lang="en-US"/>
          </a:p>
        </p:txBody>
      </p:sp>
      <p:sp>
        <p:nvSpPr>
          <p:cNvPr id="101509" name="Freeform 133"/>
          <p:cNvSpPr>
            <a:spLocks/>
          </p:cNvSpPr>
          <p:nvPr/>
        </p:nvSpPr>
        <p:spPr bwMode="auto">
          <a:xfrm>
            <a:off x="6076950" y="3232150"/>
            <a:ext cx="323850" cy="34925"/>
          </a:xfrm>
          <a:custGeom>
            <a:avLst/>
            <a:gdLst>
              <a:gd name="T0" fmla="*/ 18166 w 927"/>
              <a:gd name="T1" fmla="*/ 0 h 121"/>
              <a:gd name="T2" fmla="*/ 15022 w 927"/>
              <a:gd name="T3" fmla="*/ 577 h 121"/>
              <a:gd name="T4" fmla="*/ 12227 w 927"/>
              <a:gd name="T5" fmla="*/ 1155 h 121"/>
              <a:gd name="T6" fmla="*/ 9782 w 927"/>
              <a:gd name="T7" fmla="*/ 2309 h 121"/>
              <a:gd name="T8" fmla="*/ 7336 w 927"/>
              <a:gd name="T9" fmla="*/ 3752 h 121"/>
              <a:gd name="T10" fmla="*/ 4891 w 927"/>
              <a:gd name="T11" fmla="*/ 5484 h 121"/>
              <a:gd name="T12" fmla="*/ 3494 w 927"/>
              <a:gd name="T13" fmla="*/ 7505 h 121"/>
              <a:gd name="T14" fmla="*/ 2096 w 927"/>
              <a:gd name="T15" fmla="*/ 9525 h 121"/>
              <a:gd name="T16" fmla="*/ 699 w 927"/>
              <a:gd name="T17" fmla="*/ 12411 h 121"/>
              <a:gd name="T18" fmla="*/ 349 w 927"/>
              <a:gd name="T19" fmla="*/ 14720 h 121"/>
              <a:gd name="T20" fmla="*/ 0 w 927"/>
              <a:gd name="T21" fmla="*/ 17607 h 121"/>
              <a:gd name="T22" fmla="*/ 349 w 927"/>
              <a:gd name="T23" fmla="*/ 20205 h 121"/>
              <a:gd name="T24" fmla="*/ 699 w 927"/>
              <a:gd name="T25" fmla="*/ 23091 h 121"/>
              <a:gd name="T26" fmla="*/ 2096 w 927"/>
              <a:gd name="T27" fmla="*/ 25689 h 121"/>
              <a:gd name="T28" fmla="*/ 3494 w 927"/>
              <a:gd name="T29" fmla="*/ 27998 h 121"/>
              <a:gd name="T30" fmla="*/ 4891 w 927"/>
              <a:gd name="T31" fmla="*/ 29730 h 121"/>
              <a:gd name="T32" fmla="*/ 7336 w 927"/>
              <a:gd name="T33" fmla="*/ 31750 h 121"/>
              <a:gd name="T34" fmla="*/ 9782 w 927"/>
              <a:gd name="T35" fmla="*/ 33193 h 121"/>
              <a:gd name="T36" fmla="*/ 12227 w 927"/>
              <a:gd name="T37" fmla="*/ 34348 h 121"/>
              <a:gd name="T38" fmla="*/ 15022 w 927"/>
              <a:gd name="T39" fmla="*/ 34925 h 121"/>
              <a:gd name="T40" fmla="*/ 18166 w 927"/>
              <a:gd name="T41" fmla="*/ 34925 h 121"/>
              <a:gd name="T42" fmla="*/ 306033 w 927"/>
              <a:gd name="T43" fmla="*/ 34925 h 121"/>
              <a:gd name="T44" fmla="*/ 311623 w 927"/>
              <a:gd name="T45" fmla="*/ 34348 h 121"/>
              <a:gd name="T46" fmla="*/ 314068 w 927"/>
              <a:gd name="T47" fmla="*/ 33193 h 121"/>
              <a:gd name="T48" fmla="*/ 316514 w 927"/>
              <a:gd name="T49" fmla="*/ 31750 h 121"/>
              <a:gd name="T50" fmla="*/ 318959 w 927"/>
              <a:gd name="T51" fmla="*/ 29730 h 121"/>
              <a:gd name="T52" fmla="*/ 320706 w 927"/>
              <a:gd name="T53" fmla="*/ 27998 h 121"/>
              <a:gd name="T54" fmla="*/ 321754 w 927"/>
              <a:gd name="T55" fmla="*/ 25689 h 121"/>
              <a:gd name="T56" fmla="*/ 323151 w 927"/>
              <a:gd name="T57" fmla="*/ 23091 h 121"/>
              <a:gd name="T58" fmla="*/ 323501 w 927"/>
              <a:gd name="T59" fmla="*/ 20205 h 121"/>
              <a:gd name="T60" fmla="*/ 323850 w 927"/>
              <a:gd name="T61" fmla="*/ 17607 h 121"/>
              <a:gd name="T62" fmla="*/ 323501 w 927"/>
              <a:gd name="T63" fmla="*/ 14720 h 121"/>
              <a:gd name="T64" fmla="*/ 323151 w 927"/>
              <a:gd name="T65" fmla="*/ 12411 h 121"/>
              <a:gd name="T66" fmla="*/ 321754 w 927"/>
              <a:gd name="T67" fmla="*/ 9525 h 121"/>
              <a:gd name="T68" fmla="*/ 320706 w 927"/>
              <a:gd name="T69" fmla="*/ 7505 h 121"/>
              <a:gd name="T70" fmla="*/ 318959 w 927"/>
              <a:gd name="T71" fmla="*/ 5484 h 121"/>
              <a:gd name="T72" fmla="*/ 316514 w 927"/>
              <a:gd name="T73" fmla="*/ 3752 h 121"/>
              <a:gd name="T74" fmla="*/ 314068 w 927"/>
              <a:gd name="T75" fmla="*/ 2309 h 121"/>
              <a:gd name="T76" fmla="*/ 311623 w 927"/>
              <a:gd name="T77" fmla="*/ 1155 h 121"/>
              <a:gd name="T78" fmla="*/ 308828 w 927"/>
              <a:gd name="T79" fmla="*/ 577 h 121"/>
              <a:gd name="T80" fmla="*/ 306033 w 927"/>
              <a:gd name="T81" fmla="*/ 0 h 121"/>
              <a:gd name="T82" fmla="*/ 18166 w 927"/>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7"/>
              <a:gd name="T127" fmla="*/ 0 h 121"/>
              <a:gd name="T128" fmla="*/ 927 w 927"/>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7" h="121">
                <a:moveTo>
                  <a:pt x="52" y="0"/>
                </a:moveTo>
                <a:lnTo>
                  <a:pt x="43" y="2"/>
                </a:lnTo>
                <a:lnTo>
                  <a:pt x="35" y="4"/>
                </a:lnTo>
                <a:lnTo>
                  <a:pt x="28" y="8"/>
                </a:lnTo>
                <a:lnTo>
                  <a:pt x="21" y="13"/>
                </a:lnTo>
                <a:lnTo>
                  <a:pt x="14" y="19"/>
                </a:lnTo>
                <a:lnTo>
                  <a:pt x="10" y="26"/>
                </a:lnTo>
                <a:lnTo>
                  <a:pt x="6" y="33"/>
                </a:lnTo>
                <a:lnTo>
                  <a:pt x="2" y="43"/>
                </a:lnTo>
                <a:lnTo>
                  <a:pt x="1" y="51"/>
                </a:lnTo>
                <a:lnTo>
                  <a:pt x="0" y="61"/>
                </a:lnTo>
                <a:lnTo>
                  <a:pt x="1" y="70"/>
                </a:lnTo>
                <a:lnTo>
                  <a:pt x="2" y="80"/>
                </a:lnTo>
                <a:lnTo>
                  <a:pt x="6" y="89"/>
                </a:lnTo>
                <a:lnTo>
                  <a:pt x="10" y="97"/>
                </a:lnTo>
                <a:lnTo>
                  <a:pt x="14" y="103"/>
                </a:lnTo>
                <a:lnTo>
                  <a:pt x="21" y="110"/>
                </a:lnTo>
                <a:lnTo>
                  <a:pt x="28" y="115"/>
                </a:lnTo>
                <a:lnTo>
                  <a:pt x="35" y="119"/>
                </a:lnTo>
                <a:lnTo>
                  <a:pt x="43" y="121"/>
                </a:lnTo>
                <a:lnTo>
                  <a:pt x="52" y="121"/>
                </a:lnTo>
                <a:lnTo>
                  <a:pt x="876" y="121"/>
                </a:lnTo>
                <a:lnTo>
                  <a:pt x="892" y="119"/>
                </a:lnTo>
                <a:lnTo>
                  <a:pt x="899" y="115"/>
                </a:lnTo>
                <a:lnTo>
                  <a:pt x="906" y="110"/>
                </a:lnTo>
                <a:lnTo>
                  <a:pt x="913" y="103"/>
                </a:lnTo>
                <a:lnTo>
                  <a:pt x="918" y="97"/>
                </a:lnTo>
                <a:lnTo>
                  <a:pt x="921" y="89"/>
                </a:lnTo>
                <a:lnTo>
                  <a:pt x="925" y="80"/>
                </a:lnTo>
                <a:lnTo>
                  <a:pt x="926" y="70"/>
                </a:lnTo>
                <a:lnTo>
                  <a:pt x="927" y="61"/>
                </a:lnTo>
                <a:lnTo>
                  <a:pt x="926" y="51"/>
                </a:lnTo>
                <a:lnTo>
                  <a:pt x="925" y="43"/>
                </a:lnTo>
                <a:lnTo>
                  <a:pt x="921" y="33"/>
                </a:lnTo>
                <a:lnTo>
                  <a:pt x="918" y="26"/>
                </a:lnTo>
                <a:lnTo>
                  <a:pt x="913" y="19"/>
                </a:lnTo>
                <a:lnTo>
                  <a:pt x="906" y="13"/>
                </a:lnTo>
                <a:lnTo>
                  <a:pt x="899" y="8"/>
                </a:lnTo>
                <a:lnTo>
                  <a:pt x="892" y="4"/>
                </a:lnTo>
                <a:lnTo>
                  <a:pt x="884" y="2"/>
                </a:lnTo>
                <a:lnTo>
                  <a:pt x="876"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510" name="Line 134"/>
          <p:cNvSpPr>
            <a:spLocks noChangeShapeType="1"/>
          </p:cNvSpPr>
          <p:nvPr/>
        </p:nvSpPr>
        <p:spPr bwMode="auto">
          <a:xfrm>
            <a:off x="6383338" y="3232150"/>
            <a:ext cx="1587" cy="0"/>
          </a:xfrm>
          <a:prstGeom prst="line">
            <a:avLst/>
          </a:prstGeom>
          <a:noFill/>
          <a:ln w="0">
            <a:solidFill>
              <a:srgbClr val="00FFFF"/>
            </a:solidFill>
            <a:round/>
            <a:headEnd/>
            <a:tailEnd/>
          </a:ln>
        </p:spPr>
        <p:txBody>
          <a:bodyPr>
            <a:prstTxWarp prst="textNoShape">
              <a:avLst/>
            </a:prstTxWarp>
          </a:bodyPr>
          <a:lstStyle/>
          <a:p>
            <a:endParaRPr lang="en-US"/>
          </a:p>
        </p:txBody>
      </p:sp>
      <p:sp>
        <p:nvSpPr>
          <p:cNvPr id="101511" name="Freeform 135"/>
          <p:cNvSpPr>
            <a:spLocks/>
          </p:cNvSpPr>
          <p:nvPr/>
        </p:nvSpPr>
        <p:spPr bwMode="auto">
          <a:xfrm>
            <a:off x="6364288" y="3232150"/>
            <a:ext cx="325437" cy="34925"/>
          </a:xfrm>
          <a:custGeom>
            <a:avLst/>
            <a:gdLst>
              <a:gd name="T0" fmla="*/ 18255 w 927"/>
              <a:gd name="T1" fmla="*/ 0 h 121"/>
              <a:gd name="T2" fmla="*/ 15447 w 927"/>
              <a:gd name="T3" fmla="*/ 577 h 121"/>
              <a:gd name="T4" fmla="*/ 12287 w 927"/>
              <a:gd name="T5" fmla="*/ 1155 h 121"/>
              <a:gd name="T6" fmla="*/ 9830 w 927"/>
              <a:gd name="T7" fmla="*/ 2309 h 121"/>
              <a:gd name="T8" fmla="*/ 7372 w 927"/>
              <a:gd name="T9" fmla="*/ 3752 h 121"/>
              <a:gd name="T10" fmla="*/ 4915 w 927"/>
              <a:gd name="T11" fmla="*/ 5484 h 121"/>
              <a:gd name="T12" fmla="*/ 3160 w 927"/>
              <a:gd name="T13" fmla="*/ 7505 h 121"/>
              <a:gd name="T14" fmla="*/ 2106 w 927"/>
              <a:gd name="T15" fmla="*/ 9525 h 121"/>
              <a:gd name="T16" fmla="*/ 702 w 927"/>
              <a:gd name="T17" fmla="*/ 12411 h 121"/>
              <a:gd name="T18" fmla="*/ 351 w 927"/>
              <a:gd name="T19" fmla="*/ 14720 h 121"/>
              <a:gd name="T20" fmla="*/ 0 w 927"/>
              <a:gd name="T21" fmla="*/ 17607 h 121"/>
              <a:gd name="T22" fmla="*/ 351 w 927"/>
              <a:gd name="T23" fmla="*/ 20205 h 121"/>
              <a:gd name="T24" fmla="*/ 702 w 927"/>
              <a:gd name="T25" fmla="*/ 23091 h 121"/>
              <a:gd name="T26" fmla="*/ 2106 w 927"/>
              <a:gd name="T27" fmla="*/ 25689 h 121"/>
              <a:gd name="T28" fmla="*/ 3160 w 927"/>
              <a:gd name="T29" fmla="*/ 27998 h 121"/>
              <a:gd name="T30" fmla="*/ 4915 w 927"/>
              <a:gd name="T31" fmla="*/ 29730 h 121"/>
              <a:gd name="T32" fmla="*/ 7372 w 927"/>
              <a:gd name="T33" fmla="*/ 31750 h 121"/>
              <a:gd name="T34" fmla="*/ 9830 w 927"/>
              <a:gd name="T35" fmla="*/ 33193 h 121"/>
              <a:gd name="T36" fmla="*/ 12287 w 927"/>
              <a:gd name="T37" fmla="*/ 34348 h 121"/>
              <a:gd name="T38" fmla="*/ 15447 w 927"/>
              <a:gd name="T39" fmla="*/ 34925 h 121"/>
              <a:gd name="T40" fmla="*/ 18255 w 927"/>
              <a:gd name="T41" fmla="*/ 34925 h 121"/>
              <a:gd name="T42" fmla="*/ 307182 w 927"/>
              <a:gd name="T43" fmla="*/ 34925 h 121"/>
              <a:gd name="T44" fmla="*/ 313150 w 927"/>
              <a:gd name="T45" fmla="*/ 34348 h 121"/>
              <a:gd name="T46" fmla="*/ 315607 w 927"/>
              <a:gd name="T47" fmla="*/ 33193 h 121"/>
              <a:gd name="T48" fmla="*/ 318065 w 927"/>
              <a:gd name="T49" fmla="*/ 31750 h 121"/>
              <a:gd name="T50" fmla="*/ 320522 w 927"/>
              <a:gd name="T51" fmla="*/ 29730 h 121"/>
              <a:gd name="T52" fmla="*/ 321926 w 927"/>
              <a:gd name="T53" fmla="*/ 27998 h 121"/>
              <a:gd name="T54" fmla="*/ 323682 w 927"/>
              <a:gd name="T55" fmla="*/ 25689 h 121"/>
              <a:gd name="T56" fmla="*/ 324735 w 927"/>
              <a:gd name="T57" fmla="*/ 23091 h 121"/>
              <a:gd name="T58" fmla="*/ 325437 w 927"/>
              <a:gd name="T59" fmla="*/ 20205 h 121"/>
              <a:gd name="T60" fmla="*/ 325437 w 927"/>
              <a:gd name="T61" fmla="*/ 17607 h 121"/>
              <a:gd name="T62" fmla="*/ 325437 w 927"/>
              <a:gd name="T63" fmla="*/ 14720 h 121"/>
              <a:gd name="T64" fmla="*/ 324735 w 927"/>
              <a:gd name="T65" fmla="*/ 12411 h 121"/>
              <a:gd name="T66" fmla="*/ 323682 w 927"/>
              <a:gd name="T67" fmla="*/ 9525 h 121"/>
              <a:gd name="T68" fmla="*/ 321926 w 927"/>
              <a:gd name="T69" fmla="*/ 7505 h 121"/>
              <a:gd name="T70" fmla="*/ 320522 w 927"/>
              <a:gd name="T71" fmla="*/ 5484 h 121"/>
              <a:gd name="T72" fmla="*/ 318065 w 927"/>
              <a:gd name="T73" fmla="*/ 3752 h 121"/>
              <a:gd name="T74" fmla="*/ 315607 w 927"/>
              <a:gd name="T75" fmla="*/ 2309 h 121"/>
              <a:gd name="T76" fmla="*/ 313150 w 927"/>
              <a:gd name="T77" fmla="*/ 1155 h 121"/>
              <a:gd name="T78" fmla="*/ 310341 w 927"/>
              <a:gd name="T79" fmla="*/ 577 h 121"/>
              <a:gd name="T80" fmla="*/ 307182 w 927"/>
              <a:gd name="T81" fmla="*/ 0 h 121"/>
              <a:gd name="T82" fmla="*/ 18255 w 927"/>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7"/>
              <a:gd name="T127" fmla="*/ 0 h 121"/>
              <a:gd name="T128" fmla="*/ 927 w 927"/>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7" h="121">
                <a:moveTo>
                  <a:pt x="52" y="0"/>
                </a:moveTo>
                <a:lnTo>
                  <a:pt x="44" y="2"/>
                </a:lnTo>
                <a:lnTo>
                  <a:pt x="35" y="4"/>
                </a:lnTo>
                <a:lnTo>
                  <a:pt x="28" y="8"/>
                </a:lnTo>
                <a:lnTo>
                  <a:pt x="21" y="13"/>
                </a:lnTo>
                <a:lnTo>
                  <a:pt x="14" y="19"/>
                </a:lnTo>
                <a:lnTo>
                  <a:pt x="9" y="26"/>
                </a:lnTo>
                <a:lnTo>
                  <a:pt x="6" y="33"/>
                </a:lnTo>
                <a:lnTo>
                  <a:pt x="2" y="43"/>
                </a:lnTo>
                <a:lnTo>
                  <a:pt x="1" y="51"/>
                </a:lnTo>
                <a:lnTo>
                  <a:pt x="0" y="61"/>
                </a:lnTo>
                <a:lnTo>
                  <a:pt x="1" y="70"/>
                </a:lnTo>
                <a:lnTo>
                  <a:pt x="2" y="80"/>
                </a:lnTo>
                <a:lnTo>
                  <a:pt x="6" y="89"/>
                </a:lnTo>
                <a:lnTo>
                  <a:pt x="9" y="97"/>
                </a:lnTo>
                <a:lnTo>
                  <a:pt x="14" y="103"/>
                </a:lnTo>
                <a:lnTo>
                  <a:pt x="21" y="110"/>
                </a:lnTo>
                <a:lnTo>
                  <a:pt x="28" y="115"/>
                </a:lnTo>
                <a:lnTo>
                  <a:pt x="35" y="119"/>
                </a:lnTo>
                <a:lnTo>
                  <a:pt x="44" y="121"/>
                </a:lnTo>
                <a:lnTo>
                  <a:pt x="52" y="121"/>
                </a:lnTo>
                <a:lnTo>
                  <a:pt x="875" y="121"/>
                </a:lnTo>
                <a:lnTo>
                  <a:pt x="892" y="119"/>
                </a:lnTo>
                <a:lnTo>
                  <a:pt x="899" y="115"/>
                </a:lnTo>
                <a:lnTo>
                  <a:pt x="906" y="110"/>
                </a:lnTo>
                <a:lnTo>
                  <a:pt x="913" y="103"/>
                </a:lnTo>
                <a:lnTo>
                  <a:pt x="917" y="97"/>
                </a:lnTo>
                <a:lnTo>
                  <a:pt x="922" y="89"/>
                </a:lnTo>
                <a:lnTo>
                  <a:pt x="925" y="80"/>
                </a:lnTo>
                <a:lnTo>
                  <a:pt x="927" y="70"/>
                </a:lnTo>
                <a:lnTo>
                  <a:pt x="927" y="61"/>
                </a:lnTo>
                <a:lnTo>
                  <a:pt x="927" y="51"/>
                </a:lnTo>
                <a:lnTo>
                  <a:pt x="925" y="43"/>
                </a:lnTo>
                <a:lnTo>
                  <a:pt x="922" y="33"/>
                </a:lnTo>
                <a:lnTo>
                  <a:pt x="917" y="26"/>
                </a:lnTo>
                <a:lnTo>
                  <a:pt x="913" y="19"/>
                </a:lnTo>
                <a:lnTo>
                  <a:pt x="906" y="13"/>
                </a:lnTo>
                <a:lnTo>
                  <a:pt x="899" y="8"/>
                </a:lnTo>
                <a:lnTo>
                  <a:pt x="892" y="4"/>
                </a:lnTo>
                <a:lnTo>
                  <a:pt x="884" y="2"/>
                </a:lnTo>
                <a:lnTo>
                  <a:pt x="875"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512" name="Line 136"/>
          <p:cNvSpPr>
            <a:spLocks noChangeShapeType="1"/>
          </p:cNvSpPr>
          <p:nvPr/>
        </p:nvSpPr>
        <p:spPr bwMode="auto">
          <a:xfrm>
            <a:off x="6670675" y="3232150"/>
            <a:ext cx="1588" cy="0"/>
          </a:xfrm>
          <a:prstGeom prst="line">
            <a:avLst/>
          </a:prstGeom>
          <a:noFill/>
          <a:ln w="0">
            <a:solidFill>
              <a:srgbClr val="00FFFF"/>
            </a:solidFill>
            <a:round/>
            <a:headEnd/>
            <a:tailEnd/>
          </a:ln>
        </p:spPr>
        <p:txBody>
          <a:bodyPr>
            <a:prstTxWarp prst="textNoShape">
              <a:avLst/>
            </a:prstTxWarp>
          </a:bodyPr>
          <a:lstStyle/>
          <a:p>
            <a:endParaRPr lang="en-US"/>
          </a:p>
        </p:txBody>
      </p:sp>
      <p:sp>
        <p:nvSpPr>
          <p:cNvPr id="101513" name="Freeform 137"/>
          <p:cNvSpPr>
            <a:spLocks/>
          </p:cNvSpPr>
          <p:nvPr/>
        </p:nvSpPr>
        <p:spPr bwMode="auto">
          <a:xfrm>
            <a:off x="6653213" y="3232150"/>
            <a:ext cx="323850" cy="34925"/>
          </a:xfrm>
          <a:custGeom>
            <a:avLst/>
            <a:gdLst>
              <a:gd name="T0" fmla="*/ 18147 w 928"/>
              <a:gd name="T1" fmla="*/ 0 h 121"/>
              <a:gd name="T2" fmla="*/ 15704 w 928"/>
              <a:gd name="T3" fmla="*/ 577 h 121"/>
              <a:gd name="T4" fmla="*/ 12563 w 928"/>
              <a:gd name="T5" fmla="*/ 1155 h 121"/>
              <a:gd name="T6" fmla="*/ 10120 w 928"/>
              <a:gd name="T7" fmla="*/ 2309 h 121"/>
              <a:gd name="T8" fmla="*/ 8026 w 928"/>
              <a:gd name="T9" fmla="*/ 3752 h 121"/>
              <a:gd name="T10" fmla="*/ 5933 w 928"/>
              <a:gd name="T11" fmla="*/ 5484 h 121"/>
              <a:gd name="T12" fmla="*/ 3490 w 928"/>
              <a:gd name="T13" fmla="*/ 7505 h 121"/>
              <a:gd name="T14" fmla="*/ 2443 w 928"/>
              <a:gd name="T15" fmla="*/ 9525 h 121"/>
              <a:gd name="T16" fmla="*/ 1047 w 928"/>
              <a:gd name="T17" fmla="*/ 12411 h 121"/>
              <a:gd name="T18" fmla="*/ 698 w 928"/>
              <a:gd name="T19" fmla="*/ 14720 h 121"/>
              <a:gd name="T20" fmla="*/ 0 w 928"/>
              <a:gd name="T21" fmla="*/ 17607 h 121"/>
              <a:gd name="T22" fmla="*/ 698 w 928"/>
              <a:gd name="T23" fmla="*/ 20205 h 121"/>
              <a:gd name="T24" fmla="*/ 1047 w 928"/>
              <a:gd name="T25" fmla="*/ 23091 h 121"/>
              <a:gd name="T26" fmla="*/ 2443 w 928"/>
              <a:gd name="T27" fmla="*/ 25689 h 121"/>
              <a:gd name="T28" fmla="*/ 3490 w 928"/>
              <a:gd name="T29" fmla="*/ 27998 h 121"/>
              <a:gd name="T30" fmla="*/ 5933 w 928"/>
              <a:gd name="T31" fmla="*/ 29730 h 121"/>
              <a:gd name="T32" fmla="*/ 8026 w 928"/>
              <a:gd name="T33" fmla="*/ 31750 h 121"/>
              <a:gd name="T34" fmla="*/ 10120 w 928"/>
              <a:gd name="T35" fmla="*/ 33193 h 121"/>
              <a:gd name="T36" fmla="*/ 12563 w 928"/>
              <a:gd name="T37" fmla="*/ 34348 h 121"/>
              <a:gd name="T38" fmla="*/ 15704 w 928"/>
              <a:gd name="T39" fmla="*/ 34925 h 121"/>
              <a:gd name="T40" fmla="*/ 18147 w 928"/>
              <a:gd name="T41" fmla="*/ 34925 h 121"/>
              <a:gd name="T42" fmla="*/ 305703 w 928"/>
              <a:gd name="T43" fmla="*/ 34925 h 121"/>
              <a:gd name="T44" fmla="*/ 311287 w 928"/>
              <a:gd name="T45" fmla="*/ 34348 h 121"/>
              <a:gd name="T46" fmla="*/ 314079 w 928"/>
              <a:gd name="T47" fmla="*/ 33193 h 121"/>
              <a:gd name="T48" fmla="*/ 316521 w 928"/>
              <a:gd name="T49" fmla="*/ 31750 h 121"/>
              <a:gd name="T50" fmla="*/ 318615 w 928"/>
              <a:gd name="T51" fmla="*/ 29730 h 121"/>
              <a:gd name="T52" fmla="*/ 320360 w 928"/>
              <a:gd name="T53" fmla="*/ 27998 h 121"/>
              <a:gd name="T54" fmla="*/ 322105 w 928"/>
              <a:gd name="T55" fmla="*/ 25689 h 121"/>
              <a:gd name="T56" fmla="*/ 323152 w 928"/>
              <a:gd name="T57" fmla="*/ 23091 h 121"/>
              <a:gd name="T58" fmla="*/ 323850 w 928"/>
              <a:gd name="T59" fmla="*/ 20205 h 121"/>
              <a:gd name="T60" fmla="*/ 323850 w 928"/>
              <a:gd name="T61" fmla="*/ 17607 h 121"/>
              <a:gd name="T62" fmla="*/ 323850 w 928"/>
              <a:gd name="T63" fmla="*/ 14720 h 121"/>
              <a:gd name="T64" fmla="*/ 323152 w 928"/>
              <a:gd name="T65" fmla="*/ 12411 h 121"/>
              <a:gd name="T66" fmla="*/ 322105 w 928"/>
              <a:gd name="T67" fmla="*/ 9525 h 121"/>
              <a:gd name="T68" fmla="*/ 320360 w 928"/>
              <a:gd name="T69" fmla="*/ 7505 h 121"/>
              <a:gd name="T70" fmla="*/ 318615 w 928"/>
              <a:gd name="T71" fmla="*/ 5484 h 121"/>
              <a:gd name="T72" fmla="*/ 316521 w 928"/>
              <a:gd name="T73" fmla="*/ 3752 h 121"/>
              <a:gd name="T74" fmla="*/ 314079 w 928"/>
              <a:gd name="T75" fmla="*/ 2309 h 121"/>
              <a:gd name="T76" fmla="*/ 311287 w 928"/>
              <a:gd name="T77" fmla="*/ 1155 h 121"/>
              <a:gd name="T78" fmla="*/ 308844 w 928"/>
              <a:gd name="T79" fmla="*/ 577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5" y="2"/>
                </a:lnTo>
                <a:lnTo>
                  <a:pt x="36" y="4"/>
                </a:lnTo>
                <a:lnTo>
                  <a:pt x="29" y="8"/>
                </a:lnTo>
                <a:lnTo>
                  <a:pt x="23" y="13"/>
                </a:lnTo>
                <a:lnTo>
                  <a:pt x="17" y="19"/>
                </a:lnTo>
                <a:lnTo>
                  <a:pt x="10" y="26"/>
                </a:lnTo>
                <a:lnTo>
                  <a:pt x="7" y="33"/>
                </a:lnTo>
                <a:lnTo>
                  <a:pt x="3" y="43"/>
                </a:lnTo>
                <a:lnTo>
                  <a:pt x="2" y="51"/>
                </a:lnTo>
                <a:lnTo>
                  <a:pt x="0" y="61"/>
                </a:lnTo>
                <a:lnTo>
                  <a:pt x="2" y="70"/>
                </a:lnTo>
                <a:lnTo>
                  <a:pt x="3" y="80"/>
                </a:lnTo>
                <a:lnTo>
                  <a:pt x="7" y="89"/>
                </a:lnTo>
                <a:lnTo>
                  <a:pt x="10" y="97"/>
                </a:lnTo>
                <a:lnTo>
                  <a:pt x="17" y="103"/>
                </a:lnTo>
                <a:lnTo>
                  <a:pt x="23" y="110"/>
                </a:lnTo>
                <a:lnTo>
                  <a:pt x="29" y="115"/>
                </a:lnTo>
                <a:lnTo>
                  <a:pt x="36" y="119"/>
                </a:lnTo>
                <a:lnTo>
                  <a:pt x="45" y="121"/>
                </a:lnTo>
                <a:lnTo>
                  <a:pt x="52" y="121"/>
                </a:lnTo>
                <a:lnTo>
                  <a:pt x="876" y="121"/>
                </a:lnTo>
                <a:lnTo>
                  <a:pt x="892" y="119"/>
                </a:lnTo>
                <a:lnTo>
                  <a:pt x="900" y="115"/>
                </a:lnTo>
                <a:lnTo>
                  <a:pt x="907" y="110"/>
                </a:lnTo>
                <a:lnTo>
                  <a:pt x="913" y="103"/>
                </a:lnTo>
                <a:lnTo>
                  <a:pt x="918" y="97"/>
                </a:lnTo>
                <a:lnTo>
                  <a:pt x="923" y="89"/>
                </a:lnTo>
                <a:lnTo>
                  <a:pt x="926" y="80"/>
                </a:lnTo>
                <a:lnTo>
                  <a:pt x="928" y="70"/>
                </a:lnTo>
                <a:lnTo>
                  <a:pt x="928" y="61"/>
                </a:lnTo>
                <a:lnTo>
                  <a:pt x="928" y="51"/>
                </a:lnTo>
                <a:lnTo>
                  <a:pt x="926" y="43"/>
                </a:lnTo>
                <a:lnTo>
                  <a:pt x="923" y="33"/>
                </a:lnTo>
                <a:lnTo>
                  <a:pt x="918" y="26"/>
                </a:lnTo>
                <a:lnTo>
                  <a:pt x="913" y="19"/>
                </a:lnTo>
                <a:lnTo>
                  <a:pt x="907" y="13"/>
                </a:lnTo>
                <a:lnTo>
                  <a:pt x="900" y="8"/>
                </a:lnTo>
                <a:lnTo>
                  <a:pt x="892" y="4"/>
                </a:lnTo>
                <a:lnTo>
                  <a:pt x="885" y="2"/>
                </a:lnTo>
                <a:lnTo>
                  <a:pt x="876"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514" name="Line 138"/>
          <p:cNvSpPr>
            <a:spLocks noChangeShapeType="1"/>
          </p:cNvSpPr>
          <p:nvPr/>
        </p:nvSpPr>
        <p:spPr bwMode="auto">
          <a:xfrm>
            <a:off x="6958013" y="3232150"/>
            <a:ext cx="1587" cy="0"/>
          </a:xfrm>
          <a:prstGeom prst="line">
            <a:avLst/>
          </a:prstGeom>
          <a:noFill/>
          <a:ln w="0">
            <a:solidFill>
              <a:srgbClr val="00FFFF"/>
            </a:solidFill>
            <a:round/>
            <a:headEnd/>
            <a:tailEnd/>
          </a:ln>
        </p:spPr>
        <p:txBody>
          <a:bodyPr>
            <a:prstTxWarp prst="textNoShape">
              <a:avLst/>
            </a:prstTxWarp>
          </a:bodyPr>
          <a:lstStyle/>
          <a:p>
            <a:endParaRPr lang="en-US"/>
          </a:p>
        </p:txBody>
      </p:sp>
      <p:sp>
        <p:nvSpPr>
          <p:cNvPr id="101515" name="Freeform 139"/>
          <p:cNvSpPr>
            <a:spLocks/>
          </p:cNvSpPr>
          <p:nvPr/>
        </p:nvSpPr>
        <p:spPr bwMode="auto">
          <a:xfrm>
            <a:off x="6940550" y="3232150"/>
            <a:ext cx="323850" cy="34925"/>
          </a:xfrm>
          <a:custGeom>
            <a:avLst/>
            <a:gdLst>
              <a:gd name="T0" fmla="*/ 17487 w 926"/>
              <a:gd name="T1" fmla="*/ 0 h 121"/>
              <a:gd name="T2" fmla="*/ 15038 w 926"/>
              <a:gd name="T3" fmla="*/ 577 h 121"/>
              <a:gd name="T4" fmla="*/ 11891 w 926"/>
              <a:gd name="T5" fmla="*/ 1155 h 121"/>
              <a:gd name="T6" fmla="*/ 9443 w 926"/>
              <a:gd name="T7" fmla="*/ 2309 h 121"/>
              <a:gd name="T8" fmla="*/ 7344 w 926"/>
              <a:gd name="T9" fmla="*/ 3752 h 121"/>
              <a:gd name="T10" fmla="*/ 4896 w 926"/>
              <a:gd name="T11" fmla="*/ 5484 h 121"/>
              <a:gd name="T12" fmla="*/ 3497 w 926"/>
              <a:gd name="T13" fmla="*/ 7505 h 121"/>
              <a:gd name="T14" fmla="*/ 1749 w 926"/>
              <a:gd name="T15" fmla="*/ 9525 h 121"/>
              <a:gd name="T16" fmla="*/ 699 w 926"/>
              <a:gd name="T17" fmla="*/ 12411 h 121"/>
              <a:gd name="T18" fmla="*/ 0 w 926"/>
              <a:gd name="T19" fmla="*/ 14720 h 121"/>
              <a:gd name="T20" fmla="*/ 0 w 926"/>
              <a:gd name="T21" fmla="*/ 17607 h 121"/>
              <a:gd name="T22" fmla="*/ 0 w 926"/>
              <a:gd name="T23" fmla="*/ 20205 h 121"/>
              <a:gd name="T24" fmla="*/ 699 w 926"/>
              <a:gd name="T25" fmla="*/ 23091 h 121"/>
              <a:gd name="T26" fmla="*/ 1749 w 926"/>
              <a:gd name="T27" fmla="*/ 25689 h 121"/>
              <a:gd name="T28" fmla="*/ 3497 w 926"/>
              <a:gd name="T29" fmla="*/ 27998 h 121"/>
              <a:gd name="T30" fmla="*/ 4896 w 926"/>
              <a:gd name="T31" fmla="*/ 29730 h 121"/>
              <a:gd name="T32" fmla="*/ 7344 w 926"/>
              <a:gd name="T33" fmla="*/ 31750 h 121"/>
              <a:gd name="T34" fmla="*/ 9443 w 926"/>
              <a:gd name="T35" fmla="*/ 33193 h 121"/>
              <a:gd name="T36" fmla="*/ 11891 w 926"/>
              <a:gd name="T37" fmla="*/ 34348 h 121"/>
              <a:gd name="T38" fmla="*/ 15038 w 926"/>
              <a:gd name="T39" fmla="*/ 34925 h 121"/>
              <a:gd name="T40" fmla="*/ 17487 w 926"/>
              <a:gd name="T41" fmla="*/ 34925 h 121"/>
              <a:gd name="T42" fmla="*/ 305664 w 926"/>
              <a:gd name="T43" fmla="*/ 34925 h 121"/>
              <a:gd name="T44" fmla="*/ 311260 w 926"/>
              <a:gd name="T45" fmla="*/ 34348 h 121"/>
              <a:gd name="T46" fmla="*/ 314407 w 926"/>
              <a:gd name="T47" fmla="*/ 33193 h 121"/>
              <a:gd name="T48" fmla="*/ 316506 w 926"/>
              <a:gd name="T49" fmla="*/ 31750 h 121"/>
              <a:gd name="T50" fmla="*/ 318604 w 926"/>
              <a:gd name="T51" fmla="*/ 29730 h 121"/>
              <a:gd name="T52" fmla="*/ 320353 w 926"/>
              <a:gd name="T53" fmla="*/ 27998 h 121"/>
              <a:gd name="T54" fmla="*/ 322101 w 926"/>
              <a:gd name="T55" fmla="*/ 25689 h 121"/>
              <a:gd name="T56" fmla="*/ 323151 w 926"/>
              <a:gd name="T57" fmla="*/ 23091 h 121"/>
              <a:gd name="T58" fmla="*/ 323850 w 926"/>
              <a:gd name="T59" fmla="*/ 20205 h 121"/>
              <a:gd name="T60" fmla="*/ 323850 w 926"/>
              <a:gd name="T61" fmla="*/ 17607 h 121"/>
              <a:gd name="T62" fmla="*/ 323850 w 926"/>
              <a:gd name="T63" fmla="*/ 14720 h 121"/>
              <a:gd name="T64" fmla="*/ 323151 w 926"/>
              <a:gd name="T65" fmla="*/ 12411 h 121"/>
              <a:gd name="T66" fmla="*/ 322101 w 926"/>
              <a:gd name="T67" fmla="*/ 9525 h 121"/>
              <a:gd name="T68" fmla="*/ 320353 w 926"/>
              <a:gd name="T69" fmla="*/ 7505 h 121"/>
              <a:gd name="T70" fmla="*/ 318604 w 926"/>
              <a:gd name="T71" fmla="*/ 5484 h 121"/>
              <a:gd name="T72" fmla="*/ 316506 w 926"/>
              <a:gd name="T73" fmla="*/ 3752 h 121"/>
              <a:gd name="T74" fmla="*/ 314407 w 926"/>
              <a:gd name="T75" fmla="*/ 2309 h 121"/>
              <a:gd name="T76" fmla="*/ 311260 w 926"/>
              <a:gd name="T77" fmla="*/ 1155 h 121"/>
              <a:gd name="T78" fmla="*/ 308812 w 926"/>
              <a:gd name="T79" fmla="*/ 577 h 121"/>
              <a:gd name="T80" fmla="*/ 305664 w 926"/>
              <a:gd name="T81" fmla="*/ 0 h 121"/>
              <a:gd name="T82" fmla="*/ 17487 w 926"/>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6"/>
              <a:gd name="T127" fmla="*/ 0 h 121"/>
              <a:gd name="T128" fmla="*/ 926 w 926"/>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6" h="121">
                <a:moveTo>
                  <a:pt x="50" y="0"/>
                </a:moveTo>
                <a:lnTo>
                  <a:pt x="43" y="2"/>
                </a:lnTo>
                <a:lnTo>
                  <a:pt x="34" y="4"/>
                </a:lnTo>
                <a:lnTo>
                  <a:pt x="27" y="8"/>
                </a:lnTo>
                <a:lnTo>
                  <a:pt x="21" y="13"/>
                </a:lnTo>
                <a:lnTo>
                  <a:pt x="14" y="19"/>
                </a:lnTo>
                <a:lnTo>
                  <a:pt x="10" y="26"/>
                </a:lnTo>
                <a:lnTo>
                  <a:pt x="5" y="33"/>
                </a:lnTo>
                <a:lnTo>
                  <a:pt x="2" y="43"/>
                </a:lnTo>
                <a:lnTo>
                  <a:pt x="0" y="51"/>
                </a:lnTo>
                <a:lnTo>
                  <a:pt x="0" y="61"/>
                </a:lnTo>
                <a:lnTo>
                  <a:pt x="0" y="70"/>
                </a:lnTo>
                <a:lnTo>
                  <a:pt x="2" y="80"/>
                </a:lnTo>
                <a:lnTo>
                  <a:pt x="5" y="89"/>
                </a:lnTo>
                <a:lnTo>
                  <a:pt x="10" y="97"/>
                </a:lnTo>
                <a:lnTo>
                  <a:pt x="14" y="103"/>
                </a:lnTo>
                <a:lnTo>
                  <a:pt x="21" y="110"/>
                </a:lnTo>
                <a:lnTo>
                  <a:pt x="27" y="115"/>
                </a:lnTo>
                <a:lnTo>
                  <a:pt x="34" y="119"/>
                </a:lnTo>
                <a:lnTo>
                  <a:pt x="43" y="121"/>
                </a:lnTo>
                <a:lnTo>
                  <a:pt x="50" y="121"/>
                </a:lnTo>
                <a:lnTo>
                  <a:pt x="874" y="121"/>
                </a:lnTo>
                <a:lnTo>
                  <a:pt x="890" y="119"/>
                </a:lnTo>
                <a:lnTo>
                  <a:pt x="899" y="115"/>
                </a:lnTo>
                <a:lnTo>
                  <a:pt x="905" y="110"/>
                </a:lnTo>
                <a:lnTo>
                  <a:pt x="911" y="103"/>
                </a:lnTo>
                <a:lnTo>
                  <a:pt x="916" y="97"/>
                </a:lnTo>
                <a:lnTo>
                  <a:pt x="921" y="89"/>
                </a:lnTo>
                <a:lnTo>
                  <a:pt x="924" y="80"/>
                </a:lnTo>
                <a:lnTo>
                  <a:pt x="926" y="70"/>
                </a:lnTo>
                <a:lnTo>
                  <a:pt x="926" y="61"/>
                </a:lnTo>
                <a:lnTo>
                  <a:pt x="926" y="51"/>
                </a:lnTo>
                <a:lnTo>
                  <a:pt x="924" y="43"/>
                </a:lnTo>
                <a:lnTo>
                  <a:pt x="921" y="33"/>
                </a:lnTo>
                <a:lnTo>
                  <a:pt x="916" y="26"/>
                </a:lnTo>
                <a:lnTo>
                  <a:pt x="911" y="19"/>
                </a:lnTo>
                <a:lnTo>
                  <a:pt x="905" y="13"/>
                </a:lnTo>
                <a:lnTo>
                  <a:pt x="899" y="8"/>
                </a:lnTo>
                <a:lnTo>
                  <a:pt x="890" y="4"/>
                </a:lnTo>
                <a:lnTo>
                  <a:pt x="883" y="2"/>
                </a:lnTo>
                <a:lnTo>
                  <a:pt x="874" y="0"/>
                </a:lnTo>
                <a:lnTo>
                  <a:pt x="50"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516" name="Line 140"/>
          <p:cNvSpPr>
            <a:spLocks noChangeShapeType="1"/>
          </p:cNvSpPr>
          <p:nvPr/>
        </p:nvSpPr>
        <p:spPr bwMode="auto">
          <a:xfrm>
            <a:off x="7246938" y="3232150"/>
            <a:ext cx="1587" cy="0"/>
          </a:xfrm>
          <a:prstGeom prst="line">
            <a:avLst/>
          </a:prstGeom>
          <a:noFill/>
          <a:ln w="0">
            <a:solidFill>
              <a:srgbClr val="00FFFF"/>
            </a:solidFill>
            <a:round/>
            <a:headEnd/>
            <a:tailEnd/>
          </a:ln>
        </p:spPr>
        <p:txBody>
          <a:bodyPr>
            <a:prstTxWarp prst="textNoShape">
              <a:avLst/>
            </a:prstTxWarp>
          </a:bodyPr>
          <a:lstStyle/>
          <a:p>
            <a:endParaRPr lang="en-US"/>
          </a:p>
        </p:txBody>
      </p:sp>
      <p:sp>
        <p:nvSpPr>
          <p:cNvPr id="101517" name="Freeform 141"/>
          <p:cNvSpPr>
            <a:spLocks/>
          </p:cNvSpPr>
          <p:nvPr/>
        </p:nvSpPr>
        <p:spPr bwMode="auto">
          <a:xfrm>
            <a:off x="7227888" y="3232150"/>
            <a:ext cx="325437" cy="34925"/>
          </a:xfrm>
          <a:custGeom>
            <a:avLst/>
            <a:gdLst>
              <a:gd name="T0" fmla="*/ 18255 w 927"/>
              <a:gd name="T1" fmla="*/ 0 h 121"/>
              <a:gd name="T2" fmla="*/ 15096 w 927"/>
              <a:gd name="T3" fmla="*/ 577 h 121"/>
              <a:gd name="T4" fmla="*/ 12287 w 927"/>
              <a:gd name="T5" fmla="*/ 1155 h 121"/>
              <a:gd name="T6" fmla="*/ 9830 w 927"/>
              <a:gd name="T7" fmla="*/ 2309 h 121"/>
              <a:gd name="T8" fmla="*/ 7372 w 927"/>
              <a:gd name="T9" fmla="*/ 3752 h 121"/>
              <a:gd name="T10" fmla="*/ 4915 w 927"/>
              <a:gd name="T11" fmla="*/ 5484 h 121"/>
              <a:gd name="T12" fmla="*/ 3160 w 927"/>
              <a:gd name="T13" fmla="*/ 7505 h 121"/>
              <a:gd name="T14" fmla="*/ 1755 w 927"/>
              <a:gd name="T15" fmla="*/ 9525 h 121"/>
              <a:gd name="T16" fmla="*/ 702 w 927"/>
              <a:gd name="T17" fmla="*/ 12411 h 121"/>
              <a:gd name="T18" fmla="*/ 0 w 927"/>
              <a:gd name="T19" fmla="*/ 14720 h 121"/>
              <a:gd name="T20" fmla="*/ 0 w 927"/>
              <a:gd name="T21" fmla="*/ 17607 h 121"/>
              <a:gd name="T22" fmla="*/ 0 w 927"/>
              <a:gd name="T23" fmla="*/ 20205 h 121"/>
              <a:gd name="T24" fmla="*/ 702 w 927"/>
              <a:gd name="T25" fmla="*/ 23091 h 121"/>
              <a:gd name="T26" fmla="*/ 1755 w 927"/>
              <a:gd name="T27" fmla="*/ 25689 h 121"/>
              <a:gd name="T28" fmla="*/ 3160 w 927"/>
              <a:gd name="T29" fmla="*/ 27998 h 121"/>
              <a:gd name="T30" fmla="*/ 4915 w 927"/>
              <a:gd name="T31" fmla="*/ 29730 h 121"/>
              <a:gd name="T32" fmla="*/ 7372 w 927"/>
              <a:gd name="T33" fmla="*/ 31750 h 121"/>
              <a:gd name="T34" fmla="*/ 9830 w 927"/>
              <a:gd name="T35" fmla="*/ 33193 h 121"/>
              <a:gd name="T36" fmla="*/ 12287 w 927"/>
              <a:gd name="T37" fmla="*/ 34348 h 121"/>
              <a:gd name="T38" fmla="*/ 15096 w 927"/>
              <a:gd name="T39" fmla="*/ 34925 h 121"/>
              <a:gd name="T40" fmla="*/ 18255 w 927"/>
              <a:gd name="T41" fmla="*/ 34925 h 121"/>
              <a:gd name="T42" fmla="*/ 307182 w 927"/>
              <a:gd name="T43" fmla="*/ 34925 h 121"/>
              <a:gd name="T44" fmla="*/ 313150 w 927"/>
              <a:gd name="T45" fmla="*/ 34348 h 121"/>
              <a:gd name="T46" fmla="*/ 315607 w 927"/>
              <a:gd name="T47" fmla="*/ 33193 h 121"/>
              <a:gd name="T48" fmla="*/ 317714 w 927"/>
              <a:gd name="T49" fmla="*/ 31750 h 121"/>
              <a:gd name="T50" fmla="*/ 319820 w 927"/>
              <a:gd name="T51" fmla="*/ 29730 h 121"/>
              <a:gd name="T52" fmla="*/ 322277 w 927"/>
              <a:gd name="T53" fmla="*/ 27998 h 121"/>
              <a:gd name="T54" fmla="*/ 323331 w 927"/>
              <a:gd name="T55" fmla="*/ 25689 h 121"/>
              <a:gd name="T56" fmla="*/ 324735 w 927"/>
              <a:gd name="T57" fmla="*/ 23091 h 121"/>
              <a:gd name="T58" fmla="*/ 325086 w 927"/>
              <a:gd name="T59" fmla="*/ 20205 h 121"/>
              <a:gd name="T60" fmla="*/ 325437 w 927"/>
              <a:gd name="T61" fmla="*/ 17607 h 121"/>
              <a:gd name="T62" fmla="*/ 325086 w 927"/>
              <a:gd name="T63" fmla="*/ 14720 h 121"/>
              <a:gd name="T64" fmla="*/ 324735 w 927"/>
              <a:gd name="T65" fmla="*/ 12411 h 121"/>
              <a:gd name="T66" fmla="*/ 323331 w 927"/>
              <a:gd name="T67" fmla="*/ 9525 h 121"/>
              <a:gd name="T68" fmla="*/ 322277 w 927"/>
              <a:gd name="T69" fmla="*/ 7505 h 121"/>
              <a:gd name="T70" fmla="*/ 319820 w 927"/>
              <a:gd name="T71" fmla="*/ 5484 h 121"/>
              <a:gd name="T72" fmla="*/ 317714 w 927"/>
              <a:gd name="T73" fmla="*/ 3752 h 121"/>
              <a:gd name="T74" fmla="*/ 315607 w 927"/>
              <a:gd name="T75" fmla="*/ 2309 h 121"/>
              <a:gd name="T76" fmla="*/ 313150 w 927"/>
              <a:gd name="T77" fmla="*/ 1155 h 121"/>
              <a:gd name="T78" fmla="*/ 309990 w 927"/>
              <a:gd name="T79" fmla="*/ 577 h 121"/>
              <a:gd name="T80" fmla="*/ 307182 w 927"/>
              <a:gd name="T81" fmla="*/ 0 h 121"/>
              <a:gd name="T82" fmla="*/ 18255 w 927"/>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7"/>
              <a:gd name="T127" fmla="*/ 0 h 121"/>
              <a:gd name="T128" fmla="*/ 927 w 927"/>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7" h="121">
                <a:moveTo>
                  <a:pt x="52" y="0"/>
                </a:moveTo>
                <a:lnTo>
                  <a:pt x="43" y="2"/>
                </a:lnTo>
                <a:lnTo>
                  <a:pt x="35" y="4"/>
                </a:lnTo>
                <a:lnTo>
                  <a:pt x="28" y="8"/>
                </a:lnTo>
                <a:lnTo>
                  <a:pt x="21" y="13"/>
                </a:lnTo>
                <a:lnTo>
                  <a:pt x="14" y="19"/>
                </a:lnTo>
                <a:lnTo>
                  <a:pt x="9" y="26"/>
                </a:lnTo>
                <a:lnTo>
                  <a:pt x="5" y="33"/>
                </a:lnTo>
                <a:lnTo>
                  <a:pt x="2" y="43"/>
                </a:lnTo>
                <a:lnTo>
                  <a:pt x="0" y="51"/>
                </a:lnTo>
                <a:lnTo>
                  <a:pt x="0" y="61"/>
                </a:lnTo>
                <a:lnTo>
                  <a:pt x="0" y="70"/>
                </a:lnTo>
                <a:lnTo>
                  <a:pt x="2" y="80"/>
                </a:lnTo>
                <a:lnTo>
                  <a:pt x="5" y="89"/>
                </a:lnTo>
                <a:lnTo>
                  <a:pt x="9" y="97"/>
                </a:lnTo>
                <a:lnTo>
                  <a:pt x="14" y="103"/>
                </a:lnTo>
                <a:lnTo>
                  <a:pt x="21" y="110"/>
                </a:lnTo>
                <a:lnTo>
                  <a:pt x="28" y="115"/>
                </a:lnTo>
                <a:lnTo>
                  <a:pt x="35" y="119"/>
                </a:lnTo>
                <a:lnTo>
                  <a:pt x="43" y="121"/>
                </a:lnTo>
                <a:lnTo>
                  <a:pt x="52" y="121"/>
                </a:lnTo>
                <a:lnTo>
                  <a:pt x="875" y="121"/>
                </a:lnTo>
                <a:lnTo>
                  <a:pt x="892" y="119"/>
                </a:lnTo>
                <a:lnTo>
                  <a:pt x="899" y="115"/>
                </a:lnTo>
                <a:lnTo>
                  <a:pt x="905" y="110"/>
                </a:lnTo>
                <a:lnTo>
                  <a:pt x="911" y="103"/>
                </a:lnTo>
                <a:lnTo>
                  <a:pt x="918" y="97"/>
                </a:lnTo>
                <a:lnTo>
                  <a:pt x="921" y="89"/>
                </a:lnTo>
                <a:lnTo>
                  <a:pt x="925" y="80"/>
                </a:lnTo>
                <a:lnTo>
                  <a:pt x="926" y="70"/>
                </a:lnTo>
                <a:lnTo>
                  <a:pt x="927" y="61"/>
                </a:lnTo>
                <a:lnTo>
                  <a:pt x="926" y="51"/>
                </a:lnTo>
                <a:lnTo>
                  <a:pt x="925" y="43"/>
                </a:lnTo>
                <a:lnTo>
                  <a:pt x="921" y="33"/>
                </a:lnTo>
                <a:lnTo>
                  <a:pt x="918" y="26"/>
                </a:lnTo>
                <a:lnTo>
                  <a:pt x="911" y="19"/>
                </a:lnTo>
                <a:lnTo>
                  <a:pt x="905" y="13"/>
                </a:lnTo>
                <a:lnTo>
                  <a:pt x="899" y="8"/>
                </a:lnTo>
                <a:lnTo>
                  <a:pt x="892" y="4"/>
                </a:lnTo>
                <a:lnTo>
                  <a:pt x="883" y="2"/>
                </a:lnTo>
                <a:lnTo>
                  <a:pt x="875"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518" name="Line 142"/>
          <p:cNvSpPr>
            <a:spLocks noChangeShapeType="1"/>
          </p:cNvSpPr>
          <p:nvPr/>
        </p:nvSpPr>
        <p:spPr bwMode="auto">
          <a:xfrm>
            <a:off x="7534275" y="3232150"/>
            <a:ext cx="1588" cy="0"/>
          </a:xfrm>
          <a:prstGeom prst="line">
            <a:avLst/>
          </a:prstGeom>
          <a:noFill/>
          <a:ln w="0">
            <a:solidFill>
              <a:srgbClr val="00FFFF"/>
            </a:solidFill>
            <a:round/>
            <a:headEnd/>
            <a:tailEnd/>
          </a:ln>
        </p:spPr>
        <p:txBody>
          <a:bodyPr>
            <a:prstTxWarp prst="textNoShape">
              <a:avLst/>
            </a:prstTxWarp>
          </a:bodyPr>
          <a:lstStyle/>
          <a:p>
            <a:endParaRPr lang="en-US"/>
          </a:p>
        </p:txBody>
      </p:sp>
      <p:sp>
        <p:nvSpPr>
          <p:cNvPr id="101519" name="Freeform 143"/>
          <p:cNvSpPr>
            <a:spLocks/>
          </p:cNvSpPr>
          <p:nvPr/>
        </p:nvSpPr>
        <p:spPr bwMode="auto">
          <a:xfrm>
            <a:off x="7516813" y="3232150"/>
            <a:ext cx="323850" cy="34925"/>
          </a:xfrm>
          <a:custGeom>
            <a:avLst/>
            <a:gdLst>
              <a:gd name="T0" fmla="*/ 17817 w 927"/>
              <a:gd name="T1" fmla="*/ 0 h 121"/>
              <a:gd name="T2" fmla="*/ 15022 w 927"/>
              <a:gd name="T3" fmla="*/ 577 h 121"/>
              <a:gd name="T4" fmla="*/ 12227 w 927"/>
              <a:gd name="T5" fmla="*/ 1155 h 121"/>
              <a:gd name="T6" fmla="*/ 9782 w 927"/>
              <a:gd name="T7" fmla="*/ 2309 h 121"/>
              <a:gd name="T8" fmla="*/ 7336 w 927"/>
              <a:gd name="T9" fmla="*/ 3752 h 121"/>
              <a:gd name="T10" fmla="*/ 4891 w 927"/>
              <a:gd name="T11" fmla="*/ 5484 h 121"/>
              <a:gd name="T12" fmla="*/ 3144 w 927"/>
              <a:gd name="T13" fmla="*/ 7505 h 121"/>
              <a:gd name="T14" fmla="*/ 1397 w 927"/>
              <a:gd name="T15" fmla="*/ 9525 h 121"/>
              <a:gd name="T16" fmla="*/ 699 w 927"/>
              <a:gd name="T17" fmla="*/ 12411 h 121"/>
              <a:gd name="T18" fmla="*/ 0 w 927"/>
              <a:gd name="T19" fmla="*/ 14720 h 121"/>
              <a:gd name="T20" fmla="*/ 0 w 927"/>
              <a:gd name="T21" fmla="*/ 17607 h 121"/>
              <a:gd name="T22" fmla="*/ 0 w 927"/>
              <a:gd name="T23" fmla="*/ 20205 h 121"/>
              <a:gd name="T24" fmla="*/ 699 w 927"/>
              <a:gd name="T25" fmla="*/ 23091 h 121"/>
              <a:gd name="T26" fmla="*/ 1397 w 927"/>
              <a:gd name="T27" fmla="*/ 25689 h 121"/>
              <a:gd name="T28" fmla="*/ 3144 w 927"/>
              <a:gd name="T29" fmla="*/ 27998 h 121"/>
              <a:gd name="T30" fmla="*/ 4891 w 927"/>
              <a:gd name="T31" fmla="*/ 29730 h 121"/>
              <a:gd name="T32" fmla="*/ 7336 w 927"/>
              <a:gd name="T33" fmla="*/ 31750 h 121"/>
              <a:gd name="T34" fmla="*/ 9782 w 927"/>
              <a:gd name="T35" fmla="*/ 33193 h 121"/>
              <a:gd name="T36" fmla="*/ 12227 w 927"/>
              <a:gd name="T37" fmla="*/ 34348 h 121"/>
              <a:gd name="T38" fmla="*/ 15022 w 927"/>
              <a:gd name="T39" fmla="*/ 34925 h 121"/>
              <a:gd name="T40" fmla="*/ 17817 w 927"/>
              <a:gd name="T41" fmla="*/ 34925 h 121"/>
              <a:gd name="T42" fmla="*/ 305684 w 927"/>
              <a:gd name="T43" fmla="*/ 34925 h 121"/>
              <a:gd name="T44" fmla="*/ 311273 w 927"/>
              <a:gd name="T45" fmla="*/ 34348 h 121"/>
              <a:gd name="T46" fmla="*/ 314068 w 927"/>
              <a:gd name="T47" fmla="*/ 33193 h 121"/>
              <a:gd name="T48" fmla="*/ 316164 w 927"/>
              <a:gd name="T49" fmla="*/ 31750 h 121"/>
              <a:gd name="T50" fmla="*/ 318260 w 927"/>
              <a:gd name="T51" fmla="*/ 29730 h 121"/>
              <a:gd name="T52" fmla="*/ 320356 w 927"/>
              <a:gd name="T53" fmla="*/ 27998 h 121"/>
              <a:gd name="T54" fmla="*/ 321754 w 927"/>
              <a:gd name="T55" fmla="*/ 25689 h 121"/>
              <a:gd name="T56" fmla="*/ 323151 w 927"/>
              <a:gd name="T57" fmla="*/ 23091 h 121"/>
              <a:gd name="T58" fmla="*/ 323501 w 927"/>
              <a:gd name="T59" fmla="*/ 20205 h 121"/>
              <a:gd name="T60" fmla="*/ 323850 w 927"/>
              <a:gd name="T61" fmla="*/ 17607 h 121"/>
              <a:gd name="T62" fmla="*/ 323501 w 927"/>
              <a:gd name="T63" fmla="*/ 14720 h 121"/>
              <a:gd name="T64" fmla="*/ 323151 w 927"/>
              <a:gd name="T65" fmla="*/ 12411 h 121"/>
              <a:gd name="T66" fmla="*/ 321754 w 927"/>
              <a:gd name="T67" fmla="*/ 9525 h 121"/>
              <a:gd name="T68" fmla="*/ 320356 w 927"/>
              <a:gd name="T69" fmla="*/ 7505 h 121"/>
              <a:gd name="T70" fmla="*/ 318260 w 927"/>
              <a:gd name="T71" fmla="*/ 5484 h 121"/>
              <a:gd name="T72" fmla="*/ 316164 w 927"/>
              <a:gd name="T73" fmla="*/ 3752 h 121"/>
              <a:gd name="T74" fmla="*/ 314068 w 927"/>
              <a:gd name="T75" fmla="*/ 2309 h 121"/>
              <a:gd name="T76" fmla="*/ 311273 w 927"/>
              <a:gd name="T77" fmla="*/ 1155 h 121"/>
              <a:gd name="T78" fmla="*/ 308478 w 927"/>
              <a:gd name="T79" fmla="*/ 577 h 121"/>
              <a:gd name="T80" fmla="*/ 305684 w 927"/>
              <a:gd name="T81" fmla="*/ 0 h 121"/>
              <a:gd name="T82" fmla="*/ 17817 w 927"/>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7"/>
              <a:gd name="T127" fmla="*/ 0 h 121"/>
              <a:gd name="T128" fmla="*/ 927 w 927"/>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7" h="121">
                <a:moveTo>
                  <a:pt x="51" y="0"/>
                </a:moveTo>
                <a:lnTo>
                  <a:pt x="43" y="2"/>
                </a:lnTo>
                <a:lnTo>
                  <a:pt x="35" y="4"/>
                </a:lnTo>
                <a:lnTo>
                  <a:pt x="28" y="8"/>
                </a:lnTo>
                <a:lnTo>
                  <a:pt x="21" y="13"/>
                </a:lnTo>
                <a:lnTo>
                  <a:pt x="14" y="19"/>
                </a:lnTo>
                <a:lnTo>
                  <a:pt x="9" y="26"/>
                </a:lnTo>
                <a:lnTo>
                  <a:pt x="4" y="33"/>
                </a:lnTo>
                <a:lnTo>
                  <a:pt x="2" y="43"/>
                </a:lnTo>
                <a:lnTo>
                  <a:pt x="0" y="51"/>
                </a:lnTo>
                <a:lnTo>
                  <a:pt x="0" y="61"/>
                </a:lnTo>
                <a:lnTo>
                  <a:pt x="0" y="70"/>
                </a:lnTo>
                <a:lnTo>
                  <a:pt x="2" y="80"/>
                </a:lnTo>
                <a:lnTo>
                  <a:pt x="4" y="89"/>
                </a:lnTo>
                <a:lnTo>
                  <a:pt x="9" y="97"/>
                </a:lnTo>
                <a:lnTo>
                  <a:pt x="14" y="103"/>
                </a:lnTo>
                <a:lnTo>
                  <a:pt x="21" y="110"/>
                </a:lnTo>
                <a:lnTo>
                  <a:pt x="28" y="115"/>
                </a:lnTo>
                <a:lnTo>
                  <a:pt x="35" y="119"/>
                </a:lnTo>
                <a:lnTo>
                  <a:pt x="43" y="121"/>
                </a:lnTo>
                <a:lnTo>
                  <a:pt x="51" y="121"/>
                </a:lnTo>
                <a:lnTo>
                  <a:pt x="875" y="121"/>
                </a:lnTo>
                <a:lnTo>
                  <a:pt x="891" y="119"/>
                </a:lnTo>
                <a:lnTo>
                  <a:pt x="899" y="115"/>
                </a:lnTo>
                <a:lnTo>
                  <a:pt x="905" y="110"/>
                </a:lnTo>
                <a:lnTo>
                  <a:pt x="911" y="103"/>
                </a:lnTo>
                <a:lnTo>
                  <a:pt x="917" y="97"/>
                </a:lnTo>
                <a:lnTo>
                  <a:pt x="921" y="89"/>
                </a:lnTo>
                <a:lnTo>
                  <a:pt x="925" y="80"/>
                </a:lnTo>
                <a:lnTo>
                  <a:pt x="926" y="70"/>
                </a:lnTo>
                <a:lnTo>
                  <a:pt x="927" y="61"/>
                </a:lnTo>
                <a:lnTo>
                  <a:pt x="926" y="51"/>
                </a:lnTo>
                <a:lnTo>
                  <a:pt x="925" y="43"/>
                </a:lnTo>
                <a:lnTo>
                  <a:pt x="921" y="33"/>
                </a:lnTo>
                <a:lnTo>
                  <a:pt x="917" y="26"/>
                </a:lnTo>
                <a:lnTo>
                  <a:pt x="911" y="19"/>
                </a:lnTo>
                <a:lnTo>
                  <a:pt x="905" y="13"/>
                </a:lnTo>
                <a:lnTo>
                  <a:pt x="899" y="8"/>
                </a:lnTo>
                <a:lnTo>
                  <a:pt x="891" y="4"/>
                </a:lnTo>
                <a:lnTo>
                  <a:pt x="883" y="2"/>
                </a:lnTo>
                <a:lnTo>
                  <a:pt x="875" y="0"/>
                </a:lnTo>
                <a:lnTo>
                  <a:pt x="51"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520" name="Line 144"/>
          <p:cNvSpPr>
            <a:spLocks noChangeShapeType="1"/>
          </p:cNvSpPr>
          <p:nvPr/>
        </p:nvSpPr>
        <p:spPr bwMode="auto">
          <a:xfrm>
            <a:off x="7821613" y="3232150"/>
            <a:ext cx="1587" cy="0"/>
          </a:xfrm>
          <a:prstGeom prst="line">
            <a:avLst/>
          </a:prstGeom>
          <a:noFill/>
          <a:ln w="0">
            <a:solidFill>
              <a:srgbClr val="00FFFF"/>
            </a:solidFill>
            <a:round/>
            <a:headEnd/>
            <a:tailEnd/>
          </a:ln>
        </p:spPr>
        <p:txBody>
          <a:bodyPr>
            <a:prstTxWarp prst="textNoShape">
              <a:avLst/>
            </a:prstTxWarp>
          </a:bodyPr>
          <a:lstStyle/>
          <a:p>
            <a:endParaRPr lang="en-US"/>
          </a:p>
        </p:txBody>
      </p:sp>
      <p:sp>
        <p:nvSpPr>
          <p:cNvPr id="101521" name="Freeform 145"/>
          <p:cNvSpPr>
            <a:spLocks/>
          </p:cNvSpPr>
          <p:nvPr/>
        </p:nvSpPr>
        <p:spPr bwMode="auto">
          <a:xfrm>
            <a:off x="7804150" y="3232150"/>
            <a:ext cx="323850" cy="34925"/>
          </a:xfrm>
          <a:custGeom>
            <a:avLst/>
            <a:gdLst>
              <a:gd name="T0" fmla="*/ 18147 w 928"/>
              <a:gd name="T1" fmla="*/ 0 h 121"/>
              <a:gd name="T2" fmla="*/ 15355 w 928"/>
              <a:gd name="T3" fmla="*/ 577 h 121"/>
              <a:gd name="T4" fmla="*/ 12563 w 928"/>
              <a:gd name="T5" fmla="*/ 1155 h 121"/>
              <a:gd name="T6" fmla="*/ 10120 w 928"/>
              <a:gd name="T7" fmla="*/ 2309 h 121"/>
              <a:gd name="T8" fmla="*/ 7329 w 928"/>
              <a:gd name="T9" fmla="*/ 3752 h 121"/>
              <a:gd name="T10" fmla="*/ 5235 w 928"/>
              <a:gd name="T11" fmla="*/ 5484 h 121"/>
              <a:gd name="T12" fmla="*/ 3490 w 928"/>
              <a:gd name="T13" fmla="*/ 7505 h 121"/>
              <a:gd name="T14" fmla="*/ 2443 w 928"/>
              <a:gd name="T15" fmla="*/ 9525 h 121"/>
              <a:gd name="T16" fmla="*/ 1047 w 928"/>
              <a:gd name="T17" fmla="*/ 12411 h 121"/>
              <a:gd name="T18" fmla="*/ 698 w 928"/>
              <a:gd name="T19" fmla="*/ 14720 h 121"/>
              <a:gd name="T20" fmla="*/ 0 w 928"/>
              <a:gd name="T21" fmla="*/ 17607 h 121"/>
              <a:gd name="T22" fmla="*/ 698 w 928"/>
              <a:gd name="T23" fmla="*/ 20205 h 121"/>
              <a:gd name="T24" fmla="*/ 1047 w 928"/>
              <a:gd name="T25" fmla="*/ 23091 h 121"/>
              <a:gd name="T26" fmla="*/ 2443 w 928"/>
              <a:gd name="T27" fmla="*/ 25689 h 121"/>
              <a:gd name="T28" fmla="*/ 3490 w 928"/>
              <a:gd name="T29" fmla="*/ 27998 h 121"/>
              <a:gd name="T30" fmla="*/ 5235 w 928"/>
              <a:gd name="T31" fmla="*/ 29730 h 121"/>
              <a:gd name="T32" fmla="*/ 7329 w 928"/>
              <a:gd name="T33" fmla="*/ 31750 h 121"/>
              <a:gd name="T34" fmla="*/ 10120 w 928"/>
              <a:gd name="T35" fmla="*/ 33193 h 121"/>
              <a:gd name="T36" fmla="*/ 12563 w 928"/>
              <a:gd name="T37" fmla="*/ 34348 h 121"/>
              <a:gd name="T38" fmla="*/ 15355 w 928"/>
              <a:gd name="T39" fmla="*/ 34925 h 121"/>
              <a:gd name="T40" fmla="*/ 18147 w 928"/>
              <a:gd name="T41" fmla="*/ 34925 h 121"/>
              <a:gd name="T42" fmla="*/ 305703 w 928"/>
              <a:gd name="T43" fmla="*/ 34925 h 121"/>
              <a:gd name="T44" fmla="*/ 311287 w 928"/>
              <a:gd name="T45" fmla="*/ 34348 h 121"/>
              <a:gd name="T46" fmla="*/ 314079 w 928"/>
              <a:gd name="T47" fmla="*/ 33193 h 121"/>
              <a:gd name="T48" fmla="*/ 316521 w 928"/>
              <a:gd name="T49" fmla="*/ 31750 h 121"/>
              <a:gd name="T50" fmla="*/ 318615 w 928"/>
              <a:gd name="T51" fmla="*/ 29730 h 121"/>
              <a:gd name="T52" fmla="*/ 320360 w 928"/>
              <a:gd name="T53" fmla="*/ 27998 h 121"/>
              <a:gd name="T54" fmla="*/ 321756 w 928"/>
              <a:gd name="T55" fmla="*/ 25689 h 121"/>
              <a:gd name="T56" fmla="*/ 323152 w 928"/>
              <a:gd name="T57" fmla="*/ 23091 h 121"/>
              <a:gd name="T58" fmla="*/ 323501 w 928"/>
              <a:gd name="T59" fmla="*/ 20205 h 121"/>
              <a:gd name="T60" fmla="*/ 323850 w 928"/>
              <a:gd name="T61" fmla="*/ 17607 h 121"/>
              <a:gd name="T62" fmla="*/ 323501 w 928"/>
              <a:gd name="T63" fmla="*/ 14720 h 121"/>
              <a:gd name="T64" fmla="*/ 323152 w 928"/>
              <a:gd name="T65" fmla="*/ 12411 h 121"/>
              <a:gd name="T66" fmla="*/ 321756 w 928"/>
              <a:gd name="T67" fmla="*/ 9525 h 121"/>
              <a:gd name="T68" fmla="*/ 320360 w 928"/>
              <a:gd name="T69" fmla="*/ 7505 h 121"/>
              <a:gd name="T70" fmla="*/ 318615 w 928"/>
              <a:gd name="T71" fmla="*/ 5484 h 121"/>
              <a:gd name="T72" fmla="*/ 316521 w 928"/>
              <a:gd name="T73" fmla="*/ 3752 h 121"/>
              <a:gd name="T74" fmla="*/ 314079 w 928"/>
              <a:gd name="T75" fmla="*/ 2309 h 121"/>
              <a:gd name="T76" fmla="*/ 311287 w 928"/>
              <a:gd name="T77" fmla="*/ 1155 h 121"/>
              <a:gd name="T78" fmla="*/ 308844 w 928"/>
              <a:gd name="T79" fmla="*/ 577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4" y="2"/>
                </a:lnTo>
                <a:lnTo>
                  <a:pt x="36" y="4"/>
                </a:lnTo>
                <a:lnTo>
                  <a:pt x="29" y="8"/>
                </a:lnTo>
                <a:lnTo>
                  <a:pt x="21" y="13"/>
                </a:lnTo>
                <a:lnTo>
                  <a:pt x="15" y="19"/>
                </a:lnTo>
                <a:lnTo>
                  <a:pt x="10" y="26"/>
                </a:lnTo>
                <a:lnTo>
                  <a:pt x="7" y="33"/>
                </a:lnTo>
                <a:lnTo>
                  <a:pt x="3" y="43"/>
                </a:lnTo>
                <a:lnTo>
                  <a:pt x="2" y="51"/>
                </a:lnTo>
                <a:lnTo>
                  <a:pt x="0" y="61"/>
                </a:lnTo>
                <a:lnTo>
                  <a:pt x="2" y="70"/>
                </a:lnTo>
                <a:lnTo>
                  <a:pt x="3" y="80"/>
                </a:lnTo>
                <a:lnTo>
                  <a:pt x="7" y="89"/>
                </a:lnTo>
                <a:lnTo>
                  <a:pt x="10" y="97"/>
                </a:lnTo>
                <a:lnTo>
                  <a:pt x="15" y="103"/>
                </a:lnTo>
                <a:lnTo>
                  <a:pt x="21" y="110"/>
                </a:lnTo>
                <a:lnTo>
                  <a:pt x="29" y="115"/>
                </a:lnTo>
                <a:lnTo>
                  <a:pt x="36" y="119"/>
                </a:lnTo>
                <a:lnTo>
                  <a:pt x="44" y="121"/>
                </a:lnTo>
                <a:lnTo>
                  <a:pt x="52" y="121"/>
                </a:lnTo>
                <a:lnTo>
                  <a:pt x="876" y="121"/>
                </a:lnTo>
                <a:lnTo>
                  <a:pt x="892" y="119"/>
                </a:lnTo>
                <a:lnTo>
                  <a:pt x="900" y="115"/>
                </a:lnTo>
                <a:lnTo>
                  <a:pt x="907" y="110"/>
                </a:lnTo>
                <a:lnTo>
                  <a:pt x="913" y="103"/>
                </a:lnTo>
                <a:lnTo>
                  <a:pt x="918" y="97"/>
                </a:lnTo>
                <a:lnTo>
                  <a:pt x="922" y="89"/>
                </a:lnTo>
                <a:lnTo>
                  <a:pt x="926" y="80"/>
                </a:lnTo>
                <a:lnTo>
                  <a:pt x="927" y="70"/>
                </a:lnTo>
                <a:lnTo>
                  <a:pt x="928" y="61"/>
                </a:lnTo>
                <a:lnTo>
                  <a:pt x="927" y="51"/>
                </a:lnTo>
                <a:lnTo>
                  <a:pt x="926" y="43"/>
                </a:lnTo>
                <a:lnTo>
                  <a:pt x="922" y="33"/>
                </a:lnTo>
                <a:lnTo>
                  <a:pt x="918" y="26"/>
                </a:lnTo>
                <a:lnTo>
                  <a:pt x="913" y="19"/>
                </a:lnTo>
                <a:lnTo>
                  <a:pt x="907" y="13"/>
                </a:lnTo>
                <a:lnTo>
                  <a:pt x="900" y="8"/>
                </a:lnTo>
                <a:lnTo>
                  <a:pt x="892" y="4"/>
                </a:lnTo>
                <a:lnTo>
                  <a:pt x="885" y="2"/>
                </a:lnTo>
                <a:lnTo>
                  <a:pt x="876"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1522" name="Freeform 146"/>
          <p:cNvSpPr>
            <a:spLocks/>
          </p:cNvSpPr>
          <p:nvPr/>
        </p:nvSpPr>
        <p:spPr bwMode="auto">
          <a:xfrm>
            <a:off x="1730375" y="5467350"/>
            <a:ext cx="88900" cy="90488"/>
          </a:xfrm>
          <a:custGeom>
            <a:avLst/>
            <a:gdLst>
              <a:gd name="T0" fmla="*/ 0 w 256"/>
              <a:gd name="T1" fmla="*/ 90488 h 298"/>
              <a:gd name="T2" fmla="*/ 88900 w 256"/>
              <a:gd name="T3" fmla="*/ 90488 h 298"/>
              <a:gd name="T4" fmla="*/ 44797 w 256"/>
              <a:gd name="T5" fmla="*/ 0 h 298"/>
              <a:gd name="T6" fmla="*/ 0 w 256"/>
              <a:gd name="T7" fmla="*/ 90488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298"/>
                </a:moveTo>
                <a:lnTo>
                  <a:pt x="256" y="298"/>
                </a:lnTo>
                <a:lnTo>
                  <a:pt x="129" y="0"/>
                </a:lnTo>
                <a:lnTo>
                  <a:pt x="0" y="298"/>
                </a:lnTo>
                <a:close/>
              </a:path>
            </a:pathLst>
          </a:custGeom>
          <a:solidFill>
            <a:srgbClr val="88E55C"/>
          </a:solidFill>
          <a:ln w="7938">
            <a:solidFill>
              <a:srgbClr val="88E55C"/>
            </a:solidFill>
            <a:round/>
            <a:headEnd/>
            <a:tailEnd/>
          </a:ln>
        </p:spPr>
        <p:txBody>
          <a:bodyPr>
            <a:prstTxWarp prst="textNoShape">
              <a:avLst/>
            </a:prstTxWarp>
          </a:bodyPr>
          <a:lstStyle/>
          <a:p>
            <a:endParaRPr lang="en-US"/>
          </a:p>
        </p:txBody>
      </p:sp>
      <p:sp>
        <p:nvSpPr>
          <p:cNvPr id="101523" name="Line 147"/>
          <p:cNvSpPr>
            <a:spLocks noChangeShapeType="1"/>
          </p:cNvSpPr>
          <p:nvPr/>
        </p:nvSpPr>
        <p:spPr bwMode="auto">
          <a:xfrm>
            <a:off x="2017713" y="5557838"/>
            <a:ext cx="1587"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1524" name="Freeform 148"/>
          <p:cNvSpPr>
            <a:spLocks/>
          </p:cNvSpPr>
          <p:nvPr/>
        </p:nvSpPr>
        <p:spPr bwMode="auto">
          <a:xfrm>
            <a:off x="2017713" y="5467350"/>
            <a:ext cx="90487" cy="90488"/>
          </a:xfrm>
          <a:custGeom>
            <a:avLst/>
            <a:gdLst>
              <a:gd name="T0" fmla="*/ 0 w 256"/>
              <a:gd name="T1" fmla="*/ 90488 h 298"/>
              <a:gd name="T2" fmla="*/ 90487 w 256"/>
              <a:gd name="T3" fmla="*/ 90488 h 298"/>
              <a:gd name="T4" fmla="*/ 45597 w 256"/>
              <a:gd name="T5" fmla="*/ 0 h 298"/>
              <a:gd name="T6" fmla="*/ 0 w 256"/>
              <a:gd name="T7" fmla="*/ 90488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298"/>
                </a:moveTo>
                <a:lnTo>
                  <a:pt x="256" y="298"/>
                </a:lnTo>
                <a:lnTo>
                  <a:pt x="129" y="0"/>
                </a:lnTo>
                <a:lnTo>
                  <a:pt x="0" y="298"/>
                </a:lnTo>
                <a:close/>
              </a:path>
            </a:pathLst>
          </a:custGeom>
          <a:solidFill>
            <a:srgbClr val="88E55C"/>
          </a:solidFill>
          <a:ln w="7938">
            <a:solidFill>
              <a:srgbClr val="88E55C"/>
            </a:solidFill>
            <a:round/>
            <a:headEnd/>
            <a:tailEnd/>
          </a:ln>
        </p:spPr>
        <p:txBody>
          <a:bodyPr>
            <a:prstTxWarp prst="textNoShape">
              <a:avLst/>
            </a:prstTxWarp>
          </a:bodyPr>
          <a:lstStyle/>
          <a:p>
            <a:endParaRPr lang="en-US"/>
          </a:p>
        </p:txBody>
      </p:sp>
      <p:sp>
        <p:nvSpPr>
          <p:cNvPr id="101525" name="Line 149"/>
          <p:cNvSpPr>
            <a:spLocks noChangeShapeType="1"/>
          </p:cNvSpPr>
          <p:nvPr/>
        </p:nvSpPr>
        <p:spPr bwMode="auto">
          <a:xfrm>
            <a:off x="2306638" y="5441950"/>
            <a:ext cx="1587" cy="1588"/>
          </a:xfrm>
          <a:prstGeom prst="line">
            <a:avLst/>
          </a:prstGeom>
          <a:noFill/>
          <a:ln w="0">
            <a:solidFill>
              <a:srgbClr val="88E55C"/>
            </a:solidFill>
            <a:round/>
            <a:headEnd/>
            <a:tailEnd/>
          </a:ln>
        </p:spPr>
        <p:txBody>
          <a:bodyPr>
            <a:prstTxWarp prst="textNoShape">
              <a:avLst/>
            </a:prstTxWarp>
          </a:bodyPr>
          <a:lstStyle/>
          <a:p>
            <a:endParaRPr lang="en-US"/>
          </a:p>
        </p:txBody>
      </p:sp>
      <p:sp>
        <p:nvSpPr>
          <p:cNvPr id="101526" name="Line 150"/>
          <p:cNvSpPr>
            <a:spLocks noChangeShapeType="1"/>
          </p:cNvSpPr>
          <p:nvPr/>
        </p:nvSpPr>
        <p:spPr bwMode="auto">
          <a:xfrm>
            <a:off x="2593975" y="5441950"/>
            <a:ext cx="1588" cy="1588"/>
          </a:xfrm>
          <a:prstGeom prst="line">
            <a:avLst/>
          </a:prstGeom>
          <a:noFill/>
          <a:ln w="0">
            <a:solidFill>
              <a:srgbClr val="88E55C"/>
            </a:solidFill>
            <a:round/>
            <a:headEnd/>
            <a:tailEnd/>
          </a:ln>
        </p:spPr>
        <p:txBody>
          <a:bodyPr>
            <a:prstTxWarp prst="textNoShape">
              <a:avLst/>
            </a:prstTxWarp>
          </a:bodyPr>
          <a:lstStyle/>
          <a:p>
            <a:endParaRPr lang="en-US"/>
          </a:p>
        </p:txBody>
      </p:sp>
      <p:sp>
        <p:nvSpPr>
          <p:cNvPr id="101527" name="Line 151"/>
          <p:cNvSpPr>
            <a:spLocks noChangeShapeType="1"/>
          </p:cNvSpPr>
          <p:nvPr/>
        </p:nvSpPr>
        <p:spPr bwMode="auto">
          <a:xfrm>
            <a:off x="2881313" y="5441950"/>
            <a:ext cx="1587" cy="1588"/>
          </a:xfrm>
          <a:prstGeom prst="line">
            <a:avLst/>
          </a:prstGeom>
          <a:noFill/>
          <a:ln w="0">
            <a:solidFill>
              <a:srgbClr val="88E55C"/>
            </a:solidFill>
            <a:round/>
            <a:headEnd/>
            <a:tailEnd/>
          </a:ln>
        </p:spPr>
        <p:txBody>
          <a:bodyPr>
            <a:prstTxWarp prst="textNoShape">
              <a:avLst/>
            </a:prstTxWarp>
          </a:bodyPr>
          <a:lstStyle/>
          <a:p>
            <a:endParaRPr lang="en-US"/>
          </a:p>
        </p:txBody>
      </p:sp>
      <p:sp>
        <p:nvSpPr>
          <p:cNvPr id="101528" name="Line 152"/>
          <p:cNvSpPr>
            <a:spLocks noChangeShapeType="1"/>
          </p:cNvSpPr>
          <p:nvPr/>
        </p:nvSpPr>
        <p:spPr bwMode="auto">
          <a:xfrm>
            <a:off x="3170238" y="5441950"/>
            <a:ext cx="1587" cy="1588"/>
          </a:xfrm>
          <a:prstGeom prst="line">
            <a:avLst/>
          </a:prstGeom>
          <a:noFill/>
          <a:ln w="0">
            <a:solidFill>
              <a:srgbClr val="88E55C"/>
            </a:solidFill>
            <a:round/>
            <a:headEnd/>
            <a:tailEnd/>
          </a:ln>
        </p:spPr>
        <p:txBody>
          <a:bodyPr>
            <a:prstTxWarp prst="textNoShape">
              <a:avLst/>
            </a:prstTxWarp>
          </a:bodyPr>
          <a:lstStyle/>
          <a:p>
            <a:endParaRPr lang="en-US"/>
          </a:p>
        </p:txBody>
      </p:sp>
      <p:sp>
        <p:nvSpPr>
          <p:cNvPr id="101529" name="Freeform 153"/>
          <p:cNvSpPr>
            <a:spLocks/>
          </p:cNvSpPr>
          <p:nvPr/>
        </p:nvSpPr>
        <p:spPr bwMode="auto">
          <a:xfrm>
            <a:off x="3170238" y="5351463"/>
            <a:ext cx="88900" cy="90487"/>
          </a:xfrm>
          <a:custGeom>
            <a:avLst/>
            <a:gdLst>
              <a:gd name="T0" fmla="*/ 0 w 256"/>
              <a:gd name="T1" fmla="*/ 90487 h 298"/>
              <a:gd name="T2" fmla="*/ 88900 w 256"/>
              <a:gd name="T3" fmla="*/ 90487 h 298"/>
              <a:gd name="T4" fmla="*/ 44797 w 256"/>
              <a:gd name="T5" fmla="*/ 0 h 298"/>
              <a:gd name="T6" fmla="*/ 0 w 256"/>
              <a:gd name="T7" fmla="*/ 90487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298"/>
                </a:moveTo>
                <a:lnTo>
                  <a:pt x="256" y="298"/>
                </a:lnTo>
                <a:lnTo>
                  <a:pt x="129" y="0"/>
                </a:lnTo>
                <a:lnTo>
                  <a:pt x="0" y="298"/>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530" name="Line 154"/>
          <p:cNvSpPr>
            <a:spLocks noChangeShapeType="1"/>
          </p:cNvSpPr>
          <p:nvPr/>
        </p:nvSpPr>
        <p:spPr bwMode="auto">
          <a:xfrm>
            <a:off x="3457575" y="5321300"/>
            <a:ext cx="1588" cy="1588"/>
          </a:xfrm>
          <a:prstGeom prst="line">
            <a:avLst/>
          </a:prstGeom>
          <a:noFill/>
          <a:ln w="0">
            <a:solidFill>
              <a:srgbClr val="88E55C"/>
            </a:solidFill>
            <a:round/>
            <a:headEnd/>
            <a:tailEnd/>
          </a:ln>
        </p:spPr>
        <p:txBody>
          <a:bodyPr>
            <a:prstTxWarp prst="textNoShape">
              <a:avLst/>
            </a:prstTxWarp>
          </a:bodyPr>
          <a:lstStyle/>
          <a:p>
            <a:endParaRPr lang="en-US"/>
          </a:p>
        </p:txBody>
      </p:sp>
      <p:sp>
        <p:nvSpPr>
          <p:cNvPr id="101531" name="Freeform 155"/>
          <p:cNvSpPr>
            <a:spLocks/>
          </p:cNvSpPr>
          <p:nvPr/>
        </p:nvSpPr>
        <p:spPr bwMode="auto">
          <a:xfrm>
            <a:off x="3457575" y="5230813"/>
            <a:ext cx="88900" cy="90487"/>
          </a:xfrm>
          <a:custGeom>
            <a:avLst/>
            <a:gdLst>
              <a:gd name="T0" fmla="*/ 0 w 256"/>
              <a:gd name="T1" fmla="*/ 90487 h 298"/>
              <a:gd name="T2" fmla="*/ 88900 w 256"/>
              <a:gd name="T3" fmla="*/ 90487 h 298"/>
              <a:gd name="T4" fmla="*/ 44797 w 256"/>
              <a:gd name="T5" fmla="*/ 0 h 298"/>
              <a:gd name="T6" fmla="*/ 0 w 256"/>
              <a:gd name="T7" fmla="*/ 90487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298"/>
                </a:moveTo>
                <a:lnTo>
                  <a:pt x="256" y="298"/>
                </a:lnTo>
                <a:lnTo>
                  <a:pt x="129" y="0"/>
                </a:lnTo>
                <a:lnTo>
                  <a:pt x="0" y="298"/>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532" name="Line 156"/>
          <p:cNvSpPr>
            <a:spLocks noChangeShapeType="1"/>
          </p:cNvSpPr>
          <p:nvPr/>
        </p:nvSpPr>
        <p:spPr bwMode="auto">
          <a:xfrm>
            <a:off x="3744913" y="5197475"/>
            <a:ext cx="1587" cy="1588"/>
          </a:xfrm>
          <a:prstGeom prst="line">
            <a:avLst/>
          </a:prstGeom>
          <a:noFill/>
          <a:ln w="0">
            <a:solidFill>
              <a:srgbClr val="88E55C"/>
            </a:solidFill>
            <a:round/>
            <a:headEnd/>
            <a:tailEnd/>
          </a:ln>
        </p:spPr>
        <p:txBody>
          <a:bodyPr>
            <a:prstTxWarp prst="textNoShape">
              <a:avLst/>
            </a:prstTxWarp>
          </a:bodyPr>
          <a:lstStyle/>
          <a:p>
            <a:endParaRPr lang="en-US"/>
          </a:p>
        </p:txBody>
      </p:sp>
      <p:sp>
        <p:nvSpPr>
          <p:cNvPr id="101533" name="Line 157"/>
          <p:cNvSpPr>
            <a:spLocks noChangeShapeType="1"/>
          </p:cNvSpPr>
          <p:nvPr/>
        </p:nvSpPr>
        <p:spPr bwMode="auto">
          <a:xfrm>
            <a:off x="4033838" y="5197475"/>
            <a:ext cx="1587" cy="1588"/>
          </a:xfrm>
          <a:prstGeom prst="line">
            <a:avLst/>
          </a:prstGeom>
          <a:noFill/>
          <a:ln w="0">
            <a:solidFill>
              <a:srgbClr val="88E55C"/>
            </a:solidFill>
            <a:round/>
            <a:headEnd/>
            <a:tailEnd/>
          </a:ln>
        </p:spPr>
        <p:txBody>
          <a:bodyPr>
            <a:prstTxWarp prst="textNoShape">
              <a:avLst/>
            </a:prstTxWarp>
          </a:bodyPr>
          <a:lstStyle/>
          <a:p>
            <a:endParaRPr lang="en-US"/>
          </a:p>
        </p:txBody>
      </p:sp>
      <p:sp>
        <p:nvSpPr>
          <p:cNvPr id="101534" name="Line 158"/>
          <p:cNvSpPr>
            <a:spLocks noChangeShapeType="1"/>
          </p:cNvSpPr>
          <p:nvPr/>
        </p:nvSpPr>
        <p:spPr bwMode="auto">
          <a:xfrm>
            <a:off x="4321175" y="4949825"/>
            <a:ext cx="1588" cy="1588"/>
          </a:xfrm>
          <a:prstGeom prst="line">
            <a:avLst/>
          </a:prstGeom>
          <a:noFill/>
          <a:ln w="0">
            <a:solidFill>
              <a:srgbClr val="88E55C"/>
            </a:solidFill>
            <a:round/>
            <a:headEnd/>
            <a:tailEnd/>
          </a:ln>
        </p:spPr>
        <p:txBody>
          <a:bodyPr>
            <a:prstTxWarp prst="textNoShape">
              <a:avLst/>
            </a:prstTxWarp>
          </a:bodyPr>
          <a:lstStyle/>
          <a:p>
            <a:endParaRPr lang="en-US"/>
          </a:p>
        </p:txBody>
      </p:sp>
      <p:sp>
        <p:nvSpPr>
          <p:cNvPr id="101535" name="Freeform 159"/>
          <p:cNvSpPr>
            <a:spLocks/>
          </p:cNvSpPr>
          <p:nvPr/>
        </p:nvSpPr>
        <p:spPr bwMode="auto">
          <a:xfrm>
            <a:off x="4321175" y="4859338"/>
            <a:ext cx="90488" cy="90487"/>
          </a:xfrm>
          <a:custGeom>
            <a:avLst/>
            <a:gdLst>
              <a:gd name="T0" fmla="*/ 0 w 256"/>
              <a:gd name="T1" fmla="*/ 90487 h 298"/>
              <a:gd name="T2" fmla="*/ 90488 w 256"/>
              <a:gd name="T3" fmla="*/ 90487 h 298"/>
              <a:gd name="T4" fmla="*/ 45597 w 256"/>
              <a:gd name="T5" fmla="*/ 0 h 298"/>
              <a:gd name="T6" fmla="*/ 0 w 256"/>
              <a:gd name="T7" fmla="*/ 90487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298"/>
                </a:moveTo>
                <a:lnTo>
                  <a:pt x="256" y="298"/>
                </a:lnTo>
                <a:lnTo>
                  <a:pt x="129" y="0"/>
                </a:lnTo>
                <a:lnTo>
                  <a:pt x="0" y="298"/>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536" name="Line 160"/>
          <p:cNvSpPr>
            <a:spLocks noChangeShapeType="1"/>
          </p:cNvSpPr>
          <p:nvPr/>
        </p:nvSpPr>
        <p:spPr bwMode="auto">
          <a:xfrm>
            <a:off x="4610100" y="4949825"/>
            <a:ext cx="0" cy="1588"/>
          </a:xfrm>
          <a:prstGeom prst="line">
            <a:avLst/>
          </a:prstGeom>
          <a:noFill/>
          <a:ln w="0">
            <a:solidFill>
              <a:srgbClr val="88E55C"/>
            </a:solidFill>
            <a:round/>
            <a:headEnd/>
            <a:tailEnd/>
          </a:ln>
        </p:spPr>
        <p:txBody>
          <a:bodyPr>
            <a:prstTxWarp prst="textNoShape">
              <a:avLst/>
            </a:prstTxWarp>
          </a:bodyPr>
          <a:lstStyle/>
          <a:p>
            <a:endParaRPr lang="en-US"/>
          </a:p>
        </p:txBody>
      </p:sp>
      <p:sp>
        <p:nvSpPr>
          <p:cNvPr id="101537" name="Freeform 161"/>
          <p:cNvSpPr>
            <a:spLocks/>
          </p:cNvSpPr>
          <p:nvPr/>
        </p:nvSpPr>
        <p:spPr bwMode="auto">
          <a:xfrm>
            <a:off x="4610100" y="4859338"/>
            <a:ext cx="88900" cy="90487"/>
          </a:xfrm>
          <a:custGeom>
            <a:avLst/>
            <a:gdLst>
              <a:gd name="T0" fmla="*/ 0 w 256"/>
              <a:gd name="T1" fmla="*/ 90487 h 298"/>
              <a:gd name="T2" fmla="*/ 88900 w 256"/>
              <a:gd name="T3" fmla="*/ 90487 h 298"/>
              <a:gd name="T4" fmla="*/ 44797 w 256"/>
              <a:gd name="T5" fmla="*/ 0 h 298"/>
              <a:gd name="T6" fmla="*/ 0 w 256"/>
              <a:gd name="T7" fmla="*/ 90487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298"/>
                </a:moveTo>
                <a:lnTo>
                  <a:pt x="256" y="298"/>
                </a:lnTo>
                <a:lnTo>
                  <a:pt x="129" y="0"/>
                </a:lnTo>
                <a:lnTo>
                  <a:pt x="0" y="298"/>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538" name="Line 162"/>
          <p:cNvSpPr>
            <a:spLocks noChangeShapeType="1"/>
          </p:cNvSpPr>
          <p:nvPr/>
        </p:nvSpPr>
        <p:spPr bwMode="auto">
          <a:xfrm>
            <a:off x="4897438" y="4949825"/>
            <a:ext cx="1587" cy="1588"/>
          </a:xfrm>
          <a:prstGeom prst="line">
            <a:avLst/>
          </a:prstGeom>
          <a:noFill/>
          <a:ln w="0">
            <a:solidFill>
              <a:srgbClr val="88E55C"/>
            </a:solidFill>
            <a:round/>
            <a:headEnd/>
            <a:tailEnd/>
          </a:ln>
        </p:spPr>
        <p:txBody>
          <a:bodyPr>
            <a:prstTxWarp prst="textNoShape">
              <a:avLst/>
            </a:prstTxWarp>
          </a:bodyPr>
          <a:lstStyle/>
          <a:p>
            <a:endParaRPr lang="en-US"/>
          </a:p>
        </p:txBody>
      </p:sp>
      <p:sp>
        <p:nvSpPr>
          <p:cNvPr id="101539" name="Freeform 163"/>
          <p:cNvSpPr>
            <a:spLocks/>
          </p:cNvSpPr>
          <p:nvPr/>
        </p:nvSpPr>
        <p:spPr bwMode="auto">
          <a:xfrm>
            <a:off x="4897438" y="4859338"/>
            <a:ext cx="88900" cy="90487"/>
          </a:xfrm>
          <a:custGeom>
            <a:avLst/>
            <a:gdLst>
              <a:gd name="T0" fmla="*/ 0 w 256"/>
              <a:gd name="T1" fmla="*/ 90487 h 298"/>
              <a:gd name="T2" fmla="*/ 88900 w 256"/>
              <a:gd name="T3" fmla="*/ 90487 h 298"/>
              <a:gd name="T4" fmla="*/ 44797 w 256"/>
              <a:gd name="T5" fmla="*/ 0 h 298"/>
              <a:gd name="T6" fmla="*/ 0 w 256"/>
              <a:gd name="T7" fmla="*/ 90487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298"/>
                </a:moveTo>
                <a:lnTo>
                  <a:pt x="256" y="298"/>
                </a:lnTo>
                <a:lnTo>
                  <a:pt x="129" y="0"/>
                </a:lnTo>
                <a:lnTo>
                  <a:pt x="0" y="298"/>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540" name="Line 164"/>
          <p:cNvSpPr>
            <a:spLocks noChangeShapeType="1"/>
          </p:cNvSpPr>
          <p:nvPr/>
        </p:nvSpPr>
        <p:spPr bwMode="auto">
          <a:xfrm>
            <a:off x="5184775" y="4949825"/>
            <a:ext cx="1588" cy="1588"/>
          </a:xfrm>
          <a:prstGeom prst="line">
            <a:avLst/>
          </a:prstGeom>
          <a:noFill/>
          <a:ln w="0">
            <a:solidFill>
              <a:srgbClr val="88E55C"/>
            </a:solidFill>
            <a:round/>
            <a:headEnd/>
            <a:tailEnd/>
          </a:ln>
        </p:spPr>
        <p:txBody>
          <a:bodyPr>
            <a:prstTxWarp prst="textNoShape">
              <a:avLst/>
            </a:prstTxWarp>
          </a:bodyPr>
          <a:lstStyle/>
          <a:p>
            <a:endParaRPr lang="en-US"/>
          </a:p>
        </p:txBody>
      </p:sp>
      <p:sp>
        <p:nvSpPr>
          <p:cNvPr id="101541" name="Freeform 165"/>
          <p:cNvSpPr>
            <a:spLocks/>
          </p:cNvSpPr>
          <p:nvPr/>
        </p:nvSpPr>
        <p:spPr bwMode="auto">
          <a:xfrm>
            <a:off x="5184775" y="4859338"/>
            <a:ext cx="90488" cy="90487"/>
          </a:xfrm>
          <a:custGeom>
            <a:avLst/>
            <a:gdLst>
              <a:gd name="T0" fmla="*/ 0 w 256"/>
              <a:gd name="T1" fmla="*/ 90487 h 298"/>
              <a:gd name="T2" fmla="*/ 90488 w 256"/>
              <a:gd name="T3" fmla="*/ 90487 h 298"/>
              <a:gd name="T4" fmla="*/ 45597 w 256"/>
              <a:gd name="T5" fmla="*/ 0 h 298"/>
              <a:gd name="T6" fmla="*/ 0 w 256"/>
              <a:gd name="T7" fmla="*/ 90487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298"/>
                </a:moveTo>
                <a:lnTo>
                  <a:pt x="256" y="298"/>
                </a:lnTo>
                <a:lnTo>
                  <a:pt x="129" y="0"/>
                </a:lnTo>
                <a:lnTo>
                  <a:pt x="0" y="298"/>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542" name="Line 166"/>
          <p:cNvSpPr>
            <a:spLocks noChangeShapeType="1"/>
          </p:cNvSpPr>
          <p:nvPr/>
        </p:nvSpPr>
        <p:spPr bwMode="auto">
          <a:xfrm>
            <a:off x="5473700" y="4821238"/>
            <a:ext cx="0"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1543" name="Freeform 167"/>
          <p:cNvSpPr>
            <a:spLocks/>
          </p:cNvSpPr>
          <p:nvPr/>
        </p:nvSpPr>
        <p:spPr bwMode="auto">
          <a:xfrm>
            <a:off x="5473700" y="4732338"/>
            <a:ext cx="88900" cy="88900"/>
          </a:xfrm>
          <a:custGeom>
            <a:avLst/>
            <a:gdLst>
              <a:gd name="T0" fmla="*/ 0 w 256"/>
              <a:gd name="T1" fmla="*/ 88900 h 299"/>
              <a:gd name="T2" fmla="*/ 88900 w 256"/>
              <a:gd name="T3" fmla="*/ 88900 h 299"/>
              <a:gd name="T4" fmla="*/ 44450 w 256"/>
              <a:gd name="T5" fmla="*/ 0 h 299"/>
              <a:gd name="T6" fmla="*/ 0 w 256"/>
              <a:gd name="T7" fmla="*/ 88900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299"/>
                </a:moveTo>
                <a:lnTo>
                  <a:pt x="256" y="299"/>
                </a:lnTo>
                <a:lnTo>
                  <a:pt x="128" y="0"/>
                </a:lnTo>
                <a:lnTo>
                  <a:pt x="0" y="299"/>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544" name="Line 168"/>
          <p:cNvSpPr>
            <a:spLocks noChangeShapeType="1"/>
          </p:cNvSpPr>
          <p:nvPr/>
        </p:nvSpPr>
        <p:spPr bwMode="auto">
          <a:xfrm>
            <a:off x="5761038" y="4821238"/>
            <a:ext cx="1587"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1545" name="Freeform 169"/>
          <p:cNvSpPr>
            <a:spLocks/>
          </p:cNvSpPr>
          <p:nvPr/>
        </p:nvSpPr>
        <p:spPr bwMode="auto">
          <a:xfrm>
            <a:off x="5761038" y="4732338"/>
            <a:ext cx="88900" cy="88900"/>
          </a:xfrm>
          <a:custGeom>
            <a:avLst/>
            <a:gdLst>
              <a:gd name="T0" fmla="*/ 0 w 256"/>
              <a:gd name="T1" fmla="*/ 88900 h 299"/>
              <a:gd name="T2" fmla="*/ 88900 w 256"/>
              <a:gd name="T3" fmla="*/ 88900 h 299"/>
              <a:gd name="T4" fmla="*/ 44450 w 256"/>
              <a:gd name="T5" fmla="*/ 0 h 299"/>
              <a:gd name="T6" fmla="*/ 0 w 256"/>
              <a:gd name="T7" fmla="*/ 88900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299"/>
                </a:moveTo>
                <a:lnTo>
                  <a:pt x="256" y="299"/>
                </a:lnTo>
                <a:lnTo>
                  <a:pt x="128" y="0"/>
                </a:lnTo>
                <a:lnTo>
                  <a:pt x="0" y="299"/>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546" name="Line 170"/>
          <p:cNvSpPr>
            <a:spLocks noChangeShapeType="1"/>
          </p:cNvSpPr>
          <p:nvPr/>
        </p:nvSpPr>
        <p:spPr bwMode="auto">
          <a:xfrm>
            <a:off x="6048375" y="4821238"/>
            <a:ext cx="1588"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1547" name="Freeform 171"/>
          <p:cNvSpPr>
            <a:spLocks/>
          </p:cNvSpPr>
          <p:nvPr/>
        </p:nvSpPr>
        <p:spPr bwMode="auto">
          <a:xfrm>
            <a:off x="6048375" y="4732338"/>
            <a:ext cx="90488" cy="88900"/>
          </a:xfrm>
          <a:custGeom>
            <a:avLst/>
            <a:gdLst>
              <a:gd name="T0" fmla="*/ 0 w 256"/>
              <a:gd name="T1" fmla="*/ 88900 h 299"/>
              <a:gd name="T2" fmla="*/ 90488 w 256"/>
              <a:gd name="T3" fmla="*/ 88900 h 299"/>
              <a:gd name="T4" fmla="*/ 45597 w 256"/>
              <a:gd name="T5" fmla="*/ 0 h 299"/>
              <a:gd name="T6" fmla="*/ 0 w 256"/>
              <a:gd name="T7" fmla="*/ 88900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299"/>
                </a:moveTo>
                <a:lnTo>
                  <a:pt x="256" y="299"/>
                </a:lnTo>
                <a:lnTo>
                  <a:pt x="129" y="0"/>
                </a:lnTo>
                <a:lnTo>
                  <a:pt x="0" y="299"/>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548" name="Line 172"/>
          <p:cNvSpPr>
            <a:spLocks noChangeShapeType="1"/>
          </p:cNvSpPr>
          <p:nvPr/>
        </p:nvSpPr>
        <p:spPr bwMode="auto">
          <a:xfrm>
            <a:off x="6337300" y="4821238"/>
            <a:ext cx="1588"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1549" name="Freeform 173"/>
          <p:cNvSpPr>
            <a:spLocks/>
          </p:cNvSpPr>
          <p:nvPr/>
        </p:nvSpPr>
        <p:spPr bwMode="auto">
          <a:xfrm>
            <a:off x="6337300" y="4732338"/>
            <a:ext cx="88900" cy="88900"/>
          </a:xfrm>
          <a:custGeom>
            <a:avLst/>
            <a:gdLst>
              <a:gd name="T0" fmla="*/ 0 w 256"/>
              <a:gd name="T1" fmla="*/ 88900 h 299"/>
              <a:gd name="T2" fmla="*/ 88900 w 256"/>
              <a:gd name="T3" fmla="*/ 88900 h 299"/>
              <a:gd name="T4" fmla="*/ 44797 w 256"/>
              <a:gd name="T5" fmla="*/ 0 h 299"/>
              <a:gd name="T6" fmla="*/ 0 w 256"/>
              <a:gd name="T7" fmla="*/ 88900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299"/>
                </a:moveTo>
                <a:lnTo>
                  <a:pt x="256" y="299"/>
                </a:lnTo>
                <a:lnTo>
                  <a:pt x="129" y="0"/>
                </a:lnTo>
                <a:lnTo>
                  <a:pt x="0" y="299"/>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550" name="Line 174"/>
          <p:cNvSpPr>
            <a:spLocks noChangeShapeType="1"/>
          </p:cNvSpPr>
          <p:nvPr/>
        </p:nvSpPr>
        <p:spPr bwMode="auto">
          <a:xfrm>
            <a:off x="6624638" y="4821238"/>
            <a:ext cx="1587"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1551" name="Freeform 175"/>
          <p:cNvSpPr>
            <a:spLocks/>
          </p:cNvSpPr>
          <p:nvPr/>
        </p:nvSpPr>
        <p:spPr bwMode="auto">
          <a:xfrm>
            <a:off x="6624638" y="4732338"/>
            <a:ext cx="88900" cy="88900"/>
          </a:xfrm>
          <a:custGeom>
            <a:avLst/>
            <a:gdLst>
              <a:gd name="T0" fmla="*/ 0 w 256"/>
              <a:gd name="T1" fmla="*/ 88900 h 299"/>
              <a:gd name="T2" fmla="*/ 88900 w 256"/>
              <a:gd name="T3" fmla="*/ 88900 h 299"/>
              <a:gd name="T4" fmla="*/ 44450 w 256"/>
              <a:gd name="T5" fmla="*/ 0 h 299"/>
              <a:gd name="T6" fmla="*/ 0 w 256"/>
              <a:gd name="T7" fmla="*/ 88900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299"/>
                </a:moveTo>
                <a:lnTo>
                  <a:pt x="256" y="299"/>
                </a:lnTo>
                <a:lnTo>
                  <a:pt x="128" y="0"/>
                </a:lnTo>
                <a:lnTo>
                  <a:pt x="0" y="299"/>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552" name="Line 176"/>
          <p:cNvSpPr>
            <a:spLocks noChangeShapeType="1"/>
          </p:cNvSpPr>
          <p:nvPr/>
        </p:nvSpPr>
        <p:spPr bwMode="auto">
          <a:xfrm>
            <a:off x="6911975" y="4821238"/>
            <a:ext cx="1588"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1553" name="Freeform 177"/>
          <p:cNvSpPr>
            <a:spLocks/>
          </p:cNvSpPr>
          <p:nvPr/>
        </p:nvSpPr>
        <p:spPr bwMode="auto">
          <a:xfrm>
            <a:off x="6911975" y="4732338"/>
            <a:ext cx="90488" cy="88900"/>
          </a:xfrm>
          <a:custGeom>
            <a:avLst/>
            <a:gdLst>
              <a:gd name="T0" fmla="*/ 0 w 256"/>
              <a:gd name="T1" fmla="*/ 88900 h 299"/>
              <a:gd name="T2" fmla="*/ 90488 w 256"/>
              <a:gd name="T3" fmla="*/ 88900 h 299"/>
              <a:gd name="T4" fmla="*/ 45244 w 256"/>
              <a:gd name="T5" fmla="*/ 0 h 299"/>
              <a:gd name="T6" fmla="*/ 0 w 256"/>
              <a:gd name="T7" fmla="*/ 88900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299"/>
                </a:moveTo>
                <a:lnTo>
                  <a:pt x="256" y="299"/>
                </a:lnTo>
                <a:lnTo>
                  <a:pt x="128" y="0"/>
                </a:lnTo>
                <a:lnTo>
                  <a:pt x="0" y="299"/>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554" name="Line 178"/>
          <p:cNvSpPr>
            <a:spLocks noChangeShapeType="1"/>
          </p:cNvSpPr>
          <p:nvPr/>
        </p:nvSpPr>
        <p:spPr bwMode="auto">
          <a:xfrm>
            <a:off x="7200900" y="4821238"/>
            <a:ext cx="1588"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1555" name="Freeform 179"/>
          <p:cNvSpPr>
            <a:spLocks/>
          </p:cNvSpPr>
          <p:nvPr/>
        </p:nvSpPr>
        <p:spPr bwMode="auto">
          <a:xfrm>
            <a:off x="7200900" y="4732338"/>
            <a:ext cx="88900" cy="88900"/>
          </a:xfrm>
          <a:custGeom>
            <a:avLst/>
            <a:gdLst>
              <a:gd name="T0" fmla="*/ 0 w 256"/>
              <a:gd name="T1" fmla="*/ 88900 h 299"/>
              <a:gd name="T2" fmla="*/ 88900 w 256"/>
              <a:gd name="T3" fmla="*/ 88900 h 299"/>
              <a:gd name="T4" fmla="*/ 44450 w 256"/>
              <a:gd name="T5" fmla="*/ 0 h 299"/>
              <a:gd name="T6" fmla="*/ 0 w 256"/>
              <a:gd name="T7" fmla="*/ 88900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299"/>
                </a:moveTo>
                <a:lnTo>
                  <a:pt x="256" y="299"/>
                </a:lnTo>
                <a:lnTo>
                  <a:pt x="128" y="0"/>
                </a:lnTo>
                <a:lnTo>
                  <a:pt x="0" y="299"/>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556" name="Line 180"/>
          <p:cNvSpPr>
            <a:spLocks noChangeShapeType="1"/>
          </p:cNvSpPr>
          <p:nvPr/>
        </p:nvSpPr>
        <p:spPr bwMode="auto">
          <a:xfrm>
            <a:off x="7488238" y="4821238"/>
            <a:ext cx="1587"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1557" name="Freeform 181"/>
          <p:cNvSpPr>
            <a:spLocks/>
          </p:cNvSpPr>
          <p:nvPr/>
        </p:nvSpPr>
        <p:spPr bwMode="auto">
          <a:xfrm>
            <a:off x="7488238" y="4732338"/>
            <a:ext cx="88900" cy="88900"/>
          </a:xfrm>
          <a:custGeom>
            <a:avLst/>
            <a:gdLst>
              <a:gd name="T0" fmla="*/ 0 w 256"/>
              <a:gd name="T1" fmla="*/ 88900 h 299"/>
              <a:gd name="T2" fmla="*/ 88900 w 256"/>
              <a:gd name="T3" fmla="*/ 88900 h 299"/>
              <a:gd name="T4" fmla="*/ 44450 w 256"/>
              <a:gd name="T5" fmla="*/ 0 h 299"/>
              <a:gd name="T6" fmla="*/ 0 w 256"/>
              <a:gd name="T7" fmla="*/ 88900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299"/>
                </a:moveTo>
                <a:lnTo>
                  <a:pt x="256" y="299"/>
                </a:lnTo>
                <a:lnTo>
                  <a:pt x="128" y="0"/>
                </a:lnTo>
                <a:lnTo>
                  <a:pt x="0" y="299"/>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558" name="Line 182"/>
          <p:cNvSpPr>
            <a:spLocks noChangeShapeType="1"/>
          </p:cNvSpPr>
          <p:nvPr/>
        </p:nvSpPr>
        <p:spPr bwMode="auto">
          <a:xfrm>
            <a:off x="7777163" y="4821238"/>
            <a:ext cx="1587"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1559" name="Freeform 183"/>
          <p:cNvSpPr>
            <a:spLocks/>
          </p:cNvSpPr>
          <p:nvPr/>
        </p:nvSpPr>
        <p:spPr bwMode="auto">
          <a:xfrm>
            <a:off x="7777163" y="4732338"/>
            <a:ext cx="90487" cy="88900"/>
          </a:xfrm>
          <a:custGeom>
            <a:avLst/>
            <a:gdLst>
              <a:gd name="T0" fmla="*/ 0 w 256"/>
              <a:gd name="T1" fmla="*/ 88900 h 299"/>
              <a:gd name="T2" fmla="*/ 90487 w 256"/>
              <a:gd name="T3" fmla="*/ 88900 h 299"/>
              <a:gd name="T4" fmla="*/ 45244 w 256"/>
              <a:gd name="T5" fmla="*/ 0 h 299"/>
              <a:gd name="T6" fmla="*/ 0 w 256"/>
              <a:gd name="T7" fmla="*/ 88900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299"/>
                </a:moveTo>
                <a:lnTo>
                  <a:pt x="256" y="299"/>
                </a:lnTo>
                <a:lnTo>
                  <a:pt x="128" y="0"/>
                </a:lnTo>
                <a:lnTo>
                  <a:pt x="0" y="299"/>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560" name="Line 184"/>
          <p:cNvSpPr>
            <a:spLocks noChangeShapeType="1"/>
          </p:cNvSpPr>
          <p:nvPr/>
        </p:nvSpPr>
        <p:spPr bwMode="auto">
          <a:xfrm>
            <a:off x="8066088" y="4821238"/>
            <a:ext cx="1587"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1561" name="Freeform 185"/>
          <p:cNvSpPr>
            <a:spLocks/>
          </p:cNvSpPr>
          <p:nvPr/>
        </p:nvSpPr>
        <p:spPr bwMode="auto">
          <a:xfrm>
            <a:off x="8066088" y="4732338"/>
            <a:ext cx="88900" cy="88900"/>
          </a:xfrm>
          <a:custGeom>
            <a:avLst/>
            <a:gdLst>
              <a:gd name="T0" fmla="*/ 0 w 256"/>
              <a:gd name="T1" fmla="*/ 88900 h 299"/>
              <a:gd name="T2" fmla="*/ 88900 w 256"/>
              <a:gd name="T3" fmla="*/ 88900 h 299"/>
              <a:gd name="T4" fmla="*/ 44450 w 256"/>
              <a:gd name="T5" fmla="*/ 0 h 299"/>
              <a:gd name="T6" fmla="*/ 0 w 256"/>
              <a:gd name="T7" fmla="*/ 88900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299"/>
                </a:moveTo>
                <a:lnTo>
                  <a:pt x="256" y="299"/>
                </a:lnTo>
                <a:lnTo>
                  <a:pt x="128" y="0"/>
                </a:lnTo>
                <a:lnTo>
                  <a:pt x="0" y="299"/>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562" name="Line 186"/>
          <p:cNvSpPr>
            <a:spLocks noChangeShapeType="1"/>
          </p:cNvSpPr>
          <p:nvPr/>
        </p:nvSpPr>
        <p:spPr bwMode="auto">
          <a:xfrm>
            <a:off x="1774825" y="5494338"/>
            <a:ext cx="1588"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1563" name="Freeform 187"/>
          <p:cNvSpPr>
            <a:spLocks/>
          </p:cNvSpPr>
          <p:nvPr/>
        </p:nvSpPr>
        <p:spPr bwMode="auto">
          <a:xfrm>
            <a:off x="1757363" y="5494338"/>
            <a:ext cx="323850" cy="36512"/>
          </a:xfrm>
          <a:custGeom>
            <a:avLst/>
            <a:gdLst>
              <a:gd name="T0" fmla="*/ 18147 w 928"/>
              <a:gd name="T1" fmla="*/ 0 h 121"/>
              <a:gd name="T2" fmla="*/ 15006 w 928"/>
              <a:gd name="T3" fmla="*/ 302 h 121"/>
              <a:gd name="T4" fmla="*/ 12563 w 928"/>
              <a:gd name="T5" fmla="*/ 604 h 121"/>
              <a:gd name="T6" fmla="*/ 10120 w 928"/>
              <a:gd name="T7" fmla="*/ 1811 h 121"/>
              <a:gd name="T8" fmla="*/ 7329 w 928"/>
              <a:gd name="T9" fmla="*/ 3319 h 121"/>
              <a:gd name="T10" fmla="*/ 5235 w 928"/>
              <a:gd name="T11" fmla="*/ 5432 h 121"/>
              <a:gd name="T12" fmla="*/ 3490 w 928"/>
              <a:gd name="T13" fmla="*/ 7544 h 121"/>
              <a:gd name="T14" fmla="*/ 1745 w 928"/>
              <a:gd name="T15" fmla="*/ 9958 h 121"/>
              <a:gd name="T16" fmla="*/ 1047 w 928"/>
              <a:gd name="T17" fmla="*/ 12372 h 121"/>
              <a:gd name="T18" fmla="*/ 0 w 928"/>
              <a:gd name="T19" fmla="*/ 15389 h 121"/>
              <a:gd name="T20" fmla="*/ 0 w 928"/>
              <a:gd name="T21" fmla="*/ 18105 h 121"/>
              <a:gd name="T22" fmla="*/ 0 w 928"/>
              <a:gd name="T23" fmla="*/ 21123 h 121"/>
              <a:gd name="T24" fmla="*/ 1047 w 928"/>
              <a:gd name="T25" fmla="*/ 23838 h 121"/>
              <a:gd name="T26" fmla="*/ 1745 w 928"/>
              <a:gd name="T27" fmla="*/ 26554 h 121"/>
              <a:gd name="T28" fmla="*/ 3490 w 928"/>
              <a:gd name="T29" fmla="*/ 28666 h 121"/>
              <a:gd name="T30" fmla="*/ 5235 w 928"/>
              <a:gd name="T31" fmla="*/ 31080 h 121"/>
              <a:gd name="T32" fmla="*/ 7329 w 928"/>
              <a:gd name="T33" fmla="*/ 32891 h 121"/>
              <a:gd name="T34" fmla="*/ 10120 w 928"/>
              <a:gd name="T35" fmla="*/ 34400 h 121"/>
              <a:gd name="T36" fmla="*/ 12563 w 928"/>
              <a:gd name="T37" fmla="*/ 35607 h 121"/>
              <a:gd name="T38" fmla="*/ 15006 w 928"/>
              <a:gd name="T39" fmla="*/ 36210 h 121"/>
              <a:gd name="T40" fmla="*/ 18147 w 928"/>
              <a:gd name="T41" fmla="*/ 36512 h 121"/>
              <a:gd name="T42" fmla="*/ 305703 w 928"/>
              <a:gd name="T43" fmla="*/ 36512 h 121"/>
              <a:gd name="T44" fmla="*/ 311287 w 928"/>
              <a:gd name="T45" fmla="*/ 35607 h 121"/>
              <a:gd name="T46" fmla="*/ 314079 w 928"/>
              <a:gd name="T47" fmla="*/ 34400 h 121"/>
              <a:gd name="T48" fmla="*/ 316173 w 928"/>
              <a:gd name="T49" fmla="*/ 32891 h 121"/>
              <a:gd name="T50" fmla="*/ 318266 w 928"/>
              <a:gd name="T51" fmla="*/ 31080 h 121"/>
              <a:gd name="T52" fmla="*/ 320360 w 928"/>
              <a:gd name="T53" fmla="*/ 28666 h 121"/>
              <a:gd name="T54" fmla="*/ 321756 w 928"/>
              <a:gd name="T55" fmla="*/ 26554 h 121"/>
              <a:gd name="T56" fmla="*/ 323152 w 928"/>
              <a:gd name="T57" fmla="*/ 23838 h 121"/>
              <a:gd name="T58" fmla="*/ 323501 w 928"/>
              <a:gd name="T59" fmla="*/ 21123 h 121"/>
              <a:gd name="T60" fmla="*/ 323850 w 928"/>
              <a:gd name="T61" fmla="*/ 18105 h 121"/>
              <a:gd name="T62" fmla="*/ 323501 w 928"/>
              <a:gd name="T63" fmla="*/ 15389 h 121"/>
              <a:gd name="T64" fmla="*/ 323152 w 928"/>
              <a:gd name="T65" fmla="*/ 12372 h 121"/>
              <a:gd name="T66" fmla="*/ 321756 w 928"/>
              <a:gd name="T67" fmla="*/ 9958 h 121"/>
              <a:gd name="T68" fmla="*/ 320360 w 928"/>
              <a:gd name="T69" fmla="*/ 7544 h 121"/>
              <a:gd name="T70" fmla="*/ 318266 w 928"/>
              <a:gd name="T71" fmla="*/ 5432 h 121"/>
              <a:gd name="T72" fmla="*/ 316173 w 928"/>
              <a:gd name="T73" fmla="*/ 3319 h 121"/>
              <a:gd name="T74" fmla="*/ 314079 w 928"/>
              <a:gd name="T75" fmla="*/ 1811 h 121"/>
              <a:gd name="T76" fmla="*/ 311287 w 928"/>
              <a:gd name="T77" fmla="*/ 604 h 121"/>
              <a:gd name="T78" fmla="*/ 308146 w 928"/>
              <a:gd name="T79" fmla="*/ 302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3" y="1"/>
                </a:lnTo>
                <a:lnTo>
                  <a:pt x="36" y="2"/>
                </a:lnTo>
                <a:lnTo>
                  <a:pt x="29" y="6"/>
                </a:lnTo>
                <a:lnTo>
                  <a:pt x="21" y="11"/>
                </a:lnTo>
                <a:lnTo>
                  <a:pt x="15" y="18"/>
                </a:lnTo>
                <a:lnTo>
                  <a:pt x="10" y="25"/>
                </a:lnTo>
                <a:lnTo>
                  <a:pt x="5" y="33"/>
                </a:lnTo>
                <a:lnTo>
                  <a:pt x="3" y="41"/>
                </a:lnTo>
                <a:lnTo>
                  <a:pt x="0" y="51"/>
                </a:lnTo>
                <a:lnTo>
                  <a:pt x="0" y="60"/>
                </a:lnTo>
                <a:lnTo>
                  <a:pt x="0" y="70"/>
                </a:lnTo>
                <a:lnTo>
                  <a:pt x="3" y="79"/>
                </a:lnTo>
                <a:lnTo>
                  <a:pt x="5" y="88"/>
                </a:lnTo>
                <a:lnTo>
                  <a:pt x="10" y="95"/>
                </a:lnTo>
                <a:lnTo>
                  <a:pt x="15" y="103"/>
                </a:lnTo>
                <a:lnTo>
                  <a:pt x="21" y="109"/>
                </a:lnTo>
                <a:lnTo>
                  <a:pt x="29" y="114"/>
                </a:lnTo>
                <a:lnTo>
                  <a:pt x="36" y="118"/>
                </a:lnTo>
                <a:lnTo>
                  <a:pt x="43" y="120"/>
                </a:lnTo>
                <a:lnTo>
                  <a:pt x="52" y="121"/>
                </a:lnTo>
                <a:lnTo>
                  <a:pt x="876" y="121"/>
                </a:lnTo>
                <a:lnTo>
                  <a:pt x="892" y="118"/>
                </a:lnTo>
                <a:lnTo>
                  <a:pt x="900" y="114"/>
                </a:lnTo>
                <a:lnTo>
                  <a:pt x="906" y="109"/>
                </a:lnTo>
                <a:lnTo>
                  <a:pt x="912" y="103"/>
                </a:lnTo>
                <a:lnTo>
                  <a:pt x="918" y="95"/>
                </a:lnTo>
                <a:lnTo>
                  <a:pt x="922" y="88"/>
                </a:lnTo>
                <a:lnTo>
                  <a:pt x="926" y="79"/>
                </a:lnTo>
                <a:lnTo>
                  <a:pt x="927" y="70"/>
                </a:lnTo>
                <a:lnTo>
                  <a:pt x="928" y="60"/>
                </a:lnTo>
                <a:lnTo>
                  <a:pt x="927" y="51"/>
                </a:lnTo>
                <a:lnTo>
                  <a:pt x="926" y="41"/>
                </a:lnTo>
                <a:lnTo>
                  <a:pt x="922" y="33"/>
                </a:lnTo>
                <a:lnTo>
                  <a:pt x="918" y="25"/>
                </a:lnTo>
                <a:lnTo>
                  <a:pt x="912" y="18"/>
                </a:lnTo>
                <a:lnTo>
                  <a:pt x="906" y="11"/>
                </a:lnTo>
                <a:lnTo>
                  <a:pt x="900" y="6"/>
                </a:lnTo>
                <a:lnTo>
                  <a:pt x="892" y="2"/>
                </a:lnTo>
                <a:lnTo>
                  <a:pt x="883" y="1"/>
                </a:lnTo>
                <a:lnTo>
                  <a:pt x="876" y="0"/>
                </a:lnTo>
                <a:lnTo>
                  <a:pt x="52" y="0"/>
                </a:lnTo>
                <a:close/>
              </a:path>
            </a:pathLst>
          </a:custGeom>
          <a:solidFill>
            <a:srgbClr val="88E55C"/>
          </a:solidFill>
          <a:ln w="7938">
            <a:solidFill>
              <a:srgbClr val="88E55C"/>
            </a:solidFill>
            <a:round/>
            <a:headEnd/>
            <a:tailEnd/>
          </a:ln>
        </p:spPr>
        <p:txBody>
          <a:bodyPr>
            <a:prstTxWarp prst="textNoShape">
              <a:avLst/>
            </a:prstTxWarp>
          </a:bodyPr>
          <a:lstStyle/>
          <a:p>
            <a:endParaRPr lang="en-US"/>
          </a:p>
        </p:txBody>
      </p:sp>
      <p:sp>
        <p:nvSpPr>
          <p:cNvPr id="101564" name="Line 188"/>
          <p:cNvSpPr>
            <a:spLocks noChangeShapeType="1"/>
          </p:cNvSpPr>
          <p:nvPr/>
        </p:nvSpPr>
        <p:spPr bwMode="auto">
          <a:xfrm>
            <a:off x="2044700" y="5511800"/>
            <a:ext cx="1588" cy="1588"/>
          </a:xfrm>
          <a:prstGeom prst="line">
            <a:avLst/>
          </a:prstGeom>
          <a:noFill/>
          <a:ln w="0">
            <a:solidFill>
              <a:srgbClr val="88E55C"/>
            </a:solidFill>
            <a:round/>
            <a:headEnd/>
            <a:tailEnd/>
          </a:ln>
        </p:spPr>
        <p:txBody>
          <a:bodyPr>
            <a:prstTxWarp prst="textNoShape">
              <a:avLst/>
            </a:prstTxWarp>
          </a:bodyPr>
          <a:lstStyle/>
          <a:p>
            <a:endParaRPr lang="en-US"/>
          </a:p>
        </p:txBody>
      </p:sp>
      <p:sp>
        <p:nvSpPr>
          <p:cNvPr id="101565" name="Freeform 189"/>
          <p:cNvSpPr>
            <a:spLocks/>
          </p:cNvSpPr>
          <p:nvPr/>
        </p:nvSpPr>
        <p:spPr bwMode="auto">
          <a:xfrm>
            <a:off x="2044700" y="5378450"/>
            <a:ext cx="36513" cy="152400"/>
          </a:xfrm>
          <a:custGeom>
            <a:avLst/>
            <a:gdLst>
              <a:gd name="T0" fmla="*/ 0 w 104"/>
              <a:gd name="T1" fmla="*/ 133991 h 505"/>
              <a:gd name="T2" fmla="*/ 0 w 104"/>
              <a:gd name="T3" fmla="*/ 137009 h 505"/>
              <a:gd name="T4" fmla="*/ 1053 w 104"/>
              <a:gd name="T5" fmla="*/ 139725 h 505"/>
              <a:gd name="T6" fmla="*/ 1755 w 104"/>
              <a:gd name="T7" fmla="*/ 142441 h 505"/>
              <a:gd name="T8" fmla="*/ 3511 w 104"/>
              <a:gd name="T9" fmla="*/ 144554 h 505"/>
              <a:gd name="T10" fmla="*/ 5266 w 104"/>
              <a:gd name="T11" fmla="*/ 146968 h 505"/>
              <a:gd name="T12" fmla="*/ 7373 w 104"/>
              <a:gd name="T13" fmla="*/ 148779 h 505"/>
              <a:gd name="T14" fmla="*/ 10182 w 104"/>
              <a:gd name="T15" fmla="*/ 150288 h 505"/>
              <a:gd name="T16" fmla="*/ 12639 w 104"/>
              <a:gd name="T17" fmla="*/ 151495 h 505"/>
              <a:gd name="T18" fmla="*/ 15097 w 104"/>
              <a:gd name="T19" fmla="*/ 152098 h 505"/>
              <a:gd name="T20" fmla="*/ 18257 w 104"/>
              <a:gd name="T21" fmla="*/ 152400 h 505"/>
              <a:gd name="T22" fmla="*/ 20714 w 104"/>
              <a:gd name="T23" fmla="*/ 152098 h 505"/>
              <a:gd name="T24" fmla="*/ 23874 w 104"/>
              <a:gd name="T25" fmla="*/ 151495 h 505"/>
              <a:gd name="T26" fmla="*/ 26683 w 104"/>
              <a:gd name="T27" fmla="*/ 150288 h 505"/>
              <a:gd name="T28" fmla="*/ 28789 w 104"/>
              <a:gd name="T29" fmla="*/ 148779 h 505"/>
              <a:gd name="T30" fmla="*/ 30896 w 104"/>
              <a:gd name="T31" fmla="*/ 146968 h 505"/>
              <a:gd name="T32" fmla="*/ 33002 w 104"/>
              <a:gd name="T33" fmla="*/ 144554 h 505"/>
              <a:gd name="T34" fmla="*/ 34406 w 104"/>
              <a:gd name="T35" fmla="*/ 142441 h 505"/>
              <a:gd name="T36" fmla="*/ 35811 w 104"/>
              <a:gd name="T37" fmla="*/ 139725 h 505"/>
              <a:gd name="T38" fmla="*/ 36162 w 104"/>
              <a:gd name="T39" fmla="*/ 137009 h 505"/>
              <a:gd name="T40" fmla="*/ 36513 w 104"/>
              <a:gd name="T41" fmla="*/ 133991 h 505"/>
              <a:gd name="T42" fmla="*/ 36513 w 104"/>
              <a:gd name="T43" fmla="*/ 18107 h 505"/>
              <a:gd name="T44" fmla="*/ 35811 w 104"/>
              <a:gd name="T45" fmla="*/ 12675 h 505"/>
              <a:gd name="T46" fmla="*/ 34406 w 104"/>
              <a:gd name="T47" fmla="*/ 10261 h 505"/>
              <a:gd name="T48" fmla="*/ 33002 w 104"/>
              <a:gd name="T49" fmla="*/ 7545 h 505"/>
              <a:gd name="T50" fmla="*/ 30896 w 104"/>
              <a:gd name="T51" fmla="*/ 5432 h 505"/>
              <a:gd name="T52" fmla="*/ 28789 w 104"/>
              <a:gd name="T53" fmla="*/ 3621 h 505"/>
              <a:gd name="T54" fmla="*/ 26683 w 104"/>
              <a:gd name="T55" fmla="*/ 2112 h 505"/>
              <a:gd name="T56" fmla="*/ 23874 w 104"/>
              <a:gd name="T57" fmla="*/ 1207 h 505"/>
              <a:gd name="T58" fmla="*/ 20714 w 104"/>
              <a:gd name="T59" fmla="*/ 302 h 505"/>
              <a:gd name="T60" fmla="*/ 18257 w 104"/>
              <a:gd name="T61" fmla="*/ 0 h 505"/>
              <a:gd name="T62" fmla="*/ 15097 w 104"/>
              <a:gd name="T63" fmla="*/ 302 h 505"/>
              <a:gd name="T64" fmla="*/ 12639 w 104"/>
              <a:gd name="T65" fmla="*/ 1207 h 505"/>
              <a:gd name="T66" fmla="*/ 10182 w 104"/>
              <a:gd name="T67" fmla="*/ 2112 h 505"/>
              <a:gd name="T68" fmla="*/ 7373 w 104"/>
              <a:gd name="T69" fmla="*/ 3621 h 505"/>
              <a:gd name="T70" fmla="*/ 5266 w 104"/>
              <a:gd name="T71" fmla="*/ 5432 h 505"/>
              <a:gd name="T72" fmla="*/ 3511 w 104"/>
              <a:gd name="T73" fmla="*/ 7545 h 505"/>
              <a:gd name="T74" fmla="*/ 1755 w 104"/>
              <a:gd name="T75" fmla="*/ 10261 h 505"/>
              <a:gd name="T76" fmla="*/ 1053 w 104"/>
              <a:gd name="T77" fmla="*/ 12675 h 505"/>
              <a:gd name="T78" fmla="*/ 0 w 104"/>
              <a:gd name="T79" fmla="*/ 15693 h 505"/>
              <a:gd name="T80" fmla="*/ 0 w 104"/>
              <a:gd name="T81" fmla="*/ 18107 h 505"/>
              <a:gd name="T82" fmla="*/ 0 w 104"/>
              <a:gd name="T83" fmla="*/ 133991 h 5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505"/>
              <a:gd name="T128" fmla="*/ 104 w 104"/>
              <a:gd name="T129" fmla="*/ 505 h 50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505">
                <a:moveTo>
                  <a:pt x="0" y="444"/>
                </a:moveTo>
                <a:lnTo>
                  <a:pt x="0" y="454"/>
                </a:lnTo>
                <a:lnTo>
                  <a:pt x="3" y="463"/>
                </a:lnTo>
                <a:lnTo>
                  <a:pt x="5" y="472"/>
                </a:lnTo>
                <a:lnTo>
                  <a:pt x="10" y="479"/>
                </a:lnTo>
                <a:lnTo>
                  <a:pt x="15" y="487"/>
                </a:lnTo>
                <a:lnTo>
                  <a:pt x="21" y="493"/>
                </a:lnTo>
                <a:lnTo>
                  <a:pt x="29" y="498"/>
                </a:lnTo>
                <a:lnTo>
                  <a:pt x="36" y="502"/>
                </a:lnTo>
                <a:lnTo>
                  <a:pt x="43" y="504"/>
                </a:lnTo>
                <a:lnTo>
                  <a:pt x="52" y="505"/>
                </a:lnTo>
                <a:lnTo>
                  <a:pt x="59" y="504"/>
                </a:lnTo>
                <a:lnTo>
                  <a:pt x="68" y="502"/>
                </a:lnTo>
                <a:lnTo>
                  <a:pt x="76" y="498"/>
                </a:lnTo>
                <a:lnTo>
                  <a:pt x="82" y="493"/>
                </a:lnTo>
                <a:lnTo>
                  <a:pt x="88" y="487"/>
                </a:lnTo>
                <a:lnTo>
                  <a:pt x="94" y="479"/>
                </a:lnTo>
                <a:lnTo>
                  <a:pt x="98" y="472"/>
                </a:lnTo>
                <a:lnTo>
                  <a:pt x="102" y="463"/>
                </a:lnTo>
                <a:lnTo>
                  <a:pt x="103" y="454"/>
                </a:lnTo>
                <a:lnTo>
                  <a:pt x="104" y="444"/>
                </a:lnTo>
                <a:lnTo>
                  <a:pt x="104" y="60"/>
                </a:lnTo>
                <a:lnTo>
                  <a:pt x="102" y="42"/>
                </a:lnTo>
                <a:lnTo>
                  <a:pt x="98" y="34"/>
                </a:lnTo>
                <a:lnTo>
                  <a:pt x="94" y="25"/>
                </a:lnTo>
                <a:lnTo>
                  <a:pt x="88" y="18"/>
                </a:lnTo>
                <a:lnTo>
                  <a:pt x="82" y="12"/>
                </a:lnTo>
                <a:lnTo>
                  <a:pt x="76" y="7"/>
                </a:lnTo>
                <a:lnTo>
                  <a:pt x="68" y="4"/>
                </a:lnTo>
                <a:lnTo>
                  <a:pt x="59" y="1"/>
                </a:lnTo>
                <a:lnTo>
                  <a:pt x="52" y="0"/>
                </a:lnTo>
                <a:lnTo>
                  <a:pt x="43" y="1"/>
                </a:lnTo>
                <a:lnTo>
                  <a:pt x="36" y="4"/>
                </a:lnTo>
                <a:lnTo>
                  <a:pt x="29" y="7"/>
                </a:lnTo>
                <a:lnTo>
                  <a:pt x="21" y="12"/>
                </a:lnTo>
                <a:lnTo>
                  <a:pt x="15" y="18"/>
                </a:lnTo>
                <a:lnTo>
                  <a:pt x="10" y="25"/>
                </a:lnTo>
                <a:lnTo>
                  <a:pt x="5" y="34"/>
                </a:lnTo>
                <a:lnTo>
                  <a:pt x="3" y="42"/>
                </a:lnTo>
                <a:lnTo>
                  <a:pt x="0" y="52"/>
                </a:lnTo>
                <a:lnTo>
                  <a:pt x="0" y="60"/>
                </a:lnTo>
                <a:lnTo>
                  <a:pt x="0" y="444"/>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566" name="Line 190"/>
          <p:cNvSpPr>
            <a:spLocks noChangeShapeType="1"/>
          </p:cNvSpPr>
          <p:nvPr/>
        </p:nvSpPr>
        <p:spPr bwMode="auto">
          <a:xfrm>
            <a:off x="2063750" y="5378450"/>
            <a:ext cx="0" cy="1588"/>
          </a:xfrm>
          <a:prstGeom prst="line">
            <a:avLst/>
          </a:prstGeom>
          <a:noFill/>
          <a:ln w="0">
            <a:solidFill>
              <a:srgbClr val="88E55C"/>
            </a:solidFill>
            <a:round/>
            <a:headEnd/>
            <a:tailEnd/>
          </a:ln>
        </p:spPr>
        <p:txBody>
          <a:bodyPr>
            <a:prstTxWarp prst="textNoShape">
              <a:avLst/>
            </a:prstTxWarp>
          </a:bodyPr>
          <a:lstStyle/>
          <a:p>
            <a:endParaRPr lang="en-US"/>
          </a:p>
        </p:txBody>
      </p:sp>
      <p:sp>
        <p:nvSpPr>
          <p:cNvPr id="101567" name="Line 191"/>
          <p:cNvSpPr>
            <a:spLocks noChangeShapeType="1"/>
          </p:cNvSpPr>
          <p:nvPr/>
        </p:nvSpPr>
        <p:spPr bwMode="auto">
          <a:xfrm>
            <a:off x="2351088" y="5378450"/>
            <a:ext cx="1587" cy="1588"/>
          </a:xfrm>
          <a:prstGeom prst="line">
            <a:avLst/>
          </a:prstGeom>
          <a:noFill/>
          <a:ln w="0">
            <a:solidFill>
              <a:srgbClr val="88E55C"/>
            </a:solidFill>
            <a:round/>
            <a:headEnd/>
            <a:tailEnd/>
          </a:ln>
        </p:spPr>
        <p:txBody>
          <a:bodyPr>
            <a:prstTxWarp prst="textNoShape">
              <a:avLst/>
            </a:prstTxWarp>
          </a:bodyPr>
          <a:lstStyle/>
          <a:p>
            <a:endParaRPr lang="en-US"/>
          </a:p>
        </p:txBody>
      </p:sp>
      <p:sp>
        <p:nvSpPr>
          <p:cNvPr id="101568" name="Line 192"/>
          <p:cNvSpPr>
            <a:spLocks noChangeShapeType="1"/>
          </p:cNvSpPr>
          <p:nvPr/>
        </p:nvSpPr>
        <p:spPr bwMode="auto">
          <a:xfrm>
            <a:off x="2638425" y="5378450"/>
            <a:ext cx="1588" cy="1588"/>
          </a:xfrm>
          <a:prstGeom prst="line">
            <a:avLst/>
          </a:prstGeom>
          <a:noFill/>
          <a:ln w="0">
            <a:solidFill>
              <a:srgbClr val="88E55C"/>
            </a:solidFill>
            <a:round/>
            <a:headEnd/>
            <a:tailEnd/>
          </a:ln>
        </p:spPr>
        <p:txBody>
          <a:bodyPr>
            <a:prstTxWarp prst="textNoShape">
              <a:avLst/>
            </a:prstTxWarp>
          </a:bodyPr>
          <a:lstStyle/>
          <a:p>
            <a:endParaRPr lang="en-US"/>
          </a:p>
        </p:txBody>
      </p:sp>
      <p:sp>
        <p:nvSpPr>
          <p:cNvPr id="101569" name="Line 193"/>
          <p:cNvSpPr>
            <a:spLocks noChangeShapeType="1"/>
          </p:cNvSpPr>
          <p:nvPr/>
        </p:nvSpPr>
        <p:spPr bwMode="auto">
          <a:xfrm>
            <a:off x="2927350" y="5378450"/>
            <a:ext cx="0" cy="1588"/>
          </a:xfrm>
          <a:prstGeom prst="line">
            <a:avLst/>
          </a:prstGeom>
          <a:noFill/>
          <a:ln w="0">
            <a:solidFill>
              <a:srgbClr val="88E55C"/>
            </a:solidFill>
            <a:round/>
            <a:headEnd/>
            <a:tailEnd/>
          </a:ln>
        </p:spPr>
        <p:txBody>
          <a:bodyPr>
            <a:prstTxWarp prst="textNoShape">
              <a:avLst/>
            </a:prstTxWarp>
          </a:bodyPr>
          <a:lstStyle/>
          <a:p>
            <a:endParaRPr lang="en-US"/>
          </a:p>
        </p:txBody>
      </p:sp>
      <p:sp>
        <p:nvSpPr>
          <p:cNvPr id="101570" name="Line 194"/>
          <p:cNvSpPr>
            <a:spLocks noChangeShapeType="1"/>
          </p:cNvSpPr>
          <p:nvPr/>
        </p:nvSpPr>
        <p:spPr bwMode="auto">
          <a:xfrm>
            <a:off x="3195638" y="5395913"/>
            <a:ext cx="1587"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1571" name="Freeform 195"/>
          <p:cNvSpPr>
            <a:spLocks/>
          </p:cNvSpPr>
          <p:nvPr/>
        </p:nvSpPr>
        <p:spPr bwMode="auto">
          <a:xfrm>
            <a:off x="3195638" y="5257800"/>
            <a:ext cx="36512" cy="157163"/>
          </a:xfrm>
          <a:custGeom>
            <a:avLst/>
            <a:gdLst>
              <a:gd name="T0" fmla="*/ 0 w 104"/>
              <a:gd name="T1" fmla="*/ 138797 h 522"/>
              <a:gd name="T2" fmla="*/ 351 w 104"/>
              <a:gd name="T3" fmla="*/ 141808 h 522"/>
              <a:gd name="T4" fmla="*/ 1404 w 104"/>
              <a:gd name="T5" fmla="*/ 144819 h 522"/>
              <a:gd name="T6" fmla="*/ 2106 w 104"/>
              <a:gd name="T7" fmla="*/ 147227 h 522"/>
              <a:gd name="T8" fmla="*/ 3511 w 104"/>
              <a:gd name="T9" fmla="*/ 149937 h 522"/>
              <a:gd name="T10" fmla="*/ 5617 w 104"/>
              <a:gd name="T11" fmla="*/ 152045 h 522"/>
              <a:gd name="T12" fmla="*/ 7724 w 104"/>
              <a:gd name="T13" fmla="*/ 153851 h 522"/>
              <a:gd name="T14" fmla="*/ 9830 w 104"/>
              <a:gd name="T15" fmla="*/ 155357 h 522"/>
              <a:gd name="T16" fmla="*/ 12639 w 104"/>
              <a:gd name="T17" fmla="*/ 156260 h 522"/>
              <a:gd name="T18" fmla="*/ 15447 w 104"/>
              <a:gd name="T19" fmla="*/ 157163 h 522"/>
              <a:gd name="T20" fmla="*/ 18256 w 104"/>
              <a:gd name="T21" fmla="*/ 157163 h 522"/>
              <a:gd name="T22" fmla="*/ 21065 w 104"/>
              <a:gd name="T23" fmla="*/ 157163 h 522"/>
              <a:gd name="T24" fmla="*/ 23873 w 104"/>
              <a:gd name="T25" fmla="*/ 156260 h 522"/>
              <a:gd name="T26" fmla="*/ 26331 w 104"/>
              <a:gd name="T27" fmla="*/ 155357 h 522"/>
              <a:gd name="T28" fmla="*/ 29139 w 104"/>
              <a:gd name="T29" fmla="*/ 153851 h 522"/>
              <a:gd name="T30" fmla="*/ 31246 w 104"/>
              <a:gd name="T31" fmla="*/ 152045 h 522"/>
              <a:gd name="T32" fmla="*/ 33001 w 104"/>
              <a:gd name="T33" fmla="*/ 149937 h 522"/>
              <a:gd name="T34" fmla="*/ 34757 w 104"/>
              <a:gd name="T35" fmla="*/ 147227 h 522"/>
              <a:gd name="T36" fmla="*/ 35459 w 104"/>
              <a:gd name="T37" fmla="*/ 144819 h 522"/>
              <a:gd name="T38" fmla="*/ 36512 w 104"/>
              <a:gd name="T39" fmla="*/ 141808 h 522"/>
              <a:gd name="T40" fmla="*/ 36512 w 104"/>
              <a:gd name="T41" fmla="*/ 138797 h 522"/>
              <a:gd name="T42" fmla="*/ 36512 w 104"/>
              <a:gd name="T43" fmla="*/ 18065 h 522"/>
              <a:gd name="T44" fmla="*/ 35459 w 104"/>
              <a:gd name="T45" fmla="*/ 12344 h 522"/>
              <a:gd name="T46" fmla="*/ 34757 w 104"/>
              <a:gd name="T47" fmla="*/ 9936 h 522"/>
              <a:gd name="T48" fmla="*/ 33001 w 104"/>
              <a:gd name="T49" fmla="*/ 7226 h 522"/>
              <a:gd name="T50" fmla="*/ 31246 w 104"/>
              <a:gd name="T51" fmla="*/ 5118 h 522"/>
              <a:gd name="T52" fmla="*/ 29139 w 104"/>
              <a:gd name="T53" fmla="*/ 3312 h 522"/>
              <a:gd name="T54" fmla="*/ 26331 w 104"/>
              <a:gd name="T55" fmla="*/ 1806 h 522"/>
              <a:gd name="T56" fmla="*/ 23873 w 104"/>
              <a:gd name="T57" fmla="*/ 602 h 522"/>
              <a:gd name="T58" fmla="*/ 21065 w 104"/>
              <a:gd name="T59" fmla="*/ 0 h 522"/>
              <a:gd name="T60" fmla="*/ 18256 w 104"/>
              <a:gd name="T61" fmla="*/ 0 h 522"/>
              <a:gd name="T62" fmla="*/ 15447 w 104"/>
              <a:gd name="T63" fmla="*/ 0 h 522"/>
              <a:gd name="T64" fmla="*/ 12639 w 104"/>
              <a:gd name="T65" fmla="*/ 602 h 522"/>
              <a:gd name="T66" fmla="*/ 9830 w 104"/>
              <a:gd name="T67" fmla="*/ 1806 h 522"/>
              <a:gd name="T68" fmla="*/ 7724 w 104"/>
              <a:gd name="T69" fmla="*/ 3312 h 522"/>
              <a:gd name="T70" fmla="*/ 5617 w 104"/>
              <a:gd name="T71" fmla="*/ 5118 h 522"/>
              <a:gd name="T72" fmla="*/ 3511 w 104"/>
              <a:gd name="T73" fmla="*/ 7226 h 522"/>
              <a:gd name="T74" fmla="*/ 2106 w 104"/>
              <a:gd name="T75" fmla="*/ 9936 h 522"/>
              <a:gd name="T76" fmla="*/ 1404 w 104"/>
              <a:gd name="T77" fmla="*/ 12344 h 522"/>
              <a:gd name="T78" fmla="*/ 351 w 104"/>
              <a:gd name="T79" fmla="*/ 15355 h 522"/>
              <a:gd name="T80" fmla="*/ 0 w 104"/>
              <a:gd name="T81" fmla="*/ 18065 h 522"/>
              <a:gd name="T82" fmla="*/ 0 w 104"/>
              <a:gd name="T83" fmla="*/ 138797 h 5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522"/>
              <a:gd name="T128" fmla="*/ 104 w 104"/>
              <a:gd name="T129" fmla="*/ 522 h 5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522">
                <a:moveTo>
                  <a:pt x="0" y="461"/>
                </a:moveTo>
                <a:lnTo>
                  <a:pt x="1" y="471"/>
                </a:lnTo>
                <a:lnTo>
                  <a:pt x="4" y="481"/>
                </a:lnTo>
                <a:lnTo>
                  <a:pt x="6" y="489"/>
                </a:lnTo>
                <a:lnTo>
                  <a:pt x="10" y="498"/>
                </a:lnTo>
                <a:lnTo>
                  <a:pt x="16" y="505"/>
                </a:lnTo>
                <a:lnTo>
                  <a:pt x="22" y="511"/>
                </a:lnTo>
                <a:lnTo>
                  <a:pt x="28" y="516"/>
                </a:lnTo>
                <a:lnTo>
                  <a:pt x="36" y="519"/>
                </a:lnTo>
                <a:lnTo>
                  <a:pt x="44" y="522"/>
                </a:lnTo>
                <a:lnTo>
                  <a:pt x="52" y="522"/>
                </a:lnTo>
                <a:lnTo>
                  <a:pt x="60" y="522"/>
                </a:lnTo>
                <a:lnTo>
                  <a:pt x="68" y="519"/>
                </a:lnTo>
                <a:lnTo>
                  <a:pt x="75" y="516"/>
                </a:lnTo>
                <a:lnTo>
                  <a:pt x="83" y="511"/>
                </a:lnTo>
                <a:lnTo>
                  <a:pt x="89" y="505"/>
                </a:lnTo>
                <a:lnTo>
                  <a:pt x="94" y="498"/>
                </a:lnTo>
                <a:lnTo>
                  <a:pt x="99" y="489"/>
                </a:lnTo>
                <a:lnTo>
                  <a:pt x="101" y="481"/>
                </a:lnTo>
                <a:lnTo>
                  <a:pt x="104" y="471"/>
                </a:lnTo>
                <a:lnTo>
                  <a:pt x="104" y="461"/>
                </a:lnTo>
                <a:lnTo>
                  <a:pt x="104" y="60"/>
                </a:lnTo>
                <a:lnTo>
                  <a:pt x="101" y="41"/>
                </a:lnTo>
                <a:lnTo>
                  <a:pt x="99" y="33"/>
                </a:lnTo>
                <a:lnTo>
                  <a:pt x="94" y="24"/>
                </a:lnTo>
                <a:lnTo>
                  <a:pt x="89" y="17"/>
                </a:lnTo>
                <a:lnTo>
                  <a:pt x="83" y="11"/>
                </a:lnTo>
                <a:lnTo>
                  <a:pt x="75" y="6"/>
                </a:lnTo>
                <a:lnTo>
                  <a:pt x="68" y="2"/>
                </a:lnTo>
                <a:lnTo>
                  <a:pt x="60" y="0"/>
                </a:lnTo>
                <a:lnTo>
                  <a:pt x="52" y="0"/>
                </a:lnTo>
                <a:lnTo>
                  <a:pt x="44" y="0"/>
                </a:lnTo>
                <a:lnTo>
                  <a:pt x="36" y="2"/>
                </a:lnTo>
                <a:lnTo>
                  <a:pt x="28" y="6"/>
                </a:lnTo>
                <a:lnTo>
                  <a:pt x="22" y="11"/>
                </a:lnTo>
                <a:lnTo>
                  <a:pt x="16" y="17"/>
                </a:lnTo>
                <a:lnTo>
                  <a:pt x="10" y="24"/>
                </a:lnTo>
                <a:lnTo>
                  <a:pt x="6" y="33"/>
                </a:lnTo>
                <a:lnTo>
                  <a:pt x="4" y="41"/>
                </a:lnTo>
                <a:lnTo>
                  <a:pt x="1" y="51"/>
                </a:lnTo>
                <a:lnTo>
                  <a:pt x="0" y="60"/>
                </a:lnTo>
                <a:lnTo>
                  <a:pt x="0" y="461"/>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572" name="Line 196"/>
          <p:cNvSpPr>
            <a:spLocks noChangeShapeType="1"/>
          </p:cNvSpPr>
          <p:nvPr/>
        </p:nvSpPr>
        <p:spPr bwMode="auto">
          <a:xfrm>
            <a:off x="3214688" y="5257800"/>
            <a:ext cx="1587" cy="1588"/>
          </a:xfrm>
          <a:prstGeom prst="line">
            <a:avLst/>
          </a:prstGeom>
          <a:noFill/>
          <a:ln w="0">
            <a:solidFill>
              <a:srgbClr val="88E55C"/>
            </a:solidFill>
            <a:round/>
            <a:headEnd/>
            <a:tailEnd/>
          </a:ln>
        </p:spPr>
        <p:txBody>
          <a:bodyPr>
            <a:prstTxWarp prst="textNoShape">
              <a:avLst/>
            </a:prstTxWarp>
          </a:bodyPr>
          <a:lstStyle/>
          <a:p>
            <a:endParaRPr lang="en-US"/>
          </a:p>
        </p:txBody>
      </p:sp>
      <p:sp>
        <p:nvSpPr>
          <p:cNvPr id="101573" name="Freeform 197"/>
          <p:cNvSpPr>
            <a:spLocks/>
          </p:cNvSpPr>
          <p:nvPr/>
        </p:nvSpPr>
        <p:spPr bwMode="auto">
          <a:xfrm>
            <a:off x="3195638" y="5257800"/>
            <a:ext cx="325437" cy="36513"/>
          </a:xfrm>
          <a:custGeom>
            <a:avLst/>
            <a:gdLst>
              <a:gd name="T0" fmla="*/ 18236 w 928"/>
              <a:gd name="T1" fmla="*/ 0 h 121"/>
              <a:gd name="T2" fmla="*/ 15430 w 928"/>
              <a:gd name="T3" fmla="*/ 0 h 121"/>
              <a:gd name="T4" fmla="*/ 12625 w 928"/>
              <a:gd name="T5" fmla="*/ 604 h 121"/>
              <a:gd name="T6" fmla="*/ 9819 w 928"/>
              <a:gd name="T7" fmla="*/ 1811 h 121"/>
              <a:gd name="T8" fmla="*/ 7715 w 928"/>
              <a:gd name="T9" fmla="*/ 3319 h 121"/>
              <a:gd name="T10" fmla="*/ 5611 w 928"/>
              <a:gd name="T11" fmla="*/ 5130 h 121"/>
              <a:gd name="T12" fmla="*/ 3507 w 928"/>
              <a:gd name="T13" fmla="*/ 7242 h 121"/>
              <a:gd name="T14" fmla="*/ 2104 w 928"/>
              <a:gd name="T15" fmla="*/ 9958 h 121"/>
              <a:gd name="T16" fmla="*/ 1403 w 928"/>
              <a:gd name="T17" fmla="*/ 12372 h 121"/>
              <a:gd name="T18" fmla="*/ 351 w 928"/>
              <a:gd name="T19" fmla="*/ 15390 h 121"/>
              <a:gd name="T20" fmla="*/ 0 w 928"/>
              <a:gd name="T21" fmla="*/ 18106 h 121"/>
              <a:gd name="T22" fmla="*/ 351 w 928"/>
              <a:gd name="T23" fmla="*/ 20821 h 121"/>
              <a:gd name="T24" fmla="*/ 1403 w 928"/>
              <a:gd name="T25" fmla="*/ 23537 h 121"/>
              <a:gd name="T26" fmla="*/ 2104 w 928"/>
              <a:gd name="T27" fmla="*/ 26253 h 121"/>
              <a:gd name="T28" fmla="*/ 3507 w 928"/>
              <a:gd name="T29" fmla="*/ 28667 h 121"/>
              <a:gd name="T30" fmla="*/ 5611 w 928"/>
              <a:gd name="T31" fmla="*/ 31081 h 121"/>
              <a:gd name="T32" fmla="*/ 7715 w 928"/>
              <a:gd name="T33" fmla="*/ 32892 h 121"/>
              <a:gd name="T34" fmla="*/ 9819 w 928"/>
              <a:gd name="T35" fmla="*/ 34099 h 121"/>
              <a:gd name="T36" fmla="*/ 12625 w 928"/>
              <a:gd name="T37" fmla="*/ 35306 h 121"/>
              <a:gd name="T38" fmla="*/ 15430 w 928"/>
              <a:gd name="T39" fmla="*/ 35909 h 121"/>
              <a:gd name="T40" fmla="*/ 18236 w 928"/>
              <a:gd name="T41" fmla="*/ 36513 h 121"/>
              <a:gd name="T42" fmla="*/ 307201 w 928"/>
              <a:gd name="T43" fmla="*/ 36513 h 121"/>
              <a:gd name="T44" fmla="*/ 312812 w 928"/>
              <a:gd name="T45" fmla="*/ 35306 h 121"/>
              <a:gd name="T46" fmla="*/ 315618 w 928"/>
              <a:gd name="T47" fmla="*/ 34099 h 121"/>
              <a:gd name="T48" fmla="*/ 318073 w 928"/>
              <a:gd name="T49" fmla="*/ 32892 h 121"/>
              <a:gd name="T50" fmla="*/ 320177 w 928"/>
              <a:gd name="T51" fmla="*/ 31081 h 121"/>
              <a:gd name="T52" fmla="*/ 321930 w 928"/>
              <a:gd name="T53" fmla="*/ 28667 h 121"/>
              <a:gd name="T54" fmla="*/ 323684 w 928"/>
              <a:gd name="T55" fmla="*/ 26253 h 121"/>
              <a:gd name="T56" fmla="*/ 324385 w 928"/>
              <a:gd name="T57" fmla="*/ 23537 h 121"/>
              <a:gd name="T58" fmla="*/ 325437 w 928"/>
              <a:gd name="T59" fmla="*/ 20821 h 121"/>
              <a:gd name="T60" fmla="*/ 325437 w 928"/>
              <a:gd name="T61" fmla="*/ 18106 h 121"/>
              <a:gd name="T62" fmla="*/ 325437 w 928"/>
              <a:gd name="T63" fmla="*/ 15390 h 121"/>
              <a:gd name="T64" fmla="*/ 324385 w 928"/>
              <a:gd name="T65" fmla="*/ 12372 h 121"/>
              <a:gd name="T66" fmla="*/ 323684 w 928"/>
              <a:gd name="T67" fmla="*/ 9958 h 121"/>
              <a:gd name="T68" fmla="*/ 321930 w 928"/>
              <a:gd name="T69" fmla="*/ 7242 h 121"/>
              <a:gd name="T70" fmla="*/ 320177 w 928"/>
              <a:gd name="T71" fmla="*/ 5130 h 121"/>
              <a:gd name="T72" fmla="*/ 318073 w 928"/>
              <a:gd name="T73" fmla="*/ 3319 h 121"/>
              <a:gd name="T74" fmla="*/ 315618 w 928"/>
              <a:gd name="T75" fmla="*/ 1811 h 121"/>
              <a:gd name="T76" fmla="*/ 312812 w 928"/>
              <a:gd name="T77" fmla="*/ 604 h 121"/>
              <a:gd name="T78" fmla="*/ 310007 w 928"/>
              <a:gd name="T79" fmla="*/ 0 h 121"/>
              <a:gd name="T80" fmla="*/ 307201 w 928"/>
              <a:gd name="T81" fmla="*/ 0 h 121"/>
              <a:gd name="T82" fmla="*/ 18236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4" y="0"/>
                </a:lnTo>
                <a:lnTo>
                  <a:pt x="36" y="2"/>
                </a:lnTo>
                <a:lnTo>
                  <a:pt x="28" y="6"/>
                </a:lnTo>
                <a:lnTo>
                  <a:pt x="22" y="11"/>
                </a:lnTo>
                <a:lnTo>
                  <a:pt x="16" y="17"/>
                </a:lnTo>
                <a:lnTo>
                  <a:pt x="10" y="24"/>
                </a:lnTo>
                <a:lnTo>
                  <a:pt x="6" y="33"/>
                </a:lnTo>
                <a:lnTo>
                  <a:pt x="4" y="41"/>
                </a:lnTo>
                <a:lnTo>
                  <a:pt x="1" y="51"/>
                </a:lnTo>
                <a:lnTo>
                  <a:pt x="0" y="60"/>
                </a:lnTo>
                <a:lnTo>
                  <a:pt x="1" y="69"/>
                </a:lnTo>
                <a:lnTo>
                  <a:pt x="4" y="78"/>
                </a:lnTo>
                <a:lnTo>
                  <a:pt x="6" y="87"/>
                </a:lnTo>
                <a:lnTo>
                  <a:pt x="10" y="95"/>
                </a:lnTo>
                <a:lnTo>
                  <a:pt x="16" y="103"/>
                </a:lnTo>
                <a:lnTo>
                  <a:pt x="22" y="109"/>
                </a:lnTo>
                <a:lnTo>
                  <a:pt x="28" y="113"/>
                </a:lnTo>
                <a:lnTo>
                  <a:pt x="36" y="117"/>
                </a:lnTo>
                <a:lnTo>
                  <a:pt x="44" y="119"/>
                </a:lnTo>
                <a:lnTo>
                  <a:pt x="52" y="121"/>
                </a:lnTo>
                <a:lnTo>
                  <a:pt x="876" y="121"/>
                </a:lnTo>
                <a:lnTo>
                  <a:pt x="892" y="117"/>
                </a:lnTo>
                <a:lnTo>
                  <a:pt x="900" y="113"/>
                </a:lnTo>
                <a:lnTo>
                  <a:pt x="907" y="109"/>
                </a:lnTo>
                <a:lnTo>
                  <a:pt x="913" y="103"/>
                </a:lnTo>
                <a:lnTo>
                  <a:pt x="918" y="95"/>
                </a:lnTo>
                <a:lnTo>
                  <a:pt x="923" y="87"/>
                </a:lnTo>
                <a:lnTo>
                  <a:pt x="925" y="78"/>
                </a:lnTo>
                <a:lnTo>
                  <a:pt x="928" y="69"/>
                </a:lnTo>
                <a:lnTo>
                  <a:pt x="928" y="60"/>
                </a:lnTo>
                <a:lnTo>
                  <a:pt x="928" y="51"/>
                </a:lnTo>
                <a:lnTo>
                  <a:pt x="925" y="41"/>
                </a:lnTo>
                <a:lnTo>
                  <a:pt x="923" y="33"/>
                </a:lnTo>
                <a:lnTo>
                  <a:pt x="918" y="24"/>
                </a:lnTo>
                <a:lnTo>
                  <a:pt x="913" y="17"/>
                </a:lnTo>
                <a:lnTo>
                  <a:pt x="907" y="11"/>
                </a:lnTo>
                <a:lnTo>
                  <a:pt x="900" y="6"/>
                </a:lnTo>
                <a:lnTo>
                  <a:pt x="892" y="2"/>
                </a:lnTo>
                <a:lnTo>
                  <a:pt x="884" y="0"/>
                </a:lnTo>
                <a:lnTo>
                  <a:pt x="876"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574" name="Line 198"/>
          <p:cNvSpPr>
            <a:spLocks noChangeShapeType="1"/>
          </p:cNvSpPr>
          <p:nvPr/>
        </p:nvSpPr>
        <p:spPr bwMode="auto">
          <a:xfrm>
            <a:off x="3484563" y="5275263"/>
            <a:ext cx="1587"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1575" name="Freeform 199"/>
          <p:cNvSpPr>
            <a:spLocks/>
          </p:cNvSpPr>
          <p:nvPr/>
        </p:nvSpPr>
        <p:spPr bwMode="auto">
          <a:xfrm>
            <a:off x="3484563" y="5135563"/>
            <a:ext cx="36512" cy="158750"/>
          </a:xfrm>
          <a:custGeom>
            <a:avLst/>
            <a:gdLst>
              <a:gd name="T0" fmla="*/ 0 w 103"/>
              <a:gd name="T1" fmla="*/ 140375 h 527"/>
              <a:gd name="T2" fmla="*/ 0 w 103"/>
              <a:gd name="T3" fmla="*/ 143086 h 527"/>
              <a:gd name="T4" fmla="*/ 709 w 103"/>
              <a:gd name="T5" fmla="*/ 145797 h 527"/>
              <a:gd name="T6" fmla="*/ 1772 w 103"/>
              <a:gd name="T7" fmla="*/ 148508 h 527"/>
              <a:gd name="T8" fmla="*/ 3545 w 103"/>
              <a:gd name="T9" fmla="*/ 150918 h 527"/>
              <a:gd name="T10" fmla="*/ 5317 w 103"/>
              <a:gd name="T11" fmla="*/ 153328 h 527"/>
              <a:gd name="T12" fmla="*/ 7444 w 103"/>
              <a:gd name="T13" fmla="*/ 155135 h 527"/>
              <a:gd name="T14" fmla="*/ 9926 w 103"/>
              <a:gd name="T15" fmla="*/ 156340 h 527"/>
              <a:gd name="T16" fmla="*/ 12761 w 103"/>
              <a:gd name="T17" fmla="*/ 157545 h 527"/>
              <a:gd name="T18" fmla="*/ 15243 w 103"/>
              <a:gd name="T19" fmla="*/ 158148 h 527"/>
              <a:gd name="T20" fmla="*/ 18433 w 103"/>
              <a:gd name="T21" fmla="*/ 158750 h 527"/>
              <a:gd name="T22" fmla="*/ 20915 w 103"/>
              <a:gd name="T23" fmla="*/ 158148 h 527"/>
              <a:gd name="T24" fmla="*/ 23751 w 103"/>
              <a:gd name="T25" fmla="*/ 157545 h 527"/>
              <a:gd name="T26" fmla="*/ 26586 w 103"/>
              <a:gd name="T27" fmla="*/ 156340 h 527"/>
              <a:gd name="T28" fmla="*/ 29068 w 103"/>
              <a:gd name="T29" fmla="*/ 155135 h 527"/>
              <a:gd name="T30" fmla="*/ 31195 w 103"/>
              <a:gd name="T31" fmla="*/ 153328 h 527"/>
              <a:gd name="T32" fmla="*/ 32967 w 103"/>
              <a:gd name="T33" fmla="*/ 150918 h 527"/>
              <a:gd name="T34" fmla="*/ 34740 w 103"/>
              <a:gd name="T35" fmla="*/ 148508 h 527"/>
              <a:gd name="T36" fmla="*/ 35449 w 103"/>
              <a:gd name="T37" fmla="*/ 145797 h 527"/>
              <a:gd name="T38" fmla="*/ 36512 w 103"/>
              <a:gd name="T39" fmla="*/ 143086 h 527"/>
              <a:gd name="T40" fmla="*/ 36512 w 103"/>
              <a:gd name="T41" fmla="*/ 140375 h 527"/>
              <a:gd name="T42" fmla="*/ 36512 w 103"/>
              <a:gd name="T43" fmla="*/ 18074 h 527"/>
              <a:gd name="T44" fmla="*/ 35449 w 103"/>
              <a:gd name="T45" fmla="*/ 12351 h 527"/>
              <a:gd name="T46" fmla="*/ 34740 w 103"/>
              <a:gd name="T47" fmla="*/ 9941 h 527"/>
              <a:gd name="T48" fmla="*/ 32967 w 103"/>
              <a:gd name="T49" fmla="*/ 7531 h 527"/>
              <a:gd name="T50" fmla="*/ 31195 w 103"/>
              <a:gd name="T51" fmla="*/ 5422 h 527"/>
              <a:gd name="T52" fmla="*/ 29068 w 103"/>
              <a:gd name="T53" fmla="*/ 3314 h 527"/>
              <a:gd name="T54" fmla="*/ 26586 w 103"/>
              <a:gd name="T55" fmla="*/ 1807 h 527"/>
              <a:gd name="T56" fmla="*/ 23751 w 103"/>
              <a:gd name="T57" fmla="*/ 602 h 527"/>
              <a:gd name="T58" fmla="*/ 20915 w 103"/>
              <a:gd name="T59" fmla="*/ 301 h 527"/>
              <a:gd name="T60" fmla="*/ 18433 w 103"/>
              <a:gd name="T61" fmla="*/ 0 h 527"/>
              <a:gd name="T62" fmla="*/ 15243 w 103"/>
              <a:gd name="T63" fmla="*/ 301 h 527"/>
              <a:gd name="T64" fmla="*/ 12761 w 103"/>
              <a:gd name="T65" fmla="*/ 602 h 527"/>
              <a:gd name="T66" fmla="*/ 9926 w 103"/>
              <a:gd name="T67" fmla="*/ 1807 h 527"/>
              <a:gd name="T68" fmla="*/ 7444 w 103"/>
              <a:gd name="T69" fmla="*/ 3314 h 527"/>
              <a:gd name="T70" fmla="*/ 5317 w 103"/>
              <a:gd name="T71" fmla="*/ 5422 h 527"/>
              <a:gd name="T72" fmla="*/ 3545 w 103"/>
              <a:gd name="T73" fmla="*/ 7531 h 527"/>
              <a:gd name="T74" fmla="*/ 1772 w 103"/>
              <a:gd name="T75" fmla="*/ 9941 h 527"/>
              <a:gd name="T76" fmla="*/ 709 w 103"/>
              <a:gd name="T77" fmla="*/ 12351 h 527"/>
              <a:gd name="T78" fmla="*/ 0 w 103"/>
              <a:gd name="T79" fmla="*/ 15363 h 527"/>
              <a:gd name="T80" fmla="*/ 0 w 103"/>
              <a:gd name="T81" fmla="*/ 18074 h 527"/>
              <a:gd name="T82" fmla="*/ 0 w 103"/>
              <a:gd name="T83" fmla="*/ 140375 h 5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527"/>
              <a:gd name="T128" fmla="*/ 103 w 103"/>
              <a:gd name="T129" fmla="*/ 527 h 5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527">
                <a:moveTo>
                  <a:pt x="0" y="466"/>
                </a:moveTo>
                <a:lnTo>
                  <a:pt x="0" y="475"/>
                </a:lnTo>
                <a:lnTo>
                  <a:pt x="2" y="484"/>
                </a:lnTo>
                <a:lnTo>
                  <a:pt x="5" y="493"/>
                </a:lnTo>
                <a:lnTo>
                  <a:pt x="10" y="501"/>
                </a:lnTo>
                <a:lnTo>
                  <a:pt x="15" y="509"/>
                </a:lnTo>
                <a:lnTo>
                  <a:pt x="21" y="515"/>
                </a:lnTo>
                <a:lnTo>
                  <a:pt x="28" y="519"/>
                </a:lnTo>
                <a:lnTo>
                  <a:pt x="36" y="523"/>
                </a:lnTo>
                <a:lnTo>
                  <a:pt x="43" y="525"/>
                </a:lnTo>
                <a:lnTo>
                  <a:pt x="52" y="527"/>
                </a:lnTo>
                <a:lnTo>
                  <a:pt x="59" y="525"/>
                </a:lnTo>
                <a:lnTo>
                  <a:pt x="67" y="523"/>
                </a:lnTo>
                <a:lnTo>
                  <a:pt x="75" y="519"/>
                </a:lnTo>
                <a:lnTo>
                  <a:pt x="82" y="515"/>
                </a:lnTo>
                <a:lnTo>
                  <a:pt x="88" y="509"/>
                </a:lnTo>
                <a:lnTo>
                  <a:pt x="93" y="501"/>
                </a:lnTo>
                <a:lnTo>
                  <a:pt x="98" y="493"/>
                </a:lnTo>
                <a:lnTo>
                  <a:pt x="100" y="484"/>
                </a:lnTo>
                <a:lnTo>
                  <a:pt x="103" y="475"/>
                </a:lnTo>
                <a:lnTo>
                  <a:pt x="103" y="466"/>
                </a:lnTo>
                <a:lnTo>
                  <a:pt x="103" y="60"/>
                </a:lnTo>
                <a:lnTo>
                  <a:pt x="100" y="41"/>
                </a:lnTo>
                <a:lnTo>
                  <a:pt x="98" y="33"/>
                </a:lnTo>
                <a:lnTo>
                  <a:pt x="93" y="25"/>
                </a:lnTo>
                <a:lnTo>
                  <a:pt x="88" y="18"/>
                </a:lnTo>
                <a:lnTo>
                  <a:pt x="82" y="11"/>
                </a:lnTo>
                <a:lnTo>
                  <a:pt x="75" y="6"/>
                </a:lnTo>
                <a:lnTo>
                  <a:pt x="67" y="2"/>
                </a:lnTo>
                <a:lnTo>
                  <a:pt x="59" y="1"/>
                </a:lnTo>
                <a:lnTo>
                  <a:pt x="52" y="0"/>
                </a:lnTo>
                <a:lnTo>
                  <a:pt x="43" y="1"/>
                </a:lnTo>
                <a:lnTo>
                  <a:pt x="36" y="2"/>
                </a:lnTo>
                <a:lnTo>
                  <a:pt x="28" y="6"/>
                </a:lnTo>
                <a:lnTo>
                  <a:pt x="21" y="11"/>
                </a:lnTo>
                <a:lnTo>
                  <a:pt x="15" y="18"/>
                </a:lnTo>
                <a:lnTo>
                  <a:pt x="10" y="25"/>
                </a:lnTo>
                <a:lnTo>
                  <a:pt x="5" y="33"/>
                </a:lnTo>
                <a:lnTo>
                  <a:pt x="2" y="41"/>
                </a:lnTo>
                <a:lnTo>
                  <a:pt x="0" y="51"/>
                </a:lnTo>
                <a:lnTo>
                  <a:pt x="0" y="60"/>
                </a:lnTo>
                <a:lnTo>
                  <a:pt x="0" y="466"/>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576" name="Line 200"/>
          <p:cNvSpPr>
            <a:spLocks noChangeShapeType="1"/>
          </p:cNvSpPr>
          <p:nvPr/>
        </p:nvSpPr>
        <p:spPr bwMode="auto">
          <a:xfrm>
            <a:off x="3502025" y="5135563"/>
            <a:ext cx="1588"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1577" name="Line 201"/>
          <p:cNvSpPr>
            <a:spLocks noChangeShapeType="1"/>
          </p:cNvSpPr>
          <p:nvPr/>
        </p:nvSpPr>
        <p:spPr bwMode="auto">
          <a:xfrm>
            <a:off x="3790950" y="5135563"/>
            <a:ext cx="1588"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1578" name="Line 202"/>
          <p:cNvSpPr>
            <a:spLocks noChangeShapeType="1"/>
          </p:cNvSpPr>
          <p:nvPr/>
        </p:nvSpPr>
        <p:spPr bwMode="auto">
          <a:xfrm>
            <a:off x="4060825" y="5153025"/>
            <a:ext cx="0" cy="1588"/>
          </a:xfrm>
          <a:prstGeom prst="line">
            <a:avLst/>
          </a:prstGeom>
          <a:noFill/>
          <a:ln w="0">
            <a:solidFill>
              <a:srgbClr val="88E55C"/>
            </a:solidFill>
            <a:round/>
            <a:headEnd/>
            <a:tailEnd/>
          </a:ln>
        </p:spPr>
        <p:txBody>
          <a:bodyPr>
            <a:prstTxWarp prst="textNoShape">
              <a:avLst/>
            </a:prstTxWarp>
          </a:bodyPr>
          <a:lstStyle/>
          <a:p>
            <a:endParaRPr lang="en-US"/>
          </a:p>
        </p:txBody>
      </p:sp>
      <p:sp>
        <p:nvSpPr>
          <p:cNvPr id="101579" name="Freeform 203"/>
          <p:cNvSpPr>
            <a:spLocks/>
          </p:cNvSpPr>
          <p:nvPr/>
        </p:nvSpPr>
        <p:spPr bwMode="auto">
          <a:xfrm>
            <a:off x="4060825" y="4886325"/>
            <a:ext cx="34925" cy="285750"/>
          </a:xfrm>
          <a:custGeom>
            <a:avLst/>
            <a:gdLst>
              <a:gd name="T0" fmla="*/ 0 w 104"/>
              <a:gd name="T1" fmla="*/ 267226 h 941"/>
              <a:gd name="T2" fmla="*/ 0 w 104"/>
              <a:gd name="T3" fmla="*/ 270263 h 941"/>
              <a:gd name="T4" fmla="*/ 672 w 104"/>
              <a:gd name="T5" fmla="*/ 272996 h 941"/>
              <a:gd name="T6" fmla="*/ 2015 w 104"/>
              <a:gd name="T7" fmla="*/ 275729 h 941"/>
              <a:gd name="T8" fmla="*/ 3358 w 104"/>
              <a:gd name="T9" fmla="*/ 277855 h 941"/>
              <a:gd name="T10" fmla="*/ 5037 w 104"/>
              <a:gd name="T11" fmla="*/ 280284 h 941"/>
              <a:gd name="T12" fmla="*/ 7052 w 104"/>
              <a:gd name="T13" fmla="*/ 282106 h 941"/>
              <a:gd name="T14" fmla="*/ 9403 w 104"/>
              <a:gd name="T15" fmla="*/ 283624 h 941"/>
              <a:gd name="T16" fmla="*/ 12089 w 104"/>
              <a:gd name="T17" fmla="*/ 284535 h 941"/>
              <a:gd name="T18" fmla="*/ 14440 w 104"/>
              <a:gd name="T19" fmla="*/ 285446 h 941"/>
              <a:gd name="T20" fmla="*/ 17463 w 104"/>
              <a:gd name="T21" fmla="*/ 285750 h 941"/>
              <a:gd name="T22" fmla="*/ 19813 w 104"/>
              <a:gd name="T23" fmla="*/ 285446 h 941"/>
              <a:gd name="T24" fmla="*/ 22836 w 104"/>
              <a:gd name="T25" fmla="*/ 284535 h 941"/>
              <a:gd name="T26" fmla="*/ 25186 w 104"/>
              <a:gd name="T27" fmla="*/ 283624 h 941"/>
              <a:gd name="T28" fmla="*/ 27201 w 104"/>
              <a:gd name="T29" fmla="*/ 282106 h 941"/>
              <a:gd name="T30" fmla="*/ 29552 w 104"/>
              <a:gd name="T31" fmla="*/ 280284 h 941"/>
              <a:gd name="T32" fmla="*/ 31567 w 104"/>
              <a:gd name="T33" fmla="*/ 277855 h 941"/>
              <a:gd name="T34" fmla="*/ 32910 w 104"/>
              <a:gd name="T35" fmla="*/ 275729 h 941"/>
              <a:gd name="T36" fmla="*/ 33918 w 104"/>
              <a:gd name="T37" fmla="*/ 272996 h 941"/>
              <a:gd name="T38" fmla="*/ 34589 w 104"/>
              <a:gd name="T39" fmla="*/ 270263 h 941"/>
              <a:gd name="T40" fmla="*/ 34925 w 104"/>
              <a:gd name="T41" fmla="*/ 267226 h 941"/>
              <a:gd name="T42" fmla="*/ 34925 w 104"/>
              <a:gd name="T43" fmla="*/ 18220 h 941"/>
              <a:gd name="T44" fmla="*/ 33918 w 104"/>
              <a:gd name="T45" fmla="*/ 12450 h 941"/>
              <a:gd name="T46" fmla="*/ 32910 w 104"/>
              <a:gd name="T47" fmla="*/ 9717 h 941"/>
              <a:gd name="T48" fmla="*/ 31567 w 104"/>
              <a:gd name="T49" fmla="*/ 7592 h 941"/>
              <a:gd name="T50" fmla="*/ 29552 w 104"/>
              <a:gd name="T51" fmla="*/ 5466 h 941"/>
              <a:gd name="T52" fmla="*/ 27201 w 104"/>
              <a:gd name="T53" fmla="*/ 3340 h 941"/>
              <a:gd name="T54" fmla="*/ 25186 w 104"/>
              <a:gd name="T55" fmla="*/ 1822 h 941"/>
              <a:gd name="T56" fmla="*/ 22836 w 104"/>
              <a:gd name="T57" fmla="*/ 607 h 941"/>
              <a:gd name="T58" fmla="*/ 19813 w 104"/>
              <a:gd name="T59" fmla="*/ 304 h 941"/>
              <a:gd name="T60" fmla="*/ 17463 w 104"/>
              <a:gd name="T61" fmla="*/ 0 h 941"/>
              <a:gd name="T62" fmla="*/ 14440 w 104"/>
              <a:gd name="T63" fmla="*/ 304 h 941"/>
              <a:gd name="T64" fmla="*/ 12089 w 104"/>
              <a:gd name="T65" fmla="*/ 607 h 941"/>
              <a:gd name="T66" fmla="*/ 9403 w 104"/>
              <a:gd name="T67" fmla="*/ 1822 h 941"/>
              <a:gd name="T68" fmla="*/ 7052 w 104"/>
              <a:gd name="T69" fmla="*/ 3340 h 941"/>
              <a:gd name="T70" fmla="*/ 5037 w 104"/>
              <a:gd name="T71" fmla="*/ 5466 h 941"/>
              <a:gd name="T72" fmla="*/ 3358 w 104"/>
              <a:gd name="T73" fmla="*/ 7592 h 941"/>
              <a:gd name="T74" fmla="*/ 2015 w 104"/>
              <a:gd name="T75" fmla="*/ 9717 h 941"/>
              <a:gd name="T76" fmla="*/ 672 w 104"/>
              <a:gd name="T77" fmla="*/ 12450 h 941"/>
              <a:gd name="T78" fmla="*/ 0 w 104"/>
              <a:gd name="T79" fmla="*/ 15487 h 941"/>
              <a:gd name="T80" fmla="*/ 0 w 104"/>
              <a:gd name="T81" fmla="*/ 18220 h 941"/>
              <a:gd name="T82" fmla="*/ 0 w 104"/>
              <a:gd name="T83" fmla="*/ 267226 h 9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941"/>
              <a:gd name="T128" fmla="*/ 104 w 104"/>
              <a:gd name="T129" fmla="*/ 941 h 94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941">
                <a:moveTo>
                  <a:pt x="0" y="880"/>
                </a:moveTo>
                <a:lnTo>
                  <a:pt x="0" y="890"/>
                </a:lnTo>
                <a:lnTo>
                  <a:pt x="2" y="899"/>
                </a:lnTo>
                <a:lnTo>
                  <a:pt x="6" y="908"/>
                </a:lnTo>
                <a:lnTo>
                  <a:pt x="10" y="915"/>
                </a:lnTo>
                <a:lnTo>
                  <a:pt x="15" y="923"/>
                </a:lnTo>
                <a:lnTo>
                  <a:pt x="21" y="929"/>
                </a:lnTo>
                <a:lnTo>
                  <a:pt x="28" y="934"/>
                </a:lnTo>
                <a:lnTo>
                  <a:pt x="36" y="937"/>
                </a:lnTo>
                <a:lnTo>
                  <a:pt x="43" y="940"/>
                </a:lnTo>
                <a:lnTo>
                  <a:pt x="52" y="941"/>
                </a:lnTo>
                <a:lnTo>
                  <a:pt x="59" y="940"/>
                </a:lnTo>
                <a:lnTo>
                  <a:pt x="68" y="937"/>
                </a:lnTo>
                <a:lnTo>
                  <a:pt x="75" y="934"/>
                </a:lnTo>
                <a:lnTo>
                  <a:pt x="81" y="929"/>
                </a:lnTo>
                <a:lnTo>
                  <a:pt x="88" y="923"/>
                </a:lnTo>
                <a:lnTo>
                  <a:pt x="94" y="915"/>
                </a:lnTo>
                <a:lnTo>
                  <a:pt x="98" y="908"/>
                </a:lnTo>
                <a:lnTo>
                  <a:pt x="101" y="899"/>
                </a:lnTo>
                <a:lnTo>
                  <a:pt x="103" y="890"/>
                </a:lnTo>
                <a:lnTo>
                  <a:pt x="104" y="880"/>
                </a:lnTo>
                <a:lnTo>
                  <a:pt x="104" y="60"/>
                </a:lnTo>
                <a:lnTo>
                  <a:pt x="101" y="41"/>
                </a:lnTo>
                <a:lnTo>
                  <a:pt x="98" y="32"/>
                </a:lnTo>
                <a:lnTo>
                  <a:pt x="94" y="25"/>
                </a:lnTo>
                <a:lnTo>
                  <a:pt x="88" y="18"/>
                </a:lnTo>
                <a:lnTo>
                  <a:pt x="81" y="11"/>
                </a:lnTo>
                <a:lnTo>
                  <a:pt x="75" y="6"/>
                </a:lnTo>
                <a:lnTo>
                  <a:pt x="68" y="2"/>
                </a:lnTo>
                <a:lnTo>
                  <a:pt x="59" y="1"/>
                </a:lnTo>
                <a:lnTo>
                  <a:pt x="52" y="0"/>
                </a:lnTo>
                <a:lnTo>
                  <a:pt x="43" y="1"/>
                </a:lnTo>
                <a:lnTo>
                  <a:pt x="36" y="2"/>
                </a:lnTo>
                <a:lnTo>
                  <a:pt x="28" y="6"/>
                </a:lnTo>
                <a:lnTo>
                  <a:pt x="21" y="11"/>
                </a:lnTo>
                <a:lnTo>
                  <a:pt x="15" y="18"/>
                </a:lnTo>
                <a:lnTo>
                  <a:pt x="10" y="25"/>
                </a:lnTo>
                <a:lnTo>
                  <a:pt x="6" y="32"/>
                </a:lnTo>
                <a:lnTo>
                  <a:pt x="2" y="41"/>
                </a:lnTo>
                <a:lnTo>
                  <a:pt x="0" y="51"/>
                </a:lnTo>
                <a:lnTo>
                  <a:pt x="0" y="60"/>
                </a:lnTo>
                <a:lnTo>
                  <a:pt x="0" y="88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580" name="Line 204"/>
          <p:cNvSpPr>
            <a:spLocks noChangeShapeType="1"/>
          </p:cNvSpPr>
          <p:nvPr/>
        </p:nvSpPr>
        <p:spPr bwMode="auto">
          <a:xfrm>
            <a:off x="4078288" y="4886325"/>
            <a:ext cx="1587" cy="1588"/>
          </a:xfrm>
          <a:prstGeom prst="line">
            <a:avLst/>
          </a:prstGeom>
          <a:noFill/>
          <a:ln w="0">
            <a:solidFill>
              <a:srgbClr val="88E55C"/>
            </a:solidFill>
            <a:round/>
            <a:headEnd/>
            <a:tailEnd/>
          </a:ln>
        </p:spPr>
        <p:txBody>
          <a:bodyPr>
            <a:prstTxWarp prst="textNoShape">
              <a:avLst/>
            </a:prstTxWarp>
          </a:bodyPr>
          <a:lstStyle/>
          <a:p>
            <a:endParaRPr lang="en-US"/>
          </a:p>
        </p:txBody>
      </p:sp>
      <p:sp>
        <p:nvSpPr>
          <p:cNvPr id="101581" name="Freeform 205"/>
          <p:cNvSpPr>
            <a:spLocks/>
          </p:cNvSpPr>
          <p:nvPr/>
        </p:nvSpPr>
        <p:spPr bwMode="auto">
          <a:xfrm>
            <a:off x="4060825" y="4886325"/>
            <a:ext cx="323850" cy="38100"/>
          </a:xfrm>
          <a:custGeom>
            <a:avLst/>
            <a:gdLst>
              <a:gd name="T0" fmla="*/ 18147 w 928"/>
              <a:gd name="T1" fmla="*/ 0 h 121"/>
              <a:gd name="T2" fmla="*/ 15006 w 928"/>
              <a:gd name="T3" fmla="*/ 315 h 121"/>
              <a:gd name="T4" fmla="*/ 12563 w 928"/>
              <a:gd name="T5" fmla="*/ 630 h 121"/>
              <a:gd name="T6" fmla="*/ 9771 w 928"/>
              <a:gd name="T7" fmla="*/ 1889 h 121"/>
              <a:gd name="T8" fmla="*/ 7329 w 928"/>
              <a:gd name="T9" fmla="*/ 3464 h 121"/>
              <a:gd name="T10" fmla="*/ 5235 w 928"/>
              <a:gd name="T11" fmla="*/ 5668 h 121"/>
              <a:gd name="T12" fmla="*/ 3490 w 928"/>
              <a:gd name="T13" fmla="*/ 7872 h 121"/>
              <a:gd name="T14" fmla="*/ 2094 w 928"/>
              <a:gd name="T15" fmla="*/ 10076 h 121"/>
              <a:gd name="T16" fmla="*/ 698 w 928"/>
              <a:gd name="T17" fmla="*/ 12910 h 121"/>
              <a:gd name="T18" fmla="*/ 0 w 928"/>
              <a:gd name="T19" fmla="*/ 16059 h 121"/>
              <a:gd name="T20" fmla="*/ 0 w 928"/>
              <a:gd name="T21" fmla="*/ 18893 h 121"/>
              <a:gd name="T22" fmla="*/ 0 w 928"/>
              <a:gd name="T23" fmla="*/ 22041 h 121"/>
              <a:gd name="T24" fmla="*/ 698 w 928"/>
              <a:gd name="T25" fmla="*/ 24560 h 121"/>
              <a:gd name="T26" fmla="*/ 2094 w 928"/>
              <a:gd name="T27" fmla="*/ 27709 h 121"/>
              <a:gd name="T28" fmla="*/ 3490 w 928"/>
              <a:gd name="T29" fmla="*/ 29913 h 121"/>
              <a:gd name="T30" fmla="*/ 5235 w 928"/>
              <a:gd name="T31" fmla="*/ 32432 h 121"/>
              <a:gd name="T32" fmla="*/ 7329 w 928"/>
              <a:gd name="T33" fmla="*/ 34321 h 121"/>
              <a:gd name="T34" fmla="*/ 9771 w 928"/>
              <a:gd name="T35" fmla="*/ 35581 h 121"/>
              <a:gd name="T36" fmla="*/ 12563 w 928"/>
              <a:gd name="T37" fmla="*/ 36840 h 121"/>
              <a:gd name="T38" fmla="*/ 15006 w 928"/>
              <a:gd name="T39" fmla="*/ 37470 h 121"/>
              <a:gd name="T40" fmla="*/ 18147 w 928"/>
              <a:gd name="T41" fmla="*/ 38100 h 121"/>
              <a:gd name="T42" fmla="*/ 305703 w 928"/>
              <a:gd name="T43" fmla="*/ 38100 h 121"/>
              <a:gd name="T44" fmla="*/ 311287 w 928"/>
              <a:gd name="T45" fmla="*/ 36840 h 121"/>
              <a:gd name="T46" fmla="*/ 313730 w 928"/>
              <a:gd name="T47" fmla="*/ 35581 h 121"/>
              <a:gd name="T48" fmla="*/ 316521 w 928"/>
              <a:gd name="T49" fmla="*/ 34321 h 121"/>
              <a:gd name="T50" fmla="*/ 318615 w 928"/>
              <a:gd name="T51" fmla="*/ 32432 h 121"/>
              <a:gd name="T52" fmla="*/ 320360 w 928"/>
              <a:gd name="T53" fmla="*/ 29913 h 121"/>
              <a:gd name="T54" fmla="*/ 321756 w 928"/>
              <a:gd name="T55" fmla="*/ 27709 h 121"/>
              <a:gd name="T56" fmla="*/ 322803 w 928"/>
              <a:gd name="T57" fmla="*/ 24560 h 121"/>
              <a:gd name="T58" fmla="*/ 323152 w 928"/>
              <a:gd name="T59" fmla="*/ 22041 h 121"/>
              <a:gd name="T60" fmla="*/ 323850 w 928"/>
              <a:gd name="T61" fmla="*/ 18893 h 121"/>
              <a:gd name="T62" fmla="*/ 323152 w 928"/>
              <a:gd name="T63" fmla="*/ 16059 h 121"/>
              <a:gd name="T64" fmla="*/ 322803 w 928"/>
              <a:gd name="T65" fmla="*/ 12910 h 121"/>
              <a:gd name="T66" fmla="*/ 321756 w 928"/>
              <a:gd name="T67" fmla="*/ 10076 h 121"/>
              <a:gd name="T68" fmla="*/ 320360 w 928"/>
              <a:gd name="T69" fmla="*/ 7872 h 121"/>
              <a:gd name="T70" fmla="*/ 318615 w 928"/>
              <a:gd name="T71" fmla="*/ 5668 h 121"/>
              <a:gd name="T72" fmla="*/ 316521 w 928"/>
              <a:gd name="T73" fmla="*/ 3464 h 121"/>
              <a:gd name="T74" fmla="*/ 313730 w 928"/>
              <a:gd name="T75" fmla="*/ 1889 h 121"/>
              <a:gd name="T76" fmla="*/ 311287 w 928"/>
              <a:gd name="T77" fmla="*/ 630 h 121"/>
              <a:gd name="T78" fmla="*/ 308495 w 928"/>
              <a:gd name="T79" fmla="*/ 315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3" y="1"/>
                </a:lnTo>
                <a:lnTo>
                  <a:pt x="36" y="2"/>
                </a:lnTo>
                <a:lnTo>
                  <a:pt x="28" y="6"/>
                </a:lnTo>
                <a:lnTo>
                  <a:pt x="21" y="11"/>
                </a:lnTo>
                <a:lnTo>
                  <a:pt x="15" y="18"/>
                </a:lnTo>
                <a:lnTo>
                  <a:pt x="10" y="25"/>
                </a:lnTo>
                <a:lnTo>
                  <a:pt x="6" y="32"/>
                </a:lnTo>
                <a:lnTo>
                  <a:pt x="2" y="41"/>
                </a:lnTo>
                <a:lnTo>
                  <a:pt x="0" y="51"/>
                </a:lnTo>
                <a:lnTo>
                  <a:pt x="0" y="60"/>
                </a:lnTo>
                <a:lnTo>
                  <a:pt x="0" y="70"/>
                </a:lnTo>
                <a:lnTo>
                  <a:pt x="2" y="78"/>
                </a:lnTo>
                <a:lnTo>
                  <a:pt x="6" y="88"/>
                </a:lnTo>
                <a:lnTo>
                  <a:pt x="10" y="95"/>
                </a:lnTo>
                <a:lnTo>
                  <a:pt x="15" y="103"/>
                </a:lnTo>
                <a:lnTo>
                  <a:pt x="21" y="109"/>
                </a:lnTo>
                <a:lnTo>
                  <a:pt x="28" y="113"/>
                </a:lnTo>
                <a:lnTo>
                  <a:pt x="36" y="117"/>
                </a:lnTo>
                <a:lnTo>
                  <a:pt x="43" y="119"/>
                </a:lnTo>
                <a:lnTo>
                  <a:pt x="52" y="121"/>
                </a:lnTo>
                <a:lnTo>
                  <a:pt x="876" y="121"/>
                </a:lnTo>
                <a:lnTo>
                  <a:pt x="892" y="117"/>
                </a:lnTo>
                <a:lnTo>
                  <a:pt x="899" y="113"/>
                </a:lnTo>
                <a:lnTo>
                  <a:pt x="907" y="109"/>
                </a:lnTo>
                <a:lnTo>
                  <a:pt x="913" y="103"/>
                </a:lnTo>
                <a:lnTo>
                  <a:pt x="918" y="95"/>
                </a:lnTo>
                <a:lnTo>
                  <a:pt x="922" y="88"/>
                </a:lnTo>
                <a:lnTo>
                  <a:pt x="925" y="78"/>
                </a:lnTo>
                <a:lnTo>
                  <a:pt x="926" y="70"/>
                </a:lnTo>
                <a:lnTo>
                  <a:pt x="928" y="60"/>
                </a:lnTo>
                <a:lnTo>
                  <a:pt x="926" y="51"/>
                </a:lnTo>
                <a:lnTo>
                  <a:pt x="925" y="41"/>
                </a:lnTo>
                <a:lnTo>
                  <a:pt x="922" y="32"/>
                </a:lnTo>
                <a:lnTo>
                  <a:pt x="918" y="25"/>
                </a:lnTo>
                <a:lnTo>
                  <a:pt x="913" y="18"/>
                </a:lnTo>
                <a:lnTo>
                  <a:pt x="907" y="11"/>
                </a:lnTo>
                <a:lnTo>
                  <a:pt x="899" y="6"/>
                </a:lnTo>
                <a:lnTo>
                  <a:pt x="892" y="2"/>
                </a:lnTo>
                <a:lnTo>
                  <a:pt x="884" y="1"/>
                </a:lnTo>
                <a:lnTo>
                  <a:pt x="876"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582" name="Line 206"/>
          <p:cNvSpPr>
            <a:spLocks noChangeShapeType="1"/>
          </p:cNvSpPr>
          <p:nvPr/>
        </p:nvSpPr>
        <p:spPr bwMode="auto">
          <a:xfrm>
            <a:off x="4365625" y="4886325"/>
            <a:ext cx="1588" cy="1588"/>
          </a:xfrm>
          <a:prstGeom prst="line">
            <a:avLst/>
          </a:prstGeom>
          <a:noFill/>
          <a:ln w="0">
            <a:solidFill>
              <a:srgbClr val="88E55C"/>
            </a:solidFill>
            <a:round/>
            <a:headEnd/>
            <a:tailEnd/>
          </a:ln>
        </p:spPr>
        <p:txBody>
          <a:bodyPr>
            <a:prstTxWarp prst="textNoShape">
              <a:avLst/>
            </a:prstTxWarp>
          </a:bodyPr>
          <a:lstStyle/>
          <a:p>
            <a:endParaRPr lang="en-US"/>
          </a:p>
        </p:txBody>
      </p:sp>
      <p:sp>
        <p:nvSpPr>
          <p:cNvPr id="101583" name="Freeform 207"/>
          <p:cNvSpPr>
            <a:spLocks/>
          </p:cNvSpPr>
          <p:nvPr/>
        </p:nvSpPr>
        <p:spPr bwMode="auto">
          <a:xfrm>
            <a:off x="4348163" y="4886325"/>
            <a:ext cx="323850" cy="38100"/>
          </a:xfrm>
          <a:custGeom>
            <a:avLst/>
            <a:gdLst>
              <a:gd name="T0" fmla="*/ 18147 w 928"/>
              <a:gd name="T1" fmla="*/ 0 h 121"/>
              <a:gd name="T2" fmla="*/ 15006 w 928"/>
              <a:gd name="T3" fmla="*/ 315 h 121"/>
              <a:gd name="T4" fmla="*/ 12563 w 928"/>
              <a:gd name="T5" fmla="*/ 630 h 121"/>
              <a:gd name="T6" fmla="*/ 9771 w 928"/>
              <a:gd name="T7" fmla="*/ 1889 h 121"/>
              <a:gd name="T8" fmla="*/ 7329 w 928"/>
              <a:gd name="T9" fmla="*/ 3464 h 121"/>
              <a:gd name="T10" fmla="*/ 5235 w 928"/>
              <a:gd name="T11" fmla="*/ 5668 h 121"/>
              <a:gd name="T12" fmla="*/ 3490 w 928"/>
              <a:gd name="T13" fmla="*/ 7872 h 121"/>
              <a:gd name="T14" fmla="*/ 2094 w 928"/>
              <a:gd name="T15" fmla="*/ 10076 h 121"/>
              <a:gd name="T16" fmla="*/ 698 w 928"/>
              <a:gd name="T17" fmla="*/ 12910 h 121"/>
              <a:gd name="T18" fmla="*/ 349 w 928"/>
              <a:gd name="T19" fmla="*/ 16059 h 121"/>
              <a:gd name="T20" fmla="*/ 0 w 928"/>
              <a:gd name="T21" fmla="*/ 18893 h 121"/>
              <a:gd name="T22" fmla="*/ 349 w 928"/>
              <a:gd name="T23" fmla="*/ 22041 h 121"/>
              <a:gd name="T24" fmla="*/ 698 w 928"/>
              <a:gd name="T25" fmla="*/ 24560 h 121"/>
              <a:gd name="T26" fmla="*/ 2094 w 928"/>
              <a:gd name="T27" fmla="*/ 27709 h 121"/>
              <a:gd name="T28" fmla="*/ 3490 w 928"/>
              <a:gd name="T29" fmla="*/ 29913 h 121"/>
              <a:gd name="T30" fmla="*/ 5235 w 928"/>
              <a:gd name="T31" fmla="*/ 32432 h 121"/>
              <a:gd name="T32" fmla="*/ 7329 w 928"/>
              <a:gd name="T33" fmla="*/ 34321 h 121"/>
              <a:gd name="T34" fmla="*/ 9771 w 928"/>
              <a:gd name="T35" fmla="*/ 35581 h 121"/>
              <a:gd name="T36" fmla="*/ 12563 w 928"/>
              <a:gd name="T37" fmla="*/ 36840 h 121"/>
              <a:gd name="T38" fmla="*/ 15006 w 928"/>
              <a:gd name="T39" fmla="*/ 37470 h 121"/>
              <a:gd name="T40" fmla="*/ 18147 w 928"/>
              <a:gd name="T41" fmla="*/ 38100 h 121"/>
              <a:gd name="T42" fmla="*/ 305703 w 928"/>
              <a:gd name="T43" fmla="*/ 38100 h 121"/>
              <a:gd name="T44" fmla="*/ 311287 w 928"/>
              <a:gd name="T45" fmla="*/ 36840 h 121"/>
              <a:gd name="T46" fmla="*/ 313730 w 928"/>
              <a:gd name="T47" fmla="*/ 35581 h 121"/>
              <a:gd name="T48" fmla="*/ 316521 w 928"/>
              <a:gd name="T49" fmla="*/ 34321 h 121"/>
              <a:gd name="T50" fmla="*/ 318615 w 928"/>
              <a:gd name="T51" fmla="*/ 32432 h 121"/>
              <a:gd name="T52" fmla="*/ 320360 w 928"/>
              <a:gd name="T53" fmla="*/ 29913 h 121"/>
              <a:gd name="T54" fmla="*/ 321407 w 928"/>
              <a:gd name="T55" fmla="*/ 27709 h 121"/>
              <a:gd name="T56" fmla="*/ 322803 w 928"/>
              <a:gd name="T57" fmla="*/ 24560 h 121"/>
              <a:gd name="T58" fmla="*/ 323152 w 928"/>
              <a:gd name="T59" fmla="*/ 22041 h 121"/>
              <a:gd name="T60" fmla="*/ 323850 w 928"/>
              <a:gd name="T61" fmla="*/ 18893 h 121"/>
              <a:gd name="T62" fmla="*/ 323152 w 928"/>
              <a:gd name="T63" fmla="*/ 16059 h 121"/>
              <a:gd name="T64" fmla="*/ 322803 w 928"/>
              <a:gd name="T65" fmla="*/ 12910 h 121"/>
              <a:gd name="T66" fmla="*/ 321407 w 928"/>
              <a:gd name="T67" fmla="*/ 10076 h 121"/>
              <a:gd name="T68" fmla="*/ 320360 w 928"/>
              <a:gd name="T69" fmla="*/ 7872 h 121"/>
              <a:gd name="T70" fmla="*/ 318615 w 928"/>
              <a:gd name="T71" fmla="*/ 5668 h 121"/>
              <a:gd name="T72" fmla="*/ 316521 w 928"/>
              <a:gd name="T73" fmla="*/ 3464 h 121"/>
              <a:gd name="T74" fmla="*/ 313730 w 928"/>
              <a:gd name="T75" fmla="*/ 1889 h 121"/>
              <a:gd name="T76" fmla="*/ 311287 w 928"/>
              <a:gd name="T77" fmla="*/ 630 h 121"/>
              <a:gd name="T78" fmla="*/ 308495 w 928"/>
              <a:gd name="T79" fmla="*/ 315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3" y="1"/>
                </a:lnTo>
                <a:lnTo>
                  <a:pt x="36" y="2"/>
                </a:lnTo>
                <a:lnTo>
                  <a:pt x="28" y="6"/>
                </a:lnTo>
                <a:lnTo>
                  <a:pt x="21" y="11"/>
                </a:lnTo>
                <a:lnTo>
                  <a:pt x="15" y="18"/>
                </a:lnTo>
                <a:lnTo>
                  <a:pt x="10" y="25"/>
                </a:lnTo>
                <a:lnTo>
                  <a:pt x="6" y="32"/>
                </a:lnTo>
                <a:lnTo>
                  <a:pt x="2" y="41"/>
                </a:lnTo>
                <a:lnTo>
                  <a:pt x="1" y="51"/>
                </a:lnTo>
                <a:lnTo>
                  <a:pt x="0" y="60"/>
                </a:lnTo>
                <a:lnTo>
                  <a:pt x="1" y="70"/>
                </a:lnTo>
                <a:lnTo>
                  <a:pt x="2" y="78"/>
                </a:lnTo>
                <a:lnTo>
                  <a:pt x="6" y="88"/>
                </a:lnTo>
                <a:lnTo>
                  <a:pt x="10" y="95"/>
                </a:lnTo>
                <a:lnTo>
                  <a:pt x="15" y="103"/>
                </a:lnTo>
                <a:lnTo>
                  <a:pt x="21" y="109"/>
                </a:lnTo>
                <a:lnTo>
                  <a:pt x="28" y="113"/>
                </a:lnTo>
                <a:lnTo>
                  <a:pt x="36" y="117"/>
                </a:lnTo>
                <a:lnTo>
                  <a:pt x="43" y="119"/>
                </a:lnTo>
                <a:lnTo>
                  <a:pt x="52" y="121"/>
                </a:lnTo>
                <a:lnTo>
                  <a:pt x="876" y="121"/>
                </a:lnTo>
                <a:lnTo>
                  <a:pt x="892" y="117"/>
                </a:lnTo>
                <a:lnTo>
                  <a:pt x="899" y="113"/>
                </a:lnTo>
                <a:lnTo>
                  <a:pt x="907" y="109"/>
                </a:lnTo>
                <a:lnTo>
                  <a:pt x="913" y="103"/>
                </a:lnTo>
                <a:lnTo>
                  <a:pt x="918" y="95"/>
                </a:lnTo>
                <a:lnTo>
                  <a:pt x="921" y="88"/>
                </a:lnTo>
                <a:lnTo>
                  <a:pt x="925" y="78"/>
                </a:lnTo>
                <a:lnTo>
                  <a:pt x="926" y="70"/>
                </a:lnTo>
                <a:lnTo>
                  <a:pt x="928" y="60"/>
                </a:lnTo>
                <a:lnTo>
                  <a:pt x="926" y="51"/>
                </a:lnTo>
                <a:lnTo>
                  <a:pt x="925" y="41"/>
                </a:lnTo>
                <a:lnTo>
                  <a:pt x="921" y="32"/>
                </a:lnTo>
                <a:lnTo>
                  <a:pt x="918" y="25"/>
                </a:lnTo>
                <a:lnTo>
                  <a:pt x="913" y="18"/>
                </a:lnTo>
                <a:lnTo>
                  <a:pt x="907" y="11"/>
                </a:lnTo>
                <a:lnTo>
                  <a:pt x="899" y="6"/>
                </a:lnTo>
                <a:lnTo>
                  <a:pt x="892" y="2"/>
                </a:lnTo>
                <a:lnTo>
                  <a:pt x="884" y="1"/>
                </a:lnTo>
                <a:lnTo>
                  <a:pt x="876"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584" name="Line 208"/>
          <p:cNvSpPr>
            <a:spLocks noChangeShapeType="1"/>
          </p:cNvSpPr>
          <p:nvPr/>
        </p:nvSpPr>
        <p:spPr bwMode="auto">
          <a:xfrm>
            <a:off x="4654550" y="4886325"/>
            <a:ext cx="1588" cy="1588"/>
          </a:xfrm>
          <a:prstGeom prst="line">
            <a:avLst/>
          </a:prstGeom>
          <a:noFill/>
          <a:ln w="0">
            <a:solidFill>
              <a:srgbClr val="88E55C"/>
            </a:solidFill>
            <a:round/>
            <a:headEnd/>
            <a:tailEnd/>
          </a:ln>
        </p:spPr>
        <p:txBody>
          <a:bodyPr>
            <a:prstTxWarp prst="textNoShape">
              <a:avLst/>
            </a:prstTxWarp>
          </a:bodyPr>
          <a:lstStyle/>
          <a:p>
            <a:endParaRPr lang="en-US"/>
          </a:p>
        </p:txBody>
      </p:sp>
      <p:sp>
        <p:nvSpPr>
          <p:cNvPr id="101585" name="Freeform 209"/>
          <p:cNvSpPr>
            <a:spLocks/>
          </p:cNvSpPr>
          <p:nvPr/>
        </p:nvSpPr>
        <p:spPr bwMode="auto">
          <a:xfrm>
            <a:off x="4635500" y="4886325"/>
            <a:ext cx="325438" cy="38100"/>
          </a:xfrm>
          <a:custGeom>
            <a:avLst/>
            <a:gdLst>
              <a:gd name="T0" fmla="*/ 18236 w 928"/>
              <a:gd name="T1" fmla="*/ 0 h 121"/>
              <a:gd name="T2" fmla="*/ 15430 w 928"/>
              <a:gd name="T3" fmla="*/ 315 h 121"/>
              <a:gd name="T4" fmla="*/ 12625 w 928"/>
              <a:gd name="T5" fmla="*/ 630 h 121"/>
              <a:gd name="T6" fmla="*/ 9819 w 928"/>
              <a:gd name="T7" fmla="*/ 1889 h 121"/>
              <a:gd name="T8" fmla="*/ 7715 w 928"/>
              <a:gd name="T9" fmla="*/ 3464 h 121"/>
              <a:gd name="T10" fmla="*/ 5611 w 928"/>
              <a:gd name="T11" fmla="*/ 5668 h 121"/>
              <a:gd name="T12" fmla="*/ 3507 w 928"/>
              <a:gd name="T13" fmla="*/ 7872 h 121"/>
              <a:gd name="T14" fmla="*/ 2104 w 928"/>
              <a:gd name="T15" fmla="*/ 10076 h 121"/>
              <a:gd name="T16" fmla="*/ 701 w 928"/>
              <a:gd name="T17" fmla="*/ 12910 h 121"/>
              <a:gd name="T18" fmla="*/ 351 w 928"/>
              <a:gd name="T19" fmla="*/ 16059 h 121"/>
              <a:gd name="T20" fmla="*/ 0 w 928"/>
              <a:gd name="T21" fmla="*/ 18893 h 121"/>
              <a:gd name="T22" fmla="*/ 351 w 928"/>
              <a:gd name="T23" fmla="*/ 22041 h 121"/>
              <a:gd name="T24" fmla="*/ 701 w 928"/>
              <a:gd name="T25" fmla="*/ 24560 h 121"/>
              <a:gd name="T26" fmla="*/ 2104 w 928"/>
              <a:gd name="T27" fmla="*/ 27709 h 121"/>
              <a:gd name="T28" fmla="*/ 3507 w 928"/>
              <a:gd name="T29" fmla="*/ 29913 h 121"/>
              <a:gd name="T30" fmla="*/ 5611 w 928"/>
              <a:gd name="T31" fmla="*/ 32432 h 121"/>
              <a:gd name="T32" fmla="*/ 7715 w 928"/>
              <a:gd name="T33" fmla="*/ 34321 h 121"/>
              <a:gd name="T34" fmla="*/ 9819 w 928"/>
              <a:gd name="T35" fmla="*/ 35581 h 121"/>
              <a:gd name="T36" fmla="*/ 12625 w 928"/>
              <a:gd name="T37" fmla="*/ 36840 h 121"/>
              <a:gd name="T38" fmla="*/ 15430 w 928"/>
              <a:gd name="T39" fmla="*/ 37470 h 121"/>
              <a:gd name="T40" fmla="*/ 18236 w 928"/>
              <a:gd name="T41" fmla="*/ 38100 h 121"/>
              <a:gd name="T42" fmla="*/ 307202 w 928"/>
              <a:gd name="T43" fmla="*/ 38100 h 121"/>
              <a:gd name="T44" fmla="*/ 312813 w 928"/>
              <a:gd name="T45" fmla="*/ 36840 h 121"/>
              <a:gd name="T46" fmla="*/ 315268 w 928"/>
              <a:gd name="T47" fmla="*/ 35581 h 121"/>
              <a:gd name="T48" fmla="*/ 318074 w 928"/>
              <a:gd name="T49" fmla="*/ 34321 h 121"/>
              <a:gd name="T50" fmla="*/ 320178 w 928"/>
              <a:gd name="T51" fmla="*/ 32432 h 121"/>
              <a:gd name="T52" fmla="*/ 321931 w 928"/>
              <a:gd name="T53" fmla="*/ 29913 h 121"/>
              <a:gd name="T54" fmla="*/ 323685 w 928"/>
              <a:gd name="T55" fmla="*/ 27709 h 121"/>
              <a:gd name="T56" fmla="*/ 324386 w 928"/>
              <a:gd name="T57" fmla="*/ 24560 h 121"/>
              <a:gd name="T58" fmla="*/ 325438 w 928"/>
              <a:gd name="T59" fmla="*/ 22041 h 121"/>
              <a:gd name="T60" fmla="*/ 325438 w 928"/>
              <a:gd name="T61" fmla="*/ 18893 h 121"/>
              <a:gd name="T62" fmla="*/ 325438 w 928"/>
              <a:gd name="T63" fmla="*/ 16059 h 121"/>
              <a:gd name="T64" fmla="*/ 324386 w 928"/>
              <a:gd name="T65" fmla="*/ 12910 h 121"/>
              <a:gd name="T66" fmla="*/ 323685 w 928"/>
              <a:gd name="T67" fmla="*/ 10076 h 121"/>
              <a:gd name="T68" fmla="*/ 321931 w 928"/>
              <a:gd name="T69" fmla="*/ 7872 h 121"/>
              <a:gd name="T70" fmla="*/ 320178 w 928"/>
              <a:gd name="T71" fmla="*/ 5668 h 121"/>
              <a:gd name="T72" fmla="*/ 318074 w 928"/>
              <a:gd name="T73" fmla="*/ 3464 h 121"/>
              <a:gd name="T74" fmla="*/ 315268 w 928"/>
              <a:gd name="T75" fmla="*/ 1889 h 121"/>
              <a:gd name="T76" fmla="*/ 312813 w 928"/>
              <a:gd name="T77" fmla="*/ 630 h 121"/>
              <a:gd name="T78" fmla="*/ 310008 w 928"/>
              <a:gd name="T79" fmla="*/ 315 h 121"/>
              <a:gd name="T80" fmla="*/ 307202 w 928"/>
              <a:gd name="T81" fmla="*/ 0 h 121"/>
              <a:gd name="T82" fmla="*/ 18236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4" y="1"/>
                </a:lnTo>
                <a:lnTo>
                  <a:pt x="36" y="2"/>
                </a:lnTo>
                <a:lnTo>
                  <a:pt x="28" y="6"/>
                </a:lnTo>
                <a:lnTo>
                  <a:pt x="22" y="11"/>
                </a:lnTo>
                <a:lnTo>
                  <a:pt x="16" y="18"/>
                </a:lnTo>
                <a:lnTo>
                  <a:pt x="10" y="25"/>
                </a:lnTo>
                <a:lnTo>
                  <a:pt x="6" y="32"/>
                </a:lnTo>
                <a:lnTo>
                  <a:pt x="2" y="41"/>
                </a:lnTo>
                <a:lnTo>
                  <a:pt x="1" y="51"/>
                </a:lnTo>
                <a:lnTo>
                  <a:pt x="0" y="60"/>
                </a:lnTo>
                <a:lnTo>
                  <a:pt x="1" y="70"/>
                </a:lnTo>
                <a:lnTo>
                  <a:pt x="2" y="78"/>
                </a:lnTo>
                <a:lnTo>
                  <a:pt x="6" y="88"/>
                </a:lnTo>
                <a:lnTo>
                  <a:pt x="10" y="95"/>
                </a:lnTo>
                <a:lnTo>
                  <a:pt x="16" y="103"/>
                </a:lnTo>
                <a:lnTo>
                  <a:pt x="22" y="109"/>
                </a:lnTo>
                <a:lnTo>
                  <a:pt x="28" y="113"/>
                </a:lnTo>
                <a:lnTo>
                  <a:pt x="36" y="117"/>
                </a:lnTo>
                <a:lnTo>
                  <a:pt x="44" y="119"/>
                </a:lnTo>
                <a:lnTo>
                  <a:pt x="52" y="121"/>
                </a:lnTo>
                <a:lnTo>
                  <a:pt x="876" y="121"/>
                </a:lnTo>
                <a:lnTo>
                  <a:pt x="892" y="117"/>
                </a:lnTo>
                <a:lnTo>
                  <a:pt x="899" y="113"/>
                </a:lnTo>
                <a:lnTo>
                  <a:pt x="907" y="109"/>
                </a:lnTo>
                <a:lnTo>
                  <a:pt x="913" y="103"/>
                </a:lnTo>
                <a:lnTo>
                  <a:pt x="918" y="95"/>
                </a:lnTo>
                <a:lnTo>
                  <a:pt x="923" y="88"/>
                </a:lnTo>
                <a:lnTo>
                  <a:pt x="925" y="78"/>
                </a:lnTo>
                <a:lnTo>
                  <a:pt x="928" y="70"/>
                </a:lnTo>
                <a:lnTo>
                  <a:pt x="928" y="60"/>
                </a:lnTo>
                <a:lnTo>
                  <a:pt x="928" y="51"/>
                </a:lnTo>
                <a:lnTo>
                  <a:pt x="925" y="41"/>
                </a:lnTo>
                <a:lnTo>
                  <a:pt x="923" y="32"/>
                </a:lnTo>
                <a:lnTo>
                  <a:pt x="918" y="25"/>
                </a:lnTo>
                <a:lnTo>
                  <a:pt x="913" y="18"/>
                </a:lnTo>
                <a:lnTo>
                  <a:pt x="907" y="11"/>
                </a:lnTo>
                <a:lnTo>
                  <a:pt x="899" y="6"/>
                </a:lnTo>
                <a:lnTo>
                  <a:pt x="892" y="2"/>
                </a:lnTo>
                <a:lnTo>
                  <a:pt x="884" y="1"/>
                </a:lnTo>
                <a:lnTo>
                  <a:pt x="876"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586" name="Line 210"/>
          <p:cNvSpPr>
            <a:spLocks noChangeShapeType="1"/>
          </p:cNvSpPr>
          <p:nvPr/>
        </p:nvSpPr>
        <p:spPr bwMode="auto">
          <a:xfrm>
            <a:off x="4941888" y="4886325"/>
            <a:ext cx="1587" cy="1588"/>
          </a:xfrm>
          <a:prstGeom prst="line">
            <a:avLst/>
          </a:prstGeom>
          <a:noFill/>
          <a:ln w="0">
            <a:solidFill>
              <a:srgbClr val="88E55C"/>
            </a:solidFill>
            <a:round/>
            <a:headEnd/>
            <a:tailEnd/>
          </a:ln>
        </p:spPr>
        <p:txBody>
          <a:bodyPr>
            <a:prstTxWarp prst="textNoShape">
              <a:avLst/>
            </a:prstTxWarp>
          </a:bodyPr>
          <a:lstStyle/>
          <a:p>
            <a:endParaRPr lang="en-US"/>
          </a:p>
        </p:txBody>
      </p:sp>
      <p:sp>
        <p:nvSpPr>
          <p:cNvPr id="101587" name="Line 211"/>
          <p:cNvSpPr>
            <a:spLocks noChangeShapeType="1"/>
          </p:cNvSpPr>
          <p:nvPr/>
        </p:nvSpPr>
        <p:spPr bwMode="auto">
          <a:xfrm>
            <a:off x="5213350" y="4905375"/>
            <a:ext cx="1588" cy="1588"/>
          </a:xfrm>
          <a:prstGeom prst="line">
            <a:avLst/>
          </a:prstGeom>
          <a:noFill/>
          <a:ln w="0">
            <a:solidFill>
              <a:srgbClr val="88E55C"/>
            </a:solidFill>
            <a:round/>
            <a:headEnd/>
            <a:tailEnd/>
          </a:ln>
        </p:spPr>
        <p:txBody>
          <a:bodyPr>
            <a:prstTxWarp prst="textNoShape">
              <a:avLst/>
            </a:prstTxWarp>
          </a:bodyPr>
          <a:lstStyle/>
          <a:p>
            <a:endParaRPr lang="en-US"/>
          </a:p>
        </p:txBody>
      </p:sp>
      <p:sp>
        <p:nvSpPr>
          <p:cNvPr id="101588" name="Line 212"/>
          <p:cNvSpPr>
            <a:spLocks noChangeShapeType="1"/>
          </p:cNvSpPr>
          <p:nvPr/>
        </p:nvSpPr>
        <p:spPr bwMode="auto">
          <a:xfrm>
            <a:off x="5229225" y="4757738"/>
            <a:ext cx="1588"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1589" name="Line 213"/>
          <p:cNvSpPr>
            <a:spLocks noChangeShapeType="1"/>
          </p:cNvSpPr>
          <p:nvPr/>
        </p:nvSpPr>
        <p:spPr bwMode="auto">
          <a:xfrm>
            <a:off x="5519738" y="4757738"/>
            <a:ext cx="1587"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1590" name="Freeform 214"/>
          <p:cNvSpPr>
            <a:spLocks/>
          </p:cNvSpPr>
          <p:nvPr/>
        </p:nvSpPr>
        <p:spPr bwMode="auto">
          <a:xfrm>
            <a:off x="5500688" y="4757738"/>
            <a:ext cx="323850" cy="36512"/>
          </a:xfrm>
          <a:custGeom>
            <a:avLst/>
            <a:gdLst>
              <a:gd name="T0" fmla="*/ 18147 w 928"/>
              <a:gd name="T1" fmla="*/ 0 h 121"/>
              <a:gd name="T2" fmla="*/ 15006 w 928"/>
              <a:gd name="T3" fmla="*/ 604 h 121"/>
              <a:gd name="T4" fmla="*/ 12563 w 928"/>
              <a:gd name="T5" fmla="*/ 1207 h 121"/>
              <a:gd name="T6" fmla="*/ 9771 w 928"/>
              <a:gd name="T7" fmla="*/ 2414 h 121"/>
              <a:gd name="T8" fmla="*/ 7329 w 928"/>
              <a:gd name="T9" fmla="*/ 3923 h 121"/>
              <a:gd name="T10" fmla="*/ 5235 w 928"/>
              <a:gd name="T11" fmla="*/ 5733 h 121"/>
              <a:gd name="T12" fmla="*/ 3490 w 928"/>
              <a:gd name="T13" fmla="*/ 7846 h 121"/>
              <a:gd name="T14" fmla="*/ 1745 w 928"/>
              <a:gd name="T15" fmla="*/ 10260 h 121"/>
              <a:gd name="T16" fmla="*/ 698 w 928"/>
              <a:gd name="T17" fmla="*/ 12975 h 121"/>
              <a:gd name="T18" fmla="*/ 0 w 928"/>
              <a:gd name="T19" fmla="*/ 15389 h 121"/>
              <a:gd name="T20" fmla="*/ 0 w 928"/>
              <a:gd name="T21" fmla="*/ 18407 h 121"/>
              <a:gd name="T22" fmla="*/ 0 w 928"/>
              <a:gd name="T23" fmla="*/ 21424 h 121"/>
              <a:gd name="T24" fmla="*/ 698 w 928"/>
              <a:gd name="T25" fmla="*/ 24140 h 121"/>
              <a:gd name="T26" fmla="*/ 1745 w 928"/>
              <a:gd name="T27" fmla="*/ 26856 h 121"/>
              <a:gd name="T28" fmla="*/ 3490 w 928"/>
              <a:gd name="T29" fmla="*/ 29270 h 121"/>
              <a:gd name="T30" fmla="*/ 5235 w 928"/>
              <a:gd name="T31" fmla="*/ 31382 h 121"/>
              <a:gd name="T32" fmla="*/ 7329 w 928"/>
              <a:gd name="T33" fmla="*/ 33193 h 121"/>
              <a:gd name="T34" fmla="*/ 9771 w 928"/>
              <a:gd name="T35" fmla="*/ 34701 h 121"/>
              <a:gd name="T36" fmla="*/ 12563 w 928"/>
              <a:gd name="T37" fmla="*/ 35908 h 121"/>
              <a:gd name="T38" fmla="*/ 15006 w 928"/>
              <a:gd name="T39" fmla="*/ 36512 h 121"/>
              <a:gd name="T40" fmla="*/ 18147 w 928"/>
              <a:gd name="T41" fmla="*/ 36512 h 121"/>
              <a:gd name="T42" fmla="*/ 305703 w 928"/>
              <a:gd name="T43" fmla="*/ 36512 h 121"/>
              <a:gd name="T44" fmla="*/ 311287 w 928"/>
              <a:gd name="T45" fmla="*/ 35908 h 121"/>
              <a:gd name="T46" fmla="*/ 313730 w 928"/>
              <a:gd name="T47" fmla="*/ 34701 h 121"/>
              <a:gd name="T48" fmla="*/ 315824 w 928"/>
              <a:gd name="T49" fmla="*/ 33193 h 121"/>
              <a:gd name="T50" fmla="*/ 318266 w 928"/>
              <a:gd name="T51" fmla="*/ 31382 h 121"/>
              <a:gd name="T52" fmla="*/ 320360 w 928"/>
              <a:gd name="T53" fmla="*/ 29270 h 121"/>
              <a:gd name="T54" fmla="*/ 321407 w 928"/>
              <a:gd name="T55" fmla="*/ 26856 h 121"/>
              <a:gd name="T56" fmla="*/ 322803 w 928"/>
              <a:gd name="T57" fmla="*/ 24140 h 121"/>
              <a:gd name="T58" fmla="*/ 323152 w 928"/>
              <a:gd name="T59" fmla="*/ 21424 h 121"/>
              <a:gd name="T60" fmla="*/ 323850 w 928"/>
              <a:gd name="T61" fmla="*/ 18407 h 121"/>
              <a:gd name="T62" fmla="*/ 323152 w 928"/>
              <a:gd name="T63" fmla="*/ 15389 h 121"/>
              <a:gd name="T64" fmla="*/ 322803 w 928"/>
              <a:gd name="T65" fmla="*/ 12975 h 121"/>
              <a:gd name="T66" fmla="*/ 321407 w 928"/>
              <a:gd name="T67" fmla="*/ 10260 h 121"/>
              <a:gd name="T68" fmla="*/ 320360 w 928"/>
              <a:gd name="T69" fmla="*/ 7846 h 121"/>
              <a:gd name="T70" fmla="*/ 318266 w 928"/>
              <a:gd name="T71" fmla="*/ 5733 h 121"/>
              <a:gd name="T72" fmla="*/ 315824 w 928"/>
              <a:gd name="T73" fmla="*/ 3923 h 121"/>
              <a:gd name="T74" fmla="*/ 313730 w 928"/>
              <a:gd name="T75" fmla="*/ 2414 h 121"/>
              <a:gd name="T76" fmla="*/ 311287 w 928"/>
              <a:gd name="T77" fmla="*/ 1207 h 121"/>
              <a:gd name="T78" fmla="*/ 308146 w 928"/>
              <a:gd name="T79" fmla="*/ 604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3" y="2"/>
                </a:lnTo>
                <a:lnTo>
                  <a:pt x="36" y="4"/>
                </a:lnTo>
                <a:lnTo>
                  <a:pt x="28" y="8"/>
                </a:lnTo>
                <a:lnTo>
                  <a:pt x="21" y="13"/>
                </a:lnTo>
                <a:lnTo>
                  <a:pt x="15" y="19"/>
                </a:lnTo>
                <a:lnTo>
                  <a:pt x="10" y="26"/>
                </a:lnTo>
                <a:lnTo>
                  <a:pt x="5" y="34"/>
                </a:lnTo>
                <a:lnTo>
                  <a:pt x="2" y="43"/>
                </a:lnTo>
                <a:lnTo>
                  <a:pt x="0" y="51"/>
                </a:lnTo>
                <a:lnTo>
                  <a:pt x="0" y="61"/>
                </a:lnTo>
                <a:lnTo>
                  <a:pt x="0" y="71"/>
                </a:lnTo>
                <a:lnTo>
                  <a:pt x="2" y="80"/>
                </a:lnTo>
                <a:lnTo>
                  <a:pt x="5" y="89"/>
                </a:lnTo>
                <a:lnTo>
                  <a:pt x="10" y="97"/>
                </a:lnTo>
                <a:lnTo>
                  <a:pt x="15" y="104"/>
                </a:lnTo>
                <a:lnTo>
                  <a:pt x="21" y="110"/>
                </a:lnTo>
                <a:lnTo>
                  <a:pt x="28" y="115"/>
                </a:lnTo>
                <a:lnTo>
                  <a:pt x="36" y="119"/>
                </a:lnTo>
                <a:lnTo>
                  <a:pt x="43" y="121"/>
                </a:lnTo>
                <a:lnTo>
                  <a:pt x="52" y="121"/>
                </a:lnTo>
                <a:lnTo>
                  <a:pt x="876" y="121"/>
                </a:lnTo>
                <a:lnTo>
                  <a:pt x="892" y="119"/>
                </a:lnTo>
                <a:lnTo>
                  <a:pt x="899" y="115"/>
                </a:lnTo>
                <a:lnTo>
                  <a:pt x="905" y="110"/>
                </a:lnTo>
                <a:lnTo>
                  <a:pt x="912" y="104"/>
                </a:lnTo>
                <a:lnTo>
                  <a:pt x="918" y="97"/>
                </a:lnTo>
                <a:lnTo>
                  <a:pt x="921" y="89"/>
                </a:lnTo>
                <a:lnTo>
                  <a:pt x="925" y="80"/>
                </a:lnTo>
                <a:lnTo>
                  <a:pt x="926" y="71"/>
                </a:lnTo>
                <a:lnTo>
                  <a:pt x="928" y="61"/>
                </a:lnTo>
                <a:lnTo>
                  <a:pt x="926" y="51"/>
                </a:lnTo>
                <a:lnTo>
                  <a:pt x="925" y="43"/>
                </a:lnTo>
                <a:lnTo>
                  <a:pt x="921" y="34"/>
                </a:lnTo>
                <a:lnTo>
                  <a:pt x="918" y="26"/>
                </a:lnTo>
                <a:lnTo>
                  <a:pt x="912" y="19"/>
                </a:lnTo>
                <a:lnTo>
                  <a:pt x="905" y="13"/>
                </a:lnTo>
                <a:lnTo>
                  <a:pt x="899" y="8"/>
                </a:lnTo>
                <a:lnTo>
                  <a:pt x="892" y="4"/>
                </a:lnTo>
                <a:lnTo>
                  <a:pt x="883" y="2"/>
                </a:lnTo>
                <a:lnTo>
                  <a:pt x="876"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591" name="Line 215"/>
          <p:cNvSpPr>
            <a:spLocks noChangeShapeType="1"/>
          </p:cNvSpPr>
          <p:nvPr/>
        </p:nvSpPr>
        <p:spPr bwMode="auto">
          <a:xfrm>
            <a:off x="5807075" y="4757738"/>
            <a:ext cx="1588"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1592" name="Freeform 216"/>
          <p:cNvSpPr>
            <a:spLocks/>
          </p:cNvSpPr>
          <p:nvPr/>
        </p:nvSpPr>
        <p:spPr bwMode="auto">
          <a:xfrm>
            <a:off x="5789613" y="4757738"/>
            <a:ext cx="323850" cy="36512"/>
          </a:xfrm>
          <a:custGeom>
            <a:avLst/>
            <a:gdLst>
              <a:gd name="T0" fmla="*/ 18147 w 928"/>
              <a:gd name="T1" fmla="*/ 0 h 121"/>
              <a:gd name="T2" fmla="*/ 15006 w 928"/>
              <a:gd name="T3" fmla="*/ 604 h 121"/>
              <a:gd name="T4" fmla="*/ 12563 w 928"/>
              <a:gd name="T5" fmla="*/ 1207 h 121"/>
              <a:gd name="T6" fmla="*/ 9771 w 928"/>
              <a:gd name="T7" fmla="*/ 2414 h 121"/>
              <a:gd name="T8" fmla="*/ 7329 w 928"/>
              <a:gd name="T9" fmla="*/ 3923 h 121"/>
              <a:gd name="T10" fmla="*/ 5235 w 928"/>
              <a:gd name="T11" fmla="*/ 5733 h 121"/>
              <a:gd name="T12" fmla="*/ 3490 w 928"/>
              <a:gd name="T13" fmla="*/ 7846 h 121"/>
              <a:gd name="T14" fmla="*/ 1745 w 928"/>
              <a:gd name="T15" fmla="*/ 10260 h 121"/>
              <a:gd name="T16" fmla="*/ 698 w 928"/>
              <a:gd name="T17" fmla="*/ 12975 h 121"/>
              <a:gd name="T18" fmla="*/ 0 w 928"/>
              <a:gd name="T19" fmla="*/ 15389 h 121"/>
              <a:gd name="T20" fmla="*/ 0 w 928"/>
              <a:gd name="T21" fmla="*/ 18407 h 121"/>
              <a:gd name="T22" fmla="*/ 0 w 928"/>
              <a:gd name="T23" fmla="*/ 21424 h 121"/>
              <a:gd name="T24" fmla="*/ 698 w 928"/>
              <a:gd name="T25" fmla="*/ 24140 h 121"/>
              <a:gd name="T26" fmla="*/ 1745 w 928"/>
              <a:gd name="T27" fmla="*/ 26856 h 121"/>
              <a:gd name="T28" fmla="*/ 3490 w 928"/>
              <a:gd name="T29" fmla="*/ 29270 h 121"/>
              <a:gd name="T30" fmla="*/ 5235 w 928"/>
              <a:gd name="T31" fmla="*/ 31382 h 121"/>
              <a:gd name="T32" fmla="*/ 7329 w 928"/>
              <a:gd name="T33" fmla="*/ 33193 h 121"/>
              <a:gd name="T34" fmla="*/ 9771 w 928"/>
              <a:gd name="T35" fmla="*/ 34701 h 121"/>
              <a:gd name="T36" fmla="*/ 12563 w 928"/>
              <a:gd name="T37" fmla="*/ 35908 h 121"/>
              <a:gd name="T38" fmla="*/ 15006 w 928"/>
              <a:gd name="T39" fmla="*/ 36512 h 121"/>
              <a:gd name="T40" fmla="*/ 18147 w 928"/>
              <a:gd name="T41" fmla="*/ 36512 h 121"/>
              <a:gd name="T42" fmla="*/ 305703 w 928"/>
              <a:gd name="T43" fmla="*/ 36512 h 121"/>
              <a:gd name="T44" fmla="*/ 311287 w 928"/>
              <a:gd name="T45" fmla="*/ 35908 h 121"/>
              <a:gd name="T46" fmla="*/ 313730 w 928"/>
              <a:gd name="T47" fmla="*/ 34701 h 121"/>
              <a:gd name="T48" fmla="*/ 316173 w 928"/>
              <a:gd name="T49" fmla="*/ 33193 h 121"/>
              <a:gd name="T50" fmla="*/ 318615 w 928"/>
              <a:gd name="T51" fmla="*/ 31382 h 121"/>
              <a:gd name="T52" fmla="*/ 320360 w 928"/>
              <a:gd name="T53" fmla="*/ 29270 h 121"/>
              <a:gd name="T54" fmla="*/ 321407 w 928"/>
              <a:gd name="T55" fmla="*/ 26856 h 121"/>
              <a:gd name="T56" fmla="*/ 322803 w 928"/>
              <a:gd name="T57" fmla="*/ 24140 h 121"/>
              <a:gd name="T58" fmla="*/ 323152 w 928"/>
              <a:gd name="T59" fmla="*/ 21424 h 121"/>
              <a:gd name="T60" fmla="*/ 323850 w 928"/>
              <a:gd name="T61" fmla="*/ 18407 h 121"/>
              <a:gd name="T62" fmla="*/ 323152 w 928"/>
              <a:gd name="T63" fmla="*/ 15389 h 121"/>
              <a:gd name="T64" fmla="*/ 322803 w 928"/>
              <a:gd name="T65" fmla="*/ 12975 h 121"/>
              <a:gd name="T66" fmla="*/ 321407 w 928"/>
              <a:gd name="T67" fmla="*/ 10260 h 121"/>
              <a:gd name="T68" fmla="*/ 320360 w 928"/>
              <a:gd name="T69" fmla="*/ 7846 h 121"/>
              <a:gd name="T70" fmla="*/ 318615 w 928"/>
              <a:gd name="T71" fmla="*/ 5733 h 121"/>
              <a:gd name="T72" fmla="*/ 316173 w 928"/>
              <a:gd name="T73" fmla="*/ 3923 h 121"/>
              <a:gd name="T74" fmla="*/ 313730 w 928"/>
              <a:gd name="T75" fmla="*/ 2414 h 121"/>
              <a:gd name="T76" fmla="*/ 311287 w 928"/>
              <a:gd name="T77" fmla="*/ 1207 h 121"/>
              <a:gd name="T78" fmla="*/ 308146 w 928"/>
              <a:gd name="T79" fmla="*/ 604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3" y="2"/>
                </a:lnTo>
                <a:lnTo>
                  <a:pt x="36" y="4"/>
                </a:lnTo>
                <a:lnTo>
                  <a:pt x="28" y="8"/>
                </a:lnTo>
                <a:lnTo>
                  <a:pt x="21" y="13"/>
                </a:lnTo>
                <a:lnTo>
                  <a:pt x="15" y="19"/>
                </a:lnTo>
                <a:lnTo>
                  <a:pt x="10" y="26"/>
                </a:lnTo>
                <a:lnTo>
                  <a:pt x="5" y="34"/>
                </a:lnTo>
                <a:lnTo>
                  <a:pt x="2" y="43"/>
                </a:lnTo>
                <a:lnTo>
                  <a:pt x="0" y="51"/>
                </a:lnTo>
                <a:lnTo>
                  <a:pt x="0" y="61"/>
                </a:lnTo>
                <a:lnTo>
                  <a:pt x="0" y="71"/>
                </a:lnTo>
                <a:lnTo>
                  <a:pt x="2" y="80"/>
                </a:lnTo>
                <a:lnTo>
                  <a:pt x="5" y="89"/>
                </a:lnTo>
                <a:lnTo>
                  <a:pt x="10" y="97"/>
                </a:lnTo>
                <a:lnTo>
                  <a:pt x="15" y="104"/>
                </a:lnTo>
                <a:lnTo>
                  <a:pt x="21" y="110"/>
                </a:lnTo>
                <a:lnTo>
                  <a:pt x="28" y="115"/>
                </a:lnTo>
                <a:lnTo>
                  <a:pt x="36" y="119"/>
                </a:lnTo>
                <a:lnTo>
                  <a:pt x="43" y="121"/>
                </a:lnTo>
                <a:lnTo>
                  <a:pt x="52" y="121"/>
                </a:lnTo>
                <a:lnTo>
                  <a:pt x="876" y="121"/>
                </a:lnTo>
                <a:lnTo>
                  <a:pt x="892" y="119"/>
                </a:lnTo>
                <a:lnTo>
                  <a:pt x="899" y="115"/>
                </a:lnTo>
                <a:lnTo>
                  <a:pt x="906" y="110"/>
                </a:lnTo>
                <a:lnTo>
                  <a:pt x="913" y="104"/>
                </a:lnTo>
                <a:lnTo>
                  <a:pt x="918" y="97"/>
                </a:lnTo>
                <a:lnTo>
                  <a:pt x="921" y="89"/>
                </a:lnTo>
                <a:lnTo>
                  <a:pt x="925" y="80"/>
                </a:lnTo>
                <a:lnTo>
                  <a:pt x="926" y="71"/>
                </a:lnTo>
                <a:lnTo>
                  <a:pt x="928" y="61"/>
                </a:lnTo>
                <a:lnTo>
                  <a:pt x="926" y="51"/>
                </a:lnTo>
                <a:lnTo>
                  <a:pt x="925" y="43"/>
                </a:lnTo>
                <a:lnTo>
                  <a:pt x="921" y="34"/>
                </a:lnTo>
                <a:lnTo>
                  <a:pt x="918" y="26"/>
                </a:lnTo>
                <a:lnTo>
                  <a:pt x="913" y="19"/>
                </a:lnTo>
                <a:lnTo>
                  <a:pt x="906" y="13"/>
                </a:lnTo>
                <a:lnTo>
                  <a:pt x="899" y="8"/>
                </a:lnTo>
                <a:lnTo>
                  <a:pt x="892" y="4"/>
                </a:lnTo>
                <a:lnTo>
                  <a:pt x="883" y="2"/>
                </a:lnTo>
                <a:lnTo>
                  <a:pt x="876"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593" name="Line 217"/>
          <p:cNvSpPr>
            <a:spLocks noChangeShapeType="1"/>
          </p:cNvSpPr>
          <p:nvPr/>
        </p:nvSpPr>
        <p:spPr bwMode="auto">
          <a:xfrm>
            <a:off x="6094413" y="4757738"/>
            <a:ext cx="1587"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1594" name="Freeform 218"/>
          <p:cNvSpPr>
            <a:spLocks/>
          </p:cNvSpPr>
          <p:nvPr/>
        </p:nvSpPr>
        <p:spPr bwMode="auto">
          <a:xfrm>
            <a:off x="6076950" y="4757738"/>
            <a:ext cx="323850" cy="36512"/>
          </a:xfrm>
          <a:custGeom>
            <a:avLst/>
            <a:gdLst>
              <a:gd name="T0" fmla="*/ 18166 w 927"/>
              <a:gd name="T1" fmla="*/ 0 h 121"/>
              <a:gd name="T2" fmla="*/ 15022 w 927"/>
              <a:gd name="T3" fmla="*/ 604 h 121"/>
              <a:gd name="T4" fmla="*/ 12227 w 927"/>
              <a:gd name="T5" fmla="*/ 1207 h 121"/>
              <a:gd name="T6" fmla="*/ 9782 w 927"/>
              <a:gd name="T7" fmla="*/ 2414 h 121"/>
              <a:gd name="T8" fmla="*/ 7336 w 927"/>
              <a:gd name="T9" fmla="*/ 3923 h 121"/>
              <a:gd name="T10" fmla="*/ 4891 w 927"/>
              <a:gd name="T11" fmla="*/ 5733 h 121"/>
              <a:gd name="T12" fmla="*/ 3494 w 927"/>
              <a:gd name="T13" fmla="*/ 7846 h 121"/>
              <a:gd name="T14" fmla="*/ 2096 w 927"/>
              <a:gd name="T15" fmla="*/ 10260 h 121"/>
              <a:gd name="T16" fmla="*/ 699 w 927"/>
              <a:gd name="T17" fmla="*/ 12975 h 121"/>
              <a:gd name="T18" fmla="*/ 349 w 927"/>
              <a:gd name="T19" fmla="*/ 15389 h 121"/>
              <a:gd name="T20" fmla="*/ 0 w 927"/>
              <a:gd name="T21" fmla="*/ 18407 h 121"/>
              <a:gd name="T22" fmla="*/ 349 w 927"/>
              <a:gd name="T23" fmla="*/ 21424 h 121"/>
              <a:gd name="T24" fmla="*/ 699 w 927"/>
              <a:gd name="T25" fmla="*/ 24140 h 121"/>
              <a:gd name="T26" fmla="*/ 2096 w 927"/>
              <a:gd name="T27" fmla="*/ 26856 h 121"/>
              <a:gd name="T28" fmla="*/ 3494 w 927"/>
              <a:gd name="T29" fmla="*/ 29270 h 121"/>
              <a:gd name="T30" fmla="*/ 4891 w 927"/>
              <a:gd name="T31" fmla="*/ 31382 h 121"/>
              <a:gd name="T32" fmla="*/ 7336 w 927"/>
              <a:gd name="T33" fmla="*/ 33193 h 121"/>
              <a:gd name="T34" fmla="*/ 9782 w 927"/>
              <a:gd name="T35" fmla="*/ 34701 h 121"/>
              <a:gd name="T36" fmla="*/ 12227 w 927"/>
              <a:gd name="T37" fmla="*/ 35908 h 121"/>
              <a:gd name="T38" fmla="*/ 15022 w 927"/>
              <a:gd name="T39" fmla="*/ 36512 h 121"/>
              <a:gd name="T40" fmla="*/ 18166 w 927"/>
              <a:gd name="T41" fmla="*/ 36512 h 121"/>
              <a:gd name="T42" fmla="*/ 306033 w 927"/>
              <a:gd name="T43" fmla="*/ 36512 h 121"/>
              <a:gd name="T44" fmla="*/ 311623 w 927"/>
              <a:gd name="T45" fmla="*/ 35908 h 121"/>
              <a:gd name="T46" fmla="*/ 314068 w 927"/>
              <a:gd name="T47" fmla="*/ 34701 h 121"/>
              <a:gd name="T48" fmla="*/ 316514 w 927"/>
              <a:gd name="T49" fmla="*/ 33193 h 121"/>
              <a:gd name="T50" fmla="*/ 318959 w 927"/>
              <a:gd name="T51" fmla="*/ 31382 h 121"/>
              <a:gd name="T52" fmla="*/ 320706 w 927"/>
              <a:gd name="T53" fmla="*/ 29270 h 121"/>
              <a:gd name="T54" fmla="*/ 321754 w 927"/>
              <a:gd name="T55" fmla="*/ 26856 h 121"/>
              <a:gd name="T56" fmla="*/ 323151 w 927"/>
              <a:gd name="T57" fmla="*/ 24140 h 121"/>
              <a:gd name="T58" fmla="*/ 323501 w 927"/>
              <a:gd name="T59" fmla="*/ 21424 h 121"/>
              <a:gd name="T60" fmla="*/ 323850 w 927"/>
              <a:gd name="T61" fmla="*/ 18407 h 121"/>
              <a:gd name="T62" fmla="*/ 323501 w 927"/>
              <a:gd name="T63" fmla="*/ 15389 h 121"/>
              <a:gd name="T64" fmla="*/ 323151 w 927"/>
              <a:gd name="T65" fmla="*/ 12975 h 121"/>
              <a:gd name="T66" fmla="*/ 321754 w 927"/>
              <a:gd name="T67" fmla="*/ 10260 h 121"/>
              <a:gd name="T68" fmla="*/ 320706 w 927"/>
              <a:gd name="T69" fmla="*/ 7846 h 121"/>
              <a:gd name="T70" fmla="*/ 318959 w 927"/>
              <a:gd name="T71" fmla="*/ 5733 h 121"/>
              <a:gd name="T72" fmla="*/ 316514 w 927"/>
              <a:gd name="T73" fmla="*/ 3923 h 121"/>
              <a:gd name="T74" fmla="*/ 314068 w 927"/>
              <a:gd name="T75" fmla="*/ 2414 h 121"/>
              <a:gd name="T76" fmla="*/ 311623 w 927"/>
              <a:gd name="T77" fmla="*/ 1207 h 121"/>
              <a:gd name="T78" fmla="*/ 308828 w 927"/>
              <a:gd name="T79" fmla="*/ 604 h 121"/>
              <a:gd name="T80" fmla="*/ 306033 w 927"/>
              <a:gd name="T81" fmla="*/ 0 h 121"/>
              <a:gd name="T82" fmla="*/ 18166 w 927"/>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7"/>
              <a:gd name="T127" fmla="*/ 0 h 121"/>
              <a:gd name="T128" fmla="*/ 927 w 927"/>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7" h="121">
                <a:moveTo>
                  <a:pt x="52" y="0"/>
                </a:moveTo>
                <a:lnTo>
                  <a:pt x="43" y="2"/>
                </a:lnTo>
                <a:lnTo>
                  <a:pt x="35" y="4"/>
                </a:lnTo>
                <a:lnTo>
                  <a:pt x="28" y="8"/>
                </a:lnTo>
                <a:lnTo>
                  <a:pt x="21" y="13"/>
                </a:lnTo>
                <a:lnTo>
                  <a:pt x="14" y="19"/>
                </a:lnTo>
                <a:lnTo>
                  <a:pt x="10" y="26"/>
                </a:lnTo>
                <a:lnTo>
                  <a:pt x="6" y="34"/>
                </a:lnTo>
                <a:lnTo>
                  <a:pt x="2" y="43"/>
                </a:lnTo>
                <a:lnTo>
                  <a:pt x="1" y="51"/>
                </a:lnTo>
                <a:lnTo>
                  <a:pt x="0" y="61"/>
                </a:lnTo>
                <a:lnTo>
                  <a:pt x="1" y="71"/>
                </a:lnTo>
                <a:lnTo>
                  <a:pt x="2" y="80"/>
                </a:lnTo>
                <a:lnTo>
                  <a:pt x="6" y="89"/>
                </a:lnTo>
                <a:lnTo>
                  <a:pt x="10" y="97"/>
                </a:lnTo>
                <a:lnTo>
                  <a:pt x="14" y="104"/>
                </a:lnTo>
                <a:lnTo>
                  <a:pt x="21" y="110"/>
                </a:lnTo>
                <a:lnTo>
                  <a:pt x="28" y="115"/>
                </a:lnTo>
                <a:lnTo>
                  <a:pt x="35" y="119"/>
                </a:lnTo>
                <a:lnTo>
                  <a:pt x="43" y="121"/>
                </a:lnTo>
                <a:lnTo>
                  <a:pt x="52" y="121"/>
                </a:lnTo>
                <a:lnTo>
                  <a:pt x="876" y="121"/>
                </a:lnTo>
                <a:lnTo>
                  <a:pt x="892" y="119"/>
                </a:lnTo>
                <a:lnTo>
                  <a:pt x="899" y="115"/>
                </a:lnTo>
                <a:lnTo>
                  <a:pt x="906" y="110"/>
                </a:lnTo>
                <a:lnTo>
                  <a:pt x="913" y="104"/>
                </a:lnTo>
                <a:lnTo>
                  <a:pt x="918" y="97"/>
                </a:lnTo>
                <a:lnTo>
                  <a:pt x="921" y="89"/>
                </a:lnTo>
                <a:lnTo>
                  <a:pt x="925" y="80"/>
                </a:lnTo>
                <a:lnTo>
                  <a:pt x="926" y="71"/>
                </a:lnTo>
                <a:lnTo>
                  <a:pt x="927" y="61"/>
                </a:lnTo>
                <a:lnTo>
                  <a:pt x="926" y="51"/>
                </a:lnTo>
                <a:lnTo>
                  <a:pt x="925" y="43"/>
                </a:lnTo>
                <a:lnTo>
                  <a:pt x="921" y="34"/>
                </a:lnTo>
                <a:lnTo>
                  <a:pt x="918" y="26"/>
                </a:lnTo>
                <a:lnTo>
                  <a:pt x="913" y="19"/>
                </a:lnTo>
                <a:lnTo>
                  <a:pt x="906" y="13"/>
                </a:lnTo>
                <a:lnTo>
                  <a:pt x="899" y="8"/>
                </a:lnTo>
                <a:lnTo>
                  <a:pt x="892" y="4"/>
                </a:lnTo>
                <a:lnTo>
                  <a:pt x="884" y="2"/>
                </a:lnTo>
                <a:lnTo>
                  <a:pt x="876"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595" name="Line 219"/>
          <p:cNvSpPr>
            <a:spLocks noChangeShapeType="1"/>
          </p:cNvSpPr>
          <p:nvPr/>
        </p:nvSpPr>
        <p:spPr bwMode="auto">
          <a:xfrm>
            <a:off x="6383338" y="4757738"/>
            <a:ext cx="1587"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1596" name="Freeform 220"/>
          <p:cNvSpPr>
            <a:spLocks/>
          </p:cNvSpPr>
          <p:nvPr/>
        </p:nvSpPr>
        <p:spPr bwMode="auto">
          <a:xfrm>
            <a:off x="6364288" y="4757738"/>
            <a:ext cx="325437" cy="36512"/>
          </a:xfrm>
          <a:custGeom>
            <a:avLst/>
            <a:gdLst>
              <a:gd name="T0" fmla="*/ 18255 w 927"/>
              <a:gd name="T1" fmla="*/ 0 h 121"/>
              <a:gd name="T2" fmla="*/ 15447 w 927"/>
              <a:gd name="T3" fmla="*/ 604 h 121"/>
              <a:gd name="T4" fmla="*/ 12287 w 927"/>
              <a:gd name="T5" fmla="*/ 1207 h 121"/>
              <a:gd name="T6" fmla="*/ 9830 w 927"/>
              <a:gd name="T7" fmla="*/ 2414 h 121"/>
              <a:gd name="T8" fmla="*/ 7372 w 927"/>
              <a:gd name="T9" fmla="*/ 3923 h 121"/>
              <a:gd name="T10" fmla="*/ 4915 w 927"/>
              <a:gd name="T11" fmla="*/ 5733 h 121"/>
              <a:gd name="T12" fmla="*/ 3160 w 927"/>
              <a:gd name="T13" fmla="*/ 7846 h 121"/>
              <a:gd name="T14" fmla="*/ 2106 w 927"/>
              <a:gd name="T15" fmla="*/ 10260 h 121"/>
              <a:gd name="T16" fmla="*/ 702 w 927"/>
              <a:gd name="T17" fmla="*/ 12975 h 121"/>
              <a:gd name="T18" fmla="*/ 351 w 927"/>
              <a:gd name="T19" fmla="*/ 15389 h 121"/>
              <a:gd name="T20" fmla="*/ 0 w 927"/>
              <a:gd name="T21" fmla="*/ 18407 h 121"/>
              <a:gd name="T22" fmla="*/ 351 w 927"/>
              <a:gd name="T23" fmla="*/ 21424 h 121"/>
              <a:gd name="T24" fmla="*/ 702 w 927"/>
              <a:gd name="T25" fmla="*/ 24140 h 121"/>
              <a:gd name="T26" fmla="*/ 2106 w 927"/>
              <a:gd name="T27" fmla="*/ 26856 h 121"/>
              <a:gd name="T28" fmla="*/ 3160 w 927"/>
              <a:gd name="T29" fmla="*/ 29270 h 121"/>
              <a:gd name="T30" fmla="*/ 4915 w 927"/>
              <a:gd name="T31" fmla="*/ 31382 h 121"/>
              <a:gd name="T32" fmla="*/ 7372 w 927"/>
              <a:gd name="T33" fmla="*/ 33193 h 121"/>
              <a:gd name="T34" fmla="*/ 9830 w 927"/>
              <a:gd name="T35" fmla="*/ 34701 h 121"/>
              <a:gd name="T36" fmla="*/ 12287 w 927"/>
              <a:gd name="T37" fmla="*/ 35908 h 121"/>
              <a:gd name="T38" fmla="*/ 15447 w 927"/>
              <a:gd name="T39" fmla="*/ 36512 h 121"/>
              <a:gd name="T40" fmla="*/ 18255 w 927"/>
              <a:gd name="T41" fmla="*/ 36512 h 121"/>
              <a:gd name="T42" fmla="*/ 307182 w 927"/>
              <a:gd name="T43" fmla="*/ 36512 h 121"/>
              <a:gd name="T44" fmla="*/ 313150 w 927"/>
              <a:gd name="T45" fmla="*/ 35908 h 121"/>
              <a:gd name="T46" fmla="*/ 315607 w 927"/>
              <a:gd name="T47" fmla="*/ 34701 h 121"/>
              <a:gd name="T48" fmla="*/ 318065 w 927"/>
              <a:gd name="T49" fmla="*/ 33193 h 121"/>
              <a:gd name="T50" fmla="*/ 320522 w 927"/>
              <a:gd name="T51" fmla="*/ 31382 h 121"/>
              <a:gd name="T52" fmla="*/ 321926 w 927"/>
              <a:gd name="T53" fmla="*/ 29270 h 121"/>
              <a:gd name="T54" fmla="*/ 323682 w 927"/>
              <a:gd name="T55" fmla="*/ 26856 h 121"/>
              <a:gd name="T56" fmla="*/ 324735 w 927"/>
              <a:gd name="T57" fmla="*/ 24140 h 121"/>
              <a:gd name="T58" fmla="*/ 325437 w 927"/>
              <a:gd name="T59" fmla="*/ 21424 h 121"/>
              <a:gd name="T60" fmla="*/ 325437 w 927"/>
              <a:gd name="T61" fmla="*/ 18407 h 121"/>
              <a:gd name="T62" fmla="*/ 325437 w 927"/>
              <a:gd name="T63" fmla="*/ 15389 h 121"/>
              <a:gd name="T64" fmla="*/ 324735 w 927"/>
              <a:gd name="T65" fmla="*/ 12975 h 121"/>
              <a:gd name="T66" fmla="*/ 323682 w 927"/>
              <a:gd name="T67" fmla="*/ 10260 h 121"/>
              <a:gd name="T68" fmla="*/ 321926 w 927"/>
              <a:gd name="T69" fmla="*/ 7846 h 121"/>
              <a:gd name="T70" fmla="*/ 320522 w 927"/>
              <a:gd name="T71" fmla="*/ 5733 h 121"/>
              <a:gd name="T72" fmla="*/ 318065 w 927"/>
              <a:gd name="T73" fmla="*/ 3923 h 121"/>
              <a:gd name="T74" fmla="*/ 315607 w 927"/>
              <a:gd name="T75" fmla="*/ 2414 h 121"/>
              <a:gd name="T76" fmla="*/ 313150 w 927"/>
              <a:gd name="T77" fmla="*/ 1207 h 121"/>
              <a:gd name="T78" fmla="*/ 310341 w 927"/>
              <a:gd name="T79" fmla="*/ 604 h 121"/>
              <a:gd name="T80" fmla="*/ 307182 w 927"/>
              <a:gd name="T81" fmla="*/ 0 h 121"/>
              <a:gd name="T82" fmla="*/ 18255 w 927"/>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7"/>
              <a:gd name="T127" fmla="*/ 0 h 121"/>
              <a:gd name="T128" fmla="*/ 927 w 927"/>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7" h="121">
                <a:moveTo>
                  <a:pt x="52" y="0"/>
                </a:moveTo>
                <a:lnTo>
                  <a:pt x="44" y="2"/>
                </a:lnTo>
                <a:lnTo>
                  <a:pt x="35" y="4"/>
                </a:lnTo>
                <a:lnTo>
                  <a:pt x="28" y="8"/>
                </a:lnTo>
                <a:lnTo>
                  <a:pt x="21" y="13"/>
                </a:lnTo>
                <a:lnTo>
                  <a:pt x="14" y="19"/>
                </a:lnTo>
                <a:lnTo>
                  <a:pt x="9" y="26"/>
                </a:lnTo>
                <a:lnTo>
                  <a:pt x="6" y="34"/>
                </a:lnTo>
                <a:lnTo>
                  <a:pt x="2" y="43"/>
                </a:lnTo>
                <a:lnTo>
                  <a:pt x="1" y="51"/>
                </a:lnTo>
                <a:lnTo>
                  <a:pt x="0" y="61"/>
                </a:lnTo>
                <a:lnTo>
                  <a:pt x="1" y="71"/>
                </a:lnTo>
                <a:lnTo>
                  <a:pt x="2" y="80"/>
                </a:lnTo>
                <a:lnTo>
                  <a:pt x="6" y="89"/>
                </a:lnTo>
                <a:lnTo>
                  <a:pt x="9" y="97"/>
                </a:lnTo>
                <a:lnTo>
                  <a:pt x="14" y="104"/>
                </a:lnTo>
                <a:lnTo>
                  <a:pt x="21" y="110"/>
                </a:lnTo>
                <a:lnTo>
                  <a:pt x="28" y="115"/>
                </a:lnTo>
                <a:lnTo>
                  <a:pt x="35" y="119"/>
                </a:lnTo>
                <a:lnTo>
                  <a:pt x="44" y="121"/>
                </a:lnTo>
                <a:lnTo>
                  <a:pt x="52" y="121"/>
                </a:lnTo>
                <a:lnTo>
                  <a:pt x="875" y="121"/>
                </a:lnTo>
                <a:lnTo>
                  <a:pt x="892" y="119"/>
                </a:lnTo>
                <a:lnTo>
                  <a:pt x="899" y="115"/>
                </a:lnTo>
                <a:lnTo>
                  <a:pt x="906" y="110"/>
                </a:lnTo>
                <a:lnTo>
                  <a:pt x="913" y="104"/>
                </a:lnTo>
                <a:lnTo>
                  <a:pt x="917" y="97"/>
                </a:lnTo>
                <a:lnTo>
                  <a:pt x="922" y="89"/>
                </a:lnTo>
                <a:lnTo>
                  <a:pt x="925" y="80"/>
                </a:lnTo>
                <a:lnTo>
                  <a:pt x="927" y="71"/>
                </a:lnTo>
                <a:lnTo>
                  <a:pt x="927" y="61"/>
                </a:lnTo>
                <a:lnTo>
                  <a:pt x="927" y="51"/>
                </a:lnTo>
                <a:lnTo>
                  <a:pt x="925" y="43"/>
                </a:lnTo>
                <a:lnTo>
                  <a:pt x="922" y="34"/>
                </a:lnTo>
                <a:lnTo>
                  <a:pt x="917" y="26"/>
                </a:lnTo>
                <a:lnTo>
                  <a:pt x="913" y="19"/>
                </a:lnTo>
                <a:lnTo>
                  <a:pt x="906" y="13"/>
                </a:lnTo>
                <a:lnTo>
                  <a:pt x="899" y="8"/>
                </a:lnTo>
                <a:lnTo>
                  <a:pt x="892" y="4"/>
                </a:lnTo>
                <a:lnTo>
                  <a:pt x="884" y="2"/>
                </a:lnTo>
                <a:lnTo>
                  <a:pt x="875"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597" name="Line 221"/>
          <p:cNvSpPr>
            <a:spLocks noChangeShapeType="1"/>
          </p:cNvSpPr>
          <p:nvPr/>
        </p:nvSpPr>
        <p:spPr bwMode="auto">
          <a:xfrm>
            <a:off x="6670675" y="4757738"/>
            <a:ext cx="1588"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1598" name="Freeform 222"/>
          <p:cNvSpPr>
            <a:spLocks/>
          </p:cNvSpPr>
          <p:nvPr/>
        </p:nvSpPr>
        <p:spPr bwMode="auto">
          <a:xfrm>
            <a:off x="6653213" y="4757738"/>
            <a:ext cx="323850" cy="36512"/>
          </a:xfrm>
          <a:custGeom>
            <a:avLst/>
            <a:gdLst>
              <a:gd name="T0" fmla="*/ 18147 w 928"/>
              <a:gd name="T1" fmla="*/ 0 h 121"/>
              <a:gd name="T2" fmla="*/ 15704 w 928"/>
              <a:gd name="T3" fmla="*/ 604 h 121"/>
              <a:gd name="T4" fmla="*/ 12563 w 928"/>
              <a:gd name="T5" fmla="*/ 1207 h 121"/>
              <a:gd name="T6" fmla="*/ 10120 w 928"/>
              <a:gd name="T7" fmla="*/ 2414 h 121"/>
              <a:gd name="T8" fmla="*/ 8026 w 928"/>
              <a:gd name="T9" fmla="*/ 3923 h 121"/>
              <a:gd name="T10" fmla="*/ 5933 w 928"/>
              <a:gd name="T11" fmla="*/ 5733 h 121"/>
              <a:gd name="T12" fmla="*/ 3490 w 928"/>
              <a:gd name="T13" fmla="*/ 7846 h 121"/>
              <a:gd name="T14" fmla="*/ 2443 w 928"/>
              <a:gd name="T15" fmla="*/ 10260 h 121"/>
              <a:gd name="T16" fmla="*/ 1047 w 928"/>
              <a:gd name="T17" fmla="*/ 12975 h 121"/>
              <a:gd name="T18" fmla="*/ 698 w 928"/>
              <a:gd name="T19" fmla="*/ 15389 h 121"/>
              <a:gd name="T20" fmla="*/ 0 w 928"/>
              <a:gd name="T21" fmla="*/ 18407 h 121"/>
              <a:gd name="T22" fmla="*/ 698 w 928"/>
              <a:gd name="T23" fmla="*/ 21424 h 121"/>
              <a:gd name="T24" fmla="*/ 1047 w 928"/>
              <a:gd name="T25" fmla="*/ 24140 h 121"/>
              <a:gd name="T26" fmla="*/ 2443 w 928"/>
              <a:gd name="T27" fmla="*/ 26856 h 121"/>
              <a:gd name="T28" fmla="*/ 3490 w 928"/>
              <a:gd name="T29" fmla="*/ 29270 h 121"/>
              <a:gd name="T30" fmla="*/ 5933 w 928"/>
              <a:gd name="T31" fmla="*/ 31382 h 121"/>
              <a:gd name="T32" fmla="*/ 8026 w 928"/>
              <a:gd name="T33" fmla="*/ 33193 h 121"/>
              <a:gd name="T34" fmla="*/ 10120 w 928"/>
              <a:gd name="T35" fmla="*/ 34701 h 121"/>
              <a:gd name="T36" fmla="*/ 12563 w 928"/>
              <a:gd name="T37" fmla="*/ 35908 h 121"/>
              <a:gd name="T38" fmla="*/ 15704 w 928"/>
              <a:gd name="T39" fmla="*/ 36512 h 121"/>
              <a:gd name="T40" fmla="*/ 18147 w 928"/>
              <a:gd name="T41" fmla="*/ 36512 h 121"/>
              <a:gd name="T42" fmla="*/ 305703 w 928"/>
              <a:gd name="T43" fmla="*/ 36512 h 121"/>
              <a:gd name="T44" fmla="*/ 311287 w 928"/>
              <a:gd name="T45" fmla="*/ 35908 h 121"/>
              <a:gd name="T46" fmla="*/ 314079 w 928"/>
              <a:gd name="T47" fmla="*/ 34701 h 121"/>
              <a:gd name="T48" fmla="*/ 316521 w 928"/>
              <a:gd name="T49" fmla="*/ 33193 h 121"/>
              <a:gd name="T50" fmla="*/ 318615 w 928"/>
              <a:gd name="T51" fmla="*/ 31382 h 121"/>
              <a:gd name="T52" fmla="*/ 320360 w 928"/>
              <a:gd name="T53" fmla="*/ 29270 h 121"/>
              <a:gd name="T54" fmla="*/ 322105 w 928"/>
              <a:gd name="T55" fmla="*/ 26856 h 121"/>
              <a:gd name="T56" fmla="*/ 323152 w 928"/>
              <a:gd name="T57" fmla="*/ 24140 h 121"/>
              <a:gd name="T58" fmla="*/ 323850 w 928"/>
              <a:gd name="T59" fmla="*/ 21424 h 121"/>
              <a:gd name="T60" fmla="*/ 323850 w 928"/>
              <a:gd name="T61" fmla="*/ 18407 h 121"/>
              <a:gd name="T62" fmla="*/ 323850 w 928"/>
              <a:gd name="T63" fmla="*/ 15389 h 121"/>
              <a:gd name="T64" fmla="*/ 323152 w 928"/>
              <a:gd name="T65" fmla="*/ 12975 h 121"/>
              <a:gd name="T66" fmla="*/ 322105 w 928"/>
              <a:gd name="T67" fmla="*/ 10260 h 121"/>
              <a:gd name="T68" fmla="*/ 320360 w 928"/>
              <a:gd name="T69" fmla="*/ 7846 h 121"/>
              <a:gd name="T70" fmla="*/ 318615 w 928"/>
              <a:gd name="T71" fmla="*/ 5733 h 121"/>
              <a:gd name="T72" fmla="*/ 316521 w 928"/>
              <a:gd name="T73" fmla="*/ 3923 h 121"/>
              <a:gd name="T74" fmla="*/ 314079 w 928"/>
              <a:gd name="T75" fmla="*/ 2414 h 121"/>
              <a:gd name="T76" fmla="*/ 311287 w 928"/>
              <a:gd name="T77" fmla="*/ 1207 h 121"/>
              <a:gd name="T78" fmla="*/ 308844 w 928"/>
              <a:gd name="T79" fmla="*/ 604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5" y="2"/>
                </a:lnTo>
                <a:lnTo>
                  <a:pt x="36" y="4"/>
                </a:lnTo>
                <a:lnTo>
                  <a:pt x="29" y="8"/>
                </a:lnTo>
                <a:lnTo>
                  <a:pt x="23" y="13"/>
                </a:lnTo>
                <a:lnTo>
                  <a:pt x="17" y="19"/>
                </a:lnTo>
                <a:lnTo>
                  <a:pt x="10" y="26"/>
                </a:lnTo>
                <a:lnTo>
                  <a:pt x="7" y="34"/>
                </a:lnTo>
                <a:lnTo>
                  <a:pt x="3" y="43"/>
                </a:lnTo>
                <a:lnTo>
                  <a:pt x="2" y="51"/>
                </a:lnTo>
                <a:lnTo>
                  <a:pt x="0" y="61"/>
                </a:lnTo>
                <a:lnTo>
                  <a:pt x="2" y="71"/>
                </a:lnTo>
                <a:lnTo>
                  <a:pt x="3" y="80"/>
                </a:lnTo>
                <a:lnTo>
                  <a:pt x="7" y="89"/>
                </a:lnTo>
                <a:lnTo>
                  <a:pt x="10" y="97"/>
                </a:lnTo>
                <a:lnTo>
                  <a:pt x="17" y="104"/>
                </a:lnTo>
                <a:lnTo>
                  <a:pt x="23" y="110"/>
                </a:lnTo>
                <a:lnTo>
                  <a:pt x="29" y="115"/>
                </a:lnTo>
                <a:lnTo>
                  <a:pt x="36" y="119"/>
                </a:lnTo>
                <a:lnTo>
                  <a:pt x="45" y="121"/>
                </a:lnTo>
                <a:lnTo>
                  <a:pt x="52" y="121"/>
                </a:lnTo>
                <a:lnTo>
                  <a:pt x="876" y="121"/>
                </a:lnTo>
                <a:lnTo>
                  <a:pt x="892" y="119"/>
                </a:lnTo>
                <a:lnTo>
                  <a:pt x="900" y="115"/>
                </a:lnTo>
                <a:lnTo>
                  <a:pt x="907" y="110"/>
                </a:lnTo>
                <a:lnTo>
                  <a:pt x="913" y="104"/>
                </a:lnTo>
                <a:lnTo>
                  <a:pt x="918" y="97"/>
                </a:lnTo>
                <a:lnTo>
                  <a:pt x="923" y="89"/>
                </a:lnTo>
                <a:lnTo>
                  <a:pt x="926" y="80"/>
                </a:lnTo>
                <a:lnTo>
                  <a:pt x="928" y="71"/>
                </a:lnTo>
                <a:lnTo>
                  <a:pt x="928" y="61"/>
                </a:lnTo>
                <a:lnTo>
                  <a:pt x="928" y="51"/>
                </a:lnTo>
                <a:lnTo>
                  <a:pt x="926" y="43"/>
                </a:lnTo>
                <a:lnTo>
                  <a:pt x="923" y="34"/>
                </a:lnTo>
                <a:lnTo>
                  <a:pt x="918" y="26"/>
                </a:lnTo>
                <a:lnTo>
                  <a:pt x="913" y="19"/>
                </a:lnTo>
                <a:lnTo>
                  <a:pt x="907" y="13"/>
                </a:lnTo>
                <a:lnTo>
                  <a:pt x="900" y="8"/>
                </a:lnTo>
                <a:lnTo>
                  <a:pt x="892" y="4"/>
                </a:lnTo>
                <a:lnTo>
                  <a:pt x="885" y="2"/>
                </a:lnTo>
                <a:lnTo>
                  <a:pt x="876"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79071" name="Rectangle 223"/>
          <p:cNvSpPr>
            <a:spLocks noChangeArrowheads="1"/>
          </p:cNvSpPr>
          <p:nvPr/>
        </p:nvSpPr>
        <p:spPr bwMode="auto">
          <a:xfrm>
            <a:off x="4611688" y="1673225"/>
            <a:ext cx="57150"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defRPr/>
            </a:pPr>
            <a:r>
              <a:rPr lang="en-US" sz="1600" b="1" u="none">
                <a:solidFill>
                  <a:srgbClr val="0000FF"/>
                </a:solidFill>
                <a:effectLst>
                  <a:outerShdw blurRad="38100" dist="38100" dir="2700000" algn="tl">
                    <a:srgbClr val="000000"/>
                  </a:outerShdw>
                </a:effectLst>
                <a:latin typeface="Arial" pitchFamily="-107" charset="0"/>
                <a:ea typeface="+mn-ea"/>
                <a:cs typeface="+mn-cs"/>
              </a:rPr>
              <a:t> </a:t>
            </a:r>
            <a:endParaRPr lang="en-US" sz="1600" b="1" u="none">
              <a:effectLst>
                <a:outerShdw blurRad="38100" dist="38100" dir="2700000" algn="tl">
                  <a:srgbClr val="000000"/>
                </a:outerShdw>
              </a:effectLst>
              <a:latin typeface="Arial" pitchFamily="-107" charset="0"/>
              <a:ea typeface="+mn-ea"/>
              <a:cs typeface="+mn-cs"/>
            </a:endParaRPr>
          </a:p>
        </p:txBody>
      </p:sp>
      <p:sp>
        <p:nvSpPr>
          <p:cNvPr id="79072" name="Rectangle 224"/>
          <p:cNvSpPr>
            <a:spLocks noChangeArrowheads="1"/>
          </p:cNvSpPr>
          <p:nvPr/>
        </p:nvSpPr>
        <p:spPr bwMode="auto">
          <a:xfrm rot="16200000">
            <a:off x="1266826" y="3705225"/>
            <a:ext cx="57150"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defRPr/>
            </a:pPr>
            <a:r>
              <a:rPr lang="en-US" sz="1600" b="1" u="none">
                <a:solidFill>
                  <a:srgbClr val="FFFF00"/>
                </a:solidFill>
                <a:effectLst>
                  <a:outerShdw blurRad="38100" dist="38100" dir="2700000" algn="tl">
                    <a:srgbClr val="000000"/>
                  </a:outerShdw>
                </a:effectLst>
                <a:latin typeface="Arial" pitchFamily="-107" charset="0"/>
                <a:ea typeface="+mn-ea"/>
                <a:cs typeface="+mn-cs"/>
              </a:rPr>
              <a:t> </a:t>
            </a:r>
            <a:endParaRPr lang="en-US" sz="1600" b="1" u="none">
              <a:effectLst>
                <a:outerShdw blurRad="38100" dist="38100" dir="2700000" algn="tl">
                  <a:srgbClr val="000000"/>
                </a:outerShdw>
              </a:effectLst>
              <a:latin typeface="Arial" pitchFamily="-107" charset="0"/>
              <a:ea typeface="+mn-ea"/>
              <a:cs typeface="+mn-cs"/>
            </a:endParaRPr>
          </a:p>
        </p:txBody>
      </p:sp>
      <p:sp>
        <p:nvSpPr>
          <p:cNvPr id="101601" name="Line 225"/>
          <p:cNvSpPr>
            <a:spLocks noChangeShapeType="1"/>
          </p:cNvSpPr>
          <p:nvPr/>
        </p:nvSpPr>
        <p:spPr bwMode="auto">
          <a:xfrm>
            <a:off x="1779588" y="5564188"/>
            <a:ext cx="1587" cy="1587"/>
          </a:xfrm>
          <a:prstGeom prst="line">
            <a:avLst/>
          </a:prstGeom>
          <a:noFill/>
          <a:ln w="0">
            <a:solidFill>
              <a:srgbClr val="FFFFFF"/>
            </a:solidFill>
            <a:round/>
            <a:headEnd/>
            <a:tailEnd/>
          </a:ln>
        </p:spPr>
        <p:txBody>
          <a:bodyPr>
            <a:prstTxWarp prst="textNoShape">
              <a:avLst/>
            </a:prstTxWarp>
          </a:bodyPr>
          <a:lstStyle/>
          <a:p>
            <a:endParaRPr lang="en-US"/>
          </a:p>
        </p:txBody>
      </p:sp>
      <p:sp>
        <p:nvSpPr>
          <p:cNvPr id="101602" name="Line 226"/>
          <p:cNvSpPr>
            <a:spLocks noChangeShapeType="1"/>
          </p:cNvSpPr>
          <p:nvPr/>
        </p:nvSpPr>
        <p:spPr bwMode="auto">
          <a:xfrm>
            <a:off x="2355850" y="5564188"/>
            <a:ext cx="1588" cy="1587"/>
          </a:xfrm>
          <a:prstGeom prst="line">
            <a:avLst/>
          </a:prstGeom>
          <a:noFill/>
          <a:ln w="0">
            <a:solidFill>
              <a:srgbClr val="FFFFFF"/>
            </a:solidFill>
            <a:round/>
            <a:headEnd/>
            <a:tailEnd/>
          </a:ln>
        </p:spPr>
        <p:txBody>
          <a:bodyPr>
            <a:prstTxWarp prst="textNoShape">
              <a:avLst/>
            </a:prstTxWarp>
          </a:bodyPr>
          <a:lstStyle/>
          <a:p>
            <a:endParaRPr lang="en-US"/>
          </a:p>
        </p:txBody>
      </p:sp>
      <p:sp>
        <p:nvSpPr>
          <p:cNvPr id="101603" name="Line 227"/>
          <p:cNvSpPr>
            <a:spLocks noChangeShapeType="1"/>
          </p:cNvSpPr>
          <p:nvPr/>
        </p:nvSpPr>
        <p:spPr bwMode="auto">
          <a:xfrm>
            <a:off x="2930525" y="5564188"/>
            <a:ext cx="1588" cy="1587"/>
          </a:xfrm>
          <a:prstGeom prst="line">
            <a:avLst/>
          </a:prstGeom>
          <a:noFill/>
          <a:ln w="0">
            <a:solidFill>
              <a:srgbClr val="FFFFFF"/>
            </a:solidFill>
            <a:round/>
            <a:headEnd/>
            <a:tailEnd/>
          </a:ln>
        </p:spPr>
        <p:txBody>
          <a:bodyPr>
            <a:prstTxWarp prst="textNoShape">
              <a:avLst/>
            </a:prstTxWarp>
          </a:bodyPr>
          <a:lstStyle/>
          <a:p>
            <a:endParaRPr lang="en-US"/>
          </a:p>
        </p:txBody>
      </p:sp>
      <p:sp>
        <p:nvSpPr>
          <p:cNvPr id="101604" name="Line 228"/>
          <p:cNvSpPr>
            <a:spLocks noChangeShapeType="1"/>
          </p:cNvSpPr>
          <p:nvPr/>
        </p:nvSpPr>
        <p:spPr bwMode="auto">
          <a:xfrm>
            <a:off x="3506788" y="5564188"/>
            <a:ext cx="1587" cy="1587"/>
          </a:xfrm>
          <a:prstGeom prst="line">
            <a:avLst/>
          </a:prstGeom>
          <a:noFill/>
          <a:ln w="0">
            <a:solidFill>
              <a:srgbClr val="FFFFFF"/>
            </a:solidFill>
            <a:round/>
            <a:headEnd/>
            <a:tailEnd/>
          </a:ln>
        </p:spPr>
        <p:txBody>
          <a:bodyPr>
            <a:prstTxWarp prst="textNoShape">
              <a:avLst/>
            </a:prstTxWarp>
          </a:bodyPr>
          <a:lstStyle/>
          <a:p>
            <a:endParaRPr lang="en-US"/>
          </a:p>
        </p:txBody>
      </p:sp>
      <p:sp>
        <p:nvSpPr>
          <p:cNvPr id="79077" name="Rectangle 229"/>
          <p:cNvSpPr>
            <a:spLocks noChangeArrowheads="1"/>
          </p:cNvSpPr>
          <p:nvPr/>
        </p:nvSpPr>
        <p:spPr bwMode="auto">
          <a:xfrm>
            <a:off x="4864100" y="5929313"/>
            <a:ext cx="57150"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defRPr/>
            </a:pPr>
            <a:r>
              <a:rPr lang="en-US" sz="1600" b="1" u="none">
                <a:solidFill>
                  <a:srgbClr val="FFFF00"/>
                </a:solidFill>
                <a:effectLst>
                  <a:outerShdw blurRad="38100" dist="38100" dir="2700000" algn="tl">
                    <a:srgbClr val="000000"/>
                  </a:outerShdw>
                </a:effectLst>
                <a:latin typeface="Arial" pitchFamily="-107" charset="0"/>
                <a:ea typeface="+mn-ea"/>
                <a:cs typeface="+mn-cs"/>
              </a:rPr>
              <a:t> </a:t>
            </a:r>
            <a:endParaRPr lang="en-US" sz="1600" b="1" u="none">
              <a:effectLst>
                <a:outerShdw blurRad="38100" dist="38100" dir="2700000" algn="tl">
                  <a:srgbClr val="000000"/>
                </a:outerShdw>
              </a:effectLst>
              <a:latin typeface="Arial" pitchFamily="-107" charset="0"/>
              <a:ea typeface="+mn-ea"/>
              <a:cs typeface="+mn-cs"/>
            </a:endParaRPr>
          </a:p>
        </p:txBody>
      </p:sp>
      <p:sp>
        <p:nvSpPr>
          <p:cNvPr id="101606" name="Line 230"/>
          <p:cNvSpPr>
            <a:spLocks noChangeShapeType="1"/>
          </p:cNvSpPr>
          <p:nvPr/>
        </p:nvSpPr>
        <p:spPr bwMode="auto">
          <a:xfrm>
            <a:off x="1806575" y="5513388"/>
            <a:ext cx="1588" cy="0"/>
          </a:xfrm>
          <a:prstGeom prst="line">
            <a:avLst/>
          </a:prstGeom>
          <a:noFill/>
          <a:ln w="0">
            <a:solidFill>
              <a:srgbClr val="FFFFFF"/>
            </a:solidFill>
            <a:round/>
            <a:headEnd/>
            <a:tailEnd/>
          </a:ln>
        </p:spPr>
        <p:txBody>
          <a:bodyPr>
            <a:prstTxWarp prst="textNoShape">
              <a:avLst/>
            </a:prstTxWarp>
          </a:bodyPr>
          <a:lstStyle/>
          <a:p>
            <a:endParaRPr lang="en-US"/>
          </a:p>
        </p:txBody>
      </p:sp>
      <p:sp>
        <p:nvSpPr>
          <p:cNvPr id="101607" name="Freeform 231"/>
          <p:cNvSpPr>
            <a:spLocks/>
          </p:cNvSpPr>
          <p:nvPr/>
        </p:nvSpPr>
        <p:spPr bwMode="auto">
          <a:xfrm>
            <a:off x="1744663" y="5483225"/>
            <a:ext cx="61912" cy="60325"/>
          </a:xfrm>
          <a:custGeom>
            <a:avLst/>
            <a:gdLst>
              <a:gd name="T0" fmla="*/ 61912 w 175"/>
              <a:gd name="T1" fmla="*/ 29867 h 204"/>
              <a:gd name="T2" fmla="*/ 61204 w 175"/>
              <a:gd name="T3" fmla="*/ 24544 h 204"/>
              <a:gd name="T4" fmla="*/ 60143 w 175"/>
              <a:gd name="T5" fmla="*/ 19517 h 204"/>
              <a:gd name="T6" fmla="*/ 58020 w 175"/>
              <a:gd name="T7" fmla="*/ 15081 h 204"/>
              <a:gd name="T8" fmla="*/ 54836 w 175"/>
              <a:gd name="T9" fmla="*/ 10646 h 204"/>
              <a:gd name="T10" fmla="*/ 50945 w 175"/>
              <a:gd name="T11" fmla="*/ 6801 h 204"/>
              <a:gd name="T12" fmla="*/ 46346 w 175"/>
              <a:gd name="T13" fmla="*/ 3844 h 204"/>
              <a:gd name="T14" fmla="*/ 41746 w 175"/>
              <a:gd name="T15" fmla="*/ 1774 h 204"/>
              <a:gd name="T16" fmla="*/ 36440 w 175"/>
              <a:gd name="T17" fmla="*/ 296 h 204"/>
              <a:gd name="T18" fmla="*/ 31133 w 175"/>
              <a:gd name="T19" fmla="*/ 0 h 204"/>
              <a:gd name="T20" fmla="*/ 25472 w 175"/>
              <a:gd name="T21" fmla="*/ 296 h 204"/>
              <a:gd name="T22" fmla="*/ 20166 w 175"/>
              <a:gd name="T23" fmla="*/ 1774 h 204"/>
              <a:gd name="T24" fmla="*/ 15566 w 175"/>
              <a:gd name="T25" fmla="*/ 3844 h 204"/>
              <a:gd name="T26" fmla="*/ 10967 w 175"/>
              <a:gd name="T27" fmla="*/ 6801 h 204"/>
              <a:gd name="T28" fmla="*/ 7076 w 175"/>
              <a:gd name="T29" fmla="*/ 10646 h 204"/>
              <a:gd name="T30" fmla="*/ 3892 w 175"/>
              <a:gd name="T31" fmla="*/ 15081 h 204"/>
              <a:gd name="T32" fmla="*/ 1769 w 175"/>
              <a:gd name="T33" fmla="*/ 19517 h 204"/>
              <a:gd name="T34" fmla="*/ 708 w 175"/>
              <a:gd name="T35" fmla="*/ 24544 h 204"/>
              <a:gd name="T36" fmla="*/ 0 w 175"/>
              <a:gd name="T37" fmla="*/ 29867 h 204"/>
              <a:gd name="T38" fmla="*/ 708 w 175"/>
              <a:gd name="T39" fmla="*/ 35485 h 204"/>
              <a:gd name="T40" fmla="*/ 1769 w 175"/>
              <a:gd name="T41" fmla="*/ 40217 h 204"/>
              <a:gd name="T42" fmla="*/ 3892 w 175"/>
              <a:gd name="T43" fmla="*/ 44948 h 204"/>
              <a:gd name="T44" fmla="*/ 7076 w 175"/>
              <a:gd name="T45" fmla="*/ 49384 h 204"/>
              <a:gd name="T46" fmla="*/ 10967 w 175"/>
              <a:gd name="T47" fmla="*/ 53228 h 204"/>
              <a:gd name="T48" fmla="*/ 15566 w 175"/>
              <a:gd name="T49" fmla="*/ 56185 h 204"/>
              <a:gd name="T50" fmla="*/ 20166 w 175"/>
              <a:gd name="T51" fmla="*/ 58551 h 204"/>
              <a:gd name="T52" fmla="*/ 25472 w 175"/>
              <a:gd name="T53" fmla="*/ 59734 h 204"/>
              <a:gd name="T54" fmla="*/ 31133 w 175"/>
              <a:gd name="T55" fmla="*/ 60325 h 204"/>
              <a:gd name="T56" fmla="*/ 36440 w 175"/>
              <a:gd name="T57" fmla="*/ 59734 h 204"/>
              <a:gd name="T58" fmla="*/ 41746 w 175"/>
              <a:gd name="T59" fmla="*/ 58551 h 204"/>
              <a:gd name="T60" fmla="*/ 46346 w 175"/>
              <a:gd name="T61" fmla="*/ 56185 h 204"/>
              <a:gd name="T62" fmla="*/ 50945 w 175"/>
              <a:gd name="T63" fmla="*/ 53228 h 204"/>
              <a:gd name="T64" fmla="*/ 54836 w 175"/>
              <a:gd name="T65" fmla="*/ 49384 h 204"/>
              <a:gd name="T66" fmla="*/ 58020 w 175"/>
              <a:gd name="T67" fmla="*/ 44948 h 204"/>
              <a:gd name="T68" fmla="*/ 60143 w 175"/>
              <a:gd name="T69" fmla="*/ 40217 h 204"/>
              <a:gd name="T70" fmla="*/ 61204 w 175"/>
              <a:gd name="T71" fmla="*/ 35485 h 204"/>
              <a:gd name="T72" fmla="*/ 61912 w 175"/>
              <a:gd name="T73" fmla="*/ 29867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5"/>
              <a:gd name="T112" fmla="*/ 0 h 204"/>
              <a:gd name="T113" fmla="*/ 175 w 175"/>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5" h="204">
                <a:moveTo>
                  <a:pt x="175" y="101"/>
                </a:moveTo>
                <a:lnTo>
                  <a:pt x="173" y="83"/>
                </a:lnTo>
                <a:lnTo>
                  <a:pt x="170" y="66"/>
                </a:lnTo>
                <a:lnTo>
                  <a:pt x="164" y="51"/>
                </a:lnTo>
                <a:lnTo>
                  <a:pt x="155" y="36"/>
                </a:lnTo>
                <a:lnTo>
                  <a:pt x="144" y="23"/>
                </a:lnTo>
                <a:lnTo>
                  <a:pt x="131" y="13"/>
                </a:lnTo>
                <a:lnTo>
                  <a:pt x="118" y="6"/>
                </a:lnTo>
                <a:lnTo>
                  <a:pt x="103" y="1"/>
                </a:lnTo>
                <a:lnTo>
                  <a:pt x="88" y="0"/>
                </a:lnTo>
                <a:lnTo>
                  <a:pt x="72" y="1"/>
                </a:lnTo>
                <a:lnTo>
                  <a:pt x="57" y="6"/>
                </a:lnTo>
                <a:lnTo>
                  <a:pt x="44" y="13"/>
                </a:lnTo>
                <a:lnTo>
                  <a:pt x="31" y="23"/>
                </a:lnTo>
                <a:lnTo>
                  <a:pt x="20" y="36"/>
                </a:lnTo>
                <a:lnTo>
                  <a:pt x="11" y="51"/>
                </a:lnTo>
                <a:lnTo>
                  <a:pt x="5" y="66"/>
                </a:lnTo>
                <a:lnTo>
                  <a:pt x="2" y="83"/>
                </a:lnTo>
                <a:lnTo>
                  <a:pt x="0" y="101"/>
                </a:lnTo>
                <a:lnTo>
                  <a:pt x="2" y="120"/>
                </a:lnTo>
                <a:lnTo>
                  <a:pt x="5" y="136"/>
                </a:lnTo>
                <a:lnTo>
                  <a:pt x="11" y="152"/>
                </a:lnTo>
                <a:lnTo>
                  <a:pt x="20" y="167"/>
                </a:lnTo>
                <a:lnTo>
                  <a:pt x="31" y="180"/>
                </a:lnTo>
                <a:lnTo>
                  <a:pt x="44" y="190"/>
                </a:lnTo>
                <a:lnTo>
                  <a:pt x="57" y="198"/>
                </a:lnTo>
                <a:lnTo>
                  <a:pt x="72" y="202"/>
                </a:lnTo>
                <a:lnTo>
                  <a:pt x="88" y="204"/>
                </a:lnTo>
                <a:lnTo>
                  <a:pt x="103" y="202"/>
                </a:lnTo>
                <a:lnTo>
                  <a:pt x="118" y="198"/>
                </a:lnTo>
                <a:lnTo>
                  <a:pt x="131" y="190"/>
                </a:lnTo>
                <a:lnTo>
                  <a:pt x="144" y="180"/>
                </a:lnTo>
                <a:lnTo>
                  <a:pt x="155" y="167"/>
                </a:lnTo>
                <a:lnTo>
                  <a:pt x="164" y="152"/>
                </a:lnTo>
                <a:lnTo>
                  <a:pt x="170" y="136"/>
                </a:lnTo>
                <a:lnTo>
                  <a:pt x="173" y="120"/>
                </a:lnTo>
                <a:lnTo>
                  <a:pt x="175" y="101"/>
                </a:lnTo>
                <a:close/>
              </a:path>
            </a:pathLst>
          </a:custGeom>
          <a:solidFill>
            <a:srgbClr val="FFFFFF"/>
          </a:solidFill>
          <a:ln w="7938">
            <a:solidFill>
              <a:srgbClr val="FFFFFF"/>
            </a:solidFill>
            <a:round/>
            <a:headEnd/>
            <a:tailEnd/>
          </a:ln>
        </p:spPr>
        <p:txBody>
          <a:bodyPr>
            <a:prstTxWarp prst="textNoShape">
              <a:avLst/>
            </a:prstTxWarp>
          </a:bodyPr>
          <a:lstStyle/>
          <a:p>
            <a:endParaRPr lang="en-US"/>
          </a:p>
        </p:txBody>
      </p:sp>
      <p:sp>
        <p:nvSpPr>
          <p:cNvPr id="101608" name="Line 232"/>
          <p:cNvSpPr>
            <a:spLocks noChangeShapeType="1"/>
          </p:cNvSpPr>
          <p:nvPr/>
        </p:nvSpPr>
        <p:spPr bwMode="auto">
          <a:xfrm>
            <a:off x="2093913" y="5513388"/>
            <a:ext cx="1587" cy="0"/>
          </a:xfrm>
          <a:prstGeom prst="line">
            <a:avLst/>
          </a:prstGeom>
          <a:noFill/>
          <a:ln w="0">
            <a:solidFill>
              <a:srgbClr val="FFFFFF"/>
            </a:solidFill>
            <a:round/>
            <a:headEnd/>
            <a:tailEnd/>
          </a:ln>
        </p:spPr>
        <p:txBody>
          <a:bodyPr>
            <a:prstTxWarp prst="textNoShape">
              <a:avLst/>
            </a:prstTxWarp>
          </a:bodyPr>
          <a:lstStyle/>
          <a:p>
            <a:endParaRPr lang="en-US"/>
          </a:p>
        </p:txBody>
      </p:sp>
      <p:sp>
        <p:nvSpPr>
          <p:cNvPr id="101609" name="Freeform 233"/>
          <p:cNvSpPr>
            <a:spLocks/>
          </p:cNvSpPr>
          <p:nvPr/>
        </p:nvSpPr>
        <p:spPr bwMode="auto">
          <a:xfrm>
            <a:off x="2032000" y="5483225"/>
            <a:ext cx="61913" cy="60325"/>
          </a:xfrm>
          <a:custGeom>
            <a:avLst/>
            <a:gdLst>
              <a:gd name="T0" fmla="*/ 61913 w 175"/>
              <a:gd name="T1" fmla="*/ 29867 h 204"/>
              <a:gd name="T2" fmla="*/ 61205 w 175"/>
              <a:gd name="T3" fmla="*/ 24544 h 204"/>
              <a:gd name="T4" fmla="*/ 60144 w 175"/>
              <a:gd name="T5" fmla="*/ 19517 h 204"/>
              <a:gd name="T6" fmla="*/ 58021 w 175"/>
              <a:gd name="T7" fmla="*/ 15081 h 204"/>
              <a:gd name="T8" fmla="*/ 54837 w 175"/>
              <a:gd name="T9" fmla="*/ 10646 h 204"/>
              <a:gd name="T10" fmla="*/ 50946 w 175"/>
              <a:gd name="T11" fmla="*/ 6801 h 204"/>
              <a:gd name="T12" fmla="*/ 46346 w 175"/>
              <a:gd name="T13" fmla="*/ 3844 h 204"/>
              <a:gd name="T14" fmla="*/ 41747 w 175"/>
              <a:gd name="T15" fmla="*/ 1774 h 204"/>
              <a:gd name="T16" fmla="*/ 36440 w 175"/>
              <a:gd name="T17" fmla="*/ 296 h 204"/>
              <a:gd name="T18" fmla="*/ 31133 w 175"/>
              <a:gd name="T19" fmla="*/ 0 h 204"/>
              <a:gd name="T20" fmla="*/ 25473 w 175"/>
              <a:gd name="T21" fmla="*/ 296 h 204"/>
              <a:gd name="T22" fmla="*/ 20166 w 175"/>
              <a:gd name="T23" fmla="*/ 1774 h 204"/>
              <a:gd name="T24" fmla="*/ 15567 w 175"/>
              <a:gd name="T25" fmla="*/ 3844 h 204"/>
              <a:gd name="T26" fmla="*/ 10967 w 175"/>
              <a:gd name="T27" fmla="*/ 6801 h 204"/>
              <a:gd name="T28" fmla="*/ 7076 w 175"/>
              <a:gd name="T29" fmla="*/ 10646 h 204"/>
              <a:gd name="T30" fmla="*/ 3892 w 175"/>
              <a:gd name="T31" fmla="*/ 15081 h 204"/>
              <a:gd name="T32" fmla="*/ 1769 w 175"/>
              <a:gd name="T33" fmla="*/ 19517 h 204"/>
              <a:gd name="T34" fmla="*/ 354 w 175"/>
              <a:gd name="T35" fmla="*/ 24544 h 204"/>
              <a:gd name="T36" fmla="*/ 0 w 175"/>
              <a:gd name="T37" fmla="*/ 29867 h 204"/>
              <a:gd name="T38" fmla="*/ 354 w 175"/>
              <a:gd name="T39" fmla="*/ 35485 h 204"/>
              <a:gd name="T40" fmla="*/ 1769 w 175"/>
              <a:gd name="T41" fmla="*/ 40217 h 204"/>
              <a:gd name="T42" fmla="*/ 3892 w 175"/>
              <a:gd name="T43" fmla="*/ 44948 h 204"/>
              <a:gd name="T44" fmla="*/ 7076 w 175"/>
              <a:gd name="T45" fmla="*/ 49384 h 204"/>
              <a:gd name="T46" fmla="*/ 10967 w 175"/>
              <a:gd name="T47" fmla="*/ 53228 h 204"/>
              <a:gd name="T48" fmla="*/ 15567 w 175"/>
              <a:gd name="T49" fmla="*/ 56185 h 204"/>
              <a:gd name="T50" fmla="*/ 20166 w 175"/>
              <a:gd name="T51" fmla="*/ 58551 h 204"/>
              <a:gd name="T52" fmla="*/ 25473 w 175"/>
              <a:gd name="T53" fmla="*/ 59734 h 204"/>
              <a:gd name="T54" fmla="*/ 31133 w 175"/>
              <a:gd name="T55" fmla="*/ 60325 h 204"/>
              <a:gd name="T56" fmla="*/ 36440 w 175"/>
              <a:gd name="T57" fmla="*/ 59734 h 204"/>
              <a:gd name="T58" fmla="*/ 41747 w 175"/>
              <a:gd name="T59" fmla="*/ 58551 h 204"/>
              <a:gd name="T60" fmla="*/ 46346 w 175"/>
              <a:gd name="T61" fmla="*/ 56185 h 204"/>
              <a:gd name="T62" fmla="*/ 50946 w 175"/>
              <a:gd name="T63" fmla="*/ 53228 h 204"/>
              <a:gd name="T64" fmla="*/ 54837 w 175"/>
              <a:gd name="T65" fmla="*/ 49384 h 204"/>
              <a:gd name="T66" fmla="*/ 58021 w 175"/>
              <a:gd name="T67" fmla="*/ 44948 h 204"/>
              <a:gd name="T68" fmla="*/ 60144 w 175"/>
              <a:gd name="T69" fmla="*/ 40217 h 204"/>
              <a:gd name="T70" fmla="*/ 61205 w 175"/>
              <a:gd name="T71" fmla="*/ 35485 h 204"/>
              <a:gd name="T72" fmla="*/ 61913 w 175"/>
              <a:gd name="T73" fmla="*/ 29867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5"/>
              <a:gd name="T112" fmla="*/ 0 h 204"/>
              <a:gd name="T113" fmla="*/ 175 w 175"/>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5" h="204">
                <a:moveTo>
                  <a:pt x="175" y="101"/>
                </a:moveTo>
                <a:lnTo>
                  <a:pt x="173" y="83"/>
                </a:lnTo>
                <a:lnTo>
                  <a:pt x="170" y="66"/>
                </a:lnTo>
                <a:lnTo>
                  <a:pt x="164" y="51"/>
                </a:lnTo>
                <a:lnTo>
                  <a:pt x="155" y="36"/>
                </a:lnTo>
                <a:lnTo>
                  <a:pt x="144" y="23"/>
                </a:lnTo>
                <a:lnTo>
                  <a:pt x="131" y="13"/>
                </a:lnTo>
                <a:lnTo>
                  <a:pt x="118" y="6"/>
                </a:lnTo>
                <a:lnTo>
                  <a:pt x="103" y="1"/>
                </a:lnTo>
                <a:lnTo>
                  <a:pt x="88" y="0"/>
                </a:lnTo>
                <a:lnTo>
                  <a:pt x="72" y="1"/>
                </a:lnTo>
                <a:lnTo>
                  <a:pt x="57" y="6"/>
                </a:lnTo>
                <a:lnTo>
                  <a:pt x="44" y="13"/>
                </a:lnTo>
                <a:lnTo>
                  <a:pt x="31" y="23"/>
                </a:lnTo>
                <a:lnTo>
                  <a:pt x="20" y="36"/>
                </a:lnTo>
                <a:lnTo>
                  <a:pt x="11" y="51"/>
                </a:lnTo>
                <a:lnTo>
                  <a:pt x="5" y="66"/>
                </a:lnTo>
                <a:lnTo>
                  <a:pt x="1" y="83"/>
                </a:lnTo>
                <a:lnTo>
                  <a:pt x="0" y="101"/>
                </a:lnTo>
                <a:lnTo>
                  <a:pt x="1" y="120"/>
                </a:lnTo>
                <a:lnTo>
                  <a:pt x="5" y="136"/>
                </a:lnTo>
                <a:lnTo>
                  <a:pt x="11" y="152"/>
                </a:lnTo>
                <a:lnTo>
                  <a:pt x="20" y="167"/>
                </a:lnTo>
                <a:lnTo>
                  <a:pt x="31" y="180"/>
                </a:lnTo>
                <a:lnTo>
                  <a:pt x="44" y="190"/>
                </a:lnTo>
                <a:lnTo>
                  <a:pt x="57" y="198"/>
                </a:lnTo>
                <a:lnTo>
                  <a:pt x="72" y="202"/>
                </a:lnTo>
                <a:lnTo>
                  <a:pt x="88" y="204"/>
                </a:lnTo>
                <a:lnTo>
                  <a:pt x="103" y="202"/>
                </a:lnTo>
                <a:lnTo>
                  <a:pt x="118" y="198"/>
                </a:lnTo>
                <a:lnTo>
                  <a:pt x="131" y="190"/>
                </a:lnTo>
                <a:lnTo>
                  <a:pt x="144" y="180"/>
                </a:lnTo>
                <a:lnTo>
                  <a:pt x="155" y="167"/>
                </a:lnTo>
                <a:lnTo>
                  <a:pt x="164" y="152"/>
                </a:lnTo>
                <a:lnTo>
                  <a:pt x="170" y="136"/>
                </a:lnTo>
                <a:lnTo>
                  <a:pt x="173" y="120"/>
                </a:lnTo>
                <a:lnTo>
                  <a:pt x="175" y="101"/>
                </a:lnTo>
                <a:close/>
              </a:path>
            </a:pathLst>
          </a:custGeom>
          <a:solidFill>
            <a:srgbClr val="FFFFFF"/>
          </a:solidFill>
          <a:ln w="7938">
            <a:solidFill>
              <a:srgbClr val="FFFFFF"/>
            </a:solidFill>
            <a:round/>
            <a:headEnd/>
            <a:tailEnd/>
          </a:ln>
        </p:spPr>
        <p:txBody>
          <a:bodyPr>
            <a:prstTxWarp prst="textNoShape">
              <a:avLst/>
            </a:prstTxWarp>
          </a:bodyPr>
          <a:lstStyle/>
          <a:p>
            <a:endParaRPr lang="en-US"/>
          </a:p>
        </p:txBody>
      </p:sp>
      <p:sp>
        <p:nvSpPr>
          <p:cNvPr id="101610" name="Line 234"/>
          <p:cNvSpPr>
            <a:spLocks noChangeShapeType="1"/>
          </p:cNvSpPr>
          <p:nvPr/>
        </p:nvSpPr>
        <p:spPr bwMode="auto">
          <a:xfrm>
            <a:off x="6958013" y="4759325"/>
            <a:ext cx="1587" cy="1588"/>
          </a:xfrm>
          <a:prstGeom prst="line">
            <a:avLst/>
          </a:prstGeom>
          <a:noFill/>
          <a:ln w="0">
            <a:solidFill>
              <a:srgbClr val="88E55C"/>
            </a:solidFill>
            <a:round/>
            <a:headEnd/>
            <a:tailEnd/>
          </a:ln>
        </p:spPr>
        <p:txBody>
          <a:bodyPr>
            <a:prstTxWarp prst="textNoShape">
              <a:avLst/>
            </a:prstTxWarp>
          </a:bodyPr>
          <a:lstStyle/>
          <a:p>
            <a:endParaRPr lang="en-US"/>
          </a:p>
        </p:txBody>
      </p:sp>
      <p:sp>
        <p:nvSpPr>
          <p:cNvPr id="101611" name="Freeform 235"/>
          <p:cNvSpPr>
            <a:spLocks/>
          </p:cNvSpPr>
          <p:nvPr/>
        </p:nvSpPr>
        <p:spPr bwMode="auto">
          <a:xfrm>
            <a:off x="6940550" y="4759325"/>
            <a:ext cx="323850" cy="36513"/>
          </a:xfrm>
          <a:custGeom>
            <a:avLst/>
            <a:gdLst>
              <a:gd name="T0" fmla="*/ 17487 w 926"/>
              <a:gd name="T1" fmla="*/ 0 h 121"/>
              <a:gd name="T2" fmla="*/ 15038 w 926"/>
              <a:gd name="T3" fmla="*/ 604 h 121"/>
              <a:gd name="T4" fmla="*/ 11891 w 926"/>
              <a:gd name="T5" fmla="*/ 1207 h 121"/>
              <a:gd name="T6" fmla="*/ 9443 w 926"/>
              <a:gd name="T7" fmla="*/ 2414 h 121"/>
              <a:gd name="T8" fmla="*/ 7344 w 926"/>
              <a:gd name="T9" fmla="*/ 3923 h 121"/>
              <a:gd name="T10" fmla="*/ 4896 w 926"/>
              <a:gd name="T11" fmla="*/ 5733 h 121"/>
              <a:gd name="T12" fmla="*/ 3497 w 926"/>
              <a:gd name="T13" fmla="*/ 7846 h 121"/>
              <a:gd name="T14" fmla="*/ 1749 w 926"/>
              <a:gd name="T15" fmla="*/ 10260 h 121"/>
              <a:gd name="T16" fmla="*/ 699 w 926"/>
              <a:gd name="T17" fmla="*/ 12976 h 121"/>
              <a:gd name="T18" fmla="*/ 0 w 926"/>
              <a:gd name="T19" fmla="*/ 15390 h 121"/>
              <a:gd name="T20" fmla="*/ 0 w 926"/>
              <a:gd name="T21" fmla="*/ 18407 h 121"/>
              <a:gd name="T22" fmla="*/ 0 w 926"/>
              <a:gd name="T23" fmla="*/ 21425 h 121"/>
              <a:gd name="T24" fmla="*/ 699 w 926"/>
              <a:gd name="T25" fmla="*/ 24141 h 121"/>
              <a:gd name="T26" fmla="*/ 1749 w 926"/>
              <a:gd name="T27" fmla="*/ 26857 h 121"/>
              <a:gd name="T28" fmla="*/ 3497 w 926"/>
              <a:gd name="T29" fmla="*/ 29271 h 121"/>
              <a:gd name="T30" fmla="*/ 4896 w 926"/>
              <a:gd name="T31" fmla="*/ 31383 h 121"/>
              <a:gd name="T32" fmla="*/ 7344 w 926"/>
              <a:gd name="T33" fmla="*/ 33194 h 121"/>
              <a:gd name="T34" fmla="*/ 9443 w 926"/>
              <a:gd name="T35" fmla="*/ 34702 h 121"/>
              <a:gd name="T36" fmla="*/ 11891 w 926"/>
              <a:gd name="T37" fmla="*/ 35909 h 121"/>
              <a:gd name="T38" fmla="*/ 15038 w 926"/>
              <a:gd name="T39" fmla="*/ 36513 h 121"/>
              <a:gd name="T40" fmla="*/ 17487 w 926"/>
              <a:gd name="T41" fmla="*/ 36513 h 121"/>
              <a:gd name="T42" fmla="*/ 305664 w 926"/>
              <a:gd name="T43" fmla="*/ 36513 h 121"/>
              <a:gd name="T44" fmla="*/ 311260 w 926"/>
              <a:gd name="T45" fmla="*/ 35909 h 121"/>
              <a:gd name="T46" fmla="*/ 314407 w 926"/>
              <a:gd name="T47" fmla="*/ 34702 h 121"/>
              <a:gd name="T48" fmla="*/ 316506 w 926"/>
              <a:gd name="T49" fmla="*/ 33194 h 121"/>
              <a:gd name="T50" fmla="*/ 318604 w 926"/>
              <a:gd name="T51" fmla="*/ 31383 h 121"/>
              <a:gd name="T52" fmla="*/ 320353 w 926"/>
              <a:gd name="T53" fmla="*/ 29271 h 121"/>
              <a:gd name="T54" fmla="*/ 322101 w 926"/>
              <a:gd name="T55" fmla="*/ 26857 h 121"/>
              <a:gd name="T56" fmla="*/ 323151 w 926"/>
              <a:gd name="T57" fmla="*/ 24141 h 121"/>
              <a:gd name="T58" fmla="*/ 323850 w 926"/>
              <a:gd name="T59" fmla="*/ 21425 h 121"/>
              <a:gd name="T60" fmla="*/ 323850 w 926"/>
              <a:gd name="T61" fmla="*/ 18407 h 121"/>
              <a:gd name="T62" fmla="*/ 323850 w 926"/>
              <a:gd name="T63" fmla="*/ 15390 h 121"/>
              <a:gd name="T64" fmla="*/ 323151 w 926"/>
              <a:gd name="T65" fmla="*/ 12976 h 121"/>
              <a:gd name="T66" fmla="*/ 322101 w 926"/>
              <a:gd name="T67" fmla="*/ 10260 h 121"/>
              <a:gd name="T68" fmla="*/ 320353 w 926"/>
              <a:gd name="T69" fmla="*/ 7846 h 121"/>
              <a:gd name="T70" fmla="*/ 318604 w 926"/>
              <a:gd name="T71" fmla="*/ 5733 h 121"/>
              <a:gd name="T72" fmla="*/ 316506 w 926"/>
              <a:gd name="T73" fmla="*/ 3923 h 121"/>
              <a:gd name="T74" fmla="*/ 314407 w 926"/>
              <a:gd name="T75" fmla="*/ 2414 h 121"/>
              <a:gd name="T76" fmla="*/ 311260 w 926"/>
              <a:gd name="T77" fmla="*/ 1207 h 121"/>
              <a:gd name="T78" fmla="*/ 308812 w 926"/>
              <a:gd name="T79" fmla="*/ 604 h 121"/>
              <a:gd name="T80" fmla="*/ 305664 w 926"/>
              <a:gd name="T81" fmla="*/ 0 h 121"/>
              <a:gd name="T82" fmla="*/ 17487 w 926"/>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6"/>
              <a:gd name="T127" fmla="*/ 0 h 121"/>
              <a:gd name="T128" fmla="*/ 926 w 926"/>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6" h="121">
                <a:moveTo>
                  <a:pt x="50" y="0"/>
                </a:moveTo>
                <a:lnTo>
                  <a:pt x="43" y="2"/>
                </a:lnTo>
                <a:lnTo>
                  <a:pt x="34" y="4"/>
                </a:lnTo>
                <a:lnTo>
                  <a:pt x="27" y="8"/>
                </a:lnTo>
                <a:lnTo>
                  <a:pt x="21" y="13"/>
                </a:lnTo>
                <a:lnTo>
                  <a:pt x="14" y="19"/>
                </a:lnTo>
                <a:lnTo>
                  <a:pt x="10" y="26"/>
                </a:lnTo>
                <a:lnTo>
                  <a:pt x="5" y="34"/>
                </a:lnTo>
                <a:lnTo>
                  <a:pt x="2" y="43"/>
                </a:lnTo>
                <a:lnTo>
                  <a:pt x="0" y="51"/>
                </a:lnTo>
                <a:lnTo>
                  <a:pt x="0" y="61"/>
                </a:lnTo>
                <a:lnTo>
                  <a:pt x="0" y="71"/>
                </a:lnTo>
                <a:lnTo>
                  <a:pt x="2" y="80"/>
                </a:lnTo>
                <a:lnTo>
                  <a:pt x="5" y="89"/>
                </a:lnTo>
                <a:lnTo>
                  <a:pt x="10" y="97"/>
                </a:lnTo>
                <a:lnTo>
                  <a:pt x="14" y="104"/>
                </a:lnTo>
                <a:lnTo>
                  <a:pt x="21" y="110"/>
                </a:lnTo>
                <a:lnTo>
                  <a:pt x="27" y="115"/>
                </a:lnTo>
                <a:lnTo>
                  <a:pt x="34" y="119"/>
                </a:lnTo>
                <a:lnTo>
                  <a:pt x="43" y="121"/>
                </a:lnTo>
                <a:lnTo>
                  <a:pt x="50" y="121"/>
                </a:lnTo>
                <a:lnTo>
                  <a:pt x="874" y="121"/>
                </a:lnTo>
                <a:lnTo>
                  <a:pt x="890" y="119"/>
                </a:lnTo>
                <a:lnTo>
                  <a:pt x="899" y="115"/>
                </a:lnTo>
                <a:lnTo>
                  <a:pt x="905" y="110"/>
                </a:lnTo>
                <a:lnTo>
                  <a:pt x="911" y="104"/>
                </a:lnTo>
                <a:lnTo>
                  <a:pt x="916" y="97"/>
                </a:lnTo>
                <a:lnTo>
                  <a:pt x="921" y="89"/>
                </a:lnTo>
                <a:lnTo>
                  <a:pt x="924" y="80"/>
                </a:lnTo>
                <a:lnTo>
                  <a:pt x="926" y="71"/>
                </a:lnTo>
                <a:lnTo>
                  <a:pt x="926" y="61"/>
                </a:lnTo>
                <a:lnTo>
                  <a:pt x="926" y="51"/>
                </a:lnTo>
                <a:lnTo>
                  <a:pt x="924" y="43"/>
                </a:lnTo>
                <a:lnTo>
                  <a:pt x="921" y="34"/>
                </a:lnTo>
                <a:lnTo>
                  <a:pt x="916" y="26"/>
                </a:lnTo>
                <a:lnTo>
                  <a:pt x="911" y="19"/>
                </a:lnTo>
                <a:lnTo>
                  <a:pt x="905" y="13"/>
                </a:lnTo>
                <a:lnTo>
                  <a:pt x="899" y="8"/>
                </a:lnTo>
                <a:lnTo>
                  <a:pt x="890" y="4"/>
                </a:lnTo>
                <a:lnTo>
                  <a:pt x="883" y="2"/>
                </a:lnTo>
                <a:lnTo>
                  <a:pt x="874" y="0"/>
                </a:lnTo>
                <a:lnTo>
                  <a:pt x="50"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612" name="Line 236"/>
          <p:cNvSpPr>
            <a:spLocks noChangeShapeType="1"/>
          </p:cNvSpPr>
          <p:nvPr/>
        </p:nvSpPr>
        <p:spPr bwMode="auto">
          <a:xfrm>
            <a:off x="7246938" y="4759325"/>
            <a:ext cx="1587" cy="1588"/>
          </a:xfrm>
          <a:prstGeom prst="line">
            <a:avLst/>
          </a:prstGeom>
          <a:noFill/>
          <a:ln w="0">
            <a:solidFill>
              <a:srgbClr val="88E55C"/>
            </a:solidFill>
            <a:round/>
            <a:headEnd/>
            <a:tailEnd/>
          </a:ln>
        </p:spPr>
        <p:txBody>
          <a:bodyPr>
            <a:prstTxWarp prst="textNoShape">
              <a:avLst/>
            </a:prstTxWarp>
          </a:bodyPr>
          <a:lstStyle/>
          <a:p>
            <a:endParaRPr lang="en-US"/>
          </a:p>
        </p:txBody>
      </p:sp>
      <p:sp>
        <p:nvSpPr>
          <p:cNvPr id="101613" name="Freeform 237"/>
          <p:cNvSpPr>
            <a:spLocks/>
          </p:cNvSpPr>
          <p:nvPr/>
        </p:nvSpPr>
        <p:spPr bwMode="auto">
          <a:xfrm>
            <a:off x="7227888" y="4759325"/>
            <a:ext cx="325437" cy="36513"/>
          </a:xfrm>
          <a:custGeom>
            <a:avLst/>
            <a:gdLst>
              <a:gd name="T0" fmla="*/ 18255 w 927"/>
              <a:gd name="T1" fmla="*/ 0 h 121"/>
              <a:gd name="T2" fmla="*/ 15096 w 927"/>
              <a:gd name="T3" fmla="*/ 604 h 121"/>
              <a:gd name="T4" fmla="*/ 12287 w 927"/>
              <a:gd name="T5" fmla="*/ 1207 h 121"/>
              <a:gd name="T6" fmla="*/ 9830 w 927"/>
              <a:gd name="T7" fmla="*/ 2414 h 121"/>
              <a:gd name="T8" fmla="*/ 7372 w 927"/>
              <a:gd name="T9" fmla="*/ 3923 h 121"/>
              <a:gd name="T10" fmla="*/ 4915 w 927"/>
              <a:gd name="T11" fmla="*/ 5733 h 121"/>
              <a:gd name="T12" fmla="*/ 3160 w 927"/>
              <a:gd name="T13" fmla="*/ 7846 h 121"/>
              <a:gd name="T14" fmla="*/ 1755 w 927"/>
              <a:gd name="T15" fmla="*/ 10260 h 121"/>
              <a:gd name="T16" fmla="*/ 702 w 927"/>
              <a:gd name="T17" fmla="*/ 12976 h 121"/>
              <a:gd name="T18" fmla="*/ 0 w 927"/>
              <a:gd name="T19" fmla="*/ 15390 h 121"/>
              <a:gd name="T20" fmla="*/ 0 w 927"/>
              <a:gd name="T21" fmla="*/ 18407 h 121"/>
              <a:gd name="T22" fmla="*/ 0 w 927"/>
              <a:gd name="T23" fmla="*/ 21425 h 121"/>
              <a:gd name="T24" fmla="*/ 702 w 927"/>
              <a:gd name="T25" fmla="*/ 24141 h 121"/>
              <a:gd name="T26" fmla="*/ 1755 w 927"/>
              <a:gd name="T27" fmla="*/ 26857 h 121"/>
              <a:gd name="T28" fmla="*/ 3160 w 927"/>
              <a:gd name="T29" fmla="*/ 29271 h 121"/>
              <a:gd name="T30" fmla="*/ 4915 w 927"/>
              <a:gd name="T31" fmla="*/ 31383 h 121"/>
              <a:gd name="T32" fmla="*/ 7372 w 927"/>
              <a:gd name="T33" fmla="*/ 33194 h 121"/>
              <a:gd name="T34" fmla="*/ 9830 w 927"/>
              <a:gd name="T35" fmla="*/ 34702 h 121"/>
              <a:gd name="T36" fmla="*/ 12287 w 927"/>
              <a:gd name="T37" fmla="*/ 35909 h 121"/>
              <a:gd name="T38" fmla="*/ 15096 w 927"/>
              <a:gd name="T39" fmla="*/ 36513 h 121"/>
              <a:gd name="T40" fmla="*/ 18255 w 927"/>
              <a:gd name="T41" fmla="*/ 36513 h 121"/>
              <a:gd name="T42" fmla="*/ 307182 w 927"/>
              <a:gd name="T43" fmla="*/ 36513 h 121"/>
              <a:gd name="T44" fmla="*/ 313150 w 927"/>
              <a:gd name="T45" fmla="*/ 35909 h 121"/>
              <a:gd name="T46" fmla="*/ 315607 w 927"/>
              <a:gd name="T47" fmla="*/ 34702 h 121"/>
              <a:gd name="T48" fmla="*/ 317714 w 927"/>
              <a:gd name="T49" fmla="*/ 33194 h 121"/>
              <a:gd name="T50" fmla="*/ 319820 w 927"/>
              <a:gd name="T51" fmla="*/ 31383 h 121"/>
              <a:gd name="T52" fmla="*/ 322277 w 927"/>
              <a:gd name="T53" fmla="*/ 29271 h 121"/>
              <a:gd name="T54" fmla="*/ 323331 w 927"/>
              <a:gd name="T55" fmla="*/ 26857 h 121"/>
              <a:gd name="T56" fmla="*/ 324735 w 927"/>
              <a:gd name="T57" fmla="*/ 24141 h 121"/>
              <a:gd name="T58" fmla="*/ 325086 w 927"/>
              <a:gd name="T59" fmla="*/ 21425 h 121"/>
              <a:gd name="T60" fmla="*/ 325437 w 927"/>
              <a:gd name="T61" fmla="*/ 18407 h 121"/>
              <a:gd name="T62" fmla="*/ 325086 w 927"/>
              <a:gd name="T63" fmla="*/ 15390 h 121"/>
              <a:gd name="T64" fmla="*/ 324735 w 927"/>
              <a:gd name="T65" fmla="*/ 12976 h 121"/>
              <a:gd name="T66" fmla="*/ 323331 w 927"/>
              <a:gd name="T67" fmla="*/ 10260 h 121"/>
              <a:gd name="T68" fmla="*/ 322277 w 927"/>
              <a:gd name="T69" fmla="*/ 7846 h 121"/>
              <a:gd name="T70" fmla="*/ 319820 w 927"/>
              <a:gd name="T71" fmla="*/ 5733 h 121"/>
              <a:gd name="T72" fmla="*/ 317714 w 927"/>
              <a:gd name="T73" fmla="*/ 3923 h 121"/>
              <a:gd name="T74" fmla="*/ 315607 w 927"/>
              <a:gd name="T75" fmla="*/ 2414 h 121"/>
              <a:gd name="T76" fmla="*/ 313150 w 927"/>
              <a:gd name="T77" fmla="*/ 1207 h 121"/>
              <a:gd name="T78" fmla="*/ 309990 w 927"/>
              <a:gd name="T79" fmla="*/ 604 h 121"/>
              <a:gd name="T80" fmla="*/ 307182 w 927"/>
              <a:gd name="T81" fmla="*/ 0 h 121"/>
              <a:gd name="T82" fmla="*/ 18255 w 927"/>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7"/>
              <a:gd name="T127" fmla="*/ 0 h 121"/>
              <a:gd name="T128" fmla="*/ 927 w 927"/>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7" h="121">
                <a:moveTo>
                  <a:pt x="52" y="0"/>
                </a:moveTo>
                <a:lnTo>
                  <a:pt x="43" y="2"/>
                </a:lnTo>
                <a:lnTo>
                  <a:pt x="35" y="4"/>
                </a:lnTo>
                <a:lnTo>
                  <a:pt x="28" y="8"/>
                </a:lnTo>
                <a:lnTo>
                  <a:pt x="21" y="13"/>
                </a:lnTo>
                <a:lnTo>
                  <a:pt x="14" y="19"/>
                </a:lnTo>
                <a:lnTo>
                  <a:pt x="9" y="26"/>
                </a:lnTo>
                <a:lnTo>
                  <a:pt x="5" y="34"/>
                </a:lnTo>
                <a:lnTo>
                  <a:pt x="2" y="43"/>
                </a:lnTo>
                <a:lnTo>
                  <a:pt x="0" y="51"/>
                </a:lnTo>
                <a:lnTo>
                  <a:pt x="0" y="61"/>
                </a:lnTo>
                <a:lnTo>
                  <a:pt x="0" y="71"/>
                </a:lnTo>
                <a:lnTo>
                  <a:pt x="2" y="80"/>
                </a:lnTo>
                <a:lnTo>
                  <a:pt x="5" y="89"/>
                </a:lnTo>
                <a:lnTo>
                  <a:pt x="9" y="97"/>
                </a:lnTo>
                <a:lnTo>
                  <a:pt x="14" y="104"/>
                </a:lnTo>
                <a:lnTo>
                  <a:pt x="21" y="110"/>
                </a:lnTo>
                <a:lnTo>
                  <a:pt x="28" y="115"/>
                </a:lnTo>
                <a:lnTo>
                  <a:pt x="35" y="119"/>
                </a:lnTo>
                <a:lnTo>
                  <a:pt x="43" y="121"/>
                </a:lnTo>
                <a:lnTo>
                  <a:pt x="52" y="121"/>
                </a:lnTo>
                <a:lnTo>
                  <a:pt x="875" y="121"/>
                </a:lnTo>
                <a:lnTo>
                  <a:pt x="892" y="119"/>
                </a:lnTo>
                <a:lnTo>
                  <a:pt x="899" y="115"/>
                </a:lnTo>
                <a:lnTo>
                  <a:pt x="905" y="110"/>
                </a:lnTo>
                <a:lnTo>
                  <a:pt x="911" y="104"/>
                </a:lnTo>
                <a:lnTo>
                  <a:pt x="918" y="97"/>
                </a:lnTo>
                <a:lnTo>
                  <a:pt x="921" y="89"/>
                </a:lnTo>
                <a:lnTo>
                  <a:pt x="925" y="80"/>
                </a:lnTo>
                <a:lnTo>
                  <a:pt x="926" y="71"/>
                </a:lnTo>
                <a:lnTo>
                  <a:pt x="927" y="61"/>
                </a:lnTo>
                <a:lnTo>
                  <a:pt x="926" y="51"/>
                </a:lnTo>
                <a:lnTo>
                  <a:pt x="925" y="43"/>
                </a:lnTo>
                <a:lnTo>
                  <a:pt x="921" y="34"/>
                </a:lnTo>
                <a:lnTo>
                  <a:pt x="918" y="26"/>
                </a:lnTo>
                <a:lnTo>
                  <a:pt x="911" y="19"/>
                </a:lnTo>
                <a:lnTo>
                  <a:pt x="905" y="13"/>
                </a:lnTo>
                <a:lnTo>
                  <a:pt x="899" y="8"/>
                </a:lnTo>
                <a:lnTo>
                  <a:pt x="892" y="4"/>
                </a:lnTo>
                <a:lnTo>
                  <a:pt x="883" y="2"/>
                </a:lnTo>
                <a:lnTo>
                  <a:pt x="875"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614" name="Line 238"/>
          <p:cNvSpPr>
            <a:spLocks noChangeShapeType="1"/>
          </p:cNvSpPr>
          <p:nvPr/>
        </p:nvSpPr>
        <p:spPr bwMode="auto">
          <a:xfrm>
            <a:off x="7534275" y="4759325"/>
            <a:ext cx="1588" cy="1588"/>
          </a:xfrm>
          <a:prstGeom prst="line">
            <a:avLst/>
          </a:prstGeom>
          <a:noFill/>
          <a:ln w="0">
            <a:solidFill>
              <a:srgbClr val="88E55C"/>
            </a:solidFill>
            <a:round/>
            <a:headEnd/>
            <a:tailEnd/>
          </a:ln>
        </p:spPr>
        <p:txBody>
          <a:bodyPr>
            <a:prstTxWarp prst="textNoShape">
              <a:avLst/>
            </a:prstTxWarp>
          </a:bodyPr>
          <a:lstStyle/>
          <a:p>
            <a:endParaRPr lang="en-US"/>
          </a:p>
        </p:txBody>
      </p:sp>
      <p:sp>
        <p:nvSpPr>
          <p:cNvPr id="101615" name="Freeform 239"/>
          <p:cNvSpPr>
            <a:spLocks/>
          </p:cNvSpPr>
          <p:nvPr/>
        </p:nvSpPr>
        <p:spPr bwMode="auto">
          <a:xfrm>
            <a:off x="7516813" y="4759325"/>
            <a:ext cx="323850" cy="36513"/>
          </a:xfrm>
          <a:custGeom>
            <a:avLst/>
            <a:gdLst>
              <a:gd name="T0" fmla="*/ 17817 w 927"/>
              <a:gd name="T1" fmla="*/ 0 h 121"/>
              <a:gd name="T2" fmla="*/ 15022 w 927"/>
              <a:gd name="T3" fmla="*/ 604 h 121"/>
              <a:gd name="T4" fmla="*/ 12227 w 927"/>
              <a:gd name="T5" fmla="*/ 1207 h 121"/>
              <a:gd name="T6" fmla="*/ 9782 w 927"/>
              <a:gd name="T7" fmla="*/ 2414 h 121"/>
              <a:gd name="T8" fmla="*/ 7336 w 927"/>
              <a:gd name="T9" fmla="*/ 3923 h 121"/>
              <a:gd name="T10" fmla="*/ 4891 w 927"/>
              <a:gd name="T11" fmla="*/ 5733 h 121"/>
              <a:gd name="T12" fmla="*/ 3144 w 927"/>
              <a:gd name="T13" fmla="*/ 7846 h 121"/>
              <a:gd name="T14" fmla="*/ 1397 w 927"/>
              <a:gd name="T15" fmla="*/ 10260 h 121"/>
              <a:gd name="T16" fmla="*/ 699 w 927"/>
              <a:gd name="T17" fmla="*/ 12976 h 121"/>
              <a:gd name="T18" fmla="*/ 0 w 927"/>
              <a:gd name="T19" fmla="*/ 15390 h 121"/>
              <a:gd name="T20" fmla="*/ 0 w 927"/>
              <a:gd name="T21" fmla="*/ 18407 h 121"/>
              <a:gd name="T22" fmla="*/ 0 w 927"/>
              <a:gd name="T23" fmla="*/ 21425 h 121"/>
              <a:gd name="T24" fmla="*/ 699 w 927"/>
              <a:gd name="T25" fmla="*/ 24141 h 121"/>
              <a:gd name="T26" fmla="*/ 1397 w 927"/>
              <a:gd name="T27" fmla="*/ 26857 h 121"/>
              <a:gd name="T28" fmla="*/ 3144 w 927"/>
              <a:gd name="T29" fmla="*/ 29271 h 121"/>
              <a:gd name="T30" fmla="*/ 4891 w 927"/>
              <a:gd name="T31" fmla="*/ 31383 h 121"/>
              <a:gd name="T32" fmla="*/ 7336 w 927"/>
              <a:gd name="T33" fmla="*/ 33194 h 121"/>
              <a:gd name="T34" fmla="*/ 9782 w 927"/>
              <a:gd name="T35" fmla="*/ 34702 h 121"/>
              <a:gd name="T36" fmla="*/ 12227 w 927"/>
              <a:gd name="T37" fmla="*/ 35909 h 121"/>
              <a:gd name="T38" fmla="*/ 15022 w 927"/>
              <a:gd name="T39" fmla="*/ 36513 h 121"/>
              <a:gd name="T40" fmla="*/ 17817 w 927"/>
              <a:gd name="T41" fmla="*/ 36513 h 121"/>
              <a:gd name="T42" fmla="*/ 305684 w 927"/>
              <a:gd name="T43" fmla="*/ 36513 h 121"/>
              <a:gd name="T44" fmla="*/ 311273 w 927"/>
              <a:gd name="T45" fmla="*/ 35909 h 121"/>
              <a:gd name="T46" fmla="*/ 314068 w 927"/>
              <a:gd name="T47" fmla="*/ 34702 h 121"/>
              <a:gd name="T48" fmla="*/ 316164 w 927"/>
              <a:gd name="T49" fmla="*/ 33194 h 121"/>
              <a:gd name="T50" fmla="*/ 318260 w 927"/>
              <a:gd name="T51" fmla="*/ 31383 h 121"/>
              <a:gd name="T52" fmla="*/ 320356 w 927"/>
              <a:gd name="T53" fmla="*/ 29271 h 121"/>
              <a:gd name="T54" fmla="*/ 321754 w 927"/>
              <a:gd name="T55" fmla="*/ 26857 h 121"/>
              <a:gd name="T56" fmla="*/ 323151 w 927"/>
              <a:gd name="T57" fmla="*/ 24141 h 121"/>
              <a:gd name="T58" fmla="*/ 323501 w 927"/>
              <a:gd name="T59" fmla="*/ 21425 h 121"/>
              <a:gd name="T60" fmla="*/ 323850 w 927"/>
              <a:gd name="T61" fmla="*/ 18407 h 121"/>
              <a:gd name="T62" fmla="*/ 323501 w 927"/>
              <a:gd name="T63" fmla="*/ 15390 h 121"/>
              <a:gd name="T64" fmla="*/ 323151 w 927"/>
              <a:gd name="T65" fmla="*/ 12976 h 121"/>
              <a:gd name="T66" fmla="*/ 321754 w 927"/>
              <a:gd name="T67" fmla="*/ 10260 h 121"/>
              <a:gd name="T68" fmla="*/ 320356 w 927"/>
              <a:gd name="T69" fmla="*/ 7846 h 121"/>
              <a:gd name="T70" fmla="*/ 318260 w 927"/>
              <a:gd name="T71" fmla="*/ 5733 h 121"/>
              <a:gd name="T72" fmla="*/ 316164 w 927"/>
              <a:gd name="T73" fmla="*/ 3923 h 121"/>
              <a:gd name="T74" fmla="*/ 314068 w 927"/>
              <a:gd name="T75" fmla="*/ 2414 h 121"/>
              <a:gd name="T76" fmla="*/ 311273 w 927"/>
              <a:gd name="T77" fmla="*/ 1207 h 121"/>
              <a:gd name="T78" fmla="*/ 308478 w 927"/>
              <a:gd name="T79" fmla="*/ 604 h 121"/>
              <a:gd name="T80" fmla="*/ 305684 w 927"/>
              <a:gd name="T81" fmla="*/ 0 h 121"/>
              <a:gd name="T82" fmla="*/ 17817 w 927"/>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7"/>
              <a:gd name="T127" fmla="*/ 0 h 121"/>
              <a:gd name="T128" fmla="*/ 927 w 927"/>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7" h="121">
                <a:moveTo>
                  <a:pt x="51" y="0"/>
                </a:moveTo>
                <a:lnTo>
                  <a:pt x="43" y="2"/>
                </a:lnTo>
                <a:lnTo>
                  <a:pt x="35" y="4"/>
                </a:lnTo>
                <a:lnTo>
                  <a:pt x="28" y="8"/>
                </a:lnTo>
                <a:lnTo>
                  <a:pt x="21" y="13"/>
                </a:lnTo>
                <a:lnTo>
                  <a:pt x="14" y="19"/>
                </a:lnTo>
                <a:lnTo>
                  <a:pt x="9" y="26"/>
                </a:lnTo>
                <a:lnTo>
                  <a:pt x="4" y="34"/>
                </a:lnTo>
                <a:lnTo>
                  <a:pt x="2" y="43"/>
                </a:lnTo>
                <a:lnTo>
                  <a:pt x="0" y="51"/>
                </a:lnTo>
                <a:lnTo>
                  <a:pt x="0" y="61"/>
                </a:lnTo>
                <a:lnTo>
                  <a:pt x="0" y="71"/>
                </a:lnTo>
                <a:lnTo>
                  <a:pt x="2" y="80"/>
                </a:lnTo>
                <a:lnTo>
                  <a:pt x="4" y="89"/>
                </a:lnTo>
                <a:lnTo>
                  <a:pt x="9" y="97"/>
                </a:lnTo>
                <a:lnTo>
                  <a:pt x="14" y="104"/>
                </a:lnTo>
                <a:lnTo>
                  <a:pt x="21" y="110"/>
                </a:lnTo>
                <a:lnTo>
                  <a:pt x="28" y="115"/>
                </a:lnTo>
                <a:lnTo>
                  <a:pt x="35" y="119"/>
                </a:lnTo>
                <a:lnTo>
                  <a:pt x="43" y="121"/>
                </a:lnTo>
                <a:lnTo>
                  <a:pt x="51" y="121"/>
                </a:lnTo>
                <a:lnTo>
                  <a:pt x="875" y="121"/>
                </a:lnTo>
                <a:lnTo>
                  <a:pt x="891" y="119"/>
                </a:lnTo>
                <a:lnTo>
                  <a:pt x="899" y="115"/>
                </a:lnTo>
                <a:lnTo>
                  <a:pt x="905" y="110"/>
                </a:lnTo>
                <a:lnTo>
                  <a:pt x="911" y="104"/>
                </a:lnTo>
                <a:lnTo>
                  <a:pt x="917" y="97"/>
                </a:lnTo>
                <a:lnTo>
                  <a:pt x="921" y="89"/>
                </a:lnTo>
                <a:lnTo>
                  <a:pt x="925" y="80"/>
                </a:lnTo>
                <a:lnTo>
                  <a:pt x="926" y="71"/>
                </a:lnTo>
                <a:lnTo>
                  <a:pt x="927" y="61"/>
                </a:lnTo>
                <a:lnTo>
                  <a:pt x="926" y="51"/>
                </a:lnTo>
                <a:lnTo>
                  <a:pt x="925" y="43"/>
                </a:lnTo>
                <a:lnTo>
                  <a:pt x="921" y="34"/>
                </a:lnTo>
                <a:lnTo>
                  <a:pt x="917" y="26"/>
                </a:lnTo>
                <a:lnTo>
                  <a:pt x="911" y="19"/>
                </a:lnTo>
                <a:lnTo>
                  <a:pt x="905" y="13"/>
                </a:lnTo>
                <a:lnTo>
                  <a:pt x="899" y="8"/>
                </a:lnTo>
                <a:lnTo>
                  <a:pt x="891" y="4"/>
                </a:lnTo>
                <a:lnTo>
                  <a:pt x="883" y="2"/>
                </a:lnTo>
                <a:lnTo>
                  <a:pt x="875" y="0"/>
                </a:lnTo>
                <a:lnTo>
                  <a:pt x="51"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616" name="Line 240"/>
          <p:cNvSpPr>
            <a:spLocks noChangeShapeType="1"/>
          </p:cNvSpPr>
          <p:nvPr/>
        </p:nvSpPr>
        <p:spPr bwMode="auto">
          <a:xfrm>
            <a:off x="7821613" y="4759325"/>
            <a:ext cx="1587" cy="1588"/>
          </a:xfrm>
          <a:prstGeom prst="line">
            <a:avLst/>
          </a:prstGeom>
          <a:noFill/>
          <a:ln w="0">
            <a:solidFill>
              <a:srgbClr val="88E55C"/>
            </a:solidFill>
            <a:round/>
            <a:headEnd/>
            <a:tailEnd/>
          </a:ln>
        </p:spPr>
        <p:txBody>
          <a:bodyPr>
            <a:prstTxWarp prst="textNoShape">
              <a:avLst/>
            </a:prstTxWarp>
          </a:bodyPr>
          <a:lstStyle/>
          <a:p>
            <a:endParaRPr lang="en-US"/>
          </a:p>
        </p:txBody>
      </p:sp>
      <p:sp>
        <p:nvSpPr>
          <p:cNvPr id="101617" name="Freeform 241"/>
          <p:cNvSpPr>
            <a:spLocks/>
          </p:cNvSpPr>
          <p:nvPr/>
        </p:nvSpPr>
        <p:spPr bwMode="auto">
          <a:xfrm>
            <a:off x="7804150" y="4759325"/>
            <a:ext cx="323850" cy="36513"/>
          </a:xfrm>
          <a:custGeom>
            <a:avLst/>
            <a:gdLst>
              <a:gd name="T0" fmla="*/ 18147 w 928"/>
              <a:gd name="T1" fmla="*/ 0 h 121"/>
              <a:gd name="T2" fmla="*/ 15355 w 928"/>
              <a:gd name="T3" fmla="*/ 604 h 121"/>
              <a:gd name="T4" fmla="*/ 12563 w 928"/>
              <a:gd name="T5" fmla="*/ 1207 h 121"/>
              <a:gd name="T6" fmla="*/ 10120 w 928"/>
              <a:gd name="T7" fmla="*/ 2414 h 121"/>
              <a:gd name="T8" fmla="*/ 7329 w 928"/>
              <a:gd name="T9" fmla="*/ 3923 h 121"/>
              <a:gd name="T10" fmla="*/ 5235 w 928"/>
              <a:gd name="T11" fmla="*/ 5733 h 121"/>
              <a:gd name="T12" fmla="*/ 3490 w 928"/>
              <a:gd name="T13" fmla="*/ 7846 h 121"/>
              <a:gd name="T14" fmla="*/ 2443 w 928"/>
              <a:gd name="T15" fmla="*/ 10260 h 121"/>
              <a:gd name="T16" fmla="*/ 1047 w 928"/>
              <a:gd name="T17" fmla="*/ 12976 h 121"/>
              <a:gd name="T18" fmla="*/ 698 w 928"/>
              <a:gd name="T19" fmla="*/ 15390 h 121"/>
              <a:gd name="T20" fmla="*/ 0 w 928"/>
              <a:gd name="T21" fmla="*/ 18407 h 121"/>
              <a:gd name="T22" fmla="*/ 698 w 928"/>
              <a:gd name="T23" fmla="*/ 21425 h 121"/>
              <a:gd name="T24" fmla="*/ 1047 w 928"/>
              <a:gd name="T25" fmla="*/ 24141 h 121"/>
              <a:gd name="T26" fmla="*/ 2443 w 928"/>
              <a:gd name="T27" fmla="*/ 26857 h 121"/>
              <a:gd name="T28" fmla="*/ 3490 w 928"/>
              <a:gd name="T29" fmla="*/ 29271 h 121"/>
              <a:gd name="T30" fmla="*/ 5235 w 928"/>
              <a:gd name="T31" fmla="*/ 31383 h 121"/>
              <a:gd name="T32" fmla="*/ 7329 w 928"/>
              <a:gd name="T33" fmla="*/ 33194 h 121"/>
              <a:gd name="T34" fmla="*/ 10120 w 928"/>
              <a:gd name="T35" fmla="*/ 34702 h 121"/>
              <a:gd name="T36" fmla="*/ 12563 w 928"/>
              <a:gd name="T37" fmla="*/ 35909 h 121"/>
              <a:gd name="T38" fmla="*/ 15355 w 928"/>
              <a:gd name="T39" fmla="*/ 36513 h 121"/>
              <a:gd name="T40" fmla="*/ 18147 w 928"/>
              <a:gd name="T41" fmla="*/ 36513 h 121"/>
              <a:gd name="T42" fmla="*/ 305703 w 928"/>
              <a:gd name="T43" fmla="*/ 36513 h 121"/>
              <a:gd name="T44" fmla="*/ 311287 w 928"/>
              <a:gd name="T45" fmla="*/ 35909 h 121"/>
              <a:gd name="T46" fmla="*/ 314079 w 928"/>
              <a:gd name="T47" fmla="*/ 34702 h 121"/>
              <a:gd name="T48" fmla="*/ 316521 w 928"/>
              <a:gd name="T49" fmla="*/ 33194 h 121"/>
              <a:gd name="T50" fmla="*/ 318615 w 928"/>
              <a:gd name="T51" fmla="*/ 31383 h 121"/>
              <a:gd name="T52" fmla="*/ 320360 w 928"/>
              <a:gd name="T53" fmla="*/ 29271 h 121"/>
              <a:gd name="T54" fmla="*/ 321756 w 928"/>
              <a:gd name="T55" fmla="*/ 26857 h 121"/>
              <a:gd name="T56" fmla="*/ 323152 w 928"/>
              <a:gd name="T57" fmla="*/ 24141 h 121"/>
              <a:gd name="T58" fmla="*/ 323501 w 928"/>
              <a:gd name="T59" fmla="*/ 21425 h 121"/>
              <a:gd name="T60" fmla="*/ 323850 w 928"/>
              <a:gd name="T61" fmla="*/ 18407 h 121"/>
              <a:gd name="T62" fmla="*/ 323501 w 928"/>
              <a:gd name="T63" fmla="*/ 15390 h 121"/>
              <a:gd name="T64" fmla="*/ 323152 w 928"/>
              <a:gd name="T65" fmla="*/ 12976 h 121"/>
              <a:gd name="T66" fmla="*/ 321756 w 928"/>
              <a:gd name="T67" fmla="*/ 10260 h 121"/>
              <a:gd name="T68" fmla="*/ 320360 w 928"/>
              <a:gd name="T69" fmla="*/ 7846 h 121"/>
              <a:gd name="T70" fmla="*/ 318615 w 928"/>
              <a:gd name="T71" fmla="*/ 5733 h 121"/>
              <a:gd name="T72" fmla="*/ 316521 w 928"/>
              <a:gd name="T73" fmla="*/ 3923 h 121"/>
              <a:gd name="T74" fmla="*/ 314079 w 928"/>
              <a:gd name="T75" fmla="*/ 2414 h 121"/>
              <a:gd name="T76" fmla="*/ 311287 w 928"/>
              <a:gd name="T77" fmla="*/ 1207 h 121"/>
              <a:gd name="T78" fmla="*/ 308844 w 928"/>
              <a:gd name="T79" fmla="*/ 604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4" y="2"/>
                </a:lnTo>
                <a:lnTo>
                  <a:pt x="36" y="4"/>
                </a:lnTo>
                <a:lnTo>
                  <a:pt x="29" y="8"/>
                </a:lnTo>
                <a:lnTo>
                  <a:pt x="21" y="13"/>
                </a:lnTo>
                <a:lnTo>
                  <a:pt x="15" y="19"/>
                </a:lnTo>
                <a:lnTo>
                  <a:pt x="10" y="26"/>
                </a:lnTo>
                <a:lnTo>
                  <a:pt x="7" y="34"/>
                </a:lnTo>
                <a:lnTo>
                  <a:pt x="3" y="43"/>
                </a:lnTo>
                <a:lnTo>
                  <a:pt x="2" y="51"/>
                </a:lnTo>
                <a:lnTo>
                  <a:pt x="0" y="61"/>
                </a:lnTo>
                <a:lnTo>
                  <a:pt x="2" y="71"/>
                </a:lnTo>
                <a:lnTo>
                  <a:pt x="3" y="80"/>
                </a:lnTo>
                <a:lnTo>
                  <a:pt x="7" y="89"/>
                </a:lnTo>
                <a:lnTo>
                  <a:pt x="10" y="97"/>
                </a:lnTo>
                <a:lnTo>
                  <a:pt x="15" y="104"/>
                </a:lnTo>
                <a:lnTo>
                  <a:pt x="21" y="110"/>
                </a:lnTo>
                <a:lnTo>
                  <a:pt x="29" y="115"/>
                </a:lnTo>
                <a:lnTo>
                  <a:pt x="36" y="119"/>
                </a:lnTo>
                <a:lnTo>
                  <a:pt x="44" y="121"/>
                </a:lnTo>
                <a:lnTo>
                  <a:pt x="52" y="121"/>
                </a:lnTo>
                <a:lnTo>
                  <a:pt x="876" y="121"/>
                </a:lnTo>
                <a:lnTo>
                  <a:pt x="892" y="119"/>
                </a:lnTo>
                <a:lnTo>
                  <a:pt x="900" y="115"/>
                </a:lnTo>
                <a:lnTo>
                  <a:pt x="907" y="110"/>
                </a:lnTo>
                <a:lnTo>
                  <a:pt x="913" y="104"/>
                </a:lnTo>
                <a:lnTo>
                  <a:pt x="918" y="97"/>
                </a:lnTo>
                <a:lnTo>
                  <a:pt x="922" y="89"/>
                </a:lnTo>
                <a:lnTo>
                  <a:pt x="926" y="80"/>
                </a:lnTo>
                <a:lnTo>
                  <a:pt x="927" y="71"/>
                </a:lnTo>
                <a:lnTo>
                  <a:pt x="928" y="61"/>
                </a:lnTo>
                <a:lnTo>
                  <a:pt x="927" y="51"/>
                </a:lnTo>
                <a:lnTo>
                  <a:pt x="926" y="43"/>
                </a:lnTo>
                <a:lnTo>
                  <a:pt x="922" y="34"/>
                </a:lnTo>
                <a:lnTo>
                  <a:pt x="918" y="26"/>
                </a:lnTo>
                <a:lnTo>
                  <a:pt x="913" y="19"/>
                </a:lnTo>
                <a:lnTo>
                  <a:pt x="907" y="13"/>
                </a:lnTo>
                <a:lnTo>
                  <a:pt x="900" y="8"/>
                </a:lnTo>
                <a:lnTo>
                  <a:pt x="892" y="4"/>
                </a:lnTo>
                <a:lnTo>
                  <a:pt x="885" y="2"/>
                </a:lnTo>
                <a:lnTo>
                  <a:pt x="876"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1618" name="Freeform 242"/>
          <p:cNvSpPr>
            <a:spLocks/>
          </p:cNvSpPr>
          <p:nvPr/>
        </p:nvSpPr>
        <p:spPr bwMode="auto">
          <a:xfrm>
            <a:off x="1730375" y="5468938"/>
            <a:ext cx="88900" cy="90487"/>
          </a:xfrm>
          <a:custGeom>
            <a:avLst/>
            <a:gdLst>
              <a:gd name="T0" fmla="*/ 0 w 256"/>
              <a:gd name="T1" fmla="*/ 0 h 298"/>
              <a:gd name="T2" fmla="*/ 44797 w 256"/>
              <a:gd name="T3" fmla="*/ 90487 h 298"/>
              <a:gd name="T4" fmla="*/ 88900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9"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619" name="Line 243"/>
          <p:cNvSpPr>
            <a:spLocks noChangeShapeType="1"/>
          </p:cNvSpPr>
          <p:nvPr/>
        </p:nvSpPr>
        <p:spPr bwMode="auto">
          <a:xfrm>
            <a:off x="2017713" y="5353050"/>
            <a:ext cx="1587"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1620" name="Line 244"/>
          <p:cNvSpPr>
            <a:spLocks noChangeShapeType="1"/>
          </p:cNvSpPr>
          <p:nvPr/>
        </p:nvSpPr>
        <p:spPr bwMode="auto">
          <a:xfrm>
            <a:off x="2306638" y="5353050"/>
            <a:ext cx="1587"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1621" name="Line 245"/>
          <p:cNvSpPr>
            <a:spLocks noChangeShapeType="1"/>
          </p:cNvSpPr>
          <p:nvPr/>
        </p:nvSpPr>
        <p:spPr bwMode="auto">
          <a:xfrm>
            <a:off x="2593975" y="5353050"/>
            <a:ext cx="1588"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1622" name="Line 246"/>
          <p:cNvSpPr>
            <a:spLocks noChangeShapeType="1"/>
          </p:cNvSpPr>
          <p:nvPr/>
        </p:nvSpPr>
        <p:spPr bwMode="auto">
          <a:xfrm>
            <a:off x="2881313" y="5353050"/>
            <a:ext cx="1587"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1623" name="Line 247"/>
          <p:cNvSpPr>
            <a:spLocks noChangeShapeType="1"/>
          </p:cNvSpPr>
          <p:nvPr/>
        </p:nvSpPr>
        <p:spPr bwMode="auto">
          <a:xfrm>
            <a:off x="3170238" y="5114925"/>
            <a:ext cx="1587"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1624" name="Freeform 248"/>
          <p:cNvSpPr>
            <a:spLocks/>
          </p:cNvSpPr>
          <p:nvPr/>
        </p:nvSpPr>
        <p:spPr bwMode="auto">
          <a:xfrm>
            <a:off x="3170238" y="5114925"/>
            <a:ext cx="88900" cy="90488"/>
          </a:xfrm>
          <a:custGeom>
            <a:avLst/>
            <a:gdLst>
              <a:gd name="T0" fmla="*/ 0 w 256"/>
              <a:gd name="T1" fmla="*/ 0 h 299"/>
              <a:gd name="T2" fmla="*/ 44797 w 256"/>
              <a:gd name="T3" fmla="*/ 90488 h 299"/>
              <a:gd name="T4" fmla="*/ 88900 w 256"/>
              <a:gd name="T5" fmla="*/ 0 h 299"/>
              <a:gd name="T6" fmla="*/ 0 w 256"/>
              <a:gd name="T7" fmla="*/ 0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0"/>
                </a:moveTo>
                <a:lnTo>
                  <a:pt x="129" y="299"/>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625" name="Line 249"/>
          <p:cNvSpPr>
            <a:spLocks noChangeShapeType="1"/>
          </p:cNvSpPr>
          <p:nvPr/>
        </p:nvSpPr>
        <p:spPr bwMode="auto">
          <a:xfrm>
            <a:off x="3457575" y="5114925"/>
            <a:ext cx="1588"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1626" name="Freeform 250"/>
          <p:cNvSpPr>
            <a:spLocks/>
          </p:cNvSpPr>
          <p:nvPr/>
        </p:nvSpPr>
        <p:spPr bwMode="auto">
          <a:xfrm>
            <a:off x="3457575" y="5114925"/>
            <a:ext cx="88900" cy="90488"/>
          </a:xfrm>
          <a:custGeom>
            <a:avLst/>
            <a:gdLst>
              <a:gd name="T0" fmla="*/ 0 w 256"/>
              <a:gd name="T1" fmla="*/ 0 h 299"/>
              <a:gd name="T2" fmla="*/ 44797 w 256"/>
              <a:gd name="T3" fmla="*/ 90488 h 299"/>
              <a:gd name="T4" fmla="*/ 88900 w 256"/>
              <a:gd name="T5" fmla="*/ 0 h 299"/>
              <a:gd name="T6" fmla="*/ 0 w 256"/>
              <a:gd name="T7" fmla="*/ 0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0"/>
                </a:moveTo>
                <a:lnTo>
                  <a:pt x="129" y="299"/>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627" name="Line 251"/>
          <p:cNvSpPr>
            <a:spLocks noChangeShapeType="1"/>
          </p:cNvSpPr>
          <p:nvPr/>
        </p:nvSpPr>
        <p:spPr bwMode="auto">
          <a:xfrm>
            <a:off x="3744913" y="5114925"/>
            <a:ext cx="1587"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1628" name="Line 252"/>
          <p:cNvSpPr>
            <a:spLocks noChangeShapeType="1"/>
          </p:cNvSpPr>
          <p:nvPr/>
        </p:nvSpPr>
        <p:spPr bwMode="auto">
          <a:xfrm>
            <a:off x="4033838" y="5114925"/>
            <a:ext cx="1587"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1629" name="Line 253"/>
          <p:cNvSpPr>
            <a:spLocks noChangeShapeType="1"/>
          </p:cNvSpPr>
          <p:nvPr/>
        </p:nvSpPr>
        <p:spPr bwMode="auto">
          <a:xfrm>
            <a:off x="4321175" y="5114925"/>
            <a:ext cx="1588"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1630" name="Freeform 254"/>
          <p:cNvSpPr>
            <a:spLocks/>
          </p:cNvSpPr>
          <p:nvPr/>
        </p:nvSpPr>
        <p:spPr bwMode="auto">
          <a:xfrm>
            <a:off x="4321175" y="5114925"/>
            <a:ext cx="90488" cy="90488"/>
          </a:xfrm>
          <a:custGeom>
            <a:avLst/>
            <a:gdLst>
              <a:gd name="T0" fmla="*/ 0 w 256"/>
              <a:gd name="T1" fmla="*/ 0 h 299"/>
              <a:gd name="T2" fmla="*/ 45597 w 256"/>
              <a:gd name="T3" fmla="*/ 90488 h 299"/>
              <a:gd name="T4" fmla="*/ 90488 w 256"/>
              <a:gd name="T5" fmla="*/ 0 h 299"/>
              <a:gd name="T6" fmla="*/ 0 w 256"/>
              <a:gd name="T7" fmla="*/ 0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0"/>
                </a:moveTo>
                <a:lnTo>
                  <a:pt x="129" y="299"/>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631" name="Line 255"/>
          <p:cNvSpPr>
            <a:spLocks noChangeShapeType="1"/>
          </p:cNvSpPr>
          <p:nvPr/>
        </p:nvSpPr>
        <p:spPr bwMode="auto">
          <a:xfrm>
            <a:off x="4610100" y="5114925"/>
            <a:ext cx="0"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1632" name="Freeform 256"/>
          <p:cNvSpPr>
            <a:spLocks/>
          </p:cNvSpPr>
          <p:nvPr/>
        </p:nvSpPr>
        <p:spPr bwMode="auto">
          <a:xfrm>
            <a:off x="4610100" y="5114925"/>
            <a:ext cx="88900" cy="90488"/>
          </a:xfrm>
          <a:custGeom>
            <a:avLst/>
            <a:gdLst>
              <a:gd name="T0" fmla="*/ 0 w 256"/>
              <a:gd name="T1" fmla="*/ 0 h 299"/>
              <a:gd name="T2" fmla="*/ 44797 w 256"/>
              <a:gd name="T3" fmla="*/ 90488 h 299"/>
              <a:gd name="T4" fmla="*/ 88900 w 256"/>
              <a:gd name="T5" fmla="*/ 0 h 299"/>
              <a:gd name="T6" fmla="*/ 0 w 256"/>
              <a:gd name="T7" fmla="*/ 0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0"/>
                </a:moveTo>
                <a:lnTo>
                  <a:pt x="129" y="299"/>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633" name="Line 257"/>
          <p:cNvSpPr>
            <a:spLocks noChangeShapeType="1"/>
          </p:cNvSpPr>
          <p:nvPr/>
        </p:nvSpPr>
        <p:spPr bwMode="auto">
          <a:xfrm>
            <a:off x="4897438" y="5114925"/>
            <a:ext cx="1587"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1634" name="Freeform 258"/>
          <p:cNvSpPr>
            <a:spLocks/>
          </p:cNvSpPr>
          <p:nvPr/>
        </p:nvSpPr>
        <p:spPr bwMode="auto">
          <a:xfrm>
            <a:off x="4897438" y="5114925"/>
            <a:ext cx="88900" cy="90488"/>
          </a:xfrm>
          <a:custGeom>
            <a:avLst/>
            <a:gdLst>
              <a:gd name="T0" fmla="*/ 0 w 256"/>
              <a:gd name="T1" fmla="*/ 0 h 299"/>
              <a:gd name="T2" fmla="*/ 44797 w 256"/>
              <a:gd name="T3" fmla="*/ 90488 h 299"/>
              <a:gd name="T4" fmla="*/ 88900 w 256"/>
              <a:gd name="T5" fmla="*/ 0 h 299"/>
              <a:gd name="T6" fmla="*/ 0 w 256"/>
              <a:gd name="T7" fmla="*/ 0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0"/>
                </a:moveTo>
                <a:lnTo>
                  <a:pt x="129" y="299"/>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635" name="Line 259"/>
          <p:cNvSpPr>
            <a:spLocks noChangeShapeType="1"/>
          </p:cNvSpPr>
          <p:nvPr/>
        </p:nvSpPr>
        <p:spPr bwMode="auto">
          <a:xfrm>
            <a:off x="5184775" y="4865688"/>
            <a:ext cx="1588" cy="1587"/>
          </a:xfrm>
          <a:prstGeom prst="line">
            <a:avLst/>
          </a:prstGeom>
          <a:noFill/>
          <a:ln w="0">
            <a:solidFill>
              <a:srgbClr val="FFFF00"/>
            </a:solidFill>
            <a:round/>
            <a:headEnd/>
            <a:tailEnd/>
          </a:ln>
        </p:spPr>
        <p:txBody>
          <a:bodyPr>
            <a:prstTxWarp prst="textNoShape">
              <a:avLst/>
            </a:prstTxWarp>
          </a:bodyPr>
          <a:lstStyle/>
          <a:p>
            <a:endParaRPr lang="en-US"/>
          </a:p>
        </p:txBody>
      </p:sp>
      <p:sp>
        <p:nvSpPr>
          <p:cNvPr id="101636" name="Freeform 260"/>
          <p:cNvSpPr>
            <a:spLocks/>
          </p:cNvSpPr>
          <p:nvPr/>
        </p:nvSpPr>
        <p:spPr bwMode="auto">
          <a:xfrm>
            <a:off x="5184775" y="4865688"/>
            <a:ext cx="90488" cy="90487"/>
          </a:xfrm>
          <a:custGeom>
            <a:avLst/>
            <a:gdLst>
              <a:gd name="T0" fmla="*/ 0 w 256"/>
              <a:gd name="T1" fmla="*/ 0 h 299"/>
              <a:gd name="T2" fmla="*/ 45597 w 256"/>
              <a:gd name="T3" fmla="*/ 90487 h 299"/>
              <a:gd name="T4" fmla="*/ 90488 w 256"/>
              <a:gd name="T5" fmla="*/ 0 h 299"/>
              <a:gd name="T6" fmla="*/ 0 w 256"/>
              <a:gd name="T7" fmla="*/ 0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0"/>
                </a:moveTo>
                <a:lnTo>
                  <a:pt x="129" y="299"/>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637" name="Line 261"/>
          <p:cNvSpPr>
            <a:spLocks noChangeShapeType="1"/>
          </p:cNvSpPr>
          <p:nvPr/>
        </p:nvSpPr>
        <p:spPr bwMode="auto">
          <a:xfrm>
            <a:off x="5473700" y="4740275"/>
            <a:ext cx="0" cy="0"/>
          </a:xfrm>
          <a:prstGeom prst="line">
            <a:avLst/>
          </a:prstGeom>
          <a:noFill/>
          <a:ln w="0">
            <a:solidFill>
              <a:srgbClr val="FFFF00"/>
            </a:solidFill>
            <a:round/>
            <a:headEnd/>
            <a:tailEnd/>
          </a:ln>
        </p:spPr>
        <p:txBody>
          <a:bodyPr>
            <a:prstTxWarp prst="textNoShape">
              <a:avLst/>
            </a:prstTxWarp>
          </a:bodyPr>
          <a:lstStyle/>
          <a:p>
            <a:endParaRPr lang="en-US"/>
          </a:p>
        </p:txBody>
      </p:sp>
      <p:sp>
        <p:nvSpPr>
          <p:cNvPr id="101638" name="Freeform 262"/>
          <p:cNvSpPr>
            <a:spLocks/>
          </p:cNvSpPr>
          <p:nvPr/>
        </p:nvSpPr>
        <p:spPr bwMode="auto">
          <a:xfrm>
            <a:off x="5473700" y="4740275"/>
            <a:ext cx="88900" cy="90488"/>
          </a:xfrm>
          <a:custGeom>
            <a:avLst/>
            <a:gdLst>
              <a:gd name="T0" fmla="*/ 0 w 256"/>
              <a:gd name="T1" fmla="*/ 0 h 298"/>
              <a:gd name="T2" fmla="*/ 44450 w 256"/>
              <a:gd name="T3" fmla="*/ 90488 h 298"/>
              <a:gd name="T4" fmla="*/ 88900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8"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639" name="Line 263"/>
          <p:cNvSpPr>
            <a:spLocks noChangeShapeType="1"/>
          </p:cNvSpPr>
          <p:nvPr/>
        </p:nvSpPr>
        <p:spPr bwMode="auto">
          <a:xfrm>
            <a:off x="5761038" y="4486275"/>
            <a:ext cx="1587"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1640" name="Freeform 264"/>
          <p:cNvSpPr>
            <a:spLocks/>
          </p:cNvSpPr>
          <p:nvPr/>
        </p:nvSpPr>
        <p:spPr bwMode="auto">
          <a:xfrm>
            <a:off x="5761038" y="4486275"/>
            <a:ext cx="88900" cy="90488"/>
          </a:xfrm>
          <a:custGeom>
            <a:avLst/>
            <a:gdLst>
              <a:gd name="T0" fmla="*/ 0 w 256"/>
              <a:gd name="T1" fmla="*/ 0 h 298"/>
              <a:gd name="T2" fmla="*/ 44450 w 256"/>
              <a:gd name="T3" fmla="*/ 90488 h 298"/>
              <a:gd name="T4" fmla="*/ 88900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8"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641" name="Line 265"/>
          <p:cNvSpPr>
            <a:spLocks noChangeShapeType="1"/>
          </p:cNvSpPr>
          <p:nvPr/>
        </p:nvSpPr>
        <p:spPr bwMode="auto">
          <a:xfrm>
            <a:off x="6048375" y="4359275"/>
            <a:ext cx="1588"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1642" name="Freeform 266"/>
          <p:cNvSpPr>
            <a:spLocks/>
          </p:cNvSpPr>
          <p:nvPr/>
        </p:nvSpPr>
        <p:spPr bwMode="auto">
          <a:xfrm>
            <a:off x="6048375" y="4359275"/>
            <a:ext cx="90488" cy="88900"/>
          </a:xfrm>
          <a:custGeom>
            <a:avLst/>
            <a:gdLst>
              <a:gd name="T0" fmla="*/ 0 w 256"/>
              <a:gd name="T1" fmla="*/ 0 h 298"/>
              <a:gd name="T2" fmla="*/ 45597 w 256"/>
              <a:gd name="T3" fmla="*/ 88900 h 298"/>
              <a:gd name="T4" fmla="*/ 90488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9"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643" name="Line 267"/>
          <p:cNvSpPr>
            <a:spLocks noChangeShapeType="1"/>
          </p:cNvSpPr>
          <p:nvPr/>
        </p:nvSpPr>
        <p:spPr bwMode="auto">
          <a:xfrm>
            <a:off x="6337300" y="4359275"/>
            <a:ext cx="1588"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1644" name="Freeform 268"/>
          <p:cNvSpPr>
            <a:spLocks/>
          </p:cNvSpPr>
          <p:nvPr/>
        </p:nvSpPr>
        <p:spPr bwMode="auto">
          <a:xfrm>
            <a:off x="6337300" y="4359275"/>
            <a:ext cx="88900" cy="88900"/>
          </a:xfrm>
          <a:custGeom>
            <a:avLst/>
            <a:gdLst>
              <a:gd name="T0" fmla="*/ 0 w 256"/>
              <a:gd name="T1" fmla="*/ 0 h 298"/>
              <a:gd name="T2" fmla="*/ 44797 w 256"/>
              <a:gd name="T3" fmla="*/ 88900 h 298"/>
              <a:gd name="T4" fmla="*/ 88900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9"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645" name="Line 269"/>
          <p:cNvSpPr>
            <a:spLocks noChangeShapeType="1"/>
          </p:cNvSpPr>
          <p:nvPr/>
        </p:nvSpPr>
        <p:spPr bwMode="auto">
          <a:xfrm>
            <a:off x="6624638" y="4021138"/>
            <a:ext cx="1587" cy="1587"/>
          </a:xfrm>
          <a:prstGeom prst="line">
            <a:avLst/>
          </a:prstGeom>
          <a:noFill/>
          <a:ln w="0">
            <a:solidFill>
              <a:srgbClr val="FFFF00"/>
            </a:solidFill>
            <a:round/>
            <a:headEnd/>
            <a:tailEnd/>
          </a:ln>
        </p:spPr>
        <p:txBody>
          <a:bodyPr>
            <a:prstTxWarp prst="textNoShape">
              <a:avLst/>
            </a:prstTxWarp>
          </a:bodyPr>
          <a:lstStyle/>
          <a:p>
            <a:endParaRPr lang="en-US"/>
          </a:p>
        </p:txBody>
      </p:sp>
      <p:sp>
        <p:nvSpPr>
          <p:cNvPr id="101646" name="Freeform 270"/>
          <p:cNvSpPr>
            <a:spLocks/>
          </p:cNvSpPr>
          <p:nvPr/>
        </p:nvSpPr>
        <p:spPr bwMode="auto">
          <a:xfrm>
            <a:off x="6624638" y="4021138"/>
            <a:ext cx="88900" cy="90487"/>
          </a:xfrm>
          <a:custGeom>
            <a:avLst/>
            <a:gdLst>
              <a:gd name="T0" fmla="*/ 0 w 256"/>
              <a:gd name="T1" fmla="*/ 0 h 298"/>
              <a:gd name="T2" fmla="*/ 44450 w 256"/>
              <a:gd name="T3" fmla="*/ 90487 h 298"/>
              <a:gd name="T4" fmla="*/ 88900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8"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647" name="Line 271"/>
          <p:cNvSpPr>
            <a:spLocks noChangeShapeType="1"/>
          </p:cNvSpPr>
          <p:nvPr/>
        </p:nvSpPr>
        <p:spPr bwMode="auto">
          <a:xfrm>
            <a:off x="6911975" y="4021138"/>
            <a:ext cx="1588" cy="1587"/>
          </a:xfrm>
          <a:prstGeom prst="line">
            <a:avLst/>
          </a:prstGeom>
          <a:noFill/>
          <a:ln w="0">
            <a:solidFill>
              <a:srgbClr val="FFFF00"/>
            </a:solidFill>
            <a:round/>
            <a:headEnd/>
            <a:tailEnd/>
          </a:ln>
        </p:spPr>
        <p:txBody>
          <a:bodyPr>
            <a:prstTxWarp prst="textNoShape">
              <a:avLst/>
            </a:prstTxWarp>
          </a:bodyPr>
          <a:lstStyle/>
          <a:p>
            <a:endParaRPr lang="en-US"/>
          </a:p>
        </p:txBody>
      </p:sp>
      <p:sp>
        <p:nvSpPr>
          <p:cNvPr id="101648" name="Freeform 272"/>
          <p:cNvSpPr>
            <a:spLocks/>
          </p:cNvSpPr>
          <p:nvPr/>
        </p:nvSpPr>
        <p:spPr bwMode="auto">
          <a:xfrm>
            <a:off x="6911975" y="4021138"/>
            <a:ext cx="90488" cy="90487"/>
          </a:xfrm>
          <a:custGeom>
            <a:avLst/>
            <a:gdLst>
              <a:gd name="T0" fmla="*/ 0 w 256"/>
              <a:gd name="T1" fmla="*/ 0 h 298"/>
              <a:gd name="T2" fmla="*/ 45244 w 256"/>
              <a:gd name="T3" fmla="*/ 90487 h 298"/>
              <a:gd name="T4" fmla="*/ 90488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8"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649" name="Line 273"/>
          <p:cNvSpPr>
            <a:spLocks noChangeShapeType="1"/>
          </p:cNvSpPr>
          <p:nvPr/>
        </p:nvSpPr>
        <p:spPr bwMode="auto">
          <a:xfrm>
            <a:off x="7200900" y="4021138"/>
            <a:ext cx="1588" cy="1587"/>
          </a:xfrm>
          <a:prstGeom prst="line">
            <a:avLst/>
          </a:prstGeom>
          <a:noFill/>
          <a:ln w="0">
            <a:solidFill>
              <a:srgbClr val="FFFF00"/>
            </a:solidFill>
            <a:round/>
            <a:headEnd/>
            <a:tailEnd/>
          </a:ln>
        </p:spPr>
        <p:txBody>
          <a:bodyPr>
            <a:prstTxWarp prst="textNoShape">
              <a:avLst/>
            </a:prstTxWarp>
          </a:bodyPr>
          <a:lstStyle/>
          <a:p>
            <a:endParaRPr lang="en-US"/>
          </a:p>
        </p:txBody>
      </p:sp>
      <p:sp>
        <p:nvSpPr>
          <p:cNvPr id="101650" name="Freeform 274"/>
          <p:cNvSpPr>
            <a:spLocks/>
          </p:cNvSpPr>
          <p:nvPr/>
        </p:nvSpPr>
        <p:spPr bwMode="auto">
          <a:xfrm>
            <a:off x="7200900" y="4021138"/>
            <a:ext cx="88900" cy="90487"/>
          </a:xfrm>
          <a:custGeom>
            <a:avLst/>
            <a:gdLst>
              <a:gd name="T0" fmla="*/ 0 w 256"/>
              <a:gd name="T1" fmla="*/ 0 h 298"/>
              <a:gd name="T2" fmla="*/ 44450 w 256"/>
              <a:gd name="T3" fmla="*/ 90487 h 298"/>
              <a:gd name="T4" fmla="*/ 88900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8"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651" name="Line 275"/>
          <p:cNvSpPr>
            <a:spLocks noChangeShapeType="1"/>
          </p:cNvSpPr>
          <p:nvPr/>
        </p:nvSpPr>
        <p:spPr bwMode="auto">
          <a:xfrm>
            <a:off x="7488238" y="3729038"/>
            <a:ext cx="1587" cy="1587"/>
          </a:xfrm>
          <a:prstGeom prst="line">
            <a:avLst/>
          </a:prstGeom>
          <a:noFill/>
          <a:ln w="0">
            <a:solidFill>
              <a:srgbClr val="FFFF00"/>
            </a:solidFill>
            <a:round/>
            <a:headEnd/>
            <a:tailEnd/>
          </a:ln>
        </p:spPr>
        <p:txBody>
          <a:bodyPr>
            <a:prstTxWarp prst="textNoShape">
              <a:avLst/>
            </a:prstTxWarp>
          </a:bodyPr>
          <a:lstStyle/>
          <a:p>
            <a:endParaRPr lang="en-US"/>
          </a:p>
        </p:txBody>
      </p:sp>
      <p:sp>
        <p:nvSpPr>
          <p:cNvPr id="101652" name="Freeform 276"/>
          <p:cNvSpPr>
            <a:spLocks/>
          </p:cNvSpPr>
          <p:nvPr/>
        </p:nvSpPr>
        <p:spPr bwMode="auto">
          <a:xfrm>
            <a:off x="7488238" y="3729038"/>
            <a:ext cx="88900" cy="90487"/>
          </a:xfrm>
          <a:custGeom>
            <a:avLst/>
            <a:gdLst>
              <a:gd name="T0" fmla="*/ 0 w 256"/>
              <a:gd name="T1" fmla="*/ 0 h 299"/>
              <a:gd name="T2" fmla="*/ 44450 w 256"/>
              <a:gd name="T3" fmla="*/ 90487 h 299"/>
              <a:gd name="T4" fmla="*/ 88900 w 256"/>
              <a:gd name="T5" fmla="*/ 0 h 299"/>
              <a:gd name="T6" fmla="*/ 0 w 256"/>
              <a:gd name="T7" fmla="*/ 0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0"/>
                </a:moveTo>
                <a:lnTo>
                  <a:pt x="128" y="299"/>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653" name="Line 277"/>
          <p:cNvSpPr>
            <a:spLocks noChangeShapeType="1"/>
          </p:cNvSpPr>
          <p:nvPr/>
        </p:nvSpPr>
        <p:spPr bwMode="auto">
          <a:xfrm>
            <a:off x="7777163" y="3729038"/>
            <a:ext cx="1587" cy="1587"/>
          </a:xfrm>
          <a:prstGeom prst="line">
            <a:avLst/>
          </a:prstGeom>
          <a:noFill/>
          <a:ln w="0">
            <a:solidFill>
              <a:srgbClr val="FFFF00"/>
            </a:solidFill>
            <a:round/>
            <a:headEnd/>
            <a:tailEnd/>
          </a:ln>
        </p:spPr>
        <p:txBody>
          <a:bodyPr>
            <a:prstTxWarp prst="textNoShape">
              <a:avLst/>
            </a:prstTxWarp>
          </a:bodyPr>
          <a:lstStyle/>
          <a:p>
            <a:endParaRPr lang="en-US"/>
          </a:p>
        </p:txBody>
      </p:sp>
      <p:sp>
        <p:nvSpPr>
          <p:cNvPr id="101654" name="Freeform 278"/>
          <p:cNvSpPr>
            <a:spLocks/>
          </p:cNvSpPr>
          <p:nvPr/>
        </p:nvSpPr>
        <p:spPr bwMode="auto">
          <a:xfrm>
            <a:off x="7777163" y="3729038"/>
            <a:ext cx="90487" cy="90487"/>
          </a:xfrm>
          <a:custGeom>
            <a:avLst/>
            <a:gdLst>
              <a:gd name="T0" fmla="*/ 0 w 256"/>
              <a:gd name="T1" fmla="*/ 0 h 299"/>
              <a:gd name="T2" fmla="*/ 45244 w 256"/>
              <a:gd name="T3" fmla="*/ 90487 h 299"/>
              <a:gd name="T4" fmla="*/ 90487 w 256"/>
              <a:gd name="T5" fmla="*/ 0 h 299"/>
              <a:gd name="T6" fmla="*/ 0 w 256"/>
              <a:gd name="T7" fmla="*/ 0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0"/>
                </a:moveTo>
                <a:lnTo>
                  <a:pt x="128" y="299"/>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655" name="Line 279"/>
          <p:cNvSpPr>
            <a:spLocks noChangeShapeType="1"/>
          </p:cNvSpPr>
          <p:nvPr/>
        </p:nvSpPr>
        <p:spPr bwMode="auto">
          <a:xfrm>
            <a:off x="8066088" y="3729038"/>
            <a:ext cx="1587" cy="1587"/>
          </a:xfrm>
          <a:prstGeom prst="line">
            <a:avLst/>
          </a:prstGeom>
          <a:noFill/>
          <a:ln w="0">
            <a:solidFill>
              <a:srgbClr val="FFFF00"/>
            </a:solidFill>
            <a:round/>
            <a:headEnd/>
            <a:tailEnd/>
          </a:ln>
        </p:spPr>
        <p:txBody>
          <a:bodyPr>
            <a:prstTxWarp prst="textNoShape">
              <a:avLst/>
            </a:prstTxWarp>
          </a:bodyPr>
          <a:lstStyle/>
          <a:p>
            <a:endParaRPr lang="en-US"/>
          </a:p>
        </p:txBody>
      </p:sp>
      <p:sp>
        <p:nvSpPr>
          <p:cNvPr id="101656" name="Freeform 280"/>
          <p:cNvSpPr>
            <a:spLocks/>
          </p:cNvSpPr>
          <p:nvPr/>
        </p:nvSpPr>
        <p:spPr bwMode="auto">
          <a:xfrm>
            <a:off x="8066088" y="3729038"/>
            <a:ext cx="88900" cy="90487"/>
          </a:xfrm>
          <a:custGeom>
            <a:avLst/>
            <a:gdLst>
              <a:gd name="T0" fmla="*/ 0 w 256"/>
              <a:gd name="T1" fmla="*/ 0 h 299"/>
              <a:gd name="T2" fmla="*/ 44450 w 256"/>
              <a:gd name="T3" fmla="*/ 90487 h 299"/>
              <a:gd name="T4" fmla="*/ 88900 w 256"/>
              <a:gd name="T5" fmla="*/ 0 h 299"/>
              <a:gd name="T6" fmla="*/ 0 w 256"/>
              <a:gd name="T7" fmla="*/ 0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0"/>
                </a:moveTo>
                <a:lnTo>
                  <a:pt x="128" y="299"/>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657" name="Freeform 281"/>
          <p:cNvSpPr>
            <a:spLocks/>
          </p:cNvSpPr>
          <p:nvPr/>
        </p:nvSpPr>
        <p:spPr bwMode="auto">
          <a:xfrm>
            <a:off x="1757363" y="5380038"/>
            <a:ext cx="36512" cy="150812"/>
          </a:xfrm>
          <a:custGeom>
            <a:avLst/>
            <a:gdLst>
              <a:gd name="T0" fmla="*/ 0 w 103"/>
              <a:gd name="T1" fmla="*/ 132595 h 505"/>
              <a:gd name="T2" fmla="*/ 0 w 103"/>
              <a:gd name="T3" fmla="*/ 135581 h 505"/>
              <a:gd name="T4" fmla="*/ 1063 w 103"/>
              <a:gd name="T5" fmla="*/ 138269 h 505"/>
              <a:gd name="T6" fmla="*/ 1772 w 103"/>
              <a:gd name="T7" fmla="*/ 140957 h 505"/>
              <a:gd name="T8" fmla="*/ 3545 w 103"/>
              <a:gd name="T9" fmla="*/ 143047 h 505"/>
              <a:gd name="T10" fmla="*/ 5317 w 103"/>
              <a:gd name="T11" fmla="*/ 145437 h 505"/>
              <a:gd name="T12" fmla="*/ 7444 w 103"/>
              <a:gd name="T13" fmla="*/ 147228 h 505"/>
              <a:gd name="T14" fmla="*/ 10280 w 103"/>
              <a:gd name="T15" fmla="*/ 148722 h 505"/>
              <a:gd name="T16" fmla="*/ 12761 w 103"/>
              <a:gd name="T17" fmla="*/ 149916 h 505"/>
              <a:gd name="T18" fmla="*/ 15243 w 103"/>
              <a:gd name="T19" fmla="*/ 150513 h 505"/>
              <a:gd name="T20" fmla="*/ 18433 w 103"/>
              <a:gd name="T21" fmla="*/ 150812 h 505"/>
              <a:gd name="T22" fmla="*/ 21269 w 103"/>
              <a:gd name="T23" fmla="*/ 150513 h 505"/>
              <a:gd name="T24" fmla="*/ 24105 w 103"/>
              <a:gd name="T25" fmla="*/ 149916 h 505"/>
              <a:gd name="T26" fmla="*/ 26941 w 103"/>
              <a:gd name="T27" fmla="*/ 148722 h 505"/>
              <a:gd name="T28" fmla="*/ 29068 w 103"/>
              <a:gd name="T29" fmla="*/ 147228 h 505"/>
              <a:gd name="T30" fmla="*/ 31195 w 103"/>
              <a:gd name="T31" fmla="*/ 145437 h 505"/>
              <a:gd name="T32" fmla="*/ 32967 w 103"/>
              <a:gd name="T33" fmla="*/ 143047 h 505"/>
              <a:gd name="T34" fmla="*/ 34740 w 103"/>
              <a:gd name="T35" fmla="*/ 140957 h 505"/>
              <a:gd name="T36" fmla="*/ 35449 w 103"/>
              <a:gd name="T37" fmla="*/ 138269 h 505"/>
              <a:gd name="T38" fmla="*/ 36512 w 103"/>
              <a:gd name="T39" fmla="*/ 135581 h 505"/>
              <a:gd name="T40" fmla="*/ 36512 w 103"/>
              <a:gd name="T41" fmla="*/ 132595 h 505"/>
              <a:gd name="T42" fmla="*/ 36512 w 103"/>
              <a:gd name="T43" fmla="*/ 17918 h 505"/>
              <a:gd name="T44" fmla="*/ 35449 w 103"/>
              <a:gd name="T45" fmla="*/ 12244 h 505"/>
              <a:gd name="T46" fmla="*/ 34740 w 103"/>
              <a:gd name="T47" fmla="*/ 9855 h 505"/>
              <a:gd name="T48" fmla="*/ 32967 w 103"/>
              <a:gd name="T49" fmla="*/ 7466 h 505"/>
              <a:gd name="T50" fmla="*/ 31195 w 103"/>
              <a:gd name="T51" fmla="*/ 5375 h 505"/>
              <a:gd name="T52" fmla="*/ 29068 w 103"/>
              <a:gd name="T53" fmla="*/ 3285 h 505"/>
              <a:gd name="T54" fmla="*/ 26941 w 103"/>
              <a:gd name="T55" fmla="*/ 1792 h 505"/>
              <a:gd name="T56" fmla="*/ 24105 w 103"/>
              <a:gd name="T57" fmla="*/ 597 h 505"/>
              <a:gd name="T58" fmla="*/ 21269 w 103"/>
              <a:gd name="T59" fmla="*/ 299 h 505"/>
              <a:gd name="T60" fmla="*/ 18433 w 103"/>
              <a:gd name="T61" fmla="*/ 0 h 505"/>
              <a:gd name="T62" fmla="*/ 15243 w 103"/>
              <a:gd name="T63" fmla="*/ 299 h 505"/>
              <a:gd name="T64" fmla="*/ 12761 w 103"/>
              <a:gd name="T65" fmla="*/ 597 h 505"/>
              <a:gd name="T66" fmla="*/ 10280 w 103"/>
              <a:gd name="T67" fmla="*/ 1792 h 505"/>
              <a:gd name="T68" fmla="*/ 7444 w 103"/>
              <a:gd name="T69" fmla="*/ 3285 h 505"/>
              <a:gd name="T70" fmla="*/ 5317 w 103"/>
              <a:gd name="T71" fmla="*/ 5375 h 505"/>
              <a:gd name="T72" fmla="*/ 3545 w 103"/>
              <a:gd name="T73" fmla="*/ 7466 h 505"/>
              <a:gd name="T74" fmla="*/ 1772 w 103"/>
              <a:gd name="T75" fmla="*/ 9855 h 505"/>
              <a:gd name="T76" fmla="*/ 1063 w 103"/>
              <a:gd name="T77" fmla="*/ 12244 h 505"/>
              <a:gd name="T78" fmla="*/ 0 w 103"/>
              <a:gd name="T79" fmla="*/ 15231 h 505"/>
              <a:gd name="T80" fmla="*/ 0 w 103"/>
              <a:gd name="T81" fmla="*/ 17918 h 505"/>
              <a:gd name="T82" fmla="*/ 0 w 103"/>
              <a:gd name="T83" fmla="*/ 132595 h 5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505"/>
              <a:gd name="T128" fmla="*/ 103 w 103"/>
              <a:gd name="T129" fmla="*/ 505 h 50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505">
                <a:moveTo>
                  <a:pt x="0" y="444"/>
                </a:moveTo>
                <a:lnTo>
                  <a:pt x="0" y="454"/>
                </a:lnTo>
                <a:lnTo>
                  <a:pt x="3" y="463"/>
                </a:lnTo>
                <a:lnTo>
                  <a:pt x="5" y="472"/>
                </a:lnTo>
                <a:lnTo>
                  <a:pt x="10" y="479"/>
                </a:lnTo>
                <a:lnTo>
                  <a:pt x="15" y="487"/>
                </a:lnTo>
                <a:lnTo>
                  <a:pt x="21" y="493"/>
                </a:lnTo>
                <a:lnTo>
                  <a:pt x="29" y="498"/>
                </a:lnTo>
                <a:lnTo>
                  <a:pt x="36" y="502"/>
                </a:lnTo>
                <a:lnTo>
                  <a:pt x="43" y="504"/>
                </a:lnTo>
                <a:lnTo>
                  <a:pt x="52" y="505"/>
                </a:lnTo>
                <a:lnTo>
                  <a:pt x="60" y="504"/>
                </a:lnTo>
                <a:lnTo>
                  <a:pt x="68" y="502"/>
                </a:lnTo>
                <a:lnTo>
                  <a:pt x="76" y="498"/>
                </a:lnTo>
                <a:lnTo>
                  <a:pt x="82" y="493"/>
                </a:lnTo>
                <a:lnTo>
                  <a:pt x="88" y="487"/>
                </a:lnTo>
                <a:lnTo>
                  <a:pt x="93" y="479"/>
                </a:lnTo>
                <a:lnTo>
                  <a:pt x="98" y="472"/>
                </a:lnTo>
                <a:lnTo>
                  <a:pt x="100" y="463"/>
                </a:lnTo>
                <a:lnTo>
                  <a:pt x="103" y="454"/>
                </a:lnTo>
                <a:lnTo>
                  <a:pt x="103" y="444"/>
                </a:lnTo>
                <a:lnTo>
                  <a:pt x="103" y="60"/>
                </a:lnTo>
                <a:lnTo>
                  <a:pt x="100" y="41"/>
                </a:lnTo>
                <a:lnTo>
                  <a:pt x="98" y="33"/>
                </a:lnTo>
                <a:lnTo>
                  <a:pt x="93" y="25"/>
                </a:lnTo>
                <a:lnTo>
                  <a:pt x="88" y="18"/>
                </a:lnTo>
                <a:lnTo>
                  <a:pt x="82" y="11"/>
                </a:lnTo>
                <a:lnTo>
                  <a:pt x="76" y="6"/>
                </a:lnTo>
                <a:lnTo>
                  <a:pt x="68" y="2"/>
                </a:lnTo>
                <a:lnTo>
                  <a:pt x="60" y="1"/>
                </a:lnTo>
                <a:lnTo>
                  <a:pt x="52" y="0"/>
                </a:lnTo>
                <a:lnTo>
                  <a:pt x="43" y="1"/>
                </a:lnTo>
                <a:lnTo>
                  <a:pt x="36" y="2"/>
                </a:lnTo>
                <a:lnTo>
                  <a:pt x="29" y="6"/>
                </a:lnTo>
                <a:lnTo>
                  <a:pt x="21" y="11"/>
                </a:lnTo>
                <a:lnTo>
                  <a:pt x="15" y="18"/>
                </a:lnTo>
                <a:lnTo>
                  <a:pt x="10" y="25"/>
                </a:lnTo>
                <a:lnTo>
                  <a:pt x="5" y="33"/>
                </a:lnTo>
                <a:lnTo>
                  <a:pt x="3" y="41"/>
                </a:lnTo>
                <a:lnTo>
                  <a:pt x="0" y="51"/>
                </a:lnTo>
                <a:lnTo>
                  <a:pt x="0" y="60"/>
                </a:lnTo>
                <a:lnTo>
                  <a:pt x="0" y="444"/>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658" name="Line 282"/>
          <p:cNvSpPr>
            <a:spLocks noChangeShapeType="1"/>
          </p:cNvSpPr>
          <p:nvPr/>
        </p:nvSpPr>
        <p:spPr bwMode="auto">
          <a:xfrm>
            <a:off x="1774825" y="5380038"/>
            <a:ext cx="1588" cy="0"/>
          </a:xfrm>
          <a:prstGeom prst="line">
            <a:avLst/>
          </a:prstGeom>
          <a:noFill/>
          <a:ln w="0">
            <a:solidFill>
              <a:srgbClr val="FFFF00"/>
            </a:solidFill>
            <a:round/>
            <a:headEnd/>
            <a:tailEnd/>
          </a:ln>
        </p:spPr>
        <p:txBody>
          <a:bodyPr>
            <a:prstTxWarp prst="textNoShape">
              <a:avLst/>
            </a:prstTxWarp>
          </a:bodyPr>
          <a:lstStyle/>
          <a:p>
            <a:endParaRPr lang="en-US"/>
          </a:p>
        </p:txBody>
      </p:sp>
      <p:sp>
        <p:nvSpPr>
          <p:cNvPr id="101659" name="Freeform 283"/>
          <p:cNvSpPr>
            <a:spLocks/>
          </p:cNvSpPr>
          <p:nvPr/>
        </p:nvSpPr>
        <p:spPr bwMode="auto">
          <a:xfrm>
            <a:off x="1757363" y="5380038"/>
            <a:ext cx="323850" cy="34925"/>
          </a:xfrm>
          <a:custGeom>
            <a:avLst/>
            <a:gdLst>
              <a:gd name="T0" fmla="*/ 18147 w 928"/>
              <a:gd name="T1" fmla="*/ 0 h 121"/>
              <a:gd name="T2" fmla="*/ 15006 w 928"/>
              <a:gd name="T3" fmla="*/ 289 h 121"/>
              <a:gd name="T4" fmla="*/ 12563 w 928"/>
              <a:gd name="T5" fmla="*/ 577 h 121"/>
              <a:gd name="T6" fmla="*/ 10120 w 928"/>
              <a:gd name="T7" fmla="*/ 1732 h 121"/>
              <a:gd name="T8" fmla="*/ 7329 w 928"/>
              <a:gd name="T9" fmla="*/ 3175 h 121"/>
              <a:gd name="T10" fmla="*/ 5235 w 928"/>
              <a:gd name="T11" fmla="*/ 5195 h 121"/>
              <a:gd name="T12" fmla="*/ 3490 w 928"/>
              <a:gd name="T13" fmla="*/ 7216 h 121"/>
              <a:gd name="T14" fmla="*/ 1745 w 928"/>
              <a:gd name="T15" fmla="*/ 9525 h 121"/>
              <a:gd name="T16" fmla="*/ 1047 w 928"/>
              <a:gd name="T17" fmla="*/ 11834 h 121"/>
              <a:gd name="T18" fmla="*/ 0 w 928"/>
              <a:gd name="T19" fmla="*/ 14720 h 121"/>
              <a:gd name="T20" fmla="*/ 0 w 928"/>
              <a:gd name="T21" fmla="*/ 17318 h 121"/>
              <a:gd name="T22" fmla="*/ 0 w 928"/>
              <a:gd name="T23" fmla="*/ 20205 h 121"/>
              <a:gd name="T24" fmla="*/ 1047 w 928"/>
              <a:gd name="T25" fmla="*/ 22514 h 121"/>
              <a:gd name="T26" fmla="*/ 1745 w 928"/>
              <a:gd name="T27" fmla="*/ 25400 h 121"/>
              <a:gd name="T28" fmla="*/ 3490 w 928"/>
              <a:gd name="T29" fmla="*/ 27420 h 121"/>
              <a:gd name="T30" fmla="*/ 5235 w 928"/>
              <a:gd name="T31" fmla="*/ 29730 h 121"/>
              <a:gd name="T32" fmla="*/ 7329 w 928"/>
              <a:gd name="T33" fmla="*/ 31461 h 121"/>
              <a:gd name="T34" fmla="*/ 10120 w 928"/>
              <a:gd name="T35" fmla="*/ 32616 h 121"/>
              <a:gd name="T36" fmla="*/ 12563 w 928"/>
              <a:gd name="T37" fmla="*/ 33770 h 121"/>
              <a:gd name="T38" fmla="*/ 15006 w 928"/>
              <a:gd name="T39" fmla="*/ 34636 h 121"/>
              <a:gd name="T40" fmla="*/ 18147 w 928"/>
              <a:gd name="T41" fmla="*/ 34925 h 121"/>
              <a:gd name="T42" fmla="*/ 305703 w 928"/>
              <a:gd name="T43" fmla="*/ 34925 h 121"/>
              <a:gd name="T44" fmla="*/ 311287 w 928"/>
              <a:gd name="T45" fmla="*/ 33770 h 121"/>
              <a:gd name="T46" fmla="*/ 314079 w 928"/>
              <a:gd name="T47" fmla="*/ 32616 h 121"/>
              <a:gd name="T48" fmla="*/ 316173 w 928"/>
              <a:gd name="T49" fmla="*/ 31461 h 121"/>
              <a:gd name="T50" fmla="*/ 318266 w 928"/>
              <a:gd name="T51" fmla="*/ 29730 h 121"/>
              <a:gd name="T52" fmla="*/ 320360 w 928"/>
              <a:gd name="T53" fmla="*/ 27420 h 121"/>
              <a:gd name="T54" fmla="*/ 321756 w 928"/>
              <a:gd name="T55" fmla="*/ 25400 h 121"/>
              <a:gd name="T56" fmla="*/ 323152 w 928"/>
              <a:gd name="T57" fmla="*/ 22514 h 121"/>
              <a:gd name="T58" fmla="*/ 323501 w 928"/>
              <a:gd name="T59" fmla="*/ 20205 h 121"/>
              <a:gd name="T60" fmla="*/ 323850 w 928"/>
              <a:gd name="T61" fmla="*/ 17318 h 121"/>
              <a:gd name="T62" fmla="*/ 323501 w 928"/>
              <a:gd name="T63" fmla="*/ 14720 h 121"/>
              <a:gd name="T64" fmla="*/ 323152 w 928"/>
              <a:gd name="T65" fmla="*/ 11834 h 121"/>
              <a:gd name="T66" fmla="*/ 321756 w 928"/>
              <a:gd name="T67" fmla="*/ 9525 h 121"/>
              <a:gd name="T68" fmla="*/ 320360 w 928"/>
              <a:gd name="T69" fmla="*/ 7216 h 121"/>
              <a:gd name="T70" fmla="*/ 318266 w 928"/>
              <a:gd name="T71" fmla="*/ 5195 h 121"/>
              <a:gd name="T72" fmla="*/ 316173 w 928"/>
              <a:gd name="T73" fmla="*/ 3175 h 121"/>
              <a:gd name="T74" fmla="*/ 314079 w 928"/>
              <a:gd name="T75" fmla="*/ 1732 h 121"/>
              <a:gd name="T76" fmla="*/ 311287 w 928"/>
              <a:gd name="T77" fmla="*/ 577 h 121"/>
              <a:gd name="T78" fmla="*/ 308146 w 928"/>
              <a:gd name="T79" fmla="*/ 289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3" y="1"/>
                </a:lnTo>
                <a:lnTo>
                  <a:pt x="36" y="2"/>
                </a:lnTo>
                <a:lnTo>
                  <a:pt x="29" y="6"/>
                </a:lnTo>
                <a:lnTo>
                  <a:pt x="21" y="11"/>
                </a:lnTo>
                <a:lnTo>
                  <a:pt x="15" y="18"/>
                </a:lnTo>
                <a:lnTo>
                  <a:pt x="10" y="25"/>
                </a:lnTo>
                <a:lnTo>
                  <a:pt x="5" y="33"/>
                </a:lnTo>
                <a:lnTo>
                  <a:pt x="3" y="41"/>
                </a:lnTo>
                <a:lnTo>
                  <a:pt x="0" y="51"/>
                </a:lnTo>
                <a:lnTo>
                  <a:pt x="0" y="60"/>
                </a:lnTo>
                <a:lnTo>
                  <a:pt x="0" y="70"/>
                </a:lnTo>
                <a:lnTo>
                  <a:pt x="3" y="78"/>
                </a:lnTo>
                <a:lnTo>
                  <a:pt x="5" y="88"/>
                </a:lnTo>
                <a:lnTo>
                  <a:pt x="10" y="95"/>
                </a:lnTo>
                <a:lnTo>
                  <a:pt x="15" y="103"/>
                </a:lnTo>
                <a:lnTo>
                  <a:pt x="21" y="109"/>
                </a:lnTo>
                <a:lnTo>
                  <a:pt x="29" y="113"/>
                </a:lnTo>
                <a:lnTo>
                  <a:pt x="36" y="117"/>
                </a:lnTo>
                <a:lnTo>
                  <a:pt x="43" y="120"/>
                </a:lnTo>
                <a:lnTo>
                  <a:pt x="52" y="121"/>
                </a:lnTo>
                <a:lnTo>
                  <a:pt x="876" y="121"/>
                </a:lnTo>
                <a:lnTo>
                  <a:pt x="892" y="117"/>
                </a:lnTo>
                <a:lnTo>
                  <a:pt x="900" y="113"/>
                </a:lnTo>
                <a:lnTo>
                  <a:pt x="906" y="109"/>
                </a:lnTo>
                <a:lnTo>
                  <a:pt x="912" y="103"/>
                </a:lnTo>
                <a:lnTo>
                  <a:pt x="918" y="95"/>
                </a:lnTo>
                <a:lnTo>
                  <a:pt x="922" y="88"/>
                </a:lnTo>
                <a:lnTo>
                  <a:pt x="926" y="78"/>
                </a:lnTo>
                <a:lnTo>
                  <a:pt x="927" y="70"/>
                </a:lnTo>
                <a:lnTo>
                  <a:pt x="928" y="60"/>
                </a:lnTo>
                <a:lnTo>
                  <a:pt x="927" y="51"/>
                </a:lnTo>
                <a:lnTo>
                  <a:pt x="926" y="41"/>
                </a:lnTo>
                <a:lnTo>
                  <a:pt x="922" y="33"/>
                </a:lnTo>
                <a:lnTo>
                  <a:pt x="918" y="25"/>
                </a:lnTo>
                <a:lnTo>
                  <a:pt x="912" y="18"/>
                </a:lnTo>
                <a:lnTo>
                  <a:pt x="906" y="11"/>
                </a:lnTo>
                <a:lnTo>
                  <a:pt x="900" y="6"/>
                </a:lnTo>
                <a:lnTo>
                  <a:pt x="892" y="2"/>
                </a:lnTo>
                <a:lnTo>
                  <a:pt x="883" y="1"/>
                </a:lnTo>
                <a:lnTo>
                  <a:pt x="876"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660" name="Line 284"/>
          <p:cNvSpPr>
            <a:spLocks noChangeShapeType="1"/>
          </p:cNvSpPr>
          <p:nvPr/>
        </p:nvSpPr>
        <p:spPr bwMode="auto">
          <a:xfrm>
            <a:off x="2063750" y="5380038"/>
            <a:ext cx="0" cy="0"/>
          </a:xfrm>
          <a:prstGeom prst="line">
            <a:avLst/>
          </a:prstGeom>
          <a:noFill/>
          <a:ln w="0">
            <a:solidFill>
              <a:srgbClr val="FFFF00"/>
            </a:solidFill>
            <a:round/>
            <a:headEnd/>
            <a:tailEnd/>
          </a:ln>
        </p:spPr>
        <p:txBody>
          <a:bodyPr>
            <a:prstTxWarp prst="textNoShape">
              <a:avLst/>
            </a:prstTxWarp>
          </a:bodyPr>
          <a:lstStyle/>
          <a:p>
            <a:endParaRPr lang="en-US"/>
          </a:p>
        </p:txBody>
      </p:sp>
      <p:sp>
        <p:nvSpPr>
          <p:cNvPr id="101661" name="Line 285"/>
          <p:cNvSpPr>
            <a:spLocks noChangeShapeType="1"/>
          </p:cNvSpPr>
          <p:nvPr/>
        </p:nvSpPr>
        <p:spPr bwMode="auto">
          <a:xfrm>
            <a:off x="2351088" y="5380038"/>
            <a:ext cx="1587" cy="0"/>
          </a:xfrm>
          <a:prstGeom prst="line">
            <a:avLst/>
          </a:prstGeom>
          <a:noFill/>
          <a:ln w="0">
            <a:solidFill>
              <a:srgbClr val="FFFF00"/>
            </a:solidFill>
            <a:round/>
            <a:headEnd/>
            <a:tailEnd/>
          </a:ln>
        </p:spPr>
        <p:txBody>
          <a:bodyPr>
            <a:prstTxWarp prst="textNoShape">
              <a:avLst/>
            </a:prstTxWarp>
          </a:bodyPr>
          <a:lstStyle/>
          <a:p>
            <a:endParaRPr lang="en-US"/>
          </a:p>
        </p:txBody>
      </p:sp>
      <p:sp>
        <p:nvSpPr>
          <p:cNvPr id="101662" name="Line 286"/>
          <p:cNvSpPr>
            <a:spLocks noChangeShapeType="1"/>
          </p:cNvSpPr>
          <p:nvPr/>
        </p:nvSpPr>
        <p:spPr bwMode="auto">
          <a:xfrm>
            <a:off x="2638425" y="5380038"/>
            <a:ext cx="1588" cy="0"/>
          </a:xfrm>
          <a:prstGeom prst="line">
            <a:avLst/>
          </a:prstGeom>
          <a:noFill/>
          <a:ln w="0">
            <a:solidFill>
              <a:srgbClr val="FFFF00"/>
            </a:solidFill>
            <a:round/>
            <a:headEnd/>
            <a:tailEnd/>
          </a:ln>
        </p:spPr>
        <p:txBody>
          <a:bodyPr>
            <a:prstTxWarp prst="textNoShape">
              <a:avLst/>
            </a:prstTxWarp>
          </a:bodyPr>
          <a:lstStyle/>
          <a:p>
            <a:endParaRPr lang="en-US"/>
          </a:p>
        </p:txBody>
      </p:sp>
      <p:sp>
        <p:nvSpPr>
          <p:cNvPr id="101663" name="Line 287"/>
          <p:cNvSpPr>
            <a:spLocks noChangeShapeType="1"/>
          </p:cNvSpPr>
          <p:nvPr/>
        </p:nvSpPr>
        <p:spPr bwMode="auto">
          <a:xfrm>
            <a:off x="2908300" y="5397500"/>
            <a:ext cx="1588"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1664" name="Line 288"/>
          <p:cNvSpPr>
            <a:spLocks noChangeShapeType="1"/>
          </p:cNvSpPr>
          <p:nvPr/>
        </p:nvSpPr>
        <p:spPr bwMode="auto">
          <a:xfrm>
            <a:off x="2927350" y="5141913"/>
            <a:ext cx="0" cy="0"/>
          </a:xfrm>
          <a:prstGeom prst="line">
            <a:avLst/>
          </a:prstGeom>
          <a:noFill/>
          <a:ln w="0">
            <a:solidFill>
              <a:srgbClr val="FFFF00"/>
            </a:solidFill>
            <a:round/>
            <a:headEnd/>
            <a:tailEnd/>
          </a:ln>
        </p:spPr>
        <p:txBody>
          <a:bodyPr>
            <a:prstTxWarp prst="textNoShape">
              <a:avLst/>
            </a:prstTxWarp>
          </a:bodyPr>
          <a:lstStyle/>
          <a:p>
            <a:endParaRPr lang="en-US"/>
          </a:p>
        </p:txBody>
      </p:sp>
      <p:sp>
        <p:nvSpPr>
          <p:cNvPr id="101665" name="Freeform 289"/>
          <p:cNvSpPr>
            <a:spLocks/>
          </p:cNvSpPr>
          <p:nvPr/>
        </p:nvSpPr>
        <p:spPr bwMode="auto">
          <a:xfrm>
            <a:off x="2908300" y="5141913"/>
            <a:ext cx="323850" cy="36512"/>
          </a:xfrm>
          <a:custGeom>
            <a:avLst/>
            <a:gdLst>
              <a:gd name="T0" fmla="*/ 18147 w 928"/>
              <a:gd name="T1" fmla="*/ 0 h 121"/>
              <a:gd name="T2" fmla="*/ 15355 w 928"/>
              <a:gd name="T3" fmla="*/ 604 h 121"/>
              <a:gd name="T4" fmla="*/ 12563 w 928"/>
              <a:gd name="T5" fmla="*/ 905 h 121"/>
              <a:gd name="T6" fmla="*/ 9771 w 928"/>
              <a:gd name="T7" fmla="*/ 1811 h 121"/>
              <a:gd name="T8" fmla="*/ 7677 w 928"/>
              <a:gd name="T9" fmla="*/ 3621 h 121"/>
              <a:gd name="T10" fmla="*/ 5584 w 928"/>
              <a:gd name="T11" fmla="*/ 5432 h 121"/>
              <a:gd name="T12" fmla="*/ 3490 w 928"/>
              <a:gd name="T13" fmla="*/ 7846 h 121"/>
              <a:gd name="T14" fmla="*/ 2094 w 928"/>
              <a:gd name="T15" fmla="*/ 9958 h 121"/>
              <a:gd name="T16" fmla="*/ 698 w 928"/>
              <a:gd name="T17" fmla="*/ 12975 h 121"/>
              <a:gd name="T18" fmla="*/ 349 w 928"/>
              <a:gd name="T19" fmla="*/ 15389 h 121"/>
              <a:gd name="T20" fmla="*/ 0 w 928"/>
              <a:gd name="T21" fmla="*/ 18407 h 121"/>
              <a:gd name="T22" fmla="*/ 349 w 928"/>
              <a:gd name="T23" fmla="*/ 21123 h 121"/>
              <a:gd name="T24" fmla="*/ 698 w 928"/>
              <a:gd name="T25" fmla="*/ 23838 h 121"/>
              <a:gd name="T26" fmla="*/ 2094 w 928"/>
              <a:gd name="T27" fmla="*/ 26856 h 121"/>
              <a:gd name="T28" fmla="*/ 3490 w 928"/>
              <a:gd name="T29" fmla="*/ 28968 h 121"/>
              <a:gd name="T30" fmla="*/ 5584 w 928"/>
              <a:gd name="T31" fmla="*/ 31080 h 121"/>
              <a:gd name="T32" fmla="*/ 7677 w 928"/>
              <a:gd name="T33" fmla="*/ 32891 h 121"/>
              <a:gd name="T34" fmla="*/ 9771 w 928"/>
              <a:gd name="T35" fmla="*/ 34701 h 121"/>
              <a:gd name="T36" fmla="*/ 12563 w 928"/>
              <a:gd name="T37" fmla="*/ 35908 h 121"/>
              <a:gd name="T38" fmla="*/ 15355 w 928"/>
              <a:gd name="T39" fmla="*/ 36210 h 121"/>
              <a:gd name="T40" fmla="*/ 18147 w 928"/>
              <a:gd name="T41" fmla="*/ 36512 h 121"/>
              <a:gd name="T42" fmla="*/ 305703 w 928"/>
              <a:gd name="T43" fmla="*/ 36512 h 121"/>
              <a:gd name="T44" fmla="*/ 311287 w 928"/>
              <a:gd name="T45" fmla="*/ 35908 h 121"/>
              <a:gd name="T46" fmla="*/ 313730 w 928"/>
              <a:gd name="T47" fmla="*/ 34701 h 121"/>
              <a:gd name="T48" fmla="*/ 316521 w 928"/>
              <a:gd name="T49" fmla="*/ 32891 h 121"/>
              <a:gd name="T50" fmla="*/ 318615 w 928"/>
              <a:gd name="T51" fmla="*/ 31080 h 121"/>
              <a:gd name="T52" fmla="*/ 320360 w 928"/>
              <a:gd name="T53" fmla="*/ 28968 h 121"/>
              <a:gd name="T54" fmla="*/ 322105 w 928"/>
              <a:gd name="T55" fmla="*/ 26856 h 121"/>
              <a:gd name="T56" fmla="*/ 322803 w 928"/>
              <a:gd name="T57" fmla="*/ 23838 h 121"/>
              <a:gd name="T58" fmla="*/ 323850 w 928"/>
              <a:gd name="T59" fmla="*/ 21123 h 121"/>
              <a:gd name="T60" fmla="*/ 323850 w 928"/>
              <a:gd name="T61" fmla="*/ 18407 h 121"/>
              <a:gd name="T62" fmla="*/ 323850 w 928"/>
              <a:gd name="T63" fmla="*/ 15389 h 121"/>
              <a:gd name="T64" fmla="*/ 322803 w 928"/>
              <a:gd name="T65" fmla="*/ 12975 h 121"/>
              <a:gd name="T66" fmla="*/ 322105 w 928"/>
              <a:gd name="T67" fmla="*/ 9958 h 121"/>
              <a:gd name="T68" fmla="*/ 320360 w 928"/>
              <a:gd name="T69" fmla="*/ 7846 h 121"/>
              <a:gd name="T70" fmla="*/ 318615 w 928"/>
              <a:gd name="T71" fmla="*/ 5432 h 121"/>
              <a:gd name="T72" fmla="*/ 316521 w 928"/>
              <a:gd name="T73" fmla="*/ 3621 h 121"/>
              <a:gd name="T74" fmla="*/ 313730 w 928"/>
              <a:gd name="T75" fmla="*/ 1811 h 121"/>
              <a:gd name="T76" fmla="*/ 311287 w 928"/>
              <a:gd name="T77" fmla="*/ 905 h 121"/>
              <a:gd name="T78" fmla="*/ 308495 w 928"/>
              <a:gd name="T79" fmla="*/ 604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4" y="2"/>
                </a:lnTo>
                <a:lnTo>
                  <a:pt x="36" y="3"/>
                </a:lnTo>
                <a:lnTo>
                  <a:pt x="28" y="6"/>
                </a:lnTo>
                <a:lnTo>
                  <a:pt x="22" y="12"/>
                </a:lnTo>
                <a:lnTo>
                  <a:pt x="16" y="18"/>
                </a:lnTo>
                <a:lnTo>
                  <a:pt x="10" y="26"/>
                </a:lnTo>
                <a:lnTo>
                  <a:pt x="6" y="33"/>
                </a:lnTo>
                <a:lnTo>
                  <a:pt x="2" y="43"/>
                </a:lnTo>
                <a:lnTo>
                  <a:pt x="1" y="51"/>
                </a:lnTo>
                <a:lnTo>
                  <a:pt x="0" y="61"/>
                </a:lnTo>
                <a:lnTo>
                  <a:pt x="1" y="70"/>
                </a:lnTo>
                <a:lnTo>
                  <a:pt x="2" y="79"/>
                </a:lnTo>
                <a:lnTo>
                  <a:pt x="6" y="89"/>
                </a:lnTo>
                <a:lnTo>
                  <a:pt x="10" y="96"/>
                </a:lnTo>
                <a:lnTo>
                  <a:pt x="16" y="103"/>
                </a:lnTo>
                <a:lnTo>
                  <a:pt x="22" y="109"/>
                </a:lnTo>
                <a:lnTo>
                  <a:pt x="28" y="115"/>
                </a:lnTo>
                <a:lnTo>
                  <a:pt x="36" y="119"/>
                </a:lnTo>
                <a:lnTo>
                  <a:pt x="44" y="120"/>
                </a:lnTo>
                <a:lnTo>
                  <a:pt x="52" y="121"/>
                </a:lnTo>
                <a:lnTo>
                  <a:pt x="876" y="121"/>
                </a:lnTo>
                <a:lnTo>
                  <a:pt x="892" y="119"/>
                </a:lnTo>
                <a:lnTo>
                  <a:pt x="899" y="115"/>
                </a:lnTo>
                <a:lnTo>
                  <a:pt x="907" y="109"/>
                </a:lnTo>
                <a:lnTo>
                  <a:pt x="913" y="103"/>
                </a:lnTo>
                <a:lnTo>
                  <a:pt x="918" y="96"/>
                </a:lnTo>
                <a:lnTo>
                  <a:pt x="923" y="89"/>
                </a:lnTo>
                <a:lnTo>
                  <a:pt x="925" y="79"/>
                </a:lnTo>
                <a:lnTo>
                  <a:pt x="928" y="70"/>
                </a:lnTo>
                <a:lnTo>
                  <a:pt x="928" y="61"/>
                </a:lnTo>
                <a:lnTo>
                  <a:pt x="928" y="51"/>
                </a:lnTo>
                <a:lnTo>
                  <a:pt x="925" y="43"/>
                </a:lnTo>
                <a:lnTo>
                  <a:pt x="923" y="33"/>
                </a:lnTo>
                <a:lnTo>
                  <a:pt x="918" y="26"/>
                </a:lnTo>
                <a:lnTo>
                  <a:pt x="913" y="18"/>
                </a:lnTo>
                <a:lnTo>
                  <a:pt x="907" y="12"/>
                </a:lnTo>
                <a:lnTo>
                  <a:pt x="899" y="6"/>
                </a:lnTo>
                <a:lnTo>
                  <a:pt x="892" y="3"/>
                </a:lnTo>
                <a:lnTo>
                  <a:pt x="884" y="2"/>
                </a:lnTo>
                <a:lnTo>
                  <a:pt x="876"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666" name="Line 290"/>
          <p:cNvSpPr>
            <a:spLocks noChangeShapeType="1"/>
          </p:cNvSpPr>
          <p:nvPr/>
        </p:nvSpPr>
        <p:spPr bwMode="auto">
          <a:xfrm>
            <a:off x="3214688" y="5141913"/>
            <a:ext cx="1587" cy="0"/>
          </a:xfrm>
          <a:prstGeom prst="line">
            <a:avLst/>
          </a:prstGeom>
          <a:noFill/>
          <a:ln w="0">
            <a:solidFill>
              <a:srgbClr val="FFFF00"/>
            </a:solidFill>
            <a:round/>
            <a:headEnd/>
            <a:tailEnd/>
          </a:ln>
        </p:spPr>
        <p:txBody>
          <a:bodyPr>
            <a:prstTxWarp prst="textNoShape">
              <a:avLst/>
            </a:prstTxWarp>
          </a:bodyPr>
          <a:lstStyle/>
          <a:p>
            <a:endParaRPr lang="en-US"/>
          </a:p>
        </p:txBody>
      </p:sp>
      <p:sp>
        <p:nvSpPr>
          <p:cNvPr id="101667" name="Freeform 291"/>
          <p:cNvSpPr>
            <a:spLocks/>
          </p:cNvSpPr>
          <p:nvPr/>
        </p:nvSpPr>
        <p:spPr bwMode="auto">
          <a:xfrm>
            <a:off x="3195638" y="5141913"/>
            <a:ext cx="325437" cy="36512"/>
          </a:xfrm>
          <a:custGeom>
            <a:avLst/>
            <a:gdLst>
              <a:gd name="T0" fmla="*/ 18236 w 928"/>
              <a:gd name="T1" fmla="*/ 0 h 121"/>
              <a:gd name="T2" fmla="*/ 15430 w 928"/>
              <a:gd name="T3" fmla="*/ 604 h 121"/>
              <a:gd name="T4" fmla="*/ 12625 w 928"/>
              <a:gd name="T5" fmla="*/ 905 h 121"/>
              <a:gd name="T6" fmla="*/ 9819 w 928"/>
              <a:gd name="T7" fmla="*/ 1811 h 121"/>
              <a:gd name="T8" fmla="*/ 7715 w 928"/>
              <a:gd name="T9" fmla="*/ 3621 h 121"/>
              <a:gd name="T10" fmla="*/ 5611 w 928"/>
              <a:gd name="T11" fmla="*/ 5432 h 121"/>
              <a:gd name="T12" fmla="*/ 3507 w 928"/>
              <a:gd name="T13" fmla="*/ 7846 h 121"/>
              <a:gd name="T14" fmla="*/ 2104 w 928"/>
              <a:gd name="T15" fmla="*/ 9958 h 121"/>
              <a:gd name="T16" fmla="*/ 1403 w 928"/>
              <a:gd name="T17" fmla="*/ 12975 h 121"/>
              <a:gd name="T18" fmla="*/ 351 w 928"/>
              <a:gd name="T19" fmla="*/ 15389 h 121"/>
              <a:gd name="T20" fmla="*/ 0 w 928"/>
              <a:gd name="T21" fmla="*/ 18407 h 121"/>
              <a:gd name="T22" fmla="*/ 351 w 928"/>
              <a:gd name="T23" fmla="*/ 21123 h 121"/>
              <a:gd name="T24" fmla="*/ 1403 w 928"/>
              <a:gd name="T25" fmla="*/ 23838 h 121"/>
              <a:gd name="T26" fmla="*/ 2104 w 928"/>
              <a:gd name="T27" fmla="*/ 26856 h 121"/>
              <a:gd name="T28" fmla="*/ 3507 w 928"/>
              <a:gd name="T29" fmla="*/ 28968 h 121"/>
              <a:gd name="T30" fmla="*/ 5611 w 928"/>
              <a:gd name="T31" fmla="*/ 31080 h 121"/>
              <a:gd name="T32" fmla="*/ 7715 w 928"/>
              <a:gd name="T33" fmla="*/ 32891 h 121"/>
              <a:gd name="T34" fmla="*/ 9819 w 928"/>
              <a:gd name="T35" fmla="*/ 34701 h 121"/>
              <a:gd name="T36" fmla="*/ 12625 w 928"/>
              <a:gd name="T37" fmla="*/ 35908 h 121"/>
              <a:gd name="T38" fmla="*/ 15430 w 928"/>
              <a:gd name="T39" fmla="*/ 36210 h 121"/>
              <a:gd name="T40" fmla="*/ 18236 w 928"/>
              <a:gd name="T41" fmla="*/ 36512 h 121"/>
              <a:gd name="T42" fmla="*/ 307201 w 928"/>
              <a:gd name="T43" fmla="*/ 36512 h 121"/>
              <a:gd name="T44" fmla="*/ 312812 w 928"/>
              <a:gd name="T45" fmla="*/ 35908 h 121"/>
              <a:gd name="T46" fmla="*/ 315618 w 928"/>
              <a:gd name="T47" fmla="*/ 34701 h 121"/>
              <a:gd name="T48" fmla="*/ 318073 w 928"/>
              <a:gd name="T49" fmla="*/ 32891 h 121"/>
              <a:gd name="T50" fmla="*/ 320177 w 928"/>
              <a:gd name="T51" fmla="*/ 31080 h 121"/>
              <a:gd name="T52" fmla="*/ 321930 w 928"/>
              <a:gd name="T53" fmla="*/ 28968 h 121"/>
              <a:gd name="T54" fmla="*/ 323684 w 928"/>
              <a:gd name="T55" fmla="*/ 26856 h 121"/>
              <a:gd name="T56" fmla="*/ 324385 w 928"/>
              <a:gd name="T57" fmla="*/ 23838 h 121"/>
              <a:gd name="T58" fmla="*/ 325437 w 928"/>
              <a:gd name="T59" fmla="*/ 21123 h 121"/>
              <a:gd name="T60" fmla="*/ 325437 w 928"/>
              <a:gd name="T61" fmla="*/ 18407 h 121"/>
              <a:gd name="T62" fmla="*/ 325437 w 928"/>
              <a:gd name="T63" fmla="*/ 15389 h 121"/>
              <a:gd name="T64" fmla="*/ 324385 w 928"/>
              <a:gd name="T65" fmla="*/ 12975 h 121"/>
              <a:gd name="T66" fmla="*/ 323684 w 928"/>
              <a:gd name="T67" fmla="*/ 9958 h 121"/>
              <a:gd name="T68" fmla="*/ 321930 w 928"/>
              <a:gd name="T69" fmla="*/ 7846 h 121"/>
              <a:gd name="T70" fmla="*/ 320177 w 928"/>
              <a:gd name="T71" fmla="*/ 5432 h 121"/>
              <a:gd name="T72" fmla="*/ 318073 w 928"/>
              <a:gd name="T73" fmla="*/ 3621 h 121"/>
              <a:gd name="T74" fmla="*/ 315618 w 928"/>
              <a:gd name="T75" fmla="*/ 1811 h 121"/>
              <a:gd name="T76" fmla="*/ 312812 w 928"/>
              <a:gd name="T77" fmla="*/ 905 h 121"/>
              <a:gd name="T78" fmla="*/ 310007 w 928"/>
              <a:gd name="T79" fmla="*/ 604 h 121"/>
              <a:gd name="T80" fmla="*/ 307201 w 928"/>
              <a:gd name="T81" fmla="*/ 0 h 121"/>
              <a:gd name="T82" fmla="*/ 18236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4" y="2"/>
                </a:lnTo>
                <a:lnTo>
                  <a:pt x="36" y="3"/>
                </a:lnTo>
                <a:lnTo>
                  <a:pt x="28" y="6"/>
                </a:lnTo>
                <a:lnTo>
                  <a:pt x="22" y="12"/>
                </a:lnTo>
                <a:lnTo>
                  <a:pt x="16" y="18"/>
                </a:lnTo>
                <a:lnTo>
                  <a:pt x="10" y="26"/>
                </a:lnTo>
                <a:lnTo>
                  <a:pt x="6" y="33"/>
                </a:lnTo>
                <a:lnTo>
                  <a:pt x="4" y="43"/>
                </a:lnTo>
                <a:lnTo>
                  <a:pt x="1" y="51"/>
                </a:lnTo>
                <a:lnTo>
                  <a:pt x="0" y="61"/>
                </a:lnTo>
                <a:lnTo>
                  <a:pt x="1" y="70"/>
                </a:lnTo>
                <a:lnTo>
                  <a:pt x="4" y="79"/>
                </a:lnTo>
                <a:lnTo>
                  <a:pt x="6" y="89"/>
                </a:lnTo>
                <a:lnTo>
                  <a:pt x="10" y="96"/>
                </a:lnTo>
                <a:lnTo>
                  <a:pt x="16" y="103"/>
                </a:lnTo>
                <a:lnTo>
                  <a:pt x="22" y="109"/>
                </a:lnTo>
                <a:lnTo>
                  <a:pt x="28" y="115"/>
                </a:lnTo>
                <a:lnTo>
                  <a:pt x="36" y="119"/>
                </a:lnTo>
                <a:lnTo>
                  <a:pt x="44" y="120"/>
                </a:lnTo>
                <a:lnTo>
                  <a:pt x="52" y="121"/>
                </a:lnTo>
                <a:lnTo>
                  <a:pt x="876" y="121"/>
                </a:lnTo>
                <a:lnTo>
                  <a:pt x="892" y="119"/>
                </a:lnTo>
                <a:lnTo>
                  <a:pt x="900" y="115"/>
                </a:lnTo>
                <a:lnTo>
                  <a:pt x="907" y="109"/>
                </a:lnTo>
                <a:lnTo>
                  <a:pt x="913" y="103"/>
                </a:lnTo>
                <a:lnTo>
                  <a:pt x="918" y="96"/>
                </a:lnTo>
                <a:lnTo>
                  <a:pt x="923" y="89"/>
                </a:lnTo>
                <a:lnTo>
                  <a:pt x="925" y="79"/>
                </a:lnTo>
                <a:lnTo>
                  <a:pt x="928" y="70"/>
                </a:lnTo>
                <a:lnTo>
                  <a:pt x="928" y="61"/>
                </a:lnTo>
                <a:lnTo>
                  <a:pt x="928" y="51"/>
                </a:lnTo>
                <a:lnTo>
                  <a:pt x="925" y="43"/>
                </a:lnTo>
                <a:lnTo>
                  <a:pt x="923" y="33"/>
                </a:lnTo>
                <a:lnTo>
                  <a:pt x="918" y="26"/>
                </a:lnTo>
                <a:lnTo>
                  <a:pt x="913" y="18"/>
                </a:lnTo>
                <a:lnTo>
                  <a:pt x="907" y="12"/>
                </a:lnTo>
                <a:lnTo>
                  <a:pt x="900" y="6"/>
                </a:lnTo>
                <a:lnTo>
                  <a:pt x="892" y="3"/>
                </a:lnTo>
                <a:lnTo>
                  <a:pt x="884" y="2"/>
                </a:lnTo>
                <a:lnTo>
                  <a:pt x="876"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668" name="Line 292"/>
          <p:cNvSpPr>
            <a:spLocks noChangeShapeType="1"/>
          </p:cNvSpPr>
          <p:nvPr/>
        </p:nvSpPr>
        <p:spPr bwMode="auto">
          <a:xfrm>
            <a:off x="3502025" y="5141913"/>
            <a:ext cx="1588" cy="0"/>
          </a:xfrm>
          <a:prstGeom prst="line">
            <a:avLst/>
          </a:prstGeom>
          <a:noFill/>
          <a:ln w="0">
            <a:solidFill>
              <a:srgbClr val="FFFF00"/>
            </a:solidFill>
            <a:round/>
            <a:headEnd/>
            <a:tailEnd/>
          </a:ln>
        </p:spPr>
        <p:txBody>
          <a:bodyPr>
            <a:prstTxWarp prst="textNoShape">
              <a:avLst/>
            </a:prstTxWarp>
          </a:bodyPr>
          <a:lstStyle/>
          <a:p>
            <a:endParaRPr lang="en-US"/>
          </a:p>
        </p:txBody>
      </p:sp>
      <p:sp>
        <p:nvSpPr>
          <p:cNvPr id="101669" name="Line 293"/>
          <p:cNvSpPr>
            <a:spLocks noChangeShapeType="1"/>
          </p:cNvSpPr>
          <p:nvPr/>
        </p:nvSpPr>
        <p:spPr bwMode="auto">
          <a:xfrm>
            <a:off x="3790950" y="5141913"/>
            <a:ext cx="1588" cy="0"/>
          </a:xfrm>
          <a:prstGeom prst="line">
            <a:avLst/>
          </a:prstGeom>
          <a:noFill/>
          <a:ln w="0">
            <a:solidFill>
              <a:srgbClr val="FFFF00"/>
            </a:solidFill>
            <a:round/>
            <a:headEnd/>
            <a:tailEnd/>
          </a:ln>
        </p:spPr>
        <p:txBody>
          <a:bodyPr>
            <a:prstTxWarp prst="textNoShape">
              <a:avLst/>
            </a:prstTxWarp>
          </a:bodyPr>
          <a:lstStyle/>
          <a:p>
            <a:endParaRPr lang="en-US"/>
          </a:p>
        </p:txBody>
      </p:sp>
      <p:sp>
        <p:nvSpPr>
          <p:cNvPr id="101670" name="Line 294"/>
          <p:cNvSpPr>
            <a:spLocks noChangeShapeType="1"/>
          </p:cNvSpPr>
          <p:nvPr/>
        </p:nvSpPr>
        <p:spPr bwMode="auto">
          <a:xfrm>
            <a:off x="4078288" y="5141913"/>
            <a:ext cx="1587" cy="0"/>
          </a:xfrm>
          <a:prstGeom prst="line">
            <a:avLst/>
          </a:prstGeom>
          <a:noFill/>
          <a:ln w="0">
            <a:solidFill>
              <a:srgbClr val="FFFF00"/>
            </a:solidFill>
            <a:round/>
            <a:headEnd/>
            <a:tailEnd/>
          </a:ln>
        </p:spPr>
        <p:txBody>
          <a:bodyPr>
            <a:prstTxWarp prst="textNoShape">
              <a:avLst/>
            </a:prstTxWarp>
          </a:bodyPr>
          <a:lstStyle/>
          <a:p>
            <a:endParaRPr lang="en-US"/>
          </a:p>
        </p:txBody>
      </p:sp>
      <p:sp>
        <p:nvSpPr>
          <p:cNvPr id="101671" name="Line 295"/>
          <p:cNvSpPr>
            <a:spLocks noChangeShapeType="1"/>
          </p:cNvSpPr>
          <p:nvPr/>
        </p:nvSpPr>
        <p:spPr bwMode="auto">
          <a:xfrm>
            <a:off x="4365625" y="5141913"/>
            <a:ext cx="1588" cy="0"/>
          </a:xfrm>
          <a:prstGeom prst="line">
            <a:avLst/>
          </a:prstGeom>
          <a:noFill/>
          <a:ln w="0">
            <a:solidFill>
              <a:srgbClr val="FFFF00"/>
            </a:solidFill>
            <a:round/>
            <a:headEnd/>
            <a:tailEnd/>
          </a:ln>
        </p:spPr>
        <p:txBody>
          <a:bodyPr>
            <a:prstTxWarp prst="textNoShape">
              <a:avLst/>
            </a:prstTxWarp>
          </a:bodyPr>
          <a:lstStyle/>
          <a:p>
            <a:endParaRPr lang="en-US"/>
          </a:p>
        </p:txBody>
      </p:sp>
      <p:sp>
        <p:nvSpPr>
          <p:cNvPr id="101672" name="Freeform 296"/>
          <p:cNvSpPr>
            <a:spLocks/>
          </p:cNvSpPr>
          <p:nvPr/>
        </p:nvSpPr>
        <p:spPr bwMode="auto">
          <a:xfrm>
            <a:off x="4348163" y="5141913"/>
            <a:ext cx="323850" cy="36512"/>
          </a:xfrm>
          <a:custGeom>
            <a:avLst/>
            <a:gdLst>
              <a:gd name="T0" fmla="*/ 18147 w 928"/>
              <a:gd name="T1" fmla="*/ 0 h 121"/>
              <a:gd name="T2" fmla="*/ 15006 w 928"/>
              <a:gd name="T3" fmla="*/ 604 h 121"/>
              <a:gd name="T4" fmla="*/ 12563 w 928"/>
              <a:gd name="T5" fmla="*/ 905 h 121"/>
              <a:gd name="T6" fmla="*/ 9771 w 928"/>
              <a:gd name="T7" fmla="*/ 1811 h 121"/>
              <a:gd name="T8" fmla="*/ 7329 w 928"/>
              <a:gd name="T9" fmla="*/ 3621 h 121"/>
              <a:gd name="T10" fmla="*/ 5235 w 928"/>
              <a:gd name="T11" fmla="*/ 5432 h 121"/>
              <a:gd name="T12" fmla="*/ 3490 w 928"/>
              <a:gd name="T13" fmla="*/ 7846 h 121"/>
              <a:gd name="T14" fmla="*/ 2094 w 928"/>
              <a:gd name="T15" fmla="*/ 9958 h 121"/>
              <a:gd name="T16" fmla="*/ 698 w 928"/>
              <a:gd name="T17" fmla="*/ 12975 h 121"/>
              <a:gd name="T18" fmla="*/ 349 w 928"/>
              <a:gd name="T19" fmla="*/ 15389 h 121"/>
              <a:gd name="T20" fmla="*/ 0 w 928"/>
              <a:gd name="T21" fmla="*/ 18407 h 121"/>
              <a:gd name="T22" fmla="*/ 349 w 928"/>
              <a:gd name="T23" fmla="*/ 21123 h 121"/>
              <a:gd name="T24" fmla="*/ 698 w 928"/>
              <a:gd name="T25" fmla="*/ 23838 h 121"/>
              <a:gd name="T26" fmla="*/ 2094 w 928"/>
              <a:gd name="T27" fmla="*/ 26856 h 121"/>
              <a:gd name="T28" fmla="*/ 3490 w 928"/>
              <a:gd name="T29" fmla="*/ 28968 h 121"/>
              <a:gd name="T30" fmla="*/ 5235 w 928"/>
              <a:gd name="T31" fmla="*/ 31080 h 121"/>
              <a:gd name="T32" fmla="*/ 7329 w 928"/>
              <a:gd name="T33" fmla="*/ 32891 h 121"/>
              <a:gd name="T34" fmla="*/ 9771 w 928"/>
              <a:gd name="T35" fmla="*/ 34701 h 121"/>
              <a:gd name="T36" fmla="*/ 12563 w 928"/>
              <a:gd name="T37" fmla="*/ 35908 h 121"/>
              <a:gd name="T38" fmla="*/ 15006 w 928"/>
              <a:gd name="T39" fmla="*/ 36210 h 121"/>
              <a:gd name="T40" fmla="*/ 18147 w 928"/>
              <a:gd name="T41" fmla="*/ 36512 h 121"/>
              <a:gd name="T42" fmla="*/ 305703 w 928"/>
              <a:gd name="T43" fmla="*/ 36512 h 121"/>
              <a:gd name="T44" fmla="*/ 311287 w 928"/>
              <a:gd name="T45" fmla="*/ 35908 h 121"/>
              <a:gd name="T46" fmla="*/ 313730 w 928"/>
              <a:gd name="T47" fmla="*/ 34701 h 121"/>
              <a:gd name="T48" fmla="*/ 316521 w 928"/>
              <a:gd name="T49" fmla="*/ 32891 h 121"/>
              <a:gd name="T50" fmla="*/ 318615 w 928"/>
              <a:gd name="T51" fmla="*/ 31080 h 121"/>
              <a:gd name="T52" fmla="*/ 320360 w 928"/>
              <a:gd name="T53" fmla="*/ 28968 h 121"/>
              <a:gd name="T54" fmla="*/ 321407 w 928"/>
              <a:gd name="T55" fmla="*/ 26856 h 121"/>
              <a:gd name="T56" fmla="*/ 322803 w 928"/>
              <a:gd name="T57" fmla="*/ 23838 h 121"/>
              <a:gd name="T58" fmla="*/ 323152 w 928"/>
              <a:gd name="T59" fmla="*/ 21123 h 121"/>
              <a:gd name="T60" fmla="*/ 323850 w 928"/>
              <a:gd name="T61" fmla="*/ 18407 h 121"/>
              <a:gd name="T62" fmla="*/ 323152 w 928"/>
              <a:gd name="T63" fmla="*/ 15389 h 121"/>
              <a:gd name="T64" fmla="*/ 322803 w 928"/>
              <a:gd name="T65" fmla="*/ 12975 h 121"/>
              <a:gd name="T66" fmla="*/ 321407 w 928"/>
              <a:gd name="T67" fmla="*/ 9958 h 121"/>
              <a:gd name="T68" fmla="*/ 320360 w 928"/>
              <a:gd name="T69" fmla="*/ 7846 h 121"/>
              <a:gd name="T70" fmla="*/ 318615 w 928"/>
              <a:gd name="T71" fmla="*/ 5432 h 121"/>
              <a:gd name="T72" fmla="*/ 316521 w 928"/>
              <a:gd name="T73" fmla="*/ 3621 h 121"/>
              <a:gd name="T74" fmla="*/ 313730 w 928"/>
              <a:gd name="T75" fmla="*/ 1811 h 121"/>
              <a:gd name="T76" fmla="*/ 311287 w 928"/>
              <a:gd name="T77" fmla="*/ 905 h 121"/>
              <a:gd name="T78" fmla="*/ 308495 w 928"/>
              <a:gd name="T79" fmla="*/ 604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3" y="2"/>
                </a:lnTo>
                <a:lnTo>
                  <a:pt x="36" y="3"/>
                </a:lnTo>
                <a:lnTo>
                  <a:pt x="28" y="6"/>
                </a:lnTo>
                <a:lnTo>
                  <a:pt x="21" y="12"/>
                </a:lnTo>
                <a:lnTo>
                  <a:pt x="15" y="18"/>
                </a:lnTo>
                <a:lnTo>
                  <a:pt x="10" y="26"/>
                </a:lnTo>
                <a:lnTo>
                  <a:pt x="6" y="33"/>
                </a:lnTo>
                <a:lnTo>
                  <a:pt x="2" y="43"/>
                </a:lnTo>
                <a:lnTo>
                  <a:pt x="1" y="51"/>
                </a:lnTo>
                <a:lnTo>
                  <a:pt x="0" y="61"/>
                </a:lnTo>
                <a:lnTo>
                  <a:pt x="1" y="70"/>
                </a:lnTo>
                <a:lnTo>
                  <a:pt x="2" y="79"/>
                </a:lnTo>
                <a:lnTo>
                  <a:pt x="6" y="89"/>
                </a:lnTo>
                <a:lnTo>
                  <a:pt x="10" y="96"/>
                </a:lnTo>
                <a:lnTo>
                  <a:pt x="15" y="103"/>
                </a:lnTo>
                <a:lnTo>
                  <a:pt x="21" y="109"/>
                </a:lnTo>
                <a:lnTo>
                  <a:pt x="28" y="115"/>
                </a:lnTo>
                <a:lnTo>
                  <a:pt x="36" y="119"/>
                </a:lnTo>
                <a:lnTo>
                  <a:pt x="43" y="120"/>
                </a:lnTo>
                <a:lnTo>
                  <a:pt x="52" y="121"/>
                </a:lnTo>
                <a:lnTo>
                  <a:pt x="876" y="121"/>
                </a:lnTo>
                <a:lnTo>
                  <a:pt x="892" y="119"/>
                </a:lnTo>
                <a:lnTo>
                  <a:pt x="899" y="115"/>
                </a:lnTo>
                <a:lnTo>
                  <a:pt x="907" y="109"/>
                </a:lnTo>
                <a:lnTo>
                  <a:pt x="913" y="103"/>
                </a:lnTo>
                <a:lnTo>
                  <a:pt x="918" y="96"/>
                </a:lnTo>
                <a:lnTo>
                  <a:pt x="921" y="89"/>
                </a:lnTo>
                <a:lnTo>
                  <a:pt x="925" y="79"/>
                </a:lnTo>
                <a:lnTo>
                  <a:pt x="926" y="70"/>
                </a:lnTo>
                <a:lnTo>
                  <a:pt x="928" y="61"/>
                </a:lnTo>
                <a:lnTo>
                  <a:pt x="926" y="51"/>
                </a:lnTo>
                <a:lnTo>
                  <a:pt x="925" y="43"/>
                </a:lnTo>
                <a:lnTo>
                  <a:pt x="921" y="33"/>
                </a:lnTo>
                <a:lnTo>
                  <a:pt x="918" y="26"/>
                </a:lnTo>
                <a:lnTo>
                  <a:pt x="913" y="18"/>
                </a:lnTo>
                <a:lnTo>
                  <a:pt x="907" y="12"/>
                </a:lnTo>
                <a:lnTo>
                  <a:pt x="899" y="6"/>
                </a:lnTo>
                <a:lnTo>
                  <a:pt x="892" y="3"/>
                </a:lnTo>
                <a:lnTo>
                  <a:pt x="884" y="2"/>
                </a:lnTo>
                <a:lnTo>
                  <a:pt x="876"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673" name="Line 297"/>
          <p:cNvSpPr>
            <a:spLocks noChangeShapeType="1"/>
          </p:cNvSpPr>
          <p:nvPr/>
        </p:nvSpPr>
        <p:spPr bwMode="auto">
          <a:xfrm>
            <a:off x="4654550" y="5141913"/>
            <a:ext cx="1588" cy="0"/>
          </a:xfrm>
          <a:prstGeom prst="line">
            <a:avLst/>
          </a:prstGeom>
          <a:noFill/>
          <a:ln w="0">
            <a:solidFill>
              <a:srgbClr val="FFFF00"/>
            </a:solidFill>
            <a:round/>
            <a:headEnd/>
            <a:tailEnd/>
          </a:ln>
        </p:spPr>
        <p:txBody>
          <a:bodyPr>
            <a:prstTxWarp prst="textNoShape">
              <a:avLst/>
            </a:prstTxWarp>
          </a:bodyPr>
          <a:lstStyle/>
          <a:p>
            <a:endParaRPr lang="en-US"/>
          </a:p>
        </p:txBody>
      </p:sp>
      <p:sp>
        <p:nvSpPr>
          <p:cNvPr id="101674" name="Freeform 298"/>
          <p:cNvSpPr>
            <a:spLocks/>
          </p:cNvSpPr>
          <p:nvPr/>
        </p:nvSpPr>
        <p:spPr bwMode="auto">
          <a:xfrm>
            <a:off x="4635500" y="5141913"/>
            <a:ext cx="325438" cy="36512"/>
          </a:xfrm>
          <a:custGeom>
            <a:avLst/>
            <a:gdLst>
              <a:gd name="T0" fmla="*/ 18236 w 928"/>
              <a:gd name="T1" fmla="*/ 0 h 121"/>
              <a:gd name="T2" fmla="*/ 15430 w 928"/>
              <a:gd name="T3" fmla="*/ 604 h 121"/>
              <a:gd name="T4" fmla="*/ 12625 w 928"/>
              <a:gd name="T5" fmla="*/ 905 h 121"/>
              <a:gd name="T6" fmla="*/ 9819 w 928"/>
              <a:gd name="T7" fmla="*/ 1811 h 121"/>
              <a:gd name="T8" fmla="*/ 7715 w 928"/>
              <a:gd name="T9" fmla="*/ 3621 h 121"/>
              <a:gd name="T10" fmla="*/ 5611 w 928"/>
              <a:gd name="T11" fmla="*/ 5432 h 121"/>
              <a:gd name="T12" fmla="*/ 3507 w 928"/>
              <a:gd name="T13" fmla="*/ 7846 h 121"/>
              <a:gd name="T14" fmla="*/ 2104 w 928"/>
              <a:gd name="T15" fmla="*/ 9958 h 121"/>
              <a:gd name="T16" fmla="*/ 701 w 928"/>
              <a:gd name="T17" fmla="*/ 12975 h 121"/>
              <a:gd name="T18" fmla="*/ 351 w 928"/>
              <a:gd name="T19" fmla="*/ 15389 h 121"/>
              <a:gd name="T20" fmla="*/ 0 w 928"/>
              <a:gd name="T21" fmla="*/ 18407 h 121"/>
              <a:gd name="T22" fmla="*/ 351 w 928"/>
              <a:gd name="T23" fmla="*/ 21123 h 121"/>
              <a:gd name="T24" fmla="*/ 701 w 928"/>
              <a:gd name="T25" fmla="*/ 23838 h 121"/>
              <a:gd name="T26" fmla="*/ 2104 w 928"/>
              <a:gd name="T27" fmla="*/ 26856 h 121"/>
              <a:gd name="T28" fmla="*/ 3507 w 928"/>
              <a:gd name="T29" fmla="*/ 28968 h 121"/>
              <a:gd name="T30" fmla="*/ 5611 w 928"/>
              <a:gd name="T31" fmla="*/ 31080 h 121"/>
              <a:gd name="T32" fmla="*/ 7715 w 928"/>
              <a:gd name="T33" fmla="*/ 32891 h 121"/>
              <a:gd name="T34" fmla="*/ 9819 w 928"/>
              <a:gd name="T35" fmla="*/ 34701 h 121"/>
              <a:gd name="T36" fmla="*/ 12625 w 928"/>
              <a:gd name="T37" fmla="*/ 35908 h 121"/>
              <a:gd name="T38" fmla="*/ 15430 w 928"/>
              <a:gd name="T39" fmla="*/ 36210 h 121"/>
              <a:gd name="T40" fmla="*/ 18236 w 928"/>
              <a:gd name="T41" fmla="*/ 36512 h 121"/>
              <a:gd name="T42" fmla="*/ 307202 w 928"/>
              <a:gd name="T43" fmla="*/ 36512 h 121"/>
              <a:gd name="T44" fmla="*/ 312813 w 928"/>
              <a:gd name="T45" fmla="*/ 35908 h 121"/>
              <a:gd name="T46" fmla="*/ 315268 w 928"/>
              <a:gd name="T47" fmla="*/ 34701 h 121"/>
              <a:gd name="T48" fmla="*/ 318074 w 928"/>
              <a:gd name="T49" fmla="*/ 32891 h 121"/>
              <a:gd name="T50" fmla="*/ 320178 w 928"/>
              <a:gd name="T51" fmla="*/ 31080 h 121"/>
              <a:gd name="T52" fmla="*/ 321931 w 928"/>
              <a:gd name="T53" fmla="*/ 28968 h 121"/>
              <a:gd name="T54" fmla="*/ 323685 w 928"/>
              <a:gd name="T55" fmla="*/ 26856 h 121"/>
              <a:gd name="T56" fmla="*/ 324386 w 928"/>
              <a:gd name="T57" fmla="*/ 23838 h 121"/>
              <a:gd name="T58" fmla="*/ 325438 w 928"/>
              <a:gd name="T59" fmla="*/ 21123 h 121"/>
              <a:gd name="T60" fmla="*/ 325438 w 928"/>
              <a:gd name="T61" fmla="*/ 18407 h 121"/>
              <a:gd name="T62" fmla="*/ 325438 w 928"/>
              <a:gd name="T63" fmla="*/ 15389 h 121"/>
              <a:gd name="T64" fmla="*/ 324386 w 928"/>
              <a:gd name="T65" fmla="*/ 12975 h 121"/>
              <a:gd name="T66" fmla="*/ 323685 w 928"/>
              <a:gd name="T67" fmla="*/ 9958 h 121"/>
              <a:gd name="T68" fmla="*/ 321931 w 928"/>
              <a:gd name="T69" fmla="*/ 7846 h 121"/>
              <a:gd name="T70" fmla="*/ 320178 w 928"/>
              <a:gd name="T71" fmla="*/ 5432 h 121"/>
              <a:gd name="T72" fmla="*/ 318074 w 928"/>
              <a:gd name="T73" fmla="*/ 3621 h 121"/>
              <a:gd name="T74" fmla="*/ 315268 w 928"/>
              <a:gd name="T75" fmla="*/ 1811 h 121"/>
              <a:gd name="T76" fmla="*/ 312813 w 928"/>
              <a:gd name="T77" fmla="*/ 905 h 121"/>
              <a:gd name="T78" fmla="*/ 310008 w 928"/>
              <a:gd name="T79" fmla="*/ 604 h 121"/>
              <a:gd name="T80" fmla="*/ 307202 w 928"/>
              <a:gd name="T81" fmla="*/ 0 h 121"/>
              <a:gd name="T82" fmla="*/ 18236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4" y="2"/>
                </a:lnTo>
                <a:lnTo>
                  <a:pt x="36" y="3"/>
                </a:lnTo>
                <a:lnTo>
                  <a:pt x="28" y="6"/>
                </a:lnTo>
                <a:lnTo>
                  <a:pt x="22" y="12"/>
                </a:lnTo>
                <a:lnTo>
                  <a:pt x="16" y="18"/>
                </a:lnTo>
                <a:lnTo>
                  <a:pt x="10" y="26"/>
                </a:lnTo>
                <a:lnTo>
                  <a:pt x="6" y="33"/>
                </a:lnTo>
                <a:lnTo>
                  <a:pt x="2" y="43"/>
                </a:lnTo>
                <a:lnTo>
                  <a:pt x="1" y="51"/>
                </a:lnTo>
                <a:lnTo>
                  <a:pt x="0" y="61"/>
                </a:lnTo>
                <a:lnTo>
                  <a:pt x="1" y="70"/>
                </a:lnTo>
                <a:lnTo>
                  <a:pt x="2" y="79"/>
                </a:lnTo>
                <a:lnTo>
                  <a:pt x="6" y="89"/>
                </a:lnTo>
                <a:lnTo>
                  <a:pt x="10" y="96"/>
                </a:lnTo>
                <a:lnTo>
                  <a:pt x="16" y="103"/>
                </a:lnTo>
                <a:lnTo>
                  <a:pt x="22" y="109"/>
                </a:lnTo>
                <a:lnTo>
                  <a:pt x="28" y="115"/>
                </a:lnTo>
                <a:lnTo>
                  <a:pt x="36" y="119"/>
                </a:lnTo>
                <a:lnTo>
                  <a:pt x="44" y="120"/>
                </a:lnTo>
                <a:lnTo>
                  <a:pt x="52" y="121"/>
                </a:lnTo>
                <a:lnTo>
                  <a:pt x="876" y="121"/>
                </a:lnTo>
                <a:lnTo>
                  <a:pt x="892" y="119"/>
                </a:lnTo>
                <a:lnTo>
                  <a:pt x="899" y="115"/>
                </a:lnTo>
                <a:lnTo>
                  <a:pt x="907" y="109"/>
                </a:lnTo>
                <a:lnTo>
                  <a:pt x="913" y="103"/>
                </a:lnTo>
                <a:lnTo>
                  <a:pt x="918" y="96"/>
                </a:lnTo>
                <a:lnTo>
                  <a:pt x="923" y="89"/>
                </a:lnTo>
                <a:lnTo>
                  <a:pt x="925" y="79"/>
                </a:lnTo>
                <a:lnTo>
                  <a:pt x="928" y="70"/>
                </a:lnTo>
                <a:lnTo>
                  <a:pt x="928" y="61"/>
                </a:lnTo>
                <a:lnTo>
                  <a:pt x="928" y="51"/>
                </a:lnTo>
                <a:lnTo>
                  <a:pt x="925" y="43"/>
                </a:lnTo>
                <a:lnTo>
                  <a:pt x="923" y="33"/>
                </a:lnTo>
                <a:lnTo>
                  <a:pt x="918" y="26"/>
                </a:lnTo>
                <a:lnTo>
                  <a:pt x="913" y="18"/>
                </a:lnTo>
                <a:lnTo>
                  <a:pt x="907" y="12"/>
                </a:lnTo>
                <a:lnTo>
                  <a:pt x="899" y="6"/>
                </a:lnTo>
                <a:lnTo>
                  <a:pt x="892" y="3"/>
                </a:lnTo>
                <a:lnTo>
                  <a:pt x="884" y="2"/>
                </a:lnTo>
                <a:lnTo>
                  <a:pt x="876"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675" name="Line 299"/>
          <p:cNvSpPr>
            <a:spLocks noChangeShapeType="1"/>
          </p:cNvSpPr>
          <p:nvPr/>
        </p:nvSpPr>
        <p:spPr bwMode="auto">
          <a:xfrm>
            <a:off x="4924425" y="5159375"/>
            <a:ext cx="0"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1676" name="Freeform 300"/>
          <p:cNvSpPr>
            <a:spLocks/>
          </p:cNvSpPr>
          <p:nvPr/>
        </p:nvSpPr>
        <p:spPr bwMode="auto">
          <a:xfrm>
            <a:off x="4924425" y="4892675"/>
            <a:ext cx="36513" cy="285750"/>
          </a:xfrm>
          <a:custGeom>
            <a:avLst/>
            <a:gdLst>
              <a:gd name="T0" fmla="*/ 0 w 104"/>
              <a:gd name="T1" fmla="*/ 267626 h 946"/>
              <a:gd name="T2" fmla="*/ 351 w 104"/>
              <a:gd name="T3" fmla="*/ 270345 h 946"/>
              <a:gd name="T4" fmla="*/ 702 w 104"/>
              <a:gd name="T5" fmla="*/ 273063 h 946"/>
              <a:gd name="T6" fmla="*/ 2107 w 104"/>
              <a:gd name="T7" fmla="*/ 276084 h 946"/>
              <a:gd name="T8" fmla="*/ 3511 w 104"/>
              <a:gd name="T9" fmla="*/ 278198 h 946"/>
              <a:gd name="T10" fmla="*/ 5617 w 104"/>
              <a:gd name="T11" fmla="*/ 280313 h 946"/>
              <a:gd name="T12" fmla="*/ 7724 w 104"/>
              <a:gd name="T13" fmla="*/ 282125 h 946"/>
              <a:gd name="T14" fmla="*/ 9830 w 104"/>
              <a:gd name="T15" fmla="*/ 283938 h 946"/>
              <a:gd name="T16" fmla="*/ 12639 w 104"/>
              <a:gd name="T17" fmla="*/ 285146 h 946"/>
              <a:gd name="T18" fmla="*/ 15448 w 104"/>
              <a:gd name="T19" fmla="*/ 285448 h 946"/>
              <a:gd name="T20" fmla="*/ 18257 w 104"/>
              <a:gd name="T21" fmla="*/ 285750 h 946"/>
              <a:gd name="T22" fmla="*/ 21065 w 104"/>
              <a:gd name="T23" fmla="*/ 285448 h 946"/>
              <a:gd name="T24" fmla="*/ 23874 w 104"/>
              <a:gd name="T25" fmla="*/ 285146 h 946"/>
              <a:gd name="T26" fmla="*/ 26331 w 104"/>
              <a:gd name="T27" fmla="*/ 283938 h 946"/>
              <a:gd name="T28" fmla="*/ 29140 w 104"/>
              <a:gd name="T29" fmla="*/ 282125 h 946"/>
              <a:gd name="T30" fmla="*/ 31247 w 104"/>
              <a:gd name="T31" fmla="*/ 280313 h 946"/>
              <a:gd name="T32" fmla="*/ 33002 w 104"/>
              <a:gd name="T33" fmla="*/ 278198 h 946"/>
              <a:gd name="T34" fmla="*/ 34758 w 104"/>
              <a:gd name="T35" fmla="*/ 276084 h 946"/>
              <a:gd name="T36" fmla="*/ 35460 w 104"/>
              <a:gd name="T37" fmla="*/ 273063 h 946"/>
              <a:gd name="T38" fmla="*/ 36513 w 104"/>
              <a:gd name="T39" fmla="*/ 270345 h 946"/>
              <a:gd name="T40" fmla="*/ 36513 w 104"/>
              <a:gd name="T41" fmla="*/ 267626 h 946"/>
              <a:gd name="T42" fmla="*/ 36513 w 104"/>
              <a:gd name="T43" fmla="*/ 18728 h 946"/>
              <a:gd name="T44" fmla="*/ 35460 w 104"/>
              <a:gd name="T45" fmla="*/ 12989 h 946"/>
              <a:gd name="T46" fmla="*/ 34758 w 104"/>
              <a:gd name="T47" fmla="*/ 9968 h 946"/>
              <a:gd name="T48" fmla="*/ 33002 w 104"/>
              <a:gd name="T49" fmla="*/ 7854 h 946"/>
              <a:gd name="T50" fmla="*/ 31247 w 104"/>
              <a:gd name="T51" fmla="*/ 5437 h 946"/>
              <a:gd name="T52" fmla="*/ 29140 w 104"/>
              <a:gd name="T53" fmla="*/ 3625 h 946"/>
              <a:gd name="T54" fmla="*/ 26331 w 104"/>
              <a:gd name="T55" fmla="*/ 2416 h 946"/>
              <a:gd name="T56" fmla="*/ 23874 w 104"/>
              <a:gd name="T57" fmla="*/ 1208 h 946"/>
              <a:gd name="T58" fmla="*/ 21065 w 104"/>
              <a:gd name="T59" fmla="*/ 604 h 946"/>
              <a:gd name="T60" fmla="*/ 18257 w 104"/>
              <a:gd name="T61" fmla="*/ 0 h 946"/>
              <a:gd name="T62" fmla="*/ 15448 w 104"/>
              <a:gd name="T63" fmla="*/ 604 h 946"/>
              <a:gd name="T64" fmla="*/ 12639 w 104"/>
              <a:gd name="T65" fmla="*/ 1208 h 946"/>
              <a:gd name="T66" fmla="*/ 9830 w 104"/>
              <a:gd name="T67" fmla="*/ 2416 h 946"/>
              <a:gd name="T68" fmla="*/ 7724 w 104"/>
              <a:gd name="T69" fmla="*/ 3625 h 946"/>
              <a:gd name="T70" fmla="*/ 5617 w 104"/>
              <a:gd name="T71" fmla="*/ 5437 h 946"/>
              <a:gd name="T72" fmla="*/ 3511 w 104"/>
              <a:gd name="T73" fmla="*/ 7854 h 946"/>
              <a:gd name="T74" fmla="*/ 2107 w 104"/>
              <a:gd name="T75" fmla="*/ 9968 h 946"/>
              <a:gd name="T76" fmla="*/ 702 w 104"/>
              <a:gd name="T77" fmla="*/ 12989 h 946"/>
              <a:gd name="T78" fmla="*/ 351 w 104"/>
              <a:gd name="T79" fmla="*/ 15405 h 946"/>
              <a:gd name="T80" fmla="*/ 0 w 104"/>
              <a:gd name="T81" fmla="*/ 18728 h 946"/>
              <a:gd name="T82" fmla="*/ 0 w 104"/>
              <a:gd name="T83" fmla="*/ 267626 h 9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946"/>
              <a:gd name="T128" fmla="*/ 104 w 104"/>
              <a:gd name="T129" fmla="*/ 946 h 9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946">
                <a:moveTo>
                  <a:pt x="0" y="886"/>
                </a:moveTo>
                <a:lnTo>
                  <a:pt x="1" y="895"/>
                </a:lnTo>
                <a:lnTo>
                  <a:pt x="2" y="904"/>
                </a:lnTo>
                <a:lnTo>
                  <a:pt x="6" y="914"/>
                </a:lnTo>
                <a:lnTo>
                  <a:pt x="10" y="921"/>
                </a:lnTo>
                <a:lnTo>
                  <a:pt x="16" y="928"/>
                </a:lnTo>
                <a:lnTo>
                  <a:pt x="22" y="934"/>
                </a:lnTo>
                <a:lnTo>
                  <a:pt x="28" y="940"/>
                </a:lnTo>
                <a:lnTo>
                  <a:pt x="36" y="944"/>
                </a:lnTo>
                <a:lnTo>
                  <a:pt x="44" y="945"/>
                </a:lnTo>
                <a:lnTo>
                  <a:pt x="52" y="946"/>
                </a:lnTo>
                <a:lnTo>
                  <a:pt x="60" y="945"/>
                </a:lnTo>
                <a:lnTo>
                  <a:pt x="68" y="944"/>
                </a:lnTo>
                <a:lnTo>
                  <a:pt x="75" y="940"/>
                </a:lnTo>
                <a:lnTo>
                  <a:pt x="83" y="934"/>
                </a:lnTo>
                <a:lnTo>
                  <a:pt x="89" y="928"/>
                </a:lnTo>
                <a:lnTo>
                  <a:pt x="94" y="921"/>
                </a:lnTo>
                <a:lnTo>
                  <a:pt x="99" y="914"/>
                </a:lnTo>
                <a:lnTo>
                  <a:pt x="101" y="904"/>
                </a:lnTo>
                <a:lnTo>
                  <a:pt x="104" y="895"/>
                </a:lnTo>
                <a:lnTo>
                  <a:pt x="104" y="886"/>
                </a:lnTo>
                <a:lnTo>
                  <a:pt x="104" y="62"/>
                </a:lnTo>
                <a:lnTo>
                  <a:pt x="101" y="43"/>
                </a:lnTo>
                <a:lnTo>
                  <a:pt x="99" y="33"/>
                </a:lnTo>
                <a:lnTo>
                  <a:pt x="94" y="26"/>
                </a:lnTo>
                <a:lnTo>
                  <a:pt x="89" y="18"/>
                </a:lnTo>
                <a:lnTo>
                  <a:pt x="83" y="12"/>
                </a:lnTo>
                <a:lnTo>
                  <a:pt x="75" y="8"/>
                </a:lnTo>
                <a:lnTo>
                  <a:pt x="68" y="4"/>
                </a:lnTo>
                <a:lnTo>
                  <a:pt x="60" y="2"/>
                </a:lnTo>
                <a:lnTo>
                  <a:pt x="52" y="0"/>
                </a:lnTo>
                <a:lnTo>
                  <a:pt x="44" y="2"/>
                </a:lnTo>
                <a:lnTo>
                  <a:pt x="36" y="4"/>
                </a:lnTo>
                <a:lnTo>
                  <a:pt x="28" y="8"/>
                </a:lnTo>
                <a:lnTo>
                  <a:pt x="22" y="12"/>
                </a:lnTo>
                <a:lnTo>
                  <a:pt x="16" y="18"/>
                </a:lnTo>
                <a:lnTo>
                  <a:pt x="10" y="26"/>
                </a:lnTo>
                <a:lnTo>
                  <a:pt x="6" y="33"/>
                </a:lnTo>
                <a:lnTo>
                  <a:pt x="2" y="43"/>
                </a:lnTo>
                <a:lnTo>
                  <a:pt x="1" y="51"/>
                </a:lnTo>
                <a:lnTo>
                  <a:pt x="0" y="62"/>
                </a:lnTo>
                <a:lnTo>
                  <a:pt x="0" y="886"/>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677" name="Line 301"/>
          <p:cNvSpPr>
            <a:spLocks noChangeShapeType="1"/>
          </p:cNvSpPr>
          <p:nvPr/>
        </p:nvSpPr>
        <p:spPr bwMode="auto">
          <a:xfrm>
            <a:off x="4941888" y="4892675"/>
            <a:ext cx="1587" cy="0"/>
          </a:xfrm>
          <a:prstGeom prst="line">
            <a:avLst/>
          </a:prstGeom>
          <a:noFill/>
          <a:ln w="0">
            <a:solidFill>
              <a:srgbClr val="FFFF00"/>
            </a:solidFill>
            <a:round/>
            <a:headEnd/>
            <a:tailEnd/>
          </a:ln>
        </p:spPr>
        <p:txBody>
          <a:bodyPr>
            <a:prstTxWarp prst="textNoShape">
              <a:avLst/>
            </a:prstTxWarp>
          </a:bodyPr>
          <a:lstStyle/>
          <a:p>
            <a:endParaRPr lang="en-US"/>
          </a:p>
        </p:txBody>
      </p:sp>
      <p:sp>
        <p:nvSpPr>
          <p:cNvPr id="101678" name="Line 302"/>
          <p:cNvSpPr>
            <a:spLocks noChangeShapeType="1"/>
          </p:cNvSpPr>
          <p:nvPr/>
        </p:nvSpPr>
        <p:spPr bwMode="auto">
          <a:xfrm>
            <a:off x="5213350" y="4910138"/>
            <a:ext cx="1588" cy="1587"/>
          </a:xfrm>
          <a:prstGeom prst="line">
            <a:avLst/>
          </a:prstGeom>
          <a:noFill/>
          <a:ln w="0">
            <a:solidFill>
              <a:srgbClr val="FFFF00"/>
            </a:solidFill>
            <a:round/>
            <a:headEnd/>
            <a:tailEnd/>
          </a:ln>
        </p:spPr>
        <p:txBody>
          <a:bodyPr>
            <a:prstTxWarp prst="textNoShape">
              <a:avLst/>
            </a:prstTxWarp>
          </a:bodyPr>
          <a:lstStyle/>
          <a:p>
            <a:endParaRPr lang="en-US"/>
          </a:p>
        </p:txBody>
      </p:sp>
      <p:sp>
        <p:nvSpPr>
          <p:cNvPr id="101679" name="Line 303"/>
          <p:cNvSpPr>
            <a:spLocks noChangeShapeType="1"/>
          </p:cNvSpPr>
          <p:nvPr/>
        </p:nvSpPr>
        <p:spPr bwMode="auto">
          <a:xfrm>
            <a:off x="5229225" y="4767263"/>
            <a:ext cx="1588" cy="1587"/>
          </a:xfrm>
          <a:prstGeom prst="line">
            <a:avLst/>
          </a:prstGeom>
          <a:noFill/>
          <a:ln w="0">
            <a:solidFill>
              <a:srgbClr val="FFFF00"/>
            </a:solidFill>
            <a:round/>
            <a:headEnd/>
            <a:tailEnd/>
          </a:ln>
        </p:spPr>
        <p:txBody>
          <a:bodyPr>
            <a:prstTxWarp prst="textNoShape">
              <a:avLst/>
            </a:prstTxWarp>
          </a:bodyPr>
          <a:lstStyle/>
          <a:p>
            <a:endParaRPr lang="en-US"/>
          </a:p>
        </p:txBody>
      </p:sp>
      <p:sp>
        <p:nvSpPr>
          <p:cNvPr id="101680" name="Line 304"/>
          <p:cNvSpPr>
            <a:spLocks noChangeShapeType="1"/>
          </p:cNvSpPr>
          <p:nvPr/>
        </p:nvSpPr>
        <p:spPr bwMode="auto">
          <a:xfrm>
            <a:off x="5500688" y="4786313"/>
            <a:ext cx="1587" cy="0"/>
          </a:xfrm>
          <a:prstGeom prst="line">
            <a:avLst/>
          </a:prstGeom>
          <a:noFill/>
          <a:ln w="0">
            <a:solidFill>
              <a:srgbClr val="FFFF00"/>
            </a:solidFill>
            <a:round/>
            <a:headEnd/>
            <a:tailEnd/>
          </a:ln>
        </p:spPr>
        <p:txBody>
          <a:bodyPr>
            <a:prstTxWarp prst="textNoShape">
              <a:avLst/>
            </a:prstTxWarp>
          </a:bodyPr>
          <a:lstStyle/>
          <a:p>
            <a:endParaRPr lang="en-US"/>
          </a:p>
        </p:txBody>
      </p:sp>
      <p:sp>
        <p:nvSpPr>
          <p:cNvPr id="101681" name="Freeform 305"/>
          <p:cNvSpPr>
            <a:spLocks/>
          </p:cNvSpPr>
          <p:nvPr/>
        </p:nvSpPr>
        <p:spPr bwMode="auto">
          <a:xfrm>
            <a:off x="5500688" y="4513263"/>
            <a:ext cx="34925" cy="290512"/>
          </a:xfrm>
          <a:custGeom>
            <a:avLst/>
            <a:gdLst>
              <a:gd name="T0" fmla="*/ 0 w 102"/>
              <a:gd name="T1" fmla="*/ 272033 h 959"/>
              <a:gd name="T2" fmla="*/ 0 w 102"/>
              <a:gd name="T3" fmla="*/ 274760 h 959"/>
              <a:gd name="T4" fmla="*/ 685 w 102"/>
              <a:gd name="T5" fmla="*/ 277789 h 959"/>
              <a:gd name="T6" fmla="*/ 1712 w 102"/>
              <a:gd name="T7" fmla="*/ 280212 h 959"/>
              <a:gd name="T8" fmla="*/ 3424 w 102"/>
              <a:gd name="T9" fmla="*/ 282636 h 959"/>
              <a:gd name="T10" fmla="*/ 5136 w 102"/>
              <a:gd name="T11" fmla="*/ 285059 h 959"/>
              <a:gd name="T12" fmla="*/ 7190 w 102"/>
              <a:gd name="T13" fmla="*/ 286877 h 959"/>
              <a:gd name="T14" fmla="*/ 9587 w 102"/>
              <a:gd name="T15" fmla="*/ 288391 h 959"/>
              <a:gd name="T16" fmla="*/ 12326 w 102"/>
              <a:gd name="T17" fmla="*/ 289300 h 959"/>
              <a:gd name="T18" fmla="*/ 14723 w 102"/>
              <a:gd name="T19" fmla="*/ 290209 h 959"/>
              <a:gd name="T20" fmla="*/ 17805 w 102"/>
              <a:gd name="T21" fmla="*/ 290512 h 959"/>
              <a:gd name="T22" fmla="*/ 20202 w 102"/>
              <a:gd name="T23" fmla="*/ 290209 h 959"/>
              <a:gd name="T24" fmla="*/ 23283 w 102"/>
              <a:gd name="T25" fmla="*/ 289300 h 959"/>
              <a:gd name="T26" fmla="*/ 25680 w 102"/>
              <a:gd name="T27" fmla="*/ 288391 h 959"/>
              <a:gd name="T28" fmla="*/ 27735 w 102"/>
              <a:gd name="T29" fmla="*/ 286877 h 959"/>
              <a:gd name="T30" fmla="*/ 30131 w 102"/>
              <a:gd name="T31" fmla="*/ 285059 h 959"/>
              <a:gd name="T32" fmla="*/ 31843 w 102"/>
              <a:gd name="T33" fmla="*/ 282636 h 959"/>
              <a:gd name="T34" fmla="*/ 33213 w 102"/>
              <a:gd name="T35" fmla="*/ 280212 h 959"/>
              <a:gd name="T36" fmla="*/ 34240 w 102"/>
              <a:gd name="T37" fmla="*/ 277789 h 959"/>
              <a:gd name="T38" fmla="*/ 34925 w 102"/>
              <a:gd name="T39" fmla="*/ 274760 h 959"/>
              <a:gd name="T40" fmla="*/ 34925 w 102"/>
              <a:gd name="T41" fmla="*/ 272033 h 959"/>
              <a:gd name="T42" fmla="*/ 34925 w 102"/>
              <a:gd name="T43" fmla="*/ 18176 h 959"/>
              <a:gd name="T44" fmla="*/ 34240 w 102"/>
              <a:gd name="T45" fmla="*/ 12420 h 959"/>
              <a:gd name="T46" fmla="*/ 33213 w 102"/>
              <a:gd name="T47" fmla="*/ 9694 h 959"/>
              <a:gd name="T48" fmla="*/ 31843 w 102"/>
              <a:gd name="T49" fmla="*/ 7270 h 959"/>
              <a:gd name="T50" fmla="*/ 30131 w 102"/>
              <a:gd name="T51" fmla="*/ 5150 h 959"/>
              <a:gd name="T52" fmla="*/ 27735 w 102"/>
              <a:gd name="T53" fmla="*/ 3332 h 959"/>
              <a:gd name="T54" fmla="*/ 25680 w 102"/>
              <a:gd name="T55" fmla="*/ 1818 h 959"/>
              <a:gd name="T56" fmla="*/ 23283 w 102"/>
              <a:gd name="T57" fmla="*/ 606 h 959"/>
              <a:gd name="T58" fmla="*/ 20202 w 102"/>
              <a:gd name="T59" fmla="*/ 0 h 959"/>
              <a:gd name="T60" fmla="*/ 17805 w 102"/>
              <a:gd name="T61" fmla="*/ 0 h 959"/>
              <a:gd name="T62" fmla="*/ 14723 w 102"/>
              <a:gd name="T63" fmla="*/ 0 h 959"/>
              <a:gd name="T64" fmla="*/ 12326 w 102"/>
              <a:gd name="T65" fmla="*/ 606 h 959"/>
              <a:gd name="T66" fmla="*/ 9587 w 102"/>
              <a:gd name="T67" fmla="*/ 1818 h 959"/>
              <a:gd name="T68" fmla="*/ 7190 w 102"/>
              <a:gd name="T69" fmla="*/ 3332 h 959"/>
              <a:gd name="T70" fmla="*/ 5136 w 102"/>
              <a:gd name="T71" fmla="*/ 5150 h 959"/>
              <a:gd name="T72" fmla="*/ 3424 w 102"/>
              <a:gd name="T73" fmla="*/ 7270 h 959"/>
              <a:gd name="T74" fmla="*/ 1712 w 102"/>
              <a:gd name="T75" fmla="*/ 9694 h 959"/>
              <a:gd name="T76" fmla="*/ 685 w 102"/>
              <a:gd name="T77" fmla="*/ 12420 h 959"/>
              <a:gd name="T78" fmla="*/ 0 w 102"/>
              <a:gd name="T79" fmla="*/ 15450 h 959"/>
              <a:gd name="T80" fmla="*/ 0 w 102"/>
              <a:gd name="T81" fmla="*/ 18176 h 959"/>
              <a:gd name="T82" fmla="*/ 0 w 102"/>
              <a:gd name="T83" fmla="*/ 272033 h 9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
              <a:gd name="T127" fmla="*/ 0 h 959"/>
              <a:gd name="T128" fmla="*/ 102 w 102"/>
              <a:gd name="T129" fmla="*/ 959 h 9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 h="959">
                <a:moveTo>
                  <a:pt x="0" y="898"/>
                </a:moveTo>
                <a:lnTo>
                  <a:pt x="0" y="907"/>
                </a:lnTo>
                <a:lnTo>
                  <a:pt x="2" y="917"/>
                </a:lnTo>
                <a:lnTo>
                  <a:pt x="5" y="925"/>
                </a:lnTo>
                <a:lnTo>
                  <a:pt x="10" y="933"/>
                </a:lnTo>
                <a:lnTo>
                  <a:pt x="15" y="941"/>
                </a:lnTo>
                <a:lnTo>
                  <a:pt x="21" y="947"/>
                </a:lnTo>
                <a:lnTo>
                  <a:pt x="28" y="952"/>
                </a:lnTo>
                <a:lnTo>
                  <a:pt x="36" y="955"/>
                </a:lnTo>
                <a:lnTo>
                  <a:pt x="43" y="958"/>
                </a:lnTo>
                <a:lnTo>
                  <a:pt x="52" y="959"/>
                </a:lnTo>
                <a:lnTo>
                  <a:pt x="59" y="958"/>
                </a:lnTo>
                <a:lnTo>
                  <a:pt x="68" y="955"/>
                </a:lnTo>
                <a:lnTo>
                  <a:pt x="75" y="952"/>
                </a:lnTo>
                <a:lnTo>
                  <a:pt x="81" y="947"/>
                </a:lnTo>
                <a:lnTo>
                  <a:pt x="88" y="941"/>
                </a:lnTo>
                <a:lnTo>
                  <a:pt x="93" y="933"/>
                </a:lnTo>
                <a:lnTo>
                  <a:pt x="97" y="925"/>
                </a:lnTo>
                <a:lnTo>
                  <a:pt x="100" y="917"/>
                </a:lnTo>
                <a:lnTo>
                  <a:pt x="102" y="907"/>
                </a:lnTo>
                <a:lnTo>
                  <a:pt x="102" y="898"/>
                </a:lnTo>
                <a:lnTo>
                  <a:pt x="102" y="60"/>
                </a:lnTo>
                <a:lnTo>
                  <a:pt x="100" y="41"/>
                </a:lnTo>
                <a:lnTo>
                  <a:pt x="97" y="32"/>
                </a:lnTo>
                <a:lnTo>
                  <a:pt x="93" y="24"/>
                </a:lnTo>
                <a:lnTo>
                  <a:pt x="88" y="17"/>
                </a:lnTo>
                <a:lnTo>
                  <a:pt x="81" y="11"/>
                </a:lnTo>
                <a:lnTo>
                  <a:pt x="75" y="6"/>
                </a:lnTo>
                <a:lnTo>
                  <a:pt x="68" y="2"/>
                </a:lnTo>
                <a:lnTo>
                  <a:pt x="59" y="0"/>
                </a:lnTo>
                <a:lnTo>
                  <a:pt x="52" y="0"/>
                </a:lnTo>
                <a:lnTo>
                  <a:pt x="43" y="0"/>
                </a:lnTo>
                <a:lnTo>
                  <a:pt x="36" y="2"/>
                </a:lnTo>
                <a:lnTo>
                  <a:pt x="28" y="6"/>
                </a:lnTo>
                <a:lnTo>
                  <a:pt x="21" y="11"/>
                </a:lnTo>
                <a:lnTo>
                  <a:pt x="15" y="17"/>
                </a:lnTo>
                <a:lnTo>
                  <a:pt x="10" y="24"/>
                </a:lnTo>
                <a:lnTo>
                  <a:pt x="5" y="32"/>
                </a:lnTo>
                <a:lnTo>
                  <a:pt x="2" y="41"/>
                </a:lnTo>
                <a:lnTo>
                  <a:pt x="0" y="51"/>
                </a:lnTo>
                <a:lnTo>
                  <a:pt x="0" y="60"/>
                </a:lnTo>
                <a:lnTo>
                  <a:pt x="0" y="898"/>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682" name="Line 306"/>
          <p:cNvSpPr>
            <a:spLocks noChangeShapeType="1"/>
          </p:cNvSpPr>
          <p:nvPr/>
        </p:nvSpPr>
        <p:spPr bwMode="auto">
          <a:xfrm>
            <a:off x="5519738" y="4513263"/>
            <a:ext cx="1587" cy="1587"/>
          </a:xfrm>
          <a:prstGeom prst="line">
            <a:avLst/>
          </a:prstGeom>
          <a:noFill/>
          <a:ln w="0">
            <a:solidFill>
              <a:srgbClr val="FFFF00"/>
            </a:solidFill>
            <a:round/>
            <a:headEnd/>
            <a:tailEnd/>
          </a:ln>
        </p:spPr>
        <p:txBody>
          <a:bodyPr>
            <a:prstTxWarp prst="textNoShape">
              <a:avLst/>
            </a:prstTxWarp>
          </a:bodyPr>
          <a:lstStyle/>
          <a:p>
            <a:endParaRPr lang="en-US"/>
          </a:p>
        </p:txBody>
      </p:sp>
      <p:sp>
        <p:nvSpPr>
          <p:cNvPr id="101683" name="Freeform 307"/>
          <p:cNvSpPr>
            <a:spLocks/>
          </p:cNvSpPr>
          <p:nvPr/>
        </p:nvSpPr>
        <p:spPr bwMode="auto">
          <a:xfrm>
            <a:off x="5500688" y="4513263"/>
            <a:ext cx="323850" cy="36512"/>
          </a:xfrm>
          <a:custGeom>
            <a:avLst/>
            <a:gdLst>
              <a:gd name="T0" fmla="*/ 18147 w 928"/>
              <a:gd name="T1" fmla="*/ 0 h 121"/>
              <a:gd name="T2" fmla="*/ 15006 w 928"/>
              <a:gd name="T3" fmla="*/ 0 h 121"/>
              <a:gd name="T4" fmla="*/ 12563 w 928"/>
              <a:gd name="T5" fmla="*/ 604 h 121"/>
              <a:gd name="T6" fmla="*/ 9771 w 928"/>
              <a:gd name="T7" fmla="*/ 1811 h 121"/>
              <a:gd name="T8" fmla="*/ 7329 w 928"/>
              <a:gd name="T9" fmla="*/ 3319 h 121"/>
              <a:gd name="T10" fmla="*/ 5235 w 928"/>
              <a:gd name="T11" fmla="*/ 5130 h 121"/>
              <a:gd name="T12" fmla="*/ 3490 w 928"/>
              <a:gd name="T13" fmla="*/ 7242 h 121"/>
              <a:gd name="T14" fmla="*/ 1745 w 928"/>
              <a:gd name="T15" fmla="*/ 9656 h 121"/>
              <a:gd name="T16" fmla="*/ 698 w 928"/>
              <a:gd name="T17" fmla="*/ 12372 h 121"/>
              <a:gd name="T18" fmla="*/ 0 w 928"/>
              <a:gd name="T19" fmla="*/ 15389 h 121"/>
              <a:gd name="T20" fmla="*/ 0 w 928"/>
              <a:gd name="T21" fmla="*/ 18105 h 121"/>
              <a:gd name="T22" fmla="*/ 0 w 928"/>
              <a:gd name="T23" fmla="*/ 20821 h 121"/>
              <a:gd name="T24" fmla="*/ 698 w 928"/>
              <a:gd name="T25" fmla="*/ 23537 h 121"/>
              <a:gd name="T26" fmla="*/ 1745 w 928"/>
              <a:gd name="T27" fmla="*/ 26252 h 121"/>
              <a:gd name="T28" fmla="*/ 3490 w 928"/>
              <a:gd name="T29" fmla="*/ 28666 h 121"/>
              <a:gd name="T30" fmla="*/ 5235 w 928"/>
              <a:gd name="T31" fmla="*/ 30779 h 121"/>
              <a:gd name="T32" fmla="*/ 7329 w 928"/>
              <a:gd name="T33" fmla="*/ 32891 h 121"/>
              <a:gd name="T34" fmla="*/ 9771 w 928"/>
              <a:gd name="T35" fmla="*/ 34098 h 121"/>
              <a:gd name="T36" fmla="*/ 12563 w 928"/>
              <a:gd name="T37" fmla="*/ 35305 h 121"/>
              <a:gd name="T38" fmla="*/ 15006 w 928"/>
              <a:gd name="T39" fmla="*/ 35908 h 121"/>
              <a:gd name="T40" fmla="*/ 18147 w 928"/>
              <a:gd name="T41" fmla="*/ 36512 h 121"/>
              <a:gd name="T42" fmla="*/ 305703 w 928"/>
              <a:gd name="T43" fmla="*/ 36512 h 121"/>
              <a:gd name="T44" fmla="*/ 311287 w 928"/>
              <a:gd name="T45" fmla="*/ 35305 h 121"/>
              <a:gd name="T46" fmla="*/ 313730 w 928"/>
              <a:gd name="T47" fmla="*/ 34098 h 121"/>
              <a:gd name="T48" fmla="*/ 315824 w 928"/>
              <a:gd name="T49" fmla="*/ 32891 h 121"/>
              <a:gd name="T50" fmla="*/ 318266 w 928"/>
              <a:gd name="T51" fmla="*/ 30779 h 121"/>
              <a:gd name="T52" fmla="*/ 320360 w 928"/>
              <a:gd name="T53" fmla="*/ 28666 h 121"/>
              <a:gd name="T54" fmla="*/ 321407 w 928"/>
              <a:gd name="T55" fmla="*/ 26252 h 121"/>
              <a:gd name="T56" fmla="*/ 322803 w 928"/>
              <a:gd name="T57" fmla="*/ 23537 h 121"/>
              <a:gd name="T58" fmla="*/ 323152 w 928"/>
              <a:gd name="T59" fmla="*/ 20821 h 121"/>
              <a:gd name="T60" fmla="*/ 323850 w 928"/>
              <a:gd name="T61" fmla="*/ 18105 h 121"/>
              <a:gd name="T62" fmla="*/ 323152 w 928"/>
              <a:gd name="T63" fmla="*/ 15389 h 121"/>
              <a:gd name="T64" fmla="*/ 322803 w 928"/>
              <a:gd name="T65" fmla="*/ 12372 h 121"/>
              <a:gd name="T66" fmla="*/ 321407 w 928"/>
              <a:gd name="T67" fmla="*/ 9656 h 121"/>
              <a:gd name="T68" fmla="*/ 320360 w 928"/>
              <a:gd name="T69" fmla="*/ 7242 h 121"/>
              <a:gd name="T70" fmla="*/ 318266 w 928"/>
              <a:gd name="T71" fmla="*/ 5130 h 121"/>
              <a:gd name="T72" fmla="*/ 315824 w 928"/>
              <a:gd name="T73" fmla="*/ 3319 h 121"/>
              <a:gd name="T74" fmla="*/ 313730 w 928"/>
              <a:gd name="T75" fmla="*/ 1811 h 121"/>
              <a:gd name="T76" fmla="*/ 311287 w 928"/>
              <a:gd name="T77" fmla="*/ 604 h 121"/>
              <a:gd name="T78" fmla="*/ 308146 w 928"/>
              <a:gd name="T79" fmla="*/ 0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3" y="0"/>
                </a:lnTo>
                <a:lnTo>
                  <a:pt x="36" y="2"/>
                </a:lnTo>
                <a:lnTo>
                  <a:pt x="28" y="6"/>
                </a:lnTo>
                <a:lnTo>
                  <a:pt x="21" y="11"/>
                </a:lnTo>
                <a:lnTo>
                  <a:pt x="15" y="17"/>
                </a:lnTo>
                <a:lnTo>
                  <a:pt x="10" y="24"/>
                </a:lnTo>
                <a:lnTo>
                  <a:pt x="5" y="32"/>
                </a:lnTo>
                <a:lnTo>
                  <a:pt x="2" y="41"/>
                </a:lnTo>
                <a:lnTo>
                  <a:pt x="0" y="51"/>
                </a:lnTo>
                <a:lnTo>
                  <a:pt x="0" y="60"/>
                </a:lnTo>
                <a:lnTo>
                  <a:pt x="0" y="69"/>
                </a:lnTo>
                <a:lnTo>
                  <a:pt x="2" y="78"/>
                </a:lnTo>
                <a:lnTo>
                  <a:pt x="5" y="87"/>
                </a:lnTo>
                <a:lnTo>
                  <a:pt x="10" y="95"/>
                </a:lnTo>
                <a:lnTo>
                  <a:pt x="15" y="102"/>
                </a:lnTo>
                <a:lnTo>
                  <a:pt x="21" y="109"/>
                </a:lnTo>
                <a:lnTo>
                  <a:pt x="28" y="113"/>
                </a:lnTo>
                <a:lnTo>
                  <a:pt x="36" y="117"/>
                </a:lnTo>
                <a:lnTo>
                  <a:pt x="43" y="119"/>
                </a:lnTo>
                <a:lnTo>
                  <a:pt x="52" y="121"/>
                </a:lnTo>
                <a:lnTo>
                  <a:pt x="876" y="121"/>
                </a:lnTo>
                <a:lnTo>
                  <a:pt x="892" y="117"/>
                </a:lnTo>
                <a:lnTo>
                  <a:pt x="899" y="113"/>
                </a:lnTo>
                <a:lnTo>
                  <a:pt x="905" y="109"/>
                </a:lnTo>
                <a:lnTo>
                  <a:pt x="912" y="102"/>
                </a:lnTo>
                <a:lnTo>
                  <a:pt x="918" y="95"/>
                </a:lnTo>
                <a:lnTo>
                  <a:pt x="921" y="87"/>
                </a:lnTo>
                <a:lnTo>
                  <a:pt x="925" y="78"/>
                </a:lnTo>
                <a:lnTo>
                  <a:pt x="926" y="69"/>
                </a:lnTo>
                <a:lnTo>
                  <a:pt x="928" y="60"/>
                </a:lnTo>
                <a:lnTo>
                  <a:pt x="926" y="51"/>
                </a:lnTo>
                <a:lnTo>
                  <a:pt x="925" y="41"/>
                </a:lnTo>
                <a:lnTo>
                  <a:pt x="921" y="32"/>
                </a:lnTo>
                <a:lnTo>
                  <a:pt x="918" y="24"/>
                </a:lnTo>
                <a:lnTo>
                  <a:pt x="912" y="17"/>
                </a:lnTo>
                <a:lnTo>
                  <a:pt x="905" y="11"/>
                </a:lnTo>
                <a:lnTo>
                  <a:pt x="899" y="6"/>
                </a:lnTo>
                <a:lnTo>
                  <a:pt x="892" y="2"/>
                </a:lnTo>
                <a:lnTo>
                  <a:pt x="883" y="0"/>
                </a:lnTo>
                <a:lnTo>
                  <a:pt x="876"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684" name="Line 308"/>
          <p:cNvSpPr>
            <a:spLocks noChangeShapeType="1"/>
          </p:cNvSpPr>
          <p:nvPr/>
        </p:nvSpPr>
        <p:spPr bwMode="auto">
          <a:xfrm>
            <a:off x="5789613" y="4532313"/>
            <a:ext cx="0" cy="0"/>
          </a:xfrm>
          <a:prstGeom prst="line">
            <a:avLst/>
          </a:prstGeom>
          <a:noFill/>
          <a:ln w="0">
            <a:solidFill>
              <a:srgbClr val="FFFF00"/>
            </a:solidFill>
            <a:round/>
            <a:headEnd/>
            <a:tailEnd/>
          </a:ln>
        </p:spPr>
        <p:txBody>
          <a:bodyPr>
            <a:prstTxWarp prst="textNoShape">
              <a:avLst/>
            </a:prstTxWarp>
          </a:bodyPr>
          <a:lstStyle/>
          <a:p>
            <a:endParaRPr lang="en-US"/>
          </a:p>
        </p:txBody>
      </p:sp>
      <p:sp>
        <p:nvSpPr>
          <p:cNvPr id="101685" name="Freeform 309"/>
          <p:cNvSpPr>
            <a:spLocks/>
          </p:cNvSpPr>
          <p:nvPr/>
        </p:nvSpPr>
        <p:spPr bwMode="auto">
          <a:xfrm>
            <a:off x="5789613" y="4386263"/>
            <a:ext cx="34925" cy="163512"/>
          </a:xfrm>
          <a:custGeom>
            <a:avLst/>
            <a:gdLst>
              <a:gd name="T0" fmla="*/ 0 w 104"/>
              <a:gd name="T1" fmla="*/ 145244 h 546"/>
              <a:gd name="T2" fmla="*/ 0 w 104"/>
              <a:gd name="T3" fmla="*/ 147939 h 546"/>
              <a:gd name="T4" fmla="*/ 672 w 104"/>
              <a:gd name="T5" fmla="*/ 150635 h 546"/>
              <a:gd name="T6" fmla="*/ 1679 w 104"/>
              <a:gd name="T7" fmla="*/ 153330 h 546"/>
              <a:gd name="T8" fmla="*/ 3358 w 104"/>
              <a:gd name="T9" fmla="*/ 155726 h 546"/>
              <a:gd name="T10" fmla="*/ 5037 w 104"/>
              <a:gd name="T11" fmla="*/ 157822 h 546"/>
              <a:gd name="T12" fmla="*/ 7052 w 104"/>
              <a:gd name="T13" fmla="*/ 159918 h 546"/>
              <a:gd name="T14" fmla="*/ 9403 w 104"/>
              <a:gd name="T15" fmla="*/ 161116 h 546"/>
              <a:gd name="T16" fmla="*/ 12089 w 104"/>
              <a:gd name="T17" fmla="*/ 162314 h 546"/>
              <a:gd name="T18" fmla="*/ 14440 w 104"/>
              <a:gd name="T19" fmla="*/ 162913 h 546"/>
              <a:gd name="T20" fmla="*/ 17463 w 104"/>
              <a:gd name="T21" fmla="*/ 163512 h 546"/>
              <a:gd name="T22" fmla="*/ 19813 w 104"/>
              <a:gd name="T23" fmla="*/ 162913 h 546"/>
              <a:gd name="T24" fmla="*/ 22836 w 104"/>
              <a:gd name="T25" fmla="*/ 162314 h 546"/>
              <a:gd name="T26" fmla="*/ 25186 w 104"/>
              <a:gd name="T27" fmla="*/ 161116 h 546"/>
              <a:gd name="T28" fmla="*/ 27201 w 104"/>
              <a:gd name="T29" fmla="*/ 159918 h 546"/>
              <a:gd name="T30" fmla="*/ 29552 w 104"/>
              <a:gd name="T31" fmla="*/ 157822 h 546"/>
              <a:gd name="T32" fmla="*/ 31567 w 104"/>
              <a:gd name="T33" fmla="*/ 155726 h 546"/>
              <a:gd name="T34" fmla="*/ 32574 w 104"/>
              <a:gd name="T35" fmla="*/ 153330 h 546"/>
              <a:gd name="T36" fmla="*/ 33918 w 104"/>
              <a:gd name="T37" fmla="*/ 150635 h 546"/>
              <a:gd name="T38" fmla="*/ 34253 w 104"/>
              <a:gd name="T39" fmla="*/ 147939 h 546"/>
              <a:gd name="T40" fmla="*/ 34925 w 104"/>
              <a:gd name="T41" fmla="*/ 145244 h 546"/>
              <a:gd name="T42" fmla="*/ 34925 w 104"/>
              <a:gd name="T43" fmla="*/ 18268 h 546"/>
              <a:gd name="T44" fmla="*/ 33918 w 104"/>
              <a:gd name="T45" fmla="*/ 12578 h 546"/>
              <a:gd name="T46" fmla="*/ 32574 w 104"/>
              <a:gd name="T47" fmla="*/ 9883 h 546"/>
              <a:gd name="T48" fmla="*/ 31567 w 104"/>
              <a:gd name="T49" fmla="*/ 7487 h 546"/>
              <a:gd name="T50" fmla="*/ 29552 w 104"/>
              <a:gd name="T51" fmla="*/ 5391 h 546"/>
              <a:gd name="T52" fmla="*/ 27201 w 104"/>
              <a:gd name="T53" fmla="*/ 3594 h 546"/>
              <a:gd name="T54" fmla="*/ 25186 w 104"/>
              <a:gd name="T55" fmla="*/ 2096 h 546"/>
              <a:gd name="T56" fmla="*/ 22836 w 104"/>
              <a:gd name="T57" fmla="*/ 898 h 546"/>
              <a:gd name="T58" fmla="*/ 19813 w 104"/>
              <a:gd name="T59" fmla="*/ 299 h 546"/>
              <a:gd name="T60" fmla="*/ 17463 w 104"/>
              <a:gd name="T61" fmla="*/ 0 h 546"/>
              <a:gd name="T62" fmla="*/ 14440 w 104"/>
              <a:gd name="T63" fmla="*/ 299 h 546"/>
              <a:gd name="T64" fmla="*/ 12089 w 104"/>
              <a:gd name="T65" fmla="*/ 898 h 546"/>
              <a:gd name="T66" fmla="*/ 9403 w 104"/>
              <a:gd name="T67" fmla="*/ 2096 h 546"/>
              <a:gd name="T68" fmla="*/ 7052 w 104"/>
              <a:gd name="T69" fmla="*/ 3594 h 546"/>
              <a:gd name="T70" fmla="*/ 5037 w 104"/>
              <a:gd name="T71" fmla="*/ 5391 h 546"/>
              <a:gd name="T72" fmla="*/ 3358 w 104"/>
              <a:gd name="T73" fmla="*/ 7487 h 546"/>
              <a:gd name="T74" fmla="*/ 1679 w 104"/>
              <a:gd name="T75" fmla="*/ 9883 h 546"/>
              <a:gd name="T76" fmla="*/ 672 w 104"/>
              <a:gd name="T77" fmla="*/ 12578 h 546"/>
              <a:gd name="T78" fmla="*/ 0 w 104"/>
              <a:gd name="T79" fmla="*/ 15573 h 546"/>
              <a:gd name="T80" fmla="*/ 0 w 104"/>
              <a:gd name="T81" fmla="*/ 18268 h 546"/>
              <a:gd name="T82" fmla="*/ 0 w 104"/>
              <a:gd name="T83" fmla="*/ 145244 h 5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546"/>
              <a:gd name="T128" fmla="*/ 104 w 104"/>
              <a:gd name="T129" fmla="*/ 546 h 5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546">
                <a:moveTo>
                  <a:pt x="0" y="485"/>
                </a:moveTo>
                <a:lnTo>
                  <a:pt x="0" y="494"/>
                </a:lnTo>
                <a:lnTo>
                  <a:pt x="2" y="503"/>
                </a:lnTo>
                <a:lnTo>
                  <a:pt x="5" y="512"/>
                </a:lnTo>
                <a:lnTo>
                  <a:pt x="10" y="520"/>
                </a:lnTo>
                <a:lnTo>
                  <a:pt x="15" y="527"/>
                </a:lnTo>
                <a:lnTo>
                  <a:pt x="21" y="534"/>
                </a:lnTo>
                <a:lnTo>
                  <a:pt x="28" y="538"/>
                </a:lnTo>
                <a:lnTo>
                  <a:pt x="36" y="542"/>
                </a:lnTo>
                <a:lnTo>
                  <a:pt x="43" y="544"/>
                </a:lnTo>
                <a:lnTo>
                  <a:pt x="52" y="546"/>
                </a:lnTo>
                <a:lnTo>
                  <a:pt x="59" y="544"/>
                </a:lnTo>
                <a:lnTo>
                  <a:pt x="68" y="542"/>
                </a:lnTo>
                <a:lnTo>
                  <a:pt x="75" y="538"/>
                </a:lnTo>
                <a:lnTo>
                  <a:pt x="81" y="534"/>
                </a:lnTo>
                <a:lnTo>
                  <a:pt x="88" y="527"/>
                </a:lnTo>
                <a:lnTo>
                  <a:pt x="94" y="520"/>
                </a:lnTo>
                <a:lnTo>
                  <a:pt x="97" y="512"/>
                </a:lnTo>
                <a:lnTo>
                  <a:pt x="101" y="503"/>
                </a:lnTo>
                <a:lnTo>
                  <a:pt x="102" y="494"/>
                </a:lnTo>
                <a:lnTo>
                  <a:pt x="104" y="485"/>
                </a:lnTo>
                <a:lnTo>
                  <a:pt x="104" y="61"/>
                </a:lnTo>
                <a:lnTo>
                  <a:pt x="101" y="42"/>
                </a:lnTo>
                <a:lnTo>
                  <a:pt x="97" y="33"/>
                </a:lnTo>
                <a:lnTo>
                  <a:pt x="94" y="25"/>
                </a:lnTo>
                <a:lnTo>
                  <a:pt x="88" y="18"/>
                </a:lnTo>
                <a:lnTo>
                  <a:pt x="81" y="12"/>
                </a:lnTo>
                <a:lnTo>
                  <a:pt x="75" y="7"/>
                </a:lnTo>
                <a:lnTo>
                  <a:pt x="68" y="3"/>
                </a:lnTo>
                <a:lnTo>
                  <a:pt x="59" y="1"/>
                </a:lnTo>
                <a:lnTo>
                  <a:pt x="52" y="0"/>
                </a:lnTo>
                <a:lnTo>
                  <a:pt x="43" y="1"/>
                </a:lnTo>
                <a:lnTo>
                  <a:pt x="36" y="3"/>
                </a:lnTo>
                <a:lnTo>
                  <a:pt x="28" y="7"/>
                </a:lnTo>
                <a:lnTo>
                  <a:pt x="21" y="12"/>
                </a:lnTo>
                <a:lnTo>
                  <a:pt x="15" y="18"/>
                </a:lnTo>
                <a:lnTo>
                  <a:pt x="10" y="25"/>
                </a:lnTo>
                <a:lnTo>
                  <a:pt x="5" y="33"/>
                </a:lnTo>
                <a:lnTo>
                  <a:pt x="2" y="42"/>
                </a:lnTo>
                <a:lnTo>
                  <a:pt x="0" y="52"/>
                </a:lnTo>
                <a:lnTo>
                  <a:pt x="0" y="61"/>
                </a:lnTo>
                <a:lnTo>
                  <a:pt x="0" y="485"/>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686" name="Line 310"/>
          <p:cNvSpPr>
            <a:spLocks noChangeShapeType="1"/>
          </p:cNvSpPr>
          <p:nvPr/>
        </p:nvSpPr>
        <p:spPr bwMode="auto">
          <a:xfrm>
            <a:off x="5807075" y="4386263"/>
            <a:ext cx="1588" cy="0"/>
          </a:xfrm>
          <a:prstGeom prst="line">
            <a:avLst/>
          </a:prstGeom>
          <a:noFill/>
          <a:ln w="0">
            <a:solidFill>
              <a:srgbClr val="FFFF00"/>
            </a:solidFill>
            <a:round/>
            <a:headEnd/>
            <a:tailEnd/>
          </a:ln>
        </p:spPr>
        <p:txBody>
          <a:bodyPr>
            <a:prstTxWarp prst="textNoShape">
              <a:avLst/>
            </a:prstTxWarp>
          </a:bodyPr>
          <a:lstStyle/>
          <a:p>
            <a:endParaRPr lang="en-US"/>
          </a:p>
        </p:txBody>
      </p:sp>
      <p:sp>
        <p:nvSpPr>
          <p:cNvPr id="101687" name="Freeform 311"/>
          <p:cNvSpPr>
            <a:spLocks/>
          </p:cNvSpPr>
          <p:nvPr/>
        </p:nvSpPr>
        <p:spPr bwMode="auto">
          <a:xfrm>
            <a:off x="5789613" y="4386263"/>
            <a:ext cx="323850" cy="34925"/>
          </a:xfrm>
          <a:custGeom>
            <a:avLst/>
            <a:gdLst>
              <a:gd name="T0" fmla="*/ 18147 w 928"/>
              <a:gd name="T1" fmla="*/ 0 h 120"/>
              <a:gd name="T2" fmla="*/ 15006 w 928"/>
              <a:gd name="T3" fmla="*/ 291 h 120"/>
              <a:gd name="T4" fmla="*/ 12563 w 928"/>
              <a:gd name="T5" fmla="*/ 873 h 120"/>
              <a:gd name="T6" fmla="*/ 9771 w 928"/>
              <a:gd name="T7" fmla="*/ 2037 h 120"/>
              <a:gd name="T8" fmla="*/ 7329 w 928"/>
              <a:gd name="T9" fmla="*/ 3493 h 120"/>
              <a:gd name="T10" fmla="*/ 5235 w 928"/>
              <a:gd name="T11" fmla="*/ 5239 h 120"/>
              <a:gd name="T12" fmla="*/ 3490 w 928"/>
              <a:gd name="T13" fmla="*/ 7276 h 120"/>
              <a:gd name="T14" fmla="*/ 1745 w 928"/>
              <a:gd name="T15" fmla="*/ 9604 h 120"/>
              <a:gd name="T16" fmla="*/ 698 w 928"/>
              <a:gd name="T17" fmla="*/ 12224 h 120"/>
              <a:gd name="T18" fmla="*/ 0 w 928"/>
              <a:gd name="T19" fmla="*/ 15134 h 120"/>
              <a:gd name="T20" fmla="*/ 0 w 928"/>
              <a:gd name="T21" fmla="*/ 17463 h 120"/>
              <a:gd name="T22" fmla="*/ 0 w 928"/>
              <a:gd name="T23" fmla="*/ 20373 h 120"/>
              <a:gd name="T24" fmla="*/ 698 w 928"/>
              <a:gd name="T25" fmla="*/ 22992 h 120"/>
              <a:gd name="T26" fmla="*/ 1745 w 928"/>
              <a:gd name="T27" fmla="*/ 25612 h 120"/>
              <a:gd name="T28" fmla="*/ 3490 w 928"/>
              <a:gd name="T29" fmla="*/ 27940 h 120"/>
              <a:gd name="T30" fmla="*/ 5235 w 928"/>
              <a:gd name="T31" fmla="*/ 29977 h 120"/>
              <a:gd name="T32" fmla="*/ 7329 w 928"/>
              <a:gd name="T33" fmla="*/ 32015 h 120"/>
              <a:gd name="T34" fmla="*/ 9771 w 928"/>
              <a:gd name="T35" fmla="*/ 33179 h 120"/>
              <a:gd name="T36" fmla="*/ 12563 w 928"/>
              <a:gd name="T37" fmla="*/ 34343 h 120"/>
              <a:gd name="T38" fmla="*/ 15006 w 928"/>
              <a:gd name="T39" fmla="*/ 34925 h 120"/>
              <a:gd name="T40" fmla="*/ 18147 w 928"/>
              <a:gd name="T41" fmla="*/ 34925 h 120"/>
              <a:gd name="T42" fmla="*/ 305703 w 928"/>
              <a:gd name="T43" fmla="*/ 34925 h 120"/>
              <a:gd name="T44" fmla="*/ 311287 w 928"/>
              <a:gd name="T45" fmla="*/ 34343 h 120"/>
              <a:gd name="T46" fmla="*/ 313730 w 928"/>
              <a:gd name="T47" fmla="*/ 33179 h 120"/>
              <a:gd name="T48" fmla="*/ 316173 w 928"/>
              <a:gd name="T49" fmla="*/ 32015 h 120"/>
              <a:gd name="T50" fmla="*/ 318615 w 928"/>
              <a:gd name="T51" fmla="*/ 29977 h 120"/>
              <a:gd name="T52" fmla="*/ 320360 w 928"/>
              <a:gd name="T53" fmla="*/ 27940 h 120"/>
              <a:gd name="T54" fmla="*/ 321407 w 928"/>
              <a:gd name="T55" fmla="*/ 25612 h 120"/>
              <a:gd name="T56" fmla="*/ 322803 w 928"/>
              <a:gd name="T57" fmla="*/ 22992 h 120"/>
              <a:gd name="T58" fmla="*/ 323152 w 928"/>
              <a:gd name="T59" fmla="*/ 20373 h 120"/>
              <a:gd name="T60" fmla="*/ 323850 w 928"/>
              <a:gd name="T61" fmla="*/ 17463 h 120"/>
              <a:gd name="T62" fmla="*/ 323152 w 928"/>
              <a:gd name="T63" fmla="*/ 15134 h 120"/>
              <a:gd name="T64" fmla="*/ 322803 w 928"/>
              <a:gd name="T65" fmla="*/ 12224 h 120"/>
              <a:gd name="T66" fmla="*/ 321407 w 928"/>
              <a:gd name="T67" fmla="*/ 9604 h 120"/>
              <a:gd name="T68" fmla="*/ 320360 w 928"/>
              <a:gd name="T69" fmla="*/ 7276 h 120"/>
              <a:gd name="T70" fmla="*/ 318615 w 928"/>
              <a:gd name="T71" fmla="*/ 5239 h 120"/>
              <a:gd name="T72" fmla="*/ 316173 w 928"/>
              <a:gd name="T73" fmla="*/ 3493 h 120"/>
              <a:gd name="T74" fmla="*/ 313730 w 928"/>
              <a:gd name="T75" fmla="*/ 2037 h 120"/>
              <a:gd name="T76" fmla="*/ 311287 w 928"/>
              <a:gd name="T77" fmla="*/ 873 h 120"/>
              <a:gd name="T78" fmla="*/ 308146 w 928"/>
              <a:gd name="T79" fmla="*/ 291 h 120"/>
              <a:gd name="T80" fmla="*/ 305703 w 928"/>
              <a:gd name="T81" fmla="*/ 0 h 120"/>
              <a:gd name="T82" fmla="*/ 18147 w 928"/>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0"/>
              <a:gd name="T128" fmla="*/ 928 w 928"/>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0">
                <a:moveTo>
                  <a:pt x="52" y="0"/>
                </a:moveTo>
                <a:lnTo>
                  <a:pt x="43" y="1"/>
                </a:lnTo>
                <a:lnTo>
                  <a:pt x="36" y="3"/>
                </a:lnTo>
                <a:lnTo>
                  <a:pt x="28" y="7"/>
                </a:lnTo>
                <a:lnTo>
                  <a:pt x="21" y="12"/>
                </a:lnTo>
                <a:lnTo>
                  <a:pt x="15" y="18"/>
                </a:lnTo>
                <a:lnTo>
                  <a:pt x="10" y="25"/>
                </a:lnTo>
                <a:lnTo>
                  <a:pt x="5" y="33"/>
                </a:lnTo>
                <a:lnTo>
                  <a:pt x="2" y="42"/>
                </a:lnTo>
                <a:lnTo>
                  <a:pt x="0" y="52"/>
                </a:lnTo>
                <a:lnTo>
                  <a:pt x="0" y="60"/>
                </a:lnTo>
                <a:lnTo>
                  <a:pt x="0" y="70"/>
                </a:lnTo>
                <a:lnTo>
                  <a:pt x="2" y="79"/>
                </a:lnTo>
                <a:lnTo>
                  <a:pt x="5" y="88"/>
                </a:lnTo>
                <a:lnTo>
                  <a:pt x="10" y="96"/>
                </a:lnTo>
                <a:lnTo>
                  <a:pt x="15" y="103"/>
                </a:lnTo>
                <a:lnTo>
                  <a:pt x="21" y="110"/>
                </a:lnTo>
                <a:lnTo>
                  <a:pt x="28" y="114"/>
                </a:lnTo>
                <a:lnTo>
                  <a:pt x="36" y="118"/>
                </a:lnTo>
                <a:lnTo>
                  <a:pt x="43" y="120"/>
                </a:lnTo>
                <a:lnTo>
                  <a:pt x="52" y="120"/>
                </a:lnTo>
                <a:lnTo>
                  <a:pt x="876" y="120"/>
                </a:lnTo>
                <a:lnTo>
                  <a:pt x="892" y="118"/>
                </a:lnTo>
                <a:lnTo>
                  <a:pt x="899" y="114"/>
                </a:lnTo>
                <a:lnTo>
                  <a:pt x="906" y="110"/>
                </a:lnTo>
                <a:lnTo>
                  <a:pt x="913" y="103"/>
                </a:lnTo>
                <a:lnTo>
                  <a:pt x="918" y="96"/>
                </a:lnTo>
                <a:lnTo>
                  <a:pt x="921" y="88"/>
                </a:lnTo>
                <a:lnTo>
                  <a:pt x="925" y="79"/>
                </a:lnTo>
                <a:lnTo>
                  <a:pt x="926" y="70"/>
                </a:lnTo>
                <a:lnTo>
                  <a:pt x="928" y="60"/>
                </a:lnTo>
                <a:lnTo>
                  <a:pt x="926" y="52"/>
                </a:lnTo>
                <a:lnTo>
                  <a:pt x="925" y="42"/>
                </a:lnTo>
                <a:lnTo>
                  <a:pt x="921" y="33"/>
                </a:lnTo>
                <a:lnTo>
                  <a:pt x="918" y="25"/>
                </a:lnTo>
                <a:lnTo>
                  <a:pt x="913" y="18"/>
                </a:lnTo>
                <a:lnTo>
                  <a:pt x="906" y="12"/>
                </a:lnTo>
                <a:lnTo>
                  <a:pt x="899" y="7"/>
                </a:lnTo>
                <a:lnTo>
                  <a:pt x="892" y="3"/>
                </a:lnTo>
                <a:lnTo>
                  <a:pt x="883" y="1"/>
                </a:lnTo>
                <a:lnTo>
                  <a:pt x="876"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688" name="Line 312"/>
          <p:cNvSpPr>
            <a:spLocks noChangeShapeType="1"/>
          </p:cNvSpPr>
          <p:nvPr/>
        </p:nvSpPr>
        <p:spPr bwMode="auto">
          <a:xfrm>
            <a:off x="6094413" y="4386263"/>
            <a:ext cx="1587" cy="0"/>
          </a:xfrm>
          <a:prstGeom prst="line">
            <a:avLst/>
          </a:prstGeom>
          <a:noFill/>
          <a:ln w="0">
            <a:solidFill>
              <a:srgbClr val="FFFF00"/>
            </a:solidFill>
            <a:round/>
            <a:headEnd/>
            <a:tailEnd/>
          </a:ln>
        </p:spPr>
        <p:txBody>
          <a:bodyPr>
            <a:prstTxWarp prst="textNoShape">
              <a:avLst/>
            </a:prstTxWarp>
          </a:bodyPr>
          <a:lstStyle/>
          <a:p>
            <a:endParaRPr lang="en-US"/>
          </a:p>
        </p:txBody>
      </p:sp>
      <p:sp>
        <p:nvSpPr>
          <p:cNvPr id="101689" name="Freeform 313"/>
          <p:cNvSpPr>
            <a:spLocks/>
          </p:cNvSpPr>
          <p:nvPr/>
        </p:nvSpPr>
        <p:spPr bwMode="auto">
          <a:xfrm>
            <a:off x="6076950" y="4386263"/>
            <a:ext cx="323850" cy="34925"/>
          </a:xfrm>
          <a:custGeom>
            <a:avLst/>
            <a:gdLst>
              <a:gd name="T0" fmla="*/ 18166 w 927"/>
              <a:gd name="T1" fmla="*/ 0 h 120"/>
              <a:gd name="T2" fmla="*/ 15022 w 927"/>
              <a:gd name="T3" fmla="*/ 291 h 120"/>
              <a:gd name="T4" fmla="*/ 12227 w 927"/>
              <a:gd name="T5" fmla="*/ 873 h 120"/>
              <a:gd name="T6" fmla="*/ 9782 w 927"/>
              <a:gd name="T7" fmla="*/ 2037 h 120"/>
              <a:gd name="T8" fmla="*/ 7336 w 927"/>
              <a:gd name="T9" fmla="*/ 3493 h 120"/>
              <a:gd name="T10" fmla="*/ 4891 w 927"/>
              <a:gd name="T11" fmla="*/ 5239 h 120"/>
              <a:gd name="T12" fmla="*/ 3494 w 927"/>
              <a:gd name="T13" fmla="*/ 7276 h 120"/>
              <a:gd name="T14" fmla="*/ 2096 w 927"/>
              <a:gd name="T15" fmla="*/ 9604 h 120"/>
              <a:gd name="T16" fmla="*/ 699 w 927"/>
              <a:gd name="T17" fmla="*/ 12224 h 120"/>
              <a:gd name="T18" fmla="*/ 349 w 927"/>
              <a:gd name="T19" fmla="*/ 15134 h 120"/>
              <a:gd name="T20" fmla="*/ 0 w 927"/>
              <a:gd name="T21" fmla="*/ 17463 h 120"/>
              <a:gd name="T22" fmla="*/ 349 w 927"/>
              <a:gd name="T23" fmla="*/ 20373 h 120"/>
              <a:gd name="T24" fmla="*/ 699 w 927"/>
              <a:gd name="T25" fmla="*/ 22992 h 120"/>
              <a:gd name="T26" fmla="*/ 2096 w 927"/>
              <a:gd name="T27" fmla="*/ 25612 h 120"/>
              <a:gd name="T28" fmla="*/ 3494 w 927"/>
              <a:gd name="T29" fmla="*/ 27940 h 120"/>
              <a:gd name="T30" fmla="*/ 4891 w 927"/>
              <a:gd name="T31" fmla="*/ 29977 h 120"/>
              <a:gd name="T32" fmla="*/ 7336 w 927"/>
              <a:gd name="T33" fmla="*/ 32015 h 120"/>
              <a:gd name="T34" fmla="*/ 9782 w 927"/>
              <a:gd name="T35" fmla="*/ 33179 h 120"/>
              <a:gd name="T36" fmla="*/ 12227 w 927"/>
              <a:gd name="T37" fmla="*/ 34343 h 120"/>
              <a:gd name="T38" fmla="*/ 15022 w 927"/>
              <a:gd name="T39" fmla="*/ 34925 h 120"/>
              <a:gd name="T40" fmla="*/ 18166 w 927"/>
              <a:gd name="T41" fmla="*/ 34925 h 120"/>
              <a:gd name="T42" fmla="*/ 306033 w 927"/>
              <a:gd name="T43" fmla="*/ 34925 h 120"/>
              <a:gd name="T44" fmla="*/ 311623 w 927"/>
              <a:gd name="T45" fmla="*/ 34343 h 120"/>
              <a:gd name="T46" fmla="*/ 314068 w 927"/>
              <a:gd name="T47" fmla="*/ 33179 h 120"/>
              <a:gd name="T48" fmla="*/ 316514 w 927"/>
              <a:gd name="T49" fmla="*/ 32015 h 120"/>
              <a:gd name="T50" fmla="*/ 318959 w 927"/>
              <a:gd name="T51" fmla="*/ 29977 h 120"/>
              <a:gd name="T52" fmla="*/ 320706 w 927"/>
              <a:gd name="T53" fmla="*/ 27940 h 120"/>
              <a:gd name="T54" fmla="*/ 321754 w 927"/>
              <a:gd name="T55" fmla="*/ 25612 h 120"/>
              <a:gd name="T56" fmla="*/ 323151 w 927"/>
              <a:gd name="T57" fmla="*/ 22992 h 120"/>
              <a:gd name="T58" fmla="*/ 323501 w 927"/>
              <a:gd name="T59" fmla="*/ 20373 h 120"/>
              <a:gd name="T60" fmla="*/ 323850 w 927"/>
              <a:gd name="T61" fmla="*/ 17463 h 120"/>
              <a:gd name="T62" fmla="*/ 323501 w 927"/>
              <a:gd name="T63" fmla="*/ 15134 h 120"/>
              <a:gd name="T64" fmla="*/ 323151 w 927"/>
              <a:gd name="T65" fmla="*/ 12224 h 120"/>
              <a:gd name="T66" fmla="*/ 321754 w 927"/>
              <a:gd name="T67" fmla="*/ 9604 h 120"/>
              <a:gd name="T68" fmla="*/ 320706 w 927"/>
              <a:gd name="T69" fmla="*/ 7276 h 120"/>
              <a:gd name="T70" fmla="*/ 318959 w 927"/>
              <a:gd name="T71" fmla="*/ 5239 h 120"/>
              <a:gd name="T72" fmla="*/ 316514 w 927"/>
              <a:gd name="T73" fmla="*/ 3493 h 120"/>
              <a:gd name="T74" fmla="*/ 314068 w 927"/>
              <a:gd name="T75" fmla="*/ 2037 h 120"/>
              <a:gd name="T76" fmla="*/ 311623 w 927"/>
              <a:gd name="T77" fmla="*/ 873 h 120"/>
              <a:gd name="T78" fmla="*/ 308828 w 927"/>
              <a:gd name="T79" fmla="*/ 291 h 120"/>
              <a:gd name="T80" fmla="*/ 306033 w 927"/>
              <a:gd name="T81" fmla="*/ 0 h 120"/>
              <a:gd name="T82" fmla="*/ 18166 w 927"/>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7"/>
              <a:gd name="T127" fmla="*/ 0 h 120"/>
              <a:gd name="T128" fmla="*/ 927 w 927"/>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7" h="120">
                <a:moveTo>
                  <a:pt x="52" y="0"/>
                </a:moveTo>
                <a:lnTo>
                  <a:pt x="43" y="1"/>
                </a:lnTo>
                <a:lnTo>
                  <a:pt x="35" y="3"/>
                </a:lnTo>
                <a:lnTo>
                  <a:pt x="28" y="7"/>
                </a:lnTo>
                <a:lnTo>
                  <a:pt x="21" y="12"/>
                </a:lnTo>
                <a:lnTo>
                  <a:pt x="14" y="18"/>
                </a:lnTo>
                <a:lnTo>
                  <a:pt x="10" y="25"/>
                </a:lnTo>
                <a:lnTo>
                  <a:pt x="6" y="33"/>
                </a:lnTo>
                <a:lnTo>
                  <a:pt x="2" y="42"/>
                </a:lnTo>
                <a:lnTo>
                  <a:pt x="1" y="52"/>
                </a:lnTo>
                <a:lnTo>
                  <a:pt x="0" y="60"/>
                </a:lnTo>
                <a:lnTo>
                  <a:pt x="1" y="70"/>
                </a:lnTo>
                <a:lnTo>
                  <a:pt x="2" y="79"/>
                </a:lnTo>
                <a:lnTo>
                  <a:pt x="6" y="88"/>
                </a:lnTo>
                <a:lnTo>
                  <a:pt x="10" y="96"/>
                </a:lnTo>
                <a:lnTo>
                  <a:pt x="14" y="103"/>
                </a:lnTo>
                <a:lnTo>
                  <a:pt x="21" y="110"/>
                </a:lnTo>
                <a:lnTo>
                  <a:pt x="28" y="114"/>
                </a:lnTo>
                <a:lnTo>
                  <a:pt x="35" y="118"/>
                </a:lnTo>
                <a:lnTo>
                  <a:pt x="43" y="120"/>
                </a:lnTo>
                <a:lnTo>
                  <a:pt x="52" y="120"/>
                </a:lnTo>
                <a:lnTo>
                  <a:pt x="876" y="120"/>
                </a:lnTo>
                <a:lnTo>
                  <a:pt x="892" y="118"/>
                </a:lnTo>
                <a:lnTo>
                  <a:pt x="899" y="114"/>
                </a:lnTo>
                <a:lnTo>
                  <a:pt x="906" y="110"/>
                </a:lnTo>
                <a:lnTo>
                  <a:pt x="913" y="103"/>
                </a:lnTo>
                <a:lnTo>
                  <a:pt x="918" y="96"/>
                </a:lnTo>
                <a:lnTo>
                  <a:pt x="921" y="88"/>
                </a:lnTo>
                <a:lnTo>
                  <a:pt x="925" y="79"/>
                </a:lnTo>
                <a:lnTo>
                  <a:pt x="926" y="70"/>
                </a:lnTo>
                <a:lnTo>
                  <a:pt x="927" y="60"/>
                </a:lnTo>
                <a:lnTo>
                  <a:pt x="926" y="52"/>
                </a:lnTo>
                <a:lnTo>
                  <a:pt x="925" y="42"/>
                </a:lnTo>
                <a:lnTo>
                  <a:pt x="921" y="33"/>
                </a:lnTo>
                <a:lnTo>
                  <a:pt x="918" y="25"/>
                </a:lnTo>
                <a:lnTo>
                  <a:pt x="913" y="18"/>
                </a:lnTo>
                <a:lnTo>
                  <a:pt x="906" y="12"/>
                </a:lnTo>
                <a:lnTo>
                  <a:pt x="899" y="7"/>
                </a:lnTo>
                <a:lnTo>
                  <a:pt x="892" y="3"/>
                </a:lnTo>
                <a:lnTo>
                  <a:pt x="884" y="1"/>
                </a:lnTo>
                <a:lnTo>
                  <a:pt x="876"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690" name="Line 314"/>
          <p:cNvSpPr>
            <a:spLocks noChangeShapeType="1"/>
          </p:cNvSpPr>
          <p:nvPr/>
        </p:nvSpPr>
        <p:spPr bwMode="auto">
          <a:xfrm>
            <a:off x="6364288" y="4403725"/>
            <a:ext cx="1587"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1691" name="Freeform 315"/>
          <p:cNvSpPr>
            <a:spLocks/>
          </p:cNvSpPr>
          <p:nvPr/>
        </p:nvSpPr>
        <p:spPr bwMode="auto">
          <a:xfrm>
            <a:off x="6364288" y="4048125"/>
            <a:ext cx="36512" cy="373063"/>
          </a:xfrm>
          <a:custGeom>
            <a:avLst/>
            <a:gdLst>
              <a:gd name="T0" fmla="*/ 0 w 103"/>
              <a:gd name="T1" fmla="*/ 354924 h 1234"/>
              <a:gd name="T2" fmla="*/ 354 w 103"/>
              <a:gd name="T3" fmla="*/ 357947 h 1234"/>
              <a:gd name="T4" fmla="*/ 709 w 103"/>
              <a:gd name="T5" fmla="*/ 360668 h 1234"/>
              <a:gd name="T6" fmla="*/ 2127 w 103"/>
              <a:gd name="T7" fmla="*/ 363389 h 1234"/>
              <a:gd name="T8" fmla="*/ 3190 w 103"/>
              <a:gd name="T9" fmla="*/ 365807 h 1234"/>
              <a:gd name="T10" fmla="*/ 4963 w 103"/>
              <a:gd name="T11" fmla="*/ 367924 h 1234"/>
              <a:gd name="T12" fmla="*/ 7444 w 103"/>
              <a:gd name="T13" fmla="*/ 370040 h 1234"/>
              <a:gd name="T14" fmla="*/ 9926 w 103"/>
              <a:gd name="T15" fmla="*/ 371249 h 1234"/>
              <a:gd name="T16" fmla="*/ 12407 w 103"/>
              <a:gd name="T17" fmla="*/ 372458 h 1234"/>
              <a:gd name="T18" fmla="*/ 15597 w 103"/>
              <a:gd name="T19" fmla="*/ 373063 h 1234"/>
              <a:gd name="T20" fmla="*/ 18433 w 103"/>
              <a:gd name="T21" fmla="*/ 373063 h 1234"/>
              <a:gd name="T22" fmla="*/ 21269 w 103"/>
              <a:gd name="T23" fmla="*/ 373063 h 1234"/>
              <a:gd name="T24" fmla="*/ 24105 w 103"/>
              <a:gd name="T25" fmla="*/ 372458 h 1234"/>
              <a:gd name="T26" fmla="*/ 26586 w 103"/>
              <a:gd name="T27" fmla="*/ 371249 h 1234"/>
              <a:gd name="T28" fmla="*/ 29068 w 103"/>
              <a:gd name="T29" fmla="*/ 370040 h 1234"/>
              <a:gd name="T30" fmla="*/ 31549 w 103"/>
              <a:gd name="T31" fmla="*/ 367924 h 1234"/>
              <a:gd name="T32" fmla="*/ 33322 w 103"/>
              <a:gd name="T33" fmla="*/ 365807 h 1234"/>
              <a:gd name="T34" fmla="*/ 34385 w 103"/>
              <a:gd name="T35" fmla="*/ 363389 h 1234"/>
              <a:gd name="T36" fmla="*/ 35803 w 103"/>
              <a:gd name="T37" fmla="*/ 360668 h 1234"/>
              <a:gd name="T38" fmla="*/ 36158 w 103"/>
              <a:gd name="T39" fmla="*/ 357947 h 1234"/>
              <a:gd name="T40" fmla="*/ 36512 w 103"/>
              <a:gd name="T41" fmla="*/ 354924 h 1234"/>
              <a:gd name="T42" fmla="*/ 36512 w 103"/>
              <a:gd name="T43" fmla="*/ 18139 h 1234"/>
              <a:gd name="T44" fmla="*/ 35803 w 103"/>
              <a:gd name="T45" fmla="*/ 12697 h 1234"/>
              <a:gd name="T46" fmla="*/ 34385 w 103"/>
              <a:gd name="T47" fmla="*/ 10279 h 1234"/>
              <a:gd name="T48" fmla="*/ 33322 w 103"/>
              <a:gd name="T49" fmla="*/ 7558 h 1234"/>
              <a:gd name="T50" fmla="*/ 31549 w 103"/>
              <a:gd name="T51" fmla="*/ 5442 h 1234"/>
              <a:gd name="T52" fmla="*/ 29068 w 103"/>
              <a:gd name="T53" fmla="*/ 3628 h 1234"/>
              <a:gd name="T54" fmla="*/ 26586 w 103"/>
              <a:gd name="T55" fmla="*/ 2116 h 1234"/>
              <a:gd name="T56" fmla="*/ 24105 w 103"/>
              <a:gd name="T57" fmla="*/ 1209 h 1234"/>
              <a:gd name="T58" fmla="*/ 21269 w 103"/>
              <a:gd name="T59" fmla="*/ 302 h 1234"/>
              <a:gd name="T60" fmla="*/ 18433 w 103"/>
              <a:gd name="T61" fmla="*/ 0 h 1234"/>
              <a:gd name="T62" fmla="*/ 15597 w 103"/>
              <a:gd name="T63" fmla="*/ 302 h 1234"/>
              <a:gd name="T64" fmla="*/ 12407 w 103"/>
              <a:gd name="T65" fmla="*/ 1209 h 1234"/>
              <a:gd name="T66" fmla="*/ 9926 w 103"/>
              <a:gd name="T67" fmla="*/ 2116 h 1234"/>
              <a:gd name="T68" fmla="*/ 7444 w 103"/>
              <a:gd name="T69" fmla="*/ 3628 h 1234"/>
              <a:gd name="T70" fmla="*/ 4963 w 103"/>
              <a:gd name="T71" fmla="*/ 5442 h 1234"/>
              <a:gd name="T72" fmla="*/ 3190 w 103"/>
              <a:gd name="T73" fmla="*/ 7558 h 1234"/>
              <a:gd name="T74" fmla="*/ 2127 w 103"/>
              <a:gd name="T75" fmla="*/ 10279 h 1234"/>
              <a:gd name="T76" fmla="*/ 709 w 103"/>
              <a:gd name="T77" fmla="*/ 12697 h 1234"/>
              <a:gd name="T78" fmla="*/ 354 w 103"/>
              <a:gd name="T79" fmla="*/ 15721 h 1234"/>
              <a:gd name="T80" fmla="*/ 0 w 103"/>
              <a:gd name="T81" fmla="*/ 18139 h 1234"/>
              <a:gd name="T82" fmla="*/ 0 w 103"/>
              <a:gd name="T83" fmla="*/ 354924 h 12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1234"/>
              <a:gd name="T128" fmla="*/ 103 w 103"/>
              <a:gd name="T129" fmla="*/ 1234 h 12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1234">
                <a:moveTo>
                  <a:pt x="0" y="1174"/>
                </a:moveTo>
                <a:lnTo>
                  <a:pt x="1" y="1184"/>
                </a:lnTo>
                <a:lnTo>
                  <a:pt x="2" y="1193"/>
                </a:lnTo>
                <a:lnTo>
                  <a:pt x="6" y="1202"/>
                </a:lnTo>
                <a:lnTo>
                  <a:pt x="9" y="1210"/>
                </a:lnTo>
                <a:lnTo>
                  <a:pt x="14" y="1217"/>
                </a:lnTo>
                <a:lnTo>
                  <a:pt x="21" y="1224"/>
                </a:lnTo>
                <a:lnTo>
                  <a:pt x="28" y="1228"/>
                </a:lnTo>
                <a:lnTo>
                  <a:pt x="35" y="1232"/>
                </a:lnTo>
                <a:lnTo>
                  <a:pt x="44" y="1234"/>
                </a:lnTo>
                <a:lnTo>
                  <a:pt x="52" y="1234"/>
                </a:lnTo>
                <a:lnTo>
                  <a:pt x="60" y="1234"/>
                </a:lnTo>
                <a:lnTo>
                  <a:pt x="68" y="1232"/>
                </a:lnTo>
                <a:lnTo>
                  <a:pt x="75" y="1228"/>
                </a:lnTo>
                <a:lnTo>
                  <a:pt x="82" y="1224"/>
                </a:lnTo>
                <a:lnTo>
                  <a:pt x="89" y="1217"/>
                </a:lnTo>
                <a:lnTo>
                  <a:pt x="94" y="1210"/>
                </a:lnTo>
                <a:lnTo>
                  <a:pt x="97" y="1202"/>
                </a:lnTo>
                <a:lnTo>
                  <a:pt x="101" y="1193"/>
                </a:lnTo>
                <a:lnTo>
                  <a:pt x="102" y="1184"/>
                </a:lnTo>
                <a:lnTo>
                  <a:pt x="103" y="1174"/>
                </a:lnTo>
                <a:lnTo>
                  <a:pt x="103" y="60"/>
                </a:lnTo>
                <a:lnTo>
                  <a:pt x="101" y="42"/>
                </a:lnTo>
                <a:lnTo>
                  <a:pt x="97" y="34"/>
                </a:lnTo>
                <a:lnTo>
                  <a:pt x="94" y="25"/>
                </a:lnTo>
                <a:lnTo>
                  <a:pt x="89" y="18"/>
                </a:lnTo>
                <a:lnTo>
                  <a:pt x="82" y="12"/>
                </a:lnTo>
                <a:lnTo>
                  <a:pt x="75" y="7"/>
                </a:lnTo>
                <a:lnTo>
                  <a:pt x="68" y="4"/>
                </a:lnTo>
                <a:lnTo>
                  <a:pt x="60" y="1"/>
                </a:lnTo>
                <a:lnTo>
                  <a:pt x="52" y="0"/>
                </a:lnTo>
                <a:lnTo>
                  <a:pt x="44" y="1"/>
                </a:lnTo>
                <a:lnTo>
                  <a:pt x="35" y="4"/>
                </a:lnTo>
                <a:lnTo>
                  <a:pt x="28" y="7"/>
                </a:lnTo>
                <a:lnTo>
                  <a:pt x="21" y="12"/>
                </a:lnTo>
                <a:lnTo>
                  <a:pt x="14" y="18"/>
                </a:lnTo>
                <a:lnTo>
                  <a:pt x="9" y="25"/>
                </a:lnTo>
                <a:lnTo>
                  <a:pt x="6" y="34"/>
                </a:lnTo>
                <a:lnTo>
                  <a:pt x="2" y="42"/>
                </a:lnTo>
                <a:lnTo>
                  <a:pt x="1" y="52"/>
                </a:lnTo>
                <a:lnTo>
                  <a:pt x="0" y="60"/>
                </a:lnTo>
                <a:lnTo>
                  <a:pt x="0" y="1174"/>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692" name="Line 316"/>
          <p:cNvSpPr>
            <a:spLocks noChangeShapeType="1"/>
          </p:cNvSpPr>
          <p:nvPr/>
        </p:nvSpPr>
        <p:spPr bwMode="auto">
          <a:xfrm>
            <a:off x="6383338" y="4048125"/>
            <a:ext cx="1587"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1693" name="Freeform 317"/>
          <p:cNvSpPr>
            <a:spLocks/>
          </p:cNvSpPr>
          <p:nvPr/>
        </p:nvSpPr>
        <p:spPr bwMode="auto">
          <a:xfrm>
            <a:off x="6364288" y="4048125"/>
            <a:ext cx="325437" cy="36513"/>
          </a:xfrm>
          <a:custGeom>
            <a:avLst/>
            <a:gdLst>
              <a:gd name="T0" fmla="*/ 18255 w 927"/>
              <a:gd name="T1" fmla="*/ 0 h 121"/>
              <a:gd name="T2" fmla="*/ 15447 w 927"/>
              <a:gd name="T3" fmla="*/ 302 h 121"/>
              <a:gd name="T4" fmla="*/ 12287 w 927"/>
              <a:gd name="T5" fmla="*/ 1207 h 121"/>
              <a:gd name="T6" fmla="*/ 9830 w 927"/>
              <a:gd name="T7" fmla="*/ 2112 h 121"/>
              <a:gd name="T8" fmla="*/ 7372 w 927"/>
              <a:gd name="T9" fmla="*/ 3621 h 121"/>
              <a:gd name="T10" fmla="*/ 4915 w 927"/>
              <a:gd name="T11" fmla="*/ 5432 h 121"/>
              <a:gd name="T12" fmla="*/ 3160 w 927"/>
              <a:gd name="T13" fmla="*/ 7544 h 121"/>
              <a:gd name="T14" fmla="*/ 2106 w 927"/>
              <a:gd name="T15" fmla="*/ 10260 h 121"/>
              <a:gd name="T16" fmla="*/ 702 w 927"/>
              <a:gd name="T17" fmla="*/ 12674 h 121"/>
              <a:gd name="T18" fmla="*/ 351 w 927"/>
              <a:gd name="T19" fmla="*/ 15692 h 121"/>
              <a:gd name="T20" fmla="*/ 0 w 927"/>
              <a:gd name="T21" fmla="*/ 18106 h 121"/>
              <a:gd name="T22" fmla="*/ 351 w 927"/>
              <a:gd name="T23" fmla="*/ 21123 h 121"/>
              <a:gd name="T24" fmla="*/ 702 w 927"/>
              <a:gd name="T25" fmla="*/ 24141 h 121"/>
              <a:gd name="T26" fmla="*/ 2106 w 927"/>
              <a:gd name="T27" fmla="*/ 26555 h 121"/>
              <a:gd name="T28" fmla="*/ 3160 w 927"/>
              <a:gd name="T29" fmla="*/ 29271 h 121"/>
              <a:gd name="T30" fmla="*/ 4915 w 927"/>
              <a:gd name="T31" fmla="*/ 31383 h 121"/>
              <a:gd name="T32" fmla="*/ 7372 w 927"/>
              <a:gd name="T33" fmla="*/ 33194 h 121"/>
              <a:gd name="T34" fmla="*/ 9830 w 927"/>
              <a:gd name="T35" fmla="*/ 34702 h 121"/>
              <a:gd name="T36" fmla="*/ 12287 w 927"/>
              <a:gd name="T37" fmla="*/ 35608 h 121"/>
              <a:gd name="T38" fmla="*/ 15447 w 927"/>
              <a:gd name="T39" fmla="*/ 36513 h 121"/>
              <a:gd name="T40" fmla="*/ 18255 w 927"/>
              <a:gd name="T41" fmla="*/ 36513 h 121"/>
              <a:gd name="T42" fmla="*/ 307182 w 927"/>
              <a:gd name="T43" fmla="*/ 36513 h 121"/>
              <a:gd name="T44" fmla="*/ 313150 w 927"/>
              <a:gd name="T45" fmla="*/ 35608 h 121"/>
              <a:gd name="T46" fmla="*/ 315607 w 927"/>
              <a:gd name="T47" fmla="*/ 34702 h 121"/>
              <a:gd name="T48" fmla="*/ 318065 w 927"/>
              <a:gd name="T49" fmla="*/ 33194 h 121"/>
              <a:gd name="T50" fmla="*/ 320522 w 927"/>
              <a:gd name="T51" fmla="*/ 31383 h 121"/>
              <a:gd name="T52" fmla="*/ 321926 w 927"/>
              <a:gd name="T53" fmla="*/ 29271 h 121"/>
              <a:gd name="T54" fmla="*/ 323682 w 927"/>
              <a:gd name="T55" fmla="*/ 26555 h 121"/>
              <a:gd name="T56" fmla="*/ 324735 w 927"/>
              <a:gd name="T57" fmla="*/ 24141 h 121"/>
              <a:gd name="T58" fmla="*/ 325437 w 927"/>
              <a:gd name="T59" fmla="*/ 21123 h 121"/>
              <a:gd name="T60" fmla="*/ 325437 w 927"/>
              <a:gd name="T61" fmla="*/ 18106 h 121"/>
              <a:gd name="T62" fmla="*/ 325437 w 927"/>
              <a:gd name="T63" fmla="*/ 15692 h 121"/>
              <a:gd name="T64" fmla="*/ 324735 w 927"/>
              <a:gd name="T65" fmla="*/ 12674 h 121"/>
              <a:gd name="T66" fmla="*/ 323682 w 927"/>
              <a:gd name="T67" fmla="*/ 10260 h 121"/>
              <a:gd name="T68" fmla="*/ 321926 w 927"/>
              <a:gd name="T69" fmla="*/ 7544 h 121"/>
              <a:gd name="T70" fmla="*/ 320522 w 927"/>
              <a:gd name="T71" fmla="*/ 5432 h 121"/>
              <a:gd name="T72" fmla="*/ 318065 w 927"/>
              <a:gd name="T73" fmla="*/ 3621 h 121"/>
              <a:gd name="T74" fmla="*/ 315607 w 927"/>
              <a:gd name="T75" fmla="*/ 2112 h 121"/>
              <a:gd name="T76" fmla="*/ 313150 w 927"/>
              <a:gd name="T77" fmla="*/ 1207 h 121"/>
              <a:gd name="T78" fmla="*/ 310341 w 927"/>
              <a:gd name="T79" fmla="*/ 302 h 121"/>
              <a:gd name="T80" fmla="*/ 307182 w 927"/>
              <a:gd name="T81" fmla="*/ 0 h 121"/>
              <a:gd name="T82" fmla="*/ 18255 w 927"/>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7"/>
              <a:gd name="T127" fmla="*/ 0 h 121"/>
              <a:gd name="T128" fmla="*/ 927 w 927"/>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7" h="121">
                <a:moveTo>
                  <a:pt x="52" y="0"/>
                </a:moveTo>
                <a:lnTo>
                  <a:pt x="44" y="1"/>
                </a:lnTo>
                <a:lnTo>
                  <a:pt x="35" y="4"/>
                </a:lnTo>
                <a:lnTo>
                  <a:pt x="28" y="7"/>
                </a:lnTo>
                <a:lnTo>
                  <a:pt x="21" y="12"/>
                </a:lnTo>
                <a:lnTo>
                  <a:pt x="14" y="18"/>
                </a:lnTo>
                <a:lnTo>
                  <a:pt x="9" y="25"/>
                </a:lnTo>
                <a:lnTo>
                  <a:pt x="6" y="34"/>
                </a:lnTo>
                <a:lnTo>
                  <a:pt x="2" y="42"/>
                </a:lnTo>
                <a:lnTo>
                  <a:pt x="1" y="52"/>
                </a:lnTo>
                <a:lnTo>
                  <a:pt x="0" y="60"/>
                </a:lnTo>
                <a:lnTo>
                  <a:pt x="1" y="70"/>
                </a:lnTo>
                <a:lnTo>
                  <a:pt x="2" y="80"/>
                </a:lnTo>
                <a:lnTo>
                  <a:pt x="6" y="88"/>
                </a:lnTo>
                <a:lnTo>
                  <a:pt x="9" y="97"/>
                </a:lnTo>
                <a:lnTo>
                  <a:pt x="14" y="104"/>
                </a:lnTo>
                <a:lnTo>
                  <a:pt x="21" y="110"/>
                </a:lnTo>
                <a:lnTo>
                  <a:pt x="28" y="115"/>
                </a:lnTo>
                <a:lnTo>
                  <a:pt x="35" y="118"/>
                </a:lnTo>
                <a:lnTo>
                  <a:pt x="44" y="121"/>
                </a:lnTo>
                <a:lnTo>
                  <a:pt x="52" y="121"/>
                </a:lnTo>
                <a:lnTo>
                  <a:pt x="875" y="121"/>
                </a:lnTo>
                <a:lnTo>
                  <a:pt x="892" y="118"/>
                </a:lnTo>
                <a:lnTo>
                  <a:pt x="899" y="115"/>
                </a:lnTo>
                <a:lnTo>
                  <a:pt x="906" y="110"/>
                </a:lnTo>
                <a:lnTo>
                  <a:pt x="913" y="104"/>
                </a:lnTo>
                <a:lnTo>
                  <a:pt x="917" y="97"/>
                </a:lnTo>
                <a:lnTo>
                  <a:pt x="922" y="88"/>
                </a:lnTo>
                <a:lnTo>
                  <a:pt x="925" y="80"/>
                </a:lnTo>
                <a:lnTo>
                  <a:pt x="927" y="70"/>
                </a:lnTo>
                <a:lnTo>
                  <a:pt x="927" y="60"/>
                </a:lnTo>
                <a:lnTo>
                  <a:pt x="927" y="52"/>
                </a:lnTo>
                <a:lnTo>
                  <a:pt x="925" y="42"/>
                </a:lnTo>
                <a:lnTo>
                  <a:pt x="922" y="34"/>
                </a:lnTo>
                <a:lnTo>
                  <a:pt x="917" y="25"/>
                </a:lnTo>
                <a:lnTo>
                  <a:pt x="913" y="18"/>
                </a:lnTo>
                <a:lnTo>
                  <a:pt x="906" y="12"/>
                </a:lnTo>
                <a:lnTo>
                  <a:pt x="899" y="7"/>
                </a:lnTo>
                <a:lnTo>
                  <a:pt x="892" y="4"/>
                </a:lnTo>
                <a:lnTo>
                  <a:pt x="884" y="1"/>
                </a:lnTo>
                <a:lnTo>
                  <a:pt x="875"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694" name="Line 318"/>
          <p:cNvSpPr>
            <a:spLocks noChangeShapeType="1"/>
          </p:cNvSpPr>
          <p:nvPr/>
        </p:nvSpPr>
        <p:spPr bwMode="auto">
          <a:xfrm>
            <a:off x="6670675" y="4048125"/>
            <a:ext cx="1588"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1695" name="Freeform 319"/>
          <p:cNvSpPr>
            <a:spLocks/>
          </p:cNvSpPr>
          <p:nvPr/>
        </p:nvSpPr>
        <p:spPr bwMode="auto">
          <a:xfrm>
            <a:off x="6653213" y="4048125"/>
            <a:ext cx="323850" cy="36513"/>
          </a:xfrm>
          <a:custGeom>
            <a:avLst/>
            <a:gdLst>
              <a:gd name="T0" fmla="*/ 18147 w 928"/>
              <a:gd name="T1" fmla="*/ 0 h 121"/>
              <a:gd name="T2" fmla="*/ 15704 w 928"/>
              <a:gd name="T3" fmla="*/ 302 h 121"/>
              <a:gd name="T4" fmla="*/ 12563 w 928"/>
              <a:gd name="T5" fmla="*/ 1207 h 121"/>
              <a:gd name="T6" fmla="*/ 10120 w 928"/>
              <a:gd name="T7" fmla="*/ 2112 h 121"/>
              <a:gd name="T8" fmla="*/ 8026 w 928"/>
              <a:gd name="T9" fmla="*/ 3621 h 121"/>
              <a:gd name="T10" fmla="*/ 5933 w 928"/>
              <a:gd name="T11" fmla="*/ 5432 h 121"/>
              <a:gd name="T12" fmla="*/ 3490 w 928"/>
              <a:gd name="T13" fmla="*/ 7544 h 121"/>
              <a:gd name="T14" fmla="*/ 2443 w 928"/>
              <a:gd name="T15" fmla="*/ 10260 h 121"/>
              <a:gd name="T16" fmla="*/ 1047 w 928"/>
              <a:gd name="T17" fmla="*/ 12674 h 121"/>
              <a:gd name="T18" fmla="*/ 698 w 928"/>
              <a:gd name="T19" fmla="*/ 15692 h 121"/>
              <a:gd name="T20" fmla="*/ 0 w 928"/>
              <a:gd name="T21" fmla="*/ 18106 h 121"/>
              <a:gd name="T22" fmla="*/ 698 w 928"/>
              <a:gd name="T23" fmla="*/ 21123 h 121"/>
              <a:gd name="T24" fmla="*/ 1047 w 928"/>
              <a:gd name="T25" fmla="*/ 24141 h 121"/>
              <a:gd name="T26" fmla="*/ 2443 w 928"/>
              <a:gd name="T27" fmla="*/ 26555 h 121"/>
              <a:gd name="T28" fmla="*/ 3490 w 928"/>
              <a:gd name="T29" fmla="*/ 29271 h 121"/>
              <a:gd name="T30" fmla="*/ 5933 w 928"/>
              <a:gd name="T31" fmla="*/ 31383 h 121"/>
              <a:gd name="T32" fmla="*/ 8026 w 928"/>
              <a:gd name="T33" fmla="*/ 33194 h 121"/>
              <a:gd name="T34" fmla="*/ 10120 w 928"/>
              <a:gd name="T35" fmla="*/ 34702 h 121"/>
              <a:gd name="T36" fmla="*/ 12563 w 928"/>
              <a:gd name="T37" fmla="*/ 35608 h 121"/>
              <a:gd name="T38" fmla="*/ 15704 w 928"/>
              <a:gd name="T39" fmla="*/ 36513 h 121"/>
              <a:gd name="T40" fmla="*/ 18147 w 928"/>
              <a:gd name="T41" fmla="*/ 36513 h 121"/>
              <a:gd name="T42" fmla="*/ 305703 w 928"/>
              <a:gd name="T43" fmla="*/ 36513 h 121"/>
              <a:gd name="T44" fmla="*/ 311287 w 928"/>
              <a:gd name="T45" fmla="*/ 35608 h 121"/>
              <a:gd name="T46" fmla="*/ 314079 w 928"/>
              <a:gd name="T47" fmla="*/ 34702 h 121"/>
              <a:gd name="T48" fmla="*/ 316521 w 928"/>
              <a:gd name="T49" fmla="*/ 33194 h 121"/>
              <a:gd name="T50" fmla="*/ 318615 w 928"/>
              <a:gd name="T51" fmla="*/ 31383 h 121"/>
              <a:gd name="T52" fmla="*/ 320360 w 928"/>
              <a:gd name="T53" fmla="*/ 29271 h 121"/>
              <a:gd name="T54" fmla="*/ 322105 w 928"/>
              <a:gd name="T55" fmla="*/ 26555 h 121"/>
              <a:gd name="T56" fmla="*/ 323152 w 928"/>
              <a:gd name="T57" fmla="*/ 24141 h 121"/>
              <a:gd name="T58" fmla="*/ 323850 w 928"/>
              <a:gd name="T59" fmla="*/ 21123 h 121"/>
              <a:gd name="T60" fmla="*/ 323850 w 928"/>
              <a:gd name="T61" fmla="*/ 18106 h 121"/>
              <a:gd name="T62" fmla="*/ 323850 w 928"/>
              <a:gd name="T63" fmla="*/ 15692 h 121"/>
              <a:gd name="T64" fmla="*/ 323152 w 928"/>
              <a:gd name="T65" fmla="*/ 12674 h 121"/>
              <a:gd name="T66" fmla="*/ 322105 w 928"/>
              <a:gd name="T67" fmla="*/ 10260 h 121"/>
              <a:gd name="T68" fmla="*/ 320360 w 928"/>
              <a:gd name="T69" fmla="*/ 7544 h 121"/>
              <a:gd name="T70" fmla="*/ 318615 w 928"/>
              <a:gd name="T71" fmla="*/ 5432 h 121"/>
              <a:gd name="T72" fmla="*/ 316521 w 928"/>
              <a:gd name="T73" fmla="*/ 3621 h 121"/>
              <a:gd name="T74" fmla="*/ 314079 w 928"/>
              <a:gd name="T75" fmla="*/ 2112 h 121"/>
              <a:gd name="T76" fmla="*/ 311287 w 928"/>
              <a:gd name="T77" fmla="*/ 1207 h 121"/>
              <a:gd name="T78" fmla="*/ 308844 w 928"/>
              <a:gd name="T79" fmla="*/ 302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5" y="1"/>
                </a:lnTo>
                <a:lnTo>
                  <a:pt x="36" y="4"/>
                </a:lnTo>
                <a:lnTo>
                  <a:pt x="29" y="7"/>
                </a:lnTo>
                <a:lnTo>
                  <a:pt x="23" y="12"/>
                </a:lnTo>
                <a:lnTo>
                  <a:pt x="17" y="18"/>
                </a:lnTo>
                <a:lnTo>
                  <a:pt x="10" y="25"/>
                </a:lnTo>
                <a:lnTo>
                  <a:pt x="7" y="34"/>
                </a:lnTo>
                <a:lnTo>
                  <a:pt x="3" y="42"/>
                </a:lnTo>
                <a:lnTo>
                  <a:pt x="2" y="52"/>
                </a:lnTo>
                <a:lnTo>
                  <a:pt x="0" y="60"/>
                </a:lnTo>
                <a:lnTo>
                  <a:pt x="2" y="70"/>
                </a:lnTo>
                <a:lnTo>
                  <a:pt x="3" y="80"/>
                </a:lnTo>
                <a:lnTo>
                  <a:pt x="7" y="88"/>
                </a:lnTo>
                <a:lnTo>
                  <a:pt x="10" y="97"/>
                </a:lnTo>
                <a:lnTo>
                  <a:pt x="17" y="104"/>
                </a:lnTo>
                <a:lnTo>
                  <a:pt x="23" y="110"/>
                </a:lnTo>
                <a:lnTo>
                  <a:pt x="29" y="115"/>
                </a:lnTo>
                <a:lnTo>
                  <a:pt x="36" y="118"/>
                </a:lnTo>
                <a:lnTo>
                  <a:pt x="45" y="121"/>
                </a:lnTo>
                <a:lnTo>
                  <a:pt x="52" y="121"/>
                </a:lnTo>
                <a:lnTo>
                  <a:pt x="876" y="121"/>
                </a:lnTo>
                <a:lnTo>
                  <a:pt x="892" y="118"/>
                </a:lnTo>
                <a:lnTo>
                  <a:pt x="900" y="115"/>
                </a:lnTo>
                <a:lnTo>
                  <a:pt x="907" y="110"/>
                </a:lnTo>
                <a:lnTo>
                  <a:pt x="913" y="104"/>
                </a:lnTo>
                <a:lnTo>
                  <a:pt x="918" y="97"/>
                </a:lnTo>
                <a:lnTo>
                  <a:pt x="923" y="88"/>
                </a:lnTo>
                <a:lnTo>
                  <a:pt x="926" y="80"/>
                </a:lnTo>
                <a:lnTo>
                  <a:pt x="928" y="70"/>
                </a:lnTo>
                <a:lnTo>
                  <a:pt x="928" y="60"/>
                </a:lnTo>
                <a:lnTo>
                  <a:pt x="928" y="52"/>
                </a:lnTo>
                <a:lnTo>
                  <a:pt x="926" y="42"/>
                </a:lnTo>
                <a:lnTo>
                  <a:pt x="923" y="34"/>
                </a:lnTo>
                <a:lnTo>
                  <a:pt x="918" y="25"/>
                </a:lnTo>
                <a:lnTo>
                  <a:pt x="913" y="18"/>
                </a:lnTo>
                <a:lnTo>
                  <a:pt x="907" y="12"/>
                </a:lnTo>
                <a:lnTo>
                  <a:pt x="900" y="7"/>
                </a:lnTo>
                <a:lnTo>
                  <a:pt x="892" y="4"/>
                </a:lnTo>
                <a:lnTo>
                  <a:pt x="885" y="1"/>
                </a:lnTo>
                <a:lnTo>
                  <a:pt x="876"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696" name="Line 320"/>
          <p:cNvSpPr>
            <a:spLocks noChangeShapeType="1"/>
          </p:cNvSpPr>
          <p:nvPr/>
        </p:nvSpPr>
        <p:spPr bwMode="auto">
          <a:xfrm>
            <a:off x="6958013" y="4048125"/>
            <a:ext cx="1587"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1697" name="Freeform 321"/>
          <p:cNvSpPr>
            <a:spLocks/>
          </p:cNvSpPr>
          <p:nvPr/>
        </p:nvSpPr>
        <p:spPr bwMode="auto">
          <a:xfrm>
            <a:off x="6940550" y="4048125"/>
            <a:ext cx="323850" cy="36513"/>
          </a:xfrm>
          <a:custGeom>
            <a:avLst/>
            <a:gdLst>
              <a:gd name="T0" fmla="*/ 17487 w 926"/>
              <a:gd name="T1" fmla="*/ 0 h 121"/>
              <a:gd name="T2" fmla="*/ 15038 w 926"/>
              <a:gd name="T3" fmla="*/ 302 h 121"/>
              <a:gd name="T4" fmla="*/ 11891 w 926"/>
              <a:gd name="T5" fmla="*/ 1207 h 121"/>
              <a:gd name="T6" fmla="*/ 9443 w 926"/>
              <a:gd name="T7" fmla="*/ 2112 h 121"/>
              <a:gd name="T8" fmla="*/ 7344 w 926"/>
              <a:gd name="T9" fmla="*/ 3621 h 121"/>
              <a:gd name="T10" fmla="*/ 4896 w 926"/>
              <a:gd name="T11" fmla="*/ 5432 h 121"/>
              <a:gd name="T12" fmla="*/ 3497 w 926"/>
              <a:gd name="T13" fmla="*/ 7544 h 121"/>
              <a:gd name="T14" fmla="*/ 1749 w 926"/>
              <a:gd name="T15" fmla="*/ 10260 h 121"/>
              <a:gd name="T16" fmla="*/ 699 w 926"/>
              <a:gd name="T17" fmla="*/ 12674 h 121"/>
              <a:gd name="T18" fmla="*/ 0 w 926"/>
              <a:gd name="T19" fmla="*/ 15692 h 121"/>
              <a:gd name="T20" fmla="*/ 0 w 926"/>
              <a:gd name="T21" fmla="*/ 18106 h 121"/>
              <a:gd name="T22" fmla="*/ 0 w 926"/>
              <a:gd name="T23" fmla="*/ 21123 h 121"/>
              <a:gd name="T24" fmla="*/ 699 w 926"/>
              <a:gd name="T25" fmla="*/ 24141 h 121"/>
              <a:gd name="T26" fmla="*/ 1749 w 926"/>
              <a:gd name="T27" fmla="*/ 26555 h 121"/>
              <a:gd name="T28" fmla="*/ 3497 w 926"/>
              <a:gd name="T29" fmla="*/ 29271 h 121"/>
              <a:gd name="T30" fmla="*/ 4896 w 926"/>
              <a:gd name="T31" fmla="*/ 31383 h 121"/>
              <a:gd name="T32" fmla="*/ 7344 w 926"/>
              <a:gd name="T33" fmla="*/ 33194 h 121"/>
              <a:gd name="T34" fmla="*/ 9443 w 926"/>
              <a:gd name="T35" fmla="*/ 34702 h 121"/>
              <a:gd name="T36" fmla="*/ 11891 w 926"/>
              <a:gd name="T37" fmla="*/ 35608 h 121"/>
              <a:gd name="T38" fmla="*/ 15038 w 926"/>
              <a:gd name="T39" fmla="*/ 36513 h 121"/>
              <a:gd name="T40" fmla="*/ 17487 w 926"/>
              <a:gd name="T41" fmla="*/ 36513 h 121"/>
              <a:gd name="T42" fmla="*/ 305664 w 926"/>
              <a:gd name="T43" fmla="*/ 36513 h 121"/>
              <a:gd name="T44" fmla="*/ 311260 w 926"/>
              <a:gd name="T45" fmla="*/ 35608 h 121"/>
              <a:gd name="T46" fmla="*/ 314407 w 926"/>
              <a:gd name="T47" fmla="*/ 34702 h 121"/>
              <a:gd name="T48" fmla="*/ 316506 w 926"/>
              <a:gd name="T49" fmla="*/ 33194 h 121"/>
              <a:gd name="T50" fmla="*/ 318604 w 926"/>
              <a:gd name="T51" fmla="*/ 31383 h 121"/>
              <a:gd name="T52" fmla="*/ 320353 w 926"/>
              <a:gd name="T53" fmla="*/ 29271 h 121"/>
              <a:gd name="T54" fmla="*/ 322101 w 926"/>
              <a:gd name="T55" fmla="*/ 26555 h 121"/>
              <a:gd name="T56" fmla="*/ 323151 w 926"/>
              <a:gd name="T57" fmla="*/ 24141 h 121"/>
              <a:gd name="T58" fmla="*/ 323850 w 926"/>
              <a:gd name="T59" fmla="*/ 21123 h 121"/>
              <a:gd name="T60" fmla="*/ 323850 w 926"/>
              <a:gd name="T61" fmla="*/ 18106 h 121"/>
              <a:gd name="T62" fmla="*/ 323850 w 926"/>
              <a:gd name="T63" fmla="*/ 15692 h 121"/>
              <a:gd name="T64" fmla="*/ 323151 w 926"/>
              <a:gd name="T65" fmla="*/ 12674 h 121"/>
              <a:gd name="T66" fmla="*/ 322101 w 926"/>
              <a:gd name="T67" fmla="*/ 10260 h 121"/>
              <a:gd name="T68" fmla="*/ 320353 w 926"/>
              <a:gd name="T69" fmla="*/ 7544 h 121"/>
              <a:gd name="T70" fmla="*/ 318604 w 926"/>
              <a:gd name="T71" fmla="*/ 5432 h 121"/>
              <a:gd name="T72" fmla="*/ 316506 w 926"/>
              <a:gd name="T73" fmla="*/ 3621 h 121"/>
              <a:gd name="T74" fmla="*/ 314407 w 926"/>
              <a:gd name="T75" fmla="*/ 2112 h 121"/>
              <a:gd name="T76" fmla="*/ 311260 w 926"/>
              <a:gd name="T77" fmla="*/ 1207 h 121"/>
              <a:gd name="T78" fmla="*/ 308812 w 926"/>
              <a:gd name="T79" fmla="*/ 302 h 121"/>
              <a:gd name="T80" fmla="*/ 305664 w 926"/>
              <a:gd name="T81" fmla="*/ 0 h 121"/>
              <a:gd name="T82" fmla="*/ 17487 w 926"/>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6"/>
              <a:gd name="T127" fmla="*/ 0 h 121"/>
              <a:gd name="T128" fmla="*/ 926 w 926"/>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6" h="121">
                <a:moveTo>
                  <a:pt x="50" y="0"/>
                </a:moveTo>
                <a:lnTo>
                  <a:pt x="43" y="1"/>
                </a:lnTo>
                <a:lnTo>
                  <a:pt x="34" y="4"/>
                </a:lnTo>
                <a:lnTo>
                  <a:pt x="27" y="7"/>
                </a:lnTo>
                <a:lnTo>
                  <a:pt x="21" y="12"/>
                </a:lnTo>
                <a:lnTo>
                  <a:pt x="14" y="18"/>
                </a:lnTo>
                <a:lnTo>
                  <a:pt x="10" y="25"/>
                </a:lnTo>
                <a:lnTo>
                  <a:pt x="5" y="34"/>
                </a:lnTo>
                <a:lnTo>
                  <a:pt x="2" y="42"/>
                </a:lnTo>
                <a:lnTo>
                  <a:pt x="0" y="52"/>
                </a:lnTo>
                <a:lnTo>
                  <a:pt x="0" y="60"/>
                </a:lnTo>
                <a:lnTo>
                  <a:pt x="0" y="70"/>
                </a:lnTo>
                <a:lnTo>
                  <a:pt x="2" y="80"/>
                </a:lnTo>
                <a:lnTo>
                  <a:pt x="5" y="88"/>
                </a:lnTo>
                <a:lnTo>
                  <a:pt x="10" y="97"/>
                </a:lnTo>
                <a:lnTo>
                  <a:pt x="14" y="104"/>
                </a:lnTo>
                <a:lnTo>
                  <a:pt x="21" y="110"/>
                </a:lnTo>
                <a:lnTo>
                  <a:pt x="27" y="115"/>
                </a:lnTo>
                <a:lnTo>
                  <a:pt x="34" y="118"/>
                </a:lnTo>
                <a:lnTo>
                  <a:pt x="43" y="121"/>
                </a:lnTo>
                <a:lnTo>
                  <a:pt x="50" y="121"/>
                </a:lnTo>
                <a:lnTo>
                  <a:pt x="874" y="121"/>
                </a:lnTo>
                <a:lnTo>
                  <a:pt x="890" y="118"/>
                </a:lnTo>
                <a:lnTo>
                  <a:pt x="899" y="115"/>
                </a:lnTo>
                <a:lnTo>
                  <a:pt x="905" y="110"/>
                </a:lnTo>
                <a:lnTo>
                  <a:pt x="911" y="104"/>
                </a:lnTo>
                <a:lnTo>
                  <a:pt x="916" y="97"/>
                </a:lnTo>
                <a:lnTo>
                  <a:pt x="921" y="88"/>
                </a:lnTo>
                <a:lnTo>
                  <a:pt x="924" y="80"/>
                </a:lnTo>
                <a:lnTo>
                  <a:pt x="926" y="70"/>
                </a:lnTo>
                <a:lnTo>
                  <a:pt x="926" y="60"/>
                </a:lnTo>
                <a:lnTo>
                  <a:pt x="926" y="52"/>
                </a:lnTo>
                <a:lnTo>
                  <a:pt x="924" y="42"/>
                </a:lnTo>
                <a:lnTo>
                  <a:pt x="921" y="34"/>
                </a:lnTo>
                <a:lnTo>
                  <a:pt x="916" y="25"/>
                </a:lnTo>
                <a:lnTo>
                  <a:pt x="911" y="18"/>
                </a:lnTo>
                <a:lnTo>
                  <a:pt x="905" y="12"/>
                </a:lnTo>
                <a:lnTo>
                  <a:pt x="899" y="7"/>
                </a:lnTo>
                <a:lnTo>
                  <a:pt x="890" y="4"/>
                </a:lnTo>
                <a:lnTo>
                  <a:pt x="883" y="1"/>
                </a:lnTo>
                <a:lnTo>
                  <a:pt x="874" y="0"/>
                </a:lnTo>
                <a:lnTo>
                  <a:pt x="5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698" name="Line 322"/>
          <p:cNvSpPr>
            <a:spLocks noChangeShapeType="1"/>
          </p:cNvSpPr>
          <p:nvPr/>
        </p:nvSpPr>
        <p:spPr bwMode="auto">
          <a:xfrm>
            <a:off x="7227888" y="4065588"/>
            <a:ext cx="1587" cy="1587"/>
          </a:xfrm>
          <a:prstGeom prst="line">
            <a:avLst/>
          </a:prstGeom>
          <a:noFill/>
          <a:ln w="0">
            <a:solidFill>
              <a:srgbClr val="FFFF00"/>
            </a:solidFill>
            <a:round/>
            <a:headEnd/>
            <a:tailEnd/>
          </a:ln>
        </p:spPr>
        <p:txBody>
          <a:bodyPr>
            <a:prstTxWarp prst="textNoShape">
              <a:avLst/>
            </a:prstTxWarp>
          </a:bodyPr>
          <a:lstStyle/>
          <a:p>
            <a:endParaRPr lang="en-US"/>
          </a:p>
        </p:txBody>
      </p:sp>
      <p:sp>
        <p:nvSpPr>
          <p:cNvPr id="101699" name="Freeform 323"/>
          <p:cNvSpPr>
            <a:spLocks/>
          </p:cNvSpPr>
          <p:nvPr/>
        </p:nvSpPr>
        <p:spPr bwMode="auto">
          <a:xfrm>
            <a:off x="7227888" y="3756025"/>
            <a:ext cx="36512" cy="328613"/>
          </a:xfrm>
          <a:custGeom>
            <a:avLst/>
            <a:gdLst>
              <a:gd name="T0" fmla="*/ 0 w 102"/>
              <a:gd name="T1" fmla="*/ 310206 h 1089"/>
              <a:gd name="T2" fmla="*/ 0 w 102"/>
              <a:gd name="T3" fmla="*/ 313223 h 1089"/>
              <a:gd name="T4" fmla="*/ 716 w 102"/>
              <a:gd name="T5" fmla="*/ 316241 h 1089"/>
              <a:gd name="T6" fmla="*/ 1790 w 102"/>
              <a:gd name="T7" fmla="*/ 318655 h 1089"/>
              <a:gd name="T8" fmla="*/ 3222 w 102"/>
              <a:gd name="T9" fmla="*/ 321371 h 1089"/>
              <a:gd name="T10" fmla="*/ 5011 w 102"/>
              <a:gd name="T11" fmla="*/ 323483 h 1089"/>
              <a:gd name="T12" fmla="*/ 7517 w 102"/>
              <a:gd name="T13" fmla="*/ 325294 h 1089"/>
              <a:gd name="T14" fmla="*/ 10023 w 102"/>
              <a:gd name="T15" fmla="*/ 326802 h 1089"/>
              <a:gd name="T16" fmla="*/ 12529 w 102"/>
              <a:gd name="T17" fmla="*/ 327708 h 1089"/>
              <a:gd name="T18" fmla="*/ 15392 w 102"/>
              <a:gd name="T19" fmla="*/ 328613 h 1089"/>
              <a:gd name="T20" fmla="*/ 18614 w 102"/>
              <a:gd name="T21" fmla="*/ 328613 h 1089"/>
              <a:gd name="T22" fmla="*/ 21120 w 102"/>
              <a:gd name="T23" fmla="*/ 328613 h 1089"/>
              <a:gd name="T24" fmla="*/ 23625 w 102"/>
              <a:gd name="T25" fmla="*/ 327708 h 1089"/>
              <a:gd name="T26" fmla="*/ 26847 w 102"/>
              <a:gd name="T27" fmla="*/ 326802 h 1089"/>
              <a:gd name="T28" fmla="*/ 28995 w 102"/>
              <a:gd name="T29" fmla="*/ 325294 h 1089"/>
              <a:gd name="T30" fmla="*/ 31143 w 102"/>
              <a:gd name="T31" fmla="*/ 323483 h 1089"/>
              <a:gd name="T32" fmla="*/ 32932 w 102"/>
              <a:gd name="T33" fmla="*/ 321371 h 1089"/>
              <a:gd name="T34" fmla="*/ 34722 w 102"/>
              <a:gd name="T35" fmla="*/ 318655 h 1089"/>
              <a:gd name="T36" fmla="*/ 35796 w 102"/>
              <a:gd name="T37" fmla="*/ 316241 h 1089"/>
              <a:gd name="T38" fmla="*/ 36512 w 102"/>
              <a:gd name="T39" fmla="*/ 313223 h 1089"/>
              <a:gd name="T40" fmla="*/ 36512 w 102"/>
              <a:gd name="T41" fmla="*/ 310206 h 1089"/>
              <a:gd name="T42" fmla="*/ 36512 w 102"/>
              <a:gd name="T43" fmla="*/ 18407 h 1089"/>
              <a:gd name="T44" fmla="*/ 35796 w 102"/>
              <a:gd name="T45" fmla="*/ 12372 h 1089"/>
              <a:gd name="T46" fmla="*/ 34722 w 102"/>
              <a:gd name="T47" fmla="*/ 9958 h 1089"/>
              <a:gd name="T48" fmla="*/ 32932 w 102"/>
              <a:gd name="T49" fmla="*/ 7544 h 1089"/>
              <a:gd name="T50" fmla="*/ 31143 w 102"/>
              <a:gd name="T51" fmla="*/ 5130 h 1089"/>
              <a:gd name="T52" fmla="*/ 28995 w 102"/>
              <a:gd name="T53" fmla="*/ 3319 h 1089"/>
              <a:gd name="T54" fmla="*/ 26847 w 102"/>
              <a:gd name="T55" fmla="*/ 1811 h 1089"/>
              <a:gd name="T56" fmla="*/ 23625 w 102"/>
              <a:gd name="T57" fmla="*/ 905 h 1089"/>
              <a:gd name="T58" fmla="*/ 21120 w 102"/>
              <a:gd name="T59" fmla="*/ 0 h 1089"/>
              <a:gd name="T60" fmla="*/ 18614 w 102"/>
              <a:gd name="T61" fmla="*/ 0 h 1089"/>
              <a:gd name="T62" fmla="*/ 15392 w 102"/>
              <a:gd name="T63" fmla="*/ 0 h 1089"/>
              <a:gd name="T64" fmla="*/ 12529 w 102"/>
              <a:gd name="T65" fmla="*/ 905 h 1089"/>
              <a:gd name="T66" fmla="*/ 10023 w 102"/>
              <a:gd name="T67" fmla="*/ 1811 h 1089"/>
              <a:gd name="T68" fmla="*/ 7517 w 102"/>
              <a:gd name="T69" fmla="*/ 3319 h 1089"/>
              <a:gd name="T70" fmla="*/ 5011 w 102"/>
              <a:gd name="T71" fmla="*/ 5130 h 1089"/>
              <a:gd name="T72" fmla="*/ 3222 w 102"/>
              <a:gd name="T73" fmla="*/ 7544 h 1089"/>
              <a:gd name="T74" fmla="*/ 1790 w 102"/>
              <a:gd name="T75" fmla="*/ 9958 h 1089"/>
              <a:gd name="T76" fmla="*/ 716 w 102"/>
              <a:gd name="T77" fmla="*/ 12372 h 1089"/>
              <a:gd name="T78" fmla="*/ 0 w 102"/>
              <a:gd name="T79" fmla="*/ 15390 h 1089"/>
              <a:gd name="T80" fmla="*/ 0 w 102"/>
              <a:gd name="T81" fmla="*/ 18407 h 1089"/>
              <a:gd name="T82" fmla="*/ 0 w 102"/>
              <a:gd name="T83" fmla="*/ 310206 h 10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
              <a:gd name="T127" fmla="*/ 0 h 1089"/>
              <a:gd name="T128" fmla="*/ 102 w 102"/>
              <a:gd name="T129" fmla="*/ 1089 h 10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 h="1089">
                <a:moveTo>
                  <a:pt x="0" y="1028"/>
                </a:moveTo>
                <a:lnTo>
                  <a:pt x="0" y="1038"/>
                </a:lnTo>
                <a:lnTo>
                  <a:pt x="2" y="1048"/>
                </a:lnTo>
                <a:lnTo>
                  <a:pt x="5" y="1056"/>
                </a:lnTo>
                <a:lnTo>
                  <a:pt x="9" y="1065"/>
                </a:lnTo>
                <a:lnTo>
                  <a:pt x="14" y="1072"/>
                </a:lnTo>
                <a:lnTo>
                  <a:pt x="21" y="1078"/>
                </a:lnTo>
                <a:lnTo>
                  <a:pt x="28" y="1083"/>
                </a:lnTo>
                <a:lnTo>
                  <a:pt x="35" y="1086"/>
                </a:lnTo>
                <a:lnTo>
                  <a:pt x="43" y="1089"/>
                </a:lnTo>
                <a:lnTo>
                  <a:pt x="52" y="1089"/>
                </a:lnTo>
                <a:lnTo>
                  <a:pt x="59" y="1089"/>
                </a:lnTo>
                <a:lnTo>
                  <a:pt x="66" y="1086"/>
                </a:lnTo>
                <a:lnTo>
                  <a:pt x="75" y="1083"/>
                </a:lnTo>
                <a:lnTo>
                  <a:pt x="81" y="1078"/>
                </a:lnTo>
                <a:lnTo>
                  <a:pt x="87" y="1072"/>
                </a:lnTo>
                <a:lnTo>
                  <a:pt x="92" y="1065"/>
                </a:lnTo>
                <a:lnTo>
                  <a:pt x="97" y="1056"/>
                </a:lnTo>
                <a:lnTo>
                  <a:pt x="100" y="1048"/>
                </a:lnTo>
                <a:lnTo>
                  <a:pt x="102" y="1038"/>
                </a:lnTo>
                <a:lnTo>
                  <a:pt x="102" y="1028"/>
                </a:lnTo>
                <a:lnTo>
                  <a:pt x="102" y="61"/>
                </a:lnTo>
                <a:lnTo>
                  <a:pt x="100" y="41"/>
                </a:lnTo>
                <a:lnTo>
                  <a:pt x="97" y="33"/>
                </a:lnTo>
                <a:lnTo>
                  <a:pt x="92" y="25"/>
                </a:lnTo>
                <a:lnTo>
                  <a:pt x="87" y="17"/>
                </a:lnTo>
                <a:lnTo>
                  <a:pt x="81" y="11"/>
                </a:lnTo>
                <a:lnTo>
                  <a:pt x="75" y="6"/>
                </a:lnTo>
                <a:lnTo>
                  <a:pt x="66" y="3"/>
                </a:lnTo>
                <a:lnTo>
                  <a:pt x="59" y="0"/>
                </a:lnTo>
                <a:lnTo>
                  <a:pt x="52" y="0"/>
                </a:lnTo>
                <a:lnTo>
                  <a:pt x="43" y="0"/>
                </a:lnTo>
                <a:lnTo>
                  <a:pt x="35" y="3"/>
                </a:lnTo>
                <a:lnTo>
                  <a:pt x="28" y="6"/>
                </a:lnTo>
                <a:lnTo>
                  <a:pt x="21" y="11"/>
                </a:lnTo>
                <a:lnTo>
                  <a:pt x="14" y="17"/>
                </a:lnTo>
                <a:lnTo>
                  <a:pt x="9" y="25"/>
                </a:lnTo>
                <a:lnTo>
                  <a:pt x="5" y="33"/>
                </a:lnTo>
                <a:lnTo>
                  <a:pt x="2" y="41"/>
                </a:lnTo>
                <a:lnTo>
                  <a:pt x="0" y="51"/>
                </a:lnTo>
                <a:lnTo>
                  <a:pt x="0" y="61"/>
                </a:lnTo>
                <a:lnTo>
                  <a:pt x="0" y="1028"/>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700" name="Line 324"/>
          <p:cNvSpPr>
            <a:spLocks noChangeShapeType="1"/>
          </p:cNvSpPr>
          <p:nvPr/>
        </p:nvSpPr>
        <p:spPr bwMode="auto">
          <a:xfrm>
            <a:off x="7246938" y="3756025"/>
            <a:ext cx="1587"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1701" name="Freeform 325"/>
          <p:cNvSpPr>
            <a:spLocks/>
          </p:cNvSpPr>
          <p:nvPr/>
        </p:nvSpPr>
        <p:spPr bwMode="auto">
          <a:xfrm>
            <a:off x="7227888" y="3756025"/>
            <a:ext cx="325437" cy="36513"/>
          </a:xfrm>
          <a:custGeom>
            <a:avLst/>
            <a:gdLst>
              <a:gd name="T0" fmla="*/ 18255 w 927"/>
              <a:gd name="T1" fmla="*/ 0 h 121"/>
              <a:gd name="T2" fmla="*/ 15096 w 927"/>
              <a:gd name="T3" fmla="*/ 0 h 121"/>
              <a:gd name="T4" fmla="*/ 12287 w 927"/>
              <a:gd name="T5" fmla="*/ 905 h 121"/>
              <a:gd name="T6" fmla="*/ 9830 w 927"/>
              <a:gd name="T7" fmla="*/ 1811 h 121"/>
              <a:gd name="T8" fmla="*/ 7372 w 927"/>
              <a:gd name="T9" fmla="*/ 3319 h 121"/>
              <a:gd name="T10" fmla="*/ 4915 w 927"/>
              <a:gd name="T11" fmla="*/ 5130 h 121"/>
              <a:gd name="T12" fmla="*/ 3160 w 927"/>
              <a:gd name="T13" fmla="*/ 7544 h 121"/>
              <a:gd name="T14" fmla="*/ 1755 w 927"/>
              <a:gd name="T15" fmla="*/ 9958 h 121"/>
              <a:gd name="T16" fmla="*/ 702 w 927"/>
              <a:gd name="T17" fmla="*/ 12372 h 121"/>
              <a:gd name="T18" fmla="*/ 0 w 927"/>
              <a:gd name="T19" fmla="*/ 15390 h 121"/>
              <a:gd name="T20" fmla="*/ 0 w 927"/>
              <a:gd name="T21" fmla="*/ 18407 h 121"/>
              <a:gd name="T22" fmla="*/ 0 w 927"/>
              <a:gd name="T23" fmla="*/ 20821 h 121"/>
              <a:gd name="T24" fmla="*/ 702 w 927"/>
              <a:gd name="T25" fmla="*/ 23839 h 121"/>
              <a:gd name="T26" fmla="*/ 1755 w 927"/>
              <a:gd name="T27" fmla="*/ 26253 h 121"/>
              <a:gd name="T28" fmla="*/ 3160 w 927"/>
              <a:gd name="T29" fmla="*/ 28969 h 121"/>
              <a:gd name="T30" fmla="*/ 4915 w 927"/>
              <a:gd name="T31" fmla="*/ 31081 h 121"/>
              <a:gd name="T32" fmla="*/ 7372 w 927"/>
              <a:gd name="T33" fmla="*/ 32892 h 121"/>
              <a:gd name="T34" fmla="*/ 9830 w 927"/>
              <a:gd name="T35" fmla="*/ 34401 h 121"/>
              <a:gd name="T36" fmla="*/ 12287 w 927"/>
              <a:gd name="T37" fmla="*/ 35608 h 121"/>
              <a:gd name="T38" fmla="*/ 15096 w 927"/>
              <a:gd name="T39" fmla="*/ 36211 h 121"/>
              <a:gd name="T40" fmla="*/ 18255 w 927"/>
              <a:gd name="T41" fmla="*/ 36513 h 121"/>
              <a:gd name="T42" fmla="*/ 307182 w 927"/>
              <a:gd name="T43" fmla="*/ 36513 h 121"/>
              <a:gd name="T44" fmla="*/ 313150 w 927"/>
              <a:gd name="T45" fmla="*/ 35608 h 121"/>
              <a:gd name="T46" fmla="*/ 315607 w 927"/>
              <a:gd name="T47" fmla="*/ 34401 h 121"/>
              <a:gd name="T48" fmla="*/ 317714 w 927"/>
              <a:gd name="T49" fmla="*/ 32892 h 121"/>
              <a:gd name="T50" fmla="*/ 319820 w 927"/>
              <a:gd name="T51" fmla="*/ 31081 h 121"/>
              <a:gd name="T52" fmla="*/ 322277 w 927"/>
              <a:gd name="T53" fmla="*/ 28969 h 121"/>
              <a:gd name="T54" fmla="*/ 323331 w 927"/>
              <a:gd name="T55" fmla="*/ 26253 h 121"/>
              <a:gd name="T56" fmla="*/ 324735 w 927"/>
              <a:gd name="T57" fmla="*/ 23839 h 121"/>
              <a:gd name="T58" fmla="*/ 325086 w 927"/>
              <a:gd name="T59" fmla="*/ 20821 h 121"/>
              <a:gd name="T60" fmla="*/ 325437 w 927"/>
              <a:gd name="T61" fmla="*/ 18407 h 121"/>
              <a:gd name="T62" fmla="*/ 325086 w 927"/>
              <a:gd name="T63" fmla="*/ 15390 h 121"/>
              <a:gd name="T64" fmla="*/ 324735 w 927"/>
              <a:gd name="T65" fmla="*/ 12372 h 121"/>
              <a:gd name="T66" fmla="*/ 323331 w 927"/>
              <a:gd name="T67" fmla="*/ 9958 h 121"/>
              <a:gd name="T68" fmla="*/ 322277 w 927"/>
              <a:gd name="T69" fmla="*/ 7544 h 121"/>
              <a:gd name="T70" fmla="*/ 319820 w 927"/>
              <a:gd name="T71" fmla="*/ 5130 h 121"/>
              <a:gd name="T72" fmla="*/ 317714 w 927"/>
              <a:gd name="T73" fmla="*/ 3319 h 121"/>
              <a:gd name="T74" fmla="*/ 315607 w 927"/>
              <a:gd name="T75" fmla="*/ 1811 h 121"/>
              <a:gd name="T76" fmla="*/ 313150 w 927"/>
              <a:gd name="T77" fmla="*/ 905 h 121"/>
              <a:gd name="T78" fmla="*/ 309990 w 927"/>
              <a:gd name="T79" fmla="*/ 0 h 121"/>
              <a:gd name="T80" fmla="*/ 307182 w 927"/>
              <a:gd name="T81" fmla="*/ 0 h 121"/>
              <a:gd name="T82" fmla="*/ 18255 w 927"/>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7"/>
              <a:gd name="T127" fmla="*/ 0 h 121"/>
              <a:gd name="T128" fmla="*/ 927 w 927"/>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7" h="121">
                <a:moveTo>
                  <a:pt x="52" y="0"/>
                </a:moveTo>
                <a:lnTo>
                  <a:pt x="43" y="0"/>
                </a:lnTo>
                <a:lnTo>
                  <a:pt x="35" y="3"/>
                </a:lnTo>
                <a:lnTo>
                  <a:pt x="28" y="6"/>
                </a:lnTo>
                <a:lnTo>
                  <a:pt x="21" y="11"/>
                </a:lnTo>
                <a:lnTo>
                  <a:pt x="14" y="17"/>
                </a:lnTo>
                <a:lnTo>
                  <a:pt x="9" y="25"/>
                </a:lnTo>
                <a:lnTo>
                  <a:pt x="5" y="33"/>
                </a:lnTo>
                <a:lnTo>
                  <a:pt x="2" y="41"/>
                </a:lnTo>
                <a:lnTo>
                  <a:pt x="0" y="51"/>
                </a:lnTo>
                <a:lnTo>
                  <a:pt x="0" y="61"/>
                </a:lnTo>
                <a:lnTo>
                  <a:pt x="0" y="69"/>
                </a:lnTo>
                <a:lnTo>
                  <a:pt x="2" y="79"/>
                </a:lnTo>
                <a:lnTo>
                  <a:pt x="5" y="87"/>
                </a:lnTo>
                <a:lnTo>
                  <a:pt x="9" y="96"/>
                </a:lnTo>
                <a:lnTo>
                  <a:pt x="14" y="103"/>
                </a:lnTo>
                <a:lnTo>
                  <a:pt x="21" y="109"/>
                </a:lnTo>
                <a:lnTo>
                  <a:pt x="28" y="114"/>
                </a:lnTo>
                <a:lnTo>
                  <a:pt x="35" y="118"/>
                </a:lnTo>
                <a:lnTo>
                  <a:pt x="43" y="120"/>
                </a:lnTo>
                <a:lnTo>
                  <a:pt x="52" y="121"/>
                </a:lnTo>
                <a:lnTo>
                  <a:pt x="875" y="121"/>
                </a:lnTo>
                <a:lnTo>
                  <a:pt x="892" y="118"/>
                </a:lnTo>
                <a:lnTo>
                  <a:pt x="899" y="114"/>
                </a:lnTo>
                <a:lnTo>
                  <a:pt x="905" y="109"/>
                </a:lnTo>
                <a:lnTo>
                  <a:pt x="911" y="103"/>
                </a:lnTo>
                <a:lnTo>
                  <a:pt x="918" y="96"/>
                </a:lnTo>
                <a:lnTo>
                  <a:pt x="921" y="87"/>
                </a:lnTo>
                <a:lnTo>
                  <a:pt x="925" y="79"/>
                </a:lnTo>
                <a:lnTo>
                  <a:pt x="926" y="69"/>
                </a:lnTo>
                <a:lnTo>
                  <a:pt x="927" y="61"/>
                </a:lnTo>
                <a:lnTo>
                  <a:pt x="926" y="51"/>
                </a:lnTo>
                <a:lnTo>
                  <a:pt x="925" y="41"/>
                </a:lnTo>
                <a:lnTo>
                  <a:pt x="921" y="33"/>
                </a:lnTo>
                <a:lnTo>
                  <a:pt x="918" y="25"/>
                </a:lnTo>
                <a:lnTo>
                  <a:pt x="911" y="17"/>
                </a:lnTo>
                <a:lnTo>
                  <a:pt x="905" y="11"/>
                </a:lnTo>
                <a:lnTo>
                  <a:pt x="899" y="6"/>
                </a:lnTo>
                <a:lnTo>
                  <a:pt x="892" y="3"/>
                </a:lnTo>
                <a:lnTo>
                  <a:pt x="883" y="0"/>
                </a:lnTo>
                <a:lnTo>
                  <a:pt x="875"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702" name="Line 326"/>
          <p:cNvSpPr>
            <a:spLocks noChangeShapeType="1"/>
          </p:cNvSpPr>
          <p:nvPr/>
        </p:nvSpPr>
        <p:spPr bwMode="auto">
          <a:xfrm>
            <a:off x="7534275" y="3756025"/>
            <a:ext cx="1588"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1703" name="Freeform 327"/>
          <p:cNvSpPr>
            <a:spLocks/>
          </p:cNvSpPr>
          <p:nvPr/>
        </p:nvSpPr>
        <p:spPr bwMode="auto">
          <a:xfrm>
            <a:off x="7516813" y="3756025"/>
            <a:ext cx="323850" cy="36513"/>
          </a:xfrm>
          <a:custGeom>
            <a:avLst/>
            <a:gdLst>
              <a:gd name="T0" fmla="*/ 17817 w 927"/>
              <a:gd name="T1" fmla="*/ 0 h 121"/>
              <a:gd name="T2" fmla="*/ 15022 w 927"/>
              <a:gd name="T3" fmla="*/ 0 h 121"/>
              <a:gd name="T4" fmla="*/ 12227 w 927"/>
              <a:gd name="T5" fmla="*/ 905 h 121"/>
              <a:gd name="T6" fmla="*/ 9782 w 927"/>
              <a:gd name="T7" fmla="*/ 1811 h 121"/>
              <a:gd name="T8" fmla="*/ 7336 w 927"/>
              <a:gd name="T9" fmla="*/ 3319 h 121"/>
              <a:gd name="T10" fmla="*/ 4891 w 927"/>
              <a:gd name="T11" fmla="*/ 5130 h 121"/>
              <a:gd name="T12" fmla="*/ 3144 w 927"/>
              <a:gd name="T13" fmla="*/ 7544 h 121"/>
              <a:gd name="T14" fmla="*/ 1397 w 927"/>
              <a:gd name="T15" fmla="*/ 9958 h 121"/>
              <a:gd name="T16" fmla="*/ 699 w 927"/>
              <a:gd name="T17" fmla="*/ 12372 h 121"/>
              <a:gd name="T18" fmla="*/ 0 w 927"/>
              <a:gd name="T19" fmla="*/ 15390 h 121"/>
              <a:gd name="T20" fmla="*/ 0 w 927"/>
              <a:gd name="T21" fmla="*/ 18407 h 121"/>
              <a:gd name="T22" fmla="*/ 0 w 927"/>
              <a:gd name="T23" fmla="*/ 20821 h 121"/>
              <a:gd name="T24" fmla="*/ 699 w 927"/>
              <a:gd name="T25" fmla="*/ 23839 h 121"/>
              <a:gd name="T26" fmla="*/ 1397 w 927"/>
              <a:gd name="T27" fmla="*/ 26253 h 121"/>
              <a:gd name="T28" fmla="*/ 3144 w 927"/>
              <a:gd name="T29" fmla="*/ 28969 h 121"/>
              <a:gd name="T30" fmla="*/ 4891 w 927"/>
              <a:gd name="T31" fmla="*/ 31081 h 121"/>
              <a:gd name="T32" fmla="*/ 7336 w 927"/>
              <a:gd name="T33" fmla="*/ 32892 h 121"/>
              <a:gd name="T34" fmla="*/ 9782 w 927"/>
              <a:gd name="T35" fmla="*/ 34401 h 121"/>
              <a:gd name="T36" fmla="*/ 12227 w 927"/>
              <a:gd name="T37" fmla="*/ 35608 h 121"/>
              <a:gd name="T38" fmla="*/ 15022 w 927"/>
              <a:gd name="T39" fmla="*/ 36211 h 121"/>
              <a:gd name="T40" fmla="*/ 17817 w 927"/>
              <a:gd name="T41" fmla="*/ 36513 h 121"/>
              <a:gd name="T42" fmla="*/ 305684 w 927"/>
              <a:gd name="T43" fmla="*/ 36513 h 121"/>
              <a:gd name="T44" fmla="*/ 311273 w 927"/>
              <a:gd name="T45" fmla="*/ 35608 h 121"/>
              <a:gd name="T46" fmla="*/ 314068 w 927"/>
              <a:gd name="T47" fmla="*/ 34401 h 121"/>
              <a:gd name="T48" fmla="*/ 316164 w 927"/>
              <a:gd name="T49" fmla="*/ 32892 h 121"/>
              <a:gd name="T50" fmla="*/ 318260 w 927"/>
              <a:gd name="T51" fmla="*/ 31081 h 121"/>
              <a:gd name="T52" fmla="*/ 320356 w 927"/>
              <a:gd name="T53" fmla="*/ 28969 h 121"/>
              <a:gd name="T54" fmla="*/ 321754 w 927"/>
              <a:gd name="T55" fmla="*/ 26253 h 121"/>
              <a:gd name="T56" fmla="*/ 323151 w 927"/>
              <a:gd name="T57" fmla="*/ 23839 h 121"/>
              <a:gd name="T58" fmla="*/ 323501 w 927"/>
              <a:gd name="T59" fmla="*/ 20821 h 121"/>
              <a:gd name="T60" fmla="*/ 323850 w 927"/>
              <a:gd name="T61" fmla="*/ 18407 h 121"/>
              <a:gd name="T62" fmla="*/ 323501 w 927"/>
              <a:gd name="T63" fmla="*/ 15390 h 121"/>
              <a:gd name="T64" fmla="*/ 323151 w 927"/>
              <a:gd name="T65" fmla="*/ 12372 h 121"/>
              <a:gd name="T66" fmla="*/ 321754 w 927"/>
              <a:gd name="T67" fmla="*/ 9958 h 121"/>
              <a:gd name="T68" fmla="*/ 320356 w 927"/>
              <a:gd name="T69" fmla="*/ 7544 h 121"/>
              <a:gd name="T70" fmla="*/ 318260 w 927"/>
              <a:gd name="T71" fmla="*/ 5130 h 121"/>
              <a:gd name="T72" fmla="*/ 316164 w 927"/>
              <a:gd name="T73" fmla="*/ 3319 h 121"/>
              <a:gd name="T74" fmla="*/ 314068 w 927"/>
              <a:gd name="T75" fmla="*/ 1811 h 121"/>
              <a:gd name="T76" fmla="*/ 311273 w 927"/>
              <a:gd name="T77" fmla="*/ 905 h 121"/>
              <a:gd name="T78" fmla="*/ 308478 w 927"/>
              <a:gd name="T79" fmla="*/ 0 h 121"/>
              <a:gd name="T80" fmla="*/ 305684 w 927"/>
              <a:gd name="T81" fmla="*/ 0 h 121"/>
              <a:gd name="T82" fmla="*/ 17817 w 927"/>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7"/>
              <a:gd name="T127" fmla="*/ 0 h 121"/>
              <a:gd name="T128" fmla="*/ 927 w 927"/>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7" h="121">
                <a:moveTo>
                  <a:pt x="51" y="0"/>
                </a:moveTo>
                <a:lnTo>
                  <a:pt x="43" y="0"/>
                </a:lnTo>
                <a:lnTo>
                  <a:pt x="35" y="3"/>
                </a:lnTo>
                <a:lnTo>
                  <a:pt x="28" y="6"/>
                </a:lnTo>
                <a:lnTo>
                  <a:pt x="21" y="11"/>
                </a:lnTo>
                <a:lnTo>
                  <a:pt x="14" y="17"/>
                </a:lnTo>
                <a:lnTo>
                  <a:pt x="9" y="25"/>
                </a:lnTo>
                <a:lnTo>
                  <a:pt x="4" y="33"/>
                </a:lnTo>
                <a:lnTo>
                  <a:pt x="2" y="41"/>
                </a:lnTo>
                <a:lnTo>
                  <a:pt x="0" y="51"/>
                </a:lnTo>
                <a:lnTo>
                  <a:pt x="0" y="61"/>
                </a:lnTo>
                <a:lnTo>
                  <a:pt x="0" y="69"/>
                </a:lnTo>
                <a:lnTo>
                  <a:pt x="2" y="79"/>
                </a:lnTo>
                <a:lnTo>
                  <a:pt x="4" y="87"/>
                </a:lnTo>
                <a:lnTo>
                  <a:pt x="9" y="96"/>
                </a:lnTo>
                <a:lnTo>
                  <a:pt x="14" y="103"/>
                </a:lnTo>
                <a:lnTo>
                  <a:pt x="21" y="109"/>
                </a:lnTo>
                <a:lnTo>
                  <a:pt x="28" y="114"/>
                </a:lnTo>
                <a:lnTo>
                  <a:pt x="35" y="118"/>
                </a:lnTo>
                <a:lnTo>
                  <a:pt x="43" y="120"/>
                </a:lnTo>
                <a:lnTo>
                  <a:pt x="51" y="121"/>
                </a:lnTo>
                <a:lnTo>
                  <a:pt x="875" y="121"/>
                </a:lnTo>
                <a:lnTo>
                  <a:pt x="891" y="118"/>
                </a:lnTo>
                <a:lnTo>
                  <a:pt x="899" y="114"/>
                </a:lnTo>
                <a:lnTo>
                  <a:pt x="905" y="109"/>
                </a:lnTo>
                <a:lnTo>
                  <a:pt x="911" y="103"/>
                </a:lnTo>
                <a:lnTo>
                  <a:pt x="917" y="96"/>
                </a:lnTo>
                <a:lnTo>
                  <a:pt x="921" y="87"/>
                </a:lnTo>
                <a:lnTo>
                  <a:pt x="925" y="79"/>
                </a:lnTo>
                <a:lnTo>
                  <a:pt x="926" y="69"/>
                </a:lnTo>
                <a:lnTo>
                  <a:pt x="927" y="61"/>
                </a:lnTo>
                <a:lnTo>
                  <a:pt x="926" y="51"/>
                </a:lnTo>
                <a:lnTo>
                  <a:pt x="925" y="41"/>
                </a:lnTo>
                <a:lnTo>
                  <a:pt x="921" y="33"/>
                </a:lnTo>
                <a:lnTo>
                  <a:pt x="917" y="25"/>
                </a:lnTo>
                <a:lnTo>
                  <a:pt x="911" y="17"/>
                </a:lnTo>
                <a:lnTo>
                  <a:pt x="905" y="11"/>
                </a:lnTo>
                <a:lnTo>
                  <a:pt x="899" y="6"/>
                </a:lnTo>
                <a:lnTo>
                  <a:pt x="891" y="3"/>
                </a:lnTo>
                <a:lnTo>
                  <a:pt x="883" y="0"/>
                </a:lnTo>
                <a:lnTo>
                  <a:pt x="875" y="0"/>
                </a:lnTo>
                <a:lnTo>
                  <a:pt x="51"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704" name="Line 328"/>
          <p:cNvSpPr>
            <a:spLocks noChangeShapeType="1"/>
          </p:cNvSpPr>
          <p:nvPr/>
        </p:nvSpPr>
        <p:spPr bwMode="auto">
          <a:xfrm>
            <a:off x="7821613" y="3756025"/>
            <a:ext cx="1587"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1705" name="Freeform 329"/>
          <p:cNvSpPr>
            <a:spLocks/>
          </p:cNvSpPr>
          <p:nvPr/>
        </p:nvSpPr>
        <p:spPr bwMode="auto">
          <a:xfrm>
            <a:off x="7804150" y="3756025"/>
            <a:ext cx="323850" cy="36513"/>
          </a:xfrm>
          <a:custGeom>
            <a:avLst/>
            <a:gdLst>
              <a:gd name="T0" fmla="*/ 18147 w 928"/>
              <a:gd name="T1" fmla="*/ 0 h 121"/>
              <a:gd name="T2" fmla="*/ 15355 w 928"/>
              <a:gd name="T3" fmla="*/ 0 h 121"/>
              <a:gd name="T4" fmla="*/ 12563 w 928"/>
              <a:gd name="T5" fmla="*/ 905 h 121"/>
              <a:gd name="T6" fmla="*/ 10120 w 928"/>
              <a:gd name="T7" fmla="*/ 1811 h 121"/>
              <a:gd name="T8" fmla="*/ 7329 w 928"/>
              <a:gd name="T9" fmla="*/ 3319 h 121"/>
              <a:gd name="T10" fmla="*/ 5235 w 928"/>
              <a:gd name="T11" fmla="*/ 5130 h 121"/>
              <a:gd name="T12" fmla="*/ 3490 w 928"/>
              <a:gd name="T13" fmla="*/ 7544 h 121"/>
              <a:gd name="T14" fmla="*/ 2443 w 928"/>
              <a:gd name="T15" fmla="*/ 9958 h 121"/>
              <a:gd name="T16" fmla="*/ 1047 w 928"/>
              <a:gd name="T17" fmla="*/ 12372 h 121"/>
              <a:gd name="T18" fmla="*/ 698 w 928"/>
              <a:gd name="T19" fmla="*/ 15390 h 121"/>
              <a:gd name="T20" fmla="*/ 0 w 928"/>
              <a:gd name="T21" fmla="*/ 18407 h 121"/>
              <a:gd name="T22" fmla="*/ 698 w 928"/>
              <a:gd name="T23" fmla="*/ 20821 h 121"/>
              <a:gd name="T24" fmla="*/ 1047 w 928"/>
              <a:gd name="T25" fmla="*/ 23839 h 121"/>
              <a:gd name="T26" fmla="*/ 2443 w 928"/>
              <a:gd name="T27" fmla="*/ 26253 h 121"/>
              <a:gd name="T28" fmla="*/ 3490 w 928"/>
              <a:gd name="T29" fmla="*/ 28969 h 121"/>
              <a:gd name="T30" fmla="*/ 5235 w 928"/>
              <a:gd name="T31" fmla="*/ 31081 h 121"/>
              <a:gd name="T32" fmla="*/ 7329 w 928"/>
              <a:gd name="T33" fmla="*/ 32892 h 121"/>
              <a:gd name="T34" fmla="*/ 10120 w 928"/>
              <a:gd name="T35" fmla="*/ 34401 h 121"/>
              <a:gd name="T36" fmla="*/ 12563 w 928"/>
              <a:gd name="T37" fmla="*/ 35608 h 121"/>
              <a:gd name="T38" fmla="*/ 15355 w 928"/>
              <a:gd name="T39" fmla="*/ 36211 h 121"/>
              <a:gd name="T40" fmla="*/ 18147 w 928"/>
              <a:gd name="T41" fmla="*/ 36513 h 121"/>
              <a:gd name="T42" fmla="*/ 305703 w 928"/>
              <a:gd name="T43" fmla="*/ 36513 h 121"/>
              <a:gd name="T44" fmla="*/ 311287 w 928"/>
              <a:gd name="T45" fmla="*/ 35608 h 121"/>
              <a:gd name="T46" fmla="*/ 314079 w 928"/>
              <a:gd name="T47" fmla="*/ 34401 h 121"/>
              <a:gd name="T48" fmla="*/ 316521 w 928"/>
              <a:gd name="T49" fmla="*/ 32892 h 121"/>
              <a:gd name="T50" fmla="*/ 318615 w 928"/>
              <a:gd name="T51" fmla="*/ 31081 h 121"/>
              <a:gd name="T52" fmla="*/ 320360 w 928"/>
              <a:gd name="T53" fmla="*/ 28969 h 121"/>
              <a:gd name="T54" fmla="*/ 321756 w 928"/>
              <a:gd name="T55" fmla="*/ 26253 h 121"/>
              <a:gd name="T56" fmla="*/ 323152 w 928"/>
              <a:gd name="T57" fmla="*/ 23839 h 121"/>
              <a:gd name="T58" fmla="*/ 323501 w 928"/>
              <a:gd name="T59" fmla="*/ 20821 h 121"/>
              <a:gd name="T60" fmla="*/ 323850 w 928"/>
              <a:gd name="T61" fmla="*/ 18407 h 121"/>
              <a:gd name="T62" fmla="*/ 323501 w 928"/>
              <a:gd name="T63" fmla="*/ 15390 h 121"/>
              <a:gd name="T64" fmla="*/ 323152 w 928"/>
              <a:gd name="T65" fmla="*/ 12372 h 121"/>
              <a:gd name="T66" fmla="*/ 321756 w 928"/>
              <a:gd name="T67" fmla="*/ 9958 h 121"/>
              <a:gd name="T68" fmla="*/ 320360 w 928"/>
              <a:gd name="T69" fmla="*/ 7544 h 121"/>
              <a:gd name="T70" fmla="*/ 318615 w 928"/>
              <a:gd name="T71" fmla="*/ 5130 h 121"/>
              <a:gd name="T72" fmla="*/ 316521 w 928"/>
              <a:gd name="T73" fmla="*/ 3319 h 121"/>
              <a:gd name="T74" fmla="*/ 314079 w 928"/>
              <a:gd name="T75" fmla="*/ 1811 h 121"/>
              <a:gd name="T76" fmla="*/ 311287 w 928"/>
              <a:gd name="T77" fmla="*/ 905 h 121"/>
              <a:gd name="T78" fmla="*/ 308844 w 928"/>
              <a:gd name="T79" fmla="*/ 0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4" y="0"/>
                </a:lnTo>
                <a:lnTo>
                  <a:pt x="36" y="3"/>
                </a:lnTo>
                <a:lnTo>
                  <a:pt x="29" y="6"/>
                </a:lnTo>
                <a:lnTo>
                  <a:pt x="21" y="11"/>
                </a:lnTo>
                <a:lnTo>
                  <a:pt x="15" y="17"/>
                </a:lnTo>
                <a:lnTo>
                  <a:pt x="10" y="25"/>
                </a:lnTo>
                <a:lnTo>
                  <a:pt x="7" y="33"/>
                </a:lnTo>
                <a:lnTo>
                  <a:pt x="3" y="41"/>
                </a:lnTo>
                <a:lnTo>
                  <a:pt x="2" y="51"/>
                </a:lnTo>
                <a:lnTo>
                  <a:pt x="0" y="61"/>
                </a:lnTo>
                <a:lnTo>
                  <a:pt x="2" y="69"/>
                </a:lnTo>
                <a:lnTo>
                  <a:pt x="3" y="79"/>
                </a:lnTo>
                <a:lnTo>
                  <a:pt x="7" y="87"/>
                </a:lnTo>
                <a:lnTo>
                  <a:pt x="10" y="96"/>
                </a:lnTo>
                <a:lnTo>
                  <a:pt x="15" y="103"/>
                </a:lnTo>
                <a:lnTo>
                  <a:pt x="21" y="109"/>
                </a:lnTo>
                <a:lnTo>
                  <a:pt x="29" y="114"/>
                </a:lnTo>
                <a:lnTo>
                  <a:pt x="36" y="118"/>
                </a:lnTo>
                <a:lnTo>
                  <a:pt x="44" y="120"/>
                </a:lnTo>
                <a:lnTo>
                  <a:pt x="52" y="121"/>
                </a:lnTo>
                <a:lnTo>
                  <a:pt x="876" y="121"/>
                </a:lnTo>
                <a:lnTo>
                  <a:pt x="892" y="118"/>
                </a:lnTo>
                <a:lnTo>
                  <a:pt x="900" y="114"/>
                </a:lnTo>
                <a:lnTo>
                  <a:pt x="907" y="109"/>
                </a:lnTo>
                <a:lnTo>
                  <a:pt x="913" y="103"/>
                </a:lnTo>
                <a:lnTo>
                  <a:pt x="918" y="96"/>
                </a:lnTo>
                <a:lnTo>
                  <a:pt x="922" y="87"/>
                </a:lnTo>
                <a:lnTo>
                  <a:pt x="926" y="79"/>
                </a:lnTo>
                <a:lnTo>
                  <a:pt x="927" y="69"/>
                </a:lnTo>
                <a:lnTo>
                  <a:pt x="928" y="61"/>
                </a:lnTo>
                <a:lnTo>
                  <a:pt x="927" y="51"/>
                </a:lnTo>
                <a:lnTo>
                  <a:pt x="926" y="41"/>
                </a:lnTo>
                <a:lnTo>
                  <a:pt x="922" y="33"/>
                </a:lnTo>
                <a:lnTo>
                  <a:pt x="918" y="25"/>
                </a:lnTo>
                <a:lnTo>
                  <a:pt x="913" y="17"/>
                </a:lnTo>
                <a:lnTo>
                  <a:pt x="907" y="11"/>
                </a:lnTo>
                <a:lnTo>
                  <a:pt x="900" y="6"/>
                </a:lnTo>
                <a:lnTo>
                  <a:pt x="892" y="3"/>
                </a:lnTo>
                <a:lnTo>
                  <a:pt x="885" y="0"/>
                </a:lnTo>
                <a:lnTo>
                  <a:pt x="876"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706" name="Rectangle 330"/>
          <p:cNvSpPr>
            <a:spLocks noChangeArrowheads="1"/>
          </p:cNvSpPr>
          <p:nvPr/>
        </p:nvSpPr>
        <p:spPr bwMode="auto">
          <a:xfrm>
            <a:off x="1733550" y="5472113"/>
            <a:ext cx="84138" cy="84137"/>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1707" name="Line 331"/>
          <p:cNvSpPr>
            <a:spLocks noChangeShapeType="1"/>
          </p:cNvSpPr>
          <p:nvPr/>
        </p:nvSpPr>
        <p:spPr bwMode="auto">
          <a:xfrm>
            <a:off x="2020888" y="5556250"/>
            <a:ext cx="1587" cy="0"/>
          </a:xfrm>
          <a:prstGeom prst="line">
            <a:avLst/>
          </a:prstGeom>
          <a:noFill/>
          <a:ln w="0">
            <a:solidFill>
              <a:srgbClr val="FF0000"/>
            </a:solidFill>
            <a:round/>
            <a:headEnd/>
            <a:tailEnd/>
          </a:ln>
        </p:spPr>
        <p:txBody>
          <a:bodyPr>
            <a:prstTxWarp prst="textNoShape">
              <a:avLst/>
            </a:prstTxWarp>
          </a:bodyPr>
          <a:lstStyle/>
          <a:p>
            <a:endParaRPr lang="en-US"/>
          </a:p>
        </p:txBody>
      </p:sp>
      <p:sp>
        <p:nvSpPr>
          <p:cNvPr id="101708" name="Rectangle 332"/>
          <p:cNvSpPr>
            <a:spLocks noChangeArrowheads="1"/>
          </p:cNvSpPr>
          <p:nvPr/>
        </p:nvSpPr>
        <p:spPr bwMode="auto">
          <a:xfrm>
            <a:off x="2020888" y="5472113"/>
            <a:ext cx="84137" cy="84137"/>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1709" name="Line 333"/>
          <p:cNvSpPr>
            <a:spLocks noChangeShapeType="1"/>
          </p:cNvSpPr>
          <p:nvPr/>
        </p:nvSpPr>
        <p:spPr bwMode="auto">
          <a:xfrm>
            <a:off x="2308225" y="5556250"/>
            <a:ext cx="1588" cy="0"/>
          </a:xfrm>
          <a:prstGeom prst="line">
            <a:avLst/>
          </a:prstGeom>
          <a:noFill/>
          <a:ln w="0">
            <a:solidFill>
              <a:srgbClr val="FF0000"/>
            </a:solidFill>
            <a:round/>
            <a:headEnd/>
            <a:tailEnd/>
          </a:ln>
        </p:spPr>
        <p:txBody>
          <a:bodyPr>
            <a:prstTxWarp prst="textNoShape">
              <a:avLst/>
            </a:prstTxWarp>
          </a:bodyPr>
          <a:lstStyle/>
          <a:p>
            <a:endParaRPr lang="en-US"/>
          </a:p>
        </p:txBody>
      </p:sp>
      <p:sp>
        <p:nvSpPr>
          <p:cNvPr id="101710" name="Rectangle 334"/>
          <p:cNvSpPr>
            <a:spLocks noChangeArrowheads="1"/>
          </p:cNvSpPr>
          <p:nvPr/>
        </p:nvSpPr>
        <p:spPr bwMode="auto">
          <a:xfrm>
            <a:off x="2308225" y="5472113"/>
            <a:ext cx="84138" cy="84137"/>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1711" name="Line 335"/>
          <p:cNvSpPr>
            <a:spLocks noChangeShapeType="1"/>
          </p:cNvSpPr>
          <p:nvPr/>
        </p:nvSpPr>
        <p:spPr bwMode="auto">
          <a:xfrm>
            <a:off x="2597150" y="5556250"/>
            <a:ext cx="1588" cy="0"/>
          </a:xfrm>
          <a:prstGeom prst="line">
            <a:avLst/>
          </a:prstGeom>
          <a:noFill/>
          <a:ln w="0">
            <a:solidFill>
              <a:srgbClr val="FF0000"/>
            </a:solidFill>
            <a:round/>
            <a:headEnd/>
            <a:tailEnd/>
          </a:ln>
        </p:spPr>
        <p:txBody>
          <a:bodyPr>
            <a:prstTxWarp prst="textNoShape">
              <a:avLst/>
            </a:prstTxWarp>
          </a:bodyPr>
          <a:lstStyle/>
          <a:p>
            <a:endParaRPr lang="en-US"/>
          </a:p>
        </p:txBody>
      </p:sp>
      <p:sp>
        <p:nvSpPr>
          <p:cNvPr id="101712" name="Rectangle 336"/>
          <p:cNvSpPr>
            <a:spLocks noChangeArrowheads="1"/>
          </p:cNvSpPr>
          <p:nvPr/>
        </p:nvSpPr>
        <p:spPr bwMode="auto">
          <a:xfrm>
            <a:off x="2597150" y="5472113"/>
            <a:ext cx="84138" cy="84137"/>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1713" name="Line 337"/>
          <p:cNvSpPr>
            <a:spLocks noChangeShapeType="1"/>
          </p:cNvSpPr>
          <p:nvPr/>
        </p:nvSpPr>
        <p:spPr bwMode="auto">
          <a:xfrm>
            <a:off x="2884488" y="5556250"/>
            <a:ext cx="1587" cy="0"/>
          </a:xfrm>
          <a:prstGeom prst="line">
            <a:avLst/>
          </a:prstGeom>
          <a:noFill/>
          <a:ln w="0">
            <a:solidFill>
              <a:srgbClr val="FF0000"/>
            </a:solidFill>
            <a:round/>
            <a:headEnd/>
            <a:tailEnd/>
          </a:ln>
        </p:spPr>
        <p:txBody>
          <a:bodyPr>
            <a:prstTxWarp prst="textNoShape">
              <a:avLst/>
            </a:prstTxWarp>
          </a:bodyPr>
          <a:lstStyle/>
          <a:p>
            <a:endParaRPr lang="en-US"/>
          </a:p>
        </p:txBody>
      </p:sp>
      <p:sp>
        <p:nvSpPr>
          <p:cNvPr id="101714" name="Rectangle 338"/>
          <p:cNvSpPr>
            <a:spLocks noChangeArrowheads="1"/>
          </p:cNvSpPr>
          <p:nvPr/>
        </p:nvSpPr>
        <p:spPr bwMode="auto">
          <a:xfrm>
            <a:off x="2884488" y="5472113"/>
            <a:ext cx="84137" cy="84137"/>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1715" name="Line 339"/>
          <p:cNvSpPr>
            <a:spLocks noChangeShapeType="1"/>
          </p:cNvSpPr>
          <p:nvPr/>
        </p:nvSpPr>
        <p:spPr bwMode="auto">
          <a:xfrm>
            <a:off x="3173413" y="5556250"/>
            <a:ext cx="1587" cy="0"/>
          </a:xfrm>
          <a:prstGeom prst="line">
            <a:avLst/>
          </a:prstGeom>
          <a:noFill/>
          <a:ln w="0">
            <a:solidFill>
              <a:srgbClr val="FF0000"/>
            </a:solidFill>
            <a:round/>
            <a:headEnd/>
            <a:tailEnd/>
          </a:ln>
        </p:spPr>
        <p:txBody>
          <a:bodyPr>
            <a:prstTxWarp prst="textNoShape">
              <a:avLst/>
            </a:prstTxWarp>
          </a:bodyPr>
          <a:lstStyle/>
          <a:p>
            <a:endParaRPr lang="en-US"/>
          </a:p>
        </p:txBody>
      </p:sp>
      <p:sp>
        <p:nvSpPr>
          <p:cNvPr id="101716" name="Rectangle 340"/>
          <p:cNvSpPr>
            <a:spLocks noChangeArrowheads="1"/>
          </p:cNvSpPr>
          <p:nvPr/>
        </p:nvSpPr>
        <p:spPr bwMode="auto">
          <a:xfrm>
            <a:off x="3173413" y="5472113"/>
            <a:ext cx="82550" cy="84137"/>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1717" name="Line 341"/>
          <p:cNvSpPr>
            <a:spLocks noChangeShapeType="1"/>
          </p:cNvSpPr>
          <p:nvPr/>
        </p:nvSpPr>
        <p:spPr bwMode="auto">
          <a:xfrm>
            <a:off x="3460750" y="5556250"/>
            <a:ext cx="1588" cy="0"/>
          </a:xfrm>
          <a:prstGeom prst="line">
            <a:avLst/>
          </a:prstGeom>
          <a:noFill/>
          <a:ln w="0">
            <a:solidFill>
              <a:srgbClr val="FF0000"/>
            </a:solidFill>
            <a:round/>
            <a:headEnd/>
            <a:tailEnd/>
          </a:ln>
        </p:spPr>
        <p:txBody>
          <a:bodyPr>
            <a:prstTxWarp prst="textNoShape">
              <a:avLst/>
            </a:prstTxWarp>
          </a:bodyPr>
          <a:lstStyle/>
          <a:p>
            <a:endParaRPr lang="en-US"/>
          </a:p>
        </p:txBody>
      </p:sp>
      <p:sp>
        <p:nvSpPr>
          <p:cNvPr id="101718" name="Rectangle 342"/>
          <p:cNvSpPr>
            <a:spLocks noChangeArrowheads="1"/>
          </p:cNvSpPr>
          <p:nvPr/>
        </p:nvSpPr>
        <p:spPr bwMode="auto">
          <a:xfrm>
            <a:off x="3460750" y="5472113"/>
            <a:ext cx="84138" cy="84137"/>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1719" name="Line 343"/>
          <p:cNvSpPr>
            <a:spLocks noChangeShapeType="1"/>
          </p:cNvSpPr>
          <p:nvPr/>
        </p:nvSpPr>
        <p:spPr bwMode="auto">
          <a:xfrm>
            <a:off x="3748088" y="5556250"/>
            <a:ext cx="1587" cy="0"/>
          </a:xfrm>
          <a:prstGeom prst="line">
            <a:avLst/>
          </a:prstGeom>
          <a:noFill/>
          <a:ln w="0">
            <a:solidFill>
              <a:srgbClr val="FF0000"/>
            </a:solidFill>
            <a:round/>
            <a:headEnd/>
            <a:tailEnd/>
          </a:ln>
        </p:spPr>
        <p:txBody>
          <a:bodyPr>
            <a:prstTxWarp prst="textNoShape">
              <a:avLst/>
            </a:prstTxWarp>
          </a:bodyPr>
          <a:lstStyle/>
          <a:p>
            <a:endParaRPr lang="en-US"/>
          </a:p>
        </p:txBody>
      </p:sp>
      <p:sp>
        <p:nvSpPr>
          <p:cNvPr id="101720" name="Rectangle 344"/>
          <p:cNvSpPr>
            <a:spLocks noChangeArrowheads="1"/>
          </p:cNvSpPr>
          <p:nvPr/>
        </p:nvSpPr>
        <p:spPr bwMode="auto">
          <a:xfrm>
            <a:off x="3748088" y="5472113"/>
            <a:ext cx="84137" cy="84137"/>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1721" name="Line 345"/>
          <p:cNvSpPr>
            <a:spLocks noChangeShapeType="1"/>
          </p:cNvSpPr>
          <p:nvPr/>
        </p:nvSpPr>
        <p:spPr bwMode="auto">
          <a:xfrm>
            <a:off x="4037013" y="5440363"/>
            <a:ext cx="0" cy="0"/>
          </a:xfrm>
          <a:prstGeom prst="line">
            <a:avLst/>
          </a:prstGeom>
          <a:noFill/>
          <a:ln w="0">
            <a:solidFill>
              <a:srgbClr val="FF0000"/>
            </a:solidFill>
            <a:round/>
            <a:headEnd/>
            <a:tailEnd/>
          </a:ln>
        </p:spPr>
        <p:txBody>
          <a:bodyPr>
            <a:prstTxWarp prst="textNoShape">
              <a:avLst/>
            </a:prstTxWarp>
          </a:bodyPr>
          <a:lstStyle/>
          <a:p>
            <a:endParaRPr lang="en-US"/>
          </a:p>
        </p:txBody>
      </p:sp>
      <p:sp>
        <p:nvSpPr>
          <p:cNvPr id="101722" name="Rectangle 346"/>
          <p:cNvSpPr>
            <a:spLocks noChangeArrowheads="1"/>
          </p:cNvSpPr>
          <p:nvPr/>
        </p:nvSpPr>
        <p:spPr bwMode="auto">
          <a:xfrm>
            <a:off x="4037013" y="5356225"/>
            <a:ext cx="82550" cy="84138"/>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1723" name="Line 347"/>
          <p:cNvSpPr>
            <a:spLocks noChangeShapeType="1"/>
          </p:cNvSpPr>
          <p:nvPr/>
        </p:nvSpPr>
        <p:spPr bwMode="auto">
          <a:xfrm>
            <a:off x="4324350" y="5440363"/>
            <a:ext cx="1588" cy="0"/>
          </a:xfrm>
          <a:prstGeom prst="line">
            <a:avLst/>
          </a:prstGeom>
          <a:noFill/>
          <a:ln w="0">
            <a:solidFill>
              <a:srgbClr val="FF0000"/>
            </a:solidFill>
            <a:round/>
            <a:headEnd/>
            <a:tailEnd/>
          </a:ln>
        </p:spPr>
        <p:txBody>
          <a:bodyPr>
            <a:prstTxWarp prst="textNoShape">
              <a:avLst/>
            </a:prstTxWarp>
          </a:bodyPr>
          <a:lstStyle/>
          <a:p>
            <a:endParaRPr lang="en-US"/>
          </a:p>
        </p:txBody>
      </p:sp>
      <p:sp>
        <p:nvSpPr>
          <p:cNvPr id="101724" name="Rectangle 348"/>
          <p:cNvSpPr>
            <a:spLocks noChangeArrowheads="1"/>
          </p:cNvSpPr>
          <p:nvPr/>
        </p:nvSpPr>
        <p:spPr bwMode="auto">
          <a:xfrm>
            <a:off x="4324350" y="5356225"/>
            <a:ext cx="84138" cy="84138"/>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1725" name="Line 349"/>
          <p:cNvSpPr>
            <a:spLocks noChangeShapeType="1"/>
          </p:cNvSpPr>
          <p:nvPr/>
        </p:nvSpPr>
        <p:spPr bwMode="auto">
          <a:xfrm>
            <a:off x="4611688" y="5322888"/>
            <a:ext cx="1587" cy="0"/>
          </a:xfrm>
          <a:prstGeom prst="line">
            <a:avLst/>
          </a:prstGeom>
          <a:noFill/>
          <a:ln w="0">
            <a:solidFill>
              <a:srgbClr val="FF0000"/>
            </a:solidFill>
            <a:round/>
            <a:headEnd/>
            <a:tailEnd/>
          </a:ln>
        </p:spPr>
        <p:txBody>
          <a:bodyPr>
            <a:prstTxWarp prst="textNoShape">
              <a:avLst/>
            </a:prstTxWarp>
          </a:bodyPr>
          <a:lstStyle/>
          <a:p>
            <a:endParaRPr lang="en-US"/>
          </a:p>
        </p:txBody>
      </p:sp>
      <p:sp>
        <p:nvSpPr>
          <p:cNvPr id="101726" name="Rectangle 350"/>
          <p:cNvSpPr>
            <a:spLocks noChangeArrowheads="1"/>
          </p:cNvSpPr>
          <p:nvPr/>
        </p:nvSpPr>
        <p:spPr bwMode="auto">
          <a:xfrm>
            <a:off x="4611688" y="5238750"/>
            <a:ext cx="84137" cy="84138"/>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1727" name="Line 351"/>
          <p:cNvSpPr>
            <a:spLocks noChangeShapeType="1"/>
          </p:cNvSpPr>
          <p:nvPr/>
        </p:nvSpPr>
        <p:spPr bwMode="auto">
          <a:xfrm>
            <a:off x="4902200" y="5322888"/>
            <a:ext cx="0" cy="0"/>
          </a:xfrm>
          <a:prstGeom prst="line">
            <a:avLst/>
          </a:prstGeom>
          <a:noFill/>
          <a:ln w="0">
            <a:solidFill>
              <a:srgbClr val="FF0000"/>
            </a:solidFill>
            <a:round/>
            <a:headEnd/>
            <a:tailEnd/>
          </a:ln>
        </p:spPr>
        <p:txBody>
          <a:bodyPr>
            <a:prstTxWarp prst="textNoShape">
              <a:avLst/>
            </a:prstTxWarp>
          </a:bodyPr>
          <a:lstStyle/>
          <a:p>
            <a:endParaRPr lang="en-US"/>
          </a:p>
        </p:txBody>
      </p:sp>
      <p:sp>
        <p:nvSpPr>
          <p:cNvPr id="101728" name="Rectangle 352"/>
          <p:cNvSpPr>
            <a:spLocks noChangeArrowheads="1"/>
          </p:cNvSpPr>
          <p:nvPr/>
        </p:nvSpPr>
        <p:spPr bwMode="auto">
          <a:xfrm>
            <a:off x="4902200" y="5238750"/>
            <a:ext cx="80963" cy="84138"/>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1729" name="Line 353"/>
          <p:cNvSpPr>
            <a:spLocks noChangeShapeType="1"/>
          </p:cNvSpPr>
          <p:nvPr/>
        </p:nvSpPr>
        <p:spPr bwMode="auto">
          <a:xfrm>
            <a:off x="5189538" y="5322888"/>
            <a:ext cx="1587" cy="0"/>
          </a:xfrm>
          <a:prstGeom prst="line">
            <a:avLst/>
          </a:prstGeom>
          <a:noFill/>
          <a:ln w="0">
            <a:solidFill>
              <a:srgbClr val="FF0000"/>
            </a:solidFill>
            <a:round/>
            <a:headEnd/>
            <a:tailEnd/>
          </a:ln>
        </p:spPr>
        <p:txBody>
          <a:bodyPr>
            <a:prstTxWarp prst="textNoShape">
              <a:avLst/>
            </a:prstTxWarp>
          </a:bodyPr>
          <a:lstStyle/>
          <a:p>
            <a:endParaRPr lang="en-US"/>
          </a:p>
        </p:txBody>
      </p:sp>
      <p:sp>
        <p:nvSpPr>
          <p:cNvPr id="101730" name="Rectangle 354"/>
          <p:cNvSpPr>
            <a:spLocks noChangeArrowheads="1"/>
          </p:cNvSpPr>
          <p:nvPr/>
        </p:nvSpPr>
        <p:spPr bwMode="auto">
          <a:xfrm>
            <a:off x="5189538" y="5238750"/>
            <a:ext cx="82550" cy="84138"/>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1731" name="Line 355"/>
          <p:cNvSpPr>
            <a:spLocks noChangeShapeType="1"/>
          </p:cNvSpPr>
          <p:nvPr/>
        </p:nvSpPr>
        <p:spPr bwMode="auto">
          <a:xfrm>
            <a:off x="5476875" y="5202238"/>
            <a:ext cx="1588"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1732" name="Rectangle 356"/>
          <p:cNvSpPr>
            <a:spLocks noChangeArrowheads="1"/>
          </p:cNvSpPr>
          <p:nvPr/>
        </p:nvSpPr>
        <p:spPr bwMode="auto">
          <a:xfrm>
            <a:off x="5476875" y="5119688"/>
            <a:ext cx="82550" cy="82550"/>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1733" name="Line 357"/>
          <p:cNvSpPr>
            <a:spLocks noChangeShapeType="1"/>
          </p:cNvSpPr>
          <p:nvPr/>
        </p:nvSpPr>
        <p:spPr bwMode="auto">
          <a:xfrm>
            <a:off x="5765800" y="5202238"/>
            <a:ext cx="0"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1734" name="Rectangle 358"/>
          <p:cNvSpPr>
            <a:spLocks noChangeArrowheads="1"/>
          </p:cNvSpPr>
          <p:nvPr/>
        </p:nvSpPr>
        <p:spPr bwMode="auto">
          <a:xfrm>
            <a:off x="5765800" y="5119688"/>
            <a:ext cx="82550" cy="82550"/>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1735" name="Line 359"/>
          <p:cNvSpPr>
            <a:spLocks noChangeShapeType="1"/>
          </p:cNvSpPr>
          <p:nvPr/>
        </p:nvSpPr>
        <p:spPr bwMode="auto">
          <a:xfrm>
            <a:off x="6053138" y="5202238"/>
            <a:ext cx="1587"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1736" name="Rectangle 360"/>
          <p:cNvSpPr>
            <a:spLocks noChangeArrowheads="1"/>
          </p:cNvSpPr>
          <p:nvPr/>
        </p:nvSpPr>
        <p:spPr bwMode="auto">
          <a:xfrm>
            <a:off x="6053138" y="5119688"/>
            <a:ext cx="82550" cy="82550"/>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1737" name="Line 361"/>
          <p:cNvSpPr>
            <a:spLocks noChangeShapeType="1"/>
          </p:cNvSpPr>
          <p:nvPr/>
        </p:nvSpPr>
        <p:spPr bwMode="auto">
          <a:xfrm>
            <a:off x="6340475" y="5065713"/>
            <a:ext cx="1588"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1738" name="Rectangle 362"/>
          <p:cNvSpPr>
            <a:spLocks noChangeArrowheads="1"/>
          </p:cNvSpPr>
          <p:nvPr/>
        </p:nvSpPr>
        <p:spPr bwMode="auto">
          <a:xfrm>
            <a:off x="6340475" y="4983163"/>
            <a:ext cx="82550" cy="82550"/>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1739" name="Line 363"/>
          <p:cNvSpPr>
            <a:spLocks noChangeShapeType="1"/>
          </p:cNvSpPr>
          <p:nvPr/>
        </p:nvSpPr>
        <p:spPr bwMode="auto">
          <a:xfrm>
            <a:off x="6629400" y="5065713"/>
            <a:ext cx="1588"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1740" name="Rectangle 364"/>
          <p:cNvSpPr>
            <a:spLocks noChangeArrowheads="1"/>
          </p:cNvSpPr>
          <p:nvPr/>
        </p:nvSpPr>
        <p:spPr bwMode="auto">
          <a:xfrm>
            <a:off x="6629400" y="4983163"/>
            <a:ext cx="82550" cy="82550"/>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1741" name="Line 365"/>
          <p:cNvSpPr>
            <a:spLocks noChangeShapeType="1"/>
          </p:cNvSpPr>
          <p:nvPr/>
        </p:nvSpPr>
        <p:spPr bwMode="auto">
          <a:xfrm>
            <a:off x="6916738" y="5065713"/>
            <a:ext cx="1587"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1742" name="Rectangle 366"/>
          <p:cNvSpPr>
            <a:spLocks noChangeArrowheads="1"/>
          </p:cNvSpPr>
          <p:nvPr/>
        </p:nvSpPr>
        <p:spPr bwMode="auto">
          <a:xfrm>
            <a:off x="6916738" y="4983163"/>
            <a:ext cx="82550" cy="82550"/>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1743" name="Line 367"/>
          <p:cNvSpPr>
            <a:spLocks noChangeShapeType="1"/>
          </p:cNvSpPr>
          <p:nvPr/>
        </p:nvSpPr>
        <p:spPr bwMode="auto">
          <a:xfrm>
            <a:off x="7204075" y="5065713"/>
            <a:ext cx="1588"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1744" name="Rectangle 368"/>
          <p:cNvSpPr>
            <a:spLocks noChangeArrowheads="1"/>
          </p:cNvSpPr>
          <p:nvPr/>
        </p:nvSpPr>
        <p:spPr bwMode="auto">
          <a:xfrm>
            <a:off x="7204075" y="4983163"/>
            <a:ext cx="82550" cy="82550"/>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1745" name="Line 369"/>
          <p:cNvSpPr>
            <a:spLocks noChangeShapeType="1"/>
          </p:cNvSpPr>
          <p:nvPr/>
        </p:nvSpPr>
        <p:spPr bwMode="auto">
          <a:xfrm>
            <a:off x="7493000" y="5065713"/>
            <a:ext cx="1588"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1746" name="Rectangle 370"/>
          <p:cNvSpPr>
            <a:spLocks noChangeArrowheads="1"/>
          </p:cNvSpPr>
          <p:nvPr/>
        </p:nvSpPr>
        <p:spPr bwMode="auto">
          <a:xfrm>
            <a:off x="7493000" y="4983163"/>
            <a:ext cx="82550" cy="82550"/>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1747" name="Line 371"/>
          <p:cNvSpPr>
            <a:spLocks noChangeShapeType="1"/>
          </p:cNvSpPr>
          <p:nvPr/>
        </p:nvSpPr>
        <p:spPr bwMode="auto">
          <a:xfrm>
            <a:off x="7780338" y="5065713"/>
            <a:ext cx="1587"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1748" name="Rectangle 372"/>
          <p:cNvSpPr>
            <a:spLocks noChangeArrowheads="1"/>
          </p:cNvSpPr>
          <p:nvPr/>
        </p:nvSpPr>
        <p:spPr bwMode="auto">
          <a:xfrm>
            <a:off x="7780338" y="4983163"/>
            <a:ext cx="82550" cy="82550"/>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1749" name="Line 373"/>
          <p:cNvSpPr>
            <a:spLocks noChangeShapeType="1"/>
          </p:cNvSpPr>
          <p:nvPr/>
        </p:nvSpPr>
        <p:spPr bwMode="auto">
          <a:xfrm>
            <a:off x="8067675" y="5065713"/>
            <a:ext cx="1588"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1750" name="Rectangle 374"/>
          <p:cNvSpPr>
            <a:spLocks noChangeArrowheads="1"/>
          </p:cNvSpPr>
          <p:nvPr/>
        </p:nvSpPr>
        <p:spPr bwMode="auto">
          <a:xfrm>
            <a:off x="8067675" y="4983163"/>
            <a:ext cx="82550" cy="82550"/>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1751" name="Line 375"/>
          <p:cNvSpPr>
            <a:spLocks noChangeShapeType="1"/>
          </p:cNvSpPr>
          <p:nvPr/>
        </p:nvSpPr>
        <p:spPr bwMode="auto">
          <a:xfrm>
            <a:off x="1774825" y="5495925"/>
            <a:ext cx="1588" cy="0"/>
          </a:xfrm>
          <a:prstGeom prst="line">
            <a:avLst/>
          </a:prstGeom>
          <a:noFill/>
          <a:ln w="0">
            <a:solidFill>
              <a:srgbClr val="FF0000"/>
            </a:solidFill>
            <a:round/>
            <a:headEnd/>
            <a:tailEnd/>
          </a:ln>
        </p:spPr>
        <p:txBody>
          <a:bodyPr>
            <a:prstTxWarp prst="textNoShape">
              <a:avLst/>
            </a:prstTxWarp>
          </a:bodyPr>
          <a:lstStyle/>
          <a:p>
            <a:endParaRPr lang="en-US"/>
          </a:p>
        </p:txBody>
      </p:sp>
      <p:sp>
        <p:nvSpPr>
          <p:cNvPr id="101752" name="Freeform 376"/>
          <p:cNvSpPr>
            <a:spLocks/>
          </p:cNvSpPr>
          <p:nvPr/>
        </p:nvSpPr>
        <p:spPr bwMode="auto">
          <a:xfrm>
            <a:off x="1757363" y="5495925"/>
            <a:ext cx="323850" cy="34925"/>
          </a:xfrm>
          <a:custGeom>
            <a:avLst/>
            <a:gdLst>
              <a:gd name="T0" fmla="*/ 18147 w 928"/>
              <a:gd name="T1" fmla="*/ 0 h 121"/>
              <a:gd name="T2" fmla="*/ 15006 w 928"/>
              <a:gd name="T3" fmla="*/ 289 h 121"/>
              <a:gd name="T4" fmla="*/ 12563 w 928"/>
              <a:gd name="T5" fmla="*/ 577 h 121"/>
              <a:gd name="T6" fmla="*/ 10120 w 928"/>
              <a:gd name="T7" fmla="*/ 1732 h 121"/>
              <a:gd name="T8" fmla="*/ 7329 w 928"/>
              <a:gd name="T9" fmla="*/ 3175 h 121"/>
              <a:gd name="T10" fmla="*/ 5235 w 928"/>
              <a:gd name="T11" fmla="*/ 5195 h 121"/>
              <a:gd name="T12" fmla="*/ 3490 w 928"/>
              <a:gd name="T13" fmla="*/ 7216 h 121"/>
              <a:gd name="T14" fmla="*/ 1745 w 928"/>
              <a:gd name="T15" fmla="*/ 9525 h 121"/>
              <a:gd name="T16" fmla="*/ 1047 w 928"/>
              <a:gd name="T17" fmla="*/ 11834 h 121"/>
              <a:gd name="T18" fmla="*/ 0 w 928"/>
              <a:gd name="T19" fmla="*/ 14720 h 121"/>
              <a:gd name="T20" fmla="*/ 0 w 928"/>
              <a:gd name="T21" fmla="*/ 17318 h 121"/>
              <a:gd name="T22" fmla="*/ 0 w 928"/>
              <a:gd name="T23" fmla="*/ 20205 h 121"/>
              <a:gd name="T24" fmla="*/ 1047 w 928"/>
              <a:gd name="T25" fmla="*/ 22802 h 121"/>
              <a:gd name="T26" fmla="*/ 1745 w 928"/>
              <a:gd name="T27" fmla="*/ 25400 h 121"/>
              <a:gd name="T28" fmla="*/ 3490 w 928"/>
              <a:gd name="T29" fmla="*/ 27420 h 121"/>
              <a:gd name="T30" fmla="*/ 5235 w 928"/>
              <a:gd name="T31" fmla="*/ 29730 h 121"/>
              <a:gd name="T32" fmla="*/ 7329 w 928"/>
              <a:gd name="T33" fmla="*/ 31461 h 121"/>
              <a:gd name="T34" fmla="*/ 10120 w 928"/>
              <a:gd name="T35" fmla="*/ 32905 h 121"/>
              <a:gd name="T36" fmla="*/ 12563 w 928"/>
              <a:gd name="T37" fmla="*/ 34059 h 121"/>
              <a:gd name="T38" fmla="*/ 15006 w 928"/>
              <a:gd name="T39" fmla="*/ 34636 h 121"/>
              <a:gd name="T40" fmla="*/ 18147 w 928"/>
              <a:gd name="T41" fmla="*/ 34925 h 121"/>
              <a:gd name="T42" fmla="*/ 305703 w 928"/>
              <a:gd name="T43" fmla="*/ 34925 h 121"/>
              <a:gd name="T44" fmla="*/ 311287 w 928"/>
              <a:gd name="T45" fmla="*/ 34059 h 121"/>
              <a:gd name="T46" fmla="*/ 314079 w 928"/>
              <a:gd name="T47" fmla="*/ 32905 h 121"/>
              <a:gd name="T48" fmla="*/ 316173 w 928"/>
              <a:gd name="T49" fmla="*/ 31461 h 121"/>
              <a:gd name="T50" fmla="*/ 318266 w 928"/>
              <a:gd name="T51" fmla="*/ 29730 h 121"/>
              <a:gd name="T52" fmla="*/ 320360 w 928"/>
              <a:gd name="T53" fmla="*/ 27420 h 121"/>
              <a:gd name="T54" fmla="*/ 321756 w 928"/>
              <a:gd name="T55" fmla="*/ 25400 h 121"/>
              <a:gd name="T56" fmla="*/ 323152 w 928"/>
              <a:gd name="T57" fmla="*/ 22802 h 121"/>
              <a:gd name="T58" fmla="*/ 323501 w 928"/>
              <a:gd name="T59" fmla="*/ 20205 h 121"/>
              <a:gd name="T60" fmla="*/ 323850 w 928"/>
              <a:gd name="T61" fmla="*/ 17318 h 121"/>
              <a:gd name="T62" fmla="*/ 323501 w 928"/>
              <a:gd name="T63" fmla="*/ 14720 h 121"/>
              <a:gd name="T64" fmla="*/ 323152 w 928"/>
              <a:gd name="T65" fmla="*/ 11834 h 121"/>
              <a:gd name="T66" fmla="*/ 321756 w 928"/>
              <a:gd name="T67" fmla="*/ 9525 h 121"/>
              <a:gd name="T68" fmla="*/ 320360 w 928"/>
              <a:gd name="T69" fmla="*/ 7216 h 121"/>
              <a:gd name="T70" fmla="*/ 318266 w 928"/>
              <a:gd name="T71" fmla="*/ 5195 h 121"/>
              <a:gd name="T72" fmla="*/ 316173 w 928"/>
              <a:gd name="T73" fmla="*/ 3175 h 121"/>
              <a:gd name="T74" fmla="*/ 314079 w 928"/>
              <a:gd name="T75" fmla="*/ 1732 h 121"/>
              <a:gd name="T76" fmla="*/ 311287 w 928"/>
              <a:gd name="T77" fmla="*/ 577 h 121"/>
              <a:gd name="T78" fmla="*/ 308146 w 928"/>
              <a:gd name="T79" fmla="*/ 289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3" y="1"/>
                </a:lnTo>
                <a:lnTo>
                  <a:pt x="36" y="2"/>
                </a:lnTo>
                <a:lnTo>
                  <a:pt x="29" y="6"/>
                </a:lnTo>
                <a:lnTo>
                  <a:pt x="21" y="11"/>
                </a:lnTo>
                <a:lnTo>
                  <a:pt x="15" y="18"/>
                </a:lnTo>
                <a:lnTo>
                  <a:pt x="10" y="25"/>
                </a:lnTo>
                <a:lnTo>
                  <a:pt x="5" y="33"/>
                </a:lnTo>
                <a:lnTo>
                  <a:pt x="3" y="41"/>
                </a:lnTo>
                <a:lnTo>
                  <a:pt x="0" y="51"/>
                </a:lnTo>
                <a:lnTo>
                  <a:pt x="0" y="60"/>
                </a:lnTo>
                <a:lnTo>
                  <a:pt x="0" y="70"/>
                </a:lnTo>
                <a:lnTo>
                  <a:pt x="3" y="79"/>
                </a:lnTo>
                <a:lnTo>
                  <a:pt x="5" y="88"/>
                </a:lnTo>
                <a:lnTo>
                  <a:pt x="10" y="95"/>
                </a:lnTo>
                <a:lnTo>
                  <a:pt x="15" y="103"/>
                </a:lnTo>
                <a:lnTo>
                  <a:pt x="21" y="109"/>
                </a:lnTo>
                <a:lnTo>
                  <a:pt x="29" y="114"/>
                </a:lnTo>
                <a:lnTo>
                  <a:pt x="36" y="118"/>
                </a:lnTo>
                <a:lnTo>
                  <a:pt x="43" y="120"/>
                </a:lnTo>
                <a:lnTo>
                  <a:pt x="52" y="121"/>
                </a:lnTo>
                <a:lnTo>
                  <a:pt x="876" y="121"/>
                </a:lnTo>
                <a:lnTo>
                  <a:pt x="892" y="118"/>
                </a:lnTo>
                <a:lnTo>
                  <a:pt x="900" y="114"/>
                </a:lnTo>
                <a:lnTo>
                  <a:pt x="906" y="109"/>
                </a:lnTo>
                <a:lnTo>
                  <a:pt x="912" y="103"/>
                </a:lnTo>
                <a:lnTo>
                  <a:pt x="918" y="95"/>
                </a:lnTo>
                <a:lnTo>
                  <a:pt x="922" y="88"/>
                </a:lnTo>
                <a:lnTo>
                  <a:pt x="926" y="79"/>
                </a:lnTo>
                <a:lnTo>
                  <a:pt x="927" y="70"/>
                </a:lnTo>
                <a:lnTo>
                  <a:pt x="928" y="60"/>
                </a:lnTo>
                <a:lnTo>
                  <a:pt x="927" y="51"/>
                </a:lnTo>
                <a:lnTo>
                  <a:pt x="926" y="41"/>
                </a:lnTo>
                <a:lnTo>
                  <a:pt x="922" y="33"/>
                </a:lnTo>
                <a:lnTo>
                  <a:pt x="918" y="25"/>
                </a:lnTo>
                <a:lnTo>
                  <a:pt x="912" y="18"/>
                </a:lnTo>
                <a:lnTo>
                  <a:pt x="906" y="11"/>
                </a:lnTo>
                <a:lnTo>
                  <a:pt x="900" y="6"/>
                </a:lnTo>
                <a:lnTo>
                  <a:pt x="892" y="2"/>
                </a:lnTo>
                <a:lnTo>
                  <a:pt x="883" y="1"/>
                </a:lnTo>
                <a:lnTo>
                  <a:pt x="876"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1753" name="Line 377"/>
          <p:cNvSpPr>
            <a:spLocks noChangeShapeType="1"/>
          </p:cNvSpPr>
          <p:nvPr/>
        </p:nvSpPr>
        <p:spPr bwMode="auto">
          <a:xfrm>
            <a:off x="2063750" y="5495925"/>
            <a:ext cx="0" cy="0"/>
          </a:xfrm>
          <a:prstGeom prst="line">
            <a:avLst/>
          </a:prstGeom>
          <a:noFill/>
          <a:ln w="0">
            <a:solidFill>
              <a:srgbClr val="FF0000"/>
            </a:solidFill>
            <a:round/>
            <a:headEnd/>
            <a:tailEnd/>
          </a:ln>
        </p:spPr>
        <p:txBody>
          <a:bodyPr>
            <a:prstTxWarp prst="textNoShape">
              <a:avLst/>
            </a:prstTxWarp>
          </a:bodyPr>
          <a:lstStyle/>
          <a:p>
            <a:endParaRPr lang="en-US"/>
          </a:p>
        </p:txBody>
      </p:sp>
      <p:sp>
        <p:nvSpPr>
          <p:cNvPr id="101754" name="Freeform 378"/>
          <p:cNvSpPr>
            <a:spLocks/>
          </p:cNvSpPr>
          <p:nvPr/>
        </p:nvSpPr>
        <p:spPr bwMode="auto">
          <a:xfrm>
            <a:off x="2044700" y="5495925"/>
            <a:ext cx="323850" cy="34925"/>
          </a:xfrm>
          <a:custGeom>
            <a:avLst/>
            <a:gdLst>
              <a:gd name="T0" fmla="*/ 18147 w 928"/>
              <a:gd name="T1" fmla="*/ 0 h 121"/>
              <a:gd name="T2" fmla="*/ 15006 w 928"/>
              <a:gd name="T3" fmla="*/ 289 h 121"/>
              <a:gd name="T4" fmla="*/ 12563 w 928"/>
              <a:gd name="T5" fmla="*/ 577 h 121"/>
              <a:gd name="T6" fmla="*/ 10120 w 928"/>
              <a:gd name="T7" fmla="*/ 1732 h 121"/>
              <a:gd name="T8" fmla="*/ 7329 w 928"/>
              <a:gd name="T9" fmla="*/ 3175 h 121"/>
              <a:gd name="T10" fmla="*/ 5235 w 928"/>
              <a:gd name="T11" fmla="*/ 5195 h 121"/>
              <a:gd name="T12" fmla="*/ 3490 w 928"/>
              <a:gd name="T13" fmla="*/ 7216 h 121"/>
              <a:gd name="T14" fmla="*/ 1745 w 928"/>
              <a:gd name="T15" fmla="*/ 9525 h 121"/>
              <a:gd name="T16" fmla="*/ 1047 w 928"/>
              <a:gd name="T17" fmla="*/ 11834 h 121"/>
              <a:gd name="T18" fmla="*/ 0 w 928"/>
              <a:gd name="T19" fmla="*/ 14720 h 121"/>
              <a:gd name="T20" fmla="*/ 0 w 928"/>
              <a:gd name="T21" fmla="*/ 17318 h 121"/>
              <a:gd name="T22" fmla="*/ 0 w 928"/>
              <a:gd name="T23" fmla="*/ 20205 h 121"/>
              <a:gd name="T24" fmla="*/ 1047 w 928"/>
              <a:gd name="T25" fmla="*/ 22802 h 121"/>
              <a:gd name="T26" fmla="*/ 1745 w 928"/>
              <a:gd name="T27" fmla="*/ 25400 h 121"/>
              <a:gd name="T28" fmla="*/ 3490 w 928"/>
              <a:gd name="T29" fmla="*/ 27420 h 121"/>
              <a:gd name="T30" fmla="*/ 5235 w 928"/>
              <a:gd name="T31" fmla="*/ 29730 h 121"/>
              <a:gd name="T32" fmla="*/ 7329 w 928"/>
              <a:gd name="T33" fmla="*/ 31461 h 121"/>
              <a:gd name="T34" fmla="*/ 10120 w 928"/>
              <a:gd name="T35" fmla="*/ 32905 h 121"/>
              <a:gd name="T36" fmla="*/ 12563 w 928"/>
              <a:gd name="T37" fmla="*/ 34059 h 121"/>
              <a:gd name="T38" fmla="*/ 15006 w 928"/>
              <a:gd name="T39" fmla="*/ 34636 h 121"/>
              <a:gd name="T40" fmla="*/ 18147 w 928"/>
              <a:gd name="T41" fmla="*/ 34925 h 121"/>
              <a:gd name="T42" fmla="*/ 305703 w 928"/>
              <a:gd name="T43" fmla="*/ 34925 h 121"/>
              <a:gd name="T44" fmla="*/ 311287 w 928"/>
              <a:gd name="T45" fmla="*/ 34059 h 121"/>
              <a:gd name="T46" fmla="*/ 313730 w 928"/>
              <a:gd name="T47" fmla="*/ 32905 h 121"/>
              <a:gd name="T48" fmla="*/ 316173 w 928"/>
              <a:gd name="T49" fmla="*/ 31461 h 121"/>
              <a:gd name="T50" fmla="*/ 318266 w 928"/>
              <a:gd name="T51" fmla="*/ 29730 h 121"/>
              <a:gd name="T52" fmla="*/ 320360 w 928"/>
              <a:gd name="T53" fmla="*/ 27420 h 121"/>
              <a:gd name="T54" fmla="*/ 321756 w 928"/>
              <a:gd name="T55" fmla="*/ 25400 h 121"/>
              <a:gd name="T56" fmla="*/ 322803 w 928"/>
              <a:gd name="T57" fmla="*/ 22802 h 121"/>
              <a:gd name="T58" fmla="*/ 323501 w 928"/>
              <a:gd name="T59" fmla="*/ 20205 h 121"/>
              <a:gd name="T60" fmla="*/ 323850 w 928"/>
              <a:gd name="T61" fmla="*/ 17318 h 121"/>
              <a:gd name="T62" fmla="*/ 323501 w 928"/>
              <a:gd name="T63" fmla="*/ 14720 h 121"/>
              <a:gd name="T64" fmla="*/ 322803 w 928"/>
              <a:gd name="T65" fmla="*/ 11834 h 121"/>
              <a:gd name="T66" fmla="*/ 321756 w 928"/>
              <a:gd name="T67" fmla="*/ 9525 h 121"/>
              <a:gd name="T68" fmla="*/ 320360 w 928"/>
              <a:gd name="T69" fmla="*/ 7216 h 121"/>
              <a:gd name="T70" fmla="*/ 318266 w 928"/>
              <a:gd name="T71" fmla="*/ 5195 h 121"/>
              <a:gd name="T72" fmla="*/ 316173 w 928"/>
              <a:gd name="T73" fmla="*/ 3175 h 121"/>
              <a:gd name="T74" fmla="*/ 313730 w 928"/>
              <a:gd name="T75" fmla="*/ 1732 h 121"/>
              <a:gd name="T76" fmla="*/ 311287 w 928"/>
              <a:gd name="T77" fmla="*/ 577 h 121"/>
              <a:gd name="T78" fmla="*/ 308146 w 928"/>
              <a:gd name="T79" fmla="*/ 289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3" y="1"/>
                </a:lnTo>
                <a:lnTo>
                  <a:pt x="36" y="2"/>
                </a:lnTo>
                <a:lnTo>
                  <a:pt x="29" y="6"/>
                </a:lnTo>
                <a:lnTo>
                  <a:pt x="21" y="11"/>
                </a:lnTo>
                <a:lnTo>
                  <a:pt x="15" y="18"/>
                </a:lnTo>
                <a:lnTo>
                  <a:pt x="10" y="25"/>
                </a:lnTo>
                <a:lnTo>
                  <a:pt x="5" y="33"/>
                </a:lnTo>
                <a:lnTo>
                  <a:pt x="3" y="41"/>
                </a:lnTo>
                <a:lnTo>
                  <a:pt x="0" y="51"/>
                </a:lnTo>
                <a:lnTo>
                  <a:pt x="0" y="60"/>
                </a:lnTo>
                <a:lnTo>
                  <a:pt x="0" y="70"/>
                </a:lnTo>
                <a:lnTo>
                  <a:pt x="3" y="79"/>
                </a:lnTo>
                <a:lnTo>
                  <a:pt x="5" y="88"/>
                </a:lnTo>
                <a:lnTo>
                  <a:pt x="10" y="95"/>
                </a:lnTo>
                <a:lnTo>
                  <a:pt x="15" y="103"/>
                </a:lnTo>
                <a:lnTo>
                  <a:pt x="21" y="109"/>
                </a:lnTo>
                <a:lnTo>
                  <a:pt x="29" y="114"/>
                </a:lnTo>
                <a:lnTo>
                  <a:pt x="36" y="118"/>
                </a:lnTo>
                <a:lnTo>
                  <a:pt x="43" y="120"/>
                </a:lnTo>
                <a:lnTo>
                  <a:pt x="52" y="121"/>
                </a:lnTo>
                <a:lnTo>
                  <a:pt x="876" y="121"/>
                </a:lnTo>
                <a:lnTo>
                  <a:pt x="892" y="118"/>
                </a:lnTo>
                <a:lnTo>
                  <a:pt x="899" y="114"/>
                </a:lnTo>
                <a:lnTo>
                  <a:pt x="906" y="109"/>
                </a:lnTo>
                <a:lnTo>
                  <a:pt x="912" y="103"/>
                </a:lnTo>
                <a:lnTo>
                  <a:pt x="918" y="95"/>
                </a:lnTo>
                <a:lnTo>
                  <a:pt x="922" y="88"/>
                </a:lnTo>
                <a:lnTo>
                  <a:pt x="925" y="79"/>
                </a:lnTo>
                <a:lnTo>
                  <a:pt x="927" y="70"/>
                </a:lnTo>
                <a:lnTo>
                  <a:pt x="928" y="60"/>
                </a:lnTo>
                <a:lnTo>
                  <a:pt x="927" y="51"/>
                </a:lnTo>
                <a:lnTo>
                  <a:pt x="925" y="41"/>
                </a:lnTo>
                <a:lnTo>
                  <a:pt x="922" y="33"/>
                </a:lnTo>
                <a:lnTo>
                  <a:pt x="918" y="25"/>
                </a:lnTo>
                <a:lnTo>
                  <a:pt x="912" y="18"/>
                </a:lnTo>
                <a:lnTo>
                  <a:pt x="906" y="11"/>
                </a:lnTo>
                <a:lnTo>
                  <a:pt x="899" y="6"/>
                </a:lnTo>
                <a:lnTo>
                  <a:pt x="892" y="2"/>
                </a:lnTo>
                <a:lnTo>
                  <a:pt x="883" y="1"/>
                </a:lnTo>
                <a:lnTo>
                  <a:pt x="876"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1755" name="Line 379"/>
          <p:cNvSpPr>
            <a:spLocks noChangeShapeType="1"/>
          </p:cNvSpPr>
          <p:nvPr/>
        </p:nvSpPr>
        <p:spPr bwMode="auto">
          <a:xfrm>
            <a:off x="2351088" y="5495925"/>
            <a:ext cx="1587" cy="0"/>
          </a:xfrm>
          <a:prstGeom prst="line">
            <a:avLst/>
          </a:prstGeom>
          <a:noFill/>
          <a:ln w="0">
            <a:solidFill>
              <a:srgbClr val="FF0000"/>
            </a:solidFill>
            <a:round/>
            <a:headEnd/>
            <a:tailEnd/>
          </a:ln>
        </p:spPr>
        <p:txBody>
          <a:bodyPr>
            <a:prstTxWarp prst="textNoShape">
              <a:avLst/>
            </a:prstTxWarp>
          </a:bodyPr>
          <a:lstStyle/>
          <a:p>
            <a:endParaRPr lang="en-US"/>
          </a:p>
        </p:txBody>
      </p:sp>
      <p:sp>
        <p:nvSpPr>
          <p:cNvPr id="101756" name="Freeform 380"/>
          <p:cNvSpPr>
            <a:spLocks/>
          </p:cNvSpPr>
          <p:nvPr/>
        </p:nvSpPr>
        <p:spPr bwMode="auto">
          <a:xfrm>
            <a:off x="2332038" y="5495925"/>
            <a:ext cx="325437" cy="34925"/>
          </a:xfrm>
          <a:custGeom>
            <a:avLst/>
            <a:gdLst>
              <a:gd name="T0" fmla="*/ 18236 w 928"/>
              <a:gd name="T1" fmla="*/ 0 h 121"/>
              <a:gd name="T2" fmla="*/ 15080 w 928"/>
              <a:gd name="T3" fmla="*/ 289 h 121"/>
              <a:gd name="T4" fmla="*/ 12625 w 928"/>
              <a:gd name="T5" fmla="*/ 577 h 121"/>
              <a:gd name="T6" fmla="*/ 9819 w 928"/>
              <a:gd name="T7" fmla="*/ 1732 h 121"/>
              <a:gd name="T8" fmla="*/ 7364 w 928"/>
              <a:gd name="T9" fmla="*/ 3175 h 121"/>
              <a:gd name="T10" fmla="*/ 5260 w 928"/>
              <a:gd name="T11" fmla="*/ 5195 h 121"/>
              <a:gd name="T12" fmla="*/ 3507 w 928"/>
              <a:gd name="T13" fmla="*/ 7216 h 121"/>
              <a:gd name="T14" fmla="*/ 2104 w 928"/>
              <a:gd name="T15" fmla="*/ 9525 h 121"/>
              <a:gd name="T16" fmla="*/ 701 w 928"/>
              <a:gd name="T17" fmla="*/ 11834 h 121"/>
              <a:gd name="T18" fmla="*/ 351 w 928"/>
              <a:gd name="T19" fmla="*/ 14720 h 121"/>
              <a:gd name="T20" fmla="*/ 0 w 928"/>
              <a:gd name="T21" fmla="*/ 17318 h 121"/>
              <a:gd name="T22" fmla="*/ 351 w 928"/>
              <a:gd name="T23" fmla="*/ 20205 h 121"/>
              <a:gd name="T24" fmla="*/ 701 w 928"/>
              <a:gd name="T25" fmla="*/ 22802 h 121"/>
              <a:gd name="T26" fmla="*/ 2104 w 928"/>
              <a:gd name="T27" fmla="*/ 25400 h 121"/>
              <a:gd name="T28" fmla="*/ 3507 w 928"/>
              <a:gd name="T29" fmla="*/ 27420 h 121"/>
              <a:gd name="T30" fmla="*/ 5260 w 928"/>
              <a:gd name="T31" fmla="*/ 29730 h 121"/>
              <a:gd name="T32" fmla="*/ 7364 w 928"/>
              <a:gd name="T33" fmla="*/ 31461 h 121"/>
              <a:gd name="T34" fmla="*/ 9819 w 928"/>
              <a:gd name="T35" fmla="*/ 32905 h 121"/>
              <a:gd name="T36" fmla="*/ 12625 w 928"/>
              <a:gd name="T37" fmla="*/ 34059 h 121"/>
              <a:gd name="T38" fmla="*/ 15080 w 928"/>
              <a:gd name="T39" fmla="*/ 34636 h 121"/>
              <a:gd name="T40" fmla="*/ 18236 w 928"/>
              <a:gd name="T41" fmla="*/ 34925 h 121"/>
              <a:gd name="T42" fmla="*/ 307201 w 928"/>
              <a:gd name="T43" fmla="*/ 34925 h 121"/>
              <a:gd name="T44" fmla="*/ 312812 w 928"/>
              <a:gd name="T45" fmla="*/ 34059 h 121"/>
              <a:gd name="T46" fmla="*/ 315267 w 928"/>
              <a:gd name="T47" fmla="*/ 32905 h 121"/>
              <a:gd name="T48" fmla="*/ 318073 w 928"/>
              <a:gd name="T49" fmla="*/ 31461 h 121"/>
              <a:gd name="T50" fmla="*/ 320177 w 928"/>
              <a:gd name="T51" fmla="*/ 29730 h 121"/>
              <a:gd name="T52" fmla="*/ 321930 w 928"/>
              <a:gd name="T53" fmla="*/ 27420 h 121"/>
              <a:gd name="T54" fmla="*/ 323333 w 928"/>
              <a:gd name="T55" fmla="*/ 25400 h 121"/>
              <a:gd name="T56" fmla="*/ 324385 w 928"/>
              <a:gd name="T57" fmla="*/ 22802 h 121"/>
              <a:gd name="T58" fmla="*/ 325086 w 928"/>
              <a:gd name="T59" fmla="*/ 20205 h 121"/>
              <a:gd name="T60" fmla="*/ 325437 w 928"/>
              <a:gd name="T61" fmla="*/ 17318 h 121"/>
              <a:gd name="T62" fmla="*/ 325086 w 928"/>
              <a:gd name="T63" fmla="*/ 14720 h 121"/>
              <a:gd name="T64" fmla="*/ 324385 w 928"/>
              <a:gd name="T65" fmla="*/ 11834 h 121"/>
              <a:gd name="T66" fmla="*/ 323333 w 928"/>
              <a:gd name="T67" fmla="*/ 9525 h 121"/>
              <a:gd name="T68" fmla="*/ 321930 w 928"/>
              <a:gd name="T69" fmla="*/ 7216 h 121"/>
              <a:gd name="T70" fmla="*/ 320177 w 928"/>
              <a:gd name="T71" fmla="*/ 5195 h 121"/>
              <a:gd name="T72" fmla="*/ 318073 w 928"/>
              <a:gd name="T73" fmla="*/ 3175 h 121"/>
              <a:gd name="T74" fmla="*/ 315267 w 928"/>
              <a:gd name="T75" fmla="*/ 1732 h 121"/>
              <a:gd name="T76" fmla="*/ 312812 w 928"/>
              <a:gd name="T77" fmla="*/ 577 h 121"/>
              <a:gd name="T78" fmla="*/ 310357 w 928"/>
              <a:gd name="T79" fmla="*/ 289 h 121"/>
              <a:gd name="T80" fmla="*/ 307201 w 928"/>
              <a:gd name="T81" fmla="*/ 0 h 121"/>
              <a:gd name="T82" fmla="*/ 18236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3" y="1"/>
                </a:lnTo>
                <a:lnTo>
                  <a:pt x="36" y="2"/>
                </a:lnTo>
                <a:lnTo>
                  <a:pt x="28" y="6"/>
                </a:lnTo>
                <a:lnTo>
                  <a:pt x="21" y="11"/>
                </a:lnTo>
                <a:lnTo>
                  <a:pt x="15" y="18"/>
                </a:lnTo>
                <a:lnTo>
                  <a:pt x="10" y="25"/>
                </a:lnTo>
                <a:lnTo>
                  <a:pt x="6" y="33"/>
                </a:lnTo>
                <a:lnTo>
                  <a:pt x="2" y="41"/>
                </a:lnTo>
                <a:lnTo>
                  <a:pt x="1" y="51"/>
                </a:lnTo>
                <a:lnTo>
                  <a:pt x="0" y="60"/>
                </a:lnTo>
                <a:lnTo>
                  <a:pt x="1" y="70"/>
                </a:lnTo>
                <a:lnTo>
                  <a:pt x="2" y="79"/>
                </a:lnTo>
                <a:lnTo>
                  <a:pt x="6" y="88"/>
                </a:lnTo>
                <a:lnTo>
                  <a:pt x="10" y="95"/>
                </a:lnTo>
                <a:lnTo>
                  <a:pt x="15" y="103"/>
                </a:lnTo>
                <a:lnTo>
                  <a:pt x="21" y="109"/>
                </a:lnTo>
                <a:lnTo>
                  <a:pt x="28" y="114"/>
                </a:lnTo>
                <a:lnTo>
                  <a:pt x="36" y="118"/>
                </a:lnTo>
                <a:lnTo>
                  <a:pt x="43" y="120"/>
                </a:lnTo>
                <a:lnTo>
                  <a:pt x="52" y="121"/>
                </a:lnTo>
                <a:lnTo>
                  <a:pt x="876" y="121"/>
                </a:lnTo>
                <a:lnTo>
                  <a:pt x="892" y="118"/>
                </a:lnTo>
                <a:lnTo>
                  <a:pt x="899" y="114"/>
                </a:lnTo>
                <a:lnTo>
                  <a:pt x="907" y="109"/>
                </a:lnTo>
                <a:lnTo>
                  <a:pt x="913" y="103"/>
                </a:lnTo>
                <a:lnTo>
                  <a:pt x="918" y="95"/>
                </a:lnTo>
                <a:lnTo>
                  <a:pt x="922" y="88"/>
                </a:lnTo>
                <a:lnTo>
                  <a:pt x="925" y="79"/>
                </a:lnTo>
                <a:lnTo>
                  <a:pt x="927" y="70"/>
                </a:lnTo>
                <a:lnTo>
                  <a:pt x="928" y="60"/>
                </a:lnTo>
                <a:lnTo>
                  <a:pt x="927" y="51"/>
                </a:lnTo>
                <a:lnTo>
                  <a:pt x="925" y="41"/>
                </a:lnTo>
                <a:lnTo>
                  <a:pt x="922" y="33"/>
                </a:lnTo>
                <a:lnTo>
                  <a:pt x="918" y="25"/>
                </a:lnTo>
                <a:lnTo>
                  <a:pt x="913" y="18"/>
                </a:lnTo>
                <a:lnTo>
                  <a:pt x="907" y="11"/>
                </a:lnTo>
                <a:lnTo>
                  <a:pt x="899" y="6"/>
                </a:lnTo>
                <a:lnTo>
                  <a:pt x="892" y="2"/>
                </a:lnTo>
                <a:lnTo>
                  <a:pt x="885" y="1"/>
                </a:lnTo>
                <a:lnTo>
                  <a:pt x="876"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1757" name="Line 381"/>
          <p:cNvSpPr>
            <a:spLocks noChangeShapeType="1"/>
          </p:cNvSpPr>
          <p:nvPr/>
        </p:nvSpPr>
        <p:spPr bwMode="auto">
          <a:xfrm>
            <a:off x="2638425" y="5495925"/>
            <a:ext cx="1588" cy="0"/>
          </a:xfrm>
          <a:prstGeom prst="line">
            <a:avLst/>
          </a:prstGeom>
          <a:noFill/>
          <a:ln w="0">
            <a:solidFill>
              <a:srgbClr val="FF0000"/>
            </a:solidFill>
            <a:round/>
            <a:headEnd/>
            <a:tailEnd/>
          </a:ln>
        </p:spPr>
        <p:txBody>
          <a:bodyPr>
            <a:prstTxWarp prst="textNoShape">
              <a:avLst/>
            </a:prstTxWarp>
          </a:bodyPr>
          <a:lstStyle/>
          <a:p>
            <a:endParaRPr lang="en-US"/>
          </a:p>
        </p:txBody>
      </p:sp>
      <p:sp>
        <p:nvSpPr>
          <p:cNvPr id="101758" name="Freeform 382"/>
          <p:cNvSpPr>
            <a:spLocks/>
          </p:cNvSpPr>
          <p:nvPr/>
        </p:nvSpPr>
        <p:spPr bwMode="auto">
          <a:xfrm>
            <a:off x="2620963" y="5495925"/>
            <a:ext cx="323850" cy="34925"/>
          </a:xfrm>
          <a:custGeom>
            <a:avLst/>
            <a:gdLst>
              <a:gd name="T0" fmla="*/ 18147 w 928"/>
              <a:gd name="T1" fmla="*/ 0 h 121"/>
              <a:gd name="T2" fmla="*/ 15006 w 928"/>
              <a:gd name="T3" fmla="*/ 289 h 121"/>
              <a:gd name="T4" fmla="*/ 12563 w 928"/>
              <a:gd name="T5" fmla="*/ 577 h 121"/>
              <a:gd name="T6" fmla="*/ 9771 w 928"/>
              <a:gd name="T7" fmla="*/ 1732 h 121"/>
              <a:gd name="T8" fmla="*/ 7329 w 928"/>
              <a:gd name="T9" fmla="*/ 3175 h 121"/>
              <a:gd name="T10" fmla="*/ 5235 w 928"/>
              <a:gd name="T11" fmla="*/ 5195 h 121"/>
              <a:gd name="T12" fmla="*/ 3490 w 928"/>
              <a:gd name="T13" fmla="*/ 7216 h 121"/>
              <a:gd name="T14" fmla="*/ 2094 w 928"/>
              <a:gd name="T15" fmla="*/ 9525 h 121"/>
              <a:gd name="T16" fmla="*/ 698 w 928"/>
              <a:gd name="T17" fmla="*/ 11834 h 121"/>
              <a:gd name="T18" fmla="*/ 349 w 928"/>
              <a:gd name="T19" fmla="*/ 14720 h 121"/>
              <a:gd name="T20" fmla="*/ 0 w 928"/>
              <a:gd name="T21" fmla="*/ 17318 h 121"/>
              <a:gd name="T22" fmla="*/ 349 w 928"/>
              <a:gd name="T23" fmla="*/ 20205 h 121"/>
              <a:gd name="T24" fmla="*/ 698 w 928"/>
              <a:gd name="T25" fmla="*/ 22802 h 121"/>
              <a:gd name="T26" fmla="*/ 2094 w 928"/>
              <a:gd name="T27" fmla="*/ 25400 h 121"/>
              <a:gd name="T28" fmla="*/ 3490 w 928"/>
              <a:gd name="T29" fmla="*/ 27420 h 121"/>
              <a:gd name="T30" fmla="*/ 5235 w 928"/>
              <a:gd name="T31" fmla="*/ 29730 h 121"/>
              <a:gd name="T32" fmla="*/ 7329 w 928"/>
              <a:gd name="T33" fmla="*/ 31461 h 121"/>
              <a:gd name="T34" fmla="*/ 9771 w 928"/>
              <a:gd name="T35" fmla="*/ 32905 h 121"/>
              <a:gd name="T36" fmla="*/ 12563 w 928"/>
              <a:gd name="T37" fmla="*/ 34059 h 121"/>
              <a:gd name="T38" fmla="*/ 15006 w 928"/>
              <a:gd name="T39" fmla="*/ 34636 h 121"/>
              <a:gd name="T40" fmla="*/ 18147 w 928"/>
              <a:gd name="T41" fmla="*/ 34925 h 121"/>
              <a:gd name="T42" fmla="*/ 305703 w 928"/>
              <a:gd name="T43" fmla="*/ 34925 h 121"/>
              <a:gd name="T44" fmla="*/ 311287 w 928"/>
              <a:gd name="T45" fmla="*/ 34059 h 121"/>
              <a:gd name="T46" fmla="*/ 313730 w 928"/>
              <a:gd name="T47" fmla="*/ 32905 h 121"/>
              <a:gd name="T48" fmla="*/ 316521 w 928"/>
              <a:gd name="T49" fmla="*/ 31461 h 121"/>
              <a:gd name="T50" fmla="*/ 318615 w 928"/>
              <a:gd name="T51" fmla="*/ 29730 h 121"/>
              <a:gd name="T52" fmla="*/ 320360 w 928"/>
              <a:gd name="T53" fmla="*/ 27420 h 121"/>
              <a:gd name="T54" fmla="*/ 322105 w 928"/>
              <a:gd name="T55" fmla="*/ 25400 h 121"/>
              <a:gd name="T56" fmla="*/ 322803 w 928"/>
              <a:gd name="T57" fmla="*/ 22802 h 121"/>
              <a:gd name="T58" fmla="*/ 323850 w 928"/>
              <a:gd name="T59" fmla="*/ 20205 h 121"/>
              <a:gd name="T60" fmla="*/ 323850 w 928"/>
              <a:gd name="T61" fmla="*/ 17318 h 121"/>
              <a:gd name="T62" fmla="*/ 323850 w 928"/>
              <a:gd name="T63" fmla="*/ 14720 h 121"/>
              <a:gd name="T64" fmla="*/ 322803 w 928"/>
              <a:gd name="T65" fmla="*/ 11834 h 121"/>
              <a:gd name="T66" fmla="*/ 322105 w 928"/>
              <a:gd name="T67" fmla="*/ 9525 h 121"/>
              <a:gd name="T68" fmla="*/ 320360 w 928"/>
              <a:gd name="T69" fmla="*/ 7216 h 121"/>
              <a:gd name="T70" fmla="*/ 318615 w 928"/>
              <a:gd name="T71" fmla="*/ 5195 h 121"/>
              <a:gd name="T72" fmla="*/ 316521 w 928"/>
              <a:gd name="T73" fmla="*/ 3175 h 121"/>
              <a:gd name="T74" fmla="*/ 313730 w 928"/>
              <a:gd name="T75" fmla="*/ 1732 h 121"/>
              <a:gd name="T76" fmla="*/ 311287 w 928"/>
              <a:gd name="T77" fmla="*/ 577 h 121"/>
              <a:gd name="T78" fmla="*/ 308495 w 928"/>
              <a:gd name="T79" fmla="*/ 289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3" y="1"/>
                </a:lnTo>
                <a:lnTo>
                  <a:pt x="36" y="2"/>
                </a:lnTo>
                <a:lnTo>
                  <a:pt x="28" y="6"/>
                </a:lnTo>
                <a:lnTo>
                  <a:pt x="21" y="11"/>
                </a:lnTo>
                <a:lnTo>
                  <a:pt x="15" y="18"/>
                </a:lnTo>
                <a:lnTo>
                  <a:pt x="10" y="25"/>
                </a:lnTo>
                <a:lnTo>
                  <a:pt x="6" y="33"/>
                </a:lnTo>
                <a:lnTo>
                  <a:pt x="2" y="41"/>
                </a:lnTo>
                <a:lnTo>
                  <a:pt x="1" y="51"/>
                </a:lnTo>
                <a:lnTo>
                  <a:pt x="0" y="60"/>
                </a:lnTo>
                <a:lnTo>
                  <a:pt x="1" y="70"/>
                </a:lnTo>
                <a:lnTo>
                  <a:pt x="2" y="79"/>
                </a:lnTo>
                <a:lnTo>
                  <a:pt x="6" y="88"/>
                </a:lnTo>
                <a:lnTo>
                  <a:pt x="10" y="95"/>
                </a:lnTo>
                <a:lnTo>
                  <a:pt x="15" y="103"/>
                </a:lnTo>
                <a:lnTo>
                  <a:pt x="21" y="109"/>
                </a:lnTo>
                <a:lnTo>
                  <a:pt x="28" y="114"/>
                </a:lnTo>
                <a:lnTo>
                  <a:pt x="36" y="118"/>
                </a:lnTo>
                <a:lnTo>
                  <a:pt x="43" y="120"/>
                </a:lnTo>
                <a:lnTo>
                  <a:pt x="52" y="121"/>
                </a:lnTo>
                <a:lnTo>
                  <a:pt x="876" y="121"/>
                </a:lnTo>
                <a:lnTo>
                  <a:pt x="892" y="118"/>
                </a:lnTo>
                <a:lnTo>
                  <a:pt x="899" y="114"/>
                </a:lnTo>
                <a:lnTo>
                  <a:pt x="907" y="109"/>
                </a:lnTo>
                <a:lnTo>
                  <a:pt x="913" y="103"/>
                </a:lnTo>
                <a:lnTo>
                  <a:pt x="918" y="95"/>
                </a:lnTo>
                <a:lnTo>
                  <a:pt x="923" y="88"/>
                </a:lnTo>
                <a:lnTo>
                  <a:pt x="925" y="79"/>
                </a:lnTo>
                <a:lnTo>
                  <a:pt x="928" y="70"/>
                </a:lnTo>
                <a:lnTo>
                  <a:pt x="928" y="60"/>
                </a:lnTo>
                <a:lnTo>
                  <a:pt x="928" y="51"/>
                </a:lnTo>
                <a:lnTo>
                  <a:pt x="925" y="41"/>
                </a:lnTo>
                <a:lnTo>
                  <a:pt x="923" y="33"/>
                </a:lnTo>
                <a:lnTo>
                  <a:pt x="918" y="25"/>
                </a:lnTo>
                <a:lnTo>
                  <a:pt x="913" y="18"/>
                </a:lnTo>
                <a:lnTo>
                  <a:pt x="907" y="11"/>
                </a:lnTo>
                <a:lnTo>
                  <a:pt x="899" y="6"/>
                </a:lnTo>
                <a:lnTo>
                  <a:pt x="892" y="2"/>
                </a:lnTo>
                <a:lnTo>
                  <a:pt x="884" y="1"/>
                </a:lnTo>
                <a:lnTo>
                  <a:pt x="876"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1759" name="Line 383"/>
          <p:cNvSpPr>
            <a:spLocks noChangeShapeType="1"/>
          </p:cNvSpPr>
          <p:nvPr/>
        </p:nvSpPr>
        <p:spPr bwMode="auto">
          <a:xfrm>
            <a:off x="2927350" y="5495925"/>
            <a:ext cx="0" cy="0"/>
          </a:xfrm>
          <a:prstGeom prst="line">
            <a:avLst/>
          </a:prstGeom>
          <a:noFill/>
          <a:ln w="0">
            <a:solidFill>
              <a:srgbClr val="FF0000"/>
            </a:solidFill>
            <a:round/>
            <a:headEnd/>
            <a:tailEnd/>
          </a:ln>
        </p:spPr>
        <p:txBody>
          <a:bodyPr>
            <a:prstTxWarp prst="textNoShape">
              <a:avLst/>
            </a:prstTxWarp>
          </a:bodyPr>
          <a:lstStyle/>
          <a:p>
            <a:endParaRPr lang="en-US"/>
          </a:p>
        </p:txBody>
      </p:sp>
      <p:sp>
        <p:nvSpPr>
          <p:cNvPr id="101760" name="Freeform 384"/>
          <p:cNvSpPr>
            <a:spLocks/>
          </p:cNvSpPr>
          <p:nvPr/>
        </p:nvSpPr>
        <p:spPr bwMode="auto">
          <a:xfrm>
            <a:off x="2908300" y="5495925"/>
            <a:ext cx="323850" cy="34925"/>
          </a:xfrm>
          <a:custGeom>
            <a:avLst/>
            <a:gdLst>
              <a:gd name="T0" fmla="*/ 18147 w 928"/>
              <a:gd name="T1" fmla="*/ 0 h 121"/>
              <a:gd name="T2" fmla="*/ 15355 w 928"/>
              <a:gd name="T3" fmla="*/ 289 h 121"/>
              <a:gd name="T4" fmla="*/ 12563 w 928"/>
              <a:gd name="T5" fmla="*/ 577 h 121"/>
              <a:gd name="T6" fmla="*/ 9771 w 928"/>
              <a:gd name="T7" fmla="*/ 1732 h 121"/>
              <a:gd name="T8" fmla="*/ 7677 w 928"/>
              <a:gd name="T9" fmla="*/ 3175 h 121"/>
              <a:gd name="T10" fmla="*/ 5584 w 928"/>
              <a:gd name="T11" fmla="*/ 5195 h 121"/>
              <a:gd name="T12" fmla="*/ 3490 w 928"/>
              <a:gd name="T13" fmla="*/ 7216 h 121"/>
              <a:gd name="T14" fmla="*/ 2094 w 928"/>
              <a:gd name="T15" fmla="*/ 9525 h 121"/>
              <a:gd name="T16" fmla="*/ 698 w 928"/>
              <a:gd name="T17" fmla="*/ 11834 h 121"/>
              <a:gd name="T18" fmla="*/ 349 w 928"/>
              <a:gd name="T19" fmla="*/ 14720 h 121"/>
              <a:gd name="T20" fmla="*/ 0 w 928"/>
              <a:gd name="T21" fmla="*/ 17318 h 121"/>
              <a:gd name="T22" fmla="*/ 349 w 928"/>
              <a:gd name="T23" fmla="*/ 20205 h 121"/>
              <a:gd name="T24" fmla="*/ 698 w 928"/>
              <a:gd name="T25" fmla="*/ 22802 h 121"/>
              <a:gd name="T26" fmla="*/ 2094 w 928"/>
              <a:gd name="T27" fmla="*/ 25400 h 121"/>
              <a:gd name="T28" fmla="*/ 3490 w 928"/>
              <a:gd name="T29" fmla="*/ 27420 h 121"/>
              <a:gd name="T30" fmla="*/ 5584 w 928"/>
              <a:gd name="T31" fmla="*/ 29730 h 121"/>
              <a:gd name="T32" fmla="*/ 7677 w 928"/>
              <a:gd name="T33" fmla="*/ 31461 h 121"/>
              <a:gd name="T34" fmla="*/ 9771 w 928"/>
              <a:gd name="T35" fmla="*/ 32905 h 121"/>
              <a:gd name="T36" fmla="*/ 12563 w 928"/>
              <a:gd name="T37" fmla="*/ 34059 h 121"/>
              <a:gd name="T38" fmla="*/ 15355 w 928"/>
              <a:gd name="T39" fmla="*/ 34636 h 121"/>
              <a:gd name="T40" fmla="*/ 18147 w 928"/>
              <a:gd name="T41" fmla="*/ 34925 h 121"/>
              <a:gd name="T42" fmla="*/ 305703 w 928"/>
              <a:gd name="T43" fmla="*/ 34925 h 121"/>
              <a:gd name="T44" fmla="*/ 311287 w 928"/>
              <a:gd name="T45" fmla="*/ 34059 h 121"/>
              <a:gd name="T46" fmla="*/ 313730 w 928"/>
              <a:gd name="T47" fmla="*/ 32905 h 121"/>
              <a:gd name="T48" fmla="*/ 316521 w 928"/>
              <a:gd name="T49" fmla="*/ 31461 h 121"/>
              <a:gd name="T50" fmla="*/ 318615 w 928"/>
              <a:gd name="T51" fmla="*/ 29730 h 121"/>
              <a:gd name="T52" fmla="*/ 320360 w 928"/>
              <a:gd name="T53" fmla="*/ 27420 h 121"/>
              <a:gd name="T54" fmla="*/ 322105 w 928"/>
              <a:gd name="T55" fmla="*/ 25400 h 121"/>
              <a:gd name="T56" fmla="*/ 322803 w 928"/>
              <a:gd name="T57" fmla="*/ 22802 h 121"/>
              <a:gd name="T58" fmla="*/ 323850 w 928"/>
              <a:gd name="T59" fmla="*/ 20205 h 121"/>
              <a:gd name="T60" fmla="*/ 323850 w 928"/>
              <a:gd name="T61" fmla="*/ 17318 h 121"/>
              <a:gd name="T62" fmla="*/ 323850 w 928"/>
              <a:gd name="T63" fmla="*/ 14720 h 121"/>
              <a:gd name="T64" fmla="*/ 322803 w 928"/>
              <a:gd name="T65" fmla="*/ 11834 h 121"/>
              <a:gd name="T66" fmla="*/ 322105 w 928"/>
              <a:gd name="T67" fmla="*/ 9525 h 121"/>
              <a:gd name="T68" fmla="*/ 320360 w 928"/>
              <a:gd name="T69" fmla="*/ 7216 h 121"/>
              <a:gd name="T70" fmla="*/ 318615 w 928"/>
              <a:gd name="T71" fmla="*/ 5195 h 121"/>
              <a:gd name="T72" fmla="*/ 316521 w 928"/>
              <a:gd name="T73" fmla="*/ 3175 h 121"/>
              <a:gd name="T74" fmla="*/ 313730 w 928"/>
              <a:gd name="T75" fmla="*/ 1732 h 121"/>
              <a:gd name="T76" fmla="*/ 311287 w 928"/>
              <a:gd name="T77" fmla="*/ 577 h 121"/>
              <a:gd name="T78" fmla="*/ 308495 w 928"/>
              <a:gd name="T79" fmla="*/ 289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4" y="1"/>
                </a:lnTo>
                <a:lnTo>
                  <a:pt x="36" y="2"/>
                </a:lnTo>
                <a:lnTo>
                  <a:pt x="28" y="6"/>
                </a:lnTo>
                <a:lnTo>
                  <a:pt x="22" y="11"/>
                </a:lnTo>
                <a:lnTo>
                  <a:pt x="16" y="18"/>
                </a:lnTo>
                <a:lnTo>
                  <a:pt x="10" y="25"/>
                </a:lnTo>
                <a:lnTo>
                  <a:pt x="6" y="33"/>
                </a:lnTo>
                <a:lnTo>
                  <a:pt x="2" y="41"/>
                </a:lnTo>
                <a:lnTo>
                  <a:pt x="1" y="51"/>
                </a:lnTo>
                <a:lnTo>
                  <a:pt x="0" y="60"/>
                </a:lnTo>
                <a:lnTo>
                  <a:pt x="1" y="70"/>
                </a:lnTo>
                <a:lnTo>
                  <a:pt x="2" y="79"/>
                </a:lnTo>
                <a:lnTo>
                  <a:pt x="6" y="88"/>
                </a:lnTo>
                <a:lnTo>
                  <a:pt x="10" y="95"/>
                </a:lnTo>
                <a:lnTo>
                  <a:pt x="16" y="103"/>
                </a:lnTo>
                <a:lnTo>
                  <a:pt x="22" y="109"/>
                </a:lnTo>
                <a:lnTo>
                  <a:pt x="28" y="114"/>
                </a:lnTo>
                <a:lnTo>
                  <a:pt x="36" y="118"/>
                </a:lnTo>
                <a:lnTo>
                  <a:pt x="44" y="120"/>
                </a:lnTo>
                <a:lnTo>
                  <a:pt x="52" y="121"/>
                </a:lnTo>
                <a:lnTo>
                  <a:pt x="876" y="121"/>
                </a:lnTo>
                <a:lnTo>
                  <a:pt x="892" y="118"/>
                </a:lnTo>
                <a:lnTo>
                  <a:pt x="899" y="114"/>
                </a:lnTo>
                <a:lnTo>
                  <a:pt x="907" y="109"/>
                </a:lnTo>
                <a:lnTo>
                  <a:pt x="913" y="103"/>
                </a:lnTo>
                <a:lnTo>
                  <a:pt x="918" y="95"/>
                </a:lnTo>
                <a:lnTo>
                  <a:pt x="923" y="88"/>
                </a:lnTo>
                <a:lnTo>
                  <a:pt x="925" y="79"/>
                </a:lnTo>
                <a:lnTo>
                  <a:pt x="928" y="70"/>
                </a:lnTo>
                <a:lnTo>
                  <a:pt x="928" y="60"/>
                </a:lnTo>
                <a:lnTo>
                  <a:pt x="928" y="51"/>
                </a:lnTo>
                <a:lnTo>
                  <a:pt x="925" y="41"/>
                </a:lnTo>
                <a:lnTo>
                  <a:pt x="923" y="33"/>
                </a:lnTo>
                <a:lnTo>
                  <a:pt x="918" y="25"/>
                </a:lnTo>
                <a:lnTo>
                  <a:pt x="913" y="18"/>
                </a:lnTo>
                <a:lnTo>
                  <a:pt x="907" y="11"/>
                </a:lnTo>
                <a:lnTo>
                  <a:pt x="899" y="6"/>
                </a:lnTo>
                <a:lnTo>
                  <a:pt x="892" y="2"/>
                </a:lnTo>
                <a:lnTo>
                  <a:pt x="884" y="1"/>
                </a:lnTo>
                <a:lnTo>
                  <a:pt x="876"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1761" name="Line 385"/>
          <p:cNvSpPr>
            <a:spLocks noChangeShapeType="1"/>
          </p:cNvSpPr>
          <p:nvPr/>
        </p:nvSpPr>
        <p:spPr bwMode="auto">
          <a:xfrm>
            <a:off x="3214688" y="5495925"/>
            <a:ext cx="1587" cy="0"/>
          </a:xfrm>
          <a:prstGeom prst="line">
            <a:avLst/>
          </a:prstGeom>
          <a:noFill/>
          <a:ln w="0">
            <a:solidFill>
              <a:srgbClr val="FF0000"/>
            </a:solidFill>
            <a:round/>
            <a:headEnd/>
            <a:tailEnd/>
          </a:ln>
        </p:spPr>
        <p:txBody>
          <a:bodyPr>
            <a:prstTxWarp prst="textNoShape">
              <a:avLst/>
            </a:prstTxWarp>
          </a:bodyPr>
          <a:lstStyle/>
          <a:p>
            <a:endParaRPr lang="en-US"/>
          </a:p>
        </p:txBody>
      </p:sp>
      <p:sp>
        <p:nvSpPr>
          <p:cNvPr id="101762" name="Freeform 386"/>
          <p:cNvSpPr>
            <a:spLocks/>
          </p:cNvSpPr>
          <p:nvPr/>
        </p:nvSpPr>
        <p:spPr bwMode="auto">
          <a:xfrm>
            <a:off x="3195638" y="5495925"/>
            <a:ext cx="325437" cy="34925"/>
          </a:xfrm>
          <a:custGeom>
            <a:avLst/>
            <a:gdLst>
              <a:gd name="T0" fmla="*/ 18236 w 928"/>
              <a:gd name="T1" fmla="*/ 0 h 121"/>
              <a:gd name="T2" fmla="*/ 15430 w 928"/>
              <a:gd name="T3" fmla="*/ 289 h 121"/>
              <a:gd name="T4" fmla="*/ 12625 w 928"/>
              <a:gd name="T5" fmla="*/ 577 h 121"/>
              <a:gd name="T6" fmla="*/ 9819 w 928"/>
              <a:gd name="T7" fmla="*/ 1732 h 121"/>
              <a:gd name="T8" fmla="*/ 7715 w 928"/>
              <a:gd name="T9" fmla="*/ 3175 h 121"/>
              <a:gd name="T10" fmla="*/ 5611 w 928"/>
              <a:gd name="T11" fmla="*/ 5195 h 121"/>
              <a:gd name="T12" fmla="*/ 3507 w 928"/>
              <a:gd name="T13" fmla="*/ 7216 h 121"/>
              <a:gd name="T14" fmla="*/ 2104 w 928"/>
              <a:gd name="T15" fmla="*/ 9525 h 121"/>
              <a:gd name="T16" fmla="*/ 1403 w 928"/>
              <a:gd name="T17" fmla="*/ 11834 h 121"/>
              <a:gd name="T18" fmla="*/ 351 w 928"/>
              <a:gd name="T19" fmla="*/ 14720 h 121"/>
              <a:gd name="T20" fmla="*/ 0 w 928"/>
              <a:gd name="T21" fmla="*/ 17318 h 121"/>
              <a:gd name="T22" fmla="*/ 351 w 928"/>
              <a:gd name="T23" fmla="*/ 20205 h 121"/>
              <a:gd name="T24" fmla="*/ 1403 w 928"/>
              <a:gd name="T25" fmla="*/ 22802 h 121"/>
              <a:gd name="T26" fmla="*/ 2104 w 928"/>
              <a:gd name="T27" fmla="*/ 25400 h 121"/>
              <a:gd name="T28" fmla="*/ 3507 w 928"/>
              <a:gd name="T29" fmla="*/ 27420 h 121"/>
              <a:gd name="T30" fmla="*/ 5611 w 928"/>
              <a:gd name="T31" fmla="*/ 29730 h 121"/>
              <a:gd name="T32" fmla="*/ 7715 w 928"/>
              <a:gd name="T33" fmla="*/ 31461 h 121"/>
              <a:gd name="T34" fmla="*/ 9819 w 928"/>
              <a:gd name="T35" fmla="*/ 32905 h 121"/>
              <a:gd name="T36" fmla="*/ 12625 w 928"/>
              <a:gd name="T37" fmla="*/ 34059 h 121"/>
              <a:gd name="T38" fmla="*/ 15430 w 928"/>
              <a:gd name="T39" fmla="*/ 34636 h 121"/>
              <a:gd name="T40" fmla="*/ 18236 w 928"/>
              <a:gd name="T41" fmla="*/ 34925 h 121"/>
              <a:gd name="T42" fmla="*/ 307201 w 928"/>
              <a:gd name="T43" fmla="*/ 34925 h 121"/>
              <a:gd name="T44" fmla="*/ 312812 w 928"/>
              <a:gd name="T45" fmla="*/ 34059 h 121"/>
              <a:gd name="T46" fmla="*/ 315618 w 928"/>
              <a:gd name="T47" fmla="*/ 32905 h 121"/>
              <a:gd name="T48" fmla="*/ 318073 w 928"/>
              <a:gd name="T49" fmla="*/ 31461 h 121"/>
              <a:gd name="T50" fmla="*/ 320177 w 928"/>
              <a:gd name="T51" fmla="*/ 29730 h 121"/>
              <a:gd name="T52" fmla="*/ 321930 w 928"/>
              <a:gd name="T53" fmla="*/ 27420 h 121"/>
              <a:gd name="T54" fmla="*/ 323684 w 928"/>
              <a:gd name="T55" fmla="*/ 25400 h 121"/>
              <a:gd name="T56" fmla="*/ 324385 w 928"/>
              <a:gd name="T57" fmla="*/ 22802 h 121"/>
              <a:gd name="T58" fmla="*/ 325437 w 928"/>
              <a:gd name="T59" fmla="*/ 20205 h 121"/>
              <a:gd name="T60" fmla="*/ 325437 w 928"/>
              <a:gd name="T61" fmla="*/ 17318 h 121"/>
              <a:gd name="T62" fmla="*/ 325437 w 928"/>
              <a:gd name="T63" fmla="*/ 14720 h 121"/>
              <a:gd name="T64" fmla="*/ 324385 w 928"/>
              <a:gd name="T65" fmla="*/ 11834 h 121"/>
              <a:gd name="T66" fmla="*/ 323684 w 928"/>
              <a:gd name="T67" fmla="*/ 9525 h 121"/>
              <a:gd name="T68" fmla="*/ 321930 w 928"/>
              <a:gd name="T69" fmla="*/ 7216 h 121"/>
              <a:gd name="T70" fmla="*/ 320177 w 928"/>
              <a:gd name="T71" fmla="*/ 5195 h 121"/>
              <a:gd name="T72" fmla="*/ 318073 w 928"/>
              <a:gd name="T73" fmla="*/ 3175 h 121"/>
              <a:gd name="T74" fmla="*/ 315618 w 928"/>
              <a:gd name="T75" fmla="*/ 1732 h 121"/>
              <a:gd name="T76" fmla="*/ 312812 w 928"/>
              <a:gd name="T77" fmla="*/ 577 h 121"/>
              <a:gd name="T78" fmla="*/ 310007 w 928"/>
              <a:gd name="T79" fmla="*/ 289 h 121"/>
              <a:gd name="T80" fmla="*/ 307201 w 928"/>
              <a:gd name="T81" fmla="*/ 0 h 121"/>
              <a:gd name="T82" fmla="*/ 18236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4" y="1"/>
                </a:lnTo>
                <a:lnTo>
                  <a:pt x="36" y="2"/>
                </a:lnTo>
                <a:lnTo>
                  <a:pt x="28" y="6"/>
                </a:lnTo>
                <a:lnTo>
                  <a:pt x="22" y="11"/>
                </a:lnTo>
                <a:lnTo>
                  <a:pt x="16" y="18"/>
                </a:lnTo>
                <a:lnTo>
                  <a:pt x="10" y="25"/>
                </a:lnTo>
                <a:lnTo>
                  <a:pt x="6" y="33"/>
                </a:lnTo>
                <a:lnTo>
                  <a:pt x="4" y="41"/>
                </a:lnTo>
                <a:lnTo>
                  <a:pt x="1" y="51"/>
                </a:lnTo>
                <a:lnTo>
                  <a:pt x="0" y="60"/>
                </a:lnTo>
                <a:lnTo>
                  <a:pt x="1" y="70"/>
                </a:lnTo>
                <a:lnTo>
                  <a:pt x="4" y="79"/>
                </a:lnTo>
                <a:lnTo>
                  <a:pt x="6" y="88"/>
                </a:lnTo>
                <a:lnTo>
                  <a:pt x="10" y="95"/>
                </a:lnTo>
                <a:lnTo>
                  <a:pt x="16" y="103"/>
                </a:lnTo>
                <a:lnTo>
                  <a:pt x="22" y="109"/>
                </a:lnTo>
                <a:lnTo>
                  <a:pt x="28" y="114"/>
                </a:lnTo>
                <a:lnTo>
                  <a:pt x="36" y="118"/>
                </a:lnTo>
                <a:lnTo>
                  <a:pt x="44" y="120"/>
                </a:lnTo>
                <a:lnTo>
                  <a:pt x="52" y="121"/>
                </a:lnTo>
                <a:lnTo>
                  <a:pt x="876" y="121"/>
                </a:lnTo>
                <a:lnTo>
                  <a:pt x="892" y="118"/>
                </a:lnTo>
                <a:lnTo>
                  <a:pt x="900" y="114"/>
                </a:lnTo>
                <a:lnTo>
                  <a:pt x="907" y="109"/>
                </a:lnTo>
                <a:lnTo>
                  <a:pt x="913" y="103"/>
                </a:lnTo>
                <a:lnTo>
                  <a:pt x="918" y="95"/>
                </a:lnTo>
                <a:lnTo>
                  <a:pt x="923" y="88"/>
                </a:lnTo>
                <a:lnTo>
                  <a:pt x="925" y="79"/>
                </a:lnTo>
                <a:lnTo>
                  <a:pt x="928" y="70"/>
                </a:lnTo>
                <a:lnTo>
                  <a:pt x="928" y="60"/>
                </a:lnTo>
                <a:lnTo>
                  <a:pt x="928" y="51"/>
                </a:lnTo>
                <a:lnTo>
                  <a:pt x="925" y="41"/>
                </a:lnTo>
                <a:lnTo>
                  <a:pt x="923" y="33"/>
                </a:lnTo>
                <a:lnTo>
                  <a:pt x="918" y="25"/>
                </a:lnTo>
                <a:lnTo>
                  <a:pt x="913" y="18"/>
                </a:lnTo>
                <a:lnTo>
                  <a:pt x="907" y="11"/>
                </a:lnTo>
                <a:lnTo>
                  <a:pt x="900" y="6"/>
                </a:lnTo>
                <a:lnTo>
                  <a:pt x="892" y="2"/>
                </a:lnTo>
                <a:lnTo>
                  <a:pt x="884" y="1"/>
                </a:lnTo>
                <a:lnTo>
                  <a:pt x="876"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1763" name="Line 387"/>
          <p:cNvSpPr>
            <a:spLocks noChangeShapeType="1"/>
          </p:cNvSpPr>
          <p:nvPr/>
        </p:nvSpPr>
        <p:spPr bwMode="auto">
          <a:xfrm>
            <a:off x="3502025" y="5495925"/>
            <a:ext cx="1588" cy="0"/>
          </a:xfrm>
          <a:prstGeom prst="line">
            <a:avLst/>
          </a:prstGeom>
          <a:noFill/>
          <a:ln w="0">
            <a:solidFill>
              <a:srgbClr val="FF0000"/>
            </a:solidFill>
            <a:round/>
            <a:headEnd/>
            <a:tailEnd/>
          </a:ln>
        </p:spPr>
        <p:txBody>
          <a:bodyPr>
            <a:prstTxWarp prst="textNoShape">
              <a:avLst/>
            </a:prstTxWarp>
          </a:bodyPr>
          <a:lstStyle/>
          <a:p>
            <a:endParaRPr lang="en-US"/>
          </a:p>
        </p:txBody>
      </p:sp>
      <p:sp>
        <p:nvSpPr>
          <p:cNvPr id="101764" name="Freeform 388"/>
          <p:cNvSpPr>
            <a:spLocks/>
          </p:cNvSpPr>
          <p:nvPr/>
        </p:nvSpPr>
        <p:spPr bwMode="auto">
          <a:xfrm>
            <a:off x="3484563" y="5495925"/>
            <a:ext cx="323850" cy="34925"/>
          </a:xfrm>
          <a:custGeom>
            <a:avLst/>
            <a:gdLst>
              <a:gd name="T0" fmla="*/ 18147 w 928"/>
              <a:gd name="T1" fmla="*/ 0 h 121"/>
              <a:gd name="T2" fmla="*/ 15006 w 928"/>
              <a:gd name="T3" fmla="*/ 289 h 121"/>
              <a:gd name="T4" fmla="*/ 12563 w 928"/>
              <a:gd name="T5" fmla="*/ 577 h 121"/>
              <a:gd name="T6" fmla="*/ 9771 w 928"/>
              <a:gd name="T7" fmla="*/ 1732 h 121"/>
              <a:gd name="T8" fmla="*/ 7329 w 928"/>
              <a:gd name="T9" fmla="*/ 3175 h 121"/>
              <a:gd name="T10" fmla="*/ 5235 w 928"/>
              <a:gd name="T11" fmla="*/ 5195 h 121"/>
              <a:gd name="T12" fmla="*/ 3490 w 928"/>
              <a:gd name="T13" fmla="*/ 7216 h 121"/>
              <a:gd name="T14" fmla="*/ 1745 w 928"/>
              <a:gd name="T15" fmla="*/ 9525 h 121"/>
              <a:gd name="T16" fmla="*/ 698 w 928"/>
              <a:gd name="T17" fmla="*/ 11834 h 121"/>
              <a:gd name="T18" fmla="*/ 0 w 928"/>
              <a:gd name="T19" fmla="*/ 14720 h 121"/>
              <a:gd name="T20" fmla="*/ 0 w 928"/>
              <a:gd name="T21" fmla="*/ 17318 h 121"/>
              <a:gd name="T22" fmla="*/ 0 w 928"/>
              <a:gd name="T23" fmla="*/ 20205 h 121"/>
              <a:gd name="T24" fmla="*/ 698 w 928"/>
              <a:gd name="T25" fmla="*/ 22802 h 121"/>
              <a:gd name="T26" fmla="*/ 1745 w 928"/>
              <a:gd name="T27" fmla="*/ 25400 h 121"/>
              <a:gd name="T28" fmla="*/ 3490 w 928"/>
              <a:gd name="T29" fmla="*/ 27420 h 121"/>
              <a:gd name="T30" fmla="*/ 5235 w 928"/>
              <a:gd name="T31" fmla="*/ 29730 h 121"/>
              <a:gd name="T32" fmla="*/ 7329 w 928"/>
              <a:gd name="T33" fmla="*/ 31461 h 121"/>
              <a:gd name="T34" fmla="*/ 9771 w 928"/>
              <a:gd name="T35" fmla="*/ 32905 h 121"/>
              <a:gd name="T36" fmla="*/ 12563 w 928"/>
              <a:gd name="T37" fmla="*/ 34059 h 121"/>
              <a:gd name="T38" fmla="*/ 15006 w 928"/>
              <a:gd name="T39" fmla="*/ 34636 h 121"/>
              <a:gd name="T40" fmla="*/ 18147 w 928"/>
              <a:gd name="T41" fmla="*/ 34925 h 121"/>
              <a:gd name="T42" fmla="*/ 305703 w 928"/>
              <a:gd name="T43" fmla="*/ 34925 h 121"/>
              <a:gd name="T44" fmla="*/ 311287 w 928"/>
              <a:gd name="T45" fmla="*/ 34059 h 121"/>
              <a:gd name="T46" fmla="*/ 313730 w 928"/>
              <a:gd name="T47" fmla="*/ 32905 h 121"/>
              <a:gd name="T48" fmla="*/ 316173 w 928"/>
              <a:gd name="T49" fmla="*/ 31461 h 121"/>
              <a:gd name="T50" fmla="*/ 318266 w 928"/>
              <a:gd name="T51" fmla="*/ 29730 h 121"/>
              <a:gd name="T52" fmla="*/ 320360 w 928"/>
              <a:gd name="T53" fmla="*/ 27420 h 121"/>
              <a:gd name="T54" fmla="*/ 321756 w 928"/>
              <a:gd name="T55" fmla="*/ 25400 h 121"/>
              <a:gd name="T56" fmla="*/ 322454 w 928"/>
              <a:gd name="T57" fmla="*/ 22802 h 121"/>
              <a:gd name="T58" fmla="*/ 323501 w 928"/>
              <a:gd name="T59" fmla="*/ 20205 h 121"/>
              <a:gd name="T60" fmla="*/ 323850 w 928"/>
              <a:gd name="T61" fmla="*/ 17318 h 121"/>
              <a:gd name="T62" fmla="*/ 323501 w 928"/>
              <a:gd name="T63" fmla="*/ 14720 h 121"/>
              <a:gd name="T64" fmla="*/ 322454 w 928"/>
              <a:gd name="T65" fmla="*/ 11834 h 121"/>
              <a:gd name="T66" fmla="*/ 321756 w 928"/>
              <a:gd name="T67" fmla="*/ 9525 h 121"/>
              <a:gd name="T68" fmla="*/ 320360 w 928"/>
              <a:gd name="T69" fmla="*/ 7216 h 121"/>
              <a:gd name="T70" fmla="*/ 318266 w 928"/>
              <a:gd name="T71" fmla="*/ 5195 h 121"/>
              <a:gd name="T72" fmla="*/ 316173 w 928"/>
              <a:gd name="T73" fmla="*/ 3175 h 121"/>
              <a:gd name="T74" fmla="*/ 313730 w 928"/>
              <a:gd name="T75" fmla="*/ 1732 h 121"/>
              <a:gd name="T76" fmla="*/ 311287 w 928"/>
              <a:gd name="T77" fmla="*/ 577 h 121"/>
              <a:gd name="T78" fmla="*/ 308146 w 928"/>
              <a:gd name="T79" fmla="*/ 289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3" y="1"/>
                </a:lnTo>
                <a:lnTo>
                  <a:pt x="36" y="2"/>
                </a:lnTo>
                <a:lnTo>
                  <a:pt x="28" y="6"/>
                </a:lnTo>
                <a:lnTo>
                  <a:pt x="21" y="11"/>
                </a:lnTo>
                <a:lnTo>
                  <a:pt x="15" y="18"/>
                </a:lnTo>
                <a:lnTo>
                  <a:pt x="10" y="25"/>
                </a:lnTo>
                <a:lnTo>
                  <a:pt x="5" y="33"/>
                </a:lnTo>
                <a:lnTo>
                  <a:pt x="2" y="41"/>
                </a:lnTo>
                <a:lnTo>
                  <a:pt x="0" y="51"/>
                </a:lnTo>
                <a:lnTo>
                  <a:pt x="0" y="60"/>
                </a:lnTo>
                <a:lnTo>
                  <a:pt x="0" y="70"/>
                </a:lnTo>
                <a:lnTo>
                  <a:pt x="2" y="79"/>
                </a:lnTo>
                <a:lnTo>
                  <a:pt x="5" y="88"/>
                </a:lnTo>
                <a:lnTo>
                  <a:pt x="10" y="95"/>
                </a:lnTo>
                <a:lnTo>
                  <a:pt x="15" y="103"/>
                </a:lnTo>
                <a:lnTo>
                  <a:pt x="21" y="109"/>
                </a:lnTo>
                <a:lnTo>
                  <a:pt x="28" y="114"/>
                </a:lnTo>
                <a:lnTo>
                  <a:pt x="36" y="118"/>
                </a:lnTo>
                <a:lnTo>
                  <a:pt x="43" y="120"/>
                </a:lnTo>
                <a:lnTo>
                  <a:pt x="52" y="121"/>
                </a:lnTo>
                <a:lnTo>
                  <a:pt x="876" y="121"/>
                </a:lnTo>
                <a:lnTo>
                  <a:pt x="892" y="118"/>
                </a:lnTo>
                <a:lnTo>
                  <a:pt x="899" y="114"/>
                </a:lnTo>
                <a:lnTo>
                  <a:pt x="906" y="109"/>
                </a:lnTo>
                <a:lnTo>
                  <a:pt x="912" y="103"/>
                </a:lnTo>
                <a:lnTo>
                  <a:pt x="918" y="95"/>
                </a:lnTo>
                <a:lnTo>
                  <a:pt x="922" y="88"/>
                </a:lnTo>
                <a:lnTo>
                  <a:pt x="924" y="79"/>
                </a:lnTo>
                <a:lnTo>
                  <a:pt x="927" y="70"/>
                </a:lnTo>
                <a:lnTo>
                  <a:pt x="928" y="60"/>
                </a:lnTo>
                <a:lnTo>
                  <a:pt x="927" y="51"/>
                </a:lnTo>
                <a:lnTo>
                  <a:pt x="924" y="41"/>
                </a:lnTo>
                <a:lnTo>
                  <a:pt x="922" y="33"/>
                </a:lnTo>
                <a:lnTo>
                  <a:pt x="918" y="25"/>
                </a:lnTo>
                <a:lnTo>
                  <a:pt x="912" y="18"/>
                </a:lnTo>
                <a:lnTo>
                  <a:pt x="906" y="11"/>
                </a:lnTo>
                <a:lnTo>
                  <a:pt x="899" y="6"/>
                </a:lnTo>
                <a:lnTo>
                  <a:pt x="892" y="2"/>
                </a:lnTo>
                <a:lnTo>
                  <a:pt x="883" y="1"/>
                </a:lnTo>
                <a:lnTo>
                  <a:pt x="876"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1765" name="Line 389"/>
          <p:cNvSpPr>
            <a:spLocks noChangeShapeType="1"/>
          </p:cNvSpPr>
          <p:nvPr/>
        </p:nvSpPr>
        <p:spPr bwMode="auto">
          <a:xfrm>
            <a:off x="3771900" y="5513388"/>
            <a:ext cx="1588"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1766" name="Freeform 390"/>
          <p:cNvSpPr>
            <a:spLocks/>
          </p:cNvSpPr>
          <p:nvPr/>
        </p:nvSpPr>
        <p:spPr bwMode="auto">
          <a:xfrm>
            <a:off x="3771900" y="5380038"/>
            <a:ext cx="36513" cy="150812"/>
          </a:xfrm>
          <a:custGeom>
            <a:avLst/>
            <a:gdLst>
              <a:gd name="T0" fmla="*/ 0 w 104"/>
              <a:gd name="T1" fmla="*/ 132631 h 506"/>
              <a:gd name="T2" fmla="*/ 0 w 104"/>
              <a:gd name="T3" fmla="*/ 135612 h 506"/>
              <a:gd name="T4" fmla="*/ 702 w 104"/>
              <a:gd name="T5" fmla="*/ 138294 h 506"/>
              <a:gd name="T6" fmla="*/ 1755 w 104"/>
              <a:gd name="T7" fmla="*/ 140976 h 506"/>
              <a:gd name="T8" fmla="*/ 3511 w 104"/>
              <a:gd name="T9" fmla="*/ 143063 h 506"/>
              <a:gd name="T10" fmla="*/ 5266 w 104"/>
              <a:gd name="T11" fmla="*/ 145447 h 506"/>
              <a:gd name="T12" fmla="*/ 7373 w 104"/>
              <a:gd name="T13" fmla="*/ 147235 h 506"/>
              <a:gd name="T14" fmla="*/ 9830 w 104"/>
              <a:gd name="T15" fmla="*/ 148726 h 506"/>
              <a:gd name="T16" fmla="*/ 12639 w 104"/>
              <a:gd name="T17" fmla="*/ 149918 h 506"/>
              <a:gd name="T18" fmla="*/ 15097 w 104"/>
              <a:gd name="T19" fmla="*/ 150514 h 506"/>
              <a:gd name="T20" fmla="*/ 18257 w 104"/>
              <a:gd name="T21" fmla="*/ 150812 h 506"/>
              <a:gd name="T22" fmla="*/ 20714 w 104"/>
              <a:gd name="T23" fmla="*/ 150514 h 506"/>
              <a:gd name="T24" fmla="*/ 23874 w 104"/>
              <a:gd name="T25" fmla="*/ 149918 h 506"/>
              <a:gd name="T26" fmla="*/ 26331 w 104"/>
              <a:gd name="T27" fmla="*/ 148726 h 506"/>
              <a:gd name="T28" fmla="*/ 28789 w 104"/>
              <a:gd name="T29" fmla="*/ 147235 h 506"/>
              <a:gd name="T30" fmla="*/ 30896 w 104"/>
              <a:gd name="T31" fmla="*/ 145447 h 506"/>
              <a:gd name="T32" fmla="*/ 33002 w 104"/>
              <a:gd name="T33" fmla="*/ 143063 h 506"/>
              <a:gd name="T34" fmla="*/ 34406 w 104"/>
              <a:gd name="T35" fmla="*/ 140976 h 506"/>
              <a:gd name="T36" fmla="*/ 35109 w 104"/>
              <a:gd name="T37" fmla="*/ 138294 h 506"/>
              <a:gd name="T38" fmla="*/ 36162 w 104"/>
              <a:gd name="T39" fmla="*/ 135612 h 506"/>
              <a:gd name="T40" fmla="*/ 36513 w 104"/>
              <a:gd name="T41" fmla="*/ 132631 h 506"/>
              <a:gd name="T42" fmla="*/ 36513 w 104"/>
              <a:gd name="T43" fmla="*/ 18181 h 506"/>
              <a:gd name="T44" fmla="*/ 35109 w 104"/>
              <a:gd name="T45" fmla="*/ 12518 h 506"/>
              <a:gd name="T46" fmla="*/ 34406 w 104"/>
              <a:gd name="T47" fmla="*/ 10134 h 506"/>
              <a:gd name="T48" fmla="*/ 33002 w 104"/>
              <a:gd name="T49" fmla="*/ 7451 h 506"/>
              <a:gd name="T50" fmla="*/ 30896 w 104"/>
              <a:gd name="T51" fmla="*/ 5365 h 506"/>
              <a:gd name="T52" fmla="*/ 28789 w 104"/>
              <a:gd name="T53" fmla="*/ 3577 h 506"/>
              <a:gd name="T54" fmla="*/ 26331 w 104"/>
              <a:gd name="T55" fmla="*/ 2086 h 506"/>
              <a:gd name="T56" fmla="*/ 23874 w 104"/>
              <a:gd name="T57" fmla="*/ 894 h 506"/>
              <a:gd name="T58" fmla="*/ 20714 w 104"/>
              <a:gd name="T59" fmla="*/ 298 h 506"/>
              <a:gd name="T60" fmla="*/ 18257 w 104"/>
              <a:gd name="T61" fmla="*/ 0 h 506"/>
              <a:gd name="T62" fmla="*/ 15097 w 104"/>
              <a:gd name="T63" fmla="*/ 298 h 506"/>
              <a:gd name="T64" fmla="*/ 12639 w 104"/>
              <a:gd name="T65" fmla="*/ 894 h 506"/>
              <a:gd name="T66" fmla="*/ 9830 w 104"/>
              <a:gd name="T67" fmla="*/ 2086 h 506"/>
              <a:gd name="T68" fmla="*/ 7373 w 104"/>
              <a:gd name="T69" fmla="*/ 3577 h 506"/>
              <a:gd name="T70" fmla="*/ 5266 w 104"/>
              <a:gd name="T71" fmla="*/ 5365 h 506"/>
              <a:gd name="T72" fmla="*/ 3511 w 104"/>
              <a:gd name="T73" fmla="*/ 7451 h 506"/>
              <a:gd name="T74" fmla="*/ 1755 w 104"/>
              <a:gd name="T75" fmla="*/ 10134 h 506"/>
              <a:gd name="T76" fmla="*/ 702 w 104"/>
              <a:gd name="T77" fmla="*/ 12518 h 506"/>
              <a:gd name="T78" fmla="*/ 0 w 104"/>
              <a:gd name="T79" fmla="*/ 15498 h 506"/>
              <a:gd name="T80" fmla="*/ 0 w 104"/>
              <a:gd name="T81" fmla="*/ 18181 h 506"/>
              <a:gd name="T82" fmla="*/ 0 w 104"/>
              <a:gd name="T83" fmla="*/ 132631 h 5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506"/>
              <a:gd name="T128" fmla="*/ 104 w 104"/>
              <a:gd name="T129" fmla="*/ 506 h 5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506">
                <a:moveTo>
                  <a:pt x="0" y="445"/>
                </a:moveTo>
                <a:lnTo>
                  <a:pt x="0" y="455"/>
                </a:lnTo>
                <a:lnTo>
                  <a:pt x="2" y="464"/>
                </a:lnTo>
                <a:lnTo>
                  <a:pt x="5" y="473"/>
                </a:lnTo>
                <a:lnTo>
                  <a:pt x="10" y="480"/>
                </a:lnTo>
                <a:lnTo>
                  <a:pt x="15" y="488"/>
                </a:lnTo>
                <a:lnTo>
                  <a:pt x="21" y="494"/>
                </a:lnTo>
                <a:lnTo>
                  <a:pt x="28" y="499"/>
                </a:lnTo>
                <a:lnTo>
                  <a:pt x="36" y="503"/>
                </a:lnTo>
                <a:lnTo>
                  <a:pt x="43" y="505"/>
                </a:lnTo>
                <a:lnTo>
                  <a:pt x="52" y="506"/>
                </a:lnTo>
                <a:lnTo>
                  <a:pt x="59" y="505"/>
                </a:lnTo>
                <a:lnTo>
                  <a:pt x="68" y="503"/>
                </a:lnTo>
                <a:lnTo>
                  <a:pt x="75" y="499"/>
                </a:lnTo>
                <a:lnTo>
                  <a:pt x="82" y="494"/>
                </a:lnTo>
                <a:lnTo>
                  <a:pt x="88" y="488"/>
                </a:lnTo>
                <a:lnTo>
                  <a:pt x="94" y="480"/>
                </a:lnTo>
                <a:lnTo>
                  <a:pt x="98" y="473"/>
                </a:lnTo>
                <a:lnTo>
                  <a:pt x="100" y="464"/>
                </a:lnTo>
                <a:lnTo>
                  <a:pt x="103" y="455"/>
                </a:lnTo>
                <a:lnTo>
                  <a:pt x="104" y="445"/>
                </a:lnTo>
                <a:lnTo>
                  <a:pt x="104" y="61"/>
                </a:lnTo>
                <a:lnTo>
                  <a:pt x="100" y="42"/>
                </a:lnTo>
                <a:lnTo>
                  <a:pt x="98" y="34"/>
                </a:lnTo>
                <a:lnTo>
                  <a:pt x="94" y="25"/>
                </a:lnTo>
                <a:lnTo>
                  <a:pt x="88" y="18"/>
                </a:lnTo>
                <a:lnTo>
                  <a:pt x="82" y="12"/>
                </a:lnTo>
                <a:lnTo>
                  <a:pt x="75" y="7"/>
                </a:lnTo>
                <a:lnTo>
                  <a:pt x="68" y="3"/>
                </a:lnTo>
                <a:lnTo>
                  <a:pt x="59" y="1"/>
                </a:lnTo>
                <a:lnTo>
                  <a:pt x="52" y="0"/>
                </a:lnTo>
                <a:lnTo>
                  <a:pt x="43" y="1"/>
                </a:lnTo>
                <a:lnTo>
                  <a:pt x="36" y="3"/>
                </a:lnTo>
                <a:lnTo>
                  <a:pt x="28" y="7"/>
                </a:lnTo>
                <a:lnTo>
                  <a:pt x="21" y="12"/>
                </a:lnTo>
                <a:lnTo>
                  <a:pt x="15" y="18"/>
                </a:lnTo>
                <a:lnTo>
                  <a:pt x="10" y="25"/>
                </a:lnTo>
                <a:lnTo>
                  <a:pt x="5" y="34"/>
                </a:lnTo>
                <a:lnTo>
                  <a:pt x="2" y="42"/>
                </a:lnTo>
                <a:lnTo>
                  <a:pt x="0" y="52"/>
                </a:lnTo>
                <a:lnTo>
                  <a:pt x="0" y="61"/>
                </a:lnTo>
                <a:lnTo>
                  <a:pt x="0" y="445"/>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1767" name="Line 391"/>
          <p:cNvSpPr>
            <a:spLocks noChangeShapeType="1"/>
          </p:cNvSpPr>
          <p:nvPr/>
        </p:nvSpPr>
        <p:spPr bwMode="auto">
          <a:xfrm>
            <a:off x="3790950" y="5380038"/>
            <a:ext cx="1588" cy="0"/>
          </a:xfrm>
          <a:prstGeom prst="line">
            <a:avLst/>
          </a:prstGeom>
          <a:noFill/>
          <a:ln w="0">
            <a:solidFill>
              <a:srgbClr val="FF0000"/>
            </a:solidFill>
            <a:round/>
            <a:headEnd/>
            <a:tailEnd/>
          </a:ln>
        </p:spPr>
        <p:txBody>
          <a:bodyPr>
            <a:prstTxWarp prst="textNoShape">
              <a:avLst/>
            </a:prstTxWarp>
          </a:bodyPr>
          <a:lstStyle/>
          <a:p>
            <a:endParaRPr lang="en-US"/>
          </a:p>
        </p:txBody>
      </p:sp>
      <p:sp>
        <p:nvSpPr>
          <p:cNvPr id="101768" name="Freeform 392"/>
          <p:cNvSpPr>
            <a:spLocks/>
          </p:cNvSpPr>
          <p:nvPr/>
        </p:nvSpPr>
        <p:spPr bwMode="auto">
          <a:xfrm>
            <a:off x="3771900" y="5380038"/>
            <a:ext cx="323850" cy="34925"/>
          </a:xfrm>
          <a:custGeom>
            <a:avLst/>
            <a:gdLst>
              <a:gd name="T0" fmla="*/ 18147 w 928"/>
              <a:gd name="T1" fmla="*/ 0 h 121"/>
              <a:gd name="T2" fmla="*/ 15006 w 928"/>
              <a:gd name="T3" fmla="*/ 289 h 121"/>
              <a:gd name="T4" fmla="*/ 12563 w 928"/>
              <a:gd name="T5" fmla="*/ 866 h 121"/>
              <a:gd name="T6" fmla="*/ 9771 w 928"/>
              <a:gd name="T7" fmla="*/ 2020 h 121"/>
              <a:gd name="T8" fmla="*/ 7329 w 928"/>
              <a:gd name="T9" fmla="*/ 3464 h 121"/>
              <a:gd name="T10" fmla="*/ 5235 w 928"/>
              <a:gd name="T11" fmla="*/ 5195 h 121"/>
              <a:gd name="T12" fmla="*/ 3490 w 928"/>
              <a:gd name="T13" fmla="*/ 7216 h 121"/>
              <a:gd name="T14" fmla="*/ 1745 w 928"/>
              <a:gd name="T15" fmla="*/ 9814 h 121"/>
              <a:gd name="T16" fmla="*/ 698 w 928"/>
              <a:gd name="T17" fmla="*/ 12123 h 121"/>
              <a:gd name="T18" fmla="*/ 0 w 928"/>
              <a:gd name="T19" fmla="*/ 15009 h 121"/>
              <a:gd name="T20" fmla="*/ 0 w 928"/>
              <a:gd name="T21" fmla="*/ 17318 h 121"/>
              <a:gd name="T22" fmla="*/ 0 w 928"/>
              <a:gd name="T23" fmla="*/ 20205 h 121"/>
              <a:gd name="T24" fmla="*/ 698 w 928"/>
              <a:gd name="T25" fmla="*/ 22802 h 121"/>
              <a:gd name="T26" fmla="*/ 1745 w 928"/>
              <a:gd name="T27" fmla="*/ 25400 h 121"/>
              <a:gd name="T28" fmla="*/ 3490 w 928"/>
              <a:gd name="T29" fmla="*/ 27709 h 121"/>
              <a:gd name="T30" fmla="*/ 5235 w 928"/>
              <a:gd name="T31" fmla="*/ 30018 h 121"/>
              <a:gd name="T32" fmla="*/ 7329 w 928"/>
              <a:gd name="T33" fmla="*/ 31750 h 121"/>
              <a:gd name="T34" fmla="*/ 9771 w 928"/>
              <a:gd name="T35" fmla="*/ 32905 h 121"/>
              <a:gd name="T36" fmla="*/ 12563 w 928"/>
              <a:gd name="T37" fmla="*/ 34059 h 121"/>
              <a:gd name="T38" fmla="*/ 15006 w 928"/>
              <a:gd name="T39" fmla="*/ 34925 h 121"/>
              <a:gd name="T40" fmla="*/ 18147 w 928"/>
              <a:gd name="T41" fmla="*/ 34925 h 121"/>
              <a:gd name="T42" fmla="*/ 305703 w 928"/>
              <a:gd name="T43" fmla="*/ 34925 h 121"/>
              <a:gd name="T44" fmla="*/ 311287 w 928"/>
              <a:gd name="T45" fmla="*/ 34059 h 121"/>
              <a:gd name="T46" fmla="*/ 313730 w 928"/>
              <a:gd name="T47" fmla="*/ 32905 h 121"/>
              <a:gd name="T48" fmla="*/ 315824 w 928"/>
              <a:gd name="T49" fmla="*/ 31750 h 121"/>
              <a:gd name="T50" fmla="*/ 318266 w 928"/>
              <a:gd name="T51" fmla="*/ 30018 h 121"/>
              <a:gd name="T52" fmla="*/ 320360 w 928"/>
              <a:gd name="T53" fmla="*/ 27709 h 121"/>
              <a:gd name="T54" fmla="*/ 321756 w 928"/>
              <a:gd name="T55" fmla="*/ 25400 h 121"/>
              <a:gd name="T56" fmla="*/ 322803 w 928"/>
              <a:gd name="T57" fmla="*/ 22802 h 121"/>
              <a:gd name="T58" fmla="*/ 323501 w 928"/>
              <a:gd name="T59" fmla="*/ 20205 h 121"/>
              <a:gd name="T60" fmla="*/ 323850 w 928"/>
              <a:gd name="T61" fmla="*/ 17318 h 121"/>
              <a:gd name="T62" fmla="*/ 323501 w 928"/>
              <a:gd name="T63" fmla="*/ 15009 h 121"/>
              <a:gd name="T64" fmla="*/ 322803 w 928"/>
              <a:gd name="T65" fmla="*/ 12123 h 121"/>
              <a:gd name="T66" fmla="*/ 321756 w 928"/>
              <a:gd name="T67" fmla="*/ 9814 h 121"/>
              <a:gd name="T68" fmla="*/ 320360 w 928"/>
              <a:gd name="T69" fmla="*/ 7216 h 121"/>
              <a:gd name="T70" fmla="*/ 318266 w 928"/>
              <a:gd name="T71" fmla="*/ 5195 h 121"/>
              <a:gd name="T72" fmla="*/ 315824 w 928"/>
              <a:gd name="T73" fmla="*/ 3464 h 121"/>
              <a:gd name="T74" fmla="*/ 313730 w 928"/>
              <a:gd name="T75" fmla="*/ 2020 h 121"/>
              <a:gd name="T76" fmla="*/ 311287 w 928"/>
              <a:gd name="T77" fmla="*/ 866 h 121"/>
              <a:gd name="T78" fmla="*/ 308146 w 928"/>
              <a:gd name="T79" fmla="*/ 289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3" y="1"/>
                </a:lnTo>
                <a:lnTo>
                  <a:pt x="36" y="3"/>
                </a:lnTo>
                <a:lnTo>
                  <a:pt x="28" y="7"/>
                </a:lnTo>
                <a:lnTo>
                  <a:pt x="21" y="12"/>
                </a:lnTo>
                <a:lnTo>
                  <a:pt x="15" y="18"/>
                </a:lnTo>
                <a:lnTo>
                  <a:pt x="10" y="25"/>
                </a:lnTo>
                <a:lnTo>
                  <a:pt x="5" y="34"/>
                </a:lnTo>
                <a:lnTo>
                  <a:pt x="2" y="42"/>
                </a:lnTo>
                <a:lnTo>
                  <a:pt x="0" y="52"/>
                </a:lnTo>
                <a:lnTo>
                  <a:pt x="0" y="60"/>
                </a:lnTo>
                <a:lnTo>
                  <a:pt x="0" y="70"/>
                </a:lnTo>
                <a:lnTo>
                  <a:pt x="2" y="79"/>
                </a:lnTo>
                <a:lnTo>
                  <a:pt x="5" y="88"/>
                </a:lnTo>
                <a:lnTo>
                  <a:pt x="10" y="96"/>
                </a:lnTo>
                <a:lnTo>
                  <a:pt x="15" y="104"/>
                </a:lnTo>
                <a:lnTo>
                  <a:pt x="21" y="110"/>
                </a:lnTo>
                <a:lnTo>
                  <a:pt x="28" y="114"/>
                </a:lnTo>
                <a:lnTo>
                  <a:pt x="36" y="118"/>
                </a:lnTo>
                <a:lnTo>
                  <a:pt x="43" y="121"/>
                </a:lnTo>
                <a:lnTo>
                  <a:pt x="52" y="121"/>
                </a:lnTo>
                <a:lnTo>
                  <a:pt x="876" y="121"/>
                </a:lnTo>
                <a:lnTo>
                  <a:pt x="892" y="118"/>
                </a:lnTo>
                <a:lnTo>
                  <a:pt x="899" y="114"/>
                </a:lnTo>
                <a:lnTo>
                  <a:pt x="905" y="110"/>
                </a:lnTo>
                <a:lnTo>
                  <a:pt x="912" y="104"/>
                </a:lnTo>
                <a:lnTo>
                  <a:pt x="918" y="96"/>
                </a:lnTo>
                <a:lnTo>
                  <a:pt x="922" y="88"/>
                </a:lnTo>
                <a:lnTo>
                  <a:pt x="925" y="79"/>
                </a:lnTo>
                <a:lnTo>
                  <a:pt x="927" y="70"/>
                </a:lnTo>
                <a:lnTo>
                  <a:pt x="928" y="60"/>
                </a:lnTo>
                <a:lnTo>
                  <a:pt x="927" y="52"/>
                </a:lnTo>
                <a:lnTo>
                  <a:pt x="925" y="42"/>
                </a:lnTo>
                <a:lnTo>
                  <a:pt x="922" y="34"/>
                </a:lnTo>
                <a:lnTo>
                  <a:pt x="918" y="25"/>
                </a:lnTo>
                <a:lnTo>
                  <a:pt x="912" y="18"/>
                </a:lnTo>
                <a:lnTo>
                  <a:pt x="905" y="12"/>
                </a:lnTo>
                <a:lnTo>
                  <a:pt x="899" y="7"/>
                </a:lnTo>
                <a:lnTo>
                  <a:pt x="892" y="3"/>
                </a:lnTo>
                <a:lnTo>
                  <a:pt x="883" y="1"/>
                </a:lnTo>
                <a:lnTo>
                  <a:pt x="876"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1769" name="Line 393"/>
          <p:cNvSpPr>
            <a:spLocks noChangeShapeType="1"/>
          </p:cNvSpPr>
          <p:nvPr/>
        </p:nvSpPr>
        <p:spPr bwMode="auto">
          <a:xfrm>
            <a:off x="4078288" y="5380038"/>
            <a:ext cx="1587" cy="0"/>
          </a:xfrm>
          <a:prstGeom prst="line">
            <a:avLst/>
          </a:prstGeom>
          <a:noFill/>
          <a:ln w="0">
            <a:solidFill>
              <a:srgbClr val="FF0000"/>
            </a:solidFill>
            <a:round/>
            <a:headEnd/>
            <a:tailEnd/>
          </a:ln>
        </p:spPr>
        <p:txBody>
          <a:bodyPr>
            <a:prstTxWarp prst="textNoShape">
              <a:avLst/>
            </a:prstTxWarp>
          </a:bodyPr>
          <a:lstStyle/>
          <a:p>
            <a:endParaRPr lang="en-US"/>
          </a:p>
        </p:txBody>
      </p:sp>
      <p:sp>
        <p:nvSpPr>
          <p:cNvPr id="101770" name="Freeform 394"/>
          <p:cNvSpPr>
            <a:spLocks/>
          </p:cNvSpPr>
          <p:nvPr/>
        </p:nvSpPr>
        <p:spPr bwMode="auto">
          <a:xfrm>
            <a:off x="4060825" y="5380038"/>
            <a:ext cx="323850" cy="34925"/>
          </a:xfrm>
          <a:custGeom>
            <a:avLst/>
            <a:gdLst>
              <a:gd name="T0" fmla="*/ 18147 w 928"/>
              <a:gd name="T1" fmla="*/ 0 h 121"/>
              <a:gd name="T2" fmla="*/ 15006 w 928"/>
              <a:gd name="T3" fmla="*/ 289 h 121"/>
              <a:gd name="T4" fmla="*/ 12563 w 928"/>
              <a:gd name="T5" fmla="*/ 866 h 121"/>
              <a:gd name="T6" fmla="*/ 9771 w 928"/>
              <a:gd name="T7" fmla="*/ 2020 h 121"/>
              <a:gd name="T8" fmla="*/ 7329 w 928"/>
              <a:gd name="T9" fmla="*/ 3464 h 121"/>
              <a:gd name="T10" fmla="*/ 5235 w 928"/>
              <a:gd name="T11" fmla="*/ 5195 h 121"/>
              <a:gd name="T12" fmla="*/ 3490 w 928"/>
              <a:gd name="T13" fmla="*/ 7216 h 121"/>
              <a:gd name="T14" fmla="*/ 2094 w 928"/>
              <a:gd name="T15" fmla="*/ 9814 h 121"/>
              <a:gd name="T16" fmla="*/ 698 w 928"/>
              <a:gd name="T17" fmla="*/ 12123 h 121"/>
              <a:gd name="T18" fmla="*/ 0 w 928"/>
              <a:gd name="T19" fmla="*/ 15009 h 121"/>
              <a:gd name="T20" fmla="*/ 0 w 928"/>
              <a:gd name="T21" fmla="*/ 17318 h 121"/>
              <a:gd name="T22" fmla="*/ 0 w 928"/>
              <a:gd name="T23" fmla="*/ 20205 h 121"/>
              <a:gd name="T24" fmla="*/ 698 w 928"/>
              <a:gd name="T25" fmla="*/ 22802 h 121"/>
              <a:gd name="T26" fmla="*/ 2094 w 928"/>
              <a:gd name="T27" fmla="*/ 25400 h 121"/>
              <a:gd name="T28" fmla="*/ 3490 w 928"/>
              <a:gd name="T29" fmla="*/ 27709 h 121"/>
              <a:gd name="T30" fmla="*/ 5235 w 928"/>
              <a:gd name="T31" fmla="*/ 30018 h 121"/>
              <a:gd name="T32" fmla="*/ 7329 w 928"/>
              <a:gd name="T33" fmla="*/ 31750 h 121"/>
              <a:gd name="T34" fmla="*/ 9771 w 928"/>
              <a:gd name="T35" fmla="*/ 32905 h 121"/>
              <a:gd name="T36" fmla="*/ 12563 w 928"/>
              <a:gd name="T37" fmla="*/ 34059 h 121"/>
              <a:gd name="T38" fmla="*/ 15006 w 928"/>
              <a:gd name="T39" fmla="*/ 34925 h 121"/>
              <a:gd name="T40" fmla="*/ 18147 w 928"/>
              <a:gd name="T41" fmla="*/ 34925 h 121"/>
              <a:gd name="T42" fmla="*/ 305703 w 928"/>
              <a:gd name="T43" fmla="*/ 34925 h 121"/>
              <a:gd name="T44" fmla="*/ 311287 w 928"/>
              <a:gd name="T45" fmla="*/ 34059 h 121"/>
              <a:gd name="T46" fmla="*/ 313730 w 928"/>
              <a:gd name="T47" fmla="*/ 32905 h 121"/>
              <a:gd name="T48" fmla="*/ 316521 w 928"/>
              <a:gd name="T49" fmla="*/ 31750 h 121"/>
              <a:gd name="T50" fmla="*/ 318615 w 928"/>
              <a:gd name="T51" fmla="*/ 30018 h 121"/>
              <a:gd name="T52" fmla="*/ 320360 w 928"/>
              <a:gd name="T53" fmla="*/ 27709 h 121"/>
              <a:gd name="T54" fmla="*/ 321756 w 928"/>
              <a:gd name="T55" fmla="*/ 25400 h 121"/>
              <a:gd name="T56" fmla="*/ 322803 w 928"/>
              <a:gd name="T57" fmla="*/ 22802 h 121"/>
              <a:gd name="T58" fmla="*/ 323152 w 928"/>
              <a:gd name="T59" fmla="*/ 20205 h 121"/>
              <a:gd name="T60" fmla="*/ 323850 w 928"/>
              <a:gd name="T61" fmla="*/ 17318 h 121"/>
              <a:gd name="T62" fmla="*/ 323152 w 928"/>
              <a:gd name="T63" fmla="*/ 15009 h 121"/>
              <a:gd name="T64" fmla="*/ 322803 w 928"/>
              <a:gd name="T65" fmla="*/ 12123 h 121"/>
              <a:gd name="T66" fmla="*/ 321756 w 928"/>
              <a:gd name="T67" fmla="*/ 9814 h 121"/>
              <a:gd name="T68" fmla="*/ 320360 w 928"/>
              <a:gd name="T69" fmla="*/ 7216 h 121"/>
              <a:gd name="T70" fmla="*/ 318615 w 928"/>
              <a:gd name="T71" fmla="*/ 5195 h 121"/>
              <a:gd name="T72" fmla="*/ 316521 w 928"/>
              <a:gd name="T73" fmla="*/ 3464 h 121"/>
              <a:gd name="T74" fmla="*/ 313730 w 928"/>
              <a:gd name="T75" fmla="*/ 2020 h 121"/>
              <a:gd name="T76" fmla="*/ 311287 w 928"/>
              <a:gd name="T77" fmla="*/ 866 h 121"/>
              <a:gd name="T78" fmla="*/ 308495 w 928"/>
              <a:gd name="T79" fmla="*/ 289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3" y="1"/>
                </a:lnTo>
                <a:lnTo>
                  <a:pt x="36" y="3"/>
                </a:lnTo>
                <a:lnTo>
                  <a:pt x="28" y="7"/>
                </a:lnTo>
                <a:lnTo>
                  <a:pt x="21" y="12"/>
                </a:lnTo>
                <a:lnTo>
                  <a:pt x="15" y="18"/>
                </a:lnTo>
                <a:lnTo>
                  <a:pt x="10" y="25"/>
                </a:lnTo>
                <a:lnTo>
                  <a:pt x="6" y="34"/>
                </a:lnTo>
                <a:lnTo>
                  <a:pt x="2" y="42"/>
                </a:lnTo>
                <a:lnTo>
                  <a:pt x="0" y="52"/>
                </a:lnTo>
                <a:lnTo>
                  <a:pt x="0" y="60"/>
                </a:lnTo>
                <a:lnTo>
                  <a:pt x="0" y="70"/>
                </a:lnTo>
                <a:lnTo>
                  <a:pt x="2" y="79"/>
                </a:lnTo>
                <a:lnTo>
                  <a:pt x="6" y="88"/>
                </a:lnTo>
                <a:lnTo>
                  <a:pt x="10" y="96"/>
                </a:lnTo>
                <a:lnTo>
                  <a:pt x="15" y="104"/>
                </a:lnTo>
                <a:lnTo>
                  <a:pt x="21" y="110"/>
                </a:lnTo>
                <a:lnTo>
                  <a:pt x="28" y="114"/>
                </a:lnTo>
                <a:lnTo>
                  <a:pt x="36" y="118"/>
                </a:lnTo>
                <a:lnTo>
                  <a:pt x="43" y="121"/>
                </a:lnTo>
                <a:lnTo>
                  <a:pt x="52" y="121"/>
                </a:lnTo>
                <a:lnTo>
                  <a:pt x="876" y="121"/>
                </a:lnTo>
                <a:lnTo>
                  <a:pt x="892" y="118"/>
                </a:lnTo>
                <a:lnTo>
                  <a:pt x="899" y="114"/>
                </a:lnTo>
                <a:lnTo>
                  <a:pt x="907" y="110"/>
                </a:lnTo>
                <a:lnTo>
                  <a:pt x="913" y="104"/>
                </a:lnTo>
                <a:lnTo>
                  <a:pt x="918" y="96"/>
                </a:lnTo>
                <a:lnTo>
                  <a:pt x="922" y="88"/>
                </a:lnTo>
                <a:lnTo>
                  <a:pt x="925" y="79"/>
                </a:lnTo>
                <a:lnTo>
                  <a:pt x="926" y="70"/>
                </a:lnTo>
                <a:lnTo>
                  <a:pt x="928" y="60"/>
                </a:lnTo>
                <a:lnTo>
                  <a:pt x="926" y="52"/>
                </a:lnTo>
                <a:lnTo>
                  <a:pt x="925" y="42"/>
                </a:lnTo>
                <a:lnTo>
                  <a:pt x="922" y="34"/>
                </a:lnTo>
                <a:lnTo>
                  <a:pt x="918" y="25"/>
                </a:lnTo>
                <a:lnTo>
                  <a:pt x="913" y="18"/>
                </a:lnTo>
                <a:lnTo>
                  <a:pt x="907" y="12"/>
                </a:lnTo>
                <a:lnTo>
                  <a:pt x="899" y="7"/>
                </a:lnTo>
                <a:lnTo>
                  <a:pt x="892" y="3"/>
                </a:lnTo>
                <a:lnTo>
                  <a:pt x="884" y="1"/>
                </a:lnTo>
                <a:lnTo>
                  <a:pt x="876"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1771" name="Line 395"/>
          <p:cNvSpPr>
            <a:spLocks noChangeShapeType="1"/>
          </p:cNvSpPr>
          <p:nvPr/>
        </p:nvSpPr>
        <p:spPr bwMode="auto">
          <a:xfrm>
            <a:off x="4348163" y="5397500"/>
            <a:ext cx="1587" cy="1588"/>
          </a:xfrm>
          <a:prstGeom prst="line">
            <a:avLst/>
          </a:prstGeom>
          <a:noFill/>
          <a:ln w="0">
            <a:solidFill>
              <a:srgbClr val="FF0000"/>
            </a:solidFill>
            <a:round/>
            <a:headEnd/>
            <a:tailEnd/>
          </a:ln>
        </p:spPr>
        <p:txBody>
          <a:bodyPr>
            <a:prstTxWarp prst="textNoShape">
              <a:avLst/>
            </a:prstTxWarp>
          </a:bodyPr>
          <a:lstStyle/>
          <a:p>
            <a:endParaRPr lang="en-US"/>
          </a:p>
        </p:txBody>
      </p:sp>
      <p:sp>
        <p:nvSpPr>
          <p:cNvPr id="101772" name="Freeform 396"/>
          <p:cNvSpPr>
            <a:spLocks/>
          </p:cNvSpPr>
          <p:nvPr/>
        </p:nvSpPr>
        <p:spPr bwMode="auto">
          <a:xfrm>
            <a:off x="4348163" y="5262563"/>
            <a:ext cx="36512" cy="152400"/>
          </a:xfrm>
          <a:custGeom>
            <a:avLst/>
            <a:gdLst>
              <a:gd name="T0" fmla="*/ 0 w 104"/>
              <a:gd name="T1" fmla="*/ 134100 h 508"/>
              <a:gd name="T2" fmla="*/ 351 w 104"/>
              <a:gd name="T3" fmla="*/ 137100 h 508"/>
              <a:gd name="T4" fmla="*/ 702 w 104"/>
              <a:gd name="T5" fmla="*/ 139800 h 508"/>
              <a:gd name="T6" fmla="*/ 2106 w 104"/>
              <a:gd name="T7" fmla="*/ 142500 h 508"/>
              <a:gd name="T8" fmla="*/ 3511 w 104"/>
              <a:gd name="T9" fmla="*/ 144900 h 508"/>
              <a:gd name="T10" fmla="*/ 5266 w 104"/>
              <a:gd name="T11" fmla="*/ 147300 h 508"/>
              <a:gd name="T12" fmla="*/ 7373 w 104"/>
              <a:gd name="T13" fmla="*/ 149100 h 508"/>
              <a:gd name="T14" fmla="*/ 9830 w 104"/>
              <a:gd name="T15" fmla="*/ 150300 h 508"/>
              <a:gd name="T16" fmla="*/ 12639 w 104"/>
              <a:gd name="T17" fmla="*/ 151500 h 508"/>
              <a:gd name="T18" fmla="*/ 15096 w 104"/>
              <a:gd name="T19" fmla="*/ 152400 h 508"/>
              <a:gd name="T20" fmla="*/ 18256 w 104"/>
              <a:gd name="T21" fmla="*/ 152400 h 508"/>
              <a:gd name="T22" fmla="*/ 21065 w 104"/>
              <a:gd name="T23" fmla="*/ 152400 h 508"/>
              <a:gd name="T24" fmla="*/ 23873 w 104"/>
              <a:gd name="T25" fmla="*/ 151500 h 508"/>
              <a:gd name="T26" fmla="*/ 26331 w 104"/>
              <a:gd name="T27" fmla="*/ 150300 h 508"/>
              <a:gd name="T28" fmla="*/ 29139 w 104"/>
              <a:gd name="T29" fmla="*/ 149100 h 508"/>
              <a:gd name="T30" fmla="*/ 31246 w 104"/>
              <a:gd name="T31" fmla="*/ 147300 h 508"/>
              <a:gd name="T32" fmla="*/ 33001 w 104"/>
              <a:gd name="T33" fmla="*/ 144900 h 508"/>
              <a:gd name="T34" fmla="*/ 34406 w 104"/>
              <a:gd name="T35" fmla="*/ 142500 h 508"/>
              <a:gd name="T36" fmla="*/ 35459 w 104"/>
              <a:gd name="T37" fmla="*/ 139800 h 508"/>
              <a:gd name="T38" fmla="*/ 35810 w 104"/>
              <a:gd name="T39" fmla="*/ 137100 h 508"/>
              <a:gd name="T40" fmla="*/ 36512 w 104"/>
              <a:gd name="T41" fmla="*/ 134100 h 508"/>
              <a:gd name="T42" fmla="*/ 36512 w 104"/>
              <a:gd name="T43" fmla="*/ 18300 h 508"/>
              <a:gd name="T44" fmla="*/ 35459 w 104"/>
              <a:gd name="T45" fmla="*/ 12300 h 508"/>
              <a:gd name="T46" fmla="*/ 34406 w 104"/>
              <a:gd name="T47" fmla="*/ 9900 h 508"/>
              <a:gd name="T48" fmla="*/ 33001 w 104"/>
              <a:gd name="T49" fmla="*/ 7200 h 508"/>
              <a:gd name="T50" fmla="*/ 31246 w 104"/>
              <a:gd name="T51" fmla="*/ 5100 h 508"/>
              <a:gd name="T52" fmla="*/ 29139 w 104"/>
              <a:gd name="T53" fmla="*/ 3300 h 508"/>
              <a:gd name="T54" fmla="*/ 26331 w 104"/>
              <a:gd name="T55" fmla="*/ 1800 h 508"/>
              <a:gd name="T56" fmla="*/ 23873 w 104"/>
              <a:gd name="T57" fmla="*/ 900 h 508"/>
              <a:gd name="T58" fmla="*/ 21065 w 104"/>
              <a:gd name="T59" fmla="*/ 0 h 508"/>
              <a:gd name="T60" fmla="*/ 18256 w 104"/>
              <a:gd name="T61" fmla="*/ 0 h 508"/>
              <a:gd name="T62" fmla="*/ 15096 w 104"/>
              <a:gd name="T63" fmla="*/ 0 h 508"/>
              <a:gd name="T64" fmla="*/ 12639 w 104"/>
              <a:gd name="T65" fmla="*/ 900 h 508"/>
              <a:gd name="T66" fmla="*/ 9830 w 104"/>
              <a:gd name="T67" fmla="*/ 1800 h 508"/>
              <a:gd name="T68" fmla="*/ 7373 w 104"/>
              <a:gd name="T69" fmla="*/ 3300 h 508"/>
              <a:gd name="T70" fmla="*/ 5266 w 104"/>
              <a:gd name="T71" fmla="*/ 5100 h 508"/>
              <a:gd name="T72" fmla="*/ 3511 w 104"/>
              <a:gd name="T73" fmla="*/ 7200 h 508"/>
              <a:gd name="T74" fmla="*/ 2106 w 104"/>
              <a:gd name="T75" fmla="*/ 9900 h 508"/>
              <a:gd name="T76" fmla="*/ 702 w 104"/>
              <a:gd name="T77" fmla="*/ 12300 h 508"/>
              <a:gd name="T78" fmla="*/ 351 w 104"/>
              <a:gd name="T79" fmla="*/ 15300 h 508"/>
              <a:gd name="T80" fmla="*/ 0 w 104"/>
              <a:gd name="T81" fmla="*/ 18300 h 508"/>
              <a:gd name="T82" fmla="*/ 0 w 104"/>
              <a:gd name="T83" fmla="*/ 134100 h 5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508"/>
              <a:gd name="T128" fmla="*/ 104 w 104"/>
              <a:gd name="T129" fmla="*/ 508 h 5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508">
                <a:moveTo>
                  <a:pt x="0" y="447"/>
                </a:moveTo>
                <a:lnTo>
                  <a:pt x="1" y="457"/>
                </a:lnTo>
                <a:lnTo>
                  <a:pt x="2" y="466"/>
                </a:lnTo>
                <a:lnTo>
                  <a:pt x="6" y="475"/>
                </a:lnTo>
                <a:lnTo>
                  <a:pt x="10" y="483"/>
                </a:lnTo>
                <a:lnTo>
                  <a:pt x="15" y="491"/>
                </a:lnTo>
                <a:lnTo>
                  <a:pt x="21" y="497"/>
                </a:lnTo>
                <a:lnTo>
                  <a:pt x="28" y="501"/>
                </a:lnTo>
                <a:lnTo>
                  <a:pt x="36" y="505"/>
                </a:lnTo>
                <a:lnTo>
                  <a:pt x="43" y="508"/>
                </a:lnTo>
                <a:lnTo>
                  <a:pt x="52" y="508"/>
                </a:lnTo>
                <a:lnTo>
                  <a:pt x="60" y="508"/>
                </a:lnTo>
                <a:lnTo>
                  <a:pt x="68" y="505"/>
                </a:lnTo>
                <a:lnTo>
                  <a:pt x="75" y="501"/>
                </a:lnTo>
                <a:lnTo>
                  <a:pt x="83" y="497"/>
                </a:lnTo>
                <a:lnTo>
                  <a:pt x="89" y="491"/>
                </a:lnTo>
                <a:lnTo>
                  <a:pt x="94" y="483"/>
                </a:lnTo>
                <a:lnTo>
                  <a:pt x="98" y="475"/>
                </a:lnTo>
                <a:lnTo>
                  <a:pt x="101" y="466"/>
                </a:lnTo>
                <a:lnTo>
                  <a:pt x="102" y="457"/>
                </a:lnTo>
                <a:lnTo>
                  <a:pt x="104" y="447"/>
                </a:lnTo>
                <a:lnTo>
                  <a:pt x="104" y="61"/>
                </a:lnTo>
                <a:lnTo>
                  <a:pt x="101" y="41"/>
                </a:lnTo>
                <a:lnTo>
                  <a:pt x="98" y="33"/>
                </a:lnTo>
                <a:lnTo>
                  <a:pt x="94" y="24"/>
                </a:lnTo>
                <a:lnTo>
                  <a:pt x="89" y="17"/>
                </a:lnTo>
                <a:lnTo>
                  <a:pt x="83" y="11"/>
                </a:lnTo>
                <a:lnTo>
                  <a:pt x="75" y="6"/>
                </a:lnTo>
                <a:lnTo>
                  <a:pt x="68" y="3"/>
                </a:lnTo>
                <a:lnTo>
                  <a:pt x="60" y="0"/>
                </a:lnTo>
                <a:lnTo>
                  <a:pt x="52" y="0"/>
                </a:lnTo>
                <a:lnTo>
                  <a:pt x="43" y="0"/>
                </a:lnTo>
                <a:lnTo>
                  <a:pt x="36" y="3"/>
                </a:lnTo>
                <a:lnTo>
                  <a:pt x="28" y="6"/>
                </a:lnTo>
                <a:lnTo>
                  <a:pt x="21" y="11"/>
                </a:lnTo>
                <a:lnTo>
                  <a:pt x="15" y="17"/>
                </a:lnTo>
                <a:lnTo>
                  <a:pt x="10" y="24"/>
                </a:lnTo>
                <a:lnTo>
                  <a:pt x="6" y="33"/>
                </a:lnTo>
                <a:lnTo>
                  <a:pt x="2" y="41"/>
                </a:lnTo>
                <a:lnTo>
                  <a:pt x="1" y="51"/>
                </a:lnTo>
                <a:lnTo>
                  <a:pt x="0" y="61"/>
                </a:lnTo>
                <a:lnTo>
                  <a:pt x="0" y="447"/>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1773" name="Line 397"/>
          <p:cNvSpPr>
            <a:spLocks noChangeShapeType="1"/>
          </p:cNvSpPr>
          <p:nvPr/>
        </p:nvSpPr>
        <p:spPr bwMode="auto">
          <a:xfrm>
            <a:off x="4365625" y="5262563"/>
            <a:ext cx="1588" cy="0"/>
          </a:xfrm>
          <a:prstGeom prst="line">
            <a:avLst/>
          </a:prstGeom>
          <a:noFill/>
          <a:ln w="0">
            <a:solidFill>
              <a:srgbClr val="FF0000"/>
            </a:solidFill>
            <a:round/>
            <a:headEnd/>
            <a:tailEnd/>
          </a:ln>
        </p:spPr>
        <p:txBody>
          <a:bodyPr>
            <a:prstTxWarp prst="textNoShape">
              <a:avLst/>
            </a:prstTxWarp>
          </a:bodyPr>
          <a:lstStyle/>
          <a:p>
            <a:endParaRPr lang="en-US"/>
          </a:p>
        </p:txBody>
      </p:sp>
      <p:sp>
        <p:nvSpPr>
          <p:cNvPr id="101774" name="Freeform 398"/>
          <p:cNvSpPr>
            <a:spLocks/>
          </p:cNvSpPr>
          <p:nvPr/>
        </p:nvSpPr>
        <p:spPr bwMode="auto">
          <a:xfrm>
            <a:off x="4348163" y="5262563"/>
            <a:ext cx="323850" cy="36512"/>
          </a:xfrm>
          <a:custGeom>
            <a:avLst/>
            <a:gdLst>
              <a:gd name="T0" fmla="*/ 18147 w 928"/>
              <a:gd name="T1" fmla="*/ 0 h 121"/>
              <a:gd name="T2" fmla="*/ 15006 w 928"/>
              <a:gd name="T3" fmla="*/ 0 h 121"/>
              <a:gd name="T4" fmla="*/ 12563 w 928"/>
              <a:gd name="T5" fmla="*/ 905 h 121"/>
              <a:gd name="T6" fmla="*/ 9771 w 928"/>
              <a:gd name="T7" fmla="*/ 1811 h 121"/>
              <a:gd name="T8" fmla="*/ 7329 w 928"/>
              <a:gd name="T9" fmla="*/ 3319 h 121"/>
              <a:gd name="T10" fmla="*/ 5235 w 928"/>
              <a:gd name="T11" fmla="*/ 5130 h 121"/>
              <a:gd name="T12" fmla="*/ 3490 w 928"/>
              <a:gd name="T13" fmla="*/ 7242 h 121"/>
              <a:gd name="T14" fmla="*/ 2094 w 928"/>
              <a:gd name="T15" fmla="*/ 9958 h 121"/>
              <a:gd name="T16" fmla="*/ 698 w 928"/>
              <a:gd name="T17" fmla="*/ 12372 h 121"/>
              <a:gd name="T18" fmla="*/ 349 w 928"/>
              <a:gd name="T19" fmla="*/ 15389 h 121"/>
              <a:gd name="T20" fmla="*/ 0 w 928"/>
              <a:gd name="T21" fmla="*/ 18407 h 121"/>
              <a:gd name="T22" fmla="*/ 349 w 928"/>
              <a:gd name="T23" fmla="*/ 21123 h 121"/>
              <a:gd name="T24" fmla="*/ 698 w 928"/>
              <a:gd name="T25" fmla="*/ 23838 h 121"/>
              <a:gd name="T26" fmla="*/ 2094 w 928"/>
              <a:gd name="T27" fmla="*/ 26554 h 121"/>
              <a:gd name="T28" fmla="*/ 3490 w 928"/>
              <a:gd name="T29" fmla="*/ 28968 h 121"/>
              <a:gd name="T30" fmla="*/ 5235 w 928"/>
              <a:gd name="T31" fmla="*/ 31080 h 121"/>
              <a:gd name="T32" fmla="*/ 7329 w 928"/>
              <a:gd name="T33" fmla="*/ 32891 h 121"/>
              <a:gd name="T34" fmla="*/ 9771 w 928"/>
              <a:gd name="T35" fmla="*/ 34400 h 121"/>
              <a:gd name="T36" fmla="*/ 12563 w 928"/>
              <a:gd name="T37" fmla="*/ 35305 h 121"/>
              <a:gd name="T38" fmla="*/ 15006 w 928"/>
              <a:gd name="T39" fmla="*/ 36210 h 121"/>
              <a:gd name="T40" fmla="*/ 18147 w 928"/>
              <a:gd name="T41" fmla="*/ 36512 h 121"/>
              <a:gd name="T42" fmla="*/ 305703 w 928"/>
              <a:gd name="T43" fmla="*/ 36512 h 121"/>
              <a:gd name="T44" fmla="*/ 311287 w 928"/>
              <a:gd name="T45" fmla="*/ 35305 h 121"/>
              <a:gd name="T46" fmla="*/ 313730 w 928"/>
              <a:gd name="T47" fmla="*/ 34400 h 121"/>
              <a:gd name="T48" fmla="*/ 316521 w 928"/>
              <a:gd name="T49" fmla="*/ 32891 h 121"/>
              <a:gd name="T50" fmla="*/ 318615 w 928"/>
              <a:gd name="T51" fmla="*/ 31080 h 121"/>
              <a:gd name="T52" fmla="*/ 320360 w 928"/>
              <a:gd name="T53" fmla="*/ 28968 h 121"/>
              <a:gd name="T54" fmla="*/ 321407 w 928"/>
              <a:gd name="T55" fmla="*/ 26554 h 121"/>
              <a:gd name="T56" fmla="*/ 322803 w 928"/>
              <a:gd name="T57" fmla="*/ 23838 h 121"/>
              <a:gd name="T58" fmla="*/ 323152 w 928"/>
              <a:gd name="T59" fmla="*/ 21123 h 121"/>
              <a:gd name="T60" fmla="*/ 323850 w 928"/>
              <a:gd name="T61" fmla="*/ 18407 h 121"/>
              <a:gd name="T62" fmla="*/ 323152 w 928"/>
              <a:gd name="T63" fmla="*/ 15389 h 121"/>
              <a:gd name="T64" fmla="*/ 322803 w 928"/>
              <a:gd name="T65" fmla="*/ 12372 h 121"/>
              <a:gd name="T66" fmla="*/ 321407 w 928"/>
              <a:gd name="T67" fmla="*/ 9958 h 121"/>
              <a:gd name="T68" fmla="*/ 320360 w 928"/>
              <a:gd name="T69" fmla="*/ 7242 h 121"/>
              <a:gd name="T70" fmla="*/ 318615 w 928"/>
              <a:gd name="T71" fmla="*/ 5130 h 121"/>
              <a:gd name="T72" fmla="*/ 316521 w 928"/>
              <a:gd name="T73" fmla="*/ 3319 h 121"/>
              <a:gd name="T74" fmla="*/ 313730 w 928"/>
              <a:gd name="T75" fmla="*/ 1811 h 121"/>
              <a:gd name="T76" fmla="*/ 311287 w 928"/>
              <a:gd name="T77" fmla="*/ 905 h 121"/>
              <a:gd name="T78" fmla="*/ 308495 w 928"/>
              <a:gd name="T79" fmla="*/ 0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3" y="0"/>
                </a:lnTo>
                <a:lnTo>
                  <a:pt x="36" y="3"/>
                </a:lnTo>
                <a:lnTo>
                  <a:pt x="28" y="6"/>
                </a:lnTo>
                <a:lnTo>
                  <a:pt x="21" y="11"/>
                </a:lnTo>
                <a:lnTo>
                  <a:pt x="15" y="17"/>
                </a:lnTo>
                <a:lnTo>
                  <a:pt x="10" y="24"/>
                </a:lnTo>
                <a:lnTo>
                  <a:pt x="6" y="33"/>
                </a:lnTo>
                <a:lnTo>
                  <a:pt x="2" y="41"/>
                </a:lnTo>
                <a:lnTo>
                  <a:pt x="1" y="51"/>
                </a:lnTo>
                <a:lnTo>
                  <a:pt x="0" y="61"/>
                </a:lnTo>
                <a:lnTo>
                  <a:pt x="1" y="70"/>
                </a:lnTo>
                <a:lnTo>
                  <a:pt x="2" y="79"/>
                </a:lnTo>
                <a:lnTo>
                  <a:pt x="6" y="88"/>
                </a:lnTo>
                <a:lnTo>
                  <a:pt x="10" y="96"/>
                </a:lnTo>
                <a:lnTo>
                  <a:pt x="15" y="103"/>
                </a:lnTo>
                <a:lnTo>
                  <a:pt x="21" y="109"/>
                </a:lnTo>
                <a:lnTo>
                  <a:pt x="28" y="114"/>
                </a:lnTo>
                <a:lnTo>
                  <a:pt x="36" y="117"/>
                </a:lnTo>
                <a:lnTo>
                  <a:pt x="43" y="120"/>
                </a:lnTo>
                <a:lnTo>
                  <a:pt x="52" y="121"/>
                </a:lnTo>
                <a:lnTo>
                  <a:pt x="876" y="121"/>
                </a:lnTo>
                <a:lnTo>
                  <a:pt x="892" y="117"/>
                </a:lnTo>
                <a:lnTo>
                  <a:pt x="899" y="114"/>
                </a:lnTo>
                <a:lnTo>
                  <a:pt x="907" y="109"/>
                </a:lnTo>
                <a:lnTo>
                  <a:pt x="913" y="103"/>
                </a:lnTo>
                <a:lnTo>
                  <a:pt x="918" y="96"/>
                </a:lnTo>
                <a:lnTo>
                  <a:pt x="921" y="88"/>
                </a:lnTo>
                <a:lnTo>
                  <a:pt x="925" y="79"/>
                </a:lnTo>
                <a:lnTo>
                  <a:pt x="926" y="70"/>
                </a:lnTo>
                <a:lnTo>
                  <a:pt x="928" y="61"/>
                </a:lnTo>
                <a:lnTo>
                  <a:pt x="926" y="51"/>
                </a:lnTo>
                <a:lnTo>
                  <a:pt x="925" y="41"/>
                </a:lnTo>
                <a:lnTo>
                  <a:pt x="921" y="33"/>
                </a:lnTo>
                <a:lnTo>
                  <a:pt x="918" y="24"/>
                </a:lnTo>
                <a:lnTo>
                  <a:pt x="913" y="17"/>
                </a:lnTo>
                <a:lnTo>
                  <a:pt x="907" y="11"/>
                </a:lnTo>
                <a:lnTo>
                  <a:pt x="899" y="6"/>
                </a:lnTo>
                <a:lnTo>
                  <a:pt x="892" y="3"/>
                </a:lnTo>
                <a:lnTo>
                  <a:pt x="884" y="0"/>
                </a:lnTo>
                <a:lnTo>
                  <a:pt x="876"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1775" name="Line 399"/>
          <p:cNvSpPr>
            <a:spLocks noChangeShapeType="1"/>
          </p:cNvSpPr>
          <p:nvPr/>
        </p:nvSpPr>
        <p:spPr bwMode="auto">
          <a:xfrm>
            <a:off x="4654550" y="5262563"/>
            <a:ext cx="1588" cy="0"/>
          </a:xfrm>
          <a:prstGeom prst="line">
            <a:avLst/>
          </a:prstGeom>
          <a:noFill/>
          <a:ln w="0">
            <a:solidFill>
              <a:srgbClr val="FF0000"/>
            </a:solidFill>
            <a:round/>
            <a:headEnd/>
            <a:tailEnd/>
          </a:ln>
        </p:spPr>
        <p:txBody>
          <a:bodyPr>
            <a:prstTxWarp prst="textNoShape">
              <a:avLst/>
            </a:prstTxWarp>
          </a:bodyPr>
          <a:lstStyle/>
          <a:p>
            <a:endParaRPr lang="en-US"/>
          </a:p>
        </p:txBody>
      </p:sp>
      <p:sp>
        <p:nvSpPr>
          <p:cNvPr id="101776" name="Freeform 400"/>
          <p:cNvSpPr>
            <a:spLocks/>
          </p:cNvSpPr>
          <p:nvPr/>
        </p:nvSpPr>
        <p:spPr bwMode="auto">
          <a:xfrm>
            <a:off x="4635500" y="5262563"/>
            <a:ext cx="325438" cy="36512"/>
          </a:xfrm>
          <a:custGeom>
            <a:avLst/>
            <a:gdLst>
              <a:gd name="T0" fmla="*/ 18236 w 928"/>
              <a:gd name="T1" fmla="*/ 0 h 121"/>
              <a:gd name="T2" fmla="*/ 15430 w 928"/>
              <a:gd name="T3" fmla="*/ 0 h 121"/>
              <a:gd name="T4" fmla="*/ 12625 w 928"/>
              <a:gd name="T5" fmla="*/ 905 h 121"/>
              <a:gd name="T6" fmla="*/ 9819 w 928"/>
              <a:gd name="T7" fmla="*/ 1811 h 121"/>
              <a:gd name="T8" fmla="*/ 7715 w 928"/>
              <a:gd name="T9" fmla="*/ 3319 h 121"/>
              <a:gd name="T10" fmla="*/ 5611 w 928"/>
              <a:gd name="T11" fmla="*/ 5130 h 121"/>
              <a:gd name="T12" fmla="*/ 3507 w 928"/>
              <a:gd name="T13" fmla="*/ 7242 h 121"/>
              <a:gd name="T14" fmla="*/ 2104 w 928"/>
              <a:gd name="T15" fmla="*/ 9958 h 121"/>
              <a:gd name="T16" fmla="*/ 701 w 928"/>
              <a:gd name="T17" fmla="*/ 12372 h 121"/>
              <a:gd name="T18" fmla="*/ 351 w 928"/>
              <a:gd name="T19" fmla="*/ 15389 h 121"/>
              <a:gd name="T20" fmla="*/ 0 w 928"/>
              <a:gd name="T21" fmla="*/ 18407 h 121"/>
              <a:gd name="T22" fmla="*/ 351 w 928"/>
              <a:gd name="T23" fmla="*/ 21123 h 121"/>
              <a:gd name="T24" fmla="*/ 701 w 928"/>
              <a:gd name="T25" fmla="*/ 23838 h 121"/>
              <a:gd name="T26" fmla="*/ 2104 w 928"/>
              <a:gd name="T27" fmla="*/ 26554 h 121"/>
              <a:gd name="T28" fmla="*/ 3507 w 928"/>
              <a:gd name="T29" fmla="*/ 28968 h 121"/>
              <a:gd name="T30" fmla="*/ 5611 w 928"/>
              <a:gd name="T31" fmla="*/ 31080 h 121"/>
              <a:gd name="T32" fmla="*/ 7715 w 928"/>
              <a:gd name="T33" fmla="*/ 32891 h 121"/>
              <a:gd name="T34" fmla="*/ 9819 w 928"/>
              <a:gd name="T35" fmla="*/ 34400 h 121"/>
              <a:gd name="T36" fmla="*/ 12625 w 928"/>
              <a:gd name="T37" fmla="*/ 35305 h 121"/>
              <a:gd name="T38" fmla="*/ 15430 w 928"/>
              <a:gd name="T39" fmla="*/ 36210 h 121"/>
              <a:gd name="T40" fmla="*/ 18236 w 928"/>
              <a:gd name="T41" fmla="*/ 36512 h 121"/>
              <a:gd name="T42" fmla="*/ 307202 w 928"/>
              <a:gd name="T43" fmla="*/ 36512 h 121"/>
              <a:gd name="T44" fmla="*/ 312813 w 928"/>
              <a:gd name="T45" fmla="*/ 35305 h 121"/>
              <a:gd name="T46" fmla="*/ 315268 w 928"/>
              <a:gd name="T47" fmla="*/ 34400 h 121"/>
              <a:gd name="T48" fmla="*/ 318074 w 928"/>
              <a:gd name="T49" fmla="*/ 32891 h 121"/>
              <a:gd name="T50" fmla="*/ 320178 w 928"/>
              <a:gd name="T51" fmla="*/ 31080 h 121"/>
              <a:gd name="T52" fmla="*/ 321931 w 928"/>
              <a:gd name="T53" fmla="*/ 28968 h 121"/>
              <a:gd name="T54" fmla="*/ 323685 w 928"/>
              <a:gd name="T55" fmla="*/ 26554 h 121"/>
              <a:gd name="T56" fmla="*/ 324386 w 928"/>
              <a:gd name="T57" fmla="*/ 23838 h 121"/>
              <a:gd name="T58" fmla="*/ 325438 w 928"/>
              <a:gd name="T59" fmla="*/ 21123 h 121"/>
              <a:gd name="T60" fmla="*/ 325438 w 928"/>
              <a:gd name="T61" fmla="*/ 18407 h 121"/>
              <a:gd name="T62" fmla="*/ 325438 w 928"/>
              <a:gd name="T63" fmla="*/ 15389 h 121"/>
              <a:gd name="T64" fmla="*/ 324386 w 928"/>
              <a:gd name="T65" fmla="*/ 12372 h 121"/>
              <a:gd name="T66" fmla="*/ 323685 w 928"/>
              <a:gd name="T67" fmla="*/ 9958 h 121"/>
              <a:gd name="T68" fmla="*/ 321931 w 928"/>
              <a:gd name="T69" fmla="*/ 7242 h 121"/>
              <a:gd name="T70" fmla="*/ 320178 w 928"/>
              <a:gd name="T71" fmla="*/ 5130 h 121"/>
              <a:gd name="T72" fmla="*/ 318074 w 928"/>
              <a:gd name="T73" fmla="*/ 3319 h 121"/>
              <a:gd name="T74" fmla="*/ 315268 w 928"/>
              <a:gd name="T75" fmla="*/ 1811 h 121"/>
              <a:gd name="T76" fmla="*/ 312813 w 928"/>
              <a:gd name="T77" fmla="*/ 905 h 121"/>
              <a:gd name="T78" fmla="*/ 310008 w 928"/>
              <a:gd name="T79" fmla="*/ 0 h 121"/>
              <a:gd name="T80" fmla="*/ 307202 w 928"/>
              <a:gd name="T81" fmla="*/ 0 h 121"/>
              <a:gd name="T82" fmla="*/ 18236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4" y="0"/>
                </a:lnTo>
                <a:lnTo>
                  <a:pt x="36" y="3"/>
                </a:lnTo>
                <a:lnTo>
                  <a:pt x="28" y="6"/>
                </a:lnTo>
                <a:lnTo>
                  <a:pt x="22" y="11"/>
                </a:lnTo>
                <a:lnTo>
                  <a:pt x="16" y="17"/>
                </a:lnTo>
                <a:lnTo>
                  <a:pt x="10" y="24"/>
                </a:lnTo>
                <a:lnTo>
                  <a:pt x="6" y="33"/>
                </a:lnTo>
                <a:lnTo>
                  <a:pt x="2" y="41"/>
                </a:lnTo>
                <a:lnTo>
                  <a:pt x="1" y="51"/>
                </a:lnTo>
                <a:lnTo>
                  <a:pt x="0" y="61"/>
                </a:lnTo>
                <a:lnTo>
                  <a:pt x="1" y="70"/>
                </a:lnTo>
                <a:lnTo>
                  <a:pt x="2" y="79"/>
                </a:lnTo>
                <a:lnTo>
                  <a:pt x="6" y="88"/>
                </a:lnTo>
                <a:lnTo>
                  <a:pt x="10" y="96"/>
                </a:lnTo>
                <a:lnTo>
                  <a:pt x="16" y="103"/>
                </a:lnTo>
                <a:lnTo>
                  <a:pt x="22" y="109"/>
                </a:lnTo>
                <a:lnTo>
                  <a:pt x="28" y="114"/>
                </a:lnTo>
                <a:lnTo>
                  <a:pt x="36" y="117"/>
                </a:lnTo>
                <a:lnTo>
                  <a:pt x="44" y="120"/>
                </a:lnTo>
                <a:lnTo>
                  <a:pt x="52" y="121"/>
                </a:lnTo>
                <a:lnTo>
                  <a:pt x="876" y="121"/>
                </a:lnTo>
                <a:lnTo>
                  <a:pt x="892" y="117"/>
                </a:lnTo>
                <a:lnTo>
                  <a:pt x="899" y="114"/>
                </a:lnTo>
                <a:lnTo>
                  <a:pt x="907" y="109"/>
                </a:lnTo>
                <a:lnTo>
                  <a:pt x="913" y="103"/>
                </a:lnTo>
                <a:lnTo>
                  <a:pt x="918" y="96"/>
                </a:lnTo>
                <a:lnTo>
                  <a:pt x="923" y="88"/>
                </a:lnTo>
                <a:lnTo>
                  <a:pt x="925" y="79"/>
                </a:lnTo>
                <a:lnTo>
                  <a:pt x="928" y="70"/>
                </a:lnTo>
                <a:lnTo>
                  <a:pt x="928" y="61"/>
                </a:lnTo>
                <a:lnTo>
                  <a:pt x="928" y="51"/>
                </a:lnTo>
                <a:lnTo>
                  <a:pt x="925" y="41"/>
                </a:lnTo>
                <a:lnTo>
                  <a:pt x="923" y="33"/>
                </a:lnTo>
                <a:lnTo>
                  <a:pt x="918" y="24"/>
                </a:lnTo>
                <a:lnTo>
                  <a:pt x="913" y="17"/>
                </a:lnTo>
                <a:lnTo>
                  <a:pt x="907" y="11"/>
                </a:lnTo>
                <a:lnTo>
                  <a:pt x="899" y="6"/>
                </a:lnTo>
                <a:lnTo>
                  <a:pt x="892" y="3"/>
                </a:lnTo>
                <a:lnTo>
                  <a:pt x="884" y="0"/>
                </a:lnTo>
                <a:lnTo>
                  <a:pt x="876"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1777" name="Line 401"/>
          <p:cNvSpPr>
            <a:spLocks noChangeShapeType="1"/>
          </p:cNvSpPr>
          <p:nvPr/>
        </p:nvSpPr>
        <p:spPr bwMode="auto">
          <a:xfrm>
            <a:off x="4941888" y="5262563"/>
            <a:ext cx="1587" cy="0"/>
          </a:xfrm>
          <a:prstGeom prst="line">
            <a:avLst/>
          </a:prstGeom>
          <a:noFill/>
          <a:ln w="0">
            <a:solidFill>
              <a:srgbClr val="FF0000"/>
            </a:solidFill>
            <a:round/>
            <a:headEnd/>
            <a:tailEnd/>
          </a:ln>
        </p:spPr>
        <p:txBody>
          <a:bodyPr>
            <a:prstTxWarp prst="textNoShape">
              <a:avLst/>
            </a:prstTxWarp>
          </a:bodyPr>
          <a:lstStyle/>
          <a:p>
            <a:endParaRPr lang="en-US"/>
          </a:p>
        </p:txBody>
      </p:sp>
      <p:sp>
        <p:nvSpPr>
          <p:cNvPr id="101778" name="Freeform 402"/>
          <p:cNvSpPr>
            <a:spLocks/>
          </p:cNvSpPr>
          <p:nvPr/>
        </p:nvSpPr>
        <p:spPr bwMode="auto">
          <a:xfrm>
            <a:off x="4924425" y="5262563"/>
            <a:ext cx="323850" cy="36512"/>
          </a:xfrm>
          <a:custGeom>
            <a:avLst/>
            <a:gdLst>
              <a:gd name="T0" fmla="*/ 18166 w 927"/>
              <a:gd name="T1" fmla="*/ 0 h 121"/>
              <a:gd name="T2" fmla="*/ 15372 w 927"/>
              <a:gd name="T3" fmla="*/ 0 h 121"/>
              <a:gd name="T4" fmla="*/ 12577 w 927"/>
              <a:gd name="T5" fmla="*/ 905 h 121"/>
              <a:gd name="T6" fmla="*/ 9782 w 927"/>
              <a:gd name="T7" fmla="*/ 1811 h 121"/>
              <a:gd name="T8" fmla="*/ 7686 w 927"/>
              <a:gd name="T9" fmla="*/ 3319 h 121"/>
              <a:gd name="T10" fmla="*/ 5590 w 927"/>
              <a:gd name="T11" fmla="*/ 5130 h 121"/>
              <a:gd name="T12" fmla="*/ 3494 w 927"/>
              <a:gd name="T13" fmla="*/ 7242 h 121"/>
              <a:gd name="T14" fmla="*/ 2096 w 927"/>
              <a:gd name="T15" fmla="*/ 9958 h 121"/>
              <a:gd name="T16" fmla="*/ 699 w 927"/>
              <a:gd name="T17" fmla="*/ 12372 h 121"/>
              <a:gd name="T18" fmla="*/ 349 w 927"/>
              <a:gd name="T19" fmla="*/ 15389 h 121"/>
              <a:gd name="T20" fmla="*/ 0 w 927"/>
              <a:gd name="T21" fmla="*/ 18407 h 121"/>
              <a:gd name="T22" fmla="*/ 349 w 927"/>
              <a:gd name="T23" fmla="*/ 21123 h 121"/>
              <a:gd name="T24" fmla="*/ 699 w 927"/>
              <a:gd name="T25" fmla="*/ 23838 h 121"/>
              <a:gd name="T26" fmla="*/ 2096 w 927"/>
              <a:gd name="T27" fmla="*/ 26554 h 121"/>
              <a:gd name="T28" fmla="*/ 3494 w 927"/>
              <a:gd name="T29" fmla="*/ 28968 h 121"/>
              <a:gd name="T30" fmla="*/ 5590 w 927"/>
              <a:gd name="T31" fmla="*/ 31080 h 121"/>
              <a:gd name="T32" fmla="*/ 7686 w 927"/>
              <a:gd name="T33" fmla="*/ 32891 h 121"/>
              <a:gd name="T34" fmla="*/ 9782 w 927"/>
              <a:gd name="T35" fmla="*/ 34400 h 121"/>
              <a:gd name="T36" fmla="*/ 12577 w 927"/>
              <a:gd name="T37" fmla="*/ 35305 h 121"/>
              <a:gd name="T38" fmla="*/ 15372 w 927"/>
              <a:gd name="T39" fmla="*/ 36210 h 121"/>
              <a:gd name="T40" fmla="*/ 18166 w 927"/>
              <a:gd name="T41" fmla="*/ 36512 h 121"/>
              <a:gd name="T42" fmla="*/ 306033 w 927"/>
              <a:gd name="T43" fmla="*/ 36512 h 121"/>
              <a:gd name="T44" fmla="*/ 311623 w 927"/>
              <a:gd name="T45" fmla="*/ 35305 h 121"/>
              <a:gd name="T46" fmla="*/ 314068 w 927"/>
              <a:gd name="T47" fmla="*/ 34400 h 121"/>
              <a:gd name="T48" fmla="*/ 316514 w 927"/>
              <a:gd name="T49" fmla="*/ 32891 h 121"/>
              <a:gd name="T50" fmla="*/ 318959 w 927"/>
              <a:gd name="T51" fmla="*/ 31080 h 121"/>
              <a:gd name="T52" fmla="*/ 320706 w 927"/>
              <a:gd name="T53" fmla="*/ 28968 h 121"/>
              <a:gd name="T54" fmla="*/ 322453 w 927"/>
              <a:gd name="T55" fmla="*/ 26554 h 121"/>
              <a:gd name="T56" fmla="*/ 323151 w 927"/>
              <a:gd name="T57" fmla="*/ 23838 h 121"/>
              <a:gd name="T58" fmla="*/ 323850 w 927"/>
              <a:gd name="T59" fmla="*/ 21123 h 121"/>
              <a:gd name="T60" fmla="*/ 323850 w 927"/>
              <a:gd name="T61" fmla="*/ 18407 h 121"/>
              <a:gd name="T62" fmla="*/ 323850 w 927"/>
              <a:gd name="T63" fmla="*/ 15389 h 121"/>
              <a:gd name="T64" fmla="*/ 323151 w 927"/>
              <a:gd name="T65" fmla="*/ 12372 h 121"/>
              <a:gd name="T66" fmla="*/ 322453 w 927"/>
              <a:gd name="T67" fmla="*/ 9958 h 121"/>
              <a:gd name="T68" fmla="*/ 320706 w 927"/>
              <a:gd name="T69" fmla="*/ 7242 h 121"/>
              <a:gd name="T70" fmla="*/ 318959 w 927"/>
              <a:gd name="T71" fmla="*/ 5130 h 121"/>
              <a:gd name="T72" fmla="*/ 316514 w 927"/>
              <a:gd name="T73" fmla="*/ 3319 h 121"/>
              <a:gd name="T74" fmla="*/ 314068 w 927"/>
              <a:gd name="T75" fmla="*/ 1811 h 121"/>
              <a:gd name="T76" fmla="*/ 311623 w 927"/>
              <a:gd name="T77" fmla="*/ 905 h 121"/>
              <a:gd name="T78" fmla="*/ 308828 w 927"/>
              <a:gd name="T79" fmla="*/ 0 h 121"/>
              <a:gd name="T80" fmla="*/ 306033 w 927"/>
              <a:gd name="T81" fmla="*/ 0 h 121"/>
              <a:gd name="T82" fmla="*/ 18166 w 927"/>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7"/>
              <a:gd name="T127" fmla="*/ 0 h 121"/>
              <a:gd name="T128" fmla="*/ 927 w 927"/>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7" h="121">
                <a:moveTo>
                  <a:pt x="52" y="0"/>
                </a:moveTo>
                <a:lnTo>
                  <a:pt x="44" y="0"/>
                </a:lnTo>
                <a:lnTo>
                  <a:pt x="36" y="3"/>
                </a:lnTo>
                <a:lnTo>
                  <a:pt x="28" y="6"/>
                </a:lnTo>
                <a:lnTo>
                  <a:pt x="22" y="11"/>
                </a:lnTo>
                <a:lnTo>
                  <a:pt x="16" y="17"/>
                </a:lnTo>
                <a:lnTo>
                  <a:pt x="10" y="24"/>
                </a:lnTo>
                <a:lnTo>
                  <a:pt x="6" y="33"/>
                </a:lnTo>
                <a:lnTo>
                  <a:pt x="2" y="41"/>
                </a:lnTo>
                <a:lnTo>
                  <a:pt x="1" y="51"/>
                </a:lnTo>
                <a:lnTo>
                  <a:pt x="0" y="61"/>
                </a:lnTo>
                <a:lnTo>
                  <a:pt x="1" y="70"/>
                </a:lnTo>
                <a:lnTo>
                  <a:pt x="2" y="79"/>
                </a:lnTo>
                <a:lnTo>
                  <a:pt x="6" y="88"/>
                </a:lnTo>
                <a:lnTo>
                  <a:pt x="10" y="96"/>
                </a:lnTo>
                <a:lnTo>
                  <a:pt x="16" y="103"/>
                </a:lnTo>
                <a:lnTo>
                  <a:pt x="22" y="109"/>
                </a:lnTo>
                <a:lnTo>
                  <a:pt x="28" y="114"/>
                </a:lnTo>
                <a:lnTo>
                  <a:pt x="36" y="117"/>
                </a:lnTo>
                <a:lnTo>
                  <a:pt x="44" y="120"/>
                </a:lnTo>
                <a:lnTo>
                  <a:pt x="52" y="121"/>
                </a:lnTo>
                <a:lnTo>
                  <a:pt x="876" y="121"/>
                </a:lnTo>
                <a:lnTo>
                  <a:pt x="892" y="117"/>
                </a:lnTo>
                <a:lnTo>
                  <a:pt x="899" y="114"/>
                </a:lnTo>
                <a:lnTo>
                  <a:pt x="906" y="109"/>
                </a:lnTo>
                <a:lnTo>
                  <a:pt x="913" y="103"/>
                </a:lnTo>
                <a:lnTo>
                  <a:pt x="918" y="96"/>
                </a:lnTo>
                <a:lnTo>
                  <a:pt x="923" y="88"/>
                </a:lnTo>
                <a:lnTo>
                  <a:pt x="925" y="79"/>
                </a:lnTo>
                <a:lnTo>
                  <a:pt x="927" y="70"/>
                </a:lnTo>
                <a:lnTo>
                  <a:pt x="927" y="61"/>
                </a:lnTo>
                <a:lnTo>
                  <a:pt x="927" y="51"/>
                </a:lnTo>
                <a:lnTo>
                  <a:pt x="925" y="41"/>
                </a:lnTo>
                <a:lnTo>
                  <a:pt x="923" y="33"/>
                </a:lnTo>
                <a:lnTo>
                  <a:pt x="918" y="24"/>
                </a:lnTo>
                <a:lnTo>
                  <a:pt x="913" y="17"/>
                </a:lnTo>
                <a:lnTo>
                  <a:pt x="906" y="11"/>
                </a:lnTo>
                <a:lnTo>
                  <a:pt x="899" y="6"/>
                </a:lnTo>
                <a:lnTo>
                  <a:pt x="892" y="3"/>
                </a:lnTo>
                <a:lnTo>
                  <a:pt x="884" y="0"/>
                </a:lnTo>
                <a:lnTo>
                  <a:pt x="876"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1779" name="Line 403"/>
          <p:cNvSpPr>
            <a:spLocks noChangeShapeType="1"/>
          </p:cNvSpPr>
          <p:nvPr/>
        </p:nvSpPr>
        <p:spPr bwMode="auto">
          <a:xfrm>
            <a:off x="5213350" y="5280025"/>
            <a:ext cx="1588" cy="1588"/>
          </a:xfrm>
          <a:prstGeom prst="line">
            <a:avLst/>
          </a:prstGeom>
          <a:noFill/>
          <a:ln w="0">
            <a:solidFill>
              <a:srgbClr val="FF0000"/>
            </a:solidFill>
            <a:round/>
            <a:headEnd/>
            <a:tailEnd/>
          </a:ln>
        </p:spPr>
        <p:txBody>
          <a:bodyPr>
            <a:prstTxWarp prst="textNoShape">
              <a:avLst/>
            </a:prstTxWarp>
          </a:bodyPr>
          <a:lstStyle/>
          <a:p>
            <a:endParaRPr lang="en-US"/>
          </a:p>
        </p:txBody>
      </p:sp>
      <p:sp>
        <p:nvSpPr>
          <p:cNvPr id="101780" name="Freeform 404"/>
          <p:cNvSpPr>
            <a:spLocks/>
          </p:cNvSpPr>
          <p:nvPr/>
        </p:nvSpPr>
        <p:spPr bwMode="auto">
          <a:xfrm>
            <a:off x="5213350" y="5143500"/>
            <a:ext cx="34925" cy="155575"/>
          </a:xfrm>
          <a:custGeom>
            <a:avLst/>
            <a:gdLst>
              <a:gd name="T0" fmla="*/ 0 w 102"/>
              <a:gd name="T1" fmla="*/ 137485 h 516"/>
              <a:gd name="T2" fmla="*/ 0 w 102"/>
              <a:gd name="T3" fmla="*/ 140198 h 516"/>
              <a:gd name="T4" fmla="*/ 685 w 102"/>
              <a:gd name="T5" fmla="*/ 142912 h 516"/>
              <a:gd name="T6" fmla="*/ 1712 w 102"/>
              <a:gd name="T7" fmla="*/ 145625 h 516"/>
              <a:gd name="T8" fmla="*/ 3424 w 102"/>
              <a:gd name="T9" fmla="*/ 148037 h 516"/>
              <a:gd name="T10" fmla="*/ 5136 w 102"/>
              <a:gd name="T11" fmla="*/ 150148 h 516"/>
              <a:gd name="T12" fmla="*/ 7190 w 102"/>
              <a:gd name="T13" fmla="*/ 151957 h 516"/>
              <a:gd name="T14" fmla="*/ 9245 w 102"/>
              <a:gd name="T15" fmla="*/ 153464 h 516"/>
              <a:gd name="T16" fmla="*/ 12326 w 102"/>
              <a:gd name="T17" fmla="*/ 154369 h 516"/>
              <a:gd name="T18" fmla="*/ 14723 w 102"/>
              <a:gd name="T19" fmla="*/ 155273 h 516"/>
              <a:gd name="T20" fmla="*/ 17463 w 102"/>
              <a:gd name="T21" fmla="*/ 155575 h 516"/>
              <a:gd name="T22" fmla="*/ 20202 w 102"/>
              <a:gd name="T23" fmla="*/ 155273 h 516"/>
              <a:gd name="T24" fmla="*/ 22941 w 102"/>
              <a:gd name="T25" fmla="*/ 154369 h 516"/>
              <a:gd name="T26" fmla="*/ 25338 w 102"/>
              <a:gd name="T27" fmla="*/ 153464 h 516"/>
              <a:gd name="T28" fmla="*/ 27735 w 102"/>
              <a:gd name="T29" fmla="*/ 151957 h 516"/>
              <a:gd name="T30" fmla="*/ 30131 w 102"/>
              <a:gd name="T31" fmla="*/ 150148 h 516"/>
              <a:gd name="T32" fmla="*/ 31843 w 102"/>
              <a:gd name="T33" fmla="*/ 148037 h 516"/>
              <a:gd name="T34" fmla="*/ 33555 w 102"/>
              <a:gd name="T35" fmla="*/ 145625 h 516"/>
              <a:gd name="T36" fmla="*/ 34240 w 102"/>
              <a:gd name="T37" fmla="*/ 142912 h 516"/>
              <a:gd name="T38" fmla="*/ 34925 w 102"/>
              <a:gd name="T39" fmla="*/ 140198 h 516"/>
              <a:gd name="T40" fmla="*/ 34925 w 102"/>
              <a:gd name="T41" fmla="*/ 137485 h 516"/>
              <a:gd name="T42" fmla="*/ 34925 w 102"/>
              <a:gd name="T43" fmla="*/ 18392 h 516"/>
              <a:gd name="T44" fmla="*/ 34240 w 102"/>
              <a:gd name="T45" fmla="*/ 12362 h 516"/>
              <a:gd name="T46" fmla="*/ 33555 w 102"/>
              <a:gd name="T47" fmla="*/ 9950 h 516"/>
              <a:gd name="T48" fmla="*/ 31843 w 102"/>
              <a:gd name="T49" fmla="*/ 7236 h 516"/>
              <a:gd name="T50" fmla="*/ 30131 w 102"/>
              <a:gd name="T51" fmla="*/ 5126 h 516"/>
              <a:gd name="T52" fmla="*/ 27735 w 102"/>
              <a:gd name="T53" fmla="*/ 3317 h 516"/>
              <a:gd name="T54" fmla="*/ 25338 w 102"/>
              <a:gd name="T55" fmla="*/ 1809 h 516"/>
              <a:gd name="T56" fmla="*/ 22941 w 102"/>
              <a:gd name="T57" fmla="*/ 905 h 516"/>
              <a:gd name="T58" fmla="*/ 20202 w 102"/>
              <a:gd name="T59" fmla="*/ 0 h 516"/>
              <a:gd name="T60" fmla="*/ 17463 w 102"/>
              <a:gd name="T61" fmla="*/ 0 h 516"/>
              <a:gd name="T62" fmla="*/ 14723 w 102"/>
              <a:gd name="T63" fmla="*/ 0 h 516"/>
              <a:gd name="T64" fmla="*/ 12326 w 102"/>
              <a:gd name="T65" fmla="*/ 905 h 516"/>
              <a:gd name="T66" fmla="*/ 9245 w 102"/>
              <a:gd name="T67" fmla="*/ 1809 h 516"/>
              <a:gd name="T68" fmla="*/ 7190 w 102"/>
              <a:gd name="T69" fmla="*/ 3317 h 516"/>
              <a:gd name="T70" fmla="*/ 5136 w 102"/>
              <a:gd name="T71" fmla="*/ 5126 h 516"/>
              <a:gd name="T72" fmla="*/ 3424 w 102"/>
              <a:gd name="T73" fmla="*/ 7236 h 516"/>
              <a:gd name="T74" fmla="*/ 1712 w 102"/>
              <a:gd name="T75" fmla="*/ 9950 h 516"/>
              <a:gd name="T76" fmla="*/ 685 w 102"/>
              <a:gd name="T77" fmla="*/ 12362 h 516"/>
              <a:gd name="T78" fmla="*/ 0 w 102"/>
              <a:gd name="T79" fmla="*/ 15377 h 516"/>
              <a:gd name="T80" fmla="*/ 0 w 102"/>
              <a:gd name="T81" fmla="*/ 18392 h 516"/>
              <a:gd name="T82" fmla="*/ 0 w 102"/>
              <a:gd name="T83" fmla="*/ 137485 h 5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
              <a:gd name="T127" fmla="*/ 0 h 516"/>
              <a:gd name="T128" fmla="*/ 102 w 102"/>
              <a:gd name="T129" fmla="*/ 516 h 5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 h="516">
                <a:moveTo>
                  <a:pt x="0" y="456"/>
                </a:moveTo>
                <a:lnTo>
                  <a:pt x="0" y="465"/>
                </a:lnTo>
                <a:lnTo>
                  <a:pt x="2" y="474"/>
                </a:lnTo>
                <a:lnTo>
                  <a:pt x="5" y="483"/>
                </a:lnTo>
                <a:lnTo>
                  <a:pt x="10" y="491"/>
                </a:lnTo>
                <a:lnTo>
                  <a:pt x="15" y="498"/>
                </a:lnTo>
                <a:lnTo>
                  <a:pt x="21" y="504"/>
                </a:lnTo>
                <a:lnTo>
                  <a:pt x="27" y="509"/>
                </a:lnTo>
                <a:lnTo>
                  <a:pt x="36" y="512"/>
                </a:lnTo>
                <a:lnTo>
                  <a:pt x="43" y="515"/>
                </a:lnTo>
                <a:lnTo>
                  <a:pt x="51" y="516"/>
                </a:lnTo>
                <a:lnTo>
                  <a:pt x="59" y="515"/>
                </a:lnTo>
                <a:lnTo>
                  <a:pt x="67" y="512"/>
                </a:lnTo>
                <a:lnTo>
                  <a:pt x="74" y="509"/>
                </a:lnTo>
                <a:lnTo>
                  <a:pt x="81" y="504"/>
                </a:lnTo>
                <a:lnTo>
                  <a:pt x="88" y="498"/>
                </a:lnTo>
                <a:lnTo>
                  <a:pt x="93" y="491"/>
                </a:lnTo>
                <a:lnTo>
                  <a:pt x="98" y="483"/>
                </a:lnTo>
                <a:lnTo>
                  <a:pt x="100" y="474"/>
                </a:lnTo>
                <a:lnTo>
                  <a:pt x="102" y="465"/>
                </a:lnTo>
                <a:lnTo>
                  <a:pt x="102" y="456"/>
                </a:lnTo>
                <a:lnTo>
                  <a:pt x="102" y="61"/>
                </a:lnTo>
                <a:lnTo>
                  <a:pt x="100" y="41"/>
                </a:lnTo>
                <a:lnTo>
                  <a:pt x="98" y="33"/>
                </a:lnTo>
                <a:lnTo>
                  <a:pt x="93" y="24"/>
                </a:lnTo>
                <a:lnTo>
                  <a:pt x="88" y="17"/>
                </a:lnTo>
                <a:lnTo>
                  <a:pt x="81" y="11"/>
                </a:lnTo>
                <a:lnTo>
                  <a:pt x="74" y="6"/>
                </a:lnTo>
                <a:lnTo>
                  <a:pt x="67" y="3"/>
                </a:lnTo>
                <a:lnTo>
                  <a:pt x="59" y="0"/>
                </a:lnTo>
                <a:lnTo>
                  <a:pt x="51" y="0"/>
                </a:lnTo>
                <a:lnTo>
                  <a:pt x="43" y="0"/>
                </a:lnTo>
                <a:lnTo>
                  <a:pt x="36" y="3"/>
                </a:lnTo>
                <a:lnTo>
                  <a:pt x="27" y="6"/>
                </a:lnTo>
                <a:lnTo>
                  <a:pt x="21" y="11"/>
                </a:lnTo>
                <a:lnTo>
                  <a:pt x="15" y="17"/>
                </a:lnTo>
                <a:lnTo>
                  <a:pt x="10" y="24"/>
                </a:lnTo>
                <a:lnTo>
                  <a:pt x="5" y="33"/>
                </a:lnTo>
                <a:lnTo>
                  <a:pt x="2" y="41"/>
                </a:lnTo>
                <a:lnTo>
                  <a:pt x="0" y="51"/>
                </a:lnTo>
                <a:lnTo>
                  <a:pt x="0" y="61"/>
                </a:lnTo>
                <a:lnTo>
                  <a:pt x="0" y="456"/>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1781" name="Line 405"/>
          <p:cNvSpPr>
            <a:spLocks noChangeShapeType="1"/>
          </p:cNvSpPr>
          <p:nvPr/>
        </p:nvSpPr>
        <p:spPr bwMode="auto">
          <a:xfrm>
            <a:off x="5229225" y="5143500"/>
            <a:ext cx="1588" cy="1588"/>
          </a:xfrm>
          <a:prstGeom prst="line">
            <a:avLst/>
          </a:prstGeom>
          <a:noFill/>
          <a:ln w="0">
            <a:solidFill>
              <a:srgbClr val="FF0000"/>
            </a:solidFill>
            <a:round/>
            <a:headEnd/>
            <a:tailEnd/>
          </a:ln>
        </p:spPr>
        <p:txBody>
          <a:bodyPr>
            <a:prstTxWarp prst="textNoShape">
              <a:avLst/>
            </a:prstTxWarp>
          </a:bodyPr>
          <a:lstStyle/>
          <a:p>
            <a:endParaRPr lang="en-US"/>
          </a:p>
        </p:txBody>
      </p:sp>
      <p:sp>
        <p:nvSpPr>
          <p:cNvPr id="101782" name="Freeform 406"/>
          <p:cNvSpPr>
            <a:spLocks/>
          </p:cNvSpPr>
          <p:nvPr/>
        </p:nvSpPr>
        <p:spPr bwMode="auto">
          <a:xfrm>
            <a:off x="5213350" y="5143500"/>
            <a:ext cx="322263" cy="36513"/>
          </a:xfrm>
          <a:custGeom>
            <a:avLst/>
            <a:gdLst>
              <a:gd name="T0" fmla="*/ 17749 w 926"/>
              <a:gd name="T1" fmla="*/ 0 h 121"/>
              <a:gd name="T2" fmla="*/ 14965 w 926"/>
              <a:gd name="T3" fmla="*/ 0 h 121"/>
              <a:gd name="T4" fmla="*/ 12529 w 926"/>
              <a:gd name="T5" fmla="*/ 905 h 121"/>
              <a:gd name="T6" fmla="*/ 9396 w 926"/>
              <a:gd name="T7" fmla="*/ 1811 h 121"/>
              <a:gd name="T8" fmla="*/ 7308 w 926"/>
              <a:gd name="T9" fmla="*/ 3319 h 121"/>
              <a:gd name="T10" fmla="*/ 5220 w 926"/>
              <a:gd name="T11" fmla="*/ 5130 h 121"/>
              <a:gd name="T12" fmla="*/ 3480 w 926"/>
              <a:gd name="T13" fmla="*/ 7242 h 121"/>
              <a:gd name="T14" fmla="*/ 1740 w 926"/>
              <a:gd name="T15" fmla="*/ 9958 h 121"/>
              <a:gd name="T16" fmla="*/ 696 w 926"/>
              <a:gd name="T17" fmla="*/ 12372 h 121"/>
              <a:gd name="T18" fmla="*/ 0 w 926"/>
              <a:gd name="T19" fmla="*/ 15390 h 121"/>
              <a:gd name="T20" fmla="*/ 0 w 926"/>
              <a:gd name="T21" fmla="*/ 18407 h 121"/>
              <a:gd name="T22" fmla="*/ 0 w 926"/>
              <a:gd name="T23" fmla="*/ 20821 h 121"/>
              <a:gd name="T24" fmla="*/ 696 w 926"/>
              <a:gd name="T25" fmla="*/ 23839 h 121"/>
              <a:gd name="T26" fmla="*/ 1740 w 926"/>
              <a:gd name="T27" fmla="*/ 26253 h 121"/>
              <a:gd name="T28" fmla="*/ 3480 w 926"/>
              <a:gd name="T29" fmla="*/ 28969 h 121"/>
              <a:gd name="T30" fmla="*/ 5220 w 926"/>
              <a:gd name="T31" fmla="*/ 31081 h 121"/>
              <a:gd name="T32" fmla="*/ 7308 w 926"/>
              <a:gd name="T33" fmla="*/ 32892 h 121"/>
              <a:gd name="T34" fmla="*/ 9396 w 926"/>
              <a:gd name="T35" fmla="*/ 34401 h 121"/>
              <a:gd name="T36" fmla="*/ 12529 w 926"/>
              <a:gd name="T37" fmla="*/ 35306 h 121"/>
              <a:gd name="T38" fmla="*/ 14965 w 926"/>
              <a:gd name="T39" fmla="*/ 36211 h 121"/>
              <a:gd name="T40" fmla="*/ 17749 w 926"/>
              <a:gd name="T41" fmla="*/ 36513 h 121"/>
              <a:gd name="T42" fmla="*/ 304166 w 926"/>
              <a:gd name="T43" fmla="*/ 36513 h 121"/>
              <a:gd name="T44" fmla="*/ 310430 w 926"/>
              <a:gd name="T45" fmla="*/ 35306 h 121"/>
              <a:gd name="T46" fmla="*/ 312867 w 926"/>
              <a:gd name="T47" fmla="*/ 34401 h 121"/>
              <a:gd name="T48" fmla="*/ 314955 w 926"/>
              <a:gd name="T49" fmla="*/ 32892 h 121"/>
              <a:gd name="T50" fmla="*/ 317391 w 926"/>
              <a:gd name="T51" fmla="*/ 31081 h 121"/>
              <a:gd name="T52" fmla="*/ 319131 w 926"/>
              <a:gd name="T53" fmla="*/ 28969 h 121"/>
              <a:gd name="T54" fmla="*/ 320523 w 926"/>
              <a:gd name="T55" fmla="*/ 26253 h 121"/>
              <a:gd name="T56" fmla="*/ 321567 w 926"/>
              <a:gd name="T57" fmla="*/ 23839 h 121"/>
              <a:gd name="T58" fmla="*/ 322263 w 926"/>
              <a:gd name="T59" fmla="*/ 20821 h 121"/>
              <a:gd name="T60" fmla="*/ 322263 w 926"/>
              <a:gd name="T61" fmla="*/ 18407 h 121"/>
              <a:gd name="T62" fmla="*/ 322263 w 926"/>
              <a:gd name="T63" fmla="*/ 15390 h 121"/>
              <a:gd name="T64" fmla="*/ 321567 w 926"/>
              <a:gd name="T65" fmla="*/ 12372 h 121"/>
              <a:gd name="T66" fmla="*/ 320523 w 926"/>
              <a:gd name="T67" fmla="*/ 9958 h 121"/>
              <a:gd name="T68" fmla="*/ 319131 w 926"/>
              <a:gd name="T69" fmla="*/ 7242 h 121"/>
              <a:gd name="T70" fmla="*/ 317391 w 926"/>
              <a:gd name="T71" fmla="*/ 5130 h 121"/>
              <a:gd name="T72" fmla="*/ 314955 w 926"/>
              <a:gd name="T73" fmla="*/ 3319 h 121"/>
              <a:gd name="T74" fmla="*/ 312867 w 926"/>
              <a:gd name="T75" fmla="*/ 1811 h 121"/>
              <a:gd name="T76" fmla="*/ 310430 w 926"/>
              <a:gd name="T77" fmla="*/ 905 h 121"/>
              <a:gd name="T78" fmla="*/ 307298 w 926"/>
              <a:gd name="T79" fmla="*/ 0 h 121"/>
              <a:gd name="T80" fmla="*/ 304166 w 926"/>
              <a:gd name="T81" fmla="*/ 0 h 121"/>
              <a:gd name="T82" fmla="*/ 17749 w 926"/>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6"/>
              <a:gd name="T127" fmla="*/ 0 h 121"/>
              <a:gd name="T128" fmla="*/ 926 w 926"/>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6" h="121">
                <a:moveTo>
                  <a:pt x="51" y="0"/>
                </a:moveTo>
                <a:lnTo>
                  <a:pt x="43" y="0"/>
                </a:lnTo>
                <a:lnTo>
                  <a:pt x="36" y="3"/>
                </a:lnTo>
                <a:lnTo>
                  <a:pt x="27" y="6"/>
                </a:lnTo>
                <a:lnTo>
                  <a:pt x="21" y="11"/>
                </a:lnTo>
                <a:lnTo>
                  <a:pt x="15" y="17"/>
                </a:lnTo>
                <a:lnTo>
                  <a:pt x="10" y="24"/>
                </a:lnTo>
                <a:lnTo>
                  <a:pt x="5" y="33"/>
                </a:lnTo>
                <a:lnTo>
                  <a:pt x="2" y="41"/>
                </a:lnTo>
                <a:lnTo>
                  <a:pt x="0" y="51"/>
                </a:lnTo>
                <a:lnTo>
                  <a:pt x="0" y="61"/>
                </a:lnTo>
                <a:lnTo>
                  <a:pt x="0" y="69"/>
                </a:lnTo>
                <a:lnTo>
                  <a:pt x="2" y="79"/>
                </a:lnTo>
                <a:lnTo>
                  <a:pt x="5" y="87"/>
                </a:lnTo>
                <a:lnTo>
                  <a:pt x="10" y="96"/>
                </a:lnTo>
                <a:lnTo>
                  <a:pt x="15" y="103"/>
                </a:lnTo>
                <a:lnTo>
                  <a:pt x="21" y="109"/>
                </a:lnTo>
                <a:lnTo>
                  <a:pt x="27" y="114"/>
                </a:lnTo>
                <a:lnTo>
                  <a:pt x="36" y="117"/>
                </a:lnTo>
                <a:lnTo>
                  <a:pt x="43" y="120"/>
                </a:lnTo>
                <a:lnTo>
                  <a:pt x="51" y="121"/>
                </a:lnTo>
                <a:lnTo>
                  <a:pt x="874" y="121"/>
                </a:lnTo>
                <a:lnTo>
                  <a:pt x="892" y="117"/>
                </a:lnTo>
                <a:lnTo>
                  <a:pt x="899" y="114"/>
                </a:lnTo>
                <a:lnTo>
                  <a:pt x="905" y="109"/>
                </a:lnTo>
                <a:lnTo>
                  <a:pt x="912" y="103"/>
                </a:lnTo>
                <a:lnTo>
                  <a:pt x="917" y="96"/>
                </a:lnTo>
                <a:lnTo>
                  <a:pt x="921" y="87"/>
                </a:lnTo>
                <a:lnTo>
                  <a:pt x="924" y="79"/>
                </a:lnTo>
                <a:lnTo>
                  <a:pt x="926" y="69"/>
                </a:lnTo>
                <a:lnTo>
                  <a:pt x="926" y="61"/>
                </a:lnTo>
                <a:lnTo>
                  <a:pt x="926" y="51"/>
                </a:lnTo>
                <a:lnTo>
                  <a:pt x="924" y="41"/>
                </a:lnTo>
                <a:lnTo>
                  <a:pt x="921" y="33"/>
                </a:lnTo>
                <a:lnTo>
                  <a:pt x="917" y="24"/>
                </a:lnTo>
                <a:lnTo>
                  <a:pt x="912" y="17"/>
                </a:lnTo>
                <a:lnTo>
                  <a:pt x="905" y="11"/>
                </a:lnTo>
                <a:lnTo>
                  <a:pt x="899" y="6"/>
                </a:lnTo>
                <a:lnTo>
                  <a:pt x="892" y="3"/>
                </a:lnTo>
                <a:lnTo>
                  <a:pt x="883" y="0"/>
                </a:lnTo>
                <a:lnTo>
                  <a:pt x="874" y="0"/>
                </a:lnTo>
                <a:lnTo>
                  <a:pt x="51"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1783" name="Line 407"/>
          <p:cNvSpPr>
            <a:spLocks noChangeShapeType="1"/>
          </p:cNvSpPr>
          <p:nvPr/>
        </p:nvSpPr>
        <p:spPr bwMode="auto">
          <a:xfrm>
            <a:off x="5519738" y="5143500"/>
            <a:ext cx="1587" cy="1588"/>
          </a:xfrm>
          <a:prstGeom prst="line">
            <a:avLst/>
          </a:prstGeom>
          <a:noFill/>
          <a:ln w="0">
            <a:solidFill>
              <a:srgbClr val="FF0000"/>
            </a:solidFill>
            <a:round/>
            <a:headEnd/>
            <a:tailEnd/>
          </a:ln>
        </p:spPr>
        <p:txBody>
          <a:bodyPr>
            <a:prstTxWarp prst="textNoShape">
              <a:avLst/>
            </a:prstTxWarp>
          </a:bodyPr>
          <a:lstStyle/>
          <a:p>
            <a:endParaRPr lang="en-US"/>
          </a:p>
        </p:txBody>
      </p:sp>
      <p:sp>
        <p:nvSpPr>
          <p:cNvPr id="101784" name="Freeform 408"/>
          <p:cNvSpPr>
            <a:spLocks/>
          </p:cNvSpPr>
          <p:nvPr/>
        </p:nvSpPr>
        <p:spPr bwMode="auto">
          <a:xfrm>
            <a:off x="5500688" y="5143500"/>
            <a:ext cx="323850" cy="36513"/>
          </a:xfrm>
          <a:custGeom>
            <a:avLst/>
            <a:gdLst>
              <a:gd name="T0" fmla="*/ 18147 w 928"/>
              <a:gd name="T1" fmla="*/ 0 h 121"/>
              <a:gd name="T2" fmla="*/ 15006 w 928"/>
              <a:gd name="T3" fmla="*/ 0 h 121"/>
              <a:gd name="T4" fmla="*/ 12563 w 928"/>
              <a:gd name="T5" fmla="*/ 905 h 121"/>
              <a:gd name="T6" fmla="*/ 9771 w 928"/>
              <a:gd name="T7" fmla="*/ 1811 h 121"/>
              <a:gd name="T8" fmla="*/ 7329 w 928"/>
              <a:gd name="T9" fmla="*/ 3319 h 121"/>
              <a:gd name="T10" fmla="*/ 5235 w 928"/>
              <a:gd name="T11" fmla="*/ 5130 h 121"/>
              <a:gd name="T12" fmla="*/ 3490 w 928"/>
              <a:gd name="T13" fmla="*/ 7242 h 121"/>
              <a:gd name="T14" fmla="*/ 1745 w 928"/>
              <a:gd name="T15" fmla="*/ 9958 h 121"/>
              <a:gd name="T16" fmla="*/ 698 w 928"/>
              <a:gd name="T17" fmla="*/ 12372 h 121"/>
              <a:gd name="T18" fmla="*/ 0 w 928"/>
              <a:gd name="T19" fmla="*/ 15390 h 121"/>
              <a:gd name="T20" fmla="*/ 0 w 928"/>
              <a:gd name="T21" fmla="*/ 18407 h 121"/>
              <a:gd name="T22" fmla="*/ 0 w 928"/>
              <a:gd name="T23" fmla="*/ 20821 h 121"/>
              <a:gd name="T24" fmla="*/ 698 w 928"/>
              <a:gd name="T25" fmla="*/ 23839 h 121"/>
              <a:gd name="T26" fmla="*/ 1745 w 928"/>
              <a:gd name="T27" fmla="*/ 26253 h 121"/>
              <a:gd name="T28" fmla="*/ 3490 w 928"/>
              <a:gd name="T29" fmla="*/ 28969 h 121"/>
              <a:gd name="T30" fmla="*/ 5235 w 928"/>
              <a:gd name="T31" fmla="*/ 31081 h 121"/>
              <a:gd name="T32" fmla="*/ 7329 w 928"/>
              <a:gd name="T33" fmla="*/ 32892 h 121"/>
              <a:gd name="T34" fmla="*/ 9771 w 928"/>
              <a:gd name="T35" fmla="*/ 34401 h 121"/>
              <a:gd name="T36" fmla="*/ 12563 w 928"/>
              <a:gd name="T37" fmla="*/ 35306 h 121"/>
              <a:gd name="T38" fmla="*/ 15006 w 928"/>
              <a:gd name="T39" fmla="*/ 36211 h 121"/>
              <a:gd name="T40" fmla="*/ 18147 w 928"/>
              <a:gd name="T41" fmla="*/ 36513 h 121"/>
              <a:gd name="T42" fmla="*/ 305703 w 928"/>
              <a:gd name="T43" fmla="*/ 36513 h 121"/>
              <a:gd name="T44" fmla="*/ 311287 w 928"/>
              <a:gd name="T45" fmla="*/ 35306 h 121"/>
              <a:gd name="T46" fmla="*/ 313730 w 928"/>
              <a:gd name="T47" fmla="*/ 34401 h 121"/>
              <a:gd name="T48" fmla="*/ 315824 w 928"/>
              <a:gd name="T49" fmla="*/ 32892 h 121"/>
              <a:gd name="T50" fmla="*/ 318266 w 928"/>
              <a:gd name="T51" fmla="*/ 31081 h 121"/>
              <a:gd name="T52" fmla="*/ 320360 w 928"/>
              <a:gd name="T53" fmla="*/ 28969 h 121"/>
              <a:gd name="T54" fmla="*/ 321407 w 928"/>
              <a:gd name="T55" fmla="*/ 26253 h 121"/>
              <a:gd name="T56" fmla="*/ 322803 w 928"/>
              <a:gd name="T57" fmla="*/ 23839 h 121"/>
              <a:gd name="T58" fmla="*/ 323152 w 928"/>
              <a:gd name="T59" fmla="*/ 20821 h 121"/>
              <a:gd name="T60" fmla="*/ 323850 w 928"/>
              <a:gd name="T61" fmla="*/ 18407 h 121"/>
              <a:gd name="T62" fmla="*/ 323152 w 928"/>
              <a:gd name="T63" fmla="*/ 15390 h 121"/>
              <a:gd name="T64" fmla="*/ 322803 w 928"/>
              <a:gd name="T65" fmla="*/ 12372 h 121"/>
              <a:gd name="T66" fmla="*/ 321407 w 928"/>
              <a:gd name="T67" fmla="*/ 9958 h 121"/>
              <a:gd name="T68" fmla="*/ 320360 w 928"/>
              <a:gd name="T69" fmla="*/ 7242 h 121"/>
              <a:gd name="T70" fmla="*/ 318266 w 928"/>
              <a:gd name="T71" fmla="*/ 5130 h 121"/>
              <a:gd name="T72" fmla="*/ 315824 w 928"/>
              <a:gd name="T73" fmla="*/ 3319 h 121"/>
              <a:gd name="T74" fmla="*/ 313730 w 928"/>
              <a:gd name="T75" fmla="*/ 1811 h 121"/>
              <a:gd name="T76" fmla="*/ 311287 w 928"/>
              <a:gd name="T77" fmla="*/ 905 h 121"/>
              <a:gd name="T78" fmla="*/ 308146 w 928"/>
              <a:gd name="T79" fmla="*/ 0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3" y="0"/>
                </a:lnTo>
                <a:lnTo>
                  <a:pt x="36" y="3"/>
                </a:lnTo>
                <a:lnTo>
                  <a:pt x="28" y="6"/>
                </a:lnTo>
                <a:lnTo>
                  <a:pt x="21" y="11"/>
                </a:lnTo>
                <a:lnTo>
                  <a:pt x="15" y="17"/>
                </a:lnTo>
                <a:lnTo>
                  <a:pt x="10" y="24"/>
                </a:lnTo>
                <a:lnTo>
                  <a:pt x="5" y="33"/>
                </a:lnTo>
                <a:lnTo>
                  <a:pt x="2" y="41"/>
                </a:lnTo>
                <a:lnTo>
                  <a:pt x="0" y="51"/>
                </a:lnTo>
                <a:lnTo>
                  <a:pt x="0" y="61"/>
                </a:lnTo>
                <a:lnTo>
                  <a:pt x="0" y="69"/>
                </a:lnTo>
                <a:lnTo>
                  <a:pt x="2" y="79"/>
                </a:lnTo>
                <a:lnTo>
                  <a:pt x="5" y="87"/>
                </a:lnTo>
                <a:lnTo>
                  <a:pt x="10" y="96"/>
                </a:lnTo>
                <a:lnTo>
                  <a:pt x="15" y="103"/>
                </a:lnTo>
                <a:lnTo>
                  <a:pt x="21" y="109"/>
                </a:lnTo>
                <a:lnTo>
                  <a:pt x="28" y="114"/>
                </a:lnTo>
                <a:lnTo>
                  <a:pt x="36" y="117"/>
                </a:lnTo>
                <a:lnTo>
                  <a:pt x="43" y="120"/>
                </a:lnTo>
                <a:lnTo>
                  <a:pt x="52" y="121"/>
                </a:lnTo>
                <a:lnTo>
                  <a:pt x="876" y="121"/>
                </a:lnTo>
                <a:lnTo>
                  <a:pt x="892" y="117"/>
                </a:lnTo>
                <a:lnTo>
                  <a:pt x="899" y="114"/>
                </a:lnTo>
                <a:lnTo>
                  <a:pt x="905" y="109"/>
                </a:lnTo>
                <a:lnTo>
                  <a:pt x="912" y="103"/>
                </a:lnTo>
                <a:lnTo>
                  <a:pt x="918" y="96"/>
                </a:lnTo>
                <a:lnTo>
                  <a:pt x="921" y="87"/>
                </a:lnTo>
                <a:lnTo>
                  <a:pt x="925" y="79"/>
                </a:lnTo>
                <a:lnTo>
                  <a:pt x="926" y="69"/>
                </a:lnTo>
                <a:lnTo>
                  <a:pt x="928" y="61"/>
                </a:lnTo>
                <a:lnTo>
                  <a:pt x="926" y="51"/>
                </a:lnTo>
                <a:lnTo>
                  <a:pt x="925" y="41"/>
                </a:lnTo>
                <a:lnTo>
                  <a:pt x="921" y="33"/>
                </a:lnTo>
                <a:lnTo>
                  <a:pt x="918" y="24"/>
                </a:lnTo>
                <a:lnTo>
                  <a:pt x="912" y="17"/>
                </a:lnTo>
                <a:lnTo>
                  <a:pt x="905" y="11"/>
                </a:lnTo>
                <a:lnTo>
                  <a:pt x="899" y="6"/>
                </a:lnTo>
                <a:lnTo>
                  <a:pt x="892" y="3"/>
                </a:lnTo>
                <a:lnTo>
                  <a:pt x="883" y="0"/>
                </a:lnTo>
                <a:lnTo>
                  <a:pt x="876"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1785" name="Line 409"/>
          <p:cNvSpPr>
            <a:spLocks noChangeShapeType="1"/>
          </p:cNvSpPr>
          <p:nvPr/>
        </p:nvSpPr>
        <p:spPr bwMode="auto">
          <a:xfrm>
            <a:off x="5807075" y="5143500"/>
            <a:ext cx="1588" cy="1588"/>
          </a:xfrm>
          <a:prstGeom prst="line">
            <a:avLst/>
          </a:prstGeom>
          <a:noFill/>
          <a:ln w="0">
            <a:solidFill>
              <a:srgbClr val="FF0000"/>
            </a:solidFill>
            <a:round/>
            <a:headEnd/>
            <a:tailEnd/>
          </a:ln>
        </p:spPr>
        <p:txBody>
          <a:bodyPr>
            <a:prstTxWarp prst="textNoShape">
              <a:avLst/>
            </a:prstTxWarp>
          </a:bodyPr>
          <a:lstStyle/>
          <a:p>
            <a:endParaRPr lang="en-US"/>
          </a:p>
        </p:txBody>
      </p:sp>
      <p:sp>
        <p:nvSpPr>
          <p:cNvPr id="101786" name="Freeform 410"/>
          <p:cNvSpPr>
            <a:spLocks/>
          </p:cNvSpPr>
          <p:nvPr/>
        </p:nvSpPr>
        <p:spPr bwMode="auto">
          <a:xfrm>
            <a:off x="5789613" y="5143500"/>
            <a:ext cx="323850" cy="36513"/>
          </a:xfrm>
          <a:custGeom>
            <a:avLst/>
            <a:gdLst>
              <a:gd name="T0" fmla="*/ 18147 w 928"/>
              <a:gd name="T1" fmla="*/ 0 h 121"/>
              <a:gd name="T2" fmla="*/ 15006 w 928"/>
              <a:gd name="T3" fmla="*/ 0 h 121"/>
              <a:gd name="T4" fmla="*/ 12563 w 928"/>
              <a:gd name="T5" fmla="*/ 905 h 121"/>
              <a:gd name="T6" fmla="*/ 9771 w 928"/>
              <a:gd name="T7" fmla="*/ 1811 h 121"/>
              <a:gd name="T8" fmla="*/ 7329 w 928"/>
              <a:gd name="T9" fmla="*/ 3319 h 121"/>
              <a:gd name="T10" fmla="*/ 5235 w 928"/>
              <a:gd name="T11" fmla="*/ 5130 h 121"/>
              <a:gd name="T12" fmla="*/ 3490 w 928"/>
              <a:gd name="T13" fmla="*/ 7242 h 121"/>
              <a:gd name="T14" fmla="*/ 1745 w 928"/>
              <a:gd name="T15" fmla="*/ 9958 h 121"/>
              <a:gd name="T16" fmla="*/ 698 w 928"/>
              <a:gd name="T17" fmla="*/ 12372 h 121"/>
              <a:gd name="T18" fmla="*/ 0 w 928"/>
              <a:gd name="T19" fmla="*/ 15390 h 121"/>
              <a:gd name="T20" fmla="*/ 0 w 928"/>
              <a:gd name="T21" fmla="*/ 18407 h 121"/>
              <a:gd name="T22" fmla="*/ 0 w 928"/>
              <a:gd name="T23" fmla="*/ 20821 h 121"/>
              <a:gd name="T24" fmla="*/ 698 w 928"/>
              <a:gd name="T25" fmla="*/ 23839 h 121"/>
              <a:gd name="T26" fmla="*/ 1745 w 928"/>
              <a:gd name="T27" fmla="*/ 26253 h 121"/>
              <a:gd name="T28" fmla="*/ 3490 w 928"/>
              <a:gd name="T29" fmla="*/ 28969 h 121"/>
              <a:gd name="T30" fmla="*/ 5235 w 928"/>
              <a:gd name="T31" fmla="*/ 31081 h 121"/>
              <a:gd name="T32" fmla="*/ 7329 w 928"/>
              <a:gd name="T33" fmla="*/ 32892 h 121"/>
              <a:gd name="T34" fmla="*/ 9771 w 928"/>
              <a:gd name="T35" fmla="*/ 34401 h 121"/>
              <a:gd name="T36" fmla="*/ 12563 w 928"/>
              <a:gd name="T37" fmla="*/ 35306 h 121"/>
              <a:gd name="T38" fmla="*/ 15006 w 928"/>
              <a:gd name="T39" fmla="*/ 36211 h 121"/>
              <a:gd name="T40" fmla="*/ 18147 w 928"/>
              <a:gd name="T41" fmla="*/ 36513 h 121"/>
              <a:gd name="T42" fmla="*/ 305703 w 928"/>
              <a:gd name="T43" fmla="*/ 36513 h 121"/>
              <a:gd name="T44" fmla="*/ 311287 w 928"/>
              <a:gd name="T45" fmla="*/ 35306 h 121"/>
              <a:gd name="T46" fmla="*/ 313730 w 928"/>
              <a:gd name="T47" fmla="*/ 34401 h 121"/>
              <a:gd name="T48" fmla="*/ 316173 w 928"/>
              <a:gd name="T49" fmla="*/ 32892 h 121"/>
              <a:gd name="T50" fmla="*/ 318615 w 928"/>
              <a:gd name="T51" fmla="*/ 31081 h 121"/>
              <a:gd name="T52" fmla="*/ 320360 w 928"/>
              <a:gd name="T53" fmla="*/ 28969 h 121"/>
              <a:gd name="T54" fmla="*/ 321407 w 928"/>
              <a:gd name="T55" fmla="*/ 26253 h 121"/>
              <a:gd name="T56" fmla="*/ 322803 w 928"/>
              <a:gd name="T57" fmla="*/ 23839 h 121"/>
              <a:gd name="T58" fmla="*/ 323152 w 928"/>
              <a:gd name="T59" fmla="*/ 20821 h 121"/>
              <a:gd name="T60" fmla="*/ 323850 w 928"/>
              <a:gd name="T61" fmla="*/ 18407 h 121"/>
              <a:gd name="T62" fmla="*/ 323152 w 928"/>
              <a:gd name="T63" fmla="*/ 15390 h 121"/>
              <a:gd name="T64" fmla="*/ 322803 w 928"/>
              <a:gd name="T65" fmla="*/ 12372 h 121"/>
              <a:gd name="T66" fmla="*/ 321407 w 928"/>
              <a:gd name="T67" fmla="*/ 9958 h 121"/>
              <a:gd name="T68" fmla="*/ 320360 w 928"/>
              <a:gd name="T69" fmla="*/ 7242 h 121"/>
              <a:gd name="T70" fmla="*/ 318615 w 928"/>
              <a:gd name="T71" fmla="*/ 5130 h 121"/>
              <a:gd name="T72" fmla="*/ 316173 w 928"/>
              <a:gd name="T73" fmla="*/ 3319 h 121"/>
              <a:gd name="T74" fmla="*/ 313730 w 928"/>
              <a:gd name="T75" fmla="*/ 1811 h 121"/>
              <a:gd name="T76" fmla="*/ 311287 w 928"/>
              <a:gd name="T77" fmla="*/ 905 h 121"/>
              <a:gd name="T78" fmla="*/ 308146 w 928"/>
              <a:gd name="T79" fmla="*/ 0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3" y="0"/>
                </a:lnTo>
                <a:lnTo>
                  <a:pt x="36" y="3"/>
                </a:lnTo>
                <a:lnTo>
                  <a:pt x="28" y="6"/>
                </a:lnTo>
                <a:lnTo>
                  <a:pt x="21" y="11"/>
                </a:lnTo>
                <a:lnTo>
                  <a:pt x="15" y="17"/>
                </a:lnTo>
                <a:lnTo>
                  <a:pt x="10" y="24"/>
                </a:lnTo>
                <a:lnTo>
                  <a:pt x="5" y="33"/>
                </a:lnTo>
                <a:lnTo>
                  <a:pt x="2" y="41"/>
                </a:lnTo>
                <a:lnTo>
                  <a:pt x="0" y="51"/>
                </a:lnTo>
                <a:lnTo>
                  <a:pt x="0" y="61"/>
                </a:lnTo>
                <a:lnTo>
                  <a:pt x="0" y="69"/>
                </a:lnTo>
                <a:lnTo>
                  <a:pt x="2" y="79"/>
                </a:lnTo>
                <a:lnTo>
                  <a:pt x="5" y="87"/>
                </a:lnTo>
                <a:lnTo>
                  <a:pt x="10" y="96"/>
                </a:lnTo>
                <a:lnTo>
                  <a:pt x="15" y="103"/>
                </a:lnTo>
                <a:lnTo>
                  <a:pt x="21" y="109"/>
                </a:lnTo>
                <a:lnTo>
                  <a:pt x="28" y="114"/>
                </a:lnTo>
                <a:lnTo>
                  <a:pt x="36" y="117"/>
                </a:lnTo>
                <a:lnTo>
                  <a:pt x="43" y="120"/>
                </a:lnTo>
                <a:lnTo>
                  <a:pt x="52" y="121"/>
                </a:lnTo>
                <a:lnTo>
                  <a:pt x="876" y="121"/>
                </a:lnTo>
                <a:lnTo>
                  <a:pt x="892" y="117"/>
                </a:lnTo>
                <a:lnTo>
                  <a:pt x="899" y="114"/>
                </a:lnTo>
                <a:lnTo>
                  <a:pt x="906" y="109"/>
                </a:lnTo>
                <a:lnTo>
                  <a:pt x="913" y="103"/>
                </a:lnTo>
                <a:lnTo>
                  <a:pt x="918" y="96"/>
                </a:lnTo>
                <a:lnTo>
                  <a:pt x="921" y="87"/>
                </a:lnTo>
                <a:lnTo>
                  <a:pt x="925" y="79"/>
                </a:lnTo>
                <a:lnTo>
                  <a:pt x="926" y="69"/>
                </a:lnTo>
                <a:lnTo>
                  <a:pt x="928" y="61"/>
                </a:lnTo>
                <a:lnTo>
                  <a:pt x="926" y="51"/>
                </a:lnTo>
                <a:lnTo>
                  <a:pt x="925" y="41"/>
                </a:lnTo>
                <a:lnTo>
                  <a:pt x="921" y="33"/>
                </a:lnTo>
                <a:lnTo>
                  <a:pt x="918" y="24"/>
                </a:lnTo>
                <a:lnTo>
                  <a:pt x="913" y="17"/>
                </a:lnTo>
                <a:lnTo>
                  <a:pt x="906" y="11"/>
                </a:lnTo>
                <a:lnTo>
                  <a:pt x="899" y="6"/>
                </a:lnTo>
                <a:lnTo>
                  <a:pt x="892" y="3"/>
                </a:lnTo>
                <a:lnTo>
                  <a:pt x="883" y="0"/>
                </a:lnTo>
                <a:lnTo>
                  <a:pt x="876"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1787" name="Line 411"/>
          <p:cNvSpPr>
            <a:spLocks noChangeShapeType="1"/>
          </p:cNvSpPr>
          <p:nvPr/>
        </p:nvSpPr>
        <p:spPr bwMode="auto">
          <a:xfrm>
            <a:off x="6076950" y="5160963"/>
            <a:ext cx="1588"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1788" name="Freeform 412"/>
          <p:cNvSpPr>
            <a:spLocks/>
          </p:cNvSpPr>
          <p:nvPr/>
        </p:nvSpPr>
        <p:spPr bwMode="auto">
          <a:xfrm>
            <a:off x="6076950" y="5005388"/>
            <a:ext cx="36513" cy="174625"/>
          </a:xfrm>
          <a:custGeom>
            <a:avLst/>
            <a:gdLst>
              <a:gd name="T0" fmla="*/ 0 w 104"/>
              <a:gd name="T1" fmla="*/ 156403 h 575"/>
              <a:gd name="T2" fmla="*/ 351 w 104"/>
              <a:gd name="T3" fmla="*/ 158833 h 575"/>
              <a:gd name="T4" fmla="*/ 702 w 104"/>
              <a:gd name="T5" fmla="*/ 161870 h 575"/>
              <a:gd name="T6" fmla="*/ 2107 w 104"/>
              <a:gd name="T7" fmla="*/ 164299 h 575"/>
              <a:gd name="T8" fmla="*/ 3511 w 104"/>
              <a:gd name="T9" fmla="*/ 167033 h 575"/>
              <a:gd name="T10" fmla="*/ 4915 w 104"/>
              <a:gd name="T11" fmla="*/ 169158 h 575"/>
              <a:gd name="T12" fmla="*/ 7373 w 104"/>
              <a:gd name="T13" fmla="*/ 170981 h 575"/>
              <a:gd name="T14" fmla="*/ 9830 w 104"/>
              <a:gd name="T15" fmla="*/ 172499 h 575"/>
              <a:gd name="T16" fmla="*/ 12288 w 104"/>
              <a:gd name="T17" fmla="*/ 173410 h 575"/>
              <a:gd name="T18" fmla="*/ 15097 w 104"/>
              <a:gd name="T19" fmla="*/ 174321 h 575"/>
              <a:gd name="T20" fmla="*/ 18257 w 104"/>
              <a:gd name="T21" fmla="*/ 174625 h 575"/>
              <a:gd name="T22" fmla="*/ 20714 w 104"/>
              <a:gd name="T23" fmla="*/ 174321 h 575"/>
              <a:gd name="T24" fmla="*/ 23874 w 104"/>
              <a:gd name="T25" fmla="*/ 173410 h 575"/>
              <a:gd name="T26" fmla="*/ 26331 w 104"/>
              <a:gd name="T27" fmla="*/ 172499 h 575"/>
              <a:gd name="T28" fmla="*/ 28789 w 104"/>
              <a:gd name="T29" fmla="*/ 170981 h 575"/>
              <a:gd name="T30" fmla="*/ 31247 w 104"/>
              <a:gd name="T31" fmla="*/ 169158 h 575"/>
              <a:gd name="T32" fmla="*/ 33002 w 104"/>
              <a:gd name="T33" fmla="*/ 167033 h 575"/>
              <a:gd name="T34" fmla="*/ 34055 w 104"/>
              <a:gd name="T35" fmla="*/ 164299 h 575"/>
              <a:gd name="T36" fmla="*/ 35460 w 104"/>
              <a:gd name="T37" fmla="*/ 161870 h 575"/>
              <a:gd name="T38" fmla="*/ 35811 w 104"/>
              <a:gd name="T39" fmla="*/ 158833 h 575"/>
              <a:gd name="T40" fmla="*/ 36513 w 104"/>
              <a:gd name="T41" fmla="*/ 156403 h 575"/>
              <a:gd name="T42" fmla="*/ 36513 w 104"/>
              <a:gd name="T43" fmla="*/ 18829 h 575"/>
              <a:gd name="T44" fmla="*/ 35460 w 104"/>
              <a:gd name="T45" fmla="*/ 12755 h 575"/>
              <a:gd name="T46" fmla="*/ 34055 w 104"/>
              <a:gd name="T47" fmla="*/ 10326 h 575"/>
              <a:gd name="T48" fmla="*/ 33002 w 104"/>
              <a:gd name="T49" fmla="*/ 7592 h 575"/>
              <a:gd name="T50" fmla="*/ 31247 w 104"/>
              <a:gd name="T51" fmla="*/ 5467 h 575"/>
              <a:gd name="T52" fmla="*/ 28789 w 104"/>
              <a:gd name="T53" fmla="*/ 3644 h 575"/>
              <a:gd name="T54" fmla="*/ 26331 w 104"/>
              <a:gd name="T55" fmla="*/ 2126 h 575"/>
              <a:gd name="T56" fmla="*/ 23874 w 104"/>
              <a:gd name="T57" fmla="*/ 1215 h 575"/>
              <a:gd name="T58" fmla="*/ 20714 w 104"/>
              <a:gd name="T59" fmla="*/ 304 h 575"/>
              <a:gd name="T60" fmla="*/ 18257 w 104"/>
              <a:gd name="T61" fmla="*/ 0 h 575"/>
              <a:gd name="T62" fmla="*/ 15097 w 104"/>
              <a:gd name="T63" fmla="*/ 304 h 575"/>
              <a:gd name="T64" fmla="*/ 12288 w 104"/>
              <a:gd name="T65" fmla="*/ 1215 h 575"/>
              <a:gd name="T66" fmla="*/ 9830 w 104"/>
              <a:gd name="T67" fmla="*/ 2126 h 575"/>
              <a:gd name="T68" fmla="*/ 7373 w 104"/>
              <a:gd name="T69" fmla="*/ 3644 h 575"/>
              <a:gd name="T70" fmla="*/ 4915 w 104"/>
              <a:gd name="T71" fmla="*/ 5467 h 575"/>
              <a:gd name="T72" fmla="*/ 3511 w 104"/>
              <a:gd name="T73" fmla="*/ 7592 h 575"/>
              <a:gd name="T74" fmla="*/ 2107 w 104"/>
              <a:gd name="T75" fmla="*/ 10326 h 575"/>
              <a:gd name="T76" fmla="*/ 702 w 104"/>
              <a:gd name="T77" fmla="*/ 12755 h 575"/>
              <a:gd name="T78" fmla="*/ 351 w 104"/>
              <a:gd name="T79" fmla="*/ 15792 h 575"/>
              <a:gd name="T80" fmla="*/ 0 w 104"/>
              <a:gd name="T81" fmla="*/ 18829 h 575"/>
              <a:gd name="T82" fmla="*/ 0 w 104"/>
              <a:gd name="T83" fmla="*/ 156403 h 5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575"/>
              <a:gd name="T128" fmla="*/ 104 w 104"/>
              <a:gd name="T129" fmla="*/ 575 h 5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575">
                <a:moveTo>
                  <a:pt x="0" y="515"/>
                </a:moveTo>
                <a:lnTo>
                  <a:pt x="1" y="523"/>
                </a:lnTo>
                <a:lnTo>
                  <a:pt x="2" y="533"/>
                </a:lnTo>
                <a:lnTo>
                  <a:pt x="6" y="541"/>
                </a:lnTo>
                <a:lnTo>
                  <a:pt x="10" y="550"/>
                </a:lnTo>
                <a:lnTo>
                  <a:pt x="14" y="557"/>
                </a:lnTo>
                <a:lnTo>
                  <a:pt x="21" y="563"/>
                </a:lnTo>
                <a:lnTo>
                  <a:pt x="28" y="568"/>
                </a:lnTo>
                <a:lnTo>
                  <a:pt x="35" y="571"/>
                </a:lnTo>
                <a:lnTo>
                  <a:pt x="43" y="574"/>
                </a:lnTo>
                <a:lnTo>
                  <a:pt x="52" y="575"/>
                </a:lnTo>
                <a:lnTo>
                  <a:pt x="59" y="574"/>
                </a:lnTo>
                <a:lnTo>
                  <a:pt x="68" y="571"/>
                </a:lnTo>
                <a:lnTo>
                  <a:pt x="75" y="568"/>
                </a:lnTo>
                <a:lnTo>
                  <a:pt x="82" y="563"/>
                </a:lnTo>
                <a:lnTo>
                  <a:pt x="89" y="557"/>
                </a:lnTo>
                <a:lnTo>
                  <a:pt x="94" y="550"/>
                </a:lnTo>
                <a:lnTo>
                  <a:pt x="97" y="541"/>
                </a:lnTo>
                <a:lnTo>
                  <a:pt x="101" y="533"/>
                </a:lnTo>
                <a:lnTo>
                  <a:pt x="102" y="523"/>
                </a:lnTo>
                <a:lnTo>
                  <a:pt x="104" y="515"/>
                </a:lnTo>
                <a:lnTo>
                  <a:pt x="104" y="62"/>
                </a:lnTo>
                <a:lnTo>
                  <a:pt x="101" y="42"/>
                </a:lnTo>
                <a:lnTo>
                  <a:pt x="97" y="34"/>
                </a:lnTo>
                <a:lnTo>
                  <a:pt x="94" y="25"/>
                </a:lnTo>
                <a:lnTo>
                  <a:pt x="89" y="18"/>
                </a:lnTo>
                <a:lnTo>
                  <a:pt x="82" y="12"/>
                </a:lnTo>
                <a:lnTo>
                  <a:pt x="75" y="7"/>
                </a:lnTo>
                <a:lnTo>
                  <a:pt x="68" y="4"/>
                </a:lnTo>
                <a:lnTo>
                  <a:pt x="59" y="1"/>
                </a:lnTo>
                <a:lnTo>
                  <a:pt x="52" y="0"/>
                </a:lnTo>
                <a:lnTo>
                  <a:pt x="43" y="1"/>
                </a:lnTo>
                <a:lnTo>
                  <a:pt x="35" y="4"/>
                </a:lnTo>
                <a:lnTo>
                  <a:pt x="28" y="7"/>
                </a:lnTo>
                <a:lnTo>
                  <a:pt x="21" y="12"/>
                </a:lnTo>
                <a:lnTo>
                  <a:pt x="14" y="18"/>
                </a:lnTo>
                <a:lnTo>
                  <a:pt x="10" y="25"/>
                </a:lnTo>
                <a:lnTo>
                  <a:pt x="6" y="34"/>
                </a:lnTo>
                <a:lnTo>
                  <a:pt x="2" y="42"/>
                </a:lnTo>
                <a:lnTo>
                  <a:pt x="1" y="52"/>
                </a:lnTo>
                <a:lnTo>
                  <a:pt x="0" y="62"/>
                </a:lnTo>
                <a:lnTo>
                  <a:pt x="0" y="515"/>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1789" name="Line 413"/>
          <p:cNvSpPr>
            <a:spLocks noChangeShapeType="1"/>
          </p:cNvSpPr>
          <p:nvPr/>
        </p:nvSpPr>
        <p:spPr bwMode="auto">
          <a:xfrm>
            <a:off x="6094413" y="5005388"/>
            <a:ext cx="1587"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1790" name="Freeform 414"/>
          <p:cNvSpPr>
            <a:spLocks/>
          </p:cNvSpPr>
          <p:nvPr/>
        </p:nvSpPr>
        <p:spPr bwMode="auto">
          <a:xfrm>
            <a:off x="6076950" y="5005388"/>
            <a:ext cx="323850" cy="36512"/>
          </a:xfrm>
          <a:custGeom>
            <a:avLst/>
            <a:gdLst>
              <a:gd name="T0" fmla="*/ 18166 w 927"/>
              <a:gd name="T1" fmla="*/ 0 h 121"/>
              <a:gd name="T2" fmla="*/ 15022 w 927"/>
              <a:gd name="T3" fmla="*/ 302 h 121"/>
              <a:gd name="T4" fmla="*/ 12227 w 927"/>
              <a:gd name="T5" fmla="*/ 1207 h 121"/>
              <a:gd name="T6" fmla="*/ 9782 w 927"/>
              <a:gd name="T7" fmla="*/ 2112 h 121"/>
              <a:gd name="T8" fmla="*/ 7336 w 927"/>
              <a:gd name="T9" fmla="*/ 3621 h 121"/>
              <a:gd name="T10" fmla="*/ 4891 w 927"/>
              <a:gd name="T11" fmla="*/ 5432 h 121"/>
              <a:gd name="T12" fmla="*/ 3494 w 927"/>
              <a:gd name="T13" fmla="*/ 7544 h 121"/>
              <a:gd name="T14" fmla="*/ 2096 w 927"/>
              <a:gd name="T15" fmla="*/ 10260 h 121"/>
              <a:gd name="T16" fmla="*/ 699 w 927"/>
              <a:gd name="T17" fmla="*/ 12674 h 121"/>
              <a:gd name="T18" fmla="*/ 349 w 927"/>
              <a:gd name="T19" fmla="*/ 15691 h 121"/>
              <a:gd name="T20" fmla="*/ 0 w 927"/>
              <a:gd name="T21" fmla="*/ 18105 h 121"/>
              <a:gd name="T22" fmla="*/ 349 w 927"/>
              <a:gd name="T23" fmla="*/ 21123 h 121"/>
              <a:gd name="T24" fmla="*/ 699 w 927"/>
              <a:gd name="T25" fmla="*/ 24140 h 121"/>
              <a:gd name="T26" fmla="*/ 2096 w 927"/>
              <a:gd name="T27" fmla="*/ 26554 h 121"/>
              <a:gd name="T28" fmla="*/ 3494 w 927"/>
              <a:gd name="T29" fmla="*/ 29270 h 121"/>
              <a:gd name="T30" fmla="*/ 4891 w 927"/>
              <a:gd name="T31" fmla="*/ 31382 h 121"/>
              <a:gd name="T32" fmla="*/ 7336 w 927"/>
              <a:gd name="T33" fmla="*/ 33193 h 121"/>
              <a:gd name="T34" fmla="*/ 9782 w 927"/>
              <a:gd name="T35" fmla="*/ 34701 h 121"/>
              <a:gd name="T36" fmla="*/ 12227 w 927"/>
              <a:gd name="T37" fmla="*/ 35607 h 121"/>
              <a:gd name="T38" fmla="*/ 15022 w 927"/>
              <a:gd name="T39" fmla="*/ 36512 h 121"/>
              <a:gd name="T40" fmla="*/ 18166 w 927"/>
              <a:gd name="T41" fmla="*/ 36512 h 121"/>
              <a:gd name="T42" fmla="*/ 306033 w 927"/>
              <a:gd name="T43" fmla="*/ 36512 h 121"/>
              <a:gd name="T44" fmla="*/ 311623 w 927"/>
              <a:gd name="T45" fmla="*/ 35607 h 121"/>
              <a:gd name="T46" fmla="*/ 314068 w 927"/>
              <a:gd name="T47" fmla="*/ 34701 h 121"/>
              <a:gd name="T48" fmla="*/ 316514 w 927"/>
              <a:gd name="T49" fmla="*/ 33193 h 121"/>
              <a:gd name="T50" fmla="*/ 318959 w 927"/>
              <a:gd name="T51" fmla="*/ 31382 h 121"/>
              <a:gd name="T52" fmla="*/ 320706 w 927"/>
              <a:gd name="T53" fmla="*/ 29270 h 121"/>
              <a:gd name="T54" fmla="*/ 321754 w 927"/>
              <a:gd name="T55" fmla="*/ 26554 h 121"/>
              <a:gd name="T56" fmla="*/ 323151 w 927"/>
              <a:gd name="T57" fmla="*/ 24140 h 121"/>
              <a:gd name="T58" fmla="*/ 323501 w 927"/>
              <a:gd name="T59" fmla="*/ 21123 h 121"/>
              <a:gd name="T60" fmla="*/ 323850 w 927"/>
              <a:gd name="T61" fmla="*/ 18105 h 121"/>
              <a:gd name="T62" fmla="*/ 323501 w 927"/>
              <a:gd name="T63" fmla="*/ 15691 h 121"/>
              <a:gd name="T64" fmla="*/ 323151 w 927"/>
              <a:gd name="T65" fmla="*/ 12674 h 121"/>
              <a:gd name="T66" fmla="*/ 321754 w 927"/>
              <a:gd name="T67" fmla="*/ 10260 h 121"/>
              <a:gd name="T68" fmla="*/ 320706 w 927"/>
              <a:gd name="T69" fmla="*/ 7544 h 121"/>
              <a:gd name="T70" fmla="*/ 318959 w 927"/>
              <a:gd name="T71" fmla="*/ 5432 h 121"/>
              <a:gd name="T72" fmla="*/ 316514 w 927"/>
              <a:gd name="T73" fmla="*/ 3621 h 121"/>
              <a:gd name="T74" fmla="*/ 314068 w 927"/>
              <a:gd name="T75" fmla="*/ 2112 h 121"/>
              <a:gd name="T76" fmla="*/ 311623 w 927"/>
              <a:gd name="T77" fmla="*/ 1207 h 121"/>
              <a:gd name="T78" fmla="*/ 308828 w 927"/>
              <a:gd name="T79" fmla="*/ 302 h 121"/>
              <a:gd name="T80" fmla="*/ 306033 w 927"/>
              <a:gd name="T81" fmla="*/ 0 h 121"/>
              <a:gd name="T82" fmla="*/ 18166 w 927"/>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7"/>
              <a:gd name="T127" fmla="*/ 0 h 121"/>
              <a:gd name="T128" fmla="*/ 927 w 927"/>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7" h="121">
                <a:moveTo>
                  <a:pt x="52" y="0"/>
                </a:moveTo>
                <a:lnTo>
                  <a:pt x="43" y="1"/>
                </a:lnTo>
                <a:lnTo>
                  <a:pt x="35" y="4"/>
                </a:lnTo>
                <a:lnTo>
                  <a:pt x="28" y="7"/>
                </a:lnTo>
                <a:lnTo>
                  <a:pt x="21" y="12"/>
                </a:lnTo>
                <a:lnTo>
                  <a:pt x="14" y="18"/>
                </a:lnTo>
                <a:lnTo>
                  <a:pt x="10" y="25"/>
                </a:lnTo>
                <a:lnTo>
                  <a:pt x="6" y="34"/>
                </a:lnTo>
                <a:lnTo>
                  <a:pt x="2" y="42"/>
                </a:lnTo>
                <a:lnTo>
                  <a:pt x="1" y="52"/>
                </a:lnTo>
                <a:lnTo>
                  <a:pt x="0" y="60"/>
                </a:lnTo>
                <a:lnTo>
                  <a:pt x="1" y="70"/>
                </a:lnTo>
                <a:lnTo>
                  <a:pt x="2" y="80"/>
                </a:lnTo>
                <a:lnTo>
                  <a:pt x="6" y="88"/>
                </a:lnTo>
                <a:lnTo>
                  <a:pt x="10" y="97"/>
                </a:lnTo>
                <a:lnTo>
                  <a:pt x="14" y="104"/>
                </a:lnTo>
                <a:lnTo>
                  <a:pt x="21" y="110"/>
                </a:lnTo>
                <a:lnTo>
                  <a:pt x="28" y="115"/>
                </a:lnTo>
                <a:lnTo>
                  <a:pt x="35" y="118"/>
                </a:lnTo>
                <a:lnTo>
                  <a:pt x="43" y="121"/>
                </a:lnTo>
                <a:lnTo>
                  <a:pt x="52" y="121"/>
                </a:lnTo>
                <a:lnTo>
                  <a:pt x="876" y="121"/>
                </a:lnTo>
                <a:lnTo>
                  <a:pt x="892" y="118"/>
                </a:lnTo>
                <a:lnTo>
                  <a:pt x="899" y="115"/>
                </a:lnTo>
                <a:lnTo>
                  <a:pt x="906" y="110"/>
                </a:lnTo>
                <a:lnTo>
                  <a:pt x="913" y="104"/>
                </a:lnTo>
                <a:lnTo>
                  <a:pt x="918" y="97"/>
                </a:lnTo>
                <a:lnTo>
                  <a:pt x="921" y="88"/>
                </a:lnTo>
                <a:lnTo>
                  <a:pt x="925" y="80"/>
                </a:lnTo>
                <a:lnTo>
                  <a:pt x="926" y="70"/>
                </a:lnTo>
                <a:lnTo>
                  <a:pt x="927" y="60"/>
                </a:lnTo>
                <a:lnTo>
                  <a:pt x="926" y="52"/>
                </a:lnTo>
                <a:lnTo>
                  <a:pt x="925" y="42"/>
                </a:lnTo>
                <a:lnTo>
                  <a:pt x="921" y="34"/>
                </a:lnTo>
                <a:lnTo>
                  <a:pt x="918" y="25"/>
                </a:lnTo>
                <a:lnTo>
                  <a:pt x="913" y="18"/>
                </a:lnTo>
                <a:lnTo>
                  <a:pt x="906" y="12"/>
                </a:lnTo>
                <a:lnTo>
                  <a:pt x="899" y="7"/>
                </a:lnTo>
                <a:lnTo>
                  <a:pt x="892" y="4"/>
                </a:lnTo>
                <a:lnTo>
                  <a:pt x="884" y="1"/>
                </a:lnTo>
                <a:lnTo>
                  <a:pt x="876"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1791" name="Freeform 415"/>
          <p:cNvSpPr>
            <a:spLocks/>
          </p:cNvSpPr>
          <p:nvPr/>
        </p:nvSpPr>
        <p:spPr bwMode="auto">
          <a:xfrm>
            <a:off x="6364288" y="5005388"/>
            <a:ext cx="325437" cy="36512"/>
          </a:xfrm>
          <a:custGeom>
            <a:avLst/>
            <a:gdLst>
              <a:gd name="T0" fmla="*/ 18255 w 927"/>
              <a:gd name="T1" fmla="*/ 0 h 121"/>
              <a:gd name="T2" fmla="*/ 15447 w 927"/>
              <a:gd name="T3" fmla="*/ 302 h 121"/>
              <a:gd name="T4" fmla="*/ 12287 w 927"/>
              <a:gd name="T5" fmla="*/ 1207 h 121"/>
              <a:gd name="T6" fmla="*/ 9830 w 927"/>
              <a:gd name="T7" fmla="*/ 2112 h 121"/>
              <a:gd name="T8" fmla="*/ 7372 w 927"/>
              <a:gd name="T9" fmla="*/ 3621 h 121"/>
              <a:gd name="T10" fmla="*/ 4915 w 927"/>
              <a:gd name="T11" fmla="*/ 5432 h 121"/>
              <a:gd name="T12" fmla="*/ 3160 w 927"/>
              <a:gd name="T13" fmla="*/ 7544 h 121"/>
              <a:gd name="T14" fmla="*/ 2106 w 927"/>
              <a:gd name="T15" fmla="*/ 10260 h 121"/>
              <a:gd name="T16" fmla="*/ 702 w 927"/>
              <a:gd name="T17" fmla="*/ 12674 h 121"/>
              <a:gd name="T18" fmla="*/ 351 w 927"/>
              <a:gd name="T19" fmla="*/ 15691 h 121"/>
              <a:gd name="T20" fmla="*/ 0 w 927"/>
              <a:gd name="T21" fmla="*/ 18105 h 121"/>
              <a:gd name="T22" fmla="*/ 351 w 927"/>
              <a:gd name="T23" fmla="*/ 21123 h 121"/>
              <a:gd name="T24" fmla="*/ 702 w 927"/>
              <a:gd name="T25" fmla="*/ 24140 h 121"/>
              <a:gd name="T26" fmla="*/ 2106 w 927"/>
              <a:gd name="T27" fmla="*/ 26554 h 121"/>
              <a:gd name="T28" fmla="*/ 3160 w 927"/>
              <a:gd name="T29" fmla="*/ 29270 h 121"/>
              <a:gd name="T30" fmla="*/ 4915 w 927"/>
              <a:gd name="T31" fmla="*/ 31382 h 121"/>
              <a:gd name="T32" fmla="*/ 7372 w 927"/>
              <a:gd name="T33" fmla="*/ 33193 h 121"/>
              <a:gd name="T34" fmla="*/ 9830 w 927"/>
              <a:gd name="T35" fmla="*/ 34701 h 121"/>
              <a:gd name="T36" fmla="*/ 12287 w 927"/>
              <a:gd name="T37" fmla="*/ 35607 h 121"/>
              <a:gd name="T38" fmla="*/ 15447 w 927"/>
              <a:gd name="T39" fmla="*/ 36512 h 121"/>
              <a:gd name="T40" fmla="*/ 18255 w 927"/>
              <a:gd name="T41" fmla="*/ 36512 h 121"/>
              <a:gd name="T42" fmla="*/ 307182 w 927"/>
              <a:gd name="T43" fmla="*/ 36512 h 121"/>
              <a:gd name="T44" fmla="*/ 313150 w 927"/>
              <a:gd name="T45" fmla="*/ 35607 h 121"/>
              <a:gd name="T46" fmla="*/ 315607 w 927"/>
              <a:gd name="T47" fmla="*/ 34701 h 121"/>
              <a:gd name="T48" fmla="*/ 318065 w 927"/>
              <a:gd name="T49" fmla="*/ 33193 h 121"/>
              <a:gd name="T50" fmla="*/ 320522 w 927"/>
              <a:gd name="T51" fmla="*/ 31382 h 121"/>
              <a:gd name="T52" fmla="*/ 321926 w 927"/>
              <a:gd name="T53" fmla="*/ 29270 h 121"/>
              <a:gd name="T54" fmla="*/ 323682 w 927"/>
              <a:gd name="T55" fmla="*/ 26554 h 121"/>
              <a:gd name="T56" fmla="*/ 324735 w 927"/>
              <a:gd name="T57" fmla="*/ 24140 h 121"/>
              <a:gd name="T58" fmla="*/ 325437 w 927"/>
              <a:gd name="T59" fmla="*/ 21123 h 121"/>
              <a:gd name="T60" fmla="*/ 325437 w 927"/>
              <a:gd name="T61" fmla="*/ 18105 h 121"/>
              <a:gd name="T62" fmla="*/ 325437 w 927"/>
              <a:gd name="T63" fmla="*/ 15691 h 121"/>
              <a:gd name="T64" fmla="*/ 324735 w 927"/>
              <a:gd name="T65" fmla="*/ 12674 h 121"/>
              <a:gd name="T66" fmla="*/ 323682 w 927"/>
              <a:gd name="T67" fmla="*/ 10260 h 121"/>
              <a:gd name="T68" fmla="*/ 321926 w 927"/>
              <a:gd name="T69" fmla="*/ 7544 h 121"/>
              <a:gd name="T70" fmla="*/ 320522 w 927"/>
              <a:gd name="T71" fmla="*/ 5432 h 121"/>
              <a:gd name="T72" fmla="*/ 318065 w 927"/>
              <a:gd name="T73" fmla="*/ 3621 h 121"/>
              <a:gd name="T74" fmla="*/ 315607 w 927"/>
              <a:gd name="T75" fmla="*/ 2112 h 121"/>
              <a:gd name="T76" fmla="*/ 313150 w 927"/>
              <a:gd name="T77" fmla="*/ 1207 h 121"/>
              <a:gd name="T78" fmla="*/ 310341 w 927"/>
              <a:gd name="T79" fmla="*/ 302 h 121"/>
              <a:gd name="T80" fmla="*/ 307182 w 927"/>
              <a:gd name="T81" fmla="*/ 0 h 121"/>
              <a:gd name="T82" fmla="*/ 18255 w 927"/>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7"/>
              <a:gd name="T127" fmla="*/ 0 h 121"/>
              <a:gd name="T128" fmla="*/ 927 w 927"/>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7" h="121">
                <a:moveTo>
                  <a:pt x="52" y="0"/>
                </a:moveTo>
                <a:lnTo>
                  <a:pt x="44" y="1"/>
                </a:lnTo>
                <a:lnTo>
                  <a:pt x="35" y="4"/>
                </a:lnTo>
                <a:lnTo>
                  <a:pt x="28" y="7"/>
                </a:lnTo>
                <a:lnTo>
                  <a:pt x="21" y="12"/>
                </a:lnTo>
                <a:lnTo>
                  <a:pt x="14" y="18"/>
                </a:lnTo>
                <a:lnTo>
                  <a:pt x="9" y="25"/>
                </a:lnTo>
                <a:lnTo>
                  <a:pt x="6" y="34"/>
                </a:lnTo>
                <a:lnTo>
                  <a:pt x="2" y="42"/>
                </a:lnTo>
                <a:lnTo>
                  <a:pt x="1" y="52"/>
                </a:lnTo>
                <a:lnTo>
                  <a:pt x="0" y="60"/>
                </a:lnTo>
                <a:lnTo>
                  <a:pt x="1" y="70"/>
                </a:lnTo>
                <a:lnTo>
                  <a:pt x="2" y="80"/>
                </a:lnTo>
                <a:lnTo>
                  <a:pt x="6" y="88"/>
                </a:lnTo>
                <a:lnTo>
                  <a:pt x="9" y="97"/>
                </a:lnTo>
                <a:lnTo>
                  <a:pt x="14" y="104"/>
                </a:lnTo>
                <a:lnTo>
                  <a:pt x="21" y="110"/>
                </a:lnTo>
                <a:lnTo>
                  <a:pt x="28" y="115"/>
                </a:lnTo>
                <a:lnTo>
                  <a:pt x="35" y="118"/>
                </a:lnTo>
                <a:lnTo>
                  <a:pt x="44" y="121"/>
                </a:lnTo>
                <a:lnTo>
                  <a:pt x="52" y="121"/>
                </a:lnTo>
                <a:lnTo>
                  <a:pt x="875" y="121"/>
                </a:lnTo>
                <a:lnTo>
                  <a:pt x="892" y="118"/>
                </a:lnTo>
                <a:lnTo>
                  <a:pt x="899" y="115"/>
                </a:lnTo>
                <a:lnTo>
                  <a:pt x="906" y="110"/>
                </a:lnTo>
                <a:lnTo>
                  <a:pt x="913" y="104"/>
                </a:lnTo>
                <a:lnTo>
                  <a:pt x="917" y="97"/>
                </a:lnTo>
                <a:lnTo>
                  <a:pt x="922" y="88"/>
                </a:lnTo>
                <a:lnTo>
                  <a:pt x="925" y="80"/>
                </a:lnTo>
                <a:lnTo>
                  <a:pt x="927" y="70"/>
                </a:lnTo>
                <a:lnTo>
                  <a:pt x="927" y="60"/>
                </a:lnTo>
                <a:lnTo>
                  <a:pt x="927" y="52"/>
                </a:lnTo>
                <a:lnTo>
                  <a:pt x="925" y="42"/>
                </a:lnTo>
                <a:lnTo>
                  <a:pt x="922" y="34"/>
                </a:lnTo>
                <a:lnTo>
                  <a:pt x="917" y="25"/>
                </a:lnTo>
                <a:lnTo>
                  <a:pt x="913" y="18"/>
                </a:lnTo>
                <a:lnTo>
                  <a:pt x="906" y="12"/>
                </a:lnTo>
                <a:lnTo>
                  <a:pt x="899" y="7"/>
                </a:lnTo>
                <a:lnTo>
                  <a:pt x="892" y="4"/>
                </a:lnTo>
                <a:lnTo>
                  <a:pt x="884" y="1"/>
                </a:lnTo>
                <a:lnTo>
                  <a:pt x="875"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1792" name="Freeform 416"/>
          <p:cNvSpPr>
            <a:spLocks/>
          </p:cNvSpPr>
          <p:nvPr/>
        </p:nvSpPr>
        <p:spPr bwMode="auto">
          <a:xfrm>
            <a:off x="6653213" y="5005388"/>
            <a:ext cx="323850" cy="36512"/>
          </a:xfrm>
          <a:custGeom>
            <a:avLst/>
            <a:gdLst>
              <a:gd name="T0" fmla="*/ 18147 w 928"/>
              <a:gd name="T1" fmla="*/ 0 h 121"/>
              <a:gd name="T2" fmla="*/ 15704 w 928"/>
              <a:gd name="T3" fmla="*/ 302 h 121"/>
              <a:gd name="T4" fmla="*/ 12563 w 928"/>
              <a:gd name="T5" fmla="*/ 1207 h 121"/>
              <a:gd name="T6" fmla="*/ 10120 w 928"/>
              <a:gd name="T7" fmla="*/ 2112 h 121"/>
              <a:gd name="T8" fmla="*/ 8026 w 928"/>
              <a:gd name="T9" fmla="*/ 3621 h 121"/>
              <a:gd name="T10" fmla="*/ 5933 w 928"/>
              <a:gd name="T11" fmla="*/ 5432 h 121"/>
              <a:gd name="T12" fmla="*/ 3490 w 928"/>
              <a:gd name="T13" fmla="*/ 7544 h 121"/>
              <a:gd name="T14" fmla="*/ 2443 w 928"/>
              <a:gd name="T15" fmla="*/ 10260 h 121"/>
              <a:gd name="T16" fmla="*/ 1047 w 928"/>
              <a:gd name="T17" fmla="*/ 12674 h 121"/>
              <a:gd name="T18" fmla="*/ 698 w 928"/>
              <a:gd name="T19" fmla="*/ 15691 h 121"/>
              <a:gd name="T20" fmla="*/ 0 w 928"/>
              <a:gd name="T21" fmla="*/ 18105 h 121"/>
              <a:gd name="T22" fmla="*/ 698 w 928"/>
              <a:gd name="T23" fmla="*/ 21123 h 121"/>
              <a:gd name="T24" fmla="*/ 1047 w 928"/>
              <a:gd name="T25" fmla="*/ 24140 h 121"/>
              <a:gd name="T26" fmla="*/ 2443 w 928"/>
              <a:gd name="T27" fmla="*/ 26554 h 121"/>
              <a:gd name="T28" fmla="*/ 3490 w 928"/>
              <a:gd name="T29" fmla="*/ 29270 h 121"/>
              <a:gd name="T30" fmla="*/ 5933 w 928"/>
              <a:gd name="T31" fmla="*/ 31382 h 121"/>
              <a:gd name="T32" fmla="*/ 8026 w 928"/>
              <a:gd name="T33" fmla="*/ 33193 h 121"/>
              <a:gd name="T34" fmla="*/ 10120 w 928"/>
              <a:gd name="T35" fmla="*/ 34701 h 121"/>
              <a:gd name="T36" fmla="*/ 12563 w 928"/>
              <a:gd name="T37" fmla="*/ 35607 h 121"/>
              <a:gd name="T38" fmla="*/ 15704 w 928"/>
              <a:gd name="T39" fmla="*/ 36512 h 121"/>
              <a:gd name="T40" fmla="*/ 18147 w 928"/>
              <a:gd name="T41" fmla="*/ 36512 h 121"/>
              <a:gd name="T42" fmla="*/ 305703 w 928"/>
              <a:gd name="T43" fmla="*/ 36512 h 121"/>
              <a:gd name="T44" fmla="*/ 311287 w 928"/>
              <a:gd name="T45" fmla="*/ 35607 h 121"/>
              <a:gd name="T46" fmla="*/ 314079 w 928"/>
              <a:gd name="T47" fmla="*/ 34701 h 121"/>
              <a:gd name="T48" fmla="*/ 316521 w 928"/>
              <a:gd name="T49" fmla="*/ 33193 h 121"/>
              <a:gd name="T50" fmla="*/ 318615 w 928"/>
              <a:gd name="T51" fmla="*/ 31382 h 121"/>
              <a:gd name="T52" fmla="*/ 320360 w 928"/>
              <a:gd name="T53" fmla="*/ 29270 h 121"/>
              <a:gd name="T54" fmla="*/ 322105 w 928"/>
              <a:gd name="T55" fmla="*/ 26554 h 121"/>
              <a:gd name="T56" fmla="*/ 323152 w 928"/>
              <a:gd name="T57" fmla="*/ 24140 h 121"/>
              <a:gd name="T58" fmla="*/ 323850 w 928"/>
              <a:gd name="T59" fmla="*/ 21123 h 121"/>
              <a:gd name="T60" fmla="*/ 323850 w 928"/>
              <a:gd name="T61" fmla="*/ 18105 h 121"/>
              <a:gd name="T62" fmla="*/ 323850 w 928"/>
              <a:gd name="T63" fmla="*/ 15691 h 121"/>
              <a:gd name="T64" fmla="*/ 323152 w 928"/>
              <a:gd name="T65" fmla="*/ 12674 h 121"/>
              <a:gd name="T66" fmla="*/ 322105 w 928"/>
              <a:gd name="T67" fmla="*/ 10260 h 121"/>
              <a:gd name="T68" fmla="*/ 320360 w 928"/>
              <a:gd name="T69" fmla="*/ 7544 h 121"/>
              <a:gd name="T70" fmla="*/ 318615 w 928"/>
              <a:gd name="T71" fmla="*/ 5432 h 121"/>
              <a:gd name="T72" fmla="*/ 316521 w 928"/>
              <a:gd name="T73" fmla="*/ 3621 h 121"/>
              <a:gd name="T74" fmla="*/ 314079 w 928"/>
              <a:gd name="T75" fmla="*/ 2112 h 121"/>
              <a:gd name="T76" fmla="*/ 311287 w 928"/>
              <a:gd name="T77" fmla="*/ 1207 h 121"/>
              <a:gd name="T78" fmla="*/ 308844 w 928"/>
              <a:gd name="T79" fmla="*/ 302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5" y="1"/>
                </a:lnTo>
                <a:lnTo>
                  <a:pt x="36" y="4"/>
                </a:lnTo>
                <a:lnTo>
                  <a:pt x="29" y="7"/>
                </a:lnTo>
                <a:lnTo>
                  <a:pt x="23" y="12"/>
                </a:lnTo>
                <a:lnTo>
                  <a:pt x="17" y="18"/>
                </a:lnTo>
                <a:lnTo>
                  <a:pt x="10" y="25"/>
                </a:lnTo>
                <a:lnTo>
                  <a:pt x="7" y="34"/>
                </a:lnTo>
                <a:lnTo>
                  <a:pt x="3" y="42"/>
                </a:lnTo>
                <a:lnTo>
                  <a:pt x="2" y="52"/>
                </a:lnTo>
                <a:lnTo>
                  <a:pt x="0" y="60"/>
                </a:lnTo>
                <a:lnTo>
                  <a:pt x="2" y="70"/>
                </a:lnTo>
                <a:lnTo>
                  <a:pt x="3" y="80"/>
                </a:lnTo>
                <a:lnTo>
                  <a:pt x="7" y="88"/>
                </a:lnTo>
                <a:lnTo>
                  <a:pt x="10" y="97"/>
                </a:lnTo>
                <a:lnTo>
                  <a:pt x="17" y="104"/>
                </a:lnTo>
                <a:lnTo>
                  <a:pt x="23" y="110"/>
                </a:lnTo>
                <a:lnTo>
                  <a:pt x="29" y="115"/>
                </a:lnTo>
                <a:lnTo>
                  <a:pt x="36" y="118"/>
                </a:lnTo>
                <a:lnTo>
                  <a:pt x="45" y="121"/>
                </a:lnTo>
                <a:lnTo>
                  <a:pt x="52" y="121"/>
                </a:lnTo>
                <a:lnTo>
                  <a:pt x="876" y="121"/>
                </a:lnTo>
                <a:lnTo>
                  <a:pt x="892" y="118"/>
                </a:lnTo>
                <a:lnTo>
                  <a:pt x="900" y="115"/>
                </a:lnTo>
                <a:lnTo>
                  <a:pt x="907" y="110"/>
                </a:lnTo>
                <a:lnTo>
                  <a:pt x="913" y="104"/>
                </a:lnTo>
                <a:lnTo>
                  <a:pt x="918" y="97"/>
                </a:lnTo>
                <a:lnTo>
                  <a:pt x="923" y="88"/>
                </a:lnTo>
                <a:lnTo>
                  <a:pt x="926" y="80"/>
                </a:lnTo>
                <a:lnTo>
                  <a:pt x="928" y="70"/>
                </a:lnTo>
                <a:lnTo>
                  <a:pt x="928" y="60"/>
                </a:lnTo>
                <a:lnTo>
                  <a:pt x="928" y="52"/>
                </a:lnTo>
                <a:lnTo>
                  <a:pt x="926" y="42"/>
                </a:lnTo>
                <a:lnTo>
                  <a:pt x="923" y="34"/>
                </a:lnTo>
                <a:lnTo>
                  <a:pt x="918" y="25"/>
                </a:lnTo>
                <a:lnTo>
                  <a:pt x="913" y="18"/>
                </a:lnTo>
                <a:lnTo>
                  <a:pt x="907" y="12"/>
                </a:lnTo>
                <a:lnTo>
                  <a:pt x="900" y="7"/>
                </a:lnTo>
                <a:lnTo>
                  <a:pt x="892" y="4"/>
                </a:lnTo>
                <a:lnTo>
                  <a:pt x="885" y="1"/>
                </a:lnTo>
                <a:lnTo>
                  <a:pt x="876"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1793" name="Freeform 417"/>
          <p:cNvSpPr>
            <a:spLocks/>
          </p:cNvSpPr>
          <p:nvPr/>
        </p:nvSpPr>
        <p:spPr bwMode="auto">
          <a:xfrm>
            <a:off x="6940550" y="5005388"/>
            <a:ext cx="323850" cy="36512"/>
          </a:xfrm>
          <a:custGeom>
            <a:avLst/>
            <a:gdLst>
              <a:gd name="T0" fmla="*/ 17487 w 926"/>
              <a:gd name="T1" fmla="*/ 0 h 121"/>
              <a:gd name="T2" fmla="*/ 15038 w 926"/>
              <a:gd name="T3" fmla="*/ 302 h 121"/>
              <a:gd name="T4" fmla="*/ 11891 w 926"/>
              <a:gd name="T5" fmla="*/ 1207 h 121"/>
              <a:gd name="T6" fmla="*/ 9443 w 926"/>
              <a:gd name="T7" fmla="*/ 2112 h 121"/>
              <a:gd name="T8" fmla="*/ 7344 w 926"/>
              <a:gd name="T9" fmla="*/ 3621 h 121"/>
              <a:gd name="T10" fmla="*/ 4896 w 926"/>
              <a:gd name="T11" fmla="*/ 5432 h 121"/>
              <a:gd name="T12" fmla="*/ 3497 w 926"/>
              <a:gd name="T13" fmla="*/ 7544 h 121"/>
              <a:gd name="T14" fmla="*/ 1749 w 926"/>
              <a:gd name="T15" fmla="*/ 10260 h 121"/>
              <a:gd name="T16" fmla="*/ 699 w 926"/>
              <a:gd name="T17" fmla="*/ 12674 h 121"/>
              <a:gd name="T18" fmla="*/ 0 w 926"/>
              <a:gd name="T19" fmla="*/ 15691 h 121"/>
              <a:gd name="T20" fmla="*/ 0 w 926"/>
              <a:gd name="T21" fmla="*/ 18105 h 121"/>
              <a:gd name="T22" fmla="*/ 0 w 926"/>
              <a:gd name="T23" fmla="*/ 21123 h 121"/>
              <a:gd name="T24" fmla="*/ 699 w 926"/>
              <a:gd name="T25" fmla="*/ 24140 h 121"/>
              <a:gd name="T26" fmla="*/ 1749 w 926"/>
              <a:gd name="T27" fmla="*/ 26554 h 121"/>
              <a:gd name="T28" fmla="*/ 3497 w 926"/>
              <a:gd name="T29" fmla="*/ 29270 h 121"/>
              <a:gd name="T30" fmla="*/ 4896 w 926"/>
              <a:gd name="T31" fmla="*/ 31382 h 121"/>
              <a:gd name="T32" fmla="*/ 7344 w 926"/>
              <a:gd name="T33" fmla="*/ 33193 h 121"/>
              <a:gd name="T34" fmla="*/ 9443 w 926"/>
              <a:gd name="T35" fmla="*/ 34701 h 121"/>
              <a:gd name="T36" fmla="*/ 11891 w 926"/>
              <a:gd name="T37" fmla="*/ 35607 h 121"/>
              <a:gd name="T38" fmla="*/ 15038 w 926"/>
              <a:gd name="T39" fmla="*/ 36512 h 121"/>
              <a:gd name="T40" fmla="*/ 17487 w 926"/>
              <a:gd name="T41" fmla="*/ 36512 h 121"/>
              <a:gd name="T42" fmla="*/ 305664 w 926"/>
              <a:gd name="T43" fmla="*/ 36512 h 121"/>
              <a:gd name="T44" fmla="*/ 311260 w 926"/>
              <a:gd name="T45" fmla="*/ 35607 h 121"/>
              <a:gd name="T46" fmla="*/ 314407 w 926"/>
              <a:gd name="T47" fmla="*/ 34701 h 121"/>
              <a:gd name="T48" fmla="*/ 316506 w 926"/>
              <a:gd name="T49" fmla="*/ 33193 h 121"/>
              <a:gd name="T50" fmla="*/ 318604 w 926"/>
              <a:gd name="T51" fmla="*/ 31382 h 121"/>
              <a:gd name="T52" fmla="*/ 320353 w 926"/>
              <a:gd name="T53" fmla="*/ 29270 h 121"/>
              <a:gd name="T54" fmla="*/ 322101 w 926"/>
              <a:gd name="T55" fmla="*/ 26554 h 121"/>
              <a:gd name="T56" fmla="*/ 323151 w 926"/>
              <a:gd name="T57" fmla="*/ 24140 h 121"/>
              <a:gd name="T58" fmla="*/ 323850 w 926"/>
              <a:gd name="T59" fmla="*/ 21123 h 121"/>
              <a:gd name="T60" fmla="*/ 323850 w 926"/>
              <a:gd name="T61" fmla="*/ 18105 h 121"/>
              <a:gd name="T62" fmla="*/ 323850 w 926"/>
              <a:gd name="T63" fmla="*/ 15691 h 121"/>
              <a:gd name="T64" fmla="*/ 323151 w 926"/>
              <a:gd name="T65" fmla="*/ 12674 h 121"/>
              <a:gd name="T66" fmla="*/ 322101 w 926"/>
              <a:gd name="T67" fmla="*/ 10260 h 121"/>
              <a:gd name="T68" fmla="*/ 320353 w 926"/>
              <a:gd name="T69" fmla="*/ 7544 h 121"/>
              <a:gd name="T70" fmla="*/ 318604 w 926"/>
              <a:gd name="T71" fmla="*/ 5432 h 121"/>
              <a:gd name="T72" fmla="*/ 316506 w 926"/>
              <a:gd name="T73" fmla="*/ 3621 h 121"/>
              <a:gd name="T74" fmla="*/ 314407 w 926"/>
              <a:gd name="T75" fmla="*/ 2112 h 121"/>
              <a:gd name="T76" fmla="*/ 311260 w 926"/>
              <a:gd name="T77" fmla="*/ 1207 h 121"/>
              <a:gd name="T78" fmla="*/ 308812 w 926"/>
              <a:gd name="T79" fmla="*/ 302 h 121"/>
              <a:gd name="T80" fmla="*/ 305664 w 926"/>
              <a:gd name="T81" fmla="*/ 0 h 121"/>
              <a:gd name="T82" fmla="*/ 17487 w 926"/>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6"/>
              <a:gd name="T127" fmla="*/ 0 h 121"/>
              <a:gd name="T128" fmla="*/ 926 w 926"/>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6" h="121">
                <a:moveTo>
                  <a:pt x="50" y="0"/>
                </a:moveTo>
                <a:lnTo>
                  <a:pt x="43" y="1"/>
                </a:lnTo>
                <a:lnTo>
                  <a:pt x="34" y="4"/>
                </a:lnTo>
                <a:lnTo>
                  <a:pt x="27" y="7"/>
                </a:lnTo>
                <a:lnTo>
                  <a:pt x="21" y="12"/>
                </a:lnTo>
                <a:lnTo>
                  <a:pt x="14" y="18"/>
                </a:lnTo>
                <a:lnTo>
                  <a:pt x="10" y="25"/>
                </a:lnTo>
                <a:lnTo>
                  <a:pt x="5" y="34"/>
                </a:lnTo>
                <a:lnTo>
                  <a:pt x="2" y="42"/>
                </a:lnTo>
                <a:lnTo>
                  <a:pt x="0" y="52"/>
                </a:lnTo>
                <a:lnTo>
                  <a:pt x="0" y="60"/>
                </a:lnTo>
                <a:lnTo>
                  <a:pt x="0" y="70"/>
                </a:lnTo>
                <a:lnTo>
                  <a:pt x="2" y="80"/>
                </a:lnTo>
                <a:lnTo>
                  <a:pt x="5" y="88"/>
                </a:lnTo>
                <a:lnTo>
                  <a:pt x="10" y="97"/>
                </a:lnTo>
                <a:lnTo>
                  <a:pt x="14" y="104"/>
                </a:lnTo>
                <a:lnTo>
                  <a:pt x="21" y="110"/>
                </a:lnTo>
                <a:lnTo>
                  <a:pt x="27" y="115"/>
                </a:lnTo>
                <a:lnTo>
                  <a:pt x="34" y="118"/>
                </a:lnTo>
                <a:lnTo>
                  <a:pt x="43" y="121"/>
                </a:lnTo>
                <a:lnTo>
                  <a:pt x="50" y="121"/>
                </a:lnTo>
                <a:lnTo>
                  <a:pt x="874" y="121"/>
                </a:lnTo>
                <a:lnTo>
                  <a:pt x="890" y="118"/>
                </a:lnTo>
                <a:lnTo>
                  <a:pt x="899" y="115"/>
                </a:lnTo>
                <a:lnTo>
                  <a:pt x="905" y="110"/>
                </a:lnTo>
                <a:lnTo>
                  <a:pt x="911" y="104"/>
                </a:lnTo>
                <a:lnTo>
                  <a:pt x="916" y="97"/>
                </a:lnTo>
                <a:lnTo>
                  <a:pt x="921" y="88"/>
                </a:lnTo>
                <a:lnTo>
                  <a:pt x="924" y="80"/>
                </a:lnTo>
                <a:lnTo>
                  <a:pt x="926" y="70"/>
                </a:lnTo>
                <a:lnTo>
                  <a:pt x="926" y="60"/>
                </a:lnTo>
                <a:lnTo>
                  <a:pt x="926" y="52"/>
                </a:lnTo>
                <a:lnTo>
                  <a:pt x="924" y="42"/>
                </a:lnTo>
                <a:lnTo>
                  <a:pt x="921" y="34"/>
                </a:lnTo>
                <a:lnTo>
                  <a:pt x="916" y="25"/>
                </a:lnTo>
                <a:lnTo>
                  <a:pt x="911" y="18"/>
                </a:lnTo>
                <a:lnTo>
                  <a:pt x="905" y="12"/>
                </a:lnTo>
                <a:lnTo>
                  <a:pt x="899" y="7"/>
                </a:lnTo>
                <a:lnTo>
                  <a:pt x="890" y="4"/>
                </a:lnTo>
                <a:lnTo>
                  <a:pt x="883" y="1"/>
                </a:lnTo>
                <a:lnTo>
                  <a:pt x="874" y="0"/>
                </a:lnTo>
                <a:lnTo>
                  <a:pt x="50"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1794" name="Freeform 418"/>
          <p:cNvSpPr>
            <a:spLocks/>
          </p:cNvSpPr>
          <p:nvPr/>
        </p:nvSpPr>
        <p:spPr bwMode="auto">
          <a:xfrm>
            <a:off x="7229475" y="5005388"/>
            <a:ext cx="323850" cy="36512"/>
          </a:xfrm>
          <a:custGeom>
            <a:avLst/>
            <a:gdLst>
              <a:gd name="T0" fmla="*/ 18166 w 927"/>
              <a:gd name="T1" fmla="*/ 0 h 121"/>
              <a:gd name="T2" fmla="*/ 15022 w 927"/>
              <a:gd name="T3" fmla="*/ 302 h 121"/>
              <a:gd name="T4" fmla="*/ 12227 w 927"/>
              <a:gd name="T5" fmla="*/ 1207 h 121"/>
              <a:gd name="T6" fmla="*/ 9782 w 927"/>
              <a:gd name="T7" fmla="*/ 2112 h 121"/>
              <a:gd name="T8" fmla="*/ 7336 w 927"/>
              <a:gd name="T9" fmla="*/ 3621 h 121"/>
              <a:gd name="T10" fmla="*/ 4891 w 927"/>
              <a:gd name="T11" fmla="*/ 5432 h 121"/>
              <a:gd name="T12" fmla="*/ 3144 w 927"/>
              <a:gd name="T13" fmla="*/ 7544 h 121"/>
              <a:gd name="T14" fmla="*/ 1747 w 927"/>
              <a:gd name="T15" fmla="*/ 10260 h 121"/>
              <a:gd name="T16" fmla="*/ 699 w 927"/>
              <a:gd name="T17" fmla="*/ 12674 h 121"/>
              <a:gd name="T18" fmla="*/ 0 w 927"/>
              <a:gd name="T19" fmla="*/ 15691 h 121"/>
              <a:gd name="T20" fmla="*/ 0 w 927"/>
              <a:gd name="T21" fmla="*/ 18105 h 121"/>
              <a:gd name="T22" fmla="*/ 0 w 927"/>
              <a:gd name="T23" fmla="*/ 21123 h 121"/>
              <a:gd name="T24" fmla="*/ 699 w 927"/>
              <a:gd name="T25" fmla="*/ 24140 h 121"/>
              <a:gd name="T26" fmla="*/ 1747 w 927"/>
              <a:gd name="T27" fmla="*/ 26554 h 121"/>
              <a:gd name="T28" fmla="*/ 3144 w 927"/>
              <a:gd name="T29" fmla="*/ 29270 h 121"/>
              <a:gd name="T30" fmla="*/ 4891 w 927"/>
              <a:gd name="T31" fmla="*/ 31382 h 121"/>
              <a:gd name="T32" fmla="*/ 7336 w 927"/>
              <a:gd name="T33" fmla="*/ 33193 h 121"/>
              <a:gd name="T34" fmla="*/ 9782 w 927"/>
              <a:gd name="T35" fmla="*/ 34701 h 121"/>
              <a:gd name="T36" fmla="*/ 12227 w 927"/>
              <a:gd name="T37" fmla="*/ 35607 h 121"/>
              <a:gd name="T38" fmla="*/ 15022 w 927"/>
              <a:gd name="T39" fmla="*/ 36512 h 121"/>
              <a:gd name="T40" fmla="*/ 18166 w 927"/>
              <a:gd name="T41" fmla="*/ 36512 h 121"/>
              <a:gd name="T42" fmla="*/ 305684 w 927"/>
              <a:gd name="T43" fmla="*/ 36512 h 121"/>
              <a:gd name="T44" fmla="*/ 311623 w 927"/>
              <a:gd name="T45" fmla="*/ 35607 h 121"/>
              <a:gd name="T46" fmla="*/ 314068 w 927"/>
              <a:gd name="T47" fmla="*/ 34701 h 121"/>
              <a:gd name="T48" fmla="*/ 316164 w 927"/>
              <a:gd name="T49" fmla="*/ 33193 h 121"/>
              <a:gd name="T50" fmla="*/ 318260 w 927"/>
              <a:gd name="T51" fmla="*/ 31382 h 121"/>
              <a:gd name="T52" fmla="*/ 320706 w 927"/>
              <a:gd name="T53" fmla="*/ 29270 h 121"/>
              <a:gd name="T54" fmla="*/ 321754 w 927"/>
              <a:gd name="T55" fmla="*/ 26554 h 121"/>
              <a:gd name="T56" fmla="*/ 323151 w 927"/>
              <a:gd name="T57" fmla="*/ 24140 h 121"/>
              <a:gd name="T58" fmla="*/ 323501 w 927"/>
              <a:gd name="T59" fmla="*/ 21123 h 121"/>
              <a:gd name="T60" fmla="*/ 323850 w 927"/>
              <a:gd name="T61" fmla="*/ 18105 h 121"/>
              <a:gd name="T62" fmla="*/ 323501 w 927"/>
              <a:gd name="T63" fmla="*/ 15691 h 121"/>
              <a:gd name="T64" fmla="*/ 323151 w 927"/>
              <a:gd name="T65" fmla="*/ 12674 h 121"/>
              <a:gd name="T66" fmla="*/ 321754 w 927"/>
              <a:gd name="T67" fmla="*/ 10260 h 121"/>
              <a:gd name="T68" fmla="*/ 320706 w 927"/>
              <a:gd name="T69" fmla="*/ 7544 h 121"/>
              <a:gd name="T70" fmla="*/ 318260 w 927"/>
              <a:gd name="T71" fmla="*/ 5432 h 121"/>
              <a:gd name="T72" fmla="*/ 316164 w 927"/>
              <a:gd name="T73" fmla="*/ 3621 h 121"/>
              <a:gd name="T74" fmla="*/ 314068 w 927"/>
              <a:gd name="T75" fmla="*/ 2112 h 121"/>
              <a:gd name="T76" fmla="*/ 311623 w 927"/>
              <a:gd name="T77" fmla="*/ 1207 h 121"/>
              <a:gd name="T78" fmla="*/ 308478 w 927"/>
              <a:gd name="T79" fmla="*/ 302 h 121"/>
              <a:gd name="T80" fmla="*/ 305684 w 927"/>
              <a:gd name="T81" fmla="*/ 0 h 121"/>
              <a:gd name="T82" fmla="*/ 18166 w 927"/>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7"/>
              <a:gd name="T127" fmla="*/ 0 h 121"/>
              <a:gd name="T128" fmla="*/ 927 w 927"/>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7" h="121">
                <a:moveTo>
                  <a:pt x="52" y="0"/>
                </a:moveTo>
                <a:lnTo>
                  <a:pt x="43" y="1"/>
                </a:lnTo>
                <a:lnTo>
                  <a:pt x="35" y="4"/>
                </a:lnTo>
                <a:lnTo>
                  <a:pt x="28" y="7"/>
                </a:lnTo>
                <a:lnTo>
                  <a:pt x="21" y="12"/>
                </a:lnTo>
                <a:lnTo>
                  <a:pt x="14" y="18"/>
                </a:lnTo>
                <a:lnTo>
                  <a:pt x="9" y="25"/>
                </a:lnTo>
                <a:lnTo>
                  <a:pt x="5" y="34"/>
                </a:lnTo>
                <a:lnTo>
                  <a:pt x="2" y="42"/>
                </a:lnTo>
                <a:lnTo>
                  <a:pt x="0" y="52"/>
                </a:lnTo>
                <a:lnTo>
                  <a:pt x="0" y="60"/>
                </a:lnTo>
                <a:lnTo>
                  <a:pt x="0" y="70"/>
                </a:lnTo>
                <a:lnTo>
                  <a:pt x="2" y="80"/>
                </a:lnTo>
                <a:lnTo>
                  <a:pt x="5" y="88"/>
                </a:lnTo>
                <a:lnTo>
                  <a:pt x="9" y="97"/>
                </a:lnTo>
                <a:lnTo>
                  <a:pt x="14" y="104"/>
                </a:lnTo>
                <a:lnTo>
                  <a:pt x="21" y="110"/>
                </a:lnTo>
                <a:lnTo>
                  <a:pt x="28" y="115"/>
                </a:lnTo>
                <a:lnTo>
                  <a:pt x="35" y="118"/>
                </a:lnTo>
                <a:lnTo>
                  <a:pt x="43" y="121"/>
                </a:lnTo>
                <a:lnTo>
                  <a:pt x="52" y="121"/>
                </a:lnTo>
                <a:lnTo>
                  <a:pt x="875" y="121"/>
                </a:lnTo>
                <a:lnTo>
                  <a:pt x="892" y="118"/>
                </a:lnTo>
                <a:lnTo>
                  <a:pt x="899" y="115"/>
                </a:lnTo>
                <a:lnTo>
                  <a:pt x="905" y="110"/>
                </a:lnTo>
                <a:lnTo>
                  <a:pt x="911" y="104"/>
                </a:lnTo>
                <a:lnTo>
                  <a:pt x="918" y="97"/>
                </a:lnTo>
                <a:lnTo>
                  <a:pt x="921" y="88"/>
                </a:lnTo>
                <a:lnTo>
                  <a:pt x="925" y="80"/>
                </a:lnTo>
                <a:lnTo>
                  <a:pt x="926" y="70"/>
                </a:lnTo>
                <a:lnTo>
                  <a:pt x="927" y="60"/>
                </a:lnTo>
                <a:lnTo>
                  <a:pt x="926" y="52"/>
                </a:lnTo>
                <a:lnTo>
                  <a:pt x="925" y="42"/>
                </a:lnTo>
                <a:lnTo>
                  <a:pt x="921" y="34"/>
                </a:lnTo>
                <a:lnTo>
                  <a:pt x="918" y="25"/>
                </a:lnTo>
                <a:lnTo>
                  <a:pt x="911" y="18"/>
                </a:lnTo>
                <a:lnTo>
                  <a:pt x="905" y="12"/>
                </a:lnTo>
                <a:lnTo>
                  <a:pt x="899" y="7"/>
                </a:lnTo>
                <a:lnTo>
                  <a:pt x="892" y="4"/>
                </a:lnTo>
                <a:lnTo>
                  <a:pt x="883" y="1"/>
                </a:lnTo>
                <a:lnTo>
                  <a:pt x="875"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1795" name="Freeform 419"/>
          <p:cNvSpPr>
            <a:spLocks/>
          </p:cNvSpPr>
          <p:nvPr/>
        </p:nvSpPr>
        <p:spPr bwMode="auto">
          <a:xfrm>
            <a:off x="7516813" y="5005388"/>
            <a:ext cx="323850" cy="36512"/>
          </a:xfrm>
          <a:custGeom>
            <a:avLst/>
            <a:gdLst>
              <a:gd name="T0" fmla="*/ 17817 w 927"/>
              <a:gd name="T1" fmla="*/ 0 h 121"/>
              <a:gd name="T2" fmla="*/ 15022 w 927"/>
              <a:gd name="T3" fmla="*/ 302 h 121"/>
              <a:gd name="T4" fmla="*/ 12227 w 927"/>
              <a:gd name="T5" fmla="*/ 1207 h 121"/>
              <a:gd name="T6" fmla="*/ 9782 w 927"/>
              <a:gd name="T7" fmla="*/ 2112 h 121"/>
              <a:gd name="T8" fmla="*/ 7336 w 927"/>
              <a:gd name="T9" fmla="*/ 3621 h 121"/>
              <a:gd name="T10" fmla="*/ 4891 w 927"/>
              <a:gd name="T11" fmla="*/ 5432 h 121"/>
              <a:gd name="T12" fmla="*/ 3144 w 927"/>
              <a:gd name="T13" fmla="*/ 7544 h 121"/>
              <a:gd name="T14" fmla="*/ 1397 w 927"/>
              <a:gd name="T15" fmla="*/ 10260 h 121"/>
              <a:gd name="T16" fmla="*/ 699 w 927"/>
              <a:gd name="T17" fmla="*/ 12674 h 121"/>
              <a:gd name="T18" fmla="*/ 0 w 927"/>
              <a:gd name="T19" fmla="*/ 15691 h 121"/>
              <a:gd name="T20" fmla="*/ 0 w 927"/>
              <a:gd name="T21" fmla="*/ 18105 h 121"/>
              <a:gd name="T22" fmla="*/ 0 w 927"/>
              <a:gd name="T23" fmla="*/ 21123 h 121"/>
              <a:gd name="T24" fmla="*/ 699 w 927"/>
              <a:gd name="T25" fmla="*/ 24140 h 121"/>
              <a:gd name="T26" fmla="*/ 1397 w 927"/>
              <a:gd name="T27" fmla="*/ 26554 h 121"/>
              <a:gd name="T28" fmla="*/ 3144 w 927"/>
              <a:gd name="T29" fmla="*/ 29270 h 121"/>
              <a:gd name="T30" fmla="*/ 4891 w 927"/>
              <a:gd name="T31" fmla="*/ 31382 h 121"/>
              <a:gd name="T32" fmla="*/ 7336 w 927"/>
              <a:gd name="T33" fmla="*/ 33193 h 121"/>
              <a:gd name="T34" fmla="*/ 9782 w 927"/>
              <a:gd name="T35" fmla="*/ 34701 h 121"/>
              <a:gd name="T36" fmla="*/ 12227 w 927"/>
              <a:gd name="T37" fmla="*/ 35607 h 121"/>
              <a:gd name="T38" fmla="*/ 15022 w 927"/>
              <a:gd name="T39" fmla="*/ 36512 h 121"/>
              <a:gd name="T40" fmla="*/ 17817 w 927"/>
              <a:gd name="T41" fmla="*/ 36512 h 121"/>
              <a:gd name="T42" fmla="*/ 305684 w 927"/>
              <a:gd name="T43" fmla="*/ 36512 h 121"/>
              <a:gd name="T44" fmla="*/ 311273 w 927"/>
              <a:gd name="T45" fmla="*/ 35607 h 121"/>
              <a:gd name="T46" fmla="*/ 314068 w 927"/>
              <a:gd name="T47" fmla="*/ 34701 h 121"/>
              <a:gd name="T48" fmla="*/ 316164 w 927"/>
              <a:gd name="T49" fmla="*/ 33193 h 121"/>
              <a:gd name="T50" fmla="*/ 318260 w 927"/>
              <a:gd name="T51" fmla="*/ 31382 h 121"/>
              <a:gd name="T52" fmla="*/ 320356 w 927"/>
              <a:gd name="T53" fmla="*/ 29270 h 121"/>
              <a:gd name="T54" fmla="*/ 321754 w 927"/>
              <a:gd name="T55" fmla="*/ 26554 h 121"/>
              <a:gd name="T56" fmla="*/ 323151 w 927"/>
              <a:gd name="T57" fmla="*/ 24140 h 121"/>
              <a:gd name="T58" fmla="*/ 323501 w 927"/>
              <a:gd name="T59" fmla="*/ 21123 h 121"/>
              <a:gd name="T60" fmla="*/ 323850 w 927"/>
              <a:gd name="T61" fmla="*/ 18105 h 121"/>
              <a:gd name="T62" fmla="*/ 323501 w 927"/>
              <a:gd name="T63" fmla="*/ 15691 h 121"/>
              <a:gd name="T64" fmla="*/ 323151 w 927"/>
              <a:gd name="T65" fmla="*/ 12674 h 121"/>
              <a:gd name="T66" fmla="*/ 321754 w 927"/>
              <a:gd name="T67" fmla="*/ 10260 h 121"/>
              <a:gd name="T68" fmla="*/ 320356 w 927"/>
              <a:gd name="T69" fmla="*/ 7544 h 121"/>
              <a:gd name="T70" fmla="*/ 318260 w 927"/>
              <a:gd name="T71" fmla="*/ 5432 h 121"/>
              <a:gd name="T72" fmla="*/ 316164 w 927"/>
              <a:gd name="T73" fmla="*/ 3621 h 121"/>
              <a:gd name="T74" fmla="*/ 314068 w 927"/>
              <a:gd name="T75" fmla="*/ 2112 h 121"/>
              <a:gd name="T76" fmla="*/ 311273 w 927"/>
              <a:gd name="T77" fmla="*/ 1207 h 121"/>
              <a:gd name="T78" fmla="*/ 308478 w 927"/>
              <a:gd name="T79" fmla="*/ 302 h 121"/>
              <a:gd name="T80" fmla="*/ 305684 w 927"/>
              <a:gd name="T81" fmla="*/ 0 h 121"/>
              <a:gd name="T82" fmla="*/ 17817 w 927"/>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7"/>
              <a:gd name="T127" fmla="*/ 0 h 121"/>
              <a:gd name="T128" fmla="*/ 927 w 927"/>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7" h="121">
                <a:moveTo>
                  <a:pt x="51" y="0"/>
                </a:moveTo>
                <a:lnTo>
                  <a:pt x="43" y="1"/>
                </a:lnTo>
                <a:lnTo>
                  <a:pt x="35" y="4"/>
                </a:lnTo>
                <a:lnTo>
                  <a:pt x="28" y="7"/>
                </a:lnTo>
                <a:lnTo>
                  <a:pt x="21" y="12"/>
                </a:lnTo>
                <a:lnTo>
                  <a:pt x="14" y="18"/>
                </a:lnTo>
                <a:lnTo>
                  <a:pt x="9" y="25"/>
                </a:lnTo>
                <a:lnTo>
                  <a:pt x="4" y="34"/>
                </a:lnTo>
                <a:lnTo>
                  <a:pt x="2" y="42"/>
                </a:lnTo>
                <a:lnTo>
                  <a:pt x="0" y="52"/>
                </a:lnTo>
                <a:lnTo>
                  <a:pt x="0" y="60"/>
                </a:lnTo>
                <a:lnTo>
                  <a:pt x="0" y="70"/>
                </a:lnTo>
                <a:lnTo>
                  <a:pt x="2" y="80"/>
                </a:lnTo>
                <a:lnTo>
                  <a:pt x="4" y="88"/>
                </a:lnTo>
                <a:lnTo>
                  <a:pt x="9" y="97"/>
                </a:lnTo>
                <a:lnTo>
                  <a:pt x="14" y="104"/>
                </a:lnTo>
                <a:lnTo>
                  <a:pt x="21" y="110"/>
                </a:lnTo>
                <a:lnTo>
                  <a:pt x="28" y="115"/>
                </a:lnTo>
                <a:lnTo>
                  <a:pt x="35" y="118"/>
                </a:lnTo>
                <a:lnTo>
                  <a:pt x="43" y="121"/>
                </a:lnTo>
                <a:lnTo>
                  <a:pt x="51" y="121"/>
                </a:lnTo>
                <a:lnTo>
                  <a:pt x="875" y="121"/>
                </a:lnTo>
                <a:lnTo>
                  <a:pt x="891" y="118"/>
                </a:lnTo>
                <a:lnTo>
                  <a:pt x="899" y="115"/>
                </a:lnTo>
                <a:lnTo>
                  <a:pt x="905" y="110"/>
                </a:lnTo>
                <a:lnTo>
                  <a:pt x="911" y="104"/>
                </a:lnTo>
                <a:lnTo>
                  <a:pt x="917" y="97"/>
                </a:lnTo>
                <a:lnTo>
                  <a:pt x="921" y="88"/>
                </a:lnTo>
                <a:lnTo>
                  <a:pt x="925" y="80"/>
                </a:lnTo>
                <a:lnTo>
                  <a:pt x="926" y="70"/>
                </a:lnTo>
                <a:lnTo>
                  <a:pt x="927" y="60"/>
                </a:lnTo>
                <a:lnTo>
                  <a:pt x="926" y="52"/>
                </a:lnTo>
                <a:lnTo>
                  <a:pt x="925" y="42"/>
                </a:lnTo>
                <a:lnTo>
                  <a:pt x="921" y="34"/>
                </a:lnTo>
                <a:lnTo>
                  <a:pt x="917" y="25"/>
                </a:lnTo>
                <a:lnTo>
                  <a:pt x="911" y="18"/>
                </a:lnTo>
                <a:lnTo>
                  <a:pt x="905" y="12"/>
                </a:lnTo>
                <a:lnTo>
                  <a:pt x="899" y="7"/>
                </a:lnTo>
                <a:lnTo>
                  <a:pt x="891" y="4"/>
                </a:lnTo>
                <a:lnTo>
                  <a:pt x="883" y="1"/>
                </a:lnTo>
                <a:lnTo>
                  <a:pt x="875" y="0"/>
                </a:lnTo>
                <a:lnTo>
                  <a:pt x="51"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1796" name="Freeform 420"/>
          <p:cNvSpPr>
            <a:spLocks/>
          </p:cNvSpPr>
          <p:nvPr/>
        </p:nvSpPr>
        <p:spPr bwMode="auto">
          <a:xfrm>
            <a:off x="7804150" y="5005388"/>
            <a:ext cx="323850" cy="36512"/>
          </a:xfrm>
          <a:custGeom>
            <a:avLst/>
            <a:gdLst>
              <a:gd name="T0" fmla="*/ 18147 w 928"/>
              <a:gd name="T1" fmla="*/ 0 h 121"/>
              <a:gd name="T2" fmla="*/ 15355 w 928"/>
              <a:gd name="T3" fmla="*/ 302 h 121"/>
              <a:gd name="T4" fmla="*/ 12563 w 928"/>
              <a:gd name="T5" fmla="*/ 1207 h 121"/>
              <a:gd name="T6" fmla="*/ 10120 w 928"/>
              <a:gd name="T7" fmla="*/ 2112 h 121"/>
              <a:gd name="T8" fmla="*/ 7329 w 928"/>
              <a:gd name="T9" fmla="*/ 3621 h 121"/>
              <a:gd name="T10" fmla="*/ 5235 w 928"/>
              <a:gd name="T11" fmla="*/ 5432 h 121"/>
              <a:gd name="T12" fmla="*/ 3490 w 928"/>
              <a:gd name="T13" fmla="*/ 7544 h 121"/>
              <a:gd name="T14" fmla="*/ 2443 w 928"/>
              <a:gd name="T15" fmla="*/ 10260 h 121"/>
              <a:gd name="T16" fmla="*/ 1047 w 928"/>
              <a:gd name="T17" fmla="*/ 12674 h 121"/>
              <a:gd name="T18" fmla="*/ 698 w 928"/>
              <a:gd name="T19" fmla="*/ 15691 h 121"/>
              <a:gd name="T20" fmla="*/ 0 w 928"/>
              <a:gd name="T21" fmla="*/ 18105 h 121"/>
              <a:gd name="T22" fmla="*/ 698 w 928"/>
              <a:gd name="T23" fmla="*/ 21123 h 121"/>
              <a:gd name="T24" fmla="*/ 1047 w 928"/>
              <a:gd name="T25" fmla="*/ 24140 h 121"/>
              <a:gd name="T26" fmla="*/ 2443 w 928"/>
              <a:gd name="T27" fmla="*/ 26554 h 121"/>
              <a:gd name="T28" fmla="*/ 3490 w 928"/>
              <a:gd name="T29" fmla="*/ 29270 h 121"/>
              <a:gd name="T30" fmla="*/ 5235 w 928"/>
              <a:gd name="T31" fmla="*/ 31382 h 121"/>
              <a:gd name="T32" fmla="*/ 7329 w 928"/>
              <a:gd name="T33" fmla="*/ 33193 h 121"/>
              <a:gd name="T34" fmla="*/ 10120 w 928"/>
              <a:gd name="T35" fmla="*/ 34701 h 121"/>
              <a:gd name="T36" fmla="*/ 12563 w 928"/>
              <a:gd name="T37" fmla="*/ 35607 h 121"/>
              <a:gd name="T38" fmla="*/ 15355 w 928"/>
              <a:gd name="T39" fmla="*/ 36512 h 121"/>
              <a:gd name="T40" fmla="*/ 18147 w 928"/>
              <a:gd name="T41" fmla="*/ 36512 h 121"/>
              <a:gd name="T42" fmla="*/ 305703 w 928"/>
              <a:gd name="T43" fmla="*/ 36512 h 121"/>
              <a:gd name="T44" fmla="*/ 311287 w 928"/>
              <a:gd name="T45" fmla="*/ 35607 h 121"/>
              <a:gd name="T46" fmla="*/ 314079 w 928"/>
              <a:gd name="T47" fmla="*/ 34701 h 121"/>
              <a:gd name="T48" fmla="*/ 316521 w 928"/>
              <a:gd name="T49" fmla="*/ 33193 h 121"/>
              <a:gd name="T50" fmla="*/ 318615 w 928"/>
              <a:gd name="T51" fmla="*/ 31382 h 121"/>
              <a:gd name="T52" fmla="*/ 320360 w 928"/>
              <a:gd name="T53" fmla="*/ 29270 h 121"/>
              <a:gd name="T54" fmla="*/ 321756 w 928"/>
              <a:gd name="T55" fmla="*/ 26554 h 121"/>
              <a:gd name="T56" fmla="*/ 323152 w 928"/>
              <a:gd name="T57" fmla="*/ 24140 h 121"/>
              <a:gd name="T58" fmla="*/ 323501 w 928"/>
              <a:gd name="T59" fmla="*/ 21123 h 121"/>
              <a:gd name="T60" fmla="*/ 323850 w 928"/>
              <a:gd name="T61" fmla="*/ 18105 h 121"/>
              <a:gd name="T62" fmla="*/ 323501 w 928"/>
              <a:gd name="T63" fmla="*/ 15691 h 121"/>
              <a:gd name="T64" fmla="*/ 323152 w 928"/>
              <a:gd name="T65" fmla="*/ 12674 h 121"/>
              <a:gd name="T66" fmla="*/ 321756 w 928"/>
              <a:gd name="T67" fmla="*/ 10260 h 121"/>
              <a:gd name="T68" fmla="*/ 320360 w 928"/>
              <a:gd name="T69" fmla="*/ 7544 h 121"/>
              <a:gd name="T70" fmla="*/ 318615 w 928"/>
              <a:gd name="T71" fmla="*/ 5432 h 121"/>
              <a:gd name="T72" fmla="*/ 316521 w 928"/>
              <a:gd name="T73" fmla="*/ 3621 h 121"/>
              <a:gd name="T74" fmla="*/ 314079 w 928"/>
              <a:gd name="T75" fmla="*/ 2112 h 121"/>
              <a:gd name="T76" fmla="*/ 311287 w 928"/>
              <a:gd name="T77" fmla="*/ 1207 h 121"/>
              <a:gd name="T78" fmla="*/ 308844 w 928"/>
              <a:gd name="T79" fmla="*/ 302 h 121"/>
              <a:gd name="T80" fmla="*/ 305703 w 928"/>
              <a:gd name="T81" fmla="*/ 0 h 121"/>
              <a:gd name="T82" fmla="*/ 18147 w 928"/>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8"/>
              <a:gd name="T127" fmla="*/ 0 h 121"/>
              <a:gd name="T128" fmla="*/ 928 w 928"/>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8" h="121">
                <a:moveTo>
                  <a:pt x="52" y="0"/>
                </a:moveTo>
                <a:lnTo>
                  <a:pt x="44" y="1"/>
                </a:lnTo>
                <a:lnTo>
                  <a:pt x="36" y="4"/>
                </a:lnTo>
                <a:lnTo>
                  <a:pt x="29" y="7"/>
                </a:lnTo>
                <a:lnTo>
                  <a:pt x="21" y="12"/>
                </a:lnTo>
                <a:lnTo>
                  <a:pt x="15" y="18"/>
                </a:lnTo>
                <a:lnTo>
                  <a:pt x="10" y="25"/>
                </a:lnTo>
                <a:lnTo>
                  <a:pt x="7" y="34"/>
                </a:lnTo>
                <a:lnTo>
                  <a:pt x="3" y="42"/>
                </a:lnTo>
                <a:lnTo>
                  <a:pt x="2" y="52"/>
                </a:lnTo>
                <a:lnTo>
                  <a:pt x="0" y="60"/>
                </a:lnTo>
                <a:lnTo>
                  <a:pt x="2" y="70"/>
                </a:lnTo>
                <a:lnTo>
                  <a:pt x="3" y="80"/>
                </a:lnTo>
                <a:lnTo>
                  <a:pt x="7" y="88"/>
                </a:lnTo>
                <a:lnTo>
                  <a:pt x="10" y="97"/>
                </a:lnTo>
                <a:lnTo>
                  <a:pt x="15" y="104"/>
                </a:lnTo>
                <a:lnTo>
                  <a:pt x="21" y="110"/>
                </a:lnTo>
                <a:lnTo>
                  <a:pt x="29" y="115"/>
                </a:lnTo>
                <a:lnTo>
                  <a:pt x="36" y="118"/>
                </a:lnTo>
                <a:lnTo>
                  <a:pt x="44" y="121"/>
                </a:lnTo>
                <a:lnTo>
                  <a:pt x="52" y="121"/>
                </a:lnTo>
                <a:lnTo>
                  <a:pt x="876" y="121"/>
                </a:lnTo>
                <a:lnTo>
                  <a:pt x="892" y="118"/>
                </a:lnTo>
                <a:lnTo>
                  <a:pt x="900" y="115"/>
                </a:lnTo>
                <a:lnTo>
                  <a:pt x="907" y="110"/>
                </a:lnTo>
                <a:lnTo>
                  <a:pt x="913" y="104"/>
                </a:lnTo>
                <a:lnTo>
                  <a:pt x="918" y="97"/>
                </a:lnTo>
                <a:lnTo>
                  <a:pt x="922" y="88"/>
                </a:lnTo>
                <a:lnTo>
                  <a:pt x="926" y="80"/>
                </a:lnTo>
                <a:lnTo>
                  <a:pt x="927" y="70"/>
                </a:lnTo>
                <a:lnTo>
                  <a:pt x="928" y="60"/>
                </a:lnTo>
                <a:lnTo>
                  <a:pt x="927" y="52"/>
                </a:lnTo>
                <a:lnTo>
                  <a:pt x="926" y="42"/>
                </a:lnTo>
                <a:lnTo>
                  <a:pt x="922" y="34"/>
                </a:lnTo>
                <a:lnTo>
                  <a:pt x="918" y="25"/>
                </a:lnTo>
                <a:lnTo>
                  <a:pt x="913" y="18"/>
                </a:lnTo>
                <a:lnTo>
                  <a:pt x="907" y="12"/>
                </a:lnTo>
                <a:lnTo>
                  <a:pt x="900" y="7"/>
                </a:lnTo>
                <a:lnTo>
                  <a:pt x="892" y="4"/>
                </a:lnTo>
                <a:lnTo>
                  <a:pt x="885" y="1"/>
                </a:lnTo>
                <a:lnTo>
                  <a:pt x="876"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1797" name="Text Box 421"/>
          <p:cNvSpPr txBox="1">
            <a:spLocks noChangeArrowheads="1"/>
          </p:cNvSpPr>
          <p:nvPr/>
        </p:nvSpPr>
        <p:spPr bwMode="auto">
          <a:xfrm rot="-5400000">
            <a:off x="-1461294" y="3372645"/>
            <a:ext cx="4733925" cy="366712"/>
          </a:xfrm>
          <a:prstGeom prst="rect">
            <a:avLst/>
          </a:prstGeom>
          <a:noFill/>
          <a:ln w="9525">
            <a:noFill/>
            <a:miter lim="800000"/>
            <a:headEnd/>
            <a:tailEnd/>
          </a:ln>
        </p:spPr>
        <p:txBody>
          <a:bodyPr>
            <a:prstTxWarp prst="textNoShape">
              <a:avLst/>
            </a:prstTxWarp>
            <a:spAutoFit/>
          </a:bodyPr>
          <a:lstStyle/>
          <a:p>
            <a:pPr algn="ctr" eaLnBrk="0" hangingPunct="0"/>
            <a:r>
              <a:rPr lang="en-US" sz="1800" u="none">
                <a:latin typeface="Arial" pitchFamily="-105" charset="0"/>
              </a:rPr>
              <a:t>Event (%)</a:t>
            </a:r>
          </a:p>
        </p:txBody>
      </p:sp>
      <p:sp>
        <p:nvSpPr>
          <p:cNvPr id="101798" name="Text Box 422"/>
          <p:cNvSpPr txBox="1">
            <a:spLocks noChangeArrowheads="1"/>
          </p:cNvSpPr>
          <p:nvPr/>
        </p:nvSpPr>
        <p:spPr bwMode="auto">
          <a:xfrm>
            <a:off x="1089025" y="6016625"/>
            <a:ext cx="7397750" cy="366713"/>
          </a:xfrm>
          <a:prstGeom prst="rect">
            <a:avLst/>
          </a:prstGeom>
          <a:noFill/>
          <a:ln w="9525">
            <a:noFill/>
            <a:miter lim="800000"/>
            <a:headEnd/>
            <a:tailEnd/>
          </a:ln>
        </p:spPr>
        <p:txBody>
          <a:bodyPr>
            <a:prstTxWarp prst="textNoShape">
              <a:avLst/>
            </a:prstTxWarp>
            <a:spAutoFit/>
          </a:bodyPr>
          <a:lstStyle/>
          <a:p>
            <a:pPr algn="ctr" eaLnBrk="0" hangingPunct="0"/>
            <a:r>
              <a:rPr lang="en-US" sz="1800" u="none">
                <a:latin typeface="Arial" pitchFamily="-105" charset="0"/>
              </a:rPr>
              <a:t>Years From Randomization</a:t>
            </a:r>
          </a:p>
        </p:txBody>
      </p:sp>
      <p:sp>
        <p:nvSpPr>
          <p:cNvPr id="101799" name="Text Box 423"/>
          <p:cNvSpPr txBox="1">
            <a:spLocks noChangeArrowheads="1"/>
          </p:cNvSpPr>
          <p:nvPr/>
        </p:nvSpPr>
        <p:spPr bwMode="auto">
          <a:xfrm>
            <a:off x="6337300" y="2270125"/>
            <a:ext cx="1619250" cy="366713"/>
          </a:xfrm>
          <a:prstGeom prst="rect">
            <a:avLst/>
          </a:prstGeom>
          <a:noFill/>
          <a:ln w="9525">
            <a:noFill/>
            <a:miter lim="800000"/>
            <a:headEnd/>
            <a:tailEnd/>
          </a:ln>
        </p:spPr>
        <p:txBody>
          <a:bodyPr wrap="none">
            <a:prstTxWarp prst="textNoShape">
              <a:avLst/>
            </a:prstTxWarp>
            <a:spAutoFit/>
          </a:bodyPr>
          <a:lstStyle/>
          <a:p>
            <a:pPr eaLnBrk="0" hangingPunct="0"/>
            <a:r>
              <a:rPr lang="en-US" sz="1800" i="1" u="none">
                <a:latin typeface="Arial" pitchFamily="-105" charset="0"/>
              </a:rPr>
              <a:t>P</a:t>
            </a:r>
            <a:r>
              <a:rPr lang="en-US" sz="1800" u="none">
                <a:latin typeface="Arial" pitchFamily="-105" charset="0"/>
              </a:rPr>
              <a:t>&lt;.0034; df=3</a:t>
            </a:r>
          </a:p>
        </p:txBody>
      </p:sp>
      <p:sp>
        <p:nvSpPr>
          <p:cNvPr id="101800" name="Rectangle 424"/>
          <p:cNvSpPr>
            <a:spLocks noChangeArrowheads="1"/>
          </p:cNvSpPr>
          <p:nvPr/>
        </p:nvSpPr>
        <p:spPr bwMode="auto">
          <a:xfrm>
            <a:off x="6551613" y="5084763"/>
            <a:ext cx="1846262" cy="425450"/>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400" b="1" u="none">
                <a:solidFill>
                  <a:srgbClr val="FF0000"/>
                </a:solidFill>
                <a:latin typeface="Arial" pitchFamily="-105" charset="0"/>
              </a:rPr>
              <a:t>Combination: </a:t>
            </a:r>
          </a:p>
          <a:p>
            <a:pPr algn="ctr" eaLnBrk="0" hangingPunct="0"/>
            <a:r>
              <a:rPr lang="en-US" sz="1400" b="1" u="none">
                <a:solidFill>
                  <a:srgbClr val="FF0000"/>
                </a:solidFill>
                <a:latin typeface="Arial" pitchFamily="-105" charset="0"/>
              </a:rPr>
              <a:t>Risk Reduction = 79%</a:t>
            </a:r>
          </a:p>
        </p:txBody>
      </p:sp>
      <p:sp>
        <p:nvSpPr>
          <p:cNvPr id="101801" name="Rectangle 425"/>
          <p:cNvSpPr>
            <a:spLocks noChangeArrowheads="1"/>
          </p:cNvSpPr>
          <p:nvPr/>
        </p:nvSpPr>
        <p:spPr bwMode="auto">
          <a:xfrm>
            <a:off x="6516688" y="4264025"/>
            <a:ext cx="1895475" cy="425450"/>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400" b="1" u="none">
                <a:solidFill>
                  <a:srgbClr val="FF9900"/>
                </a:solidFill>
                <a:latin typeface="Arial" pitchFamily="-105" charset="0"/>
              </a:rPr>
              <a:t>Finasteride: </a:t>
            </a:r>
          </a:p>
          <a:p>
            <a:pPr algn="ctr" eaLnBrk="0" hangingPunct="0"/>
            <a:r>
              <a:rPr lang="en-US" sz="1400" b="1" u="none">
                <a:solidFill>
                  <a:srgbClr val="FF9900"/>
                </a:solidFill>
                <a:latin typeface="Arial" pitchFamily="-105" charset="0"/>
              </a:rPr>
              <a:t>Risk Reduction = 67% </a:t>
            </a:r>
          </a:p>
        </p:txBody>
      </p:sp>
      <p:sp>
        <p:nvSpPr>
          <p:cNvPr id="101802" name="Rectangle 426"/>
          <p:cNvSpPr>
            <a:spLocks noChangeArrowheads="1"/>
          </p:cNvSpPr>
          <p:nvPr/>
        </p:nvSpPr>
        <p:spPr bwMode="auto">
          <a:xfrm>
            <a:off x="7389813" y="3001963"/>
            <a:ext cx="679450" cy="21272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u="none">
                <a:solidFill>
                  <a:srgbClr val="00FFFF"/>
                </a:solidFill>
                <a:latin typeface="Arial" pitchFamily="-105" charset="0"/>
              </a:rPr>
              <a:t>Placebo</a:t>
            </a:r>
          </a:p>
        </p:txBody>
      </p:sp>
      <p:sp>
        <p:nvSpPr>
          <p:cNvPr id="101803" name="Rectangle 427"/>
          <p:cNvSpPr>
            <a:spLocks noChangeArrowheads="1"/>
          </p:cNvSpPr>
          <p:nvPr/>
        </p:nvSpPr>
        <p:spPr bwMode="auto">
          <a:xfrm>
            <a:off x="6919913" y="3290888"/>
            <a:ext cx="1338262" cy="425450"/>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400" b="1" u="none">
                <a:solidFill>
                  <a:srgbClr val="FFFF00"/>
                </a:solidFill>
                <a:latin typeface="Arial" pitchFamily="-105" charset="0"/>
              </a:rPr>
              <a:t>Doxazosin: </a:t>
            </a:r>
          </a:p>
          <a:p>
            <a:pPr algn="ctr" eaLnBrk="0" hangingPunct="0"/>
            <a:r>
              <a:rPr lang="en-US" sz="1400" b="1" u="none">
                <a:solidFill>
                  <a:srgbClr val="FFFF00"/>
                </a:solidFill>
                <a:latin typeface="Arial" pitchFamily="-105" charset="0"/>
              </a:rPr>
              <a:t>Risk Reduction </a:t>
            </a:r>
          </a:p>
        </p:txBody>
      </p:sp>
      <p:sp>
        <p:nvSpPr>
          <p:cNvPr id="101804" name="Freeform 428"/>
          <p:cNvSpPr>
            <a:spLocks/>
          </p:cNvSpPr>
          <p:nvPr/>
        </p:nvSpPr>
        <p:spPr bwMode="auto">
          <a:xfrm>
            <a:off x="4033838" y="5114925"/>
            <a:ext cx="88900" cy="90488"/>
          </a:xfrm>
          <a:custGeom>
            <a:avLst/>
            <a:gdLst>
              <a:gd name="T0" fmla="*/ 0 w 256"/>
              <a:gd name="T1" fmla="*/ 0 h 299"/>
              <a:gd name="T2" fmla="*/ 44797 w 256"/>
              <a:gd name="T3" fmla="*/ 90488 h 299"/>
              <a:gd name="T4" fmla="*/ 88900 w 256"/>
              <a:gd name="T5" fmla="*/ 0 h 299"/>
              <a:gd name="T6" fmla="*/ 0 w 256"/>
              <a:gd name="T7" fmla="*/ 0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0"/>
                </a:moveTo>
                <a:lnTo>
                  <a:pt x="129" y="299"/>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805" name="Freeform 429"/>
          <p:cNvSpPr>
            <a:spLocks/>
          </p:cNvSpPr>
          <p:nvPr/>
        </p:nvSpPr>
        <p:spPr bwMode="auto">
          <a:xfrm>
            <a:off x="4924425" y="4892675"/>
            <a:ext cx="323850" cy="34925"/>
          </a:xfrm>
          <a:custGeom>
            <a:avLst/>
            <a:gdLst>
              <a:gd name="T0" fmla="*/ 18166 w 927"/>
              <a:gd name="T1" fmla="*/ 0 h 121"/>
              <a:gd name="T2" fmla="*/ 15372 w 927"/>
              <a:gd name="T3" fmla="*/ 577 h 121"/>
              <a:gd name="T4" fmla="*/ 12577 w 927"/>
              <a:gd name="T5" fmla="*/ 1155 h 121"/>
              <a:gd name="T6" fmla="*/ 9782 w 927"/>
              <a:gd name="T7" fmla="*/ 2309 h 121"/>
              <a:gd name="T8" fmla="*/ 7686 w 927"/>
              <a:gd name="T9" fmla="*/ 3464 h 121"/>
              <a:gd name="T10" fmla="*/ 5590 w 927"/>
              <a:gd name="T11" fmla="*/ 5195 h 121"/>
              <a:gd name="T12" fmla="*/ 3494 w 927"/>
              <a:gd name="T13" fmla="*/ 7505 h 121"/>
              <a:gd name="T14" fmla="*/ 2096 w 927"/>
              <a:gd name="T15" fmla="*/ 9525 h 121"/>
              <a:gd name="T16" fmla="*/ 699 w 927"/>
              <a:gd name="T17" fmla="*/ 12411 h 121"/>
              <a:gd name="T18" fmla="*/ 349 w 927"/>
              <a:gd name="T19" fmla="*/ 14720 h 121"/>
              <a:gd name="T20" fmla="*/ 0 w 927"/>
              <a:gd name="T21" fmla="*/ 17607 h 121"/>
              <a:gd name="T22" fmla="*/ 349 w 927"/>
              <a:gd name="T23" fmla="*/ 20205 h 121"/>
              <a:gd name="T24" fmla="*/ 699 w 927"/>
              <a:gd name="T25" fmla="*/ 23091 h 121"/>
              <a:gd name="T26" fmla="*/ 2096 w 927"/>
              <a:gd name="T27" fmla="*/ 25689 h 121"/>
              <a:gd name="T28" fmla="*/ 3494 w 927"/>
              <a:gd name="T29" fmla="*/ 27709 h 121"/>
              <a:gd name="T30" fmla="*/ 5590 w 927"/>
              <a:gd name="T31" fmla="*/ 29730 h 121"/>
              <a:gd name="T32" fmla="*/ 7686 w 927"/>
              <a:gd name="T33" fmla="*/ 31750 h 121"/>
              <a:gd name="T34" fmla="*/ 9782 w 927"/>
              <a:gd name="T35" fmla="*/ 33193 h 121"/>
              <a:gd name="T36" fmla="*/ 12577 w 927"/>
              <a:gd name="T37" fmla="*/ 34348 h 121"/>
              <a:gd name="T38" fmla="*/ 15372 w 927"/>
              <a:gd name="T39" fmla="*/ 34636 h 121"/>
              <a:gd name="T40" fmla="*/ 18166 w 927"/>
              <a:gd name="T41" fmla="*/ 34925 h 121"/>
              <a:gd name="T42" fmla="*/ 306033 w 927"/>
              <a:gd name="T43" fmla="*/ 34925 h 121"/>
              <a:gd name="T44" fmla="*/ 311623 w 927"/>
              <a:gd name="T45" fmla="*/ 34348 h 121"/>
              <a:gd name="T46" fmla="*/ 314068 w 927"/>
              <a:gd name="T47" fmla="*/ 33193 h 121"/>
              <a:gd name="T48" fmla="*/ 316514 w 927"/>
              <a:gd name="T49" fmla="*/ 31750 h 121"/>
              <a:gd name="T50" fmla="*/ 318959 w 927"/>
              <a:gd name="T51" fmla="*/ 29730 h 121"/>
              <a:gd name="T52" fmla="*/ 320706 w 927"/>
              <a:gd name="T53" fmla="*/ 27709 h 121"/>
              <a:gd name="T54" fmla="*/ 322453 w 927"/>
              <a:gd name="T55" fmla="*/ 25689 h 121"/>
              <a:gd name="T56" fmla="*/ 323151 w 927"/>
              <a:gd name="T57" fmla="*/ 23091 h 121"/>
              <a:gd name="T58" fmla="*/ 323850 w 927"/>
              <a:gd name="T59" fmla="*/ 20205 h 121"/>
              <a:gd name="T60" fmla="*/ 323850 w 927"/>
              <a:gd name="T61" fmla="*/ 17607 h 121"/>
              <a:gd name="T62" fmla="*/ 323850 w 927"/>
              <a:gd name="T63" fmla="*/ 14720 h 121"/>
              <a:gd name="T64" fmla="*/ 323151 w 927"/>
              <a:gd name="T65" fmla="*/ 12411 h 121"/>
              <a:gd name="T66" fmla="*/ 322453 w 927"/>
              <a:gd name="T67" fmla="*/ 9525 h 121"/>
              <a:gd name="T68" fmla="*/ 320706 w 927"/>
              <a:gd name="T69" fmla="*/ 7505 h 121"/>
              <a:gd name="T70" fmla="*/ 318959 w 927"/>
              <a:gd name="T71" fmla="*/ 5195 h 121"/>
              <a:gd name="T72" fmla="*/ 316514 w 927"/>
              <a:gd name="T73" fmla="*/ 3464 h 121"/>
              <a:gd name="T74" fmla="*/ 314068 w 927"/>
              <a:gd name="T75" fmla="*/ 2309 h 121"/>
              <a:gd name="T76" fmla="*/ 311623 w 927"/>
              <a:gd name="T77" fmla="*/ 1155 h 121"/>
              <a:gd name="T78" fmla="*/ 308828 w 927"/>
              <a:gd name="T79" fmla="*/ 577 h 121"/>
              <a:gd name="T80" fmla="*/ 306033 w 927"/>
              <a:gd name="T81" fmla="*/ 0 h 121"/>
              <a:gd name="T82" fmla="*/ 18166 w 927"/>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7"/>
              <a:gd name="T127" fmla="*/ 0 h 121"/>
              <a:gd name="T128" fmla="*/ 927 w 927"/>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7" h="121">
                <a:moveTo>
                  <a:pt x="52" y="0"/>
                </a:moveTo>
                <a:lnTo>
                  <a:pt x="44" y="2"/>
                </a:lnTo>
                <a:lnTo>
                  <a:pt x="36" y="4"/>
                </a:lnTo>
                <a:lnTo>
                  <a:pt x="28" y="8"/>
                </a:lnTo>
                <a:lnTo>
                  <a:pt x="22" y="12"/>
                </a:lnTo>
                <a:lnTo>
                  <a:pt x="16" y="18"/>
                </a:lnTo>
                <a:lnTo>
                  <a:pt x="10" y="26"/>
                </a:lnTo>
                <a:lnTo>
                  <a:pt x="6" y="33"/>
                </a:lnTo>
                <a:lnTo>
                  <a:pt x="2" y="43"/>
                </a:lnTo>
                <a:lnTo>
                  <a:pt x="1" y="51"/>
                </a:lnTo>
                <a:lnTo>
                  <a:pt x="0" y="61"/>
                </a:lnTo>
                <a:lnTo>
                  <a:pt x="1" y="70"/>
                </a:lnTo>
                <a:lnTo>
                  <a:pt x="2" y="80"/>
                </a:lnTo>
                <a:lnTo>
                  <a:pt x="6" y="89"/>
                </a:lnTo>
                <a:lnTo>
                  <a:pt x="10" y="96"/>
                </a:lnTo>
                <a:lnTo>
                  <a:pt x="16" y="103"/>
                </a:lnTo>
                <a:lnTo>
                  <a:pt x="22" y="110"/>
                </a:lnTo>
                <a:lnTo>
                  <a:pt x="28" y="115"/>
                </a:lnTo>
                <a:lnTo>
                  <a:pt x="36" y="119"/>
                </a:lnTo>
                <a:lnTo>
                  <a:pt x="44" y="120"/>
                </a:lnTo>
                <a:lnTo>
                  <a:pt x="52" y="121"/>
                </a:lnTo>
                <a:lnTo>
                  <a:pt x="876" y="121"/>
                </a:lnTo>
                <a:lnTo>
                  <a:pt x="892" y="119"/>
                </a:lnTo>
                <a:lnTo>
                  <a:pt x="899" y="115"/>
                </a:lnTo>
                <a:lnTo>
                  <a:pt x="906" y="110"/>
                </a:lnTo>
                <a:lnTo>
                  <a:pt x="913" y="103"/>
                </a:lnTo>
                <a:lnTo>
                  <a:pt x="918" y="96"/>
                </a:lnTo>
                <a:lnTo>
                  <a:pt x="923" y="89"/>
                </a:lnTo>
                <a:lnTo>
                  <a:pt x="925" y="80"/>
                </a:lnTo>
                <a:lnTo>
                  <a:pt x="927" y="70"/>
                </a:lnTo>
                <a:lnTo>
                  <a:pt x="927" y="61"/>
                </a:lnTo>
                <a:lnTo>
                  <a:pt x="927" y="51"/>
                </a:lnTo>
                <a:lnTo>
                  <a:pt x="925" y="43"/>
                </a:lnTo>
                <a:lnTo>
                  <a:pt x="923" y="33"/>
                </a:lnTo>
                <a:lnTo>
                  <a:pt x="918" y="26"/>
                </a:lnTo>
                <a:lnTo>
                  <a:pt x="913" y="18"/>
                </a:lnTo>
                <a:lnTo>
                  <a:pt x="906" y="12"/>
                </a:lnTo>
                <a:lnTo>
                  <a:pt x="899" y="8"/>
                </a:lnTo>
                <a:lnTo>
                  <a:pt x="892" y="4"/>
                </a:lnTo>
                <a:lnTo>
                  <a:pt x="884" y="2"/>
                </a:lnTo>
                <a:lnTo>
                  <a:pt x="876"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1806" name="Text Box 430"/>
          <p:cNvSpPr txBox="1">
            <a:spLocks noChangeArrowheads="1"/>
          </p:cNvSpPr>
          <p:nvPr/>
        </p:nvSpPr>
        <p:spPr bwMode="auto">
          <a:xfrm>
            <a:off x="142875" y="6480175"/>
            <a:ext cx="3348038" cy="274638"/>
          </a:xfrm>
          <a:prstGeom prst="rect">
            <a:avLst/>
          </a:prstGeom>
          <a:noFill/>
          <a:ln w="9525">
            <a:noFill/>
            <a:miter lim="800000"/>
            <a:headEnd/>
            <a:tailEnd/>
          </a:ln>
        </p:spPr>
        <p:txBody>
          <a:bodyPr>
            <a:prstTxWarp prst="textNoShape">
              <a:avLst/>
            </a:prstTxWarp>
            <a:spAutoFit/>
          </a:bodyPr>
          <a:lstStyle/>
          <a:p>
            <a:pPr>
              <a:spcBef>
                <a:spcPct val="25000"/>
              </a:spcBef>
              <a:buClr>
                <a:srgbClr val="FFFF99"/>
              </a:buClr>
            </a:pPr>
            <a:r>
              <a:rPr lang="en-US" sz="1200" u="none">
                <a:latin typeface="Arial" pitchFamily="-105" charset="0"/>
              </a:rPr>
              <a:t>McConnell JD et al. </a:t>
            </a:r>
            <a:r>
              <a:rPr lang="en-US" sz="1200" i="1" u="none">
                <a:latin typeface="Arial" pitchFamily="-105" charset="0"/>
              </a:rPr>
              <a:t>NEJM, 2003</a:t>
            </a:r>
            <a:r>
              <a:rPr lang="en-US" sz="1200" u="none">
                <a:latin typeface="Arial" pitchFamily="-105" charset="0"/>
              </a:rPr>
              <a:t>.</a:t>
            </a: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426" name="Object 2"/>
          <p:cNvGraphicFramePr>
            <a:graphicFrameLocks noGrp="1" noChangeAspect="1"/>
          </p:cNvGraphicFramePr>
          <p:nvPr>
            <p:ph idx="1"/>
          </p:nvPr>
        </p:nvGraphicFramePr>
        <p:xfrm>
          <a:off x="1073150" y="1497013"/>
          <a:ext cx="7413625" cy="4808537"/>
        </p:xfrm>
        <a:graphic>
          <a:graphicData uri="http://schemas.openxmlformats.org/presentationml/2006/ole">
            <mc:AlternateContent xmlns:mc="http://schemas.openxmlformats.org/markup-compatibility/2006">
              <mc:Choice xmlns:v="urn:schemas-microsoft-com:vml" Requires="v">
                <p:oleObj spid="_x0000_s103427" name="Chart" r:id="rId4" imgW="6096000" imgH="4067251" progId="MSGraph.Chart.8">
                  <p:embed followColorScheme="full"/>
                </p:oleObj>
              </mc:Choice>
              <mc:Fallback>
                <p:oleObj name="Chart" r:id="rId4" imgW="6096000" imgH="4067251"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3150" y="1497013"/>
                        <a:ext cx="7413625" cy="4808537"/>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427" name="Freeform 3"/>
          <p:cNvSpPr>
            <a:spLocks/>
          </p:cNvSpPr>
          <p:nvPr/>
        </p:nvSpPr>
        <p:spPr bwMode="auto">
          <a:xfrm>
            <a:off x="4040188" y="5037138"/>
            <a:ext cx="322262" cy="38100"/>
          </a:xfrm>
          <a:custGeom>
            <a:avLst/>
            <a:gdLst>
              <a:gd name="T0" fmla="*/ 17980 w 932"/>
              <a:gd name="T1" fmla="*/ 0 h 121"/>
              <a:gd name="T2" fmla="*/ 14868 w 932"/>
              <a:gd name="T3" fmla="*/ 315 h 121"/>
              <a:gd name="T4" fmla="*/ 12448 w 932"/>
              <a:gd name="T5" fmla="*/ 945 h 121"/>
              <a:gd name="T6" fmla="*/ 9682 w 932"/>
              <a:gd name="T7" fmla="*/ 1889 h 121"/>
              <a:gd name="T8" fmla="*/ 7261 w 932"/>
              <a:gd name="T9" fmla="*/ 3779 h 121"/>
              <a:gd name="T10" fmla="*/ 5187 w 932"/>
              <a:gd name="T11" fmla="*/ 5668 h 121"/>
              <a:gd name="T12" fmla="*/ 3458 w 932"/>
              <a:gd name="T13" fmla="*/ 8187 h 121"/>
              <a:gd name="T14" fmla="*/ 1729 w 932"/>
              <a:gd name="T15" fmla="*/ 10391 h 121"/>
              <a:gd name="T16" fmla="*/ 692 w 932"/>
              <a:gd name="T17" fmla="*/ 13540 h 121"/>
              <a:gd name="T18" fmla="*/ 0 w 932"/>
              <a:gd name="T19" fmla="*/ 16059 h 121"/>
              <a:gd name="T20" fmla="*/ 0 w 932"/>
              <a:gd name="T21" fmla="*/ 19207 h 121"/>
              <a:gd name="T22" fmla="*/ 0 w 932"/>
              <a:gd name="T23" fmla="*/ 22041 h 121"/>
              <a:gd name="T24" fmla="*/ 692 w 932"/>
              <a:gd name="T25" fmla="*/ 24875 h 121"/>
              <a:gd name="T26" fmla="*/ 1729 w 932"/>
              <a:gd name="T27" fmla="*/ 27709 h 121"/>
              <a:gd name="T28" fmla="*/ 3458 w 932"/>
              <a:gd name="T29" fmla="*/ 30228 h 121"/>
              <a:gd name="T30" fmla="*/ 5187 w 932"/>
              <a:gd name="T31" fmla="*/ 32432 h 121"/>
              <a:gd name="T32" fmla="*/ 7261 w 932"/>
              <a:gd name="T33" fmla="*/ 34321 h 121"/>
              <a:gd name="T34" fmla="*/ 9682 w 932"/>
              <a:gd name="T35" fmla="*/ 36211 h 121"/>
              <a:gd name="T36" fmla="*/ 12448 w 932"/>
              <a:gd name="T37" fmla="*/ 37470 h 121"/>
              <a:gd name="T38" fmla="*/ 14868 w 932"/>
              <a:gd name="T39" fmla="*/ 37785 h 121"/>
              <a:gd name="T40" fmla="*/ 17980 w 932"/>
              <a:gd name="T41" fmla="*/ 38100 h 121"/>
              <a:gd name="T42" fmla="*/ 304627 w 932"/>
              <a:gd name="T43" fmla="*/ 38100 h 121"/>
              <a:gd name="T44" fmla="*/ 310160 w 932"/>
              <a:gd name="T45" fmla="*/ 37470 h 121"/>
              <a:gd name="T46" fmla="*/ 312580 w 932"/>
              <a:gd name="T47" fmla="*/ 36211 h 121"/>
              <a:gd name="T48" fmla="*/ 315001 w 932"/>
              <a:gd name="T49" fmla="*/ 34321 h 121"/>
              <a:gd name="T50" fmla="*/ 317421 w 932"/>
              <a:gd name="T51" fmla="*/ 32432 h 121"/>
              <a:gd name="T52" fmla="*/ 319150 w 932"/>
              <a:gd name="T53" fmla="*/ 30228 h 121"/>
              <a:gd name="T54" fmla="*/ 320879 w 932"/>
              <a:gd name="T55" fmla="*/ 27709 h 121"/>
              <a:gd name="T56" fmla="*/ 321570 w 932"/>
              <a:gd name="T57" fmla="*/ 24875 h 121"/>
              <a:gd name="T58" fmla="*/ 322262 w 932"/>
              <a:gd name="T59" fmla="*/ 22041 h 121"/>
              <a:gd name="T60" fmla="*/ 322262 w 932"/>
              <a:gd name="T61" fmla="*/ 19207 h 121"/>
              <a:gd name="T62" fmla="*/ 322262 w 932"/>
              <a:gd name="T63" fmla="*/ 16059 h 121"/>
              <a:gd name="T64" fmla="*/ 321570 w 932"/>
              <a:gd name="T65" fmla="*/ 13540 h 121"/>
              <a:gd name="T66" fmla="*/ 320879 w 932"/>
              <a:gd name="T67" fmla="*/ 10391 h 121"/>
              <a:gd name="T68" fmla="*/ 319150 w 932"/>
              <a:gd name="T69" fmla="*/ 8187 h 121"/>
              <a:gd name="T70" fmla="*/ 317421 w 932"/>
              <a:gd name="T71" fmla="*/ 5668 h 121"/>
              <a:gd name="T72" fmla="*/ 315001 w 932"/>
              <a:gd name="T73" fmla="*/ 3779 h 121"/>
              <a:gd name="T74" fmla="*/ 312580 w 932"/>
              <a:gd name="T75" fmla="*/ 1889 h 121"/>
              <a:gd name="T76" fmla="*/ 310160 w 932"/>
              <a:gd name="T77" fmla="*/ 945 h 121"/>
              <a:gd name="T78" fmla="*/ 307394 w 932"/>
              <a:gd name="T79" fmla="*/ 315 h 121"/>
              <a:gd name="T80" fmla="*/ 304627 w 932"/>
              <a:gd name="T81" fmla="*/ 0 h 121"/>
              <a:gd name="T82" fmla="*/ 17980 w 932"/>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1"/>
              <a:gd name="T128" fmla="*/ 932 w 932"/>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1">
                <a:moveTo>
                  <a:pt x="52" y="0"/>
                </a:moveTo>
                <a:lnTo>
                  <a:pt x="43" y="1"/>
                </a:lnTo>
                <a:lnTo>
                  <a:pt x="36" y="3"/>
                </a:lnTo>
                <a:lnTo>
                  <a:pt x="28" y="6"/>
                </a:lnTo>
                <a:lnTo>
                  <a:pt x="21" y="12"/>
                </a:lnTo>
                <a:lnTo>
                  <a:pt x="15" y="18"/>
                </a:lnTo>
                <a:lnTo>
                  <a:pt x="10" y="26"/>
                </a:lnTo>
                <a:lnTo>
                  <a:pt x="5" y="33"/>
                </a:lnTo>
                <a:lnTo>
                  <a:pt x="2" y="43"/>
                </a:lnTo>
                <a:lnTo>
                  <a:pt x="0" y="51"/>
                </a:lnTo>
                <a:lnTo>
                  <a:pt x="0" y="61"/>
                </a:lnTo>
                <a:lnTo>
                  <a:pt x="0" y="70"/>
                </a:lnTo>
                <a:lnTo>
                  <a:pt x="2" y="79"/>
                </a:lnTo>
                <a:lnTo>
                  <a:pt x="5" y="88"/>
                </a:lnTo>
                <a:lnTo>
                  <a:pt x="10" y="96"/>
                </a:lnTo>
                <a:lnTo>
                  <a:pt x="15" y="103"/>
                </a:lnTo>
                <a:lnTo>
                  <a:pt x="21" y="109"/>
                </a:lnTo>
                <a:lnTo>
                  <a:pt x="28" y="115"/>
                </a:lnTo>
                <a:lnTo>
                  <a:pt x="36" y="119"/>
                </a:lnTo>
                <a:lnTo>
                  <a:pt x="43" y="120"/>
                </a:lnTo>
                <a:lnTo>
                  <a:pt x="52" y="121"/>
                </a:lnTo>
                <a:lnTo>
                  <a:pt x="881" y="121"/>
                </a:lnTo>
                <a:lnTo>
                  <a:pt x="897" y="119"/>
                </a:lnTo>
                <a:lnTo>
                  <a:pt x="904" y="115"/>
                </a:lnTo>
                <a:lnTo>
                  <a:pt x="911" y="109"/>
                </a:lnTo>
                <a:lnTo>
                  <a:pt x="918" y="103"/>
                </a:lnTo>
                <a:lnTo>
                  <a:pt x="923" y="96"/>
                </a:lnTo>
                <a:lnTo>
                  <a:pt x="928" y="88"/>
                </a:lnTo>
                <a:lnTo>
                  <a:pt x="930" y="79"/>
                </a:lnTo>
                <a:lnTo>
                  <a:pt x="932" y="70"/>
                </a:lnTo>
                <a:lnTo>
                  <a:pt x="932" y="61"/>
                </a:lnTo>
                <a:lnTo>
                  <a:pt x="932" y="51"/>
                </a:lnTo>
                <a:lnTo>
                  <a:pt x="930" y="43"/>
                </a:lnTo>
                <a:lnTo>
                  <a:pt x="928" y="33"/>
                </a:lnTo>
                <a:lnTo>
                  <a:pt x="923" y="26"/>
                </a:lnTo>
                <a:lnTo>
                  <a:pt x="918" y="18"/>
                </a:lnTo>
                <a:lnTo>
                  <a:pt x="911" y="12"/>
                </a:lnTo>
                <a:lnTo>
                  <a:pt x="904" y="6"/>
                </a:lnTo>
                <a:lnTo>
                  <a:pt x="897" y="3"/>
                </a:lnTo>
                <a:lnTo>
                  <a:pt x="889" y="1"/>
                </a:lnTo>
                <a:lnTo>
                  <a:pt x="881"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428" name="Freeform 4"/>
          <p:cNvSpPr>
            <a:spLocks/>
          </p:cNvSpPr>
          <p:nvPr/>
        </p:nvSpPr>
        <p:spPr bwMode="auto">
          <a:xfrm>
            <a:off x="4040188" y="5046663"/>
            <a:ext cx="322262" cy="38100"/>
          </a:xfrm>
          <a:custGeom>
            <a:avLst/>
            <a:gdLst>
              <a:gd name="T0" fmla="*/ 17980 w 932"/>
              <a:gd name="T1" fmla="*/ 0 h 121"/>
              <a:gd name="T2" fmla="*/ 14868 w 932"/>
              <a:gd name="T3" fmla="*/ 0 h 121"/>
              <a:gd name="T4" fmla="*/ 12448 w 932"/>
              <a:gd name="T5" fmla="*/ 945 h 121"/>
              <a:gd name="T6" fmla="*/ 9682 w 932"/>
              <a:gd name="T7" fmla="*/ 1889 h 121"/>
              <a:gd name="T8" fmla="*/ 7261 w 932"/>
              <a:gd name="T9" fmla="*/ 3464 h 121"/>
              <a:gd name="T10" fmla="*/ 5187 w 932"/>
              <a:gd name="T11" fmla="*/ 5353 h 121"/>
              <a:gd name="T12" fmla="*/ 3458 w 932"/>
              <a:gd name="T13" fmla="*/ 7557 h 121"/>
              <a:gd name="T14" fmla="*/ 1729 w 932"/>
              <a:gd name="T15" fmla="*/ 10391 h 121"/>
              <a:gd name="T16" fmla="*/ 692 w 932"/>
              <a:gd name="T17" fmla="*/ 12910 h 121"/>
              <a:gd name="T18" fmla="*/ 0 w 932"/>
              <a:gd name="T19" fmla="*/ 16059 h 121"/>
              <a:gd name="T20" fmla="*/ 0 w 932"/>
              <a:gd name="T21" fmla="*/ 19207 h 121"/>
              <a:gd name="T22" fmla="*/ 0 w 932"/>
              <a:gd name="T23" fmla="*/ 22041 h 121"/>
              <a:gd name="T24" fmla="*/ 692 w 932"/>
              <a:gd name="T25" fmla="*/ 24875 h 121"/>
              <a:gd name="T26" fmla="*/ 1729 w 932"/>
              <a:gd name="T27" fmla="*/ 27709 h 121"/>
              <a:gd name="T28" fmla="*/ 3458 w 932"/>
              <a:gd name="T29" fmla="*/ 30228 h 121"/>
              <a:gd name="T30" fmla="*/ 5187 w 932"/>
              <a:gd name="T31" fmla="*/ 32432 h 121"/>
              <a:gd name="T32" fmla="*/ 7261 w 932"/>
              <a:gd name="T33" fmla="*/ 34321 h 121"/>
              <a:gd name="T34" fmla="*/ 9682 w 932"/>
              <a:gd name="T35" fmla="*/ 35896 h 121"/>
              <a:gd name="T36" fmla="*/ 12448 w 932"/>
              <a:gd name="T37" fmla="*/ 36840 h 121"/>
              <a:gd name="T38" fmla="*/ 14868 w 932"/>
              <a:gd name="T39" fmla="*/ 37785 h 121"/>
              <a:gd name="T40" fmla="*/ 17980 w 932"/>
              <a:gd name="T41" fmla="*/ 38100 h 121"/>
              <a:gd name="T42" fmla="*/ 304627 w 932"/>
              <a:gd name="T43" fmla="*/ 38100 h 121"/>
              <a:gd name="T44" fmla="*/ 310160 w 932"/>
              <a:gd name="T45" fmla="*/ 36840 h 121"/>
              <a:gd name="T46" fmla="*/ 312580 w 932"/>
              <a:gd name="T47" fmla="*/ 35896 h 121"/>
              <a:gd name="T48" fmla="*/ 315001 w 932"/>
              <a:gd name="T49" fmla="*/ 34321 h 121"/>
              <a:gd name="T50" fmla="*/ 317421 w 932"/>
              <a:gd name="T51" fmla="*/ 32432 h 121"/>
              <a:gd name="T52" fmla="*/ 319150 w 932"/>
              <a:gd name="T53" fmla="*/ 30228 h 121"/>
              <a:gd name="T54" fmla="*/ 320879 w 932"/>
              <a:gd name="T55" fmla="*/ 27709 h 121"/>
              <a:gd name="T56" fmla="*/ 321570 w 932"/>
              <a:gd name="T57" fmla="*/ 24875 h 121"/>
              <a:gd name="T58" fmla="*/ 322262 w 932"/>
              <a:gd name="T59" fmla="*/ 22041 h 121"/>
              <a:gd name="T60" fmla="*/ 322262 w 932"/>
              <a:gd name="T61" fmla="*/ 19207 h 121"/>
              <a:gd name="T62" fmla="*/ 322262 w 932"/>
              <a:gd name="T63" fmla="*/ 16059 h 121"/>
              <a:gd name="T64" fmla="*/ 321570 w 932"/>
              <a:gd name="T65" fmla="*/ 12910 h 121"/>
              <a:gd name="T66" fmla="*/ 320879 w 932"/>
              <a:gd name="T67" fmla="*/ 10391 h 121"/>
              <a:gd name="T68" fmla="*/ 319150 w 932"/>
              <a:gd name="T69" fmla="*/ 7557 h 121"/>
              <a:gd name="T70" fmla="*/ 317421 w 932"/>
              <a:gd name="T71" fmla="*/ 5353 h 121"/>
              <a:gd name="T72" fmla="*/ 315001 w 932"/>
              <a:gd name="T73" fmla="*/ 3464 h 121"/>
              <a:gd name="T74" fmla="*/ 312580 w 932"/>
              <a:gd name="T75" fmla="*/ 1889 h 121"/>
              <a:gd name="T76" fmla="*/ 310160 w 932"/>
              <a:gd name="T77" fmla="*/ 945 h 121"/>
              <a:gd name="T78" fmla="*/ 307394 w 932"/>
              <a:gd name="T79" fmla="*/ 0 h 121"/>
              <a:gd name="T80" fmla="*/ 304627 w 932"/>
              <a:gd name="T81" fmla="*/ 0 h 121"/>
              <a:gd name="T82" fmla="*/ 17980 w 932"/>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1"/>
              <a:gd name="T128" fmla="*/ 932 w 932"/>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1">
                <a:moveTo>
                  <a:pt x="52" y="0"/>
                </a:moveTo>
                <a:lnTo>
                  <a:pt x="43" y="0"/>
                </a:lnTo>
                <a:lnTo>
                  <a:pt x="36" y="3"/>
                </a:lnTo>
                <a:lnTo>
                  <a:pt x="28" y="6"/>
                </a:lnTo>
                <a:lnTo>
                  <a:pt x="21" y="11"/>
                </a:lnTo>
                <a:lnTo>
                  <a:pt x="15" y="17"/>
                </a:lnTo>
                <a:lnTo>
                  <a:pt x="10" y="24"/>
                </a:lnTo>
                <a:lnTo>
                  <a:pt x="5" y="33"/>
                </a:lnTo>
                <a:lnTo>
                  <a:pt x="2" y="41"/>
                </a:lnTo>
                <a:lnTo>
                  <a:pt x="0" y="51"/>
                </a:lnTo>
                <a:lnTo>
                  <a:pt x="0" y="61"/>
                </a:lnTo>
                <a:lnTo>
                  <a:pt x="0" y="70"/>
                </a:lnTo>
                <a:lnTo>
                  <a:pt x="2" y="79"/>
                </a:lnTo>
                <a:lnTo>
                  <a:pt x="5" y="88"/>
                </a:lnTo>
                <a:lnTo>
                  <a:pt x="10" y="96"/>
                </a:lnTo>
                <a:lnTo>
                  <a:pt x="15" y="103"/>
                </a:lnTo>
                <a:lnTo>
                  <a:pt x="21" y="109"/>
                </a:lnTo>
                <a:lnTo>
                  <a:pt x="28" y="114"/>
                </a:lnTo>
                <a:lnTo>
                  <a:pt x="36" y="117"/>
                </a:lnTo>
                <a:lnTo>
                  <a:pt x="43" y="120"/>
                </a:lnTo>
                <a:lnTo>
                  <a:pt x="52" y="121"/>
                </a:lnTo>
                <a:lnTo>
                  <a:pt x="881" y="121"/>
                </a:lnTo>
                <a:lnTo>
                  <a:pt x="897" y="117"/>
                </a:lnTo>
                <a:lnTo>
                  <a:pt x="904" y="114"/>
                </a:lnTo>
                <a:lnTo>
                  <a:pt x="911" y="109"/>
                </a:lnTo>
                <a:lnTo>
                  <a:pt x="918" y="103"/>
                </a:lnTo>
                <a:lnTo>
                  <a:pt x="923" y="96"/>
                </a:lnTo>
                <a:lnTo>
                  <a:pt x="928" y="88"/>
                </a:lnTo>
                <a:lnTo>
                  <a:pt x="930" y="79"/>
                </a:lnTo>
                <a:lnTo>
                  <a:pt x="932" y="70"/>
                </a:lnTo>
                <a:lnTo>
                  <a:pt x="932" y="61"/>
                </a:lnTo>
                <a:lnTo>
                  <a:pt x="932" y="51"/>
                </a:lnTo>
                <a:lnTo>
                  <a:pt x="930" y="41"/>
                </a:lnTo>
                <a:lnTo>
                  <a:pt x="928" y="33"/>
                </a:lnTo>
                <a:lnTo>
                  <a:pt x="923" y="24"/>
                </a:lnTo>
                <a:lnTo>
                  <a:pt x="918" y="17"/>
                </a:lnTo>
                <a:lnTo>
                  <a:pt x="911" y="11"/>
                </a:lnTo>
                <a:lnTo>
                  <a:pt x="904" y="6"/>
                </a:lnTo>
                <a:lnTo>
                  <a:pt x="897" y="3"/>
                </a:lnTo>
                <a:lnTo>
                  <a:pt x="889" y="0"/>
                </a:lnTo>
                <a:lnTo>
                  <a:pt x="881"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429" name="Freeform 5"/>
          <p:cNvSpPr>
            <a:spLocks/>
          </p:cNvSpPr>
          <p:nvPr/>
        </p:nvSpPr>
        <p:spPr bwMode="auto">
          <a:xfrm>
            <a:off x="2320925" y="5299075"/>
            <a:ext cx="34925" cy="88900"/>
          </a:xfrm>
          <a:custGeom>
            <a:avLst/>
            <a:gdLst>
              <a:gd name="T0" fmla="*/ 0 w 104"/>
              <a:gd name="T1" fmla="*/ 69670 h 282"/>
              <a:gd name="T2" fmla="*/ 336 w 104"/>
              <a:gd name="T3" fmla="*/ 72822 h 282"/>
              <a:gd name="T4" fmla="*/ 1007 w 104"/>
              <a:gd name="T5" fmla="*/ 75975 h 282"/>
              <a:gd name="T6" fmla="*/ 2015 w 104"/>
              <a:gd name="T7" fmla="*/ 78497 h 282"/>
              <a:gd name="T8" fmla="*/ 3358 w 104"/>
              <a:gd name="T9" fmla="*/ 81334 h 282"/>
              <a:gd name="T10" fmla="*/ 5037 w 104"/>
              <a:gd name="T11" fmla="*/ 83541 h 282"/>
              <a:gd name="T12" fmla="*/ 7052 w 104"/>
              <a:gd name="T13" fmla="*/ 85432 h 282"/>
              <a:gd name="T14" fmla="*/ 9739 w 104"/>
              <a:gd name="T15" fmla="*/ 87009 h 282"/>
              <a:gd name="T16" fmla="*/ 12089 w 104"/>
              <a:gd name="T17" fmla="*/ 87954 h 282"/>
              <a:gd name="T18" fmla="*/ 14440 w 104"/>
              <a:gd name="T19" fmla="*/ 88900 h 282"/>
              <a:gd name="T20" fmla="*/ 17463 w 104"/>
              <a:gd name="T21" fmla="*/ 88900 h 282"/>
              <a:gd name="T22" fmla="*/ 20485 w 104"/>
              <a:gd name="T23" fmla="*/ 88900 h 282"/>
              <a:gd name="T24" fmla="*/ 22836 w 104"/>
              <a:gd name="T25" fmla="*/ 87954 h 282"/>
              <a:gd name="T26" fmla="*/ 25522 w 104"/>
              <a:gd name="T27" fmla="*/ 87009 h 282"/>
              <a:gd name="T28" fmla="*/ 27873 w 104"/>
              <a:gd name="T29" fmla="*/ 85432 h 282"/>
              <a:gd name="T30" fmla="*/ 29888 w 104"/>
              <a:gd name="T31" fmla="*/ 83541 h 282"/>
              <a:gd name="T32" fmla="*/ 31567 w 104"/>
              <a:gd name="T33" fmla="*/ 81334 h 282"/>
              <a:gd name="T34" fmla="*/ 32910 w 104"/>
              <a:gd name="T35" fmla="*/ 78497 h 282"/>
              <a:gd name="T36" fmla="*/ 34253 w 104"/>
              <a:gd name="T37" fmla="*/ 75975 h 282"/>
              <a:gd name="T38" fmla="*/ 34589 w 104"/>
              <a:gd name="T39" fmla="*/ 72822 h 282"/>
              <a:gd name="T40" fmla="*/ 34925 w 104"/>
              <a:gd name="T41" fmla="*/ 69670 h 282"/>
              <a:gd name="T42" fmla="*/ 34925 w 104"/>
              <a:gd name="T43" fmla="*/ 19545 h 282"/>
              <a:gd name="T44" fmla="*/ 34253 w 104"/>
              <a:gd name="T45" fmla="*/ 13556 h 282"/>
              <a:gd name="T46" fmla="*/ 32910 w 104"/>
              <a:gd name="T47" fmla="*/ 10718 h 282"/>
              <a:gd name="T48" fmla="*/ 31567 w 104"/>
              <a:gd name="T49" fmla="*/ 8196 h 282"/>
              <a:gd name="T50" fmla="*/ 29888 w 104"/>
              <a:gd name="T51" fmla="*/ 5990 h 282"/>
              <a:gd name="T52" fmla="*/ 27873 w 104"/>
              <a:gd name="T53" fmla="*/ 4098 h 282"/>
              <a:gd name="T54" fmla="*/ 25522 w 104"/>
              <a:gd name="T55" fmla="*/ 2522 h 282"/>
              <a:gd name="T56" fmla="*/ 22836 w 104"/>
              <a:gd name="T57" fmla="*/ 1261 h 282"/>
              <a:gd name="T58" fmla="*/ 20485 w 104"/>
              <a:gd name="T59" fmla="*/ 630 h 282"/>
              <a:gd name="T60" fmla="*/ 17463 w 104"/>
              <a:gd name="T61" fmla="*/ 0 h 282"/>
              <a:gd name="T62" fmla="*/ 14440 w 104"/>
              <a:gd name="T63" fmla="*/ 630 h 282"/>
              <a:gd name="T64" fmla="*/ 12089 w 104"/>
              <a:gd name="T65" fmla="*/ 1261 h 282"/>
              <a:gd name="T66" fmla="*/ 9739 w 104"/>
              <a:gd name="T67" fmla="*/ 2522 h 282"/>
              <a:gd name="T68" fmla="*/ 7052 w 104"/>
              <a:gd name="T69" fmla="*/ 4098 h 282"/>
              <a:gd name="T70" fmla="*/ 5037 w 104"/>
              <a:gd name="T71" fmla="*/ 5990 h 282"/>
              <a:gd name="T72" fmla="*/ 3358 w 104"/>
              <a:gd name="T73" fmla="*/ 8196 h 282"/>
              <a:gd name="T74" fmla="*/ 2015 w 104"/>
              <a:gd name="T75" fmla="*/ 10718 h 282"/>
              <a:gd name="T76" fmla="*/ 1007 w 104"/>
              <a:gd name="T77" fmla="*/ 13556 h 282"/>
              <a:gd name="T78" fmla="*/ 336 w 104"/>
              <a:gd name="T79" fmla="*/ 16393 h 282"/>
              <a:gd name="T80" fmla="*/ 0 w 104"/>
              <a:gd name="T81" fmla="*/ 19545 h 282"/>
              <a:gd name="T82" fmla="*/ 0 w 104"/>
              <a:gd name="T83" fmla="*/ 69670 h 2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282"/>
              <a:gd name="T128" fmla="*/ 104 w 104"/>
              <a:gd name="T129" fmla="*/ 282 h 2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282">
                <a:moveTo>
                  <a:pt x="0" y="221"/>
                </a:moveTo>
                <a:lnTo>
                  <a:pt x="1" y="231"/>
                </a:lnTo>
                <a:lnTo>
                  <a:pt x="3" y="241"/>
                </a:lnTo>
                <a:lnTo>
                  <a:pt x="6" y="249"/>
                </a:lnTo>
                <a:lnTo>
                  <a:pt x="10" y="258"/>
                </a:lnTo>
                <a:lnTo>
                  <a:pt x="15" y="265"/>
                </a:lnTo>
                <a:lnTo>
                  <a:pt x="21" y="271"/>
                </a:lnTo>
                <a:lnTo>
                  <a:pt x="29" y="276"/>
                </a:lnTo>
                <a:lnTo>
                  <a:pt x="36" y="279"/>
                </a:lnTo>
                <a:lnTo>
                  <a:pt x="43" y="282"/>
                </a:lnTo>
                <a:lnTo>
                  <a:pt x="52" y="282"/>
                </a:lnTo>
                <a:lnTo>
                  <a:pt x="61" y="282"/>
                </a:lnTo>
                <a:lnTo>
                  <a:pt x="68" y="279"/>
                </a:lnTo>
                <a:lnTo>
                  <a:pt x="76" y="276"/>
                </a:lnTo>
                <a:lnTo>
                  <a:pt x="83" y="271"/>
                </a:lnTo>
                <a:lnTo>
                  <a:pt x="89" y="265"/>
                </a:lnTo>
                <a:lnTo>
                  <a:pt x="94" y="258"/>
                </a:lnTo>
                <a:lnTo>
                  <a:pt x="98" y="249"/>
                </a:lnTo>
                <a:lnTo>
                  <a:pt x="102" y="241"/>
                </a:lnTo>
                <a:lnTo>
                  <a:pt x="103" y="231"/>
                </a:lnTo>
                <a:lnTo>
                  <a:pt x="104" y="221"/>
                </a:lnTo>
                <a:lnTo>
                  <a:pt x="104" y="62"/>
                </a:lnTo>
                <a:lnTo>
                  <a:pt x="102" y="43"/>
                </a:lnTo>
                <a:lnTo>
                  <a:pt x="98" y="34"/>
                </a:lnTo>
                <a:lnTo>
                  <a:pt x="94" y="26"/>
                </a:lnTo>
                <a:lnTo>
                  <a:pt x="89" y="19"/>
                </a:lnTo>
                <a:lnTo>
                  <a:pt x="83" y="13"/>
                </a:lnTo>
                <a:lnTo>
                  <a:pt x="76" y="8"/>
                </a:lnTo>
                <a:lnTo>
                  <a:pt x="68" y="4"/>
                </a:lnTo>
                <a:lnTo>
                  <a:pt x="61" y="2"/>
                </a:lnTo>
                <a:lnTo>
                  <a:pt x="52" y="0"/>
                </a:lnTo>
                <a:lnTo>
                  <a:pt x="43" y="2"/>
                </a:lnTo>
                <a:lnTo>
                  <a:pt x="36" y="4"/>
                </a:lnTo>
                <a:lnTo>
                  <a:pt x="29" y="8"/>
                </a:lnTo>
                <a:lnTo>
                  <a:pt x="21" y="13"/>
                </a:lnTo>
                <a:lnTo>
                  <a:pt x="15" y="19"/>
                </a:lnTo>
                <a:lnTo>
                  <a:pt x="10" y="26"/>
                </a:lnTo>
                <a:lnTo>
                  <a:pt x="6" y="34"/>
                </a:lnTo>
                <a:lnTo>
                  <a:pt x="3" y="43"/>
                </a:lnTo>
                <a:lnTo>
                  <a:pt x="1" y="52"/>
                </a:lnTo>
                <a:lnTo>
                  <a:pt x="0" y="62"/>
                </a:lnTo>
                <a:lnTo>
                  <a:pt x="0" y="221"/>
                </a:lnTo>
                <a:close/>
              </a:path>
            </a:pathLst>
          </a:custGeom>
          <a:solidFill>
            <a:srgbClr val="00FFFF"/>
          </a:solidFill>
          <a:ln w="8001">
            <a:solidFill>
              <a:srgbClr val="00FFFF"/>
            </a:solidFill>
            <a:round/>
            <a:headEnd/>
            <a:tailEnd/>
          </a:ln>
        </p:spPr>
        <p:txBody>
          <a:bodyPr>
            <a:prstTxWarp prst="textNoShape">
              <a:avLst/>
            </a:prstTxWarp>
          </a:bodyPr>
          <a:lstStyle/>
          <a:p>
            <a:endParaRPr lang="en-US"/>
          </a:p>
        </p:txBody>
      </p:sp>
      <p:sp>
        <p:nvSpPr>
          <p:cNvPr id="103430" name="Freeform 6"/>
          <p:cNvSpPr>
            <a:spLocks/>
          </p:cNvSpPr>
          <p:nvPr/>
        </p:nvSpPr>
        <p:spPr bwMode="auto">
          <a:xfrm>
            <a:off x="2033588" y="5349875"/>
            <a:ext cx="322262" cy="38100"/>
          </a:xfrm>
          <a:custGeom>
            <a:avLst/>
            <a:gdLst>
              <a:gd name="T0" fmla="*/ 17942 w 934"/>
              <a:gd name="T1" fmla="*/ 0 h 121"/>
              <a:gd name="T2" fmla="*/ 15527 w 934"/>
              <a:gd name="T3" fmla="*/ 315 h 121"/>
              <a:gd name="T4" fmla="*/ 12421 w 934"/>
              <a:gd name="T5" fmla="*/ 1260 h 121"/>
              <a:gd name="T6" fmla="*/ 10006 w 934"/>
              <a:gd name="T7" fmla="*/ 2204 h 121"/>
              <a:gd name="T8" fmla="*/ 7591 w 934"/>
              <a:gd name="T9" fmla="*/ 3779 h 121"/>
              <a:gd name="T10" fmla="*/ 5521 w 934"/>
              <a:gd name="T11" fmla="*/ 5668 h 121"/>
              <a:gd name="T12" fmla="*/ 3450 w 934"/>
              <a:gd name="T13" fmla="*/ 7872 h 121"/>
              <a:gd name="T14" fmla="*/ 2070 w 934"/>
              <a:gd name="T15" fmla="*/ 10706 h 121"/>
              <a:gd name="T16" fmla="*/ 1035 w 934"/>
              <a:gd name="T17" fmla="*/ 13225 h 121"/>
              <a:gd name="T18" fmla="*/ 345 w 934"/>
              <a:gd name="T19" fmla="*/ 16059 h 121"/>
              <a:gd name="T20" fmla="*/ 0 w 934"/>
              <a:gd name="T21" fmla="*/ 18893 h 121"/>
              <a:gd name="T22" fmla="*/ 345 w 934"/>
              <a:gd name="T23" fmla="*/ 22041 h 121"/>
              <a:gd name="T24" fmla="*/ 1035 w 934"/>
              <a:gd name="T25" fmla="*/ 25190 h 121"/>
              <a:gd name="T26" fmla="*/ 2070 w 934"/>
              <a:gd name="T27" fmla="*/ 27709 h 121"/>
              <a:gd name="T28" fmla="*/ 3450 w 934"/>
              <a:gd name="T29" fmla="*/ 30543 h 121"/>
              <a:gd name="T30" fmla="*/ 5521 w 934"/>
              <a:gd name="T31" fmla="*/ 32747 h 121"/>
              <a:gd name="T32" fmla="*/ 7591 w 934"/>
              <a:gd name="T33" fmla="*/ 34636 h 121"/>
              <a:gd name="T34" fmla="*/ 10006 w 934"/>
              <a:gd name="T35" fmla="*/ 36211 h 121"/>
              <a:gd name="T36" fmla="*/ 12421 w 934"/>
              <a:gd name="T37" fmla="*/ 37155 h 121"/>
              <a:gd name="T38" fmla="*/ 15527 w 934"/>
              <a:gd name="T39" fmla="*/ 38100 h 121"/>
              <a:gd name="T40" fmla="*/ 17942 w 934"/>
              <a:gd name="T41" fmla="*/ 38100 h 121"/>
              <a:gd name="T42" fmla="*/ 304320 w 934"/>
              <a:gd name="T43" fmla="*/ 38100 h 121"/>
              <a:gd name="T44" fmla="*/ 309841 w 934"/>
              <a:gd name="T45" fmla="*/ 37155 h 121"/>
              <a:gd name="T46" fmla="*/ 312601 w 934"/>
              <a:gd name="T47" fmla="*/ 36211 h 121"/>
              <a:gd name="T48" fmla="*/ 315016 w 934"/>
              <a:gd name="T49" fmla="*/ 34636 h 121"/>
              <a:gd name="T50" fmla="*/ 317086 w 934"/>
              <a:gd name="T51" fmla="*/ 32747 h 121"/>
              <a:gd name="T52" fmla="*/ 318812 w 934"/>
              <a:gd name="T53" fmla="*/ 30543 h 121"/>
              <a:gd name="T54" fmla="*/ 320192 w 934"/>
              <a:gd name="T55" fmla="*/ 27709 h 121"/>
              <a:gd name="T56" fmla="*/ 321572 w 934"/>
              <a:gd name="T57" fmla="*/ 25190 h 121"/>
              <a:gd name="T58" fmla="*/ 321917 w 934"/>
              <a:gd name="T59" fmla="*/ 22041 h 121"/>
              <a:gd name="T60" fmla="*/ 322262 w 934"/>
              <a:gd name="T61" fmla="*/ 18893 h 121"/>
              <a:gd name="T62" fmla="*/ 321917 w 934"/>
              <a:gd name="T63" fmla="*/ 16059 h 121"/>
              <a:gd name="T64" fmla="*/ 321572 w 934"/>
              <a:gd name="T65" fmla="*/ 13225 h 121"/>
              <a:gd name="T66" fmla="*/ 320192 w 934"/>
              <a:gd name="T67" fmla="*/ 10706 h 121"/>
              <a:gd name="T68" fmla="*/ 318812 w 934"/>
              <a:gd name="T69" fmla="*/ 7872 h 121"/>
              <a:gd name="T70" fmla="*/ 317086 w 934"/>
              <a:gd name="T71" fmla="*/ 5668 h 121"/>
              <a:gd name="T72" fmla="*/ 315016 w 934"/>
              <a:gd name="T73" fmla="*/ 3779 h 121"/>
              <a:gd name="T74" fmla="*/ 312601 w 934"/>
              <a:gd name="T75" fmla="*/ 2204 h 121"/>
              <a:gd name="T76" fmla="*/ 309841 w 934"/>
              <a:gd name="T77" fmla="*/ 1260 h 121"/>
              <a:gd name="T78" fmla="*/ 307426 w 934"/>
              <a:gd name="T79" fmla="*/ 315 h 121"/>
              <a:gd name="T80" fmla="*/ 304320 w 934"/>
              <a:gd name="T81" fmla="*/ 0 h 121"/>
              <a:gd name="T82" fmla="*/ 17942 w 934"/>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1"/>
              <a:gd name="T128" fmla="*/ 934 w 934"/>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1">
                <a:moveTo>
                  <a:pt x="52" y="0"/>
                </a:moveTo>
                <a:lnTo>
                  <a:pt x="45" y="1"/>
                </a:lnTo>
                <a:lnTo>
                  <a:pt x="36" y="4"/>
                </a:lnTo>
                <a:lnTo>
                  <a:pt x="29" y="7"/>
                </a:lnTo>
                <a:lnTo>
                  <a:pt x="22" y="12"/>
                </a:lnTo>
                <a:lnTo>
                  <a:pt x="16" y="18"/>
                </a:lnTo>
                <a:lnTo>
                  <a:pt x="10" y="25"/>
                </a:lnTo>
                <a:lnTo>
                  <a:pt x="6" y="34"/>
                </a:lnTo>
                <a:lnTo>
                  <a:pt x="3" y="42"/>
                </a:lnTo>
                <a:lnTo>
                  <a:pt x="1" y="51"/>
                </a:lnTo>
                <a:lnTo>
                  <a:pt x="0" y="60"/>
                </a:lnTo>
                <a:lnTo>
                  <a:pt x="1" y="70"/>
                </a:lnTo>
                <a:lnTo>
                  <a:pt x="3" y="80"/>
                </a:lnTo>
                <a:lnTo>
                  <a:pt x="6" y="88"/>
                </a:lnTo>
                <a:lnTo>
                  <a:pt x="10" y="97"/>
                </a:lnTo>
                <a:lnTo>
                  <a:pt x="16" y="104"/>
                </a:lnTo>
                <a:lnTo>
                  <a:pt x="22" y="110"/>
                </a:lnTo>
                <a:lnTo>
                  <a:pt x="29" y="115"/>
                </a:lnTo>
                <a:lnTo>
                  <a:pt x="36" y="118"/>
                </a:lnTo>
                <a:lnTo>
                  <a:pt x="45" y="121"/>
                </a:lnTo>
                <a:lnTo>
                  <a:pt x="52" y="121"/>
                </a:lnTo>
                <a:lnTo>
                  <a:pt x="882" y="121"/>
                </a:lnTo>
                <a:lnTo>
                  <a:pt x="898" y="118"/>
                </a:lnTo>
                <a:lnTo>
                  <a:pt x="906" y="115"/>
                </a:lnTo>
                <a:lnTo>
                  <a:pt x="913" y="110"/>
                </a:lnTo>
                <a:lnTo>
                  <a:pt x="919" y="104"/>
                </a:lnTo>
                <a:lnTo>
                  <a:pt x="924" y="97"/>
                </a:lnTo>
                <a:lnTo>
                  <a:pt x="928" y="88"/>
                </a:lnTo>
                <a:lnTo>
                  <a:pt x="932" y="80"/>
                </a:lnTo>
                <a:lnTo>
                  <a:pt x="933" y="70"/>
                </a:lnTo>
                <a:lnTo>
                  <a:pt x="934" y="60"/>
                </a:lnTo>
                <a:lnTo>
                  <a:pt x="933" y="51"/>
                </a:lnTo>
                <a:lnTo>
                  <a:pt x="932" y="42"/>
                </a:lnTo>
                <a:lnTo>
                  <a:pt x="928" y="34"/>
                </a:lnTo>
                <a:lnTo>
                  <a:pt x="924" y="25"/>
                </a:lnTo>
                <a:lnTo>
                  <a:pt x="919" y="18"/>
                </a:lnTo>
                <a:lnTo>
                  <a:pt x="913" y="12"/>
                </a:lnTo>
                <a:lnTo>
                  <a:pt x="906" y="7"/>
                </a:lnTo>
                <a:lnTo>
                  <a:pt x="898" y="4"/>
                </a:lnTo>
                <a:lnTo>
                  <a:pt x="891" y="1"/>
                </a:lnTo>
                <a:lnTo>
                  <a:pt x="882" y="0"/>
                </a:lnTo>
                <a:lnTo>
                  <a:pt x="52" y="0"/>
                </a:lnTo>
                <a:close/>
              </a:path>
            </a:pathLst>
          </a:custGeom>
          <a:solidFill>
            <a:srgbClr val="00FFFF"/>
          </a:solidFill>
          <a:ln w="8001">
            <a:solidFill>
              <a:srgbClr val="00FFFF"/>
            </a:solidFill>
            <a:round/>
            <a:headEnd/>
            <a:tailEnd/>
          </a:ln>
        </p:spPr>
        <p:txBody>
          <a:bodyPr>
            <a:prstTxWarp prst="textNoShape">
              <a:avLst/>
            </a:prstTxWarp>
          </a:bodyPr>
          <a:lstStyle/>
          <a:p>
            <a:endParaRPr lang="en-US"/>
          </a:p>
        </p:txBody>
      </p:sp>
      <p:sp>
        <p:nvSpPr>
          <p:cNvPr id="103431" name="Rectangle 7"/>
          <p:cNvSpPr>
            <a:spLocks noGrp="1" noChangeArrowheads="1"/>
          </p:cNvSpPr>
          <p:nvPr>
            <p:ph type="title"/>
          </p:nvPr>
        </p:nvSpPr>
        <p:spPr>
          <a:xfrm>
            <a:off x="228600" y="152400"/>
            <a:ext cx="9144000" cy="990600"/>
          </a:xfrm>
        </p:spPr>
        <p:txBody>
          <a:bodyPr/>
          <a:lstStyle/>
          <a:p>
            <a:pPr eaLnBrk="1" hangingPunct="1"/>
            <a:r>
              <a:rPr lang="en-US">
                <a:ea typeface="ＭＳ Ｐゴシック" pitchFamily="-105" charset="-128"/>
                <a:cs typeface="ＭＳ Ｐゴシック" pitchFamily="-105" charset="-128"/>
              </a:rPr>
              <a:t>Cumulative Incidence of </a:t>
            </a:r>
            <a:br>
              <a:rPr lang="en-US">
                <a:ea typeface="ＭＳ Ｐゴシック" pitchFamily="-105" charset="-128"/>
                <a:cs typeface="ＭＳ Ｐゴシック" pitchFamily="-105" charset="-128"/>
              </a:rPr>
            </a:br>
            <a:r>
              <a:rPr lang="en-US">
                <a:ea typeface="ＭＳ Ｐゴシック" pitchFamily="-105" charset="-128"/>
                <a:cs typeface="ＭＳ Ｐゴシック" pitchFamily="-105" charset="-128"/>
              </a:rPr>
              <a:t>BPH-Related Surgery </a:t>
            </a:r>
          </a:p>
        </p:txBody>
      </p:sp>
      <p:sp>
        <p:nvSpPr>
          <p:cNvPr id="103432" name="Text Box 8"/>
          <p:cNvSpPr txBox="1">
            <a:spLocks noChangeArrowheads="1"/>
          </p:cNvSpPr>
          <p:nvPr/>
        </p:nvSpPr>
        <p:spPr bwMode="auto">
          <a:xfrm rot="-5400000">
            <a:off x="-1304131" y="3572669"/>
            <a:ext cx="4733925" cy="366713"/>
          </a:xfrm>
          <a:prstGeom prst="rect">
            <a:avLst/>
          </a:prstGeom>
          <a:noFill/>
          <a:ln w="9525">
            <a:noFill/>
            <a:miter lim="800000"/>
            <a:headEnd/>
            <a:tailEnd/>
          </a:ln>
        </p:spPr>
        <p:txBody>
          <a:bodyPr>
            <a:prstTxWarp prst="textNoShape">
              <a:avLst/>
            </a:prstTxWarp>
            <a:spAutoFit/>
          </a:bodyPr>
          <a:lstStyle/>
          <a:p>
            <a:pPr algn="ctr" eaLnBrk="0" hangingPunct="0"/>
            <a:r>
              <a:rPr lang="en-US" sz="1800" u="none">
                <a:latin typeface="Arial" pitchFamily="-105" charset="0"/>
              </a:rPr>
              <a:t>Event (%)</a:t>
            </a:r>
          </a:p>
        </p:txBody>
      </p:sp>
      <p:sp>
        <p:nvSpPr>
          <p:cNvPr id="103433" name="Text Box 9"/>
          <p:cNvSpPr txBox="1">
            <a:spLocks noChangeArrowheads="1"/>
          </p:cNvSpPr>
          <p:nvPr/>
        </p:nvSpPr>
        <p:spPr bwMode="auto">
          <a:xfrm>
            <a:off x="1089025" y="6030913"/>
            <a:ext cx="7397750" cy="366712"/>
          </a:xfrm>
          <a:prstGeom prst="rect">
            <a:avLst/>
          </a:prstGeom>
          <a:noFill/>
          <a:ln w="9525">
            <a:noFill/>
            <a:miter lim="800000"/>
            <a:headEnd/>
            <a:tailEnd/>
          </a:ln>
        </p:spPr>
        <p:txBody>
          <a:bodyPr>
            <a:prstTxWarp prst="textNoShape">
              <a:avLst/>
            </a:prstTxWarp>
            <a:spAutoFit/>
          </a:bodyPr>
          <a:lstStyle/>
          <a:p>
            <a:pPr algn="ctr" eaLnBrk="0" hangingPunct="0"/>
            <a:r>
              <a:rPr lang="en-US" sz="1800" u="none">
                <a:latin typeface="Arial" pitchFamily="-105" charset="0"/>
              </a:rPr>
              <a:t>Years From Randomization</a:t>
            </a:r>
          </a:p>
        </p:txBody>
      </p:sp>
      <p:sp>
        <p:nvSpPr>
          <p:cNvPr id="103434" name="Text Box 10"/>
          <p:cNvSpPr txBox="1">
            <a:spLocks noChangeArrowheads="1"/>
          </p:cNvSpPr>
          <p:nvPr/>
        </p:nvSpPr>
        <p:spPr bwMode="auto">
          <a:xfrm>
            <a:off x="6480175" y="1838325"/>
            <a:ext cx="1619250" cy="366713"/>
          </a:xfrm>
          <a:prstGeom prst="rect">
            <a:avLst/>
          </a:prstGeom>
          <a:noFill/>
          <a:ln w="9525">
            <a:noFill/>
            <a:miter lim="800000"/>
            <a:headEnd/>
            <a:tailEnd/>
          </a:ln>
        </p:spPr>
        <p:txBody>
          <a:bodyPr wrap="none">
            <a:prstTxWarp prst="textNoShape">
              <a:avLst/>
            </a:prstTxWarp>
            <a:spAutoFit/>
          </a:bodyPr>
          <a:lstStyle/>
          <a:p>
            <a:pPr eaLnBrk="0" hangingPunct="0"/>
            <a:r>
              <a:rPr lang="en-US" sz="1800" i="1" u="none">
                <a:latin typeface="Arial" pitchFamily="-105" charset="0"/>
              </a:rPr>
              <a:t>P</a:t>
            </a:r>
            <a:r>
              <a:rPr lang="en-US" sz="1800" u="none">
                <a:latin typeface="Arial" pitchFamily="-105" charset="0"/>
              </a:rPr>
              <a:t>&lt;.0001; df=3</a:t>
            </a:r>
          </a:p>
        </p:txBody>
      </p:sp>
      <p:sp>
        <p:nvSpPr>
          <p:cNvPr id="103435" name="Rectangle 11"/>
          <p:cNvSpPr>
            <a:spLocks noChangeArrowheads="1"/>
          </p:cNvSpPr>
          <p:nvPr/>
        </p:nvSpPr>
        <p:spPr bwMode="auto">
          <a:xfrm>
            <a:off x="7467600" y="3429000"/>
            <a:ext cx="679450" cy="21272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400" b="1" u="none">
                <a:solidFill>
                  <a:srgbClr val="00FFFF"/>
                </a:solidFill>
                <a:latin typeface="Arial" pitchFamily="-105" charset="0"/>
              </a:rPr>
              <a:t>Placebo</a:t>
            </a:r>
          </a:p>
        </p:txBody>
      </p:sp>
      <p:sp>
        <p:nvSpPr>
          <p:cNvPr id="103436" name="Rectangle 12"/>
          <p:cNvSpPr>
            <a:spLocks noChangeArrowheads="1"/>
          </p:cNvSpPr>
          <p:nvPr/>
        </p:nvSpPr>
        <p:spPr bwMode="auto">
          <a:xfrm>
            <a:off x="6551613" y="4221163"/>
            <a:ext cx="1846262" cy="425450"/>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400" b="1" u="none">
                <a:solidFill>
                  <a:srgbClr val="FF9900"/>
                </a:solidFill>
                <a:latin typeface="Arial" pitchFamily="-105" charset="0"/>
              </a:rPr>
              <a:t>Finasteride: </a:t>
            </a:r>
          </a:p>
          <a:p>
            <a:pPr algn="ctr" eaLnBrk="0" hangingPunct="0"/>
            <a:r>
              <a:rPr lang="en-US" sz="1400" b="1" u="none">
                <a:solidFill>
                  <a:srgbClr val="FF9900"/>
                </a:solidFill>
                <a:latin typeface="Arial" pitchFamily="-105" charset="0"/>
              </a:rPr>
              <a:t>Risk Reduction = 64%</a:t>
            </a:r>
          </a:p>
        </p:txBody>
      </p:sp>
      <p:sp>
        <p:nvSpPr>
          <p:cNvPr id="103437" name="Rectangle 13"/>
          <p:cNvSpPr>
            <a:spLocks noChangeArrowheads="1"/>
          </p:cNvSpPr>
          <p:nvPr/>
        </p:nvSpPr>
        <p:spPr bwMode="auto">
          <a:xfrm>
            <a:off x="6732588" y="2492375"/>
            <a:ext cx="1747837" cy="425450"/>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400" b="1" u="none">
                <a:solidFill>
                  <a:srgbClr val="FFFF00"/>
                </a:solidFill>
                <a:latin typeface="Arial" pitchFamily="-105" charset="0"/>
              </a:rPr>
              <a:t>Doxazosin: </a:t>
            </a:r>
          </a:p>
          <a:p>
            <a:pPr algn="ctr" eaLnBrk="0" hangingPunct="0"/>
            <a:r>
              <a:rPr lang="en-US" sz="1400" b="1" u="none">
                <a:solidFill>
                  <a:srgbClr val="FFFF00"/>
                </a:solidFill>
                <a:latin typeface="Arial" pitchFamily="-105" charset="0"/>
              </a:rPr>
              <a:t>Risk Reduction = 0%</a:t>
            </a:r>
          </a:p>
        </p:txBody>
      </p:sp>
      <p:sp>
        <p:nvSpPr>
          <p:cNvPr id="103438" name="Rectangle 14"/>
          <p:cNvSpPr>
            <a:spLocks noChangeArrowheads="1"/>
          </p:cNvSpPr>
          <p:nvPr/>
        </p:nvSpPr>
        <p:spPr bwMode="auto">
          <a:xfrm>
            <a:off x="6551613" y="5019675"/>
            <a:ext cx="1846262" cy="425450"/>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1400" b="1" u="none">
                <a:solidFill>
                  <a:srgbClr val="FF0000"/>
                </a:solidFill>
                <a:latin typeface="Arial" pitchFamily="-105" charset="0"/>
              </a:rPr>
              <a:t>Combination: </a:t>
            </a:r>
          </a:p>
          <a:p>
            <a:pPr algn="ctr" eaLnBrk="0" hangingPunct="0"/>
            <a:r>
              <a:rPr lang="en-US" sz="1400" b="1" u="none">
                <a:solidFill>
                  <a:srgbClr val="FF0000"/>
                </a:solidFill>
                <a:latin typeface="Arial" pitchFamily="-105" charset="0"/>
              </a:rPr>
              <a:t>Risk Reduction = 67%</a:t>
            </a:r>
          </a:p>
        </p:txBody>
      </p:sp>
      <p:sp>
        <p:nvSpPr>
          <p:cNvPr id="80911" name="Rectangle 15"/>
          <p:cNvSpPr>
            <a:spLocks noChangeArrowheads="1"/>
          </p:cNvSpPr>
          <p:nvPr/>
        </p:nvSpPr>
        <p:spPr bwMode="auto">
          <a:xfrm>
            <a:off x="4610100" y="1541463"/>
            <a:ext cx="57150"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defRPr/>
            </a:pPr>
            <a:r>
              <a:rPr lang="en-US" sz="1600" b="1" u="none">
                <a:solidFill>
                  <a:srgbClr val="0000FF"/>
                </a:solidFill>
                <a:effectLst>
                  <a:outerShdw blurRad="38100" dist="38100" dir="2700000" algn="tl">
                    <a:srgbClr val="000000"/>
                  </a:outerShdw>
                </a:effectLst>
                <a:latin typeface="Arial" pitchFamily="-107" charset="0"/>
                <a:ea typeface="+mn-ea"/>
                <a:cs typeface="+mn-cs"/>
              </a:rPr>
              <a:t> </a:t>
            </a:r>
            <a:endParaRPr lang="en-US" sz="1600" b="1" u="none">
              <a:effectLst>
                <a:outerShdw blurRad="38100" dist="38100" dir="2700000" algn="tl">
                  <a:srgbClr val="000000"/>
                </a:outerShdw>
              </a:effectLst>
              <a:latin typeface="Arial" pitchFamily="-107" charset="0"/>
              <a:ea typeface="+mn-ea"/>
              <a:cs typeface="+mn-cs"/>
            </a:endParaRPr>
          </a:p>
        </p:txBody>
      </p:sp>
      <p:sp>
        <p:nvSpPr>
          <p:cNvPr id="103440" name="Line 16"/>
          <p:cNvSpPr>
            <a:spLocks noChangeShapeType="1"/>
          </p:cNvSpPr>
          <p:nvPr/>
        </p:nvSpPr>
        <p:spPr bwMode="auto">
          <a:xfrm>
            <a:off x="1728788" y="5573713"/>
            <a:ext cx="1587" cy="1587"/>
          </a:xfrm>
          <a:prstGeom prst="line">
            <a:avLst/>
          </a:prstGeom>
          <a:noFill/>
          <a:ln w="0">
            <a:solidFill>
              <a:srgbClr val="FFFFFF"/>
            </a:solidFill>
            <a:round/>
            <a:headEnd/>
            <a:tailEnd/>
          </a:ln>
        </p:spPr>
        <p:txBody>
          <a:bodyPr>
            <a:prstTxWarp prst="textNoShape">
              <a:avLst/>
            </a:prstTxWarp>
          </a:bodyPr>
          <a:lstStyle/>
          <a:p>
            <a:endParaRPr lang="en-US"/>
          </a:p>
        </p:txBody>
      </p:sp>
      <p:sp>
        <p:nvSpPr>
          <p:cNvPr id="80913" name="Rectangle 17"/>
          <p:cNvSpPr>
            <a:spLocks noChangeArrowheads="1"/>
          </p:cNvSpPr>
          <p:nvPr/>
        </p:nvSpPr>
        <p:spPr bwMode="auto">
          <a:xfrm rot="16200000">
            <a:off x="1306513" y="3681412"/>
            <a:ext cx="57150"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defRPr/>
            </a:pPr>
            <a:r>
              <a:rPr lang="en-US" sz="1600" b="1" u="none">
                <a:solidFill>
                  <a:srgbClr val="FFFF00"/>
                </a:solidFill>
                <a:effectLst>
                  <a:outerShdw blurRad="38100" dist="38100" dir="2700000" algn="tl">
                    <a:srgbClr val="000000"/>
                  </a:outerShdw>
                </a:effectLst>
                <a:latin typeface="Arial" pitchFamily="-107" charset="0"/>
                <a:ea typeface="+mn-ea"/>
                <a:cs typeface="+mn-cs"/>
              </a:rPr>
              <a:t> </a:t>
            </a:r>
            <a:endParaRPr lang="en-US" sz="1600" b="1" u="none">
              <a:effectLst>
                <a:outerShdw blurRad="38100" dist="38100" dir="2700000" algn="tl">
                  <a:srgbClr val="000000"/>
                </a:outerShdw>
              </a:effectLst>
              <a:latin typeface="Arial" pitchFamily="-107" charset="0"/>
              <a:ea typeface="+mn-ea"/>
              <a:cs typeface="+mn-cs"/>
            </a:endParaRPr>
          </a:p>
        </p:txBody>
      </p:sp>
      <p:sp>
        <p:nvSpPr>
          <p:cNvPr id="103442" name="Line 18"/>
          <p:cNvSpPr>
            <a:spLocks noChangeShapeType="1"/>
          </p:cNvSpPr>
          <p:nvPr/>
        </p:nvSpPr>
        <p:spPr bwMode="auto">
          <a:xfrm>
            <a:off x="1770063" y="5624513"/>
            <a:ext cx="1587" cy="1587"/>
          </a:xfrm>
          <a:prstGeom prst="line">
            <a:avLst/>
          </a:prstGeom>
          <a:noFill/>
          <a:ln w="0">
            <a:solidFill>
              <a:srgbClr val="FFFFFF"/>
            </a:solidFill>
            <a:round/>
            <a:headEnd/>
            <a:tailEnd/>
          </a:ln>
        </p:spPr>
        <p:txBody>
          <a:bodyPr>
            <a:prstTxWarp prst="textNoShape">
              <a:avLst/>
            </a:prstTxWarp>
          </a:bodyPr>
          <a:lstStyle/>
          <a:p>
            <a:endParaRPr lang="en-US"/>
          </a:p>
        </p:txBody>
      </p:sp>
      <p:sp>
        <p:nvSpPr>
          <p:cNvPr id="80915" name="Rectangle 19"/>
          <p:cNvSpPr>
            <a:spLocks noChangeArrowheads="1"/>
          </p:cNvSpPr>
          <p:nvPr/>
        </p:nvSpPr>
        <p:spPr bwMode="auto">
          <a:xfrm>
            <a:off x="4840288" y="6005513"/>
            <a:ext cx="57150"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defRPr/>
            </a:pPr>
            <a:r>
              <a:rPr lang="en-US" sz="1600" b="1" u="none">
                <a:solidFill>
                  <a:srgbClr val="FFFF00"/>
                </a:solidFill>
                <a:effectLst>
                  <a:outerShdw blurRad="38100" dist="38100" dir="2700000" algn="tl">
                    <a:srgbClr val="000000"/>
                  </a:outerShdw>
                </a:effectLst>
                <a:latin typeface="Arial" pitchFamily="-107" charset="0"/>
                <a:ea typeface="+mn-ea"/>
                <a:cs typeface="+mn-cs"/>
              </a:rPr>
              <a:t> </a:t>
            </a:r>
            <a:endParaRPr lang="en-US" sz="1600" b="1" u="none">
              <a:effectLst>
                <a:outerShdw blurRad="38100" dist="38100" dir="2700000" algn="tl">
                  <a:srgbClr val="000000"/>
                </a:outerShdw>
              </a:effectLst>
              <a:latin typeface="Arial" pitchFamily="-107" charset="0"/>
              <a:ea typeface="+mn-ea"/>
              <a:cs typeface="+mn-cs"/>
            </a:endParaRPr>
          </a:p>
        </p:txBody>
      </p:sp>
      <p:sp>
        <p:nvSpPr>
          <p:cNvPr id="103444" name="Line 20"/>
          <p:cNvSpPr>
            <a:spLocks noChangeShapeType="1"/>
          </p:cNvSpPr>
          <p:nvPr/>
        </p:nvSpPr>
        <p:spPr bwMode="auto">
          <a:xfrm>
            <a:off x="1795463" y="5568950"/>
            <a:ext cx="1587" cy="1588"/>
          </a:xfrm>
          <a:prstGeom prst="line">
            <a:avLst/>
          </a:prstGeom>
          <a:noFill/>
          <a:ln w="0">
            <a:solidFill>
              <a:srgbClr val="FFFFFF"/>
            </a:solidFill>
            <a:round/>
            <a:headEnd/>
            <a:tailEnd/>
          </a:ln>
        </p:spPr>
        <p:txBody>
          <a:bodyPr>
            <a:prstTxWarp prst="textNoShape">
              <a:avLst/>
            </a:prstTxWarp>
          </a:bodyPr>
          <a:lstStyle/>
          <a:p>
            <a:endParaRPr lang="en-US"/>
          </a:p>
        </p:txBody>
      </p:sp>
      <p:sp>
        <p:nvSpPr>
          <p:cNvPr id="103445" name="Freeform 21"/>
          <p:cNvSpPr>
            <a:spLocks/>
          </p:cNvSpPr>
          <p:nvPr/>
        </p:nvSpPr>
        <p:spPr bwMode="auto">
          <a:xfrm>
            <a:off x="1735138" y="5537200"/>
            <a:ext cx="60325" cy="65088"/>
          </a:xfrm>
          <a:custGeom>
            <a:avLst/>
            <a:gdLst>
              <a:gd name="T0" fmla="*/ 60325 w 175"/>
              <a:gd name="T1" fmla="*/ 32225 h 204"/>
              <a:gd name="T2" fmla="*/ 59980 w 175"/>
              <a:gd name="T3" fmla="*/ 26482 h 204"/>
              <a:gd name="T4" fmla="*/ 58601 w 175"/>
              <a:gd name="T5" fmla="*/ 21058 h 204"/>
              <a:gd name="T6" fmla="*/ 56533 w 175"/>
              <a:gd name="T7" fmla="*/ 16272 h 204"/>
              <a:gd name="T8" fmla="*/ 53431 w 175"/>
              <a:gd name="T9" fmla="*/ 11486 h 204"/>
              <a:gd name="T10" fmla="*/ 49639 w 175"/>
              <a:gd name="T11" fmla="*/ 7338 h 204"/>
              <a:gd name="T12" fmla="*/ 45158 w 175"/>
              <a:gd name="T13" fmla="*/ 4148 h 204"/>
              <a:gd name="T14" fmla="*/ 40676 w 175"/>
              <a:gd name="T15" fmla="*/ 1914 h 204"/>
              <a:gd name="T16" fmla="*/ 35506 w 175"/>
              <a:gd name="T17" fmla="*/ 319 h 204"/>
              <a:gd name="T18" fmla="*/ 30335 w 175"/>
              <a:gd name="T19" fmla="*/ 0 h 204"/>
              <a:gd name="T20" fmla="*/ 24819 w 175"/>
              <a:gd name="T21" fmla="*/ 319 h 204"/>
              <a:gd name="T22" fmla="*/ 19649 w 175"/>
              <a:gd name="T23" fmla="*/ 1914 h 204"/>
              <a:gd name="T24" fmla="*/ 15167 w 175"/>
              <a:gd name="T25" fmla="*/ 4148 h 204"/>
              <a:gd name="T26" fmla="*/ 10686 w 175"/>
              <a:gd name="T27" fmla="*/ 7338 h 204"/>
              <a:gd name="T28" fmla="*/ 6894 w 175"/>
              <a:gd name="T29" fmla="*/ 11486 h 204"/>
              <a:gd name="T30" fmla="*/ 3792 w 175"/>
              <a:gd name="T31" fmla="*/ 16272 h 204"/>
              <a:gd name="T32" fmla="*/ 1724 w 175"/>
              <a:gd name="T33" fmla="*/ 21058 h 204"/>
              <a:gd name="T34" fmla="*/ 689 w 175"/>
              <a:gd name="T35" fmla="*/ 26482 h 204"/>
              <a:gd name="T36" fmla="*/ 0 w 175"/>
              <a:gd name="T37" fmla="*/ 32225 h 204"/>
              <a:gd name="T38" fmla="*/ 689 w 175"/>
              <a:gd name="T39" fmla="*/ 38287 h 204"/>
              <a:gd name="T40" fmla="*/ 1724 w 175"/>
              <a:gd name="T41" fmla="*/ 43392 h 204"/>
              <a:gd name="T42" fmla="*/ 3792 w 175"/>
              <a:gd name="T43" fmla="*/ 48497 h 204"/>
              <a:gd name="T44" fmla="*/ 6894 w 175"/>
              <a:gd name="T45" fmla="*/ 53283 h 204"/>
              <a:gd name="T46" fmla="*/ 10686 w 175"/>
              <a:gd name="T47" fmla="*/ 57431 h 204"/>
              <a:gd name="T48" fmla="*/ 15167 w 175"/>
              <a:gd name="T49" fmla="*/ 60621 h 204"/>
              <a:gd name="T50" fmla="*/ 19649 w 175"/>
              <a:gd name="T51" fmla="*/ 63174 h 204"/>
              <a:gd name="T52" fmla="*/ 24819 w 175"/>
              <a:gd name="T53" fmla="*/ 64450 h 204"/>
              <a:gd name="T54" fmla="*/ 30335 w 175"/>
              <a:gd name="T55" fmla="*/ 65088 h 204"/>
              <a:gd name="T56" fmla="*/ 35506 w 175"/>
              <a:gd name="T57" fmla="*/ 64450 h 204"/>
              <a:gd name="T58" fmla="*/ 40676 w 175"/>
              <a:gd name="T59" fmla="*/ 63174 h 204"/>
              <a:gd name="T60" fmla="*/ 45158 w 175"/>
              <a:gd name="T61" fmla="*/ 60621 h 204"/>
              <a:gd name="T62" fmla="*/ 49639 w 175"/>
              <a:gd name="T63" fmla="*/ 57431 h 204"/>
              <a:gd name="T64" fmla="*/ 53431 w 175"/>
              <a:gd name="T65" fmla="*/ 53283 h 204"/>
              <a:gd name="T66" fmla="*/ 56533 w 175"/>
              <a:gd name="T67" fmla="*/ 48497 h 204"/>
              <a:gd name="T68" fmla="*/ 58601 w 175"/>
              <a:gd name="T69" fmla="*/ 43392 h 204"/>
              <a:gd name="T70" fmla="*/ 59980 w 175"/>
              <a:gd name="T71" fmla="*/ 38287 h 204"/>
              <a:gd name="T72" fmla="*/ 60325 w 175"/>
              <a:gd name="T73" fmla="*/ 32225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5"/>
              <a:gd name="T112" fmla="*/ 0 h 204"/>
              <a:gd name="T113" fmla="*/ 175 w 175"/>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5" h="204">
                <a:moveTo>
                  <a:pt x="175" y="101"/>
                </a:moveTo>
                <a:lnTo>
                  <a:pt x="174" y="83"/>
                </a:lnTo>
                <a:lnTo>
                  <a:pt x="170" y="66"/>
                </a:lnTo>
                <a:lnTo>
                  <a:pt x="164" y="51"/>
                </a:lnTo>
                <a:lnTo>
                  <a:pt x="155" y="36"/>
                </a:lnTo>
                <a:lnTo>
                  <a:pt x="144" y="23"/>
                </a:lnTo>
                <a:lnTo>
                  <a:pt x="131" y="13"/>
                </a:lnTo>
                <a:lnTo>
                  <a:pt x="118" y="6"/>
                </a:lnTo>
                <a:lnTo>
                  <a:pt x="103" y="1"/>
                </a:lnTo>
                <a:lnTo>
                  <a:pt x="88" y="0"/>
                </a:lnTo>
                <a:lnTo>
                  <a:pt x="72" y="1"/>
                </a:lnTo>
                <a:lnTo>
                  <a:pt x="57" y="6"/>
                </a:lnTo>
                <a:lnTo>
                  <a:pt x="44" y="13"/>
                </a:lnTo>
                <a:lnTo>
                  <a:pt x="31" y="23"/>
                </a:lnTo>
                <a:lnTo>
                  <a:pt x="20" y="36"/>
                </a:lnTo>
                <a:lnTo>
                  <a:pt x="11" y="51"/>
                </a:lnTo>
                <a:lnTo>
                  <a:pt x="5" y="66"/>
                </a:lnTo>
                <a:lnTo>
                  <a:pt x="2" y="83"/>
                </a:lnTo>
                <a:lnTo>
                  <a:pt x="0" y="101"/>
                </a:lnTo>
                <a:lnTo>
                  <a:pt x="2" y="120"/>
                </a:lnTo>
                <a:lnTo>
                  <a:pt x="5" y="136"/>
                </a:lnTo>
                <a:lnTo>
                  <a:pt x="11" y="152"/>
                </a:lnTo>
                <a:lnTo>
                  <a:pt x="20" y="167"/>
                </a:lnTo>
                <a:lnTo>
                  <a:pt x="31" y="180"/>
                </a:lnTo>
                <a:lnTo>
                  <a:pt x="44" y="190"/>
                </a:lnTo>
                <a:lnTo>
                  <a:pt x="57" y="198"/>
                </a:lnTo>
                <a:lnTo>
                  <a:pt x="72" y="202"/>
                </a:lnTo>
                <a:lnTo>
                  <a:pt x="88" y="204"/>
                </a:lnTo>
                <a:lnTo>
                  <a:pt x="103" y="202"/>
                </a:lnTo>
                <a:lnTo>
                  <a:pt x="118" y="198"/>
                </a:lnTo>
                <a:lnTo>
                  <a:pt x="131" y="190"/>
                </a:lnTo>
                <a:lnTo>
                  <a:pt x="144" y="180"/>
                </a:lnTo>
                <a:lnTo>
                  <a:pt x="155" y="167"/>
                </a:lnTo>
                <a:lnTo>
                  <a:pt x="164" y="152"/>
                </a:lnTo>
                <a:lnTo>
                  <a:pt x="170" y="136"/>
                </a:lnTo>
                <a:lnTo>
                  <a:pt x="174" y="120"/>
                </a:lnTo>
                <a:lnTo>
                  <a:pt x="175" y="101"/>
                </a:lnTo>
                <a:close/>
              </a:path>
            </a:pathLst>
          </a:custGeom>
          <a:solidFill>
            <a:srgbClr val="FFFFFF"/>
          </a:solidFill>
          <a:ln w="7938">
            <a:solidFill>
              <a:srgbClr val="FFFFFF"/>
            </a:solidFill>
            <a:round/>
            <a:headEnd/>
            <a:tailEnd/>
          </a:ln>
        </p:spPr>
        <p:txBody>
          <a:bodyPr>
            <a:prstTxWarp prst="textNoShape">
              <a:avLst/>
            </a:prstTxWarp>
          </a:bodyPr>
          <a:lstStyle/>
          <a:p>
            <a:endParaRPr lang="en-US"/>
          </a:p>
        </p:txBody>
      </p:sp>
      <p:sp>
        <p:nvSpPr>
          <p:cNvPr id="103446" name="Line 22"/>
          <p:cNvSpPr>
            <a:spLocks noChangeShapeType="1"/>
          </p:cNvSpPr>
          <p:nvPr/>
        </p:nvSpPr>
        <p:spPr bwMode="auto">
          <a:xfrm>
            <a:off x="2081213" y="5470525"/>
            <a:ext cx="1587" cy="1588"/>
          </a:xfrm>
          <a:prstGeom prst="line">
            <a:avLst/>
          </a:prstGeom>
          <a:noFill/>
          <a:ln w="0">
            <a:solidFill>
              <a:srgbClr val="FFFFFF"/>
            </a:solidFill>
            <a:round/>
            <a:headEnd/>
            <a:tailEnd/>
          </a:ln>
        </p:spPr>
        <p:txBody>
          <a:bodyPr>
            <a:prstTxWarp prst="textNoShape">
              <a:avLst/>
            </a:prstTxWarp>
          </a:bodyPr>
          <a:lstStyle/>
          <a:p>
            <a:endParaRPr lang="en-US"/>
          </a:p>
        </p:txBody>
      </p:sp>
      <p:sp>
        <p:nvSpPr>
          <p:cNvPr id="103447" name="Freeform 23"/>
          <p:cNvSpPr>
            <a:spLocks/>
          </p:cNvSpPr>
          <p:nvPr/>
        </p:nvSpPr>
        <p:spPr bwMode="auto">
          <a:xfrm>
            <a:off x="2020888" y="5437188"/>
            <a:ext cx="60325" cy="65087"/>
          </a:xfrm>
          <a:custGeom>
            <a:avLst/>
            <a:gdLst>
              <a:gd name="T0" fmla="*/ 60325 w 176"/>
              <a:gd name="T1" fmla="*/ 32224 h 204"/>
              <a:gd name="T2" fmla="*/ 59982 w 176"/>
              <a:gd name="T3" fmla="*/ 26801 h 204"/>
              <a:gd name="T4" fmla="*/ 58611 w 176"/>
              <a:gd name="T5" fmla="*/ 21058 h 204"/>
              <a:gd name="T6" fmla="*/ 56555 w 176"/>
              <a:gd name="T7" fmla="*/ 15953 h 204"/>
              <a:gd name="T8" fmla="*/ 53127 w 176"/>
              <a:gd name="T9" fmla="*/ 11486 h 204"/>
              <a:gd name="T10" fmla="*/ 49700 w 176"/>
              <a:gd name="T11" fmla="*/ 7657 h 204"/>
              <a:gd name="T12" fmla="*/ 45587 w 176"/>
              <a:gd name="T13" fmla="*/ 4148 h 204"/>
              <a:gd name="T14" fmla="*/ 40445 w 176"/>
              <a:gd name="T15" fmla="*/ 1914 h 204"/>
              <a:gd name="T16" fmla="*/ 35647 w 176"/>
              <a:gd name="T17" fmla="*/ 319 h 204"/>
              <a:gd name="T18" fmla="*/ 30163 w 176"/>
              <a:gd name="T19" fmla="*/ 0 h 204"/>
              <a:gd name="T20" fmla="*/ 25021 w 176"/>
              <a:gd name="T21" fmla="*/ 319 h 204"/>
              <a:gd name="T22" fmla="*/ 19880 w 176"/>
              <a:gd name="T23" fmla="*/ 1914 h 204"/>
              <a:gd name="T24" fmla="*/ 15424 w 176"/>
              <a:gd name="T25" fmla="*/ 4148 h 204"/>
              <a:gd name="T26" fmla="*/ 10968 w 176"/>
              <a:gd name="T27" fmla="*/ 7657 h 204"/>
              <a:gd name="T28" fmla="*/ 7198 w 176"/>
              <a:gd name="T29" fmla="*/ 11486 h 204"/>
              <a:gd name="T30" fmla="*/ 4456 w 176"/>
              <a:gd name="T31" fmla="*/ 15953 h 204"/>
              <a:gd name="T32" fmla="*/ 2057 w 176"/>
              <a:gd name="T33" fmla="*/ 21058 h 204"/>
              <a:gd name="T34" fmla="*/ 343 w 176"/>
              <a:gd name="T35" fmla="*/ 26801 h 204"/>
              <a:gd name="T36" fmla="*/ 0 w 176"/>
              <a:gd name="T37" fmla="*/ 32224 h 204"/>
              <a:gd name="T38" fmla="*/ 343 w 176"/>
              <a:gd name="T39" fmla="*/ 37967 h 204"/>
              <a:gd name="T40" fmla="*/ 2057 w 176"/>
              <a:gd name="T41" fmla="*/ 43391 h 204"/>
              <a:gd name="T42" fmla="*/ 4456 w 176"/>
              <a:gd name="T43" fmla="*/ 48815 h 204"/>
              <a:gd name="T44" fmla="*/ 7198 w 176"/>
              <a:gd name="T45" fmla="*/ 53601 h 204"/>
              <a:gd name="T46" fmla="*/ 10968 w 176"/>
              <a:gd name="T47" fmla="*/ 57430 h 204"/>
              <a:gd name="T48" fmla="*/ 15424 w 176"/>
              <a:gd name="T49" fmla="*/ 60939 h 204"/>
              <a:gd name="T50" fmla="*/ 19880 w 176"/>
              <a:gd name="T51" fmla="*/ 63173 h 204"/>
              <a:gd name="T52" fmla="*/ 25021 w 176"/>
              <a:gd name="T53" fmla="*/ 64768 h 204"/>
              <a:gd name="T54" fmla="*/ 30163 w 176"/>
              <a:gd name="T55" fmla="*/ 65087 h 204"/>
              <a:gd name="T56" fmla="*/ 35647 w 176"/>
              <a:gd name="T57" fmla="*/ 64768 h 204"/>
              <a:gd name="T58" fmla="*/ 40445 w 176"/>
              <a:gd name="T59" fmla="*/ 63173 h 204"/>
              <a:gd name="T60" fmla="*/ 45587 w 176"/>
              <a:gd name="T61" fmla="*/ 60939 h 204"/>
              <a:gd name="T62" fmla="*/ 49700 w 176"/>
              <a:gd name="T63" fmla="*/ 57430 h 204"/>
              <a:gd name="T64" fmla="*/ 53127 w 176"/>
              <a:gd name="T65" fmla="*/ 53601 h 204"/>
              <a:gd name="T66" fmla="*/ 56555 w 176"/>
              <a:gd name="T67" fmla="*/ 48815 h 204"/>
              <a:gd name="T68" fmla="*/ 58611 w 176"/>
              <a:gd name="T69" fmla="*/ 43391 h 204"/>
              <a:gd name="T70" fmla="*/ 59982 w 176"/>
              <a:gd name="T71" fmla="*/ 37967 h 204"/>
              <a:gd name="T72" fmla="*/ 60325 w 176"/>
              <a:gd name="T73" fmla="*/ 32224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6"/>
              <a:gd name="T112" fmla="*/ 0 h 204"/>
              <a:gd name="T113" fmla="*/ 176 w 176"/>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6" h="204">
                <a:moveTo>
                  <a:pt x="176" y="101"/>
                </a:moveTo>
                <a:lnTo>
                  <a:pt x="175" y="84"/>
                </a:lnTo>
                <a:lnTo>
                  <a:pt x="171" y="66"/>
                </a:lnTo>
                <a:lnTo>
                  <a:pt x="165" y="50"/>
                </a:lnTo>
                <a:lnTo>
                  <a:pt x="155" y="36"/>
                </a:lnTo>
                <a:lnTo>
                  <a:pt x="145" y="24"/>
                </a:lnTo>
                <a:lnTo>
                  <a:pt x="133" y="13"/>
                </a:lnTo>
                <a:lnTo>
                  <a:pt x="118" y="6"/>
                </a:lnTo>
                <a:lnTo>
                  <a:pt x="104" y="1"/>
                </a:lnTo>
                <a:lnTo>
                  <a:pt x="88" y="0"/>
                </a:lnTo>
                <a:lnTo>
                  <a:pt x="73" y="1"/>
                </a:lnTo>
                <a:lnTo>
                  <a:pt x="58" y="6"/>
                </a:lnTo>
                <a:lnTo>
                  <a:pt x="45" y="13"/>
                </a:lnTo>
                <a:lnTo>
                  <a:pt x="32" y="24"/>
                </a:lnTo>
                <a:lnTo>
                  <a:pt x="21" y="36"/>
                </a:lnTo>
                <a:lnTo>
                  <a:pt x="13" y="50"/>
                </a:lnTo>
                <a:lnTo>
                  <a:pt x="6" y="66"/>
                </a:lnTo>
                <a:lnTo>
                  <a:pt x="1" y="84"/>
                </a:lnTo>
                <a:lnTo>
                  <a:pt x="0" y="101"/>
                </a:lnTo>
                <a:lnTo>
                  <a:pt x="1" y="119"/>
                </a:lnTo>
                <a:lnTo>
                  <a:pt x="6" y="136"/>
                </a:lnTo>
                <a:lnTo>
                  <a:pt x="13" y="153"/>
                </a:lnTo>
                <a:lnTo>
                  <a:pt x="21" y="168"/>
                </a:lnTo>
                <a:lnTo>
                  <a:pt x="32" y="180"/>
                </a:lnTo>
                <a:lnTo>
                  <a:pt x="45" y="191"/>
                </a:lnTo>
                <a:lnTo>
                  <a:pt x="58" y="198"/>
                </a:lnTo>
                <a:lnTo>
                  <a:pt x="73" y="203"/>
                </a:lnTo>
                <a:lnTo>
                  <a:pt x="88" y="204"/>
                </a:lnTo>
                <a:lnTo>
                  <a:pt x="104" y="203"/>
                </a:lnTo>
                <a:lnTo>
                  <a:pt x="118" y="198"/>
                </a:lnTo>
                <a:lnTo>
                  <a:pt x="133" y="191"/>
                </a:lnTo>
                <a:lnTo>
                  <a:pt x="145" y="180"/>
                </a:lnTo>
                <a:lnTo>
                  <a:pt x="155" y="168"/>
                </a:lnTo>
                <a:lnTo>
                  <a:pt x="165" y="153"/>
                </a:lnTo>
                <a:lnTo>
                  <a:pt x="171" y="136"/>
                </a:lnTo>
                <a:lnTo>
                  <a:pt x="175" y="119"/>
                </a:lnTo>
                <a:lnTo>
                  <a:pt x="176" y="101"/>
                </a:lnTo>
                <a:close/>
              </a:path>
            </a:pathLst>
          </a:custGeom>
          <a:solidFill>
            <a:srgbClr val="FFFFFF"/>
          </a:solidFill>
          <a:ln w="7938">
            <a:solidFill>
              <a:srgbClr val="FFFFFF"/>
            </a:solidFill>
            <a:round/>
            <a:headEnd/>
            <a:tailEnd/>
          </a:ln>
        </p:spPr>
        <p:txBody>
          <a:bodyPr>
            <a:prstTxWarp prst="textNoShape">
              <a:avLst/>
            </a:prstTxWarp>
          </a:bodyPr>
          <a:lstStyle/>
          <a:p>
            <a:endParaRPr lang="en-US"/>
          </a:p>
        </p:txBody>
      </p:sp>
      <p:sp>
        <p:nvSpPr>
          <p:cNvPr id="103448" name="Line 24"/>
          <p:cNvSpPr>
            <a:spLocks noChangeShapeType="1"/>
          </p:cNvSpPr>
          <p:nvPr/>
        </p:nvSpPr>
        <p:spPr bwMode="auto">
          <a:xfrm>
            <a:off x="2368550" y="5368925"/>
            <a:ext cx="1588" cy="1588"/>
          </a:xfrm>
          <a:prstGeom prst="line">
            <a:avLst/>
          </a:prstGeom>
          <a:noFill/>
          <a:ln w="0">
            <a:solidFill>
              <a:srgbClr val="FFFFFF"/>
            </a:solidFill>
            <a:round/>
            <a:headEnd/>
            <a:tailEnd/>
          </a:ln>
        </p:spPr>
        <p:txBody>
          <a:bodyPr>
            <a:prstTxWarp prst="textNoShape">
              <a:avLst/>
            </a:prstTxWarp>
          </a:bodyPr>
          <a:lstStyle/>
          <a:p>
            <a:endParaRPr lang="en-US"/>
          </a:p>
        </p:txBody>
      </p:sp>
      <p:sp>
        <p:nvSpPr>
          <p:cNvPr id="103449" name="Freeform 25"/>
          <p:cNvSpPr>
            <a:spLocks/>
          </p:cNvSpPr>
          <p:nvPr/>
        </p:nvSpPr>
        <p:spPr bwMode="auto">
          <a:xfrm>
            <a:off x="2308225" y="5337175"/>
            <a:ext cx="60325" cy="65088"/>
          </a:xfrm>
          <a:custGeom>
            <a:avLst/>
            <a:gdLst>
              <a:gd name="T0" fmla="*/ 60325 w 176"/>
              <a:gd name="T1" fmla="*/ 32225 h 204"/>
              <a:gd name="T2" fmla="*/ 59982 w 176"/>
              <a:gd name="T3" fmla="*/ 27120 h 204"/>
              <a:gd name="T4" fmla="*/ 58268 w 176"/>
              <a:gd name="T5" fmla="*/ 21058 h 204"/>
              <a:gd name="T6" fmla="*/ 56212 w 176"/>
              <a:gd name="T7" fmla="*/ 16272 h 204"/>
              <a:gd name="T8" fmla="*/ 53127 w 176"/>
              <a:gd name="T9" fmla="*/ 11486 h 204"/>
              <a:gd name="T10" fmla="*/ 49357 w 176"/>
              <a:gd name="T11" fmla="*/ 7657 h 204"/>
              <a:gd name="T12" fmla="*/ 44901 w 176"/>
              <a:gd name="T13" fmla="*/ 4148 h 204"/>
              <a:gd name="T14" fmla="*/ 40445 w 176"/>
              <a:gd name="T15" fmla="*/ 1914 h 204"/>
              <a:gd name="T16" fmla="*/ 35304 w 176"/>
              <a:gd name="T17" fmla="*/ 319 h 204"/>
              <a:gd name="T18" fmla="*/ 30163 w 176"/>
              <a:gd name="T19" fmla="*/ 0 h 204"/>
              <a:gd name="T20" fmla="*/ 25021 w 176"/>
              <a:gd name="T21" fmla="*/ 319 h 204"/>
              <a:gd name="T22" fmla="*/ 19880 w 176"/>
              <a:gd name="T23" fmla="*/ 1914 h 204"/>
              <a:gd name="T24" fmla="*/ 15081 w 176"/>
              <a:gd name="T25" fmla="*/ 4148 h 204"/>
              <a:gd name="T26" fmla="*/ 10625 w 176"/>
              <a:gd name="T27" fmla="*/ 7657 h 204"/>
              <a:gd name="T28" fmla="*/ 7198 w 176"/>
              <a:gd name="T29" fmla="*/ 11486 h 204"/>
              <a:gd name="T30" fmla="*/ 4456 w 176"/>
              <a:gd name="T31" fmla="*/ 16272 h 204"/>
              <a:gd name="T32" fmla="*/ 1714 w 176"/>
              <a:gd name="T33" fmla="*/ 21058 h 204"/>
              <a:gd name="T34" fmla="*/ 686 w 176"/>
              <a:gd name="T35" fmla="*/ 27120 h 204"/>
              <a:gd name="T36" fmla="*/ 0 w 176"/>
              <a:gd name="T37" fmla="*/ 32225 h 204"/>
              <a:gd name="T38" fmla="*/ 686 w 176"/>
              <a:gd name="T39" fmla="*/ 38287 h 204"/>
              <a:gd name="T40" fmla="*/ 1714 w 176"/>
              <a:gd name="T41" fmla="*/ 43711 h 204"/>
              <a:gd name="T42" fmla="*/ 4456 w 176"/>
              <a:gd name="T43" fmla="*/ 48816 h 204"/>
              <a:gd name="T44" fmla="*/ 7198 w 176"/>
              <a:gd name="T45" fmla="*/ 53602 h 204"/>
              <a:gd name="T46" fmla="*/ 10625 w 176"/>
              <a:gd name="T47" fmla="*/ 57431 h 204"/>
              <a:gd name="T48" fmla="*/ 15081 w 176"/>
              <a:gd name="T49" fmla="*/ 60940 h 204"/>
              <a:gd name="T50" fmla="*/ 19880 w 176"/>
              <a:gd name="T51" fmla="*/ 63174 h 204"/>
              <a:gd name="T52" fmla="*/ 25021 w 176"/>
              <a:gd name="T53" fmla="*/ 64769 h 204"/>
              <a:gd name="T54" fmla="*/ 30163 w 176"/>
              <a:gd name="T55" fmla="*/ 65088 h 204"/>
              <a:gd name="T56" fmla="*/ 35304 w 176"/>
              <a:gd name="T57" fmla="*/ 64769 h 204"/>
              <a:gd name="T58" fmla="*/ 40445 w 176"/>
              <a:gd name="T59" fmla="*/ 63174 h 204"/>
              <a:gd name="T60" fmla="*/ 44901 w 176"/>
              <a:gd name="T61" fmla="*/ 60940 h 204"/>
              <a:gd name="T62" fmla="*/ 49357 w 176"/>
              <a:gd name="T63" fmla="*/ 57431 h 204"/>
              <a:gd name="T64" fmla="*/ 53127 w 176"/>
              <a:gd name="T65" fmla="*/ 53602 h 204"/>
              <a:gd name="T66" fmla="*/ 56212 w 176"/>
              <a:gd name="T67" fmla="*/ 48816 h 204"/>
              <a:gd name="T68" fmla="*/ 58268 w 176"/>
              <a:gd name="T69" fmla="*/ 43711 h 204"/>
              <a:gd name="T70" fmla="*/ 59982 w 176"/>
              <a:gd name="T71" fmla="*/ 38287 h 204"/>
              <a:gd name="T72" fmla="*/ 60325 w 176"/>
              <a:gd name="T73" fmla="*/ 32225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6"/>
              <a:gd name="T112" fmla="*/ 0 h 204"/>
              <a:gd name="T113" fmla="*/ 176 w 176"/>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6" h="204">
                <a:moveTo>
                  <a:pt x="176" y="101"/>
                </a:moveTo>
                <a:lnTo>
                  <a:pt x="175" y="85"/>
                </a:lnTo>
                <a:lnTo>
                  <a:pt x="170" y="66"/>
                </a:lnTo>
                <a:lnTo>
                  <a:pt x="164" y="51"/>
                </a:lnTo>
                <a:lnTo>
                  <a:pt x="155" y="36"/>
                </a:lnTo>
                <a:lnTo>
                  <a:pt x="144" y="24"/>
                </a:lnTo>
                <a:lnTo>
                  <a:pt x="131" y="13"/>
                </a:lnTo>
                <a:lnTo>
                  <a:pt x="118" y="6"/>
                </a:lnTo>
                <a:lnTo>
                  <a:pt x="103" y="1"/>
                </a:lnTo>
                <a:lnTo>
                  <a:pt x="88" y="0"/>
                </a:lnTo>
                <a:lnTo>
                  <a:pt x="73" y="1"/>
                </a:lnTo>
                <a:lnTo>
                  <a:pt x="58" y="6"/>
                </a:lnTo>
                <a:lnTo>
                  <a:pt x="44" y="13"/>
                </a:lnTo>
                <a:lnTo>
                  <a:pt x="31" y="24"/>
                </a:lnTo>
                <a:lnTo>
                  <a:pt x="21" y="36"/>
                </a:lnTo>
                <a:lnTo>
                  <a:pt x="13" y="51"/>
                </a:lnTo>
                <a:lnTo>
                  <a:pt x="5" y="66"/>
                </a:lnTo>
                <a:lnTo>
                  <a:pt x="2" y="85"/>
                </a:lnTo>
                <a:lnTo>
                  <a:pt x="0" y="101"/>
                </a:lnTo>
                <a:lnTo>
                  <a:pt x="2" y="120"/>
                </a:lnTo>
                <a:lnTo>
                  <a:pt x="5" y="137"/>
                </a:lnTo>
                <a:lnTo>
                  <a:pt x="13" y="153"/>
                </a:lnTo>
                <a:lnTo>
                  <a:pt x="21" y="168"/>
                </a:lnTo>
                <a:lnTo>
                  <a:pt x="31" y="180"/>
                </a:lnTo>
                <a:lnTo>
                  <a:pt x="44" y="191"/>
                </a:lnTo>
                <a:lnTo>
                  <a:pt x="58" y="198"/>
                </a:lnTo>
                <a:lnTo>
                  <a:pt x="73" y="203"/>
                </a:lnTo>
                <a:lnTo>
                  <a:pt x="88" y="204"/>
                </a:lnTo>
                <a:lnTo>
                  <a:pt x="103" y="203"/>
                </a:lnTo>
                <a:lnTo>
                  <a:pt x="118" y="198"/>
                </a:lnTo>
                <a:lnTo>
                  <a:pt x="131" y="191"/>
                </a:lnTo>
                <a:lnTo>
                  <a:pt x="144" y="180"/>
                </a:lnTo>
                <a:lnTo>
                  <a:pt x="155" y="168"/>
                </a:lnTo>
                <a:lnTo>
                  <a:pt x="164" y="153"/>
                </a:lnTo>
                <a:lnTo>
                  <a:pt x="170" y="137"/>
                </a:lnTo>
                <a:lnTo>
                  <a:pt x="175" y="120"/>
                </a:lnTo>
                <a:lnTo>
                  <a:pt x="176" y="101"/>
                </a:lnTo>
                <a:close/>
              </a:path>
            </a:pathLst>
          </a:custGeom>
          <a:solidFill>
            <a:srgbClr val="00FFFF"/>
          </a:solidFill>
          <a:ln w="8001">
            <a:solidFill>
              <a:srgbClr val="00FFFF"/>
            </a:solidFill>
            <a:round/>
            <a:headEnd/>
            <a:tailEnd/>
          </a:ln>
        </p:spPr>
        <p:txBody>
          <a:bodyPr>
            <a:prstTxWarp prst="textNoShape">
              <a:avLst/>
            </a:prstTxWarp>
          </a:bodyPr>
          <a:lstStyle/>
          <a:p>
            <a:endParaRPr lang="en-US"/>
          </a:p>
        </p:txBody>
      </p:sp>
      <p:sp>
        <p:nvSpPr>
          <p:cNvPr id="103450" name="Line 26"/>
          <p:cNvSpPr>
            <a:spLocks noChangeShapeType="1"/>
          </p:cNvSpPr>
          <p:nvPr/>
        </p:nvSpPr>
        <p:spPr bwMode="auto">
          <a:xfrm>
            <a:off x="2654300" y="5318125"/>
            <a:ext cx="1588" cy="1588"/>
          </a:xfrm>
          <a:prstGeom prst="line">
            <a:avLst/>
          </a:prstGeom>
          <a:noFill/>
          <a:ln w="0">
            <a:solidFill>
              <a:srgbClr val="FFFFFF"/>
            </a:solidFill>
            <a:round/>
            <a:headEnd/>
            <a:tailEnd/>
          </a:ln>
        </p:spPr>
        <p:txBody>
          <a:bodyPr>
            <a:prstTxWarp prst="textNoShape">
              <a:avLst/>
            </a:prstTxWarp>
          </a:bodyPr>
          <a:lstStyle/>
          <a:p>
            <a:endParaRPr lang="en-US"/>
          </a:p>
        </p:txBody>
      </p:sp>
      <p:sp>
        <p:nvSpPr>
          <p:cNvPr id="103451" name="Freeform 27"/>
          <p:cNvSpPr>
            <a:spLocks/>
          </p:cNvSpPr>
          <p:nvPr/>
        </p:nvSpPr>
        <p:spPr bwMode="auto">
          <a:xfrm>
            <a:off x="2593975" y="5286375"/>
            <a:ext cx="60325" cy="65088"/>
          </a:xfrm>
          <a:custGeom>
            <a:avLst/>
            <a:gdLst>
              <a:gd name="T0" fmla="*/ 60325 w 175"/>
              <a:gd name="T1" fmla="*/ 32385 h 205"/>
              <a:gd name="T2" fmla="*/ 59980 w 175"/>
              <a:gd name="T3" fmla="*/ 26988 h 205"/>
              <a:gd name="T4" fmla="*/ 58601 w 175"/>
              <a:gd name="T5" fmla="*/ 21590 h 205"/>
              <a:gd name="T6" fmla="*/ 56533 w 175"/>
              <a:gd name="T7" fmla="*/ 16193 h 205"/>
              <a:gd name="T8" fmla="*/ 53431 w 175"/>
              <a:gd name="T9" fmla="*/ 11748 h 205"/>
              <a:gd name="T10" fmla="*/ 49639 w 175"/>
              <a:gd name="T11" fmla="*/ 7938 h 205"/>
              <a:gd name="T12" fmla="*/ 45502 w 175"/>
              <a:gd name="T13" fmla="*/ 4445 h 205"/>
              <a:gd name="T14" fmla="*/ 40676 w 175"/>
              <a:gd name="T15" fmla="*/ 1905 h 205"/>
              <a:gd name="T16" fmla="*/ 35506 w 175"/>
              <a:gd name="T17" fmla="*/ 635 h 205"/>
              <a:gd name="T18" fmla="*/ 30335 w 175"/>
              <a:gd name="T19" fmla="*/ 0 h 205"/>
              <a:gd name="T20" fmla="*/ 24819 w 175"/>
              <a:gd name="T21" fmla="*/ 635 h 205"/>
              <a:gd name="T22" fmla="*/ 19649 w 175"/>
              <a:gd name="T23" fmla="*/ 1905 h 205"/>
              <a:gd name="T24" fmla="*/ 15167 w 175"/>
              <a:gd name="T25" fmla="*/ 4445 h 205"/>
              <a:gd name="T26" fmla="*/ 10686 w 175"/>
              <a:gd name="T27" fmla="*/ 7938 h 205"/>
              <a:gd name="T28" fmla="*/ 6894 w 175"/>
              <a:gd name="T29" fmla="*/ 11748 h 205"/>
              <a:gd name="T30" fmla="*/ 4137 w 175"/>
              <a:gd name="T31" fmla="*/ 16193 h 205"/>
              <a:gd name="T32" fmla="*/ 1724 w 175"/>
              <a:gd name="T33" fmla="*/ 21590 h 205"/>
              <a:gd name="T34" fmla="*/ 689 w 175"/>
              <a:gd name="T35" fmla="*/ 26988 h 205"/>
              <a:gd name="T36" fmla="*/ 0 w 175"/>
              <a:gd name="T37" fmla="*/ 32385 h 205"/>
              <a:gd name="T38" fmla="*/ 689 w 175"/>
              <a:gd name="T39" fmla="*/ 38100 h 205"/>
              <a:gd name="T40" fmla="*/ 1724 w 175"/>
              <a:gd name="T41" fmla="*/ 43498 h 205"/>
              <a:gd name="T42" fmla="*/ 4137 w 175"/>
              <a:gd name="T43" fmla="*/ 48895 h 205"/>
              <a:gd name="T44" fmla="*/ 6894 w 175"/>
              <a:gd name="T45" fmla="*/ 53340 h 205"/>
              <a:gd name="T46" fmla="*/ 10686 w 175"/>
              <a:gd name="T47" fmla="*/ 57150 h 205"/>
              <a:gd name="T48" fmla="*/ 15167 w 175"/>
              <a:gd name="T49" fmla="*/ 60643 h 205"/>
              <a:gd name="T50" fmla="*/ 19649 w 175"/>
              <a:gd name="T51" fmla="*/ 62865 h 205"/>
              <a:gd name="T52" fmla="*/ 24819 w 175"/>
              <a:gd name="T53" fmla="*/ 64453 h 205"/>
              <a:gd name="T54" fmla="*/ 30335 w 175"/>
              <a:gd name="T55" fmla="*/ 65088 h 205"/>
              <a:gd name="T56" fmla="*/ 35506 w 175"/>
              <a:gd name="T57" fmla="*/ 64453 h 205"/>
              <a:gd name="T58" fmla="*/ 40676 w 175"/>
              <a:gd name="T59" fmla="*/ 62865 h 205"/>
              <a:gd name="T60" fmla="*/ 45502 w 175"/>
              <a:gd name="T61" fmla="*/ 60643 h 205"/>
              <a:gd name="T62" fmla="*/ 49639 w 175"/>
              <a:gd name="T63" fmla="*/ 57150 h 205"/>
              <a:gd name="T64" fmla="*/ 53431 w 175"/>
              <a:gd name="T65" fmla="*/ 53340 h 205"/>
              <a:gd name="T66" fmla="*/ 56533 w 175"/>
              <a:gd name="T67" fmla="*/ 48895 h 205"/>
              <a:gd name="T68" fmla="*/ 58601 w 175"/>
              <a:gd name="T69" fmla="*/ 43498 h 205"/>
              <a:gd name="T70" fmla="*/ 59980 w 175"/>
              <a:gd name="T71" fmla="*/ 38100 h 205"/>
              <a:gd name="T72" fmla="*/ 60325 w 175"/>
              <a:gd name="T73" fmla="*/ 32385 h 2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5"/>
              <a:gd name="T112" fmla="*/ 0 h 205"/>
              <a:gd name="T113" fmla="*/ 175 w 175"/>
              <a:gd name="T114" fmla="*/ 205 h 2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5" h="205">
                <a:moveTo>
                  <a:pt x="175" y="102"/>
                </a:moveTo>
                <a:lnTo>
                  <a:pt x="174" y="85"/>
                </a:lnTo>
                <a:lnTo>
                  <a:pt x="170" y="68"/>
                </a:lnTo>
                <a:lnTo>
                  <a:pt x="164" y="51"/>
                </a:lnTo>
                <a:lnTo>
                  <a:pt x="155" y="37"/>
                </a:lnTo>
                <a:lnTo>
                  <a:pt x="144" y="25"/>
                </a:lnTo>
                <a:lnTo>
                  <a:pt x="132" y="14"/>
                </a:lnTo>
                <a:lnTo>
                  <a:pt x="118" y="6"/>
                </a:lnTo>
                <a:lnTo>
                  <a:pt x="103" y="2"/>
                </a:lnTo>
                <a:lnTo>
                  <a:pt x="88" y="0"/>
                </a:lnTo>
                <a:lnTo>
                  <a:pt x="72" y="2"/>
                </a:lnTo>
                <a:lnTo>
                  <a:pt x="57" y="6"/>
                </a:lnTo>
                <a:lnTo>
                  <a:pt x="44" y="14"/>
                </a:lnTo>
                <a:lnTo>
                  <a:pt x="31" y="25"/>
                </a:lnTo>
                <a:lnTo>
                  <a:pt x="20" y="37"/>
                </a:lnTo>
                <a:lnTo>
                  <a:pt x="12" y="51"/>
                </a:lnTo>
                <a:lnTo>
                  <a:pt x="5" y="68"/>
                </a:lnTo>
                <a:lnTo>
                  <a:pt x="2" y="85"/>
                </a:lnTo>
                <a:lnTo>
                  <a:pt x="0" y="102"/>
                </a:lnTo>
                <a:lnTo>
                  <a:pt x="2" y="120"/>
                </a:lnTo>
                <a:lnTo>
                  <a:pt x="5" y="137"/>
                </a:lnTo>
                <a:lnTo>
                  <a:pt x="12" y="154"/>
                </a:lnTo>
                <a:lnTo>
                  <a:pt x="20" y="168"/>
                </a:lnTo>
                <a:lnTo>
                  <a:pt x="31" y="180"/>
                </a:lnTo>
                <a:lnTo>
                  <a:pt x="44" y="191"/>
                </a:lnTo>
                <a:lnTo>
                  <a:pt x="57" y="198"/>
                </a:lnTo>
                <a:lnTo>
                  <a:pt x="72" y="203"/>
                </a:lnTo>
                <a:lnTo>
                  <a:pt x="88" y="205"/>
                </a:lnTo>
                <a:lnTo>
                  <a:pt x="103" y="203"/>
                </a:lnTo>
                <a:lnTo>
                  <a:pt x="118" y="198"/>
                </a:lnTo>
                <a:lnTo>
                  <a:pt x="132" y="191"/>
                </a:lnTo>
                <a:lnTo>
                  <a:pt x="144" y="180"/>
                </a:lnTo>
                <a:lnTo>
                  <a:pt x="155" y="168"/>
                </a:lnTo>
                <a:lnTo>
                  <a:pt x="164" y="154"/>
                </a:lnTo>
                <a:lnTo>
                  <a:pt x="170" y="137"/>
                </a:lnTo>
                <a:lnTo>
                  <a:pt x="174" y="120"/>
                </a:lnTo>
                <a:lnTo>
                  <a:pt x="175" y="102"/>
                </a:lnTo>
                <a:close/>
              </a:path>
            </a:pathLst>
          </a:custGeom>
          <a:solidFill>
            <a:srgbClr val="00FFFF"/>
          </a:solidFill>
          <a:ln w="8001">
            <a:solidFill>
              <a:srgbClr val="00FFFF"/>
            </a:solidFill>
            <a:round/>
            <a:headEnd/>
            <a:tailEnd/>
          </a:ln>
        </p:spPr>
        <p:txBody>
          <a:bodyPr>
            <a:prstTxWarp prst="textNoShape">
              <a:avLst/>
            </a:prstTxWarp>
          </a:bodyPr>
          <a:lstStyle/>
          <a:p>
            <a:endParaRPr lang="en-US"/>
          </a:p>
        </p:txBody>
      </p:sp>
      <p:sp>
        <p:nvSpPr>
          <p:cNvPr id="103452" name="Line 28"/>
          <p:cNvSpPr>
            <a:spLocks noChangeShapeType="1"/>
          </p:cNvSpPr>
          <p:nvPr/>
        </p:nvSpPr>
        <p:spPr bwMode="auto">
          <a:xfrm>
            <a:off x="2940050" y="5111750"/>
            <a:ext cx="1588" cy="1588"/>
          </a:xfrm>
          <a:prstGeom prst="line">
            <a:avLst/>
          </a:prstGeom>
          <a:noFill/>
          <a:ln w="0">
            <a:solidFill>
              <a:srgbClr val="00FFFF"/>
            </a:solidFill>
            <a:round/>
            <a:headEnd/>
            <a:tailEnd/>
          </a:ln>
        </p:spPr>
        <p:txBody>
          <a:bodyPr>
            <a:prstTxWarp prst="textNoShape">
              <a:avLst/>
            </a:prstTxWarp>
          </a:bodyPr>
          <a:lstStyle/>
          <a:p>
            <a:endParaRPr lang="en-US"/>
          </a:p>
        </p:txBody>
      </p:sp>
      <p:sp>
        <p:nvSpPr>
          <p:cNvPr id="103453" name="Freeform 29"/>
          <p:cNvSpPr>
            <a:spLocks/>
          </p:cNvSpPr>
          <p:nvPr/>
        </p:nvSpPr>
        <p:spPr bwMode="auto">
          <a:xfrm>
            <a:off x="2881313" y="5080000"/>
            <a:ext cx="58737" cy="65088"/>
          </a:xfrm>
          <a:custGeom>
            <a:avLst/>
            <a:gdLst>
              <a:gd name="T0" fmla="*/ 58737 w 174"/>
              <a:gd name="T1" fmla="*/ 32544 h 204"/>
              <a:gd name="T2" fmla="*/ 58399 w 174"/>
              <a:gd name="T3" fmla="*/ 27120 h 204"/>
              <a:gd name="T4" fmla="*/ 57049 w 174"/>
              <a:gd name="T5" fmla="*/ 21377 h 204"/>
              <a:gd name="T6" fmla="*/ 55024 w 174"/>
              <a:gd name="T7" fmla="*/ 16272 h 204"/>
              <a:gd name="T8" fmla="*/ 51986 w 174"/>
              <a:gd name="T9" fmla="*/ 11486 h 204"/>
              <a:gd name="T10" fmla="*/ 48272 w 174"/>
              <a:gd name="T11" fmla="*/ 7657 h 204"/>
              <a:gd name="T12" fmla="*/ 44222 w 174"/>
              <a:gd name="T13" fmla="*/ 4148 h 204"/>
              <a:gd name="T14" fmla="*/ 39496 w 174"/>
              <a:gd name="T15" fmla="*/ 1914 h 204"/>
              <a:gd name="T16" fmla="*/ 34432 w 174"/>
              <a:gd name="T17" fmla="*/ 319 h 204"/>
              <a:gd name="T18" fmla="*/ 29369 w 174"/>
              <a:gd name="T19" fmla="*/ 0 h 204"/>
              <a:gd name="T20" fmla="*/ 23967 w 174"/>
              <a:gd name="T21" fmla="*/ 319 h 204"/>
              <a:gd name="T22" fmla="*/ 18904 w 174"/>
              <a:gd name="T23" fmla="*/ 1914 h 204"/>
              <a:gd name="T24" fmla="*/ 14515 w 174"/>
              <a:gd name="T25" fmla="*/ 4148 h 204"/>
              <a:gd name="T26" fmla="*/ 10127 w 174"/>
              <a:gd name="T27" fmla="*/ 7657 h 204"/>
              <a:gd name="T28" fmla="*/ 6414 w 174"/>
              <a:gd name="T29" fmla="*/ 11486 h 204"/>
              <a:gd name="T30" fmla="*/ 3713 w 174"/>
              <a:gd name="T31" fmla="*/ 16272 h 204"/>
              <a:gd name="T32" fmla="*/ 1688 w 174"/>
              <a:gd name="T33" fmla="*/ 21377 h 204"/>
              <a:gd name="T34" fmla="*/ 338 w 174"/>
              <a:gd name="T35" fmla="*/ 27120 h 204"/>
              <a:gd name="T36" fmla="*/ 0 w 174"/>
              <a:gd name="T37" fmla="*/ 32544 h 204"/>
              <a:gd name="T38" fmla="*/ 338 w 174"/>
              <a:gd name="T39" fmla="*/ 38287 h 204"/>
              <a:gd name="T40" fmla="*/ 1688 w 174"/>
              <a:gd name="T41" fmla="*/ 43711 h 204"/>
              <a:gd name="T42" fmla="*/ 3713 w 174"/>
              <a:gd name="T43" fmla="*/ 49135 h 204"/>
              <a:gd name="T44" fmla="*/ 6414 w 174"/>
              <a:gd name="T45" fmla="*/ 53602 h 204"/>
              <a:gd name="T46" fmla="*/ 10127 w 174"/>
              <a:gd name="T47" fmla="*/ 57431 h 204"/>
              <a:gd name="T48" fmla="*/ 14515 w 174"/>
              <a:gd name="T49" fmla="*/ 60940 h 204"/>
              <a:gd name="T50" fmla="*/ 18904 w 174"/>
              <a:gd name="T51" fmla="*/ 63174 h 204"/>
              <a:gd name="T52" fmla="*/ 23967 w 174"/>
              <a:gd name="T53" fmla="*/ 64769 h 204"/>
              <a:gd name="T54" fmla="*/ 29369 w 174"/>
              <a:gd name="T55" fmla="*/ 65088 h 204"/>
              <a:gd name="T56" fmla="*/ 34432 w 174"/>
              <a:gd name="T57" fmla="*/ 64769 h 204"/>
              <a:gd name="T58" fmla="*/ 39496 w 174"/>
              <a:gd name="T59" fmla="*/ 63174 h 204"/>
              <a:gd name="T60" fmla="*/ 44222 w 174"/>
              <a:gd name="T61" fmla="*/ 60940 h 204"/>
              <a:gd name="T62" fmla="*/ 48272 w 174"/>
              <a:gd name="T63" fmla="*/ 57431 h 204"/>
              <a:gd name="T64" fmla="*/ 51986 w 174"/>
              <a:gd name="T65" fmla="*/ 53602 h 204"/>
              <a:gd name="T66" fmla="*/ 55024 w 174"/>
              <a:gd name="T67" fmla="*/ 49135 h 204"/>
              <a:gd name="T68" fmla="*/ 57049 w 174"/>
              <a:gd name="T69" fmla="*/ 43711 h 204"/>
              <a:gd name="T70" fmla="*/ 58399 w 174"/>
              <a:gd name="T71" fmla="*/ 38287 h 204"/>
              <a:gd name="T72" fmla="*/ 58737 w 174"/>
              <a:gd name="T73" fmla="*/ 32544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4"/>
              <a:gd name="T112" fmla="*/ 0 h 204"/>
              <a:gd name="T113" fmla="*/ 174 w 174"/>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4" h="204">
                <a:moveTo>
                  <a:pt x="174" y="102"/>
                </a:moveTo>
                <a:lnTo>
                  <a:pt x="173" y="85"/>
                </a:lnTo>
                <a:lnTo>
                  <a:pt x="169" y="67"/>
                </a:lnTo>
                <a:lnTo>
                  <a:pt x="163" y="51"/>
                </a:lnTo>
                <a:lnTo>
                  <a:pt x="154" y="36"/>
                </a:lnTo>
                <a:lnTo>
                  <a:pt x="143" y="24"/>
                </a:lnTo>
                <a:lnTo>
                  <a:pt x="131" y="13"/>
                </a:lnTo>
                <a:lnTo>
                  <a:pt x="117" y="6"/>
                </a:lnTo>
                <a:lnTo>
                  <a:pt x="102" y="1"/>
                </a:lnTo>
                <a:lnTo>
                  <a:pt x="87" y="0"/>
                </a:lnTo>
                <a:lnTo>
                  <a:pt x="71" y="1"/>
                </a:lnTo>
                <a:lnTo>
                  <a:pt x="56" y="6"/>
                </a:lnTo>
                <a:lnTo>
                  <a:pt x="43" y="13"/>
                </a:lnTo>
                <a:lnTo>
                  <a:pt x="30" y="24"/>
                </a:lnTo>
                <a:lnTo>
                  <a:pt x="19" y="36"/>
                </a:lnTo>
                <a:lnTo>
                  <a:pt x="11" y="51"/>
                </a:lnTo>
                <a:lnTo>
                  <a:pt x="5" y="67"/>
                </a:lnTo>
                <a:lnTo>
                  <a:pt x="1" y="85"/>
                </a:lnTo>
                <a:lnTo>
                  <a:pt x="0" y="102"/>
                </a:lnTo>
                <a:lnTo>
                  <a:pt x="1" y="120"/>
                </a:lnTo>
                <a:lnTo>
                  <a:pt x="5" y="137"/>
                </a:lnTo>
                <a:lnTo>
                  <a:pt x="11" y="154"/>
                </a:lnTo>
                <a:lnTo>
                  <a:pt x="19" y="168"/>
                </a:lnTo>
                <a:lnTo>
                  <a:pt x="30" y="180"/>
                </a:lnTo>
                <a:lnTo>
                  <a:pt x="43" y="191"/>
                </a:lnTo>
                <a:lnTo>
                  <a:pt x="56" y="198"/>
                </a:lnTo>
                <a:lnTo>
                  <a:pt x="71" y="203"/>
                </a:lnTo>
                <a:lnTo>
                  <a:pt x="87" y="204"/>
                </a:lnTo>
                <a:lnTo>
                  <a:pt x="102" y="203"/>
                </a:lnTo>
                <a:lnTo>
                  <a:pt x="117" y="198"/>
                </a:lnTo>
                <a:lnTo>
                  <a:pt x="131" y="191"/>
                </a:lnTo>
                <a:lnTo>
                  <a:pt x="143" y="180"/>
                </a:lnTo>
                <a:lnTo>
                  <a:pt x="154" y="168"/>
                </a:lnTo>
                <a:lnTo>
                  <a:pt x="163" y="154"/>
                </a:lnTo>
                <a:lnTo>
                  <a:pt x="169" y="137"/>
                </a:lnTo>
                <a:lnTo>
                  <a:pt x="173" y="120"/>
                </a:lnTo>
                <a:lnTo>
                  <a:pt x="174" y="102"/>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454" name="Line 30"/>
          <p:cNvSpPr>
            <a:spLocks noChangeShapeType="1"/>
          </p:cNvSpPr>
          <p:nvPr/>
        </p:nvSpPr>
        <p:spPr bwMode="auto">
          <a:xfrm>
            <a:off x="3227388" y="4694238"/>
            <a:ext cx="1587" cy="1587"/>
          </a:xfrm>
          <a:prstGeom prst="line">
            <a:avLst/>
          </a:prstGeom>
          <a:noFill/>
          <a:ln w="0">
            <a:solidFill>
              <a:srgbClr val="00FFFF"/>
            </a:solidFill>
            <a:round/>
            <a:headEnd/>
            <a:tailEnd/>
          </a:ln>
        </p:spPr>
        <p:txBody>
          <a:bodyPr>
            <a:prstTxWarp prst="textNoShape">
              <a:avLst/>
            </a:prstTxWarp>
          </a:bodyPr>
          <a:lstStyle/>
          <a:p>
            <a:endParaRPr lang="en-US"/>
          </a:p>
        </p:txBody>
      </p:sp>
      <p:sp>
        <p:nvSpPr>
          <p:cNvPr id="103455" name="Freeform 31"/>
          <p:cNvSpPr>
            <a:spLocks/>
          </p:cNvSpPr>
          <p:nvPr/>
        </p:nvSpPr>
        <p:spPr bwMode="auto">
          <a:xfrm>
            <a:off x="3167063" y="4662488"/>
            <a:ext cx="60325" cy="63500"/>
          </a:xfrm>
          <a:custGeom>
            <a:avLst/>
            <a:gdLst>
              <a:gd name="T0" fmla="*/ 60325 w 176"/>
              <a:gd name="T1" fmla="*/ 31750 h 204"/>
              <a:gd name="T2" fmla="*/ 59982 w 176"/>
              <a:gd name="T3" fmla="*/ 26147 h 204"/>
              <a:gd name="T4" fmla="*/ 58611 w 176"/>
              <a:gd name="T5" fmla="*/ 20855 h 204"/>
              <a:gd name="T6" fmla="*/ 56555 w 176"/>
              <a:gd name="T7" fmla="*/ 15875 h 204"/>
              <a:gd name="T8" fmla="*/ 53127 w 176"/>
              <a:gd name="T9" fmla="*/ 11517 h 204"/>
              <a:gd name="T10" fmla="*/ 49700 w 176"/>
              <a:gd name="T11" fmla="*/ 7159 h 204"/>
              <a:gd name="T12" fmla="*/ 45587 w 176"/>
              <a:gd name="T13" fmla="*/ 4358 h 204"/>
              <a:gd name="T14" fmla="*/ 40445 w 176"/>
              <a:gd name="T15" fmla="*/ 1868 h 204"/>
              <a:gd name="T16" fmla="*/ 35647 w 176"/>
              <a:gd name="T17" fmla="*/ 623 h 204"/>
              <a:gd name="T18" fmla="*/ 30163 w 176"/>
              <a:gd name="T19" fmla="*/ 0 h 204"/>
              <a:gd name="T20" fmla="*/ 25021 w 176"/>
              <a:gd name="T21" fmla="*/ 623 h 204"/>
              <a:gd name="T22" fmla="*/ 20223 w 176"/>
              <a:gd name="T23" fmla="*/ 1868 h 204"/>
              <a:gd name="T24" fmla="*/ 15424 w 176"/>
              <a:gd name="T25" fmla="*/ 4358 h 204"/>
              <a:gd name="T26" fmla="*/ 11311 w 176"/>
              <a:gd name="T27" fmla="*/ 7159 h 204"/>
              <a:gd name="T28" fmla="*/ 7198 w 176"/>
              <a:gd name="T29" fmla="*/ 11517 h 204"/>
              <a:gd name="T30" fmla="*/ 4456 w 176"/>
              <a:gd name="T31" fmla="*/ 15875 h 204"/>
              <a:gd name="T32" fmla="*/ 2399 w 176"/>
              <a:gd name="T33" fmla="*/ 20855 h 204"/>
              <a:gd name="T34" fmla="*/ 686 w 176"/>
              <a:gd name="T35" fmla="*/ 26147 h 204"/>
              <a:gd name="T36" fmla="*/ 0 w 176"/>
              <a:gd name="T37" fmla="*/ 31750 h 204"/>
              <a:gd name="T38" fmla="*/ 686 w 176"/>
              <a:gd name="T39" fmla="*/ 37353 h 204"/>
              <a:gd name="T40" fmla="*/ 2399 w 176"/>
              <a:gd name="T41" fmla="*/ 42645 h 204"/>
              <a:gd name="T42" fmla="*/ 4456 w 176"/>
              <a:gd name="T43" fmla="*/ 47314 h 204"/>
              <a:gd name="T44" fmla="*/ 7198 w 176"/>
              <a:gd name="T45" fmla="*/ 52294 h 204"/>
              <a:gd name="T46" fmla="*/ 11311 w 176"/>
              <a:gd name="T47" fmla="*/ 56029 h 204"/>
              <a:gd name="T48" fmla="*/ 15424 w 176"/>
              <a:gd name="T49" fmla="*/ 59142 h 204"/>
              <a:gd name="T50" fmla="*/ 20223 w 176"/>
              <a:gd name="T51" fmla="*/ 61632 h 204"/>
              <a:gd name="T52" fmla="*/ 25021 w 176"/>
              <a:gd name="T53" fmla="*/ 62877 h 204"/>
              <a:gd name="T54" fmla="*/ 30163 w 176"/>
              <a:gd name="T55" fmla="*/ 63500 h 204"/>
              <a:gd name="T56" fmla="*/ 35647 w 176"/>
              <a:gd name="T57" fmla="*/ 62877 h 204"/>
              <a:gd name="T58" fmla="*/ 40445 w 176"/>
              <a:gd name="T59" fmla="*/ 61632 h 204"/>
              <a:gd name="T60" fmla="*/ 45587 w 176"/>
              <a:gd name="T61" fmla="*/ 59142 h 204"/>
              <a:gd name="T62" fmla="*/ 49700 w 176"/>
              <a:gd name="T63" fmla="*/ 56029 h 204"/>
              <a:gd name="T64" fmla="*/ 53127 w 176"/>
              <a:gd name="T65" fmla="*/ 52294 h 204"/>
              <a:gd name="T66" fmla="*/ 56555 w 176"/>
              <a:gd name="T67" fmla="*/ 47314 h 204"/>
              <a:gd name="T68" fmla="*/ 58611 w 176"/>
              <a:gd name="T69" fmla="*/ 42645 h 204"/>
              <a:gd name="T70" fmla="*/ 59982 w 176"/>
              <a:gd name="T71" fmla="*/ 37353 h 204"/>
              <a:gd name="T72" fmla="*/ 60325 w 176"/>
              <a:gd name="T73" fmla="*/ 31750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6"/>
              <a:gd name="T112" fmla="*/ 0 h 204"/>
              <a:gd name="T113" fmla="*/ 176 w 176"/>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6" h="204">
                <a:moveTo>
                  <a:pt x="176" y="102"/>
                </a:moveTo>
                <a:lnTo>
                  <a:pt x="175" y="84"/>
                </a:lnTo>
                <a:lnTo>
                  <a:pt x="171" y="67"/>
                </a:lnTo>
                <a:lnTo>
                  <a:pt x="165" y="51"/>
                </a:lnTo>
                <a:lnTo>
                  <a:pt x="155" y="37"/>
                </a:lnTo>
                <a:lnTo>
                  <a:pt x="145" y="23"/>
                </a:lnTo>
                <a:lnTo>
                  <a:pt x="133" y="14"/>
                </a:lnTo>
                <a:lnTo>
                  <a:pt x="118" y="6"/>
                </a:lnTo>
                <a:lnTo>
                  <a:pt x="104" y="2"/>
                </a:lnTo>
                <a:lnTo>
                  <a:pt x="88" y="0"/>
                </a:lnTo>
                <a:lnTo>
                  <a:pt x="73" y="2"/>
                </a:lnTo>
                <a:lnTo>
                  <a:pt x="59" y="6"/>
                </a:lnTo>
                <a:lnTo>
                  <a:pt x="45" y="14"/>
                </a:lnTo>
                <a:lnTo>
                  <a:pt x="33" y="23"/>
                </a:lnTo>
                <a:lnTo>
                  <a:pt x="21" y="37"/>
                </a:lnTo>
                <a:lnTo>
                  <a:pt x="13" y="51"/>
                </a:lnTo>
                <a:lnTo>
                  <a:pt x="7" y="67"/>
                </a:lnTo>
                <a:lnTo>
                  <a:pt x="2" y="84"/>
                </a:lnTo>
                <a:lnTo>
                  <a:pt x="0" y="102"/>
                </a:lnTo>
                <a:lnTo>
                  <a:pt x="2" y="120"/>
                </a:lnTo>
                <a:lnTo>
                  <a:pt x="7" y="137"/>
                </a:lnTo>
                <a:lnTo>
                  <a:pt x="13" y="152"/>
                </a:lnTo>
                <a:lnTo>
                  <a:pt x="21" y="168"/>
                </a:lnTo>
                <a:lnTo>
                  <a:pt x="33" y="180"/>
                </a:lnTo>
                <a:lnTo>
                  <a:pt x="45" y="190"/>
                </a:lnTo>
                <a:lnTo>
                  <a:pt x="59" y="198"/>
                </a:lnTo>
                <a:lnTo>
                  <a:pt x="73" y="202"/>
                </a:lnTo>
                <a:lnTo>
                  <a:pt x="88" y="204"/>
                </a:lnTo>
                <a:lnTo>
                  <a:pt x="104" y="202"/>
                </a:lnTo>
                <a:lnTo>
                  <a:pt x="118" y="198"/>
                </a:lnTo>
                <a:lnTo>
                  <a:pt x="133" y="190"/>
                </a:lnTo>
                <a:lnTo>
                  <a:pt x="145" y="180"/>
                </a:lnTo>
                <a:lnTo>
                  <a:pt x="155" y="168"/>
                </a:lnTo>
                <a:lnTo>
                  <a:pt x="165" y="152"/>
                </a:lnTo>
                <a:lnTo>
                  <a:pt x="171" y="137"/>
                </a:lnTo>
                <a:lnTo>
                  <a:pt x="175" y="120"/>
                </a:lnTo>
                <a:lnTo>
                  <a:pt x="176" y="102"/>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456" name="Line 32"/>
          <p:cNvSpPr>
            <a:spLocks noChangeShapeType="1"/>
          </p:cNvSpPr>
          <p:nvPr/>
        </p:nvSpPr>
        <p:spPr bwMode="auto">
          <a:xfrm>
            <a:off x="3514725" y="4694238"/>
            <a:ext cx="1588" cy="1587"/>
          </a:xfrm>
          <a:prstGeom prst="line">
            <a:avLst/>
          </a:prstGeom>
          <a:noFill/>
          <a:ln w="0">
            <a:solidFill>
              <a:srgbClr val="00FFFF"/>
            </a:solidFill>
            <a:round/>
            <a:headEnd/>
            <a:tailEnd/>
          </a:ln>
        </p:spPr>
        <p:txBody>
          <a:bodyPr>
            <a:prstTxWarp prst="textNoShape">
              <a:avLst/>
            </a:prstTxWarp>
          </a:bodyPr>
          <a:lstStyle/>
          <a:p>
            <a:endParaRPr lang="en-US"/>
          </a:p>
        </p:txBody>
      </p:sp>
      <p:sp>
        <p:nvSpPr>
          <p:cNvPr id="103457" name="Freeform 33"/>
          <p:cNvSpPr>
            <a:spLocks/>
          </p:cNvSpPr>
          <p:nvPr/>
        </p:nvSpPr>
        <p:spPr bwMode="auto">
          <a:xfrm>
            <a:off x="3454400" y="4662488"/>
            <a:ext cx="60325" cy="63500"/>
          </a:xfrm>
          <a:custGeom>
            <a:avLst/>
            <a:gdLst>
              <a:gd name="T0" fmla="*/ 60325 w 175"/>
              <a:gd name="T1" fmla="*/ 31750 h 204"/>
              <a:gd name="T2" fmla="*/ 59980 w 175"/>
              <a:gd name="T3" fmla="*/ 26147 h 204"/>
              <a:gd name="T4" fmla="*/ 58257 w 175"/>
              <a:gd name="T5" fmla="*/ 20855 h 204"/>
              <a:gd name="T6" fmla="*/ 56188 w 175"/>
              <a:gd name="T7" fmla="*/ 15875 h 204"/>
              <a:gd name="T8" fmla="*/ 53086 w 175"/>
              <a:gd name="T9" fmla="*/ 11517 h 204"/>
              <a:gd name="T10" fmla="*/ 49294 w 175"/>
              <a:gd name="T11" fmla="*/ 7159 h 204"/>
              <a:gd name="T12" fmla="*/ 45158 w 175"/>
              <a:gd name="T13" fmla="*/ 4358 h 204"/>
              <a:gd name="T14" fmla="*/ 40332 w 175"/>
              <a:gd name="T15" fmla="*/ 1868 h 204"/>
              <a:gd name="T16" fmla="*/ 35161 w 175"/>
              <a:gd name="T17" fmla="*/ 623 h 204"/>
              <a:gd name="T18" fmla="*/ 29990 w 175"/>
              <a:gd name="T19" fmla="*/ 0 h 204"/>
              <a:gd name="T20" fmla="*/ 25164 w 175"/>
              <a:gd name="T21" fmla="*/ 623 h 204"/>
              <a:gd name="T22" fmla="*/ 19993 w 175"/>
              <a:gd name="T23" fmla="*/ 1868 h 204"/>
              <a:gd name="T24" fmla="*/ 14823 w 175"/>
              <a:gd name="T25" fmla="*/ 4358 h 204"/>
              <a:gd name="T26" fmla="*/ 10341 w 175"/>
              <a:gd name="T27" fmla="*/ 7159 h 204"/>
              <a:gd name="T28" fmla="*/ 7239 w 175"/>
              <a:gd name="T29" fmla="*/ 11517 h 204"/>
              <a:gd name="T30" fmla="*/ 4137 w 175"/>
              <a:gd name="T31" fmla="*/ 15875 h 204"/>
              <a:gd name="T32" fmla="*/ 1724 w 175"/>
              <a:gd name="T33" fmla="*/ 20855 h 204"/>
              <a:gd name="T34" fmla="*/ 345 w 175"/>
              <a:gd name="T35" fmla="*/ 26147 h 204"/>
              <a:gd name="T36" fmla="*/ 0 w 175"/>
              <a:gd name="T37" fmla="*/ 31750 h 204"/>
              <a:gd name="T38" fmla="*/ 345 w 175"/>
              <a:gd name="T39" fmla="*/ 37353 h 204"/>
              <a:gd name="T40" fmla="*/ 1724 w 175"/>
              <a:gd name="T41" fmla="*/ 42645 h 204"/>
              <a:gd name="T42" fmla="*/ 4137 w 175"/>
              <a:gd name="T43" fmla="*/ 47314 h 204"/>
              <a:gd name="T44" fmla="*/ 7239 w 175"/>
              <a:gd name="T45" fmla="*/ 52294 h 204"/>
              <a:gd name="T46" fmla="*/ 10341 w 175"/>
              <a:gd name="T47" fmla="*/ 56029 h 204"/>
              <a:gd name="T48" fmla="*/ 14823 w 175"/>
              <a:gd name="T49" fmla="*/ 59142 h 204"/>
              <a:gd name="T50" fmla="*/ 19993 w 175"/>
              <a:gd name="T51" fmla="*/ 61632 h 204"/>
              <a:gd name="T52" fmla="*/ 25164 w 175"/>
              <a:gd name="T53" fmla="*/ 62877 h 204"/>
              <a:gd name="T54" fmla="*/ 29990 w 175"/>
              <a:gd name="T55" fmla="*/ 63500 h 204"/>
              <a:gd name="T56" fmla="*/ 35161 w 175"/>
              <a:gd name="T57" fmla="*/ 62877 h 204"/>
              <a:gd name="T58" fmla="*/ 40332 w 175"/>
              <a:gd name="T59" fmla="*/ 61632 h 204"/>
              <a:gd name="T60" fmla="*/ 45158 w 175"/>
              <a:gd name="T61" fmla="*/ 59142 h 204"/>
              <a:gd name="T62" fmla="*/ 49294 w 175"/>
              <a:gd name="T63" fmla="*/ 56029 h 204"/>
              <a:gd name="T64" fmla="*/ 53086 w 175"/>
              <a:gd name="T65" fmla="*/ 52294 h 204"/>
              <a:gd name="T66" fmla="*/ 56188 w 175"/>
              <a:gd name="T67" fmla="*/ 47314 h 204"/>
              <a:gd name="T68" fmla="*/ 58257 w 175"/>
              <a:gd name="T69" fmla="*/ 42645 h 204"/>
              <a:gd name="T70" fmla="*/ 59980 w 175"/>
              <a:gd name="T71" fmla="*/ 37353 h 204"/>
              <a:gd name="T72" fmla="*/ 60325 w 175"/>
              <a:gd name="T73" fmla="*/ 31750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5"/>
              <a:gd name="T112" fmla="*/ 0 h 204"/>
              <a:gd name="T113" fmla="*/ 175 w 175"/>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5" h="204">
                <a:moveTo>
                  <a:pt x="175" y="102"/>
                </a:moveTo>
                <a:lnTo>
                  <a:pt x="174" y="84"/>
                </a:lnTo>
                <a:lnTo>
                  <a:pt x="169" y="67"/>
                </a:lnTo>
                <a:lnTo>
                  <a:pt x="163" y="51"/>
                </a:lnTo>
                <a:lnTo>
                  <a:pt x="154" y="37"/>
                </a:lnTo>
                <a:lnTo>
                  <a:pt x="143" y="23"/>
                </a:lnTo>
                <a:lnTo>
                  <a:pt x="131" y="14"/>
                </a:lnTo>
                <a:lnTo>
                  <a:pt x="117" y="6"/>
                </a:lnTo>
                <a:lnTo>
                  <a:pt x="102" y="2"/>
                </a:lnTo>
                <a:lnTo>
                  <a:pt x="87" y="0"/>
                </a:lnTo>
                <a:lnTo>
                  <a:pt x="73" y="2"/>
                </a:lnTo>
                <a:lnTo>
                  <a:pt x="58" y="6"/>
                </a:lnTo>
                <a:lnTo>
                  <a:pt x="43" y="14"/>
                </a:lnTo>
                <a:lnTo>
                  <a:pt x="30" y="23"/>
                </a:lnTo>
                <a:lnTo>
                  <a:pt x="21" y="37"/>
                </a:lnTo>
                <a:lnTo>
                  <a:pt x="12" y="51"/>
                </a:lnTo>
                <a:lnTo>
                  <a:pt x="5" y="67"/>
                </a:lnTo>
                <a:lnTo>
                  <a:pt x="1" y="84"/>
                </a:lnTo>
                <a:lnTo>
                  <a:pt x="0" y="102"/>
                </a:lnTo>
                <a:lnTo>
                  <a:pt x="1" y="120"/>
                </a:lnTo>
                <a:lnTo>
                  <a:pt x="5" y="137"/>
                </a:lnTo>
                <a:lnTo>
                  <a:pt x="12" y="152"/>
                </a:lnTo>
                <a:lnTo>
                  <a:pt x="21" y="168"/>
                </a:lnTo>
                <a:lnTo>
                  <a:pt x="30" y="180"/>
                </a:lnTo>
                <a:lnTo>
                  <a:pt x="43" y="190"/>
                </a:lnTo>
                <a:lnTo>
                  <a:pt x="58" y="198"/>
                </a:lnTo>
                <a:lnTo>
                  <a:pt x="73" y="202"/>
                </a:lnTo>
                <a:lnTo>
                  <a:pt x="87" y="204"/>
                </a:lnTo>
                <a:lnTo>
                  <a:pt x="102" y="202"/>
                </a:lnTo>
                <a:lnTo>
                  <a:pt x="117" y="198"/>
                </a:lnTo>
                <a:lnTo>
                  <a:pt x="131" y="190"/>
                </a:lnTo>
                <a:lnTo>
                  <a:pt x="143" y="180"/>
                </a:lnTo>
                <a:lnTo>
                  <a:pt x="154" y="168"/>
                </a:lnTo>
                <a:lnTo>
                  <a:pt x="163" y="152"/>
                </a:lnTo>
                <a:lnTo>
                  <a:pt x="169" y="137"/>
                </a:lnTo>
                <a:lnTo>
                  <a:pt x="174" y="120"/>
                </a:lnTo>
                <a:lnTo>
                  <a:pt x="175" y="102"/>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458" name="Line 34"/>
          <p:cNvSpPr>
            <a:spLocks noChangeShapeType="1"/>
          </p:cNvSpPr>
          <p:nvPr/>
        </p:nvSpPr>
        <p:spPr bwMode="auto">
          <a:xfrm>
            <a:off x="3802063" y="4533900"/>
            <a:ext cx="1587" cy="1588"/>
          </a:xfrm>
          <a:prstGeom prst="line">
            <a:avLst/>
          </a:prstGeom>
          <a:noFill/>
          <a:ln w="0">
            <a:solidFill>
              <a:srgbClr val="00FFFF"/>
            </a:solidFill>
            <a:round/>
            <a:headEnd/>
            <a:tailEnd/>
          </a:ln>
        </p:spPr>
        <p:txBody>
          <a:bodyPr>
            <a:prstTxWarp prst="textNoShape">
              <a:avLst/>
            </a:prstTxWarp>
          </a:bodyPr>
          <a:lstStyle/>
          <a:p>
            <a:endParaRPr lang="en-US"/>
          </a:p>
        </p:txBody>
      </p:sp>
      <p:sp>
        <p:nvSpPr>
          <p:cNvPr id="103459" name="Freeform 35"/>
          <p:cNvSpPr>
            <a:spLocks/>
          </p:cNvSpPr>
          <p:nvPr/>
        </p:nvSpPr>
        <p:spPr bwMode="auto">
          <a:xfrm>
            <a:off x="3740150" y="4502150"/>
            <a:ext cx="61913" cy="65088"/>
          </a:xfrm>
          <a:custGeom>
            <a:avLst/>
            <a:gdLst>
              <a:gd name="T0" fmla="*/ 61913 w 174"/>
              <a:gd name="T1" fmla="*/ 32385 h 205"/>
              <a:gd name="T2" fmla="*/ 61557 w 174"/>
              <a:gd name="T3" fmla="*/ 26988 h 205"/>
              <a:gd name="T4" fmla="*/ 60134 w 174"/>
              <a:gd name="T5" fmla="*/ 21273 h 205"/>
              <a:gd name="T6" fmla="*/ 57999 w 174"/>
              <a:gd name="T7" fmla="*/ 16193 h 205"/>
              <a:gd name="T8" fmla="*/ 54797 w 174"/>
              <a:gd name="T9" fmla="*/ 11748 h 205"/>
              <a:gd name="T10" fmla="*/ 50883 w 174"/>
              <a:gd name="T11" fmla="*/ 7938 h 205"/>
              <a:gd name="T12" fmla="*/ 46613 w 174"/>
              <a:gd name="T13" fmla="*/ 4445 h 205"/>
              <a:gd name="T14" fmla="*/ 41631 w 174"/>
              <a:gd name="T15" fmla="*/ 1905 h 205"/>
              <a:gd name="T16" fmla="*/ 36294 w 174"/>
              <a:gd name="T17" fmla="*/ 635 h 205"/>
              <a:gd name="T18" fmla="*/ 31312 w 174"/>
              <a:gd name="T19" fmla="*/ 0 h 205"/>
              <a:gd name="T20" fmla="*/ 25263 w 174"/>
              <a:gd name="T21" fmla="*/ 635 h 205"/>
              <a:gd name="T22" fmla="*/ 20282 w 174"/>
              <a:gd name="T23" fmla="*/ 1905 h 205"/>
              <a:gd name="T24" fmla="*/ 15300 w 174"/>
              <a:gd name="T25" fmla="*/ 4445 h 205"/>
              <a:gd name="T26" fmla="*/ 11030 w 174"/>
              <a:gd name="T27" fmla="*/ 7938 h 205"/>
              <a:gd name="T28" fmla="*/ 6761 w 174"/>
              <a:gd name="T29" fmla="*/ 11748 h 205"/>
              <a:gd name="T30" fmla="*/ 3914 w 174"/>
              <a:gd name="T31" fmla="*/ 16193 h 205"/>
              <a:gd name="T32" fmla="*/ 1779 w 174"/>
              <a:gd name="T33" fmla="*/ 21273 h 205"/>
              <a:gd name="T34" fmla="*/ 356 w 174"/>
              <a:gd name="T35" fmla="*/ 26988 h 205"/>
              <a:gd name="T36" fmla="*/ 0 w 174"/>
              <a:gd name="T37" fmla="*/ 32385 h 205"/>
              <a:gd name="T38" fmla="*/ 356 w 174"/>
              <a:gd name="T39" fmla="*/ 38100 h 205"/>
              <a:gd name="T40" fmla="*/ 1779 w 174"/>
              <a:gd name="T41" fmla="*/ 43498 h 205"/>
              <a:gd name="T42" fmla="*/ 3914 w 174"/>
              <a:gd name="T43" fmla="*/ 48895 h 205"/>
              <a:gd name="T44" fmla="*/ 6761 w 174"/>
              <a:gd name="T45" fmla="*/ 53340 h 205"/>
              <a:gd name="T46" fmla="*/ 11030 w 174"/>
              <a:gd name="T47" fmla="*/ 57150 h 205"/>
              <a:gd name="T48" fmla="*/ 15300 w 174"/>
              <a:gd name="T49" fmla="*/ 60643 h 205"/>
              <a:gd name="T50" fmla="*/ 20282 w 174"/>
              <a:gd name="T51" fmla="*/ 62865 h 205"/>
              <a:gd name="T52" fmla="*/ 25263 w 174"/>
              <a:gd name="T53" fmla="*/ 64453 h 205"/>
              <a:gd name="T54" fmla="*/ 31312 w 174"/>
              <a:gd name="T55" fmla="*/ 65088 h 205"/>
              <a:gd name="T56" fmla="*/ 36294 w 174"/>
              <a:gd name="T57" fmla="*/ 64453 h 205"/>
              <a:gd name="T58" fmla="*/ 41631 w 174"/>
              <a:gd name="T59" fmla="*/ 62865 h 205"/>
              <a:gd name="T60" fmla="*/ 46613 w 174"/>
              <a:gd name="T61" fmla="*/ 60643 h 205"/>
              <a:gd name="T62" fmla="*/ 50883 w 174"/>
              <a:gd name="T63" fmla="*/ 57150 h 205"/>
              <a:gd name="T64" fmla="*/ 54797 w 174"/>
              <a:gd name="T65" fmla="*/ 53340 h 205"/>
              <a:gd name="T66" fmla="*/ 57999 w 174"/>
              <a:gd name="T67" fmla="*/ 48895 h 205"/>
              <a:gd name="T68" fmla="*/ 60134 w 174"/>
              <a:gd name="T69" fmla="*/ 43498 h 205"/>
              <a:gd name="T70" fmla="*/ 61557 w 174"/>
              <a:gd name="T71" fmla="*/ 38100 h 205"/>
              <a:gd name="T72" fmla="*/ 61913 w 174"/>
              <a:gd name="T73" fmla="*/ 32385 h 2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4"/>
              <a:gd name="T112" fmla="*/ 0 h 205"/>
              <a:gd name="T113" fmla="*/ 174 w 174"/>
              <a:gd name="T114" fmla="*/ 205 h 2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4" h="205">
                <a:moveTo>
                  <a:pt x="174" y="102"/>
                </a:moveTo>
                <a:lnTo>
                  <a:pt x="173" y="85"/>
                </a:lnTo>
                <a:lnTo>
                  <a:pt x="169" y="67"/>
                </a:lnTo>
                <a:lnTo>
                  <a:pt x="163" y="51"/>
                </a:lnTo>
                <a:lnTo>
                  <a:pt x="154" y="37"/>
                </a:lnTo>
                <a:lnTo>
                  <a:pt x="143" y="25"/>
                </a:lnTo>
                <a:lnTo>
                  <a:pt x="131" y="14"/>
                </a:lnTo>
                <a:lnTo>
                  <a:pt x="117" y="6"/>
                </a:lnTo>
                <a:lnTo>
                  <a:pt x="102" y="2"/>
                </a:lnTo>
                <a:lnTo>
                  <a:pt x="88" y="0"/>
                </a:lnTo>
                <a:lnTo>
                  <a:pt x="71" y="2"/>
                </a:lnTo>
                <a:lnTo>
                  <a:pt x="57" y="6"/>
                </a:lnTo>
                <a:lnTo>
                  <a:pt x="43" y="14"/>
                </a:lnTo>
                <a:lnTo>
                  <a:pt x="31" y="25"/>
                </a:lnTo>
                <a:lnTo>
                  <a:pt x="19" y="37"/>
                </a:lnTo>
                <a:lnTo>
                  <a:pt x="11" y="51"/>
                </a:lnTo>
                <a:lnTo>
                  <a:pt x="5" y="67"/>
                </a:lnTo>
                <a:lnTo>
                  <a:pt x="1" y="85"/>
                </a:lnTo>
                <a:lnTo>
                  <a:pt x="0" y="102"/>
                </a:lnTo>
                <a:lnTo>
                  <a:pt x="1" y="120"/>
                </a:lnTo>
                <a:lnTo>
                  <a:pt x="5" y="137"/>
                </a:lnTo>
                <a:lnTo>
                  <a:pt x="11" y="154"/>
                </a:lnTo>
                <a:lnTo>
                  <a:pt x="19" y="168"/>
                </a:lnTo>
                <a:lnTo>
                  <a:pt x="31" y="180"/>
                </a:lnTo>
                <a:lnTo>
                  <a:pt x="43" y="191"/>
                </a:lnTo>
                <a:lnTo>
                  <a:pt x="57" y="198"/>
                </a:lnTo>
                <a:lnTo>
                  <a:pt x="71" y="203"/>
                </a:lnTo>
                <a:lnTo>
                  <a:pt x="88" y="205"/>
                </a:lnTo>
                <a:lnTo>
                  <a:pt x="102" y="203"/>
                </a:lnTo>
                <a:lnTo>
                  <a:pt x="117" y="198"/>
                </a:lnTo>
                <a:lnTo>
                  <a:pt x="131" y="191"/>
                </a:lnTo>
                <a:lnTo>
                  <a:pt x="143" y="180"/>
                </a:lnTo>
                <a:lnTo>
                  <a:pt x="154" y="168"/>
                </a:lnTo>
                <a:lnTo>
                  <a:pt x="163" y="154"/>
                </a:lnTo>
                <a:lnTo>
                  <a:pt x="169" y="137"/>
                </a:lnTo>
                <a:lnTo>
                  <a:pt x="173" y="120"/>
                </a:lnTo>
                <a:lnTo>
                  <a:pt x="174" y="102"/>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460" name="Line 36"/>
          <p:cNvSpPr>
            <a:spLocks noChangeShapeType="1"/>
          </p:cNvSpPr>
          <p:nvPr/>
        </p:nvSpPr>
        <p:spPr bwMode="auto">
          <a:xfrm>
            <a:off x="4087813" y="4319588"/>
            <a:ext cx="1587" cy="1587"/>
          </a:xfrm>
          <a:prstGeom prst="line">
            <a:avLst/>
          </a:prstGeom>
          <a:noFill/>
          <a:ln w="0">
            <a:solidFill>
              <a:srgbClr val="00FFFF"/>
            </a:solidFill>
            <a:round/>
            <a:headEnd/>
            <a:tailEnd/>
          </a:ln>
        </p:spPr>
        <p:txBody>
          <a:bodyPr>
            <a:prstTxWarp prst="textNoShape">
              <a:avLst/>
            </a:prstTxWarp>
          </a:bodyPr>
          <a:lstStyle/>
          <a:p>
            <a:endParaRPr lang="en-US"/>
          </a:p>
        </p:txBody>
      </p:sp>
      <p:sp>
        <p:nvSpPr>
          <p:cNvPr id="103461" name="Freeform 37"/>
          <p:cNvSpPr>
            <a:spLocks/>
          </p:cNvSpPr>
          <p:nvPr/>
        </p:nvSpPr>
        <p:spPr bwMode="auto">
          <a:xfrm>
            <a:off x="4027488" y="4286250"/>
            <a:ext cx="60325" cy="65088"/>
          </a:xfrm>
          <a:custGeom>
            <a:avLst/>
            <a:gdLst>
              <a:gd name="T0" fmla="*/ 60325 w 174"/>
              <a:gd name="T1" fmla="*/ 32225 h 204"/>
              <a:gd name="T2" fmla="*/ 59978 w 174"/>
              <a:gd name="T3" fmla="*/ 26482 h 204"/>
              <a:gd name="T4" fmla="*/ 58592 w 174"/>
              <a:gd name="T5" fmla="*/ 21058 h 204"/>
              <a:gd name="T6" fmla="*/ 56511 w 174"/>
              <a:gd name="T7" fmla="*/ 15953 h 204"/>
              <a:gd name="T8" fmla="*/ 53391 w 174"/>
              <a:gd name="T9" fmla="*/ 11486 h 204"/>
              <a:gd name="T10" fmla="*/ 49577 w 174"/>
              <a:gd name="T11" fmla="*/ 7338 h 204"/>
              <a:gd name="T12" fmla="*/ 45417 w 174"/>
              <a:gd name="T13" fmla="*/ 4148 h 204"/>
              <a:gd name="T14" fmla="*/ 40563 w 174"/>
              <a:gd name="T15" fmla="*/ 1914 h 204"/>
              <a:gd name="T16" fmla="*/ 35363 w 174"/>
              <a:gd name="T17" fmla="*/ 319 h 204"/>
              <a:gd name="T18" fmla="*/ 30509 w 174"/>
              <a:gd name="T19" fmla="*/ 0 h 204"/>
              <a:gd name="T20" fmla="*/ 24962 w 174"/>
              <a:gd name="T21" fmla="*/ 319 h 204"/>
              <a:gd name="T22" fmla="*/ 19762 w 174"/>
              <a:gd name="T23" fmla="*/ 1914 h 204"/>
              <a:gd name="T24" fmla="*/ 14908 w 174"/>
              <a:gd name="T25" fmla="*/ 4148 h 204"/>
              <a:gd name="T26" fmla="*/ 10748 w 174"/>
              <a:gd name="T27" fmla="*/ 7338 h 204"/>
              <a:gd name="T28" fmla="*/ 6934 w 174"/>
              <a:gd name="T29" fmla="*/ 11486 h 204"/>
              <a:gd name="T30" fmla="*/ 3814 w 174"/>
              <a:gd name="T31" fmla="*/ 15953 h 204"/>
              <a:gd name="T32" fmla="*/ 1733 w 174"/>
              <a:gd name="T33" fmla="*/ 21058 h 204"/>
              <a:gd name="T34" fmla="*/ 347 w 174"/>
              <a:gd name="T35" fmla="*/ 26482 h 204"/>
              <a:gd name="T36" fmla="*/ 0 w 174"/>
              <a:gd name="T37" fmla="*/ 32225 h 204"/>
              <a:gd name="T38" fmla="*/ 347 w 174"/>
              <a:gd name="T39" fmla="*/ 37968 h 204"/>
              <a:gd name="T40" fmla="*/ 1733 w 174"/>
              <a:gd name="T41" fmla="*/ 43392 h 204"/>
              <a:gd name="T42" fmla="*/ 3814 w 174"/>
              <a:gd name="T43" fmla="*/ 48497 h 204"/>
              <a:gd name="T44" fmla="*/ 6934 w 174"/>
              <a:gd name="T45" fmla="*/ 53283 h 204"/>
              <a:gd name="T46" fmla="*/ 10748 w 174"/>
              <a:gd name="T47" fmla="*/ 57431 h 204"/>
              <a:gd name="T48" fmla="*/ 14908 w 174"/>
              <a:gd name="T49" fmla="*/ 60302 h 204"/>
              <a:gd name="T50" fmla="*/ 19762 w 174"/>
              <a:gd name="T51" fmla="*/ 63174 h 204"/>
              <a:gd name="T52" fmla="*/ 24962 w 174"/>
              <a:gd name="T53" fmla="*/ 64131 h 204"/>
              <a:gd name="T54" fmla="*/ 30509 w 174"/>
              <a:gd name="T55" fmla="*/ 65088 h 204"/>
              <a:gd name="T56" fmla="*/ 35363 w 174"/>
              <a:gd name="T57" fmla="*/ 64131 h 204"/>
              <a:gd name="T58" fmla="*/ 40563 w 174"/>
              <a:gd name="T59" fmla="*/ 63174 h 204"/>
              <a:gd name="T60" fmla="*/ 45417 w 174"/>
              <a:gd name="T61" fmla="*/ 60302 h 204"/>
              <a:gd name="T62" fmla="*/ 49577 w 174"/>
              <a:gd name="T63" fmla="*/ 57431 h 204"/>
              <a:gd name="T64" fmla="*/ 53391 w 174"/>
              <a:gd name="T65" fmla="*/ 53283 h 204"/>
              <a:gd name="T66" fmla="*/ 56511 w 174"/>
              <a:gd name="T67" fmla="*/ 48497 h 204"/>
              <a:gd name="T68" fmla="*/ 58592 w 174"/>
              <a:gd name="T69" fmla="*/ 43392 h 204"/>
              <a:gd name="T70" fmla="*/ 59978 w 174"/>
              <a:gd name="T71" fmla="*/ 37968 h 204"/>
              <a:gd name="T72" fmla="*/ 60325 w 174"/>
              <a:gd name="T73" fmla="*/ 32225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4"/>
              <a:gd name="T112" fmla="*/ 0 h 204"/>
              <a:gd name="T113" fmla="*/ 174 w 174"/>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4" h="204">
                <a:moveTo>
                  <a:pt x="174" y="101"/>
                </a:moveTo>
                <a:lnTo>
                  <a:pt x="173" y="83"/>
                </a:lnTo>
                <a:lnTo>
                  <a:pt x="169" y="66"/>
                </a:lnTo>
                <a:lnTo>
                  <a:pt x="163" y="50"/>
                </a:lnTo>
                <a:lnTo>
                  <a:pt x="154" y="36"/>
                </a:lnTo>
                <a:lnTo>
                  <a:pt x="143" y="23"/>
                </a:lnTo>
                <a:lnTo>
                  <a:pt x="131" y="13"/>
                </a:lnTo>
                <a:lnTo>
                  <a:pt x="117" y="6"/>
                </a:lnTo>
                <a:lnTo>
                  <a:pt x="102" y="1"/>
                </a:lnTo>
                <a:lnTo>
                  <a:pt x="88" y="0"/>
                </a:lnTo>
                <a:lnTo>
                  <a:pt x="72" y="1"/>
                </a:lnTo>
                <a:lnTo>
                  <a:pt x="57" y="6"/>
                </a:lnTo>
                <a:lnTo>
                  <a:pt x="43" y="13"/>
                </a:lnTo>
                <a:lnTo>
                  <a:pt x="31" y="23"/>
                </a:lnTo>
                <a:lnTo>
                  <a:pt x="20" y="36"/>
                </a:lnTo>
                <a:lnTo>
                  <a:pt x="11" y="50"/>
                </a:lnTo>
                <a:lnTo>
                  <a:pt x="5" y="66"/>
                </a:lnTo>
                <a:lnTo>
                  <a:pt x="1" y="83"/>
                </a:lnTo>
                <a:lnTo>
                  <a:pt x="0" y="101"/>
                </a:lnTo>
                <a:lnTo>
                  <a:pt x="1" y="119"/>
                </a:lnTo>
                <a:lnTo>
                  <a:pt x="5" y="136"/>
                </a:lnTo>
                <a:lnTo>
                  <a:pt x="11" y="152"/>
                </a:lnTo>
                <a:lnTo>
                  <a:pt x="20" y="167"/>
                </a:lnTo>
                <a:lnTo>
                  <a:pt x="31" y="180"/>
                </a:lnTo>
                <a:lnTo>
                  <a:pt x="43" y="189"/>
                </a:lnTo>
                <a:lnTo>
                  <a:pt x="57" y="198"/>
                </a:lnTo>
                <a:lnTo>
                  <a:pt x="72" y="201"/>
                </a:lnTo>
                <a:lnTo>
                  <a:pt x="88" y="204"/>
                </a:lnTo>
                <a:lnTo>
                  <a:pt x="102" y="201"/>
                </a:lnTo>
                <a:lnTo>
                  <a:pt x="117" y="198"/>
                </a:lnTo>
                <a:lnTo>
                  <a:pt x="131" y="189"/>
                </a:lnTo>
                <a:lnTo>
                  <a:pt x="143" y="180"/>
                </a:lnTo>
                <a:lnTo>
                  <a:pt x="154" y="167"/>
                </a:lnTo>
                <a:lnTo>
                  <a:pt x="163" y="152"/>
                </a:lnTo>
                <a:lnTo>
                  <a:pt x="169" y="136"/>
                </a:lnTo>
                <a:lnTo>
                  <a:pt x="173" y="119"/>
                </a:lnTo>
                <a:lnTo>
                  <a:pt x="174" y="101"/>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462" name="Line 38"/>
          <p:cNvSpPr>
            <a:spLocks noChangeShapeType="1"/>
          </p:cNvSpPr>
          <p:nvPr/>
        </p:nvSpPr>
        <p:spPr bwMode="auto">
          <a:xfrm>
            <a:off x="4375150" y="4319588"/>
            <a:ext cx="1588" cy="1587"/>
          </a:xfrm>
          <a:prstGeom prst="line">
            <a:avLst/>
          </a:prstGeom>
          <a:noFill/>
          <a:ln w="0">
            <a:solidFill>
              <a:srgbClr val="00FFFF"/>
            </a:solidFill>
            <a:round/>
            <a:headEnd/>
            <a:tailEnd/>
          </a:ln>
        </p:spPr>
        <p:txBody>
          <a:bodyPr>
            <a:prstTxWarp prst="textNoShape">
              <a:avLst/>
            </a:prstTxWarp>
          </a:bodyPr>
          <a:lstStyle/>
          <a:p>
            <a:endParaRPr lang="en-US"/>
          </a:p>
        </p:txBody>
      </p:sp>
      <p:sp>
        <p:nvSpPr>
          <p:cNvPr id="103463" name="Freeform 39"/>
          <p:cNvSpPr>
            <a:spLocks/>
          </p:cNvSpPr>
          <p:nvPr/>
        </p:nvSpPr>
        <p:spPr bwMode="auto">
          <a:xfrm>
            <a:off x="4313238" y="4286250"/>
            <a:ext cx="61912" cy="65088"/>
          </a:xfrm>
          <a:custGeom>
            <a:avLst/>
            <a:gdLst>
              <a:gd name="T0" fmla="*/ 61912 w 175"/>
              <a:gd name="T1" fmla="*/ 32225 h 204"/>
              <a:gd name="T2" fmla="*/ 61558 w 175"/>
              <a:gd name="T3" fmla="*/ 26482 h 204"/>
              <a:gd name="T4" fmla="*/ 60143 w 175"/>
              <a:gd name="T5" fmla="*/ 21058 h 204"/>
              <a:gd name="T6" fmla="*/ 57667 w 175"/>
              <a:gd name="T7" fmla="*/ 15953 h 204"/>
              <a:gd name="T8" fmla="*/ 54483 w 175"/>
              <a:gd name="T9" fmla="*/ 11486 h 204"/>
              <a:gd name="T10" fmla="*/ 50945 w 175"/>
              <a:gd name="T11" fmla="*/ 7338 h 204"/>
              <a:gd name="T12" fmla="*/ 46699 w 175"/>
              <a:gd name="T13" fmla="*/ 4148 h 204"/>
              <a:gd name="T14" fmla="*/ 41393 w 175"/>
              <a:gd name="T15" fmla="*/ 1914 h 204"/>
              <a:gd name="T16" fmla="*/ 36793 w 175"/>
              <a:gd name="T17" fmla="*/ 319 h 204"/>
              <a:gd name="T18" fmla="*/ 31133 w 175"/>
              <a:gd name="T19" fmla="*/ 0 h 204"/>
              <a:gd name="T20" fmla="*/ 25826 w 175"/>
              <a:gd name="T21" fmla="*/ 319 h 204"/>
              <a:gd name="T22" fmla="*/ 20519 w 175"/>
              <a:gd name="T23" fmla="*/ 1914 h 204"/>
              <a:gd name="T24" fmla="*/ 15566 w 175"/>
              <a:gd name="T25" fmla="*/ 4148 h 204"/>
              <a:gd name="T26" fmla="*/ 11321 w 175"/>
              <a:gd name="T27" fmla="*/ 7338 h 204"/>
              <a:gd name="T28" fmla="*/ 7429 w 175"/>
              <a:gd name="T29" fmla="*/ 11486 h 204"/>
              <a:gd name="T30" fmla="*/ 4245 w 175"/>
              <a:gd name="T31" fmla="*/ 15953 h 204"/>
              <a:gd name="T32" fmla="*/ 2123 w 175"/>
              <a:gd name="T33" fmla="*/ 21058 h 204"/>
              <a:gd name="T34" fmla="*/ 354 w 175"/>
              <a:gd name="T35" fmla="*/ 26482 h 204"/>
              <a:gd name="T36" fmla="*/ 0 w 175"/>
              <a:gd name="T37" fmla="*/ 32225 h 204"/>
              <a:gd name="T38" fmla="*/ 354 w 175"/>
              <a:gd name="T39" fmla="*/ 37968 h 204"/>
              <a:gd name="T40" fmla="*/ 2123 w 175"/>
              <a:gd name="T41" fmla="*/ 43392 h 204"/>
              <a:gd name="T42" fmla="*/ 4245 w 175"/>
              <a:gd name="T43" fmla="*/ 48497 h 204"/>
              <a:gd name="T44" fmla="*/ 7429 w 175"/>
              <a:gd name="T45" fmla="*/ 53283 h 204"/>
              <a:gd name="T46" fmla="*/ 11321 w 175"/>
              <a:gd name="T47" fmla="*/ 57431 h 204"/>
              <a:gd name="T48" fmla="*/ 15566 w 175"/>
              <a:gd name="T49" fmla="*/ 60302 h 204"/>
              <a:gd name="T50" fmla="*/ 20519 w 175"/>
              <a:gd name="T51" fmla="*/ 63174 h 204"/>
              <a:gd name="T52" fmla="*/ 25826 w 175"/>
              <a:gd name="T53" fmla="*/ 64131 h 204"/>
              <a:gd name="T54" fmla="*/ 31133 w 175"/>
              <a:gd name="T55" fmla="*/ 65088 h 204"/>
              <a:gd name="T56" fmla="*/ 36793 w 175"/>
              <a:gd name="T57" fmla="*/ 64131 h 204"/>
              <a:gd name="T58" fmla="*/ 41393 w 175"/>
              <a:gd name="T59" fmla="*/ 63174 h 204"/>
              <a:gd name="T60" fmla="*/ 46699 w 175"/>
              <a:gd name="T61" fmla="*/ 60302 h 204"/>
              <a:gd name="T62" fmla="*/ 50945 w 175"/>
              <a:gd name="T63" fmla="*/ 57431 h 204"/>
              <a:gd name="T64" fmla="*/ 54483 w 175"/>
              <a:gd name="T65" fmla="*/ 53283 h 204"/>
              <a:gd name="T66" fmla="*/ 57667 w 175"/>
              <a:gd name="T67" fmla="*/ 48497 h 204"/>
              <a:gd name="T68" fmla="*/ 60143 w 175"/>
              <a:gd name="T69" fmla="*/ 43392 h 204"/>
              <a:gd name="T70" fmla="*/ 61558 w 175"/>
              <a:gd name="T71" fmla="*/ 37968 h 204"/>
              <a:gd name="T72" fmla="*/ 61912 w 175"/>
              <a:gd name="T73" fmla="*/ 32225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5"/>
              <a:gd name="T112" fmla="*/ 0 h 204"/>
              <a:gd name="T113" fmla="*/ 175 w 175"/>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5" h="204">
                <a:moveTo>
                  <a:pt x="175" y="101"/>
                </a:moveTo>
                <a:lnTo>
                  <a:pt x="174" y="83"/>
                </a:lnTo>
                <a:lnTo>
                  <a:pt x="170" y="66"/>
                </a:lnTo>
                <a:lnTo>
                  <a:pt x="163" y="50"/>
                </a:lnTo>
                <a:lnTo>
                  <a:pt x="154" y="36"/>
                </a:lnTo>
                <a:lnTo>
                  <a:pt x="144" y="23"/>
                </a:lnTo>
                <a:lnTo>
                  <a:pt x="132" y="13"/>
                </a:lnTo>
                <a:lnTo>
                  <a:pt x="117" y="6"/>
                </a:lnTo>
                <a:lnTo>
                  <a:pt x="104" y="1"/>
                </a:lnTo>
                <a:lnTo>
                  <a:pt x="88" y="0"/>
                </a:lnTo>
                <a:lnTo>
                  <a:pt x="73" y="1"/>
                </a:lnTo>
                <a:lnTo>
                  <a:pt x="58" y="6"/>
                </a:lnTo>
                <a:lnTo>
                  <a:pt x="44" y="13"/>
                </a:lnTo>
                <a:lnTo>
                  <a:pt x="32" y="23"/>
                </a:lnTo>
                <a:lnTo>
                  <a:pt x="21" y="36"/>
                </a:lnTo>
                <a:lnTo>
                  <a:pt x="12" y="50"/>
                </a:lnTo>
                <a:lnTo>
                  <a:pt x="6" y="66"/>
                </a:lnTo>
                <a:lnTo>
                  <a:pt x="1" y="83"/>
                </a:lnTo>
                <a:lnTo>
                  <a:pt x="0" y="101"/>
                </a:lnTo>
                <a:lnTo>
                  <a:pt x="1" y="119"/>
                </a:lnTo>
                <a:lnTo>
                  <a:pt x="6" y="136"/>
                </a:lnTo>
                <a:lnTo>
                  <a:pt x="12" y="152"/>
                </a:lnTo>
                <a:lnTo>
                  <a:pt x="21" y="167"/>
                </a:lnTo>
                <a:lnTo>
                  <a:pt x="32" y="180"/>
                </a:lnTo>
                <a:lnTo>
                  <a:pt x="44" y="189"/>
                </a:lnTo>
                <a:lnTo>
                  <a:pt x="58" y="198"/>
                </a:lnTo>
                <a:lnTo>
                  <a:pt x="73" y="201"/>
                </a:lnTo>
                <a:lnTo>
                  <a:pt x="88" y="204"/>
                </a:lnTo>
                <a:lnTo>
                  <a:pt x="104" y="201"/>
                </a:lnTo>
                <a:lnTo>
                  <a:pt x="117" y="198"/>
                </a:lnTo>
                <a:lnTo>
                  <a:pt x="132" y="189"/>
                </a:lnTo>
                <a:lnTo>
                  <a:pt x="144" y="180"/>
                </a:lnTo>
                <a:lnTo>
                  <a:pt x="154" y="167"/>
                </a:lnTo>
                <a:lnTo>
                  <a:pt x="163" y="152"/>
                </a:lnTo>
                <a:lnTo>
                  <a:pt x="170" y="136"/>
                </a:lnTo>
                <a:lnTo>
                  <a:pt x="174" y="119"/>
                </a:lnTo>
                <a:lnTo>
                  <a:pt x="175" y="101"/>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464" name="Line 40"/>
          <p:cNvSpPr>
            <a:spLocks noChangeShapeType="1"/>
          </p:cNvSpPr>
          <p:nvPr/>
        </p:nvSpPr>
        <p:spPr bwMode="auto">
          <a:xfrm>
            <a:off x="4660900" y="4210050"/>
            <a:ext cx="1588" cy="1588"/>
          </a:xfrm>
          <a:prstGeom prst="line">
            <a:avLst/>
          </a:prstGeom>
          <a:noFill/>
          <a:ln w="0">
            <a:solidFill>
              <a:srgbClr val="00FFFF"/>
            </a:solidFill>
            <a:round/>
            <a:headEnd/>
            <a:tailEnd/>
          </a:ln>
        </p:spPr>
        <p:txBody>
          <a:bodyPr>
            <a:prstTxWarp prst="textNoShape">
              <a:avLst/>
            </a:prstTxWarp>
          </a:bodyPr>
          <a:lstStyle/>
          <a:p>
            <a:endParaRPr lang="en-US"/>
          </a:p>
        </p:txBody>
      </p:sp>
      <p:sp>
        <p:nvSpPr>
          <p:cNvPr id="103465" name="Freeform 41"/>
          <p:cNvSpPr>
            <a:spLocks/>
          </p:cNvSpPr>
          <p:nvPr/>
        </p:nvSpPr>
        <p:spPr bwMode="auto">
          <a:xfrm>
            <a:off x="4598988" y="4178300"/>
            <a:ext cx="61912" cy="63500"/>
          </a:xfrm>
          <a:custGeom>
            <a:avLst/>
            <a:gdLst>
              <a:gd name="T0" fmla="*/ 61912 w 175"/>
              <a:gd name="T1" fmla="*/ 31750 h 204"/>
              <a:gd name="T2" fmla="*/ 61558 w 175"/>
              <a:gd name="T3" fmla="*/ 26147 h 204"/>
              <a:gd name="T4" fmla="*/ 59789 w 175"/>
              <a:gd name="T5" fmla="*/ 20855 h 204"/>
              <a:gd name="T6" fmla="*/ 57667 w 175"/>
              <a:gd name="T7" fmla="*/ 15875 h 204"/>
              <a:gd name="T8" fmla="*/ 54483 w 175"/>
              <a:gd name="T9" fmla="*/ 11517 h 204"/>
              <a:gd name="T10" fmla="*/ 50591 w 175"/>
              <a:gd name="T11" fmla="*/ 7159 h 204"/>
              <a:gd name="T12" fmla="*/ 46346 w 175"/>
              <a:gd name="T13" fmla="*/ 4358 h 204"/>
              <a:gd name="T14" fmla="*/ 41393 w 175"/>
              <a:gd name="T15" fmla="*/ 1868 h 204"/>
              <a:gd name="T16" fmla="*/ 36086 w 175"/>
              <a:gd name="T17" fmla="*/ 623 h 204"/>
              <a:gd name="T18" fmla="*/ 31133 w 175"/>
              <a:gd name="T19" fmla="*/ 0 h 204"/>
              <a:gd name="T20" fmla="*/ 25826 w 175"/>
              <a:gd name="T21" fmla="*/ 623 h 204"/>
              <a:gd name="T22" fmla="*/ 20519 w 175"/>
              <a:gd name="T23" fmla="*/ 1868 h 204"/>
              <a:gd name="T24" fmla="*/ 15213 w 175"/>
              <a:gd name="T25" fmla="*/ 4358 h 204"/>
              <a:gd name="T26" fmla="*/ 10967 w 175"/>
              <a:gd name="T27" fmla="*/ 7159 h 204"/>
              <a:gd name="T28" fmla="*/ 7429 w 175"/>
              <a:gd name="T29" fmla="*/ 11517 h 204"/>
              <a:gd name="T30" fmla="*/ 4245 w 175"/>
              <a:gd name="T31" fmla="*/ 15875 h 204"/>
              <a:gd name="T32" fmla="*/ 1769 w 175"/>
              <a:gd name="T33" fmla="*/ 20855 h 204"/>
              <a:gd name="T34" fmla="*/ 354 w 175"/>
              <a:gd name="T35" fmla="*/ 26147 h 204"/>
              <a:gd name="T36" fmla="*/ 0 w 175"/>
              <a:gd name="T37" fmla="*/ 31750 h 204"/>
              <a:gd name="T38" fmla="*/ 354 w 175"/>
              <a:gd name="T39" fmla="*/ 37353 h 204"/>
              <a:gd name="T40" fmla="*/ 1769 w 175"/>
              <a:gd name="T41" fmla="*/ 42645 h 204"/>
              <a:gd name="T42" fmla="*/ 4245 w 175"/>
              <a:gd name="T43" fmla="*/ 47625 h 204"/>
              <a:gd name="T44" fmla="*/ 7429 w 175"/>
              <a:gd name="T45" fmla="*/ 51983 h 204"/>
              <a:gd name="T46" fmla="*/ 10967 w 175"/>
              <a:gd name="T47" fmla="*/ 56029 h 204"/>
              <a:gd name="T48" fmla="*/ 15213 w 175"/>
              <a:gd name="T49" fmla="*/ 59142 h 204"/>
              <a:gd name="T50" fmla="*/ 20519 w 175"/>
              <a:gd name="T51" fmla="*/ 61632 h 204"/>
              <a:gd name="T52" fmla="*/ 25826 w 175"/>
              <a:gd name="T53" fmla="*/ 62877 h 204"/>
              <a:gd name="T54" fmla="*/ 31133 w 175"/>
              <a:gd name="T55" fmla="*/ 63500 h 204"/>
              <a:gd name="T56" fmla="*/ 36086 w 175"/>
              <a:gd name="T57" fmla="*/ 62877 h 204"/>
              <a:gd name="T58" fmla="*/ 41393 w 175"/>
              <a:gd name="T59" fmla="*/ 61632 h 204"/>
              <a:gd name="T60" fmla="*/ 46346 w 175"/>
              <a:gd name="T61" fmla="*/ 59142 h 204"/>
              <a:gd name="T62" fmla="*/ 50591 w 175"/>
              <a:gd name="T63" fmla="*/ 56029 h 204"/>
              <a:gd name="T64" fmla="*/ 54483 w 175"/>
              <a:gd name="T65" fmla="*/ 51983 h 204"/>
              <a:gd name="T66" fmla="*/ 57667 w 175"/>
              <a:gd name="T67" fmla="*/ 47625 h 204"/>
              <a:gd name="T68" fmla="*/ 59789 w 175"/>
              <a:gd name="T69" fmla="*/ 42645 h 204"/>
              <a:gd name="T70" fmla="*/ 61558 w 175"/>
              <a:gd name="T71" fmla="*/ 37353 h 204"/>
              <a:gd name="T72" fmla="*/ 61912 w 175"/>
              <a:gd name="T73" fmla="*/ 31750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5"/>
              <a:gd name="T112" fmla="*/ 0 h 204"/>
              <a:gd name="T113" fmla="*/ 175 w 175"/>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5" h="204">
                <a:moveTo>
                  <a:pt x="175" y="102"/>
                </a:moveTo>
                <a:lnTo>
                  <a:pt x="174" y="84"/>
                </a:lnTo>
                <a:lnTo>
                  <a:pt x="169" y="67"/>
                </a:lnTo>
                <a:lnTo>
                  <a:pt x="163" y="51"/>
                </a:lnTo>
                <a:lnTo>
                  <a:pt x="154" y="37"/>
                </a:lnTo>
                <a:lnTo>
                  <a:pt x="143" y="23"/>
                </a:lnTo>
                <a:lnTo>
                  <a:pt x="131" y="14"/>
                </a:lnTo>
                <a:lnTo>
                  <a:pt x="117" y="6"/>
                </a:lnTo>
                <a:lnTo>
                  <a:pt x="102" y="2"/>
                </a:lnTo>
                <a:lnTo>
                  <a:pt x="88" y="0"/>
                </a:lnTo>
                <a:lnTo>
                  <a:pt x="73" y="2"/>
                </a:lnTo>
                <a:lnTo>
                  <a:pt x="58" y="6"/>
                </a:lnTo>
                <a:lnTo>
                  <a:pt x="43" y="14"/>
                </a:lnTo>
                <a:lnTo>
                  <a:pt x="31" y="23"/>
                </a:lnTo>
                <a:lnTo>
                  <a:pt x="21" y="37"/>
                </a:lnTo>
                <a:lnTo>
                  <a:pt x="12" y="51"/>
                </a:lnTo>
                <a:lnTo>
                  <a:pt x="5" y="67"/>
                </a:lnTo>
                <a:lnTo>
                  <a:pt x="1" y="84"/>
                </a:lnTo>
                <a:lnTo>
                  <a:pt x="0" y="102"/>
                </a:lnTo>
                <a:lnTo>
                  <a:pt x="1" y="120"/>
                </a:lnTo>
                <a:lnTo>
                  <a:pt x="5" y="137"/>
                </a:lnTo>
                <a:lnTo>
                  <a:pt x="12" y="153"/>
                </a:lnTo>
                <a:lnTo>
                  <a:pt x="21" y="167"/>
                </a:lnTo>
                <a:lnTo>
                  <a:pt x="31" y="180"/>
                </a:lnTo>
                <a:lnTo>
                  <a:pt x="43" y="190"/>
                </a:lnTo>
                <a:lnTo>
                  <a:pt x="58" y="198"/>
                </a:lnTo>
                <a:lnTo>
                  <a:pt x="73" y="202"/>
                </a:lnTo>
                <a:lnTo>
                  <a:pt x="88" y="204"/>
                </a:lnTo>
                <a:lnTo>
                  <a:pt x="102" y="202"/>
                </a:lnTo>
                <a:lnTo>
                  <a:pt x="117" y="198"/>
                </a:lnTo>
                <a:lnTo>
                  <a:pt x="131" y="190"/>
                </a:lnTo>
                <a:lnTo>
                  <a:pt x="143" y="180"/>
                </a:lnTo>
                <a:lnTo>
                  <a:pt x="154" y="167"/>
                </a:lnTo>
                <a:lnTo>
                  <a:pt x="163" y="153"/>
                </a:lnTo>
                <a:lnTo>
                  <a:pt x="169" y="137"/>
                </a:lnTo>
                <a:lnTo>
                  <a:pt x="174" y="120"/>
                </a:lnTo>
                <a:lnTo>
                  <a:pt x="175" y="102"/>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466" name="Line 42"/>
          <p:cNvSpPr>
            <a:spLocks noChangeShapeType="1"/>
          </p:cNvSpPr>
          <p:nvPr/>
        </p:nvSpPr>
        <p:spPr bwMode="auto">
          <a:xfrm>
            <a:off x="4948238" y="4046538"/>
            <a:ext cx="1587" cy="1587"/>
          </a:xfrm>
          <a:prstGeom prst="line">
            <a:avLst/>
          </a:prstGeom>
          <a:noFill/>
          <a:ln w="0">
            <a:solidFill>
              <a:srgbClr val="00FFFF"/>
            </a:solidFill>
            <a:round/>
            <a:headEnd/>
            <a:tailEnd/>
          </a:ln>
        </p:spPr>
        <p:txBody>
          <a:bodyPr>
            <a:prstTxWarp prst="textNoShape">
              <a:avLst/>
            </a:prstTxWarp>
          </a:bodyPr>
          <a:lstStyle/>
          <a:p>
            <a:endParaRPr lang="en-US"/>
          </a:p>
        </p:txBody>
      </p:sp>
      <p:sp>
        <p:nvSpPr>
          <p:cNvPr id="103467" name="Freeform 43"/>
          <p:cNvSpPr>
            <a:spLocks/>
          </p:cNvSpPr>
          <p:nvPr/>
        </p:nvSpPr>
        <p:spPr bwMode="auto">
          <a:xfrm>
            <a:off x="4886325" y="4014788"/>
            <a:ext cx="61913" cy="63500"/>
          </a:xfrm>
          <a:custGeom>
            <a:avLst/>
            <a:gdLst>
              <a:gd name="T0" fmla="*/ 61913 w 174"/>
              <a:gd name="T1" fmla="*/ 31750 h 204"/>
              <a:gd name="T2" fmla="*/ 61557 w 174"/>
              <a:gd name="T3" fmla="*/ 25836 h 204"/>
              <a:gd name="T4" fmla="*/ 60134 w 174"/>
              <a:gd name="T5" fmla="*/ 20855 h 204"/>
              <a:gd name="T6" fmla="*/ 57999 w 174"/>
              <a:gd name="T7" fmla="*/ 15875 h 204"/>
              <a:gd name="T8" fmla="*/ 55152 w 174"/>
              <a:gd name="T9" fmla="*/ 11206 h 204"/>
              <a:gd name="T10" fmla="*/ 50883 w 174"/>
              <a:gd name="T11" fmla="*/ 7159 h 204"/>
              <a:gd name="T12" fmla="*/ 46613 w 174"/>
              <a:gd name="T13" fmla="*/ 4047 h 204"/>
              <a:gd name="T14" fmla="*/ 41631 w 174"/>
              <a:gd name="T15" fmla="*/ 1868 h 204"/>
              <a:gd name="T16" fmla="*/ 36650 w 174"/>
              <a:gd name="T17" fmla="*/ 311 h 204"/>
              <a:gd name="T18" fmla="*/ 31312 w 174"/>
              <a:gd name="T19" fmla="*/ 0 h 204"/>
              <a:gd name="T20" fmla="*/ 25619 w 174"/>
              <a:gd name="T21" fmla="*/ 311 h 204"/>
              <a:gd name="T22" fmla="*/ 20282 w 174"/>
              <a:gd name="T23" fmla="*/ 1868 h 204"/>
              <a:gd name="T24" fmla="*/ 15300 w 174"/>
              <a:gd name="T25" fmla="*/ 4047 h 204"/>
              <a:gd name="T26" fmla="*/ 11030 w 174"/>
              <a:gd name="T27" fmla="*/ 7159 h 204"/>
              <a:gd name="T28" fmla="*/ 7116 w 174"/>
              <a:gd name="T29" fmla="*/ 11206 h 204"/>
              <a:gd name="T30" fmla="*/ 3914 w 174"/>
              <a:gd name="T31" fmla="*/ 15875 h 204"/>
              <a:gd name="T32" fmla="*/ 1779 w 174"/>
              <a:gd name="T33" fmla="*/ 20855 h 204"/>
              <a:gd name="T34" fmla="*/ 356 w 174"/>
              <a:gd name="T35" fmla="*/ 25836 h 204"/>
              <a:gd name="T36" fmla="*/ 0 w 174"/>
              <a:gd name="T37" fmla="*/ 31750 h 204"/>
              <a:gd name="T38" fmla="*/ 356 w 174"/>
              <a:gd name="T39" fmla="*/ 37353 h 204"/>
              <a:gd name="T40" fmla="*/ 1779 w 174"/>
              <a:gd name="T41" fmla="*/ 42645 h 204"/>
              <a:gd name="T42" fmla="*/ 3914 w 174"/>
              <a:gd name="T43" fmla="*/ 47936 h 204"/>
              <a:gd name="T44" fmla="*/ 7116 w 174"/>
              <a:gd name="T45" fmla="*/ 52294 h 204"/>
              <a:gd name="T46" fmla="*/ 11030 w 174"/>
              <a:gd name="T47" fmla="*/ 56029 h 204"/>
              <a:gd name="T48" fmla="*/ 15300 w 174"/>
              <a:gd name="T49" fmla="*/ 59142 h 204"/>
              <a:gd name="T50" fmla="*/ 20282 w 174"/>
              <a:gd name="T51" fmla="*/ 61632 h 204"/>
              <a:gd name="T52" fmla="*/ 25619 w 174"/>
              <a:gd name="T53" fmla="*/ 62877 h 204"/>
              <a:gd name="T54" fmla="*/ 31312 w 174"/>
              <a:gd name="T55" fmla="*/ 63500 h 204"/>
              <a:gd name="T56" fmla="*/ 36650 w 174"/>
              <a:gd name="T57" fmla="*/ 62877 h 204"/>
              <a:gd name="T58" fmla="*/ 41631 w 174"/>
              <a:gd name="T59" fmla="*/ 61632 h 204"/>
              <a:gd name="T60" fmla="*/ 46613 w 174"/>
              <a:gd name="T61" fmla="*/ 59142 h 204"/>
              <a:gd name="T62" fmla="*/ 50883 w 174"/>
              <a:gd name="T63" fmla="*/ 56029 h 204"/>
              <a:gd name="T64" fmla="*/ 55152 w 174"/>
              <a:gd name="T65" fmla="*/ 52294 h 204"/>
              <a:gd name="T66" fmla="*/ 57999 w 174"/>
              <a:gd name="T67" fmla="*/ 47936 h 204"/>
              <a:gd name="T68" fmla="*/ 60134 w 174"/>
              <a:gd name="T69" fmla="*/ 42645 h 204"/>
              <a:gd name="T70" fmla="*/ 61557 w 174"/>
              <a:gd name="T71" fmla="*/ 37353 h 204"/>
              <a:gd name="T72" fmla="*/ 61913 w 174"/>
              <a:gd name="T73" fmla="*/ 31750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4"/>
              <a:gd name="T112" fmla="*/ 0 h 204"/>
              <a:gd name="T113" fmla="*/ 174 w 174"/>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4" h="204">
                <a:moveTo>
                  <a:pt x="174" y="102"/>
                </a:moveTo>
                <a:lnTo>
                  <a:pt x="173" y="83"/>
                </a:lnTo>
                <a:lnTo>
                  <a:pt x="169" y="67"/>
                </a:lnTo>
                <a:lnTo>
                  <a:pt x="163" y="51"/>
                </a:lnTo>
                <a:lnTo>
                  <a:pt x="155" y="36"/>
                </a:lnTo>
                <a:lnTo>
                  <a:pt x="143" y="23"/>
                </a:lnTo>
                <a:lnTo>
                  <a:pt x="131" y="13"/>
                </a:lnTo>
                <a:lnTo>
                  <a:pt x="117" y="6"/>
                </a:lnTo>
                <a:lnTo>
                  <a:pt x="103" y="1"/>
                </a:lnTo>
                <a:lnTo>
                  <a:pt x="88" y="0"/>
                </a:lnTo>
                <a:lnTo>
                  <a:pt x="72" y="1"/>
                </a:lnTo>
                <a:lnTo>
                  <a:pt x="57" y="6"/>
                </a:lnTo>
                <a:lnTo>
                  <a:pt x="43" y="13"/>
                </a:lnTo>
                <a:lnTo>
                  <a:pt x="31" y="23"/>
                </a:lnTo>
                <a:lnTo>
                  <a:pt x="20" y="36"/>
                </a:lnTo>
                <a:lnTo>
                  <a:pt x="11" y="51"/>
                </a:lnTo>
                <a:lnTo>
                  <a:pt x="5" y="67"/>
                </a:lnTo>
                <a:lnTo>
                  <a:pt x="1" y="83"/>
                </a:lnTo>
                <a:lnTo>
                  <a:pt x="0" y="102"/>
                </a:lnTo>
                <a:lnTo>
                  <a:pt x="1" y="120"/>
                </a:lnTo>
                <a:lnTo>
                  <a:pt x="5" y="137"/>
                </a:lnTo>
                <a:lnTo>
                  <a:pt x="11" y="154"/>
                </a:lnTo>
                <a:lnTo>
                  <a:pt x="20" y="168"/>
                </a:lnTo>
                <a:lnTo>
                  <a:pt x="31" y="180"/>
                </a:lnTo>
                <a:lnTo>
                  <a:pt x="43" y="190"/>
                </a:lnTo>
                <a:lnTo>
                  <a:pt x="57" y="198"/>
                </a:lnTo>
                <a:lnTo>
                  <a:pt x="72" y="202"/>
                </a:lnTo>
                <a:lnTo>
                  <a:pt x="88" y="204"/>
                </a:lnTo>
                <a:lnTo>
                  <a:pt x="103" y="202"/>
                </a:lnTo>
                <a:lnTo>
                  <a:pt x="117" y="198"/>
                </a:lnTo>
                <a:lnTo>
                  <a:pt x="131" y="190"/>
                </a:lnTo>
                <a:lnTo>
                  <a:pt x="143" y="180"/>
                </a:lnTo>
                <a:lnTo>
                  <a:pt x="155" y="168"/>
                </a:lnTo>
                <a:lnTo>
                  <a:pt x="163" y="154"/>
                </a:lnTo>
                <a:lnTo>
                  <a:pt x="169" y="137"/>
                </a:lnTo>
                <a:lnTo>
                  <a:pt x="173" y="120"/>
                </a:lnTo>
                <a:lnTo>
                  <a:pt x="174" y="102"/>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468" name="Line 44"/>
          <p:cNvSpPr>
            <a:spLocks noChangeShapeType="1"/>
          </p:cNvSpPr>
          <p:nvPr/>
        </p:nvSpPr>
        <p:spPr bwMode="auto">
          <a:xfrm>
            <a:off x="5233988" y="3935413"/>
            <a:ext cx="1587" cy="1587"/>
          </a:xfrm>
          <a:prstGeom prst="line">
            <a:avLst/>
          </a:prstGeom>
          <a:noFill/>
          <a:ln w="0">
            <a:solidFill>
              <a:srgbClr val="00FFFF"/>
            </a:solidFill>
            <a:round/>
            <a:headEnd/>
            <a:tailEnd/>
          </a:ln>
        </p:spPr>
        <p:txBody>
          <a:bodyPr>
            <a:prstTxWarp prst="textNoShape">
              <a:avLst/>
            </a:prstTxWarp>
          </a:bodyPr>
          <a:lstStyle/>
          <a:p>
            <a:endParaRPr lang="en-US"/>
          </a:p>
        </p:txBody>
      </p:sp>
      <p:sp>
        <p:nvSpPr>
          <p:cNvPr id="103469" name="Freeform 45"/>
          <p:cNvSpPr>
            <a:spLocks/>
          </p:cNvSpPr>
          <p:nvPr/>
        </p:nvSpPr>
        <p:spPr bwMode="auto">
          <a:xfrm>
            <a:off x="5173663" y="3903663"/>
            <a:ext cx="60325" cy="65087"/>
          </a:xfrm>
          <a:custGeom>
            <a:avLst/>
            <a:gdLst>
              <a:gd name="T0" fmla="*/ 60325 w 174"/>
              <a:gd name="T1" fmla="*/ 32544 h 204"/>
              <a:gd name="T2" fmla="*/ 59978 w 174"/>
              <a:gd name="T3" fmla="*/ 27120 h 204"/>
              <a:gd name="T4" fmla="*/ 58938 w 174"/>
              <a:gd name="T5" fmla="*/ 21377 h 204"/>
              <a:gd name="T6" fmla="*/ 56511 w 174"/>
              <a:gd name="T7" fmla="*/ 16272 h 204"/>
              <a:gd name="T8" fmla="*/ 53738 w 174"/>
              <a:gd name="T9" fmla="*/ 11486 h 204"/>
              <a:gd name="T10" fmla="*/ 49924 w 174"/>
              <a:gd name="T11" fmla="*/ 7657 h 204"/>
              <a:gd name="T12" fmla="*/ 45417 w 174"/>
              <a:gd name="T13" fmla="*/ 4467 h 204"/>
              <a:gd name="T14" fmla="*/ 40910 w 174"/>
              <a:gd name="T15" fmla="*/ 1914 h 204"/>
              <a:gd name="T16" fmla="*/ 35710 w 174"/>
              <a:gd name="T17" fmla="*/ 319 h 204"/>
              <a:gd name="T18" fmla="*/ 30509 w 174"/>
              <a:gd name="T19" fmla="*/ 0 h 204"/>
              <a:gd name="T20" fmla="*/ 24962 w 174"/>
              <a:gd name="T21" fmla="*/ 319 h 204"/>
              <a:gd name="T22" fmla="*/ 19762 w 174"/>
              <a:gd name="T23" fmla="*/ 1914 h 204"/>
              <a:gd name="T24" fmla="*/ 14908 w 174"/>
              <a:gd name="T25" fmla="*/ 4467 h 204"/>
              <a:gd name="T26" fmla="*/ 10748 w 174"/>
              <a:gd name="T27" fmla="*/ 7657 h 204"/>
              <a:gd name="T28" fmla="*/ 6934 w 174"/>
              <a:gd name="T29" fmla="*/ 11486 h 204"/>
              <a:gd name="T30" fmla="*/ 3814 w 174"/>
              <a:gd name="T31" fmla="*/ 16272 h 204"/>
              <a:gd name="T32" fmla="*/ 1733 w 174"/>
              <a:gd name="T33" fmla="*/ 21377 h 204"/>
              <a:gd name="T34" fmla="*/ 347 w 174"/>
              <a:gd name="T35" fmla="*/ 27120 h 204"/>
              <a:gd name="T36" fmla="*/ 0 w 174"/>
              <a:gd name="T37" fmla="*/ 32544 h 204"/>
              <a:gd name="T38" fmla="*/ 347 w 174"/>
              <a:gd name="T39" fmla="*/ 38286 h 204"/>
              <a:gd name="T40" fmla="*/ 1733 w 174"/>
              <a:gd name="T41" fmla="*/ 43710 h 204"/>
              <a:gd name="T42" fmla="*/ 3814 w 174"/>
              <a:gd name="T43" fmla="*/ 49134 h 204"/>
              <a:gd name="T44" fmla="*/ 6934 w 174"/>
              <a:gd name="T45" fmla="*/ 53601 h 204"/>
              <a:gd name="T46" fmla="*/ 10748 w 174"/>
              <a:gd name="T47" fmla="*/ 57430 h 204"/>
              <a:gd name="T48" fmla="*/ 14908 w 174"/>
              <a:gd name="T49" fmla="*/ 60939 h 204"/>
              <a:gd name="T50" fmla="*/ 19762 w 174"/>
              <a:gd name="T51" fmla="*/ 63173 h 204"/>
              <a:gd name="T52" fmla="*/ 24962 w 174"/>
              <a:gd name="T53" fmla="*/ 64768 h 204"/>
              <a:gd name="T54" fmla="*/ 30509 w 174"/>
              <a:gd name="T55" fmla="*/ 65087 h 204"/>
              <a:gd name="T56" fmla="*/ 35710 w 174"/>
              <a:gd name="T57" fmla="*/ 64768 h 204"/>
              <a:gd name="T58" fmla="*/ 40910 w 174"/>
              <a:gd name="T59" fmla="*/ 63173 h 204"/>
              <a:gd name="T60" fmla="*/ 45417 w 174"/>
              <a:gd name="T61" fmla="*/ 60939 h 204"/>
              <a:gd name="T62" fmla="*/ 49924 w 174"/>
              <a:gd name="T63" fmla="*/ 57430 h 204"/>
              <a:gd name="T64" fmla="*/ 53738 w 174"/>
              <a:gd name="T65" fmla="*/ 53601 h 204"/>
              <a:gd name="T66" fmla="*/ 56511 w 174"/>
              <a:gd name="T67" fmla="*/ 49134 h 204"/>
              <a:gd name="T68" fmla="*/ 58938 w 174"/>
              <a:gd name="T69" fmla="*/ 43710 h 204"/>
              <a:gd name="T70" fmla="*/ 59978 w 174"/>
              <a:gd name="T71" fmla="*/ 38286 h 204"/>
              <a:gd name="T72" fmla="*/ 60325 w 174"/>
              <a:gd name="T73" fmla="*/ 32544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4"/>
              <a:gd name="T112" fmla="*/ 0 h 204"/>
              <a:gd name="T113" fmla="*/ 174 w 174"/>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4" h="204">
                <a:moveTo>
                  <a:pt x="174" y="102"/>
                </a:moveTo>
                <a:lnTo>
                  <a:pt x="173" y="85"/>
                </a:lnTo>
                <a:lnTo>
                  <a:pt x="170" y="67"/>
                </a:lnTo>
                <a:lnTo>
                  <a:pt x="163" y="51"/>
                </a:lnTo>
                <a:lnTo>
                  <a:pt x="155" y="36"/>
                </a:lnTo>
                <a:lnTo>
                  <a:pt x="144" y="24"/>
                </a:lnTo>
                <a:lnTo>
                  <a:pt x="131" y="14"/>
                </a:lnTo>
                <a:lnTo>
                  <a:pt x="118" y="6"/>
                </a:lnTo>
                <a:lnTo>
                  <a:pt x="103" y="1"/>
                </a:lnTo>
                <a:lnTo>
                  <a:pt x="88" y="0"/>
                </a:lnTo>
                <a:lnTo>
                  <a:pt x="72" y="1"/>
                </a:lnTo>
                <a:lnTo>
                  <a:pt x="57" y="6"/>
                </a:lnTo>
                <a:lnTo>
                  <a:pt x="43" y="14"/>
                </a:lnTo>
                <a:lnTo>
                  <a:pt x="31" y="24"/>
                </a:lnTo>
                <a:lnTo>
                  <a:pt x="20" y="36"/>
                </a:lnTo>
                <a:lnTo>
                  <a:pt x="11" y="51"/>
                </a:lnTo>
                <a:lnTo>
                  <a:pt x="5" y="67"/>
                </a:lnTo>
                <a:lnTo>
                  <a:pt x="1" y="85"/>
                </a:lnTo>
                <a:lnTo>
                  <a:pt x="0" y="102"/>
                </a:lnTo>
                <a:lnTo>
                  <a:pt x="1" y="120"/>
                </a:lnTo>
                <a:lnTo>
                  <a:pt x="5" y="137"/>
                </a:lnTo>
                <a:lnTo>
                  <a:pt x="11" y="154"/>
                </a:lnTo>
                <a:lnTo>
                  <a:pt x="20" y="168"/>
                </a:lnTo>
                <a:lnTo>
                  <a:pt x="31" y="180"/>
                </a:lnTo>
                <a:lnTo>
                  <a:pt x="43" y="191"/>
                </a:lnTo>
                <a:lnTo>
                  <a:pt x="57" y="198"/>
                </a:lnTo>
                <a:lnTo>
                  <a:pt x="72" y="203"/>
                </a:lnTo>
                <a:lnTo>
                  <a:pt x="88" y="204"/>
                </a:lnTo>
                <a:lnTo>
                  <a:pt x="103" y="203"/>
                </a:lnTo>
                <a:lnTo>
                  <a:pt x="118" y="198"/>
                </a:lnTo>
                <a:lnTo>
                  <a:pt x="131" y="191"/>
                </a:lnTo>
                <a:lnTo>
                  <a:pt x="144" y="180"/>
                </a:lnTo>
                <a:lnTo>
                  <a:pt x="155" y="168"/>
                </a:lnTo>
                <a:lnTo>
                  <a:pt x="163" y="154"/>
                </a:lnTo>
                <a:lnTo>
                  <a:pt x="170" y="137"/>
                </a:lnTo>
                <a:lnTo>
                  <a:pt x="173" y="120"/>
                </a:lnTo>
                <a:lnTo>
                  <a:pt x="174" y="102"/>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470" name="Line 46"/>
          <p:cNvSpPr>
            <a:spLocks noChangeShapeType="1"/>
          </p:cNvSpPr>
          <p:nvPr/>
        </p:nvSpPr>
        <p:spPr bwMode="auto">
          <a:xfrm>
            <a:off x="5521325" y="3935413"/>
            <a:ext cx="1588" cy="1587"/>
          </a:xfrm>
          <a:prstGeom prst="line">
            <a:avLst/>
          </a:prstGeom>
          <a:noFill/>
          <a:ln w="0">
            <a:solidFill>
              <a:srgbClr val="00FFFF"/>
            </a:solidFill>
            <a:round/>
            <a:headEnd/>
            <a:tailEnd/>
          </a:ln>
        </p:spPr>
        <p:txBody>
          <a:bodyPr>
            <a:prstTxWarp prst="textNoShape">
              <a:avLst/>
            </a:prstTxWarp>
          </a:bodyPr>
          <a:lstStyle/>
          <a:p>
            <a:endParaRPr lang="en-US"/>
          </a:p>
        </p:txBody>
      </p:sp>
      <p:sp>
        <p:nvSpPr>
          <p:cNvPr id="103471" name="Freeform 47"/>
          <p:cNvSpPr>
            <a:spLocks/>
          </p:cNvSpPr>
          <p:nvPr/>
        </p:nvSpPr>
        <p:spPr bwMode="auto">
          <a:xfrm>
            <a:off x="5459413" y="3903663"/>
            <a:ext cx="61912" cy="65087"/>
          </a:xfrm>
          <a:custGeom>
            <a:avLst/>
            <a:gdLst>
              <a:gd name="T0" fmla="*/ 61912 w 176"/>
              <a:gd name="T1" fmla="*/ 32544 h 204"/>
              <a:gd name="T2" fmla="*/ 61208 w 176"/>
              <a:gd name="T3" fmla="*/ 27120 h 204"/>
              <a:gd name="T4" fmla="*/ 60153 w 176"/>
              <a:gd name="T5" fmla="*/ 21377 h 204"/>
              <a:gd name="T6" fmla="*/ 57339 w 176"/>
              <a:gd name="T7" fmla="*/ 16272 h 204"/>
              <a:gd name="T8" fmla="*/ 54525 w 176"/>
              <a:gd name="T9" fmla="*/ 11486 h 204"/>
              <a:gd name="T10" fmla="*/ 51007 w 176"/>
              <a:gd name="T11" fmla="*/ 7657 h 204"/>
              <a:gd name="T12" fmla="*/ 46434 w 176"/>
              <a:gd name="T13" fmla="*/ 4467 h 204"/>
              <a:gd name="T14" fmla="*/ 41157 w 176"/>
              <a:gd name="T15" fmla="*/ 1914 h 204"/>
              <a:gd name="T16" fmla="*/ 36584 w 176"/>
              <a:gd name="T17" fmla="*/ 319 h 204"/>
              <a:gd name="T18" fmla="*/ 30956 w 176"/>
              <a:gd name="T19" fmla="*/ 0 h 204"/>
              <a:gd name="T20" fmla="*/ 25679 w 176"/>
              <a:gd name="T21" fmla="*/ 319 h 204"/>
              <a:gd name="T22" fmla="*/ 20403 w 176"/>
              <a:gd name="T23" fmla="*/ 1914 h 204"/>
              <a:gd name="T24" fmla="*/ 15478 w 176"/>
              <a:gd name="T25" fmla="*/ 4467 h 204"/>
              <a:gd name="T26" fmla="*/ 11257 w 176"/>
              <a:gd name="T27" fmla="*/ 7657 h 204"/>
              <a:gd name="T28" fmla="*/ 7387 w 176"/>
              <a:gd name="T29" fmla="*/ 11486 h 204"/>
              <a:gd name="T30" fmla="*/ 4221 w 176"/>
              <a:gd name="T31" fmla="*/ 16272 h 204"/>
              <a:gd name="T32" fmla="*/ 2111 w 176"/>
              <a:gd name="T33" fmla="*/ 21377 h 204"/>
              <a:gd name="T34" fmla="*/ 352 w 176"/>
              <a:gd name="T35" fmla="*/ 27120 h 204"/>
              <a:gd name="T36" fmla="*/ 0 w 176"/>
              <a:gd name="T37" fmla="*/ 32544 h 204"/>
              <a:gd name="T38" fmla="*/ 352 w 176"/>
              <a:gd name="T39" fmla="*/ 38286 h 204"/>
              <a:gd name="T40" fmla="*/ 2111 w 176"/>
              <a:gd name="T41" fmla="*/ 43710 h 204"/>
              <a:gd name="T42" fmla="*/ 4221 w 176"/>
              <a:gd name="T43" fmla="*/ 49134 h 204"/>
              <a:gd name="T44" fmla="*/ 7387 w 176"/>
              <a:gd name="T45" fmla="*/ 53601 h 204"/>
              <a:gd name="T46" fmla="*/ 11257 w 176"/>
              <a:gd name="T47" fmla="*/ 57430 h 204"/>
              <a:gd name="T48" fmla="*/ 15478 w 176"/>
              <a:gd name="T49" fmla="*/ 60939 h 204"/>
              <a:gd name="T50" fmla="*/ 20403 w 176"/>
              <a:gd name="T51" fmla="*/ 63173 h 204"/>
              <a:gd name="T52" fmla="*/ 25679 w 176"/>
              <a:gd name="T53" fmla="*/ 64768 h 204"/>
              <a:gd name="T54" fmla="*/ 30956 w 176"/>
              <a:gd name="T55" fmla="*/ 65087 h 204"/>
              <a:gd name="T56" fmla="*/ 36584 w 176"/>
              <a:gd name="T57" fmla="*/ 64768 h 204"/>
              <a:gd name="T58" fmla="*/ 41157 w 176"/>
              <a:gd name="T59" fmla="*/ 63173 h 204"/>
              <a:gd name="T60" fmla="*/ 46434 w 176"/>
              <a:gd name="T61" fmla="*/ 60939 h 204"/>
              <a:gd name="T62" fmla="*/ 51007 w 176"/>
              <a:gd name="T63" fmla="*/ 57430 h 204"/>
              <a:gd name="T64" fmla="*/ 54525 w 176"/>
              <a:gd name="T65" fmla="*/ 53601 h 204"/>
              <a:gd name="T66" fmla="*/ 57339 w 176"/>
              <a:gd name="T67" fmla="*/ 49134 h 204"/>
              <a:gd name="T68" fmla="*/ 60153 w 176"/>
              <a:gd name="T69" fmla="*/ 43710 h 204"/>
              <a:gd name="T70" fmla="*/ 61208 w 176"/>
              <a:gd name="T71" fmla="*/ 38286 h 204"/>
              <a:gd name="T72" fmla="*/ 61912 w 176"/>
              <a:gd name="T73" fmla="*/ 32544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6"/>
              <a:gd name="T112" fmla="*/ 0 h 204"/>
              <a:gd name="T113" fmla="*/ 176 w 176"/>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6" h="204">
                <a:moveTo>
                  <a:pt x="176" y="102"/>
                </a:moveTo>
                <a:lnTo>
                  <a:pt x="174" y="85"/>
                </a:lnTo>
                <a:lnTo>
                  <a:pt x="171" y="67"/>
                </a:lnTo>
                <a:lnTo>
                  <a:pt x="163" y="51"/>
                </a:lnTo>
                <a:lnTo>
                  <a:pt x="155" y="36"/>
                </a:lnTo>
                <a:lnTo>
                  <a:pt x="145" y="24"/>
                </a:lnTo>
                <a:lnTo>
                  <a:pt x="132" y="14"/>
                </a:lnTo>
                <a:lnTo>
                  <a:pt x="117" y="6"/>
                </a:lnTo>
                <a:lnTo>
                  <a:pt x="104" y="1"/>
                </a:lnTo>
                <a:lnTo>
                  <a:pt x="88" y="0"/>
                </a:lnTo>
                <a:lnTo>
                  <a:pt x="73" y="1"/>
                </a:lnTo>
                <a:lnTo>
                  <a:pt x="58" y="6"/>
                </a:lnTo>
                <a:lnTo>
                  <a:pt x="44" y="14"/>
                </a:lnTo>
                <a:lnTo>
                  <a:pt x="32" y="24"/>
                </a:lnTo>
                <a:lnTo>
                  <a:pt x="21" y="36"/>
                </a:lnTo>
                <a:lnTo>
                  <a:pt x="12" y="51"/>
                </a:lnTo>
                <a:lnTo>
                  <a:pt x="6" y="67"/>
                </a:lnTo>
                <a:lnTo>
                  <a:pt x="1" y="85"/>
                </a:lnTo>
                <a:lnTo>
                  <a:pt x="0" y="102"/>
                </a:lnTo>
                <a:lnTo>
                  <a:pt x="1" y="120"/>
                </a:lnTo>
                <a:lnTo>
                  <a:pt x="6" y="137"/>
                </a:lnTo>
                <a:lnTo>
                  <a:pt x="12" y="154"/>
                </a:lnTo>
                <a:lnTo>
                  <a:pt x="21" y="168"/>
                </a:lnTo>
                <a:lnTo>
                  <a:pt x="32" y="180"/>
                </a:lnTo>
                <a:lnTo>
                  <a:pt x="44" y="191"/>
                </a:lnTo>
                <a:lnTo>
                  <a:pt x="58" y="198"/>
                </a:lnTo>
                <a:lnTo>
                  <a:pt x="73" y="203"/>
                </a:lnTo>
                <a:lnTo>
                  <a:pt x="88" y="204"/>
                </a:lnTo>
                <a:lnTo>
                  <a:pt x="104" y="203"/>
                </a:lnTo>
                <a:lnTo>
                  <a:pt x="117" y="198"/>
                </a:lnTo>
                <a:lnTo>
                  <a:pt x="132" y="191"/>
                </a:lnTo>
                <a:lnTo>
                  <a:pt x="145" y="180"/>
                </a:lnTo>
                <a:lnTo>
                  <a:pt x="155" y="168"/>
                </a:lnTo>
                <a:lnTo>
                  <a:pt x="163" y="154"/>
                </a:lnTo>
                <a:lnTo>
                  <a:pt x="171" y="137"/>
                </a:lnTo>
                <a:lnTo>
                  <a:pt x="174" y="120"/>
                </a:lnTo>
                <a:lnTo>
                  <a:pt x="176" y="102"/>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472" name="Line 48"/>
          <p:cNvSpPr>
            <a:spLocks noChangeShapeType="1"/>
          </p:cNvSpPr>
          <p:nvPr/>
        </p:nvSpPr>
        <p:spPr bwMode="auto">
          <a:xfrm>
            <a:off x="5807075" y="3879850"/>
            <a:ext cx="1588" cy="1588"/>
          </a:xfrm>
          <a:prstGeom prst="line">
            <a:avLst/>
          </a:prstGeom>
          <a:noFill/>
          <a:ln w="0">
            <a:solidFill>
              <a:srgbClr val="00FFFF"/>
            </a:solidFill>
            <a:round/>
            <a:headEnd/>
            <a:tailEnd/>
          </a:ln>
        </p:spPr>
        <p:txBody>
          <a:bodyPr>
            <a:prstTxWarp prst="textNoShape">
              <a:avLst/>
            </a:prstTxWarp>
          </a:bodyPr>
          <a:lstStyle/>
          <a:p>
            <a:endParaRPr lang="en-US"/>
          </a:p>
        </p:txBody>
      </p:sp>
      <p:sp>
        <p:nvSpPr>
          <p:cNvPr id="103473" name="Freeform 49"/>
          <p:cNvSpPr>
            <a:spLocks/>
          </p:cNvSpPr>
          <p:nvPr/>
        </p:nvSpPr>
        <p:spPr bwMode="auto">
          <a:xfrm>
            <a:off x="5746750" y="3846513"/>
            <a:ext cx="60325" cy="65087"/>
          </a:xfrm>
          <a:custGeom>
            <a:avLst/>
            <a:gdLst>
              <a:gd name="T0" fmla="*/ 60325 w 176"/>
              <a:gd name="T1" fmla="*/ 32224 h 204"/>
              <a:gd name="T2" fmla="*/ 59639 w 176"/>
              <a:gd name="T3" fmla="*/ 26801 h 204"/>
              <a:gd name="T4" fmla="*/ 58268 w 176"/>
              <a:gd name="T5" fmla="*/ 21058 h 204"/>
              <a:gd name="T6" fmla="*/ 55869 w 176"/>
              <a:gd name="T7" fmla="*/ 15953 h 204"/>
              <a:gd name="T8" fmla="*/ 53127 w 176"/>
              <a:gd name="T9" fmla="*/ 11486 h 204"/>
              <a:gd name="T10" fmla="*/ 49357 w 176"/>
              <a:gd name="T11" fmla="*/ 7657 h 204"/>
              <a:gd name="T12" fmla="*/ 44901 w 176"/>
              <a:gd name="T13" fmla="*/ 4148 h 204"/>
              <a:gd name="T14" fmla="*/ 40445 w 176"/>
              <a:gd name="T15" fmla="*/ 1914 h 204"/>
              <a:gd name="T16" fmla="*/ 35304 w 176"/>
              <a:gd name="T17" fmla="*/ 319 h 204"/>
              <a:gd name="T18" fmla="*/ 30163 w 176"/>
              <a:gd name="T19" fmla="*/ 0 h 204"/>
              <a:gd name="T20" fmla="*/ 25021 w 176"/>
              <a:gd name="T21" fmla="*/ 319 h 204"/>
              <a:gd name="T22" fmla="*/ 19880 w 176"/>
              <a:gd name="T23" fmla="*/ 1914 h 204"/>
              <a:gd name="T24" fmla="*/ 14738 w 176"/>
              <a:gd name="T25" fmla="*/ 4148 h 204"/>
              <a:gd name="T26" fmla="*/ 10625 w 176"/>
              <a:gd name="T27" fmla="*/ 7657 h 204"/>
              <a:gd name="T28" fmla="*/ 7198 w 176"/>
              <a:gd name="T29" fmla="*/ 11486 h 204"/>
              <a:gd name="T30" fmla="*/ 4113 w 176"/>
              <a:gd name="T31" fmla="*/ 15953 h 204"/>
              <a:gd name="T32" fmla="*/ 1714 w 176"/>
              <a:gd name="T33" fmla="*/ 21058 h 204"/>
              <a:gd name="T34" fmla="*/ 343 w 176"/>
              <a:gd name="T35" fmla="*/ 26801 h 204"/>
              <a:gd name="T36" fmla="*/ 0 w 176"/>
              <a:gd name="T37" fmla="*/ 32224 h 204"/>
              <a:gd name="T38" fmla="*/ 343 w 176"/>
              <a:gd name="T39" fmla="*/ 37967 h 204"/>
              <a:gd name="T40" fmla="*/ 1714 w 176"/>
              <a:gd name="T41" fmla="*/ 43391 h 204"/>
              <a:gd name="T42" fmla="*/ 4113 w 176"/>
              <a:gd name="T43" fmla="*/ 48815 h 204"/>
              <a:gd name="T44" fmla="*/ 7198 w 176"/>
              <a:gd name="T45" fmla="*/ 53601 h 204"/>
              <a:gd name="T46" fmla="*/ 10625 w 176"/>
              <a:gd name="T47" fmla="*/ 57430 h 204"/>
              <a:gd name="T48" fmla="*/ 14738 w 176"/>
              <a:gd name="T49" fmla="*/ 60939 h 204"/>
              <a:gd name="T50" fmla="*/ 19880 w 176"/>
              <a:gd name="T51" fmla="*/ 63173 h 204"/>
              <a:gd name="T52" fmla="*/ 25021 w 176"/>
              <a:gd name="T53" fmla="*/ 64768 h 204"/>
              <a:gd name="T54" fmla="*/ 30163 w 176"/>
              <a:gd name="T55" fmla="*/ 65087 h 204"/>
              <a:gd name="T56" fmla="*/ 35304 w 176"/>
              <a:gd name="T57" fmla="*/ 64768 h 204"/>
              <a:gd name="T58" fmla="*/ 40445 w 176"/>
              <a:gd name="T59" fmla="*/ 63173 h 204"/>
              <a:gd name="T60" fmla="*/ 44901 w 176"/>
              <a:gd name="T61" fmla="*/ 60939 h 204"/>
              <a:gd name="T62" fmla="*/ 49357 w 176"/>
              <a:gd name="T63" fmla="*/ 57430 h 204"/>
              <a:gd name="T64" fmla="*/ 53127 w 176"/>
              <a:gd name="T65" fmla="*/ 53601 h 204"/>
              <a:gd name="T66" fmla="*/ 55869 w 176"/>
              <a:gd name="T67" fmla="*/ 48815 h 204"/>
              <a:gd name="T68" fmla="*/ 58268 w 176"/>
              <a:gd name="T69" fmla="*/ 43391 h 204"/>
              <a:gd name="T70" fmla="*/ 59639 w 176"/>
              <a:gd name="T71" fmla="*/ 37967 h 204"/>
              <a:gd name="T72" fmla="*/ 60325 w 176"/>
              <a:gd name="T73" fmla="*/ 32224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6"/>
              <a:gd name="T112" fmla="*/ 0 h 204"/>
              <a:gd name="T113" fmla="*/ 176 w 176"/>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6" h="204">
                <a:moveTo>
                  <a:pt x="176" y="101"/>
                </a:moveTo>
                <a:lnTo>
                  <a:pt x="174" y="84"/>
                </a:lnTo>
                <a:lnTo>
                  <a:pt x="170" y="66"/>
                </a:lnTo>
                <a:lnTo>
                  <a:pt x="163" y="50"/>
                </a:lnTo>
                <a:lnTo>
                  <a:pt x="155" y="36"/>
                </a:lnTo>
                <a:lnTo>
                  <a:pt x="144" y="24"/>
                </a:lnTo>
                <a:lnTo>
                  <a:pt x="131" y="13"/>
                </a:lnTo>
                <a:lnTo>
                  <a:pt x="118" y="6"/>
                </a:lnTo>
                <a:lnTo>
                  <a:pt x="103" y="1"/>
                </a:lnTo>
                <a:lnTo>
                  <a:pt x="88" y="0"/>
                </a:lnTo>
                <a:lnTo>
                  <a:pt x="73" y="1"/>
                </a:lnTo>
                <a:lnTo>
                  <a:pt x="58" y="6"/>
                </a:lnTo>
                <a:lnTo>
                  <a:pt x="43" y="13"/>
                </a:lnTo>
                <a:lnTo>
                  <a:pt x="31" y="24"/>
                </a:lnTo>
                <a:lnTo>
                  <a:pt x="21" y="36"/>
                </a:lnTo>
                <a:lnTo>
                  <a:pt x="12" y="50"/>
                </a:lnTo>
                <a:lnTo>
                  <a:pt x="5" y="66"/>
                </a:lnTo>
                <a:lnTo>
                  <a:pt x="1" y="84"/>
                </a:lnTo>
                <a:lnTo>
                  <a:pt x="0" y="101"/>
                </a:lnTo>
                <a:lnTo>
                  <a:pt x="1" y="119"/>
                </a:lnTo>
                <a:lnTo>
                  <a:pt x="5" y="136"/>
                </a:lnTo>
                <a:lnTo>
                  <a:pt x="12" y="153"/>
                </a:lnTo>
                <a:lnTo>
                  <a:pt x="21" y="168"/>
                </a:lnTo>
                <a:lnTo>
                  <a:pt x="31" y="180"/>
                </a:lnTo>
                <a:lnTo>
                  <a:pt x="43" y="191"/>
                </a:lnTo>
                <a:lnTo>
                  <a:pt x="58" y="198"/>
                </a:lnTo>
                <a:lnTo>
                  <a:pt x="73" y="203"/>
                </a:lnTo>
                <a:lnTo>
                  <a:pt x="88" y="204"/>
                </a:lnTo>
                <a:lnTo>
                  <a:pt x="103" y="203"/>
                </a:lnTo>
                <a:lnTo>
                  <a:pt x="118" y="198"/>
                </a:lnTo>
                <a:lnTo>
                  <a:pt x="131" y="191"/>
                </a:lnTo>
                <a:lnTo>
                  <a:pt x="144" y="180"/>
                </a:lnTo>
                <a:lnTo>
                  <a:pt x="155" y="168"/>
                </a:lnTo>
                <a:lnTo>
                  <a:pt x="163" y="153"/>
                </a:lnTo>
                <a:lnTo>
                  <a:pt x="170" y="136"/>
                </a:lnTo>
                <a:lnTo>
                  <a:pt x="174" y="119"/>
                </a:lnTo>
                <a:lnTo>
                  <a:pt x="176" y="101"/>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474" name="Line 50"/>
          <p:cNvSpPr>
            <a:spLocks noChangeShapeType="1"/>
          </p:cNvSpPr>
          <p:nvPr/>
        </p:nvSpPr>
        <p:spPr bwMode="auto">
          <a:xfrm>
            <a:off x="6092825" y="3706813"/>
            <a:ext cx="1588" cy="1587"/>
          </a:xfrm>
          <a:prstGeom prst="line">
            <a:avLst/>
          </a:prstGeom>
          <a:noFill/>
          <a:ln w="0">
            <a:solidFill>
              <a:srgbClr val="00FFFF"/>
            </a:solidFill>
            <a:round/>
            <a:headEnd/>
            <a:tailEnd/>
          </a:ln>
        </p:spPr>
        <p:txBody>
          <a:bodyPr>
            <a:prstTxWarp prst="textNoShape">
              <a:avLst/>
            </a:prstTxWarp>
          </a:bodyPr>
          <a:lstStyle/>
          <a:p>
            <a:endParaRPr lang="en-US"/>
          </a:p>
        </p:txBody>
      </p:sp>
      <p:sp>
        <p:nvSpPr>
          <p:cNvPr id="103475" name="Freeform 51"/>
          <p:cNvSpPr>
            <a:spLocks/>
          </p:cNvSpPr>
          <p:nvPr/>
        </p:nvSpPr>
        <p:spPr bwMode="auto">
          <a:xfrm>
            <a:off x="6034088" y="3673475"/>
            <a:ext cx="58737" cy="65088"/>
          </a:xfrm>
          <a:custGeom>
            <a:avLst/>
            <a:gdLst>
              <a:gd name="T0" fmla="*/ 58737 w 175"/>
              <a:gd name="T1" fmla="*/ 32544 h 204"/>
              <a:gd name="T2" fmla="*/ 58066 w 175"/>
              <a:gd name="T3" fmla="*/ 26801 h 204"/>
              <a:gd name="T4" fmla="*/ 57059 w 175"/>
              <a:gd name="T5" fmla="*/ 21377 h 204"/>
              <a:gd name="T6" fmla="*/ 54709 w 175"/>
              <a:gd name="T7" fmla="*/ 16272 h 204"/>
              <a:gd name="T8" fmla="*/ 52024 w 175"/>
              <a:gd name="T9" fmla="*/ 11805 h 204"/>
              <a:gd name="T10" fmla="*/ 48332 w 175"/>
              <a:gd name="T11" fmla="*/ 7657 h 204"/>
              <a:gd name="T12" fmla="*/ 43969 w 175"/>
              <a:gd name="T13" fmla="*/ 4467 h 204"/>
              <a:gd name="T14" fmla="*/ 39606 w 175"/>
              <a:gd name="T15" fmla="*/ 1914 h 204"/>
              <a:gd name="T16" fmla="*/ 34571 w 175"/>
              <a:gd name="T17" fmla="*/ 638 h 204"/>
              <a:gd name="T18" fmla="*/ 29536 w 175"/>
              <a:gd name="T19" fmla="*/ 0 h 204"/>
              <a:gd name="T20" fmla="*/ 24166 w 175"/>
              <a:gd name="T21" fmla="*/ 638 h 204"/>
              <a:gd name="T22" fmla="*/ 19131 w 175"/>
              <a:gd name="T23" fmla="*/ 1914 h 204"/>
              <a:gd name="T24" fmla="*/ 14433 w 175"/>
              <a:gd name="T25" fmla="*/ 4467 h 204"/>
              <a:gd name="T26" fmla="*/ 10405 w 175"/>
              <a:gd name="T27" fmla="*/ 7657 h 204"/>
              <a:gd name="T28" fmla="*/ 6713 w 175"/>
              <a:gd name="T29" fmla="*/ 11805 h 204"/>
              <a:gd name="T30" fmla="*/ 3692 w 175"/>
              <a:gd name="T31" fmla="*/ 16272 h 204"/>
              <a:gd name="T32" fmla="*/ 1678 w 175"/>
              <a:gd name="T33" fmla="*/ 21377 h 204"/>
              <a:gd name="T34" fmla="*/ 336 w 175"/>
              <a:gd name="T35" fmla="*/ 26801 h 204"/>
              <a:gd name="T36" fmla="*/ 0 w 175"/>
              <a:gd name="T37" fmla="*/ 32544 h 204"/>
              <a:gd name="T38" fmla="*/ 336 w 175"/>
              <a:gd name="T39" fmla="*/ 38287 h 204"/>
              <a:gd name="T40" fmla="*/ 1678 w 175"/>
              <a:gd name="T41" fmla="*/ 43711 h 204"/>
              <a:gd name="T42" fmla="*/ 3692 w 175"/>
              <a:gd name="T43" fmla="*/ 48816 h 204"/>
              <a:gd name="T44" fmla="*/ 6713 w 175"/>
              <a:gd name="T45" fmla="*/ 53283 h 204"/>
              <a:gd name="T46" fmla="*/ 10405 w 175"/>
              <a:gd name="T47" fmla="*/ 57750 h 204"/>
              <a:gd name="T48" fmla="*/ 14433 w 175"/>
              <a:gd name="T49" fmla="*/ 60621 h 204"/>
              <a:gd name="T50" fmla="*/ 19131 w 175"/>
              <a:gd name="T51" fmla="*/ 63174 h 204"/>
              <a:gd name="T52" fmla="*/ 24166 w 175"/>
              <a:gd name="T53" fmla="*/ 64450 h 204"/>
              <a:gd name="T54" fmla="*/ 29536 w 175"/>
              <a:gd name="T55" fmla="*/ 65088 h 204"/>
              <a:gd name="T56" fmla="*/ 34571 w 175"/>
              <a:gd name="T57" fmla="*/ 64450 h 204"/>
              <a:gd name="T58" fmla="*/ 39606 w 175"/>
              <a:gd name="T59" fmla="*/ 63174 h 204"/>
              <a:gd name="T60" fmla="*/ 43969 w 175"/>
              <a:gd name="T61" fmla="*/ 60621 h 204"/>
              <a:gd name="T62" fmla="*/ 48332 w 175"/>
              <a:gd name="T63" fmla="*/ 57750 h 204"/>
              <a:gd name="T64" fmla="*/ 52024 w 175"/>
              <a:gd name="T65" fmla="*/ 53283 h 204"/>
              <a:gd name="T66" fmla="*/ 54709 w 175"/>
              <a:gd name="T67" fmla="*/ 48816 h 204"/>
              <a:gd name="T68" fmla="*/ 57059 w 175"/>
              <a:gd name="T69" fmla="*/ 43711 h 204"/>
              <a:gd name="T70" fmla="*/ 58066 w 175"/>
              <a:gd name="T71" fmla="*/ 38287 h 204"/>
              <a:gd name="T72" fmla="*/ 58737 w 175"/>
              <a:gd name="T73" fmla="*/ 32544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5"/>
              <a:gd name="T112" fmla="*/ 0 h 204"/>
              <a:gd name="T113" fmla="*/ 175 w 175"/>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5" h="204">
                <a:moveTo>
                  <a:pt x="175" y="102"/>
                </a:moveTo>
                <a:lnTo>
                  <a:pt x="173" y="84"/>
                </a:lnTo>
                <a:lnTo>
                  <a:pt x="170" y="67"/>
                </a:lnTo>
                <a:lnTo>
                  <a:pt x="163" y="51"/>
                </a:lnTo>
                <a:lnTo>
                  <a:pt x="155" y="37"/>
                </a:lnTo>
                <a:lnTo>
                  <a:pt x="144" y="24"/>
                </a:lnTo>
                <a:lnTo>
                  <a:pt x="131" y="14"/>
                </a:lnTo>
                <a:lnTo>
                  <a:pt x="118" y="6"/>
                </a:lnTo>
                <a:lnTo>
                  <a:pt x="103" y="2"/>
                </a:lnTo>
                <a:lnTo>
                  <a:pt x="88" y="0"/>
                </a:lnTo>
                <a:lnTo>
                  <a:pt x="72" y="2"/>
                </a:lnTo>
                <a:lnTo>
                  <a:pt x="57" y="6"/>
                </a:lnTo>
                <a:lnTo>
                  <a:pt x="43" y="14"/>
                </a:lnTo>
                <a:lnTo>
                  <a:pt x="31" y="24"/>
                </a:lnTo>
                <a:lnTo>
                  <a:pt x="20" y="37"/>
                </a:lnTo>
                <a:lnTo>
                  <a:pt x="11" y="51"/>
                </a:lnTo>
                <a:lnTo>
                  <a:pt x="5" y="67"/>
                </a:lnTo>
                <a:lnTo>
                  <a:pt x="1" y="84"/>
                </a:lnTo>
                <a:lnTo>
                  <a:pt x="0" y="102"/>
                </a:lnTo>
                <a:lnTo>
                  <a:pt x="1" y="120"/>
                </a:lnTo>
                <a:lnTo>
                  <a:pt x="5" y="137"/>
                </a:lnTo>
                <a:lnTo>
                  <a:pt x="11" y="153"/>
                </a:lnTo>
                <a:lnTo>
                  <a:pt x="20" y="167"/>
                </a:lnTo>
                <a:lnTo>
                  <a:pt x="31" y="181"/>
                </a:lnTo>
                <a:lnTo>
                  <a:pt x="43" y="190"/>
                </a:lnTo>
                <a:lnTo>
                  <a:pt x="57" y="198"/>
                </a:lnTo>
                <a:lnTo>
                  <a:pt x="72" y="202"/>
                </a:lnTo>
                <a:lnTo>
                  <a:pt x="88" y="204"/>
                </a:lnTo>
                <a:lnTo>
                  <a:pt x="103" y="202"/>
                </a:lnTo>
                <a:lnTo>
                  <a:pt x="118" y="198"/>
                </a:lnTo>
                <a:lnTo>
                  <a:pt x="131" y="190"/>
                </a:lnTo>
                <a:lnTo>
                  <a:pt x="144" y="181"/>
                </a:lnTo>
                <a:lnTo>
                  <a:pt x="155" y="167"/>
                </a:lnTo>
                <a:lnTo>
                  <a:pt x="163" y="153"/>
                </a:lnTo>
                <a:lnTo>
                  <a:pt x="170" y="137"/>
                </a:lnTo>
                <a:lnTo>
                  <a:pt x="173" y="120"/>
                </a:lnTo>
                <a:lnTo>
                  <a:pt x="175" y="102"/>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476" name="Line 52"/>
          <p:cNvSpPr>
            <a:spLocks noChangeShapeType="1"/>
          </p:cNvSpPr>
          <p:nvPr/>
        </p:nvSpPr>
        <p:spPr bwMode="auto">
          <a:xfrm>
            <a:off x="6380163" y="3579813"/>
            <a:ext cx="1587" cy="1587"/>
          </a:xfrm>
          <a:prstGeom prst="line">
            <a:avLst/>
          </a:prstGeom>
          <a:noFill/>
          <a:ln w="0">
            <a:solidFill>
              <a:srgbClr val="00FFFF"/>
            </a:solidFill>
            <a:round/>
            <a:headEnd/>
            <a:tailEnd/>
          </a:ln>
        </p:spPr>
        <p:txBody>
          <a:bodyPr>
            <a:prstTxWarp prst="textNoShape">
              <a:avLst/>
            </a:prstTxWarp>
          </a:bodyPr>
          <a:lstStyle/>
          <a:p>
            <a:endParaRPr lang="en-US"/>
          </a:p>
        </p:txBody>
      </p:sp>
      <p:sp>
        <p:nvSpPr>
          <p:cNvPr id="103477" name="Freeform 53"/>
          <p:cNvSpPr>
            <a:spLocks/>
          </p:cNvSpPr>
          <p:nvPr/>
        </p:nvSpPr>
        <p:spPr bwMode="auto">
          <a:xfrm>
            <a:off x="6319838" y="3546475"/>
            <a:ext cx="60325" cy="65088"/>
          </a:xfrm>
          <a:custGeom>
            <a:avLst/>
            <a:gdLst>
              <a:gd name="T0" fmla="*/ 60325 w 175"/>
              <a:gd name="T1" fmla="*/ 32225 h 204"/>
              <a:gd name="T2" fmla="*/ 59636 w 175"/>
              <a:gd name="T3" fmla="*/ 26482 h 204"/>
              <a:gd name="T4" fmla="*/ 58601 w 175"/>
              <a:gd name="T5" fmla="*/ 21058 h 204"/>
              <a:gd name="T6" fmla="*/ 56533 w 175"/>
              <a:gd name="T7" fmla="*/ 15953 h 204"/>
              <a:gd name="T8" fmla="*/ 53431 w 175"/>
              <a:gd name="T9" fmla="*/ 11486 h 204"/>
              <a:gd name="T10" fmla="*/ 49639 w 175"/>
              <a:gd name="T11" fmla="*/ 7338 h 204"/>
              <a:gd name="T12" fmla="*/ 45158 w 175"/>
              <a:gd name="T13" fmla="*/ 4148 h 204"/>
              <a:gd name="T14" fmla="*/ 40676 w 175"/>
              <a:gd name="T15" fmla="*/ 1914 h 204"/>
              <a:gd name="T16" fmla="*/ 35506 w 175"/>
              <a:gd name="T17" fmla="*/ 319 h 204"/>
              <a:gd name="T18" fmla="*/ 30335 w 175"/>
              <a:gd name="T19" fmla="*/ 0 h 204"/>
              <a:gd name="T20" fmla="*/ 24819 w 175"/>
              <a:gd name="T21" fmla="*/ 319 h 204"/>
              <a:gd name="T22" fmla="*/ 19649 w 175"/>
              <a:gd name="T23" fmla="*/ 1914 h 204"/>
              <a:gd name="T24" fmla="*/ 15167 w 175"/>
              <a:gd name="T25" fmla="*/ 4148 h 204"/>
              <a:gd name="T26" fmla="*/ 10686 w 175"/>
              <a:gd name="T27" fmla="*/ 7338 h 204"/>
              <a:gd name="T28" fmla="*/ 6894 w 175"/>
              <a:gd name="T29" fmla="*/ 11486 h 204"/>
              <a:gd name="T30" fmla="*/ 3792 w 175"/>
              <a:gd name="T31" fmla="*/ 15953 h 204"/>
              <a:gd name="T32" fmla="*/ 1724 w 175"/>
              <a:gd name="T33" fmla="*/ 21058 h 204"/>
              <a:gd name="T34" fmla="*/ 345 w 175"/>
              <a:gd name="T35" fmla="*/ 26482 h 204"/>
              <a:gd name="T36" fmla="*/ 0 w 175"/>
              <a:gd name="T37" fmla="*/ 32225 h 204"/>
              <a:gd name="T38" fmla="*/ 345 w 175"/>
              <a:gd name="T39" fmla="*/ 37968 h 204"/>
              <a:gd name="T40" fmla="*/ 1724 w 175"/>
              <a:gd name="T41" fmla="*/ 43392 h 204"/>
              <a:gd name="T42" fmla="*/ 3792 w 175"/>
              <a:gd name="T43" fmla="*/ 48816 h 204"/>
              <a:gd name="T44" fmla="*/ 6894 w 175"/>
              <a:gd name="T45" fmla="*/ 53602 h 204"/>
              <a:gd name="T46" fmla="*/ 10686 w 175"/>
              <a:gd name="T47" fmla="*/ 57431 h 204"/>
              <a:gd name="T48" fmla="*/ 15167 w 175"/>
              <a:gd name="T49" fmla="*/ 60302 h 204"/>
              <a:gd name="T50" fmla="*/ 19649 w 175"/>
              <a:gd name="T51" fmla="*/ 63174 h 204"/>
              <a:gd name="T52" fmla="*/ 24819 w 175"/>
              <a:gd name="T53" fmla="*/ 64131 h 204"/>
              <a:gd name="T54" fmla="*/ 30335 w 175"/>
              <a:gd name="T55" fmla="*/ 65088 h 204"/>
              <a:gd name="T56" fmla="*/ 35506 w 175"/>
              <a:gd name="T57" fmla="*/ 64131 h 204"/>
              <a:gd name="T58" fmla="*/ 40676 w 175"/>
              <a:gd name="T59" fmla="*/ 63174 h 204"/>
              <a:gd name="T60" fmla="*/ 45158 w 175"/>
              <a:gd name="T61" fmla="*/ 60302 h 204"/>
              <a:gd name="T62" fmla="*/ 49639 w 175"/>
              <a:gd name="T63" fmla="*/ 57431 h 204"/>
              <a:gd name="T64" fmla="*/ 53431 w 175"/>
              <a:gd name="T65" fmla="*/ 53602 h 204"/>
              <a:gd name="T66" fmla="*/ 56533 w 175"/>
              <a:gd name="T67" fmla="*/ 48816 h 204"/>
              <a:gd name="T68" fmla="*/ 58601 w 175"/>
              <a:gd name="T69" fmla="*/ 43392 h 204"/>
              <a:gd name="T70" fmla="*/ 59636 w 175"/>
              <a:gd name="T71" fmla="*/ 37968 h 204"/>
              <a:gd name="T72" fmla="*/ 60325 w 175"/>
              <a:gd name="T73" fmla="*/ 32225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5"/>
              <a:gd name="T112" fmla="*/ 0 h 204"/>
              <a:gd name="T113" fmla="*/ 175 w 175"/>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5" h="204">
                <a:moveTo>
                  <a:pt x="175" y="101"/>
                </a:moveTo>
                <a:lnTo>
                  <a:pt x="173" y="83"/>
                </a:lnTo>
                <a:lnTo>
                  <a:pt x="170" y="66"/>
                </a:lnTo>
                <a:lnTo>
                  <a:pt x="164" y="50"/>
                </a:lnTo>
                <a:lnTo>
                  <a:pt x="155" y="36"/>
                </a:lnTo>
                <a:lnTo>
                  <a:pt x="144" y="23"/>
                </a:lnTo>
                <a:lnTo>
                  <a:pt x="131" y="13"/>
                </a:lnTo>
                <a:lnTo>
                  <a:pt x="118" y="6"/>
                </a:lnTo>
                <a:lnTo>
                  <a:pt x="103" y="1"/>
                </a:lnTo>
                <a:lnTo>
                  <a:pt x="88" y="0"/>
                </a:lnTo>
                <a:lnTo>
                  <a:pt x="72" y="1"/>
                </a:lnTo>
                <a:lnTo>
                  <a:pt x="57" y="6"/>
                </a:lnTo>
                <a:lnTo>
                  <a:pt x="44" y="13"/>
                </a:lnTo>
                <a:lnTo>
                  <a:pt x="31" y="23"/>
                </a:lnTo>
                <a:lnTo>
                  <a:pt x="20" y="36"/>
                </a:lnTo>
                <a:lnTo>
                  <a:pt x="11" y="50"/>
                </a:lnTo>
                <a:lnTo>
                  <a:pt x="5" y="66"/>
                </a:lnTo>
                <a:lnTo>
                  <a:pt x="1" y="83"/>
                </a:lnTo>
                <a:lnTo>
                  <a:pt x="0" y="101"/>
                </a:lnTo>
                <a:lnTo>
                  <a:pt x="1" y="119"/>
                </a:lnTo>
                <a:lnTo>
                  <a:pt x="5" y="136"/>
                </a:lnTo>
                <a:lnTo>
                  <a:pt x="11" y="153"/>
                </a:lnTo>
                <a:lnTo>
                  <a:pt x="20" y="168"/>
                </a:lnTo>
                <a:lnTo>
                  <a:pt x="31" y="180"/>
                </a:lnTo>
                <a:lnTo>
                  <a:pt x="44" y="189"/>
                </a:lnTo>
                <a:lnTo>
                  <a:pt x="57" y="198"/>
                </a:lnTo>
                <a:lnTo>
                  <a:pt x="72" y="201"/>
                </a:lnTo>
                <a:lnTo>
                  <a:pt x="88" y="204"/>
                </a:lnTo>
                <a:lnTo>
                  <a:pt x="103" y="201"/>
                </a:lnTo>
                <a:lnTo>
                  <a:pt x="118" y="198"/>
                </a:lnTo>
                <a:lnTo>
                  <a:pt x="131" y="189"/>
                </a:lnTo>
                <a:lnTo>
                  <a:pt x="144" y="180"/>
                </a:lnTo>
                <a:lnTo>
                  <a:pt x="155" y="168"/>
                </a:lnTo>
                <a:lnTo>
                  <a:pt x="164" y="153"/>
                </a:lnTo>
                <a:lnTo>
                  <a:pt x="170" y="136"/>
                </a:lnTo>
                <a:lnTo>
                  <a:pt x="173" y="119"/>
                </a:lnTo>
                <a:lnTo>
                  <a:pt x="175" y="101"/>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478" name="Line 54"/>
          <p:cNvSpPr>
            <a:spLocks noChangeShapeType="1"/>
          </p:cNvSpPr>
          <p:nvPr/>
        </p:nvSpPr>
        <p:spPr bwMode="auto">
          <a:xfrm>
            <a:off x="6665913" y="3357563"/>
            <a:ext cx="1587" cy="1587"/>
          </a:xfrm>
          <a:prstGeom prst="line">
            <a:avLst/>
          </a:prstGeom>
          <a:noFill/>
          <a:ln w="0">
            <a:solidFill>
              <a:srgbClr val="00FFFF"/>
            </a:solidFill>
            <a:round/>
            <a:headEnd/>
            <a:tailEnd/>
          </a:ln>
        </p:spPr>
        <p:txBody>
          <a:bodyPr>
            <a:prstTxWarp prst="textNoShape">
              <a:avLst/>
            </a:prstTxWarp>
          </a:bodyPr>
          <a:lstStyle/>
          <a:p>
            <a:endParaRPr lang="en-US"/>
          </a:p>
        </p:txBody>
      </p:sp>
      <p:sp>
        <p:nvSpPr>
          <p:cNvPr id="103479" name="Freeform 55"/>
          <p:cNvSpPr>
            <a:spLocks/>
          </p:cNvSpPr>
          <p:nvPr/>
        </p:nvSpPr>
        <p:spPr bwMode="auto">
          <a:xfrm>
            <a:off x="6607175" y="3325813"/>
            <a:ext cx="58738" cy="65087"/>
          </a:xfrm>
          <a:custGeom>
            <a:avLst/>
            <a:gdLst>
              <a:gd name="T0" fmla="*/ 58738 w 176"/>
              <a:gd name="T1" fmla="*/ 32544 h 204"/>
              <a:gd name="T2" fmla="*/ 58404 w 176"/>
              <a:gd name="T3" fmla="*/ 27120 h 204"/>
              <a:gd name="T4" fmla="*/ 57069 w 176"/>
              <a:gd name="T5" fmla="*/ 21696 h 204"/>
              <a:gd name="T6" fmla="*/ 54399 w 176"/>
              <a:gd name="T7" fmla="*/ 16272 h 204"/>
              <a:gd name="T8" fmla="*/ 51729 w 176"/>
              <a:gd name="T9" fmla="*/ 11805 h 204"/>
              <a:gd name="T10" fmla="*/ 48392 w 176"/>
              <a:gd name="T11" fmla="*/ 7657 h 204"/>
              <a:gd name="T12" fmla="*/ 44387 w 176"/>
              <a:gd name="T13" fmla="*/ 4467 h 204"/>
              <a:gd name="T14" fmla="*/ 39381 w 176"/>
              <a:gd name="T15" fmla="*/ 1914 h 204"/>
              <a:gd name="T16" fmla="*/ 34709 w 176"/>
              <a:gd name="T17" fmla="*/ 638 h 204"/>
              <a:gd name="T18" fmla="*/ 29369 w 176"/>
              <a:gd name="T19" fmla="*/ 0 h 204"/>
              <a:gd name="T20" fmla="*/ 24363 w 176"/>
              <a:gd name="T21" fmla="*/ 638 h 204"/>
              <a:gd name="T22" fmla="*/ 19357 w 176"/>
              <a:gd name="T23" fmla="*/ 1914 h 204"/>
              <a:gd name="T24" fmla="*/ 15018 w 176"/>
              <a:gd name="T25" fmla="*/ 4467 h 204"/>
              <a:gd name="T26" fmla="*/ 10680 w 176"/>
              <a:gd name="T27" fmla="*/ 7657 h 204"/>
              <a:gd name="T28" fmla="*/ 7009 w 176"/>
              <a:gd name="T29" fmla="*/ 11805 h 204"/>
              <a:gd name="T30" fmla="*/ 4339 w 176"/>
              <a:gd name="T31" fmla="*/ 16272 h 204"/>
              <a:gd name="T32" fmla="*/ 2002 w 176"/>
              <a:gd name="T33" fmla="*/ 21696 h 204"/>
              <a:gd name="T34" fmla="*/ 334 w 176"/>
              <a:gd name="T35" fmla="*/ 27120 h 204"/>
              <a:gd name="T36" fmla="*/ 0 w 176"/>
              <a:gd name="T37" fmla="*/ 32544 h 204"/>
              <a:gd name="T38" fmla="*/ 334 w 176"/>
              <a:gd name="T39" fmla="*/ 38286 h 204"/>
              <a:gd name="T40" fmla="*/ 2002 w 176"/>
              <a:gd name="T41" fmla="*/ 44029 h 204"/>
              <a:gd name="T42" fmla="*/ 4339 w 176"/>
              <a:gd name="T43" fmla="*/ 49134 h 204"/>
              <a:gd name="T44" fmla="*/ 7009 w 176"/>
              <a:gd name="T45" fmla="*/ 53601 h 204"/>
              <a:gd name="T46" fmla="*/ 10680 w 176"/>
              <a:gd name="T47" fmla="*/ 57430 h 204"/>
              <a:gd name="T48" fmla="*/ 15018 w 176"/>
              <a:gd name="T49" fmla="*/ 60939 h 204"/>
              <a:gd name="T50" fmla="*/ 19357 w 176"/>
              <a:gd name="T51" fmla="*/ 63173 h 204"/>
              <a:gd name="T52" fmla="*/ 24363 w 176"/>
              <a:gd name="T53" fmla="*/ 64768 h 204"/>
              <a:gd name="T54" fmla="*/ 29369 w 176"/>
              <a:gd name="T55" fmla="*/ 65087 h 204"/>
              <a:gd name="T56" fmla="*/ 34709 w 176"/>
              <a:gd name="T57" fmla="*/ 64768 h 204"/>
              <a:gd name="T58" fmla="*/ 39381 w 176"/>
              <a:gd name="T59" fmla="*/ 63173 h 204"/>
              <a:gd name="T60" fmla="*/ 44387 w 176"/>
              <a:gd name="T61" fmla="*/ 60939 h 204"/>
              <a:gd name="T62" fmla="*/ 48392 w 176"/>
              <a:gd name="T63" fmla="*/ 57430 h 204"/>
              <a:gd name="T64" fmla="*/ 51729 w 176"/>
              <a:gd name="T65" fmla="*/ 53601 h 204"/>
              <a:gd name="T66" fmla="*/ 54399 w 176"/>
              <a:gd name="T67" fmla="*/ 49134 h 204"/>
              <a:gd name="T68" fmla="*/ 57069 w 176"/>
              <a:gd name="T69" fmla="*/ 44029 h 204"/>
              <a:gd name="T70" fmla="*/ 58404 w 176"/>
              <a:gd name="T71" fmla="*/ 38286 h 204"/>
              <a:gd name="T72" fmla="*/ 58738 w 176"/>
              <a:gd name="T73" fmla="*/ 32544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6"/>
              <a:gd name="T112" fmla="*/ 0 h 204"/>
              <a:gd name="T113" fmla="*/ 176 w 176"/>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6" h="204">
                <a:moveTo>
                  <a:pt x="176" y="102"/>
                </a:moveTo>
                <a:lnTo>
                  <a:pt x="175" y="85"/>
                </a:lnTo>
                <a:lnTo>
                  <a:pt x="171" y="68"/>
                </a:lnTo>
                <a:lnTo>
                  <a:pt x="163" y="51"/>
                </a:lnTo>
                <a:lnTo>
                  <a:pt x="155" y="37"/>
                </a:lnTo>
                <a:lnTo>
                  <a:pt x="145" y="24"/>
                </a:lnTo>
                <a:lnTo>
                  <a:pt x="133" y="14"/>
                </a:lnTo>
                <a:lnTo>
                  <a:pt x="118" y="6"/>
                </a:lnTo>
                <a:lnTo>
                  <a:pt x="104" y="2"/>
                </a:lnTo>
                <a:lnTo>
                  <a:pt x="88" y="0"/>
                </a:lnTo>
                <a:lnTo>
                  <a:pt x="73" y="2"/>
                </a:lnTo>
                <a:lnTo>
                  <a:pt x="58" y="6"/>
                </a:lnTo>
                <a:lnTo>
                  <a:pt x="45" y="14"/>
                </a:lnTo>
                <a:lnTo>
                  <a:pt x="32" y="24"/>
                </a:lnTo>
                <a:lnTo>
                  <a:pt x="21" y="37"/>
                </a:lnTo>
                <a:lnTo>
                  <a:pt x="13" y="51"/>
                </a:lnTo>
                <a:lnTo>
                  <a:pt x="6" y="68"/>
                </a:lnTo>
                <a:lnTo>
                  <a:pt x="1" y="85"/>
                </a:lnTo>
                <a:lnTo>
                  <a:pt x="0" y="102"/>
                </a:lnTo>
                <a:lnTo>
                  <a:pt x="1" y="120"/>
                </a:lnTo>
                <a:lnTo>
                  <a:pt x="6" y="138"/>
                </a:lnTo>
                <a:lnTo>
                  <a:pt x="13" y="154"/>
                </a:lnTo>
                <a:lnTo>
                  <a:pt x="21" y="168"/>
                </a:lnTo>
                <a:lnTo>
                  <a:pt x="32" y="180"/>
                </a:lnTo>
                <a:lnTo>
                  <a:pt x="45" y="191"/>
                </a:lnTo>
                <a:lnTo>
                  <a:pt x="58" y="198"/>
                </a:lnTo>
                <a:lnTo>
                  <a:pt x="73" y="203"/>
                </a:lnTo>
                <a:lnTo>
                  <a:pt x="88" y="204"/>
                </a:lnTo>
                <a:lnTo>
                  <a:pt x="104" y="203"/>
                </a:lnTo>
                <a:lnTo>
                  <a:pt x="118" y="198"/>
                </a:lnTo>
                <a:lnTo>
                  <a:pt x="133" y="191"/>
                </a:lnTo>
                <a:lnTo>
                  <a:pt x="145" y="180"/>
                </a:lnTo>
                <a:lnTo>
                  <a:pt x="155" y="168"/>
                </a:lnTo>
                <a:lnTo>
                  <a:pt x="163" y="154"/>
                </a:lnTo>
                <a:lnTo>
                  <a:pt x="171" y="138"/>
                </a:lnTo>
                <a:lnTo>
                  <a:pt x="175" y="120"/>
                </a:lnTo>
                <a:lnTo>
                  <a:pt x="176" y="102"/>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480" name="Line 56"/>
          <p:cNvSpPr>
            <a:spLocks noChangeShapeType="1"/>
          </p:cNvSpPr>
          <p:nvPr/>
        </p:nvSpPr>
        <p:spPr bwMode="auto">
          <a:xfrm>
            <a:off x="6953250" y="3357563"/>
            <a:ext cx="1588" cy="1587"/>
          </a:xfrm>
          <a:prstGeom prst="line">
            <a:avLst/>
          </a:prstGeom>
          <a:noFill/>
          <a:ln w="0">
            <a:solidFill>
              <a:srgbClr val="FFFFFF"/>
            </a:solidFill>
            <a:round/>
            <a:headEnd/>
            <a:tailEnd/>
          </a:ln>
        </p:spPr>
        <p:txBody>
          <a:bodyPr>
            <a:prstTxWarp prst="textNoShape">
              <a:avLst/>
            </a:prstTxWarp>
          </a:bodyPr>
          <a:lstStyle/>
          <a:p>
            <a:endParaRPr lang="en-US"/>
          </a:p>
        </p:txBody>
      </p:sp>
      <p:sp>
        <p:nvSpPr>
          <p:cNvPr id="103481" name="Freeform 57"/>
          <p:cNvSpPr>
            <a:spLocks/>
          </p:cNvSpPr>
          <p:nvPr/>
        </p:nvSpPr>
        <p:spPr bwMode="auto">
          <a:xfrm>
            <a:off x="6892925" y="3325813"/>
            <a:ext cx="60325" cy="65087"/>
          </a:xfrm>
          <a:custGeom>
            <a:avLst/>
            <a:gdLst>
              <a:gd name="T0" fmla="*/ 60325 w 176"/>
              <a:gd name="T1" fmla="*/ 32544 h 204"/>
              <a:gd name="T2" fmla="*/ 59982 w 176"/>
              <a:gd name="T3" fmla="*/ 27120 h 204"/>
              <a:gd name="T4" fmla="*/ 58268 w 176"/>
              <a:gd name="T5" fmla="*/ 21696 h 204"/>
              <a:gd name="T6" fmla="*/ 56212 w 176"/>
              <a:gd name="T7" fmla="*/ 16272 h 204"/>
              <a:gd name="T8" fmla="*/ 53127 w 176"/>
              <a:gd name="T9" fmla="*/ 11805 h 204"/>
              <a:gd name="T10" fmla="*/ 49357 w 176"/>
              <a:gd name="T11" fmla="*/ 7657 h 204"/>
              <a:gd name="T12" fmla="*/ 44901 w 176"/>
              <a:gd name="T13" fmla="*/ 4467 h 204"/>
              <a:gd name="T14" fmla="*/ 40445 w 176"/>
              <a:gd name="T15" fmla="*/ 1914 h 204"/>
              <a:gd name="T16" fmla="*/ 35304 w 176"/>
              <a:gd name="T17" fmla="*/ 638 h 204"/>
              <a:gd name="T18" fmla="*/ 30163 w 176"/>
              <a:gd name="T19" fmla="*/ 0 h 204"/>
              <a:gd name="T20" fmla="*/ 25021 w 176"/>
              <a:gd name="T21" fmla="*/ 638 h 204"/>
              <a:gd name="T22" fmla="*/ 19880 w 176"/>
              <a:gd name="T23" fmla="*/ 1914 h 204"/>
              <a:gd name="T24" fmla="*/ 15081 w 176"/>
              <a:gd name="T25" fmla="*/ 4467 h 204"/>
              <a:gd name="T26" fmla="*/ 10625 w 176"/>
              <a:gd name="T27" fmla="*/ 7657 h 204"/>
              <a:gd name="T28" fmla="*/ 7198 w 176"/>
              <a:gd name="T29" fmla="*/ 11805 h 204"/>
              <a:gd name="T30" fmla="*/ 4456 w 176"/>
              <a:gd name="T31" fmla="*/ 16272 h 204"/>
              <a:gd name="T32" fmla="*/ 1714 w 176"/>
              <a:gd name="T33" fmla="*/ 21696 h 204"/>
              <a:gd name="T34" fmla="*/ 343 w 176"/>
              <a:gd name="T35" fmla="*/ 27120 h 204"/>
              <a:gd name="T36" fmla="*/ 0 w 176"/>
              <a:gd name="T37" fmla="*/ 32544 h 204"/>
              <a:gd name="T38" fmla="*/ 343 w 176"/>
              <a:gd name="T39" fmla="*/ 38286 h 204"/>
              <a:gd name="T40" fmla="*/ 1714 w 176"/>
              <a:gd name="T41" fmla="*/ 44029 h 204"/>
              <a:gd name="T42" fmla="*/ 4456 w 176"/>
              <a:gd name="T43" fmla="*/ 49134 h 204"/>
              <a:gd name="T44" fmla="*/ 7198 w 176"/>
              <a:gd name="T45" fmla="*/ 53601 h 204"/>
              <a:gd name="T46" fmla="*/ 10625 w 176"/>
              <a:gd name="T47" fmla="*/ 57430 h 204"/>
              <a:gd name="T48" fmla="*/ 15081 w 176"/>
              <a:gd name="T49" fmla="*/ 60939 h 204"/>
              <a:gd name="T50" fmla="*/ 19880 w 176"/>
              <a:gd name="T51" fmla="*/ 63173 h 204"/>
              <a:gd name="T52" fmla="*/ 25021 w 176"/>
              <a:gd name="T53" fmla="*/ 64768 h 204"/>
              <a:gd name="T54" fmla="*/ 30163 w 176"/>
              <a:gd name="T55" fmla="*/ 65087 h 204"/>
              <a:gd name="T56" fmla="*/ 35304 w 176"/>
              <a:gd name="T57" fmla="*/ 64768 h 204"/>
              <a:gd name="T58" fmla="*/ 40445 w 176"/>
              <a:gd name="T59" fmla="*/ 63173 h 204"/>
              <a:gd name="T60" fmla="*/ 44901 w 176"/>
              <a:gd name="T61" fmla="*/ 60939 h 204"/>
              <a:gd name="T62" fmla="*/ 49357 w 176"/>
              <a:gd name="T63" fmla="*/ 57430 h 204"/>
              <a:gd name="T64" fmla="*/ 53127 w 176"/>
              <a:gd name="T65" fmla="*/ 53601 h 204"/>
              <a:gd name="T66" fmla="*/ 56212 w 176"/>
              <a:gd name="T67" fmla="*/ 49134 h 204"/>
              <a:gd name="T68" fmla="*/ 58268 w 176"/>
              <a:gd name="T69" fmla="*/ 44029 h 204"/>
              <a:gd name="T70" fmla="*/ 59982 w 176"/>
              <a:gd name="T71" fmla="*/ 38286 h 204"/>
              <a:gd name="T72" fmla="*/ 60325 w 176"/>
              <a:gd name="T73" fmla="*/ 32544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6"/>
              <a:gd name="T112" fmla="*/ 0 h 204"/>
              <a:gd name="T113" fmla="*/ 176 w 176"/>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6" h="204">
                <a:moveTo>
                  <a:pt x="176" y="102"/>
                </a:moveTo>
                <a:lnTo>
                  <a:pt x="175" y="85"/>
                </a:lnTo>
                <a:lnTo>
                  <a:pt x="170" y="68"/>
                </a:lnTo>
                <a:lnTo>
                  <a:pt x="164" y="51"/>
                </a:lnTo>
                <a:lnTo>
                  <a:pt x="155" y="37"/>
                </a:lnTo>
                <a:lnTo>
                  <a:pt x="144" y="24"/>
                </a:lnTo>
                <a:lnTo>
                  <a:pt x="131" y="14"/>
                </a:lnTo>
                <a:lnTo>
                  <a:pt x="118" y="6"/>
                </a:lnTo>
                <a:lnTo>
                  <a:pt x="103" y="2"/>
                </a:lnTo>
                <a:lnTo>
                  <a:pt x="88" y="0"/>
                </a:lnTo>
                <a:lnTo>
                  <a:pt x="73" y="2"/>
                </a:lnTo>
                <a:lnTo>
                  <a:pt x="58" y="6"/>
                </a:lnTo>
                <a:lnTo>
                  <a:pt x="44" y="14"/>
                </a:lnTo>
                <a:lnTo>
                  <a:pt x="31" y="24"/>
                </a:lnTo>
                <a:lnTo>
                  <a:pt x="21" y="37"/>
                </a:lnTo>
                <a:lnTo>
                  <a:pt x="13" y="51"/>
                </a:lnTo>
                <a:lnTo>
                  <a:pt x="5" y="68"/>
                </a:lnTo>
                <a:lnTo>
                  <a:pt x="1" y="85"/>
                </a:lnTo>
                <a:lnTo>
                  <a:pt x="0" y="102"/>
                </a:lnTo>
                <a:lnTo>
                  <a:pt x="1" y="120"/>
                </a:lnTo>
                <a:lnTo>
                  <a:pt x="5" y="138"/>
                </a:lnTo>
                <a:lnTo>
                  <a:pt x="13" y="154"/>
                </a:lnTo>
                <a:lnTo>
                  <a:pt x="21" y="168"/>
                </a:lnTo>
                <a:lnTo>
                  <a:pt x="31" y="180"/>
                </a:lnTo>
                <a:lnTo>
                  <a:pt x="44" y="191"/>
                </a:lnTo>
                <a:lnTo>
                  <a:pt x="58" y="198"/>
                </a:lnTo>
                <a:lnTo>
                  <a:pt x="73" y="203"/>
                </a:lnTo>
                <a:lnTo>
                  <a:pt x="88" y="204"/>
                </a:lnTo>
                <a:lnTo>
                  <a:pt x="103" y="203"/>
                </a:lnTo>
                <a:lnTo>
                  <a:pt x="118" y="198"/>
                </a:lnTo>
                <a:lnTo>
                  <a:pt x="131" y="191"/>
                </a:lnTo>
                <a:lnTo>
                  <a:pt x="144" y="180"/>
                </a:lnTo>
                <a:lnTo>
                  <a:pt x="155" y="168"/>
                </a:lnTo>
                <a:lnTo>
                  <a:pt x="164" y="154"/>
                </a:lnTo>
                <a:lnTo>
                  <a:pt x="170" y="138"/>
                </a:lnTo>
                <a:lnTo>
                  <a:pt x="175" y="120"/>
                </a:lnTo>
                <a:lnTo>
                  <a:pt x="176" y="102"/>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482" name="Line 58"/>
          <p:cNvSpPr>
            <a:spLocks noChangeShapeType="1"/>
          </p:cNvSpPr>
          <p:nvPr/>
        </p:nvSpPr>
        <p:spPr bwMode="auto">
          <a:xfrm>
            <a:off x="7239000" y="3357563"/>
            <a:ext cx="1588" cy="1587"/>
          </a:xfrm>
          <a:prstGeom prst="line">
            <a:avLst/>
          </a:prstGeom>
          <a:noFill/>
          <a:ln w="0">
            <a:solidFill>
              <a:srgbClr val="FFFFFF"/>
            </a:solidFill>
            <a:round/>
            <a:headEnd/>
            <a:tailEnd/>
          </a:ln>
        </p:spPr>
        <p:txBody>
          <a:bodyPr>
            <a:prstTxWarp prst="textNoShape">
              <a:avLst/>
            </a:prstTxWarp>
          </a:bodyPr>
          <a:lstStyle/>
          <a:p>
            <a:endParaRPr lang="en-US"/>
          </a:p>
        </p:txBody>
      </p:sp>
      <p:sp>
        <p:nvSpPr>
          <p:cNvPr id="103483" name="Freeform 59"/>
          <p:cNvSpPr>
            <a:spLocks/>
          </p:cNvSpPr>
          <p:nvPr/>
        </p:nvSpPr>
        <p:spPr bwMode="auto">
          <a:xfrm>
            <a:off x="7180263" y="3325813"/>
            <a:ext cx="58737" cy="65087"/>
          </a:xfrm>
          <a:custGeom>
            <a:avLst/>
            <a:gdLst>
              <a:gd name="T0" fmla="*/ 58737 w 175"/>
              <a:gd name="T1" fmla="*/ 32544 h 204"/>
              <a:gd name="T2" fmla="*/ 58401 w 175"/>
              <a:gd name="T3" fmla="*/ 27120 h 204"/>
              <a:gd name="T4" fmla="*/ 57059 w 175"/>
              <a:gd name="T5" fmla="*/ 21696 h 204"/>
              <a:gd name="T6" fmla="*/ 55045 w 175"/>
              <a:gd name="T7" fmla="*/ 16272 h 204"/>
              <a:gd name="T8" fmla="*/ 52024 w 175"/>
              <a:gd name="T9" fmla="*/ 11805 h 204"/>
              <a:gd name="T10" fmla="*/ 48332 w 175"/>
              <a:gd name="T11" fmla="*/ 7657 h 204"/>
              <a:gd name="T12" fmla="*/ 44304 w 175"/>
              <a:gd name="T13" fmla="*/ 4467 h 204"/>
              <a:gd name="T14" fmla="*/ 39606 w 175"/>
              <a:gd name="T15" fmla="*/ 1914 h 204"/>
              <a:gd name="T16" fmla="*/ 34571 w 175"/>
              <a:gd name="T17" fmla="*/ 638 h 204"/>
              <a:gd name="T18" fmla="*/ 29536 w 175"/>
              <a:gd name="T19" fmla="*/ 0 h 204"/>
              <a:gd name="T20" fmla="*/ 24166 w 175"/>
              <a:gd name="T21" fmla="*/ 638 h 204"/>
              <a:gd name="T22" fmla="*/ 19131 w 175"/>
              <a:gd name="T23" fmla="*/ 1914 h 204"/>
              <a:gd name="T24" fmla="*/ 14768 w 175"/>
              <a:gd name="T25" fmla="*/ 4467 h 204"/>
              <a:gd name="T26" fmla="*/ 10405 w 175"/>
              <a:gd name="T27" fmla="*/ 7657 h 204"/>
              <a:gd name="T28" fmla="*/ 6713 w 175"/>
              <a:gd name="T29" fmla="*/ 11805 h 204"/>
              <a:gd name="T30" fmla="*/ 4028 w 175"/>
              <a:gd name="T31" fmla="*/ 16272 h 204"/>
              <a:gd name="T32" fmla="*/ 1678 w 175"/>
              <a:gd name="T33" fmla="*/ 21696 h 204"/>
              <a:gd name="T34" fmla="*/ 671 w 175"/>
              <a:gd name="T35" fmla="*/ 27120 h 204"/>
              <a:gd name="T36" fmla="*/ 0 w 175"/>
              <a:gd name="T37" fmla="*/ 32544 h 204"/>
              <a:gd name="T38" fmla="*/ 671 w 175"/>
              <a:gd name="T39" fmla="*/ 38286 h 204"/>
              <a:gd name="T40" fmla="*/ 1678 w 175"/>
              <a:gd name="T41" fmla="*/ 44029 h 204"/>
              <a:gd name="T42" fmla="*/ 4028 w 175"/>
              <a:gd name="T43" fmla="*/ 49134 h 204"/>
              <a:gd name="T44" fmla="*/ 6713 w 175"/>
              <a:gd name="T45" fmla="*/ 53601 h 204"/>
              <a:gd name="T46" fmla="*/ 10405 w 175"/>
              <a:gd name="T47" fmla="*/ 57430 h 204"/>
              <a:gd name="T48" fmla="*/ 14768 w 175"/>
              <a:gd name="T49" fmla="*/ 60939 h 204"/>
              <a:gd name="T50" fmla="*/ 19131 w 175"/>
              <a:gd name="T51" fmla="*/ 63173 h 204"/>
              <a:gd name="T52" fmla="*/ 24166 w 175"/>
              <a:gd name="T53" fmla="*/ 64768 h 204"/>
              <a:gd name="T54" fmla="*/ 29536 w 175"/>
              <a:gd name="T55" fmla="*/ 65087 h 204"/>
              <a:gd name="T56" fmla="*/ 34571 w 175"/>
              <a:gd name="T57" fmla="*/ 64768 h 204"/>
              <a:gd name="T58" fmla="*/ 39606 w 175"/>
              <a:gd name="T59" fmla="*/ 63173 h 204"/>
              <a:gd name="T60" fmla="*/ 44304 w 175"/>
              <a:gd name="T61" fmla="*/ 60939 h 204"/>
              <a:gd name="T62" fmla="*/ 48332 w 175"/>
              <a:gd name="T63" fmla="*/ 57430 h 204"/>
              <a:gd name="T64" fmla="*/ 52024 w 175"/>
              <a:gd name="T65" fmla="*/ 53601 h 204"/>
              <a:gd name="T66" fmla="*/ 55045 w 175"/>
              <a:gd name="T67" fmla="*/ 49134 h 204"/>
              <a:gd name="T68" fmla="*/ 57059 w 175"/>
              <a:gd name="T69" fmla="*/ 44029 h 204"/>
              <a:gd name="T70" fmla="*/ 58401 w 175"/>
              <a:gd name="T71" fmla="*/ 38286 h 204"/>
              <a:gd name="T72" fmla="*/ 58737 w 175"/>
              <a:gd name="T73" fmla="*/ 32544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5"/>
              <a:gd name="T112" fmla="*/ 0 h 204"/>
              <a:gd name="T113" fmla="*/ 175 w 175"/>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5" h="204">
                <a:moveTo>
                  <a:pt x="175" y="102"/>
                </a:moveTo>
                <a:lnTo>
                  <a:pt x="174" y="85"/>
                </a:lnTo>
                <a:lnTo>
                  <a:pt x="170" y="68"/>
                </a:lnTo>
                <a:lnTo>
                  <a:pt x="164" y="51"/>
                </a:lnTo>
                <a:lnTo>
                  <a:pt x="155" y="37"/>
                </a:lnTo>
                <a:lnTo>
                  <a:pt x="144" y="24"/>
                </a:lnTo>
                <a:lnTo>
                  <a:pt x="132" y="14"/>
                </a:lnTo>
                <a:lnTo>
                  <a:pt x="118" y="6"/>
                </a:lnTo>
                <a:lnTo>
                  <a:pt x="103" y="2"/>
                </a:lnTo>
                <a:lnTo>
                  <a:pt x="88" y="0"/>
                </a:lnTo>
                <a:lnTo>
                  <a:pt x="72" y="2"/>
                </a:lnTo>
                <a:lnTo>
                  <a:pt x="57" y="6"/>
                </a:lnTo>
                <a:lnTo>
                  <a:pt x="44" y="14"/>
                </a:lnTo>
                <a:lnTo>
                  <a:pt x="31" y="24"/>
                </a:lnTo>
                <a:lnTo>
                  <a:pt x="20" y="37"/>
                </a:lnTo>
                <a:lnTo>
                  <a:pt x="12" y="51"/>
                </a:lnTo>
                <a:lnTo>
                  <a:pt x="5" y="68"/>
                </a:lnTo>
                <a:lnTo>
                  <a:pt x="2" y="85"/>
                </a:lnTo>
                <a:lnTo>
                  <a:pt x="0" y="102"/>
                </a:lnTo>
                <a:lnTo>
                  <a:pt x="2" y="120"/>
                </a:lnTo>
                <a:lnTo>
                  <a:pt x="5" y="138"/>
                </a:lnTo>
                <a:lnTo>
                  <a:pt x="12" y="154"/>
                </a:lnTo>
                <a:lnTo>
                  <a:pt x="20" y="168"/>
                </a:lnTo>
                <a:lnTo>
                  <a:pt x="31" y="180"/>
                </a:lnTo>
                <a:lnTo>
                  <a:pt x="44" y="191"/>
                </a:lnTo>
                <a:lnTo>
                  <a:pt x="57" y="198"/>
                </a:lnTo>
                <a:lnTo>
                  <a:pt x="72" y="203"/>
                </a:lnTo>
                <a:lnTo>
                  <a:pt x="88" y="204"/>
                </a:lnTo>
                <a:lnTo>
                  <a:pt x="103" y="203"/>
                </a:lnTo>
                <a:lnTo>
                  <a:pt x="118" y="198"/>
                </a:lnTo>
                <a:lnTo>
                  <a:pt x="132" y="191"/>
                </a:lnTo>
                <a:lnTo>
                  <a:pt x="144" y="180"/>
                </a:lnTo>
                <a:lnTo>
                  <a:pt x="155" y="168"/>
                </a:lnTo>
                <a:lnTo>
                  <a:pt x="164" y="154"/>
                </a:lnTo>
                <a:lnTo>
                  <a:pt x="170" y="138"/>
                </a:lnTo>
                <a:lnTo>
                  <a:pt x="174" y="120"/>
                </a:lnTo>
                <a:lnTo>
                  <a:pt x="175" y="102"/>
                </a:lnTo>
                <a:close/>
              </a:path>
            </a:pathLst>
          </a:custGeom>
          <a:solidFill>
            <a:srgbClr val="FFFFFF"/>
          </a:solidFill>
          <a:ln w="7938">
            <a:solidFill>
              <a:srgbClr val="FFFFFF"/>
            </a:solidFill>
            <a:round/>
            <a:headEnd/>
            <a:tailEnd/>
          </a:ln>
        </p:spPr>
        <p:txBody>
          <a:bodyPr>
            <a:prstTxWarp prst="textNoShape">
              <a:avLst/>
            </a:prstTxWarp>
          </a:bodyPr>
          <a:lstStyle/>
          <a:p>
            <a:endParaRPr lang="en-US"/>
          </a:p>
        </p:txBody>
      </p:sp>
      <p:sp>
        <p:nvSpPr>
          <p:cNvPr id="103484" name="Line 60"/>
          <p:cNvSpPr>
            <a:spLocks noChangeShapeType="1"/>
          </p:cNvSpPr>
          <p:nvPr/>
        </p:nvSpPr>
        <p:spPr bwMode="auto">
          <a:xfrm>
            <a:off x="7526338" y="3357563"/>
            <a:ext cx="1587" cy="1587"/>
          </a:xfrm>
          <a:prstGeom prst="line">
            <a:avLst/>
          </a:prstGeom>
          <a:noFill/>
          <a:ln w="0">
            <a:solidFill>
              <a:srgbClr val="FFFFFF"/>
            </a:solidFill>
            <a:round/>
            <a:headEnd/>
            <a:tailEnd/>
          </a:ln>
        </p:spPr>
        <p:txBody>
          <a:bodyPr>
            <a:prstTxWarp prst="textNoShape">
              <a:avLst/>
            </a:prstTxWarp>
          </a:bodyPr>
          <a:lstStyle/>
          <a:p>
            <a:endParaRPr lang="en-US"/>
          </a:p>
        </p:txBody>
      </p:sp>
      <p:sp>
        <p:nvSpPr>
          <p:cNvPr id="103485" name="Freeform 61"/>
          <p:cNvSpPr>
            <a:spLocks/>
          </p:cNvSpPr>
          <p:nvPr/>
        </p:nvSpPr>
        <p:spPr bwMode="auto">
          <a:xfrm>
            <a:off x="7466013" y="3325813"/>
            <a:ext cx="60325" cy="65087"/>
          </a:xfrm>
          <a:custGeom>
            <a:avLst/>
            <a:gdLst>
              <a:gd name="T0" fmla="*/ 60325 w 175"/>
              <a:gd name="T1" fmla="*/ 32544 h 204"/>
              <a:gd name="T2" fmla="*/ 59980 w 175"/>
              <a:gd name="T3" fmla="*/ 27120 h 204"/>
              <a:gd name="T4" fmla="*/ 58601 w 175"/>
              <a:gd name="T5" fmla="*/ 21696 h 204"/>
              <a:gd name="T6" fmla="*/ 56533 w 175"/>
              <a:gd name="T7" fmla="*/ 16272 h 204"/>
              <a:gd name="T8" fmla="*/ 53431 w 175"/>
              <a:gd name="T9" fmla="*/ 11805 h 204"/>
              <a:gd name="T10" fmla="*/ 49639 w 175"/>
              <a:gd name="T11" fmla="*/ 7657 h 204"/>
              <a:gd name="T12" fmla="*/ 45502 w 175"/>
              <a:gd name="T13" fmla="*/ 4467 h 204"/>
              <a:gd name="T14" fmla="*/ 40676 w 175"/>
              <a:gd name="T15" fmla="*/ 1914 h 204"/>
              <a:gd name="T16" fmla="*/ 35506 w 175"/>
              <a:gd name="T17" fmla="*/ 638 h 204"/>
              <a:gd name="T18" fmla="*/ 30335 w 175"/>
              <a:gd name="T19" fmla="*/ 0 h 204"/>
              <a:gd name="T20" fmla="*/ 24819 w 175"/>
              <a:gd name="T21" fmla="*/ 638 h 204"/>
              <a:gd name="T22" fmla="*/ 19649 w 175"/>
              <a:gd name="T23" fmla="*/ 1914 h 204"/>
              <a:gd name="T24" fmla="*/ 15167 w 175"/>
              <a:gd name="T25" fmla="*/ 4467 h 204"/>
              <a:gd name="T26" fmla="*/ 10686 w 175"/>
              <a:gd name="T27" fmla="*/ 7657 h 204"/>
              <a:gd name="T28" fmla="*/ 6894 w 175"/>
              <a:gd name="T29" fmla="*/ 11805 h 204"/>
              <a:gd name="T30" fmla="*/ 4137 w 175"/>
              <a:gd name="T31" fmla="*/ 16272 h 204"/>
              <a:gd name="T32" fmla="*/ 1724 w 175"/>
              <a:gd name="T33" fmla="*/ 21696 h 204"/>
              <a:gd name="T34" fmla="*/ 689 w 175"/>
              <a:gd name="T35" fmla="*/ 27120 h 204"/>
              <a:gd name="T36" fmla="*/ 0 w 175"/>
              <a:gd name="T37" fmla="*/ 32544 h 204"/>
              <a:gd name="T38" fmla="*/ 689 w 175"/>
              <a:gd name="T39" fmla="*/ 38286 h 204"/>
              <a:gd name="T40" fmla="*/ 1724 w 175"/>
              <a:gd name="T41" fmla="*/ 44029 h 204"/>
              <a:gd name="T42" fmla="*/ 4137 w 175"/>
              <a:gd name="T43" fmla="*/ 49134 h 204"/>
              <a:gd name="T44" fmla="*/ 6894 w 175"/>
              <a:gd name="T45" fmla="*/ 53601 h 204"/>
              <a:gd name="T46" fmla="*/ 10686 w 175"/>
              <a:gd name="T47" fmla="*/ 57430 h 204"/>
              <a:gd name="T48" fmla="*/ 15167 w 175"/>
              <a:gd name="T49" fmla="*/ 60939 h 204"/>
              <a:gd name="T50" fmla="*/ 19649 w 175"/>
              <a:gd name="T51" fmla="*/ 63173 h 204"/>
              <a:gd name="T52" fmla="*/ 24819 w 175"/>
              <a:gd name="T53" fmla="*/ 64768 h 204"/>
              <a:gd name="T54" fmla="*/ 30335 w 175"/>
              <a:gd name="T55" fmla="*/ 65087 h 204"/>
              <a:gd name="T56" fmla="*/ 35506 w 175"/>
              <a:gd name="T57" fmla="*/ 64768 h 204"/>
              <a:gd name="T58" fmla="*/ 40676 w 175"/>
              <a:gd name="T59" fmla="*/ 63173 h 204"/>
              <a:gd name="T60" fmla="*/ 45502 w 175"/>
              <a:gd name="T61" fmla="*/ 60939 h 204"/>
              <a:gd name="T62" fmla="*/ 49639 w 175"/>
              <a:gd name="T63" fmla="*/ 57430 h 204"/>
              <a:gd name="T64" fmla="*/ 53431 w 175"/>
              <a:gd name="T65" fmla="*/ 53601 h 204"/>
              <a:gd name="T66" fmla="*/ 56533 w 175"/>
              <a:gd name="T67" fmla="*/ 49134 h 204"/>
              <a:gd name="T68" fmla="*/ 58601 w 175"/>
              <a:gd name="T69" fmla="*/ 44029 h 204"/>
              <a:gd name="T70" fmla="*/ 59980 w 175"/>
              <a:gd name="T71" fmla="*/ 38286 h 204"/>
              <a:gd name="T72" fmla="*/ 60325 w 175"/>
              <a:gd name="T73" fmla="*/ 32544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5"/>
              <a:gd name="T112" fmla="*/ 0 h 204"/>
              <a:gd name="T113" fmla="*/ 175 w 175"/>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5" h="204">
                <a:moveTo>
                  <a:pt x="175" y="102"/>
                </a:moveTo>
                <a:lnTo>
                  <a:pt x="174" y="85"/>
                </a:lnTo>
                <a:lnTo>
                  <a:pt x="170" y="68"/>
                </a:lnTo>
                <a:lnTo>
                  <a:pt x="164" y="51"/>
                </a:lnTo>
                <a:lnTo>
                  <a:pt x="155" y="37"/>
                </a:lnTo>
                <a:lnTo>
                  <a:pt x="144" y="24"/>
                </a:lnTo>
                <a:lnTo>
                  <a:pt x="132" y="14"/>
                </a:lnTo>
                <a:lnTo>
                  <a:pt x="118" y="6"/>
                </a:lnTo>
                <a:lnTo>
                  <a:pt x="103" y="2"/>
                </a:lnTo>
                <a:lnTo>
                  <a:pt x="88" y="0"/>
                </a:lnTo>
                <a:lnTo>
                  <a:pt x="72" y="2"/>
                </a:lnTo>
                <a:lnTo>
                  <a:pt x="57" y="6"/>
                </a:lnTo>
                <a:lnTo>
                  <a:pt x="44" y="14"/>
                </a:lnTo>
                <a:lnTo>
                  <a:pt x="31" y="24"/>
                </a:lnTo>
                <a:lnTo>
                  <a:pt x="20" y="37"/>
                </a:lnTo>
                <a:lnTo>
                  <a:pt x="12" y="51"/>
                </a:lnTo>
                <a:lnTo>
                  <a:pt x="5" y="68"/>
                </a:lnTo>
                <a:lnTo>
                  <a:pt x="2" y="85"/>
                </a:lnTo>
                <a:lnTo>
                  <a:pt x="0" y="102"/>
                </a:lnTo>
                <a:lnTo>
                  <a:pt x="2" y="120"/>
                </a:lnTo>
                <a:lnTo>
                  <a:pt x="5" y="138"/>
                </a:lnTo>
                <a:lnTo>
                  <a:pt x="12" y="154"/>
                </a:lnTo>
                <a:lnTo>
                  <a:pt x="20" y="168"/>
                </a:lnTo>
                <a:lnTo>
                  <a:pt x="31" y="180"/>
                </a:lnTo>
                <a:lnTo>
                  <a:pt x="44" y="191"/>
                </a:lnTo>
                <a:lnTo>
                  <a:pt x="57" y="198"/>
                </a:lnTo>
                <a:lnTo>
                  <a:pt x="72" y="203"/>
                </a:lnTo>
                <a:lnTo>
                  <a:pt x="88" y="204"/>
                </a:lnTo>
                <a:lnTo>
                  <a:pt x="103" y="203"/>
                </a:lnTo>
                <a:lnTo>
                  <a:pt x="118" y="198"/>
                </a:lnTo>
                <a:lnTo>
                  <a:pt x="132" y="191"/>
                </a:lnTo>
                <a:lnTo>
                  <a:pt x="144" y="180"/>
                </a:lnTo>
                <a:lnTo>
                  <a:pt x="155" y="168"/>
                </a:lnTo>
                <a:lnTo>
                  <a:pt x="164" y="154"/>
                </a:lnTo>
                <a:lnTo>
                  <a:pt x="170" y="138"/>
                </a:lnTo>
                <a:lnTo>
                  <a:pt x="174" y="120"/>
                </a:lnTo>
                <a:lnTo>
                  <a:pt x="175" y="102"/>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486" name="Line 62"/>
          <p:cNvSpPr>
            <a:spLocks noChangeShapeType="1"/>
          </p:cNvSpPr>
          <p:nvPr/>
        </p:nvSpPr>
        <p:spPr bwMode="auto">
          <a:xfrm>
            <a:off x="7812088" y="3357563"/>
            <a:ext cx="1587" cy="1587"/>
          </a:xfrm>
          <a:prstGeom prst="line">
            <a:avLst/>
          </a:prstGeom>
          <a:noFill/>
          <a:ln w="0">
            <a:solidFill>
              <a:srgbClr val="FFFFFF"/>
            </a:solidFill>
            <a:round/>
            <a:headEnd/>
            <a:tailEnd/>
          </a:ln>
        </p:spPr>
        <p:txBody>
          <a:bodyPr>
            <a:prstTxWarp prst="textNoShape">
              <a:avLst/>
            </a:prstTxWarp>
          </a:bodyPr>
          <a:lstStyle/>
          <a:p>
            <a:endParaRPr lang="en-US"/>
          </a:p>
        </p:txBody>
      </p:sp>
      <p:sp>
        <p:nvSpPr>
          <p:cNvPr id="103487" name="Freeform 63"/>
          <p:cNvSpPr>
            <a:spLocks/>
          </p:cNvSpPr>
          <p:nvPr/>
        </p:nvSpPr>
        <p:spPr bwMode="auto">
          <a:xfrm>
            <a:off x="7751763" y="3325813"/>
            <a:ext cx="60325" cy="65087"/>
          </a:xfrm>
          <a:custGeom>
            <a:avLst/>
            <a:gdLst>
              <a:gd name="T0" fmla="*/ 60325 w 176"/>
              <a:gd name="T1" fmla="*/ 32544 h 204"/>
              <a:gd name="T2" fmla="*/ 59982 w 176"/>
              <a:gd name="T3" fmla="*/ 27120 h 204"/>
              <a:gd name="T4" fmla="*/ 58611 w 176"/>
              <a:gd name="T5" fmla="*/ 21696 h 204"/>
              <a:gd name="T6" fmla="*/ 56212 w 176"/>
              <a:gd name="T7" fmla="*/ 16272 h 204"/>
              <a:gd name="T8" fmla="*/ 53127 w 176"/>
              <a:gd name="T9" fmla="*/ 11805 h 204"/>
              <a:gd name="T10" fmla="*/ 49700 w 176"/>
              <a:gd name="T11" fmla="*/ 7657 h 204"/>
              <a:gd name="T12" fmla="*/ 45587 w 176"/>
              <a:gd name="T13" fmla="*/ 4467 h 204"/>
              <a:gd name="T14" fmla="*/ 40445 w 176"/>
              <a:gd name="T15" fmla="*/ 1914 h 204"/>
              <a:gd name="T16" fmla="*/ 35647 w 176"/>
              <a:gd name="T17" fmla="*/ 638 h 204"/>
              <a:gd name="T18" fmla="*/ 30163 w 176"/>
              <a:gd name="T19" fmla="*/ 0 h 204"/>
              <a:gd name="T20" fmla="*/ 25021 w 176"/>
              <a:gd name="T21" fmla="*/ 638 h 204"/>
              <a:gd name="T22" fmla="*/ 20223 w 176"/>
              <a:gd name="T23" fmla="*/ 1914 h 204"/>
              <a:gd name="T24" fmla="*/ 15424 w 176"/>
              <a:gd name="T25" fmla="*/ 4467 h 204"/>
              <a:gd name="T26" fmla="*/ 11311 w 176"/>
              <a:gd name="T27" fmla="*/ 7657 h 204"/>
              <a:gd name="T28" fmla="*/ 7198 w 176"/>
              <a:gd name="T29" fmla="*/ 11805 h 204"/>
              <a:gd name="T30" fmla="*/ 4456 w 176"/>
              <a:gd name="T31" fmla="*/ 16272 h 204"/>
              <a:gd name="T32" fmla="*/ 2399 w 176"/>
              <a:gd name="T33" fmla="*/ 21696 h 204"/>
              <a:gd name="T34" fmla="*/ 686 w 176"/>
              <a:gd name="T35" fmla="*/ 27120 h 204"/>
              <a:gd name="T36" fmla="*/ 0 w 176"/>
              <a:gd name="T37" fmla="*/ 32544 h 204"/>
              <a:gd name="T38" fmla="*/ 686 w 176"/>
              <a:gd name="T39" fmla="*/ 38286 h 204"/>
              <a:gd name="T40" fmla="*/ 2399 w 176"/>
              <a:gd name="T41" fmla="*/ 44029 h 204"/>
              <a:gd name="T42" fmla="*/ 4456 w 176"/>
              <a:gd name="T43" fmla="*/ 49134 h 204"/>
              <a:gd name="T44" fmla="*/ 7198 w 176"/>
              <a:gd name="T45" fmla="*/ 53601 h 204"/>
              <a:gd name="T46" fmla="*/ 11311 w 176"/>
              <a:gd name="T47" fmla="*/ 57430 h 204"/>
              <a:gd name="T48" fmla="*/ 15424 w 176"/>
              <a:gd name="T49" fmla="*/ 60939 h 204"/>
              <a:gd name="T50" fmla="*/ 20223 w 176"/>
              <a:gd name="T51" fmla="*/ 63173 h 204"/>
              <a:gd name="T52" fmla="*/ 25021 w 176"/>
              <a:gd name="T53" fmla="*/ 64768 h 204"/>
              <a:gd name="T54" fmla="*/ 30163 w 176"/>
              <a:gd name="T55" fmla="*/ 65087 h 204"/>
              <a:gd name="T56" fmla="*/ 35647 w 176"/>
              <a:gd name="T57" fmla="*/ 64768 h 204"/>
              <a:gd name="T58" fmla="*/ 40445 w 176"/>
              <a:gd name="T59" fmla="*/ 63173 h 204"/>
              <a:gd name="T60" fmla="*/ 45587 w 176"/>
              <a:gd name="T61" fmla="*/ 60939 h 204"/>
              <a:gd name="T62" fmla="*/ 49700 w 176"/>
              <a:gd name="T63" fmla="*/ 57430 h 204"/>
              <a:gd name="T64" fmla="*/ 53127 w 176"/>
              <a:gd name="T65" fmla="*/ 53601 h 204"/>
              <a:gd name="T66" fmla="*/ 56212 w 176"/>
              <a:gd name="T67" fmla="*/ 49134 h 204"/>
              <a:gd name="T68" fmla="*/ 58611 w 176"/>
              <a:gd name="T69" fmla="*/ 44029 h 204"/>
              <a:gd name="T70" fmla="*/ 59982 w 176"/>
              <a:gd name="T71" fmla="*/ 38286 h 204"/>
              <a:gd name="T72" fmla="*/ 60325 w 176"/>
              <a:gd name="T73" fmla="*/ 32544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6"/>
              <a:gd name="T112" fmla="*/ 0 h 204"/>
              <a:gd name="T113" fmla="*/ 176 w 176"/>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6" h="204">
                <a:moveTo>
                  <a:pt x="176" y="102"/>
                </a:moveTo>
                <a:lnTo>
                  <a:pt x="175" y="85"/>
                </a:lnTo>
                <a:lnTo>
                  <a:pt x="171" y="68"/>
                </a:lnTo>
                <a:lnTo>
                  <a:pt x="164" y="51"/>
                </a:lnTo>
                <a:lnTo>
                  <a:pt x="155" y="37"/>
                </a:lnTo>
                <a:lnTo>
                  <a:pt x="145" y="24"/>
                </a:lnTo>
                <a:lnTo>
                  <a:pt x="133" y="14"/>
                </a:lnTo>
                <a:lnTo>
                  <a:pt x="118" y="6"/>
                </a:lnTo>
                <a:lnTo>
                  <a:pt x="104" y="2"/>
                </a:lnTo>
                <a:lnTo>
                  <a:pt x="88" y="0"/>
                </a:lnTo>
                <a:lnTo>
                  <a:pt x="73" y="2"/>
                </a:lnTo>
                <a:lnTo>
                  <a:pt x="59" y="6"/>
                </a:lnTo>
                <a:lnTo>
                  <a:pt x="45" y="14"/>
                </a:lnTo>
                <a:lnTo>
                  <a:pt x="33" y="24"/>
                </a:lnTo>
                <a:lnTo>
                  <a:pt x="21" y="37"/>
                </a:lnTo>
                <a:lnTo>
                  <a:pt x="13" y="51"/>
                </a:lnTo>
                <a:lnTo>
                  <a:pt x="7" y="68"/>
                </a:lnTo>
                <a:lnTo>
                  <a:pt x="2" y="85"/>
                </a:lnTo>
                <a:lnTo>
                  <a:pt x="0" y="102"/>
                </a:lnTo>
                <a:lnTo>
                  <a:pt x="2" y="120"/>
                </a:lnTo>
                <a:lnTo>
                  <a:pt x="7" y="138"/>
                </a:lnTo>
                <a:lnTo>
                  <a:pt x="13" y="154"/>
                </a:lnTo>
                <a:lnTo>
                  <a:pt x="21" y="168"/>
                </a:lnTo>
                <a:lnTo>
                  <a:pt x="33" y="180"/>
                </a:lnTo>
                <a:lnTo>
                  <a:pt x="45" y="191"/>
                </a:lnTo>
                <a:lnTo>
                  <a:pt x="59" y="198"/>
                </a:lnTo>
                <a:lnTo>
                  <a:pt x="73" y="203"/>
                </a:lnTo>
                <a:lnTo>
                  <a:pt x="88" y="204"/>
                </a:lnTo>
                <a:lnTo>
                  <a:pt x="104" y="203"/>
                </a:lnTo>
                <a:lnTo>
                  <a:pt x="118" y="198"/>
                </a:lnTo>
                <a:lnTo>
                  <a:pt x="133" y="191"/>
                </a:lnTo>
                <a:lnTo>
                  <a:pt x="145" y="180"/>
                </a:lnTo>
                <a:lnTo>
                  <a:pt x="155" y="168"/>
                </a:lnTo>
                <a:lnTo>
                  <a:pt x="164" y="154"/>
                </a:lnTo>
                <a:lnTo>
                  <a:pt x="171" y="138"/>
                </a:lnTo>
                <a:lnTo>
                  <a:pt x="175" y="120"/>
                </a:lnTo>
                <a:lnTo>
                  <a:pt x="176" y="102"/>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488" name="Line 64"/>
          <p:cNvSpPr>
            <a:spLocks noChangeShapeType="1"/>
          </p:cNvSpPr>
          <p:nvPr/>
        </p:nvSpPr>
        <p:spPr bwMode="auto">
          <a:xfrm>
            <a:off x="8099425" y="3357563"/>
            <a:ext cx="1588" cy="1587"/>
          </a:xfrm>
          <a:prstGeom prst="line">
            <a:avLst/>
          </a:prstGeom>
          <a:noFill/>
          <a:ln w="0">
            <a:solidFill>
              <a:srgbClr val="FFFFFF"/>
            </a:solidFill>
            <a:round/>
            <a:headEnd/>
            <a:tailEnd/>
          </a:ln>
        </p:spPr>
        <p:txBody>
          <a:bodyPr>
            <a:prstTxWarp prst="textNoShape">
              <a:avLst/>
            </a:prstTxWarp>
          </a:bodyPr>
          <a:lstStyle/>
          <a:p>
            <a:endParaRPr lang="en-US"/>
          </a:p>
        </p:txBody>
      </p:sp>
      <p:sp>
        <p:nvSpPr>
          <p:cNvPr id="103489" name="Freeform 65"/>
          <p:cNvSpPr>
            <a:spLocks/>
          </p:cNvSpPr>
          <p:nvPr/>
        </p:nvSpPr>
        <p:spPr bwMode="auto">
          <a:xfrm>
            <a:off x="8039100" y="3325813"/>
            <a:ext cx="60325" cy="65087"/>
          </a:xfrm>
          <a:custGeom>
            <a:avLst/>
            <a:gdLst>
              <a:gd name="T0" fmla="*/ 60325 w 176"/>
              <a:gd name="T1" fmla="*/ 32544 h 204"/>
              <a:gd name="T2" fmla="*/ 59982 w 176"/>
              <a:gd name="T3" fmla="*/ 27120 h 204"/>
              <a:gd name="T4" fmla="*/ 58268 w 176"/>
              <a:gd name="T5" fmla="*/ 21696 h 204"/>
              <a:gd name="T6" fmla="*/ 56212 w 176"/>
              <a:gd name="T7" fmla="*/ 16272 h 204"/>
              <a:gd name="T8" fmla="*/ 53127 w 176"/>
              <a:gd name="T9" fmla="*/ 11805 h 204"/>
              <a:gd name="T10" fmla="*/ 49357 w 176"/>
              <a:gd name="T11" fmla="*/ 7657 h 204"/>
              <a:gd name="T12" fmla="*/ 45244 w 176"/>
              <a:gd name="T13" fmla="*/ 4467 h 204"/>
              <a:gd name="T14" fmla="*/ 40445 w 176"/>
              <a:gd name="T15" fmla="*/ 1914 h 204"/>
              <a:gd name="T16" fmla="*/ 35304 w 176"/>
              <a:gd name="T17" fmla="*/ 638 h 204"/>
              <a:gd name="T18" fmla="*/ 30163 w 176"/>
              <a:gd name="T19" fmla="*/ 0 h 204"/>
              <a:gd name="T20" fmla="*/ 25021 w 176"/>
              <a:gd name="T21" fmla="*/ 638 h 204"/>
              <a:gd name="T22" fmla="*/ 20223 w 176"/>
              <a:gd name="T23" fmla="*/ 1914 h 204"/>
              <a:gd name="T24" fmla="*/ 15081 w 176"/>
              <a:gd name="T25" fmla="*/ 4467 h 204"/>
              <a:gd name="T26" fmla="*/ 10625 w 176"/>
              <a:gd name="T27" fmla="*/ 7657 h 204"/>
              <a:gd name="T28" fmla="*/ 7541 w 176"/>
              <a:gd name="T29" fmla="*/ 11805 h 204"/>
              <a:gd name="T30" fmla="*/ 4456 w 176"/>
              <a:gd name="T31" fmla="*/ 16272 h 204"/>
              <a:gd name="T32" fmla="*/ 1714 w 176"/>
              <a:gd name="T33" fmla="*/ 21696 h 204"/>
              <a:gd name="T34" fmla="*/ 686 w 176"/>
              <a:gd name="T35" fmla="*/ 27120 h 204"/>
              <a:gd name="T36" fmla="*/ 0 w 176"/>
              <a:gd name="T37" fmla="*/ 32544 h 204"/>
              <a:gd name="T38" fmla="*/ 686 w 176"/>
              <a:gd name="T39" fmla="*/ 38286 h 204"/>
              <a:gd name="T40" fmla="*/ 1714 w 176"/>
              <a:gd name="T41" fmla="*/ 44029 h 204"/>
              <a:gd name="T42" fmla="*/ 4456 w 176"/>
              <a:gd name="T43" fmla="*/ 49134 h 204"/>
              <a:gd name="T44" fmla="*/ 7541 w 176"/>
              <a:gd name="T45" fmla="*/ 53601 h 204"/>
              <a:gd name="T46" fmla="*/ 10625 w 176"/>
              <a:gd name="T47" fmla="*/ 57430 h 204"/>
              <a:gd name="T48" fmla="*/ 15081 w 176"/>
              <a:gd name="T49" fmla="*/ 60939 h 204"/>
              <a:gd name="T50" fmla="*/ 20223 w 176"/>
              <a:gd name="T51" fmla="*/ 63173 h 204"/>
              <a:gd name="T52" fmla="*/ 25021 w 176"/>
              <a:gd name="T53" fmla="*/ 64768 h 204"/>
              <a:gd name="T54" fmla="*/ 30163 w 176"/>
              <a:gd name="T55" fmla="*/ 65087 h 204"/>
              <a:gd name="T56" fmla="*/ 35304 w 176"/>
              <a:gd name="T57" fmla="*/ 64768 h 204"/>
              <a:gd name="T58" fmla="*/ 40445 w 176"/>
              <a:gd name="T59" fmla="*/ 63173 h 204"/>
              <a:gd name="T60" fmla="*/ 45244 w 176"/>
              <a:gd name="T61" fmla="*/ 60939 h 204"/>
              <a:gd name="T62" fmla="*/ 49357 w 176"/>
              <a:gd name="T63" fmla="*/ 57430 h 204"/>
              <a:gd name="T64" fmla="*/ 53127 w 176"/>
              <a:gd name="T65" fmla="*/ 53601 h 204"/>
              <a:gd name="T66" fmla="*/ 56212 w 176"/>
              <a:gd name="T67" fmla="*/ 49134 h 204"/>
              <a:gd name="T68" fmla="*/ 58268 w 176"/>
              <a:gd name="T69" fmla="*/ 44029 h 204"/>
              <a:gd name="T70" fmla="*/ 59982 w 176"/>
              <a:gd name="T71" fmla="*/ 38286 h 204"/>
              <a:gd name="T72" fmla="*/ 60325 w 176"/>
              <a:gd name="T73" fmla="*/ 32544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6"/>
              <a:gd name="T112" fmla="*/ 0 h 204"/>
              <a:gd name="T113" fmla="*/ 176 w 176"/>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6" h="204">
                <a:moveTo>
                  <a:pt x="176" y="102"/>
                </a:moveTo>
                <a:lnTo>
                  <a:pt x="175" y="85"/>
                </a:lnTo>
                <a:lnTo>
                  <a:pt x="170" y="68"/>
                </a:lnTo>
                <a:lnTo>
                  <a:pt x="164" y="51"/>
                </a:lnTo>
                <a:lnTo>
                  <a:pt x="155" y="37"/>
                </a:lnTo>
                <a:lnTo>
                  <a:pt x="144" y="24"/>
                </a:lnTo>
                <a:lnTo>
                  <a:pt x="132" y="14"/>
                </a:lnTo>
                <a:lnTo>
                  <a:pt x="118" y="6"/>
                </a:lnTo>
                <a:lnTo>
                  <a:pt x="103" y="2"/>
                </a:lnTo>
                <a:lnTo>
                  <a:pt x="88" y="0"/>
                </a:lnTo>
                <a:lnTo>
                  <a:pt x="73" y="2"/>
                </a:lnTo>
                <a:lnTo>
                  <a:pt x="59" y="6"/>
                </a:lnTo>
                <a:lnTo>
                  <a:pt x="44" y="14"/>
                </a:lnTo>
                <a:lnTo>
                  <a:pt x="31" y="24"/>
                </a:lnTo>
                <a:lnTo>
                  <a:pt x="22" y="37"/>
                </a:lnTo>
                <a:lnTo>
                  <a:pt x="13" y="51"/>
                </a:lnTo>
                <a:lnTo>
                  <a:pt x="5" y="68"/>
                </a:lnTo>
                <a:lnTo>
                  <a:pt x="2" y="85"/>
                </a:lnTo>
                <a:lnTo>
                  <a:pt x="0" y="102"/>
                </a:lnTo>
                <a:lnTo>
                  <a:pt x="2" y="120"/>
                </a:lnTo>
                <a:lnTo>
                  <a:pt x="5" y="138"/>
                </a:lnTo>
                <a:lnTo>
                  <a:pt x="13" y="154"/>
                </a:lnTo>
                <a:lnTo>
                  <a:pt x="22" y="168"/>
                </a:lnTo>
                <a:lnTo>
                  <a:pt x="31" y="180"/>
                </a:lnTo>
                <a:lnTo>
                  <a:pt x="44" y="191"/>
                </a:lnTo>
                <a:lnTo>
                  <a:pt x="59" y="198"/>
                </a:lnTo>
                <a:lnTo>
                  <a:pt x="73" y="203"/>
                </a:lnTo>
                <a:lnTo>
                  <a:pt x="88" y="204"/>
                </a:lnTo>
                <a:lnTo>
                  <a:pt x="103" y="203"/>
                </a:lnTo>
                <a:lnTo>
                  <a:pt x="118" y="198"/>
                </a:lnTo>
                <a:lnTo>
                  <a:pt x="132" y="191"/>
                </a:lnTo>
                <a:lnTo>
                  <a:pt x="144" y="180"/>
                </a:lnTo>
                <a:lnTo>
                  <a:pt x="155" y="168"/>
                </a:lnTo>
                <a:lnTo>
                  <a:pt x="164" y="154"/>
                </a:lnTo>
                <a:lnTo>
                  <a:pt x="170" y="138"/>
                </a:lnTo>
                <a:lnTo>
                  <a:pt x="175" y="120"/>
                </a:lnTo>
                <a:lnTo>
                  <a:pt x="176" y="102"/>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490" name="Line 66"/>
          <p:cNvSpPr>
            <a:spLocks noChangeShapeType="1"/>
          </p:cNvSpPr>
          <p:nvPr/>
        </p:nvSpPr>
        <p:spPr bwMode="auto">
          <a:xfrm>
            <a:off x="1747838" y="5568950"/>
            <a:ext cx="1587" cy="1588"/>
          </a:xfrm>
          <a:prstGeom prst="line">
            <a:avLst/>
          </a:prstGeom>
          <a:noFill/>
          <a:ln w="0">
            <a:solidFill>
              <a:srgbClr val="FFFFFF"/>
            </a:solidFill>
            <a:round/>
            <a:headEnd/>
            <a:tailEnd/>
          </a:ln>
        </p:spPr>
        <p:txBody>
          <a:bodyPr>
            <a:prstTxWarp prst="textNoShape">
              <a:avLst/>
            </a:prstTxWarp>
          </a:bodyPr>
          <a:lstStyle/>
          <a:p>
            <a:endParaRPr lang="en-US"/>
          </a:p>
        </p:txBody>
      </p:sp>
      <p:sp>
        <p:nvSpPr>
          <p:cNvPr id="103491" name="Freeform 67"/>
          <p:cNvSpPr>
            <a:spLocks/>
          </p:cNvSpPr>
          <p:nvPr/>
        </p:nvSpPr>
        <p:spPr bwMode="auto">
          <a:xfrm>
            <a:off x="1747838" y="5449888"/>
            <a:ext cx="34925" cy="138112"/>
          </a:xfrm>
          <a:custGeom>
            <a:avLst/>
            <a:gdLst>
              <a:gd name="T0" fmla="*/ 0 w 103"/>
              <a:gd name="T1" fmla="*/ 118789 h 436"/>
              <a:gd name="T2" fmla="*/ 0 w 103"/>
              <a:gd name="T3" fmla="*/ 121957 h 436"/>
              <a:gd name="T4" fmla="*/ 1017 w 103"/>
              <a:gd name="T5" fmla="*/ 124808 h 436"/>
              <a:gd name="T6" fmla="*/ 1695 w 103"/>
              <a:gd name="T7" fmla="*/ 127659 h 436"/>
              <a:gd name="T8" fmla="*/ 3391 w 103"/>
              <a:gd name="T9" fmla="*/ 129876 h 436"/>
              <a:gd name="T10" fmla="*/ 5086 w 103"/>
              <a:gd name="T11" fmla="*/ 132410 h 436"/>
              <a:gd name="T12" fmla="*/ 7121 w 103"/>
              <a:gd name="T13" fmla="*/ 134311 h 436"/>
              <a:gd name="T14" fmla="*/ 9833 w 103"/>
              <a:gd name="T15" fmla="*/ 135895 h 436"/>
              <a:gd name="T16" fmla="*/ 12207 w 103"/>
              <a:gd name="T17" fmla="*/ 137162 h 436"/>
              <a:gd name="T18" fmla="*/ 14580 w 103"/>
              <a:gd name="T19" fmla="*/ 137795 h 436"/>
              <a:gd name="T20" fmla="*/ 17632 w 103"/>
              <a:gd name="T21" fmla="*/ 138112 h 436"/>
              <a:gd name="T22" fmla="*/ 20345 w 103"/>
              <a:gd name="T23" fmla="*/ 137795 h 436"/>
              <a:gd name="T24" fmla="*/ 22718 w 103"/>
              <a:gd name="T25" fmla="*/ 137162 h 436"/>
              <a:gd name="T26" fmla="*/ 25770 w 103"/>
              <a:gd name="T27" fmla="*/ 135895 h 436"/>
              <a:gd name="T28" fmla="*/ 27804 w 103"/>
              <a:gd name="T29" fmla="*/ 134311 h 436"/>
              <a:gd name="T30" fmla="*/ 29839 w 103"/>
              <a:gd name="T31" fmla="*/ 132410 h 436"/>
              <a:gd name="T32" fmla="*/ 31534 w 103"/>
              <a:gd name="T33" fmla="*/ 129876 h 436"/>
              <a:gd name="T34" fmla="*/ 33230 w 103"/>
              <a:gd name="T35" fmla="*/ 127659 h 436"/>
              <a:gd name="T36" fmla="*/ 33908 w 103"/>
              <a:gd name="T37" fmla="*/ 124808 h 436"/>
              <a:gd name="T38" fmla="*/ 34925 w 103"/>
              <a:gd name="T39" fmla="*/ 121957 h 436"/>
              <a:gd name="T40" fmla="*/ 34925 w 103"/>
              <a:gd name="T41" fmla="*/ 118789 h 436"/>
              <a:gd name="T42" fmla="*/ 34925 w 103"/>
              <a:gd name="T43" fmla="*/ 19006 h 436"/>
              <a:gd name="T44" fmla="*/ 33908 w 103"/>
              <a:gd name="T45" fmla="*/ 13304 h 436"/>
              <a:gd name="T46" fmla="*/ 33230 w 103"/>
              <a:gd name="T47" fmla="*/ 10770 h 436"/>
              <a:gd name="T48" fmla="*/ 31534 w 103"/>
              <a:gd name="T49" fmla="*/ 7919 h 436"/>
              <a:gd name="T50" fmla="*/ 29839 w 103"/>
              <a:gd name="T51" fmla="*/ 5702 h 436"/>
              <a:gd name="T52" fmla="*/ 27804 w 103"/>
              <a:gd name="T53" fmla="*/ 3801 h 436"/>
              <a:gd name="T54" fmla="*/ 25770 w 103"/>
              <a:gd name="T55" fmla="*/ 2217 h 436"/>
              <a:gd name="T56" fmla="*/ 22718 w 103"/>
              <a:gd name="T57" fmla="*/ 950 h 436"/>
              <a:gd name="T58" fmla="*/ 20345 w 103"/>
              <a:gd name="T59" fmla="*/ 317 h 436"/>
              <a:gd name="T60" fmla="*/ 17632 w 103"/>
              <a:gd name="T61" fmla="*/ 0 h 436"/>
              <a:gd name="T62" fmla="*/ 14580 w 103"/>
              <a:gd name="T63" fmla="*/ 317 h 436"/>
              <a:gd name="T64" fmla="*/ 12207 w 103"/>
              <a:gd name="T65" fmla="*/ 950 h 436"/>
              <a:gd name="T66" fmla="*/ 9833 w 103"/>
              <a:gd name="T67" fmla="*/ 2217 h 436"/>
              <a:gd name="T68" fmla="*/ 7121 w 103"/>
              <a:gd name="T69" fmla="*/ 3801 h 436"/>
              <a:gd name="T70" fmla="*/ 5086 w 103"/>
              <a:gd name="T71" fmla="*/ 5702 h 436"/>
              <a:gd name="T72" fmla="*/ 3391 w 103"/>
              <a:gd name="T73" fmla="*/ 7919 h 436"/>
              <a:gd name="T74" fmla="*/ 1695 w 103"/>
              <a:gd name="T75" fmla="*/ 10770 h 436"/>
              <a:gd name="T76" fmla="*/ 1017 w 103"/>
              <a:gd name="T77" fmla="*/ 13304 h 436"/>
              <a:gd name="T78" fmla="*/ 0 w 103"/>
              <a:gd name="T79" fmla="*/ 16155 h 436"/>
              <a:gd name="T80" fmla="*/ 0 w 103"/>
              <a:gd name="T81" fmla="*/ 19006 h 436"/>
              <a:gd name="T82" fmla="*/ 0 w 103"/>
              <a:gd name="T83" fmla="*/ 118789 h 4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436"/>
              <a:gd name="T128" fmla="*/ 103 w 103"/>
              <a:gd name="T129" fmla="*/ 436 h 4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436">
                <a:moveTo>
                  <a:pt x="0" y="375"/>
                </a:moveTo>
                <a:lnTo>
                  <a:pt x="0" y="385"/>
                </a:lnTo>
                <a:lnTo>
                  <a:pt x="3" y="394"/>
                </a:lnTo>
                <a:lnTo>
                  <a:pt x="5" y="403"/>
                </a:lnTo>
                <a:lnTo>
                  <a:pt x="10" y="410"/>
                </a:lnTo>
                <a:lnTo>
                  <a:pt x="15" y="418"/>
                </a:lnTo>
                <a:lnTo>
                  <a:pt x="21" y="424"/>
                </a:lnTo>
                <a:lnTo>
                  <a:pt x="29" y="429"/>
                </a:lnTo>
                <a:lnTo>
                  <a:pt x="36" y="433"/>
                </a:lnTo>
                <a:lnTo>
                  <a:pt x="43" y="435"/>
                </a:lnTo>
                <a:lnTo>
                  <a:pt x="52" y="436"/>
                </a:lnTo>
                <a:lnTo>
                  <a:pt x="60" y="435"/>
                </a:lnTo>
                <a:lnTo>
                  <a:pt x="67" y="433"/>
                </a:lnTo>
                <a:lnTo>
                  <a:pt x="76" y="429"/>
                </a:lnTo>
                <a:lnTo>
                  <a:pt x="82" y="424"/>
                </a:lnTo>
                <a:lnTo>
                  <a:pt x="88" y="418"/>
                </a:lnTo>
                <a:lnTo>
                  <a:pt x="93" y="410"/>
                </a:lnTo>
                <a:lnTo>
                  <a:pt x="98" y="403"/>
                </a:lnTo>
                <a:lnTo>
                  <a:pt x="100" y="394"/>
                </a:lnTo>
                <a:lnTo>
                  <a:pt x="103" y="385"/>
                </a:lnTo>
                <a:lnTo>
                  <a:pt x="103" y="375"/>
                </a:lnTo>
                <a:lnTo>
                  <a:pt x="103" y="60"/>
                </a:lnTo>
                <a:lnTo>
                  <a:pt x="100" y="42"/>
                </a:lnTo>
                <a:lnTo>
                  <a:pt x="98" y="34"/>
                </a:lnTo>
                <a:lnTo>
                  <a:pt x="93" y="25"/>
                </a:lnTo>
                <a:lnTo>
                  <a:pt x="88" y="18"/>
                </a:lnTo>
                <a:lnTo>
                  <a:pt x="82" y="12"/>
                </a:lnTo>
                <a:lnTo>
                  <a:pt x="76" y="7"/>
                </a:lnTo>
                <a:lnTo>
                  <a:pt x="67" y="3"/>
                </a:lnTo>
                <a:lnTo>
                  <a:pt x="60" y="1"/>
                </a:lnTo>
                <a:lnTo>
                  <a:pt x="52" y="0"/>
                </a:lnTo>
                <a:lnTo>
                  <a:pt x="43" y="1"/>
                </a:lnTo>
                <a:lnTo>
                  <a:pt x="36" y="3"/>
                </a:lnTo>
                <a:lnTo>
                  <a:pt x="29" y="7"/>
                </a:lnTo>
                <a:lnTo>
                  <a:pt x="21" y="12"/>
                </a:lnTo>
                <a:lnTo>
                  <a:pt x="15" y="18"/>
                </a:lnTo>
                <a:lnTo>
                  <a:pt x="10" y="25"/>
                </a:lnTo>
                <a:lnTo>
                  <a:pt x="5" y="34"/>
                </a:lnTo>
                <a:lnTo>
                  <a:pt x="3" y="42"/>
                </a:lnTo>
                <a:lnTo>
                  <a:pt x="0" y="51"/>
                </a:lnTo>
                <a:lnTo>
                  <a:pt x="0" y="60"/>
                </a:lnTo>
                <a:lnTo>
                  <a:pt x="0" y="375"/>
                </a:lnTo>
                <a:close/>
              </a:path>
            </a:pathLst>
          </a:custGeom>
          <a:solidFill>
            <a:srgbClr val="FFFFFF"/>
          </a:solidFill>
          <a:ln w="7938">
            <a:solidFill>
              <a:srgbClr val="FFFFFF"/>
            </a:solidFill>
            <a:round/>
            <a:headEnd/>
            <a:tailEnd/>
          </a:ln>
        </p:spPr>
        <p:txBody>
          <a:bodyPr>
            <a:prstTxWarp prst="textNoShape">
              <a:avLst/>
            </a:prstTxWarp>
          </a:bodyPr>
          <a:lstStyle/>
          <a:p>
            <a:endParaRPr lang="en-US"/>
          </a:p>
        </p:txBody>
      </p:sp>
      <p:sp>
        <p:nvSpPr>
          <p:cNvPr id="103492" name="Line 68"/>
          <p:cNvSpPr>
            <a:spLocks noChangeShapeType="1"/>
          </p:cNvSpPr>
          <p:nvPr/>
        </p:nvSpPr>
        <p:spPr bwMode="auto">
          <a:xfrm>
            <a:off x="1765300" y="5449888"/>
            <a:ext cx="1588" cy="1587"/>
          </a:xfrm>
          <a:prstGeom prst="line">
            <a:avLst/>
          </a:prstGeom>
          <a:noFill/>
          <a:ln w="0">
            <a:solidFill>
              <a:srgbClr val="FFFFFF"/>
            </a:solidFill>
            <a:round/>
            <a:headEnd/>
            <a:tailEnd/>
          </a:ln>
        </p:spPr>
        <p:txBody>
          <a:bodyPr>
            <a:prstTxWarp prst="textNoShape">
              <a:avLst/>
            </a:prstTxWarp>
          </a:bodyPr>
          <a:lstStyle/>
          <a:p>
            <a:endParaRPr lang="en-US"/>
          </a:p>
        </p:txBody>
      </p:sp>
      <p:sp>
        <p:nvSpPr>
          <p:cNvPr id="103493" name="Freeform 69"/>
          <p:cNvSpPr>
            <a:spLocks/>
          </p:cNvSpPr>
          <p:nvPr/>
        </p:nvSpPr>
        <p:spPr bwMode="auto">
          <a:xfrm>
            <a:off x="1747838" y="5449888"/>
            <a:ext cx="320675" cy="39687"/>
          </a:xfrm>
          <a:custGeom>
            <a:avLst/>
            <a:gdLst>
              <a:gd name="T0" fmla="*/ 17873 w 933"/>
              <a:gd name="T1" fmla="*/ 0 h 121"/>
              <a:gd name="T2" fmla="*/ 14779 w 933"/>
              <a:gd name="T3" fmla="*/ 328 h 121"/>
              <a:gd name="T4" fmla="*/ 12373 w 933"/>
              <a:gd name="T5" fmla="*/ 984 h 121"/>
              <a:gd name="T6" fmla="*/ 9967 w 933"/>
              <a:gd name="T7" fmla="*/ 2296 h 121"/>
              <a:gd name="T8" fmla="*/ 7218 w 933"/>
              <a:gd name="T9" fmla="*/ 3936 h 121"/>
              <a:gd name="T10" fmla="*/ 5156 w 933"/>
              <a:gd name="T11" fmla="*/ 5904 h 121"/>
              <a:gd name="T12" fmla="*/ 3437 w 933"/>
              <a:gd name="T13" fmla="*/ 8200 h 121"/>
              <a:gd name="T14" fmla="*/ 1719 w 933"/>
              <a:gd name="T15" fmla="*/ 11152 h 121"/>
              <a:gd name="T16" fmla="*/ 1031 w 933"/>
              <a:gd name="T17" fmla="*/ 13776 h 121"/>
              <a:gd name="T18" fmla="*/ 0 w 933"/>
              <a:gd name="T19" fmla="*/ 16728 h 121"/>
              <a:gd name="T20" fmla="*/ 0 w 933"/>
              <a:gd name="T21" fmla="*/ 19680 h 121"/>
              <a:gd name="T22" fmla="*/ 0 w 933"/>
              <a:gd name="T23" fmla="*/ 22959 h 121"/>
              <a:gd name="T24" fmla="*/ 1031 w 933"/>
              <a:gd name="T25" fmla="*/ 25911 h 121"/>
              <a:gd name="T26" fmla="*/ 1719 w 933"/>
              <a:gd name="T27" fmla="*/ 28863 h 121"/>
              <a:gd name="T28" fmla="*/ 3437 w 933"/>
              <a:gd name="T29" fmla="*/ 31487 h 121"/>
              <a:gd name="T30" fmla="*/ 5156 w 933"/>
              <a:gd name="T31" fmla="*/ 34111 h 121"/>
              <a:gd name="T32" fmla="*/ 7218 w 933"/>
              <a:gd name="T33" fmla="*/ 36079 h 121"/>
              <a:gd name="T34" fmla="*/ 9967 w 933"/>
              <a:gd name="T35" fmla="*/ 37719 h 121"/>
              <a:gd name="T36" fmla="*/ 12373 w 933"/>
              <a:gd name="T37" fmla="*/ 38703 h 121"/>
              <a:gd name="T38" fmla="*/ 14779 w 933"/>
              <a:gd name="T39" fmla="*/ 39687 h 121"/>
              <a:gd name="T40" fmla="*/ 17873 w 933"/>
              <a:gd name="T41" fmla="*/ 39687 h 121"/>
              <a:gd name="T42" fmla="*/ 302802 w 933"/>
              <a:gd name="T43" fmla="*/ 39687 h 121"/>
              <a:gd name="T44" fmla="*/ 308302 w 933"/>
              <a:gd name="T45" fmla="*/ 38703 h 121"/>
              <a:gd name="T46" fmla="*/ 311051 w 933"/>
              <a:gd name="T47" fmla="*/ 37719 h 121"/>
              <a:gd name="T48" fmla="*/ 313457 w 933"/>
              <a:gd name="T49" fmla="*/ 36079 h 121"/>
              <a:gd name="T50" fmla="*/ 315519 w 933"/>
              <a:gd name="T51" fmla="*/ 34111 h 121"/>
              <a:gd name="T52" fmla="*/ 317238 w 933"/>
              <a:gd name="T53" fmla="*/ 31487 h 121"/>
              <a:gd name="T54" fmla="*/ 318956 w 933"/>
              <a:gd name="T55" fmla="*/ 28863 h 121"/>
              <a:gd name="T56" fmla="*/ 319988 w 933"/>
              <a:gd name="T57" fmla="*/ 25911 h 121"/>
              <a:gd name="T58" fmla="*/ 320675 w 933"/>
              <a:gd name="T59" fmla="*/ 22959 h 121"/>
              <a:gd name="T60" fmla="*/ 320675 w 933"/>
              <a:gd name="T61" fmla="*/ 19680 h 121"/>
              <a:gd name="T62" fmla="*/ 320675 w 933"/>
              <a:gd name="T63" fmla="*/ 16728 h 121"/>
              <a:gd name="T64" fmla="*/ 319988 w 933"/>
              <a:gd name="T65" fmla="*/ 13776 h 121"/>
              <a:gd name="T66" fmla="*/ 318956 w 933"/>
              <a:gd name="T67" fmla="*/ 11152 h 121"/>
              <a:gd name="T68" fmla="*/ 317238 w 933"/>
              <a:gd name="T69" fmla="*/ 8200 h 121"/>
              <a:gd name="T70" fmla="*/ 315519 w 933"/>
              <a:gd name="T71" fmla="*/ 5904 h 121"/>
              <a:gd name="T72" fmla="*/ 313457 w 933"/>
              <a:gd name="T73" fmla="*/ 3936 h 121"/>
              <a:gd name="T74" fmla="*/ 311051 w 933"/>
              <a:gd name="T75" fmla="*/ 2296 h 121"/>
              <a:gd name="T76" fmla="*/ 308302 w 933"/>
              <a:gd name="T77" fmla="*/ 984 h 121"/>
              <a:gd name="T78" fmla="*/ 305896 w 933"/>
              <a:gd name="T79" fmla="*/ 328 h 121"/>
              <a:gd name="T80" fmla="*/ 302802 w 933"/>
              <a:gd name="T81" fmla="*/ 0 h 121"/>
              <a:gd name="T82" fmla="*/ 17873 w 933"/>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3"/>
              <a:gd name="T127" fmla="*/ 0 h 121"/>
              <a:gd name="T128" fmla="*/ 933 w 933"/>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3" h="121">
                <a:moveTo>
                  <a:pt x="52" y="0"/>
                </a:moveTo>
                <a:lnTo>
                  <a:pt x="43" y="1"/>
                </a:lnTo>
                <a:lnTo>
                  <a:pt x="36" y="3"/>
                </a:lnTo>
                <a:lnTo>
                  <a:pt x="29" y="7"/>
                </a:lnTo>
                <a:lnTo>
                  <a:pt x="21" y="12"/>
                </a:lnTo>
                <a:lnTo>
                  <a:pt x="15" y="18"/>
                </a:lnTo>
                <a:lnTo>
                  <a:pt x="10" y="25"/>
                </a:lnTo>
                <a:lnTo>
                  <a:pt x="5" y="34"/>
                </a:lnTo>
                <a:lnTo>
                  <a:pt x="3" y="42"/>
                </a:lnTo>
                <a:lnTo>
                  <a:pt x="0" y="51"/>
                </a:lnTo>
                <a:lnTo>
                  <a:pt x="0" y="60"/>
                </a:lnTo>
                <a:lnTo>
                  <a:pt x="0" y="70"/>
                </a:lnTo>
                <a:lnTo>
                  <a:pt x="3" y="79"/>
                </a:lnTo>
                <a:lnTo>
                  <a:pt x="5" y="88"/>
                </a:lnTo>
                <a:lnTo>
                  <a:pt x="10" y="96"/>
                </a:lnTo>
                <a:lnTo>
                  <a:pt x="15" y="104"/>
                </a:lnTo>
                <a:lnTo>
                  <a:pt x="21" y="110"/>
                </a:lnTo>
                <a:lnTo>
                  <a:pt x="29" y="115"/>
                </a:lnTo>
                <a:lnTo>
                  <a:pt x="36" y="118"/>
                </a:lnTo>
                <a:lnTo>
                  <a:pt x="43" y="121"/>
                </a:lnTo>
                <a:lnTo>
                  <a:pt x="52" y="121"/>
                </a:lnTo>
                <a:lnTo>
                  <a:pt x="881" y="121"/>
                </a:lnTo>
                <a:lnTo>
                  <a:pt x="897" y="118"/>
                </a:lnTo>
                <a:lnTo>
                  <a:pt x="905" y="115"/>
                </a:lnTo>
                <a:lnTo>
                  <a:pt x="912" y="110"/>
                </a:lnTo>
                <a:lnTo>
                  <a:pt x="918" y="104"/>
                </a:lnTo>
                <a:lnTo>
                  <a:pt x="923" y="96"/>
                </a:lnTo>
                <a:lnTo>
                  <a:pt x="928" y="88"/>
                </a:lnTo>
                <a:lnTo>
                  <a:pt x="931" y="79"/>
                </a:lnTo>
                <a:lnTo>
                  <a:pt x="933" y="70"/>
                </a:lnTo>
                <a:lnTo>
                  <a:pt x="933" y="60"/>
                </a:lnTo>
                <a:lnTo>
                  <a:pt x="933" y="51"/>
                </a:lnTo>
                <a:lnTo>
                  <a:pt x="931" y="42"/>
                </a:lnTo>
                <a:lnTo>
                  <a:pt x="928" y="34"/>
                </a:lnTo>
                <a:lnTo>
                  <a:pt x="923" y="25"/>
                </a:lnTo>
                <a:lnTo>
                  <a:pt x="918" y="18"/>
                </a:lnTo>
                <a:lnTo>
                  <a:pt x="912" y="12"/>
                </a:lnTo>
                <a:lnTo>
                  <a:pt x="905" y="7"/>
                </a:lnTo>
                <a:lnTo>
                  <a:pt x="897" y="3"/>
                </a:lnTo>
                <a:lnTo>
                  <a:pt x="890" y="1"/>
                </a:lnTo>
                <a:lnTo>
                  <a:pt x="881" y="0"/>
                </a:lnTo>
                <a:lnTo>
                  <a:pt x="52" y="0"/>
                </a:lnTo>
                <a:close/>
              </a:path>
            </a:pathLst>
          </a:custGeom>
          <a:solidFill>
            <a:srgbClr val="FFFFFF"/>
          </a:solidFill>
          <a:ln w="7938">
            <a:solidFill>
              <a:srgbClr val="FFFFFF"/>
            </a:solidFill>
            <a:round/>
            <a:headEnd/>
            <a:tailEnd/>
          </a:ln>
        </p:spPr>
        <p:txBody>
          <a:bodyPr>
            <a:prstTxWarp prst="textNoShape">
              <a:avLst/>
            </a:prstTxWarp>
          </a:bodyPr>
          <a:lstStyle/>
          <a:p>
            <a:endParaRPr lang="en-US"/>
          </a:p>
        </p:txBody>
      </p:sp>
      <p:sp>
        <p:nvSpPr>
          <p:cNvPr id="103494" name="Line 70"/>
          <p:cNvSpPr>
            <a:spLocks noChangeShapeType="1"/>
          </p:cNvSpPr>
          <p:nvPr/>
        </p:nvSpPr>
        <p:spPr bwMode="auto">
          <a:xfrm>
            <a:off x="2033588" y="5470525"/>
            <a:ext cx="1587" cy="1588"/>
          </a:xfrm>
          <a:prstGeom prst="line">
            <a:avLst/>
          </a:prstGeom>
          <a:noFill/>
          <a:ln w="0">
            <a:solidFill>
              <a:srgbClr val="FFFFFF"/>
            </a:solidFill>
            <a:round/>
            <a:headEnd/>
            <a:tailEnd/>
          </a:ln>
        </p:spPr>
        <p:txBody>
          <a:bodyPr>
            <a:prstTxWarp prst="textNoShape">
              <a:avLst/>
            </a:prstTxWarp>
          </a:bodyPr>
          <a:lstStyle/>
          <a:p>
            <a:endParaRPr lang="en-US"/>
          </a:p>
        </p:txBody>
      </p:sp>
      <p:sp>
        <p:nvSpPr>
          <p:cNvPr id="103495" name="Freeform 71"/>
          <p:cNvSpPr>
            <a:spLocks/>
          </p:cNvSpPr>
          <p:nvPr/>
        </p:nvSpPr>
        <p:spPr bwMode="auto">
          <a:xfrm>
            <a:off x="2033588" y="5349875"/>
            <a:ext cx="34925" cy="139700"/>
          </a:xfrm>
          <a:custGeom>
            <a:avLst/>
            <a:gdLst>
              <a:gd name="T0" fmla="*/ 0 w 104"/>
              <a:gd name="T1" fmla="*/ 120288 h 439"/>
              <a:gd name="T2" fmla="*/ 336 w 104"/>
              <a:gd name="T3" fmla="*/ 123471 h 439"/>
              <a:gd name="T4" fmla="*/ 1007 w 104"/>
              <a:gd name="T5" fmla="*/ 126335 h 439"/>
              <a:gd name="T6" fmla="*/ 2015 w 104"/>
              <a:gd name="T7" fmla="*/ 129199 h 439"/>
              <a:gd name="T8" fmla="*/ 3358 w 104"/>
              <a:gd name="T9" fmla="*/ 131744 h 439"/>
              <a:gd name="T10" fmla="*/ 5373 w 104"/>
              <a:gd name="T11" fmla="*/ 134290 h 439"/>
              <a:gd name="T12" fmla="*/ 7388 w 104"/>
              <a:gd name="T13" fmla="*/ 136200 h 439"/>
              <a:gd name="T14" fmla="*/ 9739 w 104"/>
              <a:gd name="T15" fmla="*/ 137791 h 439"/>
              <a:gd name="T16" fmla="*/ 12089 w 104"/>
              <a:gd name="T17" fmla="*/ 138745 h 439"/>
              <a:gd name="T18" fmla="*/ 15112 w 104"/>
              <a:gd name="T19" fmla="*/ 139700 h 439"/>
              <a:gd name="T20" fmla="*/ 17463 w 104"/>
              <a:gd name="T21" fmla="*/ 139700 h 439"/>
              <a:gd name="T22" fmla="*/ 20485 w 104"/>
              <a:gd name="T23" fmla="*/ 139700 h 439"/>
              <a:gd name="T24" fmla="*/ 22836 w 104"/>
              <a:gd name="T25" fmla="*/ 138745 h 439"/>
              <a:gd name="T26" fmla="*/ 25522 w 104"/>
              <a:gd name="T27" fmla="*/ 137791 h 439"/>
              <a:gd name="T28" fmla="*/ 27873 w 104"/>
              <a:gd name="T29" fmla="*/ 136200 h 439"/>
              <a:gd name="T30" fmla="*/ 29888 w 104"/>
              <a:gd name="T31" fmla="*/ 134290 h 439"/>
              <a:gd name="T32" fmla="*/ 31567 w 104"/>
              <a:gd name="T33" fmla="*/ 131744 h 439"/>
              <a:gd name="T34" fmla="*/ 33246 w 104"/>
              <a:gd name="T35" fmla="*/ 129199 h 439"/>
              <a:gd name="T36" fmla="*/ 34253 w 104"/>
              <a:gd name="T37" fmla="*/ 126335 h 439"/>
              <a:gd name="T38" fmla="*/ 34925 w 104"/>
              <a:gd name="T39" fmla="*/ 123471 h 439"/>
              <a:gd name="T40" fmla="*/ 34925 w 104"/>
              <a:gd name="T41" fmla="*/ 120288 h 439"/>
              <a:gd name="T42" fmla="*/ 34925 w 104"/>
              <a:gd name="T43" fmla="*/ 19730 h 439"/>
              <a:gd name="T44" fmla="*/ 34253 w 104"/>
              <a:gd name="T45" fmla="*/ 13365 h 439"/>
              <a:gd name="T46" fmla="*/ 33246 w 104"/>
              <a:gd name="T47" fmla="*/ 10820 h 439"/>
              <a:gd name="T48" fmla="*/ 31567 w 104"/>
              <a:gd name="T49" fmla="*/ 7956 h 439"/>
              <a:gd name="T50" fmla="*/ 29888 w 104"/>
              <a:gd name="T51" fmla="*/ 5728 h 439"/>
              <a:gd name="T52" fmla="*/ 27873 w 104"/>
              <a:gd name="T53" fmla="*/ 3819 h 439"/>
              <a:gd name="T54" fmla="*/ 25522 w 104"/>
              <a:gd name="T55" fmla="*/ 2228 h 439"/>
              <a:gd name="T56" fmla="*/ 22836 w 104"/>
              <a:gd name="T57" fmla="*/ 1273 h 439"/>
              <a:gd name="T58" fmla="*/ 20485 w 104"/>
              <a:gd name="T59" fmla="*/ 318 h 439"/>
              <a:gd name="T60" fmla="*/ 17463 w 104"/>
              <a:gd name="T61" fmla="*/ 0 h 439"/>
              <a:gd name="T62" fmla="*/ 15112 w 104"/>
              <a:gd name="T63" fmla="*/ 318 h 439"/>
              <a:gd name="T64" fmla="*/ 12089 w 104"/>
              <a:gd name="T65" fmla="*/ 1273 h 439"/>
              <a:gd name="T66" fmla="*/ 9739 w 104"/>
              <a:gd name="T67" fmla="*/ 2228 h 439"/>
              <a:gd name="T68" fmla="*/ 7388 w 104"/>
              <a:gd name="T69" fmla="*/ 3819 h 439"/>
              <a:gd name="T70" fmla="*/ 5373 w 104"/>
              <a:gd name="T71" fmla="*/ 5728 h 439"/>
              <a:gd name="T72" fmla="*/ 3358 w 104"/>
              <a:gd name="T73" fmla="*/ 7956 h 439"/>
              <a:gd name="T74" fmla="*/ 2015 w 104"/>
              <a:gd name="T75" fmla="*/ 10820 h 439"/>
              <a:gd name="T76" fmla="*/ 1007 w 104"/>
              <a:gd name="T77" fmla="*/ 13365 h 439"/>
              <a:gd name="T78" fmla="*/ 336 w 104"/>
              <a:gd name="T79" fmla="*/ 16229 h 439"/>
              <a:gd name="T80" fmla="*/ 0 w 104"/>
              <a:gd name="T81" fmla="*/ 19730 h 439"/>
              <a:gd name="T82" fmla="*/ 0 w 104"/>
              <a:gd name="T83" fmla="*/ 120288 h 4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439"/>
              <a:gd name="T128" fmla="*/ 104 w 104"/>
              <a:gd name="T129" fmla="*/ 439 h 4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439">
                <a:moveTo>
                  <a:pt x="0" y="378"/>
                </a:moveTo>
                <a:lnTo>
                  <a:pt x="1" y="388"/>
                </a:lnTo>
                <a:lnTo>
                  <a:pt x="3" y="397"/>
                </a:lnTo>
                <a:lnTo>
                  <a:pt x="6" y="406"/>
                </a:lnTo>
                <a:lnTo>
                  <a:pt x="10" y="414"/>
                </a:lnTo>
                <a:lnTo>
                  <a:pt x="16" y="422"/>
                </a:lnTo>
                <a:lnTo>
                  <a:pt x="22" y="428"/>
                </a:lnTo>
                <a:lnTo>
                  <a:pt x="29" y="433"/>
                </a:lnTo>
                <a:lnTo>
                  <a:pt x="36" y="436"/>
                </a:lnTo>
                <a:lnTo>
                  <a:pt x="45" y="439"/>
                </a:lnTo>
                <a:lnTo>
                  <a:pt x="52" y="439"/>
                </a:lnTo>
                <a:lnTo>
                  <a:pt x="61" y="439"/>
                </a:lnTo>
                <a:lnTo>
                  <a:pt x="68" y="436"/>
                </a:lnTo>
                <a:lnTo>
                  <a:pt x="76" y="433"/>
                </a:lnTo>
                <a:lnTo>
                  <a:pt x="83" y="428"/>
                </a:lnTo>
                <a:lnTo>
                  <a:pt x="89" y="422"/>
                </a:lnTo>
                <a:lnTo>
                  <a:pt x="94" y="414"/>
                </a:lnTo>
                <a:lnTo>
                  <a:pt x="99" y="406"/>
                </a:lnTo>
                <a:lnTo>
                  <a:pt x="102" y="397"/>
                </a:lnTo>
                <a:lnTo>
                  <a:pt x="104" y="388"/>
                </a:lnTo>
                <a:lnTo>
                  <a:pt x="104" y="378"/>
                </a:lnTo>
                <a:lnTo>
                  <a:pt x="104" y="62"/>
                </a:lnTo>
                <a:lnTo>
                  <a:pt x="102" y="42"/>
                </a:lnTo>
                <a:lnTo>
                  <a:pt x="99" y="34"/>
                </a:lnTo>
                <a:lnTo>
                  <a:pt x="94" y="25"/>
                </a:lnTo>
                <a:lnTo>
                  <a:pt x="89" y="18"/>
                </a:lnTo>
                <a:lnTo>
                  <a:pt x="83" y="12"/>
                </a:lnTo>
                <a:lnTo>
                  <a:pt x="76" y="7"/>
                </a:lnTo>
                <a:lnTo>
                  <a:pt x="68" y="4"/>
                </a:lnTo>
                <a:lnTo>
                  <a:pt x="61" y="1"/>
                </a:lnTo>
                <a:lnTo>
                  <a:pt x="52" y="0"/>
                </a:lnTo>
                <a:lnTo>
                  <a:pt x="45" y="1"/>
                </a:lnTo>
                <a:lnTo>
                  <a:pt x="36" y="4"/>
                </a:lnTo>
                <a:lnTo>
                  <a:pt x="29" y="7"/>
                </a:lnTo>
                <a:lnTo>
                  <a:pt x="22" y="12"/>
                </a:lnTo>
                <a:lnTo>
                  <a:pt x="16" y="18"/>
                </a:lnTo>
                <a:lnTo>
                  <a:pt x="10" y="25"/>
                </a:lnTo>
                <a:lnTo>
                  <a:pt x="6" y="34"/>
                </a:lnTo>
                <a:lnTo>
                  <a:pt x="3" y="42"/>
                </a:lnTo>
                <a:lnTo>
                  <a:pt x="1" y="51"/>
                </a:lnTo>
                <a:lnTo>
                  <a:pt x="0" y="62"/>
                </a:lnTo>
                <a:lnTo>
                  <a:pt x="0" y="378"/>
                </a:lnTo>
                <a:close/>
              </a:path>
            </a:pathLst>
          </a:custGeom>
          <a:solidFill>
            <a:srgbClr val="00FFFF"/>
          </a:solidFill>
          <a:ln w="8001">
            <a:solidFill>
              <a:srgbClr val="00FFFF"/>
            </a:solidFill>
            <a:round/>
            <a:headEnd/>
            <a:tailEnd/>
          </a:ln>
        </p:spPr>
        <p:txBody>
          <a:bodyPr>
            <a:prstTxWarp prst="textNoShape">
              <a:avLst/>
            </a:prstTxWarp>
          </a:bodyPr>
          <a:lstStyle/>
          <a:p>
            <a:endParaRPr lang="en-US"/>
          </a:p>
        </p:txBody>
      </p:sp>
      <p:sp>
        <p:nvSpPr>
          <p:cNvPr id="103496" name="Line 72"/>
          <p:cNvSpPr>
            <a:spLocks noChangeShapeType="1"/>
          </p:cNvSpPr>
          <p:nvPr/>
        </p:nvSpPr>
        <p:spPr bwMode="auto">
          <a:xfrm>
            <a:off x="2051050" y="5349875"/>
            <a:ext cx="1588" cy="1588"/>
          </a:xfrm>
          <a:prstGeom prst="line">
            <a:avLst/>
          </a:prstGeom>
          <a:noFill/>
          <a:ln w="0">
            <a:solidFill>
              <a:srgbClr val="FFFFFF"/>
            </a:solidFill>
            <a:round/>
            <a:headEnd/>
            <a:tailEnd/>
          </a:ln>
        </p:spPr>
        <p:txBody>
          <a:bodyPr>
            <a:prstTxWarp prst="textNoShape">
              <a:avLst/>
            </a:prstTxWarp>
          </a:bodyPr>
          <a:lstStyle/>
          <a:p>
            <a:endParaRPr lang="en-US"/>
          </a:p>
        </p:txBody>
      </p:sp>
      <p:sp>
        <p:nvSpPr>
          <p:cNvPr id="103497" name="Line 73"/>
          <p:cNvSpPr>
            <a:spLocks noChangeShapeType="1"/>
          </p:cNvSpPr>
          <p:nvPr/>
        </p:nvSpPr>
        <p:spPr bwMode="auto">
          <a:xfrm>
            <a:off x="2320925" y="5368925"/>
            <a:ext cx="1588" cy="1588"/>
          </a:xfrm>
          <a:prstGeom prst="line">
            <a:avLst/>
          </a:prstGeom>
          <a:noFill/>
          <a:ln w="0">
            <a:solidFill>
              <a:srgbClr val="FFFFFF"/>
            </a:solidFill>
            <a:round/>
            <a:headEnd/>
            <a:tailEnd/>
          </a:ln>
        </p:spPr>
        <p:txBody>
          <a:bodyPr>
            <a:prstTxWarp prst="textNoShape">
              <a:avLst/>
            </a:prstTxWarp>
          </a:bodyPr>
          <a:lstStyle/>
          <a:p>
            <a:endParaRPr lang="en-US"/>
          </a:p>
        </p:txBody>
      </p:sp>
      <p:sp>
        <p:nvSpPr>
          <p:cNvPr id="103498" name="Line 74"/>
          <p:cNvSpPr>
            <a:spLocks noChangeShapeType="1"/>
          </p:cNvSpPr>
          <p:nvPr/>
        </p:nvSpPr>
        <p:spPr bwMode="auto">
          <a:xfrm>
            <a:off x="2338388" y="5299075"/>
            <a:ext cx="1587" cy="1588"/>
          </a:xfrm>
          <a:prstGeom prst="line">
            <a:avLst/>
          </a:prstGeom>
          <a:noFill/>
          <a:ln w="0">
            <a:solidFill>
              <a:srgbClr val="FFFFFF"/>
            </a:solidFill>
            <a:round/>
            <a:headEnd/>
            <a:tailEnd/>
          </a:ln>
        </p:spPr>
        <p:txBody>
          <a:bodyPr>
            <a:prstTxWarp prst="textNoShape">
              <a:avLst/>
            </a:prstTxWarp>
          </a:bodyPr>
          <a:lstStyle/>
          <a:p>
            <a:endParaRPr lang="en-US"/>
          </a:p>
        </p:txBody>
      </p:sp>
      <p:sp>
        <p:nvSpPr>
          <p:cNvPr id="103499" name="Freeform 75"/>
          <p:cNvSpPr>
            <a:spLocks/>
          </p:cNvSpPr>
          <p:nvPr/>
        </p:nvSpPr>
        <p:spPr bwMode="auto">
          <a:xfrm>
            <a:off x="2320925" y="5299075"/>
            <a:ext cx="322263" cy="38100"/>
          </a:xfrm>
          <a:custGeom>
            <a:avLst/>
            <a:gdLst>
              <a:gd name="T0" fmla="*/ 17942 w 934"/>
              <a:gd name="T1" fmla="*/ 0 h 121"/>
              <a:gd name="T2" fmla="*/ 14837 w 934"/>
              <a:gd name="T3" fmla="*/ 630 h 121"/>
              <a:gd name="T4" fmla="*/ 12421 w 934"/>
              <a:gd name="T5" fmla="*/ 1260 h 121"/>
              <a:gd name="T6" fmla="*/ 10006 w 934"/>
              <a:gd name="T7" fmla="*/ 2519 h 121"/>
              <a:gd name="T8" fmla="*/ 7246 w 934"/>
              <a:gd name="T9" fmla="*/ 4093 h 121"/>
              <a:gd name="T10" fmla="*/ 5176 w 934"/>
              <a:gd name="T11" fmla="*/ 5983 h 121"/>
              <a:gd name="T12" fmla="*/ 3450 w 934"/>
              <a:gd name="T13" fmla="*/ 8187 h 121"/>
              <a:gd name="T14" fmla="*/ 2070 w 934"/>
              <a:gd name="T15" fmla="*/ 10706 h 121"/>
              <a:gd name="T16" fmla="*/ 1035 w 934"/>
              <a:gd name="T17" fmla="*/ 13540 h 121"/>
              <a:gd name="T18" fmla="*/ 345 w 934"/>
              <a:gd name="T19" fmla="*/ 16374 h 121"/>
              <a:gd name="T20" fmla="*/ 0 w 934"/>
              <a:gd name="T21" fmla="*/ 19207 h 121"/>
              <a:gd name="T22" fmla="*/ 345 w 934"/>
              <a:gd name="T23" fmla="*/ 22356 h 121"/>
              <a:gd name="T24" fmla="*/ 1035 w 934"/>
              <a:gd name="T25" fmla="*/ 25190 h 121"/>
              <a:gd name="T26" fmla="*/ 2070 w 934"/>
              <a:gd name="T27" fmla="*/ 28024 h 121"/>
              <a:gd name="T28" fmla="*/ 3450 w 934"/>
              <a:gd name="T29" fmla="*/ 30543 h 121"/>
              <a:gd name="T30" fmla="*/ 5176 w 934"/>
              <a:gd name="T31" fmla="*/ 32747 h 121"/>
              <a:gd name="T32" fmla="*/ 7246 w 934"/>
              <a:gd name="T33" fmla="*/ 34636 h 121"/>
              <a:gd name="T34" fmla="*/ 10006 w 934"/>
              <a:gd name="T35" fmla="*/ 36211 h 121"/>
              <a:gd name="T36" fmla="*/ 12421 w 934"/>
              <a:gd name="T37" fmla="*/ 37470 h 121"/>
              <a:gd name="T38" fmla="*/ 14837 w 934"/>
              <a:gd name="T39" fmla="*/ 38100 h 121"/>
              <a:gd name="T40" fmla="*/ 17942 w 934"/>
              <a:gd name="T41" fmla="*/ 38100 h 121"/>
              <a:gd name="T42" fmla="*/ 304321 w 934"/>
              <a:gd name="T43" fmla="*/ 38100 h 121"/>
              <a:gd name="T44" fmla="*/ 309842 w 934"/>
              <a:gd name="T45" fmla="*/ 37470 h 121"/>
              <a:gd name="T46" fmla="*/ 312602 w 934"/>
              <a:gd name="T47" fmla="*/ 36211 h 121"/>
              <a:gd name="T48" fmla="*/ 314672 w 934"/>
              <a:gd name="T49" fmla="*/ 34636 h 121"/>
              <a:gd name="T50" fmla="*/ 316742 w 934"/>
              <a:gd name="T51" fmla="*/ 32747 h 121"/>
              <a:gd name="T52" fmla="*/ 318813 w 934"/>
              <a:gd name="T53" fmla="*/ 30543 h 121"/>
              <a:gd name="T54" fmla="*/ 320193 w 934"/>
              <a:gd name="T55" fmla="*/ 28024 h 121"/>
              <a:gd name="T56" fmla="*/ 321573 w 934"/>
              <a:gd name="T57" fmla="*/ 25190 h 121"/>
              <a:gd name="T58" fmla="*/ 321918 w 934"/>
              <a:gd name="T59" fmla="*/ 22356 h 121"/>
              <a:gd name="T60" fmla="*/ 322263 w 934"/>
              <a:gd name="T61" fmla="*/ 19207 h 121"/>
              <a:gd name="T62" fmla="*/ 321918 w 934"/>
              <a:gd name="T63" fmla="*/ 16374 h 121"/>
              <a:gd name="T64" fmla="*/ 321573 w 934"/>
              <a:gd name="T65" fmla="*/ 13540 h 121"/>
              <a:gd name="T66" fmla="*/ 320193 w 934"/>
              <a:gd name="T67" fmla="*/ 10706 h 121"/>
              <a:gd name="T68" fmla="*/ 318813 w 934"/>
              <a:gd name="T69" fmla="*/ 8187 h 121"/>
              <a:gd name="T70" fmla="*/ 316742 w 934"/>
              <a:gd name="T71" fmla="*/ 5983 h 121"/>
              <a:gd name="T72" fmla="*/ 314672 w 934"/>
              <a:gd name="T73" fmla="*/ 4093 h 121"/>
              <a:gd name="T74" fmla="*/ 312602 w 934"/>
              <a:gd name="T75" fmla="*/ 2519 h 121"/>
              <a:gd name="T76" fmla="*/ 309842 w 934"/>
              <a:gd name="T77" fmla="*/ 1260 h 121"/>
              <a:gd name="T78" fmla="*/ 307081 w 934"/>
              <a:gd name="T79" fmla="*/ 630 h 121"/>
              <a:gd name="T80" fmla="*/ 304321 w 934"/>
              <a:gd name="T81" fmla="*/ 0 h 121"/>
              <a:gd name="T82" fmla="*/ 17942 w 934"/>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1"/>
              <a:gd name="T128" fmla="*/ 934 w 934"/>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1">
                <a:moveTo>
                  <a:pt x="52" y="0"/>
                </a:moveTo>
                <a:lnTo>
                  <a:pt x="43" y="2"/>
                </a:lnTo>
                <a:lnTo>
                  <a:pt x="36" y="4"/>
                </a:lnTo>
                <a:lnTo>
                  <a:pt x="29" y="8"/>
                </a:lnTo>
                <a:lnTo>
                  <a:pt x="21" y="13"/>
                </a:lnTo>
                <a:lnTo>
                  <a:pt x="15" y="19"/>
                </a:lnTo>
                <a:lnTo>
                  <a:pt x="10" y="26"/>
                </a:lnTo>
                <a:lnTo>
                  <a:pt x="6" y="34"/>
                </a:lnTo>
                <a:lnTo>
                  <a:pt x="3" y="43"/>
                </a:lnTo>
                <a:lnTo>
                  <a:pt x="1" y="52"/>
                </a:lnTo>
                <a:lnTo>
                  <a:pt x="0" y="61"/>
                </a:lnTo>
                <a:lnTo>
                  <a:pt x="1" y="71"/>
                </a:lnTo>
                <a:lnTo>
                  <a:pt x="3" y="80"/>
                </a:lnTo>
                <a:lnTo>
                  <a:pt x="6" y="89"/>
                </a:lnTo>
                <a:lnTo>
                  <a:pt x="10" y="97"/>
                </a:lnTo>
                <a:lnTo>
                  <a:pt x="15" y="104"/>
                </a:lnTo>
                <a:lnTo>
                  <a:pt x="21" y="110"/>
                </a:lnTo>
                <a:lnTo>
                  <a:pt x="29" y="115"/>
                </a:lnTo>
                <a:lnTo>
                  <a:pt x="36" y="119"/>
                </a:lnTo>
                <a:lnTo>
                  <a:pt x="43" y="121"/>
                </a:lnTo>
                <a:lnTo>
                  <a:pt x="52" y="121"/>
                </a:lnTo>
                <a:lnTo>
                  <a:pt x="882" y="121"/>
                </a:lnTo>
                <a:lnTo>
                  <a:pt x="898" y="119"/>
                </a:lnTo>
                <a:lnTo>
                  <a:pt x="906" y="115"/>
                </a:lnTo>
                <a:lnTo>
                  <a:pt x="912" y="110"/>
                </a:lnTo>
                <a:lnTo>
                  <a:pt x="918" y="104"/>
                </a:lnTo>
                <a:lnTo>
                  <a:pt x="924" y="97"/>
                </a:lnTo>
                <a:lnTo>
                  <a:pt x="928" y="89"/>
                </a:lnTo>
                <a:lnTo>
                  <a:pt x="932" y="80"/>
                </a:lnTo>
                <a:lnTo>
                  <a:pt x="933" y="71"/>
                </a:lnTo>
                <a:lnTo>
                  <a:pt x="934" y="61"/>
                </a:lnTo>
                <a:lnTo>
                  <a:pt x="933" y="52"/>
                </a:lnTo>
                <a:lnTo>
                  <a:pt x="932" y="43"/>
                </a:lnTo>
                <a:lnTo>
                  <a:pt x="928" y="34"/>
                </a:lnTo>
                <a:lnTo>
                  <a:pt x="924" y="26"/>
                </a:lnTo>
                <a:lnTo>
                  <a:pt x="918" y="19"/>
                </a:lnTo>
                <a:lnTo>
                  <a:pt x="912" y="13"/>
                </a:lnTo>
                <a:lnTo>
                  <a:pt x="906" y="8"/>
                </a:lnTo>
                <a:lnTo>
                  <a:pt x="898" y="4"/>
                </a:lnTo>
                <a:lnTo>
                  <a:pt x="890" y="2"/>
                </a:lnTo>
                <a:lnTo>
                  <a:pt x="882" y="0"/>
                </a:lnTo>
                <a:lnTo>
                  <a:pt x="52" y="0"/>
                </a:lnTo>
                <a:close/>
              </a:path>
            </a:pathLst>
          </a:custGeom>
          <a:solidFill>
            <a:srgbClr val="00FFFF"/>
          </a:solidFill>
          <a:ln w="8001">
            <a:solidFill>
              <a:srgbClr val="00FFFF"/>
            </a:solidFill>
            <a:round/>
            <a:headEnd/>
            <a:tailEnd/>
          </a:ln>
        </p:spPr>
        <p:txBody>
          <a:bodyPr>
            <a:prstTxWarp prst="textNoShape">
              <a:avLst/>
            </a:prstTxWarp>
          </a:bodyPr>
          <a:lstStyle/>
          <a:p>
            <a:endParaRPr lang="en-US"/>
          </a:p>
        </p:txBody>
      </p:sp>
      <p:sp>
        <p:nvSpPr>
          <p:cNvPr id="103500" name="Line 76"/>
          <p:cNvSpPr>
            <a:spLocks noChangeShapeType="1"/>
          </p:cNvSpPr>
          <p:nvPr/>
        </p:nvSpPr>
        <p:spPr bwMode="auto">
          <a:xfrm>
            <a:off x="2606675" y="5318125"/>
            <a:ext cx="1588" cy="1588"/>
          </a:xfrm>
          <a:prstGeom prst="line">
            <a:avLst/>
          </a:prstGeom>
          <a:noFill/>
          <a:ln w="0">
            <a:solidFill>
              <a:srgbClr val="FFFFFF"/>
            </a:solidFill>
            <a:round/>
            <a:headEnd/>
            <a:tailEnd/>
          </a:ln>
        </p:spPr>
        <p:txBody>
          <a:bodyPr>
            <a:prstTxWarp prst="textNoShape">
              <a:avLst/>
            </a:prstTxWarp>
          </a:bodyPr>
          <a:lstStyle/>
          <a:p>
            <a:endParaRPr lang="en-US"/>
          </a:p>
        </p:txBody>
      </p:sp>
      <p:sp>
        <p:nvSpPr>
          <p:cNvPr id="103501" name="Freeform 77"/>
          <p:cNvSpPr>
            <a:spLocks/>
          </p:cNvSpPr>
          <p:nvPr/>
        </p:nvSpPr>
        <p:spPr bwMode="auto">
          <a:xfrm>
            <a:off x="2606675" y="5092700"/>
            <a:ext cx="36513" cy="244475"/>
          </a:xfrm>
          <a:custGeom>
            <a:avLst/>
            <a:gdLst>
              <a:gd name="T0" fmla="*/ 0 w 104"/>
              <a:gd name="T1" fmla="*/ 225499 h 773"/>
              <a:gd name="T2" fmla="*/ 0 w 104"/>
              <a:gd name="T3" fmla="*/ 228662 h 773"/>
              <a:gd name="T4" fmla="*/ 1053 w 104"/>
              <a:gd name="T5" fmla="*/ 231508 h 773"/>
              <a:gd name="T6" fmla="*/ 1755 w 104"/>
              <a:gd name="T7" fmla="*/ 234354 h 773"/>
              <a:gd name="T8" fmla="*/ 3511 w 104"/>
              <a:gd name="T9" fmla="*/ 236885 h 773"/>
              <a:gd name="T10" fmla="*/ 5266 w 104"/>
              <a:gd name="T11" fmla="*/ 239098 h 773"/>
              <a:gd name="T12" fmla="*/ 7373 w 104"/>
              <a:gd name="T13" fmla="*/ 240996 h 773"/>
              <a:gd name="T14" fmla="*/ 10182 w 104"/>
              <a:gd name="T15" fmla="*/ 242577 h 773"/>
              <a:gd name="T16" fmla="*/ 12639 w 104"/>
              <a:gd name="T17" fmla="*/ 243842 h 773"/>
              <a:gd name="T18" fmla="*/ 15448 w 104"/>
              <a:gd name="T19" fmla="*/ 244475 h 773"/>
              <a:gd name="T20" fmla="*/ 18257 w 104"/>
              <a:gd name="T21" fmla="*/ 244475 h 773"/>
              <a:gd name="T22" fmla="*/ 21065 w 104"/>
              <a:gd name="T23" fmla="*/ 244475 h 773"/>
              <a:gd name="T24" fmla="*/ 23874 w 104"/>
              <a:gd name="T25" fmla="*/ 243842 h 773"/>
              <a:gd name="T26" fmla="*/ 26683 w 104"/>
              <a:gd name="T27" fmla="*/ 242577 h 773"/>
              <a:gd name="T28" fmla="*/ 28789 w 104"/>
              <a:gd name="T29" fmla="*/ 240996 h 773"/>
              <a:gd name="T30" fmla="*/ 30896 w 104"/>
              <a:gd name="T31" fmla="*/ 239098 h 773"/>
              <a:gd name="T32" fmla="*/ 33002 w 104"/>
              <a:gd name="T33" fmla="*/ 236885 h 773"/>
              <a:gd name="T34" fmla="*/ 34406 w 104"/>
              <a:gd name="T35" fmla="*/ 234354 h 773"/>
              <a:gd name="T36" fmla="*/ 35811 w 104"/>
              <a:gd name="T37" fmla="*/ 231508 h 773"/>
              <a:gd name="T38" fmla="*/ 36162 w 104"/>
              <a:gd name="T39" fmla="*/ 228662 h 773"/>
              <a:gd name="T40" fmla="*/ 36513 w 104"/>
              <a:gd name="T41" fmla="*/ 225499 h 773"/>
              <a:gd name="T42" fmla="*/ 36513 w 104"/>
              <a:gd name="T43" fmla="*/ 19292 h 773"/>
              <a:gd name="T44" fmla="*/ 35811 w 104"/>
              <a:gd name="T45" fmla="*/ 13283 h 773"/>
              <a:gd name="T46" fmla="*/ 34406 w 104"/>
              <a:gd name="T47" fmla="*/ 10753 h 773"/>
              <a:gd name="T48" fmla="*/ 33002 w 104"/>
              <a:gd name="T49" fmla="*/ 8223 h 773"/>
              <a:gd name="T50" fmla="*/ 30896 w 104"/>
              <a:gd name="T51" fmla="*/ 5693 h 773"/>
              <a:gd name="T52" fmla="*/ 28789 w 104"/>
              <a:gd name="T53" fmla="*/ 3795 h 773"/>
              <a:gd name="T54" fmla="*/ 26683 w 104"/>
              <a:gd name="T55" fmla="*/ 2214 h 773"/>
              <a:gd name="T56" fmla="*/ 23874 w 104"/>
              <a:gd name="T57" fmla="*/ 1265 h 773"/>
              <a:gd name="T58" fmla="*/ 21065 w 104"/>
              <a:gd name="T59" fmla="*/ 316 h 773"/>
              <a:gd name="T60" fmla="*/ 18257 w 104"/>
              <a:gd name="T61" fmla="*/ 0 h 773"/>
              <a:gd name="T62" fmla="*/ 15448 w 104"/>
              <a:gd name="T63" fmla="*/ 316 h 773"/>
              <a:gd name="T64" fmla="*/ 12639 w 104"/>
              <a:gd name="T65" fmla="*/ 1265 h 773"/>
              <a:gd name="T66" fmla="*/ 10182 w 104"/>
              <a:gd name="T67" fmla="*/ 2214 h 773"/>
              <a:gd name="T68" fmla="*/ 7373 w 104"/>
              <a:gd name="T69" fmla="*/ 3795 h 773"/>
              <a:gd name="T70" fmla="*/ 5266 w 104"/>
              <a:gd name="T71" fmla="*/ 5693 h 773"/>
              <a:gd name="T72" fmla="*/ 3511 w 104"/>
              <a:gd name="T73" fmla="*/ 8223 h 773"/>
              <a:gd name="T74" fmla="*/ 1755 w 104"/>
              <a:gd name="T75" fmla="*/ 10753 h 773"/>
              <a:gd name="T76" fmla="*/ 1053 w 104"/>
              <a:gd name="T77" fmla="*/ 13283 h 773"/>
              <a:gd name="T78" fmla="*/ 0 w 104"/>
              <a:gd name="T79" fmla="*/ 16130 h 773"/>
              <a:gd name="T80" fmla="*/ 0 w 104"/>
              <a:gd name="T81" fmla="*/ 19292 h 773"/>
              <a:gd name="T82" fmla="*/ 0 w 104"/>
              <a:gd name="T83" fmla="*/ 225499 h 7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773"/>
              <a:gd name="T128" fmla="*/ 104 w 104"/>
              <a:gd name="T129" fmla="*/ 773 h 7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773">
                <a:moveTo>
                  <a:pt x="0" y="713"/>
                </a:moveTo>
                <a:lnTo>
                  <a:pt x="0" y="723"/>
                </a:lnTo>
                <a:lnTo>
                  <a:pt x="3" y="732"/>
                </a:lnTo>
                <a:lnTo>
                  <a:pt x="5" y="741"/>
                </a:lnTo>
                <a:lnTo>
                  <a:pt x="10" y="749"/>
                </a:lnTo>
                <a:lnTo>
                  <a:pt x="15" y="756"/>
                </a:lnTo>
                <a:lnTo>
                  <a:pt x="21" y="762"/>
                </a:lnTo>
                <a:lnTo>
                  <a:pt x="29" y="767"/>
                </a:lnTo>
                <a:lnTo>
                  <a:pt x="36" y="771"/>
                </a:lnTo>
                <a:lnTo>
                  <a:pt x="44" y="773"/>
                </a:lnTo>
                <a:lnTo>
                  <a:pt x="52" y="773"/>
                </a:lnTo>
                <a:lnTo>
                  <a:pt x="60" y="773"/>
                </a:lnTo>
                <a:lnTo>
                  <a:pt x="68" y="771"/>
                </a:lnTo>
                <a:lnTo>
                  <a:pt x="76" y="767"/>
                </a:lnTo>
                <a:lnTo>
                  <a:pt x="82" y="762"/>
                </a:lnTo>
                <a:lnTo>
                  <a:pt x="88" y="756"/>
                </a:lnTo>
                <a:lnTo>
                  <a:pt x="94" y="749"/>
                </a:lnTo>
                <a:lnTo>
                  <a:pt x="98" y="741"/>
                </a:lnTo>
                <a:lnTo>
                  <a:pt x="102" y="732"/>
                </a:lnTo>
                <a:lnTo>
                  <a:pt x="103" y="723"/>
                </a:lnTo>
                <a:lnTo>
                  <a:pt x="104" y="713"/>
                </a:lnTo>
                <a:lnTo>
                  <a:pt x="104" y="61"/>
                </a:lnTo>
                <a:lnTo>
                  <a:pt x="102" y="42"/>
                </a:lnTo>
                <a:lnTo>
                  <a:pt x="98" y="34"/>
                </a:lnTo>
                <a:lnTo>
                  <a:pt x="94" y="26"/>
                </a:lnTo>
                <a:lnTo>
                  <a:pt x="88" y="18"/>
                </a:lnTo>
                <a:lnTo>
                  <a:pt x="82" y="12"/>
                </a:lnTo>
                <a:lnTo>
                  <a:pt x="76" y="7"/>
                </a:lnTo>
                <a:lnTo>
                  <a:pt x="68" y="4"/>
                </a:lnTo>
                <a:lnTo>
                  <a:pt x="60" y="1"/>
                </a:lnTo>
                <a:lnTo>
                  <a:pt x="52" y="0"/>
                </a:lnTo>
                <a:lnTo>
                  <a:pt x="44" y="1"/>
                </a:lnTo>
                <a:lnTo>
                  <a:pt x="36" y="4"/>
                </a:lnTo>
                <a:lnTo>
                  <a:pt x="29" y="7"/>
                </a:lnTo>
                <a:lnTo>
                  <a:pt x="21" y="12"/>
                </a:lnTo>
                <a:lnTo>
                  <a:pt x="15" y="18"/>
                </a:lnTo>
                <a:lnTo>
                  <a:pt x="10" y="26"/>
                </a:lnTo>
                <a:lnTo>
                  <a:pt x="5" y="34"/>
                </a:lnTo>
                <a:lnTo>
                  <a:pt x="3" y="42"/>
                </a:lnTo>
                <a:lnTo>
                  <a:pt x="0" y="51"/>
                </a:lnTo>
                <a:lnTo>
                  <a:pt x="0" y="61"/>
                </a:lnTo>
                <a:lnTo>
                  <a:pt x="0" y="713"/>
                </a:lnTo>
                <a:close/>
              </a:path>
            </a:pathLst>
          </a:custGeom>
          <a:solidFill>
            <a:srgbClr val="00FFFF"/>
          </a:solidFill>
          <a:ln w="8001">
            <a:solidFill>
              <a:srgbClr val="00FFFF"/>
            </a:solidFill>
            <a:round/>
            <a:headEnd/>
            <a:tailEnd/>
          </a:ln>
        </p:spPr>
        <p:txBody>
          <a:bodyPr>
            <a:prstTxWarp prst="textNoShape">
              <a:avLst/>
            </a:prstTxWarp>
          </a:bodyPr>
          <a:lstStyle/>
          <a:p>
            <a:endParaRPr lang="en-US"/>
          </a:p>
        </p:txBody>
      </p:sp>
      <p:sp>
        <p:nvSpPr>
          <p:cNvPr id="103502" name="Line 78"/>
          <p:cNvSpPr>
            <a:spLocks noChangeShapeType="1"/>
          </p:cNvSpPr>
          <p:nvPr/>
        </p:nvSpPr>
        <p:spPr bwMode="auto">
          <a:xfrm>
            <a:off x="2624138" y="5092700"/>
            <a:ext cx="1587" cy="1588"/>
          </a:xfrm>
          <a:prstGeom prst="line">
            <a:avLst/>
          </a:prstGeom>
          <a:noFill/>
          <a:ln w="0">
            <a:solidFill>
              <a:srgbClr val="00FFFF"/>
            </a:solidFill>
            <a:round/>
            <a:headEnd/>
            <a:tailEnd/>
          </a:ln>
        </p:spPr>
        <p:txBody>
          <a:bodyPr>
            <a:prstTxWarp prst="textNoShape">
              <a:avLst/>
            </a:prstTxWarp>
          </a:bodyPr>
          <a:lstStyle/>
          <a:p>
            <a:endParaRPr lang="en-US"/>
          </a:p>
        </p:txBody>
      </p:sp>
      <p:sp>
        <p:nvSpPr>
          <p:cNvPr id="103503" name="Freeform 79"/>
          <p:cNvSpPr>
            <a:spLocks/>
          </p:cNvSpPr>
          <p:nvPr/>
        </p:nvSpPr>
        <p:spPr bwMode="auto">
          <a:xfrm>
            <a:off x="2606675" y="5092700"/>
            <a:ext cx="323850" cy="38100"/>
          </a:xfrm>
          <a:custGeom>
            <a:avLst/>
            <a:gdLst>
              <a:gd name="T0" fmla="*/ 18050 w 933"/>
              <a:gd name="T1" fmla="*/ 0 h 121"/>
              <a:gd name="T2" fmla="*/ 15273 w 933"/>
              <a:gd name="T3" fmla="*/ 315 h 121"/>
              <a:gd name="T4" fmla="*/ 12496 w 933"/>
              <a:gd name="T5" fmla="*/ 1260 h 121"/>
              <a:gd name="T6" fmla="*/ 10066 w 933"/>
              <a:gd name="T7" fmla="*/ 2204 h 121"/>
              <a:gd name="T8" fmla="*/ 7289 w 933"/>
              <a:gd name="T9" fmla="*/ 3779 h 121"/>
              <a:gd name="T10" fmla="*/ 5207 w 933"/>
              <a:gd name="T11" fmla="*/ 5668 h 121"/>
              <a:gd name="T12" fmla="*/ 3471 w 933"/>
              <a:gd name="T13" fmla="*/ 8187 h 121"/>
              <a:gd name="T14" fmla="*/ 1736 w 933"/>
              <a:gd name="T15" fmla="*/ 10706 h 121"/>
              <a:gd name="T16" fmla="*/ 1041 w 933"/>
              <a:gd name="T17" fmla="*/ 13225 h 121"/>
              <a:gd name="T18" fmla="*/ 0 w 933"/>
              <a:gd name="T19" fmla="*/ 16059 h 121"/>
              <a:gd name="T20" fmla="*/ 0 w 933"/>
              <a:gd name="T21" fmla="*/ 19207 h 121"/>
              <a:gd name="T22" fmla="*/ 0 w 933"/>
              <a:gd name="T23" fmla="*/ 22041 h 121"/>
              <a:gd name="T24" fmla="*/ 1041 w 933"/>
              <a:gd name="T25" fmla="*/ 25190 h 121"/>
              <a:gd name="T26" fmla="*/ 1736 w 933"/>
              <a:gd name="T27" fmla="*/ 27709 h 121"/>
              <a:gd name="T28" fmla="*/ 3471 w 933"/>
              <a:gd name="T29" fmla="*/ 30543 h 121"/>
              <a:gd name="T30" fmla="*/ 5207 w 933"/>
              <a:gd name="T31" fmla="*/ 32747 h 121"/>
              <a:gd name="T32" fmla="*/ 7289 w 933"/>
              <a:gd name="T33" fmla="*/ 34636 h 121"/>
              <a:gd name="T34" fmla="*/ 10066 w 933"/>
              <a:gd name="T35" fmla="*/ 36211 h 121"/>
              <a:gd name="T36" fmla="*/ 12496 w 933"/>
              <a:gd name="T37" fmla="*/ 37470 h 121"/>
              <a:gd name="T38" fmla="*/ 15273 w 933"/>
              <a:gd name="T39" fmla="*/ 38100 h 121"/>
              <a:gd name="T40" fmla="*/ 18050 w 933"/>
              <a:gd name="T41" fmla="*/ 38100 h 121"/>
              <a:gd name="T42" fmla="*/ 305800 w 933"/>
              <a:gd name="T43" fmla="*/ 38100 h 121"/>
              <a:gd name="T44" fmla="*/ 311354 w 933"/>
              <a:gd name="T45" fmla="*/ 37470 h 121"/>
              <a:gd name="T46" fmla="*/ 314478 w 933"/>
              <a:gd name="T47" fmla="*/ 36211 h 121"/>
              <a:gd name="T48" fmla="*/ 316561 w 933"/>
              <a:gd name="T49" fmla="*/ 34636 h 121"/>
              <a:gd name="T50" fmla="*/ 318643 w 933"/>
              <a:gd name="T51" fmla="*/ 32747 h 121"/>
              <a:gd name="T52" fmla="*/ 320379 w 933"/>
              <a:gd name="T53" fmla="*/ 30543 h 121"/>
              <a:gd name="T54" fmla="*/ 322114 w 933"/>
              <a:gd name="T55" fmla="*/ 27709 h 121"/>
              <a:gd name="T56" fmla="*/ 323156 w 933"/>
              <a:gd name="T57" fmla="*/ 25190 h 121"/>
              <a:gd name="T58" fmla="*/ 323850 w 933"/>
              <a:gd name="T59" fmla="*/ 22041 h 121"/>
              <a:gd name="T60" fmla="*/ 323850 w 933"/>
              <a:gd name="T61" fmla="*/ 19207 h 121"/>
              <a:gd name="T62" fmla="*/ 323850 w 933"/>
              <a:gd name="T63" fmla="*/ 16059 h 121"/>
              <a:gd name="T64" fmla="*/ 323156 w 933"/>
              <a:gd name="T65" fmla="*/ 13225 h 121"/>
              <a:gd name="T66" fmla="*/ 322114 w 933"/>
              <a:gd name="T67" fmla="*/ 10706 h 121"/>
              <a:gd name="T68" fmla="*/ 320379 w 933"/>
              <a:gd name="T69" fmla="*/ 8187 h 121"/>
              <a:gd name="T70" fmla="*/ 318643 w 933"/>
              <a:gd name="T71" fmla="*/ 5668 h 121"/>
              <a:gd name="T72" fmla="*/ 316561 w 933"/>
              <a:gd name="T73" fmla="*/ 3779 h 121"/>
              <a:gd name="T74" fmla="*/ 314478 w 933"/>
              <a:gd name="T75" fmla="*/ 2204 h 121"/>
              <a:gd name="T76" fmla="*/ 311354 w 933"/>
              <a:gd name="T77" fmla="*/ 1260 h 121"/>
              <a:gd name="T78" fmla="*/ 308924 w 933"/>
              <a:gd name="T79" fmla="*/ 315 h 121"/>
              <a:gd name="T80" fmla="*/ 305800 w 933"/>
              <a:gd name="T81" fmla="*/ 0 h 121"/>
              <a:gd name="T82" fmla="*/ 18050 w 933"/>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3"/>
              <a:gd name="T127" fmla="*/ 0 h 121"/>
              <a:gd name="T128" fmla="*/ 933 w 933"/>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3" h="121">
                <a:moveTo>
                  <a:pt x="52" y="0"/>
                </a:moveTo>
                <a:lnTo>
                  <a:pt x="44" y="1"/>
                </a:lnTo>
                <a:lnTo>
                  <a:pt x="36" y="4"/>
                </a:lnTo>
                <a:lnTo>
                  <a:pt x="29" y="7"/>
                </a:lnTo>
                <a:lnTo>
                  <a:pt x="21" y="12"/>
                </a:lnTo>
                <a:lnTo>
                  <a:pt x="15" y="18"/>
                </a:lnTo>
                <a:lnTo>
                  <a:pt x="10" y="26"/>
                </a:lnTo>
                <a:lnTo>
                  <a:pt x="5" y="34"/>
                </a:lnTo>
                <a:lnTo>
                  <a:pt x="3" y="42"/>
                </a:lnTo>
                <a:lnTo>
                  <a:pt x="0" y="51"/>
                </a:lnTo>
                <a:lnTo>
                  <a:pt x="0" y="61"/>
                </a:lnTo>
                <a:lnTo>
                  <a:pt x="0" y="70"/>
                </a:lnTo>
                <a:lnTo>
                  <a:pt x="3" y="80"/>
                </a:lnTo>
                <a:lnTo>
                  <a:pt x="5" y="88"/>
                </a:lnTo>
                <a:lnTo>
                  <a:pt x="10" y="97"/>
                </a:lnTo>
                <a:lnTo>
                  <a:pt x="15" y="104"/>
                </a:lnTo>
                <a:lnTo>
                  <a:pt x="21" y="110"/>
                </a:lnTo>
                <a:lnTo>
                  <a:pt x="29" y="115"/>
                </a:lnTo>
                <a:lnTo>
                  <a:pt x="36" y="119"/>
                </a:lnTo>
                <a:lnTo>
                  <a:pt x="44" y="121"/>
                </a:lnTo>
                <a:lnTo>
                  <a:pt x="52" y="121"/>
                </a:lnTo>
                <a:lnTo>
                  <a:pt x="881" y="121"/>
                </a:lnTo>
                <a:lnTo>
                  <a:pt x="897" y="119"/>
                </a:lnTo>
                <a:lnTo>
                  <a:pt x="906" y="115"/>
                </a:lnTo>
                <a:lnTo>
                  <a:pt x="912" y="110"/>
                </a:lnTo>
                <a:lnTo>
                  <a:pt x="918" y="104"/>
                </a:lnTo>
                <a:lnTo>
                  <a:pt x="923" y="97"/>
                </a:lnTo>
                <a:lnTo>
                  <a:pt x="928" y="88"/>
                </a:lnTo>
                <a:lnTo>
                  <a:pt x="931" y="80"/>
                </a:lnTo>
                <a:lnTo>
                  <a:pt x="933" y="70"/>
                </a:lnTo>
                <a:lnTo>
                  <a:pt x="933" y="61"/>
                </a:lnTo>
                <a:lnTo>
                  <a:pt x="933" y="51"/>
                </a:lnTo>
                <a:lnTo>
                  <a:pt x="931" y="42"/>
                </a:lnTo>
                <a:lnTo>
                  <a:pt x="928" y="34"/>
                </a:lnTo>
                <a:lnTo>
                  <a:pt x="923" y="26"/>
                </a:lnTo>
                <a:lnTo>
                  <a:pt x="918" y="18"/>
                </a:lnTo>
                <a:lnTo>
                  <a:pt x="912" y="12"/>
                </a:lnTo>
                <a:lnTo>
                  <a:pt x="906" y="7"/>
                </a:lnTo>
                <a:lnTo>
                  <a:pt x="897" y="4"/>
                </a:lnTo>
                <a:lnTo>
                  <a:pt x="890" y="1"/>
                </a:lnTo>
                <a:lnTo>
                  <a:pt x="881"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504" name="Line 80"/>
          <p:cNvSpPr>
            <a:spLocks noChangeShapeType="1"/>
          </p:cNvSpPr>
          <p:nvPr/>
        </p:nvSpPr>
        <p:spPr bwMode="auto">
          <a:xfrm>
            <a:off x="2894013" y="5111750"/>
            <a:ext cx="1587" cy="1588"/>
          </a:xfrm>
          <a:prstGeom prst="line">
            <a:avLst/>
          </a:prstGeom>
          <a:noFill/>
          <a:ln w="0">
            <a:solidFill>
              <a:srgbClr val="00FFFF"/>
            </a:solidFill>
            <a:round/>
            <a:headEnd/>
            <a:tailEnd/>
          </a:ln>
        </p:spPr>
        <p:txBody>
          <a:bodyPr>
            <a:prstTxWarp prst="textNoShape">
              <a:avLst/>
            </a:prstTxWarp>
          </a:bodyPr>
          <a:lstStyle/>
          <a:p>
            <a:endParaRPr lang="en-US"/>
          </a:p>
        </p:txBody>
      </p:sp>
      <p:sp>
        <p:nvSpPr>
          <p:cNvPr id="103505" name="Freeform 81"/>
          <p:cNvSpPr>
            <a:spLocks/>
          </p:cNvSpPr>
          <p:nvPr/>
        </p:nvSpPr>
        <p:spPr bwMode="auto">
          <a:xfrm>
            <a:off x="2894013" y="4675188"/>
            <a:ext cx="36512" cy="455612"/>
          </a:xfrm>
          <a:custGeom>
            <a:avLst/>
            <a:gdLst>
              <a:gd name="T0" fmla="*/ 0 w 103"/>
              <a:gd name="T1" fmla="*/ 436615 h 1439"/>
              <a:gd name="T2" fmla="*/ 0 w 103"/>
              <a:gd name="T3" fmla="*/ 439465 h 1439"/>
              <a:gd name="T4" fmla="*/ 1063 w 103"/>
              <a:gd name="T5" fmla="*/ 442631 h 1439"/>
              <a:gd name="T6" fmla="*/ 1772 w 103"/>
              <a:gd name="T7" fmla="*/ 445164 h 1439"/>
              <a:gd name="T8" fmla="*/ 3545 w 103"/>
              <a:gd name="T9" fmla="*/ 448013 h 1439"/>
              <a:gd name="T10" fmla="*/ 5317 w 103"/>
              <a:gd name="T11" fmla="*/ 450230 h 1439"/>
              <a:gd name="T12" fmla="*/ 7444 w 103"/>
              <a:gd name="T13" fmla="*/ 452129 h 1439"/>
              <a:gd name="T14" fmla="*/ 10280 w 103"/>
              <a:gd name="T15" fmla="*/ 453712 h 1439"/>
              <a:gd name="T16" fmla="*/ 12761 w 103"/>
              <a:gd name="T17" fmla="*/ 454979 h 1439"/>
              <a:gd name="T18" fmla="*/ 15597 w 103"/>
              <a:gd name="T19" fmla="*/ 455612 h 1439"/>
              <a:gd name="T20" fmla="*/ 18433 w 103"/>
              <a:gd name="T21" fmla="*/ 455612 h 1439"/>
              <a:gd name="T22" fmla="*/ 21269 w 103"/>
              <a:gd name="T23" fmla="*/ 455612 h 1439"/>
              <a:gd name="T24" fmla="*/ 23751 w 103"/>
              <a:gd name="T25" fmla="*/ 454979 h 1439"/>
              <a:gd name="T26" fmla="*/ 26941 w 103"/>
              <a:gd name="T27" fmla="*/ 453712 h 1439"/>
              <a:gd name="T28" fmla="*/ 29068 w 103"/>
              <a:gd name="T29" fmla="*/ 452129 h 1439"/>
              <a:gd name="T30" fmla="*/ 31195 w 103"/>
              <a:gd name="T31" fmla="*/ 450230 h 1439"/>
              <a:gd name="T32" fmla="*/ 32967 w 103"/>
              <a:gd name="T33" fmla="*/ 448013 h 1439"/>
              <a:gd name="T34" fmla="*/ 34740 w 103"/>
              <a:gd name="T35" fmla="*/ 445164 h 1439"/>
              <a:gd name="T36" fmla="*/ 35803 w 103"/>
              <a:gd name="T37" fmla="*/ 442631 h 1439"/>
              <a:gd name="T38" fmla="*/ 36512 w 103"/>
              <a:gd name="T39" fmla="*/ 439465 h 1439"/>
              <a:gd name="T40" fmla="*/ 36512 w 103"/>
              <a:gd name="T41" fmla="*/ 436615 h 1439"/>
              <a:gd name="T42" fmla="*/ 36512 w 103"/>
              <a:gd name="T43" fmla="*/ 19314 h 1439"/>
              <a:gd name="T44" fmla="*/ 35803 w 103"/>
              <a:gd name="T45" fmla="*/ 13615 h 1439"/>
              <a:gd name="T46" fmla="*/ 34740 w 103"/>
              <a:gd name="T47" fmla="*/ 10448 h 1439"/>
              <a:gd name="T48" fmla="*/ 32967 w 103"/>
              <a:gd name="T49" fmla="*/ 8232 h 1439"/>
              <a:gd name="T50" fmla="*/ 31195 w 103"/>
              <a:gd name="T51" fmla="*/ 5699 h 1439"/>
              <a:gd name="T52" fmla="*/ 29068 w 103"/>
              <a:gd name="T53" fmla="*/ 3799 h 1439"/>
              <a:gd name="T54" fmla="*/ 26941 w 103"/>
              <a:gd name="T55" fmla="*/ 1900 h 1439"/>
              <a:gd name="T56" fmla="*/ 23751 w 103"/>
              <a:gd name="T57" fmla="*/ 950 h 1439"/>
              <a:gd name="T58" fmla="*/ 21269 w 103"/>
              <a:gd name="T59" fmla="*/ 633 h 1439"/>
              <a:gd name="T60" fmla="*/ 18433 w 103"/>
              <a:gd name="T61" fmla="*/ 0 h 1439"/>
              <a:gd name="T62" fmla="*/ 15597 w 103"/>
              <a:gd name="T63" fmla="*/ 633 h 1439"/>
              <a:gd name="T64" fmla="*/ 12761 w 103"/>
              <a:gd name="T65" fmla="*/ 950 h 1439"/>
              <a:gd name="T66" fmla="*/ 10280 w 103"/>
              <a:gd name="T67" fmla="*/ 1900 h 1439"/>
              <a:gd name="T68" fmla="*/ 7444 w 103"/>
              <a:gd name="T69" fmla="*/ 3799 h 1439"/>
              <a:gd name="T70" fmla="*/ 5317 w 103"/>
              <a:gd name="T71" fmla="*/ 5699 h 1439"/>
              <a:gd name="T72" fmla="*/ 3545 w 103"/>
              <a:gd name="T73" fmla="*/ 8232 h 1439"/>
              <a:gd name="T74" fmla="*/ 1772 w 103"/>
              <a:gd name="T75" fmla="*/ 10448 h 1439"/>
              <a:gd name="T76" fmla="*/ 1063 w 103"/>
              <a:gd name="T77" fmla="*/ 13615 h 1439"/>
              <a:gd name="T78" fmla="*/ 0 w 103"/>
              <a:gd name="T79" fmla="*/ 16147 h 1439"/>
              <a:gd name="T80" fmla="*/ 0 w 103"/>
              <a:gd name="T81" fmla="*/ 19314 h 1439"/>
              <a:gd name="T82" fmla="*/ 0 w 103"/>
              <a:gd name="T83" fmla="*/ 436615 h 14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1439"/>
              <a:gd name="T128" fmla="*/ 103 w 103"/>
              <a:gd name="T129" fmla="*/ 1439 h 14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1439">
                <a:moveTo>
                  <a:pt x="0" y="1379"/>
                </a:moveTo>
                <a:lnTo>
                  <a:pt x="0" y="1388"/>
                </a:lnTo>
                <a:lnTo>
                  <a:pt x="3" y="1398"/>
                </a:lnTo>
                <a:lnTo>
                  <a:pt x="5" y="1406"/>
                </a:lnTo>
                <a:lnTo>
                  <a:pt x="10" y="1415"/>
                </a:lnTo>
                <a:lnTo>
                  <a:pt x="15" y="1422"/>
                </a:lnTo>
                <a:lnTo>
                  <a:pt x="21" y="1428"/>
                </a:lnTo>
                <a:lnTo>
                  <a:pt x="29" y="1433"/>
                </a:lnTo>
                <a:lnTo>
                  <a:pt x="36" y="1437"/>
                </a:lnTo>
                <a:lnTo>
                  <a:pt x="44" y="1439"/>
                </a:lnTo>
                <a:lnTo>
                  <a:pt x="52" y="1439"/>
                </a:lnTo>
                <a:lnTo>
                  <a:pt x="60" y="1439"/>
                </a:lnTo>
                <a:lnTo>
                  <a:pt x="67" y="1437"/>
                </a:lnTo>
                <a:lnTo>
                  <a:pt x="76" y="1433"/>
                </a:lnTo>
                <a:lnTo>
                  <a:pt x="82" y="1428"/>
                </a:lnTo>
                <a:lnTo>
                  <a:pt x="88" y="1422"/>
                </a:lnTo>
                <a:lnTo>
                  <a:pt x="93" y="1415"/>
                </a:lnTo>
                <a:lnTo>
                  <a:pt x="98" y="1406"/>
                </a:lnTo>
                <a:lnTo>
                  <a:pt x="101" y="1398"/>
                </a:lnTo>
                <a:lnTo>
                  <a:pt x="103" y="1388"/>
                </a:lnTo>
                <a:lnTo>
                  <a:pt x="103" y="1379"/>
                </a:lnTo>
                <a:lnTo>
                  <a:pt x="103" y="61"/>
                </a:lnTo>
                <a:lnTo>
                  <a:pt x="101" y="43"/>
                </a:lnTo>
                <a:lnTo>
                  <a:pt x="98" y="33"/>
                </a:lnTo>
                <a:lnTo>
                  <a:pt x="93" y="26"/>
                </a:lnTo>
                <a:lnTo>
                  <a:pt x="88" y="18"/>
                </a:lnTo>
                <a:lnTo>
                  <a:pt x="82" y="12"/>
                </a:lnTo>
                <a:lnTo>
                  <a:pt x="76" y="6"/>
                </a:lnTo>
                <a:lnTo>
                  <a:pt x="67" y="3"/>
                </a:lnTo>
                <a:lnTo>
                  <a:pt x="60" y="2"/>
                </a:lnTo>
                <a:lnTo>
                  <a:pt x="52" y="0"/>
                </a:lnTo>
                <a:lnTo>
                  <a:pt x="44" y="2"/>
                </a:lnTo>
                <a:lnTo>
                  <a:pt x="36" y="3"/>
                </a:lnTo>
                <a:lnTo>
                  <a:pt x="29" y="6"/>
                </a:lnTo>
                <a:lnTo>
                  <a:pt x="21" y="12"/>
                </a:lnTo>
                <a:lnTo>
                  <a:pt x="15" y="18"/>
                </a:lnTo>
                <a:lnTo>
                  <a:pt x="10" y="26"/>
                </a:lnTo>
                <a:lnTo>
                  <a:pt x="5" y="33"/>
                </a:lnTo>
                <a:lnTo>
                  <a:pt x="3" y="43"/>
                </a:lnTo>
                <a:lnTo>
                  <a:pt x="0" y="51"/>
                </a:lnTo>
                <a:lnTo>
                  <a:pt x="0" y="61"/>
                </a:lnTo>
                <a:lnTo>
                  <a:pt x="0" y="1379"/>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506" name="Line 82"/>
          <p:cNvSpPr>
            <a:spLocks noChangeShapeType="1"/>
          </p:cNvSpPr>
          <p:nvPr/>
        </p:nvSpPr>
        <p:spPr bwMode="auto">
          <a:xfrm>
            <a:off x="2911475" y="4675188"/>
            <a:ext cx="1588" cy="1587"/>
          </a:xfrm>
          <a:prstGeom prst="line">
            <a:avLst/>
          </a:prstGeom>
          <a:noFill/>
          <a:ln w="0">
            <a:solidFill>
              <a:srgbClr val="00FFFF"/>
            </a:solidFill>
            <a:round/>
            <a:headEnd/>
            <a:tailEnd/>
          </a:ln>
        </p:spPr>
        <p:txBody>
          <a:bodyPr>
            <a:prstTxWarp prst="textNoShape">
              <a:avLst/>
            </a:prstTxWarp>
          </a:bodyPr>
          <a:lstStyle/>
          <a:p>
            <a:endParaRPr lang="en-US"/>
          </a:p>
        </p:txBody>
      </p:sp>
      <p:sp>
        <p:nvSpPr>
          <p:cNvPr id="103507" name="Freeform 83"/>
          <p:cNvSpPr>
            <a:spLocks/>
          </p:cNvSpPr>
          <p:nvPr/>
        </p:nvSpPr>
        <p:spPr bwMode="auto">
          <a:xfrm>
            <a:off x="2894013" y="4675188"/>
            <a:ext cx="322262" cy="38100"/>
          </a:xfrm>
          <a:custGeom>
            <a:avLst/>
            <a:gdLst>
              <a:gd name="T0" fmla="*/ 17961 w 933"/>
              <a:gd name="T1" fmla="*/ 0 h 121"/>
              <a:gd name="T2" fmla="*/ 15198 w 933"/>
              <a:gd name="T3" fmla="*/ 630 h 121"/>
              <a:gd name="T4" fmla="*/ 12435 w 933"/>
              <a:gd name="T5" fmla="*/ 945 h 121"/>
              <a:gd name="T6" fmla="*/ 10017 w 933"/>
              <a:gd name="T7" fmla="*/ 1889 h 121"/>
              <a:gd name="T8" fmla="*/ 7253 w 933"/>
              <a:gd name="T9" fmla="*/ 3779 h 121"/>
              <a:gd name="T10" fmla="*/ 5181 w 933"/>
              <a:gd name="T11" fmla="*/ 5668 h 121"/>
              <a:gd name="T12" fmla="*/ 3454 w 933"/>
              <a:gd name="T13" fmla="*/ 8187 h 121"/>
              <a:gd name="T14" fmla="*/ 1727 w 933"/>
              <a:gd name="T15" fmla="*/ 10391 h 121"/>
              <a:gd name="T16" fmla="*/ 1036 w 933"/>
              <a:gd name="T17" fmla="*/ 13540 h 121"/>
              <a:gd name="T18" fmla="*/ 0 w 933"/>
              <a:gd name="T19" fmla="*/ 16059 h 121"/>
              <a:gd name="T20" fmla="*/ 0 w 933"/>
              <a:gd name="T21" fmla="*/ 19207 h 121"/>
              <a:gd name="T22" fmla="*/ 0 w 933"/>
              <a:gd name="T23" fmla="*/ 22041 h 121"/>
              <a:gd name="T24" fmla="*/ 1036 w 933"/>
              <a:gd name="T25" fmla="*/ 24875 h 121"/>
              <a:gd name="T26" fmla="*/ 1727 w 933"/>
              <a:gd name="T27" fmla="*/ 28024 h 121"/>
              <a:gd name="T28" fmla="*/ 3454 w 933"/>
              <a:gd name="T29" fmla="*/ 30228 h 121"/>
              <a:gd name="T30" fmla="*/ 5181 w 933"/>
              <a:gd name="T31" fmla="*/ 32432 h 121"/>
              <a:gd name="T32" fmla="*/ 7253 w 933"/>
              <a:gd name="T33" fmla="*/ 34321 h 121"/>
              <a:gd name="T34" fmla="*/ 10017 w 933"/>
              <a:gd name="T35" fmla="*/ 36211 h 121"/>
              <a:gd name="T36" fmla="*/ 12435 w 933"/>
              <a:gd name="T37" fmla="*/ 37470 h 121"/>
              <a:gd name="T38" fmla="*/ 15198 w 933"/>
              <a:gd name="T39" fmla="*/ 37785 h 121"/>
              <a:gd name="T40" fmla="*/ 17961 w 933"/>
              <a:gd name="T41" fmla="*/ 38100 h 121"/>
              <a:gd name="T42" fmla="*/ 304301 w 933"/>
              <a:gd name="T43" fmla="*/ 38100 h 121"/>
              <a:gd name="T44" fmla="*/ 309827 w 933"/>
              <a:gd name="T45" fmla="*/ 37470 h 121"/>
              <a:gd name="T46" fmla="*/ 312591 w 933"/>
              <a:gd name="T47" fmla="*/ 36211 h 121"/>
              <a:gd name="T48" fmla="*/ 315009 w 933"/>
              <a:gd name="T49" fmla="*/ 34321 h 121"/>
              <a:gd name="T50" fmla="*/ 317081 w 933"/>
              <a:gd name="T51" fmla="*/ 32432 h 121"/>
              <a:gd name="T52" fmla="*/ 318808 w 933"/>
              <a:gd name="T53" fmla="*/ 30228 h 121"/>
              <a:gd name="T54" fmla="*/ 320535 w 933"/>
              <a:gd name="T55" fmla="*/ 28024 h 121"/>
              <a:gd name="T56" fmla="*/ 321571 w 933"/>
              <a:gd name="T57" fmla="*/ 24875 h 121"/>
              <a:gd name="T58" fmla="*/ 322262 w 933"/>
              <a:gd name="T59" fmla="*/ 22041 h 121"/>
              <a:gd name="T60" fmla="*/ 322262 w 933"/>
              <a:gd name="T61" fmla="*/ 19207 h 121"/>
              <a:gd name="T62" fmla="*/ 322262 w 933"/>
              <a:gd name="T63" fmla="*/ 16059 h 121"/>
              <a:gd name="T64" fmla="*/ 321571 w 933"/>
              <a:gd name="T65" fmla="*/ 13540 h 121"/>
              <a:gd name="T66" fmla="*/ 320535 w 933"/>
              <a:gd name="T67" fmla="*/ 10391 h 121"/>
              <a:gd name="T68" fmla="*/ 318808 w 933"/>
              <a:gd name="T69" fmla="*/ 8187 h 121"/>
              <a:gd name="T70" fmla="*/ 317081 w 933"/>
              <a:gd name="T71" fmla="*/ 5668 h 121"/>
              <a:gd name="T72" fmla="*/ 315009 w 933"/>
              <a:gd name="T73" fmla="*/ 3779 h 121"/>
              <a:gd name="T74" fmla="*/ 312591 w 933"/>
              <a:gd name="T75" fmla="*/ 1889 h 121"/>
              <a:gd name="T76" fmla="*/ 309827 w 933"/>
              <a:gd name="T77" fmla="*/ 945 h 121"/>
              <a:gd name="T78" fmla="*/ 307410 w 933"/>
              <a:gd name="T79" fmla="*/ 630 h 121"/>
              <a:gd name="T80" fmla="*/ 304301 w 933"/>
              <a:gd name="T81" fmla="*/ 0 h 121"/>
              <a:gd name="T82" fmla="*/ 17961 w 933"/>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3"/>
              <a:gd name="T127" fmla="*/ 0 h 121"/>
              <a:gd name="T128" fmla="*/ 933 w 933"/>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3" h="121">
                <a:moveTo>
                  <a:pt x="52" y="0"/>
                </a:moveTo>
                <a:lnTo>
                  <a:pt x="44" y="2"/>
                </a:lnTo>
                <a:lnTo>
                  <a:pt x="36" y="3"/>
                </a:lnTo>
                <a:lnTo>
                  <a:pt x="29" y="6"/>
                </a:lnTo>
                <a:lnTo>
                  <a:pt x="21" y="12"/>
                </a:lnTo>
                <a:lnTo>
                  <a:pt x="15" y="18"/>
                </a:lnTo>
                <a:lnTo>
                  <a:pt x="10" y="26"/>
                </a:lnTo>
                <a:lnTo>
                  <a:pt x="5" y="33"/>
                </a:lnTo>
                <a:lnTo>
                  <a:pt x="3" y="43"/>
                </a:lnTo>
                <a:lnTo>
                  <a:pt x="0" y="51"/>
                </a:lnTo>
                <a:lnTo>
                  <a:pt x="0" y="61"/>
                </a:lnTo>
                <a:lnTo>
                  <a:pt x="0" y="70"/>
                </a:lnTo>
                <a:lnTo>
                  <a:pt x="3" y="79"/>
                </a:lnTo>
                <a:lnTo>
                  <a:pt x="5" y="89"/>
                </a:lnTo>
                <a:lnTo>
                  <a:pt x="10" y="96"/>
                </a:lnTo>
                <a:lnTo>
                  <a:pt x="15" y="103"/>
                </a:lnTo>
                <a:lnTo>
                  <a:pt x="21" y="109"/>
                </a:lnTo>
                <a:lnTo>
                  <a:pt x="29" y="115"/>
                </a:lnTo>
                <a:lnTo>
                  <a:pt x="36" y="119"/>
                </a:lnTo>
                <a:lnTo>
                  <a:pt x="44" y="120"/>
                </a:lnTo>
                <a:lnTo>
                  <a:pt x="52" y="121"/>
                </a:lnTo>
                <a:lnTo>
                  <a:pt x="881" y="121"/>
                </a:lnTo>
                <a:lnTo>
                  <a:pt x="897" y="119"/>
                </a:lnTo>
                <a:lnTo>
                  <a:pt x="905" y="115"/>
                </a:lnTo>
                <a:lnTo>
                  <a:pt x="912" y="109"/>
                </a:lnTo>
                <a:lnTo>
                  <a:pt x="918" y="103"/>
                </a:lnTo>
                <a:lnTo>
                  <a:pt x="923" y="96"/>
                </a:lnTo>
                <a:lnTo>
                  <a:pt x="928" y="89"/>
                </a:lnTo>
                <a:lnTo>
                  <a:pt x="931" y="79"/>
                </a:lnTo>
                <a:lnTo>
                  <a:pt x="933" y="70"/>
                </a:lnTo>
                <a:lnTo>
                  <a:pt x="933" y="61"/>
                </a:lnTo>
                <a:lnTo>
                  <a:pt x="933" y="51"/>
                </a:lnTo>
                <a:lnTo>
                  <a:pt x="931" y="43"/>
                </a:lnTo>
                <a:lnTo>
                  <a:pt x="928" y="33"/>
                </a:lnTo>
                <a:lnTo>
                  <a:pt x="923" y="26"/>
                </a:lnTo>
                <a:lnTo>
                  <a:pt x="918" y="18"/>
                </a:lnTo>
                <a:lnTo>
                  <a:pt x="912" y="12"/>
                </a:lnTo>
                <a:lnTo>
                  <a:pt x="905" y="6"/>
                </a:lnTo>
                <a:lnTo>
                  <a:pt x="897" y="3"/>
                </a:lnTo>
                <a:lnTo>
                  <a:pt x="890" y="2"/>
                </a:lnTo>
                <a:lnTo>
                  <a:pt x="881"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508" name="Line 84"/>
          <p:cNvSpPr>
            <a:spLocks noChangeShapeType="1"/>
          </p:cNvSpPr>
          <p:nvPr/>
        </p:nvSpPr>
        <p:spPr bwMode="auto">
          <a:xfrm>
            <a:off x="3197225" y="4675188"/>
            <a:ext cx="1588" cy="1587"/>
          </a:xfrm>
          <a:prstGeom prst="line">
            <a:avLst/>
          </a:prstGeom>
          <a:noFill/>
          <a:ln w="0">
            <a:solidFill>
              <a:srgbClr val="00FFFF"/>
            </a:solidFill>
            <a:round/>
            <a:headEnd/>
            <a:tailEnd/>
          </a:ln>
        </p:spPr>
        <p:txBody>
          <a:bodyPr>
            <a:prstTxWarp prst="textNoShape">
              <a:avLst/>
            </a:prstTxWarp>
          </a:bodyPr>
          <a:lstStyle/>
          <a:p>
            <a:endParaRPr lang="en-US"/>
          </a:p>
        </p:txBody>
      </p:sp>
      <p:sp>
        <p:nvSpPr>
          <p:cNvPr id="103509" name="Freeform 85"/>
          <p:cNvSpPr>
            <a:spLocks/>
          </p:cNvSpPr>
          <p:nvPr/>
        </p:nvSpPr>
        <p:spPr bwMode="auto">
          <a:xfrm>
            <a:off x="3179763" y="4675188"/>
            <a:ext cx="323850" cy="38100"/>
          </a:xfrm>
          <a:custGeom>
            <a:avLst/>
            <a:gdLst>
              <a:gd name="T0" fmla="*/ 18030 w 934"/>
              <a:gd name="T1" fmla="*/ 0 h 121"/>
              <a:gd name="T2" fmla="*/ 15603 w 934"/>
              <a:gd name="T3" fmla="*/ 630 h 121"/>
              <a:gd name="T4" fmla="*/ 12482 w 934"/>
              <a:gd name="T5" fmla="*/ 945 h 121"/>
              <a:gd name="T6" fmla="*/ 10055 w 934"/>
              <a:gd name="T7" fmla="*/ 1889 h 121"/>
              <a:gd name="T8" fmla="*/ 7975 w 934"/>
              <a:gd name="T9" fmla="*/ 3779 h 121"/>
              <a:gd name="T10" fmla="*/ 5548 w 934"/>
              <a:gd name="T11" fmla="*/ 5668 h 121"/>
              <a:gd name="T12" fmla="*/ 3467 w 934"/>
              <a:gd name="T13" fmla="*/ 8187 h 121"/>
              <a:gd name="T14" fmla="*/ 2080 w 934"/>
              <a:gd name="T15" fmla="*/ 10391 h 121"/>
              <a:gd name="T16" fmla="*/ 1040 w 934"/>
              <a:gd name="T17" fmla="*/ 13540 h 121"/>
              <a:gd name="T18" fmla="*/ 693 w 934"/>
              <a:gd name="T19" fmla="*/ 16059 h 121"/>
              <a:gd name="T20" fmla="*/ 0 w 934"/>
              <a:gd name="T21" fmla="*/ 19207 h 121"/>
              <a:gd name="T22" fmla="*/ 693 w 934"/>
              <a:gd name="T23" fmla="*/ 22041 h 121"/>
              <a:gd name="T24" fmla="*/ 1040 w 934"/>
              <a:gd name="T25" fmla="*/ 24875 h 121"/>
              <a:gd name="T26" fmla="*/ 2080 w 934"/>
              <a:gd name="T27" fmla="*/ 28024 h 121"/>
              <a:gd name="T28" fmla="*/ 3467 w 934"/>
              <a:gd name="T29" fmla="*/ 30228 h 121"/>
              <a:gd name="T30" fmla="*/ 5548 w 934"/>
              <a:gd name="T31" fmla="*/ 32432 h 121"/>
              <a:gd name="T32" fmla="*/ 7975 w 934"/>
              <a:gd name="T33" fmla="*/ 34321 h 121"/>
              <a:gd name="T34" fmla="*/ 10055 w 934"/>
              <a:gd name="T35" fmla="*/ 36211 h 121"/>
              <a:gd name="T36" fmla="*/ 12482 w 934"/>
              <a:gd name="T37" fmla="*/ 37470 h 121"/>
              <a:gd name="T38" fmla="*/ 15603 w 934"/>
              <a:gd name="T39" fmla="*/ 37785 h 121"/>
              <a:gd name="T40" fmla="*/ 18030 w 934"/>
              <a:gd name="T41" fmla="*/ 38100 h 121"/>
              <a:gd name="T42" fmla="*/ 305820 w 934"/>
              <a:gd name="T43" fmla="*/ 38100 h 121"/>
              <a:gd name="T44" fmla="*/ 311368 w 934"/>
              <a:gd name="T45" fmla="*/ 37470 h 121"/>
              <a:gd name="T46" fmla="*/ 314141 w 934"/>
              <a:gd name="T47" fmla="*/ 36211 h 121"/>
              <a:gd name="T48" fmla="*/ 316569 w 934"/>
              <a:gd name="T49" fmla="*/ 34321 h 121"/>
              <a:gd name="T50" fmla="*/ 318996 w 934"/>
              <a:gd name="T51" fmla="*/ 32432 h 121"/>
              <a:gd name="T52" fmla="*/ 320383 w 934"/>
              <a:gd name="T53" fmla="*/ 30228 h 121"/>
              <a:gd name="T54" fmla="*/ 321770 w 934"/>
              <a:gd name="T55" fmla="*/ 28024 h 121"/>
              <a:gd name="T56" fmla="*/ 323157 w 934"/>
              <a:gd name="T57" fmla="*/ 24875 h 121"/>
              <a:gd name="T58" fmla="*/ 323503 w 934"/>
              <a:gd name="T59" fmla="*/ 22041 h 121"/>
              <a:gd name="T60" fmla="*/ 323850 w 934"/>
              <a:gd name="T61" fmla="*/ 19207 h 121"/>
              <a:gd name="T62" fmla="*/ 323503 w 934"/>
              <a:gd name="T63" fmla="*/ 16059 h 121"/>
              <a:gd name="T64" fmla="*/ 323157 w 934"/>
              <a:gd name="T65" fmla="*/ 13540 h 121"/>
              <a:gd name="T66" fmla="*/ 321770 w 934"/>
              <a:gd name="T67" fmla="*/ 10391 h 121"/>
              <a:gd name="T68" fmla="*/ 320383 w 934"/>
              <a:gd name="T69" fmla="*/ 8187 h 121"/>
              <a:gd name="T70" fmla="*/ 318996 w 934"/>
              <a:gd name="T71" fmla="*/ 5668 h 121"/>
              <a:gd name="T72" fmla="*/ 316569 w 934"/>
              <a:gd name="T73" fmla="*/ 3779 h 121"/>
              <a:gd name="T74" fmla="*/ 314141 w 934"/>
              <a:gd name="T75" fmla="*/ 1889 h 121"/>
              <a:gd name="T76" fmla="*/ 311368 w 934"/>
              <a:gd name="T77" fmla="*/ 945 h 121"/>
              <a:gd name="T78" fmla="*/ 308940 w 934"/>
              <a:gd name="T79" fmla="*/ 630 h 121"/>
              <a:gd name="T80" fmla="*/ 305820 w 934"/>
              <a:gd name="T81" fmla="*/ 0 h 121"/>
              <a:gd name="T82" fmla="*/ 18030 w 934"/>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1"/>
              <a:gd name="T128" fmla="*/ 934 w 934"/>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1">
                <a:moveTo>
                  <a:pt x="52" y="0"/>
                </a:moveTo>
                <a:lnTo>
                  <a:pt x="45" y="2"/>
                </a:lnTo>
                <a:lnTo>
                  <a:pt x="36" y="3"/>
                </a:lnTo>
                <a:lnTo>
                  <a:pt x="29" y="6"/>
                </a:lnTo>
                <a:lnTo>
                  <a:pt x="23" y="12"/>
                </a:lnTo>
                <a:lnTo>
                  <a:pt x="16" y="18"/>
                </a:lnTo>
                <a:lnTo>
                  <a:pt x="10" y="26"/>
                </a:lnTo>
                <a:lnTo>
                  <a:pt x="6" y="33"/>
                </a:lnTo>
                <a:lnTo>
                  <a:pt x="3" y="43"/>
                </a:lnTo>
                <a:lnTo>
                  <a:pt x="2" y="51"/>
                </a:lnTo>
                <a:lnTo>
                  <a:pt x="0" y="61"/>
                </a:lnTo>
                <a:lnTo>
                  <a:pt x="2" y="70"/>
                </a:lnTo>
                <a:lnTo>
                  <a:pt x="3" y="79"/>
                </a:lnTo>
                <a:lnTo>
                  <a:pt x="6" y="89"/>
                </a:lnTo>
                <a:lnTo>
                  <a:pt x="10" y="96"/>
                </a:lnTo>
                <a:lnTo>
                  <a:pt x="16" y="103"/>
                </a:lnTo>
                <a:lnTo>
                  <a:pt x="23" y="109"/>
                </a:lnTo>
                <a:lnTo>
                  <a:pt x="29" y="115"/>
                </a:lnTo>
                <a:lnTo>
                  <a:pt x="36" y="119"/>
                </a:lnTo>
                <a:lnTo>
                  <a:pt x="45" y="120"/>
                </a:lnTo>
                <a:lnTo>
                  <a:pt x="52" y="121"/>
                </a:lnTo>
                <a:lnTo>
                  <a:pt x="882" y="121"/>
                </a:lnTo>
                <a:lnTo>
                  <a:pt x="898" y="119"/>
                </a:lnTo>
                <a:lnTo>
                  <a:pt x="906" y="115"/>
                </a:lnTo>
                <a:lnTo>
                  <a:pt x="913" y="109"/>
                </a:lnTo>
                <a:lnTo>
                  <a:pt x="920" y="103"/>
                </a:lnTo>
                <a:lnTo>
                  <a:pt x="924" y="96"/>
                </a:lnTo>
                <a:lnTo>
                  <a:pt x="928" y="89"/>
                </a:lnTo>
                <a:lnTo>
                  <a:pt x="932" y="79"/>
                </a:lnTo>
                <a:lnTo>
                  <a:pt x="933" y="70"/>
                </a:lnTo>
                <a:lnTo>
                  <a:pt x="934" y="61"/>
                </a:lnTo>
                <a:lnTo>
                  <a:pt x="933" y="51"/>
                </a:lnTo>
                <a:lnTo>
                  <a:pt x="932" y="43"/>
                </a:lnTo>
                <a:lnTo>
                  <a:pt x="928" y="33"/>
                </a:lnTo>
                <a:lnTo>
                  <a:pt x="924" y="26"/>
                </a:lnTo>
                <a:lnTo>
                  <a:pt x="920" y="18"/>
                </a:lnTo>
                <a:lnTo>
                  <a:pt x="913" y="12"/>
                </a:lnTo>
                <a:lnTo>
                  <a:pt x="906" y="6"/>
                </a:lnTo>
                <a:lnTo>
                  <a:pt x="898" y="3"/>
                </a:lnTo>
                <a:lnTo>
                  <a:pt x="891" y="2"/>
                </a:lnTo>
                <a:lnTo>
                  <a:pt x="882"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510" name="Line 86"/>
          <p:cNvSpPr>
            <a:spLocks noChangeShapeType="1"/>
          </p:cNvSpPr>
          <p:nvPr/>
        </p:nvSpPr>
        <p:spPr bwMode="auto">
          <a:xfrm>
            <a:off x="3467100" y="4694238"/>
            <a:ext cx="1588" cy="1587"/>
          </a:xfrm>
          <a:prstGeom prst="line">
            <a:avLst/>
          </a:prstGeom>
          <a:noFill/>
          <a:ln w="0">
            <a:solidFill>
              <a:srgbClr val="00FFFF"/>
            </a:solidFill>
            <a:round/>
            <a:headEnd/>
            <a:tailEnd/>
          </a:ln>
        </p:spPr>
        <p:txBody>
          <a:bodyPr>
            <a:prstTxWarp prst="textNoShape">
              <a:avLst/>
            </a:prstTxWarp>
          </a:bodyPr>
          <a:lstStyle/>
          <a:p>
            <a:endParaRPr lang="en-US"/>
          </a:p>
        </p:txBody>
      </p:sp>
      <p:sp>
        <p:nvSpPr>
          <p:cNvPr id="103511" name="Freeform 87"/>
          <p:cNvSpPr>
            <a:spLocks/>
          </p:cNvSpPr>
          <p:nvPr/>
        </p:nvSpPr>
        <p:spPr bwMode="auto">
          <a:xfrm>
            <a:off x="3467100" y="4514850"/>
            <a:ext cx="36513" cy="198438"/>
          </a:xfrm>
          <a:custGeom>
            <a:avLst/>
            <a:gdLst>
              <a:gd name="T0" fmla="*/ 0 w 104"/>
              <a:gd name="T1" fmla="*/ 179418 h 626"/>
              <a:gd name="T2" fmla="*/ 702 w 104"/>
              <a:gd name="T3" fmla="*/ 182271 h 626"/>
              <a:gd name="T4" fmla="*/ 1053 w 104"/>
              <a:gd name="T5" fmla="*/ 185124 h 626"/>
              <a:gd name="T6" fmla="*/ 2458 w 104"/>
              <a:gd name="T7" fmla="*/ 188294 h 626"/>
              <a:gd name="T8" fmla="*/ 3511 w 104"/>
              <a:gd name="T9" fmla="*/ 190513 h 626"/>
              <a:gd name="T10" fmla="*/ 5266 w 104"/>
              <a:gd name="T11" fmla="*/ 192732 h 626"/>
              <a:gd name="T12" fmla="*/ 7373 w 104"/>
              <a:gd name="T13" fmla="*/ 194634 h 626"/>
              <a:gd name="T14" fmla="*/ 10182 w 104"/>
              <a:gd name="T15" fmla="*/ 196536 h 626"/>
              <a:gd name="T16" fmla="*/ 12639 w 104"/>
              <a:gd name="T17" fmla="*/ 197804 h 626"/>
              <a:gd name="T18" fmla="*/ 15448 w 104"/>
              <a:gd name="T19" fmla="*/ 198121 h 626"/>
              <a:gd name="T20" fmla="*/ 18257 w 104"/>
              <a:gd name="T21" fmla="*/ 198438 h 626"/>
              <a:gd name="T22" fmla="*/ 21416 w 104"/>
              <a:gd name="T23" fmla="*/ 198121 h 626"/>
              <a:gd name="T24" fmla="*/ 23874 w 104"/>
              <a:gd name="T25" fmla="*/ 197804 h 626"/>
              <a:gd name="T26" fmla="*/ 26683 w 104"/>
              <a:gd name="T27" fmla="*/ 196536 h 626"/>
              <a:gd name="T28" fmla="*/ 29140 w 104"/>
              <a:gd name="T29" fmla="*/ 194634 h 626"/>
              <a:gd name="T30" fmla="*/ 31598 w 104"/>
              <a:gd name="T31" fmla="*/ 192732 h 626"/>
              <a:gd name="T32" fmla="*/ 33002 w 104"/>
              <a:gd name="T33" fmla="*/ 190513 h 626"/>
              <a:gd name="T34" fmla="*/ 34406 w 104"/>
              <a:gd name="T35" fmla="*/ 188294 h 626"/>
              <a:gd name="T36" fmla="*/ 35811 w 104"/>
              <a:gd name="T37" fmla="*/ 185124 h 626"/>
              <a:gd name="T38" fmla="*/ 36162 w 104"/>
              <a:gd name="T39" fmla="*/ 182271 h 626"/>
              <a:gd name="T40" fmla="*/ 36513 w 104"/>
              <a:gd name="T41" fmla="*/ 179418 h 626"/>
              <a:gd name="T42" fmla="*/ 36513 w 104"/>
              <a:gd name="T43" fmla="*/ 19654 h 626"/>
              <a:gd name="T44" fmla="*/ 35811 w 104"/>
              <a:gd name="T45" fmla="*/ 13631 h 626"/>
              <a:gd name="T46" fmla="*/ 34406 w 104"/>
              <a:gd name="T47" fmla="*/ 10778 h 626"/>
              <a:gd name="T48" fmla="*/ 33002 w 104"/>
              <a:gd name="T49" fmla="*/ 8242 h 626"/>
              <a:gd name="T50" fmla="*/ 31598 w 104"/>
              <a:gd name="T51" fmla="*/ 6023 h 626"/>
              <a:gd name="T52" fmla="*/ 29140 w 104"/>
              <a:gd name="T53" fmla="*/ 4121 h 626"/>
              <a:gd name="T54" fmla="*/ 26683 w 104"/>
              <a:gd name="T55" fmla="*/ 2536 h 626"/>
              <a:gd name="T56" fmla="*/ 23874 w 104"/>
              <a:gd name="T57" fmla="*/ 1268 h 626"/>
              <a:gd name="T58" fmla="*/ 21416 w 104"/>
              <a:gd name="T59" fmla="*/ 634 h 626"/>
              <a:gd name="T60" fmla="*/ 18257 w 104"/>
              <a:gd name="T61" fmla="*/ 0 h 626"/>
              <a:gd name="T62" fmla="*/ 15448 w 104"/>
              <a:gd name="T63" fmla="*/ 634 h 626"/>
              <a:gd name="T64" fmla="*/ 12639 w 104"/>
              <a:gd name="T65" fmla="*/ 1268 h 626"/>
              <a:gd name="T66" fmla="*/ 10182 w 104"/>
              <a:gd name="T67" fmla="*/ 2536 h 626"/>
              <a:gd name="T68" fmla="*/ 7373 w 104"/>
              <a:gd name="T69" fmla="*/ 4121 h 626"/>
              <a:gd name="T70" fmla="*/ 5266 w 104"/>
              <a:gd name="T71" fmla="*/ 6023 h 626"/>
              <a:gd name="T72" fmla="*/ 3511 w 104"/>
              <a:gd name="T73" fmla="*/ 8242 h 626"/>
              <a:gd name="T74" fmla="*/ 2458 w 104"/>
              <a:gd name="T75" fmla="*/ 10778 h 626"/>
              <a:gd name="T76" fmla="*/ 1053 w 104"/>
              <a:gd name="T77" fmla="*/ 13631 h 626"/>
              <a:gd name="T78" fmla="*/ 702 w 104"/>
              <a:gd name="T79" fmla="*/ 16167 h 626"/>
              <a:gd name="T80" fmla="*/ 0 w 104"/>
              <a:gd name="T81" fmla="*/ 19654 h 626"/>
              <a:gd name="T82" fmla="*/ 0 w 104"/>
              <a:gd name="T83" fmla="*/ 179418 h 6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626"/>
              <a:gd name="T128" fmla="*/ 104 w 104"/>
              <a:gd name="T129" fmla="*/ 626 h 6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626">
                <a:moveTo>
                  <a:pt x="0" y="566"/>
                </a:moveTo>
                <a:lnTo>
                  <a:pt x="2" y="575"/>
                </a:lnTo>
                <a:lnTo>
                  <a:pt x="3" y="584"/>
                </a:lnTo>
                <a:lnTo>
                  <a:pt x="7" y="594"/>
                </a:lnTo>
                <a:lnTo>
                  <a:pt x="10" y="601"/>
                </a:lnTo>
                <a:lnTo>
                  <a:pt x="15" y="608"/>
                </a:lnTo>
                <a:lnTo>
                  <a:pt x="21" y="614"/>
                </a:lnTo>
                <a:lnTo>
                  <a:pt x="29" y="620"/>
                </a:lnTo>
                <a:lnTo>
                  <a:pt x="36" y="624"/>
                </a:lnTo>
                <a:lnTo>
                  <a:pt x="44" y="625"/>
                </a:lnTo>
                <a:lnTo>
                  <a:pt x="52" y="626"/>
                </a:lnTo>
                <a:lnTo>
                  <a:pt x="61" y="625"/>
                </a:lnTo>
                <a:lnTo>
                  <a:pt x="68" y="624"/>
                </a:lnTo>
                <a:lnTo>
                  <a:pt x="76" y="620"/>
                </a:lnTo>
                <a:lnTo>
                  <a:pt x="83" y="614"/>
                </a:lnTo>
                <a:lnTo>
                  <a:pt x="90" y="608"/>
                </a:lnTo>
                <a:lnTo>
                  <a:pt x="94" y="601"/>
                </a:lnTo>
                <a:lnTo>
                  <a:pt x="98" y="594"/>
                </a:lnTo>
                <a:lnTo>
                  <a:pt x="102" y="584"/>
                </a:lnTo>
                <a:lnTo>
                  <a:pt x="103" y="575"/>
                </a:lnTo>
                <a:lnTo>
                  <a:pt x="104" y="566"/>
                </a:lnTo>
                <a:lnTo>
                  <a:pt x="104" y="62"/>
                </a:lnTo>
                <a:lnTo>
                  <a:pt x="102" y="43"/>
                </a:lnTo>
                <a:lnTo>
                  <a:pt x="98" y="34"/>
                </a:lnTo>
                <a:lnTo>
                  <a:pt x="94" y="26"/>
                </a:lnTo>
                <a:lnTo>
                  <a:pt x="90" y="19"/>
                </a:lnTo>
                <a:lnTo>
                  <a:pt x="83" y="13"/>
                </a:lnTo>
                <a:lnTo>
                  <a:pt x="76" y="8"/>
                </a:lnTo>
                <a:lnTo>
                  <a:pt x="68" y="4"/>
                </a:lnTo>
                <a:lnTo>
                  <a:pt x="61" y="2"/>
                </a:lnTo>
                <a:lnTo>
                  <a:pt x="52" y="0"/>
                </a:lnTo>
                <a:lnTo>
                  <a:pt x="44" y="2"/>
                </a:lnTo>
                <a:lnTo>
                  <a:pt x="36" y="4"/>
                </a:lnTo>
                <a:lnTo>
                  <a:pt x="29" y="8"/>
                </a:lnTo>
                <a:lnTo>
                  <a:pt x="21" y="13"/>
                </a:lnTo>
                <a:lnTo>
                  <a:pt x="15" y="19"/>
                </a:lnTo>
                <a:lnTo>
                  <a:pt x="10" y="26"/>
                </a:lnTo>
                <a:lnTo>
                  <a:pt x="7" y="34"/>
                </a:lnTo>
                <a:lnTo>
                  <a:pt x="3" y="43"/>
                </a:lnTo>
                <a:lnTo>
                  <a:pt x="2" y="51"/>
                </a:lnTo>
                <a:lnTo>
                  <a:pt x="0" y="62"/>
                </a:lnTo>
                <a:lnTo>
                  <a:pt x="0" y="566"/>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512" name="Line 88"/>
          <p:cNvSpPr>
            <a:spLocks noChangeShapeType="1"/>
          </p:cNvSpPr>
          <p:nvPr/>
        </p:nvSpPr>
        <p:spPr bwMode="auto">
          <a:xfrm>
            <a:off x="3484563" y="4514850"/>
            <a:ext cx="1587" cy="1588"/>
          </a:xfrm>
          <a:prstGeom prst="line">
            <a:avLst/>
          </a:prstGeom>
          <a:noFill/>
          <a:ln w="0">
            <a:solidFill>
              <a:srgbClr val="00FFFF"/>
            </a:solidFill>
            <a:round/>
            <a:headEnd/>
            <a:tailEnd/>
          </a:ln>
        </p:spPr>
        <p:txBody>
          <a:bodyPr>
            <a:prstTxWarp prst="textNoShape">
              <a:avLst/>
            </a:prstTxWarp>
          </a:bodyPr>
          <a:lstStyle/>
          <a:p>
            <a:endParaRPr lang="en-US"/>
          </a:p>
        </p:txBody>
      </p:sp>
      <p:sp>
        <p:nvSpPr>
          <p:cNvPr id="103513" name="Freeform 89"/>
          <p:cNvSpPr>
            <a:spLocks/>
          </p:cNvSpPr>
          <p:nvPr/>
        </p:nvSpPr>
        <p:spPr bwMode="auto">
          <a:xfrm>
            <a:off x="3467100" y="4514850"/>
            <a:ext cx="322263" cy="38100"/>
          </a:xfrm>
          <a:custGeom>
            <a:avLst/>
            <a:gdLst>
              <a:gd name="T0" fmla="*/ 17942 w 934"/>
              <a:gd name="T1" fmla="*/ 0 h 121"/>
              <a:gd name="T2" fmla="*/ 15182 w 934"/>
              <a:gd name="T3" fmla="*/ 630 h 121"/>
              <a:gd name="T4" fmla="*/ 12421 w 934"/>
              <a:gd name="T5" fmla="*/ 1260 h 121"/>
              <a:gd name="T6" fmla="*/ 10006 w 934"/>
              <a:gd name="T7" fmla="*/ 2519 h 121"/>
              <a:gd name="T8" fmla="*/ 7246 w 934"/>
              <a:gd name="T9" fmla="*/ 4093 h 121"/>
              <a:gd name="T10" fmla="*/ 5176 w 934"/>
              <a:gd name="T11" fmla="*/ 5983 h 121"/>
              <a:gd name="T12" fmla="*/ 3450 w 934"/>
              <a:gd name="T13" fmla="*/ 8187 h 121"/>
              <a:gd name="T14" fmla="*/ 2415 w 934"/>
              <a:gd name="T15" fmla="*/ 10706 h 121"/>
              <a:gd name="T16" fmla="*/ 1035 w 934"/>
              <a:gd name="T17" fmla="*/ 13540 h 121"/>
              <a:gd name="T18" fmla="*/ 690 w 934"/>
              <a:gd name="T19" fmla="*/ 16059 h 121"/>
              <a:gd name="T20" fmla="*/ 0 w 934"/>
              <a:gd name="T21" fmla="*/ 19207 h 121"/>
              <a:gd name="T22" fmla="*/ 690 w 934"/>
              <a:gd name="T23" fmla="*/ 22356 h 121"/>
              <a:gd name="T24" fmla="*/ 1035 w 934"/>
              <a:gd name="T25" fmla="*/ 25190 h 121"/>
              <a:gd name="T26" fmla="*/ 2415 w 934"/>
              <a:gd name="T27" fmla="*/ 28024 h 121"/>
              <a:gd name="T28" fmla="*/ 3450 w 934"/>
              <a:gd name="T29" fmla="*/ 30543 h 121"/>
              <a:gd name="T30" fmla="*/ 5176 w 934"/>
              <a:gd name="T31" fmla="*/ 32747 h 121"/>
              <a:gd name="T32" fmla="*/ 7246 w 934"/>
              <a:gd name="T33" fmla="*/ 34636 h 121"/>
              <a:gd name="T34" fmla="*/ 10006 w 934"/>
              <a:gd name="T35" fmla="*/ 36211 h 121"/>
              <a:gd name="T36" fmla="*/ 12421 w 934"/>
              <a:gd name="T37" fmla="*/ 37470 h 121"/>
              <a:gd name="T38" fmla="*/ 15182 w 934"/>
              <a:gd name="T39" fmla="*/ 38100 h 121"/>
              <a:gd name="T40" fmla="*/ 17942 w 934"/>
              <a:gd name="T41" fmla="*/ 38100 h 121"/>
              <a:gd name="T42" fmla="*/ 304666 w 934"/>
              <a:gd name="T43" fmla="*/ 38100 h 121"/>
              <a:gd name="T44" fmla="*/ 310187 w 934"/>
              <a:gd name="T45" fmla="*/ 37470 h 121"/>
              <a:gd name="T46" fmla="*/ 312602 w 934"/>
              <a:gd name="T47" fmla="*/ 36211 h 121"/>
              <a:gd name="T48" fmla="*/ 314672 w 934"/>
              <a:gd name="T49" fmla="*/ 34636 h 121"/>
              <a:gd name="T50" fmla="*/ 316742 w 934"/>
              <a:gd name="T51" fmla="*/ 32747 h 121"/>
              <a:gd name="T52" fmla="*/ 319158 w 934"/>
              <a:gd name="T53" fmla="*/ 30543 h 121"/>
              <a:gd name="T54" fmla="*/ 320193 w 934"/>
              <a:gd name="T55" fmla="*/ 28024 h 121"/>
              <a:gd name="T56" fmla="*/ 321573 w 934"/>
              <a:gd name="T57" fmla="*/ 25190 h 121"/>
              <a:gd name="T58" fmla="*/ 321918 w 934"/>
              <a:gd name="T59" fmla="*/ 22356 h 121"/>
              <a:gd name="T60" fmla="*/ 322263 w 934"/>
              <a:gd name="T61" fmla="*/ 19207 h 121"/>
              <a:gd name="T62" fmla="*/ 321918 w 934"/>
              <a:gd name="T63" fmla="*/ 16059 h 121"/>
              <a:gd name="T64" fmla="*/ 321573 w 934"/>
              <a:gd name="T65" fmla="*/ 13540 h 121"/>
              <a:gd name="T66" fmla="*/ 320193 w 934"/>
              <a:gd name="T67" fmla="*/ 10706 h 121"/>
              <a:gd name="T68" fmla="*/ 319158 w 934"/>
              <a:gd name="T69" fmla="*/ 8187 h 121"/>
              <a:gd name="T70" fmla="*/ 316742 w 934"/>
              <a:gd name="T71" fmla="*/ 5983 h 121"/>
              <a:gd name="T72" fmla="*/ 314672 w 934"/>
              <a:gd name="T73" fmla="*/ 4093 h 121"/>
              <a:gd name="T74" fmla="*/ 312602 w 934"/>
              <a:gd name="T75" fmla="*/ 2519 h 121"/>
              <a:gd name="T76" fmla="*/ 310187 w 934"/>
              <a:gd name="T77" fmla="*/ 1260 h 121"/>
              <a:gd name="T78" fmla="*/ 307081 w 934"/>
              <a:gd name="T79" fmla="*/ 630 h 121"/>
              <a:gd name="T80" fmla="*/ 304666 w 934"/>
              <a:gd name="T81" fmla="*/ 0 h 121"/>
              <a:gd name="T82" fmla="*/ 17942 w 934"/>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1"/>
              <a:gd name="T128" fmla="*/ 934 w 934"/>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1">
                <a:moveTo>
                  <a:pt x="52" y="0"/>
                </a:moveTo>
                <a:lnTo>
                  <a:pt x="44" y="2"/>
                </a:lnTo>
                <a:lnTo>
                  <a:pt x="36" y="4"/>
                </a:lnTo>
                <a:lnTo>
                  <a:pt x="29" y="8"/>
                </a:lnTo>
                <a:lnTo>
                  <a:pt x="21" y="13"/>
                </a:lnTo>
                <a:lnTo>
                  <a:pt x="15" y="19"/>
                </a:lnTo>
                <a:lnTo>
                  <a:pt x="10" y="26"/>
                </a:lnTo>
                <a:lnTo>
                  <a:pt x="7" y="34"/>
                </a:lnTo>
                <a:lnTo>
                  <a:pt x="3" y="43"/>
                </a:lnTo>
                <a:lnTo>
                  <a:pt x="2" y="51"/>
                </a:lnTo>
                <a:lnTo>
                  <a:pt x="0" y="61"/>
                </a:lnTo>
                <a:lnTo>
                  <a:pt x="2" y="71"/>
                </a:lnTo>
                <a:lnTo>
                  <a:pt x="3" y="80"/>
                </a:lnTo>
                <a:lnTo>
                  <a:pt x="7" y="89"/>
                </a:lnTo>
                <a:lnTo>
                  <a:pt x="10" y="97"/>
                </a:lnTo>
                <a:lnTo>
                  <a:pt x="15" y="104"/>
                </a:lnTo>
                <a:lnTo>
                  <a:pt x="21" y="110"/>
                </a:lnTo>
                <a:lnTo>
                  <a:pt x="29" y="115"/>
                </a:lnTo>
                <a:lnTo>
                  <a:pt x="36" y="119"/>
                </a:lnTo>
                <a:lnTo>
                  <a:pt x="44" y="121"/>
                </a:lnTo>
                <a:lnTo>
                  <a:pt x="52" y="121"/>
                </a:lnTo>
                <a:lnTo>
                  <a:pt x="883" y="121"/>
                </a:lnTo>
                <a:lnTo>
                  <a:pt x="899" y="119"/>
                </a:lnTo>
                <a:lnTo>
                  <a:pt x="906" y="115"/>
                </a:lnTo>
                <a:lnTo>
                  <a:pt x="912" y="110"/>
                </a:lnTo>
                <a:lnTo>
                  <a:pt x="918" y="104"/>
                </a:lnTo>
                <a:lnTo>
                  <a:pt x="925" y="97"/>
                </a:lnTo>
                <a:lnTo>
                  <a:pt x="928" y="89"/>
                </a:lnTo>
                <a:lnTo>
                  <a:pt x="932" y="80"/>
                </a:lnTo>
                <a:lnTo>
                  <a:pt x="933" y="71"/>
                </a:lnTo>
                <a:lnTo>
                  <a:pt x="934" y="61"/>
                </a:lnTo>
                <a:lnTo>
                  <a:pt x="933" y="51"/>
                </a:lnTo>
                <a:lnTo>
                  <a:pt x="932" y="43"/>
                </a:lnTo>
                <a:lnTo>
                  <a:pt x="928" y="34"/>
                </a:lnTo>
                <a:lnTo>
                  <a:pt x="925" y="26"/>
                </a:lnTo>
                <a:lnTo>
                  <a:pt x="918" y="19"/>
                </a:lnTo>
                <a:lnTo>
                  <a:pt x="912" y="13"/>
                </a:lnTo>
                <a:lnTo>
                  <a:pt x="906" y="8"/>
                </a:lnTo>
                <a:lnTo>
                  <a:pt x="899" y="4"/>
                </a:lnTo>
                <a:lnTo>
                  <a:pt x="890" y="2"/>
                </a:lnTo>
                <a:lnTo>
                  <a:pt x="883"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514" name="Line 90"/>
          <p:cNvSpPr>
            <a:spLocks noChangeShapeType="1"/>
          </p:cNvSpPr>
          <p:nvPr/>
        </p:nvSpPr>
        <p:spPr bwMode="auto">
          <a:xfrm>
            <a:off x="3752850" y="4533900"/>
            <a:ext cx="1588" cy="1588"/>
          </a:xfrm>
          <a:prstGeom prst="line">
            <a:avLst/>
          </a:prstGeom>
          <a:noFill/>
          <a:ln w="0">
            <a:solidFill>
              <a:srgbClr val="00FFFF"/>
            </a:solidFill>
            <a:round/>
            <a:headEnd/>
            <a:tailEnd/>
          </a:ln>
        </p:spPr>
        <p:txBody>
          <a:bodyPr>
            <a:prstTxWarp prst="textNoShape">
              <a:avLst/>
            </a:prstTxWarp>
          </a:bodyPr>
          <a:lstStyle/>
          <a:p>
            <a:endParaRPr lang="en-US"/>
          </a:p>
        </p:txBody>
      </p:sp>
      <p:sp>
        <p:nvSpPr>
          <p:cNvPr id="103515" name="Freeform 91"/>
          <p:cNvSpPr>
            <a:spLocks/>
          </p:cNvSpPr>
          <p:nvPr/>
        </p:nvSpPr>
        <p:spPr bwMode="auto">
          <a:xfrm>
            <a:off x="3752850" y="4298950"/>
            <a:ext cx="36513" cy="254000"/>
          </a:xfrm>
          <a:custGeom>
            <a:avLst/>
            <a:gdLst>
              <a:gd name="T0" fmla="*/ 0 w 103"/>
              <a:gd name="T1" fmla="*/ 234926 h 799"/>
              <a:gd name="T2" fmla="*/ 0 w 103"/>
              <a:gd name="T3" fmla="*/ 238105 h 799"/>
              <a:gd name="T4" fmla="*/ 709 w 103"/>
              <a:gd name="T5" fmla="*/ 240966 h 799"/>
              <a:gd name="T6" fmla="*/ 1418 w 103"/>
              <a:gd name="T7" fmla="*/ 243827 h 799"/>
              <a:gd name="T8" fmla="*/ 3190 w 103"/>
              <a:gd name="T9" fmla="*/ 246370 h 799"/>
              <a:gd name="T10" fmla="*/ 4963 w 103"/>
              <a:gd name="T11" fmla="*/ 248596 h 799"/>
              <a:gd name="T12" fmla="*/ 7444 w 103"/>
              <a:gd name="T13" fmla="*/ 250503 h 799"/>
              <a:gd name="T14" fmla="*/ 9926 w 103"/>
              <a:gd name="T15" fmla="*/ 252093 h 799"/>
              <a:gd name="T16" fmla="*/ 12407 w 103"/>
              <a:gd name="T17" fmla="*/ 253364 h 799"/>
              <a:gd name="T18" fmla="*/ 15243 w 103"/>
              <a:gd name="T19" fmla="*/ 254000 h 799"/>
              <a:gd name="T20" fmla="*/ 18434 w 103"/>
              <a:gd name="T21" fmla="*/ 254000 h 799"/>
              <a:gd name="T22" fmla="*/ 20915 w 103"/>
              <a:gd name="T23" fmla="*/ 254000 h 799"/>
              <a:gd name="T24" fmla="*/ 24106 w 103"/>
              <a:gd name="T25" fmla="*/ 253364 h 799"/>
              <a:gd name="T26" fmla="*/ 26587 w 103"/>
              <a:gd name="T27" fmla="*/ 252093 h 799"/>
              <a:gd name="T28" fmla="*/ 28714 w 103"/>
              <a:gd name="T29" fmla="*/ 250503 h 799"/>
              <a:gd name="T30" fmla="*/ 30841 w 103"/>
              <a:gd name="T31" fmla="*/ 248596 h 799"/>
              <a:gd name="T32" fmla="*/ 33323 w 103"/>
              <a:gd name="T33" fmla="*/ 246370 h 799"/>
              <a:gd name="T34" fmla="*/ 34386 w 103"/>
              <a:gd name="T35" fmla="*/ 243827 h 799"/>
              <a:gd name="T36" fmla="*/ 35804 w 103"/>
              <a:gd name="T37" fmla="*/ 240966 h 799"/>
              <a:gd name="T38" fmla="*/ 36159 w 103"/>
              <a:gd name="T39" fmla="*/ 238105 h 799"/>
              <a:gd name="T40" fmla="*/ 36513 w 103"/>
              <a:gd name="T41" fmla="*/ 234926 h 799"/>
              <a:gd name="T42" fmla="*/ 36513 w 103"/>
              <a:gd name="T43" fmla="*/ 19074 h 799"/>
              <a:gd name="T44" fmla="*/ 35804 w 103"/>
              <a:gd name="T45" fmla="*/ 13352 h 799"/>
              <a:gd name="T46" fmla="*/ 34386 w 103"/>
              <a:gd name="T47" fmla="*/ 10173 h 799"/>
              <a:gd name="T48" fmla="*/ 33323 w 103"/>
              <a:gd name="T49" fmla="*/ 7947 h 799"/>
              <a:gd name="T50" fmla="*/ 30841 w 103"/>
              <a:gd name="T51" fmla="*/ 5722 h 799"/>
              <a:gd name="T52" fmla="*/ 28714 w 103"/>
              <a:gd name="T53" fmla="*/ 3815 h 799"/>
              <a:gd name="T54" fmla="*/ 26587 w 103"/>
              <a:gd name="T55" fmla="*/ 1907 h 799"/>
              <a:gd name="T56" fmla="*/ 24106 w 103"/>
              <a:gd name="T57" fmla="*/ 636 h 799"/>
              <a:gd name="T58" fmla="*/ 20915 w 103"/>
              <a:gd name="T59" fmla="*/ 318 h 799"/>
              <a:gd name="T60" fmla="*/ 18434 w 103"/>
              <a:gd name="T61" fmla="*/ 0 h 799"/>
              <a:gd name="T62" fmla="*/ 15243 w 103"/>
              <a:gd name="T63" fmla="*/ 318 h 799"/>
              <a:gd name="T64" fmla="*/ 12407 w 103"/>
              <a:gd name="T65" fmla="*/ 636 h 799"/>
              <a:gd name="T66" fmla="*/ 9926 w 103"/>
              <a:gd name="T67" fmla="*/ 1907 h 799"/>
              <a:gd name="T68" fmla="*/ 7444 w 103"/>
              <a:gd name="T69" fmla="*/ 3815 h 799"/>
              <a:gd name="T70" fmla="*/ 4963 w 103"/>
              <a:gd name="T71" fmla="*/ 5722 h 799"/>
              <a:gd name="T72" fmla="*/ 3190 w 103"/>
              <a:gd name="T73" fmla="*/ 7947 h 799"/>
              <a:gd name="T74" fmla="*/ 1418 w 103"/>
              <a:gd name="T75" fmla="*/ 10173 h 799"/>
              <a:gd name="T76" fmla="*/ 709 w 103"/>
              <a:gd name="T77" fmla="*/ 13352 h 799"/>
              <a:gd name="T78" fmla="*/ 0 w 103"/>
              <a:gd name="T79" fmla="*/ 15895 h 799"/>
              <a:gd name="T80" fmla="*/ 0 w 103"/>
              <a:gd name="T81" fmla="*/ 19074 h 799"/>
              <a:gd name="T82" fmla="*/ 0 w 103"/>
              <a:gd name="T83" fmla="*/ 234926 h 7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799"/>
              <a:gd name="T128" fmla="*/ 103 w 103"/>
              <a:gd name="T129" fmla="*/ 799 h 7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799">
                <a:moveTo>
                  <a:pt x="0" y="739"/>
                </a:moveTo>
                <a:lnTo>
                  <a:pt x="0" y="749"/>
                </a:lnTo>
                <a:lnTo>
                  <a:pt x="2" y="758"/>
                </a:lnTo>
                <a:lnTo>
                  <a:pt x="4" y="767"/>
                </a:lnTo>
                <a:lnTo>
                  <a:pt x="9" y="775"/>
                </a:lnTo>
                <a:lnTo>
                  <a:pt x="14" y="782"/>
                </a:lnTo>
                <a:lnTo>
                  <a:pt x="21" y="788"/>
                </a:lnTo>
                <a:lnTo>
                  <a:pt x="28" y="793"/>
                </a:lnTo>
                <a:lnTo>
                  <a:pt x="35" y="797"/>
                </a:lnTo>
                <a:lnTo>
                  <a:pt x="43" y="799"/>
                </a:lnTo>
                <a:lnTo>
                  <a:pt x="52" y="799"/>
                </a:lnTo>
                <a:lnTo>
                  <a:pt x="59" y="799"/>
                </a:lnTo>
                <a:lnTo>
                  <a:pt x="68" y="797"/>
                </a:lnTo>
                <a:lnTo>
                  <a:pt x="75" y="793"/>
                </a:lnTo>
                <a:lnTo>
                  <a:pt x="81" y="788"/>
                </a:lnTo>
                <a:lnTo>
                  <a:pt x="87" y="782"/>
                </a:lnTo>
                <a:lnTo>
                  <a:pt x="94" y="775"/>
                </a:lnTo>
                <a:lnTo>
                  <a:pt x="97" y="767"/>
                </a:lnTo>
                <a:lnTo>
                  <a:pt x="101" y="758"/>
                </a:lnTo>
                <a:lnTo>
                  <a:pt x="102" y="749"/>
                </a:lnTo>
                <a:lnTo>
                  <a:pt x="103" y="739"/>
                </a:lnTo>
                <a:lnTo>
                  <a:pt x="103" y="60"/>
                </a:lnTo>
                <a:lnTo>
                  <a:pt x="101" y="42"/>
                </a:lnTo>
                <a:lnTo>
                  <a:pt x="97" y="32"/>
                </a:lnTo>
                <a:lnTo>
                  <a:pt x="94" y="25"/>
                </a:lnTo>
                <a:lnTo>
                  <a:pt x="87" y="18"/>
                </a:lnTo>
                <a:lnTo>
                  <a:pt x="81" y="12"/>
                </a:lnTo>
                <a:lnTo>
                  <a:pt x="75" y="6"/>
                </a:lnTo>
                <a:lnTo>
                  <a:pt x="68" y="2"/>
                </a:lnTo>
                <a:lnTo>
                  <a:pt x="59" y="1"/>
                </a:lnTo>
                <a:lnTo>
                  <a:pt x="52" y="0"/>
                </a:lnTo>
                <a:lnTo>
                  <a:pt x="43" y="1"/>
                </a:lnTo>
                <a:lnTo>
                  <a:pt x="35" y="2"/>
                </a:lnTo>
                <a:lnTo>
                  <a:pt x="28" y="6"/>
                </a:lnTo>
                <a:lnTo>
                  <a:pt x="21" y="12"/>
                </a:lnTo>
                <a:lnTo>
                  <a:pt x="14" y="18"/>
                </a:lnTo>
                <a:lnTo>
                  <a:pt x="9" y="25"/>
                </a:lnTo>
                <a:lnTo>
                  <a:pt x="4" y="32"/>
                </a:lnTo>
                <a:lnTo>
                  <a:pt x="2" y="42"/>
                </a:lnTo>
                <a:lnTo>
                  <a:pt x="0" y="50"/>
                </a:lnTo>
                <a:lnTo>
                  <a:pt x="0" y="60"/>
                </a:lnTo>
                <a:lnTo>
                  <a:pt x="0" y="739"/>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516" name="Line 92"/>
          <p:cNvSpPr>
            <a:spLocks noChangeShapeType="1"/>
          </p:cNvSpPr>
          <p:nvPr/>
        </p:nvSpPr>
        <p:spPr bwMode="auto">
          <a:xfrm>
            <a:off x="3770313" y="4298950"/>
            <a:ext cx="1587" cy="1588"/>
          </a:xfrm>
          <a:prstGeom prst="line">
            <a:avLst/>
          </a:prstGeom>
          <a:noFill/>
          <a:ln w="0">
            <a:solidFill>
              <a:srgbClr val="00FFFF"/>
            </a:solidFill>
            <a:round/>
            <a:headEnd/>
            <a:tailEnd/>
          </a:ln>
        </p:spPr>
        <p:txBody>
          <a:bodyPr>
            <a:prstTxWarp prst="textNoShape">
              <a:avLst/>
            </a:prstTxWarp>
          </a:bodyPr>
          <a:lstStyle/>
          <a:p>
            <a:endParaRPr lang="en-US"/>
          </a:p>
        </p:txBody>
      </p:sp>
      <p:sp>
        <p:nvSpPr>
          <p:cNvPr id="103517" name="Freeform 93"/>
          <p:cNvSpPr>
            <a:spLocks/>
          </p:cNvSpPr>
          <p:nvPr/>
        </p:nvSpPr>
        <p:spPr bwMode="auto">
          <a:xfrm>
            <a:off x="3752850" y="4298950"/>
            <a:ext cx="322263" cy="39688"/>
          </a:xfrm>
          <a:custGeom>
            <a:avLst/>
            <a:gdLst>
              <a:gd name="T0" fmla="*/ 17980 w 932"/>
              <a:gd name="T1" fmla="*/ 0 h 120"/>
              <a:gd name="T2" fmla="*/ 14868 w 932"/>
              <a:gd name="T3" fmla="*/ 331 h 120"/>
              <a:gd name="T4" fmla="*/ 12102 w 932"/>
              <a:gd name="T5" fmla="*/ 661 h 120"/>
              <a:gd name="T6" fmla="*/ 9682 w 932"/>
              <a:gd name="T7" fmla="*/ 1984 h 120"/>
              <a:gd name="T8" fmla="*/ 7261 w 932"/>
              <a:gd name="T9" fmla="*/ 3969 h 120"/>
              <a:gd name="T10" fmla="*/ 4841 w 932"/>
              <a:gd name="T11" fmla="*/ 5953 h 120"/>
              <a:gd name="T12" fmla="*/ 3112 w 932"/>
              <a:gd name="T13" fmla="*/ 8268 h 120"/>
              <a:gd name="T14" fmla="*/ 1383 w 932"/>
              <a:gd name="T15" fmla="*/ 10583 h 120"/>
              <a:gd name="T16" fmla="*/ 692 w 932"/>
              <a:gd name="T17" fmla="*/ 13891 h 120"/>
              <a:gd name="T18" fmla="*/ 0 w 932"/>
              <a:gd name="T19" fmla="*/ 16537 h 120"/>
              <a:gd name="T20" fmla="*/ 0 w 932"/>
              <a:gd name="T21" fmla="*/ 19844 h 120"/>
              <a:gd name="T22" fmla="*/ 0 w 932"/>
              <a:gd name="T23" fmla="*/ 23151 h 120"/>
              <a:gd name="T24" fmla="*/ 692 w 932"/>
              <a:gd name="T25" fmla="*/ 25797 h 120"/>
              <a:gd name="T26" fmla="*/ 1383 w 932"/>
              <a:gd name="T27" fmla="*/ 29105 h 120"/>
              <a:gd name="T28" fmla="*/ 3112 w 932"/>
              <a:gd name="T29" fmla="*/ 31420 h 120"/>
              <a:gd name="T30" fmla="*/ 4841 w 932"/>
              <a:gd name="T31" fmla="*/ 33735 h 120"/>
              <a:gd name="T32" fmla="*/ 7261 w 932"/>
              <a:gd name="T33" fmla="*/ 35719 h 120"/>
              <a:gd name="T34" fmla="*/ 9682 w 932"/>
              <a:gd name="T35" fmla="*/ 37704 h 120"/>
              <a:gd name="T36" fmla="*/ 12102 w 932"/>
              <a:gd name="T37" fmla="*/ 39027 h 120"/>
              <a:gd name="T38" fmla="*/ 14868 w 932"/>
              <a:gd name="T39" fmla="*/ 39357 h 120"/>
              <a:gd name="T40" fmla="*/ 17980 w 932"/>
              <a:gd name="T41" fmla="*/ 39688 h 120"/>
              <a:gd name="T42" fmla="*/ 304283 w 932"/>
              <a:gd name="T43" fmla="*/ 39688 h 120"/>
              <a:gd name="T44" fmla="*/ 309815 w 932"/>
              <a:gd name="T45" fmla="*/ 39027 h 120"/>
              <a:gd name="T46" fmla="*/ 312927 w 932"/>
              <a:gd name="T47" fmla="*/ 37704 h 120"/>
              <a:gd name="T48" fmla="*/ 315002 w 932"/>
              <a:gd name="T49" fmla="*/ 35719 h 120"/>
              <a:gd name="T50" fmla="*/ 317422 w 932"/>
              <a:gd name="T51" fmla="*/ 33735 h 120"/>
              <a:gd name="T52" fmla="*/ 318805 w 932"/>
              <a:gd name="T53" fmla="*/ 31420 h 120"/>
              <a:gd name="T54" fmla="*/ 320534 w 932"/>
              <a:gd name="T55" fmla="*/ 29105 h 120"/>
              <a:gd name="T56" fmla="*/ 321571 w 932"/>
              <a:gd name="T57" fmla="*/ 25797 h 120"/>
              <a:gd name="T58" fmla="*/ 322263 w 932"/>
              <a:gd name="T59" fmla="*/ 23151 h 120"/>
              <a:gd name="T60" fmla="*/ 322263 w 932"/>
              <a:gd name="T61" fmla="*/ 19844 h 120"/>
              <a:gd name="T62" fmla="*/ 322263 w 932"/>
              <a:gd name="T63" fmla="*/ 16537 h 120"/>
              <a:gd name="T64" fmla="*/ 321571 w 932"/>
              <a:gd name="T65" fmla="*/ 13891 h 120"/>
              <a:gd name="T66" fmla="*/ 320534 w 932"/>
              <a:gd name="T67" fmla="*/ 10583 h 120"/>
              <a:gd name="T68" fmla="*/ 318805 w 932"/>
              <a:gd name="T69" fmla="*/ 8268 h 120"/>
              <a:gd name="T70" fmla="*/ 317422 w 932"/>
              <a:gd name="T71" fmla="*/ 5953 h 120"/>
              <a:gd name="T72" fmla="*/ 315002 w 932"/>
              <a:gd name="T73" fmla="*/ 3969 h 120"/>
              <a:gd name="T74" fmla="*/ 312927 w 932"/>
              <a:gd name="T75" fmla="*/ 1984 h 120"/>
              <a:gd name="T76" fmla="*/ 309815 w 932"/>
              <a:gd name="T77" fmla="*/ 661 h 120"/>
              <a:gd name="T78" fmla="*/ 307395 w 932"/>
              <a:gd name="T79" fmla="*/ 331 h 120"/>
              <a:gd name="T80" fmla="*/ 304283 w 932"/>
              <a:gd name="T81" fmla="*/ 0 h 120"/>
              <a:gd name="T82" fmla="*/ 17980 w 932"/>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0"/>
              <a:gd name="T128" fmla="*/ 932 w 932"/>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0">
                <a:moveTo>
                  <a:pt x="52" y="0"/>
                </a:moveTo>
                <a:lnTo>
                  <a:pt x="43" y="1"/>
                </a:lnTo>
                <a:lnTo>
                  <a:pt x="35" y="2"/>
                </a:lnTo>
                <a:lnTo>
                  <a:pt x="28" y="6"/>
                </a:lnTo>
                <a:lnTo>
                  <a:pt x="21" y="12"/>
                </a:lnTo>
                <a:lnTo>
                  <a:pt x="14" y="18"/>
                </a:lnTo>
                <a:lnTo>
                  <a:pt x="9" y="25"/>
                </a:lnTo>
                <a:lnTo>
                  <a:pt x="4" y="32"/>
                </a:lnTo>
                <a:lnTo>
                  <a:pt x="2" y="42"/>
                </a:lnTo>
                <a:lnTo>
                  <a:pt x="0" y="50"/>
                </a:lnTo>
                <a:lnTo>
                  <a:pt x="0" y="60"/>
                </a:lnTo>
                <a:lnTo>
                  <a:pt x="0" y="70"/>
                </a:lnTo>
                <a:lnTo>
                  <a:pt x="2" y="78"/>
                </a:lnTo>
                <a:lnTo>
                  <a:pt x="4" y="88"/>
                </a:lnTo>
                <a:lnTo>
                  <a:pt x="9" y="95"/>
                </a:lnTo>
                <a:lnTo>
                  <a:pt x="14" y="102"/>
                </a:lnTo>
                <a:lnTo>
                  <a:pt x="21" y="108"/>
                </a:lnTo>
                <a:lnTo>
                  <a:pt x="28" y="114"/>
                </a:lnTo>
                <a:lnTo>
                  <a:pt x="35" y="118"/>
                </a:lnTo>
                <a:lnTo>
                  <a:pt x="43" y="119"/>
                </a:lnTo>
                <a:lnTo>
                  <a:pt x="52" y="120"/>
                </a:lnTo>
                <a:lnTo>
                  <a:pt x="880" y="120"/>
                </a:lnTo>
                <a:lnTo>
                  <a:pt x="896" y="118"/>
                </a:lnTo>
                <a:lnTo>
                  <a:pt x="905" y="114"/>
                </a:lnTo>
                <a:lnTo>
                  <a:pt x="911" y="108"/>
                </a:lnTo>
                <a:lnTo>
                  <a:pt x="918" y="102"/>
                </a:lnTo>
                <a:lnTo>
                  <a:pt x="922" y="95"/>
                </a:lnTo>
                <a:lnTo>
                  <a:pt x="927" y="88"/>
                </a:lnTo>
                <a:lnTo>
                  <a:pt x="930" y="78"/>
                </a:lnTo>
                <a:lnTo>
                  <a:pt x="932" y="70"/>
                </a:lnTo>
                <a:lnTo>
                  <a:pt x="932" y="60"/>
                </a:lnTo>
                <a:lnTo>
                  <a:pt x="932" y="50"/>
                </a:lnTo>
                <a:lnTo>
                  <a:pt x="930" y="42"/>
                </a:lnTo>
                <a:lnTo>
                  <a:pt x="927" y="32"/>
                </a:lnTo>
                <a:lnTo>
                  <a:pt x="922" y="25"/>
                </a:lnTo>
                <a:lnTo>
                  <a:pt x="918" y="18"/>
                </a:lnTo>
                <a:lnTo>
                  <a:pt x="911" y="12"/>
                </a:lnTo>
                <a:lnTo>
                  <a:pt x="905" y="6"/>
                </a:lnTo>
                <a:lnTo>
                  <a:pt x="896" y="2"/>
                </a:lnTo>
                <a:lnTo>
                  <a:pt x="889" y="1"/>
                </a:lnTo>
                <a:lnTo>
                  <a:pt x="880"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518" name="Line 94"/>
          <p:cNvSpPr>
            <a:spLocks noChangeShapeType="1"/>
          </p:cNvSpPr>
          <p:nvPr/>
        </p:nvSpPr>
        <p:spPr bwMode="auto">
          <a:xfrm>
            <a:off x="4057650" y="4298950"/>
            <a:ext cx="1588" cy="1588"/>
          </a:xfrm>
          <a:prstGeom prst="line">
            <a:avLst/>
          </a:prstGeom>
          <a:noFill/>
          <a:ln w="0">
            <a:solidFill>
              <a:srgbClr val="00FFFF"/>
            </a:solidFill>
            <a:round/>
            <a:headEnd/>
            <a:tailEnd/>
          </a:ln>
        </p:spPr>
        <p:txBody>
          <a:bodyPr>
            <a:prstTxWarp prst="textNoShape">
              <a:avLst/>
            </a:prstTxWarp>
          </a:bodyPr>
          <a:lstStyle/>
          <a:p>
            <a:endParaRPr lang="en-US"/>
          </a:p>
        </p:txBody>
      </p:sp>
      <p:sp>
        <p:nvSpPr>
          <p:cNvPr id="103519" name="Freeform 95"/>
          <p:cNvSpPr>
            <a:spLocks/>
          </p:cNvSpPr>
          <p:nvPr/>
        </p:nvSpPr>
        <p:spPr bwMode="auto">
          <a:xfrm>
            <a:off x="4040188" y="4298950"/>
            <a:ext cx="322262" cy="39688"/>
          </a:xfrm>
          <a:custGeom>
            <a:avLst/>
            <a:gdLst>
              <a:gd name="T0" fmla="*/ 17980 w 932"/>
              <a:gd name="T1" fmla="*/ 0 h 120"/>
              <a:gd name="T2" fmla="*/ 14868 w 932"/>
              <a:gd name="T3" fmla="*/ 331 h 120"/>
              <a:gd name="T4" fmla="*/ 12448 w 932"/>
              <a:gd name="T5" fmla="*/ 661 h 120"/>
              <a:gd name="T6" fmla="*/ 9682 w 932"/>
              <a:gd name="T7" fmla="*/ 1984 h 120"/>
              <a:gd name="T8" fmla="*/ 7261 w 932"/>
              <a:gd name="T9" fmla="*/ 3969 h 120"/>
              <a:gd name="T10" fmla="*/ 5187 w 932"/>
              <a:gd name="T11" fmla="*/ 5953 h 120"/>
              <a:gd name="T12" fmla="*/ 3458 w 932"/>
              <a:gd name="T13" fmla="*/ 8268 h 120"/>
              <a:gd name="T14" fmla="*/ 1729 w 932"/>
              <a:gd name="T15" fmla="*/ 10583 h 120"/>
              <a:gd name="T16" fmla="*/ 692 w 932"/>
              <a:gd name="T17" fmla="*/ 13891 h 120"/>
              <a:gd name="T18" fmla="*/ 0 w 932"/>
              <a:gd name="T19" fmla="*/ 16537 h 120"/>
              <a:gd name="T20" fmla="*/ 0 w 932"/>
              <a:gd name="T21" fmla="*/ 19844 h 120"/>
              <a:gd name="T22" fmla="*/ 0 w 932"/>
              <a:gd name="T23" fmla="*/ 23151 h 120"/>
              <a:gd name="T24" fmla="*/ 692 w 932"/>
              <a:gd name="T25" fmla="*/ 25797 h 120"/>
              <a:gd name="T26" fmla="*/ 1729 w 932"/>
              <a:gd name="T27" fmla="*/ 29105 h 120"/>
              <a:gd name="T28" fmla="*/ 3458 w 932"/>
              <a:gd name="T29" fmla="*/ 31420 h 120"/>
              <a:gd name="T30" fmla="*/ 5187 w 932"/>
              <a:gd name="T31" fmla="*/ 33735 h 120"/>
              <a:gd name="T32" fmla="*/ 7261 w 932"/>
              <a:gd name="T33" fmla="*/ 35719 h 120"/>
              <a:gd name="T34" fmla="*/ 9682 w 932"/>
              <a:gd name="T35" fmla="*/ 37704 h 120"/>
              <a:gd name="T36" fmla="*/ 12448 w 932"/>
              <a:gd name="T37" fmla="*/ 39027 h 120"/>
              <a:gd name="T38" fmla="*/ 14868 w 932"/>
              <a:gd name="T39" fmla="*/ 39357 h 120"/>
              <a:gd name="T40" fmla="*/ 17980 w 932"/>
              <a:gd name="T41" fmla="*/ 39688 h 120"/>
              <a:gd name="T42" fmla="*/ 304627 w 932"/>
              <a:gd name="T43" fmla="*/ 39688 h 120"/>
              <a:gd name="T44" fmla="*/ 310160 w 932"/>
              <a:gd name="T45" fmla="*/ 39027 h 120"/>
              <a:gd name="T46" fmla="*/ 312580 w 932"/>
              <a:gd name="T47" fmla="*/ 37704 h 120"/>
              <a:gd name="T48" fmla="*/ 315001 w 932"/>
              <a:gd name="T49" fmla="*/ 35719 h 120"/>
              <a:gd name="T50" fmla="*/ 317421 w 932"/>
              <a:gd name="T51" fmla="*/ 33735 h 120"/>
              <a:gd name="T52" fmla="*/ 319150 w 932"/>
              <a:gd name="T53" fmla="*/ 31420 h 120"/>
              <a:gd name="T54" fmla="*/ 320879 w 932"/>
              <a:gd name="T55" fmla="*/ 29105 h 120"/>
              <a:gd name="T56" fmla="*/ 321570 w 932"/>
              <a:gd name="T57" fmla="*/ 25797 h 120"/>
              <a:gd name="T58" fmla="*/ 322262 w 932"/>
              <a:gd name="T59" fmla="*/ 23151 h 120"/>
              <a:gd name="T60" fmla="*/ 322262 w 932"/>
              <a:gd name="T61" fmla="*/ 19844 h 120"/>
              <a:gd name="T62" fmla="*/ 322262 w 932"/>
              <a:gd name="T63" fmla="*/ 16537 h 120"/>
              <a:gd name="T64" fmla="*/ 321570 w 932"/>
              <a:gd name="T65" fmla="*/ 13891 h 120"/>
              <a:gd name="T66" fmla="*/ 320879 w 932"/>
              <a:gd name="T67" fmla="*/ 10583 h 120"/>
              <a:gd name="T68" fmla="*/ 319150 w 932"/>
              <a:gd name="T69" fmla="*/ 8268 h 120"/>
              <a:gd name="T70" fmla="*/ 317421 w 932"/>
              <a:gd name="T71" fmla="*/ 5953 h 120"/>
              <a:gd name="T72" fmla="*/ 315001 w 932"/>
              <a:gd name="T73" fmla="*/ 3969 h 120"/>
              <a:gd name="T74" fmla="*/ 312580 w 932"/>
              <a:gd name="T75" fmla="*/ 1984 h 120"/>
              <a:gd name="T76" fmla="*/ 310160 w 932"/>
              <a:gd name="T77" fmla="*/ 661 h 120"/>
              <a:gd name="T78" fmla="*/ 307394 w 932"/>
              <a:gd name="T79" fmla="*/ 331 h 120"/>
              <a:gd name="T80" fmla="*/ 304627 w 932"/>
              <a:gd name="T81" fmla="*/ 0 h 120"/>
              <a:gd name="T82" fmla="*/ 17980 w 932"/>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0"/>
              <a:gd name="T128" fmla="*/ 932 w 932"/>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0">
                <a:moveTo>
                  <a:pt x="52" y="0"/>
                </a:moveTo>
                <a:lnTo>
                  <a:pt x="43" y="1"/>
                </a:lnTo>
                <a:lnTo>
                  <a:pt x="36" y="2"/>
                </a:lnTo>
                <a:lnTo>
                  <a:pt x="28" y="6"/>
                </a:lnTo>
                <a:lnTo>
                  <a:pt x="21" y="12"/>
                </a:lnTo>
                <a:lnTo>
                  <a:pt x="15" y="18"/>
                </a:lnTo>
                <a:lnTo>
                  <a:pt x="10" y="25"/>
                </a:lnTo>
                <a:lnTo>
                  <a:pt x="5" y="32"/>
                </a:lnTo>
                <a:lnTo>
                  <a:pt x="2" y="42"/>
                </a:lnTo>
                <a:lnTo>
                  <a:pt x="0" y="50"/>
                </a:lnTo>
                <a:lnTo>
                  <a:pt x="0" y="60"/>
                </a:lnTo>
                <a:lnTo>
                  <a:pt x="0" y="70"/>
                </a:lnTo>
                <a:lnTo>
                  <a:pt x="2" y="78"/>
                </a:lnTo>
                <a:lnTo>
                  <a:pt x="5" y="88"/>
                </a:lnTo>
                <a:lnTo>
                  <a:pt x="10" y="95"/>
                </a:lnTo>
                <a:lnTo>
                  <a:pt x="15" y="102"/>
                </a:lnTo>
                <a:lnTo>
                  <a:pt x="21" y="108"/>
                </a:lnTo>
                <a:lnTo>
                  <a:pt x="28" y="114"/>
                </a:lnTo>
                <a:lnTo>
                  <a:pt x="36" y="118"/>
                </a:lnTo>
                <a:lnTo>
                  <a:pt x="43" y="119"/>
                </a:lnTo>
                <a:lnTo>
                  <a:pt x="52" y="120"/>
                </a:lnTo>
                <a:lnTo>
                  <a:pt x="881" y="120"/>
                </a:lnTo>
                <a:lnTo>
                  <a:pt x="897" y="118"/>
                </a:lnTo>
                <a:lnTo>
                  <a:pt x="904" y="114"/>
                </a:lnTo>
                <a:lnTo>
                  <a:pt x="911" y="108"/>
                </a:lnTo>
                <a:lnTo>
                  <a:pt x="918" y="102"/>
                </a:lnTo>
                <a:lnTo>
                  <a:pt x="923" y="95"/>
                </a:lnTo>
                <a:lnTo>
                  <a:pt x="928" y="88"/>
                </a:lnTo>
                <a:lnTo>
                  <a:pt x="930" y="78"/>
                </a:lnTo>
                <a:lnTo>
                  <a:pt x="932" y="70"/>
                </a:lnTo>
                <a:lnTo>
                  <a:pt x="932" y="60"/>
                </a:lnTo>
                <a:lnTo>
                  <a:pt x="932" y="50"/>
                </a:lnTo>
                <a:lnTo>
                  <a:pt x="930" y="42"/>
                </a:lnTo>
                <a:lnTo>
                  <a:pt x="928" y="32"/>
                </a:lnTo>
                <a:lnTo>
                  <a:pt x="923" y="25"/>
                </a:lnTo>
                <a:lnTo>
                  <a:pt x="918" y="18"/>
                </a:lnTo>
                <a:lnTo>
                  <a:pt x="911" y="12"/>
                </a:lnTo>
                <a:lnTo>
                  <a:pt x="904" y="6"/>
                </a:lnTo>
                <a:lnTo>
                  <a:pt x="897" y="2"/>
                </a:lnTo>
                <a:lnTo>
                  <a:pt x="889" y="1"/>
                </a:lnTo>
                <a:lnTo>
                  <a:pt x="881"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520" name="Line 96"/>
          <p:cNvSpPr>
            <a:spLocks noChangeShapeType="1"/>
          </p:cNvSpPr>
          <p:nvPr/>
        </p:nvSpPr>
        <p:spPr bwMode="auto">
          <a:xfrm>
            <a:off x="4325938" y="4319588"/>
            <a:ext cx="1587" cy="1587"/>
          </a:xfrm>
          <a:prstGeom prst="line">
            <a:avLst/>
          </a:prstGeom>
          <a:noFill/>
          <a:ln w="0">
            <a:solidFill>
              <a:srgbClr val="00FFFF"/>
            </a:solidFill>
            <a:round/>
            <a:headEnd/>
            <a:tailEnd/>
          </a:ln>
        </p:spPr>
        <p:txBody>
          <a:bodyPr>
            <a:prstTxWarp prst="textNoShape">
              <a:avLst/>
            </a:prstTxWarp>
          </a:bodyPr>
          <a:lstStyle/>
          <a:p>
            <a:endParaRPr lang="en-US"/>
          </a:p>
        </p:txBody>
      </p:sp>
      <p:sp>
        <p:nvSpPr>
          <p:cNvPr id="103521" name="Freeform 97"/>
          <p:cNvSpPr>
            <a:spLocks/>
          </p:cNvSpPr>
          <p:nvPr/>
        </p:nvSpPr>
        <p:spPr bwMode="auto">
          <a:xfrm>
            <a:off x="4325938" y="4191000"/>
            <a:ext cx="36512" cy="147638"/>
          </a:xfrm>
          <a:custGeom>
            <a:avLst/>
            <a:gdLst>
              <a:gd name="T0" fmla="*/ 0 w 103"/>
              <a:gd name="T1" fmla="*/ 128588 h 465"/>
              <a:gd name="T2" fmla="*/ 354 w 103"/>
              <a:gd name="T3" fmla="*/ 131763 h 465"/>
              <a:gd name="T4" fmla="*/ 709 w 103"/>
              <a:gd name="T5" fmla="*/ 134303 h 465"/>
              <a:gd name="T6" fmla="*/ 2127 w 103"/>
              <a:gd name="T7" fmla="*/ 137478 h 465"/>
              <a:gd name="T8" fmla="*/ 3190 w 103"/>
              <a:gd name="T9" fmla="*/ 139700 h 465"/>
              <a:gd name="T10" fmla="*/ 5672 w 103"/>
              <a:gd name="T11" fmla="*/ 141923 h 465"/>
              <a:gd name="T12" fmla="*/ 7799 w 103"/>
              <a:gd name="T13" fmla="*/ 143828 h 465"/>
              <a:gd name="T14" fmla="*/ 9926 w 103"/>
              <a:gd name="T15" fmla="*/ 145733 h 465"/>
              <a:gd name="T16" fmla="*/ 12407 w 103"/>
              <a:gd name="T17" fmla="*/ 147003 h 465"/>
              <a:gd name="T18" fmla="*/ 15597 w 103"/>
              <a:gd name="T19" fmla="*/ 147320 h 465"/>
              <a:gd name="T20" fmla="*/ 18433 w 103"/>
              <a:gd name="T21" fmla="*/ 147638 h 465"/>
              <a:gd name="T22" fmla="*/ 21269 w 103"/>
              <a:gd name="T23" fmla="*/ 147320 h 465"/>
              <a:gd name="T24" fmla="*/ 24105 w 103"/>
              <a:gd name="T25" fmla="*/ 147003 h 465"/>
              <a:gd name="T26" fmla="*/ 26586 w 103"/>
              <a:gd name="T27" fmla="*/ 145733 h 465"/>
              <a:gd name="T28" fmla="*/ 29068 w 103"/>
              <a:gd name="T29" fmla="*/ 143828 h 465"/>
              <a:gd name="T30" fmla="*/ 31549 w 103"/>
              <a:gd name="T31" fmla="*/ 141923 h 465"/>
              <a:gd name="T32" fmla="*/ 33322 w 103"/>
              <a:gd name="T33" fmla="*/ 139700 h 465"/>
              <a:gd name="T34" fmla="*/ 35094 w 103"/>
              <a:gd name="T35" fmla="*/ 137478 h 465"/>
              <a:gd name="T36" fmla="*/ 35803 w 103"/>
              <a:gd name="T37" fmla="*/ 134303 h 465"/>
              <a:gd name="T38" fmla="*/ 36512 w 103"/>
              <a:gd name="T39" fmla="*/ 131763 h 465"/>
              <a:gd name="T40" fmla="*/ 36512 w 103"/>
              <a:gd name="T41" fmla="*/ 128588 h 465"/>
              <a:gd name="T42" fmla="*/ 36512 w 103"/>
              <a:gd name="T43" fmla="*/ 19368 h 465"/>
              <a:gd name="T44" fmla="*/ 35803 w 103"/>
              <a:gd name="T45" fmla="*/ 13653 h 465"/>
              <a:gd name="T46" fmla="*/ 35094 w 103"/>
              <a:gd name="T47" fmla="*/ 10478 h 465"/>
              <a:gd name="T48" fmla="*/ 33322 w 103"/>
              <a:gd name="T49" fmla="*/ 8255 h 465"/>
              <a:gd name="T50" fmla="*/ 31549 w 103"/>
              <a:gd name="T51" fmla="*/ 5715 h 465"/>
              <a:gd name="T52" fmla="*/ 29068 w 103"/>
              <a:gd name="T53" fmla="*/ 3810 h 465"/>
              <a:gd name="T54" fmla="*/ 26586 w 103"/>
              <a:gd name="T55" fmla="*/ 1905 h 465"/>
              <a:gd name="T56" fmla="*/ 24105 w 103"/>
              <a:gd name="T57" fmla="*/ 953 h 465"/>
              <a:gd name="T58" fmla="*/ 21269 w 103"/>
              <a:gd name="T59" fmla="*/ 635 h 465"/>
              <a:gd name="T60" fmla="*/ 18433 w 103"/>
              <a:gd name="T61" fmla="*/ 0 h 465"/>
              <a:gd name="T62" fmla="*/ 15597 w 103"/>
              <a:gd name="T63" fmla="*/ 635 h 465"/>
              <a:gd name="T64" fmla="*/ 12407 w 103"/>
              <a:gd name="T65" fmla="*/ 953 h 465"/>
              <a:gd name="T66" fmla="*/ 9926 w 103"/>
              <a:gd name="T67" fmla="*/ 1905 h 465"/>
              <a:gd name="T68" fmla="*/ 7799 w 103"/>
              <a:gd name="T69" fmla="*/ 3810 h 465"/>
              <a:gd name="T70" fmla="*/ 5672 w 103"/>
              <a:gd name="T71" fmla="*/ 5715 h 465"/>
              <a:gd name="T72" fmla="*/ 3190 w 103"/>
              <a:gd name="T73" fmla="*/ 8255 h 465"/>
              <a:gd name="T74" fmla="*/ 2127 w 103"/>
              <a:gd name="T75" fmla="*/ 10478 h 465"/>
              <a:gd name="T76" fmla="*/ 709 w 103"/>
              <a:gd name="T77" fmla="*/ 13653 h 465"/>
              <a:gd name="T78" fmla="*/ 354 w 103"/>
              <a:gd name="T79" fmla="*/ 16193 h 465"/>
              <a:gd name="T80" fmla="*/ 0 w 103"/>
              <a:gd name="T81" fmla="*/ 19368 h 465"/>
              <a:gd name="T82" fmla="*/ 0 w 103"/>
              <a:gd name="T83" fmla="*/ 128588 h 4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465"/>
              <a:gd name="T128" fmla="*/ 103 w 103"/>
              <a:gd name="T129" fmla="*/ 465 h 4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465">
                <a:moveTo>
                  <a:pt x="0" y="405"/>
                </a:moveTo>
                <a:lnTo>
                  <a:pt x="1" y="415"/>
                </a:lnTo>
                <a:lnTo>
                  <a:pt x="2" y="423"/>
                </a:lnTo>
                <a:lnTo>
                  <a:pt x="6" y="433"/>
                </a:lnTo>
                <a:lnTo>
                  <a:pt x="9" y="440"/>
                </a:lnTo>
                <a:lnTo>
                  <a:pt x="16" y="447"/>
                </a:lnTo>
                <a:lnTo>
                  <a:pt x="22" y="453"/>
                </a:lnTo>
                <a:lnTo>
                  <a:pt x="28" y="459"/>
                </a:lnTo>
                <a:lnTo>
                  <a:pt x="35" y="463"/>
                </a:lnTo>
                <a:lnTo>
                  <a:pt x="44" y="464"/>
                </a:lnTo>
                <a:lnTo>
                  <a:pt x="52" y="465"/>
                </a:lnTo>
                <a:lnTo>
                  <a:pt x="60" y="464"/>
                </a:lnTo>
                <a:lnTo>
                  <a:pt x="68" y="463"/>
                </a:lnTo>
                <a:lnTo>
                  <a:pt x="75" y="459"/>
                </a:lnTo>
                <a:lnTo>
                  <a:pt x="82" y="453"/>
                </a:lnTo>
                <a:lnTo>
                  <a:pt x="89" y="447"/>
                </a:lnTo>
                <a:lnTo>
                  <a:pt x="94" y="440"/>
                </a:lnTo>
                <a:lnTo>
                  <a:pt x="99" y="433"/>
                </a:lnTo>
                <a:lnTo>
                  <a:pt x="101" y="423"/>
                </a:lnTo>
                <a:lnTo>
                  <a:pt x="103" y="415"/>
                </a:lnTo>
                <a:lnTo>
                  <a:pt x="103" y="405"/>
                </a:lnTo>
                <a:lnTo>
                  <a:pt x="103" y="61"/>
                </a:lnTo>
                <a:lnTo>
                  <a:pt x="101" y="43"/>
                </a:lnTo>
                <a:lnTo>
                  <a:pt x="99" y="33"/>
                </a:lnTo>
                <a:lnTo>
                  <a:pt x="94" y="26"/>
                </a:lnTo>
                <a:lnTo>
                  <a:pt x="89" y="18"/>
                </a:lnTo>
                <a:lnTo>
                  <a:pt x="82" y="12"/>
                </a:lnTo>
                <a:lnTo>
                  <a:pt x="75" y="6"/>
                </a:lnTo>
                <a:lnTo>
                  <a:pt x="68" y="3"/>
                </a:lnTo>
                <a:lnTo>
                  <a:pt x="60" y="2"/>
                </a:lnTo>
                <a:lnTo>
                  <a:pt x="52" y="0"/>
                </a:lnTo>
                <a:lnTo>
                  <a:pt x="44" y="2"/>
                </a:lnTo>
                <a:lnTo>
                  <a:pt x="35" y="3"/>
                </a:lnTo>
                <a:lnTo>
                  <a:pt x="28" y="6"/>
                </a:lnTo>
                <a:lnTo>
                  <a:pt x="22" y="12"/>
                </a:lnTo>
                <a:lnTo>
                  <a:pt x="16" y="18"/>
                </a:lnTo>
                <a:lnTo>
                  <a:pt x="9" y="26"/>
                </a:lnTo>
                <a:lnTo>
                  <a:pt x="6" y="33"/>
                </a:lnTo>
                <a:lnTo>
                  <a:pt x="2" y="43"/>
                </a:lnTo>
                <a:lnTo>
                  <a:pt x="1" y="51"/>
                </a:lnTo>
                <a:lnTo>
                  <a:pt x="0" y="61"/>
                </a:lnTo>
                <a:lnTo>
                  <a:pt x="0" y="405"/>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522" name="Line 98"/>
          <p:cNvSpPr>
            <a:spLocks noChangeShapeType="1"/>
          </p:cNvSpPr>
          <p:nvPr/>
        </p:nvSpPr>
        <p:spPr bwMode="auto">
          <a:xfrm>
            <a:off x="4343400" y="4191000"/>
            <a:ext cx="1588" cy="1588"/>
          </a:xfrm>
          <a:prstGeom prst="line">
            <a:avLst/>
          </a:prstGeom>
          <a:noFill/>
          <a:ln w="0">
            <a:solidFill>
              <a:srgbClr val="00FFFF"/>
            </a:solidFill>
            <a:round/>
            <a:headEnd/>
            <a:tailEnd/>
          </a:ln>
        </p:spPr>
        <p:txBody>
          <a:bodyPr>
            <a:prstTxWarp prst="textNoShape">
              <a:avLst/>
            </a:prstTxWarp>
          </a:bodyPr>
          <a:lstStyle/>
          <a:p>
            <a:endParaRPr lang="en-US"/>
          </a:p>
        </p:txBody>
      </p:sp>
      <p:sp>
        <p:nvSpPr>
          <p:cNvPr id="103523" name="Freeform 99"/>
          <p:cNvSpPr>
            <a:spLocks/>
          </p:cNvSpPr>
          <p:nvPr/>
        </p:nvSpPr>
        <p:spPr bwMode="auto">
          <a:xfrm>
            <a:off x="4325938" y="4191000"/>
            <a:ext cx="322262" cy="38100"/>
          </a:xfrm>
          <a:custGeom>
            <a:avLst/>
            <a:gdLst>
              <a:gd name="T0" fmla="*/ 17942 w 934"/>
              <a:gd name="T1" fmla="*/ 0 h 121"/>
              <a:gd name="T2" fmla="*/ 15182 w 934"/>
              <a:gd name="T3" fmla="*/ 630 h 121"/>
              <a:gd name="T4" fmla="*/ 12076 w 934"/>
              <a:gd name="T5" fmla="*/ 945 h 121"/>
              <a:gd name="T6" fmla="*/ 9661 w 934"/>
              <a:gd name="T7" fmla="*/ 1889 h 121"/>
              <a:gd name="T8" fmla="*/ 7591 w 934"/>
              <a:gd name="T9" fmla="*/ 3779 h 121"/>
              <a:gd name="T10" fmla="*/ 5521 w 934"/>
              <a:gd name="T11" fmla="*/ 5668 h 121"/>
              <a:gd name="T12" fmla="*/ 3105 w 934"/>
              <a:gd name="T13" fmla="*/ 8187 h 121"/>
              <a:gd name="T14" fmla="*/ 2070 w 934"/>
              <a:gd name="T15" fmla="*/ 10391 h 121"/>
              <a:gd name="T16" fmla="*/ 690 w 934"/>
              <a:gd name="T17" fmla="*/ 13540 h 121"/>
              <a:gd name="T18" fmla="*/ 345 w 934"/>
              <a:gd name="T19" fmla="*/ 16059 h 121"/>
              <a:gd name="T20" fmla="*/ 0 w 934"/>
              <a:gd name="T21" fmla="*/ 19207 h 121"/>
              <a:gd name="T22" fmla="*/ 345 w 934"/>
              <a:gd name="T23" fmla="*/ 22041 h 121"/>
              <a:gd name="T24" fmla="*/ 690 w 934"/>
              <a:gd name="T25" fmla="*/ 24875 h 121"/>
              <a:gd name="T26" fmla="*/ 2070 w 934"/>
              <a:gd name="T27" fmla="*/ 28024 h 121"/>
              <a:gd name="T28" fmla="*/ 3105 w 934"/>
              <a:gd name="T29" fmla="*/ 30228 h 121"/>
              <a:gd name="T30" fmla="*/ 5521 w 934"/>
              <a:gd name="T31" fmla="*/ 32432 h 121"/>
              <a:gd name="T32" fmla="*/ 7591 w 934"/>
              <a:gd name="T33" fmla="*/ 34321 h 121"/>
              <a:gd name="T34" fmla="*/ 9661 w 934"/>
              <a:gd name="T35" fmla="*/ 36211 h 121"/>
              <a:gd name="T36" fmla="*/ 12076 w 934"/>
              <a:gd name="T37" fmla="*/ 37470 h 121"/>
              <a:gd name="T38" fmla="*/ 15182 w 934"/>
              <a:gd name="T39" fmla="*/ 37785 h 121"/>
              <a:gd name="T40" fmla="*/ 17942 w 934"/>
              <a:gd name="T41" fmla="*/ 38100 h 121"/>
              <a:gd name="T42" fmla="*/ 304320 w 934"/>
              <a:gd name="T43" fmla="*/ 38100 h 121"/>
              <a:gd name="T44" fmla="*/ 309841 w 934"/>
              <a:gd name="T45" fmla="*/ 37470 h 121"/>
              <a:gd name="T46" fmla="*/ 312256 w 934"/>
              <a:gd name="T47" fmla="*/ 36211 h 121"/>
              <a:gd name="T48" fmla="*/ 315016 w 934"/>
              <a:gd name="T49" fmla="*/ 34321 h 121"/>
              <a:gd name="T50" fmla="*/ 317086 w 934"/>
              <a:gd name="T51" fmla="*/ 32432 h 121"/>
              <a:gd name="T52" fmla="*/ 318812 w 934"/>
              <a:gd name="T53" fmla="*/ 30228 h 121"/>
              <a:gd name="T54" fmla="*/ 319847 w 934"/>
              <a:gd name="T55" fmla="*/ 28024 h 121"/>
              <a:gd name="T56" fmla="*/ 321227 w 934"/>
              <a:gd name="T57" fmla="*/ 24875 h 121"/>
              <a:gd name="T58" fmla="*/ 321572 w 934"/>
              <a:gd name="T59" fmla="*/ 22041 h 121"/>
              <a:gd name="T60" fmla="*/ 322262 w 934"/>
              <a:gd name="T61" fmla="*/ 19207 h 121"/>
              <a:gd name="T62" fmla="*/ 321572 w 934"/>
              <a:gd name="T63" fmla="*/ 16059 h 121"/>
              <a:gd name="T64" fmla="*/ 321227 w 934"/>
              <a:gd name="T65" fmla="*/ 13540 h 121"/>
              <a:gd name="T66" fmla="*/ 319847 w 934"/>
              <a:gd name="T67" fmla="*/ 10391 h 121"/>
              <a:gd name="T68" fmla="*/ 318812 w 934"/>
              <a:gd name="T69" fmla="*/ 8187 h 121"/>
              <a:gd name="T70" fmla="*/ 317086 w 934"/>
              <a:gd name="T71" fmla="*/ 5668 h 121"/>
              <a:gd name="T72" fmla="*/ 315016 w 934"/>
              <a:gd name="T73" fmla="*/ 3779 h 121"/>
              <a:gd name="T74" fmla="*/ 312256 w 934"/>
              <a:gd name="T75" fmla="*/ 1889 h 121"/>
              <a:gd name="T76" fmla="*/ 309841 w 934"/>
              <a:gd name="T77" fmla="*/ 945 h 121"/>
              <a:gd name="T78" fmla="*/ 307080 w 934"/>
              <a:gd name="T79" fmla="*/ 630 h 121"/>
              <a:gd name="T80" fmla="*/ 304320 w 934"/>
              <a:gd name="T81" fmla="*/ 0 h 121"/>
              <a:gd name="T82" fmla="*/ 17942 w 934"/>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1"/>
              <a:gd name="T128" fmla="*/ 934 w 934"/>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1">
                <a:moveTo>
                  <a:pt x="52" y="0"/>
                </a:moveTo>
                <a:lnTo>
                  <a:pt x="44" y="2"/>
                </a:lnTo>
                <a:lnTo>
                  <a:pt x="35" y="3"/>
                </a:lnTo>
                <a:lnTo>
                  <a:pt x="28" y="6"/>
                </a:lnTo>
                <a:lnTo>
                  <a:pt x="22" y="12"/>
                </a:lnTo>
                <a:lnTo>
                  <a:pt x="16" y="18"/>
                </a:lnTo>
                <a:lnTo>
                  <a:pt x="9" y="26"/>
                </a:lnTo>
                <a:lnTo>
                  <a:pt x="6" y="33"/>
                </a:lnTo>
                <a:lnTo>
                  <a:pt x="2" y="43"/>
                </a:lnTo>
                <a:lnTo>
                  <a:pt x="1" y="51"/>
                </a:lnTo>
                <a:lnTo>
                  <a:pt x="0" y="61"/>
                </a:lnTo>
                <a:lnTo>
                  <a:pt x="1" y="70"/>
                </a:lnTo>
                <a:lnTo>
                  <a:pt x="2" y="79"/>
                </a:lnTo>
                <a:lnTo>
                  <a:pt x="6" y="89"/>
                </a:lnTo>
                <a:lnTo>
                  <a:pt x="9" y="96"/>
                </a:lnTo>
                <a:lnTo>
                  <a:pt x="16" y="103"/>
                </a:lnTo>
                <a:lnTo>
                  <a:pt x="22" y="109"/>
                </a:lnTo>
                <a:lnTo>
                  <a:pt x="28" y="115"/>
                </a:lnTo>
                <a:lnTo>
                  <a:pt x="35" y="119"/>
                </a:lnTo>
                <a:lnTo>
                  <a:pt x="44" y="120"/>
                </a:lnTo>
                <a:lnTo>
                  <a:pt x="52" y="121"/>
                </a:lnTo>
                <a:lnTo>
                  <a:pt x="882" y="121"/>
                </a:lnTo>
                <a:lnTo>
                  <a:pt x="898" y="119"/>
                </a:lnTo>
                <a:lnTo>
                  <a:pt x="905" y="115"/>
                </a:lnTo>
                <a:lnTo>
                  <a:pt x="913" y="109"/>
                </a:lnTo>
                <a:lnTo>
                  <a:pt x="919" y="103"/>
                </a:lnTo>
                <a:lnTo>
                  <a:pt x="924" y="96"/>
                </a:lnTo>
                <a:lnTo>
                  <a:pt x="927" y="89"/>
                </a:lnTo>
                <a:lnTo>
                  <a:pt x="931" y="79"/>
                </a:lnTo>
                <a:lnTo>
                  <a:pt x="932" y="70"/>
                </a:lnTo>
                <a:lnTo>
                  <a:pt x="934" y="61"/>
                </a:lnTo>
                <a:lnTo>
                  <a:pt x="932" y="51"/>
                </a:lnTo>
                <a:lnTo>
                  <a:pt x="931" y="43"/>
                </a:lnTo>
                <a:lnTo>
                  <a:pt x="927" y="33"/>
                </a:lnTo>
                <a:lnTo>
                  <a:pt x="924" y="26"/>
                </a:lnTo>
                <a:lnTo>
                  <a:pt x="919" y="18"/>
                </a:lnTo>
                <a:lnTo>
                  <a:pt x="913" y="12"/>
                </a:lnTo>
                <a:lnTo>
                  <a:pt x="905" y="6"/>
                </a:lnTo>
                <a:lnTo>
                  <a:pt x="898" y="3"/>
                </a:lnTo>
                <a:lnTo>
                  <a:pt x="890" y="2"/>
                </a:lnTo>
                <a:lnTo>
                  <a:pt x="882"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524" name="Line 100"/>
          <p:cNvSpPr>
            <a:spLocks noChangeShapeType="1"/>
          </p:cNvSpPr>
          <p:nvPr/>
        </p:nvSpPr>
        <p:spPr bwMode="auto">
          <a:xfrm>
            <a:off x="4611688" y="4210050"/>
            <a:ext cx="1587" cy="1588"/>
          </a:xfrm>
          <a:prstGeom prst="line">
            <a:avLst/>
          </a:prstGeom>
          <a:noFill/>
          <a:ln w="0">
            <a:solidFill>
              <a:srgbClr val="00FFFF"/>
            </a:solidFill>
            <a:round/>
            <a:headEnd/>
            <a:tailEnd/>
          </a:ln>
        </p:spPr>
        <p:txBody>
          <a:bodyPr>
            <a:prstTxWarp prst="textNoShape">
              <a:avLst/>
            </a:prstTxWarp>
          </a:bodyPr>
          <a:lstStyle/>
          <a:p>
            <a:endParaRPr lang="en-US"/>
          </a:p>
        </p:txBody>
      </p:sp>
      <p:sp>
        <p:nvSpPr>
          <p:cNvPr id="103525" name="Freeform 101"/>
          <p:cNvSpPr>
            <a:spLocks/>
          </p:cNvSpPr>
          <p:nvPr/>
        </p:nvSpPr>
        <p:spPr bwMode="auto">
          <a:xfrm>
            <a:off x="4611688" y="4027488"/>
            <a:ext cx="36512" cy="201612"/>
          </a:xfrm>
          <a:custGeom>
            <a:avLst/>
            <a:gdLst>
              <a:gd name="T0" fmla="*/ 0 w 104"/>
              <a:gd name="T1" fmla="*/ 182681 h 639"/>
              <a:gd name="T2" fmla="*/ 351 w 104"/>
              <a:gd name="T3" fmla="*/ 185521 h 639"/>
              <a:gd name="T4" fmla="*/ 702 w 104"/>
              <a:gd name="T5" fmla="*/ 188361 h 639"/>
              <a:gd name="T6" fmla="*/ 2106 w 104"/>
              <a:gd name="T7" fmla="*/ 191516 h 639"/>
              <a:gd name="T8" fmla="*/ 3511 w 104"/>
              <a:gd name="T9" fmla="*/ 193724 h 639"/>
              <a:gd name="T10" fmla="*/ 5266 w 104"/>
              <a:gd name="T11" fmla="*/ 195933 h 639"/>
              <a:gd name="T12" fmla="*/ 7373 w 104"/>
              <a:gd name="T13" fmla="*/ 197826 h 639"/>
              <a:gd name="T14" fmla="*/ 9830 w 104"/>
              <a:gd name="T15" fmla="*/ 199719 h 639"/>
              <a:gd name="T16" fmla="*/ 12639 w 104"/>
              <a:gd name="T17" fmla="*/ 200981 h 639"/>
              <a:gd name="T18" fmla="*/ 15096 w 104"/>
              <a:gd name="T19" fmla="*/ 201296 h 639"/>
              <a:gd name="T20" fmla="*/ 18256 w 104"/>
              <a:gd name="T21" fmla="*/ 201612 h 639"/>
              <a:gd name="T22" fmla="*/ 21065 w 104"/>
              <a:gd name="T23" fmla="*/ 201296 h 639"/>
              <a:gd name="T24" fmla="*/ 23873 w 104"/>
              <a:gd name="T25" fmla="*/ 200981 h 639"/>
              <a:gd name="T26" fmla="*/ 26331 w 104"/>
              <a:gd name="T27" fmla="*/ 199719 h 639"/>
              <a:gd name="T28" fmla="*/ 29139 w 104"/>
              <a:gd name="T29" fmla="*/ 197826 h 639"/>
              <a:gd name="T30" fmla="*/ 31246 w 104"/>
              <a:gd name="T31" fmla="*/ 195933 h 639"/>
              <a:gd name="T32" fmla="*/ 33001 w 104"/>
              <a:gd name="T33" fmla="*/ 193724 h 639"/>
              <a:gd name="T34" fmla="*/ 34054 w 104"/>
              <a:gd name="T35" fmla="*/ 191516 h 639"/>
              <a:gd name="T36" fmla="*/ 35459 w 104"/>
              <a:gd name="T37" fmla="*/ 188361 h 639"/>
              <a:gd name="T38" fmla="*/ 35810 w 104"/>
              <a:gd name="T39" fmla="*/ 185521 h 639"/>
              <a:gd name="T40" fmla="*/ 36512 w 104"/>
              <a:gd name="T41" fmla="*/ 182681 h 639"/>
              <a:gd name="T42" fmla="*/ 36512 w 104"/>
              <a:gd name="T43" fmla="*/ 19246 h 639"/>
              <a:gd name="T44" fmla="*/ 35459 w 104"/>
              <a:gd name="T45" fmla="*/ 13251 h 639"/>
              <a:gd name="T46" fmla="*/ 34054 w 104"/>
              <a:gd name="T47" fmla="*/ 10412 h 639"/>
              <a:gd name="T48" fmla="*/ 33001 w 104"/>
              <a:gd name="T49" fmla="*/ 8203 h 639"/>
              <a:gd name="T50" fmla="*/ 31246 w 104"/>
              <a:gd name="T51" fmla="*/ 5679 h 639"/>
              <a:gd name="T52" fmla="*/ 29139 w 104"/>
              <a:gd name="T53" fmla="*/ 3786 h 639"/>
              <a:gd name="T54" fmla="*/ 26331 w 104"/>
              <a:gd name="T55" fmla="*/ 2209 h 639"/>
              <a:gd name="T56" fmla="*/ 23873 w 104"/>
              <a:gd name="T57" fmla="*/ 1262 h 639"/>
              <a:gd name="T58" fmla="*/ 21065 w 104"/>
              <a:gd name="T59" fmla="*/ 316 h 639"/>
              <a:gd name="T60" fmla="*/ 18256 w 104"/>
              <a:gd name="T61" fmla="*/ 0 h 639"/>
              <a:gd name="T62" fmla="*/ 15096 w 104"/>
              <a:gd name="T63" fmla="*/ 316 h 639"/>
              <a:gd name="T64" fmla="*/ 12639 w 104"/>
              <a:gd name="T65" fmla="*/ 1262 h 639"/>
              <a:gd name="T66" fmla="*/ 9830 w 104"/>
              <a:gd name="T67" fmla="*/ 2209 h 639"/>
              <a:gd name="T68" fmla="*/ 7373 w 104"/>
              <a:gd name="T69" fmla="*/ 3786 h 639"/>
              <a:gd name="T70" fmla="*/ 5266 w 104"/>
              <a:gd name="T71" fmla="*/ 5679 h 639"/>
              <a:gd name="T72" fmla="*/ 3511 w 104"/>
              <a:gd name="T73" fmla="*/ 8203 h 639"/>
              <a:gd name="T74" fmla="*/ 2106 w 104"/>
              <a:gd name="T75" fmla="*/ 10412 h 639"/>
              <a:gd name="T76" fmla="*/ 702 w 104"/>
              <a:gd name="T77" fmla="*/ 13251 h 639"/>
              <a:gd name="T78" fmla="*/ 351 w 104"/>
              <a:gd name="T79" fmla="*/ 16091 h 639"/>
              <a:gd name="T80" fmla="*/ 0 w 104"/>
              <a:gd name="T81" fmla="*/ 19246 h 639"/>
              <a:gd name="T82" fmla="*/ 0 w 104"/>
              <a:gd name="T83" fmla="*/ 182681 h 6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639"/>
              <a:gd name="T128" fmla="*/ 104 w 104"/>
              <a:gd name="T129" fmla="*/ 639 h 6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639">
                <a:moveTo>
                  <a:pt x="0" y="579"/>
                </a:moveTo>
                <a:lnTo>
                  <a:pt x="1" y="588"/>
                </a:lnTo>
                <a:lnTo>
                  <a:pt x="2" y="597"/>
                </a:lnTo>
                <a:lnTo>
                  <a:pt x="6" y="607"/>
                </a:lnTo>
                <a:lnTo>
                  <a:pt x="10" y="614"/>
                </a:lnTo>
                <a:lnTo>
                  <a:pt x="15" y="621"/>
                </a:lnTo>
                <a:lnTo>
                  <a:pt x="21" y="627"/>
                </a:lnTo>
                <a:lnTo>
                  <a:pt x="28" y="633"/>
                </a:lnTo>
                <a:lnTo>
                  <a:pt x="36" y="637"/>
                </a:lnTo>
                <a:lnTo>
                  <a:pt x="43" y="638"/>
                </a:lnTo>
                <a:lnTo>
                  <a:pt x="52" y="639"/>
                </a:lnTo>
                <a:lnTo>
                  <a:pt x="60" y="638"/>
                </a:lnTo>
                <a:lnTo>
                  <a:pt x="68" y="637"/>
                </a:lnTo>
                <a:lnTo>
                  <a:pt x="75" y="633"/>
                </a:lnTo>
                <a:lnTo>
                  <a:pt x="83" y="627"/>
                </a:lnTo>
                <a:lnTo>
                  <a:pt x="89" y="621"/>
                </a:lnTo>
                <a:lnTo>
                  <a:pt x="94" y="614"/>
                </a:lnTo>
                <a:lnTo>
                  <a:pt x="97" y="607"/>
                </a:lnTo>
                <a:lnTo>
                  <a:pt x="101" y="597"/>
                </a:lnTo>
                <a:lnTo>
                  <a:pt x="102" y="588"/>
                </a:lnTo>
                <a:lnTo>
                  <a:pt x="104" y="579"/>
                </a:lnTo>
                <a:lnTo>
                  <a:pt x="104" y="61"/>
                </a:lnTo>
                <a:lnTo>
                  <a:pt x="101" y="42"/>
                </a:lnTo>
                <a:lnTo>
                  <a:pt x="97" y="33"/>
                </a:lnTo>
                <a:lnTo>
                  <a:pt x="94" y="26"/>
                </a:lnTo>
                <a:lnTo>
                  <a:pt x="89" y="18"/>
                </a:lnTo>
                <a:lnTo>
                  <a:pt x="83" y="12"/>
                </a:lnTo>
                <a:lnTo>
                  <a:pt x="75" y="7"/>
                </a:lnTo>
                <a:lnTo>
                  <a:pt x="68" y="4"/>
                </a:lnTo>
                <a:lnTo>
                  <a:pt x="60" y="1"/>
                </a:lnTo>
                <a:lnTo>
                  <a:pt x="52" y="0"/>
                </a:lnTo>
                <a:lnTo>
                  <a:pt x="43" y="1"/>
                </a:lnTo>
                <a:lnTo>
                  <a:pt x="36" y="4"/>
                </a:lnTo>
                <a:lnTo>
                  <a:pt x="28" y="7"/>
                </a:lnTo>
                <a:lnTo>
                  <a:pt x="21" y="12"/>
                </a:lnTo>
                <a:lnTo>
                  <a:pt x="15" y="18"/>
                </a:lnTo>
                <a:lnTo>
                  <a:pt x="10" y="26"/>
                </a:lnTo>
                <a:lnTo>
                  <a:pt x="6" y="33"/>
                </a:lnTo>
                <a:lnTo>
                  <a:pt x="2" y="42"/>
                </a:lnTo>
                <a:lnTo>
                  <a:pt x="1" y="51"/>
                </a:lnTo>
                <a:lnTo>
                  <a:pt x="0" y="61"/>
                </a:lnTo>
                <a:lnTo>
                  <a:pt x="0" y="579"/>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526" name="Line 102"/>
          <p:cNvSpPr>
            <a:spLocks noChangeShapeType="1"/>
          </p:cNvSpPr>
          <p:nvPr/>
        </p:nvSpPr>
        <p:spPr bwMode="auto">
          <a:xfrm>
            <a:off x="4630738" y="4027488"/>
            <a:ext cx="0" cy="0"/>
          </a:xfrm>
          <a:prstGeom prst="line">
            <a:avLst/>
          </a:prstGeom>
          <a:noFill/>
          <a:ln w="0">
            <a:solidFill>
              <a:srgbClr val="00FFFF"/>
            </a:solidFill>
            <a:round/>
            <a:headEnd/>
            <a:tailEnd/>
          </a:ln>
        </p:spPr>
        <p:txBody>
          <a:bodyPr>
            <a:prstTxWarp prst="textNoShape">
              <a:avLst/>
            </a:prstTxWarp>
          </a:bodyPr>
          <a:lstStyle/>
          <a:p>
            <a:endParaRPr lang="en-US"/>
          </a:p>
        </p:txBody>
      </p:sp>
      <p:sp>
        <p:nvSpPr>
          <p:cNvPr id="103527" name="Freeform 103"/>
          <p:cNvSpPr>
            <a:spLocks/>
          </p:cNvSpPr>
          <p:nvPr/>
        </p:nvSpPr>
        <p:spPr bwMode="auto">
          <a:xfrm>
            <a:off x="4611688" y="4027488"/>
            <a:ext cx="323850" cy="38100"/>
          </a:xfrm>
          <a:custGeom>
            <a:avLst/>
            <a:gdLst>
              <a:gd name="T0" fmla="*/ 18030 w 934"/>
              <a:gd name="T1" fmla="*/ 0 h 121"/>
              <a:gd name="T2" fmla="*/ 14910 w 934"/>
              <a:gd name="T3" fmla="*/ 315 h 121"/>
              <a:gd name="T4" fmla="*/ 12482 w 934"/>
              <a:gd name="T5" fmla="*/ 1260 h 121"/>
              <a:gd name="T6" fmla="*/ 9709 w 934"/>
              <a:gd name="T7" fmla="*/ 2204 h 121"/>
              <a:gd name="T8" fmla="*/ 7281 w 934"/>
              <a:gd name="T9" fmla="*/ 3779 h 121"/>
              <a:gd name="T10" fmla="*/ 5201 w 934"/>
              <a:gd name="T11" fmla="*/ 5668 h 121"/>
              <a:gd name="T12" fmla="*/ 3467 w 934"/>
              <a:gd name="T13" fmla="*/ 8187 h 121"/>
              <a:gd name="T14" fmla="*/ 2080 w 934"/>
              <a:gd name="T15" fmla="*/ 10391 h 121"/>
              <a:gd name="T16" fmla="*/ 693 w 934"/>
              <a:gd name="T17" fmla="*/ 13225 h 121"/>
              <a:gd name="T18" fmla="*/ 347 w 934"/>
              <a:gd name="T19" fmla="*/ 16059 h 121"/>
              <a:gd name="T20" fmla="*/ 0 w 934"/>
              <a:gd name="T21" fmla="*/ 19207 h 121"/>
              <a:gd name="T22" fmla="*/ 347 w 934"/>
              <a:gd name="T23" fmla="*/ 22041 h 121"/>
              <a:gd name="T24" fmla="*/ 693 w 934"/>
              <a:gd name="T25" fmla="*/ 25190 h 121"/>
              <a:gd name="T26" fmla="*/ 2080 w 934"/>
              <a:gd name="T27" fmla="*/ 27709 h 121"/>
              <a:gd name="T28" fmla="*/ 3467 w 934"/>
              <a:gd name="T29" fmla="*/ 30228 h 121"/>
              <a:gd name="T30" fmla="*/ 5201 w 934"/>
              <a:gd name="T31" fmla="*/ 32432 h 121"/>
              <a:gd name="T32" fmla="*/ 7281 w 934"/>
              <a:gd name="T33" fmla="*/ 34636 h 121"/>
              <a:gd name="T34" fmla="*/ 9709 w 934"/>
              <a:gd name="T35" fmla="*/ 36211 h 121"/>
              <a:gd name="T36" fmla="*/ 12482 w 934"/>
              <a:gd name="T37" fmla="*/ 37470 h 121"/>
              <a:gd name="T38" fmla="*/ 14910 w 934"/>
              <a:gd name="T39" fmla="*/ 37785 h 121"/>
              <a:gd name="T40" fmla="*/ 18030 w 934"/>
              <a:gd name="T41" fmla="*/ 38100 h 121"/>
              <a:gd name="T42" fmla="*/ 305820 w 934"/>
              <a:gd name="T43" fmla="*/ 38100 h 121"/>
              <a:gd name="T44" fmla="*/ 311368 w 934"/>
              <a:gd name="T45" fmla="*/ 37470 h 121"/>
              <a:gd name="T46" fmla="*/ 313795 w 934"/>
              <a:gd name="T47" fmla="*/ 36211 h 121"/>
              <a:gd name="T48" fmla="*/ 315875 w 934"/>
              <a:gd name="T49" fmla="*/ 34636 h 121"/>
              <a:gd name="T50" fmla="*/ 318302 w 934"/>
              <a:gd name="T51" fmla="*/ 32432 h 121"/>
              <a:gd name="T52" fmla="*/ 320383 w 934"/>
              <a:gd name="T53" fmla="*/ 30228 h 121"/>
              <a:gd name="T54" fmla="*/ 321770 w 934"/>
              <a:gd name="T55" fmla="*/ 27709 h 121"/>
              <a:gd name="T56" fmla="*/ 322810 w 934"/>
              <a:gd name="T57" fmla="*/ 25190 h 121"/>
              <a:gd name="T58" fmla="*/ 323157 w 934"/>
              <a:gd name="T59" fmla="*/ 22041 h 121"/>
              <a:gd name="T60" fmla="*/ 323850 w 934"/>
              <a:gd name="T61" fmla="*/ 19207 h 121"/>
              <a:gd name="T62" fmla="*/ 323157 w 934"/>
              <a:gd name="T63" fmla="*/ 16059 h 121"/>
              <a:gd name="T64" fmla="*/ 322810 w 934"/>
              <a:gd name="T65" fmla="*/ 13225 h 121"/>
              <a:gd name="T66" fmla="*/ 321770 w 934"/>
              <a:gd name="T67" fmla="*/ 10391 h 121"/>
              <a:gd name="T68" fmla="*/ 320383 w 934"/>
              <a:gd name="T69" fmla="*/ 8187 h 121"/>
              <a:gd name="T70" fmla="*/ 318302 w 934"/>
              <a:gd name="T71" fmla="*/ 5668 h 121"/>
              <a:gd name="T72" fmla="*/ 315875 w 934"/>
              <a:gd name="T73" fmla="*/ 3779 h 121"/>
              <a:gd name="T74" fmla="*/ 313795 w 934"/>
              <a:gd name="T75" fmla="*/ 2204 h 121"/>
              <a:gd name="T76" fmla="*/ 311368 w 934"/>
              <a:gd name="T77" fmla="*/ 1260 h 121"/>
              <a:gd name="T78" fmla="*/ 308247 w 934"/>
              <a:gd name="T79" fmla="*/ 315 h 121"/>
              <a:gd name="T80" fmla="*/ 305820 w 934"/>
              <a:gd name="T81" fmla="*/ 0 h 121"/>
              <a:gd name="T82" fmla="*/ 18030 w 934"/>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1"/>
              <a:gd name="T128" fmla="*/ 934 w 934"/>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1">
                <a:moveTo>
                  <a:pt x="52" y="0"/>
                </a:moveTo>
                <a:lnTo>
                  <a:pt x="43" y="1"/>
                </a:lnTo>
                <a:lnTo>
                  <a:pt x="36" y="4"/>
                </a:lnTo>
                <a:lnTo>
                  <a:pt x="28" y="7"/>
                </a:lnTo>
                <a:lnTo>
                  <a:pt x="21" y="12"/>
                </a:lnTo>
                <a:lnTo>
                  <a:pt x="15" y="18"/>
                </a:lnTo>
                <a:lnTo>
                  <a:pt x="10" y="26"/>
                </a:lnTo>
                <a:lnTo>
                  <a:pt x="6" y="33"/>
                </a:lnTo>
                <a:lnTo>
                  <a:pt x="2" y="42"/>
                </a:lnTo>
                <a:lnTo>
                  <a:pt x="1" y="51"/>
                </a:lnTo>
                <a:lnTo>
                  <a:pt x="0" y="61"/>
                </a:lnTo>
                <a:lnTo>
                  <a:pt x="1" y="70"/>
                </a:lnTo>
                <a:lnTo>
                  <a:pt x="2" y="80"/>
                </a:lnTo>
                <a:lnTo>
                  <a:pt x="6" y="88"/>
                </a:lnTo>
                <a:lnTo>
                  <a:pt x="10" y="96"/>
                </a:lnTo>
                <a:lnTo>
                  <a:pt x="15" y="103"/>
                </a:lnTo>
                <a:lnTo>
                  <a:pt x="21" y="110"/>
                </a:lnTo>
                <a:lnTo>
                  <a:pt x="28" y="115"/>
                </a:lnTo>
                <a:lnTo>
                  <a:pt x="36" y="119"/>
                </a:lnTo>
                <a:lnTo>
                  <a:pt x="43" y="120"/>
                </a:lnTo>
                <a:lnTo>
                  <a:pt x="52" y="121"/>
                </a:lnTo>
                <a:lnTo>
                  <a:pt x="882" y="121"/>
                </a:lnTo>
                <a:lnTo>
                  <a:pt x="898" y="119"/>
                </a:lnTo>
                <a:lnTo>
                  <a:pt x="905" y="115"/>
                </a:lnTo>
                <a:lnTo>
                  <a:pt x="911" y="110"/>
                </a:lnTo>
                <a:lnTo>
                  <a:pt x="918" y="103"/>
                </a:lnTo>
                <a:lnTo>
                  <a:pt x="924" y="96"/>
                </a:lnTo>
                <a:lnTo>
                  <a:pt x="928" y="88"/>
                </a:lnTo>
                <a:lnTo>
                  <a:pt x="931" y="80"/>
                </a:lnTo>
                <a:lnTo>
                  <a:pt x="932" y="70"/>
                </a:lnTo>
                <a:lnTo>
                  <a:pt x="934" y="61"/>
                </a:lnTo>
                <a:lnTo>
                  <a:pt x="932" y="51"/>
                </a:lnTo>
                <a:lnTo>
                  <a:pt x="931" y="42"/>
                </a:lnTo>
                <a:lnTo>
                  <a:pt x="928" y="33"/>
                </a:lnTo>
                <a:lnTo>
                  <a:pt x="924" y="26"/>
                </a:lnTo>
                <a:lnTo>
                  <a:pt x="918" y="18"/>
                </a:lnTo>
                <a:lnTo>
                  <a:pt x="911" y="12"/>
                </a:lnTo>
                <a:lnTo>
                  <a:pt x="905" y="7"/>
                </a:lnTo>
                <a:lnTo>
                  <a:pt x="898" y="4"/>
                </a:lnTo>
                <a:lnTo>
                  <a:pt x="889" y="1"/>
                </a:lnTo>
                <a:lnTo>
                  <a:pt x="882"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528" name="Line 104"/>
          <p:cNvSpPr>
            <a:spLocks noChangeShapeType="1"/>
          </p:cNvSpPr>
          <p:nvPr/>
        </p:nvSpPr>
        <p:spPr bwMode="auto">
          <a:xfrm>
            <a:off x="4899025" y="4046538"/>
            <a:ext cx="1588" cy="0"/>
          </a:xfrm>
          <a:prstGeom prst="line">
            <a:avLst/>
          </a:prstGeom>
          <a:noFill/>
          <a:ln w="0">
            <a:solidFill>
              <a:srgbClr val="00FFFF"/>
            </a:solidFill>
            <a:round/>
            <a:headEnd/>
            <a:tailEnd/>
          </a:ln>
        </p:spPr>
        <p:txBody>
          <a:bodyPr>
            <a:prstTxWarp prst="textNoShape">
              <a:avLst/>
            </a:prstTxWarp>
          </a:bodyPr>
          <a:lstStyle/>
          <a:p>
            <a:endParaRPr lang="en-US"/>
          </a:p>
        </p:txBody>
      </p:sp>
      <p:sp>
        <p:nvSpPr>
          <p:cNvPr id="103529" name="Freeform 105"/>
          <p:cNvSpPr>
            <a:spLocks/>
          </p:cNvSpPr>
          <p:nvPr/>
        </p:nvSpPr>
        <p:spPr bwMode="auto">
          <a:xfrm>
            <a:off x="4899025" y="3916363"/>
            <a:ext cx="36513" cy="149225"/>
          </a:xfrm>
          <a:custGeom>
            <a:avLst/>
            <a:gdLst>
              <a:gd name="T0" fmla="*/ 0 w 104"/>
              <a:gd name="T1" fmla="*/ 130134 h 469"/>
              <a:gd name="T2" fmla="*/ 0 w 104"/>
              <a:gd name="T3" fmla="*/ 132998 h 469"/>
              <a:gd name="T4" fmla="*/ 702 w 104"/>
              <a:gd name="T5" fmla="*/ 136180 h 469"/>
              <a:gd name="T6" fmla="*/ 1755 w 104"/>
              <a:gd name="T7" fmla="*/ 138725 h 469"/>
              <a:gd name="T8" fmla="*/ 3511 w 104"/>
              <a:gd name="T9" fmla="*/ 141271 h 469"/>
              <a:gd name="T10" fmla="*/ 5266 w 104"/>
              <a:gd name="T11" fmla="*/ 143498 h 469"/>
              <a:gd name="T12" fmla="*/ 7373 w 104"/>
              <a:gd name="T13" fmla="*/ 145725 h 469"/>
              <a:gd name="T14" fmla="*/ 9830 w 104"/>
              <a:gd name="T15" fmla="*/ 147316 h 469"/>
              <a:gd name="T16" fmla="*/ 12639 w 104"/>
              <a:gd name="T17" fmla="*/ 148589 h 469"/>
              <a:gd name="T18" fmla="*/ 15097 w 104"/>
              <a:gd name="T19" fmla="*/ 148907 h 469"/>
              <a:gd name="T20" fmla="*/ 18257 w 104"/>
              <a:gd name="T21" fmla="*/ 149225 h 469"/>
              <a:gd name="T22" fmla="*/ 20714 w 104"/>
              <a:gd name="T23" fmla="*/ 148907 h 469"/>
              <a:gd name="T24" fmla="*/ 23874 w 104"/>
              <a:gd name="T25" fmla="*/ 148589 h 469"/>
              <a:gd name="T26" fmla="*/ 26331 w 104"/>
              <a:gd name="T27" fmla="*/ 147316 h 469"/>
              <a:gd name="T28" fmla="*/ 28438 w 104"/>
              <a:gd name="T29" fmla="*/ 145725 h 469"/>
              <a:gd name="T30" fmla="*/ 30896 w 104"/>
              <a:gd name="T31" fmla="*/ 143498 h 469"/>
              <a:gd name="T32" fmla="*/ 33002 w 104"/>
              <a:gd name="T33" fmla="*/ 141271 h 469"/>
              <a:gd name="T34" fmla="*/ 34406 w 104"/>
              <a:gd name="T35" fmla="*/ 138725 h 469"/>
              <a:gd name="T36" fmla="*/ 35460 w 104"/>
              <a:gd name="T37" fmla="*/ 136180 h 469"/>
              <a:gd name="T38" fmla="*/ 35811 w 104"/>
              <a:gd name="T39" fmla="*/ 132998 h 469"/>
              <a:gd name="T40" fmla="*/ 36513 w 104"/>
              <a:gd name="T41" fmla="*/ 130134 h 469"/>
              <a:gd name="T42" fmla="*/ 36513 w 104"/>
              <a:gd name="T43" fmla="*/ 19727 h 469"/>
              <a:gd name="T44" fmla="*/ 35460 w 104"/>
              <a:gd name="T45" fmla="*/ 13682 h 469"/>
              <a:gd name="T46" fmla="*/ 34406 w 104"/>
              <a:gd name="T47" fmla="*/ 10818 h 469"/>
              <a:gd name="T48" fmla="*/ 33002 w 104"/>
              <a:gd name="T49" fmla="*/ 8273 h 469"/>
              <a:gd name="T50" fmla="*/ 30896 w 104"/>
              <a:gd name="T51" fmla="*/ 5727 h 469"/>
              <a:gd name="T52" fmla="*/ 28438 w 104"/>
              <a:gd name="T53" fmla="*/ 3818 h 469"/>
              <a:gd name="T54" fmla="*/ 26331 w 104"/>
              <a:gd name="T55" fmla="*/ 2545 h 469"/>
              <a:gd name="T56" fmla="*/ 23874 w 104"/>
              <a:gd name="T57" fmla="*/ 1273 h 469"/>
              <a:gd name="T58" fmla="*/ 20714 w 104"/>
              <a:gd name="T59" fmla="*/ 636 h 469"/>
              <a:gd name="T60" fmla="*/ 18257 w 104"/>
              <a:gd name="T61" fmla="*/ 0 h 469"/>
              <a:gd name="T62" fmla="*/ 15097 w 104"/>
              <a:gd name="T63" fmla="*/ 636 h 469"/>
              <a:gd name="T64" fmla="*/ 12639 w 104"/>
              <a:gd name="T65" fmla="*/ 1273 h 469"/>
              <a:gd name="T66" fmla="*/ 9830 w 104"/>
              <a:gd name="T67" fmla="*/ 2545 h 469"/>
              <a:gd name="T68" fmla="*/ 7373 w 104"/>
              <a:gd name="T69" fmla="*/ 3818 h 469"/>
              <a:gd name="T70" fmla="*/ 5266 w 104"/>
              <a:gd name="T71" fmla="*/ 5727 h 469"/>
              <a:gd name="T72" fmla="*/ 3511 w 104"/>
              <a:gd name="T73" fmla="*/ 8273 h 469"/>
              <a:gd name="T74" fmla="*/ 1755 w 104"/>
              <a:gd name="T75" fmla="*/ 10818 h 469"/>
              <a:gd name="T76" fmla="*/ 702 w 104"/>
              <a:gd name="T77" fmla="*/ 13682 h 469"/>
              <a:gd name="T78" fmla="*/ 0 w 104"/>
              <a:gd name="T79" fmla="*/ 16545 h 469"/>
              <a:gd name="T80" fmla="*/ 0 w 104"/>
              <a:gd name="T81" fmla="*/ 19727 h 469"/>
              <a:gd name="T82" fmla="*/ 0 w 104"/>
              <a:gd name="T83" fmla="*/ 130134 h 4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469"/>
              <a:gd name="T128" fmla="*/ 104 w 104"/>
              <a:gd name="T129" fmla="*/ 469 h 4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469">
                <a:moveTo>
                  <a:pt x="0" y="409"/>
                </a:moveTo>
                <a:lnTo>
                  <a:pt x="0" y="418"/>
                </a:lnTo>
                <a:lnTo>
                  <a:pt x="2" y="428"/>
                </a:lnTo>
                <a:lnTo>
                  <a:pt x="5" y="436"/>
                </a:lnTo>
                <a:lnTo>
                  <a:pt x="10" y="444"/>
                </a:lnTo>
                <a:lnTo>
                  <a:pt x="15" y="451"/>
                </a:lnTo>
                <a:lnTo>
                  <a:pt x="21" y="458"/>
                </a:lnTo>
                <a:lnTo>
                  <a:pt x="28" y="463"/>
                </a:lnTo>
                <a:lnTo>
                  <a:pt x="36" y="467"/>
                </a:lnTo>
                <a:lnTo>
                  <a:pt x="43" y="468"/>
                </a:lnTo>
                <a:lnTo>
                  <a:pt x="52" y="469"/>
                </a:lnTo>
                <a:lnTo>
                  <a:pt x="59" y="468"/>
                </a:lnTo>
                <a:lnTo>
                  <a:pt x="68" y="467"/>
                </a:lnTo>
                <a:lnTo>
                  <a:pt x="75" y="463"/>
                </a:lnTo>
                <a:lnTo>
                  <a:pt x="81" y="458"/>
                </a:lnTo>
                <a:lnTo>
                  <a:pt x="88" y="451"/>
                </a:lnTo>
                <a:lnTo>
                  <a:pt x="94" y="444"/>
                </a:lnTo>
                <a:lnTo>
                  <a:pt x="98" y="436"/>
                </a:lnTo>
                <a:lnTo>
                  <a:pt x="101" y="428"/>
                </a:lnTo>
                <a:lnTo>
                  <a:pt x="102" y="418"/>
                </a:lnTo>
                <a:lnTo>
                  <a:pt x="104" y="409"/>
                </a:lnTo>
                <a:lnTo>
                  <a:pt x="104" y="62"/>
                </a:lnTo>
                <a:lnTo>
                  <a:pt x="101" y="43"/>
                </a:lnTo>
                <a:lnTo>
                  <a:pt x="98" y="34"/>
                </a:lnTo>
                <a:lnTo>
                  <a:pt x="94" y="26"/>
                </a:lnTo>
                <a:lnTo>
                  <a:pt x="88" y="18"/>
                </a:lnTo>
                <a:lnTo>
                  <a:pt x="81" y="12"/>
                </a:lnTo>
                <a:lnTo>
                  <a:pt x="75" y="8"/>
                </a:lnTo>
                <a:lnTo>
                  <a:pt x="68" y="4"/>
                </a:lnTo>
                <a:lnTo>
                  <a:pt x="59" y="2"/>
                </a:lnTo>
                <a:lnTo>
                  <a:pt x="52" y="0"/>
                </a:lnTo>
                <a:lnTo>
                  <a:pt x="43" y="2"/>
                </a:lnTo>
                <a:lnTo>
                  <a:pt x="36" y="4"/>
                </a:lnTo>
                <a:lnTo>
                  <a:pt x="28" y="8"/>
                </a:lnTo>
                <a:lnTo>
                  <a:pt x="21" y="12"/>
                </a:lnTo>
                <a:lnTo>
                  <a:pt x="15" y="18"/>
                </a:lnTo>
                <a:lnTo>
                  <a:pt x="10" y="26"/>
                </a:lnTo>
                <a:lnTo>
                  <a:pt x="5" y="34"/>
                </a:lnTo>
                <a:lnTo>
                  <a:pt x="2" y="43"/>
                </a:lnTo>
                <a:lnTo>
                  <a:pt x="0" y="52"/>
                </a:lnTo>
                <a:lnTo>
                  <a:pt x="0" y="62"/>
                </a:lnTo>
                <a:lnTo>
                  <a:pt x="0" y="409"/>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530" name="Line 106"/>
          <p:cNvSpPr>
            <a:spLocks noChangeShapeType="1"/>
          </p:cNvSpPr>
          <p:nvPr/>
        </p:nvSpPr>
        <p:spPr bwMode="auto">
          <a:xfrm>
            <a:off x="4918075" y="3916363"/>
            <a:ext cx="0" cy="1587"/>
          </a:xfrm>
          <a:prstGeom prst="line">
            <a:avLst/>
          </a:prstGeom>
          <a:noFill/>
          <a:ln w="0">
            <a:solidFill>
              <a:srgbClr val="00FFFF"/>
            </a:solidFill>
            <a:round/>
            <a:headEnd/>
            <a:tailEnd/>
          </a:ln>
        </p:spPr>
        <p:txBody>
          <a:bodyPr>
            <a:prstTxWarp prst="textNoShape">
              <a:avLst/>
            </a:prstTxWarp>
          </a:bodyPr>
          <a:lstStyle/>
          <a:p>
            <a:endParaRPr lang="en-US"/>
          </a:p>
        </p:txBody>
      </p:sp>
      <p:sp>
        <p:nvSpPr>
          <p:cNvPr id="103531" name="Freeform 107"/>
          <p:cNvSpPr>
            <a:spLocks/>
          </p:cNvSpPr>
          <p:nvPr/>
        </p:nvSpPr>
        <p:spPr bwMode="auto">
          <a:xfrm>
            <a:off x="4899025" y="3916363"/>
            <a:ext cx="322263" cy="38100"/>
          </a:xfrm>
          <a:custGeom>
            <a:avLst/>
            <a:gdLst>
              <a:gd name="T0" fmla="*/ 17961 w 933"/>
              <a:gd name="T1" fmla="*/ 0 h 121"/>
              <a:gd name="T2" fmla="*/ 14852 w 933"/>
              <a:gd name="T3" fmla="*/ 630 h 121"/>
              <a:gd name="T4" fmla="*/ 12435 w 933"/>
              <a:gd name="T5" fmla="*/ 1260 h 121"/>
              <a:gd name="T6" fmla="*/ 9671 w 933"/>
              <a:gd name="T7" fmla="*/ 2519 h 121"/>
              <a:gd name="T8" fmla="*/ 7254 w 933"/>
              <a:gd name="T9" fmla="*/ 3779 h 121"/>
              <a:gd name="T10" fmla="*/ 5181 w 933"/>
              <a:gd name="T11" fmla="*/ 5668 h 121"/>
              <a:gd name="T12" fmla="*/ 3454 w 933"/>
              <a:gd name="T13" fmla="*/ 8187 h 121"/>
              <a:gd name="T14" fmla="*/ 1727 w 933"/>
              <a:gd name="T15" fmla="*/ 10706 h 121"/>
              <a:gd name="T16" fmla="*/ 691 w 933"/>
              <a:gd name="T17" fmla="*/ 13540 h 121"/>
              <a:gd name="T18" fmla="*/ 0 w 933"/>
              <a:gd name="T19" fmla="*/ 16374 h 121"/>
              <a:gd name="T20" fmla="*/ 0 w 933"/>
              <a:gd name="T21" fmla="*/ 19207 h 121"/>
              <a:gd name="T22" fmla="*/ 0 w 933"/>
              <a:gd name="T23" fmla="*/ 22041 h 121"/>
              <a:gd name="T24" fmla="*/ 691 w 933"/>
              <a:gd name="T25" fmla="*/ 25190 h 121"/>
              <a:gd name="T26" fmla="*/ 1727 w 933"/>
              <a:gd name="T27" fmla="*/ 27709 h 121"/>
              <a:gd name="T28" fmla="*/ 3454 w 933"/>
              <a:gd name="T29" fmla="*/ 30543 h 121"/>
              <a:gd name="T30" fmla="*/ 5181 w 933"/>
              <a:gd name="T31" fmla="*/ 32747 h 121"/>
              <a:gd name="T32" fmla="*/ 7254 w 933"/>
              <a:gd name="T33" fmla="*/ 34636 h 121"/>
              <a:gd name="T34" fmla="*/ 9671 w 933"/>
              <a:gd name="T35" fmla="*/ 36211 h 121"/>
              <a:gd name="T36" fmla="*/ 12435 w 933"/>
              <a:gd name="T37" fmla="*/ 37470 h 121"/>
              <a:gd name="T38" fmla="*/ 14852 w 933"/>
              <a:gd name="T39" fmla="*/ 38100 h 121"/>
              <a:gd name="T40" fmla="*/ 17961 w 933"/>
              <a:gd name="T41" fmla="*/ 38100 h 121"/>
              <a:gd name="T42" fmla="*/ 304302 w 933"/>
              <a:gd name="T43" fmla="*/ 38100 h 121"/>
              <a:gd name="T44" fmla="*/ 309828 w 933"/>
              <a:gd name="T45" fmla="*/ 37470 h 121"/>
              <a:gd name="T46" fmla="*/ 312592 w 933"/>
              <a:gd name="T47" fmla="*/ 36211 h 121"/>
              <a:gd name="T48" fmla="*/ 315009 w 933"/>
              <a:gd name="T49" fmla="*/ 34636 h 121"/>
              <a:gd name="T50" fmla="*/ 317082 w 933"/>
              <a:gd name="T51" fmla="*/ 32747 h 121"/>
              <a:gd name="T52" fmla="*/ 318809 w 933"/>
              <a:gd name="T53" fmla="*/ 30543 h 121"/>
              <a:gd name="T54" fmla="*/ 320536 w 933"/>
              <a:gd name="T55" fmla="*/ 27709 h 121"/>
              <a:gd name="T56" fmla="*/ 321227 w 933"/>
              <a:gd name="T57" fmla="*/ 25190 h 121"/>
              <a:gd name="T58" fmla="*/ 322263 w 933"/>
              <a:gd name="T59" fmla="*/ 22041 h 121"/>
              <a:gd name="T60" fmla="*/ 322263 w 933"/>
              <a:gd name="T61" fmla="*/ 19207 h 121"/>
              <a:gd name="T62" fmla="*/ 322263 w 933"/>
              <a:gd name="T63" fmla="*/ 16374 h 121"/>
              <a:gd name="T64" fmla="*/ 321227 w 933"/>
              <a:gd name="T65" fmla="*/ 13540 h 121"/>
              <a:gd name="T66" fmla="*/ 320536 w 933"/>
              <a:gd name="T67" fmla="*/ 10706 h 121"/>
              <a:gd name="T68" fmla="*/ 318809 w 933"/>
              <a:gd name="T69" fmla="*/ 8187 h 121"/>
              <a:gd name="T70" fmla="*/ 317082 w 933"/>
              <a:gd name="T71" fmla="*/ 5668 h 121"/>
              <a:gd name="T72" fmla="*/ 315009 w 933"/>
              <a:gd name="T73" fmla="*/ 3779 h 121"/>
              <a:gd name="T74" fmla="*/ 312592 w 933"/>
              <a:gd name="T75" fmla="*/ 2519 h 121"/>
              <a:gd name="T76" fmla="*/ 309828 w 933"/>
              <a:gd name="T77" fmla="*/ 1260 h 121"/>
              <a:gd name="T78" fmla="*/ 307065 w 933"/>
              <a:gd name="T79" fmla="*/ 630 h 121"/>
              <a:gd name="T80" fmla="*/ 304302 w 933"/>
              <a:gd name="T81" fmla="*/ 0 h 121"/>
              <a:gd name="T82" fmla="*/ 17961 w 933"/>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3"/>
              <a:gd name="T127" fmla="*/ 0 h 121"/>
              <a:gd name="T128" fmla="*/ 933 w 933"/>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3" h="121">
                <a:moveTo>
                  <a:pt x="52" y="0"/>
                </a:moveTo>
                <a:lnTo>
                  <a:pt x="43" y="2"/>
                </a:lnTo>
                <a:lnTo>
                  <a:pt x="36" y="4"/>
                </a:lnTo>
                <a:lnTo>
                  <a:pt x="28" y="8"/>
                </a:lnTo>
                <a:lnTo>
                  <a:pt x="21" y="12"/>
                </a:lnTo>
                <a:lnTo>
                  <a:pt x="15" y="18"/>
                </a:lnTo>
                <a:lnTo>
                  <a:pt x="10" y="26"/>
                </a:lnTo>
                <a:lnTo>
                  <a:pt x="5" y="34"/>
                </a:lnTo>
                <a:lnTo>
                  <a:pt x="2" y="43"/>
                </a:lnTo>
                <a:lnTo>
                  <a:pt x="0" y="52"/>
                </a:lnTo>
                <a:lnTo>
                  <a:pt x="0" y="61"/>
                </a:lnTo>
                <a:lnTo>
                  <a:pt x="0" y="70"/>
                </a:lnTo>
                <a:lnTo>
                  <a:pt x="2" y="80"/>
                </a:lnTo>
                <a:lnTo>
                  <a:pt x="5" y="88"/>
                </a:lnTo>
                <a:lnTo>
                  <a:pt x="10" y="97"/>
                </a:lnTo>
                <a:lnTo>
                  <a:pt x="15" y="104"/>
                </a:lnTo>
                <a:lnTo>
                  <a:pt x="21" y="110"/>
                </a:lnTo>
                <a:lnTo>
                  <a:pt x="28" y="115"/>
                </a:lnTo>
                <a:lnTo>
                  <a:pt x="36" y="119"/>
                </a:lnTo>
                <a:lnTo>
                  <a:pt x="43" y="121"/>
                </a:lnTo>
                <a:lnTo>
                  <a:pt x="52" y="121"/>
                </a:lnTo>
                <a:lnTo>
                  <a:pt x="881" y="121"/>
                </a:lnTo>
                <a:lnTo>
                  <a:pt x="897" y="119"/>
                </a:lnTo>
                <a:lnTo>
                  <a:pt x="905" y="115"/>
                </a:lnTo>
                <a:lnTo>
                  <a:pt x="912" y="110"/>
                </a:lnTo>
                <a:lnTo>
                  <a:pt x="918" y="104"/>
                </a:lnTo>
                <a:lnTo>
                  <a:pt x="923" y="97"/>
                </a:lnTo>
                <a:lnTo>
                  <a:pt x="928" y="88"/>
                </a:lnTo>
                <a:lnTo>
                  <a:pt x="930" y="80"/>
                </a:lnTo>
                <a:lnTo>
                  <a:pt x="933" y="70"/>
                </a:lnTo>
                <a:lnTo>
                  <a:pt x="933" y="61"/>
                </a:lnTo>
                <a:lnTo>
                  <a:pt x="933" y="52"/>
                </a:lnTo>
                <a:lnTo>
                  <a:pt x="930" y="43"/>
                </a:lnTo>
                <a:lnTo>
                  <a:pt x="928" y="34"/>
                </a:lnTo>
                <a:lnTo>
                  <a:pt x="923" y="26"/>
                </a:lnTo>
                <a:lnTo>
                  <a:pt x="918" y="18"/>
                </a:lnTo>
                <a:lnTo>
                  <a:pt x="912" y="12"/>
                </a:lnTo>
                <a:lnTo>
                  <a:pt x="905" y="8"/>
                </a:lnTo>
                <a:lnTo>
                  <a:pt x="897" y="4"/>
                </a:lnTo>
                <a:lnTo>
                  <a:pt x="889" y="2"/>
                </a:lnTo>
                <a:lnTo>
                  <a:pt x="881"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532" name="Line 108"/>
          <p:cNvSpPr>
            <a:spLocks noChangeShapeType="1"/>
          </p:cNvSpPr>
          <p:nvPr/>
        </p:nvSpPr>
        <p:spPr bwMode="auto">
          <a:xfrm>
            <a:off x="5203825" y="3916363"/>
            <a:ext cx="0" cy="1587"/>
          </a:xfrm>
          <a:prstGeom prst="line">
            <a:avLst/>
          </a:prstGeom>
          <a:noFill/>
          <a:ln w="0">
            <a:solidFill>
              <a:srgbClr val="00FFFF"/>
            </a:solidFill>
            <a:round/>
            <a:headEnd/>
            <a:tailEnd/>
          </a:ln>
        </p:spPr>
        <p:txBody>
          <a:bodyPr>
            <a:prstTxWarp prst="textNoShape">
              <a:avLst/>
            </a:prstTxWarp>
          </a:bodyPr>
          <a:lstStyle/>
          <a:p>
            <a:endParaRPr lang="en-US"/>
          </a:p>
        </p:txBody>
      </p:sp>
      <p:sp>
        <p:nvSpPr>
          <p:cNvPr id="103533" name="Freeform 109"/>
          <p:cNvSpPr>
            <a:spLocks/>
          </p:cNvSpPr>
          <p:nvPr/>
        </p:nvSpPr>
        <p:spPr bwMode="auto">
          <a:xfrm>
            <a:off x="5184775" y="3916363"/>
            <a:ext cx="323850" cy="38100"/>
          </a:xfrm>
          <a:custGeom>
            <a:avLst/>
            <a:gdLst>
              <a:gd name="T0" fmla="*/ 18050 w 933"/>
              <a:gd name="T1" fmla="*/ 0 h 121"/>
              <a:gd name="T2" fmla="*/ 14926 w 933"/>
              <a:gd name="T3" fmla="*/ 630 h 121"/>
              <a:gd name="T4" fmla="*/ 12496 w 933"/>
              <a:gd name="T5" fmla="*/ 1260 h 121"/>
              <a:gd name="T6" fmla="*/ 9719 w 933"/>
              <a:gd name="T7" fmla="*/ 2519 h 121"/>
              <a:gd name="T8" fmla="*/ 7289 w 933"/>
              <a:gd name="T9" fmla="*/ 3779 h 121"/>
              <a:gd name="T10" fmla="*/ 5207 w 933"/>
              <a:gd name="T11" fmla="*/ 5668 h 121"/>
              <a:gd name="T12" fmla="*/ 3471 w 933"/>
              <a:gd name="T13" fmla="*/ 8187 h 121"/>
              <a:gd name="T14" fmla="*/ 1736 w 933"/>
              <a:gd name="T15" fmla="*/ 10706 h 121"/>
              <a:gd name="T16" fmla="*/ 694 w 933"/>
              <a:gd name="T17" fmla="*/ 13540 h 121"/>
              <a:gd name="T18" fmla="*/ 0 w 933"/>
              <a:gd name="T19" fmla="*/ 16374 h 121"/>
              <a:gd name="T20" fmla="*/ 0 w 933"/>
              <a:gd name="T21" fmla="*/ 19207 h 121"/>
              <a:gd name="T22" fmla="*/ 0 w 933"/>
              <a:gd name="T23" fmla="*/ 22041 h 121"/>
              <a:gd name="T24" fmla="*/ 694 w 933"/>
              <a:gd name="T25" fmla="*/ 25190 h 121"/>
              <a:gd name="T26" fmla="*/ 1736 w 933"/>
              <a:gd name="T27" fmla="*/ 27709 h 121"/>
              <a:gd name="T28" fmla="*/ 3471 w 933"/>
              <a:gd name="T29" fmla="*/ 30543 h 121"/>
              <a:gd name="T30" fmla="*/ 5207 w 933"/>
              <a:gd name="T31" fmla="*/ 32747 h 121"/>
              <a:gd name="T32" fmla="*/ 7289 w 933"/>
              <a:gd name="T33" fmla="*/ 34636 h 121"/>
              <a:gd name="T34" fmla="*/ 9719 w 933"/>
              <a:gd name="T35" fmla="*/ 36211 h 121"/>
              <a:gd name="T36" fmla="*/ 12496 w 933"/>
              <a:gd name="T37" fmla="*/ 37470 h 121"/>
              <a:gd name="T38" fmla="*/ 14926 w 933"/>
              <a:gd name="T39" fmla="*/ 38100 h 121"/>
              <a:gd name="T40" fmla="*/ 18050 w 933"/>
              <a:gd name="T41" fmla="*/ 38100 h 121"/>
              <a:gd name="T42" fmla="*/ 305800 w 933"/>
              <a:gd name="T43" fmla="*/ 38100 h 121"/>
              <a:gd name="T44" fmla="*/ 311354 w 933"/>
              <a:gd name="T45" fmla="*/ 37470 h 121"/>
              <a:gd name="T46" fmla="*/ 313784 w 933"/>
              <a:gd name="T47" fmla="*/ 36211 h 121"/>
              <a:gd name="T48" fmla="*/ 316561 w 933"/>
              <a:gd name="T49" fmla="*/ 34636 h 121"/>
              <a:gd name="T50" fmla="*/ 318643 w 933"/>
              <a:gd name="T51" fmla="*/ 32747 h 121"/>
              <a:gd name="T52" fmla="*/ 320379 w 933"/>
              <a:gd name="T53" fmla="*/ 30543 h 121"/>
              <a:gd name="T54" fmla="*/ 322114 w 933"/>
              <a:gd name="T55" fmla="*/ 27709 h 121"/>
              <a:gd name="T56" fmla="*/ 322809 w 933"/>
              <a:gd name="T57" fmla="*/ 25190 h 121"/>
              <a:gd name="T58" fmla="*/ 323850 w 933"/>
              <a:gd name="T59" fmla="*/ 22041 h 121"/>
              <a:gd name="T60" fmla="*/ 323850 w 933"/>
              <a:gd name="T61" fmla="*/ 19207 h 121"/>
              <a:gd name="T62" fmla="*/ 323850 w 933"/>
              <a:gd name="T63" fmla="*/ 16374 h 121"/>
              <a:gd name="T64" fmla="*/ 322809 w 933"/>
              <a:gd name="T65" fmla="*/ 13540 h 121"/>
              <a:gd name="T66" fmla="*/ 322114 w 933"/>
              <a:gd name="T67" fmla="*/ 10706 h 121"/>
              <a:gd name="T68" fmla="*/ 320379 w 933"/>
              <a:gd name="T69" fmla="*/ 8187 h 121"/>
              <a:gd name="T70" fmla="*/ 318643 w 933"/>
              <a:gd name="T71" fmla="*/ 5668 h 121"/>
              <a:gd name="T72" fmla="*/ 316561 w 933"/>
              <a:gd name="T73" fmla="*/ 3779 h 121"/>
              <a:gd name="T74" fmla="*/ 313784 w 933"/>
              <a:gd name="T75" fmla="*/ 2519 h 121"/>
              <a:gd name="T76" fmla="*/ 311354 w 933"/>
              <a:gd name="T77" fmla="*/ 1260 h 121"/>
              <a:gd name="T78" fmla="*/ 308577 w 933"/>
              <a:gd name="T79" fmla="*/ 630 h 121"/>
              <a:gd name="T80" fmla="*/ 305800 w 933"/>
              <a:gd name="T81" fmla="*/ 0 h 121"/>
              <a:gd name="T82" fmla="*/ 18050 w 933"/>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3"/>
              <a:gd name="T127" fmla="*/ 0 h 121"/>
              <a:gd name="T128" fmla="*/ 933 w 933"/>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3" h="121">
                <a:moveTo>
                  <a:pt x="52" y="0"/>
                </a:moveTo>
                <a:lnTo>
                  <a:pt x="43" y="2"/>
                </a:lnTo>
                <a:lnTo>
                  <a:pt x="36" y="4"/>
                </a:lnTo>
                <a:lnTo>
                  <a:pt x="28" y="8"/>
                </a:lnTo>
                <a:lnTo>
                  <a:pt x="21" y="12"/>
                </a:lnTo>
                <a:lnTo>
                  <a:pt x="15" y="18"/>
                </a:lnTo>
                <a:lnTo>
                  <a:pt x="10" y="26"/>
                </a:lnTo>
                <a:lnTo>
                  <a:pt x="5" y="34"/>
                </a:lnTo>
                <a:lnTo>
                  <a:pt x="2" y="43"/>
                </a:lnTo>
                <a:lnTo>
                  <a:pt x="0" y="52"/>
                </a:lnTo>
                <a:lnTo>
                  <a:pt x="0" y="61"/>
                </a:lnTo>
                <a:lnTo>
                  <a:pt x="0" y="70"/>
                </a:lnTo>
                <a:lnTo>
                  <a:pt x="2" y="80"/>
                </a:lnTo>
                <a:lnTo>
                  <a:pt x="5" y="88"/>
                </a:lnTo>
                <a:lnTo>
                  <a:pt x="10" y="97"/>
                </a:lnTo>
                <a:lnTo>
                  <a:pt x="15" y="104"/>
                </a:lnTo>
                <a:lnTo>
                  <a:pt x="21" y="110"/>
                </a:lnTo>
                <a:lnTo>
                  <a:pt x="28" y="115"/>
                </a:lnTo>
                <a:lnTo>
                  <a:pt x="36" y="119"/>
                </a:lnTo>
                <a:lnTo>
                  <a:pt x="43" y="121"/>
                </a:lnTo>
                <a:lnTo>
                  <a:pt x="52" y="121"/>
                </a:lnTo>
                <a:lnTo>
                  <a:pt x="881" y="121"/>
                </a:lnTo>
                <a:lnTo>
                  <a:pt x="897" y="119"/>
                </a:lnTo>
                <a:lnTo>
                  <a:pt x="904" y="115"/>
                </a:lnTo>
                <a:lnTo>
                  <a:pt x="912" y="110"/>
                </a:lnTo>
                <a:lnTo>
                  <a:pt x="918" y="104"/>
                </a:lnTo>
                <a:lnTo>
                  <a:pt x="923" y="97"/>
                </a:lnTo>
                <a:lnTo>
                  <a:pt x="928" y="88"/>
                </a:lnTo>
                <a:lnTo>
                  <a:pt x="930" y="80"/>
                </a:lnTo>
                <a:lnTo>
                  <a:pt x="933" y="70"/>
                </a:lnTo>
                <a:lnTo>
                  <a:pt x="933" y="61"/>
                </a:lnTo>
                <a:lnTo>
                  <a:pt x="933" y="52"/>
                </a:lnTo>
                <a:lnTo>
                  <a:pt x="930" y="43"/>
                </a:lnTo>
                <a:lnTo>
                  <a:pt x="928" y="34"/>
                </a:lnTo>
                <a:lnTo>
                  <a:pt x="923" y="26"/>
                </a:lnTo>
                <a:lnTo>
                  <a:pt x="918" y="18"/>
                </a:lnTo>
                <a:lnTo>
                  <a:pt x="912" y="12"/>
                </a:lnTo>
                <a:lnTo>
                  <a:pt x="904" y="8"/>
                </a:lnTo>
                <a:lnTo>
                  <a:pt x="897" y="4"/>
                </a:lnTo>
                <a:lnTo>
                  <a:pt x="889" y="2"/>
                </a:lnTo>
                <a:lnTo>
                  <a:pt x="881"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534" name="Line 110"/>
          <p:cNvSpPr>
            <a:spLocks noChangeShapeType="1"/>
          </p:cNvSpPr>
          <p:nvPr/>
        </p:nvSpPr>
        <p:spPr bwMode="auto">
          <a:xfrm>
            <a:off x="5472113" y="3935413"/>
            <a:ext cx="1587" cy="1587"/>
          </a:xfrm>
          <a:prstGeom prst="line">
            <a:avLst/>
          </a:prstGeom>
          <a:noFill/>
          <a:ln w="0">
            <a:solidFill>
              <a:srgbClr val="00FFFF"/>
            </a:solidFill>
            <a:round/>
            <a:headEnd/>
            <a:tailEnd/>
          </a:ln>
        </p:spPr>
        <p:txBody>
          <a:bodyPr>
            <a:prstTxWarp prst="textNoShape">
              <a:avLst/>
            </a:prstTxWarp>
          </a:bodyPr>
          <a:lstStyle/>
          <a:p>
            <a:endParaRPr lang="en-US"/>
          </a:p>
        </p:txBody>
      </p:sp>
      <p:sp>
        <p:nvSpPr>
          <p:cNvPr id="103535" name="Freeform 111"/>
          <p:cNvSpPr>
            <a:spLocks/>
          </p:cNvSpPr>
          <p:nvPr/>
        </p:nvSpPr>
        <p:spPr bwMode="auto">
          <a:xfrm>
            <a:off x="5472113" y="3859213"/>
            <a:ext cx="36512" cy="95250"/>
          </a:xfrm>
          <a:custGeom>
            <a:avLst/>
            <a:gdLst>
              <a:gd name="T0" fmla="*/ 0 w 104"/>
              <a:gd name="T1" fmla="*/ 76072 h 298"/>
              <a:gd name="T2" fmla="*/ 351 w 104"/>
              <a:gd name="T3" fmla="*/ 78949 h 298"/>
              <a:gd name="T4" fmla="*/ 702 w 104"/>
              <a:gd name="T5" fmla="*/ 82145 h 298"/>
              <a:gd name="T6" fmla="*/ 2106 w 104"/>
              <a:gd name="T7" fmla="*/ 84702 h 298"/>
              <a:gd name="T8" fmla="*/ 3511 w 104"/>
              <a:gd name="T9" fmla="*/ 87579 h 298"/>
              <a:gd name="T10" fmla="*/ 5617 w 104"/>
              <a:gd name="T11" fmla="*/ 89816 h 298"/>
              <a:gd name="T12" fmla="*/ 7724 w 104"/>
              <a:gd name="T13" fmla="*/ 91734 h 298"/>
              <a:gd name="T14" fmla="*/ 9830 w 104"/>
              <a:gd name="T15" fmla="*/ 93332 h 298"/>
              <a:gd name="T16" fmla="*/ 12639 w 104"/>
              <a:gd name="T17" fmla="*/ 94611 h 298"/>
              <a:gd name="T18" fmla="*/ 15447 w 104"/>
              <a:gd name="T19" fmla="*/ 95250 h 298"/>
              <a:gd name="T20" fmla="*/ 18256 w 104"/>
              <a:gd name="T21" fmla="*/ 95250 h 298"/>
              <a:gd name="T22" fmla="*/ 21065 w 104"/>
              <a:gd name="T23" fmla="*/ 95250 h 298"/>
              <a:gd name="T24" fmla="*/ 23873 w 104"/>
              <a:gd name="T25" fmla="*/ 94611 h 298"/>
              <a:gd name="T26" fmla="*/ 26331 w 104"/>
              <a:gd name="T27" fmla="*/ 93332 h 298"/>
              <a:gd name="T28" fmla="*/ 29139 w 104"/>
              <a:gd name="T29" fmla="*/ 91734 h 298"/>
              <a:gd name="T30" fmla="*/ 31246 w 104"/>
              <a:gd name="T31" fmla="*/ 89816 h 298"/>
              <a:gd name="T32" fmla="*/ 33001 w 104"/>
              <a:gd name="T33" fmla="*/ 87579 h 298"/>
              <a:gd name="T34" fmla="*/ 34757 w 104"/>
              <a:gd name="T35" fmla="*/ 84702 h 298"/>
              <a:gd name="T36" fmla="*/ 35459 w 104"/>
              <a:gd name="T37" fmla="*/ 82145 h 298"/>
              <a:gd name="T38" fmla="*/ 36512 w 104"/>
              <a:gd name="T39" fmla="*/ 78949 h 298"/>
              <a:gd name="T40" fmla="*/ 36512 w 104"/>
              <a:gd name="T41" fmla="*/ 76072 h 298"/>
              <a:gd name="T42" fmla="*/ 36512 w 104"/>
              <a:gd name="T43" fmla="*/ 19178 h 298"/>
              <a:gd name="T44" fmla="*/ 35459 w 104"/>
              <a:gd name="T45" fmla="*/ 13424 h 298"/>
              <a:gd name="T46" fmla="*/ 34757 w 104"/>
              <a:gd name="T47" fmla="*/ 10867 h 298"/>
              <a:gd name="T48" fmla="*/ 33001 w 104"/>
              <a:gd name="T49" fmla="*/ 7991 h 298"/>
              <a:gd name="T50" fmla="*/ 31246 w 104"/>
              <a:gd name="T51" fmla="*/ 5753 h 298"/>
              <a:gd name="T52" fmla="*/ 29139 w 104"/>
              <a:gd name="T53" fmla="*/ 3836 h 298"/>
              <a:gd name="T54" fmla="*/ 26331 w 104"/>
              <a:gd name="T55" fmla="*/ 2237 h 298"/>
              <a:gd name="T56" fmla="*/ 23873 w 104"/>
              <a:gd name="T57" fmla="*/ 959 h 298"/>
              <a:gd name="T58" fmla="*/ 21065 w 104"/>
              <a:gd name="T59" fmla="*/ 320 h 298"/>
              <a:gd name="T60" fmla="*/ 18256 w 104"/>
              <a:gd name="T61" fmla="*/ 0 h 298"/>
              <a:gd name="T62" fmla="*/ 15447 w 104"/>
              <a:gd name="T63" fmla="*/ 320 h 298"/>
              <a:gd name="T64" fmla="*/ 12639 w 104"/>
              <a:gd name="T65" fmla="*/ 959 h 298"/>
              <a:gd name="T66" fmla="*/ 9830 w 104"/>
              <a:gd name="T67" fmla="*/ 2237 h 298"/>
              <a:gd name="T68" fmla="*/ 7724 w 104"/>
              <a:gd name="T69" fmla="*/ 3836 h 298"/>
              <a:gd name="T70" fmla="*/ 5617 w 104"/>
              <a:gd name="T71" fmla="*/ 5753 h 298"/>
              <a:gd name="T72" fmla="*/ 3511 w 104"/>
              <a:gd name="T73" fmla="*/ 7991 h 298"/>
              <a:gd name="T74" fmla="*/ 2106 w 104"/>
              <a:gd name="T75" fmla="*/ 10867 h 298"/>
              <a:gd name="T76" fmla="*/ 702 w 104"/>
              <a:gd name="T77" fmla="*/ 13424 h 298"/>
              <a:gd name="T78" fmla="*/ 351 w 104"/>
              <a:gd name="T79" fmla="*/ 15982 h 298"/>
              <a:gd name="T80" fmla="*/ 0 w 104"/>
              <a:gd name="T81" fmla="*/ 19178 h 298"/>
              <a:gd name="T82" fmla="*/ 0 w 104"/>
              <a:gd name="T83" fmla="*/ 76072 h 2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298"/>
              <a:gd name="T128" fmla="*/ 104 w 104"/>
              <a:gd name="T129" fmla="*/ 298 h 2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298">
                <a:moveTo>
                  <a:pt x="0" y="238"/>
                </a:moveTo>
                <a:lnTo>
                  <a:pt x="1" y="247"/>
                </a:lnTo>
                <a:lnTo>
                  <a:pt x="2" y="257"/>
                </a:lnTo>
                <a:lnTo>
                  <a:pt x="6" y="265"/>
                </a:lnTo>
                <a:lnTo>
                  <a:pt x="10" y="274"/>
                </a:lnTo>
                <a:lnTo>
                  <a:pt x="16" y="281"/>
                </a:lnTo>
                <a:lnTo>
                  <a:pt x="22" y="287"/>
                </a:lnTo>
                <a:lnTo>
                  <a:pt x="28" y="292"/>
                </a:lnTo>
                <a:lnTo>
                  <a:pt x="36" y="296"/>
                </a:lnTo>
                <a:lnTo>
                  <a:pt x="44" y="298"/>
                </a:lnTo>
                <a:lnTo>
                  <a:pt x="52" y="298"/>
                </a:lnTo>
                <a:lnTo>
                  <a:pt x="60" y="298"/>
                </a:lnTo>
                <a:lnTo>
                  <a:pt x="68" y="296"/>
                </a:lnTo>
                <a:lnTo>
                  <a:pt x="75" y="292"/>
                </a:lnTo>
                <a:lnTo>
                  <a:pt x="83" y="287"/>
                </a:lnTo>
                <a:lnTo>
                  <a:pt x="89" y="281"/>
                </a:lnTo>
                <a:lnTo>
                  <a:pt x="94" y="274"/>
                </a:lnTo>
                <a:lnTo>
                  <a:pt x="99" y="265"/>
                </a:lnTo>
                <a:lnTo>
                  <a:pt x="101" y="257"/>
                </a:lnTo>
                <a:lnTo>
                  <a:pt x="104" y="247"/>
                </a:lnTo>
                <a:lnTo>
                  <a:pt x="104" y="238"/>
                </a:lnTo>
                <a:lnTo>
                  <a:pt x="104" y="60"/>
                </a:lnTo>
                <a:lnTo>
                  <a:pt x="101" y="42"/>
                </a:lnTo>
                <a:lnTo>
                  <a:pt x="99" y="34"/>
                </a:lnTo>
                <a:lnTo>
                  <a:pt x="94" y="25"/>
                </a:lnTo>
                <a:lnTo>
                  <a:pt x="89" y="18"/>
                </a:lnTo>
                <a:lnTo>
                  <a:pt x="83" y="12"/>
                </a:lnTo>
                <a:lnTo>
                  <a:pt x="75" y="7"/>
                </a:lnTo>
                <a:lnTo>
                  <a:pt x="68" y="3"/>
                </a:lnTo>
                <a:lnTo>
                  <a:pt x="60" y="1"/>
                </a:lnTo>
                <a:lnTo>
                  <a:pt x="52" y="0"/>
                </a:lnTo>
                <a:lnTo>
                  <a:pt x="44" y="1"/>
                </a:lnTo>
                <a:lnTo>
                  <a:pt x="36" y="3"/>
                </a:lnTo>
                <a:lnTo>
                  <a:pt x="28" y="7"/>
                </a:lnTo>
                <a:lnTo>
                  <a:pt x="22" y="12"/>
                </a:lnTo>
                <a:lnTo>
                  <a:pt x="16" y="18"/>
                </a:lnTo>
                <a:lnTo>
                  <a:pt x="10" y="25"/>
                </a:lnTo>
                <a:lnTo>
                  <a:pt x="6" y="34"/>
                </a:lnTo>
                <a:lnTo>
                  <a:pt x="2" y="42"/>
                </a:lnTo>
                <a:lnTo>
                  <a:pt x="1" y="50"/>
                </a:lnTo>
                <a:lnTo>
                  <a:pt x="0" y="60"/>
                </a:lnTo>
                <a:lnTo>
                  <a:pt x="0" y="238"/>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536" name="Line 112"/>
          <p:cNvSpPr>
            <a:spLocks noChangeShapeType="1"/>
          </p:cNvSpPr>
          <p:nvPr/>
        </p:nvSpPr>
        <p:spPr bwMode="auto">
          <a:xfrm>
            <a:off x="5491163" y="3859213"/>
            <a:ext cx="0" cy="1587"/>
          </a:xfrm>
          <a:prstGeom prst="line">
            <a:avLst/>
          </a:prstGeom>
          <a:noFill/>
          <a:ln w="0">
            <a:solidFill>
              <a:srgbClr val="00FFFF"/>
            </a:solidFill>
            <a:round/>
            <a:headEnd/>
            <a:tailEnd/>
          </a:ln>
        </p:spPr>
        <p:txBody>
          <a:bodyPr>
            <a:prstTxWarp prst="textNoShape">
              <a:avLst/>
            </a:prstTxWarp>
          </a:bodyPr>
          <a:lstStyle/>
          <a:p>
            <a:endParaRPr lang="en-US"/>
          </a:p>
        </p:txBody>
      </p:sp>
      <p:sp>
        <p:nvSpPr>
          <p:cNvPr id="103537" name="Freeform 113"/>
          <p:cNvSpPr>
            <a:spLocks/>
          </p:cNvSpPr>
          <p:nvPr/>
        </p:nvSpPr>
        <p:spPr bwMode="auto">
          <a:xfrm>
            <a:off x="5472113" y="3859213"/>
            <a:ext cx="322262" cy="39687"/>
          </a:xfrm>
          <a:custGeom>
            <a:avLst/>
            <a:gdLst>
              <a:gd name="T0" fmla="*/ 17942 w 934"/>
              <a:gd name="T1" fmla="*/ 0 h 121"/>
              <a:gd name="T2" fmla="*/ 15182 w 934"/>
              <a:gd name="T3" fmla="*/ 328 h 121"/>
              <a:gd name="T4" fmla="*/ 12421 w 934"/>
              <a:gd name="T5" fmla="*/ 984 h 121"/>
              <a:gd name="T6" fmla="*/ 9661 w 934"/>
              <a:gd name="T7" fmla="*/ 2296 h 121"/>
              <a:gd name="T8" fmla="*/ 7591 w 934"/>
              <a:gd name="T9" fmla="*/ 3936 h 121"/>
              <a:gd name="T10" fmla="*/ 5521 w 934"/>
              <a:gd name="T11" fmla="*/ 5904 h 121"/>
              <a:gd name="T12" fmla="*/ 3450 w 934"/>
              <a:gd name="T13" fmla="*/ 8200 h 121"/>
              <a:gd name="T14" fmla="*/ 2070 w 934"/>
              <a:gd name="T15" fmla="*/ 11152 h 121"/>
              <a:gd name="T16" fmla="*/ 690 w 934"/>
              <a:gd name="T17" fmla="*/ 13776 h 121"/>
              <a:gd name="T18" fmla="*/ 345 w 934"/>
              <a:gd name="T19" fmla="*/ 16400 h 121"/>
              <a:gd name="T20" fmla="*/ 0 w 934"/>
              <a:gd name="T21" fmla="*/ 19680 h 121"/>
              <a:gd name="T22" fmla="*/ 345 w 934"/>
              <a:gd name="T23" fmla="*/ 22959 h 121"/>
              <a:gd name="T24" fmla="*/ 690 w 934"/>
              <a:gd name="T25" fmla="*/ 25911 h 121"/>
              <a:gd name="T26" fmla="*/ 2070 w 934"/>
              <a:gd name="T27" fmla="*/ 28863 h 121"/>
              <a:gd name="T28" fmla="*/ 3450 w 934"/>
              <a:gd name="T29" fmla="*/ 31487 h 121"/>
              <a:gd name="T30" fmla="*/ 5521 w 934"/>
              <a:gd name="T31" fmla="*/ 34111 h 121"/>
              <a:gd name="T32" fmla="*/ 7591 w 934"/>
              <a:gd name="T33" fmla="*/ 36079 h 121"/>
              <a:gd name="T34" fmla="*/ 9661 w 934"/>
              <a:gd name="T35" fmla="*/ 37391 h 121"/>
              <a:gd name="T36" fmla="*/ 12421 w 934"/>
              <a:gd name="T37" fmla="*/ 38703 h 121"/>
              <a:gd name="T38" fmla="*/ 15182 w 934"/>
              <a:gd name="T39" fmla="*/ 39687 h 121"/>
              <a:gd name="T40" fmla="*/ 17942 w 934"/>
              <a:gd name="T41" fmla="*/ 39687 h 121"/>
              <a:gd name="T42" fmla="*/ 304320 w 934"/>
              <a:gd name="T43" fmla="*/ 39687 h 121"/>
              <a:gd name="T44" fmla="*/ 309841 w 934"/>
              <a:gd name="T45" fmla="*/ 38703 h 121"/>
              <a:gd name="T46" fmla="*/ 312256 w 934"/>
              <a:gd name="T47" fmla="*/ 37391 h 121"/>
              <a:gd name="T48" fmla="*/ 315016 w 934"/>
              <a:gd name="T49" fmla="*/ 36079 h 121"/>
              <a:gd name="T50" fmla="*/ 317086 w 934"/>
              <a:gd name="T51" fmla="*/ 34111 h 121"/>
              <a:gd name="T52" fmla="*/ 318812 w 934"/>
              <a:gd name="T53" fmla="*/ 31487 h 121"/>
              <a:gd name="T54" fmla="*/ 320192 w 934"/>
              <a:gd name="T55" fmla="*/ 28863 h 121"/>
              <a:gd name="T56" fmla="*/ 321227 w 934"/>
              <a:gd name="T57" fmla="*/ 25911 h 121"/>
              <a:gd name="T58" fmla="*/ 321917 w 934"/>
              <a:gd name="T59" fmla="*/ 22959 h 121"/>
              <a:gd name="T60" fmla="*/ 322262 w 934"/>
              <a:gd name="T61" fmla="*/ 19680 h 121"/>
              <a:gd name="T62" fmla="*/ 321917 w 934"/>
              <a:gd name="T63" fmla="*/ 16400 h 121"/>
              <a:gd name="T64" fmla="*/ 321227 w 934"/>
              <a:gd name="T65" fmla="*/ 13776 h 121"/>
              <a:gd name="T66" fmla="*/ 320192 w 934"/>
              <a:gd name="T67" fmla="*/ 11152 h 121"/>
              <a:gd name="T68" fmla="*/ 318812 w 934"/>
              <a:gd name="T69" fmla="*/ 8200 h 121"/>
              <a:gd name="T70" fmla="*/ 317086 w 934"/>
              <a:gd name="T71" fmla="*/ 5904 h 121"/>
              <a:gd name="T72" fmla="*/ 315016 w 934"/>
              <a:gd name="T73" fmla="*/ 3936 h 121"/>
              <a:gd name="T74" fmla="*/ 312256 w 934"/>
              <a:gd name="T75" fmla="*/ 2296 h 121"/>
              <a:gd name="T76" fmla="*/ 309841 w 934"/>
              <a:gd name="T77" fmla="*/ 984 h 121"/>
              <a:gd name="T78" fmla="*/ 307426 w 934"/>
              <a:gd name="T79" fmla="*/ 328 h 121"/>
              <a:gd name="T80" fmla="*/ 304320 w 934"/>
              <a:gd name="T81" fmla="*/ 0 h 121"/>
              <a:gd name="T82" fmla="*/ 17942 w 934"/>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1"/>
              <a:gd name="T128" fmla="*/ 934 w 934"/>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1">
                <a:moveTo>
                  <a:pt x="52" y="0"/>
                </a:moveTo>
                <a:lnTo>
                  <a:pt x="44" y="1"/>
                </a:lnTo>
                <a:lnTo>
                  <a:pt x="36" y="3"/>
                </a:lnTo>
                <a:lnTo>
                  <a:pt x="28" y="7"/>
                </a:lnTo>
                <a:lnTo>
                  <a:pt x="22" y="12"/>
                </a:lnTo>
                <a:lnTo>
                  <a:pt x="16" y="18"/>
                </a:lnTo>
                <a:lnTo>
                  <a:pt x="10" y="25"/>
                </a:lnTo>
                <a:lnTo>
                  <a:pt x="6" y="34"/>
                </a:lnTo>
                <a:lnTo>
                  <a:pt x="2" y="42"/>
                </a:lnTo>
                <a:lnTo>
                  <a:pt x="1" y="50"/>
                </a:lnTo>
                <a:lnTo>
                  <a:pt x="0" y="60"/>
                </a:lnTo>
                <a:lnTo>
                  <a:pt x="1" y="70"/>
                </a:lnTo>
                <a:lnTo>
                  <a:pt x="2" y="79"/>
                </a:lnTo>
                <a:lnTo>
                  <a:pt x="6" y="88"/>
                </a:lnTo>
                <a:lnTo>
                  <a:pt x="10" y="96"/>
                </a:lnTo>
                <a:lnTo>
                  <a:pt x="16" y="104"/>
                </a:lnTo>
                <a:lnTo>
                  <a:pt x="22" y="110"/>
                </a:lnTo>
                <a:lnTo>
                  <a:pt x="28" y="114"/>
                </a:lnTo>
                <a:lnTo>
                  <a:pt x="36" y="118"/>
                </a:lnTo>
                <a:lnTo>
                  <a:pt x="44" y="121"/>
                </a:lnTo>
                <a:lnTo>
                  <a:pt x="52" y="121"/>
                </a:lnTo>
                <a:lnTo>
                  <a:pt x="882" y="121"/>
                </a:lnTo>
                <a:lnTo>
                  <a:pt x="898" y="118"/>
                </a:lnTo>
                <a:lnTo>
                  <a:pt x="905" y="114"/>
                </a:lnTo>
                <a:lnTo>
                  <a:pt x="913" y="110"/>
                </a:lnTo>
                <a:lnTo>
                  <a:pt x="919" y="104"/>
                </a:lnTo>
                <a:lnTo>
                  <a:pt x="924" y="96"/>
                </a:lnTo>
                <a:lnTo>
                  <a:pt x="928" y="88"/>
                </a:lnTo>
                <a:lnTo>
                  <a:pt x="931" y="79"/>
                </a:lnTo>
                <a:lnTo>
                  <a:pt x="933" y="70"/>
                </a:lnTo>
                <a:lnTo>
                  <a:pt x="934" y="60"/>
                </a:lnTo>
                <a:lnTo>
                  <a:pt x="933" y="50"/>
                </a:lnTo>
                <a:lnTo>
                  <a:pt x="931" y="42"/>
                </a:lnTo>
                <a:lnTo>
                  <a:pt x="928" y="34"/>
                </a:lnTo>
                <a:lnTo>
                  <a:pt x="924" y="25"/>
                </a:lnTo>
                <a:lnTo>
                  <a:pt x="919" y="18"/>
                </a:lnTo>
                <a:lnTo>
                  <a:pt x="913" y="12"/>
                </a:lnTo>
                <a:lnTo>
                  <a:pt x="905" y="7"/>
                </a:lnTo>
                <a:lnTo>
                  <a:pt x="898" y="3"/>
                </a:lnTo>
                <a:lnTo>
                  <a:pt x="891" y="1"/>
                </a:lnTo>
                <a:lnTo>
                  <a:pt x="882"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538" name="Line 114"/>
          <p:cNvSpPr>
            <a:spLocks noChangeShapeType="1"/>
          </p:cNvSpPr>
          <p:nvPr/>
        </p:nvSpPr>
        <p:spPr bwMode="auto">
          <a:xfrm>
            <a:off x="5757863" y="3879850"/>
            <a:ext cx="1587" cy="1588"/>
          </a:xfrm>
          <a:prstGeom prst="line">
            <a:avLst/>
          </a:prstGeom>
          <a:noFill/>
          <a:ln w="0">
            <a:solidFill>
              <a:srgbClr val="00FFFF"/>
            </a:solidFill>
            <a:round/>
            <a:headEnd/>
            <a:tailEnd/>
          </a:ln>
        </p:spPr>
        <p:txBody>
          <a:bodyPr>
            <a:prstTxWarp prst="textNoShape">
              <a:avLst/>
            </a:prstTxWarp>
          </a:bodyPr>
          <a:lstStyle/>
          <a:p>
            <a:endParaRPr lang="en-US"/>
          </a:p>
        </p:txBody>
      </p:sp>
      <p:sp>
        <p:nvSpPr>
          <p:cNvPr id="103539" name="Freeform 115"/>
          <p:cNvSpPr>
            <a:spLocks/>
          </p:cNvSpPr>
          <p:nvPr/>
        </p:nvSpPr>
        <p:spPr bwMode="auto">
          <a:xfrm>
            <a:off x="5757863" y="3687763"/>
            <a:ext cx="36512" cy="211137"/>
          </a:xfrm>
          <a:custGeom>
            <a:avLst/>
            <a:gdLst>
              <a:gd name="T0" fmla="*/ 0 w 104"/>
              <a:gd name="T1" fmla="*/ 191828 h 667"/>
              <a:gd name="T2" fmla="*/ 351 w 104"/>
              <a:gd name="T3" fmla="*/ 194993 h 667"/>
              <a:gd name="T4" fmla="*/ 702 w 104"/>
              <a:gd name="T5" fmla="*/ 197842 h 667"/>
              <a:gd name="T6" fmla="*/ 2106 w 104"/>
              <a:gd name="T7" fmla="*/ 200691 h 667"/>
              <a:gd name="T8" fmla="*/ 3511 w 104"/>
              <a:gd name="T9" fmla="*/ 203223 h 667"/>
              <a:gd name="T10" fmla="*/ 5266 w 104"/>
              <a:gd name="T11" fmla="*/ 205756 h 667"/>
              <a:gd name="T12" fmla="*/ 7373 w 104"/>
              <a:gd name="T13" fmla="*/ 207655 h 667"/>
              <a:gd name="T14" fmla="*/ 9830 w 104"/>
              <a:gd name="T15" fmla="*/ 208921 h 667"/>
              <a:gd name="T16" fmla="*/ 12639 w 104"/>
              <a:gd name="T17" fmla="*/ 210187 h 667"/>
              <a:gd name="T18" fmla="*/ 15096 w 104"/>
              <a:gd name="T19" fmla="*/ 211137 h 667"/>
              <a:gd name="T20" fmla="*/ 18256 w 104"/>
              <a:gd name="T21" fmla="*/ 211137 h 667"/>
              <a:gd name="T22" fmla="*/ 21416 w 104"/>
              <a:gd name="T23" fmla="*/ 211137 h 667"/>
              <a:gd name="T24" fmla="*/ 23873 w 104"/>
              <a:gd name="T25" fmla="*/ 210187 h 667"/>
              <a:gd name="T26" fmla="*/ 26331 w 104"/>
              <a:gd name="T27" fmla="*/ 208921 h 667"/>
              <a:gd name="T28" fmla="*/ 29139 w 104"/>
              <a:gd name="T29" fmla="*/ 207655 h 667"/>
              <a:gd name="T30" fmla="*/ 31246 w 104"/>
              <a:gd name="T31" fmla="*/ 205756 h 667"/>
              <a:gd name="T32" fmla="*/ 33001 w 104"/>
              <a:gd name="T33" fmla="*/ 203223 h 667"/>
              <a:gd name="T34" fmla="*/ 34406 w 104"/>
              <a:gd name="T35" fmla="*/ 200691 h 667"/>
              <a:gd name="T36" fmla="*/ 35459 w 104"/>
              <a:gd name="T37" fmla="*/ 197842 h 667"/>
              <a:gd name="T38" fmla="*/ 36161 w 104"/>
              <a:gd name="T39" fmla="*/ 194993 h 667"/>
              <a:gd name="T40" fmla="*/ 36512 w 104"/>
              <a:gd name="T41" fmla="*/ 191828 h 667"/>
              <a:gd name="T42" fmla="*/ 36512 w 104"/>
              <a:gd name="T43" fmla="*/ 18993 h 667"/>
              <a:gd name="T44" fmla="*/ 35459 w 104"/>
              <a:gd name="T45" fmla="*/ 12978 h 667"/>
              <a:gd name="T46" fmla="*/ 34406 w 104"/>
              <a:gd name="T47" fmla="*/ 10130 h 667"/>
              <a:gd name="T48" fmla="*/ 33001 w 104"/>
              <a:gd name="T49" fmla="*/ 7597 h 667"/>
              <a:gd name="T50" fmla="*/ 31246 w 104"/>
              <a:gd name="T51" fmla="*/ 5381 h 667"/>
              <a:gd name="T52" fmla="*/ 29139 w 104"/>
              <a:gd name="T53" fmla="*/ 3482 h 667"/>
              <a:gd name="T54" fmla="*/ 26331 w 104"/>
              <a:gd name="T55" fmla="*/ 1899 h 667"/>
              <a:gd name="T56" fmla="*/ 23873 w 104"/>
              <a:gd name="T57" fmla="*/ 633 h 667"/>
              <a:gd name="T58" fmla="*/ 21416 w 104"/>
              <a:gd name="T59" fmla="*/ 0 h 667"/>
              <a:gd name="T60" fmla="*/ 18256 w 104"/>
              <a:gd name="T61" fmla="*/ 0 h 667"/>
              <a:gd name="T62" fmla="*/ 15096 w 104"/>
              <a:gd name="T63" fmla="*/ 0 h 667"/>
              <a:gd name="T64" fmla="*/ 12639 w 104"/>
              <a:gd name="T65" fmla="*/ 633 h 667"/>
              <a:gd name="T66" fmla="*/ 9830 w 104"/>
              <a:gd name="T67" fmla="*/ 1899 h 667"/>
              <a:gd name="T68" fmla="*/ 7373 w 104"/>
              <a:gd name="T69" fmla="*/ 3482 h 667"/>
              <a:gd name="T70" fmla="*/ 5266 w 104"/>
              <a:gd name="T71" fmla="*/ 5381 h 667"/>
              <a:gd name="T72" fmla="*/ 3511 w 104"/>
              <a:gd name="T73" fmla="*/ 7597 h 667"/>
              <a:gd name="T74" fmla="*/ 2106 w 104"/>
              <a:gd name="T75" fmla="*/ 10130 h 667"/>
              <a:gd name="T76" fmla="*/ 702 w 104"/>
              <a:gd name="T77" fmla="*/ 12978 h 667"/>
              <a:gd name="T78" fmla="*/ 351 w 104"/>
              <a:gd name="T79" fmla="*/ 16144 h 667"/>
              <a:gd name="T80" fmla="*/ 0 w 104"/>
              <a:gd name="T81" fmla="*/ 18993 h 667"/>
              <a:gd name="T82" fmla="*/ 0 w 104"/>
              <a:gd name="T83" fmla="*/ 191828 h 6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667"/>
              <a:gd name="T128" fmla="*/ 104 w 104"/>
              <a:gd name="T129" fmla="*/ 667 h 6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667">
                <a:moveTo>
                  <a:pt x="0" y="606"/>
                </a:moveTo>
                <a:lnTo>
                  <a:pt x="1" y="616"/>
                </a:lnTo>
                <a:lnTo>
                  <a:pt x="2" y="625"/>
                </a:lnTo>
                <a:lnTo>
                  <a:pt x="6" y="634"/>
                </a:lnTo>
                <a:lnTo>
                  <a:pt x="10" y="642"/>
                </a:lnTo>
                <a:lnTo>
                  <a:pt x="15" y="650"/>
                </a:lnTo>
                <a:lnTo>
                  <a:pt x="21" y="656"/>
                </a:lnTo>
                <a:lnTo>
                  <a:pt x="28" y="660"/>
                </a:lnTo>
                <a:lnTo>
                  <a:pt x="36" y="664"/>
                </a:lnTo>
                <a:lnTo>
                  <a:pt x="43" y="667"/>
                </a:lnTo>
                <a:lnTo>
                  <a:pt x="52" y="667"/>
                </a:lnTo>
                <a:lnTo>
                  <a:pt x="61" y="667"/>
                </a:lnTo>
                <a:lnTo>
                  <a:pt x="68" y="664"/>
                </a:lnTo>
                <a:lnTo>
                  <a:pt x="75" y="660"/>
                </a:lnTo>
                <a:lnTo>
                  <a:pt x="83" y="656"/>
                </a:lnTo>
                <a:lnTo>
                  <a:pt x="89" y="650"/>
                </a:lnTo>
                <a:lnTo>
                  <a:pt x="94" y="642"/>
                </a:lnTo>
                <a:lnTo>
                  <a:pt x="98" y="634"/>
                </a:lnTo>
                <a:lnTo>
                  <a:pt x="101" y="625"/>
                </a:lnTo>
                <a:lnTo>
                  <a:pt x="103" y="616"/>
                </a:lnTo>
                <a:lnTo>
                  <a:pt x="104" y="606"/>
                </a:lnTo>
                <a:lnTo>
                  <a:pt x="104" y="60"/>
                </a:lnTo>
                <a:lnTo>
                  <a:pt x="101" y="41"/>
                </a:lnTo>
                <a:lnTo>
                  <a:pt x="98" y="32"/>
                </a:lnTo>
                <a:lnTo>
                  <a:pt x="94" y="24"/>
                </a:lnTo>
                <a:lnTo>
                  <a:pt x="89" y="17"/>
                </a:lnTo>
                <a:lnTo>
                  <a:pt x="83" y="11"/>
                </a:lnTo>
                <a:lnTo>
                  <a:pt x="75" y="6"/>
                </a:lnTo>
                <a:lnTo>
                  <a:pt x="68" y="2"/>
                </a:lnTo>
                <a:lnTo>
                  <a:pt x="61" y="0"/>
                </a:lnTo>
                <a:lnTo>
                  <a:pt x="52" y="0"/>
                </a:lnTo>
                <a:lnTo>
                  <a:pt x="43" y="0"/>
                </a:lnTo>
                <a:lnTo>
                  <a:pt x="36" y="2"/>
                </a:lnTo>
                <a:lnTo>
                  <a:pt x="28" y="6"/>
                </a:lnTo>
                <a:lnTo>
                  <a:pt x="21" y="11"/>
                </a:lnTo>
                <a:lnTo>
                  <a:pt x="15" y="17"/>
                </a:lnTo>
                <a:lnTo>
                  <a:pt x="10" y="24"/>
                </a:lnTo>
                <a:lnTo>
                  <a:pt x="6" y="32"/>
                </a:lnTo>
                <a:lnTo>
                  <a:pt x="2" y="41"/>
                </a:lnTo>
                <a:lnTo>
                  <a:pt x="1" y="51"/>
                </a:lnTo>
                <a:lnTo>
                  <a:pt x="0" y="60"/>
                </a:lnTo>
                <a:lnTo>
                  <a:pt x="0" y="606"/>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540" name="Line 116"/>
          <p:cNvSpPr>
            <a:spLocks noChangeShapeType="1"/>
          </p:cNvSpPr>
          <p:nvPr/>
        </p:nvSpPr>
        <p:spPr bwMode="auto">
          <a:xfrm>
            <a:off x="5776913" y="3687763"/>
            <a:ext cx="1587" cy="1587"/>
          </a:xfrm>
          <a:prstGeom prst="line">
            <a:avLst/>
          </a:prstGeom>
          <a:noFill/>
          <a:ln w="0">
            <a:solidFill>
              <a:srgbClr val="00FFFF"/>
            </a:solidFill>
            <a:round/>
            <a:headEnd/>
            <a:tailEnd/>
          </a:ln>
        </p:spPr>
        <p:txBody>
          <a:bodyPr>
            <a:prstTxWarp prst="textNoShape">
              <a:avLst/>
            </a:prstTxWarp>
          </a:bodyPr>
          <a:lstStyle/>
          <a:p>
            <a:endParaRPr lang="en-US"/>
          </a:p>
        </p:txBody>
      </p:sp>
      <p:sp>
        <p:nvSpPr>
          <p:cNvPr id="103541" name="Freeform 117"/>
          <p:cNvSpPr>
            <a:spLocks/>
          </p:cNvSpPr>
          <p:nvPr/>
        </p:nvSpPr>
        <p:spPr bwMode="auto">
          <a:xfrm>
            <a:off x="5757863" y="3687763"/>
            <a:ext cx="323850" cy="38100"/>
          </a:xfrm>
          <a:custGeom>
            <a:avLst/>
            <a:gdLst>
              <a:gd name="T0" fmla="*/ 18030 w 934"/>
              <a:gd name="T1" fmla="*/ 0 h 121"/>
              <a:gd name="T2" fmla="*/ 14910 w 934"/>
              <a:gd name="T3" fmla="*/ 0 h 121"/>
              <a:gd name="T4" fmla="*/ 12482 w 934"/>
              <a:gd name="T5" fmla="*/ 630 h 121"/>
              <a:gd name="T6" fmla="*/ 9709 w 934"/>
              <a:gd name="T7" fmla="*/ 1889 h 121"/>
              <a:gd name="T8" fmla="*/ 7281 w 934"/>
              <a:gd name="T9" fmla="*/ 3464 h 121"/>
              <a:gd name="T10" fmla="*/ 5201 w 934"/>
              <a:gd name="T11" fmla="*/ 5353 h 121"/>
              <a:gd name="T12" fmla="*/ 3467 w 934"/>
              <a:gd name="T13" fmla="*/ 7557 h 121"/>
              <a:gd name="T14" fmla="*/ 2080 w 934"/>
              <a:gd name="T15" fmla="*/ 10076 h 121"/>
              <a:gd name="T16" fmla="*/ 693 w 934"/>
              <a:gd name="T17" fmla="*/ 12910 h 121"/>
              <a:gd name="T18" fmla="*/ 347 w 934"/>
              <a:gd name="T19" fmla="*/ 16059 h 121"/>
              <a:gd name="T20" fmla="*/ 0 w 934"/>
              <a:gd name="T21" fmla="*/ 18893 h 121"/>
              <a:gd name="T22" fmla="*/ 347 w 934"/>
              <a:gd name="T23" fmla="*/ 22041 h 121"/>
              <a:gd name="T24" fmla="*/ 693 w 934"/>
              <a:gd name="T25" fmla="*/ 24560 h 121"/>
              <a:gd name="T26" fmla="*/ 2080 w 934"/>
              <a:gd name="T27" fmla="*/ 27394 h 121"/>
              <a:gd name="T28" fmla="*/ 3467 w 934"/>
              <a:gd name="T29" fmla="*/ 29913 h 121"/>
              <a:gd name="T30" fmla="*/ 5201 w 934"/>
              <a:gd name="T31" fmla="*/ 32117 h 121"/>
              <a:gd name="T32" fmla="*/ 7281 w 934"/>
              <a:gd name="T33" fmla="*/ 34007 h 121"/>
              <a:gd name="T34" fmla="*/ 9709 w 934"/>
              <a:gd name="T35" fmla="*/ 35581 h 121"/>
              <a:gd name="T36" fmla="*/ 12482 w 934"/>
              <a:gd name="T37" fmla="*/ 36840 h 121"/>
              <a:gd name="T38" fmla="*/ 14910 w 934"/>
              <a:gd name="T39" fmla="*/ 37470 h 121"/>
              <a:gd name="T40" fmla="*/ 18030 w 934"/>
              <a:gd name="T41" fmla="*/ 38100 h 121"/>
              <a:gd name="T42" fmla="*/ 305820 w 934"/>
              <a:gd name="T43" fmla="*/ 38100 h 121"/>
              <a:gd name="T44" fmla="*/ 311368 w 934"/>
              <a:gd name="T45" fmla="*/ 36840 h 121"/>
              <a:gd name="T46" fmla="*/ 313795 w 934"/>
              <a:gd name="T47" fmla="*/ 35581 h 121"/>
              <a:gd name="T48" fmla="*/ 316222 w 934"/>
              <a:gd name="T49" fmla="*/ 34007 h 121"/>
              <a:gd name="T50" fmla="*/ 318302 w 934"/>
              <a:gd name="T51" fmla="*/ 32117 h 121"/>
              <a:gd name="T52" fmla="*/ 320383 w 934"/>
              <a:gd name="T53" fmla="*/ 29913 h 121"/>
              <a:gd name="T54" fmla="*/ 321770 w 934"/>
              <a:gd name="T55" fmla="*/ 27394 h 121"/>
              <a:gd name="T56" fmla="*/ 322810 w 934"/>
              <a:gd name="T57" fmla="*/ 24560 h 121"/>
              <a:gd name="T58" fmla="*/ 323503 w 934"/>
              <a:gd name="T59" fmla="*/ 22041 h 121"/>
              <a:gd name="T60" fmla="*/ 323850 w 934"/>
              <a:gd name="T61" fmla="*/ 18893 h 121"/>
              <a:gd name="T62" fmla="*/ 323503 w 934"/>
              <a:gd name="T63" fmla="*/ 16059 h 121"/>
              <a:gd name="T64" fmla="*/ 322810 w 934"/>
              <a:gd name="T65" fmla="*/ 12910 h 121"/>
              <a:gd name="T66" fmla="*/ 321770 w 934"/>
              <a:gd name="T67" fmla="*/ 10076 h 121"/>
              <a:gd name="T68" fmla="*/ 320383 w 934"/>
              <a:gd name="T69" fmla="*/ 7557 h 121"/>
              <a:gd name="T70" fmla="*/ 318302 w 934"/>
              <a:gd name="T71" fmla="*/ 5353 h 121"/>
              <a:gd name="T72" fmla="*/ 316222 w 934"/>
              <a:gd name="T73" fmla="*/ 3464 h 121"/>
              <a:gd name="T74" fmla="*/ 313795 w 934"/>
              <a:gd name="T75" fmla="*/ 1889 h 121"/>
              <a:gd name="T76" fmla="*/ 311368 w 934"/>
              <a:gd name="T77" fmla="*/ 630 h 121"/>
              <a:gd name="T78" fmla="*/ 308247 w 934"/>
              <a:gd name="T79" fmla="*/ 0 h 121"/>
              <a:gd name="T80" fmla="*/ 305820 w 934"/>
              <a:gd name="T81" fmla="*/ 0 h 121"/>
              <a:gd name="T82" fmla="*/ 18030 w 934"/>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1"/>
              <a:gd name="T128" fmla="*/ 934 w 934"/>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1">
                <a:moveTo>
                  <a:pt x="52" y="0"/>
                </a:moveTo>
                <a:lnTo>
                  <a:pt x="43" y="0"/>
                </a:lnTo>
                <a:lnTo>
                  <a:pt x="36" y="2"/>
                </a:lnTo>
                <a:lnTo>
                  <a:pt x="28" y="6"/>
                </a:lnTo>
                <a:lnTo>
                  <a:pt x="21" y="11"/>
                </a:lnTo>
                <a:lnTo>
                  <a:pt x="15" y="17"/>
                </a:lnTo>
                <a:lnTo>
                  <a:pt x="10" y="24"/>
                </a:lnTo>
                <a:lnTo>
                  <a:pt x="6" y="32"/>
                </a:lnTo>
                <a:lnTo>
                  <a:pt x="2" y="41"/>
                </a:lnTo>
                <a:lnTo>
                  <a:pt x="1" y="51"/>
                </a:lnTo>
                <a:lnTo>
                  <a:pt x="0" y="60"/>
                </a:lnTo>
                <a:lnTo>
                  <a:pt x="1" y="70"/>
                </a:lnTo>
                <a:lnTo>
                  <a:pt x="2" y="78"/>
                </a:lnTo>
                <a:lnTo>
                  <a:pt x="6" y="87"/>
                </a:lnTo>
                <a:lnTo>
                  <a:pt x="10" y="95"/>
                </a:lnTo>
                <a:lnTo>
                  <a:pt x="15" y="102"/>
                </a:lnTo>
                <a:lnTo>
                  <a:pt x="21" y="108"/>
                </a:lnTo>
                <a:lnTo>
                  <a:pt x="28" y="113"/>
                </a:lnTo>
                <a:lnTo>
                  <a:pt x="36" y="117"/>
                </a:lnTo>
                <a:lnTo>
                  <a:pt x="43" y="119"/>
                </a:lnTo>
                <a:lnTo>
                  <a:pt x="52" y="121"/>
                </a:lnTo>
                <a:lnTo>
                  <a:pt x="882" y="121"/>
                </a:lnTo>
                <a:lnTo>
                  <a:pt x="898" y="117"/>
                </a:lnTo>
                <a:lnTo>
                  <a:pt x="905" y="113"/>
                </a:lnTo>
                <a:lnTo>
                  <a:pt x="912" y="108"/>
                </a:lnTo>
                <a:lnTo>
                  <a:pt x="918" y="102"/>
                </a:lnTo>
                <a:lnTo>
                  <a:pt x="924" y="95"/>
                </a:lnTo>
                <a:lnTo>
                  <a:pt x="928" y="87"/>
                </a:lnTo>
                <a:lnTo>
                  <a:pt x="931" y="78"/>
                </a:lnTo>
                <a:lnTo>
                  <a:pt x="933" y="70"/>
                </a:lnTo>
                <a:lnTo>
                  <a:pt x="934" y="60"/>
                </a:lnTo>
                <a:lnTo>
                  <a:pt x="933" y="51"/>
                </a:lnTo>
                <a:lnTo>
                  <a:pt x="931" y="41"/>
                </a:lnTo>
                <a:lnTo>
                  <a:pt x="928" y="32"/>
                </a:lnTo>
                <a:lnTo>
                  <a:pt x="924" y="24"/>
                </a:lnTo>
                <a:lnTo>
                  <a:pt x="918" y="17"/>
                </a:lnTo>
                <a:lnTo>
                  <a:pt x="912" y="11"/>
                </a:lnTo>
                <a:lnTo>
                  <a:pt x="905" y="6"/>
                </a:lnTo>
                <a:lnTo>
                  <a:pt x="898" y="2"/>
                </a:lnTo>
                <a:lnTo>
                  <a:pt x="889" y="0"/>
                </a:lnTo>
                <a:lnTo>
                  <a:pt x="882"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542" name="Line 118"/>
          <p:cNvSpPr>
            <a:spLocks noChangeShapeType="1"/>
          </p:cNvSpPr>
          <p:nvPr/>
        </p:nvSpPr>
        <p:spPr bwMode="auto">
          <a:xfrm>
            <a:off x="6045200" y="3706813"/>
            <a:ext cx="1588" cy="0"/>
          </a:xfrm>
          <a:prstGeom prst="line">
            <a:avLst/>
          </a:prstGeom>
          <a:noFill/>
          <a:ln w="0">
            <a:solidFill>
              <a:srgbClr val="00FFFF"/>
            </a:solidFill>
            <a:round/>
            <a:headEnd/>
            <a:tailEnd/>
          </a:ln>
        </p:spPr>
        <p:txBody>
          <a:bodyPr>
            <a:prstTxWarp prst="textNoShape">
              <a:avLst/>
            </a:prstTxWarp>
          </a:bodyPr>
          <a:lstStyle/>
          <a:p>
            <a:endParaRPr lang="en-US"/>
          </a:p>
        </p:txBody>
      </p:sp>
      <p:sp>
        <p:nvSpPr>
          <p:cNvPr id="103543" name="Freeform 119"/>
          <p:cNvSpPr>
            <a:spLocks/>
          </p:cNvSpPr>
          <p:nvPr/>
        </p:nvSpPr>
        <p:spPr bwMode="auto">
          <a:xfrm>
            <a:off x="6045200" y="3560763"/>
            <a:ext cx="36513" cy="165100"/>
          </a:xfrm>
          <a:custGeom>
            <a:avLst/>
            <a:gdLst>
              <a:gd name="T0" fmla="*/ 0 w 104"/>
              <a:gd name="T1" fmla="*/ 145807 h 522"/>
              <a:gd name="T2" fmla="*/ 0 w 104"/>
              <a:gd name="T3" fmla="*/ 148970 h 522"/>
              <a:gd name="T4" fmla="*/ 702 w 104"/>
              <a:gd name="T5" fmla="*/ 151500 h 522"/>
              <a:gd name="T6" fmla="*/ 1755 w 104"/>
              <a:gd name="T7" fmla="*/ 154346 h 522"/>
              <a:gd name="T8" fmla="*/ 3511 w 104"/>
              <a:gd name="T9" fmla="*/ 156877 h 522"/>
              <a:gd name="T10" fmla="*/ 5266 w 104"/>
              <a:gd name="T11" fmla="*/ 159091 h 522"/>
              <a:gd name="T12" fmla="*/ 7373 w 104"/>
              <a:gd name="T13" fmla="*/ 160988 h 522"/>
              <a:gd name="T14" fmla="*/ 9830 w 104"/>
              <a:gd name="T15" fmla="*/ 162570 h 522"/>
              <a:gd name="T16" fmla="*/ 12639 w 104"/>
              <a:gd name="T17" fmla="*/ 163835 h 522"/>
              <a:gd name="T18" fmla="*/ 15097 w 104"/>
              <a:gd name="T19" fmla="*/ 164467 h 522"/>
              <a:gd name="T20" fmla="*/ 18257 w 104"/>
              <a:gd name="T21" fmla="*/ 165100 h 522"/>
              <a:gd name="T22" fmla="*/ 20714 w 104"/>
              <a:gd name="T23" fmla="*/ 164467 h 522"/>
              <a:gd name="T24" fmla="*/ 23874 w 104"/>
              <a:gd name="T25" fmla="*/ 163835 h 522"/>
              <a:gd name="T26" fmla="*/ 26331 w 104"/>
              <a:gd name="T27" fmla="*/ 162570 h 522"/>
              <a:gd name="T28" fmla="*/ 28789 w 104"/>
              <a:gd name="T29" fmla="*/ 160988 h 522"/>
              <a:gd name="T30" fmla="*/ 30896 w 104"/>
              <a:gd name="T31" fmla="*/ 159091 h 522"/>
              <a:gd name="T32" fmla="*/ 33002 w 104"/>
              <a:gd name="T33" fmla="*/ 156877 h 522"/>
              <a:gd name="T34" fmla="*/ 34406 w 104"/>
              <a:gd name="T35" fmla="*/ 154346 h 522"/>
              <a:gd name="T36" fmla="*/ 35460 w 104"/>
              <a:gd name="T37" fmla="*/ 151500 h 522"/>
              <a:gd name="T38" fmla="*/ 36162 w 104"/>
              <a:gd name="T39" fmla="*/ 148970 h 522"/>
              <a:gd name="T40" fmla="*/ 36513 w 104"/>
              <a:gd name="T41" fmla="*/ 145807 h 522"/>
              <a:gd name="T42" fmla="*/ 36513 w 104"/>
              <a:gd name="T43" fmla="*/ 18977 h 522"/>
              <a:gd name="T44" fmla="*/ 35460 w 104"/>
              <a:gd name="T45" fmla="*/ 13284 h 522"/>
              <a:gd name="T46" fmla="*/ 34406 w 104"/>
              <a:gd name="T47" fmla="*/ 10121 h 522"/>
              <a:gd name="T48" fmla="*/ 33002 w 104"/>
              <a:gd name="T49" fmla="*/ 7907 h 522"/>
              <a:gd name="T50" fmla="*/ 30896 w 104"/>
              <a:gd name="T51" fmla="*/ 5693 h 522"/>
              <a:gd name="T52" fmla="*/ 28789 w 104"/>
              <a:gd name="T53" fmla="*/ 3795 h 522"/>
              <a:gd name="T54" fmla="*/ 26331 w 104"/>
              <a:gd name="T55" fmla="*/ 2214 h 522"/>
              <a:gd name="T56" fmla="*/ 23874 w 104"/>
              <a:gd name="T57" fmla="*/ 949 h 522"/>
              <a:gd name="T58" fmla="*/ 20714 w 104"/>
              <a:gd name="T59" fmla="*/ 316 h 522"/>
              <a:gd name="T60" fmla="*/ 18257 w 104"/>
              <a:gd name="T61" fmla="*/ 0 h 522"/>
              <a:gd name="T62" fmla="*/ 15097 w 104"/>
              <a:gd name="T63" fmla="*/ 316 h 522"/>
              <a:gd name="T64" fmla="*/ 12639 w 104"/>
              <a:gd name="T65" fmla="*/ 949 h 522"/>
              <a:gd name="T66" fmla="*/ 9830 w 104"/>
              <a:gd name="T67" fmla="*/ 2214 h 522"/>
              <a:gd name="T68" fmla="*/ 7373 w 104"/>
              <a:gd name="T69" fmla="*/ 3795 h 522"/>
              <a:gd name="T70" fmla="*/ 5266 w 104"/>
              <a:gd name="T71" fmla="*/ 5693 h 522"/>
              <a:gd name="T72" fmla="*/ 3511 w 104"/>
              <a:gd name="T73" fmla="*/ 7907 h 522"/>
              <a:gd name="T74" fmla="*/ 1755 w 104"/>
              <a:gd name="T75" fmla="*/ 10121 h 522"/>
              <a:gd name="T76" fmla="*/ 702 w 104"/>
              <a:gd name="T77" fmla="*/ 13284 h 522"/>
              <a:gd name="T78" fmla="*/ 0 w 104"/>
              <a:gd name="T79" fmla="*/ 15814 h 522"/>
              <a:gd name="T80" fmla="*/ 0 w 104"/>
              <a:gd name="T81" fmla="*/ 18977 h 522"/>
              <a:gd name="T82" fmla="*/ 0 w 104"/>
              <a:gd name="T83" fmla="*/ 145807 h 5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522"/>
              <a:gd name="T128" fmla="*/ 104 w 104"/>
              <a:gd name="T129" fmla="*/ 522 h 5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522">
                <a:moveTo>
                  <a:pt x="0" y="461"/>
                </a:moveTo>
                <a:lnTo>
                  <a:pt x="0" y="471"/>
                </a:lnTo>
                <a:lnTo>
                  <a:pt x="2" y="479"/>
                </a:lnTo>
                <a:lnTo>
                  <a:pt x="5" y="488"/>
                </a:lnTo>
                <a:lnTo>
                  <a:pt x="10" y="496"/>
                </a:lnTo>
                <a:lnTo>
                  <a:pt x="15" y="503"/>
                </a:lnTo>
                <a:lnTo>
                  <a:pt x="21" y="509"/>
                </a:lnTo>
                <a:lnTo>
                  <a:pt x="28" y="514"/>
                </a:lnTo>
                <a:lnTo>
                  <a:pt x="36" y="518"/>
                </a:lnTo>
                <a:lnTo>
                  <a:pt x="43" y="520"/>
                </a:lnTo>
                <a:lnTo>
                  <a:pt x="52" y="522"/>
                </a:lnTo>
                <a:lnTo>
                  <a:pt x="59" y="520"/>
                </a:lnTo>
                <a:lnTo>
                  <a:pt x="68" y="518"/>
                </a:lnTo>
                <a:lnTo>
                  <a:pt x="75" y="514"/>
                </a:lnTo>
                <a:lnTo>
                  <a:pt x="82" y="509"/>
                </a:lnTo>
                <a:lnTo>
                  <a:pt x="88" y="503"/>
                </a:lnTo>
                <a:lnTo>
                  <a:pt x="94" y="496"/>
                </a:lnTo>
                <a:lnTo>
                  <a:pt x="98" y="488"/>
                </a:lnTo>
                <a:lnTo>
                  <a:pt x="101" y="479"/>
                </a:lnTo>
                <a:lnTo>
                  <a:pt x="103" y="471"/>
                </a:lnTo>
                <a:lnTo>
                  <a:pt x="104" y="461"/>
                </a:lnTo>
                <a:lnTo>
                  <a:pt x="104" y="60"/>
                </a:lnTo>
                <a:lnTo>
                  <a:pt x="101" y="42"/>
                </a:lnTo>
                <a:lnTo>
                  <a:pt x="98" y="32"/>
                </a:lnTo>
                <a:lnTo>
                  <a:pt x="94" y="25"/>
                </a:lnTo>
                <a:lnTo>
                  <a:pt x="88" y="18"/>
                </a:lnTo>
                <a:lnTo>
                  <a:pt x="82" y="12"/>
                </a:lnTo>
                <a:lnTo>
                  <a:pt x="75" y="7"/>
                </a:lnTo>
                <a:lnTo>
                  <a:pt x="68" y="3"/>
                </a:lnTo>
                <a:lnTo>
                  <a:pt x="59" y="1"/>
                </a:lnTo>
                <a:lnTo>
                  <a:pt x="52" y="0"/>
                </a:lnTo>
                <a:lnTo>
                  <a:pt x="43" y="1"/>
                </a:lnTo>
                <a:lnTo>
                  <a:pt x="36" y="3"/>
                </a:lnTo>
                <a:lnTo>
                  <a:pt x="28" y="7"/>
                </a:lnTo>
                <a:lnTo>
                  <a:pt x="21" y="12"/>
                </a:lnTo>
                <a:lnTo>
                  <a:pt x="15" y="18"/>
                </a:lnTo>
                <a:lnTo>
                  <a:pt x="10" y="25"/>
                </a:lnTo>
                <a:lnTo>
                  <a:pt x="5" y="32"/>
                </a:lnTo>
                <a:lnTo>
                  <a:pt x="2" y="42"/>
                </a:lnTo>
                <a:lnTo>
                  <a:pt x="0" y="50"/>
                </a:lnTo>
                <a:lnTo>
                  <a:pt x="0" y="60"/>
                </a:lnTo>
                <a:lnTo>
                  <a:pt x="0" y="461"/>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544" name="Line 120"/>
          <p:cNvSpPr>
            <a:spLocks noChangeShapeType="1"/>
          </p:cNvSpPr>
          <p:nvPr/>
        </p:nvSpPr>
        <p:spPr bwMode="auto">
          <a:xfrm>
            <a:off x="6064250" y="3560763"/>
            <a:ext cx="1588" cy="1587"/>
          </a:xfrm>
          <a:prstGeom prst="line">
            <a:avLst/>
          </a:prstGeom>
          <a:noFill/>
          <a:ln w="0">
            <a:solidFill>
              <a:srgbClr val="00FFFF"/>
            </a:solidFill>
            <a:round/>
            <a:headEnd/>
            <a:tailEnd/>
          </a:ln>
        </p:spPr>
        <p:txBody>
          <a:bodyPr>
            <a:prstTxWarp prst="textNoShape">
              <a:avLst/>
            </a:prstTxWarp>
          </a:bodyPr>
          <a:lstStyle/>
          <a:p>
            <a:endParaRPr lang="en-US"/>
          </a:p>
        </p:txBody>
      </p:sp>
      <p:sp>
        <p:nvSpPr>
          <p:cNvPr id="103545" name="Freeform 121"/>
          <p:cNvSpPr>
            <a:spLocks/>
          </p:cNvSpPr>
          <p:nvPr/>
        </p:nvSpPr>
        <p:spPr bwMode="auto">
          <a:xfrm>
            <a:off x="6045200" y="3560763"/>
            <a:ext cx="322263" cy="38100"/>
          </a:xfrm>
          <a:custGeom>
            <a:avLst/>
            <a:gdLst>
              <a:gd name="T0" fmla="*/ 17961 w 933"/>
              <a:gd name="T1" fmla="*/ 0 h 121"/>
              <a:gd name="T2" fmla="*/ 14852 w 933"/>
              <a:gd name="T3" fmla="*/ 315 h 121"/>
              <a:gd name="T4" fmla="*/ 12435 w 933"/>
              <a:gd name="T5" fmla="*/ 945 h 121"/>
              <a:gd name="T6" fmla="*/ 9671 w 933"/>
              <a:gd name="T7" fmla="*/ 2204 h 121"/>
              <a:gd name="T8" fmla="*/ 7254 w 933"/>
              <a:gd name="T9" fmla="*/ 3779 h 121"/>
              <a:gd name="T10" fmla="*/ 5181 w 933"/>
              <a:gd name="T11" fmla="*/ 5668 h 121"/>
              <a:gd name="T12" fmla="*/ 3454 w 933"/>
              <a:gd name="T13" fmla="*/ 7872 h 121"/>
              <a:gd name="T14" fmla="*/ 1727 w 933"/>
              <a:gd name="T15" fmla="*/ 10076 h 121"/>
              <a:gd name="T16" fmla="*/ 691 w 933"/>
              <a:gd name="T17" fmla="*/ 13225 h 121"/>
              <a:gd name="T18" fmla="*/ 0 w 933"/>
              <a:gd name="T19" fmla="*/ 15744 h 121"/>
              <a:gd name="T20" fmla="*/ 0 w 933"/>
              <a:gd name="T21" fmla="*/ 18893 h 121"/>
              <a:gd name="T22" fmla="*/ 0 w 933"/>
              <a:gd name="T23" fmla="*/ 22041 h 121"/>
              <a:gd name="T24" fmla="*/ 691 w 933"/>
              <a:gd name="T25" fmla="*/ 24875 h 121"/>
              <a:gd name="T26" fmla="*/ 1727 w 933"/>
              <a:gd name="T27" fmla="*/ 27709 h 121"/>
              <a:gd name="T28" fmla="*/ 3454 w 933"/>
              <a:gd name="T29" fmla="*/ 30228 h 121"/>
              <a:gd name="T30" fmla="*/ 5181 w 933"/>
              <a:gd name="T31" fmla="*/ 32117 h 121"/>
              <a:gd name="T32" fmla="*/ 7254 w 933"/>
              <a:gd name="T33" fmla="*/ 34636 h 121"/>
              <a:gd name="T34" fmla="*/ 9671 w 933"/>
              <a:gd name="T35" fmla="*/ 36211 h 121"/>
              <a:gd name="T36" fmla="*/ 12435 w 933"/>
              <a:gd name="T37" fmla="*/ 37155 h 121"/>
              <a:gd name="T38" fmla="*/ 14852 w 933"/>
              <a:gd name="T39" fmla="*/ 38100 h 121"/>
              <a:gd name="T40" fmla="*/ 17961 w 933"/>
              <a:gd name="T41" fmla="*/ 38100 h 121"/>
              <a:gd name="T42" fmla="*/ 304302 w 933"/>
              <a:gd name="T43" fmla="*/ 38100 h 121"/>
              <a:gd name="T44" fmla="*/ 309828 w 933"/>
              <a:gd name="T45" fmla="*/ 37155 h 121"/>
              <a:gd name="T46" fmla="*/ 312937 w 933"/>
              <a:gd name="T47" fmla="*/ 36211 h 121"/>
              <a:gd name="T48" fmla="*/ 315009 w 933"/>
              <a:gd name="T49" fmla="*/ 34636 h 121"/>
              <a:gd name="T50" fmla="*/ 317082 w 933"/>
              <a:gd name="T51" fmla="*/ 32117 h 121"/>
              <a:gd name="T52" fmla="*/ 318809 w 933"/>
              <a:gd name="T53" fmla="*/ 30228 h 121"/>
              <a:gd name="T54" fmla="*/ 320536 w 933"/>
              <a:gd name="T55" fmla="*/ 27709 h 121"/>
              <a:gd name="T56" fmla="*/ 321227 w 933"/>
              <a:gd name="T57" fmla="*/ 24875 h 121"/>
              <a:gd name="T58" fmla="*/ 322263 w 933"/>
              <a:gd name="T59" fmla="*/ 22041 h 121"/>
              <a:gd name="T60" fmla="*/ 322263 w 933"/>
              <a:gd name="T61" fmla="*/ 18893 h 121"/>
              <a:gd name="T62" fmla="*/ 322263 w 933"/>
              <a:gd name="T63" fmla="*/ 15744 h 121"/>
              <a:gd name="T64" fmla="*/ 321227 w 933"/>
              <a:gd name="T65" fmla="*/ 13225 h 121"/>
              <a:gd name="T66" fmla="*/ 320536 w 933"/>
              <a:gd name="T67" fmla="*/ 10076 h 121"/>
              <a:gd name="T68" fmla="*/ 318809 w 933"/>
              <a:gd name="T69" fmla="*/ 7872 h 121"/>
              <a:gd name="T70" fmla="*/ 317082 w 933"/>
              <a:gd name="T71" fmla="*/ 5668 h 121"/>
              <a:gd name="T72" fmla="*/ 315009 w 933"/>
              <a:gd name="T73" fmla="*/ 3779 h 121"/>
              <a:gd name="T74" fmla="*/ 312937 w 933"/>
              <a:gd name="T75" fmla="*/ 2204 h 121"/>
              <a:gd name="T76" fmla="*/ 309828 w 933"/>
              <a:gd name="T77" fmla="*/ 945 h 121"/>
              <a:gd name="T78" fmla="*/ 307411 w 933"/>
              <a:gd name="T79" fmla="*/ 315 h 121"/>
              <a:gd name="T80" fmla="*/ 304302 w 933"/>
              <a:gd name="T81" fmla="*/ 0 h 121"/>
              <a:gd name="T82" fmla="*/ 17961 w 933"/>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3"/>
              <a:gd name="T127" fmla="*/ 0 h 121"/>
              <a:gd name="T128" fmla="*/ 933 w 933"/>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3" h="121">
                <a:moveTo>
                  <a:pt x="52" y="0"/>
                </a:moveTo>
                <a:lnTo>
                  <a:pt x="43" y="1"/>
                </a:lnTo>
                <a:lnTo>
                  <a:pt x="36" y="3"/>
                </a:lnTo>
                <a:lnTo>
                  <a:pt x="28" y="7"/>
                </a:lnTo>
                <a:lnTo>
                  <a:pt x="21" y="12"/>
                </a:lnTo>
                <a:lnTo>
                  <a:pt x="15" y="18"/>
                </a:lnTo>
                <a:lnTo>
                  <a:pt x="10" y="25"/>
                </a:lnTo>
                <a:lnTo>
                  <a:pt x="5" y="32"/>
                </a:lnTo>
                <a:lnTo>
                  <a:pt x="2" y="42"/>
                </a:lnTo>
                <a:lnTo>
                  <a:pt x="0" y="50"/>
                </a:lnTo>
                <a:lnTo>
                  <a:pt x="0" y="60"/>
                </a:lnTo>
                <a:lnTo>
                  <a:pt x="0" y="70"/>
                </a:lnTo>
                <a:lnTo>
                  <a:pt x="2" y="79"/>
                </a:lnTo>
                <a:lnTo>
                  <a:pt x="5" y="88"/>
                </a:lnTo>
                <a:lnTo>
                  <a:pt x="10" y="96"/>
                </a:lnTo>
                <a:lnTo>
                  <a:pt x="15" y="102"/>
                </a:lnTo>
                <a:lnTo>
                  <a:pt x="21" y="110"/>
                </a:lnTo>
                <a:lnTo>
                  <a:pt x="28" y="115"/>
                </a:lnTo>
                <a:lnTo>
                  <a:pt x="36" y="118"/>
                </a:lnTo>
                <a:lnTo>
                  <a:pt x="43" y="121"/>
                </a:lnTo>
                <a:lnTo>
                  <a:pt x="52" y="121"/>
                </a:lnTo>
                <a:lnTo>
                  <a:pt x="881" y="121"/>
                </a:lnTo>
                <a:lnTo>
                  <a:pt x="897" y="118"/>
                </a:lnTo>
                <a:lnTo>
                  <a:pt x="906" y="115"/>
                </a:lnTo>
                <a:lnTo>
                  <a:pt x="912" y="110"/>
                </a:lnTo>
                <a:lnTo>
                  <a:pt x="918" y="102"/>
                </a:lnTo>
                <a:lnTo>
                  <a:pt x="923" y="96"/>
                </a:lnTo>
                <a:lnTo>
                  <a:pt x="928" y="88"/>
                </a:lnTo>
                <a:lnTo>
                  <a:pt x="930" y="79"/>
                </a:lnTo>
                <a:lnTo>
                  <a:pt x="933" y="70"/>
                </a:lnTo>
                <a:lnTo>
                  <a:pt x="933" y="60"/>
                </a:lnTo>
                <a:lnTo>
                  <a:pt x="933" y="50"/>
                </a:lnTo>
                <a:lnTo>
                  <a:pt x="930" y="42"/>
                </a:lnTo>
                <a:lnTo>
                  <a:pt x="928" y="32"/>
                </a:lnTo>
                <a:lnTo>
                  <a:pt x="923" y="25"/>
                </a:lnTo>
                <a:lnTo>
                  <a:pt x="918" y="18"/>
                </a:lnTo>
                <a:lnTo>
                  <a:pt x="912" y="12"/>
                </a:lnTo>
                <a:lnTo>
                  <a:pt x="906" y="7"/>
                </a:lnTo>
                <a:lnTo>
                  <a:pt x="897" y="3"/>
                </a:lnTo>
                <a:lnTo>
                  <a:pt x="890" y="1"/>
                </a:lnTo>
                <a:lnTo>
                  <a:pt x="881"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546" name="Line 122"/>
          <p:cNvSpPr>
            <a:spLocks noChangeShapeType="1"/>
          </p:cNvSpPr>
          <p:nvPr/>
        </p:nvSpPr>
        <p:spPr bwMode="auto">
          <a:xfrm>
            <a:off x="6332538" y="3579813"/>
            <a:ext cx="0" cy="1587"/>
          </a:xfrm>
          <a:prstGeom prst="line">
            <a:avLst/>
          </a:prstGeom>
          <a:noFill/>
          <a:ln w="0">
            <a:solidFill>
              <a:srgbClr val="00FFFF"/>
            </a:solidFill>
            <a:round/>
            <a:headEnd/>
            <a:tailEnd/>
          </a:ln>
        </p:spPr>
        <p:txBody>
          <a:bodyPr>
            <a:prstTxWarp prst="textNoShape">
              <a:avLst/>
            </a:prstTxWarp>
          </a:bodyPr>
          <a:lstStyle/>
          <a:p>
            <a:endParaRPr lang="en-US"/>
          </a:p>
        </p:txBody>
      </p:sp>
      <p:sp>
        <p:nvSpPr>
          <p:cNvPr id="103547" name="Freeform 123"/>
          <p:cNvSpPr>
            <a:spLocks/>
          </p:cNvSpPr>
          <p:nvPr/>
        </p:nvSpPr>
        <p:spPr bwMode="auto">
          <a:xfrm>
            <a:off x="6332538" y="3338513"/>
            <a:ext cx="34925" cy="260350"/>
          </a:xfrm>
          <a:custGeom>
            <a:avLst/>
            <a:gdLst>
              <a:gd name="T0" fmla="*/ 0 w 103"/>
              <a:gd name="T1" fmla="*/ 241006 h 821"/>
              <a:gd name="T2" fmla="*/ 0 w 103"/>
              <a:gd name="T3" fmla="*/ 244177 h 821"/>
              <a:gd name="T4" fmla="*/ 1017 w 103"/>
              <a:gd name="T5" fmla="*/ 247031 h 821"/>
              <a:gd name="T6" fmla="*/ 1695 w 103"/>
              <a:gd name="T7" fmla="*/ 249885 h 821"/>
              <a:gd name="T8" fmla="*/ 3391 w 103"/>
              <a:gd name="T9" fmla="*/ 252422 h 821"/>
              <a:gd name="T10" fmla="*/ 5086 w 103"/>
              <a:gd name="T11" fmla="*/ 254325 h 821"/>
              <a:gd name="T12" fmla="*/ 7121 w 103"/>
              <a:gd name="T13" fmla="*/ 256862 h 821"/>
              <a:gd name="T14" fmla="*/ 9833 w 103"/>
              <a:gd name="T15" fmla="*/ 258447 h 821"/>
              <a:gd name="T16" fmla="*/ 12207 w 103"/>
              <a:gd name="T17" fmla="*/ 259399 h 821"/>
              <a:gd name="T18" fmla="*/ 14580 w 103"/>
              <a:gd name="T19" fmla="*/ 260350 h 821"/>
              <a:gd name="T20" fmla="*/ 17632 w 103"/>
              <a:gd name="T21" fmla="*/ 260350 h 821"/>
              <a:gd name="T22" fmla="*/ 20345 w 103"/>
              <a:gd name="T23" fmla="*/ 260350 h 821"/>
              <a:gd name="T24" fmla="*/ 22718 w 103"/>
              <a:gd name="T25" fmla="*/ 259399 h 821"/>
              <a:gd name="T26" fmla="*/ 25770 w 103"/>
              <a:gd name="T27" fmla="*/ 258447 h 821"/>
              <a:gd name="T28" fmla="*/ 27804 w 103"/>
              <a:gd name="T29" fmla="*/ 256862 h 821"/>
              <a:gd name="T30" fmla="*/ 29839 w 103"/>
              <a:gd name="T31" fmla="*/ 254325 h 821"/>
              <a:gd name="T32" fmla="*/ 31534 w 103"/>
              <a:gd name="T33" fmla="*/ 252422 h 821"/>
              <a:gd name="T34" fmla="*/ 33230 w 103"/>
              <a:gd name="T35" fmla="*/ 249885 h 821"/>
              <a:gd name="T36" fmla="*/ 33908 w 103"/>
              <a:gd name="T37" fmla="*/ 247031 h 821"/>
              <a:gd name="T38" fmla="*/ 34925 w 103"/>
              <a:gd name="T39" fmla="*/ 244177 h 821"/>
              <a:gd name="T40" fmla="*/ 34925 w 103"/>
              <a:gd name="T41" fmla="*/ 241006 h 821"/>
              <a:gd name="T42" fmla="*/ 34925 w 103"/>
              <a:gd name="T43" fmla="*/ 19661 h 821"/>
              <a:gd name="T44" fmla="*/ 33908 w 103"/>
              <a:gd name="T45" fmla="*/ 13636 h 821"/>
              <a:gd name="T46" fmla="*/ 33230 w 103"/>
              <a:gd name="T47" fmla="*/ 10782 h 821"/>
              <a:gd name="T48" fmla="*/ 31534 w 103"/>
              <a:gd name="T49" fmla="*/ 8245 h 821"/>
              <a:gd name="T50" fmla="*/ 29839 w 103"/>
              <a:gd name="T51" fmla="*/ 6025 h 821"/>
              <a:gd name="T52" fmla="*/ 27804 w 103"/>
              <a:gd name="T53" fmla="*/ 3805 h 821"/>
              <a:gd name="T54" fmla="*/ 25770 w 103"/>
              <a:gd name="T55" fmla="*/ 2537 h 821"/>
              <a:gd name="T56" fmla="*/ 22718 w 103"/>
              <a:gd name="T57" fmla="*/ 1268 h 821"/>
              <a:gd name="T58" fmla="*/ 20345 w 103"/>
              <a:gd name="T59" fmla="*/ 634 h 821"/>
              <a:gd name="T60" fmla="*/ 17632 w 103"/>
              <a:gd name="T61" fmla="*/ 0 h 821"/>
              <a:gd name="T62" fmla="*/ 14580 w 103"/>
              <a:gd name="T63" fmla="*/ 634 h 821"/>
              <a:gd name="T64" fmla="*/ 12207 w 103"/>
              <a:gd name="T65" fmla="*/ 1268 h 821"/>
              <a:gd name="T66" fmla="*/ 9833 w 103"/>
              <a:gd name="T67" fmla="*/ 2537 h 821"/>
              <a:gd name="T68" fmla="*/ 7121 w 103"/>
              <a:gd name="T69" fmla="*/ 3805 h 821"/>
              <a:gd name="T70" fmla="*/ 5086 w 103"/>
              <a:gd name="T71" fmla="*/ 6025 h 821"/>
              <a:gd name="T72" fmla="*/ 3391 w 103"/>
              <a:gd name="T73" fmla="*/ 8245 h 821"/>
              <a:gd name="T74" fmla="*/ 1695 w 103"/>
              <a:gd name="T75" fmla="*/ 10782 h 821"/>
              <a:gd name="T76" fmla="*/ 1017 w 103"/>
              <a:gd name="T77" fmla="*/ 13636 h 821"/>
              <a:gd name="T78" fmla="*/ 0 w 103"/>
              <a:gd name="T79" fmla="*/ 16490 h 821"/>
              <a:gd name="T80" fmla="*/ 0 w 103"/>
              <a:gd name="T81" fmla="*/ 19661 h 821"/>
              <a:gd name="T82" fmla="*/ 0 w 103"/>
              <a:gd name="T83" fmla="*/ 241006 h 8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821"/>
              <a:gd name="T128" fmla="*/ 103 w 103"/>
              <a:gd name="T129" fmla="*/ 821 h 8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821">
                <a:moveTo>
                  <a:pt x="0" y="760"/>
                </a:moveTo>
                <a:lnTo>
                  <a:pt x="0" y="770"/>
                </a:lnTo>
                <a:lnTo>
                  <a:pt x="3" y="779"/>
                </a:lnTo>
                <a:lnTo>
                  <a:pt x="5" y="788"/>
                </a:lnTo>
                <a:lnTo>
                  <a:pt x="10" y="796"/>
                </a:lnTo>
                <a:lnTo>
                  <a:pt x="15" y="802"/>
                </a:lnTo>
                <a:lnTo>
                  <a:pt x="21" y="810"/>
                </a:lnTo>
                <a:lnTo>
                  <a:pt x="29" y="815"/>
                </a:lnTo>
                <a:lnTo>
                  <a:pt x="36" y="818"/>
                </a:lnTo>
                <a:lnTo>
                  <a:pt x="43" y="821"/>
                </a:lnTo>
                <a:lnTo>
                  <a:pt x="52" y="821"/>
                </a:lnTo>
                <a:lnTo>
                  <a:pt x="60" y="821"/>
                </a:lnTo>
                <a:lnTo>
                  <a:pt x="67" y="818"/>
                </a:lnTo>
                <a:lnTo>
                  <a:pt x="76" y="815"/>
                </a:lnTo>
                <a:lnTo>
                  <a:pt x="82" y="810"/>
                </a:lnTo>
                <a:lnTo>
                  <a:pt x="88" y="802"/>
                </a:lnTo>
                <a:lnTo>
                  <a:pt x="93" y="796"/>
                </a:lnTo>
                <a:lnTo>
                  <a:pt x="98" y="788"/>
                </a:lnTo>
                <a:lnTo>
                  <a:pt x="100" y="779"/>
                </a:lnTo>
                <a:lnTo>
                  <a:pt x="103" y="770"/>
                </a:lnTo>
                <a:lnTo>
                  <a:pt x="103" y="760"/>
                </a:lnTo>
                <a:lnTo>
                  <a:pt x="103" y="62"/>
                </a:lnTo>
                <a:lnTo>
                  <a:pt x="100" y="43"/>
                </a:lnTo>
                <a:lnTo>
                  <a:pt x="98" y="34"/>
                </a:lnTo>
                <a:lnTo>
                  <a:pt x="93" y="26"/>
                </a:lnTo>
                <a:lnTo>
                  <a:pt x="88" y="19"/>
                </a:lnTo>
                <a:lnTo>
                  <a:pt x="82" y="12"/>
                </a:lnTo>
                <a:lnTo>
                  <a:pt x="76" y="8"/>
                </a:lnTo>
                <a:lnTo>
                  <a:pt x="67" y="4"/>
                </a:lnTo>
                <a:lnTo>
                  <a:pt x="60" y="2"/>
                </a:lnTo>
                <a:lnTo>
                  <a:pt x="52" y="0"/>
                </a:lnTo>
                <a:lnTo>
                  <a:pt x="43" y="2"/>
                </a:lnTo>
                <a:lnTo>
                  <a:pt x="36" y="4"/>
                </a:lnTo>
                <a:lnTo>
                  <a:pt x="29" y="8"/>
                </a:lnTo>
                <a:lnTo>
                  <a:pt x="21" y="12"/>
                </a:lnTo>
                <a:lnTo>
                  <a:pt x="15" y="19"/>
                </a:lnTo>
                <a:lnTo>
                  <a:pt x="10" y="26"/>
                </a:lnTo>
                <a:lnTo>
                  <a:pt x="5" y="34"/>
                </a:lnTo>
                <a:lnTo>
                  <a:pt x="3" y="43"/>
                </a:lnTo>
                <a:lnTo>
                  <a:pt x="0" y="52"/>
                </a:lnTo>
                <a:lnTo>
                  <a:pt x="0" y="62"/>
                </a:lnTo>
                <a:lnTo>
                  <a:pt x="0" y="76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548" name="Line 124"/>
          <p:cNvSpPr>
            <a:spLocks noChangeShapeType="1"/>
          </p:cNvSpPr>
          <p:nvPr/>
        </p:nvSpPr>
        <p:spPr bwMode="auto">
          <a:xfrm>
            <a:off x="6350000" y="3338513"/>
            <a:ext cx="1588" cy="1587"/>
          </a:xfrm>
          <a:prstGeom prst="line">
            <a:avLst/>
          </a:prstGeom>
          <a:noFill/>
          <a:ln w="0">
            <a:solidFill>
              <a:srgbClr val="00FFFF"/>
            </a:solidFill>
            <a:round/>
            <a:headEnd/>
            <a:tailEnd/>
          </a:ln>
        </p:spPr>
        <p:txBody>
          <a:bodyPr>
            <a:prstTxWarp prst="textNoShape">
              <a:avLst/>
            </a:prstTxWarp>
          </a:bodyPr>
          <a:lstStyle/>
          <a:p>
            <a:endParaRPr lang="en-US"/>
          </a:p>
        </p:txBody>
      </p:sp>
      <p:sp>
        <p:nvSpPr>
          <p:cNvPr id="103549" name="Freeform 125"/>
          <p:cNvSpPr>
            <a:spLocks/>
          </p:cNvSpPr>
          <p:nvPr/>
        </p:nvSpPr>
        <p:spPr bwMode="auto">
          <a:xfrm>
            <a:off x="6332538" y="3338513"/>
            <a:ext cx="320675" cy="38100"/>
          </a:xfrm>
          <a:custGeom>
            <a:avLst/>
            <a:gdLst>
              <a:gd name="T0" fmla="*/ 17873 w 933"/>
              <a:gd name="T1" fmla="*/ 0 h 121"/>
              <a:gd name="T2" fmla="*/ 14779 w 933"/>
              <a:gd name="T3" fmla="*/ 630 h 121"/>
              <a:gd name="T4" fmla="*/ 12373 w 933"/>
              <a:gd name="T5" fmla="*/ 1260 h 121"/>
              <a:gd name="T6" fmla="*/ 9967 w 933"/>
              <a:gd name="T7" fmla="*/ 2519 h 121"/>
              <a:gd name="T8" fmla="*/ 7218 w 933"/>
              <a:gd name="T9" fmla="*/ 3779 h 121"/>
              <a:gd name="T10" fmla="*/ 5156 w 933"/>
              <a:gd name="T11" fmla="*/ 5983 h 121"/>
              <a:gd name="T12" fmla="*/ 3437 w 933"/>
              <a:gd name="T13" fmla="*/ 8187 h 121"/>
              <a:gd name="T14" fmla="*/ 1719 w 933"/>
              <a:gd name="T15" fmla="*/ 10706 h 121"/>
              <a:gd name="T16" fmla="*/ 1031 w 933"/>
              <a:gd name="T17" fmla="*/ 13540 h 121"/>
              <a:gd name="T18" fmla="*/ 0 w 933"/>
              <a:gd name="T19" fmla="*/ 16374 h 121"/>
              <a:gd name="T20" fmla="*/ 0 w 933"/>
              <a:gd name="T21" fmla="*/ 19207 h 121"/>
              <a:gd name="T22" fmla="*/ 0 w 933"/>
              <a:gd name="T23" fmla="*/ 22041 h 121"/>
              <a:gd name="T24" fmla="*/ 1031 w 933"/>
              <a:gd name="T25" fmla="*/ 25190 h 121"/>
              <a:gd name="T26" fmla="*/ 1719 w 933"/>
              <a:gd name="T27" fmla="*/ 28024 h 121"/>
              <a:gd name="T28" fmla="*/ 3437 w 933"/>
              <a:gd name="T29" fmla="*/ 30543 h 121"/>
              <a:gd name="T30" fmla="*/ 5156 w 933"/>
              <a:gd name="T31" fmla="*/ 32747 h 121"/>
              <a:gd name="T32" fmla="*/ 7218 w 933"/>
              <a:gd name="T33" fmla="*/ 34636 h 121"/>
              <a:gd name="T34" fmla="*/ 9967 w 933"/>
              <a:gd name="T35" fmla="*/ 36211 h 121"/>
              <a:gd name="T36" fmla="*/ 12373 w 933"/>
              <a:gd name="T37" fmla="*/ 37470 h 121"/>
              <a:gd name="T38" fmla="*/ 14779 w 933"/>
              <a:gd name="T39" fmla="*/ 38100 h 121"/>
              <a:gd name="T40" fmla="*/ 17873 w 933"/>
              <a:gd name="T41" fmla="*/ 38100 h 121"/>
              <a:gd name="T42" fmla="*/ 302802 w 933"/>
              <a:gd name="T43" fmla="*/ 38100 h 121"/>
              <a:gd name="T44" fmla="*/ 308302 w 933"/>
              <a:gd name="T45" fmla="*/ 37470 h 121"/>
              <a:gd name="T46" fmla="*/ 310708 w 933"/>
              <a:gd name="T47" fmla="*/ 36211 h 121"/>
              <a:gd name="T48" fmla="*/ 313457 w 933"/>
              <a:gd name="T49" fmla="*/ 34636 h 121"/>
              <a:gd name="T50" fmla="*/ 315519 w 933"/>
              <a:gd name="T51" fmla="*/ 32747 h 121"/>
              <a:gd name="T52" fmla="*/ 317238 w 933"/>
              <a:gd name="T53" fmla="*/ 30543 h 121"/>
              <a:gd name="T54" fmla="*/ 318956 w 933"/>
              <a:gd name="T55" fmla="*/ 28024 h 121"/>
              <a:gd name="T56" fmla="*/ 319644 w 933"/>
              <a:gd name="T57" fmla="*/ 25190 h 121"/>
              <a:gd name="T58" fmla="*/ 320675 w 933"/>
              <a:gd name="T59" fmla="*/ 22041 h 121"/>
              <a:gd name="T60" fmla="*/ 320675 w 933"/>
              <a:gd name="T61" fmla="*/ 19207 h 121"/>
              <a:gd name="T62" fmla="*/ 320675 w 933"/>
              <a:gd name="T63" fmla="*/ 16374 h 121"/>
              <a:gd name="T64" fmla="*/ 319644 w 933"/>
              <a:gd name="T65" fmla="*/ 13540 h 121"/>
              <a:gd name="T66" fmla="*/ 318956 w 933"/>
              <a:gd name="T67" fmla="*/ 10706 h 121"/>
              <a:gd name="T68" fmla="*/ 317238 w 933"/>
              <a:gd name="T69" fmla="*/ 8187 h 121"/>
              <a:gd name="T70" fmla="*/ 315519 w 933"/>
              <a:gd name="T71" fmla="*/ 5983 h 121"/>
              <a:gd name="T72" fmla="*/ 313457 w 933"/>
              <a:gd name="T73" fmla="*/ 3779 h 121"/>
              <a:gd name="T74" fmla="*/ 310708 w 933"/>
              <a:gd name="T75" fmla="*/ 2519 h 121"/>
              <a:gd name="T76" fmla="*/ 308302 w 933"/>
              <a:gd name="T77" fmla="*/ 1260 h 121"/>
              <a:gd name="T78" fmla="*/ 305896 w 933"/>
              <a:gd name="T79" fmla="*/ 630 h 121"/>
              <a:gd name="T80" fmla="*/ 302802 w 933"/>
              <a:gd name="T81" fmla="*/ 0 h 121"/>
              <a:gd name="T82" fmla="*/ 17873 w 933"/>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3"/>
              <a:gd name="T127" fmla="*/ 0 h 121"/>
              <a:gd name="T128" fmla="*/ 933 w 933"/>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3" h="121">
                <a:moveTo>
                  <a:pt x="52" y="0"/>
                </a:moveTo>
                <a:lnTo>
                  <a:pt x="43" y="2"/>
                </a:lnTo>
                <a:lnTo>
                  <a:pt x="36" y="4"/>
                </a:lnTo>
                <a:lnTo>
                  <a:pt x="29" y="8"/>
                </a:lnTo>
                <a:lnTo>
                  <a:pt x="21" y="12"/>
                </a:lnTo>
                <a:lnTo>
                  <a:pt x="15" y="19"/>
                </a:lnTo>
                <a:lnTo>
                  <a:pt x="10" y="26"/>
                </a:lnTo>
                <a:lnTo>
                  <a:pt x="5" y="34"/>
                </a:lnTo>
                <a:lnTo>
                  <a:pt x="3" y="43"/>
                </a:lnTo>
                <a:lnTo>
                  <a:pt x="0" y="52"/>
                </a:lnTo>
                <a:lnTo>
                  <a:pt x="0" y="61"/>
                </a:lnTo>
                <a:lnTo>
                  <a:pt x="0" y="70"/>
                </a:lnTo>
                <a:lnTo>
                  <a:pt x="3" y="80"/>
                </a:lnTo>
                <a:lnTo>
                  <a:pt x="5" y="89"/>
                </a:lnTo>
                <a:lnTo>
                  <a:pt x="10" y="97"/>
                </a:lnTo>
                <a:lnTo>
                  <a:pt x="15" y="104"/>
                </a:lnTo>
                <a:lnTo>
                  <a:pt x="21" y="110"/>
                </a:lnTo>
                <a:lnTo>
                  <a:pt x="29" y="115"/>
                </a:lnTo>
                <a:lnTo>
                  <a:pt x="36" y="119"/>
                </a:lnTo>
                <a:lnTo>
                  <a:pt x="43" y="121"/>
                </a:lnTo>
                <a:lnTo>
                  <a:pt x="52" y="121"/>
                </a:lnTo>
                <a:lnTo>
                  <a:pt x="881" y="121"/>
                </a:lnTo>
                <a:lnTo>
                  <a:pt x="897" y="119"/>
                </a:lnTo>
                <a:lnTo>
                  <a:pt x="904" y="115"/>
                </a:lnTo>
                <a:lnTo>
                  <a:pt x="912" y="110"/>
                </a:lnTo>
                <a:lnTo>
                  <a:pt x="918" y="104"/>
                </a:lnTo>
                <a:lnTo>
                  <a:pt x="923" y="97"/>
                </a:lnTo>
                <a:lnTo>
                  <a:pt x="928" y="89"/>
                </a:lnTo>
                <a:lnTo>
                  <a:pt x="930" y="80"/>
                </a:lnTo>
                <a:lnTo>
                  <a:pt x="933" y="70"/>
                </a:lnTo>
                <a:lnTo>
                  <a:pt x="933" y="61"/>
                </a:lnTo>
                <a:lnTo>
                  <a:pt x="933" y="52"/>
                </a:lnTo>
                <a:lnTo>
                  <a:pt x="930" y="43"/>
                </a:lnTo>
                <a:lnTo>
                  <a:pt x="928" y="34"/>
                </a:lnTo>
                <a:lnTo>
                  <a:pt x="923" y="26"/>
                </a:lnTo>
                <a:lnTo>
                  <a:pt x="918" y="19"/>
                </a:lnTo>
                <a:lnTo>
                  <a:pt x="912" y="12"/>
                </a:lnTo>
                <a:lnTo>
                  <a:pt x="904" y="8"/>
                </a:lnTo>
                <a:lnTo>
                  <a:pt x="897" y="4"/>
                </a:lnTo>
                <a:lnTo>
                  <a:pt x="890" y="2"/>
                </a:lnTo>
                <a:lnTo>
                  <a:pt x="881" y="0"/>
                </a:lnTo>
                <a:lnTo>
                  <a:pt x="52" y="0"/>
                </a:lnTo>
                <a:close/>
              </a:path>
            </a:pathLst>
          </a:custGeom>
          <a:solidFill>
            <a:srgbClr val="00FFFF"/>
          </a:solidFill>
          <a:ln w="7938">
            <a:solidFill>
              <a:srgbClr val="00FFFF"/>
            </a:solidFill>
            <a:round/>
            <a:headEnd/>
            <a:tailEnd/>
          </a:ln>
        </p:spPr>
        <p:txBody>
          <a:bodyPr>
            <a:prstTxWarp prst="textNoShape">
              <a:avLst/>
            </a:prstTxWarp>
          </a:bodyPr>
          <a:lstStyle/>
          <a:p>
            <a:endParaRPr lang="en-US"/>
          </a:p>
        </p:txBody>
      </p:sp>
      <p:sp>
        <p:nvSpPr>
          <p:cNvPr id="103550" name="Line 126"/>
          <p:cNvSpPr>
            <a:spLocks noChangeShapeType="1"/>
          </p:cNvSpPr>
          <p:nvPr/>
        </p:nvSpPr>
        <p:spPr bwMode="auto">
          <a:xfrm>
            <a:off x="6635750" y="3338513"/>
            <a:ext cx="1588" cy="1587"/>
          </a:xfrm>
          <a:prstGeom prst="line">
            <a:avLst/>
          </a:prstGeom>
          <a:noFill/>
          <a:ln w="0">
            <a:solidFill>
              <a:srgbClr val="00FFFF"/>
            </a:solidFill>
            <a:round/>
            <a:headEnd/>
            <a:tailEnd/>
          </a:ln>
        </p:spPr>
        <p:txBody>
          <a:bodyPr>
            <a:prstTxWarp prst="textNoShape">
              <a:avLst/>
            </a:prstTxWarp>
          </a:bodyPr>
          <a:lstStyle/>
          <a:p>
            <a:endParaRPr lang="en-US"/>
          </a:p>
        </p:txBody>
      </p:sp>
      <p:sp>
        <p:nvSpPr>
          <p:cNvPr id="103551" name="Freeform 127"/>
          <p:cNvSpPr>
            <a:spLocks/>
          </p:cNvSpPr>
          <p:nvPr/>
        </p:nvSpPr>
        <p:spPr bwMode="auto">
          <a:xfrm>
            <a:off x="6619875" y="3338513"/>
            <a:ext cx="320675" cy="38100"/>
          </a:xfrm>
          <a:custGeom>
            <a:avLst/>
            <a:gdLst>
              <a:gd name="T0" fmla="*/ 17853 w 934"/>
              <a:gd name="T1" fmla="*/ 0 h 121"/>
              <a:gd name="T2" fmla="*/ 15450 w 934"/>
              <a:gd name="T3" fmla="*/ 630 h 121"/>
              <a:gd name="T4" fmla="*/ 12360 w 934"/>
              <a:gd name="T5" fmla="*/ 1260 h 121"/>
              <a:gd name="T6" fmla="*/ 9613 w 934"/>
              <a:gd name="T7" fmla="*/ 2519 h 121"/>
              <a:gd name="T8" fmla="*/ 7553 w 934"/>
              <a:gd name="T9" fmla="*/ 3779 h 121"/>
              <a:gd name="T10" fmla="*/ 5493 w 934"/>
              <a:gd name="T11" fmla="*/ 5983 h 121"/>
              <a:gd name="T12" fmla="*/ 3433 w 934"/>
              <a:gd name="T13" fmla="*/ 8187 h 121"/>
              <a:gd name="T14" fmla="*/ 2060 w 934"/>
              <a:gd name="T15" fmla="*/ 10706 h 121"/>
              <a:gd name="T16" fmla="*/ 687 w 934"/>
              <a:gd name="T17" fmla="*/ 13540 h 121"/>
              <a:gd name="T18" fmla="*/ 343 w 934"/>
              <a:gd name="T19" fmla="*/ 16374 h 121"/>
              <a:gd name="T20" fmla="*/ 0 w 934"/>
              <a:gd name="T21" fmla="*/ 19207 h 121"/>
              <a:gd name="T22" fmla="*/ 343 w 934"/>
              <a:gd name="T23" fmla="*/ 22041 h 121"/>
              <a:gd name="T24" fmla="*/ 687 w 934"/>
              <a:gd name="T25" fmla="*/ 25190 h 121"/>
              <a:gd name="T26" fmla="*/ 2060 w 934"/>
              <a:gd name="T27" fmla="*/ 28024 h 121"/>
              <a:gd name="T28" fmla="*/ 3433 w 934"/>
              <a:gd name="T29" fmla="*/ 30543 h 121"/>
              <a:gd name="T30" fmla="*/ 5493 w 934"/>
              <a:gd name="T31" fmla="*/ 32747 h 121"/>
              <a:gd name="T32" fmla="*/ 7553 w 934"/>
              <a:gd name="T33" fmla="*/ 34636 h 121"/>
              <a:gd name="T34" fmla="*/ 9613 w 934"/>
              <a:gd name="T35" fmla="*/ 36211 h 121"/>
              <a:gd name="T36" fmla="*/ 12360 w 934"/>
              <a:gd name="T37" fmla="*/ 37470 h 121"/>
              <a:gd name="T38" fmla="*/ 15450 w 934"/>
              <a:gd name="T39" fmla="*/ 38100 h 121"/>
              <a:gd name="T40" fmla="*/ 17853 w 934"/>
              <a:gd name="T41" fmla="*/ 38100 h 121"/>
              <a:gd name="T42" fmla="*/ 302822 w 934"/>
              <a:gd name="T43" fmla="*/ 38100 h 121"/>
              <a:gd name="T44" fmla="*/ 308315 w 934"/>
              <a:gd name="T45" fmla="*/ 37470 h 121"/>
              <a:gd name="T46" fmla="*/ 311062 w 934"/>
              <a:gd name="T47" fmla="*/ 36211 h 121"/>
              <a:gd name="T48" fmla="*/ 313465 w 934"/>
              <a:gd name="T49" fmla="*/ 34636 h 121"/>
              <a:gd name="T50" fmla="*/ 315525 w 934"/>
              <a:gd name="T51" fmla="*/ 32747 h 121"/>
              <a:gd name="T52" fmla="*/ 317242 w 934"/>
              <a:gd name="T53" fmla="*/ 30543 h 121"/>
              <a:gd name="T54" fmla="*/ 318615 w 934"/>
              <a:gd name="T55" fmla="*/ 28024 h 121"/>
              <a:gd name="T56" fmla="*/ 319988 w 934"/>
              <a:gd name="T57" fmla="*/ 25190 h 121"/>
              <a:gd name="T58" fmla="*/ 320332 w 934"/>
              <a:gd name="T59" fmla="*/ 22041 h 121"/>
              <a:gd name="T60" fmla="*/ 320675 w 934"/>
              <a:gd name="T61" fmla="*/ 19207 h 121"/>
              <a:gd name="T62" fmla="*/ 320332 w 934"/>
              <a:gd name="T63" fmla="*/ 16374 h 121"/>
              <a:gd name="T64" fmla="*/ 319988 w 934"/>
              <a:gd name="T65" fmla="*/ 13540 h 121"/>
              <a:gd name="T66" fmla="*/ 318615 w 934"/>
              <a:gd name="T67" fmla="*/ 10706 h 121"/>
              <a:gd name="T68" fmla="*/ 317242 w 934"/>
              <a:gd name="T69" fmla="*/ 8187 h 121"/>
              <a:gd name="T70" fmla="*/ 315525 w 934"/>
              <a:gd name="T71" fmla="*/ 5983 h 121"/>
              <a:gd name="T72" fmla="*/ 313465 w 934"/>
              <a:gd name="T73" fmla="*/ 3779 h 121"/>
              <a:gd name="T74" fmla="*/ 311062 w 934"/>
              <a:gd name="T75" fmla="*/ 2519 h 121"/>
              <a:gd name="T76" fmla="*/ 308315 w 934"/>
              <a:gd name="T77" fmla="*/ 1260 h 121"/>
              <a:gd name="T78" fmla="*/ 305912 w 934"/>
              <a:gd name="T79" fmla="*/ 630 h 121"/>
              <a:gd name="T80" fmla="*/ 302822 w 934"/>
              <a:gd name="T81" fmla="*/ 0 h 121"/>
              <a:gd name="T82" fmla="*/ 17853 w 934"/>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1"/>
              <a:gd name="T128" fmla="*/ 934 w 934"/>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1">
                <a:moveTo>
                  <a:pt x="52" y="0"/>
                </a:moveTo>
                <a:lnTo>
                  <a:pt x="45" y="2"/>
                </a:lnTo>
                <a:lnTo>
                  <a:pt x="36" y="4"/>
                </a:lnTo>
                <a:lnTo>
                  <a:pt x="28" y="8"/>
                </a:lnTo>
                <a:lnTo>
                  <a:pt x="22" y="12"/>
                </a:lnTo>
                <a:lnTo>
                  <a:pt x="16" y="19"/>
                </a:lnTo>
                <a:lnTo>
                  <a:pt x="10" y="26"/>
                </a:lnTo>
                <a:lnTo>
                  <a:pt x="6" y="34"/>
                </a:lnTo>
                <a:lnTo>
                  <a:pt x="2" y="43"/>
                </a:lnTo>
                <a:lnTo>
                  <a:pt x="1" y="52"/>
                </a:lnTo>
                <a:lnTo>
                  <a:pt x="0" y="61"/>
                </a:lnTo>
                <a:lnTo>
                  <a:pt x="1" y="70"/>
                </a:lnTo>
                <a:lnTo>
                  <a:pt x="2" y="80"/>
                </a:lnTo>
                <a:lnTo>
                  <a:pt x="6" y="89"/>
                </a:lnTo>
                <a:lnTo>
                  <a:pt x="10" y="97"/>
                </a:lnTo>
                <a:lnTo>
                  <a:pt x="16" y="104"/>
                </a:lnTo>
                <a:lnTo>
                  <a:pt x="22" y="110"/>
                </a:lnTo>
                <a:lnTo>
                  <a:pt x="28" y="115"/>
                </a:lnTo>
                <a:lnTo>
                  <a:pt x="36" y="119"/>
                </a:lnTo>
                <a:lnTo>
                  <a:pt x="45" y="121"/>
                </a:lnTo>
                <a:lnTo>
                  <a:pt x="52" y="121"/>
                </a:lnTo>
                <a:lnTo>
                  <a:pt x="882" y="121"/>
                </a:lnTo>
                <a:lnTo>
                  <a:pt x="898" y="119"/>
                </a:lnTo>
                <a:lnTo>
                  <a:pt x="906" y="115"/>
                </a:lnTo>
                <a:lnTo>
                  <a:pt x="913" y="110"/>
                </a:lnTo>
                <a:lnTo>
                  <a:pt x="919" y="104"/>
                </a:lnTo>
                <a:lnTo>
                  <a:pt x="924" y="97"/>
                </a:lnTo>
                <a:lnTo>
                  <a:pt x="928" y="89"/>
                </a:lnTo>
                <a:lnTo>
                  <a:pt x="932" y="80"/>
                </a:lnTo>
                <a:lnTo>
                  <a:pt x="933" y="70"/>
                </a:lnTo>
                <a:lnTo>
                  <a:pt x="934" y="61"/>
                </a:lnTo>
                <a:lnTo>
                  <a:pt x="933" y="52"/>
                </a:lnTo>
                <a:lnTo>
                  <a:pt x="932" y="43"/>
                </a:lnTo>
                <a:lnTo>
                  <a:pt x="928" y="34"/>
                </a:lnTo>
                <a:lnTo>
                  <a:pt x="924" y="26"/>
                </a:lnTo>
                <a:lnTo>
                  <a:pt x="919" y="19"/>
                </a:lnTo>
                <a:lnTo>
                  <a:pt x="913" y="12"/>
                </a:lnTo>
                <a:lnTo>
                  <a:pt x="906" y="8"/>
                </a:lnTo>
                <a:lnTo>
                  <a:pt x="898" y="4"/>
                </a:lnTo>
                <a:lnTo>
                  <a:pt x="891" y="2"/>
                </a:lnTo>
                <a:lnTo>
                  <a:pt x="882" y="0"/>
                </a:lnTo>
                <a:lnTo>
                  <a:pt x="52" y="0"/>
                </a:lnTo>
                <a:close/>
              </a:path>
            </a:pathLst>
          </a:custGeom>
          <a:solidFill>
            <a:srgbClr val="00FFFF"/>
          </a:solidFill>
          <a:ln w="8001">
            <a:solidFill>
              <a:srgbClr val="00FFFF"/>
            </a:solidFill>
            <a:round/>
            <a:headEnd/>
            <a:tailEnd/>
          </a:ln>
        </p:spPr>
        <p:txBody>
          <a:bodyPr>
            <a:prstTxWarp prst="textNoShape">
              <a:avLst/>
            </a:prstTxWarp>
          </a:bodyPr>
          <a:lstStyle/>
          <a:p>
            <a:endParaRPr lang="en-US"/>
          </a:p>
        </p:txBody>
      </p:sp>
      <p:sp>
        <p:nvSpPr>
          <p:cNvPr id="103552" name="Line 128"/>
          <p:cNvSpPr>
            <a:spLocks noChangeShapeType="1"/>
          </p:cNvSpPr>
          <p:nvPr/>
        </p:nvSpPr>
        <p:spPr bwMode="auto">
          <a:xfrm>
            <a:off x="6923088" y="3338513"/>
            <a:ext cx="1587" cy="1587"/>
          </a:xfrm>
          <a:prstGeom prst="line">
            <a:avLst/>
          </a:prstGeom>
          <a:noFill/>
          <a:ln w="0">
            <a:solidFill>
              <a:srgbClr val="FFFFFF"/>
            </a:solidFill>
            <a:round/>
            <a:headEnd/>
            <a:tailEnd/>
          </a:ln>
        </p:spPr>
        <p:txBody>
          <a:bodyPr>
            <a:prstTxWarp prst="textNoShape">
              <a:avLst/>
            </a:prstTxWarp>
          </a:bodyPr>
          <a:lstStyle/>
          <a:p>
            <a:endParaRPr lang="en-US"/>
          </a:p>
        </p:txBody>
      </p:sp>
      <p:sp>
        <p:nvSpPr>
          <p:cNvPr id="103553" name="Freeform 129"/>
          <p:cNvSpPr>
            <a:spLocks/>
          </p:cNvSpPr>
          <p:nvPr/>
        </p:nvSpPr>
        <p:spPr bwMode="auto">
          <a:xfrm>
            <a:off x="6905625" y="3338513"/>
            <a:ext cx="322263" cy="38100"/>
          </a:xfrm>
          <a:custGeom>
            <a:avLst/>
            <a:gdLst>
              <a:gd name="T0" fmla="*/ 17942 w 934"/>
              <a:gd name="T1" fmla="*/ 0 h 121"/>
              <a:gd name="T2" fmla="*/ 14837 w 934"/>
              <a:gd name="T3" fmla="*/ 630 h 121"/>
              <a:gd name="T4" fmla="*/ 12421 w 934"/>
              <a:gd name="T5" fmla="*/ 1260 h 121"/>
              <a:gd name="T6" fmla="*/ 10006 w 934"/>
              <a:gd name="T7" fmla="*/ 2519 h 121"/>
              <a:gd name="T8" fmla="*/ 7246 w 934"/>
              <a:gd name="T9" fmla="*/ 3779 h 121"/>
              <a:gd name="T10" fmla="*/ 5176 w 934"/>
              <a:gd name="T11" fmla="*/ 5983 h 121"/>
              <a:gd name="T12" fmla="*/ 3450 w 934"/>
              <a:gd name="T13" fmla="*/ 8187 h 121"/>
              <a:gd name="T14" fmla="*/ 2070 w 934"/>
              <a:gd name="T15" fmla="*/ 10706 h 121"/>
              <a:gd name="T16" fmla="*/ 1035 w 934"/>
              <a:gd name="T17" fmla="*/ 13540 h 121"/>
              <a:gd name="T18" fmla="*/ 345 w 934"/>
              <a:gd name="T19" fmla="*/ 16374 h 121"/>
              <a:gd name="T20" fmla="*/ 0 w 934"/>
              <a:gd name="T21" fmla="*/ 19207 h 121"/>
              <a:gd name="T22" fmla="*/ 345 w 934"/>
              <a:gd name="T23" fmla="*/ 22041 h 121"/>
              <a:gd name="T24" fmla="*/ 1035 w 934"/>
              <a:gd name="T25" fmla="*/ 25190 h 121"/>
              <a:gd name="T26" fmla="*/ 2070 w 934"/>
              <a:gd name="T27" fmla="*/ 28024 h 121"/>
              <a:gd name="T28" fmla="*/ 3450 w 934"/>
              <a:gd name="T29" fmla="*/ 30543 h 121"/>
              <a:gd name="T30" fmla="*/ 5176 w 934"/>
              <a:gd name="T31" fmla="*/ 32747 h 121"/>
              <a:gd name="T32" fmla="*/ 7246 w 934"/>
              <a:gd name="T33" fmla="*/ 34636 h 121"/>
              <a:gd name="T34" fmla="*/ 10006 w 934"/>
              <a:gd name="T35" fmla="*/ 36211 h 121"/>
              <a:gd name="T36" fmla="*/ 12421 w 934"/>
              <a:gd name="T37" fmla="*/ 37470 h 121"/>
              <a:gd name="T38" fmla="*/ 14837 w 934"/>
              <a:gd name="T39" fmla="*/ 38100 h 121"/>
              <a:gd name="T40" fmla="*/ 17942 w 934"/>
              <a:gd name="T41" fmla="*/ 38100 h 121"/>
              <a:gd name="T42" fmla="*/ 304321 w 934"/>
              <a:gd name="T43" fmla="*/ 38100 h 121"/>
              <a:gd name="T44" fmla="*/ 309842 w 934"/>
              <a:gd name="T45" fmla="*/ 37470 h 121"/>
              <a:gd name="T46" fmla="*/ 312602 w 934"/>
              <a:gd name="T47" fmla="*/ 36211 h 121"/>
              <a:gd name="T48" fmla="*/ 314672 w 934"/>
              <a:gd name="T49" fmla="*/ 34636 h 121"/>
              <a:gd name="T50" fmla="*/ 316742 w 934"/>
              <a:gd name="T51" fmla="*/ 32747 h 121"/>
              <a:gd name="T52" fmla="*/ 318813 w 934"/>
              <a:gd name="T53" fmla="*/ 30543 h 121"/>
              <a:gd name="T54" fmla="*/ 320193 w 934"/>
              <a:gd name="T55" fmla="*/ 28024 h 121"/>
              <a:gd name="T56" fmla="*/ 321573 w 934"/>
              <a:gd name="T57" fmla="*/ 25190 h 121"/>
              <a:gd name="T58" fmla="*/ 321918 w 934"/>
              <a:gd name="T59" fmla="*/ 22041 h 121"/>
              <a:gd name="T60" fmla="*/ 322263 w 934"/>
              <a:gd name="T61" fmla="*/ 19207 h 121"/>
              <a:gd name="T62" fmla="*/ 321918 w 934"/>
              <a:gd name="T63" fmla="*/ 16374 h 121"/>
              <a:gd name="T64" fmla="*/ 321573 w 934"/>
              <a:gd name="T65" fmla="*/ 13540 h 121"/>
              <a:gd name="T66" fmla="*/ 320193 w 934"/>
              <a:gd name="T67" fmla="*/ 10706 h 121"/>
              <a:gd name="T68" fmla="*/ 318813 w 934"/>
              <a:gd name="T69" fmla="*/ 8187 h 121"/>
              <a:gd name="T70" fmla="*/ 316742 w 934"/>
              <a:gd name="T71" fmla="*/ 5983 h 121"/>
              <a:gd name="T72" fmla="*/ 314672 w 934"/>
              <a:gd name="T73" fmla="*/ 3779 h 121"/>
              <a:gd name="T74" fmla="*/ 312602 w 934"/>
              <a:gd name="T75" fmla="*/ 2519 h 121"/>
              <a:gd name="T76" fmla="*/ 309842 w 934"/>
              <a:gd name="T77" fmla="*/ 1260 h 121"/>
              <a:gd name="T78" fmla="*/ 307081 w 934"/>
              <a:gd name="T79" fmla="*/ 630 h 121"/>
              <a:gd name="T80" fmla="*/ 304321 w 934"/>
              <a:gd name="T81" fmla="*/ 0 h 121"/>
              <a:gd name="T82" fmla="*/ 17942 w 934"/>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1"/>
              <a:gd name="T128" fmla="*/ 934 w 934"/>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1">
                <a:moveTo>
                  <a:pt x="52" y="0"/>
                </a:moveTo>
                <a:lnTo>
                  <a:pt x="43" y="2"/>
                </a:lnTo>
                <a:lnTo>
                  <a:pt x="36" y="4"/>
                </a:lnTo>
                <a:lnTo>
                  <a:pt x="29" y="8"/>
                </a:lnTo>
                <a:lnTo>
                  <a:pt x="21" y="12"/>
                </a:lnTo>
                <a:lnTo>
                  <a:pt x="15" y="19"/>
                </a:lnTo>
                <a:lnTo>
                  <a:pt x="10" y="26"/>
                </a:lnTo>
                <a:lnTo>
                  <a:pt x="6" y="34"/>
                </a:lnTo>
                <a:lnTo>
                  <a:pt x="3" y="43"/>
                </a:lnTo>
                <a:lnTo>
                  <a:pt x="1" y="52"/>
                </a:lnTo>
                <a:lnTo>
                  <a:pt x="0" y="61"/>
                </a:lnTo>
                <a:lnTo>
                  <a:pt x="1" y="70"/>
                </a:lnTo>
                <a:lnTo>
                  <a:pt x="3" y="80"/>
                </a:lnTo>
                <a:lnTo>
                  <a:pt x="6" y="89"/>
                </a:lnTo>
                <a:lnTo>
                  <a:pt x="10" y="97"/>
                </a:lnTo>
                <a:lnTo>
                  <a:pt x="15" y="104"/>
                </a:lnTo>
                <a:lnTo>
                  <a:pt x="21" y="110"/>
                </a:lnTo>
                <a:lnTo>
                  <a:pt x="29" y="115"/>
                </a:lnTo>
                <a:lnTo>
                  <a:pt x="36" y="119"/>
                </a:lnTo>
                <a:lnTo>
                  <a:pt x="43" y="121"/>
                </a:lnTo>
                <a:lnTo>
                  <a:pt x="52" y="121"/>
                </a:lnTo>
                <a:lnTo>
                  <a:pt x="882" y="121"/>
                </a:lnTo>
                <a:lnTo>
                  <a:pt x="898" y="119"/>
                </a:lnTo>
                <a:lnTo>
                  <a:pt x="906" y="115"/>
                </a:lnTo>
                <a:lnTo>
                  <a:pt x="912" y="110"/>
                </a:lnTo>
                <a:lnTo>
                  <a:pt x="918" y="104"/>
                </a:lnTo>
                <a:lnTo>
                  <a:pt x="924" y="97"/>
                </a:lnTo>
                <a:lnTo>
                  <a:pt x="928" y="89"/>
                </a:lnTo>
                <a:lnTo>
                  <a:pt x="932" y="80"/>
                </a:lnTo>
                <a:lnTo>
                  <a:pt x="933" y="70"/>
                </a:lnTo>
                <a:lnTo>
                  <a:pt x="934" y="61"/>
                </a:lnTo>
                <a:lnTo>
                  <a:pt x="933" y="52"/>
                </a:lnTo>
                <a:lnTo>
                  <a:pt x="932" y="43"/>
                </a:lnTo>
                <a:lnTo>
                  <a:pt x="928" y="34"/>
                </a:lnTo>
                <a:lnTo>
                  <a:pt x="924" y="26"/>
                </a:lnTo>
                <a:lnTo>
                  <a:pt x="918" y="19"/>
                </a:lnTo>
                <a:lnTo>
                  <a:pt x="912" y="12"/>
                </a:lnTo>
                <a:lnTo>
                  <a:pt x="906" y="8"/>
                </a:lnTo>
                <a:lnTo>
                  <a:pt x="898" y="4"/>
                </a:lnTo>
                <a:lnTo>
                  <a:pt x="890" y="2"/>
                </a:lnTo>
                <a:lnTo>
                  <a:pt x="882" y="0"/>
                </a:lnTo>
                <a:lnTo>
                  <a:pt x="52" y="0"/>
                </a:lnTo>
                <a:close/>
              </a:path>
            </a:pathLst>
          </a:custGeom>
          <a:solidFill>
            <a:srgbClr val="00FFFF"/>
          </a:solidFill>
          <a:ln w="8001">
            <a:solidFill>
              <a:srgbClr val="00FFFF"/>
            </a:solidFill>
            <a:round/>
            <a:headEnd/>
            <a:tailEnd/>
          </a:ln>
        </p:spPr>
        <p:txBody>
          <a:bodyPr>
            <a:prstTxWarp prst="textNoShape">
              <a:avLst/>
            </a:prstTxWarp>
          </a:bodyPr>
          <a:lstStyle/>
          <a:p>
            <a:endParaRPr lang="en-US"/>
          </a:p>
        </p:txBody>
      </p:sp>
      <p:sp>
        <p:nvSpPr>
          <p:cNvPr id="103554" name="Line 130"/>
          <p:cNvSpPr>
            <a:spLocks noChangeShapeType="1"/>
          </p:cNvSpPr>
          <p:nvPr/>
        </p:nvSpPr>
        <p:spPr bwMode="auto">
          <a:xfrm>
            <a:off x="7210425" y="3338513"/>
            <a:ext cx="1588" cy="1587"/>
          </a:xfrm>
          <a:prstGeom prst="line">
            <a:avLst/>
          </a:prstGeom>
          <a:noFill/>
          <a:ln w="0">
            <a:solidFill>
              <a:srgbClr val="FFFFFF"/>
            </a:solidFill>
            <a:round/>
            <a:headEnd/>
            <a:tailEnd/>
          </a:ln>
        </p:spPr>
        <p:txBody>
          <a:bodyPr>
            <a:prstTxWarp prst="textNoShape">
              <a:avLst/>
            </a:prstTxWarp>
          </a:bodyPr>
          <a:lstStyle/>
          <a:p>
            <a:endParaRPr lang="en-US"/>
          </a:p>
        </p:txBody>
      </p:sp>
      <p:sp>
        <p:nvSpPr>
          <p:cNvPr id="103555" name="Freeform 131"/>
          <p:cNvSpPr>
            <a:spLocks/>
          </p:cNvSpPr>
          <p:nvPr/>
        </p:nvSpPr>
        <p:spPr bwMode="auto">
          <a:xfrm>
            <a:off x="7192963" y="3338513"/>
            <a:ext cx="320675" cy="38100"/>
          </a:xfrm>
          <a:custGeom>
            <a:avLst/>
            <a:gdLst>
              <a:gd name="T0" fmla="*/ 17873 w 933"/>
              <a:gd name="T1" fmla="*/ 0 h 121"/>
              <a:gd name="T2" fmla="*/ 15123 w 933"/>
              <a:gd name="T3" fmla="*/ 630 h 121"/>
              <a:gd name="T4" fmla="*/ 12373 w 933"/>
              <a:gd name="T5" fmla="*/ 1260 h 121"/>
              <a:gd name="T6" fmla="*/ 9967 w 933"/>
              <a:gd name="T7" fmla="*/ 2519 h 121"/>
              <a:gd name="T8" fmla="*/ 7218 w 933"/>
              <a:gd name="T9" fmla="*/ 3779 h 121"/>
              <a:gd name="T10" fmla="*/ 5156 w 933"/>
              <a:gd name="T11" fmla="*/ 5983 h 121"/>
              <a:gd name="T12" fmla="*/ 3437 w 933"/>
              <a:gd name="T13" fmla="*/ 8187 h 121"/>
              <a:gd name="T14" fmla="*/ 1719 w 933"/>
              <a:gd name="T15" fmla="*/ 10706 h 121"/>
              <a:gd name="T16" fmla="*/ 1031 w 933"/>
              <a:gd name="T17" fmla="*/ 13540 h 121"/>
              <a:gd name="T18" fmla="*/ 0 w 933"/>
              <a:gd name="T19" fmla="*/ 16374 h 121"/>
              <a:gd name="T20" fmla="*/ 0 w 933"/>
              <a:gd name="T21" fmla="*/ 19207 h 121"/>
              <a:gd name="T22" fmla="*/ 0 w 933"/>
              <a:gd name="T23" fmla="*/ 22041 h 121"/>
              <a:gd name="T24" fmla="*/ 1031 w 933"/>
              <a:gd name="T25" fmla="*/ 25190 h 121"/>
              <a:gd name="T26" fmla="*/ 1719 w 933"/>
              <a:gd name="T27" fmla="*/ 28024 h 121"/>
              <a:gd name="T28" fmla="*/ 3437 w 933"/>
              <a:gd name="T29" fmla="*/ 30543 h 121"/>
              <a:gd name="T30" fmla="*/ 5156 w 933"/>
              <a:gd name="T31" fmla="*/ 32747 h 121"/>
              <a:gd name="T32" fmla="*/ 7218 w 933"/>
              <a:gd name="T33" fmla="*/ 34636 h 121"/>
              <a:gd name="T34" fmla="*/ 9967 w 933"/>
              <a:gd name="T35" fmla="*/ 36211 h 121"/>
              <a:gd name="T36" fmla="*/ 12373 w 933"/>
              <a:gd name="T37" fmla="*/ 37470 h 121"/>
              <a:gd name="T38" fmla="*/ 15123 w 933"/>
              <a:gd name="T39" fmla="*/ 38100 h 121"/>
              <a:gd name="T40" fmla="*/ 17873 w 933"/>
              <a:gd name="T41" fmla="*/ 38100 h 121"/>
              <a:gd name="T42" fmla="*/ 302802 w 933"/>
              <a:gd name="T43" fmla="*/ 38100 h 121"/>
              <a:gd name="T44" fmla="*/ 308302 w 933"/>
              <a:gd name="T45" fmla="*/ 37470 h 121"/>
              <a:gd name="T46" fmla="*/ 311395 w 933"/>
              <a:gd name="T47" fmla="*/ 36211 h 121"/>
              <a:gd name="T48" fmla="*/ 313457 w 933"/>
              <a:gd name="T49" fmla="*/ 34636 h 121"/>
              <a:gd name="T50" fmla="*/ 315519 w 933"/>
              <a:gd name="T51" fmla="*/ 32747 h 121"/>
              <a:gd name="T52" fmla="*/ 317238 w 933"/>
              <a:gd name="T53" fmla="*/ 30543 h 121"/>
              <a:gd name="T54" fmla="*/ 318956 w 933"/>
              <a:gd name="T55" fmla="*/ 28024 h 121"/>
              <a:gd name="T56" fmla="*/ 319988 w 933"/>
              <a:gd name="T57" fmla="*/ 25190 h 121"/>
              <a:gd name="T58" fmla="*/ 320675 w 933"/>
              <a:gd name="T59" fmla="*/ 22041 h 121"/>
              <a:gd name="T60" fmla="*/ 320675 w 933"/>
              <a:gd name="T61" fmla="*/ 19207 h 121"/>
              <a:gd name="T62" fmla="*/ 320675 w 933"/>
              <a:gd name="T63" fmla="*/ 16374 h 121"/>
              <a:gd name="T64" fmla="*/ 319988 w 933"/>
              <a:gd name="T65" fmla="*/ 13540 h 121"/>
              <a:gd name="T66" fmla="*/ 318956 w 933"/>
              <a:gd name="T67" fmla="*/ 10706 h 121"/>
              <a:gd name="T68" fmla="*/ 317238 w 933"/>
              <a:gd name="T69" fmla="*/ 8187 h 121"/>
              <a:gd name="T70" fmla="*/ 315519 w 933"/>
              <a:gd name="T71" fmla="*/ 5983 h 121"/>
              <a:gd name="T72" fmla="*/ 313457 w 933"/>
              <a:gd name="T73" fmla="*/ 3779 h 121"/>
              <a:gd name="T74" fmla="*/ 311395 w 933"/>
              <a:gd name="T75" fmla="*/ 2519 h 121"/>
              <a:gd name="T76" fmla="*/ 308302 w 933"/>
              <a:gd name="T77" fmla="*/ 1260 h 121"/>
              <a:gd name="T78" fmla="*/ 305896 w 933"/>
              <a:gd name="T79" fmla="*/ 630 h 121"/>
              <a:gd name="T80" fmla="*/ 302802 w 933"/>
              <a:gd name="T81" fmla="*/ 0 h 121"/>
              <a:gd name="T82" fmla="*/ 17873 w 933"/>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3"/>
              <a:gd name="T127" fmla="*/ 0 h 121"/>
              <a:gd name="T128" fmla="*/ 933 w 933"/>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3" h="121">
                <a:moveTo>
                  <a:pt x="52" y="0"/>
                </a:moveTo>
                <a:lnTo>
                  <a:pt x="44" y="2"/>
                </a:lnTo>
                <a:lnTo>
                  <a:pt x="36" y="4"/>
                </a:lnTo>
                <a:lnTo>
                  <a:pt x="29" y="8"/>
                </a:lnTo>
                <a:lnTo>
                  <a:pt x="21" y="12"/>
                </a:lnTo>
                <a:lnTo>
                  <a:pt x="15" y="19"/>
                </a:lnTo>
                <a:lnTo>
                  <a:pt x="10" y="26"/>
                </a:lnTo>
                <a:lnTo>
                  <a:pt x="5" y="34"/>
                </a:lnTo>
                <a:lnTo>
                  <a:pt x="3" y="43"/>
                </a:lnTo>
                <a:lnTo>
                  <a:pt x="0" y="52"/>
                </a:lnTo>
                <a:lnTo>
                  <a:pt x="0" y="61"/>
                </a:lnTo>
                <a:lnTo>
                  <a:pt x="0" y="70"/>
                </a:lnTo>
                <a:lnTo>
                  <a:pt x="3" y="80"/>
                </a:lnTo>
                <a:lnTo>
                  <a:pt x="5" y="89"/>
                </a:lnTo>
                <a:lnTo>
                  <a:pt x="10" y="97"/>
                </a:lnTo>
                <a:lnTo>
                  <a:pt x="15" y="104"/>
                </a:lnTo>
                <a:lnTo>
                  <a:pt x="21" y="110"/>
                </a:lnTo>
                <a:lnTo>
                  <a:pt x="29" y="115"/>
                </a:lnTo>
                <a:lnTo>
                  <a:pt x="36" y="119"/>
                </a:lnTo>
                <a:lnTo>
                  <a:pt x="44" y="121"/>
                </a:lnTo>
                <a:lnTo>
                  <a:pt x="52" y="121"/>
                </a:lnTo>
                <a:lnTo>
                  <a:pt x="881" y="121"/>
                </a:lnTo>
                <a:lnTo>
                  <a:pt x="897" y="119"/>
                </a:lnTo>
                <a:lnTo>
                  <a:pt x="906" y="115"/>
                </a:lnTo>
                <a:lnTo>
                  <a:pt x="912" y="110"/>
                </a:lnTo>
                <a:lnTo>
                  <a:pt x="918" y="104"/>
                </a:lnTo>
                <a:lnTo>
                  <a:pt x="923" y="97"/>
                </a:lnTo>
                <a:lnTo>
                  <a:pt x="928" y="89"/>
                </a:lnTo>
                <a:lnTo>
                  <a:pt x="931" y="80"/>
                </a:lnTo>
                <a:lnTo>
                  <a:pt x="933" y="70"/>
                </a:lnTo>
                <a:lnTo>
                  <a:pt x="933" y="61"/>
                </a:lnTo>
                <a:lnTo>
                  <a:pt x="933" y="52"/>
                </a:lnTo>
                <a:lnTo>
                  <a:pt x="931" y="43"/>
                </a:lnTo>
                <a:lnTo>
                  <a:pt x="928" y="34"/>
                </a:lnTo>
                <a:lnTo>
                  <a:pt x="923" y="26"/>
                </a:lnTo>
                <a:lnTo>
                  <a:pt x="918" y="19"/>
                </a:lnTo>
                <a:lnTo>
                  <a:pt x="912" y="12"/>
                </a:lnTo>
                <a:lnTo>
                  <a:pt x="906" y="8"/>
                </a:lnTo>
                <a:lnTo>
                  <a:pt x="897" y="4"/>
                </a:lnTo>
                <a:lnTo>
                  <a:pt x="890" y="2"/>
                </a:lnTo>
                <a:lnTo>
                  <a:pt x="881" y="0"/>
                </a:lnTo>
                <a:lnTo>
                  <a:pt x="52" y="0"/>
                </a:lnTo>
                <a:close/>
              </a:path>
            </a:pathLst>
          </a:custGeom>
          <a:solidFill>
            <a:srgbClr val="00FFFF"/>
          </a:solidFill>
          <a:ln w="8001">
            <a:solidFill>
              <a:srgbClr val="00FFFF"/>
            </a:solidFill>
            <a:round/>
            <a:headEnd/>
            <a:tailEnd/>
          </a:ln>
        </p:spPr>
        <p:txBody>
          <a:bodyPr>
            <a:prstTxWarp prst="textNoShape">
              <a:avLst/>
            </a:prstTxWarp>
          </a:bodyPr>
          <a:lstStyle/>
          <a:p>
            <a:endParaRPr lang="en-US"/>
          </a:p>
        </p:txBody>
      </p:sp>
      <p:sp>
        <p:nvSpPr>
          <p:cNvPr id="103556" name="Line 132"/>
          <p:cNvSpPr>
            <a:spLocks noChangeShapeType="1"/>
          </p:cNvSpPr>
          <p:nvPr/>
        </p:nvSpPr>
        <p:spPr bwMode="auto">
          <a:xfrm>
            <a:off x="7496175" y="3338513"/>
            <a:ext cx="1588" cy="1587"/>
          </a:xfrm>
          <a:prstGeom prst="line">
            <a:avLst/>
          </a:prstGeom>
          <a:noFill/>
          <a:ln w="0">
            <a:solidFill>
              <a:srgbClr val="FFFFFF"/>
            </a:solidFill>
            <a:round/>
            <a:headEnd/>
            <a:tailEnd/>
          </a:ln>
        </p:spPr>
        <p:txBody>
          <a:bodyPr>
            <a:prstTxWarp prst="textNoShape">
              <a:avLst/>
            </a:prstTxWarp>
          </a:bodyPr>
          <a:lstStyle/>
          <a:p>
            <a:endParaRPr lang="en-US"/>
          </a:p>
        </p:txBody>
      </p:sp>
      <p:sp>
        <p:nvSpPr>
          <p:cNvPr id="103557" name="Freeform 133"/>
          <p:cNvSpPr>
            <a:spLocks/>
          </p:cNvSpPr>
          <p:nvPr/>
        </p:nvSpPr>
        <p:spPr bwMode="auto">
          <a:xfrm>
            <a:off x="7478713" y="3338513"/>
            <a:ext cx="320675" cy="38100"/>
          </a:xfrm>
          <a:custGeom>
            <a:avLst/>
            <a:gdLst>
              <a:gd name="T0" fmla="*/ 17873 w 933"/>
              <a:gd name="T1" fmla="*/ 0 h 121"/>
              <a:gd name="T2" fmla="*/ 15123 w 933"/>
              <a:gd name="T3" fmla="*/ 630 h 121"/>
              <a:gd name="T4" fmla="*/ 12373 w 933"/>
              <a:gd name="T5" fmla="*/ 1260 h 121"/>
              <a:gd name="T6" fmla="*/ 9967 w 933"/>
              <a:gd name="T7" fmla="*/ 2519 h 121"/>
              <a:gd name="T8" fmla="*/ 7218 w 933"/>
              <a:gd name="T9" fmla="*/ 3779 h 121"/>
              <a:gd name="T10" fmla="*/ 5156 w 933"/>
              <a:gd name="T11" fmla="*/ 5983 h 121"/>
              <a:gd name="T12" fmla="*/ 3437 w 933"/>
              <a:gd name="T13" fmla="*/ 8187 h 121"/>
              <a:gd name="T14" fmla="*/ 1719 w 933"/>
              <a:gd name="T15" fmla="*/ 10706 h 121"/>
              <a:gd name="T16" fmla="*/ 1031 w 933"/>
              <a:gd name="T17" fmla="*/ 13540 h 121"/>
              <a:gd name="T18" fmla="*/ 0 w 933"/>
              <a:gd name="T19" fmla="*/ 16374 h 121"/>
              <a:gd name="T20" fmla="*/ 0 w 933"/>
              <a:gd name="T21" fmla="*/ 19207 h 121"/>
              <a:gd name="T22" fmla="*/ 0 w 933"/>
              <a:gd name="T23" fmla="*/ 22041 h 121"/>
              <a:gd name="T24" fmla="*/ 1031 w 933"/>
              <a:gd name="T25" fmla="*/ 25190 h 121"/>
              <a:gd name="T26" fmla="*/ 1719 w 933"/>
              <a:gd name="T27" fmla="*/ 28024 h 121"/>
              <a:gd name="T28" fmla="*/ 3437 w 933"/>
              <a:gd name="T29" fmla="*/ 30543 h 121"/>
              <a:gd name="T30" fmla="*/ 5156 w 933"/>
              <a:gd name="T31" fmla="*/ 32747 h 121"/>
              <a:gd name="T32" fmla="*/ 7218 w 933"/>
              <a:gd name="T33" fmla="*/ 34636 h 121"/>
              <a:gd name="T34" fmla="*/ 9967 w 933"/>
              <a:gd name="T35" fmla="*/ 36211 h 121"/>
              <a:gd name="T36" fmla="*/ 12373 w 933"/>
              <a:gd name="T37" fmla="*/ 37470 h 121"/>
              <a:gd name="T38" fmla="*/ 15123 w 933"/>
              <a:gd name="T39" fmla="*/ 38100 h 121"/>
              <a:gd name="T40" fmla="*/ 17873 w 933"/>
              <a:gd name="T41" fmla="*/ 38100 h 121"/>
              <a:gd name="T42" fmla="*/ 302802 w 933"/>
              <a:gd name="T43" fmla="*/ 38100 h 121"/>
              <a:gd name="T44" fmla="*/ 308302 w 933"/>
              <a:gd name="T45" fmla="*/ 37470 h 121"/>
              <a:gd name="T46" fmla="*/ 311051 w 933"/>
              <a:gd name="T47" fmla="*/ 36211 h 121"/>
              <a:gd name="T48" fmla="*/ 313457 w 933"/>
              <a:gd name="T49" fmla="*/ 34636 h 121"/>
              <a:gd name="T50" fmla="*/ 315519 w 933"/>
              <a:gd name="T51" fmla="*/ 32747 h 121"/>
              <a:gd name="T52" fmla="*/ 317238 w 933"/>
              <a:gd name="T53" fmla="*/ 30543 h 121"/>
              <a:gd name="T54" fmla="*/ 318956 w 933"/>
              <a:gd name="T55" fmla="*/ 28024 h 121"/>
              <a:gd name="T56" fmla="*/ 319988 w 933"/>
              <a:gd name="T57" fmla="*/ 25190 h 121"/>
              <a:gd name="T58" fmla="*/ 320675 w 933"/>
              <a:gd name="T59" fmla="*/ 22041 h 121"/>
              <a:gd name="T60" fmla="*/ 320675 w 933"/>
              <a:gd name="T61" fmla="*/ 19207 h 121"/>
              <a:gd name="T62" fmla="*/ 320675 w 933"/>
              <a:gd name="T63" fmla="*/ 16374 h 121"/>
              <a:gd name="T64" fmla="*/ 319988 w 933"/>
              <a:gd name="T65" fmla="*/ 13540 h 121"/>
              <a:gd name="T66" fmla="*/ 318956 w 933"/>
              <a:gd name="T67" fmla="*/ 10706 h 121"/>
              <a:gd name="T68" fmla="*/ 317238 w 933"/>
              <a:gd name="T69" fmla="*/ 8187 h 121"/>
              <a:gd name="T70" fmla="*/ 315519 w 933"/>
              <a:gd name="T71" fmla="*/ 5983 h 121"/>
              <a:gd name="T72" fmla="*/ 313457 w 933"/>
              <a:gd name="T73" fmla="*/ 3779 h 121"/>
              <a:gd name="T74" fmla="*/ 311051 w 933"/>
              <a:gd name="T75" fmla="*/ 2519 h 121"/>
              <a:gd name="T76" fmla="*/ 308302 w 933"/>
              <a:gd name="T77" fmla="*/ 1260 h 121"/>
              <a:gd name="T78" fmla="*/ 305896 w 933"/>
              <a:gd name="T79" fmla="*/ 630 h 121"/>
              <a:gd name="T80" fmla="*/ 302802 w 933"/>
              <a:gd name="T81" fmla="*/ 0 h 121"/>
              <a:gd name="T82" fmla="*/ 17873 w 933"/>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3"/>
              <a:gd name="T127" fmla="*/ 0 h 121"/>
              <a:gd name="T128" fmla="*/ 933 w 933"/>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3" h="121">
                <a:moveTo>
                  <a:pt x="52" y="0"/>
                </a:moveTo>
                <a:lnTo>
                  <a:pt x="44" y="2"/>
                </a:lnTo>
                <a:lnTo>
                  <a:pt x="36" y="4"/>
                </a:lnTo>
                <a:lnTo>
                  <a:pt x="29" y="8"/>
                </a:lnTo>
                <a:lnTo>
                  <a:pt x="21" y="12"/>
                </a:lnTo>
                <a:lnTo>
                  <a:pt x="15" y="19"/>
                </a:lnTo>
                <a:lnTo>
                  <a:pt x="10" y="26"/>
                </a:lnTo>
                <a:lnTo>
                  <a:pt x="5" y="34"/>
                </a:lnTo>
                <a:lnTo>
                  <a:pt x="3" y="43"/>
                </a:lnTo>
                <a:lnTo>
                  <a:pt x="0" y="52"/>
                </a:lnTo>
                <a:lnTo>
                  <a:pt x="0" y="61"/>
                </a:lnTo>
                <a:lnTo>
                  <a:pt x="0" y="70"/>
                </a:lnTo>
                <a:lnTo>
                  <a:pt x="3" y="80"/>
                </a:lnTo>
                <a:lnTo>
                  <a:pt x="5" y="89"/>
                </a:lnTo>
                <a:lnTo>
                  <a:pt x="10" y="97"/>
                </a:lnTo>
                <a:lnTo>
                  <a:pt x="15" y="104"/>
                </a:lnTo>
                <a:lnTo>
                  <a:pt x="21" y="110"/>
                </a:lnTo>
                <a:lnTo>
                  <a:pt x="29" y="115"/>
                </a:lnTo>
                <a:lnTo>
                  <a:pt x="36" y="119"/>
                </a:lnTo>
                <a:lnTo>
                  <a:pt x="44" y="121"/>
                </a:lnTo>
                <a:lnTo>
                  <a:pt x="52" y="121"/>
                </a:lnTo>
                <a:lnTo>
                  <a:pt x="881" y="121"/>
                </a:lnTo>
                <a:lnTo>
                  <a:pt x="897" y="119"/>
                </a:lnTo>
                <a:lnTo>
                  <a:pt x="905" y="115"/>
                </a:lnTo>
                <a:lnTo>
                  <a:pt x="912" y="110"/>
                </a:lnTo>
                <a:lnTo>
                  <a:pt x="918" y="104"/>
                </a:lnTo>
                <a:lnTo>
                  <a:pt x="923" y="97"/>
                </a:lnTo>
                <a:lnTo>
                  <a:pt x="928" y="89"/>
                </a:lnTo>
                <a:lnTo>
                  <a:pt x="931" y="80"/>
                </a:lnTo>
                <a:lnTo>
                  <a:pt x="933" y="70"/>
                </a:lnTo>
                <a:lnTo>
                  <a:pt x="933" y="61"/>
                </a:lnTo>
                <a:lnTo>
                  <a:pt x="933" y="52"/>
                </a:lnTo>
                <a:lnTo>
                  <a:pt x="931" y="43"/>
                </a:lnTo>
                <a:lnTo>
                  <a:pt x="928" y="34"/>
                </a:lnTo>
                <a:lnTo>
                  <a:pt x="923" y="26"/>
                </a:lnTo>
                <a:lnTo>
                  <a:pt x="918" y="19"/>
                </a:lnTo>
                <a:lnTo>
                  <a:pt x="912" y="12"/>
                </a:lnTo>
                <a:lnTo>
                  <a:pt x="905" y="8"/>
                </a:lnTo>
                <a:lnTo>
                  <a:pt x="897" y="4"/>
                </a:lnTo>
                <a:lnTo>
                  <a:pt x="890" y="2"/>
                </a:lnTo>
                <a:lnTo>
                  <a:pt x="881" y="0"/>
                </a:lnTo>
                <a:lnTo>
                  <a:pt x="52" y="0"/>
                </a:lnTo>
                <a:close/>
              </a:path>
            </a:pathLst>
          </a:custGeom>
          <a:solidFill>
            <a:srgbClr val="00FFFF"/>
          </a:solidFill>
          <a:ln w="8001">
            <a:solidFill>
              <a:srgbClr val="00FFFF"/>
            </a:solidFill>
            <a:round/>
            <a:headEnd/>
            <a:tailEnd/>
          </a:ln>
        </p:spPr>
        <p:txBody>
          <a:bodyPr>
            <a:prstTxWarp prst="textNoShape">
              <a:avLst/>
            </a:prstTxWarp>
          </a:bodyPr>
          <a:lstStyle/>
          <a:p>
            <a:endParaRPr lang="en-US"/>
          </a:p>
        </p:txBody>
      </p:sp>
      <p:sp>
        <p:nvSpPr>
          <p:cNvPr id="103558" name="Line 134"/>
          <p:cNvSpPr>
            <a:spLocks noChangeShapeType="1"/>
          </p:cNvSpPr>
          <p:nvPr/>
        </p:nvSpPr>
        <p:spPr bwMode="auto">
          <a:xfrm>
            <a:off x="7781925" y="3338513"/>
            <a:ext cx="1588" cy="1587"/>
          </a:xfrm>
          <a:prstGeom prst="line">
            <a:avLst/>
          </a:prstGeom>
          <a:noFill/>
          <a:ln w="0">
            <a:solidFill>
              <a:srgbClr val="FFFFFF"/>
            </a:solidFill>
            <a:round/>
            <a:headEnd/>
            <a:tailEnd/>
          </a:ln>
        </p:spPr>
        <p:txBody>
          <a:bodyPr>
            <a:prstTxWarp prst="textNoShape">
              <a:avLst/>
            </a:prstTxWarp>
          </a:bodyPr>
          <a:lstStyle/>
          <a:p>
            <a:endParaRPr lang="en-US"/>
          </a:p>
        </p:txBody>
      </p:sp>
      <p:sp>
        <p:nvSpPr>
          <p:cNvPr id="103559" name="Freeform 135"/>
          <p:cNvSpPr>
            <a:spLocks/>
          </p:cNvSpPr>
          <p:nvPr/>
        </p:nvSpPr>
        <p:spPr bwMode="auto">
          <a:xfrm>
            <a:off x="7764463" y="3338513"/>
            <a:ext cx="322262" cy="38100"/>
          </a:xfrm>
          <a:custGeom>
            <a:avLst/>
            <a:gdLst>
              <a:gd name="T0" fmla="*/ 17942 w 934"/>
              <a:gd name="T1" fmla="*/ 0 h 121"/>
              <a:gd name="T2" fmla="*/ 15527 w 934"/>
              <a:gd name="T3" fmla="*/ 630 h 121"/>
              <a:gd name="T4" fmla="*/ 12421 w 934"/>
              <a:gd name="T5" fmla="*/ 1260 h 121"/>
              <a:gd name="T6" fmla="*/ 10006 w 934"/>
              <a:gd name="T7" fmla="*/ 2519 h 121"/>
              <a:gd name="T8" fmla="*/ 7936 w 934"/>
              <a:gd name="T9" fmla="*/ 3779 h 121"/>
              <a:gd name="T10" fmla="*/ 5521 w 934"/>
              <a:gd name="T11" fmla="*/ 5983 h 121"/>
              <a:gd name="T12" fmla="*/ 3450 w 934"/>
              <a:gd name="T13" fmla="*/ 8187 h 121"/>
              <a:gd name="T14" fmla="*/ 2070 w 934"/>
              <a:gd name="T15" fmla="*/ 10706 h 121"/>
              <a:gd name="T16" fmla="*/ 1035 w 934"/>
              <a:gd name="T17" fmla="*/ 13540 h 121"/>
              <a:gd name="T18" fmla="*/ 345 w 934"/>
              <a:gd name="T19" fmla="*/ 16374 h 121"/>
              <a:gd name="T20" fmla="*/ 0 w 934"/>
              <a:gd name="T21" fmla="*/ 19207 h 121"/>
              <a:gd name="T22" fmla="*/ 345 w 934"/>
              <a:gd name="T23" fmla="*/ 22041 h 121"/>
              <a:gd name="T24" fmla="*/ 1035 w 934"/>
              <a:gd name="T25" fmla="*/ 25190 h 121"/>
              <a:gd name="T26" fmla="*/ 2070 w 934"/>
              <a:gd name="T27" fmla="*/ 28024 h 121"/>
              <a:gd name="T28" fmla="*/ 3450 w 934"/>
              <a:gd name="T29" fmla="*/ 30543 h 121"/>
              <a:gd name="T30" fmla="*/ 5521 w 934"/>
              <a:gd name="T31" fmla="*/ 32747 h 121"/>
              <a:gd name="T32" fmla="*/ 7936 w 934"/>
              <a:gd name="T33" fmla="*/ 34636 h 121"/>
              <a:gd name="T34" fmla="*/ 10006 w 934"/>
              <a:gd name="T35" fmla="*/ 36211 h 121"/>
              <a:gd name="T36" fmla="*/ 12421 w 934"/>
              <a:gd name="T37" fmla="*/ 37470 h 121"/>
              <a:gd name="T38" fmla="*/ 15527 w 934"/>
              <a:gd name="T39" fmla="*/ 38100 h 121"/>
              <a:gd name="T40" fmla="*/ 17942 w 934"/>
              <a:gd name="T41" fmla="*/ 38100 h 121"/>
              <a:gd name="T42" fmla="*/ 304320 w 934"/>
              <a:gd name="T43" fmla="*/ 38100 h 121"/>
              <a:gd name="T44" fmla="*/ 309841 w 934"/>
              <a:gd name="T45" fmla="*/ 37470 h 121"/>
              <a:gd name="T46" fmla="*/ 312601 w 934"/>
              <a:gd name="T47" fmla="*/ 36211 h 121"/>
              <a:gd name="T48" fmla="*/ 315016 w 934"/>
              <a:gd name="T49" fmla="*/ 34636 h 121"/>
              <a:gd name="T50" fmla="*/ 317086 w 934"/>
              <a:gd name="T51" fmla="*/ 32747 h 121"/>
              <a:gd name="T52" fmla="*/ 318812 w 934"/>
              <a:gd name="T53" fmla="*/ 30543 h 121"/>
              <a:gd name="T54" fmla="*/ 320192 w 934"/>
              <a:gd name="T55" fmla="*/ 28024 h 121"/>
              <a:gd name="T56" fmla="*/ 321572 w 934"/>
              <a:gd name="T57" fmla="*/ 25190 h 121"/>
              <a:gd name="T58" fmla="*/ 321917 w 934"/>
              <a:gd name="T59" fmla="*/ 22041 h 121"/>
              <a:gd name="T60" fmla="*/ 322262 w 934"/>
              <a:gd name="T61" fmla="*/ 19207 h 121"/>
              <a:gd name="T62" fmla="*/ 321917 w 934"/>
              <a:gd name="T63" fmla="*/ 16374 h 121"/>
              <a:gd name="T64" fmla="*/ 321572 w 934"/>
              <a:gd name="T65" fmla="*/ 13540 h 121"/>
              <a:gd name="T66" fmla="*/ 320192 w 934"/>
              <a:gd name="T67" fmla="*/ 10706 h 121"/>
              <a:gd name="T68" fmla="*/ 318812 w 934"/>
              <a:gd name="T69" fmla="*/ 8187 h 121"/>
              <a:gd name="T70" fmla="*/ 317086 w 934"/>
              <a:gd name="T71" fmla="*/ 5983 h 121"/>
              <a:gd name="T72" fmla="*/ 315016 w 934"/>
              <a:gd name="T73" fmla="*/ 3779 h 121"/>
              <a:gd name="T74" fmla="*/ 312601 w 934"/>
              <a:gd name="T75" fmla="*/ 2519 h 121"/>
              <a:gd name="T76" fmla="*/ 309841 w 934"/>
              <a:gd name="T77" fmla="*/ 1260 h 121"/>
              <a:gd name="T78" fmla="*/ 307426 w 934"/>
              <a:gd name="T79" fmla="*/ 630 h 121"/>
              <a:gd name="T80" fmla="*/ 304320 w 934"/>
              <a:gd name="T81" fmla="*/ 0 h 121"/>
              <a:gd name="T82" fmla="*/ 17942 w 934"/>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1"/>
              <a:gd name="T128" fmla="*/ 934 w 934"/>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1">
                <a:moveTo>
                  <a:pt x="52" y="0"/>
                </a:moveTo>
                <a:lnTo>
                  <a:pt x="45" y="2"/>
                </a:lnTo>
                <a:lnTo>
                  <a:pt x="36" y="4"/>
                </a:lnTo>
                <a:lnTo>
                  <a:pt x="29" y="8"/>
                </a:lnTo>
                <a:lnTo>
                  <a:pt x="23" y="12"/>
                </a:lnTo>
                <a:lnTo>
                  <a:pt x="16" y="19"/>
                </a:lnTo>
                <a:lnTo>
                  <a:pt x="10" y="26"/>
                </a:lnTo>
                <a:lnTo>
                  <a:pt x="6" y="34"/>
                </a:lnTo>
                <a:lnTo>
                  <a:pt x="3" y="43"/>
                </a:lnTo>
                <a:lnTo>
                  <a:pt x="1" y="52"/>
                </a:lnTo>
                <a:lnTo>
                  <a:pt x="0" y="61"/>
                </a:lnTo>
                <a:lnTo>
                  <a:pt x="1" y="70"/>
                </a:lnTo>
                <a:lnTo>
                  <a:pt x="3" y="80"/>
                </a:lnTo>
                <a:lnTo>
                  <a:pt x="6" y="89"/>
                </a:lnTo>
                <a:lnTo>
                  <a:pt x="10" y="97"/>
                </a:lnTo>
                <a:lnTo>
                  <a:pt x="16" y="104"/>
                </a:lnTo>
                <a:lnTo>
                  <a:pt x="23" y="110"/>
                </a:lnTo>
                <a:lnTo>
                  <a:pt x="29" y="115"/>
                </a:lnTo>
                <a:lnTo>
                  <a:pt x="36" y="119"/>
                </a:lnTo>
                <a:lnTo>
                  <a:pt x="45" y="121"/>
                </a:lnTo>
                <a:lnTo>
                  <a:pt x="52" y="121"/>
                </a:lnTo>
                <a:lnTo>
                  <a:pt x="882" y="121"/>
                </a:lnTo>
                <a:lnTo>
                  <a:pt x="898" y="119"/>
                </a:lnTo>
                <a:lnTo>
                  <a:pt x="906" y="115"/>
                </a:lnTo>
                <a:lnTo>
                  <a:pt x="913" y="110"/>
                </a:lnTo>
                <a:lnTo>
                  <a:pt x="919" y="104"/>
                </a:lnTo>
                <a:lnTo>
                  <a:pt x="924" y="97"/>
                </a:lnTo>
                <a:lnTo>
                  <a:pt x="928" y="89"/>
                </a:lnTo>
                <a:lnTo>
                  <a:pt x="932" y="80"/>
                </a:lnTo>
                <a:lnTo>
                  <a:pt x="933" y="70"/>
                </a:lnTo>
                <a:lnTo>
                  <a:pt x="934" y="61"/>
                </a:lnTo>
                <a:lnTo>
                  <a:pt x="933" y="52"/>
                </a:lnTo>
                <a:lnTo>
                  <a:pt x="932" y="43"/>
                </a:lnTo>
                <a:lnTo>
                  <a:pt x="928" y="34"/>
                </a:lnTo>
                <a:lnTo>
                  <a:pt x="924" y="26"/>
                </a:lnTo>
                <a:lnTo>
                  <a:pt x="919" y="19"/>
                </a:lnTo>
                <a:lnTo>
                  <a:pt x="913" y="12"/>
                </a:lnTo>
                <a:lnTo>
                  <a:pt x="906" y="8"/>
                </a:lnTo>
                <a:lnTo>
                  <a:pt x="898" y="4"/>
                </a:lnTo>
                <a:lnTo>
                  <a:pt x="891" y="2"/>
                </a:lnTo>
                <a:lnTo>
                  <a:pt x="882" y="0"/>
                </a:lnTo>
                <a:lnTo>
                  <a:pt x="52" y="0"/>
                </a:lnTo>
                <a:close/>
              </a:path>
            </a:pathLst>
          </a:custGeom>
          <a:solidFill>
            <a:srgbClr val="00FFFF"/>
          </a:solidFill>
          <a:ln w="8001">
            <a:solidFill>
              <a:srgbClr val="00FFFF"/>
            </a:solidFill>
            <a:round/>
            <a:headEnd/>
            <a:tailEnd/>
          </a:ln>
        </p:spPr>
        <p:txBody>
          <a:bodyPr>
            <a:prstTxWarp prst="textNoShape">
              <a:avLst/>
            </a:prstTxWarp>
          </a:bodyPr>
          <a:lstStyle/>
          <a:p>
            <a:endParaRPr lang="en-US"/>
          </a:p>
        </p:txBody>
      </p:sp>
      <p:sp>
        <p:nvSpPr>
          <p:cNvPr id="103560" name="Line 136"/>
          <p:cNvSpPr>
            <a:spLocks noChangeShapeType="1"/>
          </p:cNvSpPr>
          <p:nvPr/>
        </p:nvSpPr>
        <p:spPr bwMode="auto">
          <a:xfrm>
            <a:off x="1720850" y="5616575"/>
            <a:ext cx="1588" cy="1588"/>
          </a:xfrm>
          <a:prstGeom prst="line">
            <a:avLst/>
          </a:prstGeom>
          <a:noFill/>
          <a:ln w="0">
            <a:solidFill>
              <a:srgbClr val="88E55C"/>
            </a:solidFill>
            <a:round/>
            <a:headEnd/>
            <a:tailEnd/>
          </a:ln>
        </p:spPr>
        <p:txBody>
          <a:bodyPr>
            <a:prstTxWarp prst="textNoShape">
              <a:avLst/>
            </a:prstTxWarp>
          </a:bodyPr>
          <a:lstStyle/>
          <a:p>
            <a:endParaRPr lang="en-US"/>
          </a:p>
        </p:txBody>
      </p:sp>
      <p:sp>
        <p:nvSpPr>
          <p:cNvPr id="103561" name="Freeform 137"/>
          <p:cNvSpPr>
            <a:spLocks/>
          </p:cNvSpPr>
          <p:nvPr/>
        </p:nvSpPr>
        <p:spPr bwMode="auto">
          <a:xfrm>
            <a:off x="1720850" y="5521325"/>
            <a:ext cx="88900" cy="95250"/>
          </a:xfrm>
          <a:custGeom>
            <a:avLst/>
            <a:gdLst>
              <a:gd name="T0" fmla="*/ 0 w 256"/>
              <a:gd name="T1" fmla="*/ 95250 h 298"/>
              <a:gd name="T2" fmla="*/ 88900 w 256"/>
              <a:gd name="T3" fmla="*/ 95250 h 298"/>
              <a:gd name="T4" fmla="*/ 44797 w 256"/>
              <a:gd name="T5" fmla="*/ 0 h 298"/>
              <a:gd name="T6" fmla="*/ 0 w 256"/>
              <a:gd name="T7" fmla="*/ 9525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298"/>
                </a:moveTo>
                <a:lnTo>
                  <a:pt x="256" y="298"/>
                </a:lnTo>
                <a:lnTo>
                  <a:pt x="129" y="0"/>
                </a:lnTo>
                <a:lnTo>
                  <a:pt x="0" y="298"/>
                </a:lnTo>
                <a:close/>
              </a:path>
            </a:pathLst>
          </a:custGeom>
          <a:solidFill>
            <a:srgbClr val="88E55C"/>
          </a:solidFill>
          <a:ln w="7938">
            <a:solidFill>
              <a:srgbClr val="88E55C"/>
            </a:solidFill>
            <a:round/>
            <a:headEnd/>
            <a:tailEnd/>
          </a:ln>
        </p:spPr>
        <p:txBody>
          <a:bodyPr>
            <a:prstTxWarp prst="textNoShape">
              <a:avLst/>
            </a:prstTxWarp>
          </a:bodyPr>
          <a:lstStyle/>
          <a:p>
            <a:endParaRPr lang="en-US"/>
          </a:p>
        </p:txBody>
      </p:sp>
      <p:sp>
        <p:nvSpPr>
          <p:cNvPr id="103562" name="Line 138"/>
          <p:cNvSpPr>
            <a:spLocks noChangeShapeType="1"/>
          </p:cNvSpPr>
          <p:nvPr/>
        </p:nvSpPr>
        <p:spPr bwMode="auto">
          <a:xfrm>
            <a:off x="2006600" y="5568950"/>
            <a:ext cx="1588" cy="1588"/>
          </a:xfrm>
          <a:prstGeom prst="line">
            <a:avLst/>
          </a:prstGeom>
          <a:noFill/>
          <a:ln w="0">
            <a:solidFill>
              <a:srgbClr val="88E55C"/>
            </a:solidFill>
            <a:round/>
            <a:headEnd/>
            <a:tailEnd/>
          </a:ln>
        </p:spPr>
        <p:txBody>
          <a:bodyPr>
            <a:prstTxWarp prst="textNoShape">
              <a:avLst/>
            </a:prstTxWarp>
          </a:bodyPr>
          <a:lstStyle/>
          <a:p>
            <a:endParaRPr lang="en-US"/>
          </a:p>
        </p:txBody>
      </p:sp>
      <p:sp>
        <p:nvSpPr>
          <p:cNvPr id="103563" name="Freeform 139"/>
          <p:cNvSpPr>
            <a:spLocks/>
          </p:cNvSpPr>
          <p:nvPr/>
        </p:nvSpPr>
        <p:spPr bwMode="auto">
          <a:xfrm>
            <a:off x="2006600" y="5473700"/>
            <a:ext cx="88900" cy="95250"/>
          </a:xfrm>
          <a:custGeom>
            <a:avLst/>
            <a:gdLst>
              <a:gd name="T0" fmla="*/ 0 w 256"/>
              <a:gd name="T1" fmla="*/ 95250 h 298"/>
              <a:gd name="T2" fmla="*/ 88900 w 256"/>
              <a:gd name="T3" fmla="*/ 95250 h 298"/>
              <a:gd name="T4" fmla="*/ 44797 w 256"/>
              <a:gd name="T5" fmla="*/ 0 h 298"/>
              <a:gd name="T6" fmla="*/ 0 w 256"/>
              <a:gd name="T7" fmla="*/ 9525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298"/>
                </a:moveTo>
                <a:lnTo>
                  <a:pt x="256" y="298"/>
                </a:lnTo>
                <a:lnTo>
                  <a:pt x="129" y="0"/>
                </a:lnTo>
                <a:lnTo>
                  <a:pt x="0" y="298"/>
                </a:lnTo>
                <a:close/>
              </a:path>
            </a:pathLst>
          </a:custGeom>
          <a:solidFill>
            <a:srgbClr val="88E55C"/>
          </a:solidFill>
          <a:ln w="7938">
            <a:solidFill>
              <a:srgbClr val="88E55C"/>
            </a:solidFill>
            <a:round/>
            <a:headEnd/>
            <a:tailEnd/>
          </a:ln>
        </p:spPr>
        <p:txBody>
          <a:bodyPr>
            <a:prstTxWarp prst="textNoShape">
              <a:avLst/>
            </a:prstTxWarp>
          </a:bodyPr>
          <a:lstStyle/>
          <a:p>
            <a:endParaRPr lang="en-US"/>
          </a:p>
        </p:txBody>
      </p:sp>
      <p:sp>
        <p:nvSpPr>
          <p:cNvPr id="103564" name="Line 140"/>
          <p:cNvSpPr>
            <a:spLocks noChangeShapeType="1"/>
          </p:cNvSpPr>
          <p:nvPr/>
        </p:nvSpPr>
        <p:spPr bwMode="auto">
          <a:xfrm>
            <a:off x="2293938" y="5568950"/>
            <a:ext cx="1587" cy="1588"/>
          </a:xfrm>
          <a:prstGeom prst="line">
            <a:avLst/>
          </a:prstGeom>
          <a:noFill/>
          <a:ln w="0">
            <a:solidFill>
              <a:srgbClr val="88E55C"/>
            </a:solidFill>
            <a:round/>
            <a:headEnd/>
            <a:tailEnd/>
          </a:ln>
        </p:spPr>
        <p:txBody>
          <a:bodyPr>
            <a:prstTxWarp prst="textNoShape">
              <a:avLst/>
            </a:prstTxWarp>
          </a:bodyPr>
          <a:lstStyle/>
          <a:p>
            <a:endParaRPr lang="en-US"/>
          </a:p>
        </p:txBody>
      </p:sp>
      <p:sp>
        <p:nvSpPr>
          <p:cNvPr id="103565" name="Freeform 141"/>
          <p:cNvSpPr>
            <a:spLocks/>
          </p:cNvSpPr>
          <p:nvPr/>
        </p:nvSpPr>
        <p:spPr bwMode="auto">
          <a:xfrm>
            <a:off x="2293938" y="5473700"/>
            <a:ext cx="88900" cy="95250"/>
          </a:xfrm>
          <a:custGeom>
            <a:avLst/>
            <a:gdLst>
              <a:gd name="T0" fmla="*/ 0 w 257"/>
              <a:gd name="T1" fmla="*/ 95250 h 298"/>
              <a:gd name="T2" fmla="*/ 88900 w 257"/>
              <a:gd name="T3" fmla="*/ 95250 h 298"/>
              <a:gd name="T4" fmla="*/ 44623 w 257"/>
              <a:gd name="T5" fmla="*/ 0 h 298"/>
              <a:gd name="T6" fmla="*/ 0 w 257"/>
              <a:gd name="T7" fmla="*/ 95250 h 298"/>
              <a:gd name="T8" fmla="*/ 0 60000 65536"/>
              <a:gd name="T9" fmla="*/ 0 60000 65536"/>
              <a:gd name="T10" fmla="*/ 0 60000 65536"/>
              <a:gd name="T11" fmla="*/ 0 60000 65536"/>
              <a:gd name="T12" fmla="*/ 0 w 257"/>
              <a:gd name="T13" fmla="*/ 0 h 298"/>
              <a:gd name="T14" fmla="*/ 257 w 257"/>
              <a:gd name="T15" fmla="*/ 298 h 298"/>
            </a:gdLst>
            <a:ahLst/>
            <a:cxnLst>
              <a:cxn ang="T8">
                <a:pos x="T0" y="T1"/>
              </a:cxn>
              <a:cxn ang="T9">
                <a:pos x="T2" y="T3"/>
              </a:cxn>
              <a:cxn ang="T10">
                <a:pos x="T4" y="T5"/>
              </a:cxn>
              <a:cxn ang="T11">
                <a:pos x="T6" y="T7"/>
              </a:cxn>
            </a:cxnLst>
            <a:rect l="T12" t="T13" r="T14" b="T15"/>
            <a:pathLst>
              <a:path w="257" h="298">
                <a:moveTo>
                  <a:pt x="0" y="298"/>
                </a:moveTo>
                <a:lnTo>
                  <a:pt x="257" y="298"/>
                </a:lnTo>
                <a:lnTo>
                  <a:pt x="129" y="0"/>
                </a:lnTo>
                <a:lnTo>
                  <a:pt x="0" y="298"/>
                </a:lnTo>
                <a:close/>
              </a:path>
            </a:pathLst>
          </a:custGeom>
          <a:solidFill>
            <a:srgbClr val="88E55C"/>
          </a:solidFill>
          <a:ln w="7938">
            <a:solidFill>
              <a:srgbClr val="88E55C"/>
            </a:solidFill>
            <a:round/>
            <a:headEnd/>
            <a:tailEnd/>
          </a:ln>
        </p:spPr>
        <p:txBody>
          <a:bodyPr>
            <a:prstTxWarp prst="textNoShape">
              <a:avLst/>
            </a:prstTxWarp>
          </a:bodyPr>
          <a:lstStyle/>
          <a:p>
            <a:endParaRPr lang="en-US"/>
          </a:p>
        </p:txBody>
      </p:sp>
      <p:sp>
        <p:nvSpPr>
          <p:cNvPr id="103566" name="Line 142"/>
          <p:cNvSpPr>
            <a:spLocks noChangeShapeType="1"/>
          </p:cNvSpPr>
          <p:nvPr/>
        </p:nvSpPr>
        <p:spPr bwMode="auto">
          <a:xfrm>
            <a:off x="2579688" y="5568950"/>
            <a:ext cx="1587" cy="1588"/>
          </a:xfrm>
          <a:prstGeom prst="line">
            <a:avLst/>
          </a:prstGeom>
          <a:noFill/>
          <a:ln w="0">
            <a:solidFill>
              <a:srgbClr val="88E55C"/>
            </a:solidFill>
            <a:round/>
            <a:headEnd/>
            <a:tailEnd/>
          </a:ln>
        </p:spPr>
        <p:txBody>
          <a:bodyPr>
            <a:prstTxWarp prst="textNoShape">
              <a:avLst/>
            </a:prstTxWarp>
          </a:bodyPr>
          <a:lstStyle/>
          <a:p>
            <a:endParaRPr lang="en-US"/>
          </a:p>
        </p:txBody>
      </p:sp>
      <p:sp>
        <p:nvSpPr>
          <p:cNvPr id="103567" name="Freeform 143"/>
          <p:cNvSpPr>
            <a:spLocks/>
          </p:cNvSpPr>
          <p:nvPr/>
        </p:nvSpPr>
        <p:spPr bwMode="auto">
          <a:xfrm>
            <a:off x="2579688" y="5473700"/>
            <a:ext cx="88900" cy="95250"/>
          </a:xfrm>
          <a:custGeom>
            <a:avLst/>
            <a:gdLst>
              <a:gd name="T0" fmla="*/ 0 w 256"/>
              <a:gd name="T1" fmla="*/ 95250 h 298"/>
              <a:gd name="T2" fmla="*/ 88900 w 256"/>
              <a:gd name="T3" fmla="*/ 95250 h 298"/>
              <a:gd name="T4" fmla="*/ 44450 w 256"/>
              <a:gd name="T5" fmla="*/ 0 h 298"/>
              <a:gd name="T6" fmla="*/ 0 w 256"/>
              <a:gd name="T7" fmla="*/ 9525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298"/>
                </a:moveTo>
                <a:lnTo>
                  <a:pt x="256" y="298"/>
                </a:lnTo>
                <a:lnTo>
                  <a:pt x="128" y="0"/>
                </a:lnTo>
                <a:lnTo>
                  <a:pt x="0" y="298"/>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568" name="Line 144"/>
          <p:cNvSpPr>
            <a:spLocks noChangeShapeType="1"/>
          </p:cNvSpPr>
          <p:nvPr/>
        </p:nvSpPr>
        <p:spPr bwMode="auto">
          <a:xfrm>
            <a:off x="2865438" y="5468938"/>
            <a:ext cx="1587"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3569" name="Freeform 145"/>
          <p:cNvSpPr>
            <a:spLocks/>
          </p:cNvSpPr>
          <p:nvPr/>
        </p:nvSpPr>
        <p:spPr bwMode="auto">
          <a:xfrm>
            <a:off x="2865438" y="5373688"/>
            <a:ext cx="88900" cy="95250"/>
          </a:xfrm>
          <a:custGeom>
            <a:avLst/>
            <a:gdLst>
              <a:gd name="T0" fmla="*/ 0 w 257"/>
              <a:gd name="T1" fmla="*/ 95250 h 299"/>
              <a:gd name="T2" fmla="*/ 88900 w 257"/>
              <a:gd name="T3" fmla="*/ 95250 h 299"/>
              <a:gd name="T4" fmla="*/ 44623 w 257"/>
              <a:gd name="T5" fmla="*/ 0 h 299"/>
              <a:gd name="T6" fmla="*/ 0 w 257"/>
              <a:gd name="T7" fmla="*/ 95250 h 299"/>
              <a:gd name="T8" fmla="*/ 0 60000 65536"/>
              <a:gd name="T9" fmla="*/ 0 60000 65536"/>
              <a:gd name="T10" fmla="*/ 0 60000 65536"/>
              <a:gd name="T11" fmla="*/ 0 60000 65536"/>
              <a:gd name="T12" fmla="*/ 0 w 257"/>
              <a:gd name="T13" fmla="*/ 0 h 299"/>
              <a:gd name="T14" fmla="*/ 257 w 257"/>
              <a:gd name="T15" fmla="*/ 299 h 299"/>
            </a:gdLst>
            <a:ahLst/>
            <a:cxnLst>
              <a:cxn ang="T8">
                <a:pos x="T0" y="T1"/>
              </a:cxn>
              <a:cxn ang="T9">
                <a:pos x="T2" y="T3"/>
              </a:cxn>
              <a:cxn ang="T10">
                <a:pos x="T4" y="T5"/>
              </a:cxn>
              <a:cxn ang="T11">
                <a:pos x="T6" y="T7"/>
              </a:cxn>
            </a:cxnLst>
            <a:rect l="T12" t="T13" r="T14" b="T15"/>
            <a:pathLst>
              <a:path w="257" h="299">
                <a:moveTo>
                  <a:pt x="0" y="299"/>
                </a:moveTo>
                <a:lnTo>
                  <a:pt x="257" y="299"/>
                </a:lnTo>
                <a:lnTo>
                  <a:pt x="129" y="0"/>
                </a:lnTo>
                <a:lnTo>
                  <a:pt x="0" y="299"/>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570" name="Line 146"/>
          <p:cNvSpPr>
            <a:spLocks noChangeShapeType="1"/>
          </p:cNvSpPr>
          <p:nvPr/>
        </p:nvSpPr>
        <p:spPr bwMode="auto">
          <a:xfrm>
            <a:off x="3152775" y="5418138"/>
            <a:ext cx="1588"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3571" name="Freeform 147"/>
          <p:cNvSpPr>
            <a:spLocks/>
          </p:cNvSpPr>
          <p:nvPr/>
        </p:nvSpPr>
        <p:spPr bwMode="auto">
          <a:xfrm>
            <a:off x="3152775" y="5322888"/>
            <a:ext cx="88900" cy="95250"/>
          </a:xfrm>
          <a:custGeom>
            <a:avLst/>
            <a:gdLst>
              <a:gd name="T0" fmla="*/ 0 w 256"/>
              <a:gd name="T1" fmla="*/ 95250 h 298"/>
              <a:gd name="T2" fmla="*/ 88900 w 256"/>
              <a:gd name="T3" fmla="*/ 95250 h 298"/>
              <a:gd name="T4" fmla="*/ 44450 w 256"/>
              <a:gd name="T5" fmla="*/ 0 h 298"/>
              <a:gd name="T6" fmla="*/ 0 w 256"/>
              <a:gd name="T7" fmla="*/ 9525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298"/>
                </a:moveTo>
                <a:lnTo>
                  <a:pt x="256" y="298"/>
                </a:lnTo>
                <a:lnTo>
                  <a:pt x="128" y="0"/>
                </a:lnTo>
                <a:lnTo>
                  <a:pt x="0" y="298"/>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572" name="Line 148"/>
          <p:cNvSpPr>
            <a:spLocks noChangeShapeType="1"/>
          </p:cNvSpPr>
          <p:nvPr/>
        </p:nvSpPr>
        <p:spPr bwMode="auto">
          <a:xfrm>
            <a:off x="3438525" y="5418138"/>
            <a:ext cx="1588"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3573" name="Freeform 149"/>
          <p:cNvSpPr>
            <a:spLocks/>
          </p:cNvSpPr>
          <p:nvPr/>
        </p:nvSpPr>
        <p:spPr bwMode="auto">
          <a:xfrm>
            <a:off x="3438525" y="5322888"/>
            <a:ext cx="88900" cy="95250"/>
          </a:xfrm>
          <a:custGeom>
            <a:avLst/>
            <a:gdLst>
              <a:gd name="T0" fmla="*/ 0 w 256"/>
              <a:gd name="T1" fmla="*/ 95250 h 298"/>
              <a:gd name="T2" fmla="*/ 88900 w 256"/>
              <a:gd name="T3" fmla="*/ 95250 h 298"/>
              <a:gd name="T4" fmla="*/ 44450 w 256"/>
              <a:gd name="T5" fmla="*/ 0 h 298"/>
              <a:gd name="T6" fmla="*/ 0 w 256"/>
              <a:gd name="T7" fmla="*/ 9525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298"/>
                </a:moveTo>
                <a:lnTo>
                  <a:pt x="256" y="298"/>
                </a:lnTo>
                <a:lnTo>
                  <a:pt x="128" y="0"/>
                </a:lnTo>
                <a:lnTo>
                  <a:pt x="0" y="298"/>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574" name="Line 150"/>
          <p:cNvSpPr>
            <a:spLocks noChangeShapeType="1"/>
          </p:cNvSpPr>
          <p:nvPr/>
        </p:nvSpPr>
        <p:spPr bwMode="auto">
          <a:xfrm>
            <a:off x="3725863" y="5365750"/>
            <a:ext cx="1587" cy="1588"/>
          </a:xfrm>
          <a:prstGeom prst="line">
            <a:avLst/>
          </a:prstGeom>
          <a:noFill/>
          <a:ln w="0">
            <a:solidFill>
              <a:srgbClr val="88E55C"/>
            </a:solidFill>
            <a:round/>
            <a:headEnd/>
            <a:tailEnd/>
          </a:ln>
        </p:spPr>
        <p:txBody>
          <a:bodyPr>
            <a:prstTxWarp prst="textNoShape">
              <a:avLst/>
            </a:prstTxWarp>
          </a:bodyPr>
          <a:lstStyle/>
          <a:p>
            <a:endParaRPr lang="en-US"/>
          </a:p>
        </p:txBody>
      </p:sp>
      <p:sp>
        <p:nvSpPr>
          <p:cNvPr id="103575" name="Freeform 151"/>
          <p:cNvSpPr>
            <a:spLocks/>
          </p:cNvSpPr>
          <p:nvPr/>
        </p:nvSpPr>
        <p:spPr bwMode="auto">
          <a:xfrm>
            <a:off x="3725863" y="5270500"/>
            <a:ext cx="88900" cy="95250"/>
          </a:xfrm>
          <a:custGeom>
            <a:avLst/>
            <a:gdLst>
              <a:gd name="T0" fmla="*/ 0 w 256"/>
              <a:gd name="T1" fmla="*/ 95250 h 298"/>
              <a:gd name="T2" fmla="*/ 88900 w 256"/>
              <a:gd name="T3" fmla="*/ 95250 h 298"/>
              <a:gd name="T4" fmla="*/ 44797 w 256"/>
              <a:gd name="T5" fmla="*/ 0 h 298"/>
              <a:gd name="T6" fmla="*/ 0 w 256"/>
              <a:gd name="T7" fmla="*/ 9525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298"/>
                </a:moveTo>
                <a:lnTo>
                  <a:pt x="256" y="298"/>
                </a:lnTo>
                <a:lnTo>
                  <a:pt x="129" y="0"/>
                </a:lnTo>
                <a:lnTo>
                  <a:pt x="0" y="298"/>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576" name="Line 152"/>
          <p:cNvSpPr>
            <a:spLocks noChangeShapeType="1"/>
          </p:cNvSpPr>
          <p:nvPr/>
        </p:nvSpPr>
        <p:spPr bwMode="auto">
          <a:xfrm>
            <a:off x="4013200" y="5208588"/>
            <a:ext cx="0"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3577" name="Freeform 153"/>
          <p:cNvSpPr>
            <a:spLocks/>
          </p:cNvSpPr>
          <p:nvPr/>
        </p:nvSpPr>
        <p:spPr bwMode="auto">
          <a:xfrm>
            <a:off x="4013200" y="5114925"/>
            <a:ext cx="87313" cy="93663"/>
          </a:xfrm>
          <a:custGeom>
            <a:avLst/>
            <a:gdLst>
              <a:gd name="T0" fmla="*/ 0 w 256"/>
              <a:gd name="T1" fmla="*/ 93663 h 299"/>
              <a:gd name="T2" fmla="*/ 87313 w 256"/>
              <a:gd name="T3" fmla="*/ 93663 h 299"/>
              <a:gd name="T4" fmla="*/ 43657 w 256"/>
              <a:gd name="T5" fmla="*/ 0 h 299"/>
              <a:gd name="T6" fmla="*/ 0 w 256"/>
              <a:gd name="T7" fmla="*/ 93663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299"/>
                </a:moveTo>
                <a:lnTo>
                  <a:pt x="256" y="299"/>
                </a:lnTo>
                <a:lnTo>
                  <a:pt x="128" y="0"/>
                </a:lnTo>
                <a:lnTo>
                  <a:pt x="0" y="299"/>
                </a:lnTo>
                <a:close/>
              </a:path>
            </a:pathLst>
          </a:custGeom>
          <a:solidFill>
            <a:srgbClr val="88E55C"/>
          </a:solidFill>
          <a:ln w="7938">
            <a:solidFill>
              <a:srgbClr val="88E55C"/>
            </a:solidFill>
            <a:round/>
            <a:headEnd/>
            <a:tailEnd/>
          </a:ln>
        </p:spPr>
        <p:txBody>
          <a:bodyPr>
            <a:prstTxWarp prst="textNoShape">
              <a:avLst/>
            </a:prstTxWarp>
          </a:bodyPr>
          <a:lstStyle/>
          <a:p>
            <a:endParaRPr lang="en-US"/>
          </a:p>
        </p:txBody>
      </p:sp>
      <p:sp>
        <p:nvSpPr>
          <p:cNvPr id="103578" name="Line 154"/>
          <p:cNvSpPr>
            <a:spLocks noChangeShapeType="1"/>
          </p:cNvSpPr>
          <p:nvPr/>
        </p:nvSpPr>
        <p:spPr bwMode="auto">
          <a:xfrm>
            <a:off x="4300538" y="5103813"/>
            <a:ext cx="0"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3579" name="Freeform 155"/>
          <p:cNvSpPr>
            <a:spLocks/>
          </p:cNvSpPr>
          <p:nvPr/>
        </p:nvSpPr>
        <p:spPr bwMode="auto">
          <a:xfrm>
            <a:off x="4300538" y="5008563"/>
            <a:ext cx="87312" cy="95250"/>
          </a:xfrm>
          <a:custGeom>
            <a:avLst/>
            <a:gdLst>
              <a:gd name="T0" fmla="*/ 0 w 256"/>
              <a:gd name="T1" fmla="*/ 95250 h 298"/>
              <a:gd name="T2" fmla="*/ 87312 w 256"/>
              <a:gd name="T3" fmla="*/ 95250 h 298"/>
              <a:gd name="T4" fmla="*/ 43997 w 256"/>
              <a:gd name="T5" fmla="*/ 0 h 298"/>
              <a:gd name="T6" fmla="*/ 0 w 256"/>
              <a:gd name="T7" fmla="*/ 9525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298"/>
                </a:moveTo>
                <a:lnTo>
                  <a:pt x="256" y="298"/>
                </a:lnTo>
                <a:lnTo>
                  <a:pt x="129" y="0"/>
                </a:lnTo>
                <a:lnTo>
                  <a:pt x="0" y="298"/>
                </a:lnTo>
                <a:close/>
              </a:path>
            </a:pathLst>
          </a:custGeom>
          <a:solidFill>
            <a:srgbClr val="88E55C"/>
          </a:solidFill>
          <a:ln w="7938">
            <a:solidFill>
              <a:srgbClr val="88E55C"/>
            </a:solidFill>
            <a:round/>
            <a:headEnd/>
            <a:tailEnd/>
          </a:ln>
        </p:spPr>
        <p:txBody>
          <a:bodyPr>
            <a:prstTxWarp prst="textNoShape">
              <a:avLst/>
            </a:prstTxWarp>
          </a:bodyPr>
          <a:lstStyle/>
          <a:p>
            <a:endParaRPr lang="en-US"/>
          </a:p>
        </p:txBody>
      </p:sp>
      <p:sp>
        <p:nvSpPr>
          <p:cNvPr id="103580" name="Line 156"/>
          <p:cNvSpPr>
            <a:spLocks noChangeShapeType="1"/>
          </p:cNvSpPr>
          <p:nvPr/>
        </p:nvSpPr>
        <p:spPr bwMode="auto">
          <a:xfrm>
            <a:off x="4586288" y="4997450"/>
            <a:ext cx="1587" cy="1588"/>
          </a:xfrm>
          <a:prstGeom prst="line">
            <a:avLst/>
          </a:prstGeom>
          <a:noFill/>
          <a:ln w="0">
            <a:solidFill>
              <a:srgbClr val="88E55C"/>
            </a:solidFill>
            <a:round/>
            <a:headEnd/>
            <a:tailEnd/>
          </a:ln>
        </p:spPr>
        <p:txBody>
          <a:bodyPr>
            <a:prstTxWarp prst="textNoShape">
              <a:avLst/>
            </a:prstTxWarp>
          </a:bodyPr>
          <a:lstStyle/>
          <a:p>
            <a:endParaRPr lang="en-US"/>
          </a:p>
        </p:txBody>
      </p:sp>
      <p:sp>
        <p:nvSpPr>
          <p:cNvPr id="103581" name="Freeform 157"/>
          <p:cNvSpPr>
            <a:spLocks/>
          </p:cNvSpPr>
          <p:nvPr/>
        </p:nvSpPr>
        <p:spPr bwMode="auto">
          <a:xfrm>
            <a:off x="4586288" y="4902200"/>
            <a:ext cx="87312" cy="95250"/>
          </a:xfrm>
          <a:custGeom>
            <a:avLst/>
            <a:gdLst>
              <a:gd name="T0" fmla="*/ 0 w 256"/>
              <a:gd name="T1" fmla="*/ 95250 h 298"/>
              <a:gd name="T2" fmla="*/ 87312 w 256"/>
              <a:gd name="T3" fmla="*/ 95250 h 298"/>
              <a:gd name="T4" fmla="*/ 43997 w 256"/>
              <a:gd name="T5" fmla="*/ 0 h 298"/>
              <a:gd name="T6" fmla="*/ 0 w 256"/>
              <a:gd name="T7" fmla="*/ 9525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298"/>
                </a:moveTo>
                <a:lnTo>
                  <a:pt x="256" y="298"/>
                </a:lnTo>
                <a:lnTo>
                  <a:pt x="129" y="0"/>
                </a:lnTo>
                <a:lnTo>
                  <a:pt x="0" y="298"/>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582" name="Line 158"/>
          <p:cNvSpPr>
            <a:spLocks noChangeShapeType="1"/>
          </p:cNvSpPr>
          <p:nvPr/>
        </p:nvSpPr>
        <p:spPr bwMode="auto">
          <a:xfrm>
            <a:off x="4873625" y="4997450"/>
            <a:ext cx="1588" cy="1588"/>
          </a:xfrm>
          <a:prstGeom prst="line">
            <a:avLst/>
          </a:prstGeom>
          <a:noFill/>
          <a:ln w="0">
            <a:solidFill>
              <a:srgbClr val="88E55C"/>
            </a:solidFill>
            <a:round/>
            <a:headEnd/>
            <a:tailEnd/>
          </a:ln>
        </p:spPr>
        <p:txBody>
          <a:bodyPr>
            <a:prstTxWarp prst="textNoShape">
              <a:avLst/>
            </a:prstTxWarp>
          </a:bodyPr>
          <a:lstStyle/>
          <a:p>
            <a:endParaRPr lang="en-US"/>
          </a:p>
        </p:txBody>
      </p:sp>
      <p:sp>
        <p:nvSpPr>
          <p:cNvPr id="103583" name="Freeform 159"/>
          <p:cNvSpPr>
            <a:spLocks/>
          </p:cNvSpPr>
          <p:nvPr/>
        </p:nvSpPr>
        <p:spPr bwMode="auto">
          <a:xfrm>
            <a:off x="4873625" y="4902200"/>
            <a:ext cx="87313" cy="95250"/>
          </a:xfrm>
          <a:custGeom>
            <a:avLst/>
            <a:gdLst>
              <a:gd name="T0" fmla="*/ 0 w 256"/>
              <a:gd name="T1" fmla="*/ 95250 h 298"/>
              <a:gd name="T2" fmla="*/ 87313 w 256"/>
              <a:gd name="T3" fmla="*/ 95250 h 298"/>
              <a:gd name="T4" fmla="*/ 43998 w 256"/>
              <a:gd name="T5" fmla="*/ 0 h 298"/>
              <a:gd name="T6" fmla="*/ 0 w 256"/>
              <a:gd name="T7" fmla="*/ 9525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298"/>
                </a:moveTo>
                <a:lnTo>
                  <a:pt x="256" y="298"/>
                </a:lnTo>
                <a:lnTo>
                  <a:pt x="129" y="0"/>
                </a:lnTo>
                <a:lnTo>
                  <a:pt x="0" y="298"/>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584" name="Line 160"/>
          <p:cNvSpPr>
            <a:spLocks noChangeShapeType="1"/>
          </p:cNvSpPr>
          <p:nvPr/>
        </p:nvSpPr>
        <p:spPr bwMode="auto">
          <a:xfrm>
            <a:off x="5159375" y="4941888"/>
            <a:ext cx="1588"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3585" name="Freeform 161"/>
          <p:cNvSpPr>
            <a:spLocks/>
          </p:cNvSpPr>
          <p:nvPr/>
        </p:nvSpPr>
        <p:spPr bwMode="auto">
          <a:xfrm>
            <a:off x="5159375" y="4848225"/>
            <a:ext cx="87313" cy="93663"/>
          </a:xfrm>
          <a:custGeom>
            <a:avLst/>
            <a:gdLst>
              <a:gd name="T0" fmla="*/ 0 w 256"/>
              <a:gd name="T1" fmla="*/ 93663 h 299"/>
              <a:gd name="T2" fmla="*/ 87313 w 256"/>
              <a:gd name="T3" fmla="*/ 93663 h 299"/>
              <a:gd name="T4" fmla="*/ 43998 w 256"/>
              <a:gd name="T5" fmla="*/ 0 h 299"/>
              <a:gd name="T6" fmla="*/ 0 w 256"/>
              <a:gd name="T7" fmla="*/ 93663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299"/>
                </a:moveTo>
                <a:lnTo>
                  <a:pt x="256" y="299"/>
                </a:lnTo>
                <a:lnTo>
                  <a:pt x="129" y="0"/>
                </a:lnTo>
                <a:lnTo>
                  <a:pt x="0" y="299"/>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586" name="Line 162"/>
          <p:cNvSpPr>
            <a:spLocks noChangeShapeType="1"/>
          </p:cNvSpPr>
          <p:nvPr/>
        </p:nvSpPr>
        <p:spPr bwMode="auto">
          <a:xfrm>
            <a:off x="5446713" y="4941888"/>
            <a:ext cx="1587"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3587" name="Freeform 163"/>
          <p:cNvSpPr>
            <a:spLocks/>
          </p:cNvSpPr>
          <p:nvPr/>
        </p:nvSpPr>
        <p:spPr bwMode="auto">
          <a:xfrm>
            <a:off x="5446713" y="4848225"/>
            <a:ext cx="87312" cy="93663"/>
          </a:xfrm>
          <a:custGeom>
            <a:avLst/>
            <a:gdLst>
              <a:gd name="T0" fmla="*/ 0 w 256"/>
              <a:gd name="T1" fmla="*/ 93663 h 299"/>
              <a:gd name="T2" fmla="*/ 87312 w 256"/>
              <a:gd name="T3" fmla="*/ 93663 h 299"/>
              <a:gd name="T4" fmla="*/ 43997 w 256"/>
              <a:gd name="T5" fmla="*/ 0 h 299"/>
              <a:gd name="T6" fmla="*/ 0 w 256"/>
              <a:gd name="T7" fmla="*/ 93663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299"/>
                </a:moveTo>
                <a:lnTo>
                  <a:pt x="256" y="299"/>
                </a:lnTo>
                <a:lnTo>
                  <a:pt x="129" y="0"/>
                </a:lnTo>
                <a:lnTo>
                  <a:pt x="0" y="299"/>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588" name="Line 164"/>
          <p:cNvSpPr>
            <a:spLocks noChangeShapeType="1"/>
          </p:cNvSpPr>
          <p:nvPr/>
        </p:nvSpPr>
        <p:spPr bwMode="auto">
          <a:xfrm>
            <a:off x="5732463" y="4941888"/>
            <a:ext cx="1587"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3589" name="Freeform 165"/>
          <p:cNvSpPr>
            <a:spLocks/>
          </p:cNvSpPr>
          <p:nvPr/>
        </p:nvSpPr>
        <p:spPr bwMode="auto">
          <a:xfrm>
            <a:off x="5732463" y="4848225"/>
            <a:ext cx="88900" cy="93663"/>
          </a:xfrm>
          <a:custGeom>
            <a:avLst/>
            <a:gdLst>
              <a:gd name="T0" fmla="*/ 0 w 256"/>
              <a:gd name="T1" fmla="*/ 93663 h 299"/>
              <a:gd name="T2" fmla="*/ 88900 w 256"/>
              <a:gd name="T3" fmla="*/ 93663 h 299"/>
              <a:gd name="T4" fmla="*/ 44797 w 256"/>
              <a:gd name="T5" fmla="*/ 0 h 299"/>
              <a:gd name="T6" fmla="*/ 0 w 256"/>
              <a:gd name="T7" fmla="*/ 93663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299"/>
                </a:moveTo>
                <a:lnTo>
                  <a:pt x="256" y="299"/>
                </a:lnTo>
                <a:lnTo>
                  <a:pt x="129" y="0"/>
                </a:lnTo>
                <a:lnTo>
                  <a:pt x="0" y="299"/>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590" name="Line 166"/>
          <p:cNvSpPr>
            <a:spLocks noChangeShapeType="1"/>
          </p:cNvSpPr>
          <p:nvPr/>
        </p:nvSpPr>
        <p:spPr bwMode="auto">
          <a:xfrm>
            <a:off x="6018213" y="4941888"/>
            <a:ext cx="1587"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3591" name="Freeform 167"/>
          <p:cNvSpPr>
            <a:spLocks/>
          </p:cNvSpPr>
          <p:nvPr/>
        </p:nvSpPr>
        <p:spPr bwMode="auto">
          <a:xfrm>
            <a:off x="6018213" y="4848225"/>
            <a:ext cx="88900" cy="93663"/>
          </a:xfrm>
          <a:custGeom>
            <a:avLst/>
            <a:gdLst>
              <a:gd name="T0" fmla="*/ 0 w 256"/>
              <a:gd name="T1" fmla="*/ 93663 h 299"/>
              <a:gd name="T2" fmla="*/ 88900 w 256"/>
              <a:gd name="T3" fmla="*/ 93663 h 299"/>
              <a:gd name="T4" fmla="*/ 44797 w 256"/>
              <a:gd name="T5" fmla="*/ 0 h 299"/>
              <a:gd name="T6" fmla="*/ 0 w 256"/>
              <a:gd name="T7" fmla="*/ 93663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299"/>
                </a:moveTo>
                <a:lnTo>
                  <a:pt x="256" y="299"/>
                </a:lnTo>
                <a:lnTo>
                  <a:pt x="129" y="0"/>
                </a:lnTo>
                <a:lnTo>
                  <a:pt x="0" y="299"/>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592" name="Line 168"/>
          <p:cNvSpPr>
            <a:spLocks noChangeShapeType="1"/>
          </p:cNvSpPr>
          <p:nvPr/>
        </p:nvSpPr>
        <p:spPr bwMode="auto">
          <a:xfrm>
            <a:off x="6305550" y="4879975"/>
            <a:ext cx="1588" cy="1588"/>
          </a:xfrm>
          <a:prstGeom prst="line">
            <a:avLst/>
          </a:prstGeom>
          <a:noFill/>
          <a:ln w="0">
            <a:solidFill>
              <a:srgbClr val="88E55C"/>
            </a:solidFill>
            <a:round/>
            <a:headEnd/>
            <a:tailEnd/>
          </a:ln>
        </p:spPr>
        <p:txBody>
          <a:bodyPr>
            <a:prstTxWarp prst="textNoShape">
              <a:avLst/>
            </a:prstTxWarp>
          </a:bodyPr>
          <a:lstStyle/>
          <a:p>
            <a:endParaRPr lang="en-US"/>
          </a:p>
        </p:txBody>
      </p:sp>
      <p:sp>
        <p:nvSpPr>
          <p:cNvPr id="103593" name="Freeform 169"/>
          <p:cNvSpPr>
            <a:spLocks/>
          </p:cNvSpPr>
          <p:nvPr/>
        </p:nvSpPr>
        <p:spPr bwMode="auto">
          <a:xfrm>
            <a:off x="6305550" y="4784725"/>
            <a:ext cx="88900" cy="95250"/>
          </a:xfrm>
          <a:custGeom>
            <a:avLst/>
            <a:gdLst>
              <a:gd name="T0" fmla="*/ 0 w 256"/>
              <a:gd name="T1" fmla="*/ 95250 h 298"/>
              <a:gd name="T2" fmla="*/ 88900 w 256"/>
              <a:gd name="T3" fmla="*/ 95250 h 298"/>
              <a:gd name="T4" fmla="*/ 44797 w 256"/>
              <a:gd name="T5" fmla="*/ 0 h 298"/>
              <a:gd name="T6" fmla="*/ 0 w 256"/>
              <a:gd name="T7" fmla="*/ 9525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298"/>
                </a:moveTo>
                <a:lnTo>
                  <a:pt x="256" y="298"/>
                </a:lnTo>
                <a:lnTo>
                  <a:pt x="129" y="0"/>
                </a:lnTo>
                <a:lnTo>
                  <a:pt x="0" y="298"/>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594" name="Line 170"/>
          <p:cNvSpPr>
            <a:spLocks noChangeShapeType="1"/>
          </p:cNvSpPr>
          <p:nvPr/>
        </p:nvSpPr>
        <p:spPr bwMode="auto">
          <a:xfrm>
            <a:off x="6591300" y="4879975"/>
            <a:ext cx="1588" cy="1588"/>
          </a:xfrm>
          <a:prstGeom prst="line">
            <a:avLst/>
          </a:prstGeom>
          <a:noFill/>
          <a:ln w="0">
            <a:solidFill>
              <a:srgbClr val="88E55C"/>
            </a:solidFill>
            <a:round/>
            <a:headEnd/>
            <a:tailEnd/>
          </a:ln>
        </p:spPr>
        <p:txBody>
          <a:bodyPr>
            <a:prstTxWarp prst="textNoShape">
              <a:avLst/>
            </a:prstTxWarp>
          </a:bodyPr>
          <a:lstStyle/>
          <a:p>
            <a:endParaRPr lang="en-US"/>
          </a:p>
        </p:txBody>
      </p:sp>
      <p:sp>
        <p:nvSpPr>
          <p:cNvPr id="103595" name="Freeform 171"/>
          <p:cNvSpPr>
            <a:spLocks/>
          </p:cNvSpPr>
          <p:nvPr/>
        </p:nvSpPr>
        <p:spPr bwMode="auto">
          <a:xfrm>
            <a:off x="6591300" y="4784725"/>
            <a:ext cx="88900" cy="95250"/>
          </a:xfrm>
          <a:custGeom>
            <a:avLst/>
            <a:gdLst>
              <a:gd name="T0" fmla="*/ 0 w 256"/>
              <a:gd name="T1" fmla="*/ 95250 h 298"/>
              <a:gd name="T2" fmla="*/ 88900 w 256"/>
              <a:gd name="T3" fmla="*/ 95250 h 298"/>
              <a:gd name="T4" fmla="*/ 44797 w 256"/>
              <a:gd name="T5" fmla="*/ 0 h 298"/>
              <a:gd name="T6" fmla="*/ 0 w 256"/>
              <a:gd name="T7" fmla="*/ 9525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298"/>
                </a:moveTo>
                <a:lnTo>
                  <a:pt x="256" y="298"/>
                </a:lnTo>
                <a:lnTo>
                  <a:pt x="129" y="0"/>
                </a:lnTo>
                <a:lnTo>
                  <a:pt x="0" y="298"/>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596" name="Line 172"/>
          <p:cNvSpPr>
            <a:spLocks noChangeShapeType="1"/>
          </p:cNvSpPr>
          <p:nvPr/>
        </p:nvSpPr>
        <p:spPr bwMode="auto">
          <a:xfrm>
            <a:off x="6878638" y="4879975"/>
            <a:ext cx="1587" cy="1588"/>
          </a:xfrm>
          <a:prstGeom prst="line">
            <a:avLst/>
          </a:prstGeom>
          <a:noFill/>
          <a:ln w="0">
            <a:solidFill>
              <a:srgbClr val="88E55C"/>
            </a:solidFill>
            <a:round/>
            <a:headEnd/>
            <a:tailEnd/>
          </a:ln>
        </p:spPr>
        <p:txBody>
          <a:bodyPr>
            <a:prstTxWarp prst="textNoShape">
              <a:avLst/>
            </a:prstTxWarp>
          </a:bodyPr>
          <a:lstStyle/>
          <a:p>
            <a:endParaRPr lang="en-US"/>
          </a:p>
        </p:txBody>
      </p:sp>
      <p:sp>
        <p:nvSpPr>
          <p:cNvPr id="103597" name="Freeform 173"/>
          <p:cNvSpPr>
            <a:spLocks/>
          </p:cNvSpPr>
          <p:nvPr/>
        </p:nvSpPr>
        <p:spPr bwMode="auto">
          <a:xfrm>
            <a:off x="6878638" y="4784725"/>
            <a:ext cx="88900" cy="95250"/>
          </a:xfrm>
          <a:custGeom>
            <a:avLst/>
            <a:gdLst>
              <a:gd name="T0" fmla="*/ 0 w 257"/>
              <a:gd name="T1" fmla="*/ 95250 h 298"/>
              <a:gd name="T2" fmla="*/ 88900 w 257"/>
              <a:gd name="T3" fmla="*/ 95250 h 298"/>
              <a:gd name="T4" fmla="*/ 44623 w 257"/>
              <a:gd name="T5" fmla="*/ 0 h 298"/>
              <a:gd name="T6" fmla="*/ 0 w 257"/>
              <a:gd name="T7" fmla="*/ 95250 h 298"/>
              <a:gd name="T8" fmla="*/ 0 60000 65536"/>
              <a:gd name="T9" fmla="*/ 0 60000 65536"/>
              <a:gd name="T10" fmla="*/ 0 60000 65536"/>
              <a:gd name="T11" fmla="*/ 0 60000 65536"/>
              <a:gd name="T12" fmla="*/ 0 w 257"/>
              <a:gd name="T13" fmla="*/ 0 h 298"/>
              <a:gd name="T14" fmla="*/ 257 w 257"/>
              <a:gd name="T15" fmla="*/ 298 h 298"/>
            </a:gdLst>
            <a:ahLst/>
            <a:cxnLst>
              <a:cxn ang="T8">
                <a:pos x="T0" y="T1"/>
              </a:cxn>
              <a:cxn ang="T9">
                <a:pos x="T2" y="T3"/>
              </a:cxn>
              <a:cxn ang="T10">
                <a:pos x="T4" y="T5"/>
              </a:cxn>
              <a:cxn ang="T11">
                <a:pos x="T6" y="T7"/>
              </a:cxn>
            </a:cxnLst>
            <a:rect l="T12" t="T13" r="T14" b="T15"/>
            <a:pathLst>
              <a:path w="257" h="298">
                <a:moveTo>
                  <a:pt x="0" y="298"/>
                </a:moveTo>
                <a:lnTo>
                  <a:pt x="257" y="298"/>
                </a:lnTo>
                <a:lnTo>
                  <a:pt x="129" y="0"/>
                </a:lnTo>
                <a:lnTo>
                  <a:pt x="0" y="298"/>
                </a:lnTo>
                <a:close/>
              </a:path>
            </a:pathLst>
          </a:custGeom>
          <a:solidFill>
            <a:srgbClr val="88E55C"/>
          </a:solidFill>
          <a:ln w="7938">
            <a:solidFill>
              <a:srgbClr val="88E55C"/>
            </a:solidFill>
            <a:round/>
            <a:headEnd/>
            <a:tailEnd/>
          </a:ln>
        </p:spPr>
        <p:txBody>
          <a:bodyPr>
            <a:prstTxWarp prst="textNoShape">
              <a:avLst/>
            </a:prstTxWarp>
          </a:bodyPr>
          <a:lstStyle/>
          <a:p>
            <a:endParaRPr lang="en-US"/>
          </a:p>
        </p:txBody>
      </p:sp>
      <p:sp>
        <p:nvSpPr>
          <p:cNvPr id="103598" name="Line 174"/>
          <p:cNvSpPr>
            <a:spLocks noChangeShapeType="1"/>
          </p:cNvSpPr>
          <p:nvPr/>
        </p:nvSpPr>
        <p:spPr bwMode="auto">
          <a:xfrm>
            <a:off x="7164388" y="4770438"/>
            <a:ext cx="1587"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3599" name="Freeform 175"/>
          <p:cNvSpPr>
            <a:spLocks/>
          </p:cNvSpPr>
          <p:nvPr/>
        </p:nvSpPr>
        <p:spPr bwMode="auto">
          <a:xfrm>
            <a:off x="7164388" y="4675188"/>
            <a:ext cx="88900" cy="95250"/>
          </a:xfrm>
          <a:custGeom>
            <a:avLst/>
            <a:gdLst>
              <a:gd name="T0" fmla="*/ 0 w 256"/>
              <a:gd name="T1" fmla="*/ 95250 h 298"/>
              <a:gd name="T2" fmla="*/ 88900 w 256"/>
              <a:gd name="T3" fmla="*/ 95250 h 298"/>
              <a:gd name="T4" fmla="*/ 44797 w 256"/>
              <a:gd name="T5" fmla="*/ 0 h 298"/>
              <a:gd name="T6" fmla="*/ 0 w 256"/>
              <a:gd name="T7" fmla="*/ 9525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298"/>
                </a:moveTo>
                <a:lnTo>
                  <a:pt x="256" y="298"/>
                </a:lnTo>
                <a:lnTo>
                  <a:pt x="129" y="0"/>
                </a:lnTo>
                <a:lnTo>
                  <a:pt x="0" y="298"/>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600" name="Line 176"/>
          <p:cNvSpPr>
            <a:spLocks noChangeShapeType="1"/>
          </p:cNvSpPr>
          <p:nvPr/>
        </p:nvSpPr>
        <p:spPr bwMode="auto">
          <a:xfrm>
            <a:off x="7451725" y="4770438"/>
            <a:ext cx="1588"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3601" name="Freeform 177"/>
          <p:cNvSpPr>
            <a:spLocks/>
          </p:cNvSpPr>
          <p:nvPr/>
        </p:nvSpPr>
        <p:spPr bwMode="auto">
          <a:xfrm>
            <a:off x="7451725" y="4675188"/>
            <a:ext cx="88900" cy="95250"/>
          </a:xfrm>
          <a:custGeom>
            <a:avLst/>
            <a:gdLst>
              <a:gd name="T0" fmla="*/ 0 w 257"/>
              <a:gd name="T1" fmla="*/ 95250 h 298"/>
              <a:gd name="T2" fmla="*/ 88900 w 257"/>
              <a:gd name="T3" fmla="*/ 95250 h 298"/>
              <a:gd name="T4" fmla="*/ 44623 w 257"/>
              <a:gd name="T5" fmla="*/ 0 h 298"/>
              <a:gd name="T6" fmla="*/ 0 w 257"/>
              <a:gd name="T7" fmla="*/ 95250 h 298"/>
              <a:gd name="T8" fmla="*/ 0 60000 65536"/>
              <a:gd name="T9" fmla="*/ 0 60000 65536"/>
              <a:gd name="T10" fmla="*/ 0 60000 65536"/>
              <a:gd name="T11" fmla="*/ 0 60000 65536"/>
              <a:gd name="T12" fmla="*/ 0 w 257"/>
              <a:gd name="T13" fmla="*/ 0 h 298"/>
              <a:gd name="T14" fmla="*/ 257 w 257"/>
              <a:gd name="T15" fmla="*/ 298 h 298"/>
            </a:gdLst>
            <a:ahLst/>
            <a:cxnLst>
              <a:cxn ang="T8">
                <a:pos x="T0" y="T1"/>
              </a:cxn>
              <a:cxn ang="T9">
                <a:pos x="T2" y="T3"/>
              </a:cxn>
              <a:cxn ang="T10">
                <a:pos x="T4" y="T5"/>
              </a:cxn>
              <a:cxn ang="T11">
                <a:pos x="T6" y="T7"/>
              </a:cxn>
            </a:cxnLst>
            <a:rect l="T12" t="T13" r="T14" b="T15"/>
            <a:pathLst>
              <a:path w="257" h="298">
                <a:moveTo>
                  <a:pt x="0" y="298"/>
                </a:moveTo>
                <a:lnTo>
                  <a:pt x="257" y="298"/>
                </a:lnTo>
                <a:lnTo>
                  <a:pt x="129" y="0"/>
                </a:lnTo>
                <a:lnTo>
                  <a:pt x="0" y="298"/>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602" name="Line 178"/>
          <p:cNvSpPr>
            <a:spLocks noChangeShapeType="1"/>
          </p:cNvSpPr>
          <p:nvPr/>
        </p:nvSpPr>
        <p:spPr bwMode="auto">
          <a:xfrm>
            <a:off x="7737475" y="4770438"/>
            <a:ext cx="1588"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3603" name="Freeform 179"/>
          <p:cNvSpPr>
            <a:spLocks/>
          </p:cNvSpPr>
          <p:nvPr/>
        </p:nvSpPr>
        <p:spPr bwMode="auto">
          <a:xfrm>
            <a:off x="7737475" y="4675188"/>
            <a:ext cx="88900" cy="95250"/>
          </a:xfrm>
          <a:custGeom>
            <a:avLst/>
            <a:gdLst>
              <a:gd name="T0" fmla="*/ 0 w 256"/>
              <a:gd name="T1" fmla="*/ 95250 h 298"/>
              <a:gd name="T2" fmla="*/ 88900 w 256"/>
              <a:gd name="T3" fmla="*/ 95250 h 298"/>
              <a:gd name="T4" fmla="*/ 44450 w 256"/>
              <a:gd name="T5" fmla="*/ 0 h 298"/>
              <a:gd name="T6" fmla="*/ 0 w 256"/>
              <a:gd name="T7" fmla="*/ 9525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298"/>
                </a:moveTo>
                <a:lnTo>
                  <a:pt x="256" y="298"/>
                </a:lnTo>
                <a:lnTo>
                  <a:pt x="128" y="0"/>
                </a:lnTo>
                <a:lnTo>
                  <a:pt x="0" y="298"/>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604" name="Line 180"/>
          <p:cNvSpPr>
            <a:spLocks noChangeShapeType="1"/>
          </p:cNvSpPr>
          <p:nvPr/>
        </p:nvSpPr>
        <p:spPr bwMode="auto">
          <a:xfrm>
            <a:off x="8024813" y="4770438"/>
            <a:ext cx="1587"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3605" name="Freeform 181"/>
          <p:cNvSpPr>
            <a:spLocks/>
          </p:cNvSpPr>
          <p:nvPr/>
        </p:nvSpPr>
        <p:spPr bwMode="auto">
          <a:xfrm>
            <a:off x="8024813" y="4675188"/>
            <a:ext cx="88900" cy="95250"/>
          </a:xfrm>
          <a:custGeom>
            <a:avLst/>
            <a:gdLst>
              <a:gd name="T0" fmla="*/ 0 w 256"/>
              <a:gd name="T1" fmla="*/ 95250 h 298"/>
              <a:gd name="T2" fmla="*/ 88900 w 256"/>
              <a:gd name="T3" fmla="*/ 95250 h 298"/>
              <a:gd name="T4" fmla="*/ 44450 w 256"/>
              <a:gd name="T5" fmla="*/ 0 h 298"/>
              <a:gd name="T6" fmla="*/ 0 w 256"/>
              <a:gd name="T7" fmla="*/ 9525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298"/>
                </a:moveTo>
                <a:lnTo>
                  <a:pt x="256" y="298"/>
                </a:lnTo>
                <a:lnTo>
                  <a:pt x="128" y="0"/>
                </a:lnTo>
                <a:lnTo>
                  <a:pt x="0" y="298"/>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606" name="Line 182"/>
          <p:cNvSpPr>
            <a:spLocks noChangeShapeType="1"/>
          </p:cNvSpPr>
          <p:nvPr/>
        </p:nvSpPr>
        <p:spPr bwMode="auto">
          <a:xfrm>
            <a:off x="1747838" y="5568950"/>
            <a:ext cx="0" cy="1588"/>
          </a:xfrm>
          <a:prstGeom prst="line">
            <a:avLst/>
          </a:prstGeom>
          <a:noFill/>
          <a:ln w="0">
            <a:solidFill>
              <a:srgbClr val="88E55C"/>
            </a:solidFill>
            <a:round/>
            <a:headEnd/>
            <a:tailEnd/>
          </a:ln>
        </p:spPr>
        <p:txBody>
          <a:bodyPr>
            <a:prstTxWarp prst="textNoShape">
              <a:avLst/>
            </a:prstTxWarp>
          </a:bodyPr>
          <a:lstStyle/>
          <a:p>
            <a:endParaRPr lang="en-US"/>
          </a:p>
        </p:txBody>
      </p:sp>
      <p:sp>
        <p:nvSpPr>
          <p:cNvPr id="103607" name="Freeform 183"/>
          <p:cNvSpPr>
            <a:spLocks/>
          </p:cNvSpPr>
          <p:nvPr/>
        </p:nvSpPr>
        <p:spPr bwMode="auto">
          <a:xfrm>
            <a:off x="1747838" y="5502275"/>
            <a:ext cx="34925" cy="85725"/>
          </a:xfrm>
          <a:custGeom>
            <a:avLst/>
            <a:gdLst>
              <a:gd name="T0" fmla="*/ 0 w 103"/>
              <a:gd name="T1" fmla="*/ 66570 h 273"/>
              <a:gd name="T2" fmla="*/ 0 w 103"/>
              <a:gd name="T3" fmla="*/ 69710 h 273"/>
              <a:gd name="T4" fmla="*/ 1017 w 103"/>
              <a:gd name="T5" fmla="*/ 72537 h 273"/>
              <a:gd name="T6" fmla="*/ 1695 w 103"/>
              <a:gd name="T7" fmla="*/ 75363 h 273"/>
              <a:gd name="T8" fmla="*/ 3391 w 103"/>
              <a:gd name="T9" fmla="*/ 77561 h 273"/>
              <a:gd name="T10" fmla="*/ 5086 w 103"/>
              <a:gd name="T11" fmla="*/ 80073 h 273"/>
              <a:gd name="T12" fmla="*/ 7121 w 103"/>
              <a:gd name="T13" fmla="*/ 81957 h 273"/>
              <a:gd name="T14" fmla="*/ 9833 w 103"/>
              <a:gd name="T15" fmla="*/ 83527 h 273"/>
              <a:gd name="T16" fmla="*/ 12207 w 103"/>
              <a:gd name="T17" fmla="*/ 84783 h 273"/>
              <a:gd name="T18" fmla="*/ 14580 w 103"/>
              <a:gd name="T19" fmla="*/ 85411 h 273"/>
              <a:gd name="T20" fmla="*/ 17632 w 103"/>
              <a:gd name="T21" fmla="*/ 85725 h 273"/>
              <a:gd name="T22" fmla="*/ 20345 w 103"/>
              <a:gd name="T23" fmla="*/ 85411 h 273"/>
              <a:gd name="T24" fmla="*/ 22718 w 103"/>
              <a:gd name="T25" fmla="*/ 84783 h 273"/>
              <a:gd name="T26" fmla="*/ 25770 w 103"/>
              <a:gd name="T27" fmla="*/ 83527 h 273"/>
              <a:gd name="T28" fmla="*/ 27804 w 103"/>
              <a:gd name="T29" fmla="*/ 81957 h 273"/>
              <a:gd name="T30" fmla="*/ 29839 w 103"/>
              <a:gd name="T31" fmla="*/ 80073 h 273"/>
              <a:gd name="T32" fmla="*/ 31534 w 103"/>
              <a:gd name="T33" fmla="*/ 77561 h 273"/>
              <a:gd name="T34" fmla="*/ 33230 w 103"/>
              <a:gd name="T35" fmla="*/ 75363 h 273"/>
              <a:gd name="T36" fmla="*/ 33908 w 103"/>
              <a:gd name="T37" fmla="*/ 72537 h 273"/>
              <a:gd name="T38" fmla="*/ 34925 w 103"/>
              <a:gd name="T39" fmla="*/ 69710 h 273"/>
              <a:gd name="T40" fmla="*/ 34925 w 103"/>
              <a:gd name="T41" fmla="*/ 66570 h 273"/>
              <a:gd name="T42" fmla="*/ 34925 w 103"/>
              <a:gd name="T43" fmla="*/ 18841 h 273"/>
              <a:gd name="T44" fmla="*/ 33908 w 103"/>
              <a:gd name="T45" fmla="*/ 13188 h 273"/>
              <a:gd name="T46" fmla="*/ 33230 w 103"/>
              <a:gd name="T47" fmla="*/ 10676 h 273"/>
              <a:gd name="T48" fmla="*/ 31534 w 103"/>
              <a:gd name="T49" fmla="*/ 7850 h 273"/>
              <a:gd name="T50" fmla="*/ 29839 w 103"/>
              <a:gd name="T51" fmla="*/ 5652 h 273"/>
              <a:gd name="T52" fmla="*/ 27804 w 103"/>
              <a:gd name="T53" fmla="*/ 3768 h 273"/>
              <a:gd name="T54" fmla="*/ 25770 w 103"/>
              <a:gd name="T55" fmla="*/ 2198 h 273"/>
              <a:gd name="T56" fmla="*/ 22718 w 103"/>
              <a:gd name="T57" fmla="*/ 942 h 273"/>
              <a:gd name="T58" fmla="*/ 20345 w 103"/>
              <a:gd name="T59" fmla="*/ 314 h 273"/>
              <a:gd name="T60" fmla="*/ 17632 w 103"/>
              <a:gd name="T61" fmla="*/ 0 h 273"/>
              <a:gd name="T62" fmla="*/ 14580 w 103"/>
              <a:gd name="T63" fmla="*/ 314 h 273"/>
              <a:gd name="T64" fmla="*/ 12207 w 103"/>
              <a:gd name="T65" fmla="*/ 942 h 273"/>
              <a:gd name="T66" fmla="*/ 9833 w 103"/>
              <a:gd name="T67" fmla="*/ 2198 h 273"/>
              <a:gd name="T68" fmla="*/ 7121 w 103"/>
              <a:gd name="T69" fmla="*/ 3768 h 273"/>
              <a:gd name="T70" fmla="*/ 5086 w 103"/>
              <a:gd name="T71" fmla="*/ 5652 h 273"/>
              <a:gd name="T72" fmla="*/ 3391 w 103"/>
              <a:gd name="T73" fmla="*/ 7850 h 273"/>
              <a:gd name="T74" fmla="*/ 1695 w 103"/>
              <a:gd name="T75" fmla="*/ 10676 h 273"/>
              <a:gd name="T76" fmla="*/ 1017 w 103"/>
              <a:gd name="T77" fmla="*/ 13188 h 273"/>
              <a:gd name="T78" fmla="*/ 0 w 103"/>
              <a:gd name="T79" fmla="*/ 16329 h 273"/>
              <a:gd name="T80" fmla="*/ 0 w 103"/>
              <a:gd name="T81" fmla="*/ 18841 h 273"/>
              <a:gd name="T82" fmla="*/ 0 w 103"/>
              <a:gd name="T83" fmla="*/ 66570 h 2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273"/>
              <a:gd name="T128" fmla="*/ 103 w 103"/>
              <a:gd name="T129" fmla="*/ 273 h 2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273">
                <a:moveTo>
                  <a:pt x="0" y="212"/>
                </a:moveTo>
                <a:lnTo>
                  <a:pt x="0" y="222"/>
                </a:lnTo>
                <a:lnTo>
                  <a:pt x="3" y="231"/>
                </a:lnTo>
                <a:lnTo>
                  <a:pt x="5" y="240"/>
                </a:lnTo>
                <a:lnTo>
                  <a:pt x="10" y="247"/>
                </a:lnTo>
                <a:lnTo>
                  <a:pt x="15" y="255"/>
                </a:lnTo>
                <a:lnTo>
                  <a:pt x="21" y="261"/>
                </a:lnTo>
                <a:lnTo>
                  <a:pt x="29" y="266"/>
                </a:lnTo>
                <a:lnTo>
                  <a:pt x="36" y="270"/>
                </a:lnTo>
                <a:lnTo>
                  <a:pt x="43" y="272"/>
                </a:lnTo>
                <a:lnTo>
                  <a:pt x="52" y="273"/>
                </a:lnTo>
                <a:lnTo>
                  <a:pt x="60" y="272"/>
                </a:lnTo>
                <a:lnTo>
                  <a:pt x="67" y="270"/>
                </a:lnTo>
                <a:lnTo>
                  <a:pt x="76" y="266"/>
                </a:lnTo>
                <a:lnTo>
                  <a:pt x="82" y="261"/>
                </a:lnTo>
                <a:lnTo>
                  <a:pt x="88" y="255"/>
                </a:lnTo>
                <a:lnTo>
                  <a:pt x="93" y="247"/>
                </a:lnTo>
                <a:lnTo>
                  <a:pt x="98" y="240"/>
                </a:lnTo>
                <a:lnTo>
                  <a:pt x="100" y="231"/>
                </a:lnTo>
                <a:lnTo>
                  <a:pt x="103" y="222"/>
                </a:lnTo>
                <a:lnTo>
                  <a:pt x="103" y="212"/>
                </a:lnTo>
                <a:lnTo>
                  <a:pt x="103" y="60"/>
                </a:lnTo>
                <a:lnTo>
                  <a:pt x="100" y="42"/>
                </a:lnTo>
                <a:lnTo>
                  <a:pt x="98" y="34"/>
                </a:lnTo>
                <a:lnTo>
                  <a:pt x="93" y="25"/>
                </a:lnTo>
                <a:lnTo>
                  <a:pt x="88" y="18"/>
                </a:lnTo>
                <a:lnTo>
                  <a:pt x="82" y="12"/>
                </a:lnTo>
                <a:lnTo>
                  <a:pt x="76" y="7"/>
                </a:lnTo>
                <a:lnTo>
                  <a:pt x="67" y="3"/>
                </a:lnTo>
                <a:lnTo>
                  <a:pt x="60" y="1"/>
                </a:lnTo>
                <a:lnTo>
                  <a:pt x="52" y="0"/>
                </a:lnTo>
                <a:lnTo>
                  <a:pt x="43" y="1"/>
                </a:lnTo>
                <a:lnTo>
                  <a:pt x="36" y="3"/>
                </a:lnTo>
                <a:lnTo>
                  <a:pt x="29" y="7"/>
                </a:lnTo>
                <a:lnTo>
                  <a:pt x="21" y="12"/>
                </a:lnTo>
                <a:lnTo>
                  <a:pt x="15" y="18"/>
                </a:lnTo>
                <a:lnTo>
                  <a:pt x="10" y="25"/>
                </a:lnTo>
                <a:lnTo>
                  <a:pt x="5" y="34"/>
                </a:lnTo>
                <a:lnTo>
                  <a:pt x="3" y="42"/>
                </a:lnTo>
                <a:lnTo>
                  <a:pt x="0" y="52"/>
                </a:lnTo>
                <a:lnTo>
                  <a:pt x="0" y="60"/>
                </a:lnTo>
                <a:lnTo>
                  <a:pt x="0" y="212"/>
                </a:lnTo>
                <a:close/>
              </a:path>
            </a:pathLst>
          </a:custGeom>
          <a:solidFill>
            <a:srgbClr val="88E55C"/>
          </a:solidFill>
          <a:ln w="7938">
            <a:solidFill>
              <a:srgbClr val="88E55C"/>
            </a:solidFill>
            <a:round/>
            <a:headEnd/>
            <a:tailEnd/>
          </a:ln>
        </p:spPr>
        <p:txBody>
          <a:bodyPr>
            <a:prstTxWarp prst="textNoShape">
              <a:avLst/>
            </a:prstTxWarp>
          </a:bodyPr>
          <a:lstStyle/>
          <a:p>
            <a:endParaRPr lang="en-US"/>
          </a:p>
        </p:txBody>
      </p:sp>
      <p:sp>
        <p:nvSpPr>
          <p:cNvPr id="103608" name="Line 184"/>
          <p:cNvSpPr>
            <a:spLocks noChangeShapeType="1"/>
          </p:cNvSpPr>
          <p:nvPr/>
        </p:nvSpPr>
        <p:spPr bwMode="auto">
          <a:xfrm>
            <a:off x="1765300" y="5502275"/>
            <a:ext cx="1588" cy="0"/>
          </a:xfrm>
          <a:prstGeom prst="line">
            <a:avLst/>
          </a:prstGeom>
          <a:noFill/>
          <a:ln w="0">
            <a:solidFill>
              <a:srgbClr val="88E55C"/>
            </a:solidFill>
            <a:round/>
            <a:headEnd/>
            <a:tailEnd/>
          </a:ln>
        </p:spPr>
        <p:txBody>
          <a:bodyPr>
            <a:prstTxWarp prst="textNoShape">
              <a:avLst/>
            </a:prstTxWarp>
          </a:bodyPr>
          <a:lstStyle/>
          <a:p>
            <a:endParaRPr lang="en-US"/>
          </a:p>
        </p:txBody>
      </p:sp>
      <p:sp>
        <p:nvSpPr>
          <p:cNvPr id="103609" name="Freeform 185"/>
          <p:cNvSpPr>
            <a:spLocks/>
          </p:cNvSpPr>
          <p:nvPr/>
        </p:nvSpPr>
        <p:spPr bwMode="auto">
          <a:xfrm>
            <a:off x="1747838" y="5502275"/>
            <a:ext cx="320675" cy="38100"/>
          </a:xfrm>
          <a:custGeom>
            <a:avLst/>
            <a:gdLst>
              <a:gd name="T0" fmla="*/ 17873 w 933"/>
              <a:gd name="T1" fmla="*/ 0 h 121"/>
              <a:gd name="T2" fmla="*/ 14779 w 933"/>
              <a:gd name="T3" fmla="*/ 315 h 121"/>
              <a:gd name="T4" fmla="*/ 12373 w 933"/>
              <a:gd name="T5" fmla="*/ 945 h 121"/>
              <a:gd name="T6" fmla="*/ 9967 w 933"/>
              <a:gd name="T7" fmla="*/ 2204 h 121"/>
              <a:gd name="T8" fmla="*/ 7218 w 933"/>
              <a:gd name="T9" fmla="*/ 3779 h 121"/>
              <a:gd name="T10" fmla="*/ 5156 w 933"/>
              <a:gd name="T11" fmla="*/ 5668 h 121"/>
              <a:gd name="T12" fmla="*/ 3437 w 933"/>
              <a:gd name="T13" fmla="*/ 7872 h 121"/>
              <a:gd name="T14" fmla="*/ 1719 w 933"/>
              <a:gd name="T15" fmla="*/ 10706 h 121"/>
              <a:gd name="T16" fmla="*/ 1031 w 933"/>
              <a:gd name="T17" fmla="*/ 13225 h 121"/>
              <a:gd name="T18" fmla="*/ 0 w 933"/>
              <a:gd name="T19" fmla="*/ 16374 h 121"/>
              <a:gd name="T20" fmla="*/ 0 w 933"/>
              <a:gd name="T21" fmla="*/ 18893 h 121"/>
              <a:gd name="T22" fmla="*/ 0 w 933"/>
              <a:gd name="T23" fmla="*/ 22041 h 121"/>
              <a:gd name="T24" fmla="*/ 1031 w 933"/>
              <a:gd name="T25" fmla="*/ 25190 h 121"/>
              <a:gd name="T26" fmla="*/ 1719 w 933"/>
              <a:gd name="T27" fmla="*/ 27709 h 121"/>
              <a:gd name="T28" fmla="*/ 3437 w 933"/>
              <a:gd name="T29" fmla="*/ 30228 h 121"/>
              <a:gd name="T30" fmla="*/ 5156 w 933"/>
              <a:gd name="T31" fmla="*/ 32747 h 121"/>
              <a:gd name="T32" fmla="*/ 7218 w 933"/>
              <a:gd name="T33" fmla="*/ 34636 h 121"/>
              <a:gd name="T34" fmla="*/ 9967 w 933"/>
              <a:gd name="T35" fmla="*/ 36211 h 121"/>
              <a:gd name="T36" fmla="*/ 12373 w 933"/>
              <a:gd name="T37" fmla="*/ 37155 h 121"/>
              <a:gd name="T38" fmla="*/ 14779 w 933"/>
              <a:gd name="T39" fmla="*/ 38100 h 121"/>
              <a:gd name="T40" fmla="*/ 17873 w 933"/>
              <a:gd name="T41" fmla="*/ 38100 h 121"/>
              <a:gd name="T42" fmla="*/ 302802 w 933"/>
              <a:gd name="T43" fmla="*/ 38100 h 121"/>
              <a:gd name="T44" fmla="*/ 308302 w 933"/>
              <a:gd name="T45" fmla="*/ 37155 h 121"/>
              <a:gd name="T46" fmla="*/ 311051 w 933"/>
              <a:gd name="T47" fmla="*/ 36211 h 121"/>
              <a:gd name="T48" fmla="*/ 313457 w 933"/>
              <a:gd name="T49" fmla="*/ 34636 h 121"/>
              <a:gd name="T50" fmla="*/ 315519 w 933"/>
              <a:gd name="T51" fmla="*/ 32747 h 121"/>
              <a:gd name="T52" fmla="*/ 317238 w 933"/>
              <a:gd name="T53" fmla="*/ 30228 h 121"/>
              <a:gd name="T54" fmla="*/ 318956 w 933"/>
              <a:gd name="T55" fmla="*/ 27709 h 121"/>
              <a:gd name="T56" fmla="*/ 319988 w 933"/>
              <a:gd name="T57" fmla="*/ 25190 h 121"/>
              <a:gd name="T58" fmla="*/ 320675 w 933"/>
              <a:gd name="T59" fmla="*/ 22041 h 121"/>
              <a:gd name="T60" fmla="*/ 320675 w 933"/>
              <a:gd name="T61" fmla="*/ 18893 h 121"/>
              <a:gd name="T62" fmla="*/ 320675 w 933"/>
              <a:gd name="T63" fmla="*/ 16374 h 121"/>
              <a:gd name="T64" fmla="*/ 319988 w 933"/>
              <a:gd name="T65" fmla="*/ 13225 h 121"/>
              <a:gd name="T66" fmla="*/ 318956 w 933"/>
              <a:gd name="T67" fmla="*/ 10706 h 121"/>
              <a:gd name="T68" fmla="*/ 317238 w 933"/>
              <a:gd name="T69" fmla="*/ 7872 h 121"/>
              <a:gd name="T70" fmla="*/ 315519 w 933"/>
              <a:gd name="T71" fmla="*/ 5668 h 121"/>
              <a:gd name="T72" fmla="*/ 313457 w 933"/>
              <a:gd name="T73" fmla="*/ 3779 h 121"/>
              <a:gd name="T74" fmla="*/ 311051 w 933"/>
              <a:gd name="T75" fmla="*/ 2204 h 121"/>
              <a:gd name="T76" fmla="*/ 308302 w 933"/>
              <a:gd name="T77" fmla="*/ 945 h 121"/>
              <a:gd name="T78" fmla="*/ 305896 w 933"/>
              <a:gd name="T79" fmla="*/ 315 h 121"/>
              <a:gd name="T80" fmla="*/ 302802 w 933"/>
              <a:gd name="T81" fmla="*/ 0 h 121"/>
              <a:gd name="T82" fmla="*/ 17873 w 933"/>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3"/>
              <a:gd name="T127" fmla="*/ 0 h 121"/>
              <a:gd name="T128" fmla="*/ 933 w 933"/>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3" h="121">
                <a:moveTo>
                  <a:pt x="52" y="0"/>
                </a:moveTo>
                <a:lnTo>
                  <a:pt x="43" y="1"/>
                </a:lnTo>
                <a:lnTo>
                  <a:pt x="36" y="3"/>
                </a:lnTo>
                <a:lnTo>
                  <a:pt x="29" y="7"/>
                </a:lnTo>
                <a:lnTo>
                  <a:pt x="21" y="12"/>
                </a:lnTo>
                <a:lnTo>
                  <a:pt x="15" y="18"/>
                </a:lnTo>
                <a:lnTo>
                  <a:pt x="10" y="25"/>
                </a:lnTo>
                <a:lnTo>
                  <a:pt x="5" y="34"/>
                </a:lnTo>
                <a:lnTo>
                  <a:pt x="3" y="42"/>
                </a:lnTo>
                <a:lnTo>
                  <a:pt x="0" y="52"/>
                </a:lnTo>
                <a:lnTo>
                  <a:pt x="0" y="60"/>
                </a:lnTo>
                <a:lnTo>
                  <a:pt x="0" y="70"/>
                </a:lnTo>
                <a:lnTo>
                  <a:pt x="3" y="80"/>
                </a:lnTo>
                <a:lnTo>
                  <a:pt x="5" y="88"/>
                </a:lnTo>
                <a:lnTo>
                  <a:pt x="10" y="96"/>
                </a:lnTo>
                <a:lnTo>
                  <a:pt x="15" y="104"/>
                </a:lnTo>
                <a:lnTo>
                  <a:pt x="21" y="110"/>
                </a:lnTo>
                <a:lnTo>
                  <a:pt x="29" y="115"/>
                </a:lnTo>
                <a:lnTo>
                  <a:pt x="36" y="118"/>
                </a:lnTo>
                <a:lnTo>
                  <a:pt x="43" y="121"/>
                </a:lnTo>
                <a:lnTo>
                  <a:pt x="52" y="121"/>
                </a:lnTo>
                <a:lnTo>
                  <a:pt x="881" y="121"/>
                </a:lnTo>
                <a:lnTo>
                  <a:pt x="897" y="118"/>
                </a:lnTo>
                <a:lnTo>
                  <a:pt x="905" y="115"/>
                </a:lnTo>
                <a:lnTo>
                  <a:pt x="912" y="110"/>
                </a:lnTo>
                <a:lnTo>
                  <a:pt x="918" y="104"/>
                </a:lnTo>
                <a:lnTo>
                  <a:pt x="923" y="96"/>
                </a:lnTo>
                <a:lnTo>
                  <a:pt x="928" y="88"/>
                </a:lnTo>
                <a:lnTo>
                  <a:pt x="931" y="80"/>
                </a:lnTo>
                <a:lnTo>
                  <a:pt x="933" y="70"/>
                </a:lnTo>
                <a:lnTo>
                  <a:pt x="933" y="60"/>
                </a:lnTo>
                <a:lnTo>
                  <a:pt x="933" y="52"/>
                </a:lnTo>
                <a:lnTo>
                  <a:pt x="931" y="42"/>
                </a:lnTo>
                <a:lnTo>
                  <a:pt x="928" y="34"/>
                </a:lnTo>
                <a:lnTo>
                  <a:pt x="923" y="25"/>
                </a:lnTo>
                <a:lnTo>
                  <a:pt x="918" y="18"/>
                </a:lnTo>
                <a:lnTo>
                  <a:pt x="912" y="12"/>
                </a:lnTo>
                <a:lnTo>
                  <a:pt x="905" y="7"/>
                </a:lnTo>
                <a:lnTo>
                  <a:pt x="897" y="3"/>
                </a:lnTo>
                <a:lnTo>
                  <a:pt x="890" y="1"/>
                </a:lnTo>
                <a:lnTo>
                  <a:pt x="881" y="0"/>
                </a:lnTo>
                <a:lnTo>
                  <a:pt x="52" y="0"/>
                </a:lnTo>
                <a:close/>
              </a:path>
            </a:pathLst>
          </a:custGeom>
          <a:solidFill>
            <a:srgbClr val="88E55C"/>
          </a:solidFill>
          <a:ln w="7938">
            <a:solidFill>
              <a:srgbClr val="88E55C"/>
            </a:solidFill>
            <a:round/>
            <a:headEnd/>
            <a:tailEnd/>
          </a:ln>
        </p:spPr>
        <p:txBody>
          <a:bodyPr>
            <a:prstTxWarp prst="textNoShape">
              <a:avLst/>
            </a:prstTxWarp>
          </a:bodyPr>
          <a:lstStyle/>
          <a:p>
            <a:endParaRPr lang="en-US"/>
          </a:p>
        </p:txBody>
      </p:sp>
      <p:sp>
        <p:nvSpPr>
          <p:cNvPr id="103610" name="Line 186"/>
          <p:cNvSpPr>
            <a:spLocks noChangeShapeType="1"/>
          </p:cNvSpPr>
          <p:nvPr/>
        </p:nvSpPr>
        <p:spPr bwMode="auto">
          <a:xfrm>
            <a:off x="2051050" y="5502275"/>
            <a:ext cx="1588" cy="0"/>
          </a:xfrm>
          <a:prstGeom prst="line">
            <a:avLst/>
          </a:prstGeom>
          <a:noFill/>
          <a:ln w="0">
            <a:solidFill>
              <a:srgbClr val="88E55C"/>
            </a:solidFill>
            <a:round/>
            <a:headEnd/>
            <a:tailEnd/>
          </a:ln>
        </p:spPr>
        <p:txBody>
          <a:bodyPr>
            <a:prstTxWarp prst="textNoShape">
              <a:avLst/>
            </a:prstTxWarp>
          </a:bodyPr>
          <a:lstStyle/>
          <a:p>
            <a:endParaRPr lang="en-US"/>
          </a:p>
        </p:txBody>
      </p:sp>
      <p:sp>
        <p:nvSpPr>
          <p:cNvPr id="103611" name="Freeform 187"/>
          <p:cNvSpPr>
            <a:spLocks/>
          </p:cNvSpPr>
          <p:nvPr/>
        </p:nvSpPr>
        <p:spPr bwMode="auto">
          <a:xfrm>
            <a:off x="2033588" y="5502275"/>
            <a:ext cx="322262" cy="38100"/>
          </a:xfrm>
          <a:custGeom>
            <a:avLst/>
            <a:gdLst>
              <a:gd name="T0" fmla="*/ 17942 w 934"/>
              <a:gd name="T1" fmla="*/ 0 h 121"/>
              <a:gd name="T2" fmla="*/ 15527 w 934"/>
              <a:gd name="T3" fmla="*/ 315 h 121"/>
              <a:gd name="T4" fmla="*/ 12421 w 934"/>
              <a:gd name="T5" fmla="*/ 945 h 121"/>
              <a:gd name="T6" fmla="*/ 10006 w 934"/>
              <a:gd name="T7" fmla="*/ 2204 h 121"/>
              <a:gd name="T8" fmla="*/ 7591 w 934"/>
              <a:gd name="T9" fmla="*/ 3779 h 121"/>
              <a:gd name="T10" fmla="*/ 5521 w 934"/>
              <a:gd name="T11" fmla="*/ 5668 h 121"/>
              <a:gd name="T12" fmla="*/ 3450 w 934"/>
              <a:gd name="T13" fmla="*/ 7872 h 121"/>
              <a:gd name="T14" fmla="*/ 2070 w 934"/>
              <a:gd name="T15" fmla="*/ 10706 h 121"/>
              <a:gd name="T16" fmla="*/ 1035 w 934"/>
              <a:gd name="T17" fmla="*/ 13225 h 121"/>
              <a:gd name="T18" fmla="*/ 345 w 934"/>
              <a:gd name="T19" fmla="*/ 16374 h 121"/>
              <a:gd name="T20" fmla="*/ 0 w 934"/>
              <a:gd name="T21" fmla="*/ 18893 h 121"/>
              <a:gd name="T22" fmla="*/ 345 w 934"/>
              <a:gd name="T23" fmla="*/ 22041 h 121"/>
              <a:gd name="T24" fmla="*/ 1035 w 934"/>
              <a:gd name="T25" fmla="*/ 25190 h 121"/>
              <a:gd name="T26" fmla="*/ 2070 w 934"/>
              <a:gd name="T27" fmla="*/ 27709 h 121"/>
              <a:gd name="T28" fmla="*/ 3450 w 934"/>
              <a:gd name="T29" fmla="*/ 30228 h 121"/>
              <a:gd name="T30" fmla="*/ 5521 w 934"/>
              <a:gd name="T31" fmla="*/ 32747 h 121"/>
              <a:gd name="T32" fmla="*/ 7591 w 934"/>
              <a:gd name="T33" fmla="*/ 34636 h 121"/>
              <a:gd name="T34" fmla="*/ 10006 w 934"/>
              <a:gd name="T35" fmla="*/ 36211 h 121"/>
              <a:gd name="T36" fmla="*/ 12421 w 934"/>
              <a:gd name="T37" fmla="*/ 37155 h 121"/>
              <a:gd name="T38" fmla="*/ 15527 w 934"/>
              <a:gd name="T39" fmla="*/ 38100 h 121"/>
              <a:gd name="T40" fmla="*/ 17942 w 934"/>
              <a:gd name="T41" fmla="*/ 38100 h 121"/>
              <a:gd name="T42" fmla="*/ 304320 w 934"/>
              <a:gd name="T43" fmla="*/ 38100 h 121"/>
              <a:gd name="T44" fmla="*/ 309841 w 934"/>
              <a:gd name="T45" fmla="*/ 37155 h 121"/>
              <a:gd name="T46" fmla="*/ 312601 w 934"/>
              <a:gd name="T47" fmla="*/ 36211 h 121"/>
              <a:gd name="T48" fmla="*/ 315016 w 934"/>
              <a:gd name="T49" fmla="*/ 34636 h 121"/>
              <a:gd name="T50" fmla="*/ 317086 w 934"/>
              <a:gd name="T51" fmla="*/ 32747 h 121"/>
              <a:gd name="T52" fmla="*/ 318812 w 934"/>
              <a:gd name="T53" fmla="*/ 30228 h 121"/>
              <a:gd name="T54" fmla="*/ 320192 w 934"/>
              <a:gd name="T55" fmla="*/ 27709 h 121"/>
              <a:gd name="T56" fmla="*/ 321572 w 934"/>
              <a:gd name="T57" fmla="*/ 25190 h 121"/>
              <a:gd name="T58" fmla="*/ 321917 w 934"/>
              <a:gd name="T59" fmla="*/ 22041 h 121"/>
              <a:gd name="T60" fmla="*/ 322262 w 934"/>
              <a:gd name="T61" fmla="*/ 18893 h 121"/>
              <a:gd name="T62" fmla="*/ 321917 w 934"/>
              <a:gd name="T63" fmla="*/ 16374 h 121"/>
              <a:gd name="T64" fmla="*/ 321572 w 934"/>
              <a:gd name="T65" fmla="*/ 13225 h 121"/>
              <a:gd name="T66" fmla="*/ 320192 w 934"/>
              <a:gd name="T67" fmla="*/ 10706 h 121"/>
              <a:gd name="T68" fmla="*/ 318812 w 934"/>
              <a:gd name="T69" fmla="*/ 7872 h 121"/>
              <a:gd name="T70" fmla="*/ 317086 w 934"/>
              <a:gd name="T71" fmla="*/ 5668 h 121"/>
              <a:gd name="T72" fmla="*/ 315016 w 934"/>
              <a:gd name="T73" fmla="*/ 3779 h 121"/>
              <a:gd name="T74" fmla="*/ 312601 w 934"/>
              <a:gd name="T75" fmla="*/ 2204 h 121"/>
              <a:gd name="T76" fmla="*/ 309841 w 934"/>
              <a:gd name="T77" fmla="*/ 945 h 121"/>
              <a:gd name="T78" fmla="*/ 307426 w 934"/>
              <a:gd name="T79" fmla="*/ 315 h 121"/>
              <a:gd name="T80" fmla="*/ 304320 w 934"/>
              <a:gd name="T81" fmla="*/ 0 h 121"/>
              <a:gd name="T82" fmla="*/ 17942 w 934"/>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1"/>
              <a:gd name="T128" fmla="*/ 934 w 934"/>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1">
                <a:moveTo>
                  <a:pt x="52" y="0"/>
                </a:moveTo>
                <a:lnTo>
                  <a:pt x="45" y="1"/>
                </a:lnTo>
                <a:lnTo>
                  <a:pt x="36" y="3"/>
                </a:lnTo>
                <a:lnTo>
                  <a:pt x="29" y="7"/>
                </a:lnTo>
                <a:lnTo>
                  <a:pt x="22" y="12"/>
                </a:lnTo>
                <a:lnTo>
                  <a:pt x="16" y="18"/>
                </a:lnTo>
                <a:lnTo>
                  <a:pt x="10" y="25"/>
                </a:lnTo>
                <a:lnTo>
                  <a:pt x="6" y="34"/>
                </a:lnTo>
                <a:lnTo>
                  <a:pt x="3" y="42"/>
                </a:lnTo>
                <a:lnTo>
                  <a:pt x="1" y="52"/>
                </a:lnTo>
                <a:lnTo>
                  <a:pt x="0" y="60"/>
                </a:lnTo>
                <a:lnTo>
                  <a:pt x="1" y="70"/>
                </a:lnTo>
                <a:lnTo>
                  <a:pt x="3" y="80"/>
                </a:lnTo>
                <a:lnTo>
                  <a:pt x="6" y="88"/>
                </a:lnTo>
                <a:lnTo>
                  <a:pt x="10" y="96"/>
                </a:lnTo>
                <a:lnTo>
                  <a:pt x="16" y="104"/>
                </a:lnTo>
                <a:lnTo>
                  <a:pt x="22" y="110"/>
                </a:lnTo>
                <a:lnTo>
                  <a:pt x="29" y="115"/>
                </a:lnTo>
                <a:lnTo>
                  <a:pt x="36" y="118"/>
                </a:lnTo>
                <a:lnTo>
                  <a:pt x="45" y="121"/>
                </a:lnTo>
                <a:lnTo>
                  <a:pt x="52" y="121"/>
                </a:lnTo>
                <a:lnTo>
                  <a:pt x="882" y="121"/>
                </a:lnTo>
                <a:lnTo>
                  <a:pt x="898" y="118"/>
                </a:lnTo>
                <a:lnTo>
                  <a:pt x="906" y="115"/>
                </a:lnTo>
                <a:lnTo>
                  <a:pt x="913" y="110"/>
                </a:lnTo>
                <a:lnTo>
                  <a:pt x="919" y="104"/>
                </a:lnTo>
                <a:lnTo>
                  <a:pt x="924" y="96"/>
                </a:lnTo>
                <a:lnTo>
                  <a:pt x="928" y="88"/>
                </a:lnTo>
                <a:lnTo>
                  <a:pt x="932" y="80"/>
                </a:lnTo>
                <a:lnTo>
                  <a:pt x="933" y="70"/>
                </a:lnTo>
                <a:lnTo>
                  <a:pt x="934" y="60"/>
                </a:lnTo>
                <a:lnTo>
                  <a:pt x="933" y="52"/>
                </a:lnTo>
                <a:lnTo>
                  <a:pt x="932" y="42"/>
                </a:lnTo>
                <a:lnTo>
                  <a:pt x="928" y="34"/>
                </a:lnTo>
                <a:lnTo>
                  <a:pt x="924" y="25"/>
                </a:lnTo>
                <a:lnTo>
                  <a:pt x="919" y="18"/>
                </a:lnTo>
                <a:lnTo>
                  <a:pt x="913" y="12"/>
                </a:lnTo>
                <a:lnTo>
                  <a:pt x="906" y="7"/>
                </a:lnTo>
                <a:lnTo>
                  <a:pt x="898" y="3"/>
                </a:lnTo>
                <a:lnTo>
                  <a:pt x="891" y="1"/>
                </a:lnTo>
                <a:lnTo>
                  <a:pt x="882" y="0"/>
                </a:lnTo>
                <a:lnTo>
                  <a:pt x="52" y="0"/>
                </a:lnTo>
                <a:close/>
              </a:path>
            </a:pathLst>
          </a:custGeom>
          <a:solidFill>
            <a:srgbClr val="88E55C"/>
          </a:solidFill>
          <a:ln w="7938">
            <a:solidFill>
              <a:srgbClr val="88E55C"/>
            </a:solidFill>
            <a:round/>
            <a:headEnd/>
            <a:tailEnd/>
          </a:ln>
        </p:spPr>
        <p:txBody>
          <a:bodyPr>
            <a:prstTxWarp prst="textNoShape">
              <a:avLst/>
            </a:prstTxWarp>
          </a:bodyPr>
          <a:lstStyle/>
          <a:p>
            <a:endParaRPr lang="en-US"/>
          </a:p>
        </p:txBody>
      </p:sp>
      <p:sp>
        <p:nvSpPr>
          <p:cNvPr id="103612" name="Line 188"/>
          <p:cNvSpPr>
            <a:spLocks noChangeShapeType="1"/>
          </p:cNvSpPr>
          <p:nvPr/>
        </p:nvSpPr>
        <p:spPr bwMode="auto">
          <a:xfrm>
            <a:off x="2338388" y="5502275"/>
            <a:ext cx="1587" cy="0"/>
          </a:xfrm>
          <a:prstGeom prst="line">
            <a:avLst/>
          </a:prstGeom>
          <a:noFill/>
          <a:ln w="0">
            <a:solidFill>
              <a:srgbClr val="88E55C"/>
            </a:solidFill>
            <a:round/>
            <a:headEnd/>
            <a:tailEnd/>
          </a:ln>
        </p:spPr>
        <p:txBody>
          <a:bodyPr>
            <a:prstTxWarp prst="textNoShape">
              <a:avLst/>
            </a:prstTxWarp>
          </a:bodyPr>
          <a:lstStyle/>
          <a:p>
            <a:endParaRPr lang="en-US"/>
          </a:p>
        </p:txBody>
      </p:sp>
      <p:sp>
        <p:nvSpPr>
          <p:cNvPr id="103613" name="Freeform 189"/>
          <p:cNvSpPr>
            <a:spLocks/>
          </p:cNvSpPr>
          <p:nvPr/>
        </p:nvSpPr>
        <p:spPr bwMode="auto">
          <a:xfrm>
            <a:off x="2320925" y="5502275"/>
            <a:ext cx="320675" cy="38100"/>
          </a:xfrm>
          <a:custGeom>
            <a:avLst/>
            <a:gdLst>
              <a:gd name="T0" fmla="*/ 17853 w 934"/>
              <a:gd name="T1" fmla="*/ 0 h 121"/>
              <a:gd name="T2" fmla="*/ 14763 w 934"/>
              <a:gd name="T3" fmla="*/ 315 h 121"/>
              <a:gd name="T4" fmla="*/ 12360 w 934"/>
              <a:gd name="T5" fmla="*/ 945 h 121"/>
              <a:gd name="T6" fmla="*/ 9957 w 934"/>
              <a:gd name="T7" fmla="*/ 2204 h 121"/>
              <a:gd name="T8" fmla="*/ 7210 w 934"/>
              <a:gd name="T9" fmla="*/ 3779 h 121"/>
              <a:gd name="T10" fmla="*/ 5150 w 934"/>
              <a:gd name="T11" fmla="*/ 5668 h 121"/>
              <a:gd name="T12" fmla="*/ 3433 w 934"/>
              <a:gd name="T13" fmla="*/ 7872 h 121"/>
              <a:gd name="T14" fmla="*/ 2060 w 934"/>
              <a:gd name="T15" fmla="*/ 10706 h 121"/>
              <a:gd name="T16" fmla="*/ 1030 w 934"/>
              <a:gd name="T17" fmla="*/ 13225 h 121"/>
              <a:gd name="T18" fmla="*/ 343 w 934"/>
              <a:gd name="T19" fmla="*/ 16374 h 121"/>
              <a:gd name="T20" fmla="*/ 0 w 934"/>
              <a:gd name="T21" fmla="*/ 18893 h 121"/>
              <a:gd name="T22" fmla="*/ 343 w 934"/>
              <a:gd name="T23" fmla="*/ 22041 h 121"/>
              <a:gd name="T24" fmla="*/ 1030 w 934"/>
              <a:gd name="T25" fmla="*/ 25190 h 121"/>
              <a:gd name="T26" fmla="*/ 2060 w 934"/>
              <a:gd name="T27" fmla="*/ 27709 h 121"/>
              <a:gd name="T28" fmla="*/ 3433 w 934"/>
              <a:gd name="T29" fmla="*/ 30228 h 121"/>
              <a:gd name="T30" fmla="*/ 5150 w 934"/>
              <a:gd name="T31" fmla="*/ 32747 h 121"/>
              <a:gd name="T32" fmla="*/ 7210 w 934"/>
              <a:gd name="T33" fmla="*/ 34636 h 121"/>
              <a:gd name="T34" fmla="*/ 9957 w 934"/>
              <a:gd name="T35" fmla="*/ 36211 h 121"/>
              <a:gd name="T36" fmla="*/ 12360 w 934"/>
              <a:gd name="T37" fmla="*/ 37155 h 121"/>
              <a:gd name="T38" fmla="*/ 14763 w 934"/>
              <a:gd name="T39" fmla="*/ 38100 h 121"/>
              <a:gd name="T40" fmla="*/ 17853 w 934"/>
              <a:gd name="T41" fmla="*/ 38100 h 121"/>
              <a:gd name="T42" fmla="*/ 302822 w 934"/>
              <a:gd name="T43" fmla="*/ 38100 h 121"/>
              <a:gd name="T44" fmla="*/ 308315 w 934"/>
              <a:gd name="T45" fmla="*/ 37155 h 121"/>
              <a:gd name="T46" fmla="*/ 311062 w 934"/>
              <a:gd name="T47" fmla="*/ 36211 h 121"/>
              <a:gd name="T48" fmla="*/ 313122 w 934"/>
              <a:gd name="T49" fmla="*/ 34636 h 121"/>
              <a:gd name="T50" fmla="*/ 315182 w 934"/>
              <a:gd name="T51" fmla="*/ 32747 h 121"/>
              <a:gd name="T52" fmla="*/ 317242 w 934"/>
              <a:gd name="T53" fmla="*/ 30228 h 121"/>
              <a:gd name="T54" fmla="*/ 318615 w 934"/>
              <a:gd name="T55" fmla="*/ 27709 h 121"/>
              <a:gd name="T56" fmla="*/ 319988 w 934"/>
              <a:gd name="T57" fmla="*/ 25190 h 121"/>
              <a:gd name="T58" fmla="*/ 320332 w 934"/>
              <a:gd name="T59" fmla="*/ 22041 h 121"/>
              <a:gd name="T60" fmla="*/ 320675 w 934"/>
              <a:gd name="T61" fmla="*/ 18893 h 121"/>
              <a:gd name="T62" fmla="*/ 320332 w 934"/>
              <a:gd name="T63" fmla="*/ 16374 h 121"/>
              <a:gd name="T64" fmla="*/ 319988 w 934"/>
              <a:gd name="T65" fmla="*/ 13225 h 121"/>
              <a:gd name="T66" fmla="*/ 318615 w 934"/>
              <a:gd name="T67" fmla="*/ 10706 h 121"/>
              <a:gd name="T68" fmla="*/ 317242 w 934"/>
              <a:gd name="T69" fmla="*/ 7872 h 121"/>
              <a:gd name="T70" fmla="*/ 315182 w 934"/>
              <a:gd name="T71" fmla="*/ 5668 h 121"/>
              <a:gd name="T72" fmla="*/ 313122 w 934"/>
              <a:gd name="T73" fmla="*/ 3779 h 121"/>
              <a:gd name="T74" fmla="*/ 311062 w 934"/>
              <a:gd name="T75" fmla="*/ 2204 h 121"/>
              <a:gd name="T76" fmla="*/ 308315 w 934"/>
              <a:gd name="T77" fmla="*/ 945 h 121"/>
              <a:gd name="T78" fmla="*/ 305568 w 934"/>
              <a:gd name="T79" fmla="*/ 315 h 121"/>
              <a:gd name="T80" fmla="*/ 302822 w 934"/>
              <a:gd name="T81" fmla="*/ 0 h 121"/>
              <a:gd name="T82" fmla="*/ 17853 w 934"/>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1"/>
              <a:gd name="T128" fmla="*/ 934 w 934"/>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1">
                <a:moveTo>
                  <a:pt x="52" y="0"/>
                </a:moveTo>
                <a:lnTo>
                  <a:pt x="43" y="1"/>
                </a:lnTo>
                <a:lnTo>
                  <a:pt x="36" y="3"/>
                </a:lnTo>
                <a:lnTo>
                  <a:pt x="29" y="7"/>
                </a:lnTo>
                <a:lnTo>
                  <a:pt x="21" y="12"/>
                </a:lnTo>
                <a:lnTo>
                  <a:pt x="15" y="18"/>
                </a:lnTo>
                <a:lnTo>
                  <a:pt x="10" y="25"/>
                </a:lnTo>
                <a:lnTo>
                  <a:pt x="6" y="34"/>
                </a:lnTo>
                <a:lnTo>
                  <a:pt x="3" y="42"/>
                </a:lnTo>
                <a:lnTo>
                  <a:pt x="1" y="52"/>
                </a:lnTo>
                <a:lnTo>
                  <a:pt x="0" y="60"/>
                </a:lnTo>
                <a:lnTo>
                  <a:pt x="1" y="70"/>
                </a:lnTo>
                <a:lnTo>
                  <a:pt x="3" y="80"/>
                </a:lnTo>
                <a:lnTo>
                  <a:pt x="6" y="88"/>
                </a:lnTo>
                <a:lnTo>
                  <a:pt x="10" y="96"/>
                </a:lnTo>
                <a:lnTo>
                  <a:pt x="15" y="104"/>
                </a:lnTo>
                <a:lnTo>
                  <a:pt x="21" y="110"/>
                </a:lnTo>
                <a:lnTo>
                  <a:pt x="29" y="115"/>
                </a:lnTo>
                <a:lnTo>
                  <a:pt x="36" y="118"/>
                </a:lnTo>
                <a:lnTo>
                  <a:pt x="43" y="121"/>
                </a:lnTo>
                <a:lnTo>
                  <a:pt x="52" y="121"/>
                </a:lnTo>
                <a:lnTo>
                  <a:pt x="882" y="121"/>
                </a:lnTo>
                <a:lnTo>
                  <a:pt x="898" y="118"/>
                </a:lnTo>
                <a:lnTo>
                  <a:pt x="906" y="115"/>
                </a:lnTo>
                <a:lnTo>
                  <a:pt x="912" y="110"/>
                </a:lnTo>
                <a:lnTo>
                  <a:pt x="918" y="104"/>
                </a:lnTo>
                <a:lnTo>
                  <a:pt x="924" y="96"/>
                </a:lnTo>
                <a:lnTo>
                  <a:pt x="928" y="88"/>
                </a:lnTo>
                <a:lnTo>
                  <a:pt x="932" y="80"/>
                </a:lnTo>
                <a:lnTo>
                  <a:pt x="933" y="70"/>
                </a:lnTo>
                <a:lnTo>
                  <a:pt x="934" y="60"/>
                </a:lnTo>
                <a:lnTo>
                  <a:pt x="933" y="52"/>
                </a:lnTo>
                <a:lnTo>
                  <a:pt x="932" y="42"/>
                </a:lnTo>
                <a:lnTo>
                  <a:pt x="928" y="34"/>
                </a:lnTo>
                <a:lnTo>
                  <a:pt x="924" y="25"/>
                </a:lnTo>
                <a:lnTo>
                  <a:pt x="918" y="18"/>
                </a:lnTo>
                <a:lnTo>
                  <a:pt x="912" y="12"/>
                </a:lnTo>
                <a:lnTo>
                  <a:pt x="906" y="7"/>
                </a:lnTo>
                <a:lnTo>
                  <a:pt x="898" y="3"/>
                </a:lnTo>
                <a:lnTo>
                  <a:pt x="890" y="1"/>
                </a:lnTo>
                <a:lnTo>
                  <a:pt x="882"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614" name="Line 190"/>
          <p:cNvSpPr>
            <a:spLocks noChangeShapeType="1"/>
          </p:cNvSpPr>
          <p:nvPr/>
        </p:nvSpPr>
        <p:spPr bwMode="auto">
          <a:xfrm>
            <a:off x="2606675" y="5521325"/>
            <a:ext cx="1588" cy="0"/>
          </a:xfrm>
          <a:prstGeom prst="line">
            <a:avLst/>
          </a:prstGeom>
          <a:noFill/>
          <a:ln w="0">
            <a:solidFill>
              <a:srgbClr val="88E55C"/>
            </a:solidFill>
            <a:round/>
            <a:headEnd/>
            <a:tailEnd/>
          </a:ln>
        </p:spPr>
        <p:txBody>
          <a:bodyPr>
            <a:prstTxWarp prst="textNoShape">
              <a:avLst/>
            </a:prstTxWarp>
          </a:bodyPr>
          <a:lstStyle/>
          <a:p>
            <a:endParaRPr lang="en-US"/>
          </a:p>
        </p:txBody>
      </p:sp>
      <p:sp>
        <p:nvSpPr>
          <p:cNvPr id="103615" name="Freeform 191"/>
          <p:cNvSpPr>
            <a:spLocks/>
          </p:cNvSpPr>
          <p:nvPr/>
        </p:nvSpPr>
        <p:spPr bwMode="auto">
          <a:xfrm>
            <a:off x="2606675" y="5402263"/>
            <a:ext cx="34925" cy="138112"/>
          </a:xfrm>
          <a:custGeom>
            <a:avLst/>
            <a:gdLst>
              <a:gd name="T0" fmla="*/ 0 w 104"/>
              <a:gd name="T1" fmla="*/ 118789 h 436"/>
              <a:gd name="T2" fmla="*/ 0 w 104"/>
              <a:gd name="T3" fmla="*/ 121957 h 436"/>
              <a:gd name="T4" fmla="*/ 1007 w 104"/>
              <a:gd name="T5" fmla="*/ 125124 h 436"/>
              <a:gd name="T6" fmla="*/ 1679 w 104"/>
              <a:gd name="T7" fmla="*/ 127659 h 436"/>
              <a:gd name="T8" fmla="*/ 3358 w 104"/>
              <a:gd name="T9" fmla="*/ 130193 h 436"/>
              <a:gd name="T10" fmla="*/ 5037 w 104"/>
              <a:gd name="T11" fmla="*/ 132727 h 436"/>
              <a:gd name="T12" fmla="*/ 7052 w 104"/>
              <a:gd name="T13" fmla="*/ 134628 h 436"/>
              <a:gd name="T14" fmla="*/ 9739 w 104"/>
              <a:gd name="T15" fmla="*/ 136211 h 436"/>
              <a:gd name="T16" fmla="*/ 12089 w 104"/>
              <a:gd name="T17" fmla="*/ 137162 h 436"/>
              <a:gd name="T18" fmla="*/ 14776 w 104"/>
              <a:gd name="T19" fmla="*/ 138112 h 436"/>
              <a:gd name="T20" fmla="*/ 17463 w 104"/>
              <a:gd name="T21" fmla="*/ 138112 h 436"/>
              <a:gd name="T22" fmla="*/ 20149 w 104"/>
              <a:gd name="T23" fmla="*/ 138112 h 436"/>
              <a:gd name="T24" fmla="*/ 22836 w 104"/>
              <a:gd name="T25" fmla="*/ 137162 h 436"/>
              <a:gd name="T26" fmla="*/ 25522 w 104"/>
              <a:gd name="T27" fmla="*/ 136211 h 436"/>
              <a:gd name="T28" fmla="*/ 27537 w 104"/>
              <a:gd name="T29" fmla="*/ 134628 h 436"/>
              <a:gd name="T30" fmla="*/ 29552 w 104"/>
              <a:gd name="T31" fmla="*/ 132727 h 436"/>
              <a:gd name="T32" fmla="*/ 31567 w 104"/>
              <a:gd name="T33" fmla="*/ 130193 h 436"/>
              <a:gd name="T34" fmla="*/ 32910 w 104"/>
              <a:gd name="T35" fmla="*/ 127659 h 436"/>
              <a:gd name="T36" fmla="*/ 34253 w 104"/>
              <a:gd name="T37" fmla="*/ 125124 h 436"/>
              <a:gd name="T38" fmla="*/ 34589 w 104"/>
              <a:gd name="T39" fmla="*/ 121957 h 436"/>
              <a:gd name="T40" fmla="*/ 34925 w 104"/>
              <a:gd name="T41" fmla="*/ 118789 h 436"/>
              <a:gd name="T42" fmla="*/ 34925 w 104"/>
              <a:gd name="T43" fmla="*/ 19006 h 436"/>
              <a:gd name="T44" fmla="*/ 34253 w 104"/>
              <a:gd name="T45" fmla="*/ 12988 h 436"/>
              <a:gd name="T46" fmla="*/ 32910 w 104"/>
              <a:gd name="T47" fmla="*/ 10137 h 436"/>
              <a:gd name="T48" fmla="*/ 31567 w 104"/>
              <a:gd name="T49" fmla="*/ 7602 h 436"/>
              <a:gd name="T50" fmla="*/ 29552 w 104"/>
              <a:gd name="T51" fmla="*/ 5068 h 436"/>
              <a:gd name="T52" fmla="*/ 27537 w 104"/>
              <a:gd name="T53" fmla="*/ 3168 h 436"/>
              <a:gd name="T54" fmla="*/ 25522 w 104"/>
              <a:gd name="T55" fmla="*/ 1901 h 436"/>
              <a:gd name="T56" fmla="*/ 22836 w 104"/>
              <a:gd name="T57" fmla="*/ 634 h 436"/>
              <a:gd name="T58" fmla="*/ 20149 w 104"/>
              <a:gd name="T59" fmla="*/ 0 h 436"/>
              <a:gd name="T60" fmla="*/ 17463 w 104"/>
              <a:gd name="T61" fmla="*/ 0 h 436"/>
              <a:gd name="T62" fmla="*/ 14776 w 104"/>
              <a:gd name="T63" fmla="*/ 0 h 436"/>
              <a:gd name="T64" fmla="*/ 12089 w 104"/>
              <a:gd name="T65" fmla="*/ 634 h 436"/>
              <a:gd name="T66" fmla="*/ 9739 w 104"/>
              <a:gd name="T67" fmla="*/ 1901 h 436"/>
              <a:gd name="T68" fmla="*/ 7052 w 104"/>
              <a:gd name="T69" fmla="*/ 3168 h 436"/>
              <a:gd name="T70" fmla="*/ 5037 w 104"/>
              <a:gd name="T71" fmla="*/ 5068 h 436"/>
              <a:gd name="T72" fmla="*/ 3358 w 104"/>
              <a:gd name="T73" fmla="*/ 7602 h 436"/>
              <a:gd name="T74" fmla="*/ 1679 w 104"/>
              <a:gd name="T75" fmla="*/ 10137 h 436"/>
              <a:gd name="T76" fmla="*/ 1007 w 104"/>
              <a:gd name="T77" fmla="*/ 12988 h 436"/>
              <a:gd name="T78" fmla="*/ 0 w 104"/>
              <a:gd name="T79" fmla="*/ 15839 h 436"/>
              <a:gd name="T80" fmla="*/ 0 w 104"/>
              <a:gd name="T81" fmla="*/ 19006 h 436"/>
              <a:gd name="T82" fmla="*/ 0 w 104"/>
              <a:gd name="T83" fmla="*/ 118789 h 4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436"/>
              <a:gd name="T128" fmla="*/ 104 w 104"/>
              <a:gd name="T129" fmla="*/ 436 h 4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436">
                <a:moveTo>
                  <a:pt x="0" y="375"/>
                </a:moveTo>
                <a:lnTo>
                  <a:pt x="0" y="385"/>
                </a:lnTo>
                <a:lnTo>
                  <a:pt x="3" y="395"/>
                </a:lnTo>
                <a:lnTo>
                  <a:pt x="5" y="403"/>
                </a:lnTo>
                <a:lnTo>
                  <a:pt x="10" y="411"/>
                </a:lnTo>
                <a:lnTo>
                  <a:pt x="15" y="419"/>
                </a:lnTo>
                <a:lnTo>
                  <a:pt x="21" y="425"/>
                </a:lnTo>
                <a:lnTo>
                  <a:pt x="29" y="430"/>
                </a:lnTo>
                <a:lnTo>
                  <a:pt x="36" y="433"/>
                </a:lnTo>
                <a:lnTo>
                  <a:pt x="44" y="436"/>
                </a:lnTo>
                <a:lnTo>
                  <a:pt x="52" y="436"/>
                </a:lnTo>
                <a:lnTo>
                  <a:pt x="60" y="436"/>
                </a:lnTo>
                <a:lnTo>
                  <a:pt x="68" y="433"/>
                </a:lnTo>
                <a:lnTo>
                  <a:pt x="76" y="430"/>
                </a:lnTo>
                <a:lnTo>
                  <a:pt x="82" y="425"/>
                </a:lnTo>
                <a:lnTo>
                  <a:pt x="88" y="419"/>
                </a:lnTo>
                <a:lnTo>
                  <a:pt x="94" y="411"/>
                </a:lnTo>
                <a:lnTo>
                  <a:pt x="98" y="403"/>
                </a:lnTo>
                <a:lnTo>
                  <a:pt x="102" y="395"/>
                </a:lnTo>
                <a:lnTo>
                  <a:pt x="103" y="385"/>
                </a:lnTo>
                <a:lnTo>
                  <a:pt x="104" y="375"/>
                </a:lnTo>
                <a:lnTo>
                  <a:pt x="104" y="60"/>
                </a:lnTo>
                <a:lnTo>
                  <a:pt x="102" y="41"/>
                </a:lnTo>
                <a:lnTo>
                  <a:pt x="98" y="32"/>
                </a:lnTo>
                <a:lnTo>
                  <a:pt x="94" y="24"/>
                </a:lnTo>
                <a:lnTo>
                  <a:pt x="88" y="16"/>
                </a:lnTo>
                <a:lnTo>
                  <a:pt x="82" y="10"/>
                </a:lnTo>
                <a:lnTo>
                  <a:pt x="76" y="6"/>
                </a:lnTo>
                <a:lnTo>
                  <a:pt x="68" y="2"/>
                </a:lnTo>
                <a:lnTo>
                  <a:pt x="60" y="0"/>
                </a:lnTo>
                <a:lnTo>
                  <a:pt x="52" y="0"/>
                </a:lnTo>
                <a:lnTo>
                  <a:pt x="44" y="0"/>
                </a:lnTo>
                <a:lnTo>
                  <a:pt x="36" y="2"/>
                </a:lnTo>
                <a:lnTo>
                  <a:pt x="29" y="6"/>
                </a:lnTo>
                <a:lnTo>
                  <a:pt x="21" y="10"/>
                </a:lnTo>
                <a:lnTo>
                  <a:pt x="15" y="16"/>
                </a:lnTo>
                <a:lnTo>
                  <a:pt x="10" y="24"/>
                </a:lnTo>
                <a:lnTo>
                  <a:pt x="5" y="32"/>
                </a:lnTo>
                <a:lnTo>
                  <a:pt x="3" y="41"/>
                </a:lnTo>
                <a:lnTo>
                  <a:pt x="0" y="50"/>
                </a:lnTo>
                <a:lnTo>
                  <a:pt x="0" y="60"/>
                </a:lnTo>
                <a:lnTo>
                  <a:pt x="0" y="375"/>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616" name="Line 192"/>
          <p:cNvSpPr>
            <a:spLocks noChangeShapeType="1"/>
          </p:cNvSpPr>
          <p:nvPr/>
        </p:nvSpPr>
        <p:spPr bwMode="auto">
          <a:xfrm>
            <a:off x="2624138" y="5402263"/>
            <a:ext cx="1587" cy="0"/>
          </a:xfrm>
          <a:prstGeom prst="line">
            <a:avLst/>
          </a:prstGeom>
          <a:noFill/>
          <a:ln w="0">
            <a:solidFill>
              <a:srgbClr val="88E55C"/>
            </a:solidFill>
            <a:round/>
            <a:headEnd/>
            <a:tailEnd/>
          </a:ln>
        </p:spPr>
        <p:txBody>
          <a:bodyPr>
            <a:prstTxWarp prst="textNoShape">
              <a:avLst/>
            </a:prstTxWarp>
          </a:bodyPr>
          <a:lstStyle/>
          <a:p>
            <a:endParaRPr lang="en-US"/>
          </a:p>
        </p:txBody>
      </p:sp>
      <p:sp>
        <p:nvSpPr>
          <p:cNvPr id="103617" name="Freeform 193"/>
          <p:cNvSpPr>
            <a:spLocks/>
          </p:cNvSpPr>
          <p:nvPr/>
        </p:nvSpPr>
        <p:spPr bwMode="auto">
          <a:xfrm>
            <a:off x="2606675" y="5402263"/>
            <a:ext cx="322263" cy="38100"/>
          </a:xfrm>
          <a:custGeom>
            <a:avLst/>
            <a:gdLst>
              <a:gd name="T0" fmla="*/ 17961 w 933"/>
              <a:gd name="T1" fmla="*/ 0 h 120"/>
              <a:gd name="T2" fmla="*/ 15198 w 933"/>
              <a:gd name="T3" fmla="*/ 0 h 120"/>
              <a:gd name="T4" fmla="*/ 12435 w 933"/>
              <a:gd name="T5" fmla="*/ 635 h 120"/>
              <a:gd name="T6" fmla="*/ 10017 w 933"/>
              <a:gd name="T7" fmla="*/ 1905 h 120"/>
              <a:gd name="T8" fmla="*/ 7254 w 933"/>
              <a:gd name="T9" fmla="*/ 3175 h 120"/>
              <a:gd name="T10" fmla="*/ 5181 w 933"/>
              <a:gd name="T11" fmla="*/ 5080 h 120"/>
              <a:gd name="T12" fmla="*/ 3454 w 933"/>
              <a:gd name="T13" fmla="*/ 7620 h 120"/>
              <a:gd name="T14" fmla="*/ 1727 w 933"/>
              <a:gd name="T15" fmla="*/ 10160 h 120"/>
              <a:gd name="T16" fmla="*/ 1036 w 933"/>
              <a:gd name="T17" fmla="*/ 13018 h 120"/>
              <a:gd name="T18" fmla="*/ 0 w 933"/>
              <a:gd name="T19" fmla="*/ 15875 h 120"/>
              <a:gd name="T20" fmla="*/ 0 w 933"/>
              <a:gd name="T21" fmla="*/ 19050 h 120"/>
              <a:gd name="T22" fmla="*/ 0 w 933"/>
              <a:gd name="T23" fmla="*/ 21590 h 120"/>
              <a:gd name="T24" fmla="*/ 1036 w 933"/>
              <a:gd name="T25" fmla="*/ 24765 h 120"/>
              <a:gd name="T26" fmla="*/ 1727 w 933"/>
              <a:gd name="T27" fmla="*/ 27623 h 120"/>
              <a:gd name="T28" fmla="*/ 3454 w 933"/>
              <a:gd name="T29" fmla="*/ 30163 h 120"/>
              <a:gd name="T30" fmla="*/ 5181 w 933"/>
              <a:gd name="T31" fmla="*/ 32385 h 120"/>
              <a:gd name="T32" fmla="*/ 7254 w 933"/>
              <a:gd name="T33" fmla="*/ 34290 h 120"/>
              <a:gd name="T34" fmla="*/ 10017 w 933"/>
              <a:gd name="T35" fmla="*/ 35878 h 120"/>
              <a:gd name="T36" fmla="*/ 12435 w 933"/>
              <a:gd name="T37" fmla="*/ 37148 h 120"/>
              <a:gd name="T38" fmla="*/ 15198 w 933"/>
              <a:gd name="T39" fmla="*/ 37783 h 120"/>
              <a:gd name="T40" fmla="*/ 17961 w 933"/>
              <a:gd name="T41" fmla="*/ 38100 h 120"/>
              <a:gd name="T42" fmla="*/ 304302 w 933"/>
              <a:gd name="T43" fmla="*/ 38100 h 120"/>
              <a:gd name="T44" fmla="*/ 309828 w 933"/>
              <a:gd name="T45" fmla="*/ 37148 h 120"/>
              <a:gd name="T46" fmla="*/ 312937 w 933"/>
              <a:gd name="T47" fmla="*/ 35878 h 120"/>
              <a:gd name="T48" fmla="*/ 315009 w 933"/>
              <a:gd name="T49" fmla="*/ 34290 h 120"/>
              <a:gd name="T50" fmla="*/ 317082 w 933"/>
              <a:gd name="T51" fmla="*/ 32385 h 120"/>
              <a:gd name="T52" fmla="*/ 318809 w 933"/>
              <a:gd name="T53" fmla="*/ 30163 h 120"/>
              <a:gd name="T54" fmla="*/ 320536 w 933"/>
              <a:gd name="T55" fmla="*/ 27623 h 120"/>
              <a:gd name="T56" fmla="*/ 321572 w 933"/>
              <a:gd name="T57" fmla="*/ 24765 h 120"/>
              <a:gd name="T58" fmla="*/ 322263 w 933"/>
              <a:gd name="T59" fmla="*/ 21590 h 120"/>
              <a:gd name="T60" fmla="*/ 322263 w 933"/>
              <a:gd name="T61" fmla="*/ 19050 h 120"/>
              <a:gd name="T62" fmla="*/ 322263 w 933"/>
              <a:gd name="T63" fmla="*/ 15875 h 120"/>
              <a:gd name="T64" fmla="*/ 321572 w 933"/>
              <a:gd name="T65" fmla="*/ 13018 h 120"/>
              <a:gd name="T66" fmla="*/ 320536 w 933"/>
              <a:gd name="T67" fmla="*/ 10160 h 120"/>
              <a:gd name="T68" fmla="*/ 318809 w 933"/>
              <a:gd name="T69" fmla="*/ 7620 h 120"/>
              <a:gd name="T70" fmla="*/ 317082 w 933"/>
              <a:gd name="T71" fmla="*/ 5080 h 120"/>
              <a:gd name="T72" fmla="*/ 315009 w 933"/>
              <a:gd name="T73" fmla="*/ 3175 h 120"/>
              <a:gd name="T74" fmla="*/ 312937 w 933"/>
              <a:gd name="T75" fmla="*/ 1905 h 120"/>
              <a:gd name="T76" fmla="*/ 309828 w 933"/>
              <a:gd name="T77" fmla="*/ 635 h 120"/>
              <a:gd name="T78" fmla="*/ 307411 w 933"/>
              <a:gd name="T79" fmla="*/ 0 h 120"/>
              <a:gd name="T80" fmla="*/ 304302 w 933"/>
              <a:gd name="T81" fmla="*/ 0 h 120"/>
              <a:gd name="T82" fmla="*/ 17961 w 933"/>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3"/>
              <a:gd name="T127" fmla="*/ 0 h 120"/>
              <a:gd name="T128" fmla="*/ 933 w 933"/>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3" h="120">
                <a:moveTo>
                  <a:pt x="52" y="0"/>
                </a:moveTo>
                <a:lnTo>
                  <a:pt x="44" y="0"/>
                </a:lnTo>
                <a:lnTo>
                  <a:pt x="36" y="2"/>
                </a:lnTo>
                <a:lnTo>
                  <a:pt x="29" y="6"/>
                </a:lnTo>
                <a:lnTo>
                  <a:pt x="21" y="10"/>
                </a:lnTo>
                <a:lnTo>
                  <a:pt x="15" y="16"/>
                </a:lnTo>
                <a:lnTo>
                  <a:pt x="10" y="24"/>
                </a:lnTo>
                <a:lnTo>
                  <a:pt x="5" y="32"/>
                </a:lnTo>
                <a:lnTo>
                  <a:pt x="3" y="41"/>
                </a:lnTo>
                <a:lnTo>
                  <a:pt x="0" y="50"/>
                </a:lnTo>
                <a:lnTo>
                  <a:pt x="0" y="60"/>
                </a:lnTo>
                <a:lnTo>
                  <a:pt x="0" y="68"/>
                </a:lnTo>
                <a:lnTo>
                  <a:pt x="3" y="78"/>
                </a:lnTo>
                <a:lnTo>
                  <a:pt x="5" y="87"/>
                </a:lnTo>
                <a:lnTo>
                  <a:pt x="10" y="95"/>
                </a:lnTo>
                <a:lnTo>
                  <a:pt x="15" y="102"/>
                </a:lnTo>
                <a:lnTo>
                  <a:pt x="21" y="108"/>
                </a:lnTo>
                <a:lnTo>
                  <a:pt x="29" y="113"/>
                </a:lnTo>
                <a:lnTo>
                  <a:pt x="36" y="117"/>
                </a:lnTo>
                <a:lnTo>
                  <a:pt x="44" y="119"/>
                </a:lnTo>
                <a:lnTo>
                  <a:pt x="52" y="120"/>
                </a:lnTo>
                <a:lnTo>
                  <a:pt x="881" y="120"/>
                </a:lnTo>
                <a:lnTo>
                  <a:pt x="897" y="117"/>
                </a:lnTo>
                <a:lnTo>
                  <a:pt x="906" y="113"/>
                </a:lnTo>
                <a:lnTo>
                  <a:pt x="912" y="108"/>
                </a:lnTo>
                <a:lnTo>
                  <a:pt x="918" y="102"/>
                </a:lnTo>
                <a:lnTo>
                  <a:pt x="923" y="95"/>
                </a:lnTo>
                <a:lnTo>
                  <a:pt x="928" y="87"/>
                </a:lnTo>
                <a:lnTo>
                  <a:pt x="931" y="78"/>
                </a:lnTo>
                <a:lnTo>
                  <a:pt x="933" y="68"/>
                </a:lnTo>
                <a:lnTo>
                  <a:pt x="933" y="60"/>
                </a:lnTo>
                <a:lnTo>
                  <a:pt x="933" y="50"/>
                </a:lnTo>
                <a:lnTo>
                  <a:pt x="931" y="41"/>
                </a:lnTo>
                <a:lnTo>
                  <a:pt x="928" y="32"/>
                </a:lnTo>
                <a:lnTo>
                  <a:pt x="923" y="24"/>
                </a:lnTo>
                <a:lnTo>
                  <a:pt x="918" y="16"/>
                </a:lnTo>
                <a:lnTo>
                  <a:pt x="912" y="10"/>
                </a:lnTo>
                <a:lnTo>
                  <a:pt x="906" y="6"/>
                </a:lnTo>
                <a:lnTo>
                  <a:pt x="897" y="2"/>
                </a:lnTo>
                <a:lnTo>
                  <a:pt x="890" y="0"/>
                </a:lnTo>
                <a:lnTo>
                  <a:pt x="881" y="0"/>
                </a:lnTo>
                <a:lnTo>
                  <a:pt x="52" y="0"/>
                </a:lnTo>
                <a:close/>
              </a:path>
            </a:pathLst>
          </a:custGeom>
          <a:solidFill>
            <a:srgbClr val="88E55C"/>
          </a:solidFill>
          <a:ln w="7938">
            <a:solidFill>
              <a:srgbClr val="88E55C"/>
            </a:solidFill>
            <a:round/>
            <a:headEnd/>
            <a:tailEnd/>
          </a:ln>
        </p:spPr>
        <p:txBody>
          <a:bodyPr>
            <a:prstTxWarp prst="textNoShape">
              <a:avLst/>
            </a:prstTxWarp>
          </a:bodyPr>
          <a:lstStyle/>
          <a:p>
            <a:endParaRPr lang="en-US"/>
          </a:p>
        </p:txBody>
      </p:sp>
      <p:sp>
        <p:nvSpPr>
          <p:cNvPr id="103618" name="Line 194"/>
          <p:cNvSpPr>
            <a:spLocks noChangeShapeType="1"/>
          </p:cNvSpPr>
          <p:nvPr/>
        </p:nvSpPr>
        <p:spPr bwMode="auto">
          <a:xfrm>
            <a:off x="2894013" y="5419725"/>
            <a:ext cx="1587" cy="1588"/>
          </a:xfrm>
          <a:prstGeom prst="line">
            <a:avLst/>
          </a:prstGeom>
          <a:noFill/>
          <a:ln w="0">
            <a:solidFill>
              <a:srgbClr val="88E55C"/>
            </a:solidFill>
            <a:round/>
            <a:headEnd/>
            <a:tailEnd/>
          </a:ln>
        </p:spPr>
        <p:txBody>
          <a:bodyPr>
            <a:prstTxWarp prst="textNoShape">
              <a:avLst/>
            </a:prstTxWarp>
          </a:bodyPr>
          <a:lstStyle/>
          <a:p>
            <a:endParaRPr lang="en-US"/>
          </a:p>
        </p:txBody>
      </p:sp>
      <p:sp>
        <p:nvSpPr>
          <p:cNvPr id="103619" name="Freeform 195"/>
          <p:cNvSpPr>
            <a:spLocks/>
          </p:cNvSpPr>
          <p:nvPr/>
        </p:nvSpPr>
        <p:spPr bwMode="auto">
          <a:xfrm>
            <a:off x="2894013" y="5351463"/>
            <a:ext cx="34925" cy="88900"/>
          </a:xfrm>
          <a:custGeom>
            <a:avLst/>
            <a:gdLst>
              <a:gd name="T0" fmla="*/ 0 w 103"/>
              <a:gd name="T1" fmla="*/ 69850 h 280"/>
              <a:gd name="T2" fmla="*/ 0 w 103"/>
              <a:gd name="T3" fmla="*/ 72390 h 280"/>
              <a:gd name="T4" fmla="*/ 1017 w 103"/>
              <a:gd name="T5" fmla="*/ 75565 h 280"/>
              <a:gd name="T6" fmla="*/ 1695 w 103"/>
              <a:gd name="T7" fmla="*/ 78423 h 280"/>
              <a:gd name="T8" fmla="*/ 3391 w 103"/>
              <a:gd name="T9" fmla="*/ 80963 h 280"/>
              <a:gd name="T10" fmla="*/ 5086 w 103"/>
              <a:gd name="T11" fmla="*/ 83185 h 280"/>
              <a:gd name="T12" fmla="*/ 7121 w 103"/>
              <a:gd name="T13" fmla="*/ 85090 h 280"/>
              <a:gd name="T14" fmla="*/ 9833 w 103"/>
              <a:gd name="T15" fmla="*/ 86678 h 280"/>
              <a:gd name="T16" fmla="*/ 12207 w 103"/>
              <a:gd name="T17" fmla="*/ 87948 h 280"/>
              <a:gd name="T18" fmla="*/ 14919 w 103"/>
              <a:gd name="T19" fmla="*/ 88583 h 280"/>
              <a:gd name="T20" fmla="*/ 17632 w 103"/>
              <a:gd name="T21" fmla="*/ 88900 h 280"/>
              <a:gd name="T22" fmla="*/ 20345 w 103"/>
              <a:gd name="T23" fmla="*/ 88583 h 280"/>
              <a:gd name="T24" fmla="*/ 22718 w 103"/>
              <a:gd name="T25" fmla="*/ 87948 h 280"/>
              <a:gd name="T26" fmla="*/ 25770 w 103"/>
              <a:gd name="T27" fmla="*/ 86678 h 280"/>
              <a:gd name="T28" fmla="*/ 27804 w 103"/>
              <a:gd name="T29" fmla="*/ 85090 h 280"/>
              <a:gd name="T30" fmla="*/ 29839 w 103"/>
              <a:gd name="T31" fmla="*/ 83185 h 280"/>
              <a:gd name="T32" fmla="*/ 31534 w 103"/>
              <a:gd name="T33" fmla="*/ 80963 h 280"/>
              <a:gd name="T34" fmla="*/ 33230 w 103"/>
              <a:gd name="T35" fmla="*/ 78423 h 280"/>
              <a:gd name="T36" fmla="*/ 34247 w 103"/>
              <a:gd name="T37" fmla="*/ 75565 h 280"/>
              <a:gd name="T38" fmla="*/ 34925 w 103"/>
              <a:gd name="T39" fmla="*/ 72390 h 280"/>
              <a:gd name="T40" fmla="*/ 34925 w 103"/>
              <a:gd name="T41" fmla="*/ 69850 h 280"/>
              <a:gd name="T42" fmla="*/ 34925 w 103"/>
              <a:gd name="T43" fmla="*/ 19368 h 280"/>
              <a:gd name="T44" fmla="*/ 34247 w 103"/>
              <a:gd name="T45" fmla="*/ 13018 h 280"/>
              <a:gd name="T46" fmla="*/ 33230 w 103"/>
              <a:gd name="T47" fmla="*/ 10478 h 280"/>
              <a:gd name="T48" fmla="*/ 31534 w 103"/>
              <a:gd name="T49" fmla="*/ 7620 h 280"/>
              <a:gd name="T50" fmla="*/ 29839 w 103"/>
              <a:gd name="T51" fmla="*/ 5398 h 280"/>
              <a:gd name="T52" fmla="*/ 27804 w 103"/>
              <a:gd name="T53" fmla="*/ 3493 h 280"/>
              <a:gd name="T54" fmla="*/ 25770 w 103"/>
              <a:gd name="T55" fmla="*/ 1905 h 280"/>
              <a:gd name="T56" fmla="*/ 22718 w 103"/>
              <a:gd name="T57" fmla="*/ 953 h 280"/>
              <a:gd name="T58" fmla="*/ 20345 w 103"/>
              <a:gd name="T59" fmla="*/ 0 h 280"/>
              <a:gd name="T60" fmla="*/ 17632 w 103"/>
              <a:gd name="T61" fmla="*/ 0 h 280"/>
              <a:gd name="T62" fmla="*/ 14919 w 103"/>
              <a:gd name="T63" fmla="*/ 0 h 280"/>
              <a:gd name="T64" fmla="*/ 12207 w 103"/>
              <a:gd name="T65" fmla="*/ 953 h 280"/>
              <a:gd name="T66" fmla="*/ 9833 w 103"/>
              <a:gd name="T67" fmla="*/ 1905 h 280"/>
              <a:gd name="T68" fmla="*/ 7121 w 103"/>
              <a:gd name="T69" fmla="*/ 3493 h 280"/>
              <a:gd name="T70" fmla="*/ 5086 w 103"/>
              <a:gd name="T71" fmla="*/ 5398 h 280"/>
              <a:gd name="T72" fmla="*/ 3391 w 103"/>
              <a:gd name="T73" fmla="*/ 7620 h 280"/>
              <a:gd name="T74" fmla="*/ 1695 w 103"/>
              <a:gd name="T75" fmla="*/ 10478 h 280"/>
              <a:gd name="T76" fmla="*/ 1017 w 103"/>
              <a:gd name="T77" fmla="*/ 13018 h 280"/>
              <a:gd name="T78" fmla="*/ 0 w 103"/>
              <a:gd name="T79" fmla="*/ 16193 h 280"/>
              <a:gd name="T80" fmla="*/ 0 w 103"/>
              <a:gd name="T81" fmla="*/ 19368 h 280"/>
              <a:gd name="T82" fmla="*/ 0 w 103"/>
              <a:gd name="T83" fmla="*/ 69850 h 2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280"/>
              <a:gd name="T128" fmla="*/ 103 w 103"/>
              <a:gd name="T129" fmla="*/ 280 h 2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280">
                <a:moveTo>
                  <a:pt x="0" y="220"/>
                </a:moveTo>
                <a:lnTo>
                  <a:pt x="0" y="228"/>
                </a:lnTo>
                <a:lnTo>
                  <a:pt x="3" y="238"/>
                </a:lnTo>
                <a:lnTo>
                  <a:pt x="5" y="247"/>
                </a:lnTo>
                <a:lnTo>
                  <a:pt x="10" y="255"/>
                </a:lnTo>
                <a:lnTo>
                  <a:pt x="15" y="262"/>
                </a:lnTo>
                <a:lnTo>
                  <a:pt x="21" y="268"/>
                </a:lnTo>
                <a:lnTo>
                  <a:pt x="29" y="273"/>
                </a:lnTo>
                <a:lnTo>
                  <a:pt x="36" y="277"/>
                </a:lnTo>
                <a:lnTo>
                  <a:pt x="44" y="279"/>
                </a:lnTo>
                <a:lnTo>
                  <a:pt x="52" y="280"/>
                </a:lnTo>
                <a:lnTo>
                  <a:pt x="60" y="279"/>
                </a:lnTo>
                <a:lnTo>
                  <a:pt x="67" y="277"/>
                </a:lnTo>
                <a:lnTo>
                  <a:pt x="76" y="273"/>
                </a:lnTo>
                <a:lnTo>
                  <a:pt x="82" y="268"/>
                </a:lnTo>
                <a:lnTo>
                  <a:pt x="88" y="262"/>
                </a:lnTo>
                <a:lnTo>
                  <a:pt x="93" y="255"/>
                </a:lnTo>
                <a:lnTo>
                  <a:pt x="98" y="247"/>
                </a:lnTo>
                <a:lnTo>
                  <a:pt x="101" y="238"/>
                </a:lnTo>
                <a:lnTo>
                  <a:pt x="103" y="228"/>
                </a:lnTo>
                <a:lnTo>
                  <a:pt x="103" y="220"/>
                </a:lnTo>
                <a:lnTo>
                  <a:pt x="103" y="61"/>
                </a:lnTo>
                <a:lnTo>
                  <a:pt x="101" y="41"/>
                </a:lnTo>
                <a:lnTo>
                  <a:pt x="98" y="33"/>
                </a:lnTo>
                <a:lnTo>
                  <a:pt x="93" y="24"/>
                </a:lnTo>
                <a:lnTo>
                  <a:pt x="88" y="17"/>
                </a:lnTo>
                <a:lnTo>
                  <a:pt x="82" y="11"/>
                </a:lnTo>
                <a:lnTo>
                  <a:pt x="76" y="6"/>
                </a:lnTo>
                <a:lnTo>
                  <a:pt x="67" y="3"/>
                </a:lnTo>
                <a:lnTo>
                  <a:pt x="60" y="0"/>
                </a:lnTo>
                <a:lnTo>
                  <a:pt x="52" y="0"/>
                </a:lnTo>
                <a:lnTo>
                  <a:pt x="44" y="0"/>
                </a:lnTo>
                <a:lnTo>
                  <a:pt x="36" y="3"/>
                </a:lnTo>
                <a:lnTo>
                  <a:pt x="29" y="6"/>
                </a:lnTo>
                <a:lnTo>
                  <a:pt x="21" y="11"/>
                </a:lnTo>
                <a:lnTo>
                  <a:pt x="15" y="17"/>
                </a:lnTo>
                <a:lnTo>
                  <a:pt x="10" y="24"/>
                </a:lnTo>
                <a:lnTo>
                  <a:pt x="5" y="33"/>
                </a:lnTo>
                <a:lnTo>
                  <a:pt x="3" y="41"/>
                </a:lnTo>
                <a:lnTo>
                  <a:pt x="0" y="51"/>
                </a:lnTo>
                <a:lnTo>
                  <a:pt x="0" y="61"/>
                </a:lnTo>
                <a:lnTo>
                  <a:pt x="0" y="220"/>
                </a:lnTo>
                <a:close/>
              </a:path>
            </a:pathLst>
          </a:custGeom>
          <a:solidFill>
            <a:srgbClr val="88E55C"/>
          </a:solidFill>
          <a:ln w="7938">
            <a:solidFill>
              <a:srgbClr val="88E55C"/>
            </a:solidFill>
            <a:round/>
            <a:headEnd/>
            <a:tailEnd/>
          </a:ln>
        </p:spPr>
        <p:txBody>
          <a:bodyPr>
            <a:prstTxWarp prst="textNoShape">
              <a:avLst/>
            </a:prstTxWarp>
          </a:bodyPr>
          <a:lstStyle/>
          <a:p>
            <a:endParaRPr lang="en-US"/>
          </a:p>
        </p:txBody>
      </p:sp>
      <p:sp>
        <p:nvSpPr>
          <p:cNvPr id="103620" name="Line 196"/>
          <p:cNvSpPr>
            <a:spLocks noChangeShapeType="1"/>
          </p:cNvSpPr>
          <p:nvPr/>
        </p:nvSpPr>
        <p:spPr bwMode="auto">
          <a:xfrm>
            <a:off x="2911475" y="5351463"/>
            <a:ext cx="1588"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3621" name="Freeform 197"/>
          <p:cNvSpPr>
            <a:spLocks/>
          </p:cNvSpPr>
          <p:nvPr/>
        </p:nvSpPr>
        <p:spPr bwMode="auto">
          <a:xfrm>
            <a:off x="2894013" y="5351463"/>
            <a:ext cx="320675" cy="38100"/>
          </a:xfrm>
          <a:custGeom>
            <a:avLst/>
            <a:gdLst>
              <a:gd name="T0" fmla="*/ 17873 w 933"/>
              <a:gd name="T1" fmla="*/ 0 h 121"/>
              <a:gd name="T2" fmla="*/ 15123 w 933"/>
              <a:gd name="T3" fmla="*/ 0 h 121"/>
              <a:gd name="T4" fmla="*/ 12373 w 933"/>
              <a:gd name="T5" fmla="*/ 945 h 121"/>
              <a:gd name="T6" fmla="*/ 9967 w 933"/>
              <a:gd name="T7" fmla="*/ 1889 h 121"/>
              <a:gd name="T8" fmla="*/ 7218 w 933"/>
              <a:gd name="T9" fmla="*/ 3464 h 121"/>
              <a:gd name="T10" fmla="*/ 5156 w 933"/>
              <a:gd name="T11" fmla="*/ 5353 h 121"/>
              <a:gd name="T12" fmla="*/ 3437 w 933"/>
              <a:gd name="T13" fmla="*/ 7557 h 121"/>
              <a:gd name="T14" fmla="*/ 1719 w 933"/>
              <a:gd name="T15" fmla="*/ 10391 h 121"/>
              <a:gd name="T16" fmla="*/ 1031 w 933"/>
              <a:gd name="T17" fmla="*/ 12910 h 121"/>
              <a:gd name="T18" fmla="*/ 0 w 933"/>
              <a:gd name="T19" fmla="*/ 16059 h 121"/>
              <a:gd name="T20" fmla="*/ 0 w 933"/>
              <a:gd name="T21" fmla="*/ 19207 h 121"/>
              <a:gd name="T22" fmla="*/ 0 w 933"/>
              <a:gd name="T23" fmla="*/ 21726 h 121"/>
              <a:gd name="T24" fmla="*/ 1031 w 933"/>
              <a:gd name="T25" fmla="*/ 24875 h 121"/>
              <a:gd name="T26" fmla="*/ 1719 w 933"/>
              <a:gd name="T27" fmla="*/ 27394 h 121"/>
              <a:gd name="T28" fmla="*/ 3437 w 933"/>
              <a:gd name="T29" fmla="*/ 30228 h 121"/>
              <a:gd name="T30" fmla="*/ 5156 w 933"/>
              <a:gd name="T31" fmla="*/ 32432 h 121"/>
              <a:gd name="T32" fmla="*/ 7218 w 933"/>
              <a:gd name="T33" fmla="*/ 34321 h 121"/>
              <a:gd name="T34" fmla="*/ 9967 w 933"/>
              <a:gd name="T35" fmla="*/ 35896 h 121"/>
              <a:gd name="T36" fmla="*/ 12373 w 933"/>
              <a:gd name="T37" fmla="*/ 36840 h 121"/>
              <a:gd name="T38" fmla="*/ 15123 w 933"/>
              <a:gd name="T39" fmla="*/ 37785 h 121"/>
              <a:gd name="T40" fmla="*/ 17873 w 933"/>
              <a:gd name="T41" fmla="*/ 38100 h 121"/>
              <a:gd name="T42" fmla="*/ 302802 w 933"/>
              <a:gd name="T43" fmla="*/ 38100 h 121"/>
              <a:gd name="T44" fmla="*/ 308302 w 933"/>
              <a:gd name="T45" fmla="*/ 36840 h 121"/>
              <a:gd name="T46" fmla="*/ 311051 w 933"/>
              <a:gd name="T47" fmla="*/ 35896 h 121"/>
              <a:gd name="T48" fmla="*/ 313457 w 933"/>
              <a:gd name="T49" fmla="*/ 34321 h 121"/>
              <a:gd name="T50" fmla="*/ 315519 w 933"/>
              <a:gd name="T51" fmla="*/ 32432 h 121"/>
              <a:gd name="T52" fmla="*/ 317238 w 933"/>
              <a:gd name="T53" fmla="*/ 30228 h 121"/>
              <a:gd name="T54" fmla="*/ 318956 w 933"/>
              <a:gd name="T55" fmla="*/ 27394 h 121"/>
              <a:gd name="T56" fmla="*/ 319988 w 933"/>
              <a:gd name="T57" fmla="*/ 24875 h 121"/>
              <a:gd name="T58" fmla="*/ 320675 w 933"/>
              <a:gd name="T59" fmla="*/ 21726 h 121"/>
              <a:gd name="T60" fmla="*/ 320675 w 933"/>
              <a:gd name="T61" fmla="*/ 19207 h 121"/>
              <a:gd name="T62" fmla="*/ 320675 w 933"/>
              <a:gd name="T63" fmla="*/ 16059 h 121"/>
              <a:gd name="T64" fmla="*/ 319988 w 933"/>
              <a:gd name="T65" fmla="*/ 12910 h 121"/>
              <a:gd name="T66" fmla="*/ 318956 w 933"/>
              <a:gd name="T67" fmla="*/ 10391 h 121"/>
              <a:gd name="T68" fmla="*/ 317238 w 933"/>
              <a:gd name="T69" fmla="*/ 7557 h 121"/>
              <a:gd name="T70" fmla="*/ 315519 w 933"/>
              <a:gd name="T71" fmla="*/ 5353 h 121"/>
              <a:gd name="T72" fmla="*/ 313457 w 933"/>
              <a:gd name="T73" fmla="*/ 3464 h 121"/>
              <a:gd name="T74" fmla="*/ 311051 w 933"/>
              <a:gd name="T75" fmla="*/ 1889 h 121"/>
              <a:gd name="T76" fmla="*/ 308302 w 933"/>
              <a:gd name="T77" fmla="*/ 945 h 121"/>
              <a:gd name="T78" fmla="*/ 305896 w 933"/>
              <a:gd name="T79" fmla="*/ 0 h 121"/>
              <a:gd name="T80" fmla="*/ 302802 w 933"/>
              <a:gd name="T81" fmla="*/ 0 h 121"/>
              <a:gd name="T82" fmla="*/ 17873 w 933"/>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3"/>
              <a:gd name="T127" fmla="*/ 0 h 121"/>
              <a:gd name="T128" fmla="*/ 933 w 933"/>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3" h="121">
                <a:moveTo>
                  <a:pt x="52" y="0"/>
                </a:moveTo>
                <a:lnTo>
                  <a:pt x="44" y="0"/>
                </a:lnTo>
                <a:lnTo>
                  <a:pt x="36" y="3"/>
                </a:lnTo>
                <a:lnTo>
                  <a:pt x="29" y="6"/>
                </a:lnTo>
                <a:lnTo>
                  <a:pt x="21" y="11"/>
                </a:lnTo>
                <a:lnTo>
                  <a:pt x="15" y="17"/>
                </a:lnTo>
                <a:lnTo>
                  <a:pt x="10" y="24"/>
                </a:lnTo>
                <a:lnTo>
                  <a:pt x="5" y="33"/>
                </a:lnTo>
                <a:lnTo>
                  <a:pt x="3" y="41"/>
                </a:lnTo>
                <a:lnTo>
                  <a:pt x="0" y="51"/>
                </a:lnTo>
                <a:lnTo>
                  <a:pt x="0" y="61"/>
                </a:lnTo>
                <a:lnTo>
                  <a:pt x="0" y="69"/>
                </a:lnTo>
                <a:lnTo>
                  <a:pt x="3" y="79"/>
                </a:lnTo>
                <a:lnTo>
                  <a:pt x="5" y="87"/>
                </a:lnTo>
                <a:lnTo>
                  <a:pt x="10" y="96"/>
                </a:lnTo>
                <a:lnTo>
                  <a:pt x="15" y="103"/>
                </a:lnTo>
                <a:lnTo>
                  <a:pt x="21" y="109"/>
                </a:lnTo>
                <a:lnTo>
                  <a:pt x="29" y="114"/>
                </a:lnTo>
                <a:lnTo>
                  <a:pt x="36" y="117"/>
                </a:lnTo>
                <a:lnTo>
                  <a:pt x="44" y="120"/>
                </a:lnTo>
                <a:lnTo>
                  <a:pt x="52" y="121"/>
                </a:lnTo>
                <a:lnTo>
                  <a:pt x="881" y="121"/>
                </a:lnTo>
                <a:lnTo>
                  <a:pt x="897" y="117"/>
                </a:lnTo>
                <a:lnTo>
                  <a:pt x="905" y="114"/>
                </a:lnTo>
                <a:lnTo>
                  <a:pt x="912" y="109"/>
                </a:lnTo>
                <a:lnTo>
                  <a:pt x="918" y="103"/>
                </a:lnTo>
                <a:lnTo>
                  <a:pt x="923" y="96"/>
                </a:lnTo>
                <a:lnTo>
                  <a:pt x="928" y="87"/>
                </a:lnTo>
                <a:lnTo>
                  <a:pt x="931" y="79"/>
                </a:lnTo>
                <a:lnTo>
                  <a:pt x="933" y="69"/>
                </a:lnTo>
                <a:lnTo>
                  <a:pt x="933" y="61"/>
                </a:lnTo>
                <a:lnTo>
                  <a:pt x="933" y="51"/>
                </a:lnTo>
                <a:lnTo>
                  <a:pt x="931" y="41"/>
                </a:lnTo>
                <a:lnTo>
                  <a:pt x="928" y="33"/>
                </a:lnTo>
                <a:lnTo>
                  <a:pt x="923" y="24"/>
                </a:lnTo>
                <a:lnTo>
                  <a:pt x="918" y="17"/>
                </a:lnTo>
                <a:lnTo>
                  <a:pt x="912" y="11"/>
                </a:lnTo>
                <a:lnTo>
                  <a:pt x="905" y="6"/>
                </a:lnTo>
                <a:lnTo>
                  <a:pt x="897" y="3"/>
                </a:lnTo>
                <a:lnTo>
                  <a:pt x="890" y="0"/>
                </a:lnTo>
                <a:lnTo>
                  <a:pt x="881"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622" name="Line 198"/>
          <p:cNvSpPr>
            <a:spLocks noChangeShapeType="1"/>
          </p:cNvSpPr>
          <p:nvPr/>
        </p:nvSpPr>
        <p:spPr bwMode="auto">
          <a:xfrm>
            <a:off x="3197225" y="5351463"/>
            <a:ext cx="1588"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3623" name="Freeform 199"/>
          <p:cNvSpPr>
            <a:spLocks/>
          </p:cNvSpPr>
          <p:nvPr/>
        </p:nvSpPr>
        <p:spPr bwMode="auto">
          <a:xfrm>
            <a:off x="3179763" y="5351463"/>
            <a:ext cx="322262" cy="38100"/>
          </a:xfrm>
          <a:custGeom>
            <a:avLst/>
            <a:gdLst>
              <a:gd name="T0" fmla="*/ 17942 w 934"/>
              <a:gd name="T1" fmla="*/ 0 h 121"/>
              <a:gd name="T2" fmla="*/ 15527 w 934"/>
              <a:gd name="T3" fmla="*/ 0 h 121"/>
              <a:gd name="T4" fmla="*/ 12421 w 934"/>
              <a:gd name="T5" fmla="*/ 945 h 121"/>
              <a:gd name="T6" fmla="*/ 10006 w 934"/>
              <a:gd name="T7" fmla="*/ 1889 h 121"/>
              <a:gd name="T8" fmla="*/ 7936 w 934"/>
              <a:gd name="T9" fmla="*/ 3464 h 121"/>
              <a:gd name="T10" fmla="*/ 5521 w 934"/>
              <a:gd name="T11" fmla="*/ 5353 h 121"/>
              <a:gd name="T12" fmla="*/ 3450 w 934"/>
              <a:gd name="T13" fmla="*/ 7557 h 121"/>
              <a:gd name="T14" fmla="*/ 2070 w 934"/>
              <a:gd name="T15" fmla="*/ 10391 h 121"/>
              <a:gd name="T16" fmla="*/ 1035 w 934"/>
              <a:gd name="T17" fmla="*/ 12910 h 121"/>
              <a:gd name="T18" fmla="*/ 690 w 934"/>
              <a:gd name="T19" fmla="*/ 16059 h 121"/>
              <a:gd name="T20" fmla="*/ 0 w 934"/>
              <a:gd name="T21" fmla="*/ 19207 h 121"/>
              <a:gd name="T22" fmla="*/ 690 w 934"/>
              <a:gd name="T23" fmla="*/ 21726 h 121"/>
              <a:gd name="T24" fmla="*/ 1035 w 934"/>
              <a:gd name="T25" fmla="*/ 24875 h 121"/>
              <a:gd name="T26" fmla="*/ 2070 w 934"/>
              <a:gd name="T27" fmla="*/ 27394 h 121"/>
              <a:gd name="T28" fmla="*/ 3450 w 934"/>
              <a:gd name="T29" fmla="*/ 30228 h 121"/>
              <a:gd name="T30" fmla="*/ 5521 w 934"/>
              <a:gd name="T31" fmla="*/ 32432 h 121"/>
              <a:gd name="T32" fmla="*/ 7936 w 934"/>
              <a:gd name="T33" fmla="*/ 34321 h 121"/>
              <a:gd name="T34" fmla="*/ 10006 w 934"/>
              <a:gd name="T35" fmla="*/ 35896 h 121"/>
              <a:gd name="T36" fmla="*/ 12421 w 934"/>
              <a:gd name="T37" fmla="*/ 36840 h 121"/>
              <a:gd name="T38" fmla="*/ 15527 w 934"/>
              <a:gd name="T39" fmla="*/ 37785 h 121"/>
              <a:gd name="T40" fmla="*/ 17942 w 934"/>
              <a:gd name="T41" fmla="*/ 38100 h 121"/>
              <a:gd name="T42" fmla="*/ 304320 w 934"/>
              <a:gd name="T43" fmla="*/ 38100 h 121"/>
              <a:gd name="T44" fmla="*/ 309841 w 934"/>
              <a:gd name="T45" fmla="*/ 36840 h 121"/>
              <a:gd name="T46" fmla="*/ 312601 w 934"/>
              <a:gd name="T47" fmla="*/ 35896 h 121"/>
              <a:gd name="T48" fmla="*/ 315016 w 934"/>
              <a:gd name="T49" fmla="*/ 34321 h 121"/>
              <a:gd name="T50" fmla="*/ 317432 w 934"/>
              <a:gd name="T51" fmla="*/ 32432 h 121"/>
              <a:gd name="T52" fmla="*/ 318812 w 934"/>
              <a:gd name="T53" fmla="*/ 30228 h 121"/>
              <a:gd name="T54" fmla="*/ 320192 w 934"/>
              <a:gd name="T55" fmla="*/ 27394 h 121"/>
              <a:gd name="T56" fmla="*/ 321572 w 934"/>
              <a:gd name="T57" fmla="*/ 24875 h 121"/>
              <a:gd name="T58" fmla="*/ 321917 w 934"/>
              <a:gd name="T59" fmla="*/ 21726 h 121"/>
              <a:gd name="T60" fmla="*/ 322262 w 934"/>
              <a:gd name="T61" fmla="*/ 19207 h 121"/>
              <a:gd name="T62" fmla="*/ 321917 w 934"/>
              <a:gd name="T63" fmla="*/ 16059 h 121"/>
              <a:gd name="T64" fmla="*/ 321572 w 934"/>
              <a:gd name="T65" fmla="*/ 12910 h 121"/>
              <a:gd name="T66" fmla="*/ 320192 w 934"/>
              <a:gd name="T67" fmla="*/ 10391 h 121"/>
              <a:gd name="T68" fmla="*/ 318812 w 934"/>
              <a:gd name="T69" fmla="*/ 7557 h 121"/>
              <a:gd name="T70" fmla="*/ 317432 w 934"/>
              <a:gd name="T71" fmla="*/ 5353 h 121"/>
              <a:gd name="T72" fmla="*/ 315016 w 934"/>
              <a:gd name="T73" fmla="*/ 3464 h 121"/>
              <a:gd name="T74" fmla="*/ 312601 w 934"/>
              <a:gd name="T75" fmla="*/ 1889 h 121"/>
              <a:gd name="T76" fmla="*/ 309841 w 934"/>
              <a:gd name="T77" fmla="*/ 945 h 121"/>
              <a:gd name="T78" fmla="*/ 307426 w 934"/>
              <a:gd name="T79" fmla="*/ 0 h 121"/>
              <a:gd name="T80" fmla="*/ 304320 w 934"/>
              <a:gd name="T81" fmla="*/ 0 h 121"/>
              <a:gd name="T82" fmla="*/ 17942 w 934"/>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1"/>
              <a:gd name="T128" fmla="*/ 934 w 934"/>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1">
                <a:moveTo>
                  <a:pt x="52" y="0"/>
                </a:moveTo>
                <a:lnTo>
                  <a:pt x="45" y="0"/>
                </a:lnTo>
                <a:lnTo>
                  <a:pt x="36" y="3"/>
                </a:lnTo>
                <a:lnTo>
                  <a:pt x="29" y="6"/>
                </a:lnTo>
                <a:lnTo>
                  <a:pt x="23" y="11"/>
                </a:lnTo>
                <a:lnTo>
                  <a:pt x="16" y="17"/>
                </a:lnTo>
                <a:lnTo>
                  <a:pt x="10" y="24"/>
                </a:lnTo>
                <a:lnTo>
                  <a:pt x="6" y="33"/>
                </a:lnTo>
                <a:lnTo>
                  <a:pt x="3" y="41"/>
                </a:lnTo>
                <a:lnTo>
                  <a:pt x="2" y="51"/>
                </a:lnTo>
                <a:lnTo>
                  <a:pt x="0" y="61"/>
                </a:lnTo>
                <a:lnTo>
                  <a:pt x="2" y="69"/>
                </a:lnTo>
                <a:lnTo>
                  <a:pt x="3" y="79"/>
                </a:lnTo>
                <a:lnTo>
                  <a:pt x="6" y="87"/>
                </a:lnTo>
                <a:lnTo>
                  <a:pt x="10" y="96"/>
                </a:lnTo>
                <a:lnTo>
                  <a:pt x="16" y="103"/>
                </a:lnTo>
                <a:lnTo>
                  <a:pt x="23" y="109"/>
                </a:lnTo>
                <a:lnTo>
                  <a:pt x="29" y="114"/>
                </a:lnTo>
                <a:lnTo>
                  <a:pt x="36" y="117"/>
                </a:lnTo>
                <a:lnTo>
                  <a:pt x="45" y="120"/>
                </a:lnTo>
                <a:lnTo>
                  <a:pt x="52" y="121"/>
                </a:lnTo>
                <a:lnTo>
                  <a:pt x="882" y="121"/>
                </a:lnTo>
                <a:lnTo>
                  <a:pt x="898" y="117"/>
                </a:lnTo>
                <a:lnTo>
                  <a:pt x="906" y="114"/>
                </a:lnTo>
                <a:lnTo>
                  <a:pt x="913" y="109"/>
                </a:lnTo>
                <a:lnTo>
                  <a:pt x="920" y="103"/>
                </a:lnTo>
                <a:lnTo>
                  <a:pt x="924" y="96"/>
                </a:lnTo>
                <a:lnTo>
                  <a:pt x="928" y="87"/>
                </a:lnTo>
                <a:lnTo>
                  <a:pt x="932" y="79"/>
                </a:lnTo>
                <a:lnTo>
                  <a:pt x="933" y="69"/>
                </a:lnTo>
                <a:lnTo>
                  <a:pt x="934" y="61"/>
                </a:lnTo>
                <a:lnTo>
                  <a:pt x="933" y="51"/>
                </a:lnTo>
                <a:lnTo>
                  <a:pt x="932" y="41"/>
                </a:lnTo>
                <a:lnTo>
                  <a:pt x="928" y="33"/>
                </a:lnTo>
                <a:lnTo>
                  <a:pt x="924" y="24"/>
                </a:lnTo>
                <a:lnTo>
                  <a:pt x="920" y="17"/>
                </a:lnTo>
                <a:lnTo>
                  <a:pt x="913" y="11"/>
                </a:lnTo>
                <a:lnTo>
                  <a:pt x="906" y="6"/>
                </a:lnTo>
                <a:lnTo>
                  <a:pt x="898" y="3"/>
                </a:lnTo>
                <a:lnTo>
                  <a:pt x="891" y="0"/>
                </a:lnTo>
                <a:lnTo>
                  <a:pt x="882"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624" name="Line 200"/>
          <p:cNvSpPr>
            <a:spLocks noChangeShapeType="1"/>
          </p:cNvSpPr>
          <p:nvPr/>
        </p:nvSpPr>
        <p:spPr bwMode="auto">
          <a:xfrm>
            <a:off x="3467100" y="5370513"/>
            <a:ext cx="1588"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3625" name="Freeform 201"/>
          <p:cNvSpPr>
            <a:spLocks/>
          </p:cNvSpPr>
          <p:nvPr/>
        </p:nvSpPr>
        <p:spPr bwMode="auto">
          <a:xfrm>
            <a:off x="3467100" y="5299075"/>
            <a:ext cx="34925" cy="90488"/>
          </a:xfrm>
          <a:custGeom>
            <a:avLst/>
            <a:gdLst>
              <a:gd name="T0" fmla="*/ 0 w 104"/>
              <a:gd name="T1" fmla="*/ 71438 h 285"/>
              <a:gd name="T2" fmla="*/ 672 w 104"/>
              <a:gd name="T3" fmla="*/ 73978 h 285"/>
              <a:gd name="T4" fmla="*/ 1007 w 104"/>
              <a:gd name="T5" fmla="*/ 77153 h 285"/>
              <a:gd name="T6" fmla="*/ 2351 w 104"/>
              <a:gd name="T7" fmla="*/ 79693 h 285"/>
              <a:gd name="T8" fmla="*/ 3358 w 104"/>
              <a:gd name="T9" fmla="*/ 82550 h 285"/>
              <a:gd name="T10" fmla="*/ 5037 w 104"/>
              <a:gd name="T11" fmla="*/ 84773 h 285"/>
              <a:gd name="T12" fmla="*/ 7052 w 104"/>
              <a:gd name="T13" fmla="*/ 86678 h 285"/>
              <a:gd name="T14" fmla="*/ 9739 w 104"/>
              <a:gd name="T15" fmla="*/ 88265 h 285"/>
              <a:gd name="T16" fmla="*/ 12089 w 104"/>
              <a:gd name="T17" fmla="*/ 89218 h 285"/>
              <a:gd name="T18" fmla="*/ 14776 w 104"/>
              <a:gd name="T19" fmla="*/ 90170 h 285"/>
              <a:gd name="T20" fmla="*/ 17463 w 104"/>
              <a:gd name="T21" fmla="*/ 90488 h 285"/>
              <a:gd name="T22" fmla="*/ 20485 w 104"/>
              <a:gd name="T23" fmla="*/ 90170 h 285"/>
              <a:gd name="T24" fmla="*/ 22836 w 104"/>
              <a:gd name="T25" fmla="*/ 89218 h 285"/>
              <a:gd name="T26" fmla="*/ 25522 w 104"/>
              <a:gd name="T27" fmla="*/ 88265 h 285"/>
              <a:gd name="T28" fmla="*/ 27873 w 104"/>
              <a:gd name="T29" fmla="*/ 86678 h 285"/>
              <a:gd name="T30" fmla="*/ 30224 w 104"/>
              <a:gd name="T31" fmla="*/ 84773 h 285"/>
              <a:gd name="T32" fmla="*/ 31567 w 104"/>
              <a:gd name="T33" fmla="*/ 82550 h 285"/>
              <a:gd name="T34" fmla="*/ 32910 w 104"/>
              <a:gd name="T35" fmla="*/ 79693 h 285"/>
              <a:gd name="T36" fmla="*/ 34253 w 104"/>
              <a:gd name="T37" fmla="*/ 77153 h 285"/>
              <a:gd name="T38" fmla="*/ 34589 w 104"/>
              <a:gd name="T39" fmla="*/ 73978 h 285"/>
              <a:gd name="T40" fmla="*/ 34925 w 104"/>
              <a:gd name="T41" fmla="*/ 71438 h 285"/>
              <a:gd name="T42" fmla="*/ 34925 w 104"/>
              <a:gd name="T43" fmla="*/ 19050 h 285"/>
              <a:gd name="T44" fmla="*/ 34253 w 104"/>
              <a:gd name="T45" fmla="*/ 13335 h 285"/>
              <a:gd name="T46" fmla="*/ 32910 w 104"/>
              <a:gd name="T47" fmla="*/ 10160 h 285"/>
              <a:gd name="T48" fmla="*/ 31567 w 104"/>
              <a:gd name="T49" fmla="*/ 7938 h 285"/>
              <a:gd name="T50" fmla="*/ 30224 w 104"/>
              <a:gd name="T51" fmla="*/ 5715 h 285"/>
              <a:gd name="T52" fmla="*/ 27873 w 104"/>
              <a:gd name="T53" fmla="*/ 3810 h 285"/>
              <a:gd name="T54" fmla="*/ 25522 w 104"/>
              <a:gd name="T55" fmla="*/ 1905 h 285"/>
              <a:gd name="T56" fmla="*/ 22836 w 104"/>
              <a:gd name="T57" fmla="*/ 635 h 285"/>
              <a:gd name="T58" fmla="*/ 20485 w 104"/>
              <a:gd name="T59" fmla="*/ 318 h 285"/>
              <a:gd name="T60" fmla="*/ 17463 w 104"/>
              <a:gd name="T61" fmla="*/ 0 h 285"/>
              <a:gd name="T62" fmla="*/ 14776 w 104"/>
              <a:gd name="T63" fmla="*/ 318 h 285"/>
              <a:gd name="T64" fmla="*/ 12089 w 104"/>
              <a:gd name="T65" fmla="*/ 635 h 285"/>
              <a:gd name="T66" fmla="*/ 9739 w 104"/>
              <a:gd name="T67" fmla="*/ 1905 h 285"/>
              <a:gd name="T68" fmla="*/ 7052 w 104"/>
              <a:gd name="T69" fmla="*/ 3810 h 285"/>
              <a:gd name="T70" fmla="*/ 5037 w 104"/>
              <a:gd name="T71" fmla="*/ 5715 h 285"/>
              <a:gd name="T72" fmla="*/ 3358 w 104"/>
              <a:gd name="T73" fmla="*/ 7938 h 285"/>
              <a:gd name="T74" fmla="*/ 2351 w 104"/>
              <a:gd name="T75" fmla="*/ 10160 h 285"/>
              <a:gd name="T76" fmla="*/ 1007 w 104"/>
              <a:gd name="T77" fmla="*/ 13335 h 285"/>
              <a:gd name="T78" fmla="*/ 672 w 104"/>
              <a:gd name="T79" fmla="*/ 16193 h 285"/>
              <a:gd name="T80" fmla="*/ 0 w 104"/>
              <a:gd name="T81" fmla="*/ 19050 h 285"/>
              <a:gd name="T82" fmla="*/ 0 w 104"/>
              <a:gd name="T83" fmla="*/ 71438 h 2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285"/>
              <a:gd name="T128" fmla="*/ 104 w 104"/>
              <a:gd name="T129" fmla="*/ 285 h 2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285">
                <a:moveTo>
                  <a:pt x="0" y="225"/>
                </a:moveTo>
                <a:lnTo>
                  <a:pt x="2" y="233"/>
                </a:lnTo>
                <a:lnTo>
                  <a:pt x="3" y="243"/>
                </a:lnTo>
                <a:lnTo>
                  <a:pt x="7" y="251"/>
                </a:lnTo>
                <a:lnTo>
                  <a:pt x="10" y="260"/>
                </a:lnTo>
                <a:lnTo>
                  <a:pt x="15" y="267"/>
                </a:lnTo>
                <a:lnTo>
                  <a:pt x="21" y="273"/>
                </a:lnTo>
                <a:lnTo>
                  <a:pt x="29" y="278"/>
                </a:lnTo>
                <a:lnTo>
                  <a:pt x="36" y="281"/>
                </a:lnTo>
                <a:lnTo>
                  <a:pt x="44" y="284"/>
                </a:lnTo>
                <a:lnTo>
                  <a:pt x="52" y="285"/>
                </a:lnTo>
                <a:lnTo>
                  <a:pt x="61" y="284"/>
                </a:lnTo>
                <a:lnTo>
                  <a:pt x="68" y="281"/>
                </a:lnTo>
                <a:lnTo>
                  <a:pt x="76" y="278"/>
                </a:lnTo>
                <a:lnTo>
                  <a:pt x="83" y="273"/>
                </a:lnTo>
                <a:lnTo>
                  <a:pt x="90" y="267"/>
                </a:lnTo>
                <a:lnTo>
                  <a:pt x="94" y="260"/>
                </a:lnTo>
                <a:lnTo>
                  <a:pt x="98" y="251"/>
                </a:lnTo>
                <a:lnTo>
                  <a:pt x="102" y="243"/>
                </a:lnTo>
                <a:lnTo>
                  <a:pt x="103" y="233"/>
                </a:lnTo>
                <a:lnTo>
                  <a:pt x="104" y="225"/>
                </a:lnTo>
                <a:lnTo>
                  <a:pt x="104" y="60"/>
                </a:lnTo>
                <a:lnTo>
                  <a:pt x="102" y="42"/>
                </a:lnTo>
                <a:lnTo>
                  <a:pt x="98" y="32"/>
                </a:lnTo>
                <a:lnTo>
                  <a:pt x="94" y="25"/>
                </a:lnTo>
                <a:lnTo>
                  <a:pt x="90" y="18"/>
                </a:lnTo>
                <a:lnTo>
                  <a:pt x="83" y="12"/>
                </a:lnTo>
                <a:lnTo>
                  <a:pt x="76" y="6"/>
                </a:lnTo>
                <a:lnTo>
                  <a:pt x="68" y="2"/>
                </a:lnTo>
                <a:lnTo>
                  <a:pt x="61" y="1"/>
                </a:lnTo>
                <a:lnTo>
                  <a:pt x="52" y="0"/>
                </a:lnTo>
                <a:lnTo>
                  <a:pt x="44" y="1"/>
                </a:lnTo>
                <a:lnTo>
                  <a:pt x="36" y="2"/>
                </a:lnTo>
                <a:lnTo>
                  <a:pt x="29" y="6"/>
                </a:lnTo>
                <a:lnTo>
                  <a:pt x="21" y="12"/>
                </a:lnTo>
                <a:lnTo>
                  <a:pt x="15" y="18"/>
                </a:lnTo>
                <a:lnTo>
                  <a:pt x="10" y="25"/>
                </a:lnTo>
                <a:lnTo>
                  <a:pt x="7" y="32"/>
                </a:lnTo>
                <a:lnTo>
                  <a:pt x="3" y="42"/>
                </a:lnTo>
                <a:lnTo>
                  <a:pt x="2" y="51"/>
                </a:lnTo>
                <a:lnTo>
                  <a:pt x="0" y="60"/>
                </a:lnTo>
                <a:lnTo>
                  <a:pt x="0" y="225"/>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626" name="Line 202"/>
          <p:cNvSpPr>
            <a:spLocks noChangeShapeType="1"/>
          </p:cNvSpPr>
          <p:nvPr/>
        </p:nvSpPr>
        <p:spPr bwMode="auto">
          <a:xfrm>
            <a:off x="3484563" y="5299075"/>
            <a:ext cx="1587" cy="1588"/>
          </a:xfrm>
          <a:prstGeom prst="line">
            <a:avLst/>
          </a:prstGeom>
          <a:noFill/>
          <a:ln w="0">
            <a:solidFill>
              <a:srgbClr val="88E55C"/>
            </a:solidFill>
            <a:round/>
            <a:headEnd/>
            <a:tailEnd/>
          </a:ln>
        </p:spPr>
        <p:txBody>
          <a:bodyPr>
            <a:prstTxWarp prst="textNoShape">
              <a:avLst/>
            </a:prstTxWarp>
          </a:bodyPr>
          <a:lstStyle/>
          <a:p>
            <a:endParaRPr lang="en-US"/>
          </a:p>
        </p:txBody>
      </p:sp>
      <p:sp>
        <p:nvSpPr>
          <p:cNvPr id="103627" name="Freeform 203"/>
          <p:cNvSpPr>
            <a:spLocks/>
          </p:cNvSpPr>
          <p:nvPr/>
        </p:nvSpPr>
        <p:spPr bwMode="auto">
          <a:xfrm>
            <a:off x="3467100" y="5299075"/>
            <a:ext cx="322263" cy="39688"/>
          </a:xfrm>
          <a:custGeom>
            <a:avLst/>
            <a:gdLst>
              <a:gd name="T0" fmla="*/ 17942 w 934"/>
              <a:gd name="T1" fmla="*/ 0 h 121"/>
              <a:gd name="T2" fmla="*/ 15182 w 934"/>
              <a:gd name="T3" fmla="*/ 328 h 121"/>
              <a:gd name="T4" fmla="*/ 12421 w 934"/>
              <a:gd name="T5" fmla="*/ 656 h 121"/>
              <a:gd name="T6" fmla="*/ 10006 w 934"/>
              <a:gd name="T7" fmla="*/ 1968 h 121"/>
              <a:gd name="T8" fmla="*/ 7246 w 934"/>
              <a:gd name="T9" fmla="*/ 3936 h 121"/>
              <a:gd name="T10" fmla="*/ 5176 w 934"/>
              <a:gd name="T11" fmla="*/ 5904 h 121"/>
              <a:gd name="T12" fmla="*/ 3450 w 934"/>
              <a:gd name="T13" fmla="*/ 8200 h 121"/>
              <a:gd name="T14" fmla="*/ 2415 w 934"/>
              <a:gd name="T15" fmla="*/ 10496 h 121"/>
              <a:gd name="T16" fmla="*/ 1035 w 934"/>
              <a:gd name="T17" fmla="*/ 13776 h 121"/>
              <a:gd name="T18" fmla="*/ 690 w 934"/>
              <a:gd name="T19" fmla="*/ 16728 h 121"/>
              <a:gd name="T20" fmla="*/ 0 w 934"/>
              <a:gd name="T21" fmla="*/ 19680 h 121"/>
              <a:gd name="T22" fmla="*/ 690 w 934"/>
              <a:gd name="T23" fmla="*/ 22960 h 121"/>
              <a:gd name="T24" fmla="*/ 1035 w 934"/>
              <a:gd name="T25" fmla="*/ 25584 h 121"/>
              <a:gd name="T26" fmla="*/ 2415 w 934"/>
              <a:gd name="T27" fmla="*/ 28864 h 121"/>
              <a:gd name="T28" fmla="*/ 3450 w 934"/>
              <a:gd name="T29" fmla="*/ 31160 h 121"/>
              <a:gd name="T30" fmla="*/ 5176 w 934"/>
              <a:gd name="T31" fmla="*/ 33784 h 121"/>
              <a:gd name="T32" fmla="*/ 7246 w 934"/>
              <a:gd name="T33" fmla="*/ 35752 h 121"/>
              <a:gd name="T34" fmla="*/ 10006 w 934"/>
              <a:gd name="T35" fmla="*/ 37720 h 121"/>
              <a:gd name="T36" fmla="*/ 12421 w 934"/>
              <a:gd name="T37" fmla="*/ 38704 h 121"/>
              <a:gd name="T38" fmla="*/ 15182 w 934"/>
              <a:gd name="T39" fmla="*/ 39032 h 121"/>
              <a:gd name="T40" fmla="*/ 17942 w 934"/>
              <a:gd name="T41" fmla="*/ 39688 h 121"/>
              <a:gd name="T42" fmla="*/ 304666 w 934"/>
              <a:gd name="T43" fmla="*/ 39688 h 121"/>
              <a:gd name="T44" fmla="*/ 310187 w 934"/>
              <a:gd name="T45" fmla="*/ 38704 h 121"/>
              <a:gd name="T46" fmla="*/ 312602 w 934"/>
              <a:gd name="T47" fmla="*/ 37720 h 121"/>
              <a:gd name="T48" fmla="*/ 314672 w 934"/>
              <a:gd name="T49" fmla="*/ 35752 h 121"/>
              <a:gd name="T50" fmla="*/ 316742 w 934"/>
              <a:gd name="T51" fmla="*/ 33784 h 121"/>
              <a:gd name="T52" fmla="*/ 319158 w 934"/>
              <a:gd name="T53" fmla="*/ 31160 h 121"/>
              <a:gd name="T54" fmla="*/ 320193 w 934"/>
              <a:gd name="T55" fmla="*/ 28864 h 121"/>
              <a:gd name="T56" fmla="*/ 321573 w 934"/>
              <a:gd name="T57" fmla="*/ 25584 h 121"/>
              <a:gd name="T58" fmla="*/ 321918 w 934"/>
              <a:gd name="T59" fmla="*/ 22960 h 121"/>
              <a:gd name="T60" fmla="*/ 322263 w 934"/>
              <a:gd name="T61" fmla="*/ 19680 h 121"/>
              <a:gd name="T62" fmla="*/ 321918 w 934"/>
              <a:gd name="T63" fmla="*/ 16728 h 121"/>
              <a:gd name="T64" fmla="*/ 321573 w 934"/>
              <a:gd name="T65" fmla="*/ 13776 h 121"/>
              <a:gd name="T66" fmla="*/ 320193 w 934"/>
              <a:gd name="T67" fmla="*/ 10496 h 121"/>
              <a:gd name="T68" fmla="*/ 319158 w 934"/>
              <a:gd name="T69" fmla="*/ 8200 h 121"/>
              <a:gd name="T70" fmla="*/ 316742 w 934"/>
              <a:gd name="T71" fmla="*/ 5904 h 121"/>
              <a:gd name="T72" fmla="*/ 314672 w 934"/>
              <a:gd name="T73" fmla="*/ 3936 h 121"/>
              <a:gd name="T74" fmla="*/ 312602 w 934"/>
              <a:gd name="T75" fmla="*/ 1968 h 121"/>
              <a:gd name="T76" fmla="*/ 310187 w 934"/>
              <a:gd name="T77" fmla="*/ 656 h 121"/>
              <a:gd name="T78" fmla="*/ 307081 w 934"/>
              <a:gd name="T79" fmla="*/ 328 h 121"/>
              <a:gd name="T80" fmla="*/ 304666 w 934"/>
              <a:gd name="T81" fmla="*/ 0 h 121"/>
              <a:gd name="T82" fmla="*/ 17942 w 934"/>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1"/>
              <a:gd name="T128" fmla="*/ 934 w 934"/>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1">
                <a:moveTo>
                  <a:pt x="52" y="0"/>
                </a:moveTo>
                <a:lnTo>
                  <a:pt x="44" y="1"/>
                </a:lnTo>
                <a:lnTo>
                  <a:pt x="36" y="2"/>
                </a:lnTo>
                <a:lnTo>
                  <a:pt x="29" y="6"/>
                </a:lnTo>
                <a:lnTo>
                  <a:pt x="21" y="12"/>
                </a:lnTo>
                <a:lnTo>
                  <a:pt x="15" y="18"/>
                </a:lnTo>
                <a:lnTo>
                  <a:pt x="10" y="25"/>
                </a:lnTo>
                <a:lnTo>
                  <a:pt x="7" y="32"/>
                </a:lnTo>
                <a:lnTo>
                  <a:pt x="3" y="42"/>
                </a:lnTo>
                <a:lnTo>
                  <a:pt x="2" y="51"/>
                </a:lnTo>
                <a:lnTo>
                  <a:pt x="0" y="60"/>
                </a:lnTo>
                <a:lnTo>
                  <a:pt x="2" y="70"/>
                </a:lnTo>
                <a:lnTo>
                  <a:pt x="3" y="78"/>
                </a:lnTo>
                <a:lnTo>
                  <a:pt x="7" y="88"/>
                </a:lnTo>
                <a:lnTo>
                  <a:pt x="10" y="95"/>
                </a:lnTo>
                <a:lnTo>
                  <a:pt x="15" y="103"/>
                </a:lnTo>
                <a:lnTo>
                  <a:pt x="21" y="109"/>
                </a:lnTo>
                <a:lnTo>
                  <a:pt x="29" y="115"/>
                </a:lnTo>
                <a:lnTo>
                  <a:pt x="36" y="118"/>
                </a:lnTo>
                <a:lnTo>
                  <a:pt x="44" y="119"/>
                </a:lnTo>
                <a:lnTo>
                  <a:pt x="52" y="121"/>
                </a:lnTo>
                <a:lnTo>
                  <a:pt x="883" y="121"/>
                </a:lnTo>
                <a:lnTo>
                  <a:pt x="899" y="118"/>
                </a:lnTo>
                <a:lnTo>
                  <a:pt x="906" y="115"/>
                </a:lnTo>
                <a:lnTo>
                  <a:pt x="912" y="109"/>
                </a:lnTo>
                <a:lnTo>
                  <a:pt x="918" y="103"/>
                </a:lnTo>
                <a:lnTo>
                  <a:pt x="925" y="95"/>
                </a:lnTo>
                <a:lnTo>
                  <a:pt x="928" y="88"/>
                </a:lnTo>
                <a:lnTo>
                  <a:pt x="932" y="78"/>
                </a:lnTo>
                <a:lnTo>
                  <a:pt x="933" y="70"/>
                </a:lnTo>
                <a:lnTo>
                  <a:pt x="934" y="60"/>
                </a:lnTo>
                <a:lnTo>
                  <a:pt x="933" y="51"/>
                </a:lnTo>
                <a:lnTo>
                  <a:pt x="932" y="42"/>
                </a:lnTo>
                <a:lnTo>
                  <a:pt x="928" y="32"/>
                </a:lnTo>
                <a:lnTo>
                  <a:pt x="925" y="25"/>
                </a:lnTo>
                <a:lnTo>
                  <a:pt x="918" y="18"/>
                </a:lnTo>
                <a:lnTo>
                  <a:pt x="912" y="12"/>
                </a:lnTo>
                <a:lnTo>
                  <a:pt x="906" y="6"/>
                </a:lnTo>
                <a:lnTo>
                  <a:pt x="899" y="2"/>
                </a:lnTo>
                <a:lnTo>
                  <a:pt x="890" y="1"/>
                </a:lnTo>
                <a:lnTo>
                  <a:pt x="883"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628" name="Line 204"/>
          <p:cNvSpPr>
            <a:spLocks noChangeShapeType="1"/>
          </p:cNvSpPr>
          <p:nvPr/>
        </p:nvSpPr>
        <p:spPr bwMode="auto">
          <a:xfrm>
            <a:off x="3752850" y="5319713"/>
            <a:ext cx="1588" cy="0"/>
          </a:xfrm>
          <a:prstGeom prst="line">
            <a:avLst/>
          </a:prstGeom>
          <a:noFill/>
          <a:ln w="0">
            <a:solidFill>
              <a:srgbClr val="88E55C"/>
            </a:solidFill>
            <a:round/>
            <a:headEnd/>
            <a:tailEnd/>
          </a:ln>
        </p:spPr>
        <p:txBody>
          <a:bodyPr>
            <a:prstTxWarp prst="textNoShape">
              <a:avLst/>
            </a:prstTxWarp>
          </a:bodyPr>
          <a:lstStyle/>
          <a:p>
            <a:endParaRPr lang="en-US"/>
          </a:p>
        </p:txBody>
      </p:sp>
      <p:sp>
        <p:nvSpPr>
          <p:cNvPr id="103629" name="Freeform 205"/>
          <p:cNvSpPr>
            <a:spLocks/>
          </p:cNvSpPr>
          <p:nvPr/>
        </p:nvSpPr>
        <p:spPr bwMode="auto">
          <a:xfrm>
            <a:off x="3752850" y="5143500"/>
            <a:ext cx="36513" cy="195263"/>
          </a:xfrm>
          <a:custGeom>
            <a:avLst/>
            <a:gdLst>
              <a:gd name="T0" fmla="*/ 0 w 103"/>
              <a:gd name="T1" fmla="*/ 175927 h 616"/>
              <a:gd name="T2" fmla="*/ 0 w 103"/>
              <a:gd name="T3" fmla="*/ 179097 h 616"/>
              <a:gd name="T4" fmla="*/ 709 w 103"/>
              <a:gd name="T5" fmla="*/ 181633 h 616"/>
              <a:gd name="T6" fmla="*/ 1418 w 103"/>
              <a:gd name="T7" fmla="*/ 184802 h 616"/>
              <a:gd name="T8" fmla="*/ 3190 w 103"/>
              <a:gd name="T9" fmla="*/ 187021 h 616"/>
              <a:gd name="T10" fmla="*/ 4963 w 103"/>
              <a:gd name="T11" fmla="*/ 189557 h 616"/>
              <a:gd name="T12" fmla="*/ 7444 w 103"/>
              <a:gd name="T13" fmla="*/ 191459 h 616"/>
              <a:gd name="T14" fmla="*/ 9926 w 103"/>
              <a:gd name="T15" fmla="*/ 193361 h 616"/>
              <a:gd name="T16" fmla="*/ 12407 w 103"/>
              <a:gd name="T17" fmla="*/ 194312 h 616"/>
              <a:gd name="T18" fmla="*/ 15243 w 103"/>
              <a:gd name="T19" fmla="*/ 194629 h 616"/>
              <a:gd name="T20" fmla="*/ 18434 w 103"/>
              <a:gd name="T21" fmla="*/ 195263 h 616"/>
              <a:gd name="T22" fmla="*/ 20915 w 103"/>
              <a:gd name="T23" fmla="*/ 194629 h 616"/>
              <a:gd name="T24" fmla="*/ 24106 w 103"/>
              <a:gd name="T25" fmla="*/ 194312 h 616"/>
              <a:gd name="T26" fmla="*/ 26587 w 103"/>
              <a:gd name="T27" fmla="*/ 193361 h 616"/>
              <a:gd name="T28" fmla="*/ 28714 w 103"/>
              <a:gd name="T29" fmla="*/ 191459 h 616"/>
              <a:gd name="T30" fmla="*/ 30841 w 103"/>
              <a:gd name="T31" fmla="*/ 189557 h 616"/>
              <a:gd name="T32" fmla="*/ 33323 w 103"/>
              <a:gd name="T33" fmla="*/ 187021 h 616"/>
              <a:gd name="T34" fmla="*/ 34386 w 103"/>
              <a:gd name="T35" fmla="*/ 184802 h 616"/>
              <a:gd name="T36" fmla="*/ 35804 w 103"/>
              <a:gd name="T37" fmla="*/ 181633 h 616"/>
              <a:gd name="T38" fmla="*/ 36159 w 103"/>
              <a:gd name="T39" fmla="*/ 179097 h 616"/>
              <a:gd name="T40" fmla="*/ 36513 w 103"/>
              <a:gd name="T41" fmla="*/ 175927 h 616"/>
              <a:gd name="T42" fmla="*/ 36513 w 103"/>
              <a:gd name="T43" fmla="*/ 19019 h 616"/>
              <a:gd name="T44" fmla="*/ 35804 w 103"/>
              <a:gd name="T45" fmla="*/ 12996 h 616"/>
              <a:gd name="T46" fmla="*/ 34386 w 103"/>
              <a:gd name="T47" fmla="*/ 10144 h 616"/>
              <a:gd name="T48" fmla="*/ 33323 w 103"/>
              <a:gd name="T49" fmla="*/ 7608 h 616"/>
              <a:gd name="T50" fmla="*/ 30841 w 103"/>
              <a:gd name="T51" fmla="*/ 5389 h 616"/>
              <a:gd name="T52" fmla="*/ 28714 w 103"/>
              <a:gd name="T53" fmla="*/ 3170 h 616"/>
              <a:gd name="T54" fmla="*/ 26587 w 103"/>
              <a:gd name="T55" fmla="*/ 1902 h 616"/>
              <a:gd name="T56" fmla="*/ 24106 w 103"/>
              <a:gd name="T57" fmla="*/ 634 h 616"/>
              <a:gd name="T58" fmla="*/ 20915 w 103"/>
              <a:gd name="T59" fmla="*/ 0 h 616"/>
              <a:gd name="T60" fmla="*/ 18434 w 103"/>
              <a:gd name="T61" fmla="*/ 0 h 616"/>
              <a:gd name="T62" fmla="*/ 15243 w 103"/>
              <a:gd name="T63" fmla="*/ 0 h 616"/>
              <a:gd name="T64" fmla="*/ 12407 w 103"/>
              <a:gd name="T65" fmla="*/ 634 h 616"/>
              <a:gd name="T66" fmla="*/ 9926 w 103"/>
              <a:gd name="T67" fmla="*/ 1902 h 616"/>
              <a:gd name="T68" fmla="*/ 7444 w 103"/>
              <a:gd name="T69" fmla="*/ 3170 h 616"/>
              <a:gd name="T70" fmla="*/ 4963 w 103"/>
              <a:gd name="T71" fmla="*/ 5389 h 616"/>
              <a:gd name="T72" fmla="*/ 3190 w 103"/>
              <a:gd name="T73" fmla="*/ 7608 h 616"/>
              <a:gd name="T74" fmla="*/ 1418 w 103"/>
              <a:gd name="T75" fmla="*/ 10144 h 616"/>
              <a:gd name="T76" fmla="*/ 709 w 103"/>
              <a:gd name="T77" fmla="*/ 12996 h 616"/>
              <a:gd name="T78" fmla="*/ 0 w 103"/>
              <a:gd name="T79" fmla="*/ 15849 h 616"/>
              <a:gd name="T80" fmla="*/ 0 w 103"/>
              <a:gd name="T81" fmla="*/ 19019 h 616"/>
              <a:gd name="T82" fmla="*/ 0 w 103"/>
              <a:gd name="T83" fmla="*/ 175927 h 6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616"/>
              <a:gd name="T128" fmla="*/ 103 w 103"/>
              <a:gd name="T129" fmla="*/ 616 h 6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616">
                <a:moveTo>
                  <a:pt x="0" y="555"/>
                </a:moveTo>
                <a:lnTo>
                  <a:pt x="0" y="565"/>
                </a:lnTo>
                <a:lnTo>
                  <a:pt x="2" y="573"/>
                </a:lnTo>
                <a:lnTo>
                  <a:pt x="4" y="583"/>
                </a:lnTo>
                <a:lnTo>
                  <a:pt x="9" y="590"/>
                </a:lnTo>
                <a:lnTo>
                  <a:pt x="14" y="598"/>
                </a:lnTo>
                <a:lnTo>
                  <a:pt x="21" y="604"/>
                </a:lnTo>
                <a:lnTo>
                  <a:pt x="28" y="610"/>
                </a:lnTo>
                <a:lnTo>
                  <a:pt x="35" y="613"/>
                </a:lnTo>
                <a:lnTo>
                  <a:pt x="43" y="614"/>
                </a:lnTo>
                <a:lnTo>
                  <a:pt x="52" y="616"/>
                </a:lnTo>
                <a:lnTo>
                  <a:pt x="59" y="614"/>
                </a:lnTo>
                <a:lnTo>
                  <a:pt x="68" y="613"/>
                </a:lnTo>
                <a:lnTo>
                  <a:pt x="75" y="610"/>
                </a:lnTo>
                <a:lnTo>
                  <a:pt x="81" y="604"/>
                </a:lnTo>
                <a:lnTo>
                  <a:pt x="87" y="598"/>
                </a:lnTo>
                <a:lnTo>
                  <a:pt x="94" y="590"/>
                </a:lnTo>
                <a:lnTo>
                  <a:pt x="97" y="583"/>
                </a:lnTo>
                <a:lnTo>
                  <a:pt x="101" y="573"/>
                </a:lnTo>
                <a:lnTo>
                  <a:pt x="102" y="565"/>
                </a:lnTo>
                <a:lnTo>
                  <a:pt x="103" y="555"/>
                </a:lnTo>
                <a:lnTo>
                  <a:pt x="103" y="60"/>
                </a:lnTo>
                <a:lnTo>
                  <a:pt x="101" y="41"/>
                </a:lnTo>
                <a:lnTo>
                  <a:pt x="97" y="32"/>
                </a:lnTo>
                <a:lnTo>
                  <a:pt x="94" y="24"/>
                </a:lnTo>
                <a:lnTo>
                  <a:pt x="87" y="17"/>
                </a:lnTo>
                <a:lnTo>
                  <a:pt x="81" y="10"/>
                </a:lnTo>
                <a:lnTo>
                  <a:pt x="75" y="6"/>
                </a:lnTo>
                <a:lnTo>
                  <a:pt x="68" y="2"/>
                </a:lnTo>
                <a:lnTo>
                  <a:pt x="59" y="0"/>
                </a:lnTo>
                <a:lnTo>
                  <a:pt x="52" y="0"/>
                </a:lnTo>
                <a:lnTo>
                  <a:pt x="43" y="0"/>
                </a:lnTo>
                <a:lnTo>
                  <a:pt x="35" y="2"/>
                </a:lnTo>
                <a:lnTo>
                  <a:pt x="28" y="6"/>
                </a:lnTo>
                <a:lnTo>
                  <a:pt x="21" y="10"/>
                </a:lnTo>
                <a:lnTo>
                  <a:pt x="14" y="17"/>
                </a:lnTo>
                <a:lnTo>
                  <a:pt x="9" y="24"/>
                </a:lnTo>
                <a:lnTo>
                  <a:pt x="4" y="32"/>
                </a:lnTo>
                <a:lnTo>
                  <a:pt x="2" y="41"/>
                </a:lnTo>
                <a:lnTo>
                  <a:pt x="0" y="50"/>
                </a:lnTo>
                <a:lnTo>
                  <a:pt x="0" y="60"/>
                </a:lnTo>
                <a:lnTo>
                  <a:pt x="0" y="555"/>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630" name="Line 206"/>
          <p:cNvSpPr>
            <a:spLocks noChangeShapeType="1"/>
          </p:cNvSpPr>
          <p:nvPr/>
        </p:nvSpPr>
        <p:spPr bwMode="auto">
          <a:xfrm>
            <a:off x="3770313" y="5143500"/>
            <a:ext cx="1587" cy="1588"/>
          </a:xfrm>
          <a:prstGeom prst="line">
            <a:avLst/>
          </a:prstGeom>
          <a:noFill/>
          <a:ln w="0">
            <a:solidFill>
              <a:srgbClr val="88E55C"/>
            </a:solidFill>
            <a:round/>
            <a:headEnd/>
            <a:tailEnd/>
          </a:ln>
        </p:spPr>
        <p:txBody>
          <a:bodyPr>
            <a:prstTxWarp prst="textNoShape">
              <a:avLst/>
            </a:prstTxWarp>
          </a:bodyPr>
          <a:lstStyle/>
          <a:p>
            <a:endParaRPr lang="en-US"/>
          </a:p>
        </p:txBody>
      </p:sp>
      <p:sp>
        <p:nvSpPr>
          <p:cNvPr id="103631" name="Freeform 207"/>
          <p:cNvSpPr>
            <a:spLocks/>
          </p:cNvSpPr>
          <p:nvPr/>
        </p:nvSpPr>
        <p:spPr bwMode="auto">
          <a:xfrm>
            <a:off x="3752850" y="5143500"/>
            <a:ext cx="322263" cy="38100"/>
          </a:xfrm>
          <a:custGeom>
            <a:avLst/>
            <a:gdLst>
              <a:gd name="T0" fmla="*/ 17980 w 932"/>
              <a:gd name="T1" fmla="*/ 0 h 120"/>
              <a:gd name="T2" fmla="*/ 14868 w 932"/>
              <a:gd name="T3" fmla="*/ 0 h 120"/>
              <a:gd name="T4" fmla="*/ 12102 w 932"/>
              <a:gd name="T5" fmla="*/ 635 h 120"/>
              <a:gd name="T6" fmla="*/ 9682 w 932"/>
              <a:gd name="T7" fmla="*/ 1905 h 120"/>
              <a:gd name="T8" fmla="*/ 7261 w 932"/>
              <a:gd name="T9" fmla="*/ 3175 h 120"/>
              <a:gd name="T10" fmla="*/ 4841 w 932"/>
              <a:gd name="T11" fmla="*/ 5398 h 120"/>
              <a:gd name="T12" fmla="*/ 3112 w 932"/>
              <a:gd name="T13" fmla="*/ 7620 h 120"/>
              <a:gd name="T14" fmla="*/ 1383 w 932"/>
              <a:gd name="T15" fmla="*/ 10160 h 120"/>
              <a:gd name="T16" fmla="*/ 692 w 932"/>
              <a:gd name="T17" fmla="*/ 13018 h 120"/>
              <a:gd name="T18" fmla="*/ 0 w 932"/>
              <a:gd name="T19" fmla="*/ 15875 h 120"/>
              <a:gd name="T20" fmla="*/ 0 w 932"/>
              <a:gd name="T21" fmla="*/ 19050 h 120"/>
              <a:gd name="T22" fmla="*/ 0 w 932"/>
              <a:gd name="T23" fmla="*/ 21590 h 120"/>
              <a:gd name="T24" fmla="*/ 692 w 932"/>
              <a:gd name="T25" fmla="*/ 24765 h 120"/>
              <a:gd name="T26" fmla="*/ 1383 w 932"/>
              <a:gd name="T27" fmla="*/ 27623 h 120"/>
              <a:gd name="T28" fmla="*/ 3112 w 932"/>
              <a:gd name="T29" fmla="*/ 30163 h 120"/>
              <a:gd name="T30" fmla="*/ 4841 w 932"/>
              <a:gd name="T31" fmla="*/ 32385 h 120"/>
              <a:gd name="T32" fmla="*/ 7261 w 932"/>
              <a:gd name="T33" fmla="*/ 34290 h 120"/>
              <a:gd name="T34" fmla="*/ 9682 w 932"/>
              <a:gd name="T35" fmla="*/ 35878 h 120"/>
              <a:gd name="T36" fmla="*/ 12102 w 932"/>
              <a:gd name="T37" fmla="*/ 37148 h 120"/>
              <a:gd name="T38" fmla="*/ 14868 w 932"/>
              <a:gd name="T39" fmla="*/ 37783 h 120"/>
              <a:gd name="T40" fmla="*/ 17980 w 932"/>
              <a:gd name="T41" fmla="*/ 38100 h 120"/>
              <a:gd name="T42" fmla="*/ 304283 w 932"/>
              <a:gd name="T43" fmla="*/ 38100 h 120"/>
              <a:gd name="T44" fmla="*/ 309815 w 932"/>
              <a:gd name="T45" fmla="*/ 37148 h 120"/>
              <a:gd name="T46" fmla="*/ 312927 w 932"/>
              <a:gd name="T47" fmla="*/ 35878 h 120"/>
              <a:gd name="T48" fmla="*/ 315002 w 932"/>
              <a:gd name="T49" fmla="*/ 34290 h 120"/>
              <a:gd name="T50" fmla="*/ 317422 w 932"/>
              <a:gd name="T51" fmla="*/ 32385 h 120"/>
              <a:gd name="T52" fmla="*/ 318805 w 932"/>
              <a:gd name="T53" fmla="*/ 30163 h 120"/>
              <a:gd name="T54" fmla="*/ 320534 w 932"/>
              <a:gd name="T55" fmla="*/ 27623 h 120"/>
              <a:gd name="T56" fmla="*/ 321571 w 932"/>
              <a:gd name="T57" fmla="*/ 24765 h 120"/>
              <a:gd name="T58" fmla="*/ 322263 w 932"/>
              <a:gd name="T59" fmla="*/ 21590 h 120"/>
              <a:gd name="T60" fmla="*/ 322263 w 932"/>
              <a:gd name="T61" fmla="*/ 19050 h 120"/>
              <a:gd name="T62" fmla="*/ 322263 w 932"/>
              <a:gd name="T63" fmla="*/ 15875 h 120"/>
              <a:gd name="T64" fmla="*/ 321571 w 932"/>
              <a:gd name="T65" fmla="*/ 13018 h 120"/>
              <a:gd name="T66" fmla="*/ 320534 w 932"/>
              <a:gd name="T67" fmla="*/ 10160 h 120"/>
              <a:gd name="T68" fmla="*/ 318805 w 932"/>
              <a:gd name="T69" fmla="*/ 7620 h 120"/>
              <a:gd name="T70" fmla="*/ 317422 w 932"/>
              <a:gd name="T71" fmla="*/ 5398 h 120"/>
              <a:gd name="T72" fmla="*/ 315002 w 932"/>
              <a:gd name="T73" fmla="*/ 3175 h 120"/>
              <a:gd name="T74" fmla="*/ 312927 w 932"/>
              <a:gd name="T75" fmla="*/ 1905 h 120"/>
              <a:gd name="T76" fmla="*/ 309815 w 932"/>
              <a:gd name="T77" fmla="*/ 635 h 120"/>
              <a:gd name="T78" fmla="*/ 307395 w 932"/>
              <a:gd name="T79" fmla="*/ 0 h 120"/>
              <a:gd name="T80" fmla="*/ 304283 w 932"/>
              <a:gd name="T81" fmla="*/ 0 h 120"/>
              <a:gd name="T82" fmla="*/ 17980 w 932"/>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0"/>
              <a:gd name="T128" fmla="*/ 932 w 932"/>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0">
                <a:moveTo>
                  <a:pt x="52" y="0"/>
                </a:moveTo>
                <a:lnTo>
                  <a:pt x="43" y="0"/>
                </a:lnTo>
                <a:lnTo>
                  <a:pt x="35" y="2"/>
                </a:lnTo>
                <a:lnTo>
                  <a:pt x="28" y="6"/>
                </a:lnTo>
                <a:lnTo>
                  <a:pt x="21" y="10"/>
                </a:lnTo>
                <a:lnTo>
                  <a:pt x="14" y="17"/>
                </a:lnTo>
                <a:lnTo>
                  <a:pt x="9" y="24"/>
                </a:lnTo>
                <a:lnTo>
                  <a:pt x="4" y="32"/>
                </a:lnTo>
                <a:lnTo>
                  <a:pt x="2" y="41"/>
                </a:lnTo>
                <a:lnTo>
                  <a:pt x="0" y="50"/>
                </a:lnTo>
                <a:lnTo>
                  <a:pt x="0" y="60"/>
                </a:lnTo>
                <a:lnTo>
                  <a:pt x="0" y="68"/>
                </a:lnTo>
                <a:lnTo>
                  <a:pt x="2" y="78"/>
                </a:lnTo>
                <a:lnTo>
                  <a:pt x="4" y="87"/>
                </a:lnTo>
                <a:lnTo>
                  <a:pt x="9" y="95"/>
                </a:lnTo>
                <a:lnTo>
                  <a:pt x="14" y="102"/>
                </a:lnTo>
                <a:lnTo>
                  <a:pt x="21" y="108"/>
                </a:lnTo>
                <a:lnTo>
                  <a:pt x="28" y="113"/>
                </a:lnTo>
                <a:lnTo>
                  <a:pt x="35" y="117"/>
                </a:lnTo>
                <a:lnTo>
                  <a:pt x="43" y="119"/>
                </a:lnTo>
                <a:lnTo>
                  <a:pt x="52" y="120"/>
                </a:lnTo>
                <a:lnTo>
                  <a:pt x="880" y="120"/>
                </a:lnTo>
                <a:lnTo>
                  <a:pt x="896" y="117"/>
                </a:lnTo>
                <a:lnTo>
                  <a:pt x="905" y="113"/>
                </a:lnTo>
                <a:lnTo>
                  <a:pt x="911" y="108"/>
                </a:lnTo>
                <a:lnTo>
                  <a:pt x="918" y="102"/>
                </a:lnTo>
                <a:lnTo>
                  <a:pt x="922" y="95"/>
                </a:lnTo>
                <a:lnTo>
                  <a:pt x="927" y="87"/>
                </a:lnTo>
                <a:lnTo>
                  <a:pt x="930" y="78"/>
                </a:lnTo>
                <a:lnTo>
                  <a:pt x="932" y="68"/>
                </a:lnTo>
                <a:lnTo>
                  <a:pt x="932" y="60"/>
                </a:lnTo>
                <a:lnTo>
                  <a:pt x="932" y="50"/>
                </a:lnTo>
                <a:lnTo>
                  <a:pt x="930" y="41"/>
                </a:lnTo>
                <a:lnTo>
                  <a:pt x="927" y="32"/>
                </a:lnTo>
                <a:lnTo>
                  <a:pt x="922" y="24"/>
                </a:lnTo>
                <a:lnTo>
                  <a:pt x="918" y="17"/>
                </a:lnTo>
                <a:lnTo>
                  <a:pt x="911" y="10"/>
                </a:lnTo>
                <a:lnTo>
                  <a:pt x="905" y="6"/>
                </a:lnTo>
                <a:lnTo>
                  <a:pt x="896" y="2"/>
                </a:lnTo>
                <a:lnTo>
                  <a:pt x="889" y="0"/>
                </a:lnTo>
                <a:lnTo>
                  <a:pt x="880"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632" name="Line 208"/>
          <p:cNvSpPr>
            <a:spLocks noChangeShapeType="1"/>
          </p:cNvSpPr>
          <p:nvPr/>
        </p:nvSpPr>
        <p:spPr bwMode="auto">
          <a:xfrm>
            <a:off x="4040188" y="5162550"/>
            <a:ext cx="1587" cy="0"/>
          </a:xfrm>
          <a:prstGeom prst="line">
            <a:avLst/>
          </a:prstGeom>
          <a:noFill/>
          <a:ln w="0">
            <a:solidFill>
              <a:srgbClr val="88E55C"/>
            </a:solidFill>
            <a:round/>
            <a:headEnd/>
            <a:tailEnd/>
          </a:ln>
        </p:spPr>
        <p:txBody>
          <a:bodyPr>
            <a:prstTxWarp prst="textNoShape">
              <a:avLst/>
            </a:prstTxWarp>
          </a:bodyPr>
          <a:lstStyle/>
          <a:p>
            <a:endParaRPr lang="en-US"/>
          </a:p>
        </p:txBody>
      </p:sp>
      <p:sp>
        <p:nvSpPr>
          <p:cNvPr id="103633" name="Freeform 209"/>
          <p:cNvSpPr>
            <a:spLocks/>
          </p:cNvSpPr>
          <p:nvPr/>
        </p:nvSpPr>
        <p:spPr bwMode="auto">
          <a:xfrm>
            <a:off x="4040188" y="5037138"/>
            <a:ext cx="34925" cy="144462"/>
          </a:xfrm>
          <a:custGeom>
            <a:avLst/>
            <a:gdLst>
              <a:gd name="T0" fmla="*/ 0 w 102"/>
              <a:gd name="T1" fmla="*/ 125370 h 454"/>
              <a:gd name="T2" fmla="*/ 0 w 102"/>
              <a:gd name="T3" fmla="*/ 127916 h 454"/>
              <a:gd name="T4" fmla="*/ 685 w 102"/>
              <a:gd name="T5" fmla="*/ 131098 h 454"/>
              <a:gd name="T6" fmla="*/ 1712 w 102"/>
              <a:gd name="T7" fmla="*/ 133961 h 454"/>
              <a:gd name="T8" fmla="*/ 3424 w 102"/>
              <a:gd name="T9" fmla="*/ 136507 h 454"/>
              <a:gd name="T10" fmla="*/ 5136 w 102"/>
              <a:gd name="T11" fmla="*/ 138734 h 454"/>
              <a:gd name="T12" fmla="*/ 7190 w 102"/>
              <a:gd name="T13" fmla="*/ 140644 h 454"/>
              <a:gd name="T14" fmla="*/ 9587 w 102"/>
              <a:gd name="T15" fmla="*/ 142235 h 454"/>
              <a:gd name="T16" fmla="*/ 12326 w 102"/>
              <a:gd name="T17" fmla="*/ 143507 h 454"/>
              <a:gd name="T18" fmla="*/ 14723 w 102"/>
              <a:gd name="T19" fmla="*/ 144144 h 454"/>
              <a:gd name="T20" fmla="*/ 17805 w 102"/>
              <a:gd name="T21" fmla="*/ 144462 h 454"/>
              <a:gd name="T22" fmla="*/ 20202 w 102"/>
              <a:gd name="T23" fmla="*/ 144144 h 454"/>
              <a:gd name="T24" fmla="*/ 22599 w 102"/>
              <a:gd name="T25" fmla="*/ 143507 h 454"/>
              <a:gd name="T26" fmla="*/ 25680 w 102"/>
              <a:gd name="T27" fmla="*/ 142235 h 454"/>
              <a:gd name="T28" fmla="*/ 27735 w 102"/>
              <a:gd name="T29" fmla="*/ 140644 h 454"/>
              <a:gd name="T30" fmla="*/ 30131 w 102"/>
              <a:gd name="T31" fmla="*/ 138734 h 454"/>
              <a:gd name="T32" fmla="*/ 31501 w 102"/>
              <a:gd name="T33" fmla="*/ 136507 h 454"/>
              <a:gd name="T34" fmla="*/ 33213 w 102"/>
              <a:gd name="T35" fmla="*/ 133961 h 454"/>
              <a:gd name="T36" fmla="*/ 34240 w 102"/>
              <a:gd name="T37" fmla="*/ 131098 h 454"/>
              <a:gd name="T38" fmla="*/ 34925 w 102"/>
              <a:gd name="T39" fmla="*/ 127916 h 454"/>
              <a:gd name="T40" fmla="*/ 34925 w 102"/>
              <a:gd name="T41" fmla="*/ 125370 h 454"/>
              <a:gd name="T42" fmla="*/ 34925 w 102"/>
              <a:gd name="T43" fmla="*/ 19410 h 454"/>
              <a:gd name="T44" fmla="*/ 34240 w 102"/>
              <a:gd name="T45" fmla="*/ 13683 h 454"/>
              <a:gd name="T46" fmla="*/ 33213 w 102"/>
              <a:gd name="T47" fmla="*/ 10501 h 454"/>
              <a:gd name="T48" fmla="*/ 31501 w 102"/>
              <a:gd name="T49" fmla="*/ 8273 h 454"/>
              <a:gd name="T50" fmla="*/ 30131 w 102"/>
              <a:gd name="T51" fmla="*/ 5728 h 454"/>
              <a:gd name="T52" fmla="*/ 27735 w 102"/>
              <a:gd name="T53" fmla="*/ 3818 h 454"/>
              <a:gd name="T54" fmla="*/ 25680 w 102"/>
              <a:gd name="T55" fmla="*/ 1909 h 454"/>
              <a:gd name="T56" fmla="*/ 22599 w 102"/>
              <a:gd name="T57" fmla="*/ 955 h 454"/>
              <a:gd name="T58" fmla="*/ 20202 w 102"/>
              <a:gd name="T59" fmla="*/ 318 h 454"/>
              <a:gd name="T60" fmla="*/ 17805 w 102"/>
              <a:gd name="T61" fmla="*/ 0 h 454"/>
              <a:gd name="T62" fmla="*/ 14723 w 102"/>
              <a:gd name="T63" fmla="*/ 318 h 454"/>
              <a:gd name="T64" fmla="*/ 12326 w 102"/>
              <a:gd name="T65" fmla="*/ 955 h 454"/>
              <a:gd name="T66" fmla="*/ 9587 w 102"/>
              <a:gd name="T67" fmla="*/ 1909 h 454"/>
              <a:gd name="T68" fmla="*/ 7190 w 102"/>
              <a:gd name="T69" fmla="*/ 3818 h 454"/>
              <a:gd name="T70" fmla="*/ 5136 w 102"/>
              <a:gd name="T71" fmla="*/ 5728 h 454"/>
              <a:gd name="T72" fmla="*/ 3424 w 102"/>
              <a:gd name="T73" fmla="*/ 8273 h 454"/>
              <a:gd name="T74" fmla="*/ 1712 w 102"/>
              <a:gd name="T75" fmla="*/ 10501 h 454"/>
              <a:gd name="T76" fmla="*/ 685 w 102"/>
              <a:gd name="T77" fmla="*/ 13683 h 454"/>
              <a:gd name="T78" fmla="*/ 0 w 102"/>
              <a:gd name="T79" fmla="*/ 16228 h 454"/>
              <a:gd name="T80" fmla="*/ 0 w 102"/>
              <a:gd name="T81" fmla="*/ 19410 h 454"/>
              <a:gd name="T82" fmla="*/ 0 w 102"/>
              <a:gd name="T83" fmla="*/ 125370 h 4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
              <a:gd name="T127" fmla="*/ 0 h 454"/>
              <a:gd name="T128" fmla="*/ 102 w 102"/>
              <a:gd name="T129" fmla="*/ 454 h 4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 h="454">
                <a:moveTo>
                  <a:pt x="0" y="394"/>
                </a:moveTo>
                <a:lnTo>
                  <a:pt x="0" y="402"/>
                </a:lnTo>
                <a:lnTo>
                  <a:pt x="2" y="412"/>
                </a:lnTo>
                <a:lnTo>
                  <a:pt x="5" y="421"/>
                </a:lnTo>
                <a:lnTo>
                  <a:pt x="10" y="429"/>
                </a:lnTo>
                <a:lnTo>
                  <a:pt x="15" y="436"/>
                </a:lnTo>
                <a:lnTo>
                  <a:pt x="21" y="442"/>
                </a:lnTo>
                <a:lnTo>
                  <a:pt x="28" y="447"/>
                </a:lnTo>
                <a:lnTo>
                  <a:pt x="36" y="451"/>
                </a:lnTo>
                <a:lnTo>
                  <a:pt x="43" y="453"/>
                </a:lnTo>
                <a:lnTo>
                  <a:pt x="52" y="454"/>
                </a:lnTo>
                <a:lnTo>
                  <a:pt x="59" y="453"/>
                </a:lnTo>
                <a:lnTo>
                  <a:pt x="66" y="451"/>
                </a:lnTo>
                <a:lnTo>
                  <a:pt x="75" y="447"/>
                </a:lnTo>
                <a:lnTo>
                  <a:pt x="81" y="442"/>
                </a:lnTo>
                <a:lnTo>
                  <a:pt x="88" y="436"/>
                </a:lnTo>
                <a:lnTo>
                  <a:pt x="92" y="429"/>
                </a:lnTo>
                <a:lnTo>
                  <a:pt x="97" y="421"/>
                </a:lnTo>
                <a:lnTo>
                  <a:pt x="100" y="412"/>
                </a:lnTo>
                <a:lnTo>
                  <a:pt x="102" y="402"/>
                </a:lnTo>
                <a:lnTo>
                  <a:pt x="102" y="394"/>
                </a:lnTo>
                <a:lnTo>
                  <a:pt x="102" y="61"/>
                </a:lnTo>
                <a:lnTo>
                  <a:pt x="100" y="43"/>
                </a:lnTo>
                <a:lnTo>
                  <a:pt x="97" y="33"/>
                </a:lnTo>
                <a:lnTo>
                  <a:pt x="92" y="26"/>
                </a:lnTo>
                <a:lnTo>
                  <a:pt x="88" y="18"/>
                </a:lnTo>
                <a:lnTo>
                  <a:pt x="81" y="12"/>
                </a:lnTo>
                <a:lnTo>
                  <a:pt x="75" y="6"/>
                </a:lnTo>
                <a:lnTo>
                  <a:pt x="66" y="3"/>
                </a:lnTo>
                <a:lnTo>
                  <a:pt x="59" y="1"/>
                </a:lnTo>
                <a:lnTo>
                  <a:pt x="52" y="0"/>
                </a:lnTo>
                <a:lnTo>
                  <a:pt x="43" y="1"/>
                </a:lnTo>
                <a:lnTo>
                  <a:pt x="36" y="3"/>
                </a:lnTo>
                <a:lnTo>
                  <a:pt x="28" y="6"/>
                </a:lnTo>
                <a:lnTo>
                  <a:pt x="21" y="12"/>
                </a:lnTo>
                <a:lnTo>
                  <a:pt x="15" y="18"/>
                </a:lnTo>
                <a:lnTo>
                  <a:pt x="10" y="26"/>
                </a:lnTo>
                <a:lnTo>
                  <a:pt x="5" y="33"/>
                </a:lnTo>
                <a:lnTo>
                  <a:pt x="2" y="43"/>
                </a:lnTo>
                <a:lnTo>
                  <a:pt x="0" y="51"/>
                </a:lnTo>
                <a:lnTo>
                  <a:pt x="0" y="61"/>
                </a:lnTo>
                <a:lnTo>
                  <a:pt x="0" y="394"/>
                </a:lnTo>
                <a:close/>
              </a:path>
            </a:pathLst>
          </a:custGeom>
          <a:solidFill>
            <a:srgbClr val="88E55C"/>
          </a:solidFill>
          <a:ln w="7938">
            <a:solidFill>
              <a:srgbClr val="88E55C"/>
            </a:solidFill>
            <a:round/>
            <a:headEnd/>
            <a:tailEnd/>
          </a:ln>
        </p:spPr>
        <p:txBody>
          <a:bodyPr>
            <a:prstTxWarp prst="textNoShape">
              <a:avLst/>
            </a:prstTxWarp>
          </a:bodyPr>
          <a:lstStyle/>
          <a:p>
            <a:endParaRPr lang="en-US"/>
          </a:p>
        </p:txBody>
      </p:sp>
      <p:sp>
        <p:nvSpPr>
          <p:cNvPr id="103634" name="Line 210"/>
          <p:cNvSpPr>
            <a:spLocks noChangeShapeType="1"/>
          </p:cNvSpPr>
          <p:nvPr/>
        </p:nvSpPr>
        <p:spPr bwMode="auto">
          <a:xfrm>
            <a:off x="4057650" y="5037138"/>
            <a:ext cx="1588" cy="0"/>
          </a:xfrm>
          <a:prstGeom prst="line">
            <a:avLst/>
          </a:prstGeom>
          <a:noFill/>
          <a:ln w="0">
            <a:solidFill>
              <a:srgbClr val="88E55C"/>
            </a:solidFill>
            <a:round/>
            <a:headEnd/>
            <a:tailEnd/>
          </a:ln>
        </p:spPr>
        <p:txBody>
          <a:bodyPr>
            <a:prstTxWarp prst="textNoShape">
              <a:avLst/>
            </a:prstTxWarp>
          </a:bodyPr>
          <a:lstStyle/>
          <a:p>
            <a:endParaRPr lang="en-US"/>
          </a:p>
        </p:txBody>
      </p:sp>
      <p:sp>
        <p:nvSpPr>
          <p:cNvPr id="103635" name="Line 211"/>
          <p:cNvSpPr>
            <a:spLocks noChangeShapeType="1"/>
          </p:cNvSpPr>
          <p:nvPr/>
        </p:nvSpPr>
        <p:spPr bwMode="auto">
          <a:xfrm>
            <a:off x="4325938" y="5056188"/>
            <a:ext cx="1587" cy="0"/>
          </a:xfrm>
          <a:prstGeom prst="line">
            <a:avLst/>
          </a:prstGeom>
          <a:noFill/>
          <a:ln w="0">
            <a:solidFill>
              <a:srgbClr val="88E55C"/>
            </a:solidFill>
            <a:round/>
            <a:headEnd/>
            <a:tailEnd/>
          </a:ln>
        </p:spPr>
        <p:txBody>
          <a:bodyPr>
            <a:prstTxWarp prst="textNoShape">
              <a:avLst/>
            </a:prstTxWarp>
          </a:bodyPr>
          <a:lstStyle/>
          <a:p>
            <a:endParaRPr lang="en-US"/>
          </a:p>
        </p:txBody>
      </p:sp>
      <p:sp>
        <p:nvSpPr>
          <p:cNvPr id="103636" name="Freeform 212"/>
          <p:cNvSpPr>
            <a:spLocks/>
          </p:cNvSpPr>
          <p:nvPr/>
        </p:nvSpPr>
        <p:spPr bwMode="auto">
          <a:xfrm>
            <a:off x="4325938" y="4930775"/>
            <a:ext cx="36512" cy="144463"/>
          </a:xfrm>
          <a:custGeom>
            <a:avLst/>
            <a:gdLst>
              <a:gd name="T0" fmla="*/ 0 w 103"/>
              <a:gd name="T1" fmla="*/ 125538 h 458"/>
              <a:gd name="T2" fmla="*/ 354 w 103"/>
              <a:gd name="T3" fmla="*/ 128377 h 458"/>
              <a:gd name="T4" fmla="*/ 709 w 103"/>
              <a:gd name="T5" fmla="*/ 131215 h 458"/>
              <a:gd name="T6" fmla="*/ 2127 w 103"/>
              <a:gd name="T7" fmla="*/ 134054 h 458"/>
              <a:gd name="T8" fmla="*/ 3190 w 103"/>
              <a:gd name="T9" fmla="*/ 136577 h 458"/>
              <a:gd name="T10" fmla="*/ 5672 w 103"/>
              <a:gd name="T11" fmla="*/ 138785 h 458"/>
              <a:gd name="T12" fmla="*/ 7799 w 103"/>
              <a:gd name="T13" fmla="*/ 140678 h 458"/>
              <a:gd name="T14" fmla="*/ 9926 w 103"/>
              <a:gd name="T15" fmla="*/ 142570 h 458"/>
              <a:gd name="T16" fmla="*/ 12407 w 103"/>
              <a:gd name="T17" fmla="*/ 143832 h 458"/>
              <a:gd name="T18" fmla="*/ 15597 w 103"/>
              <a:gd name="T19" fmla="*/ 144148 h 458"/>
              <a:gd name="T20" fmla="*/ 18433 w 103"/>
              <a:gd name="T21" fmla="*/ 144463 h 458"/>
              <a:gd name="T22" fmla="*/ 21269 w 103"/>
              <a:gd name="T23" fmla="*/ 144148 h 458"/>
              <a:gd name="T24" fmla="*/ 24105 w 103"/>
              <a:gd name="T25" fmla="*/ 143832 h 458"/>
              <a:gd name="T26" fmla="*/ 26586 w 103"/>
              <a:gd name="T27" fmla="*/ 142570 h 458"/>
              <a:gd name="T28" fmla="*/ 29068 w 103"/>
              <a:gd name="T29" fmla="*/ 140678 h 458"/>
              <a:gd name="T30" fmla="*/ 31549 w 103"/>
              <a:gd name="T31" fmla="*/ 138785 h 458"/>
              <a:gd name="T32" fmla="*/ 33322 w 103"/>
              <a:gd name="T33" fmla="*/ 136577 h 458"/>
              <a:gd name="T34" fmla="*/ 35094 w 103"/>
              <a:gd name="T35" fmla="*/ 134054 h 458"/>
              <a:gd name="T36" fmla="*/ 35803 w 103"/>
              <a:gd name="T37" fmla="*/ 131215 h 458"/>
              <a:gd name="T38" fmla="*/ 36512 w 103"/>
              <a:gd name="T39" fmla="*/ 128377 h 458"/>
              <a:gd name="T40" fmla="*/ 36512 w 103"/>
              <a:gd name="T41" fmla="*/ 125538 h 458"/>
              <a:gd name="T42" fmla="*/ 36512 w 103"/>
              <a:gd name="T43" fmla="*/ 19241 h 458"/>
              <a:gd name="T44" fmla="*/ 35803 w 103"/>
              <a:gd name="T45" fmla="*/ 12932 h 458"/>
              <a:gd name="T46" fmla="*/ 35094 w 103"/>
              <a:gd name="T47" fmla="*/ 10409 h 458"/>
              <a:gd name="T48" fmla="*/ 33322 w 103"/>
              <a:gd name="T49" fmla="*/ 7570 h 458"/>
              <a:gd name="T50" fmla="*/ 31549 w 103"/>
              <a:gd name="T51" fmla="*/ 5362 h 458"/>
              <a:gd name="T52" fmla="*/ 29068 w 103"/>
              <a:gd name="T53" fmla="*/ 3470 h 458"/>
              <a:gd name="T54" fmla="*/ 26586 w 103"/>
              <a:gd name="T55" fmla="*/ 1893 h 458"/>
              <a:gd name="T56" fmla="*/ 24105 w 103"/>
              <a:gd name="T57" fmla="*/ 946 h 458"/>
              <a:gd name="T58" fmla="*/ 21269 w 103"/>
              <a:gd name="T59" fmla="*/ 0 h 458"/>
              <a:gd name="T60" fmla="*/ 18433 w 103"/>
              <a:gd name="T61" fmla="*/ 0 h 458"/>
              <a:gd name="T62" fmla="*/ 15597 w 103"/>
              <a:gd name="T63" fmla="*/ 0 h 458"/>
              <a:gd name="T64" fmla="*/ 12407 w 103"/>
              <a:gd name="T65" fmla="*/ 946 h 458"/>
              <a:gd name="T66" fmla="*/ 9926 w 103"/>
              <a:gd name="T67" fmla="*/ 1893 h 458"/>
              <a:gd name="T68" fmla="*/ 7799 w 103"/>
              <a:gd name="T69" fmla="*/ 3470 h 458"/>
              <a:gd name="T70" fmla="*/ 5672 w 103"/>
              <a:gd name="T71" fmla="*/ 5362 h 458"/>
              <a:gd name="T72" fmla="*/ 3190 w 103"/>
              <a:gd name="T73" fmla="*/ 7570 h 458"/>
              <a:gd name="T74" fmla="*/ 2127 w 103"/>
              <a:gd name="T75" fmla="*/ 10409 h 458"/>
              <a:gd name="T76" fmla="*/ 709 w 103"/>
              <a:gd name="T77" fmla="*/ 12932 h 458"/>
              <a:gd name="T78" fmla="*/ 354 w 103"/>
              <a:gd name="T79" fmla="*/ 16086 h 458"/>
              <a:gd name="T80" fmla="*/ 0 w 103"/>
              <a:gd name="T81" fmla="*/ 19241 h 458"/>
              <a:gd name="T82" fmla="*/ 0 w 103"/>
              <a:gd name="T83" fmla="*/ 125538 h 4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458"/>
              <a:gd name="T128" fmla="*/ 103 w 103"/>
              <a:gd name="T129" fmla="*/ 458 h 4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458">
                <a:moveTo>
                  <a:pt x="0" y="398"/>
                </a:moveTo>
                <a:lnTo>
                  <a:pt x="1" y="407"/>
                </a:lnTo>
                <a:lnTo>
                  <a:pt x="2" y="416"/>
                </a:lnTo>
                <a:lnTo>
                  <a:pt x="6" y="425"/>
                </a:lnTo>
                <a:lnTo>
                  <a:pt x="9" y="433"/>
                </a:lnTo>
                <a:lnTo>
                  <a:pt x="16" y="440"/>
                </a:lnTo>
                <a:lnTo>
                  <a:pt x="22" y="446"/>
                </a:lnTo>
                <a:lnTo>
                  <a:pt x="28" y="452"/>
                </a:lnTo>
                <a:lnTo>
                  <a:pt x="35" y="456"/>
                </a:lnTo>
                <a:lnTo>
                  <a:pt x="44" y="457"/>
                </a:lnTo>
                <a:lnTo>
                  <a:pt x="52" y="458"/>
                </a:lnTo>
                <a:lnTo>
                  <a:pt x="60" y="457"/>
                </a:lnTo>
                <a:lnTo>
                  <a:pt x="68" y="456"/>
                </a:lnTo>
                <a:lnTo>
                  <a:pt x="75" y="452"/>
                </a:lnTo>
                <a:lnTo>
                  <a:pt x="82" y="446"/>
                </a:lnTo>
                <a:lnTo>
                  <a:pt x="89" y="440"/>
                </a:lnTo>
                <a:lnTo>
                  <a:pt x="94" y="433"/>
                </a:lnTo>
                <a:lnTo>
                  <a:pt x="99" y="425"/>
                </a:lnTo>
                <a:lnTo>
                  <a:pt x="101" y="416"/>
                </a:lnTo>
                <a:lnTo>
                  <a:pt x="103" y="407"/>
                </a:lnTo>
                <a:lnTo>
                  <a:pt x="103" y="398"/>
                </a:lnTo>
                <a:lnTo>
                  <a:pt x="103" y="61"/>
                </a:lnTo>
                <a:lnTo>
                  <a:pt x="101" y="41"/>
                </a:lnTo>
                <a:lnTo>
                  <a:pt x="99" y="33"/>
                </a:lnTo>
                <a:lnTo>
                  <a:pt x="94" y="24"/>
                </a:lnTo>
                <a:lnTo>
                  <a:pt x="89" y="17"/>
                </a:lnTo>
                <a:lnTo>
                  <a:pt x="82" y="11"/>
                </a:lnTo>
                <a:lnTo>
                  <a:pt x="75" y="6"/>
                </a:lnTo>
                <a:lnTo>
                  <a:pt x="68" y="3"/>
                </a:lnTo>
                <a:lnTo>
                  <a:pt x="60" y="0"/>
                </a:lnTo>
                <a:lnTo>
                  <a:pt x="52" y="0"/>
                </a:lnTo>
                <a:lnTo>
                  <a:pt x="44" y="0"/>
                </a:lnTo>
                <a:lnTo>
                  <a:pt x="35" y="3"/>
                </a:lnTo>
                <a:lnTo>
                  <a:pt x="28" y="6"/>
                </a:lnTo>
                <a:lnTo>
                  <a:pt x="22" y="11"/>
                </a:lnTo>
                <a:lnTo>
                  <a:pt x="16" y="17"/>
                </a:lnTo>
                <a:lnTo>
                  <a:pt x="9" y="24"/>
                </a:lnTo>
                <a:lnTo>
                  <a:pt x="6" y="33"/>
                </a:lnTo>
                <a:lnTo>
                  <a:pt x="2" y="41"/>
                </a:lnTo>
                <a:lnTo>
                  <a:pt x="1" y="51"/>
                </a:lnTo>
                <a:lnTo>
                  <a:pt x="0" y="61"/>
                </a:lnTo>
                <a:lnTo>
                  <a:pt x="0" y="398"/>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637" name="Line 213"/>
          <p:cNvSpPr>
            <a:spLocks noChangeShapeType="1"/>
          </p:cNvSpPr>
          <p:nvPr/>
        </p:nvSpPr>
        <p:spPr bwMode="auto">
          <a:xfrm>
            <a:off x="4343400" y="4930775"/>
            <a:ext cx="1588" cy="0"/>
          </a:xfrm>
          <a:prstGeom prst="line">
            <a:avLst/>
          </a:prstGeom>
          <a:noFill/>
          <a:ln w="0">
            <a:solidFill>
              <a:srgbClr val="88E55C"/>
            </a:solidFill>
            <a:round/>
            <a:headEnd/>
            <a:tailEnd/>
          </a:ln>
        </p:spPr>
        <p:txBody>
          <a:bodyPr>
            <a:prstTxWarp prst="textNoShape">
              <a:avLst/>
            </a:prstTxWarp>
          </a:bodyPr>
          <a:lstStyle/>
          <a:p>
            <a:endParaRPr lang="en-US"/>
          </a:p>
        </p:txBody>
      </p:sp>
      <p:sp>
        <p:nvSpPr>
          <p:cNvPr id="103638" name="Freeform 214"/>
          <p:cNvSpPr>
            <a:spLocks/>
          </p:cNvSpPr>
          <p:nvPr/>
        </p:nvSpPr>
        <p:spPr bwMode="auto">
          <a:xfrm>
            <a:off x="4325938" y="4930775"/>
            <a:ext cx="322262" cy="38100"/>
          </a:xfrm>
          <a:custGeom>
            <a:avLst/>
            <a:gdLst>
              <a:gd name="T0" fmla="*/ 17942 w 934"/>
              <a:gd name="T1" fmla="*/ 0 h 121"/>
              <a:gd name="T2" fmla="*/ 15182 w 934"/>
              <a:gd name="T3" fmla="*/ 0 h 121"/>
              <a:gd name="T4" fmla="*/ 12076 w 934"/>
              <a:gd name="T5" fmla="*/ 945 h 121"/>
              <a:gd name="T6" fmla="*/ 9661 w 934"/>
              <a:gd name="T7" fmla="*/ 1889 h 121"/>
              <a:gd name="T8" fmla="*/ 7591 w 934"/>
              <a:gd name="T9" fmla="*/ 3464 h 121"/>
              <a:gd name="T10" fmla="*/ 5521 w 934"/>
              <a:gd name="T11" fmla="*/ 5353 h 121"/>
              <a:gd name="T12" fmla="*/ 3105 w 934"/>
              <a:gd name="T13" fmla="*/ 7557 h 121"/>
              <a:gd name="T14" fmla="*/ 2070 w 934"/>
              <a:gd name="T15" fmla="*/ 10391 h 121"/>
              <a:gd name="T16" fmla="*/ 690 w 934"/>
              <a:gd name="T17" fmla="*/ 12910 h 121"/>
              <a:gd name="T18" fmla="*/ 345 w 934"/>
              <a:gd name="T19" fmla="*/ 16059 h 121"/>
              <a:gd name="T20" fmla="*/ 0 w 934"/>
              <a:gd name="T21" fmla="*/ 19207 h 121"/>
              <a:gd name="T22" fmla="*/ 345 w 934"/>
              <a:gd name="T23" fmla="*/ 22041 h 121"/>
              <a:gd name="T24" fmla="*/ 690 w 934"/>
              <a:gd name="T25" fmla="*/ 24875 h 121"/>
              <a:gd name="T26" fmla="*/ 2070 w 934"/>
              <a:gd name="T27" fmla="*/ 27394 h 121"/>
              <a:gd name="T28" fmla="*/ 3105 w 934"/>
              <a:gd name="T29" fmla="*/ 30228 h 121"/>
              <a:gd name="T30" fmla="*/ 5521 w 934"/>
              <a:gd name="T31" fmla="*/ 32432 h 121"/>
              <a:gd name="T32" fmla="*/ 7591 w 934"/>
              <a:gd name="T33" fmla="*/ 34321 h 121"/>
              <a:gd name="T34" fmla="*/ 9661 w 934"/>
              <a:gd name="T35" fmla="*/ 35896 h 121"/>
              <a:gd name="T36" fmla="*/ 12076 w 934"/>
              <a:gd name="T37" fmla="*/ 36840 h 121"/>
              <a:gd name="T38" fmla="*/ 15182 w 934"/>
              <a:gd name="T39" fmla="*/ 37785 h 121"/>
              <a:gd name="T40" fmla="*/ 17942 w 934"/>
              <a:gd name="T41" fmla="*/ 38100 h 121"/>
              <a:gd name="T42" fmla="*/ 304320 w 934"/>
              <a:gd name="T43" fmla="*/ 38100 h 121"/>
              <a:gd name="T44" fmla="*/ 309841 w 934"/>
              <a:gd name="T45" fmla="*/ 36840 h 121"/>
              <a:gd name="T46" fmla="*/ 312256 w 934"/>
              <a:gd name="T47" fmla="*/ 35896 h 121"/>
              <a:gd name="T48" fmla="*/ 315016 w 934"/>
              <a:gd name="T49" fmla="*/ 34321 h 121"/>
              <a:gd name="T50" fmla="*/ 317086 w 934"/>
              <a:gd name="T51" fmla="*/ 32432 h 121"/>
              <a:gd name="T52" fmla="*/ 318812 w 934"/>
              <a:gd name="T53" fmla="*/ 30228 h 121"/>
              <a:gd name="T54" fmla="*/ 319847 w 934"/>
              <a:gd name="T55" fmla="*/ 27394 h 121"/>
              <a:gd name="T56" fmla="*/ 321227 w 934"/>
              <a:gd name="T57" fmla="*/ 24875 h 121"/>
              <a:gd name="T58" fmla="*/ 321572 w 934"/>
              <a:gd name="T59" fmla="*/ 22041 h 121"/>
              <a:gd name="T60" fmla="*/ 322262 w 934"/>
              <a:gd name="T61" fmla="*/ 19207 h 121"/>
              <a:gd name="T62" fmla="*/ 321572 w 934"/>
              <a:gd name="T63" fmla="*/ 16059 h 121"/>
              <a:gd name="T64" fmla="*/ 321227 w 934"/>
              <a:gd name="T65" fmla="*/ 12910 h 121"/>
              <a:gd name="T66" fmla="*/ 319847 w 934"/>
              <a:gd name="T67" fmla="*/ 10391 h 121"/>
              <a:gd name="T68" fmla="*/ 318812 w 934"/>
              <a:gd name="T69" fmla="*/ 7557 h 121"/>
              <a:gd name="T70" fmla="*/ 317086 w 934"/>
              <a:gd name="T71" fmla="*/ 5353 h 121"/>
              <a:gd name="T72" fmla="*/ 315016 w 934"/>
              <a:gd name="T73" fmla="*/ 3464 h 121"/>
              <a:gd name="T74" fmla="*/ 312256 w 934"/>
              <a:gd name="T75" fmla="*/ 1889 h 121"/>
              <a:gd name="T76" fmla="*/ 309841 w 934"/>
              <a:gd name="T77" fmla="*/ 945 h 121"/>
              <a:gd name="T78" fmla="*/ 307080 w 934"/>
              <a:gd name="T79" fmla="*/ 0 h 121"/>
              <a:gd name="T80" fmla="*/ 304320 w 934"/>
              <a:gd name="T81" fmla="*/ 0 h 121"/>
              <a:gd name="T82" fmla="*/ 17942 w 934"/>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1"/>
              <a:gd name="T128" fmla="*/ 934 w 934"/>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1">
                <a:moveTo>
                  <a:pt x="52" y="0"/>
                </a:moveTo>
                <a:lnTo>
                  <a:pt x="44" y="0"/>
                </a:lnTo>
                <a:lnTo>
                  <a:pt x="35" y="3"/>
                </a:lnTo>
                <a:lnTo>
                  <a:pt x="28" y="6"/>
                </a:lnTo>
                <a:lnTo>
                  <a:pt x="22" y="11"/>
                </a:lnTo>
                <a:lnTo>
                  <a:pt x="16" y="17"/>
                </a:lnTo>
                <a:lnTo>
                  <a:pt x="9" y="24"/>
                </a:lnTo>
                <a:lnTo>
                  <a:pt x="6" y="33"/>
                </a:lnTo>
                <a:lnTo>
                  <a:pt x="2" y="41"/>
                </a:lnTo>
                <a:lnTo>
                  <a:pt x="1" y="51"/>
                </a:lnTo>
                <a:lnTo>
                  <a:pt x="0" y="61"/>
                </a:lnTo>
                <a:lnTo>
                  <a:pt x="1" y="70"/>
                </a:lnTo>
                <a:lnTo>
                  <a:pt x="2" y="79"/>
                </a:lnTo>
                <a:lnTo>
                  <a:pt x="6" y="87"/>
                </a:lnTo>
                <a:lnTo>
                  <a:pt x="9" y="96"/>
                </a:lnTo>
                <a:lnTo>
                  <a:pt x="16" y="103"/>
                </a:lnTo>
                <a:lnTo>
                  <a:pt x="22" y="109"/>
                </a:lnTo>
                <a:lnTo>
                  <a:pt x="28" y="114"/>
                </a:lnTo>
                <a:lnTo>
                  <a:pt x="35" y="117"/>
                </a:lnTo>
                <a:lnTo>
                  <a:pt x="44" y="120"/>
                </a:lnTo>
                <a:lnTo>
                  <a:pt x="52" y="121"/>
                </a:lnTo>
                <a:lnTo>
                  <a:pt x="882" y="121"/>
                </a:lnTo>
                <a:lnTo>
                  <a:pt x="898" y="117"/>
                </a:lnTo>
                <a:lnTo>
                  <a:pt x="905" y="114"/>
                </a:lnTo>
                <a:lnTo>
                  <a:pt x="913" y="109"/>
                </a:lnTo>
                <a:lnTo>
                  <a:pt x="919" y="103"/>
                </a:lnTo>
                <a:lnTo>
                  <a:pt x="924" y="96"/>
                </a:lnTo>
                <a:lnTo>
                  <a:pt x="927" y="87"/>
                </a:lnTo>
                <a:lnTo>
                  <a:pt x="931" y="79"/>
                </a:lnTo>
                <a:lnTo>
                  <a:pt x="932" y="70"/>
                </a:lnTo>
                <a:lnTo>
                  <a:pt x="934" y="61"/>
                </a:lnTo>
                <a:lnTo>
                  <a:pt x="932" y="51"/>
                </a:lnTo>
                <a:lnTo>
                  <a:pt x="931" y="41"/>
                </a:lnTo>
                <a:lnTo>
                  <a:pt x="927" y="33"/>
                </a:lnTo>
                <a:lnTo>
                  <a:pt x="924" y="24"/>
                </a:lnTo>
                <a:lnTo>
                  <a:pt x="919" y="17"/>
                </a:lnTo>
                <a:lnTo>
                  <a:pt x="913" y="11"/>
                </a:lnTo>
                <a:lnTo>
                  <a:pt x="905" y="6"/>
                </a:lnTo>
                <a:lnTo>
                  <a:pt x="898" y="3"/>
                </a:lnTo>
                <a:lnTo>
                  <a:pt x="890" y="0"/>
                </a:lnTo>
                <a:lnTo>
                  <a:pt x="882"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639" name="Line 215"/>
          <p:cNvSpPr>
            <a:spLocks noChangeShapeType="1"/>
          </p:cNvSpPr>
          <p:nvPr/>
        </p:nvSpPr>
        <p:spPr bwMode="auto">
          <a:xfrm>
            <a:off x="4630738" y="4930775"/>
            <a:ext cx="0" cy="0"/>
          </a:xfrm>
          <a:prstGeom prst="line">
            <a:avLst/>
          </a:prstGeom>
          <a:noFill/>
          <a:ln w="0">
            <a:solidFill>
              <a:srgbClr val="88E55C"/>
            </a:solidFill>
            <a:round/>
            <a:headEnd/>
            <a:tailEnd/>
          </a:ln>
        </p:spPr>
        <p:txBody>
          <a:bodyPr>
            <a:prstTxWarp prst="textNoShape">
              <a:avLst/>
            </a:prstTxWarp>
          </a:bodyPr>
          <a:lstStyle/>
          <a:p>
            <a:endParaRPr lang="en-US"/>
          </a:p>
        </p:txBody>
      </p:sp>
      <p:sp>
        <p:nvSpPr>
          <p:cNvPr id="103640" name="Freeform 216"/>
          <p:cNvSpPr>
            <a:spLocks/>
          </p:cNvSpPr>
          <p:nvPr/>
        </p:nvSpPr>
        <p:spPr bwMode="auto">
          <a:xfrm>
            <a:off x="4611688" y="4930775"/>
            <a:ext cx="323850" cy="38100"/>
          </a:xfrm>
          <a:custGeom>
            <a:avLst/>
            <a:gdLst>
              <a:gd name="T0" fmla="*/ 18030 w 934"/>
              <a:gd name="T1" fmla="*/ 0 h 121"/>
              <a:gd name="T2" fmla="*/ 14910 w 934"/>
              <a:gd name="T3" fmla="*/ 0 h 121"/>
              <a:gd name="T4" fmla="*/ 12482 w 934"/>
              <a:gd name="T5" fmla="*/ 945 h 121"/>
              <a:gd name="T6" fmla="*/ 9709 w 934"/>
              <a:gd name="T7" fmla="*/ 1889 h 121"/>
              <a:gd name="T8" fmla="*/ 7281 w 934"/>
              <a:gd name="T9" fmla="*/ 3464 h 121"/>
              <a:gd name="T10" fmla="*/ 5201 w 934"/>
              <a:gd name="T11" fmla="*/ 5353 h 121"/>
              <a:gd name="T12" fmla="*/ 3467 w 934"/>
              <a:gd name="T13" fmla="*/ 7557 h 121"/>
              <a:gd name="T14" fmla="*/ 2080 w 934"/>
              <a:gd name="T15" fmla="*/ 10391 h 121"/>
              <a:gd name="T16" fmla="*/ 693 w 934"/>
              <a:gd name="T17" fmla="*/ 12910 h 121"/>
              <a:gd name="T18" fmla="*/ 347 w 934"/>
              <a:gd name="T19" fmla="*/ 16059 h 121"/>
              <a:gd name="T20" fmla="*/ 0 w 934"/>
              <a:gd name="T21" fmla="*/ 19207 h 121"/>
              <a:gd name="T22" fmla="*/ 347 w 934"/>
              <a:gd name="T23" fmla="*/ 22041 h 121"/>
              <a:gd name="T24" fmla="*/ 693 w 934"/>
              <a:gd name="T25" fmla="*/ 24875 h 121"/>
              <a:gd name="T26" fmla="*/ 2080 w 934"/>
              <a:gd name="T27" fmla="*/ 27394 h 121"/>
              <a:gd name="T28" fmla="*/ 3467 w 934"/>
              <a:gd name="T29" fmla="*/ 30228 h 121"/>
              <a:gd name="T30" fmla="*/ 5201 w 934"/>
              <a:gd name="T31" fmla="*/ 32432 h 121"/>
              <a:gd name="T32" fmla="*/ 7281 w 934"/>
              <a:gd name="T33" fmla="*/ 34321 h 121"/>
              <a:gd name="T34" fmla="*/ 9709 w 934"/>
              <a:gd name="T35" fmla="*/ 35896 h 121"/>
              <a:gd name="T36" fmla="*/ 12482 w 934"/>
              <a:gd name="T37" fmla="*/ 36840 h 121"/>
              <a:gd name="T38" fmla="*/ 14910 w 934"/>
              <a:gd name="T39" fmla="*/ 37785 h 121"/>
              <a:gd name="T40" fmla="*/ 18030 w 934"/>
              <a:gd name="T41" fmla="*/ 38100 h 121"/>
              <a:gd name="T42" fmla="*/ 305820 w 934"/>
              <a:gd name="T43" fmla="*/ 38100 h 121"/>
              <a:gd name="T44" fmla="*/ 311368 w 934"/>
              <a:gd name="T45" fmla="*/ 36840 h 121"/>
              <a:gd name="T46" fmla="*/ 313795 w 934"/>
              <a:gd name="T47" fmla="*/ 35896 h 121"/>
              <a:gd name="T48" fmla="*/ 315875 w 934"/>
              <a:gd name="T49" fmla="*/ 34321 h 121"/>
              <a:gd name="T50" fmla="*/ 318302 w 934"/>
              <a:gd name="T51" fmla="*/ 32432 h 121"/>
              <a:gd name="T52" fmla="*/ 320383 w 934"/>
              <a:gd name="T53" fmla="*/ 30228 h 121"/>
              <a:gd name="T54" fmla="*/ 321770 w 934"/>
              <a:gd name="T55" fmla="*/ 27394 h 121"/>
              <a:gd name="T56" fmla="*/ 322810 w 934"/>
              <a:gd name="T57" fmla="*/ 24875 h 121"/>
              <a:gd name="T58" fmla="*/ 323157 w 934"/>
              <a:gd name="T59" fmla="*/ 22041 h 121"/>
              <a:gd name="T60" fmla="*/ 323850 w 934"/>
              <a:gd name="T61" fmla="*/ 19207 h 121"/>
              <a:gd name="T62" fmla="*/ 323157 w 934"/>
              <a:gd name="T63" fmla="*/ 16059 h 121"/>
              <a:gd name="T64" fmla="*/ 322810 w 934"/>
              <a:gd name="T65" fmla="*/ 12910 h 121"/>
              <a:gd name="T66" fmla="*/ 321770 w 934"/>
              <a:gd name="T67" fmla="*/ 10391 h 121"/>
              <a:gd name="T68" fmla="*/ 320383 w 934"/>
              <a:gd name="T69" fmla="*/ 7557 h 121"/>
              <a:gd name="T70" fmla="*/ 318302 w 934"/>
              <a:gd name="T71" fmla="*/ 5353 h 121"/>
              <a:gd name="T72" fmla="*/ 315875 w 934"/>
              <a:gd name="T73" fmla="*/ 3464 h 121"/>
              <a:gd name="T74" fmla="*/ 313795 w 934"/>
              <a:gd name="T75" fmla="*/ 1889 h 121"/>
              <a:gd name="T76" fmla="*/ 311368 w 934"/>
              <a:gd name="T77" fmla="*/ 945 h 121"/>
              <a:gd name="T78" fmla="*/ 308247 w 934"/>
              <a:gd name="T79" fmla="*/ 0 h 121"/>
              <a:gd name="T80" fmla="*/ 305820 w 934"/>
              <a:gd name="T81" fmla="*/ 0 h 121"/>
              <a:gd name="T82" fmla="*/ 18030 w 934"/>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1"/>
              <a:gd name="T128" fmla="*/ 934 w 934"/>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1">
                <a:moveTo>
                  <a:pt x="52" y="0"/>
                </a:moveTo>
                <a:lnTo>
                  <a:pt x="43" y="0"/>
                </a:lnTo>
                <a:lnTo>
                  <a:pt x="36" y="3"/>
                </a:lnTo>
                <a:lnTo>
                  <a:pt x="28" y="6"/>
                </a:lnTo>
                <a:lnTo>
                  <a:pt x="21" y="11"/>
                </a:lnTo>
                <a:lnTo>
                  <a:pt x="15" y="17"/>
                </a:lnTo>
                <a:lnTo>
                  <a:pt x="10" y="24"/>
                </a:lnTo>
                <a:lnTo>
                  <a:pt x="6" y="33"/>
                </a:lnTo>
                <a:lnTo>
                  <a:pt x="2" y="41"/>
                </a:lnTo>
                <a:lnTo>
                  <a:pt x="1" y="51"/>
                </a:lnTo>
                <a:lnTo>
                  <a:pt x="0" y="61"/>
                </a:lnTo>
                <a:lnTo>
                  <a:pt x="1" y="70"/>
                </a:lnTo>
                <a:lnTo>
                  <a:pt x="2" y="79"/>
                </a:lnTo>
                <a:lnTo>
                  <a:pt x="6" y="87"/>
                </a:lnTo>
                <a:lnTo>
                  <a:pt x="10" y="96"/>
                </a:lnTo>
                <a:lnTo>
                  <a:pt x="15" y="103"/>
                </a:lnTo>
                <a:lnTo>
                  <a:pt x="21" y="109"/>
                </a:lnTo>
                <a:lnTo>
                  <a:pt x="28" y="114"/>
                </a:lnTo>
                <a:lnTo>
                  <a:pt x="36" y="117"/>
                </a:lnTo>
                <a:lnTo>
                  <a:pt x="43" y="120"/>
                </a:lnTo>
                <a:lnTo>
                  <a:pt x="52" y="121"/>
                </a:lnTo>
                <a:lnTo>
                  <a:pt x="882" y="121"/>
                </a:lnTo>
                <a:lnTo>
                  <a:pt x="898" y="117"/>
                </a:lnTo>
                <a:lnTo>
                  <a:pt x="905" y="114"/>
                </a:lnTo>
                <a:lnTo>
                  <a:pt x="911" y="109"/>
                </a:lnTo>
                <a:lnTo>
                  <a:pt x="918" y="103"/>
                </a:lnTo>
                <a:lnTo>
                  <a:pt x="924" y="96"/>
                </a:lnTo>
                <a:lnTo>
                  <a:pt x="928" y="87"/>
                </a:lnTo>
                <a:lnTo>
                  <a:pt x="931" y="79"/>
                </a:lnTo>
                <a:lnTo>
                  <a:pt x="932" y="70"/>
                </a:lnTo>
                <a:lnTo>
                  <a:pt x="934" y="61"/>
                </a:lnTo>
                <a:lnTo>
                  <a:pt x="932" y="51"/>
                </a:lnTo>
                <a:lnTo>
                  <a:pt x="931" y="41"/>
                </a:lnTo>
                <a:lnTo>
                  <a:pt x="928" y="33"/>
                </a:lnTo>
                <a:lnTo>
                  <a:pt x="924" y="24"/>
                </a:lnTo>
                <a:lnTo>
                  <a:pt x="918" y="17"/>
                </a:lnTo>
                <a:lnTo>
                  <a:pt x="911" y="11"/>
                </a:lnTo>
                <a:lnTo>
                  <a:pt x="905" y="6"/>
                </a:lnTo>
                <a:lnTo>
                  <a:pt x="898" y="3"/>
                </a:lnTo>
                <a:lnTo>
                  <a:pt x="889" y="0"/>
                </a:lnTo>
                <a:lnTo>
                  <a:pt x="882"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641" name="Line 217"/>
          <p:cNvSpPr>
            <a:spLocks noChangeShapeType="1"/>
          </p:cNvSpPr>
          <p:nvPr/>
        </p:nvSpPr>
        <p:spPr bwMode="auto">
          <a:xfrm>
            <a:off x="4899025" y="4949825"/>
            <a:ext cx="1588" cy="0"/>
          </a:xfrm>
          <a:prstGeom prst="line">
            <a:avLst/>
          </a:prstGeom>
          <a:noFill/>
          <a:ln w="0">
            <a:solidFill>
              <a:srgbClr val="88E55C"/>
            </a:solidFill>
            <a:round/>
            <a:headEnd/>
            <a:tailEnd/>
          </a:ln>
        </p:spPr>
        <p:txBody>
          <a:bodyPr>
            <a:prstTxWarp prst="textNoShape">
              <a:avLst/>
            </a:prstTxWarp>
          </a:bodyPr>
          <a:lstStyle/>
          <a:p>
            <a:endParaRPr lang="en-US"/>
          </a:p>
        </p:txBody>
      </p:sp>
      <p:sp>
        <p:nvSpPr>
          <p:cNvPr id="103642" name="Freeform 218"/>
          <p:cNvSpPr>
            <a:spLocks/>
          </p:cNvSpPr>
          <p:nvPr/>
        </p:nvSpPr>
        <p:spPr bwMode="auto">
          <a:xfrm>
            <a:off x="4899025" y="4875213"/>
            <a:ext cx="36513" cy="93662"/>
          </a:xfrm>
          <a:custGeom>
            <a:avLst/>
            <a:gdLst>
              <a:gd name="T0" fmla="*/ 0 w 104"/>
              <a:gd name="T1" fmla="*/ 74482 h 293"/>
              <a:gd name="T2" fmla="*/ 0 w 104"/>
              <a:gd name="T3" fmla="*/ 77359 h 293"/>
              <a:gd name="T4" fmla="*/ 702 w 104"/>
              <a:gd name="T5" fmla="*/ 80236 h 293"/>
              <a:gd name="T6" fmla="*/ 1755 w 104"/>
              <a:gd name="T7" fmla="*/ 82793 h 293"/>
              <a:gd name="T8" fmla="*/ 3511 w 104"/>
              <a:gd name="T9" fmla="*/ 85670 h 293"/>
              <a:gd name="T10" fmla="*/ 5266 w 104"/>
              <a:gd name="T11" fmla="*/ 87908 h 293"/>
              <a:gd name="T12" fmla="*/ 7373 w 104"/>
              <a:gd name="T13" fmla="*/ 89826 h 293"/>
              <a:gd name="T14" fmla="*/ 9830 w 104"/>
              <a:gd name="T15" fmla="*/ 91424 h 293"/>
              <a:gd name="T16" fmla="*/ 12639 w 104"/>
              <a:gd name="T17" fmla="*/ 92383 h 293"/>
              <a:gd name="T18" fmla="*/ 15097 w 104"/>
              <a:gd name="T19" fmla="*/ 93342 h 293"/>
              <a:gd name="T20" fmla="*/ 18257 w 104"/>
              <a:gd name="T21" fmla="*/ 93662 h 293"/>
              <a:gd name="T22" fmla="*/ 20714 w 104"/>
              <a:gd name="T23" fmla="*/ 93342 h 293"/>
              <a:gd name="T24" fmla="*/ 23874 w 104"/>
              <a:gd name="T25" fmla="*/ 92383 h 293"/>
              <a:gd name="T26" fmla="*/ 26331 w 104"/>
              <a:gd name="T27" fmla="*/ 91424 h 293"/>
              <a:gd name="T28" fmla="*/ 28438 w 104"/>
              <a:gd name="T29" fmla="*/ 89826 h 293"/>
              <a:gd name="T30" fmla="*/ 30896 w 104"/>
              <a:gd name="T31" fmla="*/ 87908 h 293"/>
              <a:gd name="T32" fmla="*/ 33002 w 104"/>
              <a:gd name="T33" fmla="*/ 85670 h 293"/>
              <a:gd name="T34" fmla="*/ 34406 w 104"/>
              <a:gd name="T35" fmla="*/ 82793 h 293"/>
              <a:gd name="T36" fmla="*/ 35460 w 104"/>
              <a:gd name="T37" fmla="*/ 80236 h 293"/>
              <a:gd name="T38" fmla="*/ 35811 w 104"/>
              <a:gd name="T39" fmla="*/ 77359 h 293"/>
              <a:gd name="T40" fmla="*/ 36513 w 104"/>
              <a:gd name="T41" fmla="*/ 74482 h 293"/>
              <a:gd name="T42" fmla="*/ 36513 w 104"/>
              <a:gd name="T43" fmla="*/ 19500 h 293"/>
              <a:gd name="T44" fmla="*/ 35460 w 104"/>
              <a:gd name="T45" fmla="*/ 13426 h 293"/>
              <a:gd name="T46" fmla="*/ 34406 w 104"/>
              <a:gd name="T47" fmla="*/ 10549 h 293"/>
              <a:gd name="T48" fmla="*/ 33002 w 104"/>
              <a:gd name="T49" fmla="*/ 7992 h 293"/>
              <a:gd name="T50" fmla="*/ 30896 w 104"/>
              <a:gd name="T51" fmla="*/ 5754 h 293"/>
              <a:gd name="T52" fmla="*/ 28438 w 104"/>
              <a:gd name="T53" fmla="*/ 3836 h 293"/>
              <a:gd name="T54" fmla="*/ 26331 w 104"/>
              <a:gd name="T55" fmla="*/ 2238 h 293"/>
              <a:gd name="T56" fmla="*/ 23874 w 104"/>
              <a:gd name="T57" fmla="*/ 959 h 293"/>
              <a:gd name="T58" fmla="*/ 20714 w 104"/>
              <a:gd name="T59" fmla="*/ 320 h 293"/>
              <a:gd name="T60" fmla="*/ 18257 w 104"/>
              <a:gd name="T61" fmla="*/ 0 h 293"/>
              <a:gd name="T62" fmla="*/ 15097 w 104"/>
              <a:gd name="T63" fmla="*/ 320 h 293"/>
              <a:gd name="T64" fmla="*/ 12639 w 104"/>
              <a:gd name="T65" fmla="*/ 959 h 293"/>
              <a:gd name="T66" fmla="*/ 9830 w 104"/>
              <a:gd name="T67" fmla="*/ 2238 h 293"/>
              <a:gd name="T68" fmla="*/ 7373 w 104"/>
              <a:gd name="T69" fmla="*/ 3836 h 293"/>
              <a:gd name="T70" fmla="*/ 5266 w 104"/>
              <a:gd name="T71" fmla="*/ 5754 h 293"/>
              <a:gd name="T72" fmla="*/ 3511 w 104"/>
              <a:gd name="T73" fmla="*/ 7992 h 293"/>
              <a:gd name="T74" fmla="*/ 1755 w 104"/>
              <a:gd name="T75" fmla="*/ 10549 h 293"/>
              <a:gd name="T76" fmla="*/ 702 w 104"/>
              <a:gd name="T77" fmla="*/ 13426 h 293"/>
              <a:gd name="T78" fmla="*/ 0 w 104"/>
              <a:gd name="T79" fmla="*/ 15983 h 293"/>
              <a:gd name="T80" fmla="*/ 0 w 104"/>
              <a:gd name="T81" fmla="*/ 19500 h 293"/>
              <a:gd name="T82" fmla="*/ 0 w 104"/>
              <a:gd name="T83" fmla="*/ 74482 h 2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293"/>
              <a:gd name="T128" fmla="*/ 104 w 104"/>
              <a:gd name="T129" fmla="*/ 293 h 29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293">
                <a:moveTo>
                  <a:pt x="0" y="233"/>
                </a:moveTo>
                <a:lnTo>
                  <a:pt x="0" y="242"/>
                </a:lnTo>
                <a:lnTo>
                  <a:pt x="2" y="251"/>
                </a:lnTo>
                <a:lnTo>
                  <a:pt x="5" y="259"/>
                </a:lnTo>
                <a:lnTo>
                  <a:pt x="10" y="268"/>
                </a:lnTo>
                <a:lnTo>
                  <a:pt x="15" y="275"/>
                </a:lnTo>
                <a:lnTo>
                  <a:pt x="21" y="281"/>
                </a:lnTo>
                <a:lnTo>
                  <a:pt x="28" y="286"/>
                </a:lnTo>
                <a:lnTo>
                  <a:pt x="36" y="289"/>
                </a:lnTo>
                <a:lnTo>
                  <a:pt x="43" y="292"/>
                </a:lnTo>
                <a:lnTo>
                  <a:pt x="52" y="293"/>
                </a:lnTo>
                <a:lnTo>
                  <a:pt x="59" y="292"/>
                </a:lnTo>
                <a:lnTo>
                  <a:pt x="68" y="289"/>
                </a:lnTo>
                <a:lnTo>
                  <a:pt x="75" y="286"/>
                </a:lnTo>
                <a:lnTo>
                  <a:pt x="81" y="281"/>
                </a:lnTo>
                <a:lnTo>
                  <a:pt x="88" y="275"/>
                </a:lnTo>
                <a:lnTo>
                  <a:pt x="94" y="268"/>
                </a:lnTo>
                <a:lnTo>
                  <a:pt x="98" y="259"/>
                </a:lnTo>
                <a:lnTo>
                  <a:pt x="101" y="251"/>
                </a:lnTo>
                <a:lnTo>
                  <a:pt x="102" y="242"/>
                </a:lnTo>
                <a:lnTo>
                  <a:pt x="104" y="233"/>
                </a:lnTo>
                <a:lnTo>
                  <a:pt x="104" y="61"/>
                </a:lnTo>
                <a:lnTo>
                  <a:pt x="101" y="42"/>
                </a:lnTo>
                <a:lnTo>
                  <a:pt x="98" y="33"/>
                </a:lnTo>
                <a:lnTo>
                  <a:pt x="94" y="25"/>
                </a:lnTo>
                <a:lnTo>
                  <a:pt x="88" y="18"/>
                </a:lnTo>
                <a:lnTo>
                  <a:pt x="81" y="12"/>
                </a:lnTo>
                <a:lnTo>
                  <a:pt x="75" y="7"/>
                </a:lnTo>
                <a:lnTo>
                  <a:pt x="68" y="3"/>
                </a:lnTo>
                <a:lnTo>
                  <a:pt x="59" y="1"/>
                </a:lnTo>
                <a:lnTo>
                  <a:pt x="52" y="0"/>
                </a:lnTo>
                <a:lnTo>
                  <a:pt x="43" y="1"/>
                </a:lnTo>
                <a:lnTo>
                  <a:pt x="36" y="3"/>
                </a:lnTo>
                <a:lnTo>
                  <a:pt x="28" y="7"/>
                </a:lnTo>
                <a:lnTo>
                  <a:pt x="21" y="12"/>
                </a:lnTo>
                <a:lnTo>
                  <a:pt x="15" y="18"/>
                </a:lnTo>
                <a:lnTo>
                  <a:pt x="10" y="25"/>
                </a:lnTo>
                <a:lnTo>
                  <a:pt x="5" y="33"/>
                </a:lnTo>
                <a:lnTo>
                  <a:pt x="2" y="42"/>
                </a:lnTo>
                <a:lnTo>
                  <a:pt x="0" y="50"/>
                </a:lnTo>
                <a:lnTo>
                  <a:pt x="0" y="61"/>
                </a:lnTo>
                <a:lnTo>
                  <a:pt x="0" y="233"/>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643" name="Line 219"/>
          <p:cNvSpPr>
            <a:spLocks noChangeShapeType="1"/>
          </p:cNvSpPr>
          <p:nvPr/>
        </p:nvSpPr>
        <p:spPr bwMode="auto">
          <a:xfrm>
            <a:off x="4918075" y="4875213"/>
            <a:ext cx="0"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3644" name="Freeform 220"/>
          <p:cNvSpPr>
            <a:spLocks/>
          </p:cNvSpPr>
          <p:nvPr/>
        </p:nvSpPr>
        <p:spPr bwMode="auto">
          <a:xfrm>
            <a:off x="4899025" y="4875213"/>
            <a:ext cx="322263" cy="38100"/>
          </a:xfrm>
          <a:custGeom>
            <a:avLst/>
            <a:gdLst>
              <a:gd name="T0" fmla="*/ 17961 w 933"/>
              <a:gd name="T1" fmla="*/ 0 h 120"/>
              <a:gd name="T2" fmla="*/ 14852 w 933"/>
              <a:gd name="T3" fmla="*/ 318 h 120"/>
              <a:gd name="T4" fmla="*/ 12435 w 933"/>
              <a:gd name="T5" fmla="*/ 953 h 120"/>
              <a:gd name="T6" fmla="*/ 9671 w 933"/>
              <a:gd name="T7" fmla="*/ 2223 h 120"/>
              <a:gd name="T8" fmla="*/ 7254 w 933"/>
              <a:gd name="T9" fmla="*/ 3810 h 120"/>
              <a:gd name="T10" fmla="*/ 5181 w 933"/>
              <a:gd name="T11" fmla="*/ 5715 h 120"/>
              <a:gd name="T12" fmla="*/ 3454 w 933"/>
              <a:gd name="T13" fmla="*/ 7938 h 120"/>
              <a:gd name="T14" fmla="*/ 1727 w 933"/>
              <a:gd name="T15" fmla="*/ 10478 h 120"/>
              <a:gd name="T16" fmla="*/ 691 w 933"/>
              <a:gd name="T17" fmla="*/ 13335 h 120"/>
              <a:gd name="T18" fmla="*/ 0 w 933"/>
              <a:gd name="T19" fmla="*/ 15875 h 120"/>
              <a:gd name="T20" fmla="*/ 0 w 933"/>
              <a:gd name="T21" fmla="*/ 19050 h 120"/>
              <a:gd name="T22" fmla="*/ 0 w 933"/>
              <a:gd name="T23" fmla="*/ 22225 h 120"/>
              <a:gd name="T24" fmla="*/ 691 w 933"/>
              <a:gd name="T25" fmla="*/ 25083 h 120"/>
              <a:gd name="T26" fmla="*/ 1727 w 933"/>
              <a:gd name="T27" fmla="*/ 27940 h 120"/>
              <a:gd name="T28" fmla="*/ 3454 w 933"/>
              <a:gd name="T29" fmla="*/ 30480 h 120"/>
              <a:gd name="T30" fmla="*/ 5181 w 933"/>
              <a:gd name="T31" fmla="*/ 32703 h 120"/>
              <a:gd name="T32" fmla="*/ 7254 w 933"/>
              <a:gd name="T33" fmla="*/ 34608 h 120"/>
              <a:gd name="T34" fmla="*/ 9671 w 933"/>
              <a:gd name="T35" fmla="*/ 36195 h 120"/>
              <a:gd name="T36" fmla="*/ 12435 w 933"/>
              <a:gd name="T37" fmla="*/ 37465 h 120"/>
              <a:gd name="T38" fmla="*/ 14852 w 933"/>
              <a:gd name="T39" fmla="*/ 38100 h 120"/>
              <a:gd name="T40" fmla="*/ 17961 w 933"/>
              <a:gd name="T41" fmla="*/ 38100 h 120"/>
              <a:gd name="T42" fmla="*/ 304302 w 933"/>
              <a:gd name="T43" fmla="*/ 38100 h 120"/>
              <a:gd name="T44" fmla="*/ 309828 w 933"/>
              <a:gd name="T45" fmla="*/ 37465 h 120"/>
              <a:gd name="T46" fmla="*/ 312592 w 933"/>
              <a:gd name="T47" fmla="*/ 36195 h 120"/>
              <a:gd name="T48" fmla="*/ 315009 w 933"/>
              <a:gd name="T49" fmla="*/ 34608 h 120"/>
              <a:gd name="T50" fmla="*/ 317082 w 933"/>
              <a:gd name="T51" fmla="*/ 32703 h 120"/>
              <a:gd name="T52" fmla="*/ 318809 w 933"/>
              <a:gd name="T53" fmla="*/ 30480 h 120"/>
              <a:gd name="T54" fmla="*/ 320536 w 933"/>
              <a:gd name="T55" fmla="*/ 27940 h 120"/>
              <a:gd name="T56" fmla="*/ 321227 w 933"/>
              <a:gd name="T57" fmla="*/ 25083 h 120"/>
              <a:gd name="T58" fmla="*/ 322263 w 933"/>
              <a:gd name="T59" fmla="*/ 22225 h 120"/>
              <a:gd name="T60" fmla="*/ 322263 w 933"/>
              <a:gd name="T61" fmla="*/ 19050 h 120"/>
              <a:gd name="T62" fmla="*/ 322263 w 933"/>
              <a:gd name="T63" fmla="*/ 15875 h 120"/>
              <a:gd name="T64" fmla="*/ 321227 w 933"/>
              <a:gd name="T65" fmla="*/ 13335 h 120"/>
              <a:gd name="T66" fmla="*/ 320536 w 933"/>
              <a:gd name="T67" fmla="*/ 10478 h 120"/>
              <a:gd name="T68" fmla="*/ 318809 w 933"/>
              <a:gd name="T69" fmla="*/ 7938 h 120"/>
              <a:gd name="T70" fmla="*/ 317082 w 933"/>
              <a:gd name="T71" fmla="*/ 5715 h 120"/>
              <a:gd name="T72" fmla="*/ 315009 w 933"/>
              <a:gd name="T73" fmla="*/ 3810 h 120"/>
              <a:gd name="T74" fmla="*/ 312592 w 933"/>
              <a:gd name="T75" fmla="*/ 2223 h 120"/>
              <a:gd name="T76" fmla="*/ 309828 w 933"/>
              <a:gd name="T77" fmla="*/ 953 h 120"/>
              <a:gd name="T78" fmla="*/ 307065 w 933"/>
              <a:gd name="T79" fmla="*/ 318 h 120"/>
              <a:gd name="T80" fmla="*/ 304302 w 933"/>
              <a:gd name="T81" fmla="*/ 0 h 120"/>
              <a:gd name="T82" fmla="*/ 17961 w 933"/>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3"/>
              <a:gd name="T127" fmla="*/ 0 h 120"/>
              <a:gd name="T128" fmla="*/ 933 w 933"/>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3" h="120">
                <a:moveTo>
                  <a:pt x="52" y="0"/>
                </a:moveTo>
                <a:lnTo>
                  <a:pt x="43" y="1"/>
                </a:lnTo>
                <a:lnTo>
                  <a:pt x="36" y="3"/>
                </a:lnTo>
                <a:lnTo>
                  <a:pt x="28" y="7"/>
                </a:lnTo>
                <a:lnTo>
                  <a:pt x="21" y="12"/>
                </a:lnTo>
                <a:lnTo>
                  <a:pt x="15" y="18"/>
                </a:lnTo>
                <a:lnTo>
                  <a:pt x="10" y="25"/>
                </a:lnTo>
                <a:lnTo>
                  <a:pt x="5" y="33"/>
                </a:lnTo>
                <a:lnTo>
                  <a:pt x="2" y="42"/>
                </a:lnTo>
                <a:lnTo>
                  <a:pt x="0" y="50"/>
                </a:lnTo>
                <a:lnTo>
                  <a:pt x="0" y="60"/>
                </a:lnTo>
                <a:lnTo>
                  <a:pt x="0" y="70"/>
                </a:lnTo>
                <a:lnTo>
                  <a:pt x="2" y="79"/>
                </a:lnTo>
                <a:lnTo>
                  <a:pt x="5" y="88"/>
                </a:lnTo>
                <a:lnTo>
                  <a:pt x="10" y="96"/>
                </a:lnTo>
                <a:lnTo>
                  <a:pt x="15" y="103"/>
                </a:lnTo>
                <a:lnTo>
                  <a:pt x="21" y="109"/>
                </a:lnTo>
                <a:lnTo>
                  <a:pt x="28" y="114"/>
                </a:lnTo>
                <a:lnTo>
                  <a:pt x="36" y="118"/>
                </a:lnTo>
                <a:lnTo>
                  <a:pt x="43" y="120"/>
                </a:lnTo>
                <a:lnTo>
                  <a:pt x="52" y="120"/>
                </a:lnTo>
                <a:lnTo>
                  <a:pt x="881" y="120"/>
                </a:lnTo>
                <a:lnTo>
                  <a:pt x="897" y="118"/>
                </a:lnTo>
                <a:lnTo>
                  <a:pt x="905" y="114"/>
                </a:lnTo>
                <a:lnTo>
                  <a:pt x="912" y="109"/>
                </a:lnTo>
                <a:lnTo>
                  <a:pt x="918" y="103"/>
                </a:lnTo>
                <a:lnTo>
                  <a:pt x="923" y="96"/>
                </a:lnTo>
                <a:lnTo>
                  <a:pt x="928" y="88"/>
                </a:lnTo>
                <a:lnTo>
                  <a:pt x="930" y="79"/>
                </a:lnTo>
                <a:lnTo>
                  <a:pt x="933" y="70"/>
                </a:lnTo>
                <a:lnTo>
                  <a:pt x="933" y="60"/>
                </a:lnTo>
                <a:lnTo>
                  <a:pt x="933" y="50"/>
                </a:lnTo>
                <a:lnTo>
                  <a:pt x="930" y="42"/>
                </a:lnTo>
                <a:lnTo>
                  <a:pt x="928" y="33"/>
                </a:lnTo>
                <a:lnTo>
                  <a:pt x="923" y="25"/>
                </a:lnTo>
                <a:lnTo>
                  <a:pt x="918" y="18"/>
                </a:lnTo>
                <a:lnTo>
                  <a:pt x="912" y="12"/>
                </a:lnTo>
                <a:lnTo>
                  <a:pt x="905" y="7"/>
                </a:lnTo>
                <a:lnTo>
                  <a:pt x="897" y="3"/>
                </a:lnTo>
                <a:lnTo>
                  <a:pt x="889" y="1"/>
                </a:lnTo>
                <a:lnTo>
                  <a:pt x="881"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645" name="Line 221"/>
          <p:cNvSpPr>
            <a:spLocks noChangeShapeType="1"/>
          </p:cNvSpPr>
          <p:nvPr/>
        </p:nvSpPr>
        <p:spPr bwMode="auto">
          <a:xfrm>
            <a:off x="5203825" y="4875213"/>
            <a:ext cx="0"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3646" name="Freeform 222"/>
          <p:cNvSpPr>
            <a:spLocks/>
          </p:cNvSpPr>
          <p:nvPr/>
        </p:nvSpPr>
        <p:spPr bwMode="auto">
          <a:xfrm>
            <a:off x="5184775" y="4875213"/>
            <a:ext cx="323850" cy="38100"/>
          </a:xfrm>
          <a:custGeom>
            <a:avLst/>
            <a:gdLst>
              <a:gd name="T0" fmla="*/ 18050 w 933"/>
              <a:gd name="T1" fmla="*/ 0 h 120"/>
              <a:gd name="T2" fmla="*/ 14926 w 933"/>
              <a:gd name="T3" fmla="*/ 318 h 120"/>
              <a:gd name="T4" fmla="*/ 12496 w 933"/>
              <a:gd name="T5" fmla="*/ 953 h 120"/>
              <a:gd name="T6" fmla="*/ 9719 w 933"/>
              <a:gd name="T7" fmla="*/ 2223 h 120"/>
              <a:gd name="T8" fmla="*/ 7289 w 933"/>
              <a:gd name="T9" fmla="*/ 3810 h 120"/>
              <a:gd name="T10" fmla="*/ 5207 w 933"/>
              <a:gd name="T11" fmla="*/ 5715 h 120"/>
              <a:gd name="T12" fmla="*/ 3471 w 933"/>
              <a:gd name="T13" fmla="*/ 7938 h 120"/>
              <a:gd name="T14" fmla="*/ 1736 w 933"/>
              <a:gd name="T15" fmla="*/ 10478 h 120"/>
              <a:gd name="T16" fmla="*/ 694 w 933"/>
              <a:gd name="T17" fmla="*/ 13335 h 120"/>
              <a:gd name="T18" fmla="*/ 0 w 933"/>
              <a:gd name="T19" fmla="*/ 15875 h 120"/>
              <a:gd name="T20" fmla="*/ 0 w 933"/>
              <a:gd name="T21" fmla="*/ 19050 h 120"/>
              <a:gd name="T22" fmla="*/ 0 w 933"/>
              <a:gd name="T23" fmla="*/ 22225 h 120"/>
              <a:gd name="T24" fmla="*/ 694 w 933"/>
              <a:gd name="T25" fmla="*/ 25083 h 120"/>
              <a:gd name="T26" fmla="*/ 1736 w 933"/>
              <a:gd name="T27" fmla="*/ 27940 h 120"/>
              <a:gd name="T28" fmla="*/ 3471 w 933"/>
              <a:gd name="T29" fmla="*/ 30480 h 120"/>
              <a:gd name="T30" fmla="*/ 5207 w 933"/>
              <a:gd name="T31" fmla="*/ 32703 h 120"/>
              <a:gd name="T32" fmla="*/ 7289 w 933"/>
              <a:gd name="T33" fmla="*/ 34608 h 120"/>
              <a:gd name="T34" fmla="*/ 9719 w 933"/>
              <a:gd name="T35" fmla="*/ 36195 h 120"/>
              <a:gd name="T36" fmla="*/ 12496 w 933"/>
              <a:gd name="T37" fmla="*/ 37465 h 120"/>
              <a:gd name="T38" fmla="*/ 14926 w 933"/>
              <a:gd name="T39" fmla="*/ 38100 h 120"/>
              <a:gd name="T40" fmla="*/ 18050 w 933"/>
              <a:gd name="T41" fmla="*/ 38100 h 120"/>
              <a:gd name="T42" fmla="*/ 305800 w 933"/>
              <a:gd name="T43" fmla="*/ 38100 h 120"/>
              <a:gd name="T44" fmla="*/ 311354 w 933"/>
              <a:gd name="T45" fmla="*/ 37465 h 120"/>
              <a:gd name="T46" fmla="*/ 313784 w 933"/>
              <a:gd name="T47" fmla="*/ 36195 h 120"/>
              <a:gd name="T48" fmla="*/ 316561 w 933"/>
              <a:gd name="T49" fmla="*/ 34608 h 120"/>
              <a:gd name="T50" fmla="*/ 318643 w 933"/>
              <a:gd name="T51" fmla="*/ 32703 h 120"/>
              <a:gd name="T52" fmla="*/ 320379 w 933"/>
              <a:gd name="T53" fmla="*/ 30480 h 120"/>
              <a:gd name="T54" fmla="*/ 322114 w 933"/>
              <a:gd name="T55" fmla="*/ 27940 h 120"/>
              <a:gd name="T56" fmla="*/ 322809 w 933"/>
              <a:gd name="T57" fmla="*/ 25083 h 120"/>
              <a:gd name="T58" fmla="*/ 323850 w 933"/>
              <a:gd name="T59" fmla="*/ 22225 h 120"/>
              <a:gd name="T60" fmla="*/ 323850 w 933"/>
              <a:gd name="T61" fmla="*/ 19050 h 120"/>
              <a:gd name="T62" fmla="*/ 323850 w 933"/>
              <a:gd name="T63" fmla="*/ 15875 h 120"/>
              <a:gd name="T64" fmla="*/ 322809 w 933"/>
              <a:gd name="T65" fmla="*/ 13335 h 120"/>
              <a:gd name="T66" fmla="*/ 322114 w 933"/>
              <a:gd name="T67" fmla="*/ 10478 h 120"/>
              <a:gd name="T68" fmla="*/ 320379 w 933"/>
              <a:gd name="T69" fmla="*/ 7938 h 120"/>
              <a:gd name="T70" fmla="*/ 318643 w 933"/>
              <a:gd name="T71" fmla="*/ 5715 h 120"/>
              <a:gd name="T72" fmla="*/ 316561 w 933"/>
              <a:gd name="T73" fmla="*/ 3810 h 120"/>
              <a:gd name="T74" fmla="*/ 313784 w 933"/>
              <a:gd name="T75" fmla="*/ 2223 h 120"/>
              <a:gd name="T76" fmla="*/ 311354 w 933"/>
              <a:gd name="T77" fmla="*/ 953 h 120"/>
              <a:gd name="T78" fmla="*/ 308577 w 933"/>
              <a:gd name="T79" fmla="*/ 318 h 120"/>
              <a:gd name="T80" fmla="*/ 305800 w 933"/>
              <a:gd name="T81" fmla="*/ 0 h 120"/>
              <a:gd name="T82" fmla="*/ 18050 w 933"/>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3"/>
              <a:gd name="T127" fmla="*/ 0 h 120"/>
              <a:gd name="T128" fmla="*/ 933 w 933"/>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3" h="120">
                <a:moveTo>
                  <a:pt x="52" y="0"/>
                </a:moveTo>
                <a:lnTo>
                  <a:pt x="43" y="1"/>
                </a:lnTo>
                <a:lnTo>
                  <a:pt x="36" y="3"/>
                </a:lnTo>
                <a:lnTo>
                  <a:pt x="28" y="7"/>
                </a:lnTo>
                <a:lnTo>
                  <a:pt x="21" y="12"/>
                </a:lnTo>
                <a:lnTo>
                  <a:pt x="15" y="18"/>
                </a:lnTo>
                <a:lnTo>
                  <a:pt x="10" y="25"/>
                </a:lnTo>
                <a:lnTo>
                  <a:pt x="5" y="33"/>
                </a:lnTo>
                <a:lnTo>
                  <a:pt x="2" y="42"/>
                </a:lnTo>
                <a:lnTo>
                  <a:pt x="0" y="50"/>
                </a:lnTo>
                <a:lnTo>
                  <a:pt x="0" y="60"/>
                </a:lnTo>
                <a:lnTo>
                  <a:pt x="0" y="70"/>
                </a:lnTo>
                <a:lnTo>
                  <a:pt x="2" y="79"/>
                </a:lnTo>
                <a:lnTo>
                  <a:pt x="5" y="88"/>
                </a:lnTo>
                <a:lnTo>
                  <a:pt x="10" y="96"/>
                </a:lnTo>
                <a:lnTo>
                  <a:pt x="15" y="103"/>
                </a:lnTo>
                <a:lnTo>
                  <a:pt x="21" y="109"/>
                </a:lnTo>
                <a:lnTo>
                  <a:pt x="28" y="114"/>
                </a:lnTo>
                <a:lnTo>
                  <a:pt x="36" y="118"/>
                </a:lnTo>
                <a:lnTo>
                  <a:pt x="43" y="120"/>
                </a:lnTo>
                <a:lnTo>
                  <a:pt x="52" y="120"/>
                </a:lnTo>
                <a:lnTo>
                  <a:pt x="881" y="120"/>
                </a:lnTo>
                <a:lnTo>
                  <a:pt x="897" y="118"/>
                </a:lnTo>
                <a:lnTo>
                  <a:pt x="904" y="114"/>
                </a:lnTo>
                <a:lnTo>
                  <a:pt x="912" y="109"/>
                </a:lnTo>
                <a:lnTo>
                  <a:pt x="918" y="103"/>
                </a:lnTo>
                <a:lnTo>
                  <a:pt x="923" y="96"/>
                </a:lnTo>
                <a:lnTo>
                  <a:pt x="928" y="88"/>
                </a:lnTo>
                <a:lnTo>
                  <a:pt x="930" y="79"/>
                </a:lnTo>
                <a:lnTo>
                  <a:pt x="933" y="70"/>
                </a:lnTo>
                <a:lnTo>
                  <a:pt x="933" y="60"/>
                </a:lnTo>
                <a:lnTo>
                  <a:pt x="933" y="50"/>
                </a:lnTo>
                <a:lnTo>
                  <a:pt x="930" y="42"/>
                </a:lnTo>
                <a:lnTo>
                  <a:pt x="928" y="33"/>
                </a:lnTo>
                <a:lnTo>
                  <a:pt x="923" y="25"/>
                </a:lnTo>
                <a:lnTo>
                  <a:pt x="918" y="18"/>
                </a:lnTo>
                <a:lnTo>
                  <a:pt x="912" y="12"/>
                </a:lnTo>
                <a:lnTo>
                  <a:pt x="904" y="7"/>
                </a:lnTo>
                <a:lnTo>
                  <a:pt x="897" y="3"/>
                </a:lnTo>
                <a:lnTo>
                  <a:pt x="889" y="1"/>
                </a:lnTo>
                <a:lnTo>
                  <a:pt x="881"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647" name="Line 223"/>
          <p:cNvSpPr>
            <a:spLocks noChangeShapeType="1"/>
          </p:cNvSpPr>
          <p:nvPr/>
        </p:nvSpPr>
        <p:spPr bwMode="auto">
          <a:xfrm>
            <a:off x="5491163" y="4875213"/>
            <a:ext cx="0"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3648" name="Freeform 224"/>
          <p:cNvSpPr>
            <a:spLocks/>
          </p:cNvSpPr>
          <p:nvPr/>
        </p:nvSpPr>
        <p:spPr bwMode="auto">
          <a:xfrm>
            <a:off x="5472113" y="4875213"/>
            <a:ext cx="322262" cy="38100"/>
          </a:xfrm>
          <a:custGeom>
            <a:avLst/>
            <a:gdLst>
              <a:gd name="T0" fmla="*/ 17942 w 934"/>
              <a:gd name="T1" fmla="*/ 0 h 120"/>
              <a:gd name="T2" fmla="*/ 15182 w 934"/>
              <a:gd name="T3" fmla="*/ 318 h 120"/>
              <a:gd name="T4" fmla="*/ 12421 w 934"/>
              <a:gd name="T5" fmla="*/ 953 h 120"/>
              <a:gd name="T6" fmla="*/ 9661 w 934"/>
              <a:gd name="T7" fmla="*/ 2223 h 120"/>
              <a:gd name="T8" fmla="*/ 7591 w 934"/>
              <a:gd name="T9" fmla="*/ 3810 h 120"/>
              <a:gd name="T10" fmla="*/ 5521 w 934"/>
              <a:gd name="T11" fmla="*/ 5715 h 120"/>
              <a:gd name="T12" fmla="*/ 3450 w 934"/>
              <a:gd name="T13" fmla="*/ 7938 h 120"/>
              <a:gd name="T14" fmla="*/ 2070 w 934"/>
              <a:gd name="T15" fmla="*/ 10478 h 120"/>
              <a:gd name="T16" fmla="*/ 690 w 934"/>
              <a:gd name="T17" fmla="*/ 13335 h 120"/>
              <a:gd name="T18" fmla="*/ 345 w 934"/>
              <a:gd name="T19" fmla="*/ 15875 h 120"/>
              <a:gd name="T20" fmla="*/ 0 w 934"/>
              <a:gd name="T21" fmla="*/ 19050 h 120"/>
              <a:gd name="T22" fmla="*/ 345 w 934"/>
              <a:gd name="T23" fmla="*/ 22225 h 120"/>
              <a:gd name="T24" fmla="*/ 690 w 934"/>
              <a:gd name="T25" fmla="*/ 25083 h 120"/>
              <a:gd name="T26" fmla="*/ 2070 w 934"/>
              <a:gd name="T27" fmla="*/ 27940 h 120"/>
              <a:gd name="T28" fmla="*/ 3450 w 934"/>
              <a:gd name="T29" fmla="*/ 30480 h 120"/>
              <a:gd name="T30" fmla="*/ 5521 w 934"/>
              <a:gd name="T31" fmla="*/ 32703 h 120"/>
              <a:gd name="T32" fmla="*/ 7591 w 934"/>
              <a:gd name="T33" fmla="*/ 34608 h 120"/>
              <a:gd name="T34" fmla="*/ 9661 w 934"/>
              <a:gd name="T35" fmla="*/ 36195 h 120"/>
              <a:gd name="T36" fmla="*/ 12421 w 934"/>
              <a:gd name="T37" fmla="*/ 37465 h 120"/>
              <a:gd name="T38" fmla="*/ 15182 w 934"/>
              <a:gd name="T39" fmla="*/ 38100 h 120"/>
              <a:gd name="T40" fmla="*/ 17942 w 934"/>
              <a:gd name="T41" fmla="*/ 38100 h 120"/>
              <a:gd name="T42" fmla="*/ 304320 w 934"/>
              <a:gd name="T43" fmla="*/ 38100 h 120"/>
              <a:gd name="T44" fmla="*/ 309841 w 934"/>
              <a:gd name="T45" fmla="*/ 37465 h 120"/>
              <a:gd name="T46" fmla="*/ 312256 w 934"/>
              <a:gd name="T47" fmla="*/ 36195 h 120"/>
              <a:gd name="T48" fmla="*/ 315016 w 934"/>
              <a:gd name="T49" fmla="*/ 34608 h 120"/>
              <a:gd name="T50" fmla="*/ 317086 w 934"/>
              <a:gd name="T51" fmla="*/ 32703 h 120"/>
              <a:gd name="T52" fmla="*/ 318812 w 934"/>
              <a:gd name="T53" fmla="*/ 30480 h 120"/>
              <a:gd name="T54" fmla="*/ 320192 w 934"/>
              <a:gd name="T55" fmla="*/ 27940 h 120"/>
              <a:gd name="T56" fmla="*/ 321227 w 934"/>
              <a:gd name="T57" fmla="*/ 25083 h 120"/>
              <a:gd name="T58" fmla="*/ 321917 w 934"/>
              <a:gd name="T59" fmla="*/ 22225 h 120"/>
              <a:gd name="T60" fmla="*/ 322262 w 934"/>
              <a:gd name="T61" fmla="*/ 19050 h 120"/>
              <a:gd name="T62" fmla="*/ 321917 w 934"/>
              <a:gd name="T63" fmla="*/ 15875 h 120"/>
              <a:gd name="T64" fmla="*/ 321227 w 934"/>
              <a:gd name="T65" fmla="*/ 13335 h 120"/>
              <a:gd name="T66" fmla="*/ 320192 w 934"/>
              <a:gd name="T67" fmla="*/ 10478 h 120"/>
              <a:gd name="T68" fmla="*/ 318812 w 934"/>
              <a:gd name="T69" fmla="*/ 7938 h 120"/>
              <a:gd name="T70" fmla="*/ 317086 w 934"/>
              <a:gd name="T71" fmla="*/ 5715 h 120"/>
              <a:gd name="T72" fmla="*/ 315016 w 934"/>
              <a:gd name="T73" fmla="*/ 3810 h 120"/>
              <a:gd name="T74" fmla="*/ 312256 w 934"/>
              <a:gd name="T75" fmla="*/ 2223 h 120"/>
              <a:gd name="T76" fmla="*/ 309841 w 934"/>
              <a:gd name="T77" fmla="*/ 953 h 120"/>
              <a:gd name="T78" fmla="*/ 307426 w 934"/>
              <a:gd name="T79" fmla="*/ 318 h 120"/>
              <a:gd name="T80" fmla="*/ 304320 w 934"/>
              <a:gd name="T81" fmla="*/ 0 h 120"/>
              <a:gd name="T82" fmla="*/ 17942 w 934"/>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0"/>
              <a:gd name="T128" fmla="*/ 934 w 934"/>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0">
                <a:moveTo>
                  <a:pt x="52" y="0"/>
                </a:moveTo>
                <a:lnTo>
                  <a:pt x="44" y="1"/>
                </a:lnTo>
                <a:lnTo>
                  <a:pt x="36" y="3"/>
                </a:lnTo>
                <a:lnTo>
                  <a:pt x="28" y="7"/>
                </a:lnTo>
                <a:lnTo>
                  <a:pt x="22" y="12"/>
                </a:lnTo>
                <a:lnTo>
                  <a:pt x="16" y="18"/>
                </a:lnTo>
                <a:lnTo>
                  <a:pt x="10" y="25"/>
                </a:lnTo>
                <a:lnTo>
                  <a:pt x="6" y="33"/>
                </a:lnTo>
                <a:lnTo>
                  <a:pt x="2" y="42"/>
                </a:lnTo>
                <a:lnTo>
                  <a:pt x="1" y="50"/>
                </a:lnTo>
                <a:lnTo>
                  <a:pt x="0" y="60"/>
                </a:lnTo>
                <a:lnTo>
                  <a:pt x="1" y="70"/>
                </a:lnTo>
                <a:lnTo>
                  <a:pt x="2" y="79"/>
                </a:lnTo>
                <a:lnTo>
                  <a:pt x="6" y="88"/>
                </a:lnTo>
                <a:lnTo>
                  <a:pt x="10" y="96"/>
                </a:lnTo>
                <a:lnTo>
                  <a:pt x="16" y="103"/>
                </a:lnTo>
                <a:lnTo>
                  <a:pt x="22" y="109"/>
                </a:lnTo>
                <a:lnTo>
                  <a:pt x="28" y="114"/>
                </a:lnTo>
                <a:lnTo>
                  <a:pt x="36" y="118"/>
                </a:lnTo>
                <a:lnTo>
                  <a:pt x="44" y="120"/>
                </a:lnTo>
                <a:lnTo>
                  <a:pt x="52" y="120"/>
                </a:lnTo>
                <a:lnTo>
                  <a:pt x="882" y="120"/>
                </a:lnTo>
                <a:lnTo>
                  <a:pt x="898" y="118"/>
                </a:lnTo>
                <a:lnTo>
                  <a:pt x="905" y="114"/>
                </a:lnTo>
                <a:lnTo>
                  <a:pt x="913" y="109"/>
                </a:lnTo>
                <a:lnTo>
                  <a:pt x="919" y="103"/>
                </a:lnTo>
                <a:lnTo>
                  <a:pt x="924" y="96"/>
                </a:lnTo>
                <a:lnTo>
                  <a:pt x="928" y="88"/>
                </a:lnTo>
                <a:lnTo>
                  <a:pt x="931" y="79"/>
                </a:lnTo>
                <a:lnTo>
                  <a:pt x="933" y="70"/>
                </a:lnTo>
                <a:lnTo>
                  <a:pt x="934" y="60"/>
                </a:lnTo>
                <a:lnTo>
                  <a:pt x="933" y="50"/>
                </a:lnTo>
                <a:lnTo>
                  <a:pt x="931" y="42"/>
                </a:lnTo>
                <a:lnTo>
                  <a:pt x="928" y="33"/>
                </a:lnTo>
                <a:lnTo>
                  <a:pt x="924" y="25"/>
                </a:lnTo>
                <a:lnTo>
                  <a:pt x="919" y="18"/>
                </a:lnTo>
                <a:lnTo>
                  <a:pt x="913" y="12"/>
                </a:lnTo>
                <a:lnTo>
                  <a:pt x="905" y="7"/>
                </a:lnTo>
                <a:lnTo>
                  <a:pt x="898" y="3"/>
                </a:lnTo>
                <a:lnTo>
                  <a:pt x="891" y="1"/>
                </a:lnTo>
                <a:lnTo>
                  <a:pt x="882"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649" name="Line 225"/>
          <p:cNvSpPr>
            <a:spLocks noChangeShapeType="1"/>
          </p:cNvSpPr>
          <p:nvPr/>
        </p:nvSpPr>
        <p:spPr bwMode="auto">
          <a:xfrm>
            <a:off x="5776913" y="4875213"/>
            <a:ext cx="1587"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3650" name="Freeform 226"/>
          <p:cNvSpPr>
            <a:spLocks/>
          </p:cNvSpPr>
          <p:nvPr/>
        </p:nvSpPr>
        <p:spPr bwMode="auto">
          <a:xfrm>
            <a:off x="5757863" y="4875213"/>
            <a:ext cx="323850" cy="38100"/>
          </a:xfrm>
          <a:custGeom>
            <a:avLst/>
            <a:gdLst>
              <a:gd name="T0" fmla="*/ 18030 w 934"/>
              <a:gd name="T1" fmla="*/ 0 h 120"/>
              <a:gd name="T2" fmla="*/ 14910 w 934"/>
              <a:gd name="T3" fmla="*/ 318 h 120"/>
              <a:gd name="T4" fmla="*/ 12482 w 934"/>
              <a:gd name="T5" fmla="*/ 953 h 120"/>
              <a:gd name="T6" fmla="*/ 9709 w 934"/>
              <a:gd name="T7" fmla="*/ 2223 h 120"/>
              <a:gd name="T8" fmla="*/ 7281 w 934"/>
              <a:gd name="T9" fmla="*/ 3810 h 120"/>
              <a:gd name="T10" fmla="*/ 5201 w 934"/>
              <a:gd name="T11" fmla="*/ 5715 h 120"/>
              <a:gd name="T12" fmla="*/ 3467 w 934"/>
              <a:gd name="T13" fmla="*/ 7938 h 120"/>
              <a:gd name="T14" fmla="*/ 2080 w 934"/>
              <a:gd name="T15" fmla="*/ 10478 h 120"/>
              <a:gd name="T16" fmla="*/ 693 w 934"/>
              <a:gd name="T17" fmla="*/ 13335 h 120"/>
              <a:gd name="T18" fmla="*/ 347 w 934"/>
              <a:gd name="T19" fmla="*/ 15875 h 120"/>
              <a:gd name="T20" fmla="*/ 0 w 934"/>
              <a:gd name="T21" fmla="*/ 19050 h 120"/>
              <a:gd name="T22" fmla="*/ 347 w 934"/>
              <a:gd name="T23" fmla="*/ 22225 h 120"/>
              <a:gd name="T24" fmla="*/ 693 w 934"/>
              <a:gd name="T25" fmla="*/ 25083 h 120"/>
              <a:gd name="T26" fmla="*/ 2080 w 934"/>
              <a:gd name="T27" fmla="*/ 27940 h 120"/>
              <a:gd name="T28" fmla="*/ 3467 w 934"/>
              <a:gd name="T29" fmla="*/ 30480 h 120"/>
              <a:gd name="T30" fmla="*/ 5201 w 934"/>
              <a:gd name="T31" fmla="*/ 32703 h 120"/>
              <a:gd name="T32" fmla="*/ 7281 w 934"/>
              <a:gd name="T33" fmla="*/ 34608 h 120"/>
              <a:gd name="T34" fmla="*/ 9709 w 934"/>
              <a:gd name="T35" fmla="*/ 36195 h 120"/>
              <a:gd name="T36" fmla="*/ 12482 w 934"/>
              <a:gd name="T37" fmla="*/ 37465 h 120"/>
              <a:gd name="T38" fmla="*/ 14910 w 934"/>
              <a:gd name="T39" fmla="*/ 38100 h 120"/>
              <a:gd name="T40" fmla="*/ 18030 w 934"/>
              <a:gd name="T41" fmla="*/ 38100 h 120"/>
              <a:gd name="T42" fmla="*/ 305820 w 934"/>
              <a:gd name="T43" fmla="*/ 38100 h 120"/>
              <a:gd name="T44" fmla="*/ 311368 w 934"/>
              <a:gd name="T45" fmla="*/ 37465 h 120"/>
              <a:gd name="T46" fmla="*/ 313795 w 934"/>
              <a:gd name="T47" fmla="*/ 36195 h 120"/>
              <a:gd name="T48" fmla="*/ 316222 w 934"/>
              <a:gd name="T49" fmla="*/ 34608 h 120"/>
              <a:gd name="T50" fmla="*/ 318302 w 934"/>
              <a:gd name="T51" fmla="*/ 32703 h 120"/>
              <a:gd name="T52" fmla="*/ 320383 w 934"/>
              <a:gd name="T53" fmla="*/ 30480 h 120"/>
              <a:gd name="T54" fmla="*/ 321770 w 934"/>
              <a:gd name="T55" fmla="*/ 27940 h 120"/>
              <a:gd name="T56" fmla="*/ 322810 w 934"/>
              <a:gd name="T57" fmla="*/ 25083 h 120"/>
              <a:gd name="T58" fmla="*/ 323503 w 934"/>
              <a:gd name="T59" fmla="*/ 22225 h 120"/>
              <a:gd name="T60" fmla="*/ 323850 w 934"/>
              <a:gd name="T61" fmla="*/ 19050 h 120"/>
              <a:gd name="T62" fmla="*/ 323503 w 934"/>
              <a:gd name="T63" fmla="*/ 15875 h 120"/>
              <a:gd name="T64" fmla="*/ 322810 w 934"/>
              <a:gd name="T65" fmla="*/ 13335 h 120"/>
              <a:gd name="T66" fmla="*/ 321770 w 934"/>
              <a:gd name="T67" fmla="*/ 10478 h 120"/>
              <a:gd name="T68" fmla="*/ 320383 w 934"/>
              <a:gd name="T69" fmla="*/ 7938 h 120"/>
              <a:gd name="T70" fmla="*/ 318302 w 934"/>
              <a:gd name="T71" fmla="*/ 5715 h 120"/>
              <a:gd name="T72" fmla="*/ 316222 w 934"/>
              <a:gd name="T73" fmla="*/ 3810 h 120"/>
              <a:gd name="T74" fmla="*/ 313795 w 934"/>
              <a:gd name="T75" fmla="*/ 2223 h 120"/>
              <a:gd name="T76" fmla="*/ 311368 w 934"/>
              <a:gd name="T77" fmla="*/ 953 h 120"/>
              <a:gd name="T78" fmla="*/ 308247 w 934"/>
              <a:gd name="T79" fmla="*/ 318 h 120"/>
              <a:gd name="T80" fmla="*/ 305820 w 934"/>
              <a:gd name="T81" fmla="*/ 0 h 120"/>
              <a:gd name="T82" fmla="*/ 18030 w 934"/>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0"/>
              <a:gd name="T128" fmla="*/ 934 w 934"/>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0">
                <a:moveTo>
                  <a:pt x="52" y="0"/>
                </a:moveTo>
                <a:lnTo>
                  <a:pt x="43" y="1"/>
                </a:lnTo>
                <a:lnTo>
                  <a:pt x="36" y="3"/>
                </a:lnTo>
                <a:lnTo>
                  <a:pt x="28" y="7"/>
                </a:lnTo>
                <a:lnTo>
                  <a:pt x="21" y="12"/>
                </a:lnTo>
                <a:lnTo>
                  <a:pt x="15" y="18"/>
                </a:lnTo>
                <a:lnTo>
                  <a:pt x="10" y="25"/>
                </a:lnTo>
                <a:lnTo>
                  <a:pt x="6" y="33"/>
                </a:lnTo>
                <a:lnTo>
                  <a:pt x="2" y="42"/>
                </a:lnTo>
                <a:lnTo>
                  <a:pt x="1" y="50"/>
                </a:lnTo>
                <a:lnTo>
                  <a:pt x="0" y="60"/>
                </a:lnTo>
                <a:lnTo>
                  <a:pt x="1" y="70"/>
                </a:lnTo>
                <a:lnTo>
                  <a:pt x="2" y="79"/>
                </a:lnTo>
                <a:lnTo>
                  <a:pt x="6" y="88"/>
                </a:lnTo>
                <a:lnTo>
                  <a:pt x="10" y="96"/>
                </a:lnTo>
                <a:lnTo>
                  <a:pt x="15" y="103"/>
                </a:lnTo>
                <a:lnTo>
                  <a:pt x="21" y="109"/>
                </a:lnTo>
                <a:lnTo>
                  <a:pt x="28" y="114"/>
                </a:lnTo>
                <a:lnTo>
                  <a:pt x="36" y="118"/>
                </a:lnTo>
                <a:lnTo>
                  <a:pt x="43" y="120"/>
                </a:lnTo>
                <a:lnTo>
                  <a:pt x="52" y="120"/>
                </a:lnTo>
                <a:lnTo>
                  <a:pt x="882" y="120"/>
                </a:lnTo>
                <a:lnTo>
                  <a:pt x="898" y="118"/>
                </a:lnTo>
                <a:lnTo>
                  <a:pt x="905" y="114"/>
                </a:lnTo>
                <a:lnTo>
                  <a:pt x="912" y="109"/>
                </a:lnTo>
                <a:lnTo>
                  <a:pt x="918" y="103"/>
                </a:lnTo>
                <a:lnTo>
                  <a:pt x="924" y="96"/>
                </a:lnTo>
                <a:lnTo>
                  <a:pt x="928" y="88"/>
                </a:lnTo>
                <a:lnTo>
                  <a:pt x="931" y="79"/>
                </a:lnTo>
                <a:lnTo>
                  <a:pt x="933" y="70"/>
                </a:lnTo>
                <a:lnTo>
                  <a:pt x="934" y="60"/>
                </a:lnTo>
                <a:lnTo>
                  <a:pt x="933" y="50"/>
                </a:lnTo>
                <a:lnTo>
                  <a:pt x="931" y="42"/>
                </a:lnTo>
                <a:lnTo>
                  <a:pt x="928" y="33"/>
                </a:lnTo>
                <a:lnTo>
                  <a:pt x="924" y="25"/>
                </a:lnTo>
                <a:lnTo>
                  <a:pt x="918" y="18"/>
                </a:lnTo>
                <a:lnTo>
                  <a:pt x="912" y="12"/>
                </a:lnTo>
                <a:lnTo>
                  <a:pt x="905" y="7"/>
                </a:lnTo>
                <a:lnTo>
                  <a:pt x="898" y="3"/>
                </a:lnTo>
                <a:lnTo>
                  <a:pt x="889" y="1"/>
                </a:lnTo>
                <a:lnTo>
                  <a:pt x="882"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651" name="Line 227"/>
          <p:cNvSpPr>
            <a:spLocks noChangeShapeType="1"/>
          </p:cNvSpPr>
          <p:nvPr/>
        </p:nvSpPr>
        <p:spPr bwMode="auto">
          <a:xfrm>
            <a:off x="6045200" y="4894263"/>
            <a:ext cx="1588"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3652" name="Freeform 228"/>
          <p:cNvSpPr>
            <a:spLocks/>
          </p:cNvSpPr>
          <p:nvPr/>
        </p:nvSpPr>
        <p:spPr bwMode="auto">
          <a:xfrm>
            <a:off x="6045200" y="4811713"/>
            <a:ext cx="36513" cy="101600"/>
          </a:xfrm>
          <a:custGeom>
            <a:avLst/>
            <a:gdLst>
              <a:gd name="T0" fmla="*/ 0 w 104"/>
              <a:gd name="T1" fmla="*/ 82550 h 320"/>
              <a:gd name="T2" fmla="*/ 0 w 104"/>
              <a:gd name="T3" fmla="*/ 85725 h 320"/>
              <a:gd name="T4" fmla="*/ 702 w 104"/>
              <a:gd name="T5" fmla="*/ 88583 h 320"/>
              <a:gd name="T6" fmla="*/ 1755 w 104"/>
              <a:gd name="T7" fmla="*/ 91440 h 320"/>
              <a:gd name="T8" fmla="*/ 3511 w 104"/>
              <a:gd name="T9" fmla="*/ 93980 h 320"/>
              <a:gd name="T10" fmla="*/ 5266 w 104"/>
              <a:gd name="T11" fmla="*/ 96203 h 320"/>
              <a:gd name="T12" fmla="*/ 7373 w 104"/>
              <a:gd name="T13" fmla="*/ 98108 h 320"/>
              <a:gd name="T14" fmla="*/ 9830 w 104"/>
              <a:gd name="T15" fmla="*/ 99695 h 320"/>
              <a:gd name="T16" fmla="*/ 12639 w 104"/>
              <a:gd name="T17" fmla="*/ 100965 h 320"/>
              <a:gd name="T18" fmla="*/ 15097 w 104"/>
              <a:gd name="T19" fmla="*/ 101600 h 320"/>
              <a:gd name="T20" fmla="*/ 18257 w 104"/>
              <a:gd name="T21" fmla="*/ 101600 h 320"/>
              <a:gd name="T22" fmla="*/ 20714 w 104"/>
              <a:gd name="T23" fmla="*/ 101600 h 320"/>
              <a:gd name="T24" fmla="*/ 23874 w 104"/>
              <a:gd name="T25" fmla="*/ 100965 h 320"/>
              <a:gd name="T26" fmla="*/ 26331 w 104"/>
              <a:gd name="T27" fmla="*/ 99695 h 320"/>
              <a:gd name="T28" fmla="*/ 28789 w 104"/>
              <a:gd name="T29" fmla="*/ 98108 h 320"/>
              <a:gd name="T30" fmla="*/ 30896 w 104"/>
              <a:gd name="T31" fmla="*/ 96203 h 320"/>
              <a:gd name="T32" fmla="*/ 33002 w 104"/>
              <a:gd name="T33" fmla="*/ 93980 h 320"/>
              <a:gd name="T34" fmla="*/ 34406 w 104"/>
              <a:gd name="T35" fmla="*/ 91440 h 320"/>
              <a:gd name="T36" fmla="*/ 35460 w 104"/>
              <a:gd name="T37" fmla="*/ 88583 h 320"/>
              <a:gd name="T38" fmla="*/ 36162 w 104"/>
              <a:gd name="T39" fmla="*/ 85725 h 320"/>
              <a:gd name="T40" fmla="*/ 36513 w 104"/>
              <a:gd name="T41" fmla="*/ 82550 h 320"/>
              <a:gd name="T42" fmla="*/ 36513 w 104"/>
              <a:gd name="T43" fmla="*/ 19368 h 320"/>
              <a:gd name="T44" fmla="*/ 35460 w 104"/>
              <a:gd name="T45" fmla="*/ 13018 h 320"/>
              <a:gd name="T46" fmla="*/ 34406 w 104"/>
              <a:gd name="T47" fmla="*/ 10478 h 320"/>
              <a:gd name="T48" fmla="*/ 33002 w 104"/>
              <a:gd name="T49" fmla="*/ 7620 h 320"/>
              <a:gd name="T50" fmla="*/ 30896 w 104"/>
              <a:gd name="T51" fmla="*/ 5398 h 320"/>
              <a:gd name="T52" fmla="*/ 28789 w 104"/>
              <a:gd name="T53" fmla="*/ 3493 h 320"/>
              <a:gd name="T54" fmla="*/ 26331 w 104"/>
              <a:gd name="T55" fmla="*/ 1905 h 320"/>
              <a:gd name="T56" fmla="*/ 23874 w 104"/>
              <a:gd name="T57" fmla="*/ 953 h 320"/>
              <a:gd name="T58" fmla="*/ 20714 w 104"/>
              <a:gd name="T59" fmla="*/ 0 h 320"/>
              <a:gd name="T60" fmla="*/ 18257 w 104"/>
              <a:gd name="T61" fmla="*/ 0 h 320"/>
              <a:gd name="T62" fmla="*/ 15097 w 104"/>
              <a:gd name="T63" fmla="*/ 0 h 320"/>
              <a:gd name="T64" fmla="*/ 12639 w 104"/>
              <a:gd name="T65" fmla="*/ 953 h 320"/>
              <a:gd name="T66" fmla="*/ 9830 w 104"/>
              <a:gd name="T67" fmla="*/ 1905 h 320"/>
              <a:gd name="T68" fmla="*/ 7373 w 104"/>
              <a:gd name="T69" fmla="*/ 3493 h 320"/>
              <a:gd name="T70" fmla="*/ 5266 w 104"/>
              <a:gd name="T71" fmla="*/ 5398 h 320"/>
              <a:gd name="T72" fmla="*/ 3511 w 104"/>
              <a:gd name="T73" fmla="*/ 7620 h 320"/>
              <a:gd name="T74" fmla="*/ 1755 w 104"/>
              <a:gd name="T75" fmla="*/ 10478 h 320"/>
              <a:gd name="T76" fmla="*/ 702 w 104"/>
              <a:gd name="T77" fmla="*/ 13018 h 320"/>
              <a:gd name="T78" fmla="*/ 0 w 104"/>
              <a:gd name="T79" fmla="*/ 16193 h 320"/>
              <a:gd name="T80" fmla="*/ 0 w 104"/>
              <a:gd name="T81" fmla="*/ 19368 h 320"/>
              <a:gd name="T82" fmla="*/ 0 w 104"/>
              <a:gd name="T83" fmla="*/ 82550 h 3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320"/>
              <a:gd name="T128" fmla="*/ 104 w 104"/>
              <a:gd name="T129" fmla="*/ 320 h 3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320">
                <a:moveTo>
                  <a:pt x="0" y="260"/>
                </a:moveTo>
                <a:lnTo>
                  <a:pt x="0" y="270"/>
                </a:lnTo>
                <a:lnTo>
                  <a:pt x="2" y="279"/>
                </a:lnTo>
                <a:lnTo>
                  <a:pt x="5" y="288"/>
                </a:lnTo>
                <a:lnTo>
                  <a:pt x="10" y="296"/>
                </a:lnTo>
                <a:lnTo>
                  <a:pt x="15" y="303"/>
                </a:lnTo>
                <a:lnTo>
                  <a:pt x="21" y="309"/>
                </a:lnTo>
                <a:lnTo>
                  <a:pt x="28" y="314"/>
                </a:lnTo>
                <a:lnTo>
                  <a:pt x="36" y="318"/>
                </a:lnTo>
                <a:lnTo>
                  <a:pt x="43" y="320"/>
                </a:lnTo>
                <a:lnTo>
                  <a:pt x="52" y="320"/>
                </a:lnTo>
                <a:lnTo>
                  <a:pt x="59" y="320"/>
                </a:lnTo>
                <a:lnTo>
                  <a:pt x="68" y="318"/>
                </a:lnTo>
                <a:lnTo>
                  <a:pt x="75" y="314"/>
                </a:lnTo>
                <a:lnTo>
                  <a:pt x="82" y="309"/>
                </a:lnTo>
                <a:lnTo>
                  <a:pt x="88" y="303"/>
                </a:lnTo>
                <a:lnTo>
                  <a:pt x="94" y="296"/>
                </a:lnTo>
                <a:lnTo>
                  <a:pt x="98" y="288"/>
                </a:lnTo>
                <a:lnTo>
                  <a:pt x="101" y="279"/>
                </a:lnTo>
                <a:lnTo>
                  <a:pt x="103" y="270"/>
                </a:lnTo>
                <a:lnTo>
                  <a:pt x="104" y="260"/>
                </a:lnTo>
                <a:lnTo>
                  <a:pt x="104" y="61"/>
                </a:lnTo>
                <a:lnTo>
                  <a:pt x="101" y="41"/>
                </a:lnTo>
                <a:lnTo>
                  <a:pt x="98" y="33"/>
                </a:lnTo>
                <a:lnTo>
                  <a:pt x="94" y="24"/>
                </a:lnTo>
                <a:lnTo>
                  <a:pt x="88" y="17"/>
                </a:lnTo>
                <a:lnTo>
                  <a:pt x="82" y="11"/>
                </a:lnTo>
                <a:lnTo>
                  <a:pt x="75" y="6"/>
                </a:lnTo>
                <a:lnTo>
                  <a:pt x="68" y="3"/>
                </a:lnTo>
                <a:lnTo>
                  <a:pt x="59" y="0"/>
                </a:lnTo>
                <a:lnTo>
                  <a:pt x="52" y="0"/>
                </a:lnTo>
                <a:lnTo>
                  <a:pt x="43" y="0"/>
                </a:lnTo>
                <a:lnTo>
                  <a:pt x="36" y="3"/>
                </a:lnTo>
                <a:lnTo>
                  <a:pt x="28" y="6"/>
                </a:lnTo>
                <a:lnTo>
                  <a:pt x="21" y="11"/>
                </a:lnTo>
                <a:lnTo>
                  <a:pt x="15" y="17"/>
                </a:lnTo>
                <a:lnTo>
                  <a:pt x="10" y="24"/>
                </a:lnTo>
                <a:lnTo>
                  <a:pt x="5" y="33"/>
                </a:lnTo>
                <a:lnTo>
                  <a:pt x="2" y="41"/>
                </a:lnTo>
                <a:lnTo>
                  <a:pt x="0" y="51"/>
                </a:lnTo>
                <a:lnTo>
                  <a:pt x="0" y="61"/>
                </a:lnTo>
                <a:lnTo>
                  <a:pt x="0" y="26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653" name="Line 229"/>
          <p:cNvSpPr>
            <a:spLocks noChangeShapeType="1"/>
          </p:cNvSpPr>
          <p:nvPr/>
        </p:nvSpPr>
        <p:spPr bwMode="auto">
          <a:xfrm>
            <a:off x="6064250" y="4811713"/>
            <a:ext cx="1588"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3654" name="Freeform 230"/>
          <p:cNvSpPr>
            <a:spLocks/>
          </p:cNvSpPr>
          <p:nvPr/>
        </p:nvSpPr>
        <p:spPr bwMode="auto">
          <a:xfrm>
            <a:off x="6045200" y="4811713"/>
            <a:ext cx="322263" cy="38100"/>
          </a:xfrm>
          <a:custGeom>
            <a:avLst/>
            <a:gdLst>
              <a:gd name="T0" fmla="*/ 17961 w 933"/>
              <a:gd name="T1" fmla="*/ 0 h 121"/>
              <a:gd name="T2" fmla="*/ 14852 w 933"/>
              <a:gd name="T3" fmla="*/ 0 h 121"/>
              <a:gd name="T4" fmla="*/ 12435 w 933"/>
              <a:gd name="T5" fmla="*/ 945 h 121"/>
              <a:gd name="T6" fmla="*/ 9671 w 933"/>
              <a:gd name="T7" fmla="*/ 1889 h 121"/>
              <a:gd name="T8" fmla="*/ 7254 w 933"/>
              <a:gd name="T9" fmla="*/ 3464 h 121"/>
              <a:gd name="T10" fmla="*/ 5181 w 933"/>
              <a:gd name="T11" fmla="*/ 5353 h 121"/>
              <a:gd name="T12" fmla="*/ 3454 w 933"/>
              <a:gd name="T13" fmla="*/ 7557 h 121"/>
              <a:gd name="T14" fmla="*/ 1727 w 933"/>
              <a:gd name="T15" fmla="*/ 10391 h 121"/>
              <a:gd name="T16" fmla="*/ 691 w 933"/>
              <a:gd name="T17" fmla="*/ 12910 h 121"/>
              <a:gd name="T18" fmla="*/ 0 w 933"/>
              <a:gd name="T19" fmla="*/ 16059 h 121"/>
              <a:gd name="T20" fmla="*/ 0 w 933"/>
              <a:gd name="T21" fmla="*/ 19207 h 121"/>
              <a:gd name="T22" fmla="*/ 0 w 933"/>
              <a:gd name="T23" fmla="*/ 21726 h 121"/>
              <a:gd name="T24" fmla="*/ 691 w 933"/>
              <a:gd name="T25" fmla="*/ 24875 h 121"/>
              <a:gd name="T26" fmla="*/ 1727 w 933"/>
              <a:gd name="T27" fmla="*/ 27394 h 121"/>
              <a:gd name="T28" fmla="*/ 3454 w 933"/>
              <a:gd name="T29" fmla="*/ 30228 h 121"/>
              <a:gd name="T30" fmla="*/ 5181 w 933"/>
              <a:gd name="T31" fmla="*/ 32432 h 121"/>
              <a:gd name="T32" fmla="*/ 7254 w 933"/>
              <a:gd name="T33" fmla="*/ 34321 h 121"/>
              <a:gd name="T34" fmla="*/ 9671 w 933"/>
              <a:gd name="T35" fmla="*/ 35896 h 121"/>
              <a:gd name="T36" fmla="*/ 12435 w 933"/>
              <a:gd name="T37" fmla="*/ 36840 h 121"/>
              <a:gd name="T38" fmla="*/ 14852 w 933"/>
              <a:gd name="T39" fmla="*/ 37785 h 121"/>
              <a:gd name="T40" fmla="*/ 17961 w 933"/>
              <a:gd name="T41" fmla="*/ 38100 h 121"/>
              <a:gd name="T42" fmla="*/ 304302 w 933"/>
              <a:gd name="T43" fmla="*/ 38100 h 121"/>
              <a:gd name="T44" fmla="*/ 309828 w 933"/>
              <a:gd name="T45" fmla="*/ 36840 h 121"/>
              <a:gd name="T46" fmla="*/ 312937 w 933"/>
              <a:gd name="T47" fmla="*/ 35896 h 121"/>
              <a:gd name="T48" fmla="*/ 315009 w 933"/>
              <a:gd name="T49" fmla="*/ 34321 h 121"/>
              <a:gd name="T50" fmla="*/ 317082 w 933"/>
              <a:gd name="T51" fmla="*/ 32432 h 121"/>
              <a:gd name="T52" fmla="*/ 318809 w 933"/>
              <a:gd name="T53" fmla="*/ 30228 h 121"/>
              <a:gd name="T54" fmla="*/ 320536 w 933"/>
              <a:gd name="T55" fmla="*/ 27394 h 121"/>
              <a:gd name="T56" fmla="*/ 321227 w 933"/>
              <a:gd name="T57" fmla="*/ 24875 h 121"/>
              <a:gd name="T58" fmla="*/ 322263 w 933"/>
              <a:gd name="T59" fmla="*/ 21726 h 121"/>
              <a:gd name="T60" fmla="*/ 322263 w 933"/>
              <a:gd name="T61" fmla="*/ 19207 h 121"/>
              <a:gd name="T62" fmla="*/ 322263 w 933"/>
              <a:gd name="T63" fmla="*/ 16059 h 121"/>
              <a:gd name="T64" fmla="*/ 321227 w 933"/>
              <a:gd name="T65" fmla="*/ 12910 h 121"/>
              <a:gd name="T66" fmla="*/ 320536 w 933"/>
              <a:gd name="T67" fmla="*/ 10391 h 121"/>
              <a:gd name="T68" fmla="*/ 318809 w 933"/>
              <a:gd name="T69" fmla="*/ 7557 h 121"/>
              <a:gd name="T70" fmla="*/ 317082 w 933"/>
              <a:gd name="T71" fmla="*/ 5353 h 121"/>
              <a:gd name="T72" fmla="*/ 315009 w 933"/>
              <a:gd name="T73" fmla="*/ 3464 h 121"/>
              <a:gd name="T74" fmla="*/ 312937 w 933"/>
              <a:gd name="T75" fmla="*/ 1889 h 121"/>
              <a:gd name="T76" fmla="*/ 309828 w 933"/>
              <a:gd name="T77" fmla="*/ 945 h 121"/>
              <a:gd name="T78" fmla="*/ 307411 w 933"/>
              <a:gd name="T79" fmla="*/ 0 h 121"/>
              <a:gd name="T80" fmla="*/ 304302 w 933"/>
              <a:gd name="T81" fmla="*/ 0 h 121"/>
              <a:gd name="T82" fmla="*/ 17961 w 933"/>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3"/>
              <a:gd name="T127" fmla="*/ 0 h 121"/>
              <a:gd name="T128" fmla="*/ 933 w 933"/>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3" h="121">
                <a:moveTo>
                  <a:pt x="52" y="0"/>
                </a:moveTo>
                <a:lnTo>
                  <a:pt x="43" y="0"/>
                </a:lnTo>
                <a:lnTo>
                  <a:pt x="36" y="3"/>
                </a:lnTo>
                <a:lnTo>
                  <a:pt x="28" y="6"/>
                </a:lnTo>
                <a:lnTo>
                  <a:pt x="21" y="11"/>
                </a:lnTo>
                <a:lnTo>
                  <a:pt x="15" y="17"/>
                </a:lnTo>
                <a:lnTo>
                  <a:pt x="10" y="24"/>
                </a:lnTo>
                <a:lnTo>
                  <a:pt x="5" y="33"/>
                </a:lnTo>
                <a:lnTo>
                  <a:pt x="2" y="41"/>
                </a:lnTo>
                <a:lnTo>
                  <a:pt x="0" y="51"/>
                </a:lnTo>
                <a:lnTo>
                  <a:pt x="0" y="61"/>
                </a:lnTo>
                <a:lnTo>
                  <a:pt x="0" y="69"/>
                </a:lnTo>
                <a:lnTo>
                  <a:pt x="2" y="79"/>
                </a:lnTo>
                <a:lnTo>
                  <a:pt x="5" y="87"/>
                </a:lnTo>
                <a:lnTo>
                  <a:pt x="10" y="96"/>
                </a:lnTo>
                <a:lnTo>
                  <a:pt x="15" y="103"/>
                </a:lnTo>
                <a:lnTo>
                  <a:pt x="21" y="109"/>
                </a:lnTo>
                <a:lnTo>
                  <a:pt x="28" y="114"/>
                </a:lnTo>
                <a:lnTo>
                  <a:pt x="36" y="117"/>
                </a:lnTo>
                <a:lnTo>
                  <a:pt x="43" y="120"/>
                </a:lnTo>
                <a:lnTo>
                  <a:pt x="52" y="121"/>
                </a:lnTo>
                <a:lnTo>
                  <a:pt x="881" y="121"/>
                </a:lnTo>
                <a:lnTo>
                  <a:pt x="897" y="117"/>
                </a:lnTo>
                <a:lnTo>
                  <a:pt x="906" y="114"/>
                </a:lnTo>
                <a:lnTo>
                  <a:pt x="912" y="109"/>
                </a:lnTo>
                <a:lnTo>
                  <a:pt x="918" y="103"/>
                </a:lnTo>
                <a:lnTo>
                  <a:pt x="923" y="96"/>
                </a:lnTo>
                <a:lnTo>
                  <a:pt x="928" y="87"/>
                </a:lnTo>
                <a:lnTo>
                  <a:pt x="930" y="79"/>
                </a:lnTo>
                <a:lnTo>
                  <a:pt x="933" y="69"/>
                </a:lnTo>
                <a:lnTo>
                  <a:pt x="933" y="61"/>
                </a:lnTo>
                <a:lnTo>
                  <a:pt x="933" y="51"/>
                </a:lnTo>
                <a:lnTo>
                  <a:pt x="930" y="41"/>
                </a:lnTo>
                <a:lnTo>
                  <a:pt x="928" y="33"/>
                </a:lnTo>
                <a:lnTo>
                  <a:pt x="923" y="24"/>
                </a:lnTo>
                <a:lnTo>
                  <a:pt x="918" y="17"/>
                </a:lnTo>
                <a:lnTo>
                  <a:pt x="912" y="11"/>
                </a:lnTo>
                <a:lnTo>
                  <a:pt x="906" y="6"/>
                </a:lnTo>
                <a:lnTo>
                  <a:pt x="897" y="3"/>
                </a:lnTo>
                <a:lnTo>
                  <a:pt x="890" y="0"/>
                </a:lnTo>
                <a:lnTo>
                  <a:pt x="881"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655" name="Line 231"/>
          <p:cNvSpPr>
            <a:spLocks noChangeShapeType="1"/>
          </p:cNvSpPr>
          <p:nvPr/>
        </p:nvSpPr>
        <p:spPr bwMode="auto">
          <a:xfrm>
            <a:off x="6350000" y="4811713"/>
            <a:ext cx="1588"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3656" name="Freeform 232"/>
          <p:cNvSpPr>
            <a:spLocks/>
          </p:cNvSpPr>
          <p:nvPr/>
        </p:nvSpPr>
        <p:spPr bwMode="auto">
          <a:xfrm>
            <a:off x="6332538" y="4811713"/>
            <a:ext cx="320675" cy="38100"/>
          </a:xfrm>
          <a:custGeom>
            <a:avLst/>
            <a:gdLst>
              <a:gd name="T0" fmla="*/ 17873 w 933"/>
              <a:gd name="T1" fmla="*/ 0 h 121"/>
              <a:gd name="T2" fmla="*/ 14779 w 933"/>
              <a:gd name="T3" fmla="*/ 0 h 121"/>
              <a:gd name="T4" fmla="*/ 12373 w 933"/>
              <a:gd name="T5" fmla="*/ 945 h 121"/>
              <a:gd name="T6" fmla="*/ 9967 w 933"/>
              <a:gd name="T7" fmla="*/ 1889 h 121"/>
              <a:gd name="T8" fmla="*/ 7218 w 933"/>
              <a:gd name="T9" fmla="*/ 3464 h 121"/>
              <a:gd name="T10" fmla="*/ 5156 w 933"/>
              <a:gd name="T11" fmla="*/ 5353 h 121"/>
              <a:gd name="T12" fmla="*/ 3437 w 933"/>
              <a:gd name="T13" fmla="*/ 7557 h 121"/>
              <a:gd name="T14" fmla="*/ 1719 w 933"/>
              <a:gd name="T15" fmla="*/ 10391 h 121"/>
              <a:gd name="T16" fmla="*/ 1031 w 933"/>
              <a:gd name="T17" fmla="*/ 12910 h 121"/>
              <a:gd name="T18" fmla="*/ 0 w 933"/>
              <a:gd name="T19" fmla="*/ 16059 h 121"/>
              <a:gd name="T20" fmla="*/ 0 w 933"/>
              <a:gd name="T21" fmla="*/ 19207 h 121"/>
              <a:gd name="T22" fmla="*/ 0 w 933"/>
              <a:gd name="T23" fmla="*/ 21726 h 121"/>
              <a:gd name="T24" fmla="*/ 1031 w 933"/>
              <a:gd name="T25" fmla="*/ 24875 h 121"/>
              <a:gd name="T26" fmla="*/ 1719 w 933"/>
              <a:gd name="T27" fmla="*/ 27394 h 121"/>
              <a:gd name="T28" fmla="*/ 3437 w 933"/>
              <a:gd name="T29" fmla="*/ 30228 h 121"/>
              <a:gd name="T30" fmla="*/ 5156 w 933"/>
              <a:gd name="T31" fmla="*/ 32432 h 121"/>
              <a:gd name="T32" fmla="*/ 7218 w 933"/>
              <a:gd name="T33" fmla="*/ 34321 h 121"/>
              <a:gd name="T34" fmla="*/ 9967 w 933"/>
              <a:gd name="T35" fmla="*/ 35896 h 121"/>
              <a:gd name="T36" fmla="*/ 12373 w 933"/>
              <a:gd name="T37" fmla="*/ 36840 h 121"/>
              <a:gd name="T38" fmla="*/ 14779 w 933"/>
              <a:gd name="T39" fmla="*/ 37785 h 121"/>
              <a:gd name="T40" fmla="*/ 17873 w 933"/>
              <a:gd name="T41" fmla="*/ 38100 h 121"/>
              <a:gd name="T42" fmla="*/ 302802 w 933"/>
              <a:gd name="T43" fmla="*/ 38100 h 121"/>
              <a:gd name="T44" fmla="*/ 308302 w 933"/>
              <a:gd name="T45" fmla="*/ 36840 h 121"/>
              <a:gd name="T46" fmla="*/ 310708 w 933"/>
              <a:gd name="T47" fmla="*/ 35896 h 121"/>
              <a:gd name="T48" fmla="*/ 313457 w 933"/>
              <a:gd name="T49" fmla="*/ 34321 h 121"/>
              <a:gd name="T50" fmla="*/ 315519 w 933"/>
              <a:gd name="T51" fmla="*/ 32432 h 121"/>
              <a:gd name="T52" fmla="*/ 317238 w 933"/>
              <a:gd name="T53" fmla="*/ 30228 h 121"/>
              <a:gd name="T54" fmla="*/ 318956 w 933"/>
              <a:gd name="T55" fmla="*/ 27394 h 121"/>
              <a:gd name="T56" fmla="*/ 319644 w 933"/>
              <a:gd name="T57" fmla="*/ 24875 h 121"/>
              <a:gd name="T58" fmla="*/ 320675 w 933"/>
              <a:gd name="T59" fmla="*/ 21726 h 121"/>
              <a:gd name="T60" fmla="*/ 320675 w 933"/>
              <a:gd name="T61" fmla="*/ 19207 h 121"/>
              <a:gd name="T62" fmla="*/ 320675 w 933"/>
              <a:gd name="T63" fmla="*/ 16059 h 121"/>
              <a:gd name="T64" fmla="*/ 319644 w 933"/>
              <a:gd name="T65" fmla="*/ 12910 h 121"/>
              <a:gd name="T66" fmla="*/ 318956 w 933"/>
              <a:gd name="T67" fmla="*/ 10391 h 121"/>
              <a:gd name="T68" fmla="*/ 317238 w 933"/>
              <a:gd name="T69" fmla="*/ 7557 h 121"/>
              <a:gd name="T70" fmla="*/ 315519 w 933"/>
              <a:gd name="T71" fmla="*/ 5353 h 121"/>
              <a:gd name="T72" fmla="*/ 313457 w 933"/>
              <a:gd name="T73" fmla="*/ 3464 h 121"/>
              <a:gd name="T74" fmla="*/ 310708 w 933"/>
              <a:gd name="T75" fmla="*/ 1889 h 121"/>
              <a:gd name="T76" fmla="*/ 308302 w 933"/>
              <a:gd name="T77" fmla="*/ 945 h 121"/>
              <a:gd name="T78" fmla="*/ 305896 w 933"/>
              <a:gd name="T79" fmla="*/ 0 h 121"/>
              <a:gd name="T80" fmla="*/ 302802 w 933"/>
              <a:gd name="T81" fmla="*/ 0 h 121"/>
              <a:gd name="T82" fmla="*/ 17873 w 933"/>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3"/>
              <a:gd name="T127" fmla="*/ 0 h 121"/>
              <a:gd name="T128" fmla="*/ 933 w 933"/>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3" h="121">
                <a:moveTo>
                  <a:pt x="52" y="0"/>
                </a:moveTo>
                <a:lnTo>
                  <a:pt x="43" y="0"/>
                </a:lnTo>
                <a:lnTo>
                  <a:pt x="36" y="3"/>
                </a:lnTo>
                <a:lnTo>
                  <a:pt x="29" y="6"/>
                </a:lnTo>
                <a:lnTo>
                  <a:pt x="21" y="11"/>
                </a:lnTo>
                <a:lnTo>
                  <a:pt x="15" y="17"/>
                </a:lnTo>
                <a:lnTo>
                  <a:pt x="10" y="24"/>
                </a:lnTo>
                <a:lnTo>
                  <a:pt x="5" y="33"/>
                </a:lnTo>
                <a:lnTo>
                  <a:pt x="3" y="41"/>
                </a:lnTo>
                <a:lnTo>
                  <a:pt x="0" y="51"/>
                </a:lnTo>
                <a:lnTo>
                  <a:pt x="0" y="61"/>
                </a:lnTo>
                <a:lnTo>
                  <a:pt x="0" y="69"/>
                </a:lnTo>
                <a:lnTo>
                  <a:pt x="3" y="79"/>
                </a:lnTo>
                <a:lnTo>
                  <a:pt x="5" y="87"/>
                </a:lnTo>
                <a:lnTo>
                  <a:pt x="10" y="96"/>
                </a:lnTo>
                <a:lnTo>
                  <a:pt x="15" y="103"/>
                </a:lnTo>
                <a:lnTo>
                  <a:pt x="21" y="109"/>
                </a:lnTo>
                <a:lnTo>
                  <a:pt x="29" y="114"/>
                </a:lnTo>
                <a:lnTo>
                  <a:pt x="36" y="117"/>
                </a:lnTo>
                <a:lnTo>
                  <a:pt x="43" y="120"/>
                </a:lnTo>
                <a:lnTo>
                  <a:pt x="52" y="121"/>
                </a:lnTo>
                <a:lnTo>
                  <a:pt x="881" y="121"/>
                </a:lnTo>
                <a:lnTo>
                  <a:pt x="897" y="117"/>
                </a:lnTo>
                <a:lnTo>
                  <a:pt x="904" y="114"/>
                </a:lnTo>
                <a:lnTo>
                  <a:pt x="912" y="109"/>
                </a:lnTo>
                <a:lnTo>
                  <a:pt x="918" y="103"/>
                </a:lnTo>
                <a:lnTo>
                  <a:pt x="923" y="96"/>
                </a:lnTo>
                <a:lnTo>
                  <a:pt x="928" y="87"/>
                </a:lnTo>
                <a:lnTo>
                  <a:pt x="930" y="79"/>
                </a:lnTo>
                <a:lnTo>
                  <a:pt x="933" y="69"/>
                </a:lnTo>
                <a:lnTo>
                  <a:pt x="933" y="61"/>
                </a:lnTo>
                <a:lnTo>
                  <a:pt x="933" y="51"/>
                </a:lnTo>
                <a:lnTo>
                  <a:pt x="930" y="41"/>
                </a:lnTo>
                <a:lnTo>
                  <a:pt x="928" y="33"/>
                </a:lnTo>
                <a:lnTo>
                  <a:pt x="923" y="24"/>
                </a:lnTo>
                <a:lnTo>
                  <a:pt x="918" y="17"/>
                </a:lnTo>
                <a:lnTo>
                  <a:pt x="912" y="11"/>
                </a:lnTo>
                <a:lnTo>
                  <a:pt x="904" y="6"/>
                </a:lnTo>
                <a:lnTo>
                  <a:pt x="897" y="3"/>
                </a:lnTo>
                <a:lnTo>
                  <a:pt x="890" y="0"/>
                </a:lnTo>
                <a:lnTo>
                  <a:pt x="881"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657" name="Line 233"/>
          <p:cNvSpPr>
            <a:spLocks noChangeShapeType="1"/>
          </p:cNvSpPr>
          <p:nvPr/>
        </p:nvSpPr>
        <p:spPr bwMode="auto">
          <a:xfrm>
            <a:off x="6635750" y="4811713"/>
            <a:ext cx="1588"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3658" name="Freeform 234"/>
          <p:cNvSpPr>
            <a:spLocks/>
          </p:cNvSpPr>
          <p:nvPr/>
        </p:nvSpPr>
        <p:spPr bwMode="auto">
          <a:xfrm>
            <a:off x="6619875" y="4811713"/>
            <a:ext cx="320675" cy="38100"/>
          </a:xfrm>
          <a:custGeom>
            <a:avLst/>
            <a:gdLst>
              <a:gd name="T0" fmla="*/ 17853 w 934"/>
              <a:gd name="T1" fmla="*/ 0 h 121"/>
              <a:gd name="T2" fmla="*/ 15450 w 934"/>
              <a:gd name="T3" fmla="*/ 0 h 121"/>
              <a:gd name="T4" fmla="*/ 12360 w 934"/>
              <a:gd name="T5" fmla="*/ 945 h 121"/>
              <a:gd name="T6" fmla="*/ 9613 w 934"/>
              <a:gd name="T7" fmla="*/ 1889 h 121"/>
              <a:gd name="T8" fmla="*/ 7553 w 934"/>
              <a:gd name="T9" fmla="*/ 3464 h 121"/>
              <a:gd name="T10" fmla="*/ 5493 w 934"/>
              <a:gd name="T11" fmla="*/ 5353 h 121"/>
              <a:gd name="T12" fmla="*/ 3433 w 934"/>
              <a:gd name="T13" fmla="*/ 7557 h 121"/>
              <a:gd name="T14" fmla="*/ 2060 w 934"/>
              <a:gd name="T15" fmla="*/ 10391 h 121"/>
              <a:gd name="T16" fmla="*/ 687 w 934"/>
              <a:gd name="T17" fmla="*/ 12910 h 121"/>
              <a:gd name="T18" fmla="*/ 343 w 934"/>
              <a:gd name="T19" fmla="*/ 16059 h 121"/>
              <a:gd name="T20" fmla="*/ 0 w 934"/>
              <a:gd name="T21" fmla="*/ 19207 h 121"/>
              <a:gd name="T22" fmla="*/ 343 w 934"/>
              <a:gd name="T23" fmla="*/ 21726 h 121"/>
              <a:gd name="T24" fmla="*/ 687 w 934"/>
              <a:gd name="T25" fmla="*/ 24875 h 121"/>
              <a:gd name="T26" fmla="*/ 2060 w 934"/>
              <a:gd name="T27" fmla="*/ 27394 h 121"/>
              <a:gd name="T28" fmla="*/ 3433 w 934"/>
              <a:gd name="T29" fmla="*/ 30228 h 121"/>
              <a:gd name="T30" fmla="*/ 5493 w 934"/>
              <a:gd name="T31" fmla="*/ 32432 h 121"/>
              <a:gd name="T32" fmla="*/ 7553 w 934"/>
              <a:gd name="T33" fmla="*/ 34321 h 121"/>
              <a:gd name="T34" fmla="*/ 9613 w 934"/>
              <a:gd name="T35" fmla="*/ 35896 h 121"/>
              <a:gd name="T36" fmla="*/ 12360 w 934"/>
              <a:gd name="T37" fmla="*/ 36840 h 121"/>
              <a:gd name="T38" fmla="*/ 15450 w 934"/>
              <a:gd name="T39" fmla="*/ 37785 h 121"/>
              <a:gd name="T40" fmla="*/ 17853 w 934"/>
              <a:gd name="T41" fmla="*/ 38100 h 121"/>
              <a:gd name="T42" fmla="*/ 302822 w 934"/>
              <a:gd name="T43" fmla="*/ 38100 h 121"/>
              <a:gd name="T44" fmla="*/ 308315 w 934"/>
              <a:gd name="T45" fmla="*/ 36840 h 121"/>
              <a:gd name="T46" fmla="*/ 311062 w 934"/>
              <a:gd name="T47" fmla="*/ 35896 h 121"/>
              <a:gd name="T48" fmla="*/ 313465 w 934"/>
              <a:gd name="T49" fmla="*/ 34321 h 121"/>
              <a:gd name="T50" fmla="*/ 315525 w 934"/>
              <a:gd name="T51" fmla="*/ 32432 h 121"/>
              <a:gd name="T52" fmla="*/ 317242 w 934"/>
              <a:gd name="T53" fmla="*/ 30228 h 121"/>
              <a:gd name="T54" fmla="*/ 318615 w 934"/>
              <a:gd name="T55" fmla="*/ 27394 h 121"/>
              <a:gd name="T56" fmla="*/ 319988 w 934"/>
              <a:gd name="T57" fmla="*/ 24875 h 121"/>
              <a:gd name="T58" fmla="*/ 320332 w 934"/>
              <a:gd name="T59" fmla="*/ 21726 h 121"/>
              <a:gd name="T60" fmla="*/ 320675 w 934"/>
              <a:gd name="T61" fmla="*/ 19207 h 121"/>
              <a:gd name="T62" fmla="*/ 320332 w 934"/>
              <a:gd name="T63" fmla="*/ 16059 h 121"/>
              <a:gd name="T64" fmla="*/ 319988 w 934"/>
              <a:gd name="T65" fmla="*/ 12910 h 121"/>
              <a:gd name="T66" fmla="*/ 318615 w 934"/>
              <a:gd name="T67" fmla="*/ 10391 h 121"/>
              <a:gd name="T68" fmla="*/ 317242 w 934"/>
              <a:gd name="T69" fmla="*/ 7557 h 121"/>
              <a:gd name="T70" fmla="*/ 315525 w 934"/>
              <a:gd name="T71" fmla="*/ 5353 h 121"/>
              <a:gd name="T72" fmla="*/ 313465 w 934"/>
              <a:gd name="T73" fmla="*/ 3464 h 121"/>
              <a:gd name="T74" fmla="*/ 311062 w 934"/>
              <a:gd name="T75" fmla="*/ 1889 h 121"/>
              <a:gd name="T76" fmla="*/ 308315 w 934"/>
              <a:gd name="T77" fmla="*/ 945 h 121"/>
              <a:gd name="T78" fmla="*/ 305912 w 934"/>
              <a:gd name="T79" fmla="*/ 0 h 121"/>
              <a:gd name="T80" fmla="*/ 302822 w 934"/>
              <a:gd name="T81" fmla="*/ 0 h 121"/>
              <a:gd name="T82" fmla="*/ 17853 w 934"/>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1"/>
              <a:gd name="T128" fmla="*/ 934 w 934"/>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1">
                <a:moveTo>
                  <a:pt x="52" y="0"/>
                </a:moveTo>
                <a:lnTo>
                  <a:pt x="45" y="0"/>
                </a:lnTo>
                <a:lnTo>
                  <a:pt x="36" y="3"/>
                </a:lnTo>
                <a:lnTo>
                  <a:pt x="28" y="6"/>
                </a:lnTo>
                <a:lnTo>
                  <a:pt x="22" y="11"/>
                </a:lnTo>
                <a:lnTo>
                  <a:pt x="16" y="17"/>
                </a:lnTo>
                <a:lnTo>
                  <a:pt x="10" y="24"/>
                </a:lnTo>
                <a:lnTo>
                  <a:pt x="6" y="33"/>
                </a:lnTo>
                <a:lnTo>
                  <a:pt x="2" y="41"/>
                </a:lnTo>
                <a:lnTo>
                  <a:pt x="1" y="51"/>
                </a:lnTo>
                <a:lnTo>
                  <a:pt x="0" y="61"/>
                </a:lnTo>
                <a:lnTo>
                  <a:pt x="1" y="69"/>
                </a:lnTo>
                <a:lnTo>
                  <a:pt x="2" y="79"/>
                </a:lnTo>
                <a:lnTo>
                  <a:pt x="6" y="87"/>
                </a:lnTo>
                <a:lnTo>
                  <a:pt x="10" y="96"/>
                </a:lnTo>
                <a:lnTo>
                  <a:pt x="16" y="103"/>
                </a:lnTo>
                <a:lnTo>
                  <a:pt x="22" y="109"/>
                </a:lnTo>
                <a:lnTo>
                  <a:pt x="28" y="114"/>
                </a:lnTo>
                <a:lnTo>
                  <a:pt x="36" y="117"/>
                </a:lnTo>
                <a:lnTo>
                  <a:pt x="45" y="120"/>
                </a:lnTo>
                <a:lnTo>
                  <a:pt x="52" y="121"/>
                </a:lnTo>
                <a:lnTo>
                  <a:pt x="882" y="121"/>
                </a:lnTo>
                <a:lnTo>
                  <a:pt x="898" y="117"/>
                </a:lnTo>
                <a:lnTo>
                  <a:pt x="906" y="114"/>
                </a:lnTo>
                <a:lnTo>
                  <a:pt x="913" y="109"/>
                </a:lnTo>
                <a:lnTo>
                  <a:pt x="919" y="103"/>
                </a:lnTo>
                <a:lnTo>
                  <a:pt x="924" y="96"/>
                </a:lnTo>
                <a:lnTo>
                  <a:pt x="928" y="87"/>
                </a:lnTo>
                <a:lnTo>
                  <a:pt x="932" y="79"/>
                </a:lnTo>
                <a:lnTo>
                  <a:pt x="933" y="69"/>
                </a:lnTo>
                <a:lnTo>
                  <a:pt x="934" y="61"/>
                </a:lnTo>
                <a:lnTo>
                  <a:pt x="933" y="51"/>
                </a:lnTo>
                <a:lnTo>
                  <a:pt x="932" y="41"/>
                </a:lnTo>
                <a:lnTo>
                  <a:pt x="928" y="33"/>
                </a:lnTo>
                <a:lnTo>
                  <a:pt x="924" y="24"/>
                </a:lnTo>
                <a:lnTo>
                  <a:pt x="919" y="17"/>
                </a:lnTo>
                <a:lnTo>
                  <a:pt x="913" y="11"/>
                </a:lnTo>
                <a:lnTo>
                  <a:pt x="906" y="6"/>
                </a:lnTo>
                <a:lnTo>
                  <a:pt x="898" y="3"/>
                </a:lnTo>
                <a:lnTo>
                  <a:pt x="891" y="0"/>
                </a:lnTo>
                <a:lnTo>
                  <a:pt x="882"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659" name="Line 235"/>
          <p:cNvSpPr>
            <a:spLocks noChangeShapeType="1"/>
          </p:cNvSpPr>
          <p:nvPr/>
        </p:nvSpPr>
        <p:spPr bwMode="auto">
          <a:xfrm>
            <a:off x="6905625" y="4830763"/>
            <a:ext cx="0"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3660" name="Freeform 236"/>
          <p:cNvSpPr>
            <a:spLocks/>
          </p:cNvSpPr>
          <p:nvPr/>
        </p:nvSpPr>
        <p:spPr bwMode="auto">
          <a:xfrm>
            <a:off x="6905625" y="4703763"/>
            <a:ext cx="34925" cy="146050"/>
          </a:xfrm>
          <a:custGeom>
            <a:avLst/>
            <a:gdLst>
              <a:gd name="T0" fmla="*/ 0 w 104"/>
              <a:gd name="T1" fmla="*/ 127164 h 464"/>
              <a:gd name="T2" fmla="*/ 336 w 104"/>
              <a:gd name="T3" fmla="*/ 129682 h 464"/>
              <a:gd name="T4" fmla="*/ 1007 w 104"/>
              <a:gd name="T5" fmla="*/ 132830 h 464"/>
              <a:gd name="T6" fmla="*/ 2015 w 104"/>
              <a:gd name="T7" fmla="*/ 135348 h 464"/>
              <a:gd name="T8" fmla="*/ 3358 w 104"/>
              <a:gd name="T9" fmla="*/ 138181 h 464"/>
              <a:gd name="T10" fmla="*/ 5037 w 104"/>
              <a:gd name="T11" fmla="*/ 140384 h 464"/>
              <a:gd name="T12" fmla="*/ 7052 w 104"/>
              <a:gd name="T13" fmla="*/ 142273 h 464"/>
              <a:gd name="T14" fmla="*/ 9739 w 104"/>
              <a:gd name="T15" fmla="*/ 143847 h 464"/>
              <a:gd name="T16" fmla="*/ 12089 w 104"/>
              <a:gd name="T17" fmla="*/ 144791 h 464"/>
              <a:gd name="T18" fmla="*/ 14440 w 104"/>
              <a:gd name="T19" fmla="*/ 145735 h 464"/>
              <a:gd name="T20" fmla="*/ 17463 w 104"/>
              <a:gd name="T21" fmla="*/ 146050 h 464"/>
              <a:gd name="T22" fmla="*/ 20485 w 104"/>
              <a:gd name="T23" fmla="*/ 145735 h 464"/>
              <a:gd name="T24" fmla="*/ 22836 w 104"/>
              <a:gd name="T25" fmla="*/ 144791 h 464"/>
              <a:gd name="T26" fmla="*/ 25522 w 104"/>
              <a:gd name="T27" fmla="*/ 143847 h 464"/>
              <a:gd name="T28" fmla="*/ 27873 w 104"/>
              <a:gd name="T29" fmla="*/ 142273 h 464"/>
              <a:gd name="T30" fmla="*/ 29888 w 104"/>
              <a:gd name="T31" fmla="*/ 140384 h 464"/>
              <a:gd name="T32" fmla="*/ 31567 w 104"/>
              <a:gd name="T33" fmla="*/ 138181 h 464"/>
              <a:gd name="T34" fmla="*/ 32910 w 104"/>
              <a:gd name="T35" fmla="*/ 135348 h 464"/>
              <a:gd name="T36" fmla="*/ 34253 w 104"/>
              <a:gd name="T37" fmla="*/ 132830 h 464"/>
              <a:gd name="T38" fmla="*/ 34589 w 104"/>
              <a:gd name="T39" fmla="*/ 129682 h 464"/>
              <a:gd name="T40" fmla="*/ 34925 w 104"/>
              <a:gd name="T41" fmla="*/ 127164 h 464"/>
              <a:gd name="T42" fmla="*/ 34925 w 104"/>
              <a:gd name="T43" fmla="*/ 19515 h 464"/>
              <a:gd name="T44" fmla="*/ 34253 w 104"/>
              <a:gd name="T45" fmla="*/ 13220 h 464"/>
              <a:gd name="T46" fmla="*/ 32910 w 104"/>
              <a:gd name="T47" fmla="*/ 10387 h 464"/>
              <a:gd name="T48" fmla="*/ 31567 w 104"/>
              <a:gd name="T49" fmla="*/ 8184 h 464"/>
              <a:gd name="T50" fmla="*/ 29888 w 104"/>
              <a:gd name="T51" fmla="*/ 5666 h 464"/>
              <a:gd name="T52" fmla="*/ 27873 w 104"/>
              <a:gd name="T53" fmla="*/ 3777 h 464"/>
              <a:gd name="T54" fmla="*/ 25522 w 104"/>
              <a:gd name="T55" fmla="*/ 2203 h 464"/>
              <a:gd name="T56" fmla="*/ 22836 w 104"/>
              <a:gd name="T57" fmla="*/ 1259 h 464"/>
              <a:gd name="T58" fmla="*/ 20485 w 104"/>
              <a:gd name="T59" fmla="*/ 315 h 464"/>
              <a:gd name="T60" fmla="*/ 17463 w 104"/>
              <a:gd name="T61" fmla="*/ 0 h 464"/>
              <a:gd name="T62" fmla="*/ 14440 w 104"/>
              <a:gd name="T63" fmla="*/ 315 h 464"/>
              <a:gd name="T64" fmla="*/ 12089 w 104"/>
              <a:gd name="T65" fmla="*/ 1259 h 464"/>
              <a:gd name="T66" fmla="*/ 9739 w 104"/>
              <a:gd name="T67" fmla="*/ 2203 h 464"/>
              <a:gd name="T68" fmla="*/ 7052 w 104"/>
              <a:gd name="T69" fmla="*/ 3777 h 464"/>
              <a:gd name="T70" fmla="*/ 5037 w 104"/>
              <a:gd name="T71" fmla="*/ 5666 h 464"/>
              <a:gd name="T72" fmla="*/ 3358 w 104"/>
              <a:gd name="T73" fmla="*/ 8184 h 464"/>
              <a:gd name="T74" fmla="*/ 2015 w 104"/>
              <a:gd name="T75" fmla="*/ 10387 h 464"/>
              <a:gd name="T76" fmla="*/ 1007 w 104"/>
              <a:gd name="T77" fmla="*/ 13220 h 464"/>
              <a:gd name="T78" fmla="*/ 336 w 104"/>
              <a:gd name="T79" fmla="*/ 16053 h 464"/>
              <a:gd name="T80" fmla="*/ 0 w 104"/>
              <a:gd name="T81" fmla="*/ 19515 h 464"/>
              <a:gd name="T82" fmla="*/ 0 w 104"/>
              <a:gd name="T83" fmla="*/ 127164 h 4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464"/>
              <a:gd name="T128" fmla="*/ 104 w 104"/>
              <a:gd name="T129" fmla="*/ 464 h 4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464">
                <a:moveTo>
                  <a:pt x="0" y="404"/>
                </a:moveTo>
                <a:lnTo>
                  <a:pt x="1" y="412"/>
                </a:lnTo>
                <a:lnTo>
                  <a:pt x="3" y="422"/>
                </a:lnTo>
                <a:lnTo>
                  <a:pt x="6" y="430"/>
                </a:lnTo>
                <a:lnTo>
                  <a:pt x="10" y="439"/>
                </a:lnTo>
                <a:lnTo>
                  <a:pt x="15" y="446"/>
                </a:lnTo>
                <a:lnTo>
                  <a:pt x="21" y="452"/>
                </a:lnTo>
                <a:lnTo>
                  <a:pt x="29" y="457"/>
                </a:lnTo>
                <a:lnTo>
                  <a:pt x="36" y="460"/>
                </a:lnTo>
                <a:lnTo>
                  <a:pt x="43" y="463"/>
                </a:lnTo>
                <a:lnTo>
                  <a:pt x="52" y="464"/>
                </a:lnTo>
                <a:lnTo>
                  <a:pt x="61" y="463"/>
                </a:lnTo>
                <a:lnTo>
                  <a:pt x="68" y="460"/>
                </a:lnTo>
                <a:lnTo>
                  <a:pt x="76" y="457"/>
                </a:lnTo>
                <a:lnTo>
                  <a:pt x="83" y="452"/>
                </a:lnTo>
                <a:lnTo>
                  <a:pt x="89" y="446"/>
                </a:lnTo>
                <a:lnTo>
                  <a:pt x="94" y="439"/>
                </a:lnTo>
                <a:lnTo>
                  <a:pt x="98" y="430"/>
                </a:lnTo>
                <a:lnTo>
                  <a:pt x="102" y="422"/>
                </a:lnTo>
                <a:lnTo>
                  <a:pt x="103" y="412"/>
                </a:lnTo>
                <a:lnTo>
                  <a:pt x="104" y="404"/>
                </a:lnTo>
                <a:lnTo>
                  <a:pt x="104" y="62"/>
                </a:lnTo>
                <a:lnTo>
                  <a:pt x="102" y="42"/>
                </a:lnTo>
                <a:lnTo>
                  <a:pt x="98" y="33"/>
                </a:lnTo>
                <a:lnTo>
                  <a:pt x="94" y="26"/>
                </a:lnTo>
                <a:lnTo>
                  <a:pt x="89" y="18"/>
                </a:lnTo>
                <a:lnTo>
                  <a:pt x="83" y="12"/>
                </a:lnTo>
                <a:lnTo>
                  <a:pt x="76" y="7"/>
                </a:lnTo>
                <a:lnTo>
                  <a:pt x="68" y="4"/>
                </a:lnTo>
                <a:lnTo>
                  <a:pt x="61" y="1"/>
                </a:lnTo>
                <a:lnTo>
                  <a:pt x="52" y="0"/>
                </a:lnTo>
                <a:lnTo>
                  <a:pt x="43" y="1"/>
                </a:lnTo>
                <a:lnTo>
                  <a:pt x="36" y="4"/>
                </a:lnTo>
                <a:lnTo>
                  <a:pt x="29" y="7"/>
                </a:lnTo>
                <a:lnTo>
                  <a:pt x="21" y="12"/>
                </a:lnTo>
                <a:lnTo>
                  <a:pt x="15" y="18"/>
                </a:lnTo>
                <a:lnTo>
                  <a:pt x="10" y="26"/>
                </a:lnTo>
                <a:lnTo>
                  <a:pt x="6" y="33"/>
                </a:lnTo>
                <a:lnTo>
                  <a:pt x="3" y="42"/>
                </a:lnTo>
                <a:lnTo>
                  <a:pt x="1" y="51"/>
                </a:lnTo>
                <a:lnTo>
                  <a:pt x="0" y="62"/>
                </a:lnTo>
                <a:lnTo>
                  <a:pt x="0" y="404"/>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661" name="Line 237"/>
          <p:cNvSpPr>
            <a:spLocks noChangeShapeType="1"/>
          </p:cNvSpPr>
          <p:nvPr/>
        </p:nvSpPr>
        <p:spPr bwMode="auto">
          <a:xfrm>
            <a:off x="6923088" y="4703763"/>
            <a:ext cx="1587"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3662" name="Freeform 238"/>
          <p:cNvSpPr>
            <a:spLocks/>
          </p:cNvSpPr>
          <p:nvPr/>
        </p:nvSpPr>
        <p:spPr bwMode="auto">
          <a:xfrm>
            <a:off x="6905625" y="4703763"/>
            <a:ext cx="322263" cy="38100"/>
          </a:xfrm>
          <a:custGeom>
            <a:avLst/>
            <a:gdLst>
              <a:gd name="T0" fmla="*/ 17942 w 934"/>
              <a:gd name="T1" fmla="*/ 0 h 121"/>
              <a:gd name="T2" fmla="*/ 14837 w 934"/>
              <a:gd name="T3" fmla="*/ 315 h 121"/>
              <a:gd name="T4" fmla="*/ 12421 w 934"/>
              <a:gd name="T5" fmla="*/ 1260 h 121"/>
              <a:gd name="T6" fmla="*/ 10006 w 934"/>
              <a:gd name="T7" fmla="*/ 2204 h 121"/>
              <a:gd name="T8" fmla="*/ 7246 w 934"/>
              <a:gd name="T9" fmla="*/ 3779 h 121"/>
              <a:gd name="T10" fmla="*/ 5176 w 934"/>
              <a:gd name="T11" fmla="*/ 5668 h 121"/>
              <a:gd name="T12" fmla="*/ 3450 w 934"/>
              <a:gd name="T13" fmla="*/ 8187 h 121"/>
              <a:gd name="T14" fmla="*/ 2070 w 934"/>
              <a:gd name="T15" fmla="*/ 10391 h 121"/>
              <a:gd name="T16" fmla="*/ 1035 w 934"/>
              <a:gd name="T17" fmla="*/ 13225 h 121"/>
              <a:gd name="T18" fmla="*/ 345 w 934"/>
              <a:gd name="T19" fmla="*/ 16059 h 121"/>
              <a:gd name="T20" fmla="*/ 0 w 934"/>
              <a:gd name="T21" fmla="*/ 19207 h 121"/>
              <a:gd name="T22" fmla="*/ 345 w 934"/>
              <a:gd name="T23" fmla="*/ 22041 h 121"/>
              <a:gd name="T24" fmla="*/ 1035 w 934"/>
              <a:gd name="T25" fmla="*/ 25190 h 121"/>
              <a:gd name="T26" fmla="*/ 2070 w 934"/>
              <a:gd name="T27" fmla="*/ 27709 h 121"/>
              <a:gd name="T28" fmla="*/ 3450 w 934"/>
              <a:gd name="T29" fmla="*/ 30228 h 121"/>
              <a:gd name="T30" fmla="*/ 5176 w 934"/>
              <a:gd name="T31" fmla="*/ 32432 h 121"/>
              <a:gd name="T32" fmla="*/ 7246 w 934"/>
              <a:gd name="T33" fmla="*/ 34636 h 121"/>
              <a:gd name="T34" fmla="*/ 10006 w 934"/>
              <a:gd name="T35" fmla="*/ 36211 h 121"/>
              <a:gd name="T36" fmla="*/ 12421 w 934"/>
              <a:gd name="T37" fmla="*/ 37470 h 121"/>
              <a:gd name="T38" fmla="*/ 14837 w 934"/>
              <a:gd name="T39" fmla="*/ 37785 h 121"/>
              <a:gd name="T40" fmla="*/ 17942 w 934"/>
              <a:gd name="T41" fmla="*/ 38100 h 121"/>
              <a:gd name="T42" fmla="*/ 304321 w 934"/>
              <a:gd name="T43" fmla="*/ 38100 h 121"/>
              <a:gd name="T44" fmla="*/ 309842 w 934"/>
              <a:gd name="T45" fmla="*/ 37470 h 121"/>
              <a:gd name="T46" fmla="*/ 312602 w 934"/>
              <a:gd name="T47" fmla="*/ 36211 h 121"/>
              <a:gd name="T48" fmla="*/ 314672 w 934"/>
              <a:gd name="T49" fmla="*/ 34636 h 121"/>
              <a:gd name="T50" fmla="*/ 316742 w 934"/>
              <a:gd name="T51" fmla="*/ 32432 h 121"/>
              <a:gd name="T52" fmla="*/ 318813 w 934"/>
              <a:gd name="T53" fmla="*/ 30228 h 121"/>
              <a:gd name="T54" fmla="*/ 320193 w 934"/>
              <a:gd name="T55" fmla="*/ 27709 h 121"/>
              <a:gd name="T56" fmla="*/ 321573 w 934"/>
              <a:gd name="T57" fmla="*/ 25190 h 121"/>
              <a:gd name="T58" fmla="*/ 321918 w 934"/>
              <a:gd name="T59" fmla="*/ 22041 h 121"/>
              <a:gd name="T60" fmla="*/ 322263 w 934"/>
              <a:gd name="T61" fmla="*/ 19207 h 121"/>
              <a:gd name="T62" fmla="*/ 321918 w 934"/>
              <a:gd name="T63" fmla="*/ 16059 h 121"/>
              <a:gd name="T64" fmla="*/ 321573 w 934"/>
              <a:gd name="T65" fmla="*/ 13225 h 121"/>
              <a:gd name="T66" fmla="*/ 320193 w 934"/>
              <a:gd name="T67" fmla="*/ 10391 h 121"/>
              <a:gd name="T68" fmla="*/ 318813 w 934"/>
              <a:gd name="T69" fmla="*/ 8187 h 121"/>
              <a:gd name="T70" fmla="*/ 316742 w 934"/>
              <a:gd name="T71" fmla="*/ 5668 h 121"/>
              <a:gd name="T72" fmla="*/ 314672 w 934"/>
              <a:gd name="T73" fmla="*/ 3779 h 121"/>
              <a:gd name="T74" fmla="*/ 312602 w 934"/>
              <a:gd name="T75" fmla="*/ 2204 h 121"/>
              <a:gd name="T76" fmla="*/ 309842 w 934"/>
              <a:gd name="T77" fmla="*/ 1260 h 121"/>
              <a:gd name="T78" fmla="*/ 307081 w 934"/>
              <a:gd name="T79" fmla="*/ 315 h 121"/>
              <a:gd name="T80" fmla="*/ 304321 w 934"/>
              <a:gd name="T81" fmla="*/ 0 h 121"/>
              <a:gd name="T82" fmla="*/ 17942 w 934"/>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1"/>
              <a:gd name="T128" fmla="*/ 934 w 934"/>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1">
                <a:moveTo>
                  <a:pt x="52" y="0"/>
                </a:moveTo>
                <a:lnTo>
                  <a:pt x="43" y="1"/>
                </a:lnTo>
                <a:lnTo>
                  <a:pt x="36" y="4"/>
                </a:lnTo>
                <a:lnTo>
                  <a:pt x="29" y="7"/>
                </a:lnTo>
                <a:lnTo>
                  <a:pt x="21" y="12"/>
                </a:lnTo>
                <a:lnTo>
                  <a:pt x="15" y="18"/>
                </a:lnTo>
                <a:lnTo>
                  <a:pt x="10" y="26"/>
                </a:lnTo>
                <a:lnTo>
                  <a:pt x="6" y="33"/>
                </a:lnTo>
                <a:lnTo>
                  <a:pt x="3" y="42"/>
                </a:lnTo>
                <a:lnTo>
                  <a:pt x="1" y="51"/>
                </a:lnTo>
                <a:lnTo>
                  <a:pt x="0" y="61"/>
                </a:lnTo>
                <a:lnTo>
                  <a:pt x="1" y="70"/>
                </a:lnTo>
                <a:lnTo>
                  <a:pt x="3" y="80"/>
                </a:lnTo>
                <a:lnTo>
                  <a:pt x="6" y="88"/>
                </a:lnTo>
                <a:lnTo>
                  <a:pt x="10" y="96"/>
                </a:lnTo>
                <a:lnTo>
                  <a:pt x="15" y="103"/>
                </a:lnTo>
                <a:lnTo>
                  <a:pt x="21" y="110"/>
                </a:lnTo>
                <a:lnTo>
                  <a:pt x="29" y="115"/>
                </a:lnTo>
                <a:lnTo>
                  <a:pt x="36" y="119"/>
                </a:lnTo>
                <a:lnTo>
                  <a:pt x="43" y="120"/>
                </a:lnTo>
                <a:lnTo>
                  <a:pt x="52" y="121"/>
                </a:lnTo>
                <a:lnTo>
                  <a:pt x="882" y="121"/>
                </a:lnTo>
                <a:lnTo>
                  <a:pt x="898" y="119"/>
                </a:lnTo>
                <a:lnTo>
                  <a:pt x="906" y="115"/>
                </a:lnTo>
                <a:lnTo>
                  <a:pt x="912" y="110"/>
                </a:lnTo>
                <a:lnTo>
                  <a:pt x="918" y="103"/>
                </a:lnTo>
                <a:lnTo>
                  <a:pt x="924" y="96"/>
                </a:lnTo>
                <a:lnTo>
                  <a:pt x="928" y="88"/>
                </a:lnTo>
                <a:lnTo>
                  <a:pt x="932" y="80"/>
                </a:lnTo>
                <a:lnTo>
                  <a:pt x="933" y="70"/>
                </a:lnTo>
                <a:lnTo>
                  <a:pt x="934" y="61"/>
                </a:lnTo>
                <a:lnTo>
                  <a:pt x="933" y="51"/>
                </a:lnTo>
                <a:lnTo>
                  <a:pt x="932" y="42"/>
                </a:lnTo>
                <a:lnTo>
                  <a:pt x="928" y="33"/>
                </a:lnTo>
                <a:lnTo>
                  <a:pt x="924" y="26"/>
                </a:lnTo>
                <a:lnTo>
                  <a:pt x="918" y="18"/>
                </a:lnTo>
                <a:lnTo>
                  <a:pt x="912" y="12"/>
                </a:lnTo>
                <a:lnTo>
                  <a:pt x="906" y="7"/>
                </a:lnTo>
                <a:lnTo>
                  <a:pt x="898" y="4"/>
                </a:lnTo>
                <a:lnTo>
                  <a:pt x="890" y="1"/>
                </a:lnTo>
                <a:lnTo>
                  <a:pt x="882"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663" name="Line 239"/>
          <p:cNvSpPr>
            <a:spLocks noChangeShapeType="1"/>
          </p:cNvSpPr>
          <p:nvPr/>
        </p:nvSpPr>
        <p:spPr bwMode="auto">
          <a:xfrm>
            <a:off x="7210425" y="4703763"/>
            <a:ext cx="1588"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3664" name="Freeform 240"/>
          <p:cNvSpPr>
            <a:spLocks/>
          </p:cNvSpPr>
          <p:nvPr/>
        </p:nvSpPr>
        <p:spPr bwMode="auto">
          <a:xfrm>
            <a:off x="7192963" y="4703763"/>
            <a:ext cx="320675" cy="38100"/>
          </a:xfrm>
          <a:custGeom>
            <a:avLst/>
            <a:gdLst>
              <a:gd name="T0" fmla="*/ 17873 w 933"/>
              <a:gd name="T1" fmla="*/ 0 h 121"/>
              <a:gd name="T2" fmla="*/ 15123 w 933"/>
              <a:gd name="T3" fmla="*/ 315 h 121"/>
              <a:gd name="T4" fmla="*/ 12373 w 933"/>
              <a:gd name="T5" fmla="*/ 1260 h 121"/>
              <a:gd name="T6" fmla="*/ 9967 w 933"/>
              <a:gd name="T7" fmla="*/ 2204 h 121"/>
              <a:gd name="T8" fmla="*/ 7218 w 933"/>
              <a:gd name="T9" fmla="*/ 3779 h 121"/>
              <a:gd name="T10" fmla="*/ 5156 w 933"/>
              <a:gd name="T11" fmla="*/ 5668 h 121"/>
              <a:gd name="T12" fmla="*/ 3437 w 933"/>
              <a:gd name="T13" fmla="*/ 8187 h 121"/>
              <a:gd name="T14" fmla="*/ 1719 w 933"/>
              <a:gd name="T15" fmla="*/ 10391 h 121"/>
              <a:gd name="T16" fmla="*/ 1031 w 933"/>
              <a:gd name="T17" fmla="*/ 13225 h 121"/>
              <a:gd name="T18" fmla="*/ 0 w 933"/>
              <a:gd name="T19" fmla="*/ 16059 h 121"/>
              <a:gd name="T20" fmla="*/ 0 w 933"/>
              <a:gd name="T21" fmla="*/ 19207 h 121"/>
              <a:gd name="T22" fmla="*/ 0 w 933"/>
              <a:gd name="T23" fmla="*/ 22041 h 121"/>
              <a:gd name="T24" fmla="*/ 1031 w 933"/>
              <a:gd name="T25" fmla="*/ 25190 h 121"/>
              <a:gd name="T26" fmla="*/ 1719 w 933"/>
              <a:gd name="T27" fmla="*/ 27709 h 121"/>
              <a:gd name="T28" fmla="*/ 3437 w 933"/>
              <a:gd name="T29" fmla="*/ 30228 h 121"/>
              <a:gd name="T30" fmla="*/ 5156 w 933"/>
              <a:gd name="T31" fmla="*/ 32432 h 121"/>
              <a:gd name="T32" fmla="*/ 7218 w 933"/>
              <a:gd name="T33" fmla="*/ 34636 h 121"/>
              <a:gd name="T34" fmla="*/ 9967 w 933"/>
              <a:gd name="T35" fmla="*/ 36211 h 121"/>
              <a:gd name="T36" fmla="*/ 12373 w 933"/>
              <a:gd name="T37" fmla="*/ 37470 h 121"/>
              <a:gd name="T38" fmla="*/ 15123 w 933"/>
              <a:gd name="T39" fmla="*/ 37785 h 121"/>
              <a:gd name="T40" fmla="*/ 17873 w 933"/>
              <a:gd name="T41" fmla="*/ 38100 h 121"/>
              <a:gd name="T42" fmla="*/ 302802 w 933"/>
              <a:gd name="T43" fmla="*/ 38100 h 121"/>
              <a:gd name="T44" fmla="*/ 308302 w 933"/>
              <a:gd name="T45" fmla="*/ 37470 h 121"/>
              <a:gd name="T46" fmla="*/ 311395 w 933"/>
              <a:gd name="T47" fmla="*/ 36211 h 121"/>
              <a:gd name="T48" fmla="*/ 313457 w 933"/>
              <a:gd name="T49" fmla="*/ 34636 h 121"/>
              <a:gd name="T50" fmla="*/ 315519 w 933"/>
              <a:gd name="T51" fmla="*/ 32432 h 121"/>
              <a:gd name="T52" fmla="*/ 317238 w 933"/>
              <a:gd name="T53" fmla="*/ 30228 h 121"/>
              <a:gd name="T54" fmla="*/ 318956 w 933"/>
              <a:gd name="T55" fmla="*/ 27709 h 121"/>
              <a:gd name="T56" fmla="*/ 319988 w 933"/>
              <a:gd name="T57" fmla="*/ 25190 h 121"/>
              <a:gd name="T58" fmla="*/ 320675 w 933"/>
              <a:gd name="T59" fmla="*/ 22041 h 121"/>
              <a:gd name="T60" fmla="*/ 320675 w 933"/>
              <a:gd name="T61" fmla="*/ 19207 h 121"/>
              <a:gd name="T62" fmla="*/ 320675 w 933"/>
              <a:gd name="T63" fmla="*/ 16059 h 121"/>
              <a:gd name="T64" fmla="*/ 319988 w 933"/>
              <a:gd name="T65" fmla="*/ 13225 h 121"/>
              <a:gd name="T66" fmla="*/ 318956 w 933"/>
              <a:gd name="T67" fmla="*/ 10391 h 121"/>
              <a:gd name="T68" fmla="*/ 317238 w 933"/>
              <a:gd name="T69" fmla="*/ 8187 h 121"/>
              <a:gd name="T70" fmla="*/ 315519 w 933"/>
              <a:gd name="T71" fmla="*/ 5668 h 121"/>
              <a:gd name="T72" fmla="*/ 313457 w 933"/>
              <a:gd name="T73" fmla="*/ 3779 h 121"/>
              <a:gd name="T74" fmla="*/ 311395 w 933"/>
              <a:gd name="T75" fmla="*/ 2204 h 121"/>
              <a:gd name="T76" fmla="*/ 308302 w 933"/>
              <a:gd name="T77" fmla="*/ 1260 h 121"/>
              <a:gd name="T78" fmla="*/ 305896 w 933"/>
              <a:gd name="T79" fmla="*/ 315 h 121"/>
              <a:gd name="T80" fmla="*/ 302802 w 933"/>
              <a:gd name="T81" fmla="*/ 0 h 121"/>
              <a:gd name="T82" fmla="*/ 17873 w 933"/>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3"/>
              <a:gd name="T127" fmla="*/ 0 h 121"/>
              <a:gd name="T128" fmla="*/ 933 w 933"/>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3" h="121">
                <a:moveTo>
                  <a:pt x="52" y="0"/>
                </a:moveTo>
                <a:lnTo>
                  <a:pt x="44" y="1"/>
                </a:lnTo>
                <a:lnTo>
                  <a:pt x="36" y="4"/>
                </a:lnTo>
                <a:lnTo>
                  <a:pt x="29" y="7"/>
                </a:lnTo>
                <a:lnTo>
                  <a:pt x="21" y="12"/>
                </a:lnTo>
                <a:lnTo>
                  <a:pt x="15" y="18"/>
                </a:lnTo>
                <a:lnTo>
                  <a:pt x="10" y="26"/>
                </a:lnTo>
                <a:lnTo>
                  <a:pt x="5" y="33"/>
                </a:lnTo>
                <a:lnTo>
                  <a:pt x="3" y="42"/>
                </a:lnTo>
                <a:lnTo>
                  <a:pt x="0" y="51"/>
                </a:lnTo>
                <a:lnTo>
                  <a:pt x="0" y="61"/>
                </a:lnTo>
                <a:lnTo>
                  <a:pt x="0" y="70"/>
                </a:lnTo>
                <a:lnTo>
                  <a:pt x="3" y="80"/>
                </a:lnTo>
                <a:lnTo>
                  <a:pt x="5" y="88"/>
                </a:lnTo>
                <a:lnTo>
                  <a:pt x="10" y="96"/>
                </a:lnTo>
                <a:lnTo>
                  <a:pt x="15" y="103"/>
                </a:lnTo>
                <a:lnTo>
                  <a:pt x="21" y="110"/>
                </a:lnTo>
                <a:lnTo>
                  <a:pt x="29" y="115"/>
                </a:lnTo>
                <a:lnTo>
                  <a:pt x="36" y="119"/>
                </a:lnTo>
                <a:lnTo>
                  <a:pt x="44" y="120"/>
                </a:lnTo>
                <a:lnTo>
                  <a:pt x="52" y="121"/>
                </a:lnTo>
                <a:lnTo>
                  <a:pt x="881" y="121"/>
                </a:lnTo>
                <a:lnTo>
                  <a:pt x="897" y="119"/>
                </a:lnTo>
                <a:lnTo>
                  <a:pt x="906" y="115"/>
                </a:lnTo>
                <a:lnTo>
                  <a:pt x="912" y="110"/>
                </a:lnTo>
                <a:lnTo>
                  <a:pt x="918" y="103"/>
                </a:lnTo>
                <a:lnTo>
                  <a:pt x="923" y="96"/>
                </a:lnTo>
                <a:lnTo>
                  <a:pt x="928" y="88"/>
                </a:lnTo>
                <a:lnTo>
                  <a:pt x="931" y="80"/>
                </a:lnTo>
                <a:lnTo>
                  <a:pt x="933" y="70"/>
                </a:lnTo>
                <a:lnTo>
                  <a:pt x="933" y="61"/>
                </a:lnTo>
                <a:lnTo>
                  <a:pt x="933" y="51"/>
                </a:lnTo>
                <a:lnTo>
                  <a:pt x="931" y="42"/>
                </a:lnTo>
                <a:lnTo>
                  <a:pt x="928" y="33"/>
                </a:lnTo>
                <a:lnTo>
                  <a:pt x="923" y="26"/>
                </a:lnTo>
                <a:lnTo>
                  <a:pt x="918" y="18"/>
                </a:lnTo>
                <a:lnTo>
                  <a:pt x="912" y="12"/>
                </a:lnTo>
                <a:lnTo>
                  <a:pt x="906" y="7"/>
                </a:lnTo>
                <a:lnTo>
                  <a:pt x="897" y="4"/>
                </a:lnTo>
                <a:lnTo>
                  <a:pt x="890" y="1"/>
                </a:lnTo>
                <a:lnTo>
                  <a:pt x="881"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665" name="Line 241"/>
          <p:cNvSpPr>
            <a:spLocks noChangeShapeType="1"/>
          </p:cNvSpPr>
          <p:nvPr/>
        </p:nvSpPr>
        <p:spPr bwMode="auto">
          <a:xfrm>
            <a:off x="7496175" y="4703763"/>
            <a:ext cx="1588"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3666" name="Freeform 242"/>
          <p:cNvSpPr>
            <a:spLocks/>
          </p:cNvSpPr>
          <p:nvPr/>
        </p:nvSpPr>
        <p:spPr bwMode="auto">
          <a:xfrm>
            <a:off x="7478713" y="4703763"/>
            <a:ext cx="320675" cy="38100"/>
          </a:xfrm>
          <a:custGeom>
            <a:avLst/>
            <a:gdLst>
              <a:gd name="T0" fmla="*/ 17873 w 933"/>
              <a:gd name="T1" fmla="*/ 0 h 121"/>
              <a:gd name="T2" fmla="*/ 15123 w 933"/>
              <a:gd name="T3" fmla="*/ 315 h 121"/>
              <a:gd name="T4" fmla="*/ 12373 w 933"/>
              <a:gd name="T5" fmla="*/ 1260 h 121"/>
              <a:gd name="T6" fmla="*/ 9967 w 933"/>
              <a:gd name="T7" fmla="*/ 2204 h 121"/>
              <a:gd name="T8" fmla="*/ 7218 w 933"/>
              <a:gd name="T9" fmla="*/ 3779 h 121"/>
              <a:gd name="T10" fmla="*/ 5156 w 933"/>
              <a:gd name="T11" fmla="*/ 5668 h 121"/>
              <a:gd name="T12" fmla="*/ 3437 w 933"/>
              <a:gd name="T13" fmla="*/ 8187 h 121"/>
              <a:gd name="T14" fmla="*/ 1719 w 933"/>
              <a:gd name="T15" fmla="*/ 10391 h 121"/>
              <a:gd name="T16" fmla="*/ 1031 w 933"/>
              <a:gd name="T17" fmla="*/ 13225 h 121"/>
              <a:gd name="T18" fmla="*/ 0 w 933"/>
              <a:gd name="T19" fmla="*/ 16059 h 121"/>
              <a:gd name="T20" fmla="*/ 0 w 933"/>
              <a:gd name="T21" fmla="*/ 19207 h 121"/>
              <a:gd name="T22" fmla="*/ 0 w 933"/>
              <a:gd name="T23" fmla="*/ 22041 h 121"/>
              <a:gd name="T24" fmla="*/ 1031 w 933"/>
              <a:gd name="T25" fmla="*/ 25190 h 121"/>
              <a:gd name="T26" fmla="*/ 1719 w 933"/>
              <a:gd name="T27" fmla="*/ 27709 h 121"/>
              <a:gd name="T28" fmla="*/ 3437 w 933"/>
              <a:gd name="T29" fmla="*/ 30228 h 121"/>
              <a:gd name="T30" fmla="*/ 5156 w 933"/>
              <a:gd name="T31" fmla="*/ 32432 h 121"/>
              <a:gd name="T32" fmla="*/ 7218 w 933"/>
              <a:gd name="T33" fmla="*/ 34636 h 121"/>
              <a:gd name="T34" fmla="*/ 9967 w 933"/>
              <a:gd name="T35" fmla="*/ 36211 h 121"/>
              <a:gd name="T36" fmla="*/ 12373 w 933"/>
              <a:gd name="T37" fmla="*/ 37470 h 121"/>
              <a:gd name="T38" fmla="*/ 15123 w 933"/>
              <a:gd name="T39" fmla="*/ 37785 h 121"/>
              <a:gd name="T40" fmla="*/ 17873 w 933"/>
              <a:gd name="T41" fmla="*/ 38100 h 121"/>
              <a:gd name="T42" fmla="*/ 302802 w 933"/>
              <a:gd name="T43" fmla="*/ 38100 h 121"/>
              <a:gd name="T44" fmla="*/ 308302 w 933"/>
              <a:gd name="T45" fmla="*/ 37470 h 121"/>
              <a:gd name="T46" fmla="*/ 311051 w 933"/>
              <a:gd name="T47" fmla="*/ 36211 h 121"/>
              <a:gd name="T48" fmla="*/ 313457 w 933"/>
              <a:gd name="T49" fmla="*/ 34636 h 121"/>
              <a:gd name="T50" fmla="*/ 315519 w 933"/>
              <a:gd name="T51" fmla="*/ 32432 h 121"/>
              <a:gd name="T52" fmla="*/ 317238 w 933"/>
              <a:gd name="T53" fmla="*/ 30228 h 121"/>
              <a:gd name="T54" fmla="*/ 318956 w 933"/>
              <a:gd name="T55" fmla="*/ 27709 h 121"/>
              <a:gd name="T56" fmla="*/ 319988 w 933"/>
              <a:gd name="T57" fmla="*/ 25190 h 121"/>
              <a:gd name="T58" fmla="*/ 320675 w 933"/>
              <a:gd name="T59" fmla="*/ 22041 h 121"/>
              <a:gd name="T60" fmla="*/ 320675 w 933"/>
              <a:gd name="T61" fmla="*/ 19207 h 121"/>
              <a:gd name="T62" fmla="*/ 320675 w 933"/>
              <a:gd name="T63" fmla="*/ 16059 h 121"/>
              <a:gd name="T64" fmla="*/ 319988 w 933"/>
              <a:gd name="T65" fmla="*/ 13225 h 121"/>
              <a:gd name="T66" fmla="*/ 318956 w 933"/>
              <a:gd name="T67" fmla="*/ 10391 h 121"/>
              <a:gd name="T68" fmla="*/ 317238 w 933"/>
              <a:gd name="T69" fmla="*/ 8187 h 121"/>
              <a:gd name="T70" fmla="*/ 315519 w 933"/>
              <a:gd name="T71" fmla="*/ 5668 h 121"/>
              <a:gd name="T72" fmla="*/ 313457 w 933"/>
              <a:gd name="T73" fmla="*/ 3779 h 121"/>
              <a:gd name="T74" fmla="*/ 311051 w 933"/>
              <a:gd name="T75" fmla="*/ 2204 h 121"/>
              <a:gd name="T76" fmla="*/ 308302 w 933"/>
              <a:gd name="T77" fmla="*/ 1260 h 121"/>
              <a:gd name="T78" fmla="*/ 305896 w 933"/>
              <a:gd name="T79" fmla="*/ 315 h 121"/>
              <a:gd name="T80" fmla="*/ 302802 w 933"/>
              <a:gd name="T81" fmla="*/ 0 h 121"/>
              <a:gd name="T82" fmla="*/ 17873 w 933"/>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3"/>
              <a:gd name="T127" fmla="*/ 0 h 121"/>
              <a:gd name="T128" fmla="*/ 933 w 933"/>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3" h="121">
                <a:moveTo>
                  <a:pt x="52" y="0"/>
                </a:moveTo>
                <a:lnTo>
                  <a:pt x="44" y="1"/>
                </a:lnTo>
                <a:lnTo>
                  <a:pt x="36" y="4"/>
                </a:lnTo>
                <a:lnTo>
                  <a:pt x="29" y="7"/>
                </a:lnTo>
                <a:lnTo>
                  <a:pt x="21" y="12"/>
                </a:lnTo>
                <a:lnTo>
                  <a:pt x="15" y="18"/>
                </a:lnTo>
                <a:lnTo>
                  <a:pt x="10" y="26"/>
                </a:lnTo>
                <a:lnTo>
                  <a:pt x="5" y="33"/>
                </a:lnTo>
                <a:lnTo>
                  <a:pt x="3" y="42"/>
                </a:lnTo>
                <a:lnTo>
                  <a:pt x="0" y="51"/>
                </a:lnTo>
                <a:lnTo>
                  <a:pt x="0" y="61"/>
                </a:lnTo>
                <a:lnTo>
                  <a:pt x="0" y="70"/>
                </a:lnTo>
                <a:lnTo>
                  <a:pt x="3" y="80"/>
                </a:lnTo>
                <a:lnTo>
                  <a:pt x="5" y="88"/>
                </a:lnTo>
                <a:lnTo>
                  <a:pt x="10" y="96"/>
                </a:lnTo>
                <a:lnTo>
                  <a:pt x="15" y="103"/>
                </a:lnTo>
                <a:lnTo>
                  <a:pt x="21" y="110"/>
                </a:lnTo>
                <a:lnTo>
                  <a:pt x="29" y="115"/>
                </a:lnTo>
                <a:lnTo>
                  <a:pt x="36" y="119"/>
                </a:lnTo>
                <a:lnTo>
                  <a:pt x="44" y="120"/>
                </a:lnTo>
                <a:lnTo>
                  <a:pt x="52" y="121"/>
                </a:lnTo>
                <a:lnTo>
                  <a:pt x="881" y="121"/>
                </a:lnTo>
                <a:lnTo>
                  <a:pt x="897" y="119"/>
                </a:lnTo>
                <a:lnTo>
                  <a:pt x="905" y="115"/>
                </a:lnTo>
                <a:lnTo>
                  <a:pt x="912" y="110"/>
                </a:lnTo>
                <a:lnTo>
                  <a:pt x="918" y="103"/>
                </a:lnTo>
                <a:lnTo>
                  <a:pt x="923" y="96"/>
                </a:lnTo>
                <a:lnTo>
                  <a:pt x="928" y="88"/>
                </a:lnTo>
                <a:lnTo>
                  <a:pt x="931" y="80"/>
                </a:lnTo>
                <a:lnTo>
                  <a:pt x="933" y="70"/>
                </a:lnTo>
                <a:lnTo>
                  <a:pt x="933" y="61"/>
                </a:lnTo>
                <a:lnTo>
                  <a:pt x="933" y="51"/>
                </a:lnTo>
                <a:lnTo>
                  <a:pt x="931" y="42"/>
                </a:lnTo>
                <a:lnTo>
                  <a:pt x="928" y="33"/>
                </a:lnTo>
                <a:lnTo>
                  <a:pt x="923" y="26"/>
                </a:lnTo>
                <a:lnTo>
                  <a:pt x="918" y="18"/>
                </a:lnTo>
                <a:lnTo>
                  <a:pt x="912" y="12"/>
                </a:lnTo>
                <a:lnTo>
                  <a:pt x="905" y="7"/>
                </a:lnTo>
                <a:lnTo>
                  <a:pt x="897" y="4"/>
                </a:lnTo>
                <a:lnTo>
                  <a:pt x="890" y="1"/>
                </a:lnTo>
                <a:lnTo>
                  <a:pt x="881"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667" name="Line 243"/>
          <p:cNvSpPr>
            <a:spLocks noChangeShapeType="1"/>
          </p:cNvSpPr>
          <p:nvPr/>
        </p:nvSpPr>
        <p:spPr bwMode="auto">
          <a:xfrm>
            <a:off x="7781925" y="4703763"/>
            <a:ext cx="1588" cy="1587"/>
          </a:xfrm>
          <a:prstGeom prst="line">
            <a:avLst/>
          </a:prstGeom>
          <a:noFill/>
          <a:ln w="0">
            <a:solidFill>
              <a:srgbClr val="88E55C"/>
            </a:solidFill>
            <a:round/>
            <a:headEnd/>
            <a:tailEnd/>
          </a:ln>
        </p:spPr>
        <p:txBody>
          <a:bodyPr>
            <a:prstTxWarp prst="textNoShape">
              <a:avLst/>
            </a:prstTxWarp>
          </a:bodyPr>
          <a:lstStyle/>
          <a:p>
            <a:endParaRPr lang="en-US"/>
          </a:p>
        </p:txBody>
      </p:sp>
      <p:sp>
        <p:nvSpPr>
          <p:cNvPr id="103668" name="Freeform 244"/>
          <p:cNvSpPr>
            <a:spLocks/>
          </p:cNvSpPr>
          <p:nvPr/>
        </p:nvSpPr>
        <p:spPr bwMode="auto">
          <a:xfrm>
            <a:off x="7764463" y="4703763"/>
            <a:ext cx="322262" cy="38100"/>
          </a:xfrm>
          <a:custGeom>
            <a:avLst/>
            <a:gdLst>
              <a:gd name="T0" fmla="*/ 17942 w 934"/>
              <a:gd name="T1" fmla="*/ 0 h 121"/>
              <a:gd name="T2" fmla="*/ 15527 w 934"/>
              <a:gd name="T3" fmla="*/ 315 h 121"/>
              <a:gd name="T4" fmla="*/ 12421 w 934"/>
              <a:gd name="T5" fmla="*/ 1260 h 121"/>
              <a:gd name="T6" fmla="*/ 10006 w 934"/>
              <a:gd name="T7" fmla="*/ 2204 h 121"/>
              <a:gd name="T8" fmla="*/ 7936 w 934"/>
              <a:gd name="T9" fmla="*/ 3779 h 121"/>
              <a:gd name="T10" fmla="*/ 5521 w 934"/>
              <a:gd name="T11" fmla="*/ 5668 h 121"/>
              <a:gd name="T12" fmla="*/ 3450 w 934"/>
              <a:gd name="T13" fmla="*/ 8187 h 121"/>
              <a:gd name="T14" fmla="*/ 2070 w 934"/>
              <a:gd name="T15" fmla="*/ 10391 h 121"/>
              <a:gd name="T16" fmla="*/ 1035 w 934"/>
              <a:gd name="T17" fmla="*/ 13225 h 121"/>
              <a:gd name="T18" fmla="*/ 345 w 934"/>
              <a:gd name="T19" fmla="*/ 16059 h 121"/>
              <a:gd name="T20" fmla="*/ 0 w 934"/>
              <a:gd name="T21" fmla="*/ 19207 h 121"/>
              <a:gd name="T22" fmla="*/ 345 w 934"/>
              <a:gd name="T23" fmla="*/ 22041 h 121"/>
              <a:gd name="T24" fmla="*/ 1035 w 934"/>
              <a:gd name="T25" fmla="*/ 25190 h 121"/>
              <a:gd name="T26" fmla="*/ 2070 w 934"/>
              <a:gd name="T27" fmla="*/ 27709 h 121"/>
              <a:gd name="T28" fmla="*/ 3450 w 934"/>
              <a:gd name="T29" fmla="*/ 30228 h 121"/>
              <a:gd name="T30" fmla="*/ 5521 w 934"/>
              <a:gd name="T31" fmla="*/ 32432 h 121"/>
              <a:gd name="T32" fmla="*/ 7936 w 934"/>
              <a:gd name="T33" fmla="*/ 34636 h 121"/>
              <a:gd name="T34" fmla="*/ 10006 w 934"/>
              <a:gd name="T35" fmla="*/ 36211 h 121"/>
              <a:gd name="T36" fmla="*/ 12421 w 934"/>
              <a:gd name="T37" fmla="*/ 37470 h 121"/>
              <a:gd name="T38" fmla="*/ 15527 w 934"/>
              <a:gd name="T39" fmla="*/ 37785 h 121"/>
              <a:gd name="T40" fmla="*/ 17942 w 934"/>
              <a:gd name="T41" fmla="*/ 38100 h 121"/>
              <a:gd name="T42" fmla="*/ 304320 w 934"/>
              <a:gd name="T43" fmla="*/ 38100 h 121"/>
              <a:gd name="T44" fmla="*/ 309841 w 934"/>
              <a:gd name="T45" fmla="*/ 37470 h 121"/>
              <a:gd name="T46" fmla="*/ 312601 w 934"/>
              <a:gd name="T47" fmla="*/ 36211 h 121"/>
              <a:gd name="T48" fmla="*/ 315016 w 934"/>
              <a:gd name="T49" fmla="*/ 34636 h 121"/>
              <a:gd name="T50" fmla="*/ 317086 w 934"/>
              <a:gd name="T51" fmla="*/ 32432 h 121"/>
              <a:gd name="T52" fmla="*/ 318812 w 934"/>
              <a:gd name="T53" fmla="*/ 30228 h 121"/>
              <a:gd name="T54" fmla="*/ 320192 w 934"/>
              <a:gd name="T55" fmla="*/ 27709 h 121"/>
              <a:gd name="T56" fmla="*/ 321572 w 934"/>
              <a:gd name="T57" fmla="*/ 25190 h 121"/>
              <a:gd name="T58" fmla="*/ 321917 w 934"/>
              <a:gd name="T59" fmla="*/ 22041 h 121"/>
              <a:gd name="T60" fmla="*/ 322262 w 934"/>
              <a:gd name="T61" fmla="*/ 19207 h 121"/>
              <a:gd name="T62" fmla="*/ 321917 w 934"/>
              <a:gd name="T63" fmla="*/ 16059 h 121"/>
              <a:gd name="T64" fmla="*/ 321572 w 934"/>
              <a:gd name="T65" fmla="*/ 13225 h 121"/>
              <a:gd name="T66" fmla="*/ 320192 w 934"/>
              <a:gd name="T67" fmla="*/ 10391 h 121"/>
              <a:gd name="T68" fmla="*/ 318812 w 934"/>
              <a:gd name="T69" fmla="*/ 8187 h 121"/>
              <a:gd name="T70" fmla="*/ 317086 w 934"/>
              <a:gd name="T71" fmla="*/ 5668 h 121"/>
              <a:gd name="T72" fmla="*/ 315016 w 934"/>
              <a:gd name="T73" fmla="*/ 3779 h 121"/>
              <a:gd name="T74" fmla="*/ 312601 w 934"/>
              <a:gd name="T75" fmla="*/ 2204 h 121"/>
              <a:gd name="T76" fmla="*/ 309841 w 934"/>
              <a:gd name="T77" fmla="*/ 1260 h 121"/>
              <a:gd name="T78" fmla="*/ 307426 w 934"/>
              <a:gd name="T79" fmla="*/ 315 h 121"/>
              <a:gd name="T80" fmla="*/ 304320 w 934"/>
              <a:gd name="T81" fmla="*/ 0 h 121"/>
              <a:gd name="T82" fmla="*/ 17942 w 934"/>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1"/>
              <a:gd name="T128" fmla="*/ 934 w 934"/>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1">
                <a:moveTo>
                  <a:pt x="52" y="0"/>
                </a:moveTo>
                <a:lnTo>
                  <a:pt x="45" y="1"/>
                </a:lnTo>
                <a:lnTo>
                  <a:pt x="36" y="4"/>
                </a:lnTo>
                <a:lnTo>
                  <a:pt x="29" y="7"/>
                </a:lnTo>
                <a:lnTo>
                  <a:pt x="23" y="12"/>
                </a:lnTo>
                <a:lnTo>
                  <a:pt x="16" y="18"/>
                </a:lnTo>
                <a:lnTo>
                  <a:pt x="10" y="26"/>
                </a:lnTo>
                <a:lnTo>
                  <a:pt x="6" y="33"/>
                </a:lnTo>
                <a:lnTo>
                  <a:pt x="3" y="42"/>
                </a:lnTo>
                <a:lnTo>
                  <a:pt x="1" y="51"/>
                </a:lnTo>
                <a:lnTo>
                  <a:pt x="0" y="61"/>
                </a:lnTo>
                <a:lnTo>
                  <a:pt x="1" y="70"/>
                </a:lnTo>
                <a:lnTo>
                  <a:pt x="3" y="80"/>
                </a:lnTo>
                <a:lnTo>
                  <a:pt x="6" y="88"/>
                </a:lnTo>
                <a:lnTo>
                  <a:pt x="10" y="96"/>
                </a:lnTo>
                <a:lnTo>
                  <a:pt x="16" y="103"/>
                </a:lnTo>
                <a:lnTo>
                  <a:pt x="23" y="110"/>
                </a:lnTo>
                <a:lnTo>
                  <a:pt x="29" y="115"/>
                </a:lnTo>
                <a:lnTo>
                  <a:pt x="36" y="119"/>
                </a:lnTo>
                <a:lnTo>
                  <a:pt x="45" y="120"/>
                </a:lnTo>
                <a:lnTo>
                  <a:pt x="52" y="121"/>
                </a:lnTo>
                <a:lnTo>
                  <a:pt x="882" y="121"/>
                </a:lnTo>
                <a:lnTo>
                  <a:pt x="898" y="119"/>
                </a:lnTo>
                <a:lnTo>
                  <a:pt x="906" y="115"/>
                </a:lnTo>
                <a:lnTo>
                  <a:pt x="913" y="110"/>
                </a:lnTo>
                <a:lnTo>
                  <a:pt x="919" y="103"/>
                </a:lnTo>
                <a:lnTo>
                  <a:pt x="924" y="96"/>
                </a:lnTo>
                <a:lnTo>
                  <a:pt x="928" y="88"/>
                </a:lnTo>
                <a:lnTo>
                  <a:pt x="932" y="80"/>
                </a:lnTo>
                <a:lnTo>
                  <a:pt x="933" y="70"/>
                </a:lnTo>
                <a:lnTo>
                  <a:pt x="934" y="61"/>
                </a:lnTo>
                <a:lnTo>
                  <a:pt x="933" y="51"/>
                </a:lnTo>
                <a:lnTo>
                  <a:pt x="932" y="42"/>
                </a:lnTo>
                <a:lnTo>
                  <a:pt x="928" y="33"/>
                </a:lnTo>
                <a:lnTo>
                  <a:pt x="924" y="26"/>
                </a:lnTo>
                <a:lnTo>
                  <a:pt x="919" y="18"/>
                </a:lnTo>
                <a:lnTo>
                  <a:pt x="913" y="12"/>
                </a:lnTo>
                <a:lnTo>
                  <a:pt x="906" y="7"/>
                </a:lnTo>
                <a:lnTo>
                  <a:pt x="898" y="4"/>
                </a:lnTo>
                <a:lnTo>
                  <a:pt x="891" y="1"/>
                </a:lnTo>
                <a:lnTo>
                  <a:pt x="882" y="0"/>
                </a:lnTo>
                <a:lnTo>
                  <a:pt x="52" y="0"/>
                </a:lnTo>
                <a:close/>
              </a:path>
            </a:pathLst>
          </a:custGeom>
          <a:solidFill>
            <a:srgbClr val="FF9900"/>
          </a:solidFill>
          <a:ln w="8001">
            <a:solidFill>
              <a:srgbClr val="FF9900"/>
            </a:solidFill>
            <a:round/>
            <a:headEnd/>
            <a:tailEnd/>
          </a:ln>
        </p:spPr>
        <p:txBody>
          <a:bodyPr>
            <a:prstTxWarp prst="textNoShape">
              <a:avLst/>
            </a:prstTxWarp>
          </a:bodyPr>
          <a:lstStyle/>
          <a:p>
            <a:endParaRPr lang="en-US"/>
          </a:p>
        </p:txBody>
      </p:sp>
      <p:sp>
        <p:nvSpPr>
          <p:cNvPr id="103669" name="Line 245"/>
          <p:cNvSpPr>
            <a:spLocks noChangeShapeType="1"/>
          </p:cNvSpPr>
          <p:nvPr/>
        </p:nvSpPr>
        <p:spPr bwMode="auto">
          <a:xfrm>
            <a:off x="1720850" y="5521325"/>
            <a:ext cx="1588"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3670" name="Freeform 246"/>
          <p:cNvSpPr>
            <a:spLocks/>
          </p:cNvSpPr>
          <p:nvPr/>
        </p:nvSpPr>
        <p:spPr bwMode="auto">
          <a:xfrm>
            <a:off x="1720850" y="5521325"/>
            <a:ext cx="88900" cy="95250"/>
          </a:xfrm>
          <a:custGeom>
            <a:avLst/>
            <a:gdLst>
              <a:gd name="T0" fmla="*/ 0 w 256"/>
              <a:gd name="T1" fmla="*/ 0 h 298"/>
              <a:gd name="T2" fmla="*/ 44797 w 256"/>
              <a:gd name="T3" fmla="*/ 95250 h 298"/>
              <a:gd name="T4" fmla="*/ 88900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9"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671" name="Line 247"/>
          <p:cNvSpPr>
            <a:spLocks noChangeShapeType="1"/>
          </p:cNvSpPr>
          <p:nvPr/>
        </p:nvSpPr>
        <p:spPr bwMode="auto">
          <a:xfrm>
            <a:off x="2006600" y="5426075"/>
            <a:ext cx="1588" cy="0"/>
          </a:xfrm>
          <a:prstGeom prst="line">
            <a:avLst/>
          </a:prstGeom>
          <a:noFill/>
          <a:ln w="0">
            <a:solidFill>
              <a:srgbClr val="FFFF00"/>
            </a:solidFill>
            <a:round/>
            <a:headEnd/>
            <a:tailEnd/>
          </a:ln>
        </p:spPr>
        <p:txBody>
          <a:bodyPr>
            <a:prstTxWarp prst="textNoShape">
              <a:avLst/>
            </a:prstTxWarp>
          </a:bodyPr>
          <a:lstStyle/>
          <a:p>
            <a:endParaRPr lang="en-US"/>
          </a:p>
        </p:txBody>
      </p:sp>
      <p:sp>
        <p:nvSpPr>
          <p:cNvPr id="103672" name="Freeform 248"/>
          <p:cNvSpPr>
            <a:spLocks/>
          </p:cNvSpPr>
          <p:nvPr/>
        </p:nvSpPr>
        <p:spPr bwMode="auto">
          <a:xfrm>
            <a:off x="2006600" y="5426075"/>
            <a:ext cx="88900" cy="93663"/>
          </a:xfrm>
          <a:custGeom>
            <a:avLst/>
            <a:gdLst>
              <a:gd name="T0" fmla="*/ 0 w 256"/>
              <a:gd name="T1" fmla="*/ 0 h 298"/>
              <a:gd name="T2" fmla="*/ 44797 w 256"/>
              <a:gd name="T3" fmla="*/ 93663 h 298"/>
              <a:gd name="T4" fmla="*/ 88900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9"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673" name="Line 249"/>
          <p:cNvSpPr>
            <a:spLocks noChangeShapeType="1"/>
          </p:cNvSpPr>
          <p:nvPr/>
        </p:nvSpPr>
        <p:spPr bwMode="auto">
          <a:xfrm>
            <a:off x="2293938" y="5376863"/>
            <a:ext cx="1587" cy="0"/>
          </a:xfrm>
          <a:prstGeom prst="line">
            <a:avLst/>
          </a:prstGeom>
          <a:noFill/>
          <a:ln w="0">
            <a:solidFill>
              <a:srgbClr val="FFFF00"/>
            </a:solidFill>
            <a:round/>
            <a:headEnd/>
            <a:tailEnd/>
          </a:ln>
        </p:spPr>
        <p:txBody>
          <a:bodyPr>
            <a:prstTxWarp prst="textNoShape">
              <a:avLst/>
            </a:prstTxWarp>
          </a:bodyPr>
          <a:lstStyle/>
          <a:p>
            <a:endParaRPr lang="en-US"/>
          </a:p>
        </p:txBody>
      </p:sp>
      <p:sp>
        <p:nvSpPr>
          <p:cNvPr id="103674" name="Freeform 250"/>
          <p:cNvSpPr>
            <a:spLocks/>
          </p:cNvSpPr>
          <p:nvPr/>
        </p:nvSpPr>
        <p:spPr bwMode="auto">
          <a:xfrm>
            <a:off x="2293938" y="5376863"/>
            <a:ext cx="88900" cy="93662"/>
          </a:xfrm>
          <a:custGeom>
            <a:avLst/>
            <a:gdLst>
              <a:gd name="T0" fmla="*/ 0 w 257"/>
              <a:gd name="T1" fmla="*/ 0 h 299"/>
              <a:gd name="T2" fmla="*/ 44623 w 257"/>
              <a:gd name="T3" fmla="*/ 93662 h 299"/>
              <a:gd name="T4" fmla="*/ 88900 w 257"/>
              <a:gd name="T5" fmla="*/ 0 h 299"/>
              <a:gd name="T6" fmla="*/ 0 w 257"/>
              <a:gd name="T7" fmla="*/ 0 h 299"/>
              <a:gd name="T8" fmla="*/ 0 60000 65536"/>
              <a:gd name="T9" fmla="*/ 0 60000 65536"/>
              <a:gd name="T10" fmla="*/ 0 60000 65536"/>
              <a:gd name="T11" fmla="*/ 0 60000 65536"/>
              <a:gd name="T12" fmla="*/ 0 w 257"/>
              <a:gd name="T13" fmla="*/ 0 h 299"/>
              <a:gd name="T14" fmla="*/ 257 w 257"/>
              <a:gd name="T15" fmla="*/ 299 h 299"/>
            </a:gdLst>
            <a:ahLst/>
            <a:cxnLst>
              <a:cxn ang="T8">
                <a:pos x="T0" y="T1"/>
              </a:cxn>
              <a:cxn ang="T9">
                <a:pos x="T2" y="T3"/>
              </a:cxn>
              <a:cxn ang="T10">
                <a:pos x="T4" y="T5"/>
              </a:cxn>
              <a:cxn ang="T11">
                <a:pos x="T6" y="T7"/>
              </a:cxn>
            </a:cxnLst>
            <a:rect l="T12" t="T13" r="T14" b="T15"/>
            <a:pathLst>
              <a:path w="257" h="299">
                <a:moveTo>
                  <a:pt x="0" y="0"/>
                </a:moveTo>
                <a:lnTo>
                  <a:pt x="129" y="299"/>
                </a:lnTo>
                <a:lnTo>
                  <a:pt x="257"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675" name="Line 251"/>
          <p:cNvSpPr>
            <a:spLocks noChangeShapeType="1"/>
          </p:cNvSpPr>
          <p:nvPr/>
        </p:nvSpPr>
        <p:spPr bwMode="auto">
          <a:xfrm>
            <a:off x="2579688" y="5376863"/>
            <a:ext cx="1587" cy="0"/>
          </a:xfrm>
          <a:prstGeom prst="line">
            <a:avLst/>
          </a:prstGeom>
          <a:noFill/>
          <a:ln w="0">
            <a:solidFill>
              <a:srgbClr val="FFFF00"/>
            </a:solidFill>
            <a:round/>
            <a:headEnd/>
            <a:tailEnd/>
          </a:ln>
        </p:spPr>
        <p:txBody>
          <a:bodyPr>
            <a:prstTxWarp prst="textNoShape">
              <a:avLst/>
            </a:prstTxWarp>
          </a:bodyPr>
          <a:lstStyle/>
          <a:p>
            <a:endParaRPr lang="en-US"/>
          </a:p>
        </p:txBody>
      </p:sp>
      <p:sp>
        <p:nvSpPr>
          <p:cNvPr id="103676" name="Freeform 252"/>
          <p:cNvSpPr>
            <a:spLocks/>
          </p:cNvSpPr>
          <p:nvPr/>
        </p:nvSpPr>
        <p:spPr bwMode="auto">
          <a:xfrm>
            <a:off x="2579688" y="5376863"/>
            <a:ext cx="88900" cy="93662"/>
          </a:xfrm>
          <a:custGeom>
            <a:avLst/>
            <a:gdLst>
              <a:gd name="T0" fmla="*/ 0 w 256"/>
              <a:gd name="T1" fmla="*/ 0 h 299"/>
              <a:gd name="T2" fmla="*/ 44450 w 256"/>
              <a:gd name="T3" fmla="*/ 93662 h 299"/>
              <a:gd name="T4" fmla="*/ 88900 w 256"/>
              <a:gd name="T5" fmla="*/ 0 h 299"/>
              <a:gd name="T6" fmla="*/ 0 w 256"/>
              <a:gd name="T7" fmla="*/ 0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0"/>
                </a:moveTo>
                <a:lnTo>
                  <a:pt x="128" y="299"/>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677" name="Line 253"/>
          <p:cNvSpPr>
            <a:spLocks noChangeShapeType="1"/>
          </p:cNvSpPr>
          <p:nvPr/>
        </p:nvSpPr>
        <p:spPr bwMode="auto">
          <a:xfrm>
            <a:off x="2865438" y="5376863"/>
            <a:ext cx="1587" cy="0"/>
          </a:xfrm>
          <a:prstGeom prst="line">
            <a:avLst/>
          </a:prstGeom>
          <a:noFill/>
          <a:ln w="0">
            <a:solidFill>
              <a:srgbClr val="FFFF00"/>
            </a:solidFill>
            <a:round/>
            <a:headEnd/>
            <a:tailEnd/>
          </a:ln>
        </p:spPr>
        <p:txBody>
          <a:bodyPr>
            <a:prstTxWarp prst="textNoShape">
              <a:avLst/>
            </a:prstTxWarp>
          </a:bodyPr>
          <a:lstStyle/>
          <a:p>
            <a:endParaRPr lang="en-US"/>
          </a:p>
        </p:txBody>
      </p:sp>
      <p:sp>
        <p:nvSpPr>
          <p:cNvPr id="103678" name="Freeform 254"/>
          <p:cNvSpPr>
            <a:spLocks/>
          </p:cNvSpPr>
          <p:nvPr/>
        </p:nvSpPr>
        <p:spPr bwMode="auto">
          <a:xfrm>
            <a:off x="2865438" y="5376863"/>
            <a:ext cx="88900" cy="93662"/>
          </a:xfrm>
          <a:custGeom>
            <a:avLst/>
            <a:gdLst>
              <a:gd name="T0" fmla="*/ 0 w 257"/>
              <a:gd name="T1" fmla="*/ 0 h 299"/>
              <a:gd name="T2" fmla="*/ 44623 w 257"/>
              <a:gd name="T3" fmla="*/ 93662 h 299"/>
              <a:gd name="T4" fmla="*/ 88900 w 257"/>
              <a:gd name="T5" fmla="*/ 0 h 299"/>
              <a:gd name="T6" fmla="*/ 0 w 257"/>
              <a:gd name="T7" fmla="*/ 0 h 299"/>
              <a:gd name="T8" fmla="*/ 0 60000 65536"/>
              <a:gd name="T9" fmla="*/ 0 60000 65536"/>
              <a:gd name="T10" fmla="*/ 0 60000 65536"/>
              <a:gd name="T11" fmla="*/ 0 60000 65536"/>
              <a:gd name="T12" fmla="*/ 0 w 257"/>
              <a:gd name="T13" fmla="*/ 0 h 299"/>
              <a:gd name="T14" fmla="*/ 257 w 257"/>
              <a:gd name="T15" fmla="*/ 299 h 299"/>
            </a:gdLst>
            <a:ahLst/>
            <a:cxnLst>
              <a:cxn ang="T8">
                <a:pos x="T0" y="T1"/>
              </a:cxn>
              <a:cxn ang="T9">
                <a:pos x="T2" y="T3"/>
              </a:cxn>
              <a:cxn ang="T10">
                <a:pos x="T4" y="T5"/>
              </a:cxn>
              <a:cxn ang="T11">
                <a:pos x="T6" y="T7"/>
              </a:cxn>
            </a:cxnLst>
            <a:rect l="T12" t="T13" r="T14" b="T15"/>
            <a:pathLst>
              <a:path w="257" h="299">
                <a:moveTo>
                  <a:pt x="0" y="0"/>
                </a:moveTo>
                <a:lnTo>
                  <a:pt x="129" y="299"/>
                </a:lnTo>
                <a:lnTo>
                  <a:pt x="257"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679" name="Line 255"/>
          <p:cNvSpPr>
            <a:spLocks noChangeShapeType="1"/>
          </p:cNvSpPr>
          <p:nvPr/>
        </p:nvSpPr>
        <p:spPr bwMode="auto">
          <a:xfrm>
            <a:off x="3152775" y="5275263"/>
            <a:ext cx="1588" cy="1587"/>
          </a:xfrm>
          <a:prstGeom prst="line">
            <a:avLst/>
          </a:prstGeom>
          <a:noFill/>
          <a:ln w="0">
            <a:solidFill>
              <a:srgbClr val="FFFF00"/>
            </a:solidFill>
            <a:round/>
            <a:headEnd/>
            <a:tailEnd/>
          </a:ln>
        </p:spPr>
        <p:txBody>
          <a:bodyPr>
            <a:prstTxWarp prst="textNoShape">
              <a:avLst/>
            </a:prstTxWarp>
          </a:bodyPr>
          <a:lstStyle/>
          <a:p>
            <a:endParaRPr lang="en-US"/>
          </a:p>
        </p:txBody>
      </p:sp>
      <p:sp>
        <p:nvSpPr>
          <p:cNvPr id="103680" name="Freeform 256"/>
          <p:cNvSpPr>
            <a:spLocks/>
          </p:cNvSpPr>
          <p:nvPr/>
        </p:nvSpPr>
        <p:spPr bwMode="auto">
          <a:xfrm>
            <a:off x="3152775" y="5275263"/>
            <a:ext cx="88900" cy="95250"/>
          </a:xfrm>
          <a:custGeom>
            <a:avLst/>
            <a:gdLst>
              <a:gd name="T0" fmla="*/ 0 w 256"/>
              <a:gd name="T1" fmla="*/ 0 h 298"/>
              <a:gd name="T2" fmla="*/ 44450 w 256"/>
              <a:gd name="T3" fmla="*/ 95250 h 298"/>
              <a:gd name="T4" fmla="*/ 88900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8"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681" name="Line 257"/>
          <p:cNvSpPr>
            <a:spLocks noChangeShapeType="1"/>
          </p:cNvSpPr>
          <p:nvPr/>
        </p:nvSpPr>
        <p:spPr bwMode="auto">
          <a:xfrm>
            <a:off x="3438525" y="5226050"/>
            <a:ext cx="1588" cy="0"/>
          </a:xfrm>
          <a:prstGeom prst="line">
            <a:avLst/>
          </a:prstGeom>
          <a:noFill/>
          <a:ln w="0">
            <a:solidFill>
              <a:srgbClr val="FFFF00"/>
            </a:solidFill>
            <a:round/>
            <a:headEnd/>
            <a:tailEnd/>
          </a:ln>
        </p:spPr>
        <p:txBody>
          <a:bodyPr>
            <a:prstTxWarp prst="textNoShape">
              <a:avLst/>
            </a:prstTxWarp>
          </a:bodyPr>
          <a:lstStyle/>
          <a:p>
            <a:endParaRPr lang="en-US"/>
          </a:p>
        </p:txBody>
      </p:sp>
      <p:sp>
        <p:nvSpPr>
          <p:cNvPr id="103682" name="Freeform 258"/>
          <p:cNvSpPr>
            <a:spLocks/>
          </p:cNvSpPr>
          <p:nvPr/>
        </p:nvSpPr>
        <p:spPr bwMode="auto">
          <a:xfrm>
            <a:off x="3438525" y="5226050"/>
            <a:ext cx="88900" cy="93663"/>
          </a:xfrm>
          <a:custGeom>
            <a:avLst/>
            <a:gdLst>
              <a:gd name="T0" fmla="*/ 0 w 256"/>
              <a:gd name="T1" fmla="*/ 0 h 299"/>
              <a:gd name="T2" fmla="*/ 44450 w 256"/>
              <a:gd name="T3" fmla="*/ 93663 h 299"/>
              <a:gd name="T4" fmla="*/ 88900 w 256"/>
              <a:gd name="T5" fmla="*/ 0 h 299"/>
              <a:gd name="T6" fmla="*/ 0 w 256"/>
              <a:gd name="T7" fmla="*/ 0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0"/>
                </a:moveTo>
                <a:lnTo>
                  <a:pt x="128" y="299"/>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683" name="Line 259"/>
          <p:cNvSpPr>
            <a:spLocks noChangeShapeType="1"/>
          </p:cNvSpPr>
          <p:nvPr/>
        </p:nvSpPr>
        <p:spPr bwMode="auto">
          <a:xfrm>
            <a:off x="3725863" y="5122863"/>
            <a:ext cx="1587" cy="1587"/>
          </a:xfrm>
          <a:prstGeom prst="line">
            <a:avLst/>
          </a:prstGeom>
          <a:noFill/>
          <a:ln w="0">
            <a:solidFill>
              <a:srgbClr val="FFFF00"/>
            </a:solidFill>
            <a:round/>
            <a:headEnd/>
            <a:tailEnd/>
          </a:ln>
        </p:spPr>
        <p:txBody>
          <a:bodyPr>
            <a:prstTxWarp prst="textNoShape">
              <a:avLst/>
            </a:prstTxWarp>
          </a:bodyPr>
          <a:lstStyle/>
          <a:p>
            <a:endParaRPr lang="en-US"/>
          </a:p>
        </p:txBody>
      </p:sp>
      <p:sp>
        <p:nvSpPr>
          <p:cNvPr id="103684" name="Freeform 260"/>
          <p:cNvSpPr>
            <a:spLocks/>
          </p:cNvSpPr>
          <p:nvPr/>
        </p:nvSpPr>
        <p:spPr bwMode="auto">
          <a:xfrm>
            <a:off x="3725863" y="5122863"/>
            <a:ext cx="88900" cy="93662"/>
          </a:xfrm>
          <a:custGeom>
            <a:avLst/>
            <a:gdLst>
              <a:gd name="T0" fmla="*/ 0 w 256"/>
              <a:gd name="T1" fmla="*/ 0 h 298"/>
              <a:gd name="T2" fmla="*/ 44797 w 256"/>
              <a:gd name="T3" fmla="*/ 93662 h 298"/>
              <a:gd name="T4" fmla="*/ 88900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9"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685" name="Line 261"/>
          <p:cNvSpPr>
            <a:spLocks noChangeShapeType="1"/>
          </p:cNvSpPr>
          <p:nvPr/>
        </p:nvSpPr>
        <p:spPr bwMode="auto">
          <a:xfrm>
            <a:off x="4013200" y="5019675"/>
            <a:ext cx="0" cy="0"/>
          </a:xfrm>
          <a:prstGeom prst="line">
            <a:avLst/>
          </a:prstGeom>
          <a:noFill/>
          <a:ln w="0">
            <a:solidFill>
              <a:srgbClr val="FFFF00"/>
            </a:solidFill>
            <a:round/>
            <a:headEnd/>
            <a:tailEnd/>
          </a:ln>
        </p:spPr>
        <p:txBody>
          <a:bodyPr>
            <a:prstTxWarp prst="textNoShape">
              <a:avLst/>
            </a:prstTxWarp>
          </a:bodyPr>
          <a:lstStyle/>
          <a:p>
            <a:endParaRPr lang="en-US"/>
          </a:p>
        </p:txBody>
      </p:sp>
      <p:sp>
        <p:nvSpPr>
          <p:cNvPr id="103686" name="Freeform 262"/>
          <p:cNvSpPr>
            <a:spLocks/>
          </p:cNvSpPr>
          <p:nvPr/>
        </p:nvSpPr>
        <p:spPr bwMode="auto">
          <a:xfrm>
            <a:off x="4013200" y="5019675"/>
            <a:ext cx="87313" cy="93663"/>
          </a:xfrm>
          <a:custGeom>
            <a:avLst/>
            <a:gdLst>
              <a:gd name="T0" fmla="*/ 0 w 256"/>
              <a:gd name="T1" fmla="*/ 0 h 298"/>
              <a:gd name="T2" fmla="*/ 43657 w 256"/>
              <a:gd name="T3" fmla="*/ 93663 h 298"/>
              <a:gd name="T4" fmla="*/ 87313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8"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687" name="Line 263"/>
          <p:cNvSpPr>
            <a:spLocks noChangeShapeType="1"/>
          </p:cNvSpPr>
          <p:nvPr/>
        </p:nvSpPr>
        <p:spPr bwMode="auto">
          <a:xfrm>
            <a:off x="4300538" y="5019675"/>
            <a:ext cx="0" cy="0"/>
          </a:xfrm>
          <a:prstGeom prst="line">
            <a:avLst/>
          </a:prstGeom>
          <a:noFill/>
          <a:ln w="0">
            <a:solidFill>
              <a:srgbClr val="FFFF00"/>
            </a:solidFill>
            <a:round/>
            <a:headEnd/>
            <a:tailEnd/>
          </a:ln>
        </p:spPr>
        <p:txBody>
          <a:bodyPr>
            <a:prstTxWarp prst="textNoShape">
              <a:avLst/>
            </a:prstTxWarp>
          </a:bodyPr>
          <a:lstStyle/>
          <a:p>
            <a:endParaRPr lang="en-US"/>
          </a:p>
        </p:txBody>
      </p:sp>
      <p:sp>
        <p:nvSpPr>
          <p:cNvPr id="103688" name="Freeform 264"/>
          <p:cNvSpPr>
            <a:spLocks/>
          </p:cNvSpPr>
          <p:nvPr/>
        </p:nvSpPr>
        <p:spPr bwMode="auto">
          <a:xfrm>
            <a:off x="4300538" y="5019675"/>
            <a:ext cx="87312" cy="93663"/>
          </a:xfrm>
          <a:custGeom>
            <a:avLst/>
            <a:gdLst>
              <a:gd name="T0" fmla="*/ 0 w 256"/>
              <a:gd name="T1" fmla="*/ 0 h 298"/>
              <a:gd name="T2" fmla="*/ 43997 w 256"/>
              <a:gd name="T3" fmla="*/ 93663 h 298"/>
              <a:gd name="T4" fmla="*/ 87312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9"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689" name="Line 265"/>
          <p:cNvSpPr>
            <a:spLocks noChangeShapeType="1"/>
          </p:cNvSpPr>
          <p:nvPr/>
        </p:nvSpPr>
        <p:spPr bwMode="auto">
          <a:xfrm>
            <a:off x="4586288" y="5019675"/>
            <a:ext cx="1587" cy="0"/>
          </a:xfrm>
          <a:prstGeom prst="line">
            <a:avLst/>
          </a:prstGeom>
          <a:noFill/>
          <a:ln w="0">
            <a:solidFill>
              <a:srgbClr val="FFFF00"/>
            </a:solidFill>
            <a:round/>
            <a:headEnd/>
            <a:tailEnd/>
          </a:ln>
        </p:spPr>
        <p:txBody>
          <a:bodyPr>
            <a:prstTxWarp prst="textNoShape">
              <a:avLst/>
            </a:prstTxWarp>
          </a:bodyPr>
          <a:lstStyle/>
          <a:p>
            <a:endParaRPr lang="en-US"/>
          </a:p>
        </p:txBody>
      </p:sp>
      <p:sp>
        <p:nvSpPr>
          <p:cNvPr id="103690" name="Freeform 266"/>
          <p:cNvSpPr>
            <a:spLocks/>
          </p:cNvSpPr>
          <p:nvPr/>
        </p:nvSpPr>
        <p:spPr bwMode="auto">
          <a:xfrm>
            <a:off x="4586288" y="5019675"/>
            <a:ext cx="87312" cy="93663"/>
          </a:xfrm>
          <a:custGeom>
            <a:avLst/>
            <a:gdLst>
              <a:gd name="T0" fmla="*/ 0 w 256"/>
              <a:gd name="T1" fmla="*/ 0 h 298"/>
              <a:gd name="T2" fmla="*/ 43997 w 256"/>
              <a:gd name="T3" fmla="*/ 93663 h 298"/>
              <a:gd name="T4" fmla="*/ 87312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9"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691" name="Line 267"/>
          <p:cNvSpPr>
            <a:spLocks noChangeShapeType="1"/>
          </p:cNvSpPr>
          <p:nvPr/>
        </p:nvSpPr>
        <p:spPr bwMode="auto">
          <a:xfrm>
            <a:off x="4873625" y="4803775"/>
            <a:ext cx="1588"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3692" name="Freeform 268"/>
          <p:cNvSpPr>
            <a:spLocks/>
          </p:cNvSpPr>
          <p:nvPr/>
        </p:nvSpPr>
        <p:spPr bwMode="auto">
          <a:xfrm>
            <a:off x="4873625" y="4803775"/>
            <a:ext cx="87313" cy="95250"/>
          </a:xfrm>
          <a:custGeom>
            <a:avLst/>
            <a:gdLst>
              <a:gd name="T0" fmla="*/ 0 w 256"/>
              <a:gd name="T1" fmla="*/ 0 h 298"/>
              <a:gd name="T2" fmla="*/ 43998 w 256"/>
              <a:gd name="T3" fmla="*/ 95250 h 298"/>
              <a:gd name="T4" fmla="*/ 87313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9"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693" name="Line 269"/>
          <p:cNvSpPr>
            <a:spLocks noChangeShapeType="1"/>
          </p:cNvSpPr>
          <p:nvPr/>
        </p:nvSpPr>
        <p:spPr bwMode="auto">
          <a:xfrm>
            <a:off x="5159375" y="4641850"/>
            <a:ext cx="1588"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3694" name="Freeform 270"/>
          <p:cNvSpPr>
            <a:spLocks/>
          </p:cNvSpPr>
          <p:nvPr/>
        </p:nvSpPr>
        <p:spPr bwMode="auto">
          <a:xfrm>
            <a:off x="5159375" y="4641850"/>
            <a:ext cx="87313" cy="95250"/>
          </a:xfrm>
          <a:custGeom>
            <a:avLst/>
            <a:gdLst>
              <a:gd name="T0" fmla="*/ 0 w 256"/>
              <a:gd name="T1" fmla="*/ 0 h 298"/>
              <a:gd name="T2" fmla="*/ 43998 w 256"/>
              <a:gd name="T3" fmla="*/ 95250 h 298"/>
              <a:gd name="T4" fmla="*/ 87313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9"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695" name="Line 271"/>
          <p:cNvSpPr>
            <a:spLocks noChangeShapeType="1"/>
          </p:cNvSpPr>
          <p:nvPr/>
        </p:nvSpPr>
        <p:spPr bwMode="auto">
          <a:xfrm>
            <a:off x="5446713" y="4479925"/>
            <a:ext cx="1587" cy="0"/>
          </a:xfrm>
          <a:prstGeom prst="line">
            <a:avLst/>
          </a:prstGeom>
          <a:noFill/>
          <a:ln w="0">
            <a:solidFill>
              <a:srgbClr val="FFFF00"/>
            </a:solidFill>
            <a:round/>
            <a:headEnd/>
            <a:tailEnd/>
          </a:ln>
        </p:spPr>
        <p:txBody>
          <a:bodyPr>
            <a:prstTxWarp prst="textNoShape">
              <a:avLst/>
            </a:prstTxWarp>
          </a:bodyPr>
          <a:lstStyle/>
          <a:p>
            <a:endParaRPr lang="en-US"/>
          </a:p>
        </p:txBody>
      </p:sp>
      <p:sp>
        <p:nvSpPr>
          <p:cNvPr id="103696" name="Freeform 272"/>
          <p:cNvSpPr>
            <a:spLocks/>
          </p:cNvSpPr>
          <p:nvPr/>
        </p:nvSpPr>
        <p:spPr bwMode="auto">
          <a:xfrm>
            <a:off x="5446713" y="4479925"/>
            <a:ext cx="87312" cy="93663"/>
          </a:xfrm>
          <a:custGeom>
            <a:avLst/>
            <a:gdLst>
              <a:gd name="T0" fmla="*/ 0 w 256"/>
              <a:gd name="T1" fmla="*/ 0 h 298"/>
              <a:gd name="T2" fmla="*/ 43997 w 256"/>
              <a:gd name="T3" fmla="*/ 93663 h 298"/>
              <a:gd name="T4" fmla="*/ 87312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9"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697" name="Line 273"/>
          <p:cNvSpPr>
            <a:spLocks noChangeShapeType="1"/>
          </p:cNvSpPr>
          <p:nvPr/>
        </p:nvSpPr>
        <p:spPr bwMode="auto">
          <a:xfrm>
            <a:off x="5732463" y="4424363"/>
            <a:ext cx="1587" cy="1587"/>
          </a:xfrm>
          <a:prstGeom prst="line">
            <a:avLst/>
          </a:prstGeom>
          <a:noFill/>
          <a:ln w="0">
            <a:solidFill>
              <a:srgbClr val="FFFF00"/>
            </a:solidFill>
            <a:round/>
            <a:headEnd/>
            <a:tailEnd/>
          </a:ln>
        </p:spPr>
        <p:txBody>
          <a:bodyPr>
            <a:prstTxWarp prst="textNoShape">
              <a:avLst/>
            </a:prstTxWarp>
          </a:bodyPr>
          <a:lstStyle/>
          <a:p>
            <a:endParaRPr lang="en-US"/>
          </a:p>
        </p:txBody>
      </p:sp>
      <p:sp>
        <p:nvSpPr>
          <p:cNvPr id="103698" name="Freeform 274"/>
          <p:cNvSpPr>
            <a:spLocks/>
          </p:cNvSpPr>
          <p:nvPr/>
        </p:nvSpPr>
        <p:spPr bwMode="auto">
          <a:xfrm>
            <a:off x="5732463" y="4424363"/>
            <a:ext cx="88900" cy="93662"/>
          </a:xfrm>
          <a:custGeom>
            <a:avLst/>
            <a:gdLst>
              <a:gd name="T0" fmla="*/ 0 w 256"/>
              <a:gd name="T1" fmla="*/ 0 h 299"/>
              <a:gd name="T2" fmla="*/ 44797 w 256"/>
              <a:gd name="T3" fmla="*/ 93662 h 299"/>
              <a:gd name="T4" fmla="*/ 88900 w 256"/>
              <a:gd name="T5" fmla="*/ 0 h 299"/>
              <a:gd name="T6" fmla="*/ 0 w 256"/>
              <a:gd name="T7" fmla="*/ 0 h 299"/>
              <a:gd name="T8" fmla="*/ 0 60000 65536"/>
              <a:gd name="T9" fmla="*/ 0 60000 65536"/>
              <a:gd name="T10" fmla="*/ 0 60000 65536"/>
              <a:gd name="T11" fmla="*/ 0 60000 65536"/>
              <a:gd name="T12" fmla="*/ 0 w 256"/>
              <a:gd name="T13" fmla="*/ 0 h 299"/>
              <a:gd name="T14" fmla="*/ 256 w 256"/>
              <a:gd name="T15" fmla="*/ 299 h 299"/>
            </a:gdLst>
            <a:ahLst/>
            <a:cxnLst>
              <a:cxn ang="T8">
                <a:pos x="T0" y="T1"/>
              </a:cxn>
              <a:cxn ang="T9">
                <a:pos x="T2" y="T3"/>
              </a:cxn>
              <a:cxn ang="T10">
                <a:pos x="T4" y="T5"/>
              </a:cxn>
              <a:cxn ang="T11">
                <a:pos x="T6" y="T7"/>
              </a:cxn>
            </a:cxnLst>
            <a:rect l="T12" t="T13" r="T14" b="T15"/>
            <a:pathLst>
              <a:path w="256" h="299">
                <a:moveTo>
                  <a:pt x="0" y="0"/>
                </a:moveTo>
                <a:lnTo>
                  <a:pt x="129" y="299"/>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699" name="Line 275"/>
          <p:cNvSpPr>
            <a:spLocks noChangeShapeType="1"/>
          </p:cNvSpPr>
          <p:nvPr/>
        </p:nvSpPr>
        <p:spPr bwMode="auto">
          <a:xfrm>
            <a:off x="6018213" y="4368800"/>
            <a:ext cx="1587"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3700" name="Freeform 276"/>
          <p:cNvSpPr>
            <a:spLocks/>
          </p:cNvSpPr>
          <p:nvPr/>
        </p:nvSpPr>
        <p:spPr bwMode="auto">
          <a:xfrm>
            <a:off x="6018213" y="4368800"/>
            <a:ext cx="88900" cy="93663"/>
          </a:xfrm>
          <a:custGeom>
            <a:avLst/>
            <a:gdLst>
              <a:gd name="T0" fmla="*/ 0 w 256"/>
              <a:gd name="T1" fmla="*/ 0 h 298"/>
              <a:gd name="T2" fmla="*/ 44797 w 256"/>
              <a:gd name="T3" fmla="*/ 93663 h 298"/>
              <a:gd name="T4" fmla="*/ 88900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9"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01" name="Line 277"/>
          <p:cNvSpPr>
            <a:spLocks noChangeShapeType="1"/>
          </p:cNvSpPr>
          <p:nvPr/>
        </p:nvSpPr>
        <p:spPr bwMode="auto">
          <a:xfrm>
            <a:off x="6305550" y="4187825"/>
            <a:ext cx="1588"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3702" name="Freeform 278"/>
          <p:cNvSpPr>
            <a:spLocks/>
          </p:cNvSpPr>
          <p:nvPr/>
        </p:nvSpPr>
        <p:spPr bwMode="auto">
          <a:xfrm>
            <a:off x="6305550" y="4187825"/>
            <a:ext cx="88900" cy="95250"/>
          </a:xfrm>
          <a:custGeom>
            <a:avLst/>
            <a:gdLst>
              <a:gd name="T0" fmla="*/ 0 w 256"/>
              <a:gd name="T1" fmla="*/ 0 h 298"/>
              <a:gd name="T2" fmla="*/ 44797 w 256"/>
              <a:gd name="T3" fmla="*/ 95250 h 298"/>
              <a:gd name="T4" fmla="*/ 88900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9"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03" name="Line 279"/>
          <p:cNvSpPr>
            <a:spLocks noChangeShapeType="1"/>
          </p:cNvSpPr>
          <p:nvPr/>
        </p:nvSpPr>
        <p:spPr bwMode="auto">
          <a:xfrm>
            <a:off x="6591300" y="4041775"/>
            <a:ext cx="1588"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3704" name="Freeform 280"/>
          <p:cNvSpPr>
            <a:spLocks/>
          </p:cNvSpPr>
          <p:nvPr/>
        </p:nvSpPr>
        <p:spPr bwMode="auto">
          <a:xfrm>
            <a:off x="6591300" y="4041775"/>
            <a:ext cx="88900" cy="93663"/>
          </a:xfrm>
          <a:custGeom>
            <a:avLst/>
            <a:gdLst>
              <a:gd name="T0" fmla="*/ 0 w 256"/>
              <a:gd name="T1" fmla="*/ 0 h 298"/>
              <a:gd name="T2" fmla="*/ 44797 w 256"/>
              <a:gd name="T3" fmla="*/ 93663 h 298"/>
              <a:gd name="T4" fmla="*/ 88900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9"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05" name="Line 281"/>
          <p:cNvSpPr>
            <a:spLocks noChangeShapeType="1"/>
          </p:cNvSpPr>
          <p:nvPr/>
        </p:nvSpPr>
        <p:spPr bwMode="auto">
          <a:xfrm>
            <a:off x="6878638" y="3954463"/>
            <a:ext cx="1587" cy="1587"/>
          </a:xfrm>
          <a:prstGeom prst="line">
            <a:avLst/>
          </a:prstGeom>
          <a:noFill/>
          <a:ln w="0">
            <a:solidFill>
              <a:srgbClr val="FFFF00"/>
            </a:solidFill>
            <a:round/>
            <a:headEnd/>
            <a:tailEnd/>
          </a:ln>
        </p:spPr>
        <p:txBody>
          <a:bodyPr>
            <a:prstTxWarp prst="textNoShape">
              <a:avLst/>
            </a:prstTxWarp>
          </a:bodyPr>
          <a:lstStyle/>
          <a:p>
            <a:endParaRPr lang="en-US"/>
          </a:p>
        </p:txBody>
      </p:sp>
      <p:sp>
        <p:nvSpPr>
          <p:cNvPr id="103706" name="Freeform 282"/>
          <p:cNvSpPr>
            <a:spLocks/>
          </p:cNvSpPr>
          <p:nvPr/>
        </p:nvSpPr>
        <p:spPr bwMode="auto">
          <a:xfrm>
            <a:off x="6878638" y="3954463"/>
            <a:ext cx="88900" cy="95250"/>
          </a:xfrm>
          <a:custGeom>
            <a:avLst/>
            <a:gdLst>
              <a:gd name="T0" fmla="*/ 0 w 257"/>
              <a:gd name="T1" fmla="*/ 0 h 298"/>
              <a:gd name="T2" fmla="*/ 44623 w 257"/>
              <a:gd name="T3" fmla="*/ 95250 h 298"/>
              <a:gd name="T4" fmla="*/ 88900 w 257"/>
              <a:gd name="T5" fmla="*/ 0 h 298"/>
              <a:gd name="T6" fmla="*/ 0 w 257"/>
              <a:gd name="T7" fmla="*/ 0 h 298"/>
              <a:gd name="T8" fmla="*/ 0 60000 65536"/>
              <a:gd name="T9" fmla="*/ 0 60000 65536"/>
              <a:gd name="T10" fmla="*/ 0 60000 65536"/>
              <a:gd name="T11" fmla="*/ 0 60000 65536"/>
              <a:gd name="T12" fmla="*/ 0 w 257"/>
              <a:gd name="T13" fmla="*/ 0 h 298"/>
              <a:gd name="T14" fmla="*/ 257 w 257"/>
              <a:gd name="T15" fmla="*/ 298 h 298"/>
            </a:gdLst>
            <a:ahLst/>
            <a:cxnLst>
              <a:cxn ang="T8">
                <a:pos x="T0" y="T1"/>
              </a:cxn>
              <a:cxn ang="T9">
                <a:pos x="T2" y="T3"/>
              </a:cxn>
              <a:cxn ang="T10">
                <a:pos x="T4" y="T5"/>
              </a:cxn>
              <a:cxn ang="T11">
                <a:pos x="T6" y="T7"/>
              </a:cxn>
            </a:cxnLst>
            <a:rect l="T12" t="T13" r="T14" b="T15"/>
            <a:pathLst>
              <a:path w="257" h="298">
                <a:moveTo>
                  <a:pt x="0" y="0"/>
                </a:moveTo>
                <a:lnTo>
                  <a:pt x="129" y="298"/>
                </a:lnTo>
                <a:lnTo>
                  <a:pt x="257"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07" name="Line 283"/>
          <p:cNvSpPr>
            <a:spLocks noChangeShapeType="1"/>
          </p:cNvSpPr>
          <p:nvPr/>
        </p:nvSpPr>
        <p:spPr bwMode="auto">
          <a:xfrm>
            <a:off x="7164388" y="3522663"/>
            <a:ext cx="1587" cy="1587"/>
          </a:xfrm>
          <a:prstGeom prst="line">
            <a:avLst/>
          </a:prstGeom>
          <a:noFill/>
          <a:ln w="0">
            <a:solidFill>
              <a:srgbClr val="FFFF00"/>
            </a:solidFill>
            <a:round/>
            <a:headEnd/>
            <a:tailEnd/>
          </a:ln>
        </p:spPr>
        <p:txBody>
          <a:bodyPr>
            <a:prstTxWarp prst="textNoShape">
              <a:avLst/>
            </a:prstTxWarp>
          </a:bodyPr>
          <a:lstStyle/>
          <a:p>
            <a:endParaRPr lang="en-US"/>
          </a:p>
        </p:txBody>
      </p:sp>
      <p:sp>
        <p:nvSpPr>
          <p:cNvPr id="103708" name="Freeform 284"/>
          <p:cNvSpPr>
            <a:spLocks/>
          </p:cNvSpPr>
          <p:nvPr/>
        </p:nvSpPr>
        <p:spPr bwMode="auto">
          <a:xfrm>
            <a:off x="7164388" y="3522663"/>
            <a:ext cx="88900" cy="95250"/>
          </a:xfrm>
          <a:custGeom>
            <a:avLst/>
            <a:gdLst>
              <a:gd name="T0" fmla="*/ 0 w 256"/>
              <a:gd name="T1" fmla="*/ 0 h 298"/>
              <a:gd name="T2" fmla="*/ 44797 w 256"/>
              <a:gd name="T3" fmla="*/ 95250 h 298"/>
              <a:gd name="T4" fmla="*/ 88900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9"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09" name="Line 285"/>
          <p:cNvSpPr>
            <a:spLocks noChangeShapeType="1"/>
          </p:cNvSpPr>
          <p:nvPr/>
        </p:nvSpPr>
        <p:spPr bwMode="auto">
          <a:xfrm>
            <a:off x="7451725" y="3144838"/>
            <a:ext cx="1588" cy="1587"/>
          </a:xfrm>
          <a:prstGeom prst="line">
            <a:avLst/>
          </a:prstGeom>
          <a:noFill/>
          <a:ln w="0">
            <a:solidFill>
              <a:srgbClr val="FFFF00"/>
            </a:solidFill>
            <a:round/>
            <a:headEnd/>
            <a:tailEnd/>
          </a:ln>
        </p:spPr>
        <p:txBody>
          <a:bodyPr>
            <a:prstTxWarp prst="textNoShape">
              <a:avLst/>
            </a:prstTxWarp>
          </a:bodyPr>
          <a:lstStyle/>
          <a:p>
            <a:endParaRPr lang="en-US"/>
          </a:p>
        </p:txBody>
      </p:sp>
      <p:sp>
        <p:nvSpPr>
          <p:cNvPr id="103710" name="Freeform 286"/>
          <p:cNvSpPr>
            <a:spLocks/>
          </p:cNvSpPr>
          <p:nvPr/>
        </p:nvSpPr>
        <p:spPr bwMode="auto">
          <a:xfrm>
            <a:off x="7451725" y="3144838"/>
            <a:ext cx="88900" cy="93662"/>
          </a:xfrm>
          <a:custGeom>
            <a:avLst/>
            <a:gdLst>
              <a:gd name="T0" fmla="*/ 0 w 257"/>
              <a:gd name="T1" fmla="*/ 0 h 298"/>
              <a:gd name="T2" fmla="*/ 44623 w 257"/>
              <a:gd name="T3" fmla="*/ 93662 h 298"/>
              <a:gd name="T4" fmla="*/ 88900 w 257"/>
              <a:gd name="T5" fmla="*/ 0 h 298"/>
              <a:gd name="T6" fmla="*/ 0 w 257"/>
              <a:gd name="T7" fmla="*/ 0 h 298"/>
              <a:gd name="T8" fmla="*/ 0 60000 65536"/>
              <a:gd name="T9" fmla="*/ 0 60000 65536"/>
              <a:gd name="T10" fmla="*/ 0 60000 65536"/>
              <a:gd name="T11" fmla="*/ 0 60000 65536"/>
              <a:gd name="T12" fmla="*/ 0 w 257"/>
              <a:gd name="T13" fmla="*/ 0 h 298"/>
              <a:gd name="T14" fmla="*/ 257 w 257"/>
              <a:gd name="T15" fmla="*/ 298 h 298"/>
            </a:gdLst>
            <a:ahLst/>
            <a:cxnLst>
              <a:cxn ang="T8">
                <a:pos x="T0" y="T1"/>
              </a:cxn>
              <a:cxn ang="T9">
                <a:pos x="T2" y="T3"/>
              </a:cxn>
              <a:cxn ang="T10">
                <a:pos x="T4" y="T5"/>
              </a:cxn>
              <a:cxn ang="T11">
                <a:pos x="T6" y="T7"/>
              </a:cxn>
            </a:cxnLst>
            <a:rect l="T12" t="T13" r="T14" b="T15"/>
            <a:pathLst>
              <a:path w="257" h="298">
                <a:moveTo>
                  <a:pt x="0" y="0"/>
                </a:moveTo>
                <a:lnTo>
                  <a:pt x="129" y="298"/>
                </a:lnTo>
                <a:lnTo>
                  <a:pt x="257"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11" name="Line 287"/>
          <p:cNvSpPr>
            <a:spLocks noChangeShapeType="1"/>
          </p:cNvSpPr>
          <p:nvPr/>
        </p:nvSpPr>
        <p:spPr bwMode="auto">
          <a:xfrm>
            <a:off x="7737475" y="2963863"/>
            <a:ext cx="1588" cy="1587"/>
          </a:xfrm>
          <a:prstGeom prst="line">
            <a:avLst/>
          </a:prstGeom>
          <a:noFill/>
          <a:ln w="0">
            <a:solidFill>
              <a:srgbClr val="FFFF00"/>
            </a:solidFill>
            <a:round/>
            <a:headEnd/>
            <a:tailEnd/>
          </a:ln>
        </p:spPr>
        <p:txBody>
          <a:bodyPr>
            <a:prstTxWarp prst="textNoShape">
              <a:avLst/>
            </a:prstTxWarp>
          </a:bodyPr>
          <a:lstStyle/>
          <a:p>
            <a:endParaRPr lang="en-US"/>
          </a:p>
        </p:txBody>
      </p:sp>
      <p:sp>
        <p:nvSpPr>
          <p:cNvPr id="103712" name="Freeform 288"/>
          <p:cNvSpPr>
            <a:spLocks/>
          </p:cNvSpPr>
          <p:nvPr/>
        </p:nvSpPr>
        <p:spPr bwMode="auto">
          <a:xfrm>
            <a:off x="7737475" y="2963863"/>
            <a:ext cx="88900" cy="95250"/>
          </a:xfrm>
          <a:custGeom>
            <a:avLst/>
            <a:gdLst>
              <a:gd name="T0" fmla="*/ 0 w 256"/>
              <a:gd name="T1" fmla="*/ 0 h 298"/>
              <a:gd name="T2" fmla="*/ 44450 w 256"/>
              <a:gd name="T3" fmla="*/ 95250 h 298"/>
              <a:gd name="T4" fmla="*/ 88900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8"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13" name="Line 289"/>
          <p:cNvSpPr>
            <a:spLocks noChangeShapeType="1"/>
          </p:cNvSpPr>
          <p:nvPr/>
        </p:nvSpPr>
        <p:spPr bwMode="auto">
          <a:xfrm>
            <a:off x="8024813" y="2963863"/>
            <a:ext cx="1587" cy="1587"/>
          </a:xfrm>
          <a:prstGeom prst="line">
            <a:avLst/>
          </a:prstGeom>
          <a:noFill/>
          <a:ln w="0">
            <a:solidFill>
              <a:srgbClr val="FFFF00"/>
            </a:solidFill>
            <a:round/>
            <a:headEnd/>
            <a:tailEnd/>
          </a:ln>
        </p:spPr>
        <p:txBody>
          <a:bodyPr>
            <a:prstTxWarp prst="textNoShape">
              <a:avLst/>
            </a:prstTxWarp>
          </a:bodyPr>
          <a:lstStyle/>
          <a:p>
            <a:endParaRPr lang="en-US"/>
          </a:p>
        </p:txBody>
      </p:sp>
      <p:sp>
        <p:nvSpPr>
          <p:cNvPr id="103714" name="Freeform 290"/>
          <p:cNvSpPr>
            <a:spLocks/>
          </p:cNvSpPr>
          <p:nvPr/>
        </p:nvSpPr>
        <p:spPr bwMode="auto">
          <a:xfrm>
            <a:off x="8024813" y="2963863"/>
            <a:ext cx="88900" cy="95250"/>
          </a:xfrm>
          <a:custGeom>
            <a:avLst/>
            <a:gdLst>
              <a:gd name="T0" fmla="*/ 0 w 256"/>
              <a:gd name="T1" fmla="*/ 0 h 298"/>
              <a:gd name="T2" fmla="*/ 44450 w 256"/>
              <a:gd name="T3" fmla="*/ 95250 h 298"/>
              <a:gd name="T4" fmla="*/ 88900 w 256"/>
              <a:gd name="T5" fmla="*/ 0 h 298"/>
              <a:gd name="T6" fmla="*/ 0 w 256"/>
              <a:gd name="T7" fmla="*/ 0 h 298"/>
              <a:gd name="T8" fmla="*/ 0 60000 65536"/>
              <a:gd name="T9" fmla="*/ 0 60000 65536"/>
              <a:gd name="T10" fmla="*/ 0 60000 65536"/>
              <a:gd name="T11" fmla="*/ 0 60000 65536"/>
              <a:gd name="T12" fmla="*/ 0 w 256"/>
              <a:gd name="T13" fmla="*/ 0 h 298"/>
              <a:gd name="T14" fmla="*/ 256 w 256"/>
              <a:gd name="T15" fmla="*/ 298 h 298"/>
            </a:gdLst>
            <a:ahLst/>
            <a:cxnLst>
              <a:cxn ang="T8">
                <a:pos x="T0" y="T1"/>
              </a:cxn>
              <a:cxn ang="T9">
                <a:pos x="T2" y="T3"/>
              </a:cxn>
              <a:cxn ang="T10">
                <a:pos x="T4" y="T5"/>
              </a:cxn>
              <a:cxn ang="T11">
                <a:pos x="T6" y="T7"/>
              </a:cxn>
            </a:cxnLst>
            <a:rect l="T12" t="T13" r="T14" b="T15"/>
            <a:pathLst>
              <a:path w="256" h="298">
                <a:moveTo>
                  <a:pt x="0" y="0"/>
                </a:moveTo>
                <a:lnTo>
                  <a:pt x="128" y="298"/>
                </a:lnTo>
                <a:lnTo>
                  <a:pt x="256" y="0"/>
                </a:lnTo>
                <a:lnTo>
                  <a:pt x="0"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15" name="Line 291"/>
          <p:cNvSpPr>
            <a:spLocks noChangeShapeType="1"/>
          </p:cNvSpPr>
          <p:nvPr/>
        </p:nvSpPr>
        <p:spPr bwMode="auto">
          <a:xfrm>
            <a:off x="1747838" y="5568950"/>
            <a:ext cx="0"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3716" name="Freeform 292"/>
          <p:cNvSpPr>
            <a:spLocks/>
          </p:cNvSpPr>
          <p:nvPr/>
        </p:nvSpPr>
        <p:spPr bwMode="auto">
          <a:xfrm>
            <a:off x="1747838" y="5453063"/>
            <a:ext cx="34925" cy="134937"/>
          </a:xfrm>
          <a:custGeom>
            <a:avLst/>
            <a:gdLst>
              <a:gd name="T0" fmla="*/ 0 w 103"/>
              <a:gd name="T1" fmla="*/ 115705 h 428"/>
              <a:gd name="T2" fmla="*/ 0 w 103"/>
              <a:gd name="T3" fmla="*/ 118858 h 428"/>
              <a:gd name="T4" fmla="*/ 1017 w 103"/>
              <a:gd name="T5" fmla="*/ 121696 h 428"/>
              <a:gd name="T6" fmla="*/ 1695 w 103"/>
              <a:gd name="T7" fmla="*/ 124533 h 428"/>
              <a:gd name="T8" fmla="*/ 3391 w 103"/>
              <a:gd name="T9" fmla="*/ 126740 h 428"/>
              <a:gd name="T10" fmla="*/ 5086 w 103"/>
              <a:gd name="T11" fmla="*/ 129262 h 428"/>
              <a:gd name="T12" fmla="*/ 7121 w 103"/>
              <a:gd name="T13" fmla="*/ 131154 h 428"/>
              <a:gd name="T14" fmla="*/ 9833 w 103"/>
              <a:gd name="T15" fmla="*/ 132730 h 428"/>
              <a:gd name="T16" fmla="*/ 12207 w 103"/>
              <a:gd name="T17" fmla="*/ 133991 h 428"/>
              <a:gd name="T18" fmla="*/ 14580 w 103"/>
              <a:gd name="T19" fmla="*/ 134622 h 428"/>
              <a:gd name="T20" fmla="*/ 17632 w 103"/>
              <a:gd name="T21" fmla="*/ 134937 h 428"/>
              <a:gd name="T22" fmla="*/ 20345 w 103"/>
              <a:gd name="T23" fmla="*/ 134622 h 428"/>
              <a:gd name="T24" fmla="*/ 22718 w 103"/>
              <a:gd name="T25" fmla="*/ 133991 h 428"/>
              <a:gd name="T26" fmla="*/ 25770 w 103"/>
              <a:gd name="T27" fmla="*/ 132730 h 428"/>
              <a:gd name="T28" fmla="*/ 27804 w 103"/>
              <a:gd name="T29" fmla="*/ 131154 h 428"/>
              <a:gd name="T30" fmla="*/ 29839 w 103"/>
              <a:gd name="T31" fmla="*/ 129262 h 428"/>
              <a:gd name="T32" fmla="*/ 31534 w 103"/>
              <a:gd name="T33" fmla="*/ 126740 h 428"/>
              <a:gd name="T34" fmla="*/ 33230 w 103"/>
              <a:gd name="T35" fmla="*/ 124533 h 428"/>
              <a:gd name="T36" fmla="*/ 33908 w 103"/>
              <a:gd name="T37" fmla="*/ 121696 h 428"/>
              <a:gd name="T38" fmla="*/ 34925 w 103"/>
              <a:gd name="T39" fmla="*/ 118858 h 428"/>
              <a:gd name="T40" fmla="*/ 34925 w 103"/>
              <a:gd name="T41" fmla="*/ 115705 h 428"/>
              <a:gd name="T42" fmla="*/ 34925 w 103"/>
              <a:gd name="T43" fmla="*/ 19232 h 428"/>
              <a:gd name="T44" fmla="*/ 33908 w 103"/>
              <a:gd name="T45" fmla="*/ 12926 h 428"/>
              <a:gd name="T46" fmla="*/ 33230 w 103"/>
              <a:gd name="T47" fmla="*/ 10404 h 428"/>
              <a:gd name="T48" fmla="*/ 31534 w 103"/>
              <a:gd name="T49" fmla="*/ 7567 h 428"/>
              <a:gd name="T50" fmla="*/ 29839 w 103"/>
              <a:gd name="T51" fmla="*/ 5360 h 428"/>
              <a:gd name="T52" fmla="*/ 27804 w 103"/>
              <a:gd name="T53" fmla="*/ 3468 h 428"/>
              <a:gd name="T54" fmla="*/ 25770 w 103"/>
              <a:gd name="T55" fmla="*/ 1892 h 428"/>
              <a:gd name="T56" fmla="*/ 22718 w 103"/>
              <a:gd name="T57" fmla="*/ 946 h 428"/>
              <a:gd name="T58" fmla="*/ 20345 w 103"/>
              <a:gd name="T59" fmla="*/ 0 h 428"/>
              <a:gd name="T60" fmla="*/ 17632 w 103"/>
              <a:gd name="T61" fmla="*/ 0 h 428"/>
              <a:gd name="T62" fmla="*/ 14580 w 103"/>
              <a:gd name="T63" fmla="*/ 0 h 428"/>
              <a:gd name="T64" fmla="*/ 12207 w 103"/>
              <a:gd name="T65" fmla="*/ 946 h 428"/>
              <a:gd name="T66" fmla="*/ 9833 w 103"/>
              <a:gd name="T67" fmla="*/ 1892 h 428"/>
              <a:gd name="T68" fmla="*/ 7121 w 103"/>
              <a:gd name="T69" fmla="*/ 3468 h 428"/>
              <a:gd name="T70" fmla="*/ 5086 w 103"/>
              <a:gd name="T71" fmla="*/ 5360 h 428"/>
              <a:gd name="T72" fmla="*/ 3391 w 103"/>
              <a:gd name="T73" fmla="*/ 7567 h 428"/>
              <a:gd name="T74" fmla="*/ 1695 w 103"/>
              <a:gd name="T75" fmla="*/ 10404 h 428"/>
              <a:gd name="T76" fmla="*/ 1017 w 103"/>
              <a:gd name="T77" fmla="*/ 12926 h 428"/>
              <a:gd name="T78" fmla="*/ 0 w 103"/>
              <a:gd name="T79" fmla="*/ 16079 h 428"/>
              <a:gd name="T80" fmla="*/ 0 w 103"/>
              <a:gd name="T81" fmla="*/ 19232 h 428"/>
              <a:gd name="T82" fmla="*/ 0 w 103"/>
              <a:gd name="T83" fmla="*/ 115705 h 4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428"/>
              <a:gd name="T128" fmla="*/ 103 w 103"/>
              <a:gd name="T129" fmla="*/ 428 h 4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428">
                <a:moveTo>
                  <a:pt x="0" y="367"/>
                </a:moveTo>
                <a:lnTo>
                  <a:pt x="0" y="377"/>
                </a:lnTo>
                <a:lnTo>
                  <a:pt x="3" y="386"/>
                </a:lnTo>
                <a:lnTo>
                  <a:pt x="5" y="395"/>
                </a:lnTo>
                <a:lnTo>
                  <a:pt x="10" y="402"/>
                </a:lnTo>
                <a:lnTo>
                  <a:pt x="15" y="410"/>
                </a:lnTo>
                <a:lnTo>
                  <a:pt x="21" y="416"/>
                </a:lnTo>
                <a:lnTo>
                  <a:pt x="29" y="421"/>
                </a:lnTo>
                <a:lnTo>
                  <a:pt x="36" y="425"/>
                </a:lnTo>
                <a:lnTo>
                  <a:pt x="43" y="427"/>
                </a:lnTo>
                <a:lnTo>
                  <a:pt x="52" y="428"/>
                </a:lnTo>
                <a:lnTo>
                  <a:pt x="60" y="427"/>
                </a:lnTo>
                <a:lnTo>
                  <a:pt x="67" y="425"/>
                </a:lnTo>
                <a:lnTo>
                  <a:pt x="76" y="421"/>
                </a:lnTo>
                <a:lnTo>
                  <a:pt x="82" y="416"/>
                </a:lnTo>
                <a:lnTo>
                  <a:pt x="88" y="410"/>
                </a:lnTo>
                <a:lnTo>
                  <a:pt x="93" y="402"/>
                </a:lnTo>
                <a:lnTo>
                  <a:pt x="98" y="395"/>
                </a:lnTo>
                <a:lnTo>
                  <a:pt x="100" y="386"/>
                </a:lnTo>
                <a:lnTo>
                  <a:pt x="103" y="377"/>
                </a:lnTo>
                <a:lnTo>
                  <a:pt x="103" y="367"/>
                </a:lnTo>
                <a:lnTo>
                  <a:pt x="103" y="61"/>
                </a:lnTo>
                <a:lnTo>
                  <a:pt x="100" y="41"/>
                </a:lnTo>
                <a:lnTo>
                  <a:pt x="98" y="33"/>
                </a:lnTo>
                <a:lnTo>
                  <a:pt x="93" y="24"/>
                </a:lnTo>
                <a:lnTo>
                  <a:pt x="88" y="17"/>
                </a:lnTo>
                <a:lnTo>
                  <a:pt x="82" y="11"/>
                </a:lnTo>
                <a:lnTo>
                  <a:pt x="76" y="6"/>
                </a:lnTo>
                <a:lnTo>
                  <a:pt x="67" y="3"/>
                </a:lnTo>
                <a:lnTo>
                  <a:pt x="60" y="0"/>
                </a:lnTo>
                <a:lnTo>
                  <a:pt x="52" y="0"/>
                </a:lnTo>
                <a:lnTo>
                  <a:pt x="43" y="0"/>
                </a:lnTo>
                <a:lnTo>
                  <a:pt x="36" y="3"/>
                </a:lnTo>
                <a:lnTo>
                  <a:pt x="29" y="6"/>
                </a:lnTo>
                <a:lnTo>
                  <a:pt x="21" y="11"/>
                </a:lnTo>
                <a:lnTo>
                  <a:pt x="15" y="17"/>
                </a:lnTo>
                <a:lnTo>
                  <a:pt x="10" y="24"/>
                </a:lnTo>
                <a:lnTo>
                  <a:pt x="5" y="33"/>
                </a:lnTo>
                <a:lnTo>
                  <a:pt x="3" y="41"/>
                </a:lnTo>
                <a:lnTo>
                  <a:pt x="0" y="51"/>
                </a:lnTo>
                <a:lnTo>
                  <a:pt x="0" y="61"/>
                </a:lnTo>
                <a:lnTo>
                  <a:pt x="0" y="367"/>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17" name="Line 293"/>
          <p:cNvSpPr>
            <a:spLocks noChangeShapeType="1"/>
          </p:cNvSpPr>
          <p:nvPr/>
        </p:nvSpPr>
        <p:spPr bwMode="auto">
          <a:xfrm>
            <a:off x="1765300" y="5453063"/>
            <a:ext cx="1588" cy="1587"/>
          </a:xfrm>
          <a:prstGeom prst="line">
            <a:avLst/>
          </a:prstGeom>
          <a:noFill/>
          <a:ln w="0">
            <a:solidFill>
              <a:srgbClr val="FFFF00"/>
            </a:solidFill>
            <a:round/>
            <a:headEnd/>
            <a:tailEnd/>
          </a:ln>
        </p:spPr>
        <p:txBody>
          <a:bodyPr>
            <a:prstTxWarp prst="textNoShape">
              <a:avLst/>
            </a:prstTxWarp>
          </a:bodyPr>
          <a:lstStyle/>
          <a:p>
            <a:endParaRPr lang="en-US"/>
          </a:p>
        </p:txBody>
      </p:sp>
      <p:sp>
        <p:nvSpPr>
          <p:cNvPr id="103718" name="Freeform 294"/>
          <p:cNvSpPr>
            <a:spLocks/>
          </p:cNvSpPr>
          <p:nvPr/>
        </p:nvSpPr>
        <p:spPr bwMode="auto">
          <a:xfrm>
            <a:off x="1747838" y="5453063"/>
            <a:ext cx="320675" cy="38100"/>
          </a:xfrm>
          <a:custGeom>
            <a:avLst/>
            <a:gdLst>
              <a:gd name="T0" fmla="*/ 17873 w 933"/>
              <a:gd name="T1" fmla="*/ 0 h 121"/>
              <a:gd name="T2" fmla="*/ 14779 w 933"/>
              <a:gd name="T3" fmla="*/ 0 h 121"/>
              <a:gd name="T4" fmla="*/ 12373 w 933"/>
              <a:gd name="T5" fmla="*/ 945 h 121"/>
              <a:gd name="T6" fmla="*/ 9967 w 933"/>
              <a:gd name="T7" fmla="*/ 1889 h 121"/>
              <a:gd name="T8" fmla="*/ 7218 w 933"/>
              <a:gd name="T9" fmla="*/ 3464 h 121"/>
              <a:gd name="T10" fmla="*/ 5156 w 933"/>
              <a:gd name="T11" fmla="*/ 5353 h 121"/>
              <a:gd name="T12" fmla="*/ 3437 w 933"/>
              <a:gd name="T13" fmla="*/ 7557 h 121"/>
              <a:gd name="T14" fmla="*/ 1719 w 933"/>
              <a:gd name="T15" fmla="*/ 10391 h 121"/>
              <a:gd name="T16" fmla="*/ 1031 w 933"/>
              <a:gd name="T17" fmla="*/ 12910 h 121"/>
              <a:gd name="T18" fmla="*/ 0 w 933"/>
              <a:gd name="T19" fmla="*/ 16059 h 121"/>
              <a:gd name="T20" fmla="*/ 0 w 933"/>
              <a:gd name="T21" fmla="*/ 19207 h 121"/>
              <a:gd name="T22" fmla="*/ 0 w 933"/>
              <a:gd name="T23" fmla="*/ 21726 h 121"/>
              <a:gd name="T24" fmla="*/ 1031 w 933"/>
              <a:gd name="T25" fmla="*/ 24875 h 121"/>
              <a:gd name="T26" fmla="*/ 1719 w 933"/>
              <a:gd name="T27" fmla="*/ 27394 h 121"/>
              <a:gd name="T28" fmla="*/ 3437 w 933"/>
              <a:gd name="T29" fmla="*/ 30228 h 121"/>
              <a:gd name="T30" fmla="*/ 5156 w 933"/>
              <a:gd name="T31" fmla="*/ 32432 h 121"/>
              <a:gd name="T32" fmla="*/ 7218 w 933"/>
              <a:gd name="T33" fmla="*/ 34321 h 121"/>
              <a:gd name="T34" fmla="*/ 9967 w 933"/>
              <a:gd name="T35" fmla="*/ 35896 h 121"/>
              <a:gd name="T36" fmla="*/ 12373 w 933"/>
              <a:gd name="T37" fmla="*/ 36840 h 121"/>
              <a:gd name="T38" fmla="*/ 14779 w 933"/>
              <a:gd name="T39" fmla="*/ 37785 h 121"/>
              <a:gd name="T40" fmla="*/ 17873 w 933"/>
              <a:gd name="T41" fmla="*/ 38100 h 121"/>
              <a:gd name="T42" fmla="*/ 302802 w 933"/>
              <a:gd name="T43" fmla="*/ 38100 h 121"/>
              <a:gd name="T44" fmla="*/ 308302 w 933"/>
              <a:gd name="T45" fmla="*/ 36840 h 121"/>
              <a:gd name="T46" fmla="*/ 311051 w 933"/>
              <a:gd name="T47" fmla="*/ 35896 h 121"/>
              <a:gd name="T48" fmla="*/ 313457 w 933"/>
              <a:gd name="T49" fmla="*/ 34321 h 121"/>
              <a:gd name="T50" fmla="*/ 315519 w 933"/>
              <a:gd name="T51" fmla="*/ 32432 h 121"/>
              <a:gd name="T52" fmla="*/ 317238 w 933"/>
              <a:gd name="T53" fmla="*/ 30228 h 121"/>
              <a:gd name="T54" fmla="*/ 318956 w 933"/>
              <a:gd name="T55" fmla="*/ 27394 h 121"/>
              <a:gd name="T56" fmla="*/ 319988 w 933"/>
              <a:gd name="T57" fmla="*/ 24875 h 121"/>
              <a:gd name="T58" fmla="*/ 320675 w 933"/>
              <a:gd name="T59" fmla="*/ 21726 h 121"/>
              <a:gd name="T60" fmla="*/ 320675 w 933"/>
              <a:gd name="T61" fmla="*/ 19207 h 121"/>
              <a:gd name="T62" fmla="*/ 320675 w 933"/>
              <a:gd name="T63" fmla="*/ 16059 h 121"/>
              <a:gd name="T64" fmla="*/ 319988 w 933"/>
              <a:gd name="T65" fmla="*/ 12910 h 121"/>
              <a:gd name="T66" fmla="*/ 318956 w 933"/>
              <a:gd name="T67" fmla="*/ 10391 h 121"/>
              <a:gd name="T68" fmla="*/ 317238 w 933"/>
              <a:gd name="T69" fmla="*/ 7557 h 121"/>
              <a:gd name="T70" fmla="*/ 315519 w 933"/>
              <a:gd name="T71" fmla="*/ 5353 h 121"/>
              <a:gd name="T72" fmla="*/ 313457 w 933"/>
              <a:gd name="T73" fmla="*/ 3464 h 121"/>
              <a:gd name="T74" fmla="*/ 311051 w 933"/>
              <a:gd name="T75" fmla="*/ 1889 h 121"/>
              <a:gd name="T76" fmla="*/ 308302 w 933"/>
              <a:gd name="T77" fmla="*/ 945 h 121"/>
              <a:gd name="T78" fmla="*/ 305896 w 933"/>
              <a:gd name="T79" fmla="*/ 0 h 121"/>
              <a:gd name="T80" fmla="*/ 302802 w 933"/>
              <a:gd name="T81" fmla="*/ 0 h 121"/>
              <a:gd name="T82" fmla="*/ 17873 w 933"/>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3"/>
              <a:gd name="T127" fmla="*/ 0 h 121"/>
              <a:gd name="T128" fmla="*/ 933 w 933"/>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3" h="121">
                <a:moveTo>
                  <a:pt x="52" y="0"/>
                </a:moveTo>
                <a:lnTo>
                  <a:pt x="43" y="0"/>
                </a:lnTo>
                <a:lnTo>
                  <a:pt x="36" y="3"/>
                </a:lnTo>
                <a:lnTo>
                  <a:pt x="29" y="6"/>
                </a:lnTo>
                <a:lnTo>
                  <a:pt x="21" y="11"/>
                </a:lnTo>
                <a:lnTo>
                  <a:pt x="15" y="17"/>
                </a:lnTo>
                <a:lnTo>
                  <a:pt x="10" y="24"/>
                </a:lnTo>
                <a:lnTo>
                  <a:pt x="5" y="33"/>
                </a:lnTo>
                <a:lnTo>
                  <a:pt x="3" y="41"/>
                </a:lnTo>
                <a:lnTo>
                  <a:pt x="0" y="51"/>
                </a:lnTo>
                <a:lnTo>
                  <a:pt x="0" y="61"/>
                </a:lnTo>
                <a:lnTo>
                  <a:pt x="0" y="69"/>
                </a:lnTo>
                <a:lnTo>
                  <a:pt x="3" y="79"/>
                </a:lnTo>
                <a:lnTo>
                  <a:pt x="5" y="87"/>
                </a:lnTo>
                <a:lnTo>
                  <a:pt x="10" y="96"/>
                </a:lnTo>
                <a:lnTo>
                  <a:pt x="15" y="103"/>
                </a:lnTo>
                <a:lnTo>
                  <a:pt x="21" y="109"/>
                </a:lnTo>
                <a:lnTo>
                  <a:pt x="29" y="114"/>
                </a:lnTo>
                <a:lnTo>
                  <a:pt x="36" y="117"/>
                </a:lnTo>
                <a:lnTo>
                  <a:pt x="43" y="120"/>
                </a:lnTo>
                <a:lnTo>
                  <a:pt x="52" y="121"/>
                </a:lnTo>
                <a:lnTo>
                  <a:pt x="881" y="121"/>
                </a:lnTo>
                <a:lnTo>
                  <a:pt x="897" y="117"/>
                </a:lnTo>
                <a:lnTo>
                  <a:pt x="905" y="114"/>
                </a:lnTo>
                <a:lnTo>
                  <a:pt x="912" y="109"/>
                </a:lnTo>
                <a:lnTo>
                  <a:pt x="918" y="103"/>
                </a:lnTo>
                <a:lnTo>
                  <a:pt x="923" y="96"/>
                </a:lnTo>
                <a:lnTo>
                  <a:pt x="928" y="87"/>
                </a:lnTo>
                <a:lnTo>
                  <a:pt x="931" y="79"/>
                </a:lnTo>
                <a:lnTo>
                  <a:pt x="933" y="69"/>
                </a:lnTo>
                <a:lnTo>
                  <a:pt x="933" y="61"/>
                </a:lnTo>
                <a:lnTo>
                  <a:pt x="933" y="51"/>
                </a:lnTo>
                <a:lnTo>
                  <a:pt x="931" y="41"/>
                </a:lnTo>
                <a:lnTo>
                  <a:pt x="928" y="33"/>
                </a:lnTo>
                <a:lnTo>
                  <a:pt x="923" y="24"/>
                </a:lnTo>
                <a:lnTo>
                  <a:pt x="918" y="17"/>
                </a:lnTo>
                <a:lnTo>
                  <a:pt x="912" y="11"/>
                </a:lnTo>
                <a:lnTo>
                  <a:pt x="905" y="6"/>
                </a:lnTo>
                <a:lnTo>
                  <a:pt x="897" y="3"/>
                </a:lnTo>
                <a:lnTo>
                  <a:pt x="890" y="0"/>
                </a:lnTo>
                <a:lnTo>
                  <a:pt x="881"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19" name="Line 295"/>
          <p:cNvSpPr>
            <a:spLocks noChangeShapeType="1"/>
          </p:cNvSpPr>
          <p:nvPr/>
        </p:nvSpPr>
        <p:spPr bwMode="auto">
          <a:xfrm>
            <a:off x="2033588" y="5472113"/>
            <a:ext cx="1587" cy="1587"/>
          </a:xfrm>
          <a:prstGeom prst="line">
            <a:avLst/>
          </a:prstGeom>
          <a:noFill/>
          <a:ln w="0">
            <a:solidFill>
              <a:srgbClr val="FFFF00"/>
            </a:solidFill>
            <a:round/>
            <a:headEnd/>
            <a:tailEnd/>
          </a:ln>
        </p:spPr>
        <p:txBody>
          <a:bodyPr>
            <a:prstTxWarp prst="textNoShape">
              <a:avLst/>
            </a:prstTxWarp>
          </a:bodyPr>
          <a:lstStyle/>
          <a:p>
            <a:endParaRPr lang="en-US"/>
          </a:p>
        </p:txBody>
      </p:sp>
      <p:sp>
        <p:nvSpPr>
          <p:cNvPr id="103720" name="Freeform 296"/>
          <p:cNvSpPr>
            <a:spLocks/>
          </p:cNvSpPr>
          <p:nvPr/>
        </p:nvSpPr>
        <p:spPr bwMode="auto">
          <a:xfrm>
            <a:off x="2033588" y="5403850"/>
            <a:ext cx="34925" cy="87313"/>
          </a:xfrm>
          <a:custGeom>
            <a:avLst/>
            <a:gdLst>
              <a:gd name="T0" fmla="*/ 0 w 104"/>
              <a:gd name="T1" fmla="*/ 68400 h 277"/>
              <a:gd name="T2" fmla="*/ 336 w 104"/>
              <a:gd name="T3" fmla="*/ 70922 h 277"/>
              <a:gd name="T4" fmla="*/ 1007 w 104"/>
              <a:gd name="T5" fmla="*/ 74074 h 277"/>
              <a:gd name="T6" fmla="*/ 2015 w 104"/>
              <a:gd name="T7" fmla="*/ 76596 h 277"/>
              <a:gd name="T8" fmla="*/ 3358 w 104"/>
              <a:gd name="T9" fmla="*/ 79433 h 277"/>
              <a:gd name="T10" fmla="*/ 5373 w 104"/>
              <a:gd name="T11" fmla="*/ 81639 h 277"/>
              <a:gd name="T12" fmla="*/ 7388 w 104"/>
              <a:gd name="T13" fmla="*/ 83530 h 277"/>
              <a:gd name="T14" fmla="*/ 9739 w 104"/>
              <a:gd name="T15" fmla="*/ 85107 h 277"/>
              <a:gd name="T16" fmla="*/ 12089 w 104"/>
              <a:gd name="T17" fmla="*/ 86052 h 277"/>
              <a:gd name="T18" fmla="*/ 15112 w 104"/>
              <a:gd name="T19" fmla="*/ 86998 h 277"/>
              <a:gd name="T20" fmla="*/ 17463 w 104"/>
              <a:gd name="T21" fmla="*/ 87313 h 277"/>
              <a:gd name="T22" fmla="*/ 20485 w 104"/>
              <a:gd name="T23" fmla="*/ 86998 h 277"/>
              <a:gd name="T24" fmla="*/ 22836 w 104"/>
              <a:gd name="T25" fmla="*/ 86052 h 277"/>
              <a:gd name="T26" fmla="*/ 25522 w 104"/>
              <a:gd name="T27" fmla="*/ 85107 h 277"/>
              <a:gd name="T28" fmla="*/ 27873 w 104"/>
              <a:gd name="T29" fmla="*/ 83530 h 277"/>
              <a:gd name="T30" fmla="*/ 29888 w 104"/>
              <a:gd name="T31" fmla="*/ 81639 h 277"/>
              <a:gd name="T32" fmla="*/ 31567 w 104"/>
              <a:gd name="T33" fmla="*/ 79433 h 277"/>
              <a:gd name="T34" fmla="*/ 33246 w 104"/>
              <a:gd name="T35" fmla="*/ 76596 h 277"/>
              <a:gd name="T36" fmla="*/ 34253 w 104"/>
              <a:gd name="T37" fmla="*/ 74074 h 277"/>
              <a:gd name="T38" fmla="*/ 34925 w 104"/>
              <a:gd name="T39" fmla="*/ 70922 h 277"/>
              <a:gd name="T40" fmla="*/ 34925 w 104"/>
              <a:gd name="T41" fmla="*/ 68400 h 277"/>
              <a:gd name="T42" fmla="*/ 34925 w 104"/>
              <a:gd name="T43" fmla="*/ 19228 h 277"/>
              <a:gd name="T44" fmla="*/ 34253 w 104"/>
              <a:gd name="T45" fmla="*/ 12924 h 277"/>
              <a:gd name="T46" fmla="*/ 33246 w 104"/>
              <a:gd name="T47" fmla="*/ 10402 h 277"/>
              <a:gd name="T48" fmla="*/ 31567 w 104"/>
              <a:gd name="T49" fmla="*/ 8195 h 277"/>
              <a:gd name="T50" fmla="*/ 29888 w 104"/>
              <a:gd name="T51" fmla="*/ 5989 h 277"/>
              <a:gd name="T52" fmla="*/ 27873 w 104"/>
              <a:gd name="T53" fmla="*/ 3467 h 277"/>
              <a:gd name="T54" fmla="*/ 25522 w 104"/>
              <a:gd name="T55" fmla="*/ 1891 h 277"/>
              <a:gd name="T56" fmla="*/ 22836 w 104"/>
              <a:gd name="T57" fmla="*/ 946 h 277"/>
              <a:gd name="T58" fmla="*/ 20485 w 104"/>
              <a:gd name="T59" fmla="*/ 630 h 277"/>
              <a:gd name="T60" fmla="*/ 17463 w 104"/>
              <a:gd name="T61" fmla="*/ 0 h 277"/>
              <a:gd name="T62" fmla="*/ 15112 w 104"/>
              <a:gd name="T63" fmla="*/ 630 h 277"/>
              <a:gd name="T64" fmla="*/ 12089 w 104"/>
              <a:gd name="T65" fmla="*/ 946 h 277"/>
              <a:gd name="T66" fmla="*/ 9739 w 104"/>
              <a:gd name="T67" fmla="*/ 1891 h 277"/>
              <a:gd name="T68" fmla="*/ 7388 w 104"/>
              <a:gd name="T69" fmla="*/ 3467 h 277"/>
              <a:gd name="T70" fmla="*/ 5373 w 104"/>
              <a:gd name="T71" fmla="*/ 5989 h 277"/>
              <a:gd name="T72" fmla="*/ 3358 w 104"/>
              <a:gd name="T73" fmla="*/ 8195 h 277"/>
              <a:gd name="T74" fmla="*/ 2015 w 104"/>
              <a:gd name="T75" fmla="*/ 10402 h 277"/>
              <a:gd name="T76" fmla="*/ 1007 w 104"/>
              <a:gd name="T77" fmla="*/ 12924 h 277"/>
              <a:gd name="T78" fmla="*/ 336 w 104"/>
              <a:gd name="T79" fmla="*/ 16076 h 277"/>
              <a:gd name="T80" fmla="*/ 0 w 104"/>
              <a:gd name="T81" fmla="*/ 19228 h 277"/>
              <a:gd name="T82" fmla="*/ 0 w 104"/>
              <a:gd name="T83" fmla="*/ 68400 h 2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277"/>
              <a:gd name="T128" fmla="*/ 104 w 104"/>
              <a:gd name="T129" fmla="*/ 277 h 2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277">
                <a:moveTo>
                  <a:pt x="0" y="217"/>
                </a:moveTo>
                <a:lnTo>
                  <a:pt x="1" y="225"/>
                </a:lnTo>
                <a:lnTo>
                  <a:pt x="3" y="235"/>
                </a:lnTo>
                <a:lnTo>
                  <a:pt x="6" y="243"/>
                </a:lnTo>
                <a:lnTo>
                  <a:pt x="10" y="252"/>
                </a:lnTo>
                <a:lnTo>
                  <a:pt x="16" y="259"/>
                </a:lnTo>
                <a:lnTo>
                  <a:pt x="22" y="265"/>
                </a:lnTo>
                <a:lnTo>
                  <a:pt x="29" y="270"/>
                </a:lnTo>
                <a:lnTo>
                  <a:pt x="36" y="273"/>
                </a:lnTo>
                <a:lnTo>
                  <a:pt x="45" y="276"/>
                </a:lnTo>
                <a:lnTo>
                  <a:pt x="52" y="277"/>
                </a:lnTo>
                <a:lnTo>
                  <a:pt x="61" y="276"/>
                </a:lnTo>
                <a:lnTo>
                  <a:pt x="68" y="273"/>
                </a:lnTo>
                <a:lnTo>
                  <a:pt x="76" y="270"/>
                </a:lnTo>
                <a:lnTo>
                  <a:pt x="83" y="265"/>
                </a:lnTo>
                <a:lnTo>
                  <a:pt x="89" y="259"/>
                </a:lnTo>
                <a:lnTo>
                  <a:pt x="94" y="252"/>
                </a:lnTo>
                <a:lnTo>
                  <a:pt x="99" y="243"/>
                </a:lnTo>
                <a:lnTo>
                  <a:pt x="102" y="235"/>
                </a:lnTo>
                <a:lnTo>
                  <a:pt x="104" y="225"/>
                </a:lnTo>
                <a:lnTo>
                  <a:pt x="104" y="217"/>
                </a:lnTo>
                <a:lnTo>
                  <a:pt x="104" y="61"/>
                </a:lnTo>
                <a:lnTo>
                  <a:pt x="102" y="41"/>
                </a:lnTo>
                <a:lnTo>
                  <a:pt x="99" y="33"/>
                </a:lnTo>
                <a:lnTo>
                  <a:pt x="94" y="26"/>
                </a:lnTo>
                <a:lnTo>
                  <a:pt x="89" y="19"/>
                </a:lnTo>
                <a:lnTo>
                  <a:pt x="83" y="11"/>
                </a:lnTo>
                <a:lnTo>
                  <a:pt x="76" y="6"/>
                </a:lnTo>
                <a:lnTo>
                  <a:pt x="68" y="3"/>
                </a:lnTo>
                <a:lnTo>
                  <a:pt x="61" y="2"/>
                </a:lnTo>
                <a:lnTo>
                  <a:pt x="52" y="0"/>
                </a:lnTo>
                <a:lnTo>
                  <a:pt x="45" y="2"/>
                </a:lnTo>
                <a:lnTo>
                  <a:pt x="36" y="3"/>
                </a:lnTo>
                <a:lnTo>
                  <a:pt x="29" y="6"/>
                </a:lnTo>
                <a:lnTo>
                  <a:pt x="22" y="11"/>
                </a:lnTo>
                <a:lnTo>
                  <a:pt x="16" y="19"/>
                </a:lnTo>
                <a:lnTo>
                  <a:pt x="10" y="26"/>
                </a:lnTo>
                <a:lnTo>
                  <a:pt x="6" y="33"/>
                </a:lnTo>
                <a:lnTo>
                  <a:pt x="3" y="41"/>
                </a:lnTo>
                <a:lnTo>
                  <a:pt x="1" y="51"/>
                </a:lnTo>
                <a:lnTo>
                  <a:pt x="0" y="61"/>
                </a:lnTo>
                <a:lnTo>
                  <a:pt x="0" y="217"/>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21" name="Line 297"/>
          <p:cNvSpPr>
            <a:spLocks noChangeShapeType="1"/>
          </p:cNvSpPr>
          <p:nvPr/>
        </p:nvSpPr>
        <p:spPr bwMode="auto">
          <a:xfrm>
            <a:off x="2051050" y="5403850"/>
            <a:ext cx="1588"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3722" name="Freeform 298"/>
          <p:cNvSpPr>
            <a:spLocks/>
          </p:cNvSpPr>
          <p:nvPr/>
        </p:nvSpPr>
        <p:spPr bwMode="auto">
          <a:xfrm>
            <a:off x="2033588" y="5403850"/>
            <a:ext cx="322262" cy="38100"/>
          </a:xfrm>
          <a:custGeom>
            <a:avLst/>
            <a:gdLst>
              <a:gd name="T0" fmla="*/ 17942 w 934"/>
              <a:gd name="T1" fmla="*/ 0 h 121"/>
              <a:gd name="T2" fmla="*/ 15527 w 934"/>
              <a:gd name="T3" fmla="*/ 630 h 121"/>
              <a:gd name="T4" fmla="*/ 12421 w 934"/>
              <a:gd name="T5" fmla="*/ 945 h 121"/>
              <a:gd name="T6" fmla="*/ 10006 w 934"/>
              <a:gd name="T7" fmla="*/ 1889 h 121"/>
              <a:gd name="T8" fmla="*/ 7591 w 934"/>
              <a:gd name="T9" fmla="*/ 3464 h 121"/>
              <a:gd name="T10" fmla="*/ 5521 w 934"/>
              <a:gd name="T11" fmla="*/ 5983 h 121"/>
              <a:gd name="T12" fmla="*/ 3450 w 934"/>
              <a:gd name="T13" fmla="*/ 8187 h 121"/>
              <a:gd name="T14" fmla="*/ 2070 w 934"/>
              <a:gd name="T15" fmla="*/ 10391 h 121"/>
              <a:gd name="T16" fmla="*/ 1035 w 934"/>
              <a:gd name="T17" fmla="*/ 12910 h 121"/>
              <a:gd name="T18" fmla="*/ 345 w 934"/>
              <a:gd name="T19" fmla="*/ 16059 h 121"/>
              <a:gd name="T20" fmla="*/ 0 w 934"/>
              <a:gd name="T21" fmla="*/ 19207 h 121"/>
              <a:gd name="T22" fmla="*/ 345 w 934"/>
              <a:gd name="T23" fmla="*/ 22041 h 121"/>
              <a:gd name="T24" fmla="*/ 1035 w 934"/>
              <a:gd name="T25" fmla="*/ 24875 h 121"/>
              <a:gd name="T26" fmla="*/ 2070 w 934"/>
              <a:gd name="T27" fmla="*/ 28024 h 121"/>
              <a:gd name="T28" fmla="*/ 3450 w 934"/>
              <a:gd name="T29" fmla="*/ 30228 h 121"/>
              <a:gd name="T30" fmla="*/ 5521 w 934"/>
              <a:gd name="T31" fmla="*/ 32432 h 121"/>
              <a:gd name="T32" fmla="*/ 7591 w 934"/>
              <a:gd name="T33" fmla="*/ 34321 h 121"/>
              <a:gd name="T34" fmla="*/ 10006 w 934"/>
              <a:gd name="T35" fmla="*/ 35896 h 121"/>
              <a:gd name="T36" fmla="*/ 12421 w 934"/>
              <a:gd name="T37" fmla="*/ 37155 h 121"/>
              <a:gd name="T38" fmla="*/ 15527 w 934"/>
              <a:gd name="T39" fmla="*/ 37785 h 121"/>
              <a:gd name="T40" fmla="*/ 17942 w 934"/>
              <a:gd name="T41" fmla="*/ 38100 h 121"/>
              <a:gd name="T42" fmla="*/ 304320 w 934"/>
              <a:gd name="T43" fmla="*/ 38100 h 121"/>
              <a:gd name="T44" fmla="*/ 309841 w 934"/>
              <a:gd name="T45" fmla="*/ 37155 h 121"/>
              <a:gd name="T46" fmla="*/ 312601 w 934"/>
              <a:gd name="T47" fmla="*/ 35896 h 121"/>
              <a:gd name="T48" fmla="*/ 315016 w 934"/>
              <a:gd name="T49" fmla="*/ 34321 h 121"/>
              <a:gd name="T50" fmla="*/ 317086 w 934"/>
              <a:gd name="T51" fmla="*/ 32432 h 121"/>
              <a:gd name="T52" fmla="*/ 318812 w 934"/>
              <a:gd name="T53" fmla="*/ 30228 h 121"/>
              <a:gd name="T54" fmla="*/ 320192 w 934"/>
              <a:gd name="T55" fmla="*/ 28024 h 121"/>
              <a:gd name="T56" fmla="*/ 321572 w 934"/>
              <a:gd name="T57" fmla="*/ 24875 h 121"/>
              <a:gd name="T58" fmla="*/ 321917 w 934"/>
              <a:gd name="T59" fmla="*/ 22041 h 121"/>
              <a:gd name="T60" fmla="*/ 322262 w 934"/>
              <a:gd name="T61" fmla="*/ 19207 h 121"/>
              <a:gd name="T62" fmla="*/ 321917 w 934"/>
              <a:gd name="T63" fmla="*/ 16059 h 121"/>
              <a:gd name="T64" fmla="*/ 321572 w 934"/>
              <a:gd name="T65" fmla="*/ 12910 h 121"/>
              <a:gd name="T66" fmla="*/ 320192 w 934"/>
              <a:gd name="T67" fmla="*/ 10391 h 121"/>
              <a:gd name="T68" fmla="*/ 318812 w 934"/>
              <a:gd name="T69" fmla="*/ 8187 h 121"/>
              <a:gd name="T70" fmla="*/ 317086 w 934"/>
              <a:gd name="T71" fmla="*/ 5983 h 121"/>
              <a:gd name="T72" fmla="*/ 315016 w 934"/>
              <a:gd name="T73" fmla="*/ 3464 h 121"/>
              <a:gd name="T74" fmla="*/ 312601 w 934"/>
              <a:gd name="T75" fmla="*/ 1889 h 121"/>
              <a:gd name="T76" fmla="*/ 309841 w 934"/>
              <a:gd name="T77" fmla="*/ 945 h 121"/>
              <a:gd name="T78" fmla="*/ 307426 w 934"/>
              <a:gd name="T79" fmla="*/ 630 h 121"/>
              <a:gd name="T80" fmla="*/ 304320 w 934"/>
              <a:gd name="T81" fmla="*/ 0 h 121"/>
              <a:gd name="T82" fmla="*/ 17942 w 934"/>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1"/>
              <a:gd name="T128" fmla="*/ 934 w 934"/>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1">
                <a:moveTo>
                  <a:pt x="52" y="0"/>
                </a:moveTo>
                <a:lnTo>
                  <a:pt x="45" y="2"/>
                </a:lnTo>
                <a:lnTo>
                  <a:pt x="36" y="3"/>
                </a:lnTo>
                <a:lnTo>
                  <a:pt x="29" y="6"/>
                </a:lnTo>
                <a:lnTo>
                  <a:pt x="22" y="11"/>
                </a:lnTo>
                <a:lnTo>
                  <a:pt x="16" y="19"/>
                </a:lnTo>
                <a:lnTo>
                  <a:pt x="10" y="26"/>
                </a:lnTo>
                <a:lnTo>
                  <a:pt x="6" y="33"/>
                </a:lnTo>
                <a:lnTo>
                  <a:pt x="3" y="41"/>
                </a:lnTo>
                <a:lnTo>
                  <a:pt x="1" y="51"/>
                </a:lnTo>
                <a:lnTo>
                  <a:pt x="0" y="61"/>
                </a:lnTo>
                <a:lnTo>
                  <a:pt x="1" y="70"/>
                </a:lnTo>
                <a:lnTo>
                  <a:pt x="3" y="79"/>
                </a:lnTo>
                <a:lnTo>
                  <a:pt x="6" y="89"/>
                </a:lnTo>
                <a:lnTo>
                  <a:pt x="10" y="96"/>
                </a:lnTo>
                <a:lnTo>
                  <a:pt x="16" y="103"/>
                </a:lnTo>
                <a:lnTo>
                  <a:pt x="22" y="109"/>
                </a:lnTo>
                <a:lnTo>
                  <a:pt x="29" y="114"/>
                </a:lnTo>
                <a:lnTo>
                  <a:pt x="36" y="118"/>
                </a:lnTo>
                <a:lnTo>
                  <a:pt x="45" y="120"/>
                </a:lnTo>
                <a:lnTo>
                  <a:pt x="52" y="121"/>
                </a:lnTo>
                <a:lnTo>
                  <a:pt x="882" y="121"/>
                </a:lnTo>
                <a:lnTo>
                  <a:pt x="898" y="118"/>
                </a:lnTo>
                <a:lnTo>
                  <a:pt x="906" y="114"/>
                </a:lnTo>
                <a:lnTo>
                  <a:pt x="913" y="109"/>
                </a:lnTo>
                <a:lnTo>
                  <a:pt x="919" y="103"/>
                </a:lnTo>
                <a:lnTo>
                  <a:pt x="924" y="96"/>
                </a:lnTo>
                <a:lnTo>
                  <a:pt x="928" y="89"/>
                </a:lnTo>
                <a:lnTo>
                  <a:pt x="932" y="79"/>
                </a:lnTo>
                <a:lnTo>
                  <a:pt x="933" y="70"/>
                </a:lnTo>
                <a:lnTo>
                  <a:pt x="934" y="61"/>
                </a:lnTo>
                <a:lnTo>
                  <a:pt x="933" y="51"/>
                </a:lnTo>
                <a:lnTo>
                  <a:pt x="932" y="41"/>
                </a:lnTo>
                <a:lnTo>
                  <a:pt x="928" y="33"/>
                </a:lnTo>
                <a:lnTo>
                  <a:pt x="924" y="26"/>
                </a:lnTo>
                <a:lnTo>
                  <a:pt x="919" y="19"/>
                </a:lnTo>
                <a:lnTo>
                  <a:pt x="913" y="11"/>
                </a:lnTo>
                <a:lnTo>
                  <a:pt x="906" y="6"/>
                </a:lnTo>
                <a:lnTo>
                  <a:pt x="898" y="3"/>
                </a:lnTo>
                <a:lnTo>
                  <a:pt x="891" y="2"/>
                </a:lnTo>
                <a:lnTo>
                  <a:pt x="882"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23" name="Line 299"/>
          <p:cNvSpPr>
            <a:spLocks noChangeShapeType="1"/>
          </p:cNvSpPr>
          <p:nvPr/>
        </p:nvSpPr>
        <p:spPr bwMode="auto">
          <a:xfrm>
            <a:off x="2338388" y="5403850"/>
            <a:ext cx="1587"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3724" name="Freeform 300"/>
          <p:cNvSpPr>
            <a:spLocks/>
          </p:cNvSpPr>
          <p:nvPr/>
        </p:nvSpPr>
        <p:spPr bwMode="auto">
          <a:xfrm>
            <a:off x="2320925" y="5403850"/>
            <a:ext cx="320675" cy="38100"/>
          </a:xfrm>
          <a:custGeom>
            <a:avLst/>
            <a:gdLst>
              <a:gd name="T0" fmla="*/ 17853 w 934"/>
              <a:gd name="T1" fmla="*/ 0 h 121"/>
              <a:gd name="T2" fmla="*/ 14763 w 934"/>
              <a:gd name="T3" fmla="*/ 630 h 121"/>
              <a:gd name="T4" fmla="*/ 12360 w 934"/>
              <a:gd name="T5" fmla="*/ 945 h 121"/>
              <a:gd name="T6" fmla="*/ 9957 w 934"/>
              <a:gd name="T7" fmla="*/ 1889 h 121"/>
              <a:gd name="T8" fmla="*/ 7210 w 934"/>
              <a:gd name="T9" fmla="*/ 3464 h 121"/>
              <a:gd name="T10" fmla="*/ 5150 w 934"/>
              <a:gd name="T11" fmla="*/ 5983 h 121"/>
              <a:gd name="T12" fmla="*/ 3433 w 934"/>
              <a:gd name="T13" fmla="*/ 8187 h 121"/>
              <a:gd name="T14" fmla="*/ 2060 w 934"/>
              <a:gd name="T15" fmla="*/ 10391 h 121"/>
              <a:gd name="T16" fmla="*/ 1030 w 934"/>
              <a:gd name="T17" fmla="*/ 12910 h 121"/>
              <a:gd name="T18" fmla="*/ 343 w 934"/>
              <a:gd name="T19" fmla="*/ 16059 h 121"/>
              <a:gd name="T20" fmla="*/ 0 w 934"/>
              <a:gd name="T21" fmla="*/ 19207 h 121"/>
              <a:gd name="T22" fmla="*/ 343 w 934"/>
              <a:gd name="T23" fmla="*/ 22041 h 121"/>
              <a:gd name="T24" fmla="*/ 1030 w 934"/>
              <a:gd name="T25" fmla="*/ 24875 h 121"/>
              <a:gd name="T26" fmla="*/ 2060 w 934"/>
              <a:gd name="T27" fmla="*/ 28024 h 121"/>
              <a:gd name="T28" fmla="*/ 3433 w 934"/>
              <a:gd name="T29" fmla="*/ 30228 h 121"/>
              <a:gd name="T30" fmla="*/ 5150 w 934"/>
              <a:gd name="T31" fmla="*/ 32432 h 121"/>
              <a:gd name="T32" fmla="*/ 7210 w 934"/>
              <a:gd name="T33" fmla="*/ 34321 h 121"/>
              <a:gd name="T34" fmla="*/ 9957 w 934"/>
              <a:gd name="T35" fmla="*/ 35896 h 121"/>
              <a:gd name="T36" fmla="*/ 12360 w 934"/>
              <a:gd name="T37" fmla="*/ 37155 h 121"/>
              <a:gd name="T38" fmla="*/ 14763 w 934"/>
              <a:gd name="T39" fmla="*/ 37785 h 121"/>
              <a:gd name="T40" fmla="*/ 17853 w 934"/>
              <a:gd name="T41" fmla="*/ 38100 h 121"/>
              <a:gd name="T42" fmla="*/ 302822 w 934"/>
              <a:gd name="T43" fmla="*/ 38100 h 121"/>
              <a:gd name="T44" fmla="*/ 308315 w 934"/>
              <a:gd name="T45" fmla="*/ 37155 h 121"/>
              <a:gd name="T46" fmla="*/ 311062 w 934"/>
              <a:gd name="T47" fmla="*/ 35896 h 121"/>
              <a:gd name="T48" fmla="*/ 313122 w 934"/>
              <a:gd name="T49" fmla="*/ 34321 h 121"/>
              <a:gd name="T50" fmla="*/ 315182 w 934"/>
              <a:gd name="T51" fmla="*/ 32432 h 121"/>
              <a:gd name="T52" fmla="*/ 317242 w 934"/>
              <a:gd name="T53" fmla="*/ 30228 h 121"/>
              <a:gd name="T54" fmla="*/ 318615 w 934"/>
              <a:gd name="T55" fmla="*/ 28024 h 121"/>
              <a:gd name="T56" fmla="*/ 319988 w 934"/>
              <a:gd name="T57" fmla="*/ 24875 h 121"/>
              <a:gd name="T58" fmla="*/ 320332 w 934"/>
              <a:gd name="T59" fmla="*/ 22041 h 121"/>
              <a:gd name="T60" fmla="*/ 320675 w 934"/>
              <a:gd name="T61" fmla="*/ 19207 h 121"/>
              <a:gd name="T62" fmla="*/ 320332 w 934"/>
              <a:gd name="T63" fmla="*/ 16059 h 121"/>
              <a:gd name="T64" fmla="*/ 319988 w 934"/>
              <a:gd name="T65" fmla="*/ 12910 h 121"/>
              <a:gd name="T66" fmla="*/ 318615 w 934"/>
              <a:gd name="T67" fmla="*/ 10391 h 121"/>
              <a:gd name="T68" fmla="*/ 317242 w 934"/>
              <a:gd name="T69" fmla="*/ 8187 h 121"/>
              <a:gd name="T70" fmla="*/ 315182 w 934"/>
              <a:gd name="T71" fmla="*/ 5983 h 121"/>
              <a:gd name="T72" fmla="*/ 313122 w 934"/>
              <a:gd name="T73" fmla="*/ 3464 h 121"/>
              <a:gd name="T74" fmla="*/ 311062 w 934"/>
              <a:gd name="T75" fmla="*/ 1889 h 121"/>
              <a:gd name="T76" fmla="*/ 308315 w 934"/>
              <a:gd name="T77" fmla="*/ 945 h 121"/>
              <a:gd name="T78" fmla="*/ 305568 w 934"/>
              <a:gd name="T79" fmla="*/ 630 h 121"/>
              <a:gd name="T80" fmla="*/ 302822 w 934"/>
              <a:gd name="T81" fmla="*/ 0 h 121"/>
              <a:gd name="T82" fmla="*/ 17853 w 934"/>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1"/>
              <a:gd name="T128" fmla="*/ 934 w 934"/>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1">
                <a:moveTo>
                  <a:pt x="52" y="0"/>
                </a:moveTo>
                <a:lnTo>
                  <a:pt x="43" y="2"/>
                </a:lnTo>
                <a:lnTo>
                  <a:pt x="36" y="3"/>
                </a:lnTo>
                <a:lnTo>
                  <a:pt x="29" y="6"/>
                </a:lnTo>
                <a:lnTo>
                  <a:pt x="21" y="11"/>
                </a:lnTo>
                <a:lnTo>
                  <a:pt x="15" y="19"/>
                </a:lnTo>
                <a:lnTo>
                  <a:pt x="10" y="26"/>
                </a:lnTo>
                <a:lnTo>
                  <a:pt x="6" y="33"/>
                </a:lnTo>
                <a:lnTo>
                  <a:pt x="3" y="41"/>
                </a:lnTo>
                <a:lnTo>
                  <a:pt x="1" y="51"/>
                </a:lnTo>
                <a:lnTo>
                  <a:pt x="0" y="61"/>
                </a:lnTo>
                <a:lnTo>
                  <a:pt x="1" y="70"/>
                </a:lnTo>
                <a:lnTo>
                  <a:pt x="3" y="79"/>
                </a:lnTo>
                <a:lnTo>
                  <a:pt x="6" y="89"/>
                </a:lnTo>
                <a:lnTo>
                  <a:pt x="10" y="96"/>
                </a:lnTo>
                <a:lnTo>
                  <a:pt x="15" y="103"/>
                </a:lnTo>
                <a:lnTo>
                  <a:pt x="21" y="109"/>
                </a:lnTo>
                <a:lnTo>
                  <a:pt x="29" y="114"/>
                </a:lnTo>
                <a:lnTo>
                  <a:pt x="36" y="118"/>
                </a:lnTo>
                <a:lnTo>
                  <a:pt x="43" y="120"/>
                </a:lnTo>
                <a:lnTo>
                  <a:pt x="52" y="121"/>
                </a:lnTo>
                <a:lnTo>
                  <a:pt x="882" y="121"/>
                </a:lnTo>
                <a:lnTo>
                  <a:pt x="898" y="118"/>
                </a:lnTo>
                <a:lnTo>
                  <a:pt x="906" y="114"/>
                </a:lnTo>
                <a:lnTo>
                  <a:pt x="912" y="109"/>
                </a:lnTo>
                <a:lnTo>
                  <a:pt x="918" y="103"/>
                </a:lnTo>
                <a:lnTo>
                  <a:pt x="924" y="96"/>
                </a:lnTo>
                <a:lnTo>
                  <a:pt x="928" y="89"/>
                </a:lnTo>
                <a:lnTo>
                  <a:pt x="932" y="79"/>
                </a:lnTo>
                <a:lnTo>
                  <a:pt x="933" y="70"/>
                </a:lnTo>
                <a:lnTo>
                  <a:pt x="934" y="61"/>
                </a:lnTo>
                <a:lnTo>
                  <a:pt x="933" y="51"/>
                </a:lnTo>
                <a:lnTo>
                  <a:pt x="932" y="41"/>
                </a:lnTo>
                <a:lnTo>
                  <a:pt x="928" y="33"/>
                </a:lnTo>
                <a:lnTo>
                  <a:pt x="924" y="26"/>
                </a:lnTo>
                <a:lnTo>
                  <a:pt x="918" y="19"/>
                </a:lnTo>
                <a:lnTo>
                  <a:pt x="912" y="11"/>
                </a:lnTo>
                <a:lnTo>
                  <a:pt x="906" y="6"/>
                </a:lnTo>
                <a:lnTo>
                  <a:pt x="898" y="3"/>
                </a:lnTo>
                <a:lnTo>
                  <a:pt x="890" y="2"/>
                </a:lnTo>
                <a:lnTo>
                  <a:pt x="882"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25" name="Line 301"/>
          <p:cNvSpPr>
            <a:spLocks noChangeShapeType="1"/>
          </p:cNvSpPr>
          <p:nvPr/>
        </p:nvSpPr>
        <p:spPr bwMode="auto">
          <a:xfrm>
            <a:off x="2624138" y="5403850"/>
            <a:ext cx="1587"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3726" name="Freeform 302"/>
          <p:cNvSpPr>
            <a:spLocks/>
          </p:cNvSpPr>
          <p:nvPr/>
        </p:nvSpPr>
        <p:spPr bwMode="auto">
          <a:xfrm>
            <a:off x="2606675" y="5403850"/>
            <a:ext cx="323850" cy="38100"/>
          </a:xfrm>
          <a:custGeom>
            <a:avLst/>
            <a:gdLst>
              <a:gd name="T0" fmla="*/ 18050 w 933"/>
              <a:gd name="T1" fmla="*/ 0 h 121"/>
              <a:gd name="T2" fmla="*/ 15273 w 933"/>
              <a:gd name="T3" fmla="*/ 630 h 121"/>
              <a:gd name="T4" fmla="*/ 12496 w 933"/>
              <a:gd name="T5" fmla="*/ 945 h 121"/>
              <a:gd name="T6" fmla="*/ 10066 w 933"/>
              <a:gd name="T7" fmla="*/ 1889 h 121"/>
              <a:gd name="T8" fmla="*/ 7289 w 933"/>
              <a:gd name="T9" fmla="*/ 3464 h 121"/>
              <a:gd name="T10" fmla="*/ 5207 w 933"/>
              <a:gd name="T11" fmla="*/ 5983 h 121"/>
              <a:gd name="T12" fmla="*/ 3471 w 933"/>
              <a:gd name="T13" fmla="*/ 8187 h 121"/>
              <a:gd name="T14" fmla="*/ 1736 w 933"/>
              <a:gd name="T15" fmla="*/ 10391 h 121"/>
              <a:gd name="T16" fmla="*/ 1041 w 933"/>
              <a:gd name="T17" fmla="*/ 12910 h 121"/>
              <a:gd name="T18" fmla="*/ 0 w 933"/>
              <a:gd name="T19" fmla="*/ 16059 h 121"/>
              <a:gd name="T20" fmla="*/ 0 w 933"/>
              <a:gd name="T21" fmla="*/ 19207 h 121"/>
              <a:gd name="T22" fmla="*/ 0 w 933"/>
              <a:gd name="T23" fmla="*/ 22041 h 121"/>
              <a:gd name="T24" fmla="*/ 1041 w 933"/>
              <a:gd name="T25" fmla="*/ 24875 h 121"/>
              <a:gd name="T26" fmla="*/ 1736 w 933"/>
              <a:gd name="T27" fmla="*/ 28024 h 121"/>
              <a:gd name="T28" fmla="*/ 3471 w 933"/>
              <a:gd name="T29" fmla="*/ 30228 h 121"/>
              <a:gd name="T30" fmla="*/ 5207 w 933"/>
              <a:gd name="T31" fmla="*/ 32432 h 121"/>
              <a:gd name="T32" fmla="*/ 7289 w 933"/>
              <a:gd name="T33" fmla="*/ 34321 h 121"/>
              <a:gd name="T34" fmla="*/ 10066 w 933"/>
              <a:gd name="T35" fmla="*/ 35896 h 121"/>
              <a:gd name="T36" fmla="*/ 12496 w 933"/>
              <a:gd name="T37" fmla="*/ 37155 h 121"/>
              <a:gd name="T38" fmla="*/ 15273 w 933"/>
              <a:gd name="T39" fmla="*/ 37785 h 121"/>
              <a:gd name="T40" fmla="*/ 18050 w 933"/>
              <a:gd name="T41" fmla="*/ 38100 h 121"/>
              <a:gd name="T42" fmla="*/ 305800 w 933"/>
              <a:gd name="T43" fmla="*/ 38100 h 121"/>
              <a:gd name="T44" fmla="*/ 311354 w 933"/>
              <a:gd name="T45" fmla="*/ 37155 h 121"/>
              <a:gd name="T46" fmla="*/ 314478 w 933"/>
              <a:gd name="T47" fmla="*/ 35896 h 121"/>
              <a:gd name="T48" fmla="*/ 316561 w 933"/>
              <a:gd name="T49" fmla="*/ 34321 h 121"/>
              <a:gd name="T50" fmla="*/ 318643 w 933"/>
              <a:gd name="T51" fmla="*/ 32432 h 121"/>
              <a:gd name="T52" fmla="*/ 320379 w 933"/>
              <a:gd name="T53" fmla="*/ 30228 h 121"/>
              <a:gd name="T54" fmla="*/ 322114 w 933"/>
              <a:gd name="T55" fmla="*/ 28024 h 121"/>
              <a:gd name="T56" fmla="*/ 323156 w 933"/>
              <a:gd name="T57" fmla="*/ 24875 h 121"/>
              <a:gd name="T58" fmla="*/ 323850 w 933"/>
              <a:gd name="T59" fmla="*/ 22041 h 121"/>
              <a:gd name="T60" fmla="*/ 323850 w 933"/>
              <a:gd name="T61" fmla="*/ 19207 h 121"/>
              <a:gd name="T62" fmla="*/ 323850 w 933"/>
              <a:gd name="T63" fmla="*/ 16059 h 121"/>
              <a:gd name="T64" fmla="*/ 323156 w 933"/>
              <a:gd name="T65" fmla="*/ 12910 h 121"/>
              <a:gd name="T66" fmla="*/ 322114 w 933"/>
              <a:gd name="T67" fmla="*/ 10391 h 121"/>
              <a:gd name="T68" fmla="*/ 320379 w 933"/>
              <a:gd name="T69" fmla="*/ 8187 h 121"/>
              <a:gd name="T70" fmla="*/ 318643 w 933"/>
              <a:gd name="T71" fmla="*/ 5983 h 121"/>
              <a:gd name="T72" fmla="*/ 316561 w 933"/>
              <a:gd name="T73" fmla="*/ 3464 h 121"/>
              <a:gd name="T74" fmla="*/ 314478 w 933"/>
              <a:gd name="T75" fmla="*/ 1889 h 121"/>
              <a:gd name="T76" fmla="*/ 311354 w 933"/>
              <a:gd name="T77" fmla="*/ 945 h 121"/>
              <a:gd name="T78" fmla="*/ 308924 w 933"/>
              <a:gd name="T79" fmla="*/ 630 h 121"/>
              <a:gd name="T80" fmla="*/ 305800 w 933"/>
              <a:gd name="T81" fmla="*/ 0 h 121"/>
              <a:gd name="T82" fmla="*/ 18050 w 933"/>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3"/>
              <a:gd name="T127" fmla="*/ 0 h 121"/>
              <a:gd name="T128" fmla="*/ 933 w 933"/>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3" h="121">
                <a:moveTo>
                  <a:pt x="52" y="0"/>
                </a:moveTo>
                <a:lnTo>
                  <a:pt x="44" y="2"/>
                </a:lnTo>
                <a:lnTo>
                  <a:pt x="36" y="3"/>
                </a:lnTo>
                <a:lnTo>
                  <a:pt x="29" y="6"/>
                </a:lnTo>
                <a:lnTo>
                  <a:pt x="21" y="11"/>
                </a:lnTo>
                <a:lnTo>
                  <a:pt x="15" y="19"/>
                </a:lnTo>
                <a:lnTo>
                  <a:pt x="10" y="26"/>
                </a:lnTo>
                <a:lnTo>
                  <a:pt x="5" y="33"/>
                </a:lnTo>
                <a:lnTo>
                  <a:pt x="3" y="41"/>
                </a:lnTo>
                <a:lnTo>
                  <a:pt x="0" y="51"/>
                </a:lnTo>
                <a:lnTo>
                  <a:pt x="0" y="61"/>
                </a:lnTo>
                <a:lnTo>
                  <a:pt x="0" y="70"/>
                </a:lnTo>
                <a:lnTo>
                  <a:pt x="3" y="79"/>
                </a:lnTo>
                <a:lnTo>
                  <a:pt x="5" y="89"/>
                </a:lnTo>
                <a:lnTo>
                  <a:pt x="10" y="96"/>
                </a:lnTo>
                <a:lnTo>
                  <a:pt x="15" y="103"/>
                </a:lnTo>
                <a:lnTo>
                  <a:pt x="21" y="109"/>
                </a:lnTo>
                <a:lnTo>
                  <a:pt x="29" y="114"/>
                </a:lnTo>
                <a:lnTo>
                  <a:pt x="36" y="118"/>
                </a:lnTo>
                <a:lnTo>
                  <a:pt x="44" y="120"/>
                </a:lnTo>
                <a:lnTo>
                  <a:pt x="52" y="121"/>
                </a:lnTo>
                <a:lnTo>
                  <a:pt x="881" y="121"/>
                </a:lnTo>
                <a:lnTo>
                  <a:pt x="897" y="118"/>
                </a:lnTo>
                <a:lnTo>
                  <a:pt x="906" y="114"/>
                </a:lnTo>
                <a:lnTo>
                  <a:pt x="912" y="109"/>
                </a:lnTo>
                <a:lnTo>
                  <a:pt x="918" y="103"/>
                </a:lnTo>
                <a:lnTo>
                  <a:pt x="923" y="96"/>
                </a:lnTo>
                <a:lnTo>
                  <a:pt x="928" y="89"/>
                </a:lnTo>
                <a:lnTo>
                  <a:pt x="931" y="79"/>
                </a:lnTo>
                <a:lnTo>
                  <a:pt x="933" y="70"/>
                </a:lnTo>
                <a:lnTo>
                  <a:pt x="933" y="61"/>
                </a:lnTo>
                <a:lnTo>
                  <a:pt x="933" y="51"/>
                </a:lnTo>
                <a:lnTo>
                  <a:pt x="931" y="41"/>
                </a:lnTo>
                <a:lnTo>
                  <a:pt x="928" y="33"/>
                </a:lnTo>
                <a:lnTo>
                  <a:pt x="923" y="26"/>
                </a:lnTo>
                <a:lnTo>
                  <a:pt x="918" y="19"/>
                </a:lnTo>
                <a:lnTo>
                  <a:pt x="912" y="11"/>
                </a:lnTo>
                <a:lnTo>
                  <a:pt x="906" y="6"/>
                </a:lnTo>
                <a:lnTo>
                  <a:pt x="897" y="3"/>
                </a:lnTo>
                <a:lnTo>
                  <a:pt x="890" y="2"/>
                </a:lnTo>
                <a:lnTo>
                  <a:pt x="881"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27" name="Line 303"/>
          <p:cNvSpPr>
            <a:spLocks noChangeShapeType="1"/>
          </p:cNvSpPr>
          <p:nvPr/>
        </p:nvSpPr>
        <p:spPr bwMode="auto">
          <a:xfrm>
            <a:off x="2894013" y="5422900"/>
            <a:ext cx="1587"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3728" name="Freeform 304"/>
          <p:cNvSpPr>
            <a:spLocks/>
          </p:cNvSpPr>
          <p:nvPr/>
        </p:nvSpPr>
        <p:spPr bwMode="auto">
          <a:xfrm>
            <a:off x="2894013" y="5303838"/>
            <a:ext cx="36512" cy="138112"/>
          </a:xfrm>
          <a:custGeom>
            <a:avLst/>
            <a:gdLst>
              <a:gd name="T0" fmla="*/ 0 w 103"/>
              <a:gd name="T1" fmla="*/ 119149 h 437"/>
              <a:gd name="T2" fmla="*/ 0 w 103"/>
              <a:gd name="T3" fmla="*/ 121994 h 437"/>
              <a:gd name="T4" fmla="*/ 1063 w 103"/>
              <a:gd name="T5" fmla="*/ 124838 h 437"/>
              <a:gd name="T6" fmla="*/ 1772 w 103"/>
              <a:gd name="T7" fmla="*/ 127999 h 437"/>
              <a:gd name="T8" fmla="*/ 3545 w 103"/>
              <a:gd name="T9" fmla="*/ 130211 h 437"/>
              <a:gd name="T10" fmla="*/ 5317 w 103"/>
              <a:gd name="T11" fmla="*/ 132423 h 437"/>
              <a:gd name="T12" fmla="*/ 7444 w 103"/>
              <a:gd name="T13" fmla="*/ 134319 h 437"/>
              <a:gd name="T14" fmla="*/ 10280 w 103"/>
              <a:gd name="T15" fmla="*/ 135900 h 437"/>
              <a:gd name="T16" fmla="*/ 12761 w 103"/>
              <a:gd name="T17" fmla="*/ 137164 h 437"/>
              <a:gd name="T18" fmla="*/ 15597 w 103"/>
              <a:gd name="T19" fmla="*/ 137796 h 437"/>
              <a:gd name="T20" fmla="*/ 18433 w 103"/>
              <a:gd name="T21" fmla="*/ 138112 h 437"/>
              <a:gd name="T22" fmla="*/ 21269 w 103"/>
              <a:gd name="T23" fmla="*/ 137796 h 437"/>
              <a:gd name="T24" fmla="*/ 23751 w 103"/>
              <a:gd name="T25" fmla="*/ 137164 h 437"/>
              <a:gd name="T26" fmla="*/ 26941 w 103"/>
              <a:gd name="T27" fmla="*/ 135900 h 437"/>
              <a:gd name="T28" fmla="*/ 29068 w 103"/>
              <a:gd name="T29" fmla="*/ 134319 h 437"/>
              <a:gd name="T30" fmla="*/ 31195 w 103"/>
              <a:gd name="T31" fmla="*/ 132423 h 437"/>
              <a:gd name="T32" fmla="*/ 32967 w 103"/>
              <a:gd name="T33" fmla="*/ 130211 h 437"/>
              <a:gd name="T34" fmla="*/ 34740 w 103"/>
              <a:gd name="T35" fmla="*/ 127999 h 437"/>
              <a:gd name="T36" fmla="*/ 35803 w 103"/>
              <a:gd name="T37" fmla="*/ 124838 h 437"/>
              <a:gd name="T38" fmla="*/ 36512 w 103"/>
              <a:gd name="T39" fmla="*/ 121994 h 437"/>
              <a:gd name="T40" fmla="*/ 36512 w 103"/>
              <a:gd name="T41" fmla="*/ 119149 h 437"/>
              <a:gd name="T42" fmla="*/ 36512 w 103"/>
              <a:gd name="T43" fmla="*/ 18963 h 437"/>
              <a:gd name="T44" fmla="*/ 35803 w 103"/>
              <a:gd name="T45" fmla="*/ 13274 h 437"/>
              <a:gd name="T46" fmla="*/ 34740 w 103"/>
              <a:gd name="T47" fmla="*/ 10430 h 437"/>
              <a:gd name="T48" fmla="*/ 32967 w 103"/>
              <a:gd name="T49" fmla="*/ 7901 h 437"/>
              <a:gd name="T50" fmla="*/ 31195 w 103"/>
              <a:gd name="T51" fmla="*/ 5689 h 437"/>
              <a:gd name="T52" fmla="*/ 29068 w 103"/>
              <a:gd name="T53" fmla="*/ 3793 h 437"/>
              <a:gd name="T54" fmla="*/ 26941 w 103"/>
              <a:gd name="T55" fmla="*/ 2212 h 437"/>
              <a:gd name="T56" fmla="*/ 23751 w 103"/>
              <a:gd name="T57" fmla="*/ 1264 h 437"/>
              <a:gd name="T58" fmla="*/ 21269 w 103"/>
              <a:gd name="T59" fmla="*/ 316 h 437"/>
              <a:gd name="T60" fmla="*/ 18433 w 103"/>
              <a:gd name="T61" fmla="*/ 0 h 437"/>
              <a:gd name="T62" fmla="*/ 15597 w 103"/>
              <a:gd name="T63" fmla="*/ 316 h 437"/>
              <a:gd name="T64" fmla="*/ 12761 w 103"/>
              <a:gd name="T65" fmla="*/ 1264 h 437"/>
              <a:gd name="T66" fmla="*/ 10280 w 103"/>
              <a:gd name="T67" fmla="*/ 2212 h 437"/>
              <a:gd name="T68" fmla="*/ 7444 w 103"/>
              <a:gd name="T69" fmla="*/ 3793 h 437"/>
              <a:gd name="T70" fmla="*/ 5317 w 103"/>
              <a:gd name="T71" fmla="*/ 5689 h 437"/>
              <a:gd name="T72" fmla="*/ 3545 w 103"/>
              <a:gd name="T73" fmla="*/ 7901 h 437"/>
              <a:gd name="T74" fmla="*/ 1772 w 103"/>
              <a:gd name="T75" fmla="*/ 10430 h 437"/>
              <a:gd name="T76" fmla="*/ 1063 w 103"/>
              <a:gd name="T77" fmla="*/ 13274 h 437"/>
              <a:gd name="T78" fmla="*/ 0 w 103"/>
              <a:gd name="T79" fmla="*/ 16118 h 437"/>
              <a:gd name="T80" fmla="*/ 0 w 103"/>
              <a:gd name="T81" fmla="*/ 18963 h 437"/>
              <a:gd name="T82" fmla="*/ 0 w 103"/>
              <a:gd name="T83" fmla="*/ 119149 h 4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437"/>
              <a:gd name="T128" fmla="*/ 103 w 103"/>
              <a:gd name="T129" fmla="*/ 437 h 4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437">
                <a:moveTo>
                  <a:pt x="0" y="377"/>
                </a:moveTo>
                <a:lnTo>
                  <a:pt x="0" y="386"/>
                </a:lnTo>
                <a:lnTo>
                  <a:pt x="3" y="395"/>
                </a:lnTo>
                <a:lnTo>
                  <a:pt x="5" y="405"/>
                </a:lnTo>
                <a:lnTo>
                  <a:pt x="10" y="412"/>
                </a:lnTo>
                <a:lnTo>
                  <a:pt x="15" y="419"/>
                </a:lnTo>
                <a:lnTo>
                  <a:pt x="21" y="425"/>
                </a:lnTo>
                <a:lnTo>
                  <a:pt x="29" y="430"/>
                </a:lnTo>
                <a:lnTo>
                  <a:pt x="36" y="434"/>
                </a:lnTo>
                <a:lnTo>
                  <a:pt x="44" y="436"/>
                </a:lnTo>
                <a:lnTo>
                  <a:pt x="52" y="437"/>
                </a:lnTo>
                <a:lnTo>
                  <a:pt x="60" y="436"/>
                </a:lnTo>
                <a:lnTo>
                  <a:pt x="67" y="434"/>
                </a:lnTo>
                <a:lnTo>
                  <a:pt x="76" y="430"/>
                </a:lnTo>
                <a:lnTo>
                  <a:pt x="82" y="425"/>
                </a:lnTo>
                <a:lnTo>
                  <a:pt x="88" y="419"/>
                </a:lnTo>
                <a:lnTo>
                  <a:pt x="93" y="412"/>
                </a:lnTo>
                <a:lnTo>
                  <a:pt x="98" y="405"/>
                </a:lnTo>
                <a:lnTo>
                  <a:pt x="101" y="395"/>
                </a:lnTo>
                <a:lnTo>
                  <a:pt x="103" y="386"/>
                </a:lnTo>
                <a:lnTo>
                  <a:pt x="103" y="377"/>
                </a:lnTo>
                <a:lnTo>
                  <a:pt x="103" y="60"/>
                </a:lnTo>
                <a:lnTo>
                  <a:pt x="101" y="42"/>
                </a:lnTo>
                <a:lnTo>
                  <a:pt x="98" y="33"/>
                </a:lnTo>
                <a:lnTo>
                  <a:pt x="93" y="25"/>
                </a:lnTo>
                <a:lnTo>
                  <a:pt x="88" y="18"/>
                </a:lnTo>
                <a:lnTo>
                  <a:pt x="82" y="12"/>
                </a:lnTo>
                <a:lnTo>
                  <a:pt x="76" y="7"/>
                </a:lnTo>
                <a:lnTo>
                  <a:pt x="67" y="4"/>
                </a:lnTo>
                <a:lnTo>
                  <a:pt x="60" y="1"/>
                </a:lnTo>
                <a:lnTo>
                  <a:pt x="52" y="0"/>
                </a:lnTo>
                <a:lnTo>
                  <a:pt x="44" y="1"/>
                </a:lnTo>
                <a:lnTo>
                  <a:pt x="36" y="4"/>
                </a:lnTo>
                <a:lnTo>
                  <a:pt x="29" y="7"/>
                </a:lnTo>
                <a:lnTo>
                  <a:pt x="21" y="12"/>
                </a:lnTo>
                <a:lnTo>
                  <a:pt x="15" y="18"/>
                </a:lnTo>
                <a:lnTo>
                  <a:pt x="10" y="25"/>
                </a:lnTo>
                <a:lnTo>
                  <a:pt x="5" y="33"/>
                </a:lnTo>
                <a:lnTo>
                  <a:pt x="3" y="42"/>
                </a:lnTo>
                <a:lnTo>
                  <a:pt x="0" y="51"/>
                </a:lnTo>
                <a:lnTo>
                  <a:pt x="0" y="60"/>
                </a:lnTo>
                <a:lnTo>
                  <a:pt x="0" y="377"/>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29" name="Line 305"/>
          <p:cNvSpPr>
            <a:spLocks noChangeShapeType="1"/>
          </p:cNvSpPr>
          <p:nvPr/>
        </p:nvSpPr>
        <p:spPr bwMode="auto">
          <a:xfrm>
            <a:off x="2911475" y="5303838"/>
            <a:ext cx="1588" cy="0"/>
          </a:xfrm>
          <a:prstGeom prst="line">
            <a:avLst/>
          </a:prstGeom>
          <a:noFill/>
          <a:ln w="0">
            <a:solidFill>
              <a:srgbClr val="FFFF00"/>
            </a:solidFill>
            <a:round/>
            <a:headEnd/>
            <a:tailEnd/>
          </a:ln>
        </p:spPr>
        <p:txBody>
          <a:bodyPr>
            <a:prstTxWarp prst="textNoShape">
              <a:avLst/>
            </a:prstTxWarp>
          </a:bodyPr>
          <a:lstStyle/>
          <a:p>
            <a:endParaRPr lang="en-US"/>
          </a:p>
        </p:txBody>
      </p:sp>
      <p:sp>
        <p:nvSpPr>
          <p:cNvPr id="103730" name="Freeform 306"/>
          <p:cNvSpPr>
            <a:spLocks/>
          </p:cNvSpPr>
          <p:nvPr/>
        </p:nvSpPr>
        <p:spPr bwMode="auto">
          <a:xfrm>
            <a:off x="2894013" y="5303838"/>
            <a:ext cx="322262" cy="38100"/>
          </a:xfrm>
          <a:custGeom>
            <a:avLst/>
            <a:gdLst>
              <a:gd name="T0" fmla="*/ 17961 w 933"/>
              <a:gd name="T1" fmla="*/ 0 h 121"/>
              <a:gd name="T2" fmla="*/ 15198 w 933"/>
              <a:gd name="T3" fmla="*/ 315 h 121"/>
              <a:gd name="T4" fmla="*/ 12435 w 933"/>
              <a:gd name="T5" fmla="*/ 1260 h 121"/>
              <a:gd name="T6" fmla="*/ 10017 w 933"/>
              <a:gd name="T7" fmla="*/ 2204 h 121"/>
              <a:gd name="T8" fmla="*/ 7253 w 933"/>
              <a:gd name="T9" fmla="*/ 3779 h 121"/>
              <a:gd name="T10" fmla="*/ 5181 w 933"/>
              <a:gd name="T11" fmla="*/ 5668 h 121"/>
              <a:gd name="T12" fmla="*/ 3454 w 933"/>
              <a:gd name="T13" fmla="*/ 7872 h 121"/>
              <a:gd name="T14" fmla="*/ 1727 w 933"/>
              <a:gd name="T15" fmla="*/ 10391 h 121"/>
              <a:gd name="T16" fmla="*/ 1036 w 933"/>
              <a:gd name="T17" fmla="*/ 13225 h 121"/>
              <a:gd name="T18" fmla="*/ 0 w 933"/>
              <a:gd name="T19" fmla="*/ 16059 h 121"/>
              <a:gd name="T20" fmla="*/ 0 w 933"/>
              <a:gd name="T21" fmla="*/ 18893 h 121"/>
              <a:gd name="T22" fmla="*/ 0 w 933"/>
              <a:gd name="T23" fmla="*/ 22041 h 121"/>
              <a:gd name="T24" fmla="*/ 1036 w 933"/>
              <a:gd name="T25" fmla="*/ 25190 h 121"/>
              <a:gd name="T26" fmla="*/ 1727 w 933"/>
              <a:gd name="T27" fmla="*/ 27709 h 121"/>
              <a:gd name="T28" fmla="*/ 3454 w 933"/>
              <a:gd name="T29" fmla="*/ 29913 h 121"/>
              <a:gd name="T30" fmla="*/ 5181 w 933"/>
              <a:gd name="T31" fmla="*/ 32432 h 121"/>
              <a:gd name="T32" fmla="*/ 7253 w 933"/>
              <a:gd name="T33" fmla="*/ 34636 h 121"/>
              <a:gd name="T34" fmla="*/ 10017 w 933"/>
              <a:gd name="T35" fmla="*/ 36211 h 121"/>
              <a:gd name="T36" fmla="*/ 12435 w 933"/>
              <a:gd name="T37" fmla="*/ 37155 h 121"/>
              <a:gd name="T38" fmla="*/ 15198 w 933"/>
              <a:gd name="T39" fmla="*/ 37785 h 121"/>
              <a:gd name="T40" fmla="*/ 17961 w 933"/>
              <a:gd name="T41" fmla="*/ 38100 h 121"/>
              <a:gd name="T42" fmla="*/ 304301 w 933"/>
              <a:gd name="T43" fmla="*/ 38100 h 121"/>
              <a:gd name="T44" fmla="*/ 309827 w 933"/>
              <a:gd name="T45" fmla="*/ 37155 h 121"/>
              <a:gd name="T46" fmla="*/ 312591 w 933"/>
              <a:gd name="T47" fmla="*/ 36211 h 121"/>
              <a:gd name="T48" fmla="*/ 315009 w 933"/>
              <a:gd name="T49" fmla="*/ 34636 h 121"/>
              <a:gd name="T50" fmla="*/ 317081 w 933"/>
              <a:gd name="T51" fmla="*/ 32432 h 121"/>
              <a:gd name="T52" fmla="*/ 318808 w 933"/>
              <a:gd name="T53" fmla="*/ 29913 h 121"/>
              <a:gd name="T54" fmla="*/ 320535 w 933"/>
              <a:gd name="T55" fmla="*/ 27709 h 121"/>
              <a:gd name="T56" fmla="*/ 321571 w 933"/>
              <a:gd name="T57" fmla="*/ 25190 h 121"/>
              <a:gd name="T58" fmla="*/ 322262 w 933"/>
              <a:gd name="T59" fmla="*/ 22041 h 121"/>
              <a:gd name="T60" fmla="*/ 322262 w 933"/>
              <a:gd name="T61" fmla="*/ 18893 h 121"/>
              <a:gd name="T62" fmla="*/ 322262 w 933"/>
              <a:gd name="T63" fmla="*/ 16059 h 121"/>
              <a:gd name="T64" fmla="*/ 321571 w 933"/>
              <a:gd name="T65" fmla="*/ 13225 h 121"/>
              <a:gd name="T66" fmla="*/ 320535 w 933"/>
              <a:gd name="T67" fmla="*/ 10391 h 121"/>
              <a:gd name="T68" fmla="*/ 318808 w 933"/>
              <a:gd name="T69" fmla="*/ 7872 h 121"/>
              <a:gd name="T70" fmla="*/ 317081 w 933"/>
              <a:gd name="T71" fmla="*/ 5668 h 121"/>
              <a:gd name="T72" fmla="*/ 315009 w 933"/>
              <a:gd name="T73" fmla="*/ 3779 h 121"/>
              <a:gd name="T74" fmla="*/ 312591 w 933"/>
              <a:gd name="T75" fmla="*/ 2204 h 121"/>
              <a:gd name="T76" fmla="*/ 309827 w 933"/>
              <a:gd name="T77" fmla="*/ 1260 h 121"/>
              <a:gd name="T78" fmla="*/ 307410 w 933"/>
              <a:gd name="T79" fmla="*/ 315 h 121"/>
              <a:gd name="T80" fmla="*/ 304301 w 933"/>
              <a:gd name="T81" fmla="*/ 0 h 121"/>
              <a:gd name="T82" fmla="*/ 17961 w 933"/>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3"/>
              <a:gd name="T127" fmla="*/ 0 h 121"/>
              <a:gd name="T128" fmla="*/ 933 w 933"/>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3" h="121">
                <a:moveTo>
                  <a:pt x="52" y="0"/>
                </a:moveTo>
                <a:lnTo>
                  <a:pt x="44" y="1"/>
                </a:lnTo>
                <a:lnTo>
                  <a:pt x="36" y="4"/>
                </a:lnTo>
                <a:lnTo>
                  <a:pt x="29" y="7"/>
                </a:lnTo>
                <a:lnTo>
                  <a:pt x="21" y="12"/>
                </a:lnTo>
                <a:lnTo>
                  <a:pt x="15" y="18"/>
                </a:lnTo>
                <a:lnTo>
                  <a:pt x="10" y="25"/>
                </a:lnTo>
                <a:lnTo>
                  <a:pt x="5" y="33"/>
                </a:lnTo>
                <a:lnTo>
                  <a:pt x="3" y="42"/>
                </a:lnTo>
                <a:lnTo>
                  <a:pt x="0" y="51"/>
                </a:lnTo>
                <a:lnTo>
                  <a:pt x="0" y="60"/>
                </a:lnTo>
                <a:lnTo>
                  <a:pt x="0" y="70"/>
                </a:lnTo>
                <a:lnTo>
                  <a:pt x="3" y="80"/>
                </a:lnTo>
                <a:lnTo>
                  <a:pt x="5" y="88"/>
                </a:lnTo>
                <a:lnTo>
                  <a:pt x="10" y="95"/>
                </a:lnTo>
                <a:lnTo>
                  <a:pt x="15" y="103"/>
                </a:lnTo>
                <a:lnTo>
                  <a:pt x="21" y="110"/>
                </a:lnTo>
                <a:lnTo>
                  <a:pt x="29" y="115"/>
                </a:lnTo>
                <a:lnTo>
                  <a:pt x="36" y="118"/>
                </a:lnTo>
                <a:lnTo>
                  <a:pt x="44" y="120"/>
                </a:lnTo>
                <a:lnTo>
                  <a:pt x="52" y="121"/>
                </a:lnTo>
                <a:lnTo>
                  <a:pt x="881" y="121"/>
                </a:lnTo>
                <a:lnTo>
                  <a:pt x="897" y="118"/>
                </a:lnTo>
                <a:lnTo>
                  <a:pt x="905" y="115"/>
                </a:lnTo>
                <a:lnTo>
                  <a:pt x="912" y="110"/>
                </a:lnTo>
                <a:lnTo>
                  <a:pt x="918" y="103"/>
                </a:lnTo>
                <a:lnTo>
                  <a:pt x="923" y="95"/>
                </a:lnTo>
                <a:lnTo>
                  <a:pt x="928" y="88"/>
                </a:lnTo>
                <a:lnTo>
                  <a:pt x="931" y="80"/>
                </a:lnTo>
                <a:lnTo>
                  <a:pt x="933" y="70"/>
                </a:lnTo>
                <a:lnTo>
                  <a:pt x="933" y="60"/>
                </a:lnTo>
                <a:lnTo>
                  <a:pt x="933" y="51"/>
                </a:lnTo>
                <a:lnTo>
                  <a:pt x="931" y="42"/>
                </a:lnTo>
                <a:lnTo>
                  <a:pt x="928" y="33"/>
                </a:lnTo>
                <a:lnTo>
                  <a:pt x="923" y="25"/>
                </a:lnTo>
                <a:lnTo>
                  <a:pt x="918" y="18"/>
                </a:lnTo>
                <a:lnTo>
                  <a:pt x="912" y="12"/>
                </a:lnTo>
                <a:lnTo>
                  <a:pt x="905" y="7"/>
                </a:lnTo>
                <a:lnTo>
                  <a:pt x="897" y="4"/>
                </a:lnTo>
                <a:lnTo>
                  <a:pt x="890" y="1"/>
                </a:lnTo>
                <a:lnTo>
                  <a:pt x="881"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31" name="Line 307"/>
          <p:cNvSpPr>
            <a:spLocks noChangeShapeType="1"/>
          </p:cNvSpPr>
          <p:nvPr/>
        </p:nvSpPr>
        <p:spPr bwMode="auto">
          <a:xfrm>
            <a:off x="3179763" y="5322888"/>
            <a:ext cx="1587" cy="1587"/>
          </a:xfrm>
          <a:prstGeom prst="line">
            <a:avLst/>
          </a:prstGeom>
          <a:noFill/>
          <a:ln w="0">
            <a:solidFill>
              <a:srgbClr val="FFFF00"/>
            </a:solidFill>
            <a:round/>
            <a:headEnd/>
            <a:tailEnd/>
          </a:ln>
        </p:spPr>
        <p:txBody>
          <a:bodyPr>
            <a:prstTxWarp prst="textNoShape">
              <a:avLst/>
            </a:prstTxWarp>
          </a:bodyPr>
          <a:lstStyle/>
          <a:p>
            <a:endParaRPr lang="en-US"/>
          </a:p>
        </p:txBody>
      </p:sp>
      <p:sp>
        <p:nvSpPr>
          <p:cNvPr id="103732" name="Freeform 308"/>
          <p:cNvSpPr>
            <a:spLocks/>
          </p:cNvSpPr>
          <p:nvPr/>
        </p:nvSpPr>
        <p:spPr bwMode="auto">
          <a:xfrm>
            <a:off x="3179763" y="5253038"/>
            <a:ext cx="36512" cy="88900"/>
          </a:xfrm>
          <a:custGeom>
            <a:avLst/>
            <a:gdLst>
              <a:gd name="T0" fmla="*/ 0 w 104"/>
              <a:gd name="T1" fmla="*/ 69533 h 280"/>
              <a:gd name="T2" fmla="*/ 702 w 104"/>
              <a:gd name="T3" fmla="*/ 72708 h 280"/>
              <a:gd name="T4" fmla="*/ 1053 w 104"/>
              <a:gd name="T5" fmla="*/ 75883 h 280"/>
              <a:gd name="T6" fmla="*/ 2106 w 104"/>
              <a:gd name="T7" fmla="*/ 78423 h 280"/>
              <a:gd name="T8" fmla="*/ 3511 w 104"/>
              <a:gd name="T9" fmla="*/ 80645 h 280"/>
              <a:gd name="T10" fmla="*/ 5617 w 104"/>
              <a:gd name="T11" fmla="*/ 83185 h 280"/>
              <a:gd name="T12" fmla="*/ 8075 w 104"/>
              <a:gd name="T13" fmla="*/ 85408 h 280"/>
              <a:gd name="T14" fmla="*/ 10181 w 104"/>
              <a:gd name="T15" fmla="*/ 86995 h 280"/>
              <a:gd name="T16" fmla="*/ 12639 w 104"/>
              <a:gd name="T17" fmla="*/ 87948 h 280"/>
              <a:gd name="T18" fmla="*/ 15798 w 104"/>
              <a:gd name="T19" fmla="*/ 88583 h 280"/>
              <a:gd name="T20" fmla="*/ 18256 w 104"/>
              <a:gd name="T21" fmla="*/ 88900 h 280"/>
              <a:gd name="T22" fmla="*/ 21416 w 104"/>
              <a:gd name="T23" fmla="*/ 88583 h 280"/>
              <a:gd name="T24" fmla="*/ 23873 w 104"/>
              <a:gd name="T25" fmla="*/ 87948 h 280"/>
              <a:gd name="T26" fmla="*/ 26682 w 104"/>
              <a:gd name="T27" fmla="*/ 86995 h 280"/>
              <a:gd name="T28" fmla="*/ 29139 w 104"/>
              <a:gd name="T29" fmla="*/ 85408 h 280"/>
              <a:gd name="T30" fmla="*/ 31246 w 104"/>
              <a:gd name="T31" fmla="*/ 83185 h 280"/>
              <a:gd name="T32" fmla="*/ 33001 w 104"/>
              <a:gd name="T33" fmla="*/ 80645 h 280"/>
              <a:gd name="T34" fmla="*/ 34757 w 104"/>
              <a:gd name="T35" fmla="*/ 78423 h 280"/>
              <a:gd name="T36" fmla="*/ 35810 w 104"/>
              <a:gd name="T37" fmla="*/ 75883 h 280"/>
              <a:gd name="T38" fmla="*/ 36512 w 104"/>
              <a:gd name="T39" fmla="*/ 72708 h 280"/>
              <a:gd name="T40" fmla="*/ 36512 w 104"/>
              <a:gd name="T41" fmla="*/ 69533 h 280"/>
              <a:gd name="T42" fmla="*/ 36512 w 104"/>
              <a:gd name="T43" fmla="*/ 19050 h 280"/>
              <a:gd name="T44" fmla="*/ 35810 w 104"/>
              <a:gd name="T45" fmla="*/ 13018 h 280"/>
              <a:gd name="T46" fmla="*/ 34757 w 104"/>
              <a:gd name="T47" fmla="*/ 10160 h 280"/>
              <a:gd name="T48" fmla="*/ 33001 w 104"/>
              <a:gd name="T49" fmla="*/ 7620 h 280"/>
              <a:gd name="T50" fmla="*/ 31246 w 104"/>
              <a:gd name="T51" fmla="*/ 5080 h 280"/>
              <a:gd name="T52" fmla="*/ 29139 w 104"/>
              <a:gd name="T53" fmla="*/ 3175 h 280"/>
              <a:gd name="T54" fmla="*/ 26682 w 104"/>
              <a:gd name="T55" fmla="*/ 1905 h 280"/>
              <a:gd name="T56" fmla="*/ 23873 w 104"/>
              <a:gd name="T57" fmla="*/ 635 h 280"/>
              <a:gd name="T58" fmla="*/ 21416 w 104"/>
              <a:gd name="T59" fmla="*/ 0 h 280"/>
              <a:gd name="T60" fmla="*/ 18256 w 104"/>
              <a:gd name="T61" fmla="*/ 0 h 280"/>
              <a:gd name="T62" fmla="*/ 15798 w 104"/>
              <a:gd name="T63" fmla="*/ 0 h 280"/>
              <a:gd name="T64" fmla="*/ 12639 w 104"/>
              <a:gd name="T65" fmla="*/ 635 h 280"/>
              <a:gd name="T66" fmla="*/ 10181 w 104"/>
              <a:gd name="T67" fmla="*/ 1905 h 280"/>
              <a:gd name="T68" fmla="*/ 8075 w 104"/>
              <a:gd name="T69" fmla="*/ 3175 h 280"/>
              <a:gd name="T70" fmla="*/ 5617 w 104"/>
              <a:gd name="T71" fmla="*/ 5080 h 280"/>
              <a:gd name="T72" fmla="*/ 3511 w 104"/>
              <a:gd name="T73" fmla="*/ 7620 h 280"/>
              <a:gd name="T74" fmla="*/ 2106 w 104"/>
              <a:gd name="T75" fmla="*/ 10160 h 280"/>
              <a:gd name="T76" fmla="*/ 1053 w 104"/>
              <a:gd name="T77" fmla="*/ 13018 h 280"/>
              <a:gd name="T78" fmla="*/ 702 w 104"/>
              <a:gd name="T79" fmla="*/ 15875 h 280"/>
              <a:gd name="T80" fmla="*/ 0 w 104"/>
              <a:gd name="T81" fmla="*/ 19050 h 280"/>
              <a:gd name="T82" fmla="*/ 0 w 104"/>
              <a:gd name="T83" fmla="*/ 69533 h 2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280"/>
              <a:gd name="T128" fmla="*/ 104 w 104"/>
              <a:gd name="T129" fmla="*/ 280 h 2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280">
                <a:moveTo>
                  <a:pt x="0" y="219"/>
                </a:moveTo>
                <a:lnTo>
                  <a:pt x="2" y="229"/>
                </a:lnTo>
                <a:lnTo>
                  <a:pt x="3" y="239"/>
                </a:lnTo>
                <a:lnTo>
                  <a:pt x="6" y="247"/>
                </a:lnTo>
                <a:lnTo>
                  <a:pt x="10" y="254"/>
                </a:lnTo>
                <a:lnTo>
                  <a:pt x="16" y="262"/>
                </a:lnTo>
                <a:lnTo>
                  <a:pt x="23" y="269"/>
                </a:lnTo>
                <a:lnTo>
                  <a:pt x="29" y="274"/>
                </a:lnTo>
                <a:lnTo>
                  <a:pt x="36" y="277"/>
                </a:lnTo>
                <a:lnTo>
                  <a:pt x="45" y="279"/>
                </a:lnTo>
                <a:lnTo>
                  <a:pt x="52" y="280"/>
                </a:lnTo>
                <a:lnTo>
                  <a:pt x="61" y="279"/>
                </a:lnTo>
                <a:lnTo>
                  <a:pt x="68" y="277"/>
                </a:lnTo>
                <a:lnTo>
                  <a:pt x="76" y="274"/>
                </a:lnTo>
                <a:lnTo>
                  <a:pt x="83" y="269"/>
                </a:lnTo>
                <a:lnTo>
                  <a:pt x="89" y="262"/>
                </a:lnTo>
                <a:lnTo>
                  <a:pt x="94" y="254"/>
                </a:lnTo>
                <a:lnTo>
                  <a:pt x="99" y="247"/>
                </a:lnTo>
                <a:lnTo>
                  <a:pt x="102" y="239"/>
                </a:lnTo>
                <a:lnTo>
                  <a:pt x="104" y="229"/>
                </a:lnTo>
                <a:lnTo>
                  <a:pt x="104" y="219"/>
                </a:lnTo>
                <a:lnTo>
                  <a:pt x="104" y="60"/>
                </a:lnTo>
                <a:lnTo>
                  <a:pt x="102" y="41"/>
                </a:lnTo>
                <a:lnTo>
                  <a:pt x="99" y="32"/>
                </a:lnTo>
                <a:lnTo>
                  <a:pt x="94" y="24"/>
                </a:lnTo>
                <a:lnTo>
                  <a:pt x="89" y="16"/>
                </a:lnTo>
                <a:lnTo>
                  <a:pt x="83" y="10"/>
                </a:lnTo>
                <a:lnTo>
                  <a:pt x="76" y="6"/>
                </a:lnTo>
                <a:lnTo>
                  <a:pt x="68" y="2"/>
                </a:lnTo>
                <a:lnTo>
                  <a:pt x="61" y="0"/>
                </a:lnTo>
                <a:lnTo>
                  <a:pt x="52" y="0"/>
                </a:lnTo>
                <a:lnTo>
                  <a:pt x="45" y="0"/>
                </a:lnTo>
                <a:lnTo>
                  <a:pt x="36" y="2"/>
                </a:lnTo>
                <a:lnTo>
                  <a:pt x="29" y="6"/>
                </a:lnTo>
                <a:lnTo>
                  <a:pt x="23" y="10"/>
                </a:lnTo>
                <a:lnTo>
                  <a:pt x="16" y="16"/>
                </a:lnTo>
                <a:lnTo>
                  <a:pt x="10" y="24"/>
                </a:lnTo>
                <a:lnTo>
                  <a:pt x="6" y="32"/>
                </a:lnTo>
                <a:lnTo>
                  <a:pt x="3" y="41"/>
                </a:lnTo>
                <a:lnTo>
                  <a:pt x="2" y="50"/>
                </a:lnTo>
                <a:lnTo>
                  <a:pt x="0" y="60"/>
                </a:lnTo>
                <a:lnTo>
                  <a:pt x="0" y="219"/>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33" name="Line 309"/>
          <p:cNvSpPr>
            <a:spLocks noChangeShapeType="1"/>
          </p:cNvSpPr>
          <p:nvPr/>
        </p:nvSpPr>
        <p:spPr bwMode="auto">
          <a:xfrm>
            <a:off x="3197225" y="5253038"/>
            <a:ext cx="1588" cy="1587"/>
          </a:xfrm>
          <a:prstGeom prst="line">
            <a:avLst/>
          </a:prstGeom>
          <a:noFill/>
          <a:ln w="0">
            <a:solidFill>
              <a:srgbClr val="FFFF00"/>
            </a:solidFill>
            <a:round/>
            <a:headEnd/>
            <a:tailEnd/>
          </a:ln>
        </p:spPr>
        <p:txBody>
          <a:bodyPr>
            <a:prstTxWarp prst="textNoShape">
              <a:avLst/>
            </a:prstTxWarp>
          </a:bodyPr>
          <a:lstStyle/>
          <a:p>
            <a:endParaRPr lang="en-US"/>
          </a:p>
        </p:txBody>
      </p:sp>
      <p:sp>
        <p:nvSpPr>
          <p:cNvPr id="103734" name="Freeform 310"/>
          <p:cNvSpPr>
            <a:spLocks/>
          </p:cNvSpPr>
          <p:nvPr/>
        </p:nvSpPr>
        <p:spPr bwMode="auto">
          <a:xfrm>
            <a:off x="3179763" y="5253038"/>
            <a:ext cx="323850" cy="38100"/>
          </a:xfrm>
          <a:custGeom>
            <a:avLst/>
            <a:gdLst>
              <a:gd name="T0" fmla="*/ 18030 w 934"/>
              <a:gd name="T1" fmla="*/ 0 h 120"/>
              <a:gd name="T2" fmla="*/ 15603 w 934"/>
              <a:gd name="T3" fmla="*/ 0 h 120"/>
              <a:gd name="T4" fmla="*/ 12482 w 934"/>
              <a:gd name="T5" fmla="*/ 635 h 120"/>
              <a:gd name="T6" fmla="*/ 10055 w 934"/>
              <a:gd name="T7" fmla="*/ 1905 h 120"/>
              <a:gd name="T8" fmla="*/ 7975 w 934"/>
              <a:gd name="T9" fmla="*/ 3175 h 120"/>
              <a:gd name="T10" fmla="*/ 5548 w 934"/>
              <a:gd name="T11" fmla="*/ 5080 h 120"/>
              <a:gd name="T12" fmla="*/ 3467 w 934"/>
              <a:gd name="T13" fmla="*/ 7620 h 120"/>
              <a:gd name="T14" fmla="*/ 2080 w 934"/>
              <a:gd name="T15" fmla="*/ 10160 h 120"/>
              <a:gd name="T16" fmla="*/ 1040 w 934"/>
              <a:gd name="T17" fmla="*/ 13018 h 120"/>
              <a:gd name="T18" fmla="*/ 693 w 934"/>
              <a:gd name="T19" fmla="*/ 15875 h 120"/>
              <a:gd name="T20" fmla="*/ 0 w 934"/>
              <a:gd name="T21" fmla="*/ 19050 h 120"/>
              <a:gd name="T22" fmla="*/ 693 w 934"/>
              <a:gd name="T23" fmla="*/ 21590 h 120"/>
              <a:gd name="T24" fmla="*/ 1040 w 934"/>
              <a:gd name="T25" fmla="*/ 24765 h 120"/>
              <a:gd name="T26" fmla="*/ 2080 w 934"/>
              <a:gd name="T27" fmla="*/ 27305 h 120"/>
              <a:gd name="T28" fmla="*/ 3467 w 934"/>
              <a:gd name="T29" fmla="*/ 30163 h 120"/>
              <a:gd name="T30" fmla="*/ 5548 w 934"/>
              <a:gd name="T31" fmla="*/ 32385 h 120"/>
              <a:gd name="T32" fmla="*/ 7975 w 934"/>
              <a:gd name="T33" fmla="*/ 34290 h 120"/>
              <a:gd name="T34" fmla="*/ 10055 w 934"/>
              <a:gd name="T35" fmla="*/ 35878 h 120"/>
              <a:gd name="T36" fmla="*/ 12482 w 934"/>
              <a:gd name="T37" fmla="*/ 37148 h 120"/>
              <a:gd name="T38" fmla="*/ 15603 w 934"/>
              <a:gd name="T39" fmla="*/ 37783 h 120"/>
              <a:gd name="T40" fmla="*/ 18030 w 934"/>
              <a:gd name="T41" fmla="*/ 38100 h 120"/>
              <a:gd name="T42" fmla="*/ 305820 w 934"/>
              <a:gd name="T43" fmla="*/ 38100 h 120"/>
              <a:gd name="T44" fmla="*/ 311368 w 934"/>
              <a:gd name="T45" fmla="*/ 37148 h 120"/>
              <a:gd name="T46" fmla="*/ 314141 w 934"/>
              <a:gd name="T47" fmla="*/ 35878 h 120"/>
              <a:gd name="T48" fmla="*/ 316569 w 934"/>
              <a:gd name="T49" fmla="*/ 34290 h 120"/>
              <a:gd name="T50" fmla="*/ 318996 w 934"/>
              <a:gd name="T51" fmla="*/ 32385 h 120"/>
              <a:gd name="T52" fmla="*/ 320383 w 934"/>
              <a:gd name="T53" fmla="*/ 30163 h 120"/>
              <a:gd name="T54" fmla="*/ 321770 w 934"/>
              <a:gd name="T55" fmla="*/ 27305 h 120"/>
              <a:gd name="T56" fmla="*/ 323157 w 934"/>
              <a:gd name="T57" fmla="*/ 24765 h 120"/>
              <a:gd name="T58" fmla="*/ 323503 w 934"/>
              <a:gd name="T59" fmla="*/ 21590 h 120"/>
              <a:gd name="T60" fmla="*/ 323850 w 934"/>
              <a:gd name="T61" fmla="*/ 19050 h 120"/>
              <a:gd name="T62" fmla="*/ 323503 w 934"/>
              <a:gd name="T63" fmla="*/ 15875 h 120"/>
              <a:gd name="T64" fmla="*/ 323157 w 934"/>
              <a:gd name="T65" fmla="*/ 13018 h 120"/>
              <a:gd name="T66" fmla="*/ 321770 w 934"/>
              <a:gd name="T67" fmla="*/ 10160 h 120"/>
              <a:gd name="T68" fmla="*/ 320383 w 934"/>
              <a:gd name="T69" fmla="*/ 7620 h 120"/>
              <a:gd name="T70" fmla="*/ 318996 w 934"/>
              <a:gd name="T71" fmla="*/ 5080 h 120"/>
              <a:gd name="T72" fmla="*/ 316569 w 934"/>
              <a:gd name="T73" fmla="*/ 3175 h 120"/>
              <a:gd name="T74" fmla="*/ 314141 w 934"/>
              <a:gd name="T75" fmla="*/ 1905 h 120"/>
              <a:gd name="T76" fmla="*/ 311368 w 934"/>
              <a:gd name="T77" fmla="*/ 635 h 120"/>
              <a:gd name="T78" fmla="*/ 308940 w 934"/>
              <a:gd name="T79" fmla="*/ 0 h 120"/>
              <a:gd name="T80" fmla="*/ 305820 w 934"/>
              <a:gd name="T81" fmla="*/ 0 h 120"/>
              <a:gd name="T82" fmla="*/ 18030 w 934"/>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0"/>
              <a:gd name="T128" fmla="*/ 934 w 934"/>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0">
                <a:moveTo>
                  <a:pt x="52" y="0"/>
                </a:moveTo>
                <a:lnTo>
                  <a:pt x="45" y="0"/>
                </a:lnTo>
                <a:lnTo>
                  <a:pt x="36" y="2"/>
                </a:lnTo>
                <a:lnTo>
                  <a:pt x="29" y="6"/>
                </a:lnTo>
                <a:lnTo>
                  <a:pt x="23" y="10"/>
                </a:lnTo>
                <a:lnTo>
                  <a:pt x="16" y="16"/>
                </a:lnTo>
                <a:lnTo>
                  <a:pt x="10" y="24"/>
                </a:lnTo>
                <a:lnTo>
                  <a:pt x="6" y="32"/>
                </a:lnTo>
                <a:lnTo>
                  <a:pt x="3" y="41"/>
                </a:lnTo>
                <a:lnTo>
                  <a:pt x="2" y="50"/>
                </a:lnTo>
                <a:lnTo>
                  <a:pt x="0" y="60"/>
                </a:lnTo>
                <a:lnTo>
                  <a:pt x="2" y="68"/>
                </a:lnTo>
                <a:lnTo>
                  <a:pt x="3" y="78"/>
                </a:lnTo>
                <a:lnTo>
                  <a:pt x="6" y="86"/>
                </a:lnTo>
                <a:lnTo>
                  <a:pt x="10" y="95"/>
                </a:lnTo>
                <a:lnTo>
                  <a:pt x="16" y="102"/>
                </a:lnTo>
                <a:lnTo>
                  <a:pt x="23" y="108"/>
                </a:lnTo>
                <a:lnTo>
                  <a:pt x="29" y="113"/>
                </a:lnTo>
                <a:lnTo>
                  <a:pt x="36" y="117"/>
                </a:lnTo>
                <a:lnTo>
                  <a:pt x="45" y="119"/>
                </a:lnTo>
                <a:lnTo>
                  <a:pt x="52" y="120"/>
                </a:lnTo>
                <a:lnTo>
                  <a:pt x="882" y="120"/>
                </a:lnTo>
                <a:lnTo>
                  <a:pt x="898" y="117"/>
                </a:lnTo>
                <a:lnTo>
                  <a:pt x="906" y="113"/>
                </a:lnTo>
                <a:lnTo>
                  <a:pt x="913" y="108"/>
                </a:lnTo>
                <a:lnTo>
                  <a:pt x="920" y="102"/>
                </a:lnTo>
                <a:lnTo>
                  <a:pt x="924" y="95"/>
                </a:lnTo>
                <a:lnTo>
                  <a:pt x="928" y="86"/>
                </a:lnTo>
                <a:lnTo>
                  <a:pt x="932" y="78"/>
                </a:lnTo>
                <a:lnTo>
                  <a:pt x="933" y="68"/>
                </a:lnTo>
                <a:lnTo>
                  <a:pt x="934" y="60"/>
                </a:lnTo>
                <a:lnTo>
                  <a:pt x="933" y="50"/>
                </a:lnTo>
                <a:lnTo>
                  <a:pt x="932" y="41"/>
                </a:lnTo>
                <a:lnTo>
                  <a:pt x="928" y="32"/>
                </a:lnTo>
                <a:lnTo>
                  <a:pt x="924" y="24"/>
                </a:lnTo>
                <a:lnTo>
                  <a:pt x="920" y="16"/>
                </a:lnTo>
                <a:lnTo>
                  <a:pt x="913" y="10"/>
                </a:lnTo>
                <a:lnTo>
                  <a:pt x="906" y="6"/>
                </a:lnTo>
                <a:lnTo>
                  <a:pt x="898" y="2"/>
                </a:lnTo>
                <a:lnTo>
                  <a:pt x="891" y="0"/>
                </a:lnTo>
                <a:lnTo>
                  <a:pt x="882"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35" name="Line 311"/>
          <p:cNvSpPr>
            <a:spLocks noChangeShapeType="1"/>
          </p:cNvSpPr>
          <p:nvPr/>
        </p:nvSpPr>
        <p:spPr bwMode="auto">
          <a:xfrm>
            <a:off x="3467100" y="5272088"/>
            <a:ext cx="1588" cy="1587"/>
          </a:xfrm>
          <a:prstGeom prst="line">
            <a:avLst/>
          </a:prstGeom>
          <a:noFill/>
          <a:ln w="0">
            <a:solidFill>
              <a:srgbClr val="FFFF00"/>
            </a:solidFill>
            <a:round/>
            <a:headEnd/>
            <a:tailEnd/>
          </a:ln>
        </p:spPr>
        <p:txBody>
          <a:bodyPr>
            <a:prstTxWarp prst="textNoShape">
              <a:avLst/>
            </a:prstTxWarp>
          </a:bodyPr>
          <a:lstStyle/>
          <a:p>
            <a:endParaRPr lang="en-US"/>
          </a:p>
        </p:txBody>
      </p:sp>
      <p:sp>
        <p:nvSpPr>
          <p:cNvPr id="103736" name="Freeform 312"/>
          <p:cNvSpPr>
            <a:spLocks/>
          </p:cNvSpPr>
          <p:nvPr/>
        </p:nvSpPr>
        <p:spPr bwMode="auto">
          <a:xfrm>
            <a:off x="3467100" y="5151438"/>
            <a:ext cx="36513" cy="139700"/>
          </a:xfrm>
          <a:custGeom>
            <a:avLst/>
            <a:gdLst>
              <a:gd name="T0" fmla="*/ 0 w 104"/>
              <a:gd name="T1" fmla="*/ 120822 h 444"/>
              <a:gd name="T2" fmla="*/ 702 w 104"/>
              <a:gd name="T3" fmla="*/ 123339 h 444"/>
              <a:gd name="T4" fmla="*/ 1053 w 104"/>
              <a:gd name="T5" fmla="*/ 126485 h 444"/>
              <a:gd name="T6" fmla="*/ 2458 w 104"/>
              <a:gd name="T7" fmla="*/ 129002 h 444"/>
              <a:gd name="T8" fmla="*/ 3511 w 104"/>
              <a:gd name="T9" fmla="*/ 131834 h 444"/>
              <a:gd name="T10" fmla="*/ 5266 w 104"/>
              <a:gd name="T11" fmla="*/ 134036 h 444"/>
              <a:gd name="T12" fmla="*/ 7373 w 104"/>
              <a:gd name="T13" fmla="*/ 135924 h 444"/>
              <a:gd name="T14" fmla="*/ 10182 w 104"/>
              <a:gd name="T15" fmla="*/ 137498 h 444"/>
              <a:gd name="T16" fmla="*/ 12639 w 104"/>
              <a:gd name="T17" fmla="*/ 138756 h 444"/>
              <a:gd name="T18" fmla="*/ 15448 w 104"/>
              <a:gd name="T19" fmla="*/ 139385 h 444"/>
              <a:gd name="T20" fmla="*/ 18257 w 104"/>
              <a:gd name="T21" fmla="*/ 139700 h 444"/>
              <a:gd name="T22" fmla="*/ 21416 w 104"/>
              <a:gd name="T23" fmla="*/ 139385 h 444"/>
              <a:gd name="T24" fmla="*/ 23874 w 104"/>
              <a:gd name="T25" fmla="*/ 138756 h 444"/>
              <a:gd name="T26" fmla="*/ 26683 w 104"/>
              <a:gd name="T27" fmla="*/ 137498 h 444"/>
              <a:gd name="T28" fmla="*/ 29140 w 104"/>
              <a:gd name="T29" fmla="*/ 135924 h 444"/>
              <a:gd name="T30" fmla="*/ 31598 w 104"/>
              <a:gd name="T31" fmla="*/ 134036 h 444"/>
              <a:gd name="T32" fmla="*/ 33002 w 104"/>
              <a:gd name="T33" fmla="*/ 131834 h 444"/>
              <a:gd name="T34" fmla="*/ 34406 w 104"/>
              <a:gd name="T35" fmla="*/ 129002 h 444"/>
              <a:gd name="T36" fmla="*/ 35811 w 104"/>
              <a:gd name="T37" fmla="*/ 126485 h 444"/>
              <a:gd name="T38" fmla="*/ 36162 w 104"/>
              <a:gd name="T39" fmla="*/ 123339 h 444"/>
              <a:gd name="T40" fmla="*/ 36513 w 104"/>
              <a:gd name="T41" fmla="*/ 120822 h 444"/>
              <a:gd name="T42" fmla="*/ 36513 w 104"/>
              <a:gd name="T43" fmla="*/ 18878 h 444"/>
              <a:gd name="T44" fmla="*/ 35811 w 104"/>
              <a:gd name="T45" fmla="*/ 12900 h 444"/>
              <a:gd name="T46" fmla="*/ 34406 w 104"/>
              <a:gd name="T47" fmla="*/ 10068 h 444"/>
              <a:gd name="T48" fmla="*/ 33002 w 104"/>
              <a:gd name="T49" fmla="*/ 7551 h 444"/>
              <a:gd name="T50" fmla="*/ 31598 w 104"/>
              <a:gd name="T51" fmla="*/ 5349 h 444"/>
              <a:gd name="T52" fmla="*/ 29140 w 104"/>
              <a:gd name="T53" fmla="*/ 3461 h 444"/>
              <a:gd name="T54" fmla="*/ 26683 w 104"/>
              <a:gd name="T55" fmla="*/ 1888 h 444"/>
              <a:gd name="T56" fmla="*/ 23874 w 104"/>
              <a:gd name="T57" fmla="*/ 629 h 444"/>
              <a:gd name="T58" fmla="*/ 21416 w 104"/>
              <a:gd name="T59" fmla="*/ 0 h 444"/>
              <a:gd name="T60" fmla="*/ 18257 w 104"/>
              <a:gd name="T61" fmla="*/ 0 h 444"/>
              <a:gd name="T62" fmla="*/ 15448 w 104"/>
              <a:gd name="T63" fmla="*/ 0 h 444"/>
              <a:gd name="T64" fmla="*/ 12639 w 104"/>
              <a:gd name="T65" fmla="*/ 629 h 444"/>
              <a:gd name="T66" fmla="*/ 10182 w 104"/>
              <a:gd name="T67" fmla="*/ 1888 h 444"/>
              <a:gd name="T68" fmla="*/ 7373 w 104"/>
              <a:gd name="T69" fmla="*/ 3461 h 444"/>
              <a:gd name="T70" fmla="*/ 5266 w 104"/>
              <a:gd name="T71" fmla="*/ 5349 h 444"/>
              <a:gd name="T72" fmla="*/ 3511 w 104"/>
              <a:gd name="T73" fmla="*/ 7551 h 444"/>
              <a:gd name="T74" fmla="*/ 2458 w 104"/>
              <a:gd name="T75" fmla="*/ 10068 h 444"/>
              <a:gd name="T76" fmla="*/ 1053 w 104"/>
              <a:gd name="T77" fmla="*/ 12900 h 444"/>
              <a:gd name="T78" fmla="*/ 702 w 104"/>
              <a:gd name="T79" fmla="*/ 16047 h 444"/>
              <a:gd name="T80" fmla="*/ 0 w 104"/>
              <a:gd name="T81" fmla="*/ 18878 h 444"/>
              <a:gd name="T82" fmla="*/ 0 w 104"/>
              <a:gd name="T83" fmla="*/ 120822 h 4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444"/>
              <a:gd name="T128" fmla="*/ 104 w 104"/>
              <a:gd name="T129" fmla="*/ 444 h 4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444">
                <a:moveTo>
                  <a:pt x="0" y="384"/>
                </a:moveTo>
                <a:lnTo>
                  <a:pt x="2" y="392"/>
                </a:lnTo>
                <a:lnTo>
                  <a:pt x="3" y="402"/>
                </a:lnTo>
                <a:lnTo>
                  <a:pt x="7" y="410"/>
                </a:lnTo>
                <a:lnTo>
                  <a:pt x="10" y="419"/>
                </a:lnTo>
                <a:lnTo>
                  <a:pt x="15" y="426"/>
                </a:lnTo>
                <a:lnTo>
                  <a:pt x="21" y="432"/>
                </a:lnTo>
                <a:lnTo>
                  <a:pt x="29" y="437"/>
                </a:lnTo>
                <a:lnTo>
                  <a:pt x="36" y="441"/>
                </a:lnTo>
                <a:lnTo>
                  <a:pt x="44" y="443"/>
                </a:lnTo>
                <a:lnTo>
                  <a:pt x="52" y="444"/>
                </a:lnTo>
                <a:lnTo>
                  <a:pt x="61" y="443"/>
                </a:lnTo>
                <a:lnTo>
                  <a:pt x="68" y="441"/>
                </a:lnTo>
                <a:lnTo>
                  <a:pt x="76" y="437"/>
                </a:lnTo>
                <a:lnTo>
                  <a:pt x="83" y="432"/>
                </a:lnTo>
                <a:lnTo>
                  <a:pt x="90" y="426"/>
                </a:lnTo>
                <a:lnTo>
                  <a:pt x="94" y="419"/>
                </a:lnTo>
                <a:lnTo>
                  <a:pt x="98" y="410"/>
                </a:lnTo>
                <a:lnTo>
                  <a:pt x="102" y="402"/>
                </a:lnTo>
                <a:lnTo>
                  <a:pt x="103" y="392"/>
                </a:lnTo>
                <a:lnTo>
                  <a:pt x="104" y="384"/>
                </a:lnTo>
                <a:lnTo>
                  <a:pt x="104" y="60"/>
                </a:lnTo>
                <a:lnTo>
                  <a:pt x="102" y="41"/>
                </a:lnTo>
                <a:lnTo>
                  <a:pt x="98" y="32"/>
                </a:lnTo>
                <a:lnTo>
                  <a:pt x="94" y="24"/>
                </a:lnTo>
                <a:lnTo>
                  <a:pt x="90" y="17"/>
                </a:lnTo>
                <a:lnTo>
                  <a:pt x="83" y="11"/>
                </a:lnTo>
                <a:lnTo>
                  <a:pt x="76" y="6"/>
                </a:lnTo>
                <a:lnTo>
                  <a:pt x="68" y="2"/>
                </a:lnTo>
                <a:lnTo>
                  <a:pt x="61" y="0"/>
                </a:lnTo>
                <a:lnTo>
                  <a:pt x="52" y="0"/>
                </a:lnTo>
                <a:lnTo>
                  <a:pt x="44" y="0"/>
                </a:lnTo>
                <a:lnTo>
                  <a:pt x="36" y="2"/>
                </a:lnTo>
                <a:lnTo>
                  <a:pt x="29" y="6"/>
                </a:lnTo>
                <a:lnTo>
                  <a:pt x="21" y="11"/>
                </a:lnTo>
                <a:lnTo>
                  <a:pt x="15" y="17"/>
                </a:lnTo>
                <a:lnTo>
                  <a:pt x="10" y="24"/>
                </a:lnTo>
                <a:lnTo>
                  <a:pt x="7" y="32"/>
                </a:lnTo>
                <a:lnTo>
                  <a:pt x="3" y="41"/>
                </a:lnTo>
                <a:lnTo>
                  <a:pt x="2" y="51"/>
                </a:lnTo>
                <a:lnTo>
                  <a:pt x="0" y="60"/>
                </a:lnTo>
                <a:lnTo>
                  <a:pt x="0" y="384"/>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37" name="Line 313"/>
          <p:cNvSpPr>
            <a:spLocks noChangeShapeType="1"/>
          </p:cNvSpPr>
          <p:nvPr/>
        </p:nvSpPr>
        <p:spPr bwMode="auto">
          <a:xfrm>
            <a:off x="3484563" y="5151438"/>
            <a:ext cx="1587" cy="1587"/>
          </a:xfrm>
          <a:prstGeom prst="line">
            <a:avLst/>
          </a:prstGeom>
          <a:noFill/>
          <a:ln w="0">
            <a:solidFill>
              <a:srgbClr val="FFFF00"/>
            </a:solidFill>
            <a:round/>
            <a:headEnd/>
            <a:tailEnd/>
          </a:ln>
        </p:spPr>
        <p:txBody>
          <a:bodyPr>
            <a:prstTxWarp prst="textNoShape">
              <a:avLst/>
            </a:prstTxWarp>
          </a:bodyPr>
          <a:lstStyle/>
          <a:p>
            <a:endParaRPr lang="en-US"/>
          </a:p>
        </p:txBody>
      </p:sp>
      <p:sp>
        <p:nvSpPr>
          <p:cNvPr id="103738" name="Freeform 314"/>
          <p:cNvSpPr>
            <a:spLocks/>
          </p:cNvSpPr>
          <p:nvPr/>
        </p:nvSpPr>
        <p:spPr bwMode="auto">
          <a:xfrm>
            <a:off x="3467100" y="5151438"/>
            <a:ext cx="322263" cy="38100"/>
          </a:xfrm>
          <a:custGeom>
            <a:avLst/>
            <a:gdLst>
              <a:gd name="T0" fmla="*/ 17942 w 934"/>
              <a:gd name="T1" fmla="*/ 0 h 121"/>
              <a:gd name="T2" fmla="*/ 15182 w 934"/>
              <a:gd name="T3" fmla="*/ 0 h 121"/>
              <a:gd name="T4" fmla="*/ 12421 w 934"/>
              <a:gd name="T5" fmla="*/ 630 h 121"/>
              <a:gd name="T6" fmla="*/ 10006 w 934"/>
              <a:gd name="T7" fmla="*/ 1889 h 121"/>
              <a:gd name="T8" fmla="*/ 7246 w 934"/>
              <a:gd name="T9" fmla="*/ 3464 h 121"/>
              <a:gd name="T10" fmla="*/ 5176 w 934"/>
              <a:gd name="T11" fmla="*/ 5353 h 121"/>
              <a:gd name="T12" fmla="*/ 3450 w 934"/>
              <a:gd name="T13" fmla="*/ 7557 h 121"/>
              <a:gd name="T14" fmla="*/ 2415 w 934"/>
              <a:gd name="T15" fmla="*/ 10076 h 121"/>
              <a:gd name="T16" fmla="*/ 1035 w 934"/>
              <a:gd name="T17" fmla="*/ 12910 h 121"/>
              <a:gd name="T18" fmla="*/ 690 w 934"/>
              <a:gd name="T19" fmla="*/ 16059 h 121"/>
              <a:gd name="T20" fmla="*/ 0 w 934"/>
              <a:gd name="T21" fmla="*/ 18893 h 121"/>
              <a:gd name="T22" fmla="*/ 690 w 934"/>
              <a:gd name="T23" fmla="*/ 21726 h 121"/>
              <a:gd name="T24" fmla="*/ 1035 w 934"/>
              <a:gd name="T25" fmla="*/ 24560 h 121"/>
              <a:gd name="T26" fmla="*/ 2415 w 934"/>
              <a:gd name="T27" fmla="*/ 27394 h 121"/>
              <a:gd name="T28" fmla="*/ 3450 w 934"/>
              <a:gd name="T29" fmla="*/ 29913 h 121"/>
              <a:gd name="T30" fmla="*/ 5176 w 934"/>
              <a:gd name="T31" fmla="*/ 32117 h 121"/>
              <a:gd name="T32" fmla="*/ 7246 w 934"/>
              <a:gd name="T33" fmla="*/ 34007 h 121"/>
              <a:gd name="T34" fmla="*/ 10006 w 934"/>
              <a:gd name="T35" fmla="*/ 35581 h 121"/>
              <a:gd name="T36" fmla="*/ 12421 w 934"/>
              <a:gd name="T37" fmla="*/ 36840 h 121"/>
              <a:gd name="T38" fmla="*/ 15182 w 934"/>
              <a:gd name="T39" fmla="*/ 37470 h 121"/>
              <a:gd name="T40" fmla="*/ 17942 w 934"/>
              <a:gd name="T41" fmla="*/ 38100 h 121"/>
              <a:gd name="T42" fmla="*/ 304666 w 934"/>
              <a:gd name="T43" fmla="*/ 38100 h 121"/>
              <a:gd name="T44" fmla="*/ 310187 w 934"/>
              <a:gd name="T45" fmla="*/ 36840 h 121"/>
              <a:gd name="T46" fmla="*/ 312602 w 934"/>
              <a:gd name="T47" fmla="*/ 35581 h 121"/>
              <a:gd name="T48" fmla="*/ 314672 w 934"/>
              <a:gd name="T49" fmla="*/ 34007 h 121"/>
              <a:gd name="T50" fmla="*/ 316742 w 934"/>
              <a:gd name="T51" fmla="*/ 32117 h 121"/>
              <a:gd name="T52" fmla="*/ 319158 w 934"/>
              <a:gd name="T53" fmla="*/ 29913 h 121"/>
              <a:gd name="T54" fmla="*/ 320193 w 934"/>
              <a:gd name="T55" fmla="*/ 27394 h 121"/>
              <a:gd name="T56" fmla="*/ 321573 w 934"/>
              <a:gd name="T57" fmla="*/ 24560 h 121"/>
              <a:gd name="T58" fmla="*/ 321918 w 934"/>
              <a:gd name="T59" fmla="*/ 21726 h 121"/>
              <a:gd name="T60" fmla="*/ 322263 w 934"/>
              <a:gd name="T61" fmla="*/ 18893 h 121"/>
              <a:gd name="T62" fmla="*/ 321918 w 934"/>
              <a:gd name="T63" fmla="*/ 16059 h 121"/>
              <a:gd name="T64" fmla="*/ 321573 w 934"/>
              <a:gd name="T65" fmla="*/ 12910 h 121"/>
              <a:gd name="T66" fmla="*/ 320193 w 934"/>
              <a:gd name="T67" fmla="*/ 10076 h 121"/>
              <a:gd name="T68" fmla="*/ 319158 w 934"/>
              <a:gd name="T69" fmla="*/ 7557 h 121"/>
              <a:gd name="T70" fmla="*/ 316742 w 934"/>
              <a:gd name="T71" fmla="*/ 5353 h 121"/>
              <a:gd name="T72" fmla="*/ 314672 w 934"/>
              <a:gd name="T73" fmla="*/ 3464 h 121"/>
              <a:gd name="T74" fmla="*/ 312602 w 934"/>
              <a:gd name="T75" fmla="*/ 1889 h 121"/>
              <a:gd name="T76" fmla="*/ 310187 w 934"/>
              <a:gd name="T77" fmla="*/ 630 h 121"/>
              <a:gd name="T78" fmla="*/ 307081 w 934"/>
              <a:gd name="T79" fmla="*/ 0 h 121"/>
              <a:gd name="T80" fmla="*/ 304666 w 934"/>
              <a:gd name="T81" fmla="*/ 0 h 121"/>
              <a:gd name="T82" fmla="*/ 17942 w 934"/>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1"/>
              <a:gd name="T128" fmla="*/ 934 w 934"/>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1">
                <a:moveTo>
                  <a:pt x="52" y="0"/>
                </a:moveTo>
                <a:lnTo>
                  <a:pt x="44" y="0"/>
                </a:lnTo>
                <a:lnTo>
                  <a:pt x="36" y="2"/>
                </a:lnTo>
                <a:lnTo>
                  <a:pt x="29" y="6"/>
                </a:lnTo>
                <a:lnTo>
                  <a:pt x="21" y="11"/>
                </a:lnTo>
                <a:lnTo>
                  <a:pt x="15" y="17"/>
                </a:lnTo>
                <a:lnTo>
                  <a:pt x="10" y="24"/>
                </a:lnTo>
                <a:lnTo>
                  <a:pt x="7" y="32"/>
                </a:lnTo>
                <a:lnTo>
                  <a:pt x="3" y="41"/>
                </a:lnTo>
                <a:lnTo>
                  <a:pt x="2" y="51"/>
                </a:lnTo>
                <a:lnTo>
                  <a:pt x="0" y="60"/>
                </a:lnTo>
                <a:lnTo>
                  <a:pt x="2" y="69"/>
                </a:lnTo>
                <a:lnTo>
                  <a:pt x="3" y="78"/>
                </a:lnTo>
                <a:lnTo>
                  <a:pt x="7" y="87"/>
                </a:lnTo>
                <a:lnTo>
                  <a:pt x="10" y="95"/>
                </a:lnTo>
                <a:lnTo>
                  <a:pt x="15" y="102"/>
                </a:lnTo>
                <a:lnTo>
                  <a:pt x="21" y="108"/>
                </a:lnTo>
                <a:lnTo>
                  <a:pt x="29" y="113"/>
                </a:lnTo>
                <a:lnTo>
                  <a:pt x="36" y="117"/>
                </a:lnTo>
                <a:lnTo>
                  <a:pt x="44" y="119"/>
                </a:lnTo>
                <a:lnTo>
                  <a:pt x="52" y="121"/>
                </a:lnTo>
                <a:lnTo>
                  <a:pt x="883" y="121"/>
                </a:lnTo>
                <a:lnTo>
                  <a:pt x="899" y="117"/>
                </a:lnTo>
                <a:lnTo>
                  <a:pt x="906" y="113"/>
                </a:lnTo>
                <a:lnTo>
                  <a:pt x="912" y="108"/>
                </a:lnTo>
                <a:lnTo>
                  <a:pt x="918" y="102"/>
                </a:lnTo>
                <a:lnTo>
                  <a:pt x="925" y="95"/>
                </a:lnTo>
                <a:lnTo>
                  <a:pt x="928" y="87"/>
                </a:lnTo>
                <a:lnTo>
                  <a:pt x="932" y="78"/>
                </a:lnTo>
                <a:lnTo>
                  <a:pt x="933" y="69"/>
                </a:lnTo>
                <a:lnTo>
                  <a:pt x="934" y="60"/>
                </a:lnTo>
                <a:lnTo>
                  <a:pt x="933" y="51"/>
                </a:lnTo>
                <a:lnTo>
                  <a:pt x="932" y="41"/>
                </a:lnTo>
                <a:lnTo>
                  <a:pt x="928" y="32"/>
                </a:lnTo>
                <a:lnTo>
                  <a:pt x="925" y="24"/>
                </a:lnTo>
                <a:lnTo>
                  <a:pt x="918" y="17"/>
                </a:lnTo>
                <a:lnTo>
                  <a:pt x="912" y="11"/>
                </a:lnTo>
                <a:lnTo>
                  <a:pt x="906" y="6"/>
                </a:lnTo>
                <a:lnTo>
                  <a:pt x="899" y="2"/>
                </a:lnTo>
                <a:lnTo>
                  <a:pt x="890" y="0"/>
                </a:lnTo>
                <a:lnTo>
                  <a:pt x="883"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39" name="Line 315"/>
          <p:cNvSpPr>
            <a:spLocks noChangeShapeType="1"/>
          </p:cNvSpPr>
          <p:nvPr/>
        </p:nvSpPr>
        <p:spPr bwMode="auto">
          <a:xfrm>
            <a:off x="3752850" y="5170488"/>
            <a:ext cx="1588" cy="1587"/>
          </a:xfrm>
          <a:prstGeom prst="line">
            <a:avLst/>
          </a:prstGeom>
          <a:noFill/>
          <a:ln w="0">
            <a:solidFill>
              <a:srgbClr val="FFFF00"/>
            </a:solidFill>
            <a:round/>
            <a:headEnd/>
            <a:tailEnd/>
          </a:ln>
        </p:spPr>
        <p:txBody>
          <a:bodyPr>
            <a:prstTxWarp prst="textNoShape">
              <a:avLst/>
            </a:prstTxWarp>
          </a:bodyPr>
          <a:lstStyle/>
          <a:p>
            <a:endParaRPr lang="en-US"/>
          </a:p>
        </p:txBody>
      </p:sp>
      <p:sp>
        <p:nvSpPr>
          <p:cNvPr id="103740" name="Freeform 316"/>
          <p:cNvSpPr>
            <a:spLocks/>
          </p:cNvSpPr>
          <p:nvPr/>
        </p:nvSpPr>
        <p:spPr bwMode="auto">
          <a:xfrm>
            <a:off x="3752850" y="5046663"/>
            <a:ext cx="36513" cy="142875"/>
          </a:xfrm>
          <a:custGeom>
            <a:avLst/>
            <a:gdLst>
              <a:gd name="T0" fmla="*/ 0 w 103"/>
              <a:gd name="T1" fmla="*/ 123508 h 450"/>
              <a:gd name="T2" fmla="*/ 0 w 103"/>
              <a:gd name="T3" fmla="*/ 126365 h 450"/>
              <a:gd name="T4" fmla="*/ 709 w 103"/>
              <a:gd name="T5" fmla="*/ 129223 h 450"/>
              <a:gd name="T6" fmla="*/ 1418 w 103"/>
              <a:gd name="T7" fmla="*/ 132080 h 450"/>
              <a:gd name="T8" fmla="*/ 3190 w 103"/>
              <a:gd name="T9" fmla="*/ 134620 h 450"/>
              <a:gd name="T10" fmla="*/ 4963 w 103"/>
              <a:gd name="T11" fmla="*/ 136843 h 450"/>
              <a:gd name="T12" fmla="*/ 7444 w 103"/>
              <a:gd name="T13" fmla="*/ 138748 h 450"/>
              <a:gd name="T14" fmla="*/ 9926 w 103"/>
              <a:gd name="T15" fmla="*/ 140335 h 450"/>
              <a:gd name="T16" fmla="*/ 12407 w 103"/>
              <a:gd name="T17" fmla="*/ 141605 h 450"/>
              <a:gd name="T18" fmla="*/ 15243 w 103"/>
              <a:gd name="T19" fmla="*/ 142240 h 450"/>
              <a:gd name="T20" fmla="*/ 18434 w 103"/>
              <a:gd name="T21" fmla="*/ 142875 h 450"/>
              <a:gd name="T22" fmla="*/ 20915 w 103"/>
              <a:gd name="T23" fmla="*/ 142240 h 450"/>
              <a:gd name="T24" fmla="*/ 24106 w 103"/>
              <a:gd name="T25" fmla="*/ 141605 h 450"/>
              <a:gd name="T26" fmla="*/ 26587 w 103"/>
              <a:gd name="T27" fmla="*/ 140335 h 450"/>
              <a:gd name="T28" fmla="*/ 28714 w 103"/>
              <a:gd name="T29" fmla="*/ 138748 h 450"/>
              <a:gd name="T30" fmla="*/ 30841 w 103"/>
              <a:gd name="T31" fmla="*/ 136843 h 450"/>
              <a:gd name="T32" fmla="*/ 33323 w 103"/>
              <a:gd name="T33" fmla="*/ 134620 h 450"/>
              <a:gd name="T34" fmla="*/ 34386 w 103"/>
              <a:gd name="T35" fmla="*/ 132080 h 450"/>
              <a:gd name="T36" fmla="*/ 35804 w 103"/>
              <a:gd name="T37" fmla="*/ 129223 h 450"/>
              <a:gd name="T38" fmla="*/ 36159 w 103"/>
              <a:gd name="T39" fmla="*/ 126365 h 450"/>
              <a:gd name="T40" fmla="*/ 36513 w 103"/>
              <a:gd name="T41" fmla="*/ 123508 h 450"/>
              <a:gd name="T42" fmla="*/ 36513 w 103"/>
              <a:gd name="T43" fmla="*/ 19368 h 450"/>
              <a:gd name="T44" fmla="*/ 35804 w 103"/>
              <a:gd name="T45" fmla="*/ 13018 h 450"/>
              <a:gd name="T46" fmla="*/ 34386 w 103"/>
              <a:gd name="T47" fmla="*/ 10478 h 450"/>
              <a:gd name="T48" fmla="*/ 33323 w 103"/>
              <a:gd name="T49" fmla="*/ 7620 h 450"/>
              <a:gd name="T50" fmla="*/ 30841 w 103"/>
              <a:gd name="T51" fmla="*/ 5398 h 450"/>
              <a:gd name="T52" fmla="*/ 28714 w 103"/>
              <a:gd name="T53" fmla="*/ 3493 h 450"/>
              <a:gd name="T54" fmla="*/ 26587 w 103"/>
              <a:gd name="T55" fmla="*/ 1905 h 450"/>
              <a:gd name="T56" fmla="*/ 24106 w 103"/>
              <a:gd name="T57" fmla="*/ 953 h 450"/>
              <a:gd name="T58" fmla="*/ 20915 w 103"/>
              <a:gd name="T59" fmla="*/ 0 h 450"/>
              <a:gd name="T60" fmla="*/ 18434 w 103"/>
              <a:gd name="T61" fmla="*/ 0 h 450"/>
              <a:gd name="T62" fmla="*/ 15243 w 103"/>
              <a:gd name="T63" fmla="*/ 0 h 450"/>
              <a:gd name="T64" fmla="*/ 12407 w 103"/>
              <a:gd name="T65" fmla="*/ 953 h 450"/>
              <a:gd name="T66" fmla="*/ 9926 w 103"/>
              <a:gd name="T67" fmla="*/ 1905 h 450"/>
              <a:gd name="T68" fmla="*/ 7444 w 103"/>
              <a:gd name="T69" fmla="*/ 3493 h 450"/>
              <a:gd name="T70" fmla="*/ 4963 w 103"/>
              <a:gd name="T71" fmla="*/ 5398 h 450"/>
              <a:gd name="T72" fmla="*/ 3190 w 103"/>
              <a:gd name="T73" fmla="*/ 7620 h 450"/>
              <a:gd name="T74" fmla="*/ 1418 w 103"/>
              <a:gd name="T75" fmla="*/ 10478 h 450"/>
              <a:gd name="T76" fmla="*/ 709 w 103"/>
              <a:gd name="T77" fmla="*/ 13018 h 450"/>
              <a:gd name="T78" fmla="*/ 0 w 103"/>
              <a:gd name="T79" fmla="*/ 16193 h 450"/>
              <a:gd name="T80" fmla="*/ 0 w 103"/>
              <a:gd name="T81" fmla="*/ 19368 h 450"/>
              <a:gd name="T82" fmla="*/ 0 w 103"/>
              <a:gd name="T83" fmla="*/ 123508 h 4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450"/>
              <a:gd name="T128" fmla="*/ 103 w 103"/>
              <a:gd name="T129" fmla="*/ 450 h 4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450">
                <a:moveTo>
                  <a:pt x="0" y="389"/>
                </a:moveTo>
                <a:lnTo>
                  <a:pt x="0" y="398"/>
                </a:lnTo>
                <a:lnTo>
                  <a:pt x="2" y="407"/>
                </a:lnTo>
                <a:lnTo>
                  <a:pt x="4" y="416"/>
                </a:lnTo>
                <a:lnTo>
                  <a:pt x="9" y="424"/>
                </a:lnTo>
                <a:lnTo>
                  <a:pt x="14" y="431"/>
                </a:lnTo>
                <a:lnTo>
                  <a:pt x="21" y="437"/>
                </a:lnTo>
                <a:lnTo>
                  <a:pt x="28" y="442"/>
                </a:lnTo>
                <a:lnTo>
                  <a:pt x="35" y="446"/>
                </a:lnTo>
                <a:lnTo>
                  <a:pt x="43" y="448"/>
                </a:lnTo>
                <a:lnTo>
                  <a:pt x="52" y="450"/>
                </a:lnTo>
                <a:lnTo>
                  <a:pt x="59" y="448"/>
                </a:lnTo>
                <a:lnTo>
                  <a:pt x="68" y="446"/>
                </a:lnTo>
                <a:lnTo>
                  <a:pt x="75" y="442"/>
                </a:lnTo>
                <a:lnTo>
                  <a:pt x="81" y="437"/>
                </a:lnTo>
                <a:lnTo>
                  <a:pt x="87" y="431"/>
                </a:lnTo>
                <a:lnTo>
                  <a:pt x="94" y="424"/>
                </a:lnTo>
                <a:lnTo>
                  <a:pt x="97" y="416"/>
                </a:lnTo>
                <a:lnTo>
                  <a:pt x="101" y="407"/>
                </a:lnTo>
                <a:lnTo>
                  <a:pt x="102" y="398"/>
                </a:lnTo>
                <a:lnTo>
                  <a:pt x="103" y="389"/>
                </a:lnTo>
                <a:lnTo>
                  <a:pt x="103" y="61"/>
                </a:lnTo>
                <a:lnTo>
                  <a:pt x="101" y="41"/>
                </a:lnTo>
                <a:lnTo>
                  <a:pt x="97" y="33"/>
                </a:lnTo>
                <a:lnTo>
                  <a:pt x="94" y="24"/>
                </a:lnTo>
                <a:lnTo>
                  <a:pt x="87" y="17"/>
                </a:lnTo>
                <a:lnTo>
                  <a:pt x="81" y="11"/>
                </a:lnTo>
                <a:lnTo>
                  <a:pt x="75" y="6"/>
                </a:lnTo>
                <a:lnTo>
                  <a:pt x="68" y="3"/>
                </a:lnTo>
                <a:lnTo>
                  <a:pt x="59" y="0"/>
                </a:lnTo>
                <a:lnTo>
                  <a:pt x="52" y="0"/>
                </a:lnTo>
                <a:lnTo>
                  <a:pt x="43" y="0"/>
                </a:lnTo>
                <a:lnTo>
                  <a:pt x="35" y="3"/>
                </a:lnTo>
                <a:lnTo>
                  <a:pt x="28" y="6"/>
                </a:lnTo>
                <a:lnTo>
                  <a:pt x="21" y="11"/>
                </a:lnTo>
                <a:lnTo>
                  <a:pt x="14" y="17"/>
                </a:lnTo>
                <a:lnTo>
                  <a:pt x="9" y="24"/>
                </a:lnTo>
                <a:lnTo>
                  <a:pt x="4" y="33"/>
                </a:lnTo>
                <a:lnTo>
                  <a:pt x="2" y="41"/>
                </a:lnTo>
                <a:lnTo>
                  <a:pt x="0" y="51"/>
                </a:lnTo>
                <a:lnTo>
                  <a:pt x="0" y="61"/>
                </a:lnTo>
                <a:lnTo>
                  <a:pt x="0" y="389"/>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41" name="Line 317"/>
          <p:cNvSpPr>
            <a:spLocks noChangeShapeType="1"/>
          </p:cNvSpPr>
          <p:nvPr/>
        </p:nvSpPr>
        <p:spPr bwMode="auto">
          <a:xfrm>
            <a:off x="3770313" y="5046663"/>
            <a:ext cx="1587" cy="1587"/>
          </a:xfrm>
          <a:prstGeom prst="line">
            <a:avLst/>
          </a:prstGeom>
          <a:noFill/>
          <a:ln w="0">
            <a:solidFill>
              <a:srgbClr val="FFFF00"/>
            </a:solidFill>
            <a:round/>
            <a:headEnd/>
            <a:tailEnd/>
          </a:ln>
        </p:spPr>
        <p:txBody>
          <a:bodyPr>
            <a:prstTxWarp prst="textNoShape">
              <a:avLst/>
            </a:prstTxWarp>
          </a:bodyPr>
          <a:lstStyle/>
          <a:p>
            <a:endParaRPr lang="en-US"/>
          </a:p>
        </p:txBody>
      </p:sp>
      <p:sp>
        <p:nvSpPr>
          <p:cNvPr id="103742" name="Freeform 318"/>
          <p:cNvSpPr>
            <a:spLocks/>
          </p:cNvSpPr>
          <p:nvPr/>
        </p:nvSpPr>
        <p:spPr bwMode="auto">
          <a:xfrm>
            <a:off x="3752850" y="5046663"/>
            <a:ext cx="322263" cy="38100"/>
          </a:xfrm>
          <a:custGeom>
            <a:avLst/>
            <a:gdLst>
              <a:gd name="T0" fmla="*/ 17980 w 932"/>
              <a:gd name="T1" fmla="*/ 0 h 121"/>
              <a:gd name="T2" fmla="*/ 14868 w 932"/>
              <a:gd name="T3" fmla="*/ 0 h 121"/>
              <a:gd name="T4" fmla="*/ 12102 w 932"/>
              <a:gd name="T5" fmla="*/ 945 h 121"/>
              <a:gd name="T6" fmla="*/ 9682 w 932"/>
              <a:gd name="T7" fmla="*/ 1889 h 121"/>
              <a:gd name="T8" fmla="*/ 7261 w 932"/>
              <a:gd name="T9" fmla="*/ 3464 h 121"/>
              <a:gd name="T10" fmla="*/ 4841 w 932"/>
              <a:gd name="T11" fmla="*/ 5353 h 121"/>
              <a:gd name="T12" fmla="*/ 3112 w 932"/>
              <a:gd name="T13" fmla="*/ 7557 h 121"/>
              <a:gd name="T14" fmla="*/ 1383 w 932"/>
              <a:gd name="T15" fmla="*/ 10391 h 121"/>
              <a:gd name="T16" fmla="*/ 692 w 932"/>
              <a:gd name="T17" fmla="*/ 12910 h 121"/>
              <a:gd name="T18" fmla="*/ 0 w 932"/>
              <a:gd name="T19" fmla="*/ 16059 h 121"/>
              <a:gd name="T20" fmla="*/ 0 w 932"/>
              <a:gd name="T21" fmla="*/ 19207 h 121"/>
              <a:gd name="T22" fmla="*/ 0 w 932"/>
              <a:gd name="T23" fmla="*/ 22041 h 121"/>
              <a:gd name="T24" fmla="*/ 692 w 932"/>
              <a:gd name="T25" fmla="*/ 24875 h 121"/>
              <a:gd name="T26" fmla="*/ 1383 w 932"/>
              <a:gd name="T27" fmla="*/ 27709 h 121"/>
              <a:gd name="T28" fmla="*/ 3112 w 932"/>
              <a:gd name="T29" fmla="*/ 30228 h 121"/>
              <a:gd name="T30" fmla="*/ 4841 w 932"/>
              <a:gd name="T31" fmla="*/ 32432 h 121"/>
              <a:gd name="T32" fmla="*/ 7261 w 932"/>
              <a:gd name="T33" fmla="*/ 34321 h 121"/>
              <a:gd name="T34" fmla="*/ 9682 w 932"/>
              <a:gd name="T35" fmla="*/ 35896 h 121"/>
              <a:gd name="T36" fmla="*/ 12102 w 932"/>
              <a:gd name="T37" fmla="*/ 36840 h 121"/>
              <a:gd name="T38" fmla="*/ 14868 w 932"/>
              <a:gd name="T39" fmla="*/ 37785 h 121"/>
              <a:gd name="T40" fmla="*/ 17980 w 932"/>
              <a:gd name="T41" fmla="*/ 38100 h 121"/>
              <a:gd name="T42" fmla="*/ 304283 w 932"/>
              <a:gd name="T43" fmla="*/ 38100 h 121"/>
              <a:gd name="T44" fmla="*/ 309815 w 932"/>
              <a:gd name="T45" fmla="*/ 36840 h 121"/>
              <a:gd name="T46" fmla="*/ 312927 w 932"/>
              <a:gd name="T47" fmla="*/ 35896 h 121"/>
              <a:gd name="T48" fmla="*/ 315002 w 932"/>
              <a:gd name="T49" fmla="*/ 34321 h 121"/>
              <a:gd name="T50" fmla="*/ 317422 w 932"/>
              <a:gd name="T51" fmla="*/ 32432 h 121"/>
              <a:gd name="T52" fmla="*/ 318805 w 932"/>
              <a:gd name="T53" fmla="*/ 30228 h 121"/>
              <a:gd name="T54" fmla="*/ 320534 w 932"/>
              <a:gd name="T55" fmla="*/ 27709 h 121"/>
              <a:gd name="T56" fmla="*/ 321571 w 932"/>
              <a:gd name="T57" fmla="*/ 24875 h 121"/>
              <a:gd name="T58" fmla="*/ 322263 w 932"/>
              <a:gd name="T59" fmla="*/ 22041 h 121"/>
              <a:gd name="T60" fmla="*/ 322263 w 932"/>
              <a:gd name="T61" fmla="*/ 19207 h 121"/>
              <a:gd name="T62" fmla="*/ 322263 w 932"/>
              <a:gd name="T63" fmla="*/ 16059 h 121"/>
              <a:gd name="T64" fmla="*/ 321571 w 932"/>
              <a:gd name="T65" fmla="*/ 12910 h 121"/>
              <a:gd name="T66" fmla="*/ 320534 w 932"/>
              <a:gd name="T67" fmla="*/ 10391 h 121"/>
              <a:gd name="T68" fmla="*/ 318805 w 932"/>
              <a:gd name="T69" fmla="*/ 7557 h 121"/>
              <a:gd name="T70" fmla="*/ 317422 w 932"/>
              <a:gd name="T71" fmla="*/ 5353 h 121"/>
              <a:gd name="T72" fmla="*/ 315002 w 932"/>
              <a:gd name="T73" fmla="*/ 3464 h 121"/>
              <a:gd name="T74" fmla="*/ 312927 w 932"/>
              <a:gd name="T75" fmla="*/ 1889 h 121"/>
              <a:gd name="T76" fmla="*/ 309815 w 932"/>
              <a:gd name="T77" fmla="*/ 945 h 121"/>
              <a:gd name="T78" fmla="*/ 307395 w 932"/>
              <a:gd name="T79" fmla="*/ 0 h 121"/>
              <a:gd name="T80" fmla="*/ 304283 w 932"/>
              <a:gd name="T81" fmla="*/ 0 h 121"/>
              <a:gd name="T82" fmla="*/ 17980 w 932"/>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1"/>
              <a:gd name="T128" fmla="*/ 932 w 932"/>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1">
                <a:moveTo>
                  <a:pt x="52" y="0"/>
                </a:moveTo>
                <a:lnTo>
                  <a:pt x="43" y="0"/>
                </a:lnTo>
                <a:lnTo>
                  <a:pt x="35" y="3"/>
                </a:lnTo>
                <a:lnTo>
                  <a:pt x="28" y="6"/>
                </a:lnTo>
                <a:lnTo>
                  <a:pt x="21" y="11"/>
                </a:lnTo>
                <a:lnTo>
                  <a:pt x="14" y="17"/>
                </a:lnTo>
                <a:lnTo>
                  <a:pt x="9" y="24"/>
                </a:lnTo>
                <a:lnTo>
                  <a:pt x="4" y="33"/>
                </a:lnTo>
                <a:lnTo>
                  <a:pt x="2" y="41"/>
                </a:lnTo>
                <a:lnTo>
                  <a:pt x="0" y="51"/>
                </a:lnTo>
                <a:lnTo>
                  <a:pt x="0" y="61"/>
                </a:lnTo>
                <a:lnTo>
                  <a:pt x="0" y="70"/>
                </a:lnTo>
                <a:lnTo>
                  <a:pt x="2" y="79"/>
                </a:lnTo>
                <a:lnTo>
                  <a:pt x="4" y="88"/>
                </a:lnTo>
                <a:lnTo>
                  <a:pt x="9" y="96"/>
                </a:lnTo>
                <a:lnTo>
                  <a:pt x="14" y="103"/>
                </a:lnTo>
                <a:lnTo>
                  <a:pt x="21" y="109"/>
                </a:lnTo>
                <a:lnTo>
                  <a:pt x="28" y="114"/>
                </a:lnTo>
                <a:lnTo>
                  <a:pt x="35" y="117"/>
                </a:lnTo>
                <a:lnTo>
                  <a:pt x="43" y="120"/>
                </a:lnTo>
                <a:lnTo>
                  <a:pt x="52" y="121"/>
                </a:lnTo>
                <a:lnTo>
                  <a:pt x="880" y="121"/>
                </a:lnTo>
                <a:lnTo>
                  <a:pt x="896" y="117"/>
                </a:lnTo>
                <a:lnTo>
                  <a:pt x="905" y="114"/>
                </a:lnTo>
                <a:lnTo>
                  <a:pt x="911" y="109"/>
                </a:lnTo>
                <a:lnTo>
                  <a:pt x="918" y="103"/>
                </a:lnTo>
                <a:lnTo>
                  <a:pt x="922" y="96"/>
                </a:lnTo>
                <a:lnTo>
                  <a:pt x="927" y="88"/>
                </a:lnTo>
                <a:lnTo>
                  <a:pt x="930" y="79"/>
                </a:lnTo>
                <a:lnTo>
                  <a:pt x="932" y="70"/>
                </a:lnTo>
                <a:lnTo>
                  <a:pt x="932" y="61"/>
                </a:lnTo>
                <a:lnTo>
                  <a:pt x="932" y="51"/>
                </a:lnTo>
                <a:lnTo>
                  <a:pt x="930" y="41"/>
                </a:lnTo>
                <a:lnTo>
                  <a:pt x="927" y="33"/>
                </a:lnTo>
                <a:lnTo>
                  <a:pt x="922" y="24"/>
                </a:lnTo>
                <a:lnTo>
                  <a:pt x="918" y="17"/>
                </a:lnTo>
                <a:lnTo>
                  <a:pt x="911" y="11"/>
                </a:lnTo>
                <a:lnTo>
                  <a:pt x="905" y="6"/>
                </a:lnTo>
                <a:lnTo>
                  <a:pt x="896" y="3"/>
                </a:lnTo>
                <a:lnTo>
                  <a:pt x="889" y="0"/>
                </a:lnTo>
                <a:lnTo>
                  <a:pt x="880"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43" name="Line 319"/>
          <p:cNvSpPr>
            <a:spLocks noChangeShapeType="1"/>
          </p:cNvSpPr>
          <p:nvPr/>
        </p:nvSpPr>
        <p:spPr bwMode="auto">
          <a:xfrm>
            <a:off x="4057650" y="5046663"/>
            <a:ext cx="1588" cy="1587"/>
          </a:xfrm>
          <a:prstGeom prst="line">
            <a:avLst/>
          </a:prstGeom>
          <a:noFill/>
          <a:ln w="0">
            <a:solidFill>
              <a:srgbClr val="FFFF00"/>
            </a:solidFill>
            <a:round/>
            <a:headEnd/>
            <a:tailEnd/>
          </a:ln>
        </p:spPr>
        <p:txBody>
          <a:bodyPr>
            <a:prstTxWarp prst="textNoShape">
              <a:avLst/>
            </a:prstTxWarp>
          </a:bodyPr>
          <a:lstStyle/>
          <a:p>
            <a:endParaRPr lang="en-US"/>
          </a:p>
        </p:txBody>
      </p:sp>
      <p:sp>
        <p:nvSpPr>
          <p:cNvPr id="103744" name="Line 320"/>
          <p:cNvSpPr>
            <a:spLocks noChangeShapeType="1"/>
          </p:cNvSpPr>
          <p:nvPr/>
        </p:nvSpPr>
        <p:spPr bwMode="auto">
          <a:xfrm>
            <a:off x="4343400" y="5046663"/>
            <a:ext cx="1588" cy="1587"/>
          </a:xfrm>
          <a:prstGeom prst="line">
            <a:avLst/>
          </a:prstGeom>
          <a:noFill/>
          <a:ln w="0">
            <a:solidFill>
              <a:srgbClr val="FFFF00"/>
            </a:solidFill>
            <a:round/>
            <a:headEnd/>
            <a:tailEnd/>
          </a:ln>
        </p:spPr>
        <p:txBody>
          <a:bodyPr>
            <a:prstTxWarp prst="textNoShape">
              <a:avLst/>
            </a:prstTxWarp>
          </a:bodyPr>
          <a:lstStyle/>
          <a:p>
            <a:endParaRPr lang="en-US"/>
          </a:p>
        </p:txBody>
      </p:sp>
      <p:sp>
        <p:nvSpPr>
          <p:cNvPr id="103745" name="Freeform 321"/>
          <p:cNvSpPr>
            <a:spLocks/>
          </p:cNvSpPr>
          <p:nvPr/>
        </p:nvSpPr>
        <p:spPr bwMode="auto">
          <a:xfrm>
            <a:off x="4325938" y="5046663"/>
            <a:ext cx="322262" cy="38100"/>
          </a:xfrm>
          <a:custGeom>
            <a:avLst/>
            <a:gdLst>
              <a:gd name="T0" fmla="*/ 17942 w 934"/>
              <a:gd name="T1" fmla="*/ 0 h 121"/>
              <a:gd name="T2" fmla="*/ 15182 w 934"/>
              <a:gd name="T3" fmla="*/ 0 h 121"/>
              <a:gd name="T4" fmla="*/ 12076 w 934"/>
              <a:gd name="T5" fmla="*/ 945 h 121"/>
              <a:gd name="T6" fmla="*/ 9661 w 934"/>
              <a:gd name="T7" fmla="*/ 1889 h 121"/>
              <a:gd name="T8" fmla="*/ 7591 w 934"/>
              <a:gd name="T9" fmla="*/ 3464 h 121"/>
              <a:gd name="T10" fmla="*/ 5521 w 934"/>
              <a:gd name="T11" fmla="*/ 5353 h 121"/>
              <a:gd name="T12" fmla="*/ 3105 w 934"/>
              <a:gd name="T13" fmla="*/ 7557 h 121"/>
              <a:gd name="T14" fmla="*/ 2070 w 934"/>
              <a:gd name="T15" fmla="*/ 10391 h 121"/>
              <a:gd name="T16" fmla="*/ 690 w 934"/>
              <a:gd name="T17" fmla="*/ 12910 h 121"/>
              <a:gd name="T18" fmla="*/ 345 w 934"/>
              <a:gd name="T19" fmla="*/ 16059 h 121"/>
              <a:gd name="T20" fmla="*/ 0 w 934"/>
              <a:gd name="T21" fmla="*/ 19207 h 121"/>
              <a:gd name="T22" fmla="*/ 345 w 934"/>
              <a:gd name="T23" fmla="*/ 22041 h 121"/>
              <a:gd name="T24" fmla="*/ 690 w 934"/>
              <a:gd name="T25" fmla="*/ 24875 h 121"/>
              <a:gd name="T26" fmla="*/ 2070 w 934"/>
              <a:gd name="T27" fmla="*/ 27709 h 121"/>
              <a:gd name="T28" fmla="*/ 3105 w 934"/>
              <a:gd name="T29" fmla="*/ 30228 h 121"/>
              <a:gd name="T30" fmla="*/ 5521 w 934"/>
              <a:gd name="T31" fmla="*/ 32432 h 121"/>
              <a:gd name="T32" fmla="*/ 7591 w 934"/>
              <a:gd name="T33" fmla="*/ 34321 h 121"/>
              <a:gd name="T34" fmla="*/ 9661 w 934"/>
              <a:gd name="T35" fmla="*/ 35896 h 121"/>
              <a:gd name="T36" fmla="*/ 12076 w 934"/>
              <a:gd name="T37" fmla="*/ 36840 h 121"/>
              <a:gd name="T38" fmla="*/ 15182 w 934"/>
              <a:gd name="T39" fmla="*/ 37785 h 121"/>
              <a:gd name="T40" fmla="*/ 17942 w 934"/>
              <a:gd name="T41" fmla="*/ 38100 h 121"/>
              <a:gd name="T42" fmla="*/ 304320 w 934"/>
              <a:gd name="T43" fmla="*/ 38100 h 121"/>
              <a:gd name="T44" fmla="*/ 309841 w 934"/>
              <a:gd name="T45" fmla="*/ 36840 h 121"/>
              <a:gd name="T46" fmla="*/ 312256 w 934"/>
              <a:gd name="T47" fmla="*/ 35896 h 121"/>
              <a:gd name="T48" fmla="*/ 315016 w 934"/>
              <a:gd name="T49" fmla="*/ 34321 h 121"/>
              <a:gd name="T50" fmla="*/ 317086 w 934"/>
              <a:gd name="T51" fmla="*/ 32432 h 121"/>
              <a:gd name="T52" fmla="*/ 318812 w 934"/>
              <a:gd name="T53" fmla="*/ 30228 h 121"/>
              <a:gd name="T54" fmla="*/ 319847 w 934"/>
              <a:gd name="T55" fmla="*/ 27709 h 121"/>
              <a:gd name="T56" fmla="*/ 321227 w 934"/>
              <a:gd name="T57" fmla="*/ 24875 h 121"/>
              <a:gd name="T58" fmla="*/ 321572 w 934"/>
              <a:gd name="T59" fmla="*/ 22041 h 121"/>
              <a:gd name="T60" fmla="*/ 322262 w 934"/>
              <a:gd name="T61" fmla="*/ 19207 h 121"/>
              <a:gd name="T62" fmla="*/ 321572 w 934"/>
              <a:gd name="T63" fmla="*/ 16059 h 121"/>
              <a:gd name="T64" fmla="*/ 321227 w 934"/>
              <a:gd name="T65" fmla="*/ 12910 h 121"/>
              <a:gd name="T66" fmla="*/ 319847 w 934"/>
              <a:gd name="T67" fmla="*/ 10391 h 121"/>
              <a:gd name="T68" fmla="*/ 318812 w 934"/>
              <a:gd name="T69" fmla="*/ 7557 h 121"/>
              <a:gd name="T70" fmla="*/ 317086 w 934"/>
              <a:gd name="T71" fmla="*/ 5353 h 121"/>
              <a:gd name="T72" fmla="*/ 315016 w 934"/>
              <a:gd name="T73" fmla="*/ 3464 h 121"/>
              <a:gd name="T74" fmla="*/ 312256 w 934"/>
              <a:gd name="T75" fmla="*/ 1889 h 121"/>
              <a:gd name="T76" fmla="*/ 309841 w 934"/>
              <a:gd name="T77" fmla="*/ 945 h 121"/>
              <a:gd name="T78" fmla="*/ 307080 w 934"/>
              <a:gd name="T79" fmla="*/ 0 h 121"/>
              <a:gd name="T80" fmla="*/ 304320 w 934"/>
              <a:gd name="T81" fmla="*/ 0 h 121"/>
              <a:gd name="T82" fmla="*/ 17942 w 934"/>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1"/>
              <a:gd name="T128" fmla="*/ 934 w 934"/>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1">
                <a:moveTo>
                  <a:pt x="52" y="0"/>
                </a:moveTo>
                <a:lnTo>
                  <a:pt x="44" y="0"/>
                </a:lnTo>
                <a:lnTo>
                  <a:pt x="35" y="3"/>
                </a:lnTo>
                <a:lnTo>
                  <a:pt x="28" y="6"/>
                </a:lnTo>
                <a:lnTo>
                  <a:pt x="22" y="11"/>
                </a:lnTo>
                <a:lnTo>
                  <a:pt x="16" y="17"/>
                </a:lnTo>
                <a:lnTo>
                  <a:pt x="9" y="24"/>
                </a:lnTo>
                <a:lnTo>
                  <a:pt x="6" y="33"/>
                </a:lnTo>
                <a:lnTo>
                  <a:pt x="2" y="41"/>
                </a:lnTo>
                <a:lnTo>
                  <a:pt x="1" y="51"/>
                </a:lnTo>
                <a:lnTo>
                  <a:pt x="0" y="61"/>
                </a:lnTo>
                <a:lnTo>
                  <a:pt x="1" y="70"/>
                </a:lnTo>
                <a:lnTo>
                  <a:pt x="2" y="79"/>
                </a:lnTo>
                <a:lnTo>
                  <a:pt x="6" y="88"/>
                </a:lnTo>
                <a:lnTo>
                  <a:pt x="9" y="96"/>
                </a:lnTo>
                <a:lnTo>
                  <a:pt x="16" y="103"/>
                </a:lnTo>
                <a:lnTo>
                  <a:pt x="22" y="109"/>
                </a:lnTo>
                <a:lnTo>
                  <a:pt x="28" y="114"/>
                </a:lnTo>
                <a:lnTo>
                  <a:pt x="35" y="117"/>
                </a:lnTo>
                <a:lnTo>
                  <a:pt x="44" y="120"/>
                </a:lnTo>
                <a:lnTo>
                  <a:pt x="52" y="121"/>
                </a:lnTo>
                <a:lnTo>
                  <a:pt x="882" y="121"/>
                </a:lnTo>
                <a:lnTo>
                  <a:pt x="898" y="117"/>
                </a:lnTo>
                <a:lnTo>
                  <a:pt x="905" y="114"/>
                </a:lnTo>
                <a:lnTo>
                  <a:pt x="913" y="109"/>
                </a:lnTo>
                <a:lnTo>
                  <a:pt x="919" y="103"/>
                </a:lnTo>
                <a:lnTo>
                  <a:pt x="924" y="96"/>
                </a:lnTo>
                <a:lnTo>
                  <a:pt x="927" y="88"/>
                </a:lnTo>
                <a:lnTo>
                  <a:pt x="931" y="79"/>
                </a:lnTo>
                <a:lnTo>
                  <a:pt x="932" y="70"/>
                </a:lnTo>
                <a:lnTo>
                  <a:pt x="934" y="61"/>
                </a:lnTo>
                <a:lnTo>
                  <a:pt x="932" y="51"/>
                </a:lnTo>
                <a:lnTo>
                  <a:pt x="931" y="41"/>
                </a:lnTo>
                <a:lnTo>
                  <a:pt x="927" y="33"/>
                </a:lnTo>
                <a:lnTo>
                  <a:pt x="924" y="24"/>
                </a:lnTo>
                <a:lnTo>
                  <a:pt x="919" y="17"/>
                </a:lnTo>
                <a:lnTo>
                  <a:pt x="913" y="11"/>
                </a:lnTo>
                <a:lnTo>
                  <a:pt x="905" y="6"/>
                </a:lnTo>
                <a:lnTo>
                  <a:pt x="898" y="3"/>
                </a:lnTo>
                <a:lnTo>
                  <a:pt x="890" y="0"/>
                </a:lnTo>
                <a:lnTo>
                  <a:pt x="882"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46" name="Line 322"/>
          <p:cNvSpPr>
            <a:spLocks noChangeShapeType="1"/>
          </p:cNvSpPr>
          <p:nvPr/>
        </p:nvSpPr>
        <p:spPr bwMode="auto">
          <a:xfrm>
            <a:off x="4611688" y="5065713"/>
            <a:ext cx="1587" cy="1587"/>
          </a:xfrm>
          <a:prstGeom prst="line">
            <a:avLst/>
          </a:prstGeom>
          <a:noFill/>
          <a:ln w="0">
            <a:solidFill>
              <a:srgbClr val="FFFF00"/>
            </a:solidFill>
            <a:round/>
            <a:headEnd/>
            <a:tailEnd/>
          </a:ln>
        </p:spPr>
        <p:txBody>
          <a:bodyPr>
            <a:prstTxWarp prst="textNoShape">
              <a:avLst/>
            </a:prstTxWarp>
          </a:bodyPr>
          <a:lstStyle/>
          <a:p>
            <a:endParaRPr lang="en-US"/>
          </a:p>
        </p:txBody>
      </p:sp>
      <p:sp>
        <p:nvSpPr>
          <p:cNvPr id="103747" name="Freeform 323"/>
          <p:cNvSpPr>
            <a:spLocks/>
          </p:cNvSpPr>
          <p:nvPr/>
        </p:nvSpPr>
        <p:spPr bwMode="auto">
          <a:xfrm>
            <a:off x="4611688" y="4832350"/>
            <a:ext cx="36512" cy="252413"/>
          </a:xfrm>
          <a:custGeom>
            <a:avLst/>
            <a:gdLst>
              <a:gd name="T0" fmla="*/ 0 w 104"/>
              <a:gd name="T1" fmla="*/ 233411 h 797"/>
              <a:gd name="T2" fmla="*/ 351 w 104"/>
              <a:gd name="T3" fmla="*/ 236261 h 797"/>
              <a:gd name="T4" fmla="*/ 702 w 104"/>
              <a:gd name="T5" fmla="*/ 239111 h 797"/>
              <a:gd name="T6" fmla="*/ 2106 w 104"/>
              <a:gd name="T7" fmla="*/ 241962 h 797"/>
              <a:gd name="T8" fmla="*/ 3511 w 104"/>
              <a:gd name="T9" fmla="*/ 244495 h 797"/>
              <a:gd name="T10" fmla="*/ 5266 w 104"/>
              <a:gd name="T11" fmla="*/ 246712 h 797"/>
              <a:gd name="T12" fmla="*/ 7373 w 104"/>
              <a:gd name="T13" fmla="*/ 248613 h 797"/>
              <a:gd name="T14" fmla="*/ 9830 w 104"/>
              <a:gd name="T15" fmla="*/ 250196 h 797"/>
              <a:gd name="T16" fmla="*/ 12639 w 104"/>
              <a:gd name="T17" fmla="*/ 251146 h 797"/>
              <a:gd name="T18" fmla="*/ 15096 w 104"/>
              <a:gd name="T19" fmla="*/ 252096 h 797"/>
              <a:gd name="T20" fmla="*/ 18256 w 104"/>
              <a:gd name="T21" fmla="*/ 252413 h 797"/>
              <a:gd name="T22" fmla="*/ 21065 w 104"/>
              <a:gd name="T23" fmla="*/ 252096 h 797"/>
              <a:gd name="T24" fmla="*/ 23873 w 104"/>
              <a:gd name="T25" fmla="*/ 251146 h 797"/>
              <a:gd name="T26" fmla="*/ 26331 w 104"/>
              <a:gd name="T27" fmla="*/ 250196 h 797"/>
              <a:gd name="T28" fmla="*/ 29139 w 104"/>
              <a:gd name="T29" fmla="*/ 248613 h 797"/>
              <a:gd name="T30" fmla="*/ 31246 w 104"/>
              <a:gd name="T31" fmla="*/ 246712 h 797"/>
              <a:gd name="T32" fmla="*/ 33001 w 104"/>
              <a:gd name="T33" fmla="*/ 244495 h 797"/>
              <a:gd name="T34" fmla="*/ 34054 w 104"/>
              <a:gd name="T35" fmla="*/ 241962 h 797"/>
              <a:gd name="T36" fmla="*/ 35459 w 104"/>
              <a:gd name="T37" fmla="*/ 239111 h 797"/>
              <a:gd name="T38" fmla="*/ 35810 w 104"/>
              <a:gd name="T39" fmla="*/ 236261 h 797"/>
              <a:gd name="T40" fmla="*/ 36512 w 104"/>
              <a:gd name="T41" fmla="*/ 233411 h 797"/>
              <a:gd name="T42" fmla="*/ 36512 w 104"/>
              <a:gd name="T43" fmla="*/ 19002 h 797"/>
              <a:gd name="T44" fmla="*/ 35459 w 104"/>
              <a:gd name="T45" fmla="*/ 13302 h 797"/>
              <a:gd name="T46" fmla="*/ 34054 w 104"/>
              <a:gd name="T47" fmla="*/ 10768 h 797"/>
              <a:gd name="T48" fmla="*/ 33001 w 104"/>
              <a:gd name="T49" fmla="*/ 7918 h 797"/>
              <a:gd name="T50" fmla="*/ 31246 w 104"/>
              <a:gd name="T51" fmla="*/ 5701 h 797"/>
              <a:gd name="T52" fmla="*/ 29139 w 104"/>
              <a:gd name="T53" fmla="*/ 3800 h 797"/>
              <a:gd name="T54" fmla="*/ 26331 w 104"/>
              <a:gd name="T55" fmla="*/ 2217 h 797"/>
              <a:gd name="T56" fmla="*/ 23873 w 104"/>
              <a:gd name="T57" fmla="*/ 950 h 797"/>
              <a:gd name="T58" fmla="*/ 21065 w 104"/>
              <a:gd name="T59" fmla="*/ 317 h 797"/>
              <a:gd name="T60" fmla="*/ 18256 w 104"/>
              <a:gd name="T61" fmla="*/ 0 h 797"/>
              <a:gd name="T62" fmla="*/ 15096 w 104"/>
              <a:gd name="T63" fmla="*/ 317 h 797"/>
              <a:gd name="T64" fmla="*/ 12639 w 104"/>
              <a:gd name="T65" fmla="*/ 950 h 797"/>
              <a:gd name="T66" fmla="*/ 9830 w 104"/>
              <a:gd name="T67" fmla="*/ 2217 h 797"/>
              <a:gd name="T68" fmla="*/ 7373 w 104"/>
              <a:gd name="T69" fmla="*/ 3800 h 797"/>
              <a:gd name="T70" fmla="*/ 5266 w 104"/>
              <a:gd name="T71" fmla="*/ 5701 h 797"/>
              <a:gd name="T72" fmla="*/ 3511 w 104"/>
              <a:gd name="T73" fmla="*/ 7918 h 797"/>
              <a:gd name="T74" fmla="*/ 2106 w 104"/>
              <a:gd name="T75" fmla="*/ 10768 h 797"/>
              <a:gd name="T76" fmla="*/ 702 w 104"/>
              <a:gd name="T77" fmla="*/ 13302 h 797"/>
              <a:gd name="T78" fmla="*/ 351 w 104"/>
              <a:gd name="T79" fmla="*/ 16152 h 797"/>
              <a:gd name="T80" fmla="*/ 0 w 104"/>
              <a:gd name="T81" fmla="*/ 19002 h 797"/>
              <a:gd name="T82" fmla="*/ 0 w 104"/>
              <a:gd name="T83" fmla="*/ 233411 h 7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797"/>
              <a:gd name="T128" fmla="*/ 104 w 104"/>
              <a:gd name="T129" fmla="*/ 797 h 7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797">
                <a:moveTo>
                  <a:pt x="0" y="737"/>
                </a:moveTo>
                <a:lnTo>
                  <a:pt x="1" y="746"/>
                </a:lnTo>
                <a:lnTo>
                  <a:pt x="2" y="755"/>
                </a:lnTo>
                <a:lnTo>
                  <a:pt x="6" y="764"/>
                </a:lnTo>
                <a:lnTo>
                  <a:pt x="10" y="772"/>
                </a:lnTo>
                <a:lnTo>
                  <a:pt x="15" y="779"/>
                </a:lnTo>
                <a:lnTo>
                  <a:pt x="21" y="785"/>
                </a:lnTo>
                <a:lnTo>
                  <a:pt x="28" y="790"/>
                </a:lnTo>
                <a:lnTo>
                  <a:pt x="36" y="793"/>
                </a:lnTo>
                <a:lnTo>
                  <a:pt x="43" y="796"/>
                </a:lnTo>
                <a:lnTo>
                  <a:pt x="52" y="797"/>
                </a:lnTo>
                <a:lnTo>
                  <a:pt x="60" y="796"/>
                </a:lnTo>
                <a:lnTo>
                  <a:pt x="68" y="793"/>
                </a:lnTo>
                <a:lnTo>
                  <a:pt x="75" y="790"/>
                </a:lnTo>
                <a:lnTo>
                  <a:pt x="83" y="785"/>
                </a:lnTo>
                <a:lnTo>
                  <a:pt x="89" y="779"/>
                </a:lnTo>
                <a:lnTo>
                  <a:pt x="94" y="772"/>
                </a:lnTo>
                <a:lnTo>
                  <a:pt x="97" y="764"/>
                </a:lnTo>
                <a:lnTo>
                  <a:pt x="101" y="755"/>
                </a:lnTo>
                <a:lnTo>
                  <a:pt x="102" y="746"/>
                </a:lnTo>
                <a:lnTo>
                  <a:pt x="104" y="737"/>
                </a:lnTo>
                <a:lnTo>
                  <a:pt x="104" y="60"/>
                </a:lnTo>
                <a:lnTo>
                  <a:pt x="101" y="42"/>
                </a:lnTo>
                <a:lnTo>
                  <a:pt x="97" y="34"/>
                </a:lnTo>
                <a:lnTo>
                  <a:pt x="94" y="25"/>
                </a:lnTo>
                <a:lnTo>
                  <a:pt x="89" y="18"/>
                </a:lnTo>
                <a:lnTo>
                  <a:pt x="83" y="12"/>
                </a:lnTo>
                <a:lnTo>
                  <a:pt x="75" y="7"/>
                </a:lnTo>
                <a:lnTo>
                  <a:pt x="68" y="3"/>
                </a:lnTo>
                <a:lnTo>
                  <a:pt x="60" y="1"/>
                </a:lnTo>
                <a:lnTo>
                  <a:pt x="52" y="0"/>
                </a:lnTo>
                <a:lnTo>
                  <a:pt x="43" y="1"/>
                </a:lnTo>
                <a:lnTo>
                  <a:pt x="36" y="3"/>
                </a:lnTo>
                <a:lnTo>
                  <a:pt x="28" y="7"/>
                </a:lnTo>
                <a:lnTo>
                  <a:pt x="21" y="12"/>
                </a:lnTo>
                <a:lnTo>
                  <a:pt x="15" y="18"/>
                </a:lnTo>
                <a:lnTo>
                  <a:pt x="10" y="25"/>
                </a:lnTo>
                <a:lnTo>
                  <a:pt x="6" y="34"/>
                </a:lnTo>
                <a:lnTo>
                  <a:pt x="2" y="42"/>
                </a:lnTo>
                <a:lnTo>
                  <a:pt x="1" y="51"/>
                </a:lnTo>
                <a:lnTo>
                  <a:pt x="0" y="60"/>
                </a:lnTo>
                <a:lnTo>
                  <a:pt x="0" y="737"/>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48" name="Line 324"/>
          <p:cNvSpPr>
            <a:spLocks noChangeShapeType="1"/>
          </p:cNvSpPr>
          <p:nvPr/>
        </p:nvSpPr>
        <p:spPr bwMode="auto">
          <a:xfrm>
            <a:off x="4630738" y="4832350"/>
            <a:ext cx="0" cy="0"/>
          </a:xfrm>
          <a:prstGeom prst="line">
            <a:avLst/>
          </a:prstGeom>
          <a:noFill/>
          <a:ln w="0">
            <a:solidFill>
              <a:srgbClr val="FFFF00"/>
            </a:solidFill>
            <a:round/>
            <a:headEnd/>
            <a:tailEnd/>
          </a:ln>
        </p:spPr>
        <p:txBody>
          <a:bodyPr>
            <a:prstTxWarp prst="textNoShape">
              <a:avLst/>
            </a:prstTxWarp>
          </a:bodyPr>
          <a:lstStyle/>
          <a:p>
            <a:endParaRPr lang="en-US"/>
          </a:p>
        </p:txBody>
      </p:sp>
      <p:sp>
        <p:nvSpPr>
          <p:cNvPr id="103749" name="Freeform 325"/>
          <p:cNvSpPr>
            <a:spLocks/>
          </p:cNvSpPr>
          <p:nvPr/>
        </p:nvSpPr>
        <p:spPr bwMode="auto">
          <a:xfrm>
            <a:off x="4611688" y="4832350"/>
            <a:ext cx="323850" cy="38100"/>
          </a:xfrm>
          <a:custGeom>
            <a:avLst/>
            <a:gdLst>
              <a:gd name="T0" fmla="*/ 18030 w 934"/>
              <a:gd name="T1" fmla="*/ 0 h 121"/>
              <a:gd name="T2" fmla="*/ 14910 w 934"/>
              <a:gd name="T3" fmla="*/ 315 h 121"/>
              <a:gd name="T4" fmla="*/ 12482 w 934"/>
              <a:gd name="T5" fmla="*/ 945 h 121"/>
              <a:gd name="T6" fmla="*/ 9709 w 934"/>
              <a:gd name="T7" fmla="*/ 2204 h 121"/>
              <a:gd name="T8" fmla="*/ 7281 w 934"/>
              <a:gd name="T9" fmla="*/ 3779 h 121"/>
              <a:gd name="T10" fmla="*/ 5201 w 934"/>
              <a:gd name="T11" fmla="*/ 5668 h 121"/>
              <a:gd name="T12" fmla="*/ 3467 w 934"/>
              <a:gd name="T13" fmla="*/ 7872 h 121"/>
              <a:gd name="T14" fmla="*/ 2080 w 934"/>
              <a:gd name="T15" fmla="*/ 10706 h 121"/>
              <a:gd name="T16" fmla="*/ 693 w 934"/>
              <a:gd name="T17" fmla="*/ 13225 h 121"/>
              <a:gd name="T18" fmla="*/ 347 w 934"/>
              <a:gd name="T19" fmla="*/ 16059 h 121"/>
              <a:gd name="T20" fmla="*/ 0 w 934"/>
              <a:gd name="T21" fmla="*/ 18893 h 121"/>
              <a:gd name="T22" fmla="*/ 347 w 934"/>
              <a:gd name="T23" fmla="*/ 22041 h 121"/>
              <a:gd name="T24" fmla="*/ 693 w 934"/>
              <a:gd name="T25" fmla="*/ 25190 h 121"/>
              <a:gd name="T26" fmla="*/ 2080 w 934"/>
              <a:gd name="T27" fmla="*/ 27709 h 121"/>
              <a:gd name="T28" fmla="*/ 3467 w 934"/>
              <a:gd name="T29" fmla="*/ 30228 h 121"/>
              <a:gd name="T30" fmla="*/ 5201 w 934"/>
              <a:gd name="T31" fmla="*/ 32747 h 121"/>
              <a:gd name="T32" fmla="*/ 7281 w 934"/>
              <a:gd name="T33" fmla="*/ 34636 h 121"/>
              <a:gd name="T34" fmla="*/ 9709 w 934"/>
              <a:gd name="T35" fmla="*/ 36211 h 121"/>
              <a:gd name="T36" fmla="*/ 12482 w 934"/>
              <a:gd name="T37" fmla="*/ 37155 h 121"/>
              <a:gd name="T38" fmla="*/ 14910 w 934"/>
              <a:gd name="T39" fmla="*/ 38100 h 121"/>
              <a:gd name="T40" fmla="*/ 18030 w 934"/>
              <a:gd name="T41" fmla="*/ 38100 h 121"/>
              <a:gd name="T42" fmla="*/ 305820 w 934"/>
              <a:gd name="T43" fmla="*/ 38100 h 121"/>
              <a:gd name="T44" fmla="*/ 311368 w 934"/>
              <a:gd name="T45" fmla="*/ 37155 h 121"/>
              <a:gd name="T46" fmla="*/ 313795 w 934"/>
              <a:gd name="T47" fmla="*/ 36211 h 121"/>
              <a:gd name="T48" fmla="*/ 315875 w 934"/>
              <a:gd name="T49" fmla="*/ 34636 h 121"/>
              <a:gd name="T50" fmla="*/ 318302 w 934"/>
              <a:gd name="T51" fmla="*/ 32747 h 121"/>
              <a:gd name="T52" fmla="*/ 320383 w 934"/>
              <a:gd name="T53" fmla="*/ 30228 h 121"/>
              <a:gd name="T54" fmla="*/ 321770 w 934"/>
              <a:gd name="T55" fmla="*/ 27709 h 121"/>
              <a:gd name="T56" fmla="*/ 322810 w 934"/>
              <a:gd name="T57" fmla="*/ 25190 h 121"/>
              <a:gd name="T58" fmla="*/ 323157 w 934"/>
              <a:gd name="T59" fmla="*/ 22041 h 121"/>
              <a:gd name="T60" fmla="*/ 323850 w 934"/>
              <a:gd name="T61" fmla="*/ 18893 h 121"/>
              <a:gd name="T62" fmla="*/ 323157 w 934"/>
              <a:gd name="T63" fmla="*/ 16059 h 121"/>
              <a:gd name="T64" fmla="*/ 322810 w 934"/>
              <a:gd name="T65" fmla="*/ 13225 h 121"/>
              <a:gd name="T66" fmla="*/ 321770 w 934"/>
              <a:gd name="T67" fmla="*/ 10706 h 121"/>
              <a:gd name="T68" fmla="*/ 320383 w 934"/>
              <a:gd name="T69" fmla="*/ 7872 h 121"/>
              <a:gd name="T70" fmla="*/ 318302 w 934"/>
              <a:gd name="T71" fmla="*/ 5668 h 121"/>
              <a:gd name="T72" fmla="*/ 315875 w 934"/>
              <a:gd name="T73" fmla="*/ 3779 h 121"/>
              <a:gd name="T74" fmla="*/ 313795 w 934"/>
              <a:gd name="T75" fmla="*/ 2204 h 121"/>
              <a:gd name="T76" fmla="*/ 311368 w 934"/>
              <a:gd name="T77" fmla="*/ 945 h 121"/>
              <a:gd name="T78" fmla="*/ 308247 w 934"/>
              <a:gd name="T79" fmla="*/ 315 h 121"/>
              <a:gd name="T80" fmla="*/ 305820 w 934"/>
              <a:gd name="T81" fmla="*/ 0 h 121"/>
              <a:gd name="T82" fmla="*/ 18030 w 934"/>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1"/>
              <a:gd name="T128" fmla="*/ 934 w 934"/>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1">
                <a:moveTo>
                  <a:pt x="52" y="0"/>
                </a:moveTo>
                <a:lnTo>
                  <a:pt x="43" y="1"/>
                </a:lnTo>
                <a:lnTo>
                  <a:pt x="36" y="3"/>
                </a:lnTo>
                <a:lnTo>
                  <a:pt x="28" y="7"/>
                </a:lnTo>
                <a:lnTo>
                  <a:pt x="21" y="12"/>
                </a:lnTo>
                <a:lnTo>
                  <a:pt x="15" y="18"/>
                </a:lnTo>
                <a:lnTo>
                  <a:pt x="10" y="25"/>
                </a:lnTo>
                <a:lnTo>
                  <a:pt x="6" y="34"/>
                </a:lnTo>
                <a:lnTo>
                  <a:pt x="2" y="42"/>
                </a:lnTo>
                <a:lnTo>
                  <a:pt x="1" y="51"/>
                </a:lnTo>
                <a:lnTo>
                  <a:pt x="0" y="60"/>
                </a:lnTo>
                <a:lnTo>
                  <a:pt x="1" y="70"/>
                </a:lnTo>
                <a:lnTo>
                  <a:pt x="2" y="80"/>
                </a:lnTo>
                <a:lnTo>
                  <a:pt x="6" y="88"/>
                </a:lnTo>
                <a:lnTo>
                  <a:pt x="10" y="96"/>
                </a:lnTo>
                <a:lnTo>
                  <a:pt x="15" y="104"/>
                </a:lnTo>
                <a:lnTo>
                  <a:pt x="21" y="110"/>
                </a:lnTo>
                <a:lnTo>
                  <a:pt x="28" y="115"/>
                </a:lnTo>
                <a:lnTo>
                  <a:pt x="36" y="118"/>
                </a:lnTo>
                <a:lnTo>
                  <a:pt x="43" y="121"/>
                </a:lnTo>
                <a:lnTo>
                  <a:pt x="52" y="121"/>
                </a:lnTo>
                <a:lnTo>
                  <a:pt x="882" y="121"/>
                </a:lnTo>
                <a:lnTo>
                  <a:pt x="898" y="118"/>
                </a:lnTo>
                <a:lnTo>
                  <a:pt x="905" y="115"/>
                </a:lnTo>
                <a:lnTo>
                  <a:pt x="911" y="110"/>
                </a:lnTo>
                <a:lnTo>
                  <a:pt x="918" y="104"/>
                </a:lnTo>
                <a:lnTo>
                  <a:pt x="924" y="96"/>
                </a:lnTo>
                <a:lnTo>
                  <a:pt x="928" y="88"/>
                </a:lnTo>
                <a:lnTo>
                  <a:pt x="931" y="80"/>
                </a:lnTo>
                <a:lnTo>
                  <a:pt x="932" y="70"/>
                </a:lnTo>
                <a:lnTo>
                  <a:pt x="934" y="60"/>
                </a:lnTo>
                <a:lnTo>
                  <a:pt x="932" y="51"/>
                </a:lnTo>
                <a:lnTo>
                  <a:pt x="931" y="42"/>
                </a:lnTo>
                <a:lnTo>
                  <a:pt x="928" y="34"/>
                </a:lnTo>
                <a:lnTo>
                  <a:pt x="924" y="25"/>
                </a:lnTo>
                <a:lnTo>
                  <a:pt x="918" y="18"/>
                </a:lnTo>
                <a:lnTo>
                  <a:pt x="911" y="12"/>
                </a:lnTo>
                <a:lnTo>
                  <a:pt x="905" y="7"/>
                </a:lnTo>
                <a:lnTo>
                  <a:pt x="898" y="3"/>
                </a:lnTo>
                <a:lnTo>
                  <a:pt x="889" y="1"/>
                </a:lnTo>
                <a:lnTo>
                  <a:pt x="882"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50" name="Line 326"/>
          <p:cNvSpPr>
            <a:spLocks noChangeShapeType="1"/>
          </p:cNvSpPr>
          <p:nvPr/>
        </p:nvSpPr>
        <p:spPr bwMode="auto">
          <a:xfrm>
            <a:off x="4899025" y="4851400"/>
            <a:ext cx="1588"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3751" name="Freeform 327"/>
          <p:cNvSpPr>
            <a:spLocks/>
          </p:cNvSpPr>
          <p:nvPr/>
        </p:nvSpPr>
        <p:spPr bwMode="auto">
          <a:xfrm>
            <a:off x="4899025" y="4670425"/>
            <a:ext cx="36513" cy="200025"/>
          </a:xfrm>
          <a:custGeom>
            <a:avLst/>
            <a:gdLst>
              <a:gd name="T0" fmla="*/ 0 w 104"/>
              <a:gd name="T1" fmla="*/ 180719 h 632"/>
              <a:gd name="T2" fmla="*/ 0 w 104"/>
              <a:gd name="T3" fmla="*/ 183884 h 632"/>
              <a:gd name="T4" fmla="*/ 702 w 104"/>
              <a:gd name="T5" fmla="*/ 187049 h 632"/>
              <a:gd name="T6" fmla="*/ 1755 w 104"/>
              <a:gd name="T7" fmla="*/ 189581 h 632"/>
              <a:gd name="T8" fmla="*/ 3511 w 104"/>
              <a:gd name="T9" fmla="*/ 192113 h 632"/>
              <a:gd name="T10" fmla="*/ 5266 w 104"/>
              <a:gd name="T11" fmla="*/ 194645 h 632"/>
              <a:gd name="T12" fmla="*/ 7373 w 104"/>
              <a:gd name="T13" fmla="*/ 196544 h 632"/>
              <a:gd name="T14" fmla="*/ 9830 w 104"/>
              <a:gd name="T15" fmla="*/ 198126 h 632"/>
              <a:gd name="T16" fmla="*/ 12639 w 104"/>
              <a:gd name="T17" fmla="*/ 199076 h 632"/>
              <a:gd name="T18" fmla="*/ 15097 w 104"/>
              <a:gd name="T19" fmla="*/ 200025 h 632"/>
              <a:gd name="T20" fmla="*/ 18257 w 104"/>
              <a:gd name="T21" fmla="*/ 200025 h 632"/>
              <a:gd name="T22" fmla="*/ 20714 w 104"/>
              <a:gd name="T23" fmla="*/ 200025 h 632"/>
              <a:gd name="T24" fmla="*/ 23874 w 104"/>
              <a:gd name="T25" fmla="*/ 199076 h 632"/>
              <a:gd name="T26" fmla="*/ 26331 w 104"/>
              <a:gd name="T27" fmla="*/ 198126 h 632"/>
              <a:gd name="T28" fmla="*/ 28438 w 104"/>
              <a:gd name="T29" fmla="*/ 196544 h 632"/>
              <a:gd name="T30" fmla="*/ 30896 w 104"/>
              <a:gd name="T31" fmla="*/ 194645 h 632"/>
              <a:gd name="T32" fmla="*/ 33002 w 104"/>
              <a:gd name="T33" fmla="*/ 192113 h 632"/>
              <a:gd name="T34" fmla="*/ 34406 w 104"/>
              <a:gd name="T35" fmla="*/ 189581 h 632"/>
              <a:gd name="T36" fmla="*/ 35460 w 104"/>
              <a:gd name="T37" fmla="*/ 187049 h 632"/>
              <a:gd name="T38" fmla="*/ 35811 w 104"/>
              <a:gd name="T39" fmla="*/ 183884 h 632"/>
              <a:gd name="T40" fmla="*/ 36513 w 104"/>
              <a:gd name="T41" fmla="*/ 180719 h 632"/>
              <a:gd name="T42" fmla="*/ 36513 w 104"/>
              <a:gd name="T43" fmla="*/ 19306 h 632"/>
              <a:gd name="T44" fmla="*/ 35460 w 104"/>
              <a:gd name="T45" fmla="*/ 13293 h 632"/>
              <a:gd name="T46" fmla="*/ 34406 w 104"/>
              <a:gd name="T47" fmla="*/ 10761 h 632"/>
              <a:gd name="T48" fmla="*/ 33002 w 104"/>
              <a:gd name="T49" fmla="*/ 7912 h 632"/>
              <a:gd name="T50" fmla="*/ 30896 w 104"/>
              <a:gd name="T51" fmla="*/ 5697 h 632"/>
              <a:gd name="T52" fmla="*/ 28438 w 104"/>
              <a:gd name="T53" fmla="*/ 3798 h 632"/>
              <a:gd name="T54" fmla="*/ 26331 w 104"/>
              <a:gd name="T55" fmla="*/ 2215 h 632"/>
              <a:gd name="T56" fmla="*/ 23874 w 104"/>
              <a:gd name="T57" fmla="*/ 949 h 632"/>
              <a:gd name="T58" fmla="*/ 20714 w 104"/>
              <a:gd name="T59" fmla="*/ 316 h 632"/>
              <a:gd name="T60" fmla="*/ 18257 w 104"/>
              <a:gd name="T61" fmla="*/ 0 h 632"/>
              <a:gd name="T62" fmla="*/ 15097 w 104"/>
              <a:gd name="T63" fmla="*/ 316 h 632"/>
              <a:gd name="T64" fmla="*/ 12639 w 104"/>
              <a:gd name="T65" fmla="*/ 949 h 632"/>
              <a:gd name="T66" fmla="*/ 9830 w 104"/>
              <a:gd name="T67" fmla="*/ 2215 h 632"/>
              <a:gd name="T68" fmla="*/ 7373 w 104"/>
              <a:gd name="T69" fmla="*/ 3798 h 632"/>
              <a:gd name="T70" fmla="*/ 5266 w 104"/>
              <a:gd name="T71" fmla="*/ 5697 h 632"/>
              <a:gd name="T72" fmla="*/ 3511 w 104"/>
              <a:gd name="T73" fmla="*/ 7912 h 632"/>
              <a:gd name="T74" fmla="*/ 1755 w 104"/>
              <a:gd name="T75" fmla="*/ 10761 h 632"/>
              <a:gd name="T76" fmla="*/ 702 w 104"/>
              <a:gd name="T77" fmla="*/ 13293 h 632"/>
              <a:gd name="T78" fmla="*/ 0 w 104"/>
              <a:gd name="T79" fmla="*/ 16458 h 632"/>
              <a:gd name="T80" fmla="*/ 0 w 104"/>
              <a:gd name="T81" fmla="*/ 19306 h 632"/>
              <a:gd name="T82" fmla="*/ 0 w 104"/>
              <a:gd name="T83" fmla="*/ 180719 h 6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632"/>
              <a:gd name="T128" fmla="*/ 104 w 104"/>
              <a:gd name="T129" fmla="*/ 632 h 6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632">
                <a:moveTo>
                  <a:pt x="0" y="571"/>
                </a:moveTo>
                <a:lnTo>
                  <a:pt x="0" y="581"/>
                </a:lnTo>
                <a:lnTo>
                  <a:pt x="2" y="591"/>
                </a:lnTo>
                <a:lnTo>
                  <a:pt x="5" y="599"/>
                </a:lnTo>
                <a:lnTo>
                  <a:pt x="10" y="607"/>
                </a:lnTo>
                <a:lnTo>
                  <a:pt x="15" y="615"/>
                </a:lnTo>
                <a:lnTo>
                  <a:pt x="21" y="621"/>
                </a:lnTo>
                <a:lnTo>
                  <a:pt x="28" y="626"/>
                </a:lnTo>
                <a:lnTo>
                  <a:pt x="36" y="629"/>
                </a:lnTo>
                <a:lnTo>
                  <a:pt x="43" y="632"/>
                </a:lnTo>
                <a:lnTo>
                  <a:pt x="52" y="632"/>
                </a:lnTo>
                <a:lnTo>
                  <a:pt x="59" y="632"/>
                </a:lnTo>
                <a:lnTo>
                  <a:pt x="68" y="629"/>
                </a:lnTo>
                <a:lnTo>
                  <a:pt x="75" y="626"/>
                </a:lnTo>
                <a:lnTo>
                  <a:pt x="81" y="621"/>
                </a:lnTo>
                <a:lnTo>
                  <a:pt x="88" y="615"/>
                </a:lnTo>
                <a:lnTo>
                  <a:pt x="94" y="607"/>
                </a:lnTo>
                <a:lnTo>
                  <a:pt x="98" y="599"/>
                </a:lnTo>
                <a:lnTo>
                  <a:pt x="101" y="591"/>
                </a:lnTo>
                <a:lnTo>
                  <a:pt x="102" y="581"/>
                </a:lnTo>
                <a:lnTo>
                  <a:pt x="104" y="571"/>
                </a:lnTo>
                <a:lnTo>
                  <a:pt x="104" y="61"/>
                </a:lnTo>
                <a:lnTo>
                  <a:pt x="101" y="42"/>
                </a:lnTo>
                <a:lnTo>
                  <a:pt x="98" y="34"/>
                </a:lnTo>
                <a:lnTo>
                  <a:pt x="94" y="25"/>
                </a:lnTo>
                <a:lnTo>
                  <a:pt x="88" y="18"/>
                </a:lnTo>
                <a:lnTo>
                  <a:pt x="81" y="12"/>
                </a:lnTo>
                <a:lnTo>
                  <a:pt x="75" y="7"/>
                </a:lnTo>
                <a:lnTo>
                  <a:pt x="68" y="3"/>
                </a:lnTo>
                <a:lnTo>
                  <a:pt x="59" y="1"/>
                </a:lnTo>
                <a:lnTo>
                  <a:pt x="52" y="0"/>
                </a:lnTo>
                <a:lnTo>
                  <a:pt x="43" y="1"/>
                </a:lnTo>
                <a:lnTo>
                  <a:pt x="36" y="3"/>
                </a:lnTo>
                <a:lnTo>
                  <a:pt x="28" y="7"/>
                </a:lnTo>
                <a:lnTo>
                  <a:pt x="21" y="12"/>
                </a:lnTo>
                <a:lnTo>
                  <a:pt x="15" y="18"/>
                </a:lnTo>
                <a:lnTo>
                  <a:pt x="10" y="25"/>
                </a:lnTo>
                <a:lnTo>
                  <a:pt x="5" y="34"/>
                </a:lnTo>
                <a:lnTo>
                  <a:pt x="2" y="42"/>
                </a:lnTo>
                <a:lnTo>
                  <a:pt x="0" y="52"/>
                </a:lnTo>
                <a:lnTo>
                  <a:pt x="0" y="61"/>
                </a:lnTo>
                <a:lnTo>
                  <a:pt x="0" y="571"/>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52" name="Line 328"/>
          <p:cNvSpPr>
            <a:spLocks noChangeShapeType="1"/>
          </p:cNvSpPr>
          <p:nvPr/>
        </p:nvSpPr>
        <p:spPr bwMode="auto">
          <a:xfrm>
            <a:off x="4918075" y="4670425"/>
            <a:ext cx="0"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3753" name="Freeform 329"/>
          <p:cNvSpPr>
            <a:spLocks/>
          </p:cNvSpPr>
          <p:nvPr/>
        </p:nvSpPr>
        <p:spPr bwMode="auto">
          <a:xfrm>
            <a:off x="4899025" y="4670425"/>
            <a:ext cx="322263" cy="38100"/>
          </a:xfrm>
          <a:custGeom>
            <a:avLst/>
            <a:gdLst>
              <a:gd name="T0" fmla="*/ 17961 w 933"/>
              <a:gd name="T1" fmla="*/ 0 h 121"/>
              <a:gd name="T2" fmla="*/ 14852 w 933"/>
              <a:gd name="T3" fmla="*/ 315 h 121"/>
              <a:gd name="T4" fmla="*/ 12435 w 933"/>
              <a:gd name="T5" fmla="*/ 945 h 121"/>
              <a:gd name="T6" fmla="*/ 9671 w 933"/>
              <a:gd name="T7" fmla="*/ 2204 h 121"/>
              <a:gd name="T8" fmla="*/ 7254 w 933"/>
              <a:gd name="T9" fmla="*/ 3779 h 121"/>
              <a:gd name="T10" fmla="*/ 5181 w 933"/>
              <a:gd name="T11" fmla="*/ 5668 h 121"/>
              <a:gd name="T12" fmla="*/ 3454 w 933"/>
              <a:gd name="T13" fmla="*/ 7872 h 121"/>
              <a:gd name="T14" fmla="*/ 1727 w 933"/>
              <a:gd name="T15" fmla="*/ 10706 h 121"/>
              <a:gd name="T16" fmla="*/ 691 w 933"/>
              <a:gd name="T17" fmla="*/ 13225 h 121"/>
              <a:gd name="T18" fmla="*/ 0 w 933"/>
              <a:gd name="T19" fmla="*/ 16374 h 121"/>
              <a:gd name="T20" fmla="*/ 0 w 933"/>
              <a:gd name="T21" fmla="*/ 18893 h 121"/>
              <a:gd name="T22" fmla="*/ 0 w 933"/>
              <a:gd name="T23" fmla="*/ 22041 h 121"/>
              <a:gd name="T24" fmla="*/ 691 w 933"/>
              <a:gd name="T25" fmla="*/ 25190 h 121"/>
              <a:gd name="T26" fmla="*/ 1727 w 933"/>
              <a:gd name="T27" fmla="*/ 27709 h 121"/>
              <a:gd name="T28" fmla="*/ 3454 w 933"/>
              <a:gd name="T29" fmla="*/ 30543 h 121"/>
              <a:gd name="T30" fmla="*/ 5181 w 933"/>
              <a:gd name="T31" fmla="*/ 32747 h 121"/>
              <a:gd name="T32" fmla="*/ 7254 w 933"/>
              <a:gd name="T33" fmla="*/ 34636 h 121"/>
              <a:gd name="T34" fmla="*/ 9671 w 933"/>
              <a:gd name="T35" fmla="*/ 36211 h 121"/>
              <a:gd name="T36" fmla="*/ 12435 w 933"/>
              <a:gd name="T37" fmla="*/ 37155 h 121"/>
              <a:gd name="T38" fmla="*/ 14852 w 933"/>
              <a:gd name="T39" fmla="*/ 38100 h 121"/>
              <a:gd name="T40" fmla="*/ 17961 w 933"/>
              <a:gd name="T41" fmla="*/ 38100 h 121"/>
              <a:gd name="T42" fmla="*/ 304302 w 933"/>
              <a:gd name="T43" fmla="*/ 38100 h 121"/>
              <a:gd name="T44" fmla="*/ 309828 w 933"/>
              <a:gd name="T45" fmla="*/ 37155 h 121"/>
              <a:gd name="T46" fmla="*/ 312592 w 933"/>
              <a:gd name="T47" fmla="*/ 36211 h 121"/>
              <a:gd name="T48" fmla="*/ 315009 w 933"/>
              <a:gd name="T49" fmla="*/ 34636 h 121"/>
              <a:gd name="T50" fmla="*/ 317082 w 933"/>
              <a:gd name="T51" fmla="*/ 32747 h 121"/>
              <a:gd name="T52" fmla="*/ 318809 w 933"/>
              <a:gd name="T53" fmla="*/ 30543 h 121"/>
              <a:gd name="T54" fmla="*/ 320536 w 933"/>
              <a:gd name="T55" fmla="*/ 27709 h 121"/>
              <a:gd name="T56" fmla="*/ 321227 w 933"/>
              <a:gd name="T57" fmla="*/ 25190 h 121"/>
              <a:gd name="T58" fmla="*/ 322263 w 933"/>
              <a:gd name="T59" fmla="*/ 22041 h 121"/>
              <a:gd name="T60" fmla="*/ 322263 w 933"/>
              <a:gd name="T61" fmla="*/ 18893 h 121"/>
              <a:gd name="T62" fmla="*/ 322263 w 933"/>
              <a:gd name="T63" fmla="*/ 16374 h 121"/>
              <a:gd name="T64" fmla="*/ 321227 w 933"/>
              <a:gd name="T65" fmla="*/ 13225 h 121"/>
              <a:gd name="T66" fmla="*/ 320536 w 933"/>
              <a:gd name="T67" fmla="*/ 10706 h 121"/>
              <a:gd name="T68" fmla="*/ 318809 w 933"/>
              <a:gd name="T69" fmla="*/ 7872 h 121"/>
              <a:gd name="T70" fmla="*/ 317082 w 933"/>
              <a:gd name="T71" fmla="*/ 5668 h 121"/>
              <a:gd name="T72" fmla="*/ 315009 w 933"/>
              <a:gd name="T73" fmla="*/ 3779 h 121"/>
              <a:gd name="T74" fmla="*/ 312592 w 933"/>
              <a:gd name="T75" fmla="*/ 2204 h 121"/>
              <a:gd name="T76" fmla="*/ 309828 w 933"/>
              <a:gd name="T77" fmla="*/ 945 h 121"/>
              <a:gd name="T78" fmla="*/ 307065 w 933"/>
              <a:gd name="T79" fmla="*/ 315 h 121"/>
              <a:gd name="T80" fmla="*/ 304302 w 933"/>
              <a:gd name="T81" fmla="*/ 0 h 121"/>
              <a:gd name="T82" fmla="*/ 17961 w 933"/>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3"/>
              <a:gd name="T127" fmla="*/ 0 h 121"/>
              <a:gd name="T128" fmla="*/ 933 w 933"/>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3" h="121">
                <a:moveTo>
                  <a:pt x="52" y="0"/>
                </a:moveTo>
                <a:lnTo>
                  <a:pt x="43" y="1"/>
                </a:lnTo>
                <a:lnTo>
                  <a:pt x="36" y="3"/>
                </a:lnTo>
                <a:lnTo>
                  <a:pt x="28" y="7"/>
                </a:lnTo>
                <a:lnTo>
                  <a:pt x="21" y="12"/>
                </a:lnTo>
                <a:lnTo>
                  <a:pt x="15" y="18"/>
                </a:lnTo>
                <a:lnTo>
                  <a:pt x="10" y="25"/>
                </a:lnTo>
                <a:lnTo>
                  <a:pt x="5" y="34"/>
                </a:lnTo>
                <a:lnTo>
                  <a:pt x="2" y="42"/>
                </a:lnTo>
                <a:lnTo>
                  <a:pt x="0" y="52"/>
                </a:lnTo>
                <a:lnTo>
                  <a:pt x="0" y="60"/>
                </a:lnTo>
                <a:lnTo>
                  <a:pt x="0" y="70"/>
                </a:lnTo>
                <a:lnTo>
                  <a:pt x="2" y="80"/>
                </a:lnTo>
                <a:lnTo>
                  <a:pt x="5" y="88"/>
                </a:lnTo>
                <a:lnTo>
                  <a:pt x="10" y="97"/>
                </a:lnTo>
                <a:lnTo>
                  <a:pt x="15" y="104"/>
                </a:lnTo>
                <a:lnTo>
                  <a:pt x="21" y="110"/>
                </a:lnTo>
                <a:lnTo>
                  <a:pt x="28" y="115"/>
                </a:lnTo>
                <a:lnTo>
                  <a:pt x="36" y="118"/>
                </a:lnTo>
                <a:lnTo>
                  <a:pt x="43" y="121"/>
                </a:lnTo>
                <a:lnTo>
                  <a:pt x="52" y="121"/>
                </a:lnTo>
                <a:lnTo>
                  <a:pt x="881" y="121"/>
                </a:lnTo>
                <a:lnTo>
                  <a:pt x="897" y="118"/>
                </a:lnTo>
                <a:lnTo>
                  <a:pt x="905" y="115"/>
                </a:lnTo>
                <a:lnTo>
                  <a:pt x="912" y="110"/>
                </a:lnTo>
                <a:lnTo>
                  <a:pt x="918" y="104"/>
                </a:lnTo>
                <a:lnTo>
                  <a:pt x="923" y="97"/>
                </a:lnTo>
                <a:lnTo>
                  <a:pt x="928" y="88"/>
                </a:lnTo>
                <a:lnTo>
                  <a:pt x="930" y="80"/>
                </a:lnTo>
                <a:lnTo>
                  <a:pt x="933" y="70"/>
                </a:lnTo>
                <a:lnTo>
                  <a:pt x="933" y="60"/>
                </a:lnTo>
                <a:lnTo>
                  <a:pt x="933" y="52"/>
                </a:lnTo>
                <a:lnTo>
                  <a:pt x="930" y="42"/>
                </a:lnTo>
                <a:lnTo>
                  <a:pt x="928" y="34"/>
                </a:lnTo>
                <a:lnTo>
                  <a:pt x="923" y="25"/>
                </a:lnTo>
                <a:lnTo>
                  <a:pt x="918" y="18"/>
                </a:lnTo>
                <a:lnTo>
                  <a:pt x="912" y="12"/>
                </a:lnTo>
                <a:lnTo>
                  <a:pt x="905" y="7"/>
                </a:lnTo>
                <a:lnTo>
                  <a:pt x="897" y="3"/>
                </a:lnTo>
                <a:lnTo>
                  <a:pt x="889" y="1"/>
                </a:lnTo>
                <a:lnTo>
                  <a:pt x="881"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54" name="Line 330"/>
          <p:cNvSpPr>
            <a:spLocks noChangeShapeType="1"/>
          </p:cNvSpPr>
          <p:nvPr/>
        </p:nvSpPr>
        <p:spPr bwMode="auto">
          <a:xfrm>
            <a:off x="5184775" y="4689475"/>
            <a:ext cx="1588"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3755" name="Freeform 331"/>
          <p:cNvSpPr>
            <a:spLocks/>
          </p:cNvSpPr>
          <p:nvPr/>
        </p:nvSpPr>
        <p:spPr bwMode="auto">
          <a:xfrm>
            <a:off x="5184775" y="4506913"/>
            <a:ext cx="36513" cy="201612"/>
          </a:xfrm>
          <a:custGeom>
            <a:avLst/>
            <a:gdLst>
              <a:gd name="T0" fmla="*/ 0 w 103"/>
              <a:gd name="T1" fmla="*/ 182275 h 636"/>
              <a:gd name="T2" fmla="*/ 0 w 103"/>
              <a:gd name="T3" fmla="*/ 185445 h 636"/>
              <a:gd name="T4" fmla="*/ 709 w 103"/>
              <a:gd name="T5" fmla="*/ 188615 h 636"/>
              <a:gd name="T6" fmla="*/ 1772 w 103"/>
              <a:gd name="T7" fmla="*/ 191151 h 636"/>
              <a:gd name="T8" fmla="*/ 3545 w 103"/>
              <a:gd name="T9" fmla="*/ 194004 h 636"/>
              <a:gd name="T10" fmla="*/ 5317 w 103"/>
              <a:gd name="T11" fmla="*/ 196223 h 636"/>
              <a:gd name="T12" fmla="*/ 7444 w 103"/>
              <a:gd name="T13" fmla="*/ 198125 h 636"/>
              <a:gd name="T14" fmla="*/ 9926 w 103"/>
              <a:gd name="T15" fmla="*/ 199710 h 636"/>
              <a:gd name="T16" fmla="*/ 12762 w 103"/>
              <a:gd name="T17" fmla="*/ 200661 h 636"/>
              <a:gd name="T18" fmla="*/ 15243 w 103"/>
              <a:gd name="T19" fmla="*/ 201612 h 636"/>
              <a:gd name="T20" fmla="*/ 18434 w 103"/>
              <a:gd name="T21" fmla="*/ 201612 h 636"/>
              <a:gd name="T22" fmla="*/ 20915 w 103"/>
              <a:gd name="T23" fmla="*/ 201612 h 636"/>
              <a:gd name="T24" fmla="*/ 23751 w 103"/>
              <a:gd name="T25" fmla="*/ 200661 h 636"/>
              <a:gd name="T26" fmla="*/ 26587 w 103"/>
              <a:gd name="T27" fmla="*/ 199710 h 636"/>
              <a:gd name="T28" fmla="*/ 29069 w 103"/>
              <a:gd name="T29" fmla="*/ 198125 h 636"/>
              <a:gd name="T30" fmla="*/ 31196 w 103"/>
              <a:gd name="T31" fmla="*/ 196223 h 636"/>
              <a:gd name="T32" fmla="*/ 32968 w 103"/>
              <a:gd name="T33" fmla="*/ 194004 h 636"/>
              <a:gd name="T34" fmla="*/ 34741 w 103"/>
              <a:gd name="T35" fmla="*/ 191151 h 636"/>
              <a:gd name="T36" fmla="*/ 35450 w 103"/>
              <a:gd name="T37" fmla="*/ 188615 h 636"/>
              <a:gd name="T38" fmla="*/ 36513 w 103"/>
              <a:gd name="T39" fmla="*/ 185445 h 636"/>
              <a:gd name="T40" fmla="*/ 36513 w 103"/>
              <a:gd name="T41" fmla="*/ 182275 h 636"/>
              <a:gd name="T42" fmla="*/ 36513 w 103"/>
              <a:gd name="T43" fmla="*/ 19337 h 636"/>
              <a:gd name="T44" fmla="*/ 35450 w 103"/>
              <a:gd name="T45" fmla="*/ 13631 h 636"/>
              <a:gd name="T46" fmla="*/ 34741 w 103"/>
              <a:gd name="T47" fmla="*/ 10778 h 636"/>
              <a:gd name="T48" fmla="*/ 32968 w 103"/>
              <a:gd name="T49" fmla="*/ 8242 h 636"/>
              <a:gd name="T50" fmla="*/ 31196 w 103"/>
              <a:gd name="T51" fmla="*/ 5706 h 636"/>
              <a:gd name="T52" fmla="*/ 29069 w 103"/>
              <a:gd name="T53" fmla="*/ 3804 h 636"/>
              <a:gd name="T54" fmla="*/ 26587 w 103"/>
              <a:gd name="T55" fmla="*/ 2536 h 636"/>
              <a:gd name="T56" fmla="*/ 23751 w 103"/>
              <a:gd name="T57" fmla="*/ 1268 h 636"/>
              <a:gd name="T58" fmla="*/ 20915 w 103"/>
              <a:gd name="T59" fmla="*/ 634 h 636"/>
              <a:gd name="T60" fmla="*/ 18434 w 103"/>
              <a:gd name="T61" fmla="*/ 0 h 636"/>
              <a:gd name="T62" fmla="*/ 15243 w 103"/>
              <a:gd name="T63" fmla="*/ 634 h 636"/>
              <a:gd name="T64" fmla="*/ 12762 w 103"/>
              <a:gd name="T65" fmla="*/ 1268 h 636"/>
              <a:gd name="T66" fmla="*/ 9926 w 103"/>
              <a:gd name="T67" fmla="*/ 2536 h 636"/>
              <a:gd name="T68" fmla="*/ 7444 w 103"/>
              <a:gd name="T69" fmla="*/ 3804 h 636"/>
              <a:gd name="T70" fmla="*/ 5317 w 103"/>
              <a:gd name="T71" fmla="*/ 5706 h 636"/>
              <a:gd name="T72" fmla="*/ 3545 w 103"/>
              <a:gd name="T73" fmla="*/ 8242 h 636"/>
              <a:gd name="T74" fmla="*/ 1772 w 103"/>
              <a:gd name="T75" fmla="*/ 10778 h 636"/>
              <a:gd name="T76" fmla="*/ 709 w 103"/>
              <a:gd name="T77" fmla="*/ 13631 h 636"/>
              <a:gd name="T78" fmla="*/ 0 w 103"/>
              <a:gd name="T79" fmla="*/ 16167 h 636"/>
              <a:gd name="T80" fmla="*/ 0 w 103"/>
              <a:gd name="T81" fmla="*/ 19337 h 636"/>
              <a:gd name="T82" fmla="*/ 0 w 103"/>
              <a:gd name="T83" fmla="*/ 182275 h 6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636"/>
              <a:gd name="T128" fmla="*/ 103 w 103"/>
              <a:gd name="T129" fmla="*/ 636 h 6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636">
                <a:moveTo>
                  <a:pt x="0" y="575"/>
                </a:moveTo>
                <a:lnTo>
                  <a:pt x="0" y="585"/>
                </a:lnTo>
                <a:lnTo>
                  <a:pt x="2" y="595"/>
                </a:lnTo>
                <a:lnTo>
                  <a:pt x="5" y="603"/>
                </a:lnTo>
                <a:lnTo>
                  <a:pt x="10" y="612"/>
                </a:lnTo>
                <a:lnTo>
                  <a:pt x="15" y="619"/>
                </a:lnTo>
                <a:lnTo>
                  <a:pt x="21" y="625"/>
                </a:lnTo>
                <a:lnTo>
                  <a:pt x="28" y="630"/>
                </a:lnTo>
                <a:lnTo>
                  <a:pt x="36" y="633"/>
                </a:lnTo>
                <a:lnTo>
                  <a:pt x="43" y="636"/>
                </a:lnTo>
                <a:lnTo>
                  <a:pt x="52" y="636"/>
                </a:lnTo>
                <a:lnTo>
                  <a:pt x="59" y="636"/>
                </a:lnTo>
                <a:lnTo>
                  <a:pt x="67" y="633"/>
                </a:lnTo>
                <a:lnTo>
                  <a:pt x="75" y="630"/>
                </a:lnTo>
                <a:lnTo>
                  <a:pt x="82" y="625"/>
                </a:lnTo>
                <a:lnTo>
                  <a:pt x="88" y="619"/>
                </a:lnTo>
                <a:lnTo>
                  <a:pt x="93" y="612"/>
                </a:lnTo>
                <a:lnTo>
                  <a:pt x="98" y="603"/>
                </a:lnTo>
                <a:lnTo>
                  <a:pt x="100" y="595"/>
                </a:lnTo>
                <a:lnTo>
                  <a:pt x="103" y="585"/>
                </a:lnTo>
                <a:lnTo>
                  <a:pt x="103" y="575"/>
                </a:lnTo>
                <a:lnTo>
                  <a:pt x="103" y="61"/>
                </a:lnTo>
                <a:lnTo>
                  <a:pt x="100" y="43"/>
                </a:lnTo>
                <a:lnTo>
                  <a:pt x="98" y="34"/>
                </a:lnTo>
                <a:lnTo>
                  <a:pt x="93" y="26"/>
                </a:lnTo>
                <a:lnTo>
                  <a:pt x="88" y="18"/>
                </a:lnTo>
                <a:lnTo>
                  <a:pt x="82" y="12"/>
                </a:lnTo>
                <a:lnTo>
                  <a:pt x="75" y="8"/>
                </a:lnTo>
                <a:lnTo>
                  <a:pt x="67" y="4"/>
                </a:lnTo>
                <a:lnTo>
                  <a:pt x="59" y="2"/>
                </a:lnTo>
                <a:lnTo>
                  <a:pt x="52" y="0"/>
                </a:lnTo>
                <a:lnTo>
                  <a:pt x="43" y="2"/>
                </a:lnTo>
                <a:lnTo>
                  <a:pt x="36" y="4"/>
                </a:lnTo>
                <a:lnTo>
                  <a:pt x="28" y="8"/>
                </a:lnTo>
                <a:lnTo>
                  <a:pt x="21" y="12"/>
                </a:lnTo>
                <a:lnTo>
                  <a:pt x="15" y="18"/>
                </a:lnTo>
                <a:lnTo>
                  <a:pt x="10" y="26"/>
                </a:lnTo>
                <a:lnTo>
                  <a:pt x="5" y="34"/>
                </a:lnTo>
                <a:lnTo>
                  <a:pt x="2" y="43"/>
                </a:lnTo>
                <a:lnTo>
                  <a:pt x="0" y="51"/>
                </a:lnTo>
                <a:lnTo>
                  <a:pt x="0" y="61"/>
                </a:lnTo>
                <a:lnTo>
                  <a:pt x="0" y="575"/>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56" name="Line 332"/>
          <p:cNvSpPr>
            <a:spLocks noChangeShapeType="1"/>
          </p:cNvSpPr>
          <p:nvPr/>
        </p:nvSpPr>
        <p:spPr bwMode="auto">
          <a:xfrm>
            <a:off x="5203825" y="4506913"/>
            <a:ext cx="1588" cy="1587"/>
          </a:xfrm>
          <a:prstGeom prst="line">
            <a:avLst/>
          </a:prstGeom>
          <a:noFill/>
          <a:ln w="0">
            <a:solidFill>
              <a:srgbClr val="FFFF00"/>
            </a:solidFill>
            <a:round/>
            <a:headEnd/>
            <a:tailEnd/>
          </a:ln>
        </p:spPr>
        <p:txBody>
          <a:bodyPr>
            <a:prstTxWarp prst="textNoShape">
              <a:avLst/>
            </a:prstTxWarp>
          </a:bodyPr>
          <a:lstStyle/>
          <a:p>
            <a:endParaRPr lang="en-US"/>
          </a:p>
        </p:txBody>
      </p:sp>
      <p:sp>
        <p:nvSpPr>
          <p:cNvPr id="103757" name="Freeform 333"/>
          <p:cNvSpPr>
            <a:spLocks/>
          </p:cNvSpPr>
          <p:nvPr/>
        </p:nvSpPr>
        <p:spPr bwMode="auto">
          <a:xfrm>
            <a:off x="5184775" y="4506913"/>
            <a:ext cx="323850" cy="38100"/>
          </a:xfrm>
          <a:custGeom>
            <a:avLst/>
            <a:gdLst>
              <a:gd name="T0" fmla="*/ 18050 w 933"/>
              <a:gd name="T1" fmla="*/ 0 h 121"/>
              <a:gd name="T2" fmla="*/ 14926 w 933"/>
              <a:gd name="T3" fmla="*/ 630 h 121"/>
              <a:gd name="T4" fmla="*/ 12496 w 933"/>
              <a:gd name="T5" fmla="*/ 1260 h 121"/>
              <a:gd name="T6" fmla="*/ 9719 w 933"/>
              <a:gd name="T7" fmla="*/ 2519 h 121"/>
              <a:gd name="T8" fmla="*/ 7289 w 933"/>
              <a:gd name="T9" fmla="*/ 3779 h 121"/>
              <a:gd name="T10" fmla="*/ 5207 w 933"/>
              <a:gd name="T11" fmla="*/ 5668 h 121"/>
              <a:gd name="T12" fmla="*/ 3471 w 933"/>
              <a:gd name="T13" fmla="*/ 8187 h 121"/>
              <a:gd name="T14" fmla="*/ 1736 w 933"/>
              <a:gd name="T15" fmla="*/ 10706 h 121"/>
              <a:gd name="T16" fmla="*/ 694 w 933"/>
              <a:gd name="T17" fmla="*/ 13540 h 121"/>
              <a:gd name="T18" fmla="*/ 0 w 933"/>
              <a:gd name="T19" fmla="*/ 16059 h 121"/>
              <a:gd name="T20" fmla="*/ 0 w 933"/>
              <a:gd name="T21" fmla="*/ 19207 h 121"/>
              <a:gd name="T22" fmla="*/ 0 w 933"/>
              <a:gd name="T23" fmla="*/ 22041 h 121"/>
              <a:gd name="T24" fmla="*/ 694 w 933"/>
              <a:gd name="T25" fmla="*/ 25190 h 121"/>
              <a:gd name="T26" fmla="*/ 1736 w 933"/>
              <a:gd name="T27" fmla="*/ 27709 h 121"/>
              <a:gd name="T28" fmla="*/ 3471 w 933"/>
              <a:gd name="T29" fmla="*/ 30543 h 121"/>
              <a:gd name="T30" fmla="*/ 5207 w 933"/>
              <a:gd name="T31" fmla="*/ 32747 h 121"/>
              <a:gd name="T32" fmla="*/ 7289 w 933"/>
              <a:gd name="T33" fmla="*/ 34636 h 121"/>
              <a:gd name="T34" fmla="*/ 9719 w 933"/>
              <a:gd name="T35" fmla="*/ 36211 h 121"/>
              <a:gd name="T36" fmla="*/ 12496 w 933"/>
              <a:gd name="T37" fmla="*/ 37470 h 121"/>
              <a:gd name="T38" fmla="*/ 14926 w 933"/>
              <a:gd name="T39" fmla="*/ 38100 h 121"/>
              <a:gd name="T40" fmla="*/ 18050 w 933"/>
              <a:gd name="T41" fmla="*/ 38100 h 121"/>
              <a:gd name="T42" fmla="*/ 305800 w 933"/>
              <a:gd name="T43" fmla="*/ 38100 h 121"/>
              <a:gd name="T44" fmla="*/ 311354 w 933"/>
              <a:gd name="T45" fmla="*/ 37470 h 121"/>
              <a:gd name="T46" fmla="*/ 313784 w 933"/>
              <a:gd name="T47" fmla="*/ 36211 h 121"/>
              <a:gd name="T48" fmla="*/ 316561 w 933"/>
              <a:gd name="T49" fmla="*/ 34636 h 121"/>
              <a:gd name="T50" fmla="*/ 318643 w 933"/>
              <a:gd name="T51" fmla="*/ 32747 h 121"/>
              <a:gd name="T52" fmla="*/ 320379 w 933"/>
              <a:gd name="T53" fmla="*/ 30543 h 121"/>
              <a:gd name="T54" fmla="*/ 322114 w 933"/>
              <a:gd name="T55" fmla="*/ 27709 h 121"/>
              <a:gd name="T56" fmla="*/ 322809 w 933"/>
              <a:gd name="T57" fmla="*/ 25190 h 121"/>
              <a:gd name="T58" fmla="*/ 323850 w 933"/>
              <a:gd name="T59" fmla="*/ 22041 h 121"/>
              <a:gd name="T60" fmla="*/ 323850 w 933"/>
              <a:gd name="T61" fmla="*/ 19207 h 121"/>
              <a:gd name="T62" fmla="*/ 323850 w 933"/>
              <a:gd name="T63" fmla="*/ 16059 h 121"/>
              <a:gd name="T64" fmla="*/ 322809 w 933"/>
              <a:gd name="T65" fmla="*/ 13540 h 121"/>
              <a:gd name="T66" fmla="*/ 322114 w 933"/>
              <a:gd name="T67" fmla="*/ 10706 h 121"/>
              <a:gd name="T68" fmla="*/ 320379 w 933"/>
              <a:gd name="T69" fmla="*/ 8187 h 121"/>
              <a:gd name="T70" fmla="*/ 318643 w 933"/>
              <a:gd name="T71" fmla="*/ 5668 h 121"/>
              <a:gd name="T72" fmla="*/ 316561 w 933"/>
              <a:gd name="T73" fmla="*/ 3779 h 121"/>
              <a:gd name="T74" fmla="*/ 313784 w 933"/>
              <a:gd name="T75" fmla="*/ 2519 h 121"/>
              <a:gd name="T76" fmla="*/ 311354 w 933"/>
              <a:gd name="T77" fmla="*/ 1260 h 121"/>
              <a:gd name="T78" fmla="*/ 308577 w 933"/>
              <a:gd name="T79" fmla="*/ 630 h 121"/>
              <a:gd name="T80" fmla="*/ 305800 w 933"/>
              <a:gd name="T81" fmla="*/ 0 h 121"/>
              <a:gd name="T82" fmla="*/ 18050 w 933"/>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3"/>
              <a:gd name="T127" fmla="*/ 0 h 121"/>
              <a:gd name="T128" fmla="*/ 933 w 933"/>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3" h="121">
                <a:moveTo>
                  <a:pt x="52" y="0"/>
                </a:moveTo>
                <a:lnTo>
                  <a:pt x="43" y="2"/>
                </a:lnTo>
                <a:lnTo>
                  <a:pt x="36" y="4"/>
                </a:lnTo>
                <a:lnTo>
                  <a:pt x="28" y="8"/>
                </a:lnTo>
                <a:lnTo>
                  <a:pt x="21" y="12"/>
                </a:lnTo>
                <a:lnTo>
                  <a:pt x="15" y="18"/>
                </a:lnTo>
                <a:lnTo>
                  <a:pt x="10" y="26"/>
                </a:lnTo>
                <a:lnTo>
                  <a:pt x="5" y="34"/>
                </a:lnTo>
                <a:lnTo>
                  <a:pt x="2" y="43"/>
                </a:lnTo>
                <a:lnTo>
                  <a:pt x="0" y="51"/>
                </a:lnTo>
                <a:lnTo>
                  <a:pt x="0" y="61"/>
                </a:lnTo>
                <a:lnTo>
                  <a:pt x="0" y="70"/>
                </a:lnTo>
                <a:lnTo>
                  <a:pt x="2" y="80"/>
                </a:lnTo>
                <a:lnTo>
                  <a:pt x="5" y="88"/>
                </a:lnTo>
                <a:lnTo>
                  <a:pt x="10" y="97"/>
                </a:lnTo>
                <a:lnTo>
                  <a:pt x="15" y="104"/>
                </a:lnTo>
                <a:lnTo>
                  <a:pt x="21" y="110"/>
                </a:lnTo>
                <a:lnTo>
                  <a:pt x="28" y="115"/>
                </a:lnTo>
                <a:lnTo>
                  <a:pt x="36" y="119"/>
                </a:lnTo>
                <a:lnTo>
                  <a:pt x="43" y="121"/>
                </a:lnTo>
                <a:lnTo>
                  <a:pt x="52" y="121"/>
                </a:lnTo>
                <a:lnTo>
                  <a:pt x="881" y="121"/>
                </a:lnTo>
                <a:lnTo>
                  <a:pt x="897" y="119"/>
                </a:lnTo>
                <a:lnTo>
                  <a:pt x="904" y="115"/>
                </a:lnTo>
                <a:lnTo>
                  <a:pt x="912" y="110"/>
                </a:lnTo>
                <a:lnTo>
                  <a:pt x="918" y="104"/>
                </a:lnTo>
                <a:lnTo>
                  <a:pt x="923" y="97"/>
                </a:lnTo>
                <a:lnTo>
                  <a:pt x="928" y="88"/>
                </a:lnTo>
                <a:lnTo>
                  <a:pt x="930" y="80"/>
                </a:lnTo>
                <a:lnTo>
                  <a:pt x="933" y="70"/>
                </a:lnTo>
                <a:lnTo>
                  <a:pt x="933" y="61"/>
                </a:lnTo>
                <a:lnTo>
                  <a:pt x="933" y="51"/>
                </a:lnTo>
                <a:lnTo>
                  <a:pt x="930" y="43"/>
                </a:lnTo>
                <a:lnTo>
                  <a:pt x="928" y="34"/>
                </a:lnTo>
                <a:lnTo>
                  <a:pt x="923" y="26"/>
                </a:lnTo>
                <a:lnTo>
                  <a:pt x="918" y="18"/>
                </a:lnTo>
                <a:lnTo>
                  <a:pt x="912" y="12"/>
                </a:lnTo>
                <a:lnTo>
                  <a:pt x="904" y="8"/>
                </a:lnTo>
                <a:lnTo>
                  <a:pt x="897" y="4"/>
                </a:lnTo>
                <a:lnTo>
                  <a:pt x="889" y="2"/>
                </a:lnTo>
                <a:lnTo>
                  <a:pt x="881"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58" name="Line 334"/>
          <p:cNvSpPr>
            <a:spLocks noChangeShapeType="1"/>
          </p:cNvSpPr>
          <p:nvPr/>
        </p:nvSpPr>
        <p:spPr bwMode="auto">
          <a:xfrm>
            <a:off x="5472113" y="4525963"/>
            <a:ext cx="1587" cy="1587"/>
          </a:xfrm>
          <a:prstGeom prst="line">
            <a:avLst/>
          </a:prstGeom>
          <a:noFill/>
          <a:ln w="0">
            <a:solidFill>
              <a:srgbClr val="FFFF00"/>
            </a:solidFill>
            <a:round/>
            <a:headEnd/>
            <a:tailEnd/>
          </a:ln>
        </p:spPr>
        <p:txBody>
          <a:bodyPr>
            <a:prstTxWarp prst="textNoShape">
              <a:avLst/>
            </a:prstTxWarp>
          </a:bodyPr>
          <a:lstStyle/>
          <a:p>
            <a:endParaRPr lang="en-US"/>
          </a:p>
        </p:txBody>
      </p:sp>
      <p:sp>
        <p:nvSpPr>
          <p:cNvPr id="103759" name="Freeform 335"/>
          <p:cNvSpPr>
            <a:spLocks/>
          </p:cNvSpPr>
          <p:nvPr/>
        </p:nvSpPr>
        <p:spPr bwMode="auto">
          <a:xfrm>
            <a:off x="5472113" y="4452938"/>
            <a:ext cx="36512" cy="92075"/>
          </a:xfrm>
          <a:custGeom>
            <a:avLst/>
            <a:gdLst>
              <a:gd name="T0" fmla="*/ 0 w 104"/>
              <a:gd name="T1" fmla="*/ 73220 h 293"/>
              <a:gd name="T2" fmla="*/ 351 w 104"/>
              <a:gd name="T3" fmla="*/ 76048 h 293"/>
              <a:gd name="T4" fmla="*/ 702 w 104"/>
              <a:gd name="T5" fmla="*/ 79191 h 293"/>
              <a:gd name="T6" fmla="*/ 2106 w 104"/>
              <a:gd name="T7" fmla="*/ 81705 h 293"/>
              <a:gd name="T8" fmla="*/ 3511 w 104"/>
              <a:gd name="T9" fmla="*/ 84533 h 293"/>
              <a:gd name="T10" fmla="*/ 5617 w 104"/>
              <a:gd name="T11" fmla="*/ 86733 h 293"/>
              <a:gd name="T12" fmla="*/ 7724 w 104"/>
              <a:gd name="T13" fmla="*/ 88618 h 293"/>
              <a:gd name="T14" fmla="*/ 9830 w 104"/>
              <a:gd name="T15" fmla="*/ 90190 h 293"/>
              <a:gd name="T16" fmla="*/ 12639 w 104"/>
              <a:gd name="T17" fmla="*/ 91447 h 293"/>
              <a:gd name="T18" fmla="*/ 15447 w 104"/>
              <a:gd name="T19" fmla="*/ 92075 h 293"/>
              <a:gd name="T20" fmla="*/ 18256 w 104"/>
              <a:gd name="T21" fmla="*/ 92075 h 293"/>
              <a:gd name="T22" fmla="*/ 21065 w 104"/>
              <a:gd name="T23" fmla="*/ 92075 h 293"/>
              <a:gd name="T24" fmla="*/ 23873 w 104"/>
              <a:gd name="T25" fmla="*/ 91447 h 293"/>
              <a:gd name="T26" fmla="*/ 26331 w 104"/>
              <a:gd name="T27" fmla="*/ 90190 h 293"/>
              <a:gd name="T28" fmla="*/ 29139 w 104"/>
              <a:gd name="T29" fmla="*/ 88618 h 293"/>
              <a:gd name="T30" fmla="*/ 31246 w 104"/>
              <a:gd name="T31" fmla="*/ 86733 h 293"/>
              <a:gd name="T32" fmla="*/ 33001 w 104"/>
              <a:gd name="T33" fmla="*/ 84533 h 293"/>
              <a:gd name="T34" fmla="*/ 34757 w 104"/>
              <a:gd name="T35" fmla="*/ 81705 h 293"/>
              <a:gd name="T36" fmla="*/ 35459 w 104"/>
              <a:gd name="T37" fmla="*/ 79191 h 293"/>
              <a:gd name="T38" fmla="*/ 36512 w 104"/>
              <a:gd name="T39" fmla="*/ 76048 h 293"/>
              <a:gd name="T40" fmla="*/ 36512 w 104"/>
              <a:gd name="T41" fmla="*/ 73220 h 293"/>
              <a:gd name="T42" fmla="*/ 36512 w 104"/>
              <a:gd name="T43" fmla="*/ 18855 h 293"/>
              <a:gd name="T44" fmla="*/ 35459 w 104"/>
              <a:gd name="T45" fmla="*/ 12884 h 293"/>
              <a:gd name="T46" fmla="*/ 34757 w 104"/>
              <a:gd name="T47" fmla="*/ 10056 h 293"/>
              <a:gd name="T48" fmla="*/ 33001 w 104"/>
              <a:gd name="T49" fmla="*/ 7542 h 293"/>
              <a:gd name="T50" fmla="*/ 31246 w 104"/>
              <a:gd name="T51" fmla="*/ 5028 h 293"/>
              <a:gd name="T52" fmla="*/ 29139 w 104"/>
              <a:gd name="T53" fmla="*/ 3142 h 293"/>
              <a:gd name="T54" fmla="*/ 26331 w 104"/>
              <a:gd name="T55" fmla="*/ 1885 h 293"/>
              <a:gd name="T56" fmla="*/ 23873 w 104"/>
              <a:gd name="T57" fmla="*/ 628 h 293"/>
              <a:gd name="T58" fmla="*/ 21065 w 104"/>
              <a:gd name="T59" fmla="*/ 0 h 293"/>
              <a:gd name="T60" fmla="*/ 18256 w 104"/>
              <a:gd name="T61" fmla="*/ 0 h 293"/>
              <a:gd name="T62" fmla="*/ 15447 w 104"/>
              <a:gd name="T63" fmla="*/ 0 h 293"/>
              <a:gd name="T64" fmla="*/ 12639 w 104"/>
              <a:gd name="T65" fmla="*/ 628 h 293"/>
              <a:gd name="T66" fmla="*/ 9830 w 104"/>
              <a:gd name="T67" fmla="*/ 1885 h 293"/>
              <a:gd name="T68" fmla="*/ 7724 w 104"/>
              <a:gd name="T69" fmla="*/ 3142 h 293"/>
              <a:gd name="T70" fmla="*/ 5617 w 104"/>
              <a:gd name="T71" fmla="*/ 5028 h 293"/>
              <a:gd name="T72" fmla="*/ 3511 w 104"/>
              <a:gd name="T73" fmla="*/ 7542 h 293"/>
              <a:gd name="T74" fmla="*/ 2106 w 104"/>
              <a:gd name="T75" fmla="*/ 10056 h 293"/>
              <a:gd name="T76" fmla="*/ 702 w 104"/>
              <a:gd name="T77" fmla="*/ 12884 h 293"/>
              <a:gd name="T78" fmla="*/ 351 w 104"/>
              <a:gd name="T79" fmla="*/ 15712 h 293"/>
              <a:gd name="T80" fmla="*/ 0 w 104"/>
              <a:gd name="T81" fmla="*/ 18855 h 293"/>
              <a:gd name="T82" fmla="*/ 0 w 104"/>
              <a:gd name="T83" fmla="*/ 73220 h 2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293"/>
              <a:gd name="T128" fmla="*/ 104 w 104"/>
              <a:gd name="T129" fmla="*/ 293 h 29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293">
                <a:moveTo>
                  <a:pt x="0" y="233"/>
                </a:moveTo>
                <a:lnTo>
                  <a:pt x="1" y="242"/>
                </a:lnTo>
                <a:lnTo>
                  <a:pt x="2" y="252"/>
                </a:lnTo>
                <a:lnTo>
                  <a:pt x="6" y="260"/>
                </a:lnTo>
                <a:lnTo>
                  <a:pt x="10" y="269"/>
                </a:lnTo>
                <a:lnTo>
                  <a:pt x="16" y="276"/>
                </a:lnTo>
                <a:lnTo>
                  <a:pt x="22" y="282"/>
                </a:lnTo>
                <a:lnTo>
                  <a:pt x="28" y="287"/>
                </a:lnTo>
                <a:lnTo>
                  <a:pt x="36" y="291"/>
                </a:lnTo>
                <a:lnTo>
                  <a:pt x="44" y="293"/>
                </a:lnTo>
                <a:lnTo>
                  <a:pt x="52" y="293"/>
                </a:lnTo>
                <a:lnTo>
                  <a:pt x="60" y="293"/>
                </a:lnTo>
                <a:lnTo>
                  <a:pt x="68" y="291"/>
                </a:lnTo>
                <a:lnTo>
                  <a:pt x="75" y="287"/>
                </a:lnTo>
                <a:lnTo>
                  <a:pt x="83" y="282"/>
                </a:lnTo>
                <a:lnTo>
                  <a:pt x="89" y="276"/>
                </a:lnTo>
                <a:lnTo>
                  <a:pt x="94" y="269"/>
                </a:lnTo>
                <a:lnTo>
                  <a:pt x="99" y="260"/>
                </a:lnTo>
                <a:lnTo>
                  <a:pt x="101" y="252"/>
                </a:lnTo>
                <a:lnTo>
                  <a:pt x="104" y="242"/>
                </a:lnTo>
                <a:lnTo>
                  <a:pt x="104" y="233"/>
                </a:lnTo>
                <a:lnTo>
                  <a:pt x="104" y="60"/>
                </a:lnTo>
                <a:lnTo>
                  <a:pt x="101" y="41"/>
                </a:lnTo>
                <a:lnTo>
                  <a:pt x="99" y="32"/>
                </a:lnTo>
                <a:lnTo>
                  <a:pt x="94" y="24"/>
                </a:lnTo>
                <a:lnTo>
                  <a:pt x="89" y="16"/>
                </a:lnTo>
                <a:lnTo>
                  <a:pt x="83" y="10"/>
                </a:lnTo>
                <a:lnTo>
                  <a:pt x="75" y="6"/>
                </a:lnTo>
                <a:lnTo>
                  <a:pt x="68" y="2"/>
                </a:lnTo>
                <a:lnTo>
                  <a:pt x="60" y="0"/>
                </a:lnTo>
                <a:lnTo>
                  <a:pt x="52" y="0"/>
                </a:lnTo>
                <a:lnTo>
                  <a:pt x="44" y="0"/>
                </a:lnTo>
                <a:lnTo>
                  <a:pt x="36" y="2"/>
                </a:lnTo>
                <a:lnTo>
                  <a:pt x="28" y="6"/>
                </a:lnTo>
                <a:lnTo>
                  <a:pt x="22" y="10"/>
                </a:lnTo>
                <a:lnTo>
                  <a:pt x="16" y="16"/>
                </a:lnTo>
                <a:lnTo>
                  <a:pt x="10" y="24"/>
                </a:lnTo>
                <a:lnTo>
                  <a:pt x="6" y="32"/>
                </a:lnTo>
                <a:lnTo>
                  <a:pt x="2" y="41"/>
                </a:lnTo>
                <a:lnTo>
                  <a:pt x="1" y="50"/>
                </a:lnTo>
                <a:lnTo>
                  <a:pt x="0" y="60"/>
                </a:lnTo>
                <a:lnTo>
                  <a:pt x="0" y="233"/>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60" name="Line 336"/>
          <p:cNvSpPr>
            <a:spLocks noChangeShapeType="1"/>
          </p:cNvSpPr>
          <p:nvPr/>
        </p:nvSpPr>
        <p:spPr bwMode="auto">
          <a:xfrm>
            <a:off x="5491163" y="4452938"/>
            <a:ext cx="0" cy="1587"/>
          </a:xfrm>
          <a:prstGeom prst="line">
            <a:avLst/>
          </a:prstGeom>
          <a:noFill/>
          <a:ln w="0">
            <a:solidFill>
              <a:srgbClr val="FFFF00"/>
            </a:solidFill>
            <a:round/>
            <a:headEnd/>
            <a:tailEnd/>
          </a:ln>
        </p:spPr>
        <p:txBody>
          <a:bodyPr>
            <a:prstTxWarp prst="textNoShape">
              <a:avLst/>
            </a:prstTxWarp>
          </a:bodyPr>
          <a:lstStyle/>
          <a:p>
            <a:endParaRPr lang="en-US"/>
          </a:p>
        </p:txBody>
      </p:sp>
      <p:sp>
        <p:nvSpPr>
          <p:cNvPr id="103761" name="Freeform 337"/>
          <p:cNvSpPr>
            <a:spLocks/>
          </p:cNvSpPr>
          <p:nvPr/>
        </p:nvSpPr>
        <p:spPr bwMode="auto">
          <a:xfrm>
            <a:off x="5472113" y="4452938"/>
            <a:ext cx="322262" cy="38100"/>
          </a:xfrm>
          <a:custGeom>
            <a:avLst/>
            <a:gdLst>
              <a:gd name="T0" fmla="*/ 17942 w 934"/>
              <a:gd name="T1" fmla="*/ 0 h 120"/>
              <a:gd name="T2" fmla="*/ 15182 w 934"/>
              <a:gd name="T3" fmla="*/ 0 h 120"/>
              <a:gd name="T4" fmla="*/ 12421 w 934"/>
              <a:gd name="T5" fmla="*/ 635 h 120"/>
              <a:gd name="T6" fmla="*/ 9661 w 934"/>
              <a:gd name="T7" fmla="*/ 1905 h 120"/>
              <a:gd name="T8" fmla="*/ 7591 w 934"/>
              <a:gd name="T9" fmla="*/ 3175 h 120"/>
              <a:gd name="T10" fmla="*/ 5521 w 934"/>
              <a:gd name="T11" fmla="*/ 5080 h 120"/>
              <a:gd name="T12" fmla="*/ 3450 w 934"/>
              <a:gd name="T13" fmla="*/ 7620 h 120"/>
              <a:gd name="T14" fmla="*/ 2070 w 934"/>
              <a:gd name="T15" fmla="*/ 10160 h 120"/>
              <a:gd name="T16" fmla="*/ 690 w 934"/>
              <a:gd name="T17" fmla="*/ 13018 h 120"/>
              <a:gd name="T18" fmla="*/ 345 w 934"/>
              <a:gd name="T19" fmla="*/ 15875 h 120"/>
              <a:gd name="T20" fmla="*/ 0 w 934"/>
              <a:gd name="T21" fmla="*/ 19050 h 120"/>
              <a:gd name="T22" fmla="*/ 345 w 934"/>
              <a:gd name="T23" fmla="*/ 22225 h 120"/>
              <a:gd name="T24" fmla="*/ 690 w 934"/>
              <a:gd name="T25" fmla="*/ 24765 h 120"/>
              <a:gd name="T26" fmla="*/ 2070 w 934"/>
              <a:gd name="T27" fmla="*/ 27623 h 120"/>
              <a:gd name="T28" fmla="*/ 3450 w 934"/>
              <a:gd name="T29" fmla="*/ 30163 h 120"/>
              <a:gd name="T30" fmla="*/ 5521 w 934"/>
              <a:gd name="T31" fmla="*/ 32385 h 120"/>
              <a:gd name="T32" fmla="*/ 7591 w 934"/>
              <a:gd name="T33" fmla="*/ 34290 h 120"/>
              <a:gd name="T34" fmla="*/ 9661 w 934"/>
              <a:gd name="T35" fmla="*/ 35878 h 120"/>
              <a:gd name="T36" fmla="*/ 12421 w 934"/>
              <a:gd name="T37" fmla="*/ 37148 h 120"/>
              <a:gd name="T38" fmla="*/ 15182 w 934"/>
              <a:gd name="T39" fmla="*/ 37783 h 120"/>
              <a:gd name="T40" fmla="*/ 17942 w 934"/>
              <a:gd name="T41" fmla="*/ 38100 h 120"/>
              <a:gd name="T42" fmla="*/ 304320 w 934"/>
              <a:gd name="T43" fmla="*/ 38100 h 120"/>
              <a:gd name="T44" fmla="*/ 309841 w 934"/>
              <a:gd name="T45" fmla="*/ 37148 h 120"/>
              <a:gd name="T46" fmla="*/ 312256 w 934"/>
              <a:gd name="T47" fmla="*/ 35878 h 120"/>
              <a:gd name="T48" fmla="*/ 315016 w 934"/>
              <a:gd name="T49" fmla="*/ 34290 h 120"/>
              <a:gd name="T50" fmla="*/ 317086 w 934"/>
              <a:gd name="T51" fmla="*/ 32385 h 120"/>
              <a:gd name="T52" fmla="*/ 318812 w 934"/>
              <a:gd name="T53" fmla="*/ 30163 h 120"/>
              <a:gd name="T54" fmla="*/ 320192 w 934"/>
              <a:gd name="T55" fmla="*/ 27623 h 120"/>
              <a:gd name="T56" fmla="*/ 321227 w 934"/>
              <a:gd name="T57" fmla="*/ 24765 h 120"/>
              <a:gd name="T58" fmla="*/ 321917 w 934"/>
              <a:gd name="T59" fmla="*/ 22225 h 120"/>
              <a:gd name="T60" fmla="*/ 322262 w 934"/>
              <a:gd name="T61" fmla="*/ 19050 h 120"/>
              <a:gd name="T62" fmla="*/ 321917 w 934"/>
              <a:gd name="T63" fmla="*/ 15875 h 120"/>
              <a:gd name="T64" fmla="*/ 321227 w 934"/>
              <a:gd name="T65" fmla="*/ 13018 h 120"/>
              <a:gd name="T66" fmla="*/ 320192 w 934"/>
              <a:gd name="T67" fmla="*/ 10160 h 120"/>
              <a:gd name="T68" fmla="*/ 318812 w 934"/>
              <a:gd name="T69" fmla="*/ 7620 h 120"/>
              <a:gd name="T70" fmla="*/ 317086 w 934"/>
              <a:gd name="T71" fmla="*/ 5080 h 120"/>
              <a:gd name="T72" fmla="*/ 315016 w 934"/>
              <a:gd name="T73" fmla="*/ 3175 h 120"/>
              <a:gd name="T74" fmla="*/ 312256 w 934"/>
              <a:gd name="T75" fmla="*/ 1905 h 120"/>
              <a:gd name="T76" fmla="*/ 309841 w 934"/>
              <a:gd name="T77" fmla="*/ 635 h 120"/>
              <a:gd name="T78" fmla="*/ 307426 w 934"/>
              <a:gd name="T79" fmla="*/ 0 h 120"/>
              <a:gd name="T80" fmla="*/ 304320 w 934"/>
              <a:gd name="T81" fmla="*/ 0 h 120"/>
              <a:gd name="T82" fmla="*/ 17942 w 934"/>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0"/>
              <a:gd name="T128" fmla="*/ 934 w 934"/>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0">
                <a:moveTo>
                  <a:pt x="52" y="0"/>
                </a:moveTo>
                <a:lnTo>
                  <a:pt x="44" y="0"/>
                </a:lnTo>
                <a:lnTo>
                  <a:pt x="36" y="2"/>
                </a:lnTo>
                <a:lnTo>
                  <a:pt x="28" y="6"/>
                </a:lnTo>
                <a:lnTo>
                  <a:pt x="22" y="10"/>
                </a:lnTo>
                <a:lnTo>
                  <a:pt x="16" y="16"/>
                </a:lnTo>
                <a:lnTo>
                  <a:pt x="10" y="24"/>
                </a:lnTo>
                <a:lnTo>
                  <a:pt x="6" y="32"/>
                </a:lnTo>
                <a:lnTo>
                  <a:pt x="2" y="41"/>
                </a:lnTo>
                <a:lnTo>
                  <a:pt x="1" y="50"/>
                </a:lnTo>
                <a:lnTo>
                  <a:pt x="0" y="60"/>
                </a:lnTo>
                <a:lnTo>
                  <a:pt x="1" y="70"/>
                </a:lnTo>
                <a:lnTo>
                  <a:pt x="2" y="78"/>
                </a:lnTo>
                <a:lnTo>
                  <a:pt x="6" y="87"/>
                </a:lnTo>
                <a:lnTo>
                  <a:pt x="10" y="95"/>
                </a:lnTo>
                <a:lnTo>
                  <a:pt x="16" y="102"/>
                </a:lnTo>
                <a:lnTo>
                  <a:pt x="22" y="108"/>
                </a:lnTo>
                <a:lnTo>
                  <a:pt x="28" y="113"/>
                </a:lnTo>
                <a:lnTo>
                  <a:pt x="36" y="117"/>
                </a:lnTo>
                <a:lnTo>
                  <a:pt x="44" y="119"/>
                </a:lnTo>
                <a:lnTo>
                  <a:pt x="52" y="120"/>
                </a:lnTo>
                <a:lnTo>
                  <a:pt x="882" y="120"/>
                </a:lnTo>
                <a:lnTo>
                  <a:pt x="898" y="117"/>
                </a:lnTo>
                <a:lnTo>
                  <a:pt x="905" y="113"/>
                </a:lnTo>
                <a:lnTo>
                  <a:pt x="913" y="108"/>
                </a:lnTo>
                <a:lnTo>
                  <a:pt x="919" y="102"/>
                </a:lnTo>
                <a:lnTo>
                  <a:pt x="924" y="95"/>
                </a:lnTo>
                <a:lnTo>
                  <a:pt x="928" y="87"/>
                </a:lnTo>
                <a:lnTo>
                  <a:pt x="931" y="78"/>
                </a:lnTo>
                <a:lnTo>
                  <a:pt x="933" y="70"/>
                </a:lnTo>
                <a:lnTo>
                  <a:pt x="934" y="60"/>
                </a:lnTo>
                <a:lnTo>
                  <a:pt x="933" y="50"/>
                </a:lnTo>
                <a:lnTo>
                  <a:pt x="931" y="41"/>
                </a:lnTo>
                <a:lnTo>
                  <a:pt x="928" y="32"/>
                </a:lnTo>
                <a:lnTo>
                  <a:pt x="924" y="24"/>
                </a:lnTo>
                <a:lnTo>
                  <a:pt x="919" y="16"/>
                </a:lnTo>
                <a:lnTo>
                  <a:pt x="913" y="10"/>
                </a:lnTo>
                <a:lnTo>
                  <a:pt x="905" y="6"/>
                </a:lnTo>
                <a:lnTo>
                  <a:pt x="898" y="2"/>
                </a:lnTo>
                <a:lnTo>
                  <a:pt x="891" y="0"/>
                </a:lnTo>
                <a:lnTo>
                  <a:pt x="882"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62" name="Line 338"/>
          <p:cNvSpPr>
            <a:spLocks noChangeShapeType="1"/>
          </p:cNvSpPr>
          <p:nvPr/>
        </p:nvSpPr>
        <p:spPr bwMode="auto">
          <a:xfrm>
            <a:off x="5757863" y="4471988"/>
            <a:ext cx="1587" cy="1587"/>
          </a:xfrm>
          <a:prstGeom prst="line">
            <a:avLst/>
          </a:prstGeom>
          <a:noFill/>
          <a:ln w="0">
            <a:solidFill>
              <a:srgbClr val="FFFF00"/>
            </a:solidFill>
            <a:round/>
            <a:headEnd/>
            <a:tailEnd/>
          </a:ln>
        </p:spPr>
        <p:txBody>
          <a:bodyPr>
            <a:prstTxWarp prst="textNoShape">
              <a:avLst/>
            </a:prstTxWarp>
          </a:bodyPr>
          <a:lstStyle/>
          <a:p>
            <a:endParaRPr lang="en-US"/>
          </a:p>
        </p:txBody>
      </p:sp>
      <p:sp>
        <p:nvSpPr>
          <p:cNvPr id="103763" name="Freeform 339"/>
          <p:cNvSpPr>
            <a:spLocks/>
          </p:cNvSpPr>
          <p:nvPr/>
        </p:nvSpPr>
        <p:spPr bwMode="auto">
          <a:xfrm>
            <a:off x="5757863" y="4397375"/>
            <a:ext cx="36512" cy="93663"/>
          </a:xfrm>
          <a:custGeom>
            <a:avLst/>
            <a:gdLst>
              <a:gd name="T0" fmla="*/ 0 w 104"/>
              <a:gd name="T1" fmla="*/ 74741 h 297"/>
              <a:gd name="T2" fmla="*/ 351 w 104"/>
              <a:gd name="T3" fmla="*/ 77895 h 297"/>
              <a:gd name="T4" fmla="*/ 702 w 104"/>
              <a:gd name="T5" fmla="*/ 80418 h 297"/>
              <a:gd name="T6" fmla="*/ 2106 w 104"/>
              <a:gd name="T7" fmla="*/ 83256 h 297"/>
              <a:gd name="T8" fmla="*/ 3511 w 104"/>
              <a:gd name="T9" fmla="*/ 85779 h 297"/>
              <a:gd name="T10" fmla="*/ 5266 w 104"/>
              <a:gd name="T11" fmla="*/ 87986 h 297"/>
              <a:gd name="T12" fmla="*/ 7373 w 104"/>
              <a:gd name="T13" fmla="*/ 89879 h 297"/>
              <a:gd name="T14" fmla="*/ 9830 w 104"/>
              <a:gd name="T15" fmla="*/ 91455 h 297"/>
              <a:gd name="T16" fmla="*/ 12639 w 104"/>
              <a:gd name="T17" fmla="*/ 92717 h 297"/>
              <a:gd name="T18" fmla="*/ 15096 w 104"/>
              <a:gd name="T19" fmla="*/ 93348 h 297"/>
              <a:gd name="T20" fmla="*/ 18256 w 104"/>
              <a:gd name="T21" fmla="*/ 93663 h 297"/>
              <a:gd name="T22" fmla="*/ 21416 w 104"/>
              <a:gd name="T23" fmla="*/ 93348 h 297"/>
              <a:gd name="T24" fmla="*/ 23873 w 104"/>
              <a:gd name="T25" fmla="*/ 92717 h 297"/>
              <a:gd name="T26" fmla="*/ 26331 w 104"/>
              <a:gd name="T27" fmla="*/ 91455 h 297"/>
              <a:gd name="T28" fmla="*/ 29139 w 104"/>
              <a:gd name="T29" fmla="*/ 89879 h 297"/>
              <a:gd name="T30" fmla="*/ 31246 w 104"/>
              <a:gd name="T31" fmla="*/ 87986 h 297"/>
              <a:gd name="T32" fmla="*/ 33001 w 104"/>
              <a:gd name="T33" fmla="*/ 85779 h 297"/>
              <a:gd name="T34" fmla="*/ 34406 w 104"/>
              <a:gd name="T35" fmla="*/ 83256 h 297"/>
              <a:gd name="T36" fmla="*/ 35459 w 104"/>
              <a:gd name="T37" fmla="*/ 80418 h 297"/>
              <a:gd name="T38" fmla="*/ 36161 w 104"/>
              <a:gd name="T39" fmla="*/ 77895 h 297"/>
              <a:gd name="T40" fmla="*/ 36512 w 104"/>
              <a:gd name="T41" fmla="*/ 74741 h 297"/>
              <a:gd name="T42" fmla="*/ 36512 w 104"/>
              <a:gd name="T43" fmla="*/ 19237 h 297"/>
              <a:gd name="T44" fmla="*/ 35459 w 104"/>
              <a:gd name="T45" fmla="*/ 13245 h 297"/>
              <a:gd name="T46" fmla="*/ 34406 w 104"/>
              <a:gd name="T47" fmla="*/ 10407 h 297"/>
              <a:gd name="T48" fmla="*/ 33001 w 104"/>
              <a:gd name="T49" fmla="*/ 8199 h 297"/>
              <a:gd name="T50" fmla="*/ 31246 w 104"/>
              <a:gd name="T51" fmla="*/ 5677 h 297"/>
              <a:gd name="T52" fmla="*/ 29139 w 104"/>
              <a:gd name="T53" fmla="*/ 3784 h 297"/>
              <a:gd name="T54" fmla="*/ 26331 w 104"/>
              <a:gd name="T55" fmla="*/ 2208 h 297"/>
              <a:gd name="T56" fmla="*/ 23873 w 104"/>
              <a:gd name="T57" fmla="*/ 1261 h 297"/>
              <a:gd name="T58" fmla="*/ 21416 w 104"/>
              <a:gd name="T59" fmla="*/ 315 h 297"/>
              <a:gd name="T60" fmla="*/ 18256 w 104"/>
              <a:gd name="T61" fmla="*/ 0 h 297"/>
              <a:gd name="T62" fmla="*/ 15096 w 104"/>
              <a:gd name="T63" fmla="*/ 315 h 297"/>
              <a:gd name="T64" fmla="*/ 12639 w 104"/>
              <a:gd name="T65" fmla="*/ 1261 h 297"/>
              <a:gd name="T66" fmla="*/ 9830 w 104"/>
              <a:gd name="T67" fmla="*/ 2208 h 297"/>
              <a:gd name="T68" fmla="*/ 7373 w 104"/>
              <a:gd name="T69" fmla="*/ 3784 h 297"/>
              <a:gd name="T70" fmla="*/ 5266 w 104"/>
              <a:gd name="T71" fmla="*/ 5677 h 297"/>
              <a:gd name="T72" fmla="*/ 3511 w 104"/>
              <a:gd name="T73" fmla="*/ 8199 h 297"/>
              <a:gd name="T74" fmla="*/ 2106 w 104"/>
              <a:gd name="T75" fmla="*/ 10407 h 297"/>
              <a:gd name="T76" fmla="*/ 702 w 104"/>
              <a:gd name="T77" fmla="*/ 13245 h 297"/>
              <a:gd name="T78" fmla="*/ 351 w 104"/>
              <a:gd name="T79" fmla="*/ 16084 h 297"/>
              <a:gd name="T80" fmla="*/ 0 w 104"/>
              <a:gd name="T81" fmla="*/ 19237 h 297"/>
              <a:gd name="T82" fmla="*/ 0 w 104"/>
              <a:gd name="T83" fmla="*/ 74741 h 2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297"/>
              <a:gd name="T128" fmla="*/ 104 w 104"/>
              <a:gd name="T129" fmla="*/ 297 h 2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297">
                <a:moveTo>
                  <a:pt x="0" y="237"/>
                </a:moveTo>
                <a:lnTo>
                  <a:pt x="1" y="247"/>
                </a:lnTo>
                <a:lnTo>
                  <a:pt x="2" y="255"/>
                </a:lnTo>
                <a:lnTo>
                  <a:pt x="6" y="264"/>
                </a:lnTo>
                <a:lnTo>
                  <a:pt x="10" y="272"/>
                </a:lnTo>
                <a:lnTo>
                  <a:pt x="15" y="279"/>
                </a:lnTo>
                <a:lnTo>
                  <a:pt x="21" y="285"/>
                </a:lnTo>
                <a:lnTo>
                  <a:pt x="28" y="290"/>
                </a:lnTo>
                <a:lnTo>
                  <a:pt x="36" y="294"/>
                </a:lnTo>
                <a:lnTo>
                  <a:pt x="43" y="296"/>
                </a:lnTo>
                <a:lnTo>
                  <a:pt x="52" y="297"/>
                </a:lnTo>
                <a:lnTo>
                  <a:pt x="61" y="296"/>
                </a:lnTo>
                <a:lnTo>
                  <a:pt x="68" y="294"/>
                </a:lnTo>
                <a:lnTo>
                  <a:pt x="75" y="290"/>
                </a:lnTo>
                <a:lnTo>
                  <a:pt x="83" y="285"/>
                </a:lnTo>
                <a:lnTo>
                  <a:pt x="89" y="279"/>
                </a:lnTo>
                <a:lnTo>
                  <a:pt x="94" y="272"/>
                </a:lnTo>
                <a:lnTo>
                  <a:pt x="98" y="264"/>
                </a:lnTo>
                <a:lnTo>
                  <a:pt x="101" y="255"/>
                </a:lnTo>
                <a:lnTo>
                  <a:pt x="103" y="247"/>
                </a:lnTo>
                <a:lnTo>
                  <a:pt x="104" y="237"/>
                </a:lnTo>
                <a:lnTo>
                  <a:pt x="104" y="61"/>
                </a:lnTo>
                <a:lnTo>
                  <a:pt x="101" y="42"/>
                </a:lnTo>
                <a:lnTo>
                  <a:pt x="98" y="33"/>
                </a:lnTo>
                <a:lnTo>
                  <a:pt x="94" y="26"/>
                </a:lnTo>
                <a:lnTo>
                  <a:pt x="89" y="18"/>
                </a:lnTo>
                <a:lnTo>
                  <a:pt x="83" y="12"/>
                </a:lnTo>
                <a:lnTo>
                  <a:pt x="75" y="7"/>
                </a:lnTo>
                <a:lnTo>
                  <a:pt x="68" y="4"/>
                </a:lnTo>
                <a:lnTo>
                  <a:pt x="61" y="1"/>
                </a:lnTo>
                <a:lnTo>
                  <a:pt x="52" y="0"/>
                </a:lnTo>
                <a:lnTo>
                  <a:pt x="43" y="1"/>
                </a:lnTo>
                <a:lnTo>
                  <a:pt x="36" y="4"/>
                </a:lnTo>
                <a:lnTo>
                  <a:pt x="28" y="7"/>
                </a:lnTo>
                <a:lnTo>
                  <a:pt x="21" y="12"/>
                </a:lnTo>
                <a:lnTo>
                  <a:pt x="15" y="18"/>
                </a:lnTo>
                <a:lnTo>
                  <a:pt x="10" y="26"/>
                </a:lnTo>
                <a:lnTo>
                  <a:pt x="6" y="33"/>
                </a:lnTo>
                <a:lnTo>
                  <a:pt x="2" y="42"/>
                </a:lnTo>
                <a:lnTo>
                  <a:pt x="1" y="51"/>
                </a:lnTo>
                <a:lnTo>
                  <a:pt x="0" y="61"/>
                </a:lnTo>
                <a:lnTo>
                  <a:pt x="0" y="237"/>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64" name="Line 340"/>
          <p:cNvSpPr>
            <a:spLocks noChangeShapeType="1"/>
          </p:cNvSpPr>
          <p:nvPr/>
        </p:nvSpPr>
        <p:spPr bwMode="auto">
          <a:xfrm>
            <a:off x="5776913" y="4397375"/>
            <a:ext cx="1587"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3765" name="Freeform 341"/>
          <p:cNvSpPr>
            <a:spLocks/>
          </p:cNvSpPr>
          <p:nvPr/>
        </p:nvSpPr>
        <p:spPr bwMode="auto">
          <a:xfrm>
            <a:off x="5757863" y="4397375"/>
            <a:ext cx="323850" cy="38100"/>
          </a:xfrm>
          <a:custGeom>
            <a:avLst/>
            <a:gdLst>
              <a:gd name="T0" fmla="*/ 18030 w 934"/>
              <a:gd name="T1" fmla="*/ 0 h 121"/>
              <a:gd name="T2" fmla="*/ 14910 w 934"/>
              <a:gd name="T3" fmla="*/ 315 h 121"/>
              <a:gd name="T4" fmla="*/ 12482 w 934"/>
              <a:gd name="T5" fmla="*/ 1260 h 121"/>
              <a:gd name="T6" fmla="*/ 9709 w 934"/>
              <a:gd name="T7" fmla="*/ 2204 h 121"/>
              <a:gd name="T8" fmla="*/ 7281 w 934"/>
              <a:gd name="T9" fmla="*/ 3779 h 121"/>
              <a:gd name="T10" fmla="*/ 5201 w 934"/>
              <a:gd name="T11" fmla="*/ 5668 h 121"/>
              <a:gd name="T12" fmla="*/ 3467 w 934"/>
              <a:gd name="T13" fmla="*/ 8187 h 121"/>
              <a:gd name="T14" fmla="*/ 2080 w 934"/>
              <a:gd name="T15" fmla="*/ 10391 h 121"/>
              <a:gd name="T16" fmla="*/ 693 w 934"/>
              <a:gd name="T17" fmla="*/ 13225 h 121"/>
              <a:gd name="T18" fmla="*/ 347 w 934"/>
              <a:gd name="T19" fmla="*/ 16059 h 121"/>
              <a:gd name="T20" fmla="*/ 0 w 934"/>
              <a:gd name="T21" fmla="*/ 19207 h 121"/>
              <a:gd name="T22" fmla="*/ 347 w 934"/>
              <a:gd name="T23" fmla="*/ 22041 h 121"/>
              <a:gd name="T24" fmla="*/ 693 w 934"/>
              <a:gd name="T25" fmla="*/ 25190 h 121"/>
              <a:gd name="T26" fmla="*/ 2080 w 934"/>
              <a:gd name="T27" fmla="*/ 27709 h 121"/>
              <a:gd name="T28" fmla="*/ 3467 w 934"/>
              <a:gd name="T29" fmla="*/ 30228 h 121"/>
              <a:gd name="T30" fmla="*/ 5201 w 934"/>
              <a:gd name="T31" fmla="*/ 32432 h 121"/>
              <a:gd name="T32" fmla="*/ 7281 w 934"/>
              <a:gd name="T33" fmla="*/ 34636 h 121"/>
              <a:gd name="T34" fmla="*/ 9709 w 934"/>
              <a:gd name="T35" fmla="*/ 36211 h 121"/>
              <a:gd name="T36" fmla="*/ 12482 w 934"/>
              <a:gd name="T37" fmla="*/ 37470 h 121"/>
              <a:gd name="T38" fmla="*/ 14910 w 934"/>
              <a:gd name="T39" fmla="*/ 37785 h 121"/>
              <a:gd name="T40" fmla="*/ 18030 w 934"/>
              <a:gd name="T41" fmla="*/ 38100 h 121"/>
              <a:gd name="T42" fmla="*/ 305820 w 934"/>
              <a:gd name="T43" fmla="*/ 38100 h 121"/>
              <a:gd name="T44" fmla="*/ 311368 w 934"/>
              <a:gd name="T45" fmla="*/ 37470 h 121"/>
              <a:gd name="T46" fmla="*/ 313795 w 934"/>
              <a:gd name="T47" fmla="*/ 36211 h 121"/>
              <a:gd name="T48" fmla="*/ 316222 w 934"/>
              <a:gd name="T49" fmla="*/ 34636 h 121"/>
              <a:gd name="T50" fmla="*/ 318302 w 934"/>
              <a:gd name="T51" fmla="*/ 32432 h 121"/>
              <a:gd name="T52" fmla="*/ 320383 w 934"/>
              <a:gd name="T53" fmla="*/ 30228 h 121"/>
              <a:gd name="T54" fmla="*/ 321770 w 934"/>
              <a:gd name="T55" fmla="*/ 27709 h 121"/>
              <a:gd name="T56" fmla="*/ 322810 w 934"/>
              <a:gd name="T57" fmla="*/ 25190 h 121"/>
              <a:gd name="T58" fmla="*/ 323503 w 934"/>
              <a:gd name="T59" fmla="*/ 22041 h 121"/>
              <a:gd name="T60" fmla="*/ 323850 w 934"/>
              <a:gd name="T61" fmla="*/ 19207 h 121"/>
              <a:gd name="T62" fmla="*/ 323503 w 934"/>
              <a:gd name="T63" fmla="*/ 16059 h 121"/>
              <a:gd name="T64" fmla="*/ 322810 w 934"/>
              <a:gd name="T65" fmla="*/ 13225 h 121"/>
              <a:gd name="T66" fmla="*/ 321770 w 934"/>
              <a:gd name="T67" fmla="*/ 10391 h 121"/>
              <a:gd name="T68" fmla="*/ 320383 w 934"/>
              <a:gd name="T69" fmla="*/ 8187 h 121"/>
              <a:gd name="T70" fmla="*/ 318302 w 934"/>
              <a:gd name="T71" fmla="*/ 5668 h 121"/>
              <a:gd name="T72" fmla="*/ 316222 w 934"/>
              <a:gd name="T73" fmla="*/ 3779 h 121"/>
              <a:gd name="T74" fmla="*/ 313795 w 934"/>
              <a:gd name="T75" fmla="*/ 2204 h 121"/>
              <a:gd name="T76" fmla="*/ 311368 w 934"/>
              <a:gd name="T77" fmla="*/ 1260 h 121"/>
              <a:gd name="T78" fmla="*/ 308247 w 934"/>
              <a:gd name="T79" fmla="*/ 315 h 121"/>
              <a:gd name="T80" fmla="*/ 305820 w 934"/>
              <a:gd name="T81" fmla="*/ 0 h 121"/>
              <a:gd name="T82" fmla="*/ 18030 w 934"/>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1"/>
              <a:gd name="T128" fmla="*/ 934 w 934"/>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1">
                <a:moveTo>
                  <a:pt x="52" y="0"/>
                </a:moveTo>
                <a:lnTo>
                  <a:pt x="43" y="1"/>
                </a:lnTo>
                <a:lnTo>
                  <a:pt x="36" y="4"/>
                </a:lnTo>
                <a:lnTo>
                  <a:pt x="28" y="7"/>
                </a:lnTo>
                <a:lnTo>
                  <a:pt x="21" y="12"/>
                </a:lnTo>
                <a:lnTo>
                  <a:pt x="15" y="18"/>
                </a:lnTo>
                <a:lnTo>
                  <a:pt x="10" y="26"/>
                </a:lnTo>
                <a:lnTo>
                  <a:pt x="6" y="33"/>
                </a:lnTo>
                <a:lnTo>
                  <a:pt x="2" y="42"/>
                </a:lnTo>
                <a:lnTo>
                  <a:pt x="1" y="51"/>
                </a:lnTo>
                <a:lnTo>
                  <a:pt x="0" y="61"/>
                </a:lnTo>
                <a:lnTo>
                  <a:pt x="1" y="70"/>
                </a:lnTo>
                <a:lnTo>
                  <a:pt x="2" y="80"/>
                </a:lnTo>
                <a:lnTo>
                  <a:pt x="6" y="88"/>
                </a:lnTo>
                <a:lnTo>
                  <a:pt x="10" y="96"/>
                </a:lnTo>
                <a:lnTo>
                  <a:pt x="15" y="103"/>
                </a:lnTo>
                <a:lnTo>
                  <a:pt x="21" y="110"/>
                </a:lnTo>
                <a:lnTo>
                  <a:pt x="28" y="115"/>
                </a:lnTo>
                <a:lnTo>
                  <a:pt x="36" y="119"/>
                </a:lnTo>
                <a:lnTo>
                  <a:pt x="43" y="120"/>
                </a:lnTo>
                <a:lnTo>
                  <a:pt x="52" y="121"/>
                </a:lnTo>
                <a:lnTo>
                  <a:pt x="882" y="121"/>
                </a:lnTo>
                <a:lnTo>
                  <a:pt x="898" y="119"/>
                </a:lnTo>
                <a:lnTo>
                  <a:pt x="905" y="115"/>
                </a:lnTo>
                <a:lnTo>
                  <a:pt x="912" y="110"/>
                </a:lnTo>
                <a:lnTo>
                  <a:pt x="918" y="103"/>
                </a:lnTo>
                <a:lnTo>
                  <a:pt x="924" y="96"/>
                </a:lnTo>
                <a:lnTo>
                  <a:pt x="928" y="88"/>
                </a:lnTo>
                <a:lnTo>
                  <a:pt x="931" y="80"/>
                </a:lnTo>
                <a:lnTo>
                  <a:pt x="933" y="70"/>
                </a:lnTo>
                <a:lnTo>
                  <a:pt x="934" y="61"/>
                </a:lnTo>
                <a:lnTo>
                  <a:pt x="933" y="51"/>
                </a:lnTo>
                <a:lnTo>
                  <a:pt x="931" y="42"/>
                </a:lnTo>
                <a:lnTo>
                  <a:pt x="928" y="33"/>
                </a:lnTo>
                <a:lnTo>
                  <a:pt x="924" y="26"/>
                </a:lnTo>
                <a:lnTo>
                  <a:pt x="918" y="18"/>
                </a:lnTo>
                <a:lnTo>
                  <a:pt x="912" y="12"/>
                </a:lnTo>
                <a:lnTo>
                  <a:pt x="905" y="7"/>
                </a:lnTo>
                <a:lnTo>
                  <a:pt x="898" y="4"/>
                </a:lnTo>
                <a:lnTo>
                  <a:pt x="889" y="1"/>
                </a:lnTo>
                <a:lnTo>
                  <a:pt x="882"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66" name="Line 342"/>
          <p:cNvSpPr>
            <a:spLocks noChangeShapeType="1"/>
          </p:cNvSpPr>
          <p:nvPr/>
        </p:nvSpPr>
        <p:spPr bwMode="auto">
          <a:xfrm>
            <a:off x="6045200" y="4416425"/>
            <a:ext cx="1588"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3767" name="Freeform 343"/>
          <p:cNvSpPr>
            <a:spLocks/>
          </p:cNvSpPr>
          <p:nvPr/>
        </p:nvSpPr>
        <p:spPr bwMode="auto">
          <a:xfrm>
            <a:off x="6045200" y="4216400"/>
            <a:ext cx="36513" cy="219075"/>
          </a:xfrm>
          <a:custGeom>
            <a:avLst/>
            <a:gdLst>
              <a:gd name="T0" fmla="*/ 0 w 104"/>
              <a:gd name="T1" fmla="*/ 200053 h 691"/>
              <a:gd name="T2" fmla="*/ 0 w 104"/>
              <a:gd name="T3" fmla="*/ 202906 h 691"/>
              <a:gd name="T4" fmla="*/ 702 w 104"/>
              <a:gd name="T5" fmla="*/ 206076 h 691"/>
              <a:gd name="T6" fmla="*/ 1755 w 104"/>
              <a:gd name="T7" fmla="*/ 208613 h 691"/>
              <a:gd name="T8" fmla="*/ 3511 w 104"/>
              <a:gd name="T9" fmla="*/ 211149 h 691"/>
              <a:gd name="T10" fmla="*/ 5266 w 104"/>
              <a:gd name="T11" fmla="*/ 213368 h 691"/>
              <a:gd name="T12" fmla="*/ 7373 w 104"/>
              <a:gd name="T13" fmla="*/ 215588 h 691"/>
              <a:gd name="T14" fmla="*/ 9830 w 104"/>
              <a:gd name="T15" fmla="*/ 217173 h 691"/>
              <a:gd name="T16" fmla="*/ 12639 w 104"/>
              <a:gd name="T17" fmla="*/ 218441 h 691"/>
              <a:gd name="T18" fmla="*/ 15097 w 104"/>
              <a:gd name="T19" fmla="*/ 218758 h 691"/>
              <a:gd name="T20" fmla="*/ 18257 w 104"/>
              <a:gd name="T21" fmla="*/ 219075 h 691"/>
              <a:gd name="T22" fmla="*/ 20714 w 104"/>
              <a:gd name="T23" fmla="*/ 218758 h 691"/>
              <a:gd name="T24" fmla="*/ 23874 w 104"/>
              <a:gd name="T25" fmla="*/ 218441 h 691"/>
              <a:gd name="T26" fmla="*/ 26331 w 104"/>
              <a:gd name="T27" fmla="*/ 217173 h 691"/>
              <a:gd name="T28" fmla="*/ 28789 w 104"/>
              <a:gd name="T29" fmla="*/ 215588 h 691"/>
              <a:gd name="T30" fmla="*/ 30896 w 104"/>
              <a:gd name="T31" fmla="*/ 213368 h 691"/>
              <a:gd name="T32" fmla="*/ 33002 w 104"/>
              <a:gd name="T33" fmla="*/ 211149 h 691"/>
              <a:gd name="T34" fmla="*/ 34406 w 104"/>
              <a:gd name="T35" fmla="*/ 208613 h 691"/>
              <a:gd name="T36" fmla="*/ 35460 w 104"/>
              <a:gd name="T37" fmla="*/ 206076 h 691"/>
              <a:gd name="T38" fmla="*/ 36162 w 104"/>
              <a:gd name="T39" fmla="*/ 202906 h 691"/>
              <a:gd name="T40" fmla="*/ 36513 w 104"/>
              <a:gd name="T41" fmla="*/ 200053 h 691"/>
              <a:gd name="T42" fmla="*/ 36513 w 104"/>
              <a:gd name="T43" fmla="*/ 19022 h 691"/>
              <a:gd name="T44" fmla="*/ 35460 w 104"/>
              <a:gd name="T45" fmla="*/ 13316 h 691"/>
              <a:gd name="T46" fmla="*/ 34406 w 104"/>
              <a:gd name="T47" fmla="*/ 10462 h 691"/>
              <a:gd name="T48" fmla="*/ 33002 w 104"/>
              <a:gd name="T49" fmla="*/ 7926 h 691"/>
              <a:gd name="T50" fmla="*/ 30896 w 104"/>
              <a:gd name="T51" fmla="*/ 5707 h 691"/>
              <a:gd name="T52" fmla="*/ 28789 w 104"/>
              <a:gd name="T53" fmla="*/ 3804 h 691"/>
              <a:gd name="T54" fmla="*/ 26331 w 104"/>
              <a:gd name="T55" fmla="*/ 1902 h 691"/>
              <a:gd name="T56" fmla="*/ 23874 w 104"/>
              <a:gd name="T57" fmla="*/ 951 h 691"/>
              <a:gd name="T58" fmla="*/ 20714 w 104"/>
              <a:gd name="T59" fmla="*/ 317 h 691"/>
              <a:gd name="T60" fmla="*/ 18257 w 104"/>
              <a:gd name="T61" fmla="*/ 0 h 691"/>
              <a:gd name="T62" fmla="*/ 15097 w 104"/>
              <a:gd name="T63" fmla="*/ 317 h 691"/>
              <a:gd name="T64" fmla="*/ 12639 w 104"/>
              <a:gd name="T65" fmla="*/ 951 h 691"/>
              <a:gd name="T66" fmla="*/ 9830 w 104"/>
              <a:gd name="T67" fmla="*/ 1902 h 691"/>
              <a:gd name="T68" fmla="*/ 7373 w 104"/>
              <a:gd name="T69" fmla="*/ 3804 h 691"/>
              <a:gd name="T70" fmla="*/ 5266 w 104"/>
              <a:gd name="T71" fmla="*/ 5707 h 691"/>
              <a:gd name="T72" fmla="*/ 3511 w 104"/>
              <a:gd name="T73" fmla="*/ 7926 h 691"/>
              <a:gd name="T74" fmla="*/ 1755 w 104"/>
              <a:gd name="T75" fmla="*/ 10462 h 691"/>
              <a:gd name="T76" fmla="*/ 702 w 104"/>
              <a:gd name="T77" fmla="*/ 13316 h 691"/>
              <a:gd name="T78" fmla="*/ 0 w 104"/>
              <a:gd name="T79" fmla="*/ 16169 h 691"/>
              <a:gd name="T80" fmla="*/ 0 w 104"/>
              <a:gd name="T81" fmla="*/ 19022 h 691"/>
              <a:gd name="T82" fmla="*/ 0 w 104"/>
              <a:gd name="T83" fmla="*/ 200053 h 6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691"/>
              <a:gd name="T128" fmla="*/ 104 w 104"/>
              <a:gd name="T129" fmla="*/ 691 h 6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691">
                <a:moveTo>
                  <a:pt x="0" y="631"/>
                </a:moveTo>
                <a:lnTo>
                  <a:pt x="0" y="640"/>
                </a:lnTo>
                <a:lnTo>
                  <a:pt x="2" y="650"/>
                </a:lnTo>
                <a:lnTo>
                  <a:pt x="5" y="658"/>
                </a:lnTo>
                <a:lnTo>
                  <a:pt x="10" y="666"/>
                </a:lnTo>
                <a:lnTo>
                  <a:pt x="15" y="673"/>
                </a:lnTo>
                <a:lnTo>
                  <a:pt x="21" y="680"/>
                </a:lnTo>
                <a:lnTo>
                  <a:pt x="28" y="685"/>
                </a:lnTo>
                <a:lnTo>
                  <a:pt x="36" y="689"/>
                </a:lnTo>
                <a:lnTo>
                  <a:pt x="43" y="690"/>
                </a:lnTo>
                <a:lnTo>
                  <a:pt x="52" y="691"/>
                </a:lnTo>
                <a:lnTo>
                  <a:pt x="59" y="690"/>
                </a:lnTo>
                <a:lnTo>
                  <a:pt x="68" y="689"/>
                </a:lnTo>
                <a:lnTo>
                  <a:pt x="75" y="685"/>
                </a:lnTo>
                <a:lnTo>
                  <a:pt x="82" y="680"/>
                </a:lnTo>
                <a:lnTo>
                  <a:pt x="88" y="673"/>
                </a:lnTo>
                <a:lnTo>
                  <a:pt x="94" y="666"/>
                </a:lnTo>
                <a:lnTo>
                  <a:pt x="98" y="658"/>
                </a:lnTo>
                <a:lnTo>
                  <a:pt x="101" y="650"/>
                </a:lnTo>
                <a:lnTo>
                  <a:pt x="103" y="640"/>
                </a:lnTo>
                <a:lnTo>
                  <a:pt x="104" y="631"/>
                </a:lnTo>
                <a:lnTo>
                  <a:pt x="104" y="60"/>
                </a:lnTo>
                <a:lnTo>
                  <a:pt x="101" y="42"/>
                </a:lnTo>
                <a:lnTo>
                  <a:pt x="98" y="33"/>
                </a:lnTo>
                <a:lnTo>
                  <a:pt x="94" y="25"/>
                </a:lnTo>
                <a:lnTo>
                  <a:pt x="88" y="18"/>
                </a:lnTo>
                <a:lnTo>
                  <a:pt x="82" y="12"/>
                </a:lnTo>
                <a:lnTo>
                  <a:pt x="75" y="6"/>
                </a:lnTo>
                <a:lnTo>
                  <a:pt x="68" y="3"/>
                </a:lnTo>
                <a:lnTo>
                  <a:pt x="59" y="1"/>
                </a:lnTo>
                <a:lnTo>
                  <a:pt x="52" y="0"/>
                </a:lnTo>
                <a:lnTo>
                  <a:pt x="43" y="1"/>
                </a:lnTo>
                <a:lnTo>
                  <a:pt x="36" y="3"/>
                </a:lnTo>
                <a:lnTo>
                  <a:pt x="28" y="6"/>
                </a:lnTo>
                <a:lnTo>
                  <a:pt x="21" y="12"/>
                </a:lnTo>
                <a:lnTo>
                  <a:pt x="15" y="18"/>
                </a:lnTo>
                <a:lnTo>
                  <a:pt x="10" y="25"/>
                </a:lnTo>
                <a:lnTo>
                  <a:pt x="5" y="33"/>
                </a:lnTo>
                <a:lnTo>
                  <a:pt x="2" y="42"/>
                </a:lnTo>
                <a:lnTo>
                  <a:pt x="0" y="51"/>
                </a:lnTo>
                <a:lnTo>
                  <a:pt x="0" y="60"/>
                </a:lnTo>
                <a:lnTo>
                  <a:pt x="0" y="631"/>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68" name="Line 344"/>
          <p:cNvSpPr>
            <a:spLocks noChangeShapeType="1"/>
          </p:cNvSpPr>
          <p:nvPr/>
        </p:nvSpPr>
        <p:spPr bwMode="auto">
          <a:xfrm>
            <a:off x="6064250" y="4216400"/>
            <a:ext cx="1588" cy="0"/>
          </a:xfrm>
          <a:prstGeom prst="line">
            <a:avLst/>
          </a:prstGeom>
          <a:noFill/>
          <a:ln w="0">
            <a:solidFill>
              <a:srgbClr val="FFFF00"/>
            </a:solidFill>
            <a:round/>
            <a:headEnd/>
            <a:tailEnd/>
          </a:ln>
        </p:spPr>
        <p:txBody>
          <a:bodyPr>
            <a:prstTxWarp prst="textNoShape">
              <a:avLst/>
            </a:prstTxWarp>
          </a:bodyPr>
          <a:lstStyle/>
          <a:p>
            <a:endParaRPr lang="en-US"/>
          </a:p>
        </p:txBody>
      </p:sp>
      <p:sp>
        <p:nvSpPr>
          <p:cNvPr id="103769" name="Freeform 345"/>
          <p:cNvSpPr>
            <a:spLocks/>
          </p:cNvSpPr>
          <p:nvPr/>
        </p:nvSpPr>
        <p:spPr bwMode="auto">
          <a:xfrm>
            <a:off x="6045200" y="4216400"/>
            <a:ext cx="322263" cy="38100"/>
          </a:xfrm>
          <a:custGeom>
            <a:avLst/>
            <a:gdLst>
              <a:gd name="T0" fmla="*/ 17961 w 933"/>
              <a:gd name="T1" fmla="*/ 0 h 121"/>
              <a:gd name="T2" fmla="*/ 14852 w 933"/>
              <a:gd name="T3" fmla="*/ 315 h 121"/>
              <a:gd name="T4" fmla="*/ 12435 w 933"/>
              <a:gd name="T5" fmla="*/ 945 h 121"/>
              <a:gd name="T6" fmla="*/ 9671 w 933"/>
              <a:gd name="T7" fmla="*/ 1889 h 121"/>
              <a:gd name="T8" fmla="*/ 7254 w 933"/>
              <a:gd name="T9" fmla="*/ 3779 h 121"/>
              <a:gd name="T10" fmla="*/ 5181 w 933"/>
              <a:gd name="T11" fmla="*/ 5668 h 121"/>
              <a:gd name="T12" fmla="*/ 3454 w 933"/>
              <a:gd name="T13" fmla="*/ 7872 h 121"/>
              <a:gd name="T14" fmla="*/ 1727 w 933"/>
              <a:gd name="T15" fmla="*/ 10391 h 121"/>
              <a:gd name="T16" fmla="*/ 691 w 933"/>
              <a:gd name="T17" fmla="*/ 13225 h 121"/>
              <a:gd name="T18" fmla="*/ 0 w 933"/>
              <a:gd name="T19" fmla="*/ 16059 h 121"/>
              <a:gd name="T20" fmla="*/ 0 w 933"/>
              <a:gd name="T21" fmla="*/ 18893 h 121"/>
              <a:gd name="T22" fmla="*/ 0 w 933"/>
              <a:gd name="T23" fmla="*/ 22041 h 121"/>
              <a:gd name="T24" fmla="*/ 691 w 933"/>
              <a:gd name="T25" fmla="*/ 24875 h 121"/>
              <a:gd name="T26" fmla="*/ 1727 w 933"/>
              <a:gd name="T27" fmla="*/ 27709 h 121"/>
              <a:gd name="T28" fmla="*/ 3454 w 933"/>
              <a:gd name="T29" fmla="*/ 30228 h 121"/>
              <a:gd name="T30" fmla="*/ 5181 w 933"/>
              <a:gd name="T31" fmla="*/ 32432 h 121"/>
              <a:gd name="T32" fmla="*/ 7254 w 933"/>
              <a:gd name="T33" fmla="*/ 34321 h 121"/>
              <a:gd name="T34" fmla="*/ 9671 w 933"/>
              <a:gd name="T35" fmla="*/ 36211 h 121"/>
              <a:gd name="T36" fmla="*/ 12435 w 933"/>
              <a:gd name="T37" fmla="*/ 37155 h 121"/>
              <a:gd name="T38" fmla="*/ 14852 w 933"/>
              <a:gd name="T39" fmla="*/ 37785 h 121"/>
              <a:gd name="T40" fmla="*/ 17961 w 933"/>
              <a:gd name="T41" fmla="*/ 38100 h 121"/>
              <a:gd name="T42" fmla="*/ 304302 w 933"/>
              <a:gd name="T43" fmla="*/ 38100 h 121"/>
              <a:gd name="T44" fmla="*/ 309828 w 933"/>
              <a:gd name="T45" fmla="*/ 37155 h 121"/>
              <a:gd name="T46" fmla="*/ 312937 w 933"/>
              <a:gd name="T47" fmla="*/ 36211 h 121"/>
              <a:gd name="T48" fmla="*/ 315009 w 933"/>
              <a:gd name="T49" fmla="*/ 34321 h 121"/>
              <a:gd name="T50" fmla="*/ 317082 w 933"/>
              <a:gd name="T51" fmla="*/ 32432 h 121"/>
              <a:gd name="T52" fmla="*/ 318809 w 933"/>
              <a:gd name="T53" fmla="*/ 30228 h 121"/>
              <a:gd name="T54" fmla="*/ 320536 w 933"/>
              <a:gd name="T55" fmla="*/ 27709 h 121"/>
              <a:gd name="T56" fmla="*/ 321227 w 933"/>
              <a:gd name="T57" fmla="*/ 24875 h 121"/>
              <a:gd name="T58" fmla="*/ 322263 w 933"/>
              <a:gd name="T59" fmla="*/ 22041 h 121"/>
              <a:gd name="T60" fmla="*/ 322263 w 933"/>
              <a:gd name="T61" fmla="*/ 18893 h 121"/>
              <a:gd name="T62" fmla="*/ 322263 w 933"/>
              <a:gd name="T63" fmla="*/ 16059 h 121"/>
              <a:gd name="T64" fmla="*/ 321227 w 933"/>
              <a:gd name="T65" fmla="*/ 13225 h 121"/>
              <a:gd name="T66" fmla="*/ 320536 w 933"/>
              <a:gd name="T67" fmla="*/ 10391 h 121"/>
              <a:gd name="T68" fmla="*/ 318809 w 933"/>
              <a:gd name="T69" fmla="*/ 7872 h 121"/>
              <a:gd name="T70" fmla="*/ 317082 w 933"/>
              <a:gd name="T71" fmla="*/ 5668 h 121"/>
              <a:gd name="T72" fmla="*/ 315009 w 933"/>
              <a:gd name="T73" fmla="*/ 3779 h 121"/>
              <a:gd name="T74" fmla="*/ 312937 w 933"/>
              <a:gd name="T75" fmla="*/ 1889 h 121"/>
              <a:gd name="T76" fmla="*/ 309828 w 933"/>
              <a:gd name="T77" fmla="*/ 945 h 121"/>
              <a:gd name="T78" fmla="*/ 307411 w 933"/>
              <a:gd name="T79" fmla="*/ 315 h 121"/>
              <a:gd name="T80" fmla="*/ 304302 w 933"/>
              <a:gd name="T81" fmla="*/ 0 h 121"/>
              <a:gd name="T82" fmla="*/ 17961 w 933"/>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3"/>
              <a:gd name="T127" fmla="*/ 0 h 121"/>
              <a:gd name="T128" fmla="*/ 933 w 933"/>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3" h="121">
                <a:moveTo>
                  <a:pt x="52" y="0"/>
                </a:moveTo>
                <a:lnTo>
                  <a:pt x="43" y="1"/>
                </a:lnTo>
                <a:lnTo>
                  <a:pt x="36" y="3"/>
                </a:lnTo>
                <a:lnTo>
                  <a:pt x="28" y="6"/>
                </a:lnTo>
                <a:lnTo>
                  <a:pt x="21" y="12"/>
                </a:lnTo>
                <a:lnTo>
                  <a:pt x="15" y="18"/>
                </a:lnTo>
                <a:lnTo>
                  <a:pt x="10" y="25"/>
                </a:lnTo>
                <a:lnTo>
                  <a:pt x="5" y="33"/>
                </a:lnTo>
                <a:lnTo>
                  <a:pt x="2" y="42"/>
                </a:lnTo>
                <a:lnTo>
                  <a:pt x="0" y="51"/>
                </a:lnTo>
                <a:lnTo>
                  <a:pt x="0" y="60"/>
                </a:lnTo>
                <a:lnTo>
                  <a:pt x="0" y="70"/>
                </a:lnTo>
                <a:lnTo>
                  <a:pt x="2" y="79"/>
                </a:lnTo>
                <a:lnTo>
                  <a:pt x="5" y="88"/>
                </a:lnTo>
                <a:lnTo>
                  <a:pt x="10" y="96"/>
                </a:lnTo>
                <a:lnTo>
                  <a:pt x="15" y="103"/>
                </a:lnTo>
                <a:lnTo>
                  <a:pt x="21" y="109"/>
                </a:lnTo>
                <a:lnTo>
                  <a:pt x="28" y="115"/>
                </a:lnTo>
                <a:lnTo>
                  <a:pt x="36" y="118"/>
                </a:lnTo>
                <a:lnTo>
                  <a:pt x="43" y="120"/>
                </a:lnTo>
                <a:lnTo>
                  <a:pt x="52" y="121"/>
                </a:lnTo>
                <a:lnTo>
                  <a:pt x="881" y="121"/>
                </a:lnTo>
                <a:lnTo>
                  <a:pt x="897" y="118"/>
                </a:lnTo>
                <a:lnTo>
                  <a:pt x="906" y="115"/>
                </a:lnTo>
                <a:lnTo>
                  <a:pt x="912" y="109"/>
                </a:lnTo>
                <a:lnTo>
                  <a:pt x="918" y="103"/>
                </a:lnTo>
                <a:lnTo>
                  <a:pt x="923" y="96"/>
                </a:lnTo>
                <a:lnTo>
                  <a:pt x="928" y="88"/>
                </a:lnTo>
                <a:lnTo>
                  <a:pt x="930" y="79"/>
                </a:lnTo>
                <a:lnTo>
                  <a:pt x="933" y="70"/>
                </a:lnTo>
                <a:lnTo>
                  <a:pt x="933" y="60"/>
                </a:lnTo>
                <a:lnTo>
                  <a:pt x="933" y="51"/>
                </a:lnTo>
                <a:lnTo>
                  <a:pt x="930" y="42"/>
                </a:lnTo>
                <a:lnTo>
                  <a:pt x="928" y="33"/>
                </a:lnTo>
                <a:lnTo>
                  <a:pt x="923" y="25"/>
                </a:lnTo>
                <a:lnTo>
                  <a:pt x="918" y="18"/>
                </a:lnTo>
                <a:lnTo>
                  <a:pt x="912" y="12"/>
                </a:lnTo>
                <a:lnTo>
                  <a:pt x="906" y="6"/>
                </a:lnTo>
                <a:lnTo>
                  <a:pt x="897" y="3"/>
                </a:lnTo>
                <a:lnTo>
                  <a:pt x="890" y="1"/>
                </a:lnTo>
                <a:lnTo>
                  <a:pt x="881"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70" name="Line 346"/>
          <p:cNvSpPr>
            <a:spLocks noChangeShapeType="1"/>
          </p:cNvSpPr>
          <p:nvPr/>
        </p:nvSpPr>
        <p:spPr bwMode="auto">
          <a:xfrm>
            <a:off x="6330950" y="4235450"/>
            <a:ext cx="1588" cy="0"/>
          </a:xfrm>
          <a:prstGeom prst="line">
            <a:avLst/>
          </a:prstGeom>
          <a:noFill/>
          <a:ln w="0">
            <a:solidFill>
              <a:srgbClr val="FFFF00"/>
            </a:solidFill>
            <a:round/>
            <a:headEnd/>
            <a:tailEnd/>
          </a:ln>
        </p:spPr>
        <p:txBody>
          <a:bodyPr>
            <a:prstTxWarp prst="textNoShape">
              <a:avLst/>
            </a:prstTxWarp>
          </a:bodyPr>
          <a:lstStyle/>
          <a:p>
            <a:endParaRPr lang="en-US"/>
          </a:p>
        </p:txBody>
      </p:sp>
      <p:sp>
        <p:nvSpPr>
          <p:cNvPr id="103771" name="Freeform 347"/>
          <p:cNvSpPr>
            <a:spLocks/>
          </p:cNvSpPr>
          <p:nvPr/>
        </p:nvSpPr>
        <p:spPr bwMode="auto">
          <a:xfrm>
            <a:off x="6330950" y="4070350"/>
            <a:ext cx="36513" cy="184150"/>
          </a:xfrm>
          <a:custGeom>
            <a:avLst/>
            <a:gdLst>
              <a:gd name="T0" fmla="*/ 0 w 103"/>
              <a:gd name="T1" fmla="*/ 164849 h 582"/>
              <a:gd name="T2" fmla="*/ 0 w 103"/>
              <a:gd name="T3" fmla="*/ 168013 h 582"/>
              <a:gd name="T4" fmla="*/ 1063 w 103"/>
              <a:gd name="T5" fmla="*/ 170861 h 582"/>
              <a:gd name="T6" fmla="*/ 1772 w 103"/>
              <a:gd name="T7" fmla="*/ 173709 h 582"/>
              <a:gd name="T8" fmla="*/ 3545 w 103"/>
              <a:gd name="T9" fmla="*/ 176240 h 582"/>
              <a:gd name="T10" fmla="*/ 5317 w 103"/>
              <a:gd name="T11" fmla="*/ 178455 h 582"/>
              <a:gd name="T12" fmla="*/ 7444 w 103"/>
              <a:gd name="T13" fmla="*/ 180353 h 582"/>
              <a:gd name="T14" fmla="*/ 10280 w 103"/>
              <a:gd name="T15" fmla="*/ 182252 h 582"/>
              <a:gd name="T16" fmla="*/ 12762 w 103"/>
              <a:gd name="T17" fmla="*/ 183201 h 582"/>
              <a:gd name="T18" fmla="*/ 15243 w 103"/>
              <a:gd name="T19" fmla="*/ 183834 h 582"/>
              <a:gd name="T20" fmla="*/ 18434 w 103"/>
              <a:gd name="T21" fmla="*/ 184150 h 582"/>
              <a:gd name="T22" fmla="*/ 21270 w 103"/>
              <a:gd name="T23" fmla="*/ 183834 h 582"/>
              <a:gd name="T24" fmla="*/ 23751 w 103"/>
              <a:gd name="T25" fmla="*/ 183201 h 582"/>
              <a:gd name="T26" fmla="*/ 26942 w 103"/>
              <a:gd name="T27" fmla="*/ 182252 h 582"/>
              <a:gd name="T28" fmla="*/ 29069 w 103"/>
              <a:gd name="T29" fmla="*/ 180353 h 582"/>
              <a:gd name="T30" fmla="*/ 31196 w 103"/>
              <a:gd name="T31" fmla="*/ 178455 h 582"/>
              <a:gd name="T32" fmla="*/ 32968 w 103"/>
              <a:gd name="T33" fmla="*/ 176240 h 582"/>
              <a:gd name="T34" fmla="*/ 34741 w 103"/>
              <a:gd name="T35" fmla="*/ 173709 h 582"/>
              <a:gd name="T36" fmla="*/ 35450 w 103"/>
              <a:gd name="T37" fmla="*/ 170861 h 582"/>
              <a:gd name="T38" fmla="*/ 36513 w 103"/>
              <a:gd name="T39" fmla="*/ 168013 h 582"/>
              <a:gd name="T40" fmla="*/ 36513 w 103"/>
              <a:gd name="T41" fmla="*/ 164849 h 582"/>
              <a:gd name="T42" fmla="*/ 36513 w 103"/>
              <a:gd name="T43" fmla="*/ 19301 h 582"/>
              <a:gd name="T44" fmla="*/ 35450 w 103"/>
              <a:gd name="T45" fmla="*/ 13289 h 582"/>
              <a:gd name="T46" fmla="*/ 34741 w 103"/>
              <a:gd name="T47" fmla="*/ 10441 h 582"/>
              <a:gd name="T48" fmla="*/ 32968 w 103"/>
              <a:gd name="T49" fmla="*/ 7910 h 582"/>
              <a:gd name="T50" fmla="*/ 31196 w 103"/>
              <a:gd name="T51" fmla="*/ 5695 h 582"/>
              <a:gd name="T52" fmla="*/ 29069 w 103"/>
              <a:gd name="T53" fmla="*/ 3797 h 582"/>
              <a:gd name="T54" fmla="*/ 26942 w 103"/>
              <a:gd name="T55" fmla="*/ 2215 h 582"/>
              <a:gd name="T56" fmla="*/ 23751 w 103"/>
              <a:gd name="T57" fmla="*/ 949 h 582"/>
              <a:gd name="T58" fmla="*/ 21270 w 103"/>
              <a:gd name="T59" fmla="*/ 316 h 582"/>
              <a:gd name="T60" fmla="*/ 18434 w 103"/>
              <a:gd name="T61" fmla="*/ 0 h 582"/>
              <a:gd name="T62" fmla="*/ 15243 w 103"/>
              <a:gd name="T63" fmla="*/ 316 h 582"/>
              <a:gd name="T64" fmla="*/ 12762 w 103"/>
              <a:gd name="T65" fmla="*/ 949 h 582"/>
              <a:gd name="T66" fmla="*/ 10280 w 103"/>
              <a:gd name="T67" fmla="*/ 2215 h 582"/>
              <a:gd name="T68" fmla="*/ 7444 w 103"/>
              <a:gd name="T69" fmla="*/ 3797 h 582"/>
              <a:gd name="T70" fmla="*/ 5317 w 103"/>
              <a:gd name="T71" fmla="*/ 5695 h 582"/>
              <a:gd name="T72" fmla="*/ 3545 w 103"/>
              <a:gd name="T73" fmla="*/ 7910 h 582"/>
              <a:gd name="T74" fmla="*/ 1772 w 103"/>
              <a:gd name="T75" fmla="*/ 10441 h 582"/>
              <a:gd name="T76" fmla="*/ 1063 w 103"/>
              <a:gd name="T77" fmla="*/ 13289 h 582"/>
              <a:gd name="T78" fmla="*/ 0 w 103"/>
              <a:gd name="T79" fmla="*/ 16453 h 582"/>
              <a:gd name="T80" fmla="*/ 0 w 103"/>
              <a:gd name="T81" fmla="*/ 19301 h 582"/>
              <a:gd name="T82" fmla="*/ 0 w 103"/>
              <a:gd name="T83" fmla="*/ 164849 h 5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582"/>
              <a:gd name="T128" fmla="*/ 103 w 103"/>
              <a:gd name="T129" fmla="*/ 582 h 5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582">
                <a:moveTo>
                  <a:pt x="0" y="521"/>
                </a:moveTo>
                <a:lnTo>
                  <a:pt x="0" y="531"/>
                </a:lnTo>
                <a:lnTo>
                  <a:pt x="3" y="540"/>
                </a:lnTo>
                <a:lnTo>
                  <a:pt x="5" y="549"/>
                </a:lnTo>
                <a:lnTo>
                  <a:pt x="10" y="557"/>
                </a:lnTo>
                <a:lnTo>
                  <a:pt x="15" y="564"/>
                </a:lnTo>
                <a:lnTo>
                  <a:pt x="21" y="570"/>
                </a:lnTo>
                <a:lnTo>
                  <a:pt x="29" y="576"/>
                </a:lnTo>
                <a:lnTo>
                  <a:pt x="36" y="579"/>
                </a:lnTo>
                <a:lnTo>
                  <a:pt x="43" y="581"/>
                </a:lnTo>
                <a:lnTo>
                  <a:pt x="52" y="582"/>
                </a:lnTo>
                <a:lnTo>
                  <a:pt x="60" y="581"/>
                </a:lnTo>
                <a:lnTo>
                  <a:pt x="67" y="579"/>
                </a:lnTo>
                <a:lnTo>
                  <a:pt x="76" y="576"/>
                </a:lnTo>
                <a:lnTo>
                  <a:pt x="82" y="570"/>
                </a:lnTo>
                <a:lnTo>
                  <a:pt x="88" y="564"/>
                </a:lnTo>
                <a:lnTo>
                  <a:pt x="93" y="557"/>
                </a:lnTo>
                <a:lnTo>
                  <a:pt x="98" y="549"/>
                </a:lnTo>
                <a:lnTo>
                  <a:pt x="100" y="540"/>
                </a:lnTo>
                <a:lnTo>
                  <a:pt x="103" y="531"/>
                </a:lnTo>
                <a:lnTo>
                  <a:pt x="103" y="521"/>
                </a:lnTo>
                <a:lnTo>
                  <a:pt x="103" y="61"/>
                </a:lnTo>
                <a:lnTo>
                  <a:pt x="100" y="42"/>
                </a:lnTo>
                <a:lnTo>
                  <a:pt x="98" y="33"/>
                </a:lnTo>
                <a:lnTo>
                  <a:pt x="93" y="25"/>
                </a:lnTo>
                <a:lnTo>
                  <a:pt x="88" y="18"/>
                </a:lnTo>
                <a:lnTo>
                  <a:pt x="82" y="12"/>
                </a:lnTo>
                <a:lnTo>
                  <a:pt x="76" y="7"/>
                </a:lnTo>
                <a:lnTo>
                  <a:pt x="67" y="3"/>
                </a:lnTo>
                <a:lnTo>
                  <a:pt x="60" y="1"/>
                </a:lnTo>
                <a:lnTo>
                  <a:pt x="52" y="0"/>
                </a:lnTo>
                <a:lnTo>
                  <a:pt x="43" y="1"/>
                </a:lnTo>
                <a:lnTo>
                  <a:pt x="36" y="3"/>
                </a:lnTo>
                <a:lnTo>
                  <a:pt x="29" y="7"/>
                </a:lnTo>
                <a:lnTo>
                  <a:pt x="21" y="12"/>
                </a:lnTo>
                <a:lnTo>
                  <a:pt x="15" y="18"/>
                </a:lnTo>
                <a:lnTo>
                  <a:pt x="10" y="25"/>
                </a:lnTo>
                <a:lnTo>
                  <a:pt x="5" y="33"/>
                </a:lnTo>
                <a:lnTo>
                  <a:pt x="3" y="42"/>
                </a:lnTo>
                <a:lnTo>
                  <a:pt x="0" y="52"/>
                </a:lnTo>
                <a:lnTo>
                  <a:pt x="0" y="61"/>
                </a:lnTo>
                <a:lnTo>
                  <a:pt x="0" y="521"/>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72" name="Line 348"/>
          <p:cNvSpPr>
            <a:spLocks noChangeShapeType="1"/>
          </p:cNvSpPr>
          <p:nvPr/>
        </p:nvSpPr>
        <p:spPr bwMode="auto">
          <a:xfrm>
            <a:off x="6350000" y="4070350"/>
            <a:ext cx="1588"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3773" name="Freeform 349"/>
          <p:cNvSpPr>
            <a:spLocks/>
          </p:cNvSpPr>
          <p:nvPr/>
        </p:nvSpPr>
        <p:spPr bwMode="auto">
          <a:xfrm>
            <a:off x="6330950" y="4070350"/>
            <a:ext cx="322263" cy="38100"/>
          </a:xfrm>
          <a:custGeom>
            <a:avLst/>
            <a:gdLst>
              <a:gd name="T0" fmla="*/ 17961 w 933"/>
              <a:gd name="T1" fmla="*/ 0 h 120"/>
              <a:gd name="T2" fmla="*/ 14852 w 933"/>
              <a:gd name="T3" fmla="*/ 318 h 120"/>
              <a:gd name="T4" fmla="*/ 12435 w 933"/>
              <a:gd name="T5" fmla="*/ 953 h 120"/>
              <a:gd name="T6" fmla="*/ 10017 w 933"/>
              <a:gd name="T7" fmla="*/ 2223 h 120"/>
              <a:gd name="T8" fmla="*/ 7254 w 933"/>
              <a:gd name="T9" fmla="*/ 3810 h 120"/>
              <a:gd name="T10" fmla="*/ 5181 w 933"/>
              <a:gd name="T11" fmla="*/ 5715 h 120"/>
              <a:gd name="T12" fmla="*/ 3454 w 933"/>
              <a:gd name="T13" fmla="*/ 7938 h 120"/>
              <a:gd name="T14" fmla="*/ 1727 w 933"/>
              <a:gd name="T15" fmla="*/ 10478 h 120"/>
              <a:gd name="T16" fmla="*/ 1036 w 933"/>
              <a:gd name="T17" fmla="*/ 13335 h 120"/>
              <a:gd name="T18" fmla="*/ 0 w 933"/>
              <a:gd name="T19" fmla="*/ 16510 h 120"/>
              <a:gd name="T20" fmla="*/ 0 w 933"/>
              <a:gd name="T21" fmla="*/ 19050 h 120"/>
              <a:gd name="T22" fmla="*/ 0 w 933"/>
              <a:gd name="T23" fmla="*/ 22225 h 120"/>
              <a:gd name="T24" fmla="*/ 1036 w 933"/>
              <a:gd name="T25" fmla="*/ 25083 h 120"/>
              <a:gd name="T26" fmla="*/ 1727 w 933"/>
              <a:gd name="T27" fmla="*/ 27940 h 120"/>
              <a:gd name="T28" fmla="*/ 3454 w 933"/>
              <a:gd name="T29" fmla="*/ 30480 h 120"/>
              <a:gd name="T30" fmla="*/ 5181 w 933"/>
              <a:gd name="T31" fmla="*/ 33020 h 120"/>
              <a:gd name="T32" fmla="*/ 7254 w 933"/>
              <a:gd name="T33" fmla="*/ 34925 h 120"/>
              <a:gd name="T34" fmla="*/ 10017 w 933"/>
              <a:gd name="T35" fmla="*/ 36195 h 120"/>
              <a:gd name="T36" fmla="*/ 12435 w 933"/>
              <a:gd name="T37" fmla="*/ 37465 h 120"/>
              <a:gd name="T38" fmla="*/ 14852 w 933"/>
              <a:gd name="T39" fmla="*/ 38100 h 120"/>
              <a:gd name="T40" fmla="*/ 17961 w 933"/>
              <a:gd name="T41" fmla="*/ 38100 h 120"/>
              <a:gd name="T42" fmla="*/ 304302 w 933"/>
              <a:gd name="T43" fmla="*/ 38100 h 120"/>
              <a:gd name="T44" fmla="*/ 309828 w 933"/>
              <a:gd name="T45" fmla="*/ 37465 h 120"/>
              <a:gd name="T46" fmla="*/ 312246 w 933"/>
              <a:gd name="T47" fmla="*/ 36195 h 120"/>
              <a:gd name="T48" fmla="*/ 315009 w 933"/>
              <a:gd name="T49" fmla="*/ 34925 h 120"/>
              <a:gd name="T50" fmla="*/ 317082 w 933"/>
              <a:gd name="T51" fmla="*/ 33020 h 120"/>
              <a:gd name="T52" fmla="*/ 318809 w 933"/>
              <a:gd name="T53" fmla="*/ 30480 h 120"/>
              <a:gd name="T54" fmla="*/ 320536 w 933"/>
              <a:gd name="T55" fmla="*/ 27940 h 120"/>
              <a:gd name="T56" fmla="*/ 321227 w 933"/>
              <a:gd name="T57" fmla="*/ 25083 h 120"/>
              <a:gd name="T58" fmla="*/ 322263 w 933"/>
              <a:gd name="T59" fmla="*/ 22225 h 120"/>
              <a:gd name="T60" fmla="*/ 322263 w 933"/>
              <a:gd name="T61" fmla="*/ 19050 h 120"/>
              <a:gd name="T62" fmla="*/ 322263 w 933"/>
              <a:gd name="T63" fmla="*/ 16510 h 120"/>
              <a:gd name="T64" fmla="*/ 321227 w 933"/>
              <a:gd name="T65" fmla="*/ 13335 h 120"/>
              <a:gd name="T66" fmla="*/ 320536 w 933"/>
              <a:gd name="T67" fmla="*/ 10478 h 120"/>
              <a:gd name="T68" fmla="*/ 318809 w 933"/>
              <a:gd name="T69" fmla="*/ 7938 h 120"/>
              <a:gd name="T70" fmla="*/ 317082 w 933"/>
              <a:gd name="T71" fmla="*/ 5715 h 120"/>
              <a:gd name="T72" fmla="*/ 315009 w 933"/>
              <a:gd name="T73" fmla="*/ 3810 h 120"/>
              <a:gd name="T74" fmla="*/ 312246 w 933"/>
              <a:gd name="T75" fmla="*/ 2223 h 120"/>
              <a:gd name="T76" fmla="*/ 309828 w 933"/>
              <a:gd name="T77" fmla="*/ 953 h 120"/>
              <a:gd name="T78" fmla="*/ 307411 w 933"/>
              <a:gd name="T79" fmla="*/ 318 h 120"/>
              <a:gd name="T80" fmla="*/ 304302 w 933"/>
              <a:gd name="T81" fmla="*/ 0 h 120"/>
              <a:gd name="T82" fmla="*/ 17961 w 933"/>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3"/>
              <a:gd name="T127" fmla="*/ 0 h 120"/>
              <a:gd name="T128" fmla="*/ 933 w 933"/>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3" h="120">
                <a:moveTo>
                  <a:pt x="52" y="0"/>
                </a:moveTo>
                <a:lnTo>
                  <a:pt x="43" y="1"/>
                </a:lnTo>
                <a:lnTo>
                  <a:pt x="36" y="3"/>
                </a:lnTo>
                <a:lnTo>
                  <a:pt x="29" y="7"/>
                </a:lnTo>
                <a:lnTo>
                  <a:pt x="21" y="12"/>
                </a:lnTo>
                <a:lnTo>
                  <a:pt x="15" y="18"/>
                </a:lnTo>
                <a:lnTo>
                  <a:pt x="10" y="25"/>
                </a:lnTo>
                <a:lnTo>
                  <a:pt x="5" y="33"/>
                </a:lnTo>
                <a:lnTo>
                  <a:pt x="3" y="42"/>
                </a:lnTo>
                <a:lnTo>
                  <a:pt x="0" y="52"/>
                </a:lnTo>
                <a:lnTo>
                  <a:pt x="0" y="60"/>
                </a:lnTo>
                <a:lnTo>
                  <a:pt x="0" y="70"/>
                </a:lnTo>
                <a:lnTo>
                  <a:pt x="3" y="79"/>
                </a:lnTo>
                <a:lnTo>
                  <a:pt x="5" y="88"/>
                </a:lnTo>
                <a:lnTo>
                  <a:pt x="10" y="96"/>
                </a:lnTo>
                <a:lnTo>
                  <a:pt x="15" y="104"/>
                </a:lnTo>
                <a:lnTo>
                  <a:pt x="21" y="110"/>
                </a:lnTo>
                <a:lnTo>
                  <a:pt x="29" y="114"/>
                </a:lnTo>
                <a:lnTo>
                  <a:pt x="36" y="118"/>
                </a:lnTo>
                <a:lnTo>
                  <a:pt x="43" y="120"/>
                </a:lnTo>
                <a:lnTo>
                  <a:pt x="52" y="120"/>
                </a:lnTo>
                <a:lnTo>
                  <a:pt x="881" y="120"/>
                </a:lnTo>
                <a:lnTo>
                  <a:pt x="897" y="118"/>
                </a:lnTo>
                <a:lnTo>
                  <a:pt x="904" y="114"/>
                </a:lnTo>
                <a:lnTo>
                  <a:pt x="912" y="110"/>
                </a:lnTo>
                <a:lnTo>
                  <a:pt x="918" y="104"/>
                </a:lnTo>
                <a:lnTo>
                  <a:pt x="923" y="96"/>
                </a:lnTo>
                <a:lnTo>
                  <a:pt x="928" y="88"/>
                </a:lnTo>
                <a:lnTo>
                  <a:pt x="930" y="79"/>
                </a:lnTo>
                <a:lnTo>
                  <a:pt x="933" y="70"/>
                </a:lnTo>
                <a:lnTo>
                  <a:pt x="933" y="60"/>
                </a:lnTo>
                <a:lnTo>
                  <a:pt x="933" y="52"/>
                </a:lnTo>
                <a:lnTo>
                  <a:pt x="930" y="42"/>
                </a:lnTo>
                <a:lnTo>
                  <a:pt x="928" y="33"/>
                </a:lnTo>
                <a:lnTo>
                  <a:pt x="923" y="25"/>
                </a:lnTo>
                <a:lnTo>
                  <a:pt x="918" y="18"/>
                </a:lnTo>
                <a:lnTo>
                  <a:pt x="912" y="12"/>
                </a:lnTo>
                <a:lnTo>
                  <a:pt x="904" y="7"/>
                </a:lnTo>
                <a:lnTo>
                  <a:pt x="897" y="3"/>
                </a:lnTo>
                <a:lnTo>
                  <a:pt x="890" y="1"/>
                </a:lnTo>
                <a:lnTo>
                  <a:pt x="881"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74" name="Line 350"/>
          <p:cNvSpPr>
            <a:spLocks noChangeShapeType="1"/>
          </p:cNvSpPr>
          <p:nvPr/>
        </p:nvSpPr>
        <p:spPr bwMode="auto">
          <a:xfrm>
            <a:off x="6618288" y="4089400"/>
            <a:ext cx="1587"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3775" name="Freeform 351"/>
          <p:cNvSpPr>
            <a:spLocks/>
          </p:cNvSpPr>
          <p:nvPr/>
        </p:nvSpPr>
        <p:spPr bwMode="auto">
          <a:xfrm>
            <a:off x="6618288" y="3983038"/>
            <a:ext cx="34925" cy="125412"/>
          </a:xfrm>
          <a:custGeom>
            <a:avLst/>
            <a:gdLst>
              <a:gd name="T0" fmla="*/ 0 w 104"/>
              <a:gd name="T1" fmla="*/ 106410 h 396"/>
              <a:gd name="T2" fmla="*/ 336 w 104"/>
              <a:gd name="T3" fmla="*/ 109577 h 396"/>
              <a:gd name="T4" fmla="*/ 672 w 104"/>
              <a:gd name="T5" fmla="*/ 112427 h 396"/>
              <a:gd name="T6" fmla="*/ 2015 w 104"/>
              <a:gd name="T7" fmla="*/ 115278 h 396"/>
              <a:gd name="T8" fmla="*/ 3358 w 104"/>
              <a:gd name="T9" fmla="*/ 117811 h 396"/>
              <a:gd name="T10" fmla="*/ 5373 w 104"/>
              <a:gd name="T11" fmla="*/ 120345 h 396"/>
              <a:gd name="T12" fmla="*/ 7388 w 104"/>
              <a:gd name="T13" fmla="*/ 122245 h 396"/>
              <a:gd name="T14" fmla="*/ 9403 w 104"/>
              <a:gd name="T15" fmla="*/ 123512 h 396"/>
              <a:gd name="T16" fmla="*/ 12089 w 104"/>
              <a:gd name="T17" fmla="*/ 124779 h 396"/>
              <a:gd name="T18" fmla="*/ 15112 w 104"/>
              <a:gd name="T19" fmla="*/ 125412 h 396"/>
              <a:gd name="T20" fmla="*/ 17463 w 104"/>
              <a:gd name="T21" fmla="*/ 125412 h 396"/>
              <a:gd name="T22" fmla="*/ 20485 w 104"/>
              <a:gd name="T23" fmla="*/ 125412 h 396"/>
              <a:gd name="T24" fmla="*/ 22836 w 104"/>
              <a:gd name="T25" fmla="*/ 124779 h 396"/>
              <a:gd name="T26" fmla="*/ 25186 w 104"/>
              <a:gd name="T27" fmla="*/ 123512 h 396"/>
              <a:gd name="T28" fmla="*/ 27873 w 104"/>
              <a:gd name="T29" fmla="*/ 122245 h 396"/>
              <a:gd name="T30" fmla="*/ 29888 w 104"/>
              <a:gd name="T31" fmla="*/ 120345 h 396"/>
              <a:gd name="T32" fmla="*/ 31567 w 104"/>
              <a:gd name="T33" fmla="*/ 117811 h 396"/>
              <a:gd name="T34" fmla="*/ 33246 w 104"/>
              <a:gd name="T35" fmla="*/ 115278 h 396"/>
              <a:gd name="T36" fmla="*/ 33918 w 104"/>
              <a:gd name="T37" fmla="*/ 112427 h 396"/>
              <a:gd name="T38" fmla="*/ 34925 w 104"/>
              <a:gd name="T39" fmla="*/ 109577 h 396"/>
              <a:gd name="T40" fmla="*/ 34925 w 104"/>
              <a:gd name="T41" fmla="*/ 106410 h 396"/>
              <a:gd name="T42" fmla="*/ 34925 w 104"/>
              <a:gd name="T43" fmla="*/ 19319 h 396"/>
              <a:gd name="T44" fmla="*/ 33918 w 104"/>
              <a:gd name="T45" fmla="*/ 13618 h 396"/>
              <a:gd name="T46" fmla="*/ 33246 w 104"/>
              <a:gd name="T47" fmla="*/ 10451 h 396"/>
              <a:gd name="T48" fmla="*/ 31567 w 104"/>
              <a:gd name="T49" fmla="*/ 8234 h 396"/>
              <a:gd name="T50" fmla="*/ 29888 w 104"/>
              <a:gd name="T51" fmla="*/ 5701 h 396"/>
              <a:gd name="T52" fmla="*/ 27873 w 104"/>
              <a:gd name="T53" fmla="*/ 3800 h 396"/>
              <a:gd name="T54" fmla="*/ 25186 w 104"/>
              <a:gd name="T55" fmla="*/ 2534 h 396"/>
              <a:gd name="T56" fmla="*/ 22836 w 104"/>
              <a:gd name="T57" fmla="*/ 1267 h 396"/>
              <a:gd name="T58" fmla="*/ 20485 w 104"/>
              <a:gd name="T59" fmla="*/ 317 h 396"/>
              <a:gd name="T60" fmla="*/ 17463 w 104"/>
              <a:gd name="T61" fmla="*/ 0 h 396"/>
              <a:gd name="T62" fmla="*/ 15112 w 104"/>
              <a:gd name="T63" fmla="*/ 317 h 396"/>
              <a:gd name="T64" fmla="*/ 12089 w 104"/>
              <a:gd name="T65" fmla="*/ 1267 h 396"/>
              <a:gd name="T66" fmla="*/ 9403 w 104"/>
              <a:gd name="T67" fmla="*/ 2534 h 396"/>
              <a:gd name="T68" fmla="*/ 7388 w 104"/>
              <a:gd name="T69" fmla="*/ 3800 h 396"/>
              <a:gd name="T70" fmla="*/ 5373 w 104"/>
              <a:gd name="T71" fmla="*/ 5701 h 396"/>
              <a:gd name="T72" fmla="*/ 3358 w 104"/>
              <a:gd name="T73" fmla="*/ 8234 h 396"/>
              <a:gd name="T74" fmla="*/ 2015 w 104"/>
              <a:gd name="T75" fmla="*/ 10451 h 396"/>
              <a:gd name="T76" fmla="*/ 672 w 104"/>
              <a:gd name="T77" fmla="*/ 13618 h 396"/>
              <a:gd name="T78" fmla="*/ 336 w 104"/>
              <a:gd name="T79" fmla="*/ 16152 h 396"/>
              <a:gd name="T80" fmla="*/ 0 w 104"/>
              <a:gd name="T81" fmla="*/ 19319 h 396"/>
              <a:gd name="T82" fmla="*/ 0 w 104"/>
              <a:gd name="T83" fmla="*/ 106410 h 3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396"/>
              <a:gd name="T128" fmla="*/ 104 w 104"/>
              <a:gd name="T129" fmla="*/ 396 h 3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396">
                <a:moveTo>
                  <a:pt x="0" y="336"/>
                </a:moveTo>
                <a:lnTo>
                  <a:pt x="1" y="346"/>
                </a:lnTo>
                <a:lnTo>
                  <a:pt x="2" y="355"/>
                </a:lnTo>
                <a:lnTo>
                  <a:pt x="6" y="364"/>
                </a:lnTo>
                <a:lnTo>
                  <a:pt x="10" y="372"/>
                </a:lnTo>
                <a:lnTo>
                  <a:pt x="16" y="380"/>
                </a:lnTo>
                <a:lnTo>
                  <a:pt x="22" y="386"/>
                </a:lnTo>
                <a:lnTo>
                  <a:pt x="28" y="390"/>
                </a:lnTo>
                <a:lnTo>
                  <a:pt x="36" y="394"/>
                </a:lnTo>
                <a:lnTo>
                  <a:pt x="45" y="396"/>
                </a:lnTo>
                <a:lnTo>
                  <a:pt x="52" y="396"/>
                </a:lnTo>
                <a:lnTo>
                  <a:pt x="61" y="396"/>
                </a:lnTo>
                <a:lnTo>
                  <a:pt x="68" y="394"/>
                </a:lnTo>
                <a:lnTo>
                  <a:pt x="75" y="390"/>
                </a:lnTo>
                <a:lnTo>
                  <a:pt x="83" y="386"/>
                </a:lnTo>
                <a:lnTo>
                  <a:pt x="89" y="380"/>
                </a:lnTo>
                <a:lnTo>
                  <a:pt x="94" y="372"/>
                </a:lnTo>
                <a:lnTo>
                  <a:pt x="99" y="364"/>
                </a:lnTo>
                <a:lnTo>
                  <a:pt x="101" y="355"/>
                </a:lnTo>
                <a:lnTo>
                  <a:pt x="104" y="346"/>
                </a:lnTo>
                <a:lnTo>
                  <a:pt x="104" y="336"/>
                </a:lnTo>
                <a:lnTo>
                  <a:pt x="104" y="61"/>
                </a:lnTo>
                <a:lnTo>
                  <a:pt x="101" y="43"/>
                </a:lnTo>
                <a:lnTo>
                  <a:pt x="99" y="33"/>
                </a:lnTo>
                <a:lnTo>
                  <a:pt x="94" y="26"/>
                </a:lnTo>
                <a:lnTo>
                  <a:pt x="89" y="18"/>
                </a:lnTo>
                <a:lnTo>
                  <a:pt x="83" y="12"/>
                </a:lnTo>
                <a:lnTo>
                  <a:pt x="75" y="8"/>
                </a:lnTo>
                <a:lnTo>
                  <a:pt x="68" y="4"/>
                </a:lnTo>
                <a:lnTo>
                  <a:pt x="61" y="1"/>
                </a:lnTo>
                <a:lnTo>
                  <a:pt x="52" y="0"/>
                </a:lnTo>
                <a:lnTo>
                  <a:pt x="45" y="1"/>
                </a:lnTo>
                <a:lnTo>
                  <a:pt x="36" y="4"/>
                </a:lnTo>
                <a:lnTo>
                  <a:pt x="28" y="8"/>
                </a:lnTo>
                <a:lnTo>
                  <a:pt x="22" y="12"/>
                </a:lnTo>
                <a:lnTo>
                  <a:pt x="16" y="18"/>
                </a:lnTo>
                <a:lnTo>
                  <a:pt x="10" y="26"/>
                </a:lnTo>
                <a:lnTo>
                  <a:pt x="6" y="33"/>
                </a:lnTo>
                <a:lnTo>
                  <a:pt x="2" y="43"/>
                </a:lnTo>
                <a:lnTo>
                  <a:pt x="1" y="51"/>
                </a:lnTo>
                <a:lnTo>
                  <a:pt x="0" y="61"/>
                </a:lnTo>
                <a:lnTo>
                  <a:pt x="0" y="336"/>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76" name="Line 352"/>
          <p:cNvSpPr>
            <a:spLocks noChangeShapeType="1"/>
          </p:cNvSpPr>
          <p:nvPr/>
        </p:nvSpPr>
        <p:spPr bwMode="auto">
          <a:xfrm>
            <a:off x="6635750" y="3983038"/>
            <a:ext cx="1588" cy="0"/>
          </a:xfrm>
          <a:prstGeom prst="line">
            <a:avLst/>
          </a:prstGeom>
          <a:noFill/>
          <a:ln w="0">
            <a:solidFill>
              <a:srgbClr val="FFFF00"/>
            </a:solidFill>
            <a:round/>
            <a:headEnd/>
            <a:tailEnd/>
          </a:ln>
        </p:spPr>
        <p:txBody>
          <a:bodyPr>
            <a:prstTxWarp prst="textNoShape">
              <a:avLst/>
            </a:prstTxWarp>
          </a:bodyPr>
          <a:lstStyle/>
          <a:p>
            <a:endParaRPr lang="en-US"/>
          </a:p>
        </p:txBody>
      </p:sp>
      <p:sp>
        <p:nvSpPr>
          <p:cNvPr id="103777" name="Freeform 353"/>
          <p:cNvSpPr>
            <a:spLocks/>
          </p:cNvSpPr>
          <p:nvPr/>
        </p:nvSpPr>
        <p:spPr bwMode="auto">
          <a:xfrm>
            <a:off x="6618288" y="3983038"/>
            <a:ext cx="322262" cy="38100"/>
          </a:xfrm>
          <a:custGeom>
            <a:avLst/>
            <a:gdLst>
              <a:gd name="T0" fmla="*/ 17942 w 934"/>
              <a:gd name="T1" fmla="*/ 0 h 121"/>
              <a:gd name="T2" fmla="*/ 15527 w 934"/>
              <a:gd name="T3" fmla="*/ 315 h 121"/>
              <a:gd name="T4" fmla="*/ 12421 w 934"/>
              <a:gd name="T5" fmla="*/ 1260 h 121"/>
              <a:gd name="T6" fmla="*/ 9661 w 934"/>
              <a:gd name="T7" fmla="*/ 2519 h 121"/>
              <a:gd name="T8" fmla="*/ 7591 w 934"/>
              <a:gd name="T9" fmla="*/ 3779 h 121"/>
              <a:gd name="T10" fmla="*/ 5521 w 934"/>
              <a:gd name="T11" fmla="*/ 5668 h 121"/>
              <a:gd name="T12" fmla="*/ 3450 w 934"/>
              <a:gd name="T13" fmla="*/ 8187 h 121"/>
              <a:gd name="T14" fmla="*/ 2070 w 934"/>
              <a:gd name="T15" fmla="*/ 10391 h 121"/>
              <a:gd name="T16" fmla="*/ 690 w 934"/>
              <a:gd name="T17" fmla="*/ 13540 h 121"/>
              <a:gd name="T18" fmla="*/ 345 w 934"/>
              <a:gd name="T19" fmla="*/ 16059 h 121"/>
              <a:gd name="T20" fmla="*/ 0 w 934"/>
              <a:gd name="T21" fmla="*/ 19207 h 121"/>
              <a:gd name="T22" fmla="*/ 345 w 934"/>
              <a:gd name="T23" fmla="*/ 22041 h 121"/>
              <a:gd name="T24" fmla="*/ 690 w 934"/>
              <a:gd name="T25" fmla="*/ 25190 h 121"/>
              <a:gd name="T26" fmla="*/ 2070 w 934"/>
              <a:gd name="T27" fmla="*/ 27709 h 121"/>
              <a:gd name="T28" fmla="*/ 3450 w 934"/>
              <a:gd name="T29" fmla="*/ 30543 h 121"/>
              <a:gd name="T30" fmla="*/ 5521 w 934"/>
              <a:gd name="T31" fmla="*/ 32747 h 121"/>
              <a:gd name="T32" fmla="*/ 7591 w 934"/>
              <a:gd name="T33" fmla="*/ 34636 h 121"/>
              <a:gd name="T34" fmla="*/ 9661 w 934"/>
              <a:gd name="T35" fmla="*/ 36211 h 121"/>
              <a:gd name="T36" fmla="*/ 12421 w 934"/>
              <a:gd name="T37" fmla="*/ 37470 h 121"/>
              <a:gd name="T38" fmla="*/ 15527 w 934"/>
              <a:gd name="T39" fmla="*/ 38100 h 121"/>
              <a:gd name="T40" fmla="*/ 17942 w 934"/>
              <a:gd name="T41" fmla="*/ 38100 h 121"/>
              <a:gd name="T42" fmla="*/ 304320 w 934"/>
              <a:gd name="T43" fmla="*/ 38100 h 121"/>
              <a:gd name="T44" fmla="*/ 309841 w 934"/>
              <a:gd name="T45" fmla="*/ 37470 h 121"/>
              <a:gd name="T46" fmla="*/ 312601 w 934"/>
              <a:gd name="T47" fmla="*/ 36211 h 121"/>
              <a:gd name="T48" fmla="*/ 315016 w 934"/>
              <a:gd name="T49" fmla="*/ 34636 h 121"/>
              <a:gd name="T50" fmla="*/ 317086 w 934"/>
              <a:gd name="T51" fmla="*/ 32747 h 121"/>
              <a:gd name="T52" fmla="*/ 318812 w 934"/>
              <a:gd name="T53" fmla="*/ 30543 h 121"/>
              <a:gd name="T54" fmla="*/ 320192 w 934"/>
              <a:gd name="T55" fmla="*/ 27709 h 121"/>
              <a:gd name="T56" fmla="*/ 321572 w 934"/>
              <a:gd name="T57" fmla="*/ 25190 h 121"/>
              <a:gd name="T58" fmla="*/ 321917 w 934"/>
              <a:gd name="T59" fmla="*/ 22041 h 121"/>
              <a:gd name="T60" fmla="*/ 322262 w 934"/>
              <a:gd name="T61" fmla="*/ 19207 h 121"/>
              <a:gd name="T62" fmla="*/ 321917 w 934"/>
              <a:gd name="T63" fmla="*/ 16059 h 121"/>
              <a:gd name="T64" fmla="*/ 321572 w 934"/>
              <a:gd name="T65" fmla="*/ 13540 h 121"/>
              <a:gd name="T66" fmla="*/ 320192 w 934"/>
              <a:gd name="T67" fmla="*/ 10391 h 121"/>
              <a:gd name="T68" fmla="*/ 318812 w 934"/>
              <a:gd name="T69" fmla="*/ 8187 h 121"/>
              <a:gd name="T70" fmla="*/ 317086 w 934"/>
              <a:gd name="T71" fmla="*/ 5668 h 121"/>
              <a:gd name="T72" fmla="*/ 315016 w 934"/>
              <a:gd name="T73" fmla="*/ 3779 h 121"/>
              <a:gd name="T74" fmla="*/ 312601 w 934"/>
              <a:gd name="T75" fmla="*/ 2519 h 121"/>
              <a:gd name="T76" fmla="*/ 309841 w 934"/>
              <a:gd name="T77" fmla="*/ 1260 h 121"/>
              <a:gd name="T78" fmla="*/ 307426 w 934"/>
              <a:gd name="T79" fmla="*/ 315 h 121"/>
              <a:gd name="T80" fmla="*/ 304320 w 934"/>
              <a:gd name="T81" fmla="*/ 0 h 121"/>
              <a:gd name="T82" fmla="*/ 17942 w 934"/>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1"/>
              <a:gd name="T128" fmla="*/ 934 w 934"/>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1">
                <a:moveTo>
                  <a:pt x="52" y="0"/>
                </a:moveTo>
                <a:lnTo>
                  <a:pt x="45" y="1"/>
                </a:lnTo>
                <a:lnTo>
                  <a:pt x="36" y="4"/>
                </a:lnTo>
                <a:lnTo>
                  <a:pt x="28" y="8"/>
                </a:lnTo>
                <a:lnTo>
                  <a:pt x="22" y="12"/>
                </a:lnTo>
                <a:lnTo>
                  <a:pt x="16" y="18"/>
                </a:lnTo>
                <a:lnTo>
                  <a:pt x="10" y="26"/>
                </a:lnTo>
                <a:lnTo>
                  <a:pt x="6" y="33"/>
                </a:lnTo>
                <a:lnTo>
                  <a:pt x="2" y="43"/>
                </a:lnTo>
                <a:lnTo>
                  <a:pt x="1" y="51"/>
                </a:lnTo>
                <a:lnTo>
                  <a:pt x="0" y="61"/>
                </a:lnTo>
                <a:lnTo>
                  <a:pt x="1" y="70"/>
                </a:lnTo>
                <a:lnTo>
                  <a:pt x="2" y="80"/>
                </a:lnTo>
                <a:lnTo>
                  <a:pt x="6" y="88"/>
                </a:lnTo>
                <a:lnTo>
                  <a:pt x="10" y="97"/>
                </a:lnTo>
                <a:lnTo>
                  <a:pt x="16" y="104"/>
                </a:lnTo>
                <a:lnTo>
                  <a:pt x="22" y="110"/>
                </a:lnTo>
                <a:lnTo>
                  <a:pt x="28" y="115"/>
                </a:lnTo>
                <a:lnTo>
                  <a:pt x="36" y="119"/>
                </a:lnTo>
                <a:lnTo>
                  <a:pt x="45" y="121"/>
                </a:lnTo>
                <a:lnTo>
                  <a:pt x="52" y="121"/>
                </a:lnTo>
                <a:lnTo>
                  <a:pt x="882" y="121"/>
                </a:lnTo>
                <a:lnTo>
                  <a:pt x="898" y="119"/>
                </a:lnTo>
                <a:lnTo>
                  <a:pt x="906" y="115"/>
                </a:lnTo>
                <a:lnTo>
                  <a:pt x="913" y="110"/>
                </a:lnTo>
                <a:lnTo>
                  <a:pt x="919" y="104"/>
                </a:lnTo>
                <a:lnTo>
                  <a:pt x="924" y="97"/>
                </a:lnTo>
                <a:lnTo>
                  <a:pt x="928" y="88"/>
                </a:lnTo>
                <a:lnTo>
                  <a:pt x="932" y="80"/>
                </a:lnTo>
                <a:lnTo>
                  <a:pt x="933" y="70"/>
                </a:lnTo>
                <a:lnTo>
                  <a:pt x="934" y="61"/>
                </a:lnTo>
                <a:lnTo>
                  <a:pt x="933" y="51"/>
                </a:lnTo>
                <a:lnTo>
                  <a:pt x="932" y="43"/>
                </a:lnTo>
                <a:lnTo>
                  <a:pt x="928" y="33"/>
                </a:lnTo>
                <a:lnTo>
                  <a:pt x="924" y="26"/>
                </a:lnTo>
                <a:lnTo>
                  <a:pt x="919" y="18"/>
                </a:lnTo>
                <a:lnTo>
                  <a:pt x="913" y="12"/>
                </a:lnTo>
                <a:lnTo>
                  <a:pt x="906" y="8"/>
                </a:lnTo>
                <a:lnTo>
                  <a:pt x="898" y="4"/>
                </a:lnTo>
                <a:lnTo>
                  <a:pt x="891" y="1"/>
                </a:lnTo>
                <a:lnTo>
                  <a:pt x="882"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78" name="Line 354"/>
          <p:cNvSpPr>
            <a:spLocks noChangeShapeType="1"/>
          </p:cNvSpPr>
          <p:nvPr/>
        </p:nvSpPr>
        <p:spPr bwMode="auto">
          <a:xfrm>
            <a:off x="6905625" y="4002088"/>
            <a:ext cx="0" cy="0"/>
          </a:xfrm>
          <a:prstGeom prst="line">
            <a:avLst/>
          </a:prstGeom>
          <a:noFill/>
          <a:ln w="0">
            <a:solidFill>
              <a:srgbClr val="FFFF00"/>
            </a:solidFill>
            <a:round/>
            <a:headEnd/>
            <a:tailEnd/>
          </a:ln>
        </p:spPr>
        <p:txBody>
          <a:bodyPr>
            <a:prstTxWarp prst="textNoShape">
              <a:avLst/>
            </a:prstTxWarp>
          </a:bodyPr>
          <a:lstStyle/>
          <a:p>
            <a:endParaRPr lang="en-US"/>
          </a:p>
        </p:txBody>
      </p:sp>
      <p:sp>
        <p:nvSpPr>
          <p:cNvPr id="103779" name="Freeform 355"/>
          <p:cNvSpPr>
            <a:spLocks/>
          </p:cNvSpPr>
          <p:nvPr/>
        </p:nvSpPr>
        <p:spPr bwMode="auto">
          <a:xfrm>
            <a:off x="6905625" y="3549650"/>
            <a:ext cx="34925" cy="471488"/>
          </a:xfrm>
          <a:custGeom>
            <a:avLst/>
            <a:gdLst>
              <a:gd name="T0" fmla="*/ 0 w 104"/>
              <a:gd name="T1" fmla="*/ 452412 h 1483"/>
              <a:gd name="T2" fmla="*/ 336 w 104"/>
              <a:gd name="T3" fmla="*/ 455274 h 1483"/>
              <a:gd name="T4" fmla="*/ 1007 w 104"/>
              <a:gd name="T5" fmla="*/ 458453 h 1483"/>
              <a:gd name="T6" fmla="*/ 2015 w 104"/>
              <a:gd name="T7" fmla="*/ 460996 h 1483"/>
              <a:gd name="T8" fmla="*/ 3358 w 104"/>
              <a:gd name="T9" fmla="*/ 463858 h 1483"/>
              <a:gd name="T10" fmla="*/ 5037 w 104"/>
              <a:gd name="T11" fmla="*/ 466083 h 1483"/>
              <a:gd name="T12" fmla="*/ 7052 w 104"/>
              <a:gd name="T13" fmla="*/ 467991 h 1483"/>
              <a:gd name="T14" fmla="*/ 9739 w 104"/>
              <a:gd name="T15" fmla="*/ 469580 h 1483"/>
              <a:gd name="T16" fmla="*/ 12089 w 104"/>
              <a:gd name="T17" fmla="*/ 470852 h 1483"/>
              <a:gd name="T18" fmla="*/ 14440 w 104"/>
              <a:gd name="T19" fmla="*/ 471488 h 1483"/>
              <a:gd name="T20" fmla="*/ 17463 w 104"/>
              <a:gd name="T21" fmla="*/ 471488 h 1483"/>
              <a:gd name="T22" fmla="*/ 20485 w 104"/>
              <a:gd name="T23" fmla="*/ 471488 h 1483"/>
              <a:gd name="T24" fmla="*/ 22836 w 104"/>
              <a:gd name="T25" fmla="*/ 470852 h 1483"/>
              <a:gd name="T26" fmla="*/ 25522 w 104"/>
              <a:gd name="T27" fmla="*/ 469580 h 1483"/>
              <a:gd name="T28" fmla="*/ 27873 w 104"/>
              <a:gd name="T29" fmla="*/ 467991 h 1483"/>
              <a:gd name="T30" fmla="*/ 29888 w 104"/>
              <a:gd name="T31" fmla="*/ 466083 h 1483"/>
              <a:gd name="T32" fmla="*/ 31567 w 104"/>
              <a:gd name="T33" fmla="*/ 463858 h 1483"/>
              <a:gd name="T34" fmla="*/ 32910 w 104"/>
              <a:gd name="T35" fmla="*/ 460996 h 1483"/>
              <a:gd name="T36" fmla="*/ 34253 w 104"/>
              <a:gd name="T37" fmla="*/ 458453 h 1483"/>
              <a:gd name="T38" fmla="*/ 34589 w 104"/>
              <a:gd name="T39" fmla="*/ 455274 h 1483"/>
              <a:gd name="T40" fmla="*/ 34925 w 104"/>
              <a:gd name="T41" fmla="*/ 452412 h 1483"/>
              <a:gd name="T42" fmla="*/ 34925 w 104"/>
              <a:gd name="T43" fmla="*/ 19076 h 1483"/>
              <a:gd name="T44" fmla="*/ 34253 w 104"/>
              <a:gd name="T45" fmla="*/ 13353 h 1483"/>
              <a:gd name="T46" fmla="*/ 32910 w 104"/>
              <a:gd name="T47" fmla="*/ 10174 h 1483"/>
              <a:gd name="T48" fmla="*/ 31567 w 104"/>
              <a:gd name="T49" fmla="*/ 7948 h 1483"/>
              <a:gd name="T50" fmla="*/ 29888 w 104"/>
              <a:gd name="T51" fmla="*/ 5723 h 1483"/>
              <a:gd name="T52" fmla="*/ 27873 w 104"/>
              <a:gd name="T53" fmla="*/ 3815 h 1483"/>
              <a:gd name="T54" fmla="*/ 25522 w 104"/>
              <a:gd name="T55" fmla="*/ 2225 h 1483"/>
              <a:gd name="T56" fmla="*/ 22836 w 104"/>
              <a:gd name="T57" fmla="*/ 954 h 1483"/>
              <a:gd name="T58" fmla="*/ 20485 w 104"/>
              <a:gd name="T59" fmla="*/ 318 h 1483"/>
              <a:gd name="T60" fmla="*/ 17463 w 104"/>
              <a:gd name="T61" fmla="*/ 0 h 1483"/>
              <a:gd name="T62" fmla="*/ 14440 w 104"/>
              <a:gd name="T63" fmla="*/ 318 h 1483"/>
              <a:gd name="T64" fmla="*/ 12089 w 104"/>
              <a:gd name="T65" fmla="*/ 954 h 1483"/>
              <a:gd name="T66" fmla="*/ 9739 w 104"/>
              <a:gd name="T67" fmla="*/ 2225 h 1483"/>
              <a:gd name="T68" fmla="*/ 7052 w 104"/>
              <a:gd name="T69" fmla="*/ 3815 h 1483"/>
              <a:gd name="T70" fmla="*/ 5037 w 104"/>
              <a:gd name="T71" fmla="*/ 5723 h 1483"/>
              <a:gd name="T72" fmla="*/ 3358 w 104"/>
              <a:gd name="T73" fmla="*/ 7948 h 1483"/>
              <a:gd name="T74" fmla="*/ 2015 w 104"/>
              <a:gd name="T75" fmla="*/ 10174 h 1483"/>
              <a:gd name="T76" fmla="*/ 1007 w 104"/>
              <a:gd name="T77" fmla="*/ 13353 h 1483"/>
              <a:gd name="T78" fmla="*/ 336 w 104"/>
              <a:gd name="T79" fmla="*/ 15896 h 1483"/>
              <a:gd name="T80" fmla="*/ 0 w 104"/>
              <a:gd name="T81" fmla="*/ 19076 h 1483"/>
              <a:gd name="T82" fmla="*/ 0 w 104"/>
              <a:gd name="T83" fmla="*/ 452412 h 14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1483"/>
              <a:gd name="T128" fmla="*/ 104 w 104"/>
              <a:gd name="T129" fmla="*/ 1483 h 14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1483">
                <a:moveTo>
                  <a:pt x="0" y="1423"/>
                </a:moveTo>
                <a:lnTo>
                  <a:pt x="1" y="1432"/>
                </a:lnTo>
                <a:lnTo>
                  <a:pt x="3" y="1442"/>
                </a:lnTo>
                <a:lnTo>
                  <a:pt x="6" y="1450"/>
                </a:lnTo>
                <a:lnTo>
                  <a:pt x="10" y="1459"/>
                </a:lnTo>
                <a:lnTo>
                  <a:pt x="15" y="1466"/>
                </a:lnTo>
                <a:lnTo>
                  <a:pt x="21" y="1472"/>
                </a:lnTo>
                <a:lnTo>
                  <a:pt x="29" y="1477"/>
                </a:lnTo>
                <a:lnTo>
                  <a:pt x="36" y="1481"/>
                </a:lnTo>
                <a:lnTo>
                  <a:pt x="43" y="1483"/>
                </a:lnTo>
                <a:lnTo>
                  <a:pt x="52" y="1483"/>
                </a:lnTo>
                <a:lnTo>
                  <a:pt x="61" y="1483"/>
                </a:lnTo>
                <a:lnTo>
                  <a:pt x="68" y="1481"/>
                </a:lnTo>
                <a:lnTo>
                  <a:pt x="76" y="1477"/>
                </a:lnTo>
                <a:lnTo>
                  <a:pt x="83" y="1472"/>
                </a:lnTo>
                <a:lnTo>
                  <a:pt x="89" y="1466"/>
                </a:lnTo>
                <a:lnTo>
                  <a:pt x="94" y="1459"/>
                </a:lnTo>
                <a:lnTo>
                  <a:pt x="98" y="1450"/>
                </a:lnTo>
                <a:lnTo>
                  <a:pt x="102" y="1442"/>
                </a:lnTo>
                <a:lnTo>
                  <a:pt x="103" y="1432"/>
                </a:lnTo>
                <a:lnTo>
                  <a:pt x="104" y="1423"/>
                </a:lnTo>
                <a:lnTo>
                  <a:pt x="104" y="60"/>
                </a:lnTo>
                <a:lnTo>
                  <a:pt x="102" y="42"/>
                </a:lnTo>
                <a:lnTo>
                  <a:pt x="98" y="32"/>
                </a:lnTo>
                <a:lnTo>
                  <a:pt x="94" y="25"/>
                </a:lnTo>
                <a:lnTo>
                  <a:pt x="89" y="18"/>
                </a:lnTo>
                <a:lnTo>
                  <a:pt x="83" y="12"/>
                </a:lnTo>
                <a:lnTo>
                  <a:pt x="76" y="7"/>
                </a:lnTo>
                <a:lnTo>
                  <a:pt x="68" y="3"/>
                </a:lnTo>
                <a:lnTo>
                  <a:pt x="61" y="1"/>
                </a:lnTo>
                <a:lnTo>
                  <a:pt x="52" y="0"/>
                </a:lnTo>
                <a:lnTo>
                  <a:pt x="43" y="1"/>
                </a:lnTo>
                <a:lnTo>
                  <a:pt x="36" y="3"/>
                </a:lnTo>
                <a:lnTo>
                  <a:pt x="29" y="7"/>
                </a:lnTo>
                <a:lnTo>
                  <a:pt x="21" y="12"/>
                </a:lnTo>
                <a:lnTo>
                  <a:pt x="15" y="18"/>
                </a:lnTo>
                <a:lnTo>
                  <a:pt x="10" y="25"/>
                </a:lnTo>
                <a:lnTo>
                  <a:pt x="6" y="32"/>
                </a:lnTo>
                <a:lnTo>
                  <a:pt x="3" y="42"/>
                </a:lnTo>
                <a:lnTo>
                  <a:pt x="1" y="50"/>
                </a:lnTo>
                <a:lnTo>
                  <a:pt x="0" y="60"/>
                </a:lnTo>
                <a:lnTo>
                  <a:pt x="0" y="1423"/>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80" name="Line 356"/>
          <p:cNvSpPr>
            <a:spLocks noChangeShapeType="1"/>
          </p:cNvSpPr>
          <p:nvPr/>
        </p:nvSpPr>
        <p:spPr bwMode="auto">
          <a:xfrm>
            <a:off x="6923088" y="3549650"/>
            <a:ext cx="1587"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3781" name="Freeform 357"/>
          <p:cNvSpPr>
            <a:spLocks/>
          </p:cNvSpPr>
          <p:nvPr/>
        </p:nvSpPr>
        <p:spPr bwMode="auto">
          <a:xfrm>
            <a:off x="6905625" y="3549650"/>
            <a:ext cx="322263" cy="39688"/>
          </a:xfrm>
          <a:custGeom>
            <a:avLst/>
            <a:gdLst>
              <a:gd name="T0" fmla="*/ 17942 w 934"/>
              <a:gd name="T1" fmla="*/ 0 h 121"/>
              <a:gd name="T2" fmla="*/ 14837 w 934"/>
              <a:gd name="T3" fmla="*/ 328 h 121"/>
              <a:gd name="T4" fmla="*/ 12421 w 934"/>
              <a:gd name="T5" fmla="*/ 984 h 121"/>
              <a:gd name="T6" fmla="*/ 10006 w 934"/>
              <a:gd name="T7" fmla="*/ 2296 h 121"/>
              <a:gd name="T8" fmla="*/ 7246 w 934"/>
              <a:gd name="T9" fmla="*/ 3936 h 121"/>
              <a:gd name="T10" fmla="*/ 5176 w 934"/>
              <a:gd name="T11" fmla="*/ 5904 h 121"/>
              <a:gd name="T12" fmla="*/ 3450 w 934"/>
              <a:gd name="T13" fmla="*/ 8200 h 121"/>
              <a:gd name="T14" fmla="*/ 2070 w 934"/>
              <a:gd name="T15" fmla="*/ 10496 h 121"/>
              <a:gd name="T16" fmla="*/ 1035 w 934"/>
              <a:gd name="T17" fmla="*/ 13776 h 121"/>
              <a:gd name="T18" fmla="*/ 345 w 934"/>
              <a:gd name="T19" fmla="*/ 16400 h 121"/>
              <a:gd name="T20" fmla="*/ 0 w 934"/>
              <a:gd name="T21" fmla="*/ 19680 h 121"/>
              <a:gd name="T22" fmla="*/ 345 w 934"/>
              <a:gd name="T23" fmla="*/ 22960 h 121"/>
              <a:gd name="T24" fmla="*/ 1035 w 934"/>
              <a:gd name="T25" fmla="*/ 25912 h 121"/>
              <a:gd name="T26" fmla="*/ 2070 w 934"/>
              <a:gd name="T27" fmla="*/ 28864 h 121"/>
              <a:gd name="T28" fmla="*/ 3450 w 934"/>
              <a:gd name="T29" fmla="*/ 31160 h 121"/>
              <a:gd name="T30" fmla="*/ 5176 w 934"/>
              <a:gd name="T31" fmla="*/ 33456 h 121"/>
              <a:gd name="T32" fmla="*/ 7246 w 934"/>
              <a:gd name="T33" fmla="*/ 36080 h 121"/>
              <a:gd name="T34" fmla="*/ 10006 w 934"/>
              <a:gd name="T35" fmla="*/ 37720 h 121"/>
              <a:gd name="T36" fmla="*/ 12421 w 934"/>
              <a:gd name="T37" fmla="*/ 38704 h 121"/>
              <a:gd name="T38" fmla="*/ 14837 w 934"/>
              <a:gd name="T39" fmla="*/ 39032 h 121"/>
              <a:gd name="T40" fmla="*/ 17942 w 934"/>
              <a:gd name="T41" fmla="*/ 39688 h 121"/>
              <a:gd name="T42" fmla="*/ 304321 w 934"/>
              <a:gd name="T43" fmla="*/ 39688 h 121"/>
              <a:gd name="T44" fmla="*/ 309842 w 934"/>
              <a:gd name="T45" fmla="*/ 38704 h 121"/>
              <a:gd name="T46" fmla="*/ 312602 w 934"/>
              <a:gd name="T47" fmla="*/ 37720 h 121"/>
              <a:gd name="T48" fmla="*/ 314672 w 934"/>
              <a:gd name="T49" fmla="*/ 36080 h 121"/>
              <a:gd name="T50" fmla="*/ 316742 w 934"/>
              <a:gd name="T51" fmla="*/ 33456 h 121"/>
              <a:gd name="T52" fmla="*/ 318813 w 934"/>
              <a:gd name="T53" fmla="*/ 31160 h 121"/>
              <a:gd name="T54" fmla="*/ 320193 w 934"/>
              <a:gd name="T55" fmla="*/ 28864 h 121"/>
              <a:gd name="T56" fmla="*/ 321573 w 934"/>
              <a:gd name="T57" fmla="*/ 25912 h 121"/>
              <a:gd name="T58" fmla="*/ 321918 w 934"/>
              <a:gd name="T59" fmla="*/ 22960 h 121"/>
              <a:gd name="T60" fmla="*/ 322263 w 934"/>
              <a:gd name="T61" fmla="*/ 19680 h 121"/>
              <a:gd name="T62" fmla="*/ 321918 w 934"/>
              <a:gd name="T63" fmla="*/ 16400 h 121"/>
              <a:gd name="T64" fmla="*/ 321573 w 934"/>
              <a:gd name="T65" fmla="*/ 13776 h 121"/>
              <a:gd name="T66" fmla="*/ 320193 w 934"/>
              <a:gd name="T67" fmla="*/ 10496 h 121"/>
              <a:gd name="T68" fmla="*/ 318813 w 934"/>
              <a:gd name="T69" fmla="*/ 8200 h 121"/>
              <a:gd name="T70" fmla="*/ 316742 w 934"/>
              <a:gd name="T71" fmla="*/ 5904 h 121"/>
              <a:gd name="T72" fmla="*/ 314672 w 934"/>
              <a:gd name="T73" fmla="*/ 3936 h 121"/>
              <a:gd name="T74" fmla="*/ 312602 w 934"/>
              <a:gd name="T75" fmla="*/ 2296 h 121"/>
              <a:gd name="T76" fmla="*/ 309842 w 934"/>
              <a:gd name="T77" fmla="*/ 984 h 121"/>
              <a:gd name="T78" fmla="*/ 307081 w 934"/>
              <a:gd name="T79" fmla="*/ 328 h 121"/>
              <a:gd name="T80" fmla="*/ 304321 w 934"/>
              <a:gd name="T81" fmla="*/ 0 h 121"/>
              <a:gd name="T82" fmla="*/ 17942 w 934"/>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1"/>
              <a:gd name="T128" fmla="*/ 934 w 934"/>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1">
                <a:moveTo>
                  <a:pt x="52" y="0"/>
                </a:moveTo>
                <a:lnTo>
                  <a:pt x="43" y="1"/>
                </a:lnTo>
                <a:lnTo>
                  <a:pt x="36" y="3"/>
                </a:lnTo>
                <a:lnTo>
                  <a:pt x="29" y="7"/>
                </a:lnTo>
                <a:lnTo>
                  <a:pt x="21" y="12"/>
                </a:lnTo>
                <a:lnTo>
                  <a:pt x="15" y="18"/>
                </a:lnTo>
                <a:lnTo>
                  <a:pt x="10" y="25"/>
                </a:lnTo>
                <a:lnTo>
                  <a:pt x="6" y="32"/>
                </a:lnTo>
                <a:lnTo>
                  <a:pt x="3" y="42"/>
                </a:lnTo>
                <a:lnTo>
                  <a:pt x="1" y="50"/>
                </a:lnTo>
                <a:lnTo>
                  <a:pt x="0" y="60"/>
                </a:lnTo>
                <a:lnTo>
                  <a:pt x="1" y="70"/>
                </a:lnTo>
                <a:lnTo>
                  <a:pt x="3" y="79"/>
                </a:lnTo>
                <a:lnTo>
                  <a:pt x="6" y="88"/>
                </a:lnTo>
                <a:lnTo>
                  <a:pt x="10" y="95"/>
                </a:lnTo>
                <a:lnTo>
                  <a:pt x="15" y="102"/>
                </a:lnTo>
                <a:lnTo>
                  <a:pt x="21" y="110"/>
                </a:lnTo>
                <a:lnTo>
                  <a:pt x="29" y="115"/>
                </a:lnTo>
                <a:lnTo>
                  <a:pt x="36" y="118"/>
                </a:lnTo>
                <a:lnTo>
                  <a:pt x="43" y="119"/>
                </a:lnTo>
                <a:lnTo>
                  <a:pt x="52" y="121"/>
                </a:lnTo>
                <a:lnTo>
                  <a:pt x="882" y="121"/>
                </a:lnTo>
                <a:lnTo>
                  <a:pt x="898" y="118"/>
                </a:lnTo>
                <a:lnTo>
                  <a:pt x="906" y="115"/>
                </a:lnTo>
                <a:lnTo>
                  <a:pt x="912" y="110"/>
                </a:lnTo>
                <a:lnTo>
                  <a:pt x="918" y="102"/>
                </a:lnTo>
                <a:lnTo>
                  <a:pt x="924" y="95"/>
                </a:lnTo>
                <a:lnTo>
                  <a:pt x="928" y="88"/>
                </a:lnTo>
                <a:lnTo>
                  <a:pt x="932" y="79"/>
                </a:lnTo>
                <a:lnTo>
                  <a:pt x="933" y="70"/>
                </a:lnTo>
                <a:lnTo>
                  <a:pt x="934" y="60"/>
                </a:lnTo>
                <a:lnTo>
                  <a:pt x="933" y="50"/>
                </a:lnTo>
                <a:lnTo>
                  <a:pt x="932" y="42"/>
                </a:lnTo>
                <a:lnTo>
                  <a:pt x="928" y="32"/>
                </a:lnTo>
                <a:lnTo>
                  <a:pt x="924" y="25"/>
                </a:lnTo>
                <a:lnTo>
                  <a:pt x="918" y="18"/>
                </a:lnTo>
                <a:lnTo>
                  <a:pt x="912" y="12"/>
                </a:lnTo>
                <a:lnTo>
                  <a:pt x="906" y="7"/>
                </a:lnTo>
                <a:lnTo>
                  <a:pt x="898" y="3"/>
                </a:lnTo>
                <a:lnTo>
                  <a:pt x="890" y="1"/>
                </a:lnTo>
                <a:lnTo>
                  <a:pt x="882"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82" name="Line 358"/>
          <p:cNvSpPr>
            <a:spLocks noChangeShapeType="1"/>
          </p:cNvSpPr>
          <p:nvPr/>
        </p:nvSpPr>
        <p:spPr bwMode="auto">
          <a:xfrm>
            <a:off x="7192963" y="3570288"/>
            <a:ext cx="0" cy="1587"/>
          </a:xfrm>
          <a:prstGeom prst="line">
            <a:avLst/>
          </a:prstGeom>
          <a:noFill/>
          <a:ln w="0">
            <a:solidFill>
              <a:srgbClr val="FFFF00"/>
            </a:solidFill>
            <a:round/>
            <a:headEnd/>
            <a:tailEnd/>
          </a:ln>
        </p:spPr>
        <p:txBody>
          <a:bodyPr>
            <a:prstTxWarp prst="textNoShape">
              <a:avLst/>
            </a:prstTxWarp>
          </a:bodyPr>
          <a:lstStyle/>
          <a:p>
            <a:endParaRPr lang="en-US"/>
          </a:p>
        </p:txBody>
      </p:sp>
      <p:sp>
        <p:nvSpPr>
          <p:cNvPr id="103783" name="Freeform 359"/>
          <p:cNvSpPr>
            <a:spLocks/>
          </p:cNvSpPr>
          <p:nvPr/>
        </p:nvSpPr>
        <p:spPr bwMode="auto">
          <a:xfrm>
            <a:off x="7192963" y="3173413"/>
            <a:ext cx="34925" cy="415925"/>
          </a:xfrm>
          <a:custGeom>
            <a:avLst/>
            <a:gdLst>
              <a:gd name="T0" fmla="*/ 0 w 104"/>
              <a:gd name="T1" fmla="*/ 396646 h 1316"/>
              <a:gd name="T2" fmla="*/ 0 w 104"/>
              <a:gd name="T3" fmla="*/ 399806 h 1316"/>
              <a:gd name="T4" fmla="*/ 1007 w 104"/>
              <a:gd name="T5" fmla="*/ 402651 h 1316"/>
              <a:gd name="T6" fmla="*/ 1679 w 104"/>
              <a:gd name="T7" fmla="*/ 405495 h 1316"/>
              <a:gd name="T8" fmla="*/ 3358 w 104"/>
              <a:gd name="T9" fmla="*/ 407708 h 1316"/>
              <a:gd name="T10" fmla="*/ 5037 w 104"/>
              <a:gd name="T11" fmla="*/ 409920 h 1316"/>
              <a:gd name="T12" fmla="*/ 7052 w 104"/>
              <a:gd name="T13" fmla="*/ 412448 h 1316"/>
              <a:gd name="T14" fmla="*/ 9739 w 104"/>
              <a:gd name="T15" fmla="*/ 414029 h 1316"/>
              <a:gd name="T16" fmla="*/ 12089 w 104"/>
              <a:gd name="T17" fmla="*/ 414977 h 1316"/>
              <a:gd name="T18" fmla="*/ 14776 w 104"/>
              <a:gd name="T19" fmla="*/ 415293 h 1316"/>
              <a:gd name="T20" fmla="*/ 17463 w 104"/>
              <a:gd name="T21" fmla="*/ 415925 h 1316"/>
              <a:gd name="T22" fmla="*/ 20149 w 104"/>
              <a:gd name="T23" fmla="*/ 415293 h 1316"/>
              <a:gd name="T24" fmla="*/ 22836 w 104"/>
              <a:gd name="T25" fmla="*/ 414977 h 1316"/>
              <a:gd name="T26" fmla="*/ 25522 w 104"/>
              <a:gd name="T27" fmla="*/ 414029 h 1316"/>
              <a:gd name="T28" fmla="*/ 27537 w 104"/>
              <a:gd name="T29" fmla="*/ 412448 h 1316"/>
              <a:gd name="T30" fmla="*/ 29552 w 104"/>
              <a:gd name="T31" fmla="*/ 409920 h 1316"/>
              <a:gd name="T32" fmla="*/ 31567 w 104"/>
              <a:gd name="T33" fmla="*/ 407708 h 1316"/>
              <a:gd name="T34" fmla="*/ 32910 w 104"/>
              <a:gd name="T35" fmla="*/ 405495 h 1316"/>
              <a:gd name="T36" fmla="*/ 34253 w 104"/>
              <a:gd name="T37" fmla="*/ 402651 h 1316"/>
              <a:gd name="T38" fmla="*/ 34589 w 104"/>
              <a:gd name="T39" fmla="*/ 399806 h 1316"/>
              <a:gd name="T40" fmla="*/ 34925 w 104"/>
              <a:gd name="T41" fmla="*/ 396646 h 1316"/>
              <a:gd name="T42" fmla="*/ 34925 w 104"/>
              <a:gd name="T43" fmla="*/ 19279 h 1316"/>
              <a:gd name="T44" fmla="*/ 34253 w 104"/>
              <a:gd name="T45" fmla="*/ 13274 h 1316"/>
              <a:gd name="T46" fmla="*/ 32910 w 104"/>
              <a:gd name="T47" fmla="*/ 10430 h 1316"/>
              <a:gd name="T48" fmla="*/ 31567 w 104"/>
              <a:gd name="T49" fmla="*/ 8217 h 1316"/>
              <a:gd name="T50" fmla="*/ 29552 w 104"/>
              <a:gd name="T51" fmla="*/ 5689 h 1316"/>
              <a:gd name="T52" fmla="*/ 27537 w 104"/>
              <a:gd name="T53" fmla="*/ 3793 h 1316"/>
              <a:gd name="T54" fmla="*/ 25522 w 104"/>
              <a:gd name="T55" fmla="*/ 1896 h 1316"/>
              <a:gd name="T56" fmla="*/ 22836 w 104"/>
              <a:gd name="T57" fmla="*/ 948 h 1316"/>
              <a:gd name="T58" fmla="*/ 20149 w 104"/>
              <a:gd name="T59" fmla="*/ 316 h 1316"/>
              <a:gd name="T60" fmla="*/ 17463 w 104"/>
              <a:gd name="T61" fmla="*/ 0 h 1316"/>
              <a:gd name="T62" fmla="*/ 14776 w 104"/>
              <a:gd name="T63" fmla="*/ 316 h 1316"/>
              <a:gd name="T64" fmla="*/ 12089 w 104"/>
              <a:gd name="T65" fmla="*/ 948 h 1316"/>
              <a:gd name="T66" fmla="*/ 9739 w 104"/>
              <a:gd name="T67" fmla="*/ 1896 h 1316"/>
              <a:gd name="T68" fmla="*/ 7052 w 104"/>
              <a:gd name="T69" fmla="*/ 3793 h 1316"/>
              <a:gd name="T70" fmla="*/ 5037 w 104"/>
              <a:gd name="T71" fmla="*/ 5689 h 1316"/>
              <a:gd name="T72" fmla="*/ 3358 w 104"/>
              <a:gd name="T73" fmla="*/ 8217 h 1316"/>
              <a:gd name="T74" fmla="*/ 1679 w 104"/>
              <a:gd name="T75" fmla="*/ 10430 h 1316"/>
              <a:gd name="T76" fmla="*/ 1007 w 104"/>
              <a:gd name="T77" fmla="*/ 13274 h 1316"/>
              <a:gd name="T78" fmla="*/ 0 w 104"/>
              <a:gd name="T79" fmla="*/ 16119 h 1316"/>
              <a:gd name="T80" fmla="*/ 0 w 104"/>
              <a:gd name="T81" fmla="*/ 19279 h 1316"/>
              <a:gd name="T82" fmla="*/ 0 w 104"/>
              <a:gd name="T83" fmla="*/ 396646 h 13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1316"/>
              <a:gd name="T128" fmla="*/ 104 w 104"/>
              <a:gd name="T129" fmla="*/ 1316 h 13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1316">
                <a:moveTo>
                  <a:pt x="0" y="1255"/>
                </a:moveTo>
                <a:lnTo>
                  <a:pt x="0" y="1265"/>
                </a:lnTo>
                <a:lnTo>
                  <a:pt x="3" y="1274"/>
                </a:lnTo>
                <a:lnTo>
                  <a:pt x="5" y="1283"/>
                </a:lnTo>
                <a:lnTo>
                  <a:pt x="10" y="1290"/>
                </a:lnTo>
                <a:lnTo>
                  <a:pt x="15" y="1297"/>
                </a:lnTo>
                <a:lnTo>
                  <a:pt x="21" y="1305"/>
                </a:lnTo>
                <a:lnTo>
                  <a:pt x="29" y="1310"/>
                </a:lnTo>
                <a:lnTo>
                  <a:pt x="36" y="1313"/>
                </a:lnTo>
                <a:lnTo>
                  <a:pt x="44" y="1314"/>
                </a:lnTo>
                <a:lnTo>
                  <a:pt x="52" y="1316"/>
                </a:lnTo>
                <a:lnTo>
                  <a:pt x="60" y="1314"/>
                </a:lnTo>
                <a:lnTo>
                  <a:pt x="68" y="1313"/>
                </a:lnTo>
                <a:lnTo>
                  <a:pt x="76" y="1310"/>
                </a:lnTo>
                <a:lnTo>
                  <a:pt x="82" y="1305"/>
                </a:lnTo>
                <a:lnTo>
                  <a:pt x="88" y="1297"/>
                </a:lnTo>
                <a:lnTo>
                  <a:pt x="94" y="1290"/>
                </a:lnTo>
                <a:lnTo>
                  <a:pt x="98" y="1283"/>
                </a:lnTo>
                <a:lnTo>
                  <a:pt x="102" y="1274"/>
                </a:lnTo>
                <a:lnTo>
                  <a:pt x="103" y="1265"/>
                </a:lnTo>
                <a:lnTo>
                  <a:pt x="104" y="1255"/>
                </a:lnTo>
                <a:lnTo>
                  <a:pt x="104" y="61"/>
                </a:lnTo>
                <a:lnTo>
                  <a:pt x="102" y="42"/>
                </a:lnTo>
                <a:lnTo>
                  <a:pt x="98" y="33"/>
                </a:lnTo>
                <a:lnTo>
                  <a:pt x="94" y="26"/>
                </a:lnTo>
                <a:lnTo>
                  <a:pt x="88" y="18"/>
                </a:lnTo>
                <a:lnTo>
                  <a:pt x="82" y="12"/>
                </a:lnTo>
                <a:lnTo>
                  <a:pt x="76" y="6"/>
                </a:lnTo>
                <a:lnTo>
                  <a:pt x="68" y="3"/>
                </a:lnTo>
                <a:lnTo>
                  <a:pt x="60" y="1"/>
                </a:lnTo>
                <a:lnTo>
                  <a:pt x="52" y="0"/>
                </a:lnTo>
                <a:lnTo>
                  <a:pt x="44" y="1"/>
                </a:lnTo>
                <a:lnTo>
                  <a:pt x="36" y="3"/>
                </a:lnTo>
                <a:lnTo>
                  <a:pt x="29" y="6"/>
                </a:lnTo>
                <a:lnTo>
                  <a:pt x="21" y="12"/>
                </a:lnTo>
                <a:lnTo>
                  <a:pt x="15" y="18"/>
                </a:lnTo>
                <a:lnTo>
                  <a:pt x="10" y="26"/>
                </a:lnTo>
                <a:lnTo>
                  <a:pt x="5" y="33"/>
                </a:lnTo>
                <a:lnTo>
                  <a:pt x="3" y="42"/>
                </a:lnTo>
                <a:lnTo>
                  <a:pt x="0" y="51"/>
                </a:lnTo>
                <a:lnTo>
                  <a:pt x="0" y="61"/>
                </a:lnTo>
                <a:lnTo>
                  <a:pt x="0" y="1255"/>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84" name="Line 360"/>
          <p:cNvSpPr>
            <a:spLocks noChangeShapeType="1"/>
          </p:cNvSpPr>
          <p:nvPr/>
        </p:nvSpPr>
        <p:spPr bwMode="auto">
          <a:xfrm>
            <a:off x="7210425" y="3173413"/>
            <a:ext cx="1588" cy="0"/>
          </a:xfrm>
          <a:prstGeom prst="line">
            <a:avLst/>
          </a:prstGeom>
          <a:noFill/>
          <a:ln w="0">
            <a:solidFill>
              <a:srgbClr val="FFFF00"/>
            </a:solidFill>
            <a:round/>
            <a:headEnd/>
            <a:tailEnd/>
          </a:ln>
        </p:spPr>
        <p:txBody>
          <a:bodyPr>
            <a:prstTxWarp prst="textNoShape">
              <a:avLst/>
            </a:prstTxWarp>
          </a:bodyPr>
          <a:lstStyle/>
          <a:p>
            <a:endParaRPr lang="en-US"/>
          </a:p>
        </p:txBody>
      </p:sp>
      <p:sp>
        <p:nvSpPr>
          <p:cNvPr id="103785" name="Freeform 361"/>
          <p:cNvSpPr>
            <a:spLocks/>
          </p:cNvSpPr>
          <p:nvPr/>
        </p:nvSpPr>
        <p:spPr bwMode="auto">
          <a:xfrm>
            <a:off x="7192963" y="3173413"/>
            <a:ext cx="320675" cy="36512"/>
          </a:xfrm>
          <a:custGeom>
            <a:avLst/>
            <a:gdLst>
              <a:gd name="T0" fmla="*/ 17873 w 933"/>
              <a:gd name="T1" fmla="*/ 0 h 121"/>
              <a:gd name="T2" fmla="*/ 15123 w 933"/>
              <a:gd name="T3" fmla="*/ 302 h 121"/>
              <a:gd name="T4" fmla="*/ 12373 w 933"/>
              <a:gd name="T5" fmla="*/ 905 h 121"/>
              <a:gd name="T6" fmla="*/ 9967 w 933"/>
              <a:gd name="T7" fmla="*/ 1811 h 121"/>
              <a:gd name="T8" fmla="*/ 7218 w 933"/>
              <a:gd name="T9" fmla="*/ 3621 h 121"/>
              <a:gd name="T10" fmla="*/ 5156 w 933"/>
              <a:gd name="T11" fmla="*/ 5432 h 121"/>
              <a:gd name="T12" fmla="*/ 3437 w 933"/>
              <a:gd name="T13" fmla="*/ 7846 h 121"/>
              <a:gd name="T14" fmla="*/ 1719 w 933"/>
              <a:gd name="T15" fmla="*/ 9958 h 121"/>
              <a:gd name="T16" fmla="*/ 1031 w 933"/>
              <a:gd name="T17" fmla="*/ 12674 h 121"/>
              <a:gd name="T18" fmla="*/ 0 w 933"/>
              <a:gd name="T19" fmla="*/ 15389 h 121"/>
              <a:gd name="T20" fmla="*/ 0 w 933"/>
              <a:gd name="T21" fmla="*/ 18407 h 121"/>
              <a:gd name="T22" fmla="*/ 0 w 933"/>
              <a:gd name="T23" fmla="*/ 21123 h 121"/>
              <a:gd name="T24" fmla="*/ 1031 w 933"/>
              <a:gd name="T25" fmla="*/ 23838 h 121"/>
              <a:gd name="T26" fmla="*/ 1719 w 933"/>
              <a:gd name="T27" fmla="*/ 26554 h 121"/>
              <a:gd name="T28" fmla="*/ 3437 w 933"/>
              <a:gd name="T29" fmla="*/ 28968 h 121"/>
              <a:gd name="T30" fmla="*/ 5156 w 933"/>
              <a:gd name="T31" fmla="*/ 31080 h 121"/>
              <a:gd name="T32" fmla="*/ 7218 w 933"/>
              <a:gd name="T33" fmla="*/ 32891 h 121"/>
              <a:gd name="T34" fmla="*/ 9967 w 933"/>
              <a:gd name="T35" fmla="*/ 34701 h 121"/>
              <a:gd name="T36" fmla="*/ 12373 w 933"/>
              <a:gd name="T37" fmla="*/ 35908 h 121"/>
              <a:gd name="T38" fmla="*/ 15123 w 933"/>
              <a:gd name="T39" fmla="*/ 36210 h 121"/>
              <a:gd name="T40" fmla="*/ 17873 w 933"/>
              <a:gd name="T41" fmla="*/ 36512 h 121"/>
              <a:gd name="T42" fmla="*/ 302802 w 933"/>
              <a:gd name="T43" fmla="*/ 36512 h 121"/>
              <a:gd name="T44" fmla="*/ 308302 w 933"/>
              <a:gd name="T45" fmla="*/ 35908 h 121"/>
              <a:gd name="T46" fmla="*/ 311395 w 933"/>
              <a:gd name="T47" fmla="*/ 34701 h 121"/>
              <a:gd name="T48" fmla="*/ 313457 w 933"/>
              <a:gd name="T49" fmla="*/ 32891 h 121"/>
              <a:gd name="T50" fmla="*/ 315519 w 933"/>
              <a:gd name="T51" fmla="*/ 31080 h 121"/>
              <a:gd name="T52" fmla="*/ 317238 w 933"/>
              <a:gd name="T53" fmla="*/ 28968 h 121"/>
              <a:gd name="T54" fmla="*/ 318956 w 933"/>
              <a:gd name="T55" fmla="*/ 26554 h 121"/>
              <a:gd name="T56" fmla="*/ 319988 w 933"/>
              <a:gd name="T57" fmla="*/ 23838 h 121"/>
              <a:gd name="T58" fmla="*/ 320675 w 933"/>
              <a:gd name="T59" fmla="*/ 21123 h 121"/>
              <a:gd name="T60" fmla="*/ 320675 w 933"/>
              <a:gd name="T61" fmla="*/ 18407 h 121"/>
              <a:gd name="T62" fmla="*/ 320675 w 933"/>
              <a:gd name="T63" fmla="*/ 15389 h 121"/>
              <a:gd name="T64" fmla="*/ 319988 w 933"/>
              <a:gd name="T65" fmla="*/ 12674 h 121"/>
              <a:gd name="T66" fmla="*/ 318956 w 933"/>
              <a:gd name="T67" fmla="*/ 9958 h 121"/>
              <a:gd name="T68" fmla="*/ 317238 w 933"/>
              <a:gd name="T69" fmla="*/ 7846 h 121"/>
              <a:gd name="T70" fmla="*/ 315519 w 933"/>
              <a:gd name="T71" fmla="*/ 5432 h 121"/>
              <a:gd name="T72" fmla="*/ 313457 w 933"/>
              <a:gd name="T73" fmla="*/ 3621 h 121"/>
              <a:gd name="T74" fmla="*/ 311395 w 933"/>
              <a:gd name="T75" fmla="*/ 1811 h 121"/>
              <a:gd name="T76" fmla="*/ 308302 w 933"/>
              <a:gd name="T77" fmla="*/ 905 h 121"/>
              <a:gd name="T78" fmla="*/ 305896 w 933"/>
              <a:gd name="T79" fmla="*/ 302 h 121"/>
              <a:gd name="T80" fmla="*/ 302802 w 933"/>
              <a:gd name="T81" fmla="*/ 0 h 121"/>
              <a:gd name="T82" fmla="*/ 17873 w 933"/>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3"/>
              <a:gd name="T127" fmla="*/ 0 h 121"/>
              <a:gd name="T128" fmla="*/ 933 w 933"/>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3" h="121">
                <a:moveTo>
                  <a:pt x="52" y="0"/>
                </a:moveTo>
                <a:lnTo>
                  <a:pt x="44" y="1"/>
                </a:lnTo>
                <a:lnTo>
                  <a:pt x="36" y="3"/>
                </a:lnTo>
                <a:lnTo>
                  <a:pt x="29" y="6"/>
                </a:lnTo>
                <a:lnTo>
                  <a:pt x="21" y="12"/>
                </a:lnTo>
                <a:lnTo>
                  <a:pt x="15" y="18"/>
                </a:lnTo>
                <a:lnTo>
                  <a:pt x="10" y="26"/>
                </a:lnTo>
                <a:lnTo>
                  <a:pt x="5" y="33"/>
                </a:lnTo>
                <a:lnTo>
                  <a:pt x="3" y="42"/>
                </a:lnTo>
                <a:lnTo>
                  <a:pt x="0" y="51"/>
                </a:lnTo>
                <a:lnTo>
                  <a:pt x="0" y="61"/>
                </a:lnTo>
                <a:lnTo>
                  <a:pt x="0" y="70"/>
                </a:lnTo>
                <a:lnTo>
                  <a:pt x="3" y="79"/>
                </a:lnTo>
                <a:lnTo>
                  <a:pt x="5" y="88"/>
                </a:lnTo>
                <a:lnTo>
                  <a:pt x="10" y="96"/>
                </a:lnTo>
                <a:lnTo>
                  <a:pt x="15" y="103"/>
                </a:lnTo>
                <a:lnTo>
                  <a:pt x="21" y="109"/>
                </a:lnTo>
                <a:lnTo>
                  <a:pt x="29" y="115"/>
                </a:lnTo>
                <a:lnTo>
                  <a:pt x="36" y="119"/>
                </a:lnTo>
                <a:lnTo>
                  <a:pt x="44" y="120"/>
                </a:lnTo>
                <a:lnTo>
                  <a:pt x="52" y="121"/>
                </a:lnTo>
                <a:lnTo>
                  <a:pt x="881" y="121"/>
                </a:lnTo>
                <a:lnTo>
                  <a:pt x="897" y="119"/>
                </a:lnTo>
                <a:lnTo>
                  <a:pt x="906" y="115"/>
                </a:lnTo>
                <a:lnTo>
                  <a:pt x="912" y="109"/>
                </a:lnTo>
                <a:lnTo>
                  <a:pt x="918" y="103"/>
                </a:lnTo>
                <a:lnTo>
                  <a:pt x="923" y="96"/>
                </a:lnTo>
                <a:lnTo>
                  <a:pt x="928" y="88"/>
                </a:lnTo>
                <a:lnTo>
                  <a:pt x="931" y="79"/>
                </a:lnTo>
                <a:lnTo>
                  <a:pt x="933" y="70"/>
                </a:lnTo>
                <a:lnTo>
                  <a:pt x="933" y="61"/>
                </a:lnTo>
                <a:lnTo>
                  <a:pt x="933" y="51"/>
                </a:lnTo>
                <a:lnTo>
                  <a:pt x="931" y="42"/>
                </a:lnTo>
                <a:lnTo>
                  <a:pt x="928" y="33"/>
                </a:lnTo>
                <a:lnTo>
                  <a:pt x="923" y="26"/>
                </a:lnTo>
                <a:lnTo>
                  <a:pt x="918" y="18"/>
                </a:lnTo>
                <a:lnTo>
                  <a:pt x="912" y="12"/>
                </a:lnTo>
                <a:lnTo>
                  <a:pt x="906" y="6"/>
                </a:lnTo>
                <a:lnTo>
                  <a:pt x="897" y="3"/>
                </a:lnTo>
                <a:lnTo>
                  <a:pt x="890" y="1"/>
                </a:lnTo>
                <a:lnTo>
                  <a:pt x="881"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86" name="Line 362"/>
          <p:cNvSpPr>
            <a:spLocks noChangeShapeType="1"/>
          </p:cNvSpPr>
          <p:nvPr/>
        </p:nvSpPr>
        <p:spPr bwMode="auto">
          <a:xfrm>
            <a:off x="7478713" y="3190875"/>
            <a:ext cx="1587"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3787" name="Freeform 363"/>
          <p:cNvSpPr>
            <a:spLocks/>
          </p:cNvSpPr>
          <p:nvPr/>
        </p:nvSpPr>
        <p:spPr bwMode="auto">
          <a:xfrm>
            <a:off x="7478713" y="2990850"/>
            <a:ext cx="34925" cy="219075"/>
          </a:xfrm>
          <a:custGeom>
            <a:avLst/>
            <a:gdLst>
              <a:gd name="T0" fmla="*/ 0 w 103"/>
              <a:gd name="T1" fmla="*/ 200053 h 691"/>
              <a:gd name="T2" fmla="*/ 0 w 103"/>
              <a:gd name="T3" fmla="*/ 202906 h 691"/>
              <a:gd name="T4" fmla="*/ 1017 w 103"/>
              <a:gd name="T5" fmla="*/ 205759 h 691"/>
              <a:gd name="T6" fmla="*/ 1695 w 103"/>
              <a:gd name="T7" fmla="*/ 208613 h 691"/>
              <a:gd name="T8" fmla="*/ 3391 w 103"/>
              <a:gd name="T9" fmla="*/ 211149 h 691"/>
              <a:gd name="T10" fmla="*/ 5086 w 103"/>
              <a:gd name="T11" fmla="*/ 213368 h 691"/>
              <a:gd name="T12" fmla="*/ 7121 w 103"/>
              <a:gd name="T13" fmla="*/ 215271 h 691"/>
              <a:gd name="T14" fmla="*/ 9833 w 103"/>
              <a:gd name="T15" fmla="*/ 217173 h 691"/>
              <a:gd name="T16" fmla="*/ 12207 w 103"/>
              <a:gd name="T17" fmla="*/ 218441 h 691"/>
              <a:gd name="T18" fmla="*/ 14919 w 103"/>
              <a:gd name="T19" fmla="*/ 218758 h 691"/>
              <a:gd name="T20" fmla="*/ 17632 w 103"/>
              <a:gd name="T21" fmla="*/ 219075 h 691"/>
              <a:gd name="T22" fmla="*/ 20345 w 103"/>
              <a:gd name="T23" fmla="*/ 218758 h 691"/>
              <a:gd name="T24" fmla="*/ 22718 w 103"/>
              <a:gd name="T25" fmla="*/ 218441 h 691"/>
              <a:gd name="T26" fmla="*/ 25770 w 103"/>
              <a:gd name="T27" fmla="*/ 217173 h 691"/>
              <a:gd name="T28" fmla="*/ 27804 w 103"/>
              <a:gd name="T29" fmla="*/ 215271 h 691"/>
              <a:gd name="T30" fmla="*/ 29839 w 103"/>
              <a:gd name="T31" fmla="*/ 213368 h 691"/>
              <a:gd name="T32" fmla="*/ 31534 w 103"/>
              <a:gd name="T33" fmla="*/ 211149 h 691"/>
              <a:gd name="T34" fmla="*/ 33230 w 103"/>
              <a:gd name="T35" fmla="*/ 208613 h 691"/>
              <a:gd name="T36" fmla="*/ 34247 w 103"/>
              <a:gd name="T37" fmla="*/ 205759 h 691"/>
              <a:gd name="T38" fmla="*/ 34925 w 103"/>
              <a:gd name="T39" fmla="*/ 202906 h 691"/>
              <a:gd name="T40" fmla="*/ 34925 w 103"/>
              <a:gd name="T41" fmla="*/ 200053 h 691"/>
              <a:gd name="T42" fmla="*/ 34925 w 103"/>
              <a:gd name="T43" fmla="*/ 19022 h 691"/>
              <a:gd name="T44" fmla="*/ 34247 w 103"/>
              <a:gd name="T45" fmla="*/ 13316 h 691"/>
              <a:gd name="T46" fmla="*/ 33230 w 103"/>
              <a:gd name="T47" fmla="*/ 10462 h 691"/>
              <a:gd name="T48" fmla="*/ 31534 w 103"/>
              <a:gd name="T49" fmla="*/ 7926 h 691"/>
              <a:gd name="T50" fmla="*/ 29839 w 103"/>
              <a:gd name="T51" fmla="*/ 5707 h 691"/>
              <a:gd name="T52" fmla="*/ 27804 w 103"/>
              <a:gd name="T53" fmla="*/ 3804 h 691"/>
              <a:gd name="T54" fmla="*/ 25770 w 103"/>
              <a:gd name="T55" fmla="*/ 2219 h 691"/>
              <a:gd name="T56" fmla="*/ 22718 w 103"/>
              <a:gd name="T57" fmla="*/ 1268 h 691"/>
              <a:gd name="T58" fmla="*/ 20345 w 103"/>
              <a:gd name="T59" fmla="*/ 317 h 691"/>
              <a:gd name="T60" fmla="*/ 17632 w 103"/>
              <a:gd name="T61" fmla="*/ 0 h 691"/>
              <a:gd name="T62" fmla="*/ 14919 w 103"/>
              <a:gd name="T63" fmla="*/ 317 h 691"/>
              <a:gd name="T64" fmla="*/ 12207 w 103"/>
              <a:gd name="T65" fmla="*/ 1268 h 691"/>
              <a:gd name="T66" fmla="*/ 9833 w 103"/>
              <a:gd name="T67" fmla="*/ 2219 h 691"/>
              <a:gd name="T68" fmla="*/ 7121 w 103"/>
              <a:gd name="T69" fmla="*/ 3804 h 691"/>
              <a:gd name="T70" fmla="*/ 5086 w 103"/>
              <a:gd name="T71" fmla="*/ 5707 h 691"/>
              <a:gd name="T72" fmla="*/ 3391 w 103"/>
              <a:gd name="T73" fmla="*/ 7926 h 691"/>
              <a:gd name="T74" fmla="*/ 1695 w 103"/>
              <a:gd name="T75" fmla="*/ 10462 h 691"/>
              <a:gd name="T76" fmla="*/ 1017 w 103"/>
              <a:gd name="T77" fmla="*/ 13316 h 691"/>
              <a:gd name="T78" fmla="*/ 0 w 103"/>
              <a:gd name="T79" fmla="*/ 16169 h 691"/>
              <a:gd name="T80" fmla="*/ 0 w 103"/>
              <a:gd name="T81" fmla="*/ 19022 h 691"/>
              <a:gd name="T82" fmla="*/ 0 w 103"/>
              <a:gd name="T83" fmla="*/ 200053 h 6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691"/>
              <a:gd name="T128" fmla="*/ 103 w 103"/>
              <a:gd name="T129" fmla="*/ 691 h 6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691">
                <a:moveTo>
                  <a:pt x="0" y="631"/>
                </a:moveTo>
                <a:lnTo>
                  <a:pt x="0" y="640"/>
                </a:lnTo>
                <a:lnTo>
                  <a:pt x="3" y="649"/>
                </a:lnTo>
                <a:lnTo>
                  <a:pt x="5" y="658"/>
                </a:lnTo>
                <a:lnTo>
                  <a:pt x="10" y="666"/>
                </a:lnTo>
                <a:lnTo>
                  <a:pt x="15" y="673"/>
                </a:lnTo>
                <a:lnTo>
                  <a:pt x="21" y="679"/>
                </a:lnTo>
                <a:lnTo>
                  <a:pt x="29" y="685"/>
                </a:lnTo>
                <a:lnTo>
                  <a:pt x="36" y="689"/>
                </a:lnTo>
                <a:lnTo>
                  <a:pt x="44" y="690"/>
                </a:lnTo>
                <a:lnTo>
                  <a:pt x="52" y="691"/>
                </a:lnTo>
                <a:lnTo>
                  <a:pt x="60" y="690"/>
                </a:lnTo>
                <a:lnTo>
                  <a:pt x="67" y="689"/>
                </a:lnTo>
                <a:lnTo>
                  <a:pt x="76" y="685"/>
                </a:lnTo>
                <a:lnTo>
                  <a:pt x="82" y="679"/>
                </a:lnTo>
                <a:lnTo>
                  <a:pt x="88" y="673"/>
                </a:lnTo>
                <a:lnTo>
                  <a:pt x="93" y="666"/>
                </a:lnTo>
                <a:lnTo>
                  <a:pt x="98" y="658"/>
                </a:lnTo>
                <a:lnTo>
                  <a:pt x="101" y="649"/>
                </a:lnTo>
                <a:lnTo>
                  <a:pt x="103" y="640"/>
                </a:lnTo>
                <a:lnTo>
                  <a:pt x="103" y="631"/>
                </a:lnTo>
                <a:lnTo>
                  <a:pt x="103" y="60"/>
                </a:lnTo>
                <a:lnTo>
                  <a:pt x="101" y="42"/>
                </a:lnTo>
                <a:lnTo>
                  <a:pt x="98" y="33"/>
                </a:lnTo>
                <a:lnTo>
                  <a:pt x="93" y="25"/>
                </a:lnTo>
                <a:lnTo>
                  <a:pt x="88" y="18"/>
                </a:lnTo>
                <a:lnTo>
                  <a:pt x="82" y="12"/>
                </a:lnTo>
                <a:lnTo>
                  <a:pt x="76" y="7"/>
                </a:lnTo>
                <a:lnTo>
                  <a:pt x="67" y="4"/>
                </a:lnTo>
                <a:lnTo>
                  <a:pt x="60" y="1"/>
                </a:lnTo>
                <a:lnTo>
                  <a:pt x="52" y="0"/>
                </a:lnTo>
                <a:lnTo>
                  <a:pt x="44" y="1"/>
                </a:lnTo>
                <a:lnTo>
                  <a:pt x="36" y="4"/>
                </a:lnTo>
                <a:lnTo>
                  <a:pt x="29" y="7"/>
                </a:lnTo>
                <a:lnTo>
                  <a:pt x="21" y="12"/>
                </a:lnTo>
                <a:lnTo>
                  <a:pt x="15" y="18"/>
                </a:lnTo>
                <a:lnTo>
                  <a:pt x="10" y="25"/>
                </a:lnTo>
                <a:lnTo>
                  <a:pt x="5" y="33"/>
                </a:lnTo>
                <a:lnTo>
                  <a:pt x="3" y="42"/>
                </a:lnTo>
                <a:lnTo>
                  <a:pt x="0" y="51"/>
                </a:lnTo>
                <a:lnTo>
                  <a:pt x="0" y="60"/>
                </a:lnTo>
                <a:lnTo>
                  <a:pt x="0" y="631"/>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88" name="Line 364"/>
          <p:cNvSpPr>
            <a:spLocks noChangeShapeType="1"/>
          </p:cNvSpPr>
          <p:nvPr/>
        </p:nvSpPr>
        <p:spPr bwMode="auto">
          <a:xfrm>
            <a:off x="7496175" y="2990850"/>
            <a:ext cx="1588"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3789" name="Freeform 365"/>
          <p:cNvSpPr>
            <a:spLocks/>
          </p:cNvSpPr>
          <p:nvPr/>
        </p:nvSpPr>
        <p:spPr bwMode="auto">
          <a:xfrm>
            <a:off x="7478713" y="2990850"/>
            <a:ext cx="320675" cy="38100"/>
          </a:xfrm>
          <a:custGeom>
            <a:avLst/>
            <a:gdLst>
              <a:gd name="T0" fmla="*/ 17873 w 933"/>
              <a:gd name="T1" fmla="*/ 0 h 121"/>
              <a:gd name="T2" fmla="*/ 15123 w 933"/>
              <a:gd name="T3" fmla="*/ 315 h 121"/>
              <a:gd name="T4" fmla="*/ 12373 w 933"/>
              <a:gd name="T5" fmla="*/ 1260 h 121"/>
              <a:gd name="T6" fmla="*/ 9967 w 933"/>
              <a:gd name="T7" fmla="*/ 2204 h 121"/>
              <a:gd name="T8" fmla="*/ 7218 w 933"/>
              <a:gd name="T9" fmla="*/ 3779 h 121"/>
              <a:gd name="T10" fmla="*/ 5156 w 933"/>
              <a:gd name="T11" fmla="*/ 5668 h 121"/>
              <a:gd name="T12" fmla="*/ 3437 w 933"/>
              <a:gd name="T13" fmla="*/ 7872 h 121"/>
              <a:gd name="T14" fmla="*/ 1719 w 933"/>
              <a:gd name="T15" fmla="*/ 10391 h 121"/>
              <a:gd name="T16" fmla="*/ 1031 w 933"/>
              <a:gd name="T17" fmla="*/ 13225 h 121"/>
              <a:gd name="T18" fmla="*/ 0 w 933"/>
              <a:gd name="T19" fmla="*/ 16059 h 121"/>
              <a:gd name="T20" fmla="*/ 0 w 933"/>
              <a:gd name="T21" fmla="*/ 18893 h 121"/>
              <a:gd name="T22" fmla="*/ 0 w 933"/>
              <a:gd name="T23" fmla="*/ 22041 h 121"/>
              <a:gd name="T24" fmla="*/ 1031 w 933"/>
              <a:gd name="T25" fmla="*/ 25190 h 121"/>
              <a:gd name="T26" fmla="*/ 1719 w 933"/>
              <a:gd name="T27" fmla="*/ 27709 h 121"/>
              <a:gd name="T28" fmla="*/ 3437 w 933"/>
              <a:gd name="T29" fmla="*/ 30543 h 121"/>
              <a:gd name="T30" fmla="*/ 5156 w 933"/>
              <a:gd name="T31" fmla="*/ 32747 h 121"/>
              <a:gd name="T32" fmla="*/ 7218 w 933"/>
              <a:gd name="T33" fmla="*/ 34636 h 121"/>
              <a:gd name="T34" fmla="*/ 9967 w 933"/>
              <a:gd name="T35" fmla="*/ 36211 h 121"/>
              <a:gd name="T36" fmla="*/ 12373 w 933"/>
              <a:gd name="T37" fmla="*/ 37155 h 121"/>
              <a:gd name="T38" fmla="*/ 15123 w 933"/>
              <a:gd name="T39" fmla="*/ 38100 h 121"/>
              <a:gd name="T40" fmla="*/ 17873 w 933"/>
              <a:gd name="T41" fmla="*/ 38100 h 121"/>
              <a:gd name="T42" fmla="*/ 302802 w 933"/>
              <a:gd name="T43" fmla="*/ 38100 h 121"/>
              <a:gd name="T44" fmla="*/ 308302 w 933"/>
              <a:gd name="T45" fmla="*/ 37155 h 121"/>
              <a:gd name="T46" fmla="*/ 311051 w 933"/>
              <a:gd name="T47" fmla="*/ 36211 h 121"/>
              <a:gd name="T48" fmla="*/ 313457 w 933"/>
              <a:gd name="T49" fmla="*/ 34636 h 121"/>
              <a:gd name="T50" fmla="*/ 315519 w 933"/>
              <a:gd name="T51" fmla="*/ 32747 h 121"/>
              <a:gd name="T52" fmla="*/ 317238 w 933"/>
              <a:gd name="T53" fmla="*/ 30543 h 121"/>
              <a:gd name="T54" fmla="*/ 318956 w 933"/>
              <a:gd name="T55" fmla="*/ 27709 h 121"/>
              <a:gd name="T56" fmla="*/ 319988 w 933"/>
              <a:gd name="T57" fmla="*/ 25190 h 121"/>
              <a:gd name="T58" fmla="*/ 320675 w 933"/>
              <a:gd name="T59" fmla="*/ 22041 h 121"/>
              <a:gd name="T60" fmla="*/ 320675 w 933"/>
              <a:gd name="T61" fmla="*/ 18893 h 121"/>
              <a:gd name="T62" fmla="*/ 320675 w 933"/>
              <a:gd name="T63" fmla="*/ 16059 h 121"/>
              <a:gd name="T64" fmla="*/ 319988 w 933"/>
              <a:gd name="T65" fmla="*/ 13225 h 121"/>
              <a:gd name="T66" fmla="*/ 318956 w 933"/>
              <a:gd name="T67" fmla="*/ 10391 h 121"/>
              <a:gd name="T68" fmla="*/ 317238 w 933"/>
              <a:gd name="T69" fmla="*/ 7872 h 121"/>
              <a:gd name="T70" fmla="*/ 315519 w 933"/>
              <a:gd name="T71" fmla="*/ 5668 h 121"/>
              <a:gd name="T72" fmla="*/ 313457 w 933"/>
              <a:gd name="T73" fmla="*/ 3779 h 121"/>
              <a:gd name="T74" fmla="*/ 311051 w 933"/>
              <a:gd name="T75" fmla="*/ 2204 h 121"/>
              <a:gd name="T76" fmla="*/ 308302 w 933"/>
              <a:gd name="T77" fmla="*/ 1260 h 121"/>
              <a:gd name="T78" fmla="*/ 305896 w 933"/>
              <a:gd name="T79" fmla="*/ 315 h 121"/>
              <a:gd name="T80" fmla="*/ 302802 w 933"/>
              <a:gd name="T81" fmla="*/ 0 h 121"/>
              <a:gd name="T82" fmla="*/ 17873 w 933"/>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3"/>
              <a:gd name="T127" fmla="*/ 0 h 121"/>
              <a:gd name="T128" fmla="*/ 933 w 933"/>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3" h="121">
                <a:moveTo>
                  <a:pt x="52" y="0"/>
                </a:moveTo>
                <a:lnTo>
                  <a:pt x="44" y="1"/>
                </a:lnTo>
                <a:lnTo>
                  <a:pt x="36" y="4"/>
                </a:lnTo>
                <a:lnTo>
                  <a:pt x="29" y="7"/>
                </a:lnTo>
                <a:lnTo>
                  <a:pt x="21" y="12"/>
                </a:lnTo>
                <a:lnTo>
                  <a:pt x="15" y="18"/>
                </a:lnTo>
                <a:lnTo>
                  <a:pt x="10" y="25"/>
                </a:lnTo>
                <a:lnTo>
                  <a:pt x="5" y="33"/>
                </a:lnTo>
                <a:lnTo>
                  <a:pt x="3" y="42"/>
                </a:lnTo>
                <a:lnTo>
                  <a:pt x="0" y="51"/>
                </a:lnTo>
                <a:lnTo>
                  <a:pt x="0" y="60"/>
                </a:lnTo>
                <a:lnTo>
                  <a:pt x="0" y="70"/>
                </a:lnTo>
                <a:lnTo>
                  <a:pt x="3" y="80"/>
                </a:lnTo>
                <a:lnTo>
                  <a:pt x="5" y="88"/>
                </a:lnTo>
                <a:lnTo>
                  <a:pt x="10" y="97"/>
                </a:lnTo>
                <a:lnTo>
                  <a:pt x="15" y="104"/>
                </a:lnTo>
                <a:lnTo>
                  <a:pt x="21" y="110"/>
                </a:lnTo>
                <a:lnTo>
                  <a:pt x="29" y="115"/>
                </a:lnTo>
                <a:lnTo>
                  <a:pt x="36" y="118"/>
                </a:lnTo>
                <a:lnTo>
                  <a:pt x="44" y="121"/>
                </a:lnTo>
                <a:lnTo>
                  <a:pt x="52" y="121"/>
                </a:lnTo>
                <a:lnTo>
                  <a:pt x="881" y="121"/>
                </a:lnTo>
                <a:lnTo>
                  <a:pt x="897" y="118"/>
                </a:lnTo>
                <a:lnTo>
                  <a:pt x="905" y="115"/>
                </a:lnTo>
                <a:lnTo>
                  <a:pt x="912" y="110"/>
                </a:lnTo>
                <a:lnTo>
                  <a:pt x="918" y="104"/>
                </a:lnTo>
                <a:lnTo>
                  <a:pt x="923" y="97"/>
                </a:lnTo>
                <a:lnTo>
                  <a:pt x="928" y="88"/>
                </a:lnTo>
                <a:lnTo>
                  <a:pt x="931" y="80"/>
                </a:lnTo>
                <a:lnTo>
                  <a:pt x="933" y="70"/>
                </a:lnTo>
                <a:lnTo>
                  <a:pt x="933" y="60"/>
                </a:lnTo>
                <a:lnTo>
                  <a:pt x="933" y="51"/>
                </a:lnTo>
                <a:lnTo>
                  <a:pt x="931" y="42"/>
                </a:lnTo>
                <a:lnTo>
                  <a:pt x="928" y="33"/>
                </a:lnTo>
                <a:lnTo>
                  <a:pt x="923" y="25"/>
                </a:lnTo>
                <a:lnTo>
                  <a:pt x="918" y="18"/>
                </a:lnTo>
                <a:lnTo>
                  <a:pt x="912" y="12"/>
                </a:lnTo>
                <a:lnTo>
                  <a:pt x="905" y="7"/>
                </a:lnTo>
                <a:lnTo>
                  <a:pt x="897" y="4"/>
                </a:lnTo>
                <a:lnTo>
                  <a:pt x="890" y="1"/>
                </a:lnTo>
                <a:lnTo>
                  <a:pt x="881"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90" name="Line 366"/>
          <p:cNvSpPr>
            <a:spLocks noChangeShapeType="1"/>
          </p:cNvSpPr>
          <p:nvPr/>
        </p:nvSpPr>
        <p:spPr bwMode="auto">
          <a:xfrm>
            <a:off x="7781925" y="2990850"/>
            <a:ext cx="1588" cy="1588"/>
          </a:xfrm>
          <a:prstGeom prst="line">
            <a:avLst/>
          </a:prstGeom>
          <a:noFill/>
          <a:ln w="0">
            <a:solidFill>
              <a:srgbClr val="FFFF00"/>
            </a:solidFill>
            <a:round/>
            <a:headEnd/>
            <a:tailEnd/>
          </a:ln>
        </p:spPr>
        <p:txBody>
          <a:bodyPr>
            <a:prstTxWarp prst="textNoShape">
              <a:avLst/>
            </a:prstTxWarp>
          </a:bodyPr>
          <a:lstStyle/>
          <a:p>
            <a:endParaRPr lang="en-US"/>
          </a:p>
        </p:txBody>
      </p:sp>
      <p:sp>
        <p:nvSpPr>
          <p:cNvPr id="103791" name="Freeform 367"/>
          <p:cNvSpPr>
            <a:spLocks/>
          </p:cNvSpPr>
          <p:nvPr/>
        </p:nvSpPr>
        <p:spPr bwMode="auto">
          <a:xfrm>
            <a:off x="7764463" y="2990850"/>
            <a:ext cx="322262" cy="38100"/>
          </a:xfrm>
          <a:custGeom>
            <a:avLst/>
            <a:gdLst>
              <a:gd name="T0" fmla="*/ 17942 w 934"/>
              <a:gd name="T1" fmla="*/ 0 h 121"/>
              <a:gd name="T2" fmla="*/ 15527 w 934"/>
              <a:gd name="T3" fmla="*/ 315 h 121"/>
              <a:gd name="T4" fmla="*/ 12421 w 934"/>
              <a:gd name="T5" fmla="*/ 1260 h 121"/>
              <a:gd name="T6" fmla="*/ 10006 w 934"/>
              <a:gd name="T7" fmla="*/ 2204 h 121"/>
              <a:gd name="T8" fmla="*/ 7936 w 934"/>
              <a:gd name="T9" fmla="*/ 3779 h 121"/>
              <a:gd name="T10" fmla="*/ 5521 w 934"/>
              <a:gd name="T11" fmla="*/ 5668 h 121"/>
              <a:gd name="T12" fmla="*/ 3450 w 934"/>
              <a:gd name="T13" fmla="*/ 7872 h 121"/>
              <a:gd name="T14" fmla="*/ 2070 w 934"/>
              <a:gd name="T15" fmla="*/ 10391 h 121"/>
              <a:gd name="T16" fmla="*/ 1035 w 934"/>
              <a:gd name="T17" fmla="*/ 13225 h 121"/>
              <a:gd name="T18" fmla="*/ 345 w 934"/>
              <a:gd name="T19" fmla="*/ 16059 h 121"/>
              <a:gd name="T20" fmla="*/ 0 w 934"/>
              <a:gd name="T21" fmla="*/ 18893 h 121"/>
              <a:gd name="T22" fmla="*/ 345 w 934"/>
              <a:gd name="T23" fmla="*/ 22041 h 121"/>
              <a:gd name="T24" fmla="*/ 1035 w 934"/>
              <a:gd name="T25" fmla="*/ 25190 h 121"/>
              <a:gd name="T26" fmla="*/ 2070 w 934"/>
              <a:gd name="T27" fmla="*/ 27709 h 121"/>
              <a:gd name="T28" fmla="*/ 3450 w 934"/>
              <a:gd name="T29" fmla="*/ 30543 h 121"/>
              <a:gd name="T30" fmla="*/ 5521 w 934"/>
              <a:gd name="T31" fmla="*/ 32747 h 121"/>
              <a:gd name="T32" fmla="*/ 7936 w 934"/>
              <a:gd name="T33" fmla="*/ 34636 h 121"/>
              <a:gd name="T34" fmla="*/ 10006 w 934"/>
              <a:gd name="T35" fmla="*/ 36211 h 121"/>
              <a:gd name="T36" fmla="*/ 12421 w 934"/>
              <a:gd name="T37" fmla="*/ 37155 h 121"/>
              <a:gd name="T38" fmla="*/ 15527 w 934"/>
              <a:gd name="T39" fmla="*/ 38100 h 121"/>
              <a:gd name="T40" fmla="*/ 17942 w 934"/>
              <a:gd name="T41" fmla="*/ 38100 h 121"/>
              <a:gd name="T42" fmla="*/ 304320 w 934"/>
              <a:gd name="T43" fmla="*/ 38100 h 121"/>
              <a:gd name="T44" fmla="*/ 309841 w 934"/>
              <a:gd name="T45" fmla="*/ 37155 h 121"/>
              <a:gd name="T46" fmla="*/ 312601 w 934"/>
              <a:gd name="T47" fmla="*/ 36211 h 121"/>
              <a:gd name="T48" fmla="*/ 315016 w 934"/>
              <a:gd name="T49" fmla="*/ 34636 h 121"/>
              <a:gd name="T50" fmla="*/ 317086 w 934"/>
              <a:gd name="T51" fmla="*/ 32747 h 121"/>
              <a:gd name="T52" fmla="*/ 318812 w 934"/>
              <a:gd name="T53" fmla="*/ 30543 h 121"/>
              <a:gd name="T54" fmla="*/ 320192 w 934"/>
              <a:gd name="T55" fmla="*/ 27709 h 121"/>
              <a:gd name="T56" fmla="*/ 321572 w 934"/>
              <a:gd name="T57" fmla="*/ 25190 h 121"/>
              <a:gd name="T58" fmla="*/ 321917 w 934"/>
              <a:gd name="T59" fmla="*/ 22041 h 121"/>
              <a:gd name="T60" fmla="*/ 322262 w 934"/>
              <a:gd name="T61" fmla="*/ 18893 h 121"/>
              <a:gd name="T62" fmla="*/ 321917 w 934"/>
              <a:gd name="T63" fmla="*/ 16059 h 121"/>
              <a:gd name="T64" fmla="*/ 321572 w 934"/>
              <a:gd name="T65" fmla="*/ 13225 h 121"/>
              <a:gd name="T66" fmla="*/ 320192 w 934"/>
              <a:gd name="T67" fmla="*/ 10391 h 121"/>
              <a:gd name="T68" fmla="*/ 318812 w 934"/>
              <a:gd name="T69" fmla="*/ 7872 h 121"/>
              <a:gd name="T70" fmla="*/ 317086 w 934"/>
              <a:gd name="T71" fmla="*/ 5668 h 121"/>
              <a:gd name="T72" fmla="*/ 315016 w 934"/>
              <a:gd name="T73" fmla="*/ 3779 h 121"/>
              <a:gd name="T74" fmla="*/ 312601 w 934"/>
              <a:gd name="T75" fmla="*/ 2204 h 121"/>
              <a:gd name="T76" fmla="*/ 309841 w 934"/>
              <a:gd name="T77" fmla="*/ 1260 h 121"/>
              <a:gd name="T78" fmla="*/ 307426 w 934"/>
              <a:gd name="T79" fmla="*/ 315 h 121"/>
              <a:gd name="T80" fmla="*/ 304320 w 934"/>
              <a:gd name="T81" fmla="*/ 0 h 121"/>
              <a:gd name="T82" fmla="*/ 17942 w 934"/>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1"/>
              <a:gd name="T128" fmla="*/ 934 w 934"/>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1">
                <a:moveTo>
                  <a:pt x="52" y="0"/>
                </a:moveTo>
                <a:lnTo>
                  <a:pt x="45" y="1"/>
                </a:lnTo>
                <a:lnTo>
                  <a:pt x="36" y="4"/>
                </a:lnTo>
                <a:lnTo>
                  <a:pt x="29" y="7"/>
                </a:lnTo>
                <a:lnTo>
                  <a:pt x="23" y="12"/>
                </a:lnTo>
                <a:lnTo>
                  <a:pt x="16" y="18"/>
                </a:lnTo>
                <a:lnTo>
                  <a:pt x="10" y="25"/>
                </a:lnTo>
                <a:lnTo>
                  <a:pt x="6" y="33"/>
                </a:lnTo>
                <a:lnTo>
                  <a:pt x="3" y="42"/>
                </a:lnTo>
                <a:lnTo>
                  <a:pt x="1" y="51"/>
                </a:lnTo>
                <a:lnTo>
                  <a:pt x="0" y="60"/>
                </a:lnTo>
                <a:lnTo>
                  <a:pt x="1" y="70"/>
                </a:lnTo>
                <a:lnTo>
                  <a:pt x="3" y="80"/>
                </a:lnTo>
                <a:lnTo>
                  <a:pt x="6" y="88"/>
                </a:lnTo>
                <a:lnTo>
                  <a:pt x="10" y="97"/>
                </a:lnTo>
                <a:lnTo>
                  <a:pt x="16" y="104"/>
                </a:lnTo>
                <a:lnTo>
                  <a:pt x="23" y="110"/>
                </a:lnTo>
                <a:lnTo>
                  <a:pt x="29" y="115"/>
                </a:lnTo>
                <a:lnTo>
                  <a:pt x="36" y="118"/>
                </a:lnTo>
                <a:lnTo>
                  <a:pt x="45" y="121"/>
                </a:lnTo>
                <a:lnTo>
                  <a:pt x="52" y="121"/>
                </a:lnTo>
                <a:lnTo>
                  <a:pt x="882" y="121"/>
                </a:lnTo>
                <a:lnTo>
                  <a:pt x="898" y="118"/>
                </a:lnTo>
                <a:lnTo>
                  <a:pt x="906" y="115"/>
                </a:lnTo>
                <a:lnTo>
                  <a:pt x="913" y="110"/>
                </a:lnTo>
                <a:lnTo>
                  <a:pt x="919" y="104"/>
                </a:lnTo>
                <a:lnTo>
                  <a:pt x="924" y="97"/>
                </a:lnTo>
                <a:lnTo>
                  <a:pt x="928" y="88"/>
                </a:lnTo>
                <a:lnTo>
                  <a:pt x="932" y="80"/>
                </a:lnTo>
                <a:lnTo>
                  <a:pt x="933" y="70"/>
                </a:lnTo>
                <a:lnTo>
                  <a:pt x="934" y="60"/>
                </a:lnTo>
                <a:lnTo>
                  <a:pt x="933" y="51"/>
                </a:lnTo>
                <a:lnTo>
                  <a:pt x="932" y="42"/>
                </a:lnTo>
                <a:lnTo>
                  <a:pt x="928" y="33"/>
                </a:lnTo>
                <a:lnTo>
                  <a:pt x="924" y="25"/>
                </a:lnTo>
                <a:lnTo>
                  <a:pt x="919" y="18"/>
                </a:lnTo>
                <a:lnTo>
                  <a:pt x="913" y="12"/>
                </a:lnTo>
                <a:lnTo>
                  <a:pt x="906" y="7"/>
                </a:lnTo>
                <a:lnTo>
                  <a:pt x="898" y="4"/>
                </a:lnTo>
                <a:lnTo>
                  <a:pt x="891" y="1"/>
                </a:lnTo>
                <a:lnTo>
                  <a:pt x="882" y="0"/>
                </a:lnTo>
                <a:lnTo>
                  <a:pt x="52" y="0"/>
                </a:lnTo>
                <a:close/>
              </a:path>
            </a:pathLst>
          </a:custGeom>
          <a:solidFill>
            <a:srgbClr val="FFFF00"/>
          </a:solidFill>
          <a:ln w="7938">
            <a:solidFill>
              <a:srgbClr val="FFFF00"/>
            </a:solidFill>
            <a:round/>
            <a:headEnd/>
            <a:tailEnd/>
          </a:ln>
        </p:spPr>
        <p:txBody>
          <a:bodyPr>
            <a:prstTxWarp prst="textNoShape">
              <a:avLst/>
            </a:prstTxWarp>
          </a:bodyPr>
          <a:lstStyle/>
          <a:p>
            <a:endParaRPr lang="en-US"/>
          </a:p>
        </p:txBody>
      </p:sp>
      <p:sp>
        <p:nvSpPr>
          <p:cNvPr id="103792" name="Line 368"/>
          <p:cNvSpPr>
            <a:spLocks noChangeShapeType="1"/>
          </p:cNvSpPr>
          <p:nvPr/>
        </p:nvSpPr>
        <p:spPr bwMode="auto">
          <a:xfrm>
            <a:off x="1724025" y="5613400"/>
            <a:ext cx="1588" cy="1588"/>
          </a:xfrm>
          <a:prstGeom prst="line">
            <a:avLst/>
          </a:prstGeom>
          <a:noFill/>
          <a:ln w="0">
            <a:solidFill>
              <a:srgbClr val="FF0000"/>
            </a:solidFill>
            <a:round/>
            <a:headEnd/>
            <a:tailEnd/>
          </a:ln>
        </p:spPr>
        <p:txBody>
          <a:bodyPr>
            <a:prstTxWarp prst="textNoShape">
              <a:avLst/>
            </a:prstTxWarp>
          </a:bodyPr>
          <a:lstStyle/>
          <a:p>
            <a:endParaRPr lang="en-US"/>
          </a:p>
        </p:txBody>
      </p:sp>
      <p:sp>
        <p:nvSpPr>
          <p:cNvPr id="103793" name="Rectangle 369"/>
          <p:cNvSpPr>
            <a:spLocks noChangeArrowheads="1"/>
          </p:cNvSpPr>
          <p:nvPr/>
        </p:nvSpPr>
        <p:spPr bwMode="auto">
          <a:xfrm>
            <a:off x="1724025" y="5526088"/>
            <a:ext cx="80963" cy="87312"/>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3794" name="Line 370"/>
          <p:cNvSpPr>
            <a:spLocks noChangeShapeType="1"/>
          </p:cNvSpPr>
          <p:nvPr/>
        </p:nvSpPr>
        <p:spPr bwMode="auto">
          <a:xfrm>
            <a:off x="2011363" y="5567363"/>
            <a:ext cx="1587" cy="0"/>
          </a:xfrm>
          <a:prstGeom prst="line">
            <a:avLst/>
          </a:prstGeom>
          <a:noFill/>
          <a:ln w="0">
            <a:solidFill>
              <a:srgbClr val="FF0000"/>
            </a:solidFill>
            <a:round/>
            <a:headEnd/>
            <a:tailEnd/>
          </a:ln>
        </p:spPr>
        <p:txBody>
          <a:bodyPr>
            <a:prstTxWarp prst="textNoShape">
              <a:avLst/>
            </a:prstTxWarp>
          </a:bodyPr>
          <a:lstStyle/>
          <a:p>
            <a:endParaRPr lang="en-US"/>
          </a:p>
        </p:txBody>
      </p:sp>
      <p:sp>
        <p:nvSpPr>
          <p:cNvPr id="103795" name="Rectangle 371"/>
          <p:cNvSpPr>
            <a:spLocks noChangeArrowheads="1"/>
          </p:cNvSpPr>
          <p:nvPr/>
        </p:nvSpPr>
        <p:spPr bwMode="auto">
          <a:xfrm>
            <a:off x="2011363" y="5480050"/>
            <a:ext cx="80962" cy="87313"/>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3796" name="Line 372"/>
          <p:cNvSpPr>
            <a:spLocks noChangeShapeType="1"/>
          </p:cNvSpPr>
          <p:nvPr/>
        </p:nvSpPr>
        <p:spPr bwMode="auto">
          <a:xfrm>
            <a:off x="2297113" y="5567363"/>
            <a:ext cx="1587" cy="0"/>
          </a:xfrm>
          <a:prstGeom prst="line">
            <a:avLst/>
          </a:prstGeom>
          <a:noFill/>
          <a:ln w="0">
            <a:solidFill>
              <a:srgbClr val="FF0000"/>
            </a:solidFill>
            <a:round/>
            <a:headEnd/>
            <a:tailEnd/>
          </a:ln>
        </p:spPr>
        <p:txBody>
          <a:bodyPr>
            <a:prstTxWarp prst="textNoShape">
              <a:avLst/>
            </a:prstTxWarp>
          </a:bodyPr>
          <a:lstStyle/>
          <a:p>
            <a:endParaRPr lang="en-US"/>
          </a:p>
        </p:txBody>
      </p:sp>
      <p:sp>
        <p:nvSpPr>
          <p:cNvPr id="103797" name="Rectangle 373"/>
          <p:cNvSpPr>
            <a:spLocks noChangeArrowheads="1"/>
          </p:cNvSpPr>
          <p:nvPr/>
        </p:nvSpPr>
        <p:spPr bwMode="auto">
          <a:xfrm>
            <a:off x="2297113" y="5480050"/>
            <a:ext cx="80962" cy="87313"/>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3798" name="Line 374"/>
          <p:cNvSpPr>
            <a:spLocks noChangeShapeType="1"/>
          </p:cNvSpPr>
          <p:nvPr/>
        </p:nvSpPr>
        <p:spPr bwMode="auto">
          <a:xfrm>
            <a:off x="2582863" y="5519738"/>
            <a:ext cx="1587"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3799" name="Line 375"/>
          <p:cNvSpPr>
            <a:spLocks noChangeShapeType="1"/>
          </p:cNvSpPr>
          <p:nvPr/>
        </p:nvSpPr>
        <p:spPr bwMode="auto">
          <a:xfrm>
            <a:off x="2870200" y="5422900"/>
            <a:ext cx="1588" cy="1588"/>
          </a:xfrm>
          <a:prstGeom prst="line">
            <a:avLst/>
          </a:prstGeom>
          <a:noFill/>
          <a:ln w="0">
            <a:solidFill>
              <a:srgbClr val="FF0000"/>
            </a:solidFill>
            <a:round/>
            <a:headEnd/>
            <a:tailEnd/>
          </a:ln>
        </p:spPr>
        <p:txBody>
          <a:bodyPr>
            <a:prstTxWarp prst="textNoShape">
              <a:avLst/>
            </a:prstTxWarp>
          </a:bodyPr>
          <a:lstStyle/>
          <a:p>
            <a:endParaRPr lang="en-US"/>
          </a:p>
        </p:txBody>
      </p:sp>
      <p:sp>
        <p:nvSpPr>
          <p:cNvPr id="103800" name="Rectangle 376"/>
          <p:cNvSpPr>
            <a:spLocks noChangeArrowheads="1"/>
          </p:cNvSpPr>
          <p:nvPr/>
        </p:nvSpPr>
        <p:spPr bwMode="auto">
          <a:xfrm>
            <a:off x="2870200" y="5335588"/>
            <a:ext cx="80963" cy="87312"/>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3801" name="Line 377"/>
          <p:cNvSpPr>
            <a:spLocks noChangeShapeType="1"/>
          </p:cNvSpPr>
          <p:nvPr/>
        </p:nvSpPr>
        <p:spPr bwMode="auto">
          <a:xfrm>
            <a:off x="3155950" y="5373688"/>
            <a:ext cx="1588"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3802" name="Rectangle 378"/>
          <p:cNvSpPr>
            <a:spLocks noChangeArrowheads="1"/>
          </p:cNvSpPr>
          <p:nvPr/>
        </p:nvSpPr>
        <p:spPr bwMode="auto">
          <a:xfrm>
            <a:off x="3155950" y="5286375"/>
            <a:ext cx="82550" cy="87313"/>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3803" name="Line 379"/>
          <p:cNvSpPr>
            <a:spLocks noChangeShapeType="1"/>
          </p:cNvSpPr>
          <p:nvPr/>
        </p:nvSpPr>
        <p:spPr bwMode="auto">
          <a:xfrm>
            <a:off x="3443288" y="5275263"/>
            <a:ext cx="1587"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3804" name="Rectangle 380"/>
          <p:cNvSpPr>
            <a:spLocks noChangeArrowheads="1"/>
          </p:cNvSpPr>
          <p:nvPr/>
        </p:nvSpPr>
        <p:spPr bwMode="auto">
          <a:xfrm>
            <a:off x="3443288" y="5187950"/>
            <a:ext cx="82550" cy="87313"/>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3805" name="Line 381"/>
          <p:cNvSpPr>
            <a:spLocks noChangeShapeType="1"/>
          </p:cNvSpPr>
          <p:nvPr/>
        </p:nvSpPr>
        <p:spPr bwMode="auto">
          <a:xfrm>
            <a:off x="3729038" y="5275263"/>
            <a:ext cx="1587"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3806" name="Rectangle 382"/>
          <p:cNvSpPr>
            <a:spLocks noChangeArrowheads="1"/>
          </p:cNvSpPr>
          <p:nvPr/>
        </p:nvSpPr>
        <p:spPr bwMode="auto">
          <a:xfrm>
            <a:off x="3729038" y="5187950"/>
            <a:ext cx="82550" cy="87313"/>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3807" name="Line 383"/>
          <p:cNvSpPr>
            <a:spLocks noChangeShapeType="1"/>
          </p:cNvSpPr>
          <p:nvPr/>
        </p:nvSpPr>
        <p:spPr bwMode="auto">
          <a:xfrm>
            <a:off x="4016375" y="5275263"/>
            <a:ext cx="1588"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3808" name="Rectangle 384"/>
          <p:cNvSpPr>
            <a:spLocks noChangeArrowheads="1"/>
          </p:cNvSpPr>
          <p:nvPr/>
        </p:nvSpPr>
        <p:spPr bwMode="auto">
          <a:xfrm>
            <a:off x="4016375" y="5187950"/>
            <a:ext cx="82550" cy="87313"/>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3809" name="Line 385"/>
          <p:cNvSpPr>
            <a:spLocks noChangeShapeType="1"/>
          </p:cNvSpPr>
          <p:nvPr/>
        </p:nvSpPr>
        <p:spPr bwMode="auto">
          <a:xfrm>
            <a:off x="4302125" y="5173663"/>
            <a:ext cx="1588"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3810" name="Rectangle 386"/>
          <p:cNvSpPr>
            <a:spLocks noChangeArrowheads="1"/>
          </p:cNvSpPr>
          <p:nvPr/>
        </p:nvSpPr>
        <p:spPr bwMode="auto">
          <a:xfrm>
            <a:off x="4302125" y="5086350"/>
            <a:ext cx="84138" cy="87313"/>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3811" name="Line 387"/>
          <p:cNvSpPr>
            <a:spLocks noChangeShapeType="1"/>
          </p:cNvSpPr>
          <p:nvPr/>
        </p:nvSpPr>
        <p:spPr bwMode="auto">
          <a:xfrm>
            <a:off x="4587875" y="5122863"/>
            <a:ext cx="1588"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3812" name="Rectangle 388"/>
          <p:cNvSpPr>
            <a:spLocks noChangeArrowheads="1"/>
          </p:cNvSpPr>
          <p:nvPr/>
        </p:nvSpPr>
        <p:spPr bwMode="auto">
          <a:xfrm>
            <a:off x="4587875" y="5033963"/>
            <a:ext cx="84138" cy="88900"/>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3813" name="Line 389"/>
          <p:cNvSpPr>
            <a:spLocks noChangeShapeType="1"/>
          </p:cNvSpPr>
          <p:nvPr/>
        </p:nvSpPr>
        <p:spPr bwMode="auto">
          <a:xfrm>
            <a:off x="4875213" y="5122863"/>
            <a:ext cx="1587"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3814" name="Rectangle 390"/>
          <p:cNvSpPr>
            <a:spLocks noChangeArrowheads="1"/>
          </p:cNvSpPr>
          <p:nvPr/>
        </p:nvSpPr>
        <p:spPr bwMode="auto">
          <a:xfrm>
            <a:off x="4875213" y="5033963"/>
            <a:ext cx="82550" cy="88900"/>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3815" name="Line 391"/>
          <p:cNvSpPr>
            <a:spLocks noChangeShapeType="1"/>
          </p:cNvSpPr>
          <p:nvPr/>
        </p:nvSpPr>
        <p:spPr bwMode="auto">
          <a:xfrm>
            <a:off x="5162550" y="5122863"/>
            <a:ext cx="0"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3816" name="Rectangle 392"/>
          <p:cNvSpPr>
            <a:spLocks noChangeArrowheads="1"/>
          </p:cNvSpPr>
          <p:nvPr/>
        </p:nvSpPr>
        <p:spPr bwMode="auto">
          <a:xfrm>
            <a:off x="5162550" y="5033963"/>
            <a:ext cx="82550" cy="88900"/>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3817" name="Line 393"/>
          <p:cNvSpPr>
            <a:spLocks noChangeShapeType="1"/>
          </p:cNvSpPr>
          <p:nvPr/>
        </p:nvSpPr>
        <p:spPr bwMode="auto">
          <a:xfrm>
            <a:off x="5449888" y="5070475"/>
            <a:ext cx="0" cy="1588"/>
          </a:xfrm>
          <a:prstGeom prst="line">
            <a:avLst/>
          </a:prstGeom>
          <a:noFill/>
          <a:ln w="0">
            <a:solidFill>
              <a:srgbClr val="FF0000"/>
            </a:solidFill>
            <a:round/>
            <a:headEnd/>
            <a:tailEnd/>
          </a:ln>
        </p:spPr>
        <p:txBody>
          <a:bodyPr>
            <a:prstTxWarp prst="textNoShape">
              <a:avLst/>
            </a:prstTxWarp>
          </a:bodyPr>
          <a:lstStyle/>
          <a:p>
            <a:endParaRPr lang="en-US"/>
          </a:p>
        </p:txBody>
      </p:sp>
      <p:sp>
        <p:nvSpPr>
          <p:cNvPr id="103818" name="Rectangle 394"/>
          <p:cNvSpPr>
            <a:spLocks noChangeArrowheads="1"/>
          </p:cNvSpPr>
          <p:nvPr/>
        </p:nvSpPr>
        <p:spPr bwMode="auto">
          <a:xfrm>
            <a:off x="5449888" y="4983163"/>
            <a:ext cx="80962" cy="87312"/>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3819" name="Line 395"/>
          <p:cNvSpPr>
            <a:spLocks noChangeShapeType="1"/>
          </p:cNvSpPr>
          <p:nvPr/>
        </p:nvSpPr>
        <p:spPr bwMode="auto">
          <a:xfrm>
            <a:off x="5735638" y="5070475"/>
            <a:ext cx="0" cy="1588"/>
          </a:xfrm>
          <a:prstGeom prst="line">
            <a:avLst/>
          </a:prstGeom>
          <a:noFill/>
          <a:ln w="0">
            <a:solidFill>
              <a:srgbClr val="FF0000"/>
            </a:solidFill>
            <a:round/>
            <a:headEnd/>
            <a:tailEnd/>
          </a:ln>
        </p:spPr>
        <p:txBody>
          <a:bodyPr>
            <a:prstTxWarp prst="textNoShape">
              <a:avLst/>
            </a:prstTxWarp>
          </a:bodyPr>
          <a:lstStyle/>
          <a:p>
            <a:endParaRPr lang="en-US"/>
          </a:p>
        </p:txBody>
      </p:sp>
      <p:sp>
        <p:nvSpPr>
          <p:cNvPr id="103820" name="Rectangle 396"/>
          <p:cNvSpPr>
            <a:spLocks noChangeArrowheads="1"/>
          </p:cNvSpPr>
          <p:nvPr/>
        </p:nvSpPr>
        <p:spPr bwMode="auto">
          <a:xfrm>
            <a:off x="5735638" y="4983163"/>
            <a:ext cx="82550" cy="87312"/>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3821" name="Line 397"/>
          <p:cNvSpPr>
            <a:spLocks noChangeShapeType="1"/>
          </p:cNvSpPr>
          <p:nvPr/>
        </p:nvSpPr>
        <p:spPr bwMode="auto">
          <a:xfrm>
            <a:off x="6022975" y="5070475"/>
            <a:ext cx="0" cy="1588"/>
          </a:xfrm>
          <a:prstGeom prst="line">
            <a:avLst/>
          </a:prstGeom>
          <a:noFill/>
          <a:ln w="0">
            <a:solidFill>
              <a:srgbClr val="FF0000"/>
            </a:solidFill>
            <a:round/>
            <a:headEnd/>
            <a:tailEnd/>
          </a:ln>
        </p:spPr>
        <p:txBody>
          <a:bodyPr>
            <a:prstTxWarp prst="textNoShape">
              <a:avLst/>
            </a:prstTxWarp>
          </a:bodyPr>
          <a:lstStyle/>
          <a:p>
            <a:endParaRPr lang="en-US"/>
          </a:p>
        </p:txBody>
      </p:sp>
      <p:sp>
        <p:nvSpPr>
          <p:cNvPr id="103822" name="Rectangle 398"/>
          <p:cNvSpPr>
            <a:spLocks noChangeArrowheads="1"/>
          </p:cNvSpPr>
          <p:nvPr/>
        </p:nvSpPr>
        <p:spPr bwMode="auto">
          <a:xfrm>
            <a:off x="6022975" y="4983163"/>
            <a:ext cx="80963" cy="87312"/>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3823" name="Line 399"/>
          <p:cNvSpPr>
            <a:spLocks noChangeShapeType="1"/>
          </p:cNvSpPr>
          <p:nvPr/>
        </p:nvSpPr>
        <p:spPr bwMode="auto">
          <a:xfrm>
            <a:off x="6308725" y="5070475"/>
            <a:ext cx="1588" cy="1588"/>
          </a:xfrm>
          <a:prstGeom prst="line">
            <a:avLst/>
          </a:prstGeom>
          <a:noFill/>
          <a:ln w="0">
            <a:solidFill>
              <a:srgbClr val="FF0000"/>
            </a:solidFill>
            <a:round/>
            <a:headEnd/>
            <a:tailEnd/>
          </a:ln>
        </p:spPr>
        <p:txBody>
          <a:bodyPr>
            <a:prstTxWarp prst="textNoShape">
              <a:avLst/>
            </a:prstTxWarp>
          </a:bodyPr>
          <a:lstStyle/>
          <a:p>
            <a:endParaRPr lang="en-US"/>
          </a:p>
        </p:txBody>
      </p:sp>
      <p:sp>
        <p:nvSpPr>
          <p:cNvPr id="103824" name="Rectangle 400"/>
          <p:cNvSpPr>
            <a:spLocks noChangeArrowheads="1"/>
          </p:cNvSpPr>
          <p:nvPr/>
        </p:nvSpPr>
        <p:spPr bwMode="auto">
          <a:xfrm>
            <a:off x="6308725" y="4983163"/>
            <a:ext cx="82550" cy="87312"/>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3825" name="Line 401"/>
          <p:cNvSpPr>
            <a:spLocks noChangeShapeType="1"/>
          </p:cNvSpPr>
          <p:nvPr/>
        </p:nvSpPr>
        <p:spPr bwMode="auto">
          <a:xfrm>
            <a:off x="6594475" y="4924425"/>
            <a:ext cx="1588" cy="1588"/>
          </a:xfrm>
          <a:prstGeom prst="line">
            <a:avLst/>
          </a:prstGeom>
          <a:noFill/>
          <a:ln w="0">
            <a:solidFill>
              <a:srgbClr val="FF0000"/>
            </a:solidFill>
            <a:round/>
            <a:headEnd/>
            <a:tailEnd/>
          </a:ln>
        </p:spPr>
        <p:txBody>
          <a:bodyPr>
            <a:prstTxWarp prst="textNoShape">
              <a:avLst/>
            </a:prstTxWarp>
          </a:bodyPr>
          <a:lstStyle/>
          <a:p>
            <a:endParaRPr lang="en-US"/>
          </a:p>
        </p:txBody>
      </p:sp>
      <p:sp>
        <p:nvSpPr>
          <p:cNvPr id="103826" name="Rectangle 402"/>
          <p:cNvSpPr>
            <a:spLocks noChangeArrowheads="1"/>
          </p:cNvSpPr>
          <p:nvPr/>
        </p:nvSpPr>
        <p:spPr bwMode="auto">
          <a:xfrm>
            <a:off x="6594475" y="4837113"/>
            <a:ext cx="82550" cy="87312"/>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3827" name="Line 403"/>
          <p:cNvSpPr>
            <a:spLocks noChangeShapeType="1"/>
          </p:cNvSpPr>
          <p:nvPr/>
        </p:nvSpPr>
        <p:spPr bwMode="auto">
          <a:xfrm>
            <a:off x="6881813" y="4924425"/>
            <a:ext cx="1587" cy="1588"/>
          </a:xfrm>
          <a:prstGeom prst="line">
            <a:avLst/>
          </a:prstGeom>
          <a:noFill/>
          <a:ln w="0">
            <a:solidFill>
              <a:srgbClr val="FF0000"/>
            </a:solidFill>
            <a:round/>
            <a:headEnd/>
            <a:tailEnd/>
          </a:ln>
        </p:spPr>
        <p:txBody>
          <a:bodyPr>
            <a:prstTxWarp prst="textNoShape">
              <a:avLst/>
            </a:prstTxWarp>
          </a:bodyPr>
          <a:lstStyle/>
          <a:p>
            <a:endParaRPr lang="en-US"/>
          </a:p>
        </p:txBody>
      </p:sp>
      <p:sp>
        <p:nvSpPr>
          <p:cNvPr id="103828" name="Rectangle 404"/>
          <p:cNvSpPr>
            <a:spLocks noChangeArrowheads="1"/>
          </p:cNvSpPr>
          <p:nvPr/>
        </p:nvSpPr>
        <p:spPr bwMode="auto">
          <a:xfrm>
            <a:off x="6881813" y="4837113"/>
            <a:ext cx="80962" cy="87312"/>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3829" name="Line 405"/>
          <p:cNvSpPr>
            <a:spLocks noChangeShapeType="1"/>
          </p:cNvSpPr>
          <p:nvPr/>
        </p:nvSpPr>
        <p:spPr bwMode="auto">
          <a:xfrm>
            <a:off x="7169150" y="4924425"/>
            <a:ext cx="1588" cy="1588"/>
          </a:xfrm>
          <a:prstGeom prst="line">
            <a:avLst/>
          </a:prstGeom>
          <a:noFill/>
          <a:ln w="0">
            <a:solidFill>
              <a:srgbClr val="FF0000"/>
            </a:solidFill>
            <a:round/>
            <a:headEnd/>
            <a:tailEnd/>
          </a:ln>
        </p:spPr>
        <p:txBody>
          <a:bodyPr>
            <a:prstTxWarp prst="textNoShape">
              <a:avLst/>
            </a:prstTxWarp>
          </a:bodyPr>
          <a:lstStyle/>
          <a:p>
            <a:endParaRPr lang="en-US"/>
          </a:p>
        </p:txBody>
      </p:sp>
      <p:sp>
        <p:nvSpPr>
          <p:cNvPr id="103830" name="Rectangle 406"/>
          <p:cNvSpPr>
            <a:spLocks noChangeArrowheads="1"/>
          </p:cNvSpPr>
          <p:nvPr/>
        </p:nvSpPr>
        <p:spPr bwMode="auto">
          <a:xfrm>
            <a:off x="7169150" y="4837113"/>
            <a:ext cx="80963" cy="87312"/>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3831" name="Line 407"/>
          <p:cNvSpPr>
            <a:spLocks noChangeShapeType="1"/>
          </p:cNvSpPr>
          <p:nvPr/>
        </p:nvSpPr>
        <p:spPr bwMode="auto">
          <a:xfrm>
            <a:off x="7454900" y="4924425"/>
            <a:ext cx="1588" cy="1588"/>
          </a:xfrm>
          <a:prstGeom prst="line">
            <a:avLst/>
          </a:prstGeom>
          <a:noFill/>
          <a:ln w="0">
            <a:solidFill>
              <a:srgbClr val="FF0000"/>
            </a:solidFill>
            <a:round/>
            <a:headEnd/>
            <a:tailEnd/>
          </a:ln>
        </p:spPr>
        <p:txBody>
          <a:bodyPr>
            <a:prstTxWarp prst="textNoShape">
              <a:avLst/>
            </a:prstTxWarp>
          </a:bodyPr>
          <a:lstStyle/>
          <a:p>
            <a:endParaRPr lang="en-US"/>
          </a:p>
        </p:txBody>
      </p:sp>
      <p:sp>
        <p:nvSpPr>
          <p:cNvPr id="103832" name="Rectangle 408"/>
          <p:cNvSpPr>
            <a:spLocks noChangeArrowheads="1"/>
          </p:cNvSpPr>
          <p:nvPr/>
        </p:nvSpPr>
        <p:spPr bwMode="auto">
          <a:xfrm>
            <a:off x="7454900" y="4837113"/>
            <a:ext cx="80963" cy="87312"/>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3833" name="Line 409"/>
          <p:cNvSpPr>
            <a:spLocks noChangeShapeType="1"/>
          </p:cNvSpPr>
          <p:nvPr/>
        </p:nvSpPr>
        <p:spPr bwMode="auto">
          <a:xfrm>
            <a:off x="7740650" y="4924425"/>
            <a:ext cx="1588" cy="1588"/>
          </a:xfrm>
          <a:prstGeom prst="line">
            <a:avLst/>
          </a:prstGeom>
          <a:noFill/>
          <a:ln w="0">
            <a:solidFill>
              <a:srgbClr val="FF0000"/>
            </a:solidFill>
            <a:round/>
            <a:headEnd/>
            <a:tailEnd/>
          </a:ln>
        </p:spPr>
        <p:txBody>
          <a:bodyPr>
            <a:prstTxWarp prst="textNoShape">
              <a:avLst/>
            </a:prstTxWarp>
          </a:bodyPr>
          <a:lstStyle/>
          <a:p>
            <a:endParaRPr lang="en-US"/>
          </a:p>
        </p:txBody>
      </p:sp>
      <p:sp>
        <p:nvSpPr>
          <p:cNvPr id="103834" name="Rectangle 410"/>
          <p:cNvSpPr>
            <a:spLocks noChangeArrowheads="1"/>
          </p:cNvSpPr>
          <p:nvPr/>
        </p:nvSpPr>
        <p:spPr bwMode="auto">
          <a:xfrm>
            <a:off x="7740650" y="4837113"/>
            <a:ext cx="82550" cy="87312"/>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3835" name="Line 411"/>
          <p:cNvSpPr>
            <a:spLocks noChangeShapeType="1"/>
          </p:cNvSpPr>
          <p:nvPr/>
        </p:nvSpPr>
        <p:spPr bwMode="auto">
          <a:xfrm>
            <a:off x="8027988" y="4924425"/>
            <a:ext cx="1587" cy="1588"/>
          </a:xfrm>
          <a:prstGeom prst="line">
            <a:avLst/>
          </a:prstGeom>
          <a:noFill/>
          <a:ln w="0">
            <a:solidFill>
              <a:srgbClr val="FF0000"/>
            </a:solidFill>
            <a:round/>
            <a:headEnd/>
            <a:tailEnd/>
          </a:ln>
        </p:spPr>
        <p:txBody>
          <a:bodyPr>
            <a:prstTxWarp prst="textNoShape">
              <a:avLst/>
            </a:prstTxWarp>
          </a:bodyPr>
          <a:lstStyle/>
          <a:p>
            <a:endParaRPr lang="en-US"/>
          </a:p>
        </p:txBody>
      </p:sp>
      <p:sp>
        <p:nvSpPr>
          <p:cNvPr id="103836" name="Rectangle 412"/>
          <p:cNvSpPr>
            <a:spLocks noChangeArrowheads="1"/>
          </p:cNvSpPr>
          <p:nvPr/>
        </p:nvSpPr>
        <p:spPr bwMode="auto">
          <a:xfrm>
            <a:off x="8027988" y="4837113"/>
            <a:ext cx="80962" cy="87312"/>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3837" name="Line 413"/>
          <p:cNvSpPr>
            <a:spLocks noChangeShapeType="1"/>
          </p:cNvSpPr>
          <p:nvPr/>
        </p:nvSpPr>
        <p:spPr bwMode="auto">
          <a:xfrm>
            <a:off x="1747838" y="5568950"/>
            <a:ext cx="1587" cy="1588"/>
          </a:xfrm>
          <a:prstGeom prst="line">
            <a:avLst/>
          </a:prstGeom>
          <a:noFill/>
          <a:ln w="0">
            <a:solidFill>
              <a:srgbClr val="FF0000"/>
            </a:solidFill>
            <a:round/>
            <a:headEnd/>
            <a:tailEnd/>
          </a:ln>
        </p:spPr>
        <p:txBody>
          <a:bodyPr>
            <a:prstTxWarp prst="textNoShape">
              <a:avLst/>
            </a:prstTxWarp>
          </a:bodyPr>
          <a:lstStyle/>
          <a:p>
            <a:endParaRPr lang="en-US"/>
          </a:p>
        </p:txBody>
      </p:sp>
      <p:sp>
        <p:nvSpPr>
          <p:cNvPr id="103838" name="Freeform 414"/>
          <p:cNvSpPr>
            <a:spLocks/>
          </p:cNvSpPr>
          <p:nvPr/>
        </p:nvSpPr>
        <p:spPr bwMode="auto">
          <a:xfrm>
            <a:off x="1747838" y="5503863"/>
            <a:ext cx="34925" cy="84137"/>
          </a:xfrm>
          <a:custGeom>
            <a:avLst/>
            <a:gdLst>
              <a:gd name="T0" fmla="*/ 0 w 103"/>
              <a:gd name="T1" fmla="*/ 64986 h 268"/>
              <a:gd name="T2" fmla="*/ 0 w 103"/>
              <a:gd name="T3" fmla="*/ 68126 h 268"/>
              <a:gd name="T4" fmla="*/ 1017 w 103"/>
              <a:gd name="T5" fmla="*/ 70951 h 268"/>
              <a:gd name="T6" fmla="*/ 1695 w 103"/>
              <a:gd name="T7" fmla="*/ 73777 h 268"/>
              <a:gd name="T8" fmla="*/ 3391 w 103"/>
              <a:gd name="T9" fmla="*/ 75974 h 268"/>
              <a:gd name="T10" fmla="*/ 5086 w 103"/>
              <a:gd name="T11" fmla="*/ 78486 h 268"/>
              <a:gd name="T12" fmla="*/ 7121 w 103"/>
              <a:gd name="T13" fmla="*/ 80370 h 268"/>
              <a:gd name="T14" fmla="*/ 9833 w 103"/>
              <a:gd name="T15" fmla="*/ 81939 h 268"/>
              <a:gd name="T16" fmla="*/ 12207 w 103"/>
              <a:gd name="T17" fmla="*/ 83195 h 268"/>
              <a:gd name="T18" fmla="*/ 14580 w 103"/>
              <a:gd name="T19" fmla="*/ 83823 h 268"/>
              <a:gd name="T20" fmla="*/ 17632 w 103"/>
              <a:gd name="T21" fmla="*/ 84137 h 268"/>
              <a:gd name="T22" fmla="*/ 20345 w 103"/>
              <a:gd name="T23" fmla="*/ 83823 h 268"/>
              <a:gd name="T24" fmla="*/ 22718 w 103"/>
              <a:gd name="T25" fmla="*/ 83195 h 268"/>
              <a:gd name="T26" fmla="*/ 25770 w 103"/>
              <a:gd name="T27" fmla="*/ 81939 h 268"/>
              <a:gd name="T28" fmla="*/ 27804 w 103"/>
              <a:gd name="T29" fmla="*/ 80370 h 268"/>
              <a:gd name="T30" fmla="*/ 29839 w 103"/>
              <a:gd name="T31" fmla="*/ 78486 h 268"/>
              <a:gd name="T32" fmla="*/ 31534 w 103"/>
              <a:gd name="T33" fmla="*/ 75974 h 268"/>
              <a:gd name="T34" fmla="*/ 33230 w 103"/>
              <a:gd name="T35" fmla="*/ 73777 h 268"/>
              <a:gd name="T36" fmla="*/ 33908 w 103"/>
              <a:gd name="T37" fmla="*/ 70951 h 268"/>
              <a:gd name="T38" fmla="*/ 34925 w 103"/>
              <a:gd name="T39" fmla="*/ 68126 h 268"/>
              <a:gd name="T40" fmla="*/ 34925 w 103"/>
              <a:gd name="T41" fmla="*/ 64986 h 268"/>
              <a:gd name="T42" fmla="*/ 34925 w 103"/>
              <a:gd name="T43" fmla="*/ 18837 h 268"/>
              <a:gd name="T44" fmla="*/ 33908 w 103"/>
              <a:gd name="T45" fmla="*/ 12872 h 268"/>
              <a:gd name="T46" fmla="*/ 33230 w 103"/>
              <a:gd name="T47" fmla="*/ 10046 h 268"/>
              <a:gd name="T48" fmla="*/ 31534 w 103"/>
              <a:gd name="T49" fmla="*/ 7535 h 268"/>
              <a:gd name="T50" fmla="*/ 29839 w 103"/>
              <a:gd name="T51" fmla="*/ 5337 h 268"/>
              <a:gd name="T52" fmla="*/ 27804 w 103"/>
              <a:gd name="T53" fmla="*/ 3453 h 268"/>
              <a:gd name="T54" fmla="*/ 25770 w 103"/>
              <a:gd name="T55" fmla="*/ 1884 h 268"/>
              <a:gd name="T56" fmla="*/ 22718 w 103"/>
              <a:gd name="T57" fmla="*/ 628 h 268"/>
              <a:gd name="T58" fmla="*/ 20345 w 103"/>
              <a:gd name="T59" fmla="*/ 0 h 268"/>
              <a:gd name="T60" fmla="*/ 17632 w 103"/>
              <a:gd name="T61" fmla="*/ 0 h 268"/>
              <a:gd name="T62" fmla="*/ 14580 w 103"/>
              <a:gd name="T63" fmla="*/ 0 h 268"/>
              <a:gd name="T64" fmla="*/ 12207 w 103"/>
              <a:gd name="T65" fmla="*/ 628 h 268"/>
              <a:gd name="T66" fmla="*/ 9833 w 103"/>
              <a:gd name="T67" fmla="*/ 1884 h 268"/>
              <a:gd name="T68" fmla="*/ 7121 w 103"/>
              <a:gd name="T69" fmla="*/ 3453 h 268"/>
              <a:gd name="T70" fmla="*/ 5086 w 103"/>
              <a:gd name="T71" fmla="*/ 5337 h 268"/>
              <a:gd name="T72" fmla="*/ 3391 w 103"/>
              <a:gd name="T73" fmla="*/ 7535 h 268"/>
              <a:gd name="T74" fmla="*/ 1695 w 103"/>
              <a:gd name="T75" fmla="*/ 10046 h 268"/>
              <a:gd name="T76" fmla="*/ 1017 w 103"/>
              <a:gd name="T77" fmla="*/ 12872 h 268"/>
              <a:gd name="T78" fmla="*/ 0 w 103"/>
              <a:gd name="T79" fmla="*/ 15697 h 268"/>
              <a:gd name="T80" fmla="*/ 0 w 103"/>
              <a:gd name="T81" fmla="*/ 18837 h 268"/>
              <a:gd name="T82" fmla="*/ 0 w 103"/>
              <a:gd name="T83" fmla="*/ 64986 h 2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268"/>
              <a:gd name="T128" fmla="*/ 103 w 103"/>
              <a:gd name="T129" fmla="*/ 268 h 2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268">
                <a:moveTo>
                  <a:pt x="0" y="207"/>
                </a:moveTo>
                <a:lnTo>
                  <a:pt x="0" y="217"/>
                </a:lnTo>
                <a:lnTo>
                  <a:pt x="3" y="226"/>
                </a:lnTo>
                <a:lnTo>
                  <a:pt x="5" y="235"/>
                </a:lnTo>
                <a:lnTo>
                  <a:pt x="10" y="242"/>
                </a:lnTo>
                <a:lnTo>
                  <a:pt x="15" y="250"/>
                </a:lnTo>
                <a:lnTo>
                  <a:pt x="21" y="256"/>
                </a:lnTo>
                <a:lnTo>
                  <a:pt x="29" y="261"/>
                </a:lnTo>
                <a:lnTo>
                  <a:pt x="36" y="265"/>
                </a:lnTo>
                <a:lnTo>
                  <a:pt x="43" y="267"/>
                </a:lnTo>
                <a:lnTo>
                  <a:pt x="52" y="268"/>
                </a:lnTo>
                <a:lnTo>
                  <a:pt x="60" y="267"/>
                </a:lnTo>
                <a:lnTo>
                  <a:pt x="67" y="265"/>
                </a:lnTo>
                <a:lnTo>
                  <a:pt x="76" y="261"/>
                </a:lnTo>
                <a:lnTo>
                  <a:pt x="82" y="256"/>
                </a:lnTo>
                <a:lnTo>
                  <a:pt x="88" y="250"/>
                </a:lnTo>
                <a:lnTo>
                  <a:pt x="93" y="242"/>
                </a:lnTo>
                <a:lnTo>
                  <a:pt x="98" y="235"/>
                </a:lnTo>
                <a:lnTo>
                  <a:pt x="100" y="226"/>
                </a:lnTo>
                <a:lnTo>
                  <a:pt x="103" y="217"/>
                </a:lnTo>
                <a:lnTo>
                  <a:pt x="103" y="207"/>
                </a:lnTo>
                <a:lnTo>
                  <a:pt x="103" y="60"/>
                </a:lnTo>
                <a:lnTo>
                  <a:pt x="100" y="41"/>
                </a:lnTo>
                <a:lnTo>
                  <a:pt x="98" y="32"/>
                </a:lnTo>
                <a:lnTo>
                  <a:pt x="93" y="24"/>
                </a:lnTo>
                <a:lnTo>
                  <a:pt x="88" y="17"/>
                </a:lnTo>
                <a:lnTo>
                  <a:pt x="82" y="11"/>
                </a:lnTo>
                <a:lnTo>
                  <a:pt x="76" y="6"/>
                </a:lnTo>
                <a:lnTo>
                  <a:pt x="67" y="2"/>
                </a:lnTo>
                <a:lnTo>
                  <a:pt x="60" y="0"/>
                </a:lnTo>
                <a:lnTo>
                  <a:pt x="52" y="0"/>
                </a:lnTo>
                <a:lnTo>
                  <a:pt x="43" y="0"/>
                </a:lnTo>
                <a:lnTo>
                  <a:pt x="36" y="2"/>
                </a:lnTo>
                <a:lnTo>
                  <a:pt x="29" y="6"/>
                </a:lnTo>
                <a:lnTo>
                  <a:pt x="21" y="11"/>
                </a:lnTo>
                <a:lnTo>
                  <a:pt x="15" y="17"/>
                </a:lnTo>
                <a:lnTo>
                  <a:pt x="10" y="24"/>
                </a:lnTo>
                <a:lnTo>
                  <a:pt x="5" y="32"/>
                </a:lnTo>
                <a:lnTo>
                  <a:pt x="3" y="41"/>
                </a:lnTo>
                <a:lnTo>
                  <a:pt x="0" y="50"/>
                </a:lnTo>
                <a:lnTo>
                  <a:pt x="0" y="60"/>
                </a:lnTo>
                <a:lnTo>
                  <a:pt x="0" y="207"/>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3839" name="Line 415"/>
          <p:cNvSpPr>
            <a:spLocks noChangeShapeType="1"/>
          </p:cNvSpPr>
          <p:nvPr/>
        </p:nvSpPr>
        <p:spPr bwMode="auto">
          <a:xfrm>
            <a:off x="1765300" y="5503863"/>
            <a:ext cx="1588"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3840" name="Freeform 416"/>
          <p:cNvSpPr>
            <a:spLocks/>
          </p:cNvSpPr>
          <p:nvPr/>
        </p:nvSpPr>
        <p:spPr bwMode="auto">
          <a:xfrm>
            <a:off x="1747838" y="5503863"/>
            <a:ext cx="320675" cy="39687"/>
          </a:xfrm>
          <a:custGeom>
            <a:avLst/>
            <a:gdLst>
              <a:gd name="T0" fmla="*/ 17873 w 933"/>
              <a:gd name="T1" fmla="*/ 0 h 120"/>
              <a:gd name="T2" fmla="*/ 14779 w 933"/>
              <a:gd name="T3" fmla="*/ 0 h 120"/>
              <a:gd name="T4" fmla="*/ 12373 w 933"/>
              <a:gd name="T5" fmla="*/ 661 h 120"/>
              <a:gd name="T6" fmla="*/ 9967 w 933"/>
              <a:gd name="T7" fmla="*/ 1984 h 120"/>
              <a:gd name="T8" fmla="*/ 7218 w 933"/>
              <a:gd name="T9" fmla="*/ 3638 h 120"/>
              <a:gd name="T10" fmla="*/ 5156 w 933"/>
              <a:gd name="T11" fmla="*/ 5622 h 120"/>
              <a:gd name="T12" fmla="*/ 3437 w 933"/>
              <a:gd name="T13" fmla="*/ 7937 h 120"/>
              <a:gd name="T14" fmla="*/ 1719 w 933"/>
              <a:gd name="T15" fmla="*/ 10583 h 120"/>
              <a:gd name="T16" fmla="*/ 1031 w 933"/>
              <a:gd name="T17" fmla="*/ 13560 h 120"/>
              <a:gd name="T18" fmla="*/ 0 w 933"/>
              <a:gd name="T19" fmla="*/ 16536 h 120"/>
              <a:gd name="T20" fmla="*/ 0 w 933"/>
              <a:gd name="T21" fmla="*/ 19844 h 120"/>
              <a:gd name="T22" fmla="*/ 0 w 933"/>
              <a:gd name="T23" fmla="*/ 22820 h 120"/>
              <a:gd name="T24" fmla="*/ 1031 w 933"/>
              <a:gd name="T25" fmla="*/ 25797 h 120"/>
              <a:gd name="T26" fmla="*/ 1719 w 933"/>
              <a:gd name="T27" fmla="*/ 28773 h 120"/>
              <a:gd name="T28" fmla="*/ 3437 w 933"/>
              <a:gd name="T29" fmla="*/ 31419 h 120"/>
              <a:gd name="T30" fmla="*/ 5156 w 933"/>
              <a:gd name="T31" fmla="*/ 33734 h 120"/>
              <a:gd name="T32" fmla="*/ 7218 w 933"/>
              <a:gd name="T33" fmla="*/ 35718 h 120"/>
              <a:gd name="T34" fmla="*/ 9967 w 933"/>
              <a:gd name="T35" fmla="*/ 37372 h 120"/>
              <a:gd name="T36" fmla="*/ 12373 w 933"/>
              <a:gd name="T37" fmla="*/ 38695 h 120"/>
              <a:gd name="T38" fmla="*/ 14779 w 933"/>
              <a:gd name="T39" fmla="*/ 39356 h 120"/>
              <a:gd name="T40" fmla="*/ 17873 w 933"/>
              <a:gd name="T41" fmla="*/ 39687 h 120"/>
              <a:gd name="T42" fmla="*/ 302802 w 933"/>
              <a:gd name="T43" fmla="*/ 39687 h 120"/>
              <a:gd name="T44" fmla="*/ 308302 w 933"/>
              <a:gd name="T45" fmla="*/ 38695 h 120"/>
              <a:gd name="T46" fmla="*/ 311051 w 933"/>
              <a:gd name="T47" fmla="*/ 37372 h 120"/>
              <a:gd name="T48" fmla="*/ 313457 w 933"/>
              <a:gd name="T49" fmla="*/ 35718 h 120"/>
              <a:gd name="T50" fmla="*/ 315519 w 933"/>
              <a:gd name="T51" fmla="*/ 33734 h 120"/>
              <a:gd name="T52" fmla="*/ 317238 w 933"/>
              <a:gd name="T53" fmla="*/ 31419 h 120"/>
              <a:gd name="T54" fmla="*/ 318956 w 933"/>
              <a:gd name="T55" fmla="*/ 28773 h 120"/>
              <a:gd name="T56" fmla="*/ 319988 w 933"/>
              <a:gd name="T57" fmla="*/ 25797 h 120"/>
              <a:gd name="T58" fmla="*/ 320675 w 933"/>
              <a:gd name="T59" fmla="*/ 22820 h 120"/>
              <a:gd name="T60" fmla="*/ 320675 w 933"/>
              <a:gd name="T61" fmla="*/ 19844 h 120"/>
              <a:gd name="T62" fmla="*/ 320675 w 933"/>
              <a:gd name="T63" fmla="*/ 16536 h 120"/>
              <a:gd name="T64" fmla="*/ 319988 w 933"/>
              <a:gd name="T65" fmla="*/ 13560 h 120"/>
              <a:gd name="T66" fmla="*/ 318956 w 933"/>
              <a:gd name="T67" fmla="*/ 10583 h 120"/>
              <a:gd name="T68" fmla="*/ 317238 w 933"/>
              <a:gd name="T69" fmla="*/ 7937 h 120"/>
              <a:gd name="T70" fmla="*/ 315519 w 933"/>
              <a:gd name="T71" fmla="*/ 5622 h 120"/>
              <a:gd name="T72" fmla="*/ 313457 w 933"/>
              <a:gd name="T73" fmla="*/ 3638 h 120"/>
              <a:gd name="T74" fmla="*/ 311051 w 933"/>
              <a:gd name="T75" fmla="*/ 1984 h 120"/>
              <a:gd name="T76" fmla="*/ 308302 w 933"/>
              <a:gd name="T77" fmla="*/ 661 h 120"/>
              <a:gd name="T78" fmla="*/ 305896 w 933"/>
              <a:gd name="T79" fmla="*/ 0 h 120"/>
              <a:gd name="T80" fmla="*/ 302802 w 933"/>
              <a:gd name="T81" fmla="*/ 0 h 120"/>
              <a:gd name="T82" fmla="*/ 17873 w 933"/>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3"/>
              <a:gd name="T127" fmla="*/ 0 h 120"/>
              <a:gd name="T128" fmla="*/ 933 w 933"/>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3" h="120">
                <a:moveTo>
                  <a:pt x="52" y="0"/>
                </a:moveTo>
                <a:lnTo>
                  <a:pt x="43" y="0"/>
                </a:lnTo>
                <a:lnTo>
                  <a:pt x="36" y="2"/>
                </a:lnTo>
                <a:lnTo>
                  <a:pt x="29" y="6"/>
                </a:lnTo>
                <a:lnTo>
                  <a:pt x="21" y="11"/>
                </a:lnTo>
                <a:lnTo>
                  <a:pt x="15" y="17"/>
                </a:lnTo>
                <a:lnTo>
                  <a:pt x="10" y="24"/>
                </a:lnTo>
                <a:lnTo>
                  <a:pt x="5" y="32"/>
                </a:lnTo>
                <a:lnTo>
                  <a:pt x="3" y="41"/>
                </a:lnTo>
                <a:lnTo>
                  <a:pt x="0" y="50"/>
                </a:lnTo>
                <a:lnTo>
                  <a:pt x="0" y="60"/>
                </a:lnTo>
                <a:lnTo>
                  <a:pt x="0" y="69"/>
                </a:lnTo>
                <a:lnTo>
                  <a:pt x="3" y="78"/>
                </a:lnTo>
                <a:lnTo>
                  <a:pt x="5" y="87"/>
                </a:lnTo>
                <a:lnTo>
                  <a:pt x="10" y="95"/>
                </a:lnTo>
                <a:lnTo>
                  <a:pt x="15" y="102"/>
                </a:lnTo>
                <a:lnTo>
                  <a:pt x="21" y="108"/>
                </a:lnTo>
                <a:lnTo>
                  <a:pt x="29" y="113"/>
                </a:lnTo>
                <a:lnTo>
                  <a:pt x="36" y="117"/>
                </a:lnTo>
                <a:lnTo>
                  <a:pt x="43" y="119"/>
                </a:lnTo>
                <a:lnTo>
                  <a:pt x="52" y="120"/>
                </a:lnTo>
                <a:lnTo>
                  <a:pt x="881" y="120"/>
                </a:lnTo>
                <a:lnTo>
                  <a:pt x="897" y="117"/>
                </a:lnTo>
                <a:lnTo>
                  <a:pt x="905" y="113"/>
                </a:lnTo>
                <a:lnTo>
                  <a:pt x="912" y="108"/>
                </a:lnTo>
                <a:lnTo>
                  <a:pt x="918" y="102"/>
                </a:lnTo>
                <a:lnTo>
                  <a:pt x="923" y="95"/>
                </a:lnTo>
                <a:lnTo>
                  <a:pt x="928" y="87"/>
                </a:lnTo>
                <a:lnTo>
                  <a:pt x="931" y="78"/>
                </a:lnTo>
                <a:lnTo>
                  <a:pt x="933" y="69"/>
                </a:lnTo>
                <a:lnTo>
                  <a:pt x="933" y="60"/>
                </a:lnTo>
                <a:lnTo>
                  <a:pt x="933" y="50"/>
                </a:lnTo>
                <a:lnTo>
                  <a:pt x="931" y="41"/>
                </a:lnTo>
                <a:lnTo>
                  <a:pt x="928" y="32"/>
                </a:lnTo>
                <a:lnTo>
                  <a:pt x="923" y="24"/>
                </a:lnTo>
                <a:lnTo>
                  <a:pt x="918" y="17"/>
                </a:lnTo>
                <a:lnTo>
                  <a:pt x="912" y="11"/>
                </a:lnTo>
                <a:lnTo>
                  <a:pt x="905" y="6"/>
                </a:lnTo>
                <a:lnTo>
                  <a:pt x="897" y="2"/>
                </a:lnTo>
                <a:lnTo>
                  <a:pt x="890" y="0"/>
                </a:lnTo>
                <a:lnTo>
                  <a:pt x="881"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3841" name="Line 417"/>
          <p:cNvSpPr>
            <a:spLocks noChangeShapeType="1"/>
          </p:cNvSpPr>
          <p:nvPr/>
        </p:nvSpPr>
        <p:spPr bwMode="auto">
          <a:xfrm>
            <a:off x="2051050" y="5503863"/>
            <a:ext cx="1588"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3842" name="Freeform 418"/>
          <p:cNvSpPr>
            <a:spLocks/>
          </p:cNvSpPr>
          <p:nvPr/>
        </p:nvSpPr>
        <p:spPr bwMode="auto">
          <a:xfrm>
            <a:off x="2033588" y="5503863"/>
            <a:ext cx="322262" cy="39687"/>
          </a:xfrm>
          <a:custGeom>
            <a:avLst/>
            <a:gdLst>
              <a:gd name="T0" fmla="*/ 17942 w 934"/>
              <a:gd name="T1" fmla="*/ 0 h 120"/>
              <a:gd name="T2" fmla="*/ 15527 w 934"/>
              <a:gd name="T3" fmla="*/ 0 h 120"/>
              <a:gd name="T4" fmla="*/ 12421 w 934"/>
              <a:gd name="T5" fmla="*/ 661 h 120"/>
              <a:gd name="T6" fmla="*/ 10006 w 934"/>
              <a:gd name="T7" fmla="*/ 1984 h 120"/>
              <a:gd name="T8" fmla="*/ 7591 w 934"/>
              <a:gd name="T9" fmla="*/ 3638 h 120"/>
              <a:gd name="T10" fmla="*/ 5521 w 934"/>
              <a:gd name="T11" fmla="*/ 5622 h 120"/>
              <a:gd name="T12" fmla="*/ 3450 w 934"/>
              <a:gd name="T13" fmla="*/ 7937 h 120"/>
              <a:gd name="T14" fmla="*/ 2070 w 934"/>
              <a:gd name="T15" fmla="*/ 10583 h 120"/>
              <a:gd name="T16" fmla="*/ 1035 w 934"/>
              <a:gd name="T17" fmla="*/ 13560 h 120"/>
              <a:gd name="T18" fmla="*/ 345 w 934"/>
              <a:gd name="T19" fmla="*/ 16536 h 120"/>
              <a:gd name="T20" fmla="*/ 0 w 934"/>
              <a:gd name="T21" fmla="*/ 19844 h 120"/>
              <a:gd name="T22" fmla="*/ 345 w 934"/>
              <a:gd name="T23" fmla="*/ 22820 h 120"/>
              <a:gd name="T24" fmla="*/ 1035 w 934"/>
              <a:gd name="T25" fmla="*/ 25797 h 120"/>
              <a:gd name="T26" fmla="*/ 2070 w 934"/>
              <a:gd name="T27" fmla="*/ 28773 h 120"/>
              <a:gd name="T28" fmla="*/ 3450 w 934"/>
              <a:gd name="T29" fmla="*/ 31419 h 120"/>
              <a:gd name="T30" fmla="*/ 5521 w 934"/>
              <a:gd name="T31" fmla="*/ 33734 h 120"/>
              <a:gd name="T32" fmla="*/ 7591 w 934"/>
              <a:gd name="T33" fmla="*/ 35718 h 120"/>
              <a:gd name="T34" fmla="*/ 10006 w 934"/>
              <a:gd name="T35" fmla="*/ 37372 h 120"/>
              <a:gd name="T36" fmla="*/ 12421 w 934"/>
              <a:gd name="T37" fmla="*/ 38695 h 120"/>
              <a:gd name="T38" fmla="*/ 15527 w 934"/>
              <a:gd name="T39" fmla="*/ 39356 h 120"/>
              <a:gd name="T40" fmla="*/ 17942 w 934"/>
              <a:gd name="T41" fmla="*/ 39687 h 120"/>
              <a:gd name="T42" fmla="*/ 304320 w 934"/>
              <a:gd name="T43" fmla="*/ 39687 h 120"/>
              <a:gd name="T44" fmla="*/ 309841 w 934"/>
              <a:gd name="T45" fmla="*/ 38695 h 120"/>
              <a:gd name="T46" fmla="*/ 312601 w 934"/>
              <a:gd name="T47" fmla="*/ 37372 h 120"/>
              <a:gd name="T48" fmla="*/ 315016 w 934"/>
              <a:gd name="T49" fmla="*/ 35718 h 120"/>
              <a:gd name="T50" fmla="*/ 317086 w 934"/>
              <a:gd name="T51" fmla="*/ 33734 h 120"/>
              <a:gd name="T52" fmla="*/ 318812 w 934"/>
              <a:gd name="T53" fmla="*/ 31419 h 120"/>
              <a:gd name="T54" fmla="*/ 320192 w 934"/>
              <a:gd name="T55" fmla="*/ 28773 h 120"/>
              <a:gd name="T56" fmla="*/ 321572 w 934"/>
              <a:gd name="T57" fmla="*/ 25797 h 120"/>
              <a:gd name="T58" fmla="*/ 321917 w 934"/>
              <a:gd name="T59" fmla="*/ 22820 h 120"/>
              <a:gd name="T60" fmla="*/ 322262 w 934"/>
              <a:gd name="T61" fmla="*/ 19844 h 120"/>
              <a:gd name="T62" fmla="*/ 321917 w 934"/>
              <a:gd name="T63" fmla="*/ 16536 h 120"/>
              <a:gd name="T64" fmla="*/ 321572 w 934"/>
              <a:gd name="T65" fmla="*/ 13560 h 120"/>
              <a:gd name="T66" fmla="*/ 320192 w 934"/>
              <a:gd name="T67" fmla="*/ 10583 h 120"/>
              <a:gd name="T68" fmla="*/ 318812 w 934"/>
              <a:gd name="T69" fmla="*/ 7937 h 120"/>
              <a:gd name="T70" fmla="*/ 317086 w 934"/>
              <a:gd name="T71" fmla="*/ 5622 h 120"/>
              <a:gd name="T72" fmla="*/ 315016 w 934"/>
              <a:gd name="T73" fmla="*/ 3638 h 120"/>
              <a:gd name="T74" fmla="*/ 312601 w 934"/>
              <a:gd name="T75" fmla="*/ 1984 h 120"/>
              <a:gd name="T76" fmla="*/ 309841 w 934"/>
              <a:gd name="T77" fmla="*/ 661 h 120"/>
              <a:gd name="T78" fmla="*/ 307426 w 934"/>
              <a:gd name="T79" fmla="*/ 0 h 120"/>
              <a:gd name="T80" fmla="*/ 304320 w 934"/>
              <a:gd name="T81" fmla="*/ 0 h 120"/>
              <a:gd name="T82" fmla="*/ 17942 w 934"/>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0"/>
              <a:gd name="T128" fmla="*/ 934 w 934"/>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0">
                <a:moveTo>
                  <a:pt x="52" y="0"/>
                </a:moveTo>
                <a:lnTo>
                  <a:pt x="45" y="0"/>
                </a:lnTo>
                <a:lnTo>
                  <a:pt x="36" y="2"/>
                </a:lnTo>
                <a:lnTo>
                  <a:pt x="29" y="6"/>
                </a:lnTo>
                <a:lnTo>
                  <a:pt x="22" y="11"/>
                </a:lnTo>
                <a:lnTo>
                  <a:pt x="16" y="17"/>
                </a:lnTo>
                <a:lnTo>
                  <a:pt x="10" y="24"/>
                </a:lnTo>
                <a:lnTo>
                  <a:pt x="6" y="32"/>
                </a:lnTo>
                <a:lnTo>
                  <a:pt x="3" y="41"/>
                </a:lnTo>
                <a:lnTo>
                  <a:pt x="1" y="50"/>
                </a:lnTo>
                <a:lnTo>
                  <a:pt x="0" y="60"/>
                </a:lnTo>
                <a:lnTo>
                  <a:pt x="1" y="69"/>
                </a:lnTo>
                <a:lnTo>
                  <a:pt x="3" y="78"/>
                </a:lnTo>
                <a:lnTo>
                  <a:pt x="6" y="87"/>
                </a:lnTo>
                <a:lnTo>
                  <a:pt x="10" y="95"/>
                </a:lnTo>
                <a:lnTo>
                  <a:pt x="16" y="102"/>
                </a:lnTo>
                <a:lnTo>
                  <a:pt x="22" y="108"/>
                </a:lnTo>
                <a:lnTo>
                  <a:pt x="29" y="113"/>
                </a:lnTo>
                <a:lnTo>
                  <a:pt x="36" y="117"/>
                </a:lnTo>
                <a:lnTo>
                  <a:pt x="45" y="119"/>
                </a:lnTo>
                <a:lnTo>
                  <a:pt x="52" y="120"/>
                </a:lnTo>
                <a:lnTo>
                  <a:pt x="882" y="120"/>
                </a:lnTo>
                <a:lnTo>
                  <a:pt x="898" y="117"/>
                </a:lnTo>
                <a:lnTo>
                  <a:pt x="906" y="113"/>
                </a:lnTo>
                <a:lnTo>
                  <a:pt x="913" y="108"/>
                </a:lnTo>
                <a:lnTo>
                  <a:pt x="919" y="102"/>
                </a:lnTo>
                <a:lnTo>
                  <a:pt x="924" y="95"/>
                </a:lnTo>
                <a:lnTo>
                  <a:pt x="928" y="87"/>
                </a:lnTo>
                <a:lnTo>
                  <a:pt x="932" y="78"/>
                </a:lnTo>
                <a:lnTo>
                  <a:pt x="933" y="69"/>
                </a:lnTo>
                <a:lnTo>
                  <a:pt x="934" y="60"/>
                </a:lnTo>
                <a:lnTo>
                  <a:pt x="933" y="50"/>
                </a:lnTo>
                <a:lnTo>
                  <a:pt x="932" y="41"/>
                </a:lnTo>
                <a:lnTo>
                  <a:pt x="928" y="32"/>
                </a:lnTo>
                <a:lnTo>
                  <a:pt x="924" y="24"/>
                </a:lnTo>
                <a:lnTo>
                  <a:pt x="919" y="17"/>
                </a:lnTo>
                <a:lnTo>
                  <a:pt x="913" y="11"/>
                </a:lnTo>
                <a:lnTo>
                  <a:pt x="906" y="6"/>
                </a:lnTo>
                <a:lnTo>
                  <a:pt x="898" y="2"/>
                </a:lnTo>
                <a:lnTo>
                  <a:pt x="891" y="0"/>
                </a:lnTo>
                <a:lnTo>
                  <a:pt x="882"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3843" name="Line 419"/>
          <p:cNvSpPr>
            <a:spLocks noChangeShapeType="1"/>
          </p:cNvSpPr>
          <p:nvPr/>
        </p:nvSpPr>
        <p:spPr bwMode="auto">
          <a:xfrm>
            <a:off x="2320925" y="5524500"/>
            <a:ext cx="1588" cy="0"/>
          </a:xfrm>
          <a:prstGeom prst="line">
            <a:avLst/>
          </a:prstGeom>
          <a:noFill/>
          <a:ln w="0">
            <a:solidFill>
              <a:srgbClr val="FF0000"/>
            </a:solidFill>
            <a:round/>
            <a:headEnd/>
            <a:tailEnd/>
          </a:ln>
        </p:spPr>
        <p:txBody>
          <a:bodyPr>
            <a:prstTxWarp prst="textNoShape">
              <a:avLst/>
            </a:prstTxWarp>
          </a:bodyPr>
          <a:lstStyle/>
          <a:p>
            <a:endParaRPr lang="en-US"/>
          </a:p>
        </p:txBody>
      </p:sp>
      <p:sp>
        <p:nvSpPr>
          <p:cNvPr id="103844" name="Freeform 420"/>
          <p:cNvSpPr>
            <a:spLocks/>
          </p:cNvSpPr>
          <p:nvPr/>
        </p:nvSpPr>
        <p:spPr bwMode="auto">
          <a:xfrm>
            <a:off x="2320925" y="5456238"/>
            <a:ext cx="34925" cy="87312"/>
          </a:xfrm>
          <a:custGeom>
            <a:avLst/>
            <a:gdLst>
              <a:gd name="T0" fmla="*/ 0 w 104"/>
              <a:gd name="T1" fmla="*/ 67981 h 271"/>
              <a:gd name="T2" fmla="*/ 336 w 104"/>
              <a:gd name="T3" fmla="*/ 70881 h 271"/>
              <a:gd name="T4" fmla="*/ 1007 w 104"/>
              <a:gd name="T5" fmla="*/ 73780 h 271"/>
              <a:gd name="T6" fmla="*/ 2015 w 104"/>
              <a:gd name="T7" fmla="*/ 76680 h 271"/>
              <a:gd name="T8" fmla="*/ 3358 w 104"/>
              <a:gd name="T9" fmla="*/ 79257 h 271"/>
              <a:gd name="T10" fmla="*/ 5037 w 104"/>
              <a:gd name="T11" fmla="*/ 81513 h 271"/>
              <a:gd name="T12" fmla="*/ 7052 w 104"/>
              <a:gd name="T13" fmla="*/ 83446 h 271"/>
              <a:gd name="T14" fmla="*/ 9739 w 104"/>
              <a:gd name="T15" fmla="*/ 85057 h 271"/>
              <a:gd name="T16" fmla="*/ 12089 w 104"/>
              <a:gd name="T17" fmla="*/ 86345 h 271"/>
              <a:gd name="T18" fmla="*/ 14440 w 104"/>
              <a:gd name="T19" fmla="*/ 86990 h 271"/>
              <a:gd name="T20" fmla="*/ 17463 w 104"/>
              <a:gd name="T21" fmla="*/ 87312 h 271"/>
              <a:gd name="T22" fmla="*/ 20485 w 104"/>
              <a:gd name="T23" fmla="*/ 86990 h 271"/>
              <a:gd name="T24" fmla="*/ 22836 w 104"/>
              <a:gd name="T25" fmla="*/ 86345 h 271"/>
              <a:gd name="T26" fmla="*/ 25522 w 104"/>
              <a:gd name="T27" fmla="*/ 85057 h 271"/>
              <a:gd name="T28" fmla="*/ 27873 w 104"/>
              <a:gd name="T29" fmla="*/ 83446 h 271"/>
              <a:gd name="T30" fmla="*/ 29888 w 104"/>
              <a:gd name="T31" fmla="*/ 81513 h 271"/>
              <a:gd name="T32" fmla="*/ 31567 w 104"/>
              <a:gd name="T33" fmla="*/ 79257 h 271"/>
              <a:gd name="T34" fmla="*/ 32910 w 104"/>
              <a:gd name="T35" fmla="*/ 76680 h 271"/>
              <a:gd name="T36" fmla="*/ 34253 w 104"/>
              <a:gd name="T37" fmla="*/ 73780 h 271"/>
              <a:gd name="T38" fmla="*/ 34589 w 104"/>
              <a:gd name="T39" fmla="*/ 70881 h 271"/>
              <a:gd name="T40" fmla="*/ 34925 w 104"/>
              <a:gd name="T41" fmla="*/ 67981 h 271"/>
              <a:gd name="T42" fmla="*/ 34925 w 104"/>
              <a:gd name="T43" fmla="*/ 19331 h 271"/>
              <a:gd name="T44" fmla="*/ 34253 w 104"/>
              <a:gd name="T45" fmla="*/ 13532 h 271"/>
              <a:gd name="T46" fmla="*/ 32910 w 104"/>
              <a:gd name="T47" fmla="*/ 10310 h 271"/>
              <a:gd name="T48" fmla="*/ 31567 w 104"/>
              <a:gd name="T49" fmla="*/ 8055 h 271"/>
              <a:gd name="T50" fmla="*/ 29888 w 104"/>
              <a:gd name="T51" fmla="*/ 5799 h 271"/>
              <a:gd name="T52" fmla="*/ 27873 w 104"/>
              <a:gd name="T53" fmla="*/ 3866 h 271"/>
              <a:gd name="T54" fmla="*/ 25522 w 104"/>
              <a:gd name="T55" fmla="*/ 2255 h 271"/>
              <a:gd name="T56" fmla="*/ 22836 w 104"/>
              <a:gd name="T57" fmla="*/ 967 h 271"/>
              <a:gd name="T58" fmla="*/ 20485 w 104"/>
              <a:gd name="T59" fmla="*/ 322 h 271"/>
              <a:gd name="T60" fmla="*/ 17463 w 104"/>
              <a:gd name="T61" fmla="*/ 0 h 271"/>
              <a:gd name="T62" fmla="*/ 14440 w 104"/>
              <a:gd name="T63" fmla="*/ 322 h 271"/>
              <a:gd name="T64" fmla="*/ 12089 w 104"/>
              <a:gd name="T65" fmla="*/ 967 h 271"/>
              <a:gd name="T66" fmla="*/ 9739 w 104"/>
              <a:gd name="T67" fmla="*/ 2255 h 271"/>
              <a:gd name="T68" fmla="*/ 7052 w 104"/>
              <a:gd name="T69" fmla="*/ 3866 h 271"/>
              <a:gd name="T70" fmla="*/ 5037 w 104"/>
              <a:gd name="T71" fmla="*/ 5799 h 271"/>
              <a:gd name="T72" fmla="*/ 3358 w 104"/>
              <a:gd name="T73" fmla="*/ 8055 h 271"/>
              <a:gd name="T74" fmla="*/ 2015 w 104"/>
              <a:gd name="T75" fmla="*/ 10310 h 271"/>
              <a:gd name="T76" fmla="*/ 1007 w 104"/>
              <a:gd name="T77" fmla="*/ 13532 h 271"/>
              <a:gd name="T78" fmla="*/ 336 w 104"/>
              <a:gd name="T79" fmla="*/ 16109 h 271"/>
              <a:gd name="T80" fmla="*/ 0 w 104"/>
              <a:gd name="T81" fmla="*/ 19331 h 271"/>
              <a:gd name="T82" fmla="*/ 0 w 104"/>
              <a:gd name="T83" fmla="*/ 67981 h 2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271"/>
              <a:gd name="T128" fmla="*/ 104 w 104"/>
              <a:gd name="T129" fmla="*/ 271 h 2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271">
                <a:moveTo>
                  <a:pt x="0" y="211"/>
                </a:moveTo>
                <a:lnTo>
                  <a:pt x="1" y="220"/>
                </a:lnTo>
                <a:lnTo>
                  <a:pt x="3" y="229"/>
                </a:lnTo>
                <a:lnTo>
                  <a:pt x="6" y="238"/>
                </a:lnTo>
                <a:lnTo>
                  <a:pt x="10" y="246"/>
                </a:lnTo>
                <a:lnTo>
                  <a:pt x="15" y="253"/>
                </a:lnTo>
                <a:lnTo>
                  <a:pt x="21" y="259"/>
                </a:lnTo>
                <a:lnTo>
                  <a:pt x="29" y="264"/>
                </a:lnTo>
                <a:lnTo>
                  <a:pt x="36" y="268"/>
                </a:lnTo>
                <a:lnTo>
                  <a:pt x="43" y="270"/>
                </a:lnTo>
                <a:lnTo>
                  <a:pt x="52" y="271"/>
                </a:lnTo>
                <a:lnTo>
                  <a:pt x="61" y="270"/>
                </a:lnTo>
                <a:lnTo>
                  <a:pt x="68" y="268"/>
                </a:lnTo>
                <a:lnTo>
                  <a:pt x="76" y="264"/>
                </a:lnTo>
                <a:lnTo>
                  <a:pt x="83" y="259"/>
                </a:lnTo>
                <a:lnTo>
                  <a:pt x="89" y="253"/>
                </a:lnTo>
                <a:lnTo>
                  <a:pt x="94" y="246"/>
                </a:lnTo>
                <a:lnTo>
                  <a:pt x="98" y="238"/>
                </a:lnTo>
                <a:lnTo>
                  <a:pt x="102" y="229"/>
                </a:lnTo>
                <a:lnTo>
                  <a:pt x="103" y="220"/>
                </a:lnTo>
                <a:lnTo>
                  <a:pt x="104" y="211"/>
                </a:lnTo>
                <a:lnTo>
                  <a:pt x="104" y="60"/>
                </a:lnTo>
                <a:lnTo>
                  <a:pt x="102" y="42"/>
                </a:lnTo>
                <a:lnTo>
                  <a:pt x="98" y="32"/>
                </a:lnTo>
                <a:lnTo>
                  <a:pt x="94" y="25"/>
                </a:lnTo>
                <a:lnTo>
                  <a:pt x="89" y="18"/>
                </a:lnTo>
                <a:lnTo>
                  <a:pt x="83" y="12"/>
                </a:lnTo>
                <a:lnTo>
                  <a:pt x="76" y="7"/>
                </a:lnTo>
                <a:lnTo>
                  <a:pt x="68" y="3"/>
                </a:lnTo>
                <a:lnTo>
                  <a:pt x="61" y="1"/>
                </a:lnTo>
                <a:lnTo>
                  <a:pt x="52" y="0"/>
                </a:lnTo>
                <a:lnTo>
                  <a:pt x="43" y="1"/>
                </a:lnTo>
                <a:lnTo>
                  <a:pt x="36" y="3"/>
                </a:lnTo>
                <a:lnTo>
                  <a:pt x="29" y="7"/>
                </a:lnTo>
                <a:lnTo>
                  <a:pt x="21" y="12"/>
                </a:lnTo>
                <a:lnTo>
                  <a:pt x="15" y="18"/>
                </a:lnTo>
                <a:lnTo>
                  <a:pt x="10" y="25"/>
                </a:lnTo>
                <a:lnTo>
                  <a:pt x="6" y="32"/>
                </a:lnTo>
                <a:lnTo>
                  <a:pt x="3" y="42"/>
                </a:lnTo>
                <a:lnTo>
                  <a:pt x="1" y="50"/>
                </a:lnTo>
                <a:lnTo>
                  <a:pt x="0" y="60"/>
                </a:lnTo>
                <a:lnTo>
                  <a:pt x="0" y="211"/>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3845" name="Line 421"/>
          <p:cNvSpPr>
            <a:spLocks noChangeShapeType="1"/>
          </p:cNvSpPr>
          <p:nvPr/>
        </p:nvSpPr>
        <p:spPr bwMode="auto">
          <a:xfrm>
            <a:off x="2338388" y="5456238"/>
            <a:ext cx="1587"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3846" name="Freeform 422"/>
          <p:cNvSpPr>
            <a:spLocks/>
          </p:cNvSpPr>
          <p:nvPr/>
        </p:nvSpPr>
        <p:spPr bwMode="auto">
          <a:xfrm>
            <a:off x="2320925" y="5456238"/>
            <a:ext cx="322263" cy="38100"/>
          </a:xfrm>
          <a:custGeom>
            <a:avLst/>
            <a:gdLst>
              <a:gd name="T0" fmla="*/ 17942 w 934"/>
              <a:gd name="T1" fmla="*/ 0 h 120"/>
              <a:gd name="T2" fmla="*/ 14837 w 934"/>
              <a:gd name="T3" fmla="*/ 318 h 120"/>
              <a:gd name="T4" fmla="*/ 12421 w 934"/>
              <a:gd name="T5" fmla="*/ 953 h 120"/>
              <a:gd name="T6" fmla="*/ 10006 w 934"/>
              <a:gd name="T7" fmla="*/ 2223 h 120"/>
              <a:gd name="T8" fmla="*/ 7246 w 934"/>
              <a:gd name="T9" fmla="*/ 3810 h 120"/>
              <a:gd name="T10" fmla="*/ 5176 w 934"/>
              <a:gd name="T11" fmla="*/ 5715 h 120"/>
              <a:gd name="T12" fmla="*/ 3450 w 934"/>
              <a:gd name="T13" fmla="*/ 7938 h 120"/>
              <a:gd name="T14" fmla="*/ 2070 w 934"/>
              <a:gd name="T15" fmla="*/ 10160 h 120"/>
              <a:gd name="T16" fmla="*/ 1035 w 934"/>
              <a:gd name="T17" fmla="*/ 13335 h 120"/>
              <a:gd name="T18" fmla="*/ 345 w 934"/>
              <a:gd name="T19" fmla="*/ 15875 h 120"/>
              <a:gd name="T20" fmla="*/ 0 w 934"/>
              <a:gd name="T21" fmla="*/ 19050 h 120"/>
              <a:gd name="T22" fmla="*/ 345 w 934"/>
              <a:gd name="T23" fmla="*/ 22225 h 120"/>
              <a:gd name="T24" fmla="*/ 1035 w 934"/>
              <a:gd name="T25" fmla="*/ 25083 h 120"/>
              <a:gd name="T26" fmla="*/ 2070 w 934"/>
              <a:gd name="T27" fmla="*/ 27940 h 120"/>
              <a:gd name="T28" fmla="*/ 3450 w 934"/>
              <a:gd name="T29" fmla="*/ 30163 h 120"/>
              <a:gd name="T30" fmla="*/ 5176 w 934"/>
              <a:gd name="T31" fmla="*/ 32385 h 120"/>
              <a:gd name="T32" fmla="*/ 7246 w 934"/>
              <a:gd name="T33" fmla="*/ 34925 h 120"/>
              <a:gd name="T34" fmla="*/ 10006 w 934"/>
              <a:gd name="T35" fmla="*/ 36195 h 120"/>
              <a:gd name="T36" fmla="*/ 12421 w 934"/>
              <a:gd name="T37" fmla="*/ 37465 h 120"/>
              <a:gd name="T38" fmla="*/ 14837 w 934"/>
              <a:gd name="T39" fmla="*/ 37783 h 120"/>
              <a:gd name="T40" fmla="*/ 17942 w 934"/>
              <a:gd name="T41" fmla="*/ 38100 h 120"/>
              <a:gd name="T42" fmla="*/ 304321 w 934"/>
              <a:gd name="T43" fmla="*/ 38100 h 120"/>
              <a:gd name="T44" fmla="*/ 309842 w 934"/>
              <a:gd name="T45" fmla="*/ 37465 h 120"/>
              <a:gd name="T46" fmla="*/ 312602 w 934"/>
              <a:gd name="T47" fmla="*/ 36195 h 120"/>
              <a:gd name="T48" fmla="*/ 314672 w 934"/>
              <a:gd name="T49" fmla="*/ 34925 h 120"/>
              <a:gd name="T50" fmla="*/ 316742 w 934"/>
              <a:gd name="T51" fmla="*/ 32385 h 120"/>
              <a:gd name="T52" fmla="*/ 318813 w 934"/>
              <a:gd name="T53" fmla="*/ 30163 h 120"/>
              <a:gd name="T54" fmla="*/ 320193 w 934"/>
              <a:gd name="T55" fmla="*/ 27940 h 120"/>
              <a:gd name="T56" fmla="*/ 321573 w 934"/>
              <a:gd name="T57" fmla="*/ 25083 h 120"/>
              <a:gd name="T58" fmla="*/ 321918 w 934"/>
              <a:gd name="T59" fmla="*/ 22225 h 120"/>
              <a:gd name="T60" fmla="*/ 322263 w 934"/>
              <a:gd name="T61" fmla="*/ 19050 h 120"/>
              <a:gd name="T62" fmla="*/ 321918 w 934"/>
              <a:gd name="T63" fmla="*/ 15875 h 120"/>
              <a:gd name="T64" fmla="*/ 321573 w 934"/>
              <a:gd name="T65" fmla="*/ 13335 h 120"/>
              <a:gd name="T66" fmla="*/ 320193 w 934"/>
              <a:gd name="T67" fmla="*/ 10160 h 120"/>
              <a:gd name="T68" fmla="*/ 318813 w 934"/>
              <a:gd name="T69" fmla="*/ 7938 h 120"/>
              <a:gd name="T70" fmla="*/ 316742 w 934"/>
              <a:gd name="T71" fmla="*/ 5715 h 120"/>
              <a:gd name="T72" fmla="*/ 314672 w 934"/>
              <a:gd name="T73" fmla="*/ 3810 h 120"/>
              <a:gd name="T74" fmla="*/ 312602 w 934"/>
              <a:gd name="T75" fmla="*/ 2223 h 120"/>
              <a:gd name="T76" fmla="*/ 309842 w 934"/>
              <a:gd name="T77" fmla="*/ 953 h 120"/>
              <a:gd name="T78" fmla="*/ 307081 w 934"/>
              <a:gd name="T79" fmla="*/ 318 h 120"/>
              <a:gd name="T80" fmla="*/ 304321 w 934"/>
              <a:gd name="T81" fmla="*/ 0 h 120"/>
              <a:gd name="T82" fmla="*/ 17942 w 934"/>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0"/>
              <a:gd name="T128" fmla="*/ 934 w 934"/>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0">
                <a:moveTo>
                  <a:pt x="52" y="0"/>
                </a:moveTo>
                <a:lnTo>
                  <a:pt x="43" y="1"/>
                </a:lnTo>
                <a:lnTo>
                  <a:pt x="36" y="3"/>
                </a:lnTo>
                <a:lnTo>
                  <a:pt x="29" y="7"/>
                </a:lnTo>
                <a:lnTo>
                  <a:pt x="21" y="12"/>
                </a:lnTo>
                <a:lnTo>
                  <a:pt x="15" y="18"/>
                </a:lnTo>
                <a:lnTo>
                  <a:pt x="10" y="25"/>
                </a:lnTo>
                <a:lnTo>
                  <a:pt x="6" y="32"/>
                </a:lnTo>
                <a:lnTo>
                  <a:pt x="3" y="42"/>
                </a:lnTo>
                <a:lnTo>
                  <a:pt x="1" y="50"/>
                </a:lnTo>
                <a:lnTo>
                  <a:pt x="0" y="60"/>
                </a:lnTo>
                <a:lnTo>
                  <a:pt x="1" y="70"/>
                </a:lnTo>
                <a:lnTo>
                  <a:pt x="3" y="79"/>
                </a:lnTo>
                <a:lnTo>
                  <a:pt x="6" y="88"/>
                </a:lnTo>
                <a:lnTo>
                  <a:pt x="10" y="95"/>
                </a:lnTo>
                <a:lnTo>
                  <a:pt x="15" y="102"/>
                </a:lnTo>
                <a:lnTo>
                  <a:pt x="21" y="110"/>
                </a:lnTo>
                <a:lnTo>
                  <a:pt x="29" y="114"/>
                </a:lnTo>
                <a:lnTo>
                  <a:pt x="36" y="118"/>
                </a:lnTo>
                <a:lnTo>
                  <a:pt x="43" y="119"/>
                </a:lnTo>
                <a:lnTo>
                  <a:pt x="52" y="120"/>
                </a:lnTo>
                <a:lnTo>
                  <a:pt x="882" y="120"/>
                </a:lnTo>
                <a:lnTo>
                  <a:pt x="898" y="118"/>
                </a:lnTo>
                <a:lnTo>
                  <a:pt x="906" y="114"/>
                </a:lnTo>
                <a:lnTo>
                  <a:pt x="912" y="110"/>
                </a:lnTo>
                <a:lnTo>
                  <a:pt x="918" y="102"/>
                </a:lnTo>
                <a:lnTo>
                  <a:pt x="924" y="95"/>
                </a:lnTo>
                <a:lnTo>
                  <a:pt x="928" y="88"/>
                </a:lnTo>
                <a:lnTo>
                  <a:pt x="932" y="79"/>
                </a:lnTo>
                <a:lnTo>
                  <a:pt x="933" y="70"/>
                </a:lnTo>
                <a:lnTo>
                  <a:pt x="934" y="60"/>
                </a:lnTo>
                <a:lnTo>
                  <a:pt x="933" y="50"/>
                </a:lnTo>
                <a:lnTo>
                  <a:pt x="932" y="42"/>
                </a:lnTo>
                <a:lnTo>
                  <a:pt x="928" y="32"/>
                </a:lnTo>
                <a:lnTo>
                  <a:pt x="924" y="25"/>
                </a:lnTo>
                <a:lnTo>
                  <a:pt x="918" y="18"/>
                </a:lnTo>
                <a:lnTo>
                  <a:pt x="912" y="12"/>
                </a:lnTo>
                <a:lnTo>
                  <a:pt x="906" y="7"/>
                </a:lnTo>
                <a:lnTo>
                  <a:pt x="898" y="3"/>
                </a:lnTo>
                <a:lnTo>
                  <a:pt x="890" y="1"/>
                </a:lnTo>
                <a:lnTo>
                  <a:pt x="882"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3847" name="Line 423"/>
          <p:cNvSpPr>
            <a:spLocks noChangeShapeType="1"/>
          </p:cNvSpPr>
          <p:nvPr/>
        </p:nvSpPr>
        <p:spPr bwMode="auto">
          <a:xfrm>
            <a:off x="2606675" y="5475288"/>
            <a:ext cx="1588"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3848" name="Freeform 424"/>
          <p:cNvSpPr>
            <a:spLocks/>
          </p:cNvSpPr>
          <p:nvPr/>
        </p:nvSpPr>
        <p:spPr bwMode="auto">
          <a:xfrm>
            <a:off x="2606675" y="5360988"/>
            <a:ext cx="36513" cy="133350"/>
          </a:xfrm>
          <a:custGeom>
            <a:avLst/>
            <a:gdLst>
              <a:gd name="T0" fmla="*/ 0 w 104"/>
              <a:gd name="T1" fmla="*/ 114435 h 423"/>
              <a:gd name="T2" fmla="*/ 0 w 104"/>
              <a:gd name="T3" fmla="*/ 117588 h 423"/>
              <a:gd name="T4" fmla="*/ 1053 w 104"/>
              <a:gd name="T5" fmla="*/ 120425 h 423"/>
              <a:gd name="T6" fmla="*/ 1755 w 104"/>
              <a:gd name="T7" fmla="*/ 123262 h 423"/>
              <a:gd name="T8" fmla="*/ 3511 w 104"/>
              <a:gd name="T9" fmla="*/ 125469 h 423"/>
              <a:gd name="T10" fmla="*/ 5266 w 104"/>
              <a:gd name="T11" fmla="*/ 127676 h 423"/>
              <a:gd name="T12" fmla="*/ 7373 w 104"/>
              <a:gd name="T13" fmla="*/ 130198 h 423"/>
              <a:gd name="T14" fmla="*/ 10182 w 104"/>
              <a:gd name="T15" fmla="*/ 131459 h 423"/>
              <a:gd name="T16" fmla="*/ 12639 w 104"/>
              <a:gd name="T17" fmla="*/ 132720 h 423"/>
              <a:gd name="T18" fmla="*/ 15448 w 104"/>
              <a:gd name="T19" fmla="*/ 133035 h 423"/>
              <a:gd name="T20" fmla="*/ 18257 w 104"/>
              <a:gd name="T21" fmla="*/ 133350 h 423"/>
              <a:gd name="T22" fmla="*/ 21065 w 104"/>
              <a:gd name="T23" fmla="*/ 133035 h 423"/>
              <a:gd name="T24" fmla="*/ 23874 w 104"/>
              <a:gd name="T25" fmla="*/ 132720 h 423"/>
              <a:gd name="T26" fmla="*/ 26683 w 104"/>
              <a:gd name="T27" fmla="*/ 131459 h 423"/>
              <a:gd name="T28" fmla="*/ 28789 w 104"/>
              <a:gd name="T29" fmla="*/ 130198 h 423"/>
              <a:gd name="T30" fmla="*/ 30896 w 104"/>
              <a:gd name="T31" fmla="*/ 127676 h 423"/>
              <a:gd name="T32" fmla="*/ 33002 w 104"/>
              <a:gd name="T33" fmla="*/ 125469 h 423"/>
              <a:gd name="T34" fmla="*/ 34406 w 104"/>
              <a:gd name="T35" fmla="*/ 123262 h 423"/>
              <a:gd name="T36" fmla="*/ 35811 w 104"/>
              <a:gd name="T37" fmla="*/ 120425 h 423"/>
              <a:gd name="T38" fmla="*/ 36162 w 104"/>
              <a:gd name="T39" fmla="*/ 117588 h 423"/>
              <a:gd name="T40" fmla="*/ 36513 w 104"/>
              <a:gd name="T41" fmla="*/ 114435 h 423"/>
              <a:gd name="T42" fmla="*/ 36513 w 104"/>
              <a:gd name="T43" fmla="*/ 18915 h 423"/>
              <a:gd name="T44" fmla="*/ 35811 w 104"/>
              <a:gd name="T45" fmla="*/ 12925 h 423"/>
              <a:gd name="T46" fmla="*/ 34406 w 104"/>
              <a:gd name="T47" fmla="*/ 10088 h 423"/>
              <a:gd name="T48" fmla="*/ 33002 w 104"/>
              <a:gd name="T49" fmla="*/ 7566 h 423"/>
              <a:gd name="T50" fmla="*/ 30896 w 104"/>
              <a:gd name="T51" fmla="*/ 5044 h 423"/>
              <a:gd name="T52" fmla="*/ 28789 w 104"/>
              <a:gd name="T53" fmla="*/ 3152 h 423"/>
              <a:gd name="T54" fmla="*/ 26683 w 104"/>
              <a:gd name="T55" fmla="*/ 1891 h 423"/>
              <a:gd name="T56" fmla="*/ 23874 w 104"/>
              <a:gd name="T57" fmla="*/ 630 h 423"/>
              <a:gd name="T58" fmla="*/ 21065 w 104"/>
              <a:gd name="T59" fmla="*/ 0 h 423"/>
              <a:gd name="T60" fmla="*/ 18257 w 104"/>
              <a:gd name="T61" fmla="*/ 0 h 423"/>
              <a:gd name="T62" fmla="*/ 15448 w 104"/>
              <a:gd name="T63" fmla="*/ 0 h 423"/>
              <a:gd name="T64" fmla="*/ 12639 w 104"/>
              <a:gd name="T65" fmla="*/ 630 h 423"/>
              <a:gd name="T66" fmla="*/ 10182 w 104"/>
              <a:gd name="T67" fmla="*/ 1891 h 423"/>
              <a:gd name="T68" fmla="*/ 7373 w 104"/>
              <a:gd name="T69" fmla="*/ 3152 h 423"/>
              <a:gd name="T70" fmla="*/ 5266 w 104"/>
              <a:gd name="T71" fmla="*/ 5044 h 423"/>
              <a:gd name="T72" fmla="*/ 3511 w 104"/>
              <a:gd name="T73" fmla="*/ 7566 h 423"/>
              <a:gd name="T74" fmla="*/ 1755 w 104"/>
              <a:gd name="T75" fmla="*/ 10088 h 423"/>
              <a:gd name="T76" fmla="*/ 1053 w 104"/>
              <a:gd name="T77" fmla="*/ 12925 h 423"/>
              <a:gd name="T78" fmla="*/ 0 w 104"/>
              <a:gd name="T79" fmla="*/ 15762 h 423"/>
              <a:gd name="T80" fmla="*/ 0 w 104"/>
              <a:gd name="T81" fmla="*/ 18915 h 423"/>
              <a:gd name="T82" fmla="*/ 0 w 104"/>
              <a:gd name="T83" fmla="*/ 114435 h 4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423"/>
              <a:gd name="T128" fmla="*/ 104 w 104"/>
              <a:gd name="T129" fmla="*/ 423 h 4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423">
                <a:moveTo>
                  <a:pt x="0" y="363"/>
                </a:moveTo>
                <a:lnTo>
                  <a:pt x="0" y="373"/>
                </a:lnTo>
                <a:lnTo>
                  <a:pt x="3" y="382"/>
                </a:lnTo>
                <a:lnTo>
                  <a:pt x="5" y="391"/>
                </a:lnTo>
                <a:lnTo>
                  <a:pt x="10" y="398"/>
                </a:lnTo>
                <a:lnTo>
                  <a:pt x="15" y="405"/>
                </a:lnTo>
                <a:lnTo>
                  <a:pt x="21" y="413"/>
                </a:lnTo>
                <a:lnTo>
                  <a:pt x="29" y="417"/>
                </a:lnTo>
                <a:lnTo>
                  <a:pt x="36" y="421"/>
                </a:lnTo>
                <a:lnTo>
                  <a:pt x="44" y="422"/>
                </a:lnTo>
                <a:lnTo>
                  <a:pt x="52" y="423"/>
                </a:lnTo>
                <a:lnTo>
                  <a:pt x="60" y="422"/>
                </a:lnTo>
                <a:lnTo>
                  <a:pt x="68" y="421"/>
                </a:lnTo>
                <a:lnTo>
                  <a:pt x="76" y="417"/>
                </a:lnTo>
                <a:lnTo>
                  <a:pt x="82" y="413"/>
                </a:lnTo>
                <a:lnTo>
                  <a:pt x="88" y="405"/>
                </a:lnTo>
                <a:lnTo>
                  <a:pt x="94" y="398"/>
                </a:lnTo>
                <a:lnTo>
                  <a:pt x="98" y="391"/>
                </a:lnTo>
                <a:lnTo>
                  <a:pt x="102" y="382"/>
                </a:lnTo>
                <a:lnTo>
                  <a:pt x="103" y="373"/>
                </a:lnTo>
                <a:lnTo>
                  <a:pt x="104" y="363"/>
                </a:lnTo>
                <a:lnTo>
                  <a:pt x="104" y="60"/>
                </a:lnTo>
                <a:lnTo>
                  <a:pt x="102" y="41"/>
                </a:lnTo>
                <a:lnTo>
                  <a:pt x="98" y="32"/>
                </a:lnTo>
                <a:lnTo>
                  <a:pt x="94" y="24"/>
                </a:lnTo>
                <a:lnTo>
                  <a:pt x="88" y="16"/>
                </a:lnTo>
                <a:lnTo>
                  <a:pt x="82" y="10"/>
                </a:lnTo>
                <a:lnTo>
                  <a:pt x="76" y="6"/>
                </a:lnTo>
                <a:lnTo>
                  <a:pt x="68" y="2"/>
                </a:lnTo>
                <a:lnTo>
                  <a:pt x="60" y="0"/>
                </a:lnTo>
                <a:lnTo>
                  <a:pt x="52" y="0"/>
                </a:lnTo>
                <a:lnTo>
                  <a:pt x="44" y="0"/>
                </a:lnTo>
                <a:lnTo>
                  <a:pt x="36" y="2"/>
                </a:lnTo>
                <a:lnTo>
                  <a:pt x="29" y="6"/>
                </a:lnTo>
                <a:lnTo>
                  <a:pt x="21" y="10"/>
                </a:lnTo>
                <a:lnTo>
                  <a:pt x="15" y="16"/>
                </a:lnTo>
                <a:lnTo>
                  <a:pt x="10" y="24"/>
                </a:lnTo>
                <a:lnTo>
                  <a:pt x="5" y="32"/>
                </a:lnTo>
                <a:lnTo>
                  <a:pt x="3" y="41"/>
                </a:lnTo>
                <a:lnTo>
                  <a:pt x="0" y="50"/>
                </a:lnTo>
                <a:lnTo>
                  <a:pt x="0" y="60"/>
                </a:lnTo>
                <a:lnTo>
                  <a:pt x="0" y="363"/>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3849" name="Line 425"/>
          <p:cNvSpPr>
            <a:spLocks noChangeShapeType="1"/>
          </p:cNvSpPr>
          <p:nvPr/>
        </p:nvSpPr>
        <p:spPr bwMode="auto">
          <a:xfrm>
            <a:off x="2624138" y="5360988"/>
            <a:ext cx="1587" cy="0"/>
          </a:xfrm>
          <a:prstGeom prst="line">
            <a:avLst/>
          </a:prstGeom>
          <a:noFill/>
          <a:ln w="0">
            <a:solidFill>
              <a:srgbClr val="FF0000"/>
            </a:solidFill>
            <a:round/>
            <a:headEnd/>
            <a:tailEnd/>
          </a:ln>
        </p:spPr>
        <p:txBody>
          <a:bodyPr>
            <a:prstTxWarp prst="textNoShape">
              <a:avLst/>
            </a:prstTxWarp>
          </a:bodyPr>
          <a:lstStyle/>
          <a:p>
            <a:endParaRPr lang="en-US"/>
          </a:p>
        </p:txBody>
      </p:sp>
      <p:sp>
        <p:nvSpPr>
          <p:cNvPr id="103850" name="Freeform 426"/>
          <p:cNvSpPr>
            <a:spLocks/>
          </p:cNvSpPr>
          <p:nvPr/>
        </p:nvSpPr>
        <p:spPr bwMode="auto">
          <a:xfrm>
            <a:off x="2606675" y="5360988"/>
            <a:ext cx="323850" cy="36512"/>
          </a:xfrm>
          <a:custGeom>
            <a:avLst/>
            <a:gdLst>
              <a:gd name="T0" fmla="*/ 18050 w 933"/>
              <a:gd name="T1" fmla="*/ 0 h 120"/>
              <a:gd name="T2" fmla="*/ 15273 w 933"/>
              <a:gd name="T3" fmla="*/ 0 h 120"/>
              <a:gd name="T4" fmla="*/ 12496 w 933"/>
              <a:gd name="T5" fmla="*/ 609 h 120"/>
              <a:gd name="T6" fmla="*/ 10066 w 933"/>
              <a:gd name="T7" fmla="*/ 1826 h 120"/>
              <a:gd name="T8" fmla="*/ 7289 w 933"/>
              <a:gd name="T9" fmla="*/ 3043 h 120"/>
              <a:gd name="T10" fmla="*/ 5207 w 933"/>
              <a:gd name="T11" fmla="*/ 4868 h 120"/>
              <a:gd name="T12" fmla="*/ 3471 w 933"/>
              <a:gd name="T13" fmla="*/ 7302 h 120"/>
              <a:gd name="T14" fmla="*/ 1736 w 933"/>
              <a:gd name="T15" fmla="*/ 9737 h 120"/>
              <a:gd name="T16" fmla="*/ 1041 w 933"/>
              <a:gd name="T17" fmla="*/ 12475 h 120"/>
              <a:gd name="T18" fmla="*/ 0 w 933"/>
              <a:gd name="T19" fmla="*/ 15213 h 120"/>
              <a:gd name="T20" fmla="*/ 0 w 933"/>
              <a:gd name="T21" fmla="*/ 18256 h 120"/>
              <a:gd name="T22" fmla="*/ 0 w 933"/>
              <a:gd name="T23" fmla="*/ 20690 h 120"/>
              <a:gd name="T24" fmla="*/ 1041 w 933"/>
              <a:gd name="T25" fmla="*/ 23733 h 120"/>
              <a:gd name="T26" fmla="*/ 1736 w 933"/>
              <a:gd name="T27" fmla="*/ 26167 h 120"/>
              <a:gd name="T28" fmla="*/ 3471 w 933"/>
              <a:gd name="T29" fmla="*/ 28905 h 120"/>
              <a:gd name="T30" fmla="*/ 5207 w 933"/>
              <a:gd name="T31" fmla="*/ 31035 h 120"/>
              <a:gd name="T32" fmla="*/ 7289 w 933"/>
              <a:gd name="T33" fmla="*/ 32861 h 120"/>
              <a:gd name="T34" fmla="*/ 10066 w 933"/>
              <a:gd name="T35" fmla="*/ 34382 h 120"/>
              <a:gd name="T36" fmla="*/ 12496 w 933"/>
              <a:gd name="T37" fmla="*/ 35599 h 120"/>
              <a:gd name="T38" fmla="*/ 15273 w 933"/>
              <a:gd name="T39" fmla="*/ 36208 h 120"/>
              <a:gd name="T40" fmla="*/ 18050 w 933"/>
              <a:gd name="T41" fmla="*/ 36512 h 120"/>
              <a:gd name="T42" fmla="*/ 305800 w 933"/>
              <a:gd name="T43" fmla="*/ 36512 h 120"/>
              <a:gd name="T44" fmla="*/ 311354 w 933"/>
              <a:gd name="T45" fmla="*/ 35599 h 120"/>
              <a:gd name="T46" fmla="*/ 314478 w 933"/>
              <a:gd name="T47" fmla="*/ 34382 h 120"/>
              <a:gd name="T48" fmla="*/ 316561 w 933"/>
              <a:gd name="T49" fmla="*/ 32861 h 120"/>
              <a:gd name="T50" fmla="*/ 318643 w 933"/>
              <a:gd name="T51" fmla="*/ 31035 h 120"/>
              <a:gd name="T52" fmla="*/ 320379 w 933"/>
              <a:gd name="T53" fmla="*/ 28905 h 120"/>
              <a:gd name="T54" fmla="*/ 322114 w 933"/>
              <a:gd name="T55" fmla="*/ 26167 h 120"/>
              <a:gd name="T56" fmla="*/ 323156 w 933"/>
              <a:gd name="T57" fmla="*/ 23733 h 120"/>
              <a:gd name="T58" fmla="*/ 323850 w 933"/>
              <a:gd name="T59" fmla="*/ 20690 h 120"/>
              <a:gd name="T60" fmla="*/ 323850 w 933"/>
              <a:gd name="T61" fmla="*/ 18256 h 120"/>
              <a:gd name="T62" fmla="*/ 323850 w 933"/>
              <a:gd name="T63" fmla="*/ 15213 h 120"/>
              <a:gd name="T64" fmla="*/ 323156 w 933"/>
              <a:gd name="T65" fmla="*/ 12475 h 120"/>
              <a:gd name="T66" fmla="*/ 322114 w 933"/>
              <a:gd name="T67" fmla="*/ 9737 h 120"/>
              <a:gd name="T68" fmla="*/ 320379 w 933"/>
              <a:gd name="T69" fmla="*/ 7302 h 120"/>
              <a:gd name="T70" fmla="*/ 318643 w 933"/>
              <a:gd name="T71" fmla="*/ 4868 h 120"/>
              <a:gd name="T72" fmla="*/ 316561 w 933"/>
              <a:gd name="T73" fmla="*/ 3043 h 120"/>
              <a:gd name="T74" fmla="*/ 314478 w 933"/>
              <a:gd name="T75" fmla="*/ 1826 h 120"/>
              <a:gd name="T76" fmla="*/ 311354 w 933"/>
              <a:gd name="T77" fmla="*/ 609 h 120"/>
              <a:gd name="T78" fmla="*/ 308924 w 933"/>
              <a:gd name="T79" fmla="*/ 0 h 120"/>
              <a:gd name="T80" fmla="*/ 305800 w 933"/>
              <a:gd name="T81" fmla="*/ 0 h 120"/>
              <a:gd name="T82" fmla="*/ 18050 w 933"/>
              <a:gd name="T83" fmla="*/ 0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3"/>
              <a:gd name="T127" fmla="*/ 0 h 120"/>
              <a:gd name="T128" fmla="*/ 933 w 933"/>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3" h="120">
                <a:moveTo>
                  <a:pt x="52" y="0"/>
                </a:moveTo>
                <a:lnTo>
                  <a:pt x="44" y="0"/>
                </a:lnTo>
                <a:lnTo>
                  <a:pt x="36" y="2"/>
                </a:lnTo>
                <a:lnTo>
                  <a:pt x="29" y="6"/>
                </a:lnTo>
                <a:lnTo>
                  <a:pt x="21" y="10"/>
                </a:lnTo>
                <a:lnTo>
                  <a:pt x="15" y="16"/>
                </a:lnTo>
                <a:lnTo>
                  <a:pt x="10" y="24"/>
                </a:lnTo>
                <a:lnTo>
                  <a:pt x="5" y="32"/>
                </a:lnTo>
                <a:lnTo>
                  <a:pt x="3" y="41"/>
                </a:lnTo>
                <a:lnTo>
                  <a:pt x="0" y="50"/>
                </a:lnTo>
                <a:lnTo>
                  <a:pt x="0" y="60"/>
                </a:lnTo>
                <a:lnTo>
                  <a:pt x="0" y="68"/>
                </a:lnTo>
                <a:lnTo>
                  <a:pt x="3" y="78"/>
                </a:lnTo>
                <a:lnTo>
                  <a:pt x="5" y="86"/>
                </a:lnTo>
                <a:lnTo>
                  <a:pt x="10" y="95"/>
                </a:lnTo>
                <a:lnTo>
                  <a:pt x="15" y="102"/>
                </a:lnTo>
                <a:lnTo>
                  <a:pt x="21" y="108"/>
                </a:lnTo>
                <a:lnTo>
                  <a:pt x="29" y="113"/>
                </a:lnTo>
                <a:lnTo>
                  <a:pt x="36" y="117"/>
                </a:lnTo>
                <a:lnTo>
                  <a:pt x="44" y="119"/>
                </a:lnTo>
                <a:lnTo>
                  <a:pt x="52" y="120"/>
                </a:lnTo>
                <a:lnTo>
                  <a:pt x="881" y="120"/>
                </a:lnTo>
                <a:lnTo>
                  <a:pt x="897" y="117"/>
                </a:lnTo>
                <a:lnTo>
                  <a:pt x="906" y="113"/>
                </a:lnTo>
                <a:lnTo>
                  <a:pt x="912" y="108"/>
                </a:lnTo>
                <a:lnTo>
                  <a:pt x="918" y="102"/>
                </a:lnTo>
                <a:lnTo>
                  <a:pt x="923" y="95"/>
                </a:lnTo>
                <a:lnTo>
                  <a:pt x="928" y="86"/>
                </a:lnTo>
                <a:lnTo>
                  <a:pt x="931" y="78"/>
                </a:lnTo>
                <a:lnTo>
                  <a:pt x="933" y="68"/>
                </a:lnTo>
                <a:lnTo>
                  <a:pt x="933" y="60"/>
                </a:lnTo>
                <a:lnTo>
                  <a:pt x="933" y="50"/>
                </a:lnTo>
                <a:lnTo>
                  <a:pt x="931" y="41"/>
                </a:lnTo>
                <a:lnTo>
                  <a:pt x="928" y="32"/>
                </a:lnTo>
                <a:lnTo>
                  <a:pt x="923" y="24"/>
                </a:lnTo>
                <a:lnTo>
                  <a:pt x="918" y="16"/>
                </a:lnTo>
                <a:lnTo>
                  <a:pt x="912" y="10"/>
                </a:lnTo>
                <a:lnTo>
                  <a:pt x="906" y="6"/>
                </a:lnTo>
                <a:lnTo>
                  <a:pt x="897" y="2"/>
                </a:lnTo>
                <a:lnTo>
                  <a:pt x="890" y="0"/>
                </a:lnTo>
                <a:lnTo>
                  <a:pt x="881"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3851" name="Line 427"/>
          <p:cNvSpPr>
            <a:spLocks noChangeShapeType="1"/>
          </p:cNvSpPr>
          <p:nvPr/>
        </p:nvSpPr>
        <p:spPr bwMode="auto">
          <a:xfrm>
            <a:off x="2894013" y="5380038"/>
            <a:ext cx="1587" cy="0"/>
          </a:xfrm>
          <a:prstGeom prst="line">
            <a:avLst/>
          </a:prstGeom>
          <a:noFill/>
          <a:ln w="0">
            <a:solidFill>
              <a:srgbClr val="FF0000"/>
            </a:solidFill>
            <a:round/>
            <a:headEnd/>
            <a:tailEnd/>
          </a:ln>
        </p:spPr>
        <p:txBody>
          <a:bodyPr>
            <a:prstTxWarp prst="textNoShape">
              <a:avLst/>
            </a:prstTxWarp>
          </a:bodyPr>
          <a:lstStyle/>
          <a:p>
            <a:endParaRPr lang="en-US"/>
          </a:p>
        </p:txBody>
      </p:sp>
      <p:sp>
        <p:nvSpPr>
          <p:cNvPr id="103852" name="Freeform 428"/>
          <p:cNvSpPr>
            <a:spLocks/>
          </p:cNvSpPr>
          <p:nvPr/>
        </p:nvSpPr>
        <p:spPr bwMode="auto">
          <a:xfrm>
            <a:off x="2894013" y="5310188"/>
            <a:ext cx="36512" cy="87312"/>
          </a:xfrm>
          <a:custGeom>
            <a:avLst/>
            <a:gdLst>
              <a:gd name="T0" fmla="*/ 0 w 103"/>
              <a:gd name="T1" fmla="*/ 68262 h 275"/>
              <a:gd name="T2" fmla="*/ 0 w 103"/>
              <a:gd name="T3" fmla="*/ 70802 h 275"/>
              <a:gd name="T4" fmla="*/ 1063 w 103"/>
              <a:gd name="T5" fmla="*/ 73977 h 275"/>
              <a:gd name="T6" fmla="*/ 1772 w 103"/>
              <a:gd name="T7" fmla="*/ 76517 h 275"/>
              <a:gd name="T8" fmla="*/ 3545 w 103"/>
              <a:gd name="T9" fmla="*/ 79375 h 275"/>
              <a:gd name="T10" fmla="*/ 5317 w 103"/>
              <a:gd name="T11" fmla="*/ 81597 h 275"/>
              <a:gd name="T12" fmla="*/ 7444 w 103"/>
              <a:gd name="T13" fmla="*/ 83502 h 275"/>
              <a:gd name="T14" fmla="*/ 10280 w 103"/>
              <a:gd name="T15" fmla="*/ 85090 h 275"/>
              <a:gd name="T16" fmla="*/ 12761 w 103"/>
              <a:gd name="T17" fmla="*/ 86360 h 275"/>
              <a:gd name="T18" fmla="*/ 15597 w 103"/>
              <a:gd name="T19" fmla="*/ 86995 h 275"/>
              <a:gd name="T20" fmla="*/ 18433 w 103"/>
              <a:gd name="T21" fmla="*/ 87312 h 275"/>
              <a:gd name="T22" fmla="*/ 21269 w 103"/>
              <a:gd name="T23" fmla="*/ 86995 h 275"/>
              <a:gd name="T24" fmla="*/ 23751 w 103"/>
              <a:gd name="T25" fmla="*/ 86360 h 275"/>
              <a:gd name="T26" fmla="*/ 26941 w 103"/>
              <a:gd name="T27" fmla="*/ 85090 h 275"/>
              <a:gd name="T28" fmla="*/ 29068 w 103"/>
              <a:gd name="T29" fmla="*/ 83502 h 275"/>
              <a:gd name="T30" fmla="*/ 31195 w 103"/>
              <a:gd name="T31" fmla="*/ 81597 h 275"/>
              <a:gd name="T32" fmla="*/ 32967 w 103"/>
              <a:gd name="T33" fmla="*/ 79375 h 275"/>
              <a:gd name="T34" fmla="*/ 34740 w 103"/>
              <a:gd name="T35" fmla="*/ 76517 h 275"/>
              <a:gd name="T36" fmla="*/ 35803 w 103"/>
              <a:gd name="T37" fmla="*/ 73977 h 275"/>
              <a:gd name="T38" fmla="*/ 36512 w 103"/>
              <a:gd name="T39" fmla="*/ 70802 h 275"/>
              <a:gd name="T40" fmla="*/ 36512 w 103"/>
              <a:gd name="T41" fmla="*/ 68262 h 275"/>
              <a:gd name="T42" fmla="*/ 36512 w 103"/>
              <a:gd name="T43" fmla="*/ 19367 h 275"/>
              <a:gd name="T44" fmla="*/ 35803 w 103"/>
              <a:gd name="T45" fmla="*/ 13335 h 275"/>
              <a:gd name="T46" fmla="*/ 34740 w 103"/>
              <a:gd name="T47" fmla="*/ 10795 h 275"/>
              <a:gd name="T48" fmla="*/ 32967 w 103"/>
              <a:gd name="T49" fmla="*/ 7937 h 275"/>
              <a:gd name="T50" fmla="*/ 31195 w 103"/>
              <a:gd name="T51" fmla="*/ 5715 h 275"/>
              <a:gd name="T52" fmla="*/ 29068 w 103"/>
              <a:gd name="T53" fmla="*/ 3810 h 275"/>
              <a:gd name="T54" fmla="*/ 26941 w 103"/>
              <a:gd name="T55" fmla="*/ 2222 h 275"/>
              <a:gd name="T56" fmla="*/ 23751 w 103"/>
              <a:gd name="T57" fmla="*/ 1270 h 275"/>
              <a:gd name="T58" fmla="*/ 21269 w 103"/>
              <a:gd name="T59" fmla="*/ 317 h 275"/>
              <a:gd name="T60" fmla="*/ 18433 w 103"/>
              <a:gd name="T61" fmla="*/ 0 h 275"/>
              <a:gd name="T62" fmla="*/ 15597 w 103"/>
              <a:gd name="T63" fmla="*/ 317 h 275"/>
              <a:gd name="T64" fmla="*/ 12761 w 103"/>
              <a:gd name="T65" fmla="*/ 1270 h 275"/>
              <a:gd name="T66" fmla="*/ 10280 w 103"/>
              <a:gd name="T67" fmla="*/ 2222 h 275"/>
              <a:gd name="T68" fmla="*/ 7444 w 103"/>
              <a:gd name="T69" fmla="*/ 3810 h 275"/>
              <a:gd name="T70" fmla="*/ 5317 w 103"/>
              <a:gd name="T71" fmla="*/ 5715 h 275"/>
              <a:gd name="T72" fmla="*/ 3545 w 103"/>
              <a:gd name="T73" fmla="*/ 7937 h 275"/>
              <a:gd name="T74" fmla="*/ 1772 w 103"/>
              <a:gd name="T75" fmla="*/ 10795 h 275"/>
              <a:gd name="T76" fmla="*/ 1063 w 103"/>
              <a:gd name="T77" fmla="*/ 13335 h 275"/>
              <a:gd name="T78" fmla="*/ 0 w 103"/>
              <a:gd name="T79" fmla="*/ 16192 h 275"/>
              <a:gd name="T80" fmla="*/ 0 w 103"/>
              <a:gd name="T81" fmla="*/ 19367 h 275"/>
              <a:gd name="T82" fmla="*/ 0 w 103"/>
              <a:gd name="T83" fmla="*/ 68262 h 2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275"/>
              <a:gd name="T128" fmla="*/ 103 w 103"/>
              <a:gd name="T129" fmla="*/ 275 h 2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275">
                <a:moveTo>
                  <a:pt x="0" y="215"/>
                </a:moveTo>
                <a:lnTo>
                  <a:pt x="0" y="223"/>
                </a:lnTo>
                <a:lnTo>
                  <a:pt x="3" y="233"/>
                </a:lnTo>
                <a:lnTo>
                  <a:pt x="5" y="241"/>
                </a:lnTo>
                <a:lnTo>
                  <a:pt x="10" y="250"/>
                </a:lnTo>
                <a:lnTo>
                  <a:pt x="15" y="257"/>
                </a:lnTo>
                <a:lnTo>
                  <a:pt x="21" y="263"/>
                </a:lnTo>
                <a:lnTo>
                  <a:pt x="29" y="268"/>
                </a:lnTo>
                <a:lnTo>
                  <a:pt x="36" y="272"/>
                </a:lnTo>
                <a:lnTo>
                  <a:pt x="44" y="274"/>
                </a:lnTo>
                <a:lnTo>
                  <a:pt x="52" y="275"/>
                </a:lnTo>
                <a:lnTo>
                  <a:pt x="60" y="274"/>
                </a:lnTo>
                <a:lnTo>
                  <a:pt x="67" y="272"/>
                </a:lnTo>
                <a:lnTo>
                  <a:pt x="76" y="268"/>
                </a:lnTo>
                <a:lnTo>
                  <a:pt x="82" y="263"/>
                </a:lnTo>
                <a:lnTo>
                  <a:pt x="88" y="257"/>
                </a:lnTo>
                <a:lnTo>
                  <a:pt x="93" y="250"/>
                </a:lnTo>
                <a:lnTo>
                  <a:pt x="98" y="241"/>
                </a:lnTo>
                <a:lnTo>
                  <a:pt x="101" y="233"/>
                </a:lnTo>
                <a:lnTo>
                  <a:pt x="103" y="223"/>
                </a:lnTo>
                <a:lnTo>
                  <a:pt x="103" y="215"/>
                </a:lnTo>
                <a:lnTo>
                  <a:pt x="103" y="61"/>
                </a:lnTo>
                <a:lnTo>
                  <a:pt x="101" y="42"/>
                </a:lnTo>
                <a:lnTo>
                  <a:pt x="98" y="34"/>
                </a:lnTo>
                <a:lnTo>
                  <a:pt x="93" y="25"/>
                </a:lnTo>
                <a:lnTo>
                  <a:pt x="88" y="18"/>
                </a:lnTo>
                <a:lnTo>
                  <a:pt x="82" y="12"/>
                </a:lnTo>
                <a:lnTo>
                  <a:pt x="76" y="7"/>
                </a:lnTo>
                <a:lnTo>
                  <a:pt x="67" y="4"/>
                </a:lnTo>
                <a:lnTo>
                  <a:pt x="60" y="1"/>
                </a:lnTo>
                <a:lnTo>
                  <a:pt x="52" y="0"/>
                </a:lnTo>
                <a:lnTo>
                  <a:pt x="44" y="1"/>
                </a:lnTo>
                <a:lnTo>
                  <a:pt x="36" y="4"/>
                </a:lnTo>
                <a:lnTo>
                  <a:pt x="29" y="7"/>
                </a:lnTo>
                <a:lnTo>
                  <a:pt x="21" y="12"/>
                </a:lnTo>
                <a:lnTo>
                  <a:pt x="15" y="18"/>
                </a:lnTo>
                <a:lnTo>
                  <a:pt x="10" y="25"/>
                </a:lnTo>
                <a:lnTo>
                  <a:pt x="5" y="34"/>
                </a:lnTo>
                <a:lnTo>
                  <a:pt x="3" y="42"/>
                </a:lnTo>
                <a:lnTo>
                  <a:pt x="0" y="51"/>
                </a:lnTo>
                <a:lnTo>
                  <a:pt x="0" y="61"/>
                </a:lnTo>
                <a:lnTo>
                  <a:pt x="0" y="215"/>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3853" name="Line 429"/>
          <p:cNvSpPr>
            <a:spLocks noChangeShapeType="1"/>
          </p:cNvSpPr>
          <p:nvPr/>
        </p:nvSpPr>
        <p:spPr bwMode="auto">
          <a:xfrm>
            <a:off x="2911475" y="5310188"/>
            <a:ext cx="1588"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3854" name="Freeform 430"/>
          <p:cNvSpPr>
            <a:spLocks/>
          </p:cNvSpPr>
          <p:nvPr/>
        </p:nvSpPr>
        <p:spPr bwMode="auto">
          <a:xfrm>
            <a:off x="2894013" y="5310188"/>
            <a:ext cx="322262" cy="38100"/>
          </a:xfrm>
          <a:custGeom>
            <a:avLst/>
            <a:gdLst>
              <a:gd name="T0" fmla="*/ 17961 w 933"/>
              <a:gd name="T1" fmla="*/ 0 h 121"/>
              <a:gd name="T2" fmla="*/ 15198 w 933"/>
              <a:gd name="T3" fmla="*/ 315 h 121"/>
              <a:gd name="T4" fmla="*/ 12435 w 933"/>
              <a:gd name="T5" fmla="*/ 1260 h 121"/>
              <a:gd name="T6" fmla="*/ 10017 w 933"/>
              <a:gd name="T7" fmla="*/ 2204 h 121"/>
              <a:gd name="T8" fmla="*/ 7253 w 933"/>
              <a:gd name="T9" fmla="*/ 3779 h 121"/>
              <a:gd name="T10" fmla="*/ 5181 w 933"/>
              <a:gd name="T11" fmla="*/ 5668 h 121"/>
              <a:gd name="T12" fmla="*/ 3454 w 933"/>
              <a:gd name="T13" fmla="*/ 7872 h 121"/>
              <a:gd name="T14" fmla="*/ 1727 w 933"/>
              <a:gd name="T15" fmla="*/ 10706 h 121"/>
              <a:gd name="T16" fmla="*/ 1036 w 933"/>
              <a:gd name="T17" fmla="*/ 13225 h 121"/>
              <a:gd name="T18" fmla="*/ 0 w 933"/>
              <a:gd name="T19" fmla="*/ 16059 h 121"/>
              <a:gd name="T20" fmla="*/ 0 w 933"/>
              <a:gd name="T21" fmla="*/ 18893 h 121"/>
              <a:gd name="T22" fmla="*/ 0 w 933"/>
              <a:gd name="T23" fmla="*/ 22041 h 121"/>
              <a:gd name="T24" fmla="*/ 1036 w 933"/>
              <a:gd name="T25" fmla="*/ 25190 h 121"/>
              <a:gd name="T26" fmla="*/ 1727 w 933"/>
              <a:gd name="T27" fmla="*/ 27709 h 121"/>
              <a:gd name="T28" fmla="*/ 3454 w 933"/>
              <a:gd name="T29" fmla="*/ 30543 h 121"/>
              <a:gd name="T30" fmla="*/ 5181 w 933"/>
              <a:gd name="T31" fmla="*/ 32747 h 121"/>
              <a:gd name="T32" fmla="*/ 7253 w 933"/>
              <a:gd name="T33" fmla="*/ 34636 h 121"/>
              <a:gd name="T34" fmla="*/ 10017 w 933"/>
              <a:gd name="T35" fmla="*/ 36211 h 121"/>
              <a:gd name="T36" fmla="*/ 12435 w 933"/>
              <a:gd name="T37" fmla="*/ 37155 h 121"/>
              <a:gd name="T38" fmla="*/ 15198 w 933"/>
              <a:gd name="T39" fmla="*/ 38100 h 121"/>
              <a:gd name="T40" fmla="*/ 17961 w 933"/>
              <a:gd name="T41" fmla="*/ 38100 h 121"/>
              <a:gd name="T42" fmla="*/ 304301 w 933"/>
              <a:gd name="T43" fmla="*/ 38100 h 121"/>
              <a:gd name="T44" fmla="*/ 309827 w 933"/>
              <a:gd name="T45" fmla="*/ 37155 h 121"/>
              <a:gd name="T46" fmla="*/ 312591 w 933"/>
              <a:gd name="T47" fmla="*/ 36211 h 121"/>
              <a:gd name="T48" fmla="*/ 315009 w 933"/>
              <a:gd name="T49" fmla="*/ 34636 h 121"/>
              <a:gd name="T50" fmla="*/ 317081 w 933"/>
              <a:gd name="T51" fmla="*/ 32747 h 121"/>
              <a:gd name="T52" fmla="*/ 318808 w 933"/>
              <a:gd name="T53" fmla="*/ 30543 h 121"/>
              <a:gd name="T54" fmla="*/ 320535 w 933"/>
              <a:gd name="T55" fmla="*/ 27709 h 121"/>
              <a:gd name="T56" fmla="*/ 321571 w 933"/>
              <a:gd name="T57" fmla="*/ 25190 h 121"/>
              <a:gd name="T58" fmla="*/ 322262 w 933"/>
              <a:gd name="T59" fmla="*/ 22041 h 121"/>
              <a:gd name="T60" fmla="*/ 322262 w 933"/>
              <a:gd name="T61" fmla="*/ 18893 h 121"/>
              <a:gd name="T62" fmla="*/ 322262 w 933"/>
              <a:gd name="T63" fmla="*/ 16059 h 121"/>
              <a:gd name="T64" fmla="*/ 321571 w 933"/>
              <a:gd name="T65" fmla="*/ 13225 h 121"/>
              <a:gd name="T66" fmla="*/ 320535 w 933"/>
              <a:gd name="T67" fmla="*/ 10706 h 121"/>
              <a:gd name="T68" fmla="*/ 318808 w 933"/>
              <a:gd name="T69" fmla="*/ 7872 h 121"/>
              <a:gd name="T70" fmla="*/ 317081 w 933"/>
              <a:gd name="T71" fmla="*/ 5668 h 121"/>
              <a:gd name="T72" fmla="*/ 315009 w 933"/>
              <a:gd name="T73" fmla="*/ 3779 h 121"/>
              <a:gd name="T74" fmla="*/ 312591 w 933"/>
              <a:gd name="T75" fmla="*/ 2204 h 121"/>
              <a:gd name="T76" fmla="*/ 309827 w 933"/>
              <a:gd name="T77" fmla="*/ 1260 h 121"/>
              <a:gd name="T78" fmla="*/ 307410 w 933"/>
              <a:gd name="T79" fmla="*/ 315 h 121"/>
              <a:gd name="T80" fmla="*/ 304301 w 933"/>
              <a:gd name="T81" fmla="*/ 0 h 121"/>
              <a:gd name="T82" fmla="*/ 17961 w 933"/>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3"/>
              <a:gd name="T127" fmla="*/ 0 h 121"/>
              <a:gd name="T128" fmla="*/ 933 w 933"/>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3" h="121">
                <a:moveTo>
                  <a:pt x="52" y="0"/>
                </a:moveTo>
                <a:lnTo>
                  <a:pt x="44" y="1"/>
                </a:lnTo>
                <a:lnTo>
                  <a:pt x="36" y="4"/>
                </a:lnTo>
                <a:lnTo>
                  <a:pt x="29" y="7"/>
                </a:lnTo>
                <a:lnTo>
                  <a:pt x="21" y="12"/>
                </a:lnTo>
                <a:lnTo>
                  <a:pt x="15" y="18"/>
                </a:lnTo>
                <a:lnTo>
                  <a:pt x="10" y="25"/>
                </a:lnTo>
                <a:lnTo>
                  <a:pt x="5" y="34"/>
                </a:lnTo>
                <a:lnTo>
                  <a:pt x="3" y="42"/>
                </a:lnTo>
                <a:lnTo>
                  <a:pt x="0" y="51"/>
                </a:lnTo>
                <a:lnTo>
                  <a:pt x="0" y="60"/>
                </a:lnTo>
                <a:lnTo>
                  <a:pt x="0" y="70"/>
                </a:lnTo>
                <a:lnTo>
                  <a:pt x="3" y="80"/>
                </a:lnTo>
                <a:lnTo>
                  <a:pt x="5" y="88"/>
                </a:lnTo>
                <a:lnTo>
                  <a:pt x="10" y="97"/>
                </a:lnTo>
                <a:lnTo>
                  <a:pt x="15" y="104"/>
                </a:lnTo>
                <a:lnTo>
                  <a:pt x="21" y="110"/>
                </a:lnTo>
                <a:lnTo>
                  <a:pt x="29" y="115"/>
                </a:lnTo>
                <a:lnTo>
                  <a:pt x="36" y="118"/>
                </a:lnTo>
                <a:lnTo>
                  <a:pt x="44" y="121"/>
                </a:lnTo>
                <a:lnTo>
                  <a:pt x="52" y="121"/>
                </a:lnTo>
                <a:lnTo>
                  <a:pt x="881" y="121"/>
                </a:lnTo>
                <a:lnTo>
                  <a:pt x="897" y="118"/>
                </a:lnTo>
                <a:lnTo>
                  <a:pt x="905" y="115"/>
                </a:lnTo>
                <a:lnTo>
                  <a:pt x="912" y="110"/>
                </a:lnTo>
                <a:lnTo>
                  <a:pt x="918" y="104"/>
                </a:lnTo>
                <a:lnTo>
                  <a:pt x="923" y="97"/>
                </a:lnTo>
                <a:lnTo>
                  <a:pt x="928" y="88"/>
                </a:lnTo>
                <a:lnTo>
                  <a:pt x="931" y="80"/>
                </a:lnTo>
                <a:lnTo>
                  <a:pt x="933" y="70"/>
                </a:lnTo>
                <a:lnTo>
                  <a:pt x="933" y="60"/>
                </a:lnTo>
                <a:lnTo>
                  <a:pt x="933" y="51"/>
                </a:lnTo>
                <a:lnTo>
                  <a:pt x="931" y="42"/>
                </a:lnTo>
                <a:lnTo>
                  <a:pt x="928" y="34"/>
                </a:lnTo>
                <a:lnTo>
                  <a:pt x="923" y="25"/>
                </a:lnTo>
                <a:lnTo>
                  <a:pt x="918" y="18"/>
                </a:lnTo>
                <a:lnTo>
                  <a:pt x="912" y="12"/>
                </a:lnTo>
                <a:lnTo>
                  <a:pt x="905" y="7"/>
                </a:lnTo>
                <a:lnTo>
                  <a:pt x="897" y="4"/>
                </a:lnTo>
                <a:lnTo>
                  <a:pt x="890" y="1"/>
                </a:lnTo>
                <a:lnTo>
                  <a:pt x="881"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3855" name="Line 431"/>
          <p:cNvSpPr>
            <a:spLocks noChangeShapeType="1"/>
          </p:cNvSpPr>
          <p:nvPr/>
        </p:nvSpPr>
        <p:spPr bwMode="auto">
          <a:xfrm>
            <a:off x="3179763" y="5329238"/>
            <a:ext cx="1587"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3856" name="Freeform 432"/>
          <p:cNvSpPr>
            <a:spLocks/>
          </p:cNvSpPr>
          <p:nvPr/>
        </p:nvSpPr>
        <p:spPr bwMode="auto">
          <a:xfrm>
            <a:off x="3179763" y="5211763"/>
            <a:ext cx="36512" cy="136525"/>
          </a:xfrm>
          <a:custGeom>
            <a:avLst/>
            <a:gdLst>
              <a:gd name="T0" fmla="*/ 0 w 104"/>
              <a:gd name="T1" fmla="*/ 117336 h 434"/>
              <a:gd name="T2" fmla="*/ 702 w 104"/>
              <a:gd name="T3" fmla="*/ 120482 h 434"/>
              <a:gd name="T4" fmla="*/ 1053 w 104"/>
              <a:gd name="T5" fmla="*/ 123627 h 434"/>
              <a:gd name="T6" fmla="*/ 2106 w 104"/>
              <a:gd name="T7" fmla="*/ 126144 h 434"/>
              <a:gd name="T8" fmla="*/ 3511 w 104"/>
              <a:gd name="T9" fmla="*/ 128975 h 434"/>
              <a:gd name="T10" fmla="*/ 5617 w 104"/>
              <a:gd name="T11" fmla="*/ 131177 h 434"/>
              <a:gd name="T12" fmla="*/ 8075 w 104"/>
              <a:gd name="T13" fmla="*/ 133065 h 434"/>
              <a:gd name="T14" fmla="*/ 10181 w 104"/>
              <a:gd name="T15" fmla="*/ 134638 h 434"/>
              <a:gd name="T16" fmla="*/ 12639 w 104"/>
              <a:gd name="T17" fmla="*/ 135581 h 434"/>
              <a:gd name="T18" fmla="*/ 15798 w 104"/>
              <a:gd name="T19" fmla="*/ 136525 h 434"/>
              <a:gd name="T20" fmla="*/ 18256 w 104"/>
              <a:gd name="T21" fmla="*/ 136525 h 434"/>
              <a:gd name="T22" fmla="*/ 21416 w 104"/>
              <a:gd name="T23" fmla="*/ 136525 h 434"/>
              <a:gd name="T24" fmla="*/ 23873 w 104"/>
              <a:gd name="T25" fmla="*/ 135581 h 434"/>
              <a:gd name="T26" fmla="*/ 26682 w 104"/>
              <a:gd name="T27" fmla="*/ 134638 h 434"/>
              <a:gd name="T28" fmla="*/ 29139 w 104"/>
              <a:gd name="T29" fmla="*/ 133065 h 434"/>
              <a:gd name="T30" fmla="*/ 31246 w 104"/>
              <a:gd name="T31" fmla="*/ 131177 h 434"/>
              <a:gd name="T32" fmla="*/ 33001 w 104"/>
              <a:gd name="T33" fmla="*/ 128975 h 434"/>
              <a:gd name="T34" fmla="*/ 34757 w 104"/>
              <a:gd name="T35" fmla="*/ 126144 h 434"/>
              <a:gd name="T36" fmla="*/ 35810 w 104"/>
              <a:gd name="T37" fmla="*/ 123627 h 434"/>
              <a:gd name="T38" fmla="*/ 36512 w 104"/>
              <a:gd name="T39" fmla="*/ 120482 h 434"/>
              <a:gd name="T40" fmla="*/ 36512 w 104"/>
              <a:gd name="T41" fmla="*/ 117336 h 434"/>
              <a:gd name="T42" fmla="*/ 36512 w 104"/>
              <a:gd name="T43" fmla="*/ 18874 h 434"/>
              <a:gd name="T44" fmla="*/ 35810 w 104"/>
              <a:gd name="T45" fmla="*/ 12898 h 434"/>
              <a:gd name="T46" fmla="*/ 34757 w 104"/>
              <a:gd name="T47" fmla="*/ 10381 h 434"/>
              <a:gd name="T48" fmla="*/ 33001 w 104"/>
              <a:gd name="T49" fmla="*/ 7864 h 434"/>
              <a:gd name="T50" fmla="*/ 31246 w 104"/>
              <a:gd name="T51" fmla="*/ 5662 h 434"/>
              <a:gd name="T52" fmla="*/ 29139 w 104"/>
              <a:gd name="T53" fmla="*/ 3460 h 434"/>
              <a:gd name="T54" fmla="*/ 26682 w 104"/>
              <a:gd name="T55" fmla="*/ 1887 h 434"/>
              <a:gd name="T56" fmla="*/ 23873 w 104"/>
              <a:gd name="T57" fmla="*/ 629 h 434"/>
              <a:gd name="T58" fmla="*/ 21416 w 104"/>
              <a:gd name="T59" fmla="*/ 315 h 434"/>
              <a:gd name="T60" fmla="*/ 18256 w 104"/>
              <a:gd name="T61" fmla="*/ 0 h 434"/>
              <a:gd name="T62" fmla="*/ 15798 w 104"/>
              <a:gd name="T63" fmla="*/ 315 h 434"/>
              <a:gd name="T64" fmla="*/ 12639 w 104"/>
              <a:gd name="T65" fmla="*/ 629 h 434"/>
              <a:gd name="T66" fmla="*/ 10181 w 104"/>
              <a:gd name="T67" fmla="*/ 1887 h 434"/>
              <a:gd name="T68" fmla="*/ 8075 w 104"/>
              <a:gd name="T69" fmla="*/ 3460 h 434"/>
              <a:gd name="T70" fmla="*/ 5617 w 104"/>
              <a:gd name="T71" fmla="*/ 5662 h 434"/>
              <a:gd name="T72" fmla="*/ 3511 w 104"/>
              <a:gd name="T73" fmla="*/ 7864 h 434"/>
              <a:gd name="T74" fmla="*/ 2106 w 104"/>
              <a:gd name="T75" fmla="*/ 10381 h 434"/>
              <a:gd name="T76" fmla="*/ 1053 w 104"/>
              <a:gd name="T77" fmla="*/ 12898 h 434"/>
              <a:gd name="T78" fmla="*/ 702 w 104"/>
              <a:gd name="T79" fmla="*/ 16043 h 434"/>
              <a:gd name="T80" fmla="*/ 0 w 104"/>
              <a:gd name="T81" fmla="*/ 18874 h 434"/>
              <a:gd name="T82" fmla="*/ 0 w 104"/>
              <a:gd name="T83" fmla="*/ 117336 h 4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434"/>
              <a:gd name="T128" fmla="*/ 104 w 104"/>
              <a:gd name="T129" fmla="*/ 434 h 4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434">
                <a:moveTo>
                  <a:pt x="0" y="373"/>
                </a:moveTo>
                <a:lnTo>
                  <a:pt x="2" y="383"/>
                </a:lnTo>
                <a:lnTo>
                  <a:pt x="3" y="393"/>
                </a:lnTo>
                <a:lnTo>
                  <a:pt x="6" y="401"/>
                </a:lnTo>
                <a:lnTo>
                  <a:pt x="10" y="410"/>
                </a:lnTo>
                <a:lnTo>
                  <a:pt x="16" y="417"/>
                </a:lnTo>
                <a:lnTo>
                  <a:pt x="23" y="423"/>
                </a:lnTo>
                <a:lnTo>
                  <a:pt x="29" y="428"/>
                </a:lnTo>
                <a:lnTo>
                  <a:pt x="36" y="431"/>
                </a:lnTo>
                <a:lnTo>
                  <a:pt x="45" y="434"/>
                </a:lnTo>
                <a:lnTo>
                  <a:pt x="52" y="434"/>
                </a:lnTo>
                <a:lnTo>
                  <a:pt x="61" y="434"/>
                </a:lnTo>
                <a:lnTo>
                  <a:pt x="68" y="431"/>
                </a:lnTo>
                <a:lnTo>
                  <a:pt x="76" y="428"/>
                </a:lnTo>
                <a:lnTo>
                  <a:pt x="83" y="423"/>
                </a:lnTo>
                <a:lnTo>
                  <a:pt x="89" y="417"/>
                </a:lnTo>
                <a:lnTo>
                  <a:pt x="94" y="410"/>
                </a:lnTo>
                <a:lnTo>
                  <a:pt x="99" y="401"/>
                </a:lnTo>
                <a:lnTo>
                  <a:pt x="102" y="393"/>
                </a:lnTo>
                <a:lnTo>
                  <a:pt x="104" y="383"/>
                </a:lnTo>
                <a:lnTo>
                  <a:pt x="104" y="373"/>
                </a:lnTo>
                <a:lnTo>
                  <a:pt x="104" y="60"/>
                </a:lnTo>
                <a:lnTo>
                  <a:pt x="102" y="41"/>
                </a:lnTo>
                <a:lnTo>
                  <a:pt x="99" y="33"/>
                </a:lnTo>
                <a:lnTo>
                  <a:pt x="94" y="25"/>
                </a:lnTo>
                <a:lnTo>
                  <a:pt x="89" y="18"/>
                </a:lnTo>
                <a:lnTo>
                  <a:pt x="83" y="11"/>
                </a:lnTo>
                <a:lnTo>
                  <a:pt x="76" y="6"/>
                </a:lnTo>
                <a:lnTo>
                  <a:pt x="68" y="2"/>
                </a:lnTo>
                <a:lnTo>
                  <a:pt x="61" y="1"/>
                </a:lnTo>
                <a:lnTo>
                  <a:pt x="52" y="0"/>
                </a:lnTo>
                <a:lnTo>
                  <a:pt x="45" y="1"/>
                </a:lnTo>
                <a:lnTo>
                  <a:pt x="36" y="2"/>
                </a:lnTo>
                <a:lnTo>
                  <a:pt x="29" y="6"/>
                </a:lnTo>
                <a:lnTo>
                  <a:pt x="23" y="11"/>
                </a:lnTo>
                <a:lnTo>
                  <a:pt x="16" y="18"/>
                </a:lnTo>
                <a:lnTo>
                  <a:pt x="10" y="25"/>
                </a:lnTo>
                <a:lnTo>
                  <a:pt x="6" y="33"/>
                </a:lnTo>
                <a:lnTo>
                  <a:pt x="3" y="41"/>
                </a:lnTo>
                <a:lnTo>
                  <a:pt x="2" y="51"/>
                </a:lnTo>
                <a:lnTo>
                  <a:pt x="0" y="60"/>
                </a:lnTo>
                <a:lnTo>
                  <a:pt x="0" y="373"/>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3857" name="Line 433"/>
          <p:cNvSpPr>
            <a:spLocks noChangeShapeType="1"/>
          </p:cNvSpPr>
          <p:nvPr/>
        </p:nvSpPr>
        <p:spPr bwMode="auto">
          <a:xfrm>
            <a:off x="3197225" y="5211763"/>
            <a:ext cx="1588"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3858" name="Freeform 434"/>
          <p:cNvSpPr>
            <a:spLocks/>
          </p:cNvSpPr>
          <p:nvPr/>
        </p:nvSpPr>
        <p:spPr bwMode="auto">
          <a:xfrm>
            <a:off x="3179763" y="5211763"/>
            <a:ext cx="323850" cy="38100"/>
          </a:xfrm>
          <a:custGeom>
            <a:avLst/>
            <a:gdLst>
              <a:gd name="T0" fmla="*/ 18030 w 934"/>
              <a:gd name="T1" fmla="*/ 0 h 121"/>
              <a:gd name="T2" fmla="*/ 15603 w 934"/>
              <a:gd name="T3" fmla="*/ 315 h 121"/>
              <a:gd name="T4" fmla="*/ 12482 w 934"/>
              <a:gd name="T5" fmla="*/ 630 h 121"/>
              <a:gd name="T6" fmla="*/ 10055 w 934"/>
              <a:gd name="T7" fmla="*/ 1889 h 121"/>
              <a:gd name="T8" fmla="*/ 7975 w 934"/>
              <a:gd name="T9" fmla="*/ 3464 h 121"/>
              <a:gd name="T10" fmla="*/ 5548 w 934"/>
              <a:gd name="T11" fmla="*/ 5668 h 121"/>
              <a:gd name="T12" fmla="*/ 3467 w 934"/>
              <a:gd name="T13" fmla="*/ 7872 h 121"/>
              <a:gd name="T14" fmla="*/ 2080 w 934"/>
              <a:gd name="T15" fmla="*/ 10391 h 121"/>
              <a:gd name="T16" fmla="*/ 1040 w 934"/>
              <a:gd name="T17" fmla="*/ 12910 h 121"/>
              <a:gd name="T18" fmla="*/ 693 w 934"/>
              <a:gd name="T19" fmla="*/ 16059 h 121"/>
              <a:gd name="T20" fmla="*/ 0 w 934"/>
              <a:gd name="T21" fmla="*/ 18893 h 121"/>
              <a:gd name="T22" fmla="*/ 693 w 934"/>
              <a:gd name="T23" fmla="*/ 22041 h 121"/>
              <a:gd name="T24" fmla="*/ 1040 w 934"/>
              <a:gd name="T25" fmla="*/ 24875 h 121"/>
              <a:gd name="T26" fmla="*/ 2080 w 934"/>
              <a:gd name="T27" fmla="*/ 27709 h 121"/>
              <a:gd name="T28" fmla="*/ 3467 w 934"/>
              <a:gd name="T29" fmla="*/ 29913 h 121"/>
              <a:gd name="T30" fmla="*/ 5548 w 934"/>
              <a:gd name="T31" fmla="*/ 32432 h 121"/>
              <a:gd name="T32" fmla="*/ 7975 w 934"/>
              <a:gd name="T33" fmla="*/ 34321 h 121"/>
              <a:gd name="T34" fmla="*/ 10055 w 934"/>
              <a:gd name="T35" fmla="*/ 35896 h 121"/>
              <a:gd name="T36" fmla="*/ 12482 w 934"/>
              <a:gd name="T37" fmla="*/ 36840 h 121"/>
              <a:gd name="T38" fmla="*/ 15603 w 934"/>
              <a:gd name="T39" fmla="*/ 37785 h 121"/>
              <a:gd name="T40" fmla="*/ 18030 w 934"/>
              <a:gd name="T41" fmla="*/ 38100 h 121"/>
              <a:gd name="T42" fmla="*/ 305820 w 934"/>
              <a:gd name="T43" fmla="*/ 38100 h 121"/>
              <a:gd name="T44" fmla="*/ 311368 w 934"/>
              <a:gd name="T45" fmla="*/ 36840 h 121"/>
              <a:gd name="T46" fmla="*/ 314141 w 934"/>
              <a:gd name="T47" fmla="*/ 35896 h 121"/>
              <a:gd name="T48" fmla="*/ 316569 w 934"/>
              <a:gd name="T49" fmla="*/ 34321 h 121"/>
              <a:gd name="T50" fmla="*/ 318996 w 934"/>
              <a:gd name="T51" fmla="*/ 32432 h 121"/>
              <a:gd name="T52" fmla="*/ 320383 w 934"/>
              <a:gd name="T53" fmla="*/ 29913 h 121"/>
              <a:gd name="T54" fmla="*/ 321770 w 934"/>
              <a:gd name="T55" fmla="*/ 27709 h 121"/>
              <a:gd name="T56" fmla="*/ 323157 w 934"/>
              <a:gd name="T57" fmla="*/ 24875 h 121"/>
              <a:gd name="T58" fmla="*/ 323503 w 934"/>
              <a:gd name="T59" fmla="*/ 22041 h 121"/>
              <a:gd name="T60" fmla="*/ 323850 w 934"/>
              <a:gd name="T61" fmla="*/ 18893 h 121"/>
              <a:gd name="T62" fmla="*/ 323503 w 934"/>
              <a:gd name="T63" fmla="*/ 16059 h 121"/>
              <a:gd name="T64" fmla="*/ 323157 w 934"/>
              <a:gd name="T65" fmla="*/ 12910 h 121"/>
              <a:gd name="T66" fmla="*/ 321770 w 934"/>
              <a:gd name="T67" fmla="*/ 10391 h 121"/>
              <a:gd name="T68" fmla="*/ 320383 w 934"/>
              <a:gd name="T69" fmla="*/ 7872 h 121"/>
              <a:gd name="T70" fmla="*/ 318996 w 934"/>
              <a:gd name="T71" fmla="*/ 5668 h 121"/>
              <a:gd name="T72" fmla="*/ 316569 w 934"/>
              <a:gd name="T73" fmla="*/ 3464 h 121"/>
              <a:gd name="T74" fmla="*/ 314141 w 934"/>
              <a:gd name="T75" fmla="*/ 1889 h 121"/>
              <a:gd name="T76" fmla="*/ 311368 w 934"/>
              <a:gd name="T77" fmla="*/ 630 h 121"/>
              <a:gd name="T78" fmla="*/ 308940 w 934"/>
              <a:gd name="T79" fmla="*/ 315 h 121"/>
              <a:gd name="T80" fmla="*/ 305820 w 934"/>
              <a:gd name="T81" fmla="*/ 0 h 121"/>
              <a:gd name="T82" fmla="*/ 18030 w 934"/>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1"/>
              <a:gd name="T128" fmla="*/ 934 w 934"/>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1">
                <a:moveTo>
                  <a:pt x="52" y="0"/>
                </a:moveTo>
                <a:lnTo>
                  <a:pt x="45" y="1"/>
                </a:lnTo>
                <a:lnTo>
                  <a:pt x="36" y="2"/>
                </a:lnTo>
                <a:lnTo>
                  <a:pt x="29" y="6"/>
                </a:lnTo>
                <a:lnTo>
                  <a:pt x="23" y="11"/>
                </a:lnTo>
                <a:lnTo>
                  <a:pt x="16" y="18"/>
                </a:lnTo>
                <a:lnTo>
                  <a:pt x="10" y="25"/>
                </a:lnTo>
                <a:lnTo>
                  <a:pt x="6" y="33"/>
                </a:lnTo>
                <a:lnTo>
                  <a:pt x="3" y="41"/>
                </a:lnTo>
                <a:lnTo>
                  <a:pt x="2" y="51"/>
                </a:lnTo>
                <a:lnTo>
                  <a:pt x="0" y="60"/>
                </a:lnTo>
                <a:lnTo>
                  <a:pt x="2" y="70"/>
                </a:lnTo>
                <a:lnTo>
                  <a:pt x="3" y="79"/>
                </a:lnTo>
                <a:lnTo>
                  <a:pt x="6" y="88"/>
                </a:lnTo>
                <a:lnTo>
                  <a:pt x="10" y="95"/>
                </a:lnTo>
                <a:lnTo>
                  <a:pt x="16" y="103"/>
                </a:lnTo>
                <a:lnTo>
                  <a:pt x="23" y="109"/>
                </a:lnTo>
                <a:lnTo>
                  <a:pt x="29" y="114"/>
                </a:lnTo>
                <a:lnTo>
                  <a:pt x="36" y="117"/>
                </a:lnTo>
                <a:lnTo>
                  <a:pt x="45" y="120"/>
                </a:lnTo>
                <a:lnTo>
                  <a:pt x="52" y="121"/>
                </a:lnTo>
                <a:lnTo>
                  <a:pt x="882" y="121"/>
                </a:lnTo>
                <a:lnTo>
                  <a:pt x="898" y="117"/>
                </a:lnTo>
                <a:lnTo>
                  <a:pt x="906" y="114"/>
                </a:lnTo>
                <a:lnTo>
                  <a:pt x="913" y="109"/>
                </a:lnTo>
                <a:lnTo>
                  <a:pt x="920" y="103"/>
                </a:lnTo>
                <a:lnTo>
                  <a:pt x="924" y="95"/>
                </a:lnTo>
                <a:lnTo>
                  <a:pt x="928" y="88"/>
                </a:lnTo>
                <a:lnTo>
                  <a:pt x="932" y="79"/>
                </a:lnTo>
                <a:lnTo>
                  <a:pt x="933" y="70"/>
                </a:lnTo>
                <a:lnTo>
                  <a:pt x="934" y="60"/>
                </a:lnTo>
                <a:lnTo>
                  <a:pt x="933" y="51"/>
                </a:lnTo>
                <a:lnTo>
                  <a:pt x="932" y="41"/>
                </a:lnTo>
                <a:lnTo>
                  <a:pt x="928" y="33"/>
                </a:lnTo>
                <a:lnTo>
                  <a:pt x="924" y="25"/>
                </a:lnTo>
                <a:lnTo>
                  <a:pt x="920" y="18"/>
                </a:lnTo>
                <a:lnTo>
                  <a:pt x="913" y="11"/>
                </a:lnTo>
                <a:lnTo>
                  <a:pt x="906" y="6"/>
                </a:lnTo>
                <a:lnTo>
                  <a:pt x="898" y="2"/>
                </a:lnTo>
                <a:lnTo>
                  <a:pt x="891" y="1"/>
                </a:lnTo>
                <a:lnTo>
                  <a:pt x="882"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3859" name="Line 435"/>
          <p:cNvSpPr>
            <a:spLocks noChangeShapeType="1"/>
          </p:cNvSpPr>
          <p:nvPr/>
        </p:nvSpPr>
        <p:spPr bwMode="auto">
          <a:xfrm>
            <a:off x="3484563" y="5211763"/>
            <a:ext cx="1587"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3860" name="Freeform 436"/>
          <p:cNvSpPr>
            <a:spLocks/>
          </p:cNvSpPr>
          <p:nvPr/>
        </p:nvSpPr>
        <p:spPr bwMode="auto">
          <a:xfrm>
            <a:off x="3467100" y="5211763"/>
            <a:ext cx="322263" cy="38100"/>
          </a:xfrm>
          <a:custGeom>
            <a:avLst/>
            <a:gdLst>
              <a:gd name="T0" fmla="*/ 17942 w 934"/>
              <a:gd name="T1" fmla="*/ 0 h 121"/>
              <a:gd name="T2" fmla="*/ 15182 w 934"/>
              <a:gd name="T3" fmla="*/ 315 h 121"/>
              <a:gd name="T4" fmla="*/ 12421 w 934"/>
              <a:gd name="T5" fmla="*/ 630 h 121"/>
              <a:gd name="T6" fmla="*/ 10006 w 934"/>
              <a:gd name="T7" fmla="*/ 1889 h 121"/>
              <a:gd name="T8" fmla="*/ 7246 w 934"/>
              <a:gd name="T9" fmla="*/ 3464 h 121"/>
              <a:gd name="T10" fmla="*/ 5176 w 934"/>
              <a:gd name="T11" fmla="*/ 5668 h 121"/>
              <a:gd name="T12" fmla="*/ 3450 w 934"/>
              <a:gd name="T13" fmla="*/ 7872 h 121"/>
              <a:gd name="T14" fmla="*/ 2415 w 934"/>
              <a:gd name="T15" fmla="*/ 10391 h 121"/>
              <a:gd name="T16" fmla="*/ 1035 w 934"/>
              <a:gd name="T17" fmla="*/ 12910 h 121"/>
              <a:gd name="T18" fmla="*/ 690 w 934"/>
              <a:gd name="T19" fmla="*/ 16059 h 121"/>
              <a:gd name="T20" fmla="*/ 0 w 934"/>
              <a:gd name="T21" fmla="*/ 18893 h 121"/>
              <a:gd name="T22" fmla="*/ 690 w 934"/>
              <a:gd name="T23" fmla="*/ 22041 h 121"/>
              <a:gd name="T24" fmla="*/ 1035 w 934"/>
              <a:gd name="T25" fmla="*/ 24875 h 121"/>
              <a:gd name="T26" fmla="*/ 2415 w 934"/>
              <a:gd name="T27" fmla="*/ 27709 h 121"/>
              <a:gd name="T28" fmla="*/ 3450 w 934"/>
              <a:gd name="T29" fmla="*/ 29913 h 121"/>
              <a:gd name="T30" fmla="*/ 5176 w 934"/>
              <a:gd name="T31" fmla="*/ 32432 h 121"/>
              <a:gd name="T32" fmla="*/ 7246 w 934"/>
              <a:gd name="T33" fmla="*/ 34321 h 121"/>
              <a:gd name="T34" fmla="*/ 10006 w 934"/>
              <a:gd name="T35" fmla="*/ 35896 h 121"/>
              <a:gd name="T36" fmla="*/ 12421 w 934"/>
              <a:gd name="T37" fmla="*/ 36840 h 121"/>
              <a:gd name="T38" fmla="*/ 15182 w 934"/>
              <a:gd name="T39" fmla="*/ 37785 h 121"/>
              <a:gd name="T40" fmla="*/ 17942 w 934"/>
              <a:gd name="T41" fmla="*/ 38100 h 121"/>
              <a:gd name="T42" fmla="*/ 304666 w 934"/>
              <a:gd name="T43" fmla="*/ 38100 h 121"/>
              <a:gd name="T44" fmla="*/ 310187 w 934"/>
              <a:gd name="T45" fmla="*/ 36840 h 121"/>
              <a:gd name="T46" fmla="*/ 312602 w 934"/>
              <a:gd name="T47" fmla="*/ 35896 h 121"/>
              <a:gd name="T48" fmla="*/ 314672 w 934"/>
              <a:gd name="T49" fmla="*/ 34321 h 121"/>
              <a:gd name="T50" fmla="*/ 316742 w 934"/>
              <a:gd name="T51" fmla="*/ 32432 h 121"/>
              <a:gd name="T52" fmla="*/ 319158 w 934"/>
              <a:gd name="T53" fmla="*/ 29913 h 121"/>
              <a:gd name="T54" fmla="*/ 320193 w 934"/>
              <a:gd name="T55" fmla="*/ 27709 h 121"/>
              <a:gd name="T56" fmla="*/ 321573 w 934"/>
              <a:gd name="T57" fmla="*/ 24875 h 121"/>
              <a:gd name="T58" fmla="*/ 321918 w 934"/>
              <a:gd name="T59" fmla="*/ 22041 h 121"/>
              <a:gd name="T60" fmla="*/ 322263 w 934"/>
              <a:gd name="T61" fmla="*/ 18893 h 121"/>
              <a:gd name="T62" fmla="*/ 321918 w 934"/>
              <a:gd name="T63" fmla="*/ 16059 h 121"/>
              <a:gd name="T64" fmla="*/ 321573 w 934"/>
              <a:gd name="T65" fmla="*/ 12910 h 121"/>
              <a:gd name="T66" fmla="*/ 320193 w 934"/>
              <a:gd name="T67" fmla="*/ 10391 h 121"/>
              <a:gd name="T68" fmla="*/ 319158 w 934"/>
              <a:gd name="T69" fmla="*/ 7872 h 121"/>
              <a:gd name="T70" fmla="*/ 316742 w 934"/>
              <a:gd name="T71" fmla="*/ 5668 h 121"/>
              <a:gd name="T72" fmla="*/ 314672 w 934"/>
              <a:gd name="T73" fmla="*/ 3464 h 121"/>
              <a:gd name="T74" fmla="*/ 312602 w 934"/>
              <a:gd name="T75" fmla="*/ 1889 h 121"/>
              <a:gd name="T76" fmla="*/ 310187 w 934"/>
              <a:gd name="T77" fmla="*/ 630 h 121"/>
              <a:gd name="T78" fmla="*/ 307081 w 934"/>
              <a:gd name="T79" fmla="*/ 315 h 121"/>
              <a:gd name="T80" fmla="*/ 304666 w 934"/>
              <a:gd name="T81" fmla="*/ 0 h 121"/>
              <a:gd name="T82" fmla="*/ 17942 w 934"/>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1"/>
              <a:gd name="T128" fmla="*/ 934 w 934"/>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1">
                <a:moveTo>
                  <a:pt x="52" y="0"/>
                </a:moveTo>
                <a:lnTo>
                  <a:pt x="44" y="1"/>
                </a:lnTo>
                <a:lnTo>
                  <a:pt x="36" y="2"/>
                </a:lnTo>
                <a:lnTo>
                  <a:pt x="29" y="6"/>
                </a:lnTo>
                <a:lnTo>
                  <a:pt x="21" y="11"/>
                </a:lnTo>
                <a:lnTo>
                  <a:pt x="15" y="18"/>
                </a:lnTo>
                <a:lnTo>
                  <a:pt x="10" y="25"/>
                </a:lnTo>
                <a:lnTo>
                  <a:pt x="7" y="33"/>
                </a:lnTo>
                <a:lnTo>
                  <a:pt x="3" y="41"/>
                </a:lnTo>
                <a:lnTo>
                  <a:pt x="2" y="51"/>
                </a:lnTo>
                <a:lnTo>
                  <a:pt x="0" y="60"/>
                </a:lnTo>
                <a:lnTo>
                  <a:pt x="2" y="70"/>
                </a:lnTo>
                <a:lnTo>
                  <a:pt x="3" y="79"/>
                </a:lnTo>
                <a:lnTo>
                  <a:pt x="7" y="88"/>
                </a:lnTo>
                <a:lnTo>
                  <a:pt x="10" y="95"/>
                </a:lnTo>
                <a:lnTo>
                  <a:pt x="15" y="103"/>
                </a:lnTo>
                <a:lnTo>
                  <a:pt x="21" y="109"/>
                </a:lnTo>
                <a:lnTo>
                  <a:pt x="29" y="114"/>
                </a:lnTo>
                <a:lnTo>
                  <a:pt x="36" y="117"/>
                </a:lnTo>
                <a:lnTo>
                  <a:pt x="44" y="120"/>
                </a:lnTo>
                <a:lnTo>
                  <a:pt x="52" y="121"/>
                </a:lnTo>
                <a:lnTo>
                  <a:pt x="883" y="121"/>
                </a:lnTo>
                <a:lnTo>
                  <a:pt x="899" y="117"/>
                </a:lnTo>
                <a:lnTo>
                  <a:pt x="906" y="114"/>
                </a:lnTo>
                <a:lnTo>
                  <a:pt x="912" y="109"/>
                </a:lnTo>
                <a:lnTo>
                  <a:pt x="918" y="103"/>
                </a:lnTo>
                <a:lnTo>
                  <a:pt x="925" y="95"/>
                </a:lnTo>
                <a:lnTo>
                  <a:pt x="928" y="88"/>
                </a:lnTo>
                <a:lnTo>
                  <a:pt x="932" y="79"/>
                </a:lnTo>
                <a:lnTo>
                  <a:pt x="933" y="70"/>
                </a:lnTo>
                <a:lnTo>
                  <a:pt x="934" y="60"/>
                </a:lnTo>
                <a:lnTo>
                  <a:pt x="933" y="51"/>
                </a:lnTo>
                <a:lnTo>
                  <a:pt x="932" y="41"/>
                </a:lnTo>
                <a:lnTo>
                  <a:pt x="928" y="33"/>
                </a:lnTo>
                <a:lnTo>
                  <a:pt x="925" y="25"/>
                </a:lnTo>
                <a:lnTo>
                  <a:pt x="918" y="18"/>
                </a:lnTo>
                <a:lnTo>
                  <a:pt x="912" y="11"/>
                </a:lnTo>
                <a:lnTo>
                  <a:pt x="906" y="6"/>
                </a:lnTo>
                <a:lnTo>
                  <a:pt x="899" y="2"/>
                </a:lnTo>
                <a:lnTo>
                  <a:pt x="890" y="1"/>
                </a:lnTo>
                <a:lnTo>
                  <a:pt x="883"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3861" name="Line 437"/>
          <p:cNvSpPr>
            <a:spLocks noChangeShapeType="1"/>
          </p:cNvSpPr>
          <p:nvPr/>
        </p:nvSpPr>
        <p:spPr bwMode="auto">
          <a:xfrm>
            <a:off x="3770313" y="5211763"/>
            <a:ext cx="1587"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3862" name="Freeform 438"/>
          <p:cNvSpPr>
            <a:spLocks/>
          </p:cNvSpPr>
          <p:nvPr/>
        </p:nvSpPr>
        <p:spPr bwMode="auto">
          <a:xfrm>
            <a:off x="3752850" y="5211763"/>
            <a:ext cx="322263" cy="38100"/>
          </a:xfrm>
          <a:custGeom>
            <a:avLst/>
            <a:gdLst>
              <a:gd name="T0" fmla="*/ 17980 w 932"/>
              <a:gd name="T1" fmla="*/ 0 h 121"/>
              <a:gd name="T2" fmla="*/ 14868 w 932"/>
              <a:gd name="T3" fmla="*/ 315 h 121"/>
              <a:gd name="T4" fmla="*/ 12102 w 932"/>
              <a:gd name="T5" fmla="*/ 630 h 121"/>
              <a:gd name="T6" fmla="*/ 9682 w 932"/>
              <a:gd name="T7" fmla="*/ 1889 h 121"/>
              <a:gd name="T8" fmla="*/ 7261 w 932"/>
              <a:gd name="T9" fmla="*/ 3464 h 121"/>
              <a:gd name="T10" fmla="*/ 4841 w 932"/>
              <a:gd name="T11" fmla="*/ 5668 h 121"/>
              <a:gd name="T12" fmla="*/ 3112 w 932"/>
              <a:gd name="T13" fmla="*/ 7872 h 121"/>
              <a:gd name="T14" fmla="*/ 1383 w 932"/>
              <a:gd name="T15" fmla="*/ 10391 h 121"/>
              <a:gd name="T16" fmla="*/ 692 w 932"/>
              <a:gd name="T17" fmla="*/ 12910 h 121"/>
              <a:gd name="T18" fmla="*/ 0 w 932"/>
              <a:gd name="T19" fmla="*/ 16059 h 121"/>
              <a:gd name="T20" fmla="*/ 0 w 932"/>
              <a:gd name="T21" fmla="*/ 18893 h 121"/>
              <a:gd name="T22" fmla="*/ 0 w 932"/>
              <a:gd name="T23" fmla="*/ 22041 h 121"/>
              <a:gd name="T24" fmla="*/ 692 w 932"/>
              <a:gd name="T25" fmla="*/ 24875 h 121"/>
              <a:gd name="T26" fmla="*/ 1383 w 932"/>
              <a:gd name="T27" fmla="*/ 27709 h 121"/>
              <a:gd name="T28" fmla="*/ 3112 w 932"/>
              <a:gd name="T29" fmla="*/ 29913 h 121"/>
              <a:gd name="T30" fmla="*/ 4841 w 932"/>
              <a:gd name="T31" fmla="*/ 32432 h 121"/>
              <a:gd name="T32" fmla="*/ 7261 w 932"/>
              <a:gd name="T33" fmla="*/ 34321 h 121"/>
              <a:gd name="T34" fmla="*/ 9682 w 932"/>
              <a:gd name="T35" fmla="*/ 35896 h 121"/>
              <a:gd name="T36" fmla="*/ 12102 w 932"/>
              <a:gd name="T37" fmla="*/ 36840 h 121"/>
              <a:gd name="T38" fmla="*/ 14868 w 932"/>
              <a:gd name="T39" fmla="*/ 37785 h 121"/>
              <a:gd name="T40" fmla="*/ 17980 w 932"/>
              <a:gd name="T41" fmla="*/ 38100 h 121"/>
              <a:gd name="T42" fmla="*/ 304283 w 932"/>
              <a:gd name="T43" fmla="*/ 38100 h 121"/>
              <a:gd name="T44" fmla="*/ 309815 w 932"/>
              <a:gd name="T45" fmla="*/ 36840 h 121"/>
              <a:gd name="T46" fmla="*/ 312927 w 932"/>
              <a:gd name="T47" fmla="*/ 35896 h 121"/>
              <a:gd name="T48" fmla="*/ 315002 w 932"/>
              <a:gd name="T49" fmla="*/ 34321 h 121"/>
              <a:gd name="T50" fmla="*/ 317422 w 932"/>
              <a:gd name="T51" fmla="*/ 32432 h 121"/>
              <a:gd name="T52" fmla="*/ 318805 w 932"/>
              <a:gd name="T53" fmla="*/ 29913 h 121"/>
              <a:gd name="T54" fmla="*/ 320534 w 932"/>
              <a:gd name="T55" fmla="*/ 27709 h 121"/>
              <a:gd name="T56" fmla="*/ 321571 w 932"/>
              <a:gd name="T57" fmla="*/ 24875 h 121"/>
              <a:gd name="T58" fmla="*/ 322263 w 932"/>
              <a:gd name="T59" fmla="*/ 22041 h 121"/>
              <a:gd name="T60" fmla="*/ 322263 w 932"/>
              <a:gd name="T61" fmla="*/ 18893 h 121"/>
              <a:gd name="T62" fmla="*/ 322263 w 932"/>
              <a:gd name="T63" fmla="*/ 16059 h 121"/>
              <a:gd name="T64" fmla="*/ 321571 w 932"/>
              <a:gd name="T65" fmla="*/ 12910 h 121"/>
              <a:gd name="T66" fmla="*/ 320534 w 932"/>
              <a:gd name="T67" fmla="*/ 10391 h 121"/>
              <a:gd name="T68" fmla="*/ 318805 w 932"/>
              <a:gd name="T69" fmla="*/ 7872 h 121"/>
              <a:gd name="T70" fmla="*/ 317422 w 932"/>
              <a:gd name="T71" fmla="*/ 5668 h 121"/>
              <a:gd name="T72" fmla="*/ 315002 w 932"/>
              <a:gd name="T73" fmla="*/ 3464 h 121"/>
              <a:gd name="T74" fmla="*/ 312927 w 932"/>
              <a:gd name="T75" fmla="*/ 1889 h 121"/>
              <a:gd name="T76" fmla="*/ 309815 w 932"/>
              <a:gd name="T77" fmla="*/ 630 h 121"/>
              <a:gd name="T78" fmla="*/ 307395 w 932"/>
              <a:gd name="T79" fmla="*/ 315 h 121"/>
              <a:gd name="T80" fmla="*/ 304283 w 932"/>
              <a:gd name="T81" fmla="*/ 0 h 121"/>
              <a:gd name="T82" fmla="*/ 17980 w 932"/>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1"/>
              <a:gd name="T128" fmla="*/ 932 w 932"/>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1">
                <a:moveTo>
                  <a:pt x="52" y="0"/>
                </a:moveTo>
                <a:lnTo>
                  <a:pt x="43" y="1"/>
                </a:lnTo>
                <a:lnTo>
                  <a:pt x="35" y="2"/>
                </a:lnTo>
                <a:lnTo>
                  <a:pt x="28" y="6"/>
                </a:lnTo>
                <a:lnTo>
                  <a:pt x="21" y="11"/>
                </a:lnTo>
                <a:lnTo>
                  <a:pt x="14" y="18"/>
                </a:lnTo>
                <a:lnTo>
                  <a:pt x="9" y="25"/>
                </a:lnTo>
                <a:lnTo>
                  <a:pt x="4" y="33"/>
                </a:lnTo>
                <a:lnTo>
                  <a:pt x="2" y="41"/>
                </a:lnTo>
                <a:lnTo>
                  <a:pt x="0" y="51"/>
                </a:lnTo>
                <a:lnTo>
                  <a:pt x="0" y="60"/>
                </a:lnTo>
                <a:lnTo>
                  <a:pt x="0" y="70"/>
                </a:lnTo>
                <a:lnTo>
                  <a:pt x="2" y="79"/>
                </a:lnTo>
                <a:lnTo>
                  <a:pt x="4" y="88"/>
                </a:lnTo>
                <a:lnTo>
                  <a:pt x="9" y="95"/>
                </a:lnTo>
                <a:lnTo>
                  <a:pt x="14" y="103"/>
                </a:lnTo>
                <a:lnTo>
                  <a:pt x="21" y="109"/>
                </a:lnTo>
                <a:lnTo>
                  <a:pt x="28" y="114"/>
                </a:lnTo>
                <a:lnTo>
                  <a:pt x="35" y="117"/>
                </a:lnTo>
                <a:lnTo>
                  <a:pt x="43" y="120"/>
                </a:lnTo>
                <a:lnTo>
                  <a:pt x="52" y="121"/>
                </a:lnTo>
                <a:lnTo>
                  <a:pt x="880" y="121"/>
                </a:lnTo>
                <a:lnTo>
                  <a:pt x="896" y="117"/>
                </a:lnTo>
                <a:lnTo>
                  <a:pt x="905" y="114"/>
                </a:lnTo>
                <a:lnTo>
                  <a:pt x="911" y="109"/>
                </a:lnTo>
                <a:lnTo>
                  <a:pt x="918" y="103"/>
                </a:lnTo>
                <a:lnTo>
                  <a:pt x="922" y="95"/>
                </a:lnTo>
                <a:lnTo>
                  <a:pt x="927" y="88"/>
                </a:lnTo>
                <a:lnTo>
                  <a:pt x="930" y="79"/>
                </a:lnTo>
                <a:lnTo>
                  <a:pt x="932" y="70"/>
                </a:lnTo>
                <a:lnTo>
                  <a:pt x="932" y="60"/>
                </a:lnTo>
                <a:lnTo>
                  <a:pt x="932" y="51"/>
                </a:lnTo>
                <a:lnTo>
                  <a:pt x="930" y="41"/>
                </a:lnTo>
                <a:lnTo>
                  <a:pt x="927" y="33"/>
                </a:lnTo>
                <a:lnTo>
                  <a:pt x="922" y="25"/>
                </a:lnTo>
                <a:lnTo>
                  <a:pt x="918" y="18"/>
                </a:lnTo>
                <a:lnTo>
                  <a:pt x="911" y="11"/>
                </a:lnTo>
                <a:lnTo>
                  <a:pt x="905" y="6"/>
                </a:lnTo>
                <a:lnTo>
                  <a:pt x="896" y="2"/>
                </a:lnTo>
                <a:lnTo>
                  <a:pt x="889" y="1"/>
                </a:lnTo>
                <a:lnTo>
                  <a:pt x="880"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3863" name="Line 439"/>
          <p:cNvSpPr>
            <a:spLocks noChangeShapeType="1"/>
          </p:cNvSpPr>
          <p:nvPr/>
        </p:nvSpPr>
        <p:spPr bwMode="auto">
          <a:xfrm>
            <a:off x="4040188" y="5230813"/>
            <a:ext cx="1587"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3864" name="Freeform 440"/>
          <p:cNvSpPr>
            <a:spLocks/>
          </p:cNvSpPr>
          <p:nvPr/>
        </p:nvSpPr>
        <p:spPr bwMode="auto">
          <a:xfrm>
            <a:off x="4040188" y="5110163"/>
            <a:ext cx="34925" cy="139700"/>
          </a:xfrm>
          <a:custGeom>
            <a:avLst/>
            <a:gdLst>
              <a:gd name="T0" fmla="*/ 0 w 102"/>
              <a:gd name="T1" fmla="*/ 120376 h 441"/>
              <a:gd name="T2" fmla="*/ 0 w 102"/>
              <a:gd name="T3" fmla="*/ 123544 h 441"/>
              <a:gd name="T4" fmla="*/ 685 w 102"/>
              <a:gd name="T5" fmla="*/ 126395 h 441"/>
              <a:gd name="T6" fmla="*/ 1712 w 102"/>
              <a:gd name="T7" fmla="*/ 129246 h 441"/>
              <a:gd name="T8" fmla="*/ 3424 w 102"/>
              <a:gd name="T9" fmla="*/ 131464 h 441"/>
              <a:gd name="T10" fmla="*/ 5136 w 102"/>
              <a:gd name="T11" fmla="*/ 133998 h 441"/>
              <a:gd name="T12" fmla="*/ 7190 w 102"/>
              <a:gd name="T13" fmla="*/ 135899 h 441"/>
              <a:gd name="T14" fmla="*/ 9587 w 102"/>
              <a:gd name="T15" fmla="*/ 137483 h 441"/>
              <a:gd name="T16" fmla="*/ 12326 w 102"/>
              <a:gd name="T17" fmla="*/ 138433 h 441"/>
              <a:gd name="T18" fmla="*/ 14723 w 102"/>
              <a:gd name="T19" fmla="*/ 139383 h 441"/>
              <a:gd name="T20" fmla="*/ 17805 w 102"/>
              <a:gd name="T21" fmla="*/ 139700 h 441"/>
              <a:gd name="T22" fmla="*/ 20202 w 102"/>
              <a:gd name="T23" fmla="*/ 139383 h 441"/>
              <a:gd name="T24" fmla="*/ 22599 w 102"/>
              <a:gd name="T25" fmla="*/ 138433 h 441"/>
              <a:gd name="T26" fmla="*/ 25680 w 102"/>
              <a:gd name="T27" fmla="*/ 137483 h 441"/>
              <a:gd name="T28" fmla="*/ 27735 w 102"/>
              <a:gd name="T29" fmla="*/ 135899 h 441"/>
              <a:gd name="T30" fmla="*/ 30131 w 102"/>
              <a:gd name="T31" fmla="*/ 133998 h 441"/>
              <a:gd name="T32" fmla="*/ 31501 w 102"/>
              <a:gd name="T33" fmla="*/ 131464 h 441"/>
              <a:gd name="T34" fmla="*/ 33213 w 102"/>
              <a:gd name="T35" fmla="*/ 129246 h 441"/>
              <a:gd name="T36" fmla="*/ 34240 w 102"/>
              <a:gd name="T37" fmla="*/ 126395 h 441"/>
              <a:gd name="T38" fmla="*/ 34925 w 102"/>
              <a:gd name="T39" fmla="*/ 123544 h 441"/>
              <a:gd name="T40" fmla="*/ 34925 w 102"/>
              <a:gd name="T41" fmla="*/ 120376 h 441"/>
              <a:gd name="T42" fmla="*/ 34925 w 102"/>
              <a:gd name="T43" fmla="*/ 19640 h 441"/>
              <a:gd name="T44" fmla="*/ 34240 w 102"/>
              <a:gd name="T45" fmla="*/ 13305 h 441"/>
              <a:gd name="T46" fmla="*/ 33213 w 102"/>
              <a:gd name="T47" fmla="*/ 10771 h 441"/>
              <a:gd name="T48" fmla="*/ 31501 w 102"/>
              <a:gd name="T49" fmla="*/ 7920 h 441"/>
              <a:gd name="T50" fmla="*/ 30131 w 102"/>
              <a:gd name="T51" fmla="*/ 5702 h 441"/>
              <a:gd name="T52" fmla="*/ 27735 w 102"/>
              <a:gd name="T53" fmla="*/ 3801 h 441"/>
              <a:gd name="T54" fmla="*/ 25680 w 102"/>
              <a:gd name="T55" fmla="*/ 2217 h 441"/>
              <a:gd name="T56" fmla="*/ 22599 w 102"/>
              <a:gd name="T57" fmla="*/ 1267 h 441"/>
              <a:gd name="T58" fmla="*/ 20202 w 102"/>
              <a:gd name="T59" fmla="*/ 317 h 441"/>
              <a:gd name="T60" fmla="*/ 17805 w 102"/>
              <a:gd name="T61" fmla="*/ 0 h 441"/>
              <a:gd name="T62" fmla="*/ 14723 w 102"/>
              <a:gd name="T63" fmla="*/ 317 h 441"/>
              <a:gd name="T64" fmla="*/ 12326 w 102"/>
              <a:gd name="T65" fmla="*/ 1267 h 441"/>
              <a:gd name="T66" fmla="*/ 9587 w 102"/>
              <a:gd name="T67" fmla="*/ 2217 h 441"/>
              <a:gd name="T68" fmla="*/ 7190 w 102"/>
              <a:gd name="T69" fmla="*/ 3801 h 441"/>
              <a:gd name="T70" fmla="*/ 5136 w 102"/>
              <a:gd name="T71" fmla="*/ 5702 h 441"/>
              <a:gd name="T72" fmla="*/ 3424 w 102"/>
              <a:gd name="T73" fmla="*/ 7920 h 441"/>
              <a:gd name="T74" fmla="*/ 1712 w 102"/>
              <a:gd name="T75" fmla="*/ 10771 h 441"/>
              <a:gd name="T76" fmla="*/ 685 w 102"/>
              <a:gd name="T77" fmla="*/ 13305 h 441"/>
              <a:gd name="T78" fmla="*/ 0 w 102"/>
              <a:gd name="T79" fmla="*/ 16473 h 441"/>
              <a:gd name="T80" fmla="*/ 0 w 102"/>
              <a:gd name="T81" fmla="*/ 19640 h 441"/>
              <a:gd name="T82" fmla="*/ 0 w 102"/>
              <a:gd name="T83" fmla="*/ 120376 h 4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
              <a:gd name="T127" fmla="*/ 0 h 441"/>
              <a:gd name="T128" fmla="*/ 102 w 102"/>
              <a:gd name="T129" fmla="*/ 441 h 44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 h="441">
                <a:moveTo>
                  <a:pt x="0" y="380"/>
                </a:moveTo>
                <a:lnTo>
                  <a:pt x="0" y="390"/>
                </a:lnTo>
                <a:lnTo>
                  <a:pt x="2" y="399"/>
                </a:lnTo>
                <a:lnTo>
                  <a:pt x="5" y="408"/>
                </a:lnTo>
                <a:lnTo>
                  <a:pt x="10" y="415"/>
                </a:lnTo>
                <a:lnTo>
                  <a:pt x="15" y="423"/>
                </a:lnTo>
                <a:lnTo>
                  <a:pt x="21" y="429"/>
                </a:lnTo>
                <a:lnTo>
                  <a:pt x="28" y="434"/>
                </a:lnTo>
                <a:lnTo>
                  <a:pt x="36" y="437"/>
                </a:lnTo>
                <a:lnTo>
                  <a:pt x="43" y="440"/>
                </a:lnTo>
                <a:lnTo>
                  <a:pt x="52" y="441"/>
                </a:lnTo>
                <a:lnTo>
                  <a:pt x="59" y="440"/>
                </a:lnTo>
                <a:lnTo>
                  <a:pt x="66" y="437"/>
                </a:lnTo>
                <a:lnTo>
                  <a:pt x="75" y="434"/>
                </a:lnTo>
                <a:lnTo>
                  <a:pt x="81" y="429"/>
                </a:lnTo>
                <a:lnTo>
                  <a:pt x="88" y="423"/>
                </a:lnTo>
                <a:lnTo>
                  <a:pt x="92" y="415"/>
                </a:lnTo>
                <a:lnTo>
                  <a:pt x="97" y="408"/>
                </a:lnTo>
                <a:lnTo>
                  <a:pt x="100" y="399"/>
                </a:lnTo>
                <a:lnTo>
                  <a:pt x="102" y="390"/>
                </a:lnTo>
                <a:lnTo>
                  <a:pt x="102" y="380"/>
                </a:lnTo>
                <a:lnTo>
                  <a:pt x="102" y="62"/>
                </a:lnTo>
                <a:lnTo>
                  <a:pt x="100" y="42"/>
                </a:lnTo>
                <a:lnTo>
                  <a:pt x="97" y="34"/>
                </a:lnTo>
                <a:lnTo>
                  <a:pt x="92" y="25"/>
                </a:lnTo>
                <a:lnTo>
                  <a:pt x="88" y="18"/>
                </a:lnTo>
                <a:lnTo>
                  <a:pt x="81" y="12"/>
                </a:lnTo>
                <a:lnTo>
                  <a:pt x="75" y="7"/>
                </a:lnTo>
                <a:lnTo>
                  <a:pt x="66" y="4"/>
                </a:lnTo>
                <a:lnTo>
                  <a:pt x="59" y="1"/>
                </a:lnTo>
                <a:lnTo>
                  <a:pt x="52" y="0"/>
                </a:lnTo>
                <a:lnTo>
                  <a:pt x="43" y="1"/>
                </a:lnTo>
                <a:lnTo>
                  <a:pt x="36" y="4"/>
                </a:lnTo>
                <a:lnTo>
                  <a:pt x="28" y="7"/>
                </a:lnTo>
                <a:lnTo>
                  <a:pt x="21" y="12"/>
                </a:lnTo>
                <a:lnTo>
                  <a:pt x="15" y="18"/>
                </a:lnTo>
                <a:lnTo>
                  <a:pt x="10" y="25"/>
                </a:lnTo>
                <a:lnTo>
                  <a:pt x="5" y="34"/>
                </a:lnTo>
                <a:lnTo>
                  <a:pt x="2" y="42"/>
                </a:lnTo>
                <a:lnTo>
                  <a:pt x="0" y="52"/>
                </a:lnTo>
                <a:lnTo>
                  <a:pt x="0" y="62"/>
                </a:lnTo>
                <a:lnTo>
                  <a:pt x="0" y="38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3865" name="Line 441"/>
          <p:cNvSpPr>
            <a:spLocks noChangeShapeType="1"/>
          </p:cNvSpPr>
          <p:nvPr/>
        </p:nvSpPr>
        <p:spPr bwMode="auto">
          <a:xfrm>
            <a:off x="4057650" y="5110163"/>
            <a:ext cx="1588"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3866" name="Freeform 442"/>
          <p:cNvSpPr>
            <a:spLocks/>
          </p:cNvSpPr>
          <p:nvPr/>
        </p:nvSpPr>
        <p:spPr bwMode="auto">
          <a:xfrm>
            <a:off x="4040188" y="5110163"/>
            <a:ext cx="322262" cy="38100"/>
          </a:xfrm>
          <a:custGeom>
            <a:avLst/>
            <a:gdLst>
              <a:gd name="T0" fmla="*/ 17980 w 932"/>
              <a:gd name="T1" fmla="*/ 0 h 121"/>
              <a:gd name="T2" fmla="*/ 14868 w 932"/>
              <a:gd name="T3" fmla="*/ 315 h 121"/>
              <a:gd name="T4" fmla="*/ 12448 w 932"/>
              <a:gd name="T5" fmla="*/ 1260 h 121"/>
              <a:gd name="T6" fmla="*/ 9682 w 932"/>
              <a:gd name="T7" fmla="*/ 2204 h 121"/>
              <a:gd name="T8" fmla="*/ 7261 w 932"/>
              <a:gd name="T9" fmla="*/ 3779 h 121"/>
              <a:gd name="T10" fmla="*/ 5187 w 932"/>
              <a:gd name="T11" fmla="*/ 5668 h 121"/>
              <a:gd name="T12" fmla="*/ 3458 w 932"/>
              <a:gd name="T13" fmla="*/ 7872 h 121"/>
              <a:gd name="T14" fmla="*/ 1729 w 932"/>
              <a:gd name="T15" fmla="*/ 10706 h 121"/>
              <a:gd name="T16" fmla="*/ 692 w 932"/>
              <a:gd name="T17" fmla="*/ 13225 h 121"/>
              <a:gd name="T18" fmla="*/ 0 w 932"/>
              <a:gd name="T19" fmla="*/ 16374 h 121"/>
              <a:gd name="T20" fmla="*/ 0 w 932"/>
              <a:gd name="T21" fmla="*/ 18893 h 121"/>
              <a:gd name="T22" fmla="*/ 0 w 932"/>
              <a:gd name="T23" fmla="*/ 22041 h 121"/>
              <a:gd name="T24" fmla="*/ 692 w 932"/>
              <a:gd name="T25" fmla="*/ 25190 h 121"/>
              <a:gd name="T26" fmla="*/ 1729 w 932"/>
              <a:gd name="T27" fmla="*/ 27709 h 121"/>
              <a:gd name="T28" fmla="*/ 3458 w 932"/>
              <a:gd name="T29" fmla="*/ 30543 h 121"/>
              <a:gd name="T30" fmla="*/ 5187 w 932"/>
              <a:gd name="T31" fmla="*/ 32747 h 121"/>
              <a:gd name="T32" fmla="*/ 7261 w 932"/>
              <a:gd name="T33" fmla="*/ 34636 h 121"/>
              <a:gd name="T34" fmla="*/ 9682 w 932"/>
              <a:gd name="T35" fmla="*/ 36211 h 121"/>
              <a:gd name="T36" fmla="*/ 12448 w 932"/>
              <a:gd name="T37" fmla="*/ 37155 h 121"/>
              <a:gd name="T38" fmla="*/ 14868 w 932"/>
              <a:gd name="T39" fmla="*/ 38100 h 121"/>
              <a:gd name="T40" fmla="*/ 17980 w 932"/>
              <a:gd name="T41" fmla="*/ 38100 h 121"/>
              <a:gd name="T42" fmla="*/ 304627 w 932"/>
              <a:gd name="T43" fmla="*/ 38100 h 121"/>
              <a:gd name="T44" fmla="*/ 310160 w 932"/>
              <a:gd name="T45" fmla="*/ 37155 h 121"/>
              <a:gd name="T46" fmla="*/ 312580 w 932"/>
              <a:gd name="T47" fmla="*/ 36211 h 121"/>
              <a:gd name="T48" fmla="*/ 315001 w 932"/>
              <a:gd name="T49" fmla="*/ 34636 h 121"/>
              <a:gd name="T50" fmla="*/ 317421 w 932"/>
              <a:gd name="T51" fmla="*/ 32747 h 121"/>
              <a:gd name="T52" fmla="*/ 319150 w 932"/>
              <a:gd name="T53" fmla="*/ 30543 h 121"/>
              <a:gd name="T54" fmla="*/ 320879 w 932"/>
              <a:gd name="T55" fmla="*/ 27709 h 121"/>
              <a:gd name="T56" fmla="*/ 321570 w 932"/>
              <a:gd name="T57" fmla="*/ 25190 h 121"/>
              <a:gd name="T58" fmla="*/ 322262 w 932"/>
              <a:gd name="T59" fmla="*/ 22041 h 121"/>
              <a:gd name="T60" fmla="*/ 322262 w 932"/>
              <a:gd name="T61" fmla="*/ 18893 h 121"/>
              <a:gd name="T62" fmla="*/ 322262 w 932"/>
              <a:gd name="T63" fmla="*/ 16374 h 121"/>
              <a:gd name="T64" fmla="*/ 321570 w 932"/>
              <a:gd name="T65" fmla="*/ 13225 h 121"/>
              <a:gd name="T66" fmla="*/ 320879 w 932"/>
              <a:gd name="T67" fmla="*/ 10706 h 121"/>
              <a:gd name="T68" fmla="*/ 319150 w 932"/>
              <a:gd name="T69" fmla="*/ 7872 h 121"/>
              <a:gd name="T70" fmla="*/ 317421 w 932"/>
              <a:gd name="T71" fmla="*/ 5668 h 121"/>
              <a:gd name="T72" fmla="*/ 315001 w 932"/>
              <a:gd name="T73" fmla="*/ 3779 h 121"/>
              <a:gd name="T74" fmla="*/ 312580 w 932"/>
              <a:gd name="T75" fmla="*/ 2204 h 121"/>
              <a:gd name="T76" fmla="*/ 310160 w 932"/>
              <a:gd name="T77" fmla="*/ 1260 h 121"/>
              <a:gd name="T78" fmla="*/ 307394 w 932"/>
              <a:gd name="T79" fmla="*/ 315 h 121"/>
              <a:gd name="T80" fmla="*/ 304627 w 932"/>
              <a:gd name="T81" fmla="*/ 0 h 121"/>
              <a:gd name="T82" fmla="*/ 17980 w 932"/>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2"/>
              <a:gd name="T127" fmla="*/ 0 h 121"/>
              <a:gd name="T128" fmla="*/ 932 w 932"/>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2" h="121">
                <a:moveTo>
                  <a:pt x="52" y="0"/>
                </a:moveTo>
                <a:lnTo>
                  <a:pt x="43" y="1"/>
                </a:lnTo>
                <a:lnTo>
                  <a:pt x="36" y="4"/>
                </a:lnTo>
                <a:lnTo>
                  <a:pt x="28" y="7"/>
                </a:lnTo>
                <a:lnTo>
                  <a:pt x="21" y="12"/>
                </a:lnTo>
                <a:lnTo>
                  <a:pt x="15" y="18"/>
                </a:lnTo>
                <a:lnTo>
                  <a:pt x="10" y="25"/>
                </a:lnTo>
                <a:lnTo>
                  <a:pt x="5" y="34"/>
                </a:lnTo>
                <a:lnTo>
                  <a:pt x="2" y="42"/>
                </a:lnTo>
                <a:lnTo>
                  <a:pt x="0" y="52"/>
                </a:lnTo>
                <a:lnTo>
                  <a:pt x="0" y="60"/>
                </a:lnTo>
                <a:lnTo>
                  <a:pt x="0" y="70"/>
                </a:lnTo>
                <a:lnTo>
                  <a:pt x="2" y="80"/>
                </a:lnTo>
                <a:lnTo>
                  <a:pt x="5" y="88"/>
                </a:lnTo>
                <a:lnTo>
                  <a:pt x="10" y="97"/>
                </a:lnTo>
                <a:lnTo>
                  <a:pt x="15" y="104"/>
                </a:lnTo>
                <a:lnTo>
                  <a:pt x="21" y="110"/>
                </a:lnTo>
                <a:lnTo>
                  <a:pt x="28" y="115"/>
                </a:lnTo>
                <a:lnTo>
                  <a:pt x="36" y="118"/>
                </a:lnTo>
                <a:lnTo>
                  <a:pt x="43" y="121"/>
                </a:lnTo>
                <a:lnTo>
                  <a:pt x="52" y="121"/>
                </a:lnTo>
                <a:lnTo>
                  <a:pt x="881" y="121"/>
                </a:lnTo>
                <a:lnTo>
                  <a:pt x="897" y="118"/>
                </a:lnTo>
                <a:lnTo>
                  <a:pt x="904" y="115"/>
                </a:lnTo>
                <a:lnTo>
                  <a:pt x="911" y="110"/>
                </a:lnTo>
                <a:lnTo>
                  <a:pt x="918" y="104"/>
                </a:lnTo>
                <a:lnTo>
                  <a:pt x="923" y="97"/>
                </a:lnTo>
                <a:lnTo>
                  <a:pt x="928" y="88"/>
                </a:lnTo>
                <a:lnTo>
                  <a:pt x="930" y="80"/>
                </a:lnTo>
                <a:lnTo>
                  <a:pt x="932" y="70"/>
                </a:lnTo>
                <a:lnTo>
                  <a:pt x="932" y="60"/>
                </a:lnTo>
                <a:lnTo>
                  <a:pt x="932" y="52"/>
                </a:lnTo>
                <a:lnTo>
                  <a:pt x="930" y="42"/>
                </a:lnTo>
                <a:lnTo>
                  <a:pt x="928" y="34"/>
                </a:lnTo>
                <a:lnTo>
                  <a:pt x="923" y="25"/>
                </a:lnTo>
                <a:lnTo>
                  <a:pt x="918" y="18"/>
                </a:lnTo>
                <a:lnTo>
                  <a:pt x="911" y="12"/>
                </a:lnTo>
                <a:lnTo>
                  <a:pt x="904" y="7"/>
                </a:lnTo>
                <a:lnTo>
                  <a:pt x="897" y="4"/>
                </a:lnTo>
                <a:lnTo>
                  <a:pt x="889" y="1"/>
                </a:lnTo>
                <a:lnTo>
                  <a:pt x="881"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3867" name="Line 443"/>
          <p:cNvSpPr>
            <a:spLocks noChangeShapeType="1"/>
          </p:cNvSpPr>
          <p:nvPr/>
        </p:nvSpPr>
        <p:spPr bwMode="auto">
          <a:xfrm>
            <a:off x="4325938" y="5129213"/>
            <a:ext cx="1587"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3868" name="Freeform 444"/>
          <p:cNvSpPr>
            <a:spLocks/>
          </p:cNvSpPr>
          <p:nvPr/>
        </p:nvSpPr>
        <p:spPr bwMode="auto">
          <a:xfrm>
            <a:off x="4325938" y="5059363"/>
            <a:ext cx="36512" cy="88900"/>
          </a:xfrm>
          <a:custGeom>
            <a:avLst/>
            <a:gdLst>
              <a:gd name="T0" fmla="*/ 0 w 103"/>
              <a:gd name="T1" fmla="*/ 69670 h 282"/>
              <a:gd name="T2" fmla="*/ 354 w 103"/>
              <a:gd name="T3" fmla="*/ 72822 h 282"/>
              <a:gd name="T4" fmla="*/ 709 w 103"/>
              <a:gd name="T5" fmla="*/ 75975 h 282"/>
              <a:gd name="T6" fmla="*/ 2127 w 103"/>
              <a:gd name="T7" fmla="*/ 78497 h 282"/>
              <a:gd name="T8" fmla="*/ 3190 w 103"/>
              <a:gd name="T9" fmla="*/ 81334 h 282"/>
              <a:gd name="T10" fmla="*/ 5672 w 103"/>
              <a:gd name="T11" fmla="*/ 83541 h 282"/>
              <a:gd name="T12" fmla="*/ 7799 w 103"/>
              <a:gd name="T13" fmla="*/ 85432 h 282"/>
              <a:gd name="T14" fmla="*/ 9926 w 103"/>
              <a:gd name="T15" fmla="*/ 87009 h 282"/>
              <a:gd name="T16" fmla="*/ 12407 w 103"/>
              <a:gd name="T17" fmla="*/ 87954 h 282"/>
              <a:gd name="T18" fmla="*/ 15597 w 103"/>
              <a:gd name="T19" fmla="*/ 88900 h 282"/>
              <a:gd name="T20" fmla="*/ 18433 w 103"/>
              <a:gd name="T21" fmla="*/ 88900 h 282"/>
              <a:gd name="T22" fmla="*/ 21269 w 103"/>
              <a:gd name="T23" fmla="*/ 88900 h 282"/>
              <a:gd name="T24" fmla="*/ 24105 w 103"/>
              <a:gd name="T25" fmla="*/ 87954 h 282"/>
              <a:gd name="T26" fmla="*/ 26586 w 103"/>
              <a:gd name="T27" fmla="*/ 87009 h 282"/>
              <a:gd name="T28" fmla="*/ 29068 w 103"/>
              <a:gd name="T29" fmla="*/ 85432 h 282"/>
              <a:gd name="T30" fmla="*/ 31549 w 103"/>
              <a:gd name="T31" fmla="*/ 83541 h 282"/>
              <a:gd name="T32" fmla="*/ 33322 w 103"/>
              <a:gd name="T33" fmla="*/ 81334 h 282"/>
              <a:gd name="T34" fmla="*/ 35094 w 103"/>
              <a:gd name="T35" fmla="*/ 78497 h 282"/>
              <a:gd name="T36" fmla="*/ 35803 w 103"/>
              <a:gd name="T37" fmla="*/ 75975 h 282"/>
              <a:gd name="T38" fmla="*/ 36512 w 103"/>
              <a:gd name="T39" fmla="*/ 72822 h 282"/>
              <a:gd name="T40" fmla="*/ 36512 w 103"/>
              <a:gd name="T41" fmla="*/ 69670 h 282"/>
              <a:gd name="T42" fmla="*/ 36512 w 103"/>
              <a:gd name="T43" fmla="*/ 19230 h 282"/>
              <a:gd name="T44" fmla="*/ 35803 w 103"/>
              <a:gd name="T45" fmla="*/ 12925 h 282"/>
              <a:gd name="T46" fmla="*/ 35094 w 103"/>
              <a:gd name="T47" fmla="*/ 10403 h 282"/>
              <a:gd name="T48" fmla="*/ 33322 w 103"/>
              <a:gd name="T49" fmla="*/ 7566 h 282"/>
              <a:gd name="T50" fmla="*/ 31549 w 103"/>
              <a:gd name="T51" fmla="*/ 5359 h 282"/>
              <a:gd name="T52" fmla="*/ 29068 w 103"/>
              <a:gd name="T53" fmla="*/ 3468 h 282"/>
              <a:gd name="T54" fmla="*/ 26586 w 103"/>
              <a:gd name="T55" fmla="*/ 1891 h 282"/>
              <a:gd name="T56" fmla="*/ 24105 w 103"/>
              <a:gd name="T57" fmla="*/ 946 h 282"/>
              <a:gd name="T58" fmla="*/ 21269 w 103"/>
              <a:gd name="T59" fmla="*/ 0 h 282"/>
              <a:gd name="T60" fmla="*/ 18433 w 103"/>
              <a:gd name="T61" fmla="*/ 0 h 282"/>
              <a:gd name="T62" fmla="*/ 15597 w 103"/>
              <a:gd name="T63" fmla="*/ 0 h 282"/>
              <a:gd name="T64" fmla="*/ 12407 w 103"/>
              <a:gd name="T65" fmla="*/ 946 h 282"/>
              <a:gd name="T66" fmla="*/ 9926 w 103"/>
              <a:gd name="T67" fmla="*/ 1891 h 282"/>
              <a:gd name="T68" fmla="*/ 7799 w 103"/>
              <a:gd name="T69" fmla="*/ 3468 h 282"/>
              <a:gd name="T70" fmla="*/ 5672 w 103"/>
              <a:gd name="T71" fmla="*/ 5359 h 282"/>
              <a:gd name="T72" fmla="*/ 3190 w 103"/>
              <a:gd name="T73" fmla="*/ 7566 h 282"/>
              <a:gd name="T74" fmla="*/ 2127 w 103"/>
              <a:gd name="T75" fmla="*/ 10403 h 282"/>
              <a:gd name="T76" fmla="*/ 709 w 103"/>
              <a:gd name="T77" fmla="*/ 12925 h 282"/>
              <a:gd name="T78" fmla="*/ 354 w 103"/>
              <a:gd name="T79" fmla="*/ 16078 h 282"/>
              <a:gd name="T80" fmla="*/ 0 w 103"/>
              <a:gd name="T81" fmla="*/ 19230 h 282"/>
              <a:gd name="T82" fmla="*/ 0 w 103"/>
              <a:gd name="T83" fmla="*/ 69670 h 2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282"/>
              <a:gd name="T128" fmla="*/ 103 w 103"/>
              <a:gd name="T129" fmla="*/ 282 h 2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282">
                <a:moveTo>
                  <a:pt x="0" y="221"/>
                </a:moveTo>
                <a:lnTo>
                  <a:pt x="1" y="231"/>
                </a:lnTo>
                <a:lnTo>
                  <a:pt x="2" y="241"/>
                </a:lnTo>
                <a:lnTo>
                  <a:pt x="6" y="249"/>
                </a:lnTo>
                <a:lnTo>
                  <a:pt x="9" y="258"/>
                </a:lnTo>
                <a:lnTo>
                  <a:pt x="16" y="265"/>
                </a:lnTo>
                <a:lnTo>
                  <a:pt x="22" y="271"/>
                </a:lnTo>
                <a:lnTo>
                  <a:pt x="28" y="276"/>
                </a:lnTo>
                <a:lnTo>
                  <a:pt x="35" y="279"/>
                </a:lnTo>
                <a:lnTo>
                  <a:pt x="44" y="282"/>
                </a:lnTo>
                <a:lnTo>
                  <a:pt x="52" y="282"/>
                </a:lnTo>
                <a:lnTo>
                  <a:pt x="60" y="282"/>
                </a:lnTo>
                <a:lnTo>
                  <a:pt x="68" y="279"/>
                </a:lnTo>
                <a:lnTo>
                  <a:pt x="75" y="276"/>
                </a:lnTo>
                <a:lnTo>
                  <a:pt x="82" y="271"/>
                </a:lnTo>
                <a:lnTo>
                  <a:pt x="89" y="265"/>
                </a:lnTo>
                <a:lnTo>
                  <a:pt x="94" y="258"/>
                </a:lnTo>
                <a:lnTo>
                  <a:pt x="99" y="249"/>
                </a:lnTo>
                <a:lnTo>
                  <a:pt x="101" y="241"/>
                </a:lnTo>
                <a:lnTo>
                  <a:pt x="103" y="231"/>
                </a:lnTo>
                <a:lnTo>
                  <a:pt x="103" y="221"/>
                </a:lnTo>
                <a:lnTo>
                  <a:pt x="103" y="61"/>
                </a:lnTo>
                <a:lnTo>
                  <a:pt x="101" y="41"/>
                </a:lnTo>
                <a:lnTo>
                  <a:pt x="99" y="33"/>
                </a:lnTo>
                <a:lnTo>
                  <a:pt x="94" y="24"/>
                </a:lnTo>
                <a:lnTo>
                  <a:pt x="89" y="17"/>
                </a:lnTo>
                <a:lnTo>
                  <a:pt x="82" y="11"/>
                </a:lnTo>
                <a:lnTo>
                  <a:pt x="75" y="6"/>
                </a:lnTo>
                <a:lnTo>
                  <a:pt x="68" y="3"/>
                </a:lnTo>
                <a:lnTo>
                  <a:pt x="60" y="0"/>
                </a:lnTo>
                <a:lnTo>
                  <a:pt x="52" y="0"/>
                </a:lnTo>
                <a:lnTo>
                  <a:pt x="44" y="0"/>
                </a:lnTo>
                <a:lnTo>
                  <a:pt x="35" y="3"/>
                </a:lnTo>
                <a:lnTo>
                  <a:pt x="28" y="6"/>
                </a:lnTo>
                <a:lnTo>
                  <a:pt x="22" y="11"/>
                </a:lnTo>
                <a:lnTo>
                  <a:pt x="16" y="17"/>
                </a:lnTo>
                <a:lnTo>
                  <a:pt x="9" y="24"/>
                </a:lnTo>
                <a:lnTo>
                  <a:pt x="6" y="33"/>
                </a:lnTo>
                <a:lnTo>
                  <a:pt x="2" y="41"/>
                </a:lnTo>
                <a:lnTo>
                  <a:pt x="1" y="51"/>
                </a:lnTo>
                <a:lnTo>
                  <a:pt x="0" y="61"/>
                </a:lnTo>
                <a:lnTo>
                  <a:pt x="0" y="221"/>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3869" name="Line 445"/>
          <p:cNvSpPr>
            <a:spLocks noChangeShapeType="1"/>
          </p:cNvSpPr>
          <p:nvPr/>
        </p:nvSpPr>
        <p:spPr bwMode="auto">
          <a:xfrm>
            <a:off x="4343400" y="5059363"/>
            <a:ext cx="1588"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3870" name="Freeform 446"/>
          <p:cNvSpPr>
            <a:spLocks/>
          </p:cNvSpPr>
          <p:nvPr/>
        </p:nvSpPr>
        <p:spPr bwMode="auto">
          <a:xfrm>
            <a:off x="4325938" y="5059363"/>
            <a:ext cx="322262" cy="38100"/>
          </a:xfrm>
          <a:custGeom>
            <a:avLst/>
            <a:gdLst>
              <a:gd name="T0" fmla="*/ 17942 w 934"/>
              <a:gd name="T1" fmla="*/ 0 h 121"/>
              <a:gd name="T2" fmla="*/ 15182 w 934"/>
              <a:gd name="T3" fmla="*/ 0 h 121"/>
              <a:gd name="T4" fmla="*/ 12076 w 934"/>
              <a:gd name="T5" fmla="*/ 945 h 121"/>
              <a:gd name="T6" fmla="*/ 9661 w 934"/>
              <a:gd name="T7" fmla="*/ 1889 h 121"/>
              <a:gd name="T8" fmla="*/ 7591 w 934"/>
              <a:gd name="T9" fmla="*/ 3464 h 121"/>
              <a:gd name="T10" fmla="*/ 5521 w 934"/>
              <a:gd name="T11" fmla="*/ 5353 h 121"/>
              <a:gd name="T12" fmla="*/ 3105 w 934"/>
              <a:gd name="T13" fmla="*/ 7557 h 121"/>
              <a:gd name="T14" fmla="*/ 2070 w 934"/>
              <a:gd name="T15" fmla="*/ 10391 h 121"/>
              <a:gd name="T16" fmla="*/ 690 w 934"/>
              <a:gd name="T17" fmla="*/ 12910 h 121"/>
              <a:gd name="T18" fmla="*/ 345 w 934"/>
              <a:gd name="T19" fmla="*/ 16059 h 121"/>
              <a:gd name="T20" fmla="*/ 0 w 934"/>
              <a:gd name="T21" fmla="*/ 19207 h 121"/>
              <a:gd name="T22" fmla="*/ 345 w 934"/>
              <a:gd name="T23" fmla="*/ 21726 h 121"/>
              <a:gd name="T24" fmla="*/ 690 w 934"/>
              <a:gd name="T25" fmla="*/ 24875 h 121"/>
              <a:gd name="T26" fmla="*/ 2070 w 934"/>
              <a:gd name="T27" fmla="*/ 27394 h 121"/>
              <a:gd name="T28" fmla="*/ 3105 w 934"/>
              <a:gd name="T29" fmla="*/ 30228 h 121"/>
              <a:gd name="T30" fmla="*/ 5521 w 934"/>
              <a:gd name="T31" fmla="*/ 32432 h 121"/>
              <a:gd name="T32" fmla="*/ 7591 w 934"/>
              <a:gd name="T33" fmla="*/ 34321 h 121"/>
              <a:gd name="T34" fmla="*/ 9661 w 934"/>
              <a:gd name="T35" fmla="*/ 35896 h 121"/>
              <a:gd name="T36" fmla="*/ 12076 w 934"/>
              <a:gd name="T37" fmla="*/ 36840 h 121"/>
              <a:gd name="T38" fmla="*/ 15182 w 934"/>
              <a:gd name="T39" fmla="*/ 37785 h 121"/>
              <a:gd name="T40" fmla="*/ 17942 w 934"/>
              <a:gd name="T41" fmla="*/ 38100 h 121"/>
              <a:gd name="T42" fmla="*/ 304320 w 934"/>
              <a:gd name="T43" fmla="*/ 38100 h 121"/>
              <a:gd name="T44" fmla="*/ 309841 w 934"/>
              <a:gd name="T45" fmla="*/ 36840 h 121"/>
              <a:gd name="T46" fmla="*/ 312256 w 934"/>
              <a:gd name="T47" fmla="*/ 35896 h 121"/>
              <a:gd name="T48" fmla="*/ 315016 w 934"/>
              <a:gd name="T49" fmla="*/ 34321 h 121"/>
              <a:gd name="T50" fmla="*/ 317086 w 934"/>
              <a:gd name="T51" fmla="*/ 32432 h 121"/>
              <a:gd name="T52" fmla="*/ 318812 w 934"/>
              <a:gd name="T53" fmla="*/ 30228 h 121"/>
              <a:gd name="T54" fmla="*/ 319847 w 934"/>
              <a:gd name="T55" fmla="*/ 27394 h 121"/>
              <a:gd name="T56" fmla="*/ 321227 w 934"/>
              <a:gd name="T57" fmla="*/ 24875 h 121"/>
              <a:gd name="T58" fmla="*/ 321572 w 934"/>
              <a:gd name="T59" fmla="*/ 21726 h 121"/>
              <a:gd name="T60" fmla="*/ 322262 w 934"/>
              <a:gd name="T61" fmla="*/ 19207 h 121"/>
              <a:gd name="T62" fmla="*/ 321572 w 934"/>
              <a:gd name="T63" fmla="*/ 16059 h 121"/>
              <a:gd name="T64" fmla="*/ 321227 w 934"/>
              <a:gd name="T65" fmla="*/ 12910 h 121"/>
              <a:gd name="T66" fmla="*/ 319847 w 934"/>
              <a:gd name="T67" fmla="*/ 10391 h 121"/>
              <a:gd name="T68" fmla="*/ 318812 w 934"/>
              <a:gd name="T69" fmla="*/ 7557 h 121"/>
              <a:gd name="T70" fmla="*/ 317086 w 934"/>
              <a:gd name="T71" fmla="*/ 5353 h 121"/>
              <a:gd name="T72" fmla="*/ 315016 w 934"/>
              <a:gd name="T73" fmla="*/ 3464 h 121"/>
              <a:gd name="T74" fmla="*/ 312256 w 934"/>
              <a:gd name="T75" fmla="*/ 1889 h 121"/>
              <a:gd name="T76" fmla="*/ 309841 w 934"/>
              <a:gd name="T77" fmla="*/ 945 h 121"/>
              <a:gd name="T78" fmla="*/ 307080 w 934"/>
              <a:gd name="T79" fmla="*/ 0 h 121"/>
              <a:gd name="T80" fmla="*/ 304320 w 934"/>
              <a:gd name="T81" fmla="*/ 0 h 121"/>
              <a:gd name="T82" fmla="*/ 17942 w 934"/>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1"/>
              <a:gd name="T128" fmla="*/ 934 w 934"/>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1">
                <a:moveTo>
                  <a:pt x="52" y="0"/>
                </a:moveTo>
                <a:lnTo>
                  <a:pt x="44" y="0"/>
                </a:lnTo>
                <a:lnTo>
                  <a:pt x="35" y="3"/>
                </a:lnTo>
                <a:lnTo>
                  <a:pt x="28" y="6"/>
                </a:lnTo>
                <a:lnTo>
                  <a:pt x="22" y="11"/>
                </a:lnTo>
                <a:lnTo>
                  <a:pt x="16" y="17"/>
                </a:lnTo>
                <a:lnTo>
                  <a:pt x="9" y="24"/>
                </a:lnTo>
                <a:lnTo>
                  <a:pt x="6" y="33"/>
                </a:lnTo>
                <a:lnTo>
                  <a:pt x="2" y="41"/>
                </a:lnTo>
                <a:lnTo>
                  <a:pt x="1" y="51"/>
                </a:lnTo>
                <a:lnTo>
                  <a:pt x="0" y="61"/>
                </a:lnTo>
                <a:lnTo>
                  <a:pt x="1" y="69"/>
                </a:lnTo>
                <a:lnTo>
                  <a:pt x="2" y="79"/>
                </a:lnTo>
                <a:lnTo>
                  <a:pt x="6" y="87"/>
                </a:lnTo>
                <a:lnTo>
                  <a:pt x="9" y="96"/>
                </a:lnTo>
                <a:lnTo>
                  <a:pt x="16" y="103"/>
                </a:lnTo>
                <a:lnTo>
                  <a:pt x="22" y="109"/>
                </a:lnTo>
                <a:lnTo>
                  <a:pt x="28" y="114"/>
                </a:lnTo>
                <a:lnTo>
                  <a:pt x="35" y="117"/>
                </a:lnTo>
                <a:lnTo>
                  <a:pt x="44" y="120"/>
                </a:lnTo>
                <a:lnTo>
                  <a:pt x="52" y="121"/>
                </a:lnTo>
                <a:lnTo>
                  <a:pt x="882" y="121"/>
                </a:lnTo>
                <a:lnTo>
                  <a:pt x="898" y="117"/>
                </a:lnTo>
                <a:lnTo>
                  <a:pt x="905" y="114"/>
                </a:lnTo>
                <a:lnTo>
                  <a:pt x="913" y="109"/>
                </a:lnTo>
                <a:lnTo>
                  <a:pt x="919" y="103"/>
                </a:lnTo>
                <a:lnTo>
                  <a:pt x="924" y="96"/>
                </a:lnTo>
                <a:lnTo>
                  <a:pt x="927" y="87"/>
                </a:lnTo>
                <a:lnTo>
                  <a:pt x="931" y="79"/>
                </a:lnTo>
                <a:lnTo>
                  <a:pt x="932" y="69"/>
                </a:lnTo>
                <a:lnTo>
                  <a:pt x="934" y="61"/>
                </a:lnTo>
                <a:lnTo>
                  <a:pt x="932" y="51"/>
                </a:lnTo>
                <a:lnTo>
                  <a:pt x="931" y="41"/>
                </a:lnTo>
                <a:lnTo>
                  <a:pt x="927" y="33"/>
                </a:lnTo>
                <a:lnTo>
                  <a:pt x="924" y="24"/>
                </a:lnTo>
                <a:lnTo>
                  <a:pt x="919" y="17"/>
                </a:lnTo>
                <a:lnTo>
                  <a:pt x="913" y="11"/>
                </a:lnTo>
                <a:lnTo>
                  <a:pt x="905" y="6"/>
                </a:lnTo>
                <a:lnTo>
                  <a:pt x="898" y="3"/>
                </a:lnTo>
                <a:lnTo>
                  <a:pt x="890" y="0"/>
                </a:lnTo>
                <a:lnTo>
                  <a:pt x="882"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3871" name="Line 447"/>
          <p:cNvSpPr>
            <a:spLocks noChangeShapeType="1"/>
          </p:cNvSpPr>
          <p:nvPr/>
        </p:nvSpPr>
        <p:spPr bwMode="auto">
          <a:xfrm>
            <a:off x="4630738" y="5059363"/>
            <a:ext cx="0"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3872" name="Freeform 448"/>
          <p:cNvSpPr>
            <a:spLocks/>
          </p:cNvSpPr>
          <p:nvPr/>
        </p:nvSpPr>
        <p:spPr bwMode="auto">
          <a:xfrm>
            <a:off x="4611688" y="5059363"/>
            <a:ext cx="323850" cy="38100"/>
          </a:xfrm>
          <a:custGeom>
            <a:avLst/>
            <a:gdLst>
              <a:gd name="T0" fmla="*/ 18030 w 934"/>
              <a:gd name="T1" fmla="*/ 0 h 121"/>
              <a:gd name="T2" fmla="*/ 14910 w 934"/>
              <a:gd name="T3" fmla="*/ 0 h 121"/>
              <a:gd name="T4" fmla="*/ 12482 w 934"/>
              <a:gd name="T5" fmla="*/ 945 h 121"/>
              <a:gd name="T6" fmla="*/ 9709 w 934"/>
              <a:gd name="T7" fmla="*/ 1889 h 121"/>
              <a:gd name="T8" fmla="*/ 7281 w 934"/>
              <a:gd name="T9" fmla="*/ 3464 h 121"/>
              <a:gd name="T10" fmla="*/ 5201 w 934"/>
              <a:gd name="T11" fmla="*/ 5353 h 121"/>
              <a:gd name="T12" fmla="*/ 3467 w 934"/>
              <a:gd name="T13" fmla="*/ 7557 h 121"/>
              <a:gd name="T14" fmla="*/ 2080 w 934"/>
              <a:gd name="T15" fmla="*/ 10391 h 121"/>
              <a:gd name="T16" fmla="*/ 693 w 934"/>
              <a:gd name="T17" fmla="*/ 12910 h 121"/>
              <a:gd name="T18" fmla="*/ 347 w 934"/>
              <a:gd name="T19" fmla="*/ 16059 h 121"/>
              <a:gd name="T20" fmla="*/ 0 w 934"/>
              <a:gd name="T21" fmla="*/ 19207 h 121"/>
              <a:gd name="T22" fmla="*/ 347 w 934"/>
              <a:gd name="T23" fmla="*/ 21726 h 121"/>
              <a:gd name="T24" fmla="*/ 693 w 934"/>
              <a:gd name="T25" fmla="*/ 24875 h 121"/>
              <a:gd name="T26" fmla="*/ 2080 w 934"/>
              <a:gd name="T27" fmla="*/ 27394 h 121"/>
              <a:gd name="T28" fmla="*/ 3467 w 934"/>
              <a:gd name="T29" fmla="*/ 30228 h 121"/>
              <a:gd name="T30" fmla="*/ 5201 w 934"/>
              <a:gd name="T31" fmla="*/ 32432 h 121"/>
              <a:gd name="T32" fmla="*/ 7281 w 934"/>
              <a:gd name="T33" fmla="*/ 34321 h 121"/>
              <a:gd name="T34" fmla="*/ 9709 w 934"/>
              <a:gd name="T35" fmla="*/ 35896 h 121"/>
              <a:gd name="T36" fmla="*/ 12482 w 934"/>
              <a:gd name="T37" fmla="*/ 36840 h 121"/>
              <a:gd name="T38" fmla="*/ 14910 w 934"/>
              <a:gd name="T39" fmla="*/ 37785 h 121"/>
              <a:gd name="T40" fmla="*/ 18030 w 934"/>
              <a:gd name="T41" fmla="*/ 38100 h 121"/>
              <a:gd name="T42" fmla="*/ 305820 w 934"/>
              <a:gd name="T43" fmla="*/ 38100 h 121"/>
              <a:gd name="T44" fmla="*/ 311368 w 934"/>
              <a:gd name="T45" fmla="*/ 36840 h 121"/>
              <a:gd name="T46" fmla="*/ 313795 w 934"/>
              <a:gd name="T47" fmla="*/ 35896 h 121"/>
              <a:gd name="T48" fmla="*/ 315875 w 934"/>
              <a:gd name="T49" fmla="*/ 34321 h 121"/>
              <a:gd name="T50" fmla="*/ 318302 w 934"/>
              <a:gd name="T51" fmla="*/ 32432 h 121"/>
              <a:gd name="T52" fmla="*/ 320383 w 934"/>
              <a:gd name="T53" fmla="*/ 30228 h 121"/>
              <a:gd name="T54" fmla="*/ 321770 w 934"/>
              <a:gd name="T55" fmla="*/ 27394 h 121"/>
              <a:gd name="T56" fmla="*/ 322810 w 934"/>
              <a:gd name="T57" fmla="*/ 24875 h 121"/>
              <a:gd name="T58" fmla="*/ 323157 w 934"/>
              <a:gd name="T59" fmla="*/ 21726 h 121"/>
              <a:gd name="T60" fmla="*/ 323850 w 934"/>
              <a:gd name="T61" fmla="*/ 19207 h 121"/>
              <a:gd name="T62" fmla="*/ 323157 w 934"/>
              <a:gd name="T63" fmla="*/ 16059 h 121"/>
              <a:gd name="T64" fmla="*/ 322810 w 934"/>
              <a:gd name="T65" fmla="*/ 12910 h 121"/>
              <a:gd name="T66" fmla="*/ 321770 w 934"/>
              <a:gd name="T67" fmla="*/ 10391 h 121"/>
              <a:gd name="T68" fmla="*/ 320383 w 934"/>
              <a:gd name="T69" fmla="*/ 7557 h 121"/>
              <a:gd name="T70" fmla="*/ 318302 w 934"/>
              <a:gd name="T71" fmla="*/ 5353 h 121"/>
              <a:gd name="T72" fmla="*/ 315875 w 934"/>
              <a:gd name="T73" fmla="*/ 3464 h 121"/>
              <a:gd name="T74" fmla="*/ 313795 w 934"/>
              <a:gd name="T75" fmla="*/ 1889 h 121"/>
              <a:gd name="T76" fmla="*/ 311368 w 934"/>
              <a:gd name="T77" fmla="*/ 945 h 121"/>
              <a:gd name="T78" fmla="*/ 308247 w 934"/>
              <a:gd name="T79" fmla="*/ 0 h 121"/>
              <a:gd name="T80" fmla="*/ 305820 w 934"/>
              <a:gd name="T81" fmla="*/ 0 h 121"/>
              <a:gd name="T82" fmla="*/ 18030 w 934"/>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1"/>
              <a:gd name="T128" fmla="*/ 934 w 934"/>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1">
                <a:moveTo>
                  <a:pt x="52" y="0"/>
                </a:moveTo>
                <a:lnTo>
                  <a:pt x="43" y="0"/>
                </a:lnTo>
                <a:lnTo>
                  <a:pt x="36" y="3"/>
                </a:lnTo>
                <a:lnTo>
                  <a:pt x="28" y="6"/>
                </a:lnTo>
                <a:lnTo>
                  <a:pt x="21" y="11"/>
                </a:lnTo>
                <a:lnTo>
                  <a:pt x="15" y="17"/>
                </a:lnTo>
                <a:lnTo>
                  <a:pt x="10" y="24"/>
                </a:lnTo>
                <a:lnTo>
                  <a:pt x="6" y="33"/>
                </a:lnTo>
                <a:lnTo>
                  <a:pt x="2" y="41"/>
                </a:lnTo>
                <a:lnTo>
                  <a:pt x="1" y="51"/>
                </a:lnTo>
                <a:lnTo>
                  <a:pt x="0" y="61"/>
                </a:lnTo>
                <a:lnTo>
                  <a:pt x="1" y="69"/>
                </a:lnTo>
                <a:lnTo>
                  <a:pt x="2" y="79"/>
                </a:lnTo>
                <a:lnTo>
                  <a:pt x="6" y="87"/>
                </a:lnTo>
                <a:lnTo>
                  <a:pt x="10" y="96"/>
                </a:lnTo>
                <a:lnTo>
                  <a:pt x="15" y="103"/>
                </a:lnTo>
                <a:lnTo>
                  <a:pt x="21" y="109"/>
                </a:lnTo>
                <a:lnTo>
                  <a:pt x="28" y="114"/>
                </a:lnTo>
                <a:lnTo>
                  <a:pt x="36" y="117"/>
                </a:lnTo>
                <a:lnTo>
                  <a:pt x="43" y="120"/>
                </a:lnTo>
                <a:lnTo>
                  <a:pt x="52" y="121"/>
                </a:lnTo>
                <a:lnTo>
                  <a:pt x="882" y="121"/>
                </a:lnTo>
                <a:lnTo>
                  <a:pt x="898" y="117"/>
                </a:lnTo>
                <a:lnTo>
                  <a:pt x="905" y="114"/>
                </a:lnTo>
                <a:lnTo>
                  <a:pt x="911" y="109"/>
                </a:lnTo>
                <a:lnTo>
                  <a:pt x="918" y="103"/>
                </a:lnTo>
                <a:lnTo>
                  <a:pt x="924" y="96"/>
                </a:lnTo>
                <a:lnTo>
                  <a:pt x="928" y="87"/>
                </a:lnTo>
                <a:lnTo>
                  <a:pt x="931" y="79"/>
                </a:lnTo>
                <a:lnTo>
                  <a:pt x="932" y="69"/>
                </a:lnTo>
                <a:lnTo>
                  <a:pt x="934" y="61"/>
                </a:lnTo>
                <a:lnTo>
                  <a:pt x="932" y="51"/>
                </a:lnTo>
                <a:lnTo>
                  <a:pt x="931" y="41"/>
                </a:lnTo>
                <a:lnTo>
                  <a:pt x="928" y="33"/>
                </a:lnTo>
                <a:lnTo>
                  <a:pt x="924" y="24"/>
                </a:lnTo>
                <a:lnTo>
                  <a:pt x="918" y="17"/>
                </a:lnTo>
                <a:lnTo>
                  <a:pt x="911" y="11"/>
                </a:lnTo>
                <a:lnTo>
                  <a:pt x="905" y="6"/>
                </a:lnTo>
                <a:lnTo>
                  <a:pt x="898" y="3"/>
                </a:lnTo>
                <a:lnTo>
                  <a:pt x="889" y="0"/>
                </a:lnTo>
                <a:lnTo>
                  <a:pt x="882"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3873" name="Line 449"/>
          <p:cNvSpPr>
            <a:spLocks noChangeShapeType="1"/>
          </p:cNvSpPr>
          <p:nvPr/>
        </p:nvSpPr>
        <p:spPr bwMode="auto">
          <a:xfrm>
            <a:off x="4918075" y="5059363"/>
            <a:ext cx="0"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3874" name="Freeform 450"/>
          <p:cNvSpPr>
            <a:spLocks/>
          </p:cNvSpPr>
          <p:nvPr/>
        </p:nvSpPr>
        <p:spPr bwMode="auto">
          <a:xfrm>
            <a:off x="4899025" y="5059363"/>
            <a:ext cx="322263" cy="38100"/>
          </a:xfrm>
          <a:custGeom>
            <a:avLst/>
            <a:gdLst>
              <a:gd name="T0" fmla="*/ 17961 w 933"/>
              <a:gd name="T1" fmla="*/ 0 h 121"/>
              <a:gd name="T2" fmla="*/ 14852 w 933"/>
              <a:gd name="T3" fmla="*/ 0 h 121"/>
              <a:gd name="T4" fmla="*/ 12435 w 933"/>
              <a:gd name="T5" fmla="*/ 945 h 121"/>
              <a:gd name="T6" fmla="*/ 9671 w 933"/>
              <a:gd name="T7" fmla="*/ 1889 h 121"/>
              <a:gd name="T8" fmla="*/ 7254 w 933"/>
              <a:gd name="T9" fmla="*/ 3464 h 121"/>
              <a:gd name="T10" fmla="*/ 5181 w 933"/>
              <a:gd name="T11" fmla="*/ 5353 h 121"/>
              <a:gd name="T12" fmla="*/ 3454 w 933"/>
              <a:gd name="T13" fmla="*/ 7557 h 121"/>
              <a:gd name="T14" fmla="*/ 1727 w 933"/>
              <a:gd name="T15" fmla="*/ 10391 h 121"/>
              <a:gd name="T16" fmla="*/ 691 w 933"/>
              <a:gd name="T17" fmla="*/ 12910 h 121"/>
              <a:gd name="T18" fmla="*/ 0 w 933"/>
              <a:gd name="T19" fmla="*/ 16059 h 121"/>
              <a:gd name="T20" fmla="*/ 0 w 933"/>
              <a:gd name="T21" fmla="*/ 19207 h 121"/>
              <a:gd name="T22" fmla="*/ 0 w 933"/>
              <a:gd name="T23" fmla="*/ 21726 h 121"/>
              <a:gd name="T24" fmla="*/ 691 w 933"/>
              <a:gd name="T25" fmla="*/ 24875 h 121"/>
              <a:gd name="T26" fmla="*/ 1727 w 933"/>
              <a:gd name="T27" fmla="*/ 27394 h 121"/>
              <a:gd name="T28" fmla="*/ 3454 w 933"/>
              <a:gd name="T29" fmla="*/ 30228 h 121"/>
              <a:gd name="T30" fmla="*/ 5181 w 933"/>
              <a:gd name="T31" fmla="*/ 32432 h 121"/>
              <a:gd name="T32" fmla="*/ 7254 w 933"/>
              <a:gd name="T33" fmla="*/ 34321 h 121"/>
              <a:gd name="T34" fmla="*/ 9671 w 933"/>
              <a:gd name="T35" fmla="*/ 35896 h 121"/>
              <a:gd name="T36" fmla="*/ 12435 w 933"/>
              <a:gd name="T37" fmla="*/ 36840 h 121"/>
              <a:gd name="T38" fmla="*/ 14852 w 933"/>
              <a:gd name="T39" fmla="*/ 37785 h 121"/>
              <a:gd name="T40" fmla="*/ 17961 w 933"/>
              <a:gd name="T41" fmla="*/ 38100 h 121"/>
              <a:gd name="T42" fmla="*/ 304302 w 933"/>
              <a:gd name="T43" fmla="*/ 38100 h 121"/>
              <a:gd name="T44" fmla="*/ 309828 w 933"/>
              <a:gd name="T45" fmla="*/ 36840 h 121"/>
              <a:gd name="T46" fmla="*/ 312592 w 933"/>
              <a:gd name="T47" fmla="*/ 35896 h 121"/>
              <a:gd name="T48" fmla="*/ 315009 w 933"/>
              <a:gd name="T49" fmla="*/ 34321 h 121"/>
              <a:gd name="T50" fmla="*/ 317082 w 933"/>
              <a:gd name="T51" fmla="*/ 32432 h 121"/>
              <a:gd name="T52" fmla="*/ 318809 w 933"/>
              <a:gd name="T53" fmla="*/ 30228 h 121"/>
              <a:gd name="T54" fmla="*/ 320536 w 933"/>
              <a:gd name="T55" fmla="*/ 27394 h 121"/>
              <a:gd name="T56" fmla="*/ 321227 w 933"/>
              <a:gd name="T57" fmla="*/ 24875 h 121"/>
              <a:gd name="T58" fmla="*/ 322263 w 933"/>
              <a:gd name="T59" fmla="*/ 21726 h 121"/>
              <a:gd name="T60" fmla="*/ 322263 w 933"/>
              <a:gd name="T61" fmla="*/ 19207 h 121"/>
              <a:gd name="T62" fmla="*/ 322263 w 933"/>
              <a:gd name="T63" fmla="*/ 16059 h 121"/>
              <a:gd name="T64" fmla="*/ 321227 w 933"/>
              <a:gd name="T65" fmla="*/ 12910 h 121"/>
              <a:gd name="T66" fmla="*/ 320536 w 933"/>
              <a:gd name="T67" fmla="*/ 10391 h 121"/>
              <a:gd name="T68" fmla="*/ 318809 w 933"/>
              <a:gd name="T69" fmla="*/ 7557 h 121"/>
              <a:gd name="T70" fmla="*/ 317082 w 933"/>
              <a:gd name="T71" fmla="*/ 5353 h 121"/>
              <a:gd name="T72" fmla="*/ 315009 w 933"/>
              <a:gd name="T73" fmla="*/ 3464 h 121"/>
              <a:gd name="T74" fmla="*/ 312592 w 933"/>
              <a:gd name="T75" fmla="*/ 1889 h 121"/>
              <a:gd name="T76" fmla="*/ 309828 w 933"/>
              <a:gd name="T77" fmla="*/ 945 h 121"/>
              <a:gd name="T78" fmla="*/ 307065 w 933"/>
              <a:gd name="T79" fmla="*/ 0 h 121"/>
              <a:gd name="T80" fmla="*/ 304302 w 933"/>
              <a:gd name="T81" fmla="*/ 0 h 121"/>
              <a:gd name="T82" fmla="*/ 17961 w 933"/>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3"/>
              <a:gd name="T127" fmla="*/ 0 h 121"/>
              <a:gd name="T128" fmla="*/ 933 w 933"/>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3" h="121">
                <a:moveTo>
                  <a:pt x="52" y="0"/>
                </a:moveTo>
                <a:lnTo>
                  <a:pt x="43" y="0"/>
                </a:lnTo>
                <a:lnTo>
                  <a:pt x="36" y="3"/>
                </a:lnTo>
                <a:lnTo>
                  <a:pt x="28" y="6"/>
                </a:lnTo>
                <a:lnTo>
                  <a:pt x="21" y="11"/>
                </a:lnTo>
                <a:lnTo>
                  <a:pt x="15" y="17"/>
                </a:lnTo>
                <a:lnTo>
                  <a:pt x="10" y="24"/>
                </a:lnTo>
                <a:lnTo>
                  <a:pt x="5" y="33"/>
                </a:lnTo>
                <a:lnTo>
                  <a:pt x="2" y="41"/>
                </a:lnTo>
                <a:lnTo>
                  <a:pt x="0" y="51"/>
                </a:lnTo>
                <a:lnTo>
                  <a:pt x="0" y="61"/>
                </a:lnTo>
                <a:lnTo>
                  <a:pt x="0" y="69"/>
                </a:lnTo>
                <a:lnTo>
                  <a:pt x="2" y="79"/>
                </a:lnTo>
                <a:lnTo>
                  <a:pt x="5" y="87"/>
                </a:lnTo>
                <a:lnTo>
                  <a:pt x="10" y="96"/>
                </a:lnTo>
                <a:lnTo>
                  <a:pt x="15" y="103"/>
                </a:lnTo>
                <a:lnTo>
                  <a:pt x="21" y="109"/>
                </a:lnTo>
                <a:lnTo>
                  <a:pt x="28" y="114"/>
                </a:lnTo>
                <a:lnTo>
                  <a:pt x="36" y="117"/>
                </a:lnTo>
                <a:lnTo>
                  <a:pt x="43" y="120"/>
                </a:lnTo>
                <a:lnTo>
                  <a:pt x="52" y="121"/>
                </a:lnTo>
                <a:lnTo>
                  <a:pt x="881" y="121"/>
                </a:lnTo>
                <a:lnTo>
                  <a:pt x="897" y="117"/>
                </a:lnTo>
                <a:lnTo>
                  <a:pt x="905" y="114"/>
                </a:lnTo>
                <a:lnTo>
                  <a:pt x="912" y="109"/>
                </a:lnTo>
                <a:lnTo>
                  <a:pt x="918" y="103"/>
                </a:lnTo>
                <a:lnTo>
                  <a:pt x="923" y="96"/>
                </a:lnTo>
                <a:lnTo>
                  <a:pt x="928" y="87"/>
                </a:lnTo>
                <a:lnTo>
                  <a:pt x="930" y="79"/>
                </a:lnTo>
                <a:lnTo>
                  <a:pt x="933" y="69"/>
                </a:lnTo>
                <a:lnTo>
                  <a:pt x="933" y="61"/>
                </a:lnTo>
                <a:lnTo>
                  <a:pt x="933" y="51"/>
                </a:lnTo>
                <a:lnTo>
                  <a:pt x="930" y="41"/>
                </a:lnTo>
                <a:lnTo>
                  <a:pt x="928" y="33"/>
                </a:lnTo>
                <a:lnTo>
                  <a:pt x="923" y="24"/>
                </a:lnTo>
                <a:lnTo>
                  <a:pt x="918" y="17"/>
                </a:lnTo>
                <a:lnTo>
                  <a:pt x="912" y="11"/>
                </a:lnTo>
                <a:lnTo>
                  <a:pt x="905" y="6"/>
                </a:lnTo>
                <a:lnTo>
                  <a:pt x="897" y="3"/>
                </a:lnTo>
                <a:lnTo>
                  <a:pt x="889" y="0"/>
                </a:lnTo>
                <a:lnTo>
                  <a:pt x="881"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3875" name="Line 451"/>
          <p:cNvSpPr>
            <a:spLocks noChangeShapeType="1"/>
          </p:cNvSpPr>
          <p:nvPr/>
        </p:nvSpPr>
        <p:spPr bwMode="auto">
          <a:xfrm>
            <a:off x="5184775" y="5078413"/>
            <a:ext cx="1588" cy="1587"/>
          </a:xfrm>
          <a:prstGeom prst="line">
            <a:avLst/>
          </a:prstGeom>
          <a:noFill/>
          <a:ln w="0">
            <a:solidFill>
              <a:srgbClr val="FF0000"/>
            </a:solidFill>
            <a:round/>
            <a:headEnd/>
            <a:tailEnd/>
          </a:ln>
        </p:spPr>
        <p:txBody>
          <a:bodyPr>
            <a:prstTxWarp prst="textNoShape">
              <a:avLst/>
            </a:prstTxWarp>
          </a:bodyPr>
          <a:lstStyle/>
          <a:p>
            <a:endParaRPr lang="en-US"/>
          </a:p>
        </p:txBody>
      </p:sp>
      <p:sp>
        <p:nvSpPr>
          <p:cNvPr id="103876" name="Freeform 452"/>
          <p:cNvSpPr>
            <a:spLocks/>
          </p:cNvSpPr>
          <p:nvPr/>
        </p:nvSpPr>
        <p:spPr bwMode="auto">
          <a:xfrm>
            <a:off x="5184775" y="5006975"/>
            <a:ext cx="36513" cy="90488"/>
          </a:xfrm>
          <a:custGeom>
            <a:avLst/>
            <a:gdLst>
              <a:gd name="T0" fmla="*/ 0 w 103"/>
              <a:gd name="T1" fmla="*/ 71505 h 286"/>
              <a:gd name="T2" fmla="*/ 0 w 103"/>
              <a:gd name="T3" fmla="*/ 74036 h 286"/>
              <a:gd name="T4" fmla="*/ 709 w 103"/>
              <a:gd name="T5" fmla="*/ 77200 h 286"/>
              <a:gd name="T6" fmla="*/ 1772 w 103"/>
              <a:gd name="T7" fmla="*/ 79731 h 286"/>
              <a:gd name="T8" fmla="*/ 3545 w 103"/>
              <a:gd name="T9" fmla="*/ 82578 h 286"/>
              <a:gd name="T10" fmla="*/ 5317 w 103"/>
              <a:gd name="T11" fmla="*/ 84793 h 286"/>
              <a:gd name="T12" fmla="*/ 7444 w 103"/>
              <a:gd name="T13" fmla="*/ 86691 h 286"/>
              <a:gd name="T14" fmla="*/ 9926 w 103"/>
              <a:gd name="T15" fmla="*/ 88273 h 286"/>
              <a:gd name="T16" fmla="*/ 12762 w 103"/>
              <a:gd name="T17" fmla="*/ 89222 h 286"/>
              <a:gd name="T18" fmla="*/ 15243 w 103"/>
              <a:gd name="T19" fmla="*/ 90172 h 286"/>
              <a:gd name="T20" fmla="*/ 18434 w 103"/>
              <a:gd name="T21" fmla="*/ 90488 h 286"/>
              <a:gd name="T22" fmla="*/ 20915 w 103"/>
              <a:gd name="T23" fmla="*/ 90172 h 286"/>
              <a:gd name="T24" fmla="*/ 23751 w 103"/>
              <a:gd name="T25" fmla="*/ 89222 h 286"/>
              <a:gd name="T26" fmla="*/ 26587 w 103"/>
              <a:gd name="T27" fmla="*/ 88273 h 286"/>
              <a:gd name="T28" fmla="*/ 29069 w 103"/>
              <a:gd name="T29" fmla="*/ 86691 h 286"/>
              <a:gd name="T30" fmla="*/ 31196 w 103"/>
              <a:gd name="T31" fmla="*/ 84793 h 286"/>
              <a:gd name="T32" fmla="*/ 32968 w 103"/>
              <a:gd name="T33" fmla="*/ 82578 h 286"/>
              <a:gd name="T34" fmla="*/ 34741 w 103"/>
              <a:gd name="T35" fmla="*/ 79731 h 286"/>
              <a:gd name="T36" fmla="*/ 35450 w 103"/>
              <a:gd name="T37" fmla="*/ 77200 h 286"/>
              <a:gd name="T38" fmla="*/ 36513 w 103"/>
              <a:gd name="T39" fmla="*/ 74036 h 286"/>
              <a:gd name="T40" fmla="*/ 36513 w 103"/>
              <a:gd name="T41" fmla="*/ 71505 h 286"/>
              <a:gd name="T42" fmla="*/ 36513 w 103"/>
              <a:gd name="T43" fmla="*/ 18983 h 286"/>
              <a:gd name="T44" fmla="*/ 35450 w 103"/>
              <a:gd name="T45" fmla="*/ 12972 h 286"/>
              <a:gd name="T46" fmla="*/ 34741 w 103"/>
              <a:gd name="T47" fmla="*/ 10125 h 286"/>
              <a:gd name="T48" fmla="*/ 32968 w 103"/>
              <a:gd name="T49" fmla="*/ 7593 h 286"/>
              <a:gd name="T50" fmla="*/ 31196 w 103"/>
              <a:gd name="T51" fmla="*/ 5379 h 286"/>
              <a:gd name="T52" fmla="*/ 29069 w 103"/>
              <a:gd name="T53" fmla="*/ 3480 h 286"/>
              <a:gd name="T54" fmla="*/ 26587 w 103"/>
              <a:gd name="T55" fmla="*/ 1898 h 286"/>
              <a:gd name="T56" fmla="*/ 23751 w 103"/>
              <a:gd name="T57" fmla="*/ 633 h 286"/>
              <a:gd name="T58" fmla="*/ 20915 w 103"/>
              <a:gd name="T59" fmla="*/ 0 h 286"/>
              <a:gd name="T60" fmla="*/ 18434 w 103"/>
              <a:gd name="T61" fmla="*/ 0 h 286"/>
              <a:gd name="T62" fmla="*/ 15243 w 103"/>
              <a:gd name="T63" fmla="*/ 0 h 286"/>
              <a:gd name="T64" fmla="*/ 12762 w 103"/>
              <a:gd name="T65" fmla="*/ 633 h 286"/>
              <a:gd name="T66" fmla="*/ 9926 w 103"/>
              <a:gd name="T67" fmla="*/ 1898 h 286"/>
              <a:gd name="T68" fmla="*/ 7444 w 103"/>
              <a:gd name="T69" fmla="*/ 3480 h 286"/>
              <a:gd name="T70" fmla="*/ 5317 w 103"/>
              <a:gd name="T71" fmla="*/ 5379 h 286"/>
              <a:gd name="T72" fmla="*/ 3545 w 103"/>
              <a:gd name="T73" fmla="*/ 7593 h 286"/>
              <a:gd name="T74" fmla="*/ 1772 w 103"/>
              <a:gd name="T75" fmla="*/ 10125 h 286"/>
              <a:gd name="T76" fmla="*/ 709 w 103"/>
              <a:gd name="T77" fmla="*/ 12972 h 286"/>
              <a:gd name="T78" fmla="*/ 0 w 103"/>
              <a:gd name="T79" fmla="*/ 16136 h 286"/>
              <a:gd name="T80" fmla="*/ 0 w 103"/>
              <a:gd name="T81" fmla="*/ 18983 h 286"/>
              <a:gd name="T82" fmla="*/ 0 w 103"/>
              <a:gd name="T83" fmla="*/ 71505 h 2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286"/>
              <a:gd name="T128" fmla="*/ 103 w 103"/>
              <a:gd name="T129" fmla="*/ 286 h 2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286">
                <a:moveTo>
                  <a:pt x="0" y="226"/>
                </a:moveTo>
                <a:lnTo>
                  <a:pt x="0" y="234"/>
                </a:lnTo>
                <a:lnTo>
                  <a:pt x="2" y="244"/>
                </a:lnTo>
                <a:lnTo>
                  <a:pt x="5" y="252"/>
                </a:lnTo>
                <a:lnTo>
                  <a:pt x="10" y="261"/>
                </a:lnTo>
                <a:lnTo>
                  <a:pt x="15" y="268"/>
                </a:lnTo>
                <a:lnTo>
                  <a:pt x="21" y="274"/>
                </a:lnTo>
                <a:lnTo>
                  <a:pt x="28" y="279"/>
                </a:lnTo>
                <a:lnTo>
                  <a:pt x="36" y="282"/>
                </a:lnTo>
                <a:lnTo>
                  <a:pt x="43" y="285"/>
                </a:lnTo>
                <a:lnTo>
                  <a:pt x="52" y="286"/>
                </a:lnTo>
                <a:lnTo>
                  <a:pt x="59" y="285"/>
                </a:lnTo>
                <a:lnTo>
                  <a:pt x="67" y="282"/>
                </a:lnTo>
                <a:lnTo>
                  <a:pt x="75" y="279"/>
                </a:lnTo>
                <a:lnTo>
                  <a:pt x="82" y="274"/>
                </a:lnTo>
                <a:lnTo>
                  <a:pt x="88" y="268"/>
                </a:lnTo>
                <a:lnTo>
                  <a:pt x="93" y="261"/>
                </a:lnTo>
                <a:lnTo>
                  <a:pt x="98" y="252"/>
                </a:lnTo>
                <a:lnTo>
                  <a:pt x="100" y="244"/>
                </a:lnTo>
                <a:lnTo>
                  <a:pt x="103" y="234"/>
                </a:lnTo>
                <a:lnTo>
                  <a:pt x="103" y="226"/>
                </a:lnTo>
                <a:lnTo>
                  <a:pt x="103" y="60"/>
                </a:lnTo>
                <a:lnTo>
                  <a:pt x="100" y="41"/>
                </a:lnTo>
                <a:lnTo>
                  <a:pt x="98" y="32"/>
                </a:lnTo>
                <a:lnTo>
                  <a:pt x="93" y="24"/>
                </a:lnTo>
                <a:lnTo>
                  <a:pt x="88" y="17"/>
                </a:lnTo>
                <a:lnTo>
                  <a:pt x="82" y="11"/>
                </a:lnTo>
                <a:lnTo>
                  <a:pt x="75" y="6"/>
                </a:lnTo>
                <a:lnTo>
                  <a:pt x="67" y="2"/>
                </a:lnTo>
                <a:lnTo>
                  <a:pt x="59" y="0"/>
                </a:lnTo>
                <a:lnTo>
                  <a:pt x="52" y="0"/>
                </a:lnTo>
                <a:lnTo>
                  <a:pt x="43" y="0"/>
                </a:lnTo>
                <a:lnTo>
                  <a:pt x="36" y="2"/>
                </a:lnTo>
                <a:lnTo>
                  <a:pt x="28" y="6"/>
                </a:lnTo>
                <a:lnTo>
                  <a:pt x="21" y="11"/>
                </a:lnTo>
                <a:lnTo>
                  <a:pt x="15" y="17"/>
                </a:lnTo>
                <a:lnTo>
                  <a:pt x="10" y="24"/>
                </a:lnTo>
                <a:lnTo>
                  <a:pt x="5" y="32"/>
                </a:lnTo>
                <a:lnTo>
                  <a:pt x="2" y="41"/>
                </a:lnTo>
                <a:lnTo>
                  <a:pt x="0" y="51"/>
                </a:lnTo>
                <a:lnTo>
                  <a:pt x="0" y="60"/>
                </a:lnTo>
                <a:lnTo>
                  <a:pt x="0" y="226"/>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3877" name="Line 453"/>
          <p:cNvSpPr>
            <a:spLocks noChangeShapeType="1"/>
          </p:cNvSpPr>
          <p:nvPr/>
        </p:nvSpPr>
        <p:spPr bwMode="auto">
          <a:xfrm>
            <a:off x="5203825" y="5006975"/>
            <a:ext cx="1588" cy="1588"/>
          </a:xfrm>
          <a:prstGeom prst="line">
            <a:avLst/>
          </a:prstGeom>
          <a:noFill/>
          <a:ln w="0">
            <a:solidFill>
              <a:srgbClr val="FF0000"/>
            </a:solidFill>
            <a:round/>
            <a:headEnd/>
            <a:tailEnd/>
          </a:ln>
        </p:spPr>
        <p:txBody>
          <a:bodyPr>
            <a:prstTxWarp prst="textNoShape">
              <a:avLst/>
            </a:prstTxWarp>
          </a:bodyPr>
          <a:lstStyle/>
          <a:p>
            <a:endParaRPr lang="en-US"/>
          </a:p>
        </p:txBody>
      </p:sp>
      <p:sp>
        <p:nvSpPr>
          <p:cNvPr id="103878" name="Freeform 454"/>
          <p:cNvSpPr>
            <a:spLocks/>
          </p:cNvSpPr>
          <p:nvPr/>
        </p:nvSpPr>
        <p:spPr bwMode="auto">
          <a:xfrm>
            <a:off x="5184775" y="5006975"/>
            <a:ext cx="323850" cy="39688"/>
          </a:xfrm>
          <a:custGeom>
            <a:avLst/>
            <a:gdLst>
              <a:gd name="T0" fmla="*/ 18050 w 933"/>
              <a:gd name="T1" fmla="*/ 0 h 121"/>
              <a:gd name="T2" fmla="*/ 14926 w 933"/>
              <a:gd name="T3" fmla="*/ 0 h 121"/>
              <a:gd name="T4" fmla="*/ 12496 w 933"/>
              <a:gd name="T5" fmla="*/ 656 h 121"/>
              <a:gd name="T6" fmla="*/ 9719 w 933"/>
              <a:gd name="T7" fmla="*/ 1968 h 121"/>
              <a:gd name="T8" fmla="*/ 7289 w 933"/>
              <a:gd name="T9" fmla="*/ 3608 h 121"/>
              <a:gd name="T10" fmla="*/ 5207 w 933"/>
              <a:gd name="T11" fmla="*/ 5576 h 121"/>
              <a:gd name="T12" fmla="*/ 3471 w 933"/>
              <a:gd name="T13" fmla="*/ 7872 h 121"/>
              <a:gd name="T14" fmla="*/ 1736 w 933"/>
              <a:gd name="T15" fmla="*/ 10496 h 121"/>
              <a:gd name="T16" fmla="*/ 694 w 933"/>
              <a:gd name="T17" fmla="*/ 13448 h 121"/>
              <a:gd name="T18" fmla="*/ 0 w 933"/>
              <a:gd name="T19" fmla="*/ 16728 h 121"/>
              <a:gd name="T20" fmla="*/ 0 w 933"/>
              <a:gd name="T21" fmla="*/ 19680 h 121"/>
              <a:gd name="T22" fmla="*/ 0 w 933"/>
              <a:gd name="T23" fmla="*/ 22960 h 121"/>
              <a:gd name="T24" fmla="*/ 694 w 933"/>
              <a:gd name="T25" fmla="*/ 25584 h 121"/>
              <a:gd name="T26" fmla="*/ 1736 w 933"/>
              <a:gd name="T27" fmla="*/ 28536 h 121"/>
              <a:gd name="T28" fmla="*/ 3471 w 933"/>
              <a:gd name="T29" fmla="*/ 31160 h 121"/>
              <a:gd name="T30" fmla="*/ 5207 w 933"/>
              <a:gd name="T31" fmla="*/ 33456 h 121"/>
              <a:gd name="T32" fmla="*/ 7289 w 933"/>
              <a:gd name="T33" fmla="*/ 35752 h 121"/>
              <a:gd name="T34" fmla="*/ 9719 w 933"/>
              <a:gd name="T35" fmla="*/ 37064 h 121"/>
              <a:gd name="T36" fmla="*/ 12496 w 933"/>
              <a:gd name="T37" fmla="*/ 38376 h 121"/>
              <a:gd name="T38" fmla="*/ 14926 w 933"/>
              <a:gd name="T39" fmla="*/ 39032 h 121"/>
              <a:gd name="T40" fmla="*/ 18050 w 933"/>
              <a:gd name="T41" fmla="*/ 39688 h 121"/>
              <a:gd name="T42" fmla="*/ 305800 w 933"/>
              <a:gd name="T43" fmla="*/ 39688 h 121"/>
              <a:gd name="T44" fmla="*/ 311354 w 933"/>
              <a:gd name="T45" fmla="*/ 38376 h 121"/>
              <a:gd name="T46" fmla="*/ 313784 w 933"/>
              <a:gd name="T47" fmla="*/ 37064 h 121"/>
              <a:gd name="T48" fmla="*/ 316561 w 933"/>
              <a:gd name="T49" fmla="*/ 35752 h 121"/>
              <a:gd name="T50" fmla="*/ 318643 w 933"/>
              <a:gd name="T51" fmla="*/ 33456 h 121"/>
              <a:gd name="T52" fmla="*/ 320379 w 933"/>
              <a:gd name="T53" fmla="*/ 31160 h 121"/>
              <a:gd name="T54" fmla="*/ 322114 w 933"/>
              <a:gd name="T55" fmla="*/ 28536 h 121"/>
              <a:gd name="T56" fmla="*/ 322809 w 933"/>
              <a:gd name="T57" fmla="*/ 25584 h 121"/>
              <a:gd name="T58" fmla="*/ 323850 w 933"/>
              <a:gd name="T59" fmla="*/ 22960 h 121"/>
              <a:gd name="T60" fmla="*/ 323850 w 933"/>
              <a:gd name="T61" fmla="*/ 19680 h 121"/>
              <a:gd name="T62" fmla="*/ 323850 w 933"/>
              <a:gd name="T63" fmla="*/ 16728 h 121"/>
              <a:gd name="T64" fmla="*/ 322809 w 933"/>
              <a:gd name="T65" fmla="*/ 13448 h 121"/>
              <a:gd name="T66" fmla="*/ 322114 w 933"/>
              <a:gd name="T67" fmla="*/ 10496 h 121"/>
              <a:gd name="T68" fmla="*/ 320379 w 933"/>
              <a:gd name="T69" fmla="*/ 7872 h 121"/>
              <a:gd name="T70" fmla="*/ 318643 w 933"/>
              <a:gd name="T71" fmla="*/ 5576 h 121"/>
              <a:gd name="T72" fmla="*/ 316561 w 933"/>
              <a:gd name="T73" fmla="*/ 3608 h 121"/>
              <a:gd name="T74" fmla="*/ 313784 w 933"/>
              <a:gd name="T75" fmla="*/ 1968 h 121"/>
              <a:gd name="T76" fmla="*/ 311354 w 933"/>
              <a:gd name="T77" fmla="*/ 656 h 121"/>
              <a:gd name="T78" fmla="*/ 308577 w 933"/>
              <a:gd name="T79" fmla="*/ 0 h 121"/>
              <a:gd name="T80" fmla="*/ 305800 w 933"/>
              <a:gd name="T81" fmla="*/ 0 h 121"/>
              <a:gd name="T82" fmla="*/ 18050 w 933"/>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3"/>
              <a:gd name="T127" fmla="*/ 0 h 121"/>
              <a:gd name="T128" fmla="*/ 933 w 933"/>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3" h="121">
                <a:moveTo>
                  <a:pt x="52" y="0"/>
                </a:moveTo>
                <a:lnTo>
                  <a:pt x="43" y="0"/>
                </a:lnTo>
                <a:lnTo>
                  <a:pt x="36" y="2"/>
                </a:lnTo>
                <a:lnTo>
                  <a:pt x="28" y="6"/>
                </a:lnTo>
                <a:lnTo>
                  <a:pt x="21" y="11"/>
                </a:lnTo>
                <a:lnTo>
                  <a:pt x="15" y="17"/>
                </a:lnTo>
                <a:lnTo>
                  <a:pt x="10" y="24"/>
                </a:lnTo>
                <a:lnTo>
                  <a:pt x="5" y="32"/>
                </a:lnTo>
                <a:lnTo>
                  <a:pt x="2" y="41"/>
                </a:lnTo>
                <a:lnTo>
                  <a:pt x="0" y="51"/>
                </a:lnTo>
                <a:lnTo>
                  <a:pt x="0" y="60"/>
                </a:lnTo>
                <a:lnTo>
                  <a:pt x="0" y="70"/>
                </a:lnTo>
                <a:lnTo>
                  <a:pt x="2" y="78"/>
                </a:lnTo>
                <a:lnTo>
                  <a:pt x="5" y="87"/>
                </a:lnTo>
                <a:lnTo>
                  <a:pt x="10" y="95"/>
                </a:lnTo>
                <a:lnTo>
                  <a:pt x="15" y="102"/>
                </a:lnTo>
                <a:lnTo>
                  <a:pt x="21" y="109"/>
                </a:lnTo>
                <a:lnTo>
                  <a:pt x="28" y="113"/>
                </a:lnTo>
                <a:lnTo>
                  <a:pt x="36" y="117"/>
                </a:lnTo>
                <a:lnTo>
                  <a:pt x="43" y="119"/>
                </a:lnTo>
                <a:lnTo>
                  <a:pt x="52" y="121"/>
                </a:lnTo>
                <a:lnTo>
                  <a:pt x="881" y="121"/>
                </a:lnTo>
                <a:lnTo>
                  <a:pt x="897" y="117"/>
                </a:lnTo>
                <a:lnTo>
                  <a:pt x="904" y="113"/>
                </a:lnTo>
                <a:lnTo>
                  <a:pt x="912" y="109"/>
                </a:lnTo>
                <a:lnTo>
                  <a:pt x="918" y="102"/>
                </a:lnTo>
                <a:lnTo>
                  <a:pt x="923" y="95"/>
                </a:lnTo>
                <a:lnTo>
                  <a:pt x="928" y="87"/>
                </a:lnTo>
                <a:lnTo>
                  <a:pt x="930" y="78"/>
                </a:lnTo>
                <a:lnTo>
                  <a:pt x="933" y="70"/>
                </a:lnTo>
                <a:lnTo>
                  <a:pt x="933" y="60"/>
                </a:lnTo>
                <a:lnTo>
                  <a:pt x="933" y="51"/>
                </a:lnTo>
                <a:lnTo>
                  <a:pt x="930" y="41"/>
                </a:lnTo>
                <a:lnTo>
                  <a:pt x="928" y="32"/>
                </a:lnTo>
                <a:lnTo>
                  <a:pt x="923" y="24"/>
                </a:lnTo>
                <a:lnTo>
                  <a:pt x="918" y="17"/>
                </a:lnTo>
                <a:lnTo>
                  <a:pt x="912" y="11"/>
                </a:lnTo>
                <a:lnTo>
                  <a:pt x="904" y="6"/>
                </a:lnTo>
                <a:lnTo>
                  <a:pt x="897" y="2"/>
                </a:lnTo>
                <a:lnTo>
                  <a:pt x="889" y="0"/>
                </a:lnTo>
                <a:lnTo>
                  <a:pt x="881"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3879" name="Line 455"/>
          <p:cNvSpPr>
            <a:spLocks noChangeShapeType="1"/>
          </p:cNvSpPr>
          <p:nvPr/>
        </p:nvSpPr>
        <p:spPr bwMode="auto">
          <a:xfrm>
            <a:off x="5491163" y="5006975"/>
            <a:ext cx="0" cy="1588"/>
          </a:xfrm>
          <a:prstGeom prst="line">
            <a:avLst/>
          </a:prstGeom>
          <a:noFill/>
          <a:ln w="0">
            <a:solidFill>
              <a:srgbClr val="FF0000"/>
            </a:solidFill>
            <a:round/>
            <a:headEnd/>
            <a:tailEnd/>
          </a:ln>
        </p:spPr>
        <p:txBody>
          <a:bodyPr>
            <a:prstTxWarp prst="textNoShape">
              <a:avLst/>
            </a:prstTxWarp>
          </a:bodyPr>
          <a:lstStyle/>
          <a:p>
            <a:endParaRPr lang="en-US"/>
          </a:p>
        </p:txBody>
      </p:sp>
      <p:sp>
        <p:nvSpPr>
          <p:cNvPr id="103880" name="Freeform 456"/>
          <p:cNvSpPr>
            <a:spLocks/>
          </p:cNvSpPr>
          <p:nvPr/>
        </p:nvSpPr>
        <p:spPr bwMode="auto">
          <a:xfrm>
            <a:off x="5472113" y="5006975"/>
            <a:ext cx="322262" cy="39688"/>
          </a:xfrm>
          <a:custGeom>
            <a:avLst/>
            <a:gdLst>
              <a:gd name="T0" fmla="*/ 17942 w 934"/>
              <a:gd name="T1" fmla="*/ 0 h 121"/>
              <a:gd name="T2" fmla="*/ 15182 w 934"/>
              <a:gd name="T3" fmla="*/ 0 h 121"/>
              <a:gd name="T4" fmla="*/ 12421 w 934"/>
              <a:gd name="T5" fmla="*/ 656 h 121"/>
              <a:gd name="T6" fmla="*/ 9661 w 934"/>
              <a:gd name="T7" fmla="*/ 1968 h 121"/>
              <a:gd name="T8" fmla="*/ 7591 w 934"/>
              <a:gd name="T9" fmla="*/ 3608 h 121"/>
              <a:gd name="T10" fmla="*/ 5521 w 934"/>
              <a:gd name="T11" fmla="*/ 5576 h 121"/>
              <a:gd name="T12" fmla="*/ 3450 w 934"/>
              <a:gd name="T13" fmla="*/ 7872 h 121"/>
              <a:gd name="T14" fmla="*/ 2070 w 934"/>
              <a:gd name="T15" fmla="*/ 10496 h 121"/>
              <a:gd name="T16" fmla="*/ 690 w 934"/>
              <a:gd name="T17" fmla="*/ 13448 h 121"/>
              <a:gd name="T18" fmla="*/ 345 w 934"/>
              <a:gd name="T19" fmla="*/ 16728 h 121"/>
              <a:gd name="T20" fmla="*/ 0 w 934"/>
              <a:gd name="T21" fmla="*/ 19680 h 121"/>
              <a:gd name="T22" fmla="*/ 345 w 934"/>
              <a:gd name="T23" fmla="*/ 22960 h 121"/>
              <a:gd name="T24" fmla="*/ 690 w 934"/>
              <a:gd name="T25" fmla="*/ 25584 h 121"/>
              <a:gd name="T26" fmla="*/ 2070 w 934"/>
              <a:gd name="T27" fmla="*/ 28536 h 121"/>
              <a:gd name="T28" fmla="*/ 3450 w 934"/>
              <a:gd name="T29" fmla="*/ 31160 h 121"/>
              <a:gd name="T30" fmla="*/ 5521 w 934"/>
              <a:gd name="T31" fmla="*/ 33456 h 121"/>
              <a:gd name="T32" fmla="*/ 7591 w 934"/>
              <a:gd name="T33" fmla="*/ 35752 h 121"/>
              <a:gd name="T34" fmla="*/ 9661 w 934"/>
              <a:gd name="T35" fmla="*/ 37064 h 121"/>
              <a:gd name="T36" fmla="*/ 12421 w 934"/>
              <a:gd name="T37" fmla="*/ 38376 h 121"/>
              <a:gd name="T38" fmla="*/ 15182 w 934"/>
              <a:gd name="T39" fmla="*/ 39032 h 121"/>
              <a:gd name="T40" fmla="*/ 17942 w 934"/>
              <a:gd name="T41" fmla="*/ 39688 h 121"/>
              <a:gd name="T42" fmla="*/ 304320 w 934"/>
              <a:gd name="T43" fmla="*/ 39688 h 121"/>
              <a:gd name="T44" fmla="*/ 309841 w 934"/>
              <a:gd name="T45" fmla="*/ 38376 h 121"/>
              <a:gd name="T46" fmla="*/ 312256 w 934"/>
              <a:gd name="T47" fmla="*/ 37064 h 121"/>
              <a:gd name="T48" fmla="*/ 315016 w 934"/>
              <a:gd name="T49" fmla="*/ 35752 h 121"/>
              <a:gd name="T50" fmla="*/ 317086 w 934"/>
              <a:gd name="T51" fmla="*/ 33456 h 121"/>
              <a:gd name="T52" fmla="*/ 318812 w 934"/>
              <a:gd name="T53" fmla="*/ 31160 h 121"/>
              <a:gd name="T54" fmla="*/ 320192 w 934"/>
              <a:gd name="T55" fmla="*/ 28536 h 121"/>
              <a:gd name="T56" fmla="*/ 321227 w 934"/>
              <a:gd name="T57" fmla="*/ 25584 h 121"/>
              <a:gd name="T58" fmla="*/ 321917 w 934"/>
              <a:gd name="T59" fmla="*/ 22960 h 121"/>
              <a:gd name="T60" fmla="*/ 322262 w 934"/>
              <a:gd name="T61" fmla="*/ 19680 h 121"/>
              <a:gd name="T62" fmla="*/ 321917 w 934"/>
              <a:gd name="T63" fmla="*/ 16728 h 121"/>
              <a:gd name="T64" fmla="*/ 321227 w 934"/>
              <a:gd name="T65" fmla="*/ 13448 h 121"/>
              <a:gd name="T66" fmla="*/ 320192 w 934"/>
              <a:gd name="T67" fmla="*/ 10496 h 121"/>
              <a:gd name="T68" fmla="*/ 318812 w 934"/>
              <a:gd name="T69" fmla="*/ 7872 h 121"/>
              <a:gd name="T70" fmla="*/ 317086 w 934"/>
              <a:gd name="T71" fmla="*/ 5576 h 121"/>
              <a:gd name="T72" fmla="*/ 315016 w 934"/>
              <a:gd name="T73" fmla="*/ 3608 h 121"/>
              <a:gd name="T74" fmla="*/ 312256 w 934"/>
              <a:gd name="T75" fmla="*/ 1968 h 121"/>
              <a:gd name="T76" fmla="*/ 309841 w 934"/>
              <a:gd name="T77" fmla="*/ 656 h 121"/>
              <a:gd name="T78" fmla="*/ 307426 w 934"/>
              <a:gd name="T79" fmla="*/ 0 h 121"/>
              <a:gd name="T80" fmla="*/ 304320 w 934"/>
              <a:gd name="T81" fmla="*/ 0 h 121"/>
              <a:gd name="T82" fmla="*/ 17942 w 934"/>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1"/>
              <a:gd name="T128" fmla="*/ 934 w 934"/>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1">
                <a:moveTo>
                  <a:pt x="52" y="0"/>
                </a:moveTo>
                <a:lnTo>
                  <a:pt x="44" y="0"/>
                </a:lnTo>
                <a:lnTo>
                  <a:pt x="36" y="2"/>
                </a:lnTo>
                <a:lnTo>
                  <a:pt x="28" y="6"/>
                </a:lnTo>
                <a:lnTo>
                  <a:pt x="22" y="11"/>
                </a:lnTo>
                <a:lnTo>
                  <a:pt x="16" y="17"/>
                </a:lnTo>
                <a:lnTo>
                  <a:pt x="10" y="24"/>
                </a:lnTo>
                <a:lnTo>
                  <a:pt x="6" y="32"/>
                </a:lnTo>
                <a:lnTo>
                  <a:pt x="2" y="41"/>
                </a:lnTo>
                <a:lnTo>
                  <a:pt x="1" y="51"/>
                </a:lnTo>
                <a:lnTo>
                  <a:pt x="0" y="60"/>
                </a:lnTo>
                <a:lnTo>
                  <a:pt x="1" y="70"/>
                </a:lnTo>
                <a:lnTo>
                  <a:pt x="2" y="78"/>
                </a:lnTo>
                <a:lnTo>
                  <a:pt x="6" y="87"/>
                </a:lnTo>
                <a:lnTo>
                  <a:pt x="10" y="95"/>
                </a:lnTo>
                <a:lnTo>
                  <a:pt x="16" y="102"/>
                </a:lnTo>
                <a:lnTo>
                  <a:pt x="22" y="109"/>
                </a:lnTo>
                <a:lnTo>
                  <a:pt x="28" y="113"/>
                </a:lnTo>
                <a:lnTo>
                  <a:pt x="36" y="117"/>
                </a:lnTo>
                <a:lnTo>
                  <a:pt x="44" y="119"/>
                </a:lnTo>
                <a:lnTo>
                  <a:pt x="52" y="121"/>
                </a:lnTo>
                <a:lnTo>
                  <a:pt x="882" y="121"/>
                </a:lnTo>
                <a:lnTo>
                  <a:pt x="898" y="117"/>
                </a:lnTo>
                <a:lnTo>
                  <a:pt x="905" y="113"/>
                </a:lnTo>
                <a:lnTo>
                  <a:pt x="913" y="109"/>
                </a:lnTo>
                <a:lnTo>
                  <a:pt x="919" y="102"/>
                </a:lnTo>
                <a:lnTo>
                  <a:pt x="924" y="95"/>
                </a:lnTo>
                <a:lnTo>
                  <a:pt x="928" y="87"/>
                </a:lnTo>
                <a:lnTo>
                  <a:pt x="931" y="78"/>
                </a:lnTo>
                <a:lnTo>
                  <a:pt x="933" y="70"/>
                </a:lnTo>
                <a:lnTo>
                  <a:pt x="934" y="60"/>
                </a:lnTo>
                <a:lnTo>
                  <a:pt x="933" y="51"/>
                </a:lnTo>
                <a:lnTo>
                  <a:pt x="931" y="41"/>
                </a:lnTo>
                <a:lnTo>
                  <a:pt x="928" y="32"/>
                </a:lnTo>
                <a:lnTo>
                  <a:pt x="924" y="24"/>
                </a:lnTo>
                <a:lnTo>
                  <a:pt x="919" y="17"/>
                </a:lnTo>
                <a:lnTo>
                  <a:pt x="913" y="11"/>
                </a:lnTo>
                <a:lnTo>
                  <a:pt x="905" y="6"/>
                </a:lnTo>
                <a:lnTo>
                  <a:pt x="898" y="2"/>
                </a:lnTo>
                <a:lnTo>
                  <a:pt x="891" y="0"/>
                </a:lnTo>
                <a:lnTo>
                  <a:pt x="882"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3881" name="Line 457"/>
          <p:cNvSpPr>
            <a:spLocks noChangeShapeType="1"/>
          </p:cNvSpPr>
          <p:nvPr/>
        </p:nvSpPr>
        <p:spPr bwMode="auto">
          <a:xfrm>
            <a:off x="5776913" y="5006975"/>
            <a:ext cx="1587" cy="1588"/>
          </a:xfrm>
          <a:prstGeom prst="line">
            <a:avLst/>
          </a:prstGeom>
          <a:noFill/>
          <a:ln w="0">
            <a:solidFill>
              <a:srgbClr val="FF0000"/>
            </a:solidFill>
            <a:round/>
            <a:headEnd/>
            <a:tailEnd/>
          </a:ln>
        </p:spPr>
        <p:txBody>
          <a:bodyPr>
            <a:prstTxWarp prst="textNoShape">
              <a:avLst/>
            </a:prstTxWarp>
          </a:bodyPr>
          <a:lstStyle/>
          <a:p>
            <a:endParaRPr lang="en-US"/>
          </a:p>
        </p:txBody>
      </p:sp>
      <p:sp>
        <p:nvSpPr>
          <p:cNvPr id="103882" name="Freeform 458"/>
          <p:cNvSpPr>
            <a:spLocks/>
          </p:cNvSpPr>
          <p:nvPr/>
        </p:nvSpPr>
        <p:spPr bwMode="auto">
          <a:xfrm>
            <a:off x="5757863" y="5006975"/>
            <a:ext cx="323850" cy="39688"/>
          </a:xfrm>
          <a:custGeom>
            <a:avLst/>
            <a:gdLst>
              <a:gd name="T0" fmla="*/ 18030 w 934"/>
              <a:gd name="T1" fmla="*/ 0 h 121"/>
              <a:gd name="T2" fmla="*/ 14910 w 934"/>
              <a:gd name="T3" fmla="*/ 0 h 121"/>
              <a:gd name="T4" fmla="*/ 12482 w 934"/>
              <a:gd name="T5" fmla="*/ 656 h 121"/>
              <a:gd name="T6" fmla="*/ 9709 w 934"/>
              <a:gd name="T7" fmla="*/ 1968 h 121"/>
              <a:gd name="T8" fmla="*/ 7281 w 934"/>
              <a:gd name="T9" fmla="*/ 3608 h 121"/>
              <a:gd name="T10" fmla="*/ 5201 w 934"/>
              <a:gd name="T11" fmla="*/ 5576 h 121"/>
              <a:gd name="T12" fmla="*/ 3467 w 934"/>
              <a:gd name="T13" fmla="*/ 7872 h 121"/>
              <a:gd name="T14" fmla="*/ 2080 w 934"/>
              <a:gd name="T15" fmla="*/ 10496 h 121"/>
              <a:gd name="T16" fmla="*/ 693 w 934"/>
              <a:gd name="T17" fmla="*/ 13448 h 121"/>
              <a:gd name="T18" fmla="*/ 347 w 934"/>
              <a:gd name="T19" fmla="*/ 16728 h 121"/>
              <a:gd name="T20" fmla="*/ 0 w 934"/>
              <a:gd name="T21" fmla="*/ 19680 h 121"/>
              <a:gd name="T22" fmla="*/ 347 w 934"/>
              <a:gd name="T23" fmla="*/ 22960 h 121"/>
              <a:gd name="T24" fmla="*/ 693 w 934"/>
              <a:gd name="T25" fmla="*/ 25584 h 121"/>
              <a:gd name="T26" fmla="*/ 2080 w 934"/>
              <a:gd name="T27" fmla="*/ 28536 h 121"/>
              <a:gd name="T28" fmla="*/ 3467 w 934"/>
              <a:gd name="T29" fmla="*/ 31160 h 121"/>
              <a:gd name="T30" fmla="*/ 5201 w 934"/>
              <a:gd name="T31" fmla="*/ 33456 h 121"/>
              <a:gd name="T32" fmla="*/ 7281 w 934"/>
              <a:gd name="T33" fmla="*/ 35752 h 121"/>
              <a:gd name="T34" fmla="*/ 9709 w 934"/>
              <a:gd name="T35" fmla="*/ 37064 h 121"/>
              <a:gd name="T36" fmla="*/ 12482 w 934"/>
              <a:gd name="T37" fmla="*/ 38376 h 121"/>
              <a:gd name="T38" fmla="*/ 14910 w 934"/>
              <a:gd name="T39" fmla="*/ 39032 h 121"/>
              <a:gd name="T40" fmla="*/ 18030 w 934"/>
              <a:gd name="T41" fmla="*/ 39688 h 121"/>
              <a:gd name="T42" fmla="*/ 305820 w 934"/>
              <a:gd name="T43" fmla="*/ 39688 h 121"/>
              <a:gd name="T44" fmla="*/ 311368 w 934"/>
              <a:gd name="T45" fmla="*/ 38376 h 121"/>
              <a:gd name="T46" fmla="*/ 313795 w 934"/>
              <a:gd name="T47" fmla="*/ 37064 h 121"/>
              <a:gd name="T48" fmla="*/ 316222 w 934"/>
              <a:gd name="T49" fmla="*/ 35752 h 121"/>
              <a:gd name="T50" fmla="*/ 318302 w 934"/>
              <a:gd name="T51" fmla="*/ 33456 h 121"/>
              <a:gd name="T52" fmla="*/ 320383 w 934"/>
              <a:gd name="T53" fmla="*/ 31160 h 121"/>
              <a:gd name="T54" fmla="*/ 321770 w 934"/>
              <a:gd name="T55" fmla="*/ 28536 h 121"/>
              <a:gd name="T56" fmla="*/ 322810 w 934"/>
              <a:gd name="T57" fmla="*/ 25584 h 121"/>
              <a:gd name="T58" fmla="*/ 323503 w 934"/>
              <a:gd name="T59" fmla="*/ 22960 h 121"/>
              <a:gd name="T60" fmla="*/ 323850 w 934"/>
              <a:gd name="T61" fmla="*/ 19680 h 121"/>
              <a:gd name="T62" fmla="*/ 323503 w 934"/>
              <a:gd name="T63" fmla="*/ 16728 h 121"/>
              <a:gd name="T64" fmla="*/ 322810 w 934"/>
              <a:gd name="T65" fmla="*/ 13448 h 121"/>
              <a:gd name="T66" fmla="*/ 321770 w 934"/>
              <a:gd name="T67" fmla="*/ 10496 h 121"/>
              <a:gd name="T68" fmla="*/ 320383 w 934"/>
              <a:gd name="T69" fmla="*/ 7872 h 121"/>
              <a:gd name="T70" fmla="*/ 318302 w 934"/>
              <a:gd name="T71" fmla="*/ 5576 h 121"/>
              <a:gd name="T72" fmla="*/ 316222 w 934"/>
              <a:gd name="T73" fmla="*/ 3608 h 121"/>
              <a:gd name="T74" fmla="*/ 313795 w 934"/>
              <a:gd name="T75" fmla="*/ 1968 h 121"/>
              <a:gd name="T76" fmla="*/ 311368 w 934"/>
              <a:gd name="T77" fmla="*/ 656 h 121"/>
              <a:gd name="T78" fmla="*/ 308247 w 934"/>
              <a:gd name="T79" fmla="*/ 0 h 121"/>
              <a:gd name="T80" fmla="*/ 305820 w 934"/>
              <a:gd name="T81" fmla="*/ 0 h 121"/>
              <a:gd name="T82" fmla="*/ 18030 w 934"/>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1"/>
              <a:gd name="T128" fmla="*/ 934 w 934"/>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1">
                <a:moveTo>
                  <a:pt x="52" y="0"/>
                </a:moveTo>
                <a:lnTo>
                  <a:pt x="43" y="0"/>
                </a:lnTo>
                <a:lnTo>
                  <a:pt x="36" y="2"/>
                </a:lnTo>
                <a:lnTo>
                  <a:pt x="28" y="6"/>
                </a:lnTo>
                <a:lnTo>
                  <a:pt x="21" y="11"/>
                </a:lnTo>
                <a:lnTo>
                  <a:pt x="15" y="17"/>
                </a:lnTo>
                <a:lnTo>
                  <a:pt x="10" y="24"/>
                </a:lnTo>
                <a:lnTo>
                  <a:pt x="6" y="32"/>
                </a:lnTo>
                <a:lnTo>
                  <a:pt x="2" y="41"/>
                </a:lnTo>
                <a:lnTo>
                  <a:pt x="1" y="51"/>
                </a:lnTo>
                <a:lnTo>
                  <a:pt x="0" y="60"/>
                </a:lnTo>
                <a:lnTo>
                  <a:pt x="1" y="70"/>
                </a:lnTo>
                <a:lnTo>
                  <a:pt x="2" y="78"/>
                </a:lnTo>
                <a:lnTo>
                  <a:pt x="6" y="87"/>
                </a:lnTo>
                <a:lnTo>
                  <a:pt x="10" y="95"/>
                </a:lnTo>
                <a:lnTo>
                  <a:pt x="15" y="102"/>
                </a:lnTo>
                <a:lnTo>
                  <a:pt x="21" y="109"/>
                </a:lnTo>
                <a:lnTo>
                  <a:pt x="28" y="113"/>
                </a:lnTo>
                <a:lnTo>
                  <a:pt x="36" y="117"/>
                </a:lnTo>
                <a:lnTo>
                  <a:pt x="43" y="119"/>
                </a:lnTo>
                <a:lnTo>
                  <a:pt x="52" y="121"/>
                </a:lnTo>
                <a:lnTo>
                  <a:pt x="882" y="121"/>
                </a:lnTo>
                <a:lnTo>
                  <a:pt x="898" y="117"/>
                </a:lnTo>
                <a:lnTo>
                  <a:pt x="905" y="113"/>
                </a:lnTo>
                <a:lnTo>
                  <a:pt x="912" y="109"/>
                </a:lnTo>
                <a:lnTo>
                  <a:pt x="918" y="102"/>
                </a:lnTo>
                <a:lnTo>
                  <a:pt x="924" y="95"/>
                </a:lnTo>
                <a:lnTo>
                  <a:pt x="928" y="87"/>
                </a:lnTo>
                <a:lnTo>
                  <a:pt x="931" y="78"/>
                </a:lnTo>
                <a:lnTo>
                  <a:pt x="933" y="70"/>
                </a:lnTo>
                <a:lnTo>
                  <a:pt x="934" y="60"/>
                </a:lnTo>
                <a:lnTo>
                  <a:pt x="933" y="51"/>
                </a:lnTo>
                <a:lnTo>
                  <a:pt x="931" y="41"/>
                </a:lnTo>
                <a:lnTo>
                  <a:pt x="928" y="32"/>
                </a:lnTo>
                <a:lnTo>
                  <a:pt x="924" y="24"/>
                </a:lnTo>
                <a:lnTo>
                  <a:pt x="918" y="17"/>
                </a:lnTo>
                <a:lnTo>
                  <a:pt x="912" y="11"/>
                </a:lnTo>
                <a:lnTo>
                  <a:pt x="905" y="6"/>
                </a:lnTo>
                <a:lnTo>
                  <a:pt x="898" y="2"/>
                </a:lnTo>
                <a:lnTo>
                  <a:pt x="889" y="0"/>
                </a:lnTo>
                <a:lnTo>
                  <a:pt x="882"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3883" name="Line 459"/>
          <p:cNvSpPr>
            <a:spLocks noChangeShapeType="1"/>
          </p:cNvSpPr>
          <p:nvPr/>
        </p:nvSpPr>
        <p:spPr bwMode="auto">
          <a:xfrm>
            <a:off x="6064250" y="5006975"/>
            <a:ext cx="1588" cy="1588"/>
          </a:xfrm>
          <a:prstGeom prst="line">
            <a:avLst/>
          </a:prstGeom>
          <a:noFill/>
          <a:ln w="0">
            <a:solidFill>
              <a:srgbClr val="FF0000"/>
            </a:solidFill>
            <a:round/>
            <a:headEnd/>
            <a:tailEnd/>
          </a:ln>
        </p:spPr>
        <p:txBody>
          <a:bodyPr>
            <a:prstTxWarp prst="textNoShape">
              <a:avLst/>
            </a:prstTxWarp>
          </a:bodyPr>
          <a:lstStyle/>
          <a:p>
            <a:endParaRPr lang="en-US"/>
          </a:p>
        </p:txBody>
      </p:sp>
      <p:sp>
        <p:nvSpPr>
          <p:cNvPr id="103884" name="Freeform 460"/>
          <p:cNvSpPr>
            <a:spLocks/>
          </p:cNvSpPr>
          <p:nvPr/>
        </p:nvSpPr>
        <p:spPr bwMode="auto">
          <a:xfrm>
            <a:off x="6045200" y="5006975"/>
            <a:ext cx="322263" cy="39688"/>
          </a:xfrm>
          <a:custGeom>
            <a:avLst/>
            <a:gdLst>
              <a:gd name="T0" fmla="*/ 17961 w 933"/>
              <a:gd name="T1" fmla="*/ 0 h 121"/>
              <a:gd name="T2" fmla="*/ 14852 w 933"/>
              <a:gd name="T3" fmla="*/ 0 h 121"/>
              <a:gd name="T4" fmla="*/ 12435 w 933"/>
              <a:gd name="T5" fmla="*/ 656 h 121"/>
              <a:gd name="T6" fmla="*/ 9671 w 933"/>
              <a:gd name="T7" fmla="*/ 1968 h 121"/>
              <a:gd name="T8" fmla="*/ 7254 w 933"/>
              <a:gd name="T9" fmla="*/ 3608 h 121"/>
              <a:gd name="T10" fmla="*/ 5181 w 933"/>
              <a:gd name="T11" fmla="*/ 5576 h 121"/>
              <a:gd name="T12" fmla="*/ 3454 w 933"/>
              <a:gd name="T13" fmla="*/ 7872 h 121"/>
              <a:gd name="T14" fmla="*/ 1727 w 933"/>
              <a:gd name="T15" fmla="*/ 10496 h 121"/>
              <a:gd name="T16" fmla="*/ 691 w 933"/>
              <a:gd name="T17" fmla="*/ 13448 h 121"/>
              <a:gd name="T18" fmla="*/ 0 w 933"/>
              <a:gd name="T19" fmla="*/ 16728 h 121"/>
              <a:gd name="T20" fmla="*/ 0 w 933"/>
              <a:gd name="T21" fmla="*/ 19680 h 121"/>
              <a:gd name="T22" fmla="*/ 0 w 933"/>
              <a:gd name="T23" fmla="*/ 22960 h 121"/>
              <a:gd name="T24" fmla="*/ 691 w 933"/>
              <a:gd name="T25" fmla="*/ 25584 h 121"/>
              <a:gd name="T26" fmla="*/ 1727 w 933"/>
              <a:gd name="T27" fmla="*/ 28536 h 121"/>
              <a:gd name="T28" fmla="*/ 3454 w 933"/>
              <a:gd name="T29" fmla="*/ 31160 h 121"/>
              <a:gd name="T30" fmla="*/ 5181 w 933"/>
              <a:gd name="T31" fmla="*/ 33456 h 121"/>
              <a:gd name="T32" fmla="*/ 7254 w 933"/>
              <a:gd name="T33" fmla="*/ 35752 h 121"/>
              <a:gd name="T34" fmla="*/ 9671 w 933"/>
              <a:gd name="T35" fmla="*/ 37064 h 121"/>
              <a:gd name="T36" fmla="*/ 12435 w 933"/>
              <a:gd name="T37" fmla="*/ 38376 h 121"/>
              <a:gd name="T38" fmla="*/ 14852 w 933"/>
              <a:gd name="T39" fmla="*/ 39032 h 121"/>
              <a:gd name="T40" fmla="*/ 17961 w 933"/>
              <a:gd name="T41" fmla="*/ 39688 h 121"/>
              <a:gd name="T42" fmla="*/ 304302 w 933"/>
              <a:gd name="T43" fmla="*/ 39688 h 121"/>
              <a:gd name="T44" fmla="*/ 309828 w 933"/>
              <a:gd name="T45" fmla="*/ 38376 h 121"/>
              <a:gd name="T46" fmla="*/ 312937 w 933"/>
              <a:gd name="T47" fmla="*/ 37064 h 121"/>
              <a:gd name="T48" fmla="*/ 315009 w 933"/>
              <a:gd name="T49" fmla="*/ 35752 h 121"/>
              <a:gd name="T50" fmla="*/ 317082 w 933"/>
              <a:gd name="T51" fmla="*/ 33456 h 121"/>
              <a:gd name="T52" fmla="*/ 318809 w 933"/>
              <a:gd name="T53" fmla="*/ 31160 h 121"/>
              <a:gd name="T54" fmla="*/ 320536 w 933"/>
              <a:gd name="T55" fmla="*/ 28536 h 121"/>
              <a:gd name="T56" fmla="*/ 321227 w 933"/>
              <a:gd name="T57" fmla="*/ 25584 h 121"/>
              <a:gd name="T58" fmla="*/ 322263 w 933"/>
              <a:gd name="T59" fmla="*/ 22960 h 121"/>
              <a:gd name="T60" fmla="*/ 322263 w 933"/>
              <a:gd name="T61" fmla="*/ 19680 h 121"/>
              <a:gd name="T62" fmla="*/ 322263 w 933"/>
              <a:gd name="T63" fmla="*/ 16728 h 121"/>
              <a:gd name="T64" fmla="*/ 321227 w 933"/>
              <a:gd name="T65" fmla="*/ 13448 h 121"/>
              <a:gd name="T66" fmla="*/ 320536 w 933"/>
              <a:gd name="T67" fmla="*/ 10496 h 121"/>
              <a:gd name="T68" fmla="*/ 318809 w 933"/>
              <a:gd name="T69" fmla="*/ 7872 h 121"/>
              <a:gd name="T70" fmla="*/ 317082 w 933"/>
              <a:gd name="T71" fmla="*/ 5576 h 121"/>
              <a:gd name="T72" fmla="*/ 315009 w 933"/>
              <a:gd name="T73" fmla="*/ 3608 h 121"/>
              <a:gd name="T74" fmla="*/ 312937 w 933"/>
              <a:gd name="T75" fmla="*/ 1968 h 121"/>
              <a:gd name="T76" fmla="*/ 309828 w 933"/>
              <a:gd name="T77" fmla="*/ 656 h 121"/>
              <a:gd name="T78" fmla="*/ 307411 w 933"/>
              <a:gd name="T79" fmla="*/ 0 h 121"/>
              <a:gd name="T80" fmla="*/ 304302 w 933"/>
              <a:gd name="T81" fmla="*/ 0 h 121"/>
              <a:gd name="T82" fmla="*/ 17961 w 933"/>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3"/>
              <a:gd name="T127" fmla="*/ 0 h 121"/>
              <a:gd name="T128" fmla="*/ 933 w 933"/>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3" h="121">
                <a:moveTo>
                  <a:pt x="52" y="0"/>
                </a:moveTo>
                <a:lnTo>
                  <a:pt x="43" y="0"/>
                </a:lnTo>
                <a:lnTo>
                  <a:pt x="36" y="2"/>
                </a:lnTo>
                <a:lnTo>
                  <a:pt x="28" y="6"/>
                </a:lnTo>
                <a:lnTo>
                  <a:pt x="21" y="11"/>
                </a:lnTo>
                <a:lnTo>
                  <a:pt x="15" y="17"/>
                </a:lnTo>
                <a:lnTo>
                  <a:pt x="10" y="24"/>
                </a:lnTo>
                <a:lnTo>
                  <a:pt x="5" y="32"/>
                </a:lnTo>
                <a:lnTo>
                  <a:pt x="2" y="41"/>
                </a:lnTo>
                <a:lnTo>
                  <a:pt x="0" y="51"/>
                </a:lnTo>
                <a:lnTo>
                  <a:pt x="0" y="60"/>
                </a:lnTo>
                <a:lnTo>
                  <a:pt x="0" y="70"/>
                </a:lnTo>
                <a:lnTo>
                  <a:pt x="2" y="78"/>
                </a:lnTo>
                <a:lnTo>
                  <a:pt x="5" y="87"/>
                </a:lnTo>
                <a:lnTo>
                  <a:pt x="10" y="95"/>
                </a:lnTo>
                <a:lnTo>
                  <a:pt x="15" y="102"/>
                </a:lnTo>
                <a:lnTo>
                  <a:pt x="21" y="109"/>
                </a:lnTo>
                <a:lnTo>
                  <a:pt x="28" y="113"/>
                </a:lnTo>
                <a:lnTo>
                  <a:pt x="36" y="117"/>
                </a:lnTo>
                <a:lnTo>
                  <a:pt x="43" y="119"/>
                </a:lnTo>
                <a:lnTo>
                  <a:pt x="52" y="121"/>
                </a:lnTo>
                <a:lnTo>
                  <a:pt x="881" y="121"/>
                </a:lnTo>
                <a:lnTo>
                  <a:pt x="897" y="117"/>
                </a:lnTo>
                <a:lnTo>
                  <a:pt x="906" y="113"/>
                </a:lnTo>
                <a:lnTo>
                  <a:pt x="912" y="109"/>
                </a:lnTo>
                <a:lnTo>
                  <a:pt x="918" y="102"/>
                </a:lnTo>
                <a:lnTo>
                  <a:pt x="923" y="95"/>
                </a:lnTo>
                <a:lnTo>
                  <a:pt x="928" y="87"/>
                </a:lnTo>
                <a:lnTo>
                  <a:pt x="930" y="78"/>
                </a:lnTo>
                <a:lnTo>
                  <a:pt x="933" y="70"/>
                </a:lnTo>
                <a:lnTo>
                  <a:pt x="933" y="60"/>
                </a:lnTo>
                <a:lnTo>
                  <a:pt x="933" y="51"/>
                </a:lnTo>
                <a:lnTo>
                  <a:pt x="930" y="41"/>
                </a:lnTo>
                <a:lnTo>
                  <a:pt x="928" y="32"/>
                </a:lnTo>
                <a:lnTo>
                  <a:pt x="923" y="24"/>
                </a:lnTo>
                <a:lnTo>
                  <a:pt x="918" y="17"/>
                </a:lnTo>
                <a:lnTo>
                  <a:pt x="912" y="11"/>
                </a:lnTo>
                <a:lnTo>
                  <a:pt x="906" y="6"/>
                </a:lnTo>
                <a:lnTo>
                  <a:pt x="897" y="2"/>
                </a:lnTo>
                <a:lnTo>
                  <a:pt x="890" y="0"/>
                </a:lnTo>
                <a:lnTo>
                  <a:pt x="881"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3885" name="Line 461"/>
          <p:cNvSpPr>
            <a:spLocks noChangeShapeType="1"/>
          </p:cNvSpPr>
          <p:nvPr/>
        </p:nvSpPr>
        <p:spPr bwMode="auto">
          <a:xfrm>
            <a:off x="6330950" y="5027613"/>
            <a:ext cx="1588" cy="0"/>
          </a:xfrm>
          <a:prstGeom prst="line">
            <a:avLst/>
          </a:prstGeom>
          <a:noFill/>
          <a:ln w="0">
            <a:solidFill>
              <a:srgbClr val="FF0000"/>
            </a:solidFill>
            <a:round/>
            <a:headEnd/>
            <a:tailEnd/>
          </a:ln>
        </p:spPr>
        <p:txBody>
          <a:bodyPr>
            <a:prstTxWarp prst="textNoShape">
              <a:avLst/>
            </a:prstTxWarp>
          </a:bodyPr>
          <a:lstStyle/>
          <a:p>
            <a:endParaRPr lang="en-US"/>
          </a:p>
        </p:txBody>
      </p:sp>
      <p:sp>
        <p:nvSpPr>
          <p:cNvPr id="103886" name="Freeform 462"/>
          <p:cNvSpPr>
            <a:spLocks/>
          </p:cNvSpPr>
          <p:nvPr/>
        </p:nvSpPr>
        <p:spPr bwMode="auto">
          <a:xfrm>
            <a:off x="6330950" y="4860925"/>
            <a:ext cx="36513" cy="185738"/>
          </a:xfrm>
          <a:custGeom>
            <a:avLst/>
            <a:gdLst>
              <a:gd name="T0" fmla="*/ 0 w 103"/>
              <a:gd name="T1" fmla="*/ 166337 h 584"/>
              <a:gd name="T2" fmla="*/ 0 w 103"/>
              <a:gd name="T3" fmla="*/ 169518 h 584"/>
              <a:gd name="T4" fmla="*/ 1063 w 103"/>
              <a:gd name="T5" fmla="*/ 172062 h 584"/>
              <a:gd name="T6" fmla="*/ 1772 w 103"/>
              <a:gd name="T7" fmla="*/ 174924 h 584"/>
              <a:gd name="T8" fmla="*/ 3545 w 103"/>
              <a:gd name="T9" fmla="*/ 177469 h 584"/>
              <a:gd name="T10" fmla="*/ 5317 w 103"/>
              <a:gd name="T11" fmla="*/ 179695 h 584"/>
              <a:gd name="T12" fmla="*/ 7444 w 103"/>
              <a:gd name="T13" fmla="*/ 181921 h 584"/>
              <a:gd name="T14" fmla="*/ 10280 w 103"/>
              <a:gd name="T15" fmla="*/ 183194 h 584"/>
              <a:gd name="T16" fmla="*/ 12762 w 103"/>
              <a:gd name="T17" fmla="*/ 184466 h 584"/>
              <a:gd name="T18" fmla="*/ 15243 w 103"/>
              <a:gd name="T19" fmla="*/ 185102 h 584"/>
              <a:gd name="T20" fmla="*/ 18434 w 103"/>
              <a:gd name="T21" fmla="*/ 185738 h 584"/>
              <a:gd name="T22" fmla="*/ 21270 w 103"/>
              <a:gd name="T23" fmla="*/ 185102 h 584"/>
              <a:gd name="T24" fmla="*/ 23751 w 103"/>
              <a:gd name="T25" fmla="*/ 184466 h 584"/>
              <a:gd name="T26" fmla="*/ 26942 w 103"/>
              <a:gd name="T27" fmla="*/ 183194 h 584"/>
              <a:gd name="T28" fmla="*/ 29069 w 103"/>
              <a:gd name="T29" fmla="*/ 181921 h 584"/>
              <a:gd name="T30" fmla="*/ 31196 w 103"/>
              <a:gd name="T31" fmla="*/ 179695 h 584"/>
              <a:gd name="T32" fmla="*/ 32968 w 103"/>
              <a:gd name="T33" fmla="*/ 177469 h 584"/>
              <a:gd name="T34" fmla="*/ 34741 w 103"/>
              <a:gd name="T35" fmla="*/ 174924 h 584"/>
              <a:gd name="T36" fmla="*/ 35450 w 103"/>
              <a:gd name="T37" fmla="*/ 172062 h 584"/>
              <a:gd name="T38" fmla="*/ 36513 w 103"/>
              <a:gd name="T39" fmla="*/ 169518 h 584"/>
              <a:gd name="T40" fmla="*/ 36513 w 103"/>
              <a:gd name="T41" fmla="*/ 166337 h 584"/>
              <a:gd name="T42" fmla="*/ 36513 w 103"/>
              <a:gd name="T43" fmla="*/ 19719 h 584"/>
              <a:gd name="T44" fmla="*/ 35450 w 103"/>
              <a:gd name="T45" fmla="*/ 13358 h 584"/>
              <a:gd name="T46" fmla="*/ 34741 w 103"/>
              <a:gd name="T47" fmla="*/ 10814 h 584"/>
              <a:gd name="T48" fmla="*/ 32968 w 103"/>
              <a:gd name="T49" fmla="*/ 8269 h 584"/>
              <a:gd name="T50" fmla="*/ 31196 w 103"/>
              <a:gd name="T51" fmla="*/ 5725 h 584"/>
              <a:gd name="T52" fmla="*/ 29069 w 103"/>
              <a:gd name="T53" fmla="*/ 3817 h 584"/>
              <a:gd name="T54" fmla="*/ 26942 w 103"/>
              <a:gd name="T55" fmla="*/ 2226 h 584"/>
              <a:gd name="T56" fmla="*/ 23751 w 103"/>
              <a:gd name="T57" fmla="*/ 1272 h 584"/>
              <a:gd name="T58" fmla="*/ 21270 w 103"/>
              <a:gd name="T59" fmla="*/ 318 h 584"/>
              <a:gd name="T60" fmla="*/ 18434 w 103"/>
              <a:gd name="T61" fmla="*/ 0 h 584"/>
              <a:gd name="T62" fmla="*/ 15243 w 103"/>
              <a:gd name="T63" fmla="*/ 318 h 584"/>
              <a:gd name="T64" fmla="*/ 12762 w 103"/>
              <a:gd name="T65" fmla="*/ 1272 h 584"/>
              <a:gd name="T66" fmla="*/ 10280 w 103"/>
              <a:gd name="T67" fmla="*/ 2226 h 584"/>
              <a:gd name="T68" fmla="*/ 7444 w 103"/>
              <a:gd name="T69" fmla="*/ 3817 h 584"/>
              <a:gd name="T70" fmla="*/ 5317 w 103"/>
              <a:gd name="T71" fmla="*/ 5725 h 584"/>
              <a:gd name="T72" fmla="*/ 3545 w 103"/>
              <a:gd name="T73" fmla="*/ 8269 h 584"/>
              <a:gd name="T74" fmla="*/ 1772 w 103"/>
              <a:gd name="T75" fmla="*/ 10814 h 584"/>
              <a:gd name="T76" fmla="*/ 1063 w 103"/>
              <a:gd name="T77" fmla="*/ 13358 h 584"/>
              <a:gd name="T78" fmla="*/ 0 w 103"/>
              <a:gd name="T79" fmla="*/ 16538 h 584"/>
              <a:gd name="T80" fmla="*/ 0 w 103"/>
              <a:gd name="T81" fmla="*/ 19719 h 584"/>
              <a:gd name="T82" fmla="*/ 0 w 103"/>
              <a:gd name="T83" fmla="*/ 166337 h 5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584"/>
              <a:gd name="T128" fmla="*/ 103 w 103"/>
              <a:gd name="T129" fmla="*/ 584 h 5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584">
                <a:moveTo>
                  <a:pt x="0" y="523"/>
                </a:moveTo>
                <a:lnTo>
                  <a:pt x="0" y="533"/>
                </a:lnTo>
                <a:lnTo>
                  <a:pt x="3" y="541"/>
                </a:lnTo>
                <a:lnTo>
                  <a:pt x="5" y="550"/>
                </a:lnTo>
                <a:lnTo>
                  <a:pt x="10" y="558"/>
                </a:lnTo>
                <a:lnTo>
                  <a:pt x="15" y="565"/>
                </a:lnTo>
                <a:lnTo>
                  <a:pt x="21" y="572"/>
                </a:lnTo>
                <a:lnTo>
                  <a:pt x="29" y="576"/>
                </a:lnTo>
                <a:lnTo>
                  <a:pt x="36" y="580"/>
                </a:lnTo>
                <a:lnTo>
                  <a:pt x="43" y="582"/>
                </a:lnTo>
                <a:lnTo>
                  <a:pt x="52" y="584"/>
                </a:lnTo>
                <a:lnTo>
                  <a:pt x="60" y="582"/>
                </a:lnTo>
                <a:lnTo>
                  <a:pt x="67" y="580"/>
                </a:lnTo>
                <a:lnTo>
                  <a:pt x="76" y="576"/>
                </a:lnTo>
                <a:lnTo>
                  <a:pt x="82" y="572"/>
                </a:lnTo>
                <a:lnTo>
                  <a:pt x="88" y="565"/>
                </a:lnTo>
                <a:lnTo>
                  <a:pt x="93" y="558"/>
                </a:lnTo>
                <a:lnTo>
                  <a:pt x="98" y="550"/>
                </a:lnTo>
                <a:lnTo>
                  <a:pt x="100" y="541"/>
                </a:lnTo>
                <a:lnTo>
                  <a:pt x="103" y="533"/>
                </a:lnTo>
                <a:lnTo>
                  <a:pt x="103" y="523"/>
                </a:lnTo>
                <a:lnTo>
                  <a:pt x="103" y="62"/>
                </a:lnTo>
                <a:lnTo>
                  <a:pt x="100" y="42"/>
                </a:lnTo>
                <a:lnTo>
                  <a:pt x="98" y="34"/>
                </a:lnTo>
                <a:lnTo>
                  <a:pt x="93" y="26"/>
                </a:lnTo>
                <a:lnTo>
                  <a:pt x="88" y="18"/>
                </a:lnTo>
                <a:lnTo>
                  <a:pt x="82" y="12"/>
                </a:lnTo>
                <a:lnTo>
                  <a:pt x="76" y="7"/>
                </a:lnTo>
                <a:lnTo>
                  <a:pt x="67" y="4"/>
                </a:lnTo>
                <a:lnTo>
                  <a:pt x="60" y="1"/>
                </a:lnTo>
                <a:lnTo>
                  <a:pt x="52" y="0"/>
                </a:lnTo>
                <a:lnTo>
                  <a:pt x="43" y="1"/>
                </a:lnTo>
                <a:lnTo>
                  <a:pt x="36" y="4"/>
                </a:lnTo>
                <a:lnTo>
                  <a:pt x="29" y="7"/>
                </a:lnTo>
                <a:lnTo>
                  <a:pt x="21" y="12"/>
                </a:lnTo>
                <a:lnTo>
                  <a:pt x="15" y="18"/>
                </a:lnTo>
                <a:lnTo>
                  <a:pt x="10" y="26"/>
                </a:lnTo>
                <a:lnTo>
                  <a:pt x="5" y="34"/>
                </a:lnTo>
                <a:lnTo>
                  <a:pt x="3" y="42"/>
                </a:lnTo>
                <a:lnTo>
                  <a:pt x="0" y="52"/>
                </a:lnTo>
                <a:lnTo>
                  <a:pt x="0" y="62"/>
                </a:lnTo>
                <a:lnTo>
                  <a:pt x="0" y="523"/>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3887" name="Line 463"/>
          <p:cNvSpPr>
            <a:spLocks noChangeShapeType="1"/>
          </p:cNvSpPr>
          <p:nvPr/>
        </p:nvSpPr>
        <p:spPr bwMode="auto">
          <a:xfrm>
            <a:off x="6350000" y="4860925"/>
            <a:ext cx="1588" cy="1588"/>
          </a:xfrm>
          <a:prstGeom prst="line">
            <a:avLst/>
          </a:prstGeom>
          <a:noFill/>
          <a:ln w="0">
            <a:solidFill>
              <a:srgbClr val="FF0000"/>
            </a:solidFill>
            <a:round/>
            <a:headEnd/>
            <a:tailEnd/>
          </a:ln>
        </p:spPr>
        <p:txBody>
          <a:bodyPr>
            <a:prstTxWarp prst="textNoShape">
              <a:avLst/>
            </a:prstTxWarp>
          </a:bodyPr>
          <a:lstStyle/>
          <a:p>
            <a:endParaRPr lang="en-US"/>
          </a:p>
        </p:txBody>
      </p:sp>
      <p:sp>
        <p:nvSpPr>
          <p:cNvPr id="103888" name="Freeform 464"/>
          <p:cNvSpPr>
            <a:spLocks/>
          </p:cNvSpPr>
          <p:nvPr/>
        </p:nvSpPr>
        <p:spPr bwMode="auto">
          <a:xfrm>
            <a:off x="6330950" y="4860925"/>
            <a:ext cx="322263" cy="38100"/>
          </a:xfrm>
          <a:custGeom>
            <a:avLst/>
            <a:gdLst>
              <a:gd name="T0" fmla="*/ 17961 w 933"/>
              <a:gd name="T1" fmla="*/ 0 h 121"/>
              <a:gd name="T2" fmla="*/ 14852 w 933"/>
              <a:gd name="T3" fmla="*/ 315 h 121"/>
              <a:gd name="T4" fmla="*/ 12435 w 933"/>
              <a:gd name="T5" fmla="*/ 1260 h 121"/>
              <a:gd name="T6" fmla="*/ 10017 w 933"/>
              <a:gd name="T7" fmla="*/ 2204 h 121"/>
              <a:gd name="T8" fmla="*/ 7254 w 933"/>
              <a:gd name="T9" fmla="*/ 3779 h 121"/>
              <a:gd name="T10" fmla="*/ 5181 w 933"/>
              <a:gd name="T11" fmla="*/ 5668 h 121"/>
              <a:gd name="T12" fmla="*/ 3454 w 933"/>
              <a:gd name="T13" fmla="*/ 8187 h 121"/>
              <a:gd name="T14" fmla="*/ 1727 w 933"/>
              <a:gd name="T15" fmla="*/ 10706 h 121"/>
              <a:gd name="T16" fmla="*/ 1036 w 933"/>
              <a:gd name="T17" fmla="*/ 13225 h 121"/>
              <a:gd name="T18" fmla="*/ 0 w 933"/>
              <a:gd name="T19" fmla="*/ 16374 h 121"/>
              <a:gd name="T20" fmla="*/ 0 w 933"/>
              <a:gd name="T21" fmla="*/ 19207 h 121"/>
              <a:gd name="T22" fmla="*/ 0 w 933"/>
              <a:gd name="T23" fmla="*/ 22041 h 121"/>
              <a:gd name="T24" fmla="*/ 1036 w 933"/>
              <a:gd name="T25" fmla="*/ 25190 h 121"/>
              <a:gd name="T26" fmla="*/ 1727 w 933"/>
              <a:gd name="T27" fmla="*/ 27709 h 121"/>
              <a:gd name="T28" fmla="*/ 3454 w 933"/>
              <a:gd name="T29" fmla="*/ 30543 h 121"/>
              <a:gd name="T30" fmla="*/ 5181 w 933"/>
              <a:gd name="T31" fmla="*/ 32747 h 121"/>
              <a:gd name="T32" fmla="*/ 7254 w 933"/>
              <a:gd name="T33" fmla="*/ 34636 h 121"/>
              <a:gd name="T34" fmla="*/ 10017 w 933"/>
              <a:gd name="T35" fmla="*/ 36211 h 121"/>
              <a:gd name="T36" fmla="*/ 12435 w 933"/>
              <a:gd name="T37" fmla="*/ 37470 h 121"/>
              <a:gd name="T38" fmla="*/ 14852 w 933"/>
              <a:gd name="T39" fmla="*/ 38100 h 121"/>
              <a:gd name="T40" fmla="*/ 17961 w 933"/>
              <a:gd name="T41" fmla="*/ 38100 h 121"/>
              <a:gd name="T42" fmla="*/ 304302 w 933"/>
              <a:gd name="T43" fmla="*/ 38100 h 121"/>
              <a:gd name="T44" fmla="*/ 309828 w 933"/>
              <a:gd name="T45" fmla="*/ 37470 h 121"/>
              <a:gd name="T46" fmla="*/ 312246 w 933"/>
              <a:gd name="T47" fmla="*/ 36211 h 121"/>
              <a:gd name="T48" fmla="*/ 315009 w 933"/>
              <a:gd name="T49" fmla="*/ 34636 h 121"/>
              <a:gd name="T50" fmla="*/ 317082 w 933"/>
              <a:gd name="T51" fmla="*/ 32747 h 121"/>
              <a:gd name="T52" fmla="*/ 318809 w 933"/>
              <a:gd name="T53" fmla="*/ 30543 h 121"/>
              <a:gd name="T54" fmla="*/ 320536 w 933"/>
              <a:gd name="T55" fmla="*/ 27709 h 121"/>
              <a:gd name="T56" fmla="*/ 321227 w 933"/>
              <a:gd name="T57" fmla="*/ 25190 h 121"/>
              <a:gd name="T58" fmla="*/ 322263 w 933"/>
              <a:gd name="T59" fmla="*/ 22041 h 121"/>
              <a:gd name="T60" fmla="*/ 322263 w 933"/>
              <a:gd name="T61" fmla="*/ 19207 h 121"/>
              <a:gd name="T62" fmla="*/ 322263 w 933"/>
              <a:gd name="T63" fmla="*/ 16374 h 121"/>
              <a:gd name="T64" fmla="*/ 321227 w 933"/>
              <a:gd name="T65" fmla="*/ 13225 h 121"/>
              <a:gd name="T66" fmla="*/ 320536 w 933"/>
              <a:gd name="T67" fmla="*/ 10706 h 121"/>
              <a:gd name="T68" fmla="*/ 318809 w 933"/>
              <a:gd name="T69" fmla="*/ 8187 h 121"/>
              <a:gd name="T70" fmla="*/ 317082 w 933"/>
              <a:gd name="T71" fmla="*/ 5668 h 121"/>
              <a:gd name="T72" fmla="*/ 315009 w 933"/>
              <a:gd name="T73" fmla="*/ 3779 h 121"/>
              <a:gd name="T74" fmla="*/ 312246 w 933"/>
              <a:gd name="T75" fmla="*/ 2204 h 121"/>
              <a:gd name="T76" fmla="*/ 309828 w 933"/>
              <a:gd name="T77" fmla="*/ 1260 h 121"/>
              <a:gd name="T78" fmla="*/ 307411 w 933"/>
              <a:gd name="T79" fmla="*/ 315 h 121"/>
              <a:gd name="T80" fmla="*/ 304302 w 933"/>
              <a:gd name="T81" fmla="*/ 0 h 121"/>
              <a:gd name="T82" fmla="*/ 17961 w 933"/>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3"/>
              <a:gd name="T127" fmla="*/ 0 h 121"/>
              <a:gd name="T128" fmla="*/ 933 w 933"/>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3" h="121">
                <a:moveTo>
                  <a:pt x="52" y="0"/>
                </a:moveTo>
                <a:lnTo>
                  <a:pt x="43" y="1"/>
                </a:lnTo>
                <a:lnTo>
                  <a:pt x="36" y="4"/>
                </a:lnTo>
                <a:lnTo>
                  <a:pt x="29" y="7"/>
                </a:lnTo>
                <a:lnTo>
                  <a:pt x="21" y="12"/>
                </a:lnTo>
                <a:lnTo>
                  <a:pt x="15" y="18"/>
                </a:lnTo>
                <a:lnTo>
                  <a:pt x="10" y="26"/>
                </a:lnTo>
                <a:lnTo>
                  <a:pt x="5" y="34"/>
                </a:lnTo>
                <a:lnTo>
                  <a:pt x="3" y="42"/>
                </a:lnTo>
                <a:lnTo>
                  <a:pt x="0" y="52"/>
                </a:lnTo>
                <a:lnTo>
                  <a:pt x="0" y="61"/>
                </a:lnTo>
                <a:lnTo>
                  <a:pt x="0" y="70"/>
                </a:lnTo>
                <a:lnTo>
                  <a:pt x="3" y="80"/>
                </a:lnTo>
                <a:lnTo>
                  <a:pt x="5" y="88"/>
                </a:lnTo>
                <a:lnTo>
                  <a:pt x="10" y="97"/>
                </a:lnTo>
                <a:lnTo>
                  <a:pt x="15" y="104"/>
                </a:lnTo>
                <a:lnTo>
                  <a:pt x="21" y="110"/>
                </a:lnTo>
                <a:lnTo>
                  <a:pt x="29" y="115"/>
                </a:lnTo>
                <a:lnTo>
                  <a:pt x="36" y="119"/>
                </a:lnTo>
                <a:lnTo>
                  <a:pt x="43" y="121"/>
                </a:lnTo>
                <a:lnTo>
                  <a:pt x="52" y="121"/>
                </a:lnTo>
                <a:lnTo>
                  <a:pt x="881" y="121"/>
                </a:lnTo>
                <a:lnTo>
                  <a:pt x="897" y="119"/>
                </a:lnTo>
                <a:lnTo>
                  <a:pt x="904" y="115"/>
                </a:lnTo>
                <a:lnTo>
                  <a:pt x="912" y="110"/>
                </a:lnTo>
                <a:lnTo>
                  <a:pt x="918" y="104"/>
                </a:lnTo>
                <a:lnTo>
                  <a:pt x="923" y="97"/>
                </a:lnTo>
                <a:lnTo>
                  <a:pt x="928" y="88"/>
                </a:lnTo>
                <a:lnTo>
                  <a:pt x="930" y="80"/>
                </a:lnTo>
                <a:lnTo>
                  <a:pt x="933" y="70"/>
                </a:lnTo>
                <a:lnTo>
                  <a:pt x="933" y="61"/>
                </a:lnTo>
                <a:lnTo>
                  <a:pt x="933" y="52"/>
                </a:lnTo>
                <a:lnTo>
                  <a:pt x="930" y="42"/>
                </a:lnTo>
                <a:lnTo>
                  <a:pt x="928" y="34"/>
                </a:lnTo>
                <a:lnTo>
                  <a:pt x="923" y="26"/>
                </a:lnTo>
                <a:lnTo>
                  <a:pt x="918" y="18"/>
                </a:lnTo>
                <a:lnTo>
                  <a:pt x="912" y="12"/>
                </a:lnTo>
                <a:lnTo>
                  <a:pt x="904" y="7"/>
                </a:lnTo>
                <a:lnTo>
                  <a:pt x="897" y="4"/>
                </a:lnTo>
                <a:lnTo>
                  <a:pt x="890" y="1"/>
                </a:lnTo>
                <a:lnTo>
                  <a:pt x="881"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3889" name="Line 465"/>
          <p:cNvSpPr>
            <a:spLocks noChangeShapeType="1"/>
          </p:cNvSpPr>
          <p:nvPr/>
        </p:nvSpPr>
        <p:spPr bwMode="auto">
          <a:xfrm>
            <a:off x="6635750" y="4860925"/>
            <a:ext cx="1588" cy="1588"/>
          </a:xfrm>
          <a:prstGeom prst="line">
            <a:avLst/>
          </a:prstGeom>
          <a:noFill/>
          <a:ln w="0">
            <a:solidFill>
              <a:srgbClr val="FF0000"/>
            </a:solidFill>
            <a:round/>
            <a:headEnd/>
            <a:tailEnd/>
          </a:ln>
        </p:spPr>
        <p:txBody>
          <a:bodyPr>
            <a:prstTxWarp prst="textNoShape">
              <a:avLst/>
            </a:prstTxWarp>
          </a:bodyPr>
          <a:lstStyle/>
          <a:p>
            <a:endParaRPr lang="en-US"/>
          </a:p>
        </p:txBody>
      </p:sp>
      <p:sp>
        <p:nvSpPr>
          <p:cNvPr id="103890" name="Freeform 466"/>
          <p:cNvSpPr>
            <a:spLocks/>
          </p:cNvSpPr>
          <p:nvPr/>
        </p:nvSpPr>
        <p:spPr bwMode="auto">
          <a:xfrm>
            <a:off x="6618288" y="4860925"/>
            <a:ext cx="322262" cy="38100"/>
          </a:xfrm>
          <a:custGeom>
            <a:avLst/>
            <a:gdLst>
              <a:gd name="T0" fmla="*/ 17942 w 934"/>
              <a:gd name="T1" fmla="*/ 0 h 121"/>
              <a:gd name="T2" fmla="*/ 15527 w 934"/>
              <a:gd name="T3" fmla="*/ 315 h 121"/>
              <a:gd name="T4" fmla="*/ 12421 w 934"/>
              <a:gd name="T5" fmla="*/ 1260 h 121"/>
              <a:gd name="T6" fmla="*/ 9661 w 934"/>
              <a:gd name="T7" fmla="*/ 2204 h 121"/>
              <a:gd name="T8" fmla="*/ 7591 w 934"/>
              <a:gd name="T9" fmla="*/ 3779 h 121"/>
              <a:gd name="T10" fmla="*/ 5521 w 934"/>
              <a:gd name="T11" fmla="*/ 5668 h 121"/>
              <a:gd name="T12" fmla="*/ 3450 w 934"/>
              <a:gd name="T13" fmla="*/ 8187 h 121"/>
              <a:gd name="T14" fmla="*/ 2070 w 934"/>
              <a:gd name="T15" fmla="*/ 10706 h 121"/>
              <a:gd name="T16" fmla="*/ 690 w 934"/>
              <a:gd name="T17" fmla="*/ 13225 h 121"/>
              <a:gd name="T18" fmla="*/ 345 w 934"/>
              <a:gd name="T19" fmla="*/ 16374 h 121"/>
              <a:gd name="T20" fmla="*/ 0 w 934"/>
              <a:gd name="T21" fmla="*/ 19207 h 121"/>
              <a:gd name="T22" fmla="*/ 345 w 934"/>
              <a:gd name="T23" fmla="*/ 22041 h 121"/>
              <a:gd name="T24" fmla="*/ 690 w 934"/>
              <a:gd name="T25" fmla="*/ 25190 h 121"/>
              <a:gd name="T26" fmla="*/ 2070 w 934"/>
              <a:gd name="T27" fmla="*/ 27709 h 121"/>
              <a:gd name="T28" fmla="*/ 3450 w 934"/>
              <a:gd name="T29" fmla="*/ 30543 h 121"/>
              <a:gd name="T30" fmla="*/ 5521 w 934"/>
              <a:gd name="T31" fmla="*/ 32747 h 121"/>
              <a:gd name="T32" fmla="*/ 7591 w 934"/>
              <a:gd name="T33" fmla="*/ 34636 h 121"/>
              <a:gd name="T34" fmla="*/ 9661 w 934"/>
              <a:gd name="T35" fmla="*/ 36211 h 121"/>
              <a:gd name="T36" fmla="*/ 12421 w 934"/>
              <a:gd name="T37" fmla="*/ 37470 h 121"/>
              <a:gd name="T38" fmla="*/ 15527 w 934"/>
              <a:gd name="T39" fmla="*/ 38100 h 121"/>
              <a:gd name="T40" fmla="*/ 17942 w 934"/>
              <a:gd name="T41" fmla="*/ 38100 h 121"/>
              <a:gd name="T42" fmla="*/ 304320 w 934"/>
              <a:gd name="T43" fmla="*/ 38100 h 121"/>
              <a:gd name="T44" fmla="*/ 309841 w 934"/>
              <a:gd name="T45" fmla="*/ 37470 h 121"/>
              <a:gd name="T46" fmla="*/ 312601 w 934"/>
              <a:gd name="T47" fmla="*/ 36211 h 121"/>
              <a:gd name="T48" fmla="*/ 315016 w 934"/>
              <a:gd name="T49" fmla="*/ 34636 h 121"/>
              <a:gd name="T50" fmla="*/ 317086 w 934"/>
              <a:gd name="T51" fmla="*/ 32747 h 121"/>
              <a:gd name="T52" fmla="*/ 318812 w 934"/>
              <a:gd name="T53" fmla="*/ 30543 h 121"/>
              <a:gd name="T54" fmla="*/ 320192 w 934"/>
              <a:gd name="T55" fmla="*/ 27709 h 121"/>
              <a:gd name="T56" fmla="*/ 321572 w 934"/>
              <a:gd name="T57" fmla="*/ 25190 h 121"/>
              <a:gd name="T58" fmla="*/ 321917 w 934"/>
              <a:gd name="T59" fmla="*/ 22041 h 121"/>
              <a:gd name="T60" fmla="*/ 322262 w 934"/>
              <a:gd name="T61" fmla="*/ 19207 h 121"/>
              <a:gd name="T62" fmla="*/ 321917 w 934"/>
              <a:gd name="T63" fmla="*/ 16374 h 121"/>
              <a:gd name="T64" fmla="*/ 321572 w 934"/>
              <a:gd name="T65" fmla="*/ 13225 h 121"/>
              <a:gd name="T66" fmla="*/ 320192 w 934"/>
              <a:gd name="T67" fmla="*/ 10706 h 121"/>
              <a:gd name="T68" fmla="*/ 318812 w 934"/>
              <a:gd name="T69" fmla="*/ 8187 h 121"/>
              <a:gd name="T70" fmla="*/ 317086 w 934"/>
              <a:gd name="T71" fmla="*/ 5668 h 121"/>
              <a:gd name="T72" fmla="*/ 315016 w 934"/>
              <a:gd name="T73" fmla="*/ 3779 h 121"/>
              <a:gd name="T74" fmla="*/ 312601 w 934"/>
              <a:gd name="T75" fmla="*/ 2204 h 121"/>
              <a:gd name="T76" fmla="*/ 309841 w 934"/>
              <a:gd name="T77" fmla="*/ 1260 h 121"/>
              <a:gd name="T78" fmla="*/ 307426 w 934"/>
              <a:gd name="T79" fmla="*/ 315 h 121"/>
              <a:gd name="T80" fmla="*/ 304320 w 934"/>
              <a:gd name="T81" fmla="*/ 0 h 121"/>
              <a:gd name="T82" fmla="*/ 17942 w 934"/>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1"/>
              <a:gd name="T128" fmla="*/ 934 w 934"/>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1">
                <a:moveTo>
                  <a:pt x="52" y="0"/>
                </a:moveTo>
                <a:lnTo>
                  <a:pt x="45" y="1"/>
                </a:lnTo>
                <a:lnTo>
                  <a:pt x="36" y="4"/>
                </a:lnTo>
                <a:lnTo>
                  <a:pt x="28" y="7"/>
                </a:lnTo>
                <a:lnTo>
                  <a:pt x="22" y="12"/>
                </a:lnTo>
                <a:lnTo>
                  <a:pt x="16" y="18"/>
                </a:lnTo>
                <a:lnTo>
                  <a:pt x="10" y="26"/>
                </a:lnTo>
                <a:lnTo>
                  <a:pt x="6" y="34"/>
                </a:lnTo>
                <a:lnTo>
                  <a:pt x="2" y="42"/>
                </a:lnTo>
                <a:lnTo>
                  <a:pt x="1" y="52"/>
                </a:lnTo>
                <a:lnTo>
                  <a:pt x="0" y="61"/>
                </a:lnTo>
                <a:lnTo>
                  <a:pt x="1" y="70"/>
                </a:lnTo>
                <a:lnTo>
                  <a:pt x="2" y="80"/>
                </a:lnTo>
                <a:lnTo>
                  <a:pt x="6" y="88"/>
                </a:lnTo>
                <a:lnTo>
                  <a:pt x="10" y="97"/>
                </a:lnTo>
                <a:lnTo>
                  <a:pt x="16" y="104"/>
                </a:lnTo>
                <a:lnTo>
                  <a:pt x="22" y="110"/>
                </a:lnTo>
                <a:lnTo>
                  <a:pt x="28" y="115"/>
                </a:lnTo>
                <a:lnTo>
                  <a:pt x="36" y="119"/>
                </a:lnTo>
                <a:lnTo>
                  <a:pt x="45" y="121"/>
                </a:lnTo>
                <a:lnTo>
                  <a:pt x="52" y="121"/>
                </a:lnTo>
                <a:lnTo>
                  <a:pt x="882" y="121"/>
                </a:lnTo>
                <a:lnTo>
                  <a:pt x="898" y="119"/>
                </a:lnTo>
                <a:lnTo>
                  <a:pt x="906" y="115"/>
                </a:lnTo>
                <a:lnTo>
                  <a:pt x="913" y="110"/>
                </a:lnTo>
                <a:lnTo>
                  <a:pt x="919" y="104"/>
                </a:lnTo>
                <a:lnTo>
                  <a:pt x="924" y="97"/>
                </a:lnTo>
                <a:lnTo>
                  <a:pt x="928" y="88"/>
                </a:lnTo>
                <a:lnTo>
                  <a:pt x="932" y="80"/>
                </a:lnTo>
                <a:lnTo>
                  <a:pt x="933" y="70"/>
                </a:lnTo>
                <a:lnTo>
                  <a:pt x="934" y="61"/>
                </a:lnTo>
                <a:lnTo>
                  <a:pt x="933" y="52"/>
                </a:lnTo>
                <a:lnTo>
                  <a:pt x="932" y="42"/>
                </a:lnTo>
                <a:lnTo>
                  <a:pt x="928" y="34"/>
                </a:lnTo>
                <a:lnTo>
                  <a:pt x="924" y="26"/>
                </a:lnTo>
                <a:lnTo>
                  <a:pt x="919" y="18"/>
                </a:lnTo>
                <a:lnTo>
                  <a:pt x="913" y="12"/>
                </a:lnTo>
                <a:lnTo>
                  <a:pt x="906" y="7"/>
                </a:lnTo>
                <a:lnTo>
                  <a:pt x="898" y="4"/>
                </a:lnTo>
                <a:lnTo>
                  <a:pt x="891" y="1"/>
                </a:lnTo>
                <a:lnTo>
                  <a:pt x="882"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3891" name="Line 467"/>
          <p:cNvSpPr>
            <a:spLocks noChangeShapeType="1"/>
          </p:cNvSpPr>
          <p:nvPr/>
        </p:nvSpPr>
        <p:spPr bwMode="auto">
          <a:xfrm>
            <a:off x="6923088" y="4860925"/>
            <a:ext cx="1587" cy="1588"/>
          </a:xfrm>
          <a:prstGeom prst="line">
            <a:avLst/>
          </a:prstGeom>
          <a:noFill/>
          <a:ln w="0">
            <a:solidFill>
              <a:srgbClr val="FF0000"/>
            </a:solidFill>
            <a:round/>
            <a:headEnd/>
            <a:tailEnd/>
          </a:ln>
        </p:spPr>
        <p:txBody>
          <a:bodyPr>
            <a:prstTxWarp prst="textNoShape">
              <a:avLst/>
            </a:prstTxWarp>
          </a:bodyPr>
          <a:lstStyle/>
          <a:p>
            <a:endParaRPr lang="en-US"/>
          </a:p>
        </p:txBody>
      </p:sp>
      <p:sp>
        <p:nvSpPr>
          <p:cNvPr id="103892" name="Freeform 468"/>
          <p:cNvSpPr>
            <a:spLocks/>
          </p:cNvSpPr>
          <p:nvPr/>
        </p:nvSpPr>
        <p:spPr bwMode="auto">
          <a:xfrm>
            <a:off x="6905625" y="4860925"/>
            <a:ext cx="322263" cy="38100"/>
          </a:xfrm>
          <a:custGeom>
            <a:avLst/>
            <a:gdLst>
              <a:gd name="T0" fmla="*/ 17942 w 934"/>
              <a:gd name="T1" fmla="*/ 0 h 121"/>
              <a:gd name="T2" fmla="*/ 14837 w 934"/>
              <a:gd name="T3" fmla="*/ 315 h 121"/>
              <a:gd name="T4" fmla="*/ 12421 w 934"/>
              <a:gd name="T5" fmla="*/ 1260 h 121"/>
              <a:gd name="T6" fmla="*/ 10006 w 934"/>
              <a:gd name="T7" fmla="*/ 2204 h 121"/>
              <a:gd name="T8" fmla="*/ 7246 w 934"/>
              <a:gd name="T9" fmla="*/ 3779 h 121"/>
              <a:gd name="T10" fmla="*/ 5176 w 934"/>
              <a:gd name="T11" fmla="*/ 5668 h 121"/>
              <a:gd name="T12" fmla="*/ 3450 w 934"/>
              <a:gd name="T13" fmla="*/ 8187 h 121"/>
              <a:gd name="T14" fmla="*/ 2070 w 934"/>
              <a:gd name="T15" fmla="*/ 10706 h 121"/>
              <a:gd name="T16" fmla="*/ 1035 w 934"/>
              <a:gd name="T17" fmla="*/ 13225 h 121"/>
              <a:gd name="T18" fmla="*/ 345 w 934"/>
              <a:gd name="T19" fmla="*/ 16374 h 121"/>
              <a:gd name="T20" fmla="*/ 0 w 934"/>
              <a:gd name="T21" fmla="*/ 19207 h 121"/>
              <a:gd name="T22" fmla="*/ 345 w 934"/>
              <a:gd name="T23" fmla="*/ 22041 h 121"/>
              <a:gd name="T24" fmla="*/ 1035 w 934"/>
              <a:gd name="T25" fmla="*/ 25190 h 121"/>
              <a:gd name="T26" fmla="*/ 2070 w 934"/>
              <a:gd name="T27" fmla="*/ 27709 h 121"/>
              <a:gd name="T28" fmla="*/ 3450 w 934"/>
              <a:gd name="T29" fmla="*/ 30543 h 121"/>
              <a:gd name="T30" fmla="*/ 5176 w 934"/>
              <a:gd name="T31" fmla="*/ 32747 h 121"/>
              <a:gd name="T32" fmla="*/ 7246 w 934"/>
              <a:gd name="T33" fmla="*/ 34636 h 121"/>
              <a:gd name="T34" fmla="*/ 10006 w 934"/>
              <a:gd name="T35" fmla="*/ 36211 h 121"/>
              <a:gd name="T36" fmla="*/ 12421 w 934"/>
              <a:gd name="T37" fmla="*/ 37470 h 121"/>
              <a:gd name="T38" fmla="*/ 14837 w 934"/>
              <a:gd name="T39" fmla="*/ 38100 h 121"/>
              <a:gd name="T40" fmla="*/ 17942 w 934"/>
              <a:gd name="T41" fmla="*/ 38100 h 121"/>
              <a:gd name="T42" fmla="*/ 304321 w 934"/>
              <a:gd name="T43" fmla="*/ 38100 h 121"/>
              <a:gd name="T44" fmla="*/ 309842 w 934"/>
              <a:gd name="T45" fmla="*/ 37470 h 121"/>
              <a:gd name="T46" fmla="*/ 312602 w 934"/>
              <a:gd name="T47" fmla="*/ 36211 h 121"/>
              <a:gd name="T48" fmla="*/ 314672 w 934"/>
              <a:gd name="T49" fmla="*/ 34636 h 121"/>
              <a:gd name="T50" fmla="*/ 316742 w 934"/>
              <a:gd name="T51" fmla="*/ 32747 h 121"/>
              <a:gd name="T52" fmla="*/ 318813 w 934"/>
              <a:gd name="T53" fmla="*/ 30543 h 121"/>
              <a:gd name="T54" fmla="*/ 320193 w 934"/>
              <a:gd name="T55" fmla="*/ 27709 h 121"/>
              <a:gd name="T56" fmla="*/ 321573 w 934"/>
              <a:gd name="T57" fmla="*/ 25190 h 121"/>
              <a:gd name="T58" fmla="*/ 321918 w 934"/>
              <a:gd name="T59" fmla="*/ 22041 h 121"/>
              <a:gd name="T60" fmla="*/ 322263 w 934"/>
              <a:gd name="T61" fmla="*/ 19207 h 121"/>
              <a:gd name="T62" fmla="*/ 321918 w 934"/>
              <a:gd name="T63" fmla="*/ 16374 h 121"/>
              <a:gd name="T64" fmla="*/ 321573 w 934"/>
              <a:gd name="T65" fmla="*/ 13225 h 121"/>
              <a:gd name="T66" fmla="*/ 320193 w 934"/>
              <a:gd name="T67" fmla="*/ 10706 h 121"/>
              <a:gd name="T68" fmla="*/ 318813 w 934"/>
              <a:gd name="T69" fmla="*/ 8187 h 121"/>
              <a:gd name="T70" fmla="*/ 316742 w 934"/>
              <a:gd name="T71" fmla="*/ 5668 h 121"/>
              <a:gd name="T72" fmla="*/ 314672 w 934"/>
              <a:gd name="T73" fmla="*/ 3779 h 121"/>
              <a:gd name="T74" fmla="*/ 312602 w 934"/>
              <a:gd name="T75" fmla="*/ 2204 h 121"/>
              <a:gd name="T76" fmla="*/ 309842 w 934"/>
              <a:gd name="T77" fmla="*/ 1260 h 121"/>
              <a:gd name="T78" fmla="*/ 307081 w 934"/>
              <a:gd name="T79" fmla="*/ 315 h 121"/>
              <a:gd name="T80" fmla="*/ 304321 w 934"/>
              <a:gd name="T81" fmla="*/ 0 h 121"/>
              <a:gd name="T82" fmla="*/ 17942 w 934"/>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1"/>
              <a:gd name="T128" fmla="*/ 934 w 934"/>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1">
                <a:moveTo>
                  <a:pt x="52" y="0"/>
                </a:moveTo>
                <a:lnTo>
                  <a:pt x="43" y="1"/>
                </a:lnTo>
                <a:lnTo>
                  <a:pt x="36" y="4"/>
                </a:lnTo>
                <a:lnTo>
                  <a:pt x="29" y="7"/>
                </a:lnTo>
                <a:lnTo>
                  <a:pt x="21" y="12"/>
                </a:lnTo>
                <a:lnTo>
                  <a:pt x="15" y="18"/>
                </a:lnTo>
                <a:lnTo>
                  <a:pt x="10" y="26"/>
                </a:lnTo>
                <a:lnTo>
                  <a:pt x="6" y="34"/>
                </a:lnTo>
                <a:lnTo>
                  <a:pt x="3" y="42"/>
                </a:lnTo>
                <a:lnTo>
                  <a:pt x="1" y="52"/>
                </a:lnTo>
                <a:lnTo>
                  <a:pt x="0" y="61"/>
                </a:lnTo>
                <a:lnTo>
                  <a:pt x="1" y="70"/>
                </a:lnTo>
                <a:lnTo>
                  <a:pt x="3" y="80"/>
                </a:lnTo>
                <a:lnTo>
                  <a:pt x="6" y="88"/>
                </a:lnTo>
                <a:lnTo>
                  <a:pt x="10" y="97"/>
                </a:lnTo>
                <a:lnTo>
                  <a:pt x="15" y="104"/>
                </a:lnTo>
                <a:lnTo>
                  <a:pt x="21" y="110"/>
                </a:lnTo>
                <a:lnTo>
                  <a:pt x="29" y="115"/>
                </a:lnTo>
                <a:lnTo>
                  <a:pt x="36" y="119"/>
                </a:lnTo>
                <a:lnTo>
                  <a:pt x="43" y="121"/>
                </a:lnTo>
                <a:lnTo>
                  <a:pt x="52" y="121"/>
                </a:lnTo>
                <a:lnTo>
                  <a:pt x="882" y="121"/>
                </a:lnTo>
                <a:lnTo>
                  <a:pt x="898" y="119"/>
                </a:lnTo>
                <a:lnTo>
                  <a:pt x="906" y="115"/>
                </a:lnTo>
                <a:lnTo>
                  <a:pt x="912" y="110"/>
                </a:lnTo>
                <a:lnTo>
                  <a:pt x="918" y="104"/>
                </a:lnTo>
                <a:lnTo>
                  <a:pt x="924" y="97"/>
                </a:lnTo>
                <a:lnTo>
                  <a:pt x="928" y="88"/>
                </a:lnTo>
                <a:lnTo>
                  <a:pt x="932" y="80"/>
                </a:lnTo>
                <a:lnTo>
                  <a:pt x="933" y="70"/>
                </a:lnTo>
                <a:lnTo>
                  <a:pt x="934" y="61"/>
                </a:lnTo>
                <a:lnTo>
                  <a:pt x="933" y="52"/>
                </a:lnTo>
                <a:lnTo>
                  <a:pt x="932" y="42"/>
                </a:lnTo>
                <a:lnTo>
                  <a:pt x="928" y="34"/>
                </a:lnTo>
                <a:lnTo>
                  <a:pt x="924" y="26"/>
                </a:lnTo>
                <a:lnTo>
                  <a:pt x="918" y="18"/>
                </a:lnTo>
                <a:lnTo>
                  <a:pt x="912" y="12"/>
                </a:lnTo>
                <a:lnTo>
                  <a:pt x="906" y="7"/>
                </a:lnTo>
                <a:lnTo>
                  <a:pt x="898" y="4"/>
                </a:lnTo>
                <a:lnTo>
                  <a:pt x="890" y="1"/>
                </a:lnTo>
                <a:lnTo>
                  <a:pt x="882"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3893" name="Line 469"/>
          <p:cNvSpPr>
            <a:spLocks noChangeShapeType="1"/>
          </p:cNvSpPr>
          <p:nvPr/>
        </p:nvSpPr>
        <p:spPr bwMode="auto">
          <a:xfrm>
            <a:off x="7210425" y="4860925"/>
            <a:ext cx="1588" cy="1588"/>
          </a:xfrm>
          <a:prstGeom prst="line">
            <a:avLst/>
          </a:prstGeom>
          <a:noFill/>
          <a:ln w="0">
            <a:solidFill>
              <a:srgbClr val="FF0000"/>
            </a:solidFill>
            <a:round/>
            <a:headEnd/>
            <a:tailEnd/>
          </a:ln>
        </p:spPr>
        <p:txBody>
          <a:bodyPr>
            <a:prstTxWarp prst="textNoShape">
              <a:avLst/>
            </a:prstTxWarp>
          </a:bodyPr>
          <a:lstStyle/>
          <a:p>
            <a:endParaRPr lang="en-US"/>
          </a:p>
        </p:txBody>
      </p:sp>
      <p:sp>
        <p:nvSpPr>
          <p:cNvPr id="103894" name="Freeform 470"/>
          <p:cNvSpPr>
            <a:spLocks/>
          </p:cNvSpPr>
          <p:nvPr/>
        </p:nvSpPr>
        <p:spPr bwMode="auto">
          <a:xfrm>
            <a:off x="7192963" y="4860925"/>
            <a:ext cx="320675" cy="38100"/>
          </a:xfrm>
          <a:custGeom>
            <a:avLst/>
            <a:gdLst>
              <a:gd name="T0" fmla="*/ 17873 w 933"/>
              <a:gd name="T1" fmla="*/ 0 h 121"/>
              <a:gd name="T2" fmla="*/ 15123 w 933"/>
              <a:gd name="T3" fmla="*/ 315 h 121"/>
              <a:gd name="T4" fmla="*/ 12373 w 933"/>
              <a:gd name="T5" fmla="*/ 1260 h 121"/>
              <a:gd name="T6" fmla="*/ 9967 w 933"/>
              <a:gd name="T7" fmla="*/ 2204 h 121"/>
              <a:gd name="T8" fmla="*/ 7218 w 933"/>
              <a:gd name="T9" fmla="*/ 3779 h 121"/>
              <a:gd name="T10" fmla="*/ 5156 w 933"/>
              <a:gd name="T11" fmla="*/ 5668 h 121"/>
              <a:gd name="T12" fmla="*/ 3437 w 933"/>
              <a:gd name="T13" fmla="*/ 8187 h 121"/>
              <a:gd name="T14" fmla="*/ 1719 w 933"/>
              <a:gd name="T15" fmla="*/ 10706 h 121"/>
              <a:gd name="T16" fmla="*/ 1031 w 933"/>
              <a:gd name="T17" fmla="*/ 13225 h 121"/>
              <a:gd name="T18" fmla="*/ 0 w 933"/>
              <a:gd name="T19" fmla="*/ 16374 h 121"/>
              <a:gd name="T20" fmla="*/ 0 w 933"/>
              <a:gd name="T21" fmla="*/ 19207 h 121"/>
              <a:gd name="T22" fmla="*/ 0 w 933"/>
              <a:gd name="T23" fmla="*/ 22041 h 121"/>
              <a:gd name="T24" fmla="*/ 1031 w 933"/>
              <a:gd name="T25" fmla="*/ 25190 h 121"/>
              <a:gd name="T26" fmla="*/ 1719 w 933"/>
              <a:gd name="T27" fmla="*/ 27709 h 121"/>
              <a:gd name="T28" fmla="*/ 3437 w 933"/>
              <a:gd name="T29" fmla="*/ 30543 h 121"/>
              <a:gd name="T30" fmla="*/ 5156 w 933"/>
              <a:gd name="T31" fmla="*/ 32747 h 121"/>
              <a:gd name="T32" fmla="*/ 7218 w 933"/>
              <a:gd name="T33" fmla="*/ 34636 h 121"/>
              <a:gd name="T34" fmla="*/ 9967 w 933"/>
              <a:gd name="T35" fmla="*/ 36211 h 121"/>
              <a:gd name="T36" fmla="*/ 12373 w 933"/>
              <a:gd name="T37" fmla="*/ 37470 h 121"/>
              <a:gd name="T38" fmla="*/ 15123 w 933"/>
              <a:gd name="T39" fmla="*/ 38100 h 121"/>
              <a:gd name="T40" fmla="*/ 17873 w 933"/>
              <a:gd name="T41" fmla="*/ 38100 h 121"/>
              <a:gd name="T42" fmla="*/ 302802 w 933"/>
              <a:gd name="T43" fmla="*/ 38100 h 121"/>
              <a:gd name="T44" fmla="*/ 308302 w 933"/>
              <a:gd name="T45" fmla="*/ 37470 h 121"/>
              <a:gd name="T46" fmla="*/ 311395 w 933"/>
              <a:gd name="T47" fmla="*/ 36211 h 121"/>
              <a:gd name="T48" fmla="*/ 313457 w 933"/>
              <a:gd name="T49" fmla="*/ 34636 h 121"/>
              <a:gd name="T50" fmla="*/ 315519 w 933"/>
              <a:gd name="T51" fmla="*/ 32747 h 121"/>
              <a:gd name="T52" fmla="*/ 317238 w 933"/>
              <a:gd name="T53" fmla="*/ 30543 h 121"/>
              <a:gd name="T54" fmla="*/ 318956 w 933"/>
              <a:gd name="T55" fmla="*/ 27709 h 121"/>
              <a:gd name="T56" fmla="*/ 319988 w 933"/>
              <a:gd name="T57" fmla="*/ 25190 h 121"/>
              <a:gd name="T58" fmla="*/ 320675 w 933"/>
              <a:gd name="T59" fmla="*/ 22041 h 121"/>
              <a:gd name="T60" fmla="*/ 320675 w 933"/>
              <a:gd name="T61" fmla="*/ 19207 h 121"/>
              <a:gd name="T62" fmla="*/ 320675 w 933"/>
              <a:gd name="T63" fmla="*/ 16374 h 121"/>
              <a:gd name="T64" fmla="*/ 319988 w 933"/>
              <a:gd name="T65" fmla="*/ 13225 h 121"/>
              <a:gd name="T66" fmla="*/ 318956 w 933"/>
              <a:gd name="T67" fmla="*/ 10706 h 121"/>
              <a:gd name="T68" fmla="*/ 317238 w 933"/>
              <a:gd name="T69" fmla="*/ 8187 h 121"/>
              <a:gd name="T70" fmla="*/ 315519 w 933"/>
              <a:gd name="T71" fmla="*/ 5668 h 121"/>
              <a:gd name="T72" fmla="*/ 313457 w 933"/>
              <a:gd name="T73" fmla="*/ 3779 h 121"/>
              <a:gd name="T74" fmla="*/ 311395 w 933"/>
              <a:gd name="T75" fmla="*/ 2204 h 121"/>
              <a:gd name="T76" fmla="*/ 308302 w 933"/>
              <a:gd name="T77" fmla="*/ 1260 h 121"/>
              <a:gd name="T78" fmla="*/ 305896 w 933"/>
              <a:gd name="T79" fmla="*/ 315 h 121"/>
              <a:gd name="T80" fmla="*/ 302802 w 933"/>
              <a:gd name="T81" fmla="*/ 0 h 121"/>
              <a:gd name="T82" fmla="*/ 17873 w 933"/>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3"/>
              <a:gd name="T127" fmla="*/ 0 h 121"/>
              <a:gd name="T128" fmla="*/ 933 w 933"/>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3" h="121">
                <a:moveTo>
                  <a:pt x="52" y="0"/>
                </a:moveTo>
                <a:lnTo>
                  <a:pt x="44" y="1"/>
                </a:lnTo>
                <a:lnTo>
                  <a:pt x="36" y="4"/>
                </a:lnTo>
                <a:lnTo>
                  <a:pt x="29" y="7"/>
                </a:lnTo>
                <a:lnTo>
                  <a:pt x="21" y="12"/>
                </a:lnTo>
                <a:lnTo>
                  <a:pt x="15" y="18"/>
                </a:lnTo>
                <a:lnTo>
                  <a:pt x="10" y="26"/>
                </a:lnTo>
                <a:lnTo>
                  <a:pt x="5" y="34"/>
                </a:lnTo>
                <a:lnTo>
                  <a:pt x="3" y="42"/>
                </a:lnTo>
                <a:lnTo>
                  <a:pt x="0" y="52"/>
                </a:lnTo>
                <a:lnTo>
                  <a:pt x="0" y="61"/>
                </a:lnTo>
                <a:lnTo>
                  <a:pt x="0" y="70"/>
                </a:lnTo>
                <a:lnTo>
                  <a:pt x="3" y="80"/>
                </a:lnTo>
                <a:lnTo>
                  <a:pt x="5" y="88"/>
                </a:lnTo>
                <a:lnTo>
                  <a:pt x="10" y="97"/>
                </a:lnTo>
                <a:lnTo>
                  <a:pt x="15" y="104"/>
                </a:lnTo>
                <a:lnTo>
                  <a:pt x="21" y="110"/>
                </a:lnTo>
                <a:lnTo>
                  <a:pt x="29" y="115"/>
                </a:lnTo>
                <a:lnTo>
                  <a:pt x="36" y="119"/>
                </a:lnTo>
                <a:lnTo>
                  <a:pt x="44" y="121"/>
                </a:lnTo>
                <a:lnTo>
                  <a:pt x="52" y="121"/>
                </a:lnTo>
                <a:lnTo>
                  <a:pt x="881" y="121"/>
                </a:lnTo>
                <a:lnTo>
                  <a:pt x="897" y="119"/>
                </a:lnTo>
                <a:lnTo>
                  <a:pt x="906" y="115"/>
                </a:lnTo>
                <a:lnTo>
                  <a:pt x="912" y="110"/>
                </a:lnTo>
                <a:lnTo>
                  <a:pt x="918" y="104"/>
                </a:lnTo>
                <a:lnTo>
                  <a:pt x="923" y="97"/>
                </a:lnTo>
                <a:lnTo>
                  <a:pt x="928" y="88"/>
                </a:lnTo>
                <a:lnTo>
                  <a:pt x="931" y="80"/>
                </a:lnTo>
                <a:lnTo>
                  <a:pt x="933" y="70"/>
                </a:lnTo>
                <a:lnTo>
                  <a:pt x="933" y="61"/>
                </a:lnTo>
                <a:lnTo>
                  <a:pt x="933" y="52"/>
                </a:lnTo>
                <a:lnTo>
                  <a:pt x="931" y="42"/>
                </a:lnTo>
                <a:lnTo>
                  <a:pt x="928" y="34"/>
                </a:lnTo>
                <a:lnTo>
                  <a:pt x="923" y="26"/>
                </a:lnTo>
                <a:lnTo>
                  <a:pt x="918" y="18"/>
                </a:lnTo>
                <a:lnTo>
                  <a:pt x="912" y="12"/>
                </a:lnTo>
                <a:lnTo>
                  <a:pt x="906" y="7"/>
                </a:lnTo>
                <a:lnTo>
                  <a:pt x="897" y="4"/>
                </a:lnTo>
                <a:lnTo>
                  <a:pt x="890" y="1"/>
                </a:lnTo>
                <a:lnTo>
                  <a:pt x="881"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3895" name="Line 471"/>
          <p:cNvSpPr>
            <a:spLocks noChangeShapeType="1"/>
          </p:cNvSpPr>
          <p:nvPr/>
        </p:nvSpPr>
        <p:spPr bwMode="auto">
          <a:xfrm>
            <a:off x="7496175" y="4860925"/>
            <a:ext cx="1588" cy="1588"/>
          </a:xfrm>
          <a:prstGeom prst="line">
            <a:avLst/>
          </a:prstGeom>
          <a:noFill/>
          <a:ln w="0">
            <a:solidFill>
              <a:srgbClr val="FF0000"/>
            </a:solidFill>
            <a:round/>
            <a:headEnd/>
            <a:tailEnd/>
          </a:ln>
        </p:spPr>
        <p:txBody>
          <a:bodyPr>
            <a:prstTxWarp prst="textNoShape">
              <a:avLst/>
            </a:prstTxWarp>
          </a:bodyPr>
          <a:lstStyle/>
          <a:p>
            <a:endParaRPr lang="en-US"/>
          </a:p>
        </p:txBody>
      </p:sp>
      <p:sp>
        <p:nvSpPr>
          <p:cNvPr id="103896" name="Freeform 472"/>
          <p:cNvSpPr>
            <a:spLocks/>
          </p:cNvSpPr>
          <p:nvPr/>
        </p:nvSpPr>
        <p:spPr bwMode="auto">
          <a:xfrm>
            <a:off x="7478713" y="4860925"/>
            <a:ext cx="320675" cy="38100"/>
          </a:xfrm>
          <a:custGeom>
            <a:avLst/>
            <a:gdLst>
              <a:gd name="T0" fmla="*/ 17873 w 933"/>
              <a:gd name="T1" fmla="*/ 0 h 121"/>
              <a:gd name="T2" fmla="*/ 15123 w 933"/>
              <a:gd name="T3" fmla="*/ 315 h 121"/>
              <a:gd name="T4" fmla="*/ 12373 w 933"/>
              <a:gd name="T5" fmla="*/ 1260 h 121"/>
              <a:gd name="T6" fmla="*/ 9967 w 933"/>
              <a:gd name="T7" fmla="*/ 2204 h 121"/>
              <a:gd name="T8" fmla="*/ 7218 w 933"/>
              <a:gd name="T9" fmla="*/ 3779 h 121"/>
              <a:gd name="T10" fmla="*/ 5156 w 933"/>
              <a:gd name="T11" fmla="*/ 5668 h 121"/>
              <a:gd name="T12" fmla="*/ 3437 w 933"/>
              <a:gd name="T13" fmla="*/ 8187 h 121"/>
              <a:gd name="T14" fmla="*/ 1719 w 933"/>
              <a:gd name="T15" fmla="*/ 10706 h 121"/>
              <a:gd name="T16" fmla="*/ 1031 w 933"/>
              <a:gd name="T17" fmla="*/ 13225 h 121"/>
              <a:gd name="T18" fmla="*/ 0 w 933"/>
              <a:gd name="T19" fmla="*/ 16374 h 121"/>
              <a:gd name="T20" fmla="*/ 0 w 933"/>
              <a:gd name="T21" fmla="*/ 19207 h 121"/>
              <a:gd name="T22" fmla="*/ 0 w 933"/>
              <a:gd name="T23" fmla="*/ 22041 h 121"/>
              <a:gd name="T24" fmla="*/ 1031 w 933"/>
              <a:gd name="T25" fmla="*/ 25190 h 121"/>
              <a:gd name="T26" fmla="*/ 1719 w 933"/>
              <a:gd name="T27" fmla="*/ 27709 h 121"/>
              <a:gd name="T28" fmla="*/ 3437 w 933"/>
              <a:gd name="T29" fmla="*/ 30543 h 121"/>
              <a:gd name="T30" fmla="*/ 5156 w 933"/>
              <a:gd name="T31" fmla="*/ 32747 h 121"/>
              <a:gd name="T32" fmla="*/ 7218 w 933"/>
              <a:gd name="T33" fmla="*/ 34636 h 121"/>
              <a:gd name="T34" fmla="*/ 9967 w 933"/>
              <a:gd name="T35" fmla="*/ 36211 h 121"/>
              <a:gd name="T36" fmla="*/ 12373 w 933"/>
              <a:gd name="T37" fmla="*/ 37470 h 121"/>
              <a:gd name="T38" fmla="*/ 15123 w 933"/>
              <a:gd name="T39" fmla="*/ 38100 h 121"/>
              <a:gd name="T40" fmla="*/ 17873 w 933"/>
              <a:gd name="T41" fmla="*/ 38100 h 121"/>
              <a:gd name="T42" fmla="*/ 302802 w 933"/>
              <a:gd name="T43" fmla="*/ 38100 h 121"/>
              <a:gd name="T44" fmla="*/ 308302 w 933"/>
              <a:gd name="T45" fmla="*/ 37470 h 121"/>
              <a:gd name="T46" fmla="*/ 311051 w 933"/>
              <a:gd name="T47" fmla="*/ 36211 h 121"/>
              <a:gd name="T48" fmla="*/ 313457 w 933"/>
              <a:gd name="T49" fmla="*/ 34636 h 121"/>
              <a:gd name="T50" fmla="*/ 315519 w 933"/>
              <a:gd name="T51" fmla="*/ 32747 h 121"/>
              <a:gd name="T52" fmla="*/ 317238 w 933"/>
              <a:gd name="T53" fmla="*/ 30543 h 121"/>
              <a:gd name="T54" fmla="*/ 318956 w 933"/>
              <a:gd name="T55" fmla="*/ 27709 h 121"/>
              <a:gd name="T56" fmla="*/ 319988 w 933"/>
              <a:gd name="T57" fmla="*/ 25190 h 121"/>
              <a:gd name="T58" fmla="*/ 320675 w 933"/>
              <a:gd name="T59" fmla="*/ 22041 h 121"/>
              <a:gd name="T60" fmla="*/ 320675 w 933"/>
              <a:gd name="T61" fmla="*/ 19207 h 121"/>
              <a:gd name="T62" fmla="*/ 320675 w 933"/>
              <a:gd name="T63" fmla="*/ 16374 h 121"/>
              <a:gd name="T64" fmla="*/ 319988 w 933"/>
              <a:gd name="T65" fmla="*/ 13225 h 121"/>
              <a:gd name="T66" fmla="*/ 318956 w 933"/>
              <a:gd name="T67" fmla="*/ 10706 h 121"/>
              <a:gd name="T68" fmla="*/ 317238 w 933"/>
              <a:gd name="T69" fmla="*/ 8187 h 121"/>
              <a:gd name="T70" fmla="*/ 315519 w 933"/>
              <a:gd name="T71" fmla="*/ 5668 h 121"/>
              <a:gd name="T72" fmla="*/ 313457 w 933"/>
              <a:gd name="T73" fmla="*/ 3779 h 121"/>
              <a:gd name="T74" fmla="*/ 311051 w 933"/>
              <a:gd name="T75" fmla="*/ 2204 h 121"/>
              <a:gd name="T76" fmla="*/ 308302 w 933"/>
              <a:gd name="T77" fmla="*/ 1260 h 121"/>
              <a:gd name="T78" fmla="*/ 305896 w 933"/>
              <a:gd name="T79" fmla="*/ 315 h 121"/>
              <a:gd name="T80" fmla="*/ 302802 w 933"/>
              <a:gd name="T81" fmla="*/ 0 h 121"/>
              <a:gd name="T82" fmla="*/ 17873 w 933"/>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3"/>
              <a:gd name="T127" fmla="*/ 0 h 121"/>
              <a:gd name="T128" fmla="*/ 933 w 933"/>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3" h="121">
                <a:moveTo>
                  <a:pt x="52" y="0"/>
                </a:moveTo>
                <a:lnTo>
                  <a:pt x="44" y="1"/>
                </a:lnTo>
                <a:lnTo>
                  <a:pt x="36" y="4"/>
                </a:lnTo>
                <a:lnTo>
                  <a:pt x="29" y="7"/>
                </a:lnTo>
                <a:lnTo>
                  <a:pt x="21" y="12"/>
                </a:lnTo>
                <a:lnTo>
                  <a:pt x="15" y="18"/>
                </a:lnTo>
                <a:lnTo>
                  <a:pt x="10" y="26"/>
                </a:lnTo>
                <a:lnTo>
                  <a:pt x="5" y="34"/>
                </a:lnTo>
                <a:lnTo>
                  <a:pt x="3" y="42"/>
                </a:lnTo>
                <a:lnTo>
                  <a:pt x="0" y="52"/>
                </a:lnTo>
                <a:lnTo>
                  <a:pt x="0" y="61"/>
                </a:lnTo>
                <a:lnTo>
                  <a:pt x="0" y="70"/>
                </a:lnTo>
                <a:lnTo>
                  <a:pt x="3" y="80"/>
                </a:lnTo>
                <a:lnTo>
                  <a:pt x="5" y="88"/>
                </a:lnTo>
                <a:lnTo>
                  <a:pt x="10" y="97"/>
                </a:lnTo>
                <a:lnTo>
                  <a:pt x="15" y="104"/>
                </a:lnTo>
                <a:lnTo>
                  <a:pt x="21" y="110"/>
                </a:lnTo>
                <a:lnTo>
                  <a:pt x="29" y="115"/>
                </a:lnTo>
                <a:lnTo>
                  <a:pt x="36" y="119"/>
                </a:lnTo>
                <a:lnTo>
                  <a:pt x="44" y="121"/>
                </a:lnTo>
                <a:lnTo>
                  <a:pt x="52" y="121"/>
                </a:lnTo>
                <a:lnTo>
                  <a:pt x="881" y="121"/>
                </a:lnTo>
                <a:lnTo>
                  <a:pt x="897" y="119"/>
                </a:lnTo>
                <a:lnTo>
                  <a:pt x="905" y="115"/>
                </a:lnTo>
                <a:lnTo>
                  <a:pt x="912" y="110"/>
                </a:lnTo>
                <a:lnTo>
                  <a:pt x="918" y="104"/>
                </a:lnTo>
                <a:lnTo>
                  <a:pt x="923" y="97"/>
                </a:lnTo>
                <a:lnTo>
                  <a:pt x="928" y="88"/>
                </a:lnTo>
                <a:lnTo>
                  <a:pt x="931" y="80"/>
                </a:lnTo>
                <a:lnTo>
                  <a:pt x="933" y="70"/>
                </a:lnTo>
                <a:lnTo>
                  <a:pt x="933" y="61"/>
                </a:lnTo>
                <a:lnTo>
                  <a:pt x="933" y="52"/>
                </a:lnTo>
                <a:lnTo>
                  <a:pt x="931" y="42"/>
                </a:lnTo>
                <a:lnTo>
                  <a:pt x="928" y="34"/>
                </a:lnTo>
                <a:lnTo>
                  <a:pt x="923" y="26"/>
                </a:lnTo>
                <a:lnTo>
                  <a:pt x="918" y="18"/>
                </a:lnTo>
                <a:lnTo>
                  <a:pt x="912" y="12"/>
                </a:lnTo>
                <a:lnTo>
                  <a:pt x="905" y="7"/>
                </a:lnTo>
                <a:lnTo>
                  <a:pt x="897" y="4"/>
                </a:lnTo>
                <a:lnTo>
                  <a:pt x="890" y="1"/>
                </a:lnTo>
                <a:lnTo>
                  <a:pt x="881"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3897" name="Line 473"/>
          <p:cNvSpPr>
            <a:spLocks noChangeShapeType="1"/>
          </p:cNvSpPr>
          <p:nvPr/>
        </p:nvSpPr>
        <p:spPr bwMode="auto">
          <a:xfrm>
            <a:off x="7781925" y="4860925"/>
            <a:ext cx="1588" cy="1588"/>
          </a:xfrm>
          <a:prstGeom prst="line">
            <a:avLst/>
          </a:prstGeom>
          <a:noFill/>
          <a:ln w="0">
            <a:solidFill>
              <a:srgbClr val="FF0000"/>
            </a:solidFill>
            <a:round/>
            <a:headEnd/>
            <a:tailEnd/>
          </a:ln>
        </p:spPr>
        <p:txBody>
          <a:bodyPr>
            <a:prstTxWarp prst="textNoShape">
              <a:avLst/>
            </a:prstTxWarp>
          </a:bodyPr>
          <a:lstStyle/>
          <a:p>
            <a:endParaRPr lang="en-US"/>
          </a:p>
        </p:txBody>
      </p:sp>
      <p:sp>
        <p:nvSpPr>
          <p:cNvPr id="103898" name="Freeform 474"/>
          <p:cNvSpPr>
            <a:spLocks/>
          </p:cNvSpPr>
          <p:nvPr/>
        </p:nvSpPr>
        <p:spPr bwMode="auto">
          <a:xfrm>
            <a:off x="7764463" y="4860925"/>
            <a:ext cx="322262" cy="38100"/>
          </a:xfrm>
          <a:custGeom>
            <a:avLst/>
            <a:gdLst>
              <a:gd name="T0" fmla="*/ 17942 w 934"/>
              <a:gd name="T1" fmla="*/ 0 h 121"/>
              <a:gd name="T2" fmla="*/ 15527 w 934"/>
              <a:gd name="T3" fmla="*/ 315 h 121"/>
              <a:gd name="T4" fmla="*/ 12421 w 934"/>
              <a:gd name="T5" fmla="*/ 1260 h 121"/>
              <a:gd name="T6" fmla="*/ 10006 w 934"/>
              <a:gd name="T7" fmla="*/ 2204 h 121"/>
              <a:gd name="T8" fmla="*/ 7936 w 934"/>
              <a:gd name="T9" fmla="*/ 3779 h 121"/>
              <a:gd name="T10" fmla="*/ 5521 w 934"/>
              <a:gd name="T11" fmla="*/ 5668 h 121"/>
              <a:gd name="T12" fmla="*/ 3450 w 934"/>
              <a:gd name="T13" fmla="*/ 8187 h 121"/>
              <a:gd name="T14" fmla="*/ 2070 w 934"/>
              <a:gd name="T15" fmla="*/ 10706 h 121"/>
              <a:gd name="T16" fmla="*/ 1035 w 934"/>
              <a:gd name="T17" fmla="*/ 13225 h 121"/>
              <a:gd name="T18" fmla="*/ 345 w 934"/>
              <a:gd name="T19" fmla="*/ 16374 h 121"/>
              <a:gd name="T20" fmla="*/ 0 w 934"/>
              <a:gd name="T21" fmla="*/ 19207 h 121"/>
              <a:gd name="T22" fmla="*/ 345 w 934"/>
              <a:gd name="T23" fmla="*/ 22041 h 121"/>
              <a:gd name="T24" fmla="*/ 1035 w 934"/>
              <a:gd name="T25" fmla="*/ 25190 h 121"/>
              <a:gd name="T26" fmla="*/ 2070 w 934"/>
              <a:gd name="T27" fmla="*/ 27709 h 121"/>
              <a:gd name="T28" fmla="*/ 3450 w 934"/>
              <a:gd name="T29" fmla="*/ 30543 h 121"/>
              <a:gd name="T30" fmla="*/ 5521 w 934"/>
              <a:gd name="T31" fmla="*/ 32747 h 121"/>
              <a:gd name="T32" fmla="*/ 7936 w 934"/>
              <a:gd name="T33" fmla="*/ 34636 h 121"/>
              <a:gd name="T34" fmla="*/ 10006 w 934"/>
              <a:gd name="T35" fmla="*/ 36211 h 121"/>
              <a:gd name="T36" fmla="*/ 12421 w 934"/>
              <a:gd name="T37" fmla="*/ 37470 h 121"/>
              <a:gd name="T38" fmla="*/ 15527 w 934"/>
              <a:gd name="T39" fmla="*/ 38100 h 121"/>
              <a:gd name="T40" fmla="*/ 17942 w 934"/>
              <a:gd name="T41" fmla="*/ 38100 h 121"/>
              <a:gd name="T42" fmla="*/ 304320 w 934"/>
              <a:gd name="T43" fmla="*/ 38100 h 121"/>
              <a:gd name="T44" fmla="*/ 309841 w 934"/>
              <a:gd name="T45" fmla="*/ 37470 h 121"/>
              <a:gd name="T46" fmla="*/ 312601 w 934"/>
              <a:gd name="T47" fmla="*/ 36211 h 121"/>
              <a:gd name="T48" fmla="*/ 315016 w 934"/>
              <a:gd name="T49" fmla="*/ 34636 h 121"/>
              <a:gd name="T50" fmla="*/ 317086 w 934"/>
              <a:gd name="T51" fmla="*/ 32747 h 121"/>
              <a:gd name="T52" fmla="*/ 318812 w 934"/>
              <a:gd name="T53" fmla="*/ 30543 h 121"/>
              <a:gd name="T54" fmla="*/ 320192 w 934"/>
              <a:gd name="T55" fmla="*/ 27709 h 121"/>
              <a:gd name="T56" fmla="*/ 321572 w 934"/>
              <a:gd name="T57" fmla="*/ 25190 h 121"/>
              <a:gd name="T58" fmla="*/ 321917 w 934"/>
              <a:gd name="T59" fmla="*/ 22041 h 121"/>
              <a:gd name="T60" fmla="*/ 322262 w 934"/>
              <a:gd name="T61" fmla="*/ 19207 h 121"/>
              <a:gd name="T62" fmla="*/ 321917 w 934"/>
              <a:gd name="T63" fmla="*/ 16374 h 121"/>
              <a:gd name="T64" fmla="*/ 321572 w 934"/>
              <a:gd name="T65" fmla="*/ 13225 h 121"/>
              <a:gd name="T66" fmla="*/ 320192 w 934"/>
              <a:gd name="T67" fmla="*/ 10706 h 121"/>
              <a:gd name="T68" fmla="*/ 318812 w 934"/>
              <a:gd name="T69" fmla="*/ 8187 h 121"/>
              <a:gd name="T70" fmla="*/ 317086 w 934"/>
              <a:gd name="T71" fmla="*/ 5668 h 121"/>
              <a:gd name="T72" fmla="*/ 315016 w 934"/>
              <a:gd name="T73" fmla="*/ 3779 h 121"/>
              <a:gd name="T74" fmla="*/ 312601 w 934"/>
              <a:gd name="T75" fmla="*/ 2204 h 121"/>
              <a:gd name="T76" fmla="*/ 309841 w 934"/>
              <a:gd name="T77" fmla="*/ 1260 h 121"/>
              <a:gd name="T78" fmla="*/ 307426 w 934"/>
              <a:gd name="T79" fmla="*/ 315 h 121"/>
              <a:gd name="T80" fmla="*/ 304320 w 934"/>
              <a:gd name="T81" fmla="*/ 0 h 121"/>
              <a:gd name="T82" fmla="*/ 17942 w 934"/>
              <a:gd name="T83" fmla="*/ 0 h 1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4"/>
              <a:gd name="T127" fmla="*/ 0 h 121"/>
              <a:gd name="T128" fmla="*/ 934 w 934"/>
              <a:gd name="T129" fmla="*/ 121 h 1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4" h="121">
                <a:moveTo>
                  <a:pt x="52" y="0"/>
                </a:moveTo>
                <a:lnTo>
                  <a:pt x="45" y="1"/>
                </a:lnTo>
                <a:lnTo>
                  <a:pt x="36" y="4"/>
                </a:lnTo>
                <a:lnTo>
                  <a:pt x="29" y="7"/>
                </a:lnTo>
                <a:lnTo>
                  <a:pt x="23" y="12"/>
                </a:lnTo>
                <a:lnTo>
                  <a:pt x="16" y="18"/>
                </a:lnTo>
                <a:lnTo>
                  <a:pt x="10" y="26"/>
                </a:lnTo>
                <a:lnTo>
                  <a:pt x="6" y="34"/>
                </a:lnTo>
                <a:lnTo>
                  <a:pt x="3" y="42"/>
                </a:lnTo>
                <a:lnTo>
                  <a:pt x="1" y="52"/>
                </a:lnTo>
                <a:lnTo>
                  <a:pt x="0" y="61"/>
                </a:lnTo>
                <a:lnTo>
                  <a:pt x="1" y="70"/>
                </a:lnTo>
                <a:lnTo>
                  <a:pt x="3" y="80"/>
                </a:lnTo>
                <a:lnTo>
                  <a:pt x="6" y="88"/>
                </a:lnTo>
                <a:lnTo>
                  <a:pt x="10" y="97"/>
                </a:lnTo>
                <a:lnTo>
                  <a:pt x="16" y="104"/>
                </a:lnTo>
                <a:lnTo>
                  <a:pt x="23" y="110"/>
                </a:lnTo>
                <a:lnTo>
                  <a:pt x="29" y="115"/>
                </a:lnTo>
                <a:lnTo>
                  <a:pt x="36" y="119"/>
                </a:lnTo>
                <a:lnTo>
                  <a:pt x="45" y="121"/>
                </a:lnTo>
                <a:lnTo>
                  <a:pt x="52" y="121"/>
                </a:lnTo>
                <a:lnTo>
                  <a:pt x="882" y="121"/>
                </a:lnTo>
                <a:lnTo>
                  <a:pt x="898" y="119"/>
                </a:lnTo>
                <a:lnTo>
                  <a:pt x="906" y="115"/>
                </a:lnTo>
                <a:lnTo>
                  <a:pt x="913" y="110"/>
                </a:lnTo>
                <a:lnTo>
                  <a:pt x="919" y="104"/>
                </a:lnTo>
                <a:lnTo>
                  <a:pt x="924" y="97"/>
                </a:lnTo>
                <a:lnTo>
                  <a:pt x="928" y="88"/>
                </a:lnTo>
                <a:lnTo>
                  <a:pt x="932" y="80"/>
                </a:lnTo>
                <a:lnTo>
                  <a:pt x="933" y="70"/>
                </a:lnTo>
                <a:lnTo>
                  <a:pt x="934" y="61"/>
                </a:lnTo>
                <a:lnTo>
                  <a:pt x="933" y="52"/>
                </a:lnTo>
                <a:lnTo>
                  <a:pt x="932" y="42"/>
                </a:lnTo>
                <a:lnTo>
                  <a:pt x="928" y="34"/>
                </a:lnTo>
                <a:lnTo>
                  <a:pt x="924" y="26"/>
                </a:lnTo>
                <a:lnTo>
                  <a:pt x="919" y="18"/>
                </a:lnTo>
                <a:lnTo>
                  <a:pt x="913" y="12"/>
                </a:lnTo>
                <a:lnTo>
                  <a:pt x="906" y="7"/>
                </a:lnTo>
                <a:lnTo>
                  <a:pt x="898" y="4"/>
                </a:lnTo>
                <a:lnTo>
                  <a:pt x="891" y="1"/>
                </a:lnTo>
                <a:lnTo>
                  <a:pt x="882" y="0"/>
                </a:lnTo>
                <a:lnTo>
                  <a:pt x="52" y="0"/>
                </a:lnTo>
                <a:close/>
              </a:path>
            </a:pathLst>
          </a:custGeom>
          <a:solidFill>
            <a:srgbClr val="FF0000"/>
          </a:solidFill>
          <a:ln w="7938">
            <a:solidFill>
              <a:srgbClr val="FF0000"/>
            </a:solidFill>
            <a:round/>
            <a:headEnd/>
            <a:tailEnd/>
          </a:ln>
        </p:spPr>
        <p:txBody>
          <a:bodyPr>
            <a:prstTxWarp prst="textNoShape">
              <a:avLst/>
            </a:prstTxWarp>
          </a:bodyPr>
          <a:lstStyle/>
          <a:p>
            <a:endParaRPr lang="en-US"/>
          </a:p>
        </p:txBody>
      </p:sp>
      <p:sp>
        <p:nvSpPr>
          <p:cNvPr id="103899" name="Rectangle 475"/>
          <p:cNvSpPr>
            <a:spLocks noChangeArrowheads="1"/>
          </p:cNvSpPr>
          <p:nvPr/>
        </p:nvSpPr>
        <p:spPr bwMode="auto">
          <a:xfrm>
            <a:off x="2582863" y="5430838"/>
            <a:ext cx="82550" cy="88900"/>
          </a:xfrm>
          <a:prstGeom prst="rect">
            <a:avLst/>
          </a:prstGeom>
          <a:solidFill>
            <a:srgbClr val="FF0000"/>
          </a:solidFill>
          <a:ln w="7938">
            <a:solidFill>
              <a:srgbClr val="FF0000"/>
            </a:solidFill>
            <a:miter lim="800000"/>
            <a:headEnd/>
            <a:tailEnd/>
          </a:ln>
        </p:spPr>
        <p:txBody>
          <a:bodyPr>
            <a:prstTxWarp prst="textNoShape">
              <a:avLst/>
            </a:prstTxWarp>
          </a:bodyPr>
          <a:lstStyle/>
          <a:p>
            <a:endParaRPr lang="en-US"/>
          </a:p>
        </p:txBody>
      </p:sp>
      <p:sp>
        <p:nvSpPr>
          <p:cNvPr id="103900" name="Text Box 476"/>
          <p:cNvSpPr txBox="1">
            <a:spLocks noChangeArrowheads="1"/>
          </p:cNvSpPr>
          <p:nvPr/>
        </p:nvSpPr>
        <p:spPr bwMode="auto">
          <a:xfrm>
            <a:off x="142875" y="6480175"/>
            <a:ext cx="3348038" cy="274638"/>
          </a:xfrm>
          <a:prstGeom prst="rect">
            <a:avLst/>
          </a:prstGeom>
          <a:noFill/>
          <a:ln w="9525">
            <a:noFill/>
            <a:miter lim="800000"/>
            <a:headEnd/>
            <a:tailEnd/>
          </a:ln>
        </p:spPr>
        <p:txBody>
          <a:bodyPr>
            <a:prstTxWarp prst="textNoShape">
              <a:avLst/>
            </a:prstTxWarp>
            <a:spAutoFit/>
          </a:bodyPr>
          <a:lstStyle/>
          <a:p>
            <a:pPr>
              <a:spcBef>
                <a:spcPct val="25000"/>
              </a:spcBef>
              <a:buClr>
                <a:srgbClr val="FFFF99"/>
              </a:buClr>
            </a:pPr>
            <a:r>
              <a:rPr lang="en-US" sz="1200" u="none">
                <a:latin typeface="Arial" pitchFamily="-105" charset="0"/>
              </a:rPr>
              <a:t>McConnell JD et al. </a:t>
            </a:r>
            <a:r>
              <a:rPr lang="en-US" sz="1200" i="1" u="none">
                <a:latin typeface="Arial" pitchFamily="-105" charset="0"/>
              </a:rPr>
              <a:t>NEJM, 2003</a:t>
            </a:r>
            <a:r>
              <a:rPr lang="en-US" sz="1200" u="none">
                <a:latin typeface="Arial" pitchFamily="-105" charset="0"/>
              </a:rPr>
              <a:t>.</a:t>
            </a:r>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85800" y="304800"/>
            <a:ext cx="7772400" cy="1120775"/>
          </a:xfrm>
        </p:spPr>
        <p:txBody>
          <a:bodyPr/>
          <a:lstStyle/>
          <a:p>
            <a:pPr eaLnBrk="1" hangingPunct="1"/>
            <a:r>
              <a:rPr lang="en-US">
                <a:ea typeface="ＭＳ Ｐゴシック" pitchFamily="-105" charset="-128"/>
                <a:cs typeface="ＭＳ Ｐゴシック" pitchFamily="-105" charset="-128"/>
              </a:rPr>
              <a:t>MTOPS Conclusions</a:t>
            </a:r>
          </a:p>
        </p:txBody>
      </p:sp>
      <p:sp>
        <p:nvSpPr>
          <p:cNvPr id="105475" name="Rectangle 3"/>
          <p:cNvSpPr>
            <a:spLocks noGrp="1" noChangeArrowheads="1"/>
          </p:cNvSpPr>
          <p:nvPr>
            <p:ph type="body" idx="1"/>
          </p:nvPr>
        </p:nvSpPr>
        <p:spPr>
          <a:xfrm>
            <a:off x="228600" y="1447800"/>
            <a:ext cx="8620125" cy="4191000"/>
          </a:xfrm>
        </p:spPr>
        <p:txBody>
          <a:bodyPr/>
          <a:lstStyle/>
          <a:p>
            <a:pPr marL="233363" indent="-233363" eaLnBrk="1" hangingPunct="1">
              <a:lnSpc>
                <a:spcPct val="90000"/>
              </a:lnSpc>
            </a:pPr>
            <a:r>
              <a:rPr lang="en-US" sz="2400" b="1">
                <a:ea typeface="ＭＳ Ｐゴシック" pitchFamily="-105" charset="-128"/>
                <a:cs typeface="ＭＳ Ｐゴシック" pitchFamily="-105" charset="-128"/>
              </a:rPr>
              <a:t>In selected patients, combination therapy is most effective in</a:t>
            </a:r>
          </a:p>
          <a:p>
            <a:pPr marL="681038" lvl="1" indent="-333375" eaLnBrk="1" hangingPunct="1">
              <a:lnSpc>
                <a:spcPct val="90000"/>
              </a:lnSpc>
            </a:pPr>
            <a:r>
              <a:rPr lang="en-US" sz="1900" b="1"/>
              <a:t>Reducing risk of clinical progression</a:t>
            </a:r>
          </a:p>
          <a:p>
            <a:pPr marL="681038" lvl="1" indent="-333375" eaLnBrk="1" hangingPunct="1">
              <a:lnSpc>
                <a:spcPct val="90000"/>
              </a:lnSpc>
            </a:pPr>
            <a:r>
              <a:rPr lang="en-US" sz="1900" b="1"/>
              <a:t>Improving AUA symptom score</a:t>
            </a:r>
          </a:p>
          <a:p>
            <a:pPr marL="681038" lvl="1" indent="-333375" eaLnBrk="1" hangingPunct="1">
              <a:lnSpc>
                <a:spcPct val="90000"/>
              </a:lnSpc>
            </a:pPr>
            <a:r>
              <a:rPr lang="en-US" sz="1900" b="1"/>
              <a:t>Improving maximum urinary flow rate</a:t>
            </a:r>
          </a:p>
          <a:p>
            <a:pPr marL="233363" indent="-233363" eaLnBrk="1" hangingPunct="1">
              <a:lnSpc>
                <a:spcPct val="90000"/>
              </a:lnSpc>
            </a:pPr>
            <a:r>
              <a:rPr lang="en-US" sz="2400" b="1">
                <a:ea typeface="ＭＳ Ｐゴシック" pitchFamily="-105" charset="-128"/>
                <a:cs typeface="ＭＳ Ｐゴシック" pitchFamily="-105" charset="-128"/>
              </a:rPr>
              <a:t>Monotherapy significantly reduces risk of clinical progression of BPH</a:t>
            </a:r>
          </a:p>
          <a:p>
            <a:pPr marL="233363" indent="-233363" eaLnBrk="1" hangingPunct="1">
              <a:lnSpc>
                <a:spcPct val="90000"/>
              </a:lnSpc>
            </a:pPr>
            <a:r>
              <a:rPr lang="en-US" sz="2400" b="1">
                <a:ea typeface="ＭＳ Ｐゴシック" pitchFamily="-105" charset="-128"/>
                <a:cs typeface="ＭＳ Ｐゴシック" pitchFamily="-105" charset="-128"/>
              </a:rPr>
              <a:t>Finasteride (5ARI) and combination therapy significantly reduce the risk of AUR and invasive therapy</a:t>
            </a:r>
          </a:p>
          <a:p>
            <a:pPr marL="233363" indent="-233363" eaLnBrk="1" hangingPunct="1">
              <a:lnSpc>
                <a:spcPct val="90000"/>
              </a:lnSpc>
            </a:pPr>
            <a:r>
              <a:rPr lang="en-US" sz="2400" b="1">
                <a:ea typeface="ＭＳ Ｐゴシック" pitchFamily="-105" charset="-128"/>
                <a:cs typeface="ＭＳ Ｐゴシック" pitchFamily="-105" charset="-128"/>
              </a:rPr>
              <a:t>Doxazosin (</a:t>
            </a:r>
            <a:r>
              <a:rPr lang="en-US" sz="2400" b="1">
                <a:ea typeface="ＭＳ Ｐゴシック" pitchFamily="-105" charset="-128"/>
                <a:cs typeface="ＭＳ Ｐゴシック" pitchFamily="-105" charset="-128"/>
                <a:sym typeface="Symbol" pitchFamily="-105" charset="2"/>
              </a:rPr>
              <a:t>-adrenergic </a:t>
            </a:r>
            <a:r>
              <a:rPr lang="en-US" sz="2400" b="1">
                <a:ea typeface="ＭＳ Ｐゴシック" pitchFamily="-105" charset="-128"/>
                <a:cs typeface="ＭＳ Ｐゴシック" pitchFamily="-105" charset="-128"/>
              </a:rPr>
              <a:t>blocker) prolongs time to progression of AUR and invasive therapy, but does not reduce overall risk </a:t>
            </a:r>
          </a:p>
          <a:p>
            <a:pPr marL="233363" indent="-233363" eaLnBrk="1" hangingPunct="1">
              <a:lnSpc>
                <a:spcPct val="90000"/>
              </a:lnSpc>
            </a:pPr>
            <a:r>
              <a:rPr lang="en-US" sz="2400" b="1">
                <a:ea typeface="ＭＳ Ｐゴシック" pitchFamily="-105" charset="-128"/>
                <a:cs typeface="ＭＳ Ｐゴシック" pitchFamily="-105" charset="-128"/>
              </a:rPr>
              <a:t>Both long-term monotherapy and combination therapy are safe and effective</a:t>
            </a:r>
          </a:p>
        </p:txBody>
      </p:sp>
      <p:sp>
        <p:nvSpPr>
          <p:cNvPr id="105476" name="Text Box 4"/>
          <p:cNvSpPr txBox="1">
            <a:spLocks noChangeArrowheads="1"/>
          </p:cNvSpPr>
          <p:nvPr/>
        </p:nvSpPr>
        <p:spPr bwMode="auto">
          <a:xfrm>
            <a:off x="138113" y="6284913"/>
            <a:ext cx="4829175" cy="457200"/>
          </a:xfrm>
          <a:prstGeom prst="rect">
            <a:avLst/>
          </a:prstGeom>
          <a:noFill/>
          <a:ln w="9525">
            <a:noFill/>
            <a:miter lim="800000"/>
            <a:headEnd/>
            <a:tailEnd/>
          </a:ln>
        </p:spPr>
        <p:txBody>
          <a:bodyPr>
            <a:prstTxWarp prst="textNoShape">
              <a:avLst/>
            </a:prstTxWarp>
            <a:spAutoFit/>
          </a:bodyPr>
          <a:lstStyle/>
          <a:p>
            <a:pPr>
              <a:spcBef>
                <a:spcPct val="50000"/>
              </a:spcBef>
              <a:buClr>
                <a:srgbClr val="FFFF99"/>
              </a:buClr>
            </a:pPr>
            <a:r>
              <a:rPr lang="en-US" sz="1200" u="none">
                <a:latin typeface="Arial" pitchFamily="-105" charset="0"/>
              </a:rPr>
              <a:t>McConnell J et al. Program Abstracts of the American Urological Association 2002 Annual Meeting (Abstract 1042, updated). </a:t>
            </a:r>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ctrTitle"/>
          </p:nvPr>
        </p:nvSpPr>
        <p:spPr/>
        <p:txBody>
          <a:bodyPr/>
          <a:lstStyle/>
          <a:p>
            <a:pPr eaLnBrk="1" hangingPunct="1"/>
            <a:r>
              <a:rPr lang="en-US" sz="4000">
                <a:ea typeface="ＭＳ Ｐゴシック" pitchFamily="-105" charset="-128"/>
                <a:cs typeface="ＭＳ Ｐゴシック" pitchFamily="-105" charset="-128"/>
              </a:rPr>
              <a:t>Combination Treatment with An </a:t>
            </a:r>
            <a:br>
              <a:rPr lang="en-US" sz="4000">
                <a:ea typeface="ＭＳ Ｐゴシック" pitchFamily="-105" charset="-128"/>
                <a:cs typeface="ＭＳ Ｐゴシック" pitchFamily="-105" charset="-128"/>
              </a:rPr>
            </a:br>
            <a:r>
              <a:rPr lang="en-US" sz="4000">
                <a:ea typeface="ＭＳ Ｐゴシック" pitchFamily="-105" charset="-128"/>
                <a:cs typeface="ＭＳ Ｐゴシック" pitchFamily="-105" charset="-128"/>
                <a:sym typeface="Symbol" pitchFamily="-105" charset="2"/>
              </a:rPr>
              <a:t>-Blocker Plus An Anticholinergic for Bladder Outlet Obstruction: </a:t>
            </a:r>
            <a:br>
              <a:rPr lang="en-US" sz="4000">
                <a:ea typeface="ＭＳ Ｐゴシック" pitchFamily="-105" charset="-128"/>
                <a:cs typeface="ＭＳ Ｐゴシック" pitchFamily="-105" charset="-128"/>
                <a:sym typeface="Symbol" pitchFamily="-105" charset="2"/>
              </a:rPr>
            </a:br>
            <a:r>
              <a:rPr lang="en-US" sz="4000">
                <a:ea typeface="ＭＳ Ｐゴシック" pitchFamily="-105" charset="-128"/>
                <a:cs typeface="ＭＳ Ｐゴシック" pitchFamily="-105" charset="-128"/>
                <a:sym typeface="Symbol" pitchFamily="-105" charset="2"/>
              </a:rPr>
              <a:t>A Prospective, Randomized, Controlled Study</a:t>
            </a:r>
          </a:p>
        </p:txBody>
      </p:sp>
      <p:sp>
        <p:nvSpPr>
          <p:cNvPr id="107523" name="Rectangle 3"/>
          <p:cNvSpPr>
            <a:spLocks noGrp="1" noChangeArrowheads="1"/>
          </p:cNvSpPr>
          <p:nvPr>
            <p:ph type="subTitle" idx="1"/>
          </p:nvPr>
        </p:nvSpPr>
        <p:spPr>
          <a:xfrm>
            <a:off x="228600" y="4572000"/>
            <a:ext cx="8915400" cy="1752600"/>
          </a:xfrm>
        </p:spPr>
        <p:txBody>
          <a:bodyPr/>
          <a:lstStyle/>
          <a:p>
            <a:pPr eaLnBrk="1" hangingPunct="1"/>
            <a:r>
              <a:rPr lang="en-US" sz="2800">
                <a:ea typeface="ＭＳ Ｐゴシック" pitchFamily="-105" charset="-128"/>
                <a:cs typeface="ＭＳ Ｐゴシック" pitchFamily="-105" charset="-128"/>
              </a:rPr>
              <a:t>Athanasopoulos A, Gyftopoulos K, Giannitsas K, </a:t>
            </a:r>
            <a:br>
              <a:rPr lang="en-US" sz="2800">
                <a:ea typeface="ＭＳ Ｐゴシック" pitchFamily="-105" charset="-128"/>
                <a:cs typeface="ＭＳ Ｐゴシック" pitchFamily="-105" charset="-128"/>
              </a:rPr>
            </a:br>
            <a:r>
              <a:rPr lang="en-US" sz="2800">
                <a:ea typeface="ＭＳ Ｐゴシック" pitchFamily="-105" charset="-128"/>
                <a:cs typeface="ＭＳ Ｐゴシック" pitchFamily="-105" charset="-128"/>
              </a:rPr>
              <a:t>Fisfis J, Perimenis P, Barbalias G.</a:t>
            </a:r>
          </a:p>
          <a:p>
            <a:pPr eaLnBrk="1" hangingPunct="1"/>
            <a:r>
              <a:rPr lang="en-US" sz="2800" i="1">
                <a:ea typeface="ＭＳ Ｐゴシック" pitchFamily="-105" charset="-128"/>
                <a:cs typeface="ＭＳ Ｐゴシック" pitchFamily="-105" charset="-128"/>
              </a:rPr>
              <a:t>J Urol</a:t>
            </a:r>
            <a:r>
              <a:rPr lang="en-US" sz="2800">
                <a:ea typeface="ＭＳ Ｐゴシック" pitchFamily="-105" charset="-128"/>
                <a:cs typeface="ＭＳ Ｐゴシック" pitchFamily="-105" charset="-128"/>
              </a:rPr>
              <a:t>. 2003;169:2253-2256</a:t>
            </a:r>
            <a:endParaRPr lang="en-US" sz="2800">
              <a:ea typeface="ＭＳ Ｐゴシック" pitchFamily="-105" charset="-128"/>
              <a:cs typeface="ＭＳ Ｐゴシック" pitchFamily="-105" charset="-128"/>
              <a:sym typeface="Symbol" pitchFamily="-105" charset="2"/>
            </a:endParaRPr>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GB" sz="4000">
                <a:ea typeface="ＭＳ Ｐゴシック" pitchFamily="-105" charset="-128"/>
                <a:cs typeface="ＭＳ Ｐゴシック" pitchFamily="-105" charset="-128"/>
              </a:rPr>
              <a:t>Detrol</a:t>
            </a:r>
            <a:r>
              <a:rPr lang="en-GB" sz="4000" baseline="30000">
                <a:ea typeface="ＭＳ Ｐゴシック" pitchFamily="-105" charset="-128"/>
                <a:cs typeface="ＭＳ Ｐゴシック" pitchFamily="-105" charset="-128"/>
              </a:rPr>
              <a:t>®</a:t>
            </a:r>
            <a:r>
              <a:rPr lang="en-GB" sz="4000">
                <a:ea typeface="ＭＳ Ｐゴシック" pitchFamily="-105" charset="-128"/>
                <a:cs typeface="ＭＳ Ｐゴシック" pitchFamily="-105" charset="-128"/>
              </a:rPr>
              <a:t> </a:t>
            </a:r>
            <a:r>
              <a:rPr lang="en-US" sz="4000">
                <a:ea typeface="ＭＳ Ｐゴシック" pitchFamily="-105" charset="-128"/>
                <a:cs typeface="ＭＳ Ｐゴシック" pitchFamily="-105" charset="-128"/>
              </a:rPr>
              <a:t>and Tamsulosin </a:t>
            </a:r>
            <a:r>
              <a:rPr lang="en-US" sz="4000">
                <a:ea typeface="ＭＳ Ｐゴシック" pitchFamily="-105" charset="-128"/>
                <a:cs typeface="ＭＳ Ｐゴシック" pitchFamily="-105" charset="-128"/>
                <a:sym typeface="Symbol" pitchFamily="-105" charset="2"/>
              </a:rPr>
              <a:t>Combination Therapy</a:t>
            </a:r>
            <a:r>
              <a:rPr lang="en-US" sz="4000">
                <a:ea typeface="ＭＳ Ｐゴシック" pitchFamily="-105" charset="-128"/>
                <a:cs typeface="ＭＳ Ｐゴシック" pitchFamily="-105" charset="-128"/>
              </a:rPr>
              <a:t> in Men With BOO and OAB</a:t>
            </a:r>
          </a:p>
        </p:txBody>
      </p:sp>
      <p:sp>
        <p:nvSpPr>
          <p:cNvPr id="109571" name="Rectangle 3"/>
          <p:cNvSpPr>
            <a:spLocks noGrp="1" noChangeArrowheads="1"/>
          </p:cNvSpPr>
          <p:nvPr>
            <p:ph type="body" idx="1"/>
          </p:nvPr>
        </p:nvSpPr>
        <p:spPr/>
        <p:txBody>
          <a:bodyPr/>
          <a:lstStyle/>
          <a:p>
            <a:pPr eaLnBrk="1" hangingPunct="1">
              <a:lnSpc>
                <a:spcPct val="90000"/>
              </a:lnSpc>
            </a:pPr>
            <a:r>
              <a:rPr lang="en-US" sz="2400">
                <a:ea typeface="ＭＳ Ｐゴシック" pitchFamily="-105" charset="-128"/>
                <a:cs typeface="ＭＳ Ｐゴシック" pitchFamily="-105" charset="-128"/>
              </a:rPr>
              <a:t>Randomized, controlled trial (independent research)</a:t>
            </a:r>
          </a:p>
          <a:p>
            <a:pPr lvl="1" eaLnBrk="1" hangingPunct="1">
              <a:lnSpc>
                <a:spcPct val="90000"/>
              </a:lnSpc>
            </a:pPr>
            <a:r>
              <a:rPr lang="en-US" sz="2000"/>
              <a:t>50 men </a:t>
            </a:r>
          </a:p>
          <a:p>
            <a:pPr lvl="1" eaLnBrk="1" hangingPunct="1">
              <a:lnSpc>
                <a:spcPct val="90000"/>
              </a:lnSpc>
            </a:pPr>
            <a:r>
              <a:rPr lang="en-US" sz="2000"/>
              <a:t>52 to 80 years of age (average, 69 years)</a:t>
            </a:r>
          </a:p>
          <a:p>
            <a:pPr lvl="1" eaLnBrk="1" hangingPunct="1">
              <a:lnSpc>
                <a:spcPct val="90000"/>
              </a:lnSpc>
            </a:pPr>
            <a:r>
              <a:rPr lang="en-US" sz="2000"/>
              <a:t>Mild/moderate BOO on PFS</a:t>
            </a:r>
          </a:p>
          <a:p>
            <a:pPr lvl="1" eaLnBrk="1" hangingPunct="1">
              <a:lnSpc>
                <a:spcPct val="90000"/>
              </a:lnSpc>
            </a:pPr>
            <a:r>
              <a:rPr lang="en-US" sz="2000"/>
              <a:t>Concomitant IDO</a:t>
            </a:r>
          </a:p>
          <a:p>
            <a:pPr eaLnBrk="1" hangingPunct="1">
              <a:lnSpc>
                <a:spcPct val="90000"/>
              </a:lnSpc>
            </a:pPr>
            <a:r>
              <a:rPr lang="en-US" sz="2400">
                <a:ea typeface="ＭＳ Ｐゴシック" pitchFamily="-105" charset="-128"/>
                <a:cs typeface="ＭＳ Ｐゴシック" pitchFamily="-105" charset="-128"/>
              </a:rPr>
              <a:t>Study design</a:t>
            </a:r>
          </a:p>
          <a:p>
            <a:pPr lvl="1" eaLnBrk="1" hangingPunct="1">
              <a:lnSpc>
                <a:spcPct val="90000"/>
              </a:lnSpc>
            </a:pPr>
            <a:r>
              <a:rPr lang="en-US" sz="2000"/>
              <a:t>Complete QoL 9 UROLIFE questionnaire prior to study onset</a:t>
            </a:r>
          </a:p>
          <a:p>
            <a:pPr lvl="1" eaLnBrk="1" hangingPunct="1">
              <a:lnSpc>
                <a:spcPct val="90000"/>
              </a:lnSpc>
            </a:pPr>
            <a:r>
              <a:rPr lang="en-US" sz="2000"/>
              <a:t>1-week tamsulosin 0.4 mg qd, then randomized to receive concomitant Detrol</a:t>
            </a:r>
            <a:r>
              <a:rPr lang="en-US" sz="2000" baseline="30000"/>
              <a:t>®</a:t>
            </a:r>
            <a:r>
              <a:rPr lang="en-US" sz="2000"/>
              <a:t> 2 mg bid or continue tamsulosin monotherapy</a:t>
            </a:r>
          </a:p>
          <a:p>
            <a:pPr lvl="1" eaLnBrk="1" hangingPunct="1">
              <a:lnSpc>
                <a:spcPct val="90000"/>
              </a:lnSpc>
            </a:pPr>
            <a:r>
              <a:rPr lang="en-US" sz="2000"/>
              <a:t>Repeat QoL 9 and PFS at 12 weeks</a:t>
            </a:r>
          </a:p>
        </p:txBody>
      </p:sp>
      <p:sp>
        <p:nvSpPr>
          <p:cNvPr id="109572" name="Text Box 4"/>
          <p:cNvSpPr txBox="1">
            <a:spLocks noChangeArrowheads="1"/>
          </p:cNvSpPr>
          <p:nvPr/>
        </p:nvSpPr>
        <p:spPr bwMode="auto">
          <a:xfrm>
            <a:off x="152400" y="6248400"/>
            <a:ext cx="4800600" cy="457200"/>
          </a:xfrm>
          <a:prstGeom prst="rect">
            <a:avLst/>
          </a:prstGeom>
          <a:noFill/>
          <a:ln w="25400">
            <a:noFill/>
            <a:miter lim="800000"/>
            <a:headEnd type="none" w="sm" len="sm"/>
            <a:tailEnd type="none" w="sm" len="sm"/>
          </a:ln>
        </p:spPr>
        <p:txBody>
          <a:bodyPr>
            <a:prstTxWarp prst="textNoShape">
              <a:avLst/>
            </a:prstTxWarp>
            <a:spAutoFit/>
          </a:bodyPr>
          <a:lstStyle/>
          <a:p>
            <a:pPr eaLnBrk="0" hangingPunct="0">
              <a:spcBef>
                <a:spcPct val="50000"/>
              </a:spcBef>
            </a:pPr>
            <a:r>
              <a:rPr lang="en-US" sz="1200" b="1" u="none">
                <a:latin typeface="Arial" pitchFamily="-105" charset="0"/>
              </a:rPr>
              <a:t>IDO=idiopathic detrusor overactivity; </a:t>
            </a:r>
            <a:br>
              <a:rPr lang="en-US" sz="1200" b="1" u="none">
                <a:latin typeface="Arial" pitchFamily="-105" charset="0"/>
              </a:rPr>
            </a:br>
            <a:r>
              <a:rPr lang="en-US" sz="1200" b="1" u="none">
                <a:latin typeface="Arial" pitchFamily="-105" charset="0"/>
              </a:rPr>
              <a:t>PFS=pressure flow studies.</a:t>
            </a:r>
          </a:p>
        </p:txBody>
      </p:sp>
      <p:sp>
        <p:nvSpPr>
          <p:cNvPr id="109573" name="Rectangle 5"/>
          <p:cNvSpPr>
            <a:spLocks noChangeArrowheads="1"/>
          </p:cNvSpPr>
          <p:nvPr/>
        </p:nvSpPr>
        <p:spPr bwMode="auto">
          <a:xfrm>
            <a:off x="3124200" y="6324600"/>
            <a:ext cx="3983038" cy="274638"/>
          </a:xfrm>
          <a:prstGeom prst="rect">
            <a:avLst/>
          </a:prstGeom>
          <a:noFill/>
          <a:ln w="9525">
            <a:noFill/>
            <a:miter lim="800000"/>
            <a:headEnd/>
            <a:tailEnd/>
          </a:ln>
        </p:spPr>
        <p:txBody>
          <a:bodyPr wrap="none">
            <a:prstTxWarp prst="textNoShape">
              <a:avLst/>
            </a:prstTxWarp>
            <a:spAutoFit/>
          </a:bodyPr>
          <a:lstStyle/>
          <a:p>
            <a:pPr algn="r" eaLnBrk="0" hangingPunct="0"/>
            <a:r>
              <a:rPr lang="en-US" sz="1200" b="1" u="none">
                <a:latin typeface="Arial" pitchFamily="-105" charset="0"/>
              </a:rPr>
              <a:t>Athanasopoulos A, et al. </a:t>
            </a:r>
            <a:r>
              <a:rPr lang="en-US" sz="1200" b="1" i="1" u="none">
                <a:latin typeface="Arial" pitchFamily="-105" charset="0"/>
              </a:rPr>
              <a:t>J Urol</a:t>
            </a:r>
            <a:r>
              <a:rPr lang="en-US" sz="1200" b="1" u="none">
                <a:latin typeface="Arial" pitchFamily="-105" charset="0"/>
              </a:rPr>
              <a:t>. 2003;169:2253-2256.</a:t>
            </a:r>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GB" sz="2800">
                <a:ea typeface="ＭＳ Ｐゴシック" pitchFamily="-105" charset="-128"/>
                <a:cs typeface="ＭＳ Ｐゴシック" pitchFamily="-105" charset="-128"/>
              </a:rPr>
              <a:t>Detrol</a:t>
            </a:r>
            <a:r>
              <a:rPr lang="en-GB" sz="2800" baseline="30000">
                <a:ea typeface="ＭＳ Ｐゴシック" pitchFamily="-105" charset="-128"/>
                <a:cs typeface="ＭＳ Ｐゴシック" pitchFamily="-105" charset="-128"/>
              </a:rPr>
              <a:t>®</a:t>
            </a:r>
            <a:r>
              <a:rPr lang="en-GB" sz="2800">
                <a:ea typeface="ＭＳ Ｐゴシック" pitchFamily="-105" charset="-128"/>
                <a:cs typeface="ＭＳ Ｐゴシック" pitchFamily="-105" charset="-128"/>
              </a:rPr>
              <a:t> </a:t>
            </a:r>
            <a:r>
              <a:rPr lang="en-US" sz="2800">
                <a:ea typeface="ＭＳ Ｐゴシック" pitchFamily="-105" charset="-128"/>
                <a:cs typeface="ＭＳ Ｐゴシック" pitchFamily="-105" charset="-128"/>
              </a:rPr>
              <a:t>and Tamsulosin </a:t>
            </a:r>
            <a:r>
              <a:rPr lang="en-US" sz="2800">
                <a:ea typeface="ＭＳ Ｐゴシック" pitchFamily="-105" charset="-128"/>
                <a:cs typeface="ＭＳ Ｐゴシック" pitchFamily="-105" charset="-128"/>
                <a:sym typeface="Symbol" pitchFamily="-105" charset="2"/>
              </a:rPr>
              <a:t>Combination Therapy</a:t>
            </a:r>
            <a:r>
              <a:rPr lang="en-US" sz="2800">
                <a:ea typeface="ＭＳ Ｐゴシック" pitchFamily="-105" charset="-128"/>
                <a:cs typeface="ＭＳ Ｐゴシック" pitchFamily="-105" charset="-128"/>
              </a:rPr>
              <a:t> in Men with BOO and OAB: </a:t>
            </a:r>
            <a:br>
              <a:rPr lang="en-US" sz="2800">
                <a:ea typeface="ＭＳ Ｐゴシック" pitchFamily="-105" charset="-128"/>
                <a:cs typeface="ＭＳ Ｐゴシック" pitchFamily="-105" charset="-128"/>
              </a:rPr>
            </a:br>
            <a:r>
              <a:rPr lang="en-US" sz="2800">
                <a:ea typeface="ＭＳ Ｐゴシック" pitchFamily="-105" charset="-128"/>
                <a:cs typeface="ＭＳ Ｐゴシック" pitchFamily="-105" charset="-128"/>
              </a:rPr>
              <a:t>Effects on Urodynamic Parameters</a:t>
            </a:r>
          </a:p>
        </p:txBody>
      </p:sp>
      <p:graphicFrame>
        <p:nvGraphicFramePr>
          <p:cNvPr id="89091" name="Group 3"/>
          <p:cNvGraphicFramePr>
            <a:graphicFrameLocks noGrp="1"/>
          </p:cNvGraphicFramePr>
          <p:nvPr>
            <p:ph idx="1"/>
          </p:nvPr>
        </p:nvGraphicFramePr>
        <p:xfrm>
          <a:off x="457200" y="1828800"/>
          <a:ext cx="8229600" cy="4419601"/>
        </p:xfrm>
        <a:graphic>
          <a:graphicData uri="http://schemas.openxmlformats.org/drawingml/2006/table">
            <a:tbl>
              <a:tblPr/>
              <a:tblGrid>
                <a:gridCol w="2949575"/>
                <a:gridCol w="1481138"/>
                <a:gridCol w="1298575"/>
                <a:gridCol w="1481137"/>
                <a:gridCol w="1019175"/>
              </a:tblGrid>
              <a:tr h="67627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FFFF66"/>
                        </a:solidFill>
                        <a:effectLst/>
                        <a:latin typeface="Times New Roman" pitchFamily="-107" charset="0"/>
                      </a:endParaRPr>
                    </a:p>
                  </a:txBody>
                  <a:tcPr horzOverflow="overflow">
                    <a:lnL cap="flat">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hlink"/>
                          </a:solidFill>
                          <a:effectLst/>
                          <a:latin typeface="Times New Roman" pitchFamily="-107" charset="0"/>
                        </a:rPr>
                        <a:t>Tamsulosin </a:t>
                      </a:r>
                      <a:br>
                        <a:rPr kumimoji="0" lang="en-US" sz="1600" b="0" i="0" u="none" strike="noStrike" cap="none" normalizeH="0" baseline="0">
                          <a:ln>
                            <a:noFill/>
                          </a:ln>
                          <a:solidFill>
                            <a:schemeClr val="hlink"/>
                          </a:solidFill>
                          <a:effectLst/>
                          <a:latin typeface="Times New Roman" pitchFamily="-107" charset="0"/>
                        </a:rPr>
                      </a:br>
                      <a:r>
                        <a:rPr kumimoji="0" lang="en-US" sz="1600" b="0" i="0" u="none" strike="noStrike" cap="none" normalizeH="0" baseline="0">
                          <a:ln>
                            <a:noFill/>
                          </a:ln>
                          <a:solidFill>
                            <a:schemeClr val="hlink"/>
                          </a:solidFill>
                          <a:effectLst/>
                          <a:latin typeface="Times New Roman" pitchFamily="-107" charset="0"/>
                        </a:rPr>
                        <a:t>(n = 25)</a:t>
                      </a:r>
                    </a:p>
                  </a:txBody>
                  <a:tcPr anchor="b" horzOverflow="overflow">
                    <a:lnL>
                      <a:noFill/>
                    </a:lnL>
                    <a:lnR w="38100" cap="flat" cmpd="sng" algn="ctr">
                      <a:solidFill>
                        <a:srgbClr val="FF9900"/>
                      </a:solidFill>
                      <a:prstDash val="solid"/>
                      <a:round/>
                      <a:headEnd type="none" w="med" len="med"/>
                      <a:tailEnd type="none" w="med" len="med"/>
                    </a:lnR>
                    <a:lnT cap="flat">
                      <a:noFill/>
                    </a:lnT>
                    <a:lnB w="38100" cap="flat" cmpd="sng" algn="ctr">
                      <a:solidFill>
                        <a:srgbClr val="FF99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hlink"/>
                          </a:solidFill>
                          <a:effectLst/>
                          <a:latin typeface="Times New Roman" pitchFamily="-107" charset="0"/>
                        </a:rPr>
                        <a:t>Tamsulosin+Tolterodine (n = 25)</a:t>
                      </a:r>
                    </a:p>
                  </a:txBody>
                  <a:tcPr anchor="b" horzOverflow="overflow">
                    <a:lnL w="38100" cap="flat" cmpd="sng" algn="ctr">
                      <a:solidFill>
                        <a:srgbClr val="FF9900"/>
                      </a:solidFill>
                      <a:prstDash val="solid"/>
                      <a:round/>
                      <a:headEnd type="none" w="med" len="med"/>
                      <a:tailEnd type="none" w="med" len="med"/>
                    </a:lnL>
                    <a:lnR cap="flat">
                      <a:noFill/>
                    </a:lnR>
                    <a:lnT cap="flat">
                      <a:noFill/>
                    </a:lnT>
                    <a:lnB w="38100" cap="flat" cmpd="sng" algn="ctr">
                      <a:solidFill>
                        <a:srgbClr val="FF9900"/>
                      </a:solidFill>
                      <a:prstDash val="solid"/>
                      <a:round/>
                      <a:headEnd type="none" w="med" len="med"/>
                      <a:tailEnd type="none" w="med" len="med"/>
                    </a:lnB>
                    <a:lnTlToBr>
                      <a:noFill/>
                    </a:lnTlToBr>
                    <a:lnBlToTr>
                      <a:noFill/>
                    </a:lnBlToTr>
                    <a:noFill/>
                  </a:tcPr>
                </a:tc>
                <a:tc hMerge="1">
                  <a:txBody>
                    <a:bodyPr/>
                    <a:lstStyle/>
                    <a:p>
                      <a:endParaRPr lang="en-US"/>
                    </a:p>
                  </a:txBody>
                  <a:tcPr/>
                </a:tc>
              </a:tr>
              <a:tr h="63817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FFFF66"/>
                          </a:solidFill>
                          <a:effectLst/>
                          <a:latin typeface="Times New Roman" pitchFamily="-107" charset="0"/>
                        </a:rPr>
                        <a:t>Mean Change </a:t>
                      </a:r>
                      <a:br>
                        <a:rPr kumimoji="0" lang="en-US" sz="1600" b="0" i="0" u="none" strike="noStrike" cap="none" normalizeH="0" baseline="0">
                          <a:ln>
                            <a:noFill/>
                          </a:ln>
                          <a:solidFill>
                            <a:srgbClr val="FFFF66"/>
                          </a:solidFill>
                          <a:effectLst/>
                          <a:latin typeface="Times New Roman" pitchFamily="-107" charset="0"/>
                        </a:rPr>
                      </a:br>
                      <a:r>
                        <a:rPr kumimoji="0" lang="en-US" sz="1600" b="0" i="0" u="none" strike="noStrike" cap="none" normalizeH="0" baseline="0">
                          <a:ln>
                            <a:noFill/>
                          </a:ln>
                          <a:solidFill>
                            <a:srgbClr val="FFFF66"/>
                          </a:solidFill>
                          <a:effectLst/>
                          <a:latin typeface="Times New Roman" pitchFamily="-107" charset="0"/>
                        </a:rPr>
                        <a:t>from Baseline</a:t>
                      </a:r>
                    </a:p>
                  </a:txBody>
                  <a:tcPr anchor="ctr" anchorCtr="1" horzOverflow="overflow">
                    <a:lnL>
                      <a:noFill/>
                    </a:lnL>
                    <a:lnR w="12700" cap="flat" cmpd="sng" algn="ctr">
                      <a:solidFill>
                        <a:schemeClr val="tx1"/>
                      </a:solidFill>
                      <a:prstDash val="solid"/>
                      <a:round/>
                      <a:headEnd type="none" w="sm" len="sm"/>
                      <a:tailEnd type="none" w="sm" len="sm"/>
                    </a:lnR>
                    <a:lnT w="38100" cap="flat" cmpd="sng" algn="ctr">
                      <a:solidFill>
                        <a:srgbClr val="FF99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a:ln>
                            <a:noFill/>
                          </a:ln>
                          <a:solidFill>
                            <a:srgbClr val="FFFF66"/>
                          </a:solidFill>
                          <a:effectLst/>
                          <a:latin typeface="Times New Roman" pitchFamily="-107" charset="0"/>
                        </a:rPr>
                        <a:t>P</a:t>
                      </a:r>
                      <a:r>
                        <a:rPr kumimoji="0" lang="en-US" sz="1600" b="0" i="0" u="none" strike="noStrike" cap="none" normalizeH="0" baseline="0">
                          <a:ln>
                            <a:noFill/>
                          </a:ln>
                          <a:solidFill>
                            <a:srgbClr val="FFFF66"/>
                          </a:solidFill>
                          <a:effectLst/>
                          <a:latin typeface="Times New Roman" pitchFamily="-107" charset="0"/>
                        </a:rPr>
                        <a:t> Value</a:t>
                      </a:r>
                    </a:p>
                  </a:txBody>
                  <a:tcPr anchor="ctr" anchorCtr="1" horzOverflow="overflow">
                    <a:lnL w="12700" cap="flat" cmpd="sng" algn="ctr">
                      <a:solidFill>
                        <a:schemeClr val="tx1"/>
                      </a:solidFill>
                      <a:prstDash val="solid"/>
                      <a:round/>
                      <a:headEnd type="none" w="sm" len="sm"/>
                      <a:tailEnd type="none" w="sm" len="sm"/>
                    </a:lnL>
                    <a:lnR w="38100" cap="flat" cmpd="sng" algn="ctr">
                      <a:solidFill>
                        <a:srgbClr val="FF9900"/>
                      </a:solidFill>
                      <a:prstDash val="solid"/>
                      <a:round/>
                      <a:headEnd type="none" w="sm" len="sm"/>
                      <a:tailEnd type="none" w="sm" len="sm"/>
                    </a:lnR>
                    <a:lnT w="38100" cap="flat" cmpd="sng" algn="ctr">
                      <a:solidFill>
                        <a:srgbClr val="FF99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FFFF66"/>
                          </a:solidFill>
                          <a:effectLst/>
                          <a:latin typeface="Times New Roman" pitchFamily="-107" charset="0"/>
                        </a:rPr>
                        <a:t>Mean Change </a:t>
                      </a:r>
                      <a:br>
                        <a:rPr kumimoji="0" lang="en-US" sz="1600" b="0" i="0" u="none" strike="noStrike" cap="none" normalizeH="0" baseline="0">
                          <a:ln>
                            <a:noFill/>
                          </a:ln>
                          <a:solidFill>
                            <a:srgbClr val="FFFF66"/>
                          </a:solidFill>
                          <a:effectLst/>
                          <a:latin typeface="Times New Roman" pitchFamily="-107" charset="0"/>
                        </a:rPr>
                      </a:br>
                      <a:r>
                        <a:rPr kumimoji="0" lang="en-US" sz="1600" b="0" i="0" u="none" strike="noStrike" cap="none" normalizeH="0" baseline="0">
                          <a:ln>
                            <a:noFill/>
                          </a:ln>
                          <a:solidFill>
                            <a:srgbClr val="FFFF66"/>
                          </a:solidFill>
                          <a:effectLst/>
                          <a:latin typeface="Times New Roman" pitchFamily="-107" charset="0"/>
                        </a:rPr>
                        <a:t>from Baseline</a:t>
                      </a:r>
                    </a:p>
                  </a:txBody>
                  <a:tcPr anchor="ctr" anchorCtr="1" horzOverflow="overflow">
                    <a:lnL w="38100" cap="flat" cmpd="sng" algn="ctr">
                      <a:solidFill>
                        <a:srgbClr val="FF9900"/>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rgbClr val="FF99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a:ln>
                            <a:noFill/>
                          </a:ln>
                          <a:solidFill>
                            <a:srgbClr val="FFFF66"/>
                          </a:solidFill>
                          <a:effectLst/>
                          <a:latin typeface="Times New Roman" pitchFamily="-107" charset="0"/>
                        </a:rPr>
                        <a:t>P</a:t>
                      </a:r>
                      <a:r>
                        <a:rPr kumimoji="0" lang="en-US" sz="1600" b="0" i="0" u="none" strike="noStrike" cap="none" normalizeH="0" baseline="0">
                          <a:ln>
                            <a:noFill/>
                          </a:ln>
                          <a:solidFill>
                            <a:srgbClr val="FFFF66"/>
                          </a:solidFill>
                          <a:effectLst/>
                          <a:latin typeface="Times New Roman" pitchFamily="-107" charset="0"/>
                        </a:rPr>
                        <a:t> Value</a:t>
                      </a:r>
                    </a:p>
                  </a:txBody>
                  <a:tcPr anchor="ctr" anchorCtr="1" horzOverflow="overflow">
                    <a:lnL w="12700" cap="flat" cmpd="sng" algn="ctr">
                      <a:solidFill>
                        <a:schemeClr val="tx1"/>
                      </a:solidFill>
                      <a:prstDash val="solid"/>
                      <a:round/>
                      <a:headEnd type="none" w="sm" len="sm"/>
                      <a:tailEnd type="none" w="sm" len="sm"/>
                    </a:lnL>
                    <a:lnR cap="flat">
                      <a:noFill/>
                    </a:lnR>
                    <a:lnT w="38100" cap="flat" cmpd="sng" algn="ctr">
                      <a:solidFill>
                        <a:srgbClr val="FF9900"/>
                      </a:solidFill>
                      <a:prstDash val="solid"/>
                      <a:round/>
                      <a:headEnd type="none" w="med" len="med"/>
                      <a:tailEnd type="none" w="med" len="med"/>
                    </a:lnT>
                    <a:lnB>
                      <a:noFill/>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FFFF66"/>
                          </a:solidFill>
                          <a:effectLst/>
                          <a:latin typeface="Times New Roman" pitchFamily="-107" charset="0"/>
                        </a:rPr>
                        <a:t>Maximum detrusor </a:t>
                      </a:r>
                      <a:br>
                        <a:rPr kumimoji="0" lang="en-US" sz="1600" b="0" i="0" u="none" strike="noStrike" cap="none" normalizeH="0" baseline="0">
                          <a:ln>
                            <a:noFill/>
                          </a:ln>
                          <a:solidFill>
                            <a:srgbClr val="FFFF66"/>
                          </a:solidFill>
                          <a:effectLst/>
                          <a:latin typeface="Times New Roman" pitchFamily="-107" charset="0"/>
                        </a:rPr>
                      </a:br>
                      <a:r>
                        <a:rPr kumimoji="0" lang="en-US" sz="1600" b="0" i="0" u="none" strike="noStrike" cap="none" normalizeH="0" baseline="0">
                          <a:ln>
                            <a:noFill/>
                          </a:ln>
                          <a:solidFill>
                            <a:srgbClr val="FFFF66"/>
                          </a:solidFill>
                          <a:effectLst/>
                          <a:latin typeface="Times New Roman" pitchFamily="-107" charset="0"/>
                        </a:rPr>
                        <a:t>pressure (cm H</a:t>
                      </a:r>
                      <a:r>
                        <a:rPr kumimoji="0" lang="en-US" sz="1600" b="0" i="0" u="none" strike="noStrike" cap="none" normalizeH="0" baseline="-25000">
                          <a:ln>
                            <a:noFill/>
                          </a:ln>
                          <a:solidFill>
                            <a:srgbClr val="FFFF66"/>
                          </a:solidFill>
                          <a:effectLst/>
                          <a:latin typeface="Times New Roman" pitchFamily="-107" charset="0"/>
                        </a:rPr>
                        <a:t>2</a:t>
                      </a:r>
                      <a:r>
                        <a:rPr kumimoji="0" lang="en-US" sz="1600" b="0" i="0" u="none" strike="noStrike" cap="none" normalizeH="0" baseline="0">
                          <a:ln>
                            <a:noFill/>
                          </a:ln>
                          <a:solidFill>
                            <a:srgbClr val="FFFF66"/>
                          </a:solidFill>
                          <a:effectLst/>
                          <a:latin typeface="Times New Roman" pitchFamily="-107" charset="0"/>
                        </a:rPr>
                        <a:t>O)</a:t>
                      </a:r>
                    </a:p>
                  </a:txBody>
                  <a:tcPr anchor="ctr" horzOverflow="overflow">
                    <a:lnL cap="flat">
                      <a:noFill/>
                    </a:lnL>
                    <a:lnR>
                      <a:noFill/>
                    </a:lnR>
                    <a:lnT>
                      <a:noFill/>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FFFF66"/>
                          </a:solidFill>
                          <a:effectLst/>
                          <a:latin typeface="Times New Roman" pitchFamily="-107" charset="0"/>
                          <a:ea typeface="Arial" pitchFamily="-107" charset="0"/>
                          <a:cs typeface="Arial" pitchFamily="-107" charset="0"/>
                        </a:rPr>
                        <a:t>–5.2</a:t>
                      </a:r>
                      <a:endParaRPr kumimoji="0" lang="en-US" sz="1600" b="0" i="0" u="none" strike="noStrike" cap="none" normalizeH="0" baseline="0">
                        <a:ln>
                          <a:noFill/>
                        </a:ln>
                        <a:solidFill>
                          <a:srgbClr val="FFFF66"/>
                        </a:solidFill>
                        <a:effectLst/>
                        <a:latin typeface="Times New Roman" pitchFamily="-107" charset="0"/>
                      </a:endParaRPr>
                    </a:p>
                  </a:txBody>
                  <a:tcPr anchor="ctr" anchorCtr="1" horzOverflow="overflow">
                    <a:lnL>
                      <a:noFill/>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FFFF66"/>
                          </a:solidFill>
                          <a:effectLst/>
                          <a:latin typeface="Times New Roman" pitchFamily="-107" charset="0"/>
                        </a:rPr>
                        <a:t>0.0827</a:t>
                      </a:r>
                    </a:p>
                  </a:txBody>
                  <a:tcPr anchor="ctr" anchorCtr="1" horzOverflow="overflow">
                    <a:lnL w="12700" cap="flat" cmpd="sng" algn="ctr">
                      <a:solidFill>
                        <a:schemeClr val="tx1"/>
                      </a:solidFill>
                      <a:prstDash val="solid"/>
                      <a:round/>
                      <a:headEnd type="none" w="sm" len="sm"/>
                      <a:tailEnd type="none" w="sm" len="sm"/>
                    </a:lnL>
                    <a:lnR w="38100" cap="flat" cmpd="sng" algn="ctr">
                      <a:solidFill>
                        <a:srgbClr val="FF9900"/>
                      </a:solidFill>
                      <a:prstDash val="solid"/>
                      <a:round/>
                      <a:headEnd type="none" w="med" len="med"/>
                      <a:tailEnd type="none" w="med" len="med"/>
                    </a:lnR>
                    <a:lnT>
                      <a:noFill/>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FFFF66"/>
                          </a:solidFill>
                          <a:effectLst/>
                          <a:latin typeface="Times New Roman" pitchFamily="-107" charset="0"/>
                          <a:ea typeface="Arial" pitchFamily="-107" charset="0"/>
                          <a:cs typeface="Arial" pitchFamily="-107" charset="0"/>
                        </a:rPr>
                        <a:t>–8.24</a:t>
                      </a:r>
                    </a:p>
                  </a:txBody>
                  <a:tcPr anchor="ctr" anchorCtr="1" horzOverflow="overflow">
                    <a:lnL w="38100" cap="flat" cmpd="sng" algn="ctr">
                      <a:solidFill>
                        <a:srgbClr val="FF9900"/>
                      </a:solidFill>
                      <a:prstDash val="solid"/>
                      <a:round/>
                      <a:headEnd type="none" w="med" len="med"/>
                      <a:tailEnd type="none" w="med" len="med"/>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FFCC00"/>
                          </a:solidFill>
                          <a:effectLst/>
                          <a:latin typeface="Times New Roman" pitchFamily="-107" charset="0"/>
                        </a:rPr>
                        <a:t>0.0082</a:t>
                      </a:r>
                    </a:p>
                  </a:txBody>
                  <a:tcPr anchor="ctr" anchorCtr="1" horzOverflow="overflow">
                    <a:lnL w="12700" cap="flat" cmpd="sng" algn="ctr">
                      <a:solidFill>
                        <a:schemeClr val="tx1"/>
                      </a:solidFill>
                      <a:prstDash val="solid"/>
                      <a:round/>
                      <a:headEnd type="none" w="sm" len="sm"/>
                      <a:tailEnd type="none" w="sm" len="sm"/>
                    </a:lnL>
                    <a:lnR cap="flat">
                      <a:noFill/>
                    </a:lnR>
                    <a:lnT>
                      <a:noFill/>
                    </a:lnT>
                    <a:lnB w="12700" cap="flat" cmpd="sng" algn="ctr">
                      <a:solidFill>
                        <a:schemeClr val="tx1"/>
                      </a:solidFill>
                      <a:prstDash val="solid"/>
                      <a:round/>
                      <a:headEnd type="none" w="sm" len="sm"/>
                      <a:tailEnd type="none" w="sm" len="sm"/>
                    </a:lnB>
                    <a:lnTlToBr>
                      <a:noFill/>
                    </a:lnTlToBr>
                    <a:lnBlToTr>
                      <a:noFill/>
                    </a:lnBlToTr>
                    <a:noFill/>
                  </a:tcPr>
                </a:tc>
              </a:tr>
              <a:tr h="674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FFFF66"/>
                          </a:solidFill>
                          <a:effectLst/>
                          <a:latin typeface="Times New Roman" pitchFamily="-107" charset="0"/>
                        </a:rPr>
                        <a:t>Maximum flow rate </a:t>
                      </a:r>
                      <a:br>
                        <a:rPr kumimoji="0" lang="en-US" sz="1600" b="0" i="0" u="none" strike="noStrike" cap="none" normalizeH="0" baseline="0">
                          <a:ln>
                            <a:noFill/>
                          </a:ln>
                          <a:solidFill>
                            <a:srgbClr val="FFFF66"/>
                          </a:solidFill>
                          <a:effectLst/>
                          <a:latin typeface="Times New Roman" pitchFamily="-107" charset="0"/>
                        </a:rPr>
                      </a:br>
                      <a:r>
                        <a:rPr kumimoji="0" lang="en-US" sz="1600" b="0" i="0" u="none" strike="noStrike" cap="none" normalizeH="0" baseline="0">
                          <a:ln>
                            <a:noFill/>
                          </a:ln>
                          <a:solidFill>
                            <a:srgbClr val="FFFF66"/>
                          </a:solidFill>
                          <a:effectLst/>
                          <a:latin typeface="Times New Roman" pitchFamily="-107" charset="0"/>
                        </a:rPr>
                        <a:t>(mL/second)</a:t>
                      </a:r>
                    </a:p>
                  </a:txBody>
                  <a:tcPr anchor="ctr" horzOverflow="overflow">
                    <a:lnL cap="flat">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FFFF66"/>
                          </a:solidFill>
                          <a:effectLst/>
                          <a:latin typeface="Times New Roman" pitchFamily="-107" charset="0"/>
                        </a:rPr>
                        <a:t>+1.16</a:t>
                      </a:r>
                    </a:p>
                  </a:txBody>
                  <a:tcPr anchor="ctr" anchorCtr="1" horzOverflow="overflow">
                    <a:lnL>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hlink"/>
                          </a:solidFill>
                          <a:effectLst/>
                          <a:latin typeface="Times New Roman" pitchFamily="-107" charset="0"/>
                        </a:rPr>
                        <a:t>0.0001</a:t>
                      </a:r>
                    </a:p>
                  </a:txBody>
                  <a:tcPr anchor="ctr" anchorCtr="1" horzOverflow="overflow">
                    <a:lnL w="12700" cap="flat" cmpd="sng" algn="ctr">
                      <a:solidFill>
                        <a:schemeClr val="tx1"/>
                      </a:solidFill>
                      <a:prstDash val="solid"/>
                      <a:round/>
                      <a:headEnd type="none" w="sm" len="sm"/>
                      <a:tailEnd type="none" w="sm" len="sm"/>
                    </a:lnL>
                    <a:lnR w="38100" cap="flat" cmpd="sng" algn="ctr">
                      <a:solidFill>
                        <a:srgbClr val="FF9900"/>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FFFF66"/>
                          </a:solidFill>
                          <a:effectLst/>
                          <a:latin typeface="Times New Roman" pitchFamily="-107" charset="0"/>
                        </a:rPr>
                        <a:t>+1.32</a:t>
                      </a:r>
                    </a:p>
                  </a:txBody>
                  <a:tcPr anchor="ctr" anchorCtr="1" horzOverflow="overflow">
                    <a:lnL w="38100" cap="flat" cmpd="sng" algn="ctr">
                      <a:solidFill>
                        <a:srgbClr val="FF9900"/>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33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FFCC00"/>
                          </a:solidFill>
                          <a:effectLst/>
                          <a:latin typeface="Times New Roman" pitchFamily="-107" charset="0"/>
                        </a:rPr>
                        <a:t>0.0020</a:t>
                      </a:r>
                    </a:p>
                  </a:txBody>
                  <a:tcPr anchor="ctr" anchorCtr="1" horzOverflow="overflow">
                    <a:lnL w="12700" cap="flat" cmpd="sng" algn="ctr">
                      <a:solidFill>
                        <a:schemeClr val="tx1"/>
                      </a:solidFill>
                      <a:prstDash val="solid"/>
                      <a:round/>
                      <a:headEnd type="none" w="sm" len="sm"/>
                      <a:tailEnd type="none" w="sm" len="sm"/>
                    </a:lnL>
                    <a:lnR cap="flat">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33CC"/>
                    </a:solidFill>
                  </a:tcPr>
                </a:tc>
              </a:tr>
              <a:tr h="877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FFFF66"/>
                          </a:solidFill>
                          <a:effectLst/>
                          <a:latin typeface="Times New Roman" pitchFamily="-107" charset="0"/>
                        </a:rPr>
                        <a:t>Pressure at maximum </a:t>
                      </a:r>
                      <a:br>
                        <a:rPr kumimoji="0" lang="en-US" sz="1600" b="0" i="0" u="none" strike="noStrike" cap="none" normalizeH="0" baseline="0">
                          <a:ln>
                            <a:noFill/>
                          </a:ln>
                          <a:solidFill>
                            <a:srgbClr val="FFFF66"/>
                          </a:solidFill>
                          <a:effectLst/>
                          <a:latin typeface="Times New Roman" pitchFamily="-107" charset="0"/>
                        </a:rPr>
                      </a:br>
                      <a:r>
                        <a:rPr kumimoji="0" lang="en-US" sz="1600" b="0" i="0" u="none" strike="noStrike" cap="none" normalizeH="0" baseline="0">
                          <a:ln>
                            <a:noFill/>
                          </a:ln>
                          <a:solidFill>
                            <a:srgbClr val="FFFF66"/>
                          </a:solidFill>
                          <a:effectLst/>
                          <a:latin typeface="Times New Roman" pitchFamily="-107" charset="0"/>
                        </a:rPr>
                        <a:t>unstable contraction (cm H</a:t>
                      </a:r>
                      <a:r>
                        <a:rPr kumimoji="0" lang="en-US" sz="1600" b="0" i="0" u="none" strike="noStrike" cap="none" normalizeH="0" baseline="-25000">
                          <a:ln>
                            <a:noFill/>
                          </a:ln>
                          <a:solidFill>
                            <a:srgbClr val="FFFF66"/>
                          </a:solidFill>
                          <a:effectLst/>
                          <a:latin typeface="Times New Roman" pitchFamily="-107" charset="0"/>
                        </a:rPr>
                        <a:t>2</a:t>
                      </a:r>
                      <a:r>
                        <a:rPr kumimoji="0" lang="en-US" sz="1600" b="0" i="0" u="none" strike="noStrike" cap="none" normalizeH="0" baseline="0">
                          <a:ln>
                            <a:noFill/>
                          </a:ln>
                          <a:solidFill>
                            <a:srgbClr val="FFFF66"/>
                          </a:solidFill>
                          <a:effectLst/>
                          <a:latin typeface="Times New Roman" pitchFamily="-107" charset="0"/>
                        </a:rPr>
                        <a:t>O)</a:t>
                      </a:r>
                    </a:p>
                  </a:txBody>
                  <a:tcPr anchor="ctr" horzOverflow="overflow">
                    <a:lnL cap="flat">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FFFF66"/>
                          </a:solidFill>
                          <a:effectLst/>
                          <a:latin typeface="Times New Roman" pitchFamily="-107" charset="0"/>
                          <a:ea typeface="Arial" pitchFamily="-107" charset="0"/>
                          <a:cs typeface="Arial" pitchFamily="-107" charset="0"/>
                        </a:rPr>
                        <a:t>–2.16</a:t>
                      </a:r>
                    </a:p>
                  </a:txBody>
                  <a:tcPr anchor="ctr" anchorCtr="1" horzOverflow="overflow">
                    <a:lnL>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FFFF66"/>
                          </a:solidFill>
                          <a:effectLst/>
                          <a:latin typeface="Times New Roman" pitchFamily="-107" charset="0"/>
                        </a:rPr>
                        <a:t>0.05690</a:t>
                      </a:r>
                    </a:p>
                  </a:txBody>
                  <a:tcPr anchor="ctr" anchorCtr="1" horzOverflow="overflow">
                    <a:lnL w="12700" cap="flat" cmpd="sng" algn="ctr">
                      <a:solidFill>
                        <a:schemeClr val="tx1"/>
                      </a:solidFill>
                      <a:prstDash val="solid"/>
                      <a:round/>
                      <a:headEnd type="none" w="sm" len="sm"/>
                      <a:tailEnd type="none" w="sm" len="sm"/>
                    </a:lnL>
                    <a:lnR w="38100" cap="flat" cmpd="sng" algn="ctr">
                      <a:solidFill>
                        <a:srgbClr val="FF9900"/>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FFFF66"/>
                          </a:solidFill>
                          <a:effectLst/>
                          <a:latin typeface="Times New Roman" pitchFamily="-107" charset="0"/>
                          <a:ea typeface="Arial" pitchFamily="-107" charset="0"/>
                          <a:cs typeface="Arial" pitchFamily="-107" charset="0"/>
                        </a:rPr>
                        <a:t>–11.16</a:t>
                      </a:r>
                    </a:p>
                  </a:txBody>
                  <a:tcPr anchor="ctr" anchorCtr="1" horzOverflow="overflow">
                    <a:lnL w="38100" cap="flat" cmpd="sng" algn="ctr">
                      <a:solidFill>
                        <a:srgbClr val="FF9900"/>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FFCC00"/>
                          </a:solidFill>
                          <a:effectLst/>
                          <a:latin typeface="Times New Roman" pitchFamily="-107" charset="0"/>
                          <a:sym typeface="Symbol" pitchFamily="-107" charset="2"/>
                        </a:rPr>
                        <a:t>0.0001</a:t>
                      </a:r>
                      <a:endParaRPr kumimoji="0" lang="en-US" sz="1600" b="0" i="0" u="none" strike="noStrike" cap="none" normalizeH="0" baseline="0">
                        <a:ln>
                          <a:noFill/>
                        </a:ln>
                        <a:solidFill>
                          <a:srgbClr val="FFCC00"/>
                        </a:solidFill>
                        <a:effectLst/>
                        <a:latin typeface="Times New Roman" pitchFamily="-107" charset="0"/>
                      </a:endParaRPr>
                    </a:p>
                  </a:txBody>
                  <a:tcPr anchor="ctr" anchorCtr="1" horzOverflow="overflow">
                    <a:lnL w="12700" cap="flat" cmpd="sng" algn="ctr">
                      <a:solidFill>
                        <a:schemeClr val="tx1"/>
                      </a:solidFill>
                      <a:prstDash val="solid"/>
                      <a:round/>
                      <a:headEnd type="none" w="sm" len="sm"/>
                      <a:tailEnd type="none" w="sm" len="sm"/>
                    </a:lnL>
                    <a:lnR cap="flat">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76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FFFF66"/>
                          </a:solidFill>
                          <a:effectLst/>
                          <a:latin typeface="Times New Roman" pitchFamily="-107" charset="0"/>
                        </a:rPr>
                        <a:t>Volume at first unstable </a:t>
                      </a:r>
                      <a:br>
                        <a:rPr kumimoji="0" lang="en-US" sz="1600" b="0" i="0" u="none" strike="noStrike" cap="none" normalizeH="0" baseline="0">
                          <a:ln>
                            <a:noFill/>
                          </a:ln>
                          <a:solidFill>
                            <a:srgbClr val="FFFF66"/>
                          </a:solidFill>
                          <a:effectLst/>
                          <a:latin typeface="Times New Roman" pitchFamily="-107" charset="0"/>
                        </a:rPr>
                      </a:br>
                      <a:r>
                        <a:rPr kumimoji="0" lang="en-US" sz="1600" b="0" i="0" u="none" strike="noStrike" cap="none" normalizeH="0" baseline="0">
                          <a:ln>
                            <a:noFill/>
                          </a:ln>
                          <a:solidFill>
                            <a:srgbClr val="FFFF66"/>
                          </a:solidFill>
                          <a:effectLst/>
                          <a:latin typeface="Times New Roman" pitchFamily="-107" charset="0"/>
                        </a:rPr>
                        <a:t>contraction (mL)</a:t>
                      </a:r>
                    </a:p>
                  </a:txBody>
                  <a:tcPr anchor="ctr" horzOverflow="overflow">
                    <a:lnL cap="flat">
                      <a:noFill/>
                    </a:lnL>
                    <a:lnR>
                      <a:noFill/>
                    </a:lnR>
                    <a:lnT w="12700" cap="flat" cmpd="sng" algn="ctr">
                      <a:solidFill>
                        <a:schemeClr val="tx1"/>
                      </a:solidFill>
                      <a:prstDash val="solid"/>
                      <a:round/>
                      <a:headEnd type="none" w="sm" len="sm"/>
                      <a:tailEnd type="none" w="sm" len="sm"/>
                    </a:lnT>
                    <a:lnB w="38100" cap="flat" cmpd="sng" algn="ctr">
                      <a:solidFill>
                        <a:srgbClr val="FF99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FFFF66"/>
                          </a:solidFill>
                          <a:effectLst/>
                          <a:latin typeface="Times New Roman" pitchFamily="-107" charset="0"/>
                        </a:rPr>
                        <a:t>+30.40</a:t>
                      </a:r>
                    </a:p>
                  </a:txBody>
                  <a:tcPr anchor="ctr" anchorCtr="1" horzOverflow="overflow">
                    <a:lnL>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rgbClr val="FF99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hlink"/>
                          </a:solidFill>
                          <a:effectLst/>
                          <a:latin typeface="Times New Roman" pitchFamily="-107" charset="0"/>
                        </a:rPr>
                        <a:t>0.0190</a:t>
                      </a:r>
                    </a:p>
                  </a:txBody>
                  <a:tcPr anchor="ctr" anchorCtr="1" horzOverflow="overflow">
                    <a:lnL w="12700" cap="flat" cmpd="sng" algn="ctr">
                      <a:solidFill>
                        <a:schemeClr val="tx1"/>
                      </a:solidFill>
                      <a:prstDash val="solid"/>
                      <a:round/>
                      <a:headEnd type="none" w="sm" len="sm"/>
                      <a:tailEnd type="none" w="sm" len="sm"/>
                    </a:lnL>
                    <a:lnR w="38100" cap="flat" cmpd="sng" algn="ctr">
                      <a:solidFill>
                        <a:srgbClr val="FF9900"/>
                      </a:solidFill>
                      <a:prstDash val="solid"/>
                      <a:round/>
                      <a:headEnd type="none" w="med" len="med"/>
                      <a:tailEnd type="none" w="med" len="med"/>
                    </a:lnR>
                    <a:lnT w="12700" cap="flat" cmpd="sng" algn="ctr">
                      <a:solidFill>
                        <a:schemeClr val="tx1"/>
                      </a:solidFill>
                      <a:prstDash val="solid"/>
                      <a:round/>
                      <a:headEnd type="none" w="sm" len="sm"/>
                      <a:tailEnd type="none" w="sm" len="sm"/>
                    </a:lnT>
                    <a:lnB w="38100" cap="flat" cmpd="sng" algn="ctr">
                      <a:solidFill>
                        <a:srgbClr val="FF99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FFFF66"/>
                          </a:solidFill>
                          <a:effectLst/>
                          <a:latin typeface="Times New Roman" pitchFamily="-107" charset="0"/>
                        </a:rPr>
                        <a:t>+100.40</a:t>
                      </a:r>
                    </a:p>
                  </a:txBody>
                  <a:tcPr anchor="ctr" anchorCtr="1" horzOverflow="overflow">
                    <a:lnL w="38100" cap="flat" cmpd="sng" algn="ctr">
                      <a:solidFill>
                        <a:srgbClr val="FF9900"/>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rgbClr val="FF9900"/>
                      </a:solidFill>
                      <a:prstDash val="solid"/>
                      <a:round/>
                      <a:headEnd type="none" w="sm" len="sm"/>
                      <a:tailEnd type="none" w="sm" len="sm"/>
                    </a:lnB>
                    <a:lnTlToBr>
                      <a:noFill/>
                    </a:lnTlToBr>
                    <a:lnBlToTr>
                      <a:noFill/>
                    </a:lnBlToTr>
                    <a:solidFill>
                      <a:srgbClr val="0033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FFCC00"/>
                          </a:solidFill>
                          <a:effectLst/>
                          <a:latin typeface="Times New Roman" pitchFamily="-107" charset="0"/>
                          <a:sym typeface="Symbol" pitchFamily="-107" charset="2"/>
                        </a:rPr>
                        <a:t>0.0001</a:t>
                      </a:r>
                    </a:p>
                  </a:txBody>
                  <a:tcPr anchor="ctr" anchorCtr="1" horzOverflow="overflow">
                    <a:lnL w="12700" cap="flat" cmpd="sng" algn="ctr">
                      <a:solidFill>
                        <a:schemeClr val="tx1"/>
                      </a:solidFill>
                      <a:prstDash val="solid"/>
                      <a:round/>
                      <a:headEnd type="none" w="sm" len="sm"/>
                      <a:tailEnd type="none" w="sm" len="sm"/>
                    </a:lnL>
                    <a:lnR cap="flat">
                      <a:noFill/>
                    </a:lnR>
                    <a:lnT w="12700" cap="flat" cmpd="sng" algn="ctr">
                      <a:solidFill>
                        <a:schemeClr val="tx1"/>
                      </a:solidFill>
                      <a:prstDash val="solid"/>
                      <a:round/>
                      <a:headEnd type="none" w="sm" len="sm"/>
                      <a:tailEnd type="none" w="sm" len="sm"/>
                    </a:lnT>
                    <a:lnB w="38100" cap="flat" cmpd="sng" algn="ctr">
                      <a:solidFill>
                        <a:srgbClr val="FF9900"/>
                      </a:solidFill>
                      <a:prstDash val="solid"/>
                      <a:round/>
                      <a:headEnd type="none" w="sm" len="sm"/>
                      <a:tailEnd type="none" w="sm" len="sm"/>
                    </a:lnB>
                    <a:lnTlToBr>
                      <a:noFill/>
                    </a:lnTlToBr>
                    <a:lnBlToTr>
                      <a:noFill/>
                    </a:lnBlToTr>
                    <a:solidFill>
                      <a:srgbClr val="0033CC"/>
                    </a:solidFill>
                  </a:tcPr>
                </a:tc>
              </a:tr>
            </a:tbl>
          </a:graphicData>
        </a:graphic>
      </p:graphicFrame>
      <p:sp>
        <p:nvSpPr>
          <p:cNvPr id="111657" name="Text Box 55"/>
          <p:cNvSpPr txBox="1">
            <a:spLocks noChangeArrowheads="1"/>
          </p:cNvSpPr>
          <p:nvPr/>
        </p:nvSpPr>
        <p:spPr bwMode="auto">
          <a:xfrm>
            <a:off x="1143000" y="6583363"/>
            <a:ext cx="5591175" cy="274637"/>
          </a:xfrm>
          <a:prstGeom prst="rect">
            <a:avLst/>
          </a:prstGeom>
          <a:noFill/>
          <a:ln w="25400">
            <a:noFill/>
            <a:miter lim="800000"/>
            <a:headEnd type="none" w="sm" len="sm"/>
            <a:tailEnd type="none" w="sm" len="sm"/>
          </a:ln>
        </p:spPr>
        <p:txBody>
          <a:bodyPr>
            <a:prstTxWarp prst="textNoShape">
              <a:avLst/>
            </a:prstTxWarp>
            <a:spAutoFit/>
          </a:bodyPr>
          <a:lstStyle/>
          <a:p>
            <a:pPr algn="r" eaLnBrk="0" hangingPunct="0">
              <a:spcBef>
                <a:spcPct val="50000"/>
              </a:spcBef>
            </a:pPr>
            <a:r>
              <a:rPr lang="en-US" sz="1200" b="1" u="none">
                <a:latin typeface="Arial" pitchFamily="-105" charset="0"/>
              </a:rPr>
              <a:t>Athanasopoulos A et al. </a:t>
            </a:r>
            <a:r>
              <a:rPr lang="en-US" sz="1200" b="1" i="1" u="none">
                <a:latin typeface="Arial" pitchFamily="-105" charset="0"/>
              </a:rPr>
              <a:t>J Urol</a:t>
            </a:r>
            <a:r>
              <a:rPr lang="en-US" sz="1200" b="1" u="none">
                <a:latin typeface="Arial" pitchFamily="-105" charset="0"/>
              </a:rPr>
              <a:t>. 2003;169:2253-6.</a:t>
            </a:r>
          </a:p>
        </p:txBody>
      </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GB" sz="4000">
                <a:ea typeface="ＭＳ Ｐゴシック" pitchFamily="-105" charset="-128"/>
                <a:cs typeface="ＭＳ Ｐゴシック" pitchFamily="-105" charset="-128"/>
              </a:rPr>
              <a:t>Detrol</a:t>
            </a:r>
            <a:r>
              <a:rPr lang="en-GB" sz="4000" baseline="30000">
                <a:ea typeface="ＭＳ Ｐゴシック" pitchFamily="-105" charset="-128"/>
                <a:cs typeface="ＭＳ Ｐゴシック" pitchFamily="-105" charset="-128"/>
              </a:rPr>
              <a:t>®</a:t>
            </a:r>
            <a:r>
              <a:rPr lang="en-GB" sz="4000">
                <a:ea typeface="ＭＳ Ｐゴシック" pitchFamily="-105" charset="-128"/>
                <a:cs typeface="ＭＳ Ｐゴシック" pitchFamily="-105" charset="-128"/>
              </a:rPr>
              <a:t> </a:t>
            </a:r>
            <a:r>
              <a:rPr lang="en-US" sz="4000">
                <a:ea typeface="ＭＳ Ｐゴシック" pitchFamily="-105" charset="-128"/>
                <a:cs typeface="ＭＳ Ｐゴシック" pitchFamily="-105" charset="-128"/>
              </a:rPr>
              <a:t>and </a:t>
            </a:r>
            <a:r>
              <a:rPr lang="en-US" sz="4000">
                <a:ea typeface="ＭＳ Ｐゴシック" pitchFamily="-105" charset="-128"/>
                <a:cs typeface="ＭＳ Ｐゴシック" pitchFamily="-105" charset="-128"/>
                <a:sym typeface="Symbol" pitchFamily="-105" charset="2"/>
              </a:rPr>
              <a:t>Tamsulosin Therapy </a:t>
            </a:r>
            <a:r>
              <a:rPr lang="en-US" sz="4000">
                <a:ea typeface="ＭＳ Ｐゴシック" pitchFamily="-105" charset="-128"/>
                <a:cs typeface="ＭＳ Ｐゴシック" pitchFamily="-105" charset="-128"/>
              </a:rPr>
              <a:t>in Men With BOO and OAB: </a:t>
            </a:r>
            <a:br>
              <a:rPr lang="en-US" sz="4000">
                <a:ea typeface="ＭＳ Ｐゴシック" pitchFamily="-105" charset="-128"/>
                <a:cs typeface="ＭＳ Ｐゴシック" pitchFamily="-105" charset="-128"/>
              </a:rPr>
            </a:br>
            <a:r>
              <a:rPr lang="en-US" sz="4000" i="1">
                <a:ea typeface="ＭＳ Ｐゴシック" pitchFamily="-105" charset="-128"/>
                <a:cs typeface="ＭＳ Ｐゴシック" pitchFamily="-105" charset="-128"/>
              </a:rPr>
              <a:t>Effects on QoL</a:t>
            </a:r>
            <a:r>
              <a:rPr lang="en-US" sz="4000">
                <a:ea typeface="ＭＳ Ｐゴシック" pitchFamily="-105" charset="-128"/>
                <a:cs typeface="ＭＳ Ｐゴシック" pitchFamily="-105" charset="-128"/>
              </a:rPr>
              <a:t> </a:t>
            </a:r>
          </a:p>
        </p:txBody>
      </p:sp>
      <p:sp>
        <p:nvSpPr>
          <p:cNvPr id="115715" name="Rectangle 3"/>
          <p:cNvSpPr>
            <a:spLocks noChangeArrowheads="1"/>
          </p:cNvSpPr>
          <p:nvPr/>
        </p:nvSpPr>
        <p:spPr bwMode="auto">
          <a:xfrm>
            <a:off x="500063" y="5722938"/>
            <a:ext cx="179387" cy="201612"/>
          </a:xfrm>
          <a:prstGeom prst="rect">
            <a:avLst/>
          </a:prstGeom>
          <a:solidFill>
            <a:schemeClr val="hlink"/>
          </a:solidFill>
          <a:ln w="19050">
            <a:solidFill>
              <a:srgbClr val="FFFFFF"/>
            </a:solidFill>
            <a:miter lim="800000"/>
            <a:headEnd/>
            <a:tailEnd/>
          </a:ln>
        </p:spPr>
        <p:txBody>
          <a:bodyPr>
            <a:prstTxWarp prst="textNoShape">
              <a:avLst/>
            </a:prstTxWarp>
          </a:bodyPr>
          <a:lstStyle/>
          <a:p>
            <a:endParaRPr lang="en-US"/>
          </a:p>
        </p:txBody>
      </p:sp>
      <p:sp>
        <p:nvSpPr>
          <p:cNvPr id="93188" name="Rectangle 4"/>
          <p:cNvSpPr>
            <a:spLocks noChangeArrowheads="1"/>
          </p:cNvSpPr>
          <p:nvPr/>
        </p:nvSpPr>
        <p:spPr bwMode="auto">
          <a:xfrm>
            <a:off x="738188" y="5683250"/>
            <a:ext cx="939800" cy="274638"/>
          </a:xfrm>
          <a:prstGeom prst="rect">
            <a:avLst/>
          </a:prstGeom>
          <a:noFill/>
          <a:ln w="9525">
            <a:noFill/>
            <a:miter lim="800000"/>
            <a:headEnd/>
            <a:tailEnd/>
          </a:ln>
        </p:spPr>
        <p:txBody>
          <a:bodyPr wrap="none" lIns="0" tIns="0" rIns="0" bIns="0">
            <a:prstTxWarp prst="textNoShape">
              <a:avLst/>
            </a:prstTxWarp>
            <a:spAutoFit/>
          </a:bodyPr>
          <a:lstStyle/>
          <a:p>
            <a:pPr eaLnBrk="0" hangingPunct="0">
              <a:defRPr/>
            </a:pPr>
            <a:r>
              <a:rPr lang="en-US" sz="1800" b="1" u="none">
                <a:solidFill>
                  <a:srgbClr val="FFFFFF"/>
                </a:solidFill>
                <a:effectLst>
                  <a:outerShdw blurRad="38100" dist="38100" dir="2700000" algn="tl">
                    <a:srgbClr val="000000"/>
                  </a:outerShdw>
                </a:effectLst>
                <a:latin typeface="Arial" pitchFamily="-107" charset="0"/>
                <a:ea typeface="+mn-ea"/>
                <a:cs typeface="+mn-cs"/>
              </a:rPr>
              <a:t>Baseline</a:t>
            </a:r>
            <a:endParaRPr lang="en-US" sz="1800" b="1" u="none">
              <a:effectLst>
                <a:outerShdw blurRad="38100" dist="38100" dir="2700000" algn="tl">
                  <a:srgbClr val="000000"/>
                </a:outerShdw>
              </a:effectLst>
              <a:latin typeface="Arial" pitchFamily="-107" charset="0"/>
              <a:ea typeface="+mn-ea"/>
              <a:cs typeface="+mn-cs"/>
            </a:endParaRPr>
          </a:p>
        </p:txBody>
      </p:sp>
      <p:sp>
        <p:nvSpPr>
          <p:cNvPr id="115717" name="Rectangle 5"/>
          <p:cNvSpPr>
            <a:spLocks noChangeArrowheads="1"/>
          </p:cNvSpPr>
          <p:nvPr/>
        </p:nvSpPr>
        <p:spPr bwMode="auto">
          <a:xfrm>
            <a:off x="500063" y="6043613"/>
            <a:ext cx="179387" cy="201612"/>
          </a:xfrm>
          <a:prstGeom prst="rect">
            <a:avLst/>
          </a:prstGeom>
          <a:solidFill>
            <a:schemeClr val="folHlink"/>
          </a:solidFill>
          <a:ln w="19050">
            <a:solidFill>
              <a:srgbClr val="FFFFFF"/>
            </a:solidFill>
            <a:miter lim="800000"/>
            <a:headEnd/>
            <a:tailEnd/>
          </a:ln>
        </p:spPr>
        <p:txBody>
          <a:bodyPr>
            <a:prstTxWarp prst="textNoShape">
              <a:avLst/>
            </a:prstTxWarp>
          </a:bodyPr>
          <a:lstStyle/>
          <a:p>
            <a:endParaRPr lang="en-US"/>
          </a:p>
        </p:txBody>
      </p:sp>
      <p:sp>
        <p:nvSpPr>
          <p:cNvPr id="93190" name="Rectangle 6"/>
          <p:cNvSpPr>
            <a:spLocks noChangeArrowheads="1"/>
          </p:cNvSpPr>
          <p:nvPr/>
        </p:nvSpPr>
        <p:spPr bwMode="auto">
          <a:xfrm>
            <a:off x="738188" y="6003925"/>
            <a:ext cx="1041400" cy="274638"/>
          </a:xfrm>
          <a:prstGeom prst="rect">
            <a:avLst/>
          </a:prstGeom>
          <a:noFill/>
          <a:ln w="9525">
            <a:noFill/>
            <a:miter lim="800000"/>
            <a:headEnd/>
            <a:tailEnd/>
          </a:ln>
        </p:spPr>
        <p:txBody>
          <a:bodyPr wrap="none" lIns="0" tIns="0" rIns="0" bIns="0">
            <a:prstTxWarp prst="textNoShape">
              <a:avLst/>
            </a:prstTxWarp>
            <a:spAutoFit/>
          </a:bodyPr>
          <a:lstStyle/>
          <a:p>
            <a:pPr eaLnBrk="0" hangingPunct="0">
              <a:defRPr/>
            </a:pPr>
            <a:r>
              <a:rPr lang="en-US" sz="1800" b="1" u="none">
                <a:solidFill>
                  <a:srgbClr val="FFFFFF"/>
                </a:solidFill>
                <a:effectLst>
                  <a:outerShdw blurRad="38100" dist="38100" dir="2700000" algn="tl">
                    <a:srgbClr val="000000"/>
                  </a:outerShdw>
                </a:effectLst>
                <a:latin typeface="Arial" pitchFamily="-107" charset="0"/>
                <a:ea typeface="+mn-ea"/>
                <a:cs typeface="+mn-cs"/>
              </a:rPr>
              <a:t>12 Weeks</a:t>
            </a:r>
            <a:endParaRPr lang="en-US" sz="1800" b="1" u="none">
              <a:effectLst>
                <a:outerShdw blurRad="38100" dist="38100" dir="2700000" algn="tl">
                  <a:srgbClr val="000000"/>
                </a:outerShdw>
              </a:effectLst>
              <a:latin typeface="Arial" pitchFamily="-107" charset="0"/>
              <a:ea typeface="+mn-ea"/>
              <a:cs typeface="+mn-cs"/>
            </a:endParaRPr>
          </a:p>
        </p:txBody>
      </p:sp>
      <p:sp>
        <p:nvSpPr>
          <p:cNvPr id="115719" name="Line 7"/>
          <p:cNvSpPr>
            <a:spLocks noChangeShapeType="1"/>
          </p:cNvSpPr>
          <p:nvPr/>
        </p:nvSpPr>
        <p:spPr bwMode="auto">
          <a:xfrm>
            <a:off x="6329363" y="2901950"/>
            <a:ext cx="0" cy="1089025"/>
          </a:xfrm>
          <a:prstGeom prst="line">
            <a:avLst/>
          </a:prstGeom>
          <a:noFill/>
          <a:ln w="28575">
            <a:solidFill>
              <a:schemeClr val="tx1"/>
            </a:solidFill>
            <a:round/>
            <a:headEnd/>
            <a:tailEnd/>
          </a:ln>
        </p:spPr>
        <p:txBody>
          <a:bodyPr>
            <a:prstTxWarp prst="textNoShape">
              <a:avLst/>
            </a:prstTxWarp>
          </a:bodyPr>
          <a:lstStyle/>
          <a:p>
            <a:endParaRPr lang="en-US"/>
          </a:p>
        </p:txBody>
      </p:sp>
      <p:sp>
        <p:nvSpPr>
          <p:cNvPr id="115720" name="Rectangle 8"/>
          <p:cNvSpPr>
            <a:spLocks noChangeArrowheads="1"/>
          </p:cNvSpPr>
          <p:nvPr/>
        </p:nvSpPr>
        <p:spPr bwMode="auto">
          <a:xfrm>
            <a:off x="2782888" y="4087813"/>
            <a:ext cx="914400" cy="1328737"/>
          </a:xfrm>
          <a:prstGeom prst="rect">
            <a:avLst/>
          </a:prstGeom>
          <a:solidFill>
            <a:schemeClr val="hlink"/>
          </a:solidFill>
          <a:ln w="28575">
            <a:solidFill>
              <a:srgbClr val="FFFFFF"/>
            </a:solidFill>
            <a:miter lim="800000"/>
            <a:headEnd/>
            <a:tailEnd/>
          </a:ln>
        </p:spPr>
        <p:txBody>
          <a:bodyPr>
            <a:prstTxWarp prst="textNoShape">
              <a:avLst/>
            </a:prstTxWarp>
          </a:bodyPr>
          <a:lstStyle/>
          <a:p>
            <a:endParaRPr lang="en-US"/>
          </a:p>
        </p:txBody>
      </p:sp>
      <p:sp>
        <p:nvSpPr>
          <p:cNvPr id="115721" name="Rectangle 9"/>
          <p:cNvSpPr>
            <a:spLocks noChangeArrowheads="1"/>
          </p:cNvSpPr>
          <p:nvPr/>
        </p:nvSpPr>
        <p:spPr bwMode="auto">
          <a:xfrm>
            <a:off x="5965825" y="4362450"/>
            <a:ext cx="906463" cy="1054100"/>
          </a:xfrm>
          <a:prstGeom prst="rect">
            <a:avLst/>
          </a:prstGeom>
          <a:solidFill>
            <a:schemeClr val="hlink"/>
          </a:solidFill>
          <a:ln w="28575">
            <a:solidFill>
              <a:srgbClr val="FFFFFF"/>
            </a:solidFill>
            <a:miter lim="800000"/>
            <a:headEnd/>
            <a:tailEnd/>
          </a:ln>
        </p:spPr>
        <p:txBody>
          <a:bodyPr>
            <a:prstTxWarp prst="textNoShape">
              <a:avLst/>
            </a:prstTxWarp>
          </a:bodyPr>
          <a:lstStyle/>
          <a:p>
            <a:endParaRPr lang="en-US"/>
          </a:p>
        </p:txBody>
      </p:sp>
      <p:sp>
        <p:nvSpPr>
          <p:cNvPr id="115722" name="Rectangle 10"/>
          <p:cNvSpPr>
            <a:spLocks noChangeArrowheads="1"/>
          </p:cNvSpPr>
          <p:nvPr/>
        </p:nvSpPr>
        <p:spPr bwMode="auto">
          <a:xfrm>
            <a:off x="3697288" y="3989388"/>
            <a:ext cx="906462" cy="1427162"/>
          </a:xfrm>
          <a:prstGeom prst="rect">
            <a:avLst/>
          </a:prstGeom>
          <a:solidFill>
            <a:schemeClr val="folHlink"/>
          </a:solidFill>
          <a:ln w="28575">
            <a:solidFill>
              <a:srgbClr val="FFFFFF"/>
            </a:solidFill>
            <a:miter lim="800000"/>
            <a:headEnd/>
            <a:tailEnd/>
          </a:ln>
        </p:spPr>
        <p:txBody>
          <a:bodyPr>
            <a:prstTxWarp prst="textNoShape">
              <a:avLst/>
            </a:prstTxWarp>
          </a:bodyPr>
          <a:lstStyle/>
          <a:p>
            <a:endParaRPr lang="en-US"/>
          </a:p>
        </p:txBody>
      </p:sp>
      <p:sp>
        <p:nvSpPr>
          <p:cNvPr id="115723" name="Rectangle 11"/>
          <p:cNvSpPr>
            <a:spLocks noChangeArrowheads="1"/>
          </p:cNvSpPr>
          <p:nvPr/>
        </p:nvSpPr>
        <p:spPr bwMode="auto">
          <a:xfrm>
            <a:off x="6872288" y="2684463"/>
            <a:ext cx="906462" cy="2732087"/>
          </a:xfrm>
          <a:prstGeom prst="rect">
            <a:avLst/>
          </a:prstGeom>
          <a:solidFill>
            <a:schemeClr val="folHlink"/>
          </a:solidFill>
          <a:ln w="28575">
            <a:solidFill>
              <a:srgbClr val="FFFFFF"/>
            </a:solidFill>
            <a:miter lim="800000"/>
            <a:headEnd/>
            <a:tailEnd/>
          </a:ln>
        </p:spPr>
        <p:txBody>
          <a:bodyPr>
            <a:prstTxWarp prst="textNoShape">
              <a:avLst/>
            </a:prstTxWarp>
          </a:bodyPr>
          <a:lstStyle/>
          <a:p>
            <a:endParaRPr lang="en-US"/>
          </a:p>
        </p:txBody>
      </p:sp>
      <p:sp>
        <p:nvSpPr>
          <p:cNvPr id="115724" name="Line 12"/>
          <p:cNvSpPr>
            <a:spLocks noChangeShapeType="1"/>
          </p:cNvSpPr>
          <p:nvPr/>
        </p:nvSpPr>
        <p:spPr bwMode="auto">
          <a:xfrm>
            <a:off x="2105025" y="2498725"/>
            <a:ext cx="1588" cy="2917825"/>
          </a:xfrm>
          <a:prstGeom prst="line">
            <a:avLst/>
          </a:prstGeom>
          <a:noFill/>
          <a:ln w="28575">
            <a:solidFill>
              <a:srgbClr val="FFFFFF"/>
            </a:solidFill>
            <a:round/>
            <a:headEnd/>
            <a:tailEnd/>
          </a:ln>
        </p:spPr>
        <p:txBody>
          <a:bodyPr>
            <a:prstTxWarp prst="textNoShape">
              <a:avLst/>
            </a:prstTxWarp>
          </a:bodyPr>
          <a:lstStyle/>
          <a:p>
            <a:endParaRPr lang="en-US"/>
          </a:p>
        </p:txBody>
      </p:sp>
      <p:sp>
        <p:nvSpPr>
          <p:cNvPr id="115725" name="Line 13"/>
          <p:cNvSpPr>
            <a:spLocks noChangeShapeType="1"/>
          </p:cNvSpPr>
          <p:nvPr/>
        </p:nvSpPr>
        <p:spPr bwMode="auto">
          <a:xfrm>
            <a:off x="2038350" y="5416550"/>
            <a:ext cx="66675" cy="1588"/>
          </a:xfrm>
          <a:prstGeom prst="line">
            <a:avLst/>
          </a:prstGeom>
          <a:noFill/>
          <a:ln w="28575">
            <a:solidFill>
              <a:srgbClr val="FFFFFF"/>
            </a:solidFill>
            <a:round/>
            <a:headEnd/>
            <a:tailEnd/>
          </a:ln>
        </p:spPr>
        <p:txBody>
          <a:bodyPr>
            <a:prstTxWarp prst="textNoShape">
              <a:avLst/>
            </a:prstTxWarp>
          </a:bodyPr>
          <a:lstStyle/>
          <a:p>
            <a:endParaRPr lang="en-US"/>
          </a:p>
        </p:txBody>
      </p:sp>
      <p:sp>
        <p:nvSpPr>
          <p:cNvPr id="115726" name="Line 14"/>
          <p:cNvSpPr>
            <a:spLocks noChangeShapeType="1"/>
          </p:cNvSpPr>
          <p:nvPr/>
        </p:nvSpPr>
        <p:spPr bwMode="auto">
          <a:xfrm>
            <a:off x="2038350" y="5092700"/>
            <a:ext cx="66675" cy="1588"/>
          </a:xfrm>
          <a:prstGeom prst="line">
            <a:avLst/>
          </a:prstGeom>
          <a:noFill/>
          <a:ln w="28575">
            <a:solidFill>
              <a:srgbClr val="FFFFFF"/>
            </a:solidFill>
            <a:round/>
            <a:headEnd/>
            <a:tailEnd/>
          </a:ln>
        </p:spPr>
        <p:txBody>
          <a:bodyPr>
            <a:prstTxWarp prst="textNoShape">
              <a:avLst/>
            </a:prstTxWarp>
          </a:bodyPr>
          <a:lstStyle/>
          <a:p>
            <a:endParaRPr lang="en-US"/>
          </a:p>
        </p:txBody>
      </p:sp>
      <p:sp>
        <p:nvSpPr>
          <p:cNvPr id="115727" name="Line 15"/>
          <p:cNvSpPr>
            <a:spLocks noChangeShapeType="1"/>
          </p:cNvSpPr>
          <p:nvPr/>
        </p:nvSpPr>
        <p:spPr bwMode="auto">
          <a:xfrm>
            <a:off x="2038350" y="4768850"/>
            <a:ext cx="66675" cy="1588"/>
          </a:xfrm>
          <a:prstGeom prst="line">
            <a:avLst/>
          </a:prstGeom>
          <a:noFill/>
          <a:ln w="28575">
            <a:solidFill>
              <a:srgbClr val="FFFFFF"/>
            </a:solidFill>
            <a:round/>
            <a:headEnd/>
            <a:tailEnd/>
          </a:ln>
        </p:spPr>
        <p:txBody>
          <a:bodyPr>
            <a:prstTxWarp prst="textNoShape">
              <a:avLst/>
            </a:prstTxWarp>
          </a:bodyPr>
          <a:lstStyle/>
          <a:p>
            <a:endParaRPr lang="en-US"/>
          </a:p>
        </p:txBody>
      </p:sp>
      <p:sp>
        <p:nvSpPr>
          <p:cNvPr id="115728" name="Line 16"/>
          <p:cNvSpPr>
            <a:spLocks noChangeShapeType="1"/>
          </p:cNvSpPr>
          <p:nvPr/>
        </p:nvSpPr>
        <p:spPr bwMode="auto">
          <a:xfrm>
            <a:off x="2038350" y="4456113"/>
            <a:ext cx="66675" cy="1587"/>
          </a:xfrm>
          <a:prstGeom prst="line">
            <a:avLst/>
          </a:prstGeom>
          <a:noFill/>
          <a:ln w="28575">
            <a:solidFill>
              <a:srgbClr val="FFFFFF"/>
            </a:solidFill>
            <a:round/>
            <a:headEnd/>
            <a:tailEnd/>
          </a:ln>
        </p:spPr>
        <p:txBody>
          <a:bodyPr>
            <a:prstTxWarp prst="textNoShape">
              <a:avLst/>
            </a:prstTxWarp>
          </a:bodyPr>
          <a:lstStyle/>
          <a:p>
            <a:endParaRPr lang="en-US"/>
          </a:p>
        </p:txBody>
      </p:sp>
      <p:sp>
        <p:nvSpPr>
          <p:cNvPr id="115729" name="Line 17"/>
          <p:cNvSpPr>
            <a:spLocks noChangeShapeType="1"/>
          </p:cNvSpPr>
          <p:nvPr/>
        </p:nvSpPr>
        <p:spPr bwMode="auto">
          <a:xfrm>
            <a:off x="2038350" y="4132263"/>
            <a:ext cx="66675" cy="1587"/>
          </a:xfrm>
          <a:prstGeom prst="line">
            <a:avLst/>
          </a:prstGeom>
          <a:noFill/>
          <a:ln w="28575">
            <a:solidFill>
              <a:srgbClr val="FFFFFF"/>
            </a:solidFill>
            <a:round/>
            <a:headEnd/>
            <a:tailEnd/>
          </a:ln>
        </p:spPr>
        <p:txBody>
          <a:bodyPr>
            <a:prstTxWarp prst="textNoShape">
              <a:avLst/>
            </a:prstTxWarp>
          </a:bodyPr>
          <a:lstStyle/>
          <a:p>
            <a:endParaRPr lang="en-US"/>
          </a:p>
        </p:txBody>
      </p:sp>
      <p:sp>
        <p:nvSpPr>
          <p:cNvPr id="115730" name="Line 18"/>
          <p:cNvSpPr>
            <a:spLocks noChangeShapeType="1"/>
          </p:cNvSpPr>
          <p:nvPr/>
        </p:nvSpPr>
        <p:spPr bwMode="auto">
          <a:xfrm>
            <a:off x="2038350" y="3806825"/>
            <a:ext cx="66675" cy="1588"/>
          </a:xfrm>
          <a:prstGeom prst="line">
            <a:avLst/>
          </a:prstGeom>
          <a:noFill/>
          <a:ln w="28575">
            <a:solidFill>
              <a:srgbClr val="FFFFFF"/>
            </a:solidFill>
            <a:round/>
            <a:headEnd/>
            <a:tailEnd/>
          </a:ln>
        </p:spPr>
        <p:txBody>
          <a:bodyPr>
            <a:prstTxWarp prst="textNoShape">
              <a:avLst/>
            </a:prstTxWarp>
          </a:bodyPr>
          <a:lstStyle/>
          <a:p>
            <a:endParaRPr lang="en-US"/>
          </a:p>
        </p:txBody>
      </p:sp>
      <p:sp>
        <p:nvSpPr>
          <p:cNvPr id="115731" name="Line 19"/>
          <p:cNvSpPr>
            <a:spLocks noChangeShapeType="1"/>
          </p:cNvSpPr>
          <p:nvPr/>
        </p:nvSpPr>
        <p:spPr bwMode="auto">
          <a:xfrm>
            <a:off x="2038350" y="3471863"/>
            <a:ext cx="66675" cy="0"/>
          </a:xfrm>
          <a:prstGeom prst="line">
            <a:avLst/>
          </a:prstGeom>
          <a:noFill/>
          <a:ln w="28575">
            <a:solidFill>
              <a:srgbClr val="FFFFFF"/>
            </a:solidFill>
            <a:round/>
            <a:headEnd/>
            <a:tailEnd/>
          </a:ln>
        </p:spPr>
        <p:txBody>
          <a:bodyPr>
            <a:prstTxWarp prst="textNoShape">
              <a:avLst/>
            </a:prstTxWarp>
          </a:bodyPr>
          <a:lstStyle/>
          <a:p>
            <a:endParaRPr lang="en-US"/>
          </a:p>
        </p:txBody>
      </p:sp>
      <p:sp>
        <p:nvSpPr>
          <p:cNvPr id="115732" name="Line 20"/>
          <p:cNvSpPr>
            <a:spLocks noChangeShapeType="1"/>
          </p:cNvSpPr>
          <p:nvPr/>
        </p:nvSpPr>
        <p:spPr bwMode="auto">
          <a:xfrm>
            <a:off x="2038350" y="3146425"/>
            <a:ext cx="66675" cy="1588"/>
          </a:xfrm>
          <a:prstGeom prst="line">
            <a:avLst/>
          </a:prstGeom>
          <a:noFill/>
          <a:ln w="28575">
            <a:solidFill>
              <a:srgbClr val="FFFFFF"/>
            </a:solidFill>
            <a:round/>
            <a:headEnd/>
            <a:tailEnd/>
          </a:ln>
        </p:spPr>
        <p:txBody>
          <a:bodyPr>
            <a:prstTxWarp prst="textNoShape">
              <a:avLst/>
            </a:prstTxWarp>
          </a:bodyPr>
          <a:lstStyle/>
          <a:p>
            <a:endParaRPr lang="en-US"/>
          </a:p>
        </p:txBody>
      </p:sp>
      <p:sp>
        <p:nvSpPr>
          <p:cNvPr id="115733" name="Line 21"/>
          <p:cNvSpPr>
            <a:spLocks noChangeShapeType="1"/>
          </p:cNvSpPr>
          <p:nvPr/>
        </p:nvSpPr>
        <p:spPr bwMode="auto">
          <a:xfrm>
            <a:off x="2038350" y="2822575"/>
            <a:ext cx="66675" cy="1588"/>
          </a:xfrm>
          <a:prstGeom prst="line">
            <a:avLst/>
          </a:prstGeom>
          <a:noFill/>
          <a:ln w="28575">
            <a:solidFill>
              <a:srgbClr val="FFFFFF"/>
            </a:solidFill>
            <a:round/>
            <a:headEnd/>
            <a:tailEnd/>
          </a:ln>
        </p:spPr>
        <p:txBody>
          <a:bodyPr>
            <a:prstTxWarp prst="textNoShape">
              <a:avLst/>
            </a:prstTxWarp>
          </a:bodyPr>
          <a:lstStyle/>
          <a:p>
            <a:endParaRPr lang="en-US"/>
          </a:p>
        </p:txBody>
      </p:sp>
      <p:sp>
        <p:nvSpPr>
          <p:cNvPr id="115734" name="Line 22"/>
          <p:cNvSpPr>
            <a:spLocks noChangeShapeType="1"/>
          </p:cNvSpPr>
          <p:nvPr/>
        </p:nvSpPr>
        <p:spPr bwMode="auto">
          <a:xfrm>
            <a:off x="2038350" y="2498725"/>
            <a:ext cx="66675" cy="0"/>
          </a:xfrm>
          <a:prstGeom prst="line">
            <a:avLst/>
          </a:prstGeom>
          <a:noFill/>
          <a:ln w="28575">
            <a:solidFill>
              <a:srgbClr val="FFFFFF"/>
            </a:solidFill>
            <a:round/>
            <a:headEnd/>
            <a:tailEnd/>
          </a:ln>
        </p:spPr>
        <p:txBody>
          <a:bodyPr>
            <a:prstTxWarp prst="textNoShape">
              <a:avLst/>
            </a:prstTxWarp>
          </a:bodyPr>
          <a:lstStyle/>
          <a:p>
            <a:endParaRPr lang="en-US"/>
          </a:p>
        </p:txBody>
      </p:sp>
      <p:sp>
        <p:nvSpPr>
          <p:cNvPr id="115735" name="Line 23"/>
          <p:cNvSpPr>
            <a:spLocks noChangeShapeType="1"/>
          </p:cNvSpPr>
          <p:nvPr/>
        </p:nvSpPr>
        <p:spPr bwMode="auto">
          <a:xfrm>
            <a:off x="2105025" y="5416550"/>
            <a:ext cx="6359525" cy="1588"/>
          </a:xfrm>
          <a:prstGeom prst="line">
            <a:avLst/>
          </a:prstGeom>
          <a:noFill/>
          <a:ln w="28575">
            <a:solidFill>
              <a:srgbClr val="FFFFFF"/>
            </a:solidFill>
            <a:round/>
            <a:headEnd/>
            <a:tailEnd/>
          </a:ln>
        </p:spPr>
        <p:txBody>
          <a:bodyPr>
            <a:prstTxWarp prst="textNoShape">
              <a:avLst/>
            </a:prstTxWarp>
          </a:bodyPr>
          <a:lstStyle/>
          <a:p>
            <a:endParaRPr lang="en-US"/>
          </a:p>
        </p:txBody>
      </p:sp>
      <p:sp>
        <p:nvSpPr>
          <p:cNvPr id="115736" name="Line 24"/>
          <p:cNvSpPr>
            <a:spLocks noChangeShapeType="1"/>
          </p:cNvSpPr>
          <p:nvPr/>
        </p:nvSpPr>
        <p:spPr bwMode="auto">
          <a:xfrm flipV="1">
            <a:off x="2105025" y="5416550"/>
            <a:ext cx="1588" cy="65088"/>
          </a:xfrm>
          <a:prstGeom prst="line">
            <a:avLst/>
          </a:prstGeom>
          <a:noFill/>
          <a:ln w="28575">
            <a:solidFill>
              <a:srgbClr val="FFFFFF"/>
            </a:solidFill>
            <a:round/>
            <a:headEnd/>
            <a:tailEnd/>
          </a:ln>
        </p:spPr>
        <p:txBody>
          <a:bodyPr>
            <a:prstTxWarp prst="textNoShape">
              <a:avLst/>
            </a:prstTxWarp>
          </a:bodyPr>
          <a:lstStyle/>
          <a:p>
            <a:endParaRPr lang="en-US"/>
          </a:p>
        </p:txBody>
      </p:sp>
      <p:sp>
        <p:nvSpPr>
          <p:cNvPr id="115737" name="Line 25"/>
          <p:cNvSpPr>
            <a:spLocks noChangeShapeType="1"/>
          </p:cNvSpPr>
          <p:nvPr/>
        </p:nvSpPr>
        <p:spPr bwMode="auto">
          <a:xfrm flipV="1">
            <a:off x="5289550" y="5416550"/>
            <a:ext cx="1588" cy="65088"/>
          </a:xfrm>
          <a:prstGeom prst="line">
            <a:avLst/>
          </a:prstGeom>
          <a:noFill/>
          <a:ln w="28575">
            <a:solidFill>
              <a:srgbClr val="FFFFFF"/>
            </a:solidFill>
            <a:round/>
            <a:headEnd/>
            <a:tailEnd/>
          </a:ln>
        </p:spPr>
        <p:txBody>
          <a:bodyPr>
            <a:prstTxWarp prst="textNoShape">
              <a:avLst/>
            </a:prstTxWarp>
          </a:bodyPr>
          <a:lstStyle/>
          <a:p>
            <a:endParaRPr lang="en-US"/>
          </a:p>
        </p:txBody>
      </p:sp>
      <p:sp>
        <p:nvSpPr>
          <p:cNvPr id="115738" name="Line 26"/>
          <p:cNvSpPr>
            <a:spLocks noChangeShapeType="1"/>
          </p:cNvSpPr>
          <p:nvPr/>
        </p:nvSpPr>
        <p:spPr bwMode="auto">
          <a:xfrm flipV="1">
            <a:off x="8464550" y="5416550"/>
            <a:ext cx="1588" cy="65088"/>
          </a:xfrm>
          <a:prstGeom prst="line">
            <a:avLst/>
          </a:prstGeom>
          <a:noFill/>
          <a:ln w="28575">
            <a:solidFill>
              <a:srgbClr val="FFFFFF"/>
            </a:solidFill>
            <a:round/>
            <a:headEnd/>
            <a:tailEnd/>
          </a:ln>
        </p:spPr>
        <p:txBody>
          <a:bodyPr>
            <a:prstTxWarp prst="textNoShape">
              <a:avLst/>
            </a:prstTxWarp>
          </a:bodyPr>
          <a:lstStyle/>
          <a:p>
            <a:endParaRPr lang="en-US"/>
          </a:p>
        </p:txBody>
      </p:sp>
      <p:sp>
        <p:nvSpPr>
          <p:cNvPr id="93211" name="Rectangle 27"/>
          <p:cNvSpPr>
            <a:spLocks noChangeArrowheads="1"/>
          </p:cNvSpPr>
          <p:nvPr/>
        </p:nvSpPr>
        <p:spPr bwMode="auto">
          <a:xfrm>
            <a:off x="2987675" y="3779838"/>
            <a:ext cx="442913" cy="21272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defRPr/>
            </a:pPr>
            <a:r>
              <a:rPr lang="en-US" sz="1400" b="1" u="none">
                <a:solidFill>
                  <a:srgbClr val="FFFFFF"/>
                </a:solidFill>
                <a:effectLst>
                  <a:outerShdw blurRad="38100" dist="38100" dir="2700000" algn="tl">
                    <a:srgbClr val="000000"/>
                  </a:outerShdw>
                </a:effectLst>
                <a:latin typeface="Arial" pitchFamily="-107" charset="0"/>
                <a:ea typeface="+mn-ea"/>
                <a:cs typeface="+mn-cs"/>
              </a:rPr>
              <a:t>542.2</a:t>
            </a:r>
            <a:endParaRPr lang="en-US" sz="1400" b="1" u="none">
              <a:effectLst>
                <a:outerShdw blurRad="38100" dist="38100" dir="2700000" algn="tl">
                  <a:srgbClr val="000000"/>
                </a:outerShdw>
              </a:effectLst>
              <a:latin typeface="Arial" pitchFamily="-107" charset="0"/>
              <a:ea typeface="+mn-ea"/>
              <a:cs typeface="+mn-cs"/>
            </a:endParaRPr>
          </a:p>
        </p:txBody>
      </p:sp>
      <p:sp>
        <p:nvSpPr>
          <p:cNvPr id="93212" name="Rectangle 28"/>
          <p:cNvSpPr>
            <a:spLocks noChangeArrowheads="1"/>
          </p:cNvSpPr>
          <p:nvPr/>
        </p:nvSpPr>
        <p:spPr bwMode="auto">
          <a:xfrm>
            <a:off x="6219825" y="4054475"/>
            <a:ext cx="295275" cy="21272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defRPr/>
            </a:pPr>
            <a:r>
              <a:rPr lang="en-US" sz="1400" b="1" u="none">
                <a:solidFill>
                  <a:srgbClr val="FFFFFF"/>
                </a:solidFill>
                <a:effectLst>
                  <a:outerShdw blurRad="38100" dist="38100" dir="2700000" algn="tl">
                    <a:srgbClr val="000000"/>
                  </a:outerShdw>
                </a:effectLst>
                <a:latin typeface="Arial" pitchFamily="-107" charset="0"/>
                <a:ea typeface="+mn-ea"/>
                <a:cs typeface="+mn-cs"/>
              </a:rPr>
              <a:t>525</a:t>
            </a:r>
            <a:endParaRPr lang="en-US" sz="1400" b="1" u="none">
              <a:effectLst>
                <a:outerShdw blurRad="38100" dist="38100" dir="2700000" algn="tl">
                  <a:srgbClr val="000000"/>
                </a:outerShdw>
              </a:effectLst>
              <a:latin typeface="Arial" pitchFamily="-107" charset="0"/>
              <a:ea typeface="+mn-ea"/>
              <a:cs typeface="+mn-cs"/>
            </a:endParaRPr>
          </a:p>
        </p:txBody>
      </p:sp>
      <p:sp>
        <p:nvSpPr>
          <p:cNvPr id="93213" name="Rectangle 29"/>
          <p:cNvSpPr>
            <a:spLocks noChangeArrowheads="1"/>
          </p:cNvSpPr>
          <p:nvPr/>
        </p:nvSpPr>
        <p:spPr bwMode="auto">
          <a:xfrm>
            <a:off x="3932238" y="3681413"/>
            <a:ext cx="442912" cy="21272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defRPr/>
            </a:pPr>
            <a:r>
              <a:rPr lang="en-US" sz="1400" b="1" u="none">
                <a:solidFill>
                  <a:srgbClr val="FFFFFF"/>
                </a:solidFill>
                <a:effectLst>
                  <a:outerShdw blurRad="38100" dist="38100" dir="2700000" algn="tl">
                    <a:srgbClr val="000000"/>
                  </a:outerShdw>
                </a:effectLst>
                <a:latin typeface="Arial" pitchFamily="-107" charset="0"/>
                <a:ea typeface="+mn-ea"/>
                <a:cs typeface="+mn-cs"/>
              </a:rPr>
              <a:t>548.2</a:t>
            </a:r>
            <a:endParaRPr lang="en-US" sz="1400" b="1" u="none">
              <a:effectLst>
                <a:outerShdw blurRad="38100" dist="38100" dir="2700000" algn="tl">
                  <a:srgbClr val="000000"/>
                </a:outerShdw>
              </a:effectLst>
              <a:latin typeface="Arial" pitchFamily="-107" charset="0"/>
              <a:ea typeface="+mn-ea"/>
              <a:cs typeface="+mn-cs"/>
            </a:endParaRPr>
          </a:p>
        </p:txBody>
      </p:sp>
      <p:sp>
        <p:nvSpPr>
          <p:cNvPr id="93214" name="Rectangle 30"/>
          <p:cNvSpPr>
            <a:spLocks noChangeArrowheads="1"/>
          </p:cNvSpPr>
          <p:nvPr/>
        </p:nvSpPr>
        <p:spPr bwMode="auto">
          <a:xfrm>
            <a:off x="7107238" y="2376488"/>
            <a:ext cx="442912" cy="21272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defRPr/>
            </a:pPr>
            <a:r>
              <a:rPr lang="en-US" sz="1400" b="1" u="none">
                <a:solidFill>
                  <a:srgbClr val="FFFFFF"/>
                </a:solidFill>
                <a:effectLst>
                  <a:outerShdw blurRad="38100" dist="38100" dir="2700000" algn="tl">
                    <a:srgbClr val="000000"/>
                  </a:outerShdw>
                </a:effectLst>
                <a:latin typeface="Arial" pitchFamily="-107" charset="0"/>
                <a:ea typeface="+mn-ea"/>
                <a:cs typeface="+mn-cs"/>
              </a:rPr>
              <a:t>628.4</a:t>
            </a:r>
            <a:endParaRPr lang="en-US" sz="1400" b="1" u="none">
              <a:effectLst>
                <a:outerShdw blurRad="38100" dist="38100" dir="2700000" algn="tl">
                  <a:srgbClr val="000000"/>
                </a:outerShdw>
              </a:effectLst>
              <a:latin typeface="Arial" pitchFamily="-107" charset="0"/>
              <a:ea typeface="+mn-ea"/>
              <a:cs typeface="+mn-cs"/>
            </a:endParaRPr>
          </a:p>
        </p:txBody>
      </p:sp>
      <p:sp>
        <p:nvSpPr>
          <p:cNvPr id="93215" name="Rectangle 31"/>
          <p:cNvSpPr>
            <a:spLocks noChangeArrowheads="1"/>
          </p:cNvSpPr>
          <p:nvPr/>
        </p:nvSpPr>
        <p:spPr bwMode="auto">
          <a:xfrm>
            <a:off x="1587500" y="5303838"/>
            <a:ext cx="295275" cy="212725"/>
          </a:xfrm>
          <a:prstGeom prst="rect">
            <a:avLst/>
          </a:prstGeom>
          <a:noFill/>
          <a:ln w="9525">
            <a:noFill/>
            <a:miter lim="800000"/>
            <a:headEnd/>
            <a:tailEnd/>
          </a:ln>
        </p:spPr>
        <p:txBody>
          <a:bodyPr wrap="none" lIns="0" tIns="0" rIns="0" bIns="0">
            <a:prstTxWarp prst="textNoShape">
              <a:avLst/>
            </a:prstTxWarp>
            <a:spAutoFit/>
          </a:bodyPr>
          <a:lstStyle/>
          <a:p>
            <a:pPr eaLnBrk="0" hangingPunct="0">
              <a:defRPr/>
            </a:pPr>
            <a:r>
              <a:rPr lang="en-US" sz="1400" b="1" u="none">
                <a:solidFill>
                  <a:srgbClr val="FFFFFF"/>
                </a:solidFill>
                <a:effectLst>
                  <a:outerShdw blurRad="38100" dist="38100" dir="2700000" algn="tl">
                    <a:srgbClr val="000000"/>
                  </a:outerShdw>
                </a:effectLst>
                <a:latin typeface="Arial" pitchFamily="-107" charset="0"/>
                <a:ea typeface="+mn-ea"/>
                <a:cs typeface="+mn-cs"/>
              </a:rPr>
              <a:t>460</a:t>
            </a:r>
            <a:endParaRPr lang="en-US" sz="1400" b="1" u="none">
              <a:effectLst>
                <a:outerShdw blurRad="38100" dist="38100" dir="2700000" algn="tl">
                  <a:srgbClr val="000000"/>
                </a:outerShdw>
              </a:effectLst>
              <a:latin typeface="Arial" pitchFamily="-107" charset="0"/>
              <a:ea typeface="+mn-ea"/>
              <a:cs typeface="+mn-cs"/>
            </a:endParaRPr>
          </a:p>
        </p:txBody>
      </p:sp>
      <p:sp>
        <p:nvSpPr>
          <p:cNvPr id="93216" name="Rectangle 32"/>
          <p:cNvSpPr>
            <a:spLocks noChangeArrowheads="1"/>
          </p:cNvSpPr>
          <p:nvPr/>
        </p:nvSpPr>
        <p:spPr bwMode="auto">
          <a:xfrm>
            <a:off x="1587500" y="4979988"/>
            <a:ext cx="295275" cy="212725"/>
          </a:xfrm>
          <a:prstGeom prst="rect">
            <a:avLst/>
          </a:prstGeom>
          <a:noFill/>
          <a:ln w="9525">
            <a:noFill/>
            <a:miter lim="800000"/>
            <a:headEnd/>
            <a:tailEnd/>
          </a:ln>
        </p:spPr>
        <p:txBody>
          <a:bodyPr wrap="none" lIns="0" tIns="0" rIns="0" bIns="0">
            <a:prstTxWarp prst="textNoShape">
              <a:avLst/>
            </a:prstTxWarp>
            <a:spAutoFit/>
          </a:bodyPr>
          <a:lstStyle/>
          <a:p>
            <a:pPr eaLnBrk="0" hangingPunct="0">
              <a:defRPr/>
            </a:pPr>
            <a:r>
              <a:rPr lang="en-US" sz="1400" b="1" u="none">
                <a:solidFill>
                  <a:srgbClr val="FFFFFF"/>
                </a:solidFill>
                <a:effectLst>
                  <a:outerShdw blurRad="38100" dist="38100" dir="2700000" algn="tl">
                    <a:srgbClr val="000000"/>
                  </a:outerShdw>
                </a:effectLst>
                <a:latin typeface="Arial" pitchFamily="-107" charset="0"/>
                <a:ea typeface="+mn-ea"/>
                <a:cs typeface="+mn-cs"/>
              </a:rPr>
              <a:t>480</a:t>
            </a:r>
            <a:endParaRPr lang="en-US" sz="1400" b="1" u="none">
              <a:effectLst>
                <a:outerShdw blurRad="38100" dist="38100" dir="2700000" algn="tl">
                  <a:srgbClr val="000000"/>
                </a:outerShdw>
              </a:effectLst>
              <a:latin typeface="Arial" pitchFamily="-107" charset="0"/>
              <a:ea typeface="+mn-ea"/>
              <a:cs typeface="+mn-cs"/>
            </a:endParaRPr>
          </a:p>
        </p:txBody>
      </p:sp>
      <p:sp>
        <p:nvSpPr>
          <p:cNvPr id="93217" name="Rectangle 33"/>
          <p:cNvSpPr>
            <a:spLocks noChangeArrowheads="1"/>
          </p:cNvSpPr>
          <p:nvPr/>
        </p:nvSpPr>
        <p:spPr bwMode="auto">
          <a:xfrm>
            <a:off x="1587500" y="4654550"/>
            <a:ext cx="295275" cy="212725"/>
          </a:xfrm>
          <a:prstGeom prst="rect">
            <a:avLst/>
          </a:prstGeom>
          <a:noFill/>
          <a:ln w="9525">
            <a:noFill/>
            <a:miter lim="800000"/>
            <a:headEnd/>
            <a:tailEnd/>
          </a:ln>
        </p:spPr>
        <p:txBody>
          <a:bodyPr wrap="none" lIns="0" tIns="0" rIns="0" bIns="0">
            <a:prstTxWarp prst="textNoShape">
              <a:avLst/>
            </a:prstTxWarp>
            <a:spAutoFit/>
          </a:bodyPr>
          <a:lstStyle/>
          <a:p>
            <a:pPr eaLnBrk="0" hangingPunct="0">
              <a:defRPr/>
            </a:pPr>
            <a:r>
              <a:rPr lang="en-US" sz="1400" b="1" u="none">
                <a:solidFill>
                  <a:srgbClr val="FFFFFF"/>
                </a:solidFill>
                <a:effectLst>
                  <a:outerShdw blurRad="38100" dist="38100" dir="2700000" algn="tl">
                    <a:srgbClr val="000000"/>
                  </a:outerShdw>
                </a:effectLst>
                <a:latin typeface="Arial" pitchFamily="-107" charset="0"/>
                <a:ea typeface="+mn-ea"/>
                <a:cs typeface="+mn-cs"/>
              </a:rPr>
              <a:t>500</a:t>
            </a:r>
            <a:endParaRPr lang="en-US" sz="1400" b="1" u="none">
              <a:effectLst>
                <a:outerShdw blurRad="38100" dist="38100" dir="2700000" algn="tl">
                  <a:srgbClr val="000000"/>
                </a:outerShdw>
              </a:effectLst>
              <a:latin typeface="Arial" pitchFamily="-107" charset="0"/>
              <a:ea typeface="+mn-ea"/>
              <a:cs typeface="+mn-cs"/>
            </a:endParaRPr>
          </a:p>
        </p:txBody>
      </p:sp>
      <p:sp>
        <p:nvSpPr>
          <p:cNvPr id="93218" name="Rectangle 34"/>
          <p:cNvSpPr>
            <a:spLocks noChangeArrowheads="1"/>
          </p:cNvSpPr>
          <p:nvPr/>
        </p:nvSpPr>
        <p:spPr bwMode="auto">
          <a:xfrm>
            <a:off x="1587500" y="4329113"/>
            <a:ext cx="295275" cy="212725"/>
          </a:xfrm>
          <a:prstGeom prst="rect">
            <a:avLst/>
          </a:prstGeom>
          <a:noFill/>
          <a:ln w="9525">
            <a:noFill/>
            <a:miter lim="800000"/>
            <a:headEnd/>
            <a:tailEnd/>
          </a:ln>
        </p:spPr>
        <p:txBody>
          <a:bodyPr wrap="none" lIns="0" tIns="0" rIns="0" bIns="0">
            <a:prstTxWarp prst="textNoShape">
              <a:avLst/>
            </a:prstTxWarp>
            <a:spAutoFit/>
          </a:bodyPr>
          <a:lstStyle/>
          <a:p>
            <a:pPr eaLnBrk="0" hangingPunct="0">
              <a:defRPr/>
            </a:pPr>
            <a:r>
              <a:rPr lang="en-US" sz="1400" b="1" u="none">
                <a:solidFill>
                  <a:srgbClr val="FFFFFF"/>
                </a:solidFill>
                <a:effectLst>
                  <a:outerShdw blurRad="38100" dist="38100" dir="2700000" algn="tl">
                    <a:srgbClr val="000000"/>
                  </a:outerShdw>
                </a:effectLst>
                <a:latin typeface="Arial" pitchFamily="-107" charset="0"/>
                <a:ea typeface="+mn-ea"/>
                <a:cs typeface="+mn-cs"/>
              </a:rPr>
              <a:t>520</a:t>
            </a:r>
            <a:endParaRPr lang="en-US" sz="1400" b="1" u="none">
              <a:effectLst>
                <a:outerShdw blurRad="38100" dist="38100" dir="2700000" algn="tl">
                  <a:srgbClr val="000000"/>
                </a:outerShdw>
              </a:effectLst>
              <a:latin typeface="Arial" pitchFamily="-107" charset="0"/>
              <a:ea typeface="+mn-ea"/>
              <a:cs typeface="+mn-cs"/>
            </a:endParaRPr>
          </a:p>
        </p:txBody>
      </p:sp>
      <p:sp>
        <p:nvSpPr>
          <p:cNvPr id="93219" name="Rectangle 35"/>
          <p:cNvSpPr>
            <a:spLocks noChangeArrowheads="1"/>
          </p:cNvSpPr>
          <p:nvPr/>
        </p:nvSpPr>
        <p:spPr bwMode="auto">
          <a:xfrm>
            <a:off x="1587500" y="4006850"/>
            <a:ext cx="295275" cy="212725"/>
          </a:xfrm>
          <a:prstGeom prst="rect">
            <a:avLst/>
          </a:prstGeom>
          <a:noFill/>
          <a:ln w="9525">
            <a:noFill/>
            <a:miter lim="800000"/>
            <a:headEnd/>
            <a:tailEnd/>
          </a:ln>
        </p:spPr>
        <p:txBody>
          <a:bodyPr wrap="none" lIns="0" tIns="0" rIns="0" bIns="0">
            <a:prstTxWarp prst="textNoShape">
              <a:avLst/>
            </a:prstTxWarp>
            <a:spAutoFit/>
          </a:bodyPr>
          <a:lstStyle/>
          <a:p>
            <a:pPr eaLnBrk="0" hangingPunct="0">
              <a:defRPr/>
            </a:pPr>
            <a:r>
              <a:rPr lang="en-US" sz="1400" b="1" u="none">
                <a:solidFill>
                  <a:srgbClr val="FFFFFF"/>
                </a:solidFill>
                <a:effectLst>
                  <a:outerShdw blurRad="38100" dist="38100" dir="2700000" algn="tl">
                    <a:srgbClr val="000000"/>
                  </a:outerShdw>
                </a:effectLst>
                <a:latin typeface="Arial" pitchFamily="-107" charset="0"/>
                <a:ea typeface="+mn-ea"/>
                <a:cs typeface="+mn-cs"/>
              </a:rPr>
              <a:t>540</a:t>
            </a:r>
            <a:endParaRPr lang="en-US" sz="1400" b="1" u="none">
              <a:effectLst>
                <a:outerShdw blurRad="38100" dist="38100" dir="2700000" algn="tl">
                  <a:srgbClr val="000000"/>
                </a:outerShdw>
              </a:effectLst>
              <a:latin typeface="Arial" pitchFamily="-107" charset="0"/>
              <a:ea typeface="+mn-ea"/>
              <a:cs typeface="+mn-cs"/>
            </a:endParaRPr>
          </a:p>
        </p:txBody>
      </p:sp>
      <p:sp>
        <p:nvSpPr>
          <p:cNvPr id="93220" name="Rectangle 36"/>
          <p:cNvSpPr>
            <a:spLocks noChangeArrowheads="1"/>
          </p:cNvSpPr>
          <p:nvPr/>
        </p:nvSpPr>
        <p:spPr bwMode="auto">
          <a:xfrm>
            <a:off x="1587500" y="3681413"/>
            <a:ext cx="295275" cy="212725"/>
          </a:xfrm>
          <a:prstGeom prst="rect">
            <a:avLst/>
          </a:prstGeom>
          <a:noFill/>
          <a:ln w="9525">
            <a:noFill/>
            <a:miter lim="800000"/>
            <a:headEnd/>
            <a:tailEnd/>
          </a:ln>
        </p:spPr>
        <p:txBody>
          <a:bodyPr wrap="none" lIns="0" tIns="0" rIns="0" bIns="0">
            <a:prstTxWarp prst="textNoShape">
              <a:avLst/>
            </a:prstTxWarp>
            <a:spAutoFit/>
          </a:bodyPr>
          <a:lstStyle/>
          <a:p>
            <a:pPr eaLnBrk="0" hangingPunct="0">
              <a:defRPr/>
            </a:pPr>
            <a:r>
              <a:rPr lang="en-US" sz="1400" b="1" u="none">
                <a:solidFill>
                  <a:srgbClr val="FFFFFF"/>
                </a:solidFill>
                <a:effectLst>
                  <a:outerShdw blurRad="38100" dist="38100" dir="2700000" algn="tl">
                    <a:srgbClr val="000000"/>
                  </a:outerShdw>
                </a:effectLst>
                <a:latin typeface="Arial" pitchFamily="-107" charset="0"/>
                <a:ea typeface="+mn-ea"/>
                <a:cs typeface="+mn-cs"/>
              </a:rPr>
              <a:t>560</a:t>
            </a:r>
            <a:endParaRPr lang="en-US" sz="1400" b="1" u="none">
              <a:effectLst>
                <a:outerShdw blurRad="38100" dist="38100" dir="2700000" algn="tl">
                  <a:srgbClr val="000000"/>
                </a:outerShdw>
              </a:effectLst>
              <a:latin typeface="Arial" pitchFamily="-107" charset="0"/>
              <a:ea typeface="+mn-ea"/>
              <a:cs typeface="+mn-cs"/>
            </a:endParaRPr>
          </a:p>
        </p:txBody>
      </p:sp>
      <p:sp>
        <p:nvSpPr>
          <p:cNvPr id="93221" name="Rectangle 37"/>
          <p:cNvSpPr>
            <a:spLocks noChangeArrowheads="1"/>
          </p:cNvSpPr>
          <p:nvPr/>
        </p:nvSpPr>
        <p:spPr bwMode="auto">
          <a:xfrm>
            <a:off x="1587500" y="3357563"/>
            <a:ext cx="295275" cy="212725"/>
          </a:xfrm>
          <a:prstGeom prst="rect">
            <a:avLst/>
          </a:prstGeom>
          <a:noFill/>
          <a:ln w="9525">
            <a:noFill/>
            <a:miter lim="800000"/>
            <a:headEnd/>
            <a:tailEnd/>
          </a:ln>
        </p:spPr>
        <p:txBody>
          <a:bodyPr wrap="none" lIns="0" tIns="0" rIns="0" bIns="0">
            <a:prstTxWarp prst="textNoShape">
              <a:avLst/>
            </a:prstTxWarp>
            <a:spAutoFit/>
          </a:bodyPr>
          <a:lstStyle/>
          <a:p>
            <a:pPr eaLnBrk="0" hangingPunct="0">
              <a:defRPr/>
            </a:pPr>
            <a:r>
              <a:rPr lang="en-US" sz="1400" b="1" u="none">
                <a:solidFill>
                  <a:srgbClr val="FFFFFF"/>
                </a:solidFill>
                <a:effectLst>
                  <a:outerShdw blurRad="38100" dist="38100" dir="2700000" algn="tl">
                    <a:srgbClr val="000000"/>
                  </a:outerShdw>
                </a:effectLst>
                <a:latin typeface="Arial" pitchFamily="-107" charset="0"/>
                <a:ea typeface="+mn-ea"/>
                <a:cs typeface="+mn-cs"/>
              </a:rPr>
              <a:t>580</a:t>
            </a:r>
            <a:endParaRPr lang="en-US" sz="1400" b="1" u="none">
              <a:effectLst>
                <a:outerShdw blurRad="38100" dist="38100" dir="2700000" algn="tl">
                  <a:srgbClr val="000000"/>
                </a:outerShdw>
              </a:effectLst>
              <a:latin typeface="Arial" pitchFamily="-107" charset="0"/>
              <a:ea typeface="+mn-ea"/>
              <a:cs typeface="+mn-cs"/>
            </a:endParaRPr>
          </a:p>
        </p:txBody>
      </p:sp>
      <p:sp>
        <p:nvSpPr>
          <p:cNvPr id="93222" name="Rectangle 38"/>
          <p:cNvSpPr>
            <a:spLocks noChangeArrowheads="1"/>
          </p:cNvSpPr>
          <p:nvPr/>
        </p:nvSpPr>
        <p:spPr bwMode="auto">
          <a:xfrm>
            <a:off x="1587500" y="3032125"/>
            <a:ext cx="295275" cy="212725"/>
          </a:xfrm>
          <a:prstGeom prst="rect">
            <a:avLst/>
          </a:prstGeom>
          <a:noFill/>
          <a:ln w="9525">
            <a:noFill/>
            <a:miter lim="800000"/>
            <a:headEnd/>
            <a:tailEnd/>
          </a:ln>
        </p:spPr>
        <p:txBody>
          <a:bodyPr wrap="none" lIns="0" tIns="0" rIns="0" bIns="0">
            <a:prstTxWarp prst="textNoShape">
              <a:avLst/>
            </a:prstTxWarp>
            <a:spAutoFit/>
          </a:bodyPr>
          <a:lstStyle/>
          <a:p>
            <a:pPr eaLnBrk="0" hangingPunct="0">
              <a:defRPr/>
            </a:pPr>
            <a:r>
              <a:rPr lang="en-US" sz="1400" b="1" u="none">
                <a:solidFill>
                  <a:srgbClr val="FFFFFF"/>
                </a:solidFill>
                <a:effectLst>
                  <a:outerShdw blurRad="38100" dist="38100" dir="2700000" algn="tl">
                    <a:srgbClr val="000000"/>
                  </a:outerShdw>
                </a:effectLst>
                <a:latin typeface="Arial" pitchFamily="-107" charset="0"/>
                <a:ea typeface="+mn-ea"/>
                <a:cs typeface="+mn-cs"/>
              </a:rPr>
              <a:t>600</a:t>
            </a:r>
            <a:endParaRPr lang="en-US" sz="1400" b="1" u="none">
              <a:effectLst>
                <a:outerShdw blurRad="38100" dist="38100" dir="2700000" algn="tl">
                  <a:srgbClr val="000000"/>
                </a:outerShdw>
              </a:effectLst>
              <a:latin typeface="Arial" pitchFamily="-107" charset="0"/>
              <a:ea typeface="+mn-ea"/>
              <a:cs typeface="+mn-cs"/>
            </a:endParaRPr>
          </a:p>
        </p:txBody>
      </p:sp>
      <p:sp>
        <p:nvSpPr>
          <p:cNvPr id="93223" name="Rectangle 39"/>
          <p:cNvSpPr>
            <a:spLocks noChangeArrowheads="1"/>
          </p:cNvSpPr>
          <p:nvPr/>
        </p:nvSpPr>
        <p:spPr bwMode="auto">
          <a:xfrm>
            <a:off x="1587500" y="2708275"/>
            <a:ext cx="295275" cy="212725"/>
          </a:xfrm>
          <a:prstGeom prst="rect">
            <a:avLst/>
          </a:prstGeom>
          <a:noFill/>
          <a:ln w="9525">
            <a:noFill/>
            <a:miter lim="800000"/>
            <a:headEnd/>
            <a:tailEnd/>
          </a:ln>
        </p:spPr>
        <p:txBody>
          <a:bodyPr wrap="none" lIns="0" tIns="0" rIns="0" bIns="0">
            <a:prstTxWarp prst="textNoShape">
              <a:avLst/>
            </a:prstTxWarp>
            <a:spAutoFit/>
          </a:bodyPr>
          <a:lstStyle/>
          <a:p>
            <a:pPr eaLnBrk="0" hangingPunct="0">
              <a:defRPr/>
            </a:pPr>
            <a:r>
              <a:rPr lang="en-US" sz="1400" b="1" u="none">
                <a:solidFill>
                  <a:srgbClr val="FFFFFF"/>
                </a:solidFill>
                <a:effectLst>
                  <a:outerShdw blurRad="38100" dist="38100" dir="2700000" algn="tl">
                    <a:srgbClr val="000000"/>
                  </a:outerShdw>
                </a:effectLst>
                <a:latin typeface="Arial" pitchFamily="-107" charset="0"/>
                <a:ea typeface="+mn-ea"/>
                <a:cs typeface="+mn-cs"/>
              </a:rPr>
              <a:t>620</a:t>
            </a:r>
            <a:endParaRPr lang="en-US" sz="1400" b="1" u="none">
              <a:effectLst>
                <a:outerShdw blurRad="38100" dist="38100" dir="2700000" algn="tl">
                  <a:srgbClr val="000000"/>
                </a:outerShdw>
              </a:effectLst>
              <a:latin typeface="Arial" pitchFamily="-107" charset="0"/>
              <a:ea typeface="+mn-ea"/>
              <a:cs typeface="+mn-cs"/>
            </a:endParaRPr>
          </a:p>
        </p:txBody>
      </p:sp>
      <p:sp>
        <p:nvSpPr>
          <p:cNvPr id="93224" name="Rectangle 40"/>
          <p:cNvSpPr>
            <a:spLocks noChangeArrowheads="1"/>
          </p:cNvSpPr>
          <p:nvPr/>
        </p:nvSpPr>
        <p:spPr bwMode="auto">
          <a:xfrm>
            <a:off x="1587500" y="2384425"/>
            <a:ext cx="295275" cy="212725"/>
          </a:xfrm>
          <a:prstGeom prst="rect">
            <a:avLst/>
          </a:prstGeom>
          <a:noFill/>
          <a:ln w="9525">
            <a:noFill/>
            <a:miter lim="800000"/>
            <a:headEnd/>
            <a:tailEnd/>
          </a:ln>
        </p:spPr>
        <p:txBody>
          <a:bodyPr wrap="none" lIns="0" tIns="0" rIns="0" bIns="0">
            <a:prstTxWarp prst="textNoShape">
              <a:avLst/>
            </a:prstTxWarp>
            <a:spAutoFit/>
          </a:bodyPr>
          <a:lstStyle/>
          <a:p>
            <a:pPr eaLnBrk="0" hangingPunct="0">
              <a:defRPr/>
            </a:pPr>
            <a:r>
              <a:rPr lang="en-US" sz="1400" b="1" u="none">
                <a:solidFill>
                  <a:srgbClr val="FFFFFF"/>
                </a:solidFill>
                <a:effectLst>
                  <a:outerShdw blurRad="38100" dist="38100" dir="2700000" algn="tl">
                    <a:srgbClr val="000000"/>
                  </a:outerShdw>
                </a:effectLst>
                <a:latin typeface="Arial" pitchFamily="-107" charset="0"/>
                <a:ea typeface="+mn-ea"/>
                <a:cs typeface="+mn-cs"/>
              </a:rPr>
              <a:t>640</a:t>
            </a:r>
            <a:endParaRPr lang="en-US" sz="1400" b="1" u="none">
              <a:effectLst>
                <a:outerShdw blurRad="38100" dist="38100" dir="2700000" algn="tl">
                  <a:srgbClr val="000000"/>
                </a:outerShdw>
              </a:effectLst>
              <a:latin typeface="Arial" pitchFamily="-107" charset="0"/>
              <a:ea typeface="+mn-ea"/>
              <a:cs typeface="+mn-cs"/>
            </a:endParaRPr>
          </a:p>
        </p:txBody>
      </p:sp>
      <p:sp>
        <p:nvSpPr>
          <p:cNvPr id="93225" name="Rectangle 41"/>
          <p:cNvSpPr>
            <a:spLocks noChangeArrowheads="1"/>
          </p:cNvSpPr>
          <p:nvPr/>
        </p:nvSpPr>
        <p:spPr bwMode="auto">
          <a:xfrm>
            <a:off x="3121025" y="5513388"/>
            <a:ext cx="1128713" cy="488950"/>
          </a:xfrm>
          <a:prstGeom prst="rect">
            <a:avLst/>
          </a:prstGeom>
          <a:noFill/>
          <a:ln w="9525">
            <a:noFill/>
            <a:miter lim="800000"/>
            <a:headEnd/>
            <a:tailEnd/>
          </a:ln>
        </p:spPr>
        <p:txBody>
          <a:bodyPr wrap="none" lIns="0" tIns="0" rIns="0" bIns="0">
            <a:prstTxWarp prst="textNoShape">
              <a:avLst/>
            </a:prstTxWarp>
            <a:spAutoFit/>
          </a:bodyPr>
          <a:lstStyle/>
          <a:p>
            <a:pPr algn="ctr" eaLnBrk="0" hangingPunct="0">
              <a:defRPr/>
            </a:pPr>
            <a:r>
              <a:rPr lang="en-US" sz="1600" b="1" u="none">
                <a:solidFill>
                  <a:srgbClr val="FFFFFF"/>
                </a:solidFill>
                <a:effectLst>
                  <a:outerShdw blurRad="38100" dist="38100" dir="2700000" algn="tl">
                    <a:srgbClr val="000000"/>
                  </a:outerShdw>
                </a:effectLst>
                <a:latin typeface="Arial" pitchFamily="-107" charset="0"/>
                <a:ea typeface="+mn-ea"/>
                <a:cs typeface="+mn-cs"/>
              </a:rPr>
              <a:t>Tamsulosin</a:t>
            </a:r>
            <a:br>
              <a:rPr lang="en-US" sz="1600" b="1" u="none">
                <a:solidFill>
                  <a:srgbClr val="FFFFFF"/>
                </a:solidFill>
                <a:effectLst>
                  <a:outerShdw blurRad="38100" dist="38100" dir="2700000" algn="tl">
                    <a:srgbClr val="000000"/>
                  </a:outerShdw>
                </a:effectLst>
                <a:latin typeface="Arial" pitchFamily="-107" charset="0"/>
                <a:ea typeface="+mn-ea"/>
                <a:cs typeface="+mn-cs"/>
              </a:rPr>
            </a:br>
            <a:r>
              <a:rPr lang="en-US" sz="1600" b="1" u="none">
                <a:effectLst>
                  <a:outerShdw blurRad="38100" dist="38100" dir="2700000" algn="tl">
                    <a:srgbClr val="000000"/>
                  </a:outerShdw>
                </a:effectLst>
                <a:latin typeface="Arial" pitchFamily="-107" charset="0"/>
                <a:ea typeface="+mn-ea"/>
                <a:cs typeface="+mn-cs"/>
              </a:rPr>
              <a:t>(n=25)</a:t>
            </a:r>
          </a:p>
        </p:txBody>
      </p:sp>
      <p:sp>
        <p:nvSpPr>
          <p:cNvPr id="93226" name="Rectangle 42"/>
          <p:cNvSpPr>
            <a:spLocks noChangeArrowheads="1"/>
          </p:cNvSpPr>
          <p:nvPr/>
        </p:nvSpPr>
        <p:spPr bwMode="auto">
          <a:xfrm>
            <a:off x="5835650" y="5513388"/>
            <a:ext cx="2052638" cy="488950"/>
          </a:xfrm>
          <a:prstGeom prst="rect">
            <a:avLst/>
          </a:prstGeom>
          <a:noFill/>
          <a:ln w="9525">
            <a:noFill/>
            <a:miter lim="800000"/>
            <a:headEnd/>
            <a:tailEnd/>
          </a:ln>
        </p:spPr>
        <p:txBody>
          <a:bodyPr wrap="none" lIns="0" tIns="0" rIns="0" bIns="0">
            <a:prstTxWarp prst="textNoShape">
              <a:avLst/>
            </a:prstTxWarp>
            <a:spAutoFit/>
          </a:bodyPr>
          <a:lstStyle/>
          <a:p>
            <a:pPr algn="ctr" eaLnBrk="0" hangingPunct="0">
              <a:defRPr/>
            </a:pPr>
            <a:r>
              <a:rPr lang="en-US" sz="1600" b="1" u="none">
                <a:solidFill>
                  <a:srgbClr val="FFFFFF"/>
                </a:solidFill>
                <a:effectLst>
                  <a:outerShdw blurRad="38100" dist="38100" dir="2700000" algn="tl">
                    <a:srgbClr val="000000"/>
                  </a:outerShdw>
                </a:effectLst>
                <a:latin typeface="Arial" pitchFamily="-107" charset="0"/>
                <a:ea typeface="+mn-ea"/>
                <a:cs typeface="+mn-cs"/>
              </a:rPr>
              <a:t>Tamsulosin + Detrol</a:t>
            </a:r>
            <a:r>
              <a:rPr lang="en-US" sz="1600" b="1" u="none" baseline="30000">
                <a:solidFill>
                  <a:srgbClr val="FFFFFF"/>
                </a:solidFill>
                <a:effectLst>
                  <a:outerShdw blurRad="38100" dist="38100" dir="2700000" algn="tl">
                    <a:srgbClr val="000000"/>
                  </a:outerShdw>
                </a:effectLst>
                <a:latin typeface="Arial" pitchFamily="-107" charset="0"/>
                <a:ea typeface="Arial" pitchFamily="-107" charset="0"/>
                <a:cs typeface="Arial" pitchFamily="-107" charset="0"/>
              </a:rPr>
              <a:t>®</a:t>
            </a:r>
            <a:r>
              <a:rPr lang="en-US" sz="1600" b="1" u="none">
                <a:solidFill>
                  <a:srgbClr val="FFFFFF"/>
                </a:solidFill>
                <a:effectLst>
                  <a:outerShdw blurRad="38100" dist="38100" dir="2700000" algn="tl">
                    <a:srgbClr val="000000"/>
                  </a:outerShdw>
                </a:effectLst>
                <a:latin typeface="Arial" pitchFamily="-107" charset="0"/>
                <a:ea typeface="+mn-ea"/>
                <a:cs typeface="+mn-cs"/>
              </a:rPr>
              <a:t/>
            </a:r>
            <a:br>
              <a:rPr lang="en-US" sz="1600" b="1" u="none">
                <a:solidFill>
                  <a:srgbClr val="FFFFFF"/>
                </a:solidFill>
                <a:effectLst>
                  <a:outerShdw blurRad="38100" dist="38100" dir="2700000" algn="tl">
                    <a:srgbClr val="000000"/>
                  </a:outerShdw>
                </a:effectLst>
                <a:latin typeface="Arial" pitchFamily="-107" charset="0"/>
                <a:ea typeface="+mn-ea"/>
                <a:cs typeface="+mn-cs"/>
              </a:rPr>
            </a:br>
            <a:r>
              <a:rPr lang="en-US" sz="1600" b="1" u="none">
                <a:effectLst>
                  <a:outerShdw blurRad="38100" dist="38100" dir="2700000" algn="tl">
                    <a:srgbClr val="000000"/>
                  </a:outerShdw>
                </a:effectLst>
                <a:latin typeface="Arial" pitchFamily="-107" charset="0"/>
                <a:ea typeface="+mn-ea"/>
                <a:cs typeface="+mn-cs"/>
              </a:rPr>
              <a:t>(n=25)</a:t>
            </a:r>
          </a:p>
        </p:txBody>
      </p:sp>
      <p:sp>
        <p:nvSpPr>
          <p:cNvPr id="93227" name="Text Box 43"/>
          <p:cNvSpPr txBox="1">
            <a:spLocks noChangeArrowheads="1"/>
          </p:cNvSpPr>
          <p:nvPr/>
        </p:nvSpPr>
        <p:spPr bwMode="auto">
          <a:xfrm rot="-5400000">
            <a:off x="-639762" y="3725862"/>
            <a:ext cx="3557588" cy="366713"/>
          </a:xfrm>
          <a:prstGeom prst="rect">
            <a:avLst/>
          </a:prstGeom>
          <a:noFill/>
          <a:ln w="25400">
            <a:noFill/>
            <a:miter lim="800000"/>
            <a:headEnd type="none" w="sm" len="sm"/>
            <a:tailEnd type="none" w="sm" len="sm"/>
          </a:ln>
          <a:effectLst/>
        </p:spPr>
        <p:txBody>
          <a:bodyPr>
            <a:prstTxWarp prst="textNoShape">
              <a:avLst/>
            </a:prstTxWarp>
            <a:spAutoFit/>
          </a:bodyPr>
          <a:lstStyle/>
          <a:p>
            <a:pPr algn="ctr" eaLnBrk="0" hangingPunct="0">
              <a:spcBef>
                <a:spcPct val="50000"/>
              </a:spcBef>
              <a:defRPr/>
            </a:pPr>
            <a:r>
              <a:rPr lang="en-US" sz="1800" b="1" u="none">
                <a:effectLst>
                  <a:outerShdw blurRad="38100" dist="38100" dir="2700000" algn="tl">
                    <a:srgbClr val="000000"/>
                  </a:outerShdw>
                </a:effectLst>
                <a:latin typeface="Arial" pitchFamily="-107" charset="0"/>
                <a:ea typeface="+mn-ea"/>
                <a:cs typeface="+mn-cs"/>
              </a:rPr>
              <a:t>Mean score (QoL 9 UROLIFE)</a:t>
            </a:r>
          </a:p>
        </p:txBody>
      </p:sp>
      <p:cxnSp>
        <p:nvCxnSpPr>
          <p:cNvPr id="115756" name="AutoShape 44"/>
          <p:cNvCxnSpPr>
            <a:cxnSpLocks noChangeShapeType="1"/>
          </p:cNvCxnSpPr>
          <p:nvPr/>
        </p:nvCxnSpPr>
        <p:spPr bwMode="auto">
          <a:xfrm rot="-5400000">
            <a:off x="4123532" y="3172619"/>
            <a:ext cx="96837" cy="1019175"/>
          </a:xfrm>
          <a:prstGeom prst="bentConnector3">
            <a:avLst>
              <a:gd name="adj1" fmla="val 300000"/>
            </a:avLst>
          </a:prstGeom>
          <a:noFill/>
          <a:ln w="25400">
            <a:solidFill>
              <a:schemeClr val="tx2"/>
            </a:solidFill>
            <a:miter lim="800000"/>
            <a:headEnd type="none" w="sm" len="sm"/>
            <a:tailEnd type="none" w="sm" len="sm"/>
          </a:ln>
        </p:spPr>
      </p:cxnSp>
      <p:cxnSp>
        <p:nvCxnSpPr>
          <p:cNvPr id="115757" name="AutoShape 45"/>
          <p:cNvCxnSpPr>
            <a:cxnSpLocks noChangeShapeType="1"/>
            <a:stCxn id="93231" idx="0"/>
            <a:endCxn id="93214" idx="0"/>
          </p:cNvCxnSpPr>
          <p:nvPr/>
        </p:nvCxnSpPr>
        <p:spPr bwMode="auto">
          <a:xfrm rot="-5400000">
            <a:off x="6700045" y="1993106"/>
            <a:ext cx="246062" cy="1012825"/>
          </a:xfrm>
          <a:prstGeom prst="bentConnector3">
            <a:avLst>
              <a:gd name="adj1" fmla="val 179120"/>
            </a:avLst>
          </a:prstGeom>
          <a:noFill/>
          <a:ln w="28575">
            <a:solidFill>
              <a:schemeClr val="tx2"/>
            </a:solidFill>
            <a:miter lim="800000"/>
            <a:headEnd type="none" w="sm" len="sm"/>
            <a:tailEnd type="none" w="sm" len="sm"/>
          </a:ln>
        </p:spPr>
      </p:cxnSp>
      <p:sp>
        <p:nvSpPr>
          <p:cNvPr id="93230" name="Text Box 46"/>
          <p:cNvSpPr txBox="1">
            <a:spLocks noChangeArrowheads="1"/>
          </p:cNvSpPr>
          <p:nvPr/>
        </p:nvSpPr>
        <p:spPr bwMode="auto">
          <a:xfrm>
            <a:off x="3141663" y="3163888"/>
            <a:ext cx="1195387" cy="304800"/>
          </a:xfrm>
          <a:prstGeom prst="rect">
            <a:avLst/>
          </a:prstGeom>
          <a:noFill/>
          <a:ln w="25400">
            <a:noFill/>
            <a:miter lim="800000"/>
            <a:headEnd type="none" w="sm" len="sm"/>
            <a:tailEnd type="none" w="sm" len="sm"/>
          </a:ln>
          <a:effectLst/>
        </p:spPr>
        <p:txBody>
          <a:bodyPr>
            <a:prstTxWarp prst="textNoShape">
              <a:avLst/>
            </a:prstTxWarp>
            <a:spAutoFit/>
          </a:bodyPr>
          <a:lstStyle/>
          <a:p>
            <a:pPr algn="ctr" eaLnBrk="0" hangingPunct="0">
              <a:spcBef>
                <a:spcPct val="50000"/>
              </a:spcBef>
              <a:defRPr/>
            </a:pPr>
            <a:r>
              <a:rPr lang="en-US" sz="1400" b="1" i="1" u="none">
                <a:effectLst>
                  <a:outerShdw blurRad="38100" dist="38100" dir="2700000" algn="tl">
                    <a:srgbClr val="000000"/>
                  </a:outerShdw>
                </a:effectLst>
                <a:latin typeface="Arial" pitchFamily="-107" charset="0"/>
                <a:ea typeface="+mn-ea"/>
                <a:cs typeface="+mn-cs"/>
              </a:rPr>
              <a:t>P</a:t>
            </a:r>
            <a:r>
              <a:rPr lang="en-US" sz="1400" b="1" u="none">
                <a:effectLst>
                  <a:outerShdw blurRad="38100" dist="38100" dir="2700000" algn="tl">
                    <a:srgbClr val="000000"/>
                  </a:outerShdw>
                </a:effectLst>
                <a:latin typeface="Arial" pitchFamily="-107" charset="0"/>
                <a:ea typeface="+mn-ea"/>
                <a:cs typeface="+mn-cs"/>
              </a:rPr>
              <a:t>=NS</a:t>
            </a:r>
          </a:p>
        </p:txBody>
      </p:sp>
      <p:sp>
        <p:nvSpPr>
          <p:cNvPr id="93231" name="Text Box 47"/>
          <p:cNvSpPr txBox="1">
            <a:spLocks noChangeArrowheads="1"/>
          </p:cNvSpPr>
          <p:nvPr/>
        </p:nvSpPr>
        <p:spPr bwMode="auto">
          <a:xfrm>
            <a:off x="5842000" y="2622550"/>
            <a:ext cx="947738" cy="304800"/>
          </a:xfrm>
          <a:prstGeom prst="rect">
            <a:avLst/>
          </a:prstGeom>
          <a:noFill/>
          <a:ln w="25400">
            <a:noFill/>
            <a:miter lim="800000"/>
            <a:headEnd type="none" w="sm" len="sm"/>
            <a:tailEnd type="none" w="sm" len="sm"/>
          </a:ln>
          <a:effectLst/>
        </p:spPr>
        <p:txBody>
          <a:bodyPr wrap="none">
            <a:prstTxWarp prst="textNoShape">
              <a:avLst/>
            </a:prstTxWarp>
            <a:spAutoFit/>
          </a:bodyPr>
          <a:lstStyle/>
          <a:p>
            <a:pPr algn="ctr" eaLnBrk="0" hangingPunct="0">
              <a:spcBef>
                <a:spcPct val="50000"/>
              </a:spcBef>
              <a:defRPr/>
            </a:pPr>
            <a:r>
              <a:rPr lang="en-US" sz="1400" b="1" i="1" u="none">
                <a:effectLst>
                  <a:outerShdw blurRad="38100" dist="38100" dir="2700000" algn="tl">
                    <a:srgbClr val="000000"/>
                  </a:outerShdw>
                </a:effectLst>
                <a:latin typeface="Arial" pitchFamily="-107" charset="0"/>
                <a:ea typeface="+mn-ea"/>
                <a:cs typeface="+mn-cs"/>
              </a:rPr>
              <a:t>P</a:t>
            </a:r>
            <a:r>
              <a:rPr lang="en-US" sz="1400" b="1" u="none">
                <a:effectLst>
                  <a:outerShdw blurRad="38100" dist="38100" dir="2700000" algn="tl">
                    <a:srgbClr val="000000"/>
                  </a:outerShdw>
                </a:effectLst>
                <a:latin typeface="Arial" pitchFamily="-107" charset="0"/>
                <a:ea typeface="+mn-ea"/>
                <a:cs typeface="+mn-cs"/>
              </a:rPr>
              <a:t>=0.0003</a:t>
            </a:r>
          </a:p>
        </p:txBody>
      </p:sp>
      <p:sp>
        <p:nvSpPr>
          <p:cNvPr id="115760" name="Line 48"/>
          <p:cNvSpPr>
            <a:spLocks noChangeShapeType="1"/>
          </p:cNvSpPr>
          <p:nvPr/>
        </p:nvSpPr>
        <p:spPr bwMode="auto">
          <a:xfrm flipV="1">
            <a:off x="782638" y="2725738"/>
            <a:ext cx="0" cy="2590800"/>
          </a:xfrm>
          <a:prstGeom prst="line">
            <a:avLst/>
          </a:prstGeom>
          <a:noFill/>
          <a:ln w="76200">
            <a:solidFill>
              <a:schemeClr val="hlink"/>
            </a:solidFill>
            <a:round/>
            <a:headEnd/>
            <a:tailEnd type="triangle" w="med" len="med"/>
          </a:ln>
        </p:spPr>
        <p:txBody>
          <a:bodyPr>
            <a:prstTxWarp prst="textNoShape">
              <a:avLst/>
            </a:prstTxWarp>
          </a:bodyPr>
          <a:lstStyle/>
          <a:p>
            <a:endParaRPr lang="en-US"/>
          </a:p>
        </p:txBody>
      </p:sp>
      <p:sp>
        <p:nvSpPr>
          <p:cNvPr id="93233" name="Text Box 49"/>
          <p:cNvSpPr txBox="1">
            <a:spLocks noChangeArrowheads="1"/>
          </p:cNvSpPr>
          <p:nvPr/>
        </p:nvSpPr>
        <p:spPr bwMode="auto">
          <a:xfrm rot="-5400000">
            <a:off x="-590550" y="3687763"/>
            <a:ext cx="2247900" cy="457200"/>
          </a:xfrm>
          <a:prstGeom prst="rect">
            <a:avLst/>
          </a:prstGeom>
          <a:noFill/>
          <a:ln w="25400">
            <a:noFill/>
            <a:miter lim="800000"/>
            <a:headEnd type="none" w="sm" len="sm"/>
            <a:tailEnd type="none" w="sm" len="sm"/>
          </a:ln>
          <a:effectLst/>
        </p:spPr>
        <p:txBody>
          <a:bodyPr wrap="none">
            <a:prstTxWarp prst="textNoShape">
              <a:avLst/>
            </a:prstTxWarp>
            <a:spAutoFit/>
          </a:bodyPr>
          <a:lstStyle/>
          <a:p>
            <a:pPr eaLnBrk="0" hangingPunct="0">
              <a:defRPr/>
            </a:pPr>
            <a:r>
              <a:rPr lang="en-US" sz="2400" b="1" u="none">
                <a:solidFill>
                  <a:schemeClr val="tx2"/>
                </a:solidFill>
                <a:effectLst>
                  <a:outerShdw blurRad="38100" dist="38100" dir="2700000" algn="tl">
                    <a:srgbClr val="000000"/>
                  </a:outerShdw>
                </a:effectLst>
                <a:latin typeface="Arial" pitchFamily="-107" charset="0"/>
                <a:ea typeface="Arial Unicode MS" pitchFamily="-107" charset="0"/>
                <a:cs typeface="Arial Unicode MS" pitchFamily="-107" charset="0"/>
              </a:rPr>
              <a:t>Improved QoL</a:t>
            </a:r>
          </a:p>
        </p:txBody>
      </p:sp>
      <p:sp>
        <p:nvSpPr>
          <p:cNvPr id="115762" name="Text Box 50"/>
          <p:cNvSpPr txBox="1">
            <a:spLocks noChangeArrowheads="1"/>
          </p:cNvSpPr>
          <p:nvPr/>
        </p:nvSpPr>
        <p:spPr bwMode="auto">
          <a:xfrm>
            <a:off x="1295400" y="6400800"/>
            <a:ext cx="5935663" cy="274638"/>
          </a:xfrm>
          <a:prstGeom prst="rect">
            <a:avLst/>
          </a:prstGeom>
          <a:noFill/>
          <a:ln w="25400">
            <a:noFill/>
            <a:miter lim="800000"/>
            <a:headEnd type="none" w="sm" len="sm"/>
            <a:tailEnd type="none" w="sm" len="sm"/>
          </a:ln>
        </p:spPr>
        <p:txBody>
          <a:bodyPr>
            <a:prstTxWarp prst="textNoShape">
              <a:avLst/>
            </a:prstTxWarp>
            <a:spAutoFit/>
          </a:bodyPr>
          <a:lstStyle/>
          <a:p>
            <a:pPr algn="r" eaLnBrk="0" hangingPunct="0">
              <a:spcBef>
                <a:spcPct val="50000"/>
              </a:spcBef>
            </a:pPr>
            <a:r>
              <a:rPr lang="en-US" sz="1200" b="1" u="none">
                <a:latin typeface="Arial" pitchFamily="-105" charset="0"/>
              </a:rPr>
              <a:t>Athanasopoulos A, et al. </a:t>
            </a:r>
            <a:r>
              <a:rPr lang="en-US" sz="1200" b="1" i="1" u="none">
                <a:latin typeface="Arial" pitchFamily="-105" charset="0"/>
              </a:rPr>
              <a:t>J Urol</a:t>
            </a:r>
            <a:r>
              <a:rPr lang="en-US" sz="1200" b="1" u="none">
                <a:latin typeface="Arial" pitchFamily="-105" charset="0"/>
              </a:rPr>
              <a:t>. 2003;169:2253-2256.</a:t>
            </a:r>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GB" sz="4000">
                <a:ea typeface="ＭＳ Ｐゴシック" pitchFamily="-105" charset="-128"/>
                <a:cs typeface="ＭＳ Ｐゴシック" pitchFamily="-105" charset="-128"/>
              </a:rPr>
              <a:t>Detrol</a:t>
            </a:r>
            <a:r>
              <a:rPr lang="en-GB" sz="4000" baseline="30000">
                <a:ea typeface="ＭＳ Ｐゴシック" pitchFamily="-105" charset="-128"/>
                <a:cs typeface="ＭＳ Ｐゴシック" pitchFamily="-105" charset="-128"/>
              </a:rPr>
              <a:t>®</a:t>
            </a:r>
            <a:r>
              <a:rPr lang="en-GB" sz="4000">
                <a:ea typeface="ＭＳ Ｐゴシック" pitchFamily="-105" charset="-128"/>
                <a:cs typeface="ＭＳ Ｐゴシック" pitchFamily="-105" charset="-128"/>
              </a:rPr>
              <a:t> </a:t>
            </a:r>
            <a:r>
              <a:rPr lang="en-US" sz="4000">
                <a:ea typeface="ＭＳ Ｐゴシック" pitchFamily="-105" charset="-128"/>
                <a:cs typeface="ＭＳ Ｐゴシック" pitchFamily="-105" charset="-128"/>
              </a:rPr>
              <a:t>and </a:t>
            </a:r>
            <a:r>
              <a:rPr lang="en-US" sz="4000">
                <a:ea typeface="ＭＳ Ｐゴシック" pitchFamily="-105" charset="-128"/>
                <a:cs typeface="ＭＳ Ｐゴシック" pitchFamily="-105" charset="-128"/>
                <a:sym typeface="Symbol" pitchFamily="-105" charset="2"/>
              </a:rPr>
              <a:t>Tamsulosin Therapy </a:t>
            </a:r>
            <a:r>
              <a:rPr lang="en-US" sz="4000">
                <a:ea typeface="ＭＳ Ｐゴシック" pitchFamily="-105" charset="-128"/>
                <a:cs typeface="ＭＳ Ｐゴシック" pitchFamily="-105" charset="-128"/>
              </a:rPr>
              <a:t>in Men With BOO and OAB: </a:t>
            </a:r>
            <a:r>
              <a:rPr lang="en-US" sz="4000" i="1">
                <a:ea typeface="ＭＳ Ｐゴシック" pitchFamily="-105" charset="-128"/>
                <a:cs typeface="ＭＳ Ｐゴシック" pitchFamily="-105" charset="-128"/>
              </a:rPr>
              <a:t>Conclusions</a:t>
            </a:r>
          </a:p>
        </p:txBody>
      </p:sp>
      <p:sp>
        <p:nvSpPr>
          <p:cNvPr id="117763" name="Rectangle 3"/>
          <p:cNvSpPr>
            <a:spLocks noGrp="1" noChangeArrowheads="1"/>
          </p:cNvSpPr>
          <p:nvPr>
            <p:ph type="body" idx="1"/>
          </p:nvPr>
        </p:nvSpPr>
        <p:spPr/>
        <p:txBody>
          <a:bodyPr/>
          <a:lstStyle/>
          <a:p>
            <a:pPr eaLnBrk="1" hangingPunct="1">
              <a:lnSpc>
                <a:spcPct val="80000"/>
              </a:lnSpc>
            </a:pPr>
            <a:r>
              <a:rPr lang="en-US" sz="2400">
                <a:ea typeface="ＭＳ Ｐゴシック" pitchFamily="-105" charset="-128"/>
                <a:cs typeface="ＭＳ Ｐゴシック" pitchFamily="-105" charset="-128"/>
              </a:rPr>
              <a:t>Efficacy</a:t>
            </a:r>
          </a:p>
          <a:p>
            <a:pPr lvl="1" eaLnBrk="1" hangingPunct="1">
              <a:lnSpc>
                <a:spcPct val="80000"/>
              </a:lnSpc>
            </a:pPr>
            <a:r>
              <a:rPr lang="en-US" sz="2000"/>
              <a:t>Improved QoL</a:t>
            </a:r>
          </a:p>
          <a:p>
            <a:pPr lvl="1" eaLnBrk="1" hangingPunct="1">
              <a:lnSpc>
                <a:spcPct val="80000"/>
              </a:lnSpc>
            </a:pPr>
            <a:r>
              <a:rPr lang="en-US" sz="2000"/>
              <a:t>Increased bladder capacity</a:t>
            </a:r>
          </a:p>
          <a:p>
            <a:pPr eaLnBrk="1" hangingPunct="1">
              <a:lnSpc>
                <a:spcPct val="80000"/>
              </a:lnSpc>
            </a:pPr>
            <a:r>
              <a:rPr lang="en-US" sz="2400">
                <a:ea typeface="ＭＳ Ｐゴシック" pitchFamily="-105" charset="-128"/>
                <a:cs typeface="ＭＳ Ｐゴシック" pitchFamily="-105" charset="-128"/>
              </a:rPr>
              <a:t>Safety</a:t>
            </a:r>
          </a:p>
          <a:p>
            <a:pPr lvl="1" eaLnBrk="1" hangingPunct="1">
              <a:lnSpc>
                <a:spcPct val="80000"/>
              </a:lnSpc>
            </a:pPr>
            <a:r>
              <a:rPr lang="en-US" sz="2000"/>
              <a:t>No acute urinary retention was observed</a:t>
            </a:r>
          </a:p>
          <a:p>
            <a:pPr lvl="1" eaLnBrk="1" hangingPunct="1">
              <a:lnSpc>
                <a:spcPct val="80000"/>
              </a:lnSpc>
            </a:pPr>
            <a:r>
              <a:rPr lang="en-US" sz="2000"/>
              <a:t>Did not affect quality of urinary flow</a:t>
            </a:r>
          </a:p>
          <a:p>
            <a:pPr lvl="1" eaLnBrk="1" hangingPunct="1">
              <a:lnSpc>
                <a:spcPct val="80000"/>
              </a:lnSpc>
            </a:pPr>
            <a:r>
              <a:rPr lang="en-US" sz="2000"/>
              <a:t>Did not affect postvoid residual urine volume</a:t>
            </a:r>
          </a:p>
          <a:p>
            <a:pPr eaLnBrk="1" hangingPunct="1">
              <a:lnSpc>
                <a:spcPct val="80000"/>
              </a:lnSpc>
            </a:pPr>
            <a:r>
              <a:rPr lang="en-US" sz="2400">
                <a:ea typeface="ＭＳ Ｐゴシック" pitchFamily="-105" charset="-128"/>
                <a:cs typeface="ＭＳ Ｐゴシック" pitchFamily="-105" charset="-128"/>
              </a:rPr>
              <a:t>“The proposed combination of Detrol</a:t>
            </a:r>
            <a:r>
              <a:rPr lang="en-US" sz="2400" baseline="30000">
                <a:ea typeface="ＭＳ Ｐゴシック" pitchFamily="-105" charset="-128"/>
                <a:cs typeface="ＭＳ Ｐゴシック" pitchFamily="-105" charset="-128"/>
              </a:rPr>
              <a:t>®</a:t>
            </a:r>
            <a:r>
              <a:rPr lang="en-US" sz="2400">
                <a:ea typeface="ＭＳ Ｐゴシック" pitchFamily="-105" charset="-128"/>
                <a:cs typeface="ＭＳ Ｐゴシック" pitchFamily="-105" charset="-128"/>
              </a:rPr>
              <a:t> and tamsulosin appears to be an effective and relatively safe treatment option in patients </a:t>
            </a:r>
            <a:br>
              <a:rPr lang="en-US" sz="2400">
                <a:ea typeface="ＭＳ Ｐゴシック" pitchFamily="-105" charset="-128"/>
                <a:cs typeface="ＭＳ Ｐゴシック" pitchFamily="-105" charset="-128"/>
              </a:rPr>
            </a:br>
            <a:r>
              <a:rPr lang="en-US" sz="2400">
                <a:ea typeface="ＭＳ Ｐゴシック" pitchFamily="-105" charset="-128"/>
                <a:cs typeface="ＭＳ Ｐゴシック" pitchFamily="-105" charset="-128"/>
              </a:rPr>
              <a:t>with bladder outlet obstruction and </a:t>
            </a:r>
            <a:br>
              <a:rPr lang="en-US" sz="2400">
                <a:ea typeface="ＭＳ Ｐゴシック" pitchFamily="-105" charset="-128"/>
                <a:cs typeface="ＭＳ Ｐゴシック" pitchFamily="-105" charset="-128"/>
              </a:rPr>
            </a:br>
            <a:r>
              <a:rPr lang="en-US" sz="2400">
                <a:ea typeface="ＭＳ Ｐゴシック" pitchFamily="-105" charset="-128"/>
                <a:cs typeface="ＭＳ Ｐゴシック" pitchFamily="-105" charset="-128"/>
              </a:rPr>
              <a:t>detrusor overactivity”</a:t>
            </a:r>
          </a:p>
        </p:txBody>
      </p:sp>
      <p:sp>
        <p:nvSpPr>
          <p:cNvPr id="117764" name="Text Box 4"/>
          <p:cNvSpPr txBox="1">
            <a:spLocks noChangeArrowheads="1"/>
          </p:cNvSpPr>
          <p:nvPr/>
        </p:nvSpPr>
        <p:spPr bwMode="auto">
          <a:xfrm>
            <a:off x="457200" y="6400800"/>
            <a:ext cx="6616700" cy="274638"/>
          </a:xfrm>
          <a:prstGeom prst="rect">
            <a:avLst/>
          </a:prstGeom>
          <a:noFill/>
          <a:ln w="25400">
            <a:noFill/>
            <a:miter lim="800000"/>
            <a:headEnd type="none" w="sm" len="sm"/>
            <a:tailEnd type="none" w="sm" len="sm"/>
          </a:ln>
        </p:spPr>
        <p:txBody>
          <a:bodyPr>
            <a:prstTxWarp prst="textNoShape">
              <a:avLst/>
            </a:prstTxWarp>
            <a:spAutoFit/>
          </a:bodyPr>
          <a:lstStyle/>
          <a:p>
            <a:pPr algn="r" eaLnBrk="0" hangingPunct="0">
              <a:spcBef>
                <a:spcPct val="50000"/>
              </a:spcBef>
            </a:pPr>
            <a:r>
              <a:rPr lang="en-US" sz="1200" b="1" u="none">
                <a:latin typeface="Arial" pitchFamily="-105" charset="0"/>
              </a:rPr>
              <a:t>Athanasopoulos A, et al. </a:t>
            </a:r>
            <a:r>
              <a:rPr lang="en-US" sz="1200" b="1" i="1" u="none">
                <a:latin typeface="Arial" pitchFamily="-105" charset="0"/>
              </a:rPr>
              <a:t>J Urol</a:t>
            </a:r>
            <a:r>
              <a:rPr lang="en-US" sz="1200" b="1" u="none">
                <a:latin typeface="Arial" pitchFamily="-105" charset="0"/>
              </a:rPr>
              <a:t>. 2003;169:2253-2256.</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304800"/>
            <a:ext cx="9372600" cy="946150"/>
          </a:xfrm>
        </p:spPr>
        <p:txBody>
          <a:bodyPr/>
          <a:lstStyle/>
          <a:p>
            <a:pPr eaLnBrk="1" hangingPunct="1"/>
            <a:r>
              <a:rPr lang="en-US" sz="3600">
                <a:ea typeface="ＭＳ Ｐゴシック" pitchFamily="-105" charset="-128"/>
                <a:cs typeface="ＭＳ Ｐゴシック" pitchFamily="-105" charset="-128"/>
              </a:rPr>
              <a:t>A Modern View of BPH</a:t>
            </a:r>
            <a:br>
              <a:rPr lang="en-US" sz="3600">
                <a:ea typeface="ＭＳ Ｐゴシック" pitchFamily="-105" charset="-128"/>
                <a:cs typeface="ＭＳ Ｐゴシック" pitchFamily="-105" charset="-128"/>
              </a:rPr>
            </a:br>
            <a:r>
              <a:rPr lang="en-US" sz="3200">
                <a:ea typeface="ＭＳ Ｐゴシック" pitchFamily="-105" charset="-128"/>
                <a:cs typeface="ＭＳ Ｐゴシック" pitchFamily="-105" charset="-128"/>
              </a:rPr>
              <a:t>Clinical, Anatomic, and Pathophysiologic Changes</a:t>
            </a:r>
          </a:p>
        </p:txBody>
      </p:sp>
      <p:sp>
        <p:nvSpPr>
          <p:cNvPr id="24579" name="Rectangle 3"/>
          <p:cNvSpPr>
            <a:spLocks noGrp="1" noChangeArrowheads="1"/>
          </p:cNvSpPr>
          <p:nvPr>
            <p:ph type="body" idx="1"/>
          </p:nvPr>
        </p:nvSpPr>
        <p:spPr>
          <a:xfrm>
            <a:off x="0" y="1447800"/>
            <a:ext cx="4248150" cy="4429125"/>
          </a:xfrm>
        </p:spPr>
        <p:txBody>
          <a:bodyPr/>
          <a:lstStyle/>
          <a:p>
            <a:pPr eaLnBrk="1" hangingPunct="1">
              <a:lnSpc>
                <a:spcPct val="80000"/>
              </a:lnSpc>
              <a:spcBef>
                <a:spcPct val="25000"/>
              </a:spcBef>
            </a:pPr>
            <a:r>
              <a:rPr lang="en-US" sz="2600">
                <a:ea typeface="ＭＳ Ｐゴシック" pitchFamily="-105" charset="-128"/>
                <a:cs typeface="ＭＳ Ｐゴシック" pitchFamily="-105" charset="-128"/>
              </a:rPr>
              <a:t>BPH = Benign Prostatic Hyperplasia</a:t>
            </a:r>
          </a:p>
          <a:p>
            <a:pPr lvl="1" eaLnBrk="1" hangingPunct="1">
              <a:lnSpc>
                <a:spcPct val="80000"/>
              </a:lnSpc>
              <a:spcBef>
                <a:spcPct val="25000"/>
              </a:spcBef>
            </a:pPr>
            <a:r>
              <a:rPr lang="en-US" sz="2000"/>
              <a:t>Histologic: stromoglandular hyperplasia</a:t>
            </a:r>
            <a:r>
              <a:rPr lang="en-US" sz="2000" baseline="30000"/>
              <a:t>1</a:t>
            </a:r>
            <a:endParaRPr lang="en-US" sz="2000"/>
          </a:p>
          <a:p>
            <a:pPr eaLnBrk="1" hangingPunct="1">
              <a:lnSpc>
                <a:spcPct val="80000"/>
              </a:lnSpc>
              <a:spcBef>
                <a:spcPct val="25000"/>
              </a:spcBef>
            </a:pPr>
            <a:r>
              <a:rPr lang="en-US" sz="2600">
                <a:ea typeface="ＭＳ Ｐゴシック" pitchFamily="-105" charset="-128"/>
                <a:cs typeface="ＭＳ Ｐゴシック" pitchFamily="-105" charset="-128"/>
              </a:rPr>
              <a:t>May be associated with</a:t>
            </a:r>
            <a:r>
              <a:rPr lang="en-US" sz="2800">
                <a:ea typeface="ＭＳ Ｐゴシック" pitchFamily="-105" charset="-128"/>
                <a:cs typeface="ＭＳ Ｐゴシック" pitchFamily="-105" charset="-128"/>
              </a:rPr>
              <a:t> </a:t>
            </a:r>
          </a:p>
          <a:p>
            <a:pPr lvl="1" eaLnBrk="1" hangingPunct="1">
              <a:lnSpc>
                <a:spcPct val="80000"/>
              </a:lnSpc>
              <a:spcBef>
                <a:spcPct val="25000"/>
              </a:spcBef>
            </a:pPr>
            <a:r>
              <a:rPr lang="en-US" sz="2000"/>
              <a:t>Clinical: presence of </a:t>
            </a:r>
            <a:br>
              <a:rPr lang="en-US" sz="2000"/>
            </a:br>
            <a:r>
              <a:rPr lang="en-US" sz="2000"/>
              <a:t>bothersome LUTS</a:t>
            </a:r>
            <a:r>
              <a:rPr lang="en-US" sz="2000" baseline="30000"/>
              <a:t>2</a:t>
            </a:r>
            <a:endParaRPr lang="en-US" sz="2000"/>
          </a:p>
          <a:p>
            <a:pPr lvl="1" eaLnBrk="1" hangingPunct="1">
              <a:lnSpc>
                <a:spcPct val="80000"/>
              </a:lnSpc>
              <a:spcBef>
                <a:spcPct val="25000"/>
              </a:spcBef>
            </a:pPr>
            <a:r>
              <a:rPr lang="en-US" sz="2000"/>
              <a:t>Anatomic: enlargement of </a:t>
            </a:r>
            <a:br>
              <a:rPr lang="en-US" sz="2000"/>
            </a:br>
            <a:r>
              <a:rPr lang="en-US" sz="2000"/>
              <a:t>the gland (BPE = Benign Prostatic Enlargement)</a:t>
            </a:r>
            <a:r>
              <a:rPr lang="en-US" sz="2000" baseline="30000"/>
              <a:t>2</a:t>
            </a:r>
            <a:endParaRPr lang="en-US" sz="2000"/>
          </a:p>
          <a:p>
            <a:pPr lvl="1" eaLnBrk="1" hangingPunct="1">
              <a:lnSpc>
                <a:spcPct val="80000"/>
              </a:lnSpc>
              <a:spcBef>
                <a:spcPct val="25000"/>
              </a:spcBef>
            </a:pPr>
            <a:r>
              <a:rPr lang="en-US" sz="2000"/>
              <a:t>Pathophysiologic: compression of urethra and compromise of urinary flow (BOO = Bladder </a:t>
            </a:r>
            <a:br>
              <a:rPr lang="en-US" sz="2000"/>
            </a:br>
            <a:r>
              <a:rPr lang="en-US" sz="2000"/>
              <a:t>Outlet Obstruction)</a:t>
            </a:r>
            <a:r>
              <a:rPr lang="en-US" sz="2000" baseline="30000"/>
              <a:t>2</a:t>
            </a:r>
            <a:endParaRPr lang="en-US" sz="2000"/>
          </a:p>
        </p:txBody>
      </p:sp>
      <p:sp>
        <p:nvSpPr>
          <p:cNvPr id="24580" name="Text Box 4"/>
          <p:cNvSpPr txBox="1">
            <a:spLocks noChangeArrowheads="1"/>
          </p:cNvSpPr>
          <p:nvPr/>
        </p:nvSpPr>
        <p:spPr bwMode="auto">
          <a:xfrm>
            <a:off x="107950" y="6305550"/>
            <a:ext cx="8561388" cy="508000"/>
          </a:xfrm>
          <a:prstGeom prst="rect">
            <a:avLst/>
          </a:prstGeom>
          <a:noFill/>
          <a:ln w="9525">
            <a:noFill/>
            <a:miter lim="800000"/>
            <a:headEnd/>
            <a:tailEnd/>
          </a:ln>
        </p:spPr>
        <p:txBody>
          <a:bodyPr anchor="b">
            <a:prstTxWarp prst="textNoShape">
              <a:avLst/>
            </a:prstTxWarp>
          </a:bodyPr>
          <a:lstStyle/>
          <a:p>
            <a:r>
              <a:rPr lang="en-US" sz="1200" u="none">
                <a:latin typeface="Arial" pitchFamily="-105" charset="0"/>
                <a:ea typeface="Arial" pitchFamily="-105" charset="0"/>
                <a:cs typeface="Arial" pitchFamily="-105" charset="0"/>
              </a:rPr>
              <a:t>1. </a:t>
            </a:r>
            <a:r>
              <a:rPr lang="en-GB" sz="1200" u="none">
                <a:latin typeface="Arial" pitchFamily="-105" charset="0"/>
              </a:rPr>
              <a:t>American Urological Association Research and Education Inc. BPH Guidelines 2003.</a:t>
            </a:r>
            <a:endParaRPr lang="en-US" sz="1200" u="none">
              <a:latin typeface="Arial" pitchFamily="-105" charset="0"/>
            </a:endParaRPr>
          </a:p>
          <a:p>
            <a:r>
              <a:rPr lang="en-US" sz="1200" u="none">
                <a:latin typeface="Arial" pitchFamily="-105" charset="0"/>
                <a:ea typeface="Arial" pitchFamily="-105" charset="0"/>
                <a:cs typeface="Arial" pitchFamily="-105" charset="0"/>
              </a:rPr>
              <a:t>2. Nordling J et al. In: Chatelain C et al, eds. </a:t>
            </a:r>
            <a:r>
              <a:rPr lang="en-US" sz="1200" i="1" u="none">
                <a:latin typeface="Arial" pitchFamily="-105" charset="0"/>
                <a:ea typeface="Arial" pitchFamily="-105" charset="0"/>
                <a:cs typeface="Arial" pitchFamily="-105" charset="0"/>
              </a:rPr>
              <a:t>Benign Prostatic Hyperplasia. </a:t>
            </a:r>
            <a:r>
              <a:rPr lang="en-US" sz="1200" u="none">
                <a:latin typeface="Arial" pitchFamily="-105" charset="0"/>
                <a:ea typeface="Arial" pitchFamily="-105" charset="0"/>
                <a:cs typeface="Arial" pitchFamily="-105" charset="0"/>
              </a:rPr>
              <a:t>Plymouth, UK:</a:t>
            </a:r>
            <a:r>
              <a:rPr lang="en-US" sz="1200" i="1" u="none">
                <a:latin typeface="Arial" pitchFamily="-105" charset="0"/>
                <a:ea typeface="Arial" pitchFamily="-105" charset="0"/>
                <a:cs typeface="Arial" pitchFamily="-105" charset="0"/>
              </a:rPr>
              <a:t> </a:t>
            </a:r>
            <a:r>
              <a:rPr lang="en-US" sz="1200" u="none">
                <a:latin typeface="Arial" pitchFamily="-105" charset="0"/>
                <a:ea typeface="Arial" pitchFamily="-105" charset="0"/>
                <a:cs typeface="Arial" pitchFamily="-105" charset="0"/>
              </a:rPr>
              <a:t>Health Publication Ltd; 2001:107166.</a:t>
            </a:r>
          </a:p>
        </p:txBody>
      </p:sp>
      <p:grpSp>
        <p:nvGrpSpPr>
          <p:cNvPr id="2" name="Group 5"/>
          <p:cNvGrpSpPr>
            <a:grpSpLocks/>
          </p:cNvGrpSpPr>
          <p:nvPr/>
        </p:nvGrpSpPr>
        <p:grpSpPr bwMode="auto">
          <a:xfrm>
            <a:off x="4306888" y="1725613"/>
            <a:ext cx="3927475" cy="3973512"/>
            <a:chOff x="3120" y="1248"/>
            <a:chExt cx="2067" cy="2091"/>
          </a:xfrm>
        </p:grpSpPr>
        <p:sp>
          <p:nvSpPr>
            <p:cNvPr id="24598" name="Oval 6"/>
            <p:cNvSpPr>
              <a:spLocks noChangeArrowheads="1"/>
            </p:cNvSpPr>
            <p:nvPr/>
          </p:nvSpPr>
          <p:spPr bwMode="invGray">
            <a:xfrm>
              <a:off x="3447" y="1523"/>
              <a:ext cx="1740" cy="1816"/>
            </a:xfrm>
            <a:prstGeom prst="ellipse">
              <a:avLst/>
            </a:prstGeom>
            <a:solidFill>
              <a:srgbClr val="0066CC">
                <a:alpha val="67058"/>
              </a:srgbClr>
            </a:solidFill>
            <a:ln w="9525">
              <a:solidFill>
                <a:schemeClr val="tx1"/>
              </a:solidFill>
              <a:round/>
              <a:headEnd/>
              <a:tailEnd/>
            </a:ln>
          </p:spPr>
          <p:txBody>
            <a:bodyPr wrap="none">
              <a:prstTxWarp prst="textNoShape">
                <a:avLst/>
              </a:prstTxWarp>
            </a:bodyPr>
            <a:lstStyle/>
            <a:p>
              <a:endParaRPr lang="en-US"/>
            </a:p>
          </p:txBody>
        </p:sp>
        <p:sp>
          <p:nvSpPr>
            <p:cNvPr id="5127" name="AutoShape 7"/>
            <p:cNvSpPr>
              <a:spLocks noChangeArrowheads="1"/>
            </p:cNvSpPr>
            <p:nvPr/>
          </p:nvSpPr>
          <p:spPr bwMode="invGray">
            <a:xfrm>
              <a:off x="3120" y="1248"/>
              <a:ext cx="567" cy="438"/>
            </a:xfrm>
            <a:prstGeom prst="wedgeRoundRectCallout">
              <a:avLst>
                <a:gd name="adj1" fmla="val 42495"/>
                <a:gd name="adj2" fmla="val 99116"/>
                <a:gd name="adj3" fmla="val 16667"/>
              </a:avLst>
            </a:prstGeom>
            <a:solidFill>
              <a:schemeClr val="accent1"/>
            </a:solidFill>
            <a:ln w="9525">
              <a:solidFill>
                <a:schemeClr val="tx1"/>
              </a:solidFill>
              <a:miter lim="800000"/>
              <a:headEnd/>
              <a:tailEnd/>
            </a:ln>
            <a:effectLst/>
          </p:spPr>
          <p:txBody>
            <a:bodyPr>
              <a:prstTxWarp prst="textNoShape">
                <a:avLst/>
              </a:prstTxWarp>
            </a:bodyPr>
            <a:lstStyle/>
            <a:p>
              <a:pPr algn="ctr" eaLnBrk="0" hangingPunct="0">
                <a:defRPr/>
              </a:pPr>
              <a:endParaRPr lang="en-US" sz="2800" b="1" u="none">
                <a:effectLst>
                  <a:outerShdw blurRad="38100" dist="38100" dir="2700000" algn="tl">
                    <a:srgbClr val="000000"/>
                  </a:outerShdw>
                </a:effectLst>
                <a:latin typeface="Arial" pitchFamily="-107" charset="0"/>
                <a:ea typeface="+mn-ea"/>
                <a:cs typeface="+mn-cs"/>
              </a:endParaRPr>
            </a:p>
          </p:txBody>
        </p:sp>
        <p:sp>
          <p:nvSpPr>
            <p:cNvPr id="5128" name="Text Box 8"/>
            <p:cNvSpPr txBox="1">
              <a:spLocks noChangeArrowheads="1"/>
            </p:cNvSpPr>
            <p:nvPr/>
          </p:nvSpPr>
          <p:spPr bwMode="invGray">
            <a:xfrm>
              <a:off x="3185" y="1306"/>
              <a:ext cx="429" cy="272"/>
            </a:xfrm>
            <a:prstGeom prst="rect">
              <a:avLst/>
            </a:prstGeom>
            <a:solidFill>
              <a:schemeClr val="accent1"/>
            </a:solidFill>
            <a:ln w="9525">
              <a:noFill/>
              <a:miter lim="800000"/>
              <a:headEnd/>
              <a:tailEnd/>
            </a:ln>
            <a:effectLst/>
          </p:spPr>
          <p:txBody>
            <a:bodyPr wrap="none">
              <a:prstTxWarp prst="textNoShape">
                <a:avLst/>
              </a:prstTxWarp>
              <a:spAutoFit/>
            </a:bodyPr>
            <a:lstStyle/>
            <a:p>
              <a:pPr algn="ctr" eaLnBrk="0" hangingPunct="0">
                <a:defRPr/>
              </a:pPr>
              <a:r>
                <a:rPr lang="en-US" sz="1400" b="1" u="none">
                  <a:effectLst>
                    <a:outerShdw blurRad="38100" dist="38100" dir="2700000" algn="tl">
                      <a:srgbClr val="000000"/>
                    </a:outerShdw>
                  </a:effectLst>
                  <a:latin typeface="Arial" pitchFamily="-107" charset="0"/>
                  <a:ea typeface="+mn-ea"/>
                  <a:cs typeface="+mn-cs"/>
                </a:rPr>
                <a:t>All Men</a:t>
              </a:r>
            </a:p>
            <a:p>
              <a:pPr algn="ctr" eaLnBrk="0" hangingPunct="0">
                <a:defRPr/>
              </a:pPr>
              <a:r>
                <a:rPr lang="en-US" sz="1400" b="1" u="none">
                  <a:effectLst>
                    <a:outerShdw blurRad="38100" dist="38100" dir="2700000" algn="tl">
                      <a:srgbClr val="000000"/>
                    </a:outerShdw>
                  </a:effectLst>
                  <a:latin typeface="Arial" pitchFamily="-107" charset="0"/>
                  <a:ea typeface="+mn-ea"/>
                  <a:cs typeface="+mn-cs"/>
                </a:rPr>
                <a:t>&gt;50 y</a:t>
              </a:r>
            </a:p>
          </p:txBody>
        </p:sp>
      </p:grpSp>
      <p:grpSp>
        <p:nvGrpSpPr>
          <p:cNvPr id="3" name="Group 9"/>
          <p:cNvGrpSpPr>
            <a:grpSpLocks/>
          </p:cNvGrpSpPr>
          <p:nvPr/>
        </p:nvGrpSpPr>
        <p:grpSpPr bwMode="auto">
          <a:xfrm>
            <a:off x="5292725" y="2514600"/>
            <a:ext cx="3851275" cy="2943225"/>
            <a:chOff x="3733" y="1638"/>
            <a:chExt cx="2027" cy="1549"/>
          </a:xfrm>
        </p:grpSpPr>
        <p:sp>
          <p:nvSpPr>
            <p:cNvPr id="24595" name="Oval 10"/>
            <p:cNvSpPr>
              <a:spLocks noChangeArrowheads="1"/>
            </p:cNvSpPr>
            <p:nvPr/>
          </p:nvSpPr>
          <p:spPr bwMode="auto">
            <a:xfrm>
              <a:off x="3733" y="1638"/>
              <a:ext cx="1484" cy="1549"/>
            </a:xfrm>
            <a:prstGeom prst="ellipse">
              <a:avLst/>
            </a:prstGeom>
            <a:solidFill>
              <a:srgbClr val="FFFF00">
                <a:alpha val="56862"/>
              </a:srgbClr>
            </a:solidFill>
            <a:ln w="9525">
              <a:solidFill>
                <a:schemeClr val="tx1"/>
              </a:solidFill>
              <a:round/>
              <a:headEnd/>
              <a:tailEnd/>
            </a:ln>
          </p:spPr>
          <p:txBody>
            <a:bodyPr wrap="none" lIns="0" rIns="0">
              <a:prstTxWarp prst="textNoShape">
                <a:avLst/>
              </a:prstTxWarp>
            </a:bodyPr>
            <a:lstStyle/>
            <a:p>
              <a:endParaRPr lang="en-US"/>
            </a:p>
          </p:txBody>
        </p:sp>
        <p:sp>
          <p:nvSpPr>
            <p:cNvPr id="24596" name="AutoShape 11"/>
            <p:cNvSpPr>
              <a:spLocks noChangeArrowheads="1"/>
            </p:cNvSpPr>
            <p:nvPr/>
          </p:nvSpPr>
          <p:spPr bwMode="auto">
            <a:xfrm>
              <a:off x="5188" y="1724"/>
              <a:ext cx="572" cy="403"/>
            </a:xfrm>
            <a:prstGeom prst="wedgeRoundRectCallout">
              <a:avLst>
                <a:gd name="adj1" fmla="val -58227"/>
                <a:gd name="adj2" fmla="val 78435"/>
                <a:gd name="adj3" fmla="val 16667"/>
              </a:avLst>
            </a:prstGeom>
            <a:solidFill>
              <a:srgbClr val="FFFF00"/>
            </a:solidFill>
            <a:ln w="9525">
              <a:solidFill>
                <a:schemeClr val="tx1"/>
              </a:solidFill>
              <a:miter lim="800000"/>
              <a:headEnd/>
              <a:tailEnd/>
            </a:ln>
          </p:spPr>
          <p:txBody>
            <a:bodyPr lIns="0" rIns="0">
              <a:prstTxWarp prst="textNoShape">
                <a:avLst/>
              </a:prstTxWarp>
            </a:bodyPr>
            <a:lstStyle/>
            <a:p>
              <a:pPr algn="ctr" eaLnBrk="0" hangingPunct="0"/>
              <a:endParaRPr lang="en-US" sz="2400" b="1" u="none">
                <a:latin typeface="Arial" pitchFamily="-105" charset="0"/>
              </a:endParaRPr>
            </a:p>
          </p:txBody>
        </p:sp>
        <p:sp>
          <p:nvSpPr>
            <p:cNvPr id="24597" name="Text Box 12"/>
            <p:cNvSpPr txBox="1">
              <a:spLocks noChangeArrowheads="1"/>
            </p:cNvSpPr>
            <p:nvPr/>
          </p:nvSpPr>
          <p:spPr bwMode="auto">
            <a:xfrm>
              <a:off x="5248" y="1777"/>
              <a:ext cx="472" cy="328"/>
            </a:xfrm>
            <a:prstGeom prst="rect">
              <a:avLst/>
            </a:prstGeom>
            <a:solidFill>
              <a:srgbClr val="FFFF00"/>
            </a:solidFill>
            <a:ln w="9525">
              <a:noFill/>
              <a:miter lim="800000"/>
              <a:headEnd/>
              <a:tailEnd/>
            </a:ln>
          </p:spPr>
          <p:txBody>
            <a:bodyPr lIns="0" rIns="0">
              <a:prstTxWarp prst="textNoShape">
                <a:avLst/>
              </a:prstTxWarp>
              <a:spAutoFit/>
            </a:bodyPr>
            <a:lstStyle/>
            <a:p>
              <a:pPr algn="ctr" eaLnBrk="0" hangingPunct="0"/>
              <a:r>
                <a:rPr lang="en-US" sz="1200" b="1" u="none">
                  <a:solidFill>
                    <a:schemeClr val="bg1"/>
                  </a:solidFill>
                  <a:latin typeface="Arial" pitchFamily="-105" charset="0"/>
                </a:rPr>
                <a:t>Histologic </a:t>
              </a:r>
              <a:r>
                <a:rPr lang="en-US" sz="1400" b="1" u="none">
                  <a:solidFill>
                    <a:schemeClr val="bg1"/>
                  </a:solidFill>
                  <a:latin typeface="Arial" pitchFamily="-105" charset="0"/>
                </a:rPr>
                <a:t>BPH</a:t>
              </a:r>
            </a:p>
            <a:p>
              <a:pPr algn="ctr" eaLnBrk="0" hangingPunct="0"/>
              <a:r>
                <a:rPr lang="en-US" sz="900" b="1" u="none">
                  <a:solidFill>
                    <a:schemeClr val="bg1"/>
                  </a:solidFill>
                  <a:latin typeface="Arial" pitchFamily="-105" charset="0"/>
                </a:rPr>
                <a:t> </a:t>
              </a:r>
            </a:p>
          </p:txBody>
        </p:sp>
      </p:grpSp>
      <p:grpSp>
        <p:nvGrpSpPr>
          <p:cNvPr id="4" name="Group 13"/>
          <p:cNvGrpSpPr>
            <a:grpSpLocks/>
          </p:cNvGrpSpPr>
          <p:nvPr/>
        </p:nvGrpSpPr>
        <p:grpSpPr bwMode="auto">
          <a:xfrm>
            <a:off x="4011613" y="3175000"/>
            <a:ext cx="3390900" cy="1695450"/>
            <a:chOff x="2879" y="1925"/>
            <a:chExt cx="1784" cy="892"/>
          </a:xfrm>
        </p:grpSpPr>
        <p:sp>
          <p:nvSpPr>
            <p:cNvPr id="24592" name="Oval 14"/>
            <p:cNvSpPr>
              <a:spLocks noChangeArrowheads="1"/>
            </p:cNvSpPr>
            <p:nvPr/>
          </p:nvSpPr>
          <p:spPr bwMode="invGray">
            <a:xfrm>
              <a:off x="3739" y="1926"/>
              <a:ext cx="924" cy="891"/>
            </a:xfrm>
            <a:prstGeom prst="ellipse">
              <a:avLst/>
            </a:prstGeom>
            <a:solidFill>
              <a:srgbClr val="FF0000">
                <a:alpha val="58823"/>
              </a:srgbClr>
            </a:solidFill>
            <a:ln w="9525">
              <a:solidFill>
                <a:schemeClr val="tx1"/>
              </a:solidFill>
              <a:round/>
              <a:headEnd/>
              <a:tailEnd/>
            </a:ln>
          </p:spPr>
          <p:txBody>
            <a:bodyPr wrap="none">
              <a:prstTxWarp prst="textNoShape">
                <a:avLst/>
              </a:prstTxWarp>
            </a:bodyPr>
            <a:lstStyle/>
            <a:p>
              <a:endParaRPr lang="en-US"/>
            </a:p>
          </p:txBody>
        </p:sp>
        <p:sp>
          <p:nvSpPr>
            <p:cNvPr id="5135" name="AutoShape 15"/>
            <p:cNvSpPr>
              <a:spLocks noChangeArrowheads="1"/>
            </p:cNvSpPr>
            <p:nvPr/>
          </p:nvSpPr>
          <p:spPr bwMode="invGray">
            <a:xfrm>
              <a:off x="2879" y="1925"/>
              <a:ext cx="567" cy="403"/>
            </a:xfrm>
            <a:prstGeom prst="wedgeRoundRectCallout">
              <a:avLst>
                <a:gd name="adj1" fmla="val 130255"/>
                <a:gd name="adj2" fmla="val 16120"/>
                <a:gd name="adj3" fmla="val 16667"/>
              </a:avLst>
            </a:prstGeom>
            <a:solidFill>
              <a:srgbClr val="FF0000"/>
            </a:solidFill>
            <a:ln w="9525">
              <a:solidFill>
                <a:schemeClr val="tx1"/>
              </a:solidFill>
              <a:miter lim="800000"/>
              <a:headEnd/>
              <a:tailEnd/>
            </a:ln>
            <a:effectLst/>
          </p:spPr>
          <p:txBody>
            <a:bodyPr>
              <a:prstTxWarp prst="textNoShape">
                <a:avLst/>
              </a:prstTxWarp>
            </a:bodyPr>
            <a:lstStyle/>
            <a:p>
              <a:pPr algn="ctr" eaLnBrk="0" hangingPunct="0">
                <a:defRPr/>
              </a:pPr>
              <a:endParaRPr lang="en-US" sz="2400" b="1" u="none">
                <a:effectLst>
                  <a:outerShdw blurRad="38100" dist="38100" dir="2700000" algn="tl">
                    <a:srgbClr val="000000"/>
                  </a:outerShdw>
                </a:effectLst>
                <a:latin typeface="Arial" pitchFamily="-107" charset="0"/>
                <a:ea typeface="+mn-ea"/>
                <a:cs typeface="+mn-cs"/>
              </a:endParaRPr>
            </a:p>
          </p:txBody>
        </p:sp>
        <p:sp>
          <p:nvSpPr>
            <p:cNvPr id="5136" name="Text Box 16"/>
            <p:cNvSpPr txBox="1">
              <a:spLocks noChangeArrowheads="1"/>
            </p:cNvSpPr>
            <p:nvPr/>
          </p:nvSpPr>
          <p:spPr bwMode="invGray">
            <a:xfrm>
              <a:off x="2954" y="1968"/>
              <a:ext cx="404" cy="257"/>
            </a:xfrm>
            <a:prstGeom prst="rect">
              <a:avLst/>
            </a:prstGeom>
            <a:solidFill>
              <a:srgbClr val="FF0000"/>
            </a:solidFill>
            <a:ln w="9525">
              <a:noFill/>
              <a:miter lim="800000"/>
              <a:headEnd/>
              <a:tailEnd/>
            </a:ln>
            <a:effectLst/>
          </p:spPr>
          <p:txBody>
            <a:bodyPr wrap="none" lIns="0" rIns="0">
              <a:prstTxWarp prst="textNoShape">
                <a:avLst/>
              </a:prstTxWarp>
              <a:spAutoFit/>
            </a:bodyPr>
            <a:lstStyle/>
            <a:p>
              <a:pPr algn="ctr" eaLnBrk="0" hangingPunct="0">
                <a:defRPr/>
              </a:pPr>
              <a:r>
                <a:rPr lang="en-US" sz="1600" b="1" u="none">
                  <a:effectLst>
                    <a:outerShdw blurRad="38100" dist="38100" dir="2700000" algn="tl">
                      <a:srgbClr val="000000"/>
                    </a:outerShdw>
                  </a:effectLst>
                  <a:latin typeface="Arial" pitchFamily="-107" charset="0"/>
                  <a:ea typeface="+mn-ea"/>
                  <a:cs typeface="+mn-cs"/>
                </a:rPr>
                <a:t>BPE</a:t>
              </a:r>
            </a:p>
            <a:p>
              <a:pPr algn="ctr" eaLnBrk="0" hangingPunct="0">
                <a:defRPr/>
              </a:pPr>
              <a:r>
                <a:rPr lang="en-US" sz="1000" b="1" u="none">
                  <a:effectLst>
                    <a:outerShdw blurRad="38100" dist="38100" dir="2700000" algn="tl">
                      <a:srgbClr val="000000"/>
                    </a:outerShdw>
                  </a:effectLst>
                  <a:latin typeface="Arial" pitchFamily="-107" charset="0"/>
                  <a:ea typeface="+mn-ea"/>
                  <a:cs typeface="+mn-cs"/>
                </a:rPr>
                <a:t>Enlargement</a:t>
              </a:r>
            </a:p>
          </p:txBody>
        </p:sp>
      </p:grpSp>
      <p:grpSp>
        <p:nvGrpSpPr>
          <p:cNvPr id="5" name="Group 17"/>
          <p:cNvGrpSpPr>
            <a:grpSpLocks/>
          </p:cNvGrpSpPr>
          <p:nvPr/>
        </p:nvGrpSpPr>
        <p:grpSpPr bwMode="auto">
          <a:xfrm>
            <a:off x="4041775" y="3830638"/>
            <a:ext cx="2768600" cy="1576387"/>
            <a:chOff x="2832" y="2325"/>
            <a:chExt cx="1458" cy="830"/>
          </a:xfrm>
        </p:grpSpPr>
        <p:sp>
          <p:nvSpPr>
            <p:cNvPr id="24589" name="Oval 18"/>
            <p:cNvSpPr>
              <a:spLocks noChangeArrowheads="1"/>
            </p:cNvSpPr>
            <p:nvPr/>
          </p:nvSpPr>
          <p:spPr bwMode="invGray">
            <a:xfrm>
              <a:off x="3560" y="2325"/>
              <a:ext cx="730" cy="701"/>
            </a:xfrm>
            <a:prstGeom prst="ellipse">
              <a:avLst/>
            </a:prstGeom>
            <a:solidFill>
              <a:srgbClr val="990033">
                <a:alpha val="50980"/>
              </a:srgbClr>
            </a:solidFill>
            <a:ln w="9525">
              <a:solidFill>
                <a:schemeClr val="tx1"/>
              </a:solidFill>
              <a:round/>
              <a:headEnd/>
              <a:tailEnd/>
            </a:ln>
          </p:spPr>
          <p:txBody>
            <a:bodyPr wrap="none">
              <a:prstTxWarp prst="textNoShape">
                <a:avLst/>
              </a:prstTxWarp>
            </a:bodyPr>
            <a:lstStyle/>
            <a:p>
              <a:endParaRPr lang="en-US"/>
            </a:p>
          </p:txBody>
        </p:sp>
        <p:sp>
          <p:nvSpPr>
            <p:cNvPr id="24590" name="AutoShape 19"/>
            <p:cNvSpPr>
              <a:spLocks noChangeArrowheads="1"/>
            </p:cNvSpPr>
            <p:nvPr/>
          </p:nvSpPr>
          <p:spPr bwMode="invGray">
            <a:xfrm>
              <a:off x="2832" y="2784"/>
              <a:ext cx="530" cy="371"/>
            </a:xfrm>
            <a:prstGeom prst="wedgeRoundRectCallout">
              <a:avLst>
                <a:gd name="adj1" fmla="val 100380"/>
                <a:gd name="adj2" fmla="val -58356"/>
                <a:gd name="adj3" fmla="val 16667"/>
              </a:avLst>
            </a:prstGeom>
            <a:solidFill>
              <a:srgbClr val="990033"/>
            </a:solidFill>
            <a:ln w="9525">
              <a:solidFill>
                <a:schemeClr val="tx1"/>
              </a:solidFill>
              <a:miter lim="800000"/>
              <a:headEnd/>
              <a:tailEnd/>
            </a:ln>
          </p:spPr>
          <p:txBody>
            <a:bodyPr lIns="0" rIns="0">
              <a:prstTxWarp prst="textNoShape">
                <a:avLst/>
              </a:prstTxWarp>
            </a:bodyPr>
            <a:lstStyle/>
            <a:p>
              <a:pPr algn="ctr" eaLnBrk="0" hangingPunct="0"/>
              <a:r>
                <a:rPr lang="en-US" sz="2800" b="1" u="none">
                  <a:latin typeface="Arial" pitchFamily="-105" charset="0"/>
                </a:rPr>
                <a:t>`</a:t>
              </a:r>
            </a:p>
          </p:txBody>
        </p:sp>
        <p:sp>
          <p:nvSpPr>
            <p:cNvPr id="24591" name="Text Box 20"/>
            <p:cNvSpPr txBox="1">
              <a:spLocks noChangeArrowheads="1"/>
            </p:cNvSpPr>
            <p:nvPr/>
          </p:nvSpPr>
          <p:spPr bwMode="invGray">
            <a:xfrm>
              <a:off x="2916" y="2832"/>
              <a:ext cx="379" cy="258"/>
            </a:xfrm>
            <a:prstGeom prst="rect">
              <a:avLst/>
            </a:prstGeom>
            <a:solidFill>
              <a:srgbClr val="990033"/>
            </a:solidFill>
            <a:ln w="9525">
              <a:noFill/>
              <a:miter lim="800000"/>
              <a:headEnd/>
              <a:tailEnd/>
            </a:ln>
          </p:spPr>
          <p:txBody>
            <a:bodyPr wrap="none" lIns="0" rIns="0">
              <a:prstTxWarp prst="textNoShape">
                <a:avLst/>
              </a:prstTxWarp>
              <a:spAutoFit/>
            </a:bodyPr>
            <a:lstStyle/>
            <a:p>
              <a:pPr algn="ctr" eaLnBrk="0" hangingPunct="0"/>
              <a:r>
                <a:rPr lang="en-US" sz="1600" b="1" u="none">
                  <a:latin typeface="Arial" pitchFamily="-105" charset="0"/>
                </a:rPr>
                <a:t>BOO</a:t>
              </a:r>
            </a:p>
            <a:p>
              <a:pPr algn="ctr" eaLnBrk="0" hangingPunct="0"/>
              <a:r>
                <a:rPr lang="en-US" sz="1000" b="1" u="none">
                  <a:latin typeface="Arial" pitchFamily="-105" charset="0"/>
                </a:rPr>
                <a:t>Obstruction</a:t>
              </a:r>
            </a:p>
          </p:txBody>
        </p:sp>
      </p:grpSp>
      <p:grpSp>
        <p:nvGrpSpPr>
          <p:cNvPr id="6" name="Group 21"/>
          <p:cNvGrpSpPr>
            <a:grpSpLocks/>
          </p:cNvGrpSpPr>
          <p:nvPr/>
        </p:nvGrpSpPr>
        <p:grpSpPr bwMode="auto">
          <a:xfrm>
            <a:off x="5413375" y="3411538"/>
            <a:ext cx="3216275" cy="2525712"/>
            <a:chOff x="3732" y="2127"/>
            <a:chExt cx="1980" cy="1532"/>
          </a:xfrm>
        </p:grpSpPr>
        <p:sp>
          <p:nvSpPr>
            <p:cNvPr id="24586" name="Oval 22"/>
            <p:cNvSpPr>
              <a:spLocks noChangeArrowheads="1"/>
            </p:cNvSpPr>
            <p:nvPr/>
          </p:nvSpPr>
          <p:spPr bwMode="auto">
            <a:xfrm>
              <a:off x="3732" y="2127"/>
              <a:ext cx="1227" cy="1169"/>
            </a:xfrm>
            <a:prstGeom prst="ellipse">
              <a:avLst/>
            </a:prstGeom>
            <a:solidFill>
              <a:srgbClr val="FF6600">
                <a:alpha val="58823"/>
              </a:srgbClr>
            </a:solidFill>
            <a:ln w="9525">
              <a:solidFill>
                <a:schemeClr val="tx1"/>
              </a:solidFill>
              <a:round/>
              <a:headEnd/>
              <a:tailEnd/>
            </a:ln>
          </p:spPr>
          <p:txBody>
            <a:bodyPr wrap="none">
              <a:prstTxWarp prst="textNoShape">
                <a:avLst/>
              </a:prstTxWarp>
            </a:bodyPr>
            <a:lstStyle/>
            <a:p>
              <a:endParaRPr lang="en-US"/>
            </a:p>
          </p:txBody>
        </p:sp>
        <p:sp>
          <p:nvSpPr>
            <p:cNvPr id="5143" name="AutoShape 23"/>
            <p:cNvSpPr>
              <a:spLocks noChangeArrowheads="1"/>
            </p:cNvSpPr>
            <p:nvPr/>
          </p:nvSpPr>
          <p:spPr bwMode="auto">
            <a:xfrm>
              <a:off x="4803" y="2832"/>
              <a:ext cx="909" cy="827"/>
            </a:xfrm>
            <a:prstGeom prst="wedgeRoundRectCallout">
              <a:avLst>
                <a:gd name="adj1" fmla="val -117130"/>
                <a:gd name="adj2" fmla="val 69"/>
                <a:gd name="adj3" fmla="val 16667"/>
              </a:avLst>
            </a:prstGeom>
            <a:solidFill>
              <a:srgbClr val="FF9900"/>
            </a:solidFill>
            <a:ln w="9525">
              <a:solidFill>
                <a:schemeClr val="tx1"/>
              </a:solidFill>
              <a:miter lim="800000"/>
              <a:headEnd/>
              <a:tailEnd/>
            </a:ln>
            <a:effectLst/>
          </p:spPr>
          <p:txBody>
            <a:bodyPr>
              <a:prstTxWarp prst="textNoShape">
                <a:avLst/>
              </a:prstTxWarp>
            </a:bodyPr>
            <a:lstStyle/>
            <a:p>
              <a:pPr algn="ctr" eaLnBrk="0" hangingPunct="0">
                <a:defRPr/>
              </a:pPr>
              <a:endParaRPr lang="en-US" sz="4000" b="1" u="none">
                <a:effectLst>
                  <a:outerShdw blurRad="38100" dist="38100" dir="2700000" algn="tl">
                    <a:srgbClr val="000000"/>
                  </a:outerShdw>
                </a:effectLst>
                <a:latin typeface="Arial" pitchFamily="-107" charset="0"/>
                <a:ea typeface="+mn-ea"/>
                <a:cs typeface="+mn-cs"/>
              </a:endParaRPr>
            </a:p>
          </p:txBody>
        </p:sp>
        <p:sp>
          <p:nvSpPr>
            <p:cNvPr id="5144" name="Text Box 24"/>
            <p:cNvSpPr txBox="1">
              <a:spLocks noChangeArrowheads="1"/>
            </p:cNvSpPr>
            <p:nvPr/>
          </p:nvSpPr>
          <p:spPr bwMode="auto">
            <a:xfrm>
              <a:off x="4915" y="2975"/>
              <a:ext cx="619" cy="426"/>
            </a:xfrm>
            <a:prstGeom prst="rect">
              <a:avLst/>
            </a:prstGeom>
            <a:noFill/>
            <a:ln w="9525">
              <a:noFill/>
              <a:miter lim="800000"/>
              <a:headEnd/>
              <a:tailEnd/>
            </a:ln>
            <a:effectLst/>
          </p:spPr>
          <p:txBody>
            <a:bodyPr wrap="none">
              <a:prstTxWarp prst="textNoShape">
                <a:avLst/>
              </a:prstTxWarp>
              <a:spAutoFit/>
            </a:bodyPr>
            <a:lstStyle/>
            <a:p>
              <a:pPr algn="ctr" eaLnBrk="0" hangingPunct="0">
                <a:defRPr/>
              </a:pPr>
              <a:r>
                <a:rPr lang="en-US" sz="2000" b="1" u="none">
                  <a:effectLst>
                    <a:outerShdw blurRad="38100" dist="38100" dir="2700000" algn="tl">
                      <a:srgbClr val="000000"/>
                    </a:outerShdw>
                  </a:effectLst>
                  <a:latin typeface="Arial" pitchFamily="-107" charset="0"/>
                  <a:ea typeface="+mn-ea"/>
                  <a:cs typeface="+mn-cs"/>
                </a:rPr>
                <a:t>LUTS/</a:t>
              </a:r>
            </a:p>
            <a:p>
              <a:pPr algn="ctr" eaLnBrk="0" hangingPunct="0">
                <a:defRPr/>
              </a:pPr>
              <a:r>
                <a:rPr lang="en-US" sz="2000" b="1" u="none">
                  <a:effectLst>
                    <a:outerShdw blurRad="38100" dist="38100" dir="2700000" algn="tl">
                      <a:srgbClr val="000000"/>
                    </a:outerShdw>
                  </a:effectLst>
                  <a:latin typeface="Arial" pitchFamily="-107" charset="0"/>
                  <a:ea typeface="+mn-ea"/>
                  <a:cs typeface="+mn-cs"/>
                </a:rPr>
                <a:t>Bother</a:t>
              </a:r>
            </a:p>
          </p:txBody>
        </p:sp>
      </p:grpSp>
    </p:spTree>
    <p:custDataLst>
      <p:tags r:id="rId1"/>
    </p:custData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5"/>
          <p:cNvPicPr>
            <a:picLocks noChangeAspect="1"/>
          </p:cNvPicPr>
          <p:nvPr/>
        </p:nvPicPr>
        <p:blipFill>
          <a:blip r:embed="rId2"/>
          <a:srcRect/>
          <a:stretch>
            <a:fillRect/>
          </a:stretch>
        </p:blipFill>
        <p:spPr bwMode="auto">
          <a:xfrm>
            <a:off x="990600" y="152400"/>
            <a:ext cx="7035800" cy="1397000"/>
          </a:xfrm>
          <a:prstGeom prst="rect">
            <a:avLst/>
          </a:prstGeom>
          <a:noFill/>
          <a:ln w="9525">
            <a:noFill/>
            <a:miter lim="800000"/>
            <a:headEnd/>
            <a:tailEnd/>
          </a:ln>
        </p:spPr>
      </p:pic>
      <p:pic>
        <p:nvPicPr>
          <p:cNvPr id="119811" name="Picture 3"/>
          <p:cNvPicPr>
            <a:picLocks noChangeAspect="1" noChangeArrowheads="1"/>
          </p:cNvPicPr>
          <p:nvPr/>
        </p:nvPicPr>
        <p:blipFill>
          <a:blip r:embed="rId3"/>
          <a:srcRect/>
          <a:stretch>
            <a:fillRect/>
          </a:stretch>
        </p:blipFill>
        <p:spPr bwMode="auto">
          <a:xfrm>
            <a:off x="1371600" y="1524000"/>
            <a:ext cx="6172200" cy="5334000"/>
          </a:xfrm>
          <a:prstGeom prst="rect">
            <a:avLst/>
          </a:prstGeom>
          <a:noFill/>
          <a:ln w="9525">
            <a:noFill/>
            <a:miter lim="800000"/>
            <a:headEnd/>
            <a:tailEnd/>
          </a:ln>
        </p:spPr>
      </p:pic>
      <p:sp>
        <p:nvSpPr>
          <p:cNvPr id="8" name="Oval 7"/>
          <p:cNvSpPr>
            <a:spLocks noChangeArrowheads="1"/>
          </p:cNvSpPr>
          <p:nvPr/>
        </p:nvSpPr>
        <p:spPr bwMode="auto">
          <a:xfrm>
            <a:off x="3200400" y="2743200"/>
            <a:ext cx="4495800" cy="381000"/>
          </a:xfrm>
          <a:prstGeom prst="ellipse">
            <a:avLst/>
          </a:prstGeom>
          <a:noFill/>
          <a:ln w="25400">
            <a:solidFill>
              <a:schemeClr val="accent1"/>
            </a:solidFill>
            <a:round/>
            <a:headEnd/>
            <a:tailEnd/>
          </a:ln>
        </p:spPr>
        <p:txBody>
          <a:bodyPr wrap="none">
            <a:prstTxWarp prst="textNoShape">
              <a:avLst/>
            </a:prstTxWarp>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ctrTitle"/>
          </p:nvPr>
        </p:nvSpPr>
        <p:spPr/>
        <p:txBody>
          <a:bodyPr/>
          <a:lstStyle/>
          <a:p>
            <a:pPr eaLnBrk="1" hangingPunct="1"/>
            <a:r>
              <a:rPr lang="en-US" u="sng">
                <a:ea typeface="ＭＳ Ｐゴシック" pitchFamily="-105" charset="-128"/>
                <a:cs typeface="ＭＳ Ｐゴシック" pitchFamily="-105" charset="-128"/>
              </a:rPr>
              <a:t>Surgical Therapy</a:t>
            </a:r>
          </a:p>
        </p:txBody>
      </p:sp>
      <p:sp>
        <p:nvSpPr>
          <p:cNvPr id="120835" name="Rectangle 3"/>
          <p:cNvSpPr>
            <a:spLocks noGrp="1" noChangeArrowheads="1"/>
          </p:cNvSpPr>
          <p:nvPr>
            <p:ph type="subTitle" idx="1"/>
          </p:nvPr>
        </p:nvSpPr>
        <p:spPr/>
        <p:txBody>
          <a:bodyPr/>
          <a:lstStyle/>
          <a:p>
            <a:pPr eaLnBrk="1" hangingPunct="1"/>
            <a:endParaRPr lang="en-US">
              <a:ea typeface="ＭＳ Ｐゴシック" pitchFamily="-105" charset="-128"/>
              <a:cs typeface="ＭＳ Ｐゴシック" pitchFamily="-105" charset="-128"/>
            </a:endParaRPr>
          </a:p>
        </p:txBody>
      </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85800" y="228600"/>
            <a:ext cx="7772400" cy="1143000"/>
          </a:xfrm>
        </p:spPr>
        <p:txBody>
          <a:bodyPr/>
          <a:lstStyle/>
          <a:p>
            <a:pPr eaLnBrk="1" hangingPunct="1"/>
            <a:r>
              <a:rPr lang="en-US" u="sng">
                <a:ea typeface="ＭＳ Ｐゴシック" pitchFamily="-105" charset="-128"/>
                <a:cs typeface="ＭＳ Ｐゴシック" pitchFamily="-105" charset="-128"/>
              </a:rPr>
              <a:t>Indications for Surgery</a:t>
            </a:r>
          </a:p>
        </p:txBody>
      </p:sp>
      <p:sp>
        <p:nvSpPr>
          <p:cNvPr id="122883" name="Rectangle 3"/>
          <p:cNvSpPr>
            <a:spLocks noGrp="1" noChangeArrowheads="1"/>
          </p:cNvSpPr>
          <p:nvPr>
            <p:ph type="body" sz="half" idx="1"/>
          </p:nvPr>
        </p:nvSpPr>
        <p:spPr/>
        <p:txBody>
          <a:bodyPr/>
          <a:lstStyle/>
          <a:p>
            <a:pPr eaLnBrk="1" hangingPunct="1"/>
            <a:r>
              <a:rPr lang="en-US">
                <a:ea typeface="ＭＳ Ｐゴシック" pitchFamily="-105" charset="-128"/>
                <a:cs typeface="ＭＳ Ｐゴシック" pitchFamily="-105" charset="-128"/>
              </a:rPr>
              <a:t>None</a:t>
            </a:r>
          </a:p>
        </p:txBody>
      </p:sp>
      <p:sp>
        <p:nvSpPr>
          <p:cNvPr id="122884" name="Rectangle 4"/>
          <p:cNvSpPr>
            <a:spLocks noGrp="1" noChangeArrowheads="1"/>
          </p:cNvSpPr>
          <p:nvPr>
            <p:ph type="body" sz="half" idx="2"/>
          </p:nvPr>
        </p:nvSpPr>
        <p:spPr/>
        <p:txBody>
          <a:bodyPr/>
          <a:lstStyle/>
          <a:p>
            <a:pPr eaLnBrk="1" hangingPunct="1"/>
            <a:r>
              <a:rPr lang="en-US">
                <a:ea typeface="ＭＳ Ｐゴシック" pitchFamily="-105" charset="-128"/>
                <a:cs typeface="ＭＳ Ｐゴシック" pitchFamily="-105" charset="-128"/>
              </a:rPr>
              <a:t>Symptoms</a:t>
            </a:r>
          </a:p>
          <a:p>
            <a:pPr eaLnBrk="1" hangingPunct="1"/>
            <a:r>
              <a:rPr lang="en-US">
                <a:ea typeface="ＭＳ Ｐゴシック" pitchFamily="-105" charset="-128"/>
                <a:cs typeface="ＭＳ Ｐゴシック" pitchFamily="-105" charset="-128"/>
              </a:rPr>
              <a:t>Pt. Choice</a:t>
            </a:r>
          </a:p>
          <a:p>
            <a:pPr eaLnBrk="1" hangingPunct="1"/>
            <a:r>
              <a:rPr lang="en-US">
                <a:ea typeface="ＭＳ Ｐゴシック" pitchFamily="-105" charset="-128"/>
                <a:cs typeface="ＭＳ Ｐゴシック" pitchFamily="-105" charset="-128"/>
              </a:rPr>
              <a:t>AUR</a:t>
            </a:r>
          </a:p>
          <a:p>
            <a:pPr eaLnBrk="1" hangingPunct="1"/>
            <a:r>
              <a:rPr lang="en-US">
                <a:ea typeface="ＭＳ Ｐゴシック" pitchFamily="-105" charset="-128"/>
                <a:cs typeface="ＭＳ Ｐゴシック" pitchFamily="-105" charset="-128"/>
              </a:rPr>
              <a:t>Bleeding</a:t>
            </a:r>
          </a:p>
          <a:p>
            <a:pPr eaLnBrk="1" hangingPunct="1"/>
            <a:r>
              <a:rPr lang="en-US">
                <a:ea typeface="ＭＳ Ｐゴシック" pitchFamily="-105" charset="-128"/>
                <a:cs typeface="ＭＳ Ｐゴシック" pitchFamily="-105" charset="-128"/>
              </a:rPr>
              <a:t>Bladder Calculus</a:t>
            </a:r>
          </a:p>
          <a:p>
            <a:pPr eaLnBrk="1" hangingPunct="1"/>
            <a:r>
              <a:rPr lang="en-US">
                <a:ea typeface="ＭＳ Ｐゴシック" pitchFamily="-105" charset="-128"/>
                <a:cs typeface="ＭＳ Ｐゴシック" pitchFamily="-105" charset="-128"/>
              </a:rPr>
              <a:t>UTI</a:t>
            </a:r>
          </a:p>
          <a:p>
            <a:pPr eaLnBrk="1" hangingPunct="1"/>
            <a:r>
              <a:rPr lang="en-US">
                <a:ea typeface="ＭＳ Ｐゴシック" pitchFamily="-105" charset="-128"/>
                <a:cs typeface="ＭＳ Ｐゴシック" pitchFamily="-105" charset="-128"/>
              </a:rPr>
              <a:t>Renal Insufficiency</a:t>
            </a:r>
          </a:p>
        </p:txBody>
      </p:sp>
      <p:sp>
        <p:nvSpPr>
          <p:cNvPr id="122885" name="Text Box 5"/>
          <p:cNvSpPr txBox="1">
            <a:spLocks noChangeArrowheads="1"/>
          </p:cNvSpPr>
          <p:nvPr/>
        </p:nvSpPr>
        <p:spPr bwMode="auto">
          <a:xfrm>
            <a:off x="533400" y="1295400"/>
            <a:ext cx="2057400" cy="519113"/>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800" u="none"/>
              <a:t>Absolute</a:t>
            </a:r>
          </a:p>
        </p:txBody>
      </p:sp>
      <p:sp>
        <p:nvSpPr>
          <p:cNvPr id="122886" name="Text Box 6"/>
          <p:cNvSpPr txBox="1">
            <a:spLocks noChangeArrowheads="1"/>
          </p:cNvSpPr>
          <p:nvPr/>
        </p:nvSpPr>
        <p:spPr bwMode="auto">
          <a:xfrm>
            <a:off x="4038600" y="1219200"/>
            <a:ext cx="3276600" cy="519113"/>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800" u="none"/>
              <a:t>Relative</a:t>
            </a:r>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u="sng">
                <a:ea typeface="ＭＳ Ｐゴシック" pitchFamily="-105" charset="-128"/>
                <a:cs typeface="ＭＳ Ｐゴシック" pitchFamily="-105" charset="-128"/>
              </a:rPr>
              <a:t>Alphabet Soup</a:t>
            </a:r>
          </a:p>
        </p:txBody>
      </p:sp>
      <p:sp>
        <p:nvSpPr>
          <p:cNvPr id="126979" name="Text Box 3"/>
          <p:cNvSpPr txBox="1">
            <a:spLocks noChangeArrowheads="1"/>
          </p:cNvSpPr>
          <p:nvPr/>
        </p:nvSpPr>
        <p:spPr bwMode="auto">
          <a:xfrm>
            <a:off x="533400" y="1752600"/>
            <a:ext cx="2057400" cy="2655888"/>
          </a:xfrm>
          <a:prstGeom prst="rect">
            <a:avLst/>
          </a:prstGeom>
          <a:noFill/>
          <a:ln w="9525">
            <a:noFill/>
            <a:miter lim="800000"/>
            <a:headEnd/>
            <a:tailEnd/>
          </a:ln>
        </p:spPr>
        <p:txBody>
          <a:bodyPr>
            <a:prstTxWarp prst="textNoShape">
              <a:avLst/>
            </a:prstTxWarp>
            <a:spAutoFit/>
          </a:bodyPr>
          <a:lstStyle/>
          <a:p>
            <a:pPr>
              <a:spcBef>
                <a:spcPct val="50000"/>
              </a:spcBef>
            </a:pPr>
            <a:r>
              <a:rPr lang="en-US" sz="2400"/>
              <a:t>Electrosurgical</a:t>
            </a:r>
          </a:p>
          <a:p>
            <a:pPr algn="ctr">
              <a:spcBef>
                <a:spcPct val="50000"/>
              </a:spcBef>
            </a:pPr>
            <a:r>
              <a:rPr lang="en-US" sz="1800" u="none"/>
              <a:t>TURP</a:t>
            </a:r>
          </a:p>
          <a:p>
            <a:pPr algn="ctr">
              <a:spcBef>
                <a:spcPct val="50000"/>
              </a:spcBef>
            </a:pPr>
            <a:r>
              <a:rPr lang="en-US" sz="1800" u="none"/>
              <a:t>TUVP</a:t>
            </a:r>
          </a:p>
          <a:p>
            <a:pPr algn="ctr">
              <a:spcBef>
                <a:spcPct val="50000"/>
              </a:spcBef>
            </a:pPr>
            <a:r>
              <a:rPr lang="en-US" sz="1800" u="none"/>
              <a:t>Gyrus</a:t>
            </a:r>
          </a:p>
          <a:p>
            <a:pPr algn="ctr">
              <a:spcBef>
                <a:spcPct val="50000"/>
              </a:spcBef>
            </a:pPr>
            <a:r>
              <a:rPr lang="en-US" sz="1800" u="none"/>
              <a:t>TUIP</a:t>
            </a:r>
          </a:p>
          <a:p>
            <a:pPr algn="ctr">
              <a:spcBef>
                <a:spcPct val="50000"/>
              </a:spcBef>
            </a:pPr>
            <a:endParaRPr lang="en-US" sz="2400"/>
          </a:p>
        </p:txBody>
      </p:sp>
      <p:sp>
        <p:nvSpPr>
          <p:cNvPr id="126980" name="Text Box 4"/>
          <p:cNvSpPr txBox="1">
            <a:spLocks noChangeArrowheads="1"/>
          </p:cNvSpPr>
          <p:nvPr/>
        </p:nvSpPr>
        <p:spPr bwMode="auto">
          <a:xfrm>
            <a:off x="3048000" y="2590800"/>
            <a:ext cx="990600" cy="29337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400"/>
              <a:t>Laser</a:t>
            </a:r>
          </a:p>
          <a:p>
            <a:pPr algn="ctr">
              <a:spcBef>
                <a:spcPct val="50000"/>
              </a:spcBef>
            </a:pPr>
            <a:r>
              <a:rPr lang="en-US" sz="1800" u="none"/>
              <a:t>PVP</a:t>
            </a:r>
          </a:p>
          <a:p>
            <a:pPr algn="ctr">
              <a:spcBef>
                <a:spcPct val="50000"/>
              </a:spcBef>
            </a:pPr>
            <a:r>
              <a:rPr lang="en-US" sz="1800" u="none"/>
              <a:t>HoLAP</a:t>
            </a:r>
          </a:p>
          <a:p>
            <a:pPr algn="ctr">
              <a:spcBef>
                <a:spcPct val="50000"/>
              </a:spcBef>
            </a:pPr>
            <a:r>
              <a:rPr lang="en-US" sz="1800" u="none"/>
              <a:t>HoLEP</a:t>
            </a:r>
          </a:p>
          <a:p>
            <a:pPr algn="ctr">
              <a:spcBef>
                <a:spcPct val="50000"/>
              </a:spcBef>
            </a:pPr>
            <a:r>
              <a:rPr lang="en-US" sz="1800" u="none"/>
              <a:t>ILC</a:t>
            </a:r>
          </a:p>
          <a:p>
            <a:pPr algn="ctr">
              <a:spcBef>
                <a:spcPct val="50000"/>
              </a:spcBef>
            </a:pPr>
            <a:r>
              <a:rPr lang="en-US" sz="1800" u="none"/>
              <a:t>CLAP</a:t>
            </a:r>
          </a:p>
          <a:p>
            <a:pPr algn="ctr">
              <a:spcBef>
                <a:spcPct val="50000"/>
              </a:spcBef>
            </a:pPr>
            <a:r>
              <a:rPr lang="en-US" sz="1800" u="none"/>
              <a:t>VLAP</a:t>
            </a:r>
          </a:p>
        </p:txBody>
      </p:sp>
      <p:sp>
        <p:nvSpPr>
          <p:cNvPr id="126981" name="Text Box 5"/>
          <p:cNvSpPr txBox="1">
            <a:spLocks noChangeArrowheads="1"/>
          </p:cNvSpPr>
          <p:nvPr/>
        </p:nvSpPr>
        <p:spPr bwMode="auto">
          <a:xfrm>
            <a:off x="457200" y="4648200"/>
            <a:ext cx="2286000" cy="16954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400"/>
              <a:t>Open</a:t>
            </a:r>
          </a:p>
          <a:p>
            <a:pPr algn="ctr">
              <a:spcBef>
                <a:spcPct val="50000"/>
              </a:spcBef>
            </a:pPr>
            <a:r>
              <a:rPr lang="en-US" sz="1800" u="none"/>
              <a:t>Suprapubic</a:t>
            </a:r>
          </a:p>
          <a:p>
            <a:pPr algn="ctr">
              <a:spcBef>
                <a:spcPct val="50000"/>
              </a:spcBef>
            </a:pPr>
            <a:r>
              <a:rPr lang="en-US" sz="1800" u="none"/>
              <a:t>Retropubic</a:t>
            </a:r>
          </a:p>
          <a:p>
            <a:pPr algn="ctr">
              <a:spcBef>
                <a:spcPct val="50000"/>
              </a:spcBef>
            </a:pPr>
            <a:r>
              <a:rPr lang="en-US" sz="1800" u="none"/>
              <a:t>Perineal</a:t>
            </a:r>
          </a:p>
        </p:txBody>
      </p:sp>
      <p:sp>
        <p:nvSpPr>
          <p:cNvPr id="126982" name="Line 6"/>
          <p:cNvSpPr>
            <a:spLocks noChangeShapeType="1"/>
          </p:cNvSpPr>
          <p:nvPr/>
        </p:nvSpPr>
        <p:spPr bwMode="auto">
          <a:xfrm>
            <a:off x="4343400" y="1676400"/>
            <a:ext cx="0" cy="4800600"/>
          </a:xfrm>
          <a:prstGeom prst="line">
            <a:avLst/>
          </a:prstGeom>
          <a:noFill/>
          <a:ln w="38100">
            <a:solidFill>
              <a:srgbClr val="FF6600"/>
            </a:solidFill>
            <a:round/>
            <a:headEnd/>
            <a:tailEnd/>
          </a:ln>
        </p:spPr>
        <p:txBody>
          <a:bodyPr wrap="none">
            <a:prstTxWarp prst="textNoShape">
              <a:avLst/>
            </a:prstTxWarp>
          </a:bodyPr>
          <a:lstStyle/>
          <a:p>
            <a:endParaRPr lang="en-US"/>
          </a:p>
        </p:txBody>
      </p:sp>
      <p:sp>
        <p:nvSpPr>
          <p:cNvPr id="126983" name="Text Box 7"/>
          <p:cNvSpPr txBox="1">
            <a:spLocks noChangeArrowheads="1"/>
          </p:cNvSpPr>
          <p:nvPr/>
        </p:nvSpPr>
        <p:spPr bwMode="auto">
          <a:xfrm>
            <a:off x="4800600" y="2590800"/>
            <a:ext cx="3733800" cy="29337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400"/>
              <a:t>Minimally-Invasive</a:t>
            </a:r>
          </a:p>
          <a:p>
            <a:pPr algn="ctr">
              <a:spcBef>
                <a:spcPct val="50000"/>
              </a:spcBef>
            </a:pPr>
            <a:r>
              <a:rPr lang="en-US" sz="1800" u="none"/>
              <a:t>TUMT</a:t>
            </a:r>
          </a:p>
          <a:p>
            <a:pPr algn="ctr">
              <a:spcBef>
                <a:spcPct val="50000"/>
              </a:spcBef>
            </a:pPr>
            <a:r>
              <a:rPr lang="en-US" sz="1800" u="none"/>
              <a:t>TUNA</a:t>
            </a:r>
          </a:p>
          <a:p>
            <a:pPr algn="ctr">
              <a:spcBef>
                <a:spcPct val="50000"/>
              </a:spcBef>
            </a:pPr>
            <a:r>
              <a:rPr lang="en-US" sz="1800" u="none"/>
              <a:t>WIT</a:t>
            </a:r>
          </a:p>
          <a:p>
            <a:pPr algn="ctr">
              <a:spcBef>
                <a:spcPct val="50000"/>
              </a:spcBef>
            </a:pPr>
            <a:r>
              <a:rPr lang="en-US" sz="1800" u="none"/>
              <a:t>TEAP</a:t>
            </a:r>
          </a:p>
          <a:p>
            <a:pPr algn="ctr">
              <a:spcBef>
                <a:spcPct val="50000"/>
              </a:spcBef>
            </a:pPr>
            <a:r>
              <a:rPr lang="en-US" sz="1800" u="none"/>
              <a:t>Botox</a:t>
            </a:r>
          </a:p>
          <a:p>
            <a:pPr algn="ctr">
              <a:spcBef>
                <a:spcPct val="50000"/>
              </a:spcBef>
            </a:pPr>
            <a:r>
              <a:rPr lang="en-US" sz="1800" u="none"/>
              <a:t>ILC</a:t>
            </a:r>
          </a:p>
        </p:txBody>
      </p:sp>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a:ea typeface="ＭＳ Ｐゴシック" pitchFamily="-105" charset="-128"/>
                <a:cs typeface="ＭＳ Ｐゴシック" pitchFamily="-105" charset="-128"/>
              </a:rPr>
              <a:t>Transurethral Resection of the Prostate (TURP): Overview</a:t>
            </a:r>
          </a:p>
        </p:txBody>
      </p:sp>
      <p:sp>
        <p:nvSpPr>
          <p:cNvPr id="129027" name="Rectangle 3"/>
          <p:cNvSpPr>
            <a:spLocks noGrp="1" noChangeArrowheads="1"/>
          </p:cNvSpPr>
          <p:nvPr>
            <p:ph type="body" sz="half" idx="1"/>
          </p:nvPr>
        </p:nvSpPr>
        <p:spPr>
          <a:xfrm>
            <a:off x="530225" y="1778000"/>
            <a:ext cx="3992563" cy="4191000"/>
          </a:xfrm>
        </p:spPr>
        <p:txBody>
          <a:bodyPr/>
          <a:lstStyle/>
          <a:p>
            <a:pPr eaLnBrk="1" hangingPunct="1">
              <a:spcBef>
                <a:spcPct val="15000"/>
              </a:spcBef>
              <a:buFontTx/>
              <a:buNone/>
            </a:pPr>
            <a:r>
              <a:rPr lang="en-US" sz="2600" b="1">
                <a:solidFill>
                  <a:schemeClr val="tx1"/>
                </a:solidFill>
                <a:ea typeface="ＭＳ Ｐゴシック" pitchFamily="-105" charset="-128"/>
                <a:cs typeface="ＭＳ Ｐゴシック" pitchFamily="-105" charset="-128"/>
              </a:rPr>
              <a:t>Advantages</a:t>
            </a:r>
          </a:p>
          <a:p>
            <a:pPr eaLnBrk="1" hangingPunct="1">
              <a:spcBef>
                <a:spcPct val="15000"/>
              </a:spcBef>
            </a:pPr>
            <a:r>
              <a:rPr lang="en-US" sz="2600" b="1">
                <a:ea typeface="ＭＳ Ｐゴシック" pitchFamily="-105" charset="-128"/>
                <a:cs typeface="ＭＳ Ｐゴシック" pitchFamily="-105" charset="-128"/>
              </a:rPr>
              <a:t>Availability of long-term outcomes data</a:t>
            </a:r>
          </a:p>
          <a:p>
            <a:pPr eaLnBrk="1" hangingPunct="1">
              <a:spcBef>
                <a:spcPct val="15000"/>
              </a:spcBef>
            </a:pPr>
            <a:r>
              <a:rPr lang="en-US" sz="2600" b="1">
                <a:ea typeface="ＭＳ Ｐゴシック" pitchFamily="-105" charset="-128"/>
                <a:cs typeface="ＭＳ Ｐゴシック" pitchFamily="-105" charset="-128"/>
              </a:rPr>
              <a:t>Good clinical results</a:t>
            </a:r>
          </a:p>
          <a:p>
            <a:pPr eaLnBrk="1" hangingPunct="1">
              <a:spcBef>
                <a:spcPct val="15000"/>
              </a:spcBef>
            </a:pPr>
            <a:r>
              <a:rPr lang="en-US" sz="2600" b="1">
                <a:ea typeface="ＭＳ Ｐゴシック" pitchFamily="-105" charset="-128"/>
                <a:cs typeface="ＭＳ Ｐゴシック" pitchFamily="-105" charset="-128"/>
              </a:rPr>
              <a:t>Treats prostates &lt;150 g</a:t>
            </a:r>
          </a:p>
          <a:p>
            <a:pPr eaLnBrk="1" hangingPunct="1">
              <a:spcBef>
                <a:spcPct val="15000"/>
              </a:spcBef>
            </a:pPr>
            <a:r>
              <a:rPr lang="en-US" sz="2600" b="1">
                <a:ea typeface="ＭＳ Ｐゴシック" pitchFamily="-105" charset="-128"/>
                <a:cs typeface="ＭＳ Ｐゴシック" pitchFamily="-105" charset="-128"/>
              </a:rPr>
              <a:t>Low retreatment rate</a:t>
            </a:r>
          </a:p>
          <a:p>
            <a:pPr eaLnBrk="1" hangingPunct="1">
              <a:spcBef>
                <a:spcPct val="15000"/>
              </a:spcBef>
            </a:pPr>
            <a:r>
              <a:rPr lang="en-US" sz="2600" b="1">
                <a:ea typeface="ＭＳ Ｐゴシック" pitchFamily="-105" charset="-128"/>
                <a:cs typeface="ＭＳ Ｐゴシック" pitchFamily="-105" charset="-128"/>
              </a:rPr>
              <a:t>Low mortality</a:t>
            </a:r>
          </a:p>
        </p:txBody>
      </p:sp>
      <p:sp>
        <p:nvSpPr>
          <p:cNvPr id="129028" name="Rectangle 4"/>
          <p:cNvSpPr>
            <a:spLocks noGrp="1" noChangeArrowheads="1"/>
          </p:cNvSpPr>
          <p:nvPr>
            <p:ph type="body" sz="half" idx="2"/>
          </p:nvPr>
        </p:nvSpPr>
        <p:spPr>
          <a:xfrm>
            <a:off x="4625975" y="1778000"/>
            <a:ext cx="4338638" cy="2789238"/>
          </a:xfrm>
        </p:spPr>
        <p:txBody>
          <a:bodyPr/>
          <a:lstStyle/>
          <a:p>
            <a:pPr eaLnBrk="1" hangingPunct="1">
              <a:spcBef>
                <a:spcPct val="15000"/>
              </a:spcBef>
              <a:buFontTx/>
              <a:buNone/>
            </a:pPr>
            <a:r>
              <a:rPr lang="en-US" sz="2600" b="1">
                <a:solidFill>
                  <a:schemeClr val="tx1"/>
                </a:solidFill>
                <a:ea typeface="ＭＳ Ｐゴシック" pitchFamily="-105" charset="-128"/>
                <a:cs typeface="ＭＳ Ｐゴシック" pitchFamily="-105" charset="-128"/>
              </a:rPr>
              <a:t>Disadvantages</a:t>
            </a:r>
          </a:p>
          <a:p>
            <a:pPr eaLnBrk="1" hangingPunct="1">
              <a:spcBef>
                <a:spcPct val="15000"/>
              </a:spcBef>
            </a:pPr>
            <a:r>
              <a:rPr lang="en-US" sz="2600" b="1">
                <a:ea typeface="ＭＳ Ｐゴシック" pitchFamily="-105" charset="-128"/>
                <a:cs typeface="ＭＳ Ｐゴシック" pitchFamily="-105" charset="-128"/>
              </a:rPr>
              <a:t>Retrograde ejaculation</a:t>
            </a:r>
          </a:p>
          <a:p>
            <a:pPr eaLnBrk="1" hangingPunct="1">
              <a:spcBef>
                <a:spcPct val="15000"/>
              </a:spcBef>
            </a:pPr>
            <a:r>
              <a:rPr lang="en-US" sz="2600" b="1">
                <a:ea typeface="ＭＳ Ｐゴシック" pitchFamily="-105" charset="-128"/>
                <a:cs typeface="ＭＳ Ｐゴシック" pitchFamily="-105" charset="-128"/>
              </a:rPr>
              <a:t>Bleeding</a:t>
            </a:r>
          </a:p>
          <a:p>
            <a:pPr eaLnBrk="1" hangingPunct="1">
              <a:spcBef>
                <a:spcPct val="15000"/>
              </a:spcBef>
            </a:pPr>
            <a:r>
              <a:rPr lang="en-US" sz="2600" b="1">
                <a:ea typeface="ＭＳ Ｐゴシック" pitchFamily="-105" charset="-128"/>
                <a:cs typeface="ＭＳ Ｐゴシック" pitchFamily="-105" charset="-128"/>
              </a:rPr>
              <a:t>TUR Syndrome</a:t>
            </a:r>
          </a:p>
          <a:p>
            <a:pPr eaLnBrk="1" hangingPunct="1">
              <a:spcBef>
                <a:spcPct val="15000"/>
              </a:spcBef>
            </a:pPr>
            <a:r>
              <a:rPr lang="en-US" sz="2600" b="1">
                <a:ea typeface="ＭＳ Ｐゴシック" pitchFamily="-105" charset="-128"/>
                <a:cs typeface="ＭＳ Ｐゴシック" pitchFamily="-105" charset="-128"/>
              </a:rPr>
              <a:t>Catheter time</a:t>
            </a:r>
          </a:p>
          <a:p>
            <a:pPr eaLnBrk="1" hangingPunct="1">
              <a:spcBef>
                <a:spcPct val="15000"/>
              </a:spcBef>
            </a:pPr>
            <a:r>
              <a:rPr lang="en-US" sz="2600" b="1">
                <a:ea typeface="ＭＳ Ｐゴシック" pitchFamily="-105" charset="-128"/>
                <a:cs typeface="ＭＳ Ｐゴシック" pitchFamily="-105" charset="-128"/>
              </a:rPr>
              <a:t>Hospital Stay</a:t>
            </a:r>
          </a:p>
          <a:p>
            <a:pPr eaLnBrk="1" hangingPunct="1">
              <a:spcBef>
                <a:spcPct val="15000"/>
              </a:spcBef>
            </a:pPr>
            <a:endParaRPr lang="en-US" sz="2600" b="1">
              <a:ea typeface="ＭＳ Ｐゴシック" pitchFamily="-105" charset="-128"/>
              <a:cs typeface="ＭＳ Ｐゴシック" pitchFamily="-105" charset="-128"/>
            </a:endParaRPr>
          </a:p>
        </p:txBody>
      </p:sp>
      <p:sp>
        <p:nvSpPr>
          <p:cNvPr id="129029" name="Text Box 5"/>
          <p:cNvSpPr txBox="1">
            <a:spLocks noChangeArrowheads="1"/>
          </p:cNvSpPr>
          <p:nvPr/>
        </p:nvSpPr>
        <p:spPr bwMode="auto">
          <a:xfrm>
            <a:off x="1233488" y="5581650"/>
            <a:ext cx="7735887" cy="904875"/>
          </a:xfrm>
          <a:prstGeom prst="rect">
            <a:avLst/>
          </a:prstGeom>
          <a:noFill/>
          <a:ln w="9525">
            <a:noFill/>
            <a:miter lim="800000"/>
            <a:headEnd/>
            <a:tailEnd/>
          </a:ln>
        </p:spPr>
        <p:txBody>
          <a:bodyPr anchor="b">
            <a:prstTxWarp prst="textNoShape">
              <a:avLst/>
            </a:prstTxWarp>
          </a:bodyPr>
          <a:lstStyle/>
          <a:p>
            <a:r>
              <a:rPr lang="en-US" sz="1600" u="none">
                <a:latin typeface="Arial" pitchFamily="-105" charset="0"/>
                <a:ea typeface="Arial" pitchFamily="-105" charset="0"/>
                <a:cs typeface="Arial" pitchFamily="-105" charset="0"/>
              </a:rPr>
              <a:t>Borth CS et al. </a:t>
            </a:r>
            <a:r>
              <a:rPr lang="en-US" sz="1600" i="1" u="none">
                <a:latin typeface="Arial" pitchFamily="-105" charset="0"/>
                <a:ea typeface="Arial" pitchFamily="-105" charset="0"/>
                <a:cs typeface="Arial" pitchFamily="-105" charset="0"/>
              </a:rPr>
              <a:t>Urology</a:t>
            </a:r>
            <a:r>
              <a:rPr lang="en-US" sz="1600" u="none">
                <a:latin typeface="Arial" pitchFamily="-105" charset="0"/>
                <a:ea typeface="Arial" pitchFamily="-105" charset="0"/>
                <a:cs typeface="Arial" pitchFamily="-105" charset="0"/>
              </a:rPr>
              <a:t>. 2001;57:1082-1086.</a:t>
            </a:r>
            <a:br>
              <a:rPr lang="en-US" sz="1600" u="none">
                <a:latin typeface="Arial" pitchFamily="-105" charset="0"/>
                <a:ea typeface="Arial" pitchFamily="-105" charset="0"/>
                <a:cs typeface="Arial" pitchFamily="-105" charset="0"/>
              </a:rPr>
            </a:br>
            <a:r>
              <a:rPr lang="en-US" sz="1600" u="none">
                <a:latin typeface="Arial" pitchFamily="-105" charset="0"/>
                <a:ea typeface="Arial" pitchFamily="-105" charset="0"/>
                <a:cs typeface="Arial" pitchFamily="-105" charset="0"/>
              </a:rPr>
              <a:t>Mebust WK et al. </a:t>
            </a:r>
            <a:r>
              <a:rPr lang="en-US" sz="1600" i="1" u="none">
                <a:latin typeface="Arial" pitchFamily="-105" charset="0"/>
                <a:ea typeface="Arial" pitchFamily="-105" charset="0"/>
                <a:cs typeface="Arial" pitchFamily="-105" charset="0"/>
              </a:rPr>
              <a:t>J Urol</a:t>
            </a:r>
            <a:r>
              <a:rPr lang="en-US" sz="1600" u="none">
                <a:latin typeface="Arial" pitchFamily="-105" charset="0"/>
                <a:ea typeface="Arial" pitchFamily="-105" charset="0"/>
                <a:cs typeface="Arial" pitchFamily="-105" charset="0"/>
              </a:rPr>
              <a:t>. 1989;141:243-247.</a:t>
            </a:r>
          </a:p>
          <a:p>
            <a:r>
              <a:rPr lang="en-US" sz="1600" u="none">
                <a:latin typeface="Arial" pitchFamily="-105" charset="0"/>
                <a:ea typeface="Arial" pitchFamily="-105" charset="0"/>
                <a:cs typeface="Arial" pitchFamily="-105" charset="0"/>
              </a:rPr>
              <a:t>Wagner JR et al. </a:t>
            </a:r>
            <a:r>
              <a:rPr lang="en-US" sz="1600" i="1" u="none">
                <a:latin typeface="Arial" pitchFamily="-105" charset="0"/>
                <a:ea typeface="Arial" pitchFamily="-105" charset="0"/>
                <a:cs typeface="Arial" pitchFamily="-105" charset="0"/>
              </a:rPr>
              <a:t>Semin Surg Oncol</a:t>
            </a:r>
            <a:r>
              <a:rPr lang="en-US" sz="1600" u="none">
                <a:latin typeface="Arial" pitchFamily="-105" charset="0"/>
                <a:ea typeface="Arial" pitchFamily="-105" charset="0"/>
                <a:cs typeface="Arial" pitchFamily="-105" charset="0"/>
              </a:rPr>
              <a:t>. 2000;18:216-228.</a:t>
            </a:r>
          </a:p>
        </p:txBody>
      </p:sp>
      <p:sp>
        <p:nvSpPr>
          <p:cNvPr id="129030" name="Text Box 6"/>
          <p:cNvSpPr txBox="1">
            <a:spLocks noChangeArrowheads="1"/>
          </p:cNvSpPr>
          <p:nvPr/>
        </p:nvSpPr>
        <p:spPr bwMode="auto">
          <a:xfrm>
            <a:off x="461963" y="6521450"/>
            <a:ext cx="631825"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b="1" u="none">
                <a:solidFill>
                  <a:schemeClr val="accent2"/>
                </a:solidFill>
                <a:latin typeface="Arial" pitchFamily="-105" charset="0"/>
              </a:rPr>
              <a:t>7.21</a:t>
            </a:r>
          </a:p>
        </p:txBody>
      </p:sp>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TURP"/>
          <p:cNvPicPr>
            <a:picLocks noChangeAspect="1" noChangeArrowheads="1"/>
          </p:cNvPicPr>
          <p:nvPr/>
        </p:nvPicPr>
        <p:blipFill>
          <a:blip r:embed="rId3"/>
          <a:srcRect/>
          <a:stretch>
            <a:fillRect/>
          </a:stretch>
        </p:blipFill>
        <p:spPr bwMode="auto">
          <a:xfrm>
            <a:off x="1828800" y="609600"/>
            <a:ext cx="5164138" cy="52593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en-US">
                <a:ea typeface="ＭＳ Ｐゴシック" pitchFamily="-105" charset="-128"/>
                <a:cs typeface="ＭＳ Ｐゴシック" pitchFamily="-105" charset="-128"/>
              </a:rPr>
              <a:t>TURP: Efficacy</a:t>
            </a:r>
          </a:p>
        </p:txBody>
      </p:sp>
      <p:sp>
        <p:nvSpPr>
          <p:cNvPr id="133123" name="Rectangle 3"/>
          <p:cNvSpPr>
            <a:spLocks noGrp="1" noChangeArrowheads="1"/>
          </p:cNvSpPr>
          <p:nvPr>
            <p:ph type="body" idx="1"/>
          </p:nvPr>
        </p:nvSpPr>
        <p:spPr>
          <a:xfrm>
            <a:off x="685800" y="2184400"/>
            <a:ext cx="7650163" cy="3475038"/>
          </a:xfrm>
        </p:spPr>
        <p:txBody>
          <a:bodyPr/>
          <a:lstStyle/>
          <a:p>
            <a:pPr eaLnBrk="1" hangingPunct="1">
              <a:lnSpc>
                <a:spcPct val="90000"/>
              </a:lnSpc>
              <a:spcBef>
                <a:spcPct val="25000"/>
              </a:spcBef>
              <a:spcAft>
                <a:spcPct val="25000"/>
              </a:spcAft>
            </a:pPr>
            <a:r>
              <a:rPr lang="en-US" b="1">
                <a:ea typeface="ＭＳ Ｐゴシック" pitchFamily="-105" charset="-128"/>
                <a:cs typeface="ＭＳ Ｐゴシック" pitchFamily="-105" charset="-128"/>
              </a:rPr>
              <a:t>Symptom improvement in 88% of patients</a:t>
            </a:r>
          </a:p>
          <a:p>
            <a:pPr eaLnBrk="1" hangingPunct="1">
              <a:lnSpc>
                <a:spcPct val="90000"/>
              </a:lnSpc>
              <a:spcBef>
                <a:spcPct val="25000"/>
              </a:spcBef>
              <a:spcAft>
                <a:spcPct val="25000"/>
              </a:spcAft>
            </a:pPr>
            <a:r>
              <a:rPr lang="en-US" b="1">
                <a:ea typeface="ＭＳ Ｐゴシック" pitchFamily="-105" charset="-128"/>
                <a:cs typeface="ＭＳ Ｐゴシック" pitchFamily="-105" charset="-128"/>
              </a:rPr>
              <a:t>82% decrease in AUA Symptom Score</a:t>
            </a:r>
          </a:p>
          <a:p>
            <a:pPr eaLnBrk="1" hangingPunct="1">
              <a:lnSpc>
                <a:spcPct val="90000"/>
              </a:lnSpc>
              <a:spcBef>
                <a:spcPct val="25000"/>
              </a:spcBef>
              <a:spcAft>
                <a:spcPct val="25000"/>
              </a:spcAft>
            </a:pPr>
            <a:r>
              <a:rPr lang="en-US" b="1">
                <a:ea typeface="ＭＳ Ｐゴシック" pitchFamily="-105" charset="-128"/>
                <a:cs typeface="ＭＳ Ｐゴシック" pitchFamily="-105" charset="-128"/>
              </a:rPr>
              <a:t>125% improvement in peak flow rate (Q</a:t>
            </a:r>
            <a:r>
              <a:rPr lang="en-US" b="1" baseline="-25000">
                <a:ea typeface="ＭＳ Ｐゴシック" pitchFamily="-105" charset="-128"/>
                <a:cs typeface="ＭＳ Ｐゴシック" pitchFamily="-105" charset="-128"/>
              </a:rPr>
              <a:t>max</a:t>
            </a:r>
            <a:r>
              <a:rPr lang="en-US" b="1">
                <a:ea typeface="ＭＳ Ｐゴシック" pitchFamily="-105" charset="-128"/>
                <a:cs typeface="ＭＳ Ｐゴシック" pitchFamily="-105" charset="-128"/>
              </a:rPr>
              <a:t>)</a:t>
            </a:r>
          </a:p>
          <a:p>
            <a:pPr eaLnBrk="1" hangingPunct="1">
              <a:lnSpc>
                <a:spcPct val="90000"/>
              </a:lnSpc>
              <a:spcBef>
                <a:spcPct val="25000"/>
              </a:spcBef>
              <a:spcAft>
                <a:spcPct val="25000"/>
              </a:spcAft>
            </a:pPr>
            <a:r>
              <a:rPr lang="en-US" b="1">
                <a:ea typeface="ＭＳ Ｐゴシック" pitchFamily="-105" charset="-128"/>
                <a:cs typeface="ＭＳ Ｐゴシック" pitchFamily="-105" charset="-128"/>
              </a:rPr>
              <a:t>Re-op rate approx. 1.5%/yr</a:t>
            </a:r>
          </a:p>
        </p:txBody>
      </p:sp>
      <p:sp>
        <p:nvSpPr>
          <p:cNvPr id="104452" name="Text Box 4"/>
          <p:cNvSpPr txBox="1">
            <a:spLocks noChangeArrowheads="1"/>
          </p:cNvSpPr>
          <p:nvPr/>
        </p:nvSpPr>
        <p:spPr bwMode="auto">
          <a:xfrm>
            <a:off x="1447800" y="5943600"/>
            <a:ext cx="5159375" cy="539750"/>
          </a:xfrm>
          <a:prstGeom prst="rect">
            <a:avLst/>
          </a:prstGeom>
          <a:noFill/>
          <a:ln w="9525">
            <a:noFill/>
            <a:miter lim="800000"/>
            <a:headEnd/>
            <a:tailEnd/>
          </a:ln>
          <a:effectLst/>
        </p:spPr>
        <p:txBody>
          <a:bodyPr anchor="b">
            <a:prstTxWarp prst="textNoShape">
              <a:avLst/>
            </a:prstTxWarp>
          </a:bodyPr>
          <a:lstStyle/>
          <a:p>
            <a:pPr algn="r">
              <a:defRPr/>
            </a:pPr>
            <a:r>
              <a:rPr lang="en-US" sz="1600" u="none">
                <a:effectLst>
                  <a:outerShdw blurRad="38100" dist="38100" dir="2700000" algn="tl">
                    <a:srgbClr val="000000"/>
                  </a:outerShdw>
                </a:effectLst>
                <a:latin typeface="Arial" pitchFamily="-107" charset="0"/>
                <a:ea typeface="Arial" pitchFamily="-107" charset="0"/>
                <a:cs typeface="Arial" pitchFamily="-107" charset="0"/>
              </a:rPr>
              <a:t>Jepsen JV et al. </a:t>
            </a:r>
            <a:r>
              <a:rPr lang="en-US" sz="1600" i="1" u="none">
                <a:effectLst>
                  <a:outerShdw blurRad="38100" dist="38100" dir="2700000" algn="tl">
                    <a:srgbClr val="000000"/>
                  </a:outerShdw>
                </a:effectLst>
                <a:latin typeface="Arial" pitchFamily="-107" charset="0"/>
                <a:ea typeface="Arial" pitchFamily="-107" charset="0"/>
                <a:cs typeface="Arial" pitchFamily="-107" charset="0"/>
              </a:rPr>
              <a:t>Urology</a:t>
            </a:r>
            <a:r>
              <a:rPr lang="en-US" sz="1600" u="none">
                <a:effectLst>
                  <a:outerShdw blurRad="38100" dist="38100" dir="2700000" algn="tl">
                    <a:srgbClr val="000000"/>
                  </a:outerShdw>
                </a:effectLst>
                <a:latin typeface="Arial" pitchFamily="-107" charset="0"/>
                <a:ea typeface="Arial" pitchFamily="-107" charset="0"/>
                <a:cs typeface="Arial" pitchFamily="-107" charset="0"/>
              </a:rPr>
              <a:t>. 1998;51(suppl 4A):23-31.</a:t>
            </a:r>
            <a:endParaRPr lang="en-US" sz="1600" u="none">
              <a:latin typeface="Arial" pitchFamily="-107" charset="0"/>
              <a:ea typeface="Arial" pitchFamily="-107" charset="0"/>
              <a:cs typeface="Arial" pitchFamily="-107" charset="0"/>
            </a:endParaRPr>
          </a:p>
        </p:txBody>
      </p:sp>
      <p:sp>
        <p:nvSpPr>
          <p:cNvPr id="133125" name="Text Box 5"/>
          <p:cNvSpPr txBox="1">
            <a:spLocks noChangeArrowheads="1"/>
          </p:cNvSpPr>
          <p:nvPr/>
        </p:nvSpPr>
        <p:spPr bwMode="auto">
          <a:xfrm>
            <a:off x="461963" y="6521450"/>
            <a:ext cx="631825"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b="1" u="none">
                <a:solidFill>
                  <a:schemeClr val="accent2"/>
                </a:solidFill>
                <a:latin typeface="Arial" pitchFamily="-105" charset="0"/>
              </a:rPr>
              <a:t>7.22</a:t>
            </a:r>
          </a:p>
        </p:txBody>
      </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r>
              <a:rPr lang="en-US" u="sng">
                <a:ea typeface="ＭＳ Ｐゴシック" pitchFamily="-105" charset="-128"/>
                <a:cs typeface="ＭＳ Ｐゴシック" pitchFamily="-105" charset="-128"/>
              </a:rPr>
              <a:t>TURP: Complications</a:t>
            </a:r>
          </a:p>
        </p:txBody>
      </p:sp>
      <p:sp>
        <p:nvSpPr>
          <p:cNvPr id="135171" name="Text Box 3"/>
          <p:cNvSpPr txBox="1">
            <a:spLocks noChangeArrowheads="1"/>
          </p:cNvSpPr>
          <p:nvPr/>
        </p:nvSpPr>
        <p:spPr bwMode="auto">
          <a:xfrm>
            <a:off x="609600" y="1905000"/>
            <a:ext cx="7924800" cy="3506788"/>
          </a:xfrm>
          <a:prstGeom prst="rect">
            <a:avLst/>
          </a:prstGeom>
          <a:noFill/>
          <a:ln w="9525">
            <a:noFill/>
            <a:miter lim="800000"/>
            <a:headEnd/>
            <a:tailEnd/>
          </a:ln>
        </p:spPr>
        <p:txBody>
          <a:bodyPr>
            <a:prstTxWarp prst="textNoShape">
              <a:avLst/>
            </a:prstTxWarp>
            <a:spAutoFit/>
          </a:bodyPr>
          <a:lstStyle/>
          <a:p>
            <a:pPr>
              <a:spcBef>
                <a:spcPct val="50000"/>
              </a:spcBef>
            </a:pPr>
            <a:r>
              <a:rPr lang="en-US" sz="3200" u="none"/>
              <a:t>Clot Retention				16%</a:t>
            </a:r>
          </a:p>
          <a:p>
            <a:pPr>
              <a:spcBef>
                <a:spcPct val="50000"/>
              </a:spcBef>
            </a:pPr>
            <a:r>
              <a:rPr lang="en-US" sz="3200" u="none"/>
              <a:t>Urethral Stricture			8.4%</a:t>
            </a:r>
          </a:p>
          <a:p>
            <a:pPr>
              <a:spcBef>
                <a:spcPct val="50000"/>
              </a:spcBef>
            </a:pPr>
            <a:r>
              <a:rPr lang="en-US" sz="3200" u="none"/>
              <a:t>Transfusions				7.0%</a:t>
            </a:r>
          </a:p>
          <a:p>
            <a:pPr>
              <a:spcBef>
                <a:spcPct val="50000"/>
              </a:spcBef>
            </a:pPr>
            <a:r>
              <a:rPr lang="en-US" sz="3200" u="none"/>
              <a:t>TUR Syndrome				0.9%</a:t>
            </a:r>
          </a:p>
          <a:p>
            <a:pPr>
              <a:spcBef>
                <a:spcPct val="50000"/>
              </a:spcBef>
            </a:pPr>
            <a:r>
              <a:rPr lang="en-US" sz="3200" u="none"/>
              <a:t>Incontinence				1.3%</a:t>
            </a:r>
          </a:p>
        </p:txBody>
      </p:sp>
      <p:sp>
        <p:nvSpPr>
          <p:cNvPr id="135172" name="Text Box 4"/>
          <p:cNvSpPr txBox="1">
            <a:spLocks noChangeArrowheads="1"/>
          </p:cNvSpPr>
          <p:nvPr/>
        </p:nvSpPr>
        <p:spPr bwMode="auto">
          <a:xfrm>
            <a:off x="228600" y="6477000"/>
            <a:ext cx="68580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u="none"/>
              <a:t>Hoffman RM, </a:t>
            </a:r>
            <a:r>
              <a:rPr lang="en-US" sz="1600" i="1" u="none"/>
              <a:t>et al:</a:t>
            </a:r>
            <a:r>
              <a:rPr lang="en-US" sz="1600" u="none"/>
              <a:t> </a:t>
            </a:r>
            <a:r>
              <a:rPr lang="en-US" sz="1600" i="1" u="none"/>
              <a:t>J Urol</a:t>
            </a:r>
            <a:r>
              <a:rPr lang="en-US" sz="1600" u="none"/>
              <a:t> 2003. 169: 210-215</a:t>
            </a:r>
          </a:p>
        </p:txBody>
      </p:sp>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457200" y="715963"/>
            <a:ext cx="8305800" cy="685800"/>
          </a:xfrm>
          <a:noFill/>
        </p:spPr>
        <p:txBody>
          <a:bodyPr/>
          <a:lstStyle/>
          <a:p>
            <a:pPr algn="l" defTabSz="757238" eaLnBrk="1" hangingPunct="1"/>
            <a:r>
              <a:rPr lang="en-GB" sz="4000">
                <a:ea typeface="ＭＳ Ｐゴシック" pitchFamily="-105" charset="-128"/>
                <a:cs typeface="ＭＳ Ｐゴシック" pitchFamily="-105" charset="-128"/>
              </a:rPr>
              <a:t>BPH, LUTS &amp; SEX</a:t>
            </a:r>
          </a:p>
        </p:txBody>
      </p:sp>
      <p:sp>
        <p:nvSpPr>
          <p:cNvPr id="182275" name="Rectangle 3"/>
          <p:cNvSpPr>
            <a:spLocks noGrp="1" noChangeArrowheads="1"/>
          </p:cNvSpPr>
          <p:nvPr>
            <p:ph type="body" idx="1"/>
          </p:nvPr>
        </p:nvSpPr>
        <p:spPr>
          <a:xfrm>
            <a:off x="739775" y="2051050"/>
            <a:ext cx="7627938" cy="3048000"/>
          </a:xfrm>
          <a:noFill/>
        </p:spPr>
        <p:txBody>
          <a:bodyPr lIns="92075" tIns="46038" rIns="92075" bIns="46038"/>
          <a:lstStyle/>
          <a:p>
            <a:pPr marL="0" indent="0" defTabSz="7234238" eaLnBrk="1" hangingPunct="1">
              <a:lnSpc>
                <a:spcPct val="85000"/>
              </a:lnSpc>
              <a:spcBef>
                <a:spcPct val="50000"/>
              </a:spcBef>
            </a:pPr>
            <a:r>
              <a:rPr lang="en-US" sz="3800">
                <a:ea typeface="ＭＳ Ｐゴシック" pitchFamily="-105" charset="-128"/>
                <a:cs typeface="ＭＳ Ｐゴシック" pitchFamily="-105" charset="-128"/>
              </a:rPr>
              <a:t> </a:t>
            </a:r>
            <a:r>
              <a:rPr lang="en-US" sz="2800">
                <a:latin typeface="Arial" pitchFamily="-105" charset="0"/>
                <a:ea typeface="ＭＳ Ｐゴシック" pitchFamily="-105" charset="-128"/>
                <a:cs typeface="ＭＳ Ｐゴシック" pitchFamily="-105" charset="-128"/>
              </a:rPr>
              <a:t>LUTS and ED  are common in middle age and older men</a:t>
            </a:r>
          </a:p>
          <a:p>
            <a:pPr marL="0" indent="0" defTabSz="7234238" eaLnBrk="1" hangingPunct="1">
              <a:lnSpc>
                <a:spcPct val="85000"/>
              </a:lnSpc>
              <a:spcBef>
                <a:spcPct val="50000"/>
              </a:spcBef>
            </a:pPr>
            <a:r>
              <a:rPr lang="en-US" sz="2800">
                <a:latin typeface="Arial" pitchFamily="-105" charset="0"/>
                <a:ea typeface="ＭＳ Ｐゴシック" pitchFamily="-105" charset="-128"/>
                <a:cs typeface="ＭＳ Ｐゴシック" pitchFamily="-105" charset="-128"/>
              </a:rPr>
              <a:t> Sexual function is an important aspect of quality of life</a:t>
            </a:r>
            <a:endParaRPr lang="en-US" sz="2800" b="1">
              <a:latin typeface="Arial" pitchFamily="-105" charset="0"/>
              <a:ea typeface="ＭＳ Ｐゴシック" pitchFamily="-105" charset="-128"/>
              <a:cs typeface="ＭＳ Ｐゴシック" pitchFamily="-105" charset="-128"/>
            </a:endParaRPr>
          </a:p>
          <a:p>
            <a:pPr marL="717550" lvl="1" indent="-276225" defTabSz="7234238" eaLnBrk="1" hangingPunct="1">
              <a:spcBef>
                <a:spcPct val="50000"/>
              </a:spcBef>
              <a:buFontTx/>
              <a:buChar char="-"/>
            </a:pPr>
            <a:r>
              <a:rPr lang="en-GB" sz="2400" b="1">
                <a:solidFill>
                  <a:schemeClr val="folHlink"/>
                </a:solidFill>
                <a:latin typeface="Arial" pitchFamily="-105" charset="0"/>
                <a:sym typeface="Symbol" pitchFamily="-105" charset="2"/>
              </a:rPr>
              <a:t>sexual activity decreases with age</a:t>
            </a:r>
          </a:p>
          <a:p>
            <a:pPr marL="717550" lvl="1" indent="-276225" defTabSz="7234238" eaLnBrk="1" hangingPunct="1">
              <a:spcBef>
                <a:spcPct val="50000"/>
              </a:spcBef>
              <a:buFontTx/>
              <a:buChar char="-"/>
            </a:pPr>
            <a:r>
              <a:rPr lang="en-GB" sz="2400" b="1">
                <a:solidFill>
                  <a:schemeClr val="folHlink"/>
                </a:solidFill>
                <a:latin typeface="Arial" pitchFamily="-105" charset="0"/>
                <a:sym typeface="Symbol" pitchFamily="-105" charset="2"/>
              </a:rPr>
              <a:t>sexual problems increase with age</a:t>
            </a:r>
            <a:endParaRPr lang="en-US" sz="2400" b="1">
              <a:solidFill>
                <a:schemeClr val="folHlink"/>
              </a:solidFill>
              <a:latin typeface="Arial" pitchFamily="-105" charset="0"/>
            </a:endParaRPr>
          </a:p>
        </p:txBody>
      </p:sp>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457200" y="533400"/>
            <a:ext cx="8305800" cy="685800"/>
          </a:xfrm>
          <a:noFill/>
        </p:spPr>
        <p:txBody>
          <a:bodyPr/>
          <a:lstStyle/>
          <a:p>
            <a:pPr algn="l" defTabSz="757238" eaLnBrk="1" hangingPunct="1"/>
            <a:r>
              <a:rPr lang="en-GB" sz="4000">
                <a:ea typeface="ＭＳ Ｐゴシック" pitchFamily="-105" charset="-128"/>
                <a:cs typeface="ＭＳ Ｐゴシック" pitchFamily="-105" charset="-128"/>
              </a:rPr>
              <a:t>BPH, LUTS &amp; SEX</a:t>
            </a:r>
          </a:p>
        </p:txBody>
      </p:sp>
      <p:sp>
        <p:nvSpPr>
          <p:cNvPr id="183299" name="Rectangle 3"/>
          <p:cNvSpPr>
            <a:spLocks noGrp="1" noChangeArrowheads="1"/>
          </p:cNvSpPr>
          <p:nvPr>
            <p:ph type="body" idx="1"/>
          </p:nvPr>
        </p:nvSpPr>
        <p:spPr>
          <a:xfrm>
            <a:off x="457200" y="1828800"/>
            <a:ext cx="8458200" cy="3048000"/>
          </a:xfrm>
          <a:noFill/>
        </p:spPr>
        <p:txBody>
          <a:bodyPr lIns="92075" tIns="46038" rIns="92075" bIns="46038"/>
          <a:lstStyle/>
          <a:p>
            <a:pPr marL="0" indent="0" defTabSz="7234238" eaLnBrk="1" hangingPunct="1">
              <a:lnSpc>
                <a:spcPct val="85000"/>
              </a:lnSpc>
              <a:spcBef>
                <a:spcPct val="50000"/>
              </a:spcBef>
            </a:pPr>
            <a:r>
              <a:rPr lang="en-US" sz="3800">
                <a:ea typeface="ＭＳ Ｐゴシック" pitchFamily="-105" charset="-128"/>
                <a:cs typeface="ＭＳ Ｐゴシック" pitchFamily="-105" charset="-128"/>
              </a:rPr>
              <a:t> </a:t>
            </a:r>
            <a:r>
              <a:rPr lang="en-US" sz="2800">
                <a:latin typeface="Arial" pitchFamily="-105" charset="0"/>
                <a:ea typeface="ＭＳ Ｐゴシック" pitchFamily="-105" charset="-128"/>
                <a:cs typeface="ＭＳ Ｐゴシック" pitchFamily="-105" charset="-128"/>
              </a:rPr>
              <a:t>Erectile dysfunction is often associated with chronic diseases (i.e. diabetes, </a:t>
            </a:r>
            <a:r>
              <a:rPr lang="en-US" sz="2800">
                <a:solidFill>
                  <a:schemeClr val="folHlink"/>
                </a:solidFill>
                <a:latin typeface="Arial" pitchFamily="-105" charset="0"/>
                <a:ea typeface="ＭＳ Ｐゴシック" pitchFamily="-105" charset="-128"/>
                <a:cs typeface="ＭＳ Ｐゴシック" pitchFamily="-105" charset="-128"/>
              </a:rPr>
              <a:t>hypertension</a:t>
            </a:r>
            <a:r>
              <a:rPr lang="en-US" sz="2800">
                <a:latin typeface="Arial" pitchFamily="-105" charset="0"/>
                <a:ea typeface="ＭＳ Ｐゴシック" pitchFamily="-105" charset="-128"/>
                <a:cs typeface="ＭＳ Ｐゴシック" pitchFamily="-105" charset="-128"/>
              </a:rPr>
              <a:t>, … )</a:t>
            </a:r>
          </a:p>
          <a:p>
            <a:pPr marL="0" indent="0" defTabSz="7234238" eaLnBrk="1" hangingPunct="1">
              <a:lnSpc>
                <a:spcPct val="85000"/>
              </a:lnSpc>
              <a:spcBef>
                <a:spcPct val="50000"/>
              </a:spcBef>
            </a:pPr>
            <a:r>
              <a:rPr lang="en-US" sz="2800">
                <a:latin typeface="Arial" pitchFamily="-105" charset="0"/>
                <a:ea typeface="ＭＳ Ｐゴシック" pitchFamily="-105" charset="-128"/>
                <a:cs typeface="ＭＳ Ｐゴシック" pitchFamily="-105" charset="-128"/>
              </a:rPr>
              <a:t>25% of men over 60 years have BPH and HTN (4)</a:t>
            </a:r>
          </a:p>
          <a:p>
            <a:pPr marL="0" indent="0" defTabSz="7234238" eaLnBrk="1" hangingPunct="1">
              <a:lnSpc>
                <a:spcPct val="85000"/>
              </a:lnSpc>
              <a:spcBef>
                <a:spcPct val="50000"/>
              </a:spcBef>
            </a:pPr>
            <a:r>
              <a:rPr lang="en-US" sz="2800">
                <a:latin typeface="Arial" pitchFamily="-105" charset="0"/>
                <a:ea typeface="ＭＳ Ｐゴシック" pitchFamily="-105" charset="-128"/>
                <a:cs typeface="ＭＳ Ｐゴシック" pitchFamily="-105" charset="-128"/>
              </a:rPr>
              <a:t> Recent community-based studies have shown a possible relationship between LUTS and sexual dysfunction (1,2,3)</a:t>
            </a:r>
            <a:endParaRPr lang="en-US" sz="2800" b="1">
              <a:latin typeface="Arial" pitchFamily="-105" charset="0"/>
              <a:ea typeface="ＭＳ Ｐゴシック" pitchFamily="-105" charset="-128"/>
              <a:cs typeface="ＭＳ Ｐゴシック" pitchFamily="-105" charset="-128"/>
            </a:endParaRPr>
          </a:p>
        </p:txBody>
      </p:sp>
      <p:sp>
        <p:nvSpPr>
          <p:cNvPr id="183300" name="Text Box 4"/>
          <p:cNvSpPr txBox="1">
            <a:spLocks noChangeArrowheads="1"/>
          </p:cNvSpPr>
          <p:nvPr/>
        </p:nvSpPr>
        <p:spPr bwMode="auto">
          <a:xfrm>
            <a:off x="762000" y="4953000"/>
            <a:ext cx="7391400" cy="1069975"/>
          </a:xfrm>
          <a:prstGeom prst="rect">
            <a:avLst/>
          </a:prstGeom>
          <a:noFill/>
          <a:ln w="12700">
            <a:noFill/>
            <a:miter lim="800000"/>
            <a:headEnd/>
            <a:tailEnd/>
          </a:ln>
        </p:spPr>
        <p:txBody>
          <a:bodyPr>
            <a:prstTxWarp prst="textNoShape">
              <a:avLst/>
            </a:prstTxWarp>
            <a:spAutoFit/>
          </a:bodyPr>
          <a:lstStyle/>
          <a:p>
            <a:pPr eaLnBrk="0" hangingPunct="0">
              <a:spcBef>
                <a:spcPct val="50000"/>
              </a:spcBef>
              <a:tabLst>
                <a:tab pos="1905000" algn="l"/>
              </a:tabLst>
            </a:pPr>
            <a:r>
              <a:rPr lang="fr-FR" sz="1600" u="none">
                <a:solidFill>
                  <a:schemeClr val="accent1"/>
                </a:solidFill>
                <a:latin typeface="Arial" pitchFamily="-105" charset="0"/>
              </a:rPr>
              <a:t>(1) Mc Farlane et al. - J.Clin.Epidemiol. 1996; 49:1171-76</a:t>
            </a:r>
            <a:br>
              <a:rPr lang="fr-FR" sz="1600" u="none">
                <a:solidFill>
                  <a:schemeClr val="accent1"/>
                </a:solidFill>
                <a:latin typeface="Arial" pitchFamily="-105" charset="0"/>
              </a:rPr>
            </a:br>
            <a:r>
              <a:rPr lang="fr-FR" sz="1600" u="none">
                <a:solidFill>
                  <a:schemeClr val="accent1"/>
                </a:solidFill>
                <a:latin typeface="Arial" pitchFamily="-105" charset="0"/>
              </a:rPr>
              <a:t>(2) Franckel et al. - J.Clin.Epidemiol. 1998; 51:677-68</a:t>
            </a:r>
            <a:br>
              <a:rPr lang="fr-FR" sz="1600" u="none">
                <a:solidFill>
                  <a:schemeClr val="accent1"/>
                </a:solidFill>
                <a:latin typeface="Arial" pitchFamily="-105" charset="0"/>
              </a:rPr>
            </a:br>
            <a:r>
              <a:rPr lang="fr-FR" sz="1600" u="none">
                <a:solidFill>
                  <a:schemeClr val="accent1"/>
                </a:solidFill>
                <a:latin typeface="Arial" pitchFamily="-105" charset="0"/>
              </a:rPr>
              <a:t>(3) Braun et al. - International Journal of Impotence Research 2000; 12:305-311 (4) Flack.Int. J. Clinical Practice 2002; 56(7): 527-530</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5853113"/>
            <a:ext cx="8153400" cy="1004887"/>
          </a:xfrm>
          <a:prstGeom prst="rect">
            <a:avLst/>
          </a:prstGeom>
          <a:noFill/>
          <a:ln w="38100">
            <a:noFill/>
            <a:miter lim="800000"/>
            <a:headEnd/>
            <a:tailEnd/>
          </a:ln>
          <a:effectLst/>
        </p:spPr>
        <p:txBody>
          <a:bodyPr>
            <a:prstTxWarp prst="textNoShape">
              <a:avLst/>
            </a:prstTxWarp>
            <a:spAutoFit/>
          </a:bodyPr>
          <a:lstStyle/>
          <a:p>
            <a:pPr marL="174625" indent="-174625">
              <a:defRPr/>
            </a:pPr>
            <a:r>
              <a:rPr lang="en-GB" sz="1200" u="none">
                <a:effectLst>
                  <a:outerShdw blurRad="38100" dist="38100" dir="2700000" algn="tl">
                    <a:srgbClr val="000000"/>
                  </a:outerShdw>
                </a:effectLst>
                <a:latin typeface="Arial" pitchFamily="-107" charset="0"/>
                <a:ea typeface="+mn-ea"/>
                <a:cs typeface="+mn-cs"/>
              </a:rPr>
              <a:t>Berry SJ, et al. </a:t>
            </a:r>
            <a:r>
              <a:rPr lang="en-GB" sz="1200" i="1" u="none">
                <a:effectLst>
                  <a:outerShdw blurRad="38100" dist="38100" dir="2700000" algn="tl">
                    <a:srgbClr val="000000"/>
                  </a:outerShdw>
                </a:effectLst>
                <a:latin typeface="Arial" pitchFamily="-107" charset="0"/>
                <a:ea typeface="+mn-ea"/>
                <a:cs typeface="+mn-cs"/>
              </a:rPr>
              <a:t>J Urol</a:t>
            </a:r>
            <a:r>
              <a:rPr lang="en-GB" sz="1200" u="none">
                <a:effectLst>
                  <a:outerShdw blurRad="38100" dist="38100" dir="2700000" algn="tl">
                    <a:srgbClr val="000000"/>
                  </a:outerShdw>
                </a:effectLst>
                <a:latin typeface="Arial" pitchFamily="-107" charset="0"/>
                <a:ea typeface="+mn-ea"/>
                <a:cs typeface="+mn-cs"/>
              </a:rPr>
              <a:t>. 1984;132:474-479.</a:t>
            </a:r>
          </a:p>
          <a:p>
            <a:pPr marL="174625" indent="-174625" eaLnBrk="0" hangingPunct="0">
              <a:defRPr/>
            </a:pPr>
            <a:r>
              <a:rPr lang="en-GB" sz="1200" u="none">
                <a:effectLst>
                  <a:outerShdw blurRad="38100" dist="38100" dir="2700000" algn="tl">
                    <a:srgbClr val="000000"/>
                  </a:outerShdw>
                </a:effectLst>
                <a:latin typeface="Arial" pitchFamily="-107" charset="0"/>
                <a:ea typeface="+mn-ea"/>
                <a:cs typeface="+mn-cs"/>
              </a:rPr>
              <a:t>CDC. 2003 National Diabetes Fact Sheet. </a:t>
            </a:r>
          </a:p>
          <a:p>
            <a:pPr marL="174625" indent="-174625" eaLnBrk="0" hangingPunct="0">
              <a:defRPr/>
            </a:pPr>
            <a:r>
              <a:rPr lang="en-GB" sz="1200" u="none">
                <a:effectLst>
                  <a:outerShdw blurRad="38100" dist="38100" dir="2700000" algn="tl">
                    <a:srgbClr val="000000"/>
                  </a:outerShdw>
                </a:effectLst>
                <a:latin typeface="Arial" pitchFamily="-107" charset="0"/>
                <a:ea typeface="+mn-ea"/>
                <a:cs typeface="+mn-cs"/>
              </a:rPr>
              <a:t>Available at </a:t>
            </a:r>
            <a:r>
              <a:rPr lang="en-GB" sz="1200" u="none">
                <a:effectLst>
                  <a:outerShdw blurRad="38100" dist="38100" dir="2700000" algn="tl">
                    <a:srgbClr val="000000"/>
                  </a:outerShdw>
                </a:effectLst>
                <a:latin typeface="Arial" pitchFamily="-107" charset="0"/>
                <a:ea typeface="+mn-ea"/>
                <a:cs typeface="+mn-cs"/>
                <a:hlinkClick r:id="rId3"/>
              </a:rPr>
              <a:t>http://www.cdc.gov/diabetes/pubs/estimates.htm</a:t>
            </a:r>
            <a:r>
              <a:rPr lang="en-GB" sz="1200" u="none">
                <a:effectLst>
                  <a:outerShdw blurRad="38100" dist="38100" dir="2700000" algn="tl">
                    <a:srgbClr val="000000"/>
                  </a:outerShdw>
                </a:effectLst>
                <a:latin typeface="Arial" pitchFamily="-107" charset="0"/>
                <a:ea typeface="+mn-ea"/>
                <a:cs typeface="+mn-cs"/>
              </a:rPr>
              <a:t>. Accessed May 16, 2003.</a:t>
            </a:r>
          </a:p>
          <a:p>
            <a:pPr marL="174625" indent="-174625">
              <a:defRPr/>
            </a:pPr>
            <a:r>
              <a:rPr lang="en-GB" sz="1200" u="none">
                <a:effectLst>
                  <a:outerShdw blurRad="38100" dist="38100" dir="2700000" algn="tl">
                    <a:srgbClr val="000000"/>
                  </a:outerShdw>
                </a:effectLst>
                <a:latin typeface="Arial" pitchFamily="-107" charset="0"/>
                <a:ea typeface="+mn-ea"/>
                <a:cs typeface="+mn-cs"/>
              </a:rPr>
              <a:t>CDC. 1998 </a:t>
            </a:r>
            <a:r>
              <a:rPr lang="en-US" sz="1200" u="none">
                <a:effectLst>
                  <a:outerShdw blurRad="38100" dist="38100" dir="2700000" algn="tl">
                    <a:srgbClr val="000000"/>
                  </a:outerShdw>
                </a:effectLst>
                <a:latin typeface="Arial" pitchFamily="-107" charset="0"/>
                <a:ea typeface="+mn-ea"/>
                <a:cs typeface="+mn-cs"/>
              </a:rPr>
              <a:t>Forecasted State-Specific Estimates of Self-Reported Asthma Prevalence. </a:t>
            </a:r>
          </a:p>
          <a:p>
            <a:pPr marL="174625" indent="-174625">
              <a:defRPr/>
            </a:pPr>
            <a:r>
              <a:rPr lang="en-US" sz="1200" u="none">
                <a:effectLst>
                  <a:outerShdw blurRad="38100" dist="38100" dir="2700000" algn="tl">
                    <a:srgbClr val="000000"/>
                  </a:outerShdw>
                </a:effectLst>
                <a:latin typeface="Arial" pitchFamily="-107" charset="0"/>
                <a:ea typeface="+mn-ea"/>
                <a:cs typeface="+mn-cs"/>
              </a:rPr>
              <a:t>Available at </a:t>
            </a:r>
            <a:r>
              <a:rPr lang="en-US" sz="1200" u="none">
                <a:effectLst>
                  <a:outerShdw blurRad="38100" dist="38100" dir="2700000" algn="tl">
                    <a:srgbClr val="000000"/>
                  </a:outerShdw>
                </a:effectLst>
                <a:latin typeface="Arial" pitchFamily="-107" charset="0"/>
                <a:ea typeface="+mn-ea"/>
                <a:cs typeface="+mn-cs"/>
                <a:hlinkClick r:id="rId4"/>
              </a:rPr>
              <a:t>http://</a:t>
            </a:r>
            <a:r>
              <a:rPr lang="en-GB" sz="1200" u="none">
                <a:effectLst>
                  <a:outerShdw blurRad="38100" dist="38100" dir="2700000" algn="tl">
                    <a:srgbClr val="000000"/>
                  </a:outerShdw>
                </a:effectLst>
                <a:latin typeface="Arial" pitchFamily="-107" charset="0"/>
                <a:ea typeface="+mn-ea"/>
                <a:cs typeface="+mn-cs"/>
                <a:hlinkClick r:id="rId4"/>
              </a:rPr>
              <a:t>www.cdc.gov/mmwr/preview/mmwrhtml/00055803.htm</a:t>
            </a:r>
            <a:r>
              <a:rPr lang="en-GB" sz="1200" u="none">
                <a:effectLst>
                  <a:outerShdw blurRad="38100" dist="38100" dir="2700000" algn="tl">
                    <a:srgbClr val="000000"/>
                  </a:outerShdw>
                </a:effectLst>
                <a:latin typeface="Arial" pitchFamily="-107" charset="0"/>
                <a:ea typeface="+mn-ea"/>
                <a:cs typeface="+mn-cs"/>
              </a:rPr>
              <a:t>. Accessed January 8, 2003.</a:t>
            </a:r>
          </a:p>
        </p:txBody>
      </p:sp>
      <p:sp>
        <p:nvSpPr>
          <p:cNvPr id="8195" name="Text Box 3"/>
          <p:cNvSpPr txBox="1">
            <a:spLocks noChangeArrowheads="1"/>
          </p:cNvSpPr>
          <p:nvPr/>
        </p:nvSpPr>
        <p:spPr bwMode="auto">
          <a:xfrm>
            <a:off x="798513" y="2293938"/>
            <a:ext cx="2328862" cy="611187"/>
          </a:xfrm>
          <a:prstGeom prst="rect">
            <a:avLst/>
          </a:prstGeom>
          <a:noFill/>
          <a:ln w="38100">
            <a:noFill/>
            <a:miter lim="800000"/>
            <a:headEnd/>
            <a:tailEnd/>
          </a:ln>
          <a:effectLst/>
        </p:spPr>
        <p:txBody>
          <a:bodyPr>
            <a:prstTxWarp prst="textNoShape">
              <a:avLst/>
            </a:prstTxWarp>
            <a:spAutoFit/>
          </a:bodyPr>
          <a:lstStyle/>
          <a:p>
            <a:pPr algn="r">
              <a:spcBef>
                <a:spcPct val="50000"/>
              </a:spcBef>
              <a:defRPr/>
            </a:pPr>
            <a:r>
              <a:rPr lang="en-US" sz="1800" b="1" u="none">
                <a:effectLst>
                  <a:outerShdw blurRad="38100" dist="38100" dir="2700000" algn="tl">
                    <a:srgbClr val="000000"/>
                  </a:outerShdw>
                </a:effectLst>
                <a:latin typeface="Arial" pitchFamily="-107" charset="0"/>
                <a:ea typeface="+mn-ea"/>
                <a:cs typeface="+mn-cs"/>
              </a:rPr>
              <a:t>BPH</a:t>
            </a:r>
            <a:br>
              <a:rPr lang="en-US" sz="1800" b="1" u="none">
                <a:effectLst>
                  <a:outerShdw blurRad="38100" dist="38100" dir="2700000" algn="tl">
                    <a:srgbClr val="000000"/>
                  </a:outerShdw>
                </a:effectLst>
                <a:latin typeface="Arial" pitchFamily="-107" charset="0"/>
                <a:ea typeface="+mn-ea"/>
                <a:cs typeface="+mn-cs"/>
              </a:rPr>
            </a:br>
            <a:r>
              <a:rPr lang="en-US" sz="1600" u="none">
                <a:effectLst>
                  <a:outerShdw blurRad="38100" dist="38100" dir="2700000" algn="tl">
                    <a:srgbClr val="000000"/>
                  </a:outerShdw>
                </a:effectLst>
                <a:latin typeface="Arial" pitchFamily="-107" charset="0"/>
                <a:ea typeface="+mn-ea"/>
                <a:cs typeface="+mn-cs"/>
              </a:rPr>
              <a:t>(Men Ages 61 to 72)</a:t>
            </a:r>
          </a:p>
        </p:txBody>
      </p:sp>
      <p:sp>
        <p:nvSpPr>
          <p:cNvPr id="8196" name="Text Box 4"/>
          <p:cNvSpPr txBox="1">
            <a:spLocks noChangeArrowheads="1"/>
          </p:cNvSpPr>
          <p:nvPr/>
        </p:nvSpPr>
        <p:spPr bwMode="auto">
          <a:xfrm>
            <a:off x="800100" y="3205163"/>
            <a:ext cx="2328863" cy="611187"/>
          </a:xfrm>
          <a:prstGeom prst="rect">
            <a:avLst/>
          </a:prstGeom>
          <a:noFill/>
          <a:ln w="38100">
            <a:noFill/>
            <a:miter lim="800000"/>
            <a:headEnd/>
            <a:tailEnd/>
          </a:ln>
          <a:effectLst/>
        </p:spPr>
        <p:txBody>
          <a:bodyPr>
            <a:prstTxWarp prst="textNoShape">
              <a:avLst/>
            </a:prstTxWarp>
            <a:spAutoFit/>
          </a:bodyPr>
          <a:lstStyle/>
          <a:p>
            <a:pPr algn="r">
              <a:spcBef>
                <a:spcPct val="50000"/>
              </a:spcBef>
              <a:defRPr/>
            </a:pPr>
            <a:r>
              <a:rPr lang="en-US" sz="1800" b="1" u="none">
                <a:effectLst>
                  <a:outerShdw blurRad="38100" dist="38100" dir="2700000" algn="tl">
                    <a:srgbClr val="000000"/>
                  </a:outerShdw>
                </a:effectLst>
                <a:latin typeface="Arial" pitchFamily="-107" charset="0"/>
                <a:ea typeface="+mn-ea"/>
                <a:cs typeface="+mn-cs"/>
              </a:rPr>
              <a:t>Diabetes</a:t>
            </a:r>
            <a:br>
              <a:rPr lang="en-US" sz="1800" b="1" u="none">
                <a:effectLst>
                  <a:outerShdw blurRad="38100" dist="38100" dir="2700000" algn="tl">
                    <a:srgbClr val="000000"/>
                  </a:outerShdw>
                </a:effectLst>
                <a:latin typeface="Arial" pitchFamily="-107" charset="0"/>
                <a:ea typeface="+mn-ea"/>
                <a:cs typeface="+mn-cs"/>
              </a:rPr>
            </a:br>
            <a:r>
              <a:rPr lang="en-US" sz="1600" u="none">
                <a:effectLst>
                  <a:outerShdw blurRad="38100" dist="38100" dir="2700000" algn="tl">
                    <a:srgbClr val="000000"/>
                  </a:outerShdw>
                </a:effectLst>
                <a:latin typeface="Arial" pitchFamily="-107" charset="0"/>
                <a:ea typeface="+mn-ea"/>
                <a:cs typeface="+mn-cs"/>
              </a:rPr>
              <a:t>(Adults Over 65)</a:t>
            </a:r>
            <a:endParaRPr lang="en-US" sz="1800" u="none">
              <a:effectLst>
                <a:outerShdw blurRad="38100" dist="38100" dir="2700000" algn="tl">
                  <a:srgbClr val="000000"/>
                </a:outerShdw>
              </a:effectLst>
              <a:latin typeface="Arial" pitchFamily="-107" charset="0"/>
              <a:ea typeface="+mn-ea"/>
              <a:cs typeface="+mn-cs"/>
            </a:endParaRPr>
          </a:p>
        </p:txBody>
      </p:sp>
      <p:sp>
        <p:nvSpPr>
          <p:cNvPr id="8197" name="Text Box 5"/>
          <p:cNvSpPr txBox="1">
            <a:spLocks noChangeArrowheads="1"/>
          </p:cNvSpPr>
          <p:nvPr/>
        </p:nvSpPr>
        <p:spPr bwMode="auto">
          <a:xfrm>
            <a:off x="800100" y="4071938"/>
            <a:ext cx="2328863" cy="611187"/>
          </a:xfrm>
          <a:prstGeom prst="rect">
            <a:avLst/>
          </a:prstGeom>
          <a:noFill/>
          <a:ln w="38100">
            <a:noFill/>
            <a:miter lim="800000"/>
            <a:headEnd/>
            <a:tailEnd/>
          </a:ln>
          <a:effectLst/>
        </p:spPr>
        <p:txBody>
          <a:bodyPr>
            <a:prstTxWarp prst="textNoShape">
              <a:avLst/>
            </a:prstTxWarp>
            <a:spAutoFit/>
          </a:bodyPr>
          <a:lstStyle/>
          <a:p>
            <a:pPr algn="r">
              <a:spcBef>
                <a:spcPct val="50000"/>
              </a:spcBef>
              <a:defRPr/>
            </a:pPr>
            <a:r>
              <a:rPr lang="en-US" sz="1800" b="1" u="none">
                <a:effectLst>
                  <a:outerShdw blurRad="38100" dist="38100" dir="2700000" algn="tl">
                    <a:srgbClr val="000000"/>
                  </a:outerShdw>
                </a:effectLst>
                <a:latin typeface="Arial" pitchFamily="-107" charset="0"/>
                <a:ea typeface="+mn-ea"/>
                <a:cs typeface="+mn-cs"/>
              </a:rPr>
              <a:t>Asthma</a:t>
            </a:r>
            <a:br>
              <a:rPr lang="en-US" sz="1800" b="1" u="none">
                <a:effectLst>
                  <a:outerShdw blurRad="38100" dist="38100" dir="2700000" algn="tl">
                    <a:srgbClr val="000000"/>
                  </a:outerShdw>
                </a:effectLst>
                <a:latin typeface="Arial" pitchFamily="-107" charset="0"/>
                <a:ea typeface="+mn-ea"/>
                <a:cs typeface="+mn-cs"/>
              </a:rPr>
            </a:br>
            <a:r>
              <a:rPr lang="en-US" sz="1600" u="none">
                <a:effectLst>
                  <a:outerShdw blurRad="38100" dist="38100" dir="2700000" algn="tl">
                    <a:srgbClr val="000000"/>
                  </a:outerShdw>
                </a:effectLst>
                <a:latin typeface="Arial" pitchFamily="-107" charset="0"/>
                <a:ea typeface="+mn-ea"/>
                <a:cs typeface="+mn-cs"/>
              </a:rPr>
              <a:t>(Entire Population)</a:t>
            </a:r>
            <a:endParaRPr lang="en-US" sz="1800" u="none">
              <a:effectLst>
                <a:outerShdw blurRad="38100" dist="38100" dir="2700000" algn="tl">
                  <a:srgbClr val="000000"/>
                </a:outerShdw>
              </a:effectLst>
              <a:latin typeface="Arial" pitchFamily="-107" charset="0"/>
              <a:ea typeface="+mn-ea"/>
              <a:cs typeface="+mn-cs"/>
            </a:endParaRPr>
          </a:p>
        </p:txBody>
      </p:sp>
      <p:sp>
        <p:nvSpPr>
          <p:cNvPr id="26630" name="Rectangle 6"/>
          <p:cNvSpPr>
            <a:spLocks noChangeArrowheads="1"/>
          </p:cNvSpPr>
          <p:nvPr/>
        </p:nvSpPr>
        <p:spPr bwMode="auto">
          <a:xfrm>
            <a:off x="3160713" y="2287588"/>
            <a:ext cx="5170487" cy="669925"/>
          </a:xfrm>
          <a:prstGeom prst="rect">
            <a:avLst/>
          </a:prstGeom>
          <a:solidFill>
            <a:srgbClr val="EF0046"/>
          </a:solidFill>
          <a:ln w="9525">
            <a:solidFill>
              <a:schemeClr val="bg1"/>
            </a:solidFill>
            <a:miter lim="800000"/>
            <a:headEnd/>
            <a:tailEnd/>
          </a:ln>
        </p:spPr>
        <p:txBody>
          <a:bodyPr wrap="none" anchor="ctr">
            <a:prstTxWarp prst="textNoShape">
              <a:avLst/>
            </a:prstTxWarp>
          </a:bodyPr>
          <a:lstStyle/>
          <a:p>
            <a:endParaRPr lang="en-US"/>
          </a:p>
        </p:txBody>
      </p:sp>
      <p:sp>
        <p:nvSpPr>
          <p:cNvPr id="26631" name="Rectangle 7"/>
          <p:cNvSpPr>
            <a:spLocks noChangeArrowheads="1"/>
          </p:cNvSpPr>
          <p:nvPr/>
        </p:nvSpPr>
        <p:spPr bwMode="auto">
          <a:xfrm>
            <a:off x="3160713" y="3165475"/>
            <a:ext cx="1608137" cy="682625"/>
          </a:xfrm>
          <a:prstGeom prst="rect">
            <a:avLst/>
          </a:prstGeom>
          <a:solidFill>
            <a:srgbClr val="EF0046"/>
          </a:solidFill>
          <a:ln w="9525">
            <a:solidFill>
              <a:schemeClr val="bg1"/>
            </a:solidFill>
            <a:miter lim="800000"/>
            <a:headEnd/>
            <a:tailEnd/>
          </a:ln>
        </p:spPr>
        <p:txBody>
          <a:bodyPr wrap="none" anchor="ctr">
            <a:prstTxWarp prst="textNoShape">
              <a:avLst/>
            </a:prstTxWarp>
          </a:bodyPr>
          <a:lstStyle/>
          <a:p>
            <a:endParaRPr lang="en-US"/>
          </a:p>
        </p:txBody>
      </p:sp>
      <p:sp>
        <p:nvSpPr>
          <p:cNvPr id="26632" name="Rectangle 8"/>
          <p:cNvSpPr>
            <a:spLocks noChangeArrowheads="1"/>
          </p:cNvSpPr>
          <p:nvPr/>
        </p:nvSpPr>
        <p:spPr bwMode="auto">
          <a:xfrm>
            <a:off x="3160713" y="4041775"/>
            <a:ext cx="669925" cy="682625"/>
          </a:xfrm>
          <a:prstGeom prst="rect">
            <a:avLst/>
          </a:prstGeom>
          <a:solidFill>
            <a:srgbClr val="EF0046"/>
          </a:solidFill>
          <a:ln w="9525">
            <a:solidFill>
              <a:schemeClr val="bg1"/>
            </a:solidFill>
            <a:miter lim="800000"/>
            <a:headEnd/>
            <a:tailEnd/>
          </a:ln>
        </p:spPr>
        <p:txBody>
          <a:bodyPr wrap="none" anchor="ctr">
            <a:prstTxWarp prst="textNoShape">
              <a:avLst/>
            </a:prstTxWarp>
          </a:bodyPr>
          <a:lstStyle/>
          <a:p>
            <a:endParaRPr lang="en-US"/>
          </a:p>
        </p:txBody>
      </p:sp>
      <p:sp>
        <p:nvSpPr>
          <p:cNvPr id="26633" name="Line 9"/>
          <p:cNvSpPr>
            <a:spLocks noChangeShapeType="1"/>
          </p:cNvSpPr>
          <p:nvPr/>
        </p:nvSpPr>
        <p:spPr bwMode="auto">
          <a:xfrm>
            <a:off x="3154363" y="5051425"/>
            <a:ext cx="5164137" cy="1588"/>
          </a:xfrm>
          <a:prstGeom prst="line">
            <a:avLst/>
          </a:prstGeom>
          <a:noFill/>
          <a:ln w="19050">
            <a:solidFill>
              <a:srgbClr val="FFFFFF"/>
            </a:solidFill>
            <a:round/>
            <a:headEnd/>
            <a:tailEnd/>
          </a:ln>
        </p:spPr>
        <p:txBody>
          <a:bodyPr>
            <a:prstTxWarp prst="textNoShape">
              <a:avLst/>
            </a:prstTxWarp>
          </a:bodyPr>
          <a:lstStyle/>
          <a:p>
            <a:endParaRPr lang="en-US"/>
          </a:p>
        </p:txBody>
      </p:sp>
      <p:sp>
        <p:nvSpPr>
          <p:cNvPr id="26634" name="Line 10"/>
          <p:cNvSpPr>
            <a:spLocks noChangeShapeType="1"/>
          </p:cNvSpPr>
          <p:nvPr/>
        </p:nvSpPr>
        <p:spPr bwMode="auto">
          <a:xfrm>
            <a:off x="3154363" y="5051425"/>
            <a:ext cx="1587" cy="46038"/>
          </a:xfrm>
          <a:prstGeom prst="line">
            <a:avLst/>
          </a:prstGeom>
          <a:noFill/>
          <a:ln w="19050">
            <a:solidFill>
              <a:srgbClr val="FFFFFF"/>
            </a:solidFill>
            <a:round/>
            <a:headEnd/>
            <a:tailEnd/>
          </a:ln>
        </p:spPr>
        <p:txBody>
          <a:bodyPr>
            <a:prstTxWarp prst="textNoShape">
              <a:avLst/>
            </a:prstTxWarp>
          </a:bodyPr>
          <a:lstStyle/>
          <a:p>
            <a:endParaRPr lang="en-US"/>
          </a:p>
        </p:txBody>
      </p:sp>
      <p:sp>
        <p:nvSpPr>
          <p:cNvPr id="26635" name="Line 11"/>
          <p:cNvSpPr>
            <a:spLocks noChangeShapeType="1"/>
          </p:cNvSpPr>
          <p:nvPr/>
        </p:nvSpPr>
        <p:spPr bwMode="auto">
          <a:xfrm>
            <a:off x="4872038" y="5051425"/>
            <a:ext cx="1587" cy="46038"/>
          </a:xfrm>
          <a:prstGeom prst="line">
            <a:avLst/>
          </a:prstGeom>
          <a:noFill/>
          <a:ln w="19050">
            <a:solidFill>
              <a:srgbClr val="FFFFFF"/>
            </a:solidFill>
            <a:round/>
            <a:headEnd/>
            <a:tailEnd/>
          </a:ln>
        </p:spPr>
        <p:txBody>
          <a:bodyPr>
            <a:prstTxWarp prst="textNoShape">
              <a:avLst/>
            </a:prstTxWarp>
          </a:bodyPr>
          <a:lstStyle/>
          <a:p>
            <a:endParaRPr lang="en-US"/>
          </a:p>
        </p:txBody>
      </p:sp>
      <p:sp>
        <p:nvSpPr>
          <p:cNvPr id="26636" name="Line 12"/>
          <p:cNvSpPr>
            <a:spLocks noChangeShapeType="1"/>
          </p:cNvSpPr>
          <p:nvPr/>
        </p:nvSpPr>
        <p:spPr bwMode="auto">
          <a:xfrm>
            <a:off x="6600825" y="5051425"/>
            <a:ext cx="1588" cy="46038"/>
          </a:xfrm>
          <a:prstGeom prst="line">
            <a:avLst/>
          </a:prstGeom>
          <a:noFill/>
          <a:ln w="19050">
            <a:solidFill>
              <a:srgbClr val="FFFFFF"/>
            </a:solidFill>
            <a:round/>
            <a:headEnd/>
            <a:tailEnd/>
          </a:ln>
        </p:spPr>
        <p:txBody>
          <a:bodyPr>
            <a:prstTxWarp prst="textNoShape">
              <a:avLst/>
            </a:prstTxWarp>
          </a:bodyPr>
          <a:lstStyle/>
          <a:p>
            <a:endParaRPr lang="en-US"/>
          </a:p>
        </p:txBody>
      </p:sp>
      <p:sp>
        <p:nvSpPr>
          <p:cNvPr id="26637" name="Line 13"/>
          <p:cNvSpPr>
            <a:spLocks noChangeShapeType="1"/>
          </p:cNvSpPr>
          <p:nvPr/>
        </p:nvSpPr>
        <p:spPr bwMode="auto">
          <a:xfrm>
            <a:off x="8318500" y="5051425"/>
            <a:ext cx="1588" cy="46038"/>
          </a:xfrm>
          <a:prstGeom prst="line">
            <a:avLst/>
          </a:prstGeom>
          <a:noFill/>
          <a:ln w="19050">
            <a:solidFill>
              <a:srgbClr val="FFFFFF"/>
            </a:solidFill>
            <a:round/>
            <a:headEnd/>
            <a:tailEnd/>
          </a:ln>
        </p:spPr>
        <p:txBody>
          <a:bodyPr>
            <a:prstTxWarp prst="textNoShape">
              <a:avLst/>
            </a:prstTxWarp>
          </a:bodyPr>
          <a:lstStyle/>
          <a:p>
            <a:endParaRPr lang="en-US"/>
          </a:p>
        </p:txBody>
      </p:sp>
      <p:sp>
        <p:nvSpPr>
          <p:cNvPr id="26638" name="Rectangle 14"/>
          <p:cNvSpPr>
            <a:spLocks noChangeArrowheads="1"/>
          </p:cNvSpPr>
          <p:nvPr/>
        </p:nvSpPr>
        <p:spPr bwMode="auto">
          <a:xfrm>
            <a:off x="3111500" y="5146675"/>
            <a:ext cx="127000" cy="274638"/>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800" u="none">
                <a:latin typeface="Arial" pitchFamily="-105" charset="0"/>
              </a:rPr>
              <a:t>0</a:t>
            </a:r>
            <a:endParaRPr lang="en-US" sz="2400" u="none">
              <a:latin typeface="Arial" pitchFamily="-105" charset="0"/>
            </a:endParaRPr>
          </a:p>
        </p:txBody>
      </p:sp>
      <p:sp>
        <p:nvSpPr>
          <p:cNvPr id="26639" name="Rectangle 15"/>
          <p:cNvSpPr>
            <a:spLocks noChangeArrowheads="1"/>
          </p:cNvSpPr>
          <p:nvPr/>
        </p:nvSpPr>
        <p:spPr bwMode="auto">
          <a:xfrm>
            <a:off x="4767263" y="5146675"/>
            <a:ext cx="254000" cy="274638"/>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800" u="none">
                <a:latin typeface="Arial" pitchFamily="-105" charset="0"/>
              </a:rPr>
              <a:t>25</a:t>
            </a:r>
            <a:endParaRPr lang="en-US" sz="2400" u="none">
              <a:latin typeface="Arial" pitchFamily="-105" charset="0"/>
            </a:endParaRPr>
          </a:p>
        </p:txBody>
      </p:sp>
      <p:sp>
        <p:nvSpPr>
          <p:cNvPr id="26640" name="Rectangle 16"/>
          <p:cNvSpPr>
            <a:spLocks noChangeArrowheads="1"/>
          </p:cNvSpPr>
          <p:nvPr/>
        </p:nvSpPr>
        <p:spPr bwMode="auto">
          <a:xfrm>
            <a:off x="6497638" y="5146675"/>
            <a:ext cx="254000" cy="274638"/>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800" u="none">
                <a:latin typeface="Arial" pitchFamily="-105" charset="0"/>
              </a:rPr>
              <a:t>50</a:t>
            </a:r>
            <a:endParaRPr lang="en-US" sz="2400" u="none">
              <a:latin typeface="Arial" pitchFamily="-105" charset="0"/>
            </a:endParaRPr>
          </a:p>
        </p:txBody>
      </p:sp>
      <p:sp>
        <p:nvSpPr>
          <p:cNvPr id="26641" name="Rectangle 17"/>
          <p:cNvSpPr>
            <a:spLocks noChangeArrowheads="1"/>
          </p:cNvSpPr>
          <p:nvPr/>
        </p:nvSpPr>
        <p:spPr bwMode="auto">
          <a:xfrm>
            <a:off x="8215313" y="5146675"/>
            <a:ext cx="254000" cy="274638"/>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800" u="none">
                <a:latin typeface="Arial" pitchFamily="-105" charset="0"/>
              </a:rPr>
              <a:t>75</a:t>
            </a:r>
            <a:endParaRPr lang="en-US" sz="2400" u="none">
              <a:latin typeface="Arial" pitchFamily="-105" charset="0"/>
            </a:endParaRPr>
          </a:p>
        </p:txBody>
      </p:sp>
      <p:sp>
        <p:nvSpPr>
          <p:cNvPr id="26642" name="Line 18"/>
          <p:cNvSpPr>
            <a:spLocks noChangeShapeType="1"/>
          </p:cNvSpPr>
          <p:nvPr/>
        </p:nvSpPr>
        <p:spPr bwMode="auto">
          <a:xfrm flipV="1">
            <a:off x="3154363" y="1992313"/>
            <a:ext cx="1587" cy="3059112"/>
          </a:xfrm>
          <a:prstGeom prst="line">
            <a:avLst/>
          </a:prstGeom>
          <a:noFill/>
          <a:ln w="19050">
            <a:solidFill>
              <a:srgbClr val="FFFFFF"/>
            </a:solidFill>
            <a:round/>
            <a:headEnd/>
            <a:tailEnd/>
          </a:ln>
        </p:spPr>
        <p:txBody>
          <a:bodyPr>
            <a:prstTxWarp prst="textNoShape">
              <a:avLst/>
            </a:prstTxWarp>
          </a:bodyPr>
          <a:lstStyle/>
          <a:p>
            <a:endParaRPr lang="en-US"/>
          </a:p>
        </p:txBody>
      </p:sp>
      <p:sp>
        <p:nvSpPr>
          <p:cNvPr id="26643" name="Line 19"/>
          <p:cNvSpPr>
            <a:spLocks noChangeShapeType="1"/>
          </p:cNvSpPr>
          <p:nvPr/>
        </p:nvSpPr>
        <p:spPr bwMode="auto">
          <a:xfrm flipH="1">
            <a:off x="3105150" y="5051425"/>
            <a:ext cx="49213" cy="1588"/>
          </a:xfrm>
          <a:prstGeom prst="line">
            <a:avLst/>
          </a:prstGeom>
          <a:noFill/>
          <a:ln w="19050">
            <a:solidFill>
              <a:srgbClr val="FFFFFF"/>
            </a:solidFill>
            <a:round/>
            <a:headEnd/>
            <a:tailEnd/>
          </a:ln>
        </p:spPr>
        <p:txBody>
          <a:bodyPr>
            <a:prstTxWarp prst="textNoShape">
              <a:avLst/>
            </a:prstTxWarp>
          </a:bodyPr>
          <a:lstStyle/>
          <a:p>
            <a:endParaRPr lang="en-US"/>
          </a:p>
        </p:txBody>
      </p:sp>
      <p:sp>
        <p:nvSpPr>
          <p:cNvPr id="26644" name="Line 20"/>
          <p:cNvSpPr>
            <a:spLocks noChangeShapeType="1"/>
          </p:cNvSpPr>
          <p:nvPr/>
        </p:nvSpPr>
        <p:spPr bwMode="auto">
          <a:xfrm flipH="1">
            <a:off x="3105150" y="1992313"/>
            <a:ext cx="49213" cy="1587"/>
          </a:xfrm>
          <a:prstGeom prst="line">
            <a:avLst/>
          </a:prstGeom>
          <a:noFill/>
          <a:ln w="19050">
            <a:solidFill>
              <a:srgbClr val="FFFFFF"/>
            </a:solidFill>
            <a:round/>
            <a:headEnd/>
            <a:tailEnd/>
          </a:ln>
        </p:spPr>
        <p:txBody>
          <a:bodyPr>
            <a:prstTxWarp prst="textNoShape">
              <a:avLst/>
            </a:prstTxWarp>
          </a:bodyPr>
          <a:lstStyle/>
          <a:p>
            <a:endParaRPr lang="en-US"/>
          </a:p>
        </p:txBody>
      </p:sp>
      <p:sp>
        <p:nvSpPr>
          <p:cNvPr id="26645" name="Rectangle 21"/>
          <p:cNvSpPr>
            <a:spLocks noGrp="1" noChangeArrowheads="1"/>
          </p:cNvSpPr>
          <p:nvPr>
            <p:ph type="title"/>
          </p:nvPr>
        </p:nvSpPr>
        <p:spPr/>
        <p:txBody>
          <a:bodyPr/>
          <a:lstStyle/>
          <a:p>
            <a:pPr eaLnBrk="1" hangingPunct="1">
              <a:lnSpc>
                <a:spcPct val="95000"/>
              </a:lnSpc>
            </a:pPr>
            <a:r>
              <a:rPr lang="en-US">
                <a:ea typeface="ＭＳ Ｐゴシック" pitchFamily="-105" charset="-128"/>
                <a:cs typeface="ＭＳ Ｐゴシック" pitchFamily="-105" charset="-128"/>
              </a:rPr>
              <a:t>Prevalence of BPH Versus </a:t>
            </a:r>
            <a:br>
              <a:rPr lang="en-US">
                <a:ea typeface="ＭＳ Ｐゴシック" pitchFamily="-105" charset="-128"/>
                <a:cs typeface="ＭＳ Ｐゴシック" pitchFamily="-105" charset="-128"/>
              </a:rPr>
            </a:br>
            <a:r>
              <a:rPr lang="en-US">
                <a:ea typeface="ＭＳ Ｐゴシック" pitchFamily="-105" charset="-128"/>
                <a:cs typeface="ＭＳ Ｐゴシック" pitchFamily="-105" charset="-128"/>
              </a:rPr>
              <a:t>Other Common Conditions</a:t>
            </a:r>
          </a:p>
        </p:txBody>
      </p:sp>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14400" y="457200"/>
            <a:ext cx="7620000" cy="990600"/>
          </a:xfrm>
          <a:prstGeom prst="rect">
            <a:avLst/>
          </a:prstGeom>
          <a:noFill/>
          <a:ln w="9525">
            <a:noFill/>
            <a:miter lim="800000"/>
            <a:headEnd/>
            <a:tailEnd/>
          </a:ln>
          <a:effectLst>
            <a:outerShdw blurRad="63500" dist="38099" dir="2700000" algn="ctr" rotWithShape="0">
              <a:srgbClr val="000000">
                <a:alpha val="74998"/>
              </a:srgbClr>
            </a:outerShdw>
          </a:effectLst>
        </p:spPr>
        <p:txBody>
          <a:bodyPr anchor="ctr">
            <a:prstTxWarp prst="textNoShape">
              <a:avLst/>
            </a:prstTxWarp>
          </a:bodyPr>
          <a:lstStyle/>
          <a:p>
            <a:pPr algn="ctr" eaLnBrk="0" hangingPunct="0">
              <a:defRPr/>
            </a:pPr>
            <a:r>
              <a:rPr lang="en-US" sz="4000" b="1" u="none">
                <a:solidFill>
                  <a:schemeClr val="tx2"/>
                </a:solidFill>
                <a:latin typeface="Arial" charset="0"/>
                <a:ea typeface="+mn-ea"/>
                <a:cs typeface="+mn-cs"/>
              </a:rPr>
              <a:t>Are they related?</a:t>
            </a:r>
          </a:p>
        </p:txBody>
      </p:sp>
      <p:sp>
        <p:nvSpPr>
          <p:cNvPr id="16387" name="Rectangle 3"/>
          <p:cNvSpPr>
            <a:spLocks noChangeArrowheads="1"/>
          </p:cNvSpPr>
          <p:nvPr/>
        </p:nvSpPr>
        <p:spPr bwMode="auto">
          <a:xfrm>
            <a:off x="762000" y="1752600"/>
            <a:ext cx="8153400" cy="4114800"/>
          </a:xfrm>
          <a:prstGeom prst="rect">
            <a:avLst/>
          </a:prstGeom>
          <a:noFill/>
          <a:ln w="9525">
            <a:noFill/>
            <a:miter lim="800000"/>
            <a:headEnd/>
            <a:tailEnd/>
          </a:ln>
          <a:effectLst>
            <a:outerShdw blurRad="63500" dist="38099" dir="2700000" algn="ctr" rotWithShape="0">
              <a:srgbClr val="000000">
                <a:alpha val="74998"/>
              </a:srgbClr>
            </a:outerShdw>
          </a:effectLst>
        </p:spPr>
        <p:txBody>
          <a:bodyPr>
            <a:prstTxWarp prst="textNoShape">
              <a:avLst/>
            </a:prstTxWarp>
          </a:bodyPr>
          <a:lstStyle/>
          <a:p>
            <a:pPr marL="342900" indent="-342900" eaLnBrk="0" hangingPunct="0">
              <a:spcBef>
                <a:spcPct val="20000"/>
              </a:spcBef>
              <a:buClr>
                <a:schemeClr val="folHlink"/>
              </a:buClr>
              <a:buSzPct val="85000"/>
              <a:buFont typeface="Arial" charset="0"/>
              <a:buChar char="●"/>
              <a:defRPr/>
            </a:pPr>
            <a:r>
              <a:rPr lang="en-US" sz="2400" u="none">
                <a:latin typeface="Arial" charset="0"/>
                <a:ea typeface="+mn-ea"/>
                <a:cs typeface="+mn-cs"/>
              </a:rPr>
              <a:t>Affects similarly aged populations</a:t>
            </a:r>
          </a:p>
          <a:p>
            <a:pPr marL="342900" indent="-342900" eaLnBrk="0" hangingPunct="0">
              <a:spcBef>
                <a:spcPct val="20000"/>
              </a:spcBef>
              <a:buClr>
                <a:schemeClr val="folHlink"/>
              </a:buClr>
              <a:buSzPct val="85000"/>
              <a:buFont typeface="Arial" charset="0"/>
              <a:buChar char="●"/>
              <a:defRPr/>
            </a:pPr>
            <a:endParaRPr lang="en-US" sz="2400" u="none">
              <a:latin typeface="Arial" charset="0"/>
              <a:ea typeface="+mn-ea"/>
              <a:cs typeface="+mn-cs"/>
            </a:endParaRPr>
          </a:p>
          <a:p>
            <a:pPr marL="342900" indent="-342900" eaLnBrk="0" hangingPunct="0">
              <a:spcBef>
                <a:spcPct val="20000"/>
              </a:spcBef>
              <a:buClr>
                <a:schemeClr val="folHlink"/>
              </a:buClr>
              <a:buSzPct val="85000"/>
              <a:buFont typeface="Arial" charset="0"/>
              <a:buChar char="●"/>
              <a:defRPr/>
            </a:pPr>
            <a:r>
              <a:rPr lang="en-US" sz="2400" u="none">
                <a:latin typeface="Arial" charset="0"/>
                <a:ea typeface="+mn-ea"/>
                <a:cs typeface="+mn-cs"/>
              </a:rPr>
              <a:t>All have significant negative impact upon quality of life</a:t>
            </a:r>
          </a:p>
          <a:p>
            <a:pPr marL="342900" indent="-342900" eaLnBrk="0" hangingPunct="0">
              <a:spcBef>
                <a:spcPct val="20000"/>
              </a:spcBef>
              <a:buClr>
                <a:schemeClr val="folHlink"/>
              </a:buClr>
              <a:buSzPct val="85000"/>
              <a:buFont typeface="Arial" charset="0"/>
              <a:buChar char="●"/>
              <a:defRPr/>
            </a:pPr>
            <a:endParaRPr lang="en-US" sz="2400" u="none">
              <a:latin typeface="Arial" charset="0"/>
              <a:ea typeface="+mn-ea"/>
              <a:cs typeface="+mn-cs"/>
            </a:endParaRPr>
          </a:p>
          <a:p>
            <a:pPr marL="342900" indent="-342900" eaLnBrk="0" hangingPunct="0">
              <a:spcBef>
                <a:spcPct val="20000"/>
              </a:spcBef>
              <a:buClr>
                <a:schemeClr val="folHlink"/>
              </a:buClr>
              <a:buSzPct val="85000"/>
              <a:buFont typeface="Arial" charset="0"/>
              <a:buChar char="●"/>
              <a:defRPr/>
            </a:pPr>
            <a:r>
              <a:rPr lang="en-US" sz="2400" u="none">
                <a:latin typeface="Arial" charset="0"/>
                <a:ea typeface="+mn-ea"/>
                <a:cs typeface="+mn-cs"/>
              </a:rPr>
              <a:t>Association versus Pathophysiologic link?</a:t>
            </a:r>
          </a:p>
          <a:p>
            <a:pPr marL="342900" indent="-342900" eaLnBrk="0" hangingPunct="0">
              <a:spcBef>
                <a:spcPct val="20000"/>
              </a:spcBef>
              <a:buClr>
                <a:schemeClr val="folHlink"/>
              </a:buClr>
              <a:buSzPct val="85000"/>
              <a:buFont typeface="Arial" charset="0"/>
              <a:buChar char="●"/>
              <a:defRPr/>
            </a:pPr>
            <a:endParaRPr lang="en-US" sz="2400" u="none">
              <a:latin typeface="Arial" charset="0"/>
              <a:ea typeface="+mn-ea"/>
              <a:cs typeface="+mn-cs"/>
            </a:endParaRPr>
          </a:p>
          <a:p>
            <a:pPr marL="342900" indent="-342900" eaLnBrk="0" hangingPunct="0">
              <a:spcBef>
                <a:spcPct val="20000"/>
              </a:spcBef>
              <a:buClr>
                <a:schemeClr val="folHlink"/>
              </a:buClr>
              <a:buSzPct val="85000"/>
              <a:buFont typeface="Arial" charset="0"/>
              <a:buChar char="●"/>
              <a:defRPr/>
            </a:pPr>
            <a:r>
              <a:rPr lang="en-US" sz="2400" u="none">
                <a:latin typeface="Arial" charset="0"/>
                <a:ea typeface="+mn-ea"/>
                <a:cs typeface="+mn-cs"/>
              </a:rPr>
              <a:t>Proof of link requires robust epidemiologic data analyzing a large cohort of a representative population in a cross-sectional fashion</a:t>
            </a:r>
          </a:p>
        </p:txBody>
      </p:sp>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hangingPunct="1"/>
            <a:r>
              <a:rPr lang="en-US">
                <a:ea typeface="ＭＳ Ｐゴシック" pitchFamily="-105" charset="-128"/>
                <a:cs typeface="ＭＳ Ｐゴシック" pitchFamily="-105" charset="-128"/>
              </a:rPr>
              <a:t>BPH and Sexual Dysfunction</a:t>
            </a:r>
          </a:p>
        </p:txBody>
      </p:sp>
      <p:sp>
        <p:nvSpPr>
          <p:cNvPr id="185347" name="Rectangle 3"/>
          <p:cNvSpPr>
            <a:spLocks noGrp="1" noChangeArrowheads="1"/>
          </p:cNvSpPr>
          <p:nvPr>
            <p:ph type="body" idx="1"/>
          </p:nvPr>
        </p:nvSpPr>
        <p:spPr/>
        <p:txBody>
          <a:bodyPr/>
          <a:lstStyle/>
          <a:p>
            <a:pPr marL="233363" indent="-233363" eaLnBrk="1" hangingPunct="1"/>
            <a:r>
              <a:rPr lang="en-US" sz="2600" b="1">
                <a:ea typeface="ＭＳ Ｐゴシック" pitchFamily="-105" charset="-128"/>
                <a:cs typeface="ＭＳ Ｐゴシック" pitchFamily="-105" charset="-128"/>
              </a:rPr>
              <a:t>Chances of developing BPH and/or</a:t>
            </a:r>
            <a:br>
              <a:rPr lang="en-US" sz="2600" b="1">
                <a:ea typeface="ＭＳ Ｐゴシック" pitchFamily="-105" charset="-128"/>
                <a:cs typeface="ＭＳ Ｐゴシック" pitchFamily="-105" charset="-128"/>
              </a:rPr>
            </a:br>
            <a:r>
              <a:rPr lang="en-US" sz="2600" b="1">
                <a:ea typeface="ＭＳ Ｐゴシック" pitchFamily="-105" charset="-128"/>
                <a:cs typeface="ＭＳ Ｐゴシック" pitchFamily="-105" charset="-128"/>
              </a:rPr>
              <a:t>sexual dysfunction increase with age</a:t>
            </a:r>
          </a:p>
          <a:p>
            <a:pPr marL="681038" lvl="1" indent="-333375" eaLnBrk="1" hangingPunct="1"/>
            <a:r>
              <a:rPr lang="en-US" sz="2300" b="1"/>
              <a:t>sympathetic overreactivity</a:t>
            </a:r>
          </a:p>
          <a:p>
            <a:pPr marL="233363" indent="-233363" eaLnBrk="1" hangingPunct="1"/>
            <a:r>
              <a:rPr lang="en-US" sz="2600" b="1">
                <a:ea typeface="ＭＳ Ｐゴシック" pitchFamily="-105" charset="-128"/>
                <a:cs typeface="ＭＳ Ｐゴシック" pitchFamily="-105" charset="-128"/>
              </a:rPr>
              <a:t>Treatments may cause sexual dysfunction </a:t>
            </a:r>
          </a:p>
          <a:p>
            <a:pPr marL="681038" lvl="1" indent="-333375" eaLnBrk="1" hangingPunct="1"/>
            <a:r>
              <a:rPr lang="en-US" sz="2300" b="1"/>
              <a:t>erectile dysfunction (ED)</a:t>
            </a:r>
          </a:p>
          <a:p>
            <a:pPr marL="681038" lvl="1" indent="-333375" eaLnBrk="1" hangingPunct="1"/>
            <a:r>
              <a:rPr lang="en-US" sz="2300" b="1"/>
              <a:t>altered ejaculation</a:t>
            </a:r>
          </a:p>
          <a:p>
            <a:pPr marL="233363" indent="-233363" eaLnBrk="1" hangingPunct="1"/>
            <a:r>
              <a:rPr lang="en-US" sz="2600" b="1">
                <a:ea typeface="ＭＳ Ｐゴシック" pitchFamily="-105" charset="-128"/>
                <a:cs typeface="ＭＳ Ｐゴシック" pitchFamily="-105" charset="-128"/>
              </a:rPr>
              <a:t>Treatments should be tailored according to QOL and sexual function issues</a:t>
            </a:r>
          </a:p>
        </p:txBody>
      </p:sp>
      <p:sp>
        <p:nvSpPr>
          <p:cNvPr id="185348" name="Text Box 4"/>
          <p:cNvSpPr txBox="1">
            <a:spLocks noChangeArrowheads="1"/>
          </p:cNvSpPr>
          <p:nvPr/>
        </p:nvSpPr>
        <p:spPr bwMode="auto">
          <a:xfrm>
            <a:off x="4105275" y="5913438"/>
            <a:ext cx="4843463" cy="581025"/>
          </a:xfrm>
          <a:prstGeom prst="rect">
            <a:avLst/>
          </a:prstGeom>
          <a:noFill/>
          <a:ln w="9525">
            <a:noFill/>
            <a:miter lim="800000"/>
            <a:headEnd/>
            <a:tailEnd/>
          </a:ln>
        </p:spPr>
        <p:txBody>
          <a:bodyPr>
            <a:prstTxWarp prst="textNoShape">
              <a:avLst/>
            </a:prstTxWarp>
            <a:spAutoFit/>
          </a:bodyPr>
          <a:lstStyle/>
          <a:p>
            <a:pPr algn="r">
              <a:spcBef>
                <a:spcPct val="50000"/>
              </a:spcBef>
            </a:pPr>
            <a:r>
              <a:rPr lang="en-US" sz="1600" u="none">
                <a:latin typeface="Arial" pitchFamily="-105" charset="0"/>
              </a:rPr>
              <a:t>DaSilva FC et al. </a:t>
            </a:r>
            <a:r>
              <a:rPr lang="en-US" sz="1600" i="1" u="none">
                <a:latin typeface="Arial" pitchFamily="-105" charset="0"/>
              </a:rPr>
              <a:t>Eur Urol</a:t>
            </a:r>
            <a:r>
              <a:rPr lang="en-US" sz="1600" u="none">
                <a:latin typeface="Arial" pitchFamily="-105" charset="0"/>
              </a:rPr>
              <a:t>. 1997;31:272-280.</a:t>
            </a:r>
            <a:br>
              <a:rPr lang="en-US" sz="1600" u="none">
                <a:latin typeface="Arial" pitchFamily="-105" charset="0"/>
              </a:rPr>
            </a:br>
            <a:r>
              <a:rPr lang="en-US" sz="1600" u="none">
                <a:latin typeface="Arial" pitchFamily="-105" charset="0"/>
              </a:rPr>
              <a:t>Zlotta AR et al. </a:t>
            </a:r>
            <a:r>
              <a:rPr lang="en-US" sz="1600" i="1" u="none">
                <a:latin typeface="Arial" pitchFamily="-105" charset="0"/>
              </a:rPr>
              <a:t>Eur Urol</a:t>
            </a:r>
            <a:r>
              <a:rPr lang="en-US" sz="1600" u="none">
                <a:latin typeface="Arial" pitchFamily="-105" charset="0"/>
              </a:rPr>
              <a:t>. 1999;36(suppl 1):107-112.</a:t>
            </a:r>
          </a:p>
        </p:txBody>
      </p:sp>
      <p:sp>
        <p:nvSpPr>
          <p:cNvPr id="185349" name="Text Box 5"/>
          <p:cNvSpPr txBox="1">
            <a:spLocks noChangeArrowheads="1"/>
          </p:cNvSpPr>
          <p:nvPr/>
        </p:nvSpPr>
        <p:spPr bwMode="auto">
          <a:xfrm>
            <a:off x="461963" y="6521450"/>
            <a:ext cx="631825"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b="1" u="none">
                <a:solidFill>
                  <a:schemeClr val="accent2"/>
                </a:solidFill>
                <a:latin typeface="Arial" pitchFamily="-105" charset="0"/>
              </a:rPr>
              <a:t>3.3</a:t>
            </a:r>
          </a:p>
        </p:txBody>
      </p:sp>
      <p:sp>
        <p:nvSpPr>
          <p:cNvPr id="185350" name="Text Box 6"/>
          <p:cNvSpPr txBox="1">
            <a:spLocks noChangeArrowheads="1"/>
          </p:cNvSpPr>
          <p:nvPr/>
        </p:nvSpPr>
        <p:spPr bwMode="auto">
          <a:xfrm>
            <a:off x="671513" y="5734050"/>
            <a:ext cx="4843462"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u="none">
                <a:latin typeface="Arial" pitchFamily="-105" charset="0"/>
              </a:rPr>
              <a:t>QOL = quality of life</a:t>
            </a:r>
          </a:p>
        </p:txBody>
      </p:sp>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685800" y="715963"/>
            <a:ext cx="5973763" cy="685800"/>
          </a:xfrm>
          <a:noFill/>
        </p:spPr>
        <p:txBody>
          <a:bodyPr/>
          <a:lstStyle/>
          <a:p>
            <a:pPr algn="l" defTabSz="757238" eaLnBrk="1" hangingPunct="1"/>
            <a:r>
              <a:rPr lang="en-GB" sz="4500" b="1">
                <a:ea typeface="ＭＳ Ｐゴシック" pitchFamily="-105" charset="-128"/>
                <a:cs typeface="ＭＳ Ｐゴシック" pitchFamily="-105" charset="-128"/>
              </a:rPr>
              <a:t>MSAM-7</a:t>
            </a:r>
            <a:endParaRPr lang="en-GB" sz="4500">
              <a:ea typeface="ＭＳ Ｐゴシック" pitchFamily="-105" charset="-128"/>
              <a:cs typeface="ＭＳ Ｐゴシック" pitchFamily="-105" charset="-128"/>
            </a:endParaRPr>
          </a:p>
        </p:txBody>
      </p:sp>
      <p:sp>
        <p:nvSpPr>
          <p:cNvPr id="187395" name="Rectangle 3"/>
          <p:cNvSpPr>
            <a:spLocks noGrp="1" noChangeArrowheads="1"/>
          </p:cNvSpPr>
          <p:nvPr>
            <p:ph type="body" idx="1"/>
          </p:nvPr>
        </p:nvSpPr>
        <p:spPr>
          <a:xfrm>
            <a:off x="514350" y="1676400"/>
            <a:ext cx="8077200" cy="4732338"/>
          </a:xfrm>
          <a:noFill/>
        </p:spPr>
        <p:txBody>
          <a:bodyPr lIns="92075" tIns="46038" rIns="92075" bIns="46038"/>
          <a:lstStyle/>
          <a:p>
            <a:pPr marL="0" indent="0" defTabSz="7234238" eaLnBrk="1" hangingPunct="1">
              <a:lnSpc>
                <a:spcPct val="85000"/>
              </a:lnSpc>
              <a:spcBef>
                <a:spcPct val="50000"/>
              </a:spcBef>
              <a:buFontTx/>
              <a:buNone/>
            </a:pPr>
            <a:r>
              <a:rPr lang="en-US" sz="3600">
                <a:ea typeface="ＭＳ Ｐゴシック" pitchFamily="-105" charset="-128"/>
                <a:cs typeface="ＭＳ Ｐゴシック" pitchFamily="-105" charset="-128"/>
              </a:rPr>
              <a:t>Objectives: </a:t>
            </a:r>
          </a:p>
          <a:p>
            <a:pPr marL="0" indent="0" defTabSz="7234238" eaLnBrk="1" hangingPunct="1">
              <a:lnSpc>
                <a:spcPct val="85000"/>
              </a:lnSpc>
              <a:spcBef>
                <a:spcPct val="50000"/>
              </a:spcBef>
            </a:pPr>
            <a:r>
              <a:rPr lang="en-US" sz="2800">
                <a:ea typeface="ＭＳ Ｐゴシック" pitchFamily="-105" charset="-128"/>
                <a:cs typeface="ＭＳ Ｐゴシック" pitchFamily="-105" charset="-128"/>
              </a:rPr>
              <a:t> To evaluate in a population of men aged 50 to 80 years</a:t>
            </a:r>
          </a:p>
          <a:p>
            <a:pPr marL="717550" lvl="1" indent="-276225" defTabSz="7234238" eaLnBrk="1" hangingPunct="1">
              <a:lnSpc>
                <a:spcPct val="85000"/>
              </a:lnSpc>
              <a:spcBef>
                <a:spcPct val="50000"/>
              </a:spcBef>
              <a:buFontTx/>
              <a:buChar char="-"/>
            </a:pPr>
            <a:r>
              <a:rPr lang="en-US" sz="2400">
                <a:latin typeface="Arial" pitchFamily="-105" charset="0"/>
              </a:rPr>
              <a:t>The incidence of LUTS</a:t>
            </a:r>
          </a:p>
          <a:p>
            <a:pPr marL="717550" lvl="1" indent="-276225" defTabSz="7234238" eaLnBrk="1" hangingPunct="1">
              <a:lnSpc>
                <a:spcPct val="85000"/>
              </a:lnSpc>
              <a:spcBef>
                <a:spcPct val="50000"/>
              </a:spcBef>
              <a:buFontTx/>
              <a:buChar char="-"/>
            </a:pPr>
            <a:r>
              <a:rPr lang="en-US" sz="2400">
                <a:latin typeface="Arial" pitchFamily="-105" charset="0"/>
              </a:rPr>
              <a:t>The sexuality and the incidence of sexual disorders</a:t>
            </a:r>
          </a:p>
          <a:p>
            <a:pPr marL="717550" lvl="1" indent="-276225" defTabSz="7234238" eaLnBrk="1" hangingPunct="1">
              <a:lnSpc>
                <a:spcPct val="85000"/>
              </a:lnSpc>
              <a:spcBef>
                <a:spcPct val="50000"/>
              </a:spcBef>
              <a:buFontTx/>
              <a:buChar char="-"/>
            </a:pPr>
            <a:r>
              <a:rPr lang="en-US" sz="2400">
                <a:latin typeface="Arial" pitchFamily="-105" charset="0"/>
              </a:rPr>
              <a:t>The possible relationship between LUTS, sexual dysfunction, and co-morbid medical conditions </a:t>
            </a:r>
            <a:endParaRPr lang="en-US" sz="2400" b="1"/>
          </a:p>
        </p:txBody>
      </p:sp>
    </p:spTree>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body" idx="1"/>
          </p:nvPr>
        </p:nvSpPr>
        <p:spPr>
          <a:xfrm>
            <a:off x="514350" y="1676400"/>
            <a:ext cx="8629650" cy="3352800"/>
          </a:xfrm>
          <a:noFill/>
        </p:spPr>
        <p:txBody>
          <a:bodyPr lIns="92075" tIns="46038" rIns="92075" bIns="46038"/>
          <a:lstStyle/>
          <a:p>
            <a:pPr marL="0" indent="0" defTabSz="7234238" eaLnBrk="1" hangingPunct="1">
              <a:lnSpc>
                <a:spcPct val="85000"/>
              </a:lnSpc>
              <a:spcBef>
                <a:spcPct val="50000"/>
              </a:spcBef>
              <a:buFontTx/>
              <a:buNone/>
            </a:pPr>
            <a:r>
              <a:rPr lang="en-US">
                <a:ea typeface="ＭＳ Ｐゴシック" pitchFamily="-105" charset="-128"/>
                <a:cs typeface="ＭＳ Ｐゴシック" pitchFamily="-105" charset="-128"/>
              </a:rPr>
              <a:t>Methodology:</a:t>
            </a:r>
          </a:p>
          <a:p>
            <a:pPr marL="0" indent="0" defTabSz="7234238" eaLnBrk="1" hangingPunct="1">
              <a:lnSpc>
                <a:spcPct val="85000"/>
              </a:lnSpc>
              <a:spcBef>
                <a:spcPct val="50000"/>
              </a:spcBef>
            </a:pPr>
            <a:r>
              <a:rPr lang="en-US" sz="2800">
                <a:ea typeface="ＭＳ Ｐゴシック" pitchFamily="-105" charset="-128"/>
                <a:cs typeface="ＭＳ Ｐゴシック" pitchFamily="-105" charset="-128"/>
              </a:rPr>
              <a:t>Patients</a:t>
            </a:r>
            <a:endParaRPr lang="en-US" sz="2800" b="1">
              <a:ea typeface="ＭＳ Ｐゴシック" pitchFamily="-105" charset="-128"/>
              <a:cs typeface="ＭＳ Ｐゴシック" pitchFamily="-105" charset="-128"/>
            </a:endParaRPr>
          </a:p>
          <a:p>
            <a:pPr marL="717550" lvl="1" indent="-276225" defTabSz="7234238" eaLnBrk="1" hangingPunct="1">
              <a:spcBef>
                <a:spcPct val="50000"/>
              </a:spcBef>
              <a:buFontTx/>
              <a:buChar char="-"/>
            </a:pPr>
            <a:r>
              <a:rPr lang="en-GB" sz="2400" b="1">
                <a:solidFill>
                  <a:schemeClr val="tx2"/>
                </a:solidFill>
                <a:latin typeface="Arial" pitchFamily="-105" charset="0"/>
                <a:sym typeface="Symbol" pitchFamily="-105" charset="2"/>
              </a:rPr>
              <a:t>14,000 men aged 50 to 80 in</a:t>
            </a:r>
          </a:p>
          <a:p>
            <a:pPr marL="717550" lvl="1" indent="-276225" defTabSz="7234238" eaLnBrk="1" hangingPunct="1">
              <a:spcBef>
                <a:spcPct val="0"/>
              </a:spcBef>
              <a:buFontTx/>
              <a:buNone/>
            </a:pPr>
            <a:r>
              <a:rPr lang="en-GB" sz="2400" b="1">
                <a:solidFill>
                  <a:schemeClr val="tx2"/>
                </a:solidFill>
                <a:latin typeface="Arial" pitchFamily="-105" charset="0"/>
                <a:sym typeface="Symbol" pitchFamily="-105" charset="2"/>
              </a:rPr>
              <a:t>	7 countries (US, UK, F, D, I, Sp, NL)</a:t>
            </a:r>
          </a:p>
          <a:p>
            <a:pPr marL="717550" lvl="1" indent="-276225" defTabSz="7234238" eaLnBrk="1" hangingPunct="1">
              <a:spcBef>
                <a:spcPct val="50000"/>
              </a:spcBef>
              <a:buFontTx/>
              <a:buChar char="-"/>
            </a:pPr>
            <a:r>
              <a:rPr lang="en-GB" sz="2400" b="1">
                <a:solidFill>
                  <a:schemeClr val="tx2"/>
                </a:solidFill>
                <a:latin typeface="Arial" pitchFamily="-105" charset="0"/>
                <a:sym typeface="Symbol" pitchFamily="-105" charset="2"/>
              </a:rPr>
              <a:t>In each country, the sample was representative of the target population</a:t>
            </a:r>
            <a:r>
              <a:rPr lang="en-GB" b="1">
                <a:solidFill>
                  <a:schemeClr val="bg1"/>
                </a:solidFill>
                <a:latin typeface="Arial" pitchFamily="-105" charset="0"/>
                <a:sym typeface="Symbol" pitchFamily="-105" charset="2"/>
              </a:rPr>
              <a:t/>
            </a:r>
            <a:br>
              <a:rPr lang="en-GB" b="1">
                <a:solidFill>
                  <a:schemeClr val="bg1"/>
                </a:solidFill>
                <a:latin typeface="Arial" pitchFamily="-105" charset="0"/>
                <a:sym typeface="Symbol" pitchFamily="-105" charset="2"/>
              </a:rPr>
            </a:br>
            <a:endParaRPr lang="en-US" b="1">
              <a:latin typeface="Arial" pitchFamily="-105" charset="0"/>
            </a:endParaRPr>
          </a:p>
        </p:txBody>
      </p:sp>
      <p:sp>
        <p:nvSpPr>
          <p:cNvPr id="188419" name="Rectangle 3"/>
          <p:cNvSpPr>
            <a:spLocks noChangeArrowheads="1"/>
          </p:cNvSpPr>
          <p:nvPr/>
        </p:nvSpPr>
        <p:spPr bwMode="auto">
          <a:xfrm>
            <a:off x="474663" y="409575"/>
            <a:ext cx="6324600" cy="685800"/>
          </a:xfrm>
          <a:prstGeom prst="rect">
            <a:avLst/>
          </a:prstGeom>
          <a:noFill/>
          <a:ln w="9525">
            <a:noFill/>
            <a:miter lim="800000"/>
            <a:headEnd/>
            <a:tailEnd/>
          </a:ln>
        </p:spPr>
        <p:txBody>
          <a:bodyPr>
            <a:prstTxWarp prst="textNoShape">
              <a:avLst/>
            </a:prstTxWarp>
          </a:bodyPr>
          <a:lstStyle/>
          <a:p>
            <a:pPr defTabSz="757238"/>
            <a:r>
              <a:rPr lang="en-GB" sz="4500" b="1" u="none">
                <a:solidFill>
                  <a:srgbClr val="FFFF66"/>
                </a:solidFill>
              </a:rPr>
              <a:t>MSAM-7</a:t>
            </a:r>
          </a:p>
        </p:txBody>
      </p:sp>
    </p:spTree>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body" idx="1"/>
          </p:nvPr>
        </p:nvSpPr>
        <p:spPr>
          <a:xfrm>
            <a:off x="552450" y="1943100"/>
            <a:ext cx="8591550" cy="4495800"/>
          </a:xfrm>
          <a:noFill/>
        </p:spPr>
        <p:txBody>
          <a:bodyPr lIns="92075" tIns="46038" rIns="92075" bIns="46038"/>
          <a:lstStyle/>
          <a:p>
            <a:pPr marL="0" indent="0" defTabSz="7234238" eaLnBrk="1" hangingPunct="1">
              <a:lnSpc>
                <a:spcPct val="105000"/>
              </a:lnSpc>
              <a:spcBef>
                <a:spcPct val="50000"/>
              </a:spcBef>
              <a:tabLst>
                <a:tab pos="285750" algn="l"/>
              </a:tabLst>
            </a:pPr>
            <a:r>
              <a:rPr lang="en-US" sz="2800">
                <a:latin typeface="Arial" pitchFamily="-105" charset="0"/>
                <a:ea typeface="ＭＳ Ｐゴシック" pitchFamily="-105" charset="-128"/>
                <a:cs typeface="ＭＳ Ｐゴシック" pitchFamily="-105" charset="-128"/>
              </a:rPr>
              <a:t> </a:t>
            </a:r>
            <a:r>
              <a:rPr lang="en-US" sz="2400">
                <a:latin typeface="Arial" pitchFamily="-105" charset="0"/>
                <a:ea typeface="ＭＳ Ｐゴシック" pitchFamily="-105" charset="-128"/>
                <a:cs typeface="ＭＳ Ｐゴシック" pitchFamily="-105" charset="-128"/>
              </a:rPr>
              <a:t>Postal questionnaire</a:t>
            </a:r>
            <a:endParaRPr lang="en-US" sz="2400" b="1">
              <a:latin typeface="Arial" pitchFamily="-105" charset="0"/>
              <a:ea typeface="ＭＳ Ｐゴシック" pitchFamily="-105" charset="-128"/>
              <a:cs typeface="ＭＳ Ｐゴシック" pitchFamily="-105" charset="-128"/>
            </a:endParaRPr>
          </a:p>
          <a:p>
            <a:pPr marL="0" indent="0" defTabSz="7234238" eaLnBrk="1" hangingPunct="1">
              <a:lnSpc>
                <a:spcPct val="105000"/>
              </a:lnSpc>
              <a:spcBef>
                <a:spcPct val="50000"/>
              </a:spcBef>
              <a:tabLst>
                <a:tab pos="285750" algn="l"/>
              </a:tabLst>
            </a:pPr>
            <a:r>
              <a:rPr lang="en-GB" sz="2400" b="1">
                <a:solidFill>
                  <a:schemeClr val="folHlink"/>
                </a:solidFill>
                <a:latin typeface="Arial" pitchFamily="-105" charset="0"/>
                <a:ea typeface="ＭＳ Ｐゴシック" pitchFamily="-105" charset="-128"/>
                <a:cs typeface="ＭＳ Ｐゴシック" pitchFamily="-105" charset="-128"/>
                <a:sym typeface="Symbol" pitchFamily="-105" charset="2"/>
              </a:rPr>
              <a:t>	</a:t>
            </a:r>
            <a:r>
              <a:rPr lang="en-GB" sz="2400">
                <a:solidFill>
                  <a:schemeClr val="bg1"/>
                </a:solidFill>
                <a:latin typeface="Arial" pitchFamily="-105" charset="0"/>
                <a:ea typeface="ＭＳ Ｐゴシック" pitchFamily="-105" charset="-128"/>
                <a:cs typeface="ＭＳ Ｐゴシック" pitchFamily="-105" charset="-128"/>
                <a:sym typeface="Symbol" pitchFamily="-105" charset="2"/>
              </a:rPr>
              <a:t>- </a:t>
            </a:r>
            <a:r>
              <a:rPr lang="en-GB" sz="2400">
                <a:solidFill>
                  <a:schemeClr val="tx2"/>
                </a:solidFill>
                <a:latin typeface="Arial" pitchFamily="-105" charset="0"/>
                <a:ea typeface="ＭＳ Ｐゴシック" pitchFamily="-105" charset="-128"/>
                <a:cs typeface="ＭＳ Ｐゴシック" pitchFamily="-105" charset="-128"/>
                <a:sym typeface="Symbol" pitchFamily="-105" charset="2"/>
              </a:rPr>
              <a:t>Demographic characteristics</a:t>
            </a:r>
            <a:br>
              <a:rPr lang="en-GB" sz="2400">
                <a:solidFill>
                  <a:schemeClr val="tx2"/>
                </a:solidFill>
                <a:latin typeface="Arial" pitchFamily="-105" charset="0"/>
                <a:ea typeface="ＭＳ Ｐゴシック" pitchFamily="-105" charset="-128"/>
                <a:cs typeface="ＭＳ Ｐゴシック" pitchFamily="-105" charset="-128"/>
                <a:sym typeface="Symbol" pitchFamily="-105" charset="2"/>
              </a:rPr>
            </a:br>
            <a:r>
              <a:rPr lang="en-GB" sz="2400">
                <a:solidFill>
                  <a:schemeClr val="tx2"/>
                </a:solidFill>
                <a:latin typeface="Arial" pitchFamily="-105" charset="0"/>
                <a:ea typeface="ＭＳ Ｐゴシック" pitchFamily="-105" charset="-128"/>
                <a:cs typeface="ＭＳ Ｐゴシック" pitchFamily="-105" charset="-128"/>
                <a:sym typeface="Symbol" pitchFamily="-105" charset="2"/>
              </a:rPr>
              <a:t>	- I-PSS and Quality of Life index</a:t>
            </a:r>
            <a:br>
              <a:rPr lang="en-GB" sz="2400">
                <a:solidFill>
                  <a:schemeClr val="tx2"/>
                </a:solidFill>
                <a:latin typeface="Arial" pitchFamily="-105" charset="0"/>
                <a:ea typeface="ＭＳ Ｐゴシック" pitchFamily="-105" charset="-128"/>
                <a:cs typeface="ＭＳ Ｐゴシック" pitchFamily="-105" charset="-128"/>
                <a:sym typeface="Symbol" pitchFamily="-105" charset="2"/>
              </a:rPr>
            </a:br>
            <a:r>
              <a:rPr lang="en-GB" sz="2400">
                <a:solidFill>
                  <a:schemeClr val="tx2"/>
                </a:solidFill>
                <a:latin typeface="Arial" pitchFamily="-105" charset="0"/>
                <a:ea typeface="ＭＳ Ｐゴシック" pitchFamily="-105" charset="-128"/>
                <a:cs typeface="ＭＳ Ｐゴシック" pitchFamily="-105" charset="-128"/>
                <a:sym typeface="Symbol" pitchFamily="-105" charset="2"/>
              </a:rPr>
              <a:t>	- Dan-PSS sex (6 questions)</a:t>
            </a:r>
            <a:br>
              <a:rPr lang="en-GB" sz="2400">
                <a:solidFill>
                  <a:schemeClr val="tx2"/>
                </a:solidFill>
                <a:latin typeface="Arial" pitchFamily="-105" charset="0"/>
                <a:ea typeface="ＭＳ Ｐゴシック" pitchFamily="-105" charset="-128"/>
                <a:cs typeface="ＭＳ Ｐゴシック" pitchFamily="-105" charset="-128"/>
                <a:sym typeface="Symbol" pitchFamily="-105" charset="2"/>
              </a:rPr>
            </a:br>
            <a:r>
              <a:rPr lang="en-GB" sz="2400">
                <a:solidFill>
                  <a:schemeClr val="tx2"/>
                </a:solidFill>
                <a:latin typeface="Arial" pitchFamily="-105" charset="0"/>
                <a:ea typeface="ＭＳ Ｐゴシック" pitchFamily="-105" charset="-128"/>
                <a:cs typeface="ＭＳ Ｐゴシック" pitchFamily="-105" charset="-128"/>
                <a:sym typeface="Symbol" pitchFamily="-105" charset="2"/>
              </a:rPr>
              <a:t>	- IIEF (15 questions)</a:t>
            </a:r>
            <a:br>
              <a:rPr lang="en-GB" sz="2400">
                <a:solidFill>
                  <a:schemeClr val="tx2"/>
                </a:solidFill>
                <a:latin typeface="Arial" pitchFamily="-105" charset="0"/>
                <a:ea typeface="ＭＳ Ｐゴシック" pitchFamily="-105" charset="-128"/>
                <a:cs typeface="ＭＳ Ｐゴシック" pitchFamily="-105" charset="-128"/>
                <a:sym typeface="Symbol" pitchFamily="-105" charset="2"/>
              </a:rPr>
            </a:br>
            <a:r>
              <a:rPr lang="en-GB" sz="2400">
                <a:solidFill>
                  <a:schemeClr val="tx2"/>
                </a:solidFill>
                <a:latin typeface="Arial" pitchFamily="-105" charset="0"/>
                <a:ea typeface="ＭＳ Ｐゴシック" pitchFamily="-105" charset="-128"/>
                <a:cs typeface="ＭＳ Ｐゴシック" pitchFamily="-105" charset="-128"/>
                <a:sym typeface="Symbol" pitchFamily="-105" charset="2"/>
              </a:rPr>
              <a:t>	- Co-morbidity factors</a:t>
            </a:r>
          </a:p>
          <a:p>
            <a:pPr marL="0" indent="0" defTabSz="7234238" eaLnBrk="1" hangingPunct="1">
              <a:lnSpc>
                <a:spcPct val="105000"/>
              </a:lnSpc>
              <a:spcBef>
                <a:spcPct val="50000"/>
              </a:spcBef>
              <a:tabLst>
                <a:tab pos="285750" algn="l"/>
              </a:tabLst>
            </a:pPr>
            <a:r>
              <a:rPr lang="en-US" sz="2400">
                <a:latin typeface="Arial" pitchFamily="-105" charset="0"/>
                <a:ea typeface="ＭＳ Ｐゴシック" pitchFamily="-105" charset="-128"/>
                <a:cs typeface="ＭＳ Ｐゴシック" pitchFamily="-105" charset="-128"/>
              </a:rPr>
              <a:t> 12,815 questionnaire were exploitable (89.9%)</a:t>
            </a:r>
            <a:endParaRPr lang="en-US" sz="2400" b="1">
              <a:latin typeface="Arial" pitchFamily="-105" charset="0"/>
              <a:ea typeface="ＭＳ Ｐゴシック" pitchFamily="-105" charset="-128"/>
              <a:cs typeface="ＭＳ Ｐゴシック" pitchFamily="-105" charset="-128"/>
            </a:endParaRPr>
          </a:p>
          <a:p>
            <a:pPr marL="190500" lvl="1" indent="0" defTabSz="7234238" eaLnBrk="1" hangingPunct="1">
              <a:lnSpc>
                <a:spcPct val="105000"/>
              </a:lnSpc>
              <a:spcBef>
                <a:spcPct val="50000"/>
              </a:spcBef>
              <a:buFontTx/>
              <a:buChar char="-"/>
              <a:tabLst>
                <a:tab pos="285750" algn="l"/>
              </a:tabLst>
            </a:pPr>
            <a:endParaRPr lang="en-US" sz="2400" b="1">
              <a:solidFill>
                <a:schemeClr val="bg1"/>
              </a:solidFill>
              <a:latin typeface="Arial" pitchFamily="-105" charset="0"/>
              <a:sym typeface="Symbol" pitchFamily="-105" charset="2"/>
            </a:endParaRPr>
          </a:p>
        </p:txBody>
      </p:sp>
      <p:sp>
        <p:nvSpPr>
          <p:cNvPr id="189443" name="Rectangle 3"/>
          <p:cNvSpPr>
            <a:spLocks noGrp="1" noChangeArrowheads="1"/>
          </p:cNvSpPr>
          <p:nvPr>
            <p:ph type="title"/>
          </p:nvPr>
        </p:nvSpPr>
        <p:spPr>
          <a:xfrm>
            <a:off x="469900" y="1065213"/>
            <a:ext cx="6324600" cy="685800"/>
          </a:xfrm>
          <a:noFill/>
        </p:spPr>
        <p:txBody>
          <a:bodyPr/>
          <a:lstStyle/>
          <a:p>
            <a:pPr algn="l" defTabSz="757238" eaLnBrk="1" hangingPunct="1"/>
            <a:r>
              <a:rPr lang="en-US" sz="3600" b="1">
                <a:ea typeface="ＭＳ Ｐゴシック" pitchFamily="-105" charset="-128"/>
                <a:cs typeface="ＭＳ Ｐゴシック" pitchFamily="-105" charset="-128"/>
              </a:rPr>
              <a:t>Methodology:</a:t>
            </a:r>
            <a:r>
              <a:rPr lang="en-US" sz="3600">
                <a:ea typeface="ＭＳ Ｐゴシック" pitchFamily="-105" charset="-128"/>
                <a:cs typeface="ＭＳ Ｐゴシック" pitchFamily="-105" charset="-128"/>
              </a:rPr>
              <a:t> </a:t>
            </a:r>
            <a:endParaRPr lang="en-GB" sz="3600" b="1">
              <a:ea typeface="ＭＳ Ｐゴシック" pitchFamily="-105" charset="-128"/>
              <a:cs typeface="ＭＳ Ｐゴシック" pitchFamily="-105" charset="-128"/>
            </a:endParaRPr>
          </a:p>
        </p:txBody>
      </p:sp>
      <p:sp>
        <p:nvSpPr>
          <p:cNvPr id="189444" name="Rectangle 4"/>
          <p:cNvSpPr>
            <a:spLocks noChangeArrowheads="1"/>
          </p:cNvSpPr>
          <p:nvPr/>
        </p:nvSpPr>
        <p:spPr bwMode="auto">
          <a:xfrm>
            <a:off x="474663" y="112713"/>
            <a:ext cx="6324600" cy="685800"/>
          </a:xfrm>
          <a:prstGeom prst="rect">
            <a:avLst/>
          </a:prstGeom>
          <a:noFill/>
          <a:ln w="9525">
            <a:noFill/>
            <a:miter lim="800000"/>
            <a:headEnd/>
            <a:tailEnd/>
          </a:ln>
        </p:spPr>
        <p:txBody>
          <a:bodyPr>
            <a:prstTxWarp prst="textNoShape">
              <a:avLst/>
            </a:prstTxWarp>
          </a:bodyPr>
          <a:lstStyle/>
          <a:p>
            <a:pPr defTabSz="757238"/>
            <a:r>
              <a:rPr lang="en-GB" sz="4500" b="1" u="none">
                <a:solidFill>
                  <a:srgbClr val="FFFF66"/>
                </a:solidFill>
              </a:rPr>
              <a:t>MSAM-7</a:t>
            </a:r>
            <a:endParaRPr lang="en-GB" sz="4500" u="none">
              <a:solidFill>
                <a:srgbClr val="FFFF66"/>
              </a:solidFill>
            </a:endParaRPr>
          </a:p>
        </p:txBody>
      </p:sp>
    </p:spTree>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Number Placeholder 3"/>
          <p:cNvSpPr>
            <a:spLocks noGrp="1"/>
          </p:cNvSpPr>
          <p:nvPr>
            <p:ph type="sldNum" sz="quarter" idx="12"/>
          </p:nvPr>
        </p:nvSpPr>
        <p:spPr>
          <a:noFill/>
        </p:spPr>
        <p:txBody>
          <a:bodyPr/>
          <a:lstStyle/>
          <a:p>
            <a:fld id="{ABDFC60D-472C-E74A-8C2F-C6194130AF42}" type="slidenum">
              <a:rPr lang="en-US">
                <a:latin typeface="Times New Roman" pitchFamily="-105" charset="0"/>
                <a:ea typeface="ＭＳ Ｐゴシック" pitchFamily="-105" charset="-128"/>
                <a:cs typeface="ＭＳ Ｐゴシック" pitchFamily="-105" charset="-128"/>
              </a:rPr>
              <a:pPr/>
              <a:t>65</a:t>
            </a:fld>
            <a:endParaRPr lang="en-US">
              <a:latin typeface="Times New Roman" pitchFamily="-105" charset="0"/>
              <a:ea typeface="ＭＳ Ｐゴシック" pitchFamily="-105" charset="-128"/>
              <a:cs typeface="ＭＳ Ｐゴシック" pitchFamily="-105" charset="-128"/>
            </a:endParaRPr>
          </a:p>
        </p:txBody>
      </p:sp>
      <p:sp>
        <p:nvSpPr>
          <p:cNvPr id="190467" name="Rectangle 2"/>
          <p:cNvSpPr>
            <a:spLocks noChangeArrowheads="1"/>
          </p:cNvSpPr>
          <p:nvPr/>
        </p:nvSpPr>
        <p:spPr bwMode="auto">
          <a:xfrm>
            <a:off x="342900" y="228600"/>
            <a:ext cx="9029700" cy="1431925"/>
          </a:xfrm>
          <a:prstGeom prst="rect">
            <a:avLst/>
          </a:prstGeom>
          <a:noFill/>
          <a:ln w="9525">
            <a:noFill/>
            <a:miter lim="800000"/>
            <a:headEnd/>
            <a:tailEnd/>
          </a:ln>
        </p:spPr>
        <p:txBody>
          <a:bodyPr lIns="92059" tIns="46030" rIns="92059" bIns="46030">
            <a:prstTxWarp prst="textNoShape">
              <a:avLst/>
            </a:prstTxWarp>
            <a:spAutoFit/>
          </a:bodyPr>
          <a:lstStyle/>
          <a:p>
            <a:pPr defTabSz="762000" eaLnBrk="0" hangingPunct="0"/>
            <a:r>
              <a:rPr lang="fr-FR" sz="4400" b="1" u="none">
                <a:solidFill>
                  <a:schemeClr val="tx2"/>
                </a:solidFill>
                <a:latin typeface="Arial" pitchFamily="-105" charset="0"/>
              </a:rPr>
              <a:t>Average Number of Sexual Intercourse or Activity per Month</a:t>
            </a:r>
          </a:p>
        </p:txBody>
      </p:sp>
      <p:sp>
        <p:nvSpPr>
          <p:cNvPr id="190468" name="Text Box 3"/>
          <p:cNvSpPr txBox="1">
            <a:spLocks noChangeArrowheads="1"/>
          </p:cNvSpPr>
          <p:nvPr/>
        </p:nvSpPr>
        <p:spPr bwMode="auto">
          <a:xfrm>
            <a:off x="5353050" y="2182813"/>
            <a:ext cx="3657600" cy="457200"/>
          </a:xfrm>
          <a:prstGeom prst="rect">
            <a:avLst/>
          </a:prstGeom>
          <a:noFill/>
          <a:ln w="19050">
            <a:noFill/>
            <a:miter lim="800000"/>
            <a:headEnd type="none" w="sm" len="sm"/>
            <a:tailEnd type="none" w="sm" len="sm"/>
          </a:ln>
        </p:spPr>
        <p:txBody>
          <a:bodyPr lIns="91424" tIns="45712" rIns="91424" bIns="45712">
            <a:prstTxWarp prst="textNoShape">
              <a:avLst/>
            </a:prstTxWarp>
            <a:spAutoFit/>
          </a:bodyPr>
          <a:lstStyle/>
          <a:p>
            <a:pPr eaLnBrk="0" hangingPunct="0">
              <a:spcBef>
                <a:spcPct val="50000"/>
              </a:spcBef>
            </a:pPr>
            <a:r>
              <a:rPr lang="fr-FR" sz="2400" b="1" u="none">
                <a:latin typeface="Arial" pitchFamily="-105" charset="0"/>
              </a:rPr>
              <a:t>Base: Total sample</a:t>
            </a:r>
            <a:endParaRPr lang="fr-FR" sz="2400" b="1" u="none">
              <a:solidFill>
                <a:srgbClr val="00BDAD"/>
              </a:solidFill>
              <a:latin typeface="Arial" pitchFamily="-105" charset="0"/>
            </a:endParaRPr>
          </a:p>
        </p:txBody>
      </p:sp>
      <p:sp>
        <p:nvSpPr>
          <p:cNvPr id="190469" name="Rectangle 4"/>
          <p:cNvSpPr>
            <a:spLocks noChangeArrowheads="1"/>
          </p:cNvSpPr>
          <p:nvPr/>
        </p:nvSpPr>
        <p:spPr bwMode="auto">
          <a:xfrm>
            <a:off x="1436688" y="3905250"/>
            <a:ext cx="390525" cy="1343025"/>
          </a:xfrm>
          <a:prstGeom prst="rect">
            <a:avLst/>
          </a:prstGeom>
          <a:solidFill>
            <a:schemeClr val="accent1"/>
          </a:solidFill>
          <a:ln w="9525">
            <a:noFill/>
            <a:miter lim="800000"/>
            <a:headEnd/>
            <a:tailEnd/>
          </a:ln>
        </p:spPr>
        <p:txBody>
          <a:bodyPr>
            <a:prstTxWarp prst="textNoShape">
              <a:avLst/>
            </a:prstTxWarp>
          </a:bodyPr>
          <a:lstStyle/>
          <a:p>
            <a:endParaRPr lang="en-US"/>
          </a:p>
        </p:txBody>
      </p:sp>
      <p:sp>
        <p:nvSpPr>
          <p:cNvPr id="190470" name="Rectangle 5"/>
          <p:cNvSpPr>
            <a:spLocks noChangeArrowheads="1"/>
          </p:cNvSpPr>
          <p:nvPr/>
        </p:nvSpPr>
        <p:spPr bwMode="auto">
          <a:xfrm>
            <a:off x="2227263" y="3857625"/>
            <a:ext cx="392112" cy="1390650"/>
          </a:xfrm>
          <a:prstGeom prst="rect">
            <a:avLst/>
          </a:prstGeom>
          <a:solidFill>
            <a:schemeClr val="accent1"/>
          </a:solidFill>
          <a:ln w="9525">
            <a:noFill/>
            <a:miter lim="800000"/>
            <a:headEnd/>
            <a:tailEnd/>
          </a:ln>
        </p:spPr>
        <p:txBody>
          <a:bodyPr>
            <a:prstTxWarp prst="textNoShape">
              <a:avLst/>
            </a:prstTxWarp>
          </a:bodyPr>
          <a:lstStyle/>
          <a:p>
            <a:endParaRPr lang="en-US"/>
          </a:p>
        </p:txBody>
      </p:sp>
      <p:sp>
        <p:nvSpPr>
          <p:cNvPr id="190471" name="Rectangle 6"/>
          <p:cNvSpPr>
            <a:spLocks noChangeArrowheads="1"/>
          </p:cNvSpPr>
          <p:nvPr/>
        </p:nvSpPr>
        <p:spPr bwMode="auto">
          <a:xfrm>
            <a:off x="3019425" y="4000500"/>
            <a:ext cx="390525" cy="1247775"/>
          </a:xfrm>
          <a:prstGeom prst="rect">
            <a:avLst/>
          </a:prstGeom>
          <a:solidFill>
            <a:schemeClr val="accent1"/>
          </a:solidFill>
          <a:ln w="9525">
            <a:noFill/>
            <a:miter lim="800000"/>
            <a:headEnd/>
            <a:tailEnd/>
          </a:ln>
        </p:spPr>
        <p:txBody>
          <a:bodyPr>
            <a:prstTxWarp prst="textNoShape">
              <a:avLst/>
            </a:prstTxWarp>
          </a:bodyPr>
          <a:lstStyle/>
          <a:p>
            <a:endParaRPr lang="en-US"/>
          </a:p>
        </p:txBody>
      </p:sp>
      <p:sp>
        <p:nvSpPr>
          <p:cNvPr id="190472" name="Rectangle 7"/>
          <p:cNvSpPr>
            <a:spLocks noChangeArrowheads="1"/>
          </p:cNvSpPr>
          <p:nvPr/>
        </p:nvSpPr>
        <p:spPr bwMode="auto">
          <a:xfrm>
            <a:off x="3810000" y="3790950"/>
            <a:ext cx="390525" cy="1457325"/>
          </a:xfrm>
          <a:prstGeom prst="rect">
            <a:avLst/>
          </a:prstGeom>
          <a:solidFill>
            <a:schemeClr val="accent1"/>
          </a:solidFill>
          <a:ln w="9525">
            <a:noFill/>
            <a:miter lim="800000"/>
            <a:headEnd/>
            <a:tailEnd/>
          </a:ln>
        </p:spPr>
        <p:txBody>
          <a:bodyPr>
            <a:prstTxWarp prst="textNoShape">
              <a:avLst/>
            </a:prstTxWarp>
          </a:bodyPr>
          <a:lstStyle/>
          <a:p>
            <a:endParaRPr lang="en-US"/>
          </a:p>
        </p:txBody>
      </p:sp>
      <p:sp>
        <p:nvSpPr>
          <p:cNvPr id="190473" name="Rectangle 8"/>
          <p:cNvSpPr>
            <a:spLocks noChangeArrowheads="1"/>
          </p:cNvSpPr>
          <p:nvPr/>
        </p:nvSpPr>
        <p:spPr bwMode="auto">
          <a:xfrm>
            <a:off x="4600575" y="3743325"/>
            <a:ext cx="390525" cy="1504950"/>
          </a:xfrm>
          <a:prstGeom prst="rect">
            <a:avLst/>
          </a:prstGeom>
          <a:solidFill>
            <a:schemeClr val="accent1"/>
          </a:solidFill>
          <a:ln w="9525">
            <a:noFill/>
            <a:miter lim="800000"/>
            <a:headEnd/>
            <a:tailEnd/>
          </a:ln>
        </p:spPr>
        <p:txBody>
          <a:bodyPr>
            <a:prstTxWarp prst="textNoShape">
              <a:avLst/>
            </a:prstTxWarp>
          </a:bodyPr>
          <a:lstStyle/>
          <a:p>
            <a:endParaRPr lang="en-US"/>
          </a:p>
        </p:txBody>
      </p:sp>
      <p:sp>
        <p:nvSpPr>
          <p:cNvPr id="190474" name="Rectangle 9"/>
          <p:cNvSpPr>
            <a:spLocks noChangeArrowheads="1"/>
          </p:cNvSpPr>
          <p:nvPr/>
        </p:nvSpPr>
        <p:spPr bwMode="auto">
          <a:xfrm>
            <a:off x="5391150" y="4019550"/>
            <a:ext cx="390525" cy="1228725"/>
          </a:xfrm>
          <a:prstGeom prst="rect">
            <a:avLst/>
          </a:prstGeom>
          <a:solidFill>
            <a:schemeClr val="accent1"/>
          </a:solidFill>
          <a:ln w="9525">
            <a:noFill/>
            <a:miter lim="800000"/>
            <a:headEnd/>
            <a:tailEnd/>
          </a:ln>
        </p:spPr>
        <p:txBody>
          <a:bodyPr>
            <a:prstTxWarp prst="textNoShape">
              <a:avLst/>
            </a:prstTxWarp>
          </a:bodyPr>
          <a:lstStyle/>
          <a:p>
            <a:endParaRPr lang="en-US"/>
          </a:p>
        </p:txBody>
      </p:sp>
      <p:sp>
        <p:nvSpPr>
          <p:cNvPr id="190475" name="Rectangle 10"/>
          <p:cNvSpPr>
            <a:spLocks noChangeArrowheads="1"/>
          </p:cNvSpPr>
          <p:nvPr/>
        </p:nvSpPr>
        <p:spPr bwMode="auto">
          <a:xfrm>
            <a:off x="6181725" y="3952875"/>
            <a:ext cx="392113" cy="1295400"/>
          </a:xfrm>
          <a:prstGeom prst="rect">
            <a:avLst/>
          </a:prstGeom>
          <a:solidFill>
            <a:schemeClr val="accent1"/>
          </a:solidFill>
          <a:ln w="9525">
            <a:noFill/>
            <a:miter lim="800000"/>
            <a:headEnd/>
            <a:tailEnd/>
          </a:ln>
        </p:spPr>
        <p:txBody>
          <a:bodyPr>
            <a:prstTxWarp prst="textNoShape">
              <a:avLst/>
            </a:prstTxWarp>
          </a:bodyPr>
          <a:lstStyle/>
          <a:p>
            <a:endParaRPr lang="en-US"/>
          </a:p>
        </p:txBody>
      </p:sp>
      <p:sp>
        <p:nvSpPr>
          <p:cNvPr id="190476" name="Rectangle 11"/>
          <p:cNvSpPr>
            <a:spLocks noChangeArrowheads="1"/>
          </p:cNvSpPr>
          <p:nvPr/>
        </p:nvSpPr>
        <p:spPr bwMode="auto">
          <a:xfrm>
            <a:off x="6973888" y="3743325"/>
            <a:ext cx="390525" cy="1504950"/>
          </a:xfrm>
          <a:prstGeom prst="rect">
            <a:avLst/>
          </a:prstGeom>
          <a:solidFill>
            <a:schemeClr val="accent1"/>
          </a:solidFill>
          <a:ln w="9525">
            <a:noFill/>
            <a:miter lim="800000"/>
            <a:headEnd/>
            <a:tailEnd/>
          </a:ln>
        </p:spPr>
        <p:txBody>
          <a:bodyPr>
            <a:prstTxWarp prst="textNoShape">
              <a:avLst/>
            </a:prstTxWarp>
          </a:bodyPr>
          <a:lstStyle/>
          <a:p>
            <a:endParaRPr lang="en-US"/>
          </a:p>
        </p:txBody>
      </p:sp>
      <p:sp>
        <p:nvSpPr>
          <p:cNvPr id="190477" name="Rectangle 12"/>
          <p:cNvSpPr>
            <a:spLocks noChangeArrowheads="1"/>
          </p:cNvSpPr>
          <p:nvPr/>
        </p:nvSpPr>
        <p:spPr bwMode="auto">
          <a:xfrm>
            <a:off x="7764463" y="3905250"/>
            <a:ext cx="390525" cy="1343025"/>
          </a:xfrm>
          <a:prstGeom prst="rect">
            <a:avLst/>
          </a:prstGeom>
          <a:solidFill>
            <a:schemeClr val="accent1"/>
          </a:solidFill>
          <a:ln w="9525">
            <a:noFill/>
            <a:miter lim="800000"/>
            <a:headEnd/>
            <a:tailEnd/>
          </a:ln>
        </p:spPr>
        <p:txBody>
          <a:bodyPr>
            <a:prstTxWarp prst="textNoShape">
              <a:avLst/>
            </a:prstTxWarp>
          </a:bodyPr>
          <a:lstStyle/>
          <a:p>
            <a:endParaRPr lang="en-US"/>
          </a:p>
        </p:txBody>
      </p:sp>
      <p:sp>
        <p:nvSpPr>
          <p:cNvPr id="190478" name="Line 13"/>
          <p:cNvSpPr>
            <a:spLocks noChangeShapeType="1"/>
          </p:cNvSpPr>
          <p:nvPr/>
        </p:nvSpPr>
        <p:spPr bwMode="auto">
          <a:xfrm>
            <a:off x="1236663" y="2933700"/>
            <a:ext cx="1587" cy="2314575"/>
          </a:xfrm>
          <a:prstGeom prst="line">
            <a:avLst/>
          </a:prstGeom>
          <a:noFill/>
          <a:ln w="9525">
            <a:solidFill>
              <a:schemeClr val="tx1"/>
            </a:solidFill>
            <a:round/>
            <a:headEnd/>
            <a:tailEnd/>
          </a:ln>
        </p:spPr>
        <p:txBody>
          <a:bodyPr>
            <a:prstTxWarp prst="textNoShape">
              <a:avLst/>
            </a:prstTxWarp>
          </a:bodyPr>
          <a:lstStyle/>
          <a:p>
            <a:endParaRPr lang="en-US"/>
          </a:p>
        </p:txBody>
      </p:sp>
      <p:sp>
        <p:nvSpPr>
          <p:cNvPr id="190479" name="Line 14"/>
          <p:cNvSpPr>
            <a:spLocks noChangeShapeType="1"/>
          </p:cNvSpPr>
          <p:nvPr/>
        </p:nvSpPr>
        <p:spPr bwMode="auto">
          <a:xfrm>
            <a:off x="1189038" y="5248275"/>
            <a:ext cx="476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190480" name="Line 15"/>
          <p:cNvSpPr>
            <a:spLocks noChangeShapeType="1"/>
          </p:cNvSpPr>
          <p:nvPr/>
        </p:nvSpPr>
        <p:spPr bwMode="auto">
          <a:xfrm>
            <a:off x="1189038" y="5019675"/>
            <a:ext cx="476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190481" name="Line 16"/>
          <p:cNvSpPr>
            <a:spLocks noChangeShapeType="1"/>
          </p:cNvSpPr>
          <p:nvPr/>
        </p:nvSpPr>
        <p:spPr bwMode="auto">
          <a:xfrm>
            <a:off x="1189038" y="4781550"/>
            <a:ext cx="476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190482" name="Line 17"/>
          <p:cNvSpPr>
            <a:spLocks noChangeShapeType="1"/>
          </p:cNvSpPr>
          <p:nvPr/>
        </p:nvSpPr>
        <p:spPr bwMode="auto">
          <a:xfrm>
            <a:off x="1189038" y="4552950"/>
            <a:ext cx="476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190483" name="Line 18"/>
          <p:cNvSpPr>
            <a:spLocks noChangeShapeType="1"/>
          </p:cNvSpPr>
          <p:nvPr/>
        </p:nvSpPr>
        <p:spPr bwMode="auto">
          <a:xfrm>
            <a:off x="1189038" y="4324350"/>
            <a:ext cx="476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190484" name="Line 19"/>
          <p:cNvSpPr>
            <a:spLocks noChangeShapeType="1"/>
          </p:cNvSpPr>
          <p:nvPr/>
        </p:nvSpPr>
        <p:spPr bwMode="auto">
          <a:xfrm>
            <a:off x="1189038" y="4095750"/>
            <a:ext cx="476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190485" name="Line 20"/>
          <p:cNvSpPr>
            <a:spLocks noChangeShapeType="1"/>
          </p:cNvSpPr>
          <p:nvPr/>
        </p:nvSpPr>
        <p:spPr bwMode="auto">
          <a:xfrm>
            <a:off x="1189038" y="3857625"/>
            <a:ext cx="476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190486" name="Line 21"/>
          <p:cNvSpPr>
            <a:spLocks noChangeShapeType="1"/>
          </p:cNvSpPr>
          <p:nvPr/>
        </p:nvSpPr>
        <p:spPr bwMode="auto">
          <a:xfrm>
            <a:off x="1189038" y="3629025"/>
            <a:ext cx="476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190487" name="Line 22"/>
          <p:cNvSpPr>
            <a:spLocks noChangeShapeType="1"/>
          </p:cNvSpPr>
          <p:nvPr/>
        </p:nvSpPr>
        <p:spPr bwMode="auto">
          <a:xfrm>
            <a:off x="1189038" y="3400425"/>
            <a:ext cx="476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190488" name="Line 23"/>
          <p:cNvSpPr>
            <a:spLocks noChangeShapeType="1"/>
          </p:cNvSpPr>
          <p:nvPr/>
        </p:nvSpPr>
        <p:spPr bwMode="auto">
          <a:xfrm>
            <a:off x="1189038" y="3162300"/>
            <a:ext cx="476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190489" name="Line 24"/>
          <p:cNvSpPr>
            <a:spLocks noChangeShapeType="1"/>
          </p:cNvSpPr>
          <p:nvPr/>
        </p:nvSpPr>
        <p:spPr bwMode="auto">
          <a:xfrm>
            <a:off x="1189038" y="2933700"/>
            <a:ext cx="47625"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190490" name="Line 25"/>
          <p:cNvSpPr>
            <a:spLocks noChangeShapeType="1"/>
          </p:cNvSpPr>
          <p:nvPr/>
        </p:nvSpPr>
        <p:spPr bwMode="auto">
          <a:xfrm>
            <a:off x="1236663" y="5248275"/>
            <a:ext cx="7118350" cy="1588"/>
          </a:xfrm>
          <a:prstGeom prst="line">
            <a:avLst/>
          </a:prstGeom>
          <a:noFill/>
          <a:ln w="9525">
            <a:solidFill>
              <a:schemeClr val="tx1"/>
            </a:solidFill>
            <a:round/>
            <a:headEnd/>
            <a:tailEnd/>
          </a:ln>
        </p:spPr>
        <p:txBody>
          <a:bodyPr>
            <a:prstTxWarp prst="textNoShape">
              <a:avLst/>
            </a:prstTxWarp>
          </a:bodyPr>
          <a:lstStyle/>
          <a:p>
            <a:endParaRPr lang="en-US"/>
          </a:p>
        </p:txBody>
      </p:sp>
      <p:sp>
        <p:nvSpPr>
          <p:cNvPr id="190491" name="Line 26"/>
          <p:cNvSpPr>
            <a:spLocks noChangeShapeType="1"/>
          </p:cNvSpPr>
          <p:nvPr/>
        </p:nvSpPr>
        <p:spPr bwMode="auto">
          <a:xfrm flipV="1">
            <a:off x="1236663" y="5248275"/>
            <a:ext cx="1587" cy="47625"/>
          </a:xfrm>
          <a:prstGeom prst="line">
            <a:avLst/>
          </a:prstGeom>
          <a:noFill/>
          <a:ln w="9525">
            <a:solidFill>
              <a:schemeClr val="tx1"/>
            </a:solidFill>
            <a:round/>
            <a:headEnd/>
            <a:tailEnd/>
          </a:ln>
        </p:spPr>
        <p:txBody>
          <a:bodyPr>
            <a:prstTxWarp prst="textNoShape">
              <a:avLst/>
            </a:prstTxWarp>
          </a:bodyPr>
          <a:lstStyle/>
          <a:p>
            <a:endParaRPr lang="en-US"/>
          </a:p>
        </p:txBody>
      </p:sp>
      <p:sp>
        <p:nvSpPr>
          <p:cNvPr id="190492" name="Line 27"/>
          <p:cNvSpPr>
            <a:spLocks noChangeShapeType="1"/>
          </p:cNvSpPr>
          <p:nvPr/>
        </p:nvSpPr>
        <p:spPr bwMode="auto">
          <a:xfrm flipV="1">
            <a:off x="2027238" y="5248275"/>
            <a:ext cx="1587" cy="47625"/>
          </a:xfrm>
          <a:prstGeom prst="line">
            <a:avLst/>
          </a:prstGeom>
          <a:noFill/>
          <a:ln w="9525">
            <a:solidFill>
              <a:schemeClr val="tx1"/>
            </a:solidFill>
            <a:round/>
            <a:headEnd/>
            <a:tailEnd/>
          </a:ln>
        </p:spPr>
        <p:txBody>
          <a:bodyPr>
            <a:prstTxWarp prst="textNoShape">
              <a:avLst/>
            </a:prstTxWarp>
          </a:bodyPr>
          <a:lstStyle/>
          <a:p>
            <a:endParaRPr lang="en-US"/>
          </a:p>
        </p:txBody>
      </p:sp>
      <p:sp>
        <p:nvSpPr>
          <p:cNvPr id="190493" name="Line 28"/>
          <p:cNvSpPr>
            <a:spLocks noChangeShapeType="1"/>
          </p:cNvSpPr>
          <p:nvPr/>
        </p:nvSpPr>
        <p:spPr bwMode="auto">
          <a:xfrm flipV="1">
            <a:off x="2819400" y="5248275"/>
            <a:ext cx="1588" cy="47625"/>
          </a:xfrm>
          <a:prstGeom prst="line">
            <a:avLst/>
          </a:prstGeom>
          <a:noFill/>
          <a:ln w="9525">
            <a:solidFill>
              <a:schemeClr val="tx1"/>
            </a:solidFill>
            <a:round/>
            <a:headEnd/>
            <a:tailEnd/>
          </a:ln>
        </p:spPr>
        <p:txBody>
          <a:bodyPr>
            <a:prstTxWarp prst="textNoShape">
              <a:avLst/>
            </a:prstTxWarp>
          </a:bodyPr>
          <a:lstStyle/>
          <a:p>
            <a:endParaRPr lang="en-US"/>
          </a:p>
        </p:txBody>
      </p:sp>
      <p:sp>
        <p:nvSpPr>
          <p:cNvPr id="190494" name="Line 29"/>
          <p:cNvSpPr>
            <a:spLocks noChangeShapeType="1"/>
          </p:cNvSpPr>
          <p:nvPr/>
        </p:nvSpPr>
        <p:spPr bwMode="auto">
          <a:xfrm flipV="1">
            <a:off x="3609975" y="5248275"/>
            <a:ext cx="1588" cy="47625"/>
          </a:xfrm>
          <a:prstGeom prst="line">
            <a:avLst/>
          </a:prstGeom>
          <a:noFill/>
          <a:ln w="9525">
            <a:solidFill>
              <a:schemeClr val="tx1"/>
            </a:solidFill>
            <a:round/>
            <a:headEnd/>
            <a:tailEnd/>
          </a:ln>
        </p:spPr>
        <p:txBody>
          <a:bodyPr>
            <a:prstTxWarp prst="textNoShape">
              <a:avLst/>
            </a:prstTxWarp>
          </a:bodyPr>
          <a:lstStyle/>
          <a:p>
            <a:endParaRPr lang="en-US"/>
          </a:p>
        </p:txBody>
      </p:sp>
      <p:sp>
        <p:nvSpPr>
          <p:cNvPr id="190495" name="Line 30"/>
          <p:cNvSpPr>
            <a:spLocks noChangeShapeType="1"/>
          </p:cNvSpPr>
          <p:nvPr/>
        </p:nvSpPr>
        <p:spPr bwMode="auto">
          <a:xfrm flipV="1">
            <a:off x="4400550" y="5248275"/>
            <a:ext cx="1588" cy="47625"/>
          </a:xfrm>
          <a:prstGeom prst="line">
            <a:avLst/>
          </a:prstGeom>
          <a:noFill/>
          <a:ln w="9525">
            <a:solidFill>
              <a:schemeClr val="tx1"/>
            </a:solidFill>
            <a:round/>
            <a:headEnd/>
            <a:tailEnd/>
          </a:ln>
        </p:spPr>
        <p:txBody>
          <a:bodyPr>
            <a:prstTxWarp prst="textNoShape">
              <a:avLst/>
            </a:prstTxWarp>
          </a:bodyPr>
          <a:lstStyle/>
          <a:p>
            <a:endParaRPr lang="en-US"/>
          </a:p>
        </p:txBody>
      </p:sp>
      <p:sp>
        <p:nvSpPr>
          <p:cNvPr id="190496" name="Line 31"/>
          <p:cNvSpPr>
            <a:spLocks noChangeShapeType="1"/>
          </p:cNvSpPr>
          <p:nvPr/>
        </p:nvSpPr>
        <p:spPr bwMode="auto">
          <a:xfrm flipV="1">
            <a:off x="5191125" y="5248275"/>
            <a:ext cx="1588" cy="47625"/>
          </a:xfrm>
          <a:prstGeom prst="line">
            <a:avLst/>
          </a:prstGeom>
          <a:noFill/>
          <a:ln w="9525">
            <a:solidFill>
              <a:schemeClr val="tx1"/>
            </a:solidFill>
            <a:round/>
            <a:headEnd/>
            <a:tailEnd/>
          </a:ln>
        </p:spPr>
        <p:txBody>
          <a:bodyPr>
            <a:prstTxWarp prst="textNoShape">
              <a:avLst/>
            </a:prstTxWarp>
          </a:bodyPr>
          <a:lstStyle/>
          <a:p>
            <a:endParaRPr lang="en-US"/>
          </a:p>
        </p:txBody>
      </p:sp>
      <p:sp>
        <p:nvSpPr>
          <p:cNvPr id="190497" name="Line 32"/>
          <p:cNvSpPr>
            <a:spLocks noChangeShapeType="1"/>
          </p:cNvSpPr>
          <p:nvPr/>
        </p:nvSpPr>
        <p:spPr bwMode="auto">
          <a:xfrm flipV="1">
            <a:off x="5981700" y="5248275"/>
            <a:ext cx="1588" cy="47625"/>
          </a:xfrm>
          <a:prstGeom prst="line">
            <a:avLst/>
          </a:prstGeom>
          <a:noFill/>
          <a:ln w="9525">
            <a:solidFill>
              <a:schemeClr val="tx1"/>
            </a:solidFill>
            <a:round/>
            <a:headEnd/>
            <a:tailEnd/>
          </a:ln>
        </p:spPr>
        <p:txBody>
          <a:bodyPr>
            <a:prstTxWarp prst="textNoShape">
              <a:avLst/>
            </a:prstTxWarp>
          </a:bodyPr>
          <a:lstStyle/>
          <a:p>
            <a:endParaRPr lang="en-US"/>
          </a:p>
        </p:txBody>
      </p:sp>
      <p:sp>
        <p:nvSpPr>
          <p:cNvPr id="190498" name="Line 33"/>
          <p:cNvSpPr>
            <a:spLocks noChangeShapeType="1"/>
          </p:cNvSpPr>
          <p:nvPr/>
        </p:nvSpPr>
        <p:spPr bwMode="auto">
          <a:xfrm flipV="1">
            <a:off x="6773863" y="5248275"/>
            <a:ext cx="1587" cy="47625"/>
          </a:xfrm>
          <a:prstGeom prst="line">
            <a:avLst/>
          </a:prstGeom>
          <a:noFill/>
          <a:ln w="9525">
            <a:solidFill>
              <a:schemeClr val="tx1"/>
            </a:solidFill>
            <a:round/>
            <a:headEnd/>
            <a:tailEnd/>
          </a:ln>
        </p:spPr>
        <p:txBody>
          <a:bodyPr>
            <a:prstTxWarp prst="textNoShape">
              <a:avLst/>
            </a:prstTxWarp>
          </a:bodyPr>
          <a:lstStyle/>
          <a:p>
            <a:endParaRPr lang="en-US"/>
          </a:p>
        </p:txBody>
      </p:sp>
      <p:sp>
        <p:nvSpPr>
          <p:cNvPr id="190499" name="Line 34"/>
          <p:cNvSpPr>
            <a:spLocks noChangeShapeType="1"/>
          </p:cNvSpPr>
          <p:nvPr/>
        </p:nvSpPr>
        <p:spPr bwMode="auto">
          <a:xfrm flipV="1">
            <a:off x="7564438" y="5248275"/>
            <a:ext cx="1587" cy="47625"/>
          </a:xfrm>
          <a:prstGeom prst="line">
            <a:avLst/>
          </a:prstGeom>
          <a:noFill/>
          <a:ln w="9525">
            <a:solidFill>
              <a:schemeClr val="tx1"/>
            </a:solidFill>
            <a:round/>
            <a:headEnd/>
            <a:tailEnd/>
          </a:ln>
        </p:spPr>
        <p:txBody>
          <a:bodyPr>
            <a:prstTxWarp prst="textNoShape">
              <a:avLst/>
            </a:prstTxWarp>
          </a:bodyPr>
          <a:lstStyle/>
          <a:p>
            <a:endParaRPr lang="en-US"/>
          </a:p>
        </p:txBody>
      </p:sp>
      <p:sp>
        <p:nvSpPr>
          <p:cNvPr id="190500" name="Line 35"/>
          <p:cNvSpPr>
            <a:spLocks noChangeShapeType="1"/>
          </p:cNvSpPr>
          <p:nvPr/>
        </p:nvSpPr>
        <p:spPr bwMode="auto">
          <a:xfrm flipV="1">
            <a:off x="8355013" y="5248275"/>
            <a:ext cx="1587" cy="47625"/>
          </a:xfrm>
          <a:prstGeom prst="line">
            <a:avLst/>
          </a:prstGeom>
          <a:noFill/>
          <a:ln w="9525">
            <a:solidFill>
              <a:schemeClr val="tx1"/>
            </a:solidFill>
            <a:round/>
            <a:headEnd/>
            <a:tailEnd/>
          </a:ln>
        </p:spPr>
        <p:txBody>
          <a:bodyPr>
            <a:prstTxWarp prst="textNoShape">
              <a:avLst/>
            </a:prstTxWarp>
          </a:bodyPr>
          <a:lstStyle/>
          <a:p>
            <a:endParaRPr lang="en-US"/>
          </a:p>
        </p:txBody>
      </p:sp>
      <p:sp>
        <p:nvSpPr>
          <p:cNvPr id="190501" name="Rectangle 36"/>
          <p:cNvSpPr>
            <a:spLocks noChangeArrowheads="1"/>
          </p:cNvSpPr>
          <p:nvPr/>
        </p:nvSpPr>
        <p:spPr bwMode="auto">
          <a:xfrm>
            <a:off x="1484313" y="3600450"/>
            <a:ext cx="282575"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600" b="1" u="none">
                <a:latin typeface="Arial" pitchFamily="-105" charset="0"/>
              </a:rPr>
              <a:t>5.8</a:t>
            </a:r>
            <a:endParaRPr lang="fr-FR" sz="1600" u="none">
              <a:latin typeface="Arial" pitchFamily="-105" charset="0"/>
            </a:endParaRPr>
          </a:p>
        </p:txBody>
      </p:sp>
      <p:sp>
        <p:nvSpPr>
          <p:cNvPr id="190502" name="Rectangle 37"/>
          <p:cNvSpPr>
            <a:spLocks noChangeArrowheads="1"/>
          </p:cNvSpPr>
          <p:nvPr/>
        </p:nvSpPr>
        <p:spPr bwMode="auto">
          <a:xfrm>
            <a:off x="2274888" y="3552825"/>
            <a:ext cx="282575"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600" b="1" u="none">
                <a:latin typeface="Arial" pitchFamily="-105" charset="0"/>
              </a:rPr>
              <a:t>6.0</a:t>
            </a:r>
            <a:endParaRPr lang="fr-FR" sz="1600" u="none">
              <a:latin typeface="Arial" pitchFamily="-105" charset="0"/>
            </a:endParaRPr>
          </a:p>
        </p:txBody>
      </p:sp>
      <p:sp>
        <p:nvSpPr>
          <p:cNvPr id="190503" name="Rectangle 38"/>
          <p:cNvSpPr>
            <a:spLocks noChangeArrowheads="1"/>
          </p:cNvSpPr>
          <p:nvPr/>
        </p:nvSpPr>
        <p:spPr bwMode="auto">
          <a:xfrm>
            <a:off x="3067050" y="3695700"/>
            <a:ext cx="282575"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600" b="1" u="none">
                <a:latin typeface="Arial" pitchFamily="-105" charset="0"/>
              </a:rPr>
              <a:t>5.4</a:t>
            </a:r>
            <a:endParaRPr lang="fr-FR" sz="1600" u="none">
              <a:latin typeface="Arial" pitchFamily="-105" charset="0"/>
            </a:endParaRPr>
          </a:p>
        </p:txBody>
      </p:sp>
      <p:sp>
        <p:nvSpPr>
          <p:cNvPr id="190504" name="Rectangle 39"/>
          <p:cNvSpPr>
            <a:spLocks noChangeArrowheads="1"/>
          </p:cNvSpPr>
          <p:nvPr/>
        </p:nvSpPr>
        <p:spPr bwMode="auto">
          <a:xfrm>
            <a:off x="3857625" y="3486150"/>
            <a:ext cx="282575"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600" b="1" u="none">
                <a:latin typeface="Arial" pitchFamily="-105" charset="0"/>
              </a:rPr>
              <a:t>6.3</a:t>
            </a:r>
            <a:endParaRPr lang="fr-FR" sz="1600" u="none">
              <a:latin typeface="Arial" pitchFamily="-105" charset="0"/>
            </a:endParaRPr>
          </a:p>
        </p:txBody>
      </p:sp>
      <p:sp>
        <p:nvSpPr>
          <p:cNvPr id="190505" name="Rectangle 40"/>
          <p:cNvSpPr>
            <a:spLocks noChangeArrowheads="1"/>
          </p:cNvSpPr>
          <p:nvPr/>
        </p:nvSpPr>
        <p:spPr bwMode="auto">
          <a:xfrm>
            <a:off x="4648200" y="3438525"/>
            <a:ext cx="282575"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600" b="1" u="none">
                <a:latin typeface="Arial" pitchFamily="-105" charset="0"/>
              </a:rPr>
              <a:t>6.5</a:t>
            </a:r>
            <a:endParaRPr lang="fr-FR" sz="1600" u="none">
              <a:latin typeface="Arial" pitchFamily="-105" charset="0"/>
            </a:endParaRPr>
          </a:p>
        </p:txBody>
      </p:sp>
      <p:sp>
        <p:nvSpPr>
          <p:cNvPr id="190506" name="Rectangle 41"/>
          <p:cNvSpPr>
            <a:spLocks noChangeArrowheads="1"/>
          </p:cNvSpPr>
          <p:nvPr/>
        </p:nvSpPr>
        <p:spPr bwMode="auto">
          <a:xfrm>
            <a:off x="5438775" y="3714750"/>
            <a:ext cx="282575"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600" b="1" u="none">
                <a:latin typeface="Arial" pitchFamily="-105" charset="0"/>
              </a:rPr>
              <a:t>5.3</a:t>
            </a:r>
            <a:endParaRPr lang="fr-FR" sz="1600" u="none">
              <a:latin typeface="Arial" pitchFamily="-105" charset="0"/>
            </a:endParaRPr>
          </a:p>
        </p:txBody>
      </p:sp>
      <p:sp>
        <p:nvSpPr>
          <p:cNvPr id="190507" name="Rectangle 42"/>
          <p:cNvSpPr>
            <a:spLocks noChangeArrowheads="1"/>
          </p:cNvSpPr>
          <p:nvPr/>
        </p:nvSpPr>
        <p:spPr bwMode="auto">
          <a:xfrm>
            <a:off x="6229350" y="3648075"/>
            <a:ext cx="282575"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600" b="1" u="none">
                <a:latin typeface="Arial" pitchFamily="-105" charset="0"/>
              </a:rPr>
              <a:t>5.6</a:t>
            </a:r>
            <a:endParaRPr lang="fr-FR" sz="1600" u="none">
              <a:latin typeface="Arial" pitchFamily="-105" charset="0"/>
            </a:endParaRPr>
          </a:p>
        </p:txBody>
      </p:sp>
      <p:sp>
        <p:nvSpPr>
          <p:cNvPr id="190508" name="Rectangle 43"/>
          <p:cNvSpPr>
            <a:spLocks noChangeArrowheads="1"/>
          </p:cNvSpPr>
          <p:nvPr/>
        </p:nvSpPr>
        <p:spPr bwMode="auto">
          <a:xfrm>
            <a:off x="7021513" y="3438525"/>
            <a:ext cx="282575"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600" b="1" u="none">
                <a:latin typeface="Arial" pitchFamily="-105" charset="0"/>
              </a:rPr>
              <a:t>6.5</a:t>
            </a:r>
            <a:endParaRPr lang="fr-FR" sz="1600" u="none">
              <a:latin typeface="Arial" pitchFamily="-105" charset="0"/>
            </a:endParaRPr>
          </a:p>
        </p:txBody>
      </p:sp>
      <p:sp>
        <p:nvSpPr>
          <p:cNvPr id="190509" name="Rectangle 44"/>
          <p:cNvSpPr>
            <a:spLocks noChangeArrowheads="1"/>
          </p:cNvSpPr>
          <p:nvPr/>
        </p:nvSpPr>
        <p:spPr bwMode="auto">
          <a:xfrm>
            <a:off x="7812088" y="3600450"/>
            <a:ext cx="282575"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600" b="1" u="none">
                <a:latin typeface="Arial" pitchFamily="-105" charset="0"/>
              </a:rPr>
              <a:t>5.8</a:t>
            </a:r>
            <a:endParaRPr lang="fr-FR" sz="1600" u="none">
              <a:latin typeface="Arial" pitchFamily="-105" charset="0"/>
            </a:endParaRPr>
          </a:p>
        </p:txBody>
      </p:sp>
      <p:sp>
        <p:nvSpPr>
          <p:cNvPr id="190510" name="Rectangle 45"/>
          <p:cNvSpPr>
            <a:spLocks noChangeArrowheads="1"/>
          </p:cNvSpPr>
          <p:nvPr/>
        </p:nvSpPr>
        <p:spPr bwMode="auto">
          <a:xfrm>
            <a:off x="931863" y="5162550"/>
            <a:ext cx="112712"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600" b="1" u="none">
                <a:latin typeface="Arial" pitchFamily="-105" charset="0"/>
              </a:rPr>
              <a:t>0</a:t>
            </a:r>
          </a:p>
        </p:txBody>
      </p:sp>
      <p:sp>
        <p:nvSpPr>
          <p:cNvPr id="190511" name="Rectangle 46"/>
          <p:cNvSpPr>
            <a:spLocks noChangeArrowheads="1"/>
          </p:cNvSpPr>
          <p:nvPr/>
        </p:nvSpPr>
        <p:spPr bwMode="auto">
          <a:xfrm>
            <a:off x="931863" y="4933950"/>
            <a:ext cx="112712"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600" b="1" u="none">
                <a:latin typeface="Arial" pitchFamily="-105" charset="0"/>
              </a:rPr>
              <a:t>1</a:t>
            </a:r>
          </a:p>
        </p:txBody>
      </p:sp>
      <p:sp>
        <p:nvSpPr>
          <p:cNvPr id="190512" name="Rectangle 47"/>
          <p:cNvSpPr>
            <a:spLocks noChangeArrowheads="1"/>
          </p:cNvSpPr>
          <p:nvPr/>
        </p:nvSpPr>
        <p:spPr bwMode="auto">
          <a:xfrm>
            <a:off x="931863" y="4695825"/>
            <a:ext cx="112712"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600" b="1" u="none">
                <a:latin typeface="Arial" pitchFamily="-105" charset="0"/>
              </a:rPr>
              <a:t>2</a:t>
            </a:r>
          </a:p>
        </p:txBody>
      </p:sp>
      <p:sp>
        <p:nvSpPr>
          <p:cNvPr id="190513" name="Rectangle 48"/>
          <p:cNvSpPr>
            <a:spLocks noChangeArrowheads="1"/>
          </p:cNvSpPr>
          <p:nvPr/>
        </p:nvSpPr>
        <p:spPr bwMode="auto">
          <a:xfrm>
            <a:off x="931863" y="4467225"/>
            <a:ext cx="112712"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600" b="1" u="none">
                <a:latin typeface="Arial" pitchFamily="-105" charset="0"/>
              </a:rPr>
              <a:t>3</a:t>
            </a:r>
          </a:p>
        </p:txBody>
      </p:sp>
      <p:sp>
        <p:nvSpPr>
          <p:cNvPr id="190514" name="Rectangle 49"/>
          <p:cNvSpPr>
            <a:spLocks noChangeArrowheads="1"/>
          </p:cNvSpPr>
          <p:nvPr/>
        </p:nvSpPr>
        <p:spPr bwMode="auto">
          <a:xfrm>
            <a:off x="931863" y="4238625"/>
            <a:ext cx="112712"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600" b="1" u="none">
                <a:latin typeface="Arial" pitchFamily="-105" charset="0"/>
              </a:rPr>
              <a:t>4</a:t>
            </a:r>
          </a:p>
        </p:txBody>
      </p:sp>
      <p:sp>
        <p:nvSpPr>
          <p:cNvPr id="190515" name="Rectangle 50"/>
          <p:cNvSpPr>
            <a:spLocks noChangeArrowheads="1"/>
          </p:cNvSpPr>
          <p:nvPr/>
        </p:nvSpPr>
        <p:spPr bwMode="auto">
          <a:xfrm>
            <a:off x="931863" y="4010025"/>
            <a:ext cx="112712"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600" b="1" u="none">
                <a:latin typeface="Arial" pitchFamily="-105" charset="0"/>
              </a:rPr>
              <a:t>5</a:t>
            </a:r>
          </a:p>
        </p:txBody>
      </p:sp>
      <p:sp>
        <p:nvSpPr>
          <p:cNvPr id="190516" name="Rectangle 51"/>
          <p:cNvSpPr>
            <a:spLocks noChangeArrowheads="1"/>
          </p:cNvSpPr>
          <p:nvPr/>
        </p:nvSpPr>
        <p:spPr bwMode="auto">
          <a:xfrm>
            <a:off x="931863" y="3771900"/>
            <a:ext cx="112712"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600" b="1" u="none">
                <a:latin typeface="Arial" pitchFamily="-105" charset="0"/>
              </a:rPr>
              <a:t>6</a:t>
            </a:r>
          </a:p>
        </p:txBody>
      </p:sp>
      <p:sp>
        <p:nvSpPr>
          <p:cNvPr id="190517" name="Rectangle 52"/>
          <p:cNvSpPr>
            <a:spLocks noChangeArrowheads="1"/>
          </p:cNvSpPr>
          <p:nvPr/>
        </p:nvSpPr>
        <p:spPr bwMode="auto">
          <a:xfrm>
            <a:off x="931863" y="3543300"/>
            <a:ext cx="112712"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600" b="1" u="none">
                <a:latin typeface="Arial" pitchFamily="-105" charset="0"/>
              </a:rPr>
              <a:t>7</a:t>
            </a:r>
          </a:p>
        </p:txBody>
      </p:sp>
      <p:sp>
        <p:nvSpPr>
          <p:cNvPr id="190518" name="Rectangle 53"/>
          <p:cNvSpPr>
            <a:spLocks noChangeArrowheads="1"/>
          </p:cNvSpPr>
          <p:nvPr/>
        </p:nvSpPr>
        <p:spPr bwMode="auto">
          <a:xfrm>
            <a:off x="931863" y="3314700"/>
            <a:ext cx="112712"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600" b="1" u="none">
                <a:latin typeface="Arial" pitchFamily="-105" charset="0"/>
              </a:rPr>
              <a:t>8</a:t>
            </a:r>
          </a:p>
        </p:txBody>
      </p:sp>
      <p:sp>
        <p:nvSpPr>
          <p:cNvPr id="190519" name="Rectangle 54"/>
          <p:cNvSpPr>
            <a:spLocks noChangeArrowheads="1"/>
          </p:cNvSpPr>
          <p:nvPr/>
        </p:nvSpPr>
        <p:spPr bwMode="auto">
          <a:xfrm>
            <a:off x="931863" y="3076575"/>
            <a:ext cx="112712"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600" b="1" u="none">
                <a:latin typeface="Arial" pitchFamily="-105" charset="0"/>
              </a:rPr>
              <a:t>9</a:t>
            </a:r>
          </a:p>
        </p:txBody>
      </p:sp>
      <p:sp>
        <p:nvSpPr>
          <p:cNvPr id="190520" name="Rectangle 55"/>
          <p:cNvSpPr>
            <a:spLocks noChangeArrowheads="1"/>
          </p:cNvSpPr>
          <p:nvPr/>
        </p:nvSpPr>
        <p:spPr bwMode="auto">
          <a:xfrm>
            <a:off x="846138" y="2847975"/>
            <a:ext cx="225425"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600" b="1" u="none">
                <a:latin typeface="Arial" pitchFamily="-105" charset="0"/>
              </a:rPr>
              <a:t>10</a:t>
            </a:r>
          </a:p>
        </p:txBody>
      </p:sp>
      <p:sp>
        <p:nvSpPr>
          <p:cNvPr id="190521" name="Rectangle 56"/>
          <p:cNvSpPr>
            <a:spLocks noChangeArrowheads="1"/>
          </p:cNvSpPr>
          <p:nvPr/>
        </p:nvSpPr>
        <p:spPr bwMode="auto">
          <a:xfrm rot="-2340000">
            <a:off x="1079500" y="5659438"/>
            <a:ext cx="63341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600" b="1" u="none">
                <a:latin typeface="Arial" pitchFamily="-105" charset="0"/>
              </a:rPr>
              <a:t>Global</a:t>
            </a:r>
          </a:p>
        </p:txBody>
      </p:sp>
      <p:sp>
        <p:nvSpPr>
          <p:cNvPr id="190522" name="Rectangle 57"/>
          <p:cNvSpPr>
            <a:spLocks noChangeArrowheads="1"/>
          </p:cNvSpPr>
          <p:nvPr/>
        </p:nvSpPr>
        <p:spPr bwMode="auto">
          <a:xfrm rot="-2340000">
            <a:off x="1738313" y="5570538"/>
            <a:ext cx="1041400"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600" b="1" u="none">
                <a:latin typeface="Arial" pitchFamily="-105" charset="0"/>
              </a:rPr>
              <a:t>Europe      </a:t>
            </a:r>
          </a:p>
        </p:txBody>
      </p:sp>
      <p:sp>
        <p:nvSpPr>
          <p:cNvPr id="190523" name="Rectangle 58"/>
          <p:cNvSpPr>
            <a:spLocks noChangeArrowheads="1"/>
          </p:cNvSpPr>
          <p:nvPr/>
        </p:nvSpPr>
        <p:spPr bwMode="auto">
          <a:xfrm rot="-2340000">
            <a:off x="2741613" y="5340350"/>
            <a:ext cx="1284287"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600" b="1" u="none">
                <a:latin typeface="Arial" pitchFamily="-105" charset="0"/>
              </a:rPr>
              <a:t>USA               </a:t>
            </a:r>
          </a:p>
        </p:txBody>
      </p:sp>
      <p:sp>
        <p:nvSpPr>
          <p:cNvPr id="190524" name="Rectangle 59"/>
          <p:cNvSpPr>
            <a:spLocks noChangeArrowheads="1"/>
          </p:cNvSpPr>
          <p:nvPr/>
        </p:nvSpPr>
        <p:spPr bwMode="auto">
          <a:xfrm rot="-2340000">
            <a:off x="3398838" y="5453063"/>
            <a:ext cx="1293812"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600" b="1" u="none">
                <a:latin typeface="Arial" pitchFamily="-105" charset="0"/>
              </a:rPr>
              <a:t>France           </a:t>
            </a:r>
          </a:p>
        </p:txBody>
      </p:sp>
      <p:sp>
        <p:nvSpPr>
          <p:cNvPr id="190525" name="Rectangle 60"/>
          <p:cNvSpPr>
            <a:spLocks noChangeArrowheads="1"/>
          </p:cNvSpPr>
          <p:nvPr/>
        </p:nvSpPr>
        <p:spPr bwMode="auto">
          <a:xfrm rot="-2340000">
            <a:off x="4041775" y="5480050"/>
            <a:ext cx="150971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600" b="1" u="none">
                <a:latin typeface="Arial" pitchFamily="-105" charset="0"/>
              </a:rPr>
              <a:t>Germany           </a:t>
            </a:r>
          </a:p>
        </p:txBody>
      </p:sp>
      <p:sp>
        <p:nvSpPr>
          <p:cNvPr id="190526" name="Rectangle 61"/>
          <p:cNvSpPr>
            <a:spLocks noChangeArrowheads="1"/>
          </p:cNvSpPr>
          <p:nvPr/>
        </p:nvSpPr>
        <p:spPr bwMode="auto">
          <a:xfrm rot="-2340000">
            <a:off x="5176838" y="5419725"/>
            <a:ext cx="979487"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600" b="1" u="none">
                <a:latin typeface="Arial" pitchFamily="-105" charset="0"/>
              </a:rPr>
              <a:t>Italy          </a:t>
            </a:r>
          </a:p>
        </p:txBody>
      </p:sp>
      <p:sp>
        <p:nvSpPr>
          <p:cNvPr id="190527" name="Rectangle 62"/>
          <p:cNvSpPr>
            <a:spLocks noChangeArrowheads="1"/>
          </p:cNvSpPr>
          <p:nvPr/>
        </p:nvSpPr>
        <p:spPr bwMode="auto">
          <a:xfrm rot="-2340000">
            <a:off x="5445125" y="5603875"/>
            <a:ext cx="157321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600" b="1" u="none">
                <a:latin typeface="Arial" pitchFamily="-105" charset="0"/>
              </a:rPr>
              <a:t>Netherlands       </a:t>
            </a:r>
          </a:p>
        </p:txBody>
      </p:sp>
      <p:sp>
        <p:nvSpPr>
          <p:cNvPr id="190528" name="Rectangle 63"/>
          <p:cNvSpPr>
            <a:spLocks noChangeArrowheads="1"/>
          </p:cNvSpPr>
          <p:nvPr/>
        </p:nvSpPr>
        <p:spPr bwMode="auto">
          <a:xfrm rot="-2340000">
            <a:off x="6711950" y="5629275"/>
            <a:ext cx="552450"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600" b="1" u="none">
                <a:latin typeface="Arial" pitchFamily="-105" charset="0"/>
              </a:rPr>
              <a:t>Spain</a:t>
            </a:r>
          </a:p>
        </p:txBody>
      </p:sp>
      <p:sp>
        <p:nvSpPr>
          <p:cNvPr id="190529" name="Rectangle 64"/>
          <p:cNvSpPr>
            <a:spLocks noChangeArrowheads="1"/>
          </p:cNvSpPr>
          <p:nvPr/>
        </p:nvSpPr>
        <p:spPr bwMode="auto">
          <a:xfrm rot="-2340000">
            <a:off x="7673975" y="5588000"/>
            <a:ext cx="292100"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600" b="1" u="none">
                <a:latin typeface="Arial" pitchFamily="-105" charset="0"/>
              </a:rPr>
              <a:t>UK</a:t>
            </a:r>
          </a:p>
        </p:txBody>
      </p:sp>
    </p:spTree>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Number Placeholder 3"/>
          <p:cNvSpPr>
            <a:spLocks noGrp="1"/>
          </p:cNvSpPr>
          <p:nvPr>
            <p:ph type="sldNum" sz="quarter" idx="12"/>
          </p:nvPr>
        </p:nvSpPr>
        <p:spPr>
          <a:noFill/>
        </p:spPr>
        <p:txBody>
          <a:bodyPr/>
          <a:lstStyle/>
          <a:p>
            <a:fld id="{2A9C980D-5636-2348-BF16-E3F7B1D7D470}" type="slidenum">
              <a:rPr lang="en-US">
                <a:latin typeface="Times New Roman" pitchFamily="-105" charset="0"/>
                <a:ea typeface="ＭＳ Ｐゴシック" pitchFamily="-105" charset="-128"/>
                <a:cs typeface="ＭＳ Ｐゴシック" pitchFamily="-105" charset="-128"/>
              </a:rPr>
              <a:pPr/>
              <a:t>66</a:t>
            </a:fld>
            <a:endParaRPr lang="en-US">
              <a:latin typeface="Times New Roman" pitchFamily="-105" charset="0"/>
              <a:ea typeface="ＭＳ Ｐゴシック" pitchFamily="-105" charset="-128"/>
              <a:cs typeface="ＭＳ Ｐゴシック" pitchFamily="-105" charset="-128"/>
            </a:endParaRPr>
          </a:p>
        </p:txBody>
      </p:sp>
      <p:sp>
        <p:nvSpPr>
          <p:cNvPr id="192515" name="Rectangle 2"/>
          <p:cNvSpPr>
            <a:spLocks noChangeArrowheads="1"/>
          </p:cNvSpPr>
          <p:nvPr/>
        </p:nvSpPr>
        <p:spPr bwMode="auto">
          <a:xfrm>
            <a:off x="1095375" y="3167063"/>
            <a:ext cx="314325" cy="2260600"/>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92516" name="Rectangle 3"/>
          <p:cNvSpPr>
            <a:spLocks noChangeArrowheads="1"/>
          </p:cNvSpPr>
          <p:nvPr/>
        </p:nvSpPr>
        <p:spPr bwMode="auto">
          <a:xfrm>
            <a:off x="1600200" y="3422650"/>
            <a:ext cx="314325" cy="2005013"/>
          </a:xfrm>
          <a:prstGeom prst="rect">
            <a:avLst/>
          </a:prstGeom>
          <a:solidFill>
            <a:schemeClr val="tx2"/>
          </a:solidFill>
          <a:ln w="9525">
            <a:noFill/>
            <a:miter lim="800000"/>
            <a:headEnd/>
            <a:tailEnd/>
          </a:ln>
        </p:spPr>
        <p:txBody>
          <a:bodyPr>
            <a:prstTxWarp prst="textNoShape">
              <a:avLst/>
            </a:prstTxWarp>
          </a:bodyPr>
          <a:lstStyle/>
          <a:p>
            <a:endParaRPr lang="en-US"/>
          </a:p>
        </p:txBody>
      </p:sp>
      <p:sp>
        <p:nvSpPr>
          <p:cNvPr id="192517" name="Rectangle 4"/>
          <p:cNvSpPr>
            <a:spLocks noChangeArrowheads="1"/>
          </p:cNvSpPr>
          <p:nvPr/>
        </p:nvSpPr>
        <p:spPr bwMode="auto">
          <a:xfrm>
            <a:off x="2105025" y="3689350"/>
            <a:ext cx="314325" cy="1738313"/>
          </a:xfrm>
          <a:prstGeom prst="rect">
            <a:avLst/>
          </a:prstGeom>
          <a:solidFill>
            <a:schemeClr val="accent2"/>
          </a:solidFill>
          <a:ln w="9525">
            <a:noFill/>
            <a:miter lim="800000"/>
            <a:headEnd/>
            <a:tailEnd/>
          </a:ln>
        </p:spPr>
        <p:txBody>
          <a:bodyPr>
            <a:prstTxWarp prst="textNoShape">
              <a:avLst/>
            </a:prstTxWarp>
          </a:bodyPr>
          <a:lstStyle/>
          <a:p>
            <a:endParaRPr lang="en-US"/>
          </a:p>
        </p:txBody>
      </p:sp>
      <p:sp>
        <p:nvSpPr>
          <p:cNvPr id="192518" name="Rectangle 5"/>
          <p:cNvSpPr>
            <a:spLocks noChangeArrowheads="1"/>
          </p:cNvSpPr>
          <p:nvPr/>
        </p:nvSpPr>
        <p:spPr bwMode="auto">
          <a:xfrm>
            <a:off x="2609850" y="4137025"/>
            <a:ext cx="314325" cy="1290638"/>
          </a:xfrm>
          <a:prstGeom prst="rect">
            <a:avLst/>
          </a:prstGeom>
          <a:solidFill>
            <a:schemeClr val="hlink"/>
          </a:solidFill>
          <a:ln w="9525">
            <a:noFill/>
            <a:miter lim="800000"/>
            <a:headEnd/>
            <a:tailEnd/>
          </a:ln>
        </p:spPr>
        <p:txBody>
          <a:bodyPr>
            <a:prstTxWarp prst="textNoShape">
              <a:avLst/>
            </a:prstTxWarp>
          </a:bodyPr>
          <a:lstStyle/>
          <a:p>
            <a:endParaRPr lang="en-US"/>
          </a:p>
        </p:txBody>
      </p:sp>
      <p:sp>
        <p:nvSpPr>
          <p:cNvPr id="192519" name="Rectangle 6"/>
          <p:cNvSpPr>
            <a:spLocks noChangeArrowheads="1"/>
          </p:cNvSpPr>
          <p:nvPr/>
        </p:nvSpPr>
        <p:spPr bwMode="auto">
          <a:xfrm>
            <a:off x="3619500" y="3924300"/>
            <a:ext cx="314325" cy="1503363"/>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92520" name="Rectangle 7"/>
          <p:cNvSpPr>
            <a:spLocks noChangeArrowheads="1"/>
          </p:cNvSpPr>
          <p:nvPr/>
        </p:nvSpPr>
        <p:spPr bwMode="auto">
          <a:xfrm>
            <a:off x="4124325" y="3924300"/>
            <a:ext cx="314325" cy="1503363"/>
          </a:xfrm>
          <a:prstGeom prst="rect">
            <a:avLst/>
          </a:prstGeom>
          <a:solidFill>
            <a:schemeClr val="tx2"/>
          </a:solidFill>
          <a:ln w="9525">
            <a:noFill/>
            <a:miter lim="800000"/>
            <a:headEnd/>
            <a:tailEnd/>
          </a:ln>
        </p:spPr>
        <p:txBody>
          <a:bodyPr>
            <a:prstTxWarp prst="textNoShape">
              <a:avLst/>
            </a:prstTxWarp>
          </a:bodyPr>
          <a:lstStyle/>
          <a:p>
            <a:endParaRPr lang="en-US"/>
          </a:p>
        </p:txBody>
      </p:sp>
      <p:sp>
        <p:nvSpPr>
          <p:cNvPr id="192521" name="Rectangle 8"/>
          <p:cNvSpPr>
            <a:spLocks noChangeArrowheads="1"/>
          </p:cNvSpPr>
          <p:nvPr/>
        </p:nvSpPr>
        <p:spPr bwMode="auto">
          <a:xfrm>
            <a:off x="4629150" y="4211638"/>
            <a:ext cx="314325" cy="1216025"/>
          </a:xfrm>
          <a:prstGeom prst="rect">
            <a:avLst/>
          </a:prstGeom>
          <a:solidFill>
            <a:schemeClr val="accent2"/>
          </a:solidFill>
          <a:ln w="9525">
            <a:noFill/>
            <a:miter lim="800000"/>
            <a:headEnd/>
            <a:tailEnd/>
          </a:ln>
        </p:spPr>
        <p:txBody>
          <a:bodyPr>
            <a:prstTxWarp prst="textNoShape">
              <a:avLst/>
            </a:prstTxWarp>
          </a:bodyPr>
          <a:lstStyle/>
          <a:p>
            <a:endParaRPr lang="en-US"/>
          </a:p>
        </p:txBody>
      </p:sp>
      <p:sp>
        <p:nvSpPr>
          <p:cNvPr id="192522" name="Rectangle 9"/>
          <p:cNvSpPr>
            <a:spLocks noChangeArrowheads="1"/>
          </p:cNvSpPr>
          <p:nvPr/>
        </p:nvSpPr>
        <p:spPr bwMode="auto">
          <a:xfrm>
            <a:off x="5133975" y="4457700"/>
            <a:ext cx="314325" cy="969963"/>
          </a:xfrm>
          <a:prstGeom prst="rect">
            <a:avLst/>
          </a:prstGeom>
          <a:solidFill>
            <a:schemeClr val="hlink"/>
          </a:solidFill>
          <a:ln w="9525">
            <a:noFill/>
            <a:miter lim="800000"/>
            <a:headEnd/>
            <a:tailEnd/>
          </a:ln>
        </p:spPr>
        <p:txBody>
          <a:bodyPr>
            <a:prstTxWarp prst="textNoShape">
              <a:avLst/>
            </a:prstTxWarp>
          </a:bodyPr>
          <a:lstStyle/>
          <a:p>
            <a:endParaRPr lang="en-US"/>
          </a:p>
        </p:txBody>
      </p:sp>
      <p:sp>
        <p:nvSpPr>
          <p:cNvPr id="192523" name="Rectangle 10"/>
          <p:cNvSpPr>
            <a:spLocks noChangeArrowheads="1"/>
          </p:cNvSpPr>
          <p:nvPr/>
        </p:nvSpPr>
        <p:spPr bwMode="auto">
          <a:xfrm>
            <a:off x="6143625" y="4371975"/>
            <a:ext cx="314325" cy="1055688"/>
          </a:xfrm>
          <a:prstGeom prst="rect">
            <a:avLst/>
          </a:prstGeom>
          <a:solidFill>
            <a:srgbClr val="00FF00"/>
          </a:solidFill>
          <a:ln w="9525">
            <a:noFill/>
            <a:miter lim="800000"/>
            <a:headEnd/>
            <a:tailEnd/>
          </a:ln>
        </p:spPr>
        <p:txBody>
          <a:bodyPr>
            <a:prstTxWarp prst="textNoShape">
              <a:avLst/>
            </a:prstTxWarp>
          </a:bodyPr>
          <a:lstStyle/>
          <a:p>
            <a:endParaRPr lang="en-US"/>
          </a:p>
        </p:txBody>
      </p:sp>
      <p:sp>
        <p:nvSpPr>
          <p:cNvPr id="192524" name="Rectangle 11"/>
          <p:cNvSpPr>
            <a:spLocks noChangeArrowheads="1"/>
          </p:cNvSpPr>
          <p:nvPr/>
        </p:nvSpPr>
        <p:spPr bwMode="auto">
          <a:xfrm>
            <a:off x="6648450" y="4510088"/>
            <a:ext cx="314325" cy="917575"/>
          </a:xfrm>
          <a:prstGeom prst="rect">
            <a:avLst/>
          </a:prstGeom>
          <a:solidFill>
            <a:schemeClr val="tx2"/>
          </a:solidFill>
          <a:ln w="9525">
            <a:noFill/>
            <a:miter lim="800000"/>
            <a:headEnd/>
            <a:tailEnd/>
          </a:ln>
        </p:spPr>
        <p:txBody>
          <a:bodyPr>
            <a:prstTxWarp prst="textNoShape">
              <a:avLst/>
            </a:prstTxWarp>
          </a:bodyPr>
          <a:lstStyle/>
          <a:p>
            <a:endParaRPr lang="en-US"/>
          </a:p>
        </p:txBody>
      </p:sp>
      <p:sp>
        <p:nvSpPr>
          <p:cNvPr id="192525" name="Rectangle 12"/>
          <p:cNvSpPr>
            <a:spLocks noChangeArrowheads="1"/>
          </p:cNvSpPr>
          <p:nvPr/>
        </p:nvSpPr>
        <p:spPr bwMode="auto">
          <a:xfrm>
            <a:off x="7153275" y="4745038"/>
            <a:ext cx="314325" cy="682625"/>
          </a:xfrm>
          <a:prstGeom prst="rect">
            <a:avLst/>
          </a:prstGeom>
          <a:solidFill>
            <a:schemeClr val="accent2"/>
          </a:solidFill>
          <a:ln w="9525">
            <a:noFill/>
            <a:miter lim="800000"/>
            <a:headEnd/>
            <a:tailEnd/>
          </a:ln>
        </p:spPr>
        <p:txBody>
          <a:bodyPr>
            <a:prstTxWarp prst="textNoShape">
              <a:avLst/>
            </a:prstTxWarp>
          </a:bodyPr>
          <a:lstStyle/>
          <a:p>
            <a:endParaRPr lang="en-US"/>
          </a:p>
        </p:txBody>
      </p:sp>
      <p:sp>
        <p:nvSpPr>
          <p:cNvPr id="192526" name="Rectangle 13"/>
          <p:cNvSpPr>
            <a:spLocks noChangeArrowheads="1"/>
          </p:cNvSpPr>
          <p:nvPr/>
        </p:nvSpPr>
        <p:spPr bwMode="auto">
          <a:xfrm>
            <a:off x="7658100" y="4979988"/>
            <a:ext cx="314325" cy="447675"/>
          </a:xfrm>
          <a:prstGeom prst="rect">
            <a:avLst/>
          </a:prstGeom>
          <a:solidFill>
            <a:schemeClr val="hlink"/>
          </a:solidFill>
          <a:ln w="9525">
            <a:noFill/>
            <a:miter lim="800000"/>
            <a:headEnd/>
            <a:tailEnd/>
          </a:ln>
        </p:spPr>
        <p:txBody>
          <a:bodyPr>
            <a:prstTxWarp prst="textNoShape">
              <a:avLst/>
            </a:prstTxWarp>
          </a:bodyPr>
          <a:lstStyle/>
          <a:p>
            <a:endParaRPr lang="en-US"/>
          </a:p>
        </p:txBody>
      </p:sp>
      <p:sp>
        <p:nvSpPr>
          <p:cNvPr id="192527" name="Line 14"/>
          <p:cNvSpPr>
            <a:spLocks noChangeShapeType="1"/>
          </p:cNvSpPr>
          <p:nvPr/>
        </p:nvSpPr>
        <p:spPr bwMode="auto">
          <a:xfrm>
            <a:off x="1000125" y="2794000"/>
            <a:ext cx="1588" cy="2633663"/>
          </a:xfrm>
          <a:prstGeom prst="line">
            <a:avLst/>
          </a:prstGeom>
          <a:noFill/>
          <a:ln w="0">
            <a:solidFill>
              <a:schemeClr val="tx1"/>
            </a:solidFill>
            <a:round/>
            <a:headEnd/>
            <a:tailEnd/>
          </a:ln>
        </p:spPr>
        <p:txBody>
          <a:bodyPr>
            <a:prstTxWarp prst="textNoShape">
              <a:avLst/>
            </a:prstTxWarp>
          </a:bodyPr>
          <a:lstStyle/>
          <a:p>
            <a:endParaRPr lang="en-US"/>
          </a:p>
        </p:txBody>
      </p:sp>
      <p:sp>
        <p:nvSpPr>
          <p:cNvPr id="192528" name="Line 15"/>
          <p:cNvSpPr>
            <a:spLocks noChangeShapeType="1"/>
          </p:cNvSpPr>
          <p:nvPr/>
        </p:nvSpPr>
        <p:spPr bwMode="auto">
          <a:xfrm>
            <a:off x="952500" y="5427663"/>
            <a:ext cx="47625" cy="1587"/>
          </a:xfrm>
          <a:prstGeom prst="line">
            <a:avLst/>
          </a:prstGeom>
          <a:noFill/>
          <a:ln w="0">
            <a:solidFill>
              <a:schemeClr val="tx1"/>
            </a:solidFill>
            <a:round/>
            <a:headEnd/>
            <a:tailEnd/>
          </a:ln>
        </p:spPr>
        <p:txBody>
          <a:bodyPr>
            <a:prstTxWarp prst="textNoShape">
              <a:avLst/>
            </a:prstTxWarp>
          </a:bodyPr>
          <a:lstStyle/>
          <a:p>
            <a:endParaRPr lang="en-US"/>
          </a:p>
        </p:txBody>
      </p:sp>
      <p:sp>
        <p:nvSpPr>
          <p:cNvPr id="192529" name="Line 16"/>
          <p:cNvSpPr>
            <a:spLocks noChangeShapeType="1"/>
          </p:cNvSpPr>
          <p:nvPr/>
        </p:nvSpPr>
        <p:spPr bwMode="auto">
          <a:xfrm>
            <a:off x="952500" y="5160963"/>
            <a:ext cx="47625" cy="1587"/>
          </a:xfrm>
          <a:prstGeom prst="line">
            <a:avLst/>
          </a:prstGeom>
          <a:noFill/>
          <a:ln w="0">
            <a:solidFill>
              <a:schemeClr val="tx1"/>
            </a:solidFill>
            <a:round/>
            <a:headEnd/>
            <a:tailEnd/>
          </a:ln>
        </p:spPr>
        <p:txBody>
          <a:bodyPr>
            <a:prstTxWarp prst="textNoShape">
              <a:avLst/>
            </a:prstTxWarp>
          </a:bodyPr>
          <a:lstStyle/>
          <a:p>
            <a:endParaRPr lang="en-US"/>
          </a:p>
        </p:txBody>
      </p:sp>
      <p:sp>
        <p:nvSpPr>
          <p:cNvPr id="192530" name="Line 17"/>
          <p:cNvSpPr>
            <a:spLocks noChangeShapeType="1"/>
          </p:cNvSpPr>
          <p:nvPr/>
        </p:nvSpPr>
        <p:spPr bwMode="auto">
          <a:xfrm>
            <a:off x="952500" y="4905375"/>
            <a:ext cx="47625" cy="1588"/>
          </a:xfrm>
          <a:prstGeom prst="line">
            <a:avLst/>
          </a:prstGeom>
          <a:noFill/>
          <a:ln w="0">
            <a:solidFill>
              <a:schemeClr val="tx1"/>
            </a:solidFill>
            <a:round/>
            <a:headEnd/>
            <a:tailEnd/>
          </a:ln>
        </p:spPr>
        <p:txBody>
          <a:bodyPr>
            <a:prstTxWarp prst="textNoShape">
              <a:avLst/>
            </a:prstTxWarp>
          </a:bodyPr>
          <a:lstStyle/>
          <a:p>
            <a:endParaRPr lang="en-US"/>
          </a:p>
        </p:txBody>
      </p:sp>
      <p:sp>
        <p:nvSpPr>
          <p:cNvPr id="192531" name="Line 18"/>
          <p:cNvSpPr>
            <a:spLocks noChangeShapeType="1"/>
          </p:cNvSpPr>
          <p:nvPr/>
        </p:nvSpPr>
        <p:spPr bwMode="auto">
          <a:xfrm>
            <a:off x="952500" y="4638675"/>
            <a:ext cx="47625" cy="1588"/>
          </a:xfrm>
          <a:prstGeom prst="line">
            <a:avLst/>
          </a:prstGeom>
          <a:noFill/>
          <a:ln w="0">
            <a:solidFill>
              <a:schemeClr val="tx1"/>
            </a:solidFill>
            <a:round/>
            <a:headEnd/>
            <a:tailEnd/>
          </a:ln>
        </p:spPr>
        <p:txBody>
          <a:bodyPr>
            <a:prstTxWarp prst="textNoShape">
              <a:avLst/>
            </a:prstTxWarp>
          </a:bodyPr>
          <a:lstStyle/>
          <a:p>
            <a:endParaRPr lang="en-US"/>
          </a:p>
        </p:txBody>
      </p:sp>
      <p:sp>
        <p:nvSpPr>
          <p:cNvPr id="192532" name="Line 19"/>
          <p:cNvSpPr>
            <a:spLocks noChangeShapeType="1"/>
          </p:cNvSpPr>
          <p:nvPr/>
        </p:nvSpPr>
        <p:spPr bwMode="auto">
          <a:xfrm>
            <a:off x="952500" y="4371975"/>
            <a:ext cx="47625" cy="1588"/>
          </a:xfrm>
          <a:prstGeom prst="line">
            <a:avLst/>
          </a:prstGeom>
          <a:noFill/>
          <a:ln w="0">
            <a:solidFill>
              <a:schemeClr val="tx1"/>
            </a:solidFill>
            <a:round/>
            <a:headEnd/>
            <a:tailEnd/>
          </a:ln>
        </p:spPr>
        <p:txBody>
          <a:bodyPr>
            <a:prstTxWarp prst="textNoShape">
              <a:avLst/>
            </a:prstTxWarp>
          </a:bodyPr>
          <a:lstStyle/>
          <a:p>
            <a:endParaRPr lang="en-US"/>
          </a:p>
        </p:txBody>
      </p:sp>
      <p:sp>
        <p:nvSpPr>
          <p:cNvPr id="192533" name="Line 20"/>
          <p:cNvSpPr>
            <a:spLocks noChangeShapeType="1"/>
          </p:cNvSpPr>
          <p:nvPr/>
        </p:nvSpPr>
        <p:spPr bwMode="auto">
          <a:xfrm>
            <a:off x="952500" y="4105275"/>
            <a:ext cx="47625" cy="1588"/>
          </a:xfrm>
          <a:prstGeom prst="line">
            <a:avLst/>
          </a:prstGeom>
          <a:noFill/>
          <a:ln w="0">
            <a:solidFill>
              <a:schemeClr val="tx1"/>
            </a:solidFill>
            <a:round/>
            <a:headEnd/>
            <a:tailEnd/>
          </a:ln>
        </p:spPr>
        <p:txBody>
          <a:bodyPr>
            <a:prstTxWarp prst="textNoShape">
              <a:avLst/>
            </a:prstTxWarp>
          </a:bodyPr>
          <a:lstStyle/>
          <a:p>
            <a:endParaRPr lang="en-US"/>
          </a:p>
        </p:txBody>
      </p:sp>
      <p:sp>
        <p:nvSpPr>
          <p:cNvPr id="192534" name="Line 21"/>
          <p:cNvSpPr>
            <a:spLocks noChangeShapeType="1"/>
          </p:cNvSpPr>
          <p:nvPr/>
        </p:nvSpPr>
        <p:spPr bwMode="auto">
          <a:xfrm>
            <a:off x="952500" y="3849688"/>
            <a:ext cx="47625" cy="1587"/>
          </a:xfrm>
          <a:prstGeom prst="line">
            <a:avLst/>
          </a:prstGeom>
          <a:noFill/>
          <a:ln w="0">
            <a:solidFill>
              <a:schemeClr val="tx1"/>
            </a:solidFill>
            <a:round/>
            <a:headEnd/>
            <a:tailEnd/>
          </a:ln>
        </p:spPr>
        <p:txBody>
          <a:bodyPr>
            <a:prstTxWarp prst="textNoShape">
              <a:avLst/>
            </a:prstTxWarp>
          </a:bodyPr>
          <a:lstStyle/>
          <a:p>
            <a:endParaRPr lang="en-US"/>
          </a:p>
        </p:txBody>
      </p:sp>
      <p:sp>
        <p:nvSpPr>
          <p:cNvPr id="192535" name="Line 22"/>
          <p:cNvSpPr>
            <a:spLocks noChangeShapeType="1"/>
          </p:cNvSpPr>
          <p:nvPr/>
        </p:nvSpPr>
        <p:spPr bwMode="auto">
          <a:xfrm>
            <a:off x="952500" y="3582988"/>
            <a:ext cx="47625" cy="1587"/>
          </a:xfrm>
          <a:prstGeom prst="line">
            <a:avLst/>
          </a:prstGeom>
          <a:noFill/>
          <a:ln w="0">
            <a:solidFill>
              <a:schemeClr val="tx1"/>
            </a:solidFill>
            <a:round/>
            <a:headEnd/>
            <a:tailEnd/>
          </a:ln>
        </p:spPr>
        <p:txBody>
          <a:bodyPr>
            <a:prstTxWarp prst="textNoShape">
              <a:avLst/>
            </a:prstTxWarp>
          </a:bodyPr>
          <a:lstStyle/>
          <a:p>
            <a:endParaRPr lang="en-US"/>
          </a:p>
        </p:txBody>
      </p:sp>
      <p:sp>
        <p:nvSpPr>
          <p:cNvPr id="192536" name="Line 23"/>
          <p:cNvSpPr>
            <a:spLocks noChangeShapeType="1"/>
          </p:cNvSpPr>
          <p:nvPr/>
        </p:nvSpPr>
        <p:spPr bwMode="auto">
          <a:xfrm>
            <a:off x="952500" y="3316288"/>
            <a:ext cx="47625" cy="1587"/>
          </a:xfrm>
          <a:prstGeom prst="line">
            <a:avLst/>
          </a:prstGeom>
          <a:noFill/>
          <a:ln w="0">
            <a:solidFill>
              <a:schemeClr val="tx1"/>
            </a:solidFill>
            <a:round/>
            <a:headEnd/>
            <a:tailEnd/>
          </a:ln>
        </p:spPr>
        <p:txBody>
          <a:bodyPr>
            <a:prstTxWarp prst="textNoShape">
              <a:avLst/>
            </a:prstTxWarp>
          </a:bodyPr>
          <a:lstStyle/>
          <a:p>
            <a:endParaRPr lang="en-US"/>
          </a:p>
        </p:txBody>
      </p:sp>
      <p:sp>
        <p:nvSpPr>
          <p:cNvPr id="192537" name="Line 24"/>
          <p:cNvSpPr>
            <a:spLocks noChangeShapeType="1"/>
          </p:cNvSpPr>
          <p:nvPr/>
        </p:nvSpPr>
        <p:spPr bwMode="auto">
          <a:xfrm>
            <a:off x="952500" y="3060700"/>
            <a:ext cx="47625" cy="1588"/>
          </a:xfrm>
          <a:prstGeom prst="line">
            <a:avLst/>
          </a:prstGeom>
          <a:noFill/>
          <a:ln w="0">
            <a:solidFill>
              <a:schemeClr val="tx1"/>
            </a:solidFill>
            <a:round/>
            <a:headEnd/>
            <a:tailEnd/>
          </a:ln>
        </p:spPr>
        <p:txBody>
          <a:bodyPr>
            <a:prstTxWarp prst="textNoShape">
              <a:avLst/>
            </a:prstTxWarp>
          </a:bodyPr>
          <a:lstStyle/>
          <a:p>
            <a:endParaRPr lang="en-US"/>
          </a:p>
        </p:txBody>
      </p:sp>
      <p:sp>
        <p:nvSpPr>
          <p:cNvPr id="192538" name="Line 25"/>
          <p:cNvSpPr>
            <a:spLocks noChangeShapeType="1"/>
          </p:cNvSpPr>
          <p:nvPr/>
        </p:nvSpPr>
        <p:spPr bwMode="auto">
          <a:xfrm>
            <a:off x="952500" y="2794000"/>
            <a:ext cx="47625" cy="1588"/>
          </a:xfrm>
          <a:prstGeom prst="line">
            <a:avLst/>
          </a:prstGeom>
          <a:noFill/>
          <a:ln w="0">
            <a:solidFill>
              <a:schemeClr val="tx1"/>
            </a:solidFill>
            <a:round/>
            <a:headEnd/>
            <a:tailEnd/>
          </a:ln>
        </p:spPr>
        <p:txBody>
          <a:bodyPr>
            <a:prstTxWarp prst="textNoShape">
              <a:avLst/>
            </a:prstTxWarp>
          </a:bodyPr>
          <a:lstStyle/>
          <a:p>
            <a:endParaRPr lang="en-US"/>
          </a:p>
        </p:txBody>
      </p:sp>
      <p:sp>
        <p:nvSpPr>
          <p:cNvPr id="192539" name="Line 26"/>
          <p:cNvSpPr>
            <a:spLocks noChangeShapeType="1"/>
          </p:cNvSpPr>
          <p:nvPr/>
        </p:nvSpPr>
        <p:spPr bwMode="auto">
          <a:xfrm>
            <a:off x="1000125" y="5427663"/>
            <a:ext cx="7067550" cy="1587"/>
          </a:xfrm>
          <a:prstGeom prst="line">
            <a:avLst/>
          </a:prstGeom>
          <a:noFill/>
          <a:ln w="0">
            <a:solidFill>
              <a:schemeClr val="tx1"/>
            </a:solidFill>
            <a:round/>
            <a:headEnd/>
            <a:tailEnd/>
          </a:ln>
        </p:spPr>
        <p:txBody>
          <a:bodyPr>
            <a:prstTxWarp prst="textNoShape">
              <a:avLst/>
            </a:prstTxWarp>
          </a:bodyPr>
          <a:lstStyle/>
          <a:p>
            <a:endParaRPr lang="en-US"/>
          </a:p>
        </p:txBody>
      </p:sp>
      <p:sp>
        <p:nvSpPr>
          <p:cNvPr id="192540" name="Line 27"/>
          <p:cNvSpPr>
            <a:spLocks noChangeShapeType="1"/>
          </p:cNvSpPr>
          <p:nvPr/>
        </p:nvSpPr>
        <p:spPr bwMode="auto">
          <a:xfrm flipV="1">
            <a:off x="1000125" y="5427663"/>
            <a:ext cx="1588" cy="52387"/>
          </a:xfrm>
          <a:prstGeom prst="line">
            <a:avLst/>
          </a:prstGeom>
          <a:noFill/>
          <a:ln w="0">
            <a:solidFill>
              <a:schemeClr val="tx1"/>
            </a:solidFill>
            <a:round/>
            <a:headEnd/>
            <a:tailEnd/>
          </a:ln>
        </p:spPr>
        <p:txBody>
          <a:bodyPr>
            <a:prstTxWarp prst="textNoShape">
              <a:avLst/>
            </a:prstTxWarp>
          </a:bodyPr>
          <a:lstStyle/>
          <a:p>
            <a:endParaRPr lang="en-US"/>
          </a:p>
        </p:txBody>
      </p:sp>
      <p:sp>
        <p:nvSpPr>
          <p:cNvPr id="192541" name="Line 28"/>
          <p:cNvSpPr>
            <a:spLocks noChangeShapeType="1"/>
          </p:cNvSpPr>
          <p:nvPr/>
        </p:nvSpPr>
        <p:spPr bwMode="auto">
          <a:xfrm flipV="1">
            <a:off x="1504950" y="5427663"/>
            <a:ext cx="1588" cy="52387"/>
          </a:xfrm>
          <a:prstGeom prst="line">
            <a:avLst/>
          </a:prstGeom>
          <a:noFill/>
          <a:ln w="0">
            <a:solidFill>
              <a:schemeClr val="tx1"/>
            </a:solidFill>
            <a:round/>
            <a:headEnd/>
            <a:tailEnd/>
          </a:ln>
        </p:spPr>
        <p:txBody>
          <a:bodyPr>
            <a:prstTxWarp prst="textNoShape">
              <a:avLst/>
            </a:prstTxWarp>
          </a:bodyPr>
          <a:lstStyle/>
          <a:p>
            <a:endParaRPr lang="en-US"/>
          </a:p>
        </p:txBody>
      </p:sp>
      <p:sp>
        <p:nvSpPr>
          <p:cNvPr id="192542" name="Line 29"/>
          <p:cNvSpPr>
            <a:spLocks noChangeShapeType="1"/>
          </p:cNvSpPr>
          <p:nvPr/>
        </p:nvSpPr>
        <p:spPr bwMode="auto">
          <a:xfrm flipV="1">
            <a:off x="2009775" y="5427663"/>
            <a:ext cx="1588" cy="52387"/>
          </a:xfrm>
          <a:prstGeom prst="line">
            <a:avLst/>
          </a:prstGeom>
          <a:noFill/>
          <a:ln w="0">
            <a:solidFill>
              <a:schemeClr val="tx1"/>
            </a:solidFill>
            <a:round/>
            <a:headEnd/>
            <a:tailEnd/>
          </a:ln>
        </p:spPr>
        <p:txBody>
          <a:bodyPr>
            <a:prstTxWarp prst="textNoShape">
              <a:avLst/>
            </a:prstTxWarp>
          </a:bodyPr>
          <a:lstStyle/>
          <a:p>
            <a:endParaRPr lang="en-US"/>
          </a:p>
        </p:txBody>
      </p:sp>
      <p:sp>
        <p:nvSpPr>
          <p:cNvPr id="192543" name="Line 30"/>
          <p:cNvSpPr>
            <a:spLocks noChangeShapeType="1"/>
          </p:cNvSpPr>
          <p:nvPr/>
        </p:nvSpPr>
        <p:spPr bwMode="auto">
          <a:xfrm flipV="1">
            <a:off x="2514600" y="5427663"/>
            <a:ext cx="1588" cy="52387"/>
          </a:xfrm>
          <a:prstGeom prst="line">
            <a:avLst/>
          </a:prstGeom>
          <a:noFill/>
          <a:ln w="0">
            <a:solidFill>
              <a:schemeClr val="tx1"/>
            </a:solidFill>
            <a:round/>
            <a:headEnd/>
            <a:tailEnd/>
          </a:ln>
        </p:spPr>
        <p:txBody>
          <a:bodyPr>
            <a:prstTxWarp prst="textNoShape">
              <a:avLst/>
            </a:prstTxWarp>
          </a:bodyPr>
          <a:lstStyle/>
          <a:p>
            <a:endParaRPr lang="en-US"/>
          </a:p>
        </p:txBody>
      </p:sp>
      <p:sp>
        <p:nvSpPr>
          <p:cNvPr id="192544" name="Line 31"/>
          <p:cNvSpPr>
            <a:spLocks noChangeShapeType="1"/>
          </p:cNvSpPr>
          <p:nvPr/>
        </p:nvSpPr>
        <p:spPr bwMode="auto">
          <a:xfrm flipV="1">
            <a:off x="3019425" y="5427663"/>
            <a:ext cx="1588" cy="52387"/>
          </a:xfrm>
          <a:prstGeom prst="line">
            <a:avLst/>
          </a:prstGeom>
          <a:noFill/>
          <a:ln w="0">
            <a:solidFill>
              <a:schemeClr val="tx1"/>
            </a:solidFill>
            <a:round/>
            <a:headEnd/>
            <a:tailEnd/>
          </a:ln>
        </p:spPr>
        <p:txBody>
          <a:bodyPr>
            <a:prstTxWarp prst="textNoShape">
              <a:avLst/>
            </a:prstTxWarp>
          </a:bodyPr>
          <a:lstStyle/>
          <a:p>
            <a:endParaRPr lang="en-US"/>
          </a:p>
        </p:txBody>
      </p:sp>
      <p:sp>
        <p:nvSpPr>
          <p:cNvPr id="192545" name="Line 32"/>
          <p:cNvSpPr>
            <a:spLocks noChangeShapeType="1"/>
          </p:cNvSpPr>
          <p:nvPr/>
        </p:nvSpPr>
        <p:spPr bwMode="auto">
          <a:xfrm flipV="1">
            <a:off x="3524250" y="5427663"/>
            <a:ext cx="1588" cy="52387"/>
          </a:xfrm>
          <a:prstGeom prst="line">
            <a:avLst/>
          </a:prstGeom>
          <a:noFill/>
          <a:ln w="0">
            <a:solidFill>
              <a:schemeClr val="tx1"/>
            </a:solidFill>
            <a:round/>
            <a:headEnd/>
            <a:tailEnd/>
          </a:ln>
        </p:spPr>
        <p:txBody>
          <a:bodyPr>
            <a:prstTxWarp prst="textNoShape">
              <a:avLst/>
            </a:prstTxWarp>
          </a:bodyPr>
          <a:lstStyle/>
          <a:p>
            <a:endParaRPr lang="en-US"/>
          </a:p>
        </p:txBody>
      </p:sp>
      <p:sp>
        <p:nvSpPr>
          <p:cNvPr id="192546" name="Line 33"/>
          <p:cNvSpPr>
            <a:spLocks noChangeShapeType="1"/>
          </p:cNvSpPr>
          <p:nvPr/>
        </p:nvSpPr>
        <p:spPr bwMode="auto">
          <a:xfrm flipV="1">
            <a:off x="4029075" y="5427663"/>
            <a:ext cx="1588" cy="52387"/>
          </a:xfrm>
          <a:prstGeom prst="line">
            <a:avLst/>
          </a:prstGeom>
          <a:noFill/>
          <a:ln w="0">
            <a:solidFill>
              <a:schemeClr val="tx1"/>
            </a:solidFill>
            <a:round/>
            <a:headEnd/>
            <a:tailEnd/>
          </a:ln>
        </p:spPr>
        <p:txBody>
          <a:bodyPr>
            <a:prstTxWarp prst="textNoShape">
              <a:avLst/>
            </a:prstTxWarp>
          </a:bodyPr>
          <a:lstStyle/>
          <a:p>
            <a:endParaRPr lang="en-US"/>
          </a:p>
        </p:txBody>
      </p:sp>
      <p:sp>
        <p:nvSpPr>
          <p:cNvPr id="192547" name="Line 34"/>
          <p:cNvSpPr>
            <a:spLocks noChangeShapeType="1"/>
          </p:cNvSpPr>
          <p:nvPr/>
        </p:nvSpPr>
        <p:spPr bwMode="auto">
          <a:xfrm flipV="1">
            <a:off x="4533900" y="5427663"/>
            <a:ext cx="1588" cy="52387"/>
          </a:xfrm>
          <a:prstGeom prst="line">
            <a:avLst/>
          </a:prstGeom>
          <a:noFill/>
          <a:ln w="0">
            <a:solidFill>
              <a:schemeClr val="tx1"/>
            </a:solidFill>
            <a:round/>
            <a:headEnd/>
            <a:tailEnd/>
          </a:ln>
        </p:spPr>
        <p:txBody>
          <a:bodyPr>
            <a:prstTxWarp prst="textNoShape">
              <a:avLst/>
            </a:prstTxWarp>
          </a:bodyPr>
          <a:lstStyle/>
          <a:p>
            <a:endParaRPr lang="en-US"/>
          </a:p>
        </p:txBody>
      </p:sp>
      <p:sp>
        <p:nvSpPr>
          <p:cNvPr id="192548" name="Line 35"/>
          <p:cNvSpPr>
            <a:spLocks noChangeShapeType="1"/>
          </p:cNvSpPr>
          <p:nvPr/>
        </p:nvSpPr>
        <p:spPr bwMode="auto">
          <a:xfrm flipV="1">
            <a:off x="5038725" y="5427663"/>
            <a:ext cx="1588" cy="52387"/>
          </a:xfrm>
          <a:prstGeom prst="line">
            <a:avLst/>
          </a:prstGeom>
          <a:noFill/>
          <a:ln w="0">
            <a:solidFill>
              <a:schemeClr val="tx1"/>
            </a:solidFill>
            <a:round/>
            <a:headEnd/>
            <a:tailEnd/>
          </a:ln>
        </p:spPr>
        <p:txBody>
          <a:bodyPr>
            <a:prstTxWarp prst="textNoShape">
              <a:avLst/>
            </a:prstTxWarp>
          </a:bodyPr>
          <a:lstStyle/>
          <a:p>
            <a:endParaRPr lang="en-US"/>
          </a:p>
        </p:txBody>
      </p:sp>
      <p:sp>
        <p:nvSpPr>
          <p:cNvPr id="192549" name="Line 36"/>
          <p:cNvSpPr>
            <a:spLocks noChangeShapeType="1"/>
          </p:cNvSpPr>
          <p:nvPr/>
        </p:nvSpPr>
        <p:spPr bwMode="auto">
          <a:xfrm flipV="1">
            <a:off x="5543550" y="5427663"/>
            <a:ext cx="1588" cy="52387"/>
          </a:xfrm>
          <a:prstGeom prst="line">
            <a:avLst/>
          </a:prstGeom>
          <a:noFill/>
          <a:ln w="0">
            <a:solidFill>
              <a:schemeClr val="tx1"/>
            </a:solidFill>
            <a:round/>
            <a:headEnd/>
            <a:tailEnd/>
          </a:ln>
        </p:spPr>
        <p:txBody>
          <a:bodyPr>
            <a:prstTxWarp prst="textNoShape">
              <a:avLst/>
            </a:prstTxWarp>
          </a:bodyPr>
          <a:lstStyle/>
          <a:p>
            <a:endParaRPr lang="en-US"/>
          </a:p>
        </p:txBody>
      </p:sp>
      <p:sp>
        <p:nvSpPr>
          <p:cNvPr id="192550" name="Line 37"/>
          <p:cNvSpPr>
            <a:spLocks noChangeShapeType="1"/>
          </p:cNvSpPr>
          <p:nvPr/>
        </p:nvSpPr>
        <p:spPr bwMode="auto">
          <a:xfrm flipV="1">
            <a:off x="6048375" y="5427663"/>
            <a:ext cx="1588" cy="52387"/>
          </a:xfrm>
          <a:prstGeom prst="line">
            <a:avLst/>
          </a:prstGeom>
          <a:noFill/>
          <a:ln w="0">
            <a:solidFill>
              <a:schemeClr val="tx1"/>
            </a:solidFill>
            <a:round/>
            <a:headEnd/>
            <a:tailEnd/>
          </a:ln>
        </p:spPr>
        <p:txBody>
          <a:bodyPr>
            <a:prstTxWarp prst="textNoShape">
              <a:avLst/>
            </a:prstTxWarp>
          </a:bodyPr>
          <a:lstStyle/>
          <a:p>
            <a:endParaRPr lang="en-US"/>
          </a:p>
        </p:txBody>
      </p:sp>
      <p:sp>
        <p:nvSpPr>
          <p:cNvPr id="192551" name="Line 38"/>
          <p:cNvSpPr>
            <a:spLocks noChangeShapeType="1"/>
          </p:cNvSpPr>
          <p:nvPr/>
        </p:nvSpPr>
        <p:spPr bwMode="auto">
          <a:xfrm flipV="1">
            <a:off x="6553200" y="5427663"/>
            <a:ext cx="1588" cy="52387"/>
          </a:xfrm>
          <a:prstGeom prst="line">
            <a:avLst/>
          </a:prstGeom>
          <a:noFill/>
          <a:ln w="0">
            <a:solidFill>
              <a:schemeClr val="tx1"/>
            </a:solidFill>
            <a:round/>
            <a:headEnd/>
            <a:tailEnd/>
          </a:ln>
        </p:spPr>
        <p:txBody>
          <a:bodyPr>
            <a:prstTxWarp prst="textNoShape">
              <a:avLst/>
            </a:prstTxWarp>
          </a:bodyPr>
          <a:lstStyle/>
          <a:p>
            <a:endParaRPr lang="en-US"/>
          </a:p>
        </p:txBody>
      </p:sp>
      <p:sp>
        <p:nvSpPr>
          <p:cNvPr id="192552" name="Line 39"/>
          <p:cNvSpPr>
            <a:spLocks noChangeShapeType="1"/>
          </p:cNvSpPr>
          <p:nvPr/>
        </p:nvSpPr>
        <p:spPr bwMode="auto">
          <a:xfrm flipV="1">
            <a:off x="7058025" y="5427663"/>
            <a:ext cx="1588" cy="52387"/>
          </a:xfrm>
          <a:prstGeom prst="line">
            <a:avLst/>
          </a:prstGeom>
          <a:noFill/>
          <a:ln w="0">
            <a:solidFill>
              <a:schemeClr val="tx1"/>
            </a:solidFill>
            <a:round/>
            <a:headEnd/>
            <a:tailEnd/>
          </a:ln>
        </p:spPr>
        <p:txBody>
          <a:bodyPr>
            <a:prstTxWarp prst="textNoShape">
              <a:avLst/>
            </a:prstTxWarp>
          </a:bodyPr>
          <a:lstStyle/>
          <a:p>
            <a:endParaRPr lang="en-US"/>
          </a:p>
        </p:txBody>
      </p:sp>
      <p:sp>
        <p:nvSpPr>
          <p:cNvPr id="192553" name="Line 40"/>
          <p:cNvSpPr>
            <a:spLocks noChangeShapeType="1"/>
          </p:cNvSpPr>
          <p:nvPr/>
        </p:nvSpPr>
        <p:spPr bwMode="auto">
          <a:xfrm flipV="1">
            <a:off x="7562850" y="5427663"/>
            <a:ext cx="1588" cy="52387"/>
          </a:xfrm>
          <a:prstGeom prst="line">
            <a:avLst/>
          </a:prstGeom>
          <a:noFill/>
          <a:ln w="0">
            <a:solidFill>
              <a:schemeClr val="tx1"/>
            </a:solidFill>
            <a:round/>
            <a:headEnd/>
            <a:tailEnd/>
          </a:ln>
        </p:spPr>
        <p:txBody>
          <a:bodyPr>
            <a:prstTxWarp prst="textNoShape">
              <a:avLst/>
            </a:prstTxWarp>
          </a:bodyPr>
          <a:lstStyle/>
          <a:p>
            <a:endParaRPr lang="en-US"/>
          </a:p>
        </p:txBody>
      </p:sp>
      <p:sp>
        <p:nvSpPr>
          <p:cNvPr id="192554" name="Line 41"/>
          <p:cNvSpPr>
            <a:spLocks noChangeShapeType="1"/>
          </p:cNvSpPr>
          <p:nvPr/>
        </p:nvSpPr>
        <p:spPr bwMode="auto">
          <a:xfrm flipV="1">
            <a:off x="8067675" y="5427663"/>
            <a:ext cx="1588" cy="52387"/>
          </a:xfrm>
          <a:prstGeom prst="line">
            <a:avLst/>
          </a:prstGeom>
          <a:noFill/>
          <a:ln w="0">
            <a:solidFill>
              <a:schemeClr val="tx1"/>
            </a:solidFill>
            <a:round/>
            <a:headEnd/>
            <a:tailEnd/>
          </a:ln>
        </p:spPr>
        <p:txBody>
          <a:bodyPr>
            <a:prstTxWarp prst="textNoShape">
              <a:avLst/>
            </a:prstTxWarp>
          </a:bodyPr>
          <a:lstStyle/>
          <a:p>
            <a:endParaRPr lang="en-US"/>
          </a:p>
        </p:txBody>
      </p:sp>
      <p:sp>
        <p:nvSpPr>
          <p:cNvPr id="192555" name="Rectangle 42"/>
          <p:cNvSpPr>
            <a:spLocks noChangeArrowheads="1"/>
          </p:cNvSpPr>
          <p:nvPr/>
        </p:nvSpPr>
        <p:spPr bwMode="auto">
          <a:xfrm>
            <a:off x="1143000" y="3262313"/>
            <a:ext cx="246063" cy="21272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400" b="1" u="none">
                <a:solidFill>
                  <a:schemeClr val="folHlink"/>
                </a:solidFill>
                <a:latin typeface="Arial" pitchFamily="-105" charset="0"/>
              </a:rPr>
              <a:t>8.6</a:t>
            </a:r>
            <a:endParaRPr lang="fr-FR" sz="2200" u="none">
              <a:solidFill>
                <a:schemeClr val="folHlink"/>
              </a:solidFill>
              <a:latin typeface="Arial" pitchFamily="-105" charset="0"/>
            </a:endParaRPr>
          </a:p>
        </p:txBody>
      </p:sp>
      <p:sp>
        <p:nvSpPr>
          <p:cNvPr id="192556" name="Rectangle 43"/>
          <p:cNvSpPr>
            <a:spLocks noChangeArrowheads="1"/>
          </p:cNvSpPr>
          <p:nvPr/>
        </p:nvSpPr>
        <p:spPr bwMode="auto">
          <a:xfrm>
            <a:off x="1628775" y="3519488"/>
            <a:ext cx="246063" cy="21272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400" b="1" u="none">
                <a:solidFill>
                  <a:schemeClr val="folHlink"/>
                </a:solidFill>
                <a:latin typeface="Arial" pitchFamily="-105" charset="0"/>
              </a:rPr>
              <a:t>7.6</a:t>
            </a:r>
            <a:endParaRPr lang="fr-FR" sz="2200" b="1" u="none">
              <a:solidFill>
                <a:schemeClr val="folHlink"/>
              </a:solidFill>
              <a:latin typeface="Arial" pitchFamily="-105" charset="0"/>
            </a:endParaRPr>
          </a:p>
        </p:txBody>
      </p:sp>
      <p:sp>
        <p:nvSpPr>
          <p:cNvPr id="192557" name="Rectangle 44"/>
          <p:cNvSpPr>
            <a:spLocks noChangeArrowheads="1"/>
          </p:cNvSpPr>
          <p:nvPr/>
        </p:nvSpPr>
        <p:spPr bwMode="auto">
          <a:xfrm>
            <a:off x="2133600" y="3786188"/>
            <a:ext cx="246063" cy="21272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400" b="1" u="none">
                <a:solidFill>
                  <a:schemeClr val="folHlink"/>
                </a:solidFill>
                <a:latin typeface="Arial" pitchFamily="-105" charset="0"/>
              </a:rPr>
              <a:t>6.6</a:t>
            </a:r>
            <a:endParaRPr lang="fr-FR" sz="2200" b="1" u="none">
              <a:solidFill>
                <a:schemeClr val="folHlink"/>
              </a:solidFill>
              <a:latin typeface="Arial" pitchFamily="-105" charset="0"/>
            </a:endParaRPr>
          </a:p>
        </p:txBody>
      </p:sp>
      <p:sp>
        <p:nvSpPr>
          <p:cNvPr id="192558" name="Rectangle 45"/>
          <p:cNvSpPr>
            <a:spLocks noChangeArrowheads="1"/>
          </p:cNvSpPr>
          <p:nvPr/>
        </p:nvSpPr>
        <p:spPr bwMode="auto">
          <a:xfrm>
            <a:off x="2638425" y="4233863"/>
            <a:ext cx="246063" cy="21272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400" b="1" u="none">
                <a:solidFill>
                  <a:schemeClr val="folHlink"/>
                </a:solidFill>
                <a:latin typeface="Arial" pitchFamily="-105" charset="0"/>
              </a:rPr>
              <a:t>4.9</a:t>
            </a:r>
            <a:endParaRPr lang="fr-FR" sz="2200" b="1" u="none">
              <a:solidFill>
                <a:schemeClr val="folHlink"/>
              </a:solidFill>
              <a:latin typeface="Arial" pitchFamily="-105" charset="0"/>
            </a:endParaRPr>
          </a:p>
        </p:txBody>
      </p:sp>
      <p:sp>
        <p:nvSpPr>
          <p:cNvPr id="192559" name="Rectangle 46"/>
          <p:cNvSpPr>
            <a:spLocks noChangeArrowheads="1"/>
          </p:cNvSpPr>
          <p:nvPr/>
        </p:nvSpPr>
        <p:spPr bwMode="auto">
          <a:xfrm>
            <a:off x="3648075" y="4019550"/>
            <a:ext cx="246063" cy="21272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400" b="1" u="none">
                <a:solidFill>
                  <a:schemeClr val="folHlink"/>
                </a:solidFill>
                <a:latin typeface="Arial" pitchFamily="-105" charset="0"/>
              </a:rPr>
              <a:t>5.7</a:t>
            </a:r>
          </a:p>
        </p:txBody>
      </p:sp>
      <p:sp>
        <p:nvSpPr>
          <p:cNvPr id="192560" name="Rectangle 47"/>
          <p:cNvSpPr>
            <a:spLocks noChangeArrowheads="1"/>
          </p:cNvSpPr>
          <p:nvPr/>
        </p:nvSpPr>
        <p:spPr bwMode="auto">
          <a:xfrm>
            <a:off x="4152900" y="4019550"/>
            <a:ext cx="246063" cy="21272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400" b="1" u="none">
                <a:solidFill>
                  <a:schemeClr val="folHlink"/>
                </a:solidFill>
                <a:latin typeface="Arial" pitchFamily="-105" charset="0"/>
              </a:rPr>
              <a:t>5.7</a:t>
            </a:r>
            <a:endParaRPr lang="fr-FR" sz="2200" b="1" u="none">
              <a:solidFill>
                <a:schemeClr val="folHlink"/>
              </a:solidFill>
              <a:latin typeface="Arial" pitchFamily="-105" charset="0"/>
            </a:endParaRPr>
          </a:p>
        </p:txBody>
      </p:sp>
      <p:sp>
        <p:nvSpPr>
          <p:cNvPr id="192561" name="Rectangle 48"/>
          <p:cNvSpPr>
            <a:spLocks noChangeArrowheads="1"/>
          </p:cNvSpPr>
          <p:nvPr/>
        </p:nvSpPr>
        <p:spPr bwMode="auto">
          <a:xfrm>
            <a:off x="4638675" y="4308475"/>
            <a:ext cx="246063" cy="21272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400" b="1" u="none">
                <a:solidFill>
                  <a:schemeClr val="folHlink"/>
                </a:solidFill>
                <a:latin typeface="Arial" pitchFamily="-105" charset="0"/>
              </a:rPr>
              <a:t>4.6</a:t>
            </a:r>
            <a:endParaRPr lang="fr-FR" sz="2200" b="1" u="none">
              <a:solidFill>
                <a:schemeClr val="folHlink"/>
              </a:solidFill>
              <a:latin typeface="Arial" pitchFamily="-105" charset="0"/>
            </a:endParaRPr>
          </a:p>
        </p:txBody>
      </p:sp>
      <p:sp>
        <p:nvSpPr>
          <p:cNvPr id="192562" name="Rectangle 49"/>
          <p:cNvSpPr>
            <a:spLocks noChangeArrowheads="1"/>
          </p:cNvSpPr>
          <p:nvPr/>
        </p:nvSpPr>
        <p:spPr bwMode="auto">
          <a:xfrm>
            <a:off x="5162550" y="4552950"/>
            <a:ext cx="246063" cy="21272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400" b="1" u="none">
                <a:solidFill>
                  <a:schemeClr val="folHlink"/>
                </a:solidFill>
                <a:latin typeface="Arial" pitchFamily="-105" charset="0"/>
              </a:rPr>
              <a:t>3.7</a:t>
            </a:r>
            <a:endParaRPr lang="fr-FR" sz="2200" b="1" u="none">
              <a:solidFill>
                <a:schemeClr val="folHlink"/>
              </a:solidFill>
              <a:latin typeface="Arial" pitchFamily="-105" charset="0"/>
            </a:endParaRPr>
          </a:p>
        </p:txBody>
      </p:sp>
      <p:sp>
        <p:nvSpPr>
          <p:cNvPr id="192563" name="Rectangle 50"/>
          <p:cNvSpPr>
            <a:spLocks noChangeArrowheads="1"/>
          </p:cNvSpPr>
          <p:nvPr/>
        </p:nvSpPr>
        <p:spPr bwMode="auto">
          <a:xfrm>
            <a:off x="6172200" y="4467225"/>
            <a:ext cx="246063" cy="21272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400" b="1" u="none">
                <a:solidFill>
                  <a:schemeClr val="folHlink"/>
                </a:solidFill>
                <a:latin typeface="Arial" pitchFamily="-105" charset="0"/>
              </a:rPr>
              <a:t>4.0</a:t>
            </a:r>
            <a:endParaRPr lang="fr-FR" sz="2200" b="1" u="none">
              <a:solidFill>
                <a:schemeClr val="folHlink"/>
              </a:solidFill>
              <a:latin typeface="Arial" pitchFamily="-105" charset="0"/>
            </a:endParaRPr>
          </a:p>
        </p:txBody>
      </p:sp>
      <p:sp>
        <p:nvSpPr>
          <p:cNvPr id="192564" name="Rectangle 51"/>
          <p:cNvSpPr>
            <a:spLocks noChangeArrowheads="1"/>
          </p:cNvSpPr>
          <p:nvPr/>
        </p:nvSpPr>
        <p:spPr bwMode="auto">
          <a:xfrm>
            <a:off x="6677025" y="4606925"/>
            <a:ext cx="246063" cy="21272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400" b="1" u="none">
                <a:solidFill>
                  <a:schemeClr val="folHlink"/>
                </a:solidFill>
                <a:latin typeface="Arial" pitchFamily="-105" charset="0"/>
              </a:rPr>
              <a:t>3.5</a:t>
            </a:r>
          </a:p>
        </p:txBody>
      </p:sp>
      <p:sp>
        <p:nvSpPr>
          <p:cNvPr id="192565" name="Rectangle 52"/>
          <p:cNvSpPr>
            <a:spLocks noChangeArrowheads="1"/>
          </p:cNvSpPr>
          <p:nvPr/>
        </p:nvSpPr>
        <p:spPr bwMode="auto">
          <a:xfrm>
            <a:off x="7181850" y="4840288"/>
            <a:ext cx="246063" cy="21272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400" b="1" u="none">
                <a:solidFill>
                  <a:schemeClr val="folHlink"/>
                </a:solidFill>
                <a:latin typeface="Arial" pitchFamily="-105" charset="0"/>
              </a:rPr>
              <a:t>2.6</a:t>
            </a:r>
          </a:p>
        </p:txBody>
      </p:sp>
      <p:sp>
        <p:nvSpPr>
          <p:cNvPr id="192566" name="Rectangle 53"/>
          <p:cNvSpPr>
            <a:spLocks noChangeArrowheads="1"/>
          </p:cNvSpPr>
          <p:nvPr/>
        </p:nvSpPr>
        <p:spPr bwMode="auto">
          <a:xfrm>
            <a:off x="7686675" y="5075238"/>
            <a:ext cx="246063" cy="212725"/>
          </a:xfrm>
          <a:prstGeom prst="rect">
            <a:avLst/>
          </a:prstGeom>
          <a:solidFill>
            <a:schemeClr val="hlink"/>
          </a:solidFill>
          <a:ln w="9525">
            <a:noFill/>
            <a:miter lim="800000"/>
            <a:headEnd/>
            <a:tailEnd/>
          </a:ln>
        </p:spPr>
        <p:txBody>
          <a:bodyPr wrap="none" lIns="0" tIns="0" rIns="0" bIns="0">
            <a:prstTxWarp prst="textNoShape">
              <a:avLst/>
            </a:prstTxWarp>
            <a:spAutoFit/>
          </a:bodyPr>
          <a:lstStyle/>
          <a:p>
            <a:pPr eaLnBrk="0" hangingPunct="0"/>
            <a:r>
              <a:rPr lang="fr-FR" sz="1400" b="1" u="none">
                <a:solidFill>
                  <a:schemeClr val="folHlink"/>
                </a:solidFill>
                <a:latin typeface="Arial" pitchFamily="-105" charset="0"/>
              </a:rPr>
              <a:t>1.7</a:t>
            </a:r>
          </a:p>
        </p:txBody>
      </p:sp>
      <p:sp>
        <p:nvSpPr>
          <p:cNvPr id="192567" name="Rectangle 54"/>
          <p:cNvSpPr>
            <a:spLocks noChangeArrowheads="1"/>
          </p:cNvSpPr>
          <p:nvPr/>
        </p:nvSpPr>
        <p:spPr bwMode="auto">
          <a:xfrm>
            <a:off x="790575" y="5330825"/>
            <a:ext cx="11271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1600" b="1" u="none">
                <a:latin typeface="Arial" pitchFamily="-105" charset="0"/>
              </a:rPr>
              <a:t>0</a:t>
            </a:r>
          </a:p>
        </p:txBody>
      </p:sp>
      <p:sp>
        <p:nvSpPr>
          <p:cNvPr id="192568" name="Rectangle 55"/>
          <p:cNvSpPr>
            <a:spLocks noChangeArrowheads="1"/>
          </p:cNvSpPr>
          <p:nvPr/>
        </p:nvSpPr>
        <p:spPr bwMode="auto">
          <a:xfrm>
            <a:off x="790575" y="5064125"/>
            <a:ext cx="11271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600" b="1" u="none">
                <a:latin typeface="Arial" pitchFamily="-105" charset="0"/>
              </a:rPr>
              <a:t>1</a:t>
            </a:r>
          </a:p>
        </p:txBody>
      </p:sp>
      <p:sp>
        <p:nvSpPr>
          <p:cNvPr id="192569" name="Rectangle 56"/>
          <p:cNvSpPr>
            <a:spLocks noChangeArrowheads="1"/>
          </p:cNvSpPr>
          <p:nvPr/>
        </p:nvSpPr>
        <p:spPr bwMode="auto">
          <a:xfrm>
            <a:off x="790575" y="4808538"/>
            <a:ext cx="11271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600" b="1" u="none">
                <a:latin typeface="Arial" pitchFamily="-105" charset="0"/>
              </a:rPr>
              <a:t>2</a:t>
            </a:r>
          </a:p>
        </p:txBody>
      </p:sp>
      <p:sp>
        <p:nvSpPr>
          <p:cNvPr id="192570" name="Rectangle 57"/>
          <p:cNvSpPr>
            <a:spLocks noChangeArrowheads="1"/>
          </p:cNvSpPr>
          <p:nvPr/>
        </p:nvSpPr>
        <p:spPr bwMode="auto">
          <a:xfrm>
            <a:off x="790575" y="4541838"/>
            <a:ext cx="11271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600" b="1" u="none">
                <a:latin typeface="Arial" pitchFamily="-105" charset="0"/>
              </a:rPr>
              <a:t>3</a:t>
            </a:r>
          </a:p>
        </p:txBody>
      </p:sp>
      <p:sp>
        <p:nvSpPr>
          <p:cNvPr id="192571" name="Rectangle 58"/>
          <p:cNvSpPr>
            <a:spLocks noChangeArrowheads="1"/>
          </p:cNvSpPr>
          <p:nvPr/>
        </p:nvSpPr>
        <p:spPr bwMode="auto">
          <a:xfrm>
            <a:off x="790575" y="4275138"/>
            <a:ext cx="11271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600" b="1" u="none">
                <a:latin typeface="Arial" pitchFamily="-105" charset="0"/>
              </a:rPr>
              <a:t>4</a:t>
            </a:r>
          </a:p>
        </p:txBody>
      </p:sp>
      <p:sp>
        <p:nvSpPr>
          <p:cNvPr id="192572" name="Rectangle 59"/>
          <p:cNvSpPr>
            <a:spLocks noChangeArrowheads="1"/>
          </p:cNvSpPr>
          <p:nvPr/>
        </p:nvSpPr>
        <p:spPr bwMode="auto">
          <a:xfrm>
            <a:off x="790575" y="4010025"/>
            <a:ext cx="11271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600" b="1" u="none">
                <a:latin typeface="Arial" pitchFamily="-105" charset="0"/>
              </a:rPr>
              <a:t>5</a:t>
            </a:r>
          </a:p>
        </p:txBody>
      </p:sp>
      <p:sp>
        <p:nvSpPr>
          <p:cNvPr id="192573" name="Rectangle 60"/>
          <p:cNvSpPr>
            <a:spLocks noChangeArrowheads="1"/>
          </p:cNvSpPr>
          <p:nvPr/>
        </p:nvSpPr>
        <p:spPr bwMode="auto">
          <a:xfrm>
            <a:off x="790575" y="3752850"/>
            <a:ext cx="11271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600" b="1" u="none">
                <a:latin typeface="Arial" pitchFamily="-105" charset="0"/>
              </a:rPr>
              <a:t>6</a:t>
            </a:r>
          </a:p>
        </p:txBody>
      </p:sp>
      <p:sp>
        <p:nvSpPr>
          <p:cNvPr id="192574" name="Rectangle 61"/>
          <p:cNvSpPr>
            <a:spLocks noChangeArrowheads="1"/>
          </p:cNvSpPr>
          <p:nvPr/>
        </p:nvSpPr>
        <p:spPr bwMode="auto">
          <a:xfrm>
            <a:off x="790575" y="3486150"/>
            <a:ext cx="11271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600" b="1" u="none">
                <a:latin typeface="Arial" pitchFamily="-105" charset="0"/>
              </a:rPr>
              <a:t>7</a:t>
            </a:r>
          </a:p>
        </p:txBody>
      </p:sp>
      <p:sp>
        <p:nvSpPr>
          <p:cNvPr id="192575" name="Rectangle 62"/>
          <p:cNvSpPr>
            <a:spLocks noChangeArrowheads="1"/>
          </p:cNvSpPr>
          <p:nvPr/>
        </p:nvSpPr>
        <p:spPr bwMode="auto">
          <a:xfrm>
            <a:off x="790575" y="3221038"/>
            <a:ext cx="11271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600" b="1" u="none">
                <a:latin typeface="Arial" pitchFamily="-105" charset="0"/>
              </a:rPr>
              <a:t>8</a:t>
            </a:r>
          </a:p>
        </p:txBody>
      </p:sp>
      <p:sp>
        <p:nvSpPr>
          <p:cNvPr id="192576" name="Rectangle 63"/>
          <p:cNvSpPr>
            <a:spLocks noChangeArrowheads="1"/>
          </p:cNvSpPr>
          <p:nvPr/>
        </p:nvSpPr>
        <p:spPr bwMode="auto">
          <a:xfrm>
            <a:off x="790575" y="2963863"/>
            <a:ext cx="11271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600" b="1" u="none">
                <a:latin typeface="Arial" pitchFamily="-105" charset="0"/>
              </a:rPr>
              <a:t>9</a:t>
            </a:r>
          </a:p>
        </p:txBody>
      </p:sp>
      <p:sp>
        <p:nvSpPr>
          <p:cNvPr id="192577" name="Rectangle 64"/>
          <p:cNvSpPr>
            <a:spLocks noChangeArrowheads="1"/>
          </p:cNvSpPr>
          <p:nvPr/>
        </p:nvSpPr>
        <p:spPr bwMode="auto">
          <a:xfrm>
            <a:off x="704850" y="2698750"/>
            <a:ext cx="225425"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600" b="1" u="none">
                <a:latin typeface="Arial" pitchFamily="-105" charset="0"/>
              </a:rPr>
              <a:t>10</a:t>
            </a:r>
          </a:p>
        </p:txBody>
      </p:sp>
      <p:sp>
        <p:nvSpPr>
          <p:cNvPr id="192578" name="Rectangle 65"/>
          <p:cNvSpPr>
            <a:spLocks noChangeArrowheads="1"/>
          </p:cNvSpPr>
          <p:nvPr/>
        </p:nvSpPr>
        <p:spPr bwMode="auto">
          <a:xfrm rot="-2700000">
            <a:off x="1117600" y="5656263"/>
            <a:ext cx="11271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1600" b="1" u="none">
                <a:latin typeface="Arial" pitchFamily="-105" charset="0"/>
              </a:rPr>
              <a:t>0</a:t>
            </a:r>
          </a:p>
        </p:txBody>
      </p:sp>
      <p:sp>
        <p:nvSpPr>
          <p:cNvPr id="192579" name="Rectangle 66"/>
          <p:cNvSpPr>
            <a:spLocks noChangeArrowheads="1"/>
          </p:cNvSpPr>
          <p:nvPr/>
        </p:nvSpPr>
        <p:spPr bwMode="auto">
          <a:xfrm rot="-2700000">
            <a:off x="1425575" y="5621338"/>
            <a:ext cx="407988"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1600" b="1" u="none">
                <a:latin typeface="Arial" pitchFamily="-105" charset="0"/>
              </a:rPr>
              <a:t>Mild</a:t>
            </a:r>
          </a:p>
        </p:txBody>
      </p:sp>
      <p:sp>
        <p:nvSpPr>
          <p:cNvPr id="192580" name="Rectangle 67"/>
          <p:cNvSpPr>
            <a:spLocks noChangeArrowheads="1"/>
          </p:cNvSpPr>
          <p:nvPr/>
        </p:nvSpPr>
        <p:spPr bwMode="auto">
          <a:xfrm rot="-2700000">
            <a:off x="1601788" y="5732463"/>
            <a:ext cx="903287"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1600" b="1" u="none">
                <a:latin typeface="Arial" pitchFamily="-105" charset="0"/>
              </a:rPr>
              <a:t>Moderate</a:t>
            </a:r>
          </a:p>
        </p:txBody>
      </p:sp>
      <p:sp>
        <p:nvSpPr>
          <p:cNvPr id="192581" name="Rectangle 68"/>
          <p:cNvSpPr>
            <a:spLocks noChangeArrowheads="1"/>
          </p:cNvSpPr>
          <p:nvPr/>
        </p:nvSpPr>
        <p:spPr bwMode="auto">
          <a:xfrm rot="-2700000">
            <a:off x="2263775" y="5680075"/>
            <a:ext cx="66516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1600" b="1" u="none">
                <a:latin typeface="Arial" pitchFamily="-105" charset="0"/>
              </a:rPr>
              <a:t>Severe</a:t>
            </a:r>
          </a:p>
        </p:txBody>
      </p:sp>
      <p:sp>
        <p:nvSpPr>
          <p:cNvPr id="192582" name="Rectangle 69"/>
          <p:cNvSpPr>
            <a:spLocks noChangeArrowheads="1"/>
          </p:cNvSpPr>
          <p:nvPr/>
        </p:nvSpPr>
        <p:spPr bwMode="auto">
          <a:xfrm rot="-2700000">
            <a:off x="3660775" y="5675313"/>
            <a:ext cx="11271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1600" b="1" u="none">
                <a:latin typeface="Arial" pitchFamily="-105" charset="0"/>
              </a:rPr>
              <a:t>0</a:t>
            </a:r>
          </a:p>
        </p:txBody>
      </p:sp>
      <p:sp>
        <p:nvSpPr>
          <p:cNvPr id="192583" name="Rectangle 70"/>
          <p:cNvSpPr>
            <a:spLocks noChangeArrowheads="1"/>
          </p:cNvSpPr>
          <p:nvPr/>
        </p:nvSpPr>
        <p:spPr bwMode="auto">
          <a:xfrm rot="-2700000">
            <a:off x="3949700" y="5621338"/>
            <a:ext cx="407988"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1600" b="1" u="none">
                <a:latin typeface="Arial" pitchFamily="-105" charset="0"/>
              </a:rPr>
              <a:t>Mild</a:t>
            </a:r>
          </a:p>
        </p:txBody>
      </p:sp>
      <p:sp>
        <p:nvSpPr>
          <p:cNvPr id="192584" name="Rectangle 71"/>
          <p:cNvSpPr>
            <a:spLocks noChangeArrowheads="1"/>
          </p:cNvSpPr>
          <p:nvPr/>
        </p:nvSpPr>
        <p:spPr bwMode="auto">
          <a:xfrm rot="-2700000">
            <a:off x="4125913" y="5732463"/>
            <a:ext cx="903287"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1600" b="1" u="none">
                <a:latin typeface="Arial" pitchFamily="-105" charset="0"/>
              </a:rPr>
              <a:t>Moderate</a:t>
            </a:r>
          </a:p>
        </p:txBody>
      </p:sp>
      <p:sp>
        <p:nvSpPr>
          <p:cNvPr id="192585" name="Rectangle 72"/>
          <p:cNvSpPr>
            <a:spLocks noChangeArrowheads="1"/>
          </p:cNvSpPr>
          <p:nvPr/>
        </p:nvSpPr>
        <p:spPr bwMode="auto">
          <a:xfrm rot="-2700000">
            <a:off x="4787900" y="5680075"/>
            <a:ext cx="66516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1600" b="1" u="none">
                <a:latin typeface="Arial" pitchFamily="-105" charset="0"/>
              </a:rPr>
              <a:t>Severe</a:t>
            </a:r>
          </a:p>
        </p:txBody>
      </p:sp>
      <p:sp>
        <p:nvSpPr>
          <p:cNvPr id="192586" name="Rectangle 73"/>
          <p:cNvSpPr>
            <a:spLocks noChangeArrowheads="1"/>
          </p:cNvSpPr>
          <p:nvPr/>
        </p:nvSpPr>
        <p:spPr bwMode="auto">
          <a:xfrm rot="-2700000">
            <a:off x="6184900" y="5656263"/>
            <a:ext cx="11271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1600" b="1" u="none">
                <a:latin typeface="Arial" pitchFamily="-105" charset="0"/>
              </a:rPr>
              <a:t>0</a:t>
            </a:r>
          </a:p>
        </p:txBody>
      </p:sp>
      <p:sp>
        <p:nvSpPr>
          <p:cNvPr id="192587" name="Rectangle 74"/>
          <p:cNvSpPr>
            <a:spLocks noChangeArrowheads="1"/>
          </p:cNvSpPr>
          <p:nvPr/>
        </p:nvSpPr>
        <p:spPr bwMode="auto">
          <a:xfrm rot="-2700000">
            <a:off x="6473825" y="5621338"/>
            <a:ext cx="407988"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1600" b="1" u="none">
                <a:latin typeface="Arial" pitchFamily="-105" charset="0"/>
              </a:rPr>
              <a:t>Mild</a:t>
            </a:r>
          </a:p>
        </p:txBody>
      </p:sp>
      <p:sp>
        <p:nvSpPr>
          <p:cNvPr id="192588" name="Rectangle 75"/>
          <p:cNvSpPr>
            <a:spLocks noChangeArrowheads="1"/>
          </p:cNvSpPr>
          <p:nvPr/>
        </p:nvSpPr>
        <p:spPr bwMode="auto">
          <a:xfrm rot="-2700000">
            <a:off x="6650038" y="5732463"/>
            <a:ext cx="903287"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1600" b="1" u="none">
                <a:latin typeface="Arial" pitchFamily="-105" charset="0"/>
              </a:rPr>
              <a:t>Moderate</a:t>
            </a:r>
          </a:p>
        </p:txBody>
      </p:sp>
      <p:sp>
        <p:nvSpPr>
          <p:cNvPr id="192589" name="Rectangle 76"/>
          <p:cNvSpPr>
            <a:spLocks noChangeArrowheads="1"/>
          </p:cNvSpPr>
          <p:nvPr/>
        </p:nvSpPr>
        <p:spPr bwMode="auto">
          <a:xfrm rot="-2700000">
            <a:off x="7312025" y="5680075"/>
            <a:ext cx="66516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1600" b="1" u="none">
                <a:latin typeface="Arial" pitchFamily="-105" charset="0"/>
              </a:rPr>
              <a:t>Severe</a:t>
            </a:r>
          </a:p>
        </p:txBody>
      </p:sp>
      <p:sp>
        <p:nvSpPr>
          <p:cNvPr id="192590" name="Rectangle 77"/>
          <p:cNvSpPr>
            <a:spLocks noChangeArrowheads="1"/>
          </p:cNvSpPr>
          <p:nvPr/>
        </p:nvSpPr>
        <p:spPr bwMode="auto">
          <a:xfrm>
            <a:off x="1057275" y="6257925"/>
            <a:ext cx="1905000" cy="288925"/>
          </a:xfrm>
          <a:prstGeom prst="rect">
            <a:avLst/>
          </a:prstGeom>
          <a:noFill/>
          <a:ln w="9525">
            <a:noFill/>
            <a:miter lim="800000"/>
            <a:headEnd/>
            <a:tailEnd/>
          </a:ln>
        </p:spPr>
        <p:txBody>
          <a:bodyPr>
            <a:prstTxWarp prst="textNoShape">
              <a:avLst/>
            </a:prstTxWarp>
          </a:bodyPr>
          <a:lstStyle/>
          <a:p>
            <a:endParaRPr lang="en-US"/>
          </a:p>
        </p:txBody>
      </p:sp>
      <p:sp>
        <p:nvSpPr>
          <p:cNvPr id="192591" name="Text Box 78"/>
          <p:cNvSpPr txBox="1">
            <a:spLocks noChangeArrowheads="1"/>
          </p:cNvSpPr>
          <p:nvPr/>
        </p:nvSpPr>
        <p:spPr bwMode="auto">
          <a:xfrm>
            <a:off x="628650" y="2068513"/>
            <a:ext cx="3657600" cy="457200"/>
          </a:xfrm>
          <a:prstGeom prst="rect">
            <a:avLst/>
          </a:prstGeom>
          <a:noFill/>
          <a:ln w="19050">
            <a:noFill/>
            <a:miter lim="800000"/>
            <a:headEnd type="none" w="sm" len="sm"/>
            <a:tailEnd type="none" w="sm" len="sm"/>
          </a:ln>
        </p:spPr>
        <p:txBody>
          <a:bodyPr lIns="91424" tIns="45712" rIns="91424" bIns="45712">
            <a:prstTxWarp prst="textNoShape">
              <a:avLst/>
            </a:prstTxWarp>
            <a:spAutoFit/>
          </a:bodyPr>
          <a:lstStyle/>
          <a:p>
            <a:pPr eaLnBrk="0" hangingPunct="0">
              <a:spcBef>
                <a:spcPct val="50000"/>
              </a:spcBef>
            </a:pPr>
            <a:r>
              <a:rPr lang="fr-FR" sz="2400" b="1" u="none">
                <a:latin typeface="Arial" pitchFamily="-105" charset="0"/>
              </a:rPr>
              <a:t>Base: Total sample</a:t>
            </a:r>
          </a:p>
        </p:txBody>
      </p:sp>
      <p:sp>
        <p:nvSpPr>
          <p:cNvPr id="192592" name="Rectangle 79"/>
          <p:cNvSpPr>
            <a:spLocks noChangeArrowheads="1"/>
          </p:cNvSpPr>
          <p:nvPr/>
        </p:nvSpPr>
        <p:spPr bwMode="auto">
          <a:xfrm>
            <a:off x="285750" y="228600"/>
            <a:ext cx="9029700" cy="1079500"/>
          </a:xfrm>
          <a:prstGeom prst="rect">
            <a:avLst/>
          </a:prstGeom>
          <a:noFill/>
          <a:ln w="9525">
            <a:noFill/>
            <a:miter lim="800000"/>
            <a:headEnd/>
            <a:tailEnd/>
          </a:ln>
        </p:spPr>
        <p:txBody>
          <a:bodyPr lIns="92059" tIns="46030" rIns="92059" bIns="46030">
            <a:prstTxWarp prst="textNoShape">
              <a:avLst/>
            </a:prstTxWarp>
            <a:spAutoFit/>
          </a:bodyPr>
          <a:lstStyle/>
          <a:p>
            <a:pPr defTabSz="762000" eaLnBrk="0" hangingPunct="0">
              <a:lnSpc>
                <a:spcPct val="90000"/>
              </a:lnSpc>
            </a:pPr>
            <a:r>
              <a:rPr lang="fr-FR" b="1" u="none">
                <a:solidFill>
                  <a:srgbClr val="FFFF00"/>
                </a:solidFill>
                <a:latin typeface="Arial" pitchFamily="-105" charset="0"/>
              </a:rPr>
              <a:t>Average Number of Sexual Intercourse or Activity per Month</a:t>
            </a:r>
            <a:endParaRPr lang="fr-FR" b="1" u="none">
              <a:solidFill>
                <a:schemeClr val="tx2"/>
              </a:solidFill>
              <a:latin typeface="Arial" pitchFamily="-105" charset="0"/>
            </a:endParaRPr>
          </a:p>
        </p:txBody>
      </p:sp>
      <p:grpSp>
        <p:nvGrpSpPr>
          <p:cNvPr id="192593" name="Group 80"/>
          <p:cNvGrpSpPr>
            <a:grpSpLocks/>
          </p:cNvGrpSpPr>
          <p:nvPr/>
        </p:nvGrpSpPr>
        <p:grpSpPr bwMode="auto">
          <a:xfrm>
            <a:off x="1106488" y="6165850"/>
            <a:ext cx="6840537" cy="395288"/>
            <a:chOff x="925" y="3752"/>
            <a:chExt cx="4309" cy="249"/>
          </a:xfrm>
        </p:grpSpPr>
        <p:sp>
          <p:nvSpPr>
            <p:cNvPr id="192595" name="Rectangle 81"/>
            <p:cNvSpPr>
              <a:spLocks noChangeArrowheads="1"/>
            </p:cNvSpPr>
            <p:nvPr/>
          </p:nvSpPr>
          <p:spPr bwMode="auto">
            <a:xfrm>
              <a:off x="925" y="3752"/>
              <a:ext cx="1175" cy="232"/>
            </a:xfrm>
            <a:prstGeom prst="rect">
              <a:avLst/>
            </a:prstGeom>
            <a:noFill/>
            <a:ln w="9525">
              <a:noFill/>
              <a:miter lim="800000"/>
              <a:headEnd/>
              <a:tailEnd/>
            </a:ln>
          </p:spPr>
          <p:txBody>
            <a:bodyPr>
              <a:prstTxWarp prst="textNoShape">
                <a:avLst/>
              </a:prstTxWarp>
            </a:bodyPr>
            <a:lstStyle/>
            <a:p>
              <a:endParaRPr lang="en-US"/>
            </a:p>
          </p:txBody>
        </p:sp>
        <p:sp>
          <p:nvSpPr>
            <p:cNvPr id="192596" name="Rectangle 82"/>
            <p:cNvSpPr>
              <a:spLocks noChangeArrowheads="1"/>
            </p:cNvSpPr>
            <p:nvPr/>
          </p:nvSpPr>
          <p:spPr bwMode="auto">
            <a:xfrm>
              <a:off x="1021" y="3838"/>
              <a:ext cx="896" cy="163"/>
            </a:xfrm>
            <a:prstGeom prst="rect">
              <a:avLst/>
            </a:prstGeom>
            <a:solidFill>
              <a:schemeClr val="hlink"/>
            </a:solidFill>
            <a:ln w="9525">
              <a:noFill/>
              <a:miter lim="800000"/>
              <a:headEnd/>
              <a:tailEnd/>
            </a:ln>
          </p:spPr>
          <p:txBody>
            <a:bodyPr wrap="none" lIns="0" tIns="0" rIns="0" bIns="0">
              <a:prstTxWarp prst="textNoShape">
                <a:avLst/>
              </a:prstTxWarp>
              <a:spAutoFit/>
            </a:bodyPr>
            <a:lstStyle/>
            <a:p>
              <a:pPr eaLnBrk="0" hangingPunct="0"/>
              <a:r>
                <a:rPr lang="fr-FR" sz="1700" b="1" u="none">
                  <a:latin typeface="Arial" pitchFamily="-105" charset="0"/>
                </a:rPr>
                <a:t> 50 - 59 years </a:t>
              </a:r>
              <a:endParaRPr lang="fr-FR" sz="2200" u="none">
                <a:latin typeface="Arial" pitchFamily="-105" charset="0"/>
              </a:endParaRPr>
            </a:p>
          </p:txBody>
        </p:sp>
        <p:sp>
          <p:nvSpPr>
            <p:cNvPr id="192597" name="Rectangle 83"/>
            <p:cNvSpPr>
              <a:spLocks noChangeArrowheads="1"/>
            </p:cNvSpPr>
            <p:nvPr/>
          </p:nvSpPr>
          <p:spPr bwMode="auto">
            <a:xfrm>
              <a:off x="2519" y="3752"/>
              <a:ext cx="1181" cy="232"/>
            </a:xfrm>
            <a:prstGeom prst="rect">
              <a:avLst/>
            </a:prstGeom>
            <a:noFill/>
            <a:ln w="9525">
              <a:noFill/>
              <a:miter lim="800000"/>
              <a:headEnd/>
              <a:tailEnd/>
            </a:ln>
          </p:spPr>
          <p:txBody>
            <a:bodyPr>
              <a:prstTxWarp prst="textNoShape">
                <a:avLst/>
              </a:prstTxWarp>
            </a:bodyPr>
            <a:lstStyle/>
            <a:p>
              <a:endParaRPr lang="en-US"/>
            </a:p>
          </p:txBody>
        </p:sp>
        <p:sp>
          <p:nvSpPr>
            <p:cNvPr id="192598" name="Rectangle 84"/>
            <p:cNvSpPr>
              <a:spLocks noChangeArrowheads="1"/>
            </p:cNvSpPr>
            <p:nvPr/>
          </p:nvSpPr>
          <p:spPr bwMode="auto">
            <a:xfrm>
              <a:off x="2645" y="3838"/>
              <a:ext cx="896" cy="163"/>
            </a:xfrm>
            <a:prstGeom prst="rect">
              <a:avLst/>
            </a:prstGeom>
            <a:solidFill>
              <a:schemeClr val="hlink"/>
            </a:solidFill>
            <a:ln w="9525">
              <a:noFill/>
              <a:miter lim="800000"/>
              <a:headEnd/>
              <a:tailEnd/>
            </a:ln>
          </p:spPr>
          <p:txBody>
            <a:bodyPr wrap="none" lIns="0" tIns="0" rIns="0" bIns="0">
              <a:prstTxWarp prst="textNoShape">
                <a:avLst/>
              </a:prstTxWarp>
              <a:spAutoFit/>
            </a:bodyPr>
            <a:lstStyle/>
            <a:p>
              <a:pPr eaLnBrk="0" hangingPunct="0"/>
              <a:r>
                <a:rPr lang="fr-FR" sz="1700" b="1" u="none">
                  <a:latin typeface="Arial" pitchFamily="-105" charset="0"/>
                </a:rPr>
                <a:t> 60 - 69 years </a:t>
              </a:r>
              <a:endParaRPr lang="fr-FR" sz="2200" u="none">
                <a:latin typeface="Arial" pitchFamily="-105" charset="0"/>
              </a:endParaRPr>
            </a:p>
          </p:txBody>
        </p:sp>
        <p:sp>
          <p:nvSpPr>
            <p:cNvPr id="192599" name="Rectangle 85"/>
            <p:cNvSpPr>
              <a:spLocks noChangeArrowheads="1"/>
            </p:cNvSpPr>
            <p:nvPr/>
          </p:nvSpPr>
          <p:spPr bwMode="auto">
            <a:xfrm>
              <a:off x="4042" y="3752"/>
              <a:ext cx="1192" cy="232"/>
            </a:xfrm>
            <a:prstGeom prst="rect">
              <a:avLst/>
            </a:prstGeom>
            <a:noFill/>
            <a:ln w="9525">
              <a:noFill/>
              <a:miter lim="800000"/>
              <a:headEnd/>
              <a:tailEnd/>
            </a:ln>
          </p:spPr>
          <p:txBody>
            <a:bodyPr>
              <a:prstTxWarp prst="textNoShape">
                <a:avLst/>
              </a:prstTxWarp>
            </a:bodyPr>
            <a:lstStyle/>
            <a:p>
              <a:endParaRPr lang="en-US"/>
            </a:p>
          </p:txBody>
        </p:sp>
        <p:sp>
          <p:nvSpPr>
            <p:cNvPr id="192600" name="Rectangle 86"/>
            <p:cNvSpPr>
              <a:spLocks noChangeArrowheads="1"/>
            </p:cNvSpPr>
            <p:nvPr/>
          </p:nvSpPr>
          <p:spPr bwMode="auto">
            <a:xfrm>
              <a:off x="4173" y="3838"/>
              <a:ext cx="934" cy="163"/>
            </a:xfrm>
            <a:prstGeom prst="rect">
              <a:avLst/>
            </a:prstGeom>
            <a:solidFill>
              <a:schemeClr val="hlink"/>
            </a:solidFill>
            <a:ln w="9525">
              <a:noFill/>
              <a:miter lim="800000"/>
              <a:headEnd/>
              <a:tailEnd/>
            </a:ln>
          </p:spPr>
          <p:txBody>
            <a:bodyPr wrap="none" lIns="0" tIns="0" rIns="0" bIns="0">
              <a:prstTxWarp prst="textNoShape">
                <a:avLst/>
              </a:prstTxWarp>
              <a:spAutoFit/>
            </a:bodyPr>
            <a:lstStyle/>
            <a:p>
              <a:pPr eaLnBrk="0" hangingPunct="0"/>
              <a:r>
                <a:rPr lang="fr-FR" sz="1700" b="1" u="none">
                  <a:latin typeface="Arial" pitchFamily="-105" charset="0"/>
                </a:rPr>
                <a:t> 70 - 79  years </a:t>
              </a:r>
              <a:endParaRPr lang="fr-FR" sz="2200" u="none">
                <a:latin typeface="Arial" pitchFamily="-105" charset="0"/>
              </a:endParaRPr>
            </a:p>
          </p:txBody>
        </p:sp>
      </p:grpSp>
      <p:sp>
        <p:nvSpPr>
          <p:cNvPr id="192594" name="Text Box 87"/>
          <p:cNvSpPr txBox="1">
            <a:spLocks noChangeArrowheads="1"/>
          </p:cNvSpPr>
          <p:nvPr/>
        </p:nvSpPr>
        <p:spPr bwMode="auto">
          <a:xfrm>
            <a:off x="-73025" y="5608638"/>
            <a:ext cx="914400" cy="427037"/>
          </a:xfrm>
          <a:prstGeom prst="rect">
            <a:avLst/>
          </a:prstGeom>
          <a:noFill/>
          <a:ln w="12700">
            <a:noFill/>
            <a:miter lim="800000"/>
            <a:headEnd/>
            <a:tailEnd/>
          </a:ln>
        </p:spPr>
        <p:txBody>
          <a:bodyPr wrap="none">
            <a:prstTxWarp prst="textNoShape">
              <a:avLst/>
            </a:prstTxWarp>
            <a:spAutoFit/>
          </a:bodyPr>
          <a:lstStyle/>
          <a:p>
            <a:pPr eaLnBrk="0" hangingPunct="0"/>
            <a:r>
              <a:rPr lang="fr-FR" sz="2200" b="1" u="none">
                <a:latin typeface="Arial" pitchFamily="-105" charset="0"/>
              </a:rPr>
              <a:t>LUTS</a:t>
            </a:r>
            <a:endParaRPr lang="fr-FR" sz="2200" u="none">
              <a:latin typeface="Arial" pitchFamily="-105" charset="0"/>
            </a:endParaRPr>
          </a:p>
        </p:txBody>
      </p:sp>
    </p:spTree>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962025" y="225425"/>
            <a:ext cx="7996238" cy="1482725"/>
          </a:xfrm>
        </p:spPr>
        <p:txBody>
          <a:bodyPr/>
          <a:lstStyle/>
          <a:p>
            <a:pPr eaLnBrk="1" hangingPunct="1">
              <a:lnSpc>
                <a:spcPct val="95000"/>
              </a:lnSpc>
            </a:pPr>
            <a:r>
              <a:rPr lang="en-US">
                <a:ea typeface="ＭＳ Ｐゴシック" pitchFamily="-105" charset="-128"/>
                <a:cs typeface="ＭＳ Ｐゴシック" pitchFamily="-105" charset="-128"/>
              </a:rPr>
              <a:t>MSAM-7: </a:t>
            </a:r>
            <a:br>
              <a:rPr lang="en-US">
                <a:ea typeface="ＭＳ Ｐゴシック" pitchFamily="-105" charset="-128"/>
                <a:cs typeface="ＭＳ Ｐゴシック" pitchFamily="-105" charset="-128"/>
              </a:rPr>
            </a:br>
            <a:r>
              <a:rPr lang="en-US" sz="3200" b="1">
                <a:ea typeface="ＭＳ Ｐゴシック" pitchFamily="-105" charset="-128"/>
                <a:cs typeface="ＭＳ Ｐゴシック" pitchFamily="-105" charset="-128"/>
              </a:rPr>
              <a:t>Sex Declined With Increasing Severity of LUTS </a:t>
            </a:r>
          </a:p>
        </p:txBody>
      </p:sp>
      <p:sp>
        <p:nvSpPr>
          <p:cNvPr id="194563" name="Text Box 3"/>
          <p:cNvSpPr txBox="1">
            <a:spLocks noChangeArrowheads="1"/>
          </p:cNvSpPr>
          <p:nvPr/>
        </p:nvSpPr>
        <p:spPr bwMode="auto">
          <a:xfrm>
            <a:off x="155575" y="6156325"/>
            <a:ext cx="2838450" cy="3048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400" u="none">
                <a:latin typeface="Arial" pitchFamily="-105" charset="0"/>
              </a:rPr>
              <a:t>*Among total sample.</a:t>
            </a:r>
          </a:p>
        </p:txBody>
      </p:sp>
      <p:sp>
        <p:nvSpPr>
          <p:cNvPr id="194564" name="Rectangle 4"/>
          <p:cNvSpPr>
            <a:spLocks noChangeArrowheads="1"/>
          </p:cNvSpPr>
          <p:nvPr/>
        </p:nvSpPr>
        <p:spPr bwMode="auto">
          <a:xfrm>
            <a:off x="3898900" y="5956300"/>
            <a:ext cx="1382713" cy="304800"/>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2000" b="1" u="none">
                <a:latin typeface="Arial" pitchFamily="-105" charset="0"/>
              </a:rPr>
              <a:t>Age (years)</a:t>
            </a:r>
          </a:p>
        </p:txBody>
      </p:sp>
      <p:sp>
        <p:nvSpPr>
          <p:cNvPr id="41989" name="Text Box 5"/>
          <p:cNvSpPr txBox="1">
            <a:spLocks noChangeArrowheads="1"/>
          </p:cNvSpPr>
          <p:nvPr/>
        </p:nvSpPr>
        <p:spPr bwMode="auto">
          <a:xfrm>
            <a:off x="165100" y="5889625"/>
            <a:ext cx="2286000" cy="284163"/>
          </a:xfrm>
          <a:prstGeom prst="rect">
            <a:avLst/>
          </a:prstGeom>
          <a:noFill/>
          <a:ln w="9525">
            <a:noFill/>
            <a:miter lim="800000"/>
            <a:headEnd/>
            <a:tailEnd/>
          </a:ln>
          <a:effectLst/>
        </p:spPr>
        <p:txBody>
          <a:bodyPr>
            <a:prstTxWarp prst="textNoShape">
              <a:avLst/>
            </a:prstTxWarp>
            <a:spAutoFit/>
          </a:bodyPr>
          <a:lstStyle/>
          <a:p>
            <a:pPr eaLnBrk="0" hangingPunct="0">
              <a:lnSpc>
                <a:spcPct val="90000"/>
              </a:lnSpc>
              <a:spcBef>
                <a:spcPct val="50000"/>
              </a:spcBef>
              <a:buClr>
                <a:schemeClr val="tx2"/>
              </a:buClr>
              <a:defRPr/>
            </a:pPr>
            <a:r>
              <a:rPr lang="en-US" sz="1400" b="1" u="none">
                <a:effectLst>
                  <a:outerShdw blurRad="38100" dist="38100" dir="2700000" algn="tl">
                    <a:srgbClr val="000000"/>
                  </a:outerShdw>
                </a:effectLst>
                <a:latin typeface="Arial" charset="0"/>
                <a:ea typeface="+mn-ea"/>
                <a:cs typeface="+mn-cs"/>
              </a:rPr>
              <a:t>N=12,815 (total sample)</a:t>
            </a:r>
          </a:p>
        </p:txBody>
      </p:sp>
      <p:sp>
        <p:nvSpPr>
          <p:cNvPr id="194566" name="Rectangle 6"/>
          <p:cNvSpPr>
            <a:spLocks noChangeArrowheads="1"/>
          </p:cNvSpPr>
          <p:nvPr/>
        </p:nvSpPr>
        <p:spPr bwMode="auto">
          <a:xfrm>
            <a:off x="165100" y="6484938"/>
            <a:ext cx="8978900" cy="274637"/>
          </a:xfrm>
          <a:prstGeom prst="rect">
            <a:avLst/>
          </a:prstGeom>
          <a:noFill/>
          <a:ln w="9525">
            <a:noFill/>
            <a:miter lim="800000"/>
            <a:headEnd/>
            <a:tailEnd/>
          </a:ln>
        </p:spPr>
        <p:txBody>
          <a:bodyPr anchor="b">
            <a:prstTxWarp prst="textNoShape">
              <a:avLst/>
            </a:prstTxWarp>
            <a:spAutoFit/>
          </a:bodyPr>
          <a:lstStyle/>
          <a:p>
            <a:pPr>
              <a:spcBef>
                <a:spcPct val="25000"/>
              </a:spcBef>
              <a:buClr>
                <a:srgbClr val="FFFF99"/>
              </a:buClr>
            </a:pPr>
            <a:r>
              <a:rPr lang="nl-NL" sz="1200" u="none">
                <a:latin typeface="Arial" pitchFamily="-105" charset="0"/>
              </a:rPr>
              <a:t>Rosen R et al. </a:t>
            </a:r>
            <a:r>
              <a:rPr lang="nl-NL" sz="1200" i="1" u="none">
                <a:latin typeface="Arial" pitchFamily="-105" charset="0"/>
              </a:rPr>
              <a:t>Eur Urol.</a:t>
            </a:r>
            <a:r>
              <a:rPr lang="nl-NL" sz="1200" u="none">
                <a:latin typeface="Arial" pitchFamily="-105" charset="0"/>
              </a:rPr>
              <a:t> 2003; 44:637-649.</a:t>
            </a:r>
            <a:endParaRPr lang="en-US" sz="1200" u="none">
              <a:latin typeface="Arial" pitchFamily="-105" charset="0"/>
            </a:endParaRPr>
          </a:p>
        </p:txBody>
      </p:sp>
      <p:sp>
        <p:nvSpPr>
          <p:cNvPr id="194567" name="Line 7"/>
          <p:cNvSpPr>
            <a:spLocks noChangeShapeType="1"/>
          </p:cNvSpPr>
          <p:nvPr/>
        </p:nvSpPr>
        <p:spPr bwMode="auto">
          <a:xfrm>
            <a:off x="2043113" y="2416175"/>
            <a:ext cx="1587" cy="3149600"/>
          </a:xfrm>
          <a:prstGeom prst="line">
            <a:avLst/>
          </a:prstGeom>
          <a:noFill/>
          <a:ln w="9525">
            <a:solidFill>
              <a:srgbClr val="F8F8F8"/>
            </a:solidFill>
            <a:round/>
            <a:headEnd/>
            <a:tailEnd/>
          </a:ln>
        </p:spPr>
        <p:txBody>
          <a:bodyPr>
            <a:prstTxWarp prst="textNoShape">
              <a:avLst/>
            </a:prstTxWarp>
          </a:bodyPr>
          <a:lstStyle/>
          <a:p>
            <a:endParaRPr lang="en-US"/>
          </a:p>
        </p:txBody>
      </p:sp>
      <p:sp>
        <p:nvSpPr>
          <p:cNvPr id="194568" name="Line 8"/>
          <p:cNvSpPr>
            <a:spLocks noChangeShapeType="1"/>
          </p:cNvSpPr>
          <p:nvPr/>
        </p:nvSpPr>
        <p:spPr bwMode="auto">
          <a:xfrm>
            <a:off x="1985963" y="5565775"/>
            <a:ext cx="57150" cy="1588"/>
          </a:xfrm>
          <a:prstGeom prst="line">
            <a:avLst/>
          </a:prstGeom>
          <a:noFill/>
          <a:ln w="9525">
            <a:solidFill>
              <a:srgbClr val="F8F8F8"/>
            </a:solidFill>
            <a:round/>
            <a:headEnd/>
            <a:tailEnd/>
          </a:ln>
        </p:spPr>
        <p:txBody>
          <a:bodyPr>
            <a:prstTxWarp prst="textNoShape">
              <a:avLst/>
            </a:prstTxWarp>
          </a:bodyPr>
          <a:lstStyle/>
          <a:p>
            <a:endParaRPr lang="en-US"/>
          </a:p>
        </p:txBody>
      </p:sp>
      <p:sp>
        <p:nvSpPr>
          <p:cNvPr id="194569" name="Line 9"/>
          <p:cNvSpPr>
            <a:spLocks noChangeShapeType="1"/>
          </p:cNvSpPr>
          <p:nvPr/>
        </p:nvSpPr>
        <p:spPr bwMode="auto">
          <a:xfrm>
            <a:off x="1985963" y="5251450"/>
            <a:ext cx="57150" cy="1588"/>
          </a:xfrm>
          <a:prstGeom prst="line">
            <a:avLst/>
          </a:prstGeom>
          <a:noFill/>
          <a:ln w="9525">
            <a:solidFill>
              <a:srgbClr val="F8F8F8"/>
            </a:solidFill>
            <a:round/>
            <a:headEnd/>
            <a:tailEnd/>
          </a:ln>
        </p:spPr>
        <p:txBody>
          <a:bodyPr>
            <a:prstTxWarp prst="textNoShape">
              <a:avLst/>
            </a:prstTxWarp>
          </a:bodyPr>
          <a:lstStyle/>
          <a:p>
            <a:endParaRPr lang="en-US"/>
          </a:p>
        </p:txBody>
      </p:sp>
      <p:sp>
        <p:nvSpPr>
          <p:cNvPr id="194570" name="Line 10"/>
          <p:cNvSpPr>
            <a:spLocks noChangeShapeType="1"/>
          </p:cNvSpPr>
          <p:nvPr/>
        </p:nvSpPr>
        <p:spPr bwMode="auto">
          <a:xfrm>
            <a:off x="1985963" y="4938713"/>
            <a:ext cx="57150" cy="1587"/>
          </a:xfrm>
          <a:prstGeom prst="line">
            <a:avLst/>
          </a:prstGeom>
          <a:noFill/>
          <a:ln w="9525">
            <a:solidFill>
              <a:srgbClr val="F8F8F8"/>
            </a:solidFill>
            <a:round/>
            <a:headEnd/>
            <a:tailEnd/>
          </a:ln>
        </p:spPr>
        <p:txBody>
          <a:bodyPr>
            <a:prstTxWarp prst="textNoShape">
              <a:avLst/>
            </a:prstTxWarp>
          </a:bodyPr>
          <a:lstStyle/>
          <a:p>
            <a:endParaRPr lang="en-US"/>
          </a:p>
        </p:txBody>
      </p:sp>
      <p:sp>
        <p:nvSpPr>
          <p:cNvPr id="194571" name="Line 11"/>
          <p:cNvSpPr>
            <a:spLocks noChangeShapeType="1"/>
          </p:cNvSpPr>
          <p:nvPr/>
        </p:nvSpPr>
        <p:spPr bwMode="auto">
          <a:xfrm>
            <a:off x="1985963" y="4624388"/>
            <a:ext cx="57150" cy="1587"/>
          </a:xfrm>
          <a:prstGeom prst="line">
            <a:avLst/>
          </a:prstGeom>
          <a:noFill/>
          <a:ln w="9525">
            <a:solidFill>
              <a:srgbClr val="F8F8F8"/>
            </a:solidFill>
            <a:round/>
            <a:headEnd/>
            <a:tailEnd/>
          </a:ln>
        </p:spPr>
        <p:txBody>
          <a:bodyPr>
            <a:prstTxWarp prst="textNoShape">
              <a:avLst/>
            </a:prstTxWarp>
          </a:bodyPr>
          <a:lstStyle/>
          <a:p>
            <a:endParaRPr lang="en-US"/>
          </a:p>
        </p:txBody>
      </p:sp>
      <p:sp>
        <p:nvSpPr>
          <p:cNvPr id="194572" name="Line 12"/>
          <p:cNvSpPr>
            <a:spLocks noChangeShapeType="1"/>
          </p:cNvSpPr>
          <p:nvPr/>
        </p:nvSpPr>
        <p:spPr bwMode="auto">
          <a:xfrm>
            <a:off x="1985963" y="4310063"/>
            <a:ext cx="57150" cy="1587"/>
          </a:xfrm>
          <a:prstGeom prst="line">
            <a:avLst/>
          </a:prstGeom>
          <a:noFill/>
          <a:ln w="9525">
            <a:solidFill>
              <a:srgbClr val="F8F8F8"/>
            </a:solidFill>
            <a:round/>
            <a:headEnd/>
            <a:tailEnd/>
          </a:ln>
        </p:spPr>
        <p:txBody>
          <a:bodyPr>
            <a:prstTxWarp prst="textNoShape">
              <a:avLst/>
            </a:prstTxWarp>
          </a:bodyPr>
          <a:lstStyle/>
          <a:p>
            <a:endParaRPr lang="en-US"/>
          </a:p>
        </p:txBody>
      </p:sp>
      <p:sp>
        <p:nvSpPr>
          <p:cNvPr id="194573" name="Line 13"/>
          <p:cNvSpPr>
            <a:spLocks noChangeShapeType="1"/>
          </p:cNvSpPr>
          <p:nvPr/>
        </p:nvSpPr>
        <p:spPr bwMode="auto">
          <a:xfrm>
            <a:off x="1985963" y="3995738"/>
            <a:ext cx="57150" cy="1587"/>
          </a:xfrm>
          <a:prstGeom prst="line">
            <a:avLst/>
          </a:prstGeom>
          <a:noFill/>
          <a:ln w="9525">
            <a:solidFill>
              <a:srgbClr val="F8F8F8"/>
            </a:solidFill>
            <a:round/>
            <a:headEnd/>
            <a:tailEnd/>
          </a:ln>
        </p:spPr>
        <p:txBody>
          <a:bodyPr>
            <a:prstTxWarp prst="textNoShape">
              <a:avLst/>
            </a:prstTxWarp>
          </a:bodyPr>
          <a:lstStyle/>
          <a:p>
            <a:endParaRPr lang="en-US"/>
          </a:p>
        </p:txBody>
      </p:sp>
      <p:sp>
        <p:nvSpPr>
          <p:cNvPr id="194574" name="Line 14"/>
          <p:cNvSpPr>
            <a:spLocks noChangeShapeType="1"/>
          </p:cNvSpPr>
          <p:nvPr/>
        </p:nvSpPr>
        <p:spPr bwMode="auto">
          <a:xfrm>
            <a:off x="1985963" y="3671888"/>
            <a:ext cx="57150" cy="1587"/>
          </a:xfrm>
          <a:prstGeom prst="line">
            <a:avLst/>
          </a:prstGeom>
          <a:noFill/>
          <a:ln w="9525">
            <a:solidFill>
              <a:srgbClr val="F8F8F8"/>
            </a:solidFill>
            <a:round/>
            <a:headEnd/>
            <a:tailEnd/>
          </a:ln>
        </p:spPr>
        <p:txBody>
          <a:bodyPr>
            <a:prstTxWarp prst="textNoShape">
              <a:avLst/>
            </a:prstTxWarp>
          </a:bodyPr>
          <a:lstStyle/>
          <a:p>
            <a:endParaRPr lang="en-US"/>
          </a:p>
        </p:txBody>
      </p:sp>
      <p:sp>
        <p:nvSpPr>
          <p:cNvPr id="194575" name="Line 15"/>
          <p:cNvSpPr>
            <a:spLocks noChangeShapeType="1"/>
          </p:cNvSpPr>
          <p:nvPr/>
        </p:nvSpPr>
        <p:spPr bwMode="auto">
          <a:xfrm>
            <a:off x="1985963" y="3357563"/>
            <a:ext cx="57150" cy="1587"/>
          </a:xfrm>
          <a:prstGeom prst="line">
            <a:avLst/>
          </a:prstGeom>
          <a:noFill/>
          <a:ln w="9525">
            <a:solidFill>
              <a:srgbClr val="F8F8F8"/>
            </a:solidFill>
            <a:round/>
            <a:headEnd/>
            <a:tailEnd/>
          </a:ln>
        </p:spPr>
        <p:txBody>
          <a:bodyPr>
            <a:prstTxWarp prst="textNoShape">
              <a:avLst/>
            </a:prstTxWarp>
          </a:bodyPr>
          <a:lstStyle/>
          <a:p>
            <a:endParaRPr lang="en-US"/>
          </a:p>
        </p:txBody>
      </p:sp>
      <p:sp>
        <p:nvSpPr>
          <p:cNvPr id="194576" name="Line 16"/>
          <p:cNvSpPr>
            <a:spLocks noChangeShapeType="1"/>
          </p:cNvSpPr>
          <p:nvPr/>
        </p:nvSpPr>
        <p:spPr bwMode="auto">
          <a:xfrm>
            <a:off x="1985963" y="3044825"/>
            <a:ext cx="57150" cy="1588"/>
          </a:xfrm>
          <a:prstGeom prst="line">
            <a:avLst/>
          </a:prstGeom>
          <a:noFill/>
          <a:ln w="9525">
            <a:solidFill>
              <a:srgbClr val="F8F8F8"/>
            </a:solidFill>
            <a:round/>
            <a:headEnd/>
            <a:tailEnd/>
          </a:ln>
        </p:spPr>
        <p:txBody>
          <a:bodyPr>
            <a:prstTxWarp prst="textNoShape">
              <a:avLst/>
            </a:prstTxWarp>
          </a:bodyPr>
          <a:lstStyle/>
          <a:p>
            <a:endParaRPr lang="en-US"/>
          </a:p>
        </p:txBody>
      </p:sp>
      <p:sp>
        <p:nvSpPr>
          <p:cNvPr id="194577" name="Line 17"/>
          <p:cNvSpPr>
            <a:spLocks noChangeShapeType="1"/>
          </p:cNvSpPr>
          <p:nvPr/>
        </p:nvSpPr>
        <p:spPr bwMode="auto">
          <a:xfrm>
            <a:off x="1985963" y="2730500"/>
            <a:ext cx="57150" cy="1588"/>
          </a:xfrm>
          <a:prstGeom prst="line">
            <a:avLst/>
          </a:prstGeom>
          <a:noFill/>
          <a:ln w="9525">
            <a:solidFill>
              <a:srgbClr val="F8F8F8"/>
            </a:solidFill>
            <a:round/>
            <a:headEnd/>
            <a:tailEnd/>
          </a:ln>
        </p:spPr>
        <p:txBody>
          <a:bodyPr>
            <a:prstTxWarp prst="textNoShape">
              <a:avLst/>
            </a:prstTxWarp>
          </a:bodyPr>
          <a:lstStyle/>
          <a:p>
            <a:endParaRPr lang="en-US"/>
          </a:p>
        </p:txBody>
      </p:sp>
      <p:sp>
        <p:nvSpPr>
          <p:cNvPr id="194578" name="Line 18"/>
          <p:cNvSpPr>
            <a:spLocks noChangeShapeType="1"/>
          </p:cNvSpPr>
          <p:nvPr/>
        </p:nvSpPr>
        <p:spPr bwMode="auto">
          <a:xfrm>
            <a:off x="1985963" y="2416175"/>
            <a:ext cx="57150" cy="1588"/>
          </a:xfrm>
          <a:prstGeom prst="line">
            <a:avLst/>
          </a:prstGeom>
          <a:noFill/>
          <a:ln w="9525">
            <a:solidFill>
              <a:srgbClr val="F8F8F8"/>
            </a:solidFill>
            <a:round/>
            <a:headEnd/>
            <a:tailEnd/>
          </a:ln>
        </p:spPr>
        <p:txBody>
          <a:bodyPr>
            <a:prstTxWarp prst="textNoShape">
              <a:avLst/>
            </a:prstTxWarp>
          </a:bodyPr>
          <a:lstStyle/>
          <a:p>
            <a:endParaRPr lang="en-US"/>
          </a:p>
        </p:txBody>
      </p:sp>
      <p:grpSp>
        <p:nvGrpSpPr>
          <p:cNvPr id="2" name="Group 19"/>
          <p:cNvGrpSpPr>
            <a:grpSpLocks/>
          </p:cNvGrpSpPr>
          <p:nvPr/>
        </p:nvGrpSpPr>
        <p:grpSpPr bwMode="auto">
          <a:xfrm>
            <a:off x="2606675" y="2962275"/>
            <a:ext cx="4502150" cy="2603500"/>
            <a:chOff x="1642" y="1866"/>
            <a:chExt cx="2836" cy="1640"/>
          </a:xfrm>
        </p:grpSpPr>
        <p:grpSp>
          <p:nvGrpSpPr>
            <p:cNvPr id="194630" name="Group 20"/>
            <p:cNvGrpSpPr>
              <a:grpSpLocks/>
            </p:cNvGrpSpPr>
            <p:nvPr/>
          </p:nvGrpSpPr>
          <p:grpSpPr bwMode="auto">
            <a:xfrm>
              <a:off x="1642" y="1866"/>
              <a:ext cx="607" cy="1640"/>
              <a:chOff x="1642" y="1866"/>
              <a:chExt cx="607" cy="1640"/>
            </a:xfrm>
          </p:grpSpPr>
          <p:sp>
            <p:nvSpPr>
              <p:cNvPr id="194644" name="Rectangle 21"/>
              <p:cNvSpPr>
                <a:spLocks noChangeArrowheads="1"/>
              </p:cNvSpPr>
              <p:nvPr/>
            </p:nvSpPr>
            <p:spPr bwMode="auto">
              <a:xfrm>
                <a:off x="1642" y="1995"/>
                <a:ext cx="204" cy="1511"/>
              </a:xfrm>
              <a:prstGeom prst="rect">
                <a:avLst/>
              </a:prstGeom>
              <a:solidFill>
                <a:srgbClr val="FFFF00"/>
              </a:solidFill>
              <a:ln w="9525">
                <a:solidFill>
                  <a:schemeClr val="bg2"/>
                </a:solidFill>
                <a:miter lim="800000"/>
                <a:headEnd/>
                <a:tailEnd/>
              </a:ln>
            </p:spPr>
            <p:txBody>
              <a:bodyPr>
                <a:prstTxWarp prst="textNoShape">
                  <a:avLst/>
                </a:prstTxWarp>
              </a:bodyPr>
              <a:lstStyle/>
              <a:p>
                <a:endParaRPr lang="en-US"/>
              </a:p>
            </p:txBody>
          </p:sp>
          <p:sp>
            <p:nvSpPr>
              <p:cNvPr id="194645" name="Rectangle 22"/>
              <p:cNvSpPr>
                <a:spLocks noChangeArrowheads="1"/>
              </p:cNvSpPr>
              <p:nvPr/>
            </p:nvSpPr>
            <p:spPr bwMode="auto">
              <a:xfrm>
                <a:off x="1846" y="2199"/>
                <a:ext cx="198" cy="1307"/>
              </a:xfrm>
              <a:prstGeom prst="rect">
                <a:avLst/>
              </a:prstGeom>
              <a:solidFill>
                <a:srgbClr val="FF9900"/>
              </a:solidFill>
              <a:ln w="9525">
                <a:solidFill>
                  <a:schemeClr val="bg2"/>
                </a:solidFill>
                <a:miter lim="800000"/>
                <a:headEnd/>
                <a:tailEnd/>
              </a:ln>
            </p:spPr>
            <p:txBody>
              <a:bodyPr>
                <a:prstTxWarp prst="textNoShape">
                  <a:avLst/>
                </a:prstTxWarp>
              </a:bodyPr>
              <a:lstStyle/>
              <a:p>
                <a:endParaRPr lang="en-US"/>
              </a:p>
            </p:txBody>
          </p:sp>
          <p:sp>
            <p:nvSpPr>
              <p:cNvPr id="194646" name="Rectangle 23"/>
              <p:cNvSpPr>
                <a:spLocks noChangeArrowheads="1"/>
              </p:cNvSpPr>
              <p:nvPr/>
            </p:nvSpPr>
            <p:spPr bwMode="auto">
              <a:xfrm>
                <a:off x="2044" y="2535"/>
                <a:ext cx="205" cy="971"/>
              </a:xfrm>
              <a:prstGeom prst="rect">
                <a:avLst/>
              </a:prstGeom>
              <a:solidFill>
                <a:srgbClr val="FF0000"/>
              </a:solidFill>
              <a:ln w="9525">
                <a:solidFill>
                  <a:schemeClr val="bg2"/>
                </a:solidFill>
                <a:miter lim="800000"/>
                <a:headEnd/>
                <a:tailEnd/>
              </a:ln>
            </p:spPr>
            <p:txBody>
              <a:bodyPr>
                <a:prstTxWarp prst="textNoShape">
                  <a:avLst/>
                </a:prstTxWarp>
              </a:bodyPr>
              <a:lstStyle/>
              <a:p>
                <a:endParaRPr lang="en-US"/>
              </a:p>
            </p:txBody>
          </p:sp>
          <p:sp>
            <p:nvSpPr>
              <p:cNvPr id="194647" name="Rectangle 24"/>
              <p:cNvSpPr>
                <a:spLocks noChangeArrowheads="1"/>
              </p:cNvSpPr>
              <p:nvPr/>
            </p:nvSpPr>
            <p:spPr bwMode="auto">
              <a:xfrm>
                <a:off x="1666" y="1866"/>
                <a:ext cx="155" cy="134"/>
              </a:xfrm>
              <a:prstGeom prst="rect">
                <a:avLst/>
              </a:prstGeom>
              <a:noFill/>
              <a:ln w="9525">
                <a:noFill/>
                <a:miter lim="800000"/>
                <a:headEnd/>
                <a:tailEnd/>
              </a:ln>
            </p:spPr>
            <p:txBody>
              <a:bodyPr wrap="none" lIns="0" tIns="0" rIns="0" bIns="0">
                <a:prstTxWarp prst="textNoShape">
                  <a:avLst/>
                </a:prstTxWarp>
                <a:spAutoFit/>
              </a:bodyPr>
              <a:lstStyle/>
              <a:p>
                <a:pPr algn="ctr" eaLnBrk="0" hangingPunct="0">
                  <a:spcBef>
                    <a:spcPct val="50000"/>
                  </a:spcBef>
                </a:pPr>
                <a:r>
                  <a:rPr lang="en-US" sz="1400" b="1" u="none">
                    <a:solidFill>
                      <a:srgbClr val="F8F8F8"/>
                    </a:solidFill>
                    <a:latin typeface="Arial" pitchFamily="-105" charset="0"/>
                  </a:rPr>
                  <a:t>7.6</a:t>
                </a:r>
                <a:endParaRPr lang="en-US" sz="1400" b="1" u="none">
                  <a:latin typeface="Arial" pitchFamily="-105" charset="0"/>
                </a:endParaRPr>
              </a:p>
            </p:txBody>
          </p:sp>
          <p:sp>
            <p:nvSpPr>
              <p:cNvPr id="194648" name="Rectangle 25"/>
              <p:cNvSpPr>
                <a:spLocks noChangeArrowheads="1"/>
              </p:cNvSpPr>
              <p:nvPr/>
            </p:nvSpPr>
            <p:spPr bwMode="auto">
              <a:xfrm>
                <a:off x="1868" y="2069"/>
                <a:ext cx="155" cy="134"/>
              </a:xfrm>
              <a:prstGeom prst="rect">
                <a:avLst/>
              </a:prstGeom>
              <a:noFill/>
              <a:ln w="9525">
                <a:noFill/>
                <a:miter lim="800000"/>
                <a:headEnd/>
                <a:tailEnd/>
              </a:ln>
            </p:spPr>
            <p:txBody>
              <a:bodyPr wrap="none" lIns="0" tIns="0" rIns="0" bIns="0">
                <a:prstTxWarp prst="textNoShape">
                  <a:avLst/>
                </a:prstTxWarp>
                <a:spAutoFit/>
              </a:bodyPr>
              <a:lstStyle/>
              <a:p>
                <a:pPr algn="ctr" eaLnBrk="0" hangingPunct="0">
                  <a:spcBef>
                    <a:spcPct val="50000"/>
                  </a:spcBef>
                </a:pPr>
                <a:r>
                  <a:rPr lang="en-US" sz="1400" b="1" u="none">
                    <a:solidFill>
                      <a:srgbClr val="F8F8F8"/>
                    </a:solidFill>
                    <a:latin typeface="Arial" pitchFamily="-105" charset="0"/>
                  </a:rPr>
                  <a:t>6.6</a:t>
                </a:r>
                <a:endParaRPr lang="en-US" sz="1400" b="1" u="none">
                  <a:latin typeface="Arial" pitchFamily="-105" charset="0"/>
                </a:endParaRPr>
              </a:p>
            </p:txBody>
          </p:sp>
          <p:sp>
            <p:nvSpPr>
              <p:cNvPr id="194649" name="Rectangle 26"/>
              <p:cNvSpPr>
                <a:spLocks noChangeArrowheads="1"/>
              </p:cNvSpPr>
              <p:nvPr/>
            </p:nvSpPr>
            <p:spPr bwMode="auto">
              <a:xfrm>
                <a:off x="2068" y="2401"/>
                <a:ext cx="155" cy="134"/>
              </a:xfrm>
              <a:prstGeom prst="rect">
                <a:avLst/>
              </a:prstGeom>
              <a:noFill/>
              <a:ln w="9525">
                <a:noFill/>
                <a:miter lim="800000"/>
                <a:headEnd/>
                <a:tailEnd/>
              </a:ln>
            </p:spPr>
            <p:txBody>
              <a:bodyPr wrap="none" lIns="0" tIns="0" rIns="0" bIns="0">
                <a:prstTxWarp prst="textNoShape">
                  <a:avLst/>
                </a:prstTxWarp>
                <a:spAutoFit/>
              </a:bodyPr>
              <a:lstStyle/>
              <a:p>
                <a:pPr algn="ctr" eaLnBrk="0" hangingPunct="0">
                  <a:spcBef>
                    <a:spcPct val="50000"/>
                  </a:spcBef>
                </a:pPr>
                <a:r>
                  <a:rPr lang="en-US" sz="1400" b="1" u="none">
                    <a:solidFill>
                      <a:srgbClr val="F8F8F8"/>
                    </a:solidFill>
                    <a:latin typeface="Arial" pitchFamily="-105" charset="0"/>
                  </a:rPr>
                  <a:t>4.9</a:t>
                </a:r>
                <a:endParaRPr lang="en-US" sz="1400" b="1" u="none">
                  <a:latin typeface="Arial" pitchFamily="-105" charset="0"/>
                </a:endParaRPr>
              </a:p>
            </p:txBody>
          </p:sp>
        </p:grpSp>
        <p:grpSp>
          <p:nvGrpSpPr>
            <p:cNvPr id="194631" name="Group 27"/>
            <p:cNvGrpSpPr>
              <a:grpSpLocks/>
            </p:cNvGrpSpPr>
            <p:nvPr/>
          </p:nvGrpSpPr>
          <p:grpSpPr bwMode="auto">
            <a:xfrm>
              <a:off x="2753" y="2243"/>
              <a:ext cx="1725" cy="1263"/>
              <a:chOff x="2753" y="2243"/>
              <a:chExt cx="1725" cy="1263"/>
            </a:xfrm>
          </p:grpSpPr>
          <p:sp>
            <p:nvSpPr>
              <p:cNvPr id="194632" name="Rectangle 28"/>
              <p:cNvSpPr>
                <a:spLocks noChangeArrowheads="1"/>
              </p:cNvSpPr>
              <p:nvPr/>
            </p:nvSpPr>
            <p:spPr bwMode="auto">
              <a:xfrm>
                <a:off x="2753" y="2373"/>
                <a:ext cx="205" cy="1133"/>
              </a:xfrm>
              <a:prstGeom prst="rect">
                <a:avLst/>
              </a:prstGeom>
              <a:solidFill>
                <a:srgbClr val="FFFF00"/>
              </a:solidFill>
              <a:ln w="9525">
                <a:solidFill>
                  <a:schemeClr val="bg2"/>
                </a:solidFill>
                <a:miter lim="800000"/>
                <a:headEnd/>
                <a:tailEnd/>
              </a:ln>
            </p:spPr>
            <p:txBody>
              <a:bodyPr>
                <a:prstTxWarp prst="textNoShape">
                  <a:avLst/>
                </a:prstTxWarp>
              </a:bodyPr>
              <a:lstStyle/>
              <a:p>
                <a:endParaRPr lang="en-US"/>
              </a:p>
            </p:txBody>
          </p:sp>
          <p:sp>
            <p:nvSpPr>
              <p:cNvPr id="194633" name="Rectangle 29"/>
              <p:cNvSpPr>
                <a:spLocks noChangeArrowheads="1"/>
              </p:cNvSpPr>
              <p:nvPr/>
            </p:nvSpPr>
            <p:spPr bwMode="auto">
              <a:xfrm>
                <a:off x="3871" y="2811"/>
                <a:ext cx="205" cy="695"/>
              </a:xfrm>
              <a:prstGeom prst="rect">
                <a:avLst/>
              </a:prstGeom>
              <a:solidFill>
                <a:srgbClr val="FFFF00"/>
              </a:solidFill>
              <a:ln w="9525">
                <a:solidFill>
                  <a:schemeClr val="bg2"/>
                </a:solidFill>
                <a:miter lim="800000"/>
                <a:headEnd/>
                <a:tailEnd/>
              </a:ln>
            </p:spPr>
            <p:txBody>
              <a:bodyPr>
                <a:prstTxWarp prst="textNoShape">
                  <a:avLst/>
                </a:prstTxWarp>
              </a:bodyPr>
              <a:lstStyle/>
              <a:p>
                <a:endParaRPr lang="en-US"/>
              </a:p>
            </p:txBody>
          </p:sp>
          <p:sp>
            <p:nvSpPr>
              <p:cNvPr id="194634" name="Rectangle 30"/>
              <p:cNvSpPr>
                <a:spLocks noChangeArrowheads="1"/>
              </p:cNvSpPr>
              <p:nvPr/>
            </p:nvSpPr>
            <p:spPr bwMode="auto">
              <a:xfrm>
                <a:off x="2958" y="2595"/>
                <a:ext cx="204" cy="911"/>
              </a:xfrm>
              <a:prstGeom prst="rect">
                <a:avLst/>
              </a:prstGeom>
              <a:solidFill>
                <a:srgbClr val="FF9900"/>
              </a:solidFill>
              <a:ln w="9525">
                <a:solidFill>
                  <a:schemeClr val="bg2"/>
                </a:solidFill>
                <a:miter lim="800000"/>
                <a:headEnd/>
                <a:tailEnd/>
              </a:ln>
            </p:spPr>
            <p:txBody>
              <a:bodyPr>
                <a:prstTxWarp prst="textNoShape">
                  <a:avLst/>
                </a:prstTxWarp>
              </a:bodyPr>
              <a:lstStyle/>
              <a:p>
                <a:endParaRPr lang="en-US"/>
              </a:p>
            </p:txBody>
          </p:sp>
          <p:sp>
            <p:nvSpPr>
              <p:cNvPr id="194635" name="Rectangle 31"/>
              <p:cNvSpPr>
                <a:spLocks noChangeArrowheads="1"/>
              </p:cNvSpPr>
              <p:nvPr/>
            </p:nvSpPr>
            <p:spPr bwMode="auto">
              <a:xfrm>
                <a:off x="4076" y="2991"/>
                <a:ext cx="198" cy="515"/>
              </a:xfrm>
              <a:prstGeom prst="rect">
                <a:avLst/>
              </a:prstGeom>
              <a:solidFill>
                <a:srgbClr val="FF9900"/>
              </a:solidFill>
              <a:ln w="9525">
                <a:solidFill>
                  <a:schemeClr val="bg2"/>
                </a:solidFill>
                <a:miter lim="800000"/>
                <a:headEnd/>
                <a:tailEnd/>
              </a:ln>
            </p:spPr>
            <p:txBody>
              <a:bodyPr>
                <a:prstTxWarp prst="textNoShape">
                  <a:avLst/>
                </a:prstTxWarp>
              </a:bodyPr>
              <a:lstStyle/>
              <a:p>
                <a:endParaRPr lang="en-US"/>
              </a:p>
            </p:txBody>
          </p:sp>
          <p:sp>
            <p:nvSpPr>
              <p:cNvPr id="194636" name="Rectangle 32"/>
              <p:cNvSpPr>
                <a:spLocks noChangeArrowheads="1"/>
              </p:cNvSpPr>
              <p:nvPr/>
            </p:nvSpPr>
            <p:spPr bwMode="auto">
              <a:xfrm>
                <a:off x="3162" y="2775"/>
                <a:ext cx="204" cy="731"/>
              </a:xfrm>
              <a:prstGeom prst="rect">
                <a:avLst/>
              </a:prstGeom>
              <a:solidFill>
                <a:srgbClr val="FF0000"/>
              </a:solidFill>
              <a:ln w="9525">
                <a:solidFill>
                  <a:schemeClr val="bg2"/>
                </a:solidFill>
                <a:miter lim="800000"/>
                <a:headEnd/>
                <a:tailEnd/>
              </a:ln>
            </p:spPr>
            <p:txBody>
              <a:bodyPr>
                <a:prstTxWarp prst="textNoShape">
                  <a:avLst/>
                </a:prstTxWarp>
              </a:bodyPr>
              <a:lstStyle/>
              <a:p>
                <a:endParaRPr lang="en-US"/>
              </a:p>
            </p:txBody>
          </p:sp>
          <p:sp>
            <p:nvSpPr>
              <p:cNvPr id="194637" name="Rectangle 33"/>
              <p:cNvSpPr>
                <a:spLocks noChangeArrowheads="1"/>
              </p:cNvSpPr>
              <p:nvPr/>
            </p:nvSpPr>
            <p:spPr bwMode="auto">
              <a:xfrm>
                <a:off x="4274" y="3171"/>
                <a:ext cx="204" cy="335"/>
              </a:xfrm>
              <a:prstGeom prst="rect">
                <a:avLst/>
              </a:prstGeom>
              <a:solidFill>
                <a:srgbClr val="FF0000"/>
              </a:solidFill>
              <a:ln w="9525">
                <a:solidFill>
                  <a:schemeClr val="bg2"/>
                </a:solidFill>
                <a:miter lim="800000"/>
                <a:headEnd/>
                <a:tailEnd/>
              </a:ln>
            </p:spPr>
            <p:txBody>
              <a:bodyPr>
                <a:prstTxWarp prst="textNoShape">
                  <a:avLst/>
                </a:prstTxWarp>
              </a:bodyPr>
              <a:lstStyle/>
              <a:p>
                <a:endParaRPr lang="en-US"/>
              </a:p>
            </p:txBody>
          </p:sp>
          <p:sp>
            <p:nvSpPr>
              <p:cNvPr id="194638" name="Rectangle 34"/>
              <p:cNvSpPr>
                <a:spLocks noChangeArrowheads="1"/>
              </p:cNvSpPr>
              <p:nvPr/>
            </p:nvSpPr>
            <p:spPr bwMode="auto">
              <a:xfrm>
                <a:off x="2777" y="2243"/>
                <a:ext cx="155" cy="134"/>
              </a:xfrm>
              <a:prstGeom prst="rect">
                <a:avLst/>
              </a:prstGeom>
              <a:noFill/>
              <a:ln w="9525">
                <a:noFill/>
                <a:miter lim="800000"/>
                <a:headEnd/>
                <a:tailEnd/>
              </a:ln>
            </p:spPr>
            <p:txBody>
              <a:bodyPr wrap="none" lIns="0" tIns="0" rIns="0" bIns="0">
                <a:prstTxWarp prst="textNoShape">
                  <a:avLst/>
                </a:prstTxWarp>
                <a:spAutoFit/>
              </a:bodyPr>
              <a:lstStyle/>
              <a:p>
                <a:pPr algn="ctr" eaLnBrk="0" hangingPunct="0">
                  <a:spcBef>
                    <a:spcPct val="50000"/>
                  </a:spcBef>
                </a:pPr>
                <a:r>
                  <a:rPr lang="en-US" sz="1400" b="1" u="none">
                    <a:solidFill>
                      <a:srgbClr val="F8F8F8"/>
                    </a:solidFill>
                    <a:latin typeface="Arial" pitchFamily="-105" charset="0"/>
                  </a:rPr>
                  <a:t>5.7</a:t>
                </a:r>
                <a:endParaRPr lang="en-US" sz="1400" b="1" u="none">
                  <a:latin typeface="Arial" pitchFamily="-105" charset="0"/>
                </a:endParaRPr>
              </a:p>
            </p:txBody>
          </p:sp>
          <p:sp>
            <p:nvSpPr>
              <p:cNvPr id="194639" name="Rectangle 35"/>
              <p:cNvSpPr>
                <a:spLocks noChangeArrowheads="1"/>
              </p:cNvSpPr>
              <p:nvPr/>
            </p:nvSpPr>
            <p:spPr bwMode="auto">
              <a:xfrm>
                <a:off x="3895" y="2685"/>
                <a:ext cx="155" cy="134"/>
              </a:xfrm>
              <a:prstGeom prst="rect">
                <a:avLst/>
              </a:prstGeom>
              <a:noFill/>
              <a:ln w="9525">
                <a:noFill/>
                <a:miter lim="800000"/>
                <a:headEnd/>
                <a:tailEnd/>
              </a:ln>
            </p:spPr>
            <p:txBody>
              <a:bodyPr wrap="none" lIns="0" tIns="0" rIns="0" bIns="0">
                <a:prstTxWarp prst="textNoShape">
                  <a:avLst/>
                </a:prstTxWarp>
                <a:spAutoFit/>
              </a:bodyPr>
              <a:lstStyle/>
              <a:p>
                <a:pPr algn="ctr" eaLnBrk="0" hangingPunct="0">
                  <a:spcBef>
                    <a:spcPct val="50000"/>
                  </a:spcBef>
                </a:pPr>
                <a:r>
                  <a:rPr lang="en-US" sz="1400" b="1" u="none">
                    <a:solidFill>
                      <a:srgbClr val="F8F8F8"/>
                    </a:solidFill>
                    <a:latin typeface="Arial" pitchFamily="-105" charset="0"/>
                  </a:rPr>
                  <a:t>3.5</a:t>
                </a:r>
                <a:endParaRPr lang="en-US" sz="1400" b="1" u="none">
                  <a:latin typeface="Arial" pitchFamily="-105" charset="0"/>
                </a:endParaRPr>
              </a:p>
            </p:txBody>
          </p:sp>
          <p:sp>
            <p:nvSpPr>
              <p:cNvPr id="194640" name="Rectangle 36"/>
              <p:cNvSpPr>
                <a:spLocks noChangeArrowheads="1"/>
              </p:cNvSpPr>
              <p:nvPr/>
            </p:nvSpPr>
            <p:spPr bwMode="auto">
              <a:xfrm>
                <a:off x="2982" y="2469"/>
                <a:ext cx="155" cy="134"/>
              </a:xfrm>
              <a:prstGeom prst="rect">
                <a:avLst/>
              </a:prstGeom>
              <a:noFill/>
              <a:ln w="9525">
                <a:noFill/>
                <a:miter lim="800000"/>
                <a:headEnd/>
                <a:tailEnd/>
              </a:ln>
            </p:spPr>
            <p:txBody>
              <a:bodyPr wrap="none" lIns="0" tIns="0" rIns="0" bIns="0">
                <a:prstTxWarp prst="textNoShape">
                  <a:avLst/>
                </a:prstTxWarp>
                <a:spAutoFit/>
              </a:bodyPr>
              <a:lstStyle/>
              <a:p>
                <a:pPr algn="ctr" eaLnBrk="0" hangingPunct="0">
                  <a:spcBef>
                    <a:spcPct val="50000"/>
                  </a:spcBef>
                </a:pPr>
                <a:r>
                  <a:rPr lang="en-US" sz="1400" b="1" u="none">
                    <a:solidFill>
                      <a:srgbClr val="F8F8F8"/>
                    </a:solidFill>
                    <a:latin typeface="Arial" pitchFamily="-105" charset="0"/>
                  </a:rPr>
                  <a:t>4.6</a:t>
                </a:r>
                <a:endParaRPr lang="en-US" sz="1400" b="1" u="none">
                  <a:latin typeface="Arial" pitchFamily="-105" charset="0"/>
                </a:endParaRPr>
              </a:p>
            </p:txBody>
          </p:sp>
          <p:sp>
            <p:nvSpPr>
              <p:cNvPr id="194641" name="Rectangle 37"/>
              <p:cNvSpPr>
                <a:spLocks noChangeArrowheads="1"/>
              </p:cNvSpPr>
              <p:nvPr/>
            </p:nvSpPr>
            <p:spPr bwMode="auto">
              <a:xfrm>
                <a:off x="4094" y="2865"/>
                <a:ext cx="155" cy="134"/>
              </a:xfrm>
              <a:prstGeom prst="rect">
                <a:avLst/>
              </a:prstGeom>
              <a:noFill/>
              <a:ln w="9525">
                <a:noFill/>
                <a:miter lim="800000"/>
                <a:headEnd/>
                <a:tailEnd/>
              </a:ln>
            </p:spPr>
            <p:txBody>
              <a:bodyPr wrap="none" lIns="0" tIns="0" rIns="0" bIns="0">
                <a:prstTxWarp prst="textNoShape">
                  <a:avLst/>
                </a:prstTxWarp>
                <a:spAutoFit/>
              </a:bodyPr>
              <a:lstStyle/>
              <a:p>
                <a:pPr algn="ctr" eaLnBrk="0" hangingPunct="0">
                  <a:spcBef>
                    <a:spcPct val="50000"/>
                  </a:spcBef>
                </a:pPr>
                <a:r>
                  <a:rPr lang="en-US" sz="1400" b="1" u="none">
                    <a:solidFill>
                      <a:srgbClr val="F8F8F8"/>
                    </a:solidFill>
                    <a:latin typeface="Arial" pitchFamily="-105" charset="0"/>
                  </a:rPr>
                  <a:t>2.6</a:t>
                </a:r>
                <a:endParaRPr lang="en-US" sz="1400" b="1" u="none">
                  <a:latin typeface="Arial" pitchFamily="-105" charset="0"/>
                </a:endParaRPr>
              </a:p>
            </p:txBody>
          </p:sp>
          <p:sp>
            <p:nvSpPr>
              <p:cNvPr id="194642" name="Rectangle 38"/>
              <p:cNvSpPr>
                <a:spLocks noChangeArrowheads="1"/>
              </p:cNvSpPr>
              <p:nvPr/>
            </p:nvSpPr>
            <p:spPr bwMode="auto">
              <a:xfrm>
                <a:off x="3186" y="2645"/>
                <a:ext cx="155" cy="134"/>
              </a:xfrm>
              <a:prstGeom prst="rect">
                <a:avLst/>
              </a:prstGeom>
              <a:noFill/>
              <a:ln w="9525">
                <a:noFill/>
                <a:miter lim="800000"/>
                <a:headEnd/>
                <a:tailEnd/>
              </a:ln>
            </p:spPr>
            <p:txBody>
              <a:bodyPr wrap="none" lIns="0" tIns="0" rIns="0" bIns="0">
                <a:prstTxWarp prst="textNoShape">
                  <a:avLst/>
                </a:prstTxWarp>
                <a:spAutoFit/>
              </a:bodyPr>
              <a:lstStyle/>
              <a:p>
                <a:pPr algn="ctr" eaLnBrk="0" hangingPunct="0">
                  <a:spcBef>
                    <a:spcPct val="50000"/>
                  </a:spcBef>
                </a:pPr>
                <a:r>
                  <a:rPr lang="en-US" sz="1400" b="1" u="none">
                    <a:solidFill>
                      <a:srgbClr val="F8F8F8"/>
                    </a:solidFill>
                    <a:latin typeface="Arial" pitchFamily="-105" charset="0"/>
                  </a:rPr>
                  <a:t>3.7</a:t>
                </a:r>
                <a:endParaRPr lang="en-US" sz="1400" b="1" u="none">
                  <a:latin typeface="Arial" pitchFamily="-105" charset="0"/>
                </a:endParaRPr>
              </a:p>
            </p:txBody>
          </p:sp>
          <p:sp>
            <p:nvSpPr>
              <p:cNvPr id="194643" name="Rectangle 39"/>
              <p:cNvSpPr>
                <a:spLocks noChangeArrowheads="1"/>
              </p:cNvSpPr>
              <p:nvPr/>
            </p:nvSpPr>
            <p:spPr bwMode="auto">
              <a:xfrm>
                <a:off x="4298" y="3041"/>
                <a:ext cx="155" cy="134"/>
              </a:xfrm>
              <a:prstGeom prst="rect">
                <a:avLst/>
              </a:prstGeom>
              <a:noFill/>
              <a:ln w="9525">
                <a:noFill/>
                <a:miter lim="800000"/>
                <a:headEnd/>
                <a:tailEnd/>
              </a:ln>
            </p:spPr>
            <p:txBody>
              <a:bodyPr wrap="none" lIns="0" tIns="0" rIns="0" bIns="0">
                <a:prstTxWarp prst="textNoShape">
                  <a:avLst/>
                </a:prstTxWarp>
                <a:spAutoFit/>
              </a:bodyPr>
              <a:lstStyle/>
              <a:p>
                <a:pPr algn="ctr" eaLnBrk="0" hangingPunct="0">
                  <a:spcBef>
                    <a:spcPct val="50000"/>
                  </a:spcBef>
                </a:pPr>
                <a:r>
                  <a:rPr lang="en-US" sz="1400" b="1" u="none">
                    <a:solidFill>
                      <a:srgbClr val="F8F8F8"/>
                    </a:solidFill>
                    <a:latin typeface="Arial" pitchFamily="-105" charset="0"/>
                  </a:rPr>
                  <a:t>1.7</a:t>
                </a:r>
                <a:endParaRPr lang="en-US" sz="1400" b="1" u="none">
                  <a:latin typeface="Arial" pitchFamily="-105" charset="0"/>
                </a:endParaRPr>
              </a:p>
            </p:txBody>
          </p:sp>
        </p:grpSp>
      </p:grpSp>
      <p:grpSp>
        <p:nvGrpSpPr>
          <p:cNvPr id="194580" name="Group 40"/>
          <p:cNvGrpSpPr>
            <a:grpSpLocks/>
          </p:cNvGrpSpPr>
          <p:nvPr/>
        </p:nvGrpSpPr>
        <p:grpSpPr bwMode="auto">
          <a:xfrm>
            <a:off x="2281238" y="2647950"/>
            <a:ext cx="3863975" cy="2917825"/>
            <a:chOff x="1437" y="1668"/>
            <a:chExt cx="2434" cy="1838"/>
          </a:xfrm>
        </p:grpSpPr>
        <p:sp>
          <p:nvSpPr>
            <p:cNvPr id="194624" name="Rectangle 41"/>
            <p:cNvSpPr>
              <a:spLocks noChangeArrowheads="1"/>
            </p:cNvSpPr>
            <p:nvPr/>
          </p:nvSpPr>
          <p:spPr bwMode="auto">
            <a:xfrm>
              <a:off x="1437" y="1798"/>
              <a:ext cx="205" cy="1708"/>
            </a:xfrm>
            <a:prstGeom prst="rect">
              <a:avLst/>
            </a:prstGeom>
            <a:solidFill>
              <a:srgbClr val="00FFFF"/>
            </a:solidFill>
            <a:ln w="9525">
              <a:solidFill>
                <a:schemeClr val="bg2"/>
              </a:solidFill>
              <a:miter lim="800000"/>
              <a:headEnd/>
              <a:tailEnd/>
            </a:ln>
          </p:spPr>
          <p:txBody>
            <a:bodyPr>
              <a:prstTxWarp prst="textNoShape">
                <a:avLst/>
              </a:prstTxWarp>
            </a:bodyPr>
            <a:lstStyle/>
            <a:p>
              <a:endParaRPr lang="en-US"/>
            </a:p>
          </p:txBody>
        </p:sp>
        <p:sp>
          <p:nvSpPr>
            <p:cNvPr id="194625" name="Rectangle 42"/>
            <p:cNvSpPr>
              <a:spLocks noChangeArrowheads="1"/>
            </p:cNvSpPr>
            <p:nvPr/>
          </p:nvSpPr>
          <p:spPr bwMode="auto">
            <a:xfrm>
              <a:off x="2549" y="2373"/>
              <a:ext cx="204" cy="1133"/>
            </a:xfrm>
            <a:prstGeom prst="rect">
              <a:avLst/>
            </a:prstGeom>
            <a:solidFill>
              <a:srgbClr val="00FFFF"/>
            </a:solidFill>
            <a:ln w="9525">
              <a:solidFill>
                <a:schemeClr val="bg2"/>
              </a:solidFill>
              <a:miter lim="800000"/>
              <a:headEnd/>
              <a:tailEnd/>
            </a:ln>
          </p:spPr>
          <p:txBody>
            <a:bodyPr>
              <a:prstTxWarp prst="textNoShape">
                <a:avLst/>
              </a:prstTxWarp>
            </a:bodyPr>
            <a:lstStyle/>
            <a:p>
              <a:endParaRPr lang="en-US"/>
            </a:p>
          </p:txBody>
        </p:sp>
        <p:sp>
          <p:nvSpPr>
            <p:cNvPr id="194626" name="Rectangle 43"/>
            <p:cNvSpPr>
              <a:spLocks noChangeArrowheads="1"/>
            </p:cNvSpPr>
            <p:nvPr/>
          </p:nvSpPr>
          <p:spPr bwMode="auto">
            <a:xfrm>
              <a:off x="3667" y="2715"/>
              <a:ext cx="204" cy="791"/>
            </a:xfrm>
            <a:prstGeom prst="rect">
              <a:avLst/>
            </a:prstGeom>
            <a:solidFill>
              <a:srgbClr val="00FFFF"/>
            </a:solidFill>
            <a:ln w="9525">
              <a:solidFill>
                <a:schemeClr val="bg2"/>
              </a:solidFill>
              <a:miter lim="800000"/>
              <a:headEnd/>
              <a:tailEnd/>
            </a:ln>
          </p:spPr>
          <p:txBody>
            <a:bodyPr>
              <a:prstTxWarp prst="textNoShape">
                <a:avLst/>
              </a:prstTxWarp>
            </a:bodyPr>
            <a:lstStyle/>
            <a:p>
              <a:endParaRPr lang="en-US"/>
            </a:p>
          </p:txBody>
        </p:sp>
        <p:sp>
          <p:nvSpPr>
            <p:cNvPr id="194627" name="Rectangle 44"/>
            <p:cNvSpPr>
              <a:spLocks noChangeArrowheads="1"/>
            </p:cNvSpPr>
            <p:nvPr/>
          </p:nvSpPr>
          <p:spPr bwMode="auto">
            <a:xfrm>
              <a:off x="3687" y="2589"/>
              <a:ext cx="155" cy="134"/>
            </a:xfrm>
            <a:prstGeom prst="rect">
              <a:avLst/>
            </a:prstGeom>
            <a:noFill/>
            <a:ln w="9525">
              <a:noFill/>
              <a:miter lim="800000"/>
              <a:headEnd/>
              <a:tailEnd/>
            </a:ln>
          </p:spPr>
          <p:txBody>
            <a:bodyPr wrap="none" lIns="0" tIns="0" rIns="0" bIns="0">
              <a:prstTxWarp prst="textNoShape">
                <a:avLst/>
              </a:prstTxWarp>
              <a:spAutoFit/>
            </a:bodyPr>
            <a:lstStyle/>
            <a:p>
              <a:pPr algn="ctr" eaLnBrk="0" hangingPunct="0">
                <a:spcBef>
                  <a:spcPct val="50000"/>
                </a:spcBef>
              </a:pPr>
              <a:r>
                <a:rPr lang="en-US" sz="1400" b="1" u="none">
                  <a:solidFill>
                    <a:srgbClr val="F8F8F8"/>
                  </a:solidFill>
                  <a:latin typeface="Arial" pitchFamily="-105" charset="0"/>
                </a:rPr>
                <a:t>4.0</a:t>
              </a:r>
              <a:endParaRPr lang="en-US" sz="1400" b="1" u="none">
                <a:latin typeface="Arial" pitchFamily="-105" charset="0"/>
              </a:endParaRPr>
            </a:p>
          </p:txBody>
        </p:sp>
        <p:sp>
          <p:nvSpPr>
            <p:cNvPr id="194628" name="Rectangle 45"/>
            <p:cNvSpPr>
              <a:spLocks noChangeArrowheads="1"/>
            </p:cNvSpPr>
            <p:nvPr/>
          </p:nvSpPr>
          <p:spPr bwMode="auto">
            <a:xfrm>
              <a:off x="2569" y="2247"/>
              <a:ext cx="155" cy="134"/>
            </a:xfrm>
            <a:prstGeom prst="rect">
              <a:avLst/>
            </a:prstGeom>
            <a:noFill/>
            <a:ln w="9525">
              <a:noFill/>
              <a:miter lim="800000"/>
              <a:headEnd/>
              <a:tailEnd/>
            </a:ln>
          </p:spPr>
          <p:txBody>
            <a:bodyPr wrap="none" lIns="0" tIns="0" rIns="0" bIns="0">
              <a:prstTxWarp prst="textNoShape">
                <a:avLst/>
              </a:prstTxWarp>
              <a:spAutoFit/>
            </a:bodyPr>
            <a:lstStyle/>
            <a:p>
              <a:pPr algn="ctr" eaLnBrk="0" hangingPunct="0">
                <a:spcBef>
                  <a:spcPct val="50000"/>
                </a:spcBef>
              </a:pPr>
              <a:r>
                <a:rPr lang="en-US" sz="1400" b="1" u="none">
                  <a:solidFill>
                    <a:srgbClr val="F8F8F8"/>
                  </a:solidFill>
                  <a:latin typeface="Arial" pitchFamily="-105" charset="0"/>
                </a:rPr>
                <a:t>5.7</a:t>
              </a:r>
              <a:endParaRPr lang="en-US" sz="1400" b="1" u="none">
                <a:latin typeface="Arial" pitchFamily="-105" charset="0"/>
              </a:endParaRPr>
            </a:p>
          </p:txBody>
        </p:sp>
        <p:sp>
          <p:nvSpPr>
            <p:cNvPr id="194629" name="Rectangle 46"/>
            <p:cNvSpPr>
              <a:spLocks noChangeArrowheads="1"/>
            </p:cNvSpPr>
            <p:nvPr/>
          </p:nvSpPr>
          <p:spPr bwMode="auto">
            <a:xfrm>
              <a:off x="1461" y="1668"/>
              <a:ext cx="155" cy="134"/>
            </a:xfrm>
            <a:prstGeom prst="rect">
              <a:avLst/>
            </a:prstGeom>
            <a:noFill/>
            <a:ln w="9525">
              <a:noFill/>
              <a:miter lim="800000"/>
              <a:headEnd/>
              <a:tailEnd/>
            </a:ln>
          </p:spPr>
          <p:txBody>
            <a:bodyPr wrap="none" lIns="0" tIns="0" rIns="0" bIns="0">
              <a:prstTxWarp prst="textNoShape">
                <a:avLst/>
              </a:prstTxWarp>
              <a:spAutoFit/>
            </a:bodyPr>
            <a:lstStyle/>
            <a:p>
              <a:pPr algn="ctr" eaLnBrk="0" hangingPunct="0">
                <a:spcBef>
                  <a:spcPct val="50000"/>
                </a:spcBef>
              </a:pPr>
              <a:r>
                <a:rPr lang="en-US" sz="1400" b="1" u="none">
                  <a:solidFill>
                    <a:srgbClr val="F8F8F8"/>
                  </a:solidFill>
                  <a:latin typeface="Arial" pitchFamily="-105" charset="0"/>
                </a:rPr>
                <a:t>8.6</a:t>
              </a:r>
              <a:endParaRPr lang="en-US" sz="1400" b="1" u="none">
                <a:latin typeface="Arial" pitchFamily="-105" charset="0"/>
              </a:endParaRPr>
            </a:p>
          </p:txBody>
        </p:sp>
      </p:grpSp>
      <p:sp>
        <p:nvSpPr>
          <p:cNvPr id="194581" name="Rectangle 47"/>
          <p:cNvSpPr>
            <a:spLocks noChangeArrowheads="1"/>
          </p:cNvSpPr>
          <p:nvPr/>
        </p:nvSpPr>
        <p:spPr bwMode="auto">
          <a:xfrm>
            <a:off x="1785938" y="5451475"/>
            <a:ext cx="112712" cy="244475"/>
          </a:xfrm>
          <a:prstGeom prst="rect">
            <a:avLst/>
          </a:prstGeom>
          <a:noFill/>
          <a:ln w="9525">
            <a:noFill/>
            <a:miter lim="800000"/>
            <a:headEnd/>
            <a:tailEnd/>
          </a:ln>
        </p:spPr>
        <p:txBody>
          <a:bodyPr wrap="none" lIns="0" tIns="0" rIns="0" bIns="0">
            <a:prstTxWarp prst="textNoShape">
              <a:avLst/>
            </a:prstTxWarp>
            <a:spAutoFit/>
          </a:bodyPr>
          <a:lstStyle/>
          <a:p>
            <a:pPr algn="r" eaLnBrk="0" hangingPunct="0">
              <a:spcBef>
                <a:spcPct val="50000"/>
              </a:spcBef>
            </a:pPr>
            <a:r>
              <a:rPr lang="en-US" sz="1600" b="1" u="none">
                <a:solidFill>
                  <a:srgbClr val="F8F8F8"/>
                </a:solidFill>
                <a:latin typeface="Arial" pitchFamily="-105" charset="0"/>
              </a:rPr>
              <a:t>0</a:t>
            </a:r>
            <a:endParaRPr lang="en-US" sz="1600" b="1" u="none">
              <a:latin typeface="Arial" pitchFamily="-105" charset="0"/>
            </a:endParaRPr>
          </a:p>
        </p:txBody>
      </p:sp>
      <p:sp>
        <p:nvSpPr>
          <p:cNvPr id="194582" name="Rectangle 48"/>
          <p:cNvSpPr>
            <a:spLocks noChangeArrowheads="1"/>
          </p:cNvSpPr>
          <p:nvPr/>
        </p:nvSpPr>
        <p:spPr bwMode="auto">
          <a:xfrm>
            <a:off x="1785938" y="5138738"/>
            <a:ext cx="112712" cy="244475"/>
          </a:xfrm>
          <a:prstGeom prst="rect">
            <a:avLst/>
          </a:prstGeom>
          <a:noFill/>
          <a:ln w="9525">
            <a:noFill/>
            <a:miter lim="800000"/>
            <a:headEnd/>
            <a:tailEnd/>
          </a:ln>
        </p:spPr>
        <p:txBody>
          <a:bodyPr wrap="none" lIns="0" tIns="0" rIns="0" bIns="0">
            <a:prstTxWarp prst="textNoShape">
              <a:avLst/>
            </a:prstTxWarp>
            <a:spAutoFit/>
          </a:bodyPr>
          <a:lstStyle/>
          <a:p>
            <a:pPr algn="r" eaLnBrk="0" hangingPunct="0">
              <a:spcBef>
                <a:spcPct val="50000"/>
              </a:spcBef>
            </a:pPr>
            <a:r>
              <a:rPr lang="en-US" sz="1600" b="1" u="none">
                <a:solidFill>
                  <a:srgbClr val="F8F8F8"/>
                </a:solidFill>
                <a:latin typeface="Arial" pitchFamily="-105" charset="0"/>
              </a:rPr>
              <a:t>1</a:t>
            </a:r>
            <a:endParaRPr lang="en-US" sz="1600" b="1" u="none">
              <a:latin typeface="Arial" pitchFamily="-105" charset="0"/>
            </a:endParaRPr>
          </a:p>
        </p:txBody>
      </p:sp>
      <p:sp>
        <p:nvSpPr>
          <p:cNvPr id="194583" name="Rectangle 49"/>
          <p:cNvSpPr>
            <a:spLocks noChangeArrowheads="1"/>
          </p:cNvSpPr>
          <p:nvPr/>
        </p:nvSpPr>
        <p:spPr bwMode="auto">
          <a:xfrm>
            <a:off x="1785938" y="4824413"/>
            <a:ext cx="112712" cy="244475"/>
          </a:xfrm>
          <a:prstGeom prst="rect">
            <a:avLst/>
          </a:prstGeom>
          <a:noFill/>
          <a:ln w="9525">
            <a:noFill/>
            <a:miter lim="800000"/>
            <a:headEnd/>
            <a:tailEnd/>
          </a:ln>
        </p:spPr>
        <p:txBody>
          <a:bodyPr wrap="none" lIns="0" tIns="0" rIns="0" bIns="0">
            <a:prstTxWarp prst="textNoShape">
              <a:avLst/>
            </a:prstTxWarp>
            <a:spAutoFit/>
          </a:bodyPr>
          <a:lstStyle/>
          <a:p>
            <a:pPr algn="r" eaLnBrk="0" hangingPunct="0">
              <a:spcBef>
                <a:spcPct val="50000"/>
              </a:spcBef>
            </a:pPr>
            <a:r>
              <a:rPr lang="en-US" sz="1600" b="1" u="none">
                <a:solidFill>
                  <a:srgbClr val="F8F8F8"/>
                </a:solidFill>
                <a:latin typeface="Arial" pitchFamily="-105" charset="0"/>
              </a:rPr>
              <a:t>2</a:t>
            </a:r>
            <a:endParaRPr lang="en-US" sz="1600" b="1" u="none">
              <a:latin typeface="Arial" pitchFamily="-105" charset="0"/>
            </a:endParaRPr>
          </a:p>
        </p:txBody>
      </p:sp>
      <p:sp>
        <p:nvSpPr>
          <p:cNvPr id="194584" name="Rectangle 50"/>
          <p:cNvSpPr>
            <a:spLocks noChangeArrowheads="1"/>
          </p:cNvSpPr>
          <p:nvPr/>
        </p:nvSpPr>
        <p:spPr bwMode="auto">
          <a:xfrm>
            <a:off x="1785938" y="4510088"/>
            <a:ext cx="112712" cy="244475"/>
          </a:xfrm>
          <a:prstGeom prst="rect">
            <a:avLst/>
          </a:prstGeom>
          <a:noFill/>
          <a:ln w="9525">
            <a:noFill/>
            <a:miter lim="800000"/>
            <a:headEnd/>
            <a:tailEnd/>
          </a:ln>
        </p:spPr>
        <p:txBody>
          <a:bodyPr wrap="none" lIns="0" tIns="0" rIns="0" bIns="0">
            <a:prstTxWarp prst="textNoShape">
              <a:avLst/>
            </a:prstTxWarp>
            <a:spAutoFit/>
          </a:bodyPr>
          <a:lstStyle/>
          <a:p>
            <a:pPr algn="r" eaLnBrk="0" hangingPunct="0">
              <a:spcBef>
                <a:spcPct val="50000"/>
              </a:spcBef>
            </a:pPr>
            <a:r>
              <a:rPr lang="en-US" sz="1600" b="1" u="none">
                <a:solidFill>
                  <a:srgbClr val="F8F8F8"/>
                </a:solidFill>
                <a:latin typeface="Arial" pitchFamily="-105" charset="0"/>
              </a:rPr>
              <a:t>3</a:t>
            </a:r>
            <a:endParaRPr lang="en-US" sz="1600" b="1" u="none">
              <a:latin typeface="Arial" pitchFamily="-105" charset="0"/>
            </a:endParaRPr>
          </a:p>
        </p:txBody>
      </p:sp>
      <p:sp>
        <p:nvSpPr>
          <p:cNvPr id="194585" name="Rectangle 51"/>
          <p:cNvSpPr>
            <a:spLocks noChangeArrowheads="1"/>
          </p:cNvSpPr>
          <p:nvPr/>
        </p:nvSpPr>
        <p:spPr bwMode="auto">
          <a:xfrm>
            <a:off x="1785938" y="4195763"/>
            <a:ext cx="112712" cy="244475"/>
          </a:xfrm>
          <a:prstGeom prst="rect">
            <a:avLst/>
          </a:prstGeom>
          <a:noFill/>
          <a:ln w="9525">
            <a:noFill/>
            <a:miter lim="800000"/>
            <a:headEnd/>
            <a:tailEnd/>
          </a:ln>
        </p:spPr>
        <p:txBody>
          <a:bodyPr wrap="none" lIns="0" tIns="0" rIns="0" bIns="0">
            <a:prstTxWarp prst="textNoShape">
              <a:avLst/>
            </a:prstTxWarp>
            <a:spAutoFit/>
          </a:bodyPr>
          <a:lstStyle/>
          <a:p>
            <a:pPr algn="r" eaLnBrk="0" hangingPunct="0">
              <a:spcBef>
                <a:spcPct val="50000"/>
              </a:spcBef>
            </a:pPr>
            <a:r>
              <a:rPr lang="en-US" sz="1600" b="1" u="none">
                <a:solidFill>
                  <a:srgbClr val="F8F8F8"/>
                </a:solidFill>
                <a:latin typeface="Arial" pitchFamily="-105" charset="0"/>
              </a:rPr>
              <a:t>4</a:t>
            </a:r>
            <a:endParaRPr lang="en-US" sz="1600" b="1" u="none">
              <a:latin typeface="Arial" pitchFamily="-105" charset="0"/>
            </a:endParaRPr>
          </a:p>
        </p:txBody>
      </p:sp>
      <p:sp>
        <p:nvSpPr>
          <p:cNvPr id="194586" name="Rectangle 52"/>
          <p:cNvSpPr>
            <a:spLocks noChangeArrowheads="1"/>
          </p:cNvSpPr>
          <p:nvPr/>
        </p:nvSpPr>
        <p:spPr bwMode="auto">
          <a:xfrm>
            <a:off x="1785938" y="3881438"/>
            <a:ext cx="112712" cy="244475"/>
          </a:xfrm>
          <a:prstGeom prst="rect">
            <a:avLst/>
          </a:prstGeom>
          <a:noFill/>
          <a:ln w="9525">
            <a:noFill/>
            <a:miter lim="800000"/>
            <a:headEnd/>
            <a:tailEnd/>
          </a:ln>
        </p:spPr>
        <p:txBody>
          <a:bodyPr wrap="none" lIns="0" tIns="0" rIns="0" bIns="0">
            <a:prstTxWarp prst="textNoShape">
              <a:avLst/>
            </a:prstTxWarp>
            <a:spAutoFit/>
          </a:bodyPr>
          <a:lstStyle/>
          <a:p>
            <a:pPr algn="r" eaLnBrk="0" hangingPunct="0">
              <a:spcBef>
                <a:spcPct val="50000"/>
              </a:spcBef>
            </a:pPr>
            <a:r>
              <a:rPr lang="en-US" sz="1600" b="1" u="none">
                <a:solidFill>
                  <a:srgbClr val="F8F8F8"/>
                </a:solidFill>
                <a:latin typeface="Arial" pitchFamily="-105" charset="0"/>
              </a:rPr>
              <a:t>5</a:t>
            </a:r>
            <a:endParaRPr lang="en-US" sz="1600" b="1" u="none">
              <a:latin typeface="Arial" pitchFamily="-105" charset="0"/>
            </a:endParaRPr>
          </a:p>
        </p:txBody>
      </p:sp>
      <p:sp>
        <p:nvSpPr>
          <p:cNvPr id="194587" name="Rectangle 53"/>
          <p:cNvSpPr>
            <a:spLocks noChangeArrowheads="1"/>
          </p:cNvSpPr>
          <p:nvPr/>
        </p:nvSpPr>
        <p:spPr bwMode="auto">
          <a:xfrm>
            <a:off x="1785938" y="3557588"/>
            <a:ext cx="112712" cy="244475"/>
          </a:xfrm>
          <a:prstGeom prst="rect">
            <a:avLst/>
          </a:prstGeom>
          <a:noFill/>
          <a:ln w="9525">
            <a:noFill/>
            <a:miter lim="800000"/>
            <a:headEnd/>
            <a:tailEnd/>
          </a:ln>
        </p:spPr>
        <p:txBody>
          <a:bodyPr wrap="none" lIns="0" tIns="0" rIns="0" bIns="0">
            <a:prstTxWarp prst="textNoShape">
              <a:avLst/>
            </a:prstTxWarp>
            <a:spAutoFit/>
          </a:bodyPr>
          <a:lstStyle/>
          <a:p>
            <a:pPr algn="r" eaLnBrk="0" hangingPunct="0">
              <a:spcBef>
                <a:spcPct val="50000"/>
              </a:spcBef>
            </a:pPr>
            <a:r>
              <a:rPr lang="en-US" sz="1600" b="1" u="none">
                <a:solidFill>
                  <a:srgbClr val="F8F8F8"/>
                </a:solidFill>
                <a:latin typeface="Arial" pitchFamily="-105" charset="0"/>
              </a:rPr>
              <a:t>6</a:t>
            </a:r>
            <a:endParaRPr lang="en-US" sz="1600" b="1" u="none">
              <a:latin typeface="Arial" pitchFamily="-105" charset="0"/>
            </a:endParaRPr>
          </a:p>
        </p:txBody>
      </p:sp>
      <p:sp>
        <p:nvSpPr>
          <p:cNvPr id="194588" name="Rectangle 54"/>
          <p:cNvSpPr>
            <a:spLocks noChangeArrowheads="1"/>
          </p:cNvSpPr>
          <p:nvPr/>
        </p:nvSpPr>
        <p:spPr bwMode="auto">
          <a:xfrm>
            <a:off x="1785938" y="3243263"/>
            <a:ext cx="112712" cy="244475"/>
          </a:xfrm>
          <a:prstGeom prst="rect">
            <a:avLst/>
          </a:prstGeom>
          <a:noFill/>
          <a:ln w="9525">
            <a:noFill/>
            <a:miter lim="800000"/>
            <a:headEnd/>
            <a:tailEnd/>
          </a:ln>
        </p:spPr>
        <p:txBody>
          <a:bodyPr wrap="none" lIns="0" tIns="0" rIns="0" bIns="0">
            <a:prstTxWarp prst="textNoShape">
              <a:avLst/>
            </a:prstTxWarp>
            <a:spAutoFit/>
          </a:bodyPr>
          <a:lstStyle/>
          <a:p>
            <a:pPr algn="r" eaLnBrk="0" hangingPunct="0">
              <a:spcBef>
                <a:spcPct val="50000"/>
              </a:spcBef>
            </a:pPr>
            <a:r>
              <a:rPr lang="en-US" sz="1600" b="1" u="none">
                <a:solidFill>
                  <a:srgbClr val="F8F8F8"/>
                </a:solidFill>
                <a:latin typeface="Arial" pitchFamily="-105" charset="0"/>
              </a:rPr>
              <a:t>7</a:t>
            </a:r>
            <a:endParaRPr lang="en-US" sz="1600" b="1" u="none">
              <a:latin typeface="Arial" pitchFamily="-105" charset="0"/>
            </a:endParaRPr>
          </a:p>
        </p:txBody>
      </p:sp>
      <p:sp>
        <p:nvSpPr>
          <p:cNvPr id="194589" name="Rectangle 55"/>
          <p:cNvSpPr>
            <a:spLocks noChangeArrowheads="1"/>
          </p:cNvSpPr>
          <p:nvPr/>
        </p:nvSpPr>
        <p:spPr bwMode="auto">
          <a:xfrm>
            <a:off x="1785938" y="2930525"/>
            <a:ext cx="112712" cy="244475"/>
          </a:xfrm>
          <a:prstGeom prst="rect">
            <a:avLst/>
          </a:prstGeom>
          <a:noFill/>
          <a:ln w="9525">
            <a:noFill/>
            <a:miter lim="800000"/>
            <a:headEnd/>
            <a:tailEnd/>
          </a:ln>
        </p:spPr>
        <p:txBody>
          <a:bodyPr wrap="none" lIns="0" tIns="0" rIns="0" bIns="0">
            <a:prstTxWarp prst="textNoShape">
              <a:avLst/>
            </a:prstTxWarp>
            <a:spAutoFit/>
          </a:bodyPr>
          <a:lstStyle/>
          <a:p>
            <a:pPr algn="r" eaLnBrk="0" hangingPunct="0">
              <a:spcBef>
                <a:spcPct val="50000"/>
              </a:spcBef>
            </a:pPr>
            <a:r>
              <a:rPr lang="en-US" sz="1600" b="1" u="none">
                <a:solidFill>
                  <a:srgbClr val="F8F8F8"/>
                </a:solidFill>
                <a:latin typeface="Arial" pitchFamily="-105" charset="0"/>
              </a:rPr>
              <a:t>8</a:t>
            </a:r>
            <a:endParaRPr lang="en-US" sz="1600" b="1" u="none">
              <a:latin typeface="Arial" pitchFamily="-105" charset="0"/>
            </a:endParaRPr>
          </a:p>
        </p:txBody>
      </p:sp>
      <p:sp>
        <p:nvSpPr>
          <p:cNvPr id="194590" name="Rectangle 56"/>
          <p:cNvSpPr>
            <a:spLocks noChangeArrowheads="1"/>
          </p:cNvSpPr>
          <p:nvPr/>
        </p:nvSpPr>
        <p:spPr bwMode="auto">
          <a:xfrm>
            <a:off x="1785938" y="2616200"/>
            <a:ext cx="112712" cy="244475"/>
          </a:xfrm>
          <a:prstGeom prst="rect">
            <a:avLst/>
          </a:prstGeom>
          <a:noFill/>
          <a:ln w="9525">
            <a:noFill/>
            <a:miter lim="800000"/>
            <a:headEnd/>
            <a:tailEnd/>
          </a:ln>
        </p:spPr>
        <p:txBody>
          <a:bodyPr wrap="none" lIns="0" tIns="0" rIns="0" bIns="0">
            <a:prstTxWarp prst="textNoShape">
              <a:avLst/>
            </a:prstTxWarp>
            <a:spAutoFit/>
          </a:bodyPr>
          <a:lstStyle/>
          <a:p>
            <a:pPr algn="r" eaLnBrk="0" hangingPunct="0">
              <a:spcBef>
                <a:spcPct val="50000"/>
              </a:spcBef>
            </a:pPr>
            <a:r>
              <a:rPr lang="en-US" sz="1600" b="1" u="none">
                <a:solidFill>
                  <a:srgbClr val="F8F8F8"/>
                </a:solidFill>
                <a:latin typeface="Arial" pitchFamily="-105" charset="0"/>
              </a:rPr>
              <a:t>9</a:t>
            </a:r>
            <a:endParaRPr lang="en-US" sz="1600" b="1" u="none">
              <a:latin typeface="Arial" pitchFamily="-105" charset="0"/>
            </a:endParaRPr>
          </a:p>
        </p:txBody>
      </p:sp>
      <p:sp>
        <p:nvSpPr>
          <p:cNvPr id="194591" name="Rectangle 57"/>
          <p:cNvSpPr>
            <a:spLocks noChangeArrowheads="1"/>
          </p:cNvSpPr>
          <p:nvPr/>
        </p:nvSpPr>
        <p:spPr bwMode="auto">
          <a:xfrm>
            <a:off x="1671638" y="2289175"/>
            <a:ext cx="225425" cy="244475"/>
          </a:xfrm>
          <a:prstGeom prst="rect">
            <a:avLst/>
          </a:prstGeom>
          <a:noFill/>
          <a:ln w="9525">
            <a:noFill/>
            <a:miter lim="800000"/>
            <a:headEnd/>
            <a:tailEnd/>
          </a:ln>
        </p:spPr>
        <p:txBody>
          <a:bodyPr wrap="none" lIns="0" tIns="0" rIns="0" bIns="0">
            <a:prstTxWarp prst="textNoShape">
              <a:avLst/>
            </a:prstTxWarp>
            <a:spAutoFit/>
          </a:bodyPr>
          <a:lstStyle/>
          <a:p>
            <a:pPr algn="r" eaLnBrk="0" hangingPunct="0">
              <a:spcBef>
                <a:spcPct val="50000"/>
              </a:spcBef>
            </a:pPr>
            <a:r>
              <a:rPr lang="en-US" sz="1600" b="1" u="none">
                <a:solidFill>
                  <a:srgbClr val="F8F8F8"/>
                </a:solidFill>
                <a:latin typeface="Arial" pitchFamily="-105" charset="0"/>
              </a:rPr>
              <a:t>10</a:t>
            </a:r>
            <a:endParaRPr lang="en-US" sz="1600" b="1" u="none">
              <a:latin typeface="Arial" pitchFamily="-105" charset="0"/>
            </a:endParaRPr>
          </a:p>
        </p:txBody>
      </p:sp>
      <p:sp>
        <p:nvSpPr>
          <p:cNvPr id="194592" name="Rectangle 58"/>
          <p:cNvSpPr>
            <a:spLocks noChangeArrowheads="1"/>
          </p:cNvSpPr>
          <p:nvPr/>
        </p:nvSpPr>
        <p:spPr bwMode="auto">
          <a:xfrm>
            <a:off x="2638425" y="5699125"/>
            <a:ext cx="519113" cy="24447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spcBef>
                <a:spcPct val="50000"/>
              </a:spcBef>
            </a:pPr>
            <a:r>
              <a:rPr lang="en-US" sz="1600" b="1" u="none">
                <a:solidFill>
                  <a:srgbClr val="F8F8F8"/>
                </a:solidFill>
                <a:latin typeface="Arial" pitchFamily="-105" charset="0"/>
              </a:rPr>
              <a:t>50-59</a:t>
            </a:r>
            <a:endParaRPr lang="en-US" sz="1600" b="1" u="none">
              <a:latin typeface="Arial" pitchFamily="-105" charset="0"/>
            </a:endParaRPr>
          </a:p>
        </p:txBody>
      </p:sp>
      <p:sp>
        <p:nvSpPr>
          <p:cNvPr id="194593" name="Rectangle 59"/>
          <p:cNvSpPr>
            <a:spLocks noChangeArrowheads="1"/>
          </p:cNvSpPr>
          <p:nvPr/>
        </p:nvSpPr>
        <p:spPr bwMode="auto">
          <a:xfrm>
            <a:off x="4402138" y="5699125"/>
            <a:ext cx="519112" cy="24447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spcBef>
                <a:spcPct val="50000"/>
              </a:spcBef>
            </a:pPr>
            <a:r>
              <a:rPr lang="en-US" sz="1600" b="1" u="none">
                <a:solidFill>
                  <a:srgbClr val="F8F8F8"/>
                </a:solidFill>
                <a:latin typeface="Arial" pitchFamily="-105" charset="0"/>
              </a:rPr>
              <a:t>60-69</a:t>
            </a:r>
            <a:endParaRPr lang="en-US" sz="1600" b="1" u="none">
              <a:latin typeface="Arial" pitchFamily="-105" charset="0"/>
            </a:endParaRPr>
          </a:p>
        </p:txBody>
      </p:sp>
      <p:sp>
        <p:nvSpPr>
          <p:cNvPr id="194594" name="Rectangle 60"/>
          <p:cNvSpPr>
            <a:spLocks noChangeArrowheads="1"/>
          </p:cNvSpPr>
          <p:nvPr/>
        </p:nvSpPr>
        <p:spPr bwMode="auto">
          <a:xfrm>
            <a:off x="6167438" y="5699125"/>
            <a:ext cx="519112" cy="24447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spcBef>
                <a:spcPct val="50000"/>
              </a:spcBef>
            </a:pPr>
            <a:r>
              <a:rPr lang="en-US" sz="1600" b="1" u="none">
                <a:solidFill>
                  <a:srgbClr val="F8F8F8"/>
                </a:solidFill>
                <a:latin typeface="Arial" pitchFamily="-105" charset="0"/>
              </a:rPr>
              <a:t>70-79</a:t>
            </a:r>
            <a:endParaRPr lang="en-US" sz="1600" b="1" u="none">
              <a:latin typeface="Arial" pitchFamily="-105" charset="0"/>
            </a:endParaRPr>
          </a:p>
        </p:txBody>
      </p:sp>
      <p:sp>
        <p:nvSpPr>
          <p:cNvPr id="194595" name="Rectangle 61"/>
          <p:cNvSpPr>
            <a:spLocks noChangeArrowheads="1"/>
          </p:cNvSpPr>
          <p:nvPr/>
        </p:nvSpPr>
        <p:spPr bwMode="auto">
          <a:xfrm rot="-5400000">
            <a:off x="-262731" y="3845719"/>
            <a:ext cx="2908300" cy="274638"/>
          </a:xfrm>
          <a:prstGeom prst="rect">
            <a:avLst/>
          </a:prstGeom>
          <a:noFill/>
          <a:ln w="9525">
            <a:noFill/>
            <a:miter lim="800000"/>
            <a:headEnd/>
            <a:tailEnd/>
          </a:ln>
        </p:spPr>
        <p:txBody>
          <a:bodyPr lIns="0" tIns="0" rIns="0" bIns="0">
            <a:prstTxWarp prst="textNoShape">
              <a:avLst/>
            </a:prstTxWarp>
          </a:bodyPr>
          <a:lstStyle/>
          <a:p>
            <a:pPr algn="ctr" eaLnBrk="0" hangingPunct="0">
              <a:spcBef>
                <a:spcPct val="50000"/>
              </a:spcBef>
            </a:pPr>
            <a:r>
              <a:rPr lang="en-US" sz="1800" b="1" u="none">
                <a:solidFill>
                  <a:srgbClr val="F8F8F8"/>
                </a:solidFill>
                <a:latin typeface="Arial" pitchFamily="-105" charset="0"/>
              </a:rPr>
              <a:t>Average Number of Sexual Activities per Month*</a:t>
            </a:r>
            <a:endParaRPr lang="en-US" sz="1400" b="1" u="none">
              <a:latin typeface="Arial" pitchFamily="-105" charset="0"/>
            </a:endParaRPr>
          </a:p>
        </p:txBody>
      </p:sp>
      <p:grpSp>
        <p:nvGrpSpPr>
          <p:cNvPr id="194596" name="Group 62"/>
          <p:cNvGrpSpPr>
            <a:grpSpLocks/>
          </p:cNvGrpSpPr>
          <p:nvPr/>
        </p:nvGrpSpPr>
        <p:grpSpPr bwMode="auto">
          <a:xfrm>
            <a:off x="7434263" y="3001963"/>
            <a:ext cx="1292225" cy="1611312"/>
            <a:chOff x="4683" y="1891"/>
            <a:chExt cx="814" cy="1015"/>
          </a:xfrm>
        </p:grpSpPr>
        <p:sp>
          <p:nvSpPr>
            <p:cNvPr id="194615" name="Rectangle 63"/>
            <p:cNvSpPr>
              <a:spLocks noChangeArrowheads="1"/>
            </p:cNvSpPr>
            <p:nvPr/>
          </p:nvSpPr>
          <p:spPr bwMode="auto">
            <a:xfrm>
              <a:off x="4737" y="2187"/>
              <a:ext cx="78" cy="78"/>
            </a:xfrm>
            <a:prstGeom prst="rect">
              <a:avLst/>
            </a:prstGeom>
            <a:solidFill>
              <a:srgbClr val="00FFFF"/>
            </a:solidFill>
            <a:ln w="9525">
              <a:solidFill>
                <a:schemeClr val="bg2"/>
              </a:solidFill>
              <a:miter lim="800000"/>
              <a:headEnd/>
              <a:tailEnd/>
            </a:ln>
          </p:spPr>
          <p:txBody>
            <a:bodyPr>
              <a:prstTxWarp prst="textNoShape">
                <a:avLst/>
              </a:prstTxWarp>
            </a:bodyPr>
            <a:lstStyle/>
            <a:p>
              <a:endParaRPr lang="en-US"/>
            </a:p>
          </p:txBody>
        </p:sp>
        <p:sp>
          <p:nvSpPr>
            <p:cNvPr id="194616" name="Rectangle 64"/>
            <p:cNvSpPr>
              <a:spLocks noChangeArrowheads="1"/>
            </p:cNvSpPr>
            <p:nvPr/>
          </p:nvSpPr>
          <p:spPr bwMode="auto">
            <a:xfrm>
              <a:off x="4857" y="2139"/>
              <a:ext cx="360" cy="173"/>
            </a:xfrm>
            <a:prstGeom prst="rect">
              <a:avLst/>
            </a:prstGeom>
            <a:noFill/>
            <a:ln w="9525">
              <a:noFill/>
              <a:miter lim="800000"/>
              <a:headEnd/>
              <a:tailEnd/>
            </a:ln>
          </p:spPr>
          <p:txBody>
            <a:bodyPr wrap="none" lIns="0" tIns="0" rIns="0" bIns="0">
              <a:prstTxWarp prst="textNoShape">
                <a:avLst/>
              </a:prstTxWarp>
              <a:spAutoFit/>
            </a:bodyPr>
            <a:lstStyle/>
            <a:p>
              <a:pPr eaLnBrk="0" hangingPunct="0">
                <a:spcBef>
                  <a:spcPct val="50000"/>
                </a:spcBef>
              </a:pPr>
              <a:r>
                <a:rPr lang="en-US" sz="1800" b="1" u="none">
                  <a:solidFill>
                    <a:srgbClr val="F8F8F8"/>
                  </a:solidFill>
                  <a:latin typeface="Arial" pitchFamily="-105" charset="0"/>
                </a:rPr>
                <a:t>None</a:t>
              </a:r>
              <a:endParaRPr lang="en-US" sz="1400" b="1" u="none">
                <a:latin typeface="Arial" pitchFamily="-105" charset="0"/>
              </a:endParaRPr>
            </a:p>
          </p:txBody>
        </p:sp>
        <p:sp>
          <p:nvSpPr>
            <p:cNvPr id="194617" name="Rectangle 65"/>
            <p:cNvSpPr>
              <a:spLocks noChangeArrowheads="1"/>
            </p:cNvSpPr>
            <p:nvPr/>
          </p:nvSpPr>
          <p:spPr bwMode="auto">
            <a:xfrm>
              <a:off x="4737" y="2385"/>
              <a:ext cx="78" cy="78"/>
            </a:xfrm>
            <a:prstGeom prst="rect">
              <a:avLst/>
            </a:prstGeom>
            <a:solidFill>
              <a:srgbClr val="FFFF00"/>
            </a:solidFill>
            <a:ln w="9525">
              <a:solidFill>
                <a:schemeClr val="bg2"/>
              </a:solidFill>
              <a:miter lim="800000"/>
              <a:headEnd/>
              <a:tailEnd/>
            </a:ln>
          </p:spPr>
          <p:txBody>
            <a:bodyPr>
              <a:prstTxWarp prst="textNoShape">
                <a:avLst/>
              </a:prstTxWarp>
            </a:bodyPr>
            <a:lstStyle/>
            <a:p>
              <a:endParaRPr lang="en-US"/>
            </a:p>
          </p:txBody>
        </p:sp>
        <p:sp>
          <p:nvSpPr>
            <p:cNvPr id="194618" name="Rectangle 66"/>
            <p:cNvSpPr>
              <a:spLocks noChangeArrowheads="1"/>
            </p:cNvSpPr>
            <p:nvPr/>
          </p:nvSpPr>
          <p:spPr bwMode="auto">
            <a:xfrm>
              <a:off x="4857" y="2337"/>
              <a:ext cx="288" cy="173"/>
            </a:xfrm>
            <a:prstGeom prst="rect">
              <a:avLst/>
            </a:prstGeom>
            <a:noFill/>
            <a:ln w="9525">
              <a:noFill/>
              <a:miter lim="800000"/>
              <a:headEnd/>
              <a:tailEnd/>
            </a:ln>
          </p:spPr>
          <p:txBody>
            <a:bodyPr wrap="none" lIns="0" tIns="0" rIns="0" bIns="0">
              <a:prstTxWarp prst="textNoShape">
                <a:avLst/>
              </a:prstTxWarp>
              <a:spAutoFit/>
            </a:bodyPr>
            <a:lstStyle/>
            <a:p>
              <a:pPr eaLnBrk="0" hangingPunct="0">
                <a:spcBef>
                  <a:spcPct val="50000"/>
                </a:spcBef>
              </a:pPr>
              <a:r>
                <a:rPr lang="en-US" sz="1800" b="1" u="none">
                  <a:solidFill>
                    <a:srgbClr val="F8F8F8"/>
                  </a:solidFill>
                  <a:latin typeface="Arial" pitchFamily="-105" charset="0"/>
                </a:rPr>
                <a:t>Mild</a:t>
              </a:r>
              <a:endParaRPr lang="en-US" sz="1400" b="1" u="none">
                <a:latin typeface="Arial" pitchFamily="-105" charset="0"/>
              </a:endParaRPr>
            </a:p>
          </p:txBody>
        </p:sp>
        <p:sp>
          <p:nvSpPr>
            <p:cNvPr id="194619" name="Rectangle 67"/>
            <p:cNvSpPr>
              <a:spLocks noChangeArrowheads="1"/>
            </p:cNvSpPr>
            <p:nvPr/>
          </p:nvSpPr>
          <p:spPr bwMode="auto">
            <a:xfrm>
              <a:off x="4737" y="2583"/>
              <a:ext cx="78" cy="78"/>
            </a:xfrm>
            <a:prstGeom prst="rect">
              <a:avLst/>
            </a:prstGeom>
            <a:solidFill>
              <a:srgbClr val="FF9900"/>
            </a:solidFill>
            <a:ln w="9525">
              <a:solidFill>
                <a:schemeClr val="bg2"/>
              </a:solidFill>
              <a:miter lim="800000"/>
              <a:headEnd/>
              <a:tailEnd/>
            </a:ln>
          </p:spPr>
          <p:txBody>
            <a:bodyPr>
              <a:prstTxWarp prst="textNoShape">
                <a:avLst/>
              </a:prstTxWarp>
            </a:bodyPr>
            <a:lstStyle/>
            <a:p>
              <a:endParaRPr lang="en-US"/>
            </a:p>
          </p:txBody>
        </p:sp>
        <p:sp>
          <p:nvSpPr>
            <p:cNvPr id="194620" name="Rectangle 68"/>
            <p:cNvSpPr>
              <a:spLocks noChangeArrowheads="1"/>
            </p:cNvSpPr>
            <p:nvPr/>
          </p:nvSpPr>
          <p:spPr bwMode="auto">
            <a:xfrm>
              <a:off x="4857" y="2535"/>
              <a:ext cx="640" cy="173"/>
            </a:xfrm>
            <a:prstGeom prst="rect">
              <a:avLst/>
            </a:prstGeom>
            <a:noFill/>
            <a:ln w="9525">
              <a:noFill/>
              <a:miter lim="800000"/>
              <a:headEnd/>
              <a:tailEnd/>
            </a:ln>
          </p:spPr>
          <p:txBody>
            <a:bodyPr wrap="none" lIns="0" tIns="0" rIns="0" bIns="0">
              <a:prstTxWarp prst="textNoShape">
                <a:avLst/>
              </a:prstTxWarp>
              <a:spAutoFit/>
            </a:bodyPr>
            <a:lstStyle/>
            <a:p>
              <a:pPr eaLnBrk="0" hangingPunct="0">
                <a:spcBef>
                  <a:spcPct val="50000"/>
                </a:spcBef>
              </a:pPr>
              <a:r>
                <a:rPr lang="en-US" sz="1800" b="1" u="none">
                  <a:solidFill>
                    <a:srgbClr val="F8F8F8"/>
                  </a:solidFill>
                  <a:latin typeface="Arial" pitchFamily="-105" charset="0"/>
                </a:rPr>
                <a:t>Moderate</a:t>
              </a:r>
              <a:endParaRPr lang="en-US" sz="1400" b="1" u="none">
                <a:latin typeface="Arial" pitchFamily="-105" charset="0"/>
              </a:endParaRPr>
            </a:p>
          </p:txBody>
        </p:sp>
        <p:sp>
          <p:nvSpPr>
            <p:cNvPr id="194621" name="Rectangle 69"/>
            <p:cNvSpPr>
              <a:spLocks noChangeArrowheads="1"/>
            </p:cNvSpPr>
            <p:nvPr/>
          </p:nvSpPr>
          <p:spPr bwMode="auto">
            <a:xfrm>
              <a:off x="4737" y="2781"/>
              <a:ext cx="78" cy="78"/>
            </a:xfrm>
            <a:prstGeom prst="rect">
              <a:avLst/>
            </a:prstGeom>
            <a:solidFill>
              <a:srgbClr val="FF0000"/>
            </a:solidFill>
            <a:ln w="9525">
              <a:solidFill>
                <a:schemeClr val="bg2"/>
              </a:solidFill>
              <a:miter lim="800000"/>
              <a:headEnd/>
              <a:tailEnd/>
            </a:ln>
          </p:spPr>
          <p:txBody>
            <a:bodyPr>
              <a:prstTxWarp prst="textNoShape">
                <a:avLst/>
              </a:prstTxWarp>
            </a:bodyPr>
            <a:lstStyle/>
            <a:p>
              <a:endParaRPr lang="en-US"/>
            </a:p>
          </p:txBody>
        </p:sp>
        <p:sp>
          <p:nvSpPr>
            <p:cNvPr id="194622" name="Rectangle 70"/>
            <p:cNvSpPr>
              <a:spLocks noChangeArrowheads="1"/>
            </p:cNvSpPr>
            <p:nvPr/>
          </p:nvSpPr>
          <p:spPr bwMode="auto">
            <a:xfrm>
              <a:off x="4857" y="2733"/>
              <a:ext cx="472" cy="173"/>
            </a:xfrm>
            <a:prstGeom prst="rect">
              <a:avLst/>
            </a:prstGeom>
            <a:noFill/>
            <a:ln w="9525">
              <a:noFill/>
              <a:miter lim="800000"/>
              <a:headEnd/>
              <a:tailEnd/>
            </a:ln>
          </p:spPr>
          <p:txBody>
            <a:bodyPr wrap="none" lIns="0" tIns="0" rIns="0" bIns="0">
              <a:prstTxWarp prst="textNoShape">
                <a:avLst/>
              </a:prstTxWarp>
              <a:spAutoFit/>
            </a:bodyPr>
            <a:lstStyle/>
            <a:p>
              <a:pPr eaLnBrk="0" hangingPunct="0">
                <a:spcBef>
                  <a:spcPct val="50000"/>
                </a:spcBef>
              </a:pPr>
              <a:r>
                <a:rPr lang="en-US" sz="1800" b="1" u="none">
                  <a:solidFill>
                    <a:srgbClr val="F8F8F8"/>
                  </a:solidFill>
                  <a:latin typeface="Arial" pitchFamily="-105" charset="0"/>
                </a:rPr>
                <a:t>Severe</a:t>
              </a:r>
              <a:endParaRPr lang="en-US" sz="1400" b="1" u="none">
                <a:latin typeface="Arial" pitchFamily="-105" charset="0"/>
              </a:endParaRPr>
            </a:p>
          </p:txBody>
        </p:sp>
        <p:sp>
          <p:nvSpPr>
            <p:cNvPr id="194623" name="Text Box 71"/>
            <p:cNvSpPr txBox="1">
              <a:spLocks noChangeArrowheads="1"/>
            </p:cNvSpPr>
            <p:nvPr/>
          </p:nvSpPr>
          <p:spPr bwMode="auto">
            <a:xfrm>
              <a:off x="4683" y="1891"/>
              <a:ext cx="492" cy="231"/>
            </a:xfrm>
            <a:prstGeom prst="rect">
              <a:avLst/>
            </a:prstGeom>
            <a:noFill/>
            <a:ln w="12700">
              <a:noFill/>
              <a:miter lim="800000"/>
              <a:headEnd/>
              <a:tailEnd/>
            </a:ln>
          </p:spPr>
          <p:txBody>
            <a:bodyPr wrap="none">
              <a:prstTxWarp prst="textNoShape">
                <a:avLst/>
              </a:prstTxWarp>
              <a:spAutoFit/>
            </a:bodyPr>
            <a:lstStyle/>
            <a:p>
              <a:pPr eaLnBrk="0" hangingPunct="0"/>
              <a:r>
                <a:rPr lang="fr-FR" sz="1800" b="1" u="none">
                  <a:latin typeface="Arial" pitchFamily="-105" charset="0"/>
                </a:rPr>
                <a:t>LUTS</a:t>
              </a:r>
            </a:p>
          </p:txBody>
        </p:sp>
      </p:grpSp>
      <p:grpSp>
        <p:nvGrpSpPr>
          <p:cNvPr id="7" name="Group 72"/>
          <p:cNvGrpSpPr>
            <a:grpSpLocks/>
          </p:cNvGrpSpPr>
          <p:nvPr/>
        </p:nvGrpSpPr>
        <p:grpSpPr bwMode="auto">
          <a:xfrm>
            <a:off x="2362200" y="2419350"/>
            <a:ext cx="5208588" cy="2438400"/>
            <a:chOff x="1488" y="1344"/>
            <a:chExt cx="3281" cy="1536"/>
          </a:xfrm>
        </p:grpSpPr>
        <p:grpSp>
          <p:nvGrpSpPr>
            <p:cNvPr id="194606" name="Group 73"/>
            <p:cNvGrpSpPr>
              <a:grpSpLocks/>
            </p:cNvGrpSpPr>
            <p:nvPr/>
          </p:nvGrpSpPr>
          <p:grpSpPr bwMode="auto">
            <a:xfrm>
              <a:off x="1488" y="1344"/>
              <a:ext cx="1169" cy="672"/>
              <a:chOff x="1488" y="1344"/>
              <a:chExt cx="1169" cy="672"/>
            </a:xfrm>
          </p:grpSpPr>
          <p:sp>
            <p:nvSpPr>
              <p:cNvPr id="194613" name="Line 74"/>
              <p:cNvSpPr>
                <a:spLocks noChangeShapeType="1"/>
              </p:cNvSpPr>
              <p:nvPr/>
            </p:nvSpPr>
            <p:spPr bwMode="auto">
              <a:xfrm rot="-994672">
                <a:off x="1613" y="1344"/>
                <a:ext cx="720" cy="672"/>
              </a:xfrm>
              <a:prstGeom prst="line">
                <a:avLst/>
              </a:prstGeom>
              <a:noFill/>
              <a:ln w="25400">
                <a:solidFill>
                  <a:srgbClr val="FF0000"/>
                </a:solidFill>
                <a:round/>
                <a:headEnd/>
                <a:tailEnd type="triangle" w="med" len="lg"/>
              </a:ln>
            </p:spPr>
            <p:txBody>
              <a:bodyPr>
                <a:prstTxWarp prst="textNoShape">
                  <a:avLst/>
                </a:prstTxWarp>
              </a:bodyPr>
              <a:lstStyle/>
              <a:p>
                <a:endParaRPr lang="en-US"/>
              </a:p>
            </p:txBody>
          </p:sp>
          <p:sp>
            <p:nvSpPr>
              <p:cNvPr id="194614" name="Text Box 75"/>
              <p:cNvSpPr txBox="1">
                <a:spLocks noChangeArrowheads="1"/>
              </p:cNvSpPr>
              <p:nvPr/>
            </p:nvSpPr>
            <p:spPr bwMode="auto">
              <a:xfrm rot="1629211">
                <a:off x="1488" y="1440"/>
                <a:ext cx="1169" cy="250"/>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2000" b="1" u="none">
                    <a:latin typeface="Arial" pitchFamily="-105" charset="0"/>
                  </a:rPr>
                  <a:t>LUTS Effect</a:t>
                </a:r>
              </a:p>
            </p:txBody>
          </p:sp>
        </p:grpSp>
        <p:grpSp>
          <p:nvGrpSpPr>
            <p:cNvPr id="194607" name="Group 76"/>
            <p:cNvGrpSpPr>
              <a:grpSpLocks/>
            </p:cNvGrpSpPr>
            <p:nvPr/>
          </p:nvGrpSpPr>
          <p:grpSpPr bwMode="auto">
            <a:xfrm>
              <a:off x="3600" y="2208"/>
              <a:ext cx="1169" cy="672"/>
              <a:chOff x="3600" y="2304"/>
              <a:chExt cx="1169" cy="672"/>
            </a:xfrm>
          </p:grpSpPr>
          <p:sp>
            <p:nvSpPr>
              <p:cNvPr id="194611" name="Text Box 77"/>
              <p:cNvSpPr txBox="1">
                <a:spLocks noChangeArrowheads="1"/>
              </p:cNvSpPr>
              <p:nvPr/>
            </p:nvSpPr>
            <p:spPr bwMode="auto">
              <a:xfrm rot="1631792">
                <a:off x="3600" y="2390"/>
                <a:ext cx="1169" cy="250"/>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2000" b="1" u="none">
                    <a:latin typeface="Arial" pitchFamily="-105" charset="0"/>
                  </a:rPr>
                  <a:t>LUTS Effect</a:t>
                </a:r>
              </a:p>
            </p:txBody>
          </p:sp>
          <p:sp>
            <p:nvSpPr>
              <p:cNvPr id="194612" name="Line 78"/>
              <p:cNvSpPr>
                <a:spLocks noChangeShapeType="1"/>
              </p:cNvSpPr>
              <p:nvPr/>
            </p:nvSpPr>
            <p:spPr bwMode="auto">
              <a:xfrm rot="-990721">
                <a:off x="3792" y="2304"/>
                <a:ext cx="720" cy="672"/>
              </a:xfrm>
              <a:prstGeom prst="line">
                <a:avLst/>
              </a:prstGeom>
              <a:noFill/>
              <a:ln w="25400">
                <a:solidFill>
                  <a:srgbClr val="FF0000"/>
                </a:solidFill>
                <a:round/>
                <a:headEnd/>
                <a:tailEnd type="triangle" w="med" len="lg"/>
              </a:ln>
            </p:spPr>
            <p:txBody>
              <a:bodyPr>
                <a:prstTxWarp prst="textNoShape">
                  <a:avLst/>
                </a:prstTxWarp>
              </a:bodyPr>
              <a:lstStyle/>
              <a:p>
                <a:endParaRPr lang="en-US"/>
              </a:p>
            </p:txBody>
          </p:sp>
        </p:grpSp>
        <p:grpSp>
          <p:nvGrpSpPr>
            <p:cNvPr id="194608" name="Group 79"/>
            <p:cNvGrpSpPr>
              <a:grpSpLocks/>
            </p:cNvGrpSpPr>
            <p:nvPr/>
          </p:nvGrpSpPr>
          <p:grpSpPr bwMode="auto">
            <a:xfrm>
              <a:off x="2592" y="1776"/>
              <a:ext cx="1169" cy="672"/>
              <a:chOff x="2592" y="1776"/>
              <a:chExt cx="1169" cy="672"/>
            </a:xfrm>
          </p:grpSpPr>
          <p:sp>
            <p:nvSpPr>
              <p:cNvPr id="194609" name="Line 80"/>
              <p:cNvSpPr>
                <a:spLocks noChangeShapeType="1"/>
              </p:cNvSpPr>
              <p:nvPr/>
            </p:nvSpPr>
            <p:spPr bwMode="auto">
              <a:xfrm rot="-990721">
                <a:off x="2736" y="1776"/>
                <a:ext cx="720" cy="672"/>
              </a:xfrm>
              <a:prstGeom prst="line">
                <a:avLst/>
              </a:prstGeom>
              <a:noFill/>
              <a:ln w="25400">
                <a:solidFill>
                  <a:srgbClr val="FF0000"/>
                </a:solidFill>
                <a:round/>
                <a:headEnd/>
                <a:tailEnd type="triangle" w="med" len="lg"/>
              </a:ln>
            </p:spPr>
            <p:txBody>
              <a:bodyPr>
                <a:prstTxWarp prst="textNoShape">
                  <a:avLst/>
                </a:prstTxWarp>
              </a:bodyPr>
              <a:lstStyle/>
              <a:p>
                <a:endParaRPr lang="en-US"/>
              </a:p>
            </p:txBody>
          </p:sp>
          <p:sp>
            <p:nvSpPr>
              <p:cNvPr id="194610" name="Text Box 81"/>
              <p:cNvSpPr txBox="1">
                <a:spLocks noChangeArrowheads="1"/>
              </p:cNvSpPr>
              <p:nvPr/>
            </p:nvSpPr>
            <p:spPr bwMode="auto">
              <a:xfrm rot="1697212">
                <a:off x="2592" y="1872"/>
                <a:ext cx="1169" cy="250"/>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2000" b="1" u="none">
                    <a:latin typeface="Arial" pitchFamily="-105" charset="0"/>
                  </a:rPr>
                  <a:t>LUTS Effect</a:t>
                </a:r>
              </a:p>
            </p:txBody>
          </p:sp>
        </p:grpSp>
      </p:grpSp>
      <p:grpSp>
        <p:nvGrpSpPr>
          <p:cNvPr id="11" name="Group 82"/>
          <p:cNvGrpSpPr>
            <a:grpSpLocks/>
          </p:cNvGrpSpPr>
          <p:nvPr/>
        </p:nvGrpSpPr>
        <p:grpSpPr bwMode="auto">
          <a:xfrm rot="172242">
            <a:off x="2819400" y="2133600"/>
            <a:ext cx="3886200" cy="1676400"/>
            <a:chOff x="1728" y="1392"/>
            <a:chExt cx="2448" cy="1056"/>
          </a:xfrm>
        </p:grpSpPr>
        <p:sp>
          <p:nvSpPr>
            <p:cNvPr id="194604" name="Line 83"/>
            <p:cNvSpPr>
              <a:spLocks noChangeShapeType="1"/>
            </p:cNvSpPr>
            <p:nvPr/>
          </p:nvSpPr>
          <p:spPr bwMode="auto">
            <a:xfrm>
              <a:off x="1728" y="1392"/>
              <a:ext cx="2448" cy="1056"/>
            </a:xfrm>
            <a:prstGeom prst="line">
              <a:avLst/>
            </a:prstGeom>
            <a:noFill/>
            <a:ln w="25400">
              <a:solidFill>
                <a:srgbClr val="FF0000"/>
              </a:solidFill>
              <a:round/>
              <a:headEnd/>
              <a:tailEnd type="triangle" w="med" len="lg"/>
            </a:ln>
          </p:spPr>
          <p:txBody>
            <a:bodyPr>
              <a:prstTxWarp prst="textNoShape">
                <a:avLst/>
              </a:prstTxWarp>
            </a:bodyPr>
            <a:lstStyle/>
            <a:p>
              <a:endParaRPr lang="en-US"/>
            </a:p>
          </p:txBody>
        </p:sp>
        <p:sp>
          <p:nvSpPr>
            <p:cNvPr id="194605" name="Text Box 84"/>
            <p:cNvSpPr txBox="1">
              <a:spLocks noChangeArrowheads="1"/>
            </p:cNvSpPr>
            <p:nvPr/>
          </p:nvSpPr>
          <p:spPr bwMode="auto">
            <a:xfrm rot="1467452">
              <a:off x="2352" y="1584"/>
              <a:ext cx="1152" cy="288"/>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2400" b="1" u="none">
                  <a:latin typeface="Arial" pitchFamily="-105" charset="0"/>
                </a:rPr>
                <a:t>Age Effect</a:t>
              </a:r>
            </a:p>
          </p:txBody>
        </p:sp>
      </p:grpSp>
      <p:sp>
        <p:nvSpPr>
          <p:cNvPr id="194599" name="Line 85"/>
          <p:cNvSpPr>
            <a:spLocks noChangeShapeType="1"/>
          </p:cNvSpPr>
          <p:nvPr/>
        </p:nvSpPr>
        <p:spPr bwMode="auto">
          <a:xfrm>
            <a:off x="2043113" y="5565775"/>
            <a:ext cx="5305425" cy="1588"/>
          </a:xfrm>
          <a:prstGeom prst="line">
            <a:avLst/>
          </a:prstGeom>
          <a:noFill/>
          <a:ln w="9525">
            <a:solidFill>
              <a:srgbClr val="F8F8F8"/>
            </a:solidFill>
            <a:round/>
            <a:headEnd/>
            <a:tailEnd/>
          </a:ln>
        </p:spPr>
        <p:txBody>
          <a:bodyPr>
            <a:prstTxWarp prst="textNoShape">
              <a:avLst/>
            </a:prstTxWarp>
          </a:bodyPr>
          <a:lstStyle/>
          <a:p>
            <a:endParaRPr lang="en-US"/>
          </a:p>
        </p:txBody>
      </p:sp>
      <p:sp>
        <p:nvSpPr>
          <p:cNvPr id="194600" name="Line 86"/>
          <p:cNvSpPr>
            <a:spLocks noChangeShapeType="1"/>
          </p:cNvSpPr>
          <p:nvPr/>
        </p:nvSpPr>
        <p:spPr bwMode="auto">
          <a:xfrm flipV="1">
            <a:off x="2043113" y="5565775"/>
            <a:ext cx="1587" cy="66675"/>
          </a:xfrm>
          <a:prstGeom prst="line">
            <a:avLst/>
          </a:prstGeom>
          <a:noFill/>
          <a:ln w="9525">
            <a:solidFill>
              <a:srgbClr val="F8F8F8"/>
            </a:solidFill>
            <a:round/>
            <a:headEnd/>
            <a:tailEnd/>
          </a:ln>
        </p:spPr>
        <p:txBody>
          <a:bodyPr>
            <a:prstTxWarp prst="textNoShape">
              <a:avLst/>
            </a:prstTxWarp>
          </a:bodyPr>
          <a:lstStyle/>
          <a:p>
            <a:endParaRPr lang="en-US"/>
          </a:p>
        </p:txBody>
      </p:sp>
      <p:sp>
        <p:nvSpPr>
          <p:cNvPr id="194601" name="Line 87"/>
          <p:cNvSpPr>
            <a:spLocks noChangeShapeType="1"/>
          </p:cNvSpPr>
          <p:nvPr/>
        </p:nvSpPr>
        <p:spPr bwMode="auto">
          <a:xfrm flipV="1">
            <a:off x="3808413" y="5565775"/>
            <a:ext cx="1587" cy="66675"/>
          </a:xfrm>
          <a:prstGeom prst="line">
            <a:avLst/>
          </a:prstGeom>
          <a:noFill/>
          <a:ln w="9525">
            <a:solidFill>
              <a:srgbClr val="F8F8F8"/>
            </a:solidFill>
            <a:round/>
            <a:headEnd/>
            <a:tailEnd/>
          </a:ln>
        </p:spPr>
        <p:txBody>
          <a:bodyPr>
            <a:prstTxWarp prst="textNoShape">
              <a:avLst/>
            </a:prstTxWarp>
          </a:bodyPr>
          <a:lstStyle/>
          <a:p>
            <a:endParaRPr lang="en-US"/>
          </a:p>
        </p:txBody>
      </p:sp>
      <p:sp>
        <p:nvSpPr>
          <p:cNvPr id="194602" name="Line 88"/>
          <p:cNvSpPr>
            <a:spLocks noChangeShapeType="1"/>
          </p:cNvSpPr>
          <p:nvPr/>
        </p:nvSpPr>
        <p:spPr bwMode="auto">
          <a:xfrm flipV="1">
            <a:off x="5583238" y="5565775"/>
            <a:ext cx="1587" cy="66675"/>
          </a:xfrm>
          <a:prstGeom prst="line">
            <a:avLst/>
          </a:prstGeom>
          <a:noFill/>
          <a:ln w="9525">
            <a:solidFill>
              <a:srgbClr val="F8F8F8"/>
            </a:solidFill>
            <a:round/>
            <a:headEnd/>
            <a:tailEnd/>
          </a:ln>
        </p:spPr>
        <p:txBody>
          <a:bodyPr>
            <a:prstTxWarp prst="textNoShape">
              <a:avLst/>
            </a:prstTxWarp>
          </a:bodyPr>
          <a:lstStyle/>
          <a:p>
            <a:endParaRPr lang="en-US"/>
          </a:p>
        </p:txBody>
      </p:sp>
      <p:sp>
        <p:nvSpPr>
          <p:cNvPr id="194603" name="Line 89"/>
          <p:cNvSpPr>
            <a:spLocks noChangeShapeType="1"/>
          </p:cNvSpPr>
          <p:nvPr/>
        </p:nvSpPr>
        <p:spPr bwMode="auto">
          <a:xfrm flipV="1">
            <a:off x="7348538" y="5565775"/>
            <a:ext cx="1587" cy="66675"/>
          </a:xfrm>
          <a:prstGeom prst="line">
            <a:avLst/>
          </a:prstGeom>
          <a:noFill/>
          <a:ln w="9525">
            <a:solidFill>
              <a:srgbClr val="F8F8F8"/>
            </a:solidFill>
            <a:round/>
            <a:headEnd/>
            <a:tailEnd/>
          </a:ln>
        </p:spPr>
        <p:txBody>
          <a:bodyPr>
            <a:prstTxWarp prst="textNoShape">
              <a:avLst/>
            </a:prstTxWarp>
          </a:bodyPr>
          <a:lstStyle/>
          <a:p>
            <a:endParaRPr lang="en-US"/>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2"/>
                                        </p:tgtEl>
                                        <p:attrNameLst>
                                          <p:attrName>style.visibility</p:attrName>
                                        </p:attrNameLst>
                                      </p:cBhvr>
                                      <p:to>
                                        <p:strVal val="visible"/>
                                      </p:to>
                                    </p:set>
                                  </p:childTnLst>
                                </p:cTn>
                              </p:par>
                            </p:childTnLst>
                          </p:cTn>
                        </p:par>
                        <p:par>
                          <p:cTn id="12" fill="hold">
                            <p:stCondLst>
                              <p:cond delay="5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6610" name="Group 2"/>
          <p:cNvGrpSpPr>
            <a:grpSpLocks/>
          </p:cNvGrpSpPr>
          <p:nvPr/>
        </p:nvGrpSpPr>
        <p:grpSpPr bwMode="auto">
          <a:xfrm>
            <a:off x="1484313" y="2281238"/>
            <a:ext cx="84137" cy="3122612"/>
            <a:chOff x="935" y="1521"/>
            <a:chExt cx="53" cy="1967"/>
          </a:xfrm>
        </p:grpSpPr>
        <p:sp>
          <p:nvSpPr>
            <p:cNvPr id="196680" name="Line 3"/>
            <p:cNvSpPr>
              <a:spLocks noChangeShapeType="1"/>
            </p:cNvSpPr>
            <p:nvPr/>
          </p:nvSpPr>
          <p:spPr bwMode="auto">
            <a:xfrm>
              <a:off x="987" y="1521"/>
              <a:ext cx="1" cy="1966"/>
            </a:xfrm>
            <a:prstGeom prst="line">
              <a:avLst/>
            </a:prstGeom>
            <a:noFill/>
            <a:ln w="19050">
              <a:solidFill>
                <a:srgbClr val="F8F8F8"/>
              </a:solidFill>
              <a:round/>
              <a:headEnd/>
              <a:tailEnd/>
            </a:ln>
          </p:spPr>
          <p:txBody>
            <a:bodyPr>
              <a:prstTxWarp prst="textNoShape">
                <a:avLst/>
              </a:prstTxWarp>
            </a:bodyPr>
            <a:lstStyle/>
            <a:p>
              <a:endParaRPr lang="en-US"/>
            </a:p>
          </p:txBody>
        </p:sp>
        <p:sp>
          <p:nvSpPr>
            <p:cNvPr id="196681" name="Line 4"/>
            <p:cNvSpPr>
              <a:spLocks noChangeShapeType="1"/>
            </p:cNvSpPr>
            <p:nvPr/>
          </p:nvSpPr>
          <p:spPr bwMode="auto">
            <a:xfrm>
              <a:off x="935" y="3487"/>
              <a:ext cx="52" cy="1"/>
            </a:xfrm>
            <a:prstGeom prst="line">
              <a:avLst/>
            </a:prstGeom>
            <a:noFill/>
            <a:ln w="19050">
              <a:solidFill>
                <a:srgbClr val="F8F8F8"/>
              </a:solidFill>
              <a:round/>
              <a:headEnd/>
              <a:tailEnd/>
            </a:ln>
          </p:spPr>
          <p:txBody>
            <a:bodyPr>
              <a:prstTxWarp prst="textNoShape">
                <a:avLst/>
              </a:prstTxWarp>
            </a:bodyPr>
            <a:lstStyle/>
            <a:p>
              <a:endParaRPr lang="en-US"/>
            </a:p>
          </p:txBody>
        </p:sp>
        <p:sp>
          <p:nvSpPr>
            <p:cNvPr id="196682" name="Line 5"/>
            <p:cNvSpPr>
              <a:spLocks noChangeShapeType="1"/>
            </p:cNvSpPr>
            <p:nvPr/>
          </p:nvSpPr>
          <p:spPr bwMode="auto">
            <a:xfrm>
              <a:off x="935" y="2834"/>
              <a:ext cx="52" cy="1"/>
            </a:xfrm>
            <a:prstGeom prst="line">
              <a:avLst/>
            </a:prstGeom>
            <a:noFill/>
            <a:ln w="19050">
              <a:solidFill>
                <a:srgbClr val="F8F8F8"/>
              </a:solidFill>
              <a:round/>
              <a:headEnd/>
              <a:tailEnd/>
            </a:ln>
          </p:spPr>
          <p:txBody>
            <a:bodyPr>
              <a:prstTxWarp prst="textNoShape">
                <a:avLst/>
              </a:prstTxWarp>
            </a:bodyPr>
            <a:lstStyle/>
            <a:p>
              <a:endParaRPr lang="en-US"/>
            </a:p>
          </p:txBody>
        </p:sp>
        <p:sp>
          <p:nvSpPr>
            <p:cNvPr id="196683" name="Line 6"/>
            <p:cNvSpPr>
              <a:spLocks noChangeShapeType="1"/>
            </p:cNvSpPr>
            <p:nvPr/>
          </p:nvSpPr>
          <p:spPr bwMode="auto">
            <a:xfrm>
              <a:off x="935" y="2174"/>
              <a:ext cx="52" cy="1"/>
            </a:xfrm>
            <a:prstGeom prst="line">
              <a:avLst/>
            </a:prstGeom>
            <a:noFill/>
            <a:ln w="19050">
              <a:solidFill>
                <a:srgbClr val="F8F8F8"/>
              </a:solidFill>
              <a:round/>
              <a:headEnd/>
              <a:tailEnd/>
            </a:ln>
          </p:spPr>
          <p:txBody>
            <a:bodyPr>
              <a:prstTxWarp prst="textNoShape">
                <a:avLst/>
              </a:prstTxWarp>
            </a:bodyPr>
            <a:lstStyle/>
            <a:p>
              <a:endParaRPr lang="en-US"/>
            </a:p>
          </p:txBody>
        </p:sp>
        <p:sp>
          <p:nvSpPr>
            <p:cNvPr id="196684" name="Line 7"/>
            <p:cNvSpPr>
              <a:spLocks noChangeShapeType="1"/>
            </p:cNvSpPr>
            <p:nvPr/>
          </p:nvSpPr>
          <p:spPr bwMode="auto">
            <a:xfrm>
              <a:off x="935" y="1521"/>
              <a:ext cx="52" cy="1"/>
            </a:xfrm>
            <a:prstGeom prst="line">
              <a:avLst/>
            </a:prstGeom>
            <a:noFill/>
            <a:ln w="19050">
              <a:solidFill>
                <a:srgbClr val="F8F8F8"/>
              </a:solidFill>
              <a:round/>
              <a:headEnd/>
              <a:tailEnd/>
            </a:ln>
          </p:spPr>
          <p:txBody>
            <a:bodyPr>
              <a:prstTxWarp prst="textNoShape">
                <a:avLst/>
              </a:prstTxWarp>
            </a:bodyPr>
            <a:lstStyle/>
            <a:p>
              <a:endParaRPr lang="en-US"/>
            </a:p>
          </p:txBody>
        </p:sp>
      </p:grpSp>
      <p:grpSp>
        <p:nvGrpSpPr>
          <p:cNvPr id="196611" name="Group 8"/>
          <p:cNvGrpSpPr>
            <a:grpSpLocks/>
          </p:cNvGrpSpPr>
          <p:nvPr/>
        </p:nvGrpSpPr>
        <p:grpSpPr bwMode="auto">
          <a:xfrm>
            <a:off x="1811338" y="2871788"/>
            <a:ext cx="4160837" cy="2530475"/>
            <a:chOff x="1141" y="1893"/>
            <a:chExt cx="2621" cy="1594"/>
          </a:xfrm>
        </p:grpSpPr>
        <p:sp>
          <p:nvSpPr>
            <p:cNvPr id="196674" name="Rectangle 9"/>
            <p:cNvSpPr>
              <a:spLocks noChangeArrowheads="1"/>
            </p:cNvSpPr>
            <p:nvPr/>
          </p:nvSpPr>
          <p:spPr bwMode="auto">
            <a:xfrm>
              <a:off x="1151" y="2024"/>
              <a:ext cx="217" cy="1463"/>
            </a:xfrm>
            <a:prstGeom prst="rect">
              <a:avLst/>
            </a:prstGeom>
            <a:solidFill>
              <a:srgbClr val="00FFFF"/>
            </a:solidFill>
            <a:ln w="11113">
              <a:solidFill>
                <a:schemeClr val="bg2"/>
              </a:solidFill>
              <a:miter lim="800000"/>
              <a:headEnd/>
              <a:tailEnd/>
            </a:ln>
          </p:spPr>
          <p:txBody>
            <a:bodyPr>
              <a:prstTxWarp prst="textNoShape">
                <a:avLst/>
              </a:prstTxWarp>
            </a:bodyPr>
            <a:lstStyle/>
            <a:p>
              <a:endParaRPr lang="en-US"/>
            </a:p>
          </p:txBody>
        </p:sp>
        <p:sp>
          <p:nvSpPr>
            <p:cNvPr id="196675" name="Rectangle 10"/>
            <p:cNvSpPr>
              <a:spLocks noChangeArrowheads="1"/>
            </p:cNvSpPr>
            <p:nvPr/>
          </p:nvSpPr>
          <p:spPr bwMode="auto">
            <a:xfrm>
              <a:off x="2352" y="2222"/>
              <a:ext cx="216" cy="1265"/>
            </a:xfrm>
            <a:prstGeom prst="rect">
              <a:avLst/>
            </a:prstGeom>
            <a:solidFill>
              <a:srgbClr val="00FFFF"/>
            </a:solidFill>
            <a:ln w="11113">
              <a:solidFill>
                <a:schemeClr val="bg2"/>
              </a:solidFill>
              <a:miter lim="800000"/>
              <a:headEnd/>
              <a:tailEnd/>
            </a:ln>
          </p:spPr>
          <p:txBody>
            <a:bodyPr>
              <a:prstTxWarp prst="textNoShape">
                <a:avLst/>
              </a:prstTxWarp>
            </a:bodyPr>
            <a:lstStyle/>
            <a:p>
              <a:endParaRPr lang="en-US"/>
            </a:p>
          </p:txBody>
        </p:sp>
        <p:sp>
          <p:nvSpPr>
            <p:cNvPr id="196676" name="Rectangle 11"/>
            <p:cNvSpPr>
              <a:spLocks noChangeArrowheads="1"/>
            </p:cNvSpPr>
            <p:nvPr/>
          </p:nvSpPr>
          <p:spPr bwMode="auto">
            <a:xfrm>
              <a:off x="3545" y="2492"/>
              <a:ext cx="217" cy="995"/>
            </a:xfrm>
            <a:prstGeom prst="rect">
              <a:avLst/>
            </a:prstGeom>
            <a:solidFill>
              <a:srgbClr val="00FFFF"/>
            </a:solidFill>
            <a:ln w="11113">
              <a:solidFill>
                <a:schemeClr val="bg2"/>
              </a:solidFill>
              <a:miter lim="800000"/>
              <a:headEnd/>
              <a:tailEnd/>
            </a:ln>
          </p:spPr>
          <p:txBody>
            <a:bodyPr>
              <a:prstTxWarp prst="textNoShape">
                <a:avLst/>
              </a:prstTxWarp>
            </a:bodyPr>
            <a:lstStyle/>
            <a:p>
              <a:endParaRPr lang="en-US"/>
            </a:p>
          </p:txBody>
        </p:sp>
        <p:sp>
          <p:nvSpPr>
            <p:cNvPr id="196677" name="Rectangle 12"/>
            <p:cNvSpPr>
              <a:spLocks noChangeArrowheads="1"/>
            </p:cNvSpPr>
            <p:nvPr/>
          </p:nvSpPr>
          <p:spPr bwMode="auto">
            <a:xfrm>
              <a:off x="3520" y="2362"/>
              <a:ext cx="217" cy="134"/>
            </a:xfrm>
            <a:prstGeom prst="rect">
              <a:avLst/>
            </a:prstGeom>
            <a:noFill/>
            <a:ln w="9525">
              <a:noFill/>
              <a:miter lim="800000"/>
              <a:headEnd/>
              <a:tailEnd/>
            </a:ln>
          </p:spPr>
          <p:txBody>
            <a:bodyPr wrap="none" lIns="0" tIns="0" rIns="0" bIns="0">
              <a:prstTxWarp prst="textNoShape">
                <a:avLst/>
              </a:prstTxWarp>
              <a:spAutoFit/>
            </a:bodyPr>
            <a:lstStyle/>
            <a:p>
              <a:pPr algn="ctr" eaLnBrk="0" hangingPunct="0">
                <a:spcBef>
                  <a:spcPct val="50000"/>
                </a:spcBef>
              </a:pPr>
              <a:r>
                <a:rPr lang="en-US" sz="1400" b="1" u="none">
                  <a:solidFill>
                    <a:srgbClr val="F8F8F8"/>
                  </a:solidFill>
                  <a:latin typeface="Arial" pitchFamily="-105" charset="0"/>
                </a:rPr>
                <a:t>15.2</a:t>
              </a:r>
              <a:endParaRPr lang="en-US" sz="1400" b="1" u="none">
                <a:latin typeface="Arial" pitchFamily="-105" charset="0"/>
              </a:endParaRPr>
            </a:p>
          </p:txBody>
        </p:sp>
        <p:sp>
          <p:nvSpPr>
            <p:cNvPr id="196678" name="Rectangle 13"/>
            <p:cNvSpPr>
              <a:spLocks noChangeArrowheads="1"/>
            </p:cNvSpPr>
            <p:nvPr/>
          </p:nvSpPr>
          <p:spPr bwMode="auto">
            <a:xfrm>
              <a:off x="2326" y="2090"/>
              <a:ext cx="217" cy="134"/>
            </a:xfrm>
            <a:prstGeom prst="rect">
              <a:avLst/>
            </a:prstGeom>
            <a:noFill/>
            <a:ln w="9525">
              <a:noFill/>
              <a:miter lim="800000"/>
              <a:headEnd/>
              <a:tailEnd/>
            </a:ln>
          </p:spPr>
          <p:txBody>
            <a:bodyPr wrap="none" lIns="0" tIns="0" rIns="0" bIns="0">
              <a:prstTxWarp prst="textNoShape">
                <a:avLst/>
              </a:prstTxWarp>
              <a:spAutoFit/>
            </a:bodyPr>
            <a:lstStyle/>
            <a:p>
              <a:pPr algn="ctr" eaLnBrk="0" hangingPunct="0">
                <a:spcBef>
                  <a:spcPct val="50000"/>
                </a:spcBef>
              </a:pPr>
              <a:r>
                <a:rPr lang="en-US" sz="1400" b="1" u="none">
                  <a:solidFill>
                    <a:srgbClr val="F8F8F8"/>
                  </a:solidFill>
                  <a:latin typeface="Arial" pitchFamily="-105" charset="0"/>
                </a:rPr>
                <a:t>19.3</a:t>
              </a:r>
              <a:endParaRPr lang="en-US" sz="1400" b="1" u="none">
                <a:latin typeface="Arial" pitchFamily="-105" charset="0"/>
              </a:endParaRPr>
            </a:p>
          </p:txBody>
        </p:sp>
        <p:sp>
          <p:nvSpPr>
            <p:cNvPr id="196679" name="Rectangle 14"/>
            <p:cNvSpPr>
              <a:spLocks noChangeArrowheads="1"/>
            </p:cNvSpPr>
            <p:nvPr/>
          </p:nvSpPr>
          <p:spPr bwMode="auto">
            <a:xfrm>
              <a:off x="1141" y="1893"/>
              <a:ext cx="217" cy="134"/>
            </a:xfrm>
            <a:prstGeom prst="rect">
              <a:avLst/>
            </a:prstGeom>
            <a:noFill/>
            <a:ln w="9525">
              <a:noFill/>
              <a:miter lim="800000"/>
              <a:headEnd/>
              <a:tailEnd/>
            </a:ln>
          </p:spPr>
          <p:txBody>
            <a:bodyPr wrap="none" lIns="0" tIns="0" rIns="0" bIns="0">
              <a:prstTxWarp prst="textNoShape">
                <a:avLst/>
              </a:prstTxWarp>
              <a:spAutoFit/>
            </a:bodyPr>
            <a:lstStyle/>
            <a:p>
              <a:pPr algn="ctr" eaLnBrk="0" hangingPunct="0">
                <a:spcBef>
                  <a:spcPct val="50000"/>
                </a:spcBef>
              </a:pPr>
              <a:r>
                <a:rPr lang="en-US" sz="1400" b="1" u="none">
                  <a:solidFill>
                    <a:srgbClr val="F8F8F8"/>
                  </a:solidFill>
                  <a:latin typeface="Arial" pitchFamily="-105" charset="0"/>
                </a:rPr>
                <a:t>22.3</a:t>
              </a:r>
              <a:endParaRPr lang="en-US" sz="1400" b="1" u="none">
                <a:latin typeface="Arial" pitchFamily="-105" charset="0"/>
              </a:endParaRPr>
            </a:p>
          </p:txBody>
        </p:sp>
      </p:grpSp>
      <p:grpSp>
        <p:nvGrpSpPr>
          <p:cNvPr id="4" name="Group 15"/>
          <p:cNvGrpSpPr>
            <a:grpSpLocks/>
          </p:cNvGrpSpPr>
          <p:nvPr/>
        </p:nvGrpSpPr>
        <p:grpSpPr bwMode="auto">
          <a:xfrm>
            <a:off x="2171700" y="3008313"/>
            <a:ext cx="1073150" cy="2393950"/>
            <a:chOff x="1368" y="1979"/>
            <a:chExt cx="676" cy="1508"/>
          </a:xfrm>
        </p:grpSpPr>
        <p:sp>
          <p:nvSpPr>
            <p:cNvPr id="196668" name="Rectangle 16"/>
            <p:cNvSpPr>
              <a:spLocks noChangeArrowheads="1"/>
            </p:cNvSpPr>
            <p:nvPr/>
          </p:nvSpPr>
          <p:spPr bwMode="auto">
            <a:xfrm>
              <a:off x="1368" y="2108"/>
              <a:ext cx="223" cy="1379"/>
            </a:xfrm>
            <a:prstGeom prst="rect">
              <a:avLst/>
            </a:prstGeom>
            <a:solidFill>
              <a:srgbClr val="FFFF00"/>
            </a:solidFill>
            <a:ln w="11176">
              <a:solidFill>
                <a:schemeClr val="bg2"/>
              </a:solidFill>
              <a:miter lim="800000"/>
              <a:headEnd/>
              <a:tailEnd/>
            </a:ln>
          </p:spPr>
          <p:txBody>
            <a:bodyPr>
              <a:prstTxWarp prst="textNoShape">
                <a:avLst/>
              </a:prstTxWarp>
            </a:bodyPr>
            <a:lstStyle/>
            <a:p>
              <a:endParaRPr lang="en-US"/>
            </a:p>
          </p:txBody>
        </p:sp>
        <p:sp>
          <p:nvSpPr>
            <p:cNvPr id="196669" name="Rectangle 17"/>
            <p:cNvSpPr>
              <a:spLocks noChangeArrowheads="1"/>
            </p:cNvSpPr>
            <p:nvPr/>
          </p:nvSpPr>
          <p:spPr bwMode="auto">
            <a:xfrm>
              <a:off x="1591" y="2246"/>
              <a:ext cx="216" cy="1241"/>
            </a:xfrm>
            <a:prstGeom prst="rect">
              <a:avLst/>
            </a:prstGeom>
            <a:solidFill>
              <a:srgbClr val="FF9900"/>
            </a:solidFill>
            <a:ln w="11113">
              <a:solidFill>
                <a:schemeClr val="bg2"/>
              </a:solidFill>
              <a:miter lim="800000"/>
              <a:headEnd/>
              <a:tailEnd/>
            </a:ln>
          </p:spPr>
          <p:txBody>
            <a:bodyPr>
              <a:prstTxWarp prst="textNoShape">
                <a:avLst/>
              </a:prstTxWarp>
            </a:bodyPr>
            <a:lstStyle/>
            <a:p>
              <a:endParaRPr lang="en-US"/>
            </a:p>
          </p:txBody>
        </p:sp>
        <p:sp>
          <p:nvSpPr>
            <p:cNvPr id="196670" name="Rectangle 18"/>
            <p:cNvSpPr>
              <a:spLocks noChangeArrowheads="1"/>
            </p:cNvSpPr>
            <p:nvPr/>
          </p:nvSpPr>
          <p:spPr bwMode="auto">
            <a:xfrm>
              <a:off x="1807" y="2504"/>
              <a:ext cx="217" cy="983"/>
            </a:xfrm>
            <a:prstGeom prst="rect">
              <a:avLst/>
            </a:prstGeom>
            <a:solidFill>
              <a:srgbClr val="FF0000"/>
            </a:solidFill>
            <a:ln w="11113">
              <a:solidFill>
                <a:schemeClr val="bg2"/>
              </a:solidFill>
              <a:miter lim="800000"/>
              <a:headEnd/>
              <a:tailEnd/>
            </a:ln>
          </p:spPr>
          <p:txBody>
            <a:bodyPr>
              <a:prstTxWarp prst="textNoShape">
                <a:avLst/>
              </a:prstTxWarp>
            </a:bodyPr>
            <a:lstStyle/>
            <a:p>
              <a:endParaRPr lang="en-US"/>
            </a:p>
          </p:txBody>
        </p:sp>
        <p:sp>
          <p:nvSpPr>
            <p:cNvPr id="196671" name="Rectangle 19"/>
            <p:cNvSpPr>
              <a:spLocks noChangeArrowheads="1"/>
            </p:cNvSpPr>
            <p:nvPr/>
          </p:nvSpPr>
          <p:spPr bwMode="auto">
            <a:xfrm>
              <a:off x="1389" y="1979"/>
              <a:ext cx="217" cy="134"/>
            </a:xfrm>
            <a:prstGeom prst="rect">
              <a:avLst/>
            </a:prstGeom>
            <a:noFill/>
            <a:ln w="9525">
              <a:noFill/>
              <a:miter lim="800000"/>
              <a:headEnd/>
              <a:tailEnd/>
            </a:ln>
          </p:spPr>
          <p:txBody>
            <a:bodyPr wrap="none" lIns="0" tIns="0" rIns="0" bIns="0">
              <a:prstTxWarp prst="textNoShape">
                <a:avLst/>
              </a:prstTxWarp>
              <a:spAutoFit/>
            </a:bodyPr>
            <a:lstStyle/>
            <a:p>
              <a:pPr algn="ctr" eaLnBrk="0" hangingPunct="0">
                <a:spcBef>
                  <a:spcPct val="50000"/>
                </a:spcBef>
              </a:pPr>
              <a:r>
                <a:rPr lang="en-US" sz="1400" b="1" u="none">
                  <a:solidFill>
                    <a:srgbClr val="F8F8F8"/>
                  </a:solidFill>
                  <a:latin typeface="Arial" pitchFamily="-105" charset="0"/>
                </a:rPr>
                <a:t>21.0</a:t>
              </a:r>
              <a:endParaRPr lang="en-US" sz="1400" b="1" u="none">
                <a:latin typeface="Arial" pitchFamily="-105" charset="0"/>
              </a:endParaRPr>
            </a:p>
          </p:txBody>
        </p:sp>
        <p:sp>
          <p:nvSpPr>
            <p:cNvPr id="196672" name="Rectangle 20"/>
            <p:cNvSpPr>
              <a:spLocks noChangeArrowheads="1"/>
            </p:cNvSpPr>
            <p:nvPr/>
          </p:nvSpPr>
          <p:spPr bwMode="auto">
            <a:xfrm>
              <a:off x="1604" y="2120"/>
              <a:ext cx="217" cy="134"/>
            </a:xfrm>
            <a:prstGeom prst="rect">
              <a:avLst/>
            </a:prstGeom>
            <a:noFill/>
            <a:ln w="9525">
              <a:noFill/>
              <a:miter lim="800000"/>
              <a:headEnd/>
              <a:tailEnd/>
            </a:ln>
          </p:spPr>
          <p:txBody>
            <a:bodyPr wrap="none" lIns="0" tIns="0" rIns="0" bIns="0">
              <a:prstTxWarp prst="textNoShape">
                <a:avLst/>
              </a:prstTxWarp>
              <a:spAutoFit/>
            </a:bodyPr>
            <a:lstStyle/>
            <a:p>
              <a:pPr algn="ctr" eaLnBrk="0" hangingPunct="0">
                <a:spcBef>
                  <a:spcPct val="50000"/>
                </a:spcBef>
              </a:pPr>
              <a:r>
                <a:rPr lang="en-US" sz="1400" b="1" u="none">
                  <a:solidFill>
                    <a:srgbClr val="F8F8F8"/>
                  </a:solidFill>
                  <a:latin typeface="Arial" pitchFamily="-105" charset="0"/>
                </a:rPr>
                <a:t>18.9</a:t>
              </a:r>
              <a:endParaRPr lang="en-US" sz="1400" b="1" u="none">
                <a:latin typeface="Arial" pitchFamily="-105" charset="0"/>
              </a:endParaRPr>
            </a:p>
          </p:txBody>
        </p:sp>
        <p:sp>
          <p:nvSpPr>
            <p:cNvPr id="196673" name="Rectangle 21"/>
            <p:cNvSpPr>
              <a:spLocks noChangeArrowheads="1"/>
            </p:cNvSpPr>
            <p:nvPr/>
          </p:nvSpPr>
          <p:spPr bwMode="auto">
            <a:xfrm>
              <a:off x="1827" y="2372"/>
              <a:ext cx="217" cy="134"/>
            </a:xfrm>
            <a:prstGeom prst="rect">
              <a:avLst/>
            </a:prstGeom>
            <a:noFill/>
            <a:ln w="9525">
              <a:noFill/>
              <a:miter lim="800000"/>
              <a:headEnd/>
              <a:tailEnd/>
            </a:ln>
          </p:spPr>
          <p:txBody>
            <a:bodyPr wrap="none" lIns="0" tIns="0" rIns="0" bIns="0">
              <a:prstTxWarp prst="textNoShape">
                <a:avLst/>
              </a:prstTxWarp>
              <a:spAutoFit/>
            </a:bodyPr>
            <a:lstStyle/>
            <a:p>
              <a:pPr algn="ctr" eaLnBrk="0" hangingPunct="0">
                <a:spcBef>
                  <a:spcPct val="50000"/>
                </a:spcBef>
              </a:pPr>
              <a:r>
                <a:rPr lang="en-US" sz="1400" b="1" u="none">
                  <a:solidFill>
                    <a:srgbClr val="F8F8F8"/>
                  </a:solidFill>
                  <a:latin typeface="Arial" pitchFamily="-105" charset="0"/>
                </a:rPr>
                <a:t>15.0</a:t>
              </a:r>
              <a:endParaRPr lang="en-US" sz="1400" b="1" u="none">
                <a:latin typeface="Arial" pitchFamily="-105" charset="0"/>
              </a:endParaRPr>
            </a:p>
          </p:txBody>
        </p:sp>
      </p:grpSp>
      <p:grpSp>
        <p:nvGrpSpPr>
          <p:cNvPr id="5" name="Group 22"/>
          <p:cNvGrpSpPr>
            <a:grpSpLocks/>
          </p:cNvGrpSpPr>
          <p:nvPr/>
        </p:nvGrpSpPr>
        <p:grpSpPr bwMode="auto">
          <a:xfrm>
            <a:off x="4076700" y="3289300"/>
            <a:ext cx="2936875" cy="2112963"/>
            <a:chOff x="2568" y="2156"/>
            <a:chExt cx="1850" cy="1331"/>
          </a:xfrm>
        </p:grpSpPr>
        <p:sp>
          <p:nvSpPr>
            <p:cNvPr id="196656" name="Rectangle 23"/>
            <p:cNvSpPr>
              <a:spLocks noChangeArrowheads="1"/>
            </p:cNvSpPr>
            <p:nvPr/>
          </p:nvSpPr>
          <p:spPr bwMode="auto">
            <a:xfrm>
              <a:off x="2568" y="2288"/>
              <a:ext cx="216" cy="1199"/>
            </a:xfrm>
            <a:prstGeom prst="rect">
              <a:avLst/>
            </a:prstGeom>
            <a:solidFill>
              <a:srgbClr val="FFFF00"/>
            </a:solidFill>
            <a:ln w="11113">
              <a:solidFill>
                <a:schemeClr val="bg2"/>
              </a:solidFill>
              <a:miter lim="800000"/>
              <a:headEnd/>
              <a:tailEnd/>
            </a:ln>
          </p:spPr>
          <p:txBody>
            <a:bodyPr>
              <a:prstTxWarp prst="textNoShape">
                <a:avLst/>
              </a:prstTxWarp>
            </a:bodyPr>
            <a:lstStyle/>
            <a:p>
              <a:endParaRPr lang="en-US"/>
            </a:p>
          </p:txBody>
        </p:sp>
        <p:sp>
          <p:nvSpPr>
            <p:cNvPr id="196657" name="Rectangle 24"/>
            <p:cNvSpPr>
              <a:spLocks noChangeArrowheads="1"/>
            </p:cNvSpPr>
            <p:nvPr/>
          </p:nvSpPr>
          <p:spPr bwMode="auto">
            <a:xfrm>
              <a:off x="3762" y="2624"/>
              <a:ext cx="223" cy="863"/>
            </a:xfrm>
            <a:prstGeom prst="rect">
              <a:avLst/>
            </a:prstGeom>
            <a:solidFill>
              <a:srgbClr val="FFFF00"/>
            </a:solidFill>
            <a:ln w="11113">
              <a:solidFill>
                <a:schemeClr val="bg2"/>
              </a:solidFill>
              <a:miter lim="800000"/>
              <a:headEnd/>
              <a:tailEnd/>
            </a:ln>
          </p:spPr>
          <p:txBody>
            <a:bodyPr>
              <a:prstTxWarp prst="textNoShape">
                <a:avLst/>
              </a:prstTxWarp>
            </a:bodyPr>
            <a:lstStyle/>
            <a:p>
              <a:endParaRPr lang="en-US"/>
            </a:p>
          </p:txBody>
        </p:sp>
        <p:sp>
          <p:nvSpPr>
            <p:cNvPr id="196658" name="Rectangle 25"/>
            <p:cNvSpPr>
              <a:spLocks noChangeArrowheads="1"/>
            </p:cNvSpPr>
            <p:nvPr/>
          </p:nvSpPr>
          <p:spPr bwMode="auto">
            <a:xfrm>
              <a:off x="2784" y="2444"/>
              <a:ext cx="217" cy="1043"/>
            </a:xfrm>
            <a:prstGeom prst="rect">
              <a:avLst/>
            </a:prstGeom>
            <a:solidFill>
              <a:srgbClr val="FF9900"/>
            </a:solidFill>
            <a:ln w="11113">
              <a:solidFill>
                <a:schemeClr val="bg2"/>
              </a:solidFill>
              <a:miter lim="800000"/>
              <a:headEnd/>
              <a:tailEnd/>
            </a:ln>
          </p:spPr>
          <p:txBody>
            <a:bodyPr>
              <a:prstTxWarp prst="textNoShape">
                <a:avLst/>
              </a:prstTxWarp>
            </a:bodyPr>
            <a:lstStyle/>
            <a:p>
              <a:endParaRPr lang="en-US"/>
            </a:p>
          </p:txBody>
        </p:sp>
        <p:sp>
          <p:nvSpPr>
            <p:cNvPr id="196659" name="Rectangle 26"/>
            <p:cNvSpPr>
              <a:spLocks noChangeArrowheads="1"/>
            </p:cNvSpPr>
            <p:nvPr/>
          </p:nvSpPr>
          <p:spPr bwMode="auto">
            <a:xfrm>
              <a:off x="3985" y="2810"/>
              <a:ext cx="216" cy="677"/>
            </a:xfrm>
            <a:prstGeom prst="rect">
              <a:avLst/>
            </a:prstGeom>
            <a:solidFill>
              <a:srgbClr val="FF9900"/>
            </a:solidFill>
            <a:ln w="11113">
              <a:solidFill>
                <a:schemeClr val="bg2"/>
              </a:solidFill>
              <a:miter lim="800000"/>
              <a:headEnd/>
              <a:tailEnd/>
            </a:ln>
          </p:spPr>
          <p:txBody>
            <a:bodyPr>
              <a:prstTxWarp prst="textNoShape">
                <a:avLst/>
              </a:prstTxWarp>
            </a:bodyPr>
            <a:lstStyle/>
            <a:p>
              <a:endParaRPr lang="en-US"/>
            </a:p>
          </p:txBody>
        </p:sp>
        <p:sp>
          <p:nvSpPr>
            <p:cNvPr id="196660" name="Rectangle 27"/>
            <p:cNvSpPr>
              <a:spLocks noChangeArrowheads="1"/>
            </p:cNvSpPr>
            <p:nvPr/>
          </p:nvSpPr>
          <p:spPr bwMode="auto">
            <a:xfrm>
              <a:off x="3001" y="2660"/>
              <a:ext cx="216" cy="827"/>
            </a:xfrm>
            <a:prstGeom prst="rect">
              <a:avLst/>
            </a:prstGeom>
            <a:solidFill>
              <a:srgbClr val="FF0000"/>
            </a:solidFill>
            <a:ln w="11113">
              <a:solidFill>
                <a:schemeClr val="bg2"/>
              </a:solidFill>
              <a:miter lim="800000"/>
              <a:headEnd/>
              <a:tailEnd/>
            </a:ln>
          </p:spPr>
          <p:txBody>
            <a:bodyPr>
              <a:prstTxWarp prst="textNoShape">
                <a:avLst/>
              </a:prstTxWarp>
            </a:bodyPr>
            <a:lstStyle/>
            <a:p>
              <a:endParaRPr lang="en-US"/>
            </a:p>
          </p:txBody>
        </p:sp>
        <p:sp>
          <p:nvSpPr>
            <p:cNvPr id="196661" name="Rectangle 28"/>
            <p:cNvSpPr>
              <a:spLocks noChangeArrowheads="1"/>
            </p:cNvSpPr>
            <p:nvPr/>
          </p:nvSpPr>
          <p:spPr bwMode="auto">
            <a:xfrm>
              <a:off x="4201" y="2996"/>
              <a:ext cx="217" cy="491"/>
            </a:xfrm>
            <a:prstGeom prst="rect">
              <a:avLst/>
            </a:prstGeom>
            <a:solidFill>
              <a:srgbClr val="FF0000"/>
            </a:solidFill>
            <a:ln w="11113">
              <a:solidFill>
                <a:schemeClr val="bg2"/>
              </a:solidFill>
              <a:miter lim="800000"/>
              <a:headEnd/>
              <a:tailEnd/>
            </a:ln>
          </p:spPr>
          <p:txBody>
            <a:bodyPr>
              <a:prstTxWarp prst="textNoShape">
                <a:avLst/>
              </a:prstTxWarp>
            </a:bodyPr>
            <a:lstStyle/>
            <a:p>
              <a:endParaRPr lang="en-US"/>
            </a:p>
          </p:txBody>
        </p:sp>
        <p:sp>
          <p:nvSpPr>
            <p:cNvPr id="196662" name="Rectangle 29"/>
            <p:cNvSpPr>
              <a:spLocks noChangeArrowheads="1"/>
            </p:cNvSpPr>
            <p:nvPr/>
          </p:nvSpPr>
          <p:spPr bwMode="auto">
            <a:xfrm>
              <a:off x="4239" y="2864"/>
              <a:ext cx="179" cy="134"/>
            </a:xfrm>
            <a:prstGeom prst="rect">
              <a:avLst/>
            </a:prstGeom>
            <a:noFill/>
            <a:ln w="9525">
              <a:noFill/>
              <a:miter lim="800000"/>
              <a:headEnd/>
              <a:tailEnd/>
            </a:ln>
          </p:spPr>
          <p:txBody>
            <a:bodyPr lIns="0" tIns="0" rIns="0" bIns="0">
              <a:prstTxWarp prst="textNoShape">
                <a:avLst/>
              </a:prstTxWarp>
              <a:spAutoFit/>
            </a:bodyPr>
            <a:lstStyle/>
            <a:p>
              <a:pPr algn="ctr" eaLnBrk="0" hangingPunct="0">
                <a:spcBef>
                  <a:spcPct val="50000"/>
                </a:spcBef>
              </a:pPr>
              <a:r>
                <a:rPr lang="en-US" sz="1400" b="1" u="none">
                  <a:solidFill>
                    <a:srgbClr val="F8F8F8"/>
                  </a:solidFill>
                  <a:latin typeface="Arial" pitchFamily="-105" charset="0"/>
                </a:rPr>
                <a:t>7.5</a:t>
              </a:r>
              <a:endParaRPr lang="en-US" sz="1400" b="1" u="none">
                <a:latin typeface="Arial" pitchFamily="-105" charset="0"/>
              </a:endParaRPr>
            </a:p>
          </p:txBody>
        </p:sp>
        <p:sp>
          <p:nvSpPr>
            <p:cNvPr id="196663" name="Rectangle 30"/>
            <p:cNvSpPr>
              <a:spLocks noChangeArrowheads="1"/>
            </p:cNvSpPr>
            <p:nvPr/>
          </p:nvSpPr>
          <p:spPr bwMode="auto">
            <a:xfrm>
              <a:off x="3775" y="2490"/>
              <a:ext cx="217" cy="134"/>
            </a:xfrm>
            <a:prstGeom prst="rect">
              <a:avLst/>
            </a:prstGeom>
            <a:noFill/>
            <a:ln w="9525">
              <a:noFill/>
              <a:miter lim="800000"/>
              <a:headEnd/>
              <a:tailEnd/>
            </a:ln>
          </p:spPr>
          <p:txBody>
            <a:bodyPr wrap="none" lIns="0" tIns="0" rIns="0" bIns="0">
              <a:prstTxWarp prst="textNoShape">
                <a:avLst/>
              </a:prstTxWarp>
              <a:spAutoFit/>
            </a:bodyPr>
            <a:lstStyle/>
            <a:p>
              <a:pPr algn="ctr" eaLnBrk="0" hangingPunct="0">
                <a:spcBef>
                  <a:spcPct val="50000"/>
                </a:spcBef>
              </a:pPr>
              <a:r>
                <a:rPr lang="en-US" sz="1400" b="1" u="none">
                  <a:solidFill>
                    <a:srgbClr val="F8F8F8"/>
                  </a:solidFill>
                  <a:latin typeface="Arial" pitchFamily="-105" charset="0"/>
                </a:rPr>
                <a:t>13.2</a:t>
              </a:r>
              <a:endParaRPr lang="en-US" sz="1400" b="1" u="none">
                <a:latin typeface="Arial" pitchFamily="-105" charset="0"/>
              </a:endParaRPr>
            </a:p>
          </p:txBody>
        </p:sp>
        <p:sp>
          <p:nvSpPr>
            <p:cNvPr id="196664" name="Rectangle 31"/>
            <p:cNvSpPr>
              <a:spLocks noChangeArrowheads="1"/>
            </p:cNvSpPr>
            <p:nvPr/>
          </p:nvSpPr>
          <p:spPr bwMode="auto">
            <a:xfrm>
              <a:off x="2588" y="2156"/>
              <a:ext cx="217" cy="134"/>
            </a:xfrm>
            <a:prstGeom prst="rect">
              <a:avLst/>
            </a:prstGeom>
            <a:noFill/>
            <a:ln w="9525">
              <a:noFill/>
              <a:miter lim="800000"/>
              <a:headEnd/>
              <a:tailEnd/>
            </a:ln>
          </p:spPr>
          <p:txBody>
            <a:bodyPr wrap="none" lIns="0" tIns="0" rIns="0" bIns="0">
              <a:prstTxWarp prst="textNoShape">
                <a:avLst/>
              </a:prstTxWarp>
              <a:spAutoFit/>
            </a:bodyPr>
            <a:lstStyle/>
            <a:p>
              <a:pPr algn="ctr" eaLnBrk="0" hangingPunct="0">
                <a:spcBef>
                  <a:spcPct val="50000"/>
                </a:spcBef>
              </a:pPr>
              <a:r>
                <a:rPr lang="en-US" sz="1400" b="1" u="none">
                  <a:solidFill>
                    <a:srgbClr val="F8F8F8"/>
                  </a:solidFill>
                  <a:latin typeface="Arial" pitchFamily="-105" charset="0"/>
                </a:rPr>
                <a:t>18.3</a:t>
              </a:r>
              <a:endParaRPr lang="en-US" sz="1400" b="1" u="none">
                <a:latin typeface="Arial" pitchFamily="-105" charset="0"/>
              </a:endParaRPr>
            </a:p>
          </p:txBody>
        </p:sp>
        <p:sp>
          <p:nvSpPr>
            <p:cNvPr id="196665" name="Rectangle 32"/>
            <p:cNvSpPr>
              <a:spLocks noChangeArrowheads="1"/>
            </p:cNvSpPr>
            <p:nvPr/>
          </p:nvSpPr>
          <p:spPr bwMode="auto">
            <a:xfrm>
              <a:off x="3991" y="2676"/>
              <a:ext cx="217" cy="134"/>
            </a:xfrm>
            <a:prstGeom prst="rect">
              <a:avLst/>
            </a:prstGeom>
            <a:noFill/>
            <a:ln w="9525">
              <a:noFill/>
              <a:miter lim="800000"/>
              <a:headEnd/>
              <a:tailEnd/>
            </a:ln>
          </p:spPr>
          <p:txBody>
            <a:bodyPr wrap="none" lIns="0" tIns="0" rIns="0" bIns="0">
              <a:prstTxWarp prst="textNoShape">
                <a:avLst/>
              </a:prstTxWarp>
              <a:spAutoFit/>
            </a:bodyPr>
            <a:lstStyle/>
            <a:p>
              <a:pPr algn="ctr" eaLnBrk="0" hangingPunct="0">
                <a:spcBef>
                  <a:spcPct val="50000"/>
                </a:spcBef>
              </a:pPr>
              <a:r>
                <a:rPr lang="en-US" sz="1400" b="1" u="none">
                  <a:solidFill>
                    <a:srgbClr val="F8F8F8"/>
                  </a:solidFill>
                  <a:latin typeface="Arial" pitchFamily="-105" charset="0"/>
                </a:rPr>
                <a:t>10.3</a:t>
              </a:r>
              <a:endParaRPr lang="en-US" sz="1400" b="1" u="none">
                <a:latin typeface="Arial" pitchFamily="-105" charset="0"/>
              </a:endParaRPr>
            </a:p>
          </p:txBody>
        </p:sp>
        <p:sp>
          <p:nvSpPr>
            <p:cNvPr id="196666" name="Rectangle 33"/>
            <p:cNvSpPr>
              <a:spLocks noChangeArrowheads="1"/>
            </p:cNvSpPr>
            <p:nvPr/>
          </p:nvSpPr>
          <p:spPr bwMode="auto">
            <a:xfrm>
              <a:off x="2798" y="2312"/>
              <a:ext cx="217" cy="134"/>
            </a:xfrm>
            <a:prstGeom prst="rect">
              <a:avLst/>
            </a:prstGeom>
            <a:noFill/>
            <a:ln w="9525">
              <a:noFill/>
              <a:miter lim="800000"/>
              <a:headEnd/>
              <a:tailEnd/>
            </a:ln>
          </p:spPr>
          <p:txBody>
            <a:bodyPr wrap="none" lIns="0" tIns="0" rIns="0" bIns="0">
              <a:prstTxWarp prst="textNoShape">
                <a:avLst/>
              </a:prstTxWarp>
              <a:spAutoFit/>
            </a:bodyPr>
            <a:lstStyle/>
            <a:p>
              <a:pPr algn="ctr" eaLnBrk="0" hangingPunct="0">
                <a:spcBef>
                  <a:spcPct val="50000"/>
                </a:spcBef>
              </a:pPr>
              <a:r>
                <a:rPr lang="en-US" sz="1400" b="1" u="none">
                  <a:solidFill>
                    <a:srgbClr val="F8F8F8"/>
                  </a:solidFill>
                  <a:latin typeface="Arial" pitchFamily="-105" charset="0"/>
                </a:rPr>
                <a:t>15.9</a:t>
              </a:r>
              <a:endParaRPr lang="en-US" sz="1400" b="1" u="none">
                <a:latin typeface="Arial" pitchFamily="-105" charset="0"/>
              </a:endParaRPr>
            </a:p>
          </p:txBody>
        </p:sp>
        <p:sp>
          <p:nvSpPr>
            <p:cNvPr id="196667" name="Rectangle 34"/>
            <p:cNvSpPr>
              <a:spLocks noChangeArrowheads="1"/>
            </p:cNvSpPr>
            <p:nvPr/>
          </p:nvSpPr>
          <p:spPr bwMode="auto">
            <a:xfrm>
              <a:off x="3014" y="2530"/>
              <a:ext cx="217" cy="134"/>
            </a:xfrm>
            <a:prstGeom prst="rect">
              <a:avLst/>
            </a:prstGeom>
            <a:noFill/>
            <a:ln w="9525">
              <a:noFill/>
              <a:miter lim="800000"/>
              <a:headEnd/>
              <a:tailEnd/>
            </a:ln>
          </p:spPr>
          <p:txBody>
            <a:bodyPr wrap="none" lIns="0" tIns="0" rIns="0" bIns="0">
              <a:prstTxWarp prst="textNoShape">
                <a:avLst/>
              </a:prstTxWarp>
              <a:spAutoFit/>
            </a:bodyPr>
            <a:lstStyle/>
            <a:p>
              <a:pPr algn="ctr" eaLnBrk="0" hangingPunct="0">
                <a:spcBef>
                  <a:spcPct val="50000"/>
                </a:spcBef>
              </a:pPr>
              <a:r>
                <a:rPr lang="en-US" sz="1400" b="1" u="none">
                  <a:solidFill>
                    <a:srgbClr val="F8F8F8"/>
                  </a:solidFill>
                  <a:latin typeface="Arial" pitchFamily="-105" charset="0"/>
                </a:rPr>
                <a:t>12.6</a:t>
              </a:r>
              <a:endParaRPr lang="en-US" sz="1400" b="1" u="none">
                <a:latin typeface="Arial" pitchFamily="-105" charset="0"/>
              </a:endParaRPr>
            </a:p>
          </p:txBody>
        </p:sp>
      </p:grpSp>
      <p:sp>
        <p:nvSpPr>
          <p:cNvPr id="196614" name="Rectangle 35"/>
          <p:cNvSpPr>
            <a:spLocks noChangeArrowheads="1"/>
          </p:cNvSpPr>
          <p:nvPr/>
        </p:nvSpPr>
        <p:spPr bwMode="auto">
          <a:xfrm>
            <a:off x="1274763" y="5268913"/>
            <a:ext cx="127000" cy="274637"/>
          </a:xfrm>
          <a:prstGeom prst="rect">
            <a:avLst/>
          </a:prstGeom>
          <a:noFill/>
          <a:ln w="9525">
            <a:noFill/>
            <a:miter lim="800000"/>
            <a:headEnd/>
            <a:tailEnd/>
          </a:ln>
        </p:spPr>
        <p:txBody>
          <a:bodyPr wrap="none" lIns="0" tIns="0" rIns="0" bIns="0">
            <a:prstTxWarp prst="textNoShape">
              <a:avLst/>
            </a:prstTxWarp>
            <a:spAutoFit/>
          </a:bodyPr>
          <a:lstStyle/>
          <a:p>
            <a:pPr algn="r" eaLnBrk="0" hangingPunct="0">
              <a:spcBef>
                <a:spcPct val="50000"/>
              </a:spcBef>
            </a:pPr>
            <a:r>
              <a:rPr lang="en-US" sz="1800" b="1" u="none">
                <a:solidFill>
                  <a:srgbClr val="F8F8F8"/>
                </a:solidFill>
                <a:latin typeface="Arial" pitchFamily="-105" charset="0"/>
              </a:rPr>
              <a:t>0</a:t>
            </a:r>
            <a:endParaRPr lang="en-US" sz="1400" b="1" u="none">
              <a:latin typeface="Arial" pitchFamily="-105" charset="0"/>
            </a:endParaRPr>
          </a:p>
        </p:txBody>
      </p:sp>
      <p:sp>
        <p:nvSpPr>
          <p:cNvPr id="196615" name="Rectangle 36"/>
          <p:cNvSpPr>
            <a:spLocks noChangeArrowheads="1"/>
          </p:cNvSpPr>
          <p:nvPr/>
        </p:nvSpPr>
        <p:spPr bwMode="auto">
          <a:xfrm>
            <a:off x="1147763" y="4232275"/>
            <a:ext cx="254000" cy="274638"/>
          </a:xfrm>
          <a:prstGeom prst="rect">
            <a:avLst/>
          </a:prstGeom>
          <a:noFill/>
          <a:ln w="9525">
            <a:noFill/>
            <a:miter lim="800000"/>
            <a:headEnd/>
            <a:tailEnd/>
          </a:ln>
        </p:spPr>
        <p:txBody>
          <a:bodyPr wrap="none" lIns="0" tIns="0" rIns="0" bIns="0">
            <a:prstTxWarp prst="textNoShape">
              <a:avLst/>
            </a:prstTxWarp>
            <a:spAutoFit/>
          </a:bodyPr>
          <a:lstStyle/>
          <a:p>
            <a:pPr algn="r" eaLnBrk="0" hangingPunct="0">
              <a:spcBef>
                <a:spcPct val="50000"/>
              </a:spcBef>
            </a:pPr>
            <a:r>
              <a:rPr lang="en-US" sz="1800" b="1" u="none">
                <a:solidFill>
                  <a:srgbClr val="F8F8F8"/>
                </a:solidFill>
                <a:latin typeface="Arial" pitchFamily="-105" charset="0"/>
              </a:rPr>
              <a:t>10</a:t>
            </a:r>
            <a:endParaRPr lang="en-US" sz="1400" b="1" u="none">
              <a:latin typeface="Arial" pitchFamily="-105" charset="0"/>
            </a:endParaRPr>
          </a:p>
        </p:txBody>
      </p:sp>
      <p:sp>
        <p:nvSpPr>
          <p:cNvPr id="196616" name="Rectangle 37"/>
          <p:cNvSpPr>
            <a:spLocks noChangeArrowheads="1"/>
          </p:cNvSpPr>
          <p:nvPr/>
        </p:nvSpPr>
        <p:spPr bwMode="auto">
          <a:xfrm>
            <a:off x="1147763" y="3184525"/>
            <a:ext cx="254000" cy="274638"/>
          </a:xfrm>
          <a:prstGeom prst="rect">
            <a:avLst/>
          </a:prstGeom>
          <a:noFill/>
          <a:ln w="9525">
            <a:noFill/>
            <a:miter lim="800000"/>
            <a:headEnd/>
            <a:tailEnd/>
          </a:ln>
        </p:spPr>
        <p:txBody>
          <a:bodyPr wrap="none" lIns="0" tIns="0" rIns="0" bIns="0">
            <a:prstTxWarp prst="textNoShape">
              <a:avLst/>
            </a:prstTxWarp>
            <a:spAutoFit/>
          </a:bodyPr>
          <a:lstStyle/>
          <a:p>
            <a:pPr algn="r" eaLnBrk="0" hangingPunct="0">
              <a:spcBef>
                <a:spcPct val="50000"/>
              </a:spcBef>
            </a:pPr>
            <a:r>
              <a:rPr lang="en-US" sz="1800" b="1" u="none">
                <a:solidFill>
                  <a:srgbClr val="F8F8F8"/>
                </a:solidFill>
                <a:latin typeface="Arial" pitchFamily="-105" charset="0"/>
              </a:rPr>
              <a:t>20</a:t>
            </a:r>
            <a:endParaRPr lang="en-US" sz="1400" b="1" u="none">
              <a:latin typeface="Arial" pitchFamily="-105" charset="0"/>
            </a:endParaRPr>
          </a:p>
        </p:txBody>
      </p:sp>
      <p:sp>
        <p:nvSpPr>
          <p:cNvPr id="196617" name="Rectangle 38"/>
          <p:cNvSpPr>
            <a:spLocks noChangeArrowheads="1"/>
          </p:cNvSpPr>
          <p:nvPr/>
        </p:nvSpPr>
        <p:spPr bwMode="auto">
          <a:xfrm>
            <a:off x="1147763" y="2147888"/>
            <a:ext cx="254000" cy="274637"/>
          </a:xfrm>
          <a:prstGeom prst="rect">
            <a:avLst/>
          </a:prstGeom>
          <a:noFill/>
          <a:ln w="9525">
            <a:noFill/>
            <a:miter lim="800000"/>
            <a:headEnd/>
            <a:tailEnd/>
          </a:ln>
        </p:spPr>
        <p:txBody>
          <a:bodyPr wrap="none" lIns="0" tIns="0" rIns="0" bIns="0">
            <a:prstTxWarp prst="textNoShape">
              <a:avLst/>
            </a:prstTxWarp>
            <a:spAutoFit/>
          </a:bodyPr>
          <a:lstStyle/>
          <a:p>
            <a:pPr algn="r" eaLnBrk="0" hangingPunct="0">
              <a:spcBef>
                <a:spcPct val="50000"/>
              </a:spcBef>
            </a:pPr>
            <a:r>
              <a:rPr lang="en-US" sz="1800" b="1" u="none">
                <a:solidFill>
                  <a:srgbClr val="F8F8F8"/>
                </a:solidFill>
                <a:latin typeface="Arial" pitchFamily="-105" charset="0"/>
              </a:rPr>
              <a:t>30</a:t>
            </a:r>
            <a:endParaRPr lang="en-US" sz="1400" b="1" u="none">
              <a:latin typeface="Arial" pitchFamily="-105" charset="0"/>
            </a:endParaRPr>
          </a:p>
        </p:txBody>
      </p:sp>
      <p:sp>
        <p:nvSpPr>
          <p:cNvPr id="196618" name="Rectangle 39"/>
          <p:cNvSpPr>
            <a:spLocks noChangeArrowheads="1"/>
          </p:cNvSpPr>
          <p:nvPr/>
        </p:nvSpPr>
        <p:spPr bwMode="auto">
          <a:xfrm>
            <a:off x="2197100" y="5522913"/>
            <a:ext cx="584200" cy="274637"/>
          </a:xfrm>
          <a:prstGeom prst="rect">
            <a:avLst/>
          </a:prstGeom>
          <a:noFill/>
          <a:ln w="9525">
            <a:noFill/>
            <a:miter lim="800000"/>
            <a:headEnd/>
            <a:tailEnd/>
          </a:ln>
        </p:spPr>
        <p:txBody>
          <a:bodyPr wrap="none" lIns="0" tIns="0" rIns="0" bIns="0">
            <a:prstTxWarp prst="textNoShape">
              <a:avLst/>
            </a:prstTxWarp>
            <a:spAutoFit/>
          </a:bodyPr>
          <a:lstStyle/>
          <a:p>
            <a:pPr algn="ctr" eaLnBrk="0" hangingPunct="0">
              <a:spcBef>
                <a:spcPct val="50000"/>
              </a:spcBef>
            </a:pPr>
            <a:r>
              <a:rPr lang="en-US" sz="1800" b="1" u="none">
                <a:solidFill>
                  <a:srgbClr val="F8F8F8"/>
                </a:solidFill>
                <a:latin typeface="Arial" pitchFamily="-105" charset="0"/>
              </a:rPr>
              <a:t>50-59</a:t>
            </a:r>
            <a:endParaRPr lang="en-US" sz="1400" b="1" u="none">
              <a:latin typeface="Arial" pitchFamily="-105" charset="0"/>
            </a:endParaRPr>
          </a:p>
        </p:txBody>
      </p:sp>
      <p:sp>
        <p:nvSpPr>
          <p:cNvPr id="196619" name="Rectangle 40"/>
          <p:cNvSpPr>
            <a:spLocks noChangeArrowheads="1"/>
          </p:cNvSpPr>
          <p:nvPr/>
        </p:nvSpPr>
        <p:spPr bwMode="auto">
          <a:xfrm>
            <a:off x="4103688" y="5522913"/>
            <a:ext cx="584200" cy="274637"/>
          </a:xfrm>
          <a:prstGeom prst="rect">
            <a:avLst/>
          </a:prstGeom>
          <a:noFill/>
          <a:ln w="9525">
            <a:noFill/>
            <a:miter lim="800000"/>
            <a:headEnd/>
            <a:tailEnd/>
          </a:ln>
        </p:spPr>
        <p:txBody>
          <a:bodyPr wrap="none" lIns="0" tIns="0" rIns="0" bIns="0">
            <a:prstTxWarp prst="textNoShape">
              <a:avLst/>
            </a:prstTxWarp>
            <a:spAutoFit/>
          </a:bodyPr>
          <a:lstStyle/>
          <a:p>
            <a:pPr algn="ctr" eaLnBrk="0" hangingPunct="0">
              <a:spcBef>
                <a:spcPct val="50000"/>
              </a:spcBef>
            </a:pPr>
            <a:r>
              <a:rPr lang="en-US" sz="1800" b="1" u="none">
                <a:solidFill>
                  <a:srgbClr val="F8F8F8"/>
                </a:solidFill>
                <a:latin typeface="Arial" pitchFamily="-105" charset="0"/>
              </a:rPr>
              <a:t>60-69</a:t>
            </a:r>
            <a:endParaRPr lang="en-US" sz="1400" b="1" u="none">
              <a:latin typeface="Arial" pitchFamily="-105" charset="0"/>
            </a:endParaRPr>
          </a:p>
        </p:txBody>
      </p:sp>
      <p:sp>
        <p:nvSpPr>
          <p:cNvPr id="196620" name="Rectangle 41"/>
          <p:cNvSpPr>
            <a:spLocks noChangeArrowheads="1"/>
          </p:cNvSpPr>
          <p:nvPr/>
        </p:nvSpPr>
        <p:spPr bwMode="auto">
          <a:xfrm>
            <a:off x="6008688" y="5522913"/>
            <a:ext cx="584200" cy="274637"/>
          </a:xfrm>
          <a:prstGeom prst="rect">
            <a:avLst/>
          </a:prstGeom>
          <a:noFill/>
          <a:ln w="9525">
            <a:noFill/>
            <a:miter lim="800000"/>
            <a:headEnd/>
            <a:tailEnd/>
          </a:ln>
        </p:spPr>
        <p:txBody>
          <a:bodyPr wrap="none" lIns="0" tIns="0" rIns="0" bIns="0">
            <a:prstTxWarp prst="textNoShape">
              <a:avLst/>
            </a:prstTxWarp>
            <a:spAutoFit/>
          </a:bodyPr>
          <a:lstStyle/>
          <a:p>
            <a:pPr algn="ctr" eaLnBrk="0" hangingPunct="0">
              <a:spcBef>
                <a:spcPct val="50000"/>
              </a:spcBef>
            </a:pPr>
            <a:r>
              <a:rPr lang="en-US" sz="1800" b="1" u="none">
                <a:solidFill>
                  <a:srgbClr val="F8F8F8"/>
                </a:solidFill>
                <a:latin typeface="Arial" pitchFamily="-105" charset="0"/>
              </a:rPr>
              <a:t>70-79</a:t>
            </a:r>
            <a:endParaRPr lang="en-US" sz="1400" b="1" u="none">
              <a:latin typeface="Arial" pitchFamily="-105" charset="0"/>
            </a:endParaRPr>
          </a:p>
        </p:txBody>
      </p:sp>
      <p:sp>
        <p:nvSpPr>
          <p:cNvPr id="196621" name="Rectangle 42"/>
          <p:cNvSpPr>
            <a:spLocks noChangeArrowheads="1"/>
          </p:cNvSpPr>
          <p:nvPr/>
        </p:nvSpPr>
        <p:spPr bwMode="auto">
          <a:xfrm rot="-5400000">
            <a:off x="-1031874" y="3508375"/>
            <a:ext cx="3517900" cy="54927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spcBef>
                <a:spcPct val="50000"/>
              </a:spcBef>
            </a:pPr>
            <a:r>
              <a:rPr lang="en-US" sz="1800" b="1" u="none">
                <a:solidFill>
                  <a:srgbClr val="F8F8F8"/>
                </a:solidFill>
                <a:latin typeface="Arial" pitchFamily="-105" charset="0"/>
              </a:rPr>
              <a:t>Average Erectile Function Score</a:t>
            </a:r>
            <a:br>
              <a:rPr lang="en-US" sz="1800" b="1" u="none">
                <a:solidFill>
                  <a:srgbClr val="F8F8F8"/>
                </a:solidFill>
                <a:latin typeface="Arial" pitchFamily="-105" charset="0"/>
              </a:rPr>
            </a:br>
            <a:r>
              <a:rPr lang="en-US" sz="1800" b="1" u="none">
                <a:solidFill>
                  <a:srgbClr val="F8F8F8"/>
                </a:solidFill>
                <a:latin typeface="Arial" pitchFamily="-105" charset="0"/>
              </a:rPr>
              <a:t>(IIEF)*</a:t>
            </a:r>
            <a:endParaRPr lang="en-US" sz="1400" b="1" u="none">
              <a:latin typeface="Arial" pitchFamily="-105" charset="0"/>
            </a:endParaRPr>
          </a:p>
        </p:txBody>
      </p:sp>
      <p:sp>
        <p:nvSpPr>
          <p:cNvPr id="196622" name="Text Box 43"/>
          <p:cNvSpPr txBox="1">
            <a:spLocks noChangeArrowheads="1"/>
          </p:cNvSpPr>
          <p:nvPr/>
        </p:nvSpPr>
        <p:spPr bwMode="auto">
          <a:xfrm>
            <a:off x="4837113" y="1681163"/>
            <a:ext cx="4306887" cy="1068387"/>
          </a:xfrm>
          <a:prstGeom prst="rect">
            <a:avLst/>
          </a:prstGeom>
          <a:noFill/>
          <a:ln w="19050">
            <a:noFill/>
            <a:miter lim="800000"/>
            <a:headEnd type="none" w="sm" len="sm"/>
            <a:tailEnd type="none" w="sm" len="sm"/>
          </a:ln>
        </p:spPr>
        <p:txBody>
          <a:bodyPr>
            <a:prstTxWarp prst="textNoShape">
              <a:avLst/>
            </a:prstTxWarp>
            <a:spAutoFit/>
          </a:bodyPr>
          <a:lstStyle/>
          <a:p>
            <a:pPr eaLnBrk="0" hangingPunct="0">
              <a:lnSpc>
                <a:spcPct val="95000"/>
              </a:lnSpc>
              <a:spcBef>
                <a:spcPct val="20000"/>
              </a:spcBef>
              <a:tabLst>
                <a:tab pos="1425575" algn="l"/>
              </a:tabLst>
            </a:pPr>
            <a:r>
              <a:rPr lang="en-US" sz="1600" b="1" u="none">
                <a:latin typeface="Arial" pitchFamily="-105" charset="0"/>
              </a:rPr>
              <a:t>Average score on a scale </a:t>
            </a:r>
            <a:br>
              <a:rPr lang="en-US" sz="1600" b="1" u="none">
                <a:latin typeface="Arial" pitchFamily="-105" charset="0"/>
              </a:rPr>
            </a:br>
            <a:r>
              <a:rPr lang="en-US" sz="1600" b="1" u="none">
                <a:latin typeface="Arial" pitchFamily="-105" charset="0"/>
              </a:rPr>
              <a:t>from 1 to 30 (6 questions) </a:t>
            </a:r>
            <a:br>
              <a:rPr lang="en-US" sz="1600" b="1" u="none">
                <a:latin typeface="Arial" pitchFamily="-105" charset="0"/>
              </a:rPr>
            </a:br>
            <a:r>
              <a:rPr lang="en-US" sz="1600" b="1" u="none">
                <a:latin typeface="Arial" pitchFamily="-105" charset="0"/>
              </a:rPr>
              <a:t>measured by IIEF</a:t>
            </a:r>
          </a:p>
          <a:p>
            <a:pPr eaLnBrk="0" hangingPunct="0">
              <a:lnSpc>
                <a:spcPct val="95000"/>
              </a:lnSpc>
              <a:spcBef>
                <a:spcPct val="20000"/>
              </a:spcBef>
              <a:tabLst>
                <a:tab pos="1425575" algn="l"/>
              </a:tabLst>
            </a:pPr>
            <a:r>
              <a:rPr lang="en-US" sz="1600" b="1" u="none">
                <a:latin typeface="Arial" pitchFamily="-105" charset="0"/>
              </a:rPr>
              <a:t>Per question: 1 = Negative to 5 = Positive</a:t>
            </a:r>
          </a:p>
        </p:txBody>
      </p:sp>
      <p:grpSp>
        <p:nvGrpSpPr>
          <p:cNvPr id="196623" name="Group 44"/>
          <p:cNvGrpSpPr>
            <a:grpSpLocks/>
          </p:cNvGrpSpPr>
          <p:nvPr/>
        </p:nvGrpSpPr>
        <p:grpSpPr bwMode="auto">
          <a:xfrm>
            <a:off x="1566863" y="5402263"/>
            <a:ext cx="5708650" cy="66675"/>
            <a:chOff x="987" y="3487"/>
            <a:chExt cx="3596" cy="42"/>
          </a:xfrm>
        </p:grpSpPr>
        <p:sp>
          <p:nvSpPr>
            <p:cNvPr id="196650" name="Line 45"/>
            <p:cNvSpPr>
              <a:spLocks noChangeShapeType="1"/>
            </p:cNvSpPr>
            <p:nvPr/>
          </p:nvSpPr>
          <p:spPr bwMode="auto">
            <a:xfrm flipV="1">
              <a:off x="987" y="3487"/>
              <a:ext cx="1" cy="42"/>
            </a:xfrm>
            <a:prstGeom prst="line">
              <a:avLst/>
            </a:prstGeom>
            <a:noFill/>
            <a:ln w="19050">
              <a:solidFill>
                <a:srgbClr val="F8F8F8"/>
              </a:solidFill>
              <a:round/>
              <a:headEnd/>
              <a:tailEnd/>
            </a:ln>
          </p:spPr>
          <p:txBody>
            <a:bodyPr>
              <a:prstTxWarp prst="textNoShape">
                <a:avLst/>
              </a:prstTxWarp>
            </a:bodyPr>
            <a:lstStyle/>
            <a:p>
              <a:endParaRPr lang="en-US"/>
            </a:p>
          </p:txBody>
        </p:sp>
        <p:grpSp>
          <p:nvGrpSpPr>
            <p:cNvPr id="196651" name="Group 46"/>
            <p:cNvGrpSpPr>
              <a:grpSpLocks/>
            </p:cNvGrpSpPr>
            <p:nvPr/>
          </p:nvGrpSpPr>
          <p:grpSpPr bwMode="auto">
            <a:xfrm>
              <a:off x="987" y="3487"/>
              <a:ext cx="3596" cy="42"/>
              <a:chOff x="987" y="3487"/>
              <a:chExt cx="3596" cy="42"/>
            </a:xfrm>
          </p:grpSpPr>
          <p:sp>
            <p:nvSpPr>
              <p:cNvPr id="196652" name="Line 47"/>
              <p:cNvSpPr>
                <a:spLocks noChangeShapeType="1"/>
              </p:cNvSpPr>
              <p:nvPr/>
            </p:nvSpPr>
            <p:spPr bwMode="auto">
              <a:xfrm>
                <a:off x="987" y="3487"/>
                <a:ext cx="3595" cy="1"/>
              </a:xfrm>
              <a:prstGeom prst="line">
                <a:avLst/>
              </a:prstGeom>
              <a:noFill/>
              <a:ln w="19050">
                <a:solidFill>
                  <a:srgbClr val="F8F8F8"/>
                </a:solidFill>
                <a:round/>
                <a:headEnd/>
                <a:tailEnd/>
              </a:ln>
            </p:spPr>
            <p:txBody>
              <a:bodyPr>
                <a:prstTxWarp prst="textNoShape">
                  <a:avLst/>
                </a:prstTxWarp>
              </a:bodyPr>
              <a:lstStyle/>
              <a:p>
                <a:endParaRPr lang="en-US"/>
              </a:p>
            </p:txBody>
          </p:sp>
          <p:sp>
            <p:nvSpPr>
              <p:cNvPr id="196653" name="Line 48"/>
              <p:cNvSpPr>
                <a:spLocks noChangeShapeType="1"/>
              </p:cNvSpPr>
              <p:nvPr/>
            </p:nvSpPr>
            <p:spPr bwMode="auto">
              <a:xfrm flipV="1">
                <a:off x="2188" y="3487"/>
                <a:ext cx="1" cy="42"/>
              </a:xfrm>
              <a:prstGeom prst="line">
                <a:avLst/>
              </a:prstGeom>
              <a:noFill/>
              <a:ln w="19050">
                <a:solidFill>
                  <a:srgbClr val="F8F8F8"/>
                </a:solidFill>
                <a:round/>
                <a:headEnd/>
                <a:tailEnd/>
              </a:ln>
            </p:spPr>
            <p:txBody>
              <a:bodyPr>
                <a:prstTxWarp prst="textNoShape">
                  <a:avLst/>
                </a:prstTxWarp>
              </a:bodyPr>
              <a:lstStyle/>
              <a:p>
                <a:endParaRPr lang="en-US"/>
              </a:p>
            </p:txBody>
          </p:sp>
          <p:sp>
            <p:nvSpPr>
              <p:cNvPr id="196654" name="Line 49"/>
              <p:cNvSpPr>
                <a:spLocks noChangeShapeType="1"/>
              </p:cNvSpPr>
              <p:nvPr/>
            </p:nvSpPr>
            <p:spPr bwMode="auto">
              <a:xfrm flipV="1">
                <a:off x="3381" y="3487"/>
                <a:ext cx="1" cy="42"/>
              </a:xfrm>
              <a:prstGeom prst="line">
                <a:avLst/>
              </a:prstGeom>
              <a:noFill/>
              <a:ln w="19050">
                <a:solidFill>
                  <a:srgbClr val="F8F8F8"/>
                </a:solidFill>
                <a:round/>
                <a:headEnd/>
                <a:tailEnd/>
              </a:ln>
            </p:spPr>
            <p:txBody>
              <a:bodyPr>
                <a:prstTxWarp prst="textNoShape">
                  <a:avLst/>
                </a:prstTxWarp>
              </a:bodyPr>
              <a:lstStyle/>
              <a:p>
                <a:endParaRPr lang="en-US"/>
              </a:p>
            </p:txBody>
          </p:sp>
          <p:sp>
            <p:nvSpPr>
              <p:cNvPr id="196655" name="Line 50"/>
              <p:cNvSpPr>
                <a:spLocks noChangeShapeType="1"/>
              </p:cNvSpPr>
              <p:nvPr/>
            </p:nvSpPr>
            <p:spPr bwMode="auto">
              <a:xfrm flipV="1">
                <a:off x="4582" y="3487"/>
                <a:ext cx="1" cy="42"/>
              </a:xfrm>
              <a:prstGeom prst="line">
                <a:avLst/>
              </a:prstGeom>
              <a:noFill/>
              <a:ln w="19050">
                <a:solidFill>
                  <a:srgbClr val="F8F8F8"/>
                </a:solidFill>
                <a:round/>
                <a:headEnd/>
                <a:tailEnd/>
              </a:ln>
            </p:spPr>
            <p:txBody>
              <a:bodyPr>
                <a:prstTxWarp prst="textNoShape">
                  <a:avLst/>
                </a:prstTxWarp>
              </a:bodyPr>
              <a:lstStyle/>
              <a:p>
                <a:endParaRPr lang="en-US"/>
              </a:p>
            </p:txBody>
          </p:sp>
        </p:grpSp>
      </p:grpSp>
      <p:sp>
        <p:nvSpPr>
          <p:cNvPr id="196624" name="Rectangle 51"/>
          <p:cNvSpPr>
            <a:spLocks noGrp="1" noChangeArrowheads="1"/>
          </p:cNvSpPr>
          <p:nvPr>
            <p:ph type="title"/>
          </p:nvPr>
        </p:nvSpPr>
        <p:spPr>
          <a:xfrm>
            <a:off x="600075" y="0"/>
            <a:ext cx="7996238" cy="1671638"/>
          </a:xfrm>
        </p:spPr>
        <p:txBody>
          <a:bodyPr/>
          <a:lstStyle/>
          <a:p>
            <a:pPr eaLnBrk="1" hangingPunct="1">
              <a:lnSpc>
                <a:spcPct val="95000"/>
              </a:lnSpc>
            </a:pPr>
            <a:r>
              <a:rPr lang="en-US">
                <a:ea typeface="ＭＳ Ｐゴシック" pitchFamily="-105" charset="-128"/>
                <a:cs typeface="ＭＳ Ｐゴシック" pitchFamily="-105" charset="-128"/>
              </a:rPr>
              <a:t>MSAM-7</a:t>
            </a:r>
            <a:br>
              <a:rPr lang="en-US">
                <a:ea typeface="ＭＳ Ｐゴシック" pitchFamily="-105" charset="-128"/>
                <a:cs typeface="ＭＳ Ｐゴシック" pitchFamily="-105" charset="-128"/>
              </a:rPr>
            </a:br>
            <a:r>
              <a:rPr lang="en-US">
                <a:ea typeface="ＭＳ Ｐゴシック" pitchFamily="-105" charset="-128"/>
                <a:cs typeface="ＭＳ Ｐゴシック" pitchFamily="-105" charset="-128"/>
              </a:rPr>
              <a:t> </a:t>
            </a:r>
            <a:r>
              <a:rPr lang="en-US" sz="3200" b="1">
                <a:ea typeface="ＭＳ Ｐゴシック" pitchFamily="-105" charset="-128"/>
                <a:cs typeface="ＭＳ Ｐゴシック" pitchFamily="-105" charset="-128"/>
              </a:rPr>
              <a:t>ED Increased With Increasing Severity of LUTS </a:t>
            </a:r>
          </a:p>
        </p:txBody>
      </p:sp>
      <p:grpSp>
        <p:nvGrpSpPr>
          <p:cNvPr id="8" name="Group 52"/>
          <p:cNvGrpSpPr>
            <a:grpSpLocks/>
          </p:cNvGrpSpPr>
          <p:nvPr/>
        </p:nvGrpSpPr>
        <p:grpSpPr bwMode="auto">
          <a:xfrm>
            <a:off x="1905000" y="2457450"/>
            <a:ext cx="5562600" cy="1905000"/>
            <a:chOff x="1200" y="1488"/>
            <a:chExt cx="3504" cy="1200"/>
          </a:xfrm>
        </p:grpSpPr>
        <p:grpSp>
          <p:nvGrpSpPr>
            <p:cNvPr id="196641" name="Group 53"/>
            <p:cNvGrpSpPr>
              <a:grpSpLocks/>
            </p:cNvGrpSpPr>
            <p:nvPr/>
          </p:nvGrpSpPr>
          <p:grpSpPr bwMode="auto">
            <a:xfrm>
              <a:off x="1200" y="1488"/>
              <a:ext cx="1169" cy="672"/>
              <a:chOff x="1488" y="1344"/>
              <a:chExt cx="1169" cy="672"/>
            </a:xfrm>
          </p:grpSpPr>
          <p:sp>
            <p:nvSpPr>
              <p:cNvPr id="196648" name="Line 54"/>
              <p:cNvSpPr>
                <a:spLocks noChangeShapeType="1"/>
              </p:cNvSpPr>
              <p:nvPr/>
            </p:nvSpPr>
            <p:spPr bwMode="auto">
              <a:xfrm rot="-994672">
                <a:off x="1613" y="1344"/>
                <a:ext cx="720" cy="672"/>
              </a:xfrm>
              <a:prstGeom prst="line">
                <a:avLst/>
              </a:prstGeom>
              <a:noFill/>
              <a:ln w="25400">
                <a:solidFill>
                  <a:srgbClr val="FF0000"/>
                </a:solidFill>
                <a:round/>
                <a:headEnd/>
                <a:tailEnd type="triangle" w="med" len="lg"/>
              </a:ln>
            </p:spPr>
            <p:txBody>
              <a:bodyPr>
                <a:prstTxWarp prst="textNoShape">
                  <a:avLst/>
                </a:prstTxWarp>
              </a:bodyPr>
              <a:lstStyle/>
              <a:p>
                <a:endParaRPr lang="en-US"/>
              </a:p>
            </p:txBody>
          </p:sp>
          <p:sp>
            <p:nvSpPr>
              <p:cNvPr id="196649" name="Text Box 55"/>
              <p:cNvSpPr txBox="1">
                <a:spLocks noChangeArrowheads="1"/>
              </p:cNvSpPr>
              <p:nvPr/>
            </p:nvSpPr>
            <p:spPr bwMode="auto">
              <a:xfrm rot="1629211">
                <a:off x="1488" y="1440"/>
                <a:ext cx="1169" cy="250"/>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2000" b="1" u="none">
                    <a:latin typeface="Arial" pitchFamily="-105" charset="0"/>
                  </a:rPr>
                  <a:t>LUTS Effect</a:t>
                </a:r>
              </a:p>
            </p:txBody>
          </p:sp>
        </p:grpSp>
        <p:grpSp>
          <p:nvGrpSpPr>
            <p:cNvPr id="196642" name="Group 56"/>
            <p:cNvGrpSpPr>
              <a:grpSpLocks/>
            </p:cNvGrpSpPr>
            <p:nvPr/>
          </p:nvGrpSpPr>
          <p:grpSpPr bwMode="auto">
            <a:xfrm>
              <a:off x="3535" y="2016"/>
              <a:ext cx="1169" cy="672"/>
              <a:chOff x="3600" y="2304"/>
              <a:chExt cx="1169" cy="672"/>
            </a:xfrm>
          </p:grpSpPr>
          <p:sp>
            <p:nvSpPr>
              <p:cNvPr id="196646" name="Text Box 57"/>
              <p:cNvSpPr txBox="1">
                <a:spLocks noChangeArrowheads="1"/>
              </p:cNvSpPr>
              <p:nvPr/>
            </p:nvSpPr>
            <p:spPr bwMode="auto">
              <a:xfrm rot="1631792">
                <a:off x="3600" y="2390"/>
                <a:ext cx="1169" cy="250"/>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2000" b="1" u="none">
                    <a:latin typeface="Arial" pitchFamily="-105" charset="0"/>
                  </a:rPr>
                  <a:t>LUTS Effect</a:t>
                </a:r>
              </a:p>
            </p:txBody>
          </p:sp>
          <p:sp>
            <p:nvSpPr>
              <p:cNvPr id="196647" name="Line 58"/>
              <p:cNvSpPr>
                <a:spLocks noChangeShapeType="1"/>
              </p:cNvSpPr>
              <p:nvPr/>
            </p:nvSpPr>
            <p:spPr bwMode="auto">
              <a:xfrm rot="-990721">
                <a:off x="3792" y="2304"/>
                <a:ext cx="720" cy="672"/>
              </a:xfrm>
              <a:prstGeom prst="line">
                <a:avLst/>
              </a:prstGeom>
              <a:noFill/>
              <a:ln w="25400">
                <a:solidFill>
                  <a:srgbClr val="FF0000"/>
                </a:solidFill>
                <a:round/>
                <a:headEnd/>
                <a:tailEnd type="triangle" w="med" len="lg"/>
              </a:ln>
            </p:spPr>
            <p:txBody>
              <a:bodyPr>
                <a:prstTxWarp prst="textNoShape">
                  <a:avLst/>
                </a:prstTxWarp>
              </a:bodyPr>
              <a:lstStyle/>
              <a:p>
                <a:endParaRPr lang="en-US"/>
              </a:p>
            </p:txBody>
          </p:sp>
        </p:grpSp>
        <p:grpSp>
          <p:nvGrpSpPr>
            <p:cNvPr id="196643" name="Group 59"/>
            <p:cNvGrpSpPr>
              <a:grpSpLocks/>
            </p:cNvGrpSpPr>
            <p:nvPr/>
          </p:nvGrpSpPr>
          <p:grpSpPr bwMode="auto">
            <a:xfrm>
              <a:off x="2352" y="1680"/>
              <a:ext cx="1169" cy="672"/>
              <a:chOff x="2592" y="1776"/>
              <a:chExt cx="1169" cy="672"/>
            </a:xfrm>
          </p:grpSpPr>
          <p:sp>
            <p:nvSpPr>
              <p:cNvPr id="196644" name="Line 60"/>
              <p:cNvSpPr>
                <a:spLocks noChangeShapeType="1"/>
              </p:cNvSpPr>
              <p:nvPr/>
            </p:nvSpPr>
            <p:spPr bwMode="auto">
              <a:xfrm rot="-990721">
                <a:off x="2736" y="1776"/>
                <a:ext cx="720" cy="672"/>
              </a:xfrm>
              <a:prstGeom prst="line">
                <a:avLst/>
              </a:prstGeom>
              <a:noFill/>
              <a:ln w="25400">
                <a:solidFill>
                  <a:srgbClr val="FF0000"/>
                </a:solidFill>
                <a:round/>
                <a:headEnd/>
                <a:tailEnd type="triangle" w="med" len="lg"/>
              </a:ln>
            </p:spPr>
            <p:txBody>
              <a:bodyPr>
                <a:prstTxWarp prst="textNoShape">
                  <a:avLst/>
                </a:prstTxWarp>
              </a:bodyPr>
              <a:lstStyle/>
              <a:p>
                <a:endParaRPr lang="en-US"/>
              </a:p>
            </p:txBody>
          </p:sp>
          <p:sp>
            <p:nvSpPr>
              <p:cNvPr id="196645" name="Text Box 61"/>
              <p:cNvSpPr txBox="1">
                <a:spLocks noChangeArrowheads="1"/>
              </p:cNvSpPr>
              <p:nvPr/>
            </p:nvSpPr>
            <p:spPr bwMode="auto">
              <a:xfrm rot="1697212">
                <a:off x="2592" y="1872"/>
                <a:ext cx="1169" cy="250"/>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2000" b="1" u="none">
                    <a:latin typeface="Arial" pitchFamily="-105" charset="0"/>
                  </a:rPr>
                  <a:t>LUTS Effect</a:t>
                </a:r>
              </a:p>
            </p:txBody>
          </p:sp>
        </p:grpSp>
      </p:grpSp>
      <p:grpSp>
        <p:nvGrpSpPr>
          <p:cNvPr id="12" name="Group 62"/>
          <p:cNvGrpSpPr>
            <a:grpSpLocks/>
          </p:cNvGrpSpPr>
          <p:nvPr/>
        </p:nvGrpSpPr>
        <p:grpSpPr bwMode="auto">
          <a:xfrm rot="-395002">
            <a:off x="2133600" y="1771650"/>
            <a:ext cx="3886200" cy="1676400"/>
            <a:chOff x="1728" y="1392"/>
            <a:chExt cx="2448" cy="1056"/>
          </a:xfrm>
        </p:grpSpPr>
        <p:sp>
          <p:nvSpPr>
            <p:cNvPr id="196639" name="Line 63"/>
            <p:cNvSpPr>
              <a:spLocks noChangeShapeType="1"/>
            </p:cNvSpPr>
            <p:nvPr/>
          </p:nvSpPr>
          <p:spPr bwMode="auto">
            <a:xfrm>
              <a:off x="1728" y="1392"/>
              <a:ext cx="2448" cy="1056"/>
            </a:xfrm>
            <a:prstGeom prst="line">
              <a:avLst/>
            </a:prstGeom>
            <a:noFill/>
            <a:ln w="25400">
              <a:solidFill>
                <a:srgbClr val="FF0000"/>
              </a:solidFill>
              <a:round/>
              <a:headEnd/>
              <a:tailEnd type="triangle" w="med" len="lg"/>
            </a:ln>
          </p:spPr>
          <p:txBody>
            <a:bodyPr>
              <a:prstTxWarp prst="textNoShape">
                <a:avLst/>
              </a:prstTxWarp>
            </a:bodyPr>
            <a:lstStyle/>
            <a:p>
              <a:endParaRPr lang="en-US"/>
            </a:p>
          </p:txBody>
        </p:sp>
        <p:sp>
          <p:nvSpPr>
            <p:cNvPr id="196640" name="Text Box 64"/>
            <p:cNvSpPr txBox="1">
              <a:spLocks noChangeArrowheads="1"/>
            </p:cNvSpPr>
            <p:nvPr/>
          </p:nvSpPr>
          <p:spPr bwMode="auto">
            <a:xfrm rot="1467452">
              <a:off x="2352" y="1584"/>
              <a:ext cx="1152" cy="288"/>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2400" b="1" u="none">
                  <a:latin typeface="Arial" pitchFamily="-105" charset="0"/>
                </a:rPr>
                <a:t>Age Effect</a:t>
              </a:r>
            </a:p>
          </p:txBody>
        </p:sp>
      </p:grpSp>
      <p:grpSp>
        <p:nvGrpSpPr>
          <p:cNvPr id="196627" name="Group 65"/>
          <p:cNvGrpSpPr>
            <a:grpSpLocks/>
          </p:cNvGrpSpPr>
          <p:nvPr/>
        </p:nvGrpSpPr>
        <p:grpSpPr bwMode="auto">
          <a:xfrm>
            <a:off x="7434263" y="2868613"/>
            <a:ext cx="1292225" cy="1611312"/>
            <a:chOff x="4683" y="1891"/>
            <a:chExt cx="814" cy="1015"/>
          </a:xfrm>
        </p:grpSpPr>
        <p:sp>
          <p:nvSpPr>
            <p:cNvPr id="196630" name="Rectangle 66"/>
            <p:cNvSpPr>
              <a:spLocks noChangeArrowheads="1"/>
            </p:cNvSpPr>
            <p:nvPr/>
          </p:nvSpPr>
          <p:spPr bwMode="auto">
            <a:xfrm>
              <a:off x="4737" y="2187"/>
              <a:ext cx="78" cy="78"/>
            </a:xfrm>
            <a:prstGeom prst="rect">
              <a:avLst/>
            </a:prstGeom>
            <a:solidFill>
              <a:srgbClr val="00FFFF"/>
            </a:solidFill>
            <a:ln w="9525">
              <a:solidFill>
                <a:schemeClr val="bg2"/>
              </a:solidFill>
              <a:miter lim="800000"/>
              <a:headEnd/>
              <a:tailEnd/>
            </a:ln>
          </p:spPr>
          <p:txBody>
            <a:bodyPr>
              <a:prstTxWarp prst="textNoShape">
                <a:avLst/>
              </a:prstTxWarp>
            </a:bodyPr>
            <a:lstStyle/>
            <a:p>
              <a:endParaRPr lang="en-US"/>
            </a:p>
          </p:txBody>
        </p:sp>
        <p:sp>
          <p:nvSpPr>
            <p:cNvPr id="196631" name="Rectangle 67"/>
            <p:cNvSpPr>
              <a:spLocks noChangeArrowheads="1"/>
            </p:cNvSpPr>
            <p:nvPr/>
          </p:nvSpPr>
          <p:spPr bwMode="auto">
            <a:xfrm>
              <a:off x="4857" y="2139"/>
              <a:ext cx="360" cy="173"/>
            </a:xfrm>
            <a:prstGeom prst="rect">
              <a:avLst/>
            </a:prstGeom>
            <a:noFill/>
            <a:ln w="9525">
              <a:noFill/>
              <a:miter lim="800000"/>
              <a:headEnd/>
              <a:tailEnd/>
            </a:ln>
          </p:spPr>
          <p:txBody>
            <a:bodyPr wrap="none" lIns="0" tIns="0" rIns="0" bIns="0">
              <a:prstTxWarp prst="textNoShape">
                <a:avLst/>
              </a:prstTxWarp>
              <a:spAutoFit/>
            </a:bodyPr>
            <a:lstStyle/>
            <a:p>
              <a:pPr eaLnBrk="0" hangingPunct="0">
                <a:spcBef>
                  <a:spcPct val="50000"/>
                </a:spcBef>
              </a:pPr>
              <a:r>
                <a:rPr lang="en-US" sz="1800" b="1" u="none">
                  <a:solidFill>
                    <a:srgbClr val="F8F8F8"/>
                  </a:solidFill>
                  <a:latin typeface="Arial" pitchFamily="-105" charset="0"/>
                </a:rPr>
                <a:t>None</a:t>
              </a:r>
              <a:endParaRPr lang="en-US" sz="1400" b="1" u="none">
                <a:latin typeface="Arial" pitchFamily="-105" charset="0"/>
              </a:endParaRPr>
            </a:p>
          </p:txBody>
        </p:sp>
        <p:sp>
          <p:nvSpPr>
            <p:cNvPr id="196632" name="Rectangle 68"/>
            <p:cNvSpPr>
              <a:spLocks noChangeArrowheads="1"/>
            </p:cNvSpPr>
            <p:nvPr/>
          </p:nvSpPr>
          <p:spPr bwMode="auto">
            <a:xfrm>
              <a:off x="4737" y="2385"/>
              <a:ext cx="78" cy="78"/>
            </a:xfrm>
            <a:prstGeom prst="rect">
              <a:avLst/>
            </a:prstGeom>
            <a:solidFill>
              <a:srgbClr val="FFFF00"/>
            </a:solidFill>
            <a:ln w="9525">
              <a:solidFill>
                <a:schemeClr val="bg2"/>
              </a:solidFill>
              <a:miter lim="800000"/>
              <a:headEnd/>
              <a:tailEnd/>
            </a:ln>
          </p:spPr>
          <p:txBody>
            <a:bodyPr>
              <a:prstTxWarp prst="textNoShape">
                <a:avLst/>
              </a:prstTxWarp>
            </a:bodyPr>
            <a:lstStyle/>
            <a:p>
              <a:endParaRPr lang="en-US"/>
            </a:p>
          </p:txBody>
        </p:sp>
        <p:sp>
          <p:nvSpPr>
            <p:cNvPr id="196633" name="Rectangle 69"/>
            <p:cNvSpPr>
              <a:spLocks noChangeArrowheads="1"/>
            </p:cNvSpPr>
            <p:nvPr/>
          </p:nvSpPr>
          <p:spPr bwMode="auto">
            <a:xfrm>
              <a:off x="4857" y="2337"/>
              <a:ext cx="288" cy="173"/>
            </a:xfrm>
            <a:prstGeom prst="rect">
              <a:avLst/>
            </a:prstGeom>
            <a:noFill/>
            <a:ln w="9525">
              <a:noFill/>
              <a:miter lim="800000"/>
              <a:headEnd/>
              <a:tailEnd/>
            </a:ln>
          </p:spPr>
          <p:txBody>
            <a:bodyPr wrap="none" lIns="0" tIns="0" rIns="0" bIns="0">
              <a:prstTxWarp prst="textNoShape">
                <a:avLst/>
              </a:prstTxWarp>
              <a:spAutoFit/>
            </a:bodyPr>
            <a:lstStyle/>
            <a:p>
              <a:pPr eaLnBrk="0" hangingPunct="0">
                <a:spcBef>
                  <a:spcPct val="50000"/>
                </a:spcBef>
              </a:pPr>
              <a:r>
                <a:rPr lang="en-US" sz="1800" b="1" u="none">
                  <a:solidFill>
                    <a:srgbClr val="F8F8F8"/>
                  </a:solidFill>
                  <a:latin typeface="Arial" pitchFamily="-105" charset="0"/>
                </a:rPr>
                <a:t>Mild</a:t>
              </a:r>
              <a:endParaRPr lang="en-US" sz="1400" b="1" u="none">
                <a:latin typeface="Arial" pitchFamily="-105" charset="0"/>
              </a:endParaRPr>
            </a:p>
          </p:txBody>
        </p:sp>
        <p:sp>
          <p:nvSpPr>
            <p:cNvPr id="196634" name="Rectangle 70"/>
            <p:cNvSpPr>
              <a:spLocks noChangeArrowheads="1"/>
            </p:cNvSpPr>
            <p:nvPr/>
          </p:nvSpPr>
          <p:spPr bwMode="auto">
            <a:xfrm>
              <a:off x="4737" y="2583"/>
              <a:ext cx="78" cy="78"/>
            </a:xfrm>
            <a:prstGeom prst="rect">
              <a:avLst/>
            </a:prstGeom>
            <a:solidFill>
              <a:srgbClr val="FF9900"/>
            </a:solidFill>
            <a:ln w="9525">
              <a:solidFill>
                <a:schemeClr val="bg2"/>
              </a:solidFill>
              <a:miter lim="800000"/>
              <a:headEnd/>
              <a:tailEnd/>
            </a:ln>
          </p:spPr>
          <p:txBody>
            <a:bodyPr>
              <a:prstTxWarp prst="textNoShape">
                <a:avLst/>
              </a:prstTxWarp>
            </a:bodyPr>
            <a:lstStyle/>
            <a:p>
              <a:endParaRPr lang="en-US"/>
            </a:p>
          </p:txBody>
        </p:sp>
        <p:sp>
          <p:nvSpPr>
            <p:cNvPr id="196635" name="Rectangle 71"/>
            <p:cNvSpPr>
              <a:spLocks noChangeArrowheads="1"/>
            </p:cNvSpPr>
            <p:nvPr/>
          </p:nvSpPr>
          <p:spPr bwMode="auto">
            <a:xfrm>
              <a:off x="4857" y="2535"/>
              <a:ext cx="640" cy="173"/>
            </a:xfrm>
            <a:prstGeom prst="rect">
              <a:avLst/>
            </a:prstGeom>
            <a:noFill/>
            <a:ln w="9525">
              <a:noFill/>
              <a:miter lim="800000"/>
              <a:headEnd/>
              <a:tailEnd/>
            </a:ln>
          </p:spPr>
          <p:txBody>
            <a:bodyPr wrap="none" lIns="0" tIns="0" rIns="0" bIns="0">
              <a:prstTxWarp prst="textNoShape">
                <a:avLst/>
              </a:prstTxWarp>
              <a:spAutoFit/>
            </a:bodyPr>
            <a:lstStyle/>
            <a:p>
              <a:pPr eaLnBrk="0" hangingPunct="0">
                <a:spcBef>
                  <a:spcPct val="50000"/>
                </a:spcBef>
              </a:pPr>
              <a:r>
                <a:rPr lang="en-US" sz="1800" b="1" u="none">
                  <a:solidFill>
                    <a:srgbClr val="F8F8F8"/>
                  </a:solidFill>
                  <a:latin typeface="Arial" pitchFamily="-105" charset="0"/>
                </a:rPr>
                <a:t>Moderate</a:t>
              </a:r>
              <a:endParaRPr lang="en-US" sz="1400" b="1" u="none">
                <a:latin typeface="Arial" pitchFamily="-105" charset="0"/>
              </a:endParaRPr>
            </a:p>
          </p:txBody>
        </p:sp>
        <p:sp>
          <p:nvSpPr>
            <p:cNvPr id="196636" name="Rectangle 72"/>
            <p:cNvSpPr>
              <a:spLocks noChangeArrowheads="1"/>
            </p:cNvSpPr>
            <p:nvPr/>
          </p:nvSpPr>
          <p:spPr bwMode="auto">
            <a:xfrm>
              <a:off x="4737" y="2781"/>
              <a:ext cx="78" cy="78"/>
            </a:xfrm>
            <a:prstGeom prst="rect">
              <a:avLst/>
            </a:prstGeom>
            <a:solidFill>
              <a:srgbClr val="FF0000"/>
            </a:solidFill>
            <a:ln w="9525">
              <a:solidFill>
                <a:schemeClr val="bg2"/>
              </a:solidFill>
              <a:miter lim="800000"/>
              <a:headEnd/>
              <a:tailEnd/>
            </a:ln>
          </p:spPr>
          <p:txBody>
            <a:bodyPr>
              <a:prstTxWarp prst="textNoShape">
                <a:avLst/>
              </a:prstTxWarp>
            </a:bodyPr>
            <a:lstStyle/>
            <a:p>
              <a:endParaRPr lang="en-US"/>
            </a:p>
          </p:txBody>
        </p:sp>
        <p:sp>
          <p:nvSpPr>
            <p:cNvPr id="196637" name="Rectangle 73"/>
            <p:cNvSpPr>
              <a:spLocks noChangeArrowheads="1"/>
            </p:cNvSpPr>
            <p:nvPr/>
          </p:nvSpPr>
          <p:spPr bwMode="auto">
            <a:xfrm>
              <a:off x="4857" y="2733"/>
              <a:ext cx="472" cy="173"/>
            </a:xfrm>
            <a:prstGeom prst="rect">
              <a:avLst/>
            </a:prstGeom>
            <a:noFill/>
            <a:ln w="9525">
              <a:noFill/>
              <a:miter lim="800000"/>
              <a:headEnd/>
              <a:tailEnd/>
            </a:ln>
          </p:spPr>
          <p:txBody>
            <a:bodyPr wrap="none" lIns="0" tIns="0" rIns="0" bIns="0">
              <a:prstTxWarp prst="textNoShape">
                <a:avLst/>
              </a:prstTxWarp>
              <a:spAutoFit/>
            </a:bodyPr>
            <a:lstStyle/>
            <a:p>
              <a:pPr eaLnBrk="0" hangingPunct="0">
                <a:spcBef>
                  <a:spcPct val="50000"/>
                </a:spcBef>
              </a:pPr>
              <a:r>
                <a:rPr lang="en-US" sz="1800" b="1" u="none">
                  <a:solidFill>
                    <a:srgbClr val="F8F8F8"/>
                  </a:solidFill>
                  <a:latin typeface="Arial" pitchFamily="-105" charset="0"/>
                </a:rPr>
                <a:t>Severe</a:t>
              </a:r>
              <a:endParaRPr lang="en-US" sz="1400" b="1" u="none">
                <a:latin typeface="Arial" pitchFamily="-105" charset="0"/>
              </a:endParaRPr>
            </a:p>
          </p:txBody>
        </p:sp>
        <p:sp>
          <p:nvSpPr>
            <p:cNvPr id="196638" name="Text Box 74"/>
            <p:cNvSpPr txBox="1">
              <a:spLocks noChangeArrowheads="1"/>
            </p:cNvSpPr>
            <p:nvPr/>
          </p:nvSpPr>
          <p:spPr bwMode="auto">
            <a:xfrm>
              <a:off x="4683" y="1891"/>
              <a:ext cx="492" cy="231"/>
            </a:xfrm>
            <a:prstGeom prst="rect">
              <a:avLst/>
            </a:prstGeom>
            <a:noFill/>
            <a:ln w="12700">
              <a:noFill/>
              <a:miter lim="800000"/>
              <a:headEnd/>
              <a:tailEnd/>
            </a:ln>
          </p:spPr>
          <p:txBody>
            <a:bodyPr wrap="none">
              <a:prstTxWarp prst="textNoShape">
                <a:avLst/>
              </a:prstTxWarp>
              <a:spAutoFit/>
            </a:bodyPr>
            <a:lstStyle/>
            <a:p>
              <a:pPr eaLnBrk="0" hangingPunct="0"/>
              <a:r>
                <a:rPr lang="fr-FR" sz="1800" b="1" u="none">
                  <a:latin typeface="Arial" pitchFamily="-105" charset="0"/>
                </a:rPr>
                <a:t>LUTS</a:t>
              </a:r>
            </a:p>
          </p:txBody>
        </p:sp>
      </p:grpSp>
      <p:sp>
        <p:nvSpPr>
          <p:cNvPr id="196628" name="Rectangle 75"/>
          <p:cNvSpPr>
            <a:spLocks noChangeArrowheads="1"/>
          </p:cNvSpPr>
          <p:nvPr/>
        </p:nvSpPr>
        <p:spPr bwMode="auto">
          <a:xfrm>
            <a:off x="165100" y="6030913"/>
            <a:ext cx="8978900" cy="804862"/>
          </a:xfrm>
          <a:prstGeom prst="rect">
            <a:avLst/>
          </a:prstGeom>
          <a:noFill/>
          <a:ln w="9525">
            <a:noFill/>
            <a:miter lim="800000"/>
            <a:headEnd/>
            <a:tailEnd/>
          </a:ln>
        </p:spPr>
        <p:txBody>
          <a:bodyPr anchor="b">
            <a:prstTxWarp prst="textNoShape">
              <a:avLst/>
            </a:prstTxWarp>
            <a:spAutoFit/>
          </a:bodyPr>
          <a:lstStyle/>
          <a:p>
            <a:pPr eaLnBrk="0" hangingPunct="0">
              <a:spcBef>
                <a:spcPct val="25000"/>
              </a:spcBef>
            </a:pPr>
            <a:r>
              <a:rPr lang="en-US" sz="1300" u="none">
                <a:latin typeface="Arial" pitchFamily="-105" charset="0"/>
              </a:rPr>
              <a:t>Base: Men sexually active/sexual intercourse during past 4 weeks (n=9099)</a:t>
            </a:r>
          </a:p>
          <a:p>
            <a:pPr eaLnBrk="0" hangingPunct="0">
              <a:spcBef>
                <a:spcPct val="25000"/>
              </a:spcBef>
            </a:pPr>
            <a:r>
              <a:rPr lang="en-US" sz="1300" u="none">
                <a:latin typeface="Arial" pitchFamily="-105" charset="0"/>
              </a:rPr>
              <a:t> *as measured by IIEF.</a:t>
            </a:r>
          </a:p>
          <a:p>
            <a:pPr eaLnBrk="0" hangingPunct="0">
              <a:spcBef>
                <a:spcPct val="25000"/>
              </a:spcBef>
            </a:pPr>
            <a:endParaRPr lang="en-US" sz="200" u="none">
              <a:latin typeface="Arial" pitchFamily="-105" charset="0"/>
            </a:endParaRPr>
          </a:p>
          <a:p>
            <a:pPr>
              <a:spcBef>
                <a:spcPct val="25000"/>
              </a:spcBef>
              <a:buClr>
                <a:srgbClr val="FFFF99"/>
              </a:buClr>
            </a:pPr>
            <a:r>
              <a:rPr lang="nl-NL" sz="1200" u="none">
                <a:latin typeface="Arial" pitchFamily="-105" charset="0"/>
              </a:rPr>
              <a:t>Rosen R et al. </a:t>
            </a:r>
            <a:r>
              <a:rPr lang="nl-NL" sz="1200" i="1" u="none">
                <a:latin typeface="Arial" pitchFamily="-105" charset="0"/>
              </a:rPr>
              <a:t>Eur Urol.</a:t>
            </a:r>
            <a:r>
              <a:rPr lang="nl-NL" sz="1200" u="none">
                <a:latin typeface="Arial" pitchFamily="-105" charset="0"/>
              </a:rPr>
              <a:t> 2003; 44:637-649.</a:t>
            </a:r>
            <a:endParaRPr lang="en-US" sz="1200" u="none">
              <a:latin typeface="Arial" pitchFamily="-105" charset="0"/>
            </a:endParaRPr>
          </a:p>
        </p:txBody>
      </p:sp>
      <p:sp>
        <p:nvSpPr>
          <p:cNvPr id="196629" name="Rectangle 76"/>
          <p:cNvSpPr>
            <a:spLocks noChangeArrowheads="1"/>
          </p:cNvSpPr>
          <p:nvPr/>
        </p:nvSpPr>
        <p:spPr bwMode="auto">
          <a:xfrm>
            <a:off x="3810000" y="5759450"/>
            <a:ext cx="1244600" cy="274638"/>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800" b="1" u="none">
                <a:latin typeface="Arial" pitchFamily="-105" charset="0"/>
              </a:rPr>
              <a:t>Age (years)</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685800" y="457200"/>
            <a:ext cx="7620000" cy="1524000"/>
          </a:xfrm>
          <a:prstGeom prst="rect">
            <a:avLst/>
          </a:prstGeom>
          <a:noFill/>
          <a:ln w="9525">
            <a:noFill/>
            <a:miter lim="800000"/>
            <a:headEnd/>
            <a:tailEnd/>
          </a:ln>
          <a:effectLst>
            <a:outerShdw blurRad="63500" dist="38099" dir="2700000" algn="ctr" rotWithShape="0">
              <a:srgbClr val="000000">
                <a:alpha val="74998"/>
              </a:srgbClr>
            </a:outerShdw>
          </a:effectLst>
        </p:spPr>
        <p:txBody>
          <a:bodyPr anchor="ctr">
            <a:prstTxWarp prst="textNoShape">
              <a:avLst/>
            </a:prstTxWarp>
          </a:bodyPr>
          <a:lstStyle/>
          <a:p>
            <a:pPr algn="ctr" eaLnBrk="0" hangingPunct="0">
              <a:defRPr/>
            </a:pPr>
            <a:r>
              <a:rPr lang="en-US" u="none">
                <a:solidFill>
                  <a:schemeClr val="tx2"/>
                </a:solidFill>
                <a:latin typeface="Arial" charset="0"/>
                <a:ea typeface="+mn-ea"/>
                <a:cs typeface="+mn-cs"/>
              </a:rPr>
              <a:t>Mechanisms for Co-existence </a:t>
            </a:r>
          </a:p>
          <a:p>
            <a:pPr algn="ctr" eaLnBrk="0" hangingPunct="0">
              <a:defRPr/>
            </a:pPr>
            <a:r>
              <a:rPr lang="en-US" u="none">
                <a:solidFill>
                  <a:schemeClr val="tx2"/>
                </a:solidFill>
                <a:latin typeface="Arial" charset="0"/>
                <a:ea typeface="+mn-ea"/>
                <a:cs typeface="+mn-cs"/>
              </a:rPr>
              <a:t>of ED and BPH</a:t>
            </a:r>
          </a:p>
        </p:txBody>
      </p:sp>
      <p:sp>
        <p:nvSpPr>
          <p:cNvPr id="57347" name="Rectangle 3"/>
          <p:cNvSpPr>
            <a:spLocks noChangeArrowheads="1"/>
          </p:cNvSpPr>
          <p:nvPr/>
        </p:nvSpPr>
        <p:spPr bwMode="auto">
          <a:xfrm>
            <a:off x="1066800" y="2514600"/>
            <a:ext cx="7010400" cy="2971800"/>
          </a:xfrm>
          <a:prstGeom prst="rect">
            <a:avLst/>
          </a:prstGeom>
          <a:noFill/>
          <a:ln w="9525">
            <a:noFill/>
            <a:miter lim="800000"/>
            <a:headEnd/>
            <a:tailEnd/>
          </a:ln>
          <a:effectLst>
            <a:outerShdw blurRad="63500" dist="38099" dir="2700000" algn="ctr" rotWithShape="0">
              <a:srgbClr val="000000">
                <a:alpha val="74998"/>
              </a:srgbClr>
            </a:outerShdw>
          </a:effectLst>
        </p:spPr>
        <p:txBody>
          <a:bodyPr>
            <a:prstTxWarp prst="textNoShape">
              <a:avLst/>
            </a:prstTxWarp>
          </a:bodyPr>
          <a:lstStyle/>
          <a:p>
            <a:pPr marL="342900" indent="-342900" eaLnBrk="0" hangingPunct="0">
              <a:lnSpc>
                <a:spcPct val="130000"/>
              </a:lnSpc>
              <a:spcBef>
                <a:spcPct val="20000"/>
              </a:spcBef>
              <a:buClr>
                <a:schemeClr val="folHlink"/>
              </a:buClr>
              <a:buSzPct val="81000"/>
              <a:buFont typeface="Arial" charset="0"/>
              <a:buChar char="●"/>
              <a:defRPr/>
            </a:pPr>
            <a:r>
              <a:rPr lang="en-US" sz="2400" b="1" u="none">
                <a:effectLst>
                  <a:outerShdw blurRad="38100" dist="38100" dir="2700000" algn="tl">
                    <a:srgbClr val="000000"/>
                  </a:outerShdw>
                </a:effectLst>
                <a:latin typeface="Arial" charset="0"/>
                <a:ea typeface="+mn-ea"/>
                <a:cs typeface="+mn-cs"/>
              </a:rPr>
              <a:t>Diminished quality of life theory</a:t>
            </a:r>
          </a:p>
          <a:p>
            <a:pPr marL="342900" indent="-342900" eaLnBrk="0" hangingPunct="0">
              <a:lnSpc>
                <a:spcPct val="130000"/>
              </a:lnSpc>
              <a:spcBef>
                <a:spcPct val="20000"/>
              </a:spcBef>
              <a:buClr>
                <a:schemeClr val="folHlink"/>
              </a:buClr>
              <a:buSzPct val="81000"/>
              <a:buFont typeface="Arial" charset="0"/>
              <a:buChar char="●"/>
              <a:defRPr/>
            </a:pPr>
            <a:endParaRPr lang="en-US" sz="2400" b="1" u="none">
              <a:effectLst>
                <a:outerShdw blurRad="38100" dist="38100" dir="2700000" algn="tl">
                  <a:srgbClr val="000000"/>
                </a:outerShdw>
              </a:effectLst>
              <a:latin typeface="Arial" charset="0"/>
              <a:ea typeface="+mn-ea"/>
              <a:cs typeface="+mn-cs"/>
            </a:endParaRPr>
          </a:p>
          <a:p>
            <a:pPr marL="342900" indent="-342900" eaLnBrk="0" hangingPunct="0">
              <a:lnSpc>
                <a:spcPct val="130000"/>
              </a:lnSpc>
              <a:spcBef>
                <a:spcPct val="20000"/>
              </a:spcBef>
              <a:buClr>
                <a:schemeClr val="folHlink"/>
              </a:buClr>
              <a:buSzPct val="81000"/>
              <a:buFont typeface="Arial" charset="0"/>
              <a:buChar char="●"/>
              <a:defRPr/>
            </a:pPr>
            <a:r>
              <a:rPr lang="en-US" sz="2400" b="1" u="none">
                <a:effectLst>
                  <a:outerShdw blurRad="38100" dist="38100" dir="2700000" algn="tl">
                    <a:srgbClr val="000000"/>
                  </a:outerShdw>
                </a:effectLst>
                <a:latin typeface="Arial" charset="0"/>
                <a:ea typeface="+mn-ea"/>
                <a:cs typeface="+mn-cs"/>
              </a:rPr>
              <a:t>Increased sympathetic tone theory</a:t>
            </a:r>
          </a:p>
          <a:p>
            <a:pPr marL="342900" indent="-342900" eaLnBrk="0" hangingPunct="0">
              <a:lnSpc>
                <a:spcPct val="130000"/>
              </a:lnSpc>
              <a:spcBef>
                <a:spcPct val="20000"/>
              </a:spcBef>
              <a:buClr>
                <a:schemeClr val="folHlink"/>
              </a:buClr>
              <a:buSzPct val="81000"/>
              <a:buFont typeface="Arial" charset="0"/>
              <a:buChar char="●"/>
              <a:defRPr/>
            </a:pPr>
            <a:endParaRPr lang="en-US" sz="2400" b="1" u="none">
              <a:effectLst>
                <a:outerShdw blurRad="38100" dist="38100" dir="2700000" algn="tl">
                  <a:srgbClr val="000000"/>
                </a:outerShdw>
              </a:effectLst>
              <a:latin typeface="Arial" charset="0"/>
              <a:ea typeface="+mn-ea"/>
              <a:cs typeface="+mn-cs"/>
            </a:endParaRPr>
          </a:p>
          <a:p>
            <a:pPr marL="342900" indent="-342900" eaLnBrk="0" hangingPunct="0">
              <a:lnSpc>
                <a:spcPct val="130000"/>
              </a:lnSpc>
              <a:spcBef>
                <a:spcPct val="20000"/>
              </a:spcBef>
              <a:buClr>
                <a:schemeClr val="folHlink"/>
              </a:buClr>
              <a:buSzPct val="81000"/>
              <a:buFont typeface="Arial" charset="0"/>
              <a:buChar char="●"/>
              <a:defRPr/>
            </a:pPr>
            <a:r>
              <a:rPr lang="en-US" sz="2400" b="1" u="none">
                <a:effectLst>
                  <a:outerShdw blurRad="38100" dist="38100" dir="2700000" algn="tl">
                    <a:srgbClr val="000000"/>
                  </a:outerShdw>
                </a:effectLst>
                <a:latin typeface="Arial" charset="0"/>
                <a:ea typeface="+mn-ea"/>
                <a:cs typeface="+mn-cs"/>
              </a:rPr>
              <a:t>Ischemia/Endothelial Dysfunction</a:t>
            </a:r>
          </a:p>
          <a:p>
            <a:pPr marL="342900" indent="-342900" eaLnBrk="0" hangingPunct="0">
              <a:lnSpc>
                <a:spcPct val="130000"/>
              </a:lnSpc>
              <a:spcBef>
                <a:spcPct val="20000"/>
              </a:spcBef>
              <a:buClr>
                <a:schemeClr val="folHlink"/>
              </a:buClr>
              <a:buSzPct val="81000"/>
              <a:buFont typeface="Arial" charset="0"/>
              <a:buChar char="●"/>
              <a:defRPr/>
            </a:pPr>
            <a:endParaRPr lang="en-US" sz="2400" b="1" u="none">
              <a:effectLst>
                <a:outerShdw blurRad="38100" dist="38100" dir="2700000" algn="tl">
                  <a:srgbClr val="000000"/>
                </a:outerShdw>
              </a:effectLst>
              <a:latin typeface="Arial" charset="0"/>
              <a:ea typeface="+mn-ea"/>
              <a:cs typeface="+mn-cs"/>
            </a:endParaRPr>
          </a:p>
          <a:p>
            <a:pPr marL="342900" indent="-342900" eaLnBrk="0" hangingPunct="0">
              <a:lnSpc>
                <a:spcPct val="130000"/>
              </a:lnSpc>
              <a:spcBef>
                <a:spcPct val="20000"/>
              </a:spcBef>
              <a:buClr>
                <a:schemeClr val="folHlink"/>
              </a:buClr>
              <a:buSzPct val="81000"/>
              <a:buFont typeface="Arial" charset="0"/>
              <a:buChar char="●"/>
              <a:defRPr/>
            </a:pPr>
            <a:r>
              <a:rPr lang="en-US" sz="2400" b="1" u="none">
                <a:effectLst>
                  <a:outerShdw blurRad="38100" dist="38100" dir="2700000" algn="tl">
                    <a:srgbClr val="000000"/>
                  </a:outerShdw>
                </a:effectLst>
                <a:latin typeface="Arial" charset="0"/>
                <a:ea typeface="+mn-ea"/>
                <a:cs typeface="+mn-cs"/>
              </a:rPr>
              <a:t>NO alteration theory</a:t>
            </a:r>
          </a:p>
          <a:p>
            <a:pPr marL="342900" indent="-342900" eaLnBrk="0" hangingPunct="0">
              <a:lnSpc>
                <a:spcPct val="130000"/>
              </a:lnSpc>
              <a:spcBef>
                <a:spcPct val="20000"/>
              </a:spcBef>
              <a:buClr>
                <a:schemeClr val="folHlink"/>
              </a:buClr>
              <a:buSzPct val="81000"/>
              <a:buFont typeface="Arial" charset="0"/>
              <a:buChar char="●"/>
              <a:defRPr/>
            </a:pPr>
            <a:endParaRPr lang="en-US" sz="2400" b="1" u="none">
              <a:effectLst>
                <a:outerShdw blurRad="38100" dist="38100" dir="2700000" algn="tl">
                  <a:srgbClr val="000000"/>
                </a:outerShdw>
              </a:effectLst>
              <a:latin typeface="Arial" charset="0"/>
              <a:ea typeface="+mn-ea"/>
              <a:cs typeface="+mn-cs"/>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393950" y="1789113"/>
            <a:ext cx="5332413" cy="3417887"/>
          </a:xfrm>
          <a:prstGeom prst="rect">
            <a:avLst/>
          </a:prstGeom>
          <a:noFill/>
          <a:ln w="9525">
            <a:noFill/>
            <a:miter lim="800000"/>
            <a:headEnd/>
            <a:tailEnd/>
          </a:ln>
        </p:spPr>
        <p:txBody>
          <a:bodyPr>
            <a:prstTxWarp prst="textNoShape">
              <a:avLst/>
            </a:prstTxWarp>
          </a:bodyPr>
          <a:lstStyle/>
          <a:p>
            <a:endParaRPr lang="en-US"/>
          </a:p>
        </p:txBody>
      </p:sp>
      <p:sp>
        <p:nvSpPr>
          <p:cNvPr id="28675" name="Line 3"/>
          <p:cNvSpPr>
            <a:spLocks noChangeShapeType="1"/>
          </p:cNvSpPr>
          <p:nvPr/>
        </p:nvSpPr>
        <p:spPr bwMode="auto">
          <a:xfrm>
            <a:off x="2393950" y="1789113"/>
            <a:ext cx="1588" cy="3417887"/>
          </a:xfrm>
          <a:prstGeom prst="line">
            <a:avLst/>
          </a:prstGeom>
          <a:noFill/>
          <a:ln w="19050">
            <a:solidFill>
              <a:srgbClr val="FFFFFF"/>
            </a:solidFill>
            <a:round/>
            <a:headEnd/>
            <a:tailEnd/>
          </a:ln>
        </p:spPr>
        <p:txBody>
          <a:bodyPr>
            <a:prstTxWarp prst="textNoShape">
              <a:avLst/>
            </a:prstTxWarp>
          </a:bodyPr>
          <a:lstStyle/>
          <a:p>
            <a:endParaRPr lang="en-US"/>
          </a:p>
        </p:txBody>
      </p:sp>
      <p:sp>
        <p:nvSpPr>
          <p:cNvPr id="28676" name="Line 4"/>
          <p:cNvSpPr>
            <a:spLocks noChangeShapeType="1"/>
          </p:cNvSpPr>
          <p:nvPr/>
        </p:nvSpPr>
        <p:spPr bwMode="auto">
          <a:xfrm>
            <a:off x="2330450" y="5207000"/>
            <a:ext cx="63500" cy="1588"/>
          </a:xfrm>
          <a:prstGeom prst="line">
            <a:avLst/>
          </a:prstGeom>
          <a:noFill/>
          <a:ln w="19050">
            <a:solidFill>
              <a:srgbClr val="FFFFFF"/>
            </a:solidFill>
            <a:round/>
            <a:headEnd/>
            <a:tailEnd/>
          </a:ln>
        </p:spPr>
        <p:txBody>
          <a:bodyPr>
            <a:prstTxWarp prst="textNoShape">
              <a:avLst/>
            </a:prstTxWarp>
          </a:bodyPr>
          <a:lstStyle/>
          <a:p>
            <a:endParaRPr lang="en-US"/>
          </a:p>
        </p:txBody>
      </p:sp>
      <p:sp>
        <p:nvSpPr>
          <p:cNvPr id="28677" name="Line 5"/>
          <p:cNvSpPr>
            <a:spLocks noChangeShapeType="1"/>
          </p:cNvSpPr>
          <p:nvPr/>
        </p:nvSpPr>
        <p:spPr bwMode="auto">
          <a:xfrm>
            <a:off x="2330450" y="4868863"/>
            <a:ext cx="63500" cy="1587"/>
          </a:xfrm>
          <a:prstGeom prst="line">
            <a:avLst/>
          </a:prstGeom>
          <a:noFill/>
          <a:ln w="19050">
            <a:solidFill>
              <a:srgbClr val="FFFFFF"/>
            </a:solidFill>
            <a:round/>
            <a:headEnd/>
            <a:tailEnd/>
          </a:ln>
        </p:spPr>
        <p:txBody>
          <a:bodyPr>
            <a:prstTxWarp prst="textNoShape">
              <a:avLst/>
            </a:prstTxWarp>
          </a:bodyPr>
          <a:lstStyle/>
          <a:p>
            <a:endParaRPr lang="en-US"/>
          </a:p>
        </p:txBody>
      </p:sp>
      <p:sp>
        <p:nvSpPr>
          <p:cNvPr id="28678" name="Line 6"/>
          <p:cNvSpPr>
            <a:spLocks noChangeShapeType="1"/>
          </p:cNvSpPr>
          <p:nvPr/>
        </p:nvSpPr>
        <p:spPr bwMode="auto">
          <a:xfrm>
            <a:off x="2330450" y="4522788"/>
            <a:ext cx="63500" cy="1587"/>
          </a:xfrm>
          <a:prstGeom prst="line">
            <a:avLst/>
          </a:prstGeom>
          <a:noFill/>
          <a:ln w="19050">
            <a:solidFill>
              <a:srgbClr val="FFFFFF"/>
            </a:solidFill>
            <a:round/>
            <a:headEnd/>
            <a:tailEnd/>
          </a:ln>
        </p:spPr>
        <p:txBody>
          <a:bodyPr>
            <a:prstTxWarp prst="textNoShape">
              <a:avLst/>
            </a:prstTxWarp>
          </a:bodyPr>
          <a:lstStyle/>
          <a:p>
            <a:endParaRPr lang="en-US"/>
          </a:p>
        </p:txBody>
      </p:sp>
      <p:sp>
        <p:nvSpPr>
          <p:cNvPr id="28679" name="Line 7"/>
          <p:cNvSpPr>
            <a:spLocks noChangeShapeType="1"/>
          </p:cNvSpPr>
          <p:nvPr/>
        </p:nvSpPr>
        <p:spPr bwMode="auto">
          <a:xfrm>
            <a:off x="2330450" y="4183063"/>
            <a:ext cx="63500" cy="1587"/>
          </a:xfrm>
          <a:prstGeom prst="line">
            <a:avLst/>
          </a:prstGeom>
          <a:noFill/>
          <a:ln w="19050">
            <a:solidFill>
              <a:srgbClr val="FFFFFF"/>
            </a:solidFill>
            <a:round/>
            <a:headEnd/>
            <a:tailEnd/>
          </a:ln>
        </p:spPr>
        <p:txBody>
          <a:bodyPr>
            <a:prstTxWarp prst="textNoShape">
              <a:avLst/>
            </a:prstTxWarp>
          </a:bodyPr>
          <a:lstStyle/>
          <a:p>
            <a:endParaRPr lang="en-US"/>
          </a:p>
        </p:txBody>
      </p:sp>
      <p:sp>
        <p:nvSpPr>
          <p:cNvPr id="28680" name="Line 8"/>
          <p:cNvSpPr>
            <a:spLocks noChangeShapeType="1"/>
          </p:cNvSpPr>
          <p:nvPr/>
        </p:nvSpPr>
        <p:spPr bwMode="auto">
          <a:xfrm>
            <a:off x="2330450" y="3838575"/>
            <a:ext cx="63500" cy="1588"/>
          </a:xfrm>
          <a:prstGeom prst="line">
            <a:avLst/>
          </a:prstGeom>
          <a:noFill/>
          <a:ln w="19050">
            <a:solidFill>
              <a:srgbClr val="FFFFFF"/>
            </a:solidFill>
            <a:round/>
            <a:headEnd/>
            <a:tailEnd/>
          </a:ln>
        </p:spPr>
        <p:txBody>
          <a:bodyPr>
            <a:prstTxWarp prst="textNoShape">
              <a:avLst/>
            </a:prstTxWarp>
          </a:bodyPr>
          <a:lstStyle/>
          <a:p>
            <a:endParaRPr lang="en-US"/>
          </a:p>
        </p:txBody>
      </p:sp>
      <p:sp>
        <p:nvSpPr>
          <p:cNvPr id="28681" name="Line 9"/>
          <p:cNvSpPr>
            <a:spLocks noChangeShapeType="1"/>
          </p:cNvSpPr>
          <p:nvPr/>
        </p:nvSpPr>
        <p:spPr bwMode="auto">
          <a:xfrm>
            <a:off x="2330450" y="3498850"/>
            <a:ext cx="63500" cy="1588"/>
          </a:xfrm>
          <a:prstGeom prst="line">
            <a:avLst/>
          </a:prstGeom>
          <a:noFill/>
          <a:ln w="19050">
            <a:solidFill>
              <a:srgbClr val="FFFFFF"/>
            </a:solidFill>
            <a:round/>
            <a:headEnd/>
            <a:tailEnd/>
          </a:ln>
        </p:spPr>
        <p:txBody>
          <a:bodyPr>
            <a:prstTxWarp prst="textNoShape">
              <a:avLst/>
            </a:prstTxWarp>
          </a:bodyPr>
          <a:lstStyle/>
          <a:p>
            <a:endParaRPr lang="en-US"/>
          </a:p>
        </p:txBody>
      </p:sp>
      <p:sp>
        <p:nvSpPr>
          <p:cNvPr id="28682" name="Line 10"/>
          <p:cNvSpPr>
            <a:spLocks noChangeShapeType="1"/>
          </p:cNvSpPr>
          <p:nvPr/>
        </p:nvSpPr>
        <p:spPr bwMode="auto">
          <a:xfrm>
            <a:off x="2330450" y="3160713"/>
            <a:ext cx="63500" cy="1587"/>
          </a:xfrm>
          <a:prstGeom prst="line">
            <a:avLst/>
          </a:prstGeom>
          <a:noFill/>
          <a:ln w="19050">
            <a:solidFill>
              <a:srgbClr val="FFFFFF"/>
            </a:solidFill>
            <a:round/>
            <a:headEnd/>
            <a:tailEnd/>
          </a:ln>
        </p:spPr>
        <p:txBody>
          <a:bodyPr>
            <a:prstTxWarp prst="textNoShape">
              <a:avLst/>
            </a:prstTxWarp>
          </a:bodyPr>
          <a:lstStyle/>
          <a:p>
            <a:endParaRPr lang="en-US"/>
          </a:p>
        </p:txBody>
      </p:sp>
      <p:sp>
        <p:nvSpPr>
          <p:cNvPr id="28683" name="Line 11"/>
          <p:cNvSpPr>
            <a:spLocks noChangeShapeType="1"/>
          </p:cNvSpPr>
          <p:nvPr/>
        </p:nvSpPr>
        <p:spPr bwMode="auto">
          <a:xfrm>
            <a:off x="2330450" y="2813050"/>
            <a:ext cx="63500" cy="1588"/>
          </a:xfrm>
          <a:prstGeom prst="line">
            <a:avLst/>
          </a:prstGeom>
          <a:noFill/>
          <a:ln w="19050">
            <a:solidFill>
              <a:srgbClr val="FFFFFF"/>
            </a:solidFill>
            <a:round/>
            <a:headEnd/>
            <a:tailEnd/>
          </a:ln>
        </p:spPr>
        <p:txBody>
          <a:bodyPr>
            <a:prstTxWarp prst="textNoShape">
              <a:avLst/>
            </a:prstTxWarp>
          </a:bodyPr>
          <a:lstStyle/>
          <a:p>
            <a:endParaRPr lang="en-US"/>
          </a:p>
        </p:txBody>
      </p:sp>
      <p:sp>
        <p:nvSpPr>
          <p:cNvPr id="28684" name="Line 12"/>
          <p:cNvSpPr>
            <a:spLocks noChangeShapeType="1"/>
          </p:cNvSpPr>
          <p:nvPr/>
        </p:nvSpPr>
        <p:spPr bwMode="auto">
          <a:xfrm>
            <a:off x="2330450" y="2474913"/>
            <a:ext cx="63500" cy="1587"/>
          </a:xfrm>
          <a:prstGeom prst="line">
            <a:avLst/>
          </a:prstGeom>
          <a:noFill/>
          <a:ln w="19050">
            <a:solidFill>
              <a:srgbClr val="FFFFFF"/>
            </a:solidFill>
            <a:round/>
            <a:headEnd/>
            <a:tailEnd/>
          </a:ln>
        </p:spPr>
        <p:txBody>
          <a:bodyPr>
            <a:prstTxWarp prst="textNoShape">
              <a:avLst/>
            </a:prstTxWarp>
          </a:bodyPr>
          <a:lstStyle/>
          <a:p>
            <a:endParaRPr lang="en-US"/>
          </a:p>
        </p:txBody>
      </p:sp>
      <p:sp>
        <p:nvSpPr>
          <p:cNvPr id="28685" name="Line 13"/>
          <p:cNvSpPr>
            <a:spLocks noChangeShapeType="1"/>
          </p:cNvSpPr>
          <p:nvPr/>
        </p:nvSpPr>
        <p:spPr bwMode="auto">
          <a:xfrm>
            <a:off x="2330450" y="2128838"/>
            <a:ext cx="63500" cy="1587"/>
          </a:xfrm>
          <a:prstGeom prst="line">
            <a:avLst/>
          </a:prstGeom>
          <a:noFill/>
          <a:ln w="19050">
            <a:solidFill>
              <a:srgbClr val="FFFFFF"/>
            </a:solidFill>
            <a:round/>
            <a:headEnd/>
            <a:tailEnd/>
          </a:ln>
        </p:spPr>
        <p:txBody>
          <a:bodyPr>
            <a:prstTxWarp prst="textNoShape">
              <a:avLst/>
            </a:prstTxWarp>
          </a:bodyPr>
          <a:lstStyle/>
          <a:p>
            <a:endParaRPr lang="en-US"/>
          </a:p>
        </p:txBody>
      </p:sp>
      <p:sp>
        <p:nvSpPr>
          <p:cNvPr id="28686" name="Line 14"/>
          <p:cNvSpPr>
            <a:spLocks noChangeShapeType="1"/>
          </p:cNvSpPr>
          <p:nvPr/>
        </p:nvSpPr>
        <p:spPr bwMode="auto">
          <a:xfrm>
            <a:off x="2330450" y="1789113"/>
            <a:ext cx="63500" cy="1587"/>
          </a:xfrm>
          <a:prstGeom prst="line">
            <a:avLst/>
          </a:prstGeom>
          <a:noFill/>
          <a:ln w="19050">
            <a:solidFill>
              <a:srgbClr val="FFFFFF"/>
            </a:solidFill>
            <a:round/>
            <a:headEnd/>
            <a:tailEnd/>
          </a:ln>
        </p:spPr>
        <p:txBody>
          <a:bodyPr>
            <a:prstTxWarp prst="textNoShape">
              <a:avLst/>
            </a:prstTxWarp>
          </a:bodyPr>
          <a:lstStyle/>
          <a:p>
            <a:endParaRPr lang="en-US"/>
          </a:p>
        </p:txBody>
      </p:sp>
      <p:sp>
        <p:nvSpPr>
          <p:cNvPr id="28687" name="Line 15"/>
          <p:cNvSpPr>
            <a:spLocks noChangeShapeType="1"/>
          </p:cNvSpPr>
          <p:nvPr/>
        </p:nvSpPr>
        <p:spPr bwMode="auto">
          <a:xfrm>
            <a:off x="2393950" y="5207000"/>
            <a:ext cx="5332413" cy="1588"/>
          </a:xfrm>
          <a:prstGeom prst="line">
            <a:avLst/>
          </a:prstGeom>
          <a:noFill/>
          <a:ln w="19050">
            <a:solidFill>
              <a:srgbClr val="FFFFFF"/>
            </a:solidFill>
            <a:round/>
            <a:headEnd/>
            <a:tailEnd/>
          </a:ln>
        </p:spPr>
        <p:txBody>
          <a:bodyPr>
            <a:prstTxWarp prst="textNoShape">
              <a:avLst/>
            </a:prstTxWarp>
          </a:bodyPr>
          <a:lstStyle/>
          <a:p>
            <a:endParaRPr lang="en-US"/>
          </a:p>
        </p:txBody>
      </p:sp>
      <p:sp>
        <p:nvSpPr>
          <p:cNvPr id="28688" name="Line 16"/>
          <p:cNvSpPr>
            <a:spLocks noChangeShapeType="1"/>
          </p:cNvSpPr>
          <p:nvPr/>
        </p:nvSpPr>
        <p:spPr bwMode="auto">
          <a:xfrm flipV="1">
            <a:off x="2393950" y="5207000"/>
            <a:ext cx="1588" cy="66675"/>
          </a:xfrm>
          <a:prstGeom prst="line">
            <a:avLst/>
          </a:prstGeom>
          <a:noFill/>
          <a:ln w="19050">
            <a:solidFill>
              <a:srgbClr val="FFFFFF"/>
            </a:solidFill>
            <a:round/>
            <a:headEnd/>
            <a:tailEnd/>
          </a:ln>
        </p:spPr>
        <p:txBody>
          <a:bodyPr>
            <a:prstTxWarp prst="textNoShape">
              <a:avLst/>
            </a:prstTxWarp>
          </a:bodyPr>
          <a:lstStyle/>
          <a:p>
            <a:endParaRPr lang="en-US"/>
          </a:p>
        </p:txBody>
      </p:sp>
      <p:sp>
        <p:nvSpPr>
          <p:cNvPr id="28689" name="Line 17"/>
          <p:cNvSpPr>
            <a:spLocks noChangeShapeType="1"/>
          </p:cNvSpPr>
          <p:nvPr/>
        </p:nvSpPr>
        <p:spPr bwMode="auto">
          <a:xfrm flipV="1">
            <a:off x="3155950" y="5207000"/>
            <a:ext cx="1588" cy="66675"/>
          </a:xfrm>
          <a:prstGeom prst="line">
            <a:avLst/>
          </a:prstGeom>
          <a:noFill/>
          <a:ln w="19050">
            <a:solidFill>
              <a:srgbClr val="FFFFFF"/>
            </a:solidFill>
            <a:round/>
            <a:headEnd/>
            <a:tailEnd/>
          </a:ln>
        </p:spPr>
        <p:txBody>
          <a:bodyPr>
            <a:prstTxWarp prst="textNoShape">
              <a:avLst/>
            </a:prstTxWarp>
          </a:bodyPr>
          <a:lstStyle/>
          <a:p>
            <a:endParaRPr lang="en-US"/>
          </a:p>
        </p:txBody>
      </p:sp>
      <p:sp>
        <p:nvSpPr>
          <p:cNvPr id="28690" name="Line 18"/>
          <p:cNvSpPr>
            <a:spLocks noChangeShapeType="1"/>
          </p:cNvSpPr>
          <p:nvPr/>
        </p:nvSpPr>
        <p:spPr bwMode="auto">
          <a:xfrm flipV="1">
            <a:off x="3916363" y="5207000"/>
            <a:ext cx="1587" cy="66675"/>
          </a:xfrm>
          <a:prstGeom prst="line">
            <a:avLst/>
          </a:prstGeom>
          <a:noFill/>
          <a:ln w="19050">
            <a:solidFill>
              <a:srgbClr val="FFFFFF"/>
            </a:solidFill>
            <a:round/>
            <a:headEnd/>
            <a:tailEnd/>
          </a:ln>
        </p:spPr>
        <p:txBody>
          <a:bodyPr>
            <a:prstTxWarp prst="textNoShape">
              <a:avLst/>
            </a:prstTxWarp>
          </a:bodyPr>
          <a:lstStyle/>
          <a:p>
            <a:endParaRPr lang="en-US"/>
          </a:p>
        </p:txBody>
      </p:sp>
      <p:sp>
        <p:nvSpPr>
          <p:cNvPr id="28691" name="Line 19"/>
          <p:cNvSpPr>
            <a:spLocks noChangeShapeType="1"/>
          </p:cNvSpPr>
          <p:nvPr/>
        </p:nvSpPr>
        <p:spPr bwMode="auto">
          <a:xfrm flipV="1">
            <a:off x="4678363" y="5207000"/>
            <a:ext cx="1587" cy="66675"/>
          </a:xfrm>
          <a:prstGeom prst="line">
            <a:avLst/>
          </a:prstGeom>
          <a:noFill/>
          <a:ln w="19050">
            <a:solidFill>
              <a:srgbClr val="FFFFFF"/>
            </a:solidFill>
            <a:round/>
            <a:headEnd/>
            <a:tailEnd/>
          </a:ln>
        </p:spPr>
        <p:txBody>
          <a:bodyPr>
            <a:prstTxWarp prst="textNoShape">
              <a:avLst/>
            </a:prstTxWarp>
          </a:bodyPr>
          <a:lstStyle/>
          <a:p>
            <a:endParaRPr lang="en-US"/>
          </a:p>
        </p:txBody>
      </p:sp>
      <p:sp>
        <p:nvSpPr>
          <p:cNvPr id="28692" name="Line 20"/>
          <p:cNvSpPr>
            <a:spLocks noChangeShapeType="1"/>
          </p:cNvSpPr>
          <p:nvPr/>
        </p:nvSpPr>
        <p:spPr bwMode="auto">
          <a:xfrm flipV="1">
            <a:off x="5440363" y="5207000"/>
            <a:ext cx="1587" cy="66675"/>
          </a:xfrm>
          <a:prstGeom prst="line">
            <a:avLst/>
          </a:prstGeom>
          <a:noFill/>
          <a:ln w="19050">
            <a:solidFill>
              <a:srgbClr val="FFFFFF"/>
            </a:solidFill>
            <a:round/>
            <a:headEnd/>
            <a:tailEnd/>
          </a:ln>
        </p:spPr>
        <p:txBody>
          <a:bodyPr>
            <a:prstTxWarp prst="textNoShape">
              <a:avLst/>
            </a:prstTxWarp>
          </a:bodyPr>
          <a:lstStyle/>
          <a:p>
            <a:endParaRPr lang="en-US"/>
          </a:p>
        </p:txBody>
      </p:sp>
      <p:sp>
        <p:nvSpPr>
          <p:cNvPr id="28693" name="Line 21"/>
          <p:cNvSpPr>
            <a:spLocks noChangeShapeType="1"/>
          </p:cNvSpPr>
          <p:nvPr/>
        </p:nvSpPr>
        <p:spPr bwMode="auto">
          <a:xfrm flipV="1">
            <a:off x="6202363" y="5207000"/>
            <a:ext cx="1587" cy="66675"/>
          </a:xfrm>
          <a:prstGeom prst="line">
            <a:avLst/>
          </a:prstGeom>
          <a:noFill/>
          <a:ln w="19050">
            <a:solidFill>
              <a:srgbClr val="FFFFFF"/>
            </a:solidFill>
            <a:round/>
            <a:headEnd/>
            <a:tailEnd/>
          </a:ln>
        </p:spPr>
        <p:txBody>
          <a:bodyPr>
            <a:prstTxWarp prst="textNoShape">
              <a:avLst/>
            </a:prstTxWarp>
          </a:bodyPr>
          <a:lstStyle/>
          <a:p>
            <a:endParaRPr lang="en-US"/>
          </a:p>
        </p:txBody>
      </p:sp>
      <p:sp>
        <p:nvSpPr>
          <p:cNvPr id="28694" name="Line 22"/>
          <p:cNvSpPr>
            <a:spLocks noChangeShapeType="1"/>
          </p:cNvSpPr>
          <p:nvPr/>
        </p:nvSpPr>
        <p:spPr bwMode="auto">
          <a:xfrm flipV="1">
            <a:off x="6964363" y="5207000"/>
            <a:ext cx="1587" cy="66675"/>
          </a:xfrm>
          <a:prstGeom prst="line">
            <a:avLst/>
          </a:prstGeom>
          <a:noFill/>
          <a:ln w="19050">
            <a:solidFill>
              <a:srgbClr val="FFFFFF"/>
            </a:solidFill>
            <a:round/>
            <a:headEnd/>
            <a:tailEnd/>
          </a:ln>
        </p:spPr>
        <p:txBody>
          <a:bodyPr>
            <a:prstTxWarp prst="textNoShape">
              <a:avLst/>
            </a:prstTxWarp>
          </a:bodyPr>
          <a:lstStyle/>
          <a:p>
            <a:endParaRPr lang="en-US"/>
          </a:p>
        </p:txBody>
      </p:sp>
      <p:sp>
        <p:nvSpPr>
          <p:cNvPr id="28695" name="Line 23"/>
          <p:cNvSpPr>
            <a:spLocks noChangeShapeType="1"/>
          </p:cNvSpPr>
          <p:nvPr/>
        </p:nvSpPr>
        <p:spPr bwMode="auto">
          <a:xfrm flipV="1">
            <a:off x="7726363" y="5207000"/>
            <a:ext cx="1587" cy="66675"/>
          </a:xfrm>
          <a:prstGeom prst="line">
            <a:avLst/>
          </a:prstGeom>
          <a:noFill/>
          <a:ln w="19050">
            <a:solidFill>
              <a:srgbClr val="FFFFFF"/>
            </a:solidFill>
            <a:round/>
            <a:headEnd/>
            <a:tailEnd/>
          </a:ln>
        </p:spPr>
        <p:txBody>
          <a:bodyPr>
            <a:prstTxWarp prst="textNoShape">
              <a:avLst/>
            </a:prstTxWarp>
          </a:bodyPr>
          <a:lstStyle/>
          <a:p>
            <a:endParaRPr lang="en-US"/>
          </a:p>
        </p:txBody>
      </p:sp>
      <p:sp>
        <p:nvSpPr>
          <p:cNvPr id="28696" name="Line 24"/>
          <p:cNvSpPr>
            <a:spLocks noChangeShapeType="1"/>
          </p:cNvSpPr>
          <p:nvPr/>
        </p:nvSpPr>
        <p:spPr bwMode="auto">
          <a:xfrm flipV="1">
            <a:off x="2773363" y="4581525"/>
            <a:ext cx="763587" cy="625475"/>
          </a:xfrm>
          <a:prstGeom prst="line">
            <a:avLst/>
          </a:prstGeom>
          <a:noFill/>
          <a:ln w="23813">
            <a:solidFill>
              <a:srgbClr val="C0C0C0"/>
            </a:solidFill>
            <a:round/>
            <a:headEnd/>
            <a:tailEnd/>
          </a:ln>
        </p:spPr>
        <p:txBody>
          <a:bodyPr>
            <a:prstTxWarp prst="textNoShape">
              <a:avLst/>
            </a:prstTxWarp>
          </a:bodyPr>
          <a:lstStyle/>
          <a:p>
            <a:endParaRPr lang="en-US"/>
          </a:p>
        </p:txBody>
      </p:sp>
      <p:sp>
        <p:nvSpPr>
          <p:cNvPr id="28697" name="Line 25"/>
          <p:cNvSpPr>
            <a:spLocks noChangeShapeType="1"/>
          </p:cNvSpPr>
          <p:nvPr/>
        </p:nvSpPr>
        <p:spPr bwMode="auto">
          <a:xfrm flipV="1">
            <a:off x="3536950" y="4125913"/>
            <a:ext cx="762000" cy="455612"/>
          </a:xfrm>
          <a:prstGeom prst="line">
            <a:avLst/>
          </a:prstGeom>
          <a:noFill/>
          <a:ln w="23813">
            <a:solidFill>
              <a:srgbClr val="C0C0C0"/>
            </a:solidFill>
            <a:round/>
            <a:headEnd/>
            <a:tailEnd/>
          </a:ln>
        </p:spPr>
        <p:txBody>
          <a:bodyPr>
            <a:prstTxWarp prst="textNoShape">
              <a:avLst/>
            </a:prstTxWarp>
          </a:bodyPr>
          <a:lstStyle/>
          <a:p>
            <a:endParaRPr lang="en-US"/>
          </a:p>
        </p:txBody>
      </p:sp>
      <p:sp>
        <p:nvSpPr>
          <p:cNvPr id="28698" name="Line 26"/>
          <p:cNvSpPr>
            <a:spLocks noChangeShapeType="1"/>
          </p:cNvSpPr>
          <p:nvPr/>
        </p:nvSpPr>
        <p:spPr bwMode="auto">
          <a:xfrm flipV="1">
            <a:off x="4298950" y="3402013"/>
            <a:ext cx="760413" cy="723900"/>
          </a:xfrm>
          <a:prstGeom prst="line">
            <a:avLst/>
          </a:prstGeom>
          <a:noFill/>
          <a:ln w="23813">
            <a:solidFill>
              <a:srgbClr val="C0C0C0"/>
            </a:solidFill>
            <a:round/>
            <a:headEnd/>
            <a:tailEnd/>
          </a:ln>
        </p:spPr>
        <p:txBody>
          <a:bodyPr>
            <a:prstTxWarp prst="textNoShape">
              <a:avLst/>
            </a:prstTxWarp>
          </a:bodyPr>
          <a:lstStyle/>
          <a:p>
            <a:endParaRPr lang="en-US"/>
          </a:p>
        </p:txBody>
      </p:sp>
      <p:sp>
        <p:nvSpPr>
          <p:cNvPr id="28699" name="Line 27"/>
          <p:cNvSpPr>
            <a:spLocks noChangeShapeType="1"/>
          </p:cNvSpPr>
          <p:nvPr/>
        </p:nvSpPr>
        <p:spPr bwMode="auto">
          <a:xfrm flipV="1">
            <a:off x="5059363" y="3211513"/>
            <a:ext cx="762000" cy="190500"/>
          </a:xfrm>
          <a:prstGeom prst="line">
            <a:avLst/>
          </a:prstGeom>
          <a:noFill/>
          <a:ln w="23813">
            <a:solidFill>
              <a:srgbClr val="C0C0C0"/>
            </a:solidFill>
            <a:round/>
            <a:headEnd/>
            <a:tailEnd/>
          </a:ln>
        </p:spPr>
        <p:txBody>
          <a:bodyPr>
            <a:prstTxWarp prst="textNoShape">
              <a:avLst/>
            </a:prstTxWarp>
          </a:bodyPr>
          <a:lstStyle/>
          <a:p>
            <a:endParaRPr lang="en-US"/>
          </a:p>
        </p:txBody>
      </p:sp>
      <p:sp>
        <p:nvSpPr>
          <p:cNvPr id="28700" name="Line 28"/>
          <p:cNvSpPr>
            <a:spLocks noChangeShapeType="1"/>
          </p:cNvSpPr>
          <p:nvPr/>
        </p:nvSpPr>
        <p:spPr bwMode="auto">
          <a:xfrm flipV="1">
            <a:off x="5821363" y="2644775"/>
            <a:ext cx="762000" cy="566738"/>
          </a:xfrm>
          <a:prstGeom prst="line">
            <a:avLst/>
          </a:prstGeom>
          <a:noFill/>
          <a:ln w="23813">
            <a:solidFill>
              <a:srgbClr val="C0C0C0"/>
            </a:solidFill>
            <a:round/>
            <a:headEnd/>
            <a:tailEnd/>
          </a:ln>
        </p:spPr>
        <p:txBody>
          <a:bodyPr>
            <a:prstTxWarp prst="textNoShape">
              <a:avLst/>
            </a:prstTxWarp>
          </a:bodyPr>
          <a:lstStyle/>
          <a:p>
            <a:endParaRPr lang="en-US"/>
          </a:p>
        </p:txBody>
      </p:sp>
      <p:sp>
        <p:nvSpPr>
          <p:cNvPr id="28701" name="Line 29"/>
          <p:cNvSpPr>
            <a:spLocks noChangeShapeType="1"/>
          </p:cNvSpPr>
          <p:nvPr/>
        </p:nvSpPr>
        <p:spPr bwMode="auto">
          <a:xfrm flipV="1">
            <a:off x="6583363" y="1789113"/>
            <a:ext cx="762000" cy="855662"/>
          </a:xfrm>
          <a:prstGeom prst="line">
            <a:avLst/>
          </a:prstGeom>
          <a:noFill/>
          <a:ln w="23813">
            <a:solidFill>
              <a:srgbClr val="C0C0C0"/>
            </a:solidFill>
            <a:round/>
            <a:headEnd/>
            <a:tailEnd/>
          </a:ln>
        </p:spPr>
        <p:txBody>
          <a:bodyPr>
            <a:prstTxWarp prst="textNoShape">
              <a:avLst/>
            </a:prstTxWarp>
          </a:bodyPr>
          <a:lstStyle/>
          <a:p>
            <a:endParaRPr lang="en-US"/>
          </a:p>
        </p:txBody>
      </p:sp>
      <p:sp>
        <p:nvSpPr>
          <p:cNvPr id="28702" name="Line 30"/>
          <p:cNvSpPr>
            <a:spLocks noChangeShapeType="1"/>
          </p:cNvSpPr>
          <p:nvPr/>
        </p:nvSpPr>
        <p:spPr bwMode="auto">
          <a:xfrm>
            <a:off x="2773363" y="5207000"/>
            <a:ext cx="763587" cy="1588"/>
          </a:xfrm>
          <a:prstGeom prst="line">
            <a:avLst/>
          </a:prstGeom>
          <a:noFill/>
          <a:ln w="23813">
            <a:solidFill>
              <a:srgbClr val="FF99CC"/>
            </a:solidFill>
            <a:round/>
            <a:headEnd/>
            <a:tailEnd/>
          </a:ln>
        </p:spPr>
        <p:txBody>
          <a:bodyPr>
            <a:prstTxWarp prst="textNoShape">
              <a:avLst/>
            </a:prstTxWarp>
          </a:bodyPr>
          <a:lstStyle/>
          <a:p>
            <a:endParaRPr lang="en-US"/>
          </a:p>
        </p:txBody>
      </p:sp>
      <p:sp>
        <p:nvSpPr>
          <p:cNvPr id="28703" name="Line 31"/>
          <p:cNvSpPr>
            <a:spLocks noChangeShapeType="1"/>
          </p:cNvSpPr>
          <p:nvPr/>
        </p:nvSpPr>
        <p:spPr bwMode="auto">
          <a:xfrm flipV="1">
            <a:off x="3536950" y="4965700"/>
            <a:ext cx="762000" cy="241300"/>
          </a:xfrm>
          <a:prstGeom prst="line">
            <a:avLst/>
          </a:prstGeom>
          <a:noFill/>
          <a:ln w="23813">
            <a:solidFill>
              <a:srgbClr val="FF99CC"/>
            </a:solidFill>
            <a:round/>
            <a:headEnd/>
            <a:tailEnd/>
          </a:ln>
        </p:spPr>
        <p:txBody>
          <a:bodyPr>
            <a:prstTxWarp prst="textNoShape">
              <a:avLst/>
            </a:prstTxWarp>
          </a:bodyPr>
          <a:lstStyle/>
          <a:p>
            <a:endParaRPr lang="en-US"/>
          </a:p>
        </p:txBody>
      </p:sp>
      <p:sp>
        <p:nvSpPr>
          <p:cNvPr id="28704" name="Line 32"/>
          <p:cNvSpPr>
            <a:spLocks noChangeShapeType="1"/>
          </p:cNvSpPr>
          <p:nvPr/>
        </p:nvSpPr>
        <p:spPr bwMode="auto">
          <a:xfrm flipV="1">
            <a:off x="4298950" y="4065588"/>
            <a:ext cx="760413" cy="900112"/>
          </a:xfrm>
          <a:prstGeom prst="line">
            <a:avLst/>
          </a:prstGeom>
          <a:noFill/>
          <a:ln w="23813">
            <a:solidFill>
              <a:srgbClr val="FF99CC"/>
            </a:solidFill>
            <a:round/>
            <a:headEnd/>
            <a:tailEnd/>
          </a:ln>
        </p:spPr>
        <p:txBody>
          <a:bodyPr>
            <a:prstTxWarp prst="textNoShape">
              <a:avLst/>
            </a:prstTxWarp>
          </a:bodyPr>
          <a:lstStyle/>
          <a:p>
            <a:endParaRPr lang="en-US"/>
          </a:p>
        </p:txBody>
      </p:sp>
      <p:sp>
        <p:nvSpPr>
          <p:cNvPr id="28705" name="Line 33"/>
          <p:cNvSpPr>
            <a:spLocks noChangeShapeType="1"/>
          </p:cNvSpPr>
          <p:nvPr/>
        </p:nvSpPr>
        <p:spPr bwMode="auto">
          <a:xfrm flipV="1">
            <a:off x="5059363" y="2828925"/>
            <a:ext cx="762000" cy="1236663"/>
          </a:xfrm>
          <a:prstGeom prst="line">
            <a:avLst/>
          </a:prstGeom>
          <a:noFill/>
          <a:ln w="23813">
            <a:solidFill>
              <a:srgbClr val="FF99CC"/>
            </a:solidFill>
            <a:round/>
            <a:headEnd/>
            <a:tailEnd/>
          </a:ln>
        </p:spPr>
        <p:txBody>
          <a:bodyPr>
            <a:prstTxWarp prst="textNoShape">
              <a:avLst/>
            </a:prstTxWarp>
          </a:bodyPr>
          <a:lstStyle/>
          <a:p>
            <a:endParaRPr lang="en-US"/>
          </a:p>
        </p:txBody>
      </p:sp>
      <p:sp>
        <p:nvSpPr>
          <p:cNvPr id="28706" name="Line 34"/>
          <p:cNvSpPr>
            <a:spLocks noChangeShapeType="1"/>
          </p:cNvSpPr>
          <p:nvPr/>
        </p:nvSpPr>
        <p:spPr bwMode="auto">
          <a:xfrm flipV="1">
            <a:off x="5821363" y="2393950"/>
            <a:ext cx="762000" cy="434975"/>
          </a:xfrm>
          <a:prstGeom prst="line">
            <a:avLst/>
          </a:prstGeom>
          <a:noFill/>
          <a:ln w="23813">
            <a:solidFill>
              <a:srgbClr val="FF99CC"/>
            </a:solidFill>
            <a:round/>
            <a:headEnd/>
            <a:tailEnd/>
          </a:ln>
        </p:spPr>
        <p:txBody>
          <a:bodyPr>
            <a:prstTxWarp prst="textNoShape">
              <a:avLst/>
            </a:prstTxWarp>
          </a:bodyPr>
          <a:lstStyle/>
          <a:p>
            <a:endParaRPr lang="en-US"/>
          </a:p>
        </p:txBody>
      </p:sp>
      <p:sp>
        <p:nvSpPr>
          <p:cNvPr id="28707" name="Rectangle 35"/>
          <p:cNvSpPr>
            <a:spLocks noChangeArrowheads="1"/>
          </p:cNvSpPr>
          <p:nvPr/>
        </p:nvSpPr>
        <p:spPr bwMode="auto">
          <a:xfrm>
            <a:off x="2767013" y="5200650"/>
            <a:ext cx="42862" cy="22225"/>
          </a:xfrm>
          <a:prstGeom prst="rect">
            <a:avLst/>
          </a:prstGeom>
          <a:solidFill>
            <a:srgbClr val="00FFFF"/>
          </a:solidFill>
          <a:ln w="9525">
            <a:noFill/>
            <a:miter lim="800000"/>
            <a:headEnd/>
            <a:tailEnd/>
          </a:ln>
        </p:spPr>
        <p:txBody>
          <a:bodyPr>
            <a:prstTxWarp prst="textNoShape">
              <a:avLst/>
            </a:prstTxWarp>
          </a:bodyPr>
          <a:lstStyle/>
          <a:p>
            <a:endParaRPr lang="en-US"/>
          </a:p>
        </p:txBody>
      </p:sp>
      <p:sp>
        <p:nvSpPr>
          <p:cNvPr id="28708" name="Rectangle 36"/>
          <p:cNvSpPr>
            <a:spLocks noChangeArrowheads="1"/>
          </p:cNvSpPr>
          <p:nvPr/>
        </p:nvSpPr>
        <p:spPr bwMode="auto">
          <a:xfrm>
            <a:off x="2894013" y="5200650"/>
            <a:ext cx="41275" cy="22225"/>
          </a:xfrm>
          <a:prstGeom prst="rect">
            <a:avLst/>
          </a:prstGeom>
          <a:solidFill>
            <a:srgbClr val="00FFFF"/>
          </a:solidFill>
          <a:ln w="9525">
            <a:noFill/>
            <a:miter lim="800000"/>
            <a:headEnd/>
            <a:tailEnd/>
          </a:ln>
        </p:spPr>
        <p:txBody>
          <a:bodyPr>
            <a:prstTxWarp prst="textNoShape">
              <a:avLst/>
            </a:prstTxWarp>
          </a:bodyPr>
          <a:lstStyle/>
          <a:p>
            <a:endParaRPr lang="en-US"/>
          </a:p>
        </p:txBody>
      </p:sp>
      <p:sp>
        <p:nvSpPr>
          <p:cNvPr id="28709" name="Rectangle 37"/>
          <p:cNvSpPr>
            <a:spLocks noChangeArrowheads="1"/>
          </p:cNvSpPr>
          <p:nvPr/>
        </p:nvSpPr>
        <p:spPr bwMode="auto">
          <a:xfrm>
            <a:off x="3022600" y="5200650"/>
            <a:ext cx="41275" cy="22225"/>
          </a:xfrm>
          <a:prstGeom prst="rect">
            <a:avLst/>
          </a:prstGeom>
          <a:solidFill>
            <a:srgbClr val="00FFFF"/>
          </a:solidFill>
          <a:ln w="9525">
            <a:noFill/>
            <a:miter lim="800000"/>
            <a:headEnd/>
            <a:tailEnd/>
          </a:ln>
        </p:spPr>
        <p:txBody>
          <a:bodyPr>
            <a:prstTxWarp prst="textNoShape">
              <a:avLst/>
            </a:prstTxWarp>
          </a:bodyPr>
          <a:lstStyle/>
          <a:p>
            <a:endParaRPr lang="en-US"/>
          </a:p>
        </p:txBody>
      </p:sp>
      <p:sp>
        <p:nvSpPr>
          <p:cNvPr id="28710" name="Rectangle 38"/>
          <p:cNvSpPr>
            <a:spLocks noChangeArrowheads="1"/>
          </p:cNvSpPr>
          <p:nvPr/>
        </p:nvSpPr>
        <p:spPr bwMode="auto">
          <a:xfrm>
            <a:off x="3148013" y="5200650"/>
            <a:ext cx="42862" cy="22225"/>
          </a:xfrm>
          <a:prstGeom prst="rect">
            <a:avLst/>
          </a:prstGeom>
          <a:solidFill>
            <a:srgbClr val="00FFFF"/>
          </a:solidFill>
          <a:ln w="9525">
            <a:noFill/>
            <a:miter lim="800000"/>
            <a:headEnd/>
            <a:tailEnd/>
          </a:ln>
        </p:spPr>
        <p:txBody>
          <a:bodyPr>
            <a:prstTxWarp prst="textNoShape">
              <a:avLst/>
            </a:prstTxWarp>
          </a:bodyPr>
          <a:lstStyle/>
          <a:p>
            <a:endParaRPr lang="en-US"/>
          </a:p>
        </p:txBody>
      </p:sp>
      <p:sp>
        <p:nvSpPr>
          <p:cNvPr id="28711" name="Rectangle 39"/>
          <p:cNvSpPr>
            <a:spLocks noChangeArrowheads="1"/>
          </p:cNvSpPr>
          <p:nvPr/>
        </p:nvSpPr>
        <p:spPr bwMode="auto">
          <a:xfrm>
            <a:off x="3275013" y="5200650"/>
            <a:ext cx="42862" cy="22225"/>
          </a:xfrm>
          <a:prstGeom prst="rect">
            <a:avLst/>
          </a:prstGeom>
          <a:solidFill>
            <a:srgbClr val="00FFFF"/>
          </a:solidFill>
          <a:ln w="9525">
            <a:noFill/>
            <a:miter lim="800000"/>
            <a:headEnd/>
            <a:tailEnd/>
          </a:ln>
        </p:spPr>
        <p:txBody>
          <a:bodyPr>
            <a:prstTxWarp prst="textNoShape">
              <a:avLst/>
            </a:prstTxWarp>
          </a:bodyPr>
          <a:lstStyle/>
          <a:p>
            <a:endParaRPr lang="en-US"/>
          </a:p>
        </p:txBody>
      </p:sp>
      <p:sp>
        <p:nvSpPr>
          <p:cNvPr id="28712" name="Rectangle 40"/>
          <p:cNvSpPr>
            <a:spLocks noChangeArrowheads="1"/>
          </p:cNvSpPr>
          <p:nvPr/>
        </p:nvSpPr>
        <p:spPr bwMode="auto">
          <a:xfrm>
            <a:off x="3402013" y="5200650"/>
            <a:ext cx="42862" cy="22225"/>
          </a:xfrm>
          <a:prstGeom prst="rect">
            <a:avLst/>
          </a:prstGeom>
          <a:solidFill>
            <a:srgbClr val="00FFFF"/>
          </a:solidFill>
          <a:ln w="9525">
            <a:noFill/>
            <a:miter lim="800000"/>
            <a:headEnd/>
            <a:tailEnd/>
          </a:ln>
        </p:spPr>
        <p:txBody>
          <a:bodyPr>
            <a:prstTxWarp prst="textNoShape">
              <a:avLst/>
            </a:prstTxWarp>
          </a:bodyPr>
          <a:lstStyle/>
          <a:p>
            <a:endParaRPr lang="en-US"/>
          </a:p>
        </p:txBody>
      </p:sp>
      <p:sp>
        <p:nvSpPr>
          <p:cNvPr id="28713" name="Rectangle 41"/>
          <p:cNvSpPr>
            <a:spLocks noChangeArrowheads="1"/>
          </p:cNvSpPr>
          <p:nvPr/>
        </p:nvSpPr>
        <p:spPr bwMode="auto">
          <a:xfrm>
            <a:off x="3529013" y="5200650"/>
            <a:ext cx="14287" cy="22225"/>
          </a:xfrm>
          <a:prstGeom prst="rect">
            <a:avLst/>
          </a:prstGeom>
          <a:solidFill>
            <a:srgbClr val="00FFFF"/>
          </a:solidFill>
          <a:ln w="9525">
            <a:noFill/>
            <a:miter lim="800000"/>
            <a:headEnd/>
            <a:tailEnd/>
          </a:ln>
        </p:spPr>
        <p:txBody>
          <a:bodyPr>
            <a:prstTxWarp prst="textNoShape">
              <a:avLst/>
            </a:prstTxWarp>
          </a:bodyPr>
          <a:lstStyle/>
          <a:p>
            <a:endParaRPr lang="en-US"/>
          </a:p>
        </p:txBody>
      </p:sp>
      <p:sp>
        <p:nvSpPr>
          <p:cNvPr id="28714" name="Freeform 42"/>
          <p:cNvSpPr>
            <a:spLocks/>
          </p:cNvSpPr>
          <p:nvPr/>
        </p:nvSpPr>
        <p:spPr bwMode="auto">
          <a:xfrm>
            <a:off x="3514725" y="5170488"/>
            <a:ext cx="42863" cy="52387"/>
          </a:xfrm>
          <a:custGeom>
            <a:avLst/>
            <a:gdLst>
              <a:gd name="T0" fmla="*/ 0 w 30"/>
              <a:gd name="T1" fmla="*/ 22654 h 37"/>
              <a:gd name="T2" fmla="*/ 35719 w 30"/>
              <a:gd name="T3" fmla="*/ 0 h 37"/>
              <a:gd name="T4" fmla="*/ 42863 w 30"/>
              <a:gd name="T5" fmla="*/ 29733 h 37"/>
              <a:gd name="T6" fmla="*/ 7144 w 30"/>
              <a:gd name="T7" fmla="*/ 52387 h 37"/>
              <a:gd name="T8" fmla="*/ 0 w 30"/>
              <a:gd name="T9" fmla="*/ 22654 h 37"/>
              <a:gd name="T10" fmla="*/ 0 60000 65536"/>
              <a:gd name="T11" fmla="*/ 0 60000 65536"/>
              <a:gd name="T12" fmla="*/ 0 60000 65536"/>
              <a:gd name="T13" fmla="*/ 0 60000 65536"/>
              <a:gd name="T14" fmla="*/ 0 60000 65536"/>
              <a:gd name="T15" fmla="*/ 0 w 30"/>
              <a:gd name="T16" fmla="*/ 0 h 37"/>
              <a:gd name="T17" fmla="*/ 30 w 30"/>
              <a:gd name="T18" fmla="*/ 37 h 37"/>
            </a:gdLst>
            <a:ahLst/>
            <a:cxnLst>
              <a:cxn ang="T10">
                <a:pos x="T0" y="T1"/>
              </a:cxn>
              <a:cxn ang="T11">
                <a:pos x="T2" y="T3"/>
              </a:cxn>
              <a:cxn ang="T12">
                <a:pos x="T4" y="T5"/>
              </a:cxn>
              <a:cxn ang="T13">
                <a:pos x="T6" y="T7"/>
              </a:cxn>
              <a:cxn ang="T14">
                <a:pos x="T8" y="T9"/>
              </a:cxn>
            </a:cxnLst>
            <a:rect l="T15" t="T16" r="T17" b="T18"/>
            <a:pathLst>
              <a:path w="30" h="37">
                <a:moveTo>
                  <a:pt x="0" y="16"/>
                </a:moveTo>
                <a:lnTo>
                  <a:pt x="25" y="0"/>
                </a:lnTo>
                <a:lnTo>
                  <a:pt x="30" y="21"/>
                </a:lnTo>
                <a:lnTo>
                  <a:pt x="5" y="37"/>
                </a:lnTo>
                <a:lnTo>
                  <a:pt x="0" y="16"/>
                </a:lnTo>
                <a:close/>
              </a:path>
            </a:pathLst>
          </a:custGeom>
          <a:solidFill>
            <a:srgbClr val="00FFFF"/>
          </a:solidFill>
          <a:ln w="9525">
            <a:noFill/>
            <a:round/>
            <a:headEnd/>
            <a:tailEnd/>
          </a:ln>
        </p:spPr>
        <p:txBody>
          <a:bodyPr>
            <a:prstTxWarp prst="textNoShape">
              <a:avLst/>
            </a:prstTxWarp>
          </a:bodyPr>
          <a:lstStyle/>
          <a:p>
            <a:endParaRPr lang="en-US"/>
          </a:p>
        </p:txBody>
      </p:sp>
      <p:sp>
        <p:nvSpPr>
          <p:cNvPr id="28715" name="Freeform 43"/>
          <p:cNvSpPr>
            <a:spLocks/>
          </p:cNvSpPr>
          <p:nvPr/>
        </p:nvSpPr>
        <p:spPr bwMode="auto">
          <a:xfrm>
            <a:off x="3621088" y="5091113"/>
            <a:ext cx="41275" cy="57150"/>
          </a:xfrm>
          <a:custGeom>
            <a:avLst/>
            <a:gdLst>
              <a:gd name="T0" fmla="*/ 0 w 30"/>
              <a:gd name="T1" fmla="*/ 27878 h 41"/>
              <a:gd name="T2" fmla="*/ 34396 w 30"/>
              <a:gd name="T3" fmla="*/ 0 h 41"/>
              <a:gd name="T4" fmla="*/ 41275 w 30"/>
              <a:gd name="T5" fmla="*/ 27878 h 41"/>
              <a:gd name="T6" fmla="*/ 6879 w 30"/>
              <a:gd name="T7" fmla="*/ 57150 h 41"/>
              <a:gd name="T8" fmla="*/ 0 w 30"/>
              <a:gd name="T9" fmla="*/ 27878 h 41"/>
              <a:gd name="T10" fmla="*/ 0 60000 65536"/>
              <a:gd name="T11" fmla="*/ 0 60000 65536"/>
              <a:gd name="T12" fmla="*/ 0 60000 65536"/>
              <a:gd name="T13" fmla="*/ 0 60000 65536"/>
              <a:gd name="T14" fmla="*/ 0 60000 65536"/>
              <a:gd name="T15" fmla="*/ 0 w 30"/>
              <a:gd name="T16" fmla="*/ 0 h 41"/>
              <a:gd name="T17" fmla="*/ 30 w 30"/>
              <a:gd name="T18" fmla="*/ 41 h 41"/>
            </a:gdLst>
            <a:ahLst/>
            <a:cxnLst>
              <a:cxn ang="T10">
                <a:pos x="T0" y="T1"/>
              </a:cxn>
              <a:cxn ang="T11">
                <a:pos x="T2" y="T3"/>
              </a:cxn>
              <a:cxn ang="T12">
                <a:pos x="T4" y="T5"/>
              </a:cxn>
              <a:cxn ang="T13">
                <a:pos x="T6" y="T7"/>
              </a:cxn>
              <a:cxn ang="T14">
                <a:pos x="T8" y="T9"/>
              </a:cxn>
            </a:cxnLst>
            <a:rect l="T15" t="T16" r="T17" b="T18"/>
            <a:pathLst>
              <a:path w="30" h="41">
                <a:moveTo>
                  <a:pt x="0" y="20"/>
                </a:moveTo>
                <a:lnTo>
                  <a:pt x="25" y="0"/>
                </a:lnTo>
                <a:lnTo>
                  <a:pt x="30" y="20"/>
                </a:lnTo>
                <a:lnTo>
                  <a:pt x="5" y="41"/>
                </a:lnTo>
                <a:lnTo>
                  <a:pt x="0" y="20"/>
                </a:lnTo>
                <a:close/>
              </a:path>
            </a:pathLst>
          </a:custGeom>
          <a:solidFill>
            <a:srgbClr val="00FFFF"/>
          </a:solidFill>
          <a:ln w="9525">
            <a:noFill/>
            <a:round/>
            <a:headEnd/>
            <a:tailEnd/>
          </a:ln>
        </p:spPr>
        <p:txBody>
          <a:bodyPr>
            <a:prstTxWarp prst="textNoShape">
              <a:avLst/>
            </a:prstTxWarp>
          </a:bodyPr>
          <a:lstStyle/>
          <a:p>
            <a:endParaRPr lang="en-US"/>
          </a:p>
        </p:txBody>
      </p:sp>
      <p:sp>
        <p:nvSpPr>
          <p:cNvPr id="28716" name="Freeform 44"/>
          <p:cNvSpPr>
            <a:spLocks/>
          </p:cNvSpPr>
          <p:nvPr/>
        </p:nvSpPr>
        <p:spPr bwMode="auto">
          <a:xfrm>
            <a:off x="3725863" y="5016500"/>
            <a:ext cx="42862" cy="52388"/>
          </a:xfrm>
          <a:custGeom>
            <a:avLst/>
            <a:gdLst>
              <a:gd name="T0" fmla="*/ 0 w 30"/>
              <a:gd name="T1" fmla="*/ 22654 h 37"/>
              <a:gd name="T2" fmla="*/ 35718 w 30"/>
              <a:gd name="T3" fmla="*/ 0 h 37"/>
              <a:gd name="T4" fmla="*/ 42862 w 30"/>
              <a:gd name="T5" fmla="*/ 29734 h 37"/>
              <a:gd name="T6" fmla="*/ 7144 w 30"/>
              <a:gd name="T7" fmla="*/ 52388 h 37"/>
              <a:gd name="T8" fmla="*/ 0 w 30"/>
              <a:gd name="T9" fmla="*/ 22654 h 37"/>
              <a:gd name="T10" fmla="*/ 0 60000 65536"/>
              <a:gd name="T11" fmla="*/ 0 60000 65536"/>
              <a:gd name="T12" fmla="*/ 0 60000 65536"/>
              <a:gd name="T13" fmla="*/ 0 60000 65536"/>
              <a:gd name="T14" fmla="*/ 0 60000 65536"/>
              <a:gd name="T15" fmla="*/ 0 w 30"/>
              <a:gd name="T16" fmla="*/ 0 h 37"/>
              <a:gd name="T17" fmla="*/ 30 w 30"/>
              <a:gd name="T18" fmla="*/ 37 h 37"/>
            </a:gdLst>
            <a:ahLst/>
            <a:cxnLst>
              <a:cxn ang="T10">
                <a:pos x="T0" y="T1"/>
              </a:cxn>
              <a:cxn ang="T11">
                <a:pos x="T2" y="T3"/>
              </a:cxn>
              <a:cxn ang="T12">
                <a:pos x="T4" y="T5"/>
              </a:cxn>
              <a:cxn ang="T13">
                <a:pos x="T6" y="T7"/>
              </a:cxn>
              <a:cxn ang="T14">
                <a:pos x="T8" y="T9"/>
              </a:cxn>
            </a:cxnLst>
            <a:rect l="T15" t="T16" r="T17" b="T18"/>
            <a:pathLst>
              <a:path w="30" h="37">
                <a:moveTo>
                  <a:pt x="0" y="16"/>
                </a:moveTo>
                <a:lnTo>
                  <a:pt x="25" y="0"/>
                </a:lnTo>
                <a:lnTo>
                  <a:pt x="30" y="21"/>
                </a:lnTo>
                <a:lnTo>
                  <a:pt x="5" y="37"/>
                </a:lnTo>
                <a:lnTo>
                  <a:pt x="0" y="16"/>
                </a:lnTo>
                <a:close/>
              </a:path>
            </a:pathLst>
          </a:custGeom>
          <a:solidFill>
            <a:srgbClr val="00FFFF"/>
          </a:solidFill>
          <a:ln w="9525">
            <a:noFill/>
            <a:round/>
            <a:headEnd/>
            <a:tailEnd/>
          </a:ln>
        </p:spPr>
        <p:txBody>
          <a:bodyPr>
            <a:prstTxWarp prst="textNoShape">
              <a:avLst/>
            </a:prstTxWarp>
          </a:bodyPr>
          <a:lstStyle/>
          <a:p>
            <a:endParaRPr lang="en-US"/>
          </a:p>
        </p:txBody>
      </p:sp>
      <p:sp>
        <p:nvSpPr>
          <p:cNvPr id="28717" name="Freeform 45"/>
          <p:cNvSpPr>
            <a:spLocks/>
          </p:cNvSpPr>
          <p:nvPr/>
        </p:nvSpPr>
        <p:spPr bwMode="auto">
          <a:xfrm>
            <a:off x="3832225" y="4943475"/>
            <a:ext cx="42863" cy="50800"/>
          </a:xfrm>
          <a:custGeom>
            <a:avLst/>
            <a:gdLst>
              <a:gd name="T0" fmla="*/ 0 w 30"/>
              <a:gd name="T1" fmla="*/ 21968 h 37"/>
              <a:gd name="T2" fmla="*/ 35719 w 30"/>
              <a:gd name="T3" fmla="*/ 0 h 37"/>
              <a:gd name="T4" fmla="*/ 42863 w 30"/>
              <a:gd name="T5" fmla="*/ 28832 h 37"/>
              <a:gd name="T6" fmla="*/ 7144 w 30"/>
              <a:gd name="T7" fmla="*/ 50800 h 37"/>
              <a:gd name="T8" fmla="*/ 0 w 30"/>
              <a:gd name="T9" fmla="*/ 21968 h 37"/>
              <a:gd name="T10" fmla="*/ 0 60000 65536"/>
              <a:gd name="T11" fmla="*/ 0 60000 65536"/>
              <a:gd name="T12" fmla="*/ 0 60000 65536"/>
              <a:gd name="T13" fmla="*/ 0 60000 65536"/>
              <a:gd name="T14" fmla="*/ 0 60000 65536"/>
              <a:gd name="T15" fmla="*/ 0 w 30"/>
              <a:gd name="T16" fmla="*/ 0 h 37"/>
              <a:gd name="T17" fmla="*/ 30 w 30"/>
              <a:gd name="T18" fmla="*/ 37 h 37"/>
            </a:gdLst>
            <a:ahLst/>
            <a:cxnLst>
              <a:cxn ang="T10">
                <a:pos x="T0" y="T1"/>
              </a:cxn>
              <a:cxn ang="T11">
                <a:pos x="T2" y="T3"/>
              </a:cxn>
              <a:cxn ang="T12">
                <a:pos x="T4" y="T5"/>
              </a:cxn>
              <a:cxn ang="T13">
                <a:pos x="T6" y="T7"/>
              </a:cxn>
              <a:cxn ang="T14">
                <a:pos x="T8" y="T9"/>
              </a:cxn>
            </a:cxnLst>
            <a:rect l="T15" t="T16" r="T17" b="T18"/>
            <a:pathLst>
              <a:path w="30" h="37">
                <a:moveTo>
                  <a:pt x="0" y="16"/>
                </a:moveTo>
                <a:lnTo>
                  <a:pt x="25" y="0"/>
                </a:lnTo>
                <a:lnTo>
                  <a:pt x="30" y="21"/>
                </a:lnTo>
                <a:lnTo>
                  <a:pt x="5" y="37"/>
                </a:lnTo>
                <a:lnTo>
                  <a:pt x="0" y="16"/>
                </a:lnTo>
                <a:close/>
              </a:path>
            </a:pathLst>
          </a:custGeom>
          <a:solidFill>
            <a:srgbClr val="00FFFF"/>
          </a:solidFill>
          <a:ln w="9525">
            <a:noFill/>
            <a:round/>
            <a:headEnd/>
            <a:tailEnd/>
          </a:ln>
        </p:spPr>
        <p:txBody>
          <a:bodyPr>
            <a:prstTxWarp prst="textNoShape">
              <a:avLst/>
            </a:prstTxWarp>
          </a:bodyPr>
          <a:lstStyle/>
          <a:p>
            <a:endParaRPr lang="en-US"/>
          </a:p>
        </p:txBody>
      </p:sp>
      <p:sp>
        <p:nvSpPr>
          <p:cNvPr id="28718" name="Freeform 46"/>
          <p:cNvSpPr>
            <a:spLocks/>
          </p:cNvSpPr>
          <p:nvPr/>
        </p:nvSpPr>
        <p:spPr bwMode="auto">
          <a:xfrm>
            <a:off x="3937000" y="4868863"/>
            <a:ext cx="42863" cy="50800"/>
          </a:xfrm>
          <a:custGeom>
            <a:avLst/>
            <a:gdLst>
              <a:gd name="T0" fmla="*/ 0 w 30"/>
              <a:gd name="T1" fmla="*/ 21167 h 36"/>
              <a:gd name="T2" fmla="*/ 35719 w 30"/>
              <a:gd name="T3" fmla="*/ 0 h 36"/>
              <a:gd name="T4" fmla="*/ 42863 w 30"/>
              <a:gd name="T5" fmla="*/ 29633 h 36"/>
              <a:gd name="T6" fmla="*/ 7144 w 30"/>
              <a:gd name="T7" fmla="*/ 50800 h 36"/>
              <a:gd name="T8" fmla="*/ 0 w 30"/>
              <a:gd name="T9" fmla="*/ 21167 h 36"/>
              <a:gd name="T10" fmla="*/ 0 60000 65536"/>
              <a:gd name="T11" fmla="*/ 0 60000 65536"/>
              <a:gd name="T12" fmla="*/ 0 60000 65536"/>
              <a:gd name="T13" fmla="*/ 0 60000 65536"/>
              <a:gd name="T14" fmla="*/ 0 60000 65536"/>
              <a:gd name="T15" fmla="*/ 0 w 30"/>
              <a:gd name="T16" fmla="*/ 0 h 36"/>
              <a:gd name="T17" fmla="*/ 30 w 30"/>
              <a:gd name="T18" fmla="*/ 36 h 36"/>
            </a:gdLst>
            <a:ahLst/>
            <a:cxnLst>
              <a:cxn ang="T10">
                <a:pos x="T0" y="T1"/>
              </a:cxn>
              <a:cxn ang="T11">
                <a:pos x="T2" y="T3"/>
              </a:cxn>
              <a:cxn ang="T12">
                <a:pos x="T4" y="T5"/>
              </a:cxn>
              <a:cxn ang="T13">
                <a:pos x="T6" y="T7"/>
              </a:cxn>
              <a:cxn ang="T14">
                <a:pos x="T8" y="T9"/>
              </a:cxn>
            </a:cxnLst>
            <a:rect l="T15" t="T16" r="T17" b="T18"/>
            <a:pathLst>
              <a:path w="30" h="36">
                <a:moveTo>
                  <a:pt x="0" y="15"/>
                </a:moveTo>
                <a:lnTo>
                  <a:pt x="25" y="0"/>
                </a:lnTo>
                <a:lnTo>
                  <a:pt x="30" y="21"/>
                </a:lnTo>
                <a:lnTo>
                  <a:pt x="5" y="36"/>
                </a:lnTo>
                <a:lnTo>
                  <a:pt x="0" y="15"/>
                </a:lnTo>
                <a:close/>
              </a:path>
            </a:pathLst>
          </a:custGeom>
          <a:solidFill>
            <a:srgbClr val="00FFFF"/>
          </a:solidFill>
          <a:ln w="9525">
            <a:noFill/>
            <a:round/>
            <a:headEnd/>
            <a:tailEnd/>
          </a:ln>
        </p:spPr>
        <p:txBody>
          <a:bodyPr>
            <a:prstTxWarp prst="textNoShape">
              <a:avLst/>
            </a:prstTxWarp>
          </a:bodyPr>
          <a:lstStyle/>
          <a:p>
            <a:endParaRPr lang="en-US"/>
          </a:p>
        </p:txBody>
      </p:sp>
      <p:sp>
        <p:nvSpPr>
          <p:cNvPr id="28719" name="Freeform 47"/>
          <p:cNvSpPr>
            <a:spLocks/>
          </p:cNvSpPr>
          <p:nvPr/>
        </p:nvSpPr>
        <p:spPr bwMode="auto">
          <a:xfrm>
            <a:off x="4043363" y="4787900"/>
            <a:ext cx="42862" cy="58738"/>
          </a:xfrm>
          <a:custGeom>
            <a:avLst/>
            <a:gdLst>
              <a:gd name="T0" fmla="*/ 0 w 30"/>
              <a:gd name="T1" fmla="*/ 29369 h 42"/>
              <a:gd name="T2" fmla="*/ 35718 w 30"/>
              <a:gd name="T3" fmla="*/ 0 h 42"/>
              <a:gd name="T4" fmla="*/ 42862 w 30"/>
              <a:gd name="T5" fmla="*/ 29369 h 42"/>
              <a:gd name="T6" fmla="*/ 7144 w 30"/>
              <a:gd name="T7" fmla="*/ 58738 h 42"/>
              <a:gd name="T8" fmla="*/ 0 w 30"/>
              <a:gd name="T9" fmla="*/ 29369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21"/>
                </a:moveTo>
                <a:lnTo>
                  <a:pt x="25" y="0"/>
                </a:lnTo>
                <a:lnTo>
                  <a:pt x="30" y="21"/>
                </a:lnTo>
                <a:lnTo>
                  <a:pt x="5" y="42"/>
                </a:lnTo>
                <a:lnTo>
                  <a:pt x="0" y="21"/>
                </a:lnTo>
                <a:close/>
              </a:path>
            </a:pathLst>
          </a:custGeom>
          <a:solidFill>
            <a:srgbClr val="00FFFF"/>
          </a:solidFill>
          <a:ln w="9525">
            <a:noFill/>
            <a:round/>
            <a:headEnd/>
            <a:tailEnd/>
          </a:ln>
        </p:spPr>
        <p:txBody>
          <a:bodyPr>
            <a:prstTxWarp prst="textNoShape">
              <a:avLst/>
            </a:prstTxWarp>
          </a:bodyPr>
          <a:lstStyle/>
          <a:p>
            <a:endParaRPr lang="en-US"/>
          </a:p>
        </p:txBody>
      </p:sp>
      <p:sp>
        <p:nvSpPr>
          <p:cNvPr id="28720" name="Freeform 48"/>
          <p:cNvSpPr>
            <a:spLocks/>
          </p:cNvSpPr>
          <p:nvPr/>
        </p:nvSpPr>
        <p:spPr bwMode="auto">
          <a:xfrm>
            <a:off x="4149725" y="4714875"/>
            <a:ext cx="42863" cy="50800"/>
          </a:xfrm>
          <a:custGeom>
            <a:avLst/>
            <a:gdLst>
              <a:gd name="T0" fmla="*/ 0 w 30"/>
              <a:gd name="T1" fmla="*/ 22578 h 36"/>
              <a:gd name="T2" fmla="*/ 35719 w 30"/>
              <a:gd name="T3" fmla="*/ 0 h 36"/>
              <a:gd name="T4" fmla="*/ 42863 w 30"/>
              <a:gd name="T5" fmla="*/ 29633 h 36"/>
              <a:gd name="T6" fmla="*/ 7144 w 30"/>
              <a:gd name="T7" fmla="*/ 50800 h 36"/>
              <a:gd name="T8" fmla="*/ 0 w 30"/>
              <a:gd name="T9" fmla="*/ 22578 h 36"/>
              <a:gd name="T10" fmla="*/ 0 60000 65536"/>
              <a:gd name="T11" fmla="*/ 0 60000 65536"/>
              <a:gd name="T12" fmla="*/ 0 60000 65536"/>
              <a:gd name="T13" fmla="*/ 0 60000 65536"/>
              <a:gd name="T14" fmla="*/ 0 60000 65536"/>
              <a:gd name="T15" fmla="*/ 0 w 30"/>
              <a:gd name="T16" fmla="*/ 0 h 36"/>
              <a:gd name="T17" fmla="*/ 30 w 30"/>
              <a:gd name="T18" fmla="*/ 36 h 36"/>
            </a:gdLst>
            <a:ahLst/>
            <a:cxnLst>
              <a:cxn ang="T10">
                <a:pos x="T0" y="T1"/>
              </a:cxn>
              <a:cxn ang="T11">
                <a:pos x="T2" y="T3"/>
              </a:cxn>
              <a:cxn ang="T12">
                <a:pos x="T4" y="T5"/>
              </a:cxn>
              <a:cxn ang="T13">
                <a:pos x="T6" y="T7"/>
              </a:cxn>
              <a:cxn ang="T14">
                <a:pos x="T8" y="T9"/>
              </a:cxn>
            </a:cxnLst>
            <a:rect l="T15" t="T16" r="T17" b="T18"/>
            <a:pathLst>
              <a:path w="30" h="36">
                <a:moveTo>
                  <a:pt x="0" y="16"/>
                </a:moveTo>
                <a:lnTo>
                  <a:pt x="25" y="0"/>
                </a:lnTo>
                <a:lnTo>
                  <a:pt x="30" y="21"/>
                </a:lnTo>
                <a:lnTo>
                  <a:pt x="5" y="36"/>
                </a:lnTo>
                <a:lnTo>
                  <a:pt x="0" y="16"/>
                </a:lnTo>
                <a:close/>
              </a:path>
            </a:pathLst>
          </a:custGeom>
          <a:solidFill>
            <a:srgbClr val="00FFFF"/>
          </a:solidFill>
          <a:ln w="9525">
            <a:noFill/>
            <a:round/>
            <a:headEnd/>
            <a:tailEnd/>
          </a:ln>
        </p:spPr>
        <p:txBody>
          <a:bodyPr>
            <a:prstTxWarp prst="textNoShape">
              <a:avLst/>
            </a:prstTxWarp>
          </a:bodyPr>
          <a:lstStyle/>
          <a:p>
            <a:endParaRPr lang="en-US"/>
          </a:p>
        </p:txBody>
      </p:sp>
      <p:sp>
        <p:nvSpPr>
          <p:cNvPr id="28721" name="Freeform 49"/>
          <p:cNvSpPr>
            <a:spLocks/>
          </p:cNvSpPr>
          <p:nvPr/>
        </p:nvSpPr>
        <p:spPr bwMode="auto">
          <a:xfrm>
            <a:off x="4256088" y="4641850"/>
            <a:ext cx="42862" cy="50800"/>
          </a:xfrm>
          <a:custGeom>
            <a:avLst/>
            <a:gdLst>
              <a:gd name="T0" fmla="*/ 0 w 30"/>
              <a:gd name="T1" fmla="*/ 21167 h 36"/>
              <a:gd name="T2" fmla="*/ 35718 w 30"/>
              <a:gd name="T3" fmla="*/ 0 h 36"/>
              <a:gd name="T4" fmla="*/ 42862 w 30"/>
              <a:gd name="T5" fmla="*/ 29633 h 36"/>
              <a:gd name="T6" fmla="*/ 7144 w 30"/>
              <a:gd name="T7" fmla="*/ 50800 h 36"/>
              <a:gd name="T8" fmla="*/ 0 w 30"/>
              <a:gd name="T9" fmla="*/ 21167 h 36"/>
              <a:gd name="T10" fmla="*/ 0 60000 65536"/>
              <a:gd name="T11" fmla="*/ 0 60000 65536"/>
              <a:gd name="T12" fmla="*/ 0 60000 65536"/>
              <a:gd name="T13" fmla="*/ 0 60000 65536"/>
              <a:gd name="T14" fmla="*/ 0 60000 65536"/>
              <a:gd name="T15" fmla="*/ 0 w 30"/>
              <a:gd name="T16" fmla="*/ 0 h 36"/>
              <a:gd name="T17" fmla="*/ 30 w 30"/>
              <a:gd name="T18" fmla="*/ 36 h 36"/>
            </a:gdLst>
            <a:ahLst/>
            <a:cxnLst>
              <a:cxn ang="T10">
                <a:pos x="T0" y="T1"/>
              </a:cxn>
              <a:cxn ang="T11">
                <a:pos x="T2" y="T3"/>
              </a:cxn>
              <a:cxn ang="T12">
                <a:pos x="T4" y="T5"/>
              </a:cxn>
              <a:cxn ang="T13">
                <a:pos x="T6" y="T7"/>
              </a:cxn>
              <a:cxn ang="T14">
                <a:pos x="T8" y="T9"/>
              </a:cxn>
            </a:cxnLst>
            <a:rect l="T15" t="T16" r="T17" b="T18"/>
            <a:pathLst>
              <a:path w="30" h="36">
                <a:moveTo>
                  <a:pt x="0" y="15"/>
                </a:moveTo>
                <a:lnTo>
                  <a:pt x="25" y="0"/>
                </a:lnTo>
                <a:lnTo>
                  <a:pt x="30" y="21"/>
                </a:lnTo>
                <a:lnTo>
                  <a:pt x="5" y="36"/>
                </a:lnTo>
                <a:lnTo>
                  <a:pt x="0" y="15"/>
                </a:lnTo>
                <a:close/>
              </a:path>
            </a:pathLst>
          </a:custGeom>
          <a:solidFill>
            <a:srgbClr val="00FFFF"/>
          </a:solidFill>
          <a:ln w="9525">
            <a:noFill/>
            <a:round/>
            <a:headEnd/>
            <a:tailEnd/>
          </a:ln>
        </p:spPr>
        <p:txBody>
          <a:bodyPr>
            <a:prstTxWarp prst="textNoShape">
              <a:avLst/>
            </a:prstTxWarp>
          </a:bodyPr>
          <a:lstStyle/>
          <a:p>
            <a:endParaRPr lang="en-US"/>
          </a:p>
        </p:txBody>
      </p:sp>
      <p:sp>
        <p:nvSpPr>
          <p:cNvPr id="28722" name="Freeform 50"/>
          <p:cNvSpPr>
            <a:spLocks/>
          </p:cNvSpPr>
          <p:nvPr/>
        </p:nvSpPr>
        <p:spPr bwMode="auto">
          <a:xfrm>
            <a:off x="4284663" y="4611688"/>
            <a:ext cx="55562" cy="42862"/>
          </a:xfrm>
          <a:custGeom>
            <a:avLst/>
            <a:gdLst>
              <a:gd name="T0" fmla="*/ 0 w 40"/>
              <a:gd name="T1" fmla="*/ 35949 h 31"/>
              <a:gd name="T2" fmla="*/ 27781 w 40"/>
              <a:gd name="T3" fmla="*/ 0 h 31"/>
              <a:gd name="T4" fmla="*/ 55562 w 40"/>
              <a:gd name="T5" fmla="*/ 6913 h 31"/>
              <a:gd name="T6" fmla="*/ 27781 w 40"/>
              <a:gd name="T7" fmla="*/ 42862 h 31"/>
              <a:gd name="T8" fmla="*/ 0 w 40"/>
              <a:gd name="T9" fmla="*/ 35949 h 31"/>
              <a:gd name="T10" fmla="*/ 0 60000 65536"/>
              <a:gd name="T11" fmla="*/ 0 60000 65536"/>
              <a:gd name="T12" fmla="*/ 0 60000 65536"/>
              <a:gd name="T13" fmla="*/ 0 60000 65536"/>
              <a:gd name="T14" fmla="*/ 0 60000 65536"/>
              <a:gd name="T15" fmla="*/ 0 w 40"/>
              <a:gd name="T16" fmla="*/ 0 h 31"/>
              <a:gd name="T17" fmla="*/ 40 w 40"/>
              <a:gd name="T18" fmla="*/ 31 h 31"/>
            </a:gdLst>
            <a:ahLst/>
            <a:cxnLst>
              <a:cxn ang="T10">
                <a:pos x="T0" y="T1"/>
              </a:cxn>
              <a:cxn ang="T11">
                <a:pos x="T2" y="T3"/>
              </a:cxn>
              <a:cxn ang="T12">
                <a:pos x="T4" y="T5"/>
              </a:cxn>
              <a:cxn ang="T13">
                <a:pos x="T6" y="T7"/>
              </a:cxn>
              <a:cxn ang="T14">
                <a:pos x="T8" y="T9"/>
              </a:cxn>
            </a:cxnLst>
            <a:rect l="T15" t="T16" r="T17" b="T18"/>
            <a:pathLst>
              <a:path w="40" h="31">
                <a:moveTo>
                  <a:pt x="0" y="26"/>
                </a:moveTo>
                <a:lnTo>
                  <a:pt x="20" y="0"/>
                </a:lnTo>
                <a:lnTo>
                  <a:pt x="40" y="5"/>
                </a:lnTo>
                <a:lnTo>
                  <a:pt x="20" y="31"/>
                </a:lnTo>
                <a:lnTo>
                  <a:pt x="0" y="26"/>
                </a:lnTo>
                <a:close/>
              </a:path>
            </a:pathLst>
          </a:custGeom>
          <a:solidFill>
            <a:srgbClr val="00FFFF"/>
          </a:solidFill>
          <a:ln w="9525">
            <a:noFill/>
            <a:round/>
            <a:headEnd/>
            <a:tailEnd/>
          </a:ln>
        </p:spPr>
        <p:txBody>
          <a:bodyPr>
            <a:prstTxWarp prst="textNoShape">
              <a:avLst/>
            </a:prstTxWarp>
          </a:bodyPr>
          <a:lstStyle/>
          <a:p>
            <a:endParaRPr lang="en-US"/>
          </a:p>
        </p:txBody>
      </p:sp>
      <p:sp>
        <p:nvSpPr>
          <p:cNvPr id="28723" name="Freeform 51"/>
          <p:cNvSpPr>
            <a:spLocks/>
          </p:cNvSpPr>
          <p:nvPr/>
        </p:nvSpPr>
        <p:spPr bwMode="auto">
          <a:xfrm>
            <a:off x="4368800" y="4516438"/>
            <a:ext cx="57150" cy="36512"/>
          </a:xfrm>
          <a:custGeom>
            <a:avLst/>
            <a:gdLst>
              <a:gd name="T0" fmla="*/ 0 w 40"/>
              <a:gd name="T1" fmla="*/ 29490 h 26"/>
              <a:gd name="T2" fmla="*/ 28575 w 40"/>
              <a:gd name="T3" fmla="*/ 0 h 26"/>
              <a:gd name="T4" fmla="*/ 57150 w 40"/>
              <a:gd name="T5" fmla="*/ 7022 h 26"/>
              <a:gd name="T6" fmla="*/ 28575 w 40"/>
              <a:gd name="T7" fmla="*/ 36512 h 26"/>
              <a:gd name="T8" fmla="*/ 0 w 40"/>
              <a:gd name="T9" fmla="*/ 29490 h 26"/>
              <a:gd name="T10" fmla="*/ 0 60000 65536"/>
              <a:gd name="T11" fmla="*/ 0 60000 65536"/>
              <a:gd name="T12" fmla="*/ 0 60000 65536"/>
              <a:gd name="T13" fmla="*/ 0 60000 65536"/>
              <a:gd name="T14" fmla="*/ 0 60000 65536"/>
              <a:gd name="T15" fmla="*/ 0 w 40"/>
              <a:gd name="T16" fmla="*/ 0 h 26"/>
              <a:gd name="T17" fmla="*/ 40 w 40"/>
              <a:gd name="T18" fmla="*/ 26 h 26"/>
            </a:gdLst>
            <a:ahLst/>
            <a:cxnLst>
              <a:cxn ang="T10">
                <a:pos x="T0" y="T1"/>
              </a:cxn>
              <a:cxn ang="T11">
                <a:pos x="T2" y="T3"/>
              </a:cxn>
              <a:cxn ang="T12">
                <a:pos x="T4" y="T5"/>
              </a:cxn>
              <a:cxn ang="T13">
                <a:pos x="T6" y="T7"/>
              </a:cxn>
              <a:cxn ang="T14">
                <a:pos x="T8" y="T9"/>
              </a:cxn>
            </a:cxnLst>
            <a:rect l="T15" t="T16" r="T17" b="T18"/>
            <a:pathLst>
              <a:path w="40" h="26">
                <a:moveTo>
                  <a:pt x="0" y="21"/>
                </a:moveTo>
                <a:lnTo>
                  <a:pt x="20" y="0"/>
                </a:lnTo>
                <a:lnTo>
                  <a:pt x="40" y="5"/>
                </a:lnTo>
                <a:lnTo>
                  <a:pt x="20" y="26"/>
                </a:lnTo>
                <a:lnTo>
                  <a:pt x="0" y="21"/>
                </a:lnTo>
                <a:close/>
              </a:path>
            </a:pathLst>
          </a:custGeom>
          <a:solidFill>
            <a:srgbClr val="00FFFF"/>
          </a:solidFill>
          <a:ln w="9525">
            <a:noFill/>
            <a:round/>
            <a:headEnd/>
            <a:tailEnd/>
          </a:ln>
        </p:spPr>
        <p:txBody>
          <a:bodyPr>
            <a:prstTxWarp prst="textNoShape">
              <a:avLst/>
            </a:prstTxWarp>
          </a:bodyPr>
          <a:lstStyle/>
          <a:p>
            <a:endParaRPr lang="en-US"/>
          </a:p>
        </p:txBody>
      </p:sp>
      <p:sp>
        <p:nvSpPr>
          <p:cNvPr id="28724" name="Freeform 52"/>
          <p:cNvSpPr>
            <a:spLocks/>
          </p:cNvSpPr>
          <p:nvPr/>
        </p:nvSpPr>
        <p:spPr bwMode="auto">
          <a:xfrm>
            <a:off x="4452938" y="4413250"/>
            <a:ext cx="57150" cy="42863"/>
          </a:xfrm>
          <a:custGeom>
            <a:avLst/>
            <a:gdLst>
              <a:gd name="T0" fmla="*/ 0 w 40"/>
              <a:gd name="T1" fmla="*/ 35950 h 31"/>
              <a:gd name="T2" fmla="*/ 28575 w 40"/>
              <a:gd name="T3" fmla="*/ 0 h 31"/>
              <a:gd name="T4" fmla="*/ 57150 w 40"/>
              <a:gd name="T5" fmla="*/ 6913 h 31"/>
              <a:gd name="T6" fmla="*/ 28575 w 40"/>
              <a:gd name="T7" fmla="*/ 42863 h 31"/>
              <a:gd name="T8" fmla="*/ 0 w 40"/>
              <a:gd name="T9" fmla="*/ 35950 h 31"/>
              <a:gd name="T10" fmla="*/ 0 60000 65536"/>
              <a:gd name="T11" fmla="*/ 0 60000 65536"/>
              <a:gd name="T12" fmla="*/ 0 60000 65536"/>
              <a:gd name="T13" fmla="*/ 0 60000 65536"/>
              <a:gd name="T14" fmla="*/ 0 60000 65536"/>
              <a:gd name="T15" fmla="*/ 0 w 40"/>
              <a:gd name="T16" fmla="*/ 0 h 31"/>
              <a:gd name="T17" fmla="*/ 40 w 40"/>
              <a:gd name="T18" fmla="*/ 31 h 31"/>
            </a:gdLst>
            <a:ahLst/>
            <a:cxnLst>
              <a:cxn ang="T10">
                <a:pos x="T0" y="T1"/>
              </a:cxn>
              <a:cxn ang="T11">
                <a:pos x="T2" y="T3"/>
              </a:cxn>
              <a:cxn ang="T12">
                <a:pos x="T4" y="T5"/>
              </a:cxn>
              <a:cxn ang="T13">
                <a:pos x="T6" y="T7"/>
              </a:cxn>
              <a:cxn ang="T14">
                <a:pos x="T8" y="T9"/>
              </a:cxn>
            </a:cxnLst>
            <a:rect l="T15" t="T16" r="T17" b="T18"/>
            <a:pathLst>
              <a:path w="40" h="31">
                <a:moveTo>
                  <a:pt x="0" y="26"/>
                </a:moveTo>
                <a:lnTo>
                  <a:pt x="20" y="0"/>
                </a:lnTo>
                <a:lnTo>
                  <a:pt x="40" y="5"/>
                </a:lnTo>
                <a:lnTo>
                  <a:pt x="20" y="31"/>
                </a:lnTo>
                <a:lnTo>
                  <a:pt x="0" y="26"/>
                </a:lnTo>
                <a:close/>
              </a:path>
            </a:pathLst>
          </a:custGeom>
          <a:solidFill>
            <a:srgbClr val="00FFFF"/>
          </a:solidFill>
          <a:ln w="9525">
            <a:noFill/>
            <a:round/>
            <a:headEnd/>
            <a:tailEnd/>
          </a:ln>
        </p:spPr>
        <p:txBody>
          <a:bodyPr>
            <a:prstTxWarp prst="textNoShape">
              <a:avLst/>
            </a:prstTxWarp>
          </a:bodyPr>
          <a:lstStyle/>
          <a:p>
            <a:endParaRPr lang="en-US"/>
          </a:p>
        </p:txBody>
      </p:sp>
      <p:sp>
        <p:nvSpPr>
          <p:cNvPr id="28725" name="Freeform 53"/>
          <p:cNvSpPr>
            <a:spLocks/>
          </p:cNvSpPr>
          <p:nvPr/>
        </p:nvSpPr>
        <p:spPr bwMode="auto">
          <a:xfrm>
            <a:off x="4538663" y="4316413"/>
            <a:ext cx="55562" cy="36512"/>
          </a:xfrm>
          <a:custGeom>
            <a:avLst/>
            <a:gdLst>
              <a:gd name="T0" fmla="*/ 0 w 40"/>
              <a:gd name="T1" fmla="*/ 28086 h 26"/>
              <a:gd name="T2" fmla="*/ 27781 w 40"/>
              <a:gd name="T3" fmla="*/ 0 h 26"/>
              <a:gd name="T4" fmla="*/ 55562 w 40"/>
              <a:gd name="T5" fmla="*/ 7022 h 26"/>
              <a:gd name="T6" fmla="*/ 27781 w 40"/>
              <a:gd name="T7" fmla="*/ 36512 h 26"/>
              <a:gd name="T8" fmla="*/ 0 w 40"/>
              <a:gd name="T9" fmla="*/ 28086 h 26"/>
              <a:gd name="T10" fmla="*/ 0 60000 65536"/>
              <a:gd name="T11" fmla="*/ 0 60000 65536"/>
              <a:gd name="T12" fmla="*/ 0 60000 65536"/>
              <a:gd name="T13" fmla="*/ 0 60000 65536"/>
              <a:gd name="T14" fmla="*/ 0 60000 65536"/>
              <a:gd name="T15" fmla="*/ 0 w 40"/>
              <a:gd name="T16" fmla="*/ 0 h 26"/>
              <a:gd name="T17" fmla="*/ 40 w 40"/>
              <a:gd name="T18" fmla="*/ 26 h 26"/>
            </a:gdLst>
            <a:ahLst/>
            <a:cxnLst>
              <a:cxn ang="T10">
                <a:pos x="T0" y="T1"/>
              </a:cxn>
              <a:cxn ang="T11">
                <a:pos x="T2" y="T3"/>
              </a:cxn>
              <a:cxn ang="T12">
                <a:pos x="T4" y="T5"/>
              </a:cxn>
              <a:cxn ang="T13">
                <a:pos x="T6" y="T7"/>
              </a:cxn>
              <a:cxn ang="T14">
                <a:pos x="T8" y="T9"/>
              </a:cxn>
            </a:cxnLst>
            <a:rect l="T15" t="T16" r="T17" b="T18"/>
            <a:pathLst>
              <a:path w="40" h="26">
                <a:moveTo>
                  <a:pt x="0" y="20"/>
                </a:moveTo>
                <a:lnTo>
                  <a:pt x="20" y="0"/>
                </a:lnTo>
                <a:lnTo>
                  <a:pt x="40" y="5"/>
                </a:lnTo>
                <a:lnTo>
                  <a:pt x="20" y="26"/>
                </a:lnTo>
                <a:lnTo>
                  <a:pt x="0" y="20"/>
                </a:lnTo>
                <a:close/>
              </a:path>
            </a:pathLst>
          </a:custGeom>
          <a:solidFill>
            <a:srgbClr val="00FFFF"/>
          </a:solidFill>
          <a:ln w="9525">
            <a:noFill/>
            <a:round/>
            <a:headEnd/>
            <a:tailEnd/>
          </a:ln>
        </p:spPr>
        <p:txBody>
          <a:bodyPr>
            <a:prstTxWarp prst="textNoShape">
              <a:avLst/>
            </a:prstTxWarp>
          </a:bodyPr>
          <a:lstStyle/>
          <a:p>
            <a:endParaRPr lang="en-US"/>
          </a:p>
        </p:txBody>
      </p:sp>
      <p:sp>
        <p:nvSpPr>
          <p:cNvPr id="28726" name="Freeform 54"/>
          <p:cNvSpPr>
            <a:spLocks/>
          </p:cNvSpPr>
          <p:nvPr/>
        </p:nvSpPr>
        <p:spPr bwMode="auto">
          <a:xfrm>
            <a:off x="4622800" y="4213225"/>
            <a:ext cx="55563" cy="44450"/>
          </a:xfrm>
          <a:custGeom>
            <a:avLst/>
            <a:gdLst>
              <a:gd name="T0" fmla="*/ 0 w 40"/>
              <a:gd name="T1" fmla="*/ 37505 h 32"/>
              <a:gd name="T2" fmla="*/ 27782 w 40"/>
              <a:gd name="T3" fmla="*/ 0 h 32"/>
              <a:gd name="T4" fmla="*/ 55563 w 40"/>
              <a:gd name="T5" fmla="*/ 8334 h 32"/>
              <a:gd name="T6" fmla="*/ 27782 w 40"/>
              <a:gd name="T7" fmla="*/ 44450 h 32"/>
              <a:gd name="T8" fmla="*/ 0 w 40"/>
              <a:gd name="T9" fmla="*/ 37505 h 32"/>
              <a:gd name="T10" fmla="*/ 0 60000 65536"/>
              <a:gd name="T11" fmla="*/ 0 60000 65536"/>
              <a:gd name="T12" fmla="*/ 0 60000 65536"/>
              <a:gd name="T13" fmla="*/ 0 60000 65536"/>
              <a:gd name="T14" fmla="*/ 0 60000 65536"/>
              <a:gd name="T15" fmla="*/ 0 w 40"/>
              <a:gd name="T16" fmla="*/ 0 h 32"/>
              <a:gd name="T17" fmla="*/ 40 w 40"/>
              <a:gd name="T18" fmla="*/ 32 h 32"/>
            </a:gdLst>
            <a:ahLst/>
            <a:cxnLst>
              <a:cxn ang="T10">
                <a:pos x="T0" y="T1"/>
              </a:cxn>
              <a:cxn ang="T11">
                <a:pos x="T2" y="T3"/>
              </a:cxn>
              <a:cxn ang="T12">
                <a:pos x="T4" y="T5"/>
              </a:cxn>
              <a:cxn ang="T13">
                <a:pos x="T6" y="T7"/>
              </a:cxn>
              <a:cxn ang="T14">
                <a:pos x="T8" y="T9"/>
              </a:cxn>
            </a:cxnLst>
            <a:rect l="T15" t="T16" r="T17" b="T18"/>
            <a:pathLst>
              <a:path w="40" h="32">
                <a:moveTo>
                  <a:pt x="0" y="27"/>
                </a:moveTo>
                <a:lnTo>
                  <a:pt x="20" y="0"/>
                </a:lnTo>
                <a:lnTo>
                  <a:pt x="40" y="6"/>
                </a:lnTo>
                <a:lnTo>
                  <a:pt x="20" y="32"/>
                </a:lnTo>
                <a:lnTo>
                  <a:pt x="0" y="27"/>
                </a:lnTo>
                <a:close/>
              </a:path>
            </a:pathLst>
          </a:custGeom>
          <a:solidFill>
            <a:srgbClr val="00FFFF"/>
          </a:solidFill>
          <a:ln w="9525">
            <a:noFill/>
            <a:round/>
            <a:headEnd/>
            <a:tailEnd/>
          </a:ln>
        </p:spPr>
        <p:txBody>
          <a:bodyPr>
            <a:prstTxWarp prst="textNoShape">
              <a:avLst/>
            </a:prstTxWarp>
          </a:bodyPr>
          <a:lstStyle/>
          <a:p>
            <a:endParaRPr lang="en-US"/>
          </a:p>
        </p:txBody>
      </p:sp>
      <p:sp>
        <p:nvSpPr>
          <p:cNvPr id="28727" name="Freeform 55"/>
          <p:cNvSpPr>
            <a:spLocks/>
          </p:cNvSpPr>
          <p:nvPr/>
        </p:nvSpPr>
        <p:spPr bwMode="auto">
          <a:xfrm>
            <a:off x="4706938" y="4116388"/>
            <a:ext cx="57150" cy="38100"/>
          </a:xfrm>
          <a:custGeom>
            <a:avLst/>
            <a:gdLst>
              <a:gd name="T0" fmla="*/ 0 w 40"/>
              <a:gd name="T1" fmla="*/ 29633 h 27"/>
              <a:gd name="T2" fmla="*/ 28575 w 40"/>
              <a:gd name="T3" fmla="*/ 0 h 27"/>
              <a:gd name="T4" fmla="*/ 57150 w 40"/>
              <a:gd name="T5" fmla="*/ 8467 h 27"/>
              <a:gd name="T6" fmla="*/ 28575 w 40"/>
              <a:gd name="T7" fmla="*/ 38100 h 27"/>
              <a:gd name="T8" fmla="*/ 0 w 40"/>
              <a:gd name="T9" fmla="*/ 29633 h 27"/>
              <a:gd name="T10" fmla="*/ 0 60000 65536"/>
              <a:gd name="T11" fmla="*/ 0 60000 65536"/>
              <a:gd name="T12" fmla="*/ 0 60000 65536"/>
              <a:gd name="T13" fmla="*/ 0 60000 65536"/>
              <a:gd name="T14" fmla="*/ 0 60000 65536"/>
              <a:gd name="T15" fmla="*/ 0 w 40"/>
              <a:gd name="T16" fmla="*/ 0 h 27"/>
              <a:gd name="T17" fmla="*/ 40 w 40"/>
              <a:gd name="T18" fmla="*/ 27 h 27"/>
            </a:gdLst>
            <a:ahLst/>
            <a:cxnLst>
              <a:cxn ang="T10">
                <a:pos x="T0" y="T1"/>
              </a:cxn>
              <a:cxn ang="T11">
                <a:pos x="T2" y="T3"/>
              </a:cxn>
              <a:cxn ang="T12">
                <a:pos x="T4" y="T5"/>
              </a:cxn>
              <a:cxn ang="T13">
                <a:pos x="T6" y="T7"/>
              </a:cxn>
              <a:cxn ang="T14">
                <a:pos x="T8" y="T9"/>
              </a:cxn>
            </a:cxnLst>
            <a:rect l="T15" t="T16" r="T17" b="T18"/>
            <a:pathLst>
              <a:path w="40" h="27">
                <a:moveTo>
                  <a:pt x="0" y="21"/>
                </a:moveTo>
                <a:lnTo>
                  <a:pt x="20" y="0"/>
                </a:lnTo>
                <a:lnTo>
                  <a:pt x="40" y="6"/>
                </a:lnTo>
                <a:lnTo>
                  <a:pt x="20" y="27"/>
                </a:lnTo>
                <a:lnTo>
                  <a:pt x="0" y="21"/>
                </a:lnTo>
                <a:close/>
              </a:path>
            </a:pathLst>
          </a:custGeom>
          <a:solidFill>
            <a:srgbClr val="00FFFF"/>
          </a:solidFill>
          <a:ln w="9525">
            <a:noFill/>
            <a:round/>
            <a:headEnd/>
            <a:tailEnd/>
          </a:ln>
        </p:spPr>
        <p:txBody>
          <a:bodyPr>
            <a:prstTxWarp prst="textNoShape">
              <a:avLst/>
            </a:prstTxWarp>
          </a:bodyPr>
          <a:lstStyle/>
          <a:p>
            <a:endParaRPr lang="en-US"/>
          </a:p>
        </p:txBody>
      </p:sp>
      <p:sp>
        <p:nvSpPr>
          <p:cNvPr id="28728" name="Freeform 56"/>
          <p:cNvSpPr>
            <a:spLocks/>
          </p:cNvSpPr>
          <p:nvPr/>
        </p:nvSpPr>
        <p:spPr bwMode="auto">
          <a:xfrm>
            <a:off x="4791075" y="4014788"/>
            <a:ext cx="57150" cy="44450"/>
          </a:xfrm>
          <a:custGeom>
            <a:avLst/>
            <a:gdLst>
              <a:gd name="T0" fmla="*/ 0 w 40"/>
              <a:gd name="T1" fmla="*/ 36116 h 32"/>
              <a:gd name="T2" fmla="*/ 28575 w 40"/>
              <a:gd name="T3" fmla="*/ 0 h 32"/>
              <a:gd name="T4" fmla="*/ 57150 w 40"/>
              <a:gd name="T5" fmla="*/ 6945 h 32"/>
              <a:gd name="T6" fmla="*/ 28575 w 40"/>
              <a:gd name="T7" fmla="*/ 44450 h 32"/>
              <a:gd name="T8" fmla="*/ 0 w 40"/>
              <a:gd name="T9" fmla="*/ 36116 h 32"/>
              <a:gd name="T10" fmla="*/ 0 60000 65536"/>
              <a:gd name="T11" fmla="*/ 0 60000 65536"/>
              <a:gd name="T12" fmla="*/ 0 60000 65536"/>
              <a:gd name="T13" fmla="*/ 0 60000 65536"/>
              <a:gd name="T14" fmla="*/ 0 60000 65536"/>
              <a:gd name="T15" fmla="*/ 0 w 40"/>
              <a:gd name="T16" fmla="*/ 0 h 32"/>
              <a:gd name="T17" fmla="*/ 40 w 40"/>
              <a:gd name="T18" fmla="*/ 32 h 32"/>
            </a:gdLst>
            <a:ahLst/>
            <a:cxnLst>
              <a:cxn ang="T10">
                <a:pos x="T0" y="T1"/>
              </a:cxn>
              <a:cxn ang="T11">
                <a:pos x="T2" y="T3"/>
              </a:cxn>
              <a:cxn ang="T12">
                <a:pos x="T4" y="T5"/>
              </a:cxn>
              <a:cxn ang="T13">
                <a:pos x="T6" y="T7"/>
              </a:cxn>
              <a:cxn ang="T14">
                <a:pos x="T8" y="T9"/>
              </a:cxn>
            </a:cxnLst>
            <a:rect l="T15" t="T16" r="T17" b="T18"/>
            <a:pathLst>
              <a:path w="40" h="32">
                <a:moveTo>
                  <a:pt x="0" y="26"/>
                </a:moveTo>
                <a:lnTo>
                  <a:pt x="20" y="0"/>
                </a:lnTo>
                <a:lnTo>
                  <a:pt x="40" y="5"/>
                </a:lnTo>
                <a:lnTo>
                  <a:pt x="20" y="32"/>
                </a:lnTo>
                <a:lnTo>
                  <a:pt x="0" y="26"/>
                </a:lnTo>
                <a:close/>
              </a:path>
            </a:pathLst>
          </a:custGeom>
          <a:solidFill>
            <a:srgbClr val="00FFFF"/>
          </a:solidFill>
          <a:ln w="9525">
            <a:noFill/>
            <a:round/>
            <a:headEnd/>
            <a:tailEnd/>
          </a:ln>
        </p:spPr>
        <p:txBody>
          <a:bodyPr>
            <a:prstTxWarp prst="textNoShape">
              <a:avLst/>
            </a:prstTxWarp>
          </a:bodyPr>
          <a:lstStyle/>
          <a:p>
            <a:endParaRPr lang="en-US"/>
          </a:p>
        </p:txBody>
      </p:sp>
      <p:sp>
        <p:nvSpPr>
          <p:cNvPr id="28729" name="Freeform 57"/>
          <p:cNvSpPr>
            <a:spLocks/>
          </p:cNvSpPr>
          <p:nvPr/>
        </p:nvSpPr>
        <p:spPr bwMode="auto">
          <a:xfrm>
            <a:off x="4876800" y="3917950"/>
            <a:ext cx="55563" cy="36513"/>
          </a:xfrm>
          <a:custGeom>
            <a:avLst/>
            <a:gdLst>
              <a:gd name="T0" fmla="*/ 0 w 40"/>
              <a:gd name="T1" fmla="*/ 29491 h 26"/>
              <a:gd name="T2" fmla="*/ 27782 w 40"/>
              <a:gd name="T3" fmla="*/ 0 h 26"/>
              <a:gd name="T4" fmla="*/ 55563 w 40"/>
              <a:gd name="T5" fmla="*/ 7022 h 26"/>
              <a:gd name="T6" fmla="*/ 27782 w 40"/>
              <a:gd name="T7" fmla="*/ 36513 h 26"/>
              <a:gd name="T8" fmla="*/ 0 w 40"/>
              <a:gd name="T9" fmla="*/ 29491 h 26"/>
              <a:gd name="T10" fmla="*/ 0 60000 65536"/>
              <a:gd name="T11" fmla="*/ 0 60000 65536"/>
              <a:gd name="T12" fmla="*/ 0 60000 65536"/>
              <a:gd name="T13" fmla="*/ 0 60000 65536"/>
              <a:gd name="T14" fmla="*/ 0 60000 65536"/>
              <a:gd name="T15" fmla="*/ 0 w 40"/>
              <a:gd name="T16" fmla="*/ 0 h 26"/>
              <a:gd name="T17" fmla="*/ 40 w 40"/>
              <a:gd name="T18" fmla="*/ 26 h 26"/>
            </a:gdLst>
            <a:ahLst/>
            <a:cxnLst>
              <a:cxn ang="T10">
                <a:pos x="T0" y="T1"/>
              </a:cxn>
              <a:cxn ang="T11">
                <a:pos x="T2" y="T3"/>
              </a:cxn>
              <a:cxn ang="T12">
                <a:pos x="T4" y="T5"/>
              </a:cxn>
              <a:cxn ang="T13">
                <a:pos x="T6" y="T7"/>
              </a:cxn>
              <a:cxn ang="T14">
                <a:pos x="T8" y="T9"/>
              </a:cxn>
            </a:cxnLst>
            <a:rect l="T15" t="T16" r="T17" b="T18"/>
            <a:pathLst>
              <a:path w="40" h="26">
                <a:moveTo>
                  <a:pt x="0" y="21"/>
                </a:moveTo>
                <a:lnTo>
                  <a:pt x="20" y="0"/>
                </a:lnTo>
                <a:lnTo>
                  <a:pt x="40" y="5"/>
                </a:lnTo>
                <a:lnTo>
                  <a:pt x="20" y="26"/>
                </a:lnTo>
                <a:lnTo>
                  <a:pt x="0" y="21"/>
                </a:lnTo>
                <a:close/>
              </a:path>
            </a:pathLst>
          </a:custGeom>
          <a:solidFill>
            <a:srgbClr val="00FFFF"/>
          </a:solidFill>
          <a:ln w="9525">
            <a:noFill/>
            <a:round/>
            <a:headEnd/>
            <a:tailEnd/>
          </a:ln>
        </p:spPr>
        <p:txBody>
          <a:bodyPr>
            <a:prstTxWarp prst="textNoShape">
              <a:avLst/>
            </a:prstTxWarp>
          </a:bodyPr>
          <a:lstStyle/>
          <a:p>
            <a:endParaRPr lang="en-US"/>
          </a:p>
        </p:txBody>
      </p:sp>
      <p:sp>
        <p:nvSpPr>
          <p:cNvPr id="28730" name="Freeform 58"/>
          <p:cNvSpPr>
            <a:spLocks/>
          </p:cNvSpPr>
          <p:nvPr/>
        </p:nvSpPr>
        <p:spPr bwMode="auto">
          <a:xfrm>
            <a:off x="4960938" y="3814763"/>
            <a:ext cx="55562" cy="44450"/>
          </a:xfrm>
          <a:custGeom>
            <a:avLst/>
            <a:gdLst>
              <a:gd name="T0" fmla="*/ 0 w 40"/>
              <a:gd name="T1" fmla="*/ 37281 h 31"/>
              <a:gd name="T2" fmla="*/ 27781 w 40"/>
              <a:gd name="T3" fmla="*/ 0 h 31"/>
              <a:gd name="T4" fmla="*/ 55562 w 40"/>
              <a:gd name="T5" fmla="*/ 7169 h 31"/>
              <a:gd name="T6" fmla="*/ 27781 w 40"/>
              <a:gd name="T7" fmla="*/ 44450 h 31"/>
              <a:gd name="T8" fmla="*/ 0 w 40"/>
              <a:gd name="T9" fmla="*/ 37281 h 31"/>
              <a:gd name="T10" fmla="*/ 0 60000 65536"/>
              <a:gd name="T11" fmla="*/ 0 60000 65536"/>
              <a:gd name="T12" fmla="*/ 0 60000 65536"/>
              <a:gd name="T13" fmla="*/ 0 60000 65536"/>
              <a:gd name="T14" fmla="*/ 0 60000 65536"/>
              <a:gd name="T15" fmla="*/ 0 w 40"/>
              <a:gd name="T16" fmla="*/ 0 h 31"/>
              <a:gd name="T17" fmla="*/ 40 w 40"/>
              <a:gd name="T18" fmla="*/ 31 h 31"/>
            </a:gdLst>
            <a:ahLst/>
            <a:cxnLst>
              <a:cxn ang="T10">
                <a:pos x="T0" y="T1"/>
              </a:cxn>
              <a:cxn ang="T11">
                <a:pos x="T2" y="T3"/>
              </a:cxn>
              <a:cxn ang="T12">
                <a:pos x="T4" y="T5"/>
              </a:cxn>
              <a:cxn ang="T13">
                <a:pos x="T6" y="T7"/>
              </a:cxn>
              <a:cxn ang="T14">
                <a:pos x="T8" y="T9"/>
              </a:cxn>
            </a:cxnLst>
            <a:rect l="T15" t="T16" r="T17" b="T18"/>
            <a:pathLst>
              <a:path w="40" h="31">
                <a:moveTo>
                  <a:pt x="0" y="26"/>
                </a:moveTo>
                <a:lnTo>
                  <a:pt x="20" y="0"/>
                </a:lnTo>
                <a:lnTo>
                  <a:pt x="40" y="5"/>
                </a:lnTo>
                <a:lnTo>
                  <a:pt x="20" y="31"/>
                </a:lnTo>
                <a:lnTo>
                  <a:pt x="0" y="26"/>
                </a:lnTo>
                <a:close/>
              </a:path>
            </a:pathLst>
          </a:custGeom>
          <a:solidFill>
            <a:srgbClr val="00FFFF"/>
          </a:solidFill>
          <a:ln w="9525">
            <a:noFill/>
            <a:round/>
            <a:headEnd/>
            <a:tailEnd/>
          </a:ln>
        </p:spPr>
        <p:txBody>
          <a:bodyPr>
            <a:prstTxWarp prst="textNoShape">
              <a:avLst/>
            </a:prstTxWarp>
          </a:bodyPr>
          <a:lstStyle/>
          <a:p>
            <a:endParaRPr lang="en-US"/>
          </a:p>
        </p:txBody>
      </p:sp>
      <p:sp>
        <p:nvSpPr>
          <p:cNvPr id="28731" name="Freeform 59"/>
          <p:cNvSpPr>
            <a:spLocks/>
          </p:cNvSpPr>
          <p:nvPr/>
        </p:nvSpPr>
        <p:spPr bwMode="auto">
          <a:xfrm>
            <a:off x="5045075" y="3741738"/>
            <a:ext cx="49213" cy="44450"/>
          </a:xfrm>
          <a:custGeom>
            <a:avLst/>
            <a:gdLst>
              <a:gd name="T0" fmla="*/ 0 w 35"/>
              <a:gd name="T1" fmla="*/ 37281 h 31"/>
              <a:gd name="T2" fmla="*/ 21091 w 35"/>
              <a:gd name="T3" fmla="*/ 0 h 31"/>
              <a:gd name="T4" fmla="*/ 49213 w 35"/>
              <a:gd name="T5" fmla="*/ 7169 h 31"/>
              <a:gd name="T6" fmla="*/ 28122 w 35"/>
              <a:gd name="T7" fmla="*/ 44450 h 31"/>
              <a:gd name="T8" fmla="*/ 0 w 35"/>
              <a:gd name="T9" fmla="*/ 37281 h 31"/>
              <a:gd name="T10" fmla="*/ 0 60000 65536"/>
              <a:gd name="T11" fmla="*/ 0 60000 65536"/>
              <a:gd name="T12" fmla="*/ 0 60000 65536"/>
              <a:gd name="T13" fmla="*/ 0 60000 65536"/>
              <a:gd name="T14" fmla="*/ 0 60000 65536"/>
              <a:gd name="T15" fmla="*/ 0 w 35"/>
              <a:gd name="T16" fmla="*/ 0 h 31"/>
              <a:gd name="T17" fmla="*/ 35 w 35"/>
              <a:gd name="T18" fmla="*/ 31 h 31"/>
            </a:gdLst>
            <a:ahLst/>
            <a:cxnLst>
              <a:cxn ang="T10">
                <a:pos x="T0" y="T1"/>
              </a:cxn>
              <a:cxn ang="T11">
                <a:pos x="T2" y="T3"/>
              </a:cxn>
              <a:cxn ang="T12">
                <a:pos x="T4" y="T5"/>
              </a:cxn>
              <a:cxn ang="T13">
                <a:pos x="T6" y="T7"/>
              </a:cxn>
              <a:cxn ang="T14">
                <a:pos x="T8" y="T9"/>
              </a:cxn>
            </a:cxnLst>
            <a:rect l="T15" t="T16" r="T17" b="T18"/>
            <a:pathLst>
              <a:path w="35" h="31">
                <a:moveTo>
                  <a:pt x="0" y="26"/>
                </a:moveTo>
                <a:lnTo>
                  <a:pt x="15" y="0"/>
                </a:lnTo>
                <a:lnTo>
                  <a:pt x="35" y="5"/>
                </a:lnTo>
                <a:lnTo>
                  <a:pt x="20" y="31"/>
                </a:lnTo>
                <a:lnTo>
                  <a:pt x="0" y="26"/>
                </a:lnTo>
                <a:close/>
              </a:path>
            </a:pathLst>
          </a:custGeom>
          <a:solidFill>
            <a:srgbClr val="00FFFF"/>
          </a:solidFill>
          <a:ln w="9525">
            <a:noFill/>
            <a:round/>
            <a:headEnd/>
            <a:tailEnd/>
          </a:ln>
        </p:spPr>
        <p:txBody>
          <a:bodyPr>
            <a:prstTxWarp prst="textNoShape">
              <a:avLst/>
            </a:prstTxWarp>
          </a:bodyPr>
          <a:lstStyle/>
          <a:p>
            <a:endParaRPr lang="en-US"/>
          </a:p>
        </p:txBody>
      </p:sp>
      <p:sp>
        <p:nvSpPr>
          <p:cNvPr id="28732" name="Freeform 60"/>
          <p:cNvSpPr>
            <a:spLocks/>
          </p:cNvSpPr>
          <p:nvPr/>
        </p:nvSpPr>
        <p:spPr bwMode="auto">
          <a:xfrm>
            <a:off x="5114925" y="3630613"/>
            <a:ext cx="57150" cy="46037"/>
          </a:xfrm>
          <a:custGeom>
            <a:avLst/>
            <a:gdLst>
              <a:gd name="T0" fmla="*/ 0 w 40"/>
              <a:gd name="T1" fmla="*/ 37405 h 32"/>
              <a:gd name="T2" fmla="*/ 28575 w 40"/>
              <a:gd name="T3" fmla="*/ 0 h 32"/>
              <a:gd name="T4" fmla="*/ 57150 w 40"/>
              <a:gd name="T5" fmla="*/ 8632 h 32"/>
              <a:gd name="T6" fmla="*/ 28575 w 40"/>
              <a:gd name="T7" fmla="*/ 46037 h 32"/>
              <a:gd name="T8" fmla="*/ 0 w 40"/>
              <a:gd name="T9" fmla="*/ 37405 h 32"/>
              <a:gd name="T10" fmla="*/ 0 60000 65536"/>
              <a:gd name="T11" fmla="*/ 0 60000 65536"/>
              <a:gd name="T12" fmla="*/ 0 60000 65536"/>
              <a:gd name="T13" fmla="*/ 0 60000 65536"/>
              <a:gd name="T14" fmla="*/ 0 60000 65536"/>
              <a:gd name="T15" fmla="*/ 0 w 40"/>
              <a:gd name="T16" fmla="*/ 0 h 32"/>
              <a:gd name="T17" fmla="*/ 40 w 40"/>
              <a:gd name="T18" fmla="*/ 32 h 32"/>
            </a:gdLst>
            <a:ahLst/>
            <a:cxnLst>
              <a:cxn ang="T10">
                <a:pos x="T0" y="T1"/>
              </a:cxn>
              <a:cxn ang="T11">
                <a:pos x="T2" y="T3"/>
              </a:cxn>
              <a:cxn ang="T12">
                <a:pos x="T4" y="T5"/>
              </a:cxn>
              <a:cxn ang="T13">
                <a:pos x="T6" y="T7"/>
              </a:cxn>
              <a:cxn ang="T14">
                <a:pos x="T8" y="T9"/>
              </a:cxn>
            </a:cxnLst>
            <a:rect l="T15" t="T16" r="T17" b="T18"/>
            <a:pathLst>
              <a:path w="40" h="32">
                <a:moveTo>
                  <a:pt x="0" y="26"/>
                </a:moveTo>
                <a:lnTo>
                  <a:pt x="20" y="0"/>
                </a:lnTo>
                <a:lnTo>
                  <a:pt x="40" y="6"/>
                </a:lnTo>
                <a:lnTo>
                  <a:pt x="20" y="32"/>
                </a:lnTo>
                <a:lnTo>
                  <a:pt x="0" y="26"/>
                </a:lnTo>
                <a:close/>
              </a:path>
            </a:pathLst>
          </a:custGeom>
          <a:solidFill>
            <a:srgbClr val="00FFFF"/>
          </a:solidFill>
          <a:ln w="9525">
            <a:noFill/>
            <a:round/>
            <a:headEnd/>
            <a:tailEnd/>
          </a:ln>
        </p:spPr>
        <p:txBody>
          <a:bodyPr>
            <a:prstTxWarp prst="textNoShape">
              <a:avLst/>
            </a:prstTxWarp>
          </a:bodyPr>
          <a:lstStyle/>
          <a:p>
            <a:endParaRPr lang="en-US"/>
          </a:p>
        </p:txBody>
      </p:sp>
      <p:sp>
        <p:nvSpPr>
          <p:cNvPr id="28733" name="Freeform 61"/>
          <p:cNvSpPr>
            <a:spLocks/>
          </p:cNvSpPr>
          <p:nvPr/>
        </p:nvSpPr>
        <p:spPr bwMode="auto">
          <a:xfrm>
            <a:off x="5192713" y="3527425"/>
            <a:ext cx="49212" cy="46038"/>
          </a:xfrm>
          <a:custGeom>
            <a:avLst/>
            <a:gdLst>
              <a:gd name="T0" fmla="*/ 0 w 35"/>
              <a:gd name="T1" fmla="*/ 37406 h 32"/>
              <a:gd name="T2" fmla="*/ 21091 w 35"/>
              <a:gd name="T3" fmla="*/ 0 h 32"/>
              <a:gd name="T4" fmla="*/ 49212 w 35"/>
              <a:gd name="T5" fmla="*/ 7193 h 32"/>
              <a:gd name="T6" fmla="*/ 28121 w 35"/>
              <a:gd name="T7" fmla="*/ 46038 h 32"/>
              <a:gd name="T8" fmla="*/ 0 w 35"/>
              <a:gd name="T9" fmla="*/ 37406 h 32"/>
              <a:gd name="T10" fmla="*/ 0 60000 65536"/>
              <a:gd name="T11" fmla="*/ 0 60000 65536"/>
              <a:gd name="T12" fmla="*/ 0 60000 65536"/>
              <a:gd name="T13" fmla="*/ 0 60000 65536"/>
              <a:gd name="T14" fmla="*/ 0 60000 65536"/>
              <a:gd name="T15" fmla="*/ 0 w 35"/>
              <a:gd name="T16" fmla="*/ 0 h 32"/>
              <a:gd name="T17" fmla="*/ 35 w 35"/>
              <a:gd name="T18" fmla="*/ 32 h 32"/>
            </a:gdLst>
            <a:ahLst/>
            <a:cxnLst>
              <a:cxn ang="T10">
                <a:pos x="T0" y="T1"/>
              </a:cxn>
              <a:cxn ang="T11">
                <a:pos x="T2" y="T3"/>
              </a:cxn>
              <a:cxn ang="T12">
                <a:pos x="T4" y="T5"/>
              </a:cxn>
              <a:cxn ang="T13">
                <a:pos x="T6" y="T7"/>
              </a:cxn>
              <a:cxn ang="T14">
                <a:pos x="T8" y="T9"/>
              </a:cxn>
            </a:cxnLst>
            <a:rect l="T15" t="T16" r="T17" b="T18"/>
            <a:pathLst>
              <a:path w="35" h="32">
                <a:moveTo>
                  <a:pt x="0" y="26"/>
                </a:moveTo>
                <a:lnTo>
                  <a:pt x="15" y="0"/>
                </a:lnTo>
                <a:lnTo>
                  <a:pt x="35" y="5"/>
                </a:lnTo>
                <a:lnTo>
                  <a:pt x="20" y="32"/>
                </a:lnTo>
                <a:lnTo>
                  <a:pt x="0" y="26"/>
                </a:lnTo>
                <a:close/>
              </a:path>
            </a:pathLst>
          </a:custGeom>
          <a:solidFill>
            <a:srgbClr val="00FFFF"/>
          </a:solidFill>
          <a:ln w="9525">
            <a:noFill/>
            <a:round/>
            <a:headEnd/>
            <a:tailEnd/>
          </a:ln>
        </p:spPr>
        <p:txBody>
          <a:bodyPr>
            <a:prstTxWarp prst="textNoShape">
              <a:avLst/>
            </a:prstTxWarp>
          </a:bodyPr>
          <a:lstStyle/>
          <a:p>
            <a:endParaRPr lang="en-US"/>
          </a:p>
        </p:txBody>
      </p:sp>
      <p:sp>
        <p:nvSpPr>
          <p:cNvPr id="28734" name="Freeform 62"/>
          <p:cNvSpPr>
            <a:spLocks/>
          </p:cNvSpPr>
          <p:nvPr/>
        </p:nvSpPr>
        <p:spPr bwMode="auto">
          <a:xfrm>
            <a:off x="5264150" y="3417888"/>
            <a:ext cx="57150" cy="44450"/>
          </a:xfrm>
          <a:custGeom>
            <a:avLst/>
            <a:gdLst>
              <a:gd name="T0" fmla="*/ 0 w 41"/>
              <a:gd name="T1" fmla="*/ 37281 h 31"/>
              <a:gd name="T2" fmla="*/ 29272 w 41"/>
              <a:gd name="T3" fmla="*/ 0 h 31"/>
              <a:gd name="T4" fmla="*/ 57150 w 41"/>
              <a:gd name="T5" fmla="*/ 7169 h 31"/>
              <a:gd name="T6" fmla="*/ 29272 w 41"/>
              <a:gd name="T7" fmla="*/ 44450 h 31"/>
              <a:gd name="T8" fmla="*/ 0 w 41"/>
              <a:gd name="T9" fmla="*/ 37281 h 31"/>
              <a:gd name="T10" fmla="*/ 0 60000 65536"/>
              <a:gd name="T11" fmla="*/ 0 60000 65536"/>
              <a:gd name="T12" fmla="*/ 0 60000 65536"/>
              <a:gd name="T13" fmla="*/ 0 60000 65536"/>
              <a:gd name="T14" fmla="*/ 0 60000 65536"/>
              <a:gd name="T15" fmla="*/ 0 w 41"/>
              <a:gd name="T16" fmla="*/ 0 h 31"/>
              <a:gd name="T17" fmla="*/ 41 w 41"/>
              <a:gd name="T18" fmla="*/ 31 h 31"/>
            </a:gdLst>
            <a:ahLst/>
            <a:cxnLst>
              <a:cxn ang="T10">
                <a:pos x="T0" y="T1"/>
              </a:cxn>
              <a:cxn ang="T11">
                <a:pos x="T2" y="T3"/>
              </a:cxn>
              <a:cxn ang="T12">
                <a:pos x="T4" y="T5"/>
              </a:cxn>
              <a:cxn ang="T13">
                <a:pos x="T6" y="T7"/>
              </a:cxn>
              <a:cxn ang="T14">
                <a:pos x="T8" y="T9"/>
              </a:cxn>
            </a:cxnLst>
            <a:rect l="T15" t="T16" r="T17" b="T18"/>
            <a:pathLst>
              <a:path w="41" h="31">
                <a:moveTo>
                  <a:pt x="0" y="26"/>
                </a:moveTo>
                <a:lnTo>
                  <a:pt x="21" y="0"/>
                </a:lnTo>
                <a:lnTo>
                  <a:pt x="41" y="5"/>
                </a:lnTo>
                <a:lnTo>
                  <a:pt x="21" y="31"/>
                </a:lnTo>
                <a:lnTo>
                  <a:pt x="0" y="26"/>
                </a:lnTo>
                <a:close/>
              </a:path>
            </a:pathLst>
          </a:custGeom>
          <a:solidFill>
            <a:srgbClr val="00FFFF"/>
          </a:solidFill>
          <a:ln w="9525">
            <a:noFill/>
            <a:round/>
            <a:headEnd/>
            <a:tailEnd/>
          </a:ln>
        </p:spPr>
        <p:txBody>
          <a:bodyPr>
            <a:prstTxWarp prst="textNoShape">
              <a:avLst/>
            </a:prstTxWarp>
          </a:bodyPr>
          <a:lstStyle/>
          <a:p>
            <a:endParaRPr lang="en-US"/>
          </a:p>
        </p:txBody>
      </p:sp>
      <p:sp>
        <p:nvSpPr>
          <p:cNvPr id="28735" name="Freeform 63"/>
          <p:cNvSpPr>
            <a:spLocks/>
          </p:cNvSpPr>
          <p:nvPr/>
        </p:nvSpPr>
        <p:spPr bwMode="auto">
          <a:xfrm>
            <a:off x="5341938" y="3306763"/>
            <a:ext cx="49212" cy="44450"/>
          </a:xfrm>
          <a:custGeom>
            <a:avLst/>
            <a:gdLst>
              <a:gd name="T0" fmla="*/ 0 w 35"/>
              <a:gd name="T1" fmla="*/ 36116 h 32"/>
              <a:gd name="T2" fmla="*/ 21091 w 35"/>
              <a:gd name="T3" fmla="*/ 0 h 32"/>
              <a:gd name="T4" fmla="*/ 49212 w 35"/>
              <a:gd name="T5" fmla="*/ 8334 h 32"/>
              <a:gd name="T6" fmla="*/ 28121 w 35"/>
              <a:gd name="T7" fmla="*/ 44450 h 32"/>
              <a:gd name="T8" fmla="*/ 0 w 35"/>
              <a:gd name="T9" fmla="*/ 36116 h 32"/>
              <a:gd name="T10" fmla="*/ 0 60000 65536"/>
              <a:gd name="T11" fmla="*/ 0 60000 65536"/>
              <a:gd name="T12" fmla="*/ 0 60000 65536"/>
              <a:gd name="T13" fmla="*/ 0 60000 65536"/>
              <a:gd name="T14" fmla="*/ 0 60000 65536"/>
              <a:gd name="T15" fmla="*/ 0 w 35"/>
              <a:gd name="T16" fmla="*/ 0 h 32"/>
              <a:gd name="T17" fmla="*/ 35 w 35"/>
              <a:gd name="T18" fmla="*/ 32 h 32"/>
            </a:gdLst>
            <a:ahLst/>
            <a:cxnLst>
              <a:cxn ang="T10">
                <a:pos x="T0" y="T1"/>
              </a:cxn>
              <a:cxn ang="T11">
                <a:pos x="T2" y="T3"/>
              </a:cxn>
              <a:cxn ang="T12">
                <a:pos x="T4" y="T5"/>
              </a:cxn>
              <a:cxn ang="T13">
                <a:pos x="T6" y="T7"/>
              </a:cxn>
              <a:cxn ang="T14">
                <a:pos x="T8" y="T9"/>
              </a:cxn>
            </a:cxnLst>
            <a:rect l="T15" t="T16" r="T17" b="T18"/>
            <a:pathLst>
              <a:path w="35" h="32">
                <a:moveTo>
                  <a:pt x="0" y="26"/>
                </a:moveTo>
                <a:lnTo>
                  <a:pt x="15" y="0"/>
                </a:lnTo>
                <a:lnTo>
                  <a:pt x="35" y="6"/>
                </a:lnTo>
                <a:lnTo>
                  <a:pt x="20" y="32"/>
                </a:lnTo>
                <a:lnTo>
                  <a:pt x="0" y="26"/>
                </a:lnTo>
                <a:close/>
              </a:path>
            </a:pathLst>
          </a:custGeom>
          <a:solidFill>
            <a:srgbClr val="00FFFF"/>
          </a:solidFill>
          <a:ln w="9525">
            <a:noFill/>
            <a:round/>
            <a:headEnd/>
            <a:tailEnd/>
          </a:ln>
        </p:spPr>
        <p:txBody>
          <a:bodyPr>
            <a:prstTxWarp prst="textNoShape">
              <a:avLst/>
            </a:prstTxWarp>
          </a:bodyPr>
          <a:lstStyle/>
          <a:p>
            <a:endParaRPr lang="en-US"/>
          </a:p>
        </p:txBody>
      </p:sp>
      <p:sp>
        <p:nvSpPr>
          <p:cNvPr id="28736" name="Freeform 64"/>
          <p:cNvSpPr>
            <a:spLocks/>
          </p:cNvSpPr>
          <p:nvPr/>
        </p:nvSpPr>
        <p:spPr bwMode="auto">
          <a:xfrm>
            <a:off x="5413375" y="3197225"/>
            <a:ext cx="49213" cy="42863"/>
          </a:xfrm>
          <a:custGeom>
            <a:avLst/>
            <a:gdLst>
              <a:gd name="T0" fmla="*/ 0 w 35"/>
              <a:gd name="T1" fmla="*/ 35950 h 31"/>
              <a:gd name="T2" fmla="*/ 21091 w 35"/>
              <a:gd name="T3" fmla="*/ 0 h 31"/>
              <a:gd name="T4" fmla="*/ 49213 w 35"/>
              <a:gd name="T5" fmla="*/ 6913 h 31"/>
              <a:gd name="T6" fmla="*/ 28122 w 35"/>
              <a:gd name="T7" fmla="*/ 42863 h 31"/>
              <a:gd name="T8" fmla="*/ 0 w 35"/>
              <a:gd name="T9" fmla="*/ 35950 h 31"/>
              <a:gd name="T10" fmla="*/ 0 60000 65536"/>
              <a:gd name="T11" fmla="*/ 0 60000 65536"/>
              <a:gd name="T12" fmla="*/ 0 60000 65536"/>
              <a:gd name="T13" fmla="*/ 0 60000 65536"/>
              <a:gd name="T14" fmla="*/ 0 60000 65536"/>
              <a:gd name="T15" fmla="*/ 0 w 35"/>
              <a:gd name="T16" fmla="*/ 0 h 31"/>
              <a:gd name="T17" fmla="*/ 35 w 35"/>
              <a:gd name="T18" fmla="*/ 31 h 31"/>
            </a:gdLst>
            <a:ahLst/>
            <a:cxnLst>
              <a:cxn ang="T10">
                <a:pos x="T0" y="T1"/>
              </a:cxn>
              <a:cxn ang="T11">
                <a:pos x="T2" y="T3"/>
              </a:cxn>
              <a:cxn ang="T12">
                <a:pos x="T4" y="T5"/>
              </a:cxn>
              <a:cxn ang="T13">
                <a:pos x="T6" y="T7"/>
              </a:cxn>
              <a:cxn ang="T14">
                <a:pos x="T8" y="T9"/>
              </a:cxn>
            </a:cxnLst>
            <a:rect l="T15" t="T16" r="T17" b="T18"/>
            <a:pathLst>
              <a:path w="35" h="31">
                <a:moveTo>
                  <a:pt x="0" y="26"/>
                </a:moveTo>
                <a:lnTo>
                  <a:pt x="15" y="0"/>
                </a:lnTo>
                <a:lnTo>
                  <a:pt x="35" y="5"/>
                </a:lnTo>
                <a:lnTo>
                  <a:pt x="20" y="31"/>
                </a:lnTo>
                <a:lnTo>
                  <a:pt x="0" y="26"/>
                </a:lnTo>
                <a:close/>
              </a:path>
            </a:pathLst>
          </a:custGeom>
          <a:solidFill>
            <a:srgbClr val="00FFFF"/>
          </a:solidFill>
          <a:ln w="9525">
            <a:noFill/>
            <a:round/>
            <a:headEnd/>
            <a:tailEnd/>
          </a:ln>
        </p:spPr>
        <p:txBody>
          <a:bodyPr>
            <a:prstTxWarp prst="textNoShape">
              <a:avLst/>
            </a:prstTxWarp>
          </a:bodyPr>
          <a:lstStyle/>
          <a:p>
            <a:endParaRPr lang="en-US"/>
          </a:p>
        </p:txBody>
      </p:sp>
      <p:sp>
        <p:nvSpPr>
          <p:cNvPr id="28737" name="Freeform 65"/>
          <p:cNvSpPr>
            <a:spLocks/>
          </p:cNvSpPr>
          <p:nvPr/>
        </p:nvSpPr>
        <p:spPr bwMode="auto">
          <a:xfrm>
            <a:off x="5483225" y="3094038"/>
            <a:ext cx="57150" cy="42862"/>
          </a:xfrm>
          <a:custGeom>
            <a:avLst/>
            <a:gdLst>
              <a:gd name="T0" fmla="*/ 0 w 40"/>
              <a:gd name="T1" fmla="*/ 35949 h 31"/>
              <a:gd name="T2" fmla="*/ 28575 w 40"/>
              <a:gd name="T3" fmla="*/ 0 h 31"/>
              <a:gd name="T4" fmla="*/ 57150 w 40"/>
              <a:gd name="T5" fmla="*/ 6913 h 31"/>
              <a:gd name="T6" fmla="*/ 28575 w 40"/>
              <a:gd name="T7" fmla="*/ 42862 h 31"/>
              <a:gd name="T8" fmla="*/ 0 w 40"/>
              <a:gd name="T9" fmla="*/ 35949 h 31"/>
              <a:gd name="T10" fmla="*/ 0 60000 65536"/>
              <a:gd name="T11" fmla="*/ 0 60000 65536"/>
              <a:gd name="T12" fmla="*/ 0 60000 65536"/>
              <a:gd name="T13" fmla="*/ 0 60000 65536"/>
              <a:gd name="T14" fmla="*/ 0 60000 65536"/>
              <a:gd name="T15" fmla="*/ 0 w 40"/>
              <a:gd name="T16" fmla="*/ 0 h 31"/>
              <a:gd name="T17" fmla="*/ 40 w 40"/>
              <a:gd name="T18" fmla="*/ 31 h 31"/>
            </a:gdLst>
            <a:ahLst/>
            <a:cxnLst>
              <a:cxn ang="T10">
                <a:pos x="T0" y="T1"/>
              </a:cxn>
              <a:cxn ang="T11">
                <a:pos x="T2" y="T3"/>
              </a:cxn>
              <a:cxn ang="T12">
                <a:pos x="T4" y="T5"/>
              </a:cxn>
              <a:cxn ang="T13">
                <a:pos x="T6" y="T7"/>
              </a:cxn>
              <a:cxn ang="T14">
                <a:pos x="T8" y="T9"/>
              </a:cxn>
            </a:cxnLst>
            <a:rect l="T15" t="T16" r="T17" b="T18"/>
            <a:pathLst>
              <a:path w="40" h="31">
                <a:moveTo>
                  <a:pt x="0" y="26"/>
                </a:moveTo>
                <a:lnTo>
                  <a:pt x="20" y="0"/>
                </a:lnTo>
                <a:lnTo>
                  <a:pt x="40" y="5"/>
                </a:lnTo>
                <a:lnTo>
                  <a:pt x="20" y="31"/>
                </a:lnTo>
                <a:lnTo>
                  <a:pt x="0" y="26"/>
                </a:lnTo>
                <a:close/>
              </a:path>
            </a:pathLst>
          </a:custGeom>
          <a:solidFill>
            <a:srgbClr val="00FFFF"/>
          </a:solidFill>
          <a:ln w="9525">
            <a:noFill/>
            <a:round/>
            <a:headEnd/>
            <a:tailEnd/>
          </a:ln>
        </p:spPr>
        <p:txBody>
          <a:bodyPr>
            <a:prstTxWarp prst="textNoShape">
              <a:avLst/>
            </a:prstTxWarp>
          </a:bodyPr>
          <a:lstStyle/>
          <a:p>
            <a:endParaRPr lang="en-US"/>
          </a:p>
        </p:txBody>
      </p:sp>
      <p:sp>
        <p:nvSpPr>
          <p:cNvPr id="28738" name="Freeform 66"/>
          <p:cNvSpPr>
            <a:spLocks/>
          </p:cNvSpPr>
          <p:nvPr/>
        </p:nvSpPr>
        <p:spPr bwMode="auto">
          <a:xfrm>
            <a:off x="5561013" y="2982913"/>
            <a:ext cx="49212" cy="44450"/>
          </a:xfrm>
          <a:custGeom>
            <a:avLst/>
            <a:gdLst>
              <a:gd name="T0" fmla="*/ 0 w 35"/>
              <a:gd name="T1" fmla="*/ 36116 h 32"/>
              <a:gd name="T2" fmla="*/ 21091 w 35"/>
              <a:gd name="T3" fmla="*/ 0 h 32"/>
              <a:gd name="T4" fmla="*/ 49212 w 35"/>
              <a:gd name="T5" fmla="*/ 8334 h 32"/>
              <a:gd name="T6" fmla="*/ 28121 w 35"/>
              <a:gd name="T7" fmla="*/ 44450 h 32"/>
              <a:gd name="T8" fmla="*/ 0 w 35"/>
              <a:gd name="T9" fmla="*/ 36116 h 32"/>
              <a:gd name="T10" fmla="*/ 0 60000 65536"/>
              <a:gd name="T11" fmla="*/ 0 60000 65536"/>
              <a:gd name="T12" fmla="*/ 0 60000 65536"/>
              <a:gd name="T13" fmla="*/ 0 60000 65536"/>
              <a:gd name="T14" fmla="*/ 0 60000 65536"/>
              <a:gd name="T15" fmla="*/ 0 w 35"/>
              <a:gd name="T16" fmla="*/ 0 h 32"/>
              <a:gd name="T17" fmla="*/ 35 w 35"/>
              <a:gd name="T18" fmla="*/ 32 h 32"/>
            </a:gdLst>
            <a:ahLst/>
            <a:cxnLst>
              <a:cxn ang="T10">
                <a:pos x="T0" y="T1"/>
              </a:cxn>
              <a:cxn ang="T11">
                <a:pos x="T2" y="T3"/>
              </a:cxn>
              <a:cxn ang="T12">
                <a:pos x="T4" y="T5"/>
              </a:cxn>
              <a:cxn ang="T13">
                <a:pos x="T6" y="T7"/>
              </a:cxn>
              <a:cxn ang="T14">
                <a:pos x="T8" y="T9"/>
              </a:cxn>
            </a:cxnLst>
            <a:rect l="T15" t="T16" r="T17" b="T18"/>
            <a:pathLst>
              <a:path w="35" h="32">
                <a:moveTo>
                  <a:pt x="0" y="26"/>
                </a:moveTo>
                <a:lnTo>
                  <a:pt x="15" y="0"/>
                </a:lnTo>
                <a:lnTo>
                  <a:pt x="35" y="6"/>
                </a:lnTo>
                <a:lnTo>
                  <a:pt x="20" y="32"/>
                </a:lnTo>
                <a:lnTo>
                  <a:pt x="0" y="26"/>
                </a:lnTo>
                <a:close/>
              </a:path>
            </a:pathLst>
          </a:custGeom>
          <a:solidFill>
            <a:srgbClr val="00FFFF"/>
          </a:solidFill>
          <a:ln w="9525">
            <a:noFill/>
            <a:round/>
            <a:headEnd/>
            <a:tailEnd/>
          </a:ln>
        </p:spPr>
        <p:txBody>
          <a:bodyPr>
            <a:prstTxWarp prst="textNoShape">
              <a:avLst/>
            </a:prstTxWarp>
          </a:bodyPr>
          <a:lstStyle/>
          <a:p>
            <a:endParaRPr lang="en-US"/>
          </a:p>
        </p:txBody>
      </p:sp>
      <p:sp>
        <p:nvSpPr>
          <p:cNvPr id="28739" name="Freeform 67"/>
          <p:cNvSpPr>
            <a:spLocks/>
          </p:cNvSpPr>
          <p:nvPr/>
        </p:nvSpPr>
        <p:spPr bwMode="auto">
          <a:xfrm>
            <a:off x="5630863" y="2873375"/>
            <a:ext cx="57150" cy="42863"/>
          </a:xfrm>
          <a:custGeom>
            <a:avLst/>
            <a:gdLst>
              <a:gd name="T0" fmla="*/ 0 w 40"/>
              <a:gd name="T1" fmla="*/ 35950 h 31"/>
              <a:gd name="T2" fmla="*/ 28575 w 40"/>
              <a:gd name="T3" fmla="*/ 0 h 31"/>
              <a:gd name="T4" fmla="*/ 57150 w 40"/>
              <a:gd name="T5" fmla="*/ 6913 h 31"/>
              <a:gd name="T6" fmla="*/ 28575 w 40"/>
              <a:gd name="T7" fmla="*/ 42863 h 31"/>
              <a:gd name="T8" fmla="*/ 0 w 40"/>
              <a:gd name="T9" fmla="*/ 35950 h 31"/>
              <a:gd name="T10" fmla="*/ 0 60000 65536"/>
              <a:gd name="T11" fmla="*/ 0 60000 65536"/>
              <a:gd name="T12" fmla="*/ 0 60000 65536"/>
              <a:gd name="T13" fmla="*/ 0 60000 65536"/>
              <a:gd name="T14" fmla="*/ 0 60000 65536"/>
              <a:gd name="T15" fmla="*/ 0 w 40"/>
              <a:gd name="T16" fmla="*/ 0 h 31"/>
              <a:gd name="T17" fmla="*/ 40 w 40"/>
              <a:gd name="T18" fmla="*/ 31 h 31"/>
            </a:gdLst>
            <a:ahLst/>
            <a:cxnLst>
              <a:cxn ang="T10">
                <a:pos x="T0" y="T1"/>
              </a:cxn>
              <a:cxn ang="T11">
                <a:pos x="T2" y="T3"/>
              </a:cxn>
              <a:cxn ang="T12">
                <a:pos x="T4" y="T5"/>
              </a:cxn>
              <a:cxn ang="T13">
                <a:pos x="T6" y="T7"/>
              </a:cxn>
              <a:cxn ang="T14">
                <a:pos x="T8" y="T9"/>
              </a:cxn>
            </a:cxnLst>
            <a:rect l="T15" t="T16" r="T17" b="T18"/>
            <a:pathLst>
              <a:path w="40" h="31">
                <a:moveTo>
                  <a:pt x="0" y="26"/>
                </a:moveTo>
                <a:lnTo>
                  <a:pt x="20" y="0"/>
                </a:lnTo>
                <a:lnTo>
                  <a:pt x="40" y="5"/>
                </a:lnTo>
                <a:lnTo>
                  <a:pt x="20" y="31"/>
                </a:lnTo>
                <a:lnTo>
                  <a:pt x="0" y="26"/>
                </a:lnTo>
                <a:close/>
              </a:path>
            </a:pathLst>
          </a:custGeom>
          <a:solidFill>
            <a:srgbClr val="00FFFF"/>
          </a:solidFill>
          <a:ln w="9525">
            <a:noFill/>
            <a:round/>
            <a:headEnd/>
            <a:tailEnd/>
          </a:ln>
        </p:spPr>
        <p:txBody>
          <a:bodyPr>
            <a:prstTxWarp prst="textNoShape">
              <a:avLst/>
            </a:prstTxWarp>
          </a:bodyPr>
          <a:lstStyle/>
          <a:p>
            <a:endParaRPr lang="en-US"/>
          </a:p>
        </p:txBody>
      </p:sp>
      <p:sp>
        <p:nvSpPr>
          <p:cNvPr id="28740" name="Freeform 68"/>
          <p:cNvSpPr>
            <a:spLocks/>
          </p:cNvSpPr>
          <p:nvPr/>
        </p:nvSpPr>
        <p:spPr bwMode="auto">
          <a:xfrm>
            <a:off x="5708650" y="2770188"/>
            <a:ext cx="49213" cy="36512"/>
          </a:xfrm>
          <a:custGeom>
            <a:avLst/>
            <a:gdLst>
              <a:gd name="T0" fmla="*/ 0 w 35"/>
              <a:gd name="T1" fmla="*/ 29490 h 26"/>
              <a:gd name="T2" fmla="*/ 21091 w 35"/>
              <a:gd name="T3" fmla="*/ 0 h 26"/>
              <a:gd name="T4" fmla="*/ 49213 w 35"/>
              <a:gd name="T5" fmla="*/ 7022 h 26"/>
              <a:gd name="T6" fmla="*/ 28122 w 35"/>
              <a:gd name="T7" fmla="*/ 36512 h 26"/>
              <a:gd name="T8" fmla="*/ 0 w 35"/>
              <a:gd name="T9" fmla="*/ 29490 h 26"/>
              <a:gd name="T10" fmla="*/ 0 60000 65536"/>
              <a:gd name="T11" fmla="*/ 0 60000 65536"/>
              <a:gd name="T12" fmla="*/ 0 60000 65536"/>
              <a:gd name="T13" fmla="*/ 0 60000 65536"/>
              <a:gd name="T14" fmla="*/ 0 60000 65536"/>
              <a:gd name="T15" fmla="*/ 0 w 35"/>
              <a:gd name="T16" fmla="*/ 0 h 26"/>
              <a:gd name="T17" fmla="*/ 35 w 35"/>
              <a:gd name="T18" fmla="*/ 26 h 26"/>
            </a:gdLst>
            <a:ahLst/>
            <a:cxnLst>
              <a:cxn ang="T10">
                <a:pos x="T0" y="T1"/>
              </a:cxn>
              <a:cxn ang="T11">
                <a:pos x="T2" y="T3"/>
              </a:cxn>
              <a:cxn ang="T12">
                <a:pos x="T4" y="T5"/>
              </a:cxn>
              <a:cxn ang="T13">
                <a:pos x="T6" y="T7"/>
              </a:cxn>
              <a:cxn ang="T14">
                <a:pos x="T8" y="T9"/>
              </a:cxn>
            </a:cxnLst>
            <a:rect l="T15" t="T16" r="T17" b="T18"/>
            <a:pathLst>
              <a:path w="35" h="26">
                <a:moveTo>
                  <a:pt x="0" y="21"/>
                </a:moveTo>
                <a:lnTo>
                  <a:pt x="15" y="0"/>
                </a:lnTo>
                <a:lnTo>
                  <a:pt x="35" y="5"/>
                </a:lnTo>
                <a:lnTo>
                  <a:pt x="20" y="26"/>
                </a:lnTo>
                <a:lnTo>
                  <a:pt x="0" y="21"/>
                </a:lnTo>
                <a:close/>
              </a:path>
            </a:pathLst>
          </a:custGeom>
          <a:solidFill>
            <a:srgbClr val="00FFFF"/>
          </a:solidFill>
          <a:ln w="9525">
            <a:noFill/>
            <a:round/>
            <a:headEnd/>
            <a:tailEnd/>
          </a:ln>
        </p:spPr>
        <p:txBody>
          <a:bodyPr>
            <a:prstTxWarp prst="textNoShape">
              <a:avLst/>
            </a:prstTxWarp>
          </a:bodyPr>
          <a:lstStyle/>
          <a:p>
            <a:endParaRPr lang="en-US"/>
          </a:p>
        </p:txBody>
      </p:sp>
      <p:sp>
        <p:nvSpPr>
          <p:cNvPr id="28741" name="Freeform 69"/>
          <p:cNvSpPr>
            <a:spLocks/>
          </p:cNvSpPr>
          <p:nvPr/>
        </p:nvSpPr>
        <p:spPr bwMode="auto">
          <a:xfrm>
            <a:off x="5780088" y="2659063"/>
            <a:ext cx="49212" cy="44450"/>
          </a:xfrm>
          <a:custGeom>
            <a:avLst/>
            <a:gdLst>
              <a:gd name="T0" fmla="*/ 0 w 35"/>
              <a:gd name="T1" fmla="*/ 36116 h 32"/>
              <a:gd name="T2" fmla="*/ 21091 w 35"/>
              <a:gd name="T3" fmla="*/ 0 h 32"/>
              <a:gd name="T4" fmla="*/ 49212 w 35"/>
              <a:gd name="T5" fmla="*/ 6945 h 32"/>
              <a:gd name="T6" fmla="*/ 28121 w 35"/>
              <a:gd name="T7" fmla="*/ 44450 h 32"/>
              <a:gd name="T8" fmla="*/ 0 w 35"/>
              <a:gd name="T9" fmla="*/ 36116 h 32"/>
              <a:gd name="T10" fmla="*/ 0 60000 65536"/>
              <a:gd name="T11" fmla="*/ 0 60000 65536"/>
              <a:gd name="T12" fmla="*/ 0 60000 65536"/>
              <a:gd name="T13" fmla="*/ 0 60000 65536"/>
              <a:gd name="T14" fmla="*/ 0 60000 65536"/>
              <a:gd name="T15" fmla="*/ 0 w 35"/>
              <a:gd name="T16" fmla="*/ 0 h 32"/>
              <a:gd name="T17" fmla="*/ 35 w 35"/>
              <a:gd name="T18" fmla="*/ 32 h 32"/>
            </a:gdLst>
            <a:ahLst/>
            <a:cxnLst>
              <a:cxn ang="T10">
                <a:pos x="T0" y="T1"/>
              </a:cxn>
              <a:cxn ang="T11">
                <a:pos x="T2" y="T3"/>
              </a:cxn>
              <a:cxn ang="T12">
                <a:pos x="T4" y="T5"/>
              </a:cxn>
              <a:cxn ang="T13">
                <a:pos x="T6" y="T7"/>
              </a:cxn>
              <a:cxn ang="T14">
                <a:pos x="T8" y="T9"/>
              </a:cxn>
            </a:cxnLst>
            <a:rect l="T15" t="T16" r="T17" b="T18"/>
            <a:pathLst>
              <a:path w="35" h="32">
                <a:moveTo>
                  <a:pt x="0" y="26"/>
                </a:moveTo>
                <a:lnTo>
                  <a:pt x="15" y="0"/>
                </a:lnTo>
                <a:lnTo>
                  <a:pt x="35" y="5"/>
                </a:lnTo>
                <a:lnTo>
                  <a:pt x="20" y="32"/>
                </a:lnTo>
                <a:lnTo>
                  <a:pt x="0" y="26"/>
                </a:lnTo>
                <a:close/>
              </a:path>
            </a:pathLst>
          </a:custGeom>
          <a:solidFill>
            <a:srgbClr val="00FFFF"/>
          </a:solidFill>
          <a:ln w="9525">
            <a:noFill/>
            <a:round/>
            <a:headEnd/>
            <a:tailEnd/>
          </a:ln>
        </p:spPr>
        <p:txBody>
          <a:bodyPr>
            <a:prstTxWarp prst="textNoShape">
              <a:avLst/>
            </a:prstTxWarp>
          </a:bodyPr>
          <a:lstStyle/>
          <a:p>
            <a:endParaRPr lang="en-US"/>
          </a:p>
        </p:txBody>
      </p:sp>
      <p:sp>
        <p:nvSpPr>
          <p:cNvPr id="28742" name="Freeform 70"/>
          <p:cNvSpPr>
            <a:spLocks/>
          </p:cNvSpPr>
          <p:nvPr/>
        </p:nvSpPr>
        <p:spPr bwMode="auto">
          <a:xfrm>
            <a:off x="5807075" y="2651125"/>
            <a:ext cx="49213" cy="36513"/>
          </a:xfrm>
          <a:custGeom>
            <a:avLst/>
            <a:gdLst>
              <a:gd name="T0" fmla="*/ 0 w 35"/>
              <a:gd name="T1" fmla="*/ 14043 h 26"/>
              <a:gd name="T2" fmla="*/ 42183 w 35"/>
              <a:gd name="T3" fmla="*/ 0 h 26"/>
              <a:gd name="T4" fmla="*/ 49213 w 35"/>
              <a:gd name="T5" fmla="*/ 22470 h 26"/>
              <a:gd name="T6" fmla="*/ 7030 w 35"/>
              <a:gd name="T7" fmla="*/ 36513 h 26"/>
              <a:gd name="T8" fmla="*/ 0 w 35"/>
              <a:gd name="T9" fmla="*/ 14043 h 26"/>
              <a:gd name="T10" fmla="*/ 0 60000 65536"/>
              <a:gd name="T11" fmla="*/ 0 60000 65536"/>
              <a:gd name="T12" fmla="*/ 0 60000 65536"/>
              <a:gd name="T13" fmla="*/ 0 60000 65536"/>
              <a:gd name="T14" fmla="*/ 0 60000 65536"/>
              <a:gd name="T15" fmla="*/ 0 w 35"/>
              <a:gd name="T16" fmla="*/ 0 h 26"/>
              <a:gd name="T17" fmla="*/ 35 w 35"/>
              <a:gd name="T18" fmla="*/ 26 h 26"/>
            </a:gdLst>
            <a:ahLst/>
            <a:cxnLst>
              <a:cxn ang="T10">
                <a:pos x="T0" y="T1"/>
              </a:cxn>
              <a:cxn ang="T11">
                <a:pos x="T2" y="T3"/>
              </a:cxn>
              <a:cxn ang="T12">
                <a:pos x="T4" y="T5"/>
              </a:cxn>
              <a:cxn ang="T13">
                <a:pos x="T6" y="T7"/>
              </a:cxn>
              <a:cxn ang="T14">
                <a:pos x="T8" y="T9"/>
              </a:cxn>
            </a:cxnLst>
            <a:rect l="T15" t="T16" r="T17" b="T18"/>
            <a:pathLst>
              <a:path w="35" h="26">
                <a:moveTo>
                  <a:pt x="0" y="10"/>
                </a:moveTo>
                <a:lnTo>
                  <a:pt x="30" y="0"/>
                </a:lnTo>
                <a:lnTo>
                  <a:pt x="35" y="16"/>
                </a:lnTo>
                <a:lnTo>
                  <a:pt x="5" y="26"/>
                </a:lnTo>
                <a:lnTo>
                  <a:pt x="0" y="10"/>
                </a:lnTo>
                <a:close/>
              </a:path>
            </a:pathLst>
          </a:custGeom>
          <a:solidFill>
            <a:srgbClr val="00FFFF"/>
          </a:solidFill>
          <a:ln w="9525">
            <a:noFill/>
            <a:round/>
            <a:headEnd/>
            <a:tailEnd/>
          </a:ln>
        </p:spPr>
        <p:txBody>
          <a:bodyPr>
            <a:prstTxWarp prst="textNoShape">
              <a:avLst/>
            </a:prstTxWarp>
          </a:bodyPr>
          <a:lstStyle/>
          <a:p>
            <a:endParaRPr lang="en-US"/>
          </a:p>
        </p:txBody>
      </p:sp>
      <p:sp>
        <p:nvSpPr>
          <p:cNvPr id="28743" name="Freeform 71"/>
          <p:cNvSpPr>
            <a:spLocks/>
          </p:cNvSpPr>
          <p:nvPr/>
        </p:nvSpPr>
        <p:spPr bwMode="auto">
          <a:xfrm>
            <a:off x="5927725" y="2614613"/>
            <a:ext cx="49213" cy="36512"/>
          </a:xfrm>
          <a:custGeom>
            <a:avLst/>
            <a:gdLst>
              <a:gd name="T0" fmla="*/ 0 w 35"/>
              <a:gd name="T1" fmla="*/ 14043 h 26"/>
              <a:gd name="T2" fmla="*/ 42183 w 35"/>
              <a:gd name="T3" fmla="*/ 0 h 26"/>
              <a:gd name="T4" fmla="*/ 49213 w 35"/>
              <a:gd name="T5" fmla="*/ 22469 h 26"/>
              <a:gd name="T6" fmla="*/ 7030 w 35"/>
              <a:gd name="T7" fmla="*/ 36512 h 26"/>
              <a:gd name="T8" fmla="*/ 0 w 35"/>
              <a:gd name="T9" fmla="*/ 14043 h 26"/>
              <a:gd name="T10" fmla="*/ 0 60000 65536"/>
              <a:gd name="T11" fmla="*/ 0 60000 65536"/>
              <a:gd name="T12" fmla="*/ 0 60000 65536"/>
              <a:gd name="T13" fmla="*/ 0 60000 65536"/>
              <a:gd name="T14" fmla="*/ 0 60000 65536"/>
              <a:gd name="T15" fmla="*/ 0 w 35"/>
              <a:gd name="T16" fmla="*/ 0 h 26"/>
              <a:gd name="T17" fmla="*/ 35 w 35"/>
              <a:gd name="T18" fmla="*/ 26 h 26"/>
            </a:gdLst>
            <a:ahLst/>
            <a:cxnLst>
              <a:cxn ang="T10">
                <a:pos x="T0" y="T1"/>
              </a:cxn>
              <a:cxn ang="T11">
                <a:pos x="T2" y="T3"/>
              </a:cxn>
              <a:cxn ang="T12">
                <a:pos x="T4" y="T5"/>
              </a:cxn>
              <a:cxn ang="T13">
                <a:pos x="T6" y="T7"/>
              </a:cxn>
              <a:cxn ang="T14">
                <a:pos x="T8" y="T9"/>
              </a:cxn>
            </a:cxnLst>
            <a:rect l="T15" t="T16" r="T17" b="T18"/>
            <a:pathLst>
              <a:path w="35" h="26">
                <a:moveTo>
                  <a:pt x="0" y="10"/>
                </a:moveTo>
                <a:lnTo>
                  <a:pt x="30" y="0"/>
                </a:lnTo>
                <a:lnTo>
                  <a:pt x="35" y="16"/>
                </a:lnTo>
                <a:lnTo>
                  <a:pt x="5" y="26"/>
                </a:lnTo>
                <a:lnTo>
                  <a:pt x="0" y="10"/>
                </a:lnTo>
                <a:close/>
              </a:path>
            </a:pathLst>
          </a:custGeom>
          <a:solidFill>
            <a:srgbClr val="00FFFF"/>
          </a:solidFill>
          <a:ln w="9525">
            <a:noFill/>
            <a:round/>
            <a:headEnd/>
            <a:tailEnd/>
          </a:ln>
        </p:spPr>
        <p:txBody>
          <a:bodyPr>
            <a:prstTxWarp prst="textNoShape">
              <a:avLst/>
            </a:prstTxWarp>
          </a:bodyPr>
          <a:lstStyle/>
          <a:p>
            <a:endParaRPr lang="en-US"/>
          </a:p>
        </p:txBody>
      </p:sp>
      <p:sp>
        <p:nvSpPr>
          <p:cNvPr id="28744" name="Freeform 72"/>
          <p:cNvSpPr>
            <a:spLocks/>
          </p:cNvSpPr>
          <p:nvPr/>
        </p:nvSpPr>
        <p:spPr bwMode="auto">
          <a:xfrm>
            <a:off x="6046788" y="2578100"/>
            <a:ext cx="49212" cy="30163"/>
          </a:xfrm>
          <a:custGeom>
            <a:avLst/>
            <a:gdLst>
              <a:gd name="T0" fmla="*/ 0 w 35"/>
              <a:gd name="T1" fmla="*/ 7182 h 21"/>
              <a:gd name="T2" fmla="*/ 42182 w 35"/>
              <a:gd name="T3" fmla="*/ 0 h 21"/>
              <a:gd name="T4" fmla="*/ 49212 w 35"/>
              <a:gd name="T5" fmla="*/ 21545 h 21"/>
              <a:gd name="T6" fmla="*/ 7030 w 35"/>
              <a:gd name="T7" fmla="*/ 30163 h 21"/>
              <a:gd name="T8" fmla="*/ 0 w 35"/>
              <a:gd name="T9" fmla="*/ 7182 h 21"/>
              <a:gd name="T10" fmla="*/ 0 60000 65536"/>
              <a:gd name="T11" fmla="*/ 0 60000 65536"/>
              <a:gd name="T12" fmla="*/ 0 60000 65536"/>
              <a:gd name="T13" fmla="*/ 0 60000 65536"/>
              <a:gd name="T14" fmla="*/ 0 60000 65536"/>
              <a:gd name="T15" fmla="*/ 0 w 35"/>
              <a:gd name="T16" fmla="*/ 0 h 21"/>
              <a:gd name="T17" fmla="*/ 35 w 35"/>
              <a:gd name="T18" fmla="*/ 21 h 21"/>
            </a:gdLst>
            <a:ahLst/>
            <a:cxnLst>
              <a:cxn ang="T10">
                <a:pos x="T0" y="T1"/>
              </a:cxn>
              <a:cxn ang="T11">
                <a:pos x="T2" y="T3"/>
              </a:cxn>
              <a:cxn ang="T12">
                <a:pos x="T4" y="T5"/>
              </a:cxn>
              <a:cxn ang="T13">
                <a:pos x="T6" y="T7"/>
              </a:cxn>
              <a:cxn ang="T14">
                <a:pos x="T8" y="T9"/>
              </a:cxn>
            </a:cxnLst>
            <a:rect l="T15" t="T16" r="T17" b="T18"/>
            <a:pathLst>
              <a:path w="35" h="21">
                <a:moveTo>
                  <a:pt x="0" y="5"/>
                </a:moveTo>
                <a:lnTo>
                  <a:pt x="30" y="0"/>
                </a:lnTo>
                <a:lnTo>
                  <a:pt x="35" y="15"/>
                </a:lnTo>
                <a:lnTo>
                  <a:pt x="5" y="21"/>
                </a:lnTo>
                <a:lnTo>
                  <a:pt x="0" y="5"/>
                </a:lnTo>
                <a:close/>
              </a:path>
            </a:pathLst>
          </a:custGeom>
          <a:solidFill>
            <a:srgbClr val="00FFFF"/>
          </a:solidFill>
          <a:ln w="9525">
            <a:noFill/>
            <a:round/>
            <a:headEnd/>
            <a:tailEnd/>
          </a:ln>
        </p:spPr>
        <p:txBody>
          <a:bodyPr>
            <a:prstTxWarp prst="textNoShape">
              <a:avLst/>
            </a:prstTxWarp>
          </a:bodyPr>
          <a:lstStyle/>
          <a:p>
            <a:endParaRPr lang="en-US"/>
          </a:p>
        </p:txBody>
      </p:sp>
      <p:sp>
        <p:nvSpPr>
          <p:cNvPr id="28745" name="Freeform 73"/>
          <p:cNvSpPr>
            <a:spLocks/>
          </p:cNvSpPr>
          <p:nvPr/>
        </p:nvSpPr>
        <p:spPr bwMode="auto">
          <a:xfrm>
            <a:off x="6173788" y="2533650"/>
            <a:ext cx="42862" cy="38100"/>
          </a:xfrm>
          <a:custGeom>
            <a:avLst/>
            <a:gdLst>
              <a:gd name="T0" fmla="*/ 0 w 30"/>
              <a:gd name="T1" fmla="*/ 15522 h 27"/>
              <a:gd name="T2" fmla="*/ 35718 w 30"/>
              <a:gd name="T3" fmla="*/ 0 h 27"/>
              <a:gd name="T4" fmla="*/ 42862 w 30"/>
              <a:gd name="T5" fmla="*/ 22578 h 27"/>
              <a:gd name="T6" fmla="*/ 7144 w 30"/>
              <a:gd name="T7" fmla="*/ 38100 h 27"/>
              <a:gd name="T8" fmla="*/ 0 w 30"/>
              <a:gd name="T9" fmla="*/ 15522 h 27"/>
              <a:gd name="T10" fmla="*/ 0 60000 65536"/>
              <a:gd name="T11" fmla="*/ 0 60000 65536"/>
              <a:gd name="T12" fmla="*/ 0 60000 65536"/>
              <a:gd name="T13" fmla="*/ 0 60000 65536"/>
              <a:gd name="T14" fmla="*/ 0 60000 65536"/>
              <a:gd name="T15" fmla="*/ 0 w 30"/>
              <a:gd name="T16" fmla="*/ 0 h 27"/>
              <a:gd name="T17" fmla="*/ 30 w 30"/>
              <a:gd name="T18" fmla="*/ 27 h 27"/>
            </a:gdLst>
            <a:ahLst/>
            <a:cxnLst>
              <a:cxn ang="T10">
                <a:pos x="T0" y="T1"/>
              </a:cxn>
              <a:cxn ang="T11">
                <a:pos x="T2" y="T3"/>
              </a:cxn>
              <a:cxn ang="T12">
                <a:pos x="T4" y="T5"/>
              </a:cxn>
              <a:cxn ang="T13">
                <a:pos x="T6" y="T7"/>
              </a:cxn>
              <a:cxn ang="T14">
                <a:pos x="T8" y="T9"/>
              </a:cxn>
            </a:cxnLst>
            <a:rect l="T15" t="T16" r="T17" b="T18"/>
            <a:pathLst>
              <a:path w="30" h="27">
                <a:moveTo>
                  <a:pt x="0" y="11"/>
                </a:moveTo>
                <a:lnTo>
                  <a:pt x="25" y="0"/>
                </a:lnTo>
                <a:lnTo>
                  <a:pt x="30" y="16"/>
                </a:lnTo>
                <a:lnTo>
                  <a:pt x="5" y="27"/>
                </a:lnTo>
                <a:lnTo>
                  <a:pt x="0" y="11"/>
                </a:lnTo>
                <a:close/>
              </a:path>
            </a:pathLst>
          </a:custGeom>
          <a:solidFill>
            <a:srgbClr val="00FFFF"/>
          </a:solidFill>
          <a:ln w="9525">
            <a:noFill/>
            <a:round/>
            <a:headEnd/>
            <a:tailEnd/>
          </a:ln>
        </p:spPr>
        <p:txBody>
          <a:bodyPr>
            <a:prstTxWarp prst="textNoShape">
              <a:avLst/>
            </a:prstTxWarp>
          </a:bodyPr>
          <a:lstStyle/>
          <a:p>
            <a:endParaRPr lang="en-US"/>
          </a:p>
        </p:txBody>
      </p:sp>
      <p:sp>
        <p:nvSpPr>
          <p:cNvPr id="28746" name="Freeform 74"/>
          <p:cNvSpPr>
            <a:spLocks/>
          </p:cNvSpPr>
          <p:nvPr/>
        </p:nvSpPr>
        <p:spPr bwMode="auto">
          <a:xfrm>
            <a:off x="6292850" y="2497138"/>
            <a:ext cx="50800" cy="36512"/>
          </a:xfrm>
          <a:custGeom>
            <a:avLst/>
            <a:gdLst>
              <a:gd name="T0" fmla="*/ 0 w 35"/>
              <a:gd name="T1" fmla="*/ 15447 h 26"/>
              <a:gd name="T2" fmla="*/ 43543 w 35"/>
              <a:gd name="T3" fmla="*/ 0 h 26"/>
              <a:gd name="T4" fmla="*/ 50800 w 35"/>
              <a:gd name="T5" fmla="*/ 22469 h 26"/>
              <a:gd name="T6" fmla="*/ 7257 w 35"/>
              <a:gd name="T7" fmla="*/ 36512 h 26"/>
              <a:gd name="T8" fmla="*/ 0 w 35"/>
              <a:gd name="T9" fmla="*/ 15447 h 26"/>
              <a:gd name="T10" fmla="*/ 0 60000 65536"/>
              <a:gd name="T11" fmla="*/ 0 60000 65536"/>
              <a:gd name="T12" fmla="*/ 0 60000 65536"/>
              <a:gd name="T13" fmla="*/ 0 60000 65536"/>
              <a:gd name="T14" fmla="*/ 0 60000 65536"/>
              <a:gd name="T15" fmla="*/ 0 w 35"/>
              <a:gd name="T16" fmla="*/ 0 h 26"/>
              <a:gd name="T17" fmla="*/ 35 w 35"/>
              <a:gd name="T18" fmla="*/ 26 h 26"/>
            </a:gdLst>
            <a:ahLst/>
            <a:cxnLst>
              <a:cxn ang="T10">
                <a:pos x="T0" y="T1"/>
              </a:cxn>
              <a:cxn ang="T11">
                <a:pos x="T2" y="T3"/>
              </a:cxn>
              <a:cxn ang="T12">
                <a:pos x="T4" y="T5"/>
              </a:cxn>
              <a:cxn ang="T13">
                <a:pos x="T6" y="T7"/>
              </a:cxn>
              <a:cxn ang="T14">
                <a:pos x="T8" y="T9"/>
              </a:cxn>
            </a:cxnLst>
            <a:rect l="T15" t="T16" r="T17" b="T18"/>
            <a:pathLst>
              <a:path w="35" h="26">
                <a:moveTo>
                  <a:pt x="0" y="11"/>
                </a:moveTo>
                <a:lnTo>
                  <a:pt x="30" y="0"/>
                </a:lnTo>
                <a:lnTo>
                  <a:pt x="35" y="16"/>
                </a:lnTo>
                <a:lnTo>
                  <a:pt x="5" y="26"/>
                </a:lnTo>
                <a:lnTo>
                  <a:pt x="0" y="11"/>
                </a:lnTo>
                <a:close/>
              </a:path>
            </a:pathLst>
          </a:custGeom>
          <a:solidFill>
            <a:srgbClr val="00FFFF"/>
          </a:solidFill>
          <a:ln w="9525">
            <a:noFill/>
            <a:round/>
            <a:headEnd/>
            <a:tailEnd/>
          </a:ln>
        </p:spPr>
        <p:txBody>
          <a:bodyPr>
            <a:prstTxWarp prst="textNoShape">
              <a:avLst/>
            </a:prstTxWarp>
          </a:bodyPr>
          <a:lstStyle/>
          <a:p>
            <a:endParaRPr lang="en-US"/>
          </a:p>
        </p:txBody>
      </p:sp>
      <p:sp>
        <p:nvSpPr>
          <p:cNvPr id="28747" name="Freeform 75"/>
          <p:cNvSpPr>
            <a:spLocks/>
          </p:cNvSpPr>
          <p:nvPr/>
        </p:nvSpPr>
        <p:spPr bwMode="auto">
          <a:xfrm>
            <a:off x="6413500" y="2460625"/>
            <a:ext cx="50800" cy="28575"/>
          </a:xfrm>
          <a:custGeom>
            <a:avLst/>
            <a:gdLst>
              <a:gd name="T0" fmla="*/ 0 w 36"/>
              <a:gd name="T1" fmla="*/ 6804 h 21"/>
              <a:gd name="T2" fmla="*/ 43744 w 36"/>
              <a:gd name="T3" fmla="*/ 0 h 21"/>
              <a:gd name="T4" fmla="*/ 50800 w 36"/>
              <a:gd name="T5" fmla="*/ 21771 h 21"/>
              <a:gd name="T6" fmla="*/ 7056 w 36"/>
              <a:gd name="T7" fmla="*/ 28575 h 21"/>
              <a:gd name="T8" fmla="*/ 0 w 36"/>
              <a:gd name="T9" fmla="*/ 6804 h 21"/>
              <a:gd name="T10" fmla="*/ 0 60000 65536"/>
              <a:gd name="T11" fmla="*/ 0 60000 65536"/>
              <a:gd name="T12" fmla="*/ 0 60000 65536"/>
              <a:gd name="T13" fmla="*/ 0 60000 65536"/>
              <a:gd name="T14" fmla="*/ 0 60000 65536"/>
              <a:gd name="T15" fmla="*/ 0 w 36"/>
              <a:gd name="T16" fmla="*/ 0 h 21"/>
              <a:gd name="T17" fmla="*/ 36 w 36"/>
              <a:gd name="T18" fmla="*/ 21 h 21"/>
            </a:gdLst>
            <a:ahLst/>
            <a:cxnLst>
              <a:cxn ang="T10">
                <a:pos x="T0" y="T1"/>
              </a:cxn>
              <a:cxn ang="T11">
                <a:pos x="T2" y="T3"/>
              </a:cxn>
              <a:cxn ang="T12">
                <a:pos x="T4" y="T5"/>
              </a:cxn>
              <a:cxn ang="T13">
                <a:pos x="T6" y="T7"/>
              </a:cxn>
              <a:cxn ang="T14">
                <a:pos x="T8" y="T9"/>
              </a:cxn>
            </a:cxnLst>
            <a:rect l="T15" t="T16" r="T17" b="T18"/>
            <a:pathLst>
              <a:path w="36" h="21">
                <a:moveTo>
                  <a:pt x="0" y="5"/>
                </a:moveTo>
                <a:lnTo>
                  <a:pt x="31" y="0"/>
                </a:lnTo>
                <a:lnTo>
                  <a:pt x="36" y="16"/>
                </a:lnTo>
                <a:lnTo>
                  <a:pt x="5" y="21"/>
                </a:lnTo>
                <a:lnTo>
                  <a:pt x="0" y="5"/>
                </a:lnTo>
                <a:close/>
              </a:path>
            </a:pathLst>
          </a:custGeom>
          <a:solidFill>
            <a:srgbClr val="00FFFF"/>
          </a:solidFill>
          <a:ln w="9525">
            <a:noFill/>
            <a:round/>
            <a:headEnd/>
            <a:tailEnd/>
          </a:ln>
        </p:spPr>
        <p:txBody>
          <a:bodyPr>
            <a:prstTxWarp prst="textNoShape">
              <a:avLst/>
            </a:prstTxWarp>
          </a:bodyPr>
          <a:lstStyle/>
          <a:p>
            <a:endParaRPr lang="en-US"/>
          </a:p>
        </p:txBody>
      </p:sp>
      <p:sp>
        <p:nvSpPr>
          <p:cNvPr id="28748" name="Freeform 76"/>
          <p:cNvSpPr>
            <a:spLocks/>
          </p:cNvSpPr>
          <p:nvPr/>
        </p:nvSpPr>
        <p:spPr bwMode="auto">
          <a:xfrm>
            <a:off x="6534150" y="2416175"/>
            <a:ext cx="49213" cy="36513"/>
          </a:xfrm>
          <a:custGeom>
            <a:avLst/>
            <a:gdLst>
              <a:gd name="T0" fmla="*/ 0 w 35"/>
              <a:gd name="T1" fmla="*/ 14043 h 26"/>
              <a:gd name="T2" fmla="*/ 42183 w 35"/>
              <a:gd name="T3" fmla="*/ 0 h 26"/>
              <a:gd name="T4" fmla="*/ 49213 w 35"/>
              <a:gd name="T5" fmla="*/ 21065 h 26"/>
              <a:gd name="T6" fmla="*/ 7030 w 35"/>
              <a:gd name="T7" fmla="*/ 36513 h 26"/>
              <a:gd name="T8" fmla="*/ 0 w 35"/>
              <a:gd name="T9" fmla="*/ 14043 h 26"/>
              <a:gd name="T10" fmla="*/ 0 60000 65536"/>
              <a:gd name="T11" fmla="*/ 0 60000 65536"/>
              <a:gd name="T12" fmla="*/ 0 60000 65536"/>
              <a:gd name="T13" fmla="*/ 0 60000 65536"/>
              <a:gd name="T14" fmla="*/ 0 60000 65536"/>
              <a:gd name="T15" fmla="*/ 0 w 35"/>
              <a:gd name="T16" fmla="*/ 0 h 26"/>
              <a:gd name="T17" fmla="*/ 35 w 35"/>
              <a:gd name="T18" fmla="*/ 26 h 26"/>
            </a:gdLst>
            <a:ahLst/>
            <a:cxnLst>
              <a:cxn ang="T10">
                <a:pos x="T0" y="T1"/>
              </a:cxn>
              <a:cxn ang="T11">
                <a:pos x="T2" y="T3"/>
              </a:cxn>
              <a:cxn ang="T12">
                <a:pos x="T4" y="T5"/>
              </a:cxn>
              <a:cxn ang="T13">
                <a:pos x="T6" y="T7"/>
              </a:cxn>
              <a:cxn ang="T14">
                <a:pos x="T8" y="T9"/>
              </a:cxn>
            </a:cxnLst>
            <a:rect l="T15" t="T16" r="T17" b="T18"/>
            <a:pathLst>
              <a:path w="35" h="26">
                <a:moveTo>
                  <a:pt x="0" y="10"/>
                </a:moveTo>
                <a:lnTo>
                  <a:pt x="30" y="0"/>
                </a:lnTo>
                <a:lnTo>
                  <a:pt x="35" y="15"/>
                </a:lnTo>
                <a:lnTo>
                  <a:pt x="5" y="26"/>
                </a:lnTo>
                <a:lnTo>
                  <a:pt x="0" y="10"/>
                </a:lnTo>
                <a:close/>
              </a:path>
            </a:pathLst>
          </a:custGeom>
          <a:solidFill>
            <a:srgbClr val="00FFFF"/>
          </a:solidFill>
          <a:ln w="9525">
            <a:noFill/>
            <a:round/>
            <a:headEnd/>
            <a:tailEnd/>
          </a:ln>
        </p:spPr>
        <p:txBody>
          <a:bodyPr>
            <a:prstTxWarp prst="textNoShape">
              <a:avLst/>
            </a:prstTxWarp>
          </a:bodyPr>
          <a:lstStyle/>
          <a:p>
            <a:endParaRPr lang="en-US"/>
          </a:p>
        </p:txBody>
      </p:sp>
      <p:sp>
        <p:nvSpPr>
          <p:cNvPr id="28749" name="Freeform 77"/>
          <p:cNvSpPr>
            <a:spLocks/>
          </p:cNvSpPr>
          <p:nvPr/>
        </p:nvSpPr>
        <p:spPr bwMode="auto">
          <a:xfrm>
            <a:off x="6569075" y="2409825"/>
            <a:ext cx="49213" cy="26988"/>
          </a:xfrm>
          <a:custGeom>
            <a:avLst/>
            <a:gdLst>
              <a:gd name="T0" fmla="*/ 0 w 35"/>
              <a:gd name="T1" fmla="*/ 6747 h 20"/>
              <a:gd name="T2" fmla="*/ 42183 w 35"/>
              <a:gd name="T3" fmla="*/ 0 h 20"/>
              <a:gd name="T4" fmla="*/ 49213 w 35"/>
              <a:gd name="T5" fmla="*/ 20241 h 20"/>
              <a:gd name="T6" fmla="*/ 7030 w 35"/>
              <a:gd name="T7" fmla="*/ 26988 h 20"/>
              <a:gd name="T8" fmla="*/ 0 w 35"/>
              <a:gd name="T9" fmla="*/ 6747 h 20"/>
              <a:gd name="T10" fmla="*/ 0 60000 65536"/>
              <a:gd name="T11" fmla="*/ 0 60000 65536"/>
              <a:gd name="T12" fmla="*/ 0 60000 65536"/>
              <a:gd name="T13" fmla="*/ 0 60000 65536"/>
              <a:gd name="T14" fmla="*/ 0 60000 65536"/>
              <a:gd name="T15" fmla="*/ 0 w 35"/>
              <a:gd name="T16" fmla="*/ 0 h 20"/>
              <a:gd name="T17" fmla="*/ 35 w 35"/>
              <a:gd name="T18" fmla="*/ 20 h 20"/>
            </a:gdLst>
            <a:ahLst/>
            <a:cxnLst>
              <a:cxn ang="T10">
                <a:pos x="T0" y="T1"/>
              </a:cxn>
              <a:cxn ang="T11">
                <a:pos x="T2" y="T3"/>
              </a:cxn>
              <a:cxn ang="T12">
                <a:pos x="T4" y="T5"/>
              </a:cxn>
              <a:cxn ang="T13">
                <a:pos x="T6" y="T7"/>
              </a:cxn>
              <a:cxn ang="T14">
                <a:pos x="T8" y="T9"/>
              </a:cxn>
            </a:cxnLst>
            <a:rect l="T15" t="T16" r="T17" b="T18"/>
            <a:pathLst>
              <a:path w="35" h="20">
                <a:moveTo>
                  <a:pt x="0" y="5"/>
                </a:moveTo>
                <a:lnTo>
                  <a:pt x="30" y="0"/>
                </a:lnTo>
                <a:lnTo>
                  <a:pt x="35" y="15"/>
                </a:lnTo>
                <a:lnTo>
                  <a:pt x="5" y="20"/>
                </a:lnTo>
                <a:lnTo>
                  <a:pt x="0" y="5"/>
                </a:lnTo>
                <a:close/>
              </a:path>
            </a:pathLst>
          </a:custGeom>
          <a:solidFill>
            <a:srgbClr val="00FFFF"/>
          </a:solidFill>
          <a:ln w="9525">
            <a:noFill/>
            <a:round/>
            <a:headEnd/>
            <a:tailEnd/>
          </a:ln>
        </p:spPr>
        <p:txBody>
          <a:bodyPr>
            <a:prstTxWarp prst="textNoShape">
              <a:avLst/>
            </a:prstTxWarp>
          </a:bodyPr>
          <a:lstStyle/>
          <a:p>
            <a:endParaRPr lang="en-US"/>
          </a:p>
        </p:txBody>
      </p:sp>
      <p:sp>
        <p:nvSpPr>
          <p:cNvPr id="28750" name="Freeform 78"/>
          <p:cNvSpPr>
            <a:spLocks/>
          </p:cNvSpPr>
          <p:nvPr/>
        </p:nvSpPr>
        <p:spPr bwMode="auto">
          <a:xfrm>
            <a:off x="6696075" y="2393950"/>
            <a:ext cx="49213" cy="28575"/>
          </a:xfrm>
          <a:custGeom>
            <a:avLst/>
            <a:gdLst>
              <a:gd name="T0" fmla="*/ 0 w 35"/>
              <a:gd name="T1" fmla="*/ 6804 h 21"/>
              <a:gd name="T2" fmla="*/ 42183 w 35"/>
              <a:gd name="T3" fmla="*/ 0 h 21"/>
              <a:gd name="T4" fmla="*/ 49213 w 35"/>
              <a:gd name="T5" fmla="*/ 21771 h 21"/>
              <a:gd name="T6" fmla="*/ 7030 w 35"/>
              <a:gd name="T7" fmla="*/ 28575 h 21"/>
              <a:gd name="T8" fmla="*/ 0 w 35"/>
              <a:gd name="T9" fmla="*/ 6804 h 21"/>
              <a:gd name="T10" fmla="*/ 0 60000 65536"/>
              <a:gd name="T11" fmla="*/ 0 60000 65536"/>
              <a:gd name="T12" fmla="*/ 0 60000 65536"/>
              <a:gd name="T13" fmla="*/ 0 60000 65536"/>
              <a:gd name="T14" fmla="*/ 0 60000 65536"/>
              <a:gd name="T15" fmla="*/ 0 w 35"/>
              <a:gd name="T16" fmla="*/ 0 h 21"/>
              <a:gd name="T17" fmla="*/ 35 w 35"/>
              <a:gd name="T18" fmla="*/ 21 h 21"/>
            </a:gdLst>
            <a:ahLst/>
            <a:cxnLst>
              <a:cxn ang="T10">
                <a:pos x="T0" y="T1"/>
              </a:cxn>
              <a:cxn ang="T11">
                <a:pos x="T2" y="T3"/>
              </a:cxn>
              <a:cxn ang="T12">
                <a:pos x="T4" y="T5"/>
              </a:cxn>
              <a:cxn ang="T13">
                <a:pos x="T6" y="T7"/>
              </a:cxn>
              <a:cxn ang="T14">
                <a:pos x="T8" y="T9"/>
              </a:cxn>
            </a:cxnLst>
            <a:rect l="T15" t="T16" r="T17" b="T18"/>
            <a:pathLst>
              <a:path w="35" h="21">
                <a:moveTo>
                  <a:pt x="0" y="5"/>
                </a:moveTo>
                <a:lnTo>
                  <a:pt x="30" y="0"/>
                </a:lnTo>
                <a:lnTo>
                  <a:pt x="35" y="16"/>
                </a:lnTo>
                <a:lnTo>
                  <a:pt x="5" y="21"/>
                </a:lnTo>
                <a:lnTo>
                  <a:pt x="0" y="5"/>
                </a:lnTo>
                <a:close/>
              </a:path>
            </a:pathLst>
          </a:custGeom>
          <a:solidFill>
            <a:srgbClr val="00FFFF"/>
          </a:solidFill>
          <a:ln w="9525">
            <a:noFill/>
            <a:round/>
            <a:headEnd/>
            <a:tailEnd/>
          </a:ln>
        </p:spPr>
        <p:txBody>
          <a:bodyPr>
            <a:prstTxWarp prst="textNoShape">
              <a:avLst/>
            </a:prstTxWarp>
          </a:bodyPr>
          <a:lstStyle/>
          <a:p>
            <a:endParaRPr lang="en-US"/>
          </a:p>
        </p:txBody>
      </p:sp>
      <p:sp>
        <p:nvSpPr>
          <p:cNvPr id="28751" name="Freeform 79"/>
          <p:cNvSpPr>
            <a:spLocks/>
          </p:cNvSpPr>
          <p:nvPr/>
        </p:nvSpPr>
        <p:spPr bwMode="auto">
          <a:xfrm>
            <a:off x="6823075" y="2379663"/>
            <a:ext cx="49213" cy="30162"/>
          </a:xfrm>
          <a:custGeom>
            <a:avLst/>
            <a:gdLst>
              <a:gd name="T0" fmla="*/ 0 w 35"/>
              <a:gd name="T1" fmla="*/ 7181 h 21"/>
              <a:gd name="T2" fmla="*/ 42183 w 35"/>
              <a:gd name="T3" fmla="*/ 0 h 21"/>
              <a:gd name="T4" fmla="*/ 49213 w 35"/>
              <a:gd name="T5" fmla="*/ 21544 h 21"/>
              <a:gd name="T6" fmla="*/ 7030 w 35"/>
              <a:gd name="T7" fmla="*/ 30162 h 21"/>
              <a:gd name="T8" fmla="*/ 0 w 35"/>
              <a:gd name="T9" fmla="*/ 7181 h 21"/>
              <a:gd name="T10" fmla="*/ 0 60000 65536"/>
              <a:gd name="T11" fmla="*/ 0 60000 65536"/>
              <a:gd name="T12" fmla="*/ 0 60000 65536"/>
              <a:gd name="T13" fmla="*/ 0 60000 65536"/>
              <a:gd name="T14" fmla="*/ 0 60000 65536"/>
              <a:gd name="T15" fmla="*/ 0 w 35"/>
              <a:gd name="T16" fmla="*/ 0 h 21"/>
              <a:gd name="T17" fmla="*/ 35 w 35"/>
              <a:gd name="T18" fmla="*/ 21 h 21"/>
            </a:gdLst>
            <a:ahLst/>
            <a:cxnLst>
              <a:cxn ang="T10">
                <a:pos x="T0" y="T1"/>
              </a:cxn>
              <a:cxn ang="T11">
                <a:pos x="T2" y="T3"/>
              </a:cxn>
              <a:cxn ang="T12">
                <a:pos x="T4" y="T5"/>
              </a:cxn>
              <a:cxn ang="T13">
                <a:pos x="T6" y="T7"/>
              </a:cxn>
              <a:cxn ang="T14">
                <a:pos x="T8" y="T9"/>
              </a:cxn>
            </a:cxnLst>
            <a:rect l="T15" t="T16" r="T17" b="T18"/>
            <a:pathLst>
              <a:path w="35" h="21">
                <a:moveTo>
                  <a:pt x="0" y="5"/>
                </a:moveTo>
                <a:lnTo>
                  <a:pt x="30" y="0"/>
                </a:lnTo>
                <a:lnTo>
                  <a:pt x="35" y="15"/>
                </a:lnTo>
                <a:lnTo>
                  <a:pt x="5" y="21"/>
                </a:lnTo>
                <a:lnTo>
                  <a:pt x="0" y="5"/>
                </a:lnTo>
                <a:close/>
              </a:path>
            </a:pathLst>
          </a:custGeom>
          <a:solidFill>
            <a:srgbClr val="00FFFF"/>
          </a:solidFill>
          <a:ln w="9525">
            <a:noFill/>
            <a:round/>
            <a:headEnd/>
            <a:tailEnd/>
          </a:ln>
        </p:spPr>
        <p:txBody>
          <a:bodyPr>
            <a:prstTxWarp prst="textNoShape">
              <a:avLst/>
            </a:prstTxWarp>
          </a:bodyPr>
          <a:lstStyle/>
          <a:p>
            <a:endParaRPr lang="en-US"/>
          </a:p>
        </p:txBody>
      </p:sp>
      <p:sp>
        <p:nvSpPr>
          <p:cNvPr id="28752" name="Freeform 80"/>
          <p:cNvSpPr>
            <a:spLocks/>
          </p:cNvSpPr>
          <p:nvPr/>
        </p:nvSpPr>
        <p:spPr bwMode="auto">
          <a:xfrm>
            <a:off x="6950075" y="2363788"/>
            <a:ext cx="49213" cy="30162"/>
          </a:xfrm>
          <a:custGeom>
            <a:avLst/>
            <a:gdLst>
              <a:gd name="T0" fmla="*/ 0 w 35"/>
              <a:gd name="T1" fmla="*/ 7181 h 21"/>
              <a:gd name="T2" fmla="*/ 42183 w 35"/>
              <a:gd name="T3" fmla="*/ 0 h 21"/>
              <a:gd name="T4" fmla="*/ 49213 w 35"/>
              <a:gd name="T5" fmla="*/ 22981 h 21"/>
              <a:gd name="T6" fmla="*/ 7030 w 35"/>
              <a:gd name="T7" fmla="*/ 30162 h 21"/>
              <a:gd name="T8" fmla="*/ 0 w 35"/>
              <a:gd name="T9" fmla="*/ 7181 h 21"/>
              <a:gd name="T10" fmla="*/ 0 60000 65536"/>
              <a:gd name="T11" fmla="*/ 0 60000 65536"/>
              <a:gd name="T12" fmla="*/ 0 60000 65536"/>
              <a:gd name="T13" fmla="*/ 0 60000 65536"/>
              <a:gd name="T14" fmla="*/ 0 60000 65536"/>
              <a:gd name="T15" fmla="*/ 0 w 35"/>
              <a:gd name="T16" fmla="*/ 0 h 21"/>
              <a:gd name="T17" fmla="*/ 35 w 35"/>
              <a:gd name="T18" fmla="*/ 21 h 21"/>
            </a:gdLst>
            <a:ahLst/>
            <a:cxnLst>
              <a:cxn ang="T10">
                <a:pos x="T0" y="T1"/>
              </a:cxn>
              <a:cxn ang="T11">
                <a:pos x="T2" y="T3"/>
              </a:cxn>
              <a:cxn ang="T12">
                <a:pos x="T4" y="T5"/>
              </a:cxn>
              <a:cxn ang="T13">
                <a:pos x="T6" y="T7"/>
              </a:cxn>
              <a:cxn ang="T14">
                <a:pos x="T8" y="T9"/>
              </a:cxn>
            </a:cxnLst>
            <a:rect l="T15" t="T16" r="T17" b="T18"/>
            <a:pathLst>
              <a:path w="35" h="21">
                <a:moveTo>
                  <a:pt x="0" y="5"/>
                </a:moveTo>
                <a:lnTo>
                  <a:pt x="30" y="0"/>
                </a:lnTo>
                <a:lnTo>
                  <a:pt x="35" y="16"/>
                </a:lnTo>
                <a:lnTo>
                  <a:pt x="5" y="21"/>
                </a:lnTo>
                <a:lnTo>
                  <a:pt x="0" y="5"/>
                </a:lnTo>
                <a:close/>
              </a:path>
            </a:pathLst>
          </a:custGeom>
          <a:solidFill>
            <a:srgbClr val="00FFFF"/>
          </a:solidFill>
          <a:ln w="9525">
            <a:noFill/>
            <a:round/>
            <a:headEnd/>
            <a:tailEnd/>
          </a:ln>
        </p:spPr>
        <p:txBody>
          <a:bodyPr>
            <a:prstTxWarp prst="textNoShape">
              <a:avLst/>
            </a:prstTxWarp>
          </a:bodyPr>
          <a:lstStyle/>
          <a:p>
            <a:endParaRPr lang="en-US"/>
          </a:p>
        </p:txBody>
      </p:sp>
      <p:sp>
        <p:nvSpPr>
          <p:cNvPr id="28753" name="Rectangle 81"/>
          <p:cNvSpPr>
            <a:spLocks noChangeArrowheads="1"/>
          </p:cNvSpPr>
          <p:nvPr/>
        </p:nvSpPr>
        <p:spPr bwMode="auto">
          <a:xfrm>
            <a:off x="7083425" y="2349500"/>
            <a:ext cx="42863" cy="22225"/>
          </a:xfrm>
          <a:prstGeom prst="rect">
            <a:avLst/>
          </a:prstGeom>
          <a:solidFill>
            <a:srgbClr val="00FFFF"/>
          </a:solidFill>
          <a:ln w="9525">
            <a:noFill/>
            <a:miter lim="800000"/>
            <a:headEnd/>
            <a:tailEnd/>
          </a:ln>
        </p:spPr>
        <p:txBody>
          <a:bodyPr>
            <a:prstTxWarp prst="textNoShape">
              <a:avLst/>
            </a:prstTxWarp>
          </a:bodyPr>
          <a:lstStyle/>
          <a:p>
            <a:endParaRPr lang="en-US"/>
          </a:p>
        </p:txBody>
      </p:sp>
      <p:sp>
        <p:nvSpPr>
          <p:cNvPr id="28754" name="Rectangle 82"/>
          <p:cNvSpPr>
            <a:spLocks noChangeArrowheads="1"/>
          </p:cNvSpPr>
          <p:nvPr/>
        </p:nvSpPr>
        <p:spPr bwMode="auto">
          <a:xfrm>
            <a:off x="7210425" y="2335213"/>
            <a:ext cx="42863" cy="22225"/>
          </a:xfrm>
          <a:prstGeom prst="rect">
            <a:avLst/>
          </a:prstGeom>
          <a:solidFill>
            <a:srgbClr val="00FFFF"/>
          </a:solidFill>
          <a:ln w="9525">
            <a:noFill/>
            <a:miter lim="800000"/>
            <a:headEnd/>
            <a:tailEnd/>
          </a:ln>
        </p:spPr>
        <p:txBody>
          <a:bodyPr>
            <a:prstTxWarp prst="textNoShape">
              <a:avLst/>
            </a:prstTxWarp>
          </a:bodyPr>
          <a:lstStyle/>
          <a:p>
            <a:endParaRPr lang="en-US"/>
          </a:p>
        </p:txBody>
      </p:sp>
      <p:sp>
        <p:nvSpPr>
          <p:cNvPr id="28755" name="Rectangle 83"/>
          <p:cNvSpPr>
            <a:spLocks noChangeArrowheads="1"/>
          </p:cNvSpPr>
          <p:nvPr/>
        </p:nvSpPr>
        <p:spPr bwMode="auto">
          <a:xfrm>
            <a:off x="7337425" y="2320925"/>
            <a:ext cx="14288" cy="20638"/>
          </a:xfrm>
          <a:prstGeom prst="rect">
            <a:avLst/>
          </a:prstGeom>
          <a:solidFill>
            <a:srgbClr val="00FFFF"/>
          </a:solidFill>
          <a:ln w="9525">
            <a:noFill/>
            <a:miter lim="800000"/>
            <a:headEnd/>
            <a:tailEnd/>
          </a:ln>
        </p:spPr>
        <p:txBody>
          <a:bodyPr>
            <a:prstTxWarp prst="textNoShape">
              <a:avLst/>
            </a:prstTxWarp>
          </a:bodyPr>
          <a:lstStyle/>
          <a:p>
            <a:endParaRPr lang="en-US"/>
          </a:p>
        </p:txBody>
      </p:sp>
      <p:sp>
        <p:nvSpPr>
          <p:cNvPr id="28756" name="Line 84"/>
          <p:cNvSpPr>
            <a:spLocks noChangeShapeType="1"/>
          </p:cNvSpPr>
          <p:nvPr/>
        </p:nvSpPr>
        <p:spPr bwMode="auto">
          <a:xfrm flipV="1">
            <a:off x="2773363" y="5081588"/>
            <a:ext cx="763587" cy="125412"/>
          </a:xfrm>
          <a:prstGeom prst="line">
            <a:avLst/>
          </a:prstGeom>
          <a:noFill/>
          <a:ln w="23813">
            <a:solidFill>
              <a:srgbClr val="FE9B03"/>
            </a:solidFill>
            <a:round/>
            <a:headEnd/>
            <a:tailEnd/>
          </a:ln>
        </p:spPr>
        <p:txBody>
          <a:bodyPr>
            <a:prstTxWarp prst="textNoShape">
              <a:avLst/>
            </a:prstTxWarp>
          </a:bodyPr>
          <a:lstStyle/>
          <a:p>
            <a:endParaRPr lang="en-US"/>
          </a:p>
        </p:txBody>
      </p:sp>
      <p:sp>
        <p:nvSpPr>
          <p:cNvPr id="28757" name="Line 85"/>
          <p:cNvSpPr>
            <a:spLocks noChangeShapeType="1"/>
          </p:cNvSpPr>
          <p:nvPr/>
        </p:nvSpPr>
        <p:spPr bwMode="auto">
          <a:xfrm flipV="1">
            <a:off x="3536950" y="4168775"/>
            <a:ext cx="762000" cy="912813"/>
          </a:xfrm>
          <a:prstGeom prst="line">
            <a:avLst/>
          </a:prstGeom>
          <a:noFill/>
          <a:ln w="23813">
            <a:solidFill>
              <a:srgbClr val="FE9B03"/>
            </a:solidFill>
            <a:round/>
            <a:headEnd/>
            <a:tailEnd/>
          </a:ln>
        </p:spPr>
        <p:txBody>
          <a:bodyPr>
            <a:prstTxWarp prst="textNoShape">
              <a:avLst/>
            </a:prstTxWarp>
          </a:bodyPr>
          <a:lstStyle/>
          <a:p>
            <a:endParaRPr lang="en-US"/>
          </a:p>
        </p:txBody>
      </p:sp>
      <p:sp>
        <p:nvSpPr>
          <p:cNvPr id="28758" name="Line 86"/>
          <p:cNvSpPr>
            <a:spLocks noChangeShapeType="1"/>
          </p:cNvSpPr>
          <p:nvPr/>
        </p:nvSpPr>
        <p:spPr bwMode="auto">
          <a:xfrm flipV="1">
            <a:off x="4298950" y="3948113"/>
            <a:ext cx="760413" cy="220662"/>
          </a:xfrm>
          <a:prstGeom prst="line">
            <a:avLst/>
          </a:prstGeom>
          <a:noFill/>
          <a:ln w="23813">
            <a:solidFill>
              <a:srgbClr val="FE9B03"/>
            </a:solidFill>
            <a:round/>
            <a:headEnd/>
            <a:tailEnd/>
          </a:ln>
        </p:spPr>
        <p:txBody>
          <a:bodyPr>
            <a:prstTxWarp prst="textNoShape">
              <a:avLst/>
            </a:prstTxWarp>
          </a:bodyPr>
          <a:lstStyle/>
          <a:p>
            <a:endParaRPr lang="en-US"/>
          </a:p>
        </p:txBody>
      </p:sp>
      <p:sp>
        <p:nvSpPr>
          <p:cNvPr id="28759" name="Line 87"/>
          <p:cNvSpPr>
            <a:spLocks noChangeShapeType="1"/>
          </p:cNvSpPr>
          <p:nvPr/>
        </p:nvSpPr>
        <p:spPr bwMode="auto">
          <a:xfrm flipV="1">
            <a:off x="5059363" y="2901950"/>
            <a:ext cx="762000" cy="1046163"/>
          </a:xfrm>
          <a:prstGeom prst="line">
            <a:avLst/>
          </a:prstGeom>
          <a:noFill/>
          <a:ln w="23813">
            <a:solidFill>
              <a:srgbClr val="FE9B03"/>
            </a:solidFill>
            <a:round/>
            <a:headEnd/>
            <a:tailEnd/>
          </a:ln>
        </p:spPr>
        <p:txBody>
          <a:bodyPr>
            <a:prstTxWarp prst="textNoShape">
              <a:avLst/>
            </a:prstTxWarp>
          </a:bodyPr>
          <a:lstStyle/>
          <a:p>
            <a:endParaRPr lang="en-US"/>
          </a:p>
        </p:txBody>
      </p:sp>
      <p:sp>
        <p:nvSpPr>
          <p:cNvPr id="28760" name="Line 88"/>
          <p:cNvSpPr>
            <a:spLocks noChangeShapeType="1"/>
          </p:cNvSpPr>
          <p:nvPr/>
        </p:nvSpPr>
        <p:spPr bwMode="auto">
          <a:xfrm flipV="1">
            <a:off x="5821363" y="2873375"/>
            <a:ext cx="762000" cy="28575"/>
          </a:xfrm>
          <a:prstGeom prst="line">
            <a:avLst/>
          </a:prstGeom>
          <a:noFill/>
          <a:ln w="23813">
            <a:solidFill>
              <a:srgbClr val="FE9B03"/>
            </a:solidFill>
            <a:round/>
            <a:headEnd/>
            <a:tailEnd/>
          </a:ln>
        </p:spPr>
        <p:txBody>
          <a:bodyPr>
            <a:prstTxWarp prst="textNoShape">
              <a:avLst/>
            </a:prstTxWarp>
          </a:bodyPr>
          <a:lstStyle/>
          <a:p>
            <a:endParaRPr lang="en-US"/>
          </a:p>
        </p:txBody>
      </p:sp>
      <p:sp>
        <p:nvSpPr>
          <p:cNvPr id="28761" name="Line 89"/>
          <p:cNvSpPr>
            <a:spLocks noChangeShapeType="1"/>
          </p:cNvSpPr>
          <p:nvPr/>
        </p:nvSpPr>
        <p:spPr bwMode="auto">
          <a:xfrm flipV="1">
            <a:off x="6583363" y="2644775"/>
            <a:ext cx="762000" cy="228600"/>
          </a:xfrm>
          <a:prstGeom prst="line">
            <a:avLst/>
          </a:prstGeom>
          <a:noFill/>
          <a:ln w="23813">
            <a:solidFill>
              <a:srgbClr val="FE9B03"/>
            </a:solidFill>
            <a:round/>
            <a:headEnd/>
            <a:tailEnd/>
          </a:ln>
        </p:spPr>
        <p:txBody>
          <a:bodyPr>
            <a:prstTxWarp prst="textNoShape">
              <a:avLst/>
            </a:prstTxWarp>
          </a:bodyPr>
          <a:lstStyle/>
          <a:p>
            <a:endParaRPr lang="en-US"/>
          </a:p>
        </p:txBody>
      </p:sp>
      <p:sp>
        <p:nvSpPr>
          <p:cNvPr id="28762" name="Freeform 90"/>
          <p:cNvSpPr>
            <a:spLocks/>
          </p:cNvSpPr>
          <p:nvPr/>
        </p:nvSpPr>
        <p:spPr bwMode="auto">
          <a:xfrm>
            <a:off x="4284663" y="2916238"/>
            <a:ext cx="41275" cy="52387"/>
          </a:xfrm>
          <a:custGeom>
            <a:avLst/>
            <a:gdLst>
              <a:gd name="T0" fmla="*/ 0 w 30"/>
              <a:gd name="T1" fmla="*/ 29733 h 37"/>
              <a:gd name="T2" fmla="*/ 34396 w 30"/>
              <a:gd name="T3" fmla="*/ 52387 h 37"/>
              <a:gd name="T4" fmla="*/ 41275 w 30"/>
              <a:gd name="T5" fmla="*/ 22654 h 37"/>
              <a:gd name="T6" fmla="*/ 6879 w 30"/>
              <a:gd name="T7" fmla="*/ 0 h 37"/>
              <a:gd name="T8" fmla="*/ 0 w 30"/>
              <a:gd name="T9" fmla="*/ 29733 h 37"/>
              <a:gd name="T10" fmla="*/ 0 60000 65536"/>
              <a:gd name="T11" fmla="*/ 0 60000 65536"/>
              <a:gd name="T12" fmla="*/ 0 60000 65536"/>
              <a:gd name="T13" fmla="*/ 0 60000 65536"/>
              <a:gd name="T14" fmla="*/ 0 60000 65536"/>
              <a:gd name="T15" fmla="*/ 0 w 30"/>
              <a:gd name="T16" fmla="*/ 0 h 37"/>
              <a:gd name="T17" fmla="*/ 30 w 30"/>
              <a:gd name="T18" fmla="*/ 37 h 37"/>
            </a:gdLst>
            <a:ahLst/>
            <a:cxnLst>
              <a:cxn ang="T10">
                <a:pos x="T0" y="T1"/>
              </a:cxn>
              <a:cxn ang="T11">
                <a:pos x="T2" y="T3"/>
              </a:cxn>
              <a:cxn ang="T12">
                <a:pos x="T4" y="T5"/>
              </a:cxn>
              <a:cxn ang="T13">
                <a:pos x="T6" y="T7"/>
              </a:cxn>
              <a:cxn ang="T14">
                <a:pos x="T8" y="T9"/>
              </a:cxn>
            </a:cxnLst>
            <a:rect l="T15" t="T16" r="T17" b="T18"/>
            <a:pathLst>
              <a:path w="30" h="37">
                <a:moveTo>
                  <a:pt x="0" y="21"/>
                </a:moveTo>
                <a:lnTo>
                  <a:pt x="25" y="37"/>
                </a:lnTo>
                <a:lnTo>
                  <a:pt x="30" y="16"/>
                </a:lnTo>
                <a:lnTo>
                  <a:pt x="5" y="0"/>
                </a:lnTo>
                <a:lnTo>
                  <a:pt x="0" y="21"/>
                </a:lnTo>
                <a:close/>
              </a:path>
            </a:pathLst>
          </a:custGeom>
          <a:solidFill>
            <a:srgbClr val="FF00FF"/>
          </a:solidFill>
          <a:ln w="9525">
            <a:noFill/>
            <a:round/>
            <a:headEnd/>
            <a:tailEnd/>
          </a:ln>
        </p:spPr>
        <p:txBody>
          <a:bodyPr>
            <a:prstTxWarp prst="textNoShape">
              <a:avLst/>
            </a:prstTxWarp>
          </a:bodyPr>
          <a:lstStyle/>
          <a:p>
            <a:endParaRPr lang="en-US"/>
          </a:p>
        </p:txBody>
      </p:sp>
      <p:sp>
        <p:nvSpPr>
          <p:cNvPr id="28763" name="Freeform 91"/>
          <p:cNvSpPr>
            <a:spLocks/>
          </p:cNvSpPr>
          <p:nvPr/>
        </p:nvSpPr>
        <p:spPr bwMode="auto">
          <a:xfrm>
            <a:off x="4397375" y="2982913"/>
            <a:ext cx="49213" cy="36512"/>
          </a:xfrm>
          <a:custGeom>
            <a:avLst/>
            <a:gdLst>
              <a:gd name="T0" fmla="*/ 0 w 35"/>
              <a:gd name="T1" fmla="*/ 22469 h 26"/>
              <a:gd name="T2" fmla="*/ 42183 w 35"/>
              <a:gd name="T3" fmla="*/ 36512 h 26"/>
              <a:gd name="T4" fmla="*/ 49213 w 35"/>
              <a:gd name="T5" fmla="*/ 15447 h 26"/>
              <a:gd name="T6" fmla="*/ 7030 w 35"/>
              <a:gd name="T7" fmla="*/ 0 h 26"/>
              <a:gd name="T8" fmla="*/ 0 w 35"/>
              <a:gd name="T9" fmla="*/ 22469 h 26"/>
              <a:gd name="T10" fmla="*/ 0 60000 65536"/>
              <a:gd name="T11" fmla="*/ 0 60000 65536"/>
              <a:gd name="T12" fmla="*/ 0 60000 65536"/>
              <a:gd name="T13" fmla="*/ 0 60000 65536"/>
              <a:gd name="T14" fmla="*/ 0 60000 65536"/>
              <a:gd name="T15" fmla="*/ 0 w 35"/>
              <a:gd name="T16" fmla="*/ 0 h 26"/>
              <a:gd name="T17" fmla="*/ 35 w 35"/>
              <a:gd name="T18" fmla="*/ 26 h 26"/>
            </a:gdLst>
            <a:ahLst/>
            <a:cxnLst>
              <a:cxn ang="T10">
                <a:pos x="T0" y="T1"/>
              </a:cxn>
              <a:cxn ang="T11">
                <a:pos x="T2" y="T3"/>
              </a:cxn>
              <a:cxn ang="T12">
                <a:pos x="T4" y="T5"/>
              </a:cxn>
              <a:cxn ang="T13">
                <a:pos x="T6" y="T7"/>
              </a:cxn>
              <a:cxn ang="T14">
                <a:pos x="T8" y="T9"/>
              </a:cxn>
            </a:cxnLst>
            <a:rect l="T15" t="T16" r="T17" b="T18"/>
            <a:pathLst>
              <a:path w="35" h="26">
                <a:moveTo>
                  <a:pt x="0" y="16"/>
                </a:moveTo>
                <a:lnTo>
                  <a:pt x="30" y="26"/>
                </a:lnTo>
                <a:lnTo>
                  <a:pt x="35" y="11"/>
                </a:lnTo>
                <a:lnTo>
                  <a:pt x="5" y="0"/>
                </a:lnTo>
                <a:lnTo>
                  <a:pt x="0" y="16"/>
                </a:lnTo>
                <a:close/>
              </a:path>
            </a:pathLst>
          </a:custGeom>
          <a:solidFill>
            <a:srgbClr val="FF00FF"/>
          </a:solidFill>
          <a:ln w="9525">
            <a:noFill/>
            <a:round/>
            <a:headEnd/>
            <a:tailEnd/>
          </a:ln>
        </p:spPr>
        <p:txBody>
          <a:bodyPr>
            <a:prstTxWarp prst="textNoShape">
              <a:avLst/>
            </a:prstTxWarp>
          </a:bodyPr>
          <a:lstStyle/>
          <a:p>
            <a:endParaRPr lang="en-US"/>
          </a:p>
        </p:txBody>
      </p:sp>
      <p:sp>
        <p:nvSpPr>
          <p:cNvPr id="28764" name="Freeform 92"/>
          <p:cNvSpPr>
            <a:spLocks/>
          </p:cNvSpPr>
          <p:nvPr/>
        </p:nvSpPr>
        <p:spPr bwMode="auto">
          <a:xfrm>
            <a:off x="4516438" y="3027363"/>
            <a:ext cx="42862" cy="50800"/>
          </a:xfrm>
          <a:custGeom>
            <a:avLst/>
            <a:gdLst>
              <a:gd name="T0" fmla="*/ 0 w 30"/>
              <a:gd name="T1" fmla="*/ 29633 h 36"/>
              <a:gd name="T2" fmla="*/ 35718 w 30"/>
              <a:gd name="T3" fmla="*/ 50800 h 36"/>
              <a:gd name="T4" fmla="*/ 42862 w 30"/>
              <a:gd name="T5" fmla="*/ 21167 h 36"/>
              <a:gd name="T6" fmla="*/ 7144 w 30"/>
              <a:gd name="T7" fmla="*/ 0 h 36"/>
              <a:gd name="T8" fmla="*/ 0 w 30"/>
              <a:gd name="T9" fmla="*/ 29633 h 36"/>
              <a:gd name="T10" fmla="*/ 0 60000 65536"/>
              <a:gd name="T11" fmla="*/ 0 60000 65536"/>
              <a:gd name="T12" fmla="*/ 0 60000 65536"/>
              <a:gd name="T13" fmla="*/ 0 60000 65536"/>
              <a:gd name="T14" fmla="*/ 0 60000 65536"/>
              <a:gd name="T15" fmla="*/ 0 w 30"/>
              <a:gd name="T16" fmla="*/ 0 h 36"/>
              <a:gd name="T17" fmla="*/ 30 w 30"/>
              <a:gd name="T18" fmla="*/ 36 h 36"/>
            </a:gdLst>
            <a:ahLst/>
            <a:cxnLst>
              <a:cxn ang="T10">
                <a:pos x="T0" y="T1"/>
              </a:cxn>
              <a:cxn ang="T11">
                <a:pos x="T2" y="T3"/>
              </a:cxn>
              <a:cxn ang="T12">
                <a:pos x="T4" y="T5"/>
              </a:cxn>
              <a:cxn ang="T13">
                <a:pos x="T6" y="T7"/>
              </a:cxn>
              <a:cxn ang="T14">
                <a:pos x="T8" y="T9"/>
              </a:cxn>
            </a:cxnLst>
            <a:rect l="T15" t="T16" r="T17" b="T18"/>
            <a:pathLst>
              <a:path w="30" h="36">
                <a:moveTo>
                  <a:pt x="0" y="21"/>
                </a:moveTo>
                <a:lnTo>
                  <a:pt x="25" y="36"/>
                </a:lnTo>
                <a:lnTo>
                  <a:pt x="30" y="15"/>
                </a:lnTo>
                <a:lnTo>
                  <a:pt x="5" y="0"/>
                </a:lnTo>
                <a:lnTo>
                  <a:pt x="0" y="21"/>
                </a:lnTo>
                <a:close/>
              </a:path>
            </a:pathLst>
          </a:custGeom>
          <a:solidFill>
            <a:srgbClr val="FF00FF"/>
          </a:solidFill>
          <a:ln w="9525">
            <a:noFill/>
            <a:round/>
            <a:headEnd/>
            <a:tailEnd/>
          </a:ln>
        </p:spPr>
        <p:txBody>
          <a:bodyPr>
            <a:prstTxWarp prst="textNoShape">
              <a:avLst/>
            </a:prstTxWarp>
          </a:bodyPr>
          <a:lstStyle/>
          <a:p>
            <a:endParaRPr lang="en-US"/>
          </a:p>
        </p:txBody>
      </p:sp>
      <p:sp>
        <p:nvSpPr>
          <p:cNvPr id="28765" name="Freeform 93"/>
          <p:cNvSpPr>
            <a:spLocks/>
          </p:cNvSpPr>
          <p:nvPr/>
        </p:nvSpPr>
        <p:spPr bwMode="auto">
          <a:xfrm>
            <a:off x="4629150" y="3094038"/>
            <a:ext cx="49213" cy="42862"/>
          </a:xfrm>
          <a:custGeom>
            <a:avLst/>
            <a:gdLst>
              <a:gd name="T0" fmla="*/ 0 w 35"/>
              <a:gd name="T1" fmla="*/ 20740 h 31"/>
              <a:gd name="T2" fmla="*/ 42183 w 35"/>
              <a:gd name="T3" fmla="*/ 42862 h 31"/>
              <a:gd name="T4" fmla="*/ 49213 w 35"/>
              <a:gd name="T5" fmla="*/ 20740 h 31"/>
              <a:gd name="T6" fmla="*/ 7030 w 35"/>
              <a:gd name="T7" fmla="*/ 0 h 31"/>
              <a:gd name="T8" fmla="*/ 0 w 35"/>
              <a:gd name="T9" fmla="*/ 20740 h 31"/>
              <a:gd name="T10" fmla="*/ 0 60000 65536"/>
              <a:gd name="T11" fmla="*/ 0 60000 65536"/>
              <a:gd name="T12" fmla="*/ 0 60000 65536"/>
              <a:gd name="T13" fmla="*/ 0 60000 65536"/>
              <a:gd name="T14" fmla="*/ 0 60000 65536"/>
              <a:gd name="T15" fmla="*/ 0 w 35"/>
              <a:gd name="T16" fmla="*/ 0 h 31"/>
              <a:gd name="T17" fmla="*/ 35 w 35"/>
              <a:gd name="T18" fmla="*/ 31 h 31"/>
            </a:gdLst>
            <a:ahLst/>
            <a:cxnLst>
              <a:cxn ang="T10">
                <a:pos x="T0" y="T1"/>
              </a:cxn>
              <a:cxn ang="T11">
                <a:pos x="T2" y="T3"/>
              </a:cxn>
              <a:cxn ang="T12">
                <a:pos x="T4" y="T5"/>
              </a:cxn>
              <a:cxn ang="T13">
                <a:pos x="T6" y="T7"/>
              </a:cxn>
              <a:cxn ang="T14">
                <a:pos x="T8" y="T9"/>
              </a:cxn>
            </a:cxnLst>
            <a:rect l="T15" t="T16" r="T17" b="T18"/>
            <a:pathLst>
              <a:path w="35" h="31">
                <a:moveTo>
                  <a:pt x="0" y="15"/>
                </a:moveTo>
                <a:lnTo>
                  <a:pt x="30" y="31"/>
                </a:lnTo>
                <a:lnTo>
                  <a:pt x="35" y="15"/>
                </a:lnTo>
                <a:lnTo>
                  <a:pt x="5" y="0"/>
                </a:lnTo>
                <a:lnTo>
                  <a:pt x="0" y="15"/>
                </a:lnTo>
                <a:close/>
              </a:path>
            </a:pathLst>
          </a:custGeom>
          <a:solidFill>
            <a:srgbClr val="FF00FF"/>
          </a:solidFill>
          <a:ln w="9525">
            <a:noFill/>
            <a:round/>
            <a:headEnd/>
            <a:tailEnd/>
          </a:ln>
        </p:spPr>
        <p:txBody>
          <a:bodyPr>
            <a:prstTxWarp prst="textNoShape">
              <a:avLst/>
            </a:prstTxWarp>
          </a:bodyPr>
          <a:lstStyle/>
          <a:p>
            <a:endParaRPr lang="en-US"/>
          </a:p>
        </p:txBody>
      </p:sp>
      <p:sp>
        <p:nvSpPr>
          <p:cNvPr id="28766" name="Freeform 94"/>
          <p:cNvSpPr>
            <a:spLocks/>
          </p:cNvSpPr>
          <p:nvPr/>
        </p:nvSpPr>
        <p:spPr bwMode="auto">
          <a:xfrm>
            <a:off x="4741863" y="3152775"/>
            <a:ext cx="49212" cy="44450"/>
          </a:xfrm>
          <a:custGeom>
            <a:avLst/>
            <a:gdLst>
              <a:gd name="T0" fmla="*/ 0 w 35"/>
              <a:gd name="T1" fmla="*/ 21508 h 31"/>
              <a:gd name="T2" fmla="*/ 42182 w 35"/>
              <a:gd name="T3" fmla="*/ 44450 h 31"/>
              <a:gd name="T4" fmla="*/ 49212 w 35"/>
              <a:gd name="T5" fmla="*/ 21508 h 31"/>
              <a:gd name="T6" fmla="*/ 7030 w 35"/>
              <a:gd name="T7" fmla="*/ 0 h 31"/>
              <a:gd name="T8" fmla="*/ 0 w 35"/>
              <a:gd name="T9" fmla="*/ 21508 h 31"/>
              <a:gd name="T10" fmla="*/ 0 60000 65536"/>
              <a:gd name="T11" fmla="*/ 0 60000 65536"/>
              <a:gd name="T12" fmla="*/ 0 60000 65536"/>
              <a:gd name="T13" fmla="*/ 0 60000 65536"/>
              <a:gd name="T14" fmla="*/ 0 60000 65536"/>
              <a:gd name="T15" fmla="*/ 0 w 35"/>
              <a:gd name="T16" fmla="*/ 0 h 31"/>
              <a:gd name="T17" fmla="*/ 35 w 35"/>
              <a:gd name="T18" fmla="*/ 31 h 31"/>
            </a:gdLst>
            <a:ahLst/>
            <a:cxnLst>
              <a:cxn ang="T10">
                <a:pos x="T0" y="T1"/>
              </a:cxn>
              <a:cxn ang="T11">
                <a:pos x="T2" y="T3"/>
              </a:cxn>
              <a:cxn ang="T12">
                <a:pos x="T4" y="T5"/>
              </a:cxn>
              <a:cxn ang="T13">
                <a:pos x="T6" y="T7"/>
              </a:cxn>
              <a:cxn ang="T14">
                <a:pos x="T8" y="T9"/>
              </a:cxn>
            </a:cxnLst>
            <a:rect l="T15" t="T16" r="T17" b="T18"/>
            <a:pathLst>
              <a:path w="35" h="31">
                <a:moveTo>
                  <a:pt x="0" y="15"/>
                </a:moveTo>
                <a:lnTo>
                  <a:pt x="30" y="31"/>
                </a:lnTo>
                <a:lnTo>
                  <a:pt x="35" y="15"/>
                </a:lnTo>
                <a:lnTo>
                  <a:pt x="5" y="0"/>
                </a:lnTo>
                <a:lnTo>
                  <a:pt x="0" y="15"/>
                </a:lnTo>
                <a:close/>
              </a:path>
            </a:pathLst>
          </a:custGeom>
          <a:solidFill>
            <a:srgbClr val="FF00FF"/>
          </a:solidFill>
          <a:ln w="9525">
            <a:noFill/>
            <a:round/>
            <a:headEnd/>
            <a:tailEnd/>
          </a:ln>
        </p:spPr>
        <p:txBody>
          <a:bodyPr>
            <a:prstTxWarp prst="textNoShape">
              <a:avLst/>
            </a:prstTxWarp>
          </a:bodyPr>
          <a:lstStyle/>
          <a:p>
            <a:endParaRPr lang="en-US"/>
          </a:p>
        </p:txBody>
      </p:sp>
      <p:sp>
        <p:nvSpPr>
          <p:cNvPr id="28767" name="Freeform 95"/>
          <p:cNvSpPr>
            <a:spLocks/>
          </p:cNvSpPr>
          <p:nvPr/>
        </p:nvSpPr>
        <p:spPr bwMode="auto">
          <a:xfrm>
            <a:off x="4862513" y="3211513"/>
            <a:ext cx="41275" cy="36512"/>
          </a:xfrm>
          <a:custGeom>
            <a:avLst/>
            <a:gdLst>
              <a:gd name="T0" fmla="*/ 0 w 30"/>
              <a:gd name="T1" fmla="*/ 22469 h 26"/>
              <a:gd name="T2" fmla="*/ 34396 w 30"/>
              <a:gd name="T3" fmla="*/ 36512 h 26"/>
              <a:gd name="T4" fmla="*/ 41275 w 30"/>
              <a:gd name="T5" fmla="*/ 15447 h 26"/>
              <a:gd name="T6" fmla="*/ 6879 w 30"/>
              <a:gd name="T7" fmla="*/ 0 h 26"/>
              <a:gd name="T8" fmla="*/ 0 w 30"/>
              <a:gd name="T9" fmla="*/ 22469 h 26"/>
              <a:gd name="T10" fmla="*/ 0 60000 65536"/>
              <a:gd name="T11" fmla="*/ 0 60000 65536"/>
              <a:gd name="T12" fmla="*/ 0 60000 65536"/>
              <a:gd name="T13" fmla="*/ 0 60000 65536"/>
              <a:gd name="T14" fmla="*/ 0 60000 65536"/>
              <a:gd name="T15" fmla="*/ 0 w 30"/>
              <a:gd name="T16" fmla="*/ 0 h 26"/>
              <a:gd name="T17" fmla="*/ 30 w 30"/>
              <a:gd name="T18" fmla="*/ 26 h 26"/>
            </a:gdLst>
            <a:ahLst/>
            <a:cxnLst>
              <a:cxn ang="T10">
                <a:pos x="T0" y="T1"/>
              </a:cxn>
              <a:cxn ang="T11">
                <a:pos x="T2" y="T3"/>
              </a:cxn>
              <a:cxn ang="T12">
                <a:pos x="T4" y="T5"/>
              </a:cxn>
              <a:cxn ang="T13">
                <a:pos x="T6" y="T7"/>
              </a:cxn>
              <a:cxn ang="T14">
                <a:pos x="T8" y="T9"/>
              </a:cxn>
            </a:cxnLst>
            <a:rect l="T15" t="T16" r="T17" b="T18"/>
            <a:pathLst>
              <a:path w="30" h="26">
                <a:moveTo>
                  <a:pt x="0" y="16"/>
                </a:moveTo>
                <a:lnTo>
                  <a:pt x="25" y="26"/>
                </a:lnTo>
                <a:lnTo>
                  <a:pt x="30" y="11"/>
                </a:lnTo>
                <a:lnTo>
                  <a:pt x="5" y="0"/>
                </a:lnTo>
                <a:lnTo>
                  <a:pt x="0" y="16"/>
                </a:lnTo>
                <a:close/>
              </a:path>
            </a:pathLst>
          </a:custGeom>
          <a:solidFill>
            <a:srgbClr val="FF00FF"/>
          </a:solidFill>
          <a:ln w="9525">
            <a:noFill/>
            <a:round/>
            <a:headEnd/>
            <a:tailEnd/>
          </a:ln>
        </p:spPr>
        <p:txBody>
          <a:bodyPr>
            <a:prstTxWarp prst="textNoShape">
              <a:avLst/>
            </a:prstTxWarp>
          </a:bodyPr>
          <a:lstStyle/>
          <a:p>
            <a:endParaRPr lang="en-US"/>
          </a:p>
        </p:txBody>
      </p:sp>
      <p:sp>
        <p:nvSpPr>
          <p:cNvPr id="28768" name="Freeform 96"/>
          <p:cNvSpPr>
            <a:spLocks/>
          </p:cNvSpPr>
          <p:nvPr/>
        </p:nvSpPr>
        <p:spPr bwMode="auto">
          <a:xfrm>
            <a:off x="4975225" y="3262313"/>
            <a:ext cx="49213" cy="44450"/>
          </a:xfrm>
          <a:custGeom>
            <a:avLst/>
            <a:gdLst>
              <a:gd name="T0" fmla="*/ 0 w 35"/>
              <a:gd name="T1" fmla="*/ 22942 h 31"/>
              <a:gd name="T2" fmla="*/ 42183 w 35"/>
              <a:gd name="T3" fmla="*/ 44450 h 31"/>
              <a:gd name="T4" fmla="*/ 49213 w 35"/>
              <a:gd name="T5" fmla="*/ 22942 h 31"/>
              <a:gd name="T6" fmla="*/ 7030 w 35"/>
              <a:gd name="T7" fmla="*/ 0 h 31"/>
              <a:gd name="T8" fmla="*/ 0 w 35"/>
              <a:gd name="T9" fmla="*/ 22942 h 31"/>
              <a:gd name="T10" fmla="*/ 0 60000 65536"/>
              <a:gd name="T11" fmla="*/ 0 60000 65536"/>
              <a:gd name="T12" fmla="*/ 0 60000 65536"/>
              <a:gd name="T13" fmla="*/ 0 60000 65536"/>
              <a:gd name="T14" fmla="*/ 0 60000 65536"/>
              <a:gd name="T15" fmla="*/ 0 w 35"/>
              <a:gd name="T16" fmla="*/ 0 h 31"/>
              <a:gd name="T17" fmla="*/ 35 w 35"/>
              <a:gd name="T18" fmla="*/ 31 h 31"/>
            </a:gdLst>
            <a:ahLst/>
            <a:cxnLst>
              <a:cxn ang="T10">
                <a:pos x="T0" y="T1"/>
              </a:cxn>
              <a:cxn ang="T11">
                <a:pos x="T2" y="T3"/>
              </a:cxn>
              <a:cxn ang="T12">
                <a:pos x="T4" y="T5"/>
              </a:cxn>
              <a:cxn ang="T13">
                <a:pos x="T6" y="T7"/>
              </a:cxn>
              <a:cxn ang="T14">
                <a:pos x="T8" y="T9"/>
              </a:cxn>
            </a:cxnLst>
            <a:rect l="T15" t="T16" r="T17" b="T18"/>
            <a:pathLst>
              <a:path w="35" h="31">
                <a:moveTo>
                  <a:pt x="0" y="16"/>
                </a:moveTo>
                <a:lnTo>
                  <a:pt x="30" y="31"/>
                </a:lnTo>
                <a:lnTo>
                  <a:pt x="35" y="16"/>
                </a:lnTo>
                <a:lnTo>
                  <a:pt x="5" y="0"/>
                </a:lnTo>
                <a:lnTo>
                  <a:pt x="0" y="16"/>
                </a:lnTo>
                <a:close/>
              </a:path>
            </a:pathLst>
          </a:custGeom>
          <a:solidFill>
            <a:srgbClr val="FF00FF"/>
          </a:solidFill>
          <a:ln w="9525">
            <a:noFill/>
            <a:round/>
            <a:headEnd/>
            <a:tailEnd/>
          </a:ln>
        </p:spPr>
        <p:txBody>
          <a:bodyPr>
            <a:prstTxWarp prst="textNoShape">
              <a:avLst/>
            </a:prstTxWarp>
          </a:bodyPr>
          <a:lstStyle/>
          <a:p>
            <a:endParaRPr lang="en-US"/>
          </a:p>
        </p:txBody>
      </p:sp>
      <p:sp>
        <p:nvSpPr>
          <p:cNvPr id="28769" name="Freeform 97"/>
          <p:cNvSpPr>
            <a:spLocks/>
          </p:cNvSpPr>
          <p:nvPr/>
        </p:nvSpPr>
        <p:spPr bwMode="auto">
          <a:xfrm>
            <a:off x="5038725" y="3270250"/>
            <a:ext cx="41275" cy="58738"/>
          </a:xfrm>
          <a:custGeom>
            <a:avLst/>
            <a:gdLst>
              <a:gd name="T0" fmla="*/ 0 w 30"/>
              <a:gd name="T1" fmla="*/ 29369 h 42"/>
              <a:gd name="T2" fmla="*/ 34396 w 30"/>
              <a:gd name="T3" fmla="*/ 0 h 42"/>
              <a:gd name="T4" fmla="*/ 41275 w 30"/>
              <a:gd name="T5" fmla="*/ 29369 h 42"/>
              <a:gd name="T6" fmla="*/ 6879 w 30"/>
              <a:gd name="T7" fmla="*/ 58738 h 42"/>
              <a:gd name="T8" fmla="*/ 0 w 30"/>
              <a:gd name="T9" fmla="*/ 29369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21"/>
                </a:moveTo>
                <a:lnTo>
                  <a:pt x="25" y="0"/>
                </a:lnTo>
                <a:lnTo>
                  <a:pt x="30" y="21"/>
                </a:lnTo>
                <a:lnTo>
                  <a:pt x="5" y="42"/>
                </a:lnTo>
                <a:lnTo>
                  <a:pt x="0" y="21"/>
                </a:lnTo>
                <a:close/>
              </a:path>
            </a:pathLst>
          </a:custGeom>
          <a:solidFill>
            <a:srgbClr val="FF00FF"/>
          </a:solidFill>
          <a:ln w="9525">
            <a:noFill/>
            <a:round/>
            <a:headEnd/>
            <a:tailEnd/>
          </a:ln>
        </p:spPr>
        <p:txBody>
          <a:bodyPr>
            <a:prstTxWarp prst="textNoShape">
              <a:avLst/>
            </a:prstTxWarp>
          </a:bodyPr>
          <a:lstStyle/>
          <a:p>
            <a:endParaRPr lang="en-US"/>
          </a:p>
        </p:txBody>
      </p:sp>
      <p:sp>
        <p:nvSpPr>
          <p:cNvPr id="28770" name="Freeform 98"/>
          <p:cNvSpPr>
            <a:spLocks/>
          </p:cNvSpPr>
          <p:nvPr/>
        </p:nvSpPr>
        <p:spPr bwMode="auto">
          <a:xfrm>
            <a:off x="5137150" y="3189288"/>
            <a:ext cx="41275" cy="58737"/>
          </a:xfrm>
          <a:custGeom>
            <a:avLst/>
            <a:gdLst>
              <a:gd name="T0" fmla="*/ 0 w 30"/>
              <a:gd name="T1" fmla="*/ 30085 h 41"/>
              <a:gd name="T2" fmla="*/ 34396 w 30"/>
              <a:gd name="T3" fmla="*/ 0 h 41"/>
              <a:gd name="T4" fmla="*/ 41275 w 30"/>
              <a:gd name="T5" fmla="*/ 30085 h 41"/>
              <a:gd name="T6" fmla="*/ 6879 w 30"/>
              <a:gd name="T7" fmla="*/ 58737 h 41"/>
              <a:gd name="T8" fmla="*/ 0 w 30"/>
              <a:gd name="T9" fmla="*/ 30085 h 41"/>
              <a:gd name="T10" fmla="*/ 0 60000 65536"/>
              <a:gd name="T11" fmla="*/ 0 60000 65536"/>
              <a:gd name="T12" fmla="*/ 0 60000 65536"/>
              <a:gd name="T13" fmla="*/ 0 60000 65536"/>
              <a:gd name="T14" fmla="*/ 0 60000 65536"/>
              <a:gd name="T15" fmla="*/ 0 w 30"/>
              <a:gd name="T16" fmla="*/ 0 h 41"/>
              <a:gd name="T17" fmla="*/ 30 w 30"/>
              <a:gd name="T18" fmla="*/ 41 h 41"/>
            </a:gdLst>
            <a:ahLst/>
            <a:cxnLst>
              <a:cxn ang="T10">
                <a:pos x="T0" y="T1"/>
              </a:cxn>
              <a:cxn ang="T11">
                <a:pos x="T2" y="T3"/>
              </a:cxn>
              <a:cxn ang="T12">
                <a:pos x="T4" y="T5"/>
              </a:cxn>
              <a:cxn ang="T13">
                <a:pos x="T6" y="T7"/>
              </a:cxn>
              <a:cxn ang="T14">
                <a:pos x="T8" y="T9"/>
              </a:cxn>
            </a:cxnLst>
            <a:rect l="T15" t="T16" r="T17" b="T18"/>
            <a:pathLst>
              <a:path w="30" h="41">
                <a:moveTo>
                  <a:pt x="0" y="21"/>
                </a:moveTo>
                <a:lnTo>
                  <a:pt x="25" y="0"/>
                </a:lnTo>
                <a:lnTo>
                  <a:pt x="30" y="21"/>
                </a:lnTo>
                <a:lnTo>
                  <a:pt x="5" y="41"/>
                </a:lnTo>
                <a:lnTo>
                  <a:pt x="0" y="21"/>
                </a:lnTo>
                <a:close/>
              </a:path>
            </a:pathLst>
          </a:custGeom>
          <a:solidFill>
            <a:srgbClr val="FF00FF"/>
          </a:solidFill>
          <a:ln w="9525">
            <a:noFill/>
            <a:round/>
            <a:headEnd/>
            <a:tailEnd/>
          </a:ln>
        </p:spPr>
        <p:txBody>
          <a:bodyPr>
            <a:prstTxWarp prst="textNoShape">
              <a:avLst/>
            </a:prstTxWarp>
          </a:bodyPr>
          <a:lstStyle/>
          <a:p>
            <a:endParaRPr lang="en-US"/>
          </a:p>
        </p:txBody>
      </p:sp>
      <p:sp>
        <p:nvSpPr>
          <p:cNvPr id="28771" name="Freeform 99"/>
          <p:cNvSpPr>
            <a:spLocks/>
          </p:cNvSpPr>
          <p:nvPr/>
        </p:nvSpPr>
        <p:spPr bwMode="auto">
          <a:xfrm>
            <a:off x="5235575" y="3108325"/>
            <a:ext cx="42863" cy="58738"/>
          </a:xfrm>
          <a:custGeom>
            <a:avLst/>
            <a:gdLst>
              <a:gd name="T0" fmla="*/ 0 w 30"/>
              <a:gd name="T1" fmla="*/ 29369 h 42"/>
              <a:gd name="T2" fmla="*/ 35719 w 30"/>
              <a:gd name="T3" fmla="*/ 0 h 42"/>
              <a:gd name="T4" fmla="*/ 42863 w 30"/>
              <a:gd name="T5" fmla="*/ 29369 h 42"/>
              <a:gd name="T6" fmla="*/ 7144 w 30"/>
              <a:gd name="T7" fmla="*/ 58738 h 42"/>
              <a:gd name="T8" fmla="*/ 0 w 30"/>
              <a:gd name="T9" fmla="*/ 29369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21"/>
                </a:moveTo>
                <a:lnTo>
                  <a:pt x="25" y="0"/>
                </a:lnTo>
                <a:lnTo>
                  <a:pt x="30" y="21"/>
                </a:lnTo>
                <a:lnTo>
                  <a:pt x="5" y="42"/>
                </a:lnTo>
                <a:lnTo>
                  <a:pt x="0" y="21"/>
                </a:lnTo>
                <a:close/>
              </a:path>
            </a:pathLst>
          </a:custGeom>
          <a:solidFill>
            <a:srgbClr val="FF00FF"/>
          </a:solidFill>
          <a:ln w="9525">
            <a:noFill/>
            <a:round/>
            <a:headEnd/>
            <a:tailEnd/>
          </a:ln>
        </p:spPr>
        <p:txBody>
          <a:bodyPr>
            <a:prstTxWarp prst="textNoShape">
              <a:avLst/>
            </a:prstTxWarp>
          </a:bodyPr>
          <a:lstStyle/>
          <a:p>
            <a:endParaRPr lang="en-US"/>
          </a:p>
        </p:txBody>
      </p:sp>
      <p:sp>
        <p:nvSpPr>
          <p:cNvPr id="28772" name="Freeform 100"/>
          <p:cNvSpPr>
            <a:spLocks/>
          </p:cNvSpPr>
          <p:nvPr/>
        </p:nvSpPr>
        <p:spPr bwMode="auto">
          <a:xfrm>
            <a:off x="5335588" y="3035300"/>
            <a:ext cx="55562" cy="36513"/>
          </a:xfrm>
          <a:custGeom>
            <a:avLst/>
            <a:gdLst>
              <a:gd name="T0" fmla="*/ 0 w 40"/>
              <a:gd name="T1" fmla="*/ 29491 h 26"/>
              <a:gd name="T2" fmla="*/ 27781 w 40"/>
              <a:gd name="T3" fmla="*/ 0 h 26"/>
              <a:gd name="T4" fmla="*/ 55562 w 40"/>
              <a:gd name="T5" fmla="*/ 7022 h 26"/>
              <a:gd name="T6" fmla="*/ 27781 w 40"/>
              <a:gd name="T7" fmla="*/ 36513 h 26"/>
              <a:gd name="T8" fmla="*/ 0 w 40"/>
              <a:gd name="T9" fmla="*/ 29491 h 26"/>
              <a:gd name="T10" fmla="*/ 0 60000 65536"/>
              <a:gd name="T11" fmla="*/ 0 60000 65536"/>
              <a:gd name="T12" fmla="*/ 0 60000 65536"/>
              <a:gd name="T13" fmla="*/ 0 60000 65536"/>
              <a:gd name="T14" fmla="*/ 0 60000 65536"/>
              <a:gd name="T15" fmla="*/ 0 w 40"/>
              <a:gd name="T16" fmla="*/ 0 h 26"/>
              <a:gd name="T17" fmla="*/ 40 w 40"/>
              <a:gd name="T18" fmla="*/ 26 h 26"/>
            </a:gdLst>
            <a:ahLst/>
            <a:cxnLst>
              <a:cxn ang="T10">
                <a:pos x="T0" y="T1"/>
              </a:cxn>
              <a:cxn ang="T11">
                <a:pos x="T2" y="T3"/>
              </a:cxn>
              <a:cxn ang="T12">
                <a:pos x="T4" y="T5"/>
              </a:cxn>
              <a:cxn ang="T13">
                <a:pos x="T6" y="T7"/>
              </a:cxn>
              <a:cxn ang="T14">
                <a:pos x="T8" y="T9"/>
              </a:cxn>
            </a:cxnLst>
            <a:rect l="T15" t="T16" r="T17" b="T18"/>
            <a:pathLst>
              <a:path w="40" h="26">
                <a:moveTo>
                  <a:pt x="0" y="21"/>
                </a:moveTo>
                <a:lnTo>
                  <a:pt x="20" y="0"/>
                </a:lnTo>
                <a:lnTo>
                  <a:pt x="40" y="5"/>
                </a:lnTo>
                <a:lnTo>
                  <a:pt x="20" y="26"/>
                </a:lnTo>
                <a:lnTo>
                  <a:pt x="0" y="21"/>
                </a:lnTo>
                <a:close/>
              </a:path>
            </a:pathLst>
          </a:custGeom>
          <a:solidFill>
            <a:srgbClr val="FF00FF"/>
          </a:solidFill>
          <a:ln w="9525">
            <a:noFill/>
            <a:round/>
            <a:headEnd/>
            <a:tailEnd/>
          </a:ln>
        </p:spPr>
        <p:txBody>
          <a:bodyPr>
            <a:prstTxWarp prst="textNoShape">
              <a:avLst/>
            </a:prstTxWarp>
          </a:bodyPr>
          <a:lstStyle/>
          <a:p>
            <a:endParaRPr lang="en-US"/>
          </a:p>
        </p:txBody>
      </p:sp>
      <p:sp>
        <p:nvSpPr>
          <p:cNvPr id="28773" name="Freeform 101"/>
          <p:cNvSpPr>
            <a:spLocks/>
          </p:cNvSpPr>
          <p:nvPr/>
        </p:nvSpPr>
        <p:spPr bwMode="auto">
          <a:xfrm>
            <a:off x="5440363" y="2946400"/>
            <a:ext cx="42862" cy="52388"/>
          </a:xfrm>
          <a:custGeom>
            <a:avLst/>
            <a:gdLst>
              <a:gd name="T0" fmla="*/ 0 w 30"/>
              <a:gd name="T1" fmla="*/ 22654 h 37"/>
              <a:gd name="T2" fmla="*/ 35718 w 30"/>
              <a:gd name="T3" fmla="*/ 0 h 37"/>
              <a:gd name="T4" fmla="*/ 42862 w 30"/>
              <a:gd name="T5" fmla="*/ 29734 h 37"/>
              <a:gd name="T6" fmla="*/ 7144 w 30"/>
              <a:gd name="T7" fmla="*/ 52388 h 37"/>
              <a:gd name="T8" fmla="*/ 0 w 30"/>
              <a:gd name="T9" fmla="*/ 22654 h 37"/>
              <a:gd name="T10" fmla="*/ 0 60000 65536"/>
              <a:gd name="T11" fmla="*/ 0 60000 65536"/>
              <a:gd name="T12" fmla="*/ 0 60000 65536"/>
              <a:gd name="T13" fmla="*/ 0 60000 65536"/>
              <a:gd name="T14" fmla="*/ 0 60000 65536"/>
              <a:gd name="T15" fmla="*/ 0 w 30"/>
              <a:gd name="T16" fmla="*/ 0 h 37"/>
              <a:gd name="T17" fmla="*/ 30 w 30"/>
              <a:gd name="T18" fmla="*/ 37 h 37"/>
            </a:gdLst>
            <a:ahLst/>
            <a:cxnLst>
              <a:cxn ang="T10">
                <a:pos x="T0" y="T1"/>
              </a:cxn>
              <a:cxn ang="T11">
                <a:pos x="T2" y="T3"/>
              </a:cxn>
              <a:cxn ang="T12">
                <a:pos x="T4" y="T5"/>
              </a:cxn>
              <a:cxn ang="T13">
                <a:pos x="T6" y="T7"/>
              </a:cxn>
              <a:cxn ang="T14">
                <a:pos x="T8" y="T9"/>
              </a:cxn>
            </a:cxnLst>
            <a:rect l="T15" t="T16" r="T17" b="T18"/>
            <a:pathLst>
              <a:path w="30" h="37">
                <a:moveTo>
                  <a:pt x="0" y="16"/>
                </a:moveTo>
                <a:lnTo>
                  <a:pt x="25" y="0"/>
                </a:lnTo>
                <a:lnTo>
                  <a:pt x="30" y="21"/>
                </a:lnTo>
                <a:lnTo>
                  <a:pt x="5" y="37"/>
                </a:lnTo>
                <a:lnTo>
                  <a:pt x="0" y="16"/>
                </a:lnTo>
                <a:close/>
              </a:path>
            </a:pathLst>
          </a:custGeom>
          <a:solidFill>
            <a:srgbClr val="FF00FF"/>
          </a:solidFill>
          <a:ln w="9525">
            <a:noFill/>
            <a:round/>
            <a:headEnd/>
            <a:tailEnd/>
          </a:ln>
        </p:spPr>
        <p:txBody>
          <a:bodyPr>
            <a:prstTxWarp prst="textNoShape">
              <a:avLst/>
            </a:prstTxWarp>
          </a:bodyPr>
          <a:lstStyle/>
          <a:p>
            <a:endParaRPr lang="en-US"/>
          </a:p>
        </p:txBody>
      </p:sp>
      <p:sp>
        <p:nvSpPr>
          <p:cNvPr id="28774" name="Freeform 102"/>
          <p:cNvSpPr>
            <a:spLocks/>
          </p:cNvSpPr>
          <p:nvPr/>
        </p:nvSpPr>
        <p:spPr bwMode="auto">
          <a:xfrm>
            <a:off x="5540375" y="2865438"/>
            <a:ext cx="41275" cy="50800"/>
          </a:xfrm>
          <a:custGeom>
            <a:avLst/>
            <a:gdLst>
              <a:gd name="T0" fmla="*/ 0 w 30"/>
              <a:gd name="T1" fmla="*/ 21167 h 36"/>
              <a:gd name="T2" fmla="*/ 34396 w 30"/>
              <a:gd name="T3" fmla="*/ 0 h 36"/>
              <a:gd name="T4" fmla="*/ 41275 w 30"/>
              <a:gd name="T5" fmla="*/ 29633 h 36"/>
              <a:gd name="T6" fmla="*/ 6879 w 30"/>
              <a:gd name="T7" fmla="*/ 50800 h 36"/>
              <a:gd name="T8" fmla="*/ 0 w 30"/>
              <a:gd name="T9" fmla="*/ 21167 h 36"/>
              <a:gd name="T10" fmla="*/ 0 60000 65536"/>
              <a:gd name="T11" fmla="*/ 0 60000 65536"/>
              <a:gd name="T12" fmla="*/ 0 60000 65536"/>
              <a:gd name="T13" fmla="*/ 0 60000 65536"/>
              <a:gd name="T14" fmla="*/ 0 60000 65536"/>
              <a:gd name="T15" fmla="*/ 0 w 30"/>
              <a:gd name="T16" fmla="*/ 0 h 36"/>
              <a:gd name="T17" fmla="*/ 30 w 30"/>
              <a:gd name="T18" fmla="*/ 36 h 36"/>
            </a:gdLst>
            <a:ahLst/>
            <a:cxnLst>
              <a:cxn ang="T10">
                <a:pos x="T0" y="T1"/>
              </a:cxn>
              <a:cxn ang="T11">
                <a:pos x="T2" y="T3"/>
              </a:cxn>
              <a:cxn ang="T12">
                <a:pos x="T4" y="T5"/>
              </a:cxn>
              <a:cxn ang="T13">
                <a:pos x="T6" y="T7"/>
              </a:cxn>
              <a:cxn ang="T14">
                <a:pos x="T8" y="T9"/>
              </a:cxn>
            </a:cxnLst>
            <a:rect l="T15" t="T16" r="T17" b="T18"/>
            <a:pathLst>
              <a:path w="30" h="36">
                <a:moveTo>
                  <a:pt x="0" y="15"/>
                </a:moveTo>
                <a:lnTo>
                  <a:pt x="25" y="0"/>
                </a:lnTo>
                <a:lnTo>
                  <a:pt x="30" y="21"/>
                </a:lnTo>
                <a:lnTo>
                  <a:pt x="5" y="36"/>
                </a:lnTo>
                <a:lnTo>
                  <a:pt x="0" y="15"/>
                </a:lnTo>
                <a:close/>
              </a:path>
            </a:pathLst>
          </a:custGeom>
          <a:solidFill>
            <a:srgbClr val="FF00FF"/>
          </a:solidFill>
          <a:ln w="9525">
            <a:noFill/>
            <a:round/>
            <a:headEnd/>
            <a:tailEnd/>
          </a:ln>
        </p:spPr>
        <p:txBody>
          <a:bodyPr>
            <a:prstTxWarp prst="textNoShape">
              <a:avLst/>
            </a:prstTxWarp>
          </a:bodyPr>
          <a:lstStyle/>
          <a:p>
            <a:endParaRPr lang="en-US"/>
          </a:p>
        </p:txBody>
      </p:sp>
      <p:sp>
        <p:nvSpPr>
          <p:cNvPr id="28775" name="Freeform 103"/>
          <p:cNvSpPr>
            <a:spLocks/>
          </p:cNvSpPr>
          <p:nvPr/>
        </p:nvSpPr>
        <p:spPr bwMode="auto">
          <a:xfrm>
            <a:off x="5638800" y="2776538"/>
            <a:ext cx="41275" cy="60325"/>
          </a:xfrm>
          <a:custGeom>
            <a:avLst/>
            <a:gdLst>
              <a:gd name="T0" fmla="*/ 0 w 30"/>
              <a:gd name="T1" fmla="*/ 30163 h 42"/>
              <a:gd name="T2" fmla="*/ 34396 w 30"/>
              <a:gd name="T3" fmla="*/ 0 h 42"/>
              <a:gd name="T4" fmla="*/ 41275 w 30"/>
              <a:gd name="T5" fmla="*/ 30163 h 42"/>
              <a:gd name="T6" fmla="*/ 6879 w 30"/>
              <a:gd name="T7" fmla="*/ 60325 h 42"/>
              <a:gd name="T8" fmla="*/ 0 w 30"/>
              <a:gd name="T9" fmla="*/ 30163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21"/>
                </a:moveTo>
                <a:lnTo>
                  <a:pt x="25" y="0"/>
                </a:lnTo>
                <a:lnTo>
                  <a:pt x="30" y="21"/>
                </a:lnTo>
                <a:lnTo>
                  <a:pt x="5" y="42"/>
                </a:lnTo>
                <a:lnTo>
                  <a:pt x="0" y="21"/>
                </a:lnTo>
                <a:close/>
              </a:path>
            </a:pathLst>
          </a:custGeom>
          <a:solidFill>
            <a:srgbClr val="FF00FF"/>
          </a:solidFill>
          <a:ln w="9525">
            <a:noFill/>
            <a:round/>
            <a:headEnd/>
            <a:tailEnd/>
          </a:ln>
        </p:spPr>
        <p:txBody>
          <a:bodyPr>
            <a:prstTxWarp prst="textNoShape">
              <a:avLst/>
            </a:prstTxWarp>
          </a:bodyPr>
          <a:lstStyle/>
          <a:p>
            <a:endParaRPr lang="en-US"/>
          </a:p>
        </p:txBody>
      </p:sp>
      <p:sp>
        <p:nvSpPr>
          <p:cNvPr id="28776" name="Freeform 104"/>
          <p:cNvSpPr>
            <a:spLocks/>
          </p:cNvSpPr>
          <p:nvPr/>
        </p:nvSpPr>
        <p:spPr bwMode="auto">
          <a:xfrm>
            <a:off x="5737225" y="2695575"/>
            <a:ext cx="42863" cy="58738"/>
          </a:xfrm>
          <a:custGeom>
            <a:avLst/>
            <a:gdLst>
              <a:gd name="T0" fmla="*/ 0 w 30"/>
              <a:gd name="T1" fmla="*/ 29369 h 42"/>
              <a:gd name="T2" fmla="*/ 35719 w 30"/>
              <a:gd name="T3" fmla="*/ 0 h 42"/>
              <a:gd name="T4" fmla="*/ 42863 w 30"/>
              <a:gd name="T5" fmla="*/ 29369 h 42"/>
              <a:gd name="T6" fmla="*/ 7144 w 30"/>
              <a:gd name="T7" fmla="*/ 58738 h 42"/>
              <a:gd name="T8" fmla="*/ 0 w 30"/>
              <a:gd name="T9" fmla="*/ 29369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21"/>
                </a:moveTo>
                <a:lnTo>
                  <a:pt x="25" y="0"/>
                </a:lnTo>
                <a:lnTo>
                  <a:pt x="30" y="21"/>
                </a:lnTo>
                <a:lnTo>
                  <a:pt x="5" y="42"/>
                </a:lnTo>
                <a:lnTo>
                  <a:pt x="0" y="21"/>
                </a:lnTo>
                <a:close/>
              </a:path>
            </a:pathLst>
          </a:custGeom>
          <a:solidFill>
            <a:srgbClr val="FF00FF"/>
          </a:solidFill>
          <a:ln w="9525">
            <a:noFill/>
            <a:round/>
            <a:headEnd/>
            <a:tailEnd/>
          </a:ln>
        </p:spPr>
        <p:txBody>
          <a:bodyPr>
            <a:prstTxWarp prst="textNoShape">
              <a:avLst/>
            </a:prstTxWarp>
          </a:bodyPr>
          <a:lstStyle/>
          <a:p>
            <a:endParaRPr lang="en-US"/>
          </a:p>
        </p:txBody>
      </p:sp>
      <p:sp>
        <p:nvSpPr>
          <p:cNvPr id="28777" name="Freeform 105"/>
          <p:cNvSpPr>
            <a:spLocks/>
          </p:cNvSpPr>
          <p:nvPr/>
        </p:nvSpPr>
        <p:spPr bwMode="auto">
          <a:xfrm>
            <a:off x="5800725" y="2622550"/>
            <a:ext cx="41275" cy="58738"/>
          </a:xfrm>
          <a:custGeom>
            <a:avLst/>
            <a:gdLst>
              <a:gd name="T0" fmla="*/ 0 w 30"/>
              <a:gd name="T1" fmla="*/ 29369 h 42"/>
              <a:gd name="T2" fmla="*/ 34396 w 30"/>
              <a:gd name="T3" fmla="*/ 0 h 42"/>
              <a:gd name="T4" fmla="*/ 41275 w 30"/>
              <a:gd name="T5" fmla="*/ 29369 h 42"/>
              <a:gd name="T6" fmla="*/ 6879 w 30"/>
              <a:gd name="T7" fmla="*/ 58738 h 42"/>
              <a:gd name="T8" fmla="*/ 0 w 30"/>
              <a:gd name="T9" fmla="*/ 29369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21"/>
                </a:moveTo>
                <a:lnTo>
                  <a:pt x="25" y="0"/>
                </a:lnTo>
                <a:lnTo>
                  <a:pt x="30" y="21"/>
                </a:lnTo>
                <a:lnTo>
                  <a:pt x="5" y="42"/>
                </a:lnTo>
                <a:lnTo>
                  <a:pt x="0" y="21"/>
                </a:lnTo>
                <a:close/>
              </a:path>
            </a:pathLst>
          </a:custGeom>
          <a:solidFill>
            <a:srgbClr val="FF00FF"/>
          </a:solidFill>
          <a:ln w="9525">
            <a:noFill/>
            <a:round/>
            <a:headEnd/>
            <a:tailEnd/>
          </a:ln>
        </p:spPr>
        <p:txBody>
          <a:bodyPr>
            <a:prstTxWarp prst="textNoShape">
              <a:avLst/>
            </a:prstTxWarp>
          </a:bodyPr>
          <a:lstStyle/>
          <a:p>
            <a:endParaRPr lang="en-US"/>
          </a:p>
        </p:txBody>
      </p:sp>
      <p:sp>
        <p:nvSpPr>
          <p:cNvPr id="28778" name="Freeform 106"/>
          <p:cNvSpPr>
            <a:spLocks/>
          </p:cNvSpPr>
          <p:nvPr/>
        </p:nvSpPr>
        <p:spPr bwMode="auto">
          <a:xfrm>
            <a:off x="5892800" y="2541588"/>
            <a:ext cx="55563" cy="36512"/>
          </a:xfrm>
          <a:custGeom>
            <a:avLst/>
            <a:gdLst>
              <a:gd name="T0" fmla="*/ 0 w 40"/>
              <a:gd name="T1" fmla="*/ 29490 h 26"/>
              <a:gd name="T2" fmla="*/ 27782 w 40"/>
              <a:gd name="T3" fmla="*/ 0 h 26"/>
              <a:gd name="T4" fmla="*/ 55563 w 40"/>
              <a:gd name="T5" fmla="*/ 7022 h 26"/>
              <a:gd name="T6" fmla="*/ 27782 w 40"/>
              <a:gd name="T7" fmla="*/ 36512 h 26"/>
              <a:gd name="T8" fmla="*/ 0 w 40"/>
              <a:gd name="T9" fmla="*/ 29490 h 26"/>
              <a:gd name="T10" fmla="*/ 0 60000 65536"/>
              <a:gd name="T11" fmla="*/ 0 60000 65536"/>
              <a:gd name="T12" fmla="*/ 0 60000 65536"/>
              <a:gd name="T13" fmla="*/ 0 60000 65536"/>
              <a:gd name="T14" fmla="*/ 0 60000 65536"/>
              <a:gd name="T15" fmla="*/ 0 w 40"/>
              <a:gd name="T16" fmla="*/ 0 h 26"/>
              <a:gd name="T17" fmla="*/ 40 w 40"/>
              <a:gd name="T18" fmla="*/ 26 h 26"/>
            </a:gdLst>
            <a:ahLst/>
            <a:cxnLst>
              <a:cxn ang="T10">
                <a:pos x="T0" y="T1"/>
              </a:cxn>
              <a:cxn ang="T11">
                <a:pos x="T2" y="T3"/>
              </a:cxn>
              <a:cxn ang="T12">
                <a:pos x="T4" y="T5"/>
              </a:cxn>
              <a:cxn ang="T13">
                <a:pos x="T6" y="T7"/>
              </a:cxn>
              <a:cxn ang="T14">
                <a:pos x="T8" y="T9"/>
              </a:cxn>
            </a:cxnLst>
            <a:rect l="T15" t="T16" r="T17" b="T18"/>
            <a:pathLst>
              <a:path w="40" h="26">
                <a:moveTo>
                  <a:pt x="0" y="21"/>
                </a:moveTo>
                <a:lnTo>
                  <a:pt x="20" y="0"/>
                </a:lnTo>
                <a:lnTo>
                  <a:pt x="40" y="5"/>
                </a:lnTo>
                <a:lnTo>
                  <a:pt x="20" y="26"/>
                </a:lnTo>
                <a:lnTo>
                  <a:pt x="0" y="21"/>
                </a:lnTo>
                <a:close/>
              </a:path>
            </a:pathLst>
          </a:custGeom>
          <a:solidFill>
            <a:srgbClr val="FF00FF"/>
          </a:solidFill>
          <a:ln w="9525">
            <a:noFill/>
            <a:round/>
            <a:headEnd/>
            <a:tailEnd/>
          </a:ln>
        </p:spPr>
        <p:txBody>
          <a:bodyPr>
            <a:prstTxWarp prst="textNoShape">
              <a:avLst/>
            </a:prstTxWarp>
          </a:bodyPr>
          <a:lstStyle/>
          <a:p>
            <a:endParaRPr lang="en-US"/>
          </a:p>
        </p:txBody>
      </p:sp>
      <p:sp>
        <p:nvSpPr>
          <p:cNvPr id="28779" name="Freeform 107"/>
          <p:cNvSpPr>
            <a:spLocks/>
          </p:cNvSpPr>
          <p:nvPr/>
        </p:nvSpPr>
        <p:spPr bwMode="auto">
          <a:xfrm>
            <a:off x="5991225" y="2446338"/>
            <a:ext cx="41275" cy="57150"/>
          </a:xfrm>
          <a:custGeom>
            <a:avLst/>
            <a:gdLst>
              <a:gd name="T0" fmla="*/ 0 w 30"/>
              <a:gd name="T1" fmla="*/ 29272 h 41"/>
              <a:gd name="T2" fmla="*/ 34396 w 30"/>
              <a:gd name="T3" fmla="*/ 0 h 41"/>
              <a:gd name="T4" fmla="*/ 41275 w 30"/>
              <a:gd name="T5" fmla="*/ 29272 h 41"/>
              <a:gd name="T6" fmla="*/ 6879 w 30"/>
              <a:gd name="T7" fmla="*/ 57150 h 41"/>
              <a:gd name="T8" fmla="*/ 0 w 30"/>
              <a:gd name="T9" fmla="*/ 29272 h 41"/>
              <a:gd name="T10" fmla="*/ 0 60000 65536"/>
              <a:gd name="T11" fmla="*/ 0 60000 65536"/>
              <a:gd name="T12" fmla="*/ 0 60000 65536"/>
              <a:gd name="T13" fmla="*/ 0 60000 65536"/>
              <a:gd name="T14" fmla="*/ 0 60000 65536"/>
              <a:gd name="T15" fmla="*/ 0 w 30"/>
              <a:gd name="T16" fmla="*/ 0 h 41"/>
              <a:gd name="T17" fmla="*/ 30 w 30"/>
              <a:gd name="T18" fmla="*/ 41 h 41"/>
            </a:gdLst>
            <a:ahLst/>
            <a:cxnLst>
              <a:cxn ang="T10">
                <a:pos x="T0" y="T1"/>
              </a:cxn>
              <a:cxn ang="T11">
                <a:pos x="T2" y="T3"/>
              </a:cxn>
              <a:cxn ang="T12">
                <a:pos x="T4" y="T5"/>
              </a:cxn>
              <a:cxn ang="T13">
                <a:pos x="T6" y="T7"/>
              </a:cxn>
              <a:cxn ang="T14">
                <a:pos x="T8" y="T9"/>
              </a:cxn>
            </a:cxnLst>
            <a:rect l="T15" t="T16" r="T17" b="T18"/>
            <a:pathLst>
              <a:path w="30" h="41">
                <a:moveTo>
                  <a:pt x="0" y="21"/>
                </a:moveTo>
                <a:lnTo>
                  <a:pt x="25" y="0"/>
                </a:lnTo>
                <a:lnTo>
                  <a:pt x="30" y="21"/>
                </a:lnTo>
                <a:lnTo>
                  <a:pt x="5" y="41"/>
                </a:lnTo>
                <a:lnTo>
                  <a:pt x="0" y="21"/>
                </a:lnTo>
                <a:close/>
              </a:path>
            </a:pathLst>
          </a:custGeom>
          <a:solidFill>
            <a:srgbClr val="FF00FF"/>
          </a:solidFill>
          <a:ln w="9525">
            <a:noFill/>
            <a:round/>
            <a:headEnd/>
            <a:tailEnd/>
          </a:ln>
        </p:spPr>
        <p:txBody>
          <a:bodyPr>
            <a:prstTxWarp prst="textNoShape">
              <a:avLst/>
            </a:prstTxWarp>
          </a:bodyPr>
          <a:lstStyle/>
          <a:p>
            <a:endParaRPr lang="en-US"/>
          </a:p>
        </p:txBody>
      </p:sp>
      <p:sp>
        <p:nvSpPr>
          <p:cNvPr id="28780" name="Freeform 108"/>
          <p:cNvSpPr>
            <a:spLocks/>
          </p:cNvSpPr>
          <p:nvPr/>
        </p:nvSpPr>
        <p:spPr bwMode="auto">
          <a:xfrm>
            <a:off x="6081713" y="2363788"/>
            <a:ext cx="57150" cy="36512"/>
          </a:xfrm>
          <a:custGeom>
            <a:avLst/>
            <a:gdLst>
              <a:gd name="T0" fmla="*/ 0 w 40"/>
              <a:gd name="T1" fmla="*/ 29490 h 26"/>
              <a:gd name="T2" fmla="*/ 28575 w 40"/>
              <a:gd name="T3" fmla="*/ 0 h 26"/>
              <a:gd name="T4" fmla="*/ 57150 w 40"/>
              <a:gd name="T5" fmla="*/ 7022 h 26"/>
              <a:gd name="T6" fmla="*/ 28575 w 40"/>
              <a:gd name="T7" fmla="*/ 36512 h 26"/>
              <a:gd name="T8" fmla="*/ 0 w 40"/>
              <a:gd name="T9" fmla="*/ 29490 h 26"/>
              <a:gd name="T10" fmla="*/ 0 60000 65536"/>
              <a:gd name="T11" fmla="*/ 0 60000 65536"/>
              <a:gd name="T12" fmla="*/ 0 60000 65536"/>
              <a:gd name="T13" fmla="*/ 0 60000 65536"/>
              <a:gd name="T14" fmla="*/ 0 60000 65536"/>
              <a:gd name="T15" fmla="*/ 0 w 40"/>
              <a:gd name="T16" fmla="*/ 0 h 26"/>
              <a:gd name="T17" fmla="*/ 40 w 40"/>
              <a:gd name="T18" fmla="*/ 26 h 26"/>
            </a:gdLst>
            <a:ahLst/>
            <a:cxnLst>
              <a:cxn ang="T10">
                <a:pos x="T0" y="T1"/>
              </a:cxn>
              <a:cxn ang="T11">
                <a:pos x="T2" y="T3"/>
              </a:cxn>
              <a:cxn ang="T12">
                <a:pos x="T4" y="T5"/>
              </a:cxn>
              <a:cxn ang="T13">
                <a:pos x="T6" y="T7"/>
              </a:cxn>
              <a:cxn ang="T14">
                <a:pos x="T8" y="T9"/>
              </a:cxn>
            </a:cxnLst>
            <a:rect l="T15" t="T16" r="T17" b="T18"/>
            <a:pathLst>
              <a:path w="40" h="26">
                <a:moveTo>
                  <a:pt x="0" y="21"/>
                </a:moveTo>
                <a:lnTo>
                  <a:pt x="20" y="0"/>
                </a:lnTo>
                <a:lnTo>
                  <a:pt x="40" y="5"/>
                </a:lnTo>
                <a:lnTo>
                  <a:pt x="20" y="26"/>
                </a:lnTo>
                <a:lnTo>
                  <a:pt x="0" y="21"/>
                </a:lnTo>
                <a:close/>
              </a:path>
            </a:pathLst>
          </a:custGeom>
          <a:solidFill>
            <a:srgbClr val="FF00FF"/>
          </a:solidFill>
          <a:ln w="9525">
            <a:noFill/>
            <a:round/>
            <a:headEnd/>
            <a:tailEnd/>
          </a:ln>
        </p:spPr>
        <p:txBody>
          <a:bodyPr>
            <a:prstTxWarp prst="textNoShape">
              <a:avLst/>
            </a:prstTxWarp>
          </a:bodyPr>
          <a:lstStyle/>
          <a:p>
            <a:endParaRPr lang="en-US"/>
          </a:p>
        </p:txBody>
      </p:sp>
      <p:sp>
        <p:nvSpPr>
          <p:cNvPr id="28781" name="Freeform 109"/>
          <p:cNvSpPr>
            <a:spLocks/>
          </p:cNvSpPr>
          <p:nvPr/>
        </p:nvSpPr>
        <p:spPr bwMode="auto">
          <a:xfrm>
            <a:off x="6180138" y="2268538"/>
            <a:ext cx="42862" cy="58737"/>
          </a:xfrm>
          <a:custGeom>
            <a:avLst/>
            <a:gdLst>
              <a:gd name="T0" fmla="*/ 0 w 30"/>
              <a:gd name="T1" fmla="*/ 29369 h 42"/>
              <a:gd name="T2" fmla="*/ 35718 w 30"/>
              <a:gd name="T3" fmla="*/ 0 h 42"/>
              <a:gd name="T4" fmla="*/ 42862 w 30"/>
              <a:gd name="T5" fmla="*/ 29369 h 42"/>
              <a:gd name="T6" fmla="*/ 7144 w 30"/>
              <a:gd name="T7" fmla="*/ 58737 h 42"/>
              <a:gd name="T8" fmla="*/ 0 w 30"/>
              <a:gd name="T9" fmla="*/ 29369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21"/>
                </a:moveTo>
                <a:lnTo>
                  <a:pt x="25" y="0"/>
                </a:lnTo>
                <a:lnTo>
                  <a:pt x="30" y="21"/>
                </a:lnTo>
                <a:lnTo>
                  <a:pt x="5" y="42"/>
                </a:lnTo>
                <a:lnTo>
                  <a:pt x="0" y="21"/>
                </a:lnTo>
                <a:close/>
              </a:path>
            </a:pathLst>
          </a:custGeom>
          <a:solidFill>
            <a:srgbClr val="FF00FF"/>
          </a:solidFill>
          <a:ln w="9525">
            <a:noFill/>
            <a:round/>
            <a:headEnd/>
            <a:tailEnd/>
          </a:ln>
        </p:spPr>
        <p:txBody>
          <a:bodyPr>
            <a:prstTxWarp prst="textNoShape">
              <a:avLst/>
            </a:prstTxWarp>
          </a:bodyPr>
          <a:lstStyle/>
          <a:p>
            <a:endParaRPr lang="en-US"/>
          </a:p>
        </p:txBody>
      </p:sp>
      <p:sp>
        <p:nvSpPr>
          <p:cNvPr id="28782" name="Freeform 110"/>
          <p:cNvSpPr>
            <a:spLocks/>
          </p:cNvSpPr>
          <p:nvPr/>
        </p:nvSpPr>
        <p:spPr bwMode="auto">
          <a:xfrm>
            <a:off x="6280150" y="2179638"/>
            <a:ext cx="41275" cy="58737"/>
          </a:xfrm>
          <a:custGeom>
            <a:avLst/>
            <a:gdLst>
              <a:gd name="T0" fmla="*/ 0 w 30"/>
              <a:gd name="T1" fmla="*/ 29369 h 42"/>
              <a:gd name="T2" fmla="*/ 34396 w 30"/>
              <a:gd name="T3" fmla="*/ 0 h 42"/>
              <a:gd name="T4" fmla="*/ 41275 w 30"/>
              <a:gd name="T5" fmla="*/ 29369 h 42"/>
              <a:gd name="T6" fmla="*/ 6879 w 30"/>
              <a:gd name="T7" fmla="*/ 58737 h 42"/>
              <a:gd name="T8" fmla="*/ 0 w 30"/>
              <a:gd name="T9" fmla="*/ 29369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21"/>
                </a:moveTo>
                <a:lnTo>
                  <a:pt x="25" y="0"/>
                </a:lnTo>
                <a:lnTo>
                  <a:pt x="30" y="21"/>
                </a:lnTo>
                <a:lnTo>
                  <a:pt x="5" y="42"/>
                </a:lnTo>
                <a:lnTo>
                  <a:pt x="0" y="21"/>
                </a:lnTo>
                <a:close/>
              </a:path>
            </a:pathLst>
          </a:custGeom>
          <a:solidFill>
            <a:srgbClr val="FF00FF"/>
          </a:solidFill>
          <a:ln w="9525">
            <a:noFill/>
            <a:round/>
            <a:headEnd/>
            <a:tailEnd/>
          </a:ln>
        </p:spPr>
        <p:txBody>
          <a:bodyPr>
            <a:prstTxWarp prst="textNoShape">
              <a:avLst/>
            </a:prstTxWarp>
          </a:bodyPr>
          <a:lstStyle/>
          <a:p>
            <a:endParaRPr lang="en-US"/>
          </a:p>
        </p:txBody>
      </p:sp>
      <p:sp>
        <p:nvSpPr>
          <p:cNvPr id="28783" name="Freeform 111"/>
          <p:cNvSpPr>
            <a:spLocks/>
          </p:cNvSpPr>
          <p:nvPr/>
        </p:nvSpPr>
        <p:spPr bwMode="auto">
          <a:xfrm>
            <a:off x="6378575" y="2098675"/>
            <a:ext cx="34925" cy="52388"/>
          </a:xfrm>
          <a:custGeom>
            <a:avLst/>
            <a:gdLst>
              <a:gd name="T0" fmla="*/ 0 w 25"/>
              <a:gd name="T1" fmla="*/ 22654 h 37"/>
              <a:gd name="T2" fmla="*/ 27940 w 25"/>
              <a:gd name="T3" fmla="*/ 0 h 37"/>
              <a:gd name="T4" fmla="*/ 34925 w 25"/>
              <a:gd name="T5" fmla="*/ 29734 h 37"/>
              <a:gd name="T6" fmla="*/ 6985 w 25"/>
              <a:gd name="T7" fmla="*/ 52388 h 37"/>
              <a:gd name="T8" fmla="*/ 0 w 25"/>
              <a:gd name="T9" fmla="*/ 22654 h 37"/>
              <a:gd name="T10" fmla="*/ 0 60000 65536"/>
              <a:gd name="T11" fmla="*/ 0 60000 65536"/>
              <a:gd name="T12" fmla="*/ 0 60000 65536"/>
              <a:gd name="T13" fmla="*/ 0 60000 65536"/>
              <a:gd name="T14" fmla="*/ 0 60000 65536"/>
              <a:gd name="T15" fmla="*/ 0 w 25"/>
              <a:gd name="T16" fmla="*/ 0 h 37"/>
              <a:gd name="T17" fmla="*/ 25 w 25"/>
              <a:gd name="T18" fmla="*/ 37 h 37"/>
            </a:gdLst>
            <a:ahLst/>
            <a:cxnLst>
              <a:cxn ang="T10">
                <a:pos x="T0" y="T1"/>
              </a:cxn>
              <a:cxn ang="T11">
                <a:pos x="T2" y="T3"/>
              </a:cxn>
              <a:cxn ang="T12">
                <a:pos x="T4" y="T5"/>
              </a:cxn>
              <a:cxn ang="T13">
                <a:pos x="T6" y="T7"/>
              </a:cxn>
              <a:cxn ang="T14">
                <a:pos x="T8" y="T9"/>
              </a:cxn>
            </a:cxnLst>
            <a:rect l="T15" t="T16" r="T17" b="T18"/>
            <a:pathLst>
              <a:path w="25" h="37">
                <a:moveTo>
                  <a:pt x="0" y="16"/>
                </a:moveTo>
                <a:lnTo>
                  <a:pt x="20" y="0"/>
                </a:lnTo>
                <a:lnTo>
                  <a:pt x="25" y="21"/>
                </a:lnTo>
                <a:lnTo>
                  <a:pt x="5" y="37"/>
                </a:lnTo>
                <a:lnTo>
                  <a:pt x="0" y="16"/>
                </a:lnTo>
                <a:close/>
              </a:path>
            </a:pathLst>
          </a:custGeom>
          <a:solidFill>
            <a:srgbClr val="FF00FF"/>
          </a:solidFill>
          <a:ln w="9525">
            <a:noFill/>
            <a:round/>
            <a:headEnd/>
            <a:tailEnd/>
          </a:ln>
        </p:spPr>
        <p:txBody>
          <a:bodyPr>
            <a:prstTxWarp prst="textNoShape">
              <a:avLst/>
            </a:prstTxWarp>
          </a:bodyPr>
          <a:lstStyle/>
          <a:p>
            <a:endParaRPr lang="en-US"/>
          </a:p>
        </p:txBody>
      </p:sp>
      <p:sp>
        <p:nvSpPr>
          <p:cNvPr id="28784" name="Freeform 112"/>
          <p:cNvSpPr>
            <a:spLocks/>
          </p:cNvSpPr>
          <p:nvPr/>
        </p:nvSpPr>
        <p:spPr bwMode="auto">
          <a:xfrm>
            <a:off x="6470650" y="2009775"/>
            <a:ext cx="42863" cy="60325"/>
          </a:xfrm>
          <a:custGeom>
            <a:avLst/>
            <a:gdLst>
              <a:gd name="T0" fmla="*/ 0 w 30"/>
              <a:gd name="T1" fmla="*/ 30163 h 42"/>
              <a:gd name="T2" fmla="*/ 35719 w 30"/>
              <a:gd name="T3" fmla="*/ 0 h 42"/>
              <a:gd name="T4" fmla="*/ 42863 w 30"/>
              <a:gd name="T5" fmla="*/ 30163 h 42"/>
              <a:gd name="T6" fmla="*/ 7144 w 30"/>
              <a:gd name="T7" fmla="*/ 60325 h 42"/>
              <a:gd name="T8" fmla="*/ 0 w 30"/>
              <a:gd name="T9" fmla="*/ 30163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21"/>
                </a:moveTo>
                <a:lnTo>
                  <a:pt x="25" y="0"/>
                </a:lnTo>
                <a:lnTo>
                  <a:pt x="30" y="21"/>
                </a:lnTo>
                <a:lnTo>
                  <a:pt x="5" y="42"/>
                </a:lnTo>
                <a:lnTo>
                  <a:pt x="0" y="21"/>
                </a:lnTo>
                <a:close/>
              </a:path>
            </a:pathLst>
          </a:custGeom>
          <a:solidFill>
            <a:srgbClr val="FF00FF"/>
          </a:solidFill>
          <a:ln w="9525">
            <a:noFill/>
            <a:round/>
            <a:headEnd/>
            <a:tailEnd/>
          </a:ln>
        </p:spPr>
        <p:txBody>
          <a:bodyPr>
            <a:prstTxWarp prst="textNoShape">
              <a:avLst/>
            </a:prstTxWarp>
          </a:bodyPr>
          <a:lstStyle/>
          <a:p>
            <a:endParaRPr lang="en-US"/>
          </a:p>
        </p:txBody>
      </p:sp>
      <p:sp>
        <p:nvSpPr>
          <p:cNvPr id="28785" name="Freeform 113"/>
          <p:cNvSpPr>
            <a:spLocks/>
          </p:cNvSpPr>
          <p:nvPr/>
        </p:nvSpPr>
        <p:spPr bwMode="auto">
          <a:xfrm>
            <a:off x="6562725" y="1936750"/>
            <a:ext cx="49213" cy="30163"/>
          </a:xfrm>
          <a:custGeom>
            <a:avLst/>
            <a:gdLst>
              <a:gd name="T0" fmla="*/ 0 w 35"/>
              <a:gd name="T1" fmla="*/ 22981 h 21"/>
              <a:gd name="T2" fmla="*/ 21091 w 35"/>
              <a:gd name="T3" fmla="*/ 0 h 21"/>
              <a:gd name="T4" fmla="*/ 49213 w 35"/>
              <a:gd name="T5" fmla="*/ 7182 h 21"/>
              <a:gd name="T6" fmla="*/ 28122 w 35"/>
              <a:gd name="T7" fmla="*/ 30163 h 21"/>
              <a:gd name="T8" fmla="*/ 0 w 35"/>
              <a:gd name="T9" fmla="*/ 22981 h 21"/>
              <a:gd name="T10" fmla="*/ 0 60000 65536"/>
              <a:gd name="T11" fmla="*/ 0 60000 65536"/>
              <a:gd name="T12" fmla="*/ 0 60000 65536"/>
              <a:gd name="T13" fmla="*/ 0 60000 65536"/>
              <a:gd name="T14" fmla="*/ 0 60000 65536"/>
              <a:gd name="T15" fmla="*/ 0 w 35"/>
              <a:gd name="T16" fmla="*/ 0 h 21"/>
              <a:gd name="T17" fmla="*/ 35 w 35"/>
              <a:gd name="T18" fmla="*/ 21 h 21"/>
            </a:gdLst>
            <a:ahLst/>
            <a:cxnLst>
              <a:cxn ang="T10">
                <a:pos x="T0" y="T1"/>
              </a:cxn>
              <a:cxn ang="T11">
                <a:pos x="T2" y="T3"/>
              </a:cxn>
              <a:cxn ang="T12">
                <a:pos x="T4" y="T5"/>
              </a:cxn>
              <a:cxn ang="T13">
                <a:pos x="T6" y="T7"/>
              </a:cxn>
              <a:cxn ang="T14">
                <a:pos x="T8" y="T9"/>
              </a:cxn>
            </a:cxnLst>
            <a:rect l="T15" t="T16" r="T17" b="T18"/>
            <a:pathLst>
              <a:path w="35" h="21">
                <a:moveTo>
                  <a:pt x="0" y="16"/>
                </a:moveTo>
                <a:lnTo>
                  <a:pt x="15" y="0"/>
                </a:lnTo>
                <a:lnTo>
                  <a:pt x="35" y="5"/>
                </a:lnTo>
                <a:lnTo>
                  <a:pt x="20" y="21"/>
                </a:lnTo>
                <a:lnTo>
                  <a:pt x="0" y="16"/>
                </a:lnTo>
                <a:close/>
              </a:path>
            </a:pathLst>
          </a:custGeom>
          <a:solidFill>
            <a:srgbClr val="FF00FF"/>
          </a:solidFill>
          <a:ln w="9525">
            <a:noFill/>
            <a:round/>
            <a:headEnd/>
            <a:tailEnd/>
          </a:ln>
        </p:spPr>
        <p:txBody>
          <a:bodyPr>
            <a:prstTxWarp prst="textNoShape">
              <a:avLst/>
            </a:prstTxWarp>
          </a:bodyPr>
          <a:lstStyle/>
          <a:p>
            <a:endParaRPr lang="en-US"/>
          </a:p>
        </p:txBody>
      </p:sp>
      <p:sp>
        <p:nvSpPr>
          <p:cNvPr id="28786" name="Freeform 114"/>
          <p:cNvSpPr>
            <a:spLocks/>
          </p:cNvSpPr>
          <p:nvPr/>
        </p:nvSpPr>
        <p:spPr bwMode="auto">
          <a:xfrm>
            <a:off x="6569075" y="1936750"/>
            <a:ext cx="49213" cy="30163"/>
          </a:xfrm>
          <a:custGeom>
            <a:avLst/>
            <a:gdLst>
              <a:gd name="T0" fmla="*/ 0 w 35"/>
              <a:gd name="T1" fmla="*/ 22981 h 21"/>
              <a:gd name="T2" fmla="*/ 42183 w 35"/>
              <a:gd name="T3" fmla="*/ 30163 h 21"/>
              <a:gd name="T4" fmla="*/ 49213 w 35"/>
              <a:gd name="T5" fmla="*/ 7182 h 21"/>
              <a:gd name="T6" fmla="*/ 7030 w 35"/>
              <a:gd name="T7" fmla="*/ 0 h 21"/>
              <a:gd name="T8" fmla="*/ 0 w 35"/>
              <a:gd name="T9" fmla="*/ 22981 h 21"/>
              <a:gd name="T10" fmla="*/ 0 60000 65536"/>
              <a:gd name="T11" fmla="*/ 0 60000 65536"/>
              <a:gd name="T12" fmla="*/ 0 60000 65536"/>
              <a:gd name="T13" fmla="*/ 0 60000 65536"/>
              <a:gd name="T14" fmla="*/ 0 60000 65536"/>
              <a:gd name="T15" fmla="*/ 0 w 35"/>
              <a:gd name="T16" fmla="*/ 0 h 21"/>
              <a:gd name="T17" fmla="*/ 35 w 35"/>
              <a:gd name="T18" fmla="*/ 21 h 21"/>
            </a:gdLst>
            <a:ahLst/>
            <a:cxnLst>
              <a:cxn ang="T10">
                <a:pos x="T0" y="T1"/>
              </a:cxn>
              <a:cxn ang="T11">
                <a:pos x="T2" y="T3"/>
              </a:cxn>
              <a:cxn ang="T12">
                <a:pos x="T4" y="T5"/>
              </a:cxn>
              <a:cxn ang="T13">
                <a:pos x="T6" y="T7"/>
              </a:cxn>
              <a:cxn ang="T14">
                <a:pos x="T8" y="T9"/>
              </a:cxn>
            </a:cxnLst>
            <a:rect l="T15" t="T16" r="T17" b="T18"/>
            <a:pathLst>
              <a:path w="35" h="21">
                <a:moveTo>
                  <a:pt x="0" y="16"/>
                </a:moveTo>
                <a:lnTo>
                  <a:pt x="30" y="21"/>
                </a:lnTo>
                <a:lnTo>
                  <a:pt x="35" y="5"/>
                </a:lnTo>
                <a:lnTo>
                  <a:pt x="5" y="0"/>
                </a:lnTo>
                <a:lnTo>
                  <a:pt x="0" y="16"/>
                </a:lnTo>
                <a:close/>
              </a:path>
            </a:pathLst>
          </a:custGeom>
          <a:solidFill>
            <a:srgbClr val="FF00FF"/>
          </a:solidFill>
          <a:ln w="9525">
            <a:noFill/>
            <a:round/>
            <a:headEnd/>
            <a:tailEnd/>
          </a:ln>
        </p:spPr>
        <p:txBody>
          <a:bodyPr>
            <a:prstTxWarp prst="textNoShape">
              <a:avLst/>
            </a:prstTxWarp>
          </a:bodyPr>
          <a:lstStyle/>
          <a:p>
            <a:endParaRPr lang="en-US"/>
          </a:p>
        </p:txBody>
      </p:sp>
      <p:sp>
        <p:nvSpPr>
          <p:cNvPr id="28787" name="Rectangle 115"/>
          <p:cNvSpPr>
            <a:spLocks noChangeArrowheads="1"/>
          </p:cNvSpPr>
          <p:nvPr/>
        </p:nvSpPr>
        <p:spPr bwMode="auto">
          <a:xfrm>
            <a:off x="6704013" y="1951038"/>
            <a:ext cx="41275" cy="22225"/>
          </a:xfrm>
          <a:prstGeom prst="rect">
            <a:avLst/>
          </a:prstGeom>
          <a:solidFill>
            <a:srgbClr val="FF00FF"/>
          </a:solidFill>
          <a:ln w="9525">
            <a:noFill/>
            <a:miter lim="800000"/>
            <a:headEnd/>
            <a:tailEnd/>
          </a:ln>
        </p:spPr>
        <p:txBody>
          <a:bodyPr>
            <a:prstTxWarp prst="textNoShape">
              <a:avLst/>
            </a:prstTxWarp>
          </a:bodyPr>
          <a:lstStyle/>
          <a:p>
            <a:endParaRPr lang="en-US"/>
          </a:p>
        </p:txBody>
      </p:sp>
      <p:sp>
        <p:nvSpPr>
          <p:cNvPr id="28788" name="Rectangle 116"/>
          <p:cNvSpPr>
            <a:spLocks noChangeArrowheads="1"/>
          </p:cNvSpPr>
          <p:nvPr/>
        </p:nvSpPr>
        <p:spPr bwMode="auto">
          <a:xfrm>
            <a:off x="6831013" y="1966913"/>
            <a:ext cx="41275" cy="22225"/>
          </a:xfrm>
          <a:prstGeom prst="rect">
            <a:avLst/>
          </a:prstGeom>
          <a:solidFill>
            <a:srgbClr val="FF00FF"/>
          </a:solidFill>
          <a:ln w="9525">
            <a:noFill/>
            <a:miter lim="800000"/>
            <a:headEnd/>
            <a:tailEnd/>
          </a:ln>
        </p:spPr>
        <p:txBody>
          <a:bodyPr>
            <a:prstTxWarp prst="textNoShape">
              <a:avLst/>
            </a:prstTxWarp>
          </a:bodyPr>
          <a:lstStyle/>
          <a:p>
            <a:endParaRPr lang="en-US"/>
          </a:p>
        </p:txBody>
      </p:sp>
      <p:sp>
        <p:nvSpPr>
          <p:cNvPr id="28789" name="Freeform 117"/>
          <p:cNvSpPr>
            <a:spLocks/>
          </p:cNvSpPr>
          <p:nvPr/>
        </p:nvSpPr>
        <p:spPr bwMode="auto">
          <a:xfrm>
            <a:off x="6950075" y="1973263"/>
            <a:ext cx="49213" cy="30162"/>
          </a:xfrm>
          <a:custGeom>
            <a:avLst/>
            <a:gdLst>
              <a:gd name="T0" fmla="*/ 0 w 35"/>
              <a:gd name="T1" fmla="*/ 22981 h 21"/>
              <a:gd name="T2" fmla="*/ 42183 w 35"/>
              <a:gd name="T3" fmla="*/ 30162 h 21"/>
              <a:gd name="T4" fmla="*/ 49213 w 35"/>
              <a:gd name="T5" fmla="*/ 7181 h 21"/>
              <a:gd name="T6" fmla="*/ 7030 w 35"/>
              <a:gd name="T7" fmla="*/ 0 h 21"/>
              <a:gd name="T8" fmla="*/ 0 w 35"/>
              <a:gd name="T9" fmla="*/ 22981 h 21"/>
              <a:gd name="T10" fmla="*/ 0 60000 65536"/>
              <a:gd name="T11" fmla="*/ 0 60000 65536"/>
              <a:gd name="T12" fmla="*/ 0 60000 65536"/>
              <a:gd name="T13" fmla="*/ 0 60000 65536"/>
              <a:gd name="T14" fmla="*/ 0 60000 65536"/>
              <a:gd name="T15" fmla="*/ 0 w 35"/>
              <a:gd name="T16" fmla="*/ 0 h 21"/>
              <a:gd name="T17" fmla="*/ 35 w 35"/>
              <a:gd name="T18" fmla="*/ 21 h 21"/>
            </a:gdLst>
            <a:ahLst/>
            <a:cxnLst>
              <a:cxn ang="T10">
                <a:pos x="T0" y="T1"/>
              </a:cxn>
              <a:cxn ang="T11">
                <a:pos x="T2" y="T3"/>
              </a:cxn>
              <a:cxn ang="T12">
                <a:pos x="T4" y="T5"/>
              </a:cxn>
              <a:cxn ang="T13">
                <a:pos x="T6" y="T7"/>
              </a:cxn>
              <a:cxn ang="T14">
                <a:pos x="T8" y="T9"/>
              </a:cxn>
            </a:cxnLst>
            <a:rect l="T15" t="T16" r="T17" b="T18"/>
            <a:pathLst>
              <a:path w="35" h="21">
                <a:moveTo>
                  <a:pt x="0" y="16"/>
                </a:moveTo>
                <a:lnTo>
                  <a:pt x="30" y="21"/>
                </a:lnTo>
                <a:lnTo>
                  <a:pt x="35" y="5"/>
                </a:lnTo>
                <a:lnTo>
                  <a:pt x="5" y="0"/>
                </a:lnTo>
                <a:lnTo>
                  <a:pt x="0" y="16"/>
                </a:lnTo>
                <a:close/>
              </a:path>
            </a:pathLst>
          </a:custGeom>
          <a:solidFill>
            <a:srgbClr val="FF00FF"/>
          </a:solidFill>
          <a:ln w="9525">
            <a:noFill/>
            <a:round/>
            <a:headEnd/>
            <a:tailEnd/>
          </a:ln>
        </p:spPr>
        <p:txBody>
          <a:bodyPr>
            <a:prstTxWarp prst="textNoShape">
              <a:avLst/>
            </a:prstTxWarp>
          </a:bodyPr>
          <a:lstStyle/>
          <a:p>
            <a:endParaRPr lang="en-US"/>
          </a:p>
        </p:txBody>
      </p:sp>
      <p:sp>
        <p:nvSpPr>
          <p:cNvPr id="28790" name="Freeform 118"/>
          <p:cNvSpPr>
            <a:spLocks/>
          </p:cNvSpPr>
          <p:nvPr/>
        </p:nvSpPr>
        <p:spPr bwMode="auto">
          <a:xfrm>
            <a:off x="7077075" y="1989138"/>
            <a:ext cx="49213" cy="28575"/>
          </a:xfrm>
          <a:custGeom>
            <a:avLst/>
            <a:gdLst>
              <a:gd name="T0" fmla="*/ 0 w 35"/>
              <a:gd name="T1" fmla="*/ 21431 h 20"/>
              <a:gd name="T2" fmla="*/ 42183 w 35"/>
              <a:gd name="T3" fmla="*/ 28575 h 20"/>
              <a:gd name="T4" fmla="*/ 49213 w 35"/>
              <a:gd name="T5" fmla="*/ 7144 h 20"/>
              <a:gd name="T6" fmla="*/ 7030 w 35"/>
              <a:gd name="T7" fmla="*/ 0 h 20"/>
              <a:gd name="T8" fmla="*/ 0 w 35"/>
              <a:gd name="T9" fmla="*/ 21431 h 20"/>
              <a:gd name="T10" fmla="*/ 0 60000 65536"/>
              <a:gd name="T11" fmla="*/ 0 60000 65536"/>
              <a:gd name="T12" fmla="*/ 0 60000 65536"/>
              <a:gd name="T13" fmla="*/ 0 60000 65536"/>
              <a:gd name="T14" fmla="*/ 0 60000 65536"/>
              <a:gd name="T15" fmla="*/ 0 w 35"/>
              <a:gd name="T16" fmla="*/ 0 h 20"/>
              <a:gd name="T17" fmla="*/ 35 w 35"/>
              <a:gd name="T18" fmla="*/ 20 h 20"/>
            </a:gdLst>
            <a:ahLst/>
            <a:cxnLst>
              <a:cxn ang="T10">
                <a:pos x="T0" y="T1"/>
              </a:cxn>
              <a:cxn ang="T11">
                <a:pos x="T2" y="T3"/>
              </a:cxn>
              <a:cxn ang="T12">
                <a:pos x="T4" y="T5"/>
              </a:cxn>
              <a:cxn ang="T13">
                <a:pos x="T6" y="T7"/>
              </a:cxn>
              <a:cxn ang="T14">
                <a:pos x="T8" y="T9"/>
              </a:cxn>
            </a:cxnLst>
            <a:rect l="T15" t="T16" r="T17" b="T18"/>
            <a:pathLst>
              <a:path w="35" h="20">
                <a:moveTo>
                  <a:pt x="0" y="15"/>
                </a:moveTo>
                <a:lnTo>
                  <a:pt x="30" y="20"/>
                </a:lnTo>
                <a:lnTo>
                  <a:pt x="35" y="5"/>
                </a:lnTo>
                <a:lnTo>
                  <a:pt x="5" y="0"/>
                </a:lnTo>
                <a:lnTo>
                  <a:pt x="0" y="15"/>
                </a:lnTo>
                <a:close/>
              </a:path>
            </a:pathLst>
          </a:custGeom>
          <a:solidFill>
            <a:srgbClr val="FF00FF"/>
          </a:solidFill>
          <a:ln w="9525">
            <a:noFill/>
            <a:round/>
            <a:headEnd/>
            <a:tailEnd/>
          </a:ln>
        </p:spPr>
        <p:txBody>
          <a:bodyPr>
            <a:prstTxWarp prst="textNoShape">
              <a:avLst/>
            </a:prstTxWarp>
          </a:bodyPr>
          <a:lstStyle/>
          <a:p>
            <a:endParaRPr lang="en-US"/>
          </a:p>
        </p:txBody>
      </p:sp>
      <p:sp>
        <p:nvSpPr>
          <p:cNvPr id="28791" name="Freeform 119"/>
          <p:cNvSpPr>
            <a:spLocks/>
          </p:cNvSpPr>
          <p:nvPr/>
        </p:nvSpPr>
        <p:spPr bwMode="auto">
          <a:xfrm>
            <a:off x="7204075" y="2003425"/>
            <a:ext cx="49213" cy="30163"/>
          </a:xfrm>
          <a:custGeom>
            <a:avLst/>
            <a:gdLst>
              <a:gd name="T0" fmla="*/ 0 w 35"/>
              <a:gd name="T1" fmla="*/ 22981 h 21"/>
              <a:gd name="T2" fmla="*/ 42183 w 35"/>
              <a:gd name="T3" fmla="*/ 30163 h 21"/>
              <a:gd name="T4" fmla="*/ 49213 w 35"/>
              <a:gd name="T5" fmla="*/ 7182 h 21"/>
              <a:gd name="T6" fmla="*/ 7030 w 35"/>
              <a:gd name="T7" fmla="*/ 0 h 21"/>
              <a:gd name="T8" fmla="*/ 0 w 35"/>
              <a:gd name="T9" fmla="*/ 22981 h 21"/>
              <a:gd name="T10" fmla="*/ 0 60000 65536"/>
              <a:gd name="T11" fmla="*/ 0 60000 65536"/>
              <a:gd name="T12" fmla="*/ 0 60000 65536"/>
              <a:gd name="T13" fmla="*/ 0 60000 65536"/>
              <a:gd name="T14" fmla="*/ 0 60000 65536"/>
              <a:gd name="T15" fmla="*/ 0 w 35"/>
              <a:gd name="T16" fmla="*/ 0 h 21"/>
              <a:gd name="T17" fmla="*/ 35 w 35"/>
              <a:gd name="T18" fmla="*/ 21 h 21"/>
            </a:gdLst>
            <a:ahLst/>
            <a:cxnLst>
              <a:cxn ang="T10">
                <a:pos x="T0" y="T1"/>
              </a:cxn>
              <a:cxn ang="T11">
                <a:pos x="T2" y="T3"/>
              </a:cxn>
              <a:cxn ang="T12">
                <a:pos x="T4" y="T5"/>
              </a:cxn>
              <a:cxn ang="T13">
                <a:pos x="T6" y="T7"/>
              </a:cxn>
              <a:cxn ang="T14">
                <a:pos x="T8" y="T9"/>
              </a:cxn>
            </a:cxnLst>
            <a:rect l="T15" t="T16" r="T17" b="T18"/>
            <a:pathLst>
              <a:path w="35" h="21">
                <a:moveTo>
                  <a:pt x="0" y="16"/>
                </a:moveTo>
                <a:lnTo>
                  <a:pt x="30" y="21"/>
                </a:lnTo>
                <a:lnTo>
                  <a:pt x="35" y="5"/>
                </a:lnTo>
                <a:lnTo>
                  <a:pt x="5" y="0"/>
                </a:lnTo>
                <a:lnTo>
                  <a:pt x="0" y="16"/>
                </a:lnTo>
                <a:close/>
              </a:path>
            </a:pathLst>
          </a:custGeom>
          <a:solidFill>
            <a:srgbClr val="FF00FF"/>
          </a:solidFill>
          <a:ln w="9525">
            <a:noFill/>
            <a:round/>
            <a:headEnd/>
            <a:tailEnd/>
          </a:ln>
        </p:spPr>
        <p:txBody>
          <a:bodyPr>
            <a:prstTxWarp prst="textNoShape">
              <a:avLst/>
            </a:prstTxWarp>
          </a:bodyPr>
          <a:lstStyle/>
          <a:p>
            <a:endParaRPr lang="en-US"/>
          </a:p>
        </p:txBody>
      </p:sp>
      <p:sp>
        <p:nvSpPr>
          <p:cNvPr id="28792" name="Rectangle 120"/>
          <p:cNvSpPr>
            <a:spLocks noChangeArrowheads="1"/>
          </p:cNvSpPr>
          <p:nvPr/>
        </p:nvSpPr>
        <p:spPr bwMode="auto">
          <a:xfrm>
            <a:off x="7337425" y="2017713"/>
            <a:ext cx="14288" cy="22225"/>
          </a:xfrm>
          <a:prstGeom prst="rect">
            <a:avLst/>
          </a:prstGeom>
          <a:solidFill>
            <a:srgbClr val="FF00FF"/>
          </a:solidFill>
          <a:ln w="9525">
            <a:noFill/>
            <a:miter lim="800000"/>
            <a:headEnd/>
            <a:tailEnd/>
          </a:ln>
        </p:spPr>
        <p:txBody>
          <a:bodyPr>
            <a:prstTxWarp prst="textNoShape">
              <a:avLst/>
            </a:prstTxWarp>
          </a:bodyPr>
          <a:lstStyle/>
          <a:p>
            <a:endParaRPr lang="en-US"/>
          </a:p>
        </p:txBody>
      </p:sp>
      <p:sp>
        <p:nvSpPr>
          <p:cNvPr id="28793" name="Rectangle 121"/>
          <p:cNvSpPr>
            <a:spLocks noChangeArrowheads="1"/>
          </p:cNvSpPr>
          <p:nvPr/>
        </p:nvSpPr>
        <p:spPr bwMode="auto">
          <a:xfrm>
            <a:off x="4291013" y="4344988"/>
            <a:ext cx="42862" cy="22225"/>
          </a:xfrm>
          <a:prstGeom prst="rect">
            <a:avLst/>
          </a:prstGeom>
          <a:solidFill>
            <a:srgbClr val="FFFF00"/>
          </a:solidFill>
          <a:ln w="9525">
            <a:noFill/>
            <a:miter lim="800000"/>
            <a:headEnd/>
            <a:tailEnd/>
          </a:ln>
        </p:spPr>
        <p:txBody>
          <a:bodyPr>
            <a:prstTxWarp prst="textNoShape">
              <a:avLst/>
            </a:prstTxWarp>
          </a:bodyPr>
          <a:lstStyle/>
          <a:p>
            <a:endParaRPr lang="en-US"/>
          </a:p>
        </p:txBody>
      </p:sp>
      <p:sp>
        <p:nvSpPr>
          <p:cNvPr id="28794" name="Rectangle 122"/>
          <p:cNvSpPr>
            <a:spLocks noChangeArrowheads="1"/>
          </p:cNvSpPr>
          <p:nvPr/>
        </p:nvSpPr>
        <p:spPr bwMode="auto">
          <a:xfrm>
            <a:off x="4418013" y="4338638"/>
            <a:ext cx="42862" cy="22225"/>
          </a:xfrm>
          <a:prstGeom prst="rect">
            <a:avLst/>
          </a:prstGeom>
          <a:solidFill>
            <a:srgbClr val="FFFF00"/>
          </a:solidFill>
          <a:ln w="9525">
            <a:noFill/>
            <a:miter lim="800000"/>
            <a:headEnd/>
            <a:tailEnd/>
          </a:ln>
        </p:spPr>
        <p:txBody>
          <a:bodyPr>
            <a:prstTxWarp prst="textNoShape">
              <a:avLst/>
            </a:prstTxWarp>
          </a:bodyPr>
          <a:lstStyle/>
          <a:p>
            <a:endParaRPr lang="en-US"/>
          </a:p>
        </p:txBody>
      </p:sp>
      <p:sp>
        <p:nvSpPr>
          <p:cNvPr id="28795" name="Rectangle 123"/>
          <p:cNvSpPr>
            <a:spLocks noChangeArrowheads="1"/>
          </p:cNvSpPr>
          <p:nvPr/>
        </p:nvSpPr>
        <p:spPr bwMode="auto">
          <a:xfrm>
            <a:off x="4545013" y="4330700"/>
            <a:ext cx="42862" cy="22225"/>
          </a:xfrm>
          <a:prstGeom prst="rect">
            <a:avLst/>
          </a:prstGeom>
          <a:solidFill>
            <a:srgbClr val="FFFF00"/>
          </a:solidFill>
          <a:ln w="9525">
            <a:noFill/>
            <a:miter lim="800000"/>
            <a:headEnd/>
            <a:tailEnd/>
          </a:ln>
        </p:spPr>
        <p:txBody>
          <a:bodyPr>
            <a:prstTxWarp prst="textNoShape">
              <a:avLst/>
            </a:prstTxWarp>
          </a:bodyPr>
          <a:lstStyle/>
          <a:p>
            <a:endParaRPr lang="en-US"/>
          </a:p>
        </p:txBody>
      </p:sp>
      <p:sp>
        <p:nvSpPr>
          <p:cNvPr id="28796" name="Freeform 124"/>
          <p:cNvSpPr>
            <a:spLocks/>
          </p:cNvSpPr>
          <p:nvPr/>
        </p:nvSpPr>
        <p:spPr bwMode="auto">
          <a:xfrm>
            <a:off x="4664075" y="4324350"/>
            <a:ext cx="50800" cy="28575"/>
          </a:xfrm>
          <a:custGeom>
            <a:avLst/>
            <a:gdLst>
              <a:gd name="T0" fmla="*/ 0 w 35"/>
              <a:gd name="T1" fmla="*/ 6804 h 21"/>
              <a:gd name="T2" fmla="*/ 43543 w 35"/>
              <a:gd name="T3" fmla="*/ 0 h 21"/>
              <a:gd name="T4" fmla="*/ 50800 w 35"/>
              <a:gd name="T5" fmla="*/ 20411 h 21"/>
              <a:gd name="T6" fmla="*/ 7257 w 35"/>
              <a:gd name="T7" fmla="*/ 28575 h 21"/>
              <a:gd name="T8" fmla="*/ 0 w 35"/>
              <a:gd name="T9" fmla="*/ 6804 h 21"/>
              <a:gd name="T10" fmla="*/ 0 60000 65536"/>
              <a:gd name="T11" fmla="*/ 0 60000 65536"/>
              <a:gd name="T12" fmla="*/ 0 60000 65536"/>
              <a:gd name="T13" fmla="*/ 0 60000 65536"/>
              <a:gd name="T14" fmla="*/ 0 60000 65536"/>
              <a:gd name="T15" fmla="*/ 0 w 35"/>
              <a:gd name="T16" fmla="*/ 0 h 21"/>
              <a:gd name="T17" fmla="*/ 35 w 35"/>
              <a:gd name="T18" fmla="*/ 21 h 21"/>
            </a:gdLst>
            <a:ahLst/>
            <a:cxnLst>
              <a:cxn ang="T10">
                <a:pos x="T0" y="T1"/>
              </a:cxn>
              <a:cxn ang="T11">
                <a:pos x="T2" y="T3"/>
              </a:cxn>
              <a:cxn ang="T12">
                <a:pos x="T4" y="T5"/>
              </a:cxn>
              <a:cxn ang="T13">
                <a:pos x="T6" y="T7"/>
              </a:cxn>
              <a:cxn ang="T14">
                <a:pos x="T8" y="T9"/>
              </a:cxn>
            </a:cxnLst>
            <a:rect l="T15" t="T16" r="T17" b="T18"/>
            <a:pathLst>
              <a:path w="35" h="21">
                <a:moveTo>
                  <a:pt x="0" y="5"/>
                </a:moveTo>
                <a:lnTo>
                  <a:pt x="30" y="0"/>
                </a:lnTo>
                <a:lnTo>
                  <a:pt x="35" y="15"/>
                </a:lnTo>
                <a:lnTo>
                  <a:pt x="5" y="21"/>
                </a:lnTo>
                <a:lnTo>
                  <a:pt x="0" y="5"/>
                </a:lnTo>
                <a:close/>
              </a:path>
            </a:pathLst>
          </a:custGeom>
          <a:solidFill>
            <a:srgbClr val="FFFF00"/>
          </a:solidFill>
          <a:ln w="9525">
            <a:noFill/>
            <a:round/>
            <a:headEnd/>
            <a:tailEnd/>
          </a:ln>
        </p:spPr>
        <p:txBody>
          <a:bodyPr>
            <a:prstTxWarp prst="textNoShape">
              <a:avLst/>
            </a:prstTxWarp>
          </a:bodyPr>
          <a:lstStyle/>
          <a:p>
            <a:endParaRPr lang="en-US"/>
          </a:p>
        </p:txBody>
      </p:sp>
      <p:sp>
        <p:nvSpPr>
          <p:cNvPr id="28797" name="Freeform 125"/>
          <p:cNvSpPr>
            <a:spLocks/>
          </p:cNvSpPr>
          <p:nvPr/>
        </p:nvSpPr>
        <p:spPr bwMode="auto">
          <a:xfrm>
            <a:off x="4791075" y="4316413"/>
            <a:ext cx="49213" cy="28575"/>
          </a:xfrm>
          <a:custGeom>
            <a:avLst/>
            <a:gdLst>
              <a:gd name="T0" fmla="*/ 0 w 35"/>
              <a:gd name="T1" fmla="*/ 7144 h 20"/>
              <a:gd name="T2" fmla="*/ 42183 w 35"/>
              <a:gd name="T3" fmla="*/ 0 h 20"/>
              <a:gd name="T4" fmla="*/ 49213 w 35"/>
              <a:gd name="T5" fmla="*/ 21431 h 20"/>
              <a:gd name="T6" fmla="*/ 7030 w 35"/>
              <a:gd name="T7" fmla="*/ 28575 h 20"/>
              <a:gd name="T8" fmla="*/ 0 w 35"/>
              <a:gd name="T9" fmla="*/ 7144 h 20"/>
              <a:gd name="T10" fmla="*/ 0 60000 65536"/>
              <a:gd name="T11" fmla="*/ 0 60000 65536"/>
              <a:gd name="T12" fmla="*/ 0 60000 65536"/>
              <a:gd name="T13" fmla="*/ 0 60000 65536"/>
              <a:gd name="T14" fmla="*/ 0 60000 65536"/>
              <a:gd name="T15" fmla="*/ 0 w 35"/>
              <a:gd name="T16" fmla="*/ 0 h 20"/>
              <a:gd name="T17" fmla="*/ 35 w 35"/>
              <a:gd name="T18" fmla="*/ 20 h 20"/>
            </a:gdLst>
            <a:ahLst/>
            <a:cxnLst>
              <a:cxn ang="T10">
                <a:pos x="T0" y="T1"/>
              </a:cxn>
              <a:cxn ang="T11">
                <a:pos x="T2" y="T3"/>
              </a:cxn>
              <a:cxn ang="T12">
                <a:pos x="T4" y="T5"/>
              </a:cxn>
              <a:cxn ang="T13">
                <a:pos x="T6" y="T7"/>
              </a:cxn>
              <a:cxn ang="T14">
                <a:pos x="T8" y="T9"/>
              </a:cxn>
            </a:cxnLst>
            <a:rect l="T15" t="T16" r="T17" b="T18"/>
            <a:pathLst>
              <a:path w="35" h="20">
                <a:moveTo>
                  <a:pt x="0" y="5"/>
                </a:moveTo>
                <a:lnTo>
                  <a:pt x="30" y="0"/>
                </a:lnTo>
                <a:lnTo>
                  <a:pt x="35" y="15"/>
                </a:lnTo>
                <a:lnTo>
                  <a:pt x="5" y="20"/>
                </a:lnTo>
                <a:lnTo>
                  <a:pt x="0" y="5"/>
                </a:lnTo>
                <a:close/>
              </a:path>
            </a:pathLst>
          </a:custGeom>
          <a:solidFill>
            <a:srgbClr val="FFFF00"/>
          </a:solidFill>
          <a:ln w="9525">
            <a:noFill/>
            <a:round/>
            <a:headEnd/>
            <a:tailEnd/>
          </a:ln>
        </p:spPr>
        <p:txBody>
          <a:bodyPr>
            <a:prstTxWarp prst="textNoShape">
              <a:avLst/>
            </a:prstTxWarp>
          </a:bodyPr>
          <a:lstStyle/>
          <a:p>
            <a:endParaRPr lang="en-US"/>
          </a:p>
        </p:txBody>
      </p:sp>
      <p:sp>
        <p:nvSpPr>
          <p:cNvPr id="28798" name="Rectangle 126"/>
          <p:cNvSpPr>
            <a:spLocks noChangeArrowheads="1"/>
          </p:cNvSpPr>
          <p:nvPr/>
        </p:nvSpPr>
        <p:spPr bwMode="auto">
          <a:xfrm>
            <a:off x="4926013" y="4316413"/>
            <a:ext cx="41275" cy="22225"/>
          </a:xfrm>
          <a:prstGeom prst="rect">
            <a:avLst/>
          </a:prstGeom>
          <a:solidFill>
            <a:srgbClr val="FFFF00"/>
          </a:solidFill>
          <a:ln w="9525">
            <a:noFill/>
            <a:miter lim="800000"/>
            <a:headEnd/>
            <a:tailEnd/>
          </a:ln>
        </p:spPr>
        <p:txBody>
          <a:bodyPr>
            <a:prstTxWarp prst="textNoShape">
              <a:avLst/>
            </a:prstTxWarp>
          </a:bodyPr>
          <a:lstStyle/>
          <a:p>
            <a:endParaRPr lang="en-US"/>
          </a:p>
        </p:txBody>
      </p:sp>
      <p:sp>
        <p:nvSpPr>
          <p:cNvPr id="28799" name="Rectangle 127"/>
          <p:cNvSpPr>
            <a:spLocks noChangeArrowheads="1"/>
          </p:cNvSpPr>
          <p:nvPr/>
        </p:nvSpPr>
        <p:spPr bwMode="auto">
          <a:xfrm>
            <a:off x="5053013" y="4308475"/>
            <a:ext cx="12700" cy="22225"/>
          </a:xfrm>
          <a:prstGeom prst="rect">
            <a:avLst/>
          </a:prstGeom>
          <a:solidFill>
            <a:srgbClr val="FFFF00"/>
          </a:solidFill>
          <a:ln w="9525">
            <a:noFill/>
            <a:miter lim="800000"/>
            <a:headEnd/>
            <a:tailEnd/>
          </a:ln>
        </p:spPr>
        <p:txBody>
          <a:bodyPr>
            <a:prstTxWarp prst="textNoShape">
              <a:avLst/>
            </a:prstTxWarp>
          </a:bodyPr>
          <a:lstStyle/>
          <a:p>
            <a:endParaRPr lang="en-US"/>
          </a:p>
        </p:txBody>
      </p:sp>
      <p:sp>
        <p:nvSpPr>
          <p:cNvPr id="28800" name="Freeform 128"/>
          <p:cNvSpPr>
            <a:spLocks/>
          </p:cNvSpPr>
          <p:nvPr/>
        </p:nvSpPr>
        <p:spPr bwMode="auto">
          <a:xfrm>
            <a:off x="5030788" y="4278313"/>
            <a:ext cx="57150" cy="38100"/>
          </a:xfrm>
          <a:custGeom>
            <a:avLst/>
            <a:gdLst>
              <a:gd name="T0" fmla="*/ 0 w 40"/>
              <a:gd name="T1" fmla="*/ 29633 h 27"/>
              <a:gd name="T2" fmla="*/ 28575 w 40"/>
              <a:gd name="T3" fmla="*/ 0 h 27"/>
              <a:gd name="T4" fmla="*/ 57150 w 40"/>
              <a:gd name="T5" fmla="*/ 8467 h 27"/>
              <a:gd name="T6" fmla="*/ 28575 w 40"/>
              <a:gd name="T7" fmla="*/ 38100 h 27"/>
              <a:gd name="T8" fmla="*/ 0 w 40"/>
              <a:gd name="T9" fmla="*/ 29633 h 27"/>
              <a:gd name="T10" fmla="*/ 0 60000 65536"/>
              <a:gd name="T11" fmla="*/ 0 60000 65536"/>
              <a:gd name="T12" fmla="*/ 0 60000 65536"/>
              <a:gd name="T13" fmla="*/ 0 60000 65536"/>
              <a:gd name="T14" fmla="*/ 0 60000 65536"/>
              <a:gd name="T15" fmla="*/ 0 w 40"/>
              <a:gd name="T16" fmla="*/ 0 h 27"/>
              <a:gd name="T17" fmla="*/ 40 w 40"/>
              <a:gd name="T18" fmla="*/ 27 h 27"/>
            </a:gdLst>
            <a:ahLst/>
            <a:cxnLst>
              <a:cxn ang="T10">
                <a:pos x="T0" y="T1"/>
              </a:cxn>
              <a:cxn ang="T11">
                <a:pos x="T2" y="T3"/>
              </a:cxn>
              <a:cxn ang="T12">
                <a:pos x="T4" y="T5"/>
              </a:cxn>
              <a:cxn ang="T13">
                <a:pos x="T6" y="T7"/>
              </a:cxn>
              <a:cxn ang="T14">
                <a:pos x="T8" y="T9"/>
              </a:cxn>
            </a:cxnLst>
            <a:rect l="T15" t="T16" r="T17" b="T18"/>
            <a:pathLst>
              <a:path w="40" h="27">
                <a:moveTo>
                  <a:pt x="0" y="21"/>
                </a:moveTo>
                <a:lnTo>
                  <a:pt x="20" y="0"/>
                </a:lnTo>
                <a:lnTo>
                  <a:pt x="40" y="6"/>
                </a:lnTo>
                <a:lnTo>
                  <a:pt x="20" y="27"/>
                </a:lnTo>
                <a:lnTo>
                  <a:pt x="0" y="21"/>
                </a:lnTo>
                <a:close/>
              </a:path>
            </a:pathLst>
          </a:custGeom>
          <a:solidFill>
            <a:srgbClr val="FFFF00"/>
          </a:solidFill>
          <a:ln w="9525">
            <a:noFill/>
            <a:round/>
            <a:headEnd/>
            <a:tailEnd/>
          </a:ln>
        </p:spPr>
        <p:txBody>
          <a:bodyPr>
            <a:prstTxWarp prst="textNoShape">
              <a:avLst/>
            </a:prstTxWarp>
          </a:bodyPr>
          <a:lstStyle/>
          <a:p>
            <a:endParaRPr lang="en-US"/>
          </a:p>
        </p:txBody>
      </p:sp>
      <p:sp>
        <p:nvSpPr>
          <p:cNvPr id="28801" name="Freeform 129"/>
          <p:cNvSpPr>
            <a:spLocks/>
          </p:cNvSpPr>
          <p:nvPr/>
        </p:nvSpPr>
        <p:spPr bwMode="auto">
          <a:xfrm>
            <a:off x="5129213" y="4183063"/>
            <a:ext cx="42862" cy="58737"/>
          </a:xfrm>
          <a:custGeom>
            <a:avLst/>
            <a:gdLst>
              <a:gd name="T0" fmla="*/ 0 w 30"/>
              <a:gd name="T1" fmla="*/ 29369 h 42"/>
              <a:gd name="T2" fmla="*/ 35718 w 30"/>
              <a:gd name="T3" fmla="*/ 0 h 42"/>
              <a:gd name="T4" fmla="*/ 42862 w 30"/>
              <a:gd name="T5" fmla="*/ 29369 h 42"/>
              <a:gd name="T6" fmla="*/ 7144 w 30"/>
              <a:gd name="T7" fmla="*/ 58737 h 42"/>
              <a:gd name="T8" fmla="*/ 0 w 30"/>
              <a:gd name="T9" fmla="*/ 29369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21"/>
                </a:moveTo>
                <a:lnTo>
                  <a:pt x="25" y="0"/>
                </a:lnTo>
                <a:lnTo>
                  <a:pt x="30" y="21"/>
                </a:lnTo>
                <a:lnTo>
                  <a:pt x="5" y="42"/>
                </a:lnTo>
                <a:lnTo>
                  <a:pt x="0" y="21"/>
                </a:lnTo>
                <a:close/>
              </a:path>
            </a:pathLst>
          </a:custGeom>
          <a:solidFill>
            <a:srgbClr val="FFFF00"/>
          </a:solidFill>
          <a:ln w="9525">
            <a:noFill/>
            <a:round/>
            <a:headEnd/>
            <a:tailEnd/>
          </a:ln>
        </p:spPr>
        <p:txBody>
          <a:bodyPr>
            <a:prstTxWarp prst="textNoShape">
              <a:avLst/>
            </a:prstTxWarp>
          </a:bodyPr>
          <a:lstStyle/>
          <a:p>
            <a:endParaRPr lang="en-US"/>
          </a:p>
        </p:txBody>
      </p:sp>
      <p:sp>
        <p:nvSpPr>
          <p:cNvPr id="28802" name="Freeform 130"/>
          <p:cNvSpPr>
            <a:spLocks/>
          </p:cNvSpPr>
          <p:nvPr/>
        </p:nvSpPr>
        <p:spPr bwMode="auto">
          <a:xfrm>
            <a:off x="5221288" y="4102100"/>
            <a:ext cx="57150" cy="38100"/>
          </a:xfrm>
          <a:custGeom>
            <a:avLst/>
            <a:gdLst>
              <a:gd name="T0" fmla="*/ 0 w 40"/>
              <a:gd name="T1" fmla="*/ 30773 h 26"/>
              <a:gd name="T2" fmla="*/ 28575 w 40"/>
              <a:gd name="T3" fmla="*/ 0 h 26"/>
              <a:gd name="T4" fmla="*/ 57150 w 40"/>
              <a:gd name="T5" fmla="*/ 7327 h 26"/>
              <a:gd name="T6" fmla="*/ 28575 w 40"/>
              <a:gd name="T7" fmla="*/ 38100 h 26"/>
              <a:gd name="T8" fmla="*/ 0 w 40"/>
              <a:gd name="T9" fmla="*/ 30773 h 26"/>
              <a:gd name="T10" fmla="*/ 0 60000 65536"/>
              <a:gd name="T11" fmla="*/ 0 60000 65536"/>
              <a:gd name="T12" fmla="*/ 0 60000 65536"/>
              <a:gd name="T13" fmla="*/ 0 60000 65536"/>
              <a:gd name="T14" fmla="*/ 0 60000 65536"/>
              <a:gd name="T15" fmla="*/ 0 w 40"/>
              <a:gd name="T16" fmla="*/ 0 h 26"/>
              <a:gd name="T17" fmla="*/ 40 w 40"/>
              <a:gd name="T18" fmla="*/ 26 h 26"/>
            </a:gdLst>
            <a:ahLst/>
            <a:cxnLst>
              <a:cxn ang="T10">
                <a:pos x="T0" y="T1"/>
              </a:cxn>
              <a:cxn ang="T11">
                <a:pos x="T2" y="T3"/>
              </a:cxn>
              <a:cxn ang="T12">
                <a:pos x="T4" y="T5"/>
              </a:cxn>
              <a:cxn ang="T13">
                <a:pos x="T6" y="T7"/>
              </a:cxn>
              <a:cxn ang="T14">
                <a:pos x="T8" y="T9"/>
              </a:cxn>
            </a:cxnLst>
            <a:rect l="T15" t="T16" r="T17" b="T18"/>
            <a:pathLst>
              <a:path w="40" h="26">
                <a:moveTo>
                  <a:pt x="0" y="21"/>
                </a:moveTo>
                <a:lnTo>
                  <a:pt x="20" y="0"/>
                </a:lnTo>
                <a:lnTo>
                  <a:pt x="40" y="5"/>
                </a:lnTo>
                <a:lnTo>
                  <a:pt x="20" y="26"/>
                </a:lnTo>
                <a:lnTo>
                  <a:pt x="0" y="21"/>
                </a:lnTo>
                <a:close/>
              </a:path>
            </a:pathLst>
          </a:custGeom>
          <a:solidFill>
            <a:srgbClr val="FFFF00"/>
          </a:solidFill>
          <a:ln w="9525">
            <a:noFill/>
            <a:round/>
            <a:headEnd/>
            <a:tailEnd/>
          </a:ln>
        </p:spPr>
        <p:txBody>
          <a:bodyPr>
            <a:prstTxWarp prst="textNoShape">
              <a:avLst/>
            </a:prstTxWarp>
          </a:bodyPr>
          <a:lstStyle/>
          <a:p>
            <a:endParaRPr lang="en-US"/>
          </a:p>
        </p:txBody>
      </p:sp>
      <p:sp>
        <p:nvSpPr>
          <p:cNvPr id="28803" name="Freeform 131"/>
          <p:cNvSpPr>
            <a:spLocks/>
          </p:cNvSpPr>
          <p:nvPr/>
        </p:nvSpPr>
        <p:spPr bwMode="auto">
          <a:xfrm>
            <a:off x="5314950" y="4006850"/>
            <a:ext cx="55563" cy="36513"/>
          </a:xfrm>
          <a:custGeom>
            <a:avLst/>
            <a:gdLst>
              <a:gd name="T0" fmla="*/ 0 w 40"/>
              <a:gd name="T1" fmla="*/ 29491 h 26"/>
              <a:gd name="T2" fmla="*/ 27782 w 40"/>
              <a:gd name="T3" fmla="*/ 0 h 26"/>
              <a:gd name="T4" fmla="*/ 55563 w 40"/>
              <a:gd name="T5" fmla="*/ 7022 h 26"/>
              <a:gd name="T6" fmla="*/ 27782 w 40"/>
              <a:gd name="T7" fmla="*/ 36513 h 26"/>
              <a:gd name="T8" fmla="*/ 0 w 40"/>
              <a:gd name="T9" fmla="*/ 29491 h 26"/>
              <a:gd name="T10" fmla="*/ 0 60000 65536"/>
              <a:gd name="T11" fmla="*/ 0 60000 65536"/>
              <a:gd name="T12" fmla="*/ 0 60000 65536"/>
              <a:gd name="T13" fmla="*/ 0 60000 65536"/>
              <a:gd name="T14" fmla="*/ 0 60000 65536"/>
              <a:gd name="T15" fmla="*/ 0 w 40"/>
              <a:gd name="T16" fmla="*/ 0 h 26"/>
              <a:gd name="T17" fmla="*/ 40 w 40"/>
              <a:gd name="T18" fmla="*/ 26 h 26"/>
            </a:gdLst>
            <a:ahLst/>
            <a:cxnLst>
              <a:cxn ang="T10">
                <a:pos x="T0" y="T1"/>
              </a:cxn>
              <a:cxn ang="T11">
                <a:pos x="T2" y="T3"/>
              </a:cxn>
              <a:cxn ang="T12">
                <a:pos x="T4" y="T5"/>
              </a:cxn>
              <a:cxn ang="T13">
                <a:pos x="T6" y="T7"/>
              </a:cxn>
              <a:cxn ang="T14">
                <a:pos x="T8" y="T9"/>
              </a:cxn>
            </a:cxnLst>
            <a:rect l="T15" t="T16" r="T17" b="T18"/>
            <a:pathLst>
              <a:path w="40" h="26">
                <a:moveTo>
                  <a:pt x="0" y="21"/>
                </a:moveTo>
                <a:lnTo>
                  <a:pt x="20" y="0"/>
                </a:lnTo>
                <a:lnTo>
                  <a:pt x="40" y="5"/>
                </a:lnTo>
                <a:lnTo>
                  <a:pt x="20" y="26"/>
                </a:lnTo>
                <a:lnTo>
                  <a:pt x="0" y="21"/>
                </a:lnTo>
                <a:close/>
              </a:path>
            </a:pathLst>
          </a:custGeom>
          <a:solidFill>
            <a:srgbClr val="FFFF00"/>
          </a:solidFill>
          <a:ln w="9525">
            <a:noFill/>
            <a:round/>
            <a:headEnd/>
            <a:tailEnd/>
          </a:ln>
        </p:spPr>
        <p:txBody>
          <a:bodyPr>
            <a:prstTxWarp prst="textNoShape">
              <a:avLst/>
            </a:prstTxWarp>
          </a:bodyPr>
          <a:lstStyle/>
          <a:p>
            <a:endParaRPr lang="en-US"/>
          </a:p>
        </p:txBody>
      </p:sp>
      <p:sp>
        <p:nvSpPr>
          <p:cNvPr id="28804" name="Freeform 132"/>
          <p:cNvSpPr>
            <a:spLocks/>
          </p:cNvSpPr>
          <p:nvPr/>
        </p:nvSpPr>
        <p:spPr bwMode="auto">
          <a:xfrm>
            <a:off x="5405438" y="3917950"/>
            <a:ext cx="57150" cy="36513"/>
          </a:xfrm>
          <a:custGeom>
            <a:avLst/>
            <a:gdLst>
              <a:gd name="T0" fmla="*/ 0 w 40"/>
              <a:gd name="T1" fmla="*/ 29491 h 26"/>
              <a:gd name="T2" fmla="*/ 28575 w 40"/>
              <a:gd name="T3" fmla="*/ 0 h 26"/>
              <a:gd name="T4" fmla="*/ 57150 w 40"/>
              <a:gd name="T5" fmla="*/ 7022 h 26"/>
              <a:gd name="T6" fmla="*/ 28575 w 40"/>
              <a:gd name="T7" fmla="*/ 36513 h 26"/>
              <a:gd name="T8" fmla="*/ 0 w 40"/>
              <a:gd name="T9" fmla="*/ 29491 h 26"/>
              <a:gd name="T10" fmla="*/ 0 60000 65536"/>
              <a:gd name="T11" fmla="*/ 0 60000 65536"/>
              <a:gd name="T12" fmla="*/ 0 60000 65536"/>
              <a:gd name="T13" fmla="*/ 0 60000 65536"/>
              <a:gd name="T14" fmla="*/ 0 60000 65536"/>
              <a:gd name="T15" fmla="*/ 0 w 40"/>
              <a:gd name="T16" fmla="*/ 0 h 26"/>
              <a:gd name="T17" fmla="*/ 40 w 40"/>
              <a:gd name="T18" fmla="*/ 26 h 26"/>
            </a:gdLst>
            <a:ahLst/>
            <a:cxnLst>
              <a:cxn ang="T10">
                <a:pos x="T0" y="T1"/>
              </a:cxn>
              <a:cxn ang="T11">
                <a:pos x="T2" y="T3"/>
              </a:cxn>
              <a:cxn ang="T12">
                <a:pos x="T4" y="T5"/>
              </a:cxn>
              <a:cxn ang="T13">
                <a:pos x="T6" y="T7"/>
              </a:cxn>
              <a:cxn ang="T14">
                <a:pos x="T8" y="T9"/>
              </a:cxn>
            </a:cxnLst>
            <a:rect l="T15" t="T16" r="T17" b="T18"/>
            <a:pathLst>
              <a:path w="40" h="26">
                <a:moveTo>
                  <a:pt x="0" y="21"/>
                </a:moveTo>
                <a:lnTo>
                  <a:pt x="20" y="0"/>
                </a:lnTo>
                <a:lnTo>
                  <a:pt x="40" y="5"/>
                </a:lnTo>
                <a:lnTo>
                  <a:pt x="20" y="26"/>
                </a:lnTo>
                <a:lnTo>
                  <a:pt x="0" y="21"/>
                </a:lnTo>
                <a:close/>
              </a:path>
            </a:pathLst>
          </a:custGeom>
          <a:solidFill>
            <a:srgbClr val="FFFF00"/>
          </a:solidFill>
          <a:ln w="9525">
            <a:noFill/>
            <a:round/>
            <a:headEnd/>
            <a:tailEnd/>
          </a:ln>
        </p:spPr>
        <p:txBody>
          <a:bodyPr>
            <a:prstTxWarp prst="textNoShape">
              <a:avLst/>
            </a:prstTxWarp>
          </a:bodyPr>
          <a:lstStyle/>
          <a:p>
            <a:endParaRPr lang="en-US"/>
          </a:p>
        </p:txBody>
      </p:sp>
      <p:sp>
        <p:nvSpPr>
          <p:cNvPr id="28805" name="Freeform 133"/>
          <p:cNvSpPr>
            <a:spLocks/>
          </p:cNvSpPr>
          <p:nvPr/>
        </p:nvSpPr>
        <p:spPr bwMode="auto">
          <a:xfrm>
            <a:off x="5503863" y="3822700"/>
            <a:ext cx="42862" cy="58738"/>
          </a:xfrm>
          <a:custGeom>
            <a:avLst/>
            <a:gdLst>
              <a:gd name="T0" fmla="*/ 0 w 30"/>
              <a:gd name="T1" fmla="*/ 29369 h 42"/>
              <a:gd name="T2" fmla="*/ 35718 w 30"/>
              <a:gd name="T3" fmla="*/ 0 h 42"/>
              <a:gd name="T4" fmla="*/ 42862 w 30"/>
              <a:gd name="T5" fmla="*/ 29369 h 42"/>
              <a:gd name="T6" fmla="*/ 7144 w 30"/>
              <a:gd name="T7" fmla="*/ 58738 h 42"/>
              <a:gd name="T8" fmla="*/ 0 w 30"/>
              <a:gd name="T9" fmla="*/ 29369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21"/>
                </a:moveTo>
                <a:lnTo>
                  <a:pt x="25" y="0"/>
                </a:lnTo>
                <a:lnTo>
                  <a:pt x="30" y="21"/>
                </a:lnTo>
                <a:lnTo>
                  <a:pt x="5" y="42"/>
                </a:lnTo>
                <a:lnTo>
                  <a:pt x="0" y="21"/>
                </a:lnTo>
                <a:close/>
              </a:path>
            </a:pathLst>
          </a:custGeom>
          <a:solidFill>
            <a:srgbClr val="FFFF00"/>
          </a:solidFill>
          <a:ln w="9525">
            <a:noFill/>
            <a:round/>
            <a:headEnd/>
            <a:tailEnd/>
          </a:ln>
        </p:spPr>
        <p:txBody>
          <a:bodyPr>
            <a:prstTxWarp prst="textNoShape">
              <a:avLst/>
            </a:prstTxWarp>
          </a:bodyPr>
          <a:lstStyle/>
          <a:p>
            <a:endParaRPr lang="en-US"/>
          </a:p>
        </p:txBody>
      </p:sp>
      <p:sp>
        <p:nvSpPr>
          <p:cNvPr id="28806" name="Freeform 134"/>
          <p:cNvSpPr>
            <a:spLocks/>
          </p:cNvSpPr>
          <p:nvPr/>
        </p:nvSpPr>
        <p:spPr bwMode="auto">
          <a:xfrm>
            <a:off x="5595938" y="3741738"/>
            <a:ext cx="57150" cy="36512"/>
          </a:xfrm>
          <a:custGeom>
            <a:avLst/>
            <a:gdLst>
              <a:gd name="T0" fmla="*/ 0 w 40"/>
              <a:gd name="T1" fmla="*/ 29490 h 26"/>
              <a:gd name="T2" fmla="*/ 28575 w 40"/>
              <a:gd name="T3" fmla="*/ 0 h 26"/>
              <a:gd name="T4" fmla="*/ 57150 w 40"/>
              <a:gd name="T5" fmla="*/ 7022 h 26"/>
              <a:gd name="T6" fmla="*/ 28575 w 40"/>
              <a:gd name="T7" fmla="*/ 36512 h 26"/>
              <a:gd name="T8" fmla="*/ 0 w 40"/>
              <a:gd name="T9" fmla="*/ 29490 h 26"/>
              <a:gd name="T10" fmla="*/ 0 60000 65536"/>
              <a:gd name="T11" fmla="*/ 0 60000 65536"/>
              <a:gd name="T12" fmla="*/ 0 60000 65536"/>
              <a:gd name="T13" fmla="*/ 0 60000 65536"/>
              <a:gd name="T14" fmla="*/ 0 60000 65536"/>
              <a:gd name="T15" fmla="*/ 0 w 40"/>
              <a:gd name="T16" fmla="*/ 0 h 26"/>
              <a:gd name="T17" fmla="*/ 40 w 40"/>
              <a:gd name="T18" fmla="*/ 26 h 26"/>
            </a:gdLst>
            <a:ahLst/>
            <a:cxnLst>
              <a:cxn ang="T10">
                <a:pos x="T0" y="T1"/>
              </a:cxn>
              <a:cxn ang="T11">
                <a:pos x="T2" y="T3"/>
              </a:cxn>
              <a:cxn ang="T12">
                <a:pos x="T4" y="T5"/>
              </a:cxn>
              <a:cxn ang="T13">
                <a:pos x="T6" y="T7"/>
              </a:cxn>
              <a:cxn ang="T14">
                <a:pos x="T8" y="T9"/>
              </a:cxn>
            </a:cxnLst>
            <a:rect l="T15" t="T16" r="T17" b="T18"/>
            <a:pathLst>
              <a:path w="40" h="26">
                <a:moveTo>
                  <a:pt x="0" y="21"/>
                </a:moveTo>
                <a:lnTo>
                  <a:pt x="20" y="0"/>
                </a:lnTo>
                <a:lnTo>
                  <a:pt x="40" y="5"/>
                </a:lnTo>
                <a:lnTo>
                  <a:pt x="20" y="26"/>
                </a:lnTo>
                <a:lnTo>
                  <a:pt x="0" y="21"/>
                </a:lnTo>
                <a:close/>
              </a:path>
            </a:pathLst>
          </a:custGeom>
          <a:solidFill>
            <a:srgbClr val="FFFF00"/>
          </a:solidFill>
          <a:ln w="9525">
            <a:noFill/>
            <a:round/>
            <a:headEnd/>
            <a:tailEnd/>
          </a:ln>
        </p:spPr>
        <p:txBody>
          <a:bodyPr>
            <a:prstTxWarp prst="textNoShape">
              <a:avLst/>
            </a:prstTxWarp>
          </a:bodyPr>
          <a:lstStyle/>
          <a:p>
            <a:endParaRPr lang="en-US"/>
          </a:p>
        </p:txBody>
      </p:sp>
      <p:sp>
        <p:nvSpPr>
          <p:cNvPr id="28807" name="Freeform 135"/>
          <p:cNvSpPr>
            <a:spLocks/>
          </p:cNvSpPr>
          <p:nvPr/>
        </p:nvSpPr>
        <p:spPr bwMode="auto">
          <a:xfrm>
            <a:off x="5688013" y="3652838"/>
            <a:ext cx="55562" cy="36512"/>
          </a:xfrm>
          <a:custGeom>
            <a:avLst/>
            <a:gdLst>
              <a:gd name="T0" fmla="*/ 0 w 40"/>
              <a:gd name="T1" fmla="*/ 29490 h 26"/>
              <a:gd name="T2" fmla="*/ 27781 w 40"/>
              <a:gd name="T3" fmla="*/ 0 h 26"/>
              <a:gd name="T4" fmla="*/ 55562 w 40"/>
              <a:gd name="T5" fmla="*/ 7022 h 26"/>
              <a:gd name="T6" fmla="*/ 27781 w 40"/>
              <a:gd name="T7" fmla="*/ 36512 h 26"/>
              <a:gd name="T8" fmla="*/ 0 w 40"/>
              <a:gd name="T9" fmla="*/ 29490 h 26"/>
              <a:gd name="T10" fmla="*/ 0 60000 65536"/>
              <a:gd name="T11" fmla="*/ 0 60000 65536"/>
              <a:gd name="T12" fmla="*/ 0 60000 65536"/>
              <a:gd name="T13" fmla="*/ 0 60000 65536"/>
              <a:gd name="T14" fmla="*/ 0 60000 65536"/>
              <a:gd name="T15" fmla="*/ 0 w 40"/>
              <a:gd name="T16" fmla="*/ 0 h 26"/>
              <a:gd name="T17" fmla="*/ 40 w 40"/>
              <a:gd name="T18" fmla="*/ 26 h 26"/>
            </a:gdLst>
            <a:ahLst/>
            <a:cxnLst>
              <a:cxn ang="T10">
                <a:pos x="T0" y="T1"/>
              </a:cxn>
              <a:cxn ang="T11">
                <a:pos x="T2" y="T3"/>
              </a:cxn>
              <a:cxn ang="T12">
                <a:pos x="T4" y="T5"/>
              </a:cxn>
              <a:cxn ang="T13">
                <a:pos x="T6" y="T7"/>
              </a:cxn>
              <a:cxn ang="T14">
                <a:pos x="T8" y="T9"/>
              </a:cxn>
            </a:cxnLst>
            <a:rect l="T15" t="T16" r="T17" b="T18"/>
            <a:pathLst>
              <a:path w="40" h="26">
                <a:moveTo>
                  <a:pt x="0" y="21"/>
                </a:moveTo>
                <a:lnTo>
                  <a:pt x="20" y="0"/>
                </a:lnTo>
                <a:lnTo>
                  <a:pt x="40" y="5"/>
                </a:lnTo>
                <a:lnTo>
                  <a:pt x="20" y="26"/>
                </a:lnTo>
                <a:lnTo>
                  <a:pt x="0" y="21"/>
                </a:lnTo>
                <a:close/>
              </a:path>
            </a:pathLst>
          </a:custGeom>
          <a:solidFill>
            <a:srgbClr val="FFFF00"/>
          </a:solidFill>
          <a:ln w="9525">
            <a:noFill/>
            <a:round/>
            <a:headEnd/>
            <a:tailEnd/>
          </a:ln>
        </p:spPr>
        <p:txBody>
          <a:bodyPr>
            <a:prstTxWarp prst="textNoShape">
              <a:avLst/>
            </a:prstTxWarp>
          </a:bodyPr>
          <a:lstStyle/>
          <a:p>
            <a:endParaRPr lang="en-US"/>
          </a:p>
        </p:txBody>
      </p:sp>
      <p:sp>
        <p:nvSpPr>
          <p:cNvPr id="28808" name="Freeform 136"/>
          <p:cNvSpPr>
            <a:spLocks/>
          </p:cNvSpPr>
          <p:nvPr/>
        </p:nvSpPr>
        <p:spPr bwMode="auto">
          <a:xfrm>
            <a:off x="5786438" y="3551238"/>
            <a:ext cx="42862" cy="58737"/>
          </a:xfrm>
          <a:custGeom>
            <a:avLst/>
            <a:gdLst>
              <a:gd name="T0" fmla="*/ 0 w 30"/>
              <a:gd name="T1" fmla="*/ 29369 h 42"/>
              <a:gd name="T2" fmla="*/ 35718 w 30"/>
              <a:gd name="T3" fmla="*/ 0 h 42"/>
              <a:gd name="T4" fmla="*/ 42862 w 30"/>
              <a:gd name="T5" fmla="*/ 29369 h 42"/>
              <a:gd name="T6" fmla="*/ 7144 w 30"/>
              <a:gd name="T7" fmla="*/ 58737 h 42"/>
              <a:gd name="T8" fmla="*/ 0 w 30"/>
              <a:gd name="T9" fmla="*/ 29369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21"/>
                </a:moveTo>
                <a:lnTo>
                  <a:pt x="25" y="0"/>
                </a:lnTo>
                <a:lnTo>
                  <a:pt x="30" y="21"/>
                </a:lnTo>
                <a:lnTo>
                  <a:pt x="5" y="42"/>
                </a:lnTo>
                <a:lnTo>
                  <a:pt x="0" y="21"/>
                </a:lnTo>
                <a:close/>
              </a:path>
            </a:pathLst>
          </a:custGeom>
          <a:solidFill>
            <a:srgbClr val="FFFF00"/>
          </a:solidFill>
          <a:ln w="9525">
            <a:noFill/>
            <a:round/>
            <a:headEnd/>
            <a:tailEnd/>
          </a:ln>
        </p:spPr>
        <p:txBody>
          <a:bodyPr>
            <a:prstTxWarp prst="textNoShape">
              <a:avLst/>
            </a:prstTxWarp>
          </a:bodyPr>
          <a:lstStyle/>
          <a:p>
            <a:endParaRPr lang="en-US"/>
          </a:p>
        </p:txBody>
      </p:sp>
      <p:sp>
        <p:nvSpPr>
          <p:cNvPr id="28809" name="Freeform 137"/>
          <p:cNvSpPr>
            <a:spLocks/>
          </p:cNvSpPr>
          <p:nvPr/>
        </p:nvSpPr>
        <p:spPr bwMode="auto">
          <a:xfrm>
            <a:off x="5807075" y="3527425"/>
            <a:ext cx="49213" cy="46038"/>
          </a:xfrm>
          <a:custGeom>
            <a:avLst/>
            <a:gdLst>
              <a:gd name="T0" fmla="*/ 0 w 35"/>
              <a:gd name="T1" fmla="*/ 37406 h 32"/>
              <a:gd name="T2" fmla="*/ 21091 w 35"/>
              <a:gd name="T3" fmla="*/ 0 h 32"/>
              <a:gd name="T4" fmla="*/ 49213 w 35"/>
              <a:gd name="T5" fmla="*/ 7193 h 32"/>
              <a:gd name="T6" fmla="*/ 28122 w 35"/>
              <a:gd name="T7" fmla="*/ 46038 h 32"/>
              <a:gd name="T8" fmla="*/ 0 w 35"/>
              <a:gd name="T9" fmla="*/ 37406 h 32"/>
              <a:gd name="T10" fmla="*/ 0 60000 65536"/>
              <a:gd name="T11" fmla="*/ 0 60000 65536"/>
              <a:gd name="T12" fmla="*/ 0 60000 65536"/>
              <a:gd name="T13" fmla="*/ 0 60000 65536"/>
              <a:gd name="T14" fmla="*/ 0 60000 65536"/>
              <a:gd name="T15" fmla="*/ 0 w 35"/>
              <a:gd name="T16" fmla="*/ 0 h 32"/>
              <a:gd name="T17" fmla="*/ 35 w 35"/>
              <a:gd name="T18" fmla="*/ 32 h 32"/>
            </a:gdLst>
            <a:ahLst/>
            <a:cxnLst>
              <a:cxn ang="T10">
                <a:pos x="T0" y="T1"/>
              </a:cxn>
              <a:cxn ang="T11">
                <a:pos x="T2" y="T3"/>
              </a:cxn>
              <a:cxn ang="T12">
                <a:pos x="T4" y="T5"/>
              </a:cxn>
              <a:cxn ang="T13">
                <a:pos x="T6" y="T7"/>
              </a:cxn>
              <a:cxn ang="T14">
                <a:pos x="T8" y="T9"/>
              </a:cxn>
            </a:cxnLst>
            <a:rect l="T15" t="T16" r="T17" b="T18"/>
            <a:pathLst>
              <a:path w="35" h="32">
                <a:moveTo>
                  <a:pt x="0" y="26"/>
                </a:moveTo>
                <a:lnTo>
                  <a:pt x="15" y="0"/>
                </a:lnTo>
                <a:lnTo>
                  <a:pt x="35" y="5"/>
                </a:lnTo>
                <a:lnTo>
                  <a:pt x="20" y="32"/>
                </a:lnTo>
                <a:lnTo>
                  <a:pt x="0" y="26"/>
                </a:lnTo>
                <a:close/>
              </a:path>
            </a:pathLst>
          </a:custGeom>
          <a:solidFill>
            <a:srgbClr val="FFFF00"/>
          </a:solidFill>
          <a:ln w="9525">
            <a:noFill/>
            <a:round/>
            <a:headEnd/>
            <a:tailEnd/>
          </a:ln>
        </p:spPr>
        <p:txBody>
          <a:bodyPr>
            <a:prstTxWarp prst="textNoShape">
              <a:avLst/>
            </a:prstTxWarp>
          </a:bodyPr>
          <a:lstStyle/>
          <a:p>
            <a:endParaRPr lang="en-US"/>
          </a:p>
        </p:txBody>
      </p:sp>
      <p:sp>
        <p:nvSpPr>
          <p:cNvPr id="28810" name="Freeform 138"/>
          <p:cNvSpPr>
            <a:spLocks/>
          </p:cNvSpPr>
          <p:nvPr/>
        </p:nvSpPr>
        <p:spPr bwMode="auto">
          <a:xfrm>
            <a:off x="5878513" y="3417888"/>
            <a:ext cx="49212" cy="44450"/>
          </a:xfrm>
          <a:custGeom>
            <a:avLst/>
            <a:gdLst>
              <a:gd name="T0" fmla="*/ 0 w 35"/>
              <a:gd name="T1" fmla="*/ 37281 h 31"/>
              <a:gd name="T2" fmla="*/ 21091 w 35"/>
              <a:gd name="T3" fmla="*/ 0 h 31"/>
              <a:gd name="T4" fmla="*/ 49212 w 35"/>
              <a:gd name="T5" fmla="*/ 7169 h 31"/>
              <a:gd name="T6" fmla="*/ 28121 w 35"/>
              <a:gd name="T7" fmla="*/ 44450 h 31"/>
              <a:gd name="T8" fmla="*/ 0 w 35"/>
              <a:gd name="T9" fmla="*/ 37281 h 31"/>
              <a:gd name="T10" fmla="*/ 0 60000 65536"/>
              <a:gd name="T11" fmla="*/ 0 60000 65536"/>
              <a:gd name="T12" fmla="*/ 0 60000 65536"/>
              <a:gd name="T13" fmla="*/ 0 60000 65536"/>
              <a:gd name="T14" fmla="*/ 0 60000 65536"/>
              <a:gd name="T15" fmla="*/ 0 w 35"/>
              <a:gd name="T16" fmla="*/ 0 h 31"/>
              <a:gd name="T17" fmla="*/ 35 w 35"/>
              <a:gd name="T18" fmla="*/ 31 h 31"/>
            </a:gdLst>
            <a:ahLst/>
            <a:cxnLst>
              <a:cxn ang="T10">
                <a:pos x="T0" y="T1"/>
              </a:cxn>
              <a:cxn ang="T11">
                <a:pos x="T2" y="T3"/>
              </a:cxn>
              <a:cxn ang="T12">
                <a:pos x="T4" y="T5"/>
              </a:cxn>
              <a:cxn ang="T13">
                <a:pos x="T6" y="T7"/>
              </a:cxn>
              <a:cxn ang="T14">
                <a:pos x="T8" y="T9"/>
              </a:cxn>
            </a:cxnLst>
            <a:rect l="T15" t="T16" r="T17" b="T18"/>
            <a:pathLst>
              <a:path w="35" h="31">
                <a:moveTo>
                  <a:pt x="0" y="26"/>
                </a:moveTo>
                <a:lnTo>
                  <a:pt x="15" y="0"/>
                </a:lnTo>
                <a:lnTo>
                  <a:pt x="35" y="5"/>
                </a:lnTo>
                <a:lnTo>
                  <a:pt x="20" y="31"/>
                </a:lnTo>
                <a:lnTo>
                  <a:pt x="0" y="26"/>
                </a:lnTo>
                <a:close/>
              </a:path>
            </a:pathLst>
          </a:custGeom>
          <a:solidFill>
            <a:srgbClr val="FFFF00"/>
          </a:solidFill>
          <a:ln w="9525">
            <a:noFill/>
            <a:round/>
            <a:headEnd/>
            <a:tailEnd/>
          </a:ln>
        </p:spPr>
        <p:txBody>
          <a:bodyPr>
            <a:prstTxWarp prst="textNoShape">
              <a:avLst/>
            </a:prstTxWarp>
          </a:bodyPr>
          <a:lstStyle/>
          <a:p>
            <a:endParaRPr lang="en-US"/>
          </a:p>
        </p:txBody>
      </p:sp>
      <p:sp>
        <p:nvSpPr>
          <p:cNvPr id="28811" name="Freeform 139"/>
          <p:cNvSpPr>
            <a:spLocks/>
          </p:cNvSpPr>
          <p:nvPr/>
        </p:nvSpPr>
        <p:spPr bwMode="auto">
          <a:xfrm>
            <a:off x="5942013" y="3300413"/>
            <a:ext cx="49212" cy="42862"/>
          </a:xfrm>
          <a:custGeom>
            <a:avLst/>
            <a:gdLst>
              <a:gd name="T0" fmla="*/ 0 w 35"/>
              <a:gd name="T1" fmla="*/ 35949 h 31"/>
              <a:gd name="T2" fmla="*/ 21091 w 35"/>
              <a:gd name="T3" fmla="*/ 0 h 31"/>
              <a:gd name="T4" fmla="*/ 49212 w 35"/>
              <a:gd name="T5" fmla="*/ 6913 h 31"/>
              <a:gd name="T6" fmla="*/ 28121 w 35"/>
              <a:gd name="T7" fmla="*/ 42862 h 31"/>
              <a:gd name="T8" fmla="*/ 0 w 35"/>
              <a:gd name="T9" fmla="*/ 35949 h 31"/>
              <a:gd name="T10" fmla="*/ 0 60000 65536"/>
              <a:gd name="T11" fmla="*/ 0 60000 65536"/>
              <a:gd name="T12" fmla="*/ 0 60000 65536"/>
              <a:gd name="T13" fmla="*/ 0 60000 65536"/>
              <a:gd name="T14" fmla="*/ 0 60000 65536"/>
              <a:gd name="T15" fmla="*/ 0 w 35"/>
              <a:gd name="T16" fmla="*/ 0 h 31"/>
              <a:gd name="T17" fmla="*/ 35 w 35"/>
              <a:gd name="T18" fmla="*/ 31 h 31"/>
            </a:gdLst>
            <a:ahLst/>
            <a:cxnLst>
              <a:cxn ang="T10">
                <a:pos x="T0" y="T1"/>
              </a:cxn>
              <a:cxn ang="T11">
                <a:pos x="T2" y="T3"/>
              </a:cxn>
              <a:cxn ang="T12">
                <a:pos x="T4" y="T5"/>
              </a:cxn>
              <a:cxn ang="T13">
                <a:pos x="T6" y="T7"/>
              </a:cxn>
              <a:cxn ang="T14">
                <a:pos x="T8" y="T9"/>
              </a:cxn>
            </a:cxnLst>
            <a:rect l="T15" t="T16" r="T17" b="T18"/>
            <a:pathLst>
              <a:path w="35" h="31">
                <a:moveTo>
                  <a:pt x="0" y="26"/>
                </a:moveTo>
                <a:lnTo>
                  <a:pt x="15" y="0"/>
                </a:lnTo>
                <a:lnTo>
                  <a:pt x="35" y="5"/>
                </a:lnTo>
                <a:lnTo>
                  <a:pt x="20" y="31"/>
                </a:lnTo>
                <a:lnTo>
                  <a:pt x="0" y="26"/>
                </a:lnTo>
                <a:close/>
              </a:path>
            </a:pathLst>
          </a:custGeom>
          <a:solidFill>
            <a:srgbClr val="FFFF00"/>
          </a:solidFill>
          <a:ln w="9525">
            <a:noFill/>
            <a:round/>
            <a:headEnd/>
            <a:tailEnd/>
          </a:ln>
        </p:spPr>
        <p:txBody>
          <a:bodyPr>
            <a:prstTxWarp prst="textNoShape">
              <a:avLst/>
            </a:prstTxWarp>
          </a:bodyPr>
          <a:lstStyle/>
          <a:p>
            <a:endParaRPr lang="en-US"/>
          </a:p>
        </p:txBody>
      </p:sp>
      <p:sp>
        <p:nvSpPr>
          <p:cNvPr id="28812" name="Freeform 140"/>
          <p:cNvSpPr>
            <a:spLocks/>
          </p:cNvSpPr>
          <p:nvPr/>
        </p:nvSpPr>
        <p:spPr bwMode="auto">
          <a:xfrm>
            <a:off x="6011863" y="3189288"/>
            <a:ext cx="49212" cy="44450"/>
          </a:xfrm>
          <a:custGeom>
            <a:avLst/>
            <a:gdLst>
              <a:gd name="T0" fmla="*/ 0 w 35"/>
              <a:gd name="T1" fmla="*/ 37281 h 31"/>
              <a:gd name="T2" fmla="*/ 21091 w 35"/>
              <a:gd name="T3" fmla="*/ 0 h 31"/>
              <a:gd name="T4" fmla="*/ 49212 w 35"/>
              <a:gd name="T5" fmla="*/ 7169 h 31"/>
              <a:gd name="T6" fmla="*/ 28121 w 35"/>
              <a:gd name="T7" fmla="*/ 44450 h 31"/>
              <a:gd name="T8" fmla="*/ 0 w 35"/>
              <a:gd name="T9" fmla="*/ 37281 h 31"/>
              <a:gd name="T10" fmla="*/ 0 60000 65536"/>
              <a:gd name="T11" fmla="*/ 0 60000 65536"/>
              <a:gd name="T12" fmla="*/ 0 60000 65536"/>
              <a:gd name="T13" fmla="*/ 0 60000 65536"/>
              <a:gd name="T14" fmla="*/ 0 60000 65536"/>
              <a:gd name="T15" fmla="*/ 0 w 35"/>
              <a:gd name="T16" fmla="*/ 0 h 31"/>
              <a:gd name="T17" fmla="*/ 35 w 35"/>
              <a:gd name="T18" fmla="*/ 31 h 31"/>
            </a:gdLst>
            <a:ahLst/>
            <a:cxnLst>
              <a:cxn ang="T10">
                <a:pos x="T0" y="T1"/>
              </a:cxn>
              <a:cxn ang="T11">
                <a:pos x="T2" y="T3"/>
              </a:cxn>
              <a:cxn ang="T12">
                <a:pos x="T4" y="T5"/>
              </a:cxn>
              <a:cxn ang="T13">
                <a:pos x="T6" y="T7"/>
              </a:cxn>
              <a:cxn ang="T14">
                <a:pos x="T8" y="T9"/>
              </a:cxn>
            </a:cxnLst>
            <a:rect l="T15" t="T16" r="T17" b="T18"/>
            <a:pathLst>
              <a:path w="35" h="31">
                <a:moveTo>
                  <a:pt x="0" y="26"/>
                </a:moveTo>
                <a:lnTo>
                  <a:pt x="15" y="0"/>
                </a:lnTo>
                <a:lnTo>
                  <a:pt x="35" y="5"/>
                </a:lnTo>
                <a:lnTo>
                  <a:pt x="20" y="31"/>
                </a:lnTo>
                <a:lnTo>
                  <a:pt x="0" y="26"/>
                </a:lnTo>
                <a:close/>
              </a:path>
            </a:pathLst>
          </a:custGeom>
          <a:solidFill>
            <a:srgbClr val="FFFF00"/>
          </a:solidFill>
          <a:ln w="9525">
            <a:noFill/>
            <a:round/>
            <a:headEnd/>
            <a:tailEnd/>
          </a:ln>
        </p:spPr>
        <p:txBody>
          <a:bodyPr>
            <a:prstTxWarp prst="textNoShape">
              <a:avLst/>
            </a:prstTxWarp>
          </a:bodyPr>
          <a:lstStyle/>
          <a:p>
            <a:endParaRPr lang="en-US"/>
          </a:p>
        </p:txBody>
      </p:sp>
      <p:sp>
        <p:nvSpPr>
          <p:cNvPr id="28813" name="Freeform 141"/>
          <p:cNvSpPr>
            <a:spLocks/>
          </p:cNvSpPr>
          <p:nvPr/>
        </p:nvSpPr>
        <p:spPr bwMode="auto">
          <a:xfrm>
            <a:off x="6081713" y="3071813"/>
            <a:ext cx="42862" cy="52387"/>
          </a:xfrm>
          <a:custGeom>
            <a:avLst/>
            <a:gdLst>
              <a:gd name="T0" fmla="*/ 0 w 30"/>
              <a:gd name="T1" fmla="*/ 43892 h 37"/>
              <a:gd name="T2" fmla="*/ 21431 w 30"/>
              <a:gd name="T3" fmla="*/ 0 h 37"/>
              <a:gd name="T4" fmla="*/ 42862 w 30"/>
              <a:gd name="T5" fmla="*/ 7079 h 37"/>
              <a:gd name="T6" fmla="*/ 21431 w 30"/>
              <a:gd name="T7" fmla="*/ 52387 h 37"/>
              <a:gd name="T8" fmla="*/ 0 w 30"/>
              <a:gd name="T9" fmla="*/ 43892 h 37"/>
              <a:gd name="T10" fmla="*/ 0 60000 65536"/>
              <a:gd name="T11" fmla="*/ 0 60000 65536"/>
              <a:gd name="T12" fmla="*/ 0 60000 65536"/>
              <a:gd name="T13" fmla="*/ 0 60000 65536"/>
              <a:gd name="T14" fmla="*/ 0 60000 65536"/>
              <a:gd name="T15" fmla="*/ 0 w 30"/>
              <a:gd name="T16" fmla="*/ 0 h 37"/>
              <a:gd name="T17" fmla="*/ 30 w 30"/>
              <a:gd name="T18" fmla="*/ 37 h 37"/>
            </a:gdLst>
            <a:ahLst/>
            <a:cxnLst>
              <a:cxn ang="T10">
                <a:pos x="T0" y="T1"/>
              </a:cxn>
              <a:cxn ang="T11">
                <a:pos x="T2" y="T3"/>
              </a:cxn>
              <a:cxn ang="T12">
                <a:pos x="T4" y="T5"/>
              </a:cxn>
              <a:cxn ang="T13">
                <a:pos x="T6" y="T7"/>
              </a:cxn>
              <a:cxn ang="T14">
                <a:pos x="T8" y="T9"/>
              </a:cxn>
            </a:cxnLst>
            <a:rect l="T15" t="T16" r="T17" b="T18"/>
            <a:pathLst>
              <a:path w="30" h="37">
                <a:moveTo>
                  <a:pt x="0" y="31"/>
                </a:moveTo>
                <a:lnTo>
                  <a:pt x="15" y="0"/>
                </a:lnTo>
                <a:lnTo>
                  <a:pt x="30" y="5"/>
                </a:lnTo>
                <a:lnTo>
                  <a:pt x="15" y="37"/>
                </a:lnTo>
                <a:lnTo>
                  <a:pt x="0" y="31"/>
                </a:lnTo>
                <a:close/>
              </a:path>
            </a:pathLst>
          </a:custGeom>
          <a:solidFill>
            <a:srgbClr val="FFFF00"/>
          </a:solidFill>
          <a:ln w="9525">
            <a:noFill/>
            <a:round/>
            <a:headEnd/>
            <a:tailEnd/>
          </a:ln>
        </p:spPr>
        <p:txBody>
          <a:bodyPr>
            <a:prstTxWarp prst="textNoShape">
              <a:avLst/>
            </a:prstTxWarp>
          </a:bodyPr>
          <a:lstStyle/>
          <a:p>
            <a:endParaRPr lang="en-US"/>
          </a:p>
        </p:txBody>
      </p:sp>
      <p:sp>
        <p:nvSpPr>
          <p:cNvPr id="28814" name="Freeform 142"/>
          <p:cNvSpPr>
            <a:spLocks/>
          </p:cNvSpPr>
          <p:nvPr/>
        </p:nvSpPr>
        <p:spPr bwMode="auto">
          <a:xfrm>
            <a:off x="6145213" y="2962275"/>
            <a:ext cx="49212" cy="42863"/>
          </a:xfrm>
          <a:custGeom>
            <a:avLst/>
            <a:gdLst>
              <a:gd name="T0" fmla="*/ 0 w 35"/>
              <a:gd name="T1" fmla="*/ 35950 h 31"/>
              <a:gd name="T2" fmla="*/ 21091 w 35"/>
              <a:gd name="T3" fmla="*/ 0 h 31"/>
              <a:gd name="T4" fmla="*/ 49212 w 35"/>
              <a:gd name="T5" fmla="*/ 6913 h 31"/>
              <a:gd name="T6" fmla="*/ 28121 w 35"/>
              <a:gd name="T7" fmla="*/ 42863 h 31"/>
              <a:gd name="T8" fmla="*/ 0 w 35"/>
              <a:gd name="T9" fmla="*/ 35950 h 31"/>
              <a:gd name="T10" fmla="*/ 0 60000 65536"/>
              <a:gd name="T11" fmla="*/ 0 60000 65536"/>
              <a:gd name="T12" fmla="*/ 0 60000 65536"/>
              <a:gd name="T13" fmla="*/ 0 60000 65536"/>
              <a:gd name="T14" fmla="*/ 0 60000 65536"/>
              <a:gd name="T15" fmla="*/ 0 w 35"/>
              <a:gd name="T16" fmla="*/ 0 h 31"/>
              <a:gd name="T17" fmla="*/ 35 w 35"/>
              <a:gd name="T18" fmla="*/ 31 h 31"/>
            </a:gdLst>
            <a:ahLst/>
            <a:cxnLst>
              <a:cxn ang="T10">
                <a:pos x="T0" y="T1"/>
              </a:cxn>
              <a:cxn ang="T11">
                <a:pos x="T2" y="T3"/>
              </a:cxn>
              <a:cxn ang="T12">
                <a:pos x="T4" y="T5"/>
              </a:cxn>
              <a:cxn ang="T13">
                <a:pos x="T6" y="T7"/>
              </a:cxn>
              <a:cxn ang="T14">
                <a:pos x="T8" y="T9"/>
              </a:cxn>
            </a:cxnLst>
            <a:rect l="T15" t="T16" r="T17" b="T18"/>
            <a:pathLst>
              <a:path w="35" h="31">
                <a:moveTo>
                  <a:pt x="0" y="26"/>
                </a:moveTo>
                <a:lnTo>
                  <a:pt x="15" y="0"/>
                </a:lnTo>
                <a:lnTo>
                  <a:pt x="35" y="5"/>
                </a:lnTo>
                <a:lnTo>
                  <a:pt x="20" y="31"/>
                </a:lnTo>
                <a:lnTo>
                  <a:pt x="0" y="26"/>
                </a:lnTo>
                <a:close/>
              </a:path>
            </a:pathLst>
          </a:custGeom>
          <a:solidFill>
            <a:srgbClr val="FFFF00"/>
          </a:solidFill>
          <a:ln w="9525">
            <a:noFill/>
            <a:round/>
            <a:headEnd/>
            <a:tailEnd/>
          </a:ln>
        </p:spPr>
        <p:txBody>
          <a:bodyPr>
            <a:prstTxWarp prst="textNoShape">
              <a:avLst/>
            </a:prstTxWarp>
          </a:bodyPr>
          <a:lstStyle/>
          <a:p>
            <a:endParaRPr lang="en-US"/>
          </a:p>
        </p:txBody>
      </p:sp>
      <p:sp>
        <p:nvSpPr>
          <p:cNvPr id="28815" name="Freeform 143"/>
          <p:cNvSpPr>
            <a:spLocks/>
          </p:cNvSpPr>
          <p:nvPr/>
        </p:nvSpPr>
        <p:spPr bwMode="auto">
          <a:xfrm>
            <a:off x="6208713" y="2849563"/>
            <a:ext cx="49212" cy="46037"/>
          </a:xfrm>
          <a:custGeom>
            <a:avLst/>
            <a:gdLst>
              <a:gd name="T0" fmla="*/ 0 w 35"/>
              <a:gd name="T1" fmla="*/ 37405 h 32"/>
              <a:gd name="T2" fmla="*/ 21091 w 35"/>
              <a:gd name="T3" fmla="*/ 0 h 32"/>
              <a:gd name="T4" fmla="*/ 49212 w 35"/>
              <a:gd name="T5" fmla="*/ 7193 h 32"/>
              <a:gd name="T6" fmla="*/ 28121 w 35"/>
              <a:gd name="T7" fmla="*/ 46037 h 32"/>
              <a:gd name="T8" fmla="*/ 0 w 35"/>
              <a:gd name="T9" fmla="*/ 37405 h 32"/>
              <a:gd name="T10" fmla="*/ 0 60000 65536"/>
              <a:gd name="T11" fmla="*/ 0 60000 65536"/>
              <a:gd name="T12" fmla="*/ 0 60000 65536"/>
              <a:gd name="T13" fmla="*/ 0 60000 65536"/>
              <a:gd name="T14" fmla="*/ 0 60000 65536"/>
              <a:gd name="T15" fmla="*/ 0 w 35"/>
              <a:gd name="T16" fmla="*/ 0 h 32"/>
              <a:gd name="T17" fmla="*/ 35 w 35"/>
              <a:gd name="T18" fmla="*/ 32 h 32"/>
            </a:gdLst>
            <a:ahLst/>
            <a:cxnLst>
              <a:cxn ang="T10">
                <a:pos x="T0" y="T1"/>
              </a:cxn>
              <a:cxn ang="T11">
                <a:pos x="T2" y="T3"/>
              </a:cxn>
              <a:cxn ang="T12">
                <a:pos x="T4" y="T5"/>
              </a:cxn>
              <a:cxn ang="T13">
                <a:pos x="T6" y="T7"/>
              </a:cxn>
              <a:cxn ang="T14">
                <a:pos x="T8" y="T9"/>
              </a:cxn>
            </a:cxnLst>
            <a:rect l="T15" t="T16" r="T17" b="T18"/>
            <a:pathLst>
              <a:path w="35" h="32">
                <a:moveTo>
                  <a:pt x="0" y="26"/>
                </a:moveTo>
                <a:lnTo>
                  <a:pt x="15" y="0"/>
                </a:lnTo>
                <a:lnTo>
                  <a:pt x="35" y="5"/>
                </a:lnTo>
                <a:lnTo>
                  <a:pt x="20" y="32"/>
                </a:lnTo>
                <a:lnTo>
                  <a:pt x="0" y="26"/>
                </a:lnTo>
                <a:close/>
              </a:path>
            </a:pathLst>
          </a:custGeom>
          <a:solidFill>
            <a:srgbClr val="FFFF00"/>
          </a:solidFill>
          <a:ln w="9525">
            <a:noFill/>
            <a:round/>
            <a:headEnd/>
            <a:tailEnd/>
          </a:ln>
        </p:spPr>
        <p:txBody>
          <a:bodyPr>
            <a:prstTxWarp prst="textNoShape">
              <a:avLst/>
            </a:prstTxWarp>
          </a:bodyPr>
          <a:lstStyle/>
          <a:p>
            <a:endParaRPr lang="en-US"/>
          </a:p>
        </p:txBody>
      </p:sp>
      <p:sp>
        <p:nvSpPr>
          <p:cNvPr id="28816" name="Freeform 144"/>
          <p:cNvSpPr>
            <a:spLocks/>
          </p:cNvSpPr>
          <p:nvPr/>
        </p:nvSpPr>
        <p:spPr bwMode="auto">
          <a:xfrm>
            <a:off x="6286500" y="2733675"/>
            <a:ext cx="42863" cy="50800"/>
          </a:xfrm>
          <a:custGeom>
            <a:avLst/>
            <a:gdLst>
              <a:gd name="T0" fmla="*/ 0 w 30"/>
              <a:gd name="T1" fmla="*/ 43744 h 36"/>
              <a:gd name="T2" fmla="*/ 21432 w 30"/>
              <a:gd name="T3" fmla="*/ 0 h 36"/>
              <a:gd name="T4" fmla="*/ 42863 w 30"/>
              <a:gd name="T5" fmla="*/ 7056 h 36"/>
              <a:gd name="T6" fmla="*/ 21432 w 30"/>
              <a:gd name="T7" fmla="*/ 50800 h 36"/>
              <a:gd name="T8" fmla="*/ 0 w 30"/>
              <a:gd name="T9" fmla="*/ 43744 h 36"/>
              <a:gd name="T10" fmla="*/ 0 60000 65536"/>
              <a:gd name="T11" fmla="*/ 0 60000 65536"/>
              <a:gd name="T12" fmla="*/ 0 60000 65536"/>
              <a:gd name="T13" fmla="*/ 0 60000 65536"/>
              <a:gd name="T14" fmla="*/ 0 60000 65536"/>
              <a:gd name="T15" fmla="*/ 0 w 30"/>
              <a:gd name="T16" fmla="*/ 0 h 36"/>
              <a:gd name="T17" fmla="*/ 30 w 30"/>
              <a:gd name="T18" fmla="*/ 36 h 36"/>
            </a:gdLst>
            <a:ahLst/>
            <a:cxnLst>
              <a:cxn ang="T10">
                <a:pos x="T0" y="T1"/>
              </a:cxn>
              <a:cxn ang="T11">
                <a:pos x="T2" y="T3"/>
              </a:cxn>
              <a:cxn ang="T12">
                <a:pos x="T4" y="T5"/>
              </a:cxn>
              <a:cxn ang="T13">
                <a:pos x="T6" y="T7"/>
              </a:cxn>
              <a:cxn ang="T14">
                <a:pos x="T8" y="T9"/>
              </a:cxn>
            </a:cxnLst>
            <a:rect l="T15" t="T16" r="T17" b="T18"/>
            <a:pathLst>
              <a:path w="30" h="36">
                <a:moveTo>
                  <a:pt x="0" y="31"/>
                </a:moveTo>
                <a:lnTo>
                  <a:pt x="15" y="0"/>
                </a:lnTo>
                <a:lnTo>
                  <a:pt x="30" y="5"/>
                </a:lnTo>
                <a:lnTo>
                  <a:pt x="15" y="36"/>
                </a:lnTo>
                <a:lnTo>
                  <a:pt x="0" y="31"/>
                </a:lnTo>
                <a:close/>
              </a:path>
            </a:pathLst>
          </a:custGeom>
          <a:solidFill>
            <a:srgbClr val="FFFF00"/>
          </a:solidFill>
          <a:ln w="9525">
            <a:noFill/>
            <a:round/>
            <a:headEnd/>
            <a:tailEnd/>
          </a:ln>
        </p:spPr>
        <p:txBody>
          <a:bodyPr>
            <a:prstTxWarp prst="textNoShape">
              <a:avLst/>
            </a:prstTxWarp>
          </a:bodyPr>
          <a:lstStyle/>
          <a:p>
            <a:endParaRPr lang="en-US"/>
          </a:p>
        </p:txBody>
      </p:sp>
      <p:sp>
        <p:nvSpPr>
          <p:cNvPr id="28817" name="Freeform 145"/>
          <p:cNvSpPr>
            <a:spLocks/>
          </p:cNvSpPr>
          <p:nvPr/>
        </p:nvSpPr>
        <p:spPr bwMode="auto">
          <a:xfrm>
            <a:off x="6343650" y="2622550"/>
            <a:ext cx="49213" cy="42863"/>
          </a:xfrm>
          <a:custGeom>
            <a:avLst/>
            <a:gdLst>
              <a:gd name="T0" fmla="*/ 0 w 35"/>
              <a:gd name="T1" fmla="*/ 35950 h 31"/>
              <a:gd name="T2" fmla="*/ 21091 w 35"/>
              <a:gd name="T3" fmla="*/ 0 h 31"/>
              <a:gd name="T4" fmla="*/ 49213 w 35"/>
              <a:gd name="T5" fmla="*/ 6913 h 31"/>
              <a:gd name="T6" fmla="*/ 28122 w 35"/>
              <a:gd name="T7" fmla="*/ 42863 h 31"/>
              <a:gd name="T8" fmla="*/ 0 w 35"/>
              <a:gd name="T9" fmla="*/ 35950 h 31"/>
              <a:gd name="T10" fmla="*/ 0 60000 65536"/>
              <a:gd name="T11" fmla="*/ 0 60000 65536"/>
              <a:gd name="T12" fmla="*/ 0 60000 65536"/>
              <a:gd name="T13" fmla="*/ 0 60000 65536"/>
              <a:gd name="T14" fmla="*/ 0 60000 65536"/>
              <a:gd name="T15" fmla="*/ 0 w 35"/>
              <a:gd name="T16" fmla="*/ 0 h 31"/>
              <a:gd name="T17" fmla="*/ 35 w 35"/>
              <a:gd name="T18" fmla="*/ 31 h 31"/>
            </a:gdLst>
            <a:ahLst/>
            <a:cxnLst>
              <a:cxn ang="T10">
                <a:pos x="T0" y="T1"/>
              </a:cxn>
              <a:cxn ang="T11">
                <a:pos x="T2" y="T3"/>
              </a:cxn>
              <a:cxn ang="T12">
                <a:pos x="T4" y="T5"/>
              </a:cxn>
              <a:cxn ang="T13">
                <a:pos x="T6" y="T7"/>
              </a:cxn>
              <a:cxn ang="T14">
                <a:pos x="T8" y="T9"/>
              </a:cxn>
            </a:cxnLst>
            <a:rect l="T15" t="T16" r="T17" b="T18"/>
            <a:pathLst>
              <a:path w="35" h="31">
                <a:moveTo>
                  <a:pt x="0" y="26"/>
                </a:moveTo>
                <a:lnTo>
                  <a:pt x="15" y="0"/>
                </a:lnTo>
                <a:lnTo>
                  <a:pt x="35" y="5"/>
                </a:lnTo>
                <a:lnTo>
                  <a:pt x="20" y="31"/>
                </a:lnTo>
                <a:lnTo>
                  <a:pt x="0" y="26"/>
                </a:lnTo>
                <a:close/>
              </a:path>
            </a:pathLst>
          </a:custGeom>
          <a:solidFill>
            <a:srgbClr val="FFFF00"/>
          </a:solidFill>
          <a:ln w="9525">
            <a:noFill/>
            <a:round/>
            <a:headEnd/>
            <a:tailEnd/>
          </a:ln>
        </p:spPr>
        <p:txBody>
          <a:bodyPr>
            <a:prstTxWarp prst="textNoShape">
              <a:avLst/>
            </a:prstTxWarp>
          </a:bodyPr>
          <a:lstStyle/>
          <a:p>
            <a:endParaRPr lang="en-US"/>
          </a:p>
        </p:txBody>
      </p:sp>
      <p:sp>
        <p:nvSpPr>
          <p:cNvPr id="28818" name="Freeform 146"/>
          <p:cNvSpPr>
            <a:spLocks/>
          </p:cNvSpPr>
          <p:nvPr/>
        </p:nvSpPr>
        <p:spPr bwMode="auto">
          <a:xfrm>
            <a:off x="6413500" y="2511425"/>
            <a:ext cx="50800" cy="44450"/>
          </a:xfrm>
          <a:custGeom>
            <a:avLst/>
            <a:gdLst>
              <a:gd name="T0" fmla="*/ 0 w 36"/>
              <a:gd name="T1" fmla="*/ 37281 h 31"/>
              <a:gd name="T2" fmla="*/ 21167 w 36"/>
              <a:gd name="T3" fmla="*/ 0 h 31"/>
              <a:gd name="T4" fmla="*/ 50800 w 36"/>
              <a:gd name="T5" fmla="*/ 7169 h 31"/>
              <a:gd name="T6" fmla="*/ 29633 w 36"/>
              <a:gd name="T7" fmla="*/ 44450 h 31"/>
              <a:gd name="T8" fmla="*/ 0 w 36"/>
              <a:gd name="T9" fmla="*/ 37281 h 31"/>
              <a:gd name="T10" fmla="*/ 0 60000 65536"/>
              <a:gd name="T11" fmla="*/ 0 60000 65536"/>
              <a:gd name="T12" fmla="*/ 0 60000 65536"/>
              <a:gd name="T13" fmla="*/ 0 60000 65536"/>
              <a:gd name="T14" fmla="*/ 0 60000 65536"/>
              <a:gd name="T15" fmla="*/ 0 w 36"/>
              <a:gd name="T16" fmla="*/ 0 h 31"/>
              <a:gd name="T17" fmla="*/ 36 w 36"/>
              <a:gd name="T18" fmla="*/ 31 h 31"/>
            </a:gdLst>
            <a:ahLst/>
            <a:cxnLst>
              <a:cxn ang="T10">
                <a:pos x="T0" y="T1"/>
              </a:cxn>
              <a:cxn ang="T11">
                <a:pos x="T2" y="T3"/>
              </a:cxn>
              <a:cxn ang="T12">
                <a:pos x="T4" y="T5"/>
              </a:cxn>
              <a:cxn ang="T13">
                <a:pos x="T6" y="T7"/>
              </a:cxn>
              <a:cxn ang="T14">
                <a:pos x="T8" y="T9"/>
              </a:cxn>
            </a:cxnLst>
            <a:rect l="T15" t="T16" r="T17" b="T18"/>
            <a:pathLst>
              <a:path w="36" h="31">
                <a:moveTo>
                  <a:pt x="0" y="26"/>
                </a:moveTo>
                <a:lnTo>
                  <a:pt x="15" y="0"/>
                </a:lnTo>
                <a:lnTo>
                  <a:pt x="36" y="5"/>
                </a:lnTo>
                <a:lnTo>
                  <a:pt x="21" y="31"/>
                </a:lnTo>
                <a:lnTo>
                  <a:pt x="0" y="26"/>
                </a:lnTo>
                <a:close/>
              </a:path>
            </a:pathLst>
          </a:custGeom>
          <a:solidFill>
            <a:srgbClr val="FFFF00"/>
          </a:solidFill>
          <a:ln w="9525">
            <a:noFill/>
            <a:round/>
            <a:headEnd/>
            <a:tailEnd/>
          </a:ln>
        </p:spPr>
        <p:txBody>
          <a:bodyPr>
            <a:prstTxWarp prst="textNoShape">
              <a:avLst/>
            </a:prstTxWarp>
          </a:bodyPr>
          <a:lstStyle/>
          <a:p>
            <a:endParaRPr lang="en-US"/>
          </a:p>
        </p:txBody>
      </p:sp>
      <p:sp>
        <p:nvSpPr>
          <p:cNvPr id="28819" name="Freeform 147"/>
          <p:cNvSpPr>
            <a:spLocks/>
          </p:cNvSpPr>
          <p:nvPr/>
        </p:nvSpPr>
        <p:spPr bwMode="auto">
          <a:xfrm>
            <a:off x="6478588" y="2393950"/>
            <a:ext cx="49212" cy="42863"/>
          </a:xfrm>
          <a:custGeom>
            <a:avLst/>
            <a:gdLst>
              <a:gd name="T0" fmla="*/ 0 w 35"/>
              <a:gd name="T1" fmla="*/ 35950 h 31"/>
              <a:gd name="T2" fmla="*/ 21091 w 35"/>
              <a:gd name="T3" fmla="*/ 0 h 31"/>
              <a:gd name="T4" fmla="*/ 49212 w 35"/>
              <a:gd name="T5" fmla="*/ 6913 h 31"/>
              <a:gd name="T6" fmla="*/ 28121 w 35"/>
              <a:gd name="T7" fmla="*/ 42863 h 31"/>
              <a:gd name="T8" fmla="*/ 0 w 35"/>
              <a:gd name="T9" fmla="*/ 35950 h 31"/>
              <a:gd name="T10" fmla="*/ 0 60000 65536"/>
              <a:gd name="T11" fmla="*/ 0 60000 65536"/>
              <a:gd name="T12" fmla="*/ 0 60000 65536"/>
              <a:gd name="T13" fmla="*/ 0 60000 65536"/>
              <a:gd name="T14" fmla="*/ 0 60000 65536"/>
              <a:gd name="T15" fmla="*/ 0 w 35"/>
              <a:gd name="T16" fmla="*/ 0 h 31"/>
              <a:gd name="T17" fmla="*/ 35 w 35"/>
              <a:gd name="T18" fmla="*/ 31 h 31"/>
            </a:gdLst>
            <a:ahLst/>
            <a:cxnLst>
              <a:cxn ang="T10">
                <a:pos x="T0" y="T1"/>
              </a:cxn>
              <a:cxn ang="T11">
                <a:pos x="T2" y="T3"/>
              </a:cxn>
              <a:cxn ang="T12">
                <a:pos x="T4" y="T5"/>
              </a:cxn>
              <a:cxn ang="T13">
                <a:pos x="T6" y="T7"/>
              </a:cxn>
              <a:cxn ang="T14">
                <a:pos x="T8" y="T9"/>
              </a:cxn>
            </a:cxnLst>
            <a:rect l="T15" t="T16" r="T17" b="T18"/>
            <a:pathLst>
              <a:path w="35" h="31">
                <a:moveTo>
                  <a:pt x="0" y="26"/>
                </a:moveTo>
                <a:lnTo>
                  <a:pt x="15" y="0"/>
                </a:lnTo>
                <a:lnTo>
                  <a:pt x="35" y="5"/>
                </a:lnTo>
                <a:lnTo>
                  <a:pt x="20" y="31"/>
                </a:lnTo>
                <a:lnTo>
                  <a:pt x="0" y="26"/>
                </a:lnTo>
                <a:close/>
              </a:path>
            </a:pathLst>
          </a:custGeom>
          <a:solidFill>
            <a:srgbClr val="FFFF00"/>
          </a:solidFill>
          <a:ln w="9525">
            <a:noFill/>
            <a:round/>
            <a:headEnd/>
            <a:tailEnd/>
          </a:ln>
        </p:spPr>
        <p:txBody>
          <a:bodyPr>
            <a:prstTxWarp prst="textNoShape">
              <a:avLst/>
            </a:prstTxWarp>
          </a:bodyPr>
          <a:lstStyle/>
          <a:p>
            <a:endParaRPr lang="en-US"/>
          </a:p>
        </p:txBody>
      </p:sp>
      <p:sp>
        <p:nvSpPr>
          <p:cNvPr id="28820" name="Freeform 148"/>
          <p:cNvSpPr>
            <a:spLocks/>
          </p:cNvSpPr>
          <p:nvPr/>
        </p:nvSpPr>
        <p:spPr bwMode="auto">
          <a:xfrm>
            <a:off x="6548438" y="2284413"/>
            <a:ext cx="49212" cy="42862"/>
          </a:xfrm>
          <a:custGeom>
            <a:avLst/>
            <a:gdLst>
              <a:gd name="T0" fmla="*/ 0 w 35"/>
              <a:gd name="T1" fmla="*/ 35949 h 31"/>
              <a:gd name="T2" fmla="*/ 21091 w 35"/>
              <a:gd name="T3" fmla="*/ 0 h 31"/>
              <a:gd name="T4" fmla="*/ 49212 w 35"/>
              <a:gd name="T5" fmla="*/ 6913 h 31"/>
              <a:gd name="T6" fmla="*/ 28121 w 35"/>
              <a:gd name="T7" fmla="*/ 42862 h 31"/>
              <a:gd name="T8" fmla="*/ 0 w 35"/>
              <a:gd name="T9" fmla="*/ 35949 h 31"/>
              <a:gd name="T10" fmla="*/ 0 60000 65536"/>
              <a:gd name="T11" fmla="*/ 0 60000 65536"/>
              <a:gd name="T12" fmla="*/ 0 60000 65536"/>
              <a:gd name="T13" fmla="*/ 0 60000 65536"/>
              <a:gd name="T14" fmla="*/ 0 60000 65536"/>
              <a:gd name="T15" fmla="*/ 0 w 35"/>
              <a:gd name="T16" fmla="*/ 0 h 31"/>
              <a:gd name="T17" fmla="*/ 35 w 35"/>
              <a:gd name="T18" fmla="*/ 31 h 31"/>
            </a:gdLst>
            <a:ahLst/>
            <a:cxnLst>
              <a:cxn ang="T10">
                <a:pos x="T0" y="T1"/>
              </a:cxn>
              <a:cxn ang="T11">
                <a:pos x="T2" y="T3"/>
              </a:cxn>
              <a:cxn ang="T12">
                <a:pos x="T4" y="T5"/>
              </a:cxn>
              <a:cxn ang="T13">
                <a:pos x="T6" y="T7"/>
              </a:cxn>
              <a:cxn ang="T14">
                <a:pos x="T8" y="T9"/>
              </a:cxn>
            </a:cxnLst>
            <a:rect l="T15" t="T16" r="T17" b="T18"/>
            <a:pathLst>
              <a:path w="35" h="31">
                <a:moveTo>
                  <a:pt x="0" y="26"/>
                </a:moveTo>
                <a:lnTo>
                  <a:pt x="15" y="0"/>
                </a:lnTo>
                <a:lnTo>
                  <a:pt x="35" y="5"/>
                </a:lnTo>
                <a:lnTo>
                  <a:pt x="20" y="31"/>
                </a:lnTo>
                <a:lnTo>
                  <a:pt x="0" y="26"/>
                </a:lnTo>
                <a:close/>
              </a:path>
            </a:pathLst>
          </a:custGeom>
          <a:solidFill>
            <a:srgbClr val="FFFF00"/>
          </a:solidFill>
          <a:ln w="9525">
            <a:noFill/>
            <a:round/>
            <a:headEnd/>
            <a:tailEnd/>
          </a:ln>
        </p:spPr>
        <p:txBody>
          <a:bodyPr>
            <a:prstTxWarp prst="textNoShape">
              <a:avLst/>
            </a:prstTxWarp>
          </a:bodyPr>
          <a:lstStyle/>
          <a:p>
            <a:endParaRPr lang="en-US"/>
          </a:p>
        </p:txBody>
      </p:sp>
      <p:sp>
        <p:nvSpPr>
          <p:cNvPr id="28821" name="Rectangle 149"/>
          <p:cNvSpPr>
            <a:spLocks noChangeArrowheads="1"/>
          </p:cNvSpPr>
          <p:nvPr/>
        </p:nvSpPr>
        <p:spPr bwMode="auto">
          <a:xfrm>
            <a:off x="6577013" y="2297113"/>
            <a:ext cx="41275" cy="23812"/>
          </a:xfrm>
          <a:prstGeom prst="rect">
            <a:avLst/>
          </a:prstGeom>
          <a:solidFill>
            <a:srgbClr val="FFFF00"/>
          </a:solidFill>
          <a:ln w="9525">
            <a:noFill/>
            <a:miter lim="800000"/>
            <a:headEnd/>
            <a:tailEnd/>
          </a:ln>
        </p:spPr>
        <p:txBody>
          <a:bodyPr>
            <a:prstTxWarp prst="textNoShape">
              <a:avLst/>
            </a:prstTxWarp>
          </a:bodyPr>
          <a:lstStyle/>
          <a:p>
            <a:endParaRPr lang="en-US"/>
          </a:p>
        </p:txBody>
      </p:sp>
      <p:sp>
        <p:nvSpPr>
          <p:cNvPr id="28822" name="Rectangle 150"/>
          <p:cNvSpPr>
            <a:spLocks noChangeArrowheads="1"/>
          </p:cNvSpPr>
          <p:nvPr/>
        </p:nvSpPr>
        <p:spPr bwMode="auto">
          <a:xfrm>
            <a:off x="6704013" y="2297113"/>
            <a:ext cx="41275" cy="23812"/>
          </a:xfrm>
          <a:prstGeom prst="rect">
            <a:avLst/>
          </a:prstGeom>
          <a:solidFill>
            <a:srgbClr val="FFFF00"/>
          </a:solidFill>
          <a:ln w="9525">
            <a:noFill/>
            <a:miter lim="800000"/>
            <a:headEnd/>
            <a:tailEnd/>
          </a:ln>
        </p:spPr>
        <p:txBody>
          <a:bodyPr>
            <a:prstTxWarp prst="textNoShape">
              <a:avLst/>
            </a:prstTxWarp>
          </a:bodyPr>
          <a:lstStyle/>
          <a:p>
            <a:endParaRPr lang="en-US"/>
          </a:p>
        </p:txBody>
      </p:sp>
      <p:sp>
        <p:nvSpPr>
          <p:cNvPr id="28823" name="Rectangle 151"/>
          <p:cNvSpPr>
            <a:spLocks noChangeArrowheads="1"/>
          </p:cNvSpPr>
          <p:nvPr/>
        </p:nvSpPr>
        <p:spPr bwMode="auto">
          <a:xfrm>
            <a:off x="6831013" y="2297113"/>
            <a:ext cx="41275" cy="23812"/>
          </a:xfrm>
          <a:prstGeom prst="rect">
            <a:avLst/>
          </a:prstGeom>
          <a:solidFill>
            <a:srgbClr val="FFFF00"/>
          </a:solidFill>
          <a:ln w="9525">
            <a:noFill/>
            <a:miter lim="800000"/>
            <a:headEnd/>
            <a:tailEnd/>
          </a:ln>
        </p:spPr>
        <p:txBody>
          <a:bodyPr>
            <a:prstTxWarp prst="textNoShape">
              <a:avLst/>
            </a:prstTxWarp>
          </a:bodyPr>
          <a:lstStyle/>
          <a:p>
            <a:endParaRPr lang="en-US"/>
          </a:p>
        </p:txBody>
      </p:sp>
      <p:sp>
        <p:nvSpPr>
          <p:cNvPr id="28824" name="Rectangle 152"/>
          <p:cNvSpPr>
            <a:spLocks noChangeArrowheads="1"/>
          </p:cNvSpPr>
          <p:nvPr/>
        </p:nvSpPr>
        <p:spPr bwMode="auto">
          <a:xfrm>
            <a:off x="6958013" y="2297113"/>
            <a:ext cx="41275" cy="23812"/>
          </a:xfrm>
          <a:prstGeom prst="rect">
            <a:avLst/>
          </a:prstGeom>
          <a:solidFill>
            <a:srgbClr val="FFFF00"/>
          </a:solidFill>
          <a:ln w="9525">
            <a:noFill/>
            <a:miter lim="800000"/>
            <a:headEnd/>
            <a:tailEnd/>
          </a:ln>
        </p:spPr>
        <p:txBody>
          <a:bodyPr>
            <a:prstTxWarp prst="textNoShape">
              <a:avLst/>
            </a:prstTxWarp>
          </a:bodyPr>
          <a:lstStyle/>
          <a:p>
            <a:endParaRPr lang="en-US"/>
          </a:p>
        </p:txBody>
      </p:sp>
      <p:sp>
        <p:nvSpPr>
          <p:cNvPr id="28825" name="Rectangle 153"/>
          <p:cNvSpPr>
            <a:spLocks noChangeArrowheads="1"/>
          </p:cNvSpPr>
          <p:nvPr/>
        </p:nvSpPr>
        <p:spPr bwMode="auto">
          <a:xfrm>
            <a:off x="7083425" y="2297113"/>
            <a:ext cx="42863" cy="23812"/>
          </a:xfrm>
          <a:prstGeom prst="rect">
            <a:avLst/>
          </a:prstGeom>
          <a:solidFill>
            <a:srgbClr val="FFFF00"/>
          </a:solidFill>
          <a:ln w="9525">
            <a:noFill/>
            <a:miter lim="800000"/>
            <a:headEnd/>
            <a:tailEnd/>
          </a:ln>
        </p:spPr>
        <p:txBody>
          <a:bodyPr>
            <a:prstTxWarp prst="textNoShape">
              <a:avLst/>
            </a:prstTxWarp>
          </a:bodyPr>
          <a:lstStyle/>
          <a:p>
            <a:endParaRPr lang="en-US"/>
          </a:p>
        </p:txBody>
      </p:sp>
      <p:sp>
        <p:nvSpPr>
          <p:cNvPr id="28826" name="Rectangle 154"/>
          <p:cNvSpPr>
            <a:spLocks noChangeArrowheads="1"/>
          </p:cNvSpPr>
          <p:nvPr/>
        </p:nvSpPr>
        <p:spPr bwMode="auto">
          <a:xfrm>
            <a:off x="7210425" y="2297113"/>
            <a:ext cx="42863" cy="23812"/>
          </a:xfrm>
          <a:prstGeom prst="rect">
            <a:avLst/>
          </a:prstGeom>
          <a:solidFill>
            <a:srgbClr val="FFFF00"/>
          </a:solidFill>
          <a:ln w="9525">
            <a:noFill/>
            <a:miter lim="800000"/>
            <a:headEnd/>
            <a:tailEnd/>
          </a:ln>
        </p:spPr>
        <p:txBody>
          <a:bodyPr>
            <a:prstTxWarp prst="textNoShape">
              <a:avLst/>
            </a:prstTxWarp>
          </a:bodyPr>
          <a:lstStyle/>
          <a:p>
            <a:endParaRPr lang="en-US"/>
          </a:p>
        </p:txBody>
      </p:sp>
      <p:sp>
        <p:nvSpPr>
          <p:cNvPr id="28827" name="Rectangle 155"/>
          <p:cNvSpPr>
            <a:spLocks noChangeArrowheads="1"/>
          </p:cNvSpPr>
          <p:nvPr/>
        </p:nvSpPr>
        <p:spPr bwMode="auto">
          <a:xfrm>
            <a:off x="7337425" y="2297113"/>
            <a:ext cx="14288" cy="23812"/>
          </a:xfrm>
          <a:prstGeom prst="rect">
            <a:avLst/>
          </a:prstGeom>
          <a:solidFill>
            <a:srgbClr val="FFFF00"/>
          </a:solidFill>
          <a:ln w="9525">
            <a:noFill/>
            <a:miter lim="800000"/>
            <a:headEnd/>
            <a:tailEnd/>
          </a:ln>
        </p:spPr>
        <p:txBody>
          <a:bodyPr>
            <a:prstTxWarp prst="textNoShape">
              <a:avLst/>
            </a:prstTxWarp>
          </a:bodyPr>
          <a:lstStyle/>
          <a:p>
            <a:endParaRPr lang="en-US"/>
          </a:p>
        </p:txBody>
      </p:sp>
      <p:sp>
        <p:nvSpPr>
          <p:cNvPr id="28828" name="Freeform 156"/>
          <p:cNvSpPr>
            <a:spLocks/>
          </p:cNvSpPr>
          <p:nvPr/>
        </p:nvSpPr>
        <p:spPr bwMode="auto">
          <a:xfrm>
            <a:off x="5045075" y="2813050"/>
            <a:ext cx="147638" cy="73025"/>
          </a:xfrm>
          <a:custGeom>
            <a:avLst/>
            <a:gdLst>
              <a:gd name="T0" fmla="*/ 0 w 105"/>
              <a:gd name="T1" fmla="*/ 51960 h 52"/>
              <a:gd name="T2" fmla="*/ 140608 w 105"/>
              <a:gd name="T3" fmla="*/ 0 h 52"/>
              <a:gd name="T4" fmla="*/ 147638 w 105"/>
              <a:gd name="T5" fmla="*/ 22469 h 52"/>
              <a:gd name="T6" fmla="*/ 7030 w 105"/>
              <a:gd name="T7" fmla="*/ 73025 h 52"/>
              <a:gd name="T8" fmla="*/ 0 w 105"/>
              <a:gd name="T9" fmla="*/ 51960 h 52"/>
              <a:gd name="T10" fmla="*/ 0 60000 65536"/>
              <a:gd name="T11" fmla="*/ 0 60000 65536"/>
              <a:gd name="T12" fmla="*/ 0 60000 65536"/>
              <a:gd name="T13" fmla="*/ 0 60000 65536"/>
              <a:gd name="T14" fmla="*/ 0 60000 65536"/>
              <a:gd name="T15" fmla="*/ 0 w 105"/>
              <a:gd name="T16" fmla="*/ 0 h 52"/>
              <a:gd name="T17" fmla="*/ 105 w 105"/>
              <a:gd name="T18" fmla="*/ 52 h 52"/>
            </a:gdLst>
            <a:ahLst/>
            <a:cxnLst>
              <a:cxn ang="T10">
                <a:pos x="T0" y="T1"/>
              </a:cxn>
              <a:cxn ang="T11">
                <a:pos x="T2" y="T3"/>
              </a:cxn>
              <a:cxn ang="T12">
                <a:pos x="T4" y="T5"/>
              </a:cxn>
              <a:cxn ang="T13">
                <a:pos x="T6" y="T7"/>
              </a:cxn>
              <a:cxn ang="T14">
                <a:pos x="T8" y="T9"/>
              </a:cxn>
            </a:cxnLst>
            <a:rect l="T15" t="T16" r="T17" b="T18"/>
            <a:pathLst>
              <a:path w="105" h="52">
                <a:moveTo>
                  <a:pt x="0" y="37"/>
                </a:moveTo>
                <a:lnTo>
                  <a:pt x="100" y="0"/>
                </a:lnTo>
                <a:lnTo>
                  <a:pt x="105" y="16"/>
                </a:lnTo>
                <a:lnTo>
                  <a:pt x="5" y="52"/>
                </a:lnTo>
                <a:lnTo>
                  <a:pt x="0" y="37"/>
                </a:lnTo>
                <a:close/>
              </a:path>
            </a:pathLst>
          </a:custGeom>
          <a:solidFill>
            <a:srgbClr val="FFFF00"/>
          </a:solidFill>
          <a:ln w="9525">
            <a:noFill/>
            <a:round/>
            <a:headEnd/>
            <a:tailEnd/>
          </a:ln>
        </p:spPr>
        <p:txBody>
          <a:bodyPr>
            <a:prstTxWarp prst="textNoShape">
              <a:avLst/>
            </a:prstTxWarp>
          </a:bodyPr>
          <a:lstStyle/>
          <a:p>
            <a:endParaRPr lang="en-US"/>
          </a:p>
        </p:txBody>
      </p:sp>
      <p:sp>
        <p:nvSpPr>
          <p:cNvPr id="28829" name="Freeform 157"/>
          <p:cNvSpPr>
            <a:spLocks/>
          </p:cNvSpPr>
          <p:nvPr/>
        </p:nvSpPr>
        <p:spPr bwMode="auto">
          <a:xfrm>
            <a:off x="5264150" y="2740025"/>
            <a:ext cx="149225" cy="66675"/>
          </a:xfrm>
          <a:custGeom>
            <a:avLst/>
            <a:gdLst>
              <a:gd name="T0" fmla="*/ 0 w 106"/>
              <a:gd name="T1" fmla="*/ 43977 h 47"/>
              <a:gd name="T2" fmla="*/ 142186 w 106"/>
              <a:gd name="T3" fmla="*/ 0 h 47"/>
              <a:gd name="T4" fmla="*/ 149225 w 106"/>
              <a:gd name="T5" fmla="*/ 21279 h 47"/>
              <a:gd name="T6" fmla="*/ 7039 w 106"/>
              <a:gd name="T7" fmla="*/ 66675 h 47"/>
              <a:gd name="T8" fmla="*/ 0 w 106"/>
              <a:gd name="T9" fmla="*/ 43977 h 47"/>
              <a:gd name="T10" fmla="*/ 0 60000 65536"/>
              <a:gd name="T11" fmla="*/ 0 60000 65536"/>
              <a:gd name="T12" fmla="*/ 0 60000 65536"/>
              <a:gd name="T13" fmla="*/ 0 60000 65536"/>
              <a:gd name="T14" fmla="*/ 0 60000 65536"/>
              <a:gd name="T15" fmla="*/ 0 w 106"/>
              <a:gd name="T16" fmla="*/ 0 h 47"/>
              <a:gd name="T17" fmla="*/ 106 w 106"/>
              <a:gd name="T18" fmla="*/ 47 h 47"/>
            </a:gdLst>
            <a:ahLst/>
            <a:cxnLst>
              <a:cxn ang="T10">
                <a:pos x="T0" y="T1"/>
              </a:cxn>
              <a:cxn ang="T11">
                <a:pos x="T2" y="T3"/>
              </a:cxn>
              <a:cxn ang="T12">
                <a:pos x="T4" y="T5"/>
              </a:cxn>
              <a:cxn ang="T13">
                <a:pos x="T6" y="T7"/>
              </a:cxn>
              <a:cxn ang="T14">
                <a:pos x="T8" y="T9"/>
              </a:cxn>
            </a:cxnLst>
            <a:rect l="T15" t="T16" r="T17" b="T18"/>
            <a:pathLst>
              <a:path w="106" h="47">
                <a:moveTo>
                  <a:pt x="0" y="31"/>
                </a:moveTo>
                <a:lnTo>
                  <a:pt x="101" y="0"/>
                </a:lnTo>
                <a:lnTo>
                  <a:pt x="106" y="15"/>
                </a:lnTo>
                <a:lnTo>
                  <a:pt x="5" y="47"/>
                </a:lnTo>
                <a:lnTo>
                  <a:pt x="0" y="31"/>
                </a:lnTo>
                <a:close/>
              </a:path>
            </a:pathLst>
          </a:custGeom>
          <a:solidFill>
            <a:srgbClr val="FFFF00"/>
          </a:solidFill>
          <a:ln w="9525">
            <a:noFill/>
            <a:round/>
            <a:headEnd/>
            <a:tailEnd/>
          </a:ln>
        </p:spPr>
        <p:txBody>
          <a:bodyPr>
            <a:prstTxWarp prst="textNoShape">
              <a:avLst/>
            </a:prstTxWarp>
          </a:bodyPr>
          <a:lstStyle/>
          <a:p>
            <a:endParaRPr lang="en-US"/>
          </a:p>
        </p:txBody>
      </p:sp>
      <p:sp>
        <p:nvSpPr>
          <p:cNvPr id="28830" name="Freeform 158"/>
          <p:cNvSpPr>
            <a:spLocks/>
          </p:cNvSpPr>
          <p:nvPr/>
        </p:nvSpPr>
        <p:spPr bwMode="auto">
          <a:xfrm>
            <a:off x="5491163" y="2659063"/>
            <a:ext cx="147637" cy="74612"/>
          </a:xfrm>
          <a:custGeom>
            <a:avLst/>
            <a:gdLst>
              <a:gd name="T0" fmla="*/ 0 w 105"/>
              <a:gd name="T1" fmla="*/ 52088 h 53"/>
              <a:gd name="T2" fmla="*/ 140607 w 105"/>
              <a:gd name="T3" fmla="*/ 0 h 53"/>
              <a:gd name="T4" fmla="*/ 147637 w 105"/>
              <a:gd name="T5" fmla="*/ 22524 h 53"/>
              <a:gd name="T6" fmla="*/ 7030 w 105"/>
              <a:gd name="T7" fmla="*/ 74612 h 53"/>
              <a:gd name="T8" fmla="*/ 0 w 105"/>
              <a:gd name="T9" fmla="*/ 52088 h 53"/>
              <a:gd name="T10" fmla="*/ 0 60000 65536"/>
              <a:gd name="T11" fmla="*/ 0 60000 65536"/>
              <a:gd name="T12" fmla="*/ 0 60000 65536"/>
              <a:gd name="T13" fmla="*/ 0 60000 65536"/>
              <a:gd name="T14" fmla="*/ 0 60000 65536"/>
              <a:gd name="T15" fmla="*/ 0 w 105"/>
              <a:gd name="T16" fmla="*/ 0 h 53"/>
              <a:gd name="T17" fmla="*/ 105 w 105"/>
              <a:gd name="T18" fmla="*/ 53 h 53"/>
            </a:gdLst>
            <a:ahLst/>
            <a:cxnLst>
              <a:cxn ang="T10">
                <a:pos x="T0" y="T1"/>
              </a:cxn>
              <a:cxn ang="T11">
                <a:pos x="T2" y="T3"/>
              </a:cxn>
              <a:cxn ang="T12">
                <a:pos x="T4" y="T5"/>
              </a:cxn>
              <a:cxn ang="T13">
                <a:pos x="T6" y="T7"/>
              </a:cxn>
              <a:cxn ang="T14">
                <a:pos x="T8" y="T9"/>
              </a:cxn>
            </a:cxnLst>
            <a:rect l="T15" t="T16" r="T17" b="T18"/>
            <a:pathLst>
              <a:path w="105" h="53">
                <a:moveTo>
                  <a:pt x="0" y="37"/>
                </a:moveTo>
                <a:lnTo>
                  <a:pt x="100" y="0"/>
                </a:lnTo>
                <a:lnTo>
                  <a:pt x="105" y="16"/>
                </a:lnTo>
                <a:lnTo>
                  <a:pt x="5" y="53"/>
                </a:lnTo>
                <a:lnTo>
                  <a:pt x="0" y="37"/>
                </a:lnTo>
                <a:close/>
              </a:path>
            </a:pathLst>
          </a:custGeom>
          <a:solidFill>
            <a:srgbClr val="FFFF00"/>
          </a:solidFill>
          <a:ln w="9525">
            <a:noFill/>
            <a:round/>
            <a:headEnd/>
            <a:tailEnd/>
          </a:ln>
        </p:spPr>
        <p:txBody>
          <a:bodyPr>
            <a:prstTxWarp prst="textNoShape">
              <a:avLst/>
            </a:prstTxWarp>
          </a:bodyPr>
          <a:lstStyle/>
          <a:p>
            <a:endParaRPr lang="en-US"/>
          </a:p>
        </p:txBody>
      </p:sp>
      <p:sp>
        <p:nvSpPr>
          <p:cNvPr id="28831" name="Freeform 159"/>
          <p:cNvSpPr>
            <a:spLocks/>
          </p:cNvSpPr>
          <p:nvPr/>
        </p:nvSpPr>
        <p:spPr bwMode="auto">
          <a:xfrm>
            <a:off x="5708650" y="2592388"/>
            <a:ext cx="120650" cy="58737"/>
          </a:xfrm>
          <a:custGeom>
            <a:avLst/>
            <a:gdLst>
              <a:gd name="T0" fmla="*/ 0 w 85"/>
              <a:gd name="T1" fmla="*/ 36361 h 42"/>
              <a:gd name="T2" fmla="*/ 113553 w 85"/>
              <a:gd name="T3" fmla="*/ 0 h 42"/>
              <a:gd name="T4" fmla="*/ 120650 w 85"/>
              <a:gd name="T5" fmla="*/ 22376 h 42"/>
              <a:gd name="T6" fmla="*/ 7097 w 85"/>
              <a:gd name="T7" fmla="*/ 58737 h 42"/>
              <a:gd name="T8" fmla="*/ 0 w 85"/>
              <a:gd name="T9" fmla="*/ 36361 h 42"/>
              <a:gd name="T10" fmla="*/ 0 60000 65536"/>
              <a:gd name="T11" fmla="*/ 0 60000 65536"/>
              <a:gd name="T12" fmla="*/ 0 60000 65536"/>
              <a:gd name="T13" fmla="*/ 0 60000 65536"/>
              <a:gd name="T14" fmla="*/ 0 60000 65536"/>
              <a:gd name="T15" fmla="*/ 0 w 85"/>
              <a:gd name="T16" fmla="*/ 0 h 42"/>
              <a:gd name="T17" fmla="*/ 85 w 85"/>
              <a:gd name="T18" fmla="*/ 42 h 42"/>
            </a:gdLst>
            <a:ahLst/>
            <a:cxnLst>
              <a:cxn ang="T10">
                <a:pos x="T0" y="T1"/>
              </a:cxn>
              <a:cxn ang="T11">
                <a:pos x="T2" y="T3"/>
              </a:cxn>
              <a:cxn ang="T12">
                <a:pos x="T4" y="T5"/>
              </a:cxn>
              <a:cxn ang="T13">
                <a:pos x="T6" y="T7"/>
              </a:cxn>
              <a:cxn ang="T14">
                <a:pos x="T8" y="T9"/>
              </a:cxn>
            </a:cxnLst>
            <a:rect l="T15" t="T16" r="T17" b="T18"/>
            <a:pathLst>
              <a:path w="85" h="42">
                <a:moveTo>
                  <a:pt x="0" y="26"/>
                </a:moveTo>
                <a:lnTo>
                  <a:pt x="80" y="0"/>
                </a:lnTo>
                <a:lnTo>
                  <a:pt x="85" y="16"/>
                </a:lnTo>
                <a:lnTo>
                  <a:pt x="5" y="42"/>
                </a:lnTo>
                <a:lnTo>
                  <a:pt x="0" y="26"/>
                </a:lnTo>
                <a:close/>
              </a:path>
            </a:pathLst>
          </a:custGeom>
          <a:solidFill>
            <a:srgbClr val="FFFF00"/>
          </a:solidFill>
          <a:ln w="9525">
            <a:noFill/>
            <a:round/>
            <a:headEnd/>
            <a:tailEnd/>
          </a:ln>
        </p:spPr>
        <p:txBody>
          <a:bodyPr>
            <a:prstTxWarp prst="textNoShape">
              <a:avLst/>
            </a:prstTxWarp>
          </a:bodyPr>
          <a:lstStyle/>
          <a:p>
            <a:endParaRPr lang="en-US"/>
          </a:p>
        </p:txBody>
      </p:sp>
      <p:sp>
        <p:nvSpPr>
          <p:cNvPr id="28832" name="Freeform 160"/>
          <p:cNvSpPr>
            <a:spLocks/>
          </p:cNvSpPr>
          <p:nvPr/>
        </p:nvSpPr>
        <p:spPr bwMode="auto">
          <a:xfrm>
            <a:off x="5807075" y="2586038"/>
            <a:ext cx="155575" cy="28575"/>
          </a:xfrm>
          <a:custGeom>
            <a:avLst/>
            <a:gdLst>
              <a:gd name="T0" fmla="*/ 0 w 110"/>
              <a:gd name="T1" fmla="*/ 6804 h 21"/>
              <a:gd name="T2" fmla="*/ 148503 w 110"/>
              <a:gd name="T3" fmla="*/ 0 h 21"/>
              <a:gd name="T4" fmla="*/ 155575 w 110"/>
              <a:gd name="T5" fmla="*/ 21771 h 21"/>
              <a:gd name="T6" fmla="*/ 7072 w 110"/>
              <a:gd name="T7" fmla="*/ 28575 h 21"/>
              <a:gd name="T8" fmla="*/ 0 w 110"/>
              <a:gd name="T9" fmla="*/ 6804 h 21"/>
              <a:gd name="T10" fmla="*/ 0 60000 65536"/>
              <a:gd name="T11" fmla="*/ 0 60000 65536"/>
              <a:gd name="T12" fmla="*/ 0 60000 65536"/>
              <a:gd name="T13" fmla="*/ 0 60000 65536"/>
              <a:gd name="T14" fmla="*/ 0 60000 65536"/>
              <a:gd name="T15" fmla="*/ 0 w 110"/>
              <a:gd name="T16" fmla="*/ 0 h 21"/>
              <a:gd name="T17" fmla="*/ 110 w 110"/>
              <a:gd name="T18" fmla="*/ 21 h 21"/>
            </a:gdLst>
            <a:ahLst/>
            <a:cxnLst>
              <a:cxn ang="T10">
                <a:pos x="T0" y="T1"/>
              </a:cxn>
              <a:cxn ang="T11">
                <a:pos x="T2" y="T3"/>
              </a:cxn>
              <a:cxn ang="T12">
                <a:pos x="T4" y="T5"/>
              </a:cxn>
              <a:cxn ang="T13">
                <a:pos x="T6" y="T7"/>
              </a:cxn>
              <a:cxn ang="T14">
                <a:pos x="T8" y="T9"/>
              </a:cxn>
            </a:cxnLst>
            <a:rect l="T15" t="T16" r="T17" b="T18"/>
            <a:pathLst>
              <a:path w="110" h="21">
                <a:moveTo>
                  <a:pt x="0" y="5"/>
                </a:moveTo>
                <a:lnTo>
                  <a:pt x="105" y="0"/>
                </a:lnTo>
                <a:lnTo>
                  <a:pt x="110" y="16"/>
                </a:lnTo>
                <a:lnTo>
                  <a:pt x="5" y="21"/>
                </a:lnTo>
                <a:lnTo>
                  <a:pt x="0" y="5"/>
                </a:lnTo>
                <a:close/>
              </a:path>
            </a:pathLst>
          </a:custGeom>
          <a:solidFill>
            <a:srgbClr val="FFFF00"/>
          </a:solidFill>
          <a:ln w="9525">
            <a:noFill/>
            <a:round/>
            <a:headEnd/>
            <a:tailEnd/>
          </a:ln>
        </p:spPr>
        <p:txBody>
          <a:bodyPr>
            <a:prstTxWarp prst="textNoShape">
              <a:avLst/>
            </a:prstTxWarp>
          </a:bodyPr>
          <a:lstStyle/>
          <a:p>
            <a:endParaRPr lang="en-US"/>
          </a:p>
        </p:txBody>
      </p:sp>
      <p:sp>
        <p:nvSpPr>
          <p:cNvPr id="28833" name="Freeform 161"/>
          <p:cNvSpPr>
            <a:spLocks/>
          </p:cNvSpPr>
          <p:nvPr/>
        </p:nvSpPr>
        <p:spPr bwMode="auto">
          <a:xfrm>
            <a:off x="6040438" y="2571750"/>
            <a:ext cx="153987" cy="26988"/>
          </a:xfrm>
          <a:custGeom>
            <a:avLst/>
            <a:gdLst>
              <a:gd name="T0" fmla="*/ 0 w 110"/>
              <a:gd name="T1" fmla="*/ 6747 h 20"/>
              <a:gd name="T2" fmla="*/ 146988 w 110"/>
              <a:gd name="T3" fmla="*/ 0 h 20"/>
              <a:gd name="T4" fmla="*/ 153987 w 110"/>
              <a:gd name="T5" fmla="*/ 20241 h 20"/>
              <a:gd name="T6" fmla="*/ 6999 w 110"/>
              <a:gd name="T7" fmla="*/ 26988 h 20"/>
              <a:gd name="T8" fmla="*/ 0 w 110"/>
              <a:gd name="T9" fmla="*/ 6747 h 20"/>
              <a:gd name="T10" fmla="*/ 0 60000 65536"/>
              <a:gd name="T11" fmla="*/ 0 60000 65536"/>
              <a:gd name="T12" fmla="*/ 0 60000 65536"/>
              <a:gd name="T13" fmla="*/ 0 60000 65536"/>
              <a:gd name="T14" fmla="*/ 0 60000 65536"/>
              <a:gd name="T15" fmla="*/ 0 w 110"/>
              <a:gd name="T16" fmla="*/ 0 h 20"/>
              <a:gd name="T17" fmla="*/ 110 w 110"/>
              <a:gd name="T18" fmla="*/ 20 h 20"/>
            </a:gdLst>
            <a:ahLst/>
            <a:cxnLst>
              <a:cxn ang="T10">
                <a:pos x="T0" y="T1"/>
              </a:cxn>
              <a:cxn ang="T11">
                <a:pos x="T2" y="T3"/>
              </a:cxn>
              <a:cxn ang="T12">
                <a:pos x="T4" y="T5"/>
              </a:cxn>
              <a:cxn ang="T13">
                <a:pos x="T6" y="T7"/>
              </a:cxn>
              <a:cxn ang="T14">
                <a:pos x="T8" y="T9"/>
              </a:cxn>
            </a:cxnLst>
            <a:rect l="T15" t="T16" r="T17" b="T18"/>
            <a:pathLst>
              <a:path w="110" h="20">
                <a:moveTo>
                  <a:pt x="0" y="5"/>
                </a:moveTo>
                <a:lnTo>
                  <a:pt x="105" y="0"/>
                </a:lnTo>
                <a:lnTo>
                  <a:pt x="110" y="15"/>
                </a:lnTo>
                <a:lnTo>
                  <a:pt x="5" y="20"/>
                </a:lnTo>
                <a:lnTo>
                  <a:pt x="0" y="5"/>
                </a:lnTo>
                <a:close/>
              </a:path>
            </a:pathLst>
          </a:custGeom>
          <a:solidFill>
            <a:srgbClr val="FFFF00"/>
          </a:solidFill>
          <a:ln w="9525">
            <a:noFill/>
            <a:round/>
            <a:headEnd/>
            <a:tailEnd/>
          </a:ln>
        </p:spPr>
        <p:txBody>
          <a:bodyPr>
            <a:prstTxWarp prst="textNoShape">
              <a:avLst/>
            </a:prstTxWarp>
          </a:bodyPr>
          <a:lstStyle/>
          <a:p>
            <a:endParaRPr lang="en-US"/>
          </a:p>
        </p:txBody>
      </p:sp>
      <p:sp>
        <p:nvSpPr>
          <p:cNvPr id="28834" name="Freeform 162"/>
          <p:cNvSpPr>
            <a:spLocks/>
          </p:cNvSpPr>
          <p:nvPr/>
        </p:nvSpPr>
        <p:spPr bwMode="auto">
          <a:xfrm>
            <a:off x="6272213" y="2547938"/>
            <a:ext cx="155575" cy="38100"/>
          </a:xfrm>
          <a:custGeom>
            <a:avLst/>
            <a:gdLst>
              <a:gd name="T0" fmla="*/ 0 w 110"/>
              <a:gd name="T1" fmla="*/ 14654 h 26"/>
              <a:gd name="T2" fmla="*/ 148503 w 110"/>
              <a:gd name="T3" fmla="*/ 0 h 26"/>
              <a:gd name="T4" fmla="*/ 155575 w 110"/>
              <a:gd name="T5" fmla="*/ 23446 h 26"/>
              <a:gd name="T6" fmla="*/ 7072 w 110"/>
              <a:gd name="T7" fmla="*/ 38100 h 26"/>
              <a:gd name="T8" fmla="*/ 0 w 110"/>
              <a:gd name="T9" fmla="*/ 14654 h 26"/>
              <a:gd name="T10" fmla="*/ 0 60000 65536"/>
              <a:gd name="T11" fmla="*/ 0 60000 65536"/>
              <a:gd name="T12" fmla="*/ 0 60000 65536"/>
              <a:gd name="T13" fmla="*/ 0 60000 65536"/>
              <a:gd name="T14" fmla="*/ 0 60000 65536"/>
              <a:gd name="T15" fmla="*/ 0 w 110"/>
              <a:gd name="T16" fmla="*/ 0 h 26"/>
              <a:gd name="T17" fmla="*/ 110 w 110"/>
              <a:gd name="T18" fmla="*/ 26 h 26"/>
            </a:gdLst>
            <a:ahLst/>
            <a:cxnLst>
              <a:cxn ang="T10">
                <a:pos x="T0" y="T1"/>
              </a:cxn>
              <a:cxn ang="T11">
                <a:pos x="T2" y="T3"/>
              </a:cxn>
              <a:cxn ang="T12">
                <a:pos x="T4" y="T5"/>
              </a:cxn>
              <a:cxn ang="T13">
                <a:pos x="T6" y="T7"/>
              </a:cxn>
              <a:cxn ang="T14">
                <a:pos x="T8" y="T9"/>
              </a:cxn>
            </a:cxnLst>
            <a:rect l="T15" t="T16" r="T17" b="T18"/>
            <a:pathLst>
              <a:path w="110" h="26">
                <a:moveTo>
                  <a:pt x="0" y="10"/>
                </a:moveTo>
                <a:lnTo>
                  <a:pt x="105" y="0"/>
                </a:lnTo>
                <a:lnTo>
                  <a:pt x="110" y="16"/>
                </a:lnTo>
                <a:lnTo>
                  <a:pt x="5" y="26"/>
                </a:lnTo>
                <a:lnTo>
                  <a:pt x="0" y="10"/>
                </a:lnTo>
                <a:close/>
              </a:path>
            </a:pathLst>
          </a:custGeom>
          <a:solidFill>
            <a:srgbClr val="FFFF00"/>
          </a:solidFill>
          <a:ln w="9525">
            <a:noFill/>
            <a:round/>
            <a:headEnd/>
            <a:tailEnd/>
          </a:ln>
        </p:spPr>
        <p:txBody>
          <a:bodyPr>
            <a:prstTxWarp prst="textNoShape">
              <a:avLst/>
            </a:prstTxWarp>
          </a:bodyPr>
          <a:lstStyle/>
          <a:p>
            <a:endParaRPr lang="en-US"/>
          </a:p>
        </p:txBody>
      </p:sp>
      <p:sp>
        <p:nvSpPr>
          <p:cNvPr id="28835" name="Freeform 163"/>
          <p:cNvSpPr>
            <a:spLocks/>
          </p:cNvSpPr>
          <p:nvPr/>
        </p:nvSpPr>
        <p:spPr bwMode="auto">
          <a:xfrm>
            <a:off x="6505575" y="2541588"/>
            <a:ext cx="85725" cy="30162"/>
          </a:xfrm>
          <a:custGeom>
            <a:avLst/>
            <a:gdLst>
              <a:gd name="T0" fmla="*/ 0 w 60"/>
              <a:gd name="T1" fmla="*/ 7181 h 21"/>
              <a:gd name="T2" fmla="*/ 78581 w 60"/>
              <a:gd name="T3" fmla="*/ 0 h 21"/>
              <a:gd name="T4" fmla="*/ 85725 w 60"/>
              <a:gd name="T5" fmla="*/ 21544 h 21"/>
              <a:gd name="T6" fmla="*/ 7144 w 60"/>
              <a:gd name="T7" fmla="*/ 30162 h 21"/>
              <a:gd name="T8" fmla="*/ 0 w 60"/>
              <a:gd name="T9" fmla="*/ 7181 h 21"/>
              <a:gd name="T10" fmla="*/ 0 60000 65536"/>
              <a:gd name="T11" fmla="*/ 0 60000 65536"/>
              <a:gd name="T12" fmla="*/ 0 60000 65536"/>
              <a:gd name="T13" fmla="*/ 0 60000 65536"/>
              <a:gd name="T14" fmla="*/ 0 60000 65536"/>
              <a:gd name="T15" fmla="*/ 0 w 60"/>
              <a:gd name="T16" fmla="*/ 0 h 21"/>
              <a:gd name="T17" fmla="*/ 60 w 60"/>
              <a:gd name="T18" fmla="*/ 21 h 21"/>
            </a:gdLst>
            <a:ahLst/>
            <a:cxnLst>
              <a:cxn ang="T10">
                <a:pos x="T0" y="T1"/>
              </a:cxn>
              <a:cxn ang="T11">
                <a:pos x="T2" y="T3"/>
              </a:cxn>
              <a:cxn ang="T12">
                <a:pos x="T4" y="T5"/>
              </a:cxn>
              <a:cxn ang="T13">
                <a:pos x="T6" y="T7"/>
              </a:cxn>
              <a:cxn ang="T14">
                <a:pos x="T8" y="T9"/>
              </a:cxn>
            </a:cxnLst>
            <a:rect l="T15" t="T16" r="T17" b="T18"/>
            <a:pathLst>
              <a:path w="60" h="21">
                <a:moveTo>
                  <a:pt x="0" y="5"/>
                </a:moveTo>
                <a:lnTo>
                  <a:pt x="55" y="0"/>
                </a:lnTo>
                <a:lnTo>
                  <a:pt x="60" y="15"/>
                </a:lnTo>
                <a:lnTo>
                  <a:pt x="5" y="21"/>
                </a:lnTo>
                <a:lnTo>
                  <a:pt x="0" y="5"/>
                </a:lnTo>
                <a:close/>
              </a:path>
            </a:pathLst>
          </a:custGeom>
          <a:solidFill>
            <a:srgbClr val="FFFF00"/>
          </a:solidFill>
          <a:ln w="9525">
            <a:noFill/>
            <a:round/>
            <a:headEnd/>
            <a:tailEnd/>
          </a:ln>
        </p:spPr>
        <p:txBody>
          <a:bodyPr>
            <a:prstTxWarp prst="textNoShape">
              <a:avLst/>
            </a:prstTxWarp>
          </a:bodyPr>
          <a:lstStyle/>
          <a:p>
            <a:endParaRPr lang="en-US"/>
          </a:p>
        </p:txBody>
      </p:sp>
      <p:sp>
        <p:nvSpPr>
          <p:cNvPr id="28836" name="Freeform 164"/>
          <p:cNvSpPr>
            <a:spLocks/>
          </p:cNvSpPr>
          <p:nvPr/>
        </p:nvSpPr>
        <p:spPr bwMode="auto">
          <a:xfrm>
            <a:off x="6562725" y="2430463"/>
            <a:ext cx="112713" cy="131762"/>
          </a:xfrm>
          <a:custGeom>
            <a:avLst/>
            <a:gdLst>
              <a:gd name="T0" fmla="*/ 0 w 80"/>
              <a:gd name="T1" fmla="*/ 102326 h 94"/>
              <a:gd name="T2" fmla="*/ 105668 w 80"/>
              <a:gd name="T3" fmla="*/ 0 h 94"/>
              <a:gd name="T4" fmla="*/ 112713 w 80"/>
              <a:gd name="T5" fmla="*/ 29436 h 94"/>
              <a:gd name="T6" fmla="*/ 7045 w 80"/>
              <a:gd name="T7" fmla="*/ 131762 h 94"/>
              <a:gd name="T8" fmla="*/ 0 w 80"/>
              <a:gd name="T9" fmla="*/ 102326 h 94"/>
              <a:gd name="T10" fmla="*/ 0 60000 65536"/>
              <a:gd name="T11" fmla="*/ 0 60000 65536"/>
              <a:gd name="T12" fmla="*/ 0 60000 65536"/>
              <a:gd name="T13" fmla="*/ 0 60000 65536"/>
              <a:gd name="T14" fmla="*/ 0 60000 65536"/>
              <a:gd name="T15" fmla="*/ 0 w 80"/>
              <a:gd name="T16" fmla="*/ 0 h 94"/>
              <a:gd name="T17" fmla="*/ 80 w 80"/>
              <a:gd name="T18" fmla="*/ 94 h 94"/>
            </a:gdLst>
            <a:ahLst/>
            <a:cxnLst>
              <a:cxn ang="T10">
                <a:pos x="T0" y="T1"/>
              </a:cxn>
              <a:cxn ang="T11">
                <a:pos x="T2" y="T3"/>
              </a:cxn>
              <a:cxn ang="T12">
                <a:pos x="T4" y="T5"/>
              </a:cxn>
              <a:cxn ang="T13">
                <a:pos x="T6" y="T7"/>
              </a:cxn>
              <a:cxn ang="T14">
                <a:pos x="T8" y="T9"/>
              </a:cxn>
            </a:cxnLst>
            <a:rect l="T15" t="T16" r="T17" b="T18"/>
            <a:pathLst>
              <a:path w="80" h="94">
                <a:moveTo>
                  <a:pt x="0" y="73"/>
                </a:moveTo>
                <a:lnTo>
                  <a:pt x="75" y="0"/>
                </a:lnTo>
                <a:lnTo>
                  <a:pt x="80" y="21"/>
                </a:lnTo>
                <a:lnTo>
                  <a:pt x="5" y="94"/>
                </a:lnTo>
                <a:lnTo>
                  <a:pt x="0" y="73"/>
                </a:lnTo>
                <a:close/>
              </a:path>
            </a:pathLst>
          </a:custGeom>
          <a:solidFill>
            <a:srgbClr val="FFFF00"/>
          </a:solidFill>
          <a:ln w="9525">
            <a:noFill/>
            <a:round/>
            <a:headEnd/>
            <a:tailEnd/>
          </a:ln>
        </p:spPr>
        <p:txBody>
          <a:bodyPr>
            <a:prstTxWarp prst="textNoShape">
              <a:avLst/>
            </a:prstTxWarp>
          </a:bodyPr>
          <a:lstStyle/>
          <a:p>
            <a:endParaRPr lang="en-US"/>
          </a:p>
        </p:txBody>
      </p:sp>
      <p:sp>
        <p:nvSpPr>
          <p:cNvPr id="28837" name="Freeform 165"/>
          <p:cNvSpPr>
            <a:spLocks/>
          </p:cNvSpPr>
          <p:nvPr/>
        </p:nvSpPr>
        <p:spPr bwMode="auto">
          <a:xfrm>
            <a:off x="6731000" y="2260600"/>
            <a:ext cx="120650" cy="139700"/>
          </a:xfrm>
          <a:custGeom>
            <a:avLst/>
            <a:gdLst>
              <a:gd name="T0" fmla="*/ 0 w 85"/>
              <a:gd name="T1" fmla="*/ 110067 h 99"/>
              <a:gd name="T2" fmla="*/ 113553 w 85"/>
              <a:gd name="T3" fmla="*/ 0 h 99"/>
              <a:gd name="T4" fmla="*/ 120650 w 85"/>
              <a:gd name="T5" fmla="*/ 29633 h 99"/>
              <a:gd name="T6" fmla="*/ 7097 w 85"/>
              <a:gd name="T7" fmla="*/ 139700 h 99"/>
              <a:gd name="T8" fmla="*/ 0 w 85"/>
              <a:gd name="T9" fmla="*/ 110067 h 99"/>
              <a:gd name="T10" fmla="*/ 0 60000 65536"/>
              <a:gd name="T11" fmla="*/ 0 60000 65536"/>
              <a:gd name="T12" fmla="*/ 0 60000 65536"/>
              <a:gd name="T13" fmla="*/ 0 60000 65536"/>
              <a:gd name="T14" fmla="*/ 0 60000 65536"/>
              <a:gd name="T15" fmla="*/ 0 w 85"/>
              <a:gd name="T16" fmla="*/ 0 h 99"/>
              <a:gd name="T17" fmla="*/ 85 w 85"/>
              <a:gd name="T18" fmla="*/ 99 h 99"/>
            </a:gdLst>
            <a:ahLst/>
            <a:cxnLst>
              <a:cxn ang="T10">
                <a:pos x="T0" y="T1"/>
              </a:cxn>
              <a:cxn ang="T11">
                <a:pos x="T2" y="T3"/>
              </a:cxn>
              <a:cxn ang="T12">
                <a:pos x="T4" y="T5"/>
              </a:cxn>
              <a:cxn ang="T13">
                <a:pos x="T6" y="T7"/>
              </a:cxn>
              <a:cxn ang="T14">
                <a:pos x="T8" y="T9"/>
              </a:cxn>
            </a:cxnLst>
            <a:rect l="T15" t="T16" r="T17" b="T18"/>
            <a:pathLst>
              <a:path w="85" h="99">
                <a:moveTo>
                  <a:pt x="0" y="78"/>
                </a:moveTo>
                <a:lnTo>
                  <a:pt x="80" y="0"/>
                </a:lnTo>
                <a:lnTo>
                  <a:pt x="85" y="21"/>
                </a:lnTo>
                <a:lnTo>
                  <a:pt x="5" y="99"/>
                </a:lnTo>
                <a:lnTo>
                  <a:pt x="0" y="78"/>
                </a:lnTo>
                <a:close/>
              </a:path>
            </a:pathLst>
          </a:custGeom>
          <a:solidFill>
            <a:srgbClr val="FFFF00"/>
          </a:solidFill>
          <a:ln w="9525">
            <a:noFill/>
            <a:round/>
            <a:headEnd/>
            <a:tailEnd/>
          </a:ln>
        </p:spPr>
        <p:txBody>
          <a:bodyPr>
            <a:prstTxWarp prst="textNoShape">
              <a:avLst/>
            </a:prstTxWarp>
          </a:bodyPr>
          <a:lstStyle/>
          <a:p>
            <a:endParaRPr lang="en-US"/>
          </a:p>
        </p:txBody>
      </p:sp>
      <p:sp>
        <p:nvSpPr>
          <p:cNvPr id="28838" name="Freeform 166"/>
          <p:cNvSpPr>
            <a:spLocks/>
          </p:cNvSpPr>
          <p:nvPr/>
        </p:nvSpPr>
        <p:spPr bwMode="auto">
          <a:xfrm>
            <a:off x="6907213" y="2098675"/>
            <a:ext cx="112712" cy="133350"/>
          </a:xfrm>
          <a:custGeom>
            <a:avLst/>
            <a:gdLst>
              <a:gd name="T0" fmla="*/ 0 w 80"/>
              <a:gd name="T1" fmla="*/ 103559 h 94"/>
              <a:gd name="T2" fmla="*/ 105668 w 80"/>
              <a:gd name="T3" fmla="*/ 0 h 94"/>
              <a:gd name="T4" fmla="*/ 112712 w 80"/>
              <a:gd name="T5" fmla="*/ 29791 h 94"/>
              <a:gd name="T6" fmla="*/ 7045 w 80"/>
              <a:gd name="T7" fmla="*/ 133350 h 94"/>
              <a:gd name="T8" fmla="*/ 0 w 80"/>
              <a:gd name="T9" fmla="*/ 103559 h 94"/>
              <a:gd name="T10" fmla="*/ 0 60000 65536"/>
              <a:gd name="T11" fmla="*/ 0 60000 65536"/>
              <a:gd name="T12" fmla="*/ 0 60000 65536"/>
              <a:gd name="T13" fmla="*/ 0 60000 65536"/>
              <a:gd name="T14" fmla="*/ 0 60000 65536"/>
              <a:gd name="T15" fmla="*/ 0 w 80"/>
              <a:gd name="T16" fmla="*/ 0 h 94"/>
              <a:gd name="T17" fmla="*/ 80 w 80"/>
              <a:gd name="T18" fmla="*/ 94 h 94"/>
            </a:gdLst>
            <a:ahLst/>
            <a:cxnLst>
              <a:cxn ang="T10">
                <a:pos x="T0" y="T1"/>
              </a:cxn>
              <a:cxn ang="T11">
                <a:pos x="T2" y="T3"/>
              </a:cxn>
              <a:cxn ang="T12">
                <a:pos x="T4" y="T5"/>
              </a:cxn>
              <a:cxn ang="T13">
                <a:pos x="T6" y="T7"/>
              </a:cxn>
              <a:cxn ang="T14">
                <a:pos x="T8" y="T9"/>
              </a:cxn>
            </a:cxnLst>
            <a:rect l="T15" t="T16" r="T17" b="T18"/>
            <a:pathLst>
              <a:path w="80" h="94">
                <a:moveTo>
                  <a:pt x="0" y="73"/>
                </a:moveTo>
                <a:lnTo>
                  <a:pt x="75" y="0"/>
                </a:lnTo>
                <a:lnTo>
                  <a:pt x="80" y="21"/>
                </a:lnTo>
                <a:lnTo>
                  <a:pt x="5" y="94"/>
                </a:lnTo>
                <a:lnTo>
                  <a:pt x="0" y="73"/>
                </a:lnTo>
                <a:close/>
              </a:path>
            </a:pathLst>
          </a:custGeom>
          <a:solidFill>
            <a:srgbClr val="FFFF00"/>
          </a:solidFill>
          <a:ln w="9525">
            <a:noFill/>
            <a:round/>
            <a:headEnd/>
            <a:tailEnd/>
          </a:ln>
        </p:spPr>
        <p:txBody>
          <a:bodyPr>
            <a:prstTxWarp prst="textNoShape">
              <a:avLst/>
            </a:prstTxWarp>
          </a:bodyPr>
          <a:lstStyle/>
          <a:p>
            <a:endParaRPr lang="en-US"/>
          </a:p>
        </p:txBody>
      </p:sp>
      <p:sp>
        <p:nvSpPr>
          <p:cNvPr id="28839" name="Freeform 167"/>
          <p:cNvSpPr>
            <a:spLocks/>
          </p:cNvSpPr>
          <p:nvPr/>
        </p:nvSpPr>
        <p:spPr bwMode="auto">
          <a:xfrm>
            <a:off x="7077075" y="1936750"/>
            <a:ext cx="112713" cy="133350"/>
          </a:xfrm>
          <a:custGeom>
            <a:avLst/>
            <a:gdLst>
              <a:gd name="T0" fmla="*/ 0 w 80"/>
              <a:gd name="T1" fmla="*/ 103559 h 94"/>
              <a:gd name="T2" fmla="*/ 105668 w 80"/>
              <a:gd name="T3" fmla="*/ 0 h 94"/>
              <a:gd name="T4" fmla="*/ 112713 w 80"/>
              <a:gd name="T5" fmla="*/ 29791 h 94"/>
              <a:gd name="T6" fmla="*/ 7045 w 80"/>
              <a:gd name="T7" fmla="*/ 133350 h 94"/>
              <a:gd name="T8" fmla="*/ 0 w 80"/>
              <a:gd name="T9" fmla="*/ 103559 h 94"/>
              <a:gd name="T10" fmla="*/ 0 60000 65536"/>
              <a:gd name="T11" fmla="*/ 0 60000 65536"/>
              <a:gd name="T12" fmla="*/ 0 60000 65536"/>
              <a:gd name="T13" fmla="*/ 0 60000 65536"/>
              <a:gd name="T14" fmla="*/ 0 60000 65536"/>
              <a:gd name="T15" fmla="*/ 0 w 80"/>
              <a:gd name="T16" fmla="*/ 0 h 94"/>
              <a:gd name="T17" fmla="*/ 80 w 80"/>
              <a:gd name="T18" fmla="*/ 94 h 94"/>
            </a:gdLst>
            <a:ahLst/>
            <a:cxnLst>
              <a:cxn ang="T10">
                <a:pos x="T0" y="T1"/>
              </a:cxn>
              <a:cxn ang="T11">
                <a:pos x="T2" y="T3"/>
              </a:cxn>
              <a:cxn ang="T12">
                <a:pos x="T4" y="T5"/>
              </a:cxn>
              <a:cxn ang="T13">
                <a:pos x="T6" y="T7"/>
              </a:cxn>
              <a:cxn ang="T14">
                <a:pos x="T8" y="T9"/>
              </a:cxn>
            </a:cxnLst>
            <a:rect l="T15" t="T16" r="T17" b="T18"/>
            <a:pathLst>
              <a:path w="80" h="94">
                <a:moveTo>
                  <a:pt x="0" y="73"/>
                </a:moveTo>
                <a:lnTo>
                  <a:pt x="75" y="0"/>
                </a:lnTo>
                <a:lnTo>
                  <a:pt x="80" y="21"/>
                </a:lnTo>
                <a:lnTo>
                  <a:pt x="5" y="94"/>
                </a:lnTo>
                <a:lnTo>
                  <a:pt x="0" y="73"/>
                </a:lnTo>
                <a:close/>
              </a:path>
            </a:pathLst>
          </a:custGeom>
          <a:solidFill>
            <a:srgbClr val="FFFF00"/>
          </a:solidFill>
          <a:ln w="9525">
            <a:noFill/>
            <a:round/>
            <a:headEnd/>
            <a:tailEnd/>
          </a:ln>
        </p:spPr>
        <p:txBody>
          <a:bodyPr>
            <a:prstTxWarp prst="textNoShape">
              <a:avLst/>
            </a:prstTxWarp>
          </a:bodyPr>
          <a:lstStyle/>
          <a:p>
            <a:endParaRPr lang="en-US"/>
          </a:p>
        </p:txBody>
      </p:sp>
      <p:sp>
        <p:nvSpPr>
          <p:cNvPr id="28840" name="Freeform 168"/>
          <p:cNvSpPr>
            <a:spLocks/>
          </p:cNvSpPr>
          <p:nvPr/>
        </p:nvSpPr>
        <p:spPr bwMode="auto">
          <a:xfrm>
            <a:off x="7245350" y="1774825"/>
            <a:ext cx="112713" cy="133350"/>
          </a:xfrm>
          <a:custGeom>
            <a:avLst/>
            <a:gdLst>
              <a:gd name="T0" fmla="*/ 0 w 80"/>
              <a:gd name="T1" fmla="*/ 103559 h 94"/>
              <a:gd name="T2" fmla="*/ 105668 w 80"/>
              <a:gd name="T3" fmla="*/ 0 h 94"/>
              <a:gd name="T4" fmla="*/ 112713 w 80"/>
              <a:gd name="T5" fmla="*/ 29791 h 94"/>
              <a:gd name="T6" fmla="*/ 7045 w 80"/>
              <a:gd name="T7" fmla="*/ 133350 h 94"/>
              <a:gd name="T8" fmla="*/ 0 w 80"/>
              <a:gd name="T9" fmla="*/ 103559 h 94"/>
              <a:gd name="T10" fmla="*/ 0 60000 65536"/>
              <a:gd name="T11" fmla="*/ 0 60000 65536"/>
              <a:gd name="T12" fmla="*/ 0 60000 65536"/>
              <a:gd name="T13" fmla="*/ 0 60000 65536"/>
              <a:gd name="T14" fmla="*/ 0 60000 65536"/>
              <a:gd name="T15" fmla="*/ 0 w 80"/>
              <a:gd name="T16" fmla="*/ 0 h 94"/>
              <a:gd name="T17" fmla="*/ 80 w 80"/>
              <a:gd name="T18" fmla="*/ 94 h 94"/>
            </a:gdLst>
            <a:ahLst/>
            <a:cxnLst>
              <a:cxn ang="T10">
                <a:pos x="T0" y="T1"/>
              </a:cxn>
              <a:cxn ang="T11">
                <a:pos x="T2" y="T3"/>
              </a:cxn>
              <a:cxn ang="T12">
                <a:pos x="T4" y="T5"/>
              </a:cxn>
              <a:cxn ang="T13">
                <a:pos x="T6" y="T7"/>
              </a:cxn>
              <a:cxn ang="T14">
                <a:pos x="T8" y="T9"/>
              </a:cxn>
            </a:cxnLst>
            <a:rect l="T15" t="T16" r="T17" b="T18"/>
            <a:pathLst>
              <a:path w="80" h="94">
                <a:moveTo>
                  <a:pt x="0" y="73"/>
                </a:moveTo>
                <a:lnTo>
                  <a:pt x="75" y="0"/>
                </a:lnTo>
                <a:lnTo>
                  <a:pt x="80" y="21"/>
                </a:lnTo>
                <a:lnTo>
                  <a:pt x="5" y="94"/>
                </a:lnTo>
                <a:lnTo>
                  <a:pt x="0" y="73"/>
                </a:lnTo>
                <a:close/>
              </a:path>
            </a:pathLst>
          </a:custGeom>
          <a:solidFill>
            <a:srgbClr val="FFFF00"/>
          </a:solidFill>
          <a:ln w="9525">
            <a:noFill/>
            <a:round/>
            <a:headEnd/>
            <a:tailEnd/>
          </a:ln>
        </p:spPr>
        <p:txBody>
          <a:bodyPr>
            <a:prstTxWarp prst="textNoShape">
              <a:avLst/>
            </a:prstTxWarp>
          </a:bodyPr>
          <a:lstStyle/>
          <a:p>
            <a:endParaRPr lang="en-US"/>
          </a:p>
        </p:txBody>
      </p:sp>
      <p:sp>
        <p:nvSpPr>
          <p:cNvPr id="28841" name="Freeform 169"/>
          <p:cNvSpPr>
            <a:spLocks/>
          </p:cNvSpPr>
          <p:nvPr/>
        </p:nvSpPr>
        <p:spPr bwMode="auto">
          <a:xfrm>
            <a:off x="2752725" y="5133975"/>
            <a:ext cx="141288" cy="88900"/>
          </a:xfrm>
          <a:custGeom>
            <a:avLst/>
            <a:gdLst>
              <a:gd name="T0" fmla="*/ 0 w 100"/>
              <a:gd name="T1" fmla="*/ 66322 h 63"/>
              <a:gd name="T2" fmla="*/ 134224 w 100"/>
              <a:gd name="T3" fmla="*/ 0 h 63"/>
              <a:gd name="T4" fmla="*/ 141288 w 100"/>
              <a:gd name="T5" fmla="*/ 22578 h 63"/>
              <a:gd name="T6" fmla="*/ 7064 w 100"/>
              <a:gd name="T7" fmla="*/ 88900 h 63"/>
              <a:gd name="T8" fmla="*/ 0 w 100"/>
              <a:gd name="T9" fmla="*/ 66322 h 63"/>
              <a:gd name="T10" fmla="*/ 0 60000 65536"/>
              <a:gd name="T11" fmla="*/ 0 60000 65536"/>
              <a:gd name="T12" fmla="*/ 0 60000 65536"/>
              <a:gd name="T13" fmla="*/ 0 60000 65536"/>
              <a:gd name="T14" fmla="*/ 0 60000 65536"/>
              <a:gd name="T15" fmla="*/ 0 w 100"/>
              <a:gd name="T16" fmla="*/ 0 h 63"/>
              <a:gd name="T17" fmla="*/ 100 w 100"/>
              <a:gd name="T18" fmla="*/ 63 h 63"/>
            </a:gdLst>
            <a:ahLst/>
            <a:cxnLst>
              <a:cxn ang="T10">
                <a:pos x="T0" y="T1"/>
              </a:cxn>
              <a:cxn ang="T11">
                <a:pos x="T2" y="T3"/>
              </a:cxn>
              <a:cxn ang="T12">
                <a:pos x="T4" y="T5"/>
              </a:cxn>
              <a:cxn ang="T13">
                <a:pos x="T6" y="T7"/>
              </a:cxn>
              <a:cxn ang="T14">
                <a:pos x="T8" y="T9"/>
              </a:cxn>
            </a:cxnLst>
            <a:rect l="T15" t="T16" r="T17" b="T18"/>
            <a:pathLst>
              <a:path w="100" h="63">
                <a:moveTo>
                  <a:pt x="0" y="47"/>
                </a:moveTo>
                <a:lnTo>
                  <a:pt x="95" y="0"/>
                </a:lnTo>
                <a:lnTo>
                  <a:pt x="100" y="16"/>
                </a:lnTo>
                <a:lnTo>
                  <a:pt x="5" y="63"/>
                </a:lnTo>
                <a:lnTo>
                  <a:pt x="0" y="47"/>
                </a:lnTo>
                <a:close/>
              </a:path>
            </a:pathLst>
          </a:custGeom>
          <a:solidFill>
            <a:srgbClr val="99CC00"/>
          </a:solidFill>
          <a:ln w="9525">
            <a:noFill/>
            <a:round/>
            <a:headEnd/>
            <a:tailEnd/>
          </a:ln>
        </p:spPr>
        <p:txBody>
          <a:bodyPr>
            <a:prstTxWarp prst="textNoShape">
              <a:avLst/>
            </a:prstTxWarp>
          </a:bodyPr>
          <a:lstStyle/>
          <a:p>
            <a:endParaRPr lang="en-US"/>
          </a:p>
        </p:txBody>
      </p:sp>
      <p:sp>
        <p:nvSpPr>
          <p:cNvPr id="28842" name="Freeform 170"/>
          <p:cNvSpPr>
            <a:spLocks/>
          </p:cNvSpPr>
          <p:nvPr/>
        </p:nvSpPr>
        <p:spPr bwMode="auto">
          <a:xfrm>
            <a:off x="2963863" y="5075238"/>
            <a:ext cx="44450" cy="36512"/>
          </a:xfrm>
          <a:custGeom>
            <a:avLst/>
            <a:gdLst>
              <a:gd name="T0" fmla="*/ 0 w 31"/>
              <a:gd name="T1" fmla="*/ 15447 h 26"/>
              <a:gd name="T2" fmla="*/ 37281 w 31"/>
              <a:gd name="T3" fmla="*/ 0 h 26"/>
              <a:gd name="T4" fmla="*/ 44450 w 31"/>
              <a:gd name="T5" fmla="*/ 22469 h 26"/>
              <a:gd name="T6" fmla="*/ 8603 w 31"/>
              <a:gd name="T7" fmla="*/ 36512 h 26"/>
              <a:gd name="T8" fmla="*/ 0 w 31"/>
              <a:gd name="T9" fmla="*/ 15447 h 26"/>
              <a:gd name="T10" fmla="*/ 0 60000 65536"/>
              <a:gd name="T11" fmla="*/ 0 60000 65536"/>
              <a:gd name="T12" fmla="*/ 0 60000 65536"/>
              <a:gd name="T13" fmla="*/ 0 60000 65536"/>
              <a:gd name="T14" fmla="*/ 0 60000 65536"/>
              <a:gd name="T15" fmla="*/ 0 w 31"/>
              <a:gd name="T16" fmla="*/ 0 h 26"/>
              <a:gd name="T17" fmla="*/ 31 w 31"/>
              <a:gd name="T18" fmla="*/ 26 h 26"/>
            </a:gdLst>
            <a:ahLst/>
            <a:cxnLst>
              <a:cxn ang="T10">
                <a:pos x="T0" y="T1"/>
              </a:cxn>
              <a:cxn ang="T11">
                <a:pos x="T2" y="T3"/>
              </a:cxn>
              <a:cxn ang="T12">
                <a:pos x="T4" y="T5"/>
              </a:cxn>
              <a:cxn ang="T13">
                <a:pos x="T6" y="T7"/>
              </a:cxn>
              <a:cxn ang="T14">
                <a:pos x="T8" y="T9"/>
              </a:cxn>
            </a:cxnLst>
            <a:rect l="T15" t="T16" r="T17" b="T18"/>
            <a:pathLst>
              <a:path w="31" h="26">
                <a:moveTo>
                  <a:pt x="0" y="11"/>
                </a:moveTo>
                <a:lnTo>
                  <a:pt x="26" y="0"/>
                </a:lnTo>
                <a:lnTo>
                  <a:pt x="31" y="16"/>
                </a:lnTo>
                <a:lnTo>
                  <a:pt x="6" y="26"/>
                </a:lnTo>
                <a:lnTo>
                  <a:pt x="0" y="11"/>
                </a:lnTo>
                <a:close/>
              </a:path>
            </a:pathLst>
          </a:custGeom>
          <a:solidFill>
            <a:srgbClr val="99CC00"/>
          </a:solidFill>
          <a:ln w="9525">
            <a:noFill/>
            <a:round/>
            <a:headEnd/>
            <a:tailEnd/>
          </a:ln>
        </p:spPr>
        <p:txBody>
          <a:bodyPr>
            <a:prstTxWarp prst="textNoShape">
              <a:avLst/>
            </a:prstTxWarp>
          </a:bodyPr>
          <a:lstStyle/>
          <a:p>
            <a:endParaRPr lang="en-US"/>
          </a:p>
        </p:txBody>
      </p:sp>
      <p:sp>
        <p:nvSpPr>
          <p:cNvPr id="28843" name="Freeform 171"/>
          <p:cNvSpPr>
            <a:spLocks/>
          </p:cNvSpPr>
          <p:nvPr/>
        </p:nvSpPr>
        <p:spPr bwMode="auto">
          <a:xfrm>
            <a:off x="3078163" y="4965700"/>
            <a:ext cx="141287" cy="87313"/>
          </a:xfrm>
          <a:custGeom>
            <a:avLst/>
            <a:gdLst>
              <a:gd name="T0" fmla="*/ 0 w 100"/>
              <a:gd name="T1" fmla="*/ 66189 h 62"/>
              <a:gd name="T2" fmla="*/ 134223 w 100"/>
              <a:gd name="T3" fmla="*/ 0 h 62"/>
              <a:gd name="T4" fmla="*/ 141287 w 100"/>
              <a:gd name="T5" fmla="*/ 21124 h 62"/>
              <a:gd name="T6" fmla="*/ 7064 w 100"/>
              <a:gd name="T7" fmla="*/ 87313 h 62"/>
              <a:gd name="T8" fmla="*/ 0 w 100"/>
              <a:gd name="T9" fmla="*/ 66189 h 62"/>
              <a:gd name="T10" fmla="*/ 0 60000 65536"/>
              <a:gd name="T11" fmla="*/ 0 60000 65536"/>
              <a:gd name="T12" fmla="*/ 0 60000 65536"/>
              <a:gd name="T13" fmla="*/ 0 60000 65536"/>
              <a:gd name="T14" fmla="*/ 0 60000 65536"/>
              <a:gd name="T15" fmla="*/ 0 w 100"/>
              <a:gd name="T16" fmla="*/ 0 h 62"/>
              <a:gd name="T17" fmla="*/ 100 w 100"/>
              <a:gd name="T18" fmla="*/ 62 h 62"/>
            </a:gdLst>
            <a:ahLst/>
            <a:cxnLst>
              <a:cxn ang="T10">
                <a:pos x="T0" y="T1"/>
              </a:cxn>
              <a:cxn ang="T11">
                <a:pos x="T2" y="T3"/>
              </a:cxn>
              <a:cxn ang="T12">
                <a:pos x="T4" y="T5"/>
              </a:cxn>
              <a:cxn ang="T13">
                <a:pos x="T6" y="T7"/>
              </a:cxn>
              <a:cxn ang="T14">
                <a:pos x="T8" y="T9"/>
              </a:cxn>
            </a:cxnLst>
            <a:rect l="T15" t="T16" r="T17" b="T18"/>
            <a:pathLst>
              <a:path w="100" h="62">
                <a:moveTo>
                  <a:pt x="0" y="47"/>
                </a:moveTo>
                <a:lnTo>
                  <a:pt x="95" y="0"/>
                </a:lnTo>
                <a:lnTo>
                  <a:pt x="100" y="15"/>
                </a:lnTo>
                <a:lnTo>
                  <a:pt x="5" y="62"/>
                </a:lnTo>
                <a:lnTo>
                  <a:pt x="0" y="47"/>
                </a:lnTo>
                <a:close/>
              </a:path>
            </a:pathLst>
          </a:custGeom>
          <a:solidFill>
            <a:srgbClr val="99CC00"/>
          </a:solidFill>
          <a:ln w="9525">
            <a:noFill/>
            <a:round/>
            <a:headEnd/>
            <a:tailEnd/>
          </a:ln>
        </p:spPr>
        <p:txBody>
          <a:bodyPr>
            <a:prstTxWarp prst="textNoShape">
              <a:avLst/>
            </a:prstTxWarp>
          </a:bodyPr>
          <a:lstStyle/>
          <a:p>
            <a:endParaRPr lang="en-US"/>
          </a:p>
        </p:txBody>
      </p:sp>
      <p:sp>
        <p:nvSpPr>
          <p:cNvPr id="28844" name="Freeform 172"/>
          <p:cNvSpPr>
            <a:spLocks/>
          </p:cNvSpPr>
          <p:nvPr/>
        </p:nvSpPr>
        <p:spPr bwMode="auto">
          <a:xfrm>
            <a:off x="3289300" y="4899025"/>
            <a:ext cx="42863" cy="50800"/>
          </a:xfrm>
          <a:custGeom>
            <a:avLst/>
            <a:gdLst>
              <a:gd name="T0" fmla="*/ 0 w 30"/>
              <a:gd name="T1" fmla="*/ 21167 h 36"/>
              <a:gd name="T2" fmla="*/ 35719 w 30"/>
              <a:gd name="T3" fmla="*/ 0 h 36"/>
              <a:gd name="T4" fmla="*/ 42863 w 30"/>
              <a:gd name="T5" fmla="*/ 28222 h 36"/>
              <a:gd name="T6" fmla="*/ 7144 w 30"/>
              <a:gd name="T7" fmla="*/ 50800 h 36"/>
              <a:gd name="T8" fmla="*/ 0 w 30"/>
              <a:gd name="T9" fmla="*/ 21167 h 36"/>
              <a:gd name="T10" fmla="*/ 0 60000 65536"/>
              <a:gd name="T11" fmla="*/ 0 60000 65536"/>
              <a:gd name="T12" fmla="*/ 0 60000 65536"/>
              <a:gd name="T13" fmla="*/ 0 60000 65536"/>
              <a:gd name="T14" fmla="*/ 0 60000 65536"/>
              <a:gd name="T15" fmla="*/ 0 w 30"/>
              <a:gd name="T16" fmla="*/ 0 h 36"/>
              <a:gd name="T17" fmla="*/ 30 w 30"/>
              <a:gd name="T18" fmla="*/ 36 h 36"/>
            </a:gdLst>
            <a:ahLst/>
            <a:cxnLst>
              <a:cxn ang="T10">
                <a:pos x="T0" y="T1"/>
              </a:cxn>
              <a:cxn ang="T11">
                <a:pos x="T2" y="T3"/>
              </a:cxn>
              <a:cxn ang="T12">
                <a:pos x="T4" y="T5"/>
              </a:cxn>
              <a:cxn ang="T13">
                <a:pos x="T6" y="T7"/>
              </a:cxn>
              <a:cxn ang="T14">
                <a:pos x="T8" y="T9"/>
              </a:cxn>
            </a:cxnLst>
            <a:rect l="T15" t="T16" r="T17" b="T18"/>
            <a:pathLst>
              <a:path w="30" h="36">
                <a:moveTo>
                  <a:pt x="0" y="15"/>
                </a:moveTo>
                <a:lnTo>
                  <a:pt x="25" y="0"/>
                </a:lnTo>
                <a:lnTo>
                  <a:pt x="30" y="20"/>
                </a:lnTo>
                <a:lnTo>
                  <a:pt x="5" y="36"/>
                </a:lnTo>
                <a:lnTo>
                  <a:pt x="0" y="15"/>
                </a:lnTo>
                <a:close/>
              </a:path>
            </a:pathLst>
          </a:custGeom>
          <a:solidFill>
            <a:srgbClr val="99CC00"/>
          </a:solidFill>
          <a:ln w="9525">
            <a:noFill/>
            <a:round/>
            <a:headEnd/>
            <a:tailEnd/>
          </a:ln>
        </p:spPr>
        <p:txBody>
          <a:bodyPr>
            <a:prstTxWarp prst="textNoShape">
              <a:avLst/>
            </a:prstTxWarp>
          </a:bodyPr>
          <a:lstStyle/>
          <a:p>
            <a:endParaRPr lang="en-US"/>
          </a:p>
        </p:txBody>
      </p:sp>
      <p:sp>
        <p:nvSpPr>
          <p:cNvPr id="28845" name="Freeform 173"/>
          <p:cNvSpPr>
            <a:spLocks/>
          </p:cNvSpPr>
          <p:nvPr/>
        </p:nvSpPr>
        <p:spPr bwMode="auto">
          <a:xfrm>
            <a:off x="3402013" y="4787900"/>
            <a:ext cx="141287" cy="103188"/>
          </a:xfrm>
          <a:custGeom>
            <a:avLst/>
            <a:gdLst>
              <a:gd name="T0" fmla="*/ 0 w 100"/>
              <a:gd name="T1" fmla="*/ 73504 h 73"/>
              <a:gd name="T2" fmla="*/ 134223 w 100"/>
              <a:gd name="T3" fmla="*/ 0 h 73"/>
              <a:gd name="T4" fmla="*/ 141287 w 100"/>
              <a:gd name="T5" fmla="*/ 29684 h 73"/>
              <a:gd name="T6" fmla="*/ 7064 w 100"/>
              <a:gd name="T7" fmla="*/ 103188 h 73"/>
              <a:gd name="T8" fmla="*/ 0 w 100"/>
              <a:gd name="T9" fmla="*/ 73504 h 73"/>
              <a:gd name="T10" fmla="*/ 0 60000 65536"/>
              <a:gd name="T11" fmla="*/ 0 60000 65536"/>
              <a:gd name="T12" fmla="*/ 0 60000 65536"/>
              <a:gd name="T13" fmla="*/ 0 60000 65536"/>
              <a:gd name="T14" fmla="*/ 0 60000 65536"/>
              <a:gd name="T15" fmla="*/ 0 w 100"/>
              <a:gd name="T16" fmla="*/ 0 h 73"/>
              <a:gd name="T17" fmla="*/ 100 w 100"/>
              <a:gd name="T18" fmla="*/ 73 h 73"/>
            </a:gdLst>
            <a:ahLst/>
            <a:cxnLst>
              <a:cxn ang="T10">
                <a:pos x="T0" y="T1"/>
              </a:cxn>
              <a:cxn ang="T11">
                <a:pos x="T2" y="T3"/>
              </a:cxn>
              <a:cxn ang="T12">
                <a:pos x="T4" y="T5"/>
              </a:cxn>
              <a:cxn ang="T13">
                <a:pos x="T6" y="T7"/>
              </a:cxn>
              <a:cxn ang="T14">
                <a:pos x="T8" y="T9"/>
              </a:cxn>
            </a:cxnLst>
            <a:rect l="T15" t="T16" r="T17" b="T18"/>
            <a:pathLst>
              <a:path w="100" h="73">
                <a:moveTo>
                  <a:pt x="0" y="52"/>
                </a:moveTo>
                <a:lnTo>
                  <a:pt x="95" y="0"/>
                </a:lnTo>
                <a:lnTo>
                  <a:pt x="100" y="21"/>
                </a:lnTo>
                <a:lnTo>
                  <a:pt x="5" y="73"/>
                </a:lnTo>
                <a:lnTo>
                  <a:pt x="0" y="52"/>
                </a:lnTo>
                <a:close/>
              </a:path>
            </a:pathLst>
          </a:custGeom>
          <a:solidFill>
            <a:srgbClr val="99CC00"/>
          </a:solidFill>
          <a:ln w="9525">
            <a:noFill/>
            <a:round/>
            <a:headEnd/>
            <a:tailEnd/>
          </a:ln>
        </p:spPr>
        <p:txBody>
          <a:bodyPr>
            <a:prstTxWarp prst="textNoShape">
              <a:avLst/>
            </a:prstTxWarp>
          </a:bodyPr>
          <a:lstStyle/>
          <a:p>
            <a:endParaRPr lang="en-US"/>
          </a:p>
        </p:txBody>
      </p:sp>
      <p:sp>
        <p:nvSpPr>
          <p:cNvPr id="28846" name="Freeform 174"/>
          <p:cNvSpPr>
            <a:spLocks/>
          </p:cNvSpPr>
          <p:nvPr/>
        </p:nvSpPr>
        <p:spPr bwMode="auto">
          <a:xfrm>
            <a:off x="3522663" y="4692650"/>
            <a:ext cx="127000" cy="125413"/>
          </a:xfrm>
          <a:custGeom>
            <a:avLst/>
            <a:gdLst>
              <a:gd name="T0" fmla="*/ 0 w 90"/>
              <a:gd name="T1" fmla="*/ 118367 h 89"/>
              <a:gd name="T2" fmla="*/ 98778 w 90"/>
              <a:gd name="T3" fmla="*/ 0 h 89"/>
              <a:gd name="T4" fmla="*/ 127000 w 90"/>
              <a:gd name="T5" fmla="*/ 7046 h 89"/>
              <a:gd name="T6" fmla="*/ 28222 w 90"/>
              <a:gd name="T7" fmla="*/ 125413 h 89"/>
              <a:gd name="T8" fmla="*/ 0 w 90"/>
              <a:gd name="T9" fmla="*/ 118367 h 89"/>
              <a:gd name="T10" fmla="*/ 0 60000 65536"/>
              <a:gd name="T11" fmla="*/ 0 60000 65536"/>
              <a:gd name="T12" fmla="*/ 0 60000 65536"/>
              <a:gd name="T13" fmla="*/ 0 60000 65536"/>
              <a:gd name="T14" fmla="*/ 0 60000 65536"/>
              <a:gd name="T15" fmla="*/ 0 w 90"/>
              <a:gd name="T16" fmla="*/ 0 h 89"/>
              <a:gd name="T17" fmla="*/ 90 w 90"/>
              <a:gd name="T18" fmla="*/ 89 h 89"/>
            </a:gdLst>
            <a:ahLst/>
            <a:cxnLst>
              <a:cxn ang="T10">
                <a:pos x="T0" y="T1"/>
              </a:cxn>
              <a:cxn ang="T11">
                <a:pos x="T2" y="T3"/>
              </a:cxn>
              <a:cxn ang="T12">
                <a:pos x="T4" y="T5"/>
              </a:cxn>
              <a:cxn ang="T13">
                <a:pos x="T6" y="T7"/>
              </a:cxn>
              <a:cxn ang="T14">
                <a:pos x="T8" y="T9"/>
              </a:cxn>
            </a:cxnLst>
            <a:rect l="T15" t="T16" r="T17" b="T18"/>
            <a:pathLst>
              <a:path w="90" h="89">
                <a:moveTo>
                  <a:pt x="0" y="84"/>
                </a:moveTo>
                <a:lnTo>
                  <a:pt x="70" y="0"/>
                </a:lnTo>
                <a:lnTo>
                  <a:pt x="90" y="5"/>
                </a:lnTo>
                <a:lnTo>
                  <a:pt x="20" y="89"/>
                </a:lnTo>
                <a:lnTo>
                  <a:pt x="0" y="84"/>
                </a:lnTo>
                <a:close/>
              </a:path>
            </a:pathLst>
          </a:custGeom>
          <a:solidFill>
            <a:srgbClr val="99CC00"/>
          </a:solidFill>
          <a:ln w="9525">
            <a:noFill/>
            <a:round/>
            <a:headEnd/>
            <a:tailEnd/>
          </a:ln>
        </p:spPr>
        <p:txBody>
          <a:bodyPr>
            <a:prstTxWarp prst="textNoShape">
              <a:avLst/>
            </a:prstTxWarp>
          </a:bodyPr>
          <a:lstStyle/>
          <a:p>
            <a:endParaRPr lang="en-US"/>
          </a:p>
        </p:txBody>
      </p:sp>
      <p:sp>
        <p:nvSpPr>
          <p:cNvPr id="28847" name="Freeform 175"/>
          <p:cNvSpPr>
            <a:spLocks/>
          </p:cNvSpPr>
          <p:nvPr/>
        </p:nvSpPr>
        <p:spPr bwMode="auto">
          <a:xfrm>
            <a:off x="3676650" y="4595813"/>
            <a:ext cx="57150" cy="46037"/>
          </a:xfrm>
          <a:custGeom>
            <a:avLst/>
            <a:gdLst>
              <a:gd name="T0" fmla="*/ 0 w 40"/>
              <a:gd name="T1" fmla="*/ 37405 h 32"/>
              <a:gd name="T2" fmla="*/ 28575 w 40"/>
              <a:gd name="T3" fmla="*/ 0 h 32"/>
              <a:gd name="T4" fmla="*/ 57150 w 40"/>
              <a:gd name="T5" fmla="*/ 7193 h 32"/>
              <a:gd name="T6" fmla="*/ 28575 w 40"/>
              <a:gd name="T7" fmla="*/ 46037 h 32"/>
              <a:gd name="T8" fmla="*/ 0 w 40"/>
              <a:gd name="T9" fmla="*/ 37405 h 32"/>
              <a:gd name="T10" fmla="*/ 0 60000 65536"/>
              <a:gd name="T11" fmla="*/ 0 60000 65536"/>
              <a:gd name="T12" fmla="*/ 0 60000 65536"/>
              <a:gd name="T13" fmla="*/ 0 60000 65536"/>
              <a:gd name="T14" fmla="*/ 0 60000 65536"/>
              <a:gd name="T15" fmla="*/ 0 w 40"/>
              <a:gd name="T16" fmla="*/ 0 h 32"/>
              <a:gd name="T17" fmla="*/ 40 w 40"/>
              <a:gd name="T18" fmla="*/ 32 h 32"/>
            </a:gdLst>
            <a:ahLst/>
            <a:cxnLst>
              <a:cxn ang="T10">
                <a:pos x="T0" y="T1"/>
              </a:cxn>
              <a:cxn ang="T11">
                <a:pos x="T2" y="T3"/>
              </a:cxn>
              <a:cxn ang="T12">
                <a:pos x="T4" y="T5"/>
              </a:cxn>
              <a:cxn ang="T13">
                <a:pos x="T6" y="T7"/>
              </a:cxn>
              <a:cxn ang="T14">
                <a:pos x="T8" y="T9"/>
              </a:cxn>
            </a:cxnLst>
            <a:rect l="T15" t="T16" r="T17" b="T18"/>
            <a:pathLst>
              <a:path w="40" h="32">
                <a:moveTo>
                  <a:pt x="0" y="26"/>
                </a:moveTo>
                <a:lnTo>
                  <a:pt x="20" y="0"/>
                </a:lnTo>
                <a:lnTo>
                  <a:pt x="40" y="5"/>
                </a:lnTo>
                <a:lnTo>
                  <a:pt x="20" y="32"/>
                </a:lnTo>
                <a:lnTo>
                  <a:pt x="0" y="26"/>
                </a:lnTo>
                <a:close/>
              </a:path>
            </a:pathLst>
          </a:custGeom>
          <a:solidFill>
            <a:srgbClr val="99CC00"/>
          </a:solidFill>
          <a:ln w="9525">
            <a:noFill/>
            <a:round/>
            <a:headEnd/>
            <a:tailEnd/>
          </a:ln>
        </p:spPr>
        <p:txBody>
          <a:bodyPr>
            <a:prstTxWarp prst="textNoShape">
              <a:avLst/>
            </a:prstTxWarp>
          </a:bodyPr>
          <a:lstStyle/>
          <a:p>
            <a:endParaRPr lang="en-US"/>
          </a:p>
        </p:txBody>
      </p:sp>
      <p:sp>
        <p:nvSpPr>
          <p:cNvPr id="28848" name="Freeform 176"/>
          <p:cNvSpPr>
            <a:spLocks/>
          </p:cNvSpPr>
          <p:nvPr/>
        </p:nvSpPr>
        <p:spPr bwMode="auto">
          <a:xfrm>
            <a:off x="3768725" y="4419600"/>
            <a:ext cx="127000" cy="117475"/>
          </a:xfrm>
          <a:custGeom>
            <a:avLst/>
            <a:gdLst>
              <a:gd name="T0" fmla="*/ 0 w 90"/>
              <a:gd name="T1" fmla="*/ 110398 h 83"/>
              <a:gd name="T2" fmla="*/ 98778 w 90"/>
              <a:gd name="T3" fmla="*/ 0 h 83"/>
              <a:gd name="T4" fmla="*/ 127000 w 90"/>
              <a:gd name="T5" fmla="*/ 7077 h 83"/>
              <a:gd name="T6" fmla="*/ 28222 w 90"/>
              <a:gd name="T7" fmla="*/ 117475 h 83"/>
              <a:gd name="T8" fmla="*/ 0 w 90"/>
              <a:gd name="T9" fmla="*/ 110398 h 83"/>
              <a:gd name="T10" fmla="*/ 0 60000 65536"/>
              <a:gd name="T11" fmla="*/ 0 60000 65536"/>
              <a:gd name="T12" fmla="*/ 0 60000 65536"/>
              <a:gd name="T13" fmla="*/ 0 60000 65536"/>
              <a:gd name="T14" fmla="*/ 0 60000 65536"/>
              <a:gd name="T15" fmla="*/ 0 w 90"/>
              <a:gd name="T16" fmla="*/ 0 h 83"/>
              <a:gd name="T17" fmla="*/ 90 w 90"/>
              <a:gd name="T18" fmla="*/ 83 h 83"/>
            </a:gdLst>
            <a:ahLst/>
            <a:cxnLst>
              <a:cxn ang="T10">
                <a:pos x="T0" y="T1"/>
              </a:cxn>
              <a:cxn ang="T11">
                <a:pos x="T2" y="T3"/>
              </a:cxn>
              <a:cxn ang="T12">
                <a:pos x="T4" y="T5"/>
              </a:cxn>
              <a:cxn ang="T13">
                <a:pos x="T6" y="T7"/>
              </a:cxn>
              <a:cxn ang="T14">
                <a:pos x="T8" y="T9"/>
              </a:cxn>
            </a:cxnLst>
            <a:rect l="T15" t="T16" r="T17" b="T18"/>
            <a:pathLst>
              <a:path w="90" h="83">
                <a:moveTo>
                  <a:pt x="0" y="78"/>
                </a:moveTo>
                <a:lnTo>
                  <a:pt x="70" y="0"/>
                </a:lnTo>
                <a:lnTo>
                  <a:pt x="90" y="5"/>
                </a:lnTo>
                <a:lnTo>
                  <a:pt x="20" y="83"/>
                </a:lnTo>
                <a:lnTo>
                  <a:pt x="0" y="78"/>
                </a:lnTo>
                <a:close/>
              </a:path>
            </a:pathLst>
          </a:custGeom>
          <a:solidFill>
            <a:srgbClr val="99CC00"/>
          </a:solidFill>
          <a:ln w="9525">
            <a:noFill/>
            <a:round/>
            <a:headEnd/>
            <a:tailEnd/>
          </a:ln>
        </p:spPr>
        <p:txBody>
          <a:bodyPr>
            <a:prstTxWarp prst="textNoShape">
              <a:avLst/>
            </a:prstTxWarp>
          </a:bodyPr>
          <a:lstStyle/>
          <a:p>
            <a:endParaRPr lang="en-US"/>
          </a:p>
        </p:txBody>
      </p:sp>
      <p:sp>
        <p:nvSpPr>
          <p:cNvPr id="28849" name="Freeform 177"/>
          <p:cNvSpPr>
            <a:spLocks/>
          </p:cNvSpPr>
          <p:nvPr/>
        </p:nvSpPr>
        <p:spPr bwMode="auto">
          <a:xfrm>
            <a:off x="3924300" y="4316413"/>
            <a:ext cx="55563" cy="44450"/>
          </a:xfrm>
          <a:custGeom>
            <a:avLst/>
            <a:gdLst>
              <a:gd name="T0" fmla="*/ 0 w 40"/>
              <a:gd name="T1" fmla="*/ 37281 h 31"/>
              <a:gd name="T2" fmla="*/ 27782 w 40"/>
              <a:gd name="T3" fmla="*/ 0 h 31"/>
              <a:gd name="T4" fmla="*/ 55563 w 40"/>
              <a:gd name="T5" fmla="*/ 7169 h 31"/>
              <a:gd name="T6" fmla="*/ 27782 w 40"/>
              <a:gd name="T7" fmla="*/ 44450 h 31"/>
              <a:gd name="T8" fmla="*/ 0 w 40"/>
              <a:gd name="T9" fmla="*/ 37281 h 31"/>
              <a:gd name="T10" fmla="*/ 0 60000 65536"/>
              <a:gd name="T11" fmla="*/ 0 60000 65536"/>
              <a:gd name="T12" fmla="*/ 0 60000 65536"/>
              <a:gd name="T13" fmla="*/ 0 60000 65536"/>
              <a:gd name="T14" fmla="*/ 0 60000 65536"/>
              <a:gd name="T15" fmla="*/ 0 w 40"/>
              <a:gd name="T16" fmla="*/ 0 h 31"/>
              <a:gd name="T17" fmla="*/ 40 w 40"/>
              <a:gd name="T18" fmla="*/ 31 h 31"/>
            </a:gdLst>
            <a:ahLst/>
            <a:cxnLst>
              <a:cxn ang="T10">
                <a:pos x="T0" y="T1"/>
              </a:cxn>
              <a:cxn ang="T11">
                <a:pos x="T2" y="T3"/>
              </a:cxn>
              <a:cxn ang="T12">
                <a:pos x="T4" y="T5"/>
              </a:cxn>
              <a:cxn ang="T13">
                <a:pos x="T6" y="T7"/>
              </a:cxn>
              <a:cxn ang="T14">
                <a:pos x="T8" y="T9"/>
              </a:cxn>
            </a:cxnLst>
            <a:rect l="T15" t="T16" r="T17" b="T18"/>
            <a:pathLst>
              <a:path w="40" h="31">
                <a:moveTo>
                  <a:pt x="0" y="26"/>
                </a:moveTo>
                <a:lnTo>
                  <a:pt x="20" y="0"/>
                </a:lnTo>
                <a:lnTo>
                  <a:pt x="40" y="5"/>
                </a:lnTo>
                <a:lnTo>
                  <a:pt x="20" y="31"/>
                </a:lnTo>
                <a:lnTo>
                  <a:pt x="0" y="26"/>
                </a:lnTo>
                <a:close/>
              </a:path>
            </a:pathLst>
          </a:custGeom>
          <a:solidFill>
            <a:srgbClr val="99CC00"/>
          </a:solidFill>
          <a:ln w="9525">
            <a:noFill/>
            <a:round/>
            <a:headEnd/>
            <a:tailEnd/>
          </a:ln>
        </p:spPr>
        <p:txBody>
          <a:bodyPr>
            <a:prstTxWarp prst="textNoShape">
              <a:avLst/>
            </a:prstTxWarp>
          </a:bodyPr>
          <a:lstStyle/>
          <a:p>
            <a:endParaRPr lang="en-US"/>
          </a:p>
        </p:txBody>
      </p:sp>
      <p:sp>
        <p:nvSpPr>
          <p:cNvPr id="28850" name="Freeform 178"/>
          <p:cNvSpPr>
            <a:spLocks/>
          </p:cNvSpPr>
          <p:nvPr/>
        </p:nvSpPr>
        <p:spPr bwMode="auto">
          <a:xfrm>
            <a:off x="4008438" y="4140200"/>
            <a:ext cx="134937" cy="117475"/>
          </a:xfrm>
          <a:custGeom>
            <a:avLst/>
            <a:gdLst>
              <a:gd name="T0" fmla="*/ 0 w 96"/>
              <a:gd name="T1" fmla="*/ 110482 h 84"/>
              <a:gd name="T2" fmla="*/ 105420 w 96"/>
              <a:gd name="T3" fmla="*/ 0 h 84"/>
              <a:gd name="T4" fmla="*/ 134937 w 96"/>
              <a:gd name="T5" fmla="*/ 6993 h 84"/>
              <a:gd name="T6" fmla="*/ 28112 w 96"/>
              <a:gd name="T7" fmla="*/ 117475 h 84"/>
              <a:gd name="T8" fmla="*/ 0 w 96"/>
              <a:gd name="T9" fmla="*/ 110482 h 84"/>
              <a:gd name="T10" fmla="*/ 0 60000 65536"/>
              <a:gd name="T11" fmla="*/ 0 60000 65536"/>
              <a:gd name="T12" fmla="*/ 0 60000 65536"/>
              <a:gd name="T13" fmla="*/ 0 60000 65536"/>
              <a:gd name="T14" fmla="*/ 0 60000 65536"/>
              <a:gd name="T15" fmla="*/ 0 w 96"/>
              <a:gd name="T16" fmla="*/ 0 h 84"/>
              <a:gd name="T17" fmla="*/ 96 w 96"/>
              <a:gd name="T18" fmla="*/ 84 h 84"/>
            </a:gdLst>
            <a:ahLst/>
            <a:cxnLst>
              <a:cxn ang="T10">
                <a:pos x="T0" y="T1"/>
              </a:cxn>
              <a:cxn ang="T11">
                <a:pos x="T2" y="T3"/>
              </a:cxn>
              <a:cxn ang="T12">
                <a:pos x="T4" y="T5"/>
              </a:cxn>
              <a:cxn ang="T13">
                <a:pos x="T6" y="T7"/>
              </a:cxn>
              <a:cxn ang="T14">
                <a:pos x="T8" y="T9"/>
              </a:cxn>
            </a:cxnLst>
            <a:rect l="T15" t="T16" r="T17" b="T18"/>
            <a:pathLst>
              <a:path w="96" h="84">
                <a:moveTo>
                  <a:pt x="0" y="79"/>
                </a:moveTo>
                <a:lnTo>
                  <a:pt x="75" y="0"/>
                </a:lnTo>
                <a:lnTo>
                  <a:pt x="96" y="5"/>
                </a:lnTo>
                <a:lnTo>
                  <a:pt x="20" y="84"/>
                </a:lnTo>
                <a:lnTo>
                  <a:pt x="0" y="79"/>
                </a:lnTo>
                <a:close/>
              </a:path>
            </a:pathLst>
          </a:custGeom>
          <a:solidFill>
            <a:srgbClr val="99CC00"/>
          </a:solidFill>
          <a:ln w="9525">
            <a:noFill/>
            <a:round/>
            <a:headEnd/>
            <a:tailEnd/>
          </a:ln>
        </p:spPr>
        <p:txBody>
          <a:bodyPr>
            <a:prstTxWarp prst="textNoShape">
              <a:avLst/>
            </a:prstTxWarp>
          </a:bodyPr>
          <a:lstStyle/>
          <a:p>
            <a:endParaRPr lang="en-US"/>
          </a:p>
        </p:txBody>
      </p:sp>
      <p:sp>
        <p:nvSpPr>
          <p:cNvPr id="28851" name="Freeform 179"/>
          <p:cNvSpPr>
            <a:spLocks/>
          </p:cNvSpPr>
          <p:nvPr/>
        </p:nvSpPr>
        <p:spPr bwMode="auto">
          <a:xfrm>
            <a:off x="4171950" y="4037013"/>
            <a:ext cx="55563" cy="42862"/>
          </a:xfrm>
          <a:custGeom>
            <a:avLst/>
            <a:gdLst>
              <a:gd name="T0" fmla="*/ 0 w 40"/>
              <a:gd name="T1" fmla="*/ 35949 h 31"/>
              <a:gd name="T2" fmla="*/ 27782 w 40"/>
              <a:gd name="T3" fmla="*/ 0 h 31"/>
              <a:gd name="T4" fmla="*/ 55563 w 40"/>
              <a:gd name="T5" fmla="*/ 6913 h 31"/>
              <a:gd name="T6" fmla="*/ 27782 w 40"/>
              <a:gd name="T7" fmla="*/ 42862 h 31"/>
              <a:gd name="T8" fmla="*/ 0 w 40"/>
              <a:gd name="T9" fmla="*/ 35949 h 31"/>
              <a:gd name="T10" fmla="*/ 0 60000 65536"/>
              <a:gd name="T11" fmla="*/ 0 60000 65536"/>
              <a:gd name="T12" fmla="*/ 0 60000 65536"/>
              <a:gd name="T13" fmla="*/ 0 60000 65536"/>
              <a:gd name="T14" fmla="*/ 0 60000 65536"/>
              <a:gd name="T15" fmla="*/ 0 w 40"/>
              <a:gd name="T16" fmla="*/ 0 h 31"/>
              <a:gd name="T17" fmla="*/ 40 w 40"/>
              <a:gd name="T18" fmla="*/ 31 h 31"/>
            </a:gdLst>
            <a:ahLst/>
            <a:cxnLst>
              <a:cxn ang="T10">
                <a:pos x="T0" y="T1"/>
              </a:cxn>
              <a:cxn ang="T11">
                <a:pos x="T2" y="T3"/>
              </a:cxn>
              <a:cxn ang="T12">
                <a:pos x="T4" y="T5"/>
              </a:cxn>
              <a:cxn ang="T13">
                <a:pos x="T6" y="T7"/>
              </a:cxn>
              <a:cxn ang="T14">
                <a:pos x="T8" y="T9"/>
              </a:cxn>
            </a:cxnLst>
            <a:rect l="T15" t="T16" r="T17" b="T18"/>
            <a:pathLst>
              <a:path w="40" h="31">
                <a:moveTo>
                  <a:pt x="0" y="26"/>
                </a:moveTo>
                <a:lnTo>
                  <a:pt x="20" y="0"/>
                </a:lnTo>
                <a:lnTo>
                  <a:pt x="40" y="5"/>
                </a:lnTo>
                <a:lnTo>
                  <a:pt x="20" y="31"/>
                </a:lnTo>
                <a:lnTo>
                  <a:pt x="0" y="26"/>
                </a:lnTo>
                <a:close/>
              </a:path>
            </a:pathLst>
          </a:custGeom>
          <a:solidFill>
            <a:srgbClr val="99CC00"/>
          </a:solidFill>
          <a:ln w="9525">
            <a:noFill/>
            <a:round/>
            <a:headEnd/>
            <a:tailEnd/>
          </a:ln>
        </p:spPr>
        <p:txBody>
          <a:bodyPr>
            <a:prstTxWarp prst="textNoShape">
              <a:avLst/>
            </a:prstTxWarp>
          </a:bodyPr>
          <a:lstStyle/>
          <a:p>
            <a:endParaRPr lang="en-US"/>
          </a:p>
        </p:txBody>
      </p:sp>
      <p:sp>
        <p:nvSpPr>
          <p:cNvPr id="28852" name="Freeform 180"/>
          <p:cNvSpPr>
            <a:spLocks/>
          </p:cNvSpPr>
          <p:nvPr/>
        </p:nvSpPr>
        <p:spPr bwMode="auto">
          <a:xfrm>
            <a:off x="4256088" y="3940175"/>
            <a:ext cx="57150" cy="36513"/>
          </a:xfrm>
          <a:custGeom>
            <a:avLst/>
            <a:gdLst>
              <a:gd name="T0" fmla="*/ 0 w 40"/>
              <a:gd name="T1" fmla="*/ 29491 h 26"/>
              <a:gd name="T2" fmla="*/ 28575 w 40"/>
              <a:gd name="T3" fmla="*/ 0 h 26"/>
              <a:gd name="T4" fmla="*/ 57150 w 40"/>
              <a:gd name="T5" fmla="*/ 7022 h 26"/>
              <a:gd name="T6" fmla="*/ 28575 w 40"/>
              <a:gd name="T7" fmla="*/ 36513 h 26"/>
              <a:gd name="T8" fmla="*/ 0 w 40"/>
              <a:gd name="T9" fmla="*/ 29491 h 26"/>
              <a:gd name="T10" fmla="*/ 0 60000 65536"/>
              <a:gd name="T11" fmla="*/ 0 60000 65536"/>
              <a:gd name="T12" fmla="*/ 0 60000 65536"/>
              <a:gd name="T13" fmla="*/ 0 60000 65536"/>
              <a:gd name="T14" fmla="*/ 0 60000 65536"/>
              <a:gd name="T15" fmla="*/ 0 w 40"/>
              <a:gd name="T16" fmla="*/ 0 h 26"/>
              <a:gd name="T17" fmla="*/ 40 w 40"/>
              <a:gd name="T18" fmla="*/ 26 h 26"/>
            </a:gdLst>
            <a:ahLst/>
            <a:cxnLst>
              <a:cxn ang="T10">
                <a:pos x="T0" y="T1"/>
              </a:cxn>
              <a:cxn ang="T11">
                <a:pos x="T2" y="T3"/>
              </a:cxn>
              <a:cxn ang="T12">
                <a:pos x="T4" y="T5"/>
              </a:cxn>
              <a:cxn ang="T13">
                <a:pos x="T6" y="T7"/>
              </a:cxn>
              <a:cxn ang="T14">
                <a:pos x="T8" y="T9"/>
              </a:cxn>
            </a:cxnLst>
            <a:rect l="T15" t="T16" r="T17" b="T18"/>
            <a:pathLst>
              <a:path w="40" h="26">
                <a:moveTo>
                  <a:pt x="0" y="21"/>
                </a:moveTo>
                <a:lnTo>
                  <a:pt x="20" y="0"/>
                </a:lnTo>
                <a:lnTo>
                  <a:pt x="40" y="5"/>
                </a:lnTo>
                <a:lnTo>
                  <a:pt x="20" y="26"/>
                </a:lnTo>
                <a:lnTo>
                  <a:pt x="0" y="21"/>
                </a:lnTo>
                <a:close/>
              </a:path>
            </a:pathLst>
          </a:custGeom>
          <a:solidFill>
            <a:srgbClr val="99CC00"/>
          </a:solidFill>
          <a:ln w="9525">
            <a:noFill/>
            <a:round/>
            <a:headEnd/>
            <a:tailEnd/>
          </a:ln>
        </p:spPr>
        <p:txBody>
          <a:bodyPr>
            <a:prstTxWarp prst="textNoShape">
              <a:avLst/>
            </a:prstTxWarp>
          </a:bodyPr>
          <a:lstStyle/>
          <a:p>
            <a:endParaRPr lang="en-US"/>
          </a:p>
        </p:txBody>
      </p:sp>
      <p:sp>
        <p:nvSpPr>
          <p:cNvPr id="28853" name="Freeform 181"/>
          <p:cNvSpPr>
            <a:spLocks/>
          </p:cNvSpPr>
          <p:nvPr/>
        </p:nvSpPr>
        <p:spPr bwMode="auto">
          <a:xfrm>
            <a:off x="4284663" y="3897313"/>
            <a:ext cx="147637" cy="79375"/>
          </a:xfrm>
          <a:custGeom>
            <a:avLst/>
            <a:gdLst>
              <a:gd name="T0" fmla="*/ 0 w 105"/>
              <a:gd name="T1" fmla="*/ 57094 h 57"/>
              <a:gd name="T2" fmla="*/ 140607 w 105"/>
              <a:gd name="T3" fmla="*/ 0 h 57"/>
              <a:gd name="T4" fmla="*/ 147637 w 105"/>
              <a:gd name="T5" fmla="*/ 20888 h 57"/>
              <a:gd name="T6" fmla="*/ 7030 w 105"/>
              <a:gd name="T7" fmla="*/ 79375 h 57"/>
              <a:gd name="T8" fmla="*/ 0 w 105"/>
              <a:gd name="T9" fmla="*/ 57094 h 57"/>
              <a:gd name="T10" fmla="*/ 0 60000 65536"/>
              <a:gd name="T11" fmla="*/ 0 60000 65536"/>
              <a:gd name="T12" fmla="*/ 0 60000 65536"/>
              <a:gd name="T13" fmla="*/ 0 60000 65536"/>
              <a:gd name="T14" fmla="*/ 0 60000 65536"/>
              <a:gd name="T15" fmla="*/ 0 w 105"/>
              <a:gd name="T16" fmla="*/ 0 h 57"/>
              <a:gd name="T17" fmla="*/ 105 w 105"/>
              <a:gd name="T18" fmla="*/ 57 h 57"/>
            </a:gdLst>
            <a:ahLst/>
            <a:cxnLst>
              <a:cxn ang="T10">
                <a:pos x="T0" y="T1"/>
              </a:cxn>
              <a:cxn ang="T11">
                <a:pos x="T2" y="T3"/>
              </a:cxn>
              <a:cxn ang="T12">
                <a:pos x="T4" y="T5"/>
              </a:cxn>
              <a:cxn ang="T13">
                <a:pos x="T6" y="T7"/>
              </a:cxn>
              <a:cxn ang="T14">
                <a:pos x="T8" y="T9"/>
              </a:cxn>
            </a:cxnLst>
            <a:rect l="T15" t="T16" r="T17" b="T18"/>
            <a:pathLst>
              <a:path w="105" h="57">
                <a:moveTo>
                  <a:pt x="0" y="41"/>
                </a:moveTo>
                <a:lnTo>
                  <a:pt x="100" y="0"/>
                </a:lnTo>
                <a:lnTo>
                  <a:pt x="105" y="15"/>
                </a:lnTo>
                <a:lnTo>
                  <a:pt x="5" y="57"/>
                </a:lnTo>
                <a:lnTo>
                  <a:pt x="0" y="41"/>
                </a:lnTo>
                <a:close/>
              </a:path>
            </a:pathLst>
          </a:custGeom>
          <a:solidFill>
            <a:srgbClr val="99CC00"/>
          </a:solidFill>
          <a:ln w="9525">
            <a:noFill/>
            <a:round/>
            <a:headEnd/>
            <a:tailEnd/>
          </a:ln>
        </p:spPr>
        <p:txBody>
          <a:bodyPr>
            <a:prstTxWarp prst="textNoShape">
              <a:avLst/>
            </a:prstTxWarp>
          </a:bodyPr>
          <a:lstStyle/>
          <a:p>
            <a:endParaRPr lang="en-US"/>
          </a:p>
        </p:txBody>
      </p:sp>
      <p:sp>
        <p:nvSpPr>
          <p:cNvPr id="28854" name="Freeform 182"/>
          <p:cNvSpPr>
            <a:spLocks/>
          </p:cNvSpPr>
          <p:nvPr/>
        </p:nvSpPr>
        <p:spPr bwMode="auto">
          <a:xfrm>
            <a:off x="4502150" y="3851275"/>
            <a:ext cx="49213" cy="38100"/>
          </a:xfrm>
          <a:custGeom>
            <a:avLst/>
            <a:gdLst>
              <a:gd name="T0" fmla="*/ 0 w 35"/>
              <a:gd name="T1" fmla="*/ 16119 h 26"/>
              <a:gd name="T2" fmla="*/ 42183 w 35"/>
              <a:gd name="T3" fmla="*/ 0 h 26"/>
              <a:gd name="T4" fmla="*/ 49213 w 35"/>
              <a:gd name="T5" fmla="*/ 23446 h 26"/>
              <a:gd name="T6" fmla="*/ 7030 w 35"/>
              <a:gd name="T7" fmla="*/ 38100 h 26"/>
              <a:gd name="T8" fmla="*/ 0 w 35"/>
              <a:gd name="T9" fmla="*/ 16119 h 26"/>
              <a:gd name="T10" fmla="*/ 0 60000 65536"/>
              <a:gd name="T11" fmla="*/ 0 60000 65536"/>
              <a:gd name="T12" fmla="*/ 0 60000 65536"/>
              <a:gd name="T13" fmla="*/ 0 60000 65536"/>
              <a:gd name="T14" fmla="*/ 0 60000 65536"/>
              <a:gd name="T15" fmla="*/ 0 w 35"/>
              <a:gd name="T16" fmla="*/ 0 h 26"/>
              <a:gd name="T17" fmla="*/ 35 w 35"/>
              <a:gd name="T18" fmla="*/ 26 h 26"/>
            </a:gdLst>
            <a:ahLst/>
            <a:cxnLst>
              <a:cxn ang="T10">
                <a:pos x="T0" y="T1"/>
              </a:cxn>
              <a:cxn ang="T11">
                <a:pos x="T2" y="T3"/>
              </a:cxn>
              <a:cxn ang="T12">
                <a:pos x="T4" y="T5"/>
              </a:cxn>
              <a:cxn ang="T13">
                <a:pos x="T6" y="T7"/>
              </a:cxn>
              <a:cxn ang="T14">
                <a:pos x="T8" y="T9"/>
              </a:cxn>
            </a:cxnLst>
            <a:rect l="T15" t="T16" r="T17" b="T18"/>
            <a:pathLst>
              <a:path w="35" h="26">
                <a:moveTo>
                  <a:pt x="0" y="11"/>
                </a:moveTo>
                <a:lnTo>
                  <a:pt x="30" y="0"/>
                </a:lnTo>
                <a:lnTo>
                  <a:pt x="35" y="16"/>
                </a:lnTo>
                <a:lnTo>
                  <a:pt x="5" y="26"/>
                </a:lnTo>
                <a:lnTo>
                  <a:pt x="0" y="11"/>
                </a:lnTo>
                <a:close/>
              </a:path>
            </a:pathLst>
          </a:custGeom>
          <a:solidFill>
            <a:srgbClr val="99CC00"/>
          </a:solidFill>
          <a:ln w="9525">
            <a:noFill/>
            <a:round/>
            <a:headEnd/>
            <a:tailEnd/>
          </a:ln>
        </p:spPr>
        <p:txBody>
          <a:bodyPr>
            <a:prstTxWarp prst="textNoShape">
              <a:avLst/>
            </a:prstTxWarp>
          </a:bodyPr>
          <a:lstStyle/>
          <a:p>
            <a:endParaRPr lang="en-US"/>
          </a:p>
        </p:txBody>
      </p:sp>
      <p:sp>
        <p:nvSpPr>
          <p:cNvPr id="28855" name="Freeform 183"/>
          <p:cNvSpPr>
            <a:spLocks/>
          </p:cNvSpPr>
          <p:nvPr/>
        </p:nvSpPr>
        <p:spPr bwMode="auto">
          <a:xfrm>
            <a:off x="4622800" y="3763963"/>
            <a:ext cx="147638" cy="80962"/>
          </a:xfrm>
          <a:custGeom>
            <a:avLst/>
            <a:gdLst>
              <a:gd name="T0" fmla="*/ 0 w 105"/>
              <a:gd name="T1" fmla="*/ 58628 h 58"/>
              <a:gd name="T2" fmla="*/ 140608 w 105"/>
              <a:gd name="T3" fmla="*/ 0 h 58"/>
              <a:gd name="T4" fmla="*/ 147638 w 105"/>
              <a:gd name="T5" fmla="*/ 22334 h 58"/>
              <a:gd name="T6" fmla="*/ 7030 w 105"/>
              <a:gd name="T7" fmla="*/ 80962 h 58"/>
              <a:gd name="T8" fmla="*/ 0 w 105"/>
              <a:gd name="T9" fmla="*/ 58628 h 58"/>
              <a:gd name="T10" fmla="*/ 0 60000 65536"/>
              <a:gd name="T11" fmla="*/ 0 60000 65536"/>
              <a:gd name="T12" fmla="*/ 0 60000 65536"/>
              <a:gd name="T13" fmla="*/ 0 60000 65536"/>
              <a:gd name="T14" fmla="*/ 0 60000 65536"/>
              <a:gd name="T15" fmla="*/ 0 w 105"/>
              <a:gd name="T16" fmla="*/ 0 h 58"/>
              <a:gd name="T17" fmla="*/ 105 w 105"/>
              <a:gd name="T18" fmla="*/ 58 h 58"/>
            </a:gdLst>
            <a:ahLst/>
            <a:cxnLst>
              <a:cxn ang="T10">
                <a:pos x="T0" y="T1"/>
              </a:cxn>
              <a:cxn ang="T11">
                <a:pos x="T2" y="T3"/>
              </a:cxn>
              <a:cxn ang="T12">
                <a:pos x="T4" y="T5"/>
              </a:cxn>
              <a:cxn ang="T13">
                <a:pos x="T6" y="T7"/>
              </a:cxn>
              <a:cxn ang="T14">
                <a:pos x="T8" y="T9"/>
              </a:cxn>
            </a:cxnLst>
            <a:rect l="T15" t="T16" r="T17" b="T18"/>
            <a:pathLst>
              <a:path w="105" h="58">
                <a:moveTo>
                  <a:pt x="0" y="42"/>
                </a:moveTo>
                <a:lnTo>
                  <a:pt x="100" y="0"/>
                </a:lnTo>
                <a:lnTo>
                  <a:pt x="105" y="16"/>
                </a:lnTo>
                <a:lnTo>
                  <a:pt x="5" y="58"/>
                </a:lnTo>
                <a:lnTo>
                  <a:pt x="0" y="42"/>
                </a:lnTo>
                <a:close/>
              </a:path>
            </a:pathLst>
          </a:custGeom>
          <a:solidFill>
            <a:srgbClr val="99CC00"/>
          </a:solidFill>
          <a:ln w="9525">
            <a:noFill/>
            <a:round/>
            <a:headEnd/>
            <a:tailEnd/>
          </a:ln>
        </p:spPr>
        <p:txBody>
          <a:bodyPr>
            <a:prstTxWarp prst="textNoShape">
              <a:avLst/>
            </a:prstTxWarp>
          </a:bodyPr>
          <a:lstStyle/>
          <a:p>
            <a:endParaRPr lang="en-US"/>
          </a:p>
        </p:txBody>
      </p:sp>
      <p:sp>
        <p:nvSpPr>
          <p:cNvPr id="28856" name="Freeform 184"/>
          <p:cNvSpPr>
            <a:spLocks/>
          </p:cNvSpPr>
          <p:nvPr/>
        </p:nvSpPr>
        <p:spPr bwMode="auto">
          <a:xfrm>
            <a:off x="4840288" y="3719513"/>
            <a:ext cx="49212" cy="36512"/>
          </a:xfrm>
          <a:custGeom>
            <a:avLst/>
            <a:gdLst>
              <a:gd name="T0" fmla="*/ 0 w 35"/>
              <a:gd name="T1" fmla="*/ 15447 h 26"/>
              <a:gd name="T2" fmla="*/ 42182 w 35"/>
              <a:gd name="T3" fmla="*/ 0 h 26"/>
              <a:gd name="T4" fmla="*/ 49212 w 35"/>
              <a:gd name="T5" fmla="*/ 22469 h 26"/>
              <a:gd name="T6" fmla="*/ 7030 w 35"/>
              <a:gd name="T7" fmla="*/ 36512 h 26"/>
              <a:gd name="T8" fmla="*/ 0 w 35"/>
              <a:gd name="T9" fmla="*/ 15447 h 26"/>
              <a:gd name="T10" fmla="*/ 0 60000 65536"/>
              <a:gd name="T11" fmla="*/ 0 60000 65536"/>
              <a:gd name="T12" fmla="*/ 0 60000 65536"/>
              <a:gd name="T13" fmla="*/ 0 60000 65536"/>
              <a:gd name="T14" fmla="*/ 0 60000 65536"/>
              <a:gd name="T15" fmla="*/ 0 w 35"/>
              <a:gd name="T16" fmla="*/ 0 h 26"/>
              <a:gd name="T17" fmla="*/ 35 w 35"/>
              <a:gd name="T18" fmla="*/ 26 h 26"/>
            </a:gdLst>
            <a:ahLst/>
            <a:cxnLst>
              <a:cxn ang="T10">
                <a:pos x="T0" y="T1"/>
              </a:cxn>
              <a:cxn ang="T11">
                <a:pos x="T2" y="T3"/>
              </a:cxn>
              <a:cxn ang="T12">
                <a:pos x="T4" y="T5"/>
              </a:cxn>
              <a:cxn ang="T13">
                <a:pos x="T6" y="T7"/>
              </a:cxn>
              <a:cxn ang="T14">
                <a:pos x="T8" y="T9"/>
              </a:cxn>
            </a:cxnLst>
            <a:rect l="T15" t="T16" r="T17" b="T18"/>
            <a:pathLst>
              <a:path w="35" h="26">
                <a:moveTo>
                  <a:pt x="0" y="11"/>
                </a:moveTo>
                <a:lnTo>
                  <a:pt x="30" y="0"/>
                </a:lnTo>
                <a:lnTo>
                  <a:pt x="35" y="16"/>
                </a:lnTo>
                <a:lnTo>
                  <a:pt x="5" y="26"/>
                </a:lnTo>
                <a:lnTo>
                  <a:pt x="0" y="11"/>
                </a:lnTo>
                <a:close/>
              </a:path>
            </a:pathLst>
          </a:custGeom>
          <a:solidFill>
            <a:srgbClr val="99CC00"/>
          </a:solidFill>
          <a:ln w="9525">
            <a:noFill/>
            <a:round/>
            <a:headEnd/>
            <a:tailEnd/>
          </a:ln>
        </p:spPr>
        <p:txBody>
          <a:bodyPr>
            <a:prstTxWarp prst="textNoShape">
              <a:avLst/>
            </a:prstTxWarp>
          </a:bodyPr>
          <a:lstStyle/>
          <a:p>
            <a:endParaRPr lang="en-US"/>
          </a:p>
        </p:txBody>
      </p:sp>
      <p:sp>
        <p:nvSpPr>
          <p:cNvPr id="28857" name="Freeform 185"/>
          <p:cNvSpPr>
            <a:spLocks/>
          </p:cNvSpPr>
          <p:nvPr/>
        </p:nvSpPr>
        <p:spPr bwMode="auto">
          <a:xfrm>
            <a:off x="4960938" y="3646488"/>
            <a:ext cx="104775" cy="58737"/>
          </a:xfrm>
          <a:custGeom>
            <a:avLst/>
            <a:gdLst>
              <a:gd name="T0" fmla="*/ 0 w 75"/>
              <a:gd name="T1" fmla="*/ 36361 h 42"/>
              <a:gd name="T2" fmla="*/ 97790 w 75"/>
              <a:gd name="T3" fmla="*/ 0 h 42"/>
              <a:gd name="T4" fmla="*/ 104775 w 75"/>
              <a:gd name="T5" fmla="*/ 20978 h 42"/>
              <a:gd name="T6" fmla="*/ 6985 w 75"/>
              <a:gd name="T7" fmla="*/ 58737 h 42"/>
              <a:gd name="T8" fmla="*/ 0 w 75"/>
              <a:gd name="T9" fmla="*/ 36361 h 42"/>
              <a:gd name="T10" fmla="*/ 0 60000 65536"/>
              <a:gd name="T11" fmla="*/ 0 60000 65536"/>
              <a:gd name="T12" fmla="*/ 0 60000 65536"/>
              <a:gd name="T13" fmla="*/ 0 60000 65536"/>
              <a:gd name="T14" fmla="*/ 0 60000 65536"/>
              <a:gd name="T15" fmla="*/ 0 w 75"/>
              <a:gd name="T16" fmla="*/ 0 h 42"/>
              <a:gd name="T17" fmla="*/ 75 w 75"/>
              <a:gd name="T18" fmla="*/ 42 h 42"/>
            </a:gdLst>
            <a:ahLst/>
            <a:cxnLst>
              <a:cxn ang="T10">
                <a:pos x="T0" y="T1"/>
              </a:cxn>
              <a:cxn ang="T11">
                <a:pos x="T2" y="T3"/>
              </a:cxn>
              <a:cxn ang="T12">
                <a:pos x="T4" y="T5"/>
              </a:cxn>
              <a:cxn ang="T13">
                <a:pos x="T6" y="T7"/>
              </a:cxn>
              <a:cxn ang="T14">
                <a:pos x="T8" y="T9"/>
              </a:cxn>
            </a:cxnLst>
            <a:rect l="T15" t="T16" r="T17" b="T18"/>
            <a:pathLst>
              <a:path w="75" h="42">
                <a:moveTo>
                  <a:pt x="0" y="26"/>
                </a:moveTo>
                <a:lnTo>
                  <a:pt x="70" y="0"/>
                </a:lnTo>
                <a:lnTo>
                  <a:pt x="75" y="15"/>
                </a:lnTo>
                <a:lnTo>
                  <a:pt x="5" y="42"/>
                </a:lnTo>
                <a:lnTo>
                  <a:pt x="0" y="26"/>
                </a:lnTo>
                <a:close/>
              </a:path>
            </a:pathLst>
          </a:custGeom>
          <a:solidFill>
            <a:srgbClr val="99CC00"/>
          </a:solidFill>
          <a:ln w="9525">
            <a:noFill/>
            <a:round/>
            <a:headEnd/>
            <a:tailEnd/>
          </a:ln>
        </p:spPr>
        <p:txBody>
          <a:bodyPr>
            <a:prstTxWarp prst="textNoShape">
              <a:avLst/>
            </a:prstTxWarp>
          </a:bodyPr>
          <a:lstStyle/>
          <a:p>
            <a:endParaRPr lang="en-US"/>
          </a:p>
        </p:txBody>
      </p:sp>
      <p:sp>
        <p:nvSpPr>
          <p:cNvPr id="28858" name="Freeform 186"/>
          <p:cNvSpPr>
            <a:spLocks/>
          </p:cNvSpPr>
          <p:nvPr/>
        </p:nvSpPr>
        <p:spPr bwMode="auto">
          <a:xfrm>
            <a:off x="5038725" y="3535363"/>
            <a:ext cx="119063" cy="131762"/>
          </a:xfrm>
          <a:custGeom>
            <a:avLst/>
            <a:gdLst>
              <a:gd name="T0" fmla="*/ 0 w 85"/>
              <a:gd name="T1" fmla="*/ 103728 h 94"/>
              <a:gd name="T2" fmla="*/ 112059 w 85"/>
              <a:gd name="T3" fmla="*/ 0 h 94"/>
              <a:gd name="T4" fmla="*/ 119063 w 85"/>
              <a:gd name="T5" fmla="*/ 29436 h 94"/>
              <a:gd name="T6" fmla="*/ 7004 w 85"/>
              <a:gd name="T7" fmla="*/ 131762 h 94"/>
              <a:gd name="T8" fmla="*/ 0 w 85"/>
              <a:gd name="T9" fmla="*/ 103728 h 94"/>
              <a:gd name="T10" fmla="*/ 0 60000 65536"/>
              <a:gd name="T11" fmla="*/ 0 60000 65536"/>
              <a:gd name="T12" fmla="*/ 0 60000 65536"/>
              <a:gd name="T13" fmla="*/ 0 60000 65536"/>
              <a:gd name="T14" fmla="*/ 0 60000 65536"/>
              <a:gd name="T15" fmla="*/ 0 w 85"/>
              <a:gd name="T16" fmla="*/ 0 h 94"/>
              <a:gd name="T17" fmla="*/ 85 w 85"/>
              <a:gd name="T18" fmla="*/ 94 h 94"/>
            </a:gdLst>
            <a:ahLst/>
            <a:cxnLst>
              <a:cxn ang="T10">
                <a:pos x="T0" y="T1"/>
              </a:cxn>
              <a:cxn ang="T11">
                <a:pos x="T2" y="T3"/>
              </a:cxn>
              <a:cxn ang="T12">
                <a:pos x="T4" y="T5"/>
              </a:cxn>
              <a:cxn ang="T13">
                <a:pos x="T6" y="T7"/>
              </a:cxn>
              <a:cxn ang="T14">
                <a:pos x="T8" y="T9"/>
              </a:cxn>
            </a:cxnLst>
            <a:rect l="T15" t="T16" r="T17" b="T18"/>
            <a:pathLst>
              <a:path w="85" h="94">
                <a:moveTo>
                  <a:pt x="0" y="74"/>
                </a:moveTo>
                <a:lnTo>
                  <a:pt x="80" y="0"/>
                </a:lnTo>
                <a:lnTo>
                  <a:pt x="85" y="21"/>
                </a:lnTo>
                <a:lnTo>
                  <a:pt x="5" y="94"/>
                </a:lnTo>
                <a:lnTo>
                  <a:pt x="0" y="74"/>
                </a:lnTo>
                <a:close/>
              </a:path>
            </a:pathLst>
          </a:custGeom>
          <a:solidFill>
            <a:srgbClr val="99CC00"/>
          </a:solidFill>
          <a:ln w="9525">
            <a:noFill/>
            <a:round/>
            <a:headEnd/>
            <a:tailEnd/>
          </a:ln>
        </p:spPr>
        <p:txBody>
          <a:bodyPr>
            <a:prstTxWarp prst="textNoShape">
              <a:avLst/>
            </a:prstTxWarp>
          </a:bodyPr>
          <a:lstStyle/>
          <a:p>
            <a:endParaRPr lang="en-US"/>
          </a:p>
        </p:txBody>
      </p:sp>
      <p:sp>
        <p:nvSpPr>
          <p:cNvPr id="28859" name="Freeform 187"/>
          <p:cNvSpPr>
            <a:spLocks/>
          </p:cNvSpPr>
          <p:nvPr/>
        </p:nvSpPr>
        <p:spPr bwMode="auto">
          <a:xfrm>
            <a:off x="5214938" y="3448050"/>
            <a:ext cx="41275" cy="57150"/>
          </a:xfrm>
          <a:custGeom>
            <a:avLst/>
            <a:gdLst>
              <a:gd name="T0" fmla="*/ 0 w 30"/>
              <a:gd name="T1" fmla="*/ 29272 h 41"/>
              <a:gd name="T2" fmla="*/ 34396 w 30"/>
              <a:gd name="T3" fmla="*/ 0 h 41"/>
              <a:gd name="T4" fmla="*/ 41275 w 30"/>
              <a:gd name="T5" fmla="*/ 29272 h 41"/>
              <a:gd name="T6" fmla="*/ 6879 w 30"/>
              <a:gd name="T7" fmla="*/ 57150 h 41"/>
              <a:gd name="T8" fmla="*/ 0 w 30"/>
              <a:gd name="T9" fmla="*/ 29272 h 41"/>
              <a:gd name="T10" fmla="*/ 0 60000 65536"/>
              <a:gd name="T11" fmla="*/ 0 60000 65536"/>
              <a:gd name="T12" fmla="*/ 0 60000 65536"/>
              <a:gd name="T13" fmla="*/ 0 60000 65536"/>
              <a:gd name="T14" fmla="*/ 0 60000 65536"/>
              <a:gd name="T15" fmla="*/ 0 w 30"/>
              <a:gd name="T16" fmla="*/ 0 h 41"/>
              <a:gd name="T17" fmla="*/ 30 w 30"/>
              <a:gd name="T18" fmla="*/ 41 h 41"/>
            </a:gdLst>
            <a:ahLst/>
            <a:cxnLst>
              <a:cxn ang="T10">
                <a:pos x="T0" y="T1"/>
              </a:cxn>
              <a:cxn ang="T11">
                <a:pos x="T2" y="T3"/>
              </a:cxn>
              <a:cxn ang="T12">
                <a:pos x="T4" y="T5"/>
              </a:cxn>
              <a:cxn ang="T13">
                <a:pos x="T6" y="T7"/>
              </a:cxn>
              <a:cxn ang="T14">
                <a:pos x="T8" y="T9"/>
              </a:cxn>
            </a:cxnLst>
            <a:rect l="T15" t="T16" r="T17" b="T18"/>
            <a:pathLst>
              <a:path w="30" h="41">
                <a:moveTo>
                  <a:pt x="0" y="21"/>
                </a:moveTo>
                <a:lnTo>
                  <a:pt x="25" y="0"/>
                </a:lnTo>
                <a:lnTo>
                  <a:pt x="30" y="21"/>
                </a:lnTo>
                <a:lnTo>
                  <a:pt x="5" y="41"/>
                </a:lnTo>
                <a:lnTo>
                  <a:pt x="0" y="21"/>
                </a:lnTo>
                <a:close/>
              </a:path>
            </a:pathLst>
          </a:custGeom>
          <a:solidFill>
            <a:srgbClr val="99CC00"/>
          </a:solidFill>
          <a:ln w="9525">
            <a:noFill/>
            <a:round/>
            <a:headEnd/>
            <a:tailEnd/>
          </a:ln>
        </p:spPr>
        <p:txBody>
          <a:bodyPr>
            <a:prstTxWarp prst="textNoShape">
              <a:avLst/>
            </a:prstTxWarp>
          </a:bodyPr>
          <a:lstStyle/>
          <a:p>
            <a:endParaRPr lang="en-US"/>
          </a:p>
        </p:txBody>
      </p:sp>
      <p:sp>
        <p:nvSpPr>
          <p:cNvPr id="28860" name="Freeform 188"/>
          <p:cNvSpPr>
            <a:spLocks/>
          </p:cNvSpPr>
          <p:nvPr/>
        </p:nvSpPr>
        <p:spPr bwMode="auto">
          <a:xfrm>
            <a:off x="5314950" y="3286125"/>
            <a:ext cx="112713" cy="131763"/>
          </a:xfrm>
          <a:custGeom>
            <a:avLst/>
            <a:gdLst>
              <a:gd name="T0" fmla="*/ 0 w 80"/>
              <a:gd name="T1" fmla="*/ 102327 h 94"/>
              <a:gd name="T2" fmla="*/ 105668 w 80"/>
              <a:gd name="T3" fmla="*/ 0 h 94"/>
              <a:gd name="T4" fmla="*/ 112713 w 80"/>
              <a:gd name="T5" fmla="*/ 29436 h 94"/>
              <a:gd name="T6" fmla="*/ 7045 w 80"/>
              <a:gd name="T7" fmla="*/ 131763 h 94"/>
              <a:gd name="T8" fmla="*/ 0 w 80"/>
              <a:gd name="T9" fmla="*/ 102327 h 94"/>
              <a:gd name="T10" fmla="*/ 0 60000 65536"/>
              <a:gd name="T11" fmla="*/ 0 60000 65536"/>
              <a:gd name="T12" fmla="*/ 0 60000 65536"/>
              <a:gd name="T13" fmla="*/ 0 60000 65536"/>
              <a:gd name="T14" fmla="*/ 0 60000 65536"/>
              <a:gd name="T15" fmla="*/ 0 w 80"/>
              <a:gd name="T16" fmla="*/ 0 h 94"/>
              <a:gd name="T17" fmla="*/ 80 w 80"/>
              <a:gd name="T18" fmla="*/ 94 h 94"/>
            </a:gdLst>
            <a:ahLst/>
            <a:cxnLst>
              <a:cxn ang="T10">
                <a:pos x="T0" y="T1"/>
              </a:cxn>
              <a:cxn ang="T11">
                <a:pos x="T2" y="T3"/>
              </a:cxn>
              <a:cxn ang="T12">
                <a:pos x="T4" y="T5"/>
              </a:cxn>
              <a:cxn ang="T13">
                <a:pos x="T6" y="T7"/>
              </a:cxn>
              <a:cxn ang="T14">
                <a:pos x="T8" y="T9"/>
              </a:cxn>
            </a:cxnLst>
            <a:rect l="T15" t="T16" r="T17" b="T18"/>
            <a:pathLst>
              <a:path w="80" h="94">
                <a:moveTo>
                  <a:pt x="0" y="73"/>
                </a:moveTo>
                <a:lnTo>
                  <a:pt x="75" y="0"/>
                </a:lnTo>
                <a:lnTo>
                  <a:pt x="80" y="21"/>
                </a:lnTo>
                <a:lnTo>
                  <a:pt x="5" y="94"/>
                </a:lnTo>
                <a:lnTo>
                  <a:pt x="0" y="73"/>
                </a:lnTo>
                <a:close/>
              </a:path>
            </a:pathLst>
          </a:custGeom>
          <a:solidFill>
            <a:srgbClr val="99CC00"/>
          </a:solidFill>
          <a:ln w="9525">
            <a:noFill/>
            <a:round/>
            <a:headEnd/>
            <a:tailEnd/>
          </a:ln>
        </p:spPr>
        <p:txBody>
          <a:bodyPr>
            <a:prstTxWarp prst="textNoShape">
              <a:avLst/>
            </a:prstTxWarp>
          </a:bodyPr>
          <a:lstStyle/>
          <a:p>
            <a:endParaRPr lang="en-US"/>
          </a:p>
        </p:txBody>
      </p:sp>
      <p:sp>
        <p:nvSpPr>
          <p:cNvPr id="28861" name="Freeform 189"/>
          <p:cNvSpPr>
            <a:spLocks/>
          </p:cNvSpPr>
          <p:nvPr/>
        </p:nvSpPr>
        <p:spPr bwMode="auto">
          <a:xfrm>
            <a:off x="5483225" y="3203575"/>
            <a:ext cx="57150" cy="36513"/>
          </a:xfrm>
          <a:custGeom>
            <a:avLst/>
            <a:gdLst>
              <a:gd name="T0" fmla="*/ 0 w 40"/>
              <a:gd name="T1" fmla="*/ 29491 h 26"/>
              <a:gd name="T2" fmla="*/ 28575 w 40"/>
              <a:gd name="T3" fmla="*/ 0 h 26"/>
              <a:gd name="T4" fmla="*/ 57150 w 40"/>
              <a:gd name="T5" fmla="*/ 7022 h 26"/>
              <a:gd name="T6" fmla="*/ 28575 w 40"/>
              <a:gd name="T7" fmla="*/ 36513 h 26"/>
              <a:gd name="T8" fmla="*/ 0 w 40"/>
              <a:gd name="T9" fmla="*/ 29491 h 26"/>
              <a:gd name="T10" fmla="*/ 0 60000 65536"/>
              <a:gd name="T11" fmla="*/ 0 60000 65536"/>
              <a:gd name="T12" fmla="*/ 0 60000 65536"/>
              <a:gd name="T13" fmla="*/ 0 60000 65536"/>
              <a:gd name="T14" fmla="*/ 0 60000 65536"/>
              <a:gd name="T15" fmla="*/ 0 w 40"/>
              <a:gd name="T16" fmla="*/ 0 h 26"/>
              <a:gd name="T17" fmla="*/ 40 w 40"/>
              <a:gd name="T18" fmla="*/ 26 h 26"/>
            </a:gdLst>
            <a:ahLst/>
            <a:cxnLst>
              <a:cxn ang="T10">
                <a:pos x="T0" y="T1"/>
              </a:cxn>
              <a:cxn ang="T11">
                <a:pos x="T2" y="T3"/>
              </a:cxn>
              <a:cxn ang="T12">
                <a:pos x="T4" y="T5"/>
              </a:cxn>
              <a:cxn ang="T13">
                <a:pos x="T6" y="T7"/>
              </a:cxn>
              <a:cxn ang="T14">
                <a:pos x="T8" y="T9"/>
              </a:cxn>
            </a:cxnLst>
            <a:rect l="T15" t="T16" r="T17" b="T18"/>
            <a:pathLst>
              <a:path w="40" h="26">
                <a:moveTo>
                  <a:pt x="0" y="21"/>
                </a:moveTo>
                <a:lnTo>
                  <a:pt x="20" y="0"/>
                </a:lnTo>
                <a:lnTo>
                  <a:pt x="40" y="5"/>
                </a:lnTo>
                <a:lnTo>
                  <a:pt x="20" y="26"/>
                </a:lnTo>
                <a:lnTo>
                  <a:pt x="0" y="21"/>
                </a:lnTo>
                <a:close/>
              </a:path>
            </a:pathLst>
          </a:custGeom>
          <a:solidFill>
            <a:srgbClr val="99CC00"/>
          </a:solidFill>
          <a:ln w="9525">
            <a:noFill/>
            <a:round/>
            <a:headEnd/>
            <a:tailEnd/>
          </a:ln>
        </p:spPr>
        <p:txBody>
          <a:bodyPr>
            <a:prstTxWarp prst="textNoShape">
              <a:avLst/>
            </a:prstTxWarp>
          </a:bodyPr>
          <a:lstStyle/>
          <a:p>
            <a:endParaRPr lang="en-US"/>
          </a:p>
        </p:txBody>
      </p:sp>
      <p:sp>
        <p:nvSpPr>
          <p:cNvPr id="28862" name="Freeform 190"/>
          <p:cNvSpPr>
            <a:spLocks/>
          </p:cNvSpPr>
          <p:nvPr/>
        </p:nvSpPr>
        <p:spPr bwMode="auto">
          <a:xfrm>
            <a:off x="5581650" y="3041650"/>
            <a:ext cx="120650" cy="125413"/>
          </a:xfrm>
          <a:custGeom>
            <a:avLst/>
            <a:gdLst>
              <a:gd name="T0" fmla="*/ 0 w 85"/>
              <a:gd name="T1" fmla="*/ 95821 h 89"/>
              <a:gd name="T2" fmla="*/ 113553 w 85"/>
              <a:gd name="T3" fmla="*/ 0 h 89"/>
              <a:gd name="T4" fmla="*/ 120650 w 85"/>
              <a:gd name="T5" fmla="*/ 29592 h 89"/>
              <a:gd name="T6" fmla="*/ 7097 w 85"/>
              <a:gd name="T7" fmla="*/ 125413 h 89"/>
              <a:gd name="T8" fmla="*/ 0 w 85"/>
              <a:gd name="T9" fmla="*/ 95821 h 89"/>
              <a:gd name="T10" fmla="*/ 0 60000 65536"/>
              <a:gd name="T11" fmla="*/ 0 60000 65536"/>
              <a:gd name="T12" fmla="*/ 0 60000 65536"/>
              <a:gd name="T13" fmla="*/ 0 60000 65536"/>
              <a:gd name="T14" fmla="*/ 0 60000 65536"/>
              <a:gd name="T15" fmla="*/ 0 w 85"/>
              <a:gd name="T16" fmla="*/ 0 h 89"/>
              <a:gd name="T17" fmla="*/ 85 w 85"/>
              <a:gd name="T18" fmla="*/ 89 h 89"/>
            </a:gdLst>
            <a:ahLst/>
            <a:cxnLst>
              <a:cxn ang="T10">
                <a:pos x="T0" y="T1"/>
              </a:cxn>
              <a:cxn ang="T11">
                <a:pos x="T2" y="T3"/>
              </a:cxn>
              <a:cxn ang="T12">
                <a:pos x="T4" y="T5"/>
              </a:cxn>
              <a:cxn ang="T13">
                <a:pos x="T6" y="T7"/>
              </a:cxn>
              <a:cxn ang="T14">
                <a:pos x="T8" y="T9"/>
              </a:cxn>
            </a:cxnLst>
            <a:rect l="T15" t="T16" r="T17" b="T18"/>
            <a:pathLst>
              <a:path w="85" h="89">
                <a:moveTo>
                  <a:pt x="0" y="68"/>
                </a:moveTo>
                <a:lnTo>
                  <a:pt x="80" y="0"/>
                </a:lnTo>
                <a:lnTo>
                  <a:pt x="85" y="21"/>
                </a:lnTo>
                <a:lnTo>
                  <a:pt x="5" y="89"/>
                </a:lnTo>
                <a:lnTo>
                  <a:pt x="0" y="68"/>
                </a:lnTo>
                <a:close/>
              </a:path>
            </a:pathLst>
          </a:custGeom>
          <a:solidFill>
            <a:srgbClr val="99CC00"/>
          </a:solidFill>
          <a:ln w="9525">
            <a:noFill/>
            <a:round/>
            <a:headEnd/>
            <a:tailEnd/>
          </a:ln>
        </p:spPr>
        <p:txBody>
          <a:bodyPr>
            <a:prstTxWarp prst="textNoShape">
              <a:avLst/>
            </a:prstTxWarp>
          </a:bodyPr>
          <a:lstStyle/>
          <a:p>
            <a:endParaRPr lang="en-US"/>
          </a:p>
        </p:txBody>
      </p:sp>
      <p:sp>
        <p:nvSpPr>
          <p:cNvPr id="28863" name="Freeform 191"/>
          <p:cNvSpPr>
            <a:spLocks/>
          </p:cNvSpPr>
          <p:nvPr/>
        </p:nvSpPr>
        <p:spPr bwMode="auto">
          <a:xfrm>
            <a:off x="5757863" y="2952750"/>
            <a:ext cx="42862" cy="58738"/>
          </a:xfrm>
          <a:custGeom>
            <a:avLst/>
            <a:gdLst>
              <a:gd name="T0" fmla="*/ 0 w 30"/>
              <a:gd name="T1" fmla="*/ 29369 h 42"/>
              <a:gd name="T2" fmla="*/ 35718 w 30"/>
              <a:gd name="T3" fmla="*/ 0 h 42"/>
              <a:gd name="T4" fmla="*/ 42862 w 30"/>
              <a:gd name="T5" fmla="*/ 29369 h 42"/>
              <a:gd name="T6" fmla="*/ 7144 w 30"/>
              <a:gd name="T7" fmla="*/ 58738 h 42"/>
              <a:gd name="T8" fmla="*/ 0 w 30"/>
              <a:gd name="T9" fmla="*/ 29369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21"/>
                </a:moveTo>
                <a:lnTo>
                  <a:pt x="25" y="0"/>
                </a:lnTo>
                <a:lnTo>
                  <a:pt x="30" y="21"/>
                </a:lnTo>
                <a:lnTo>
                  <a:pt x="5" y="42"/>
                </a:lnTo>
                <a:lnTo>
                  <a:pt x="0" y="21"/>
                </a:lnTo>
                <a:close/>
              </a:path>
            </a:pathLst>
          </a:custGeom>
          <a:solidFill>
            <a:srgbClr val="99CC00"/>
          </a:solidFill>
          <a:ln w="9525">
            <a:noFill/>
            <a:round/>
            <a:headEnd/>
            <a:tailEnd/>
          </a:ln>
        </p:spPr>
        <p:txBody>
          <a:bodyPr>
            <a:prstTxWarp prst="textNoShape">
              <a:avLst/>
            </a:prstTxWarp>
          </a:bodyPr>
          <a:lstStyle/>
          <a:p>
            <a:endParaRPr lang="en-US"/>
          </a:p>
        </p:txBody>
      </p:sp>
      <p:sp>
        <p:nvSpPr>
          <p:cNvPr id="28864" name="Freeform 192"/>
          <p:cNvSpPr>
            <a:spLocks/>
          </p:cNvSpPr>
          <p:nvPr/>
        </p:nvSpPr>
        <p:spPr bwMode="auto">
          <a:xfrm>
            <a:off x="5807075" y="2813050"/>
            <a:ext cx="112713" cy="133350"/>
          </a:xfrm>
          <a:custGeom>
            <a:avLst/>
            <a:gdLst>
              <a:gd name="T0" fmla="*/ 0 w 80"/>
              <a:gd name="T1" fmla="*/ 126257 h 94"/>
              <a:gd name="T2" fmla="*/ 84535 w 80"/>
              <a:gd name="T3" fmla="*/ 0 h 94"/>
              <a:gd name="T4" fmla="*/ 112713 w 80"/>
              <a:gd name="T5" fmla="*/ 7093 h 94"/>
              <a:gd name="T6" fmla="*/ 28178 w 80"/>
              <a:gd name="T7" fmla="*/ 133350 h 94"/>
              <a:gd name="T8" fmla="*/ 0 w 80"/>
              <a:gd name="T9" fmla="*/ 126257 h 94"/>
              <a:gd name="T10" fmla="*/ 0 60000 65536"/>
              <a:gd name="T11" fmla="*/ 0 60000 65536"/>
              <a:gd name="T12" fmla="*/ 0 60000 65536"/>
              <a:gd name="T13" fmla="*/ 0 60000 65536"/>
              <a:gd name="T14" fmla="*/ 0 60000 65536"/>
              <a:gd name="T15" fmla="*/ 0 w 80"/>
              <a:gd name="T16" fmla="*/ 0 h 94"/>
              <a:gd name="T17" fmla="*/ 80 w 80"/>
              <a:gd name="T18" fmla="*/ 94 h 94"/>
            </a:gdLst>
            <a:ahLst/>
            <a:cxnLst>
              <a:cxn ang="T10">
                <a:pos x="T0" y="T1"/>
              </a:cxn>
              <a:cxn ang="T11">
                <a:pos x="T2" y="T3"/>
              </a:cxn>
              <a:cxn ang="T12">
                <a:pos x="T4" y="T5"/>
              </a:cxn>
              <a:cxn ang="T13">
                <a:pos x="T6" y="T7"/>
              </a:cxn>
              <a:cxn ang="T14">
                <a:pos x="T8" y="T9"/>
              </a:cxn>
            </a:cxnLst>
            <a:rect l="T15" t="T16" r="T17" b="T18"/>
            <a:pathLst>
              <a:path w="80" h="94">
                <a:moveTo>
                  <a:pt x="0" y="89"/>
                </a:moveTo>
                <a:lnTo>
                  <a:pt x="60" y="0"/>
                </a:lnTo>
                <a:lnTo>
                  <a:pt x="80" y="5"/>
                </a:lnTo>
                <a:lnTo>
                  <a:pt x="20" y="94"/>
                </a:lnTo>
                <a:lnTo>
                  <a:pt x="0" y="89"/>
                </a:lnTo>
                <a:close/>
              </a:path>
            </a:pathLst>
          </a:custGeom>
          <a:solidFill>
            <a:srgbClr val="99CC00"/>
          </a:solidFill>
          <a:ln w="9525">
            <a:noFill/>
            <a:round/>
            <a:headEnd/>
            <a:tailEnd/>
          </a:ln>
        </p:spPr>
        <p:txBody>
          <a:bodyPr>
            <a:prstTxWarp prst="textNoShape">
              <a:avLst/>
            </a:prstTxWarp>
          </a:bodyPr>
          <a:lstStyle/>
          <a:p>
            <a:endParaRPr lang="en-US"/>
          </a:p>
        </p:txBody>
      </p:sp>
      <p:sp>
        <p:nvSpPr>
          <p:cNvPr id="28865" name="Freeform 193"/>
          <p:cNvSpPr>
            <a:spLocks/>
          </p:cNvSpPr>
          <p:nvPr/>
        </p:nvSpPr>
        <p:spPr bwMode="auto">
          <a:xfrm>
            <a:off x="5942013" y="2703513"/>
            <a:ext cx="49212" cy="44450"/>
          </a:xfrm>
          <a:custGeom>
            <a:avLst/>
            <a:gdLst>
              <a:gd name="T0" fmla="*/ 0 w 35"/>
              <a:gd name="T1" fmla="*/ 37281 h 31"/>
              <a:gd name="T2" fmla="*/ 21091 w 35"/>
              <a:gd name="T3" fmla="*/ 0 h 31"/>
              <a:gd name="T4" fmla="*/ 49212 w 35"/>
              <a:gd name="T5" fmla="*/ 7169 h 31"/>
              <a:gd name="T6" fmla="*/ 28121 w 35"/>
              <a:gd name="T7" fmla="*/ 44450 h 31"/>
              <a:gd name="T8" fmla="*/ 0 w 35"/>
              <a:gd name="T9" fmla="*/ 37281 h 31"/>
              <a:gd name="T10" fmla="*/ 0 60000 65536"/>
              <a:gd name="T11" fmla="*/ 0 60000 65536"/>
              <a:gd name="T12" fmla="*/ 0 60000 65536"/>
              <a:gd name="T13" fmla="*/ 0 60000 65536"/>
              <a:gd name="T14" fmla="*/ 0 60000 65536"/>
              <a:gd name="T15" fmla="*/ 0 w 35"/>
              <a:gd name="T16" fmla="*/ 0 h 31"/>
              <a:gd name="T17" fmla="*/ 35 w 35"/>
              <a:gd name="T18" fmla="*/ 31 h 31"/>
            </a:gdLst>
            <a:ahLst/>
            <a:cxnLst>
              <a:cxn ang="T10">
                <a:pos x="T0" y="T1"/>
              </a:cxn>
              <a:cxn ang="T11">
                <a:pos x="T2" y="T3"/>
              </a:cxn>
              <a:cxn ang="T12">
                <a:pos x="T4" y="T5"/>
              </a:cxn>
              <a:cxn ang="T13">
                <a:pos x="T6" y="T7"/>
              </a:cxn>
              <a:cxn ang="T14">
                <a:pos x="T8" y="T9"/>
              </a:cxn>
            </a:cxnLst>
            <a:rect l="T15" t="T16" r="T17" b="T18"/>
            <a:pathLst>
              <a:path w="35" h="31">
                <a:moveTo>
                  <a:pt x="0" y="26"/>
                </a:moveTo>
                <a:lnTo>
                  <a:pt x="15" y="0"/>
                </a:lnTo>
                <a:lnTo>
                  <a:pt x="35" y="5"/>
                </a:lnTo>
                <a:lnTo>
                  <a:pt x="20" y="31"/>
                </a:lnTo>
                <a:lnTo>
                  <a:pt x="0" y="26"/>
                </a:lnTo>
                <a:close/>
              </a:path>
            </a:pathLst>
          </a:custGeom>
          <a:solidFill>
            <a:srgbClr val="99CC00"/>
          </a:solidFill>
          <a:ln w="9525">
            <a:noFill/>
            <a:round/>
            <a:headEnd/>
            <a:tailEnd/>
          </a:ln>
        </p:spPr>
        <p:txBody>
          <a:bodyPr>
            <a:prstTxWarp prst="textNoShape">
              <a:avLst/>
            </a:prstTxWarp>
          </a:bodyPr>
          <a:lstStyle/>
          <a:p>
            <a:endParaRPr lang="en-US"/>
          </a:p>
        </p:txBody>
      </p:sp>
      <p:sp>
        <p:nvSpPr>
          <p:cNvPr id="28866" name="Freeform 194"/>
          <p:cNvSpPr>
            <a:spLocks/>
          </p:cNvSpPr>
          <p:nvPr/>
        </p:nvSpPr>
        <p:spPr bwMode="auto">
          <a:xfrm>
            <a:off x="6011863" y="2497138"/>
            <a:ext cx="112712" cy="139700"/>
          </a:xfrm>
          <a:custGeom>
            <a:avLst/>
            <a:gdLst>
              <a:gd name="T0" fmla="*/ 0 w 80"/>
              <a:gd name="T1" fmla="*/ 131318 h 100"/>
              <a:gd name="T2" fmla="*/ 84534 w 80"/>
              <a:gd name="T3" fmla="*/ 0 h 100"/>
              <a:gd name="T4" fmla="*/ 112712 w 80"/>
              <a:gd name="T5" fmla="*/ 6985 h 100"/>
              <a:gd name="T6" fmla="*/ 28178 w 80"/>
              <a:gd name="T7" fmla="*/ 139700 h 100"/>
              <a:gd name="T8" fmla="*/ 0 w 80"/>
              <a:gd name="T9" fmla="*/ 131318 h 100"/>
              <a:gd name="T10" fmla="*/ 0 60000 65536"/>
              <a:gd name="T11" fmla="*/ 0 60000 65536"/>
              <a:gd name="T12" fmla="*/ 0 60000 65536"/>
              <a:gd name="T13" fmla="*/ 0 60000 65536"/>
              <a:gd name="T14" fmla="*/ 0 60000 65536"/>
              <a:gd name="T15" fmla="*/ 0 w 80"/>
              <a:gd name="T16" fmla="*/ 0 h 100"/>
              <a:gd name="T17" fmla="*/ 80 w 80"/>
              <a:gd name="T18" fmla="*/ 100 h 100"/>
            </a:gdLst>
            <a:ahLst/>
            <a:cxnLst>
              <a:cxn ang="T10">
                <a:pos x="T0" y="T1"/>
              </a:cxn>
              <a:cxn ang="T11">
                <a:pos x="T2" y="T3"/>
              </a:cxn>
              <a:cxn ang="T12">
                <a:pos x="T4" y="T5"/>
              </a:cxn>
              <a:cxn ang="T13">
                <a:pos x="T6" y="T7"/>
              </a:cxn>
              <a:cxn ang="T14">
                <a:pos x="T8" y="T9"/>
              </a:cxn>
            </a:cxnLst>
            <a:rect l="T15" t="T16" r="T17" b="T18"/>
            <a:pathLst>
              <a:path w="80" h="100">
                <a:moveTo>
                  <a:pt x="0" y="94"/>
                </a:moveTo>
                <a:lnTo>
                  <a:pt x="60" y="0"/>
                </a:lnTo>
                <a:lnTo>
                  <a:pt x="80" y="5"/>
                </a:lnTo>
                <a:lnTo>
                  <a:pt x="20" y="100"/>
                </a:lnTo>
                <a:lnTo>
                  <a:pt x="0" y="94"/>
                </a:lnTo>
                <a:close/>
              </a:path>
            </a:pathLst>
          </a:custGeom>
          <a:solidFill>
            <a:srgbClr val="99CC00"/>
          </a:solidFill>
          <a:ln w="9525">
            <a:noFill/>
            <a:round/>
            <a:headEnd/>
            <a:tailEnd/>
          </a:ln>
        </p:spPr>
        <p:txBody>
          <a:bodyPr>
            <a:prstTxWarp prst="textNoShape">
              <a:avLst/>
            </a:prstTxWarp>
          </a:bodyPr>
          <a:lstStyle/>
          <a:p>
            <a:endParaRPr lang="en-US"/>
          </a:p>
        </p:txBody>
      </p:sp>
      <p:sp>
        <p:nvSpPr>
          <p:cNvPr id="28867" name="Freeform 195"/>
          <p:cNvSpPr>
            <a:spLocks/>
          </p:cNvSpPr>
          <p:nvPr/>
        </p:nvSpPr>
        <p:spPr bwMode="auto">
          <a:xfrm>
            <a:off x="6138863" y="2386013"/>
            <a:ext cx="55562" cy="44450"/>
          </a:xfrm>
          <a:custGeom>
            <a:avLst/>
            <a:gdLst>
              <a:gd name="T0" fmla="*/ 0 w 40"/>
              <a:gd name="T1" fmla="*/ 37281 h 31"/>
              <a:gd name="T2" fmla="*/ 27781 w 40"/>
              <a:gd name="T3" fmla="*/ 0 h 31"/>
              <a:gd name="T4" fmla="*/ 55562 w 40"/>
              <a:gd name="T5" fmla="*/ 7169 h 31"/>
              <a:gd name="T6" fmla="*/ 27781 w 40"/>
              <a:gd name="T7" fmla="*/ 44450 h 31"/>
              <a:gd name="T8" fmla="*/ 0 w 40"/>
              <a:gd name="T9" fmla="*/ 37281 h 31"/>
              <a:gd name="T10" fmla="*/ 0 60000 65536"/>
              <a:gd name="T11" fmla="*/ 0 60000 65536"/>
              <a:gd name="T12" fmla="*/ 0 60000 65536"/>
              <a:gd name="T13" fmla="*/ 0 60000 65536"/>
              <a:gd name="T14" fmla="*/ 0 60000 65536"/>
              <a:gd name="T15" fmla="*/ 0 w 40"/>
              <a:gd name="T16" fmla="*/ 0 h 31"/>
              <a:gd name="T17" fmla="*/ 40 w 40"/>
              <a:gd name="T18" fmla="*/ 31 h 31"/>
            </a:gdLst>
            <a:ahLst/>
            <a:cxnLst>
              <a:cxn ang="T10">
                <a:pos x="T0" y="T1"/>
              </a:cxn>
              <a:cxn ang="T11">
                <a:pos x="T2" y="T3"/>
              </a:cxn>
              <a:cxn ang="T12">
                <a:pos x="T4" y="T5"/>
              </a:cxn>
              <a:cxn ang="T13">
                <a:pos x="T6" y="T7"/>
              </a:cxn>
              <a:cxn ang="T14">
                <a:pos x="T8" y="T9"/>
              </a:cxn>
            </a:cxnLst>
            <a:rect l="T15" t="T16" r="T17" b="T18"/>
            <a:pathLst>
              <a:path w="40" h="31">
                <a:moveTo>
                  <a:pt x="0" y="26"/>
                </a:moveTo>
                <a:lnTo>
                  <a:pt x="20" y="0"/>
                </a:lnTo>
                <a:lnTo>
                  <a:pt x="40" y="5"/>
                </a:lnTo>
                <a:lnTo>
                  <a:pt x="20" y="31"/>
                </a:lnTo>
                <a:lnTo>
                  <a:pt x="0" y="26"/>
                </a:lnTo>
                <a:close/>
              </a:path>
            </a:pathLst>
          </a:custGeom>
          <a:solidFill>
            <a:srgbClr val="99CC00"/>
          </a:solidFill>
          <a:ln w="9525">
            <a:noFill/>
            <a:round/>
            <a:headEnd/>
            <a:tailEnd/>
          </a:ln>
        </p:spPr>
        <p:txBody>
          <a:bodyPr>
            <a:prstTxWarp prst="textNoShape">
              <a:avLst/>
            </a:prstTxWarp>
          </a:bodyPr>
          <a:lstStyle/>
          <a:p>
            <a:endParaRPr lang="en-US"/>
          </a:p>
        </p:txBody>
      </p:sp>
      <p:sp>
        <p:nvSpPr>
          <p:cNvPr id="28868" name="Freeform 196"/>
          <p:cNvSpPr>
            <a:spLocks/>
          </p:cNvSpPr>
          <p:nvPr/>
        </p:nvSpPr>
        <p:spPr bwMode="auto">
          <a:xfrm>
            <a:off x="6208713" y="2187575"/>
            <a:ext cx="112712" cy="139700"/>
          </a:xfrm>
          <a:custGeom>
            <a:avLst/>
            <a:gdLst>
              <a:gd name="T0" fmla="*/ 0 w 80"/>
              <a:gd name="T1" fmla="*/ 132644 h 99"/>
              <a:gd name="T2" fmla="*/ 84534 w 80"/>
              <a:gd name="T3" fmla="*/ 0 h 99"/>
              <a:gd name="T4" fmla="*/ 112712 w 80"/>
              <a:gd name="T5" fmla="*/ 7056 h 99"/>
              <a:gd name="T6" fmla="*/ 28178 w 80"/>
              <a:gd name="T7" fmla="*/ 139700 h 99"/>
              <a:gd name="T8" fmla="*/ 0 w 80"/>
              <a:gd name="T9" fmla="*/ 132644 h 99"/>
              <a:gd name="T10" fmla="*/ 0 60000 65536"/>
              <a:gd name="T11" fmla="*/ 0 60000 65536"/>
              <a:gd name="T12" fmla="*/ 0 60000 65536"/>
              <a:gd name="T13" fmla="*/ 0 60000 65536"/>
              <a:gd name="T14" fmla="*/ 0 60000 65536"/>
              <a:gd name="T15" fmla="*/ 0 w 80"/>
              <a:gd name="T16" fmla="*/ 0 h 99"/>
              <a:gd name="T17" fmla="*/ 80 w 80"/>
              <a:gd name="T18" fmla="*/ 99 h 99"/>
            </a:gdLst>
            <a:ahLst/>
            <a:cxnLst>
              <a:cxn ang="T10">
                <a:pos x="T0" y="T1"/>
              </a:cxn>
              <a:cxn ang="T11">
                <a:pos x="T2" y="T3"/>
              </a:cxn>
              <a:cxn ang="T12">
                <a:pos x="T4" y="T5"/>
              </a:cxn>
              <a:cxn ang="T13">
                <a:pos x="T6" y="T7"/>
              </a:cxn>
              <a:cxn ang="T14">
                <a:pos x="T8" y="T9"/>
              </a:cxn>
            </a:cxnLst>
            <a:rect l="T15" t="T16" r="T17" b="T18"/>
            <a:pathLst>
              <a:path w="80" h="99">
                <a:moveTo>
                  <a:pt x="0" y="94"/>
                </a:moveTo>
                <a:lnTo>
                  <a:pt x="60" y="0"/>
                </a:lnTo>
                <a:lnTo>
                  <a:pt x="80" y="5"/>
                </a:lnTo>
                <a:lnTo>
                  <a:pt x="20" y="99"/>
                </a:lnTo>
                <a:lnTo>
                  <a:pt x="0" y="94"/>
                </a:lnTo>
                <a:close/>
              </a:path>
            </a:pathLst>
          </a:custGeom>
          <a:solidFill>
            <a:srgbClr val="99CC00"/>
          </a:solidFill>
          <a:ln w="9525">
            <a:noFill/>
            <a:round/>
            <a:headEnd/>
            <a:tailEnd/>
          </a:ln>
        </p:spPr>
        <p:txBody>
          <a:bodyPr>
            <a:prstTxWarp prst="textNoShape">
              <a:avLst/>
            </a:prstTxWarp>
          </a:bodyPr>
          <a:lstStyle/>
          <a:p>
            <a:endParaRPr lang="en-US"/>
          </a:p>
        </p:txBody>
      </p:sp>
      <p:sp>
        <p:nvSpPr>
          <p:cNvPr id="28869" name="Freeform 197"/>
          <p:cNvSpPr>
            <a:spLocks/>
          </p:cNvSpPr>
          <p:nvPr/>
        </p:nvSpPr>
        <p:spPr bwMode="auto">
          <a:xfrm>
            <a:off x="6343650" y="2076450"/>
            <a:ext cx="49213" cy="44450"/>
          </a:xfrm>
          <a:custGeom>
            <a:avLst/>
            <a:gdLst>
              <a:gd name="T0" fmla="*/ 0 w 35"/>
              <a:gd name="T1" fmla="*/ 36116 h 32"/>
              <a:gd name="T2" fmla="*/ 21091 w 35"/>
              <a:gd name="T3" fmla="*/ 0 h 32"/>
              <a:gd name="T4" fmla="*/ 49213 w 35"/>
              <a:gd name="T5" fmla="*/ 6945 h 32"/>
              <a:gd name="T6" fmla="*/ 28122 w 35"/>
              <a:gd name="T7" fmla="*/ 44450 h 32"/>
              <a:gd name="T8" fmla="*/ 0 w 35"/>
              <a:gd name="T9" fmla="*/ 36116 h 32"/>
              <a:gd name="T10" fmla="*/ 0 60000 65536"/>
              <a:gd name="T11" fmla="*/ 0 60000 65536"/>
              <a:gd name="T12" fmla="*/ 0 60000 65536"/>
              <a:gd name="T13" fmla="*/ 0 60000 65536"/>
              <a:gd name="T14" fmla="*/ 0 60000 65536"/>
              <a:gd name="T15" fmla="*/ 0 w 35"/>
              <a:gd name="T16" fmla="*/ 0 h 32"/>
              <a:gd name="T17" fmla="*/ 35 w 35"/>
              <a:gd name="T18" fmla="*/ 32 h 32"/>
            </a:gdLst>
            <a:ahLst/>
            <a:cxnLst>
              <a:cxn ang="T10">
                <a:pos x="T0" y="T1"/>
              </a:cxn>
              <a:cxn ang="T11">
                <a:pos x="T2" y="T3"/>
              </a:cxn>
              <a:cxn ang="T12">
                <a:pos x="T4" y="T5"/>
              </a:cxn>
              <a:cxn ang="T13">
                <a:pos x="T6" y="T7"/>
              </a:cxn>
              <a:cxn ang="T14">
                <a:pos x="T8" y="T9"/>
              </a:cxn>
            </a:cxnLst>
            <a:rect l="T15" t="T16" r="T17" b="T18"/>
            <a:pathLst>
              <a:path w="35" h="32">
                <a:moveTo>
                  <a:pt x="0" y="26"/>
                </a:moveTo>
                <a:lnTo>
                  <a:pt x="15" y="0"/>
                </a:lnTo>
                <a:lnTo>
                  <a:pt x="35" y="5"/>
                </a:lnTo>
                <a:lnTo>
                  <a:pt x="20" y="32"/>
                </a:lnTo>
                <a:lnTo>
                  <a:pt x="0" y="26"/>
                </a:lnTo>
                <a:close/>
              </a:path>
            </a:pathLst>
          </a:custGeom>
          <a:solidFill>
            <a:srgbClr val="99CC00"/>
          </a:solidFill>
          <a:ln w="9525">
            <a:noFill/>
            <a:round/>
            <a:headEnd/>
            <a:tailEnd/>
          </a:ln>
        </p:spPr>
        <p:txBody>
          <a:bodyPr>
            <a:prstTxWarp prst="textNoShape">
              <a:avLst/>
            </a:prstTxWarp>
          </a:bodyPr>
          <a:lstStyle/>
          <a:p>
            <a:endParaRPr lang="en-US"/>
          </a:p>
        </p:txBody>
      </p:sp>
      <p:sp>
        <p:nvSpPr>
          <p:cNvPr id="28870" name="Freeform 198"/>
          <p:cNvSpPr>
            <a:spLocks/>
          </p:cNvSpPr>
          <p:nvPr/>
        </p:nvSpPr>
        <p:spPr bwMode="auto">
          <a:xfrm>
            <a:off x="6413500" y="1878013"/>
            <a:ext cx="114300" cy="131762"/>
          </a:xfrm>
          <a:custGeom>
            <a:avLst/>
            <a:gdLst>
              <a:gd name="T0" fmla="*/ 0 w 81"/>
              <a:gd name="T1" fmla="*/ 124753 h 94"/>
              <a:gd name="T2" fmla="*/ 86078 w 81"/>
              <a:gd name="T3" fmla="*/ 0 h 94"/>
              <a:gd name="T4" fmla="*/ 114300 w 81"/>
              <a:gd name="T5" fmla="*/ 7009 h 94"/>
              <a:gd name="T6" fmla="*/ 29633 w 81"/>
              <a:gd name="T7" fmla="*/ 131762 h 94"/>
              <a:gd name="T8" fmla="*/ 0 w 81"/>
              <a:gd name="T9" fmla="*/ 124753 h 94"/>
              <a:gd name="T10" fmla="*/ 0 60000 65536"/>
              <a:gd name="T11" fmla="*/ 0 60000 65536"/>
              <a:gd name="T12" fmla="*/ 0 60000 65536"/>
              <a:gd name="T13" fmla="*/ 0 60000 65536"/>
              <a:gd name="T14" fmla="*/ 0 60000 65536"/>
              <a:gd name="T15" fmla="*/ 0 w 81"/>
              <a:gd name="T16" fmla="*/ 0 h 94"/>
              <a:gd name="T17" fmla="*/ 81 w 81"/>
              <a:gd name="T18" fmla="*/ 94 h 94"/>
            </a:gdLst>
            <a:ahLst/>
            <a:cxnLst>
              <a:cxn ang="T10">
                <a:pos x="T0" y="T1"/>
              </a:cxn>
              <a:cxn ang="T11">
                <a:pos x="T2" y="T3"/>
              </a:cxn>
              <a:cxn ang="T12">
                <a:pos x="T4" y="T5"/>
              </a:cxn>
              <a:cxn ang="T13">
                <a:pos x="T6" y="T7"/>
              </a:cxn>
              <a:cxn ang="T14">
                <a:pos x="T8" y="T9"/>
              </a:cxn>
            </a:cxnLst>
            <a:rect l="T15" t="T16" r="T17" b="T18"/>
            <a:pathLst>
              <a:path w="81" h="94">
                <a:moveTo>
                  <a:pt x="0" y="89"/>
                </a:moveTo>
                <a:lnTo>
                  <a:pt x="61" y="0"/>
                </a:lnTo>
                <a:lnTo>
                  <a:pt x="81" y="5"/>
                </a:lnTo>
                <a:lnTo>
                  <a:pt x="21" y="94"/>
                </a:lnTo>
                <a:lnTo>
                  <a:pt x="0" y="89"/>
                </a:lnTo>
                <a:close/>
              </a:path>
            </a:pathLst>
          </a:custGeom>
          <a:solidFill>
            <a:srgbClr val="99CC00"/>
          </a:solidFill>
          <a:ln w="9525">
            <a:noFill/>
            <a:round/>
            <a:headEnd/>
            <a:tailEnd/>
          </a:ln>
        </p:spPr>
        <p:txBody>
          <a:bodyPr>
            <a:prstTxWarp prst="textNoShape">
              <a:avLst/>
            </a:prstTxWarp>
          </a:bodyPr>
          <a:lstStyle/>
          <a:p>
            <a:endParaRPr lang="en-US"/>
          </a:p>
        </p:txBody>
      </p:sp>
      <p:sp>
        <p:nvSpPr>
          <p:cNvPr id="28871" name="Freeform 199"/>
          <p:cNvSpPr>
            <a:spLocks/>
          </p:cNvSpPr>
          <p:nvPr/>
        </p:nvSpPr>
        <p:spPr bwMode="auto">
          <a:xfrm>
            <a:off x="6548438" y="1768475"/>
            <a:ext cx="49212" cy="42863"/>
          </a:xfrm>
          <a:custGeom>
            <a:avLst/>
            <a:gdLst>
              <a:gd name="T0" fmla="*/ 0 w 35"/>
              <a:gd name="T1" fmla="*/ 35950 h 31"/>
              <a:gd name="T2" fmla="*/ 21091 w 35"/>
              <a:gd name="T3" fmla="*/ 0 h 31"/>
              <a:gd name="T4" fmla="*/ 49212 w 35"/>
              <a:gd name="T5" fmla="*/ 6913 h 31"/>
              <a:gd name="T6" fmla="*/ 28121 w 35"/>
              <a:gd name="T7" fmla="*/ 42863 h 31"/>
              <a:gd name="T8" fmla="*/ 0 w 35"/>
              <a:gd name="T9" fmla="*/ 35950 h 31"/>
              <a:gd name="T10" fmla="*/ 0 60000 65536"/>
              <a:gd name="T11" fmla="*/ 0 60000 65536"/>
              <a:gd name="T12" fmla="*/ 0 60000 65536"/>
              <a:gd name="T13" fmla="*/ 0 60000 65536"/>
              <a:gd name="T14" fmla="*/ 0 60000 65536"/>
              <a:gd name="T15" fmla="*/ 0 w 35"/>
              <a:gd name="T16" fmla="*/ 0 h 31"/>
              <a:gd name="T17" fmla="*/ 35 w 35"/>
              <a:gd name="T18" fmla="*/ 31 h 31"/>
            </a:gdLst>
            <a:ahLst/>
            <a:cxnLst>
              <a:cxn ang="T10">
                <a:pos x="T0" y="T1"/>
              </a:cxn>
              <a:cxn ang="T11">
                <a:pos x="T2" y="T3"/>
              </a:cxn>
              <a:cxn ang="T12">
                <a:pos x="T4" y="T5"/>
              </a:cxn>
              <a:cxn ang="T13">
                <a:pos x="T6" y="T7"/>
              </a:cxn>
              <a:cxn ang="T14">
                <a:pos x="T8" y="T9"/>
              </a:cxn>
            </a:cxnLst>
            <a:rect l="T15" t="T16" r="T17" b="T18"/>
            <a:pathLst>
              <a:path w="35" h="31">
                <a:moveTo>
                  <a:pt x="0" y="26"/>
                </a:moveTo>
                <a:lnTo>
                  <a:pt x="15" y="0"/>
                </a:lnTo>
                <a:lnTo>
                  <a:pt x="35" y="5"/>
                </a:lnTo>
                <a:lnTo>
                  <a:pt x="20" y="31"/>
                </a:lnTo>
                <a:lnTo>
                  <a:pt x="0" y="26"/>
                </a:lnTo>
                <a:close/>
              </a:path>
            </a:pathLst>
          </a:custGeom>
          <a:solidFill>
            <a:srgbClr val="99CC00"/>
          </a:solidFill>
          <a:ln w="9525">
            <a:noFill/>
            <a:round/>
            <a:headEnd/>
            <a:tailEnd/>
          </a:ln>
        </p:spPr>
        <p:txBody>
          <a:bodyPr>
            <a:prstTxWarp prst="textNoShape">
              <a:avLst/>
            </a:prstTxWarp>
          </a:bodyPr>
          <a:lstStyle/>
          <a:p>
            <a:endParaRPr lang="en-US"/>
          </a:p>
        </p:txBody>
      </p:sp>
      <p:sp>
        <p:nvSpPr>
          <p:cNvPr id="28872" name="Rectangle 200"/>
          <p:cNvSpPr>
            <a:spLocks noChangeArrowheads="1"/>
          </p:cNvSpPr>
          <p:nvPr/>
        </p:nvSpPr>
        <p:spPr bwMode="auto">
          <a:xfrm>
            <a:off x="6577013" y="1782763"/>
            <a:ext cx="147637" cy="22225"/>
          </a:xfrm>
          <a:prstGeom prst="rect">
            <a:avLst/>
          </a:prstGeom>
          <a:solidFill>
            <a:srgbClr val="99CC00"/>
          </a:solidFill>
          <a:ln w="9525">
            <a:noFill/>
            <a:miter lim="800000"/>
            <a:headEnd/>
            <a:tailEnd/>
          </a:ln>
        </p:spPr>
        <p:txBody>
          <a:bodyPr>
            <a:prstTxWarp prst="textNoShape">
              <a:avLst/>
            </a:prstTxWarp>
          </a:bodyPr>
          <a:lstStyle/>
          <a:p>
            <a:endParaRPr lang="en-US"/>
          </a:p>
        </p:txBody>
      </p:sp>
      <p:sp>
        <p:nvSpPr>
          <p:cNvPr id="28873" name="Rectangle 201"/>
          <p:cNvSpPr>
            <a:spLocks noChangeArrowheads="1"/>
          </p:cNvSpPr>
          <p:nvPr/>
        </p:nvSpPr>
        <p:spPr bwMode="auto">
          <a:xfrm>
            <a:off x="6808788" y="1782763"/>
            <a:ext cx="42862" cy="22225"/>
          </a:xfrm>
          <a:prstGeom prst="rect">
            <a:avLst/>
          </a:prstGeom>
          <a:solidFill>
            <a:srgbClr val="99CC00"/>
          </a:solidFill>
          <a:ln w="9525">
            <a:noFill/>
            <a:miter lim="800000"/>
            <a:headEnd/>
            <a:tailEnd/>
          </a:ln>
        </p:spPr>
        <p:txBody>
          <a:bodyPr>
            <a:prstTxWarp prst="textNoShape">
              <a:avLst/>
            </a:prstTxWarp>
          </a:bodyPr>
          <a:lstStyle/>
          <a:p>
            <a:endParaRPr lang="en-US"/>
          </a:p>
        </p:txBody>
      </p:sp>
      <p:sp>
        <p:nvSpPr>
          <p:cNvPr id="28874" name="Rectangle 202"/>
          <p:cNvSpPr>
            <a:spLocks noChangeArrowheads="1"/>
          </p:cNvSpPr>
          <p:nvPr/>
        </p:nvSpPr>
        <p:spPr bwMode="auto">
          <a:xfrm>
            <a:off x="6935788" y="1782763"/>
            <a:ext cx="147637" cy="22225"/>
          </a:xfrm>
          <a:prstGeom prst="rect">
            <a:avLst/>
          </a:prstGeom>
          <a:solidFill>
            <a:srgbClr val="99CC00"/>
          </a:solidFill>
          <a:ln w="9525">
            <a:noFill/>
            <a:miter lim="800000"/>
            <a:headEnd/>
            <a:tailEnd/>
          </a:ln>
        </p:spPr>
        <p:txBody>
          <a:bodyPr>
            <a:prstTxWarp prst="textNoShape">
              <a:avLst/>
            </a:prstTxWarp>
          </a:bodyPr>
          <a:lstStyle/>
          <a:p>
            <a:endParaRPr lang="en-US"/>
          </a:p>
        </p:txBody>
      </p:sp>
      <p:sp>
        <p:nvSpPr>
          <p:cNvPr id="28875" name="Rectangle 203"/>
          <p:cNvSpPr>
            <a:spLocks noChangeArrowheads="1"/>
          </p:cNvSpPr>
          <p:nvPr/>
        </p:nvSpPr>
        <p:spPr bwMode="auto">
          <a:xfrm>
            <a:off x="7169150" y="1782763"/>
            <a:ext cx="41275" cy="22225"/>
          </a:xfrm>
          <a:prstGeom prst="rect">
            <a:avLst/>
          </a:prstGeom>
          <a:solidFill>
            <a:srgbClr val="99CC00"/>
          </a:solidFill>
          <a:ln w="9525">
            <a:noFill/>
            <a:miter lim="800000"/>
            <a:headEnd/>
            <a:tailEnd/>
          </a:ln>
        </p:spPr>
        <p:txBody>
          <a:bodyPr>
            <a:prstTxWarp prst="textNoShape">
              <a:avLst/>
            </a:prstTxWarp>
          </a:bodyPr>
          <a:lstStyle/>
          <a:p>
            <a:endParaRPr lang="en-US"/>
          </a:p>
        </p:txBody>
      </p:sp>
      <p:sp>
        <p:nvSpPr>
          <p:cNvPr id="28876" name="Rectangle 204"/>
          <p:cNvSpPr>
            <a:spLocks noChangeArrowheads="1"/>
          </p:cNvSpPr>
          <p:nvPr/>
        </p:nvSpPr>
        <p:spPr bwMode="auto">
          <a:xfrm>
            <a:off x="7296150" y="1782763"/>
            <a:ext cx="55563" cy="22225"/>
          </a:xfrm>
          <a:prstGeom prst="rect">
            <a:avLst/>
          </a:prstGeom>
          <a:solidFill>
            <a:srgbClr val="99CC00"/>
          </a:solidFill>
          <a:ln w="9525">
            <a:noFill/>
            <a:miter lim="800000"/>
            <a:headEnd/>
            <a:tailEnd/>
          </a:ln>
        </p:spPr>
        <p:txBody>
          <a:bodyPr>
            <a:prstTxWarp prst="textNoShape">
              <a:avLst/>
            </a:prstTxWarp>
          </a:bodyPr>
          <a:lstStyle/>
          <a:p>
            <a:endParaRPr lang="en-US"/>
          </a:p>
        </p:txBody>
      </p:sp>
      <p:sp>
        <p:nvSpPr>
          <p:cNvPr id="28877" name="Freeform 205"/>
          <p:cNvSpPr>
            <a:spLocks/>
          </p:cNvSpPr>
          <p:nvPr/>
        </p:nvSpPr>
        <p:spPr bwMode="auto">
          <a:xfrm>
            <a:off x="4276725" y="4352925"/>
            <a:ext cx="134938" cy="111125"/>
          </a:xfrm>
          <a:custGeom>
            <a:avLst/>
            <a:gdLst>
              <a:gd name="T0" fmla="*/ 0 w 95"/>
              <a:gd name="T1" fmla="*/ 81207 h 78"/>
              <a:gd name="T2" fmla="*/ 127836 w 95"/>
              <a:gd name="T3" fmla="*/ 0 h 78"/>
              <a:gd name="T4" fmla="*/ 134938 w 95"/>
              <a:gd name="T5" fmla="*/ 29918 h 78"/>
              <a:gd name="T6" fmla="*/ 7102 w 95"/>
              <a:gd name="T7" fmla="*/ 111125 h 78"/>
              <a:gd name="T8" fmla="*/ 0 w 95"/>
              <a:gd name="T9" fmla="*/ 81207 h 78"/>
              <a:gd name="T10" fmla="*/ 0 60000 65536"/>
              <a:gd name="T11" fmla="*/ 0 60000 65536"/>
              <a:gd name="T12" fmla="*/ 0 60000 65536"/>
              <a:gd name="T13" fmla="*/ 0 60000 65536"/>
              <a:gd name="T14" fmla="*/ 0 60000 65536"/>
              <a:gd name="T15" fmla="*/ 0 w 95"/>
              <a:gd name="T16" fmla="*/ 0 h 78"/>
              <a:gd name="T17" fmla="*/ 95 w 95"/>
              <a:gd name="T18" fmla="*/ 78 h 78"/>
            </a:gdLst>
            <a:ahLst/>
            <a:cxnLst>
              <a:cxn ang="T10">
                <a:pos x="T0" y="T1"/>
              </a:cxn>
              <a:cxn ang="T11">
                <a:pos x="T2" y="T3"/>
              </a:cxn>
              <a:cxn ang="T12">
                <a:pos x="T4" y="T5"/>
              </a:cxn>
              <a:cxn ang="T13">
                <a:pos x="T6" y="T7"/>
              </a:cxn>
              <a:cxn ang="T14">
                <a:pos x="T8" y="T9"/>
              </a:cxn>
            </a:cxnLst>
            <a:rect l="T15" t="T16" r="T17" b="T18"/>
            <a:pathLst>
              <a:path w="95" h="78">
                <a:moveTo>
                  <a:pt x="0" y="57"/>
                </a:moveTo>
                <a:lnTo>
                  <a:pt x="90" y="0"/>
                </a:lnTo>
                <a:lnTo>
                  <a:pt x="95" y="21"/>
                </a:lnTo>
                <a:lnTo>
                  <a:pt x="5" y="78"/>
                </a:lnTo>
                <a:lnTo>
                  <a:pt x="0" y="57"/>
                </a:lnTo>
                <a:close/>
              </a:path>
            </a:pathLst>
          </a:custGeom>
          <a:solidFill>
            <a:srgbClr val="33CCCC"/>
          </a:solidFill>
          <a:ln w="9525">
            <a:noFill/>
            <a:round/>
            <a:headEnd/>
            <a:tailEnd/>
          </a:ln>
        </p:spPr>
        <p:txBody>
          <a:bodyPr>
            <a:prstTxWarp prst="textNoShape">
              <a:avLst/>
            </a:prstTxWarp>
          </a:bodyPr>
          <a:lstStyle/>
          <a:p>
            <a:endParaRPr lang="en-US"/>
          </a:p>
        </p:txBody>
      </p:sp>
      <p:sp>
        <p:nvSpPr>
          <p:cNvPr id="28878" name="Freeform 206"/>
          <p:cNvSpPr>
            <a:spLocks/>
          </p:cNvSpPr>
          <p:nvPr/>
        </p:nvSpPr>
        <p:spPr bwMode="auto">
          <a:xfrm>
            <a:off x="4475163" y="4227513"/>
            <a:ext cx="139700" cy="111125"/>
          </a:xfrm>
          <a:custGeom>
            <a:avLst/>
            <a:gdLst>
              <a:gd name="T0" fmla="*/ 0 w 100"/>
              <a:gd name="T1" fmla="*/ 81207 h 78"/>
              <a:gd name="T2" fmla="*/ 132715 w 100"/>
              <a:gd name="T3" fmla="*/ 0 h 78"/>
              <a:gd name="T4" fmla="*/ 139700 w 100"/>
              <a:gd name="T5" fmla="*/ 29918 h 78"/>
              <a:gd name="T6" fmla="*/ 6985 w 100"/>
              <a:gd name="T7" fmla="*/ 111125 h 78"/>
              <a:gd name="T8" fmla="*/ 0 w 100"/>
              <a:gd name="T9" fmla="*/ 81207 h 78"/>
              <a:gd name="T10" fmla="*/ 0 60000 65536"/>
              <a:gd name="T11" fmla="*/ 0 60000 65536"/>
              <a:gd name="T12" fmla="*/ 0 60000 65536"/>
              <a:gd name="T13" fmla="*/ 0 60000 65536"/>
              <a:gd name="T14" fmla="*/ 0 60000 65536"/>
              <a:gd name="T15" fmla="*/ 0 w 100"/>
              <a:gd name="T16" fmla="*/ 0 h 78"/>
              <a:gd name="T17" fmla="*/ 100 w 100"/>
              <a:gd name="T18" fmla="*/ 78 h 78"/>
            </a:gdLst>
            <a:ahLst/>
            <a:cxnLst>
              <a:cxn ang="T10">
                <a:pos x="T0" y="T1"/>
              </a:cxn>
              <a:cxn ang="T11">
                <a:pos x="T2" y="T3"/>
              </a:cxn>
              <a:cxn ang="T12">
                <a:pos x="T4" y="T5"/>
              </a:cxn>
              <a:cxn ang="T13">
                <a:pos x="T6" y="T7"/>
              </a:cxn>
              <a:cxn ang="T14">
                <a:pos x="T8" y="T9"/>
              </a:cxn>
            </a:cxnLst>
            <a:rect l="T15" t="T16" r="T17" b="T18"/>
            <a:pathLst>
              <a:path w="100" h="78">
                <a:moveTo>
                  <a:pt x="0" y="57"/>
                </a:moveTo>
                <a:lnTo>
                  <a:pt x="95" y="0"/>
                </a:lnTo>
                <a:lnTo>
                  <a:pt x="100" y="21"/>
                </a:lnTo>
                <a:lnTo>
                  <a:pt x="5" y="78"/>
                </a:lnTo>
                <a:lnTo>
                  <a:pt x="0" y="57"/>
                </a:lnTo>
                <a:close/>
              </a:path>
            </a:pathLst>
          </a:custGeom>
          <a:solidFill>
            <a:srgbClr val="33CCCC"/>
          </a:solidFill>
          <a:ln w="9525">
            <a:noFill/>
            <a:round/>
            <a:headEnd/>
            <a:tailEnd/>
          </a:ln>
        </p:spPr>
        <p:txBody>
          <a:bodyPr>
            <a:prstTxWarp prst="textNoShape">
              <a:avLst/>
            </a:prstTxWarp>
          </a:bodyPr>
          <a:lstStyle/>
          <a:p>
            <a:endParaRPr lang="en-US"/>
          </a:p>
        </p:txBody>
      </p:sp>
      <p:sp>
        <p:nvSpPr>
          <p:cNvPr id="28879" name="Freeform 207"/>
          <p:cNvSpPr>
            <a:spLocks/>
          </p:cNvSpPr>
          <p:nvPr/>
        </p:nvSpPr>
        <p:spPr bwMode="auto">
          <a:xfrm>
            <a:off x="4678363" y="4102100"/>
            <a:ext cx="134937" cy="111125"/>
          </a:xfrm>
          <a:custGeom>
            <a:avLst/>
            <a:gdLst>
              <a:gd name="T0" fmla="*/ 0 w 95"/>
              <a:gd name="T1" fmla="*/ 81207 h 78"/>
              <a:gd name="T2" fmla="*/ 127835 w 95"/>
              <a:gd name="T3" fmla="*/ 0 h 78"/>
              <a:gd name="T4" fmla="*/ 134937 w 95"/>
              <a:gd name="T5" fmla="*/ 29918 h 78"/>
              <a:gd name="T6" fmla="*/ 7102 w 95"/>
              <a:gd name="T7" fmla="*/ 111125 h 78"/>
              <a:gd name="T8" fmla="*/ 0 w 95"/>
              <a:gd name="T9" fmla="*/ 81207 h 78"/>
              <a:gd name="T10" fmla="*/ 0 60000 65536"/>
              <a:gd name="T11" fmla="*/ 0 60000 65536"/>
              <a:gd name="T12" fmla="*/ 0 60000 65536"/>
              <a:gd name="T13" fmla="*/ 0 60000 65536"/>
              <a:gd name="T14" fmla="*/ 0 60000 65536"/>
              <a:gd name="T15" fmla="*/ 0 w 95"/>
              <a:gd name="T16" fmla="*/ 0 h 78"/>
              <a:gd name="T17" fmla="*/ 95 w 95"/>
              <a:gd name="T18" fmla="*/ 78 h 78"/>
            </a:gdLst>
            <a:ahLst/>
            <a:cxnLst>
              <a:cxn ang="T10">
                <a:pos x="T0" y="T1"/>
              </a:cxn>
              <a:cxn ang="T11">
                <a:pos x="T2" y="T3"/>
              </a:cxn>
              <a:cxn ang="T12">
                <a:pos x="T4" y="T5"/>
              </a:cxn>
              <a:cxn ang="T13">
                <a:pos x="T6" y="T7"/>
              </a:cxn>
              <a:cxn ang="T14">
                <a:pos x="T8" y="T9"/>
              </a:cxn>
            </a:cxnLst>
            <a:rect l="T15" t="T16" r="T17" b="T18"/>
            <a:pathLst>
              <a:path w="95" h="78">
                <a:moveTo>
                  <a:pt x="0" y="57"/>
                </a:moveTo>
                <a:lnTo>
                  <a:pt x="90" y="0"/>
                </a:lnTo>
                <a:lnTo>
                  <a:pt x="95" y="21"/>
                </a:lnTo>
                <a:lnTo>
                  <a:pt x="5" y="78"/>
                </a:lnTo>
                <a:lnTo>
                  <a:pt x="0" y="57"/>
                </a:lnTo>
                <a:close/>
              </a:path>
            </a:pathLst>
          </a:custGeom>
          <a:solidFill>
            <a:srgbClr val="33CCCC"/>
          </a:solidFill>
          <a:ln w="9525">
            <a:noFill/>
            <a:round/>
            <a:headEnd/>
            <a:tailEnd/>
          </a:ln>
        </p:spPr>
        <p:txBody>
          <a:bodyPr>
            <a:prstTxWarp prst="textNoShape">
              <a:avLst/>
            </a:prstTxWarp>
          </a:bodyPr>
          <a:lstStyle/>
          <a:p>
            <a:endParaRPr lang="en-US"/>
          </a:p>
        </p:txBody>
      </p:sp>
      <p:sp>
        <p:nvSpPr>
          <p:cNvPr id="28880" name="Freeform 208"/>
          <p:cNvSpPr>
            <a:spLocks/>
          </p:cNvSpPr>
          <p:nvPr/>
        </p:nvSpPr>
        <p:spPr bwMode="auto">
          <a:xfrm>
            <a:off x="4876800" y="3976688"/>
            <a:ext cx="133350" cy="111125"/>
          </a:xfrm>
          <a:custGeom>
            <a:avLst/>
            <a:gdLst>
              <a:gd name="T0" fmla="*/ 0 w 95"/>
              <a:gd name="T1" fmla="*/ 82631 h 78"/>
              <a:gd name="T2" fmla="*/ 126332 w 95"/>
              <a:gd name="T3" fmla="*/ 0 h 78"/>
              <a:gd name="T4" fmla="*/ 133350 w 95"/>
              <a:gd name="T5" fmla="*/ 29918 h 78"/>
              <a:gd name="T6" fmla="*/ 7018 w 95"/>
              <a:gd name="T7" fmla="*/ 111125 h 78"/>
              <a:gd name="T8" fmla="*/ 0 w 95"/>
              <a:gd name="T9" fmla="*/ 82631 h 78"/>
              <a:gd name="T10" fmla="*/ 0 60000 65536"/>
              <a:gd name="T11" fmla="*/ 0 60000 65536"/>
              <a:gd name="T12" fmla="*/ 0 60000 65536"/>
              <a:gd name="T13" fmla="*/ 0 60000 65536"/>
              <a:gd name="T14" fmla="*/ 0 60000 65536"/>
              <a:gd name="T15" fmla="*/ 0 w 95"/>
              <a:gd name="T16" fmla="*/ 0 h 78"/>
              <a:gd name="T17" fmla="*/ 95 w 95"/>
              <a:gd name="T18" fmla="*/ 78 h 78"/>
            </a:gdLst>
            <a:ahLst/>
            <a:cxnLst>
              <a:cxn ang="T10">
                <a:pos x="T0" y="T1"/>
              </a:cxn>
              <a:cxn ang="T11">
                <a:pos x="T2" y="T3"/>
              </a:cxn>
              <a:cxn ang="T12">
                <a:pos x="T4" y="T5"/>
              </a:cxn>
              <a:cxn ang="T13">
                <a:pos x="T6" y="T7"/>
              </a:cxn>
              <a:cxn ang="T14">
                <a:pos x="T8" y="T9"/>
              </a:cxn>
            </a:cxnLst>
            <a:rect l="T15" t="T16" r="T17" b="T18"/>
            <a:pathLst>
              <a:path w="95" h="78">
                <a:moveTo>
                  <a:pt x="0" y="58"/>
                </a:moveTo>
                <a:lnTo>
                  <a:pt x="90" y="0"/>
                </a:lnTo>
                <a:lnTo>
                  <a:pt x="95" y="21"/>
                </a:lnTo>
                <a:lnTo>
                  <a:pt x="5" y="78"/>
                </a:lnTo>
                <a:lnTo>
                  <a:pt x="0" y="58"/>
                </a:lnTo>
                <a:close/>
              </a:path>
            </a:pathLst>
          </a:custGeom>
          <a:solidFill>
            <a:srgbClr val="33CCCC"/>
          </a:solidFill>
          <a:ln w="9525">
            <a:noFill/>
            <a:round/>
            <a:headEnd/>
            <a:tailEnd/>
          </a:ln>
        </p:spPr>
        <p:txBody>
          <a:bodyPr>
            <a:prstTxWarp prst="textNoShape">
              <a:avLst/>
            </a:prstTxWarp>
          </a:bodyPr>
          <a:lstStyle/>
          <a:p>
            <a:endParaRPr lang="en-US"/>
          </a:p>
        </p:txBody>
      </p:sp>
      <p:sp>
        <p:nvSpPr>
          <p:cNvPr id="28881" name="Freeform 209"/>
          <p:cNvSpPr>
            <a:spLocks/>
          </p:cNvSpPr>
          <p:nvPr/>
        </p:nvSpPr>
        <p:spPr bwMode="auto">
          <a:xfrm>
            <a:off x="5045075" y="3851275"/>
            <a:ext cx="127000" cy="119063"/>
          </a:xfrm>
          <a:custGeom>
            <a:avLst/>
            <a:gdLst>
              <a:gd name="T0" fmla="*/ 0 w 90"/>
              <a:gd name="T1" fmla="*/ 111976 h 84"/>
              <a:gd name="T2" fmla="*/ 98778 w 90"/>
              <a:gd name="T3" fmla="*/ 0 h 84"/>
              <a:gd name="T4" fmla="*/ 127000 w 90"/>
              <a:gd name="T5" fmla="*/ 7087 h 84"/>
              <a:gd name="T6" fmla="*/ 28222 w 90"/>
              <a:gd name="T7" fmla="*/ 119063 h 84"/>
              <a:gd name="T8" fmla="*/ 0 w 90"/>
              <a:gd name="T9" fmla="*/ 111976 h 84"/>
              <a:gd name="T10" fmla="*/ 0 60000 65536"/>
              <a:gd name="T11" fmla="*/ 0 60000 65536"/>
              <a:gd name="T12" fmla="*/ 0 60000 65536"/>
              <a:gd name="T13" fmla="*/ 0 60000 65536"/>
              <a:gd name="T14" fmla="*/ 0 60000 65536"/>
              <a:gd name="T15" fmla="*/ 0 w 90"/>
              <a:gd name="T16" fmla="*/ 0 h 84"/>
              <a:gd name="T17" fmla="*/ 90 w 90"/>
              <a:gd name="T18" fmla="*/ 84 h 84"/>
            </a:gdLst>
            <a:ahLst/>
            <a:cxnLst>
              <a:cxn ang="T10">
                <a:pos x="T0" y="T1"/>
              </a:cxn>
              <a:cxn ang="T11">
                <a:pos x="T2" y="T3"/>
              </a:cxn>
              <a:cxn ang="T12">
                <a:pos x="T4" y="T5"/>
              </a:cxn>
              <a:cxn ang="T13">
                <a:pos x="T6" y="T7"/>
              </a:cxn>
              <a:cxn ang="T14">
                <a:pos x="T8" y="T9"/>
              </a:cxn>
            </a:cxnLst>
            <a:rect l="T15" t="T16" r="T17" b="T18"/>
            <a:pathLst>
              <a:path w="90" h="84">
                <a:moveTo>
                  <a:pt x="0" y="79"/>
                </a:moveTo>
                <a:lnTo>
                  <a:pt x="70" y="0"/>
                </a:lnTo>
                <a:lnTo>
                  <a:pt x="90" y="5"/>
                </a:lnTo>
                <a:lnTo>
                  <a:pt x="20" y="84"/>
                </a:lnTo>
                <a:lnTo>
                  <a:pt x="0" y="79"/>
                </a:lnTo>
                <a:close/>
              </a:path>
            </a:pathLst>
          </a:custGeom>
          <a:solidFill>
            <a:srgbClr val="33CCCC"/>
          </a:solidFill>
          <a:ln w="9525">
            <a:noFill/>
            <a:round/>
            <a:headEnd/>
            <a:tailEnd/>
          </a:ln>
        </p:spPr>
        <p:txBody>
          <a:bodyPr>
            <a:prstTxWarp prst="textNoShape">
              <a:avLst/>
            </a:prstTxWarp>
          </a:bodyPr>
          <a:lstStyle/>
          <a:p>
            <a:endParaRPr lang="en-US"/>
          </a:p>
        </p:txBody>
      </p:sp>
      <p:sp>
        <p:nvSpPr>
          <p:cNvPr id="28882" name="Freeform 210"/>
          <p:cNvSpPr>
            <a:spLocks/>
          </p:cNvSpPr>
          <p:nvPr/>
        </p:nvSpPr>
        <p:spPr bwMode="auto">
          <a:xfrm>
            <a:off x="5207000" y="3667125"/>
            <a:ext cx="128588" cy="125413"/>
          </a:xfrm>
          <a:custGeom>
            <a:avLst/>
            <a:gdLst>
              <a:gd name="T0" fmla="*/ 0 w 91"/>
              <a:gd name="T1" fmla="*/ 118367 h 89"/>
              <a:gd name="T2" fmla="*/ 100327 w 91"/>
              <a:gd name="T3" fmla="*/ 0 h 89"/>
              <a:gd name="T4" fmla="*/ 128588 w 91"/>
              <a:gd name="T5" fmla="*/ 8455 h 89"/>
              <a:gd name="T6" fmla="*/ 28261 w 91"/>
              <a:gd name="T7" fmla="*/ 125413 h 89"/>
              <a:gd name="T8" fmla="*/ 0 w 91"/>
              <a:gd name="T9" fmla="*/ 118367 h 89"/>
              <a:gd name="T10" fmla="*/ 0 60000 65536"/>
              <a:gd name="T11" fmla="*/ 0 60000 65536"/>
              <a:gd name="T12" fmla="*/ 0 60000 65536"/>
              <a:gd name="T13" fmla="*/ 0 60000 65536"/>
              <a:gd name="T14" fmla="*/ 0 60000 65536"/>
              <a:gd name="T15" fmla="*/ 0 w 91"/>
              <a:gd name="T16" fmla="*/ 0 h 89"/>
              <a:gd name="T17" fmla="*/ 91 w 91"/>
              <a:gd name="T18" fmla="*/ 89 h 89"/>
            </a:gdLst>
            <a:ahLst/>
            <a:cxnLst>
              <a:cxn ang="T10">
                <a:pos x="T0" y="T1"/>
              </a:cxn>
              <a:cxn ang="T11">
                <a:pos x="T2" y="T3"/>
              </a:cxn>
              <a:cxn ang="T12">
                <a:pos x="T4" y="T5"/>
              </a:cxn>
              <a:cxn ang="T13">
                <a:pos x="T6" y="T7"/>
              </a:cxn>
              <a:cxn ang="T14">
                <a:pos x="T8" y="T9"/>
              </a:cxn>
            </a:cxnLst>
            <a:rect l="T15" t="T16" r="T17" b="T18"/>
            <a:pathLst>
              <a:path w="91" h="89">
                <a:moveTo>
                  <a:pt x="0" y="84"/>
                </a:moveTo>
                <a:lnTo>
                  <a:pt x="71" y="0"/>
                </a:lnTo>
                <a:lnTo>
                  <a:pt x="91" y="6"/>
                </a:lnTo>
                <a:lnTo>
                  <a:pt x="20" y="89"/>
                </a:lnTo>
                <a:lnTo>
                  <a:pt x="0" y="84"/>
                </a:lnTo>
                <a:close/>
              </a:path>
            </a:pathLst>
          </a:custGeom>
          <a:solidFill>
            <a:srgbClr val="33CCCC"/>
          </a:solidFill>
          <a:ln w="9525">
            <a:noFill/>
            <a:round/>
            <a:headEnd/>
            <a:tailEnd/>
          </a:ln>
        </p:spPr>
        <p:txBody>
          <a:bodyPr>
            <a:prstTxWarp prst="textNoShape">
              <a:avLst/>
            </a:prstTxWarp>
          </a:bodyPr>
          <a:lstStyle/>
          <a:p>
            <a:endParaRPr lang="en-US"/>
          </a:p>
        </p:txBody>
      </p:sp>
      <p:sp>
        <p:nvSpPr>
          <p:cNvPr id="28883" name="Freeform 211"/>
          <p:cNvSpPr>
            <a:spLocks/>
          </p:cNvSpPr>
          <p:nvPr/>
        </p:nvSpPr>
        <p:spPr bwMode="auto">
          <a:xfrm>
            <a:off x="5364163" y="3490913"/>
            <a:ext cx="133350" cy="125412"/>
          </a:xfrm>
          <a:custGeom>
            <a:avLst/>
            <a:gdLst>
              <a:gd name="T0" fmla="*/ 0 w 95"/>
              <a:gd name="T1" fmla="*/ 118366 h 89"/>
              <a:gd name="T2" fmla="*/ 105276 w 95"/>
              <a:gd name="T3" fmla="*/ 0 h 89"/>
              <a:gd name="T4" fmla="*/ 133350 w 95"/>
              <a:gd name="T5" fmla="*/ 7046 h 89"/>
              <a:gd name="T6" fmla="*/ 28074 w 95"/>
              <a:gd name="T7" fmla="*/ 125412 h 89"/>
              <a:gd name="T8" fmla="*/ 0 w 95"/>
              <a:gd name="T9" fmla="*/ 118366 h 89"/>
              <a:gd name="T10" fmla="*/ 0 60000 65536"/>
              <a:gd name="T11" fmla="*/ 0 60000 65536"/>
              <a:gd name="T12" fmla="*/ 0 60000 65536"/>
              <a:gd name="T13" fmla="*/ 0 60000 65536"/>
              <a:gd name="T14" fmla="*/ 0 60000 65536"/>
              <a:gd name="T15" fmla="*/ 0 w 95"/>
              <a:gd name="T16" fmla="*/ 0 h 89"/>
              <a:gd name="T17" fmla="*/ 95 w 95"/>
              <a:gd name="T18" fmla="*/ 89 h 89"/>
            </a:gdLst>
            <a:ahLst/>
            <a:cxnLst>
              <a:cxn ang="T10">
                <a:pos x="T0" y="T1"/>
              </a:cxn>
              <a:cxn ang="T11">
                <a:pos x="T2" y="T3"/>
              </a:cxn>
              <a:cxn ang="T12">
                <a:pos x="T4" y="T5"/>
              </a:cxn>
              <a:cxn ang="T13">
                <a:pos x="T6" y="T7"/>
              </a:cxn>
              <a:cxn ang="T14">
                <a:pos x="T8" y="T9"/>
              </a:cxn>
            </a:cxnLst>
            <a:rect l="T15" t="T16" r="T17" b="T18"/>
            <a:pathLst>
              <a:path w="95" h="89">
                <a:moveTo>
                  <a:pt x="0" y="84"/>
                </a:moveTo>
                <a:lnTo>
                  <a:pt x="75" y="0"/>
                </a:lnTo>
                <a:lnTo>
                  <a:pt x="95" y="5"/>
                </a:lnTo>
                <a:lnTo>
                  <a:pt x="20" y="89"/>
                </a:lnTo>
                <a:lnTo>
                  <a:pt x="0" y="84"/>
                </a:lnTo>
                <a:close/>
              </a:path>
            </a:pathLst>
          </a:custGeom>
          <a:solidFill>
            <a:srgbClr val="33CCCC"/>
          </a:solidFill>
          <a:ln w="9525">
            <a:noFill/>
            <a:round/>
            <a:headEnd/>
            <a:tailEnd/>
          </a:ln>
        </p:spPr>
        <p:txBody>
          <a:bodyPr>
            <a:prstTxWarp prst="textNoShape">
              <a:avLst/>
            </a:prstTxWarp>
          </a:bodyPr>
          <a:lstStyle/>
          <a:p>
            <a:endParaRPr lang="en-US"/>
          </a:p>
        </p:txBody>
      </p:sp>
      <p:sp>
        <p:nvSpPr>
          <p:cNvPr id="28884" name="Freeform 212"/>
          <p:cNvSpPr>
            <a:spLocks/>
          </p:cNvSpPr>
          <p:nvPr/>
        </p:nvSpPr>
        <p:spPr bwMode="auto">
          <a:xfrm>
            <a:off x="5526088" y="3314700"/>
            <a:ext cx="133350" cy="117475"/>
          </a:xfrm>
          <a:custGeom>
            <a:avLst/>
            <a:gdLst>
              <a:gd name="T0" fmla="*/ 0 w 95"/>
              <a:gd name="T1" fmla="*/ 110398 h 83"/>
              <a:gd name="T2" fmla="*/ 105276 w 95"/>
              <a:gd name="T3" fmla="*/ 0 h 83"/>
              <a:gd name="T4" fmla="*/ 133350 w 95"/>
              <a:gd name="T5" fmla="*/ 7077 h 83"/>
              <a:gd name="T6" fmla="*/ 28074 w 95"/>
              <a:gd name="T7" fmla="*/ 117475 h 83"/>
              <a:gd name="T8" fmla="*/ 0 w 95"/>
              <a:gd name="T9" fmla="*/ 110398 h 83"/>
              <a:gd name="T10" fmla="*/ 0 60000 65536"/>
              <a:gd name="T11" fmla="*/ 0 60000 65536"/>
              <a:gd name="T12" fmla="*/ 0 60000 65536"/>
              <a:gd name="T13" fmla="*/ 0 60000 65536"/>
              <a:gd name="T14" fmla="*/ 0 60000 65536"/>
              <a:gd name="T15" fmla="*/ 0 w 95"/>
              <a:gd name="T16" fmla="*/ 0 h 83"/>
              <a:gd name="T17" fmla="*/ 95 w 95"/>
              <a:gd name="T18" fmla="*/ 83 h 83"/>
            </a:gdLst>
            <a:ahLst/>
            <a:cxnLst>
              <a:cxn ang="T10">
                <a:pos x="T0" y="T1"/>
              </a:cxn>
              <a:cxn ang="T11">
                <a:pos x="T2" y="T3"/>
              </a:cxn>
              <a:cxn ang="T12">
                <a:pos x="T4" y="T5"/>
              </a:cxn>
              <a:cxn ang="T13">
                <a:pos x="T6" y="T7"/>
              </a:cxn>
              <a:cxn ang="T14">
                <a:pos x="T8" y="T9"/>
              </a:cxn>
            </a:cxnLst>
            <a:rect l="T15" t="T16" r="T17" b="T18"/>
            <a:pathLst>
              <a:path w="95" h="83">
                <a:moveTo>
                  <a:pt x="0" y="78"/>
                </a:moveTo>
                <a:lnTo>
                  <a:pt x="75" y="0"/>
                </a:lnTo>
                <a:lnTo>
                  <a:pt x="95" y="5"/>
                </a:lnTo>
                <a:lnTo>
                  <a:pt x="20" y="83"/>
                </a:lnTo>
                <a:lnTo>
                  <a:pt x="0" y="78"/>
                </a:lnTo>
                <a:close/>
              </a:path>
            </a:pathLst>
          </a:custGeom>
          <a:solidFill>
            <a:srgbClr val="33CCCC"/>
          </a:solidFill>
          <a:ln w="9525">
            <a:noFill/>
            <a:round/>
            <a:headEnd/>
            <a:tailEnd/>
          </a:ln>
        </p:spPr>
        <p:txBody>
          <a:bodyPr>
            <a:prstTxWarp prst="textNoShape">
              <a:avLst/>
            </a:prstTxWarp>
          </a:bodyPr>
          <a:lstStyle/>
          <a:p>
            <a:endParaRPr lang="en-US"/>
          </a:p>
        </p:txBody>
      </p:sp>
      <p:sp>
        <p:nvSpPr>
          <p:cNvPr id="28885" name="Freeform 213"/>
          <p:cNvSpPr>
            <a:spLocks/>
          </p:cNvSpPr>
          <p:nvPr/>
        </p:nvSpPr>
        <p:spPr bwMode="auto">
          <a:xfrm>
            <a:off x="5688013" y="3136900"/>
            <a:ext cx="127000" cy="119063"/>
          </a:xfrm>
          <a:custGeom>
            <a:avLst/>
            <a:gdLst>
              <a:gd name="T0" fmla="*/ 0 w 90"/>
              <a:gd name="T1" fmla="*/ 110559 h 84"/>
              <a:gd name="T2" fmla="*/ 98778 w 90"/>
              <a:gd name="T3" fmla="*/ 0 h 84"/>
              <a:gd name="T4" fmla="*/ 127000 w 90"/>
              <a:gd name="T5" fmla="*/ 7087 h 84"/>
              <a:gd name="T6" fmla="*/ 28222 w 90"/>
              <a:gd name="T7" fmla="*/ 119063 h 84"/>
              <a:gd name="T8" fmla="*/ 0 w 90"/>
              <a:gd name="T9" fmla="*/ 110559 h 84"/>
              <a:gd name="T10" fmla="*/ 0 60000 65536"/>
              <a:gd name="T11" fmla="*/ 0 60000 65536"/>
              <a:gd name="T12" fmla="*/ 0 60000 65536"/>
              <a:gd name="T13" fmla="*/ 0 60000 65536"/>
              <a:gd name="T14" fmla="*/ 0 60000 65536"/>
              <a:gd name="T15" fmla="*/ 0 w 90"/>
              <a:gd name="T16" fmla="*/ 0 h 84"/>
              <a:gd name="T17" fmla="*/ 90 w 90"/>
              <a:gd name="T18" fmla="*/ 84 h 84"/>
            </a:gdLst>
            <a:ahLst/>
            <a:cxnLst>
              <a:cxn ang="T10">
                <a:pos x="T0" y="T1"/>
              </a:cxn>
              <a:cxn ang="T11">
                <a:pos x="T2" y="T3"/>
              </a:cxn>
              <a:cxn ang="T12">
                <a:pos x="T4" y="T5"/>
              </a:cxn>
              <a:cxn ang="T13">
                <a:pos x="T6" y="T7"/>
              </a:cxn>
              <a:cxn ang="T14">
                <a:pos x="T8" y="T9"/>
              </a:cxn>
            </a:cxnLst>
            <a:rect l="T15" t="T16" r="T17" b="T18"/>
            <a:pathLst>
              <a:path w="90" h="84">
                <a:moveTo>
                  <a:pt x="0" y="78"/>
                </a:moveTo>
                <a:lnTo>
                  <a:pt x="70" y="0"/>
                </a:lnTo>
                <a:lnTo>
                  <a:pt x="90" y="5"/>
                </a:lnTo>
                <a:lnTo>
                  <a:pt x="20" y="84"/>
                </a:lnTo>
                <a:lnTo>
                  <a:pt x="0" y="78"/>
                </a:lnTo>
                <a:close/>
              </a:path>
            </a:pathLst>
          </a:custGeom>
          <a:solidFill>
            <a:srgbClr val="33CCCC"/>
          </a:solidFill>
          <a:ln w="9525">
            <a:noFill/>
            <a:round/>
            <a:headEnd/>
            <a:tailEnd/>
          </a:ln>
        </p:spPr>
        <p:txBody>
          <a:bodyPr>
            <a:prstTxWarp prst="textNoShape">
              <a:avLst/>
            </a:prstTxWarp>
          </a:bodyPr>
          <a:lstStyle/>
          <a:p>
            <a:endParaRPr lang="en-US"/>
          </a:p>
        </p:txBody>
      </p:sp>
      <p:sp>
        <p:nvSpPr>
          <p:cNvPr id="28886" name="Freeform 214"/>
          <p:cNvSpPr>
            <a:spLocks/>
          </p:cNvSpPr>
          <p:nvPr/>
        </p:nvSpPr>
        <p:spPr bwMode="auto">
          <a:xfrm>
            <a:off x="5800725" y="3019425"/>
            <a:ext cx="112713" cy="133350"/>
          </a:xfrm>
          <a:custGeom>
            <a:avLst/>
            <a:gdLst>
              <a:gd name="T0" fmla="*/ 0 w 80"/>
              <a:gd name="T1" fmla="*/ 103873 h 95"/>
              <a:gd name="T2" fmla="*/ 105668 w 80"/>
              <a:gd name="T3" fmla="*/ 0 h 95"/>
              <a:gd name="T4" fmla="*/ 112713 w 80"/>
              <a:gd name="T5" fmla="*/ 29477 h 95"/>
              <a:gd name="T6" fmla="*/ 7045 w 80"/>
              <a:gd name="T7" fmla="*/ 133350 h 95"/>
              <a:gd name="T8" fmla="*/ 0 w 80"/>
              <a:gd name="T9" fmla="*/ 103873 h 95"/>
              <a:gd name="T10" fmla="*/ 0 60000 65536"/>
              <a:gd name="T11" fmla="*/ 0 60000 65536"/>
              <a:gd name="T12" fmla="*/ 0 60000 65536"/>
              <a:gd name="T13" fmla="*/ 0 60000 65536"/>
              <a:gd name="T14" fmla="*/ 0 60000 65536"/>
              <a:gd name="T15" fmla="*/ 0 w 80"/>
              <a:gd name="T16" fmla="*/ 0 h 95"/>
              <a:gd name="T17" fmla="*/ 80 w 80"/>
              <a:gd name="T18" fmla="*/ 95 h 95"/>
            </a:gdLst>
            <a:ahLst/>
            <a:cxnLst>
              <a:cxn ang="T10">
                <a:pos x="T0" y="T1"/>
              </a:cxn>
              <a:cxn ang="T11">
                <a:pos x="T2" y="T3"/>
              </a:cxn>
              <a:cxn ang="T12">
                <a:pos x="T4" y="T5"/>
              </a:cxn>
              <a:cxn ang="T13">
                <a:pos x="T6" y="T7"/>
              </a:cxn>
              <a:cxn ang="T14">
                <a:pos x="T8" y="T9"/>
              </a:cxn>
            </a:cxnLst>
            <a:rect l="T15" t="T16" r="T17" b="T18"/>
            <a:pathLst>
              <a:path w="80" h="95">
                <a:moveTo>
                  <a:pt x="0" y="74"/>
                </a:moveTo>
                <a:lnTo>
                  <a:pt x="75" y="0"/>
                </a:lnTo>
                <a:lnTo>
                  <a:pt x="80" y="21"/>
                </a:lnTo>
                <a:lnTo>
                  <a:pt x="5" y="95"/>
                </a:lnTo>
                <a:lnTo>
                  <a:pt x="0" y="74"/>
                </a:lnTo>
                <a:close/>
              </a:path>
            </a:pathLst>
          </a:custGeom>
          <a:solidFill>
            <a:srgbClr val="33CCCC"/>
          </a:solidFill>
          <a:ln w="9525">
            <a:noFill/>
            <a:round/>
            <a:headEnd/>
            <a:tailEnd/>
          </a:ln>
        </p:spPr>
        <p:txBody>
          <a:bodyPr>
            <a:prstTxWarp prst="textNoShape">
              <a:avLst/>
            </a:prstTxWarp>
          </a:bodyPr>
          <a:lstStyle/>
          <a:p>
            <a:endParaRPr lang="en-US"/>
          </a:p>
        </p:txBody>
      </p:sp>
      <p:sp>
        <p:nvSpPr>
          <p:cNvPr id="28887" name="Freeform 215"/>
          <p:cNvSpPr>
            <a:spLocks/>
          </p:cNvSpPr>
          <p:nvPr/>
        </p:nvSpPr>
        <p:spPr bwMode="auto">
          <a:xfrm>
            <a:off x="5969000" y="2849563"/>
            <a:ext cx="120650" cy="133350"/>
          </a:xfrm>
          <a:custGeom>
            <a:avLst/>
            <a:gdLst>
              <a:gd name="T0" fmla="*/ 0 w 85"/>
              <a:gd name="T1" fmla="*/ 103559 h 94"/>
              <a:gd name="T2" fmla="*/ 113553 w 85"/>
              <a:gd name="T3" fmla="*/ 0 h 94"/>
              <a:gd name="T4" fmla="*/ 120650 w 85"/>
              <a:gd name="T5" fmla="*/ 29791 h 94"/>
              <a:gd name="T6" fmla="*/ 7097 w 85"/>
              <a:gd name="T7" fmla="*/ 133350 h 94"/>
              <a:gd name="T8" fmla="*/ 0 w 85"/>
              <a:gd name="T9" fmla="*/ 103559 h 94"/>
              <a:gd name="T10" fmla="*/ 0 60000 65536"/>
              <a:gd name="T11" fmla="*/ 0 60000 65536"/>
              <a:gd name="T12" fmla="*/ 0 60000 65536"/>
              <a:gd name="T13" fmla="*/ 0 60000 65536"/>
              <a:gd name="T14" fmla="*/ 0 60000 65536"/>
              <a:gd name="T15" fmla="*/ 0 w 85"/>
              <a:gd name="T16" fmla="*/ 0 h 94"/>
              <a:gd name="T17" fmla="*/ 85 w 85"/>
              <a:gd name="T18" fmla="*/ 94 h 94"/>
            </a:gdLst>
            <a:ahLst/>
            <a:cxnLst>
              <a:cxn ang="T10">
                <a:pos x="T0" y="T1"/>
              </a:cxn>
              <a:cxn ang="T11">
                <a:pos x="T2" y="T3"/>
              </a:cxn>
              <a:cxn ang="T12">
                <a:pos x="T4" y="T5"/>
              </a:cxn>
              <a:cxn ang="T13">
                <a:pos x="T6" y="T7"/>
              </a:cxn>
              <a:cxn ang="T14">
                <a:pos x="T8" y="T9"/>
              </a:cxn>
            </a:cxnLst>
            <a:rect l="T15" t="T16" r="T17" b="T18"/>
            <a:pathLst>
              <a:path w="85" h="94">
                <a:moveTo>
                  <a:pt x="0" y="73"/>
                </a:moveTo>
                <a:lnTo>
                  <a:pt x="80" y="0"/>
                </a:lnTo>
                <a:lnTo>
                  <a:pt x="85" y="21"/>
                </a:lnTo>
                <a:lnTo>
                  <a:pt x="5" y="94"/>
                </a:lnTo>
                <a:lnTo>
                  <a:pt x="0" y="73"/>
                </a:lnTo>
                <a:close/>
              </a:path>
            </a:pathLst>
          </a:custGeom>
          <a:solidFill>
            <a:srgbClr val="33CCCC"/>
          </a:solidFill>
          <a:ln w="9525">
            <a:noFill/>
            <a:round/>
            <a:headEnd/>
            <a:tailEnd/>
          </a:ln>
        </p:spPr>
        <p:txBody>
          <a:bodyPr>
            <a:prstTxWarp prst="textNoShape">
              <a:avLst/>
            </a:prstTxWarp>
          </a:bodyPr>
          <a:lstStyle/>
          <a:p>
            <a:endParaRPr lang="en-US"/>
          </a:p>
        </p:txBody>
      </p:sp>
      <p:sp>
        <p:nvSpPr>
          <p:cNvPr id="28888" name="Freeform 216"/>
          <p:cNvSpPr>
            <a:spLocks/>
          </p:cNvSpPr>
          <p:nvPr/>
        </p:nvSpPr>
        <p:spPr bwMode="auto">
          <a:xfrm>
            <a:off x="6138863" y="2687638"/>
            <a:ext cx="133350" cy="119062"/>
          </a:xfrm>
          <a:custGeom>
            <a:avLst/>
            <a:gdLst>
              <a:gd name="T0" fmla="*/ 0 w 95"/>
              <a:gd name="T1" fmla="*/ 111975 h 84"/>
              <a:gd name="T2" fmla="*/ 105276 w 95"/>
              <a:gd name="T3" fmla="*/ 0 h 84"/>
              <a:gd name="T4" fmla="*/ 133350 w 95"/>
              <a:gd name="T5" fmla="*/ 7087 h 84"/>
              <a:gd name="T6" fmla="*/ 28074 w 95"/>
              <a:gd name="T7" fmla="*/ 119062 h 84"/>
              <a:gd name="T8" fmla="*/ 0 w 95"/>
              <a:gd name="T9" fmla="*/ 111975 h 84"/>
              <a:gd name="T10" fmla="*/ 0 60000 65536"/>
              <a:gd name="T11" fmla="*/ 0 60000 65536"/>
              <a:gd name="T12" fmla="*/ 0 60000 65536"/>
              <a:gd name="T13" fmla="*/ 0 60000 65536"/>
              <a:gd name="T14" fmla="*/ 0 60000 65536"/>
              <a:gd name="T15" fmla="*/ 0 w 95"/>
              <a:gd name="T16" fmla="*/ 0 h 84"/>
              <a:gd name="T17" fmla="*/ 95 w 95"/>
              <a:gd name="T18" fmla="*/ 84 h 84"/>
            </a:gdLst>
            <a:ahLst/>
            <a:cxnLst>
              <a:cxn ang="T10">
                <a:pos x="T0" y="T1"/>
              </a:cxn>
              <a:cxn ang="T11">
                <a:pos x="T2" y="T3"/>
              </a:cxn>
              <a:cxn ang="T12">
                <a:pos x="T4" y="T5"/>
              </a:cxn>
              <a:cxn ang="T13">
                <a:pos x="T6" y="T7"/>
              </a:cxn>
              <a:cxn ang="T14">
                <a:pos x="T8" y="T9"/>
              </a:cxn>
            </a:cxnLst>
            <a:rect l="T15" t="T16" r="T17" b="T18"/>
            <a:pathLst>
              <a:path w="95" h="84">
                <a:moveTo>
                  <a:pt x="0" y="79"/>
                </a:moveTo>
                <a:lnTo>
                  <a:pt x="75" y="0"/>
                </a:lnTo>
                <a:lnTo>
                  <a:pt x="95" y="5"/>
                </a:lnTo>
                <a:lnTo>
                  <a:pt x="20" y="84"/>
                </a:lnTo>
                <a:lnTo>
                  <a:pt x="0" y="79"/>
                </a:lnTo>
                <a:close/>
              </a:path>
            </a:pathLst>
          </a:custGeom>
          <a:solidFill>
            <a:srgbClr val="33CCCC"/>
          </a:solidFill>
          <a:ln w="9525">
            <a:noFill/>
            <a:round/>
            <a:headEnd/>
            <a:tailEnd/>
          </a:ln>
        </p:spPr>
        <p:txBody>
          <a:bodyPr>
            <a:prstTxWarp prst="textNoShape">
              <a:avLst/>
            </a:prstTxWarp>
          </a:bodyPr>
          <a:lstStyle/>
          <a:p>
            <a:endParaRPr lang="en-US"/>
          </a:p>
        </p:txBody>
      </p:sp>
      <p:sp>
        <p:nvSpPr>
          <p:cNvPr id="28889" name="Freeform 217"/>
          <p:cNvSpPr>
            <a:spLocks/>
          </p:cNvSpPr>
          <p:nvPr/>
        </p:nvSpPr>
        <p:spPr bwMode="auto">
          <a:xfrm>
            <a:off x="6315075" y="2519363"/>
            <a:ext cx="112713" cy="131762"/>
          </a:xfrm>
          <a:custGeom>
            <a:avLst/>
            <a:gdLst>
              <a:gd name="T0" fmla="*/ 0 w 80"/>
              <a:gd name="T1" fmla="*/ 102326 h 94"/>
              <a:gd name="T2" fmla="*/ 105668 w 80"/>
              <a:gd name="T3" fmla="*/ 0 h 94"/>
              <a:gd name="T4" fmla="*/ 112713 w 80"/>
              <a:gd name="T5" fmla="*/ 29436 h 94"/>
              <a:gd name="T6" fmla="*/ 7045 w 80"/>
              <a:gd name="T7" fmla="*/ 131762 h 94"/>
              <a:gd name="T8" fmla="*/ 0 w 80"/>
              <a:gd name="T9" fmla="*/ 102326 h 94"/>
              <a:gd name="T10" fmla="*/ 0 60000 65536"/>
              <a:gd name="T11" fmla="*/ 0 60000 65536"/>
              <a:gd name="T12" fmla="*/ 0 60000 65536"/>
              <a:gd name="T13" fmla="*/ 0 60000 65536"/>
              <a:gd name="T14" fmla="*/ 0 60000 65536"/>
              <a:gd name="T15" fmla="*/ 0 w 80"/>
              <a:gd name="T16" fmla="*/ 0 h 94"/>
              <a:gd name="T17" fmla="*/ 80 w 80"/>
              <a:gd name="T18" fmla="*/ 94 h 94"/>
            </a:gdLst>
            <a:ahLst/>
            <a:cxnLst>
              <a:cxn ang="T10">
                <a:pos x="T0" y="T1"/>
              </a:cxn>
              <a:cxn ang="T11">
                <a:pos x="T2" y="T3"/>
              </a:cxn>
              <a:cxn ang="T12">
                <a:pos x="T4" y="T5"/>
              </a:cxn>
              <a:cxn ang="T13">
                <a:pos x="T6" y="T7"/>
              </a:cxn>
              <a:cxn ang="T14">
                <a:pos x="T8" y="T9"/>
              </a:cxn>
            </a:cxnLst>
            <a:rect l="T15" t="T16" r="T17" b="T18"/>
            <a:pathLst>
              <a:path w="80" h="94">
                <a:moveTo>
                  <a:pt x="0" y="73"/>
                </a:moveTo>
                <a:lnTo>
                  <a:pt x="75" y="0"/>
                </a:lnTo>
                <a:lnTo>
                  <a:pt x="80" y="21"/>
                </a:lnTo>
                <a:lnTo>
                  <a:pt x="5" y="94"/>
                </a:lnTo>
                <a:lnTo>
                  <a:pt x="0" y="73"/>
                </a:lnTo>
                <a:close/>
              </a:path>
            </a:pathLst>
          </a:custGeom>
          <a:solidFill>
            <a:srgbClr val="33CCCC"/>
          </a:solidFill>
          <a:ln w="9525">
            <a:noFill/>
            <a:round/>
            <a:headEnd/>
            <a:tailEnd/>
          </a:ln>
        </p:spPr>
        <p:txBody>
          <a:bodyPr>
            <a:prstTxWarp prst="textNoShape">
              <a:avLst/>
            </a:prstTxWarp>
          </a:bodyPr>
          <a:lstStyle/>
          <a:p>
            <a:endParaRPr lang="en-US"/>
          </a:p>
        </p:txBody>
      </p:sp>
      <p:sp>
        <p:nvSpPr>
          <p:cNvPr id="28890" name="Freeform 218"/>
          <p:cNvSpPr>
            <a:spLocks/>
          </p:cNvSpPr>
          <p:nvPr/>
        </p:nvSpPr>
        <p:spPr bwMode="auto">
          <a:xfrm>
            <a:off x="6484938" y="2357438"/>
            <a:ext cx="112712" cy="131762"/>
          </a:xfrm>
          <a:custGeom>
            <a:avLst/>
            <a:gdLst>
              <a:gd name="T0" fmla="*/ 0 w 80"/>
              <a:gd name="T1" fmla="*/ 102326 h 94"/>
              <a:gd name="T2" fmla="*/ 105668 w 80"/>
              <a:gd name="T3" fmla="*/ 0 h 94"/>
              <a:gd name="T4" fmla="*/ 112712 w 80"/>
              <a:gd name="T5" fmla="*/ 29436 h 94"/>
              <a:gd name="T6" fmla="*/ 7045 w 80"/>
              <a:gd name="T7" fmla="*/ 131762 h 94"/>
              <a:gd name="T8" fmla="*/ 0 w 80"/>
              <a:gd name="T9" fmla="*/ 102326 h 94"/>
              <a:gd name="T10" fmla="*/ 0 60000 65536"/>
              <a:gd name="T11" fmla="*/ 0 60000 65536"/>
              <a:gd name="T12" fmla="*/ 0 60000 65536"/>
              <a:gd name="T13" fmla="*/ 0 60000 65536"/>
              <a:gd name="T14" fmla="*/ 0 60000 65536"/>
              <a:gd name="T15" fmla="*/ 0 w 80"/>
              <a:gd name="T16" fmla="*/ 0 h 94"/>
              <a:gd name="T17" fmla="*/ 80 w 80"/>
              <a:gd name="T18" fmla="*/ 94 h 94"/>
            </a:gdLst>
            <a:ahLst/>
            <a:cxnLst>
              <a:cxn ang="T10">
                <a:pos x="T0" y="T1"/>
              </a:cxn>
              <a:cxn ang="T11">
                <a:pos x="T2" y="T3"/>
              </a:cxn>
              <a:cxn ang="T12">
                <a:pos x="T4" y="T5"/>
              </a:cxn>
              <a:cxn ang="T13">
                <a:pos x="T6" y="T7"/>
              </a:cxn>
              <a:cxn ang="T14">
                <a:pos x="T8" y="T9"/>
              </a:cxn>
            </a:cxnLst>
            <a:rect l="T15" t="T16" r="T17" b="T18"/>
            <a:pathLst>
              <a:path w="80" h="94">
                <a:moveTo>
                  <a:pt x="0" y="73"/>
                </a:moveTo>
                <a:lnTo>
                  <a:pt x="75" y="0"/>
                </a:lnTo>
                <a:lnTo>
                  <a:pt x="80" y="21"/>
                </a:lnTo>
                <a:lnTo>
                  <a:pt x="5" y="94"/>
                </a:lnTo>
                <a:lnTo>
                  <a:pt x="0" y="73"/>
                </a:lnTo>
                <a:close/>
              </a:path>
            </a:pathLst>
          </a:custGeom>
          <a:solidFill>
            <a:srgbClr val="33CCCC"/>
          </a:solidFill>
          <a:ln w="9525">
            <a:noFill/>
            <a:round/>
            <a:headEnd/>
            <a:tailEnd/>
          </a:ln>
        </p:spPr>
        <p:txBody>
          <a:bodyPr>
            <a:prstTxWarp prst="textNoShape">
              <a:avLst/>
            </a:prstTxWarp>
          </a:bodyPr>
          <a:lstStyle/>
          <a:p>
            <a:endParaRPr lang="en-US"/>
          </a:p>
        </p:txBody>
      </p:sp>
      <p:sp>
        <p:nvSpPr>
          <p:cNvPr id="28891" name="Freeform 219"/>
          <p:cNvSpPr>
            <a:spLocks/>
          </p:cNvSpPr>
          <p:nvPr/>
        </p:nvSpPr>
        <p:spPr bwMode="auto">
          <a:xfrm>
            <a:off x="6562725" y="2268538"/>
            <a:ext cx="127000" cy="117475"/>
          </a:xfrm>
          <a:custGeom>
            <a:avLst/>
            <a:gdLst>
              <a:gd name="T0" fmla="*/ 0 w 90"/>
              <a:gd name="T1" fmla="*/ 88106 h 84"/>
              <a:gd name="T2" fmla="*/ 119944 w 90"/>
              <a:gd name="T3" fmla="*/ 0 h 84"/>
              <a:gd name="T4" fmla="*/ 127000 w 90"/>
              <a:gd name="T5" fmla="*/ 29369 h 84"/>
              <a:gd name="T6" fmla="*/ 7056 w 90"/>
              <a:gd name="T7" fmla="*/ 117475 h 84"/>
              <a:gd name="T8" fmla="*/ 0 w 90"/>
              <a:gd name="T9" fmla="*/ 88106 h 84"/>
              <a:gd name="T10" fmla="*/ 0 60000 65536"/>
              <a:gd name="T11" fmla="*/ 0 60000 65536"/>
              <a:gd name="T12" fmla="*/ 0 60000 65536"/>
              <a:gd name="T13" fmla="*/ 0 60000 65536"/>
              <a:gd name="T14" fmla="*/ 0 60000 65536"/>
              <a:gd name="T15" fmla="*/ 0 w 90"/>
              <a:gd name="T16" fmla="*/ 0 h 84"/>
              <a:gd name="T17" fmla="*/ 90 w 90"/>
              <a:gd name="T18" fmla="*/ 84 h 84"/>
            </a:gdLst>
            <a:ahLst/>
            <a:cxnLst>
              <a:cxn ang="T10">
                <a:pos x="T0" y="T1"/>
              </a:cxn>
              <a:cxn ang="T11">
                <a:pos x="T2" y="T3"/>
              </a:cxn>
              <a:cxn ang="T12">
                <a:pos x="T4" y="T5"/>
              </a:cxn>
              <a:cxn ang="T13">
                <a:pos x="T6" y="T7"/>
              </a:cxn>
              <a:cxn ang="T14">
                <a:pos x="T8" y="T9"/>
              </a:cxn>
            </a:cxnLst>
            <a:rect l="T15" t="T16" r="T17" b="T18"/>
            <a:pathLst>
              <a:path w="90" h="84">
                <a:moveTo>
                  <a:pt x="0" y="63"/>
                </a:moveTo>
                <a:lnTo>
                  <a:pt x="85" y="0"/>
                </a:lnTo>
                <a:lnTo>
                  <a:pt x="90" y="21"/>
                </a:lnTo>
                <a:lnTo>
                  <a:pt x="5" y="84"/>
                </a:lnTo>
                <a:lnTo>
                  <a:pt x="0" y="63"/>
                </a:lnTo>
                <a:close/>
              </a:path>
            </a:pathLst>
          </a:custGeom>
          <a:solidFill>
            <a:srgbClr val="33CCCC"/>
          </a:solidFill>
          <a:ln w="9525">
            <a:noFill/>
            <a:round/>
            <a:headEnd/>
            <a:tailEnd/>
          </a:ln>
        </p:spPr>
        <p:txBody>
          <a:bodyPr>
            <a:prstTxWarp prst="textNoShape">
              <a:avLst/>
            </a:prstTxWarp>
          </a:bodyPr>
          <a:lstStyle/>
          <a:p>
            <a:endParaRPr lang="en-US"/>
          </a:p>
        </p:txBody>
      </p:sp>
      <p:sp>
        <p:nvSpPr>
          <p:cNvPr id="28892" name="Freeform 220"/>
          <p:cNvSpPr>
            <a:spLocks/>
          </p:cNvSpPr>
          <p:nvPr/>
        </p:nvSpPr>
        <p:spPr bwMode="auto">
          <a:xfrm>
            <a:off x="6753225" y="2128838"/>
            <a:ext cx="127000" cy="117475"/>
          </a:xfrm>
          <a:custGeom>
            <a:avLst/>
            <a:gdLst>
              <a:gd name="T0" fmla="*/ 0 w 90"/>
              <a:gd name="T1" fmla="*/ 89168 h 83"/>
              <a:gd name="T2" fmla="*/ 119944 w 90"/>
              <a:gd name="T3" fmla="*/ 0 h 83"/>
              <a:gd name="T4" fmla="*/ 127000 w 90"/>
              <a:gd name="T5" fmla="*/ 29723 h 83"/>
              <a:gd name="T6" fmla="*/ 7056 w 90"/>
              <a:gd name="T7" fmla="*/ 117475 h 83"/>
              <a:gd name="T8" fmla="*/ 0 w 90"/>
              <a:gd name="T9" fmla="*/ 89168 h 83"/>
              <a:gd name="T10" fmla="*/ 0 60000 65536"/>
              <a:gd name="T11" fmla="*/ 0 60000 65536"/>
              <a:gd name="T12" fmla="*/ 0 60000 65536"/>
              <a:gd name="T13" fmla="*/ 0 60000 65536"/>
              <a:gd name="T14" fmla="*/ 0 60000 65536"/>
              <a:gd name="T15" fmla="*/ 0 w 90"/>
              <a:gd name="T16" fmla="*/ 0 h 83"/>
              <a:gd name="T17" fmla="*/ 90 w 90"/>
              <a:gd name="T18" fmla="*/ 83 h 83"/>
            </a:gdLst>
            <a:ahLst/>
            <a:cxnLst>
              <a:cxn ang="T10">
                <a:pos x="T0" y="T1"/>
              </a:cxn>
              <a:cxn ang="T11">
                <a:pos x="T2" y="T3"/>
              </a:cxn>
              <a:cxn ang="T12">
                <a:pos x="T4" y="T5"/>
              </a:cxn>
              <a:cxn ang="T13">
                <a:pos x="T6" y="T7"/>
              </a:cxn>
              <a:cxn ang="T14">
                <a:pos x="T8" y="T9"/>
              </a:cxn>
            </a:cxnLst>
            <a:rect l="T15" t="T16" r="T17" b="T18"/>
            <a:pathLst>
              <a:path w="90" h="83">
                <a:moveTo>
                  <a:pt x="0" y="63"/>
                </a:moveTo>
                <a:lnTo>
                  <a:pt x="85" y="0"/>
                </a:lnTo>
                <a:lnTo>
                  <a:pt x="90" y="21"/>
                </a:lnTo>
                <a:lnTo>
                  <a:pt x="5" y="83"/>
                </a:lnTo>
                <a:lnTo>
                  <a:pt x="0" y="63"/>
                </a:lnTo>
                <a:close/>
              </a:path>
            </a:pathLst>
          </a:custGeom>
          <a:solidFill>
            <a:srgbClr val="33CCCC"/>
          </a:solidFill>
          <a:ln w="9525">
            <a:noFill/>
            <a:round/>
            <a:headEnd/>
            <a:tailEnd/>
          </a:ln>
        </p:spPr>
        <p:txBody>
          <a:bodyPr>
            <a:prstTxWarp prst="textNoShape">
              <a:avLst/>
            </a:prstTxWarp>
          </a:bodyPr>
          <a:lstStyle/>
          <a:p>
            <a:endParaRPr lang="en-US"/>
          </a:p>
        </p:txBody>
      </p:sp>
      <p:sp>
        <p:nvSpPr>
          <p:cNvPr id="28893" name="Freeform 221"/>
          <p:cNvSpPr>
            <a:spLocks/>
          </p:cNvSpPr>
          <p:nvPr/>
        </p:nvSpPr>
        <p:spPr bwMode="auto">
          <a:xfrm>
            <a:off x="6943725" y="1989138"/>
            <a:ext cx="127000" cy="117475"/>
          </a:xfrm>
          <a:custGeom>
            <a:avLst/>
            <a:gdLst>
              <a:gd name="T0" fmla="*/ 0 w 90"/>
              <a:gd name="T1" fmla="*/ 87752 h 83"/>
              <a:gd name="T2" fmla="*/ 119944 w 90"/>
              <a:gd name="T3" fmla="*/ 0 h 83"/>
              <a:gd name="T4" fmla="*/ 127000 w 90"/>
              <a:gd name="T5" fmla="*/ 28307 h 83"/>
              <a:gd name="T6" fmla="*/ 7056 w 90"/>
              <a:gd name="T7" fmla="*/ 117475 h 83"/>
              <a:gd name="T8" fmla="*/ 0 w 90"/>
              <a:gd name="T9" fmla="*/ 87752 h 83"/>
              <a:gd name="T10" fmla="*/ 0 60000 65536"/>
              <a:gd name="T11" fmla="*/ 0 60000 65536"/>
              <a:gd name="T12" fmla="*/ 0 60000 65536"/>
              <a:gd name="T13" fmla="*/ 0 60000 65536"/>
              <a:gd name="T14" fmla="*/ 0 60000 65536"/>
              <a:gd name="T15" fmla="*/ 0 w 90"/>
              <a:gd name="T16" fmla="*/ 0 h 83"/>
              <a:gd name="T17" fmla="*/ 90 w 90"/>
              <a:gd name="T18" fmla="*/ 83 h 83"/>
            </a:gdLst>
            <a:ahLst/>
            <a:cxnLst>
              <a:cxn ang="T10">
                <a:pos x="T0" y="T1"/>
              </a:cxn>
              <a:cxn ang="T11">
                <a:pos x="T2" y="T3"/>
              </a:cxn>
              <a:cxn ang="T12">
                <a:pos x="T4" y="T5"/>
              </a:cxn>
              <a:cxn ang="T13">
                <a:pos x="T6" y="T7"/>
              </a:cxn>
              <a:cxn ang="T14">
                <a:pos x="T8" y="T9"/>
              </a:cxn>
            </a:cxnLst>
            <a:rect l="T15" t="T16" r="T17" b="T18"/>
            <a:pathLst>
              <a:path w="90" h="83">
                <a:moveTo>
                  <a:pt x="0" y="62"/>
                </a:moveTo>
                <a:lnTo>
                  <a:pt x="85" y="0"/>
                </a:lnTo>
                <a:lnTo>
                  <a:pt x="90" y="20"/>
                </a:lnTo>
                <a:lnTo>
                  <a:pt x="5" y="83"/>
                </a:lnTo>
                <a:lnTo>
                  <a:pt x="0" y="62"/>
                </a:lnTo>
                <a:close/>
              </a:path>
            </a:pathLst>
          </a:custGeom>
          <a:solidFill>
            <a:srgbClr val="33CCCC"/>
          </a:solidFill>
          <a:ln w="9525">
            <a:noFill/>
            <a:round/>
            <a:headEnd/>
            <a:tailEnd/>
          </a:ln>
        </p:spPr>
        <p:txBody>
          <a:bodyPr>
            <a:prstTxWarp prst="textNoShape">
              <a:avLst/>
            </a:prstTxWarp>
          </a:bodyPr>
          <a:lstStyle/>
          <a:p>
            <a:endParaRPr lang="en-US"/>
          </a:p>
        </p:txBody>
      </p:sp>
      <p:sp>
        <p:nvSpPr>
          <p:cNvPr id="28894" name="Freeform 222"/>
          <p:cNvSpPr>
            <a:spLocks/>
          </p:cNvSpPr>
          <p:nvPr/>
        </p:nvSpPr>
        <p:spPr bwMode="auto">
          <a:xfrm>
            <a:off x="7132638" y="1847850"/>
            <a:ext cx="127000" cy="119063"/>
          </a:xfrm>
          <a:custGeom>
            <a:avLst/>
            <a:gdLst>
              <a:gd name="T0" fmla="*/ 0 w 90"/>
              <a:gd name="T1" fmla="*/ 89297 h 84"/>
              <a:gd name="T2" fmla="*/ 119944 w 90"/>
              <a:gd name="T3" fmla="*/ 0 h 84"/>
              <a:gd name="T4" fmla="*/ 127000 w 90"/>
              <a:gd name="T5" fmla="*/ 29766 h 84"/>
              <a:gd name="T6" fmla="*/ 7056 w 90"/>
              <a:gd name="T7" fmla="*/ 119063 h 84"/>
              <a:gd name="T8" fmla="*/ 0 w 90"/>
              <a:gd name="T9" fmla="*/ 89297 h 84"/>
              <a:gd name="T10" fmla="*/ 0 60000 65536"/>
              <a:gd name="T11" fmla="*/ 0 60000 65536"/>
              <a:gd name="T12" fmla="*/ 0 60000 65536"/>
              <a:gd name="T13" fmla="*/ 0 60000 65536"/>
              <a:gd name="T14" fmla="*/ 0 60000 65536"/>
              <a:gd name="T15" fmla="*/ 0 w 90"/>
              <a:gd name="T16" fmla="*/ 0 h 84"/>
              <a:gd name="T17" fmla="*/ 90 w 90"/>
              <a:gd name="T18" fmla="*/ 84 h 84"/>
            </a:gdLst>
            <a:ahLst/>
            <a:cxnLst>
              <a:cxn ang="T10">
                <a:pos x="T0" y="T1"/>
              </a:cxn>
              <a:cxn ang="T11">
                <a:pos x="T2" y="T3"/>
              </a:cxn>
              <a:cxn ang="T12">
                <a:pos x="T4" y="T5"/>
              </a:cxn>
              <a:cxn ang="T13">
                <a:pos x="T6" y="T7"/>
              </a:cxn>
              <a:cxn ang="T14">
                <a:pos x="T8" y="T9"/>
              </a:cxn>
            </a:cxnLst>
            <a:rect l="T15" t="T16" r="T17" b="T18"/>
            <a:pathLst>
              <a:path w="90" h="84">
                <a:moveTo>
                  <a:pt x="0" y="63"/>
                </a:moveTo>
                <a:lnTo>
                  <a:pt x="85" y="0"/>
                </a:lnTo>
                <a:lnTo>
                  <a:pt x="90" y="21"/>
                </a:lnTo>
                <a:lnTo>
                  <a:pt x="5" y="84"/>
                </a:lnTo>
                <a:lnTo>
                  <a:pt x="0" y="63"/>
                </a:lnTo>
                <a:close/>
              </a:path>
            </a:pathLst>
          </a:custGeom>
          <a:solidFill>
            <a:srgbClr val="33CCCC"/>
          </a:solidFill>
          <a:ln w="9525">
            <a:noFill/>
            <a:round/>
            <a:headEnd/>
            <a:tailEnd/>
          </a:ln>
        </p:spPr>
        <p:txBody>
          <a:bodyPr>
            <a:prstTxWarp prst="textNoShape">
              <a:avLst/>
            </a:prstTxWarp>
          </a:bodyPr>
          <a:lstStyle/>
          <a:p>
            <a:endParaRPr lang="en-US"/>
          </a:p>
        </p:txBody>
      </p:sp>
      <p:sp>
        <p:nvSpPr>
          <p:cNvPr id="28895" name="Freeform 223"/>
          <p:cNvSpPr>
            <a:spLocks/>
          </p:cNvSpPr>
          <p:nvPr/>
        </p:nvSpPr>
        <p:spPr bwMode="auto">
          <a:xfrm>
            <a:off x="7323138" y="1774825"/>
            <a:ext cx="34925" cy="50800"/>
          </a:xfrm>
          <a:custGeom>
            <a:avLst/>
            <a:gdLst>
              <a:gd name="T0" fmla="*/ 0 w 25"/>
              <a:gd name="T1" fmla="*/ 22578 h 36"/>
              <a:gd name="T2" fmla="*/ 27940 w 25"/>
              <a:gd name="T3" fmla="*/ 0 h 36"/>
              <a:gd name="T4" fmla="*/ 34925 w 25"/>
              <a:gd name="T5" fmla="*/ 29633 h 36"/>
              <a:gd name="T6" fmla="*/ 6985 w 25"/>
              <a:gd name="T7" fmla="*/ 50800 h 36"/>
              <a:gd name="T8" fmla="*/ 0 w 25"/>
              <a:gd name="T9" fmla="*/ 22578 h 36"/>
              <a:gd name="T10" fmla="*/ 0 60000 65536"/>
              <a:gd name="T11" fmla="*/ 0 60000 65536"/>
              <a:gd name="T12" fmla="*/ 0 60000 65536"/>
              <a:gd name="T13" fmla="*/ 0 60000 65536"/>
              <a:gd name="T14" fmla="*/ 0 60000 65536"/>
              <a:gd name="T15" fmla="*/ 0 w 25"/>
              <a:gd name="T16" fmla="*/ 0 h 36"/>
              <a:gd name="T17" fmla="*/ 25 w 25"/>
              <a:gd name="T18" fmla="*/ 36 h 36"/>
            </a:gdLst>
            <a:ahLst/>
            <a:cxnLst>
              <a:cxn ang="T10">
                <a:pos x="T0" y="T1"/>
              </a:cxn>
              <a:cxn ang="T11">
                <a:pos x="T2" y="T3"/>
              </a:cxn>
              <a:cxn ang="T12">
                <a:pos x="T4" y="T5"/>
              </a:cxn>
              <a:cxn ang="T13">
                <a:pos x="T6" y="T7"/>
              </a:cxn>
              <a:cxn ang="T14">
                <a:pos x="T8" y="T9"/>
              </a:cxn>
            </a:cxnLst>
            <a:rect l="T15" t="T16" r="T17" b="T18"/>
            <a:pathLst>
              <a:path w="25" h="36">
                <a:moveTo>
                  <a:pt x="0" y="16"/>
                </a:moveTo>
                <a:lnTo>
                  <a:pt x="20" y="0"/>
                </a:lnTo>
                <a:lnTo>
                  <a:pt x="25" y="21"/>
                </a:lnTo>
                <a:lnTo>
                  <a:pt x="5" y="36"/>
                </a:lnTo>
                <a:lnTo>
                  <a:pt x="0" y="16"/>
                </a:lnTo>
                <a:close/>
              </a:path>
            </a:pathLst>
          </a:custGeom>
          <a:solidFill>
            <a:srgbClr val="33CCCC"/>
          </a:solidFill>
          <a:ln w="9525">
            <a:noFill/>
            <a:round/>
            <a:headEnd/>
            <a:tailEnd/>
          </a:ln>
        </p:spPr>
        <p:txBody>
          <a:bodyPr>
            <a:prstTxWarp prst="textNoShape">
              <a:avLst/>
            </a:prstTxWarp>
          </a:bodyPr>
          <a:lstStyle/>
          <a:p>
            <a:endParaRPr lang="en-US"/>
          </a:p>
        </p:txBody>
      </p:sp>
      <p:sp>
        <p:nvSpPr>
          <p:cNvPr id="10464" name="Rectangle 224"/>
          <p:cNvSpPr>
            <a:spLocks noChangeArrowheads="1"/>
          </p:cNvSpPr>
          <p:nvPr/>
        </p:nvSpPr>
        <p:spPr bwMode="auto">
          <a:xfrm>
            <a:off x="2165350" y="5094288"/>
            <a:ext cx="112713" cy="244475"/>
          </a:xfrm>
          <a:prstGeom prst="rect">
            <a:avLst/>
          </a:prstGeom>
          <a:noFill/>
          <a:ln w="9525">
            <a:noFill/>
            <a:miter lim="800000"/>
            <a:headEnd/>
            <a:tailEnd/>
          </a:ln>
        </p:spPr>
        <p:txBody>
          <a:bodyPr wrap="none" lIns="0" tIns="0" rIns="0" bIns="0">
            <a:prstTxWarp prst="textNoShape">
              <a:avLst/>
            </a:prstTxWarp>
            <a:spAutoFit/>
          </a:bodyPr>
          <a:lstStyle/>
          <a:p>
            <a:pPr>
              <a:defRPr/>
            </a:pPr>
            <a:r>
              <a:rPr lang="en-GB" sz="1600" b="1" u="none">
                <a:solidFill>
                  <a:srgbClr val="FFFFFF"/>
                </a:solidFill>
                <a:effectLst>
                  <a:outerShdw blurRad="38100" dist="38100" dir="2700000" algn="tl">
                    <a:srgbClr val="000000"/>
                  </a:outerShdw>
                </a:effectLst>
                <a:latin typeface="Arial" pitchFamily="-107" charset="0"/>
                <a:ea typeface="+mn-ea"/>
                <a:cs typeface="+mn-cs"/>
              </a:rPr>
              <a:t>0</a:t>
            </a:r>
            <a:endParaRPr lang="en-GB" sz="1600" b="1" u="none">
              <a:solidFill>
                <a:srgbClr val="FFC900"/>
              </a:solidFill>
              <a:effectLst>
                <a:outerShdw blurRad="38100" dist="38100" dir="2700000" algn="tl">
                  <a:srgbClr val="000000"/>
                </a:outerShdw>
              </a:effectLst>
              <a:latin typeface="Arial" pitchFamily="-107" charset="0"/>
              <a:ea typeface="+mn-ea"/>
              <a:cs typeface="+mn-cs"/>
            </a:endParaRPr>
          </a:p>
        </p:txBody>
      </p:sp>
      <p:sp>
        <p:nvSpPr>
          <p:cNvPr id="10465" name="Rectangle 225"/>
          <p:cNvSpPr>
            <a:spLocks noChangeArrowheads="1"/>
          </p:cNvSpPr>
          <p:nvPr/>
        </p:nvSpPr>
        <p:spPr bwMode="auto">
          <a:xfrm>
            <a:off x="2066925" y="4764088"/>
            <a:ext cx="225425" cy="244475"/>
          </a:xfrm>
          <a:prstGeom prst="rect">
            <a:avLst/>
          </a:prstGeom>
          <a:noFill/>
          <a:ln w="9525">
            <a:noFill/>
            <a:miter lim="800000"/>
            <a:headEnd/>
            <a:tailEnd/>
          </a:ln>
        </p:spPr>
        <p:txBody>
          <a:bodyPr wrap="none" lIns="0" tIns="0" rIns="0" bIns="0">
            <a:prstTxWarp prst="textNoShape">
              <a:avLst/>
            </a:prstTxWarp>
            <a:spAutoFit/>
          </a:bodyPr>
          <a:lstStyle/>
          <a:p>
            <a:pPr>
              <a:defRPr/>
            </a:pPr>
            <a:r>
              <a:rPr lang="en-GB" sz="1600" b="1" u="none">
                <a:solidFill>
                  <a:srgbClr val="FFFFFF"/>
                </a:solidFill>
                <a:effectLst>
                  <a:outerShdw blurRad="38100" dist="38100" dir="2700000" algn="tl">
                    <a:srgbClr val="000000"/>
                  </a:outerShdw>
                </a:effectLst>
                <a:latin typeface="Arial" pitchFamily="-107" charset="0"/>
                <a:ea typeface="+mn-ea"/>
                <a:cs typeface="+mn-cs"/>
              </a:rPr>
              <a:t>10</a:t>
            </a:r>
            <a:endParaRPr lang="en-GB" sz="1600" b="1" u="none">
              <a:solidFill>
                <a:srgbClr val="FFC900"/>
              </a:solidFill>
              <a:effectLst>
                <a:outerShdw blurRad="38100" dist="38100" dir="2700000" algn="tl">
                  <a:srgbClr val="000000"/>
                </a:outerShdw>
              </a:effectLst>
              <a:latin typeface="Arial" pitchFamily="-107" charset="0"/>
              <a:ea typeface="+mn-ea"/>
              <a:cs typeface="+mn-cs"/>
            </a:endParaRPr>
          </a:p>
        </p:txBody>
      </p:sp>
      <p:sp>
        <p:nvSpPr>
          <p:cNvPr id="10466" name="Rectangle 226"/>
          <p:cNvSpPr>
            <a:spLocks noChangeArrowheads="1"/>
          </p:cNvSpPr>
          <p:nvPr/>
        </p:nvSpPr>
        <p:spPr bwMode="auto">
          <a:xfrm>
            <a:off x="2066925" y="4416425"/>
            <a:ext cx="225425" cy="244475"/>
          </a:xfrm>
          <a:prstGeom prst="rect">
            <a:avLst/>
          </a:prstGeom>
          <a:noFill/>
          <a:ln w="9525">
            <a:noFill/>
            <a:miter lim="800000"/>
            <a:headEnd/>
            <a:tailEnd/>
          </a:ln>
        </p:spPr>
        <p:txBody>
          <a:bodyPr wrap="none" lIns="0" tIns="0" rIns="0" bIns="0">
            <a:prstTxWarp prst="textNoShape">
              <a:avLst/>
            </a:prstTxWarp>
            <a:spAutoFit/>
          </a:bodyPr>
          <a:lstStyle/>
          <a:p>
            <a:pPr>
              <a:defRPr/>
            </a:pPr>
            <a:r>
              <a:rPr lang="en-GB" sz="1600" b="1" u="none">
                <a:solidFill>
                  <a:srgbClr val="FFFFFF"/>
                </a:solidFill>
                <a:effectLst>
                  <a:outerShdw blurRad="38100" dist="38100" dir="2700000" algn="tl">
                    <a:srgbClr val="000000"/>
                  </a:outerShdw>
                </a:effectLst>
                <a:latin typeface="Arial" pitchFamily="-107" charset="0"/>
                <a:ea typeface="+mn-ea"/>
                <a:cs typeface="+mn-cs"/>
              </a:rPr>
              <a:t>20</a:t>
            </a:r>
            <a:endParaRPr lang="en-GB" sz="1600" b="1" u="none">
              <a:solidFill>
                <a:srgbClr val="FFC900"/>
              </a:solidFill>
              <a:effectLst>
                <a:outerShdw blurRad="38100" dist="38100" dir="2700000" algn="tl">
                  <a:srgbClr val="000000"/>
                </a:outerShdw>
              </a:effectLst>
              <a:latin typeface="Arial" pitchFamily="-107" charset="0"/>
              <a:ea typeface="+mn-ea"/>
              <a:cs typeface="+mn-cs"/>
            </a:endParaRPr>
          </a:p>
        </p:txBody>
      </p:sp>
      <p:sp>
        <p:nvSpPr>
          <p:cNvPr id="10467" name="Rectangle 227"/>
          <p:cNvSpPr>
            <a:spLocks noChangeArrowheads="1"/>
          </p:cNvSpPr>
          <p:nvPr/>
        </p:nvSpPr>
        <p:spPr bwMode="auto">
          <a:xfrm>
            <a:off x="2066925" y="4078288"/>
            <a:ext cx="225425" cy="244475"/>
          </a:xfrm>
          <a:prstGeom prst="rect">
            <a:avLst/>
          </a:prstGeom>
          <a:noFill/>
          <a:ln w="9525">
            <a:noFill/>
            <a:miter lim="800000"/>
            <a:headEnd/>
            <a:tailEnd/>
          </a:ln>
        </p:spPr>
        <p:txBody>
          <a:bodyPr wrap="none" lIns="0" tIns="0" rIns="0" bIns="0">
            <a:prstTxWarp prst="textNoShape">
              <a:avLst/>
            </a:prstTxWarp>
            <a:spAutoFit/>
          </a:bodyPr>
          <a:lstStyle/>
          <a:p>
            <a:pPr>
              <a:defRPr/>
            </a:pPr>
            <a:r>
              <a:rPr lang="en-GB" sz="1600" b="1" u="none">
                <a:solidFill>
                  <a:srgbClr val="FFFFFF"/>
                </a:solidFill>
                <a:effectLst>
                  <a:outerShdw blurRad="38100" dist="38100" dir="2700000" algn="tl">
                    <a:srgbClr val="000000"/>
                  </a:outerShdw>
                </a:effectLst>
                <a:latin typeface="Arial" pitchFamily="-107" charset="0"/>
                <a:ea typeface="+mn-ea"/>
                <a:cs typeface="+mn-cs"/>
              </a:rPr>
              <a:t>30</a:t>
            </a:r>
            <a:endParaRPr lang="en-GB" sz="1600" b="1" u="none">
              <a:solidFill>
                <a:srgbClr val="FFC900"/>
              </a:solidFill>
              <a:effectLst>
                <a:outerShdw blurRad="38100" dist="38100" dir="2700000" algn="tl">
                  <a:srgbClr val="000000"/>
                </a:outerShdw>
              </a:effectLst>
              <a:latin typeface="Arial" pitchFamily="-107" charset="0"/>
              <a:ea typeface="+mn-ea"/>
              <a:cs typeface="+mn-cs"/>
            </a:endParaRPr>
          </a:p>
        </p:txBody>
      </p:sp>
      <p:sp>
        <p:nvSpPr>
          <p:cNvPr id="10468" name="Rectangle 228"/>
          <p:cNvSpPr>
            <a:spLocks noChangeArrowheads="1"/>
          </p:cNvSpPr>
          <p:nvPr/>
        </p:nvSpPr>
        <p:spPr bwMode="auto">
          <a:xfrm>
            <a:off x="2066925" y="3732213"/>
            <a:ext cx="225425" cy="244475"/>
          </a:xfrm>
          <a:prstGeom prst="rect">
            <a:avLst/>
          </a:prstGeom>
          <a:noFill/>
          <a:ln w="9525">
            <a:noFill/>
            <a:miter lim="800000"/>
            <a:headEnd/>
            <a:tailEnd/>
          </a:ln>
        </p:spPr>
        <p:txBody>
          <a:bodyPr wrap="none" lIns="0" tIns="0" rIns="0" bIns="0">
            <a:prstTxWarp prst="textNoShape">
              <a:avLst/>
            </a:prstTxWarp>
            <a:spAutoFit/>
          </a:bodyPr>
          <a:lstStyle/>
          <a:p>
            <a:pPr>
              <a:defRPr/>
            </a:pPr>
            <a:r>
              <a:rPr lang="en-GB" sz="1600" b="1" u="none">
                <a:solidFill>
                  <a:srgbClr val="FFFFFF"/>
                </a:solidFill>
                <a:effectLst>
                  <a:outerShdw blurRad="38100" dist="38100" dir="2700000" algn="tl">
                    <a:srgbClr val="000000"/>
                  </a:outerShdw>
                </a:effectLst>
                <a:latin typeface="Arial" pitchFamily="-107" charset="0"/>
                <a:ea typeface="+mn-ea"/>
                <a:cs typeface="+mn-cs"/>
              </a:rPr>
              <a:t>40</a:t>
            </a:r>
            <a:endParaRPr lang="en-GB" sz="1600" b="1" u="none">
              <a:solidFill>
                <a:srgbClr val="FFC900"/>
              </a:solidFill>
              <a:effectLst>
                <a:outerShdw blurRad="38100" dist="38100" dir="2700000" algn="tl">
                  <a:srgbClr val="000000"/>
                </a:outerShdw>
              </a:effectLst>
              <a:latin typeface="Arial" pitchFamily="-107" charset="0"/>
              <a:ea typeface="+mn-ea"/>
              <a:cs typeface="+mn-cs"/>
            </a:endParaRPr>
          </a:p>
        </p:txBody>
      </p:sp>
      <p:sp>
        <p:nvSpPr>
          <p:cNvPr id="10469" name="Rectangle 229"/>
          <p:cNvSpPr>
            <a:spLocks noChangeArrowheads="1"/>
          </p:cNvSpPr>
          <p:nvPr/>
        </p:nvSpPr>
        <p:spPr bwMode="auto">
          <a:xfrm>
            <a:off x="2060575" y="3394075"/>
            <a:ext cx="225425" cy="244475"/>
          </a:xfrm>
          <a:prstGeom prst="rect">
            <a:avLst/>
          </a:prstGeom>
          <a:noFill/>
          <a:ln w="9525">
            <a:noFill/>
            <a:miter lim="800000"/>
            <a:headEnd/>
            <a:tailEnd/>
          </a:ln>
        </p:spPr>
        <p:txBody>
          <a:bodyPr wrap="none" lIns="0" tIns="0" rIns="0" bIns="0">
            <a:prstTxWarp prst="textNoShape">
              <a:avLst/>
            </a:prstTxWarp>
            <a:spAutoFit/>
          </a:bodyPr>
          <a:lstStyle/>
          <a:p>
            <a:pPr>
              <a:defRPr/>
            </a:pPr>
            <a:r>
              <a:rPr lang="en-GB" sz="1600" b="1" u="none">
                <a:solidFill>
                  <a:srgbClr val="FFFFFF"/>
                </a:solidFill>
                <a:effectLst>
                  <a:outerShdw blurRad="38100" dist="38100" dir="2700000" algn="tl">
                    <a:srgbClr val="000000"/>
                  </a:outerShdw>
                </a:effectLst>
                <a:latin typeface="Arial" pitchFamily="-107" charset="0"/>
                <a:ea typeface="+mn-ea"/>
                <a:cs typeface="+mn-cs"/>
              </a:rPr>
              <a:t>50</a:t>
            </a:r>
            <a:endParaRPr lang="en-GB" sz="1600" b="1" u="none">
              <a:solidFill>
                <a:srgbClr val="FFC900"/>
              </a:solidFill>
              <a:effectLst>
                <a:outerShdw blurRad="38100" dist="38100" dir="2700000" algn="tl">
                  <a:srgbClr val="000000"/>
                </a:outerShdw>
              </a:effectLst>
              <a:latin typeface="Arial" pitchFamily="-107" charset="0"/>
              <a:ea typeface="+mn-ea"/>
              <a:cs typeface="+mn-cs"/>
            </a:endParaRPr>
          </a:p>
        </p:txBody>
      </p:sp>
      <p:sp>
        <p:nvSpPr>
          <p:cNvPr id="10470" name="Rectangle 230"/>
          <p:cNvSpPr>
            <a:spLocks noChangeArrowheads="1"/>
          </p:cNvSpPr>
          <p:nvPr/>
        </p:nvSpPr>
        <p:spPr bwMode="auto">
          <a:xfrm>
            <a:off x="2047875" y="3049588"/>
            <a:ext cx="225425" cy="244475"/>
          </a:xfrm>
          <a:prstGeom prst="rect">
            <a:avLst/>
          </a:prstGeom>
          <a:noFill/>
          <a:ln w="9525">
            <a:noFill/>
            <a:miter lim="800000"/>
            <a:headEnd/>
            <a:tailEnd/>
          </a:ln>
        </p:spPr>
        <p:txBody>
          <a:bodyPr wrap="none" lIns="0" tIns="0" rIns="0" bIns="0">
            <a:prstTxWarp prst="textNoShape">
              <a:avLst/>
            </a:prstTxWarp>
            <a:spAutoFit/>
          </a:bodyPr>
          <a:lstStyle/>
          <a:p>
            <a:pPr>
              <a:defRPr/>
            </a:pPr>
            <a:r>
              <a:rPr lang="en-GB" sz="1600" b="1" u="none">
                <a:solidFill>
                  <a:srgbClr val="FFFFFF"/>
                </a:solidFill>
                <a:effectLst>
                  <a:outerShdw blurRad="38100" dist="38100" dir="2700000" algn="tl">
                    <a:srgbClr val="000000"/>
                  </a:outerShdw>
                </a:effectLst>
                <a:latin typeface="Arial" pitchFamily="-107" charset="0"/>
                <a:ea typeface="+mn-ea"/>
                <a:cs typeface="+mn-cs"/>
              </a:rPr>
              <a:t>60</a:t>
            </a:r>
            <a:endParaRPr lang="en-GB" sz="1600" b="1" u="none">
              <a:solidFill>
                <a:srgbClr val="FFC900"/>
              </a:solidFill>
              <a:effectLst>
                <a:outerShdw blurRad="38100" dist="38100" dir="2700000" algn="tl">
                  <a:srgbClr val="000000"/>
                </a:outerShdw>
              </a:effectLst>
              <a:latin typeface="Arial" pitchFamily="-107" charset="0"/>
              <a:ea typeface="+mn-ea"/>
              <a:cs typeface="+mn-cs"/>
            </a:endParaRPr>
          </a:p>
        </p:txBody>
      </p:sp>
      <p:sp>
        <p:nvSpPr>
          <p:cNvPr id="10471" name="Rectangle 231"/>
          <p:cNvSpPr>
            <a:spLocks noChangeArrowheads="1"/>
          </p:cNvSpPr>
          <p:nvPr/>
        </p:nvSpPr>
        <p:spPr bwMode="auto">
          <a:xfrm>
            <a:off x="2060575" y="2708275"/>
            <a:ext cx="225425" cy="244475"/>
          </a:xfrm>
          <a:prstGeom prst="rect">
            <a:avLst/>
          </a:prstGeom>
          <a:noFill/>
          <a:ln w="9525">
            <a:noFill/>
            <a:miter lim="800000"/>
            <a:headEnd/>
            <a:tailEnd/>
          </a:ln>
        </p:spPr>
        <p:txBody>
          <a:bodyPr wrap="none" lIns="0" tIns="0" rIns="0" bIns="0">
            <a:prstTxWarp prst="textNoShape">
              <a:avLst/>
            </a:prstTxWarp>
            <a:spAutoFit/>
          </a:bodyPr>
          <a:lstStyle/>
          <a:p>
            <a:pPr>
              <a:defRPr/>
            </a:pPr>
            <a:r>
              <a:rPr lang="en-GB" sz="1600" b="1" u="none">
                <a:solidFill>
                  <a:srgbClr val="FFFFFF"/>
                </a:solidFill>
                <a:effectLst>
                  <a:outerShdw blurRad="38100" dist="38100" dir="2700000" algn="tl">
                    <a:srgbClr val="000000"/>
                  </a:outerShdw>
                </a:effectLst>
                <a:latin typeface="Arial" pitchFamily="-107" charset="0"/>
                <a:ea typeface="+mn-ea"/>
                <a:cs typeface="+mn-cs"/>
              </a:rPr>
              <a:t>70</a:t>
            </a:r>
            <a:endParaRPr lang="en-GB" sz="1600" b="1" u="none">
              <a:solidFill>
                <a:srgbClr val="FFC900"/>
              </a:solidFill>
              <a:effectLst>
                <a:outerShdw blurRad="38100" dist="38100" dir="2700000" algn="tl">
                  <a:srgbClr val="000000"/>
                </a:outerShdw>
              </a:effectLst>
              <a:latin typeface="Arial" pitchFamily="-107" charset="0"/>
              <a:ea typeface="+mn-ea"/>
              <a:cs typeface="+mn-cs"/>
            </a:endParaRPr>
          </a:p>
        </p:txBody>
      </p:sp>
      <p:sp>
        <p:nvSpPr>
          <p:cNvPr id="10472" name="Rectangle 232"/>
          <p:cNvSpPr>
            <a:spLocks noChangeArrowheads="1"/>
          </p:cNvSpPr>
          <p:nvPr/>
        </p:nvSpPr>
        <p:spPr bwMode="auto">
          <a:xfrm>
            <a:off x="2060575" y="2370138"/>
            <a:ext cx="225425" cy="244475"/>
          </a:xfrm>
          <a:prstGeom prst="rect">
            <a:avLst/>
          </a:prstGeom>
          <a:noFill/>
          <a:ln w="9525">
            <a:noFill/>
            <a:miter lim="800000"/>
            <a:headEnd/>
            <a:tailEnd/>
          </a:ln>
        </p:spPr>
        <p:txBody>
          <a:bodyPr wrap="none" lIns="0" tIns="0" rIns="0" bIns="0">
            <a:prstTxWarp prst="textNoShape">
              <a:avLst/>
            </a:prstTxWarp>
            <a:spAutoFit/>
          </a:bodyPr>
          <a:lstStyle/>
          <a:p>
            <a:pPr>
              <a:defRPr/>
            </a:pPr>
            <a:r>
              <a:rPr lang="en-GB" sz="1600" b="1" u="none">
                <a:solidFill>
                  <a:srgbClr val="FFFFFF"/>
                </a:solidFill>
                <a:effectLst>
                  <a:outerShdw blurRad="38100" dist="38100" dir="2700000" algn="tl">
                    <a:srgbClr val="000000"/>
                  </a:outerShdw>
                </a:effectLst>
                <a:latin typeface="Arial" pitchFamily="-107" charset="0"/>
                <a:ea typeface="+mn-ea"/>
                <a:cs typeface="+mn-cs"/>
              </a:rPr>
              <a:t>80</a:t>
            </a:r>
            <a:endParaRPr lang="en-GB" sz="1600" b="1" u="none">
              <a:solidFill>
                <a:srgbClr val="FFC900"/>
              </a:solidFill>
              <a:effectLst>
                <a:outerShdw blurRad="38100" dist="38100" dir="2700000" algn="tl">
                  <a:srgbClr val="000000"/>
                </a:outerShdw>
              </a:effectLst>
              <a:latin typeface="Arial" pitchFamily="-107" charset="0"/>
              <a:ea typeface="+mn-ea"/>
              <a:cs typeface="+mn-cs"/>
            </a:endParaRPr>
          </a:p>
        </p:txBody>
      </p:sp>
      <p:sp>
        <p:nvSpPr>
          <p:cNvPr id="10473" name="Rectangle 233"/>
          <p:cNvSpPr>
            <a:spLocks noChangeArrowheads="1"/>
          </p:cNvSpPr>
          <p:nvPr/>
        </p:nvSpPr>
        <p:spPr bwMode="auto">
          <a:xfrm>
            <a:off x="2060575" y="2009775"/>
            <a:ext cx="225425" cy="244475"/>
          </a:xfrm>
          <a:prstGeom prst="rect">
            <a:avLst/>
          </a:prstGeom>
          <a:noFill/>
          <a:ln w="9525">
            <a:noFill/>
            <a:miter lim="800000"/>
            <a:headEnd/>
            <a:tailEnd/>
          </a:ln>
        </p:spPr>
        <p:txBody>
          <a:bodyPr wrap="none" lIns="0" tIns="0" rIns="0" bIns="0">
            <a:prstTxWarp prst="textNoShape">
              <a:avLst/>
            </a:prstTxWarp>
            <a:spAutoFit/>
          </a:bodyPr>
          <a:lstStyle/>
          <a:p>
            <a:pPr>
              <a:defRPr/>
            </a:pPr>
            <a:r>
              <a:rPr lang="en-GB" sz="1600" b="1" u="none">
                <a:solidFill>
                  <a:srgbClr val="FFFFFF"/>
                </a:solidFill>
                <a:effectLst>
                  <a:outerShdw blurRad="38100" dist="38100" dir="2700000" algn="tl">
                    <a:srgbClr val="000000"/>
                  </a:outerShdw>
                </a:effectLst>
                <a:latin typeface="Arial" pitchFamily="-107" charset="0"/>
                <a:ea typeface="+mn-ea"/>
                <a:cs typeface="+mn-cs"/>
              </a:rPr>
              <a:t>90</a:t>
            </a:r>
            <a:endParaRPr lang="en-GB" sz="1600" b="1" u="none">
              <a:solidFill>
                <a:srgbClr val="FFC900"/>
              </a:solidFill>
              <a:effectLst>
                <a:outerShdw blurRad="38100" dist="38100" dir="2700000" algn="tl">
                  <a:srgbClr val="000000"/>
                </a:outerShdw>
              </a:effectLst>
              <a:latin typeface="Arial" pitchFamily="-107" charset="0"/>
              <a:ea typeface="+mn-ea"/>
              <a:cs typeface="+mn-cs"/>
            </a:endParaRPr>
          </a:p>
        </p:txBody>
      </p:sp>
      <p:sp>
        <p:nvSpPr>
          <p:cNvPr id="10474" name="Rectangle 234"/>
          <p:cNvSpPr>
            <a:spLocks noChangeArrowheads="1"/>
          </p:cNvSpPr>
          <p:nvPr/>
        </p:nvSpPr>
        <p:spPr bwMode="auto">
          <a:xfrm>
            <a:off x="1957388" y="1676400"/>
            <a:ext cx="338137" cy="244475"/>
          </a:xfrm>
          <a:prstGeom prst="rect">
            <a:avLst/>
          </a:prstGeom>
          <a:noFill/>
          <a:ln w="9525">
            <a:noFill/>
            <a:miter lim="800000"/>
            <a:headEnd/>
            <a:tailEnd/>
          </a:ln>
        </p:spPr>
        <p:txBody>
          <a:bodyPr wrap="none" lIns="0" tIns="0" rIns="0" bIns="0">
            <a:prstTxWarp prst="textNoShape">
              <a:avLst/>
            </a:prstTxWarp>
            <a:spAutoFit/>
          </a:bodyPr>
          <a:lstStyle/>
          <a:p>
            <a:pPr>
              <a:defRPr/>
            </a:pPr>
            <a:r>
              <a:rPr lang="en-GB" sz="1600" b="1" u="none">
                <a:solidFill>
                  <a:srgbClr val="FFFFFF"/>
                </a:solidFill>
                <a:effectLst>
                  <a:outerShdw blurRad="38100" dist="38100" dir="2700000" algn="tl">
                    <a:srgbClr val="000000"/>
                  </a:outerShdw>
                </a:effectLst>
                <a:latin typeface="Arial" pitchFamily="-107" charset="0"/>
                <a:ea typeface="+mn-ea"/>
                <a:cs typeface="+mn-cs"/>
              </a:rPr>
              <a:t>100</a:t>
            </a:r>
            <a:endParaRPr lang="en-GB" sz="1600" b="1" u="none">
              <a:solidFill>
                <a:srgbClr val="FFC900"/>
              </a:solidFill>
              <a:effectLst>
                <a:outerShdw blurRad="38100" dist="38100" dir="2700000" algn="tl">
                  <a:srgbClr val="000000"/>
                </a:outerShdw>
              </a:effectLst>
              <a:latin typeface="Arial" pitchFamily="-107" charset="0"/>
              <a:ea typeface="+mn-ea"/>
              <a:cs typeface="+mn-cs"/>
            </a:endParaRPr>
          </a:p>
        </p:txBody>
      </p:sp>
      <p:sp>
        <p:nvSpPr>
          <p:cNvPr id="10475" name="Rectangle 235"/>
          <p:cNvSpPr>
            <a:spLocks noChangeArrowheads="1"/>
          </p:cNvSpPr>
          <p:nvPr/>
        </p:nvSpPr>
        <p:spPr bwMode="auto">
          <a:xfrm>
            <a:off x="2520950" y="5308600"/>
            <a:ext cx="563563" cy="244475"/>
          </a:xfrm>
          <a:prstGeom prst="rect">
            <a:avLst/>
          </a:prstGeom>
          <a:noFill/>
          <a:ln w="9525">
            <a:noFill/>
            <a:miter lim="800000"/>
            <a:headEnd/>
            <a:tailEnd/>
          </a:ln>
        </p:spPr>
        <p:txBody>
          <a:bodyPr wrap="none" lIns="0" tIns="0" rIns="0" bIns="0">
            <a:prstTxWarp prst="textNoShape">
              <a:avLst/>
            </a:prstTxWarp>
            <a:spAutoFit/>
          </a:bodyPr>
          <a:lstStyle/>
          <a:p>
            <a:pPr>
              <a:defRPr/>
            </a:pPr>
            <a:r>
              <a:rPr lang="en-GB" sz="1600" b="1" u="none">
                <a:solidFill>
                  <a:srgbClr val="FFFFFF"/>
                </a:solidFill>
                <a:effectLst>
                  <a:outerShdw blurRad="38100" dist="38100" dir="2700000" algn="tl">
                    <a:srgbClr val="000000"/>
                  </a:outerShdw>
                </a:effectLst>
                <a:latin typeface="Arial" pitchFamily="-107" charset="0"/>
                <a:ea typeface="+mn-ea"/>
                <a:cs typeface="+mn-cs"/>
              </a:rPr>
              <a:t>20</a:t>
            </a:r>
            <a:r>
              <a:rPr lang="en-GB" sz="1600" b="1" u="none">
                <a:solidFill>
                  <a:srgbClr val="FFFFFF"/>
                </a:solidFill>
                <a:effectLst>
                  <a:outerShdw blurRad="38100" dist="38100" dir="2700000" algn="tl">
                    <a:srgbClr val="000000"/>
                  </a:outerShdw>
                </a:effectLst>
                <a:latin typeface="Arial" pitchFamily="-107" charset="0"/>
                <a:ea typeface="Arial" pitchFamily="-107" charset="0"/>
                <a:cs typeface="Arial" pitchFamily="-107" charset="0"/>
              </a:rPr>
              <a:t>–</a:t>
            </a:r>
            <a:r>
              <a:rPr lang="en-GB" sz="1600" b="1" u="none">
                <a:solidFill>
                  <a:srgbClr val="FFFFFF"/>
                </a:solidFill>
                <a:effectLst>
                  <a:outerShdw blurRad="38100" dist="38100" dir="2700000" algn="tl">
                    <a:srgbClr val="000000"/>
                  </a:outerShdw>
                </a:effectLst>
                <a:latin typeface="Arial" pitchFamily="-107" charset="0"/>
                <a:ea typeface="+mn-ea"/>
                <a:cs typeface="+mn-cs"/>
              </a:rPr>
              <a:t>29</a:t>
            </a:r>
            <a:endParaRPr lang="en-GB" sz="1600" b="1" u="none">
              <a:solidFill>
                <a:srgbClr val="FFC900"/>
              </a:solidFill>
              <a:effectLst>
                <a:outerShdw blurRad="38100" dist="38100" dir="2700000" algn="tl">
                  <a:srgbClr val="000000"/>
                </a:outerShdw>
              </a:effectLst>
              <a:latin typeface="Arial" pitchFamily="-107" charset="0"/>
              <a:ea typeface="+mn-ea"/>
              <a:cs typeface="+mn-cs"/>
            </a:endParaRPr>
          </a:p>
        </p:txBody>
      </p:sp>
      <p:sp>
        <p:nvSpPr>
          <p:cNvPr id="10476" name="Rectangle 236"/>
          <p:cNvSpPr>
            <a:spLocks noChangeArrowheads="1"/>
          </p:cNvSpPr>
          <p:nvPr/>
        </p:nvSpPr>
        <p:spPr bwMode="auto">
          <a:xfrm>
            <a:off x="3284538" y="5308600"/>
            <a:ext cx="563562" cy="244475"/>
          </a:xfrm>
          <a:prstGeom prst="rect">
            <a:avLst/>
          </a:prstGeom>
          <a:noFill/>
          <a:ln w="9525">
            <a:noFill/>
            <a:miter lim="800000"/>
            <a:headEnd/>
            <a:tailEnd/>
          </a:ln>
        </p:spPr>
        <p:txBody>
          <a:bodyPr wrap="none" lIns="0" tIns="0" rIns="0" bIns="0">
            <a:prstTxWarp prst="textNoShape">
              <a:avLst/>
            </a:prstTxWarp>
            <a:spAutoFit/>
          </a:bodyPr>
          <a:lstStyle/>
          <a:p>
            <a:pPr>
              <a:defRPr/>
            </a:pPr>
            <a:r>
              <a:rPr lang="en-GB" sz="1600" b="1" u="none">
                <a:solidFill>
                  <a:srgbClr val="FFFFFF"/>
                </a:solidFill>
                <a:effectLst>
                  <a:outerShdw blurRad="38100" dist="38100" dir="2700000" algn="tl">
                    <a:srgbClr val="000000"/>
                  </a:outerShdw>
                </a:effectLst>
                <a:latin typeface="Arial" pitchFamily="-107" charset="0"/>
                <a:ea typeface="+mn-ea"/>
                <a:cs typeface="+mn-cs"/>
              </a:rPr>
              <a:t>30</a:t>
            </a:r>
            <a:r>
              <a:rPr lang="en-GB" sz="1600" b="1" u="none">
                <a:solidFill>
                  <a:srgbClr val="FFFFFF"/>
                </a:solidFill>
                <a:effectLst>
                  <a:outerShdw blurRad="38100" dist="38100" dir="2700000" algn="tl">
                    <a:srgbClr val="000000"/>
                  </a:outerShdw>
                </a:effectLst>
                <a:latin typeface="Arial" pitchFamily="-107" charset="0"/>
                <a:ea typeface="Arial" pitchFamily="-107" charset="0"/>
                <a:cs typeface="Arial" pitchFamily="-107" charset="0"/>
              </a:rPr>
              <a:t>–</a:t>
            </a:r>
            <a:r>
              <a:rPr lang="en-GB" sz="1600" b="1" u="none">
                <a:solidFill>
                  <a:srgbClr val="FFFFFF"/>
                </a:solidFill>
                <a:effectLst>
                  <a:outerShdw blurRad="38100" dist="38100" dir="2700000" algn="tl">
                    <a:srgbClr val="000000"/>
                  </a:outerShdw>
                </a:effectLst>
                <a:latin typeface="Arial" pitchFamily="-107" charset="0"/>
                <a:ea typeface="+mn-ea"/>
                <a:cs typeface="+mn-cs"/>
              </a:rPr>
              <a:t>39</a:t>
            </a:r>
          </a:p>
        </p:txBody>
      </p:sp>
      <p:sp>
        <p:nvSpPr>
          <p:cNvPr id="10477" name="Rectangle 237"/>
          <p:cNvSpPr>
            <a:spLocks noChangeArrowheads="1"/>
          </p:cNvSpPr>
          <p:nvPr/>
        </p:nvSpPr>
        <p:spPr bwMode="auto">
          <a:xfrm>
            <a:off x="4043363" y="5308600"/>
            <a:ext cx="563562" cy="244475"/>
          </a:xfrm>
          <a:prstGeom prst="rect">
            <a:avLst/>
          </a:prstGeom>
          <a:noFill/>
          <a:ln w="9525">
            <a:noFill/>
            <a:miter lim="800000"/>
            <a:headEnd/>
            <a:tailEnd/>
          </a:ln>
        </p:spPr>
        <p:txBody>
          <a:bodyPr wrap="none" lIns="0" tIns="0" rIns="0" bIns="0">
            <a:prstTxWarp prst="textNoShape">
              <a:avLst/>
            </a:prstTxWarp>
            <a:spAutoFit/>
          </a:bodyPr>
          <a:lstStyle/>
          <a:p>
            <a:pPr>
              <a:defRPr/>
            </a:pPr>
            <a:r>
              <a:rPr lang="en-GB" sz="1600" b="1" u="none">
                <a:solidFill>
                  <a:srgbClr val="FFFFFF"/>
                </a:solidFill>
                <a:effectLst>
                  <a:outerShdw blurRad="38100" dist="38100" dir="2700000" algn="tl">
                    <a:srgbClr val="000000"/>
                  </a:outerShdw>
                </a:effectLst>
                <a:latin typeface="Arial" pitchFamily="-107" charset="0"/>
                <a:ea typeface="+mn-ea"/>
                <a:cs typeface="+mn-cs"/>
              </a:rPr>
              <a:t>40</a:t>
            </a:r>
            <a:r>
              <a:rPr lang="en-GB" sz="1600" b="1" u="none">
                <a:solidFill>
                  <a:srgbClr val="FFFFFF"/>
                </a:solidFill>
                <a:effectLst>
                  <a:outerShdw blurRad="38100" dist="38100" dir="2700000" algn="tl">
                    <a:srgbClr val="000000"/>
                  </a:outerShdw>
                </a:effectLst>
                <a:latin typeface="Arial" pitchFamily="-107" charset="0"/>
                <a:ea typeface="Arial" pitchFamily="-107" charset="0"/>
                <a:cs typeface="Arial" pitchFamily="-107" charset="0"/>
              </a:rPr>
              <a:t>–</a:t>
            </a:r>
            <a:r>
              <a:rPr lang="en-GB" sz="1600" b="1" u="none">
                <a:solidFill>
                  <a:srgbClr val="FFFFFF"/>
                </a:solidFill>
                <a:effectLst>
                  <a:outerShdw blurRad="38100" dist="38100" dir="2700000" algn="tl">
                    <a:srgbClr val="000000"/>
                  </a:outerShdw>
                </a:effectLst>
                <a:latin typeface="Arial" pitchFamily="-107" charset="0"/>
                <a:ea typeface="+mn-ea"/>
                <a:cs typeface="+mn-cs"/>
              </a:rPr>
              <a:t>49</a:t>
            </a:r>
          </a:p>
        </p:txBody>
      </p:sp>
      <p:sp>
        <p:nvSpPr>
          <p:cNvPr id="10478" name="Rectangle 238"/>
          <p:cNvSpPr>
            <a:spLocks noChangeArrowheads="1"/>
          </p:cNvSpPr>
          <p:nvPr/>
        </p:nvSpPr>
        <p:spPr bwMode="auto">
          <a:xfrm>
            <a:off x="4805363" y="5308600"/>
            <a:ext cx="563562" cy="244475"/>
          </a:xfrm>
          <a:prstGeom prst="rect">
            <a:avLst/>
          </a:prstGeom>
          <a:noFill/>
          <a:ln w="9525">
            <a:noFill/>
            <a:miter lim="800000"/>
            <a:headEnd/>
            <a:tailEnd/>
          </a:ln>
        </p:spPr>
        <p:txBody>
          <a:bodyPr wrap="none" lIns="0" tIns="0" rIns="0" bIns="0">
            <a:prstTxWarp prst="textNoShape">
              <a:avLst/>
            </a:prstTxWarp>
            <a:spAutoFit/>
          </a:bodyPr>
          <a:lstStyle/>
          <a:p>
            <a:pPr>
              <a:defRPr/>
            </a:pPr>
            <a:r>
              <a:rPr lang="en-GB" sz="1600" b="1" u="none">
                <a:solidFill>
                  <a:srgbClr val="FFFFFF"/>
                </a:solidFill>
                <a:effectLst>
                  <a:outerShdw blurRad="38100" dist="38100" dir="2700000" algn="tl">
                    <a:srgbClr val="000000"/>
                  </a:outerShdw>
                </a:effectLst>
                <a:latin typeface="Arial" pitchFamily="-107" charset="0"/>
                <a:ea typeface="+mn-ea"/>
                <a:cs typeface="+mn-cs"/>
              </a:rPr>
              <a:t>50</a:t>
            </a:r>
            <a:r>
              <a:rPr lang="en-GB" sz="1600" b="1" u="none">
                <a:solidFill>
                  <a:srgbClr val="FFFFFF"/>
                </a:solidFill>
                <a:effectLst>
                  <a:outerShdw blurRad="38100" dist="38100" dir="2700000" algn="tl">
                    <a:srgbClr val="000000"/>
                  </a:outerShdw>
                </a:effectLst>
                <a:latin typeface="Arial" pitchFamily="-107" charset="0"/>
                <a:ea typeface="Arial" pitchFamily="-107" charset="0"/>
                <a:cs typeface="Arial" pitchFamily="-107" charset="0"/>
              </a:rPr>
              <a:t>–</a:t>
            </a:r>
            <a:r>
              <a:rPr lang="en-GB" sz="1600" b="1" u="none">
                <a:solidFill>
                  <a:srgbClr val="FFFFFF"/>
                </a:solidFill>
                <a:effectLst>
                  <a:outerShdw blurRad="38100" dist="38100" dir="2700000" algn="tl">
                    <a:srgbClr val="000000"/>
                  </a:outerShdw>
                </a:effectLst>
                <a:latin typeface="Arial" pitchFamily="-107" charset="0"/>
                <a:ea typeface="+mn-ea"/>
                <a:cs typeface="+mn-cs"/>
              </a:rPr>
              <a:t>59</a:t>
            </a:r>
          </a:p>
        </p:txBody>
      </p:sp>
      <p:sp>
        <p:nvSpPr>
          <p:cNvPr id="10479" name="Rectangle 239"/>
          <p:cNvSpPr>
            <a:spLocks noChangeArrowheads="1"/>
          </p:cNvSpPr>
          <p:nvPr/>
        </p:nvSpPr>
        <p:spPr bwMode="auto">
          <a:xfrm>
            <a:off x="5567363" y="5308600"/>
            <a:ext cx="563562" cy="244475"/>
          </a:xfrm>
          <a:prstGeom prst="rect">
            <a:avLst/>
          </a:prstGeom>
          <a:noFill/>
          <a:ln w="9525">
            <a:noFill/>
            <a:miter lim="800000"/>
            <a:headEnd/>
            <a:tailEnd/>
          </a:ln>
        </p:spPr>
        <p:txBody>
          <a:bodyPr wrap="none" lIns="0" tIns="0" rIns="0" bIns="0">
            <a:prstTxWarp prst="textNoShape">
              <a:avLst/>
            </a:prstTxWarp>
            <a:spAutoFit/>
          </a:bodyPr>
          <a:lstStyle/>
          <a:p>
            <a:pPr>
              <a:defRPr/>
            </a:pPr>
            <a:r>
              <a:rPr lang="en-GB" sz="1600" b="1" u="none">
                <a:solidFill>
                  <a:srgbClr val="FFFFFF"/>
                </a:solidFill>
                <a:effectLst>
                  <a:outerShdw blurRad="38100" dist="38100" dir="2700000" algn="tl">
                    <a:srgbClr val="000000"/>
                  </a:outerShdw>
                </a:effectLst>
                <a:latin typeface="Arial" pitchFamily="-107" charset="0"/>
                <a:ea typeface="+mn-ea"/>
                <a:cs typeface="+mn-cs"/>
              </a:rPr>
              <a:t>60</a:t>
            </a:r>
            <a:r>
              <a:rPr lang="en-GB" sz="1600" b="1" u="none">
                <a:solidFill>
                  <a:srgbClr val="FFFFFF"/>
                </a:solidFill>
                <a:effectLst>
                  <a:outerShdw blurRad="38100" dist="38100" dir="2700000" algn="tl">
                    <a:srgbClr val="000000"/>
                  </a:outerShdw>
                </a:effectLst>
                <a:latin typeface="Arial" pitchFamily="-107" charset="0"/>
                <a:ea typeface="Arial" pitchFamily="-107" charset="0"/>
                <a:cs typeface="Arial" pitchFamily="-107" charset="0"/>
              </a:rPr>
              <a:t>–</a:t>
            </a:r>
            <a:r>
              <a:rPr lang="en-GB" sz="1600" b="1" u="none">
                <a:solidFill>
                  <a:srgbClr val="FFFFFF"/>
                </a:solidFill>
                <a:effectLst>
                  <a:outerShdw blurRad="38100" dist="38100" dir="2700000" algn="tl">
                    <a:srgbClr val="000000"/>
                  </a:outerShdw>
                </a:effectLst>
                <a:latin typeface="Arial" pitchFamily="-107" charset="0"/>
                <a:ea typeface="+mn-ea"/>
                <a:cs typeface="+mn-cs"/>
              </a:rPr>
              <a:t>69</a:t>
            </a:r>
          </a:p>
        </p:txBody>
      </p:sp>
      <p:sp>
        <p:nvSpPr>
          <p:cNvPr id="10480" name="Rectangle 240"/>
          <p:cNvSpPr>
            <a:spLocks noChangeArrowheads="1"/>
          </p:cNvSpPr>
          <p:nvPr/>
        </p:nvSpPr>
        <p:spPr bwMode="auto">
          <a:xfrm>
            <a:off x="6329363" y="5308600"/>
            <a:ext cx="563562" cy="244475"/>
          </a:xfrm>
          <a:prstGeom prst="rect">
            <a:avLst/>
          </a:prstGeom>
          <a:noFill/>
          <a:ln w="9525">
            <a:noFill/>
            <a:miter lim="800000"/>
            <a:headEnd/>
            <a:tailEnd/>
          </a:ln>
        </p:spPr>
        <p:txBody>
          <a:bodyPr wrap="none" lIns="0" tIns="0" rIns="0" bIns="0">
            <a:prstTxWarp prst="textNoShape">
              <a:avLst/>
            </a:prstTxWarp>
            <a:spAutoFit/>
          </a:bodyPr>
          <a:lstStyle/>
          <a:p>
            <a:pPr>
              <a:defRPr/>
            </a:pPr>
            <a:r>
              <a:rPr lang="en-GB" sz="1600" b="1" u="none">
                <a:solidFill>
                  <a:srgbClr val="FFFFFF"/>
                </a:solidFill>
                <a:effectLst>
                  <a:outerShdw blurRad="38100" dist="38100" dir="2700000" algn="tl">
                    <a:srgbClr val="000000"/>
                  </a:outerShdw>
                </a:effectLst>
                <a:latin typeface="Arial" pitchFamily="-107" charset="0"/>
                <a:ea typeface="+mn-ea"/>
                <a:cs typeface="+mn-cs"/>
              </a:rPr>
              <a:t>70</a:t>
            </a:r>
            <a:r>
              <a:rPr lang="en-GB" sz="1600" b="1" u="none">
                <a:solidFill>
                  <a:srgbClr val="FFFFFF"/>
                </a:solidFill>
                <a:effectLst>
                  <a:outerShdw blurRad="38100" dist="38100" dir="2700000" algn="tl">
                    <a:srgbClr val="000000"/>
                  </a:outerShdw>
                </a:effectLst>
                <a:latin typeface="Arial" pitchFamily="-107" charset="0"/>
                <a:ea typeface="Arial" pitchFamily="-107" charset="0"/>
                <a:cs typeface="Arial" pitchFamily="-107" charset="0"/>
              </a:rPr>
              <a:t>–</a:t>
            </a:r>
            <a:r>
              <a:rPr lang="en-GB" sz="1600" b="1" u="none">
                <a:solidFill>
                  <a:srgbClr val="FFFFFF"/>
                </a:solidFill>
                <a:effectLst>
                  <a:outerShdw blurRad="38100" dist="38100" dir="2700000" algn="tl">
                    <a:srgbClr val="000000"/>
                  </a:outerShdw>
                </a:effectLst>
                <a:latin typeface="Arial" pitchFamily="-107" charset="0"/>
                <a:ea typeface="+mn-ea"/>
                <a:cs typeface="+mn-cs"/>
              </a:rPr>
              <a:t>79</a:t>
            </a:r>
          </a:p>
        </p:txBody>
      </p:sp>
      <p:sp>
        <p:nvSpPr>
          <p:cNvPr id="10481" name="Rectangle 241"/>
          <p:cNvSpPr>
            <a:spLocks noChangeArrowheads="1"/>
          </p:cNvSpPr>
          <p:nvPr/>
        </p:nvSpPr>
        <p:spPr bwMode="auto">
          <a:xfrm>
            <a:off x="7091363" y="5308600"/>
            <a:ext cx="563562" cy="244475"/>
          </a:xfrm>
          <a:prstGeom prst="rect">
            <a:avLst/>
          </a:prstGeom>
          <a:noFill/>
          <a:ln w="9525">
            <a:noFill/>
            <a:miter lim="800000"/>
            <a:headEnd/>
            <a:tailEnd/>
          </a:ln>
        </p:spPr>
        <p:txBody>
          <a:bodyPr wrap="none" lIns="0" tIns="0" rIns="0" bIns="0">
            <a:prstTxWarp prst="textNoShape">
              <a:avLst/>
            </a:prstTxWarp>
            <a:spAutoFit/>
          </a:bodyPr>
          <a:lstStyle/>
          <a:p>
            <a:pPr>
              <a:defRPr/>
            </a:pPr>
            <a:r>
              <a:rPr lang="en-GB" sz="1600" b="1" u="none">
                <a:solidFill>
                  <a:srgbClr val="FFFFFF"/>
                </a:solidFill>
                <a:effectLst>
                  <a:outerShdw blurRad="38100" dist="38100" dir="2700000" algn="tl">
                    <a:srgbClr val="000000"/>
                  </a:outerShdw>
                </a:effectLst>
                <a:latin typeface="Arial" pitchFamily="-107" charset="0"/>
                <a:ea typeface="+mn-ea"/>
                <a:cs typeface="+mn-cs"/>
              </a:rPr>
              <a:t>80</a:t>
            </a:r>
            <a:r>
              <a:rPr lang="en-GB" sz="1600" b="1" u="none">
                <a:solidFill>
                  <a:srgbClr val="FFFFFF"/>
                </a:solidFill>
                <a:effectLst>
                  <a:outerShdw blurRad="38100" dist="38100" dir="2700000" algn="tl">
                    <a:srgbClr val="000000"/>
                  </a:outerShdw>
                </a:effectLst>
                <a:latin typeface="Arial" pitchFamily="-107" charset="0"/>
                <a:ea typeface="Arial" pitchFamily="-107" charset="0"/>
                <a:cs typeface="Arial" pitchFamily="-107" charset="0"/>
              </a:rPr>
              <a:t>–89</a:t>
            </a:r>
            <a:endParaRPr lang="en-GB" sz="1600" b="1" u="none">
              <a:solidFill>
                <a:srgbClr val="FFFFFF"/>
              </a:solidFill>
              <a:effectLst>
                <a:outerShdw blurRad="38100" dist="38100" dir="2700000" algn="tl">
                  <a:srgbClr val="000000"/>
                </a:outerShdw>
              </a:effectLst>
              <a:latin typeface="Arial" pitchFamily="-107" charset="0"/>
              <a:ea typeface="+mn-ea"/>
              <a:cs typeface="+mn-cs"/>
            </a:endParaRPr>
          </a:p>
        </p:txBody>
      </p:sp>
      <p:sp>
        <p:nvSpPr>
          <p:cNvPr id="10482" name="Rectangle 242"/>
          <p:cNvSpPr>
            <a:spLocks noChangeArrowheads="1"/>
          </p:cNvSpPr>
          <p:nvPr/>
        </p:nvSpPr>
        <p:spPr bwMode="auto">
          <a:xfrm rot="37800000">
            <a:off x="999331" y="3420269"/>
            <a:ext cx="1446213" cy="244475"/>
          </a:xfrm>
          <a:prstGeom prst="rect">
            <a:avLst/>
          </a:prstGeom>
          <a:noFill/>
          <a:ln w="9525">
            <a:noFill/>
            <a:miter lim="800000"/>
            <a:headEnd/>
            <a:tailEnd/>
          </a:ln>
        </p:spPr>
        <p:txBody>
          <a:bodyPr wrap="none" lIns="0" tIns="0" rIns="0" bIns="0">
            <a:prstTxWarp prst="textNoShape">
              <a:avLst/>
            </a:prstTxWarp>
            <a:spAutoFit/>
          </a:bodyPr>
          <a:lstStyle/>
          <a:p>
            <a:pPr>
              <a:defRPr/>
            </a:pPr>
            <a:r>
              <a:rPr lang="en-GB" sz="1600" b="1" u="none">
                <a:solidFill>
                  <a:srgbClr val="FFFFFF"/>
                </a:solidFill>
                <a:effectLst>
                  <a:outerShdw blurRad="38100" dist="38100" dir="2700000" algn="tl">
                    <a:srgbClr val="000000"/>
                  </a:outerShdw>
                </a:effectLst>
                <a:latin typeface="Arial" pitchFamily="-107" charset="0"/>
                <a:ea typeface="+mn-ea"/>
                <a:cs typeface="+mn-cs"/>
              </a:rPr>
              <a:t>Prevalence (%)</a:t>
            </a:r>
            <a:endParaRPr lang="en-GB" sz="1600" b="1" u="none">
              <a:solidFill>
                <a:srgbClr val="FFC900"/>
              </a:solidFill>
              <a:effectLst>
                <a:outerShdw blurRad="38100" dist="38100" dir="2700000" algn="tl">
                  <a:srgbClr val="000000"/>
                </a:outerShdw>
              </a:effectLst>
              <a:latin typeface="Arial" pitchFamily="-107" charset="0"/>
              <a:ea typeface="+mn-ea"/>
              <a:cs typeface="+mn-cs"/>
            </a:endParaRPr>
          </a:p>
        </p:txBody>
      </p:sp>
      <p:sp>
        <p:nvSpPr>
          <p:cNvPr id="28915" name="Line 243"/>
          <p:cNvSpPr>
            <a:spLocks noChangeShapeType="1"/>
          </p:cNvSpPr>
          <p:nvPr/>
        </p:nvSpPr>
        <p:spPr bwMode="auto">
          <a:xfrm>
            <a:off x="2336800" y="6081713"/>
            <a:ext cx="282575" cy="1587"/>
          </a:xfrm>
          <a:prstGeom prst="line">
            <a:avLst/>
          </a:prstGeom>
          <a:noFill/>
          <a:ln w="28575">
            <a:solidFill>
              <a:srgbClr val="C0C0C0"/>
            </a:solidFill>
            <a:round/>
            <a:headEnd/>
            <a:tailEnd/>
          </a:ln>
        </p:spPr>
        <p:txBody>
          <a:bodyPr>
            <a:prstTxWarp prst="textNoShape">
              <a:avLst/>
            </a:prstTxWarp>
          </a:bodyPr>
          <a:lstStyle/>
          <a:p>
            <a:endParaRPr lang="en-US"/>
          </a:p>
        </p:txBody>
      </p:sp>
      <p:sp>
        <p:nvSpPr>
          <p:cNvPr id="10484" name="Rectangle 244"/>
          <p:cNvSpPr>
            <a:spLocks noChangeArrowheads="1"/>
          </p:cNvSpPr>
          <p:nvPr/>
        </p:nvSpPr>
        <p:spPr bwMode="auto">
          <a:xfrm>
            <a:off x="2654300" y="5999163"/>
            <a:ext cx="1152525" cy="212725"/>
          </a:xfrm>
          <a:prstGeom prst="rect">
            <a:avLst/>
          </a:prstGeom>
          <a:noFill/>
          <a:ln w="9525">
            <a:noFill/>
            <a:miter lim="800000"/>
            <a:headEnd/>
            <a:tailEnd/>
          </a:ln>
        </p:spPr>
        <p:txBody>
          <a:bodyPr wrap="none" lIns="0" tIns="0" rIns="0" bIns="0">
            <a:prstTxWarp prst="textNoShape">
              <a:avLst/>
            </a:prstTxWarp>
            <a:spAutoFit/>
          </a:bodyPr>
          <a:lstStyle/>
          <a:p>
            <a:pPr>
              <a:defRPr/>
            </a:pPr>
            <a:r>
              <a:rPr lang="en-GB" sz="1400" b="1" u="none">
                <a:solidFill>
                  <a:srgbClr val="FFFFFF"/>
                </a:solidFill>
                <a:effectLst>
                  <a:outerShdw blurRad="38100" dist="38100" dir="2700000" algn="tl">
                    <a:srgbClr val="000000"/>
                  </a:outerShdw>
                </a:effectLst>
                <a:latin typeface="Arial" pitchFamily="-107" charset="0"/>
                <a:ea typeface="+mn-ea"/>
                <a:cs typeface="+mn-cs"/>
              </a:rPr>
              <a:t>Pradhan 1975</a:t>
            </a:r>
            <a:endParaRPr lang="en-GB" sz="1400" b="1" u="none">
              <a:solidFill>
                <a:srgbClr val="FFC900"/>
              </a:solidFill>
              <a:effectLst>
                <a:outerShdw blurRad="38100" dist="38100" dir="2700000" algn="tl">
                  <a:srgbClr val="000000"/>
                </a:outerShdw>
              </a:effectLst>
              <a:latin typeface="Arial" pitchFamily="-107" charset="0"/>
              <a:ea typeface="+mn-ea"/>
              <a:cs typeface="+mn-cs"/>
            </a:endParaRPr>
          </a:p>
        </p:txBody>
      </p:sp>
      <p:sp>
        <p:nvSpPr>
          <p:cNvPr id="28917" name="Line 245"/>
          <p:cNvSpPr>
            <a:spLocks noChangeShapeType="1"/>
          </p:cNvSpPr>
          <p:nvPr/>
        </p:nvSpPr>
        <p:spPr bwMode="auto">
          <a:xfrm>
            <a:off x="4164013" y="6081713"/>
            <a:ext cx="282575" cy="1587"/>
          </a:xfrm>
          <a:prstGeom prst="line">
            <a:avLst/>
          </a:prstGeom>
          <a:noFill/>
          <a:ln w="28575">
            <a:solidFill>
              <a:srgbClr val="FF99CC"/>
            </a:solidFill>
            <a:round/>
            <a:headEnd/>
            <a:tailEnd/>
          </a:ln>
        </p:spPr>
        <p:txBody>
          <a:bodyPr>
            <a:prstTxWarp prst="textNoShape">
              <a:avLst/>
            </a:prstTxWarp>
          </a:bodyPr>
          <a:lstStyle/>
          <a:p>
            <a:endParaRPr lang="en-US"/>
          </a:p>
        </p:txBody>
      </p:sp>
      <p:sp>
        <p:nvSpPr>
          <p:cNvPr id="10486" name="Rectangle 246"/>
          <p:cNvSpPr>
            <a:spLocks noChangeArrowheads="1"/>
          </p:cNvSpPr>
          <p:nvPr/>
        </p:nvSpPr>
        <p:spPr bwMode="auto">
          <a:xfrm>
            <a:off x="4481513" y="5999163"/>
            <a:ext cx="966787" cy="212725"/>
          </a:xfrm>
          <a:prstGeom prst="rect">
            <a:avLst/>
          </a:prstGeom>
          <a:noFill/>
          <a:ln w="9525">
            <a:noFill/>
            <a:miter lim="800000"/>
            <a:headEnd/>
            <a:tailEnd/>
          </a:ln>
        </p:spPr>
        <p:txBody>
          <a:bodyPr wrap="none" lIns="0" tIns="0" rIns="0" bIns="0">
            <a:prstTxWarp prst="textNoShape">
              <a:avLst/>
            </a:prstTxWarp>
            <a:spAutoFit/>
          </a:bodyPr>
          <a:lstStyle/>
          <a:p>
            <a:pPr>
              <a:defRPr/>
            </a:pPr>
            <a:r>
              <a:rPr lang="en-GB" sz="1400" b="1" u="none">
                <a:solidFill>
                  <a:srgbClr val="FFFFFF"/>
                </a:solidFill>
                <a:effectLst>
                  <a:outerShdw blurRad="38100" dist="38100" dir="2700000" algn="tl">
                    <a:srgbClr val="000000"/>
                  </a:outerShdw>
                </a:effectLst>
                <a:latin typeface="Arial" pitchFamily="-107" charset="0"/>
                <a:ea typeface="+mn-ea"/>
                <a:cs typeface="+mn-cs"/>
              </a:rPr>
              <a:t>Swyer 1944</a:t>
            </a:r>
            <a:endParaRPr lang="en-GB" sz="1400" b="1" u="none">
              <a:solidFill>
                <a:srgbClr val="FFC900"/>
              </a:solidFill>
              <a:effectLst>
                <a:outerShdw blurRad="38100" dist="38100" dir="2700000" algn="tl">
                  <a:srgbClr val="000000"/>
                </a:outerShdw>
              </a:effectLst>
              <a:latin typeface="Arial" pitchFamily="-107" charset="0"/>
              <a:ea typeface="+mn-ea"/>
              <a:cs typeface="+mn-cs"/>
            </a:endParaRPr>
          </a:p>
        </p:txBody>
      </p:sp>
      <p:sp>
        <p:nvSpPr>
          <p:cNvPr id="28919" name="Rectangle 247"/>
          <p:cNvSpPr>
            <a:spLocks noChangeArrowheads="1"/>
          </p:cNvSpPr>
          <p:nvPr/>
        </p:nvSpPr>
        <p:spPr bwMode="auto">
          <a:xfrm>
            <a:off x="5983288" y="6072188"/>
            <a:ext cx="42862" cy="23812"/>
          </a:xfrm>
          <a:prstGeom prst="rect">
            <a:avLst/>
          </a:prstGeom>
          <a:solidFill>
            <a:srgbClr val="00FFFF"/>
          </a:solidFill>
          <a:ln w="9525">
            <a:noFill/>
            <a:miter lim="800000"/>
            <a:headEnd/>
            <a:tailEnd/>
          </a:ln>
        </p:spPr>
        <p:txBody>
          <a:bodyPr>
            <a:prstTxWarp prst="textNoShape">
              <a:avLst/>
            </a:prstTxWarp>
          </a:bodyPr>
          <a:lstStyle/>
          <a:p>
            <a:endParaRPr lang="en-US"/>
          </a:p>
        </p:txBody>
      </p:sp>
      <p:sp>
        <p:nvSpPr>
          <p:cNvPr id="28920" name="Rectangle 248"/>
          <p:cNvSpPr>
            <a:spLocks noChangeArrowheads="1"/>
          </p:cNvSpPr>
          <p:nvPr/>
        </p:nvSpPr>
        <p:spPr bwMode="auto">
          <a:xfrm>
            <a:off x="6110288" y="6072188"/>
            <a:ext cx="42862" cy="23812"/>
          </a:xfrm>
          <a:prstGeom prst="rect">
            <a:avLst/>
          </a:prstGeom>
          <a:solidFill>
            <a:srgbClr val="00FFFF"/>
          </a:solidFill>
          <a:ln w="9525">
            <a:noFill/>
            <a:miter lim="800000"/>
            <a:headEnd/>
            <a:tailEnd/>
          </a:ln>
        </p:spPr>
        <p:txBody>
          <a:bodyPr>
            <a:prstTxWarp prst="textNoShape">
              <a:avLst/>
            </a:prstTxWarp>
          </a:bodyPr>
          <a:lstStyle/>
          <a:p>
            <a:endParaRPr lang="en-US"/>
          </a:p>
        </p:txBody>
      </p:sp>
      <p:sp>
        <p:nvSpPr>
          <p:cNvPr id="28921" name="Rectangle 249"/>
          <p:cNvSpPr>
            <a:spLocks noChangeArrowheads="1"/>
          </p:cNvSpPr>
          <p:nvPr/>
        </p:nvSpPr>
        <p:spPr bwMode="auto">
          <a:xfrm>
            <a:off x="6237288" y="6072188"/>
            <a:ext cx="42862" cy="23812"/>
          </a:xfrm>
          <a:prstGeom prst="rect">
            <a:avLst/>
          </a:prstGeom>
          <a:solidFill>
            <a:srgbClr val="00FFFF"/>
          </a:solidFill>
          <a:ln w="9525">
            <a:noFill/>
            <a:miter lim="800000"/>
            <a:headEnd/>
            <a:tailEnd/>
          </a:ln>
        </p:spPr>
        <p:txBody>
          <a:bodyPr>
            <a:prstTxWarp prst="textNoShape">
              <a:avLst/>
            </a:prstTxWarp>
          </a:bodyPr>
          <a:lstStyle/>
          <a:p>
            <a:endParaRPr lang="en-US"/>
          </a:p>
        </p:txBody>
      </p:sp>
      <p:sp>
        <p:nvSpPr>
          <p:cNvPr id="10490" name="Rectangle 250"/>
          <p:cNvSpPr>
            <a:spLocks noChangeArrowheads="1"/>
          </p:cNvSpPr>
          <p:nvPr/>
        </p:nvSpPr>
        <p:spPr bwMode="auto">
          <a:xfrm>
            <a:off x="6307138" y="5999163"/>
            <a:ext cx="1023937" cy="212725"/>
          </a:xfrm>
          <a:prstGeom prst="rect">
            <a:avLst/>
          </a:prstGeom>
          <a:noFill/>
          <a:ln w="9525">
            <a:noFill/>
            <a:miter lim="800000"/>
            <a:headEnd/>
            <a:tailEnd/>
          </a:ln>
        </p:spPr>
        <p:txBody>
          <a:bodyPr wrap="none" lIns="0" tIns="0" rIns="0" bIns="0">
            <a:prstTxWarp prst="textNoShape">
              <a:avLst/>
            </a:prstTxWarp>
            <a:spAutoFit/>
          </a:bodyPr>
          <a:lstStyle/>
          <a:p>
            <a:pPr>
              <a:defRPr/>
            </a:pPr>
            <a:r>
              <a:rPr lang="en-GB" sz="1400" b="1" u="none">
                <a:solidFill>
                  <a:srgbClr val="FFFFFF"/>
                </a:solidFill>
                <a:effectLst>
                  <a:outerShdw blurRad="38100" dist="38100" dir="2700000" algn="tl">
                    <a:srgbClr val="000000"/>
                  </a:outerShdw>
                </a:effectLst>
                <a:latin typeface="Arial" pitchFamily="-107" charset="0"/>
                <a:ea typeface="+mn-ea"/>
                <a:cs typeface="+mn-cs"/>
              </a:rPr>
              <a:t>Franks 1954</a:t>
            </a:r>
            <a:endParaRPr lang="en-GB" sz="1400" b="1" u="none">
              <a:solidFill>
                <a:srgbClr val="FFC900"/>
              </a:solidFill>
              <a:effectLst>
                <a:outerShdw blurRad="38100" dist="38100" dir="2700000" algn="tl">
                  <a:srgbClr val="000000"/>
                </a:outerShdw>
              </a:effectLst>
              <a:latin typeface="Arial" pitchFamily="-107" charset="0"/>
              <a:ea typeface="+mn-ea"/>
              <a:cs typeface="+mn-cs"/>
            </a:endParaRPr>
          </a:p>
        </p:txBody>
      </p:sp>
      <p:sp>
        <p:nvSpPr>
          <p:cNvPr id="28923" name="Line 251"/>
          <p:cNvSpPr>
            <a:spLocks noChangeShapeType="1"/>
          </p:cNvSpPr>
          <p:nvPr/>
        </p:nvSpPr>
        <p:spPr bwMode="auto">
          <a:xfrm>
            <a:off x="2336800" y="6330950"/>
            <a:ext cx="282575" cy="1588"/>
          </a:xfrm>
          <a:prstGeom prst="line">
            <a:avLst/>
          </a:prstGeom>
          <a:noFill/>
          <a:ln w="28575">
            <a:solidFill>
              <a:srgbClr val="FE9B03"/>
            </a:solidFill>
            <a:round/>
            <a:headEnd/>
            <a:tailEnd/>
          </a:ln>
        </p:spPr>
        <p:txBody>
          <a:bodyPr>
            <a:prstTxWarp prst="textNoShape">
              <a:avLst/>
            </a:prstTxWarp>
          </a:bodyPr>
          <a:lstStyle/>
          <a:p>
            <a:endParaRPr lang="en-US"/>
          </a:p>
        </p:txBody>
      </p:sp>
      <p:sp>
        <p:nvSpPr>
          <p:cNvPr id="10492" name="Rectangle 252"/>
          <p:cNvSpPr>
            <a:spLocks noChangeArrowheads="1"/>
          </p:cNvSpPr>
          <p:nvPr/>
        </p:nvSpPr>
        <p:spPr bwMode="auto">
          <a:xfrm>
            <a:off x="2654300" y="6249988"/>
            <a:ext cx="974725" cy="212725"/>
          </a:xfrm>
          <a:prstGeom prst="rect">
            <a:avLst/>
          </a:prstGeom>
          <a:noFill/>
          <a:ln w="9525">
            <a:noFill/>
            <a:miter lim="800000"/>
            <a:headEnd/>
            <a:tailEnd/>
          </a:ln>
        </p:spPr>
        <p:txBody>
          <a:bodyPr wrap="none" lIns="0" tIns="0" rIns="0" bIns="0">
            <a:prstTxWarp prst="textNoShape">
              <a:avLst/>
            </a:prstTxWarp>
            <a:spAutoFit/>
          </a:bodyPr>
          <a:lstStyle/>
          <a:p>
            <a:pPr>
              <a:defRPr/>
            </a:pPr>
            <a:r>
              <a:rPr lang="en-GB" sz="1400" b="1" u="none">
                <a:solidFill>
                  <a:srgbClr val="FFFFFF"/>
                </a:solidFill>
                <a:effectLst>
                  <a:outerShdw blurRad="38100" dist="38100" dir="2700000" algn="tl">
                    <a:srgbClr val="000000"/>
                  </a:outerShdw>
                </a:effectLst>
                <a:latin typeface="Arial" pitchFamily="-107" charset="0"/>
                <a:ea typeface="+mn-ea"/>
                <a:cs typeface="+mn-cs"/>
              </a:rPr>
              <a:t>Moore 1943</a:t>
            </a:r>
            <a:endParaRPr lang="en-GB" sz="1400" b="1" u="none">
              <a:solidFill>
                <a:srgbClr val="FFC900"/>
              </a:solidFill>
              <a:effectLst>
                <a:outerShdw blurRad="38100" dist="38100" dir="2700000" algn="tl">
                  <a:srgbClr val="000000"/>
                </a:outerShdw>
              </a:effectLst>
              <a:latin typeface="Arial" pitchFamily="-107" charset="0"/>
              <a:ea typeface="+mn-ea"/>
              <a:cs typeface="+mn-cs"/>
            </a:endParaRPr>
          </a:p>
        </p:txBody>
      </p:sp>
      <p:sp>
        <p:nvSpPr>
          <p:cNvPr id="28925" name="Rectangle 253"/>
          <p:cNvSpPr>
            <a:spLocks noChangeArrowheads="1"/>
          </p:cNvSpPr>
          <p:nvPr/>
        </p:nvSpPr>
        <p:spPr bwMode="auto">
          <a:xfrm>
            <a:off x="4157663" y="6323013"/>
            <a:ext cx="42862" cy="23812"/>
          </a:xfrm>
          <a:prstGeom prst="rect">
            <a:avLst/>
          </a:prstGeom>
          <a:solidFill>
            <a:srgbClr val="FF00FF"/>
          </a:solidFill>
          <a:ln w="9525">
            <a:noFill/>
            <a:miter lim="800000"/>
            <a:headEnd/>
            <a:tailEnd/>
          </a:ln>
        </p:spPr>
        <p:txBody>
          <a:bodyPr>
            <a:prstTxWarp prst="textNoShape">
              <a:avLst/>
            </a:prstTxWarp>
          </a:bodyPr>
          <a:lstStyle/>
          <a:p>
            <a:endParaRPr lang="en-US"/>
          </a:p>
        </p:txBody>
      </p:sp>
      <p:sp>
        <p:nvSpPr>
          <p:cNvPr id="28926" name="Rectangle 254"/>
          <p:cNvSpPr>
            <a:spLocks noChangeArrowheads="1"/>
          </p:cNvSpPr>
          <p:nvPr/>
        </p:nvSpPr>
        <p:spPr bwMode="auto">
          <a:xfrm>
            <a:off x="4284663" y="6323013"/>
            <a:ext cx="41275" cy="23812"/>
          </a:xfrm>
          <a:prstGeom prst="rect">
            <a:avLst/>
          </a:prstGeom>
          <a:solidFill>
            <a:srgbClr val="FF00FF"/>
          </a:solidFill>
          <a:ln w="9525">
            <a:noFill/>
            <a:miter lim="800000"/>
            <a:headEnd/>
            <a:tailEnd/>
          </a:ln>
        </p:spPr>
        <p:txBody>
          <a:bodyPr>
            <a:prstTxWarp prst="textNoShape">
              <a:avLst/>
            </a:prstTxWarp>
          </a:bodyPr>
          <a:lstStyle/>
          <a:p>
            <a:endParaRPr lang="en-US"/>
          </a:p>
        </p:txBody>
      </p:sp>
      <p:sp>
        <p:nvSpPr>
          <p:cNvPr id="28927" name="Rectangle 255"/>
          <p:cNvSpPr>
            <a:spLocks noChangeArrowheads="1"/>
          </p:cNvSpPr>
          <p:nvPr/>
        </p:nvSpPr>
        <p:spPr bwMode="auto">
          <a:xfrm>
            <a:off x="4411663" y="6323013"/>
            <a:ext cx="41275" cy="23812"/>
          </a:xfrm>
          <a:prstGeom prst="rect">
            <a:avLst/>
          </a:prstGeom>
          <a:solidFill>
            <a:srgbClr val="FF00FF"/>
          </a:solidFill>
          <a:ln w="9525">
            <a:noFill/>
            <a:miter lim="800000"/>
            <a:headEnd/>
            <a:tailEnd/>
          </a:ln>
        </p:spPr>
        <p:txBody>
          <a:bodyPr>
            <a:prstTxWarp prst="textNoShape">
              <a:avLst/>
            </a:prstTxWarp>
          </a:bodyPr>
          <a:lstStyle/>
          <a:p>
            <a:endParaRPr lang="en-US"/>
          </a:p>
        </p:txBody>
      </p:sp>
      <p:sp>
        <p:nvSpPr>
          <p:cNvPr id="10496" name="Rectangle 256"/>
          <p:cNvSpPr>
            <a:spLocks noChangeArrowheads="1"/>
          </p:cNvSpPr>
          <p:nvPr/>
        </p:nvSpPr>
        <p:spPr bwMode="auto">
          <a:xfrm>
            <a:off x="4481513" y="6249988"/>
            <a:ext cx="1044575" cy="212725"/>
          </a:xfrm>
          <a:prstGeom prst="rect">
            <a:avLst/>
          </a:prstGeom>
          <a:noFill/>
          <a:ln w="9525">
            <a:noFill/>
            <a:miter lim="800000"/>
            <a:headEnd/>
            <a:tailEnd/>
          </a:ln>
        </p:spPr>
        <p:txBody>
          <a:bodyPr wrap="none" lIns="0" tIns="0" rIns="0" bIns="0">
            <a:prstTxWarp prst="textNoShape">
              <a:avLst/>
            </a:prstTxWarp>
            <a:spAutoFit/>
          </a:bodyPr>
          <a:lstStyle/>
          <a:p>
            <a:pPr>
              <a:defRPr/>
            </a:pPr>
            <a:r>
              <a:rPr lang="en-GB" sz="1400" b="1" u="none">
                <a:solidFill>
                  <a:srgbClr val="FFFFFF"/>
                </a:solidFill>
                <a:effectLst>
                  <a:outerShdw blurRad="38100" dist="38100" dir="2700000" algn="tl">
                    <a:srgbClr val="000000"/>
                  </a:outerShdw>
                </a:effectLst>
                <a:latin typeface="Arial" pitchFamily="-107" charset="0"/>
                <a:ea typeface="+mn-ea"/>
                <a:cs typeface="+mn-cs"/>
              </a:rPr>
              <a:t>Harbitz 1972</a:t>
            </a:r>
            <a:endParaRPr lang="en-GB" sz="1400" b="1" u="none">
              <a:solidFill>
                <a:srgbClr val="FFC900"/>
              </a:solidFill>
              <a:effectLst>
                <a:outerShdw blurRad="38100" dist="38100" dir="2700000" algn="tl">
                  <a:srgbClr val="000000"/>
                </a:outerShdw>
              </a:effectLst>
              <a:latin typeface="Arial" pitchFamily="-107" charset="0"/>
              <a:ea typeface="+mn-ea"/>
              <a:cs typeface="+mn-cs"/>
            </a:endParaRPr>
          </a:p>
        </p:txBody>
      </p:sp>
      <p:sp>
        <p:nvSpPr>
          <p:cNvPr id="28929" name="Rectangle 257"/>
          <p:cNvSpPr>
            <a:spLocks noChangeArrowheads="1"/>
          </p:cNvSpPr>
          <p:nvPr/>
        </p:nvSpPr>
        <p:spPr bwMode="auto">
          <a:xfrm>
            <a:off x="5983288" y="6323013"/>
            <a:ext cx="42862" cy="23812"/>
          </a:xfrm>
          <a:prstGeom prst="rect">
            <a:avLst/>
          </a:prstGeom>
          <a:solidFill>
            <a:srgbClr val="FFFF00"/>
          </a:solidFill>
          <a:ln w="9525">
            <a:noFill/>
            <a:miter lim="800000"/>
            <a:headEnd/>
            <a:tailEnd/>
          </a:ln>
        </p:spPr>
        <p:txBody>
          <a:bodyPr>
            <a:prstTxWarp prst="textNoShape">
              <a:avLst/>
            </a:prstTxWarp>
          </a:bodyPr>
          <a:lstStyle/>
          <a:p>
            <a:endParaRPr lang="en-US"/>
          </a:p>
        </p:txBody>
      </p:sp>
      <p:sp>
        <p:nvSpPr>
          <p:cNvPr id="28930" name="Rectangle 258"/>
          <p:cNvSpPr>
            <a:spLocks noChangeArrowheads="1"/>
          </p:cNvSpPr>
          <p:nvPr/>
        </p:nvSpPr>
        <p:spPr bwMode="auto">
          <a:xfrm>
            <a:off x="6110288" y="6323013"/>
            <a:ext cx="42862" cy="23812"/>
          </a:xfrm>
          <a:prstGeom prst="rect">
            <a:avLst/>
          </a:prstGeom>
          <a:solidFill>
            <a:srgbClr val="FFFF00"/>
          </a:solidFill>
          <a:ln w="9525">
            <a:noFill/>
            <a:miter lim="800000"/>
            <a:headEnd/>
            <a:tailEnd/>
          </a:ln>
        </p:spPr>
        <p:txBody>
          <a:bodyPr>
            <a:prstTxWarp prst="textNoShape">
              <a:avLst/>
            </a:prstTxWarp>
          </a:bodyPr>
          <a:lstStyle/>
          <a:p>
            <a:endParaRPr lang="en-US"/>
          </a:p>
        </p:txBody>
      </p:sp>
      <p:sp>
        <p:nvSpPr>
          <p:cNvPr id="28931" name="Rectangle 259"/>
          <p:cNvSpPr>
            <a:spLocks noChangeArrowheads="1"/>
          </p:cNvSpPr>
          <p:nvPr/>
        </p:nvSpPr>
        <p:spPr bwMode="auto">
          <a:xfrm>
            <a:off x="6237288" y="6323013"/>
            <a:ext cx="42862" cy="23812"/>
          </a:xfrm>
          <a:prstGeom prst="rect">
            <a:avLst/>
          </a:prstGeom>
          <a:solidFill>
            <a:srgbClr val="FFFF00"/>
          </a:solidFill>
          <a:ln w="9525">
            <a:noFill/>
            <a:miter lim="800000"/>
            <a:headEnd/>
            <a:tailEnd/>
          </a:ln>
        </p:spPr>
        <p:txBody>
          <a:bodyPr>
            <a:prstTxWarp prst="textNoShape">
              <a:avLst/>
            </a:prstTxWarp>
          </a:bodyPr>
          <a:lstStyle/>
          <a:p>
            <a:endParaRPr lang="en-US"/>
          </a:p>
        </p:txBody>
      </p:sp>
      <p:sp>
        <p:nvSpPr>
          <p:cNvPr id="10500" name="Rectangle 260"/>
          <p:cNvSpPr>
            <a:spLocks noChangeArrowheads="1"/>
          </p:cNvSpPr>
          <p:nvPr/>
        </p:nvSpPr>
        <p:spPr bwMode="auto">
          <a:xfrm>
            <a:off x="6307138" y="6249988"/>
            <a:ext cx="1052512" cy="212725"/>
          </a:xfrm>
          <a:prstGeom prst="rect">
            <a:avLst/>
          </a:prstGeom>
          <a:noFill/>
          <a:ln w="9525">
            <a:noFill/>
            <a:miter lim="800000"/>
            <a:headEnd/>
            <a:tailEnd/>
          </a:ln>
        </p:spPr>
        <p:txBody>
          <a:bodyPr wrap="none" lIns="0" tIns="0" rIns="0" bIns="0">
            <a:prstTxWarp prst="textNoShape">
              <a:avLst/>
            </a:prstTxWarp>
            <a:spAutoFit/>
          </a:bodyPr>
          <a:lstStyle/>
          <a:p>
            <a:pPr>
              <a:defRPr/>
            </a:pPr>
            <a:r>
              <a:rPr lang="en-GB" sz="1400" b="1" u="none">
                <a:solidFill>
                  <a:srgbClr val="FFFFFF"/>
                </a:solidFill>
                <a:effectLst>
                  <a:outerShdw blurRad="38100" dist="38100" dir="2700000" algn="tl">
                    <a:srgbClr val="000000"/>
                  </a:outerShdw>
                </a:effectLst>
                <a:latin typeface="Arial" pitchFamily="-107" charset="0"/>
                <a:ea typeface="+mn-ea"/>
                <a:cs typeface="+mn-cs"/>
              </a:rPr>
              <a:t>Holund 1980</a:t>
            </a:r>
            <a:endParaRPr lang="en-GB" sz="1400" b="1" u="none">
              <a:solidFill>
                <a:srgbClr val="FFC900"/>
              </a:solidFill>
              <a:effectLst>
                <a:outerShdw blurRad="38100" dist="38100" dir="2700000" algn="tl">
                  <a:srgbClr val="000000"/>
                </a:outerShdw>
              </a:effectLst>
              <a:latin typeface="Arial" pitchFamily="-107" charset="0"/>
              <a:ea typeface="+mn-ea"/>
              <a:cs typeface="+mn-cs"/>
            </a:endParaRPr>
          </a:p>
        </p:txBody>
      </p:sp>
      <p:sp>
        <p:nvSpPr>
          <p:cNvPr id="28933" name="Rectangle 261"/>
          <p:cNvSpPr>
            <a:spLocks noChangeArrowheads="1"/>
          </p:cNvSpPr>
          <p:nvPr/>
        </p:nvSpPr>
        <p:spPr bwMode="auto">
          <a:xfrm>
            <a:off x="2330450" y="6567488"/>
            <a:ext cx="147638" cy="20637"/>
          </a:xfrm>
          <a:prstGeom prst="rect">
            <a:avLst/>
          </a:prstGeom>
          <a:solidFill>
            <a:srgbClr val="FFFF00"/>
          </a:solidFill>
          <a:ln w="9525">
            <a:noFill/>
            <a:miter lim="800000"/>
            <a:headEnd/>
            <a:tailEnd/>
          </a:ln>
        </p:spPr>
        <p:txBody>
          <a:bodyPr>
            <a:prstTxWarp prst="textNoShape">
              <a:avLst/>
            </a:prstTxWarp>
          </a:bodyPr>
          <a:lstStyle/>
          <a:p>
            <a:endParaRPr lang="en-US"/>
          </a:p>
        </p:txBody>
      </p:sp>
      <p:sp>
        <p:nvSpPr>
          <p:cNvPr id="28934" name="Rectangle 262"/>
          <p:cNvSpPr>
            <a:spLocks noChangeArrowheads="1"/>
          </p:cNvSpPr>
          <p:nvPr/>
        </p:nvSpPr>
        <p:spPr bwMode="auto">
          <a:xfrm>
            <a:off x="2562225" y="6567488"/>
            <a:ext cx="63500" cy="20637"/>
          </a:xfrm>
          <a:prstGeom prst="rect">
            <a:avLst/>
          </a:prstGeom>
          <a:solidFill>
            <a:srgbClr val="FFFF00"/>
          </a:solidFill>
          <a:ln w="9525">
            <a:noFill/>
            <a:miter lim="800000"/>
            <a:headEnd/>
            <a:tailEnd/>
          </a:ln>
        </p:spPr>
        <p:txBody>
          <a:bodyPr>
            <a:prstTxWarp prst="textNoShape">
              <a:avLst/>
            </a:prstTxWarp>
          </a:bodyPr>
          <a:lstStyle/>
          <a:p>
            <a:endParaRPr lang="en-US"/>
          </a:p>
        </p:txBody>
      </p:sp>
      <p:sp>
        <p:nvSpPr>
          <p:cNvPr id="10503" name="Rectangle 263"/>
          <p:cNvSpPr>
            <a:spLocks noChangeArrowheads="1"/>
          </p:cNvSpPr>
          <p:nvPr/>
        </p:nvSpPr>
        <p:spPr bwMode="auto">
          <a:xfrm>
            <a:off x="2654300" y="6492875"/>
            <a:ext cx="955675" cy="212725"/>
          </a:xfrm>
          <a:prstGeom prst="rect">
            <a:avLst/>
          </a:prstGeom>
          <a:noFill/>
          <a:ln w="9525">
            <a:noFill/>
            <a:miter lim="800000"/>
            <a:headEnd/>
            <a:tailEnd/>
          </a:ln>
        </p:spPr>
        <p:txBody>
          <a:bodyPr wrap="none" lIns="0" tIns="0" rIns="0" bIns="0">
            <a:prstTxWarp prst="textNoShape">
              <a:avLst/>
            </a:prstTxWarp>
            <a:spAutoFit/>
          </a:bodyPr>
          <a:lstStyle/>
          <a:p>
            <a:pPr>
              <a:defRPr/>
            </a:pPr>
            <a:r>
              <a:rPr lang="en-GB" sz="1400" b="1" u="none">
                <a:solidFill>
                  <a:srgbClr val="FFFFFF"/>
                </a:solidFill>
                <a:effectLst>
                  <a:outerShdw blurRad="38100" dist="38100" dir="2700000" algn="tl">
                    <a:srgbClr val="000000"/>
                  </a:outerShdw>
                </a:effectLst>
                <a:latin typeface="Arial" pitchFamily="-107" charset="0"/>
                <a:ea typeface="+mn-ea"/>
                <a:cs typeface="+mn-cs"/>
              </a:rPr>
              <a:t>Baron 1941</a:t>
            </a:r>
            <a:endParaRPr lang="en-GB" sz="1400" b="1" u="none">
              <a:solidFill>
                <a:srgbClr val="FFC900"/>
              </a:solidFill>
              <a:effectLst>
                <a:outerShdw blurRad="38100" dist="38100" dir="2700000" algn="tl">
                  <a:srgbClr val="000000"/>
                </a:outerShdw>
              </a:effectLst>
              <a:latin typeface="Arial" pitchFamily="-107" charset="0"/>
              <a:ea typeface="+mn-ea"/>
              <a:cs typeface="+mn-cs"/>
            </a:endParaRPr>
          </a:p>
        </p:txBody>
      </p:sp>
      <p:sp>
        <p:nvSpPr>
          <p:cNvPr id="28936" name="Rectangle 264"/>
          <p:cNvSpPr>
            <a:spLocks noChangeArrowheads="1"/>
          </p:cNvSpPr>
          <p:nvPr/>
        </p:nvSpPr>
        <p:spPr bwMode="auto">
          <a:xfrm>
            <a:off x="4157663" y="6567488"/>
            <a:ext cx="147637" cy="20637"/>
          </a:xfrm>
          <a:prstGeom prst="rect">
            <a:avLst/>
          </a:prstGeom>
          <a:solidFill>
            <a:srgbClr val="99CC00"/>
          </a:solidFill>
          <a:ln w="9525">
            <a:noFill/>
            <a:miter lim="800000"/>
            <a:headEnd/>
            <a:tailEnd/>
          </a:ln>
        </p:spPr>
        <p:txBody>
          <a:bodyPr>
            <a:prstTxWarp prst="textNoShape">
              <a:avLst/>
            </a:prstTxWarp>
          </a:bodyPr>
          <a:lstStyle/>
          <a:p>
            <a:endParaRPr lang="en-US"/>
          </a:p>
        </p:txBody>
      </p:sp>
      <p:sp>
        <p:nvSpPr>
          <p:cNvPr id="28937" name="Rectangle 265"/>
          <p:cNvSpPr>
            <a:spLocks noChangeArrowheads="1"/>
          </p:cNvSpPr>
          <p:nvPr/>
        </p:nvSpPr>
        <p:spPr bwMode="auto">
          <a:xfrm>
            <a:off x="4389438" y="6567488"/>
            <a:ext cx="42862" cy="20637"/>
          </a:xfrm>
          <a:prstGeom prst="rect">
            <a:avLst/>
          </a:prstGeom>
          <a:solidFill>
            <a:srgbClr val="99CC00"/>
          </a:solidFill>
          <a:ln w="9525">
            <a:noFill/>
            <a:miter lim="800000"/>
            <a:headEnd/>
            <a:tailEnd/>
          </a:ln>
        </p:spPr>
        <p:txBody>
          <a:bodyPr>
            <a:prstTxWarp prst="textNoShape">
              <a:avLst/>
            </a:prstTxWarp>
          </a:bodyPr>
          <a:lstStyle/>
          <a:p>
            <a:endParaRPr lang="en-US"/>
          </a:p>
        </p:txBody>
      </p:sp>
      <p:sp>
        <p:nvSpPr>
          <p:cNvPr id="10506" name="Rectangle 266"/>
          <p:cNvSpPr>
            <a:spLocks noChangeArrowheads="1"/>
          </p:cNvSpPr>
          <p:nvPr/>
        </p:nvSpPr>
        <p:spPr bwMode="auto">
          <a:xfrm>
            <a:off x="4481513" y="6492875"/>
            <a:ext cx="1189037" cy="212725"/>
          </a:xfrm>
          <a:prstGeom prst="rect">
            <a:avLst/>
          </a:prstGeom>
          <a:noFill/>
          <a:ln w="9525">
            <a:noFill/>
            <a:miter lim="800000"/>
            <a:headEnd/>
            <a:tailEnd/>
          </a:ln>
        </p:spPr>
        <p:txBody>
          <a:bodyPr wrap="none" lIns="0" tIns="0" rIns="0" bIns="0">
            <a:prstTxWarp prst="textNoShape">
              <a:avLst/>
            </a:prstTxWarp>
            <a:spAutoFit/>
          </a:bodyPr>
          <a:lstStyle/>
          <a:p>
            <a:pPr>
              <a:defRPr/>
            </a:pPr>
            <a:r>
              <a:rPr lang="en-GB" sz="1400" b="1" u="none">
                <a:solidFill>
                  <a:srgbClr val="FFFFFF"/>
                </a:solidFill>
                <a:effectLst>
                  <a:outerShdw blurRad="38100" dist="38100" dir="2700000" algn="tl">
                    <a:srgbClr val="000000"/>
                  </a:outerShdw>
                </a:effectLst>
                <a:latin typeface="Arial" pitchFamily="-107" charset="0"/>
                <a:ea typeface="+mn-ea"/>
                <a:cs typeface="+mn-cs"/>
              </a:rPr>
              <a:t>Fang-Liu 1991</a:t>
            </a:r>
            <a:endParaRPr lang="en-GB" sz="1400" b="1" u="none">
              <a:solidFill>
                <a:srgbClr val="FFC900"/>
              </a:solidFill>
              <a:effectLst>
                <a:outerShdw blurRad="38100" dist="38100" dir="2700000" algn="tl">
                  <a:srgbClr val="000000"/>
                </a:outerShdw>
              </a:effectLst>
              <a:latin typeface="Arial" pitchFamily="-107" charset="0"/>
              <a:ea typeface="+mn-ea"/>
              <a:cs typeface="+mn-cs"/>
            </a:endParaRPr>
          </a:p>
        </p:txBody>
      </p:sp>
      <p:sp>
        <p:nvSpPr>
          <p:cNvPr id="28939" name="Rectangle 267"/>
          <p:cNvSpPr>
            <a:spLocks noChangeArrowheads="1"/>
          </p:cNvSpPr>
          <p:nvPr/>
        </p:nvSpPr>
        <p:spPr bwMode="auto">
          <a:xfrm>
            <a:off x="5983288" y="6567488"/>
            <a:ext cx="147637" cy="20637"/>
          </a:xfrm>
          <a:prstGeom prst="rect">
            <a:avLst/>
          </a:prstGeom>
          <a:solidFill>
            <a:srgbClr val="33CCCC"/>
          </a:solidFill>
          <a:ln w="9525">
            <a:noFill/>
            <a:miter lim="800000"/>
            <a:headEnd/>
            <a:tailEnd/>
          </a:ln>
        </p:spPr>
        <p:txBody>
          <a:bodyPr>
            <a:prstTxWarp prst="textNoShape">
              <a:avLst/>
            </a:prstTxWarp>
          </a:bodyPr>
          <a:lstStyle/>
          <a:p>
            <a:endParaRPr lang="en-US"/>
          </a:p>
        </p:txBody>
      </p:sp>
      <p:sp>
        <p:nvSpPr>
          <p:cNvPr id="28940" name="Rectangle 268"/>
          <p:cNvSpPr>
            <a:spLocks noChangeArrowheads="1"/>
          </p:cNvSpPr>
          <p:nvPr/>
        </p:nvSpPr>
        <p:spPr bwMode="auto">
          <a:xfrm>
            <a:off x="6216650" y="6567488"/>
            <a:ext cx="63500" cy="20637"/>
          </a:xfrm>
          <a:prstGeom prst="rect">
            <a:avLst/>
          </a:prstGeom>
          <a:solidFill>
            <a:srgbClr val="33CCCC"/>
          </a:solidFill>
          <a:ln w="9525">
            <a:noFill/>
            <a:miter lim="800000"/>
            <a:headEnd/>
            <a:tailEnd/>
          </a:ln>
        </p:spPr>
        <p:txBody>
          <a:bodyPr>
            <a:prstTxWarp prst="textNoShape">
              <a:avLst/>
            </a:prstTxWarp>
          </a:bodyPr>
          <a:lstStyle/>
          <a:p>
            <a:endParaRPr lang="en-US"/>
          </a:p>
        </p:txBody>
      </p:sp>
      <p:sp>
        <p:nvSpPr>
          <p:cNvPr id="10509" name="Rectangle 269"/>
          <p:cNvSpPr>
            <a:spLocks noChangeArrowheads="1"/>
          </p:cNvSpPr>
          <p:nvPr/>
        </p:nvSpPr>
        <p:spPr bwMode="auto">
          <a:xfrm>
            <a:off x="6307138" y="6492875"/>
            <a:ext cx="1054100" cy="212725"/>
          </a:xfrm>
          <a:prstGeom prst="rect">
            <a:avLst/>
          </a:prstGeom>
          <a:noFill/>
          <a:ln w="9525">
            <a:noFill/>
            <a:miter lim="800000"/>
            <a:headEnd/>
            <a:tailEnd/>
          </a:ln>
        </p:spPr>
        <p:txBody>
          <a:bodyPr wrap="none" lIns="0" tIns="0" rIns="0" bIns="0">
            <a:prstTxWarp prst="textNoShape">
              <a:avLst/>
            </a:prstTxWarp>
            <a:spAutoFit/>
          </a:bodyPr>
          <a:lstStyle/>
          <a:p>
            <a:pPr>
              <a:defRPr/>
            </a:pPr>
            <a:r>
              <a:rPr lang="en-GB" sz="1400" b="1" u="none">
                <a:solidFill>
                  <a:srgbClr val="FFFFFF"/>
                </a:solidFill>
                <a:effectLst>
                  <a:outerShdw blurRad="38100" dist="38100" dir="2700000" algn="tl">
                    <a:srgbClr val="000000"/>
                  </a:outerShdw>
                </a:effectLst>
                <a:latin typeface="Arial" pitchFamily="-107" charset="0"/>
                <a:ea typeface="+mn-ea"/>
                <a:cs typeface="+mn-cs"/>
              </a:rPr>
              <a:t>Karube 1961</a:t>
            </a:r>
            <a:endParaRPr lang="en-GB" sz="1400" b="1" u="none">
              <a:solidFill>
                <a:srgbClr val="FFC900"/>
              </a:solidFill>
              <a:effectLst>
                <a:outerShdw blurRad="38100" dist="38100" dir="2700000" algn="tl">
                  <a:srgbClr val="000000"/>
                </a:outerShdw>
              </a:effectLst>
              <a:latin typeface="Arial" pitchFamily="-107" charset="0"/>
              <a:ea typeface="+mn-ea"/>
              <a:cs typeface="+mn-cs"/>
            </a:endParaRPr>
          </a:p>
        </p:txBody>
      </p:sp>
      <p:sp>
        <p:nvSpPr>
          <p:cNvPr id="28942" name="Rectangle 270"/>
          <p:cNvSpPr>
            <a:spLocks noGrp="1" noChangeArrowheads="1"/>
          </p:cNvSpPr>
          <p:nvPr>
            <p:ph type="title"/>
          </p:nvPr>
        </p:nvSpPr>
        <p:spPr/>
        <p:txBody>
          <a:bodyPr/>
          <a:lstStyle/>
          <a:p>
            <a:pPr eaLnBrk="1" hangingPunct="1"/>
            <a:r>
              <a:rPr lang="en-US">
                <a:ea typeface="ＭＳ Ｐゴシック" pitchFamily="-105" charset="-128"/>
                <a:cs typeface="ＭＳ Ｐゴシック" pitchFamily="-105" charset="-128"/>
              </a:rPr>
              <a:t>Prevalence of Histologic BPH</a:t>
            </a:r>
          </a:p>
        </p:txBody>
      </p:sp>
      <p:sp>
        <p:nvSpPr>
          <p:cNvPr id="10511" name="Rectangle 271"/>
          <p:cNvSpPr>
            <a:spLocks noChangeArrowheads="1"/>
          </p:cNvSpPr>
          <p:nvPr/>
        </p:nvSpPr>
        <p:spPr bwMode="auto">
          <a:xfrm>
            <a:off x="4922838" y="5638800"/>
            <a:ext cx="334962" cy="212725"/>
          </a:xfrm>
          <a:prstGeom prst="rect">
            <a:avLst/>
          </a:prstGeom>
          <a:noFill/>
          <a:ln w="9525">
            <a:noFill/>
            <a:miter lim="800000"/>
            <a:headEnd/>
            <a:tailEnd/>
          </a:ln>
        </p:spPr>
        <p:txBody>
          <a:bodyPr wrap="none" lIns="0" tIns="0" rIns="0" bIns="0">
            <a:prstTxWarp prst="textNoShape">
              <a:avLst/>
            </a:prstTxWarp>
            <a:spAutoFit/>
          </a:bodyPr>
          <a:lstStyle/>
          <a:p>
            <a:pPr algn="ctr">
              <a:defRPr/>
            </a:pPr>
            <a:r>
              <a:rPr lang="en-GB" sz="1400" b="1" u="none">
                <a:solidFill>
                  <a:srgbClr val="FFFFFF"/>
                </a:solidFill>
                <a:effectLst>
                  <a:outerShdw blurRad="38100" dist="38100" dir="2700000" algn="tl">
                    <a:srgbClr val="000000"/>
                  </a:outerShdw>
                </a:effectLst>
                <a:latin typeface="Arial" pitchFamily="-107" charset="0"/>
                <a:ea typeface="+mn-ea"/>
                <a:cs typeface="+mn-cs"/>
              </a:rPr>
              <a:t>Age</a:t>
            </a:r>
            <a:endParaRPr lang="en-GB" sz="1400" b="1" u="none">
              <a:solidFill>
                <a:srgbClr val="FFC900"/>
              </a:solidFill>
              <a:effectLst>
                <a:outerShdw blurRad="38100" dist="38100" dir="2700000" algn="tl">
                  <a:srgbClr val="000000"/>
                </a:outerShdw>
              </a:effectLst>
              <a:latin typeface="Arial" pitchFamily="-107" charset="0"/>
              <a:ea typeface="+mn-ea"/>
              <a:cs typeface="+mn-cs"/>
            </a:endParaRPr>
          </a:p>
        </p:txBody>
      </p:sp>
    </p:spTree>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990600" y="228600"/>
            <a:ext cx="7620000" cy="1524000"/>
          </a:xfrm>
          <a:prstGeom prst="rect">
            <a:avLst/>
          </a:prstGeom>
          <a:noFill/>
          <a:ln w="9525">
            <a:noFill/>
            <a:miter lim="800000"/>
            <a:headEnd/>
            <a:tailEnd/>
          </a:ln>
          <a:effectLst>
            <a:outerShdw blurRad="63500" dist="38099" dir="2700000" algn="ctr" rotWithShape="0">
              <a:srgbClr val="000000">
                <a:alpha val="74998"/>
              </a:srgbClr>
            </a:outerShdw>
          </a:effectLst>
        </p:spPr>
        <p:txBody>
          <a:bodyPr anchor="ctr">
            <a:prstTxWarp prst="textNoShape">
              <a:avLst/>
            </a:prstTxWarp>
          </a:bodyPr>
          <a:lstStyle/>
          <a:p>
            <a:pPr algn="ctr" eaLnBrk="0" hangingPunct="0">
              <a:defRPr/>
            </a:pPr>
            <a:r>
              <a:rPr lang="en-US" sz="3200" b="1" u="none">
                <a:solidFill>
                  <a:schemeClr val="tx2"/>
                </a:solidFill>
                <a:effectLst>
                  <a:outerShdw blurRad="38100" dist="38100" dir="2700000" algn="tl">
                    <a:srgbClr val="000000"/>
                  </a:outerShdw>
                </a:effectLst>
                <a:latin typeface="Arial" charset="0"/>
                <a:ea typeface="+mn-ea"/>
                <a:cs typeface="+mn-cs"/>
              </a:rPr>
              <a:t>Sildenafil Citrate </a:t>
            </a:r>
            <a:r>
              <a:rPr lang="en-US" sz="3200" u="none">
                <a:solidFill>
                  <a:schemeClr val="tx2"/>
                </a:solidFill>
                <a:latin typeface="Arial" charset="0"/>
                <a:ea typeface="+mn-ea"/>
                <a:cs typeface="+mn-cs"/>
              </a:rPr>
              <a:t>Improves</a:t>
            </a:r>
            <a:r>
              <a:rPr lang="en-US" sz="3200" b="1" u="none">
                <a:solidFill>
                  <a:schemeClr val="tx2"/>
                </a:solidFill>
                <a:effectLst>
                  <a:outerShdw blurRad="38100" dist="38100" dir="2700000" algn="tl">
                    <a:srgbClr val="000000"/>
                  </a:outerShdw>
                </a:effectLst>
                <a:latin typeface="Arial" charset="0"/>
                <a:ea typeface="+mn-ea"/>
                <a:cs typeface="+mn-cs"/>
              </a:rPr>
              <a:t> LUTS</a:t>
            </a:r>
          </a:p>
          <a:p>
            <a:pPr algn="ctr" eaLnBrk="0" hangingPunct="0">
              <a:defRPr/>
            </a:pPr>
            <a:r>
              <a:rPr lang="en-US" sz="2000" b="1" u="none">
                <a:solidFill>
                  <a:schemeClr val="tx2"/>
                </a:solidFill>
                <a:effectLst>
                  <a:outerShdw blurRad="38100" dist="38100" dir="2700000" algn="tl">
                    <a:srgbClr val="000000"/>
                  </a:outerShdw>
                </a:effectLst>
                <a:latin typeface="Arial" charset="0"/>
                <a:ea typeface="+mn-ea"/>
                <a:cs typeface="+mn-cs"/>
              </a:rPr>
              <a:t>Mulhall et al, 2002</a:t>
            </a:r>
          </a:p>
        </p:txBody>
      </p:sp>
      <p:sp>
        <p:nvSpPr>
          <p:cNvPr id="70659" name="Rectangle 3"/>
          <p:cNvSpPr>
            <a:spLocks noChangeArrowheads="1"/>
          </p:cNvSpPr>
          <p:nvPr/>
        </p:nvSpPr>
        <p:spPr bwMode="auto">
          <a:xfrm>
            <a:off x="762000" y="1752600"/>
            <a:ext cx="7772400" cy="4114800"/>
          </a:xfrm>
          <a:prstGeom prst="rect">
            <a:avLst/>
          </a:prstGeom>
          <a:noFill/>
          <a:ln w="9525">
            <a:noFill/>
            <a:miter lim="800000"/>
            <a:headEnd/>
            <a:tailEnd/>
          </a:ln>
          <a:effectLst>
            <a:outerShdw blurRad="63500" dist="38099" dir="2700000" algn="ctr" rotWithShape="0">
              <a:srgbClr val="000000">
                <a:alpha val="74998"/>
              </a:srgbClr>
            </a:outerShdw>
          </a:effectLst>
        </p:spPr>
        <p:txBody>
          <a:bodyPr>
            <a:prstTxWarp prst="textNoShape">
              <a:avLst/>
            </a:prstTxWarp>
          </a:bodyPr>
          <a:lstStyle/>
          <a:p>
            <a:pPr marL="342900" indent="-342900" eaLnBrk="0" hangingPunct="0">
              <a:spcBef>
                <a:spcPct val="20000"/>
              </a:spcBef>
              <a:buClr>
                <a:schemeClr val="folHlink"/>
              </a:buClr>
              <a:buSzPct val="81000"/>
              <a:buFont typeface="Arial" charset="0"/>
              <a:buChar char="●"/>
              <a:defRPr/>
            </a:pPr>
            <a:r>
              <a:rPr lang="en-US" sz="2000" b="1" u="none">
                <a:latin typeface="Arial" charset="0"/>
                <a:ea typeface="+mn-ea"/>
                <a:cs typeface="+mn-cs"/>
              </a:rPr>
              <a:t>Men (n=30) presenting with ED and LUTS (IPSS </a:t>
            </a:r>
            <a:r>
              <a:rPr lang="en-US" sz="2000" b="1" u="none">
                <a:latin typeface="Arial" charset="0"/>
                <a:ea typeface="+mn-ea"/>
                <a:cs typeface="+mn-cs"/>
                <a:sym typeface="Symbol" charset="2"/>
              </a:rPr>
              <a:t></a:t>
            </a:r>
            <a:r>
              <a:rPr lang="en-US" sz="2000" b="1" u="none">
                <a:latin typeface="Arial" charset="0"/>
                <a:ea typeface="+mn-ea"/>
                <a:cs typeface="+mn-cs"/>
              </a:rPr>
              <a:t> 10)</a:t>
            </a:r>
          </a:p>
          <a:p>
            <a:pPr marL="342900" indent="-342900" eaLnBrk="0" hangingPunct="0">
              <a:spcBef>
                <a:spcPct val="20000"/>
              </a:spcBef>
              <a:buClr>
                <a:schemeClr val="folHlink"/>
              </a:buClr>
              <a:buSzPct val="81000"/>
              <a:buFont typeface="Arial" charset="0"/>
              <a:buNone/>
              <a:defRPr/>
            </a:pPr>
            <a:r>
              <a:rPr lang="en-US" sz="2000" b="1" u="none">
                <a:latin typeface="Arial" charset="0"/>
                <a:ea typeface="+mn-ea"/>
                <a:cs typeface="+mn-cs"/>
              </a:rPr>
              <a:t>		</a:t>
            </a:r>
          </a:p>
          <a:p>
            <a:pPr marL="342900" indent="-342900" eaLnBrk="0" hangingPunct="0">
              <a:spcBef>
                <a:spcPct val="20000"/>
              </a:spcBef>
              <a:buClr>
                <a:schemeClr val="folHlink"/>
              </a:buClr>
              <a:buSzPct val="81000"/>
              <a:buFont typeface="Arial" charset="0"/>
              <a:buChar char="●"/>
              <a:defRPr/>
            </a:pPr>
            <a:r>
              <a:rPr lang="en-US" sz="2000" b="1" u="none">
                <a:latin typeface="Arial" charset="0"/>
                <a:ea typeface="+mn-ea"/>
                <a:cs typeface="+mn-cs"/>
              </a:rPr>
              <a:t>No prior or current alpha-blocker therapy 		</a:t>
            </a:r>
          </a:p>
          <a:p>
            <a:pPr marL="342900" indent="-342900" eaLnBrk="0" hangingPunct="0">
              <a:spcBef>
                <a:spcPct val="20000"/>
              </a:spcBef>
              <a:buClr>
                <a:schemeClr val="folHlink"/>
              </a:buClr>
              <a:buSzPct val="81000"/>
              <a:buFont typeface="Arial" charset="0"/>
              <a:buChar char="●"/>
              <a:defRPr/>
            </a:pPr>
            <a:endParaRPr lang="en-US" sz="2000" b="1" u="none">
              <a:latin typeface="Arial" charset="0"/>
              <a:ea typeface="+mn-ea"/>
              <a:cs typeface="+mn-cs"/>
            </a:endParaRPr>
          </a:p>
          <a:p>
            <a:pPr marL="342900" indent="-342900" eaLnBrk="0" hangingPunct="0">
              <a:spcBef>
                <a:spcPct val="20000"/>
              </a:spcBef>
              <a:buClr>
                <a:schemeClr val="folHlink"/>
              </a:buClr>
              <a:buSzPct val="81000"/>
              <a:buFont typeface="Arial" charset="0"/>
              <a:buChar char="●"/>
              <a:defRPr/>
            </a:pPr>
            <a:r>
              <a:rPr lang="en-US" sz="2000" b="1" u="none">
                <a:latin typeface="Arial" charset="0"/>
                <a:ea typeface="+mn-ea"/>
                <a:cs typeface="+mn-cs"/>
              </a:rPr>
              <a:t>Treated with Viagra (standard fashion)</a:t>
            </a:r>
          </a:p>
          <a:p>
            <a:pPr marL="342900" indent="-342900" eaLnBrk="0" hangingPunct="0">
              <a:spcBef>
                <a:spcPct val="20000"/>
              </a:spcBef>
              <a:buClr>
                <a:schemeClr val="folHlink"/>
              </a:buClr>
              <a:buSzPct val="81000"/>
              <a:buFont typeface="Arial" charset="0"/>
              <a:buChar char="●"/>
              <a:defRPr/>
            </a:pPr>
            <a:endParaRPr lang="en-US" sz="2000" b="1" u="none">
              <a:latin typeface="Arial" charset="0"/>
              <a:ea typeface="+mn-ea"/>
              <a:cs typeface="+mn-cs"/>
            </a:endParaRPr>
          </a:p>
          <a:p>
            <a:pPr marL="342900" indent="-342900" eaLnBrk="0" hangingPunct="0">
              <a:spcBef>
                <a:spcPct val="20000"/>
              </a:spcBef>
              <a:buClr>
                <a:schemeClr val="folHlink"/>
              </a:buClr>
              <a:buSzPct val="81000"/>
              <a:buFont typeface="Arial" charset="0"/>
              <a:buChar char="●"/>
              <a:defRPr/>
            </a:pPr>
            <a:r>
              <a:rPr lang="en-US" sz="2000" b="1" u="none">
                <a:latin typeface="Arial" charset="0"/>
                <a:ea typeface="+mn-ea"/>
                <a:cs typeface="+mn-cs"/>
              </a:rPr>
              <a:t>Sequential assessment of IIEF and IPSS</a:t>
            </a:r>
          </a:p>
          <a:p>
            <a:pPr marL="342900" indent="-342900" eaLnBrk="0" hangingPunct="0">
              <a:spcBef>
                <a:spcPct val="20000"/>
              </a:spcBef>
              <a:buClr>
                <a:schemeClr val="folHlink"/>
              </a:buClr>
              <a:buSzPct val="81000"/>
              <a:buFont typeface="Arial" charset="0"/>
              <a:buChar char="●"/>
              <a:defRPr/>
            </a:pPr>
            <a:endParaRPr lang="en-US" sz="2000" b="1" u="none">
              <a:latin typeface="Arial" charset="0"/>
              <a:ea typeface="+mn-ea"/>
              <a:cs typeface="+mn-cs"/>
            </a:endParaRPr>
          </a:p>
          <a:p>
            <a:pPr marL="342900" indent="-342900" eaLnBrk="0" hangingPunct="0">
              <a:spcBef>
                <a:spcPct val="20000"/>
              </a:spcBef>
              <a:buClr>
                <a:schemeClr val="folHlink"/>
              </a:buClr>
              <a:buSzPct val="81000"/>
              <a:buFont typeface="Arial" charset="0"/>
              <a:buChar char="●"/>
              <a:defRPr/>
            </a:pPr>
            <a:r>
              <a:rPr lang="en-US" sz="2000" b="1" u="none">
                <a:latin typeface="Arial" charset="0"/>
                <a:ea typeface="+mn-ea"/>
                <a:cs typeface="+mn-cs"/>
              </a:rPr>
              <a:t>Statistically significant improvement in IPSS on Viagra</a:t>
            </a:r>
          </a:p>
          <a:p>
            <a:pPr marL="342900" indent="-342900" eaLnBrk="0" hangingPunct="0">
              <a:spcBef>
                <a:spcPct val="20000"/>
              </a:spcBef>
              <a:buClr>
                <a:schemeClr val="folHlink"/>
              </a:buClr>
              <a:buSzPct val="81000"/>
              <a:buFont typeface="Arial" charset="0"/>
              <a:buChar char="●"/>
              <a:defRPr/>
            </a:pPr>
            <a:endParaRPr lang="en-US" sz="2000" b="1" u="none">
              <a:latin typeface="Arial" charset="0"/>
              <a:ea typeface="+mn-ea"/>
              <a:cs typeface="+mn-cs"/>
            </a:endParaRPr>
          </a:p>
          <a:p>
            <a:pPr marL="342900" indent="-342900" eaLnBrk="0" hangingPunct="0">
              <a:spcBef>
                <a:spcPct val="20000"/>
              </a:spcBef>
              <a:buClr>
                <a:schemeClr val="folHlink"/>
              </a:buClr>
              <a:buSzPct val="81000"/>
              <a:buFont typeface="Arial" charset="0"/>
              <a:buChar char="●"/>
              <a:defRPr/>
            </a:pPr>
            <a:endParaRPr lang="en-US" sz="2000" b="1" u="none">
              <a:latin typeface="Arial" charset="0"/>
              <a:ea typeface="+mn-ea"/>
              <a:cs typeface="+mn-cs"/>
            </a:endParaRPr>
          </a:p>
          <a:p>
            <a:pPr marL="342900" indent="-342900" eaLnBrk="0" hangingPunct="0">
              <a:spcBef>
                <a:spcPct val="20000"/>
              </a:spcBef>
              <a:buClr>
                <a:schemeClr val="folHlink"/>
              </a:buClr>
              <a:buSzPct val="81000"/>
              <a:buFont typeface="Arial" charset="0"/>
              <a:buChar char="●"/>
              <a:defRPr/>
            </a:pPr>
            <a:endParaRPr lang="en-US" sz="2000" b="1" u="none">
              <a:latin typeface="Arial" charset="0"/>
              <a:ea typeface="+mn-ea"/>
              <a:cs typeface="+mn-cs"/>
            </a:endParaRPr>
          </a:p>
        </p:txBody>
      </p:sp>
    </p:spTree>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4"/>
          <p:cNvPicPr>
            <a:picLocks noChangeAspect="1"/>
          </p:cNvPicPr>
          <p:nvPr/>
        </p:nvPicPr>
        <p:blipFill>
          <a:blip r:embed="rId2"/>
          <a:srcRect/>
          <a:stretch>
            <a:fillRect/>
          </a:stretch>
        </p:blipFill>
        <p:spPr bwMode="auto">
          <a:xfrm>
            <a:off x="1295400" y="1600200"/>
            <a:ext cx="6248400" cy="4267200"/>
          </a:xfrm>
          <a:prstGeom prst="rect">
            <a:avLst/>
          </a:prstGeom>
          <a:noFill/>
          <a:ln w="9525">
            <a:noFill/>
            <a:miter lim="800000"/>
            <a:headEnd/>
            <a:tailEnd/>
          </a:ln>
        </p:spPr>
      </p:pic>
      <p:sp>
        <p:nvSpPr>
          <p:cNvPr id="200707" name="Title 5"/>
          <p:cNvSpPr>
            <a:spLocks noGrp="1"/>
          </p:cNvSpPr>
          <p:nvPr>
            <p:ph type="title"/>
          </p:nvPr>
        </p:nvSpPr>
        <p:spPr>
          <a:xfrm>
            <a:off x="685800" y="381000"/>
            <a:ext cx="7772400" cy="1143000"/>
          </a:xfrm>
        </p:spPr>
        <p:txBody>
          <a:bodyPr/>
          <a:lstStyle/>
          <a:p>
            <a:pPr eaLnBrk="1" hangingPunct="1"/>
            <a:r>
              <a:rPr lang="en-US" smtClean="0">
                <a:ea typeface="ＭＳ Ｐゴシック" pitchFamily="-105" charset="-128"/>
                <a:cs typeface="ＭＳ Ｐゴシック" pitchFamily="-105" charset="-128"/>
              </a:rPr>
              <a:t>Tadalafil for BPH/LUTS</a:t>
            </a:r>
          </a:p>
        </p:txBody>
      </p:sp>
    </p:spTree>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r>
              <a:rPr lang="en-US" u="sng">
                <a:ea typeface="ＭＳ Ｐゴシック" pitchFamily="-105" charset="-128"/>
                <a:cs typeface="ＭＳ Ｐゴシック" pitchFamily="-105" charset="-128"/>
              </a:rPr>
              <a:t>Take-Home Messages</a:t>
            </a:r>
          </a:p>
        </p:txBody>
      </p:sp>
      <p:sp>
        <p:nvSpPr>
          <p:cNvPr id="201731" name="Rectangle 4"/>
          <p:cNvSpPr>
            <a:spLocks noGrp="1" noChangeArrowheads="1"/>
          </p:cNvSpPr>
          <p:nvPr>
            <p:ph type="body" idx="1"/>
          </p:nvPr>
        </p:nvSpPr>
        <p:spPr/>
        <p:txBody>
          <a:bodyPr/>
          <a:lstStyle/>
          <a:p>
            <a:pPr eaLnBrk="1" hangingPunct="1"/>
            <a:r>
              <a:rPr lang="en-US" dirty="0">
                <a:ea typeface="ＭＳ Ｐゴシック" pitchFamily="-105" charset="-128"/>
                <a:cs typeface="ＭＳ Ｐゴシック" pitchFamily="-105" charset="-128"/>
              </a:rPr>
              <a:t>Aging Population= More BPH</a:t>
            </a:r>
          </a:p>
          <a:p>
            <a:pPr eaLnBrk="1" hangingPunct="1"/>
            <a:r>
              <a:rPr lang="en-US" dirty="0">
                <a:ea typeface="ＭＳ Ｐゴシック" pitchFamily="-105" charset="-128"/>
                <a:cs typeface="ＭＳ Ｐゴシック" pitchFamily="-105" charset="-128"/>
              </a:rPr>
              <a:t>Not all Male LUTS=BPH</a:t>
            </a:r>
          </a:p>
          <a:p>
            <a:pPr eaLnBrk="1" hangingPunct="1"/>
            <a:r>
              <a:rPr lang="en-US" dirty="0">
                <a:ea typeface="ＭＳ Ｐゴシック" pitchFamily="-105" charset="-128"/>
                <a:cs typeface="ＭＳ Ｐゴシック" pitchFamily="-105" charset="-128"/>
              </a:rPr>
              <a:t>Not all BPH=LUTS</a:t>
            </a:r>
          </a:p>
          <a:p>
            <a:pPr eaLnBrk="1" hangingPunct="1"/>
            <a:r>
              <a:rPr lang="en-US" dirty="0">
                <a:ea typeface="ＭＳ Ｐゴシック" pitchFamily="-105" charset="-128"/>
                <a:cs typeface="ＭＳ Ｐゴシック" pitchFamily="-105" charset="-128"/>
              </a:rPr>
              <a:t>Consider Combination Therapy</a:t>
            </a:r>
            <a:endParaRPr lang="en-US" dirty="0" smtClean="0">
              <a:ea typeface="ＭＳ Ｐゴシック" pitchFamily="-105" charset="-128"/>
              <a:cs typeface="ＭＳ Ｐゴシック" pitchFamily="-105" charset="-128"/>
            </a:endParaRPr>
          </a:p>
          <a:p>
            <a:pPr eaLnBrk="1" hangingPunct="1"/>
            <a:r>
              <a:rPr lang="en-US" dirty="0" smtClean="0">
                <a:ea typeface="ＭＳ Ｐゴシック" pitchFamily="-105" charset="-128"/>
                <a:cs typeface="ＭＳ Ｐゴシック" pitchFamily="-105" charset="-128"/>
              </a:rPr>
              <a:t>Quality of life issues</a:t>
            </a:r>
            <a:endParaRPr lang="en-US" dirty="0">
              <a:ea typeface="ＭＳ Ｐゴシック" pitchFamily="-105" charset="-128"/>
              <a:cs typeface="ＭＳ Ｐゴシック" pitchFamily="-105" charset="-128"/>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4933950" y="6142038"/>
            <a:ext cx="4133850" cy="639762"/>
          </a:xfrm>
          <a:prstGeom prst="rect">
            <a:avLst/>
          </a:prstGeom>
          <a:noFill/>
          <a:ln w="38100">
            <a:noFill/>
            <a:miter lim="800000"/>
            <a:headEnd/>
            <a:tailEnd/>
          </a:ln>
          <a:effectLst/>
        </p:spPr>
        <p:txBody>
          <a:bodyPr>
            <a:prstTxWarp prst="textNoShape">
              <a:avLst/>
            </a:prstTxWarp>
            <a:spAutoFit/>
          </a:bodyPr>
          <a:lstStyle/>
          <a:p>
            <a:pPr algn="r">
              <a:spcBef>
                <a:spcPct val="30000"/>
              </a:spcBef>
              <a:defRPr/>
            </a:pPr>
            <a:r>
              <a:rPr lang="en-US" sz="1200" u="none">
                <a:solidFill>
                  <a:schemeClr val="bg1"/>
                </a:solidFill>
                <a:effectLst>
                  <a:outerShdw blurRad="38100" dist="38100" dir="2700000" algn="tl">
                    <a:srgbClr val="000000"/>
                  </a:outerShdw>
                </a:effectLst>
                <a:latin typeface="Arial" pitchFamily="-107" charset="0"/>
                <a:ea typeface="+mn-ea"/>
                <a:cs typeface="+mn-cs"/>
              </a:rPr>
              <a:t>Rhodes T et al. </a:t>
            </a:r>
            <a:r>
              <a:rPr lang="en-US" sz="1200" i="1" u="none">
                <a:solidFill>
                  <a:schemeClr val="bg1"/>
                </a:solidFill>
                <a:effectLst>
                  <a:outerShdw blurRad="38100" dist="38100" dir="2700000" algn="tl">
                    <a:srgbClr val="000000"/>
                  </a:outerShdw>
                </a:effectLst>
                <a:latin typeface="Arial" pitchFamily="-107" charset="0"/>
                <a:ea typeface="+mn-ea"/>
                <a:cs typeface="+mn-cs"/>
              </a:rPr>
              <a:t>J Urol.</a:t>
            </a:r>
            <a:r>
              <a:rPr lang="en-US" sz="1200" u="none">
                <a:solidFill>
                  <a:schemeClr val="bg1"/>
                </a:solidFill>
                <a:effectLst>
                  <a:outerShdw blurRad="38100" dist="38100" dir="2700000" algn="tl">
                    <a:srgbClr val="000000"/>
                  </a:outerShdw>
                </a:effectLst>
                <a:latin typeface="Arial" pitchFamily="-107" charset="0"/>
                <a:ea typeface="+mn-ea"/>
                <a:cs typeface="+mn-cs"/>
              </a:rPr>
              <a:t> 1999;161:1174–1179.</a:t>
            </a:r>
            <a:br>
              <a:rPr lang="en-US" sz="1200" u="none">
                <a:solidFill>
                  <a:schemeClr val="bg1"/>
                </a:solidFill>
                <a:effectLst>
                  <a:outerShdw blurRad="38100" dist="38100" dir="2700000" algn="tl">
                    <a:srgbClr val="000000"/>
                  </a:outerShdw>
                </a:effectLst>
                <a:latin typeface="Arial" pitchFamily="-107" charset="0"/>
                <a:ea typeface="+mn-ea"/>
                <a:cs typeface="+mn-cs"/>
              </a:rPr>
            </a:br>
            <a:r>
              <a:rPr lang="en-US" sz="1200" u="none">
                <a:solidFill>
                  <a:schemeClr val="bg1"/>
                </a:solidFill>
                <a:effectLst>
                  <a:outerShdw blurRad="38100" dist="38100" dir="2700000" algn="tl">
                    <a:srgbClr val="000000"/>
                  </a:outerShdw>
                </a:effectLst>
                <a:latin typeface="Arial" pitchFamily="-107" charset="0"/>
                <a:ea typeface="+mn-ea"/>
                <a:cs typeface="+mn-cs"/>
              </a:rPr>
              <a:t>Collins GN et al. </a:t>
            </a:r>
            <a:r>
              <a:rPr lang="en-US" sz="1200" i="1" u="none">
                <a:solidFill>
                  <a:schemeClr val="bg1"/>
                </a:solidFill>
                <a:effectLst>
                  <a:outerShdw blurRad="38100" dist="38100" dir="2700000" algn="tl">
                    <a:srgbClr val="000000"/>
                  </a:outerShdw>
                </a:effectLst>
                <a:latin typeface="Arial" pitchFamily="-107" charset="0"/>
                <a:ea typeface="+mn-ea"/>
                <a:cs typeface="+mn-cs"/>
              </a:rPr>
              <a:t>Br J Urol. </a:t>
            </a:r>
            <a:r>
              <a:rPr lang="en-US" sz="1200" u="none">
                <a:solidFill>
                  <a:schemeClr val="bg1"/>
                </a:solidFill>
                <a:effectLst>
                  <a:outerShdw blurRad="38100" dist="38100" dir="2700000" algn="tl">
                    <a:srgbClr val="000000"/>
                  </a:outerShdw>
                </a:effectLst>
                <a:latin typeface="Arial" pitchFamily="-107" charset="0"/>
                <a:ea typeface="+mn-ea"/>
                <a:cs typeface="+mn-cs"/>
              </a:rPr>
              <a:t>1993;71:445–450.</a:t>
            </a:r>
            <a:br>
              <a:rPr lang="en-US" sz="1200" u="none">
                <a:solidFill>
                  <a:schemeClr val="bg1"/>
                </a:solidFill>
                <a:effectLst>
                  <a:outerShdw blurRad="38100" dist="38100" dir="2700000" algn="tl">
                    <a:srgbClr val="000000"/>
                  </a:outerShdw>
                </a:effectLst>
                <a:latin typeface="Arial" pitchFamily="-107" charset="0"/>
                <a:ea typeface="+mn-ea"/>
                <a:cs typeface="+mn-cs"/>
              </a:rPr>
            </a:br>
            <a:r>
              <a:rPr lang="en-US" sz="1200" u="none">
                <a:solidFill>
                  <a:schemeClr val="bg1"/>
                </a:solidFill>
                <a:effectLst>
                  <a:outerShdw blurRad="38100" dist="38100" dir="2700000" algn="tl">
                    <a:srgbClr val="000000"/>
                  </a:outerShdw>
                </a:effectLst>
                <a:latin typeface="Arial" pitchFamily="-107" charset="0"/>
                <a:ea typeface="+mn-ea"/>
                <a:cs typeface="+mn-cs"/>
              </a:rPr>
              <a:t>Jacobsen SJ et al. </a:t>
            </a:r>
            <a:r>
              <a:rPr lang="en-US" sz="1200" i="1" u="none">
                <a:solidFill>
                  <a:schemeClr val="bg1"/>
                </a:solidFill>
                <a:effectLst>
                  <a:outerShdw blurRad="38100" dist="38100" dir="2700000" algn="tl">
                    <a:srgbClr val="000000"/>
                  </a:outerShdw>
                </a:effectLst>
                <a:latin typeface="Arial" pitchFamily="-107" charset="0"/>
                <a:ea typeface="+mn-ea"/>
                <a:cs typeface="+mn-cs"/>
              </a:rPr>
              <a:t>Urology. </a:t>
            </a:r>
            <a:r>
              <a:rPr lang="en-US" sz="1200" u="none">
                <a:solidFill>
                  <a:schemeClr val="bg1"/>
                </a:solidFill>
                <a:effectLst>
                  <a:outerShdw blurRad="38100" dist="38100" dir="2700000" algn="tl">
                    <a:srgbClr val="000000"/>
                  </a:outerShdw>
                </a:effectLst>
                <a:latin typeface="Arial" pitchFamily="-107" charset="0"/>
                <a:ea typeface="+mn-ea"/>
                <a:cs typeface="+mn-cs"/>
              </a:rPr>
              <a:t>2001;58(Suppl 6A):5–16.</a:t>
            </a:r>
          </a:p>
        </p:txBody>
      </p:sp>
      <p:sp>
        <p:nvSpPr>
          <p:cNvPr id="30723" name="Rectangle 3"/>
          <p:cNvSpPr>
            <a:spLocks noGrp="1" noChangeArrowheads="1"/>
          </p:cNvSpPr>
          <p:nvPr>
            <p:ph type="title"/>
          </p:nvPr>
        </p:nvSpPr>
        <p:spPr>
          <a:xfrm>
            <a:off x="685800" y="228600"/>
            <a:ext cx="7772400" cy="1524000"/>
          </a:xfrm>
        </p:spPr>
        <p:txBody>
          <a:bodyPr/>
          <a:lstStyle/>
          <a:p>
            <a:pPr eaLnBrk="1" hangingPunct="1">
              <a:lnSpc>
                <a:spcPct val="95000"/>
              </a:lnSpc>
            </a:pPr>
            <a:r>
              <a:rPr lang="en-US">
                <a:ea typeface="ＭＳ Ｐゴシック" pitchFamily="-105" charset="-128"/>
                <a:cs typeface="ＭＳ Ｐゴシック" pitchFamily="-105" charset="-128"/>
              </a:rPr>
              <a:t>Natural History of BPH: </a:t>
            </a:r>
            <a:br>
              <a:rPr lang="en-US">
                <a:ea typeface="ＭＳ Ｐゴシック" pitchFamily="-105" charset="-128"/>
                <a:cs typeface="ＭＳ Ｐゴシック" pitchFamily="-105" charset="-128"/>
              </a:rPr>
            </a:br>
            <a:r>
              <a:rPr lang="en-US">
                <a:ea typeface="ＭＳ Ｐゴシック" pitchFamily="-105" charset="-128"/>
                <a:cs typeface="ＭＳ Ｐゴシック" pitchFamily="-105" charset="-128"/>
              </a:rPr>
              <a:t>Prostate Volume Increases</a:t>
            </a:r>
          </a:p>
        </p:txBody>
      </p:sp>
      <p:sp>
        <p:nvSpPr>
          <p:cNvPr id="30724" name="Rectangle 4"/>
          <p:cNvSpPr>
            <a:spLocks noGrp="1" noChangeArrowheads="1"/>
          </p:cNvSpPr>
          <p:nvPr>
            <p:ph type="body" sz="half" idx="1"/>
          </p:nvPr>
        </p:nvSpPr>
        <p:spPr>
          <a:xfrm>
            <a:off x="152400" y="1981200"/>
            <a:ext cx="4495800" cy="4114800"/>
          </a:xfrm>
        </p:spPr>
        <p:txBody>
          <a:bodyPr/>
          <a:lstStyle/>
          <a:p>
            <a:pPr marL="230188" indent="-230188" eaLnBrk="1" hangingPunct="1">
              <a:lnSpc>
                <a:spcPct val="85000"/>
              </a:lnSpc>
            </a:pPr>
            <a:r>
              <a:rPr lang="en-US" sz="2400">
                <a:ea typeface="ＭＳ Ｐゴシック" pitchFamily="-105" charset="-128"/>
                <a:cs typeface="ＭＳ Ｐゴシック" pitchFamily="-105" charset="-128"/>
              </a:rPr>
              <a:t>631 white men ages 40 to 79 from Olmsted County, Minnesota</a:t>
            </a:r>
          </a:p>
          <a:p>
            <a:pPr marL="230188" indent="-230188" eaLnBrk="1" hangingPunct="1">
              <a:lnSpc>
                <a:spcPct val="85000"/>
              </a:lnSpc>
            </a:pPr>
            <a:r>
              <a:rPr lang="en-US" sz="2400">
                <a:ea typeface="ＭＳ Ｐゴシック" pitchFamily="-105" charset="-128"/>
                <a:cs typeface="ＭＳ Ｐゴシック" pitchFamily="-105" charset="-128"/>
              </a:rPr>
              <a:t>Prostate volume measured up to 4 times by transrectal ultrasound during a 7-year follow-up period</a:t>
            </a:r>
          </a:p>
          <a:p>
            <a:pPr marL="230188" indent="-230188" eaLnBrk="1" hangingPunct="1">
              <a:lnSpc>
                <a:spcPct val="85000"/>
              </a:lnSpc>
            </a:pPr>
            <a:r>
              <a:rPr lang="en-US" sz="2400">
                <a:ea typeface="ＭＳ Ｐゴシック" pitchFamily="-105" charset="-128"/>
                <a:cs typeface="ＭＳ Ｐゴシック" pitchFamily="-105" charset="-128"/>
              </a:rPr>
              <a:t>Estimated prostate growth rates increased by 1.6% per year across all ages</a:t>
            </a:r>
          </a:p>
          <a:p>
            <a:pPr marL="230188" indent="-230188" eaLnBrk="1" hangingPunct="1">
              <a:lnSpc>
                <a:spcPct val="85000"/>
              </a:lnSpc>
            </a:pPr>
            <a:r>
              <a:rPr lang="en-US" sz="2400">
                <a:ea typeface="ＭＳ Ｐゴシック" pitchFamily="-105" charset="-128"/>
                <a:cs typeface="ＭＳ Ｐゴシック" pitchFamily="-105" charset="-128"/>
              </a:rPr>
              <a:t>Higher baseline prostate volume associated with higher rates of prostate growth</a:t>
            </a:r>
          </a:p>
        </p:txBody>
      </p:sp>
      <p:grpSp>
        <p:nvGrpSpPr>
          <p:cNvPr id="30725" name="Group 5"/>
          <p:cNvGrpSpPr>
            <a:grpSpLocks/>
          </p:cNvGrpSpPr>
          <p:nvPr/>
        </p:nvGrpSpPr>
        <p:grpSpPr bwMode="auto">
          <a:xfrm>
            <a:off x="5230813" y="1828800"/>
            <a:ext cx="3684587" cy="3919538"/>
            <a:chOff x="3295" y="1083"/>
            <a:chExt cx="2321" cy="2469"/>
          </a:xfrm>
        </p:grpSpPr>
        <p:pic>
          <p:nvPicPr>
            <p:cNvPr id="30726" name="Picture 6"/>
            <p:cNvPicPr>
              <a:picLocks noChangeArrowheads="1"/>
            </p:cNvPicPr>
            <p:nvPr/>
          </p:nvPicPr>
          <p:blipFill>
            <a:blip r:embed="rId3"/>
            <a:srcRect/>
            <a:stretch>
              <a:fillRect/>
            </a:stretch>
          </p:blipFill>
          <p:spPr bwMode="auto">
            <a:xfrm>
              <a:off x="3295" y="1083"/>
              <a:ext cx="2321" cy="2469"/>
            </a:xfrm>
            <a:prstGeom prst="rect">
              <a:avLst/>
            </a:prstGeom>
            <a:noFill/>
            <a:ln w="9525">
              <a:noFill/>
              <a:miter lim="800000"/>
              <a:headEnd/>
              <a:tailEnd/>
            </a:ln>
          </p:spPr>
        </p:pic>
        <p:sp>
          <p:nvSpPr>
            <p:cNvPr id="30727" name="Line 7"/>
            <p:cNvSpPr>
              <a:spLocks noChangeShapeType="1"/>
            </p:cNvSpPr>
            <p:nvPr/>
          </p:nvSpPr>
          <p:spPr bwMode="auto">
            <a:xfrm flipV="1">
              <a:off x="3590" y="2502"/>
              <a:ext cx="1786" cy="441"/>
            </a:xfrm>
            <a:prstGeom prst="line">
              <a:avLst/>
            </a:prstGeom>
            <a:noFill/>
            <a:ln w="38100">
              <a:solidFill>
                <a:srgbClr val="FF0000"/>
              </a:solidFill>
              <a:round/>
              <a:headEnd/>
              <a:tailEnd/>
            </a:ln>
          </p:spPr>
          <p:txBody>
            <a:bodyPr>
              <a:prstTxWarp prst="textNoShape">
                <a:avLst/>
              </a:prstTxWarp>
            </a:bodyPr>
            <a:lstStyle/>
            <a:p>
              <a:endParaRPr lang="en-US"/>
            </a:p>
          </p:txBody>
        </p:sp>
      </p:gr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00063" y="471488"/>
            <a:ext cx="7367587" cy="990600"/>
          </a:xfrm>
        </p:spPr>
        <p:txBody>
          <a:bodyPr/>
          <a:lstStyle/>
          <a:p>
            <a:pPr eaLnBrk="1" hangingPunct="1"/>
            <a:r>
              <a:rPr lang="en-US">
                <a:ea typeface="ＭＳ Ｐゴシック" pitchFamily="-105" charset="-128"/>
                <a:cs typeface="ＭＳ Ｐゴシック" pitchFamily="-105" charset="-128"/>
              </a:rPr>
              <a:t>Prevalence of Symptomatic BPH</a:t>
            </a:r>
          </a:p>
        </p:txBody>
      </p:sp>
      <p:sp>
        <p:nvSpPr>
          <p:cNvPr id="32771" name="Line 3"/>
          <p:cNvSpPr>
            <a:spLocks noChangeShapeType="1"/>
          </p:cNvSpPr>
          <p:nvPr/>
        </p:nvSpPr>
        <p:spPr bwMode="auto">
          <a:xfrm>
            <a:off x="3294063" y="1909763"/>
            <a:ext cx="1587" cy="3684587"/>
          </a:xfrm>
          <a:prstGeom prst="line">
            <a:avLst/>
          </a:prstGeom>
          <a:noFill/>
          <a:ln w="28575">
            <a:solidFill>
              <a:srgbClr val="FFFFFF"/>
            </a:solidFill>
            <a:round/>
            <a:headEnd/>
            <a:tailEnd/>
          </a:ln>
        </p:spPr>
        <p:txBody>
          <a:bodyPr>
            <a:prstTxWarp prst="textNoShape">
              <a:avLst/>
            </a:prstTxWarp>
          </a:bodyPr>
          <a:lstStyle/>
          <a:p>
            <a:endParaRPr lang="en-US"/>
          </a:p>
        </p:txBody>
      </p:sp>
      <p:sp>
        <p:nvSpPr>
          <p:cNvPr id="32772" name="Line 4"/>
          <p:cNvSpPr>
            <a:spLocks noChangeShapeType="1"/>
          </p:cNvSpPr>
          <p:nvPr/>
        </p:nvSpPr>
        <p:spPr bwMode="auto">
          <a:xfrm>
            <a:off x="3217863" y="5594350"/>
            <a:ext cx="76200" cy="1588"/>
          </a:xfrm>
          <a:prstGeom prst="line">
            <a:avLst/>
          </a:prstGeom>
          <a:noFill/>
          <a:ln w="28575">
            <a:solidFill>
              <a:srgbClr val="FFFFFF"/>
            </a:solidFill>
            <a:round/>
            <a:headEnd/>
            <a:tailEnd/>
          </a:ln>
        </p:spPr>
        <p:txBody>
          <a:bodyPr>
            <a:prstTxWarp prst="textNoShape">
              <a:avLst/>
            </a:prstTxWarp>
          </a:bodyPr>
          <a:lstStyle/>
          <a:p>
            <a:endParaRPr lang="en-US"/>
          </a:p>
        </p:txBody>
      </p:sp>
      <p:sp>
        <p:nvSpPr>
          <p:cNvPr id="32773" name="Line 5"/>
          <p:cNvSpPr>
            <a:spLocks noChangeShapeType="1"/>
          </p:cNvSpPr>
          <p:nvPr/>
        </p:nvSpPr>
        <p:spPr bwMode="auto">
          <a:xfrm>
            <a:off x="3217863" y="5184775"/>
            <a:ext cx="76200" cy="1588"/>
          </a:xfrm>
          <a:prstGeom prst="line">
            <a:avLst/>
          </a:prstGeom>
          <a:noFill/>
          <a:ln w="28575">
            <a:solidFill>
              <a:srgbClr val="FFFFFF"/>
            </a:solidFill>
            <a:round/>
            <a:headEnd/>
            <a:tailEnd/>
          </a:ln>
        </p:spPr>
        <p:txBody>
          <a:bodyPr>
            <a:prstTxWarp prst="textNoShape">
              <a:avLst/>
            </a:prstTxWarp>
          </a:bodyPr>
          <a:lstStyle/>
          <a:p>
            <a:endParaRPr lang="en-US"/>
          </a:p>
        </p:txBody>
      </p:sp>
      <p:sp>
        <p:nvSpPr>
          <p:cNvPr id="32774" name="Line 6"/>
          <p:cNvSpPr>
            <a:spLocks noChangeShapeType="1"/>
          </p:cNvSpPr>
          <p:nvPr/>
        </p:nvSpPr>
        <p:spPr bwMode="auto">
          <a:xfrm>
            <a:off x="3217863" y="4773613"/>
            <a:ext cx="76200" cy="1587"/>
          </a:xfrm>
          <a:prstGeom prst="line">
            <a:avLst/>
          </a:prstGeom>
          <a:noFill/>
          <a:ln w="28575">
            <a:solidFill>
              <a:srgbClr val="FFFFFF"/>
            </a:solidFill>
            <a:round/>
            <a:headEnd/>
            <a:tailEnd/>
          </a:ln>
        </p:spPr>
        <p:txBody>
          <a:bodyPr>
            <a:prstTxWarp prst="textNoShape">
              <a:avLst/>
            </a:prstTxWarp>
          </a:bodyPr>
          <a:lstStyle/>
          <a:p>
            <a:endParaRPr lang="en-US"/>
          </a:p>
        </p:txBody>
      </p:sp>
      <p:sp>
        <p:nvSpPr>
          <p:cNvPr id="32775" name="Line 7"/>
          <p:cNvSpPr>
            <a:spLocks noChangeShapeType="1"/>
          </p:cNvSpPr>
          <p:nvPr/>
        </p:nvSpPr>
        <p:spPr bwMode="auto">
          <a:xfrm>
            <a:off x="3217863" y="4364038"/>
            <a:ext cx="76200" cy="1587"/>
          </a:xfrm>
          <a:prstGeom prst="line">
            <a:avLst/>
          </a:prstGeom>
          <a:noFill/>
          <a:ln w="28575">
            <a:solidFill>
              <a:srgbClr val="FFFFFF"/>
            </a:solidFill>
            <a:round/>
            <a:headEnd/>
            <a:tailEnd/>
          </a:ln>
        </p:spPr>
        <p:txBody>
          <a:bodyPr>
            <a:prstTxWarp prst="textNoShape">
              <a:avLst/>
            </a:prstTxWarp>
          </a:bodyPr>
          <a:lstStyle/>
          <a:p>
            <a:endParaRPr lang="en-US"/>
          </a:p>
        </p:txBody>
      </p:sp>
      <p:sp>
        <p:nvSpPr>
          <p:cNvPr id="32776" name="Line 8"/>
          <p:cNvSpPr>
            <a:spLocks noChangeShapeType="1"/>
          </p:cNvSpPr>
          <p:nvPr/>
        </p:nvSpPr>
        <p:spPr bwMode="auto">
          <a:xfrm>
            <a:off x="3217863" y="3952875"/>
            <a:ext cx="76200" cy="1588"/>
          </a:xfrm>
          <a:prstGeom prst="line">
            <a:avLst/>
          </a:prstGeom>
          <a:noFill/>
          <a:ln w="28575">
            <a:solidFill>
              <a:srgbClr val="FFFFFF"/>
            </a:solidFill>
            <a:round/>
            <a:headEnd/>
            <a:tailEnd/>
          </a:ln>
        </p:spPr>
        <p:txBody>
          <a:bodyPr>
            <a:prstTxWarp prst="textNoShape">
              <a:avLst/>
            </a:prstTxWarp>
          </a:bodyPr>
          <a:lstStyle/>
          <a:p>
            <a:endParaRPr lang="en-US"/>
          </a:p>
        </p:txBody>
      </p:sp>
      <p:sp>
        <p:nvSpPr>
          <p:cNvPr id="32777" name="Line 9"/>
          <p:cNvSpPr>
            <a:spLocks noChangeShapeType="1"/>
          </p:cNvSpPr>
          <p:nvPr/>
        </p:nvSpPr>
        <p:spPr bwMode="auto">
          <a:xfrm>
            <a:off x="3217863" y="3552825"/>
            <a:ext cx="76200" cy="1588"/>
          </a:xfrm>
          <a:prstGeom prst="line">
            <a:avLst/>
          </a:prstGeom>
          <a:noFill/>
          <a:ln w="28575">
            <a:solidFill>
              <a:srgbClr val="FFFFFF"/>
            </a:solidFill>
            <a:round/>
            <a:headEnd/>
            <a:tailEnd/>
          </a:ln>
        </p:spPr>
        <p:txBody>
          <a:bodyPr>
            <a:prstTxWarp prst="textNoShape">
              <a:avLst/>
            </a:prstTxWarp>
          </a:bodyPr>
          <a:lstStyle/>
          <a:p>
            <a:endParaRPr lang="en-US"/>
          </a:p>
        </p:txBody>
      </p:sp>
      <p:sp>
        <p:nvSpPr>
          <p:cNvPr id="32778" name="Line 10"/>
          <p:cNvSpPr>
            <a:spLocks noChangeShapeType="1"/>
          </p:cNvSpPr>
          <p:nvPr/>
        </p:nvSpPr>
        <p:spPr bwMode="auto">
          <a:xfrm>
            <a:off x="3217863" y="3141663"/>
            <a:ext cx="76200" cy="1587"/>
          </a:xfrm>
          <a:prstGeom prst="line">
            <a:avLst/>
          </a:prstGeom>
          <a:noFill/>
          <a:ln w="28575">
            <a:solidFill>
              <a:srgbClr val="FFFFFF"/>
            </a:solidFill>
            <a:round/>
            <a:headEnd/>
            <a:tailEnd/>
          </a:ln>
        </p:spPr>
        <p:txBody>
          <a:bodyPr>
            <a:prstTxWarp prst="textNoShape">
              <a:avLst/>
            </a:prstTxWarp>
          </a:bodyPr>
          <a:lstStyle/>
          <a:p>
            <a:endParaRPr lang="en-US"/>
          </a:p>
        </p:txBody>
      </p:sp>
      <p:sp>
        <p:nvSpPr>
          <p:cNvPr id="32779" name="Line 11"/>
          <p:cNvSpPr>
            <a:spLocks noChangeShapeType="1"/>
          </p:cNvSpPr>
          <p:nvPr/>
        </p:nvSpPr>
        <p:spPr bwMode="auto">
          <a:xfrm>
            <a:off x="3217863" y="2730500"/>
            <a:ext cx="76200" cy="1588"/>
          </a:xfrm>
          <a:prstGeom prst="line">
            <a:avLst/>
          </a:prstGeom>
          <a:noFill/>
          <a:ln w="28575">
            <a:solidFill>
              <a:srgbClr val="FFFFFF"/>
            </a:solidFill>
            <a:round/>
            <a:headEnd/>
            <a:tailEnd/>
          </a:ln>
        </p:spPr>
        <p:txBody>
          <a:bodyPr>
            <a:prstTxWarp prst="textNoShape">
              <a:avLst/>
            </a:prstTxWarp>
          </a:bodyPr>
          <a:lstStyle/>
          <a:p>
            <a:endParaRPr lang="en-US"/>
          </a:p>
        </p:txBody>
      </p:sp>
      <p:sp>
        <p:nvSpPr>
          <p:cNvPr id="32780" name="Line 12"/>
          <p:cNvSpPr>
            <a:spLocks noChangeShapeType="1"/>
          </p:cNvSpPr>
          <p:nvPr/>
        </p:nvSpPr>
        <p:spPr bwMode="auto">
          <a:xfrm>
            <a:off x="3217863" y="2320925"/>
            <a:ext cx="76200" cy="1588"/>
          </a:xfrm>
          <a:prstGeom prst="line">
            <a:avLst/>
          </a:prstGeom>
          <a:noFill/>
          <a:ln w="28575">
            <a:solidFill>
              <a:srgbClr val="FFFFFF"/>
            </a:solidFill>
            <a:round/>
            <a:headEnd/>
            <a:tailEnd/>
          </a:ln>
        </p:spPr>
        <p:txBody>
          <a:bodyPr>
            <a:prstTxWarp prst="textNoShape">
              <a:avLst/>
            </a:prstTxWarp>
          </a:bodyPr>
          <a:lstStyle/>
          <a:p>
            <a:endParaRPr lang="en-US"/>
          </a:p>
        </p:txBody>
      </p:sp>
      <p:sp>
        <p:nvSpPr>
          <p:cNvPr id="32781" name="Line 13"/>
          <p:cNvSpPr>
            <a:spLocks noChangeShapeType="1"/>
          </p:cNvSpPr>
          <p:nvPr/>
        </p:nvSpPr>
        <p:spPr bwMode="auto">
          <a:xfrm>
            <a:off x="3217863" y="1909763"/>
            <a:ext cx="76200" cy="1587"/>
          </a:xfrm>
          <a:prstGeom prst="line">
            <a:avLst/>
          </a:prstGeom>
          <a:noFill/>
          <a:ln w="28575">
            <a:solidFill>
              <a:srgbClr val="FFFFFF"/>
            </a:solidFill>
            <a:round/>
            <a:headEnd/>
            <a:tailEnd/>
          </a:ln>
        </p:spPr>
        <p:txBody>
          <a:bodyPr>
            <a:prstTxWarp prst="textNoShape">
              <a:avLst/>
            </a:prstTxWarp>
          </a:bodyPr>
          <a:lstStyle/>
          <a:p>
            <a:endParaRPr lang="en-US"/>
          </a:p>
        </p:txBody>
      </p:sp>
      <p:sp>
        <p:nvSpPr>
          <p:cNvPr id="32782" name="Line 14"/>
          <p:cNvSpPr>
            <a:spLocks noChangeShapeType="1"/>
          </p:cNvSpPr>
          <p:nvPr/>
        </p:nvSpPr>
        <p:spPr bwMode="auto">
          <a:xfrm>
            <a:off x="3294063" y="5594350"/>
            <a:ext cx="5200650" cy="1588"/>
          </a:xfrm>
          <a:prstGeom prst="line">
            <a:avLst/>
          </a:prstGeom>
          <a:noFill/>
          <a:ln w="28575">
            <a:solidFill>
              <a:srgbClr val="FFFFFF"/>
            </a:solidFill>
            <a:round/>
            <a:headEnd/>
            <a:tailEnd/>
          </a:ln>
        </p:spPr>
        <p:txBody>
          <a:bodyPr>
            <a:prstTxWarp prst="textNoShape">
              <a:avLst/>
            </a:prstTxWarp>
          </a:bodyPr>
          <a:lstStyle/>
          <a:p>
            <a:endParaRPr lang="en-US"/>
          </a:p>
        </p:txBody>
      </p:sp>
      <p:sp>
        <p:nvSpPr>
          <p:cNvPr id="32783" name="Line 15"/>
          <p:cNvSpPr>
            <a:spLocks noChangeShapeType="1"/>
          </p:cNvSpPr>
          <p:nvPr/>
        </p:nvSpPr>
        <p:spPr bwMode="auto">
          <a:xfrm flipV="1">
            <a:off x="3294063" y="5594350"/>
            <a:ext cx="1587" cy="76200"/>
          </a:xfrm>
          <a:prstGeom prst="line">
            <a:avLst/>
          </a:prstGeom>
          <a:noFill/>
          <a:ln w="28575">
            <a:solidFill>
              <a:srgbClr val="FFFFFF"/>
            </a:solidFill>
            <a:round/>
            <a:headEnd/>
            <a:tailEnd/>
          </a:ln>
        </p:spPr>
        <p:txBody>
          <a:bodyPr>
            <a:prstTxWarp prst="textNoShape">
              <a:avLst/>
            </a:prstTxWarp>
          </a:bodyPr>
          <a:lstStyle/>
          <a:p>
            <a:endParaRPr lang="en-US"/>
          </a:p>
        </p:txBody>
      </p:sp>
      <p:sp>
        <p:nvSpPr>
          <p:cNvPr id="32784" name="Line 16"/>
          <p:cNvSpPr>
            <a:spLocks noChangeShapeType="1"/>
          </p:cNvSpPr>
          <p:nvPr/>
        </p:nvSpPr>
        <p:spPr bwMode="auto">
          <a:xfrm flipV="1">
            <a:off x="5027613" y="5594350"/>
            <a:ext cx="1587" cy="76200"/>
          </a:xfrm>
          <a:prstGeom prst="line">
            <a:avLst/>
          </a:prstGeom>
          <a:noFill/>
          <a:ln w="28575">
            <a:solidFill>
              <a:srgbClr val="FFFFFF"/>
            </a:solidFill>
            <a:round/>
            <a:headEnd/>
            <a:tailEnd/>
          </a:ln>
        </p:spPr>
        <p:txBody>
          <a:bodyPr>
            <a:prstTxWarp prst="textNoShape">
              <a:avLst/>
            </a:prstTxWarp>
          </a:bodyPr>
          <a:lstStyle/>
          <a:p>
            <a:endParaRPr lang="en-US"/>
          </a:p>
        </p:txBody>
      </p:sp>
      <p:sp>
        <p:nvSpPr>
          <p:cNvPr id="32785" name="Line 17"/>
          <p:cNvSpPr>
            <a:spLocks noChangeShapeType="1"/>
          </p:cNvSpPr>
          <p:nvPr/>
        </p:nvSpPr>
        <p:spPr bwMode="auto">
          <a:xfrm flipV="1">
            <a:off x="6761163" y="5594350"/>
            <a:ext cx="1587" cy="76200"/>
          </a:xfrm>
          <a:prstGeom prst="line">
            <a:avLst/>
          </a:prstGeom>
          <a:noFill/>
          <a:ln w="28575">
            <a:solidFill>
              <a:srgbClr val="FFFFFF"/>
            </a:solidFill>
            <a:round/>
            <a:headEnd/>
            <a:tailEnd/>
          </a:ln>
        </p:spPr>
        <p:txBody>
          <a:bodyPr>
            <a:prstTxWarp prst="textNoShape">
              <a:avLst/>
            </a:prstTxWarp>
          </a:bodyPr>
          <a:lstStyle/>
          <a:p>
            <a:endParaRPr lang="en-US"/>
          </a:p>
        </p:txBody>
      </p:sp>
      <p:sp>
        <p:nvSpPr>
          <p:cNvPr id="32786" name="Line 18"/>
          <p:cNvSpPr>
            <a:spLocks noChangeShapeType="1"/>
          </p:cNvSpPr>
          <p:nvPr/>
        </p:nvSpPr>
        <p:spPr bwMode="auto">
          <a:xfrm flipV="1">
            <a:off x="8494713" y="5594350"/>
            <a:ext cx="1587" cy="76200"/>
          </a:xfrm>
          <a:prstGeom prst="line">
            <a:avLst/>
          </a:prstGeom>
          <a:noFill/>
          <a:ln w="28575">
            <a:solidFill>
              <a:srgbClr val="FFFFFF"/>
            </a:solidFill>
            <a:round/>
            <a:headEnd/>
            <a:tailEnd/>
          </a:ln>
        </p:spPr>
        <p:txBody>
          <a:bodyPr>
            <a:prstTxWarp prst="textNoShape">
              <a:avLst/>
            </a:prstTxWarp>
          </a:bodyPr>
          <a:lstStyle/>
          <a:p>
            <a:endParaRPr lang="en-US"/>
          </a:p>
        </p:txBody>
      </p:sp>
      <p:sp>
        <p:nvSpPr>
          <p:cNvPr id="32787" name="Line 19"/>
          <p:cNvSpPr>
            <a:spLocks noChangeShapeType="1"/>
          </p:cNvSpPr>
          <p:nvPr/>
        </p:nvSpPr>
        <p:spPr bwMode="auto">
          <a:xfrm flipV="1">
            <a:off x="3294063" y="3284538"/>
            <a:ext cx="1733550" cy="268287"/>
          </a:xfrm>
          <a:prstGeom prst="line">
            <a:avLst/>
          </a:prstGeom>
          <a:noFill/>
          <a:ln w="38100">
            <a:solidFill>
              <a:srgbClr val="66FF99"/>
            </a:solidFill>
            <a:round/>
            <a:headEnd/>
            <a:tailEnd/>
          </a:ln>
        </p:spPr>
        <p:txBody>
          <a:bodyPr>
            <a:prstTxWarp prst="textNoShape">
              <a:avLst/>
            </a:prstTxWarp>
          </a:bodyPr>
          <a:lstStyle/>
          <a:p>
            <a:endParaRPr lang="en-US"/>
          </a:p>
        </p:txBody>
      </p:sp>
      <p:sp>
        <p:nvSpPr>
          <p:cNvPr id="32788" name="Line 20"/>
          <p:cNvSpPr>
            <a:spLocks noChangeShapeType="1"/>
          </p:cNvSpPr>
          <p:nvPr/>
        </p:nvSpPr>
        <p:spPr bwMode="auto">
          <a:xfrm flipV="1">
            <a:off x="5027613" y="2951163"/>
            <a:ext cx="1733550" cy="333375"/>
          </a:xfrm>
          <a:prstGeom prst="line">
            <a:avLst/>
          </a:prstGeom>
          <a:noFill/>
          <a:ln w="38100">
            <a:solidFill>
              <a:srgbClr val="66FF99"/>
            </a:solidFill>
            <a:round/>
            <a:headEnd/>
            <a:tailEnd/>
          </a:ln>
        </p:spPr>
        <p:txBody>
          <a:bodyPr>
            <a:prstTxWarp prst="textNoShape">
              <a:avLst/>
            </a:prstTxWarp>
          </a:bodyPr>
          <a:lstStyle/>
          <a:p>
            <a:endParaRPr lang="en-US"/>
          </a:p>
        </p:txBody>
      </p:sp>
      <p:sp>
        <p:nvSpPr>
          <p:cNvPr id="32789" name="Line 21"/>
          <p:cNvSpPr>
            <a:spLocks noChangeShapeType="1"/>
          </p:cNvSpPr>
          <p:nvPr/>
        </p:nvSpPr>
        <p:spPr bwMode="auto">
          <a:xfrm flipV="1">
            <a:off x="6761163" y="2111375"/>
            <a:ext cx="1733550" cy="839788"/>
          </a:xfrm>
          <a:prstGeom prst="line">
            <a:avLst/>
          </a:prstGeom>
          <a:noFill/>
          <a:ln w="38100">
            <a:solidFill>
              <a:srgbClr val="66FF99"/>
            </a:solidFill>
            <a:round/>
            <a:headEnd/>
            <a:tailEnd/>
          </a:ln>
        </p:spPr>
        <p:txBody>
          <a:bodyPr>
            <a:prstTxWarp prst="textNoShape">
              <a:avLst/>
            </a:prstTxWarp>
          </a:bodyPr>
          <a:lstStyle/>
          <a:p>
            <a:endParaRPr lang="en-US"/>
          </a:p>
        </p:txBody>
      </p:sp>
      <p:sp>
        <p:nvSpPr>
          <p:cNvPr id="32790" name="Freeform 22"/>
          <p:cNvSpPr>
            <a:spLocks/>
          </p:cNvSpPr>
          <p:nvPr/>
        </p:nvSpPr>
        <p:spPr bwMode="auto">
          <a:xfrm>
            <a:off x="3322638" y="3484563"/>
            <a:ext cx="133350" cy="134937"/>
          </a:xfrm>
          <a:custGeom>
            <a:avLst/>
            <a:gdLst>
              <a:gd name="T0" fmla="*/ 66675 w 84"/>
              <a:gd name="T1" fmla="*/ 0 h 85"/>
              <a:gd name="T2" fmla="*/ 133350 w 84"/>
              <a:gd name="T3" fmla="*/ 68262 h 85"/>
              <a:gd name="T4" fmla="*/ 66675 w 84"/>
              <a:gd name="T5" fmla="*/ 134937 h 85"/>
              <a:gd name="T6" fmla="*/ 0 w 84"/>
              <a:gd name="T7" fmla="*/ 68262 h 85"/>
              <a:gd name="T8" fmla="*/ 66675 w 84"/>
              <a:gd name="T9" fmla="*/ 0 h 85"/>
              <a:gd name="T10" fmla="*/ 0 60000 65536"/>
              <a:gd name="T11" fmla="*/ 0 60000 65536"/>
              <a:gd name="T12" fmla="*/ 0 60000 65536"/>
              <a:gd name="T13" fmla="*/ 0 60000 65536"/>
              <a:gd name="T14" fmla="*/ 0 60000 65536"/>
              <a:gd name="T15" fmla="*/ 0 w 84"/>
              <a:gd name="T16" fmla="*/ 0 h 85"/>
              <a:gd name="T17" fmla="*/ 84 w 84"/>
              <a:gd name="T18" fmla="*/ 85 h 85"/>
            </a:gdLst>
            <a:ahLst/>
            <a:cxnLst>
              <a:cxn ang="T10">
                <a:pos x="T0" y="T1"/>
              </a:cxn>
              <a:cxn ang="T11">
                <a:pos x="T2" y="T3"/>
              </a:cxn>
              <a:cxn ang="T12">
                <a:pos x="T4" y="T5"/>
              </a:cxn>
              <a:cxn ang="T13">
                <a:pos x="T6" y="T7"/>
              </a:cxn>
              <a:cxn ang="T14">
                <a:pos x="T8" y="T9"/>
              </a:cxn>
            </a:cxnLst>
            <a:rect l="T15" t="T16" r="T17" b="T18"/>
            <a:pathLst>
              <a:path w="84" h="85">
                <a:moveTo>
                  <a:pt x="42" y="0"/>
                </a:moveTo>
                <a:lnTo>
                  <a:pt x="84" y="43"/>
                </a:lnTo>
                <a:lnTo>
                  <a:pt x="42" y="85"/>
                </a:lnTo>
                <a:lnTo>
                  <a:pt x="0" y="43"/>
                </a:lnTo>
                <a:lnTo>
                  <a:pt x="42" y="0"/>
                </a:lnTo>
                <a:close/>
              </a:path>
            </a:pathLst>
          </a:custGeom>
          <a:solidFill>
            <a:srgbClr val="66FF99"/>
          </a:solidFill>
          <a:ln w="9525">
            <a:solidFill>
              <a:srgbClr val="66FF99"/>
            </a:solidFill>
            <a:round/>
            <a:headEnd/>
            <a:tailEnd/>
          </a:ln>
        </p:spPr>
        <p:txBody>
          <a:bodyPr>
            <a:prstTxWarp prst="textNoShape">
              <a:avLst/>
            </a:prstTxWarp>
          </a:bodyPr>
          <a:lstStyle/>
          <a:p>
            <a:endParaRPr lang="en-US"/>
          </a:p>
        </p:txBody>
      </p:sp>
      <p:sp>
        <p:nvSpPr>
          <p:cNvPr id="32791" name="Freeform 23"/>
          <p:cNvSpPr>
            <a:spLocks/>
          </p:cNvSpPr>
          <p:nvPr/>
        </p:nvSpPr>
        <p:spPr bwMode="auto">
          <a:xfrm>
            <a:off x="4960938" y="3217863"/>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66FF99"/>
          </a:solidFill>
          <a:ln w="9525">
            <a:solidFill>
              <a:srgbClr val="66FF99"/>
            </a:solidFill>
            <a:round/>
            <a:headEnd/>
            <a:tailEnd/>
          </a:ln>
        </p:spPr>
        <p:txBody>
          <a:bodyPr>
            <a:prstTxWarp prst="textNoShape">
              <a:avLst/>
            </a:prstTxWarp>
          </a:bodyPr>
          <a:lstStyle/>
          <a:p>
            <a:endParaRPr lang="en-US"/>
          </a:p>
        </p:txBody>
      </p:sp>
      <p:sp>
        <p:nvSpPr>
          <p:cNvPr id="32792" name="Freeform 24"/>
          <p:cNvSpPr>
            <a:spLocks/>
          </p:cNvSpPr>
          <p:nvPr/>
        </p:nvSpPr>
        <p:spPr bwMode="auto">
          <a:xfrm>
            <a:off x="6694488" y="2884488"/>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66FF99"/>
          </a:solidFill>
          <a:ln w="9525">
            <a:solidFill>
              <a:srgbClr val="66FF99"/>
            </a:solidFill>
            <a:round/>
            <a:headEnd/>
            <a:tailEnd/>
          </a:ln>
        </p:spPr>
        <p:txBody>
          <a:bodyPr>
            <a:prstTxWarp prst="textNoShape">
              <a:avLst/>
            </a:prstTxWarp>
          </a:bodyPr>
          <a:lstStyle/>
          <a:p>
            <a:endParaRPr lang="en-US"/>
          </a:p>
        </p:txBody>
      </p:sp>
      <p:sp>
        <p:nvSpPr>
          <p:cNvPr id="32793" name="Freeform 25"/>
          <p:cNvSpPr>
            <a:spLocks/>
          </p:cNvSpPr>
          <p:nvPr/>
        </p:nvSpPr>
        <p:spPr bwMode="auto">
          <a:xfrm>
            <a:off x="8428038" y="2044700"/>
            <a:ext cx="133350" cy="133350"/>
          </a:xfrm>
          <a:custGeom>
            <a:avLst/>
            <a:gdLst>
              <a:gd name="T0" fmla="*/ 66675 w 84"/>
              <a:gd name="T1" fmla="*/ 0 h 84"/>
              <a:gd name="T2" fmla="*/ 133350 w 84"/>
              <a:gd name="T3" fmla="*/ 66675 h 84"/>
              <a:gd name="T4" fmla="*/ 66675 w 84"/>
              <a:gd name="T5" fmla="*/ 133350 h 84"/>
              <a:gd name="T6" fmla="*/ 0 w 84"/>
              <a:gd name="T7" fmla="*/ 66675 h 84"/>
              <a:gd name="T8" fmla="*/ 66675 w 84"/>
              <a:gd name="T9" fmla="*/ 0 h 84"/>
              <a:gd name="T10" fmla="*/ 0 60000 65536"/>
              <a:gd name="T11" fmla="*/ 0 60000 65536"/>
              <a:gd name="T12" fmla="*/ 0 60000 65536"/>
              <a:gd name="T13" fmla="*/ 0 60000 65536"/>
              <a:gd name="T14" fmla="*/ 0 60000 65536"/>
              <a:gd name="T15" fmla="*/ 0 w 84"/>
              <a:gd name="T16" fmla="*/ 0 h 84"/>
              <a:gd name="T17" fmla="*/ 84 w 84"/>
              <a:gd name="T18" fmla="*/ 84 h 84"/>
            </a:gdLst>
            <a:ahLst/>
            <a:cxnLst>
              <a:cxn ang="T10">
                <a:pos x="T0" y="T1"/>
              </a:cxn>
              <a:cxn ang="T11">
                <a:pos x="T2" y="T3"/>
              </a:cxn>
              <a:cxn ang="T12">
                <a:pos x="T4" y="T5"/>
              </a:cxn>
              <a:cxn ang="T13">
                <a:pos x="T6" y="T7"/>
              </a:cxn>
              <a:cxn ang="T14">
                <a:pos x="T8" y="T9"/>
              </a:cxn>
            </a:cxnLst>
            <a:rect l="T15" t="T16" r="T17" b="T18"/>
            <a:pathLst>
              <a:path w="84" h="84">
                <a:moveTo>
                  <a:pt x="42" y="0"/>
                </a:moveTo>
                <a:lnTo>
                  <a:pt x="84" y="42"/>
                </a:lnTo>
                <a:lnTo>
                  <a:pt x="42" y="84"/>
                </a:lnTo>
                <a:lnTo>
                  <a:pt x="0" y="42"/>
                </a:lnTo>
                <a:lnTo>
                  <a:pt x="42" y="0"/>
                </a:lnTo>
                <a:close/>
              </a:path>
            </a:pathLst>
          </a:custGeom>
          <a:solidFill>
            <a:srgbClr val="66FF99"/>
          </a:solidFill>
          <a:ln w="9525">
            <a:solidFill>
              <a:srgbClr val="66FF99"/>
            </a:solidFill>
            <a:round/>
            <a:headEnd/>
            <a:tailEnd/>
          </a:ln>
        </p:spPr>
        <p:txBody>
          <a:bodyPr>
            <a:prstTxWarp prst="textNoShape">
              <a:avLst/>
            </a:prstTxWarp>
          </a:bodyPr>
          <a:lstStyle/>
          <a:p>
            <a:endParaRPr lang="en-US"/>
          </a:p>
        </p:txBody>
      </p:sp>
      <p:sp>
        <p:nvSpPr>
          <p:cNvPr id="32794" name="Rectangle 26"/>
          <p:cNvSpPr>
            <a:spLocks noChangeArrowheads="1"/>
          </p:cNvSpPr>
          <p:nvPr/>
        </p:nvSpPr>
        <p:spPr bwMode="auto">
          <a:xfrm>
            <a:off x="3035300" y="5461000"/>
            <a:ext cx="127000" cy="274638"/>
          </a:xfrm>
          <a:prstGeom prst="rect">
            <a:avLst/>
          </a:prstGeom>
          <a:noFill/>
          <a:ln w="9525">
            <a:noFill/>
            <a:miter lim="800000"/>
            <a:headEnd/>
            <a:tailEnd/>
          </a:ln>
        </p:spPr>
        <p:txBody>
          <a:bodyPr wrap="none" lIns="0" tIns="0" rIns="0" bIns="0">
            <a:prstTxWarp prst="textNoShape">
              <a:avLst/>
            </a:prstTxWarp>
            <a:spAutoFit/>
          </a:bodyPr>
          <a:lstStyle/>
          <a:p>
            <a:pPr algn="ctr"/>
            <a:r>
              <a:rPr lang="en-US" sz="1800" b="1" u="none">
                <a:solidFill>
                  <a:srgbClr val="FFFFFF"/>
                </a:solidFill>
                <a:latin typeface="Arial" pitchFamily="-105" charset="0"/>
              </a:rPr>
              <a:t>0</a:t>
            </a:r>
            <a:endParaRPr lang="en-US" sz="1800" u="none">
              <a:latin typeface="Arial" pitchFamily="-105" charset="0"/>
            </a:endParaRPr>
          </a:p>
        </p:txBody>
      </p:sp>
      <p:sp>
        <p:nvSpPr>
          <p:cNvPr id="32795" name="Rectangle 27"/>
          <p:cNvSpPr>
            <a:spLocks noChangeArrowheads="1"/>
          </p:cNvSpPr>
          <p:nvPr/>
        </p:nvSpPr>
        <p:spPr bwMode="auto">
          <a:xfrm>
            <a:off x="2165350" y="5049838"/>
            <a:ext cx="1016000" cy="274637"/>
          </a:xfrm>
          <a:prstGeom prst="rect">
            <a:avLst/>
          </a:prstGeom>
          <a:noFill/>
          <a:ln w="9525">
            <a:noFill/>
            <a:miter lim="800000"/>
            <a:headEnd/>
            <a:tailEnd/>
          </a:ln>
        </p:spPr>
        <p:txBody>
          <a:bodyPr wrap="none" lIns="0" tIns="0" rIns="0" bIns="0">
            <a:prstTxWarp prst="textNoShape">
              <a:avLst/>
            </a:prstTxWarp>
            <a:spAutoFit/>
          </a:bodyPr>
          <a:lstStyle/>
          <a:p>
            <a:pPr algn="ctr"/>
            <a:r>
              <a:rPr lang="en-US" sz="1800" b="1" u="none">
                <a:solidFill>
                  <a:srgbClr val="FFFFFF"/>
                </a:solidFill>
                <a:latin typeface="Arial" pitchFamily="-105" charset="0"/>
              </a:rPr>
              <a:t>1,000,000</a:t>
            </a:r>
            <a:endParaRPr lang="en-US" sz="1800" u="none">
              <a:latin typeface="Arial" pitchFamily="-105" charset="0"/>
            </a:endParaRPr>
          </a:p>
        </p:txBody>
      </p:sp>
      <p:sp>
        <p:nvSpPr>
          <p:cNvPr id="32796" name="Rectangle 28"/>
          <p:cNvSpPr>
            <a:spLocks noChangeArrowheads="1"/>
          </p:cNvSpPr>
          <p:nvPr/>
        </p:nvSpPr>
        <p:spPr bwMode="auto">
          <a:xfrm>
            <a:off x="2165350" y="4640263"/>
            <a:ext cx="1016000" cy="274637"/>
          </a:xfrm>
          <a:prstGeom prst="rect">
            <a:avLst/>
          </a:prstGeom>
          <a:noFill/>
          <a:ln w="9525">
            <a:noFill/>
            <a:miter lim="800000"/>
            <a:headEnd/>
            <a:tailEnd/>
          </a:ln>
        </p:spPr>
        <p:txBody>
          <a:bodyPr wrap="none" lIns="0" tIns="0" rIns="0" bIns="0">
            <a:prstTxWarp prst="textNoShape">
              <a:avLst/>
            </a:prstTxWarp>
            <a:spAutoFit/>
          </a:bodyPr>
          <a:lstStyle/>
          <a:p>
            <a:pPr algn="ctr"/>
            <a:r>
              <a:rPr lang="en-US" sz="1800" b="1" u="none">
                <a:solidFill>
                  <a:srgbClr val="FFFFFF"/>
                </a:solidFill>
                <a:latin typeface="Arial" pitchFamily="-105" charset="0"/>
              </a:rPr>
              <a:t>2,000,000</a:t>
            </a:r>
            <a:endParaRPr lang="en-US" sz="1800" u="none">
              <a:latin typeface="Arial" pitchFamily="-105" charset="0"/>
            </a:endParaRPr>
          </a:p>
        </p:txBody>
      </p:sp>
      <p:sp>
        <p:nvSpPr>
          <p:cNvPr id="32797" name="Rectangle 29"/>
          <p:cNvSpPr>
            <a:spLocks noChangeArrowheads="1"/>
          </p:cNvSpPr>
          <p:nvPr/>
        </p:nvSpPr>
        <p:spPr bwMode="auto">
          <a:xfrm>
            <a:off x="2165350" y="4229100"/>
            <a:ext cx="1016000" cy="274638"/>
          </a:xfrm>
          <a:prstGeom prst="rect">
            <a:avLst/>
          </a:prstGeom>
          <a:noFill/>
          <a:ln w="9525">
            <a:noFill/>
            <a:miter lim="800000"/>
            <a:headEnd/>
            <a:tailEnd/>
          </a:ln>
        </p:spPr>
        <p:txBody>
          <a:bodyPr wrap="none" lIns="0" tIns="0" rIns="0" bIns="0">
            <a:prstTxWarp prst="textNoShape">
              <a:avLst/>
            </a:prstTxWarp>
            <a:spAutoFit/>
          </a:bodyPr>
          <a:lstStyle/>
          <a:p>
            <a:pPr algn="ctr"/>
            <a:r>
              <a:rPr lang="en-US" sz="1800" b="1" u="none">
                <a:solidFill>
                  <a:srgbClr val="FFFFFF"/>
                </a:solidFill>
                <a:latin typeface="Arial" pitchFamily="-105" charset="0"/>
              </a:rPr>
              <a:t>3,000,000</a:t>
            </a:r>
            <a:endParaRPr lang="en-US" sz="1800" u="none">
              <a:latin typeface="Arial" pitchFamily="-105" charset="0"/>
            </a:endParaRPr>
          </a:p>
        </p:txBody>
      </p:sp>
      <p:sp>
        <p:nvSpPr>
          <p:cNvPr id="32798" name="Rectangle 30"/>
          <p:cNvSpPr>
            <a:spLocks noChangeArrowheads="1"/>
          </p:cNvSpPr>
          <p:nvPr/>
        </p:nvSpPr>
        <p:spPr bwMode="auto">
          <a:xfrm>
            <a:off x="2165350" y="3819525"/>
            <a:ext cx="1016000" cy="274638"/>
          </a:xfrm>
          <a:prstGeom prst="rect">
            <a:avLst/>
          </a:prstGeom>
          <a:noFill/>
          <a:ln w="9525">
            <a:noFill/>
            <a:miter lim="800000"/>
            <a:headEnd/>
            <a:tailEnd/>
          </a:ln>
        </p:spPr>
        <p:txBody>
          <a:bodyPr wrap="none" lIns="0" tIns="0" rIns="0" bIns="0">
            <a:prstTxWarp prst="textNoShape">
              <a:avLst/>
            </a:prstTxWarp>
            <a:spAutoFit/>
          </a:bodyPr>
          <a:lstStyle/>
          <a:p>
            <a:pPr algn="ctr"/>
            <a:r>
              <a:rPr lang="en-US" sz="1800" b="1" u="none">
                <a:solidFill>
                  <a:srgbClr val="FFFFFF"/>
                </a:solidFill>
                <a:latin typeface="Arial" pitchFamily="-105" charset="0"/>
              </a:rPr>
              <a:t>4,000,000</a:t>
            </a:r>
            <a:endParaRPr lang="en-US" sz="1800" u="none">
              <a:latin typeface="Arial" pitchFamily="-105" charset="0"/>
            </a:endParaRPr>
          </a:p>
        </p:txBody>
      </p:sp>
      <p:sp>
        <p:nvSpPr>
          <p:cNvPr id="32799" name="Rectangle 31"/>
          <p:cNvSpPr>
            <a:spLocks noChangeArrowheads="1"/>
          </p:cNvSpPr>
          <p:nvPr/>
        </p:nvSpPr>
        <p:spPr bwMode="auto">
          <a:xfrm>
            <a:off x="2165350" y="3417888"/>
            <a:ext cx="1016000" cy="274637"/>
          </a:xfrm>
          <a:prstGeom prst="rect">
            <a:avLst/>
          </a:prstGeom>
          <a:noFill/>
          <a:ln w="9525">
            <a:noFill/>
            <a:miter lim="800000"/>
            <a:headEnd/>
            <a:tailEnd/>
          </a:ln>
        </p:spPr>
        <p:txBody>
          <a:bodyPr wrap="none" lIns="0" tIns="0" rIns="0" bIns="0">
            <a:prstTxWarp prst="textNoShape">
              <a:avLst/>
            </a:prstTxWarp>
            <a:spAutoFit/>
          </a:bodyPr>
          <a:lstStyle/>
          <a:p>
            <a:pPr algn="ctr"/>
            <a:r>
              <a:rPr lang="en-US" sz="1800" b="1" u="none">
                <a:solidFill>
                  <a:srgbClr val="FFFFFF"/>
                </a:solidFill>
                <a:latin typeface="Arial" pitchFamily="-105" charset="0"/>
              </a:rPr>
              <a:t>5,000,000</a:t>
            </a:r>
            <a:endParaRPr lang="en-US" sz="1800" u="none">
              <a:latin typeface="Arial" pitchFamily="-105" charset="0"/>
            </a:endParaRPr>
          </a:p>
        </p:txBody>
      </p:sp>
      <p:sp>
        <p:nvSpPr>
          <p:cNvPr id="32800" name="Rectangle 32"/>
          <p:cNvSpPr>
            <a:spLocks noChangeArrowheads="1"/>
          </p:cNvSpPr>
          <p:nvPr/>
        </p:nvSpPr>
        <p:spPr bwMode="auto">
          <a:xfrm>
            <a:off x="2165350" y="3008313"/>
            <a:ext cx="1016000" cy="274637"/>
          </a:xfrm>
          <a:prstGeom prst="rect">
            <a:avLst/>
          </a:prstGeom>
          <a:noFill/>
          <a:ln w="9525">
            <a:noFill/>
            <a:miter lim="800000"/>
            <a:headEnd/>
            <a:tailEnd/>
          </a:ln>
        </p:spPr>
        <p:txBody>
          <a:bodyPr wrap="none" lIns="0" tIns="0" rIns="0" bIns="0">
            <a:prstTxWarp prst="textNoShape">
              <a:avLst/>
            </a:prstTxWarp>
            <a:spAutoFit/>
          </a:bodyPr>
          <a:lstStyle/>
          <a:p>
            <a:pPr algn="ctr"/>
            <a:r>
              <a:rPr lang="en-US" sz="1800" b="1" u="none">
                <a:solidFill>
                  <a:srgbClr val="FFFFFF"/>
                </a:solidFill>
                <a:latin typeface="Arial" pitchFamily="-105" charset="0"/>
              </a:rPr>
              <a:t>6,000,000</a:t>
            </a:r>
            <a:endParaRPr lang="en-US" sz="1800" u="none">
              <a:latin typeface="Arial" pitchFamily="-105" charset="0"/>
            </a:endParaRPr>
          </a:p>
        </p:txBody>
      </p:sp>
      <p:sp>
        <p:nvSpPr>
          <p:cNvPr id="32801" name="Rectangle 33"/>
          <p:cNvSpPr>
            <a:spLocks noChangeArrowheads="1"/>
          </p:cNvSpPr>
          <p:nvPr/>
        </p:nvSpPr>
        <p:spPr bwMode="auto">
          <a:xfrm>
            <a:off x="2165350" y="2597150"/>
            <a:ext cx="1016000" cy="274638"/>
          </a:xfrm>
          <a:prstGeom prst="rect">
            <a:avLst/>
          </a:prstGeom>
          <a:noFill/>
          <a:ln w="9525">
            <a:noFill/>
            <a:miter lim="800000"/>
            <a:headEnd/>
            <a:tailEnd/>
          </a:ln>
        </p:spPr>
        <p:txBody>
          <a:bodyPr wrap="none" lIns="0" tIns="0" rIns="0" bIns="0">
            <a:prstTxWarp prst="textNoShape">
              <a:avLst/>
            </a:prstTxWarp>
            <a:spAutoFit/>
          </a:bodyPr>
          <a:lstStyle/>
          <a:p>
            <a:pPr algn="ctr"/>
            <a:r>
              <a:rPr lang="en-US" sz="1800" b="1" u="none">
                <a:solidFill>
                  <a:srgbClr val="FFFFFF"/>
                </a:solidFill>
                <a:latin typeface="Arial" pitchFamily="-105" charset="0"/>
              </a:rPr>
              <a:t>7,000,000</a:t>
            </a:r>
            <a:endParaRPr lang="en-US" sz="1800" u="none">
              <a:latin typeface="Arial" pitchFamily="-105" charset="0"/>
            </a:endParaRPr>
          </a:p>
        </p:txBody>
      </p:sp>
      <p:sp>
        <p:nvSpPr>
          <p:cNvPr id="32802" name="Rectangle 34"/>
          <p:cNvSpPr>
            <a:spLocks noChangeArrowheads="1"/>
          </p:cNvSpPr>
          <p:nvPr/>
        </p:nvSpPr>
        <p:spPr bwMode="auto">
          <a:xfrm>
            <a:off x="2165350" y="2187575"/>
            <a:ext cx="1016000" cy="274638"/>
          </a:xfrm>
          <a:prstGeom prst="rect">
            <a:avLst/>
          </a:prstGeom>
          <a:noFill/>
          <a:ln w="9525">
            <a:noFill/>
            <a:miter lim="800000"/>
            <a:headEnd/>
            <a:tailEnd/>
          </a:ln>
        </p:spPr>
        <p:txBody>
          <a:bodyPr wrap="none" lIns="0" tIns="0" rIns="0" bIns="0">
            <a:prstTxWarp prst="textNoShape">
              <a:avLst/>
            </a:prstTxWarp>
            <a:spAutoFit/>
          </a:bodyPr>
          <a:lstStyle/>
          <a:p>
            <a:pPr algn="ctr"/>
            <a:r>
              <a:rPr lang="en-US" sz="1800" b="1" u="none">
                <a:solidFill>
                  <a:srgbClr val="FFFFFF"/>
                </a:solidFill>
                <a:latin typeface="Arial" pitchFamily="-105" charset="0"/>
              </a:rPr>
              <a:t>8,000,000</a:t>
            </a:r>
            <a:endParaRPr lang="en-US" sz="1800" u="none">
              <a:latin typeface="Arial" pitchFamily="-105" charset="0"/>
            </a:endParaRPr>
          </a:p>
        </p:txBody>
      </p:sp>
      <p:sp>
        <p:nvSpPr>
          <p:cNvPr id="32803" name="Rectangle 35"/>
          <p:cNvSpPr>
            <a:spLocks noChangeArrowheads="1"/>
          </p:cNvSpPr>
          <p:nvPr/>
        </p:nvSpPr>
        <p:spPr bwMode="auto">
          <a:xfrm>
            <a:off x="2165350" y="1776413"/>
            <a:ext cx="1016000" cy="274637"/>
          </a:xfrm>
          <a:prstGeom prst="rect">
            <a:avLst/>
          </a:prstGeom>
          <a:noFill/>
          <a:ln w="9525">
            <a:noFill/>
            <a:miter lim="800000"/>
            <a:headEnd/>
            <a:tailEnd/>
          </a:ln>
        </p:spPr>
        <p:txBody>
          <a:bodyPr wrap="none" lIns="0" tIns="0" rIns="0" bIns="0">
            <a:prstTxWarp prst="textNoShape">
              <a:avLst/>
            </a:prstTxWarp>
            <a:spAutoFit/>
          </a:bodyPr>
          <a:lstStyle/>
          <a:p>
            <a:pPr algn="ctr"/>
            <a:r>
              <a:rPr lang="en-US" sz="1800" b="1" u="none">
                <a:solidFill>
                  <a:srgbClr val="FFFFFF"/>
                </a:solidFill>
                <a:latin typeface="Arial" pitchFamily="-105" charset="0"/>
              </a:rPr>
              <a:t>9,000,000</a:t>
            </a:r>
            <a:endParaRPr lang="en-US" sz="1800" u="none">
              <a:latin typeface="Arial" pitchFamily="-105" charset="0"/>
            </a:endParaRPr>
          </a:p>
        </p:txBody>
      </p:sp>
      <p:sp>
        <p:nvSpPr>
          <p:cNvPr id="32804" name="Rectangle 36"/>
          <p:cNvSpPr>
            <a:spLocks noChangeArrowheads="1"/>
          </p:cNvSpPr>
          <p:nvPr/>
        </p:nvSpPr>
        <p:spPr bwMode="auto">
          <a:xfrm>
            <a:off x="3101975" y="5813425"/>
            <a:ext cx="508000" cy="274638"/>
          </a:xfrm>
          <a:prstGeom prst="rect">
            <a:avLst/>
          </a:prstGeom>
          <a:noFill/>
          <a:ln w="9525">
            <a:noFill/>
            <a:miter lim="800000"/>
            <a:headEnd/>
            <a:tailEnd/>
          </a:ln>
        </p:spPr>
        <p:txBody>
          <a:bodyPr wrap="none" lIns="0" tIns="0" rIns="0" bIns="0">
            <a:prstTxWarp prst="textNoShape">
              <a:avLst/>
            </a:prstTxWarp>
            <a:spAutoFit/>
          </a:bodyPr>
          <a:lstStyle/>
          <a:p>
            <a:pPr algn="ctr"/>
            <a:r>
              <a:rPr lang="en-US" sz="1800" b="1" u="none">
                <a:solidFill>
                  <a:srgbClr val="FFFFFF"/>
                </a:solidFill>
                <a:latin typeface="Arial" pitchFamily="-105" charset="0"/>
              </a:rPr>
              <a:t>1990</a:t>
            </a:r>
            <a:endParaRPr lang="en-US" sz="1800" u="none">
              <a:latin typeface="Arial" pitchFamily="-105" charset="0"/>
            </a:endParaRPr>
          </a:p>
        </p:txBody>
      </p:sp>
      <p:sp>
        <p:nvSpPr>
          <p:cNvPr id="32805" name="Rectangle 37"/>
          <p:cNvSpPr>
            <a:spLocks noChangeArrowheads="1"/>
          </p:cNvSpPr>
          <p:nvPr/>
        </p:nvSpPr>
        <p:spPr bwMode="auto">
          <a:xfrm>
            <a:off x="4835525" y="5813425"/>
            <a:ext cx="508000" cy="274638"/>
          </a:xfrm>
          <a:prstGeom prst="rect">
            <a:avLst/>
          </a:prstGeom>
          <a:noFill/>
          <a:ln w="9525">
            <a:noFill/>
            <a:miter lim="800000"/>
            <a:headEnd/>
            <a:tailEnd/>
          </a:ln>
        </p:spPr>
        <p:txBody>
          <a:bodyPr wrap="none" lIns="0" tIns="0" rIns="0" bIns="0">
            <a:prstTxWarp prst="textNoShape">
              <a:avLst/>
            </a:prstTxWarp>
            <a:spAutoFit/>
          </a:bodyPr>
          <a:lstStyle/>
          <a:p>
            <a:pPr algn="ctr"/>
            <a:r>
              <a:rPr lang="en-US" sz="1800" b="1" u="none">
                <a:solidFill>
                  <a:srgbClr val="FFFFFF"/>
                </a:solidFill>
                <a:latin typeface="Arial" pitchFamily="-105" charset="0"/>
              </a:rPr>
              <a:t>2000</a:t>
            </a:r>
            <a:endParaRPr lang="en-US" sz="1800" u="none">
              <a:latin typeface="Arial" pitchFamily="-105" charset="0"/>
            </a:endParaRPr>
          </a:p>
        </p:txBody>
      </p:sp>
      <p:sp>
        <p:nvSpPr>
          <p:cNvPr id="32806" name="Rectangle 38"/>
          <p:cNvSpPr>
            <a:spLocks noChangeArrowheads="1"/>
          </p:cNvSpPr>
          <p:nvPr/>
        </p:nvSpPr>
        <p:spPr bwMode="auto">
          <a:xfrm>
            <a:off x="6569075" y="5813425"/>
            <a:ext cx="508000" cy="274638"/>
          </a:xfrm>
          <a:prstGeom prst="rect">
            <a:avLst/>
          </a:prstGeom>
          <a:noFill/>
          <a:ln w="9525">
            <a:noFill/>
            <a:miter lim="800000"/>
            <a:headEnd/>
            <a:tailEnd/>
          </a:ln>
        </p:spPr>
        <p:txBody>
          <a:bodyPr wrap="none" lIns="0" tIns="0" rIns="0" bIns="0">
            <a:prstTxWarp prst="textNoShape">
              <a:avLst/>
            </a:prstTxWarp>
            <a:spAutoFit/>
          </a:bodyPr>
          <a:lstStyle/>
          <a:p>
            <a:pPr algn="ctr"/>
            <a:r>
              <a:rPr lang="en-US" sz="1800" b="1" u="none">
                <a:solidFill>
                  <a:srgbClr val="FFFFFF"/>
                </a:solidFill>
                <a:latin typeface="Arial" pitchFamily="-105" charset="0"/>
              </a:rPr>
              <a:t>2010</a:t>
            </a:r>
            <a:endParaRPr lang="en-US" sz="1800" u="none">
              <a:latin typeface="Arial" pitchFamily="-105" charset="0"/>
            </a:endParaRPr>
          </a:p>
        </p:txBody>
      </p:sp>
      <p:sp>
        <p:nvSpPr>
          <p:cNvPr id="32807" name="Rectangle 39"/>
          <p:cNvSpPr>
            <a:spLocks noChangeArrowheads="1"/>
          </p:cNvSpPr>
          <p:nvPr/>
        </p:nvSpPr>
        <p:spPr bwMode="auto">
          <a:xfrm>
            <a:off x="8302625" y="5813425"/>
            <a:ext cx="508000" cy="274638"/>
          </a:xfrm>
          <a:prstGeom prst="rect">
            <a:avLst/>
          </a:prstGeom>
          <a:noFill/>
          <a:ln w="9525">
            <a:noFill/>
            <a:miter lim="800000"/>
            <a:headEnd/>
            <a:tailEnd/>
          </a:ln>
        </p:spPr>
        <p:txBody>
          <a:bodyPr wrap="none" lIns="0" tIns="0" rIns="0" bIns="0">
            <a:prstTxWarp prst="textNoShape">
              <a:avLst/>
            </a:prstTxWarp>
            <a:spAutoFit/>
          </a:bodyPr>
          <a:lstStyle/>
          <a:p>
            <a:pPr algn="ctr"/>
            <a:r>
              <a:rPr lang="en-US" sz="1800" b="1" u="none">
                <a:solidFill>
                  <a:srgbClr val="FFFFFF"/>
                </a:solidFill>
                <a:latin typeface="Arial" pitchFamily="-105" charset="0"/>
              </a:rPr>
              <a:t>2020</a:t>
            </a:r>
            <a:endParaRPr lang="en-US" sz="1800" u="none">
              <a:latin typeface="Arial" pitchFamily="-105" charset="0"/>
            </a:endParaRPr>
          </a:p>
        </p:txBody>
      </p:sp>
      <p:sp>
        <p:nvSpPr>
          <p:cNvPr id="32808" name="Text Box 40"/>
          <p:cNvSpPr txBox="1">
            <a:spLocks noChangeArrowheads="1"/>
          </p:cNvSpPr>
          <p:nvPr/>
        </p:nvSpPr>
        <p:spPr bwMode="auto">
          <a:xfrm>
            <a:off x="173038" y="2781300"/>
            <a:ext cx="1854200" cy="915988"/>
          </a:xfrm>
          <a:prstGeom prst="rect">
            <a:avLst/>
          </a:prstGeom>
          <a:noFill/>
          <a:ln w="9525">
            <a:noFill/>
            <a:miter lim="800000"/>
            <a:headEnd/>
            <a:tailEnd/>
          </a:ln>
        </p:spPr>
        <p:txBody>
          <a:bodyPr wrap="none">
            <a:prstTxWarp prst="textNoShape">
              <a:avLst/>
            </a:prstTxWarp>
            <a:spAutoFit/>
          </a:bodyPr>
          <a:lstStyle/>
          <a:p>
            <a:pPr algn="ctr"/>
            <a:r>
              <a:rPr lang="en-US" sz="1800" b="1" u="none">
                <a:latin typeface="Arial" pitchFamily="-105" charset="0"/>
              </a:rPr>
              <a:t>Male Medicare</a:t>
            </a:r>
            <a:br>
              <a:rPr lang="en-US" sz="1800" b="1" u="none">
                <a:latin typeface="Arial" pitchFamily="-105" charset="0"/>
              </a:rPr>
            </a:br>
            <a:r>
              <a:rPr lang="en-US" sz="1800" b="1" u="none">
                <a:latin typeface="Arial" pitchFamily="-105" charset="0"/>
              </a:rPr>
              <a:t>patients (&gt;65 y)</a:t>
            </a:r>
            <a:br>
              <a:rPr lang="en-US" sz="1800" b="1" u="none">
                <a:latin typeface="Arial" pitchFamily="-105" charset="0"/>
              </a:rPr>
            </a:br>
            <a:r>
              <a:rPr lang="en-US" sz="1800" b="1" u="none">
                <a:latin typeface="Arial" pitchFamily="-105" charset="0"/>
              </a:rPr>
              <a:t>with LUTS/BPH</a:t>
            </a:r>
          </a:p>
        </p:txBody>
      </p:sp>
      <p:sp>
        <p:nvSpPr>
          <p:cNvPr id="32809" name="Text Box 41"/>
          <p:cNvSpPr txBox="1">
            <a:spLocks noChangeArrowheads="1"/>
          </p:cNvSpPr>
          <p:nvPr/>
        </p:nvSpPr>
        <p:spPr bwMode="auto">
          <a:xfrm>
            <a:off x="8531225" y="6246813"/>
            <a:ext cx="184150" cy="366712"/>
          </a:xfrm>
          <a:prstGeom prst="rect">
            <a:avLst/>
          </a:prstGeom>
          <a:noFill/>
          <a:ln w="9525">
            <a:noFill/>
            <a:miter lim="800000"/>
            <a:headEnd/>
            <a:tailEnd/>
          </a:ln>
        </p:spPr>
        <p:txBody>
          <a:bodyPr wrap="none" anchor="b">
            <a:prstTxWarp prst="textNoShape">
              <a:avLst/>
            </a:prstTxWarp>
            <a:spAutoFit/>
          </a:bodyPr>
          <a:lstStyle/>
          <a:p>
            <a:pPr algn="r"/>
            <a:endParaRPr lang="en-US" sz="1800" u="none">
              <a:latin typeface="Arial" pitchFamily="-105" charset="0"/>
            </a:endParaRPr>
          </a:p>
        </p:txBody>
      </p:sp>
      <p:sp>
        <p:nvSpPr>
          <p:cNvPr id="32810" name="Text Box 42"/>
          <p:cNvSpPr txBox="1">
            <a:spLocks noChangeArrowheads="1"/>
          </p:cNvSpPr>
          <p:nvPr/>
        </p:nvSpPr>
        <p:spPr bwMode="auto">
          <a:xfrm>
            <a:off x="2667000" y="6324600"/>
            <a:ext cx="4510088" cy="444500"/>
          </a:xfrm>
          <a:prstGeom prst="rect">
            <a:avLst/>
          </a:prstGeom>
          <a:noFill/>
          <a:ln w="9525">
            <a:noFill/>
            <a:miter lim="800000"/>
            <a:headEnd/>
            <a:tailEnd/>
          </a:ln>
        </p:spPr>
        <p:txBody>
          <a:bodyPr anchor="b">
            <a:prstTxWarp prst="textNoShape">
              <a:avLst/>
            </a:prstTxWarp>
          </a:bodyPr>
          <a:lstStyle/>
          <a:p>
            <a:pPr algn="r"/>
            <a:r>
              <a:rPr lang="en-US" sz="1600" u="none">
                <a:latin typeface="Arial" pitchFamily="-105" charset="0"/>
              </a:rPr>
              <a:t>Weiner DM et al. </a:t>
            </a:r>
            <a:r>
              <a:rPr lang="en-US" sz="1600" i="1" u="none">
                <a:latin typeface="Arial" pitchFamily="-105" charset="0"/>
              </a:rPr>
              <a:t>Urology</a:t>
            </a:r>
            <a:r>
              <a:rPr lang="en-US" sz="1600" u="none">
                <a:latin typeface="Arial" pitchFamily="-105" charset="0"/>
              </a:rPr>
              <a:t>. 1997;49:335-342.</a:t>
            </a:r>
          </a:p>
        </p:txBody>
      </p:sp>
      <p:sp>
        <p:nvSpPr>
          <p:cNvPr id="32811" name="Text Box 43"/>
          <p:cNvSpPr txBox="1">
            <a:spLocks noChangeArrowheads="1"/>
          </p:cNvSpPr>
          <p:nvPr/>
        </p:nvSpPr>
        <p:spPr bwMode="auto">
          <a:xfrm>
            <a:off x="461963" y="6521450"/>
            <a:ext cx="631825"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b="1" u="none">
                <a:solidFill>
                  <a:schemeClr val="accent2"/>
                </a:solidFill>
                <a:latin typeface="Arial" pitchFamily="-105" charset="0"/>
              </a:rPr>
              <a:t>1.7</a:t>
            </a:r>
          </a:p>
        </p:txBody>
      </p:sp>
    </p:spTree>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9|.9|.8|.9"/>
</p:tagLst>
</file>

<file path=ppt/tags/tag2.xml><?xml version="1.0" encoding="utf-8"?>
<p:tagLst xmlns:a="http://schemas.openxmlformats.org/drawingml/2006/main" xmlns:r="http://schemas.openxmlformats.org/officeDocument/2006/relationships" xmlns:p="http://schemas.openxmlformats.org/presentationml/2006/main">
  <p:tag name="TIMING" val="|.8|1.1|1.2"/>
</p:tagLst>
</file>

<file path=ppt/tags/tag3.xml><?xml version="1.0" encoding="utf-8"?>
<p:tagLst xmlns:a="http://schemas.openxmlformats.org/drawingml/2006/main" xmlns:r="http://schemas.openxmlformats.org/officeDocument/2006/relationships" xmlns:p="http://schemas.openxmlformats.org/presentationml/2006/main">
  <p:tag name="TIMING" val="|.7|1|.5"/>
</p:tagLst>
</file>

<file path=ppt/tags/tag4.xml><?xml version="1.0" encoding="utf-8"?>
<p:tagLst xmlns:a="http://schemas.openxmlformats.org/drawingml/2006/main" xmlns:r="http://schemas.openxmlformats.org/officeDocument/2006/relationships" xmlns:p="http://schemas.openxmlformats.org/presentationml/2006/main">
  <p:tag name="TIMING" val="|.7|4|.5|.5"/>
</p:tagLst>
</file>

<file path=ppt/theme/theme1.xml><?xml version="1.0" encoding="utf-8"?>
<a:theme xmlns:a="http://schemas.openxmlformats.org/drawingml/2006/main" name="jaffe">
  <a:themeElements>
    <a:clrScheme name="jaff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jaff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sng"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sng" strike="noStrike" cap="none" normalizeH="0" baseline="0">
            <a:ln>
              <a:noFill/>
            </a:ln>
            <a:solidFill>
              <a:schemeClr val="tx1"/>
            </a:solidFill>
            <a:effectLst/>
            <a:latin typeface="Times New Roman" pitchFamily="-107" charset="0"/>
          </a:defRPr>
        </a:defPPr>
      </a:lstStyle>
    </a:lnDef>
  </a:objectDefaults>
  <a:extraClrSchemeLst>
    <a:extraClrScheme>
      <a:clrScheme name="jaff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jaff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jaff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jaff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jaff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jaff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Designs\jaffe.pot</Template>
  <TotalTime>305</TotalTime>
  <Words>7987</Words>
  <Application>Microsoft Office PowerPoint</Application>
  <PresentationFormat>On-screen Show (4:3)</PresentationFormat>
  <Paragraphs>1257</Paragraphs>
  <Slides>72</Slides>
  <Notes>61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74" baseType="lpstr">
      <vt:lpstr>jaffe</vt:lpstr>
      <vt:lpstr>Chart</vt:lpstr>
      <vt:lpstr>Update on Benign Prostatic Hyperplasia</vt:lpstr>
      <vt:lpstr>Nobel Prize Winners in Urology</vt:lpstr>
      <vt:lpstr>PowerPoint Presentation</vt:lpstr>
      <vt:lpstr>Introduction</vt:lpstr>
      <vt:lpstr>A Modern View of BPH Clinical, Anatomic, and Pathophysiologic Changes</vt:lpstr>
      <vt:lpstr>Prevalence of BPH Versus  Other Common Conditions</vt:lpstr>
      <vt:lpstr>Prevalence of Histologic BPH</vt:lpstr>
      <vt:lpstr>Natural History of BPH:  Prostate Volume Increases</vt:lpstr>
      <vt:lpstr>Prevalence of Symptomatic BPH</vt:lpstr>
      <vt:lpstr>Natural History of BPH:  Qmax and Voided Volume</vt:lpstr>
      <vt:lpstr>Natural History of BPH: Risk of Acute Urinary Retention Increases</vt:lpstr>
      <vt:lpstr>Natural History of BPH:                        Risk of Surgery Increases</vt:lpstr>
      <vt:lpstr>PSA… It’s not just for cancer</vt:lpstr>
      <vt:lpstr>Serum PSA and Prostate Volume Increases Correlate with Age</vt:lpstr>
      <vt:lpstr>PSA as a Predictor of Future  Prostate Growth</vt:lpstr>
      <vt:lpstr>Incidence of AUR and/or Surgery  Over 4 Years by PSA Tertiles</vt:lpstr>
      <vt:lpstr>What is “BPH”?</vt:lpstr>
      <vt:lpstr>Terminology</vt:lpstr>
      <vt:lpstr>LUTS</vt:lpstr>
      <vt:lpstr>OAB: US Prevalence by Age</vt:lpstr>
      <vt:lpstr>Differential Diagnosis</vt:lpstr>
      <vt:lpstr>Old Paradigm</vt:lpstr>
      <vt:lpstr>Subsequent Paradigm</vt:lpstr>
      <vt:lpstr>Current Paradigm</vt:lpstr>
      <vt:lpstr>BPH/LUTS Pathophysiology</vt:lpstr>
      <vt:lpstr>Initial Evaluation</vt:lpstr>
      <vt:lpstr>Evaluation (Part 1)</vt:lpstr>
      <vt:lpstr>Evaluation (Part 2)</vt:lpstr>
      <vt:lpstr>Goals of Therapy for BPH</vt:lpstr>
      <vt:lpstr> Medical Treatments for  BPH, LUTS, BOO</vt:lpstr>
      <vt:lpstr>Role of a1-Adrenoreceptors</vt:lpstr>
      <vt:lpstr>Comparison of -Adrenergic Blockers</vt:lpstr>
      <vt:lpstr>Tamsulosin: Clinical Efficacy</vt:lpstr>
      <vt:lpstr>Dihydrotestosterone (DHT) Action</vt:lpstr>
      <vt:lpstr>Clinical Efficacy of 5-ARIs</vt:lpstr>
      <vt:lpstr>Adverse Events</vt:lpstr>
      <vt:lpstr>Rationale for  Combination Therapy</vt:lpstr>
      <vt:lpstr>MTOPS (Medical Treatment of Prostatic Symptoms) &amp; Combination Therapy</vt:lpstr>
      <vt:lpstr>PowerPoint Presentation</vt:lpstr>
      <vt:lpstr>MTOPS Doxazosin/Finasteride/Combination</vt:lpstr>
      <vt:lpstr>PowerPoint Presentation</vt:lpstr>
      <vt:lpstr>Cumulative Incidence of AUR</vt:lpstr>
      <vt:lpstr>Cumulative Incidence of  BPH-Related Surgery </vt:lpstr>
      <vt:lpstr>MTOPS Conclusions</vt:lpstr>
      <vt:lpstr>Combination Treatment with An  -Blocker Plus An Anticholinergic for Bladder Outlet Obstruction:  A Prospective, Randomized, Controlled Study</vt:lpstr>
      <vt:lpstr>Detrol® and Tamsulosin Combination Therapy in Men With BOO and OAB</vt:lpstr>
      <vt:lpstr>Detrol® and Tamsulosin Combination Therapy in Men with BOO and OAB:  Effects on Urodynamic Parameters</vt:lpstr>
      <vt:lpstr>Detrol® and Tamsulosin Therapy in Men With BOO and OAB:  Effects on QoL </vt:lpstr>
      <vt:lpstr>Detrol® and Tamsulosin Therapy in Men With BOO and OAB: Conclusions</vt:lpstr>
      <vt:lpstr>PowerPoint Presentation</vt:lpstr>
      <vt:lpstr>Surgical Therapy</vt:lpstr>
      <vt:lpstr>Indications for Surgery</vt:lpstr>
      <vt:lpstr>Alphabet Soup</vt:lpstr>
      <vt:lpstr>Transurethral Resection of the Prostate (TURP): Overview</vt:lpstr>
      <vt:lpstr>PowerPoint Presentation</vt:lpstr>
      <vt:lpstr>TURP: Efficacy</vt:lpstr>
      <vt:lpstr>TURP: Complications</vt:lpstr>
      <vt:lpstr>BPH, LUTS &amp; SEX</vt:lpstr>
      <vt:lpstr>BPH, LUTS &amp; SEX</vt:lpstr>
      <vt:lpstr>PowerPoint Presentation</vt:lpstr>
      <vt:lpstr>BPH and Sexual Dysfunction</vt:lpstr>
      <vt:lpstr>MSAM-7</vt:lpstr>
      <vt:lpstr>PowerPoint Presentation</vt:lpstr>
      <vt:lpstr>Methodology: </vt:lpstr>
      <vt:lpstr>PowerPoint Presentation</vt:lpstr>
      <vt:lpstr>PowerPoint Presentation</vt:lpstr>
      <vt:lpstr>MSAM-7:  Sex Declined With Increasing Severity of LUTS </vt:lpstr>
      <vt:lpstr>MSAM-7  ED Increased With Increasing Severity of LUTS </vt:lpstr>
      <vt:lpstr>PowerPoint Presentation</vt:lpstr>
      <vt:lpstr>PowerPoint Presentation</vt:lpstr>
      <vt:lpstr>Tadalafil for BPH/LUTS</vt:lpstr>
      <vt:lpstr>Take-Home Messages</vt:lpstr>
    </vt:vector>
  </TitlesOfParts>
  <Company>TUHS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dc:creator>
  <cp:lastModifiedBy>SemanJoh</cp:lastModifiedBy>
  <cp:revision>26</cp:revision>
  <dcterms:created xsi:type="dcterms:W3CDTF">2014-01-17T00:28:43Z</dcterms:created>
  <dcterms:modified xsi:type="dcterms:W3CDTF">2014-01-21T19:54:35Z</dcterms:modified>
</cp:coreProperties>
</file>