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256" r:id="rId2"/>
    <p:sldId id="276" r:id="rId3"/>
    <p:sldId id="282" r:id="rId4"/>
    <p:sldId id="284" r:id="rId5"/>
    <p:sldId id="270" r:id="rId6"/>
    <p:sldId id="285" r:id="rId7"/>
    <p:sldId id="289" r:id="rId8"/>
    <p:sldId id="272" r:id="rId9"/>
    <p:sldId id="279" r:id="rId10"/>
    <p:sldId id="277" r:id="rId11"/>
    <p:sldId id="278" r:id="rId12"/>
    <p:sldId id="280" r:id="rId13"/>
    <p:sldId id="259" r:id="rId14"/>
    <p:sldId id="290" r:id="rId15"/>
    <p:sldId id="269" r:id="rId16"/>
    <p:sldId id="286" r:id="rId17"/>
    <p:sldId id="257" r:id="rId18"/>
    <p:sldId id="262" r:id="rId19"/>
    <p:sldId id="261" r:id="rId20"/>
    <p:sldId id="258" r:id="rId21"/>
    <p:sldId id="273" r:id="rId22"/>
    <p:sldId id="287" r:id="rId23"/>
    <p:sldId id="263" r:id="rId24"/>
    <p:sldId id="281" r:id="rId25"/>
    <p:sldId id="264" r:id="rId26"/>
    <p:sldId id="266" r:id="rId27"/>
    <p:sldId id="288" r:id="rId28"/>
    <p:sldId id="274" r:id="rId29"/>
    <p:sldId id="267" r:id="rId30"/>
    <p:sldId id="265" r:id="rId31"/>
    <p:sldId id="275" r:id="rId32"/>
    <p:sldId id="291" r:id="rId33"/>
    <p:sldId id="268" r:id="rId34"/>
    <p:sldId id="271"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CB2458-66B0-4F40-887C-F7FA125CF53D}">
          <p14:sldIdLst>
            <p14:sldId id="256"/>
            <p14:sldId id="276"/>
            <p14:sldId id="282"/>
            <p14:sldId id="284"/>
            <p14:sldId id="270"/>
            <p14:sldId id="285"/>
            <p14:sldId id="289"/>
            <p14:sldId id="272"/>
            <p14:sldId id="279"/>
            <p14:sldId id="277"/>
            <p14:sldId id="278"/>
            <p14:sldId id="280"/>
            <p14:sldId id="259"/>
            <p14:sldId id="290"/>
            <p14:sldId id="269"/>
            <p14:sldId id="286"/>
            <p14:sldId id="257"/>
          </p14:sldIdLst>
        </p14:section>
        <p14:section name="Untitled Section" id="{9CC873F0-05E4-4153-9B0B-EF7282543C7F}">
          <p14:sldIdLst>
            <p14:sldId id="262"/>
            <p14:sldId id="261"/>
            <p14:sldId id="258"/>
            <p14:sldId id="273"/>
            <p14:sldId id="287"/>
            <p14:sldId id="263"/>
            <p14:sldId id="281"/>
            <p14:sldId id="264"/>
            <p14:sldId id="266"/>
            <p14:sldId id="288"/>
            <p14:sldId id="274"/>
            <p14:sldId id="267"/>
            <p14:sldId id="265"/>
            <p14:sldId id="275"/>
            <p14:sldId id="291"/>
            <p14:sldId id="268"/>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k, Audrey C." initials="CAC" lastIdx="5" clrIdx="0">
    <p:extLst>
      <p:ext uri="{19B8F6BF-5375-455C-9EA6-DF929625EA0E}">
        <p15:presenceInfo xmlns:p15="http://schemas.microsoft.com/office/powerpoint/2012/main" userId="S-1-5-21-1757981266-1417001333-60340875-402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41" d="100"/>
          <a:sy n="41" d="100"/>
        </p:scale>
        <p:origin x="924" y="60"/>
      </p:cViewPr>
      <p:guideLst/>
    </p:cSldViewPr>
  </p:slideViewPr>
  <p:notesTextViewPr>
    <p:cViewPr>
      <p:scale>
        <a:sx n="1" d="1"/>
        <a:sy n="1" d="1"/>
      </p:scale>
      <p:origin x="0" y="0"/>
    </p:cViewPr>
  </p:notesTextViewPr>
  <p:notesViewPr>
    <p:cSldViewPr snapToGrid="0">
      <p:cViewPr varScale="1">
        <p:scale>
          <a:sx n="69" d="100"/>
          <a:sy n="69" d="100"/>
        </p:scale>
        <p:origin x="275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30C4450-267F-44C0-8C8F-E9DE0A5747F9}" type="datetimeFigureOut">
              <a:rPr lang="en-US" smtClean="0"/>
              <a:t>5/31/2022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BB79302-839C-40AC-9C8D-C67B3A21676A}" type="slidenum">
              <a:rPr lang="en-US" smtClean="0"/>
              <a:t>‹#›</a:t>
            </a:fld>
            <a:endParaRPr lang="en-US"/>
          </a:p>
        </p:txBody>
      </p:sp>
    </p:spTree>
    <p:extLst>
      <p:ext uri="{BB962C8B-B14F-4D97-AF65-F5344CB8AC3E}">
        <p14:creationId xmlns:p14="http://schemas.microsoft.com/office/powerpoint/2010/main" val="269017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1</a:t>
            </a:fld>
            <a:endParaRPr lang="en-US"/>
          </a:p>
        </p:txBody>
      </p:sp>
    </p:spTree>
    <p:extLst>
      <p:ext uri="{BB962C8B-B14F-4D97-AF65-F5344CB8AC3E}">
        <p14:creationId xmlns:p14="http://schemas.microsoft.com/office/powerpoint/2010/main" val="2314973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hidden</a:t>
            </a:r>
            <a:endParaRPr lang="en-US" dirty="0"/>
          </a:p>
        </p:txBody>
      </p:sp>
      <p:sp>
        <p:nvSpPr>
          <p:cNvPr id="4" name="Slide Number Placeholder 3"/>
          <p:cNvSpPr>
            <a:spLocks noGrp="1"/>
          </p:cNvSpPr>
          <p:nvPr>
            <p:ph type="sldNum" sz="quarter" idx="10"/>
          </p:nvPr>
        </p:nvSpPr>
        <p:spPr/>
        <p:txBody>
          <a:bodyPr/>
          <a:lstStyle/>
          <a:p>
            <a:fld id="{ABB79302-839C-40AC-9C8D-C67B3A21676A}" type="slidenum">
              <a:rPr lang="en-US" smtClean="0"/>
              <a:t>11</a:t>
            </a:fld>
            <a:endParaRPr lang="en-US"/>
          </a:p>
        </p:txBody>
      </p:sp>
    </p:spTree>
    <p:extLst>
      <p:ext uri="{BB962C8B-B14F-4D97-AF65-F5344CB8AC3E}">
        <p14:creationId xmlns:p14="http://schemas.microsoft.com/office/powerpoint/2010/main" val="1302468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79302-839C-40AC-9C8D-C67B3A21676A}" type="slidenum">
              <a:rPr lang="en-US" smtClean="0"/>
              <a:t>12</a:t>
            </a:fld>
            <a:endParaRPr lang="en-US"/>
          </a:p>
        </p:txBody>
      </p:sp>
    </p:spTree>
    <p:extLst>
      <p:ext uri="{BB962C8B-B14F-4D97-AF65-F5344CB8AC3E}">
        <p14:creationId xmlns:p14="http://schemas.microsoft.com/office/powerpoint/2010/main" val="6775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Soluble fiber can help lower blood cholesterol</a:t>
            </a:r>
            <a:r>
              <a:rPr lang="en-US" baseline="0" dirty="0" smtClean="0"/>
              <a:t> and glucose levels. Slows digestion and may help with weight loss due to creating feeling of fullness. Some folks are concerned about  </a:t>
            </a:r>
            <a:r>
              <a:rPr kumimoji="0" lang="en-US" sz="20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Phytates and </a:t>
            </a:r>
            <a:r>
              <a:rPr kumimoji="0" lang="en-US" sz="2000" b="0" i="0" u="none" strike="noStrike" kern="1200" cap="none" spc="0" normalizeH="0" baseline="0" noProof="0" dirty="0" err="1" smtClean="0">
                <a:ln>
                  <a:noFill/>
                </a:ln>
                <a:solidFill>
                  <a:prstClr val="black">
                    <a:lumMod val="85000"/>
                    <a:lumOff val="15000"/>
                  </a:prstClr>
                </a:solidFill>
                <a:effectLst/>
                <a:uLnTx/>
                <a:uFillTx/>
                <a:latin typeface="Garamond" panose="02020404030301010803"/>
                <a:ea typeface="+mn-ea"/>
                <a:cs typeface="+mn-cs"/>
              </a:rPr>
              <a:t>phytic</a:t>
            </a:r>
            <a:r>
              <a:rPr kumimoji="0" lang="en-US" sz="20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 </a:t>
            </a:r>
            <a:r>
              <a:rPr kumimoji="0" lang="en-US" sz="2000" b="0" i="0" u="none" strike="noStrike" kern="1200" cap="none" spc="0" normalizeH="0" baseline="0" noProof="0" smtClean="0">
                <a:ln>
                  <a:noFill/>
                </a:ln>
                <a:solidFill>
                  <a:prstClr val="black">
                    <a:lumMod val="85000"/>
                    <a:lumOff val="15000"/>
                  </a:prstClr>
                </a:solidFill>
                <a:effectLst/>
                <a:uLnTx/>
                <a:uFillTx/>
                <a:latin typeface="Garamond" panose="02020404030301010803"/>
                <a:ea typeface="+mn-ea"/>
                <a:cs typeface="+mn-cs"/>
              </a:rPr>
              <a:t>acid which are </a:t>
            </a:r>
            <a:r>
              <a:rPr kumimoji="0" lang="en-US" sz="20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antioxidant compounds found in whole grains, legumes, nuts and seeds. The chief concern about phytates is that they can bind to certain dietary minerals including iron, zinc, manganese and, to a lesser extent calcium, and slow their absorption. Cooking reduces the amount of </a:t>
            </a:r>
            <a:r>
              <a:rPr kumimoji="0" lang="en-US" sz="2000" b="0" i="0" u="none" strike="noStrike" kern="1200" cap="none" spc="0" normalizeH="0" baseline="0" noProof="0" dirty="0" err="1" smtClean="0">
                <a:ln>
                  <a:noFill/>
                </a:ln>
                <a:solidFill>
                  <a:prstClr val="black">
                    <a:lumMod val="85000"/>
                    <a:lumOff val="15000"/>
                  </a:prstClr>
                </a:solidFill>
                <a:effectLst/>
                <a:uLnTx/>
                <a:uFillTx/>
                <a:latin typeface="Garamond" panose="02020404030301010803"/>
                <a:ea typeface="+mn-ea"/>
                <a:cs typeface="+mn-cs"/>
              </a:rPr>
              <a:t>phytic</a:t>
            </a:r>
            <a:r>
              <a:rPr kumimoji="0" lang="en-US" sz="20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 acid as does soaking in something acidic like vinegar, yogurt or buttermilk. Phytates have benefits like protecting normal cells and reducing inflammation</a:t>
            </a:r>
          </a:p>
          <a:p>
            <a:pPr marL="285750" marR="0" lvl="0" indent="-285750" algn="l" defTabSz="457200" rtl="0" eaLnBrk="1" fontAlgn="auto" latinLnBrk="0" hangingPunct="1">
              <a:lnSpc>
                <a:spcPct val="100000"/>
              </a:lnSpc>
              <a:spcBef>
                <a:spcPct val="20000"/>
              </a:spcBef>
              <a:spcAft>
                <a:spcPts val="600"/>
              </a:spcAft>
              <a:buClr>
                <a:srgbClr val="AB946B"/>
              </a:buClr>
              <a:buSzPct val="115000"/>
              <a:buFont typeface="Arial"/>
              <a:buChar char="•"/>
              <a:tabLst/>
              <a:defRPr/>
            </a:pPr>
            <a:r>
              <a:rPr kumimoji="0" lang="en-US" sz="24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Oligosaccharides: chemical chains of plant sugars, found in many vegetables, and provide soluble fiber. They are also important for good immune function.</a:t>
            </a:r>
          </a:p>
          <a:p>
            <a:pPr marL="285750" marR="0" lvl="0" indent="-285750" algn="l" defTabSz="457200" rtl="0" eaLnBrk="1" fontAlgn="auto" latinLnBrk="0" hangingPunct="1">
              <a:lnSpc>
                <a:spcPct val="100000"/>
              </a:lnSpc>
              <a:spcBef>
                <a:spcPct val="20000"/>
              </a:spcBef>
              <a:spcAft>
                <a:spcPts val="600"/>
              </a:spcAft>
              <a:buClr>
                <a:srgbClr val="AB946B"/>
              </a:buClr>
              <a:buSzPct val="115000"/>
              <a:buFont typeface="Arial"/>
              <a:buChar char="•"/>
              <a:tabLst/>
              <a:defRPr/>
            </a:pPr>
            <a:endParaRPr kumimoji="0" lang="en-US" sz="20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B79302-839C-40AC-9C8D-C67B3A21676A}" type="slidenum">
              <a:rPr lang="en-US" smtClean="0"/>
              <a:t>13</a:t>
            </a:fld>
            <a:endParaRPr lang="en-US"/>
          </a:p>
        </p:txBody>
      </p:sp>
    </p:spTree>
    <p:extLst>
      <p:ext uri="{BB962C8B-B14F-4D97-AF65-F5344CB8AC3E}">
        <p14:creationId xmlns:p14="http://schemas.microsoft.com/office/powerpoint/2010/main" val="1316914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 fiber intake may lower risk</a:t>
            </a:r>
            <a:r>
              <a:rPr lang="en-US" baseline="0" dirty="0" smtClean="0"/>
              <a:t> for death from heart disease, stroke, T2DM, and/or colon cancer by as much as 24% compared to people who eat little fiber. With each additional 8 gm fiber, risk is decreased btw 5% to 27%. Greatest reductions seen in those with daily intake btw 25-29 gm</a:t>
            </a:r>
          </a:p>
          <a:p>
            <a:r>
              <a:rPr lang="en-US" baseline="0" dirty="0" smtClean="0"/>
              <a:t>You can see that for folks who eat higher amounts of processed foods that are made from white flour are shortchanging themselves of dietary fiber. Also folks may be filling up on higher fat foods like cheese and meats which contain no fiber. </a:t>
            </a:r>
            <a:endParaRPr lang="en-US" dirty="0"/>
          </a:p>
        </p:txBody>
      </p:sp>
      <p:sp>
        <p:nvSpPr>
          <p:cNvPr id="4" name="Slide Number Placeholder 3"/>
          <p:cNvSpPr>
            <a:spLocks noGrp="1"/>
          </p:cNvSpPr>
          <p:nvPr>
            <p:ph type="sldNum" sz="quarter" idx="10"/>
          </p:nvPr>
        </p:nvSpPr>
        <p:spPr/>
        <p:txBody>
          <a:bodyPr/>
          <a:lstStyle/>
          <a:p>
            <a:fld id="{ABB79302-839C-40AC-9C8D-C67B3A21676A}" type="slidenum">
              <a:rPr lang="en-US" smtClean="0"/>
              <a:t>15</a:t>
            </a:fld>
            <a:endParaRPr lang="en-US"/>
          </a:p>
        </p:txBody>
      </p:sp>
    </p:spTree>
    <p:extLst>
      <p:ext uri="{BB962C8B-B14F-4D97-AF65-F5344CB8AC3E}">
        <p14:creationId xmlns:p14="http://schemas.microsoft.com/office/powerpoint/2010/main" val="1009178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16</a:t>
            </a:fld>
            <a:endParaRPr lang="en-US"/>
          </a:p>
        </p:txBody>
      </p:sp>
    </p:spTree>
    <p:extLst>
      <p:ext uri="{BB962C8B-B14F-4D97-AF65-F5344CB8AC3E}">
        <p14:creationId xmlns:p14="http://schemas.microsoft.com/office/powerpoint/2010/main" val="2033390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Legumes contain fiber, resistant starches, and non-digestible carbohydrates like oligosaccharides. Resistant Starch, sometimes called slowly digestible starch, is not digested and enters the colon where it works similarly to fiber by promoting bulky stool and acting as a prebiotic food for beneficial bacteria like </a:t>
            </a:r>
            <a:r>
              <a:rPr lang="en-US" dirty="0" err="1" smtClean="0"/>
              <a:t>Bifidobacteria</a:t>
            </a:r>
            <a:r>
              <a:rPr lang="en-US" dirty="0" smtClean="0"/>
              <a:t>. [9] As these bacteria break down and ferment resistant starches and oligosaccharides, they create gas, which causes bloating and abdominal cramping in some people. Soaking dried beans for at least three hours and cooking them may help decrease this side effect. In the long run, however, these beneficial bacteria support normal bowel function and may reduce levels of cancer-causing compounds. [9] During fermentation, the bacteria also create a short-chain fatty acid called butyrate that may be associated with the prevention of colorectal cancer.</a:t>
            </a:r>
            <a:endParaRPr lang="en-US" dirty="0"/>
          </a:p>
        </p:txBody>
      </p:sp>
      <p:sp>
        <p:nvSpPr>
          <p:cNvPr id="4" name="Slide Number Placeholder 3"/>
          <p:cNvSpPr>
            <a:spLocks noGrp="1"/>
          </p:cNvSpPr>
          <p:nvPr>
            <p:ph type="sldNum" sz="quarter" idx="10"/>
          </p:nvPr>
        </p:nvSpPr>
        <p:spPr/>
        <p:txBody>
          <a:bodyPr/>
          <a:lstStyle/>
          <a:p>
            <a:fld id="{ABB79302-839C-40AC-9C8D-C67B3A21676A}" type="slidenum">
              <a:rPr lang="en-US" smtClean="0"/>
              <a:t>17</a:t>
            </a:fld>
            <a:endParaRPr lang="en-US"/>
          </a:p>
        </p:txBody>
      </p:sp>
    </p:spTree>
    <p:extLst>
      <p:ext uri="{BB962C8B-B14F-4D97-AF65-F5344CB8AC3E}">
        <p14:creationId xmlns:p14="http://schemas.microsoft.com/office/powerpoint/2010/main" val="2846290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18</a:t>
            </a:fld>
            <a:endParaRPr lang="en-US"/>
          </a:p>
        </p:txBody>
      </p:sp>
    </p:spTree>
    <p:extLst>
      <p:ext uri="{BB962C8B-B14F-4D97-AF65-F5344CB8AC3E}">
        <p14:creationId xmlns:p14="http://schemas.microsoft.com/office/powerpoint/2010/main" val="3634599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19</a:t>
            </a:fld>
            <a:endParaRPr lang="en-US"/>
          </a:p>
        </p:txBody>
      </p:sp>
    </p:spTree>
    <p:extLst>
      <p:ext uri="{BB962C8B-B14F-4D97-AF65-F5344CB8AC3E}">
        <p14:creationId xmlns:p14="http://schemas.microsoft.com/office/powerpoint/2010/main" val="1741233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20</a:t>
            </a:fld>
            <a:endParaRPr lang="en-US"/>
          </a:p>
        </p:txBody>
      </p:sp>
    </p:spTree>
    <p:extLst>
      <p:ext uri="{BB962C8B-B14F-4D97-AF65-F5344CB8AC3E}">
        <p14:creationId xmlns:p14="http://schemas.microsoft.com/office/powerpoint/2010/main" val="357906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21</a:t>
            </a:fld>
            <a:endParaRPr lang="en-US"/>
          </a:p>
        </p:txBody>
      </p:sp>
    </p:spTree>
    <p:extLst>
      <p:ext uri="{BB962C8B-B14F-4D97-AF65-F5344CB8AC3E}">
        <p14:creationId xmlns:p14="http://schemas.microsoft.com/office/powerpoint/2010/main" val="220932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2</a:t>
            </a:fld>
            <a:endParaRPr lang="en-US"/>
          </a:p>
        </p:txBody>
      </p:sp>
    </p:spTree>
    <p:extLst>
      <p:ext uri="{BB962C8B-B14F-4D97-AF65-F5344CB8AC3E}">
        <p14:creationId xmlns:p14="http://schemas.microsoft.com/office/powerpoint/2010/main" val="3400950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in calories high in fiber – may support healthy</a:t>
            </a:r>
            <a:r>
              <a:rPr lang="en-US" baseline="0" dirty="0" smtClean="0"/>
              <a:t> weight loss</a:t>
            </a:r>
          </a:p>
          <a:p>
            <a:r>
              <a:rPr lang="en-US" baseline="0" dirty="0" smtClean="0"/>
              <a:t>May help improve blood sugar levels: fiber and other natural compounds </a:t>
            </a:r>
          </a:p>
          <a:p>
            <a:r>
              <a:rPr lang="en-US" baseline="0" dirty="0" err="1" smtClean="0"/>
              <a:t>Goitrogens</a:t>
            </a:r>
            <a:r>
              <a:rPr lang="en-US" baseline="0" dirty="0" smtClean="0"/>
              <a:t>, substance that may interfere with thyroid gland function may inhibit uptake of iodine in the thyroid. Most likely to effect those with an iodine deficiency or those consuming excessive servings/day (multi daily servings) and cooking deactivates the enzyme that releases the </a:t>
            </a:r>
            <a:r>
              <a:rPr lang="en-US" baseline="0" dirty="0" err="1" smtClean="0"/>
              <a:t>goitrin</a:t>
            </a:r>
            <a:endParaRPr lang="en-US" dirty="0"/>
          </a:p>
        </p:txBody>
      </p:sp>
      <p:sp>
        <p:nvSpPr>
          <p:cNvPr id="4" name="Slide Number Placeholder 3"/>
          <p:cNvSpPr>
            <a:spLocks noGrp="1"/>
          </p:cNvSpPr>
          <p:nvPr>
            <p:ph type="sldNum" sz="quarter" idx="10"/>
          </p:nvPr>
        </p:nvSpPr>
        <p:spPr/>
        <p:txBody>
          <a:bodyPr/>
          <a:lstStyle/>
          <a:p>
            <a:fld id="{ABB79302-839C-40AC-9C8D-C67B3A21676A}" type="slidenum">
              <a:rPr lang="en-US" smtClean="0"/>
              <a:t>22</a:t>
            </a:fld>
            <a:endParaRPr lang="en-US"/>
          </a:p>
        </p:txBody>
      </p:sp>
    </p:spTree>
    <p:extLst>
      <p:ext uri="{BB962C8B-B14F-4D97-AF65-F5344CB8AC3E}">
        <p14:creationId xmlns:p14="http://schemas.microsoft.com/office/powerpoint/2010/main" val="171804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23</a:t>
            </a:fld>
            <a:endParaRPr lang="en-US"/>
          </a:p>
        </p:txBody>
      </p:sp>
    </p:spTree>
    <p:extLst>
      <p:ext uri="{BB962C8B-B14F-4D97-AF65-F5344CB8AC3E}">
        <p14:creationId xmlns:p14="http://schemas.microsoft.com/office/powerpoint/2010/main" val="2861628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24</a:t>
            </a:fld>
            <a:endParaRPr lang="en-US"/>
          </a:p>
        </p:txBody>
      </p:sp>
    </p:spTree>
    <p:extLst>
      <p:ext uri="{BB962C8B-B14F-4D97-AF65-F5344CB8AC3E}">
        <p14:creationId xmlns:p14="http://schemas.microsoft.com/office/powerpoint/2010/main" val="4252389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25</a:t>
            </a:fld>
            <a:endParaRPr lang="en-US"/>
          </a:p>
        </p:txBody>
      </p:sp>
    </p:spTree>
    <p:extLst>
      <p:ext uri="{BB962C8B-B14F-4D97-AF65-F5344CB8AC3E}">
        <p14:creationId xmlns:p14="http://schemas.microsoft.com/office/powerpoint/2010/main" val="10665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26</a:t>
            </a:fld>
            <a:endParaRPr lang="en-US"/>
          </a:p>
        </p:txBody>
      </p:sp>
    </p:spTree>
    <p:extLst>
      <p:ext uri="{BB962C8B-B14F-4D97-AF65-F5344CB8AC3E}">
        <p14:creationId xmlns:p14="http://schemas.microsoft.com/office/powerpoint/2010/main" val="629331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27</a:t>
            </a:fld>
            <a:endParaRPr lang="en-US"/>
          </a:p>
        </p:txBody>
      </p:sp>
    </p:spTree>
    <p:extLst>
      <p:ext uri="{BB962C8B-B14F-4D97-AF65-F5344CB8AC3E}">
        <p14:creationId xmlns:p14="http://schemas.microsoft.com/office/powerpoint/2010/main" val="409813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79302-839C-40AC-9C8D-C67B3A21676A}" type="slidenum">
              <a:rPr lang="en-US" smtClean="0"/>
              <a:t>28</a:t>
            </a:fld>
            <a:endParaRPr lang="en-US"/>
          </a:p>
        </p:txBody>
      </p:sp>
    </p:spTree>
    <p:extLst>
      <p:ext uri="{BB962C8B-B14F-4D97-AF65-F5344CB8AC3E}">
        <p14:creationId xmlns:p14="http://schemas.microsoft.com/office/powerpoint/2010/main" val="1938733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29</a:t>
            </a:fld>
            <a:endParaRPr lang="en-US"/>
          </a:p>
        </p:txBody>
      </p:sp>
    </p:spTree>
    <p:extLst>
      <p:ext uri="{BB962C8B-B14F-4D97-AF65-F5344CB8AC3E}">
        <p14:creationId xmlns:p14="http://schemas.microsoft.com/office/powerpoint/2010/main" val="882853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30</a:t>
            </a:fld>
            <a:endParaRPr lang="en-US"/>
          </a:p>
        </p:txBody>
      </p:sp>
    </p:spTree>
    <p:extLst>
      <p:ext uri="{BB962C8B-B14F-4D97-AF65-F5344CB8AC3E}">
        <p14:creationId xmlns:p14="http://schemas.microsoft.com/office/powerpoint/2010/main" val="3352922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31</a:t>
            </a:fld>
            <a:endParaRPr lang="en-US"/>
          </a:p>
        </p:txBody>
      </p:sp>
    </p:spTree>
    <p:extLst>
      <p:ext uri="{BB962C8B-B14F-4D97-AF65-F5344CB8AC3E}">
        <p14:creationId xmlns:p14="http://schemas.microsoft.com/office/powerpoint/2010/main" val="216079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79302-839C-40AC-9C8D-C67B3A21676A}" type="slidenum">
              <a:rPr lang="en-US" smtClean="0"/>
              <a:t>3</a:t>
            </a:fld>
            <a:endParaRPr lang="en-US"/>
          </a:p>
        </p:txBody>
      </p:sp>
    </p:spTree>
    <p:extLst>
      <p:ext uri="{BB962C8B-B14F-4D97-AF65-F5344CB8AC3E}">
        <p14:creationId xmlns:p14="http://schemas.microsoft.com/office/powerpoint/2010/main" val="2553088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33</a:t>
            </a:fld>
            <a:endParaRPr lang="en-US"/>
          </a:p>
        </p:txBody>
      </p:sp>
    </p:spTree>
    <p:extLst>
      <p:ext uri="{BB962C8B-B14F-4D97-AF65-F5344CB8AC3E}">
        <p14:creationId xmlns:p14="http://schemas.microsoft.com/office/powerpoint/2010/main" val="2609792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34</a:t>
            </a:fld>
            <a:endParaRPr lang="en-US"/>
          </a:p>
        </p:txBody>
      </p:sp>
    </p:spTree>
    <p:extLst>
      <p:ext uri="{BB962C8B-B14F-4D97-AF65-F5344CB8AC3E}">
        <p14:creationId xmlns:p14="http://schemas.microsoft.com/office/powerpoint/2010/main" val="2899390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4</a:t>
            </a:fld>
            <a:endParaRPr lang="en-US"/>
          </a:p>
        </p:txBody>
      </p:sp>
    </p:spTree>
    <p:extLst>
      <p:ext uri="{BB962C8B-B14F-4D97-AF65-F5344CB8AC3E}">
        <p14:creationId xmlns:p14="http://schemas.microsoft.com/office/powerpoint/2010/main" val="229496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phytochemicals are anti-oxidants.</a:t>
            </a:r>
          </a:p>
          <a:p>
            <a:r>
              <a:rPr lang="en-US" dirty="0" smtClean="0"/>
              <a:t>Carotenoids often have an orange color which may become in more vivid when cooked.</a:t>
            </a:r>
          </a:p>
          <a:p>
            <a:r>
              <a:rPr lang="en-US" dirty="0" err="1" smtClean="0"/>
              <a:t>Sulforaphanes</a:t>
            </a:r>
            <a:r>
              <a:rPr lang="en-US" dirty="0" smtClean="0"/>
              <a:t> found in the "Brassica" family of cruciferous vegetables is sensitive to heat. there is some evidence that adding mustard (or mustard seeds) to cooked brassicas may help increase the bioavailability of the </a:t>
            </a:r>
            <a:r>
              <a:rPr lang="en-US" dirty="0" err="1" smtClean="0"/>
              <a:t>sulforaphanes</a:t>
            </a:r>
            <a:r>
              <a:rPr lang="en-US" dirty="0" smtClean="0"/>
              <a:t>. </a:t>
            </a:r>
            <a:r>
              <a:rPr lang="en-US" dirty="0" err="1" smtClean="0"/>
              <a:t>sulforphanes</a:t>
            </a:r>
            <a:r>
              <a:rPr lang="en-US" dirty="0" smtClean="0"/>
              <a:t> are potent compounds and act in multiple ways as antioxidants and also may prevent cancer cells from growing by altering the cell DNA and also can cause cell death (apoptosis). the key chemical </a:t>
            </a:r>
            <a:r>
              <a:rPr lang="en-US" dirty="0" err="1" smtClean="0"/>
              <a:t>cmpd</a:t>
            </a:r>
            <a:r>
              <a:rPr lang="en-US" dirty="0" smtClean="0"/>
              <a:t> is enzyme MYROSINASE which is sensitive to heat.</a:t>
            </a:r>
            <a:endParaRPr lang="en-US" dirty="0"/>
          </a:p>
        </p:txBody>
      </p:sp>
      <p:sp>
        <p:nvSpPr>
          <p:cNvPr id="4" name="Slide Number Placeholder 3"/>
          <p:cNvSpPr>
            <a:spLocks noGrp="1"/>
          </p:cNvSpPr>
          <p:nvPr>
            <p:ph type="sldNum" sz="quarter" idx="10"/>
          </p:nvPr>
        </p:nvSpPr>
        <p:spPr/>
        <p:txBody>
          <a:bodyPr/>
          <a:lstStyle/>
          <a:p>
            <a:fld id="{ABB79302-839C-40AC-9C8D-C67B3A21676A}" type="slidenum">
              <a:rPr lang="en-US" smtClean="0"/>
              <a:t>5</a:t>
            </a:fld>
            <a:endParaRPr lang="en-US"/>
          </a:p>
        </p:txBody>
      </p:sp>
    </p:spTree>
    <p:extLst>
      <p:ext uri="{BB962C8B-B14F-4D97-AF65-F5344CB8AC3E}">
        <p14:creationId xmlns:p14="http://schemas.microsoft.com/office/powerpoint/2010/main" val="1386497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6</a:t>
            </a:fld>
            <a:endParaRPr lang="en-US"/>
          </a:p>
        </p:txBody>
      </p:sp>
    </p:spTree>
    <p:extLst>
      <p:ext uri="{BB962C8B-B14F-4D97-AF65-F5344CB8AC3E}">
        <p14:creationId xmlns:p14="http://schemas.microsoft.com/office/powerpoint/2010/main" val="197685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to think about having half of</a:t>
            </a:r>
            <a:r>
              <a:rPr lang="en-US" baseline="0" dirty="0" smtClean="0"/>
              <a:t> your plate with vegetables. If you enjoy crunchy foods, have some raw snap peas, celery and radishes as part of that equation. </a:t>
            </a:r>
          </a:p>
          <a:p>
            <a:r>
              <a:rPr lang="en-US" baseline="0" dirty="0" smtClean="0"/>
              <a:t>Eat in season but remember that frozen is a great option</a:t>
            </a:r>
            <a:endParaRPr lang="en-US" dirty="0"/>
          </a:p>
        </p:txBody>
      </p:sp>
      <p:sp>
        <p:nvSpPr>
          <p:cNvPr id="4" name="Slide Number Placeholder 3"/>
          <p:cNvSpPr>
            <a:spLocks noGrp="1"/>
          </p:cNvSpPr>
          <p:nvPr>
            <p:ph type="sldNum" sz="quarter" idx="10"/>
          </p:nvPr>
        </p:nvSpPr>
        <p:spPr/>
        <p:txBody>
          <a:bodyPr/>
          <a:lstStyle/>
          <a:p>
            <a:fld id="{ABB79302-839C-40AC-9C8D-C67B3A21676A}" type="slidenum">
              <a:rPr lang="en-US" smtClean="0"/>
              <a:t>8</a:t>
            </a:fld>
            <a:endParaRPr lang="en-US"/>
          </a:p>
        </p:txBody>
      </p:sp>
    </p:spTree>
    <p:extLst>
      <p:ext uri="{BB962C8B-B14F-4D97-AF65-F5344CB8AC3E}">
        <p14:creationId xmlns:p14="http://schemas.microsoft.com/office/powerpoint/2010/main" val="636934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some olive oil to tomato sauce to help enhance the absorption of lycopene</a:t>
            </a:r>
          </a:p>
          <a:p>
            <a:r>
              <a:rPr lang="en-US" dirty="0" smtClean="0"/>
              <a:t>Add crunch</a:t>
            </a:r>
            <a:r>
              <a:rPr lang="en-US" baseline="0" dirty="0" smtClean="0"/>
              <a:t> with celery, raw snap peas, carrots, radishes, sweet peppers</a:t>
            </a:r>
          </a:p>
          <a:p>
            <a:r>
              <a:rPr lang="en-US" baseline="0" dirty="0" smtClean="0"/>
              <a:t>Use romaine lettuce leaves to hold tuna </a:t>
            </a:r>
            <a:r>
              <a:rPr lang="en-US" baseline="0" dirty="0" err="1" smtClean="0"/>
              <a:t>sal</a:t>
            </a:r>
            <a:r>
              <a:rPr lang="en-US" baseline="0" dirty="0" smtClean="0"/>
              <a:t>, egg </a:t>
            </a:r>
            <a:r>
              <a:rPr lang="en-US" baseline="0" dirty="0" err="1" smtClean="0"/>
              <a:t>sal</a:t>
            </a:r>
            <a:r>
              <a:rPr lang="en-US" baseline="0" dirty="0" smtClean="0"/>
              <a:t>, chicken </a:t>
            </a:r>
            <a:r>
              <a:rPr lang="en-US" baseline="0" dirty="0" err="1" smtClean="0"/>
              <a:t>sal</a:t>
            </a:r>
            <a:r>
              <a:rPr lang="en-US" baseline="0" dirty="0" smtClean="0"/>
              <a:t>, hummus,  or almond butter </a:t>
            </a:r>
            <a:endParaRPr lang="en-US" dirty="0"/>
          </a:p>
        </p:txBody>
      </p:sp>
      <p:sp>
        <p:nvSpPr>
          <p:cNvPr id="4" name="Slide Number Placeholder 3"/>
          <p:cNvSpPr>
            <a:spLocks noGrp="1"/>
          </p:cNvSpPr>
          <p:nvPr>
            <p:ph type="sldNum" sz="quarter" idx="10"/>
          </p:nvPr>
        </p:nvSpPr>
        <p:spPr/>
        <p:txBody>
          <a:bodyPr/>
          <a:lstStyle/>
          <a:p>
            <a:fld id="{ABB79302-839C-40AC-9C8D-C67B3A21676A}" type="slidenum">
              <a:rPr lang="en-US" smtClean="0"/>
              <a:t>9</a:t>
            </a:fld>
            <a:endParaRPr lang="en-US"/>
          </a:p>
        </p:txBody>
      </p:sp>
    </p:spTree>
    <p:extLst>
      <p:ext uri="{BB962C8B-B14F-4D97-AF65-F5344CB8AC3E}">
        <p14:creationId xmlns:p14="http://schemas.microsoft.com/office/powerpoint/2010/main" val="3014786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79302-839C-40AC-9C8D-C67B3A21676A}" type="slidenum">
              <a:rPr lang="en-US" smtClean="0"/>
              <a:t>10</a:t>
            </a:fld>
            <a:endParaRPr lang="en-US"/>
          </a:p>
        </p:txBody>
      </p:sp>
    </p:spTree>
    <p:extLst>
      <p:ext uri="{BB962C8B-B14F-4D97-AF65-F5344CB8AC3E}">
        <p14:creationId xmlns:p14="http://schemas.microsoft.com/office/powerpoint/2010/main" val="3292611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DEC4FFE-3493-48B6-8B00-18160ECF7DC6}" type="datetime1">
              <a:rPr lang="en-US" smtClean="0"/>
              <a:t>5/31/2022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smtClean="0"/>
              <a:t>*https://www.drweil.com/diet-nutrition/nutrition/are-phytates-bad-or-good/</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88480D9-9BAD-433D-A57F-1C583B806CDF}" type="datetime1">
              <a:rPr lang="en-US" smtClean="0"/>
              <a:t>5/31/2022</a:t>
            </a:fld>
            <a:endParaRPr lang="en-US" dirty="0"/>
          </a:p>
        </p:txBody>
      </p:sp>
      <p:sp>
        <p:nvSpPr>
          <p:cNvPr id="6" name="Footer Placeholder 5"/>
          <p:cNvSpPr>
            <a:spLocks noGrp="1"/>
          </p:cNvSpPr>
          <p:nvPr>
            <p:ph type="ftr" sz="quarter" idx="11"/>
          </p:nvPr>
        </p:nvSpPr>
        <p:spPr/>
        <p:txBody>
          <a:bodyPr/>
          <a:lstStyle/>
          <a:p>
            <a:r>
              <a:rPr lang="en-US" smtClean="0"/>
              <a:t>*https://www.drweil.com/diet-nutrition/nutrition/are-phytates-bad-or-good/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7DCEAC-B5D0-4390-BDDC-CC77595307BE}" type="datetime1">
              <a:rPr lang="en-US" smtClean="0"/>
              <a:t>5/31/2022</a:t>
            </a:fld>
            <a:endParaRPr lang="en-US" dirty="0"/>
          </a:p>
        </p:txBody>
      </p:sp>
      <p:sp>
        <p:nvSpPr>
          <p:cNvPr id="5" name="Footer Placeholder 4"/>
          <p:cNvSpPr>
            <a:spLocks noGrp="1"/>
          </p:cNvSpPr>
          <p:nvPr>
            <p:ph type="ftr" sz="quarter" idx="11"/>
          </p:nvPr>
        </p:nvSpPr>
        <p:spPr/>
        <p:txBody>
          <a:bodyPr/>
          <a:lstStyle/>
          <a:p>
            <a:r>
              <a:rPr lang="en-US" smtClean="0"/>
              <a:t>*https://www.drweil.com/diet-nutrition/nutrition/are-phytates-bad-or-good/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2B563D-7AEA-4CB8-90D0-F9E611850A47}" type="datetime1">
              <a:rPr lang="en-US" smtClean="0"/>
              <a:t>5/31/2022</a:t>
            </a:fld>
            <a:endParaRPr lang="en-US" dirty="0"/>
          </a:p>
        </p:txBody>
      </p:sp>
      <p:sp>
        <p:nvSpPr>
          <p:cNvPr id="5" name="Footer Placeholder 4"/>
          <p:cNvSpPr>
            <a:spLocks noGrp="1"/>
          </p:cNvSpPr>
          <p:nvPr>
            <p:ph type="ftr" sz="quarter" idx="11"/>
          </p:nvPr>
        </p:nvSpPr>
        <p:spPr/>
        <p:txBody>
          <a:bodyPr/>
          <a:lstStyle/>
          <a:p>
            <a:r>
              <a:rPr lang="en-US" smtClean="0"/>
              <a:t>*https://www.drweil.com/diet-nutrition/nutrition/are-phytates-bad-or-good/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02E0D5-C04D-4721-942E-A75AAAD5EC44}" type="datetime1">
              <a:rPr lang="en-US" smtClean="0"/>
              <a:t>5/31/2022</a:t>
            </a:fld>
            <a:endParaRPr lang="en-US" dirty="0"/>
          </a:p>
        </p:txBody>
      </p:sp>
      <p:sp>
        <p:nvSpPr>
          <p:cNvPr id="5" name="Footer Placeholder 4"/>
          <p:cNvSpPr>
            <a:spLocks noGrp="1"/>
          </p:cNvSpPr>
          <p:nvPr>
            <p:ph type="ftr" sz="quarter" idx="11"/>
          </p:nvPr>
        </p:nvSpPr>
        <p:spPr/>
        <p:txBody>
          <a:bodyPr/>
          <a:lstStyle/>
          <a:p>
            <a:r>
              <a:rPr lang="en-US" smtClean="0"/>
              <a:t>*https://www.drweil.com/diet-nutrition/nutrition/are-phytates-bad-or-good/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C67122-72F5-4E01-8386-D9C4F55F6CB7}" type="datetime1">
              <a:rPr lang="en-US" smtClean="0"/>
              <a:t>5/31/2022</a:t>
            </a:fld>
            <a:endParaRPr lang="en-US" dirty="0"/>
          </a:p>
        </p:txBody>
      </p:sp>
      <p:sp>
        <p:nvSpPr>
          <p:cNvPr id="5" name="Footer Placeholder 4"/>
          <p:cNvSpPr>
            <a:spLocks noGrp="1"/>
          </p:cNvSpPr>
          <p:nvPr>
            <p:ph type="ftr" sz="quarter" idx="11"/>
          </p:nvPr>
        </p:nvSpPr>
        <p:spPr/>
        <p:txBody>
          <a:bodyPr/>
          <a:lstStyle/>
          <a:p>
            <a:r>
              <a:rPr lang="en-US" smtClean="0"/>
              <a:t>*https://www.drweil.com/diet-nutrition/nutrition/are-phytates-bad-or-good/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5C1FE3-638B-4708-8CB8-F97B8B42846C}" type="datetime1">
              <a:rPr lang="en-US" smtClean="0"/>
              <a:t>5/31/2022</a:t>
            </a:fld>
            <a:endParaRPr lang="en-US" dirty="0"/>
          </a:p>
        </p:txBody>
      </p:sp>
      <p:sp>
        <p:nvSpPr>
          <p:cNvPr id="5" name="Footer Placeholder 4"/>
          <p:cNvSpPr>
            <a:spLocks noGrp="1"/>
          </p:cNvSpPr>
          <p:nvPr>
            <p:ph type="ftr" sz="quarter" idx="11"/>
          </p:nvPr>
        </p:nvSpPr>
        <p:spPr/>
        <p:txBody>
          <a:bodyPr/>
          <a:lstStyle/>
          <a:p>
            <a:r>
              <a:rPr lang="en-US" smtClean="0"/>
              <a:t>*https://www.drweil.com/diet-nutrition/nutrition/are-phytates-bad-or-good/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8849E1-04FA-435E-AE03-75A8D42BDAD0}" type="datetime1">
              <a:rPr lang="en-US" smtClean="0"/>
              <a:t>5/31/2022</a:t>
            </a:fld>
            <a:endParaRPr lang="en-US" dirty="0"/>
          </a:p>
        </p:txBody>
      </p:sp>
      <p:sp>
        <p:nvSpPr>
          <p:cNvPr id="5" name="Footer Placeholder 4"/>
          <p:cNvSpPr>
            <a:spLocks noGrp="1"/>
          </p:cNvSpPr>
          <p:nvPr>
            <p:ph type="ftr" sz="quarter" idx="11"/>
          </p:nvPr>
        </p:nvSpPr>
        <p:spPr/>
        <p:txBody>
          <a:bodyPr/>
          <a:lstStyle/>
          <a:p>
            <a:r>
              <a:rPr lang="en-US" smtClean="0"/>
              <a:t>*https://www.drweil.com/diet-nutrition/nutrition/are-phytates-bad-or-good/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5B6E39-22FE-4D99-87E2-87D17FB9694A}" type="datetime1">
              <a:rPr lang="en-US" smtClean="0"/>
              <a:t>5/31/2022</a:t>
            </a:fld>
            <a:endParaRPr lang="en-US" dirty="0"/>
          </a:p>
        </p:txBody>
      </p:sp>
      <p:sp>
        <p:nvSpPr>
          <p:cNvPr id="5" name="Footer Placeholder 4"/>
          <p:cNvSpPr>
            <a:spLocks noGrp="1"/>
          </p:cNvSpPr>
          <p:nvPr>
            <p:ph type="ftr" sz="quarter" idx="11"/>
          </p:nvPr>
        </p:nvSpPr>
        <p:spPr/>
        <p:txBody>
          <a:bodyPr/>
          <a:lstStyle/>
          <a:p>
            <a:r>
              <a:rPr lang="en-US" smtClean="0"/>
              <a:t>*https://www.drweil.com/diet-nutrition/nutrition/are-phytates-bad-or-good/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759F9C-4559-4322-9D96-1707AEA7DC99}" type="datetime1">
              <a:rPr lang="en-US" smtClean="0"/>
              <a:t>5/31/2022</a:t>
            </a:fld>
            <a:endParaRPr lang="en-US" dirty="0"/>
          </a:p>
        </p:txBody>
      </p:sp>
      <p:sp>
        <p:nvSpPr>
          <p:cNvPr id="5" name="Footer Placeholder 4"/>
          <p:cNvSpPr>
            <a:spLocks noGrp="1"/>
          </p:cNvSpPr>
          <p:nvPr>
            <p:ph type="ftr" sz="quarter" idx="11"/>
          </p:nvPr>
        </p:nvSpPr>
        <p:spPr/>
        <p:txBody>
          <a:bodyPr/>
          <a:lstStyle/>
          <a:p>
            <a:r>
              <a:rPr lang="en-US" smtClean="0"/>
              <a:t>*https://www.drweil.com/diet-nutrition/nutrition/are-phytates-bad-or-good/</a:t>
            </a:r>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E1475B-6364-4898-B2E2-9E13A12191F0}" type="datetime1">
              <a:rPr lang="en-US" smtClean="0"/>
              <a:t>5/31/2022</a:t>
            </a:fld>
            <a:endParaRPr lang="en-US" dirty="0"/>
          </a:p>
        </p:txBody>
      </p:sp>
      <p:sp>
        <p:nvSpPr>
          <p:cNvPr id="5" name="Footer Placeholder 4"/>
          <p:cNvSpPr>
            <a:spLocks noGrp="1"/>
          </p:cNvSpPr>
          <p:nvPr>
            <p:ph type="ftr" sz="quarter" idx="11"/>
          </p:nvPr>
        </p:nvSpPr>
        <p:spPr/>
        <p:txBody>
          <a:bodyPr/>
          <a:lstStyle/>
          <a:p>
            <a:r>
              <a:rPr lang="en-US" smtClean="0"/>
              <a:t>*https://www.drweil.com/diet-nutrition/nutrition/are-phytates-bad-or-good/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124C9E-9FA0-4A81-8079-579CFF085367}" type="datetime1">
              <a:rPr lang="en-US" smtClean="0"/>
              <a:t>5/31/2022</a:t>
            </a:fld>
            <a:endParaRPr lang="en-US" dirty="0"/>
          </a:p>
        </p:txBody>
      </p:sp>
      <p:sp>
        <p:nvSpPr>
          <p:cNvPr id="6" name="Footer Placeholder 5"/>
          <p:cNvSpPr>
            <a:spLocks noGrp="1"/>
          </p:cNvSpPr>
          <p:nvPr>
            <p:ph type="ftr" sz="quarter" idx="11"/>
          </p:nvPr>
        </p:nvSpPr>
        <p:spPr/>
        <p:txBody>
          <a:bodyPr/>
          <a:lstStyle/>
          <a:p>
            <a:r>
              <a:rPr lang="en-US" smtClean="0"/>
              <a:t>*https://www.drweil.com/diet-nutrition/nutrition/are-phytates-bad-or-good/</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6008E7-AF1A-465F-885A-F6D73B0B4AB6}" type="datetime1">
              <a:rPr lang="en-US" smtClean="0"/>
              <a:t>5/31/2022</a:t>
            </a:fld>
            <a:endParaRPr lang="en-US" dirty="0"/>
          </a:p>
        </p:txBody>
      </p:sp>
      <p:sp>
        <p:nvSpPr>
          <p:cNvPr id="8" name="Footer Placeholder 7"/>
          <p:cNvSpPr>
            <a:spLocks noGrp="1"/>
          </p:cNvSpPr>
          <p:nvPr>
            <p:ph type="ftr" sz="quarter" idx="11"/>
          </p:nvPr>
        </p:nvSpPr>
        <p:spPr/>
        <p:txBody>
          <a:bodyPr/>
          <a:lstStyle/>
          <a:p>
            <a:r>
              <a:rPr lang="en-US" smtClean="0"/>
              <a:t>*https://www.drweil.com/diet-nutrition/nutrition/are-phytates-bad-or-good/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8D807D-F8C9-4042-A637-C9ECBDC82B0A}" type="datetime1">
              <a:rPr lang="en-US" smtClean="0"/>
              <a:t>5/31/2022</a:t>
            </a:fld>
            <a:endParaRPr lang="en-US" dirty="0"/>
          </a:p>
        </p:txBody>
      </p:sp>
      <p:sp>
        <p:nvSpPr>
          <p:cNvPr id="4" name="Footer Placeholder 3"/>
          <p:cNvSpPr>
            <a:spLocks noGrp="1"/>
          </p:cNvSpPr>
          <p:nvPr>
            <p:ph type="ftr" sz="quarter" idx="11"/>
          </p:nvPr>
        </p:nvSpPr>
        <p:spPr/>
        <p:txBody>
          <a:bodyPr/>
          <a:lstStyle/>
          <a:p>
            <a:r>
              <a:rPr lang="en-US" smtClean="0"/>
              <a:t>*https://www.drweil.com/diet-nutrition/nutrition/are-phytates-bad-or-good/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6E19D-39E5-4B9B-91B3-0C9ED4B549BD}" type="datetime1">
              <a:rPr lang="en-US" smtClean="0"/>
              <a:t>5/31/2022</a:t>
            </a:fld>
            <a:endParaRPr lang="en-US" dirty="0"/>
          </a:p>
        </p:txBody>
      </p:sp>
      <p:sp>
        <p:nvSpPr>
          <p:cNvPr id="3" name="Footer Placeholder 2"/>
          <p:cNvSpPr>
            <a:spLocks noGrp="1"/>
          </p:cNvSpPr>
          <p:nvPr>
            <p:ph type="ftr" sz="quarter" idx="11"/>
          </p:nvPr>
        </p:nvSpPr>
        <p:spPr/>
        <p:txBody>
          <a:bodyPr/>
          <a:lstStyle/>
          <a:p>
            <a:r>
              <a:rPr lang="en-US" smtClean="0"/>
              <a:t>*https://www.drweil.com/diet-nutrition/nutrition/are-phytates-bad-or-good/</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D2E4D4-CCAE-4B8A-989F-AF22C96796A9}" type="datetime1">
              <a:rPr lang="en-US" smtClean="0"/>
              <a:t>5/31/2022</a:t>
            </a:fld>
            <a:endParaRPr lang="en-US" dirty="0"/>
          </a:p>
        </p:txBody>
      </p:sp>
      <p:sp>
        <p:nvSpPr>
          <p:cNvPr id="6" name="Footer Placeholder 5"/>
          <p:cNvSpPr>
            <a:spLocks noGrp="1"/>
          </p:cNvSpPr>
          <p:nvPr>
            <p:ph type="ftr" sz="quarter" idx="11"/>
          </p:nvPr>
        </p:nvSpPr>
        <p:spPr/>
        <p:txBody>
          <a:bodyPr/>
          <a:lstStyle/>
          <a:p>
            <a:r>
              <a:rPr lang="en-US" smtClean="0"/>
              <a:t>*https://www.drweil.com/diet-nutrition/nutrition/are-phytates-bad-or-good/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872FE67-5C84-457F-92D5-AA92849A779D}" type="datetime1">
              <a:rPr lang="en-US" smtClean="0"/>
              <a:t>5/31/2022</a:t>
            </a:fld>
            <a:endParaRPr lang="en-US" dirty="0"/>
          </a:p>
        </p:txBody>
      </p:sp>
      <p:sp>
        <p:nvSpPr>
          <p:cNvPr id="6" name="Footer Placeholder 5"/>
          <p:cNvSpPr>
            <a:spLocks noGrp="1"/>
          </p:cNvSpPr>
          <p:nvPr>
            <p:ph type="ftr" sz="quarter" idx="11"/>
          </p:nvPr>
        </p:nvSpPr>
        <p:spPr/>
        <p:txBody>
          <a:bodyPr/>
          <a:lstStyle/>
          <a:p>
            <a:r>
              <a:rPr lang="en-US" smtClean="0"/>
              <a:t>*https://www.drweil.com/diet-nutrition/nutrition/are-phytates-bad-or-good/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021312-5606-4A95-A1DC-F730FBB2C65E}" type="datetime1">
              <a:rPr lang="en-US" smtClean="0"/>
              <a:t>5/31/2022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*https://www.drweil.com/diet-nutrition/nutrition/are-phytates-bad-or-good/</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odaysdietitian.com/newarchives/AS20p24.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mayoclinic.org/prebiotics-probiotics-and-your-health/art-2039005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tore.aicr.org/collections/hot-topics-in-cancer-research/products/instant-download-facts-about-fiber"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aicr.org/news/can-a-certain-type-of-fiber-help-with-weight-loss/" TargetMode="External"/><Relationship Id="rId4" Type="http://schemas.openxmlformats.org/officeDocument/2006/relationships/hyperlink" Target="https://www.aicr.org/research/the-continuous-update-project/colorectal-cance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hsph.harvard.edu/nutritionsource/legumes-pulses/" TargetMode="External"/><Relationship Id="rId3" Type="http://schemas.openxmlformats.org/officeDocument/2006/relationships/hyperlink" Target="https://www.hsph.harvard.edu/nutritionsource/what-should-you-eat/protein/" TargetMode="External"/><Relationship Id="rId7" Type="http://schemas.openxmlformats.org/officeDocument/2006/relationships/hyperlink" Target="https://www.hsph.harvard.edu/nutritionsource/types-of-fa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hsph.harvard.edu/nutritionsource/iron/" TargetMode="External"/><Relationship Id="rId5" Type="http://schemas.openxmlformats.org/officeDocument/2006/relationships/hyperlink" Target="https://www.hsph.harvard.edu/nutritionsource/carbohydrates/fiber/" TargetMode="External"/><Relationship Id="rId4" Type="http://schemas.openxmlformats.org/officeDocument/2006/relationships/hyperlink" Target="https://www.hsph.harvard.edu/nutritionsource/folic-aci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amazon.com/365-Everyday-Value-Organic-Tahini/dp/B074M9NT8R/?tag=minimalistbaker-2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s://oldwayspt.org/traditional-diets/mediterranean-diet" TargetMode="External"/><Relationship Id="rId13" Type="http://schemas.openxmlformats.org/officeDocument/2006/relationships/hyperlink" Target="https://pubmed.ncbi.nlm.nih.gov/29263222/" TargetMode="External"/><Relationship Id="rId3" Type="http://schemas.openxmlformats.org/officeDocument/2006/relationships/hyperlink" Target="https://www.eatthis.com/overnight-oat-recipes-for-weight-loss/" TargetMode="External"/><Relationship Id="rId7" Type="http://schemas.openxmlformats.org/officeDocument/2006/relationships/hyperlink" Target="https://www.oncologynutrition.org/erfc" TargetMode="External"/><Relationship Id="rId12" Type="http://schemas.openxmlformats.org/officeDocument/2006/relationships/hyperlink" Target="https://care.diabetesjournals.org/content/early/2020/05/13/dc20-0263"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s://www.hsph.harvard.edu/nutritionsource/anti-nutrients/lectins/" TargetMode="External"/><Relationship Id="rId11" Type="http://schemas.openxmlformats.org/officeDocument/2006/relationships/hyperlink" Target="https://pubmed.ncbi.nlm.nih.gov/32066625/" TargetMode="External"/><Relationship Id="rId5" Type="http://schemas.openxmlformats.org/officeDocument/2006/relationships/hyperlink" Target="https://www.healwithfood.org/chart/beans-cooking-times.php#:~:text=Cooking%20Times%20for%20Beans%2C%20Lentils%20and%20Peas%20,15%20to%2025%20%2028%20more%20rows%20" TargetMode="External"/><Relationship Id="rId10" Type="http://schemas.openxmlformats.org/officeDocument/2006/relationships/hyperlink" Target="http://www.oncolink.org/" TargetMode="External"/><Relationship Id="rId4" Type="http://schemas.openxmlformats.org/officeDocument/2006/relationships/hyperlink" Target="https://food.unl.edu/article/how-cook-dry-beans-scratch" TargetMode="External"/><Relationship Id="rId9" Type="http://schemas.openxmlformats.org/officeDocument/2006/relationships/hyperlink" Target="http://www.aicr.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Harvest the Most from Your Food</a:t>
            </a:r>
            <a:endParaRPr lang="en-US" dirty="0"/>
          </a:p>
        </p:txBody>
      </p:sp>
      <p:sp>
        <p:nvSpPr>
          <p:cNvPr id="3" name="Subtitle 2"/>
          <p:cNvSpPr>
            <a:spLocks noGrp="1"/>
          </p:cNvSpPr>
          <p:nvPr>
            <p:ph type="subTitle" idx="1"/>
          </p:nvPr>
        </p:nvSpPr>
        <p:spPr>
          <a:xfrm>
            <a:off x="2692398" y="3657596"/>
            <a:ext cx="6815669" cy="1563627"/>
          </a:xfrm>
        </p:spPr>
        <p:txBody>
          <a:bodyPr>
            <a:normAutofit/>
          </a:bodyPr>
          <a:lstStyle/>
          <a:p>
            <a:r>
              <a:rPr lang="en-US" dirty="0" smtClean="0"/>
              <a:t>Nutrition hacks and methods to help make foods more digestible and nutrient-dense</a:t>
            </a:r>
          </a:p>
          <a:p>
            <a:r>
              <a:rPr lang="en-US" dirty="0"/>
              <a:t>“If it came from a plant, eat it; if it was made in a plant, don't. ”</a:t>
            </a:r>
            <a:br>
              <a:rPr lang="en-US" dirty="0"/>
            </a:br>
            <a:r>
              <a:rPr lang="en-US" dirty="0"/>
              <a:t>― </a:t>
            </a:r>
            <a:r>
              <a:rPr lang="en-US" b="1" dirty="0"/>
              <a:t>Michael </a:t>
            </a:r>
            <a:r>
              <a:rPr lang="en-US" b="1" dirty="0" err="1"/>
              <a:t>Pollan</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600130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556932"/>
            <a:ext cx="9601196" cy="3578692"/>
          </a:xfrm>
        </p:spPr>
        <p:txBody>
          <a:bodyPr>
            <a:normAutofit/>
          </a:bodyPr>
          <a:lstStyle/>
          <a:p>
            <a:r>
              <a:rPr lang="en-US" dirty="0" smtClean="0"/>
              <a:t>Many folks have issues with gas, bloating and constipation. In some cases, they may have been diagnosed with IBS (Irritable Bowel Syndrome). They may attribute these symptoms to specific foods:</a:t>
            </a:r>
          </a:p>
          <a:p>
            <a:pPr lvl="1"/>
            <a:r>
              <a:rPr lang="en-US" dirty="0" smtClean="0"/>
              <a:t>Beans/legumes*</a:t>
            </a:r>
          </a:p>
          <a:p>
            <a:pPr lvl="1"/>
            <a:r>
              <a:rPr lang="en-US" dirty="0" smtClean="0"/>
              <a:t>Dairy/lactose</a:t>
            </a:r>
          </a:p>
          <a:p>
            <a:pPr lvl="1"/>
            <a:r>
              <a:rPr lang="en-US" dirty="0" smtClean="0"/>
              <a:t>Certain fruits and vegetables*</a:t>
            </a:r>
          </a:p>
          <a:p>
            <a:pPr lvl="1"/>
            <a:r>
              <a:rPr lang="en-US" dirty="0" smtClean="0"/>
              <a:t>Wheat/gluten*</a:t>
            </a:r>
          </a:p>
          <a:p>
            <a:pPr marL="457200" lvl="1" indent="0">
              <a:buNone/>
            </a:pPr>
            <a:r>
              <a:rPr lang="en-US" dirty="0" smtClean="0"/>
              <a:t>*These foods are also sources of dietary fiber </a:t>
            </a:r>
            <a:endParaRPr lang="en-US" dirty="0"/>
          </a:p>
        </p:txBody>
      </p:sp>
      <p:sp>
        <p:nvSpPr>
          <p:cNvPr id="4" name="Slide Number Placeholder 3"/>
          <p:cNvSpPr>
            <a:spLocks noGrp="1"/>
          </p:cNvSpPr>
          <p:nvPr>
            <p:ph type="sldNum" sz="quarter" idx="12"/>
          </p:nvPr>
        </p:nvSpPr>
        <p:spPr/>
        <p:txBody>
          <a:bodyPr/>
          <a:lstStyle/>
          <a:p>
            <a:fld id="{5D84065D-F351-4B03-BD91-D8A6B8D4B362}" type="slidenum">
              <a:rPr lang="en-US" smtClean="0"/>
              <a:t>10</a:t>
            </a:fld>
            <a:endParaRPr lang="en-US" dirty="0"/>
          </a:p>
        </p:txBody>
      </p:sp>
      <p:sp>
        <p:nvSpPr>
          <p:cNvPr id="5" name="Title 4"/>
          <p:cNvSpPr>
            <a:spLocks noGrp="1"/>
          </p:cNvSpPr>
          <p:nvPr>
            <p:ph type="title"/>
          </p:nvPr>
        </p:nvSpPr>
        <p:spPr>
          <a:xfrm>
            <a:off x="1295402" y="982132"/>
            <a:ext cx="9601196" cy="880535"/>
          </a:xfrm>
        </p:spPr>
        <p:txBody>
          <a:bodyPr>
            <a:normAutofit/>
          </a:bodyPr>
          <a:lstStyle/>
          <a:p>
            <a:r>
              <a:rPr lang="en-US" sz="4000" dirty="0" smtClean="0"/>
              <a:t>How’s Your Plumbing?</a:t>
            </a:r>
            <a:endParaRPr lang="en-US" sz="4000" dirty="0"/>
          </a:p>
        </p:txBody>
      </p:sp>
      <p:pic>
        <p:nvPicPr>
          <p:cNvPr id="8" name="Picture 2" descr="Child, Sitting, Potty, Training, Toi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2538" y="3625317"/>
            <a:ext cx="2344059" cy="251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601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84065D-F351-4B03-BD91-D8A6B8D4B362}" type="slidenum">
              <a:rPr lang="en-US" smtClean="0"/>
              <a:pPr/>
              <a:t>11</a:t>
            </a:fld>
            <a:endParaRPr lang="en-US" dirty="0"/>
          </a:p>
        </p:txBody>
      </p:sp>
      <p:sp>
        <p:nvSpPr>
          <p:cNvPr id="2" name="Title 1"/>
          <p:cNvSpPr>
            <a:spLocks noGrp="1"/>
          </p:cNvSpPr>
          <p:nvPr>
            <p:ph type="title" idx="4294967295"/>
          </p:nvPr>
        </p:nvSpPr>
        <p:spPr>
          <a:xfrm>
            <a:off x="512064" y="658368"/>
            <a:ext cx="11055096" cy="5129246"/>
          </a:xfrm>
        </p:spPr>
        <p:txBody>
          <a:bodyPr>
            <a:normAutofit fontScale="90000"/>
          </a:bodyPr>
          <a:lstStyle/>
          <a:p>
            <a:pPr algn="l"/>
            <a:r>
              <a:rPr lang="en-US" sz="3200" dirty="0" smtClean="0"/>
              <a:t>					</a:t>
            </a:r>
            <a:r>
              <a:rPr lang="en-US" sz="3200" b="1" dirty="0" smtClean="0"/>
              <a:t>Is it a food intolerance or something else?</a:t>
            </a:r>
            <a:br>
              <a:rPr lang="en-US" sz="3200" b="1" dirty="0" smtClean="0"/>
            </a:br>
            <a:r>
              <a:rPr lang="en-US" sz="2200" dirty="0"/>
              <a:t/>
            </a:r>
            <a:br>
              <a:rPr lang="en-US" sz="2200" dirty="0"/>
            </a:br>
            <a:r>
              <a:rPr lang="en-US" sz="2700" dirty="0"/>
              <a:t>Food intolerances or sensitivities are not food allergies. Food allergies are an immune response by the body – for instance, celiac disease or peanut allergies. Food intolerances or sensitivities cause a reaction in the GI tract – for instance: bloating, </a:t>
            </a:r>
            <a:r>
              <a:rPr lang="en-US" sz="2700" dirty="0" smtClean="0"/>
              <a:t>cramping, gas, constipation </a:t>
            </a:r>
            <a:r>
              <a:rPr lang="en-US" sz="2700" dirty="0"/>
              <a:t>and /or diarrhea. </a:t>
            </a:r>
            <a:r>
              <a:rPr lang="en-US" sz="2700" dirty="0" smtClean="0"/>
              <a:t/>
            </a:r>
            <a:br>
              <a:rPr lang="en-US" sz="2700" dirty="0" smtClean="0"/>
            </a:br>
            <a:r>
              <a:rPr lang="en-US" sz="2200" dirty="0"/>
              <a:t/>
            </a:r>
            <a:br>
              <a:rPr lang="en-US" sz="2200" dirty="0"/>
            </a:br>
            <a:r>
              <a:rPr lang="en-US" sz="2200" dirty="0" smtClean="0"/>
              <a:t>FODMAPs*: </a:t>
            </a:r>
            <a:r>
              <a:rPr lang="en-US" sz="2200" dirty="0"/>
              <a:t>the term refers to a large list of foods that may cause some GI discomfort for certain folks. FODMAP is an acronym that describes the short-chain carbohydrates that are poorly digested by humans</a:t>
            </a:r>
            <a:r>
              <a:rPr lang="en-US" sz="2200" dirty="0" smtClean="0"/>
              <a:t/>
            </a:r>
            <a:br>
              <a:rPr lang="en-US" sz="2200" dirty="0" smtClean="0"/>
            </a:br>
            <a:r>
              <a:rPr lang="en-US" sz="2200" dirty="0"/>
              <a:t/>
            </a:r>
            <a:br>
              <a:rPr lang="en-US" sz="2200" dirty="0"/>
            </a:br>
            <a:r>
              <a:rPr lang="en-US" sz="2200" dirty="0"/>
              <a:t>FODMAPs stands for fermentable oligo-saccharides, di-saccharides, mono-saccharides and polyols. Put more simply, FODMAPs are certain types of carbohydrates -- the sugars, starches, and fiber in foods</a:t>
            </a:r>
            <a:r>
              <a:rPr lang="en-US" sz="2200" dirty="0" smtClean="0"/>
              <a:t>. </a:t>
            </a:r>
            <a:br>
              <a:rPr lang="en-US" sz="2200" dirty="0" smtClean="0"/>
            </a:br>
            <a:r>
              <a:rPr lang="en-US" sz="2200" dirty="0"/>
              <a:t/>
            </a:r>
            <a:br>
              <a:rPr lang="en-US" sz="2200" dirty="0"/>
            </a:br>
            <a:r>
              <a:rPr lang="en-US" sz="2200" dirty="0"/>
              <a:t>Certain foods may be eliminated from the diet to see if the GI discomfort improves. Those foods are then reintroduced to see if they are the cause of the GI discomfort</a:t>
            </a:r>
            <a:br>
              <a:rPr lang="en-US" sz="2200" dirty="0"/>
            </a:br>
            <a:endParaRPr lang="en-US" sz="2200" dirty="0"/>
          </a:p>
        </p:txBody>
      </p:sp>
      <p:sp>
        <p:nvSpPr>
          <p:cNvPr id="5" name="Footer Placeholder 4"/>
          <p:cNvSpPr>
            <a:spLocks noGrp="1"/>
          </p:cNvSpPr>
          <p:nvPr>
            <p:ph type="ftr" sz="quarter" idx="11"/>
          </p:nvPr>
        </p:nvSpPr>
        <p:spPr/>
        <p:txBody>
          <a:bodyPr/>
          <a:lstStyle/>
          <a:p>
            <a:r>
              <a:rPr lang="en-US" dirty="0" smtClean="0"/>
              <a:t>*https://www.monashfodmap.com/about-fodmap-and-ibs/</a:t>
            </a:r>
            <a:endParaRPr lang="en-US" dirty="0"/>
          </a:p>
        </p:txBody>
      </p:sp>
    </p:spTree>
    <p:extLst>
      <p:ext uri="{BB962C8B-B14F-4D97-AF65-F5344CB8AC3E}">
        <p14:creationId xmlns:p14="http://schemas.microsoft.com/office/powerpoint/2010/main" val="4128843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86517"/>
          </a:xfrm>
        </p:spPr>
        <p:txBody>
          <a:bodyPr>
            <a:normAutofit/>
          </a:bodyPr>
          <a:lstStyle/>
          <a:p>
            <a:r>
              <a:rPr lang="en-US" sz="3600" dirty="0" smtClean="0"/>
              <a:t>Identifying Foods that May Cause GI Discomfort</a:t>
            </a:r>
            <a:endParaRPr lang="en-US" sz="3600" dirty="0"/>
          </a:p>
        </p:txBody>
      </p:sp>
      <p:sp>
        <p:nvSpPr>
          <p:cNvPr id="3" name="Content Placeholder 2"/>
          <p:cNvSpPr>
            <a:spLocks noGrp="1"/>
          </p:cNvSpPr>
          <p:nvPr>
            <p:ph idx="1"/>
          </p:nvPr>
        </p:nvSpPr>
        <p:spPr>
          <a:xfrm>
            <a:off x="763793" y="2097742"/>
            <a:ext cx="10789920" cy="3969572"/>
          </a:xfrm>
        </p:spPr>
        <p:txBody>
          <a:bodyPr>
            <a:normAutofit/>
          </a:bodyPr>
          <a:lstStyle/>
          <a:p>
            <a:pPr marL="0" indent="0">
              <a:buNone/>
            </a:pPr>
            <a:r>
              <a:rPr lang="en-US" dirty="0"/>
              <a:t> </a:t>
            </a:r>
            <a:r>
              <a:rPr lang="en-US" dirty="0" smtClean="0"/>
              <a:t>   </a:t>
            </a:r>
            <a:r>
              <a:rPr lang="en-US" b="1" dirty="0" smtClean="0"/>
              <a:t>The goal is to be able to have the most diversity and variety in your diet as possible</a:t>
            </a:r>
          </a:p>
          <a:p>
            <a:r>
              <a:rPr lang="en-US" dirty="0" smtClean="0"/>
              <a:t>It is important to work with a registered dietitian-nutritionist in order to make sure that the individual’s diet is well balanced and appropriate.</a:t>
            </a:r>
          </a:p>
          <a:p>
            <a:r>
              <a:rPr lang="en-US" dirty="0" smtClean="0"/>
              <a:t> For many folks, they can eat small amounts of these foods occasionally without experiencing discomfort</a:t>
            </a:r>
          </a:p>
          <a:p>
            <a:r>
              <a:rPr lang="en-US" dirty="0" smtClean="0"/>
              <a:t>Many folks are well aware that they may experience some gas and bloating from eating beans/legumes – this is normal ! Try using a product like Beano which may help decrease the gas and bloating. Often, over time, the gut will adjust to digesting beans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D84065D-F351-4B03-BD91-D8A6B8D4B362}" type="slidenum">
              <a:rPr lang="en-US" smtClean="0"/>
              <a:t>12</a:t>
            </a:fld>
            <a:endParaRPr lang="en-US" dirty="0"/>
          </a:p>
        </p:txBody>
      </p:sp>
    </p:spTree>
    <p:extLst>
      <p:ext uri="{BB962C8B-B14F-4D97-AF65-F5344CB8AC3E}">
        <p14:creationId xmlns:p14="http://schemas.microsoft.com/office/powerpoint/2010/main" val="938917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23944"/>
            <a:ext cx="9601196" cy="817581"/>
          </a:xfrm>
        </p:spPr>
        <p:txBody>
          <a:bodyPr>
            <a:normAutofit/>
          </a:bodyPr>
          <a:lstStyle/>
          <a:p>
            <a:r>
              <a:rPr lang="en-US" sz="3200" dirty="0" smtClean="0"/>
              <a:t>Why is fiber so special? Friend or Foe?</a:t>
            </a:r>
            <a:endParaRPr lang="en-US" sz="3200" dirty="0"/>
          </a:p>
        </p:txBody>
      </p:sp>
      <p:sp>
        <p:nvSpPr>
          <p:cNvPr id="3" name="Content Placeholder 2"/>
          <p:cNvSpPr>
            <a:spLocks noGrp="1"/>
          </p:cNvSpPr>
          <p:nvPr>
            <p:ph idx="1"/>
          </p:nvPr>
        </p:nvSpPr>
        <p:spPr>
          <a:xfrm>
            <a:off x="585216" y="1785257"/>
            <a:ext cx="10801241" cy="4463142"/>
          </a:xfrm>
        </p:spPr>
        <p:txBody>
          <a:bodyPr>
            <a:normAutofit/>
          </a:bodyPr>
          <a:lstStyle/>
          <a:p>
            <a:pPr marL="1371600" lvl="3" indent="0">
              <a:buNone/>
            </a:pPr>
            <a:r>
              <a:rPr lang="en-US" sz="2800" dirty="0" smtClean="0"/>
              <a:t>			</a:t>
            </a:r>
            <a:r>
              <a:rPr lang="en-US" sz="2800" u="sng" dirty="0" smtClean="0"/>
              <a:t>Fiber: Go Slow, or a friend may become a foe</a:t>
            </a:r>
          </a:p>
          <a:p>
            <a:r>
              <a:rPr lang="en-US" sz="2000" dirty="0" smtClean="0"/>
              <a:t>Intro to fiber</a:t>
            </a:r>
          </a:p>
          <a:p>
            <a:pPr lvl="1"/>
            <a:r>
              <a:rPr lang="en-US" sz="2800" dirty="0" smtClean="0"/>
              <a:t>resistant start</a:t>
            </a:r>
          </a:p>
          <a:p>
            <a:pPr lvl="1"/>
            <a:r>
              <a:rPr lang="en-US" sz="2800" dirty="0" smtClean="0"/>
              <a:t>insoluble fiber</a:t>
            </a:r>
          </a:p>
          <a:p>
            <a:pPr lvl="1"/>
            <a:r>
              <a:rPr lang="en-US" sz="2800" dirty="0" smtClean="0"/>
              <a:t>soluble fiber</a:t>
            </a:r>
          </a:p>
          <a:p>
            <a:pPr lvl="1"/>
            <a:r>
              <a:rPr lang="en-US" sz="2800" dirty="0" smtClean="0"/>
              <a:t>prebiotics and </a:t>
            </a:r>
            <a:r>
              <a:rPr lang="en-US" sz="2800" dirty="0" err="1" smtClean="0"/>
              <a:t>postbiotics</a:t>
            </a:r>
            <a:endParaRPr lang="en-US" sz="2800" dirty="0" smtClean="0"/>
          </a:p>
        </p:txBody>
      </p:sp>
      <p:sp>
        <p:nvSpPr>
          <p:cNvPr id="4" name="Slide Number Placeholder 3"/>
          <p:cNvSpPr>
            <a:spLocks noGrp="1"/>
          </p:cNvSpPr>
          <p:nvPr>
            <p:ph type="sldNum" sz="quarter" idx="12"/>
          </p:nvPr>
        </p:nvSpPr>
        <p:spPr/>
        <p:txBody>
          <a:bodyPr/>
          <a:lstStyle/>
          <a:p>
            <a:fld id="{5D84065D-F351-4B03-BD91-D8A6B8D4B362}" type="slidenum">
              <a:rPr lang="en-US" smtClean="0"/>
              <a:t>13</a:t>
            </a:fld>
            <a:endParaRPr lang="en-US" dirty="0"/>
          </a:p>
        </p:txBody>
      </p:sp>
      <p:sp>
        <p:nvSpPr>
          <p:cNvPr id="5" name="Footer Placeholder 4"/>
          <p:cNvSpPr>
            <a:spLocks noGrp="1"/>
          </p:cNvSpPr>
          <p:nvPr>
            <p:ph type="ftr" sz="quarter" idx="11"/>
          </p:nvPr>
        </p:nvSpPr>
        <p:spPr>
          <a:xfrm>
            <a:off x="1709057" y="5969000"/>
            <a:ext cx="7990114" cy="279400"/>
          </a:xfrm>
        </p:spPr>
        <p:txBody>
          <a:bodyPr/>
          <a:lstStyle/>
          <a:p>
            <a:r>
              <a:rPr lang="en-US" dirty="0" smtClean="0"/>
              <a:t>*</a:t>
            </a:r>
            <a:r>
              <a:rPr lang="en-US" dirty="0">
                <a:hlinkClick r:id="rId3"/>
              </a:rPr>
              <a:t>https://</a:t>
            </a:r>
            <a:r>
              <a:rPr lang="en-US" dirty="0" smtClean="0">
                <a:hlinkClick r:id="rId3"/>
              </a:rPr>
              <a:t>www.todaysdietitian.com/newarchives/AS20p24.shtml</a:t>
            </a:r>
            <a:endParaRPr lang="en-US" dirty="0" smtClean="0"/>
          </a:p>
          <a:p>
            <a:r>
              <a:rPr lang="en-US" dirty="0" smtClean="0">
                <a:hlinkClick r:id="rId4"/>
              </a:rPr>
              <a:t>**https</a:t>
            </a:r>
            <a:r>
              <a:rPr lang="en-US" dirty="0">
                <a:hlinkClick r:id="rId4"/>
              </a:rPr>
              <a:t>://www.mayoclinic.org/prebiotics-probiotics-and-your-health/art-20390058</a:t>
            </a:r>
            <a:endParaRPr lang="en-US" dirty="0" smtClean="0"/>
          </a:p>
        </p:txBody>
      </p:sp>
    </p:spTree>
    <p:extLst>
      <p:ext uri="{BB962C8B-B14F-4D97-AF65-F5344CB8AC3E}">
        <p14:creationId xmlns:p14="http://schemas.microsoft.com/office/powerpoint/2010/main" val="3535619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Terms</a:t>
            </a:r>
            <a:endParaRPr lang="en-US" dirty="0"/>
          </a:p>
        </p:txBody>
      </p:sp>
      <p:sp>
        <p:nvSpPr>
          <p:cNvPr id="3" name="Content Placeholder 2"/>
          <p:cNvSpPr>
            <a:spLocks noGrp="1"/>
          </p:cNvSpPr>
          <p:nvPr>
            <p:ph idx="1"/>
          </p:nvPr>
        </p:nvSpPr>
        <p:spPr/>
        <p:txBody>
          <a:bodyPr>
            <a:normAutofit fontScale="77500" lnSpcReduction="20000"/>
          </a:bodyPr>
          <a:lstStyle/>
          <a:p>
            <a:r>
              <a:rPr lang="en-US" dirty="0"/>
              <a:t>Resistant starch: Prebiotic – this refers to the “fuel” that feeds the organisms that make up our gut microbiome – come from plants. Many of these organisms living in our gut are “probiotics”</a:t>
            </a:r>
          </a:p>
          <a:p>
            <a:r>
              <a:rPr lang="en-US" dirty="0"/>
              <a:t>Certain soluble fibers and insoluble fiber ferment in our gut (this is what produces gas and bloating for some folks) and are considered “prebiotics”</a:t>
            </a:r>
          </a:p>
          <a:p>
            <a:r>
              <a:rPr lang="en-US" dirty="0"/>
              <a:t>Insoluble fiber*: adds bulk to our waste and helps promote regular, easy to pass bowel movements </a:t>
            </a:r>
          </a:p>
          <a:p>
            <a:r>
              <a:rPr lang="en-US" dirty="0"/>
              <a:t>Soluble fiber*: forms a gel-like consistency in our waste which holds moisture and makes bowel movements softer and easier to pass (apples, citrus fruits, carrots, peas, beans, oats and barley)</a:t>
            </a:r>
          </a:p>
          <a:p>
            <a:r>
              <a:rPr lang="en-US" dirty="0" err="1"/>
              <a:t>Postbiotics</a:t>
            </a:r>
            <a:r>
              <a:rPr lang="en-US" dirty="0"/>
              <a:t>**: the short chain fatty acids formed by the fermentation in our large intestine which provide the fuel to feed our gut microbiome. Think of these as the end products of prebiotics and the food for your gut “bugs”</a:t>
            </a:r>
          </a:p>
          <a:p>
            <a:endParaRPr lang="en-US" dirty="0"/>
          </a:p>
        </p:txBody>
      </p:sp>
      <p:sp>
        <p:nvSpPr>
          <p:cNvPr id="4" name="Slide Number Placeholder 3"/>
          <p:cNvSpPr>
            <a:spLocks noGrp="1"/>
          </p:cNvSpPr>
          <p:nvPr>
            <p:ph type="sldNum" sz="quarter" idx="12"/>
          </p:nvPr>
        </p:nvSpPr>
        <p:spPr/>
        <p:txBody>
          <a:bodyPr/>
          <a:lstStyle/>
          <a:p>
            <a:fld id="{5D84065D-F351-4B03-BD91-D8A6B8D4B362}" type="slidenum">
              <a:rPr lang="en-US" smtClean="0"/>
              <a:t>14</a:t>
            </a:fld>
            <a:endParaRPr lang="en-US" dirty="0"/>
          </a:p>
        </p:txBody>
      </p:sp>
    </p:spTree>
    <p:extLst>
      <p:ext uri="{BB962C8B-B14F-4D97-AF65-F5344CB8AC3E}">
        <p14:creationId xmlns:p14="http://schemas.microsoft.com/office/powerpoint/2010/main" val="2701364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15</a:t>
            </a:fld>
            <a:endParaRPr lang="en-US" dirty="0"/>
          </a:p>
        </p:txBody>
      </p:sp>
      <p:sp>
        <p:nvSpPr>
          <p:cNvPr id="3" name="Rectangle 2"/>
          <p:cNvSpPr/>
          <p:nvPr/>
        </p:nvSpPr>
        <p:spPr>
          <a:xfrm>
            <a:off x="564776" y="927847"/>
            <a:ext cx="10935661" cy="5786199"/>
          </a:xfrm>
          <a:prstGeom prst="rect">
            <a:avLst/>
          </a:prstGeom>
        </p:spPr>
        <p:txBody>
          <a:bodyPr wrap="square">
            <a:spAutoFit/>
          </a:bodyPr>
          <a:lstStyle/>
          <a:p>
            <a:pPr algn="ctr"/>
            <a:r>
              <a:rPr lang="en-US" sz="2800" u="sng" dirty="0" smtClean="0">
                <a:hlinkClick r:id="rId3"/>
              </a:rPr>
              <a:t>What do We Need to Know:</a:t>
            </a:r>
          </a:p>
          <a:p>
            <a:endParaRPr lang="en-US" u="sng" dirty="0" smtClean="0">
              <a:hlinkClick r:id="rId3"/>
            </a:endParaRPr>
          </a:p>
          <a:p>
            <a:endParaRPr lang="en-US" u="sng" dirty="0">
              <a:hlinkClick r:id="rId3"/>
            </a:endParaRPr>
          </a:p>
          <a:p>
            <a:pPr marL="285750" indent="-285750">
              <a:buFont typeface="Arial" panose="020B0604020202020204" pitchFamily="34" charset="0"/>
              <a:buChar char="•"/>
            </a:pPr>
            <a:r>
              <a:rPr lang="en-US" u="sng" dirty="0" smtClean="0">
                <a:hlinkClick r:id="rId3"/>
              </a:rPr>
              <a:t>AICR </a:t>
            </a:r>
            <a:r>
              <a:rPr lang="en-US" u="sng" dirty="0">
                <a:hlinkClick r:id="rId3"/>
              </a:rPr>
              <a:t>recommends</a:t>
            </a:r>
            <a:r>
              <a:rPr lang="en-US" dirty="0"/>
              <a:t> at </a:t>
            </a:r>
            <a:r>
              <a:rPr lang="en-US" u="sng" dirty="0"/>
              <a:t>least 30 grams of dietary fiber </a:t>
            </a:r>
            <a:r>
              <a:rPr lang="en-US" u="sng" dirty="0" smtClean="0"/>
              <a:t>daily</a:t>
            </a:r>
            <a:r>
              <a:rPr lang="en-US" dirty="0" smtClean="0"/>
              <a:t> as </a:t>
            </a:r>
            <a:r>
              <a:rPr lang="en-US" dirty="0"/>
              <a:t>part of a healthy eating pattern to lower cancer risk. </a:t>
            </a:r>
            <a:endParaRPr lang="en-US" dirty="0" smtClean="0"/>
          </a:p>
          <a:p>
            <a:pPr marL="742950" lvl="1" indent="-285750">
              <a:buFont typeface="Arial" panose="020B0604020202020204" pitchFamily="34" charset="0"/>
              <a:buChar char="•"/>
            </a:pPr>
            <a:r>
              <a:rPr lang="en-US" dirty="0"/>
              <a:t>For men, the recommendations for fiber is at least 30 grams/day from whole, plant food sources. </a:t>
            </a:r>
            <a:endParaRPr lang="en-US" dirty="0" smtClean="0"/>
          </a:p>
          <a:p>
            <a:pPr marL="742950" lvl="1" indent="-285750">
              <a:buFont typeface="Arial" panose="020B0604020202020204" pitchFamily="34" charset="0"/>
              <a:buChar char="•"/>
            </a:pPr>
            <a:r>
              <a:rPr lang="en-US" dirty="0" smtClean="0"/>
              <a:t>For  </a:t>
            </a:r>
            <a:r>
              <a:rPr lang="en-US" dirty="0"/>
              <a:t>women, the fiber amount is a bit less (25 grams/day) based on overall calorie </a:t>
            </a:r>
            <a:r>
              <a:rPr lang="en-US" dirty="0" smtClean="0"/>
              <a:t>needs</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To </a:t>
            </a:r>
            <a:r>
              <a:rPr lang="en-US" dirty="0"/>
              <a:t>put that in context, a slice of whole wheat bread has 2 grams; a cup of </a:t>
            </a:r>
            <a:r>
              <a:rPr lang="en-US" dirty="0" smtClean="0"/>
              <a:t>cooked </a:t>
            </a:r>
            <a:r>
              <a:rPr lang="en-US" dirty="0"/>
              <a:t>oatmeal has 5 </a:t>
            </a:r>
            <a:r>
              <a:rPr lang="en-US" dirty="0" smtClean="0"/>
              <a:t>grams,</a:t>
            </a:r>
            <a:r>
              <a:rPr lang="en-US" dirty="0"/>
              <a:t> a medium orange or banana have about </a:t>
            </a:r>
            <a:r>
              <a:rPr lang="en-US" dirty="0" smtClean="0"/>
              <a:t>3 </a:t>
            </a:r>
            <a:r>
              <a:rPr lang="en-US" dirty="0"/>
              <a:t>grams and a cup of green peas has 8 </a:t>
            </a:r>
            <a:r>
              <a:rPr lang="en-US" dirty="0" smtClean="0"/>
              <a:t>grams</a:t>
            </a:r>
          </a:p>
          <a:p>
            <a:endParaRPr lang="en-US" dirty="0"/>
          </a:p>
          <a:p>
            <a:pPr marL="285750" indent="-285750">
              <a:buFont typeface="Arial" panose="020B0604020202020204" pitchFamily="34" charset="0"/>
              <a:buChar char="•"/>
            </a:pPr>
            <a:r>
              <a:rPr lang="en-US" dirty="0"/>
              <a:t>Dietary fiber is considered a “nutrient of public health concern” because low intakes are associated with potential health risks</a:t>
            </a:r>
            <a:r>
              <a:rPr lang="en-US" dirty="0" smtClean="0"/>
              <a:t>.   </a:t>
            </a:r>
            <a:endParaRPr lang="en-US" dirty="0"/>
          </a:p>
          <a:p>
            <a:endParaRPr lang="en-US" dirty="0">
              <a:solidFill>
                <a:srgbClr val="000000"/>
              </a:solidFill>
              <a:latin typeface="Fira Sans"/>
            </a:endParaRPr>
          </a:p>
          <a:p>
            <a:pPr marL="285750" indent="-285750">
              <a:buFont typeface="Arial" panose="020B0604020202020204" pitchFamily="34" charset="0"/>
              <a:buChar char="•"/>
            </a:pPr>
            <a:r>
              <a:rPr lang="en-US" dirty="0" smtClean="0">
                <a:solidFill>
                  <a:srgbClr val="000000"/>
                </a:solidFill>
              </a:rPr>
              <a:t>Even </a:t>
            </a:r>
            <a:r>
              <a:rPr lang="en-US" dirty="0">
                <a:solidFill>
                  <a:srgbClr val="000000"/>
                </a:solidFill>
              </a:rPr>
              <a:t>small increases of fiber can help protect your health. The AICR report on </a:t>
            </a:r>
            <a:r>
              <a:rPr lang="en-US" u="sng" dirty="0">
                <a:solidFill>
                  <a:srgbClr val="3055A0"/>
                </a:solidFill>
                <a:hlinkClick r:id="rId4"/>
              </a:rPr>
              <a:t>colorectal cancer</a:t>
            </a:r>
            <a:r>
              <a:rPr lang="en-US" dirty="0">
                <a:solidFill>
                  <a:srgbClr val="000000"/>
                </a:solidFill>
              </a:rPr>
              <a:t> shows that each 10-grams increase in dietary fiber lowers risk of colorectal cancer by 7 </a:t>
            </a:r>
            <a:r>
              <a:rPr lang="en-US" dirty="0" smtClean="0">
                <a:solidFill>
                  <a:srgbClr val="000000"/>
                </a:solidFill>
              </a:rPr>
              <a:t>percent</a:t>
            </a:r>
          </a:p>
          <a:p>
            <a:endParaRPr lang="en-US" dirty="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p:txBody>
      </p:sp>
      <p:sp>
        <p:nvSpPr>
          <p:cNvPr id="4" name="TextBox 3"/>
          <p:cNvSpPr txBox="1"/>
          <p:nvPr/>
        </p:nvSpPr>
        <p:spPr>
          <a:xfrm>
            <a:off x="1991061" y="5924034"/>
            <a:ext cx="9353439" cy="369332"/>
          </a:xfrm>
          <a:prstGeom prst="rect">
            <a:avLst/>
          </a:prstGeom>
          <a:noFill/>
        </p:spPr>
        <p:txBody>
          <a:bodyPr wrap="square" rtlCol="0">
            <a:spAutoFit/>
          </a:bodyPr>
          <a:lstStyle/>
          <a:p>
            <a:r>
              <a:rPr lang="en-US">
                <a:hlinkClick r:id="rId5"/>
              </a:rPr>
              <a:t>https://www.aicr.org/news/can-a-certain-type-of-fiber-help-with-weight-loss/</a:t>
            </a:r>
            <a:endParaRPr lang="en-US" dirty="0"/>
          </a:p>
        </p:txBody>
      </p:sp>
    </p:spTree>
    <p:extLst>
      <p:ext uri="{BB962C8B-B14F-4D97-AF65-F5344CB8AC3E}">
        <p14:creationId xmlns:p14="http://schemas.microsoft.com/office/powerpoint/2010/main" val="196534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16</a:t>
            </a:fld>
            <a:endParaRPr lang="en-US" dirty="0"/>
          </a:p>
        </p:txBody>
      </p:sp>
      <p:sp>
        <p:nvSpPr>
          <p:cNvPr id="3" name="Cloud Callout 2"/>
          <p:cNvSpPr/>
          <p:nvPr/>
        </p:nvSpPr>
        <p:spPr>
          <a:xfrm>
            <a:off x="642257" y="564927"/>
            <a:ext cx="6259286" cy="2329542"/>
          </a:xfrm>
          <a:prstGeom prst="cloudCallou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smtClean="0"/>
              <a:t>OK Audrey – I know I need to eat more plants but I am not really a fan and I really don’t enjoy cooking and/or I don’t know how to prepare these foods</a:t>
            </a:r>
            <a:endParaRPr lang="en-US" dirty="0"/>
          </a:p>
        </p:txBody>
      </p:sp>
      <p:sp>
        <p:nvSpPr>
          <p:cNvPr id="5" name="Horizontal Scroll 4"/>
          <p:cNvSpPr/>
          <p:nvPr/>
        </p:nvSpPr>
        <p:spPr>
          <a:xfrm>
            <a:off x="642257" y="3069772"/>
            <a:ext cx="10918371" cy="317862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smtClean="0"/>
              <a:t>2 cutting boards</a:t>
            </a:r>
            <a:r>
              <a:rPr lang="en-US" dirty="0" smtClean="0"/>
              <a:t>: one strictly for plants and the other for animals</a:t>
            </a:r>
          </a:p>
          <a:p>
            <a:pPr marL="285750" indent="-285750">
              <a:buFont typeface="Arial" panose="020B0604020202020204" pitchFamily="34" charset="0"/>
              <a:buChar char="•"/>
            </a:pPr>
            <a:r>
              <a:rPr lang="en-US" b="1" dirty="0"/>
              <a:t>G</a:t>
            </a:r>
            <a:r>
              <a:rPr lang="en-US" b="1" dirty="0" smtClean="0"/>
              <a:t>ood knives </a:t>
            </a:r>
            <a:r>
              <a:rPr lang="en-US" dirty="0" smtClean="0"/>
              <a:t>(paring knife and a knife for chopping)</a:t>
            </a:r>
          </a:p>
          <a:p>
            <a:pPr marL="285750" indent="-285750">
              <a:buFont typeface="Arial" panose="020B0604020202020204" pitchFamily="34" charset="0"/>
              <a:buChar char="•"/>
            </a:pPr>
            <a:r>
              <a:rPr lang="en-US" b="1" dirty="0" smtClean="0"/>
              <a:t>Spices</a:t>
            </a:r>
            <a:r>
              <a:rPr lang="en-US" dirty="0" smtClean="0"/>
              <a:t> (cumin, cinnamon, ginger, curry, any medley of spices and herbs that doesn’t contain salt) </a:t>
            </a:r>
          </a:p>
          <a:p>
            <a:pPr marL="742950" lvl="1" indent="-285750">
              <a:buFont typeface="Arial" panose="020B0604020202020204" pitchFamily="34" charset="0"/>
              <a:buChar char="•"/>
            </a:pPr>
            <a:r>
              <a:rPr lang="en-US" dirty="0" smtClean="0"/>
              <a:t>Take advantage of frozen whole grains that can be steamed or microwaved</a:t>
            </a:r>
          </a:p>
          <a:p>
            <a:pPr marL="742950" lvl="1" indent="-285750">
              <a:buFont typeface="Arial" panose="020B0604020202020204" pitchFamily="34" charset="0"/>
              <a:buChar char="•"/>
            </a:pPr>
            <a:r>
              <a:rPr lang="en-US" dirty="0" smtClean="0"/>
              <a:t>Buy frozen fruits and vegetables</a:t>
            </a:r>
          </a:p>
          <a:p>
            <a:pPr marL="742950" lvl="1" indent="-285750">
              <a:buFont typeface="Arial" panose="020B0604020202020204" pitchFamily="34" charset="0"/>
              <a:buChar char="•"/>
            </a:pPr>
            <a:r>
              <a:rPr lang="en-US" dirty="0" smtClean="0"/>
              <a:t>Strive for having half of every meal come from vegetables</a:t>
            </a:r>
          </a:p>
          <a:p>
            <a:endParaRPr lang="en-US" dirty="0"/>
          </a:p>
        </p:txBody>
      </p:sp>
    </p:spTree>
    <p:extLst>
      <p:ext uri="{BB962C8B-B14F-4D97-AF65-F5344CB8AC3E}">
        <p14:creationId xmlns:p14="http://schemas.microsoft.com/office/powerpoint/2010/main" val="1173423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90502"/>
          </a:xfrm>
        </p:spPr>
        <p:txBody>
          <a:bodyPr>
            <a:normAutofit fontScale="90000"/>
          </a:bodyPr>
          <a:lstStyle/>
          <a:p>
            <a:r>
              <a:rPr lang="en-US" sz="3200" dirty="0" smtClean="0"/>
              <a:t>Beans, beans the magic fruit, the more you eat the more you …</a:t>
            </a:r>
            <a:endParaRPr lang="en-US" sz="3200" dirty="0"/>
          </a:p>
        </p:txBody>
      </p:sp>
      <p:sp>
        <p:nvSpPr>
          <p:cNvPr id="3" name="Content Placeholder 2"/>
          <p:cNvSpPr>
            <a:spLocks noGrp="1"/>
          </p:cNvSpPr>
          <p:nvPr>
            <p:ph idx="1"/>
          </p:nvPr>
        </p:nvSpPr>
        <p:spPr>
          <a:xfrm>
            <a:off x="892885" y="2345167"/>
            <a:ext cx="10467190" cy="3530701"/>
          </a:xfrm>
        </p:spPr>
        <p:txBody>
          <a:bodyPr>
            <a:noAutofit/>
          </a:bodyPr>
          <a:lstStyle/>
          <a:p>
            <a:r>
              <a:rPr lang="en-US" sz="1800" dirty="0" smtClean="0"/>
              <a:t>Beans, legumes and pulses are packed with nutrients but are also notorious for causing bloating and gas. </a:t>
            </a:r>
          </a:p>
          <a:p>
            <a:r>
              <a:rPr lang="en-US" sz="1800" dirty="0" smtClean="0"/>
              <a:t>Inexpensive source of protein, vitamins, complex carbohydrates, and fiber. Long shelf life. Canned or dried.</a:t>
            </a:r>
          </a:p>
          <a:p>
            <a:r>
              <a:rPr lang="en-US" sz="1800" dirty="0" smtClean="0"/>
              <a:t>Low in fat, no saturated fat or cholesterol</a:t>
            </a:r>
          </a:p>
          <a:p>
            <a:r>
              <a:rPr lang="en-US" sz="1800" dirty="0" smtClean="0">
                <a:hlinkClick r:id="rId3"/>
              </a:rPr>
              <a:t>Protein</a:t>
            </a:r>
            <a:r>
              <a:rPr lang="en-US" sz="1800" dirty="0" smtClean="0"/>
              <a:t>: 6-11 grams per serving (about ½ cup)</a:t>
            </a:r>
          </a:p>
          <a:p>
            <a:r>
              <a:rPr lang="en-US" sz="1800" dirty="0" smtClean="0">
                <a:hlinkClick r:id="rId4"/>
              </a:rPr>
              <a:t>Folate</a:t>
            </a:r>
            <a:r>
              <a:rPr lang="en-US" sz="1800" dirty="0" smtClean="0"/>
              <a:t>: an important B vitamin </a:t>
            </a:r>
          </a:p>
          <a:p>
            <a:r>
              <a:rPr lang="en-US" sz="1800" dirty="0" smtClean="0"/>
              <a:t>Fiber </a:t>
            </a:r>
            <a:r>
              <a:rPr lang="en-US" sz="1800" dirty="0" smtClean="0">
                <a:hlinkClick r:id="rId5"/>
              </a:rPr>
              <a:t>(both insoluble and soluble)</a:t>
            </a:r>
            <a:endParaRPr lang="en-US" sz="1800" dirty="0" smtClean="0"/>
          </a:p>
          <a:p>
            <a:r>
              <a:rPr lang="en-US" sz="1800" dirty="0" smtClean="0">
                <a:hlinkClick r:id="rId6"/>
              </a:rPr>
              <a:t>Iron</a:t>
            </a:r>
            <a:r>
              <a:rPr lang="en-US" sz="1800" dirty="0" smtClean="0"/>
              <a:t>: a good way to get in iron from a vegetarian source (include some </a:t>
            </a:r>
            <a:r>
              <a:rPr lang="en-US" sz="1800" dirty="0" err="1" smtClean="0"/>
              <a:t>Vit</a:t>
            </a:r>
            <a:r>
              <a:rPr lang="en-US" sz="1800" dirty="0" smtClean="0"/>
              <a:t> C rich food to help absorb the iron)</a:t>
            </a:r>
          </a:p>
          <a:p>
            <a:r>
              <a:rPr lang="en-US" sz="1800" dirty="0" smtClean="0"/>
              <a:t>Phosphorus: an important mineral for bone health and for nerves and muscles</a:t>
            </a:r>
          </a:p>
          <a:p>
            <a:r>
              <a:rPr lang="en-US" sz="1800" dirty="0" smtClean="0">
                <a:hlinkClick r:id="rId7"/>
              </a:rPr>
              <a:t>Polyunsaturated and monounsaturated fatty acids</a:t>
            </a:r>
            <a:r>
              <a:rPr lang="en-US" sz="1800" dirty="0" smtClean="0"/>
              <a:t> including linoleic and oleic acids</a:t>
            </a:r>
          </a:p>
          <a:p>
            <a:endParaRPr lang="en-US" sz="700" dirty="0" smtClean="0"/>
          </a:p>
          <a:p>
            <a:r>
              <a:rPr lang="en-US" sz="700" dirty="0" smtClean="0">
                <a:hlinkClick r:id="rId8"/>
              </a:rPr>
              <a:t>https://www.hsph.harvard.edu/nutritionsource/legumes-pulses/</a:t>
            </a:r>
            <a:endParaRPr lang="en-US" sz="700" dirty="0"/>
          </a:p>
        </p:txBody>
      </p:sp>
      <p:sp>
        <p:nvSpPr>
          <p:cNvPr id="5" name="Slide Number Placeholder 4"/>
          <p:cNvSpPr>
            <a:spLocks noGrp="1"/>
          </p:cNvSpPr>
          <p:nvPr>
            <p:ph type="sldNum" sz="quarter" idx="12"/>
          </p:nvPr>
        </p:nvSpPr>
        <p:spPr/>
        <p:txBody>
          <a:bodyPr/>
          <a:lstStyle/>
          <a:p>
            <a:fld id="{5D84065D-F351-4B03-BD91-D8A6B8D4B362}" type="slidenum">
              <a:rPr lang="en-US" smtClean="0"/>
              <a:pPr/>
              <a:t>17</a:t>
            </a:fld>
            <a:endParaRPr lang="en-US" dirty="0"/>
          </a:p>
        </p:txBody>
      </p:sp>
      <p:sp>
        <p:nvSpPr>
          <p:cNvPr id="4" name="Content Placeholder 3"/>
          <p:cNvSpPr>
            <a:spLocks noGrp="1"/>
          </p:cNvSpPr>
          <p:nvPr>
            <p:ph sz="half" idx="4294967295"/>
          </p:nvPr>
        </p:nvSpPr>
        <p:spPr>
          <a:xfrm>
            <a:off x="6899275" y="2517775"/>
            <a:ext cx="5292725" cy="3730625"/>
          </a:xfrm>
        </p:spPr>
        <p:txBody>
          <a:bodyPr>
            <a:normAutofit/>
          </a:bodyPr>
          <a:lstStyle/>
          <a:p>
            <a:endParaRPr lang="en-US" sz="8000" dirty="0" smtClean="0"/>
          </a:p>
          <a:p>
            <a:endParaRPr lang="en-US" dirty="0"/>
          </a:p>
        </p:txBody>
      </p:sp>
    </p:spTree>
    <p:extLst>
      <p:ext uri="{BB962C8B-B14F-4D97-AF65-F5344CB8AC3E}">
        <p14:creationId xmlns:p14="http://schemas.microsoft.com/office/powerpoint/2010/main" val="3220885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2" y="731520"/>
            <a:ext cx="9601196" cy="1043493"/>
          </a:xfrm>
        </p:spPr>
        <p:txBody>
          <a:bodyPr>
            <a:normAutofit fontScale="90000"/>
          </a:bodyPr>
          <a:lstStyle/>
          <a:p>
            <a:r>
              <a:rPr lang="en-US" dirty="0"/>
              <a:t>But I can’t eat beans! </a:t>
            </a:r>
            <a:br>
              <a:rPr lang="en-US" dirty="0"/>
            </a:br>
            <a:endParaRPr lang="en-US" dirty="0"/>
          </a:p>
        </p:txBody>
      </p:sp>
      <p:sp>
        <p:nvSpPr>
          <p:cNvPr id="7" name="Content Placeholder 6"/>
          <p:cNvSpPr>
            <a:spLocks noGrp="1"/>
          </p:cNvSpPr>
          <p:nvPr>
            <p:ph idx="1"/>
          </p:nvPr>
        </p:nvSpPr>
        <p:spPr>
          <a:xfrm>
            <a:off x="1295401" y="1925619"/>
            <a:ext cx="9601196" cy="4195482"/>
          </a:xfrm>
        </p:spPr>
        <p:txBody>
          <a:bodyPr>
            <a:normAutofit fontScale="62500" lnSpcReduction="20000"/>
          </a:bodyPr>
          <a:lstStyle/>
          <a:p>
            <a:pPr marL="0" indent="0">
              <a:buNone/>
            </a:pPr>
            <a:r>
              <a:rPr lang="en-US" sz="3200" i="1" dirty="0" smtClean="0"/>
              <a:t>Here </a:t>
            </a:r>
            <a:r>
              <a:rPr lang="en-US" sz="3200" i="1" dirty="0"/>
              <a:t>are some tips to help improve digestibility</a:t>
            </a:r>
            <a:r>
              <a:rPr lang="en-US" sz="3200" i="1" dirty="0" smtClean="0"/>
              <a:t>:</a:t>
            </a:r>
          </a:p>
          <a:p>
            <a:pPr marL="0" indent="0">
              <a:buNone/>
            </a:pPr>
            <a:endParaRPr lang="en-US" i="1" dirty="0"/>
          </a:p>
          <a:p>
            <a:pPr>
              <a:spcBef>
                <a:spcPts val="0"/>
              </a:spcBef>
              <a:spcAft>
                <a:spcPts val="0"/>
              </a:spcAft>
              <a:buClrTx/>
              <a:buSzTx/>
            </a:pPr>
            <a:endParaRPr lang="en-US" sz="2800" dirty="0" smtClean="0">
              <a:solidFill>
                <a:prstClr val="black"/>
              </a:solidFill>
            </a:endParaRPr>
          </a:p>
          <a:p>
            <a:pPr>
              <a:spcBef>
                <a:spcPts val="0"/>
              </a:spcBef>
              <a:spcAft>
                <a:spcPts val="0"/>
              </a:spcAft>
              <a:buClrTx/>
              <a:buSzTx/>
            </a:pPr>
            <a:r>
              <a:rPr lang="en-US" sz="2800" dirty="0" smtClean="0">
                <a:solidFill>
                  <a:prstClr val="black"/>
                </a:solidFill>
              </a:rPr>
              <a:t>Soak dried beans for at least 12 hours and rinse before cooking </a:t>
            </a:r>
          </a:p>
          <a:p>
            <a:pPr>
              <a:spcBef>
                <a:spcPts val="0"/>
              </a:spcBef>
              <a:spcAft>
                <a:spcPts val="0"/>
              </a:spcAft>
              <a:buClrTx/>
              <a:buSzTx/>
            </a:pPr>
            <a:endParaRPr lang="en-US" sz="2800" dirty="0" smtClean="0">
              <a:solidFill>
                <a:prstClr val="black"/>
              </a:solidFill>
            </a:endParaRPr>
          </a:p>
          <a:p>
            <a:pPr>
              <a:spcBef>
                <a:spcPts val="0"/>
              </a:spcBef>
              <a:spcAft>
                <a:spcPts val="0"/>
              </a:spcAft>
              <a:buClrTx/>
              <a:buSzTx/>
            </a:pPr>
            <a:r>
              <a:rPr lang="en-US" sz="2800" dirty="0" smtClean="0">
                <a:solidFill>
                  <a:prstClr val="black"/>
                </a:solidFill>
              </a:rPr>
              <a:t>Try canned, rinse before use to decrease sodium content and assist with digestion</a:t>
            </a:r>
          </a:p>
          <a:p>
            <a:pPr>
              <a:spcBef>
                <a:spcPts val="0"/>
              </a:spcBef>
              <a:spcAft>
                <a:spcPts val="0"/>
              </a:spcAft>
              <a:buClrTx/>
              <a:buSzTx/>
            </a:pPr>
            <a:endParaRPr lang="en-US" sz="2800" dirty="0">
              <a:solidFill>
                <a:prstClr val="black"/>
              </a:solidFill>
            </a:endParaRPr>
          </a:p>
          <a:p>
            <a:pPr>
              <a:spcBef>
                <a:spcPts val="0"/>
              </a:spcBef>
              <a:spcAft>
                <a:spcPts val="0"/>
              </a:spcAft>
              <a:buClrTx/>
              <a:buSzTx/>
            </a:pPr>
            <a:r>
              <a:rPr lang="en-US" sz="2800" dirty="0" smtClean="0">
                <a:solidFill>
                  <a:prstClr val="black"/>
                </a:solidFill>
              </a:rPr>
              <a:t>Add </a:t>
            </a:r>
            <a:r>
              <a:rPr lang="en-US" sz="2800" dirty="0">
                <a:solidFill>
                  <a:prstClr val="black"/>
                </a:solidFill>
              </a:rPr>
              <a:t>a bay leaf or kombu (seaweed) to the cooking beans – this trick may help make them </a:t>
            </a:r>
            <a:r>
              <a:rPr lang="en-US" sz="2800" dirty="0" smtClean="0">
                <a:solidFill>
                  <a:prstClr val="black"/>
                </a:solidFill>
              </a:rPr>
              <a:t>more digestible</a:t>
            </a:r>
          </a:p>
          <a:p>
            <a:pPr marL="0" indent="0">
              <a:spcBef>
                <a:spcPts val="0"/>
              </a:spcBef>
              <a:spcAft>
                <a:spcPts val="0"/>
              </a:spcAft>
              <a:buClrTx/>
              <a:buSzTx/>
              <a:buNone/>
            </a:pPr>
            <a:endParaRPr lang="en-US" sz="2800" dirty="0" smtClean="0">
              <a:solidFill>
                <a:prstClr val="black"/>
              </a:solidFill>
            </a:endParaRPr>
          </a:p>
          <a:p>
            <a:pPr>
              <a:spcBef>
                <a:spcPts val="0"/>
              </a:spcBef>
              <a:spcAft>
                <a:spcPts val="0"/>
              </a:spcAft>
              <a:buClrTx/>
              <a:buSzTx/>
            </a:pPr>
            <a:r>
              <a:rPr lang="en-US" sz="2800" dirty="0" smtClean="0">
                <a:solidFill>
                  <a:prstClr val="black"/>
                </a:solidFill>
              </a:rPr>
              <a:t>Smaller </a:t>
            </a:r>
            <a:r>
              <a:rPr lang="en-US" sz="2800" dirty="0">
                <a:solidFill>
                  <a:prstClr val="black"/>
                </a:solidFill>
              </a:rPr>
              <a:t>beans like lentils and split peas are easier to </a:t>
            </a:r>
            <a:r>
              <a:rPr lang="en-US" sz="2800" dirty="0" smtClean="0">
                <a:solidFill>
                  <a:prstClr val="black"/>
                </a:solidFill>
              </a:rPr>
              <a:t>digest</a:t>
            </a:r>
          </a:p>
          <a:p>
            <a:pPr marL="0" indent="0">
              <a:spcBef>
                <a:spcPts val="0"/>
              </a:spcBef>
              <a:spcAft>
                <a:spcPts val="0"/>
              </a:spcAft>
              <a:buClrTx/>
              <a:buSzTx/>
              <a:buNone/>
            </a:pPr>
            <a:r>
              <a:rPr lang="en-US" dirty="0">
                <a:solidFill>
                  <a:prstClr val="black"/>
                </a:solidFill>
              </a:rPr>
              <a:t>	</a:t>
            </a:r>
            <a:endParaRPr lang="en-US" sz="2800" dirty="0" smtClean="0"/>
          </a:p>
          <a:p>
            <a:r>
              <a:rPr lang="en-US" sz="2800" dirty="0" smtClean="0"/>
              <a:t>Start </a:t>
            </a:r>
            <a:r>
              <a:rPr lang="en-US" sz="2800" dirty="0"/>
              <a:t>with just ½ cup serving.  </a:t>
            </a:r>
            <a:r>
              <a:rPr lang="en-US" sz="2800" dirty="0" smtClean="0"/>
              <a:t>The key is get your system used to digesting beans</a:t>
            </a:r>
            <a:endParaRPr lang="en-US" sz="2800" dirty="0"/>
          </a:p>
          <a:p>
            <a:r>
              <a:rPr lang="en-US" sz="2800" dirty="0" smtClean="0"/>
              <a:t>Use </a:t>
            </a:r>
            <a:r>
              <a:rPr lang="en-US" sz="2800" dirty="0"/>
              <a:t>Beano</a:t>
            </a:r>
            <a:r>
              <a:rPr lang="en-US" sz="2800" dirty="0" smtClean="0"/>
              <a:t>®</a:t>
            </a:r>
          </a:p>
          <a:p>
            <a:r>
              <a:rPr lang="en-US" sz="2800" dirty="0" smtClean="0"/>
              <a:t>Remember that gas is “normal” but if you are experiencing painful bloating, try starting with hummus or lentils and work your way up to the larger beans like chick peas and kidney beans</a:t>
            </a:r>
            <a:endParaRPr lang="en-US" sz="2800" dirty="0"/>
          </a:p>
          <a:p>
            <a:endParaRPr lang="en-US" dirty="0"/>
          </a:p>
        </p:txBody>
      </p:sp>
      <p:sp>
        <p:nvSpPr>
          <p:cNvPr id="5" name="Slide Number Placeholder 4"/>
          <p:cNvSpPr>
            <a:spLocks noGrp="1"/>
          </p:cNvSpPr>
          <p:nvPr>
            <p:ph type="sldNum" sz="quarter" idx="12"/>
          </p:nvPr>
        </p:nvSpPr>
        <p:spPr/>
        <p:txBody>
          <a:bodyPr/>
          <a:lstStyle/>
          <a:p>
            <a:fld id="{5D84065D-F351-4B03-BD91-D8A6B8D4B362}" type="slidenum">
              <a:rPr lang="en-US" smtClean="0"/>
              <a:t>18</a:t>
            </a:fld>
            <a:endParaRPr lang="en-US" dirty="0"/>
          </a:p>
        </p:txBody>
      </p:sp>
    </p:spTree>
    <p:extLst>
      <p:ext uri="{BB962C8B-B14F-4D97-AF65-F5344CB8AC3E}">
        <p14:creationId xmlns:p14="http://schemas.microsoft.com/office/powerpoint/2010/main" val="2179297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2050"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854" y="746124"/>
            <a:ext cx="10520979" cy="550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798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84065D-F351-4B03-BD91-D8A6B8D4B362}" type="slidenum">
              <a:rPr lang="en-US" smtClean="0"/>
              <a:t>2</a:t>
            </a:fld>
            <a:endParaRPr lang="en-US" dirty="0"/>
          </a:p>
        </p:txBody>
      </p:sp>
      <p:sp>
        <p:nvSpPr>
          <p:cNvPr id="5" name="Rectangle 4"/>
          <p:cNvSpPr/>
          <p:nvPr/>
        </p:nvSpPr>
        <p:spPr>
          <a:xfrm>
            <a:off x="903643" y="613186"/>
            <a:ext cx="10338098" cy="4955203"/>
          </a:xfrm>
          <a:prstGeom prst="rect">
            <a:avLst/>
          </a:prstGeom>
        </p:spPr>
        <p:txBody>
          <a:bodyPr wrap="square">
            <a:spAutoFit/>
          </a:bodyPr>
          <a:lstStyle/>
          <a:p>
            <a:pPr indent="-347345"/>
            <a:endParaRPr lang="en-US" sz="2000" dirty="0" smtClean="0">
              <a:solidFill>
                <a:srgbClr val="002060"/>
              </a:solidFill>
              <a:latin typeface="Trebuchet MS" panose="020B0603020202020204" pitchFamily="34" charset="0"/>
              <a:ea typeface="Times New Roman" panose="02020603050405020304" pitchFamily="18" charset="0"/>
              <a:cs typeface="Segoe UI" panose="020B0502040204020203" pitchFamily="34" charset="0"/>
            </a:endParaRPr>
          </a:p>
          <a:p>
            <a:pPr indent="-347345"/>
            <a:endParaRPr lang="en-US" sz="2000" dirty="0">
              <a:solidFill>
                <a:srgbClr val="002060"/>
              </a:solidFill>
              <a:latin typeface="Trebuchet MS" panose="020B0603020202020204" pitchFamily="34" charset="0"/>
              <a:ea typeface="Times New Roman" panose="02020603050405020304" pitchFamily="18" charset="0"/>
              <a:cs typeface="Segoe UI" panose="020B0502040204020203" pitchFamily="34" charset="0"/>
            </a:endParaRPr>
          </a:p>
          <a:p>
            <a:pPr indent="-347345"/>
            <a:endParaRPr lang="en-US" sz="2000" dirty="0" smtClean="0">
              <a:solidFill>
                <a:srgbClr val="002060"/>
              </a:solidFill>
              <a:latin typeface="Trebuchet MS" panose="020B0603020202020204" pitchFamily="34" charset="0"/>
              <a:ea typeface="Times New Roman" panose="02020603050405020304" pitchFamily="18" charset="0"/>
              <a:cs typeface="Segoe UI" panose="020B0502040204020203" pitchFamily="34" charset="0"/>
            </a:endParaRPr>
          </a:p>
          <a:p>
            <a:pPr indent="-347345"/>
            <a:r>
              <a:rPr lang="en-US" sz="2000" dirty="0" smtClean="0">
                <a:solidFill>
                  <a:srgbClr val="002060"/>
                </a:solidFill>
                <a:latin typeface="Trebuchet MS" panose="020B0603020202020204" pitchFamily="34" charset="0"/>
                <a:ea typeface="Times New Roman" panose="02020603050405020304" pitchFamily="18" charset="0"/>
                <a:cs typeface="Segoe UI" panose="020B0502040204020203" pitchFamily="34" charset="0"/>
              </a:rPr>
              <a:t>The </a:t>
            </a:r>
            <a:r>
              <a:rPr lang="en-US" sz="2000" dirty="0">
                <a:solidFill>
                  <a:srgbClr val="002060"/>
                </a:solidFill>
                <a:latin typeface="Trebuchet MS" panose="020B0603020202020204" pitchFamily="34" charset="0"/>
                <a:ea typeface="Times New Roman" panose="02020603050405020304" pitchFamily="18" charset="0"/>
                <a:cs typeface="Segoe UI" panose="020B0502040204020203" pitchFamily="34" charset="0"/>
              </a:rPr>
              <a:t>content of this presentation is intended for general nutrition information. The presentation is not a substitute for treatment specific recommendations</a:t>
            </a:r>
            <a:r>
              <a:rPr lang="en-US" sz="2000" dirty="0" smtClean="0">
                <a:solidFill>
                  <a:srgbClr val="002060"/>
                </a:solidFill>
                <a:latin typeface="Trebuchet MS" panose="020B0603020202020204" pitchFamily="34" charset="0"/>
                <a:ea typeface="Times New Roman" panose="02020603050405020304" pitchFamily="18" charset="0"/>
                <a:cs typeface="Segoe UI" panose="020B0502040204020203" pitchFamily="34" charset="0"/>
              </a:rPr>
              <a:t>.</a:t>
            </a:r>
          </a:p>
          <a:p>
            <a:pPr indent="-347345"/>
            <a:endParaRPr lang="en-US" sz="3200" dirty="0">
              <a:latin typeface="Times New Roman" panose="02020603050405020304" pitchFamily="18" charset="0"/>
              <a:ea typeface="Calibri" panose="020F0502020204030204" pitchFamily="34" charset="0"/>
            </a:endParaRPr>
          </a:p>
          <a:p>
            <a:pPr indent="-347345"/>
            <a:r>
              <a:rPr lang="en-US" sz="2000" dirty="0">
                <a:solidFill>
                  <a:srgbClr val="002060"/>
                </a:solidFill>
                <a:latin typeface="Trebuchet MS" panose="020B0603020202020204" pitchFamily="34" charset="0"/>
                <a:ea typeface="Times New Roman" panose="02020603050405020304" pitchFamily="18" charset="0"/>
                <a:cs typeface="Segoe UI" panose="020B0502040204020203" pitchFamily="34" charset="0"/>
              </a:rPr>
              <a:t>Please consult with your oncologist and cancer care team for treatment specific </a:t>
            </a:r>
            <a:r>
              <a:rPr lang="en-US" sz="2000" dirty="0" smtClean="0">
                <a:solidFill>
                  <a:srgbClr val="002060"/>
                </a:solidFill>
                <a:latin typeface="Trebuchet MS" panose="020B0603020202020204" pitchFamily="34" charset="0"/>
                <a:ea typeface="Times New Roman" panose="02020603050405020304" pitchFamily="18" charset="0"/>
                <a:cs typeface="Segoe UI" panose="020B0502040204020203" pitchFamily="34" charset="0"/>
              </a:rPr>
              <a:t>recommendations.</a:t>
            </a:r>
          </a:p>
          <a:p>
            <a:pPr indent="-347345"/>
            <a:endParaRPr lang="en-US" sz="2400" dirty="0">
              <a:solidFill>
                <a:srgbClr val="002060"/>
              </a:solidFill>
              <a:effectLst/>
              <a:latin typeface="Trebuchet MS" panose="020B0603020202020204" pitchFamily="34" charset="0"/>
              <a:ea typeface="Calibri" panose="020F0502020204030204" pitchFamily="34" charset="0"/>
              <a:cs typeface="Segoe UI" panose="020B0502040204020203" pitchFamily="34" charset="0"/>
            </a:endParaRPr>
          </a:p>
          <a:p>
            <a:pPr indent="-347345"/>
            <a:r>
              <a:rPr lang="en-US" sz="2000" dirty="0" smtClean="0">
                <a:solidFill>
                  <a:srgbClr val="002060"/>
                </a:solidFill>
                <a:latin typeface="Trebuchet MS" panose="020B0603020202020204" pitchFamily="34" charset="0"/>
                <a:ea typeface="Calibri" panose="020F0502020204030204" pitchFamily="34" charset="0"/>
                <a:cs typeface="Segoe UI" panose="020B0502040204020203" pitchFamily="34" charset="0"/>
              </a:rPr>
              <a:t>For privacy sake, all attendees will have their microphone and camera “muted”</a:t>
            </a:r>
          </a:p>
          <a:p>
            <a:pPr indent="-347345"/>
            <a:r>
              <a:rPr lang="en-US" sz="2000" dirty="0" smtClean="0">
                <a:solidFill>
                  <a:srgbClr val="002060"/>
                </a:solidFill>
                <a:effectLst/>
                <a:latin typeface="Trebuchet MS" panose="020B0603020202020204" pitchFamily="34" charset="0"/>
                <a:ea typeface="Calibri" panose="020F0502020204030204" pitchFamily="34" charset="0"/>
                <a:cs typeface="Segoe UI" panose="020B0502040204020203" pitchFamily="34" charset="0"/>
              </a:rPr>
              <a:t>We will take questions via the “chat” function and will answer as feasible</a:t>
            </a:r>
          </a:p>
          <a:p>
            <a:pPr indent="-347345"/>
            <a:endParaRPr lang="en-US" sz="2000" dirty="0">
              <a:solidFill>
                <a:srgbClr val="002060"/>
              </a:solidFill>
              <a:latin typeface="Trebuchet MS" panose="020B0603020202020204" pitchFamily="34" charset="0"/>
              <a:ea typeface="Calibri" panose="020F0502020204030204" pitchFamily="34" charset="0"/>
              <a:cs typeface="Segoe UI" panose="020B0502040204020203" pitchFamily="34" charset="0"/>
            </a:endParaRPr>
          </a:p>
          <a:p>
            <a:pPr indent="-347345"/>
            <a:r>
              <a:rPr lang="en-US" sz="2000" dirty="0" smtClean="0">
                <a:solidFill>
                  <a:srgbClr val="002060"/>
                </a:solidFill>
                <a:latin typeface="Trebuchet MS" panose="020B0603020202020204" pitchFamily="34" charset="0"/>
                <a:ea typeface="Calibri" panose="020F0502020204030204" pitchFamily="34" charset="0"/>
                <a:cs typeface="Segoe UI" panose="020B0502040204020203" pitchFamily="34" charset="0"/>
              </a:rPr>
              <a:t>A list of resources and references can be found on the last slide of this presentation. You should have received a copy of this presentation and the recipe via email so check your spam mail to make sure it didn’t go there </a:t>
            </a:r>
            <a:r>
              <a:rPr lang="en-US" sz="2000" dirty="0" smtClean="0">
                <a:solidFill>
                  <a:srgbClr val="002060"/>
                </a:solidFill>
                <a:latin typeface="Trebuchet MS" panose="020B0603020202020204" pitchFamily="34" charset="0"/>
                <a:ea typeface="Calibri" panose="020F0502020204030204" pitchFamily="34" charset="0"/>
                <a:cs typeface="Segoe UI" panose="020B0502040204020203" pitchFamily="34" charset="0"/>
                <a:sym typeface="Wingdings" panose="05000000000000000000" pitchFamily="2" charset="2"/>
              </a:rPr>
              <a:t></a:t>
            </a:r>
            <a:endParaRPr lang="en-US" sz="2000" dirty="0" smtClean="0">
              <a:solidFill>
                <a:srgbClr val="002060"/>
              </a:solidFill>
              <a:latin typeface="Trebuchet MS" panose="020B0603020202020204"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1966479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760607"/>
          </a:xfrm>
        </p:spPr>
        <p:txBody>
          <a:bodyPr>
            <a:normAutofit fontScale="90000"/>
          </a:bodyPr>
          <a:lstStyle/>
          <a:p>
            <a:r>
              <a:rPr lang="en-US" dirty="0" smtClean="0"/>
              <a:t>Bean Hacks</a:t>
            </a:r>
            <a:endParaRPr lang="en-US" dirty="0"/>
          </a:p>
        </p:txBody>
      </p:sp>
      <p:sp>
        <p:nvSpPr>
          <p:cNvPr id="3" name="Text Placeholder 2"/>
          <p:cNvSpPr>
            <a:spLocks noGrp="1"/>
          </p:cNvSpPr>
          <p:nvPr>
            <p:ph type="body" idx="1"/>
          </p:nvPr>
        </p:nvSpPr>
        <p:spPr>
          <a:xfrm>
            <a:off x="1736686" y="1933959"/>
            <a:ext cx="8897785" cy="462578"/>
          </a:xfrm>
        </p:spPr>
        <p:txBody>
          <a:bodyPr/>
          <a:lstStyle/>
          <a:p>
            <a:r>
              <a:rPr lang="en-US" sz="2400" dirty="0" smtClean="0"/>
              <a:t>								</a:t>
            </a:r>
            <a:r>
              <a:rPr lang="en-US" sz="2400" b="1" dirty="0" smtClean="0">
                <a:solidFill>
                  <a:schemeClr val="accent3">
                    <a:lumMod val="75000"/>
                  </a:schemeClr>
                </a:solidFill>
              </a:rPr>
              <a:t>Chickpeas</a:t>
            </a:r>
            <a:endParaRPr lang="en-US" sz="2400" b="1" dirty="0">
              <a:solidFill>
                <a:schemeClr val="accent3">
                  <a:lumMod val="75000"/>
                </a:schemeClr>
              </a:solidFill>
            </a:endParaRPr>
          </a:p>
        </p:txBody>
      </p:sp>
      <p:sp>
        <p:nvSpPr>
          <p:cNvPr id="4" name="Content Placeholder 3"/>
          <p:cNvSpPr>
            <a:spLocks noGrp="1"/>
          </p:cNvSpPr>
          <p:nvPr>
            <p:ph sz="half" idx="2"/>
          </p:nvPr>
        </p:nvSpPr>
        <p:spPr>
          <a:xfrm>
            <a:off x="664029" y="2699657"/>
            <a:ext cx="5349675" cy="3176211"/>
          </a:xfrm>
        </p:spPr>
        <p:txBody>
          <a:bodyPr>
            <a:normAutofit lnSpcReduction="10000"/>
          </a:bodyPr>
          <a:lstStyle/>
          <a:p>
            <a:r>
              <a:rPr lang="en-US" sz="1900" dirty="0" smtClean="0"/>
              <a:t>Use canned chickpeas to make hummus – add lemon juice, extra virgin olive or tahini (sesame seed paste), garlic, salt, cumin, black pepper and mash into a paste or mix in a food processer. Or purchase ready made! Lots of flavors and choices</a:t>
            </a:r>
          </a:p>
          <a:p>
            <a:r>
              <a:rPr lang="en-US" sz="1900" dirty="0" smtClean="0"/>
              <a:t>Add a small amount of water to hummus to make a salad dressing. </a:t>
            </a:r>
          </a:p>
          <a:p>
            <a:r>
              <a:rPr lang="en-US" sz="1900" dirty="0" smtClean="0"/>
              <a:t>Try pastas made with chickpea flour (or red lentil or green pea) for a protein and fiber boosted pasta that tastes great!</a:t>
            </a:r>
          </a:p>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20</a:t>
            </a:fld>
            <a:endParaRPr lang="en-US" dirty="0"/>
          </a:p>
        </p:txBody>
      </p:sp>
      <p:sp>
        <p:nvSpPr>
          <p:cNvPr id="9" name="TextBox 8"/>
          <p:cNvSpPr txBox="1"/>
          <p:nvPr/>
        </p:nvSpPr>
        <p:spPr>
          <a:xfrm>
            <a:off x="6336146" y="2587757"/>
            <a:ext cx="5235367"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Use chickpeas to replace tuna or chicken for a sandwich or salad. Drain and rinse a can of low sodium chickpeas. Mash gently and mix in some mayonnaise, some Dijon or yellow mustard (about 1 Tb), chopped celery, pickle relish, salt and pepper to taste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Try Crunchy: Rinse and drain a can of low sodium chickpeas. Toss in a bowl with a  drizzle of olive oil and season with curry powder or chili powder, some salt and pepper. Spread on a baking sheet and bake in the oven at 375 degrees for about 20 minutes or until crispy</a:t>
            </a:r>
          </a:p>
          <a:p>
            <a:endParaRPr lang="en-US" dirty="0"/>
          </a:p>
        </p:txBody>
      </p:sp>
    </p:spTree>
    <p:extLst>
      <p:ext uri="{BB962C8B-B14F-4D97-AF65-F5344CB8AC3E}">
        <p14:creationId xmlns:p14="http://schemas.microsoft.com/office/powerpoint/2010/main" val="2874097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55525"/>
          </a:xfrm>
        </p:spPr>
        <p:txBody>
          <a:bodyPr>
            <a:noAutofit/>
          </a:bodyPr>
          <a:lstStyle/>
          <a:p>
            <a:r>
              <a:rPr lang="en-US" sz="3600" dirty="0" smtClean="0"/>
              <a:t>Next up: leafy greens</a:t>
            </a:r>
            <a:br>
              <a:rPr lang="en-US" sz="3600" dirty="0" smtClean="0"/>
            </a:br>
            <a:r>
              <a:rPr lang="en-US" sz="3600" dirty="0" smtClean="0"/>
              <a:t>What does the research suggest?</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Leafy green vegetables </a:t>
            </a:r>
            <a:r>
              <a:rPr lang="en-US" dirty="0"/>
              <a:t>contain a range of nutrients and bioactive compounds including vitamin E and K, lutein, beta carotene and folate.</a:t>
            </a:r>
            <a:endParaRPr lang="en-US" dirty="0" smtClean="0"/>
          </a:p>
          <a:p>
            <a:r>
              <a:rPr lang="en-US" dirty="0" smtClean="0"/>
              <a:t>Phytochemicals</a:t>
            </a:r>
          </a:p>
          <a:p>
            <a:r>
              <a:rPr lang="en-US" dirty="0" smtClean="0"/>
              <a:t>Anti-oxidants</a:t>
            </a:r>
          </a:p>
          <a:p>
            <a:r>
              <a:rPr lang="en-US" dirty="0" smtClean="0"/>
              <a:t>Fiber</a:t>
            </a:r>
          </a:p>
          <a:p>
            <a:r>
              <a:rPr lang="en-US" dirty="0" smtClean="0"/>
              <a:t>Vitamins</a:t>
            </a:r>
          </a:p>
          <a:p>
            <a:r>
              <a:rPr lang="en-US" dirty="0" smtClean="0"/>
              <a:t>Minerals</a:t>
            </a:r>
          </a:p>
          <a:p>
            <a:r>
              <a:rPr lang="en-US" dirty="0" smtClean="0"/>
              <a:t>1 serving per day of leafy green vegetables may reduce cognitive decline compared to folks who rarely or never eat leafy green vegetables*</a:t>
            </a:r>
          </a:p>
          <a:p>
            <a:endParaRPr lang="en-US" dirty="0"/>
          </a:p>
        </p:txBody>
      </p:sp>
      <p:sp>
        <p:nvSpPr>
          <p:cNvPr id="4" name="Slide Number Placeholder 3"/>
          <p:cNvSpPr>
            <a:spLocks noGrp="1"/>
          </p:cNvSpPr>
          <p:nvPr>
            <p:ph type="sldNum" sz="quarter" idx="12"/>
          </p:nvPr>
        </p:nvSpPr>
        <p:spPr/>
        <p:txBody>
          <a:bodyPr/>
          <a:lstStyle/>
          <a:p>
            <a:fld id="{5D84065D-F351-4B03-BD91-D8A6B8D4B362}" type="slidenum">
              <a:rPr lang="en-US" smtClean="0"/>
              <a:t>21</a:t>
            </a:fld>
            <a:endParaRPr lang="en-US" dirty="0"/>
          </a:p>
        </p:txBody>
      </p:sp>
      <p:sp>
        <p:nvSpPr>
          <p:cNvPr id="5" name="Footer Placeholder 4"/>
          <p:cNvSpPr>
            <a:spLocks noGrp="1"/>
          </p:cNvSpPr>
          <p:nvPr>
            <p:ph type="ftr" sz="quarter" idx="11"/>
          </p:nvPr>
        </p:nvSpPr>
        <p:spPr/>
        <p:txBody>
          <a:bodyPr/>
          <a:lstStyle/>
          <a:p>
            <a:r>
              <a:rPr lang="en-US" smtClean="0"/>
              <a:t>*https://www.npr.org/sections/health-shots/2018/02/05/582715067/eating-leafy-greens-daily-may-help-keep-minds-sharp</a:t>
            </a:r>
            <a:endParaRPr lang="en-US" dirty="0"/>
          </a:p>
        </p:txBody>
      </p:sp>
    </p:spTree>
    <p:extLst>
      <p:ext uri="{BB962C8B-B14F-4D97-AF65-F5344CB8AC3E}">
        <p14:creationId xmlns:p14="http://schemas.microsoft.com/office/powerpoint/2010/main" val="3399947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Brassica Vegetables aka Cruciferous Vegetables</a:t>
            </a:r>
            <a:endParaRPr lang="en-US" dirty="0"/>
          </a:p>
        </p:txBody>
      </p:sp>
      <p:sp>
        <p:nvSpPr>
          <p:cNvPr id="3" name="Content Placeholder 2"/>
          <p:cNvSpPr>
            <a:spLocks noGrp="1"/>
          </p:cNvSpPr>
          <p:nvPr>
            <p:ph idx="1"/>
          </p:nvPr>
        </p:nvSpPr>
        <p:spPr>
          <a:xfrm>
            <a:off x="1295401" y="2516957"/>
            <a:ext cx="9601196" cy="3358911"/>
          </a:xfrm>
        </p:spPr>
        <p:txBody>
          <a:bodyPr>
            <a:normAutofit fontScale="85000" lnSpcReduction="20000"/>
          </a:bodyPr>
          <a:lstStyle/>
          <a:p>
            <a:r>
              <a:rPr lang="en-US" dirty="0" smtClean="0"/>
              <a:t>Rich sources of antioxidants, sulfur containing phytochemicals (glucosinolates), nutrients (vitamin C, vitamin K, vitamin A, potassium) and fiber. May help reduce inflammation</a:t>
            </a:r>
          </a:p>
          <a:p>
            <a:r>
              <a:rPr lang="en-US" dirty="0" smtClean="0"/>
              <a:t>Versatile and available all year round – at least 375 different varieties</a:t>
            </a:r>
          </a:p>
          <a:p>
            <a:r>
              <a:rPr lang="en-US" dirty="0" smtClean="0"/>
              <a:t>Because cooking can reduce the amount of some of the glucosinolates and vitamin C, lightly steaming will help preserve more of these compounds</a:t>
            </a:r>
          </a:p>
          <a:p>
            <a:r>
              <a:rPr lang="en-US" dirty="0" smtClean="0"/>
              <a:t>Many of the cruciferous vegetables can be eaten raw: radishes, daikon, arugula, watercress, </a:t>
            </a:r>
            <a:r>
              <a:rPr lang="en-US" dirty="0" err="1" smtClean="0"/>
              <a:t>mizuna</a:t>
            </a:r>
            <a:r>
              <a:rPr lang="en-US" dirty="0" smtClean="0"/>
              <a:t>, and cabbage</a:t>
            </a:r>
          </a:p>
          <a:p>
            <a:r>
              <a:rPr lang="en-US" dirty="0" smtClean="0"/>
              <a:t>Add to smoothies, use in stir-fries, soups, slaws and salads. Roasting Brussels sprouts and cauliflower mellows the flavor. Steamed collard greens can be used for a low carb wrap for a sandwich</a:t>
            </a:r>
          </a:p>
          <a:p>
            <a:endParaRPr lang="en-US" dirty="0"/>
          </a:p>
        </p:txBody>
      </p:sp>
      <p:sp>
        <p:nvSpPr>
          <p:cNvPr id="4" name="Slide Number Placeholder 3"/>
          <p:cNvSpPr>
            <a:spLocks noGrp="1"/>
          </p:cNvSpPr>
          <p:nvPr>
            <p:ph type="sldNum" sz="quarter" idx="12"/>
          </p:nvPr>
        </p:nvSpPr>
        <p:spPr/>
        <p:txBody>
          <a:bodyPr/>
          <a:lstStyle/>
          <a:p>
            <a:fld id="{5D84065D-F351-4B03-BD91-D8A6B8D4B362}" type="slidenum">
              <a:rPr lang="en-US" smtClean="0"/>
              <a:t>22</a:t>
            </a:fld>
            <a:endParaRPr lang="en-US" dirty="0"/>
          </a:p>
        </p:txBody>
      </p:sp>
      <p:sp>
        <p:nvSpPr>
          <p:cNvPr id="5" name="Footer Placeholder 4"/>
          <p:cNvSpPr>
            <a:spLocks noGrp="1"/>
          </p:cNvSpPr>
          <p:nvPr>
            <p:ph type="ftr" sz="quarter" idx="11"/>
          </p:nvPr>
        </p:nvSpPr>
        <p:spPr/>
        <p:txBody>
          <a:bodyPr/>
          <a:lstStyle/>
          <a:p>
            <a:r>
              <a:rPr lang="en-US" smtClean="0"/>
              <a:t>https://www.todaysdietitian.com/newarchives/JJ20p46.shtml</a:t>
            </a:r>
            <a:endParaRPr lang="en-US" dirty="0"/>
          </a:p>
        </p:txBody>
      </p:sp>
    </p:spTree>
    <p:extLst>
      <p:ext uri="{BB962C8B-B14F-4D97-AF65-F5344CB8AC3E}">
        <p14:creationId xmlns:p14="http://schemas.microsoft.com/office/powerpoint/2010/main" val="1124028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548641"/>
            <a:ext cx="6241816" cy="492760"/>
          </a:xfrm>
        </p:spPr>
        <p:txBody>
          <a:bodyPr>
            <a:normAutofit fontScale="90000"/>
          </a:bodyPr>
          <a:lstStyle/>
          <a:p>
            <a:r>
              <a:rPr lang="en-US" dirty="0" smtClean="0"/>
              <a:t>Greens</a:t>
            </a:r>
            <a:endParaRPr lang="en-US" dirty="0"/>
          </a:p>
        </p:txBody>
      </p:sp>
      <p:pic>
        <p:nvPicPr>
          <p:cNvPr id="6" name="Picture Placeholder 5"/>
          <p:cNvPicPr>
            <a:picLocks noGrp="1" noChangeAspect="1"/>
          </p:cNvPicPr>
          <p:nvPr>
            <p:ph type="pic" idx="1"/>
          </p:nvPr>
        </p:nvPicPr>
        <p:blipFill>
          <a:blip r:embed="rId3"/>
          <a:srcRect l="28626" r="28626"/>
          <a:stretch>
            <a:fillRect/>
          </a:stretch>
        </p:blipFill>
        <p:spPr>
          <a:prstGeom prst="rect">
            <a:avLst/>
          </a:prstGeom>
        </p:spPr>
      </p:pic>
      <p:sp>
        <p:nvSpPr>
          <p:cNvPr id="5" name="Text Placeholder 4"/>
          <p:cNvSpPr>
            <a:spLocks noGrp="1"/>
          </p:cNvSpPr>
          <p:nvPr>
            <p:ph type="body" sz="half" idx="2"/>
          </p:nvPr>
        </p:nvSpPr>
        <p:spPr>
          <a:xfrm>
            <a:off x="914400" y="1398494"/>
            <a:ext cx="6622815" cy="4849906"/>
          </a:xfrm>
        </p:spPr>
        <p:txBody>
          <a:bodyPr>
            <a:normAutofit fontScale="92500" lnSpcReduction="20000"/>
          </a:bodyPr>
          <a:lstStyle/>
          <a:p>
            <a:pPr algn="l"/>
            <a:r>
              <a:rPr lang="en-US" dirty="0" smtClean="0"/>
              <a:t>Raw kale can be tough to digest. Use kitchen shears (make sure you wash them first!) to cut kale into small pieces. Take some apple cider vinegar or fresh lemon juice and sprinkle over the kale. Use your hands to massage the kale until it becomes soft and reduced in volume. Add to your regular green salad or dress it up with some diced apple, toasted almonds and a drizzle of olive oil. </a:t>
            </a:r>
          </a:p>
          <a:p>
            <a:pPr algn="l"/>
            <a:r>
              <a:rPr lang="en-US" dirty="0" smtClean="0"/>
              <a:t>Add small amounts of raw kale, or baby spinach to a smoothie. Note that the color may be somewhat unappetizing so stick with a green smoothie that has a bit of apple or banana for sweetness, ½ cup of raw kale or spinach and the liquid of your choice (dairy or non-dairy), and a scoop of protein powder or nut butter. </a:t>
            </a:r>
          </a:p>
          <a:p>
            <a:pPr algn="l"/>
            <a:r>
              <a:rPr lang="en-US" dirty="0" smtClean="0"/>
              <a:t>Adding more greens to your diet: use frozen chopped spinach (thaw and squeeze out the liquid) mixed into ground turkey when making meatballs</a:t>
            </a:r>
          </a:p>
          <a:p>
            <a:pPr algn="l"/>
            <a:r>
              <a:rPr lang="en-US" dirty="0" smtClean="0"/>
              <a:t>Sauté shredded Swiss chard with garlic in some olive oil, add some raisins or chopped dried apricots and a drizzle of aged Balsamic vinegar and a bit of salt. Serve on toasted Italian bread with some ricotta cheese or as a side dish. </a:t>
            </a:r>
          </a:p>
          <a:p>
            <a:pPr algn="l"/>
            <a:r>
              <a:rPr lang="en-US" dirty="0" smtClean="0"/>
              <a:t>Have a small green salad with a light dressing made from extra virgin olive oil and a squeeze of lemon after your meal. This may help your brain and stomach get the message that the meal is over and may reduce your desire for something sweet (</a:t>
            </a:r>
            <a:r>
              <a:rPr lang="en-US" dirty="0" err="1" smtClean="0"/>
              <a:t>eg</a:t>
            </a:r>
            <a:r>
              <a:rPr lang="en-US" dirty="0" smtClean="0"/>
              <a:t> dessert)</a:t>
            </a:r>
          </a:p>
          <a:p>
            <a:pPr algn="l"/>
            <a:endParaRPr lang="en-US" dirty="0" smtClean="0"/>
          </a:p>
          <a:p>
            <a:pPr algn="l"/>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064785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Am I gluten intolerant?</a:t>
            </a:r>
            <a:endParaRPr lang="en-US" dirty="0"/>
          </a:p>
        </p:txBody>
      </p:sp>
      <p:sp>
        <p:nvSpPr>
          <p:cNvPr id="3" name="Content Placeholder 2"/>
          <p:cNvSpPr>
            <a:spLocks noGrp="1"/>
          </p:cNvSpPr>
          <p:nvPr>
            <p:ph idx="1"/>
          </p:nvPr>
        </p:nvSpPr>
        <p:spPr>
          <a:xfrm>
            <a:off x="661182" y="2556932"/>
            <a:ext cx="10747716" cy="3691468"/>
          </a:xfrm>
        </p:spPr>
        <p:txBody>
          <a:bodyPr>
            <a:normAutofit/>
          </a:bodyPr>
          <a:lstStyle/>
          <a:p>
            <a:r>
              <a:rPr lang="en-US" dirty="0" smtClean="0"/>
              <a:t>While very few folks are actually gluten intolerant, some folks find that when they eat wheat or other gluten containing grains (barley, rye and other wheat varieties) they feel bloated and/or gassy. </a:t>
            </a:r>
            <a:endParaRPr lang="en-US" dirty="0"/>
          </a:p>
          <a:p>
            <a:r>
              <a:rPr lang="en-US" dirty="0" smtClean="0"/>
              <a:t>You may want to try some of the other grains mentioned rather than eliminating whole grains altogether. Whole grains provide fiber, protein, complex carbohydrates, B vitamins, zinc, magnesium, potassium and other vitamins and minerals in lesser amounts</a:t>
            </a:r>
          </a:p>
        </p:txBody>
      </p:sp>
      <p:sp>
        <p:nvSpPr>
          <p:cNvPr id="4" name="Slide Number Placeholder 3"/>
          <p:cNvSpPr>
            <a:spLocks noGrp="1"/>
          </p:cNvSpPr>
          <p:nvPr>
            <p:ph type="sldNum" sz="quarter" idx="12"/>
          </p:nvPr>
        </p:nvSpPr>
        <p:spPr/>
        <p:txBody>
          <a:bodyPr/>
          <a:lstStyle/>
          <a:p>
            <a:fld id="{5D84065D-F351-4B03-BD91-D8A6B8D4B362}" type="slidenum">
              <a:rPr lang="en-US" smtClean="0"/>
              <a:t>24</a:t>
            </a:fld>
            <a:endParaRPr lang="en-US" dirty="0"/>
          </a:p>
        </p:txBody>
      </p:sp>
    </p:spTree>
    <p:extLst>
      <p:ext uri="{BB962C8B-B14F-4D97-AF65-F5344CB8AC3E}">
        <p14:creationId xmlns:p14="http://schemas.microsoft.com/office/powerpoint/2010/main" val="1196550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188" y="528034"/>
            <a:ext cx="6902183" cy="513366"/>
          </a:xfrm>
        </p:spPr>
        <p:txBody>
          <a:bodyPr>
            <a:noAutofit/>
          </a:bodyPr>
          <a:lstStyle/>
          <a:p>
            <a:r>
              <a:rPr lang="en-US" sz="2000" dirty="0" smtClean="0"/>
              <a:t>Whole grains: fiber, B-vitamins, protein, minerals and more</a:t>
            </a:r>
            <a:endParaRPr lang="en-US" sz="2000" dirty="0"/>
          </a:p>
        </p:txBody>
      </p:sp>
      <p:sp>
        <p:nvSpPr>
          <p:cNvPr id="4" name="Text Placeholder 3"/>
          <p:cNvSpPr>
            <a:spLocks noGrp="1"/>
          </p:cNvSpPr>
          <p:nvPr>
            <p:ph type="body" sz="half" idx="2"/>
          </p:nvPr>
        </p:nvSpPr>
        <p:spPr>
          <a:xfrm>
            <a:off x="850006" y="1041400"/>
            <a:ext cx="6687209" cy="5207000"/>
          </a:xfrm>
        </p:spPr>
        <p:txBody>
          <a:bodyPr>
            <a:normAutofit fontScale="85000" lnSpcReduction="10000"/>
          </a:bodyPr>
          <a:lstStyle/>
          <a:p>
            <a:r>
              <a:rPr lang="en-US" sz="1900" dirty="0" smtClean="0"/>
              <a:t>Brown rice*</a:t>
            </a:r>
          </a:p>
          <a:p>
            <a:r>
              <a:rPr lang="en-US" sz="1900" dirty="0" smtClean="0"/>
              <a:t>Buckwheat*</a:t>
            </a:r>
          </a:p>
          <a:p>
            <a:r>
              <a:rPr lang="en-US" sz="1900" dirty="0" smtClean="0"/>
              <a:t>Millet*</a:t>
            </a:r>
          </a:p>
          <a:p>
            <a:r>
              <a:rPr lang="en-US" sz="1900" dirty="0" smtClean="0"/>
              <a:t>Amaranth*</a:t>
            </a:r>
          </a:p>
          <a:p>
            <a:r>
              <a:rPr lang="en-US" sz="1900" dirty="0" smtClean="0"/>
              <a:t>Quinoa*</a:t>
            </a:r>
          </a:p>
          <a:p>
            <a:r>
              <a:rPr lang="en-US" sz="1900" dirty="0" smtClean="0"/>
              <a:t>Oats*</a:t>
            </a:r>
          </a:p>
          <a:p>
            <a:r>
              <a:rPr lang="en-US" sz="1900" dirty="0" err="1" smtClean="0"/>
              <a:t>Teff</a:t>
            </a:r>
            <a:r>
              <a:rPr lang="en-US" sz="1900" dirty="0" smtClean="0"/>
              <a:t>*</a:t>
            </a:r>
          </a:p>
          <a:p>
            <a:r>
              <a:rPr lang="en-US" sz="1900" dirty="0" smtClean="0"/>
              <a:t>Sorghum*</a:t>
            </a:r>
          </a:p>
          <a:p>
            <a:r>
              <a:rPr lang="en-US" sz="1900" dirty="0" smtClean="0"/>
              <a:t>Popcorn*</a:t>
            </a:r>
          </a:p>
          <a:p>
            <a:r>
              <a:rPr lang="en-US" sz="1900" dirty="0" err="1" smtClean="0"/>
              <a:t>Freekeh</a:t>
            </a:r>
            <a:endParaRPr lang="en-US" sz="1900" dirty="0" smtClean="0"/>
          </a:p>
          <a:p>
            <a:r>
              <a:rPr lang="en-US" sz="1900" dirty="0" smtClean="0"/>
              <a:t>Whole Wheat</a:t>
            </a:r>
          </a:p>
          <a:p>
            <a:r>
              <a:rPr lang="en-US" sz="1900" dirty="0" smtClean="0"/>
              <a:t>Rye</a:t>
            </a:r>
          </a:p>
          <a:p>
            <a:r>
              <a:rPr lang="en-US" sz="1900" dirty="0" smtClean="0"/>
              <a:t>Barley</a:t>
            </a:r>
          </a:p>
          <a:p>
            <a:r>
              <a:rPr lang="en-US" sz="1900" dirty="0" err="1" smtClean="0"/>
              <a:t>Kamut</a:t>
            </a:r>
            <a:endParaRPr lang="en-US" sz="1900" dirty="0"/>
          </a:p>
          <a:p>
            <a:r>
              <a:rPr lang="en-US" sz="1600" dirty="0" smtClean="0"/>
              <a:t>*gluten free</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1026" name="Picture 2" descr="See the source image"/>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8613" r="2861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590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a:t>
            </a:r>
            <a:endParaRPr lang="en-US" dirty="0"/>
          </a:p>
        </p:txBody>
      </p:sp>
      <p:sp>
        <p:nvSpPr>
          <p:cNvPr id="3" name="Content Placeholder 2"/>
          <p:cNvSpPr>
            <a:spLocks noGrp="1"/>
          </p:cNvSpPr>
          <p:nvPr>
            <p:ph idx="1"/>
          </p:nvPr>
        </p:nvSpPr>
        <p:spPr/>
        <p:txBody>
          <a:bodyPr/>
          <a:lstStyle/>
          <a:p>
            <a:r>
              <a:rPr lang="en-US" dirty="0" smtClean="0"/>
              <a:t>True or false: raw vegetables are more nutritious than cooked?</a:t>
            </a:r>
          </a:p>
          <a:p>
            <a:endParaRPr lang="en-US" dirty="0"/>
          </a:p>
          <a:p>
            <a:r>
              <a:rPr lang="en-US" dirty="0" smtClean="0"/>
              <a:t>True or false: Beans, legumes and pulses are low in protein ?</a:t>
            </a:r>
          </a:p>
          <a:p>
            <a:endParaRPr lang="en-US" dirty="0"/>
          </a:p>
          <a:p>
            <a:endParaRPr lang="en-US" dirty="0"/>
          </a:p>
        </p:txBody>
      </p:sp>
      <p:sp>
        <p:nvSpPr>
          <p:cNvPr id="4" name="Slide Number Placeholder 3"/>
          <p:cNvSpPr>
            <a:spLocks noGrp="1"/>
          </p:cNvSpPr>
          <p:nvPr>
            <p:ph type="sldNum" sz="quarter" idx="12"/>
          </p:nvPr>
        </p:nvSpPr>
        <p:spPr/>
        <p:txBody>
          <a:bodyPr/>
          <a:lstStyle/>
          <a:p>
            <a:fld id="{5D84065D-F351-4B03-BD91-D8A6B8D4B362}" type="slidenum">
              <a:rPr lang="en-US" smtClean="0"/>
              <a:t>26</a:t>
            </a:fld>
            <a:endParaRPr lang="en-US" dirty="0"/>
          </a:p>
        </p:txBody>
      </p:sp>
    </p:spTree>
    <p:extLst>
      <p:ext uri="{BB962C8B-B14F-4D97-AF65-F5344CB8AC3E}">
        <p14:creationId xmlns:p14="http://schemas.microsoft.com/office/powerpoint/2010/main" val="1913948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84065D-F351-4B03-BD91-D8A6B8D4B362}" type="slidenum">
              <a:rPr lang="en-US" smtClean="0"/>
              <a:t>27</a:t>
            </a:fld>
            <a:endParaRPr lang="en-US" dirty="0"/>
          </a:p>
        </p:txBody>
      </p:sp>
      <p:sp>
        <p:nvSpPr>
          <p:cNvPr id="2" name="Title 1"/>
          <p:cNvSpPr>
            <a:spLocks noGrp="1"/>
          </p:cNvSpPr>
          <p:nvPr>
            <p:ph type="title" idx="4294967295"/>
          </p:nvPr>
        </p:nvSpPr>
        <p:spPr>
          <a:xfrm>
            <a:off x="1706252" y="754063"/>
            <a:ext cx="8946037" cy="1008062"/>
          </a:xfrm>
        </p:spPr>
        <p:txBody>
          <a:bodyPr>
            <a:normAutofit/>
          </a:bodyPr>
          <a:lstStyle/>
          <a:p>
            <a:r>
              <a:rPr lang="en-US" dirty="0" smtClean="0"/>
              <a:t>Adding more whole grains</a:t>
            </a:r>
            <a:endParaRPr lang="en-US" dirty="0"/>
          </a:p>
        </p:txBody>
      </p:sp>
      <p:sp>
        <p:nvSpPr>
          <p:cNvPr id="5" name="TextBox 4"/>
          <p:cNvSpPr txBox="1"/>
          <p:nvPr/>
        </p:nvSpPr>
        <p:spPr>
          <a:xfrm>
            <a:off x="952107" y="2045616"/>
            <a:ext cx="10624008"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Use brown rice, quinoa or </a:t>
            </a:r>
            <a:r>
              <a:rPr lang="en-US" sz="2400" dirty="0" err="1"/>
              <a:t>kamut</a:t>
            </a:r>
            <a:r>
              <a:rPr lang="en-US" sz="2400" dirty="0"/>
              <a:t> (or try one of the whole grain mixtures found in the frozen food section) to make a savory </a:t>
            </a:r>
            <a:r>
              <a:rPr lang="en-US" sz="2400" dirty="0" smtClean="0"/>
              <a:t>bowl: </a:t>
            </a:r>
          </a:p>
          <a:p>
            <a:r>
              <a:rPr lang="en-US" sz="2400" dirty="0"/>
              <a:t>	</a:t>
            </a:r>
            <a:r>
              <a:rPr lang="en-US" sz="2400" dirty="0" smtClean="0"/>
              <a:t>Layer </a:t>
            </a:r>
            <a:r>
              <a:rPr lang="en-US" sz="2400" dirty="0"/>
              <a:t>the cooked grains (1/2 cup) with ½ cup of beans, 1 cup of shredded </a:t>
            </a:r>
            <a:r>
              <a:rPr lang="en-US" sz="2400" dirty="0" smtClean="0"/>
              <a:t>lettuce/raw greens or some </a:t>
            </a:r>
            <a:r>
              <a:rPr lang="en-US" sz="2400" dirty="0"/>
              <a:t>leftover roasted </a:t>
            </a:r>
            <a:r>
              <a:rPr lang="en-US" sz="2400" dirty="0" smtClean="0"/>
              <a:t>vegetables and drizzle </a:t>
            </a:r>
            <a:r>
              <a:rPr lang="en-US" sz="2400" dirty="0"/>
              <a:t>with 1 tablespoon extra virgin olive oil and the juice of ½ lemon, lime, orange or 1 tablespoon of your favorite vinegar. </a:t>
            </a:r>
            <a:endParaRPr lang="en-US" sz="2400" dirty="0" smtClean="0"/>
          </a:p>
          <a:p>
            <a:endParaRPr lang="en-US" sz="2400" dirty="0"/>
          </a:p>
          <a:p>
            <a:pPr marL="342900" indent="-342900">
              <a:buFont typeface="Arial" panose="020B0604020202020204" pitchFamily="34" charset="0"/>
              <a:buChar char="•"/>
            </a:pPr>
            <a:r>
              <a:rPr lang="en-US" sz="2400" dirty="0"/>
              <a:t>Add leftover cooked grains to canned soups to bump up the fiber and </a:t>
            </a:r>
            <a:r>
              <a:rPr lang="en-US" sz="2400" dirty="0" smtClean="0"/>
              <a:t>nutrition</a:t>
            </a:r>
          </a:p>
          <a:p>
            <a:pPr marL="342900" indent="-342900">
              <a:buFont typeface="Arial" panose="020B0604020202020204" pitchFamily="34" charset="0"/>
              <a:buChar char="•"/>
            </a:pPr>
            <a:r>
              <a:rPr lang="en-US" sz="2400" dirty="0" smtClean="0"/>
              <a:t>Turn a savory grain like quinoa into a sweet one by using cooked quinoa instead of your morning oats</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144498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help improve your digestion</a:t>
            </a:r>
            <a:endParaRPr lang="en-US" dirty="0"/>
          </a:p>
        </p:txBody>
      </p:sp>
      <p:sp>
        <p:nvSpPr>
          <p:cNvPr id="3" name="Content Placeholder 2"/>
          <p:cNvSpPr>
            <a:spLocks noGrp="1"/>
          </p:cNvSpPr>
          <p:nvPr>
            <p:ph idx="1"/>
          </p:nvPr>
        </p:nvSpPr>
        <p:spPr>
          <a:xfrm>
            <a:off x="992458" y="2556932"/>
            <a:ext cx="10147609" cy="3498180"/>
          </a:xfrm>
        </p:spPr>
        <p:txBody>
          <a:bodyPr>
            <a:normAutofit fontScale="85000" lnSpcReduction="20000"/>
          </a:bodyPr>
          <a:lstStyle/>
          <a:p>
            <a:r>
              <a:rPr lang="en-US" dirty="0" smtClean="0"/>
              <a:t>Chew chew chew! If you have difficulty chewing or swallowing (or you are just not getting in enough of those greens) – add baby kale or baby spinach to your smoothies to get in those greens</a:t>
            </a:r>
          </a:p>
          <a:p>
            <a:r>
              <a:rPr lang="en-US" dirty="0" smtClean="0"/>
              <a:t>Follow the 70% rule / stop eating before you feel full</a:t>
            </a:r>
          </a:p>
          <a:p>
            <a:r>
              <a:rPr lang="en-US" dirty="0" smtClean="0"/>
              <a:t>Eat like a queen/king at breakfast; a duchess/duke at lunch and a peasant at dinner</a:t>
            </a:r>
          </a:p>
          <a:p>
            <a:r>
              <a:rPr lang="en-US" dirty="0"/>
              <a:t>Respect your stomach’s bedtime</a:t>
            </a:r>
          </a:p>
          <a:p>
            <a:r>
              <a:rPr lang="en-US" dirty="0" smtClean="0"/>
              <a:t>Go slowly when increasing fiber in the diet – too much too fast may cause bloating, gas and discomfort</a:t>
            </a:r>
          </a:p>
          <a:p>
            <a:r>
              <a:rPr lang="en-US" dirty="0" smtClean="0"/>
              <a:t>Discuss the use of antacids and other medications to reduce acid with your health care providers. Long term use, unless under medical supervision, can lead to some significant side effects</a:t>
            </a:r>
          </a:p>
          <a:p>
            <a:r>
              <a:rPr lang="en-US" dirty="0" smtClean="0"/>
              <a:t>Drink plenty of fluids, especially water – this often helps relieve constipation</a:t>
            </a:r>
          </a:p>
          <a:p>
            <a:endParaRPr lang="en-US" dirty="0"/>
          </a:p>
        </p:txBody>
      </p:sp>
      <p:sp>
        <p:nvSpPr>
          <p:cNvPr id="4" name="Slide Number Placeholder 3"/>
          <p:cNvSpPr>
            <a:spLocks noGrp="1"/>
          </p:cNvSpPr>
          <p:nvPr>
            <p:ph type="sldNum" sz="quarter" idx="12"/>
          </p:nvPr>
        </p:nvSpPr>
        <p:spPr/>
        <p:txBody>
          <a:bodyPr/>
          <a:lstStyle/>
          <a:p>
            <a:fld id="{5D84065D-F351-4B03-BD91-D8A6B8D4B362}" type="slidenum">
              <a:rPr lang="en-US" smtClean="0"/>
              <a:t>28</a:t>
            </a:fld>
            <a:endParaRPr lang="en-US" dirty="0"/>
          </a:p>
        </p:txBody>
      </p:sp>
    </p:spTree>
    <p:extLst>
      <p:ext uri="{BB962C8B-B14F-4D97-AF65-F5344CB8AC3E}">
        <p14:creationId xmlns:p14="http://schemas.microsoft.com/office/powerpoint/2010/main" val="1153583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84065D-F351-4B03-BD91-D8A6B8D4B362}" type="slidenum">
              <a:rPr lang="en-US" smtClean="0"/>
              <a:pPr/>
              <a:t>29</a:t>
            </a:fld>
            <a:endParaRPr lang="en-US" dirty="0"/>
          </a:p>
        </p:txBody>
      </p:sp>
      <p:sp>
        <p:nvSpPr>
          <p:cNvPr id="2" name="Title 1"/>
          <p:cNvSpPr>
            <a:spLocks noGrp="1"/>
          </p:cNvSpPr>
          <p:nvPr>
            <p:ph type="title" idx="4294967295"/>
          </p:nvPr>
        </p:nvSpPr>
        <p:spPr>
          <a:xfrm>
            <a:off x="2119256" y="645459"/>
            <a:ext cx="7481944" cy="623943"/>
          </a:xfrm>
        </p:spPr>
        <p:txBody>
          <a:bodyPr>
            <a:noAutofit/>
          </a:bodyPr>
          <a:lstStyle/>
          <a:p>
            <a:r>
              <a:rPr lang="en-US" sz="3600" dirty="0" smtClean="0"/>
              <a:t>More Hacks </a:t>
            </a:r>
            <a:endParaRPr lang="en-US" sz="3600" dirty="0"/>
          </a:p>
        </p:txBody>
      </p:sp>
      <p:sp>
        <p:nvSpPr>
          <p:cNvPr id="3" name="Content Placeholder 2"/>
          <p:cNvSpPr>
            <a:spLocks noGrp="1"/>
          </p:cNvSpPr>
          <p:nvPr>
            <p:ph idx="4294967295"/>
          </p:nvPr>
        </p:nvSpPr>
        <p:spPr>
          <a:xfrm>
            <a:off x="623944" y="1269402"/>
            <a:ext cx="10886738" cy="4699598"/>
          </a:xfrm>
        </p:spPr>
        <p:txBody>
          <a:bodyPr>
            <a:normAutofit fontScale="25000" lnSpcReduction="20000"/>
          </a:bodyPr>
          <a:lstStyle/>
          <a:p>
            <a:r>
              <a:rPr lang="en-US" sz="8000" dirty="0" smtClean="0"/>
              <a:t>Roast vegetables for a milder, sweeter taste. Lightly coat with olive oil and balsamic vinegar for sweet/tangy taste</a:t>
            </a:r>
          </a:p>
          <a:p>
            <a:r>
              <a:rPr lang="en-US" sz="8000" dirty="0" smtClean="0"/>
              <a:t>Puree cooked vegetables in broth for a cream style soup. Add some leftover rice or potato to thicken the soup</a:t>
            </a:r>
          </a:p>
          <a:p>
            <a:r>
              <a:rPr lang="en-US" sz="8000" dirty="0" smtClean="0"/>
              <a:t>Using clean kitchen scissors cut greens into bite sized pieces which are easier to eat and require less chewing</a:t>
            </a:r>
          </a:p>
          <a:p>
            <a:endParaRPr lang="en-US" sz="8000" dirty="0" smtClean="0"/>
          </a:p>
          <a:p>
            <a:r>
              <a:rPr lang="en-US" sz="8000" dirty="0" smtClean="0"/>
              <a:t>Try adding a little bit of natural sauerkraut to salads and sandwiches. Use plain yogurt for making dips and salad dressings. These foods will add a bit of live, natural bacteria (probiotics) that may be beneficial</a:t>
            </a:r>
          </a:p>
          <a:p>
            <a:endParaRPr lang="en-US" sz="8000" dirty="0" smtClean="0"/>
          </a:p>
          <a:p>
            <a:r>
              <a:rPr lang="en-US" sz="8000" dirty="0" smtClean="0"/>
              <a:t>Try sourdough whole grain or sprouted whole grain breads: these may be easier to digest </a:t>
            </a:r>
            <a:endParaRPr lang="en-US" sz="8000" dirty="0"/>
          </a:p>
          <a:p>
            <a:endParaRPr lang="en-US" sz="8000" dirty="0" smtClean="0"/>
          </a:p>
          <a:p>
            <a:r>
              <a:rPr lang="en-US" sz="8000" dirty="0" smtClean="0"/>
              <a:t>Add a bit of grated ginger root to your salad dressing – ginger may aid digestion and it kicks up the flavor</a:t>
            </a:r>
          </a:p>
          <a:p>
            <a:endParaRPr lang="en-US" dirty="0" smtClean="0"/>
          </a:p>
          <a:p>
            <a:endParaRPr lang="en-US" dirty="0" smtClean="0"/>
          </a:p>
          <a:p>
            <a:endParaRPr lang="en-US" dirty="0"/>
          </a:p>
        </p:txBody>
      </p:sp>
    </p:spTree>
    <p:extLst>
      <p:ext uri="{BB962C8B-B14F-4D97-AF65-F5344CB8AC3E}">
        <p14:creationId xmlns:p14="http://schemas.microsoft.com/office/powerpoint/2010/main" val="1479770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How can we get the most health benefits from our food?</a:t>
            </a:r>
            <a:endParaRPr lang="en-US" dirty="0"/>
          </a:p>
        </p:txBody>
      </p:sp>
      <p:sp>
        <p:nvSpPr>
          <p:cNvPr id="4" name="Content Placeholder 3"/>
          <p:cNvSpPr>
            <a:spLocks noGrp="1"/>
          </p:cNvSpPr>
          <p:nvPr>
            <p:ph idx="1"/>
          </p:nvPr>
        </p:nvSpPr>
        <p:spPr/>
        <p:txBody>
          <a:bodyPr>
            <a:normAutofit lnSpcReduction="10000"/>
          </a:bodyPr>
          <a:lstStyle/>
          <a:p>
            <a:r>
              <a:rPr lang="en-US" dirty="0" smtClean="0"/>
              <a:t>This talk will cover some of the reasons why even small changes to our diet can help improve our health and our digestion</a:t>
            </a:r>
          </a:p>
          <a:p>
            <a:r>
              <a:rPr lang="en-US" dirty="0" smtClean="0"/>
              <a:t>The presentation will review some of the research related to the role of whole plant foods in human health (Greens, Beans and Grains)</a:t>
            </a:r>
          </a:p>
          <a:p>
            <a:r>
              <a:rPr lang="en-US" dirty="0"/>
              <a:t>We will look at ways to prepare and cook these plant foods so that they yield their nutritional benefits with delicious </a:t>
            </a:r>
            <a:r>
              <a:rPr lang="en-US" dirty="0" smtClean="0"/>
              <a:t>results</a:t>
            </a:r>
          </a:p>
          <a:p>
            <a:r>
              <a:rPr lang="en-US" dirty="0" smtClean="0"/>
              <a:t>It will include plenty of “hacks” for simple ways to add more nutrient rich, fiber containing plant foods to your diet</a:t>
            </a:r>
          </a:p>
          <a:p>
            <a:pPr marL="0" indent="0">
              <a:buNone/>
            </a:pPr>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90480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30</a:t>
            </a:fld>
            <a:endParaRPr lang="en-US" dirty="0"/>
          </a:p>
        </p:txBody>
      </p:sp>
      <p:sp>
        <p:nvSpPr>
          <p:cNvPr id="3" name="Title 2"/>
          <p:cNvSpPr>
            <a:spLocks noGrp="1"/>
          </p:cNvSpPr>
          <p:nvPr>
            <p:ph type="title" idx="4294967295"/>
          </p:nvPr>
        </p:nvSpPr>
        <p:spPr>
          <a:xfrm>
            <a:off x="2564090" y="612743"/>
            <a:ext cx="7037109" cy="801278"/>
          </a:xfrm>
        </p:spPr>
        <p:txBody>
          <a:bodyPr/>
          <a:lstStyle/>
          <a:p>
            <a:r>
              <a:rPr lang="en-US" dirty="0" smtClean="0"/>
              <a:t>Fiber hacks</a:t>
            </a:r>
            <a:endParaRPr lang="en-US" dirty="0"/>
          </a:p>
        </p:txBody>
      </p:sp>
      <p:sp>
        <p:nvSpPr>
          <p:cNvPr id="7" name="Content Placeholder 4"/>
          <p:cNvSpPr txBox="1">
            <a:spLocks/>
          </p:cNvSpPr>
          <p:nvPr/>
        </p:nvSpPr>
        <p:spPr>
          <a:xfrm>
            <a:off x="613187" y="1593131"/>
            <a:ext cx="11026588" cy="4375870"/>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Clr>
                <a:srgbClr val="AB946B"/>
              </a:buClr>
            </a:pPr>
            <a:r>
              <a:rPr lang="en-US" sz="2000" dirty="0" smtClean="0">
                <a:solidFill>
                  <a:prstClr val="black"/>
                </a:solidFill>
              </a:rPr>
              <a:t>Keep the core of the zucchini from </a:t>
            </a:r>
            <a:r>
              <a:rPr lang="en-US" sz="2000" dirty="0" err="1" smtClean="0">
                <a:solidFill>
                  <a:prstClr val="black"/>
                </a:solidFill>
              </a:rPr>
              <a:t>zoodles</a:t>
            </a:r>
            <a:r>
              <a:rPr lang="en-US" sz="2000" dirty="0" smtClean="0">
                <a:solidFill>
                  <a:prstClr val="black"/>
                </a:solidFill>
              </a:rPr>
              <a:t>, put it in the blender with your smoothie or when making a creamy salad dressing for some added fiber</a:t>
            </a:r>
          </a:p>
          <a:p>
            <a:pPr>
              <a:buClr>
                <a:srgbClr val="AB946B"/>
              </a:buClr>
            </a:pPr>
            <a:r>
              <a:rPr lang="en-US" sz="2000" dirty="0" smtClean="0">
                <a:solidFill>
                  <a:prstClr val="black"/>
                </a:solidFill>
              </a:rPr>
              <a:t>Add hummus to tomato pasta sauce or pizza sauce to make it creamy, more fiber-filled and bumped up with protein. </a:t>
            </a:r>
          </a:p>
          <a:p>
            <a:pPr>
              <a:buClr>
                <a:srgbClr val="AB946B"/>
              </a:buClr>
            </a:pPr>
            <a:r>
              <a:rPr lang="en-US" sz="2000" dirty="0" smtClean="0">
                <a:solidFill>
                  <a:prstClr val="black"/>
                </a:solidFill>
              </a:rPr>
              <a:t>Use hummus thinned out with some extra olive oil and lemon juice as a salad dressing for extra creaminess, fiber and protein</a:t>
            </a:r>
          </a:p>
          <a:p>
            <a:pPr>
              <a:buClr>
                <a:srgbClr val="AB946B"/>
              </a:buClr>
            </a:pPr>
            <a:r>
              <a:rPr lang="en-US" sz="2000" dirty="0" smtClean="0">
                <a:solidFill>
                  <a:prstClr val="black"/>
                </a:solidFill>
              </a:rPr>
              <a:t>Rolled oats can be added to ground beef or turkey when making meatloaf or meatballs for extra fiber and to decrease the amount of meat in the recipe</a:t>
            </a:r>
          </a:p>
          <a:p>
            <a:pPr>
              <a:buClr>
                <a:srgbClr val="AB946B"/>
              </a:buClr>
            </a:pPr>
            <a:r>
              <a:rPr lang="en-US" sz="2000" dirty="0" smtClean="0">
                <a:solidFill>
                  <a:prstClr val="black"/>
                </a:solidFill>
              </a:rPr>
              <a:t>Ground flax seeds can be added to oats or other whole grain cereals for fiber and omega-3 fats (just start with 1 tsp and gradually increase to 1 tablespoon per day). Keep in freeze to prevent rancidity </a:t>
            </a:r>
          </a:p>
          <a:p>
            <a:pPr>
              <a:buClr>
                <a:srgbClr val="AB946B"/>
              </a:buClr>
            </a:pPr>
            <a:endParaRPr lang="en-US" sz="2000" dirty="0" smtClean="0">
              <a:solidFill>
                <a:prstClr val="black"/>
              </a:solidFill>
            </a:endParaRPr>
          </a:p>
          <a:p>
            <a:pPr marL="0" indent="0" algn="ctr">
              <a:buClr>
                <a:srgbClr val="AB946B"/>
              </a:buClr>
              <a:buFont typeface="Arial"/>
              <a:buNone/>
            </a:pPr>
            <a:endParaRPr lang="en-US" sz="2000" dirty="0" smtClean="0">
              <a:solidFill>
                <a:prstClr val="black"/>
              </a:solidFill>
            </a:endParaRPr>
          </a:p>
          <a:p>
            <a:endParaRPr lang="en-US" dirty="0"/>
          </a:p>
        </p:txBody>
      </p:sp>
    </p:spTree>
    <p:extLst>
      <p:ext uri="{BB962C8B-B14F-4D97-AF65-F5344CB8AC3E}">
        <p14:creationId xmlns:p14="http://schemas.microsoft.com/office/powerpoint/2010/main" val="3732735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80225"/>
            <a:ext cx="9601196" cy="635620"/>
          </a:xfrm>
        </p:spPr>
        <p:txBody>
          <a:bodyPr>
            <a:noAutofit/>
          </a:bodyPr>
          <a:lstStyle/>
          <a:p>
            <a:r>
              <a:rPr lang="en-US" sz="3200" dirty="0" smtClean="0"/>
              <a:t>Recipe: Easy Massaged Kale Salad </a:t>
            </a:r>
            <a:endParaRPr lang="en-US" sz="3200" dirty="0"/>
          </a:p>
        </p:txBody>
      </p:sp>
      <p:sp>
        <p:nvSpPr>
          <p:cNvPr id="3" name="Content Placeholder 2"/>
          <p:cNvSpPr>
            <a:spLocks noGrp="1"/>
          </p:cNvSpPr>
          <p:nvPr>
            <p:ph idx="1"/>
          </p:nvPr>
        </p:nvSpPr>
        <p:spPr>
          <a:xfrm>
            <a:off x="992459" y="1315845"/>
            <a:ext cx="10303726" cy="5040350"/>
          </a:xfrm>
        </p:spPr>
        <p:txBody>
          <a:bodyPr>
            <a:normAutofit fontScale="62500" lnSpcReduction="20000"/>
          </a:bodyPr>
          <a:lstStyle/>
          <a:p>
            <a:r>
              <a:rPr lang="en-US" sz="3400" b="1" dirty="0"/>
              <a:t>Ingredients</a:t>
            </a:r>
            <a:endParaRPr lang="en-US" sz="3400" dirty="0"/>
          </a:p>
          <a:p>
            <a:pPr lvl="0"/>
            <a:r>
              <a:rPr lang="en-US" sz="3400" dirty="0"/>
              <a:t>2 large bundles curly kale*, large stems removed and roughly chopped</a:t>
            </a:r>
          </a:p>
          <a:p>
            <a:pPr lvl="0"/>
            <a:r>
              <a:rPr lang="en-US" sz="3400" dirty="0"/>
              <a:t>1 </a:t>
            </a:r>
            <a:r>
              <a:rPr lang="en-US" sz="3400" dirty="0" err="1"/>
              <a:t>Tbsp</a:t>
            </a:r>
            <a:r>
              <a:rPr lang="en-US" sz="3400" dirty="0"/>
              <a:t> lemon juice</a:t>
            </a:r>
          </a:p>
          <a:p>
            <a:pPr lvl="0"/>
            <a:r>
              <a:rPr lang="en-US" sz="3400" dirty="0"/>
              <a:t>1 </a:t>
            </a:r>
            <a:r>
              <a:rPr lang="en-US" sz="3400" dirty="0" err="1"/>
              <a:t>Tbsp</a:t>
            </a:r>
            <a:r>
              <a:rPr lang="en-US" sz="3400" dirty="0"/>
              <a:t> extra virgin olive oil (if avoiding oil, omit)</a:t>
            </a:r>
          </a:p>
          <a:p>
            <a:pPr lvl="0"/>
            <a:r>
              <a:rPr lang="en-US" sz="3400" dirty="0"/>
              <a:t>1 healthy pinch sea salt</a:t>
            </a:r>
          </a:p>
          <a:p>
            <a:r>
              <a:rPr lang="en-US" sz="3400" b="1" dirty="0"/>
              <a:t>DRESSING</a:t>
            </a:r>
            <a:endParaRPr lang="en-US" sz="3400" dirty="0"/>
          </a:p>
          <a:p>
            <a:pPr lvl="0"/>
            <a:r>
              <a:rPr lang="en-US" sz="3400" dirty="0"/>
              <a:t>1/3 cup </a:t>
            </a:r>
            <a:r>
              <a:rPr lang="en-US" sz="3400" u="sng" dirty="0">
                <a:hlinkClick r:id="rId3"/>
              </a:rPr>
              <a:t>tahini </a:t>
            </a:r>
            <a:r>
              <a:rPr lang="en-US" sz="3400" dirty="0" smtClean="0"/>
              <a:t>3</a:t>
            </a:r>
            <a:r>
              <a:rPr lang="en-US" sz="3400" dirty="0"/>
              <a:t> </a:t>
            </a:r>
            <a:r>
              <a:rPr lang="en-US" sz="3400" dirty="0" err="1"/>
              <a:t>Tbsp</a:t>
            </a:r>
            <a:r>
              <a:rPr lang="en-US" sz="3400" dirty="0"/>
              <a:t> lemon juice</a:t>
            </a:r>
          </a:p>
          <a:p>
            <a:pPr lvl="0"/>
            <a:r>
              <a:rPr lang="en-US" sz="3400" dirty="0"/>
              <a:t>1-2 </a:t>
            </a:r>
            <a:r>
              <a:rPr lang="en-US" sz="3400" dirty="0" err="1"/>
              <a:t>Tbsp</a:t>
            </a:r>
            <a:r>
              <a:rPr lang="en-US" sz="3400" dirty="0"/>
              <a:t> maple syrup (or sub agave, or honey if not vegan)</a:t>
            </a:r>
          </a:p>
          <a:p>
            <a:pPr lvl="0"/>
            <a:r>
              <a:rPr lang="en-US" sz="3400" dirty="0"/>
              <a:t>1 pinch sea salt (</a:t>
            </a:r>
            <a:r>
              <a:rPr lang="en-US" sz="3400" b="1" i="1" dirty="0"/>
              <a:t>optional</a:t>
            </a:r>
            <a:r>
              <a:rPr lang="en-US" sz="3400" dirty="0"/>
              <a:t>)</a:t>
            </a:r>
          </a:p>
          <a:p>
            <a:pPr lvl="0"/>
            <a:r>
              <a:rPr lang="en-US" sz="3400" dirty="0"/>
              <a:t>Water to thin (~3-6 </a:t>
            </a:r>
            <a:r>
              <a:rPr lang="en-US" sz="3400" dirty="0" err="1"/>
              <a:t>Tbsp</a:t>
            </a:r>
            <a:r>
              <a:rPr lang="en-US" sz="3400" dirty="0"/>
              <a:t> or 45-90 ml as original recipe is written)</a:t>
            </a:r>
          </a:p>
          <a:p>
            <a:r>
              <a:rPr lang="en-US" sz="3400" b="1" dirty="0"/>
              <a:t>TOPPINGS </a:t>
            </a:r>
            <a:r>
              <a:rPr lang="en-US" sz="3400" b="1" i="1" dirty="0"/>
              <a:t>optional</a:t>
            </a:r>
            <a:endParaRPr lang="en-US" sz="3400" dirty="0"/>
          </a:p>
          <a:p>
            <a:pPr lvl="0"/>
            <a:r>
              <a:rPr lang="en-US" sz="3400" dirty="0"/>
              <a:t>Crispy Baked Chickpeas (or store-bought)</a:t>
            </a:r>
          </a:p>
          <a:p>
            <a:endParaRPr lang="en-US" dirty="0"/>
          </a:p>
        </p:txBody>
      </p:sp>
      <p:sp>
        <p:nvSpPr>
          <p:cNvPr id="4" name="Slide Number Placeholder 3"/>
          <p:cNvSpPr>
            <a:spLocks noGrp="1"/>
          </p:cNvSpPr>
          <p:nvPr>
            <p:ph type="sldNum" sz="quarter" idx="12"/>
          </p:nvPr>
        </p:nvSpPr>
        <p:spPr/>
        <p:txBody>
          <a:bodyPr/>
          <a:lstStyle/>
          <a:p>
            <a:fld id="{5D84065D-F351-4B03-BD91-D8A6B8D4B362}" type="slidenum">
              <a:rPr lang="en-US" smtClean="0"/>
              <a:t>31</a:t>
            </a:fld>
            <a:endParaRPr lang="en-US" dirty="0"/>
          </a:p>
        </p:txBody>
      </p:sp>
      <p:sp>
        <p:nvSpPr>
          <p:cNvPr id="5" name="Footer Placeholder 4"/>
          <p:cNvSpPr>
            <a:spLocks noGrp="1"/>
          </p:cNvSpPr>
          <p:nvPr>
            <p:ph type="ftr" sz="quarter" idx="11"/>
          </p:nvPr>
        </p:nvSpPr>
        <p:spPr/>
        <p:txBody>
          <a:bodyPr/>
          <a:lstStyle/>
          <a:p>
            <a:r>
              <a:rPr lang="en-US" smtClean="0"/>
              <a:t>Minimalist Baker</a:t>
            </a:r>
            <a:endParaRPr lang="en-US" dirty="0"/>
          </a:p>
        </p:txBody>
      </p:sp>
    </p:spTree>
    <p:extLst>
      <p:ext uri="{BB962C8B-B14F-4D97-AF65-F5344CB8AC3E}">
        <p14:creationId xmlns:p14="http://schemas.microsoft.com/office/powerpoint/2010/main" val="749526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84065D-F351-4B03-BD91-D8A6B8D4B362}" type="slidenum">
              <a:rPr lang="en-US" smtClean="0"/>
              <a:t>32</a:t>
            </a:fld>
            <a:endParaRPr lang="en-US" dirty="0"/>
          </a:p>
        </p:txBody>
      </p:sp>
      <p:sp>
        <p:nvSpPr>
          <p:cNvPr id="5" name="Rectangle 4"/>
          <p:cNvSpPr/>
          <p:nvPr/>
        </p:nvSpPr>
        <p:spPr>
          <a:xfrm>
            <a:off x="865092" y="890687"/>
            <a:ext cx="10031506" cy="4524315"/>
          </a:xfrm>
          <a:prstGeom prst="rect">
            <a:avLst/>
          </a:prstGeom>
        </p:spPr>
        <p:txBody>
          <a:bodyPr wrap="square">
            <a:spAutoFit/>
          </a:bodyPr>
          <a:lstStyle/>
          <a:p>
            <a:r>
              <a:rPr lang="en-US" b="1" dirty="0"/>
              <a:t>Instructions</a:t>
            </a:r>
          </a:p>
          <a:p>
            <a:pPr marL="285750" indent="-285750">
              <a:buFont typeface="Arial" panose="020B0604020202020204" pitchFamily="34" charset="0"/>
              <a:buChar char="•"/>
            </a:pPr>
            <a:r>
              <a:rPr lang="en-US" dirty="0"/>
              <a:t>Once you’ve rinsed and dried your kale, run your hand along the stem to remove the green leaves from the stalky stem. You don’t have to remove the stem completely (we actually enjoy the top 2/3 in the salad), </a:t>
            </a:r>
            <a:endParaRPr lang="en-US" dirty="0" smtClean="0"/>
          </a:p>
          <a:p>
            <a:pPr marL="285750" indent="-285750">
              <a:buFont typeface="Arial" panose="020B0604020202020204" pitchFamily="34" charset="0"/>
              <a:buChar char="•"/>
            </a:pPr>
            <a:r>
              <a:rPr lang="en-US" dirty="0" smtClean="0"/>
              <a:t>Stack </a:t>
            </a:r>
            <a:r>
              <a:rPr lang="en-US" dirty="0"/>
              <a:t>your stalks of kale on top of each other and finely chop. No need to mince, just cut into manageable, bite-size pieces.</a:t>
            </a:r>
          </a:p>
          <a:p>
            <a:pPr marL="285750" indent="-285750">
              <a:buFont typeface="Arial" panose="020B0604020202020204" pitchFamily="34" charset="0"/>
              <a:buChar char="•"/>
            </a:pPr>
            <a:r>
              <a:rPr lang="en-US" dirty="0"/>
              <a:t>Add kale to a large mixing / serving bowl and top with lemon juice and extra virgin olive oil. Then massage with clean hands for about 3 minutes. </a:t>
            </a:r>
            <a:endParaRPr lang="en-US" dirty="0" smtClean="0"/>
          </a:p>
          <a:p>
            <a:pPr marL="285750" indent="-285750">
              <a:buFont typeface="Arial" panose="020B0604020202020204" pitchFamily="34" charset="0"/>
              <a:buChar char="•"/>
            </a:pPr>
            <a:r>
              <a:rPr lang="en-US" dirty="0" smtClean="0"/>
              <a:t>Season </a:t>
            </a:r>
            <a:r>
              <a:rPr lang="en-US" dirty="0"/>
              <a:t>with salt, massage/toss once more, then set aside.</a:t>
            </a:r>
          </a:p>
          <a:p>
            <a:pPr marL="285750" indent="-285750">
              <a:buFont typeface="Arial" panose="020B0604020202020204" pitchFamily="34" charset="0"/>
              <a:buChar char="•"/>
            </a:pPr>
            <a:r>
              <a:rPr lang="en-US" dirty="0"/>
              <a:t>Next prepare the dressing by adding tahini, lemon juice, maple syrup, and salt (optional) to a medium mixing bowl. </a:t>
            </a:r>
            <a:endParaRPr lang="en-US" dirty="0" smtClean="0"/>
          </a:p>
          <a:p>
            <a:pPr marL="285750" indent="-285750">
              <a:buFont typeface="Arial" panose="020B0604020202020204" pitchFamily="34" charset="0"/>
              <a:buChar char="•"/>
            </a:pPr>
            <a:r>
              <a:rPr lang="en-US" dirty="0" smtClean="0"/>
              <a:t>Whisk </a:t>
            </a:r>
            <a:r>
              <a:rPr lang="en-US" dirty="0"/>
              <a:t>to combine. Then slowly add water until creamy and pourable. The mixture may seize up and thicken at first, but continue adding water a little at a time, whisking until creamy and smooth. Taste and adjust flavor as needed, </a:t>
            </a:r>
            <a:r>
              <a:rPr lang="en-US" dirty="0" smtClean="0"/>
              <a:t>Set </a:t>
            </a:r>
            <a:r>
              <a:rPr lang="en-US" dirty="0"/>
              <a:t>aside. (Store leftover dressing in the refrigerator up to 5-7 days — sometimes longer.)</a:t>
            </a:r>
          </a:p>
          <a:p>
            <a:r>
              <a:rPr lang="en-US" dirty="0"/>
              <a:t>To serve, top with desired amount of dressing and crispy chickpeas (optional), toss, and serve. Leftovers keep covered in the refrigerator up to 3-4 days (not freezer friendly). We enjoy leftovers chilled, but also find that they sauté nicely (even with the dressing and chickpeas) if you’re looking for a cooked version.</a:t>
            </a:r>
          </a:p>
        </p:txBody>
      </p:sp>
    </p:spTree>
    <p:extLst>
      <p:ext uri="{BB962C8B-B14F-4D97-AF65-F5344CB8AC3E}">
        <p14:creationId xmlns:p14="http://schemas.microsoft.com/office/powerpoint/2010/main" val="4233398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spcBef>
                <a:spcPct val="20000"/>
              </a:spcBef>
              <a:spcAft>
                <a:spcPts val="600"/>
              </a:spcAft>
            </a:pPr>
            <a:r>
              <a:rPr lang="en-US" sz="2800" dirty="0" smtClean="0">
                <a:ln>
                  <a:noFill/>
                </a:ln>
                <a:solidFill>
                  <a:srgbClr val="AB946B"/>
                </a:solidFill>
                <a:ea typeface="+mn-ea"/>
                <a:cs typeface="+mn-cs"/>
              </a:rPr>
              <a:t/>
            </a:r>
            <a:br>
              <a:rPr lang="en-US" sz="2800" dirty="0" smtClean="0">
                <a:ln>
                  <a:noFill/>
                </a:ln>
                <a:solidFill>
                  <a:srgbClr val="AB946B"/>
                </a:solidFill>
                <a:ea typeface="+mn-ea"/>
                <a:cs typeface="+mn-cs"/>
              </a:rPr>
            </a:br>
            <a:r>
              <a:rPr lang="en-US" sz="2800" dirty="0">
                <a:ln>
                  <a:noFill/>
                </a:ln>
                <a:solidFill>
                  <a:srgbClr val="AB946B"/>
                </a:solidFill>
                <a:ea typeface="+mn-ea"/>
                <a:cs typeface="+mn-cs"/>
              </a:rPr>
              <a:t/>
            </a:r>
            <a:br>
              <a:rPr lang="en-US" sz="2800" dirty="0">
                <a:ln>
                  <a:noFill/>
                </a:ln>
                <a:solidFill>
                  <a:srgbClr val="AB946B"/>
                </a:solidFill>
                <a:ea typeface="+mn-ea"/>
                <a:cs typeface="+mn-cs"/>
              </a:rPr>
            </a:br>
            <a:r>
              <a:rPr lang="en-US" sz="2800" dirty="0" smtClean="0">
                <a:ln>
                  <a:noFill/>
                </a:ln>
                <a:solidFill>
                  <a:srgbClr val="AB946B"/>
                </a:solidFill>
                <a:ea typeface="+mn-ea"/>
                <a:cs typeface="+mn-cs"/>
              </a:rPr>
              <a:t>Quick White </a:t>
            </a:r>
            <a:r>
              <a:rPr lang="en-US" sz="2800" dirty="0">
                <a:ln>
                  <a:noFill/>
                </a:ln>
                <a:solidFill>
                  <a:srgbClr val="AB946B"/>
                </a:solidFill>
                <a:ea typeface="+mn-ea"/>
                <a:cs typeface="+mn-cs"/>
              </a:rPr>
              <a:t>beans AKA Cannellini </a:t>
            </a:r>
            <a:r>
              <a:rPr lang="en-US" sz="2800" dirty="0" smtClean="0">
                <a:ln>
                  <a:noFill/>
                </a:ln>
                <a:solidFill>
                  <a:srgbClr val="AB946B"/>
                </a:solidFill>
                <a:ea typeface="+mn-ea"/>
                <a:cs typeface="+mn-cs"/>
              </a:rPr>
              <a:t>Beans recipes</a:t>
            </a:r>
            <a:r>
              <a:rPr lang="en-US" sz="2800" dirty="0">
                <a:ln>
                  <a:noFill/>
                </a:ln>
                <a:solidFill>
                  <a:srgbClr val="AB946B"/>
                </a:solidFill>
                <a:ea typeface="+mn-ea"/>
                <a:cs typeface="+mn-cs"/>
              </a:rPr>
              <a:t/>
            </a:r>
            <a:br>
              <a:rPr lang="en-US" sz="2800" dirty="0">
                <a:ln>
                  <a:noFill/>
                </a:ln>
                <a:solidFill>
                  <a:srgbClr val="AB946B"/>
                </a:solidFill>
                <a:ea typeface="+mn-ea"/>
                <a:cs typeface="+mn-cs"/>
              </a:rPr>
            </a:br>
            <a:endParaRPr lang="en-US" sz="4800" dirty="0"/>
          </a:p>
        </p:txBody>
      </p:sp>
      <p:sp>
        <p:nvSpPr>
          <p:cNvPr id="15" name="Content Placeholder 14"/>
          <p:cNvSpPr>
            <a:spLocks noGrp="1"/>
          </p:cNvSpPr>
          <p:nvPr>
            <p:ph sz="half" idx="1"/>
          </p:nvPr>
        </p:nvSpPr>
        <p:spPr/>
        <p:txBody>
          <a:bodyPr>
            <a:normAutofit fontScale="70000" lnSpcReduction="20000"/>
          </a:bodyPr>
          <a:lstStyle/>
          <a:p>
            <a:r>
              <a:rPr lang="en-US" b="1" dirty="0" smtClean="0"/>
              <a:t>White Bean Dip</a:t>
            </a:r>
            <a:r>
              <a:rPr lang="en-US" dirty="0" smtClean="0"/>
              <a:t>: </a:t>
            </a:r>
          </a:p>
          <a:p>
            <a:r>
              <a:rPr lang="en-US" dirty="0" smtClean="0"/>
              <a:t>Puree a can of white beans with the juice of ½ lemon, a dollop of extra virgin olive oil, a clove of garlic, some S&amp;P. </a:t>
            </a:r>
          </a:p>
          <a:p>
            <a:r>
              <a:rPr lang="en-US" dirty="0" smtClean="0"/>
              <a:t>Sprinkle some extra virgin olive oil, black pepper and paprika on top. </a:t>
            </a:r>
          </a:p>
          <a:p>
            <a:r>
              <a:rPr lang="en-US" dirty="0" smtClean="0"/>
              <a:t>Serve </a:t>
            </a:r>
            <a:r>
              <a:rPr lang="en-US" dirty="0"/>
              <a:t>as a dip for raw vegetables and crackers. </a:t>
            </a:r>
            <a:endParaRPr lang="en-US" dirty="0" smtClean="0"/>
          </a:p>
          <a:p>
            <a:pPr marL="0" indent="0">
              <a:buNone/>
            </a:pPr>
            <a:endParaRPr lang="en-US" dirty="0"/>
          </a:p>
        </p:txBody>
      </p:sp>
      <p:sp>
        <p:nvSpPr>
          <p:cNvPr id="5" name="Content Placeholder 4"/>
          <p:cNvSpPr>
            <a:spLocks noGrp="1"/>
          </p:cNvSpPr>
          <p:nvPr>
            <p:ph sz="half" idx="2"/>
          </p:nvPr>
        </p:nvSpPr>
        <p:spPr/>
        <p:txBody>
          <a:bodyPr>
            <a:normAutofit fontScale="70000" lnSpcReduction="20000"/>
          </a:bodyPr>
          <a:lstStyle/>
          <a:p>
            <a:r>
              <a:rPr lang="en-US" b="1" dirty="0"/>
              <a:t>White Bean Fritters</a:t>
            </a:r>
          </a:p>
          <a:p>
            <a:r>
              <a:rPr lang="en-US" dirty="0"/>
              <a:t>Rinse and coarsely mash a can of cannellini beans, </a:t>
            </a:r>
          </a:p>
          <a:p>
            <a:r>
              <a:rPr lang="en-US" dirty="0"/>
              <a:t>then stir in 1 sautéed finely chopped onion, 1/2 cup grated Parmesan, </a:t>
            </a:r>
          </a:p>
          <a:p>
            <a:r>
              <a:rPr lang="en-US" dirty="0"/>
              <a:t>and the juice of 1 lemon. Shape mixture into 1 1/2" balls, then flatten into patties.</a:t>
            </a:r>
          </a:p>
          <a:p>
            <a:r>
              <a:rPr lang="en-US" dirty="0"/>
              <a:t>Dredge patties in all-purpose flour, shaking off excess, and fry in olive oil until golden on both sides. </a:t>
            </a:r>
          </a:p>
          <a:p>
            <a:r>
              <a:rPr lang="en-US" dirty="0"/>
              <a:t>Serve with lemon wedges alongside.</a:t>
            </a:r>
          </a:p>
          <a:p>
            <a:endParaRPr lang="en-US" dirty="0"/>
          </a:p>
        </p:txBody>
      </p:sp>
      <p:sp>
        <p:nvSpPr>
          <p:cNvPr id="4" name="Slide Number Placeholder 3"/>
          <p:cNvSpPr>
            <a:spLocks noGrp="1"/>
          </p:cNvSpPr>
          <p:nvPr>
            <p:ph type="sldNum" sz="quarter" idx="12"/>
          </p:nvPr>
        </p:nvSpPr>
        <p:spPr/>
        <p:txBody>
          <a:bodyPr/>
          <a:lstStyle/>
          <a:p>
            <a:fld id="{5D84065D-F351-4B03-BD91-D8A6B8D4B362}" type="slidenum">
              <a:rPr lang="en-US" smtClean="0"/>
              <a:t>33</a:t>
            </a:fld>
            <a:endParaRPr lang="en-US" dirty="0"/>
          </a:p>
        </p:txBody>
      </p:sp>
    </p:spTree>
    <p:extLst>
      <p:ext uri="{BB962C8B-B14F-4D97-AF65-F5344CB8AC3E}">
        <p14:creationId xmlns:p14="http://schemas.microsoft.com/office/powerpoint/2010/main" val="3523349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34</a:t>
            </a:fld>
            <a:endParaRPr lang="en-US" dirty="0"/>
          </a:p>
        </p:txBody>
      </p:sp>
      <p:sp>
        <p:nvSpPr>
          <p:cNvPr id="3" name="TextBox 2"/>
          <p:cNvSpPr txBox="1"/>
          <p:nvPr/>
        </p:nvSpPr>
        <p:spPr>
          <a:xfrm>
            <a:off x="1140310" y="591672"/>
            <a:ext cx="9660367" cy="738664"/>
          </a:xfrm>
          <a:prstGeom prst="rect">
            <a:avLst/>
          </a:prstGeom>
          <a:noFill/>
        </p:spPr>
        <p:txBody>
          <a:bodyPr wrap="square" rtlCol="0">
            <a:spAutoFit/>
          </a:bodyPr>
          <a:lstStyle/>
          <a:p>
            <a:pPr algn="ctr"/>
            <a:r>
              <a:rPr lang="en-US" sz="2400" b="1" dirty="0" smtClean="0"/>
              <a:t>Resources/Recipes</a:t>
            </a:r>
          </a:p>
          <a:p>
            <a:endParaRPr lang="en-US" dirty="0"/>
          </a:p>
        </p:txBody>
      </p:sp>
      <p:sp>
        <p:nvSpPr>
          <p:cNvPr id="4" name="TextBox 3"/>
          <p:cNvSpPr txBox="1"/>
          <p:nvPr/>
        </p:nvSpPr>
        <p:spPr>
          <a:xfrm>
            <a:off x="1573305" y="605119"/>
            <a:ext cx="9560859" cy="6432530"/>
          </a:xfrm>
          <a:prstGeom prst="rect">
            <a:avLst/>
          </a:prstGeom>
          <a:noFill/>
        </p:spPr>
        <p:txBody>
          <a:bodyPr wrap="square" rtlCol="0">
            <a:spAutoFit/>
          </a:bodyPr>
          <a:lstStyle/>
          <a:p>
            <a:r>
              <a:rPr lang="en-US" dirty="0" smtClean="0"/>
              <a:t>						</a:t>
            </a:r>
          </a:p>
          <a:p>
            <a:pPr marL="285750" indent="-285750">
              <a:buFont typeface="Arial" panose="020B0604020202020204" pitchFamily="34" charset="0"/>
              <a:buChar char="•"/>
            </a:pPr>
            <a:r>
              <a:rPr lang="en-US" sz="1400" dirty="0" smtClean="0"/>
              <a:t>Overnight oats </a:t>
            </a:r>
            <a:r>
              <a:rPr lang="en-US" sz="1400" dirty="0" smtClean="0">
                <a:hlinkClick r:id="rId3"/>
              </a:rPr>
              <a:t>https</a:t>
            </a:r>
            <a:r>
              <a:rPr lang="en-US" sz="1400" dirty="0">
                <a:hlinkClick r:id="rId3"/>
              </a:rPr>
              <a:t>://www.eatthis.com/overnight-oat-recipes-for-weight-loss</a:t>
            </a:r>
            <a:r>
              <a:rPr lang="en-US" sz="1400" dirty="0" smtClean="0">
                <a:hlinkClick r:id="rId3"/>
              </a:rPr>
              <a:t>/</a:t>
            </a:r>
            <a:endParaRPr lang="en-US" sz="1400" dirty="0" smtClean="0"/>
          </a:p>
          <a:p>
            <a:pPr marL="285750" indent="-285750">
              <a:buFont typeface="Arial" panose="020B0604020202020204" pitchFamily="34" charset="0"/>
              <a:buChar char="•"/>
            </a:pPr>
            <a:r>
              <a:rPr lang="en-US" sz="1400" dirty="0" smtClean="0"/>
              <a:t>Cooking beans  </a:t>
            </a:r>
            <a:r>
              <a:rPr lang="en-US" sz="1400" dirty="0">
                <a:hlinkClick r:id="rId4"/>
              </a:rPr>
              <a:t>https://</a:t>
            </a:r>
            <a:r>
              <a:rPr lang="en-US" sz="1400" dirty="0" smtClean="0">
                <a:hlinkClick r:id="rId4"/>
              </a:rPr>
              <a:t>food.unl.edu/article/how-cook-dry-beans-scratch</a:t>
            </a:r>
            <a:endParaRPr lang="en-US" sz="1400" dirty="0" smtClean="0"/>
          </a:p>
          <a:p>
            <a:pPr marL="285750" indent="-285750">
              <a:buFont typeface="Arial" panose="020B0604020202020204" pitchFamily="34" charset="0"/>
              <a:buChar char="•"/>
            </a:pPr>
            <a:r>
              <a:rPr lang="en-US" sz="1400" dirty="0">
                <a:solidFill>
                  <a:prstClr val="black">
                    <a:lumMod val="85000"/>
                    <a:lumOff val="15000"/>
                  </a:prstClr>
                </a:solidFill>
                <a:hlinkClick r:id="rId5"/>
              </a:rPr>
              <a:t>https://www.healwithfood.org/chart/beans-cooking-times.php#:~:text=Cooking%20Times%20for%20Beans%2C%20Lentils%20and%20Peas%20,15%20to%2025%20%2028%20more%20rows%20</a:t>
            </a:r>
            <a:endParaRPr lang="en-US" sz="1400" dirty="0">
              <a:solidFill>
                <a:prstClr val="black">
                  <a:lumMod val="85000"/>
                  <a:lumOff val="15000"/>
                </a:prstClr>
              </a:solidFill>
            </a:endParaRPr>
          </a:p>
          <a:p>
            <a:pPr marL="285750" indent="-285750">
              <a:buFont typeface="Arial" panose="020B0604020202020204" pitchFamily="34" charset="0"/>
              <a:buChar char="•"/>
            </a:pPr>
            <a:r>
              <a:rPr lang="en-US" sz="1400" dirty="0" smtClean="0"/>
              <a:t>Lectins, soaking beans </a:t>
            </a:r>
            <a:r>
              <a:rPr lang="en-US" sz="1400" dirty="0">
                <a:hlinkClick r:id="rId6"/>
              </a:rPr>
              <a:t>https://www.hsph.harvard.edu/nutritionsource/anti-nutrients/lectins</a:t>
            </a:r>
            <a:r>
              <a:rPr lang="en-US" sz="1400" dirty="0" smtClean="0">
                <a:hlinkClick r:id="rId6"/>
              </a:rPr>
              <a:t>/</a:t>
            </a:r>
            <a:endParaRPr lang="en-US" sz="1400" dirty="0" smtClean="0"/>
          </a:p>
          <a:p>
            <a:pPr marL="285750" indent="-285750">
              <a:buFont typeface="Arial" panose="020B0604020202020204" pitchFamily="34" charset="0"/>
              <a:buChar char="•"/>
            </a:pPr>
            <a:r>
              <a:rPr lang="en-US" sz="1400" dirty="0" smtClean="0"/>
              <a:t>Recipes to help manage side effects (lots of smoothie recipes): </a:t>
            </a:r>
            <a:r>
              <a:rPr lang="en-US" sz="1400" dirty="0">
                <a:hlinkClick r:id="rId7"/>
              </a:rPr>
              <a:t>https://</a:t>
            </a:r>
            <a:r>
              <a:rPr lang="en-US" sz="1400" dirty="0" smtClean="0">
                <a:hlinkClick r:id="rId7"/>
              </a:rPr>
              <a:t>www.oncologynutrition.org/erfc</a:t>
            </a:r>
            <a:endParaRPr lang="en-US" sz="1400" dirty="0" smtClean="0"/>
          </a:p>
          <a:p>
            <a:pPr marL="285750" indent="-285750">
              <a:buFont typeface="Arial" panose="020B0604020202020204" pitchFamily="34" charset="0"/>
              <a:buChar char="•"/>
            </a:pPr>
            <a:r>
              <a:rPr lang="en-US" sz="1400" dirty="0" smtClean="0"/>
              <a:t>Recipes for a variety of plant-based, Mediterranean meals: </a:t>
            </a:r>
            <a:r>
              <a:rPr lang="en-US" sz="1400" dirty="0">
                <a:hlinkClick r:id="rId8"/>
              </a:rPr>
              <a:t>https://</a:t>
            </a:r>
            <a:r>
              <a:rPr lang="en-US" sz="1400" dirty="0" smtClean="0">
                <a:hlinkClick r:id="rId8"/>
              </a:rPr>
              <a:t>oldwayspt.org/traditional-diets/mediterranean-diet</a:t>
            </a:r>
            <a:endParaRPr lang="en-US" sz="1400" dirty="0" smtClean="0"/>
          </a:p>
          <a:p>
            <a:endParaRPr lang="en-US" sz="1400" dirty="0" smtClean="0"/>
          </a:p>
          <a:p>
            <a:pPr algn="ctr"/>
            <a:r>
              <a:rPr lang="en-US" sz="1400" b="1" u="sng" dirty="0" smtClean="0"/>
              <a:t>Websites for reliable, evidence-based nutrition information </a:t>
            </a:r>
          </a:p>
          <a:p>
            <a:pPr marL="285750" indent="-285750">
              <a:buFont typeface="Arial" panose="020B0604020202020204" pitchFamily="34" charset="0"/>
              <a:buChar char="•"/>
            </a:pPr>
            <a:r>
              <a:rPr lang="en-US" sz="1400" dirty="0" smtClean="0">
                <a:hlinkClick r:id="rId9"/>
              </a:rPr>
              <a:t>www.aicr.org</a:t>
            </a:r>
            <a:r>
              <a:rPr lang="en-US" sz="1400" dirty="0" smtClean="0"/>
              <a:t> (American Institute for Cancer Research)</a:t>
            </a:r>
          </a:p>
          <a:p>
            <a:pPr marL="285750" indent="-285750">
              <a:buFont typeface="Arial" panose="020B0604020202020204" pitchFamily="34" charset="0"/>
              <a:buChar char="•"/>
            </a:pPr>
            <a:r>
              <a:rPr lang="en-US" sz="1400" dirty="0" smtClean="0">
                <a:hlinkClick r:id="rId10"/>
              </a:rPr>
              <a:t>www.oncolink.org</a:t>
            </a:r>
            <a:r>
              <a:rPr lang="en-US" sz="1400" dirty="0" smtClean="0"/>
              <a:t> (</a:t>
            </a:r>
            <a:r>
              <a:rPr lang="en-US" sz="1400" dirty="0" err="1" smtClean="0"/>
              <a:t>Oncolink</a:t>
            </a:r>
            <a:r>
              <a:rPr lang="en-US" sz="1400" dirty="0" smtClean="0"/>
              <a:t> provides a wide variety of up-to-date cancer information ranging from treatments, side effect management, integrative therapies, nutrition and support)</a:t>
            </a:r>
          </a:p>
          <a:p>
            <a:endParaRPr lang="en-US" sz="1400" dirty="0" smtClean="0"/>
          </a:p>
          <a:p>
            <a:r>
              <a:rPr lang="en-US" sz="1400" dirty="0" smtClean="0"/>
              <a:t>							</a:t>
            </a:r>
            <a:r>
              <a:rPr lang="en-US" sz="1400" b="1" u="sng" dirty="0" smtClean="0"/>
              <a:t>Articles pertaining to fiber, plant foods and health</a:t>
            </a:r>
          </a:p>
          <a:p>
            <a:pPr marL="285750" indent="-285750">
              <a:buFont typeface="Arial" panose="020B0604020202020204" pitchFamily="34" charset="0"/>
              <a:buChar char="•"/>
            </a:pPr>
            <a:r>
              <a:rPr lang="en-US" sz="1400" dirty="0" smtClean="0"/>
              <a:t>Mediterranean </a:t>
            </a:r>
            <a:r>
              <a:rPr lang="en-US" sz="1400" dirty="0"/>
              <a:t>diet intervention alters the gut microbiome in older people reducing frailty and improving health status: the NU-AGE 1-year dietary intervention across five European </a:t>
            </a:r>
            <a:r>
              <a:rPr lang="en-US" sz="1400" dirty="0" smtClean="0"/>
              <a:t>countries</a:t>
            </a:r>
            <a:r>
              <a:rPr lang="en-US" sz="1400" dirty="0" smtClean="0">
                <a:hlinkClick r:id="rId11"/>
              </a:rPr>
              <a:t>https</a:t>
            </a:r>
            <a:r>
              <a:rPr lang="en-US" sz="1400" dirty="0">
                <a:hlinkClick r:id="rId11"/>
              </a:rPr>
              <a:t>://pubmed.ncbi.nlm.nih.gov/32066625</a:t>
            </a:r>
            <a:r>
              <a:rPr lang="en-US" sz="1400" dirty="0" smtClean="0">
                <a:hlinkClick r:id="rId11"/>
              </a:rPr>
              <a:t>/</a:t>
            </a:r>
            <a:endParaRPr lang="en-US" sz="1400" dirty="0" smtClean="0"/>
          </a:p>
          <a:p>
            <a:endParaRPr lang="en-US" sz="1400" dirty="0" smtClean="0"/>
          </a:p>
          <a:p>
            <a:pPr marL="171450" indent="-171450">
              <a:buFont typeface="Arial" panose="020B0604020202020204" pitchFamily="34" charset="0"/>
              <a:buChar char="•"/>
            </a:pPr>
            <a:r>
              <a:rPr lang="en-US" sz="1200" cap="all" dirty="0" smtClean="0"/>
              <a:t>Less PROCESSED </a:t>
            </a:r>
            <a:r>
              <a:rPr lang="en-US" sz="1200" cap="all" dirty="0"/>
              <a:t>WHOLE GRAIN FOODS LINKED WITH BETTER BLOOD SUGAR CONTROL IN PEOPLE WITH </a:t>
            </a:r>
            <a:r>
              <a:rPr lang="en-US" sz="1200" cap="all" dirty="0" smtClean="0"/>
              <a:t>DIABETES</a:t>
            </a:r>
            <a:r>
              <a:rPr lang="en-US" sz="1200" dirty="0">
                <a:hlinkClick r:id="rId12"/>
              </a:rPr>
              <a:t> </a:t>
            </a:r>
            <a:r>
              <a:rPr lang="en-US" sz="1400" dirty="0">
                <a:hlinkClick r:id="rId12"/>
              </a:rPr>
              <a:t>https://</a:t>
            </a:r>
            <a:r>
              <a:rPr lang="en-US" sz="1400" dirty="0" smtClean="0">
                <a:hlinkClick r:id="rId12"/>
              </a:rPr>
              <a:t>care.diabetesjournals.org/content/early/2020/05/13/dc20-0263</a:t>
            </a:r>
            <a:endParaRPr lang="en-US" sz="1400" dirty="0" smtClean="0"/>
          </a:p>
          <a:p>
            <a:pPr marL="171450" indent="-1714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Nutrients </a:t>
            </a:r>
            <a:r>
              <a:rPr lang="en-US" sz="1400" dirty="0"/>
              <a:t>and bioactives in green leafy vegetables and cognitive decline: Prospective </a:t>
            </a:r>
            <a:r>
              <a:rPr lang="en-US" sz="1400" dirty="0" smtClean="0"/>
              <a:t>study </a:t>
            </a:r>
            <a:r>
              <a:rPr lang="en-US" sz="1400" dirty="0" smtClean="0">
                <a:hlinkClick r:id="rId13"/>
              </a:rPr>
              <a:t>https</a:t>
            </a:r>
            <a:r>
              <a:rPr lang="en-US" sz="1400" dirty="0">
                <a:hlinkClick r:id="rId13"/>
              </a:rPr>
              <a:t>://pubmed.ncbi.nlm.nih.gov/29263222</a:t>
            </a:r>
            <a:r>
              <a:rPr lang="en-US" sz="1400" dirty="0" smtClean="0">
                <a:hlinkClick r:id="rId13"/>
              </a:rPr>
              <a:t>/</a:t>
            </a:r>
            <a:endParaRPr lang="en-US" sz="1400" dirty="0" smtClean="0"/>
          </a:p>
          <a:p>
            <a:endParaRPr lang="en-US" sz="1400" dirty="0"/>
          </a:p>
          <a:p>
            <a:endParaRPr lang="en-US" sz="1200" dirty="0"/>
          </a:p>
          <a:p>
            <a:endParaRPr lang="en-US" sz="1200" b="1" cap="all" dirty="0"/>
          </a:p>
          <a:p>
            <a:endParaRPr lang="en-US" dirty="0" smtClean="0"/>
          </a:p>
          <a:p>
            <a:endParaRPr lang="en-US" dirty="0"/>
          </a:p>
        </p:txBody>
      </p:sp>
    </p:spTree>
    <p:extLst>
      <p:ext uri="{BB962C8B-B14F-4D97-AF65-F5344CB8AC3E}">
        <p14:creationId xmlns:p14="http://schemas.microsoft.com/office/powerpoint/2010/main" val="4292472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4</a:t>
            </a:fld>
            <a:endParaRPr lang="en-US" dirty="0"/>
          </a:p>
        </p:txBody>
      </p:sp>
      <p:sp>
        <p:nvSpPr>
          <p:cNvPr id="3" name="Oval 2"/>
          <p:cNvSpPr/>
          <p:nvPr/>
        </p:nvSpPr>
        <p:spPr>
          <a:xfrm>
            <a:off x="644181" y="534573"/>
            <a:ext cx="4487595" cy="2053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Today’s talk will provide some nutrition research and cooking tips for some of the many wonderful members of the plant family</a:t>
            </a:r>
            <a:endParaRPr lang="en-US" sz="2000" dirty="0"/>
          </a:p>
        </p:txBody>
      </p:sp>
      <p:pic>
        <p:nvPicPr>
          <p:cNvPr id="1026" name="Picture 2" descr="Refrigerator, Kitchen, Stove, Stink"/>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887979" y="3009899"/>
            <a:ext cx="6477000" cy="323850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Oval 3"/>
          <p:cNvSpPr/>
          <p:nvPr/>
        </p:nvSpPr>
        <p:spPr>
          <a:xfrm>
            <a:off x="6912430" y="534573"/>
            <a:ext cx="4454266" cy="2053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Plant foods contain phytochemicals and fiber</a:t>
            </a:r>
            <a:r>
              <a:rPr lang="en-US" sz="2000" dirty="0"/>
              <a:t> </a:t>
            </a:r>
            <a:r>
              <a:rPr lang="en-US" sz="2000" dirty="0" smtClean="0"/>
              <a:t>which are beneficial to our health</a:t>
            </a:r>
            <a:endParaRPr lang="en-US" sz="2000" dirty="0"/>
          </a:p>
        </p:txBody>
      </p:sp>
    </p:spTree>
    <p:extLst>
      <p:ext uri="{BB962C8B-B14F-4D97-AF65-F5344CB8AC3E}">
        <p14:creationId xmlns:p14="http://schemas.microsoft.com/office/powerpoint/2010/main" val="768146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*https://www.aicr.org/resources/blog/healthtalk-whats-the-difference-between-an-antioxidant-and-a-phytochemical/</a:t>
            </a:r>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Rectangle 5"/>
          <p:cNvSpPr/>
          <p:nvPr/>
        </p:nvSpPr>
        <p:spPr>
          <a:xfrm>
            <a:off x="810227" y="854856"/>
            <a:ext cx="10625559" cy="769441"/>
          </a:xfrm>
          <a:prstGeom prst="rect">
            <a:avLst/>
          </a:prstGeom>
        </p:spPr>
        <p:txBody>
          <a:bodyPr wrap="square">
            <a:spAutoFit/>
          </a:bodyPr>
          <a:lstStyle/>
          <a:p>
            <a:r>
              <a:rPr lang="en-US" sz="2400" b="1" dirty="0" smtClean="0"/>
              <a:t>	Phytochemicals and anti-oxidants: what are they and what’s the difference</a:t>
            </a:r>
          </a:p>
          <a:p>
            <a:endParaRPr lang="en-US" sz="2000" dirty="0"/>
          </a:p>
        </p:txBody>
      </p:sp>
      <p:sp>
        <p:nvSpPr>
          <p:cNvPr id="3" name="TextBox 2"/>
          <p:cNvSpPr txBox="1"/>
          <p:nvPr/>
        </p:nvSpPr>
        <p:spPr>
          <a:xfrm>
            <a:off x="1079282" y="1368621"/>
            <a:ext cx="10746469" cy="1631216"/>
          </a:xfrm>
          <a:prstGeom prst="rect">
            <a:avLst/>
          </a:prstGeom>
          <a:noFill/>
          <a:effectLst>
            <a:glow rad="12700">
              <a:schemeClr val="accent1">
                <a:alpha val="42000"/>
              </a:schemeClr>
            </a:glow>
          </a:effectLst>
        </p:spPr>
        <p:txBody>
          <a:bodyPr wrap="square" rtlCol="0">
            <a:spAutoFit/>
          </a:bodyPr>
          <a:lstStyle/>
          <a:p>
            <a:pPr marL="342900" indent="-342900">
              <a:buFont typeface="Arial" panose="020B0604020202020204" pitchFamily="34" charset="0"/>
              <a:buChar char="•"/>
            </a:pPr>
            <a:r>
              <a:rPr lang="en-US" sz="2000" dirty="0" smtClean="0"/>
              <a:t>Phytochemical: refers to plants (</a:t>
            </a:r>
            <a:r>
              <a:rPr lang="en-US" sz="2000" dirty="0" err="1" smtClean="0"/>
              <a:t>phyto</a:t>
            </a:r>
            <a:r>
              <a:rPr lang="en-US" sz="2000" dirty="0" smtClean="0"/>
              <a:t>) and the chemical compounds in them. We may also refer to them as phytonutrients</a:t>
            </a:r>
          </a:p>
          <a:p>
            <a:pPr marL="342900" indent="-342900">
              <a:buFont typeface="Arial" panose="020B0604020202020204" pitchFamily="34" charset="0"/>
              <a:buChar char="•"/>
            </a:pPr>
            <a:r>
              <a:rPr lang="en-US" sz="2000" dirty="0" smtClean="0"/>
              <a:t>Anti-oxidants are substances that help prevent cells from damage from unstable molecules known as “free radicals”. </a:t>
            </a:r>
          </a:p>
          <a:p>
            <a:pPr marL="342900" indent="-342900">
              <a:buFont typeface="Arial" panose="020B0604020202020204" pitchFamily="34" charset="0"/>
              <a:buChar char="•"/>
            </a:pPr>
            <a:r>
              <a:rPr lang="en-US" sz="2000" dirty="0" smtClean="0"/>
              <a:t>How we prepare and eat plant foods can maximize our intake of these healthful compounds</a:t>
            </a:r>
            <a:endParaRPr lang="en-US" sz="2000" dirty="0"/>
          </a:p>
        </p:txBody>
      </p:sp>
    </p:spTree>
    <p:extLst>
      <p:ext uri="{BB962C8B-B14F-4D97-AF65-F5344CB8AC3E}">
        <p14:creationId xmlns:p14="http://schemas.microsoft.com/office/powerpoint/2010/main" val="2060206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85800"/>
            <a:ext cx="9601196" cy="576943"/>
          </a:xfrm>
        </p:spPr>
        <p:txBody>
          <a:bodyPr>
            <a:normAutofit fontScale="90000"/>
          </a:bodyPr>
          <a:lstStyle/>
          <a:p>
            <a:r>
              <a:rPr lang="en-US" dirty="0" smtClean="0"/>
              <a:t>Raw vs Cooked</a:t>
            </a:r>
            <a:endParaRPr lang="en-US" dirty="0"/>
          </a:p>
        </p:txBody>
      </p:sp>
      <p:sp>
        <p:nvSpPr>
          <p:cNvPr id="3" name="Content Placeholder 2"/>
          <p:cNvSpPr>
            <a:spLocks noGrp="1"/>
          </p:cNvSpPr>
          <p:nvPr>
            <p:ph idx="1"/>
          </p:nvPr>
        </p:nvSpPr>
        <p:spPr>
          <a:xfrm>
            <a:off x="979714" y="1415143"/>
            <a:ext cx="10243457" cy="4833257"/>
          </a:xfrm>
        </p:spPr>
        <p:txBody>
          <a:bodyPr>
            <a:normAutofit/>
          </a:bodyPr>
          <a:lstStyle/>
          <a:p>
            <a:r>
              <a:rPr lang="en-US" dirty="0" smtClean="0"/>
              <a:t>Does cooking reduce the amount of nutrients in fruits and vegetables?</a:t>
            </a:r>
          </a:p>
          <a:p>
            <a:pPr lvl="1"/>
            <a:r>
              <a:rPr lang="en-US" dirty="0" smtClean="0"/>
              <a:t>Yes and No – vitamin C is sensitive to heat, whereas beta-carotene may be more available for </a:t>
            </a:r>
          </a:p>
          <a:p>
            <a:pPr lvl="1"/>
            <a:r>
              <a:rPr lang="en-US" dirty="0" smtClean="0"/>
              <a:t>absorption when cooked </a:t>
            </a:r>
            <a:endParaRPr lang="en-US" dirty="0"/>
          </a:p>
          <a:p>
            <a:pPr lvl="1"/>
            <a:r>
              <a:rPr lang="en-US" dirty="0" smtClean="0"/>
              <a:t>The key is to include both cooked and raw plant foods daily</a:t>
            </a:r>
          </a:p>
          <a:p>
            <a:endParaRPr lang="en-US" dirty="0" smtClean="0"/>
          </a:p>
        </p:txBody>
      </p:sp>
      <p:sp>
        <p:nvSpPr>
          <p:cNvPr id="4" name="Slide Number Placeholder 3"/>
          <p:cNvSpPr>
            <a:spLocks noGrp="1"/>
          </p:cNvSpPr>
          <p:nvPr>
            <p:ph type="sldNum" sz="quarter" idx="12"/>
          </p:nvPr>
        </p:nvSpPr>
        <p:spPr/>
        <p:txBody>
          <a:bodyPr/>
          <a:lstStyle/>
          <a:p>
            <a:fld id="{5D84065D-F351-4B03-BD91-D8A6B8D4B362}" type="slidenum">
              <a:rPr lang="en-US" smtClean="0"/>
              <a:t>6</a:t>
            </a:fld>
            <a:endParaRPr lang="en-US" dirty="0"/>
          </a:p>
        </p:txBody>
      </p:sp>
      <p:pic>
        <p:nvPicPr>
          <p:cNvPr id="5" name="Picture 4"/>
          <p:cNvPicPr>
            <a:picLocks noChangeAspect="1"/>
          </p:cNvPicPr>
          <p:nvPr/>
        </p:nvPicPr>
        <p:blipFill>
          <a:blip r:embed="rId3"/>
          <a:stretch>
            <a:fillRect/>
          </a:stretch>
        </p:blipFill>
        <p:spPr>
          <a:xfrm>
            <a:off x="682817" y="3185139"/>
            <a:ext cx="3499407" cy="2700762"/>
          </a:xfrm>
          <a:prstGeom prst="rect">
            <a:avLst/>
          </a:prstGeom>
        </p:spPr>
      </p:pic>
      <p:pic>
        <p:nvPicPr>
          <p:cNvPr id="6" name="Picture 5"/>
          <p:cNvPicPr>
            <a:picLocks noChangeAspect="1"/>
          </p:cNvPicPr>
          <p:nvPr/>
        </p:nvPicPr>
        <p:blipFill>
          <a:blip r:embed="rId4"/>
          <a:stretch>
            <a:fillRect/>
          </a:stretch>
        </p:blipFill>
        <p:spPr>
          <a:xfrm>
            <a:off x="4638929" y="3429000"/>
            <a:ext cx="2914141" cy="2213040"/>
          </a:xfrm>
          <a:prstGeom prst="rect">
            <a:avLst/>
          </a:prstGeom>
        </p:spPr>
      </p:pic>
      <p:pic>
        <p:nvPicPr>
          <p:cNvPr id="7" name="Picture 6"/>
          <p:cNvPicPr>
            <a:picLocks noChangeAspect="1"/>
          </p:cNvPicPr>
          <p:nvPr/>
        </p:nvPicPr>
        <p:blipFill>
          <a:blip r:embed="rId5"/>
          <a:stretch>
            <a:fillRect/>
          </a:stretch>
        </p:blipFill>
        <p:spPr>
          <a:xfrm>
            <a:off x="8271917" y="3575317"/>
            <a:ext cx="3407959" cy="2310584"/>
          </a:xfrm>
          <a:prstGeom prst="rect">
            <a:avLst/>
          </a:prstGeom>
        </p:spPr>
      </p:pic>
    </p:spTree>
    <p:extLst>
      <p:ext uri="{BB962C8B-B14F-4D97-AF65-F5344CB8AC3E}">
        <p14:creationId xmlns:p14="http://schemas.microsoft.com/office/powerpoint/2010/main" val="685790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vs Cooked</a:t>
            </a:r>
            <a:endParaRPr lang="en-US" dirty="0"/>
          </a:p>
        </p:txBody>
      </p:sp>
      <p:sp>
        <p:nvSpPr>
          <p:cNvPr id="3" name="Content Placeholder 2"/>
          <p:cNvSpPr>
            <a:spLocks noGrp="1"/>
          </p:cNvSpPr>
          <p:nvPr>
            <p:ph idx="1"/>
          </p:nvPr>
        </p:nvSpPr>
        <p:spPr/>
        <p:txBody>
          <a:bodyPr/>
          <a:lstStyle/>
          <a:p>
            <a:r>
              <a:rPr lang="en-US" dirty="0"/>
              <a:t>Some vegetables are not edible raw: potatoes, sweet potatoes, yucca root, uncooked dried beans; some folks may also have difficulty digesting raw cruciferous vegetables like cauliflower, Brussels sprouts, broccoli, collard greens, kale, and cabbage </a:t>
            </a:r>
          </a:p>
          <a:p>
            <a:r>
              <a:rPr lang="en-US" dirty="0"/>
              <a:t>Also, sprouts should not be eaten raw due to concerns for bacteria and mold – cooking will destroy these potential sources of food-borne illness</a:t>
            </a:r>
          </a:p>
          <a:p>
            <a:endParaRPr lang="en-US" dirty="0"/>
          </a:p>
        </p:txBody>
      </p:sp>
      <p:sp>
        <p:nvSpPr>
          <p:cNvPr id="4" name="Slide Number Placeholder 3"/>
          <p:cNvSpPr>
            <a:spLocks noGrp="1"/>
          </p:cNvSpPr>
          <p:nvPr>
            <p:ph type="sldNum" sz="quarter" idx="12"/>
          </p:nvPr>
        </p:nvSpPr>
        <p:spPr/>
        <p:txBody>
          <a:bodyPr/>
          <a:lstStyle/>
          <a:p>
            <a:fld id="{5D84065D-F351-4B03-BD91-D8A6B8D4B362}" type="slidenum">
              <a:rPr lang="en-US" smtClean="0"/>
              <a:t>7</a:t>
            </a:fld>
            <a:endParaRPr lang="en-US" dirty="0"/>
          </a:p>
        </p:txBody>
      </p:sp>
    </p:spTree>
    <p:extLst>
      <p:ext uri="{BB962C8B-B14F-4D97-AF65-F5344CB8AC3E}">
        <p14:creationId xmlns:p14="http://schemas.microsoft.com/office/powerpoint/2010/main" val="257853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09954"/>
          </a:xfrm>
        </p:spPr>
        <p:txBody>
          <a:bodyPr/>
          <a:lstStyle/>
          <a:p>
            <a:r>
              <a:rPr lang="en-US" dirty="0" smtClean="0"/>
              <a:t>How many servings/day?</a:t>
            </a:r>
            <a:endParaRPr lang="en-US" dirty="0"/>
          </a:p>
        </p:txBody>
      </p:sp>
      <p:sp>
        <p:nvSpPr>
          <p:cNvPr id="4" name="Content Placeholder 3"/>
          <p:cNvSpPr>
            <a:spLocks noGrp="1"/>
          </p:cNvSpPr>
          <p:nvPr>
            <p:ph idx="1"/>
          </p:nvPr>
        </p:nvSpPr>
        <p:spPr>
          <a:xfrm>
            <a:off x="957943" y="2556932"/>
            <a:ext cx="10374086" cy="3412068"/>
          </a:xfrm>
        </p:spPr>
        <p:txBody>
          <a:bodyPr>
            <a:normAutofit/>
          </a:bodyPr>
          <a:lstStyle/>
          <a:p>
            <a:r>
              <a:rPr lang="en-US" dirty="0" smtClean="0"/>
              <a:t>Research suggests that the optimal number of servings of fruits, vegetables and whole grains – which provide fiber, vitamins, minerals and plant chemical compounds called “phytochemicals” :</a:t>
            </a:r>
          </a:p>
          <a:p>
            <a:pPr lvl="1"/>
            <a:r>
              <a:rPr lang="en-US" dirty="0" smtClean="0"/>
              <a:t>Fruit: 1-2 servings/day. Go for variety. Fresh is best but frozen is a great option too</a:t>
            </a:r>
          </a:p>
          <a:p>
            <a:pPr lvl="1"/>
            <a:r>
              <a:rPr lang="en-US" dirty="0" smtClean="0"/>
              <a:t>Vegetables: VARIETY!  3-5 servings/day of NON-Starchy vegetables A combo of cooked and uncooked, depending on the vegetable</a:t>
            </a:r>
          </a:p>
          <a:p>
            <a:pPr lvl="1"/>
            <a:r>
              <a:rPr lang="en-US" dirty="0" smtClean="0">
                <a:solidFill>
                  <a:schemeClr val="tx1"/>
                </a:solidFill>
              </a:rPr>
              <a:t>Starchy vegetables and whole grains: 1-2 servings/day </a:t>
            </a:r>
          </a:p>
          <a:p>
            <a:pPr lvl="1"/>
            <a:endParaRPr lang="en-US" dirty="0"/>
          </a:p>
          <a:p>
            <a:pPr lvl="1"/>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84335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84065D-F351-4B03-BD91-D8A6B8D4B362}" type="slidenum">
              <a:rPr lang="en-US" smtClean="0"/>
              <a:pPr/>
              <a:t>9</a:t>
            </a:fld>
            <a:endParaRPr lang="en-US" dirty="0"/>
          </a:p>
        </p:txBody>
      </p:sp>
      <p:sp>
        <p:nvSpPr>
          <p:cNvPr id="2" name="Title 1"/>
          <p:cNvSpPr>
            <a:spLocks noGrp="1"/>
          </p:cNvSpPr>
          <p:nvPr>
            <p:ph type="title" idx="4294967295"/>
          </p:nvPr>
        </p:nvSpPr>
        <p:spPr>
          <a:xfrm>
            <a:off x="1054248" y="484095"/>
            <a:ext cx="10058401" cy="925158"/>
          </a:xfrm>
        </p:spPr>
        <p:txBody>
          <a:bodyPr/>
          <a:lstStyle/>
          <a:p>
            <a:r>
              <a:rPr lang="en-US" dirty="0" smtClean="0"/>
              <a:t>The Power of Plants</a:t>
            </a:r>
            <a:endParaRPr lang="en-US" dirty="0"/>
          </a:p>
        </p:txBody>
      </p:sp>
      <p:sp>
        <p:nvSpPr>
          <p:cNvPr id="3" name="Content Placeholder 2"/>
          <p:cNvSpPr>
            <a:spLocks noGrp="1"/>
          </p:cNvSpPr>
          <p:nvPr>
            <p:ph idx="4294967295"/>
          </p:nvPr>
        </p:nvSpPr>
        <p:spPr>
          <a:xfrm>
            <a:off x="783771" y="1409253"/>
            <a:ext cx="10493829" cy="4466085"/>
          </a:xfrm>
        </p:spPr>
        <p:txBody>
          <a:bodyPr>
            <a:normAutofit/>
          </a:bodyPr>
          <a:lstStyle/>
          <a:p>
            <a:r>
              <a:rPr lang="en-US" dirty="0" smtClean="0"/>
              <a:t>2 ½  cups of vegetables/day and  2 cups of fruit / day</a:t>
            </a:r>
          </a:p>
          <a:p>
            <a:pPr lvl="1"/>
            <a:r>
              <a:rPr lang="en-US" dirty="0" smtClean="0"/>
              <a:t>1-2 servings fruit daily and 3-5 servings of vegetables daily – some raw and some cooked</a:t>
            </a:r>
          </a:p>
          <a:p>
            <a:pPr lvl="1"/>
            <a:r>
              <a:rPr lang="en-US" dirty="0" smtClean="0"/>
              <a:t>Variety (hint: eat the rainbow)</a:t>
            </a:r>
          </a:p>
          <a:p>
            <a:pPr lvl="1"/>
            <a:r>
              <a:rPr lang="en-US" dirty="0" smtClean="0"/>
              <a:t>Lower starch vegetables: leafy greens, mushrooms, tomatoes, beets, cruciferous vegetables, summer squash and zucchini, celery, asparagus, artichokes, pea pods, radishes, turnips, green beans, onions</a:t>
            </a:r>
          </a:p>
          <a:p>
            <a:pPr lvl="1"/>
            <a:r>
              <a:rPr lang="en-US" dirty="0" smtClean="0"/>
              <a:t>Colorful fruits: Berries, citrus fruits, pomegranates, apples, kiwi (did you know you can eat the skin)and avocado (a fruit) are great sources of vitamins, minerals and fiber</a:t>
            </a:r>
          </a:p>
        </p:txBody>
      </p:sp>
    </p:spTree>
    <p:extLst>
      <p:ext uri="{BB962C8B-B14F-4D97-AF65-F5344CB8AC3E}">
        <p14:creationId xmlns:p14="http://schemas.microsoft.com/office/powerpoint/2010/main" val="8186872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12130</TotalTime>
  <Words>4641</Words>
  <Application>Microsoft Office PowerPoint</Application>
  <PresentationFormat>Widescreen</PresentationFormat>
  <Paragraphs>351</Paragraphs>
  <Slides>34</Slides>
  <Notes>31</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Fira Sans</vt:lpstr>
      <vt:lpstr>Garamond</vt:lpstr>
      <vt:lpstr>Segoe UI</vt:lpstr>
      <vt:lpstr>Times New Roman</vt:lpstr>
      <vt:lpstr>Trebuchet MS</vt:lpstr>
      <vt:lpstr>Wingdings</vt:lpstr>
      <vt:lpstr>Organic</vt:lpstr>
      <vt:lpstr>How to Harvest the Most from Your Food</vt:lpstr>
      <vt:lpstr>PowerPoint Presentation</vt:lpstr>
      <vt:lpstr>How can we get the most health benefits from our food?</vt:lpstr>
      <vt:lpstr>PowerPoint Presentation</vt:lpstr>
      <vt:lpstr>PowerPoint Presentation</vt:lpstr>
      <vt:lpstr>Raw vs Cooked</vt:lpstr>
      <vt:lpstr>Raw vs Cooked</vt:lpstr>
      <vt:lpstr>How many servings/day?</vt:lpstr>
      <vt:lpstr>The Power of Plants</vt:lpstr>
      <vt:lpstr>How’s Your Plumbing?</vt:lpstr>
      <vt:lpstr>     Is it a food intolerance or something else?  Food intolerances or sensitivities are not food allergies. Food allergies are an immune response by the body – for instance, celiac disease or peanut allergies. Food intolerances or sensitivities cause a reaction in the GI tract – for instance: bloating, cramping, gas, constipation and /or diarrhea.   FODMAPs*: the term refers to a large list of foods that may cause some GI discomfort for certain folks. FODMAP is an acronym that describes the short-chain carbohydrates that are poorly digested by humans  FODMAPs stands for fermentable oligo-saccharides, di-saccharides, mono-saccharides and polyols. Put more simply, FODMAPs are certain types of carbohydrates -- the sugars, starches, and fiber in foods.   Certain foods may be eliminated from the diet to see if the GI discomfort improves. Those foods are then reintroduced to see if they are the cause of the GI discomfort </vt:lpstr>
      <vt:lpstr>Identifying Foods that May Cause GI Discomfort</vt:lpstr>
      <vt:lpstr>Why is fiber so special? Friend or Foe?</vt:lpstr>
      <vt:lpstr>Fiber Terms</vt:lpstr>
      <vt:lpstr>PowerPoint Presentation</vt:lpstr>
      <vt:lpstr>PowerPoint Presentation</vt:lpstr>
      <vt:lpstr>Beans, beans the magic fruit, the more you eat the more you …</vt:lpstr>
      <vt:lpstr>But I can’t eat beans!  </vt:lpstr>
      <vt:lpstr>PowerPoint Presentation</vt:lpstr>
      <vt:lpstr>Bean Hacks</vt:lpstr>
      <vt:lpstr>Next up: leafy greens What does the research suggest?</vt:lpstr>
      <vt:lpstr>Brassica Vegetables aka Cruciferous Vegetables</vt:lpstr>
      <vt:lpstr>Greens</vt:lpstr>
      <vt:lpstr>Am I gluten intolerant?</vt:lpstr>
      <vt:lpstr>Whole grains: fiber, B-vitamins, protein, minerals and more</vt:lpstr>
      <vt:lpstr>Quick quiz</vt:lpstr>
      <vt:lpstr>Adding more whole grains</vt:lpstr>
      <vt:lpstr>How to help improve your digestion</vt:lpstr>
      <vt:lpstr>More Hacks </vt:lpstr>
      <vt:lpstr>Fiber hacks</vt:lpstr>
      <vt:lpstr>Recipe: Easy Massaged Kale Salad </vt:lpstr>
      <vt:lpstr>PowerPoint Presentation</vt:lpstr>
      <vt:lpstr>  Quick White beans AKA Cannellini Beans recipes </vt:lpstr>
      <vt:lpstr>PowerPoint Presentation</vt:lpstr>
    </vt:vector>
  </TitlesOfParts>
  <Company>Penn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Harvest the Most from Your Food</dc:title>
  <dc:creator>Clark, Audrey C.</dc:creator>
  <cp:lastModifiedBy>Janee Abbott</cp:lastModifiedBy>
  <cp:revision>305</cp:revision>
  <cp:lastPrinted>2020-09-29T16:03:11Z</cp:lastPrinted>
  <dcterms:created xsi:type="dcterms:W3CDTF">2020-08-10T16:46:52Z</dcterms:created>
  <dcterms:modified xsi:type="dcterms:W3CDTF">2022-05-31T19:09:38Z</dcterms:modified>
</cp:coreProperties>
</file>