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notesSlides/notesSlide1.xml" ContentType="application/vnd.openxmlformats-officedocument.presentationml.notesSlide+xml"/>
  <Override PartName="/ppt/media/image4.jpeg" ContentType="image/jpeg"/>
  <Override PartName="/ppt/media/image5.jpeg" ContentType="image/jpeg"/>
  <Override PartName="/ppt/charts/chart1.xml" ContentType="application/vnd.openxmlformats-officedocument.drawingml.chart+xml"/>
  <Override PartName="/ppt/charts/chart2.xml" ContentType="application/vnd.openxmlformats-officedocument.drawingml.chart+xml"/>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39383"/>
          <c:y val="0.036306"/>
          <c:w val="0.861836"/>
          <c:h val="0.894398"/>
        </c:manualLayout>
      </c:layout>
      <c:barChart>
        <c:barDir val="col"/>
        <c:grouping val="clustered"/>
        <c:varyColors val="0"/>
        <c:ser>
          <c:idx val="0"/>
          <c:order val="0"/>
          <c:tx>
            <c:strRef>
              <c:f>Sheet1!$B$1</c:f>
              <c:strCache>
                <c:ptCount val="1"/>
                <c:pt idx="0">
                  <c:v>Reviewed</c:v>
                </c:pt>
              </c:strCache>
            </c:strRef>
          </c:tx>
          <c:spPr>
            <a:gradFill flip="none" rotWithShape="1">
              <a:gsLst>
                <a:gs pos="0">
                  <a:srgbClr val="1A3586"/>
                </a:gs>
                <a:gs pos="100000">
                  <a:srgbClr val="3366FF"/>
                </a:gs>
              </a:gsLst>
              <a:lin ang="16200000" scaled="0"/>
            </a:gradFill>
            <a:ln w="12700" cap="flat">
              <a:noFill/>
              <a:miter lim="400000"/>
            </a:ln>
            <a:effectLst/>
          </c:spPr>
          <c:invertIfNegative val="0"/>
          <c:dLbls>
            <c:numFmt formatCode="#,##0" sourceLinked="0"/>
            <c:txPr>
              <a:bodyPr/>
              <a:lstStyle/>
              <a:p>
                <a:pPr>
                  <a:defRPr b="0" i="0" strike="noStrike" sz="996" u="none">
                    <a:solidFill>
                      <a:srgbClr val="000000"/>
                    </a:solidFill>
                    <a:latin typeface="Arial"/>
                  </a:defRPr>
                </a:pPr>
              </a:p>
            </c:txPr>
            <c:dLblPos val="outEnd"/>
            <c:showLegendKey val="0"/>
            <c:showVal val="0"/>
            <c:showCatName val="0"/>
            <c:showSerName val="0"/>
            <c:showPercent val="0"/>
            <c:showBubbleSize val="0"/>
            <c:showLeaderLines val="0"/>
          </c:dLbls>
          <c:cat>
            <c:strRef>
              <c:f>Sheet1!$A$2:$A$11</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Sheet1!$B$2:$B$11</c:f>
              <c:numCache>
                <c:ptCount val="10"/>
                <c:pt idx="0">
                  <c:v>508.000000</c:v>
                </c:pt>
                <c:pt idx="1">
                  <c:v>503.000000</c:v>
                </c:pt>
                <c:pt idx="2">
                  <c:v>551.000000</c:v>
                </c:pt>
                <c:pt idx="3">
                  <c:v>698.000000</c:v>
                </c:pt>
                <c:pt idx="4">
                  <c:v>729.000000</c:v>
                </c:pt>
                <c:pt idx="5">
                  <c:v>972.000000</c:v>
                </c:pt>
                <c:pt idx="6">
                  <c:v>1227.000000</c:v>
                </c:pt>
                <c:pt idx="7">
                  <c:v>1425.000000</c:v>
                </c:pt>
                <c:pt idx="8">
                  <c:v>1651.000000</c:v>
                </c:pt>
                <c:pt idx="9">
                  <c:v>1611.000000</c:v>
                </c:pt>
              </c:numCache>
            </c:numRef>
          </c:val>
        </c:ser>
        <c:ser>
          <c:idx val="1"/>
          <c:order val="1"/>
          <c:tx>
            <c:strRef>
              <c:f>Sheet1!$C$1</c:f>
              <c:strCache>
                <c:ptCount val="1"/>
                <c:pt idx="0">
                  <c:v>Awarded</c:v>
                </c:pt>
              </c:strCache>
            </c:strRef>
          </c:tx>
          <c:spPr>
            <a:gradFill flip="none" rotWithShape="1">
              <a:gsLst>
                <a:gs pos="0">
                  <a:srgbClr val="1D2700"/>
                </a:gs>
                <a:gs pos="100000">
                  <a:srgbClr val="99CC00"/>
                </a:gs>
              </a:gsLst>
              <a:lin ang="16200000" scaled="0"/>
            </a:gradFill>
            <a:ln w="12700" cap="flat">
              <a:noFill/>
              <a:miter lim="400000"/>
            </a:ln>
            <a:effectLst/>
          </c:spPr>
          <c:invertIfNegative val="0"/>
          <c:dLbls>
            <c:numFmt formatCode="#,##0" sourceLinked="0"/>
            <c:txPr>
              <a:bodyPr/>
              <a:lstStyle/>
              <a:p>
                <a:pPr>
                  <a:defRPr b="0" i="0" strike="noStrike" sz="996" u="none">
                    <a:solidFill>
                      <a:srgbClr val="000000"/>
                    </a:solidFill>
                    <a:latin typeface="Arial"/>
                  </a:defRPr>
                </a:pPr>
              </a:p>
            </c:txPr>
            <c:dLblPos val="outEnd"/>
            <c:showLegendKey val="0"/>
            <c:showVal val="0"/>
            <c:showCatName val="0"/>
            <c:showSerName val="0"/>
            <c:showPercent val="0"/>
            <c:showBubbleSize val="0"/>
            <c:showLeaderLines val="0"/>
          </c:dLbls>
          <c:cat>
            <c:strRef>
              <c:f>Sheet1!$A$2:$A$11</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Sheet1!$C$2:$C$11</c:f>
              <c:numCache>
                <c:ptCount val="10"/>
                <c:pt idx="0">
                  <c:v>242.000000</c:v>
                </c:pt>
                <c:pt idx="1">
                  <c:v>255.000000</c:v>
                </c:pt>
                <c:pt idx="2">
                  <c:v>285.000000</c:v>
                </c:pt>
                <c:pt idx="3">
                  <c:v>408.000000</c:v>
                </c:pt>
                <c:pt idx="4">
                  <c:v>389.000000</c:v>
                </c:pt>
                <c:pt idx="5">
                  <c:v>414.000000</c:v>
                </c:pt>
                <c:pt idx="6">
                  <c:v>478.000000</c:v>
                </c:pt>
                <c:pt idx="7">
                  <c:v>446.000000</c:v>
                </c:pt>
                <c:pt idx="8">
                  <c:v>500.000000</c:v>
                </c:pt>
                <c:pt idx="9">
                  <c:v>552.000000</c:v>
                </c:pt>
              </c:numCache>
            </c:numRef>
          </c:val>
        </c:ser>
        <c:gapWidth val="50"/>
        <c:overlap val="0"/>
        <c:axId val="2094734552"/>
        <c:axId val="2094734553"/>
      </c:barChart>
      <c:lineChart>
        <c:grouping val="standard"/>
        <c:varyColors val="0"/>
        <c:ser>
          <c:idx val="2"/>
          <c:order val="2"/>
          <c:tx>
            <c:strRef>
              <c:f>Sheet1!$D$1</c:f>
              <c:strCache>
                <c:ptCount val="1"/>
                <c:pt idx="0">
                  <c:v>Success Rate</c:v>
                </c:pt>
              </c:strCache>
            </c:strRef>
          </c:tx>
          <c:spPr>
            <a:solidFill>
              <a:srgbClr val="00CCFF"/>
            </a:solidFill>
            <a:ln w="25400" cap="flat">
              <a:solidFill>
                <a:srgbClr val="00CCFF"/>
              </a:solidFill>
              <a:prstDash val="solid"/>
              <a:round/>
            </a:ln>
            <a:effectLst>
              <a:outerShdw sx="100000" sy="100000" kx="0" ky="0" algn="tl" rotWithShape="1" blurRad="0" dist="38100" dir="2700000">
                <a:srgbClr val="000000">
                  <a:alpha val="100000"/>
                </a:srgbClr>
              </a:outerShdw>
            </a:effectLst>
          </c:spPr>
          <c:marker>
            <c:symbol val="square"/>
            <c:size val="7"/>
            <c:spPr>
              <a:solidFill>
                <a:srgbClr val="00CCFF"/>
              </a:solidFill>
              <a:ln w="25400" cap="flat">
                <a:solidFill>
                  <a:srgbClr val="00CCFF"/>
                </a:solidFill>
                <a:prstDash val="solid"/>
                <a:round/>
              </a:ln>
              <a:effectLst/>
            </c:spPr>
          </c:marker>
          <c:dLbls>
            <c:numFmt formatCode="#,##0" sourceLinked="0"/>
            <c:txPr>
              <a:bodyPr/>
              <a:lstStyle/>
              <a:p>
                <a:pPr>
                  <a:defRPr b="0" i="0" strike="noStrike" sz="996" u="none">
                    <a:solidFill>
                      <a:srgbClr val="000000"/>
                    </a:solidFill>
                    <a:latin typeface="Arial"/>
                  </a:defRPr>
                </a:pPr>
              </a:p>
            </c:txPr>
            <c:dLblPos val="t"/>
            <c:showLegendKey val="0"/>
            <c:showVal val="0"/>
            <c:showCatName val="0"/>
            <c:showSerName val="0"/>
            <c:showPercent val="0"/>
            <c:showBubbleSize val="0"/>
            <c:showLeaderLines val="0"/>
          </c:dLbls>
          <c:cat>
            <c:strRef>
              <c:f>Sheet1!$A$2:$A$11</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Sheet1!$D$2:$D$11</c:f>
              <c:numCache>
                <c:ptCount val="10"/>
                <c:pt idx="0">
                  <c:v>0.476378</c:v>
                </c:pt>
                <c:pt idx="1">
                  <c:v>0.506958</c:v>
                </c:pt>
                <c:pt idx="2">
                  <c:v>0.517241</c:v>
                </c:pt>
                <c:pt idx="3">
                  <c:v>0.584527</c:v>
                </c:pt>
                <c:pt idx="4">
                  <c:v>0.533608</c:v>
                </c:pt>
                <c:pt idx="5">
                  <c:v>0.425926</c:v>
                </c:pt>
                <c:pt idx="6">
                  <c:v>0.389568</c:v>
                </c:pt>
                <c:pt idx="7">
                  <c:v>0.312982</c:v>
                </c:pt>
                <c:pt idx="8">
                  <c:v>0.302847</c:v>
                </c:pt>
                <c:pt idx="9">
                  <c:v>0.342644</c:v>
                </c:pt>
              </c:numCache>
            </c:numRef>
          </c:val>
          <c:smooth val="0"/>
        </c:ser>
        <c:marker val="1"/>
        <c:axId val="2094734555"/>
        <c:axId val="2094734556"/>
      </c:lineChart>
      <c:catAx>
        <c:axId val="2094734552"/>
        <c:scaling>
          <c:orientation val="minMax"/>
        </c:scaling>
        <c:delete val="0"/>
        <c:axPos val="b"/>
        <c:numFmt formatCode="General" sourceLinked="0"/>
        <c:majorTickMark val="out"/>
        <c:minorTickMark val="none"/>
        <c:tickLblPos val="low"/>
        <c:spPr>
          <a:ln w="12700" cap="flat">
            <a:solidFill>
              <a:srgbClr val="000000"/>
            </a:solidFill>
            <a:prstDash val="solid"/>
            <a:round/>
          </a:ln>
        </c:spPr>
        <c:txPr>
          <a:bodyPr rot="0"/>
          <a:lstStyle/>
          <a:p>
            <a:pPr>
              <a:defRPr b="0" i="0" strike="noStrike" sz="1195" u="none">
                <a:solidFill>
                  <a:srgbClr val="000000"/>
                </a:solidFill>
                <a:latin typeface="Arial"/>
              </a:defRPr>
            </a:pPr>
          </a:p>
        </c:txPr>
        <c:crossAx val="2094734553"/>
        <c:crosses val="autoZero"/>
        <c:auto val="1"/>
        <c:lblAlgn val="ctr"/>
        <c:noMultiLvlLbl val="1"/>
      </c:catAx>
      <c:valAx>
        <c:axId val="2094734553"/>
        <c:scaling>
          <c:orientation val="minMax"/>
          <c:max val="1800"/>
        </c:scaling>
        <c:delete val="0"/>
        <c:axPos val="l"/>
        <c:majorGridlines>
          <c:spPr>
            <a:ln w="12700" cap="flat">
              <a:solidFill>
                <a:srgbClr val="808080"/>
              </a:solidFill>
              <a:prstDash val="solid"/>
              <a:round/>
            </a:ln>
          </c:spPr>
        </c:majorGridlines>
        <c:numFmt formatCode="#,##0" sourceLinked="0"/>
        <c:majorTickMark val="out"/>
        <c:minorTickMark val="none"/>
        <c:tickLblPos val="nextTo"/>
        <c:spPr>
          <a:ln w="12700" cap="flat">
            <a:solidFill>
              <a:srgbClr val="000000"/>
            </a:solidFill>
            <a:prstDash val="solid"/>
            <a:round/>
          </a:ln>
        </c:spPr>
        <c:txPr>
          <a:bodyPr rot="0"/>
          <a:lstStyle/>
          <a:p>
            <a:pPr>
              <a:defRPr b="0" i="0" strike="noStrike" sz="1195" u="none">
                <a:solidFill>
                  <a:srgbClr val="000000"/>
                </a:solidFill>
                <a:latin typeface="Arial"/>
              </a:defRPr>
            </a:pPr>
          </a:p>
        </c:txPr>
        <c:crossAx val="2094734552"/>
        <c:crosses val="autoZero"/>
        <c:crossBetween val="between"/>
        <c:majorUnit val="450"/>
        <c:minorUnit val="225"/>
      </c:valAx>
      <c:catAx>
        <c:axId val="2094734555"/>
        <c:scaling>
          <c:orientation val="minMax"/>
        </c:scaling>
        <c:delete val="0"/>
        <c:axPos val="b"/>
        <c:majorTickMark val="out"/>
        <c:minorTickMark val="none"/>
        <c:tickLblPos val="none"/>
        <c:spPr>
          <a:ln w="12700" cap="flat">
            <a:noFill/>
            <a:prstDash val="solid"/>
            <a:round/>
          </a:ln>
        </c:spPr>
        <c:crossAx val="2094734556"/>
        <c:crosses val="autoZero"/>
        <c:auto val="1"/>
        <c:lblAlgn val="ctr"/>
        <c:noMultiLvlLbl val="1"/>
      </c:catAx>
      <c:valAx>
        <c:axId val="2094734556"/>
        <c:scaling>
          <c:orientation val="minMax"/>
        </c:scaling>
        <c:delete val="0"/>
        <c:axPos val="r"/>
        <c:numFmt formatCode="0%" sourceLinked="0"/>
        <c:majorTickMark val="out"/>
        <c:minorTickMark val="none"/>
        <c:tickLblPos val="nextTo"/>
        <c:spPr>
          <a:ln w="12700" cap="flat">
            <a:solidFill>
              <a:srgbClr val="000000"/>
            </a:solidFill>
            <a:prstDash val="solid"/>
            <a:round/>
          </a:ln>
        </c:spPr>
        <c:txPr>
          <a:bodyPr rot="0"/>
          <a:lstStyle/>
          <a:p>
            <a:pPr>
              <a:defRPr b="0" i="0" strike="noStrike" sz="1195" u="none">
                <a:solidFill>
                  <a:srgbClr val="000000"/>
                </a:solidFill>
                <a:latin typeface="Arial"/>
              </a:defRPr>
            </a:pPr>
          </a:p>
        </c:txPr>
        <c:crossAx val="2094734555"/>
        <c:crosses val="max"/>
        <c:crossBetween val="between"/>
        <c:majorUnit val="0.15"/>
        <c:minorUnit val="0.075"/>
      </c:valAx>
      <c:spPr>
        <a:gradFill flip="none" rotWithShape="1">
          <a:gsLst>
            <a:gs pos="0">
              <a:srgbClr val="99CCFF"/>
            </a:gs>
            <a:gs pos="100000">
              <a:srgbClr val="FFFFFF"/>
            </a:gs>
          </a:gsLst>
          <a:lin ang="16200000" scaled="0"/>
        </a:gradFill>
        <a:ln w="12700" cap="flat">
          <a:solidFill>
            <a:srgbClr val="000000"/>
          </a:solidFill>
          <a:prstDash val="solid"/>
          <a:round/>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42572"/>
          <c:y val="0.0364149"/>
          <c:w val="0.861234"/>
          <c:h val="0.894177"/>
        </c:manualLayout>
      </c:layout>
      <c:barChart>
        <c:barDir val="col"/>
        <c:grouping val="clustered"/>
        <c:varyColors val="0"/>
        <c:ser>
          <c:idx val="0"/>
          <c:order val="0"/>
          <c:tx>
            <c:strRef>
              <c:f>Sheet1!$B$1</c:f>
              <c:strCache>
                <c:ptCount val="1"/>
                <c:pt idx="0">
                  <c:v>Reviewed</c:v>
                </c:pt>
              </c:strCache>
            </c:strRef>
          </c:tx>
          <c:spPr>
            <a:gradFill flip="none" rotWithShape="1">
              <a:gsLst>
                <a:gs pos="0">
                  <a:srgbClr val="1E3C98"/>
                </a:gs>
                <a:gs pos="100000">
                  <a:srgbClr val="3366FF"/>
                </a:gs>
              </a:gsLst>
              <a:lin ang="16200000" scaled="0"/>
            </a:gradFill>
            <a:ln w="12700" cap="flat">
              <a:noFill/>
              <a:miter lim="400000"/>
            </a:ln>
            <a:effectLst/>
          </c:spPr>
          <c:invertIfNegative val="0"/>
          <c:dLbls>
            <c:numFmt formatCode="#,##0" sourceLinked="0"/>
            <c:txPr>
              <a:bodyPr/>
              <a:lstStyle/>
              <a:p>
                <a:pPr>
                  <a:defRPr b="0" i="0" strike="noStrike" sz="993" u="none">
                    <a:solidFill>
                      <a:srgbClr val="000000"/>
                    </a:solidFill>
                    <a:latin typeface="Arial"/>
                  </a:defRPr>
                </a:pPr>
              </a:p>
            </c:txPr>
            <c:dLblPos val="outEnd"/>
            <c:showLegendKey val="0"/>
            <c:showVal val="0"/>
            <c:showCatName val="0"/>
            <c:showSerName val="0"/>
            <c:showPercent val="0"/>
            <c:showBubbleSize val="0"/>
            <c:showLeaderLines val="0"/>
          </c:dLbls>
          <c:cat>
            <c:strRef>
              <c:f>Sheet1!$A$2:$A$11</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Sheet1!$B$2:$B$11</c:f>
              <c:numCache>
                <c:ptCount val="10"/>
                <c:pt idx="0">
                  <c:v>2146.000000</c:v>
                </c:pt>
                <c:pt idx="1">
                  <c:v>1984.000000</c:v>
                </c:pt>
                <c:pt idx="2">
                  <c:v>1910.000000</c:v>
                </c:pt>
                <c:pt idx="3">
                  <c:v>1691.000000</c:v>
                </c:pt>
                <c:pt idx="4">
                  <c:v>1558.000000</c:v>
                </c:pt>
                <c:pt idx="5">
                  <c:v>1949.000000</c:v>
                </c:pt>
                <c:pt idx="6">
                  <c:v>2214.000000</c:v>
                </c:pt>
                <c:pt idx="7">
                  <c:v>2390.000000</c:v>
                </c:pt>
                <c:pt idx="8">
                  <c:v>2565.000000</c:v>
                </c:pt>
                <c:pt idx="9">
                  <c:v>2416.000000</c:v>
                </c:pt>
              </c:numCache>
            </c:numRef>
          </c:val>
        </c:ser>
        <c:ser>
          <c:idx val="1"/>
          <c:order val="1"/>
          <c:tx>
            <c:strRef>
              <c:f>Sheet1!$C$1</c:f>
              <c:strCache>
                <c:ptCount val="1"/>
                <c:pt idx="0">
                  <c:v>Awarded</c:v>
                </c:pt>
              </c:strCache>
            </c:strRef>
          </c:tx>
          <c:spPr>
            <a:gradFill flip="none" rotWithShape="1">
              <a:gsLst>
                <a:gs pos="0">
                  <a:srgbClr val="455C00"/>
                </a:gs>
                <a:gs pos="100000">
                  <a:srgbClr val="99CC00"/>
                </a:gs>
              </a:gsLst>
              <a:lin ang="16200000" scaled="0"/>
            </a:gradFill>
            <a:ln w="12700" cap="flat">
              <a:noFill/>
              <a:miter lim="400000"/>
            </a:ln>
            <a:effectLst/>
          </c:spPr>
          <c:invertIfNegative val="0"/>
          <c:dLbls>
            <c:numFmt formatCode="#,##0" sourceLinked="0"/>
            <c:txPr>
              <a:bodyPr/>
              <a:lstStyle/>
              <a:p>
                <a:pPr>
                  <a:defRPr b="0" i="0" strike="noStrike" sz="993" u="none">
                    <a:solidFill>
                      <a:srgbClr val="000000"/>
                    </a:solidFill>
                    <a:latin typeface="Arial"/>
                  </a:defRPr>
                </a:pPr>
              </a:p>
            </c:txPr>
            <c:dLblPos val="outEnd"/>
            <c:showLegendKey val="0"/>
            <c:showVal val="0"/>
            <c:showCatName val="0"/>
            <c:showSerName val="0"/>
            <c:showPercent val="0"/>
            <c:showBubbleSize val="0"/>
            <c:showLeaderLines val="0"/>
          </c:dLbls>
          <c:cat>
            <c:strRef>
              <c:f>Sheet1!$A$2:$A$11</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Sheet1!$C$2:$C$11</c:f>
              <c:numCache>
                <c:ptCount val="10"/>
                <c:pt idx="0">
                  <c:v>844.000000</c:v>
                </c:pt>
                <c:pt idx="1">
                  <c:v>866.000000</c:v>
                </c:pt>
                <c:pt idx="2">
                  <c:v>868.000000</c:v>
                </c:pt>
                <c:pt idx="3">
                  <c:v>767.000000</c:v>
                </c:pt>
                <c:pt idx="4">
                  <c:v>614.000000</c:v>
                </c:pt>
                <c:pt idx="5">
                  <c:v>715.000000</c:v>
                </c:pt>
                <c:pt idx="6">
                  <c:v>721.000000</c:v>
                </c:pt>
                <c:pt idx="7">
                  <c:v>716.000000</c:v>
                </c:pt>
                <c:pt idx="8">
                  <c:v>703.000000</c:v>
                </c:pt>
                <c:pt idx="9">
                  <c:v>626.000000</c:v>
                </c:pt>
              </c:numCache>
            </c:numRef>
          </c:val>
        </c:ser>
        <c:gapWidth val="50"/>
        <c:overlap val="0"/>
        <c:axId val="2094734552"/>
        <c:axId val="2094734553"/>
      </c:barChart>
      <c:lineChart>
        <c:grouping val="standard"/>
        <c:varyColors val="0"/>
        <c:ser>
          <c:idx val="2"/>
          <c:order val="2"/>
          <c:tx>
            <c:strRef>
              <c:f>Sheet1!$D$1</c:f>
              <c:strCache>
                <c:ptCount val="1"/>
                <c:pt idx="0">
                  <c:v>Success Rate</c:v>
                </c:pt>
              </c:strCache>
            </c:strRef>
          </c:tx>
          <c:spPr>
            <a:solidFill>
              <a:srgbClr val="00CCFF"/>
            </a:solidFill>
            <a:ln w="25400" cap="flat">
              <a:solidFill>
                <a:srgbClr val="00CCFF"/>
              </a:solidFill>
              <a:prstDash val="solid"/>
              <a:round/>
            </a:ln>
            <a:effectLst>
              <a:outerShdw sx="100000" sy="100000" kx="0" ky="0" algn="tl" rotWithShape="1" blurRad="0" dist="38100" dir="2700000">
                <a:srgbClr val="000000">
                  <a:alpha val="100000"/>
                </a:srgbClr>
              </a:outerShdw>
            </a:effectLst>
          </c:spPr>
          <c:marker>
            <c:symbol val="square"/>
            <c:size val="7"/>
            <c:spPr>
              <a:solidFill>
                <a:srgbClr val="00CCFF"/>
              </a:solidFill>
              <a:ln w="25400" cap="flat">
                <a:solidFill>
                  <a:srgbClr val="00CCFF"/>
                </a:solidFill>
                <a:prstDash val="solid"/>
                <a:round/>
              </a:ln>
              <a:effectLst/>
            </c:spPr>
          </c:marker>
          <c:dLbls>
            <c:numFmt formatCode="#,##0" sourceLinked="0"/>
            <c:txPr>
              <a:bodyPr/>
              <a:lstStyle/>
              <a:p>
                <a:pPr>
                  <a:defRPr b="0" i="0" strike="noStrike" sz="993" u="none">
                    <a:solidFill>
                      <a:srgbClr val="000000"/>
                    </a:solidFill>
                    <a:latin typeface="Arial"/>
                  </a:defRPr>
                </a:pPr>
              </a:p>
            </c:txPr>
            <c:dLblPos val="t"/>
            <c:showLegendKey val="0"/>
            <c:showVal val="0"/>
            <c:showCatName val="0"/>
            <c:showSerName val="0"/>
            <c:showPercent val="0"/>
            <c:showBubbleSize val="0"/>
            <c:showLeaderLines val="0"/>
          </c:dLbls>
          <c:cat>
            <c:strRef>
              <c:f>Sheet1!$A$2:$A$11</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Sheet1!$D$2:$D$11</c:f>
              <c:numCache>
                <c:ptCount val="10"/>
                <c:pt idx="0">
                  <c:v>0.393000</c:v>
                </c:pt>
                <c:pt idx="1">
                  <c:v>0.436000</c:v>
                </c:pt>
                <c:pt idx="2">
                  <c:v>0.454000</c:v>
                </c:pt>
                <c:pt idx="3">
                  <c:v>0.454000</c:v>
                </c:pt>
                <c:pt idx="4">
                  <c:v>0.394000</c:v>
                </c:pt>
                <c:pt idx="5">
                  <c:v>0.367000</c:v>
                </c:pt>
                <c:pt idx="6">
                  <c:v>0.326000</c:v>
                </c:pt>
                <c:pt idx="7">
                  <c:v>0.300000</c:v>
                </c:pt>
                <c:pt idx="8">
                  <c:v>0.274000</c:v>
                </c:pt>
                <c:pt idx="9">
                  <c:v>0.259000</c:v>
                </c:pt>
              </c:numCache>
            </c:numRef>
          </c:val>
          <c:smooth val="0"/>
        </c:ser>
        <c:marker val="1"/>
        <c:axId val="2094734555"/>
        <c:axId val="2094734556"/>
      </c:lineChart>
      <c:catAx>
        <c:axId val="2094734552"/>
        <c:scaling>
          <c:orientation val="minMax"/>
        </c:scaling>
        <c:delete val="0"/>
        <c:axPos val="b"/>
        <c:numFmt formatCode="General" sourceLinked="0"/>
        <c:majorTickMark val="out"/>
        <c:minorTickMark val="none"/>
        <c:tickLblPos val="low"/>
        <c:spPr>
          <a:ln w="12700" cap="flat">
            <a:solidFill>
              <a:srgbClr val="000000"/>
            </a:solidFill>
            <a:prstDash val="solid"/>
            <a:round/>
          </a:ln>
        </c:spPr>
        <c:txPr>
          <a:bodyPr rot="0"/>
          <a:lstStyle/>
          <a:p>
            <a:pPr>
              <a:defRPr b="0" i="0" strike="noStrike" sz="1192" u="none">
                <a:solidFill>
                  <a:srgbClr val="000000"/>
                </a:solidFill>
                <a:latin typeface="Arial"/>
              </a:defRPr>
            </a:pPr>
          </a:p>
        </c:txPr>
        <c:crossAx val="2094734553"/>
        <c:crosses val="autoZero"/>
        <c:auto val="1"/>
        <c:lblAlgn val="ctr"/>
        <c:noMultiLvlLbl val="1"/>
      </c:catAx>
      <c:valAx>
        <c:axId val="2094734553"/>
        <c:scaling>
          <c:orientation val="minMax"/>
          <c:max val="3000"/>
        </c:scaling>
        <c:delete val="0"/>
        <c:axPos val="l"/>
        <c:majorGridlines>
          <c:spPr>
            <a:ln w="12700" cap="flat">
              <a:solidFill>
                <a:srgbClr val="808080"/>
              </a:solidFill>
              <a:prstDash val="solid"/>
              <a:round/>
            </a:ln>
          </c:spPr>
        </c:majorGridlines>
        <c:numFmt formatCode="#,##0" sourceLinked="0"/>
        <c:majorTickMark val="cross"/>
        <c:minorTickMark val="none"/>
        <c:tickLblPos val="nextTo"/>
        <c:spPr>
          <a:ln w="12700" cap="flat">
            <a:solidFill>
              <a:srgbClr val="000000"/>
            </a:solidFill>
            <a:prstDash val="solid"/>
            <a:round/>
          </a:ln>
        </c:spPr>
        <c:txPr>
          <a:bodyPr rot="0"/>
          <a:lstStyle/>
          <a:p>
            <a:pPr>
              <a:defRPr b="0" i="0" strike="noStrike" sz="1192" u="none">
                <a:solidFill>
                  <a:srgbClr val="000000"/>
                </a:solidFill>
                <a:latin typeface="Arial"/>
              </a:defRPr>
            </a:pPr>
          </a:p>
        </c:txPr>
        <c:crossAx val="2094734552"/>
        <c:crosses val="autoZero"/>
        <c:crossBetween val="between"/>
        <c:majorUnit val="750"/>
        <c:minorUnit val="375"/>
      </c:valAx>
      <c:catAx>
        <c:axId val="2094734555"/>
        <c:scaling>
          <c:orientation val="minMax"/>
        </c:scaling>
        <c:delete val="0"/>
        <c:axPos val="b"/>
        <c:majorTickMark val="out"/>
        <c:minorTickMark val="none"/>
        <c:tickLblPos val="none"/>
        <c:spPr>
          <a:ln w="12700" cap="flat">
            <a:noFill/>
            <a:prstDash val="solid"/>
            <a:round/>
          </a:ln>
        </c:spPr>
        <c:crossAx val="2094734556"/>
        <c:crosses val="autoZero"/>
        <c:auto val="1"/>
        <c:lblAlgn val="ctr"/>
        <c:noMultiLvlLbl val="1"/>
      </c:catAx>
      <c:valAx>
        <c:axId val="2094734556"/>
        <c:scaling>
          <c:orientation val="minMax"/>
        </c:scaling>
        <c:delete val="0"/>
        <c:axPos val="r"/>
        <c:numFmt formatCode="0%" sourceLinked="0"/>
        <c:majorTickMark val="out"/>
        <c:minorTickMark val="none"/>
        <c:tickLblPos val="nextTo"/>
        <c:spPr>
          <a:ln w="12700" cap="flat">
            <a:solidFill>
              <a:srgbClr val="000000"/>
            </a:solidFill>
            <a:prstDash val="solid"/>
            <a:round/>
          </a:ln>
        </c:spPr>
        <c:txPr>
          <a:bodyPr rot="0"/>
          <a:lstStyle/>
          <a:p>
            <a:pPr>
              <a:defRPr b="0" i="0" strike="noStrike" sz="1192" u="none">
                <a:solidFill>
                  <a:srgbClr val="000000"/>
                </a:solidFill>
                <a:latin typeface="Arial"/>
              </a:defRPr>
            </a:pPr>
          </a:p>
        </c:txPr>
        <c:crossAx val="2094734555"/>
        <c:crosses val="max"/>
        <c:crossBetween val="between"/>
        <c:majorUnit val="0.115"/>
        <c:minorUnit val="0.0575"/>
      </c:valAx>
      <c:spPr>
        <a:gradFill flip="none" rotWithShape="1">
          <a:gsLst>
            <a:gs pos="0">
              <a:srgbClr val="99CCFF"/>
            </a:gs>
            <a:gs pos="100000">
              <a:srgbClr val="FFFFFF"/>
            </a:gs>
          </a:gsLst>
          <a:lin ang="16200000" scaled="0"/>
        </a:gradFill>
        <a:ln w="12700" cap="flat">
          <a:solidFill>
            <a:srgbClr val="000000"/>
          </a:solidFill>
          <a:prstDash val="solid"/>
          <a:round/>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ph type="sldImg"/>
          </p:nvPr>
        </p:nvSpPr>
        <p:spPr>
          <a:xfrm>
            <a:off x="1143000" y="685800"/>
            <a:ext cx="4572000" cy="3429000"/>
          </a:xfrm>
          <a:prstGeom prst="rect">
            <a:avLst/>
          </a:prstGeom>
        </p:spPr>
        <p:txBody>
          <a:bodyPr/>
          <a:lstStyle/>
          <a:p>
            <a:pPr/>
          </a:p>
        </p:txBody>
      </p:sp>
      <p:sp>
        <p:nvSpPr>
          <p:cNvPr id="112" name="Shape 1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www.aamc.org/data/facultyroster/reports.htm" TargetMode="External"/><Relationship Id="rId4" Type="http://schemas.openxmlformats.org/officeDocument/2006/relationships/hyperlink" Target="mailto:halexander@aamc.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spcBef>
                <a:spcPts val="200"/>
              </a:spcBef>
              <a:defRPr sz="700"/>
            </a:pPr>
            <a:r>
              <a:t>Medical School Faculty Appointments</a:t>
            </a:r>
          </a:p>
          <a:p>
            <a:pPr>
              <a:spcBef>
                <a:spcPts val="200"/>
              </a:spcBef>
              <a:defRPr sz="700"/>
            </a:pPr>
            <a:r>
              <a:t>Source:</a:t>
            </a:r>
          </a:p>
          <a:p>
            <a:pPr>
              <a:spcBef>
                <a:spcPts val="200"/>
              </a:spcBef>
              <a:defRPr sz="700"/>
            </a:pPr>
            <a:r>
              <a:t>Faculty Roster</a:t>
            </a:r>
          </a:p>
          <a:p>
            <a:pPr>
              <a:spcBef>
                <a:spcPts val="200"/>
              </a:spcBef>
              <a:defRPr sz="700"/>
            </a:pPr>
            <a:r>
              <a:t>Association of American Medical Colleges</a:t>
            </a:r>
          </a:p>
          <a:p>
            <a:pPr>
              <a:spcBef>
                <a:spcPts val="200"/>
              </a:spcBef>
              <a:defRPr sz="700"/>
            </a:pPr>
            <a:r>
              <a:rPr u="sng">
                <a:solidFill>
                  <a:srgbClr val="009999"/>
                </a:solidFill>
                <a:uFill>
                  <a:solidFill>
                    <a:srgbClr val="009999"/>
                  </a:solidFill>
                </a:uFill>
                <a:hlinkClick r:id="rId3" invalidUrl="" action="" tgtFrame="" tooltip="" history="1" highlightClick="0" endSnd="0"/>
              </a:rPr>
              <a:t>http://www.aamc.org/data/facultyroster/reports.htm</a:t>
            </a:r>
          </a:p>
          <a:p>
            <a:pPr>
              <a:spcBef>
                <a:spcPts val="200"/>
              </a:spcBef>
              <a:defRPr sz="700"/>
            </a:pPr>
            <a:r>
              <a:t>Survey Characteristics</a:t>
            </a:r>
          </a:p>
          <a:p>
            <a:pPr>
              <a:spcBef>
                <a:spcPts val="200"/>
              </a:spcBef>
              <a:defRPr sz="700"/>
            </a:pPr>
            <a:r>
              <a:t>The AAMC collects comprehensive information on the characteristics of paid faculty members at accredited U.S. allopathic medical schools. When individuals are first appointed to faculty positions, medical schools submit educational, employment, and demographic data to the Faculty Roster, and updates are made as needed. Institutional participation in the Faculty Roster is voluntary.</a:t>
            </a:r>
          </a:p>
          <a:p>
            <a:pPr>
              <a:spcBef>
                <a:spcPts val="200"/>
              </a:spcBef>
              <a:defRPr sz="700"/>
            </a:pPr>
            <a:r>
              <a:t>Survey Dates:  1966-2006</a:t>
            </a:r>
          </a:p>
          <a:p>
            <a:pPr>
              <a:spcBef>
                <a:spcPts val="200"/>
              </a:spcBef>
              <a:defRPr sz="700"/>
            </a:pPr>
            <a:r>
              <a:t>Field Specifications:</a:t>
            </a:r>
          </a:p>
          <a:p>
            <a:pPr>
              <a:spcBef>
                <a:spcPts val="200"/>
              </a:spcBef>
              <a:defRPr sz="700"/>
            </a:pPr>
            <a:r>
              <a:t>Basic Sciences:  Anatomy, Biochemistry, Microbiology, Pathology (Basic Science), Pharmacology, Physiology, Other Basic Sciences</a:t>
            </a:r>
          </a:p>
          <a:p>
            <a:pPr>
              <a:spcBef>
                <a:spcPts val="200"/>
              </a:spcBef>
              <a:defRPr sz="700"/>
            </a:pPr>
            <a:r>
              <a:t>Clinical Sciences:  Anesthesiology, Dermatology, Emergency Medicine, Family Medicine, Internal Medicine, Neurology, Obstetrics &amp; Gynecology, Ophthalmology, Orthopedic Surgery, Otolaryngology, Pathology (Clinical), Pediatrics, Physical Medicine &amp; Rehabilitation, Psychiatry, Public Health &amp; Preventive Medicine, Radiology, Surgery, Other Clinical Sciences, </a:t>
            </a:r>
          </a:p>
          <a:p>
            <a:pPr>
              <a:spcBef>
                <a:spcPts val="200"/>
              </a:spcBef>
              <a:defRPr sz="700"/>
            </a:pPr>
            <a:r>
              <a:t>Other:  Dentistry, Other Health Professions, Social Sciences, Veterinary Sciences</a:t>
            </a:r>
          </a:p>
          <a:p>
            <a:pPr>
              <a:spcBef>
                <a:spcPts val="200"/>
              </a:spcBef>
              <a:defRPr sz="700"/>
            </a:pPr>
            <a:r>
              <a:t>Survey Notes:</a:t>
            </a:r>
          </a:p>
          <a:p>
            <a:pPr>
              <a:spcBef>
                <a:spcPts val="200"/>
              </a:spcBef>
              <a:defRPr sz="700"/>
            </a:pPr>
            <a:r>
              <a:t>Tabulations are made by Department, School, Academic Rank, Race/Ethnicity, Degree, Sex, Tenure Status</a:t>
            </a:r>
          </a:p>
          <a:p>
            <a:pPr>
              <a:spcBef>
                <a:spcPts val="200"/>
              </a:spcBef>
              <a:defRPr sz="700"/>
            </a:pPr>
            <a:r>
              <a:t>Contact Information:</a:t>
            </a:r>
          </a:p>
          <a:p>
            <a:pPr>
              <a:spcBef>
                <a:spcPts val="200"/>
              </a:spcBef>
              <a:defRPr sz="700"/>
            </a:pPr>
            <a:r>
              <a:t>Hershel Alexander, Ph.D.</a:t>
            </a:r>
            <a:br/>
            <a:r>
              <a:t>Director, Faculty Data Systems and Studies</a:t>
            </a:r>
            <a:br/>
            <a:r>
              <a:rPr u="sng">
                <a:solidFill>
                  <a:srgbClr val="009999"/>
                </a:solidFill>
                <a:uFill>
                  <a:solidFill>
                    <a:srgbClr val="009999"/>
                  </a:solidFill>
                </a:uFill>
                <a:hlinkClick r:id="rId4" invalidUrl="" action="" tgtFrame="" tooltip="" history="1" highlightClick="0" endSnd="0"/>
              </a:rPr>
              <a:t>halexander@aamc.org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84" name="top_headers.png" descr="top_headers.png"/>
          <p:cNvPicPr>
            <a:picLocks noChangeAspect="1"/>
          </p:cNvPicPr>
          <p:nvPr/>
        </p:nvPicPr>
        <p:blipFill>
          <a:blip r:embed="rId3">
            <a:extLst/>
          </a:blip>
          <a:stretch>
            <a:fillRect/>
          </a:stretch>
        </p:blipFill>
        <p:spPr>
          <a:xfrm>
            <a:off x="304800" y="127000"/>
            <a:ext cx="8559800" cy="752475"/>
          </a:xfrm>
          <a:prstGeom prst="rect">
            <a:avLst/>
          </a:prstGeom>
          <a:ln w="12700">
            <a:miter lim="400000"/>
          </a:ln>
        </p:spPr>
      </p:pic>
      <p:pic>
        <p:nvPicPr>
          <p:cNvPr id="85" name="logo1.png" descr="logo1.png"/>
          <p:cNvPicPr>
            <a:picLocks noChangeAspect="1"/>
          </p:cNvPicPr>
          <p:nvPr/>
        </p:nvPicPr>
        <p:blipFill>
          <a:blip r:embed="rId4">
            <a:extLst/>
          </a:blip>
          <a:stretch>
            <a:fillRect/>
          </a:stretch>
        </p:blipFill>
        <p:spPr>
          <a:xfrm>
            <a:off x="393700" y="6080125"/>
            <a:ext cx="368300" cy="371475"/>
          </a:xfrm>
          <a:prstGeom prst="rect">
            <a:avLst/>
          </a:prstGeom>
          <a:ln w="12700">
            <a:miter lim="400000"/>
          </a:ln>
        </p:spPr>
      </p:pic>
      <p:pic>
        <p:nvPicPr>
          <p:cNvPr id="86" name="logo2.png" descr="logo2.png"/>
          <p:cNvPicPr>
            <a:picLocks noChangeAspect="1"/>
          </p:cNvPicPr>
          <p:nvPr/>
        </p:nvPicPr>
        <p:blipFill>
          <a:blip r:embed="rId5">
            <a:extLst/>
          </a:blip>
          <a:stretch>
            <a:fillRect/>
          </a:stretch>
        </p:blipFill>
        <p:spPr>
          <a:xfrm>
            <a:off x="838200" y="6080125"/>
            <a:ext cx="381000" cy="371475"/>
          </a:xfrm>
          <a:prstGeom prst="rect">
            <a:avLst/>
          </a:prstGeom>
          <a:ln w="12700">
            <a:miter lim="400000"/>
          </a:ln>
        </p:spPr>
      </p:pic>
      <p:pic>
        <p:nvPicPr>
          <p:cNvPr id="87" name="oer.png" descr="oer.png"/>
          <p:cNvPicPr>
            <a:picLocks noChangeAspect="1"/>
          </p:cNvPicPr>
          <p:nvPr/>
        </p:nvPicPr>
        <p:blipFill>
          <a:blip r:embed="rId6">
            <a:extLst/>
          </a:blip>
          <a:stretch>
            <a:fillRect/>
          </a:stretch>
        </p:blipFill>
        <p:spPr>
          <a:xfrm>
            <a:off x="342900" y="114300"/>
            <a:ext cx="723900" cy="723900"/>
          </a:xfrm>
          <a:prstGeom prst="rect">
            <a:avLst/>
          </a:prstGeom>
          <a:ln w="12700">
            <a:miter lim="400000"/>
          </a:ln>
        </p:spPr>
      </p:pic>
      <p:sp>
        <p:nvSpPr>
          <p:cNvPr id="88" name="NIH Extramural Data Book – last update May 2008"/>
          <p:cNvSpPr/>
          <p:nvPr/>
        </p:nvSpPr>
        <p:spPr>
          <a:xfrm>
            <a:off x="330199" y="6659562"/>
            <a:ext cx="2100441" cy="1774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700">
                <a:solidFill>
                  <a:srgbClr val="FFFFFF"/>
                </a:solidFill>
              </a:defRPr>
            </a:lvl1pPr>
          </a:lstStyle>
          <a:p>
            <a:pPr/>
            <a:r>
              <a:t>NIH Extramural Data Book – last update May 2008</a:t>
            </a:r>
          </a:p>
        </p:txBody>
      </p:sp>
      <p:sp>
        <p:nvSpPr>
          <p:cNvPr id="89" name="Data provided by the Division of Information Services, Reporting Branch"/>
          <p:cNvSpPr/>
          <p:nvPr/>
        </p:nvSpPr>
        <p:spPr>
          <a:xfrm>
            <a:off x="5562600" y="6659562"/>
            <a:ext cx="2935527" cy="1774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700">
                <a:solidFill>
                  <a:srgbClr val="FFFFFF"/>
                </a:solidFill>
              </a:defRPr>
            </a:lvl1pPr>
          </a:lstStyle>
          <a:p>
            <a:pPr/>
            <a:r>
              <a:t>Data provided by the Division of Information Services, Reporting Branch</a:t>
            </a:r>
          </a:p>
        </p:txBody>
      </p:sp>
      <p:pic>
        <p:nvPicPr>
          <p:cNvPr id="90" name="Question.jpg" descr="Question.jpg"/>
          <p:cNvPicPr>
            <a:picLocks noChangeAspect="1"/>
          </p:cNvPicPr>
          <p:nvPr/>
        </p:nvPicPr>
        <p:blipFill>
          <a:blip r:embed="rId7">
            <a:extLst/>
          </a:blip>
          <a:stretch>
            <a:fillRect/>
          </a:stretch>
        </p:blipFill>
        <p:spPr>
          <a:xfrm>
            <a:off x="8540750" y="6242050"/>
            <a:ext cx="285750" cy="276225"/>
          </a:xfrm>
          <a:prstGeom prst="rect">
            <a:avLst/>
          </a:prstGeom>
          <a:ln w="12700">
            <a:miter lim="400000"/>
          </a:ln>
        </p:spPr>
      </p:pic>
      <p:sp>
        <p:nvSpPr>
          <p:cNvPr id="91" name="Slide Number"/>
          <p:cNvSpPr/>
          <p:nvPr>
            <p:ph type="sldNum" sz="quarter" idx="2"/>
          </p:nvPr>
        </p:nvSpPr>
        <p:spPr>
          <a:xfrm>
            <a:off x="7772400" y="6650037"/>
            <a:ext cx="443171" cy="437070"/>
          </a:xfrm>
          <a:prstGeom prst="rect">
            <a:avLst/>
          </a:prstGeom>
        </p:spPr>
        <p:txBody>
          <a:bodyPr/>
          <a:lstStyle>
            <a:lvl1pPr algn="l" defTabSz="9144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98" name="top_headers.png" descr="top_headers.png"/>
          <p:cNvPicPr>
            <a:picLocks noChangeAspect="1"/>
          </p:cNvPicPr>
          <p:nvPr/>
        </p:nvPicPr>
        <p:blipFill>
          <a:blip r:embed="rId3">
            <a:extLst/>
          </a:blip>
          <a:stretch>
            <a:fillRect/>
          </a:stretch>
        </p:blipFill>
        <p:spPr>
          <a:xfrm>
            <a:off x="304800" y="127000"/>
            <a:ext cx="8559800" cy="752475"/>
          </a:xfrm>
          <a:prstGeom prst="rect">
            <a:avLst/>
          </a:prstGeom>
          <a:ln w="12700">
            <a:miter lim="400000"/>
          </a:ln>
        </p:spPr>
      </p:pic>
      <p:pic>
        <p:nvPicPr>
          <p:cNvPr id="99" name="logo1.png" descr="logo1.png"/>
          <p:cNvPicPr>
            <a:picLocks noChangeAspect="1"/>
          </p:cNvPicPr>
          <p:nvPr/>
        </p:nvPicPr>
        <p:blipFill>
          <a:blip r:embed="rId4">
            <a:extLst/>
          </a:blip>
          <a:stretch>
            <a:fillRect/>
          </a:stretch>
        </p:blipFill>
        <p:spPr>
          <a:xfrm>
            <a:off x="393700" y="6080125"/>
            <a:ext cx="368300" cy="371475"/>
          </a:xfrm>
          <a:prstGeom prst="rect">
            <a:avLst/>
          </a:prstGeom>
          <a:ln w="12700">
            <a:miter lim="400000"/>
          </a:ln>
        </p:spPr>
      </p:pic>
      <p:pic>
        <p:nvPicPr>
          <p:cNvPr id="100" name="logo2.png" descr="logo2.png"/>
          <p:cNvPicPr>
            <a:picLocks noChangeAspect="1"/>
          </p:cNvPicPr>
          <p:nvPr/>
        </p:nvPicPr>
        <p:blipFill>
          <a:blip r:embed="rId5">
            <a:extLst/>
          </a:blip>
          <a:stretch>
            <a:fillRect/>
          </a:stretch>
        </p:blipFill>
        <p:spPr>
          <a:xfrm>
            <a:off x="838200" y="6080125"/>
            <a:ext cx="381000" cy="371475"/>
          </a:xfrm>
          <a:prstGeom prst="rect">
            <a:avLst/>
          </a:prstGeom>
          <a:ln w="12700">
            <a:miter lim="400000"/>
          </a:ln>
        </p:spPr>
      </p:pic>
      <p:pic>
        <p:nvPicPr>
          <p:cNvPr id="101" name="oer.png" descr="oer.png"/>
          <p:cNvPicPr>
            <a:picLocks noChangeAspect="1"/>
          </p:cNvPicPr>
          <p:nvPr/>
        </p:nvPicPr>
        <p:blipFill>
          <a:blip r:embed="rId6">
            <a:extLst/>
          </a:blip>
          <a:stretch>
            <a:fillRect/>
          </a:stretch>
        </p:blipFill>
        <p:spPr>
          <a:xfrm>
            <a:off x="342900" y="114300"/>
            <a:ext cx="723900" cy="723900"/>
          </a:xfrm>
          <a:prstGeom prst="rect">
            <a:avLst/>
          </a:prstGeom>
          <a:ln w="12700">
            <a:miter lim="400000"/>
          </a:ln>
        </p:spPr>
      </p:pic>
      <p:sp>
        <p:nvSpPr>
          <p:cNvPr id="102" name="NIH Extramural Data Book – last update May 2008"/>
          <p:cNvSpPr/>
          <p:nvPr/>
        </p:nvSpPr>
        <p:spPr>
          <a:xfrm>
            <a:off x="330199" y="6659562"/>
            <a:ext cx="2100441" cy="1774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700">
                <a:solidFill>
                  <a:srgbClr val="FFFFFF"/>
                </a:solidFill>
              </a:defRPr>
            </a:lvl1pPr>
          </a:lstStyle>
          <a:p>
            <a:pPr/>
            <a:r>
              <a:t>NIH Extramural Data Book – last update May 2008</a:t>
            </a:r>
          </a:p>
        </p:txBody>
      </p:sp>
      <p:sp>
        <p:nvSpPr>
          <p:cNvPr id="103" name="Data provided by the Division of Information Services, Reporting Branch"/>
          <p:cNvSpPr/>
          <p:nvPr/>
        </p:nvSpPr>
        <p:spPr>
          <a:xfrm>
            <a:off x="5562600" y="6659562"/>
            <a:ext cx="2935527" cy="1774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700">
                <a:solidFill>
                  <a:srgbClr val="FFFFFF"/>
                </a:solidFill>
              </a:defRPr>
            </a:lvl1pPr>
          </a:lstStyle>
          <a:p>
            <a:pPr/>
            <a:r>
              <a:t>Data provided by the Division of Information Services, Reporting Branch</a:t>
            </a:r>
          </a:p>
        </p:txBody>
      </p:sp>
      <p:pic>
        <p:nvPicPr>
          <p:cNvPr id="104" name="Question.jpg" descr="Question.jpg"/>
          <p:cNvPicPr>
            <a:picLocks noChangeAspect="1"/>
          </p:cNvPicPr>
          <p:nvPr/>
        </p:nvPicPr>
        <p:blipFill>
          <a:blip r:embed="rId7">
            <a:extLst/>
          </a:blip>
          <a:stretch>
            <a:fillRect/>
          </a:stretch>
        </p:blipFill>
        <p:spPr>
          <a:xfrm>
            <a:off x="8545512" y="6224587"/>
            <a:ext cx="285751" cy="276226"/>
          </a:xfrm>
          <a:prstGeom prst="rect">
            <a:avLst/>
          </a:prstGeom>
          <a:ln w="12700">
            <a:miter lim="400000"/>
          </a:ln>
        </p:spPr>
      </p:pic>
      <p:sp>
        <p:nvSpPr>
          <p:cNvPr id="105" name="Slide Number"/>
          <p:cNvSpPr/>
          <p:nvPr>
            <p:ph type="sldNum" sz="quarter" idx="2"/>
          </p:nvPr>
        </p:nvSpPr>
        <p:spPr>
          <a:xfrm>
            <a:off x="7772400" y="6650037"/>
            <a:ext cx="443171" cy="437070"/>
          </a:xfrm>
          <a:prstGeom prst="rect">
            <a:avLst/>
          </a:prstGeom>
        </p:spPr>
        <p:txBody>
          <a:bodyPr/>
          <a:lstStyle>
            <a:lvl1pPr algn="l" defTabSz="9144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 name="Slide Number"/>
          <p:cNvSpPr/>
          <p:nvPr>
            <p:ph type="sldNum" sz="quarter" idx="2"/>
          </p:nvPr>
        </p:nvSpPr>
        <p:spPr>
          <a:xfrm>
            <a:off x="8757334" y="6381750"/>
            <a:ext cx="386666" cy="375231"/>
          </a:xfrm>
          <a:prstGeom prst="rect">
            <a:avLst/>
          </a:prstGeom>
        </p:spPr>
        <p:txBody>
          <a:bodyPr/>
          <a:lstStyle>
            <a:lvl1pPr>
              <a:defRPr sz="20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000066"/>
            </a:gs>
            <a:gs pos="100000">
              <a:srgbClr val="0000FF"/>
            </a:gs>
          </a:gsLst>
          <a:lin ang="0" scaled="0"/>
        </a:gradFill>
      </p:bgPr>
    </p:bg>
    <p:spTree>
      <p:nvGrpSpPr>
        <p:cNvPr id="1" name=""/>
        <p:cNvGrpSpPr/>
        <p:nvPr/>
      </p:nvGrpSpPr>
      <p:grpSpPr>
        <a:xfrm>
          <a:off x="0" y="0"/>
          <a:ext cx="0" cy="0"/>
          <a:chOff x="0" y="0"/>
          <a:chExt cx="0" cy="0"/>
        </a:xfrm>
      </p:grpSpPr>
      <p:sp>
        <p:nvSpPr>
          <p:cNvPr id="25" name="Rectangle"/>
          <p:cNvSpPr/>
          <p:nvPr/>
        </p:nvSpPr>
        <p:spPr>
          <a:xfrm>
            <a:off x="0" y="-1"/>
            <a:ext cx="228600" cy="2286002"/>
          </a:xfrm>
          <a:prstGeom prst="rect">
            <a:avLst/>
          </a:prstGeom>
          <a:solidFill>
            <a:srgbClr val="000099"/>
          </a:solidFill>
          <a:ln w="12700">
            <a:miter lim="400000"/>
          </a:ln>
        </p:spPr>
        <p:txBody>
          <a:bodyPr lIns="45719" rIns="45719" anchor="ctr"/>
          <a:lstStyle/>
          <a:p>
            <a:pPr algn="ctr" defTabSz="457200">
              <a:defRPr sz="1800">
                <a:solidFill>
                  <a:srgbClr val="FFFFFF"/>
                </a:solidFill>
                <a:latin typeface="Times New Roman"/>
                <a:ea typeface="Times New Roman"/>
                <a:cs typeface="Times New Roman"/>
                <a:sym typeface="Times New Roman"/>
              </a:defRPr>
            </a:pPr>
          </a:p>
        </p:txBody>
      </p:sp>
      <p:sp>
        <p:nvSpPr>
          <p:cNvPr id="26" name="Line"/>
          <p:cNvSpPr/>
          <p:nvPr/>
        </p:nvSpPr>
        <p:spPr>
          <a:xfrm>
            <a:off x="457200" y="1447800"/>
            <a:ext cx="8077201" cy="0"/>
          </a:xfrm>
          <a:prstGeom prst="line">
            <a:avLst/>
          </a:prstGeom>
          <a:ln w="19050">
            <a:solidFill>
              <a:srgbClr val="FFCC00"/>
            </a:solidFill>
          </a:ln>
        </p:spPr>
        <p:txBody>
          <a:bodyPr lIns="45719" rIns="45719"/>
          <a:lstStyle/>
          <a:p>
            <a:pPr/>
          </a:p>
        </p:txBody>
      </p:sp>
      <p:sp>
        <p:nvSpPr>
          <p:cNvPr id="27" name="Rectangle"/>
          <p:cNvSpPr/>
          <p:nvPr/>
        </p:nvSpPr>
        <p:spPr>
          <a:xfrm>
            <a:off x="0" y="2285999"/>
            <a:ext cx="228600" cy="2286002"/>
          </a:xfrm>
          <a:prstGeom prst="rect">
            <a:avLst/>
          </a:prstGeom>
          <a:solidFill>
            <a:srgbClr val="FFFFCC"/>
          </a:solidFill>
          <a:ln w="12700">
            <a:miter lim="400000"/>
          </a:ln>
        </p:spPr>
        <p:txBody>
          <a:bodyPr lIns="45719" rIns="45719" anchor="ctr"/>
          <a:lstStyle/>
          <a:p>
            <a:pPr algn="ctr" defTabSz="457200">
              <a:defRPr sz="1800">
                <a:solidFill>
                  <a:srgbClr val="FFFFFF"/>
                </a:solidFill>
                <a:latin typeface="Times New Roman"/>
                <a:ea typeface="Times New Roman"/>
                <a:cs typeface="Times New Roman"/>
                <a:sym typeface="Times New Roman"/>
              </a:defRPr>
            </a:pPr>
          </a:p>
        </p:txBody>
      </p:sp>
      <p:sp>
        <p:nvSpPr>
          <p:cNvPr id="28" name="Rectangle"/>
          <p:cNvSpPr/>
          <p:nvPr/>
        </p:nvSpPr>
        <p:spPr>
          <a:xfrm>
            <a:off x="0" y="4571999"/>
            <a:ext cx="228600" cy="2286002"/>
          </a:xfrm>
          <a:prstGeom prst="rect">
            <a:avLst/>
          </a:prstGeom>
          <a:solidFill>
            <a:srgbClr val="FFCC00"/>
          </a:solidFill>
          <a:ln w="12700">
            <a:miter lim="400000"/>
          </a:ln>
        </p:spPr>
        <p:txBody>
          <a:bodyPr lIns="45719" rIns="45719" anchor="ctr"/>
          <a:lstStyle/>
          <a:p>
            <a:pPr algn="ctr" defTabSz="457200">
              <a:defRPr sz="1800">
                <a:solidFill>
                  <a:srgbClr val="FFFFFF"/>
                </a:solidFill>
                <a:latin typeface="Times New Roman"/>
                <a:ea typeface="Times New Roman"/>
                <a:cs typeface="Times New Roman"/>
                <a:sym typeface="Times New Roman"/>
              </a:defRPr>
            </a:pPr>
          </a:p>
        </p:txBody>
      </p:sp>
      <p:sp>
        <p:nvSpPr>
          <p:cNvPr id="29" name="Slide Number"/>
          <p:cNvSpPr/>
          <p:nvPr>
            <p:ph type="sldNum" sz="quarter" idx="2"/>
          </p:nvPr>
        </p:nvSpPr>
        <p:spPr>
          <a:xfrm>
            <a:off x="8421181" y="6248400"/>
            <a:ext cx="265619" cy="243840"/>
          </a:xfrm>
          <a:prstGeom prst="rect">
            <a:avLst/>
          </a:prstGeom>
        </p:spPr>
        <p:txBody>
          <a:bodyPr/>
          <a:lstStyle>
            <a:lvl1pPr>
              <a:defRPr sz="1000">
                <a:solidFill>
                  <a:srgbClr val="FFFFFF"/>
                </a:solidFill>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0E1576"/>
            </a:gs>
            <a:gs pos="100000">
              <a:srgbClr val="1E2DFF"/>
            </a:gs>
          </a:gsLst>
          <a:lin ang="16200000" scaled="0"/>
        </a:gradFill>
      </p:bgPr>
    </p:bg>
    <p:spTree>
      <p:nvGrpSpPr>
        <p:cNvPr id="1" name=""/>
        <p:cNvGrpSpPr/>
        <p:nvPr/>
      </p:nvGrpSpPr>
      <p:grpSpPr>
        <a:xfrm>
          <a:off x="0" y="0"/>
          <a:ext cx="0" cy="0"/>
          <a:chOff x="0" y="0"/>
          <a:chExt cx="0" cy="0"/>
        </a:xfrm>
      </p:grpSpPr>
      <p:pic>
        <p:nvPicPr>
          <p:cNvPr id="36" name="shield_color.png" descr="shield_color.png"/>
          <p:cNvPicPr>
            <a:picLocks noChangeAspect="1"/>
          </p:cNvPicPr>
          <p:nvPr/>
        </p:nvPicPr>
        <p:blipFill>
          <a:blip r:embed="rId2">
            <a:extLst/>
          </a:blip>
          <a:stretch>
            <a:fillRect/>
          </a:stretch>
        </p:blipFill>
        <p:spPr>
          <a:xfrm>
            <a:off x="0" y="6262687"/>
            <a:ext cx="703263" cy="595313"/>
          </a:xfrm>
          <a:prstGeom prst="rect">
            <a:avLst/>
          </a:prstGeom>
          <a:ln w="12700">
            <a:miter lim="400000"/>
          </a:ln>
        </p:spPr>
      </p:pic>
      <p:sp>
        <p:nvSpPr>
          <p:cNvPr id="37" name="University of Pennsylvania…"/>
          <p:cNvSpPr/>
          <p:nvPr/>
        </p:nvSpPr>
        <p:spPr>
          <a:xfrm>
            <a:off x="609600" y="6461125"/>
            <a:ext cx="1589383" cy="36544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1" sz="1000">
                <a:solidFill>
                  <a:srgbClr val="FFFFFF"/>
                </a:solidFill>
                <a:latin typeface="Times New Roman"/>
                <a:ea typeface="Times New Roman"/>
                <a:cs typeface="Times New Roman"/>
                <a:sym typeface="Times New Roman"/>
              </a:defRPr>
            </a:pPr>
            <a:r>
              <a:t>University of Pennsylvania</a:t>
            </a:r>
          </a:p>
          <a:p>
            <a:pPr defTabSz="457200">
              <a:defRPr b="1" sz="1000">
                <a:solidFill>
                  <a:srgbClr val="FFFFFF"/>
                </a:solidFill>
                <a:latin typeface="Times New Roman"/>
                <a:ea typeface="Times New Roman"/>
                <a:cs typeface="Times New Roman"/>
                <a:sym typeface="Times New Roman"/>
              </a:defRPr>
            </a:pPr>
            <a:r>
              <a:t>School of Medicine</a:t>
            </a:r>
          </a:p>
        </p:txBody>
      </p:sp>
      <p:sp>
        <p:nvSpPr>
          <p:cNvPr id="38" name="Slide Number"/>
          <p:cNvSpPr/>
          <p:nvPr>
            <p:ph type="sldNum" sz="quarter" idx="2"/>
          </p:nvPr>
        </p:nvSpPr>
        <p:spPr>
          <a:xfrm>
            <a:off x="8176259" y="6248400"/>
            <a:ext cx="281941" cy="320040"/>
          </a:xfrm>
          <a:prstGeom prst="rect">
            <a:avLst/>
          </a:prstGeom>
        </p:spPr>
        <p:txBody>
          <a:bodyPr/>
          <a:lstStyle>
            <a:lvl1pPr>
              <a:defRPr>
                <a:solidFill>
                  <a:srgbClr val="FFFFFF"/>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0">
    <p:bg>
      <p:bgPr>
        <a:gradFill flip="none" rotWithShape="1">
          <a:gsLst>
            <a:gs pos="0">
              <a:srgbClr val="0E1576"/>
            </a:gs>
            <a:gs pos="100000">
              <a:srgbClr val="1E2DFF"/>
            </a:gs>
          </a:gsLst>
          <a:lin ang="16200000" scaled="0"/>
        </a:gradFill>
      </p:bgPr>
    </p:bg>
    <p:spTree>
      <p:nvGrpSpPr>
        <p:cNvPr id="1" name=""/>
        <p:cNvGrpSpPr/>
        <p:nvPr/>
      </p:nvGrpSpPr>
      <p:grpSpPr>
        <a:xfrm>
          <a:off x="0" y="0"/>
          <a:ext cx="0" cy="0"/>
          <a:chOff x="0" y="0"/>
          <a:chExt cx="0" cy="0"/>
        </a:xfrm>
      </p:grpSpPr>
      <p:sp>
        <p:nvSpPr>
          <p:cNvPr id="45" name="Slide Number"/>
          <p:cNvSpPr/>
          <p:nvPr>
            <p:ph type="sldNum" sz="quarter" idx="2"/>
          </p:nvPr>
        </p:nvSpPr>
        <p:spPr>
          <a:xfrm>
            <a:off x="8176259" y="6248400"/>
            <a:ext cx="281941" cy="320040"/>
          </a:xfrm>
          <a:prstGeom prst="rect">
            <a:avLst/>
          </a:prstGeom>
        </p:spPr>
        <p:txBody>
          <a:bodyPr/>
          <a:lstStyle>
            <a:lvl1pPr>
              <a:defRPr>
                <a:solidFill>
                  <a:srgbClr val="FFFFFF"/>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52" name="Slide Number"/>
          <p:cNvSpPr/>
          <p:nvPr>
            <p:ph type="sldNum" sz="quarter" idx="2"/>
          </p:nvPr>
        </p:nvSpPr>
        <p:spPr>
          <a:xfrm>
            <a:off x="8428176" y="6404292"/>
            <a:ext cx="258624" cy="269241"/>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0E1576"/>
            </a:gs>
            <a:gs pos="100000">
              <a:srgbClr val="1E2DFF"/>
            </a:gs>
          </a:gsLst>
          <a:lin ang="16200000" scaled="0"/>
        </a:gradFill>
      </p:bgPr>
    </p:bg>
    <p:spTree>
      <p:nvGrpSpPr>
        <p:cNvPr id="1" name=""/>
        <p:cNvGrpSpPr/>
        <p:nvPr/>
      </p:nvGrpSpPr>
      <p:grpSpPr>
        <a:xfrm>
          <a:off x="0" y="0"/>
          <a:ext cx="0" cy="0"/>
          <a:chOff x="0" y="0"/>
          <a:chExt cx="0" cy="0"/>
        </a:xfrm>
      </p:grpSpPr>
      <p:pic>
        <p:nvPicPr>
          <p:cNvPr id="59" name="shield_color.png" descr="shield_color.png"/>
          <p:cNvPicPr>
            <a:picLocks noChangeAspect="1"/>
          </p:cNvPicPr>
          <p:nvPr/>
        </p:nvPicPr>
        <p:blipFill>
          <a:blip r:embed="rId2">
            <a:extLst/>
          </a:blip>
          <a:stretch>
            <a:fillRect/>
          </a:stretch>
        </p:blipFill>
        <p:spPr>
          <a:xfrm>
            <a:off x="0" y="6262687"/>
            <a:ext cx="703263" cy="595313"/>
          </a:xfrm>
          <a:prstGeom prst="rect">
            <a:avLst/>
          </a:prstGeom>
          <a:ln w="12700">
            <a:miter lim="400000"/>
          </a:ln>
        </p:spPr>
      </p:pic>
      <p:sp>
        <p:nvSpPr>
          <p:cNvPr id="60" name="University of Pennsylvania…"/>
          <p:cNvSpPr/>
          <p:nvPr/>
        </p:nvSpPr>
        <p:spPr>
          <a:xfrm>
            <a:off x="609600" y="6461125"/>
            <a:ext cx="1589383" cy="36544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1" sz="1000">
                <a:solidFill>
                  <a:srgbClr val="FFFFFF"/>
                </a:solidFill>
                <a:latin typeface="Times New Roman"/>
                <a:ea typeface="Times New Roman"/>
                <a:cs typeface="Times New Roman"/>
                <a:sym typeface="Times New Roman"/>
              </a:defRPr>
            </a:pPr>
            <a:r>
              <a:t>University of Pennsylvania</a:t>
            </a:r>
          </a:p>
          <a:p>
            <a:pPr defTabSz="457200">
              <a:defRPr b="1" sz="1000">
                <a:solidFill>
                  <a:srgbClr val="FFFFFF"/>
                </a:solidFill>
                <a:latin typeface="Times New Roman"/>
                <a:ea typeface="Times New Roman"/>
                <a:cs typeface="Times New Roman"/>
                <a:sym typeface="Times New Roman"/>
              </a:defRPr>
            </a:pPr>
            <a:r>
              <a:t>School of Medicine</a:t>
            </a:r>
          </a:p>
        </p:txBody>
      </p:sp>
      <p:sp>
        <p:nvSpPr>
          <p:cNvPr id="61" name="Slide Number"/>
          <p:cNvSpPr/>
          <p:nvPr>
            <p:ph type="sldNum" sz="quarter" idx="2"/>
          </p:nvPr>
        </p:nvSpPr>
        <p:spPr>
          <a:xfrm>
            <a:off x="8176259" y="6248400"/>
            <a:ext cx="281941" cy="320040"/>
          </a:xfrm>
          <a:prstGeom prst="rect">
            <a:avLst/>
          </a:prstGeom>
        </p:spPr>
        <p:txBody>
          <a:bodyPr/>
          <a:lstStyle>
            <a:lvl1pPr>
              <a:defRPr>
                <a:solidFill>
                  <a:srgbClr val="FFFFFF"/>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8" name="Body Level One…"/>
          <p:cNvSpPr/>
          <p:nvPr>
            <p:ph type="body" idx="1"/>
          </p:nvPr>
        </p:nvSpPr>
        <p:spPr>
          <a:xfrm>
            <a:off x="457200" y="1143000"/>
            <a:ext cx="8229600" cy="48006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9" name="Title Text"/>
          <p:cNvSpPr/>
          <p:nvPr>
            <p:ph type="title"/>
          </p:nvPr>
        </p:nvSpPr>
        <p:spPr>
          <a:xfrm>
            <a:off x="1068387" y="215900"/>
            <a:ext cx="7620001" cy="563563"/>
          </a:xfrm>
          <a:prstGeom prst="rect">
            <a:avLst/>
          </a:prstGeom>
        </p:spPr>
        <p:txBody>
          <a:bodyPr>
            <a:normAutofit fontScale="100000" lnSpcReduction="0"/>
          </a:bodyPr>
          <a:lstStyle>
            <a:lvl1pPr algn="r">
              <a:defRPr b="1" sz="1800">
                <a:solidFill>
                  <a:srgbClr val="FFFFFF"/>
                </a:solidFill>
              </a:defRPr>
            </a:lvl1pPr>
          </a:lstStyle>
          <a:p>
            <a:pPr/>
            <a:r>
              <a:t>Title Text</a:t>
            </a:r>
          </a:p>
        </p:txBody>
      </p:sp>
      <p:sp>
        <p:nvSpPr>
          <p:cNvPr id="70" name="Slide Number"/>
          <p:cNvSpPr/>
          <p:nvPr>
            <p:ph type="sldNum" sz="quarter" idx="2"/>
          </p:nvPr>
        </p:nvSpPr>
        <p:spPr>
          <a:xfrm>
            <a:off x="7772400" y="6650037"/>
            <a:ext cx="443171" cy="437070"/>
          </a:xfrm>
          <a:prstGeom prst="rect">
            <a:avLst/>
          </a:prstGeom>
        </p:spPr>
        <p:txBody>
          <a:bodyPr/>
          <a:lstStyle>
            <a:lvl1pPr algn="l" defTabSz="9144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7" name="Slide Number"/>
          <p:cNvSpPr/>
          <p:nvPr>
            <p:ph type="sldNum" sz="quarter" idx="2"/>
          </p:nvPr>
        </p:nvSpPr>
        <p:spPr>
          <a:xfrm>
            <a:off x="8428176" y="6404292"/>
            <a:ext cx="258624" cy="269241"/>
          </a:xfrm>
          <a:prstGeom prst="rect">
            <a:avLst/>
          </a:prstGeom>
        </p:spPr>
        <p:txBody>
          <a:bodyPr anchor="ctr"/>
          <a:lstStyle>
            <a:lvl1pPr>
              <a:defRPr sz="1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8156292" y="6248400"/>
            <a:ext cx="301909" cy="288824"/>
          </a:xfrm>
          <a:prstGeom prst="rect">
            <a:avLst/>
          </a:prstGeom>
          <a:ln w="12700">
            <a:miter lim="400000"/>
          </a:ln>
        </p:spPr>
        <p:txBody>
          <a:bodyPr wrap="none" lIns="45719" rIns="45719">
            <a:spAutoFit/>
          </a:bodyPr>
          <a:lstStyle>
            <a:lvl1pPr algn="r" defTabSz="457200">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 Id="rId3" Type="http://schemas.openxmlformats.org/officeDocument/2006/relationships/image" Target="../media/image1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2.jpeg"/><Relationship Id="rId4" Type="http://schemas.openxmlformats.org/officeDocument/2006/relationships/image" Target="../media/image9.png"/><Relationship Id="rId5" Type="http://schemas.openxmlformats.org/officeDocument/2006/relationships/image" Target="../media/image10.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hyperlink" Target="http://www.aamc.org/data/facultyroster/reports.htm" TargetMode="External"/><Relationship Id="rId5"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Planning for your future Traversing the bridge years"/>
          <p:cNvSpPr/>
          <p:nvPr>
            <p:ph type="title" idx="4294967295"/>
          </p:nvPr>
        </p:nvSpPr>
        <p:spPr>
          <a:xfrm>
            <a:off x="609600" y="920749"/>
            <a:ext cx="7772400" cy="1143002"/>
          </a:xfrm>
          <a:prstGeom prst="rect">
            <a:avLst/>
          </a:prstGeom>
        </p:spPr>
        <p:txBody>
          <a:bodyPr>
            <a:normAutofit fontScale="100000" lnSpcReduction="0"/>
          </a:bodyPr>
          <a:lstStyle/>
          <a:p>
            <a:pPr>
              <a:defRPr sz="3200">
                <a:solidFill>
                  <a:srgbClr val="DFD293"/>
                </a:solidFill>
              </a:defRPr>
            </a:pPr>
            <a:r>
              <a:t>Planning for your future</a:t>
            </a:r>
            <a:br/>
            <a:r>
              <a:rPr sz="4000">
                <a:solidFill>
                  <a:srgbClr val="FFFFFF"/>
                </a:solidFill>
              </a:rPr>
              <a:t>Traversing the bridge years</a:t>
            </a:r>
          </a:p>
        </p:txBody>
      </p:sp>
      <p:pic>
        <p:nvPicPr>
          <p:cNvPr id="115" name="image.png" descr="image.png"/>
          <p:cNvPicPr>
            <a:picLocks noChangeAspect="1"/>
          </p:cNvPicPr>
          <p:nvPr/>
        </p:nvPicPr>
        <p:blipFill>
          <a:blip r:embed="rId2">
            <a:extLst/>
          </a:blip>
          <a:stretch>
            <a:fillRect/>
          </a:stretch>
        </p:blipFill>
        <p:spPr>
          <a:xfrm>
            <a:off x="3989226" y="2452952"/>
            <a:ext cx="1028341" cy="1024203"/>
          </a:xfrm>
          <a:prstGeom prst="rect">
            <a:avLst/>
          </a:prstGeom>
          <a:ln w="12700">
            <a:miter lim="400000"/>
          </a:ln>
        </p:spPr>
      </p:pic>
      <p:sp>
        <p:nvSpPr>
          <p:cNvPr id="116" name="Skip Brass…"/>
          <p:cNvSpPr/>
          <p:nvPr/>
        </p:nvSpPr>
        <p:spPr>
          <a:xfrm>
            <a:off x="609600" y="3573780"/>
            <a:ext cx="7772400" cy="1615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457200">
              <a:defRPr sz="2000">
                <a:solidFill>
                  <a:srgbClr val="DFD293"/>
                </a:solidFill>
                <a:latin typeface="Times"/>
                <a:ea typeface="Times"/>
                <a:cs typeface="Times"/>
                <a:sym typeface="Times"/>
              </a:defRPr>
            </a:pPr>
            <a:r>
              <a:t>Skip Brass</a:t>
            </a:r>
          </a:p>
          <a:p>
            <a:pPr algn="ctr" defTabSz="457200">
              <a:defRPr sz="2000">
                <a:solidFill>
                  <a:srgbClr val="DFD293"/>
                </a:solidFill>
                <a:latin typeface="Times"/>
                <a:ea typeface="Times"/>
                <a:cs typeface="Times"/>
                <a:sym typeface="Times"/>
              </a:defRPr>
            </a:pPr>
            <a:r>
              <a:t>University of Pennsylvania</a:t>
            </a:r>
          </a:p>
          <a:p>
            <a:pPr algn="ctr" defTabSz="457200">
              <a:defRPr sz="2000">
                <a:solidFill>
                  <a:srgbClr val="DFD293"/>
                </a:solidFill>
                <a:latin typeface="Times"/>
                <a:ea typeface="Times"/>
                <a:cs typeface="Times"/>
                <a:sym typeface="Times"/>
              </a:defRPr>
            </a:pPr>
            <a:r>
              <a:t>Medical Scientist Training Program</a:t>
            </a:r>
          </a:p>
          <a:p>
            <a:pPr algn="ctr" defTabSz="457200">
              <a:defRPr sz="2000">
                <a:solidFill>
                  <a:srgbClr val="DFD293"/>
                </a:solidFill>
                <a:latin typeface="Times"/>
                <a:ea typeface="Times"/>
                <a:cs typeface="Times"/>
                <a:sym typeface="Times"/>
              </a:defRPr>
            </a:pPr>
          </a:p>
          <a:p>
            <a:pPr algn="ctr" defTabSz="457200">
              <a:defRPr sz="2000">
                <a:solidFill>
                  <a:srgbClr val="DFD293"/>
                </a:solidFill>
                <a:latin typeface="Times"/>
                <a:ea typeface="Times"/>
                <a:cs typeface="Times"/>
                <a:sym typeface="Times"/>
              </a:defRPr>
            </a:pPr>
            <a:r>
              <a:t>February 4, 2009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Fewer MD-PhD graduates have their primary appointment in a basic science department"/>
          <p:cNvSpPr/>
          <p:nvPr/>
        </p:nvSpPr>
        <p:spPr>
          <a:xfrm>
            <a:off x="1600200" y="1142999"/>
            <a:ext cx="5029200"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1600"/>
            </a:lvl1pPr>
          </a:lstStyle>
          <a:p>
            <a:pPr/>
            <a:r>
              <a:t>Fewer MD-PhD graduates have their primary appointment in a basic science department</a:t>
            </a:r>
          </a:p>
        </p:txBody>
      </p:sp>
      <p:pic>
        <p:nvPicPr>
          <p:cNvPr id="311" name="image.png" descr="image.png"/>
          <p:cNvPicPr>
            <a:picLocks noChangeAspect="1"/>
          </p:cNvPicPr>
          <p:nvPr/>
        </p:nvPicPr>
        <p:blipFill>
          <a:blip r:embed="rId2">
            <a:extLst/>
          </a:blip>
          <a:stretch>
            <a:fillRect/>
          </a:stretch>
        </p:blipFill>
        <p:spPr>
          <a:xfrm>
            <a:off x="1974850" y="1597025"/>
            <a:ext cx="4432300" cy="3968750"/>
          </a:xfrm>
          <a:prstGeom prst="rect">
            <a:avLst/>
          </a:prstGeom>
          <a:ln w="12700">
            <a:miter lim="400000"/>
          </a:ln>
        </p:spPr>
      </p:pic>
      <p:sp>
        <p:nvSpPr>
          <p:cNvPr id="312" name="Statistically, you are more likely to end up in a clinical department than a basic science department, but try to be the one who decides."/>
          <p:cNvSpPr/>
          <p:nvPr/>
        </p:nvSpPr>
        <p:spPr>
          <a:xfrm>
            <a:off x="1600200" y="5638800"/>
            <a:ext cx="5029200"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Statistically, you are more likely to end up in a clinical department than a basic science department, but try to be the one who decides.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How much of your time is devoted to research?…"/>
          <p:cNvSpPr/>
          <p:nvPr/>
        </p:nvSpPr>
        <p:spPr>
          <a:xfrm>
            <a:off x="2244050" y="381000"/>
            <a:ext cx="4744800" cy="5174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b="1" sz="1600"/>
            </a:pPr>
            <a:r>
              <a:t>How much of your time is devoted to research?</a:t>
            </a:r>
          </a:p>
          <a:p>
            <a:pPr algn="ctr" defTabSz="457200">
              <a:defRPr sz="1400"/>
            </a:pPr>
            <a:r>
              <a:t>(data from 698 alumni in academia who do research)</a:t>
            </a:r>
          </a:p>
        </p:txBody>
      </p:sp>
      <p:pic>
        <p:nvPicPr>
          <p:cNvPr id="315" name="image.png" descr="image.png"/>
          <p:cNvPicPr>
            <a:picLocks noChangeAspect="1"/>
          </p:cNvPicPr>
          <p:nvPr/>
        </p:nvPicPr>
        <p:blipFill>
          <a:blip r:embed="rId2">
            <a:extLst/>
          </a:blip>
          <a:stretch>
            <a:fillRect/>
          </a:stretch>
        </p:blipFill>
        <p:spPr>
          <a:xfrm>
            <a:off x="1779587" y="1504950"/>
            <a:ext cx="5584826" cy="3848100"/>
          </a:xfrm>
          <a:prstGeom prst="rect">
            <a:avLst/>
          </a:prstGeom>
          <a:ln w="12700">
            <a:miter lim="400000"/>
          </a:ln>
        </p:spPr>
      </p:pic>
      <p:sp>
        <p:nvSpPr>
          <p:cNvPr id="316" name="Time spent on research (%)"/>
          <p:cNvSpPr/>
          <p:nvPr/>
        </p:nvSpPr>
        <p:spPr>
          <a:xfrm>
            <a:off x="3048000" y="5257800"/>
            <a:ext cx="2971800"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600"/>
            </a:lvl1pPr>
          </a:lstStyle>
          <a:p>
            <a:pPr/>
            <a:r>
              <a:t>Time spent on research (%)</a:t>
            </a:r>
          </a:p>
        </p:txBody>
      </p:sp>
      <p:sp>
        <p:nvSpPr>
          <p:cNvPr id="317" name="% of alumni responses"/>
          <p:cNvSpPr/>
          <p:nvPr/>
        </p:nvSpPr>
        <p:spPr>
          <a:xfrm rot="16200000">
            <a:off x="194796" y="3310403"/>
            <a:ext cx="2971801" cy="313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600"/>
            </a:lvl1pPr>
          </a:lstStyle>
          <a:p>
            <a:pPr/>
            <a:r>
              <a:t>% of alumni responses</a:t>
            </a:r>
          </a:p>
        </p:txBody>
      </p:sp>
      <p:sp>
        <p:nvSpPr>
          <p:cNvPr id="318" name="2007-2008 survey…"/>
          <p:cNvSpPr/>
          <p:nvPr/>
        </p:nvSpPr>
        <p:spPr>
          <a:xfrm>
            <a:off x="6553200" y="6351587"/>
            <a:ext cx="2590800" cy="3916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i="1" sz="1100"/>
            </a:pPr>
            <a:r>
              <a:t>2007-2008 survey</a:t>
            </a:r>
          </a:p>
          <a:p>
            <a:pPr defTabSz="457200">
              <a:defRPr i="1" sz="1100"/>
            </a:pPr>
            <a:r>
              <a:t>NAMP &amp; AAMC/GREAT/CD section</a:t>
            </a:r>
          </a:p>
        </p:txBody>
      </p:sp>
      <p:sp>
        <p:nvSpPr>
          <p:cNvPr id="319" name="Arrow"/>
          <p:cNvSpPr/>
          <p:nvPr/>
        </p:nvSpPr>
        <p:spPr>
          <a:xfrm flipH="1" rot="15151194">
            <a:off x="4899025" y="2217737"/>
            <a:ext cx="457200" cy="381001"/>
          </a:xfrm>
          <a:prstGeom prst="rightArrow">
            <a:avLst>
              <a:gd name="adj1" fmla="val 50000"/>
              <a:gd name="adj2" fmla="val 72922"/>
            </a:avLst>
          </a:prstGeom>
          <a:solidFill>
            <a:srgbClr val="FF0000"/>
          </a:solidFill>
          <a:ln w="12700" cap="sq">
            <a:solidFill>
              <a:srgbClr val="000000"/>
            </a:solidFill>
          </a:ln>
        </p:spPr>
        <p:txBody>
          <a:bodyPr lIns="45719" rIns="45719"/>
          <a:lstStyle/>
          <a:p>
            <a:pPr defTabSz="457200">
              <a:defRPr sz="1800">
                <a:latin typeface="Verdana"/>
                <a:ea typeface="Verdana"/>
                <a:cs typeface="Verdana"/>
                <a:sym typeface="Verdana"/>
              </a:defRPr>
            </a:pPr>
          </a:p>
        </p:txBody>
      </p:sp>
      <p:sp>
        <p:nvSpPr>
          <p:cNvPr id="320" name="Arrow"/>
          <p:cNvSpPr/>
          <p:nvPr/>
        </p:nvSpPr>
        <p:spPr>
          <a:xfrm flipH="1" rot="15151194">
            <a:off x="6042025" y="1455737"/>
            <a:ext cx="457200" cy="381001"/>
          </a:xfrm>
          <a:prstGeom prst="rightArrow">
            <a:avLst>
              <a:gd name="adj1" fmla="val 50000"/>
              <a:gd name="adj2" fmla="val 72922"/>
            </a:avLst>
          </a:prstGeom>
          <a:solidFill>
            <a:srgbClr val="FF0000"/>
          </a:solidFill>
          <a:ln w="12700" cap="sq">
            <a:solidFill>
              <a:srgbClr val="000000"/>
            </a:solidFill>
          </a:ln>
        </p:spPr>
        <p:txBody>
          <a:bodyPr lIns="45719" rIns="45719"/>
          <a:lstStyle/>
          <a:p>
            <a:pPr defTabSz="457200">
              <a:defRPr sz="1800">
                <a:latin typeface="Verdana"/>
                <a:ea typeface="Verdana"/>
                <a:cs typeface="Verdana"/>
                <a:sym typeface="Verdana"/>
              </a:defRPr>
            </a:pPr>
          </a:p>
        </p:txBody>
      </p:sp>
      <p:sp>
        <p:nvSpPr>
          <p:cNvPr id="321" name="Research takes time -  lots of it. If you plan to be a credible researcher, make sure you are as far as possible to the right on this curve. Choose where you work carefully so that someone else’s priorities don’t push you to the left."/>
          <p:cNvSpPr/>
          <p:nvPr/>
        </p:nvSpPr>
        <p:spPr>
          <a:xfrm>
            <a:off x="685800" y="5638800"/>
            <a:ext cx="594360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Research takes time -  lots of it. If you plan to be a credible researcher, make sure you are as far as possible to the right on this curve. Choose where you work carefully so that someone else’s priorities don’t push you to the left.</a:t>
            </a:r>
          </a:p>
        </p:txBody>
      </p:sp>
      <p:sp>
        <p:nvSpPr>
          <p:cNvPr id="322" name="Arrow"/>
          <p:cNvSpPr/>
          <p:nvPr/>
        </p:nvSpPr>
        <p:spPr>
          <a:xfrm rot="6448806">
            <a:off x="6454775" y="1531937"/>
            <a:ext cx="457200" cy="381001"/>
          </a:xfrm>
          <a:prstGeom prst="rightArrow">
            <a:avLst>
              <a:gd name="adj1" fmla="val 50000"/>
              <a:gd name="adj2" fmla="val 72922"/>
            </a:avLst>
          </a:prstGeom>
          <a:solidFill>
            <a:srgbClr val="FF0000"/>
          </a:solidFill>
          <a:ln w="12700" cap="sq">
            <a:solidFill>
              <a:srgbClr val="000000"/>
            </a:solidFill>
          </a:ln>
        </p:spPr>
        <p:txBody>
          <a:bodyPr lIns="45719" rIns="45719"/>
          <a:lstStyle/>
          <a:p>
            <a:pPr defTabSz="457200">
              <a:defRPr sz="1800">
                <a:latin typeface="Verdana"/>
                <a:ea typeface="Verdana"/>
                <a:cs typeface="Verdana"/>
                <a:sym typeface="Verdana"/>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Constantly chimeric…"/>
          <p:cNvSpPr/>
          <p:nvPr/>
        </p:nvSpPr>
        <p:spPr>
          <a:xfrm>
            <a:off x="685800" y="1219200"/>
            <a:ext cx="7467600" cy="1456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1600">
                <a:solidFill>
                  <a:srgbClr val="FF0000"/>
                </a:solidFill>
              </a:defRPr>
            </a:pPr>
            <a:r>
              <a:t>Constantly chimeric</a:t>
            </a:r>
          </a:p>
          <a:p>
            <a:pPr defTabSz="457200">
              <a:defRPr b="1" sz="1600">
                <a:solidFill>
                  <a:srgbClr val="FF0000"/>
                </a:solidFill>
              </a:defRPr>
            </a:pPr>
          </a:p>
          <a:p>
            <a:pPr defTabSz="457200">
              <a:defRPr b="1" sz="1600">
                <a:solidFill>
                  <a:srgbClr val="FF0000"/>
                </a:solidFill>
              </a:defRPr>
            </a:pPr>
            <a:r>
              <a:t>Being a physician-scientist doesn’t mean endlessly oscillating between being a physician and a scientist. Chimerism is what makes the perspective of the physician-scientist unique.  You do not have to give up that goal, but you do have to be thoughtful about how best to achieve it.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6"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327" name="The bridge years:  Step #2"/>
          <p:cNvSpPr/>
          <p:nvPr/>
        </p:nvSpPr>
        <p:spPr>
          <a:xfrm>
            <a:off x="228600" y="457200"/>
            <a:ext cx="4530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  Step #2</a:t>
            </a:r>
          </a:p>
        </p:txBody>
      </p:sp>
      <p:sp>
        <p:nvSpPr>
          <p:cNvPr id="328" name="Decide if your goals require more training*"/>
          <p:cNvSpPr/>
          <p:nvPr>
            <p:ph type="title" idx="4294967295"/>
          </p:nvPr>
        </p:nvSpPr>
        <p:spPr>
          <a:xfrm>
            <a:off x="228600" y="1600199"/>
            <a:ext cx="8915400" cy="1143002"/>
          </a:xfrm>
          <a:prstGeom prst="rect">
            <a:avLst/>
          </a:prstGeom>
        </p:spPr>
        <p:txBody>
          <a:bodyPr>
            <a:normAutofit fontScale="100000" lnSpcReduction="0"/>
          </a:bodyPr>
          <a:lstStyle>
            <a:lvl1pPr algn="l">
              <a:defRPr sz="3200"/>
            </a:lvl1pPr>
          </a:lstStyle>
          <a:p>
            <a:pPr/>
            <a:r>
              <a:t>Decide if your goals require more training*</a:t>
            </a:r>
          </a:p>
        </p:txBody>
      </p:sp>
      <p:sp>
        <p:nvSpPr>
          <p:cNvPr id="329" name="Residency (then postdoc) Vs. postdoc (no residency)…"/>
          <p:cNvSpPr/>
          <p:nvPr>
            <p:ph type="body" idx="4294967295"/>
          </p:nvPr>
        </p:nvSpPr>
        <p:spPr>
          <a:xfrm>
            <a:off x="685800" y="2590800"/>
            <a:ext cx="7772400" cy="3276600"/>
          </a:xfrm>
          <a:prstGeom prst="rect">
            <a:avLst/>
          </a:prstGeom>
        </p:spPr>
        <p:txBody>
          <a:bodyPr>
            <a:normAutofit fontScale="100000" lnSpcReduction="0"/>
          </a:bodyPr>
          <a:lstStyle/>
          <a:p>
            <a:pPr>
              <a:spcBef>
                <a:spcPts val="500"/>
              </a:spcBef>
              <a:buChar char="•"/>
              <a:defRPr sz="2400"/>
            </a:pPr>
            <a:r>
              <a:t>Residency (then postdoc) Vs. postdoc (no residency)</a:t>
            </a:r>
          </a:p>
          <a:p>
            <a:pPr>
              <a:spcBef>
                <a:spcPts val="500"/>
              </a:spcBef>
              <a:buChar char="•"/>
              <a:defRPr sz="2400"/>
            </a:pPr>
            <a:r>
              <a:t>Will you continue to practice medicine?</a:t>
            </a:r>
          </a:p>
          <a:p>
            <a:pPr>
              <a:spcBef>
                <a:spcPts val="500"/>
              </a:spcBef>
              <a:buChar char="•"/>
              <a:defRPr sz="2400"/>
            </a:pPr>
            <a:r>
              <a:t>Is your goal to be in a clinical department? (then you will probably need a license and a board certificate)</a:t>
            </a:r>
          </a:p>
          <a:p>
            <a:pPr>
              <a:spcBef>
                <a:spcPts val="500"/>
              </a:spcBef>
              <a:buChar char="•"/>
              <a:defRPr sz="2400"/>
            </a:pPr>
            <a:r>
              <a:t>Clinical research? (then you will likely need training that was not included in an MD-PhD program)</a:t>
            </a:r>
          </a:p>
        </p:txBody>
      </p:sp>
      <p:sp>
        <p:nvSpPr>
          <p:cNvPr id="330" name="*they probably will"/>
          <p:cNvSpPr/>
          <p:nvPr/>
        </p:nvSpPr>
        <p:spPr>
          <a:xfrm>
            <a:off x="5562600" y="5715000"/>
            <a:ext cx="28956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*they probably will</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Note: multiple responses were allowed (and typical)"/>
          <p:cNvSpPr/>
          <p:nvPr/>
        </p:nvSpPr>
        <p:spPr>
          <a:xfrm>
            <a:off x="2362200" y="1066800"/>
            <a:ext cx="3295481" cy="2392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100"/>
            </a:lvl1pPr>
          </a:lstStyle>
          <a:p>
            <a:pPr/>
            <a:r>
              <a:t>Note: multiple responses were allowed (and typical)</a:t>
            </a:r>
          </a:p>
        </p:txBody>
      </p:sp>
      <p:sp>
        <p:nvSpPr>
          <p:cNvPr id="333" name="What kinds of research do you do?…"/>
          <p:cNvSpPr/>
          <p:nvPr/>
        </p:nvSpPr>
        <p:spPr>
          <a:xfrm>
            <a:off x="2266628" y="381000"/>
            <a:ext cx="3562994" cy="5174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b="1" sz="1600"/>
            </a:pPr>
            <a:r>
              <a:t>What kinds of research do you do?</a:t>
            </a:r>
          </a:p>
          <a:p>
            <a:pPr algn="ctr" defTabSz="457200">
              <a:defRPr sz="1400"/>
            </a:pPr>
            <a:r>
              <a:t>(data from 592 alumni working in academia)</a:t>
            </a:r>
          </a:p>
        </p:txBody>
      </p:sp>
      <p:pic>
        <p:nvPicPr>
          <p:cNvPr id="334" name="image.png" descr="image.png"/>
          <p:cNvPicPr>
            <a:picLocks noChangeAspect="1"/>
          </p:cNvPicPr>
          <p:nvPr/>
        </p:nvPicPr>
        <p:blipFill>
          <a:blip r:embed="rId2">
            <a:extLst/>
          </a:blip>
          <a:stretch>
            <a:fillRect/>
          </a:stretch>
        </p:blipFill>
        <p:spPr>
          <a:xfrm>
            <a:off x="1292225" y="1517650"/>
            <a:ext cx="5791200" cy="3760788"/>
          </a:xfrm>
          <a:prstGeom prst="rect">
            <a:avLst/>
          </a:prstGeom>
          <a:ln w="12700">
            <a:miter lim="400000"/>
          </a:ln>
        </p:spPr>
      </p:pic>
      <p:sp>
        <p:nvSpPr>
          <p:cNvPr id="335" name="2007-2008 survey…"/>
          <p:cNvSpPr/>
          <p:nvPr/>
        </p:nvSpPr>
        <p:spPr>
          <a:xfrm>
            <a:off x="6553200" y="6351587"/>
            <a:ext cx="2590800" cy="3916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i="1" sz="1100"/>
            </a:pPr>
            <a:r>
              <a:t>2007-2008 survey</a:t>
            </a:r>
          </a:p>
          <a:p>
            <a:pPr defTabSz="457200">
              <a:defRPr i="1" sz="1100"/>
            </a:pPr>
            <a:r>
              <a:t>NAMP &amp; AAMC/GREAT/CD section</a:t>
            </a:r>
          </a:p>
        </p:txBody>
      </p:sp>
      <p:sp>
        <p:nvSpPr>
          <p:cNvPr id="336" name="Lots of MD-PhD alumni report doing patient oriented research as part of their mix.  This requires a stronger dose statistics and human studies training than most of us receive as MD-PhD trainees."/>
          <p:cNvSpPr/>
          <p:nvPr/>
        </p:nvSpPr>
        <p:spPr>
          <a:xfrm>
            <a:off x="304800" y="5410200"/>
            <a:ext cx="624840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Lots of MD-PhD alumni report doing patient oriented research as part of their mix.  This requires a stronger dose statistics and human studies training than most of us receive as MD-PhD trainees.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8"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339" name="The bridge years:  Step #3"/>
          <p:cNvSpPr/>
          <p:nvPr/>
        </p:nvSpPr>
        <p:spPr>
          <a:xfrm>
            <a:off x="228600" y="457200"/>
            <a:ext cx="4530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  Step #3</a:t>
            </a:r>
          </a:p>
        </p:txBody>
      </p:sp>
      <p:sp>
        <p:nvSpPr>
          <p:cNvPr id="340" name="Decide which clinical field fits your goals &amp; talents"/>
          <p:cNvSpPr/>
          <p:nvPr>
            <p:ph type="title" idx="4294967295"/>
          </p:nvPr>
        </p:nvSpPr>
        <p:spPr>
          <a:xfrm>
            <a:off x="609600" y="1371599"/>
            <a:ext cx="8077200" cy="1143002"/>
          </a:xfrm>
          <a:prstGeom prst="rect">
            <a:avLst/>
          </a:prstGeom>
        </p:spPr>
        <p:txBody>
          <a:bodyPr>
            <a:normAutofit fontScale="100000" lnSpcReduction="0"/>
          </a:bodyPr>
          <a:lstStyle>
            <a:lvl1pPr marL="342900" indent="-342900" algn="l">
              <a:spcBef>
                <a:spcPts val="600"/>
              </a:spcBef>
              <a:defRPr sz="2800"/>
            </a:lvl1pPr>
          </a:lstStyle>
          <a:p>
            <a:pPr/>
            <a:r>
              <a:t>Decide which clinical field fits your goals &amp; talents</a:t>
            </a:r>
          </a:p>
        </p:txBody>
      </p:sp>
      <p:sp>
        <p:nvSpPr>
          <p:cNvPr id="341" name="Choose something you will enjoy and find challenging, but also ask:…"/>
          <p:cNvSpPr/>
          <p:nvPr>
            <p:ph type="body" idx="4294967295"/>
          </p:nvPr>
        </p:nvSpPr>
        <p:spPr>
          <a:xfrm>
            <a:off x="685800" y="2362200"/>
            <a:ext cx="7772400" cy="3276600"/>
          </a:xfrm>
          <a:prstGeom prst="rect">
            <a:avLst/>
          </a:prstGeom>
        </p:spPr>
        <p:txBody>
          <a:bodyPr>
            <a:normAutofit fontScale="100000" lnSpcReduction="0"/>
          </a:bodyPr>
          <a:lstStyle/>
          <a:p>
            <a:pPr>
              <a:spcBef>
                <a:spcPts val="500"/>
              </a:spcBef>
              <a:buChar char="•"/>
              <a:defRPr sz="2400"/>
            </a:pPr>
            <a:r>
              <a:t>Choose something you will enjoy and find challenging, but also ask:</a:t>
            </a:r>
          </a:p>
          <a:p>
            <a:pPr lvl="1" marL="742950" indent="-285750">
              <a:spcBef>
                <a:spcPts val="0"/>
              </a:spcBef>
              <a:defRPr sz="2000"/>
            </a:pPr>
            <a:r>
              <a:t>Does the field value research or does it place a higher priority on clinical service?</a:t>
            </a:r>
          </a:p>
          <a:p>
            <a:pPr lvl="1" marL="742950" indent="-285750">
              <a:spcBef>
                <a:spcPts val="0"/>
              </a:spcBef>
              <a:defRPr sz="2000"/>
            </a:pPr>
            <a:r>
              <a:t>Will the field of your choice protect the time needed for meaningful research?</a:t>
            </a:r>
          </a:p>
          <a:p>
            <a:pPr lvl="1" marL="742950" indent="-285750">
              <a:spcBef>
                <a:spcPts val="0"/>
              </a:spcBef>
              <a:defRPr sz="2000"/>
            </a:pPr>
            <a:r>
              <a:t>Have you explored your choice from a faculty perspective and not just from the med student perspective (they are very different points of view)?</a:t>
            </a:r>
          </a:p>
        </p:txBody>
      </p:sp>
      <p:sp>
        <p:nvSpPr>
          <p:cNvPr id="342" name="Clinical Connections is designed to help you make informed choices.  Take advantage of it. Network."/>
          <p:cNvSpPr/>
          <p:nvPr/>
        </p:nvSpPr>
        <p:spPr>
          <a:xfrm>
            <a:off x="380999" y="5714999"/>
            <a:ext cx="6172202"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Clinical Connections is designed to help you make informed choices.  Take advantage of it. Network.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ort term outcomes:  fields selected by graduates who are still in training…"/>
          <p:cNvSpPr/>
          <p:nvPr/>
        </p:nvSpPr>
        <p:spPr>
          <a:xfrm>
            <a:off x="1046827" y="217487"/>
            <a:ext cx="7375784" cy="4928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b="1" sz="1600"/>
            </a:pPr>
            <a:r>
              <a:t>Short term outcomes:  fields selected by graduates who are still in training</a:t>
            </a:r>
          </a:p>
          <a:p>
            <a:pPr algn="ctr" defTabSz="457200">
              <a:defRPr sz="1200"/>
            </a:pPr>
            <a:r>
              <a:t>(842 respondents)</a:t>
            </a:r>
          </a:p>
        </p:txBody>
      </p:sp>
      <p:grpSp>
        <p:nvGrpSpPr>
          <p:cNvPr id="350" name="Group"/>
          <p:cNvGrpSpPr/>
          <p:nvPr/>
        </p:nvGrpSpPr>
        <p:grpSpPr>
          <a:xfrm>
            <a:off x="6477000" y="838200"/>
            <a:ext cx="2438400" cy="1066800"/>
            <a:chOff x="0" y="0"/>
            <a:chExt cx="2438400" cy="1066800"/>
          </a:xfrm>
        </p:grpSpPr>
        <p:grpSp>
          <p:nvGrpSpPr>
            <p:cNvPr id="347" name="Group"/>
            <p:cNvGrpSpPr/>
            <p:nvPr/>
          </p:nvGrpSpPr>
          <p:grpSpPr>
            <a:xfrm>
              <a:off x="0" y="0"/>
              <a:ext cx="2438400" cy="1066800"/>
              <a:chOff x="0" y="0"/>
              <a:chExt cx="2438400" cy="1066800"/>
            </a:xfrm>
          </p:grpSpPr>
          <p:sp>
            <p:nvSpPr>
              <p:cNvPr id="345" name="Rectangle"/>
              <p:cNvSpPr/>
              <p:nvPr/>
            </p:nvSpPr>
            <p:spPr>
              <a:xfrm>
                <a:off x="0" y="0"/>
                <a:ext cx="2438400" cy="1066800"/>
              </a:xfrm>
              <a:prstGeom prst="rect">
                <a:avLst/>
              </a:prstGeom>
              <a:solidFill>
                <a:srgbClr val="F0F3CA"/>
              </a:solidFill>
              <a:ln w="12700" cap="flat">
                <a:noFill/>
                <a:miter lim="400000"/>
              </a:ln>
              <a:effectLst/>
            </p:spPr>
            <p:txBody>
              <a:bodyPr wrap="square" lIns="45719" tIns="45719" rIns="45719" bIns="45719" numCol="1" anchor="ctr">
                <a:noAutofit/>
              </a:bodyPr>
              <a:lstStyle/>
              <a:p>
                <a:pPr>
                  <a:defRPr sz="1800"/>
                </a:pPr>
              </a:p>
            </p:txBody>
          </p:sp>
          <p:sp>
            <p:nvSpPr>
              <p:cNvPr id="346" name="Internal Medicine…"/>
              <p:cNvSpPr/>
              <p:nvPr/>
            </p:nvSpPr>
            <p:spPr>
              <a:xfrm>
                <a:off x="88899" y="152400"/>
                <a:ext cx="1307045" cy="797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defTabSz="457200">
                  <a:defRPr sz="1200"/>
                </a:pPr>
                <a:r>
                  <a:t>Internal Medicine</a:t>
                </a:r>
              </a:p>
              <a:p>
                <a:pPr defTabSz="457200">
                  <a:defRPr sz="1200"/>
                </a:pPr>
                <a:r>
                  <a:t>Pediatrics</a:t>
                </a:r>
              </a:p>
              <a:p>
                <a:pPr defTabSz="457200">
                  <a:defRPr sz="1200"/>
                </a:pPr>
                <a:r>
                  <a:t>Pathology</a:t>
                </a:r>
              </a:p>
              <a:p>
                <a:pPr defTabSz="457200">
                  <a:defRPr sz="1200"/>
                </a:pPr>
                <a:r>
                  <a:t>Neurology</a:t>
                </a:r>
              </a:p>
            </p:txBody>
          </p:sp>
        </p:grpSp>
        <p:sp>
          <p:nvSpPr>
            <p:cNvPr id="348" name="Line"/>
            <p:cNvSpPr/>
            <p:nvPr/>
          </p:nvSpPr>
          <p:spPr>
            <a:xfrm>
              <a:off x="1447800" y="152400"/>
              <a:ext cx="76201" cy="838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sz="1800"/>
              </a:pPr>
            </a:p>
          </p:txBody>
        </p:sp>
        <p:sp>
          <p:nvSpPr>
            <p:cNvPr id="349" name="57%"/>
            <p:cNvSpPr/>
            <p:nvPr/>
          </p:nvSpPr>
          <p:spPr>
            <a:xfrm>
              <a:off x="1600200" y="457200"/>
              <a:ext cx="409164"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57%</a:t>
              </a:r>
            </a:p>
          </p:txBody>
        </p:sp>
      </p:grpSp>
      <p:pic>
        <p:nvPicPr>
          <p:cNvPr id="351" name="image.png" descr="image.png"/>
          <p:cNvPicPr>
            <a:picLocks noChangeAspect="1"/>
          </p:cNvPicPr>
          <p:nvPr/>
        </p:nvPicPr>
        <p:blipFill>
          <a:blip r:embed="rId2">
            <a:extLst/>
          </a:blip>
          <a:stretch>
            <a:fillRect/>
          </a:stretch>
        </p:blipFill>
        <p:spPr>
          <a:xfrm>
            <a:off x="835025" y="-384175"/>
            <a:ext cx="6572250" cy="6864350"/>
          </a:xfrm>
          <a:prstGeom prst="rect">
            <a:avLst/>
          </a:prstGeom>
          <a:ln w="12700">
            <a:miter lim="400000"/>
          </a:ln>
        </p:spPr>
      </p:pic>
      <p:sp>
        <p:nvSpPr>
          <p:cNvPr id="352" name="2007-2008 survey…"/>
          <p:cNvSpPr/>
          <p:nvPr/>
        </p:nvSpPr>
        <p:spPr>
          <a:xfrm>
            <a:off x="6553200" y="4648200"/>
            <a:ext cx="2590800" cy="391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i="1" sz="1100"/>
            </a:pPr>
            <a:r>
              <a:t>2007-2008 survey</a:t>
            </a:r>
          </a:p>
          <a:p>
            <a:pPr defTabSz="457200">
              <a:defRPr i="1" sz="1100"/>
            </a:pPr>
            <a:r>
              <a:t>NAMP &amp; AAMC/GREAT/CD section</a:t>
            </a:r>
          </a:p>
        </p:txBody>
      </p:sp>
      <p:sp>
        <p:nvSpPr>
          <p:cNvPr id="353" name="96% of recent graduates in this survey chose to do residencies. The range of choices is broad, but not all residencies lead to careers that are equally research friendly. Make sure your choice of a clinical field fits your long term goals. Everyone should consider whether doing a residency is necessary for their choice of career and fits with their personal interests and talents."/>
          <p:cNvSpPr/>
          <p:nvPr/>
        </p:nvSpPr>
        <p:spPr>
          <a:xfrm>
            <a:off x="304800" y="5486400"/>
            <a:ext cx="8839200" cy="12277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96% of recent graduates in this survey chose to do residencies. The range of choices is broad, but not all residencies lead to careers that are equally research friendly. Make sure your choice of a clinical field fits your long term goals. Everyone should consider whether doing a residency is necessary for their choice of career and fits with their personal interests and talents.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Residency choice"/>
          <p:cNvSpPr/>
          <p:nvPr/>
        </p:nvSpPr>
        <p:spPr>
          <a:xfrm rot="16200000">
            <a:off x="585470" y="2919730"/>
            <a:ext cx="2971801" cy="332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1600">
                <a:latin typeface="Calibri"/>
                <a:ea typeface="Calibri"/>
                <a:cs typeface="Calibri"/>
                <a:sym typeface="Calibri"/>
              </a:defRPr>
            </a:lvl1pPr>
          </a:lstStyle>
          <a:p>
            <a:pPr/>
            <a:r>
              <a:t>Residency choice</a:t>
            </a:r>
          </a:p>
        </p:txBody>
      </p:sp>
      <p:pic>
        <p:nvPicPr>
          <p:cNvPr id="356" name="image.png" descr="image.png"/>
          <p:cNvPicPr>
            <a:picLocks noChangeAspect="1"/>
          </p:cNvPicPr>
          <p:nvPr/>
        </p:nvPicPr>
        <p:blipFill>
          <a:blip r:embed="rId2">
            <a:extLst/>
          </a:blip>
          <a:stretch>
            <a:fillRect/>
          </a:stretch>
        </p:blipFill>
        <p:spPr>
          <a:xfrm>
            <a:off x="2359025" y="1212850"/>
            <a:ext cx="4565650" cy="3975100"/>
          </a:xfrm>
          <a:prstGeom prst="rect">
            <a:avLst/>
          </a:prstGeom>
          <a:ln w="12700">
            <a:miter lim="400000"/>
          </a:ln>
        </p:spPr>
      </p:pic>
      <p:sp>
        <p:nvSpPr>
          <p:cNvPr id="357" name="Graduation year"/>
          <p:cNvSpPr/>
          <p:nvPr/>
        </p:nvSpPr>
        <p:spPr>
          <a:xfrm>
            <a:off x="4182288" y="5257800"/>
            <a:ext cx="1471574"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457200">
              <a:defRPr b="1" sz="1600">
                <a:latin typeface="Calibri"/>
                <a:ea typeface="Calibri"/>
                <a:cs typeface="Calibri"/>
                <a:sym typeface="Calibri"/>
              </a:defRPr>
            </a:lvl1pPr>
          </a:lstStyle>
          <a:p>
            <a:pPr/>
            <a:r>
              <a:t>Graduation year</a:t>
            </a:r>
          </a:p>
        </p:txBody>
      </p:sp>
      <p:sp>
        <p:nvSpPr>
          <p:cNvPr id="358" name="Trends in residency choice"/>
          <p:cNvSpPr/>
          <p:nvPr/>
        </p:nvSpPr>
        <p:spPr>
          <a:xfrm>
            <a:off x="3433893" y="914400"/>
            <a:ext cx="2858826"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457200">
              <a:defRPr b="1" sz="2000">
                <a:latin typeface="Calibri"/>
                <a:ea typeface="Calibri"/>
                <a:cs typeface="Calibri"/>
                <a:sym typeface="Calibri"/>
              </a:defRPr>
            </a:lvl1pPr>
          </a:lstStyle>
          <a:p>
            <a:pPr/>
            <a:r>
              <a:t>Trends in residency choice</a:t>
            </a:r>
          </a:p>
        </p:txBody>
      </p:sp>
      <p:sp>
        <p:nvSpPr>
          <p:cNvPr id="359" name="Popular field choices change over time. Internal medicine seems to be increasingly popular over the past 2 years.  Pick a field based on your interests and talents, not based on what those with different goals are selecting in any given year -  especially if you are headed towards a research-focused career."/>
          <p:cNvSpPr/>
          <p:nvPr/>
        </p:nvSpPr>
        <p:spPr>
          <a:xfrm>
            <a:off x="228600" y="5562600"/>
            <a:ext cx="8839200" cy="815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latin typeface="Calibri"/>
                <a:ea typeface="Calibri"/>
                <a:cs typeface="Calibri"/>
                <a:sym typeface="Calibri"/>
              </a:defRPr>
            </a:lvl1pPr>
          </a:lstStyle>
          <a:p>
            <a:pPr/>
            <a:r>
              <a:t>Popular field choices change over time. Internal medicine seems to be increasingly popular over the past 2 years.  Pick a field based on your interests and talents, not based on what those with different goals are selecting in any given year -  especially if you are headed towards a research-focused career.</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61" name="Residency choice as a predictor of outcome…"/>
          <p:cNvSpPr/>
          <p:nvPr/>
        </p:nvSpPr>
        <p:spPr>
          <a:xfrm>
            <a:off x="685800" y="457200"/>
            <a:ext cx="6934200"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1800">
                <a:solidFill>
                  <a:srgbClr val="0000FF"/>
                </a:solidFill>
                <a:latin typeface="Calibri"/>
                <a:ea typeface="Calibri"/>
                <a:cs typeface="Calibri"/>
                <a:sym typeface="Calibri"/>
              </a:defRPr>
            </a:pPr>
            <a:r>
              <a:t>Residency choice as a predictor of outcome</a:t>
            </a:r>
          </a:p>
          <a:p>
            <a:pPr algn="ctr" defTabSz="457200">
              <a:defRPr sz="2000">
                <a:solidFill>
                  <a:srgbClr val="0000FF"/>
                </a:solidFill>
                <a:latin typeface="Calibri"/>
                <a:ea typeface="Calibri"/>
                <a:cs typeface="Calibri"/>
                <a:sym typeface="Calibri"/>
              </a:defRPr>
            </a:pPr>
            <a:r>
              <a:t>alumni who have completed training</a:t>
            </a:r>
          </a:p>
        </p:txBody>
      </p:sp>
      <p:sp>
        <p:nvSpPr>
          <p:cNvPr id="362" name="©  Brass, et al. for NAMP and AAMC/MD-PhD section"/>
          <p:cNvSpPr/>
          <p:nvPr/>
        </p:nvSpPr>
        <p:spPr>
          <a:xfrm>
            <a:off x="5638800" y="6400800"/>
            <a:ext cx="2849833"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000">
                <a:latin typeface="Calibri"/>
                <a:ea typeface="Calibri"/>
                <a:cs typeface="Calibri"/>
                <a:sym typeface="Calibri"/>
              </a:defRPr>
            </a:lvl1pPr>
          </a:lstStyle>
          <a:p>
            <a:pPr/>
            <a:r>
              <a:t>©  Brass, et al. for NAMP and AAMC/MD-PhD section</a:t>
            </a:r>
          </a:p>
        </p:txBody>
      </p:sp>
      <p:sp>
        <p:nvSpPr>
          <p:cNvPr id="363" name="Line"/>
          <p:cNvSpPr/>
          <p:nvPr/>
        </p:nvSpPr>
        <p:spPr>
          <a:xfrm>
            <a:off x="6692900" y="1714500"/>
            <a:ext cx="46990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188"/>
                  <a:pt x="10800" y="419"/>
                </a:cubicBezTo>
                <a:lnTo>
                  <a:pt x="10800" y="10381"/>
                </a:lnTo>
                <a:cubicBezTo>
                  <a:pt x="10800" y="10612"/>
                  <a:pt x="15635" y="10800"/>
                  <a:pt x="21600" y="10800"/>
                </a:cubicBezTo>
                <a:cubicBezTo>
                  <a:pt x="15635" y="10800"/>
                  <a:pt x="10800" y="10988"/>
                  <a:pt x="10800" y="11219"/>
                </a:cubicBezTo>
                <a:lnTo>
                  <a:pt x="10800" y="21181"/>
                </a:lnTo>
                <a:cubicBezTo>
                  <a:pt x="10800" y="21412"/>
                  <a:pt x="5965" y="21600"/>
                  <a:pt x="0" y="21600"/>
                </a:cubicBezTo>
              </a:path>
            </a:pathLst>
          </a:custGeom>
          <a:ln w="25400">
            <a:solidFill>
              <a:srgbClr val="4F81BD"/>
            </a:solidFill>
          </a:ln>
          <a:effectLst>
            <a:outerShdw sx="100000" sy="100000" kx="0" ky="0" algn="b" rotWithShape="0" blurRad="38100" dist="20000" dir="5400000">
              <a:srgbClr val="808080">
                <a:alpha val="37998"/>
              </a:srgbClr>
            </a:outerShdw>
          </a:effectLst>
        </p:spPr>
        <p:txBody>
          <a:bodyPr lIns="45719" rIns="45719" anchor="ctr"/>
          <a:lstStyle/>
          <a:p>
            <a:pPr algn="ctr" defTabSz="457200">
              <a:defRPr sz="1800">
                <a:latin typeface="Calibri"/>
                <a:ea typeface="Calibri"/>
                <a:cs typeface="Calibri"/>
                <a:sym typeface="Calibri"/>
              </a:defRPr>
            </a:pPr>
          </a:p>
        </p:txBody>
      </p:sp>
      <p:sp>
        <p:nvSpPr>
          <p:cNvPr id="364" name="Line"/>
          <p:cNvSpPr/>
          <p:nvPr/>
        </p:nvSpPr>
        <p:spPr>
          <a:xfrm>
            <a:off x="6667500" y="4025900"/>
            <a:ext cx="419100" cy="153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220"/>
                  <a:pt x="10800" y="491"/>
                </a:cubicBezTo>
                <a:lnTo>
                  <a:pt x="10800" y="10309"/>
                </a:lnTo>
                <a:cubicBezTo>
                  <a:pt x="10800" y="10580"/>
                  <a:pt x="15635" y="10800"/>
                  <a:pt x="21600" y="10800"/>
                </a:cubicBezTo>
                <a:cubicBezTo>
                  <a:pt x="15635" y="10800"/>
                  <a:pt x="10800" y="11020"/>
                  <a:pt x="10800" y="11291"/>
                </a:cubicBezTo>
                <a:lnTo>
                  <a:pt x="10800" y="21109"/>
                </a:lnTo>
                <a:cubicBezTo>
                  <a:pt x="10800" y="21380"/>
                  <a:pt x="5965" y="21600"/>
                  <a:pt x="0" y="21600"/>
                </a:cubicBezTo>
              </a:path>
            </a:pathLst>
          </a:custGeom>
          <a:ln w="25400">
            <a:solidFill>
              <a:srgbClr val="4F81BD"/>
            </a:solidFill>
          </a:ln>
          <a:effectLst>
            <a:outerShdw sx="100000" sy="100000" kx="0" ky="0" algn="b" rotWithShape="0" blurRad="38100" dist="20000" dir="5400000">
              <a:srgbClr val="808080">
                <a:alpha val="37998"/>
              </a:srgbClr>
            </a:outerShdw>
          </a:effectLst>
        </p:spPr>
        <p:txBody>
          <a:bodyPr lIns="45719" rIns="45719" anchor="ctr"/>
          <a:lstStyle/>
          <a:p>
            <a:pPr algn="ctr" defTabSz="457200">
              <a:defRPr sz="1800">
                <a:latin typeface="Calibri"/>
                <a:ea typeface="Calibri"/>
                <a:cs typeface="Calibri"/>
                <a:sym typeface="Calibri"/>
              </a:defRPr>
            </a:pPr>
          </a:p>
        </p:txBody>
      </p:sp>
      <p:sp>
        <p:nvSpPr>
          <p:cNvPr id="365" name="More likely to be in private practice"/>
          <p:cNvSpPr/>
          <p:nvPr/>
        </p:nvSpPr>
        <p:spPr>
          <a:xfrm>
            <a:off x="7162800" y="2400300"/>
            <a:ext cx="17399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400">
                <a:latin typeface="Calibri"/>
                <a:ea typeface="Calibri"/>
                <a:cs typeface="Calibri"/>
                <a:sym typeface="Calibri"/>
              </a:defRPr>
            </a:lvl1pPr>
          </a:lstStyle>
          <a:p>
            <a:pPr/>
            <a:r>
              <a:t>More likely to be in private practice</a:t>
            </a:r>
          </a:p>
        </p:txBody>
      </p:sp>
      <p:sp>
        <p:nvSpPr>
          <p:cNvPr id="366" name="More likely to be in academia"/>
          <p:cNvSpPr/>
          <p:nvPr/>
        </p:nvSpPr>
        <p:spPr>
          <a:xfrm>
            <a:off x="7162800" y="4567237"/>
            <a:ext cx="173990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400">
                <a:latin typeface="Calibri"/>
                <a:ea typeface="Calibri"/>
                <a:cs typeface="Calibri"/>
                <a:sym typeface="Calibri"/>
              </a:defRPr>
            </a:lvl1pPr>
          </a:lstStyle>
          <a:p>
            <a:pPr/>
            <a:r>
              <a:t>More likely to be in academia</a:t>
            </a:r>
          </a:p>
        </p:txBody>
      </p:sp>
      <p:sp>
        <p:nvSpPr>
          <p:cNvPr id="367" name="N=1498"/>
          <p:cNvSpPr/>
          <p:nvPr/>
        </p:nvSpPr>
        <p:spPr>
          <a:xfrm>
            <a:off x="4200147" y="5651500"/>
            <a:ext cx="748468"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457200">
              <a:defRPr sz="1600">
                <a:solidFill>
                  <a:srgbClr val="0000FF"/>
                </a:solidFill>
                <a:latin typeface="Calibri"/>
                <a:ea typeface="Calibri"/>
                <a:cs typeface="Calibri"/>
                <a:sym typeface="Calibri"/>
              </a:defRPr>
            </a:lvl1pPr>
          </a:lstStyle>
          <a:p>
            <a:pPr/>
            <a:r>
              <a:t>N=1498</a:t>
            </a:r>
          </a:p>
        </p:txBody>
      </p:sp>
      <p:sp>
        <p:nvSpPr>
          <p:cNvPr id="368" name="N=364"/>
          <p:cNvSpPr/>
          <p:nvPr/>
        </p:nvSpPr>
        <p:spPr>
          <a:xfrm>
            <a:off x="3013392" y="5651500"/>
            <a:ext cx="645479"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457200">
              <a:defRPr sz="1600">
                <a:solidFill>
                  <a:srgbClr val="0000FF"/>
                </a:solidFill>
                <a:latin typeface="Calibri"/>
                <a:ea typeface="Calibri"/>
                <a:cs typeface="Calibri"/>
                <a:sym typeface="Calibri"/>
              </a:defRPr>
            </a:lvl1pPr>
          </a:lstStyle>
          <a:p>
            <a:pPr/>
            <a:r>
              <a:t>N=364</a:t>
            </a:r>
          </a:p>
        </p:txBody>
      </p:sp>
      <p:pic>
        <p:nvPicPr>
          <p:cNvPr id="369" name="image.png" descr="image.png"/>
          <p:cNvPicPr>
            <a:picLocks noChangeAspect="1"/>
          </p:cNvPicPr>
          <p:nvPr/>
        </p:nvPicPr>
        <p:blipFill>
          <a:blip r:embed="rId3">
            <a:extLst/>
          </a:blip>
          <a:stretch>
            <a:fillRect/>
          </a:stretch>
        </p:blipFill>
        <p:spPr>
          <a:xfrm>
            <a:off x="682625" y="1447800"/>
            <a:ext cx="5870575" cy="4114800"/>
          </a:xfrm>
          <a:prstGeom prst="rect">
            <a:avLst/>
          </a:prstGeom>
          <a:ln w="12700">
            <a:miter lim="400000"/>
          </a:ln>
        </p:spPr>
      </p:pic>
      <p:sp>
        <p:nvSpPr>
          <p:cNvPr id="370" name="Historically some field choices predict a greater likelihood of ending up in private practice, but nothing is absolute.  The choices are mostly yours to make.  Choose according to your goals and interests."/>
          <p:cNvSpPr/>
          <p:nvPr/>
        </p:nvSpPr>
        <p:spPr>
          <a:xfrm>
            <a:off x="304800" y="5867400"/>
            <a:ext cx="8382000" cy="815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latin typeface="Calibri"/>
                <a:ea typeface="Calibri"/>
                <a:cs typeface="Calibri"/>
                <a:sym typeface="Calibri"/>
              </a:defRPr>
            </a:lvl1pPr>
          </a:lstStyle>
          <a:p>
            <a:pPr/>
            <a:r>
              <a:t>Historically some field choices predict a greater likelihood of ending up in private practice, but nothing is absolute.  The choices are mostly yours to make.  Choose according to your goals and interests.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Lifestyle issues…"/>
          <p:cNvSpPr/>
          <p:nvPr/>
        </p:nvSpPr>
        <p:spPr>
          <a:xfrm>
            <a:off x="685800" y="1219200"/>
            <a:ext cx="7467600" cy="1684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1600">
                <a:solidFill>
                  <a:srgbClr val="FF0000"/>
                </a:solidFill>
              </a:defRPr>
            </a:pPr>
            <a:r>
              <a:t>Lifestyle issues</a:t>
            </a:r>
          </a:p>
          <a:p>
            <a:pPr defTabSz="457200">
              <a:defRPr b="1" sz="1600">
                <a:solidFill>
                  <a:srgbClr val="FF0000"/>
                </a:solidFill>
              </a:defRPr>
            </a:pPr>
          </a:p>
          <a:p>
            <a:pPr defTabSz="457200">
              <a:defRPr b="1" sz="1600">
                <a:solidFill>
                  <a:srgbClr val="FF0000"/>
                </a:solidFill>
              </a:defRPr>
            </a:pPr>
            <a:r>
              <a:t>Being a physician-scientist is not incompatible with having a life, a family and anything else that you value. All professions require that you set boundaries on your professional time.  Decide for yourself where those boundaries should lie. change them when you need to and use the time spent within them as efficiently as possible.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image.png" descr="image.png"/>
          <p:cNvPicPr>
            <a:picLocks noChangeAspect="1"/>
          </p:cNvPicPr>
          <p:nvPr/>
        </p:nvPicPr>
        <p:blipFill>
          <a:blip r:embed="rId2">
            <a:extLst/>
          </a:blip>
          <a:stretch>
            <a:fillRect/>
          </a:stretch>
        </p:blipFill>
        <p:spPr>
          <a:xfrm>
            <a:off x="25400" y="1447800"/>
            <a:ext cx="1509713" cy="1270000"/>
          </a:xfrm>
          <a:prstGeom prst="rect">
            <a:avLst/>
          </a:prstGeom>
          <a:ln w="12700">
            <a:miter lim="400000"/>
          </a:ln>
        </p:spPr>
      </p:pic>
      <p:pic>
        <p:nvPicPr>
          <p:cNvPr id="119" name="PICT0002.jpg" descr="PICT0002.jpg"/>
          <p:cNvPicPr>
            <a:picLocks noChangeAspect="1"/>
          </p:cNvPicPr>
          <p:nvPr/>
        </p:nvPicPr>
        <p:blipFill>
          <a:blip r:embed="rId3">
            <a:extLst/>
          </a:blip>
          <a:stretch>
            <a:fillRect/>
          </a:stretch>
        </p:blipFill>
        <p:spPr>
          <a:xfrm>
            <a:off x="990600" y="4648200"/>
            <a:ext cx="1422400" cy="1266825"/>
          </a:xfrm>
          <a:prstGeom prst="rect">
            <a:avLst/>
          </a:prstGeom>
          <a:ln w="12700">
            <a:miter lim="400000"/>
          </a:ln>
        </p:spPr>
      </p:pic>
      <p:grpSp>
        <p:nvGrpSpPr>
          <p:cNvPr id="132" name="Group"/>
          <p:cNvGrpSpPr/>
          <p:nvPr/>
        </p:nvGrpSpPr>
        <p:grpSpPr>
          <a:xfrm>
            <a:off x="4648199" y="4343399"/>
            <a:ext cx="1600202" cy="1676402"/>
            <a:chOff x="0" y="0"/>
            <a:chExt cx="1600200" cy="1676400"/>
          </a:xfrm>
        </p:grpSpPr>
        <p:grpSp>
          <p:nvGrpSpPr>
            <p:cNvPr id="125" name="Group"/>
            <p:cNvGrpSpPr/>
            <p:nvPr/>
          </p:nvGrpSpPr>
          <p:grpSpPr>
            <a:xfrm>
              <a:off x="-1" y="-1"/>
              <a:ext cx="1600202" cy="762002"/>
              <a:chOff x="0" y="0"/>
              <a:chExt cx="1600200" cy="762000"/>
            </a:xfrm>
          </p:grpSpPr>
          <p:grpSp>
            <p:nvGrpSpPr>
              <p:cNvPr id="123" name="Group"/>
              <p:cNvGrpSpPr/>
              <p:nvPr/>
            </p:nvGrpSpPr>
            <p:grpSpPr>
              <a:xfrm>
                <a:off x="-1" y="-1"/>
                <a:ext cx="1600202" cy="762002"/>
                <a:chOff x="0" y="0"/>
                <a:chExt cx="1600200" cy="762000"/>
              </a:xfrm>
            </p:grpSpPr>
            <p:sp>
              <p:nvSpPr>
                <p:cNvPr id="120" name="Shape"/>
                <p:cNvSpPr/>
                <p:nvPr/>
              </p:nvSpPr>
              <p:spPr>
                <a:xfrm rot="10800000">
                  <a:off x="0" y="-1"/>
                  <a:ext cx="1350169" cy="76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00" y="0"/>
                      </a:moveTo>
                      <a:lnTo>
                        <a:pt x="15200" y="5400"/>
                      </a:lnTo>
                      <a:lnTo>
                        <a:pt x="0" y="5400"/>
                      </a:lnTo>
                      <a:lnTo>
                        <a:pt x="0" y="16200"/>
                      </a:lnTo>
                      <a:lnTo>
                        <a:pt x="15200" y="16200"/>
                      </a:lnTo>
                      <a:lnTo>
                        <a:pt x="15200" y="21600"/>
                      </a:lnTo>
                      <a:lnTo>
                        <a:pt x="21600" y="10800"/>
                      </a:lnTo>
                      <a:close/>
                    </a:path>
                  </a:pathLst>
                </a:cu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121" name="Rectangle"/>
                <p:cNvSpPr/>
                <p:nvPr/>
              </p:nvSpPr>
              <p:spPr>
                <a:xfrm rot="10800000">
                  <a:off x="1400175" y="190500"/>
                  <a:ext cx="100013"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122" name="Rectangle"/>
                <p:cNvSpPr/>
                <p:nvPr/>
              </p:nvSpPr>
              <p:spPr>
                <a:xfrm rot="10800000">
                  <a:off x="1550193" y="190500"/>
                  <a:ext cx="50008"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grpSp>
          <p:sp>
            <p:nvSpPr>
              <p:cNvPr id="124" name="residency?"/>
              <p:cNvSpPr/>
              <p:nvPr/>
            </p:nvSpPr>
            <p:spPr>
              <a:xfrm>
                <a:off x="131762" y="187325"/>
                <a:ext cx="1081495"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rgbClr val="FFFFFF"/>
                    </a:solidFill>
                    <a:latin typeface="Times"/>
                    <a:ea typeface="Times"/>
                    <a:cs typeface="Times"/>
                    <a:sym typeface="Times"/>
                  </a:defRPr>
                </a:lvl1pPr>
              </a:lstStyle>
              <a:p>
                <a:pPr/>
                <a:r>
                  <a:t>residency?</a:t>
                </a:r>
              </a:p>
            </p:txBody>
          </p:sp>
        </p:grpSp>
        <p:grpSp>
          <p:nvGrpSpPr>
            <p:cNvPr id="131" name="Group"/>
            <p:cNvGrpSpPr/>
            <p:nvPr/>
          </p:nvGrpSpPr>
          <p:grpSpPr>
            <a:xfrm>
              <a:off x="-1" y="914399"/>
              <a:ext cx="1600202" cy="762002"/>
              <a:chOff x="0" y="0"/>
              <a:chExt cx="1600200" cy="762000"/>
            </a:xfrm>
          </p:grpSpPr>
          <p:grpSp>
            <p:nvGrpSpPr>
              <p:cNvPr id="129" name="Group"/>
              <p:cNvGrpSpPr/>
              <p:nvPr/>
            </p:nvGrpSpPr>
            <p:grpSpPr>
              <a:xfrm>
                <a:off x="-1" y="-1"/>
                <a:ext cx="1600202" cy="762002"/>
                <a:chOff x="0" y="0"/>
                <a:chExt cx="1600200" cy="762000"/>
              </a:xfrm>
            </p:grpSpPr>
            <p:sp>
              <p:nvSpPr>
                <p:cNvPr id="126" name="Shape"/>
                <p:cNvSpPr/>
                <p:nvPr/>
              </p:nvSpPr>
              <p:spPr>
                <a:xfrm rot="10800000">
                  <a:off x="0" y="-1"/>
                  <a:ext cx="1350169" cy="76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00" y="0"/>
                      </a:moveTo>
                      <a:lnTo>
                        <a:pt x="15200" y="5400"/>
                      </a:lnTo>
                      <a:lnTo>
                        <a:pt x="0" y="5400"/>
                      </a:lnTo>
                      <a:lnTo>
                        <a:pt x="0" y="16200"/>
                      </a:lnTo>
                      <a:lnTo>
                        <a:pt x="15200" y="16200"/>
                      </a:lnTo>
                      <a:lnTo>
                        <a:pt x="15200" y="21600"/>
                      </a:lnTo>
                      <a:lnTo>
                        <a:pt x="21600" y="10800"/>
                      </a:lnTo>
                      <a:close/>
                    </a:path>
                  </a:pathLst>
                </a:cu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127" name="Rectangle"/>
                <p:cNvSpPr/>
                <p:nvPr/>
              </p:nvSpPr>
              <p:spPr>
                <a:xfrm rot="10800000">
                  <a:off x="1400175" y="190500"/>
                  <a:ext cx="100013"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128" name="Rectangle"/>
                <p:cNvSpPr/>
                <p:nvPr/>
              </p:nvSpPr>
              <p:spPr>
                <a:xfrm rot="10800000">
                  <a:off x="1550193" y="190500"/>
                  <a:ext cx="50008"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grpSp>
          <p:sp>
            <p:nvSpPr>
              <p:cNvPr id="130" name="postdoc?"/>
              <p:cNvSpPr/>
              <p:nvPr/>
            </p:nvSpPr>
            <p:spPr>
              <a:xfrm>
                <a:off x="228600" y="165100"/>
                <a:ext cx="916742"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rgbClr val="FFFFFF"/>
                    </a:solidFill>
                    <a:latin typeface="Times"/>
                    <a:ea typeface="Times"/>
                    <a:cs typeface="Times"/>
                    <a:sym typeface="Times"/>
                  </a:defRPr>
                </a:lvl1pPr>
              </a:lstStyle>
              <a:p>
                <a:pPr/>
                <a:r>
                  <a:t>postdoc?</a:t>
                </a:r>
              </a:p>
            </p:txBody>
          </p:sp>
        </p:grpSp>
      </p:grpSp>
      <p:grpSp>
        <p:nvGrpSpPr>
          <p:cNvPr id="135" name="Group"/>
          <p:cNvGrpSpPr/>
          <p:nvPr/>
        </p:nvGrpSpPr>
        <p:grpSpPr>
          <a:xfrm>
            <a:off x="1828799" y="3886200"/>
            <a:ext cx="2590801" cy="2438401"/>
            <a:chOff x="0" y="0"/>
            <a:chExt cx="2590800" cy="2438400"/>
          </a:xfrm>
        </p:grpSpPr>
        <p:sp>
          <p:nvSpPr>
            <p:cNvPr id="133" name="Shape"/>
            <p:cNvSpPr/>
            <p:nvPr/>
          </p:nvSpPr>
          <p:spPr>
            <a:xfrm>
              <a:off x="0" y="0"/>
              <a:ext cx="2590800" cy="243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C9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34" name="get a job"/>
            <p:cNvSpPr/>
            <p:nvPr/>
          </p:nvSpPr>
          <p:spPr>
            <a:xfrm>
              <a:off x="838200" y="761999"/>
              <a:ext cx="9302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b="1" sz="2000">
                  <a:solidFill>
                    <a:srgbClr val="FF100C"/>
                  </a:solidFill>
                  <a:latin typeface="Times"/>
                  <a:ea typeface="Times"/>
                  <a:cs typeface="Times"/>
                  <a:sym typeface="Times"/>
                </a:defRPr>
              </a:lvl1pPr>
            </a:lstStyle>
            <a:p>
              <a:pPr/>
              <a:r>
                <a:t>get a job</a:t>
              </a:r>
            </a:p>
          </p:txBody>
        </p:sp>
      </p:grpSp>
      <p:grpSp>
        <p:nvGrpSpPr>
          <p:cNvPr id="144" name="Group"/>
          <p:cNvGrpSpPr/>
          <p:nvPr/>
        </p:nvGrpSpPr>
        <p:grpSpPr>
          <a:xfrm>
            <a:off x="5791200" y="685799"/>
            <a:ext cx="3048000" cy="3200401"/>
            <a:chOff x="0" y="0"/>
            <a:chExt cx="3048000" cy="3200399"/>
          </a:xfrm>
        </p:grpSpPr>
        <p:sp>
          <p:nvSpPr>
            <p:cNvPr id="136" name="Shape"/>
            <p:cNvSpPr/>
            <p:nvPr/>
          </p:nvSpPr>
          <p:spPr>
            <a:xfrm>
              <a:off x="533400" y="457200"/>
              <a:ext cx="1981200" cy="2743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400"/>
                  </a:lnTo>
                  <a:lnTo>
                    <a:pt x="13500" y="14400"/>
                  </a:lnTo>
                  <a:lnTo>
                    <a:pt x="13500" y="18000"/>
                  </a:lnTo>
                  <a:lnTo>
                    <a:pt x="16200" y="18000"/>
                  </a:lnTo>
                  <a:lnTo>
                    <a:pt x="10800" y="21600"/>
                  </a:lnTo>
                  <a:lnTo>
                    <a:pt x="5400" y="18000"/>
                  </a:lnTo>
                  <a:lnTo>
                    <a:pt x="8100" y="18000"/>
                  </a:lnTo>
                  <a:lnTo>
                    <a:pt x="8100" y="14400"/>
                  </a:lnTo>
                  <a:lnTo>
                    <a:pt x="0" y="14400"/>
                  </a:lnTo>
                  <a:close/>
                </a:path>
              </a:pathLst>
            </a:custGeom>
            <a:solidFill>
              <a:srgbClr val="FFFC9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grpSp>
          <p:nvGrpSpPr>
            <p:cNvPr id="139" name="Group"/>
            <p:cNvGrpSpPr/>
            <p:nvPr/>
          </p:nvGrpSpPr>
          <p:grpSpPr>
            <a:xfrm>
              <a:off x="814509" y="533400"/>
              <a:ext cx="1433007" cy="1447800"/>
              <a:chOff x="0" y="0"/>
              <a:chExt cx="1433006" cy="1447799"/>
            </a:xfrm>
          </p:grpSpPr>
          <p:sp>
            <p:nvSpPr>
              <p:cNvPr id="137" name="Shape"/>
              <p:cNvSpPr/>
              <p:nvPr/>
            </p:nvSpPr>
            <p:spPr>
              <a:xfrm>
                <a:off x="0" y="0"/>
                <a:ext cx="1433007" cy="1447800"/>
              </a:xfrm>
              <a:custGeom>
                <a:avLst/>
                <a:gdLst/>
                <a:ahLst/>
                <a:cxnLst>
                  <a:cxn ang="0">
                    <a:pos x="wd2" y="hd2"/>
                  </a:cxn>
                  <a:cxn ang="5400000">
                    <a:pos x="wd2" y="hd2"/>
                  </a:cxn>
                  <a:cxn ang="10800000">
                    <a:pos x="wd2" y="hd2"/>
                  </a:cxn>
                  <a:cxn ang="16200000">
                    <a:pos x="wd2" y="hd2"/>
                  </a:cxn>
                </a:cxnLst>
                <a:rect l="0" t="0" r="r" b="b"/>
                <a:pathLst>
                  <a:path w="21379" h="21600" fill="norm" stroke="1" extrusionOk="0">
                    <a:moveTo>
                      <a:pt x="10716" y="2187"/>
                    </a:moveTo>
                    <a:cubicBezTo>
                      <a:pt x="10307" y="1746"/>
                      <a:pt x="9385" y="1018"/>
                      <a:pt x="8871" y="730"/>
                    </a:cubicBezTo>
                    <a:cubicBezTo>
                      <a:pt x="7721" y="152"/>
                      <a:pt x="6541" y="0"/>
                      <a:pt x="5271" y="0"/>
                    </a:cubicBezTo>
                    <a:cubicBezTo>
                      <a:pt x="4031" y="152"/>
                      <a:pt x="2851" y="575"/>
                      <a:pt x="1823" y="1305"/>
                    </a:cubicBezTo>
                    <a:cubicBezTo>
                      <a:pt x="1006" y="2187"/>
                      <a:pt x="431" y="3222"/>
                      <a:pt x="98" y="4220"/>
                    </a:cubicBezTo>
                    <a:cubicBezTo>
                      <a:pt x="-144" y="5410"/>
                      <a:pt x="98" y="6560"/>
                      <a:pt x="431" y="7597"/>
                    </a:cubicBezTo>
                    <a:lnTo>
                      <a:pt x="10716" y="21600"/>
                    </a:lnTo>
                    <a:lnTo>
                      <a:pt x="20851" y="7597"/>
                    </a:lnTo>
                    <a:cubicBezTo>
                      <a:pt x="21336" y="6560"/>
                      <a:pt x="21456" y="5410"/>
                      <a:pt x="21336" y="4220"/>
                    </a:cubicBezTo>
                    <a:cubicBezTo>
                      <a:pt x="20971" y="3222"/>
                      <a:pt x="20276" y="2187"/>
                      <a:pt x="19488" y="1305"/>
                    </a:cubicBezTo>
                    <a:cubicBezTo>
                      <a:pt x="18431" y="575"/>
                      <a:pt x="17281" y="152"/>
                      <a:pt x="16131" y="0"/>
                    </a:cubicBezTo>
                    <a:cubicBezTo>
                      <a:pt x="14861" y="0"/>
                      <a:pt x="13591" y="152"/>
                      <a:pt x="12561" y="730"/>
                    </a:cubicBezTo>
                    <a:cubicBezTo>
                      <a:pt x="12032" y="1018"/>
                      <a:pt x="11110" y="1746"/>
                      <a:pt x="10716" y="2187"/>
                    </a:cubicBezTo>
                    <a:close/>
                  </a:path>
                </a:pathLst>
              </a:custGeom>
              <a:solidFill>
                <a:srgbClr val="FF100C"/>
              </a:solidFill>
              <a:ln w="9525" cap="flat">
                <a:solidFill>
                  <a:srgbClr val="FFFFFF"/>
                </a:solidFill>
                <a:prstDash val="solid"/>
                <a:round/>
              </a:ln>
              <a:effectLst/>
            </p:spPr>
            <p:txBody>
              <a:bodyPr wrap="square" lIns="45719" tIns="45719" rIns="45719" bIns="45719" numCol="1" anchor="ctr">
                <a:noAutofit/>
              </a:bodyPr>
              <a:lstStyle/>
              <a:p>
                <a:pPr algn="ctr" defTabSz="457200">
                  <a:defRPr sz="2000">
                    <a:solidFill>
                      <a:srgbClr val="FFFFFF"/>
                    </a:solidFill>
                    <a:latin typeface="Times"/>
                    <a:ea typeface="Times"/>
                    <a:cs typeface="Times"/>
                    <a:sym typeface="Times"/>
                  </a:defRPr>
                </a:pPr>
              </a:p>
            </p:txBody>
          </p:sp>
          <p:sp>
            <p:nvSpPr>
              <p:cNvPr id="138" name="Your…"/>
              <p:cNvSpPr/>
              <p:nvPr/>
            </p:nvSpPr>
            <p:spPr>
              <a:xfrm>
                <a:off x="372898" y="183691"/>
                <a:ext cx="682710"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defTabSz="457200">
                  <a:defRPr sz="2000">
                    <a:solidFill>
                      <a:srgbClr val="FFFFFF"/>
                    </a:solidFill>
                    <a:latin typeface="Times"/>
                    <a:ea typeface="Times"/>
                    <a:cs typeface="Times"/>
                    <a:sym typeface="Times"/>
                  </a:defRPr>
                </a:pPr>
                <a:r>
                  <a:t>Your</a:t>
                </a:r>
              </a:p>
              <a:p>
                <a:pPr algn="ctr" defTabSz="457200">
                  <a:defRPr sz="2000">
                    <a:solidFill>
                      <a:srgbClr val="FFFFFF"/>
                    </a:solidFill>
                    <a:latin typeface="Times"/>
                    <a:ea typeface="Times"/>
                    <a:cs typeface="Times"/>
                    <a:sym typeface="Times"/>
                  </a:defRPr>
                </a:pPr>
                <a:r>
                  <a:t>thesis</a:t>
                </a:r>
              </a:p>
            </p:txBody>
          </p:sp>
        </p:grpSp>
        <p:sp>
          <p:nvSpPr>
            <p:cNvPr id="140" name="clinical connections"/>
            <p:cNvSpPr/>
            <p:nvPr/>
          </p:nvSpPr>
          <p:spPr>
            <a:xfrm>
              <a:off x="533400" y="1741487"/>
              <a:ext cx="1524000"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400">
                  <a:solidFill>
                    <a:srgbClr val="5C1F00"/>
                  </a:solidFill>
                  <a:latin typeface="Times"/>
                  <a:ea typeface="Times"/>
                  <a:cs typeface="Times"/>
                  <a:sym typeface="Times"/>
                </a:defRPr>
              </a:lvl1pPr>
            </a:lstStyle>
            <a:p>
              <a:pPr/>
              <a:r>
                <a:t>clinical connections</a:t>
              </a:r>
            </a:p>
          </p:txBody>
        </p:sp>
        <p:sp>
          <p:nvSpPr>
            <p:cNvPr id="141" name="defense"/>
            <p:cNvSpPr/>
            <p:nvPr/>
          </p:nvSpPr>
          <p:spPr>
            <a:xfrm>
              <a:off x="1204423" y="2695575"/>
              <a:ext cx="647091" cy="320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400">
                  <a:solidFill>
                    <a:srgbClr val="FF100C"/>
                  </a:solidFill>
                  <a:latin typeface="Times"/>
                  <a:ea typeface="Times"/>
                  <a:cs typeface="Times"/>
                  <a:sym typeface="Times"/>
                </a:defRPr>
              </a:lvl1pPr>
            </a:lstStyle>
            <a:p>
              <a:pPr/>
              <a:r>
                <a:t>defense</a:t>
              </a:r>
            </a:p>
          </p:txBody>
        </p:sp>
        <p:sp>
          <p:nvSpPr>
            <p:cNvPr id="142" name="As long as it takes to be great"/>
            <p:cNvSpPr/>
            <p:nvPr/>
          </p:nvSpPr>
          <p:spPr>
            <a:xfrm>
              <a:off x="0" y="0"/>
              <a:ext cx="3048000"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600">
                  <a:solidFill>
                    <a:srgbClr val="FFFFFF"/>
                  </a:solidFill>
                  <a:latin typeface="Times"/>
                  <a:ea typeface="Times"/>
                  <a:cs typeface="Times"/>
                  <a:sym typeface="Times"/>
                </a:defRPr>
              </a:lvl1pPr>
            </a:lstStyle>
            <a:p>
              <a:pPr/>
              <a:r>
                <a:t>As long as it takes to be great</a:t>
              </a:r>
            </a:p>
          </p:txBody>
        </p:sp>
        <p:sp>
          <p:nvSpPr>
            <p:cNvPr id="143" name="Line"/>
            <p:cNvSpPr/>
            <p:nvPr/>
          </p:nvSpPr>
          <p:spPr>
            <a:xfrm>
              <a:off x="1546225" y="2286000"/>
              <a:ext cx="0" cy="381001"/>
            </a:xfrm>
            <a:prstGeom prst="line">
              <a:avLst/>
            </a:prstGeom>
            <a:noFill/>
            <a:ln w="19050" cap="flat">
              <a:solidFill>
                <a:srgbClr val="FF100C"/>
              </a:solidFill>
              <a:prstDash val="solid"/>
              <a:round/>
              <a:tailEnd type="triangle" w="med" len="med"/>
            </a:ln>
            <a:effectLst/>
          </p:spPr>
          <p:txBody>
            <a:bodyPr wrap="square" lIns="45719" tIns="45719" rIns="45719" bIns="45719" numCol="1" anchor="t">
              <a:noAutofit/>
            </a:bodyPr>
            <a:lstStyle/>
            <a:p>
              <a:pPr/>
            </a:p>
          </p:txBody>
        </p:sp>
      </p:grpSp>
      <p:sp>
        <p:nvSpPr>
          <p:cNvPr id="145" name="Becoming a physician-investigator at Penn"/>
          <p:cNvSpPr/>
          <p:nvPr/>
        </p:nvSpPr>
        <p:spPr>
          <a:xfrm>
            <a:off x="288925" y="123825"/>
            <a:ext cx="402751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u="sng">
                <a:solidFill>
                  <a:srgbClr val="FFFFFF"/>
                </a:solidFill>
                <a:latin typeface="Times"/>
                <a:ea typeface="Times"/>
                <a:cs typeface="Times"/>
                <a:sym typeface="Times"/>
              </a:defRPr>
            </a:lvl1pPr>
          </a:lstStyle>
          <a:p>
            <a:pPr/>
            <a:r>
              <a:t>Becoming a physician-investigator at Penn</a:t>
            </a:r>
          </a:p>
        </p:txBody>
      </p:sp>
      <p:grpSp>
        <p:nvGrpSpPr>
          <p:cNvPr id="161" name="Group"/>
          <p:cNvGrpSpPr/>
          <p:nvPr/>
        </p:nvGrpSpPr>
        <p:grpSpPr>
          <a:xfrm>
            <a:off x="4419600" y="690562"/>
            <a:ext cx="1524001" cy="2205038"/>
            <a:chOff x="0" y="0"/>
            <a:chExt cx="1524000" cy="2205037"/>
          </a:xfrm>
        </p:grpSpPr>
        <p:grpSp>
          <p:nvGrpSpPr>
            <p:cNvPr id="159" name="Group"/>
            <p:cNvGrpSpPr/>
            <p:nvPr/>
          </p:nvGrpSpPr>
          <p:grpSpPr>
            <a:xfrm>
              <a:off x="0" y="-1"/>
              <a:ext cx="1524001" cy="2205039"/>
              <a:chOff x="0" y="0"/>
              <a:chExt cx="1524000" cy="2205037"/>
            </a:xfrm>
          </p:grpSpPr>
          <p:grpSp>
            <p:nvGrpSpPr>
              <p:cNvPr id="157" name="Group"/>
              <p:cNvGrpSpPr/>
              <p:nvPr/>
            </p:nvGrpSpPr>
            <p:grpSpPr>
              <a:xfrm>
                <a:off x="0" y="452437"/>
                <a:ext cx="1524001" cy="1752601"/>
                <a:chOff x="0" y="0"/>
                <a:chExt cx="1524000" cy="1752600"/>
              </a:xfrm>
            </p:grpSpPr>
            <p:sp>
              <p:nvSpPr>
                <p:cNvPr id="146" name="Shape"/>
                <p:cNvSpPr/>
                <p:nvPr/>
              </p:nvSpPr>
              <p:spPr>
                <a:xfrm>
                  <a:off x="0" y="0"/>
                  <a:ext cx="1524001"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4400" y="21600"/>
                      </a:lnTo>
                      <a:lnTo>
                        <a:pt x="14400" y="13500"/>
                      </a:lnTo>
                      <a:lnTo>
                        <a:pt x="18000" y="13500"/>
                      </a:lnTo>
                      <a:lnTo>
                        <a:pt x="18000" y="16200"/>
                      </a:lnTo>
                      <a:lnTo>
                        <a:pt x="21600" y="10800"/>
                      </a:lnTo>
                      <a:lnTo>
                        <a:pt x="18000" y="5400"/>
                      </a:lnTo>
                      <a:lnTo>
                        <a:pt x="18000" y="8100"/>
                      </a:lnTo>
                      <a:lnTo>
                        <a:pt x="14400" y="8100"/>
                      </a:lnTo>
                      <a:lnTo>
                        <a:pt x="14400" y="0"/>
                      </a:lnTo>
                      <a:close/>
                    </a:path>
                  </a:pathLst>
                </a:custGeom>
                <a:solidFill>
                  <a:srgbClr val="26CC7F"/>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grpSp>
              <p:nvGrpSpPr>
                <p:cNvPr id="156" name="Group"/>
                <p:cNvGrpSpPr/>
                <p:nvPr/>
              </p:nvGrpSpPr>
              <p:grpSpPr>
                <a:xfrm>
                  <a:off x="49212" y="228600"/>
                  <a:ext cx="876301" cy="1338263"/>
                  <a:chOff x="0" y="0"/>
                  <a:chExt cx="876300" cy="1338262"/>
                </a:xfrm>
              </p:grpSpPr>
              <p:grpSp>
                <p:nvGrpSpPr>
                  <p:cNvPr id="149" name="Group"/>
                  <p:cNvGrpSpPr/>
                  <p:nvPr/>
                </p:nvGrpSpPr>
                <p:grpSpPr>
                  <a:xfrm>
                    <a:off x="38100" y="0"/>
                    <a:ext cx="838200" cy="914400"/>
                    <a:chOff x="0" y="0"/>
                    <a:chExt cx="838200" cy="914400"/>
                  </a:xfrm>
                </p:grpSpPr>
                <p:sp>
                  <p:nvSpPr>
                    <p:cNvPr id="147" name="Rectangle"/>
                    <p:cNvSpPr/>
                    <p:nvPr/>
                  </p:nvSpPr>
                  <p:spPr>
                    <a:xfrm>
                      <a:off x="0" y="0"/>
                      <a:ext cx="838200" cy="914400"/>
                    </a:xfrm>
                    <a:prstGeom prst="rect">
                      <a:avLst/>
                    </a:prstGeom>
                    <a:solidFill>
                      <a:srgbClr val="FFFC94"/>
                    </a:solidFill>
                    <a:ln w="9525" cap="flat">
                      <a:solidFill>
                        <a:srgbClr val="FFFFFF"/>
                      </a:solidFill>
                      <a:prstDash val="solid"/>
                      <a:round/>
                    </a:ln>
                    <a:effectLst/>
                  </p:spPr>
                  <p:txBody>
                    <a:bodyPr wrap="square" lIns="45719" tIns="45719" rIns="45719" bIns="45719" numCol="1" anchor="ctr">
                      <a:noAutofit/>
                    </a:bodyPr>
                    <a:lstStyle/>
                    <a:p>
                      <a:pPr algn="ctr" defTabSz="457200">
                        <a:defRPr sz="1600">
                          <a:solidFill>
                            <a:srgbClr val="BE7960"/>
                          </a:solidFill>
                          <a:latin typeface="Times"/>
                          <a:ea typeface="Times"/>
                          <a:cs typeface="Times"/>
                          <a:sym typeface="Times"/>
                        </a:defRPr>
                      </a:pPr>
                    </a:p>
                  </p:txBody>
                </p:sp>
                <p:sp>
                  <p:nvSpPr>
                    <p:cNvPr id="148" name="grad"/>
                    <p:cNvSpPr/>
                    <p:nvPr/>
                  </p:nvSpPr>
                  <p:spPr>
                    <a:xfrm>
                      <a:off x="186501" y="290829"/>
                      <a:ext cx="465198"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600">
                          <a:solidFill>
                            <a:srgbClr val="BE7960"/>
                          </a:solidFill>
                          <a:latin typeface="Times"/>
                          <a:ea typeface="Times"/>
                          <a:cs typeface="Times"/>
                          <a:sym typeface="Times"/>
                        </a:defRPr>
                      </a:lvl1pPr>
                    </a:lstStyle>
                    <a:p>
                      <a:pPr/>
                      <a:r>
                        <a:t>grad</a:t>
                      </a:r>
                    </a:p>
                  </p:txBody>
                </p:sp>
              </p:grpSp>
              <p:grpSp>
                <p:nvGrpSpPr>
                  <p:cNvPr id="152" name="Group"/>
                  <p:cNvGrpSpPr/>
                  <p:nvPr/>
                </p:nvGrpSpPr>
                <p:grpSpPr>
                  <a:xfrm>
                    <a:off x="-1" y="957262"/>
                    <a:ext cx="419101" cy="381001"/>
                    <a:chOff x="0" y="0"/>
                    <a:chExt cx="419100" cy="381000"/>
                  </a:xfrm>
                </p:grpSpPr>
                <p:sp>
                  <p:nvSpPr>
                    <p:cNvPr id="150" name="Square"/>
                    <p:cNvSpPr/>
                    <p:nvPr/>
                  </p:nvSpPr>
                  <p:spPr>
                    <a:xfrm>
                      <a:off x="38100" y="0"/>
                      <a:ext cx="381000" cy="381000"/>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51" name="lab"/>
                    <p:cNvSpPr/>
                    <p:nvPr/>
                  </p:nvSpPr>
                  <p:spPr>
                    <a:xfrm>
                      <a:off x="0" y="12700"/>
                      <a:ext cx="352386"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600">
                          <a:solidFill>
                            <a:srgbClr val="FFFF99"/>
                          </a:solidFill>
                          <a:latin typeface="Times"/>
                          <a:ea typeface="Times"/>
                          <a:cs typeface="Times"/>
                          <a:sym typeface="Times"/>
                        </a:defRPr>
                      </a:lvl1pPr>
                    </a:lstStyle>
                    <a:p>
                      <a:pPr/>
                      <a:r>
                        <a:t>lab</a:t>
                      </a:r>
                    </a:p>
                  </p:txBody>
                </p:sp>
              </p:grpSp>
              <p:grpSp>
                <p:nvGrpSpPr>
                  <p:cNvPr id="155" name="Group"/>
                  <p:cNvGrpSpPr/>
                  <p:nvPr/>
                </p:nvGrpSpPr>
                <p:grpSpPr>
                  <a:xfrm>
                    <a:off x="455612" y="957262"/>
                    <a:ext cx="419101" cy="381001"/>
                    <a:chOff x="0" y="0"/>
                    <a:chExt cx="419100" cy="381000"/>
                  </a:xfrm>
                </p:grpSpPr>
                <p:sp>
                  <p:nvSpPr>
                    <p:cNvPr id="153" name="Square"/>
                    <p:cNvSpPr/>
                    <p:nvPr/>
                  </p:nvSpPr>
                  <p:spPr>
                    <a:xfrm>
                      <a:off x="38100" y="0"/>
                      <a:ext cx="381000" cy="381000"/>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54" name="lab"/>
                    <p:cNvSpPr/>
                    <p:nvPr/>
                  </p:nvSpPr>
                  <p:spPr>
                    <a:xfrm>
                      <a:off x="0" y="12700"/>
                      <a:ext cx="352386"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600">
                          <a:solidFill>
                            <a:srgbClr val="FFFF99"/>
                          </a:solidFill>
                          <a:latin typeface="Times"/>
                          <a:ea typeface="Times"/>
                          <a:cs typeface="Times"/>
                          <a:sym typeface="Times"/>
                        </a:defRPr>
                      </a:lvl1pPr>
                    </a:lstStyle>
                    <a:p>
                      <a:pPr/>
                      <a:r>
                        <a:t>lab</a:t>
                      </a:r>
                    </a:p>
                  </p:txBody>
                </p:sp>
              </p:grpSp>
            </p:grpSp>
          </p:grpSp>
          <p:sp>
            <p:nvSpPr>
              <p:cNvPr id="158" name="Year 3"/>
              <p:cNvSpPr/>
              <p:nvPr/>
            </p:nvSpPr>
            <p:spPr>
              <a:xfrm>
                <a:off x="4762" y="0"/>
                <a:ext cx="631092"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600">
                    <a:solidFill>
                      <a:srgbClr val="FFFFFF"/>
                    </a:solidFill>
                    <a:latin typeface="Times"/>
                    <a:ea typeface="Times"/>
                    <a:cs typeface="Times"/>
                    <a:sym typeface="Times"/>
                  </a:defRPr>
                </a:lvl1pPr>
              </a:lstStyle>
              <a:p>
                <a:pPr/>
                <a:r>
                  <a:t>Year 3</a:t>
                </a:r>
              </a:p>
            </p:txBody>
          </p:sp>
        </p:grpSp>
        <p:sp>
          <p:nvSpPr>
            <p:cNvPr id="160" name="prelim."/>
            <p:cNvSpPr/>
            <p:nvPr/>
          </p:nvSpPr>
          <p:spPr>
            <a:xfrm>
              <a:off x="762000" y="1154112"/>
              <a:ext cx="612711"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rgbClr val="FF100C"/>
                  </a:solidFill>
                  <a:latin typeface="Times"/>
                  <a:ea typeface="Times"/>
                  <a:cs typeface="Times"/>
                  <a:sym typeface="Times"/>
                </a:defRPr>
              </a:lvl1pPr>
            </a:lstStyle>
            <a:p>
              <a:pPr/>
              <a:r>
                <a:t>prelim.</a:t>
              </a:r>
            </a:p>
          </p:txBody>
        </p:sp>
      </p:grpSp>
      <p:grpSp>
        <p:nvGrpSpPr>
          <p:cNvPr id="167" name="Group"/>
          <p:cNvGrpSpPr/>
          <p:nvPr/>
        </p:nvGrpSpPr>
        <p:grpSpPr>
          <a:xfrm>
            <a:off x="6389687" y="3724692"/>
            <a:ext cx="1905001" cy="2564349"/>
            <a:chOff x="0" y="0"/>
            <a:chExt cx="1905000" cy="2564347"/>
          </a:xfrm>
        </p:grpSpPr>
        <p:sp>
          <p:nvSpPr>
            <p:cNvPr id="162" name="Chevron"/>
            <p:cNvSpPr/>
            <p:nvPr/>
          </p:nvSpPr>
          <p:spPr>
            <a:xfrm rot="5315965">
              <a:off x="239712" y="313907"/>
              <a:ext cx="1371601" cy="762001"/>
            </a:xfrm>
            <a:prstGeom prst="chevron">
              <a:avLst>
                <a:gd name="adj" fmla="val 45000"/>
              </a:avLst>
            </a:prstGeom>
            <a:solidFill>
              <a:srgbClr val="48CA80"/>
            </a:solidFill>
            <a:ln w="12700" cap="flat">
              <a:noFill/>
              <a:miter lim="400000"/>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63" name="Rectangle"/>
            <p:cNvSpPr/>
            <p:nvPr/>
          </p:nvSpPr>
          <p:spPr>
            <a:xfrm>
              <a:off x="0" y="694907"/>
              <a:ext cx="1905000" cy="1524001"/>
            </a:xfrm>
            <a:prstGeom prst="rect">
              <a:avLst/>
            </a:prstGeom>
            <a:solidFill>
              <a:srgbClr val="48CA80"/>
            </a:solidFill>
            <a:ln w="12700" cap="flat">
              <a:noFill/>
              <a:miter lim="400000"/>
            </a:ln>
            <a:effectLst/>
          </p:spPr>
          <p:txBody>
            <a:bodyPr wrap="square" lIns="45719" tIns="45719" rIns="45719" bIns="45719" numCol="1" anchor="ctr">
              <a:noAutofit/>
            </a:bodyPr>
            <a:lstStyle/>
            <a:p>
              <a:pPr algn="ctr" defTabSz="457200">
                <a:defRPr sz="2000">
                  <a:solidFill>
                    <a:srgbClr val="5C1F00"/>
                  </a:solidFill>
                  <a:latin typeface="Times"/>
                  <a:ea typeface="Times"/>
                  <a:cs typeface="Times"/>
                  <a:sym typeface="Times"/>
                </a:defRPr>
              </a:pPr>
            </a:p>
          </p:txBody>
        </p:sp>
        <p:sp>
          <p:nvSpPr>
            <p:cNvPr id="164" name="Rectangle"/>
            <p:cNvSpPr/>
            <p:nvPr/>
          </p:nvSpPr>
          <p:spPr>
            <a:xfrm>
              <a:off x="338137" y="990182"/>
              <a:ext cx="1143001" cy="914401"/>
            </a:xfrm>
            <a:prstGeom prst="rect">
              <a:avLst/>
            </a:prstGeom>
            <a:solidFill>
              <a:srgbClr val="FFFC94"/>
            </a:solidFill>
            <a:ln w="9525" cap="flat">
              <a:solidFill>
                <a:srgbClr val="FFFFFF"/>
              </a:solidFill>
              <a:prstDash val="solid"/>
              <a:round/>
            </a:ln>
            <a:effectLst/>
          </p:spPr>
          <p:txBody>
            <a:bodyPr wrap="square" lIns="45719" tIns="45719" rIns="45719" bIns="45719" numCol="1" anchor="ctr">
              <a:noAutofit/>
            </a:bodyPr>
            <a:lstStyle/>
            <a:p>
              <a:pPr algn="ctr" defTabSz="457200">
                <a:defRPr sz="2000">
                  <a:solidFill>
                    <a:srgbClr val="FFFFFF"/>
                  </a:solidFill>
                  <a:latin typeface="Times"/>
                  <a:ea typeface="Times"/>
                  <a:cs typeface="Times"/>
                  <a:sym typeface="Times"/>
                </a:defRPr>
              </a:pPr>
            </a:p>
          </p:txBody>
        </p:sp>
        <p:sp>
          <p:nvSpPr>
            <p:cNvPr id="165" name="Med…"/>
            <p:cNvSpPr/>
            <p:nvPr/>
          </p:nvSpPr>
          <p:spPr>
            <a:xfrm>
              <a:off x="593236" y="1101307"/>
              <a:ext cx="66137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defTabSz="457200">
                <a:defRPr b="1" sz="2000">
                  <a:solidFill>
                    <a:srgbClr val="FF100C"/>
                  </a:solidFill>
                  <a:latin typeface="Times"/>
                  <a:ea typeface="Times"/>
                  <a:cs typeface="Times"/>
                  <a:sym typeface="Times"/>
                </a:defRPr>
              </a:pPr>
              <a:r>
                <a:t>Med</a:t>
              </a:r>
            </a:p>
            <a:p>
              <a:pPr algn="ctr" defTabSz="457200">
                <a:defRPr b="1" sz="2000">
                  <a:solidFill>
                    <a:srgbClr val="FF100C"/>
                  </a:solidFill>
                  <a:latin typeface="Times"/>
                  <a:ea typeface="Times"/>
                  <a:cs typeface="Times"/>
                  <a:sym typeface="Times"/>
                </a:defRPr>
              </a:pPr>
              <a:r>
                <a:t>3/4</a:t>
              </a:r>
            </a:p>
          </p:txBody>
        </p:sp>
        <p:sp>
          <p:nvSpPr>
            <p:cNvPr id="166" name="About 16 mos"/>
            <p:cNvSpPr/>
            <p:nvPr/>
          </p:nvSpPr>
          <p:spPr>
            <a:xfrm>
              <a:off x="397688" y="2231607"/>
              <a:ext cx="1255674"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FFFFFF"/>
                  </a:solidFill>
                  <a:latin typeface="Times"/>
                  <a:ea typeface="Times"/>
                  <a:cs typeface="Times"/>
                  <a:sym typeface="Times"/>
                </a:defRPr>
              </a:lvl1pPr>
            </a:lstStyle>
            <a:p>
              <a:pPr/>
              <a:r>
                <a:t>About 16 mos</a:t>
              </a:r>
            </a:p>
          </p:txBody>
        </p:sp>
      </p:grpSp>
      <p:sp>
        <p:nvSpPr>
          <p:cNvPr id="168" name="Years 1&amp;2"/>
          <p:cNvSpPr/>
          <p:nvPr/>
        </p:nvSpPr>
        <p:spPr>
          <a:xfrm>
            <a:off x="1562100" y="690562"/>
            <a:ext cx="969824"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FFFFFF"/>
                </a:solidFill>
                <a:latin typeface="Times"/>
                <a:ea typeface="Times"/>
                <a:cs typeface="Times"/>
                <a:sym typeface="Times"/>
              </a:defRPr>
            </a:lvl1pPr>
          </a:lstStyle>
          <a:p>
            <a:pPr/>
            <a:r>
              <a:t>Years 1&amp;2</a:t>
            </a:r>
          </a:p>
        </p:txBody>
      </p:sp>
      <p:grpSp>
        <p:nvGrpSpPr>
          <p:cNvPr id="187" name="Group"/>
          <p:cNvGrpSpPr/>
          <p:nvPr/>
        </p:nvGrpSpPr>
        <p:grpSpPr>
          <a:xfrm>
            <a:off x="609600" y="1143000"/>
            <a:ext cx="3505200" cy="1752600"/>
            <a:chOff x="0" y="0"/>
            <a:chExt cx="3505200" cy="1752600"/>
          </a:xfrm>
        </p:grpSpPr>
        <p:sp>
          <p:nvSpPr>
            <p:cNvPr id="169" name="Arrow"/>
            <p:cNvSpPr/>
            <p:nvPr/>
          </p:nvSpPr>
          <p:spPr>
            <a:xfrm>
              <a:off x="2819400" y="533400"/>
              <a:ext cx="685800" cy="762000"/>
            </a:xfrm>
            <a:prstGeom prst="rightArrow">
              <a:avLst>
                <a:gd name="adj1" fmla="val 50000"/>
                <a:gd name="adj2" fmla="val 25000"/>
              </a:avLst>
            </a:prstGeom>
            <a:solidFill>
              <a:srgbClr val="118D2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0" name="Rectangle"/>
            <p:cNvSpPr/>
            <p:nvPr/>
          </p:nvSpPr>
          <p:spPr>
            <a:xfrm>
              <a:off x="1338262" y="876300"/>
              <a:ext cx="595314" cy="876300"/>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1" name="Rectangle"/>
            <p:cNvSpPr/>
            <p:nvPr/>
          </p:nvSpPr>
          <p:spPr>
            <a:xfrm>
              <a:off x="2528887" y="0"/>
              <a:ext cx="595314" cy="876300"/>
            </a:xfrm>
            <a:prstGeom prst="rect">
              <a:avLst/>
            </a:prstGeom>
            <a:solidFill>
              <a:srgbClr val="48CA80"/>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2" name="Rectangle"/>
            <p:cNvSpPr/>
            <p:nvPr/>
          </p:nvSpPr>
          <p:spPr>
            <a:xfrm>
              <a:off x="2528887" y="876300"/>
              <a:ext cx="595314" cy="876300"/>
            </a:xfrm>
            <a:prstGeom prst="rect">
              <a:avLst/>
            </a:prstGeom>
            <a:solidFill>
              <a:srgbClr val="DEDB81"/>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3" name="Rectangle"/>
            <p:cNvSpPr/>
            <p:nvPr/>
          </p:nvSpPr>
          <p:spPr>
            <a:xfrm>
              <a:off x="1933574" y="0"/>
              <a:ext cx="595314" cy="876300"/>
            </a:xfrm>
            <a:prstGeom prst="rect">
              <a:avLst/>
            </a:prstGeom>
            <a:solidFill>
              <a:srgbClr val="118D2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4" name="Rectangle"/>
            <p:cNvSpPr/>
            <p:nvPr/>
          </p:nvSpPr>
          <p:spPr>
            <a:xfrm>
              <a:off x="1933574" y="876300"/>
              <a:ext cx="595314" cy="876300"/>
            </a:xfrm>
            <a:prstGeom prst="rect">
              <a:avLst/>
            </a:prstGeom>
            <a:solidFill>
              <a:srgbClr val="DEDB81"/>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5" name="Rectangle"/>
            <p:cNvSpPr/>
            <p:nvPr/>
          </p:nvSpPr>
          <p:spPr>
            <a:xfrm>
              <a:off x="184149" y="0"/>
              <a:ext cx="1154114" cy="876300"/>
            </a:xfrm>
            <a:prstGeom prst="rect">
              <a:avLst/>
            </a:prstGeom>
            <a:solidFill>
              <a:srgbClr val="118D2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6" name="Rectangle"/>
            <p:cNvSpPr/>
            <p:nvPr/>
          </p:nvSpPr>
          <p:spPr>
            <a:xfrm>
              <a:off x="184150" y="876300"/>
              <a:ext cx="557213" cy="876300"/>
            </a:xfrm>
            <a:prstGeom prst="rect">
              <a:avLst/>
            </a:prstGeom>
            <a:solidFill>
              <a:srgbClr val="DEDB81"/>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7" name="Rectangle"/>
            <p:cNvSpPr/>
            <p:nvPr/>
          </p:nvSpPr>
          <p:spPr>
            <a:xfrm>
              <a:off x="741362" y="876300"/>
              <a:ext cx="596901" cy="876300"/>
            </a:xfrm>
            <a:prstGeom prst="rect">
              <a:avLst/>
            </a:prstGeom>
            <a:solidFill>
              <a:srgbClr val="DEDB81"/>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78" name="Line"/>
            <p:cNvSpPr/>
            <p:nvPr/>
          </p:nvSpPr>
          <p:spPr>
            <a:xfrm flipV="1">
              <a:off x="741362" y="0"/>
              <a:ext cx="1" cy="876300"/>
            </a:xfrm>
            <a:prstGeom prst="line">
              <a:avLst/>
            </a:prstGeom>
            <a:noFill/>
            <a:ln w="9525" cap="flat">
              <a:solidFill>
                <a:srgbClr val="FFFFFF"/>
              </a:solidFill>
              <a:prstDash val="sysDot"/>
              <a:round/>
            </a:ln>
            <a:effectLst/>
          </p:spPr>
          <p:txBody>
            <a:bodyPr wrap="square" lIns="45719" tIns="45719" rIns="45719" bIns="45719" numCol="1" anchor="t">
              <a:noAutofit/>
            </a:bodyPr>
            <a:lstStyle/>
            <a:p>
              <a:pPr/>
            </a:p>
          </p:txBody>
        </p:sp>
        <p:sp>
          <p:nvSpPr>
            <p:cNvPr id="179" name="Rectangle"/>
            <p:cNvSpPr/>
            <p:nvPr/>
          </p:nvSpPr>
          <p:spPr>
            <a:xfrm>
              <a:off x="0" y="876300"/>
              <a:ext cx="185738" cy="876300"/>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180" name="Preclinical"/>
            <p:cNvSpPr/>
            <p:nvPr/>
          </p:nvSpPr>
          <p:spPr>
            <a:xfrm>
              <a:off x="296466" y="279400"/>
              <a:ext cx="864393" cy="320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400">
                  <a:solidFill>
                    <a:srgbClr val="FFFFFF"/>
                  </a:solidFill>
                  <a:latin typeface="Times"/>
                  <a:ea typeface="Times"/>
                  <a:cs typeface="Times"/>
                  <a:sym typeface="Times"/>
                </a:defRPr>
              </a:lvl1pPr>
            </a:lstStyle>
            <a:p>
              <a:pPr/>
              <a:r>
                <a:t>Preclinical</a:t>
              </a:r>
            </a:p>
          </p:txBody>
        </p:sp>
        <p:sp>
          <p:nvSpPr>
            <p:cNvPr id="181" name="Clinics"/>
            <p:cNvSpPr/>
            <p:nvPr/>
          </p:nvSpPr>
          <p:spPr>
            <a:xfrm>
              <a:off x="2565705" y="304800"/>
              <a:ext cx="535965"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200">
                  <a:solidFill>
                    <a:srgbClr val="FFFFFF"/>
                  </a:solidFill>
                  <a:latin typeface="Times"/>
                  <a:ea typeface="Times"/>
                  <a:cs typeface="Times"/>
                  <a:sym typeface="Times"/>
                </a:defRPr>
              </a:lvl1pPr>
            </a:lstStyle>
            <a:p>
              <a:pPr/>
              <a:r>
                <a:t>Clinics</a:t>
              </a:r>
            </a:p>
          </p:txBody>
        </p:sp>
        <p:sp>
          <p:nvSpPr>
            <p:cNvPr id="182" name="PC"/>
            <p:cNvSpPr/>
            <p:nvPr/>
          </p:nvSpPr>
          <p:spPr>
            <a:xfrm>
              <a:off x="2093783" y="279400"/>
              <a:ext cx="352684"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FFFFFF"/>
                  </a:solidFill>
                  <a:latin typeface="Times"/>
                  <a:ea typeface="Times"/>
                  <a:cs typeface="Times"/>
                  <a:sym typeface="Times"/>
                </a:defRPr>
              </a:lvl1pPr>
            </a:lstStyle>
            <a:p>
              <a:pPr/>
              <a:r>
                <a:t>PC</a:t>
              </a:r>
            </a:p>
          </p:txBody>
        </p:sp>
        <p:sp>
          <p:nvSpPr>
            <p:cNvPr id="183" name="grad"/>
            <p:cNvSpPr/>
            <p:nvPr/>
          </p:nvSpPr>
          <p:spPr>
            <a:xfrm>
              <a:off x="253176" y="1155700"/>
              <a:ext cx="46519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FF100C"/>
                  </a:solidFill>
                  <a:latin typeface="Times"/>
                  <a:ea typeface="Times"/>
                  <a:cs typeface="Times"/>
                  <a:sym typeface="Times"/>
                </a:defRPr>
              </a:lvl1pPr>
            </a:lstStyle>
            <a:p>
              <a:pPr/>
              <a:r>
                <a:t>grad</a:t>
              </a:r>
            </a:p>
          </p:txBody>
        </p:sp>
        <p:sp>
          <p:nvSpPr>
            <p:cNvPr id="184" name="grad"/>
            <p:cNvSpPr/>
            <p:nvPr/>
          </p:nvSpPr>
          <p:spPr>
            <a:xfrm>
              <a:off x="811976" y="1155700"/>
              <a:ext cx="46519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FF100C"/>
                  </a:solidFill>
                  <a:latin typeface="Times"/>
                  <a:ea typeface="Times"/>
                  <a:cs typeface="Times"/>
                  <a:sym typeface="Times"/>
                </a:defRPr>
              </a:lvl1pPr>
            </a:lstStyle>
            <a:p>
              <a:pPr/>
              <a:r>
                <a:t>grad</a:t>
              </a:r>
            </a:p>
          </p:txBody>
        </p:sp>
        <p:sp>
          <p:nvSpPr>
            <p:cNvPr id="185" name="lab"/>
            <p:cNvSpPr/>
            <p:nvPr/>
          </p:nvSpPr>
          <p:spPr>
            <a:xfrm>
              <a:off x="1440676" y="1155700"/>
              <a:ext cx="352386"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FFFF99"/>
                  </a:solidFill>
                  <a:latin typeface="Times"/>
                  <a:ea typeface="Times"/>
                  <a:cs typeface="Times"/>
                  <a:sym typeface="Times"/>
                </a:defRPr>
              </a:lvl1pPr>
            </a:lstStyle>
            <a:p>
              <a:pPr/>
              <a:r>
                <a:t>lab</a:t>
              </a:r>
            </a:p>
          </p:txBody>
        </p:sp>
        <p:sp>
          <p:nvSpPr>
            <p:cNvPr id="186" name="grad"/>
            <p:cNvSpPr/>
            <p:nvPr/>
          </p:nvSpPr>
          <p:spPr>
            <a:xfrm>
              <a:off x="2005776" y="1155700"/>
              <a:ext cx="465198"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FF100C"/>
                  </a:solidFill>
                  <a:latin typeface="Times"/>
                  <a:ea typeface="Times"/>
                  <a:cs typeface="Times"/>
                  <a:sym typeface="Times"/>
                </a:defRPr>
              </a:lvl1pPr>
            </a:lstStyle>
            <a:p>
              <a:pPr/>
              <a:r>
                <a:t>grad</a:t>
              </a:r>
            </a:p>
          </p:txBody>
        </p:sp>
      </p:grpSp>
      <p:sp>
        <p:nvSpPr>
          <p:cNvPr id="188" name="graduation"/>
          <p:cNvSpPr/>
          <p:nvPr/>
        </p:nvSpPr>
        <p:spPr>
          <a:xfrm rot="16200000">
            <a:off x="6055221" y="5138281"/>
            <a:ext cx="973098"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FFFFFF"/>
                </a:solidFill>
                <a:latin typeface="Times"/>
                <a:ea typeface="Times"/>
                <a:cs typeface="Times"/>
                <a:sym typeface="Times"/>
              </a:defRPr>
            </a:lvl1pPr>
          </a:lstStyle>
          <a:p>
            <a:pPr/>
            <a:r>
              <a:t>graduation</a:t>
            </a:r>
          </a:p>
        </p:txBody>
      </p:sp>
      <p:sp>
        <p:nvSpPr>
          <p:cNvPr id="189" name="TiMM"/>
          <p:cNvSpPr/>
          <p:nvPr/>
        </p:nvSpPr>
        <p:spPr>
          <a:xfrm>
            <a:off x="839787" y="2590800"/>
            <a:ext cx="414696"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1000">
                <a:solidFill>
                  <a:srgbClr val="FF100C"/>
                </a:solidFill>
                <a:latin typeface="Times"/>
                <a:ea typeface="Times"/>
                <a:cs typeface="Times"/>
                <a:sym typeface="Times"/>
              </a:defRPr>
            </a:lvl1pPr>
          </a:lstStyle>
          <a:p>
            <a:pPr/>
            <a:r>
              <a:t>TiMM</a:t>
            </a:r>
          </a:p>
        </p:txBody>
      </p:sp>
      <p:sp>
        <p:nvSpPr>
          <p:cNvPr id="190" name="CSTR"/>
          <p:cNvSpPr/>
          <p:nvPr/>
        </p:nvSpPr>
        <p:spPr>
          <a:xfrm>
            <a:off x="2590800" y="2590800"/>
            <a:ext cx="400557" cy="256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1000">
                <a:solidFill>
                  <a:srgbClr val="FF100C"/>
                </a:solidFill>
                <a:latin typeface="Times"/>
                <a:ea typeface="Times"/>
                <a:cs typeface="Times"/>
                <a:sym typeface="Times"/>
              </a:defRPr>
            </a:lvl1pPr>
          </a:lstStyle>
          <a:p>
            <a:pPr/>
            <a:r>
              <a:t>CSTR</a:t>
            </a:r>
          </a:p>
        </p:txBody>
      </p:sp>
      <p:pic>
        <p:nvPicPr>
          <p:cNvPr id="191" name="ED000083.png" descr="ED000083.png"/>
          <p:cNvPicPr>
            <a:picLocks noChangeAspect="1"/>
          </p:cNvPicPr>
          <p:nvPr/>
        </p:nvPicPr>
        <p:blipFill>
          <a:blip r:embed="rId4">
            <a:extLst/>
          </a:blip>
          <a:stretch>
            <a:fillRect/>
          </a:stretch>
        </p:blipFill>
        <p:spPr>
          <a:xfrm>
            <a:off x="6229350" y="4391025"/>
            <a:ext cx="520700" cy="485775"/>
          </a:xfrm>
          <a:prstGeom prst="rect">
            <a:avLst/>
          </a:prstGeom>
          <a:ln w="12700">
            <a:miter lim="400000"/>
          </a:ln>
        </p:spPr>
      </p:pic>
      <p:pic>
        <p:nvPicPr>
          <p:cNvPr id="192" name="ED000083.png" descr="ED000083.png"/>
          <p:cNvPicPr>
            <a:picLocks noChangeAspect="1"/>
          </p:cNvPicPr>
          <p:nvPr/>
        </p:nvPicPr>
        <p:blipFill>
          <a:blip r:embed="rId4">
            <a:extLst/>
          </a:blip>
          <a:stretch>
            <a:fillRect/>
          </a:stretch>
        </p:blipFill>
        <p:spPr>
          <a:xfrm>
            <a:off x="6477000" y="4495800"/>
            <a:ext cx="520700" cy="485775"/>
          </a:xfrm>
          <a:prstGeom prst="rect">
            <a:avLst/>
          </a:prstGeom>
          <a:ln w="12700">
            <a:miter lim="400000"/>
          </a:ln>
        </p:spPr>
      </p:pic>
      <p:pic>
        <p:nvPicPr>
          <p:cNvPr id="193" name="image.png" descr="image.png"/>
          <p:cNvPicPr>
            <a:picLocks noChangeAspect="1"/>
          </p:cNvPicPr>
          <p:nvPr/>
        </p:nvPicPr>
        <p:blipFill>
          <a:blip r:embed="rId5">
            <a:extLst/>
          </a:blip>
          <a:stretch>
            <a:fillRect/>
          </a:stretch>
        </p:blipFill>
        <p:spPr>
          <a:xfrm>
            <a:off x="7696200" y="2286000"/>
            <a:ext cx="533400" cy="609600"/>
          </a:xfrm>
          <a:prstGeom prst="rect">
            <a:avLst/>
          </a:prstGeom>
          <a:ln w="12700">
            <a:miter lim="400000"/>
          </a:ln>
        </p:spPr>
      </p:pic>
      <p:sp>
        <p:nvSpPr>
          <p:cNvPr id="194" name="big dog"/>
          <p:cNvSpPr/>
          <p:nvPr/>
        </p:nvSpPr>
        <p:spPr>
          <a:xfrm>
            <a:off x="1066800" y="5867400"/>
            <a:ext cx="796303"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latin typeface="Times"/>
                <a:ea typeface="Times"/>
                <a:cs typeface="Times"/>
                <a:sym typeface="Times"/>
              </a:defRPr>
            </a:lvl1pPr>
          </a:lstStyle>
          <a:p>
            <a:pPr/>
            <a:r>
              <a:t>big dog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4"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375" name="The bridge years:  Step #4"/>
          <p:cNvSpPr/>
          <p:nvPr/>
        </p:nvSpPr>
        <p:spPr>
          <a:xfrm>
            <a:off x="228600" y="457200"/>
            <a:ext cx="4530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  Step #4</a:t>
            </a:r>
          </a:p>
        </p:txBody>
      </p:sp>
      <p:sp>
        <p:nvSpPr>
          <p:cNvPr id="376" name="Choose your residency/postdoc carefully"/>
          <p:cNvSpPr/>
          <p:nvPr>
            <p:ph type="title" idx="4294967295"/>
          </p:nvPr>
        </p:nvSpPr>
        <p:spPr>
          <a:xfrm>
            <a:off x="381000" y="1219199"/>
            <a:ext cx="7772400" cy="1143002"/>
          </a:xfrm>
          <a:prstGeom prst="rect">
            <a:avLst/>
          </a:prstGeom>
        </p:spPr>
        <p:txBody>
          <a:bodyPr>
            <a:normAutofit fontScale="100000" lnSpcReduction="0"/>
          </a:bodyPr>
          <a:lstStyle>
            <a:lvl1pPr algn="l">
              <a:defRPr sz="3200"/>
            </a:lvl1pPr>
          </a:lstStyle>
          <a:p>
            <a:pPr/>
            <a:r>
              <a:t>Choose your residency/postdoc carefully</a:t>
            </a:r>
          </a:p>
        </p:txBody>
      </p:sp>
      <p:sp>
        <p:nvSpPr>
          <p:cNvPr id="377" name="If postdoc instead of residency, then go where the best science is. Ditto for fellowship after residency.…"/>
          <p:cNvSpPr/>
          <p:nvPr>
            <p:ph type="body" idx="4294967295"/>
          </p:nvPr>
        </p:nvSpPr>
        <p:spPr>
          <a:xfrm>
            <a:off x="457200" y="2057400"/>
            <a:ext cx="8305800" cy="3276600"/>
          </a:xfrm>
          <a:prstGeom prst="rect">
            <a:avLst/>
          </a:prstGeom>
        </p:spPr>
        <p:txBody>
          <a:bodyPr>
            <a:normAutofit fontScale="100000" lnSpcReduction="0"/>
          </a:bodyPr>
          <a:lstStyle/>
          <a:p>
            <a:pPr>
              <a:spcBef>
                <a:spcPts val="400"/>
              </a:spcBef>
              <a:buChar char="•"/>
              <a:defRPr sz="2000"/>
            </a:pPr>
            <a:r>
              <a:t>If postdoc instead of residency, then go where the best science is. Ditto for fellowship after residency.</a:t>
            </a:r>
          </a:p>
          <a:p>
            <a:pPr>
              <a:spcBef>
                <a:spcPts val="400"/>
              </a:spcBef>
              <a:buChar char="•"/>
              <a:defRPr sz="2000"/>
            </a:pPr>
            <a:r>
              <a:t>If residency, go where they value your goals.</a:t>
            </a:r>
          </a:p>
          <a:p>
            <a:pPr lvl="1" marL="742950" indent="-285750">
              <a:spcBef>
                <a:spcPts val="0"/>
              </a:spcBef>
              <a:defRPr sz="1800"/>
            </a:pPr>
            <a:r>
              <a:t>Do you want high quality, intensive clinical training? Many places will offer that. There are other factors to consider as well.</a:t>
            </a:r>
          </a:p>
          <a:p>
            <a:pPr lvl="1" marL="742950" indent="-285750">
              <a:spcBef>
                <a:spcPts val="0"/>
              </a:spcBef>
              <a:defRPr sz="1800"/>
            </a:pPr>
            <a:r>
              <a:t>Get back to research ASAP. When available, “short tracking” is an option worth considering -  your subspecialty training, not your generalist training, is far more likely to be what you will be doing clinically.</a:t>
            </a:r>
          </a:p>
          <a:p>
            <a:pPr lvl="1" marL="742950" indent="-285750">
              <a:spcBef>
                <a:spcPts val="0"/>
              </a:spcBef>
              <a:defRPr sz="1800"/>
            </a:pPr>
            <a:r>
              <a:t>You don’t have to do a residency and fellowship at the same place. Pick fellowships with access to great investigators.</a:t>
            </a:r>
          </a:p>
          <a:p>
            <a:pPr lvl="1" marL="742950" indent="-285750">
              <a:spcBef>
                <a:spcPts val="0"/>
              </a:spcBef>
              <a:defRPr sz="1800"/>
            </a:pPr>
            <a:r>
              <a:t>Different clinical fields and different programs value research differently.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9"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380" name="The bridge years:  Step #4 (cont’d)"/>
          <p:cNvSpPr/>
          <p:nvPr/>
        </p:nvSpPr>
        <p:spPr>
          <a:xfrm>
            <a:off x="228600" y="457200"/>
            <a:ext cx="5933168"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  Step #4 (cont’d)</a:t>
            </a:r>
          </a:p>
        </p:txBody>
      </p:sp>
      <p:sp>
        <p:nvSpPr>
          <p:cNvPr id="381" name="Choose your residency/postdoc carefully"/>
          <p:cNvSpPr/>
          <p:nvPr>
            <p:ph type="title" idx="4294967295"/>
          </p:nvPr>
        </p:nvSpPr>
        <p:spPr>
          <a:xfrm>
            <a:off x="609600" y="1447799"/>
            <a:ext cx="7772400" cy="1143002"/>
          </a:xfrm>
          <a:prstGeom prst="rect">
            <a:avLst/>
          </a:prstGeom>
        </p:spPr>
        <p:txBody>
          <a:bodyPr>
            <a:normAutofit fontScale="100000" lnSpcReduction="0"/>
          </a:bodyPr>
          <a:lstStyle>
            <a:lvl1pPr algn="l">
              <a:defRPr sz="3200"/>
            </a:lvl1pPr>
          </a:lstStyle>
          <a:p>
            <a:pPr/>
            <a:r>
              <a:t>Choose your residency/postdoc carefully</a:t>
            </a:r>
          </a:p>
        </p:txBody>
      </p:sp>
      <p:sp>
        <p:nvSpPr>
          <p:cNvPr id="382" name="Residency directors tend to be clinicians. They are looking for capable candidates who can thrive clinically as residents.…"/>
          <p:cNvSpPr/>
          <p:nvPr>
            <p:ph type="body" idx="4294967295"/>
          </p:nvPr>
        </p:nvSpPr>
        <p:spPr>
          <a:xfrm>
            <a:off x="685800" y="2438400"/>
            <a:ext cx="7772400" cy="3276600"/>
          </a:xfrm>
          <a:prstGeom prst="rect">
            <a:avLst/>
          </a:prstGeom>
        </p:spPr>
        <p:txBody>
          <a:bodyPr>
            <a:normAutofit fontScale="100000" lnSpcReduction="0"/>
          </a:bodyPr>
          <a:lstStyle/>
          <a:p>
            <a:pPr>
              <a:spcBef>
                <a:spcPts val="400"/>
              </a:spcBef>
              <a:buChar char="•"/>
              <a:defRPr sz="2000"/>
            </a:pPr>
            <a:r>
              <a:t>Residency directors tend to be clinicians. They are looking for capable candidates who can thrive clinically as residents.</a:t>
            </a:r>
          </a:p>
          <a:p>
            <a:pPr>
              <a:spcBef>
                <a:spcPts val="400"/>
              </a:spcBef>
              <a:buChar char="•"/>
              <a:defRPr sz="2000"/>
            </a:pPr>
            <a:r>
              <a:t>Popular programs often screen candidates using board scores and clerkship grades before they even consider factors like research experience &amp; success.</a:t>
            </a:r>
          </a:p>
          <a:p>
            <a:pPr>
              <a:spcBef>
                <a:spcPts val="400"/>
              </a:spcBef>
              <a:buChar char="•"/>
              <a:defRPr sz="2000"/>
            </a:pPr>
            <a:r>
              <a:t>To maximize your match outcome, do well clinically, especially in core rotations and the sub-internship.</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4"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385" name="The bridge years:  Step #5"/>
          <p:cNvSpPr/>
          <p:nvPr/>
        </p:nvSpPr>
        <p:spPr>
          <a:xfrm>
            <a:off x="228600" y="457200"/>
            <a:ext cx="4530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  Step #5</a:t>
            </a:r>
          </a:p>
        </p:txBody>
      </p:sp>
      <p:sp>
        <p:nvSpPr>
          <p:cNvPr id="386" name="Prepare for the job search"/>
          <p:cNvSpPr/>
          <p:nvPr>
            <p:ph type="title" idx="4294967295"/>
          </p:nvPr>
        </p:nvSpPr>
        <p:spPr>
          <a:xfrm>
            <a:off x="609600" y="761999"/>
            <a:ext cx="7772400" cy="1143002"/>
          </a:xfrm>
          <a:prstGeom prst="rect">
            <a:avLst/>
          </a:prstGeom>
        </p:spPr>
        <p:txBody>
          <a:bodyPr>
            <a:normAutofit fontScale="100000" lnSpcReduction="0"/>
          </a:bodyPr>
          <a:lstStyle>
            <a:lvl1pPr algn="l">
              <a:defRPr sz="3200"/>
            </a:lvl1pPr>
          </a:lstStyle>
          <a:p>
            <a:pPr/>
            <a:r>
              <a:t>Prepare for the job search</a:t>
            </a:r>
          </a:p>
        </p:txBody>
      </p:sp>
      <p:sp>
        <p:nvSpPr>
          <p:cNvPr id="387" name="Hiring new tenure track faculty is expensive and it will be awhile before you can cover your costs. The person who hires you will want to be as certain as possible that are likely to succeed.…"/>
          <p:cNvSpPr/>
          <p:nvPr>
            <p:ph type="body" idx="4294967295"/>
          </p:nvPr>
        </p:nvSpPr>
        <p:spPr>
          <a:xfrm>
            <a:off x="685800" y="1600200"/>
            <a:ext cx="7772400" cy="3276600"/>
          </a:xfrm>
          <a:prstGeom prst="rect">
            <a:avLst/>
          </a:prstGeom>
        </p:spPr>
        <p:txBody>
          <a:bodyPr>
            <a:normAutofit fontScale="100000" lnSpcReduction="0"/>
          </a:bodyPr>
          <a:lstStyle/>
          <a:p>
            <a:pPr marL="329184" indent="-329184" defTabSz="877823">
              <a:spcBef>
                <a:spcPts val="400"/>
              </a:spcBef>
              <a:buChar char="•"/>
              <a:defRPr sz="1919"/>
            </a:pPr>
            <a:r>
              <a:t>Hiring new tenure track faculty is expensive and it will be awhile before you can cover your costs. The person who hires you will want to be as certain as possible that are likely to succeed.</a:t>
            </a:r>
          </a:p>
          <a:p>
            <a:pPr lvl="1" marL="713231" indent="-274320" defTabSz="877823">
              <a:spcBef>
                <a:spcPts val="0"/>
              </a:spcBef>
              <a:defRPr sz="1727"/>
            </a:pPr>
            <a:r>
              <a:t>Success in the post-residency/postdoc years is used to predict subsequent success</a:t>
            </a:r>
          </a:p>
          <a:p>
            <a:pPr lvl="1" marL="713231" indent="-274320" defTabSz="877823">
              <a:spcBef>
                <a:spcPts val="0"/>
              </a:spcBef>
              <a:defRPr sz="1727"/>
            </a:pPr>
            <a:r>
              <a:t>Demonstrate your skills along the way, by completing projects, publishing manuscripts and obtaining grant funding (e.g. K awards)</a:t>
            </a:r>
          </a:p>
          <a:p>
            <a:pPr marL="329184" indent="-329184" defTabSz="877823">
              <a:spcBef>
                <a:spcPts val="400"/>
              </a:spcBef>
              <a:buChar char="•"/>
              <a:defRPr sz="1919"/>
            </a:pPr>
            <a:r>
              <a:t>Find mentors. Make contacts with people who can attest to your qualities and/or collaborate with you in the future.</a:t>
            </a:r>
          </a:p>
          <a:p>
            <a:pPr marL="329184" indent="-329184" defTabSz="877823">
              <a:spcBef>
                <a:spcPts val="400"/>
              </a:spcBef>
              <a:buChar char="•"/>
              <a:defRPr sz="1919"/>
            </a:pPr>
            <a:r>
              <a:t>Most physician-scientists are in clinical departments.</a:t>
            </a:r>
          </a:p>
          <a:p>
            <a:pPr marL="329184" indent="-329184" defTabSz="877823">
              <a:spcBef>
                <a:spcPts val="400"/>
              </a:spcBef>
              <a:buChar char="•"/>
              <a:defRPr sz="1919"/>
            </a:pPr>
            <a:r>
              <a:t>There </a:t>
            </a:r>
            <a:r>
              <a:rPr u="sng"/>
              <a:t>will </a:t>
            </a:r>
            <a:r>
              <a:t>be a job for you…</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9" name="Picture 1.png" descr="Picture 1.png"/>
          <p:cNvPicPr>
            <a:picLocks noChangeAspect="1"/>
          </p:cNvPicPr>
          <p:nvPr/>
        </p:nvPicPr>
        <p:blipFill>
          <a:blip r:embed="rId2">
            <a:extLst/>
          </a:blip>
          <a:stretch>
            <a:fillRect/>
          </a:stretch>
        </p:blipFill>
        <p:spPr>
          <a:xfrm>
            <a:off x="1905000" y="1409700"/>
            <a:ext cx="4457700" cy="4381500"/>
          </a:xfrm>
          <a:prstGeom prst="rect">
            <a:avLst/>
          </a:prstGeom>
          <a:ln w="12700">
            <a:miter lim="400000"/>
          </a:ln>
        </p:spPr>
      </p:pic>
      <p:sp>
        <p:nvSpPr>
          <p:cNvPr id="390" name="The number of physicians performing research and teaching has been essentially unchanged for years"/>
          <p:cNvSpPr/>
          <p:nvPr/>
        </p:nvSpPr>
        <p:spPr>
          <a:xfrm>
            <a:off x="838200" y="380999"/>
            <a:ext cx="6629400"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600"/>
            </a:lvl1pPr>
          </a:lstStyle>
          <a:p>
            <a:pPr/>
            <a:r>
              <a:t>The number of physicians performing research and teaching has been essentially unchanged for years</a:t>
            </a:r>
          </a:p>
        </p:txBody>
      </p:sp>
      <p:sp>
        <p:nvSpPr>
          <p:cNvPr id="391" name="Adapted from Tim Ley’s analysis of AMA data"/>
          <p:cNvSpPr/>
          <p:nvPr/>
        </p:nvSpPr>
        <p:spPr>
          <a:xfrm>
            <a:off x="5867399" y="6477000"/>
            <a:ext cx="2916286" cy="2392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1100"/>
            </a:lvl1pPr>
          </a:lstStyle>
          <a:p>
            <a:pPr/>
            <a:r>
              <a:t>Adapted from Tim Ley’s analysis of AMA data</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If the average career length is 30 years, then 500 new physician-investigators are needed each year just to maintain steady state."/>
          <p:cNvSpPr/>
          <p:nvPr/>
        </p:nvSpPr>
        <p:spPr>
          <a:xfrm>
            <a:off x="762000" y="1295400"/>
            <a:ext cx="7162800" cy="959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2000"/>
            </a:lvl1pPr>
          </a:lstStyle>
          <a:p>
            <a:pPr/>
            <a:r>
              <a:t>If the average career length is 30 years, then 500 new physician-investigators are needed each year just to maintain steady state. </a:t>
            </a:r>
          </a:p>
        </p:txBody>
      </p:sp>
      <p:sp>
        <p:nvSpPr>
          <p:cNvPr id="394" name="This is approximately the number of MD-PhD program graduates per year -  not all of whom will choose to become physician-investigators."/>
          <p:cNvSpPr/>
          <p:nvPr/>
        </p:nvSpPr>
        <p:spPr>
          <a:xfrm>
            <a:off x="1904999" y="2590800"/>
            <a:ext cx="4572002"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800">
                <a:solidFill>
                  <a:srgbClr val="0000FF"/>
                </a:solidFill>
              </a:defRPr>
            </a:lvl1pPr>
          </a:lstStyle>
          <a:p>
            <a:pPr/>
            <a:r>
              <a:t>This is approximately the number of MD-PhD program graduates per year -  not all of whom will choose to become physician-investigators.</a:t>
            </a:r>
          </a:p>
        </p:txBody>
      </p:sp>
      <p:sp>
        <p:nvSpPr>
          <p:cNvPr id="395" name="There will be a job for you, but you need to make sure that the one you get is the one you want -  and the one that best fits with your career goals."/>
          <p:cNvSpPr/>
          <p:nvPr/>
        </p:nvSpPr>
        <p:spPr>
          <a:xfrm>
            <a:off x="304800" y="5562600"/>
            <a:ext cx="5029200"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There will be a job for you, but you need to make sure that the one you get is the one you want -  and the one that best fits with your career goals.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7" name="Picture 2.png" descr="Picture 2.png"/>
          <p:cNvPicPr>
            <a:picLocks noChangeAspect="1"/>
          </p:cNvPicPr>
          <p:nvPr/>
        </p:nvPicPr>
        <p:blipFill>
          <a:blip r:embed="rId2">
            <a:extLst/>
          </a:blip>
          <a:stretch>
            <a:fillRect/>
          </a:stretch>
        </p:blipFill>
        <p:spPr>
          <a:xfrm>
            <a:off x="609600" y="1447800"/>
            <a:ext cx="7924800" cy="2360613"/>
          </a:xfrm>
          <a:prstGeom prst="rect">
            <a:avLst/>
          </a:prstGeom>
          <a:ln w="12700">
            <a:miter lim="400000"/>
          </a:ln>
        </p:spPr>
      </p:pic>
      <p:sp>
        <p:nvSpPr>
          <p:cNvPr id="398" name="http://grants1.nih.gov/training/F_files_nrsa.htm"/>
          <p:cNvSpPr/>
          <p:nvPr/>
        </p:nvSpPr>
        <p:spPr>
          <a:xfrm>
            <a:off x="685800" y="4114800"/>
            <a:ext cx="78486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2000"/>
            </a:lvl1pPr>
          </a:lstStyle>
          <a:p>
            <a:pPr/>
            <a:r>
              <a:t>http://grants1.nih.gov/training/F_files_nrsa.htm</a:t>
            </a:r>
          </a:p>
        </p:txBody>
      </p:sp>
      <p:sp>
        <p:nvSpPr>
          <p:cNvPr id="399" name="Look for opportunities to compete for grants during grad school"/>
          <p:cNvSpPr/>
          <p:nvPr/>
        </p:nvSpPr>
        <p:spPr>
          <a:xfrm>
            <a:off x="304799" y="685800"/>
            <a:ext cx="647056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0000"/>
                </a:solidFill>
              </a:defRPr>
            </a:lvl1pPr>
          </a:lstStyle>
          <a:p>
            <a:pPr/>
            <a:r>
              <a:t>Look for opportunities to compete for grants during grad school</a:t>
            </a:r>
          </a:p>
        </p:txBody>
      </p:sp>
      <p:sp>
        <p:nvSpPr>
          <p:cNvPr id="400" name="Your support thru the MD-PhD program doesn’t depend on your ability to obtain your own funding, but this is a great opportunity to practice skills you will need later. It also helps your thesis mentor and looks great on your cv and may give you access to funds for professional use."/>
          <p:cNvSpPr/>
          <p:nvPr/>
        </p:nvSpPr>
        <p:spPr>
          <a:xfrm>
            <a:off x="304800" y="5181600"/>
            <a:ext cx="784860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Your support thru the MD-PhD program doesn’t depend on your ability to obtain your own funding, but this is a great opportunity to practice skills you will need later. It also helps your thesis mentor and looks great on your cv and may give you access to funds for professional use.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lide Number"/>
          <p:cNvSpPr/>
          <p:nvPr>
            <p:ph type="sldNum" sz="quarter" idx="2"/>
          </p:nvPr>
        </p:nvSpPr>
        <p:spPr>
          <a:xfrm>
            <a:off x="8923997" y="6650037"/>
            <a:ext cx="220003" cy="231141"/>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Calibri"/>
                <a:ea typeface="Calibri"/>
                <a:cs typeface="Calibri"/>
                <a:sym typeface="Calibri"/>
              </a:defRPr>
            </a:lvl1pPr>
          </a:lstStyle>
          <a:p>
            <a:pPr/>
            <a:fld id="{86CB4B4D-7CA3-9044-876B-883B54F8677D}" type="slidenum"/>
          </a:p>
        </p:txBody>
      </p:sp>
      <p:graphicFrame>
        <p:nvGraphicFramePr>
          <p:cNvPr id="403" name="2 Axis Chart"/>
          <p:cNvGraphicFramePr/>
          <p:nvPr/>
        </p:nvGraphicFramePr>
        <p:xfrm>
          <a:off x="744079" y="1405143"/>
          <a:ext cx="7833667" cy="4760409"/>
        </p:xfrm>
        <a:graphic xmlns:a="http://schemas.openxmlformats.org/drawingml/2006/main">
          <a:graphicData uri="http://schemas.openxmlformats.org/drawingml/2006/chart">
            <c:chart xmlns:c="http://schemas.openxmlformats.org/drawingml/2006/chart" r:id="rId2"/>
          </a:graphicData>
        </a:graphic>
      </p:graphicFrame>
      <p:sp>
        <p:nvSpPr>
          <p:cNvPr id="404" name="SUCCESS RATE OF KIRSCHSTEIN-NRSA PRE-DOCTORAL  FELLOWSHIP (F31) APPLICATIONS"/>
          <p:cNvSpPr/>
          <p:nvPr>
            <p:ph type="title" idx="4294967295"/>
          </p:nvPr>
        </p:nvSpPr>
        <p:spPr>
          <a:xfrm>
            <a:off x="1860550" y="201612"/>
            <a:ext cx="6838950" cy="563563"/>
          </a:xfrm>
          <a:prstGeom prst="rect">
            <a:avLst/>
          </a:prstGeom>
        </p:spPr>
        <p:txBody>
          <a:bodyPr>
            <a:normAutofit fontScale="100000" lnSpcReduction="0"/>
          </a:bodyPr>
          <a:lstStyle/>
          <a:p>
            <a:pPr algn="r" defTabSz="868680">
              <a:defRPr b="1" sz="1520">
                <a:solidFill>
                  <a:srgbClr val="FFFFFF"/>
                </a:solidFill>
                <a:latin typeface="Calibri"/>
                <a:ea typeface="Calibri"/>
                <a:cs typeface="Calibri"/>
                <a:sym typeface="Calibri"/>
              </a:defRPr>
            </a:pPr>
            <a:r>
              <a:t>SUCCESS RATE OF KIRSCHSTEIN-NRSA PRE-DOCTORAL </a:t>
            </a:r>
            <a:br/>
            <a:r>
              <a:t>FELLOWSHIP (F31) APPLICATIONS</a:t>
            </a:r>
          </a:p>
        </p:txBody>
      </p:sp>
      <p:sp>
        <p:nvSpPr>
          <p:cNvPr id="405" name="Fiscal Year"/>
          <p:cNvSpPr/>
          <p:nvPr/>
        </p:nvSpPr>
        <p:spPr>
          <a:xfrm>
            <a:off x="4151312" y="6229350"/>
            <a:ext cx="739637"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latin typeface="Calibri"/>
                <a:ea typeface="Calibri"/>
                <a:cs typeface="Calibri"/>
                <a:sym typeface="Calibri"/>
              </a:defRPr>
            </a:lvl1pPr>
          </a:lstStyle>
          <a:p>
            <a:pPr/>
            <a:r>
              <a:t>Fiscal Year</a:t>
            </a:r>
          </a:p>
        </p:txBody>
      </p:sp>
      <p:sp>
        <p:nvSpPr>
          <p:cNvPr id="406" name="Number of Applications/ Awards"/>
          <p:cNvSpPr/>
          <p:nvPr/>
        </p:nvSpPr>
        <p:spPr>
          <a:xfrm rot="16200000">
            <a:off x="-473286" y="3365924"/>
            <a:ext cx="2120687"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latin typeface="Calibri"/>
                <a:ea typeface="Calibri"/>
                <a:cs typeface="Calibri"/>
                <a:sym typeface="Calibri"/>
              </a:defRPr>
            </a:lvl1pPr>
          </a:lstStyle>
          <a:p>
            <a:pPr/>
            <a:r>
              <a:t>Number of Applications/ Awards</a:t>
            </a:r>
          </a:p>
        </p:txBody>
      </p:sp>
      <p:sp>
        <p:nvSpPr>
          <p:cNvPr id="407" name="Success Rate"/>
          <p:cNvSpPr/>
          <p:nvPr/>
        </p:nvSpPr>
        <p:spPr>
          <a:xfrm rot="16200000">
            <a:off x="8168952" y="3356287"/>
            <a:ext cx="892186"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latin typeface="Calibri"/>
                <a:ea typeface="Calibri"/>
                <a:cs typeface="Calibri"/>
                <a:sym typeface="Calibri"/>
              </a:defRPr>
            </a:lvl1pPr>
          </a:lstStyle>
          <a:p>
            <a:pPr/>
            <a:r>
              <a:t>Success Rate</a:t>
            </a:r>
          </a:p>
        </p:txBody>
      </p:sp>
      <p:grpSp>
        <p:nvGrpSpPr>
          <p:cNvPr id="415" name="Group"/>
          <p:cNvGrpSpPr/>
          <p:nvPr/>
        </p:nvGrpSpPr>
        <p:grpSpPr>
          <a:xfrm>
            <a:off x="2000251" y="985837"/>
            <a:ext cx="5040322" cy="269241"/>
            <a:chOff x="0" y="0"/>
            <a:chExt cx="5040321" cy="269240"/>
          </a:xfrm>
        </p:grpSpPr>
        <p:grpSp>
          <p:nvGrpSpPr>
            <p:cNvPr id="412" name="Group"/>
            <p:cNvGrpSpPr/>
            <p:nvPr/>
          </p:nvGrpSpPr>
          <p:grpSpPr>
            <a:xfrm>
              <a:off x="0" y="-1"/>
              <a:ext cx="2785229" cy="269242"/>
              <a:chOff x="0" y="0"/>
              <a:chExt cx="2785228" cy="269240"/>
            </a:xfrm>
          </p:grpSpPr>
          <p:sp>
            <p:nvSpPr>
              <p:cNvPr id="408" name="Reviewed"/>
              <p:cNvSpPr/>
              <p:nvPr/>
            </p:nvSpPr>
            <p:spPr>
              <a:xfrm>
                <a:off x="114298" y="0"/>
                <a:ext cx="701686"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atin typeface="Calibri"/>
                    <a:ea typeface="Calibri"/>
                    <a:cs typeface="Calibri"/>
                    <a:sym typeface="Calibri"/>
                  </a:defRPr>
                </a:lvl1pPr>
              </a:lstStyle>
              <a:p>
                <a:pPr/>
                <a:r>
                  <a:t>Reviewed</a:t>
                </a:r>
              </a:p>
            </p:txBody>
          </p:sp>
          <p:sp>
            <p:nvSpPr>
              <p:cNvPr id="409" name="Awarded"/>
              <p:cNvSpPr/>
              <p:nvPr/>
            </p:nvSpPr>
            <p:spPr>
              <a:xfrm>
                <a:off x="2125661" y="0"/>
                <a:ext cx="659568"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atin typeface="Calibri"/>
                    <a:ea typeface="Calibri"/>
                    <a:cs typeface="Calibri"/>
                    <a:sym typeface="Calibri"/>
                  </a:defRPr>
                </a:lvl1pPr>
              </a:lstStyle>
              <a:p>
                <a:pPr/>
                <a:r>
                  <a:t>Awarded</a:t>
                </a:r>
              </a:p>
            </p:txBody>
          </p:sp>
          <p:sp>
            <p:nvSpPr>
              <p:cNvPr id="410" name="Square"/>
              <p:cNvSpPr/>
              <p:nvPr/>
            </p:nvSpPr>
            <p:spPr>
              <a:xfrm>
                <a:off x="0" y="84723"/>
                <a:ext cx="107561" cy="107591"/>
              </a:xfrm>
              <a:prstGeom prst="rect">
                <a:avLst/>
              </a:prstGeom>
              <a:gradFill flip="none" rotWithShape="1">
                <a:gsLst>
                  <a:gs pos="0">
                    <a:srgbClr val="003F77"/>
                  </a:gs>
                  <a:gs pos="50000">
                    <a:srgbClr val="005FAD"/>
                  </a:gs>
                  <a:gs pos="100000">
                    <a:srgbClr val="0072CE"/>
                  </a:gs>
                </a:gsLst>
                <a:lin ang="16200000" scaled="0"/>
              </a:gradFill>
              <a:ln w="12700" cap="flat">
                <a:noFill/>
                <a:miter lim="400000"/>
              </a:ln>
              <a:effectLst/>
            </p:spPr>
            <p:txBody>
              <a:bodyPr wrap="square" lIns="45719" tIns="45719" rIns="45719" bIns="45719" numCol="1" anchor="t">
                <a:noAutofit/>
              </a:bodyPr>
              <a:lstStyle/>
              <a:p>
                <a:pPr defTabSz="457200">
                  <a:defRPr sz="1800">
                    <a:solidFill>
                      <a:srgbClr val="003366"/>
                    </a:solidFill>
                  </a:defRPr>
                </a:pPr>
              </a:p>
            </p:txBody>
          </p:sp>
          <p:sp>
            <p:nvSpPr>
              <p:cNvPr id="411" name="Square"/>
              <p:cNvSpPr/>
              <p:nvPr/>
            </p:nvSpPr>
            <p:spPr>
              <a:xfrm>
                <a:off x="2017537" y="84723"/>
                <a:ext cx="107561" cy="107591"/>
              </a:xfrm>
              <a:prstGeom prst="rect">
                <a:avLst/>
              </a:prstGeom>
              <a:gradFill flip="none" rotWithShape="1">
                <a:gsLst>
                  <a:gs pos="0">
                    <a:srgbClr val="537E25"/>
                  </a:gs>
                  <a:gs pos="50000">
                    <a:srgbClr val="7AB73A"/>
                  </a:gs>
                  <a:gs pos="100000">
                    <a:srgbClr val="92DA46"/>
                  </a:gs>
                </a:gsLst>
                <a:lin ang="16200000" scaled="0"/>
              </a:gradFill>
              <a:ln w="12700" cap="flat">
                <a:noFill/>
                <a:miter lim="400000"/>
              </a:ln>
              <a:effectLst/>
            </p:spPr>
            <p:txBody>
              <a:bodyPr wrap="square" lIns="45719" tIns="45719" rIns="45719" bIns="45719" numCol="1" anchor="t">
                <a:noAutofit/>
              </a:bodyPr>
              <a:lstStyle/>
              <a:p>
                <a:pPr defTabSz="457200">
                  <a:defRPr sz="1800">
                    <a:solidFill>
                      <a:srgbClr val="003366"/>
                    </a:solidFill>
                  </a:defRPr>
                </a:pPr>
              </a:p>
            </p:txBody>
          </p:sp>
        </p:grpSp>
        <p:sp>
          <p:nvSpPr>
            <p:cNvPr id="413" name="Success Rate"/>
            <p:cNvSpPr/>
            <p:nvPr/>
          </p:nvSpPr>
          <p:spPr>
            <a:xfrm>
              <a:off x="4148136" y="0"/>
              <a:ext cx="892186"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atin typeface="Calibri"/>
                  <a:ea typeface="Calibri"/>
                  <a:cs typeface="Calibri"/>
                  <a:sym typeface="Calibri"/>
                </a:defRPr>
              </a:lvl1pPr>
            </a:lstStyle>
            <a:p>
              <a:pPr/>
              <a:r>
                <a:t>Success Rate</a:t>
              </a:r>
            </a:p>
          </p:txBody>
        </p:sp>
        <p:sp>
          <p:nvSpPr>
            <p:cNvPr id="414" name="Square"/>
            <p:cNvSpPr/>
            <p:nvPr/>
          </p:nvSpPr>
          <p:spPr>
            <a:xfrm>
              <a:off x="4039865" y="84723"/>
              <a:ext cx="107561" cy="107591"/>
            </a:xfrm>
            <a:prstGeom prst="rect">
              <a:avLst/>
            </a:prstGeom>
            <a:solidFill>
              <a:srgbClr val="33CCFF"/>
            </a:solidFill>
            <a:ln w="12700" cap="flat">
              <a:noFill/>
              <a:miter lim="400000"/>
            </a:ln>
            <a:effectLst/>
          </p:spPr>
          <p:txBody>
            <a:bodyPr wrap="square" lIns="45719" tIns="45719" rIns="45719" bIns="45719" numCol="1" anchor="t">
              <a:noAutofit/>
            </a:bodyPr>
            <a:lstStyle/>
            <a:p>
              <a:pPr defTabSz="457200">
                <a:defRPr sz="1800">
                  <a:solidFill>
                    <a:srgbClr val="003366"/>
                  </a:solidFill>
                </a:defRPr>
              </a:pPr>
            </a:p>
          </p:txBody>
        </p:sp>
      </p:grpSp>
      <p:sp>
        <p:nvSpPr>
          <p:cNvPr id="416" name="F31 Predoc Fellowships"/>
          <p:cNvSpPr/>
          <p:nvPr/>
        </p:nvSpPr>
        <p:spPr>
          <a:xfrm>
            <a:off x="1447800" y="1676400"/>
            <a:ext cx="270837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0000"/>
                </a:solidFill>
              </a:defRPr>
            </a:lvl1pPr>
          </a:lstStyle>
          <a:p>
            <a:pPr/>
            <a:r>
              <a:t>F31 Predoc Fellowships</a:t>
            </a:r>
          </a:p>
        </p:txBody>
      </p:sp>
      <p:sp>
        <p:nvSpPr>
          <p:cNvPr id="417" name="35%"/>
          <p:cNvSpPr/>
          <p:nvPr/>
        </p:nvSpPr>
        <p:spPr>
          <a:xfrm>
            <a:off x="7010400" y="3276600"/>
            <a:ext cx="561675" cy="3506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0000"/>
                </a:solidFill>
              </a:defRPr>
            </a:lvl1pPr>
          </a:lstStyle>
          <a:p>
            <a:pPr/>
            <a:r>
              <a:t>35%</a:t>
            </a:r>
          </a:p>
        </p:txBody>
      </p:sp>
      <p:sp>
        <p:nvSpPr>
          <p:cNvPr id="418" name="Funding rates on F31’s are still respectable."/>
          <p:cNvSpPr/>
          <p:nvPr/>
        </p:nvSpPr>
        <p:spPr>
          <a:xfrm>
            <a:off x="1524000" y="3124199"/>
            <a:ext cx="3276600" cy="54199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Funding rates on F31’s are still respectable.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Look for non-NIH opportunities to compete for grants in grad school"/>
          <p:cNvSpPr/>
          <p:nvPr>
            <p:ph type="title" idx="4294967295"/>
          </p:nvPr>
        </p:nvSpPr>
        <p:spPr>
          <a:xfrm>
            <a:off x="457200" y="274637"/>
            <a:ext cx="8229600" cy="1143001"/>
          </a:xfrm>
          <a:prstGeom prst="rect">
            <a:avLst/>
          </a:prstGeom>
        </p:spPr>
        <p:txBody>
          <a:bodyPr>
            <a:normAutofit fontScale="100000" lnSpcReduction="0"/>
          </a:bodyPr>
          <a:lstStyle>
            <a:lvl1pPr>
              <a:defRPr sz="2400">
                <a:solidFill>
                  <a:srgbClr val="FF0000"/>
                </a:solidFill>
              </a:defRPr>
            </a:lvl1pPr>
          </a:lstStyle>
          <a:p>
            <a:pPr/>
            <a:r>
              <a:t>Look for non-NIH opportunities to compete for grants in grad school</a:t>
            </a:r>
          </a:p>
        </p:txBody>
      </p:sp>
      <p:sp>
        <p:nvSpPr>
          <p:cNvPr id="421" name="American Association of University Women…"/>
          <p:cNvSpPr/>
          <p:nvPr>
            <p:ph type="body" sz="half" idx="4294967295"/>
          </p:nvPr>
        </p:nvSpPr>
        <p:spPr>
          <a:xfrm>
            <a:off x="457200" y="1524000"/>
            <a:ext cx="4040188" cy="4602163"/>
          </a:xfrm>
          <a:prstGeom prst="rect">
            <a:avLst/>
          </a:prstGeom>
        </p:spPr>
        <p:txBody>
          <a:bodyPr>
            <a:normAutofit fontScale="100000" lnSpcReduction="0"/>
          </a:bodyPr>
          <a:lstStyle/>
          <a:p>
            <a:pPr>
              <a:spcBef>
                <a:spcPts val="400"/>
              </a:spcBef>
              <a:buChar char="•"/>
              <a:defRPr sz="1800"/>
            </a:pPr>
            <a:r>
              <a:t>American Association of University Women</a:t>
            </a:r>
          </a:p>
          <a:p>
            <a:pPr>
              <a:spcBef>
                <a:spcPts val="400"/>
              </a:spcBef>
              <a:buChar char="•"/>
              <a:defRPr sz="1800"/>
            </a:pPr>
            <a:r>
              <a:t>American Cancer Society </a:t>
            </a:r>
          </a:p>
          <a:p>
            <a:pPr>
              <a:spcBef>
                <a:spcPts val="400"/>
              </a:spcBef>
              <a:buChar char="•"/>
              <a:defRPr sz="1800"/>
            </a:pPr>
            <a:r>
              <a:t>American Chemical Society </a:t>
            </a:r>
          </a:p>
          <a:p>
            <a:pPr>
              <a:spcBef>
                <a:spcPts val="400"/>
              </a:spcBef>
              <a:buChar char="•"/>
              <a:defRPr sz="1800"/>
            </a:pPr>
            <a:r>
              <a:t>American Diabetes Association </a:t>
            </a:r>
          </a:p>
          <a:p>
            <a:pPr>
              <a:spcBef>
                <a:spcPts val="400"/>
              </a:spcBef>
              <a:buChar char="•"/>
              <a:defRPr sz="1800"/>
            </a:pPr>
            <a:r>
              <a:t>American Federation for Aging Research Scholarship</a:t>
            </a:r>
          </a:p>
          <a:p>
            <a:pPr>
              <a:spcBef>
                <a:spcPts val="400"/>
              </a:spcBef>
              <a:buChar char="•"/>
              <a:defRPr sz="1800"/>
            </a:pPr>
            <a:r>
              <a:t>American Heart Association </a:t>
            </a:r>
          </a:p>
          <a:p>
            <a:pPr>
              <a:spcBef>
                <a:spcPts val="400"/>
              </a:spcBef>
              <a:buChar char="•"/>
              <a:defRPr sz="1800"/>
            </a:pPr>
            <a:r>
              <a:t>American Physiological Society </a:t>
            </a:r>
          </a:p>
          <a:p>
            <a:pPr>
              <a:spcBef>
                <a:spcPts val="400"/>
              </a:spcBef>
              <a:buChar char="•"/>
              <a:defRPr sz="1800"/>
            </a:pPr>
            <a:r>
              <a:t>American Society for Microbiology </a:t>
            </a:r>
          </a:p>
          <a:p>
            <a:pPr>
              <a:spcBef>
                <a:spcPts val="400"/>
              </a:spcBef>
              <a:buChar char="•"/>
              <a:defRPr sz="1800"/>
            </a:pPr>
            <a:r>
              <a:t>American Society for Pharmacology and Experimental Therapeutics  </a:t>
            </a:r>
          </a:p>
        </p:txBody>
      </p:sp>
      <p:sp>
        <p:nvSpPr>
          <p:cNvPr id="422" name="Ford Foundation Dissertation Diversity Fellowships…"/>
          <p:cNvSpPr/>
          <p:nvPr/>
        </p:nvSpPr>
        <p:spPr>
          <a:xfrm>
            <a:off x="4645025" y="1524000"/>
            <a:ext cx="4041775" cy="46021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400"/>
              </a:spcBef>
              <a:buSzPct val="100000"/>
              <a:buChar char="•"/>
              <a:defRPr sz="1800"/>
            </a:pPr>
            <a:r>
              <a:t>Ford Foundation Dissertation Diversity Fellowships </a:t>
            </a:r>
          </a:p>
          <a:p>
            <a:pPr marL="342900" indent="-342900">
              <a:spcBef>
                <a:spcPts val="400"/>
              </a:spcBef>
              <a:buSzPct val="100000"/>
              <a:buChar char="•"/>
              <a:defRPr sz="1800"/>
            </a:pPr>
            <a:r>
              <a:t>Josephine de Karman Predoctoral Fellowship </a:t>
            </a:r>
          </a:p>
          <a:p>
            <a:pPr marL="342900" indent="-342900">
              <a:spcBef>
                <a:spcPts val="400"/>
              </a:spcBef>
              <a:buSzPct val="100000"/>
              <a:buChar char="•"/>
              <a:defRPr sz="1800"/>
            </a:pPr>
            <a:r>
              <a:t>L’Oreal Foundation Women in Science</a:t>
            </a:r>
          </a:p>
          <a:p>
            <a:pPr marL="342900" indent="-342900">
              <a:spcBef>
                <a:spcPts val="400"/>
              </a:spcBef>
              <a:buSzPct val="100000"/>
              <a:buChar char="•"/>
              <a:defRPr sz="1800"/>
            </a:pPr>
            <a:r>
              <a:t>NASA Individual Predoctoral Fellowship </a:t>
            </a:r>
          </a:p>
          <a:p>
            <a:pPr marL="342900" indent="-342900">
              <a:spcBef>
                <a:spcPts val="400"/>
              </a:spcBef>
              <a:buSzPct val="100000"/>
              <a:buChar char="•"/>
              <a:defRPr sz="1800"/>
            </a:pPr>
            <a:r>
              <a:t>Paul and Daisy Soros Fellowship for New Americans </a:t>
            </a:r>
          </a:p>
          <a:p>
            <a:pPr marL="342900" indent="-342900">
              <a:spcBef>
                <a:spcPts val="400"/>
              </a:spcBef>
              <a:buSzPct val="100000"/>
              <a:buChar char="•"/>
              <a:defRPr sz="1800"/>
            </a:pPr>
            <a:r>
              <a:t>Sarnoff Cardiovascular Research Foundation Fellowship </a:t>
            </a:r>
          </a:p>
          <a:p>
            <a:pPr marL="342900" indent="-342900">
              <a:spcBef>
                <a:spcPts val="400"/>
              </a:spcBef>
              <a:buSzPct val="100000"/>
              <a:buChar char="•"/>
              <a:defRPr sz="1800"/>
            </a:pPr>
            <a:r>
              <a:t>UNCF•Merck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4" name="Picture 1.png" descr="Picture 1.png"/>
          <p:cNvPicPr>
            <a:picLocks noChangeAspect="1"/>
          </p:cNvPicPr>
          <p:nvPr/>
        </p:nvPicPr>
        <p:blipFill>
          <a:blip r:embed="rId2">
            <a:extLst/>
          </a:blip>
          <a:stretch>
            <a:fillRect/>
          </a:stretch>
        </p:blipFill>
        <p:spPr>
          <a:xfrm>
            <a:off x="1239837" y="1730375"/>
            <a:ext cx="7065963" cy="2374900"/>
          </a:xfrm>
          <a:prstGeom prst="rect">
            <a:avLst/>
          </a:prstGeom>
          <a:ln w="12700">
            <a:miter lim="400000"/>
          </a:ln>
        </p:spPr>
      </p:pic>
      <p:sp>
        <p:nvSpPr>
          <p:cNvPr id="425" name="http://grants1.nih.gov/training/careerdevelopmentawards.htm"/>
          <p:cNvSpPr/>
          <p:nvPr/>
        </p:nvSpPr>
        <p:spPr>
          <a:xfrm>
            <a:off x="457200" y="4267200"/>
            <a:ext cx="83820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2000"/>
            </a:lvl1pPr>
          </a:lstStyle>
          <a:p>
            <a:pPr/>
            <a:r>
              <a:t>http://grants1.nih.gov/training/careerdevelopmentawards.htm</a:t>
            </a:r>
          </a:p>
        </p:txBody>
      </p:sp>
      <p:sp>
        <p:nvSpPr>
          <p:cNvPr id="426" name="Definitely compete for grants as a postdoc/fellow"/>
          <p:cNvSpPr/>
          <p:nvPr/>
        </p:nvSpPr>
        <p:spPr>
          <a:xfrm>
            <a:off x="304800" y="685800"/>
            <a:ext cx="502149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0000"/>
                </a:solidFill>
              </a:defRPr>
            </a:lvl1pPr>
          </a:lstStyle>
          <a:p>
            <a:pPr/>
            <a:r>
              <a:t>Definitely compete for grants as a postdoc/fellow</a:t>
            </a:r>
          </a:p>
        </p:txBody>
      </p:sp>
      <p:sp>
        <p:nvSpPr>
          <p:cNvPr id="427" name="Obtaining individual funding as a postdoc/fellow should be a high priority.  Not only is it good practice for the future, it shows those who will hire you that you have an important skill."/>
          <p:cNvSpPr/>
          <p:nvPr/>
        </p:nvSpPr>
        <p:spPr>
          <a:xfrm>
            <a:off x="304800" y="5562600"/>
            <a:ext cx="502920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Obtaining individual funding as a postdoc/fellow should be a high priority.  Not only is it good practice for the future, it shows those who will hire you that you have an important skill.</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9"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30" name="K08"/>
          <p:cNvSpPr/>
          <p:nvPr/>
        </p:nvSpPr>
        <p:spPr>
          <a:xfrm>
            <a:off x="2971800" y="4419599"/>
            <a:ext cx="849670"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3200">
                <a:solidFill>
                  <a:srgbClr val="0000FF"/>
                </a:solidFill>
              </a:defRPr>
            </a:lvl1pPr>
          </a:lstStyle>
          <a:p>
            <a:pPr/>
            <a:r>
              <a:t>K08</a:t>
            </a:r>
          </a:p>
        </p:txBody>
      </p:sp>
      <p:sp>
        <p:nvSpPr>
          <p:cNvPr id="431" name="K12"/>
          <p:cNvSpPr/>
          <p:nvPr/>
        </p:nvSpPr>
        <p:spPr>
          <a:xfrm>
            <a:off x="2743200" y="3428999"/>
            <a:ext cx="849670"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3200">
                <a:solidFill>
                  <a:srgbClr val="0000FF"/>
                </a:solidFill>
              </a:defRPr>
            </a:lvl1pPr>
          </a:lstStyle>
          <a:p>
            <a:pPr/>
            <a:r>
              <a:t>K12</a:t>
            </a:r>
          </a:p>
        </p:txBody>
      </p:sp>
      <p:sp>
        <p:nvSpPr>
          <p:cNvPr id="432" name="K99/R00"/>
          <p:cNvSpPr/>
          <p:nvPr/>
        </p:nvSpPr>
        <p:spPr>
          <a:xfrm>
            <a:off x="4191000" y="4419599"/>
            <a:ext cx="1708111"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3200">
                <a:solidFill>
                  <a:srgbClr val="0000FF"/>
                </a:solidFill>
              </a:defRPr>
            </a:lvl1pPr>
          </a:lstStyle>
          <a:p>
            <a:pPr/>
            <a:r>
              <a:t>K99/R00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08" name="Group"/>
          <p:cNvGrpSpPr/>
          <p:nvPr/>
        </p:nvGrpSpPr>
        <p:grpSpPr>
          <a:xfrm>
            <a:off x="2514599" y="2438399"/>
            <a:ext cx="1600202" cy="1676402"/>
            <a:chOff x="0" y="0"/>
            <a:chExt cx="1600200" cy="1676400"/>
          </a:xfrm>
        </p:grpSpPr>
        <p:grpSp>
          <p:nvGrpSpPr>
            <p:cNvPr id="201" name="Group"/>
            <p:cNvGrpSpPr/>
            <p:nvPr/>
          </p:nvGrpSpPr>
          <p:grpSpPr>
            <a:xfrm>
              <a:off x="-1" y="-1"/>
              <a:ext cx="1600202" cy="762002"/>
              <a:chOff x="0" y="0"/>
              <a:chExt cx="1600200" cy="762000"/>
            </a:xfrm>
          </p:grpSpPr>
          <p:grpSp>
            <p:nvGrpSpPr>
              <p:cNvPr id="199" name="Group"/>
              <p:cNvGrpSpPr/>
              <p:nvPr/>
            </p:nvGrpSpPr>
            <p:grpSpPr>
              <a:xfrm>
                <a:off x="-1" y="-1"/>
                <a:ext cx="1600202" cy="762002"/>
                <a:chOff x="0" y="0"/>
                <a:chExt cx="1600200" cy="762000"/>
              </a:xfrm>
            </p:grpSpPr>
            <p:sp>
              <p:nvSpPr>
                <p:cNvPr id="196" name="Shape"/>
                <p:cNvSpPr/>
                <p:nvPr/>
              </p:nvSpPr>
              <p:spPr>
                <a:xfrm flipH="1" rot="10800000">
                  <a:off x="250031" y="0"/>
                  <a:ext cx="1350170"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00" y="0"/>
                      </a:moveTo>
                      <a:lnTo>
                        <a:pt x="15200" y="5400"/>
                      </a:lnTo>
                      <a:lnTo>
                        <a:pt x="0" y="5400"/>
                      </a:lnTo>
                      <a:lnTo>
                        <a:pt x="0" y="16200"/>
                      </a:lnTo>
                      <a:lnTo>
                        <a:pt x="15200" y="16200"/>
                      </a:lnTo>
                      <a:lnTo>
                        <a:pt x="15200" y="21600"/>
                      </a:lnTo>
                      <a:lnTo>
                        <a:pt x="21600" y="10800"/>
                      </a:lnTo>
                      <a:close/>
                    </a:path>
                  </a:pathLst>
                </a:cu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197" name="Rectangle"/>
                <p:cNvSpPr/>
                <p:nvPr/>
              </p:nvSpPr>
              <p:spPr>
                <a:xfrm flipH="1" rot="10800000">
                  <a:off x="100012" y="190500"/>
                  <a:ext cx="100014"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198" name="Rectangle"/>
                <p:cNvSpPr/>
                <p:nvPr/>
              </p:nvSpPr>
              <p:spPr>
                <a:xfrm flipH="1" rot="10800000">
                  <a:off x="0" y="190500"/>
                  <a:ext cx="50007"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grpSp>
          <p:sp>
            <p:nvSpPr>
              <p:cNvPr id="200" name="residency?"/>
              <p:cNvSpPr/>
              <p:nvPr/>
            </p:nvSpPr>
            <p:spPr>
              <a:xfrm>
                <a:off x="179387" y="187325"/>
                <a:ext cx="1081495"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rgbClr val="FFFFFF"/>
                    </a:solidFill>
                    <a:latin typeface="Times"/>
                    <a:ea typeface="Times"/>
                    <a:cs typeface="Times"/>
                    <a:sym typeface="Times"/>
                  </a:defRPr>
                </a:lvl1pPr>
              </a:lstStyle>
              <a:p>
                <a:pPr/>
                <a:r>
                  <a:t>residency?</a:t>
                </a:r>
              </a:p>
            </p:txBody>
          </p:sp>
        </p:grpSp>
        <p:grpSp>
          <p:nvGrpSpPr>
            <p:cNvPr id="207" name="Group"/>
            <p:cNvGrpSpPr/>
            <p:nvPr/>
          </p:nvGrpSpPr>
          <p:grpSpPr>
            <a:xfrm>
              <a:off x="-1" y="914399"/>
              <a:ext cx="1600202" cy="762002"/>
              <a:chOff x="0" y="0"/>
              <a:chExt cx="1600200" cy="762000"/>
            </a:xfrm>
          </p:grpSpPr>
          <p:grpSp>
            <p:nvGrpSpPr>
              <p:cNvPr id="205" name="Group"/>
              <p:cNvGrpSpPr/>
              <p:nvPr/>
            </p:nvGrpSpPr>
            <p:grpSpPr>
              <a:xfrm>
                <a:off x="-1" y="-1"/>
                <a:ext cx="1600202" cy="762002"/>
                <a:chOff x="0" y="0"/>
                <a:chExt cx="1600200" cy="762000"/>
              </a:xfrm>
            </p:grpSpPr>
            <p:sp>
              <p:nvSpPr>
                <p:cNvPr id="202" name="Shape"/>
                <p:cNvSpPr/>
                <p:nvPr/>
              </p:nvSpPr>
              <p:spPr>
                <a:xfrm flipH="1" rot="10800000">
                  <a:off x="250031" y="0"/>
                  <a:ext cx="1350170"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00" y="0"/>
                      </a:moveTo>
                      <a:lnTo>
                        <a:pt x="15200" y="5400"/>
                      </a:lnTo>
                      <a:lnTo>
                        <a:pt x="0" y="5400"/>
                      </a:lnTo>
                      <a:lnTo>
                        <a:pt x="0" y="16200"/>
                      </a:lnTo>
                      <a:lnTo>
                        <a:pt x="15200" y="16200"/>
                      </a:lnTo>
                      <a:lnTo>
                        <a:pt x="15200" y="21600"/>
                      </a:lnTo>
                      <a:lnTo>
                        <a:pt x="21600" y="10800"/>
                      </a:lnTo>
                      <a:close/>
                    </a:path>
                  </a:pathLst>
                </a:cu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203" name="Rectangle"/>
                <p:cNvSpPr/>
                <p:nvPr/>
              </p:nvSpPr>
              <p:spPr>
                <a:xfrm flipH="1" rot="10800000">
                  <a:off x="100012" y="190500"/>
                  <a:ext cx="100014"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204" name="Rectangle"/>
                <p:cNvSpPr/>
                <p:nvPr/>
              </p:nvSpPr>
              <p:spPr>
                <a:xfrm flipH="1" rot="10800000">
                  <a:off x="0" y="190500"/>
                  <a:ext cx="50007"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grpSp>
          <p:sp>
            <p:nvSpPr>
              <p:cNvPr id="206" name="postdoc?"/>
              <p:cNvSpPr/>
              <p:nvPr/>
            </p:nvSpPr>
            <p:spPr>
              <a:xfrm>
                <a:off x="260350" y="165100"/>
                <a:ext cx="916742"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rgbClr val="FFFFFF"/>
                    </a:solidFill>
                    <a:latin typeface="Times"/>
                    <a:ea typeface="Times"/>
                    <a:cs typeface="Times"/>
                    <a:sym typeface="Times"/>
                  </a:defRPr>
                </a:lvl1pPr>
              </a:lstStyle>
              <a:p>
                <a:pPr/>
                <a:r>
                  <a:t>postdoc?</a:t>
                </a:r>
              </a:p>
            </p:txBody>
          </p:sp>
        </p:grpSp>
      </p:grpSp>
      <p:grpSp>
        <p:nvGrpSpPr>
          <p:cNvPr id="211" name="Group"/>
          <p:cNvGrpSpPr/>
          <p:nvPr/>
        </p:nvGrpSpPr>
        <p:grpSpPr>
          <a:xfrm>
            <a:off x="6248399" y="1981200"/>
            <a:ext cx="2590801" cy="2438401"/>
            <a:chOff x="0" y="0"/>
            <a:chExt cx="2590800" cy="2438400"/>
          </a:xfrm>
        </p:grpSpPr>
        <p:sp>
          <p:nvSpPr>
            <p:cNvPr id="209" name="Shape"/>
            <p:cNvSpPr/>
            <p:nvPr/>
          </p:nvSpPr>
          <p:spPr>
            <a:xfrm>
              <a:off x="0" y="0"/>
              <a:ext cx="2590800" cy="243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C9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210" name="get a job"/>
            <p:cNvSpPr/>
            <p:nvPr/>
          </p:nvSpPr>
          <p:spPr>
            <a:xfrm>
              <a:off x="838200" y="761999"/>
              <a:ext cx="9302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b="1" sz="2000">
                  <a:solidFill>
                    <a:srgbClr val="FF100C"/>
                  </a:solidFill>
                  <a:latin typeface="Times"/>
                  <a:ea typeface="Times"/>
                  <a:cs typeface="Times"/>
                  <a:sym typeface="Times"/>
                </a:defRPr>
              </a:lvl1pPr>
            </a:lstStyle>
            <a:p>
              <a:pPr/>
              <a:r>
                <a:t>get a job</a:t>
              </a:r>
            </a:p>
          </p:txBody>
        </p:sp>
      </p:grpSp>
      <p:grpSp>
        <p:nvGrpSpPr>
          <p:cNvPr id="218" name="Group"/>
          <p:cNvGrpSpPr/>
          <p:nvPr/>
        </p:nvGrpSpPr>
        <p:grpSpPr>
          <a:xfrm>
            <a:off x="381000" y="1819692"/>
            <a:ext cx="1905000" cy="2218908"/>
            <a:chOff x="0" y="0"/>
            <a:chExt cx="1905000" cy="2218907"/>
          </a:xfrm>
        </p:grpSpPr>
        <p:grpSp>
          <p:nvGrpSpPr>
            <p:cNvPr id="216" name="Group"/>
            <p:cNvGrpSpPr/>
            <p:nvPr/>
          </p:nvGrpSpPr>
          <p:grpSpPr>
            <a:xfrm>
              <a:off x="0" y="0"/>
              <a:ext cx="1905000" cy="2218908"/>
              <a:chOff x="0" y="0"/>
              <a:chExt cx="1905000" cy="2218907"/>
            </a:xfrm>
          </p:grpSpPr>
          <p:sp>
            <p:nvSpPr>
              <p:cNvPr id="212" name="Chevron"/>
              <p:cNvSpPr/>
              <p:nvPr/>
            </p:nvSpPr>
            <p:spPr>
              <a:xfrm rot="5315965">
                <a:off x="239712" y="313907"/>
                <a:ext cx="1371601" cy="762001"/>
              </a:xfrm>
              <a:prstGeom prst="chevron">
                <a:avLst>
                  <a:gd name="adj" fmla="val 45000"/>
                </a:avLst>
              </a:prstGeom>
              <a:solidFill>
                <a:srgbClr val="48CA80"/>
              </a:solidFill>
              <a:ln w="12700" cap="flat">
                <a:noFill/>
                <a:miter lim="400000"/>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213" name="Rectangle"/>
              <p:cNvSpPr/>
              <p:nvPr/>
            </p:nvSpPr>
            <p:spPr>
              <a:xfrm>
                <a:off x="0" y="694907"/>
                <a:ext cx="1905000" cy="1524001"/>
              </a:xfrm>
              <a:prstGeom prst="rect">
                <a:avLst/>
              </a:prstGeom>
              <a:solidFill>
                <a:srgbClr val="48CA80"/>
              </a:solidFill>
              <a:ln w="12700" cap="flat">
                <a:noFill/>
                <a:miter lim="400000"/>
              </a:ln>
              <a:effectLst/>
            </p:spPr>
            <p:txBody>
              <a:bodyPr wrap="square" lIns="45719" tIns="45719" rIns="45719" bIns="45719" numCol="1" anchor="ctr">
                <a:noAutofit/>
              </a:bodyPr>
              <a:lstStyle/>
              <a:p>
                <a:pPr algn="ctr" defTabSz="457200">
                  <a:defRPr sz="2000">
                    <a:solidFill>
                      <a:srgbClr val="5C1F00"/>
                    </a:solidFill>
                    <a:latin typeface="Times"/>
                    <a:ea typeface="Times"/>
                    <a:cs typeface="Times"/>
                    <a:sym typeface="Times"/>
                  </a:defRPr>
                </a:pPr>
              </a:p>
            </p:txBody>
          </p:sp>
          <p:sp>
            <p:nvSpPr>
              <p:cNvPr id="214" name="Rectangle"/>
              <p:cNvSpPr/>
              <p:nvPr/>
            </p:nvSpPr>
            <p:spPr>
              <a:xfrm>
                <a:off x="338137" y="990182"/>
                <a:ext cx="1143001" cy="914401"/>
              </a:xfrm>
              <a:prstGeom prst="rect">
                <a:avLst/>
              </a:prstGeom>
              <a:solidFill>
                <a:srgbClr val="FFFC94"/>
              </a:solidFill>
              <a:ln w="9525" cap="flat">
                <a:solidFill>
                  <a:srgbClr val="FFFFFF"/>
                </a:solidFill>
                <a:prstDash val="solid"/>
                <a:round/>
              </a:ln>
              <a:effectLst/>
            </p:spPr>
            <p:txBody>
              <a:bodyPr wrap="square" lIns="45719" tIns="45719" rIns="45719" bIns="45719" numCol="1" anchor="ctr">
                <a:noAutofit/>
              </a:bodyPr>
              <a:lstStyle/>
              <a:p>
                <a:pPr algn="ctr" defTabSz="457200">
                  <a:defRPr sz="2000">
                    <a:solidFill>
                      <a:srgbClr val="FFFFFF"/>
                    </a:solidFill>
                    <a:latin typeface="Times"/>
                    <a:ea typeface="Times"/>
                    <a:cs typeface="Times"/>
                    <a:sym typeface="Times"/>
                  </a:defRPr>
                </a:pPr>
              </a:p>
            </p:txBody>
          </p:sp>
          <p:sp>
            <p:nvSpPr>
              <p:cNvPr id="215" name="Med…"/>
              <p:cNvSpPr/>
              <p:nvPr/>
            </p:nvSpPr>
            <p:spPr>
              <a:xfrm>
                <a:off x="593236" y="1101307"/>
                <a:ext cx="66137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defTabSz="457200">
                  <a:defRPr b="1" sz="2000">
                    <a:solidFill>
                      <a:srgbClr val="FF100C"/>
                    </a:solidFill>
                    <a:latin typeface="Times"/>
                    <a:ea typeface="Times"/>
                    <a:cs typeface="Times"/>
                    <a:sym typeface="Times"/>
                  </a:defRPr>
                </a:pPr>
                <a:r>
                  <a:t>Med</a:t>
                </a:r>
              </a:p>
              <a:p>
                <a:pPr algn="ctr" defTabSz="457200">
                  <a:defRPr b="1" sz="2000">
                    <a:solidFill>
                      <a:srgbClr val="FF100C"/>
                    </a:solidFill>
                    <a:latin typeface="Times"/>
                    <a:ea typeface="Times"/>
                    <a:cs typeface="Times"/>
                    <a:sym typeface="Times"/>
                  </a:defRPr>
                </a:pPr>
                <a:r>
                  <a:t>3/4</a:t>
                </a:r>
              </a:p>
            </p:txBody>
          </p:sp>
        </p:grpSp>
        <p:sp>
          <p:nvSpPr>
            <p:cNvPr id="217" name="graduation"/>
            <p:cNvSpPr/>
            <p:nvPr/>
          </p:nvSpPr>
          <p:spPr>
            <a:xfrm rot="5400000">
              <a:off x="1220747" y="1243685"/>
              <a:ext cx="973098"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600">
                  <a:solidFill>
                    <a:srgbClr val="FFFFFF"/>
                  </a:solidFill>
                  <a:latin typeface="Times"/>
                  <a:ea typeface="Times"/>
                  <a:cs typeface="Times"/>
                  <a:sym typeface="Times"/>
                </a:defRPr>
              </a:lvl1pPr>
            </a:lstStyle>
            <a:p>
              <a:pPr/>
              <a:r>
                <a:t>graduation</a:t>
              </a:r>
            </a:p>
          </p:txBody>
        </p:sp>
      </p:grpSp>
      <p:grpSp>
        <p:nvGrpSpPr>
          <p:cNvPr id="222" name="Group"/>
          <p:cNvGrpSpPr/>
          <p:nvPr/>
        </p:nvGrpSpPr>
        <p:grpSpPr>
          <a:xfrm>
            <a:off x="4267200" y="2514600"/>
            <a:ext cx="1905000" cy="1524000"/>
            <a:chOff x="0" y="0"/>
            <a:chExt cx="1905000" cy="1524000"/>
          </a:xfrm>
        </p:grpSpPr>
        <p:sp>
          <p:nvSpPr>
            <p:cNvPr id="219" name="Rectangle"/>
            <p:cNvSpPr/>
            <p:nvPr/>
          </p:nvSpPr>
          <p:spPr>
            <a:xfrm>
              <a:off x="0" y="0"/>
              <a:ext cx="1905000" cy="1524000"/>
            </a:xfrm>
            <a:prstGeom prst="rect">
              <a:avLst/>
            </a:prstGeom>
            <a:solidFill>
              <a:srgbClr val="BE7960"/>
            </a:solidFill>
            <a:ln w="12700" cap="flat">
              <a:noFill/>
              <a:miter lim="400000"/>
            </a:ln>
            <a:effectLst/>
          </p:spPr>
          <p:txBody>
            <a:bodyPr wrap="square" lIns="45719" tIns="45719" rIns="45719" bIns="45719" numCol="1" anchor="ctr">
              <a:noAutofit/>
            </a:bodyPr>
            <a:lstStyle/>
            <a:p>
              <a:pPr algn="ctr" defTabSz="457200">
                <a:defRPr sz="2000">
                  <a:solidFill>
                    <a:srgbClr val="5C1F00"/>
                  </a:solidFill>
                  <a:latin typeface="Times"/>
                  <a:ea typeface="Times"/>
                  <a:cs typeface="Times"/>
                  <a:sym typeface="Times"/>
                </a:defRPr>
              </a:pPr>
            </a:p>
          </p:txBody>
        </p:sp>
        <p:sp>
          <p:nvSpPr>
            <p:cNvPr id="220" name="Rectangle"/>
            <p:cNvSpPr/>
            <p:nvPr/>
          </p:nvSpPr>
          <p:spPr>
            <a:xfrm>
              <a:off x="338137" y="295274"/>
              <a:ext cx="1143002" cy="914401"/>
            </a:xfrm>
            <a:prstGeom prst="rect">
              <a:avLst/>
            </a:prstGeom>
            <a:solidFill>
              <a:srgbClr val="FFFC94"/>
            </a:solidFill>
            <a:ln w="9525" cap="flat">
              <a:solidFill>
                <a:srgbClr val="FFFFFF"/>
              </a:solidFill>
              <a:prstDash val="solid"/>
              <a:round/>
            </a:ln>
            <a:effectLst/>
          </p:spPr>
          <p:txBody>
            <a:bodyPr wrap="square" lIns="45719" tIns="45719" rIns="45719" bIns="45719" numCol="1" anchor="ctr">
              <a:noAutofit/>
            </a:bodyPr>
            <a:lstStyle/>
            <a:p>
              <a:pPr algn="ctr" defTabSz="457200">
                <a:defRPr sz="2000">
                  <a:solidFill>
                    <a:srgbClr val="FFFFFF"/>
                  </a:solidFill>
                  <a:latin typeface="Times"/>
                  <a:ea typeface="Times"/>
                  <a:cs typeface="Times"/>
                  <a:sym typeface="Times"/>
                </a:defRPr>
              </a:pPr>
            </a:p>
          </p:txBody>
        </p:sp>
        <p:sp>
          <p:nvSpPr>
            <p:cNvPr id="221" name="Other…"/>
            <p:cNvSpPr/>
            <p:nvPr/>
          </p:nvSpPr>
          <p:spPr>
            <a:xfrm>
              <a:off x="524752" y="406399"/>
              <a:ext cx="81653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defTabSz="457200">
                <a:defRPr b="1" sz="2000">
                  <a:solidFill>
                    <a:srgbClr val="FF100C"/>
                  </a:solidFill>
                  <a:latin typeface="Times"/>
                  <a:ea typeface="Times"/>
                  <a:cs typeface="Times"/>
                  <a:sym typeface="Times"/>
                </a:defRPr>
              </a:pPr>
              <a:r>
                <a:t>Other</a:t>
              </a:r>
            </a:p>
            <a:p>
              <a:pPr algn="ctr" defTabSz="457200">
                <a:defRPr b="1" sz="2000">
                  <a:solidFill>
                    <a:srgbClr val="FF100C"/>
                  </a:solidFill>
                  <a:latin typeface="Times"/>
                  <a:ea typeface="Times"/>
                  <a:cs typeface="Times"/>
                  <a:sym typeface="Times"/>
                </a:defRPr>
              </a:pPr>
              <a:r>
                <a:t>stuff</a:t>
              </a:r>
            </a:p>
          </p:txBody>
        </p:sp>
      </p:grpSp>
      <p:pic>
        <p:nvPicPr>
          <p:cNvPr id="223" name="ED000083.png" descr="ED000083.png"/>
          <p:cNvPicPr>
            <a:picLocks noChangeAspect="1"/>
          </p:cNvPicPr>
          <p:nvPr/>
        </p:nvPicPr>
        <p:blipFill>
          <a:blip r:embed="rId2">
            <a:extLst/>
          </a:blip>
          <a:stretch>
            <a:fillRect/>
          </a:stretch>
        </p:blipFill>
        <p:spPr>
          <a:xfrm>
            <a:off x="1600200" y="2362200"/>
            <a:ext cx="533400" cy="496888"/>
          </a:xfrm>
          <a:prstGeom prst="rect">
            <a:avLst/>
          </a:prstGeom>
          <a:ln w="12700">
            <a:miter lim="400000"/>
          </a:ln>
        </p:spPr>
      </p:pic>
      <p:sp>
        <p:nvSpPr>
          <p:cNvPr id="224" name="Line"/>
          <p:cNvSpPr/>
          <p:nvPr/>
        </p:nvSpPr>
        <p:spPr>
          <a:xfrm>
            <a:off x="2286000" y="1828799"/>
            <a:ext cx="3962400" cy="1589"/>
          </a:xfrm>
          <a:prstGeom prst="line">
            <a:avLst/>
          </a:prstGeom>
          <a:ln w="53975">
            <a:solidFill>
              <a:srgbClr val="FFFFFF"/>
            </a:solidFill>
            <a:tailEnd type="triangle"/>
          </a:ln>
        </p:spPr>
        <p:txBody>
          <a:bodyPr lIns="45719" rIns="45719"/>
          <a:lstStyle/>
          <a:p>
            <a:pPr/>
          </a:p>
        </p:txBody>
      </p:sp>
      <p:sp>
        <p:nvSpPr>
          <p:cNvPr id="225" name="Line"/>
          <p:cNvSpPr/>
          <p:nvPr/>
        </p:nvSpPr>
        <p:spPr>
          <a:xfrm flipH="1">
            <a:off x="2284412" y="1600200"/>
            <a:ext cx="1588" cy="533401"/>
          </a:xfrm>
          <a:prstGeom prst="line">
            <a:avLst/>
          </a:prstGeom>
          <a:ln w="28575">
            <a:solidFill>
              <a:srgbClr val="FFFFFF"/>
            </a:solidFill>
          </a:ln>
        </p:spPr>
        <p:txBody>
          <a:bodyPr lIns="45719" rIns="45719"/>
          <a:lstStyle/>
          <a:p>
            <a:pPr/>
          </a:p>
        </p:txBody>
      </p:sp>
      <p:sp>
        <p:nvSpPr>
          <p:cNvPr id="226" name="Line"/>
          <p:cNvSpPr/>
          <p:nvPr/>
        </p:nvSpPr>
        <p:spPr>
          <a:xfrm flipH="1">
            <a:off x="6248400" y="1600200"/>
            <a:ext cx="1588" cy="533401"/>
          </a:xfrm>
          <a:prstGeom prst="line">
            <a:avLst/>
          </a:prstGeom>
          <a:ln w="28575">
            <a:solidFill>
              <a:srgbClr val="FFFFFF"/>
            </a:solidFill>
          </a:ln>
        </p:spPr>
        <p:txBody>
          <a:bodyPr lIns="45719" rIns="45719"/>
          <a:lstStyle/>
          <a:p>
            <a:pPr/>
          </a:p>
        </p:txBody>
      </p:sp>
      <p:sp>
        <p:nvSpPr>
          <p:cNvPr id="227" name="The bridge:  6+ years"/>
          <p:cNvSpPr/>
          <p:nvPr/>
        </p:nvSpPr>
        <p:spPr>
          <a:xfrm>
            <a:off x="2362199" y="1295400"/>
            <a:ext cx="201822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FFFF"/>
                </a:solidFill>
                <a:latin typeface="Times"/>
                <a:ea typeface="Times"/>
                <a:cs typeface="Times"/>
                <a:sym typeface="Times"/>
              </a:defRPr>
            </a:pPr>
            <a:r>
              <a:t>The bridge:  6</a:t>
            </a:r>
            <a:r>
              <a:rPr baseline="30000"/>
              <a:t>+</a:t>
            </a:r>
            <a:r>
              <a:t> years</a:t>
            </a:r>
          </a:p>
        </p:txBody>
      </p:sp>
      <p:pic>
        <p:nvPicPr>
          <p:cNvPr id="228" name="ED000083.png" descr="ED000083.png"/>
          <p:cNvPicPr>
            <a:picLocks noChangeAspect="1"/>
          </p:cNvPicPr>
          <p:nvPr/>
        </p:nvPicPr>
        <p:blipFill>
          <a:blip r:embed="rId2">
            <a:extLst/>
          </a:blip>
          <a:stretch>
            <a:fillRect/>
          </a:stretch>
        </p:blipFill>
        <p:spPr>
          <a:xfrm>
            <a:off x="1752600" y="2514600"/>
            <a:ext cx="533400" cy="496888"/>
          </a:xfrm>
          <a:prstGeom prst="rect">
            <a:avLst/>
          </a:prstGeom>
          <a:ln w="12700">
            <a:miter lim="400000"/>
          </a:ln>
        </p:spPr>
      </p:pic>
      <p:sp>
        <p:nvSpPr>
          <p:cNvPr id="229" name="For nearly all of you, more years of training and growing independence will be needed between when you graduate and when you have a job.  The purpose of this presentation is to de-mystify those “bridge years.”"/>
          <p:cNvSpPr/>
          <p:nvPr/>
        </p:nvSpPr>
        <p:spPr>
          <a:xfrm>
            <a:off x="1371600" y="4648200"/>
            <a:ext cx="5791200" cy="105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latin typeface="Times"/>
                <a:ea typeface="Times"/>
                <a:cs typeface="Times"/>
                <a:sym typeface="Times"/>
              </a:defRPr>
            </a:lvl1pPr>
          </a:lstStyle>
          <a:p>
            <a:pPr/>
            <a:r>
              <a:t>For nearly all of you, more years of training and growing independence will be needed between when you graduate and when you have a job.  The purpose of this presentation is to de-mystify those “bridge years.”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Slide Number"/>
          <p:cNvSpPr/>
          <p:nvPr>
            <p:ph type="sldNum" sz="quarter" idx="2"/>
          </p:nvPr>
        </p:nvSpPr>
        <p:spPr>
          <a:xfrm>
            <a:off x="8923997" y="6650037"/>
            <a:ext cx="220003" cy="231141"/>
          </a:xfrm>
          <a:prstGeom prst="rect">
            <a:avLst/>
          </a:prstGeom>
          <a:extLst>
            <a:ext uri="{C572A759-6A51-4108-AA02-DFA0A04FC94B}">
              <ma14:wrappingTextBoxFlag xmlns:ma14="http://schemas.microsoft.com/office/mac/drawingml/2011/main" val="1"/>
            </a:ext>
          </a:extLst>
        </p:spPr>
        <p:txBody>
          <a:bodyPr/>
          <a:lstStyle>
            <a:lvl1pPr algn="r" defTabSz="457200">
              <a:defRPr sz="900">
                <a:solidFill>
                  <a:srgbClr val="FFFFFF"/>
                </a:solidFill>
                <a:latin typeface="Calibri"/>
                <a:ea typeface="Calibri"/>
                <a:cs typeface="Calibri"/>
                <a:sym typeface="Calibri"/>
              </a:defRPr>
            </a:lvl1pPr>
          </a:lstStyle>
          <a:p>
            <a:pPr/>
            <a:fld id="{86CB4B4D-7CA3-9044-876B-883B54F8677D}" type="slidenum"/>
          </a:p>
        </p:txBody>
      </p:sp>
      <p:sp>
        <p:nvSpPr>
          <p:cNvPr id="435" name="SUCCESS RATE OF KIRSCHSTEIN-NRSA POST-DOCTORAL  FELLOWSHIP (F32) APPLICATIONS"/>
          <p:cNvSpPr/>
          <p:nvPr>
            <p:ph type="title" idx="4294967295"/>
          </p:nvPr>
        </p:nvSpPr>
        <p:spPr>
          <a:xfrm>
            <a:off x="1860550" y="204787"/>
            <a:ext cx="6827838" cy="563563"/>
          </a:xfrm>
          <a:prstGeom prst="rect">
            <a:avLst/>
          </a:prstGeom>
        </p:spPr>
        <p:txBody>
          <a:bodyPr>
            <a:normAutofit fontScale="100000" lnSpcReduction="0"/>
          </a:bodyPr>
          <a:lstStyle/>
          <a:p>
            <a:pPr algn="r" defTabSz="868680">
              <a:defRPr b="1" sz="1520">
                <a:solidFill>
                  <a:srgbClr val="FFFFFF"/>
                </a:solidFill>
                <a:latin typeface="Calibri"/>
                <a:ea typeface="Calibri"/>
                <a:cs typeface="Calibri"/>
                <a:sym typeface="Calibri"/>
              </a:defRPr>
            </a:pPr>
            <a:r>
              <a:t>SUCCESS RATE OF KIRSCHSTEIN-NRSA POST-DOCTORAL </a:t>
            </a:r>
            <a:br/>
            <a:r>
              <a:t>FELLOWSHIP (F32) APPLICATIONS</a:t>
            </a:r>
          </a:p>
        </p:txBody>
      </p:sp>
      <p:graphicFrame>
        <p:nvGraphicFramePr>
          <p:cNvPr id="436" name="2 Axis Chart"/>
          <p:cNvGraphicFramePr/>
          <p:nvPr/>
        </p:nvGraphicFramePr>
        <p:xfrm>
          <a:off x="734574" y="1430543"/>
          <a:ext cx="7780346" cy="4746605"/>
        </p:xfrm>
        <a:graphic xmlns:a="http://schemas.openxmlformats.org/drawingml/2006/main">
          <a:graphicData uri="http://schemas.openxmlformats.org/drawingml/2006/chart">
            <c:chart xmlns:c="http://schemas.openxmlformats.org/drawingml/2006/chart" r:id="rId2"/>
          </a:graphicData>
        </a:graphic>
      </p:graphicFrame>
      <p:sp>
        <p:nvSpPr>
          <p:cNvPr id="437" name="Fiscal Year"/>
          <p:cNvSpPr/>
          <p:nvPr/>
        </p:nvSpPr>
        <p:spPr>
          <a:xfrm>
            <a:off x="4151312" y="6229350"/>
            <a:ext cx="739637"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latin typeface="Calibri"/>
                <a:ea typeface="Calibri"/>
                <a:cs typeface="Calibri"/>
                <a:sym typeface="Calibri"/>
              </a:defRPr>
            </a:lvl1pPr>
          </a:lstStyle>
          <a:p>
            <a:pPr/>
            <a:r>
              <a:t>Fiscal Year</a:t>
            </a:r>
          </a:p>
        </p:txBody>
      </p:sp>
      <p:sp>
        <p:nvSpPr>
          <p:cNvPr id="438" name="Number of Applications/ Awards"/>
          <p:cNvSpPr/>
          <p:nvPr/>
        </p:nvSpPr>
        <p:spPr>
          <a:xfrm rot="16200000">
            <a:off x="-473286" y="3365924"/>
            <a:ext cx="2120687"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latin typeface="Calibri"/>
                <a:ea typeface="Calibri"/>
                <a:cs typeface="Calibri"/>
                <a:sym typeface="Calibri"/>
              </a:defRPr>
            </a:lvl1pPr>
          </a:lstStyle>
          <a:p>
            <a:pPr/>
            <a:r>
              <a:t>Number of Applications/ Awards</a:t>
            </a:r>
          </a:p>
        </p:txBody>
      </p:sp>
      <p:sp>
        <p:nvSpPr>
          <p:cNvPr id="439" name="Success Rate"/>
          <p:cNvSpPr/>
          <p:nvPr/>
        </p:nvSpPr>
        <p:spPr>
          <a:xfrm rot="16200000">
            <a:off x="8047513" y="3333273"/>
            <a:ext cx="1100139"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200">
                <a:latin typeface="Calibri"/>
                <a:ea typeface="Calibri"/>
                <a:cs typeface="Calibri"/>
                <a:sym typeface="Calibri"/>
              </a:defRPr>
            </a:lvl1pPr>
          </a:lstStyle>
          <a:p>
            <a:pPr/>
            <a:r>
              <a:t>Success Rate</a:t>
            </a:r>
          </a:p>
        </p:txBody>
      </p:sp>
      <p:grpSp>
        <p:nvGrpSpPr>
          <p:cNvPr id="447" name="Group"/>
          <p:cNvGrpSpPr/>
          <p:nvPr/>
        </p:nvGrpSpPr>
        <p:grpSpPr>
          <a:xfrm>
            <a:off x="2000251" y="985837"/>
            <a:ext cx="5040322" cy="269241"/>
            <a:chOff x="0" y="0"/>
            <a:chExt cx="5040321" cy="269240"/>
          </a:xfrm>
        </p:grpSpPr>
        <p:grpSp>
          <p:nvGrpSpPr>
            <p:cNvPr id="444" name="Group"/>
            <p:cNvGrpSpPr/>
            <p:nvPr/>
          </p:nvGrpSpPr>
          <p:grpSpPr>
            <a:xfrm>
              <a:off x="0" y="-1"/>
              <a:ext cx="2785229" cy="269242"/>
              <a:chOff x="0" y="0"/>
              <a:chExt cx="2785228" cy="269240"/>
            </a:xfrm>
          </p:grpSpPr>
          <p:sp>
            <p:nvSpPr>
              <p:cNvPr id="440" name="Reviewed"/>
              <p:cNvSpPr/>
              <p:nvPr/>
            </p:nvSpPr>
            <p:spPr>
              <a:xfrm>
                <a:off x="114298" y="0"/>
                <a:ext cx="701686"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atin typeface="Calibri"/>
                    <a:ea typeface="Calibri"/>
                    <a:cs typeface="Calibri"/>
                    <a:sym typeface="Calibri"/>
                  </a:defRPr>
                </a:lvl1pPr>
              </a:lstStyle>
              <a:p>
                <a:pPr/>
                <a:r>
                  <a:t>Reviewed</a:t>
                </a:r>
              </a:p>
            </p:txBody>
          </p:sp>
          <p:sp>
            <p:nvSpPr>
              <p:cNvPr id="441" name="Awarded"/>
              <p:cNvSpPr/>
              <p:nvPr/>
            </p:nvSpPr>
            <p:spPr>
              <a:xfrm>
                <a:off x="2125661" y="0"/>
                <a:ext cx="659568"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atin typeface="Calibri"/>
                    <a:ea typeface="Calibri"/>
                    <a:cs typeface="Calibri"/>
                    <a:sym typeface="Calibri"/>
                  </a:defRPr>
                </a:lvl1pPr>
              </a:lstStyle>
              <a:p>
                <a:pPr/>
                <a:r>
                  <a:t>Awarded</a:t>
                </a:r>
              </a:p>
            </p:txBody>
          </p:sp>
          <p:sp>
            <p:nvSpPr>
              <p:cNvPr id="442" name="Square"/>
              <p:cNvSpPr/>
              <p:nvPr/>
            </p:nvSpPr>
            <p:spPr>
              <a:xfrm>
                <a:off x="0" y="84723"/>
                <a:ext cx="107561" cy="107591"/>
              </a:xfrm>
              <a:prstGeom prst="rect">
                <a:avLst/>
              </a:prstGeom>
              <a:gradFill flip="none" rotWithShape="1">
                <a:gsLst>
                  <a:gs pos="0">
                    <a:srgbClr val="003F77"/>
                  </a:gs>
                  <a:gs pos="50000">
                    <a:srgbClr val="005FAD"/>
                  </a:gs>
                  <a:gs pos="100000">
                    <a:srgbClr val="0072CE"/>
                  </a:gs>
                </a:gsLst>
                <a:lin ang="16200000" scaled="0"/>
              </a:gradFill>
              <a:ln w="12700" cap="flat">
                <a:noFill/>
                <a:miter lim="400000"/>
              </a:ln>
              <a:effectLst/>
            </p:spPr>
            <p:txBody>
              <a:bodyPr wrap="square" lIns="45719" tIns="45719" rIns="45719" bIns="45719" numCol="1" anchor="t">
                <a:noAutofit/>
              </a:bodyPr>
              <a:lstStyle/>
              <a:p>
                <a:pPr defTabSz="457200">
                  <a:defRPr sz="1800">
                    <a:solidFill>
                      <a:srgbClr val="003366"/>
                    </a:solidFill>
                  </a:defRPr>
                </a:pPr>
              </a:p>
            </p:txBody>
          </p:sp>
          <p:sp>
            <p:nvSpPr>
              <p:cNvPr id="443" name="Square"/>
              <p:cNvSpPr/>
              <p:nvPr/>
            </p:nvSpPr>
            <p:spPr>
              <a:xfrm>
                <a:off x="2017537" y="84723"/>
                <a:ext cx="107561" cy="107591"/>
              </a:xfrm>
              <a:prstGeom prst="rect">
                <a:avLst/>
              </a:prstGeom>
              <a:gradFill flip="none" rotWithShape="1">
                <a:gsLst>
                  <a:gs pos="0">
                    <a:srgbClr val="537E25"/>
                  </a:gs>
                  <a:gs pos="50000">
                    <a:srgbClr val="7AB73A"/>
                  </a:gs>
                  <a:gs pos="100000">
                    <a:srgbClr val="92DA46"/>
                  </a:gs>
                </a:gsLst>
                <a:lin ang="16200000" scaled="0"/>
              </a:gradFill>
              <a:ln w="12700" cap="flat">
                <a:noFill/>
                <a:miter lim="400000"/>
              </a:ln>
              <a:effectLst/>
            </p:spPr>
            <p:txBody>
              <a:bodyPr wrap="square" lIns="45719" tIns="45719" rIns="45719" bIns="45719" numCol="1" anchor="t">
                <a:noAutofit/>
              </a:bodyPr>
              <a:lstStyle/>
              <a:p>
                <a:pPr defTabSz="457200">
                  <a:defRPr sz="1800">
                    <a:solidFill>
                      <a:srgbClr val="003366"/>
                    </a:solidFill>
                  </a:defRPr>
                </a:pPr>
              </a:p>
            </p:txBody>
          </p:sp>
        </p:grpSp>
        <p:sp>
          <p:nvSpPr>
            <p:cNvPr id="445" name="Success Rate"/>
            <p:cNvSpPr/>
            <p:nvPr/>
          </p:nvSpPr>
          <p:spPr>
            <a:xfrm>
              <a:off x="4148136" y="0"/>
              <a:ext cx="892186"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atin typeface="Calibri"/>
                  <a:ea typeface="Calibri"/>
                  <a:cs typeface="Calibri"/>
                  <a:sym typeface="Calibri"/>
                </a:defRPr>
              </a:lvl1pPr>
            </a:lstStyle>
            <a:p>
              <a:pPr/>
              <a:r>
                <a:t>Success Rate</a:t>
              </a:r>
            </a:p>
          </p:txBody>
        </p:sp>
        <p:sp>
          <p:nvSpPr>
            <p:cNvPr id="446" name="Square"/>
            <p:cNvSpPr/>
            <p:nvPr/>
          </p:nvSpPr>
          <p:spPr>
            <a:xfrm>
              <a:off x="4039865" y="84723"/>
              <a:ext cx="107561" cy="107591"/>
            </a:xfrm>
            <a:prstGeom prst="rect">
              <a:avLst/>
            </a:prstGeom>
            <a:solidFill>
              <a:srgbClr val="33CCFF"/>
            </a:solidFill>
            <a:ln w="12700" cap="flat">
              <a:noFill/>
              <a:miter lim="400000"/>
            </a:ln>
            <a:effectLst/>
          </p:spPr>
          <p:txBody>
            <a:bodyPr wrap="square" lIns="45719" tIns="45719" rIns="45719" bIns="45719" numCol="1" anchor="t">
              <a:noAutofit/>
            </a:bodyPr>
            <a:lstStyle/>
            <a:p>
              <a:pPr defTabSz="457200">
                <a:defRPr sz="1800">
                  <a:solidFill>
                    <a:srgbClr val="003366"/>
                  </a:solidFill>
                </a:defRPr>
              </a:pPr>
            </a:p>
          </p:txBody>
        </p:sp>
      </p:grpSp>
      <p:sp>
        <p:nvSpPr>
          <p:cNvPr id="448" name="F32 Postdoc Fellowships"/>
          <p:cNvSpPr/>
          <p:nvPr/>
        </p:nvSpPr>
        <p:spPr>
          <a:xfrm>
            <a:off x="1447800" y="1676400"/>
            <a:ext cx="283517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0000"/>
                </a:solidFill>
              </a:defRPr>
            </a:lvl1pPr>
          </a:lstStyle>
          <a:p>
            <a:pPr/>
            <a:r>
              <a:t>F32 Postdoc Fellowships</a:t>
            </a:r>
          </a:p>
        </p:txBody>
      </p:sp>
      <p:sp>
        <p:nvSpPr>
          <p:cNvPr id="449" name="25%"/>
          <p:cNvSpPr/>
          <p:nvPr/>
        </p:nvSpPr>
        <p:spPr>
          <a:xfrm>
            <a:off x="7239000" y="3124200"/>
            <a:ext cx="561675" cy="3506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0000"/>
                </a:solidFill>
              </a:defRPr>
            </a:lvl1pPr>
          </a:lstStyle>
          <a:p>
            <a:pPr/>
            <a:r>
              <a:t>25%</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1" name="MD-PhDs receive 15% of K23 40% of K08  49% of R01  awarded to physicians"/>
          <p:cNvSpPr/>
          <p:nvPr/>
        </p:nvSpPr>
        <p:spPr>
          <a:xfrm>
            <a:off x="990600" y="2133600"/>
            <a:ext cx="7239000" cy="21118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800"/>
            </a:pPr>
            <a:r>
              <a:t>MD-PhDs receive</a:t>
            </a:r>
            <a:br/>
            <a:r>
              <a:rPr>
                <a:solidFill>
                  <a:srgbClr val="FF3235"/>
                </a:solidFill>
              </a:rPr>
              <a:t>15% of K23</a:t>
            </a:r>
            <a:br>
              <a:rPr>
                <a:solidFill>
                  <a:srgbClr val="FF3235"/>
                </a:solidFill>
              </a:rPr>
            </a:br>
            <a:r>
              <a:rPr>
                <a:solidFill>
                  <a:srgbClr val="FF3235"/>
                </a:solidFill>
              </a:rPr>
              <a:t>40% of K08</a:t>
            </a:r>
            <a:br>
              <a:rPr>
                <a:solidFill>
                  <a:srgbClr val="FF3235"/>
                </a:solidFill>
              </a:rPr>
            </a:br>
            <a:r>
              <a:rPr>
                <a:solidFill>
                  <a:srgbClr val="FF3235"/>
                </a:solidFill>
              </a:rPr>
              <a:t> 49% of R01 </a:t>
            </a:r>
            <a:br>
              <a:rPr>
                <a:solidFill>
                  <a:srgbClr val="FF3235"/>
                </a:solidFill>
              </a:rPr>
            </a:br>
            <a:r>
              <a:t>awarded to physicians</a:t>
            </a:r>
          </a:p>
        </p:txBody>
      </p:sp>
      <p:sp>
        <p:nvSpPr>
          <p:cNvPr id="452" name="(2004 data from Ley and Rosenberg JAMA 294:1343, 2005)"/>
          <p:cNvSpPr/>
          <p:nvPr/>
        </p:nvSpPr>
        <p:spPr>
          <a:xfrm>
            <a:off x="3352800" y="6248400"/>
            <a:ext cx="549618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1600">
                <a:solidFill>
                  <a:schemeClr val="accent2"/>
                </a:solidFill>
              </a:defRPr>
            </a:lvl1pPr>
          </a:lstStyle>
          <a:p>
            <a:pPr/>
            <a:r>
              <a:t>(2004 data from Ley and Rosenberg JAMA 294:1343, 2005)</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4"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455" name="The bridge years"/>
          <p:cNvSpPr/>
          <p:nvPr/>
        </p:nvSpPr>
        <p:spPr>
          <a:xfrm>
            <a:off x="228600" y="457200"/>
            <a:ext cx="2949982"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a:t>
            </a:r>
          </a:p>
        </p:txBody>
      </p:sp>
      <p:sp>
        <p:nvSpPr>
          <p:cNvPr id="456" name="5 steps to success"/>
          <p:cNvSpPr/>
          <p:nvPr>
            <p:ph type="title" idx="4294967295"/>
          </p:nvPr>
        </p:nvSpPr>
        <p:spPr>
          <a:xfrm>
            <a:off x="609600" y="1295399"/>
            <a:ext cx="7772400" cy="1143002"/>
          </a:xfrm>
          <a:prstGeom prst="rect">
            <a:avLst/>
          </a:prstGeom>
        </p:spPr>
        <p:txBody>
          <a:bodyPr>
            <a:normAutofit fontScale="100000" lnSpcReduction="0"/>
          </a:bodyPr>
          <a:lstStyle>
            <a:lvl1pPr algn="l">
              <a:defRPr sz="3200"/>
            </a:lvl1pPr>
          </a:lstStyle>
          <a:p>
            <a:pPr/>
            <a:r>
              <a:t>5 steps to success</a:t>
            </a:r>
          </a:p>
        </p:txBody>
      </p:sp>
      <p:sp>
        <p:nvSpPr>
          <p:cNvPr id="457" name="#1 - Decide on your long term career goals…"/>
          <p:cNvSpPr/>
          <p:nvPr>
            <p:ph type="body" idx="4294967295"/>
          </p:nvPr>
        </p:nvSpPr>
        <p:spPr>
          <a:xfrm>
            <a:off x="685800" y="2286000"/>
            <a:ext cx="8001000" cy="3276600"/>
          </a:xfrm>
          <a:prstGeom prst="rect">
            <a:avLst/>
          </a:prstGeom>
        </p:spPr>
        <p:txBody>
          <a:bodyPr>
            <a:normAutofit fontScale="100000" lnSpcReduction="0"/>
          </a:bodyPr>
          <a:lstStyle/>
          <a:p>
            <a:pPr>
              <a:spcBef>
                <a:spcPts val="500"/>
              </a:spcBef>
              <a:buChar char="•"/>
              <a:defRPr sz="2400"/>
            </a:pPr>
            <a:r>
              <a:t>#1 - Decide on your long term career goals</a:t>
            </a:r>
          </a:p>
          <a:p>
            <a:pPr>
              <a:spcBef>
                <a:spcPts val="500"/>
              </a:spcBef>
              <a:buChar char="•"/>
              <a:defRPr sz="2400"/>
            </a:pPr>
            <a:r>
              <a:t>#2 - Decide if your goals require more training</a:t>
            </a:r>
          </a:p>
          <a:p>
            <a:pPr>
              <a:spcBef>
                <a:spcPts val="500"/>
              </a:spcBef>
              <a:buChar char="•"/>
              <a:defRPr sz="2400"/>
            </a:pPr>
            <a:r>
              <a:t>#3 - Decide which clinical field fits your goals &amp; talents</a:t>
            </a:r>
          </a:p>
          <a:p>
            <a:pPr>
              <a:spcBef>
                <a:spcPts val="500"/>
              </a:spcBef>
              <a:buChar char="•"/>
              <a:defRPr sz="2400"/>
            </a:pPr>
            <a:r>
              <a:t>#4 - Pick your residency/fellowship/postdoc carefully</a:t>
            </a:r>
          </a:p>
          <a:p>
            <a:pPr>
              <a:spcBef>
                <a:spcPts val="500"/>
              </a:spcBef>
              <a:buChar char="•"/>
              <a:defRPr sz="2400"/>
            </a:pPr>
            <a:r>
              <a:t>#5 - Prepare yourself for the job search</a:t>
            </a:r>
          </a:p>
        </p:txBody>
      </p:sp>
      <p:sp>
        <p:nvSpPr>
          <p:cNvPr id="458" name="Step #1 is a biggie.  Do the best you can with it.  Develop some general priorities as early as you can, then let them evolve as you move thru the MD-PhD program. Your choice of a residency field will have considerable long term impact, so make sure it is a well-informed choice."/>
          <p:cNvSpPr/>
          <p:nvPr/>
        </p:nvSpPr>
        <p:spPr>
          <a:xfrm>
            <a:off x="304800" y="5562600"/>
            <a:ext cx="815340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Step #1 is a biggie.  Do the best you can with it.  Develop some general priorities as early as you can, then let them evolve as you move thru the MD-PhD program. Your choice of a residency field will have considerable long term impact, so make sure it is a well-informed choice.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final thoughts"/>
          <p:cNvSpPr/>
          <p:nvPr>
            <p:ph type="title" idx="4294967295"/>
          </p:nvPr>
        </p:nvSpPr>
        <p:spPr>
          <a:xfrm>
            <a:off x="685800" y="609599"/>
            <a:ext cx="7772400" cy="1143002"/>
          </a:xfrm>
          <a:prstGeom prst="rect">
            <a:avLst/>
          </a:prstGeom>
        </p:spPr>
        <p:txBody>
          <a:bodyPr>
            <a:normAutofit fontScale="100000" lnSpcReduction="0"/>
          </a:bodyPr>
          <a:lstStyle>
            <a:lvl1pPr algn="l">
              <a:defRPr b="1">
                <a:solidFill>
                  <a:srgbClr val="0000FF"/>
                </a:solidFill>
              </a:defRPr>
            </a:lvl1pPr>
          </a:lstStyle>
          <a:p>
            <a:pPr/>
            <a:r>
              <a:t>final thoughts</a:t>
            </a:r>
          </a:p>
        </p:txBody>
      </p:sp>
      <p:sp>
        <p:nvSpPr>
          <p:cNvPr id="461" name="All of you are smart and capable or you wouldn’t be here (trust me on that one)…"/>
          <p:cNvSpPr/>
          <p:nvPr>
            <p:ph type="body" idx="4294967295"/>
          </p:nvPr>
        </p:nvSpPr>
        <p:spPr>
          <a:xfrm>
            <a:off x="609600" y="1752600"/>
            <a:ext cx="7772400" cy="4114800"/>
          </a:xfrm>
          <a:prstGeom prst="rect">
            <a:avLst/>
          </a:prstGeom>
        </p:spPr>
        <p:txBody>
          <a:bodyPr>
            <a:normAutofit fontScale="100000" lnSpcReduction="0"/>
          </a:bodyPr>
          <a:lstStyle/>
          <a:p>
            <a:pPr marL="322325" indent="-322325" defTabSz="859536">
              <a:spcBef>
                <a:spcPts val="500"/>
              </a:spcBef>
              <a:buChar char="•"/>
              <a:defRPr sz="2256">
                <a:solidFill>
                  <a:srgbClr val="3366FF"/>
                </a:solidFill>
              </a:defRPr>
            </a:pPr>
            <a:r>
              <a:t>All of you are smart and capable or you wouldn’t be here (trust me on that one)</a:t>
            </a:r>
          </a:p>
          <a:p>
            <a:pPr marL="322325" indent="-322325" defTabSz="859536">
              <a:spcBef>
                <a:spcPts val="500"/>
              </a:spcBef>
              <a:buChar char="•"/>
              <a:defRPr sz="2256">
                <a:solidFill>
                  <a:srgbClr val="3366FF"/>
                </a:solidFill>
              </a:defRPr>
            </a:pPr>
            <a:r>
              <a:t>You will have options.  Prepare yourself to choose wisely among them. </a:t>
            </a:r>
          </a:p>
          <a:p>
            <a:pPr marL="322325" indent="-322325" defTabSz="859536">
              <a:spcBef>
                <a:spcPts val="500"/>
              </a:spcBef>
              <a:buChar char="•"/>
              <a:defRPr sz="2256">
                <a:solidFill>
                  <a:srgbClr val="3366FF"/>
                </a:solidFill>
              </a:defRPr>
            </a:pPr>
            <a:r>
              <a:t>Don’t be concerned if you are still uncertain, but do keep working on it.</a:t>
            </a:r>
          </a:p>
          <a:p>
            <a:pPr marL="322325" indent="-322325" defTabSz="859536">
              <a:spcBef>
                <a:spcPts val="500"/>
              </a:spcBef>
              <a:buChar char="•"/>
              <a:defRPr sz="2256">
                <a:solidFill>
                  <a:srgbClr val="3366FF"/>
                </a:solidFill>
              </a:defRPr>
            </a:pPr>
            <a:r>
              <a:t>Becoming a physician/investigator is what you told us you wanted when you arrived.  It is still a wonderful choice.</a:t>
            </a:r>
          </a:p>
          <a:p>
            <a:pPr marL="322325" indent="-322325" defTabSz="859536">
              <a:spcBef>
                <a:spcPts val="500"/>
              </a:spcBef>
              <a:buChar char="•"/>
              <a:defRPr sz="2256">
                <a:solidFill>
                  <a:srgbClr val="3366FF"/>
                </a:solidFill>
              </a:defRPr>
            </a:pPr>
            <a:r>
              <a:t>All of us are here to help you reach your goals. Let us do that.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66" name="Group"/>
          <p:cNvGrpSpPr/>
          <p:nvPr/>
        </p:nvGrpSpPr>
        <p:grpSpPr>
          <a:xfrm>
            <a:off x="609599" y="1752600"/>
            <a:ext cx="3048002" cy="2209800"/>
            <a:chOff x="0" y="0"/>
            <a:chExt cx="3048000" cy="2209800"/>
          </a:xfrm>
        </p:grpSpPr>
        <p:pic>
          <p:nvPicPr>
            <p:cNvPr id="463" name="image.jpg" descr="image.jpg"/>
            <p:cNvPicPr>
              <a:picLocks noChangeAspect="1"/>
            </p:cNvPicPr>
            <p:nvPr/>
          </p:nvPicPr>
          <p:blipFill>
            <a:blip r:embed="rId2">
              <a:extLst/>
            </a:blip>
            <a:stretch>
              <a:fillRect/>
            </a:stretch>
          </p:blipFill>
          <p:spPr>
            <a:xfrm>
              <a:off x="279400" y="76199"/>
              <a:ext cx="2667001" cy="2002215"/>
            </a:xfrm>
            <a:prstGeom prst="rect">
              <a:avLst/>
            </a:prstGeom>
            <a:ln w="12700" cap="flat">
              <a:noFill/>
              <a:miter lim="400000"/>
            </a:ln>
            <a:effectLst/>
          </p:spPr>
        </p:pic>
        <p:sp>
          <p:nvSpPr>
            <p:cNvPr id="464" name="Rectangle"/>
            <p:cNvSpPr/>
            <p:nvPr/>
          </p:nvSpPr>
          <p:spPr>
            <a:xfrm>
              <a:off x="2514600" y="0"/>
              <a:ext cx="533401" cy="2209800"/>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800"/>
              </a:pPr>
            </a:p>
          </p:txBody>
        </p:sp>
        <p:sp>
          <p:nvSpPr>
            <p:cNvPr id="465" name="Rectangle"/>
            <p:cNvSpPr/>
            <p:nvPr/>
          </p:nvSpPr>
          <p:spPr>
            <a:xfrm>
              <a:off x="-1" y="0"/>
              <a:ext cx="533401" cy="2209800"/>
            </a:xfrm>
            <a:prstGeom prst="rect">
              <a:avLst/>
            </a:prstGeom>
            <a:solidFill>
              <a:srgbClr val="FFFFFF"/>
            </a:solidFill>
            <a:ln w="12700" cap="flat">
              <a:noFill/>
              <a:miter lim="400000"/>
            </a:ln>
            <a:effectLst/>
          </p:spPr>
          <p:txBody>
            <a:bodyPr wrap="square" lIns="45719" tIns="45719" rIns="45719" bIns="45719" numCol="1" anchor="t">
              <a:noAutofit/>
            </a:bodyPr>
            <a:lstStyle/>
            <a:p>
              <a:pPr>
                <a:defRPr sz="1800"/>
              </a:pPr>
            </a:p>
          </p:txBody>
        </p:sp>
      </p:grpSp>
      <p:pic>
        <p:nvPicPr>
          <p:cNvPr id="467" name="image.png" descr="image.png"/>
          <p:cNvPicPr>
            <a:picLocks noChangeAspect="1"/>
          </p:cNvPicPr>
          <p:nvPr/>
        </p:nvPicPr>
        <p:blipFill>
          <a:blip r:embed="rId3">
            <a:extLst/>
          </a:blip>
          <a:stretch>
            <a:fillRect/>
          </a:stretch>
        </p:blipFill>
        <p:spPr>
          <a:xfrm>
            <a:off x="6934200" y="1828800"/>
            <a:ext cx="1447800" cy="2012950"/>
          </a:xfrm>
          <a:prstGeom prst="rect">
            <a:avLst/>
          </a:prstGeom>
          <a:ln w="12700">
            <a:miter lim="400000"/>
          </a:ln>
        </p:spPr>
      </p:pic>
      <p:pic>
        <p:nvPicPr>
          <p:cNvPr id="468" name="weiss.png" descr="weiss.png"/>
          <p:cNvPicPr>
            <a:picLocks noChangeAspect="1"/>
          </p:cNvPicPr>
          <p:nvPr/>
        </p:nvPicPr>
        <p:blipFill>
          <a:blip r:embed="rId4">
            <a:extLst/>
          </a:blip>
          <a:stretch>
            <a:fillRect/>
          </a:stretch>
        </p:blipFill>
        <p:spPr>
          <a:xfrm>
            <a:off x="5105400" y="1828800"/>
            <a:ext cx="1600200" cy="2400300"/>
          </a:xfrm>
          <a:prstGeom prst="rect">
            <a:avLst/>
          </a:prstGeom>
          <a:ln w="12700">
            <a:miter lim="400000"/>
          </a:ln>
        </p:spPr>
      </p:pic>
      <p:pic>
        <p:nvPicPr>
          <p:cNvPr id="469" name="image.png" descr="image.png"/>
          <p:cNvPicPr>
            <a:picLocks noChangeAspect="1"/>
          </p:cNvPicPr>
          <p:nvPr/>
        </p:nvPicPr>
        <p:blipFill>
          <a:blip r:embed="rId5">
            <a:extLst/>
          </a:blip>
          <a:stretch>
            <a:fillRect/>
          </a:stretch>
        </p:blipFill>
        <p:spPr>
          <a:xfrm>
            <a:off x="3276600" y="1828800"/>
            <a:ext cx="1695450" cy="2578100"/>
          </a:xfrm>
          <a:prstGeom prst="rect">
            <a:avLst/>
          </a:prstGeom>
          <a:ln w="12700">
            <a:miter lim="400000"/>
          </a:ln>
        </p:spPr>
      </p:pic>
      <p:sp>
        <p:nvSpPr>
          <p:cNvPr id="470" name="Planning for your future"/>
          <p:cNvSpPr/>
          <p:nvPr/>
        </p:nvSpPr>
        <p:spPr>
          <a:xfrm>
            <a:off x="609600" y="876158"/>
            <a:ext cx="7772400" cy="609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b="1" sz="3600"/>
            </a:lvl1pPr>
          </a:lstStyle>
          <a:p>
            <a:pPr/>
            <a:r>
              <a:t>Planning for your future</a:t>
            </a:r>
          </a:p>
        </p:txBody>
      </p:sp>
      <p:pic>
        <p:nvPicPr>
          <p:cNvPr id="471" name="image.png" descr="image.png"/>
          <p:cNvPicPr>
            <a:picLocks noChangeAspect="1"/>
          </p:cNvPicPr>
          <p:nvPr/>
        </p:nvPicPr>
        <p:blipFill>
          <a:blip r:embed="rId6">
            <a:extLst/>
          </a:blip>
          <a:stretch>
            <a:fillRect/>
          </a:stretch>
        </p:blipFill>
        <p:spPr>
          <a:xfrm>
            <a:off x="243929" y="5995458"/>
            <a:ext cx="587624" cy="585259"/>
          </a:xfrm>
          <a:prstGeom prst="rect">
            <a:avLst/>
          </a:prstGeom>
          <a:ln w="12700">
            <a:miter lim="400000"/>
          </a:ln>
        </p:spPr>
      </p:pic>
      <p:sp>
        <p:nvSpPr>
          <p:cNvPr id="472" name="University of Pennsylvania…"/>
          <p:cNvSpPr/>
          <p:nvPr/>
        </p:nvSpPr>
        <p:spPr>
          <a:xfrm>
            <a:off x="609600" y="4352634"/>
            <a:ext cx="7772400" cy="6673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457200">
              <a:defRPr sz="2000"/>
            </a:pPr>
            <a:r>
              <a:t>University of Pennsylvania</a:t>
            </a:r>
          </a:p>
          <a:p>
            <a:pPr algn="ctr" defTabSz="457200">
              <a:defRPr sz="2000"/>
            </a:pPr>
            <a:r>
              <a:t>Medical Scientist Training Program</a:t>
            </a:r>
          </a:p>
        </p:txBody>
      </p:sp>
      <p:sp>
        <p:nvSpPr>
          <p:cNvPr id="473" name="Rectangle"/>
          <p:cNvSpPr/>
          <p:nvPr/>
        </p:nvSpPr>
        <p:spPr>
          <a:xfrm>
            <a:off x="6781800" y="4648200"/>
            <a:ext cx="533400" cy="2209800"/>
          </a:xfrm>
          <a:prstGeom prst="rect">
            <a:avLst/>
          </a:prstGeom>
          <a:solidFill>
            <a:srgbClr val="FFFFFF"/>
          </a:solidFill>
          <a:ln w="12700">
            <a:miter lim="400000"/>
          </a:ln>
        </p:spPr>
        <p:txBody>
          <a:bodyPr lIns="45719" rIns="45719"/>
          <a:lstStyle/>
          <a:p>
            <a:pPr>
              <a:defRPr sz="1800"/>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Planning for your future” series"/>
          <p:cNvSpPr/>
          <p:nvPr>
            <p:ph type="title" idx="4294967295"/>
          </p:nvPr>
        </p:nvSpPr>
        <p:spPr>
          <a:xfrm>
            <a:off x="609600" y="920749"/>
            <a:ext cx="7772400" cy="1143002"/>
          </a:xfrm>
          <a:prstGeom prst="rect">
            <a:avLst/>
          </a:prstGeom>
        </p:spPr>
        <p:txBody>
          <a:bodyPr>
            <a:normAutofit fontScale="100000" lnSpcReduction="0"/>
          </a:bodyPr>
          <a:lstStyle>
            <a:lvl1pPr>
              <a:defRPr sz="3200">
                <a:solidFill>
                  <a:srgbClr val="DFD293"/>
                </a:solidFill>
              </a:defRPr>
            </a:lvl1pPr>
          </a:lstStyle>
          <a:p>
            <a:pPr/>
            <a:r>
              <a:t>“Planning for your future” series</a:t>
            </a:r>
          </a:p>
        </p:txBody>
      </p:sp>
      <p:pic>
        <p:nvPicPr>
          <p:cNvPr id="476" name="image.png" descr="image.png"/>
          <p:cNvPicPr>
            <a:picLocks noChangeAspect="1"/>
          </p:cNvPicPr>
          <p:nvPr/>
        </p:nvPicPr>
        <p:blipFill>
          <a:blip r:embed="rId2">
            <a:extLst/>
          </a:blip>
          <a:stretch>
            <a:fillRect/>
          </a:stretch>
        </p:blipFill>
        <p:spPr>
          <a:xfrm>
            <a:off x="3989226" y="2452952"/>
            <a:ext cx="1028341" cy="1024203"/>
          </a:xfrm>
          <a:prstGeom prst="rect">
            <a:avLst/>
          </a:prstGeom>
          <a:ln w="12700">
            <a:miter lim="400000"/>
          </a:ln>
        </p:spPr>
      </p:pic>
      <p:sp>
        <p:nvSpPr>
          <p:cNvPr id="477" name="Negotiating strategies…"/>
          <p:cNvSpPr/>
          <p:nvPr/>
        </p:nvSpPr>
        <p:spPr>
          <a:xfrm>
            <a:off x="609600" y="3421380"/>
            <a:ext cx="7772400" cy="1920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457200">
              <a:spcBef>
                <a:spcPts val="600"/>
              </a:spcBef>
              <a:defRPr sz="2000">
                <a:solidFill>
                  <a:srgbClr val="DFD293"/>
                </a:solidFill>
                <a:latin typeface="Times"/>
                <a:ea typeface="Times"/>
                <a:cs typeface="Times"/>
                <a:sym typeface="Times"/>
              </a:defRPr>
            </a:pPr>
            <a:r>
              <a:t>Negotiating strategies</a:t>
            </a:r>
          </a:p>
          <a:p>
            <a:pPr algn="ctr" defTabSz="457200">
              <a:spcBef>
                <a:spcPts val="600"/>
              </a:spcBef>
              <a:defRPr sz="2000">
                <a:solidFill>
                  <a:srgbClr val="DFD293"/>
                </a:solidFill>
                <a:latin typeface="Times"/>
                <a:ea typeface="Times"/>
                <a:cs typeface="Times"/>
                <a:sym typeface="Times"/>
              </a:defRPr>
            </a:pPr>
            <a:r>
              <a:t>How to give a better lecture</a:t>
            </a:r>
          </a:p>
          <a:p>
            <a:pPr algn="ctr" defTabSz="457200">
              <a:spcBef>
                <a:spcPts val="600"/>
              </a:spcBef>
              <a:defRPr sz="2000">
                <a:solidFill>
                  <a:srgbClr val="FF6666"/>
                </a:solidFill>
                <a:latin typeface="Times"/>
                <a:ea typeface="Times"/>
                <a:cs typeface="Times"/>
                <a:sym typeface="Times"/>
              </a:defRPr>
            </a:pPr>
            <a:r>
              <a:t>Traversing the bridge years</a:t>
            </a:r>
          </a:p>
          <a:p>
            <a:pPr algn="ctr" defTabSz="457200">
              <a:spcBef>
                <a:spcPts val="600"/>
              </a:spcBef>
              <a:defRPr sz="2000">
                <a:solidFill>
                  <a:srgbClr val="FFFFFF"/>
                </a:solidFill>
                <a:latin typeface="Times"/>
                <a:ea typeface="Times"/>
                <a:cs typeface="Times"/>
                <a:sym typeface="Times"/>
              </a:defRPr>
            </a:pPr>
            <a:r>
              <a:t>Applying to residencies and fellowships</a:t>
            </a:r>
          </a:p>
          <a:p>
            <a:pPr algn="ctr" defTabSz="457200">
              <a:spcBef>
                <a:spcPts val="600"/>
              </a:spcBef>
              <a:defRPr sz="2000">
                <a:solidFill>
                  <a:srgbClr val="FFFFFF"/>
                </a:solidFill>
                <a:latin typeface="Times"/>
                <a:ea typeface="Times"/>
                <a:cs typeface="Times"/>
                <a:sym typeface="Times"/>
              </a:defRPr>
            </a:pPr>
            <a:r>
              <a:t>How do NIH study sections think?</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81" name="Group"/>
          <p:cNvGrpSpPr/>
          <p:nvPr/>
        </p:nvGrpSpPr>
        <p:grpSpPr>
          <a:xfrm>
            <a:off x="2209799" y="533400"/>
            <a:ext cx="4572002" cy="2362200"/>
            <a:chOff x="0" y="0"/>
            <a:chExt cx="4572000" cy="2362200"/>
          </a:xfrm>
        </p:grpSpPr>
        <p:sp>
          <p:nvSpPr>
            <p:cNvPr id="479" name="24th Annual National MD/PhD Student Conference…"/>
            <p:cNvSpPr/>
            <p:nvPr/>
          </p:nvSpPr>
          <p:spPr>
            <a:xfrm>
              <a:off x="-1" y="152399"/>
              <a:ext cx="4572002" cy="1417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800"/>
              </a:pPr>
              <a:r>
                <a:t> 24th Annual National MD/PhD Student Conference</a:t>
              </a:r>
            </a:p>
            <a:p>
              <a:pPr algn="ctr" defTabSz="457200">
                <a:defRPr sz="1800"/>
              </a:pPr>
            </a:p>
            <a:p>
              <a:pPr algn="ctr" defTabSz="457200">
                <a:defRPr sz="1800"/>
              </a:pPr>
              <a:r>
                <a:t>July 24-26, 2009</a:t>
              </a:r>
            </a:p>
            <a:p>
              <a:pPr algn="ctr" defTabSz="457200">
                <a:defRPr sz="1800"/>
              </a:pPr>
              <a:r>
                <a:t>Keystone, CO</a:t>
              </a:r>
            </a:p>
          </p:txBody>
        </p:sp>
        <p:sp>
          <p:nvSpPr>
            <p:cNvPr id="480" name="Rectangle"/>
            <p:cNvSpPr/>
            <p:nvPr/>
          </p:nvSpPr>
          <p:spPr>
            <a:xfrm>
              <a:off x="-1" y="0"/>
              <a:ext cx="4572002" cy="2362200"/>
            </a:xfrm>
            <a:prstGeom prst="rect">
              <a:avLst/>
            </a:prstGeom>
            <a:noFill/>
            <a:ln w="9525" cap="flat">
              <a:solidFill>
                <a:srgbClr val="000000"/>
              </a:solidFill>
              <a:prstDash val="solid"/>
              <a:round/>
            </a:ln>
            <a:effectLst/>
          </p:spPr>
          <p:txBody>
            <a:bodyPr wrap="square" lIns="45719" tIns="45719" rIns="45719" bIns="45719" numCol="1" anchor="t">
              <a:noAutofit/>
            </a:bodyPr>
            <a:lstStyle/>
            <a:p>
              <a:pPr>
                <a:defRPr sz="1800"/>
              </a:pPr>
            </a:p>
          </p:txBody>
        </p:sp>
      </p:grpSp>
      <p:grpSp>
        <p:nvGrpSpPr>
          <p:cNvPr id="484" name="Group"/>
          <p:cNvGrpSpPr/>
          <p:nvPr/>
        </p:nvGrpSpPr>
        <p:grpSpPr>
          <a:xfrm>
            <a:off x="2209799" y="3124200"/>
            <a:ext cx="4572002" cy="2779665"/>
            <a:chOff x="0" y="0"/>
            <a:chExt cx="4572000" cy="2779664"/>
          </a:xfrm>
        </p:grpSpPr>
        <p:sp>
          <p:nvSpPr>
            <p:cNvPr id="482" name="5th Annual American Physician Scientists Association (APSA)…"/>
            <p:cNvSpPr/>
            <p:nvPr/>
          </p:nvSpPr>
          <p:spPr>
            <a:xfrm>
              <a:off x="0" y="179333"/>
              <a:ext cx="4572001" cy="1684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800"/>
              </a:pPr>
              <a:r>
                <a:t> 5th Annual American Physician Scientists Association (APSA)</a:t>
              </a:r>
            </a:p>
            <a:p>
              <a:pPr algn="ctr" defTabSz="457200">
                <a:defRPr sz="1800"/>
              </a:pPr>
            </a:p>
            <a:p>
              <a:pPr algn="ctr" defTabSz="457200">
                <a:defRPr sz="1800"/>
              </a:pPr>
              <a:r>
                <a:t>April 24-26, 2009</a:t>
              </a:r>
            </a:p>
            <a:p>
              <a:pPr algn="ctr" defTabSz="457200">
                <a:defRPr sz="1800"/>
              </a:pPr>
              <a:r>
                <a:t>Chicago, IL</a:t>
              </a:r>
            </a:p>
            <a:p>
              <a:pPr algn="ctr" defTabSz="457200">
                <a:defRPr sz="1800"/>
              </a:pPr>
              <a:r>
                <a:t>(joint with ASCI &amp; AAP)</a:t>
              </a:r>
            </a:p>
          </p:txBody>
        </p:sp>
        <p:sp>
          <p:nvSpPr>
            <p:cNvPr id="483" name="Rectangle"/>
            <p:cNvSpPr/>
            <p:nvPr/>
          </p:nvSpPr>
          <p:spPr>
            <a:xfrm>
              <a:off x="0" y="0"/>
              <a:ext cx="4572001" cy="2779665"/>
            </a:xfrm>
            <a:prstGeom prst="rect">
              <a:avLst/>
            </a:prstGeom>
            <a:noFill/>
            <a:ln w="9525" cap="flat">
              <a:solidFill>
                <a:srgbClr val="000000"/>
              </a:solidFill>
              <a:prstDash val="solid"/>
              <a:round/>
            </a:ln>
            <a:effectLst/>
          </p:spPr>
          <p:txBody>
            <a:bodyPr wrap="square" lIns="45719" tIns="45719" rIns="45719" bIns="45719" numCol="1" anchor="t">
              <a:noAutofit/>
            </a:bodyPr>
            <a:lstStyle/>
            <a:p>
              <a:pPr>
                <a:defRPr sz="1800"/>
              </a:pPr>
            </a:p>
          </p:txBody>
        </p:sp>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National MD-PhD Conference for…"/>
          <p:cNvSpPr/>
          <p:nvPr/>
        </p:nvSpPr>
        <p:spPr>
          <a:xfrm>
            <a:off x="2362199" y="1828800"/>
            <a:ext cx="4572002" cy="1684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800"/>
            </a:pPr>
            <a:r>
              <a:t> National MD-PhD Conference for </a:t>
            </a:r>
          </a:p>
          <a:p>
            <a:pPr algn="ctr" defTabSz="457200">
              <a:defRPr sz="1800"/>
            </a:pPr>
            <a:r>
              <a:t>Scholars in the Humanities</a:t>
            </a:r>
          </a:p>
          <a:p>
            <a:pPr algn="ctr" defTabSz="457200">
              <a:defRPr sz="1800"/>
            </a:pPr>
          </a:p>
          <a:p>
            <a:pPr algn="ctr" defTabSz="457200">
              <a:defRPr sz="1800"/>
            </a:pPr>
            <a:r>
              <a:t>March 28-29, 2009</a:t>
            </a:r>
          </a:p>
          <a:p>
            <a:pPr algn="ctr" defTabSz="457200">
              <a:defRPr sz="1800"/>
            </a:pPr>
            <a:r>
              <a:t>University of Pennsylvania</a:t>
            </a:r>
          </a:p>
          <a:p>
            <a:pPr algn="ctr" defTabSz="457200">
              <a:defRPr sz="1800"/>
            </a:pPr>
            <a:r>
              <a:t>(Erica Dwyer &amp; Elise Carpenter)</a:t>
            </a:r>
          </a:p>
        </p:txBody>
      </p:sp>
      <p:sp>
        <p:nvSpPr>
          <p:cNvPr id="487" name="Rectangle"/>
          <p:cNvSpPr/>
          <p:nvPr/>
        </p:nvSpPr>
        <p:spPr>
          <a:xfrm>
            <a:off x="2362199" y="1676400"/>
            <a:ext cx="4572002" cy="3200400"/>
          </a:xfrm>
          <a:prstGeom prst="rect">
            <a:avLst/>
          </a:prstGeom>
          <a:ln>
            <a:solidFill>
              <a:srgbClr val="000000"/>
            </a:solidFill>
          </a:ln>
        </p:spPr>
        <p:txBody>
          <a:bodyPr lIns="45719" rIns="45719"/>
          <a:lstStyle/>
          <a:p>
            <a:pPr>
              <a:defRPr sz="18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43" name="Group"/>
          <p:cNvGrpSpPr/>
          <p:nvPr/>
        </p:nvGrpSpPr>
        <p:grpSpPr>
          <a:xfrm>
            <a:off x="2514599" y="2438399"/>
            <a:ext cx="1600202" cy="1676402"/>
            <a:chOff x="0" y="0"/>
            <a:chExt cx="1600200" cy="1676400"/>
          </a:xfrm>
        </p:grpSpPr>
        <p:grpSp>
          <p:nvGrpSpPr>
            <p:cNvPr id="236" name="Group"/>
            <p:cNvGrpSpPr/>
            <p:nvPr/>
          </p:nvGrpSpPr>
          <p:grpSpPr>
            <a:xfrm>
              <a:off x="-1" y="-1"/>
              <a:ext cx="1600202" cy="762002"/>
              <a:chOff x="0" y="0"/>
              <a:chExt cx="1600200" cy="762000"/>
            </a:xfrm>
          </p:grpSpPr>
          <p:grpSp>
            <p:nvGrpSpPr>
              <p:cNvPr id="234" name="Group"/>
              <p:cNvGrpSpPr/>
              <p:nvPr/>
            </p:nvGrpSpPr>
            <p:grpSpPr>
              <a:xfrm>
                <a:off x="-1" y="-1"/>
                <a:ext cx="1600202" cy="762002"/>
                <a:chOff x="0" y="0"/>
                <a:chExt cx="1600200" cy="762000"/>
              </a:xfrm>
            </p:grpSpPr>
            <p:sp>
              <p:nvSpPr>
                <p:cNvPr id="231" name="Shape"/>
                <p:cNvSpPr/>
                <p:nvPr/>
              </p:nvSpPr>
              <p:spPr>
                <a:xfrm flipH="1" rot="10800000">
                  <a:off x="250031" y="0"/>
                  <a:ext cx="1350170"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00" y="0"/>
                      </a:moveTo>
                      <a:lnTo>
                        <a:pt x="15200" y="5400"/>
                      </a:lnTo>
                      <a:lnTo>
                        <a:pt x="0" y="5400"/>
                      </a:lnTo>
                      <a:lnTo>
                        <a:pt x="0" y="16200"/>
                      </a:lnTo>
                      <a:lnTo>
                        <a:pt x="15200" y="16200"/>
                      </a:lnTo>
                      <a:lnTo>
                        <a:pt x="15200" y="21600"/>
                      </a:lnTo>
                      <a:lnTo>
                        <a:pt x="21600" y="10800"/>
                      </a:lnTo>
                      <a:close/>
                    </a:path>
                  </a:pathLst>
                </a:cu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232" name="Rectangle"/>
                <p:cNvSpPr/>
                <p:nvPr/>
              </p:nvSpPr>
              <p:spPr>
                <a:xfrm flipH="1" rot="10800000">
                  <a:off x="100012" y="190500"/>
                  <a:ext cx="100014"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233" name="Rectangle"/>
                <p:cNvSpPr/>
                <p:nvPr/>
              </p:nvSpPr>
              <p:spPr>
                <a:xfrm flipH="1" rot="10800000">
                  <a:off x="0" y="190500"/>
                  <a:ext cx="50007"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grpSp>
          <p:sp>
            <p:nvSpPr>
              <p:cNvPr id="235" name="residency?"/>
              <p:cNvSpPr/>
              <p:nvPr/>
            </p:nvSpPr>
            <p:spPr>
              <a:xfrm>
                <a:off x="179387" y="187325"/>
                <a:ext cx="1081495"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rgbClr val="FFFFFF"/>
                    </a:solidFill>
                    <a:latin typeface="Times"/>
                    <a:ea typeface="Times"/>
                    <a:cs typeface="Times"/>
                    <a:sym typeface="Times"/>
                  </a:defRPr>
                </a:lvl1pPr>
              </a:lstStyle>
              <a:p>
                <a:pPr/>
                <a:r>
                  <a:t>residency?</a:t>
                </a:r>
              </a:p>
            </p:txBody>
          </p:sp>
        </p:grpSp>
        <p:grpSp>
          <p:nvGrpSpPr>
            <p:cNvPr id="242" name="Group"/>
            <p:cNvGrpSpPr/>
            <p:nvPr/>
          </p:nvGrpSpPr>
          <p:grpSpPr>
            <a:xfrm>
              <a:off x="-1" y="914399"/>
              <a:ext cx="1600202" cy="762002"/>
              <a:chOff x="0" y="0"/>
              <a:chExt cx="1600200" cy="762000"/>
            </a:xfrm>
          </p:grpSpPr>
          <p:grpSp>
            <p:nvGrpSpPr>
              <p:cNvPr id="240" name="Group"/>
              <p:cNvGrpSpPr/>
              <p:nvPr/>
            </p:nvGrpSpPr>
            <p:grpSpPr>
              <a:xfrm>
                <a:off x="-1" y="-1"/>
                <a:ext cx="1600202" cy="762002"/>
                <a:chOff x="0" y="0"/>
                <a:chExt cx="1600200" cy="762000"/>
              </a:xfrm>
            </p:grpSpPr>
            <p:sp>
              <p:nvSpPr>
                <p:cNvPr id="237" name="Shape"/>
                <p:cNvSpPr/>
                <p:nvPr/>
              </p:nvSpPr>
              <p:spPr>
                <a:xfrm flipH="1" rot="10800000">
                  <a:off x="250031" y="0"/>
                  <a:ext cx="1350170"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00" y="0"/>
                      </a:moveTo>
                      <a:lnTo>
                        <a:pt x="15200" y="5400"/>
                      </a:lnTo>
                      <a:lnTo>
                        <a:pt x="0" y="5400"/>
                      </a:lnTo>
                      <a:lnTo>
                        <a:pt x="0" y="16200"/>
                      </a:lnTo>
                      <a:lnTo>
                        <a:pt x="15200" y="16200"/>
                      </a:lnTo>
                      <a:lnTo>
                        <a:pt x="15200" y="21600"/>
                      </a:lnTo>
                      <a:lnTo>
                        <a:pt x="21600" y="10800"/>
                      </a:lnTo>
                      <a:close/>
                    </a:path>
                  </a:pathLst>
                </a:cu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238" name="Rectangle"/>
                <p:cNvSpPr/>
                <p:nvPr/>
              </p:nvSpPr>
              <p:spPr>
                <a:xfrm flipH="1" rot="10800000">
                  <a:off x="100012" y="190500"/>
                  <a:ext cx="100014"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sp>
              <p:nvSpPr>
                <p:cNvPr id="239" name="Rectangle"/>
                <p:cNvSpPr/>
                <p:nvPr/>
              </p:nvSpPr>
              <p:spPr>
                <a:xfrm flipH="1" rot="10800000">
                  <a:off x="0" y="190500"/>
                  <a:ext cx="50007" cy="381001"/>
                </a:xfrm>
                <a:prstGeom prst="rect">
                  <a:avLst/>
                </a:prstGeom>
                <a:solidFill>
                  <a:srgbClr val="713E39"/>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latin typeface="Times"/>
                      <a:ea typeface="Times"/>
                      <a:cs typeface="Times"/>
                      <a:sym typeface="Times"/>
                    </a:defRPr>
                  </a:pPr>
                </a:p>
              </p:txBody>
            </p:sp>
          </p:grpSp>
          <p:sp>
            <p:nvSpPr>
              <p:cNvPr id="241" name="postdoc?"/>
              <p:cNvSpPr/>
              <p:nvPr/>
            </p:nvSpPr>
            <p:spPr>
              <a:xfrm>
                <a:off x="260350" y="165100"/>
                <a:ext cx="916742"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rgbClr val="FFFFFF"/>
                    </a:solidFill>
                    <a:latin typeface="Times"/>
                    <a:ea typeface="Times"/>
                    <a:cs typeface="Times"/>
                    <a:sym typeface="Times"/>
                  </a:defRPr>
                </a:lvl1pPr>
              </a:lstStyle>
              <a:p>
                <a:pPr/>
                <a:r>
                  <a:t>postdoc?</a:t>
                </a:r>
              </a:p>
            </p:txBody>
          </p:sp>
        </p:grpSp>
      </p:grpSp>
      <p:grpSp>
        <p:nvGrpSpPr>
          <p:cNvPr id="247" name="Group"/>
          <p:cNvGrpSpPr/>
          <p:nvPr/>
        </p:nvGrpSpPr>
        <p:grpSpPr>
          <a:xfrm>
            <a:off x="4267200" y="2514600"/>
            <a:ext cx="1905000" cy="1524000"/>
            <a:chOff x="0" y="0"/>
            <a:chExt cx="1905000" cy="1524000"/>
          </a:xfrm>
        </p:grpSpPr>
        <p:sp>
          <p:nvSpPr>
            <p:cNvPr id="244" name="Rectangle"/>
            <p:cNvSpPr/>
            <p:nvPr/>
          </p:nvSpPr>
          <p:spPr>
            <a:xfrm>
              <a:off x="0" y="0"/>
              <a:ext cx="1905000" cy="1524000"/>
            </a:xfrm>
            <a:prstGeom prst="rect">
              <a:avLst/>
            </a:prstGeom>
            <a:solidFill>
              <a:srgbClr val="BE7960"/>
            </a:solidFill>
            <a:ln w="12700" cap="flat">
              <a:noFill/>
              <a:miter lim="400000"/>
            </a:ln>
            <a:effectLst/>
          </p:spPr>
          <p:txBody>
            <a:bodyPr wrap="square" lIns="45719" tIns="45719" rIns="45719" bIns="45719" numCol="1" anchor="ctr">
              <a:noAutofit/>
            </a:bodyPr>
            <a:lstStyle/>
            <a:p>
              <a:pPr algn="ctr" defTabSz="457200">
                <a:defRPr sz="2000">
                  <a:solidFill>
                    <a:srgbClr val="5C1F00"/>
                  </a:solidFill>
                  <a:latin typeface="Times"/>
                  <a:ea typeface="Times"/>
                  <a:cs typeface="Times"/>
                  <a:sym typeface="Times"/>
                </a:defRPr>
              </a:pPr>
            </a:p>
          </p:txBody>
        </p:sp>
        <p:sp>
          <p:nvSpPr>
            <p:cNvPr id="245" name="Rectangle"/>
            <p:cNvSpPr/>
            <p:nvPr/>
          </p:nvSpPr>
          <p:spPr>
            <a:xfrm>
              <a:off x="338137" y="295274"/>
              <a:ext cx="1143002" cy="914401"/>
            </a:xfrm>
            <a:prstGeom prst="rect">
              <a:avLst/>
            </a:prstGeom>
            <a:solidFill>
              <a:srgbClr val="FFFC94"/>
            </a:solidFill>
            <a:ln w="9525" cap="flat">
              <a:solidFill>
                <a:srgbClr val="FFFFFF"/>
              </a:solidFill>
              <a:prstDash val="solid"/>
              <a:round/>
            </a:ln>
            <a:effectLst/>
          </p:spPr>
          <p:txBody>
            <a:bodyPr wrap="square" lIns="45719" tIns="45719" rIns="45719" bIns="45719" numCol="1" anchor="ctr">
              <a:noAutofit/>
            </a:bodyPr>
            <a:lstStyle/>
            <a:p>
              <a:pPr algn="ctr" defTabSz="457200">
                <a:defRPr sz="2000">
                  <a:solidFill>
                    <a:srgbClr val="FFFFFF"/>
                  </a:solidFill>
                  <a:latin typeface="Times"/>
                  <a:ea typeface="Times"/>
                  <a:cs typeface="Times"/>
                  <a:sym typeface="Times"/>
                </a:defRPr>
              </a:pPr>
            </a:p>
          </p:txBody>
        </p:sp>
        <p:sp>
          <p:nvSpPr>
            <p:cNvPr id="246" name="Other…"/>
            <p:cNvSpPr/>
            <p:nvPr/>
          </p:nvSpPr>
          <p:spPr>
            <a:xfrm>
              <a:off x="524752" y="406399"/>
              <a:ext cx="816531"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defTabSz="457200">
                <a:defRPr b="1" sz="2000">
                  <a:solidFill>
                    <a:srgbClr val="FF100C"/>
                  </a:solidFill>
                  <a:latin typeface="Times"/>
                  <a:ea typeface="Times"/>
                  <a:cs typeface="Times"/>
                  <a:sym typeface="Times"/>
                </a:defRPr>
              </a:pPr>
              <a:r>
                <a:t>Other</a:t>
              </a:r>
            </a:p>
            <a:p>
              <a:pPr algn="ctr" defTabSz="457200">
                <a:defRPr b="1" sz="2000">
                  <a:solidFill>
                    <a:srgbClr val="FF100C"/>
                  </a:solidFill>
                  <a:latin typeface="Times"/>
                  <a:ea typeface="Times"/>
                  <a:cs typeface="Times"/>
                  <a:sym typeface="Times"/>
                </a:defRPr>
              </a:pPr>
              <a:r>
                <a:t>stuff</a:t>
              </a:r>
            </a:p>
          </p:txBody>
        </p:sp>
      </p:grpSp>
      <p:pic>
        <p:nvPicPr>
          <p:cNvPr id="248" name="ED000083.png" descr="ED000083.png"/>
          <p:cNvPicPr>
            <a:picLocks noChangeAspect="1"/>
          </p:cNvPicPr>
          <p:nvPr/>
        </p:nvPicPr>
        <p:blipFill>
          <a:blip r:embed="rId2">
            <a:extLst/>
          </a:blip>
          <a:stretch>
            <a:fillRect/>
          </a:stretch>
        </p:blipFill>
        <p:spPr>
          <a:xfrm>
            <a:off x="914400" y="2286000"/>
            <a:ext cx="787400" cy="733425"/>
          </a:xfrm>
          <a:prstGeom prst="rect">
            <a:avLst/>
          </a:prstGeom>
          <a:ln w="12700">
            <a:miter lim="400000"/>
          </a:ln>
        </p:spPr>
      </p:pic>
      <p:pic>
        <p:nvPicPr>
          <p:cNvPr id="249" name="img_1986_2.jpg" descr="img_1986_2.jpg"/>
          <p:cNvPicPr>
            <a:picLocks noChangeAspect="1"/>
          </p:cNvPicPr>
          <p:nvPr/>
        </p:nvPicPr>
        <p:blipFill>
          <a:blip r:embed="rId3">
            <a:extLst/>
          </a:blip>
          <a:stretch>
            <a:fillRect/>
          </a:stretch>
        </p:blipFill>
        <p:spPr>
          <a:xfrm>
            <a:off x="2209800" y="1295400"/>
            <a:ext cx="4495800" cy="2989263"/>
          </a:xfrm>
          <a:prstGeom prst="rect">
            <a:avLst/>
          </a:prstGeom>
          <a:ln w="12700">
            <a:miter lim="400000"/>
          </a:ln>
        </p:spPr>
      </p:pic>
      <p:sp>
        <p:nvSpPr>
          <p:cNvPr id="250" name="The bridge years"/>
          <p:cNvSpPr/>
          <p:nvPr/>
        </p:nvSpPr>
        <p:spPr>
          <a:xfrm>
            <a:off x="2362200" y="762000"/>
            <a:ext cx="1640158"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latin typeface="Times"/>
                <a:ea typeface="Times"/>
                <a:cs typeface="Times"/>
                <a:sym typeface="Times"/>
              </a:defRPr>
            </a:lvl1pPr>
          </a:lstStyle>
          <a:p>
            <a:pPr/>
            <a:r>
              <a:t>The bridge years</a:t>
            </a:r>
          </a:p>
        </p:txBody>
      </p:sp>
      <p:grpSp>
        <p:nvGrpSpPr>
          <p:cNvPr id="253" name="Group"/>
          <p:cNvGrpSpPr/>
          <p:nvPr/>
        </p:nvGrpSpPr>
        <p:grpSpPr>
          <a:xfrm>
            <a:off x="6248399" y="1981200"/>
            <a:ext cx="2590801" cy="2438401"/>
            <a:chOff x="0" y="0"/>
            <a:chExt cx="2590800" cy="2438400"/>
          </a:xfrm>
        </p:grpSpPr>
        <p:sp>
          <p:nvSpPr>
            <p:cNvPr id="251" name="Shape"/>
            <p:cNvSpPr/>
            <p:nvPr/>
          </p:nvSpPr>
          <p:spPr>
            <a:xfrm>
              <a:off x="0" y="0"/>
              <a:ext cx="2590800" cy="243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C94"/>
            </a:solidFill>
            <a:ln w="9525" cap="flat">
              <a:solidFill>
                <a:srgbClr val="FFFFFF"/>
              </a:solidFill>
              <a:prstDash val="solid"/>
              <a:round/>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252" name="get a job"/>
            <p:cNvSpPr/>
            <p:nvPr/>
          </p:nvSpPr>
          <p:spPr>
            <a:xfrm>
              <a:off x="838200" y="761999"/>
              <a:ext cx="9302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b="1" sz="2000">
                  <a:solidFill>
                    <a:srgbClr val="FF100C"/>
                  </a:solidFill>
                  <a:latin typeface="Times"/>
                  <a:ea typeface="Times"/>
                  <a:cs typeface="Times"/>
                  <a:sym typeface="Times"/>
                </a:defRPr>
              </a:lvl1pPr>
            </a:lstStyle>
            <a:p>
              <a:pPr/>
              <a:r>
                <a:t>get a job</a:t>
              </a:r>
            </a:p>
          </p:txBody>
        </p:sp>
      </p:grpSp>
      <p:grpSp>
        <p:nvGrpSpPr>
          <p:cNvPr id="260" name="Group"/>
          <p:cNvGrpSpPr/>
          <p:nvPr/>
        </p:nvGrpSpPr>
        <p:grpSpPr>
          <a:xfrm>
            <a:off x="381000" y="1819692"/>
            <a:ext cx="1905000" cy="2218908"/>
            <a:chOff x="0" y="0"/>
            <a:chExt cx="1905000" cy="2218907"/>
          </a:xfrm>
        </p:grpSpPr>
        <p:grpSp>
          <p:nvGrpSpPr>
            <p:cNvPr id="258" name="Group"/>
            <p:cNvGrpSpPr/>
            <p:nvPr/>
          </p:nvGrpSpPr>
          <p:grpSpPr>
            <a:xfrm>
              <a:off x="0" y="0"/>
              <a:ext cx="1905000" cy="2218908"/>
              <a:chOff x="0" y="0"/>
              <a:chExt cx="1905000" cy="2218907"/>
            </a:xfrm>
          </p:grpSpPr>
          <p:sp>
            <p:nvSpPr>
              <p:cNvPr id="254" name="Chevron"/>
              <p:cNvSpPr/>
              <p:nvPr/>
            </p:nvSpPr>
            <p:spPr>
              <a:xfrm rot="5315965">
                <a:off x="239712" y="313907"/>
                <a:ext cx="1371601" cy="762001"/>
              </a:xfrm>
              <a:prstGeom prst="chevron">
                <a:avLst>
                  <a:gd name="adj" fmla="val 45000"/>
                </a:avLst>
              </a:prstGeom>
              <a:solidFill>
                <a:srgbClr val="48CA80"/>
              </a:solidFill>
              <a:ln w="12700" cap="flat">
                <a:noFill/>
                <a:miter lim="400000"/>
              </a:ln>
              <a:effectLst/>
            </p:spPr>
            <p:txBody>
              <a:bodyPr wrap="square" lIns="45719" tIns="45719" rIns="45719" bIns="45719" numCol="1" anchor="ctr">
                <a:noAutofit/>
              </a:bodyPr>
              <a:lstStyle/>
              <a:p>
                <a:pPr>
                  <a:defRPr sz="1800">
                    <a:solidFill>
                      <a:srgbClr val="FFFFFF"/>
                    </a:solidFill>
                    <a:latin typeface="Times"/>
                    <a:ea typeface="Times"/>
                    <a:cs typeface="Times"/>
                    <a:sym typeface="Times"/>
                  </a:defRPr>
                </a:pPr>
              </a:p>
            </p:txBody>
          </p:sp>
          <p:sp>
            <p:nvSpPr>
              <p:cNvPr id="255" name="Rectangle"/>
              <p:cNvSpPr/>
              <p:nvPr/>
            </p:nvSpPr>
            <p:spPr>
              <a:xfrm>
                <a:off x="0" y="694907"/>
                <a:ext cx="1905000" cy="1524001"/>
              </a:xfrm>
              <a:prstGeom prst="rect">
                <a:avLst/>
              </a:prstGeom>
              <a:solidFill>
                <a:srgbClr val="48CA80"/>
              </a:solidFill>
              <a:ln w="12700" cap="flat">
                <a:noFill/>
                <a:miter lim="400000"/>
              </a:ln>
              <a:effectLst/>
            </p:spPr>
            <p:txBody>
              <a:bodyPr wrap="square" lIns="45719" tIns="45719" rIns="45719" bIns="45719" numCol="1" anchor="ctr">
                <a:noAutofit/>
              </a:bodyPr>
              <a:lstStyle/>
              <a:p>
                <a:pPr algn="ctr" defTabSz="457200">
                  <a:defRPr sz="2000">
                    <a:solidFill>
                      <a:srgbClr val="5C1F00"/>
                    </a:solidFill>
                    <a:latin typeface="Times"/>
                    <a:ea typeface="Times"/>
                    <a:cs typeface="Times"/>
                    <a:sym typeface="Times"/>
                  </a:defRPr>
                </a:pPr>
              </a:p>
            </p:txBody>
          </p:sp>
          <p:sp>
            <p:nvSpPr>
              <p:cNvPr id="256" name="Rectangle"/>
              <p:cNvSpPr/>
              <p:nvPr/>
            </p:nvSpPr>
            <p:spPr>
              <a:xfrm>
                <a:off x="338137" y="990182"/>
                <a:ext cx="1143001" cy="914401"/>
              </a:xfrm>
              <a:prstGeom prst="rect">
                <a:avLst/>
              </a:prstGeom>
              <a:solidFill>
                <a:srgbClr val="FFFC94"/>
              </a:solidFill>
              <a:ln w="9525" cap="flat">
                <a:solidFill>
                  <a:srgbClr val="FFFFFF"/>
                </a:solidFill>
                <a:prstDash val="solid"/>
                <a:round/>
              </a:ln>
              <a:effectLst/>
            </p:spPr>
            <p:txBody>
              <a:bodyPr wrap="square" lIns="45719" tIns="45719" rIns="45719" bIns="45719" numCol="1" anchor="ctr">
                <a:noAutofit/>
              </a:bodyPr>
              <a:lstStyle/>
              <a:p>
                <a:pPr algn="ctr" defTabSz="457200">
                  <a:defRPr sz="2000">
                    <a:solidFill>
                      <a:srgbClr val="FFFFFF"/>
                    </a:solidFill>
                    <a:latin typeface="Times"/>
                    <a:ea typeface="Times"/>
                    <a:cs typeface="Times"/>
                    <a:sym typeface="Times"/>
                  </a:defRPr>
                </a:pPr>
              </a:p>
            </p:txBody>
          </p:sp>
          <p:sp>
            <p:nvSpPr>
              <p:cNvPr id="257" name="Med…"/>
              <p:cNvSpPr/>
              <p:nvPr/>
            </p:nvSpPr>
            <p:spPr>
              <a:xfrm>
                <a:off x="593236" y="1101307"/>
                <a:ext cx="661378"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defTabSz="457200">
                  <a:defRPr b="1" sz="2000">
                    <a:solidFill>
                      <a:srgbClr val="FF100C"/>
                    </a:solidFill>
                    <a:latin typeface="Times"/>
                    <a:ea typeface="Times"/>
                    <a:cs typeface="Times"/>
                    <a:sym typeface="Times"/>
                  </a:defRPr>
                </a:pPr>
                <a:r>
                  <a:t>Med</a:t>
                </a:r>
              </a:p>
              <a:p>
                <a:pPr algn="ctr" defTabSz="457200">
                  <a:defRPr b="1" sz="2000">
                    <a:solidFill>
                      <a:srgbClr val="FF100C"/>
                    </a:solidFill>
                    <a:latin typeface="Times"/>
                    <a:ea typeface="Times"/>
                    <a:cs typeface="Times"/>
                    <a:sym typeface="Times"/>
                  </a:defRPr>
                </a:pPr>
                <a:r>
                  <a:t>3/4</a:t>
                </a:r>
              </a:p>
            </p:txBody>
          </p:sp>
        </p:grpSp>
        <p:sp>
          <p:nvSpPr>
            <p:cNvPr id="259" name="graduation"/>
            <p:cNvSpPr/>
            <p:nvPr/>
          </p:nvSpPr>
          <p:spPr>
            <a:xfrm rot="5400000">
              <a:off x="1220747" y="1243685"/>
              <a:ext cx="973098"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600">
                  <a:solidFill>
                    <a:srgbClr val="FFFFFF"/>
                  </a:solidFill>
                  <a:latin typeface="Times"/>
                  <a:ea typeface="Times"/>
                  <a:cs typeface="Times"/>
                  <a:sym typeface="Times"/>
                </a:defRPr>
              </a:lvl1pPr>
            </a:lstStyle>
            <a:p>
              <a:pPr/>
              <a:r>
                <a:t>graduation</a:t>
              </a:r>
            </a:p>
          </p:txBody>
        </p:sp>
      </p:grpSp>
      <p:grpSp>
        <p:nvGrpSpPr>
          <p:cNvPr id="264" name="Group"/>
          <p:cNvGrpSpPr/>
          <p:nvPr/>
        </p:nvGrpSpPr>
        <p:grpSpPr>
          <a:xfrm>
            <a:off x="3047999" y="1828799"/>
            <a:ext cx="2290775" cy="1755364"/>
            <a:chOff x="0" y="0"/>
            <a:chExt cx="2290774" cy="1755362"/>
          </a:xfrm>
        </p:grpSpPr>
        <p:sp>
          <p:nvSpPr>
            <p:cNvPr id="261" name="Residency"/>
            <p:cNvSpPr/>
            <p:nvPr/>
          </p:nvSpPr>
          <p:spPr>
            <a:xfrm>
              <a:off x="0" y="0"/>
              <a:ext cx="1094666" cy="383540"/>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b="1" sz="1800">
                  <a:solidFill>
                    <a:srgbClr val="FF0000"/>
                  </a:solidFill>
                  <a:latin typeface="Times"/>
                  <a:ea typeface="Times"/>
                  <a:cs typeface="Times"/>
                  <a:sym typeface="Times"/>
                </a:defRPr>
              </a:lvl1pPr>
            </a:lstStyle>
            <a:p>
              <a:pPr/>
              <a:r>
                <a:t>Residency</a:t>
              </a:r>
            </a:p>
          </p:txBody>
        </p:sp>
        <p:sp>
          <p:nvSpPr>
            <p:cNvPr id="262" name="Postdoc"/>
            <p:cNvSpPr/>
            <p:nvPr/>
          </p:nvSpPr>
          <p:spPr>
            <a:xfrm>
              <a:off x="734795" y="685911"/>
              <a:ext cx="866066" cy="38354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b="1" sz="1800">
                  <a:solidFill>
                    <a:srgbClr val="FF0000"/>
                  </a:solidFill>
                  <a:latin typeface="Times"/>
                  <a:ea typeface="Times"/>
                  <a:cs typeface="Times"/>
                  <a:sym typeface="Times"/>
                </a:defRPr>
              </a:lvl1pPr>
            </a:lstStyle>
            <a:p>
              <a:pPr/>
              <a:r>
                <a:t>Postdoc</a:t>
              </a:r>
            </a:p>
          </p:txBody>
        </p:sp>
        <p:sp>
          <p:nvSpPr>
            <p:cNvPr id="263" name="Job search"/>
            <p:cNvSpPr/>
            <p:nvPr/>
          </p:nvSpPr>
          <p:spPr>
            <a:xfrm>
              <a:off x="1142976" y="1371822"/>
              <a:ext cx="1147799" cy="38354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b="1" sz="1800">
                  <a:solidFill>
                    <a:srgbClr val="FF0000"/>
                  </a:solidFill>
                  <a:latin typeface="Times"/>
                  <a:ea typeface="Times"/>
                  <a:cs typeface="Times"/>
                  <a:sym typeface="Times"/>
                </a:defRPr>
              </a:lvl1pPr>
            </a:lstStyle>
            <a:p>
              <a:pPr/>
              <a:r>
                <a:t>Job search</a:t>
              </a:r>
            </a:p>
          </p:txBody>
        </p:sp>
      </p:grpSp>
      <p:pic>
        <p:nvPicPr>
          <p:cNvPr id="265" name="ED000083.png" descr="ED000083.png"/>
          <p:cNvPicPr>
            <a:picLocks noChangeAspect="1"/>
          </p:cNvPicPr>
          <p:nvPr/>
        </p:nvPicPr>
        <p:blipFill>
          <a:blip r:embed="rId2">
            <a:extLst/>
          </a:blip>
          <a:stretch>
            <a:fillRect/>
          </a:stretch>
        </p:blipFill>
        <p:spPr>
          <a:xfrm>
            <a:off x="1600200" y="2362200"/>
            <a:ext cx="533400" cy="496888"/>
          </a:xfrm>
          <a:prstGeom prst="rect">
            <a:avLst/>
          </a:prstGeom>
          <a:ln w="12700">
            <a:miter lim="400000"/>
          </a:ln>
        </p:spPr>
      </p:pic>
      <p:pic>
        <p:nvPicPr>
          <p:cNvPr id="266" name="ED000083.png" descr="ED000083.png"/>
          <p:cNvPicPr>
            <a:picLocks noChangeAspect="1"/>
          </p:cNvPicPr>
          <p:nvPr/>
        </p:nvPicPr>
        <p:blipFill>
          <a:blip r:embed="rId2">
            <a:extLst/>
          </a:blip>
          <a:stretch>
            <a:fillRect/>
          </a:stretch>
        </p:blipFill>
        <p:spPr>
          <a:xfrm>
            <a:off x="1752600" y="2514600"/>
            <a:ext cx="533400" cy="49688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68" name="img_1986_2.jpg" descr="img_1986_2.jpg"/>
          <p:cNvPicPr>
            <a:picLocks noChangeAspect="1"/>
          </p:cNvPicPr>
          <p:nvPr/>
        </p:nvPicPr>
        <p:blipFill>
          <a:blip r:embed="rId2">
            <a:extLst/>
          </a:blip>
          <a:stretch>
            <a:fillRect/>
          </a:stretch>
        </p:blipFill>
        <p:spPr>
          <a:xfrm>
            <a:off x="2743200" y="2209800"/>
            <a:ext cx="3322638" cy="2209800"/>
          </a:xfrm>
          <a:prstGeom prst="rect">
            <a:avLst/>
          </a:prstGeom>
          <a:ln w="12700">
            <a:miter lim="400000"/>
          </a:ln>
        </p:spPr>
      </p:pic>
      <p:sp>
        <p:nvSpPr>
          <p:cNvPr id="269" name="The bridge years:  5 steps to success"/>
          <p:cNvSpPr/>
          <p:nvPr/>
        </p:nvSpPr>
        <p:spPr>
          <a:xfrm>
            <a:off x="973137" y="1447800"/>
            <a:ext cx="5546314"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latin typeface="Times"/>
                <a:ea typeface="Times"/>
                <a:cs typeface="Times"/>
                <a:sym typeface="Times"/>
              </a:defRPr>
            </a:lvl1pPr>
          </a:lstStyle>
          <a:p>
            <a:pPr/>
            <a:r>
              <a:t>The bridge years:  5 steps to success</a:t>
            </a:r>
          </a:p>
        </p:txBody>
      </p:sp>
      <p:sp>
        <p:nvSpPr>
          <p:cNvPr id="270" name="Planning for the future need not be scary.  Start with a general destination in mind and let the details evolve.  It is hard to arrive where you want to be without some idea of what it should look like when you get there. Without that, how will you know what to pack?"/>
          <p:cNvSpPr/>
          <p:nvPr/>
        </p:nvSpPr>
        <p:spPr>
          <a:xfrm>
            <a:off x="914400" y="4572000"/>
            <a:ext cx="7467600" cy="105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latin typeface="Times"/>
                <a:ea typeface="Times"/>
                <a:cs typeface="Times"/>
                <a:sym typeface="Times"/>
              </a:defRPr>
            </a:lvl1pPr>
          </a:lstStyle>
          <a:p>
            <a:pPr/>
            <a:r>
              <a:t>Planning for the future need not be scary.  Start with a general destination in mind and let the details evolve.  It is hard to arrive where you want to be without some idea of what it should look like when you get there. Without that, how will you know what to pack?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2"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273" name="The bridge years"/>
          <p:cNvSpPr/>
          <p:nvPr/>
        </p:nvSpPr>
        <p:spPr>
          <a:xfrm>
            <a:off x="228600" y="457200"/>
            <a:ext cx="2949982"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a:t>
            </a:r>
          </a:p>
        </p:txBody>
      </p:sp>
      <p:sp>
        <p:nvSpPr>
          <p:cNvPr id="274" name="5 steps to success"/>
          <p:cNvSpPr/>
          <p:nvPr>
            <p:ph type="title" idx="4294967295"/>
          </p:nvPr>
        </p:nvSpPr>
        <p:spPr>
          <a:xfrm>
            <a:off x="609600" y="1295399"/>
            <a:ext cx="7772400" cy="1143002"/>
          </a:xfrm>
          <a:prstGeom prst="rect">
            <a:avLst/>
          </a:prstGeom>
        </p:spPr>
        <p:txBody>
          <a:bodyPr>
            <a:normAutofit fontScale="100000" lnSpcReduction="0"/>
          </a:bodyPr>
          <a:lstStyle>
            <a:lvl1pPr algn="l">
              <a:defRPr sz="3200"/>
            </a:lvl1pPr>
          </a:lstStyle>
          <a:p>
            <a:pPr/>
            <a:r>
              <a:t>5 steps to success</a:t>
            </a:r>
          </a:p>
        </p:txBody>
      </p:sp>
      <p:sp>
        <p:nvSpPr>
          <p:cNvPr id="275" name="#1 - Decide on your long term career goals*…"/>
          <p:cNvSpPr/>
          <p:nvPr>
            <p:ph type="body" idx="4294967295"/>
          </p:nvPr>
        </p:nvSpPr>
        <p:spPr>
          <a:xfrm>
            <a:off x="685800" y="2286000"/>
            <a:ext cx="8001000" cy="3276600"/>
          </a:xfrm>
          <a:prstGeom prst="rect">
            <a:avLst/>
          </a:prstGeom>
        </p:spPr>
        <p:txBody>
          <a:bodyPr>
            <a:normAutofit fontScale="100000" lnSpcReduction="0"/>
          </a:bodyPr>
          <a:lstStyle/>
          <a:p>
            <a:pPr>
              <a:spcBef>
                <a:spcPts val="500"/>
              </a:spcBef>
              <a:buChar char="•"/>
              <a:defRPr sz="2400"/>
            </a:pPr>
            <a:r>
              <a:t>#1 - Decide on your long term career goals*</a:t>
            </a:r>
          </a:p>
          <a:p>
            <a:pPr>
              <a:spcBef>
                <a:spcPts val="500"/>
              </a:spcBef>
              <a:buChar char="•"/>
              <a:defRPr sz="2400"/>
            </a:pPr>
            <a:r>
              <a:t>#2 - Decide if your goals require more training</a:t>
            </a:r>
          </a:p>
          <a:p>
            <a:pPr>
              <a:spcBef>
                <a:spcPts val="500"/>
              </a:spcBef>
              <a:buChar char="•"/>
              <a:defRPr sz="2400"/>
            </a:pPr>
            <a:r>
              <a:t>#3 - Decide which clinical field fits your goals &amp; talents</a:t>
            </a:r>
          </a:p>
          <a:p>
            <a:pPr>
              <a:spcBef>
                <a:spcPts val="500"/>
              </a:spcBef>
              <a:buChar char="•"/>
              <a:defRPr sz="2400"/>
            </a:pPr>
            <a:r>
              <a:t>#4 - Pick your residency/fellowship/postdoc carefully</a:t>
            </a:r>
          </a:p>
          <a:p>
            <a:pPr>
              <a:spcBef>
                <a:spcPts val="500"/>
              </a:spcBef>
              <a:buChar char="•"/>
              <a:defRPr sz="2400"/>
            </a:pPr>
            <a:r>
              <a:t>#5 - Prepare yourself for the job search</a:t>
            </a:r>
          </a:p>
        </p:txBody>
      </p:sp>
      <p:sp>
        <p:nvSpPr>
          <p:cNvPr id="276" name="*even if you don’t know the details, develop some general ideas"/>
          <p:cNvSpPr/>
          <p:nvPr/>
        </p:nvSpPr>
        <p:spPr>
          <a:xfrm>
            <a:off x="1600200" y="5105400"/>
            <a:ext cx="5105400"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2000"/>
            </a:lvl1pPr>
          </a:lstStyle>
          <a:p>
            <a:pPr/>
            <a:r>
              <a:t>*even if you don’t know the details, develop some general ideas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5">
                                            <p:bg/>
                                          </p:spTgt>
                                        </p:tgtEl>
                                        <p:attrNameLst>
                                          <p:attrName>style.visibility</p:attrName>
                                        </p:attrNameLst>
                                      </p:cBhvr>
                                      <p:to>
                                        <p:strVal val="visible"/>
                                      </p:to>
                                    </p:set>
                                    <p:animEffect filter="wipe(left)" transition="in">
                                      <p:cBhvr>
                                        <p:cTn id="7" dur="500"/>
                                        <p:tgtEl>
                                          <p:spTgt spid="27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75">
                                            <p:txEl>
                                              <p:pRg st="0" end="0"/>
                                            </p:txEl>
                                          </p:spTgt>
                                        </p:tgtEl>
                                        <p:attrNameLst>
                                          <p:attrName>style.visibility</p:attrName>
                                        </p:attrNameLst>
                                      </p:cBhvr>
                                      <p:to>
                                        <p:strVal val="visible"/>
                                      </p:to>
                                    </p:set>
                                    <p:animEffect filter="wipe(left)" transition="in">
                                      <p:cBhvr>
                                        <p:cTn id="10" dur="500"/>
                                        <p:tgtEl>
                                          <p:spTgt spid="2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75">
                                            <p:txEl>
                                              <p:pRg st="1" end="1"/>
                                            </p:txEl>
                                          </p:spTgt>
                                        </p:tgtEl>
                                        <p:attrNameLst>
                                          <p:attrName>style.visibility</p:attrName>
                                        </p:attrNameLst>
                                      </p:cBhvr>
                                      <p:to>
                                        <p:strVal val="visible"/>
                                      </p:to>
                                    </p:set>
                                    <p:animEffect filter="wipe(left)" transition="in">
                                      <p:cBhvr>
                                        <p:cTn id="15" dur="500"/>
                                        <p:tgtEl>
                                          <p:spTgt spid="2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75">
                                            <p:txEl>
                                              <p:pRg st="2" end="2"/>
                                            </p:txEl>
                                          </p:spTgt>
                                        </p:tgtEl>
                                        <p:attrNameLst>
                                          <p:attrName>style.visibility</p:attrName>
                                        </p:attrNameLst>
                                      </p:cBhvr>
                                      <p:to>
                                        <p:strVal val="visible"/>
                                      </p:to>
                                    </p:set>
                                    <p:animEffect filter="wipe(left)" transition="in">
                                      <p:cBhvr>
                                        <p:cTn id="20" dur="500"/>
                                        <p:tgtEl>
                                          <p:spTgt spid="2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75">
                                            <p:txEl>
                                              <p:pRg st="3" end="3"/>
                                            </p:txEl>
                                          </p:spTgt>
                                        </p:tgtEl>
                                        <p:attrNameLst>
                                          <p:attrName>style.visibility</p:attrName>
                                        </p:attrNameLst>
                                      </p:cBhvr>
                                      <p:to>
                                        <p:strVal val="visible"/>
                                      </p:to>
                                    </p:set>
                                    <p:animEffect filter="wipe(left)" transition="in">
                                      <p:cBhvr>
                                        <p:cTn id="25" dur="500"/>
                                        <p:tgtEl>
                                          <p:spTgt spid="2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275">
                                            <p:txEl>
                                              <p:pRg st="4" end="4"/>
                                            </p:txEl>
                                          </p:spTgt>
                                        </p:tgtEl>
                                        <p:attrNameLst>
                                          <p:attrName>style.visibility</p:attrName>
                                        </p:attrNameLst>
                                      </p:cBhvr>
                                      <p:to>
                                        <p:strVal val="visible"/>
                                      </p:to>
                                    </p:set>
                                    <p:animEffect filter="wipe(left)" transition="in">
                                      <p:cBhvr>
                                        <p:cTn id="30" dur="500"/>
                                        <p:tgtEl>
                                          <p:spTgt spid="27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img_1986_2.jpg" descr="img_1986_2.jpg"/>
          <p:cNvPicPr>
            <a:picLocks noChangeAspect="1"/>
          </p:cNvPicPr>
          <p:nvPr/>
        </p:nvPicPr>
        <p:blipFill>
          <a:blip r:embed="rId2">
            <a:extLst/>
          </a:blip>
          <a:stretch>
            <a:fillRect/>
          </a:stretch>
        </p:blipFill>
        <p:spPr>
          <a:xfrm>
            <a:off x="6823075" y="381000"/>
            <a:ext cx="1833563" cy="1219200"/>
          </a:xfrm>
          <a:prstGeom prst="rect">
            <a:avLst/>
          </a:prstGeom>
          <a:ln w="12700">
            <a:miter lim="400000"/>
          </a:ln>
        </p:spPr>
      </p:pic>
      <p:sp>
        <p:nvSpPr>
          <p:cNvPr id="279" name="The bridge years:  Step #1"/>
          <p:cNvSpPr/>
          <p:nvPr/>
        </p:nvSpPr>
        <p:spPr>
          <a:xfrm>
            <a:off x="228600" y="457200"/>
            <a:ext cx="4530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0090"/>
                </a:solidFill>
              </a:defRPr>
            </a:lvl1pPr>
          </a:lstStyle>
          <a:p>
            <a:pPr/>
            <a:r>
              <a:t>The bridge years:  Step #1</a:t>
            </a:r>
          </a:p>
        </p:txBody>
      </p:sp>
      <p:sp>
        <p:nvSpPr>
          <p:cNvPr id="280" name="Decide on your career goals"/>
          <p:cNvSpPr/>
          <p:nvPr>
            <p:ph type="title" idx="4294967295"/>
          </p:nvPr>
        </p:nvSpPr>
        <p:spPr>
          <a:xfrm>
            <a:off x="609600" y="1295399"/>
            <a:ext cx="7772400" cy="1143002"/>
          </a:xfrm>
          <a:prstGeom prst="rect">
            <a:avLst/>
          </a:prstGeom>
        </p:spPr>
        <p:txBody>
          <a:bodyPr>
            <a:normAutofit fontScale="100000" lnSpcReduction="0"/>
          </a:bodyPr>
          <a:lstStyle>
            <a:lvl1pPr algn="l">
              <a:defRPr sz="3200"/>
            </a:lvl1pPr>
          </a:lstStyle>
          <a:p>
            <a:pPr/>
            <a:r>
              <a:t>Decide on your career goals</a:t>
            </a:r>
          </a:p>
        </p:txBody>
      </p:sp>
      <p:sp>
        <p:nvSpPr>
          <p:cNvPr id="281" name="Physician? Scientist? Educator?…"/>
          <p:cNvSpPr/>
          <p:nvPr>
            <p:ph type="body" idx="4294967295"/>
          </p:nvPr>
        </p:nvSpPr>
        <p:spPr>
          <a:xfrm>
            <a:off x="685800" y="2286000"/>
            <a:ext cx="7772400" cy="3276600"/>
          </a:xfrm>
          <a:prstGeom prst="rect">
            <a:avLst/>
          </a:prstGeom>
        </p:spPr>
        <p:txBody>
          <a:bodyPr>
            <a:normAutofit fontScale="100000" lnSpcReduction="0"/>
          </a:bodyPr>
          <a:lstStyle/>
          <a:p>
            <a:pPr>
              <a:spcBef>
                <a:spcPts val="500"/>
              </a:spcBef>
              <a:buChar char="•"/>
              <a:defRPr sz="2400"/>
            </a:pPr>
            <a:r>
              <a:t>Physician? Scientist? Educator? </a:t>
            </a:r>
          </a:p>
          <a:p>
            <a:pPr>
              <a:spcBef>
                <a:spcPts val="500"/>
              </a:spcBef>
              <a:buChar char="•"/>
              <a:defRPr sz="2400"/>
            </a:pPr>
            <a:r>
              <a:t>Be a triple threat? How much time to each?</a:t>
            </a:r>
          </a:p>
          <a:p>
            <a:pPr>
              <a:spcBef>
                <a:spcPts val="500"/>
              </a:spcBef>
              <a:buChar char="•"/>
              <a:defRPr sz="2400"/>
            </a:pPr>
            <a:r>
              <a:t>Professional time Vs. everything else?</a:t>
            </a:r>
          </a:p>
          <a:p>
            <a:pPr>
              <a:spcBef>
                <a:spcPts val="500"/>
              </a:spcBef>
              <a:buChar char="•"/>
              <a:defRPr sz="2400"/>
            </a:pPr>
            <a:r>
              <a:t>Academic center? Research institute? Industry?</a:t>
            </a:r>
          </a:p>
          <a:p>
            <a:pPr>
              <a:spcBef>
                <a:spcPts val="500"/>
              </a:spcBef>
              <a:buChar char="•"/>
              <a:defRPr sz="2400"/>
            </a:pPr>
            <a:r>
              <a:t>Full time research?</a:t>
            </a:r>
          </a:p>
          <a:p>
            <a:pPr>
              <a:spcBef>
                <a:spcPts val="500"/>
              </a:spcBef>
              <a:buChar char="•"/>
              <a:defRPr sz="2400"/>
            </a:pPr>
            <a:r>
              <a:t>Full time clinical practice? (I hope not!)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What are your predecessors doing?…"/>
          <p:cNvSpPr/>
          <p:nvPr/>
        </p:nvSpPr>
        <p:spPr>
          <a:xfrm>
            <a:off x="2399371" y="304800"/>
            <a:ext cx="4608783" cy="7587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b="1" sz="1800"/>
            </a:pPr>
            <a:r>
              <a:t>What are your predecessors doing?</a:t>
            </a:r>
          </a:p>
          <a:p>
            <a:pPr algn="ctr" defTabSz="457200">
              <a:defRPr b="1" sz="1400"/>
            </a:pPr>
            <a:r>
              <a:t>Long term outcomes for MD-PhD program graduates</a:t>
            </a:r>
          </a:p>
          <a:p>
            <a:pPr algn="ctr" defTabSz="457200">
              <a:defRPr sz="1400"/>
            </a:pPr>
            <a:r>
              <a:t>(2202 responses)</a:t>
            </a:r>
          </a:p>
        </p:txBody>
      </p:sp>
      <p:grpSp>
        <p:nvGrpSpPr>
          <p:cNvPr id="288" name="Group"/>
          <p:cNvGrpSpPr/>
          <p:nvPr/>
        </p:nvGrpSpPr>
        <p:grpSpPr>
          <a:xfrm>
            <a:off x="304800" y="1066800"/>
            <a:ext cx="2058573" cy="990600"/>
            <a:chOff x="0" y="0"/>
            <a:chExt cx="2058572" cy="990600"/>
          </a:xfrm>
        </p:grpSpPr>
        <p:sp>
          <p:nvSpPr>
            <p:cNvPr id="284" name="Rectangle"/>
            <p:cNvSpPr/>
            <p:nvPr/>
          </p:nvSpPr>
          <p:spPr>
            <a:xfrm>
              <a:off x="0" y="0"/>
              <a:ext cx="2058573" cy="990600"/>
            </a:xfrm>
            <a:prstGeom prst="rect">
              <a:avLst/>
            </a:prstGeom>
            <a:solidFill>
              <a:srgbClr val="F0F3CA"/>
            </a:solidFill>
            <a:ln w="12700" cap="flat">
              <a:noFill/>
              <a:miter lim="400000"/>
            </a:ln>
            <a:effectLst/>
          </p:spPr>
          <p:txBody>
            <a:bodyPr wrap="square" lIns="45719" tIns="45719" rIns="45719" bIns="45719" numCol="1" anchor="ctr">
              <a:noAutofit/>
            </a:bodyPr>
            <a:lstStyle/>
            <a:p>
              <a:pPr>
                <a:defRPr sz="1800"/>
              </a:pPr>
            </a:p>
          </p:txBody>
        </p:sp>
        <p:sp>
          <p:nvSpPr>
            <p:cNvPr id="285" name="Academia…"/>
            <p:cNvSpPr/>
            <p:nvPr/>
          </p:nvSpPr>
          <p:spPr>
            <a:xfrm>
              <a:off x="152486" y="212724"/>
              <a:ext cx="1351038" cy="528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defTabSz="457200">
                <a:defRPr sz="1200"/>
              </a:pPr>
              <a:r>
                <a:t>Academia</a:t>
              </a:r>
            </a:p>
            <a:p>
              <a:pPr defTabSz="457200">
                <a:defRPr sz="1200"/>
              </a:pPr>
              <a:r>
                <a:t>Research institutes</a:t>
              </a:r>
            </a:p>
            <a:p>
              <a:pPr defTabSz="457200">
                <a:defRPr sz="1200"/>
              </a:pPr>
              <a:r>
                <a:t>Industry</a:t>
              </a:r>
            </a:p>
          </p:txBody>
        </p:sp>
        <p:sp>
          <p:nvSpPr>
            <p:cNvPr id="286" name="Line"/>
            <p:cNvSpPr/>
            <p:nvPr/>
          </p:nvSpPr>
          <p:spPr>
            <a:xfrm>
              <a:off x="1448625" y="152400"/>
              <a:ext cx="152488" cy="68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sz="1800"/>
              </a:pPr>
            </a:p>
          </p:txBody>
        </p:sp>
        <p:sp>
          <p:nvSpPr>
            <p:cNvPr id="287" name="80%"/>
            <p:cNvSpPr/>
            <p:nvPr/>
          </p:nvSpPr>
          <p:spPr>
            <a:xfrm>
              <a:off x="1625463" y="349249"/>
              <a:ext cx="409164" cy="264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200"/>
              </a:lvl1pPr>
            </a:lstStyle>
            <a:p>
              <a:pPr/>
              <a:r>
                <a:t>80%</a:t>
              </a:r>
            </a:p>
          </p:txBody>
        </p:sp>
      </p:grpSp>
      <p:pic>
        <p:nvPicPr>
          <p:cNvPr id="289" name="image.png" descr="image.png"/>
          <p:cNvPicPr>
            <a:picLocks noChangeAspect="1"/>
          </p:cNvPicPr>
          <p:nvPr/>
        </p:nvPicPr>
        <p:blipFill>
          <a:blip r:embed="rId2">
            <a:extLst/>
          </a:blip>
          <a:stretch>
            <a:fillRect/>
          </a:stretch>
        </p:blipFill>
        <p:spPr>
          <a:xfrm>
            <a:off x="1584325" y="1096962"/>
            <a:ext cx="6115050" cy="4614863"/>
          </a:xfrm>
          <a:prstGeom prst="rect">
            <a:avLst/>
          </a:prstGeom>
          <a:ln w="12700">
            <a:miter lim="400000"/>
          </a:ln>
        </p:spPr>
      </p:pic>
      <p:sp>
        <p:nvSpPr>
          <p:cNvPr id="290" name="2007-2008 survey…"/>
          <p:cNvSpPr/>
          <p:nvPr/>
        </p:nvSpPr>
        <p:spPr>
          <a:xfrm>
            <a:off x="6553200" y="6351587"/>
            <a:ext cx="2590800" cy="3916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i="1" sz="1100"/>
            </a:pPr>
            <a:r>
              <a:t>2007-2008 survey</a:t>
            </a:r>
          </a:p>
          <a:p>
            <a:pPr defTabSz="457200">
              <a:defRPr i="1" sz="1100"/>
            </a:pPr>
            <a:r>
              <a:t>NAMP &amp; AAMC/GREAT/CD section</a:t>
            </a:r>
          </a:p>
        </p:txBody>
      </p:sp>
      <p:sp>
        <p:nvSpPr>
          <p:cNvPr id="291" name="Two-thirds of graduates end up in academia, but their job descriptions vary.  Plan ahead if you want the options to be chosen by you and not by your department chair. Pick a field and a department based on your own goals."/>
          <p:cNvSpPr/>
          <p:nvPr/>
        </p:nvSpPr>
        <p:spPr>
          <a:xfrm>
            <a:off x="304800" y="5627687"/>
            <a:ext cx="5791200"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defRPr>
            </a:lvl1pPr>
          </a:lstStyle>
          <a:p>
            <a:pPr/>
            <a:r>
              <a:t>Two-thirds of graduates end up in academia, but their job descriptions vary.  Plan ahead if you want the options to be chosen by you and not by your department chair. Pick a field and a department based on your own goals.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95" name="Group"/>
          <p:cNvGrpSpPr/>
          <p:nvPr/>
        </p:nvGrpSpPr>
        <p:grpSpPr>
          <a:xfrm>
            <a:off x="4762" y="3175"/>
            <a:ext cx="9134476" cy="6261100"/>
            <a:chOff x="0" y="0"/>
            <a:chExt cx="9134475" cy="6261100"/>
          </a:xfrm>
        </p:grpSpPr>
        <p:sp>
          <p:nvSpPr>
            <p:cNvPr id="293" name="Rectangle"/>
            <p:cNvSpPr/>
            <p:nvPr/>
          </p:nvSpPr>
          <p:spPr>
            <a:xfrm>
              <a:off x="0" y="0"/>
              <a:ext cx="9134475" cy="6261100"/>
            </a:xfrm>
            <a:prstGeom prst="rect">
              <a:avLst/>
            </a:prstGeom>
            <a:solidFill>
              <a:srgbClr val="FFFFCC"/>
            </a:solidFill>
            <a:ln w="12700" cap="flat">
              <a:noFill/>
              <a:miter lim="400000"/>
            </a:ln>
            <a:effectLst/>
          </p:spPr>
          <p:txBody>
            <a:bodyPr wrap="square" lIns="45719" tIns="45719" rIns="45719" bIns="45719" numCol="1" anchor="t">
              <a:noAutofit/>
            </a:bodyPr>
            <a:lstStyle/>
            <a:p>
              <a:pPr/>
            </a:p>
          </p:txBody>
        </p:sp>
        <p:pic>
          <p:nvPicPr>
            <p:cNvPr id="294" name="image.png" descr="image.png"/>
            <p:cNvPicPr>
              <a:picLocks noChangeAspect="1"/>
            </p:cNvPicPr>
            <p:nvPr/>
          </p:nvPicPr>
          <p:blipFill>
            <a:blip r:embed="rId3">
              <a:extLst/>
            </a:blip>
            <a:stretch>
              <a:fillRect/>
            </a:stretch>
          </p:blipFill>
          <p:spPr>
            <a:xfrm>
              <a:off x="0" y="0"/>
              <a:ext cx="9134475" cy="6261100"/>
            </a:xfrm>
            <a:prstGeom prst="rect">
              <a:avLst/>
            </a:prstGeom>
            <a:ln w="12700" cap="flat">
              <a:noFill/>
              <a:miter lim="400000"/>
            </a:ln>
            <a:effectLst/>
          </p:spPr>
        </p:pic>
      </p:grpSp>
      <p:sp>
        <p:nvSpPr>
          <p:cNvPr id="296" name="Source: http://www.aamc.org/data/facultyroster/reports.htm"/>
          <p:cNvSpPr/>
          <p:nvPr/>
        </p:nvSpPr>
        <p:spPr>
          <a:xfrm>
            <a:off x="304800" y="6324600"/>
            <a:ext cx="85344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600"/>
              </a:spcBef>
              <a:defRPr b="1" sz="1600">
                <a:solidFill>
                  <a:srgbClr val="FFFFCC"/>
                </a:solidFill>
                <a:latin typeface="Verdana"/>
                <a:ea typeface="Verdana"/>
                <a:cs typeface="Verdana"/>
                <a:sym typeface="Verdana"/>
              </a:defRPr>
            </a:pPr>
            <a:r>
              <a:t>Source: </a:t>
            </a:r>
            <a:r>
              <a:rPr u="sng">
                <a:solidFill>
                  <a:srgbClr val="009999"/>
                </a:solidFill>
                <a:uFill>
                  <a:solidFill>
                    <a:srgbClr val="009999"/>
                  </a:solidFill>
                </a:uFill>
                <a:hlinkClick r:id="rId4" invalidUrl="" action="" tgtFrame="" tooltip="" history="1" highlightClick="0" endSnd="0"/>
              </a:rPr>
              <a:t>http://</a:t>
            </a:r>
            <a:r>
              <a:rPr u="sng">
                <a:solidFill>
                  <a:srgbClr val="009999"/>
                </a:solidFill>
                <a:uFill>
                  <a:solidFill>
                    <a:srgbClr val="009999"/>
                  </a:solidFill>
                </a:uFill>
                <a:hlinkClick r:id="rId4" invalidUrl="" action="" tgtFrame="" tooltip="" history="1" highlightClick="0" endSnd="0"/>
              </a:rPr>
              <a:t>www.aamc.org/data/facultyroster/reports.htm</a:t>
            </a:r>
            <a:r>
              <a:rPr b="0" sz="1800">
                <a:solidFill>
                  <a:srgbClr val="FFFFFF"/>
                </a:solidFill>
              </a:rPr>
              <a:t> </a:t>
            </a:r>
          </a:p>
        </p:txBody>
      </p:sp>
      <p:pic>
        <p:nvPicPr>
          <p:cNvPr id="297" name="faseb logo gold powerpoint color.jpg" descr="faseb logo gold powerpoint color.jpg"/>
          <p:cNvPicPr>
            <a:picLocks noChangeAspect="1"/>
          </p:cNvPicPr>
          <p:nvPr/>
        </p:nvPicPr>
        <p:blipFill>
          <a:blip r:embed="rId5">
            <a:extLst/>
          </a:blip>
          <a:stretch>
            <a:fillRect/>
          </a:stretch>
        </p:blipFill>
        <p:spPr>
          <a:xfrm>
            <a:off x="7772400" y="6286500"/>
            <a:ext cx="1371600" cy="571500"/>
          </a:xfrm>
          <a:prstGeom prst="rect">
            <a:avLst/>
          </a:prstGeom>
          <a:ln w="12700">
            <a:miter lim="400000"/>
          </a:ln>
        </p:spPr>
      </p:pic>
      <p:sp>
        <p:nvSpPr>
          <p:cNvPr id="298" name="Arrow"/>
          <p:cNvSpPr/>
          <p:nvPr/>
        </p:nvSpPr>
        <p:spPr>
          <a:xfrm rot="6448806">
            <a:off x="5737225" y="1989137"/>
            <a:ext cx="457200" cy="381001"/>
          </a:xfrm>
          <a:prstGeom prst="rightArrow">
            <a:avLst>
              <a:gd name="adj1" fmla="val 50000"/>
              <a:gd name="adj2" fmla="val 50000"/>
            </a:avLst>
          </a:prstGeom>
          <a:solidFill>
            <a:srgbClr val="FF0000"/>
          </a:solidFill>
          <a:ln w="12700" cap="sq">
            <a:solidFill>
              <a:srgbClr val="FFFFFF"/>
            </a:solidFill>
          </a:ln>
        </p:spPr>
        <p:txBody>
          <a:bodyPr lIns="45719" rIns="45719"/>
          <a:lstStyle/>
          <a:p>
            <a:pPr defTabSz="457200">
              <a:defRPr sz="1800">
                <a:solidFill>
                  <a:srgbClr val="FFFFFF"/>
                </a:solidFill>
                <a:latin typeface="Verdana"/>
                <a:ea typeface="Verdana"/>
                <a:cs typeface="Verdana"/>
                <a:sym typeface="Verdana"/>
              </a:defRPr>
            </a:pPr>
          </a:p>
        </p:txBody>
      </p:sp>
      <p:sp>
        <p:nvSpPr>
          <p:cNvPr id="299" name="Arrow"/>
          <p:cNvSpPr/>
          <p:nvPr/>
        </p:nvSpPr>
        <p:spPr>
          <a:xfrm rot="6448806">
            <a:off x="6956425" y="4503737"/>
            <a:ext cx="457200" cy="381001"/>
          </a:xfrm>
          <a:prstGeom prst="rightArrow">
            <a:avLst>
              <a:gd name="adj1" fmla="val 50000"/>
              <a:gd name="adj2" fmla="val 50000"/>
            </a:avLst>
          </a:prstGeom>
          <a:solidFill>
            <a:srgbClr val="FF0000"/>
          </a:solidFill>
          <a:ln w="12700" cap="sq">
            <a:solidFill>
              <a:srgbClr val="FFFFFF"/>
            </a:solidFill>
          </a:ln>
        </p:spPr>
        <p:txBody>
          <a:bodyPr lIns="45719" rIns="45719"/>
          <a:lstStyle/>
          <a:p>
            <a:pPr defTabSz="457200">
              <a:defRPr sz="1800">
                <a:solidFill>
                  <a:srgbClr val="FFFFFF"/>
                </a:solidFill>
                <a:latin typeface="Verdana"/>
                <a:ea typeface="Verdana"/>
                <a:cs typeface="Verdana"/>
                <a:sym typeface="Verdana"/>
              </a:defRPr>
            </a:pPr>
          </a:p>
        </p:txBody>
      </p:sp>
      <p:sp>
        <p:nvSpPr>
          <p:cNvPr id="300" name="MD-PhD clinical dept"/>
          <p:cNvSpPr/>
          <p:nvPr/>
        </p:nvSpPr>
        <p:spPr>
          <a:xfrm>
            <a:off x="5562600" y="1371599"/>
            <a:ext cx="1295400" cy="815341"/>
          </a:xfrm>
          <a:prstGeom prst="rect">
            <a:avLst/>
          </a:prstGeom>
          <a:solidFill>
            <a:srgbClr val="FFFFB2"/>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0000"/>
                </a:solidFill>
                <a:latin typeface="Verdana"/>
                <a:ea typeface="Verdana"/>
                <a:cs typeface="Verdana"/>
                <a:sym typeface="Verdana"/>
              </a:defRPr>
            </a:lvl1pPr>
          </a:lstStyle>
          <a:p>
            <a:pPr/>
            <a:r>
              <a:t>MD-PhD clinical dept</a:t>
            </a:r>
          </a:p>
        </p:txBody>
      </p:sp>
      <p:sp>
        <p:nvSpPr>
          <p:cNvPr id="301" name="MD-PhD basic science dept"/>
          <p:cNvSpPr/>
          <p:nvPr/>
        </p:nvSpPr>
        <p:spPr>
          <a:xfrm>
            <a:off x="6781800" y="3809999"/>
            <a:ext cx="1524000" cy="574041"/>
          </a:xfrm>
          <a:prstGeom prst="rect">
            <a:avLst/>
          </a:prstGeom>
          <a:solidFill>
            <a:srgbClr val="FFFFB2"/>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0000"/>
                </a:solidFill>
                <a:latin typeface="Verdana"/>
                <a:ea typeface="Verdana"/>
                <a:cs typeface="Verdana"/>
                <a:sym typeface="Verdana"/>
              </a:defRPr>
            </a:lvl1pPr>
          </a:lstStyle>
          <a:p>
            <a:pPr/>
            <a:r>
              <a:t>MD-PhD basic science dept</a:t>
            </a:r>
          </a:p>
        </p:txBody>
      </p:sp>
      <p:sp>
        <p:nvSpPr>
          <p:cNvPr id="302" name="Line"/>
          <p:cNvSpPr/>
          <p:nvPr/>
        </p:nvSpPr>
        <p:spPr>
          <a:xfrm flipH="1">
            <a:off x="3198812" y="3659187"/>
            <a:ext cx="3176" cy="1371601"/>
          </a:xfrm>
          <a:prstGeom prst="line">
            <a:avLst/>
          </a:prstGeom>
          <a:ln w="38100" cap="sq">
            <a:solidFill>
              <a:srgbClr val="FFFFFF"/>
            </a:solidFill>
            <a:headEnd type="triangle"/>
            <a:tailEnd type="triangle"/>
          </a:ln>
        </p:spPr>
        <p:txBody>
          <a:bodyPr lIns="45719" rIns="45719"/>
          <a:lstStyle/>
          <a:p>
            <a:pPr/>
          </a:p>
        </p:txBody>
      </p:sp>
      <p:sp>
        <p:nvSpPr>
          <p:cNvPr id="303" name="MD’s in clinical dept"/>
          <p:cNvSpPr/>
          <p:nvPr/>
        </p:nvSpPr>
        <p:spPr>
          <a:xfrm>
            <a:off x="3352800" y="4038599"/>
            <a:ext cx="1295400" cy="815341"/>
          </a:xfrm>
          <a:prstGeom prst="rect">
            <a:avLst/>
          </a:prstGeom>
          <a:solidFill>
            <a:srgbClr val="FFFFB2"/>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0000"/>
                </a:solidFill>
                <a:latin typeface="Verdana"/>
                <a:ea typeface="Verdana"/>
                <a:cs typeface="Verdana"/>
                <a:sym typeface="Verdana"/>
              </a:defRPr>
            </a:lvl1pPr>
          </a:lstStyle>
          <a:p>
            <a:pPr/>
            <a:r>
              <a:t>MD’s in clinical dept</a:t>
            </a:r>
          </a:p>
        </p:txBody>
      </p:sp>
      <p:sp>
        <p:nvSpPr>
          <p:cNvPr id="304" name="Line"/>
          <p:cNvSpPr/>
          <p:nvPr/>
        </p:nvSpPr>
        <p:spPr>
          <a:xfrm flipH="1">
            <a:off x="5637212" y="2897187"/>
            <a:ext cx="3176" cy="2133601"/>
          </a:xfrm>
          <a:prstGeom prst="line">
            <a:avLst/>
          </a:prstGeom>
          <a:ln w="38100" cap="sq">
            <a:solidFill>
              <a:srgbClr val="FFFFFF"/>
            </a:solidFill>
            <a:headEnd type="triangle"/>
            <a:tailEnd type="triangle"/>
          </a:ln>
        </p:spPr>
        <p:txBody>
          <a:bodyPr lIns="45719" rIns="45719"/>
          <a:lstStyle/>
          <a:p>
            <a:pPr/>
          </a:p>
        </p:txBody>
      </p:sp>
      <p:sp>
        <p:nvSpPr>
          <p:cNvPr id="305" name="Line"/>
          <p:cNvSpPr/>
          <p:nvPr/>
        </p:nvSpPr>
        <p:spPr>
          <a:xfrm flipH="1">
            <a:off x="8456612" y="2135187"/>
            <a:ext cx="3176" cy="2743201"/>
          </a:xfrm>
          <a:prstGeom prst="line">
            <a:avLst/>
          </a:prstGeom>
          <a:ln w="38100" cap="sq">
            <a:solidFill>
              <a:srgbClr val="FFFFFF"/>
            </a:solidFill>
            <a:headEnd type="triangle"/>
            <a:tailEnd type="triangle"/>
          </a:ln>
        </p:spPr>
        <p:txBody>
          <a:bodyPr lIns="45719" rIns="45719"/>
          <a:lstStyle/>
          <a:p>
            <a:pPr/>
          </a:p>
        </p:txBody>
      </p:sp>
      <p:sp>
        <p:nvSpPr>
          <p:cNvPr id="306" name="Most of the jobs for physicians are in clinical departments"/>
          <p:cNvSpPr/>
          <p:nvPr/>
        </p:nvSpPr>
        <p:spPr>
          <a:xfrm>
            <a:off x="5943600" y="2438400"/>
            <a:ext cx="2057400" cy="105664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0000"/>
                </a:solidFill>
                <a:latin typeface="Verdana"/>
                <a:ea typeface="Verdana"/>
                <a:cs typeface="Verdana"/>
                <a:sym typeface="Verdana"/>
              </a:defRPr>
            </a:lvl1pPr>
          </a:lstStyle>
          <a:p>
            <a:pPr/>
            <a:r>
              <a:t>Most of the jobs for physicians are in clinical departments</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