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comments/comment1.xml" ContentType="application/vnd.openxmlformats-officedocument.presentationml.comments+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comments/comment2.xml" ContentType="application/vnd.openxmlformats-officedocument.presentationml.comments+xml"/>
  <Override PartName="/ppt/notesSlides/notesSlide14.xml" ContentType="application/vnd.openxmlformats-officedocument.presentationml.notesSlide+xml"/>
  <Override PartName="/ppt/comments/comment3.xml" ContentType="application/vnd.openxmlformats-officedocument.presentationml.comments+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comments/comment4.xml" ContentType="application/vnd.openxmlformats-officedocument.presentationml.comment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8"/>
  </p:notesMasterIdLst>
  <p:handoutMasterIdLst>
    <p:handoutMasterId r:id="rId39"/>
  </p:handoutMasterIdLst>
  <p:sldIdLst>
    <p:sldId id="256" r:id="rId2"/>
    <p:sldId id="560" r:id="rId3"/>
    <p:sldId id="294" r:id="rId4"/>
    <p:sldId id="583" r:id="rId5"/>
    <p:sldId id="597" r:id="rId6"/>
    <p:sldId id="590" r:id="rId7"/>
    <p:sldId id="580" r:id="rId8"/>
    <p:sldId id="587" r:id="rId9"/>
    <p:sldId id="592" r:id="rId10"/>
    <p:sldId id="591" r:id="rId11"/>
    <p:sldId id="614" r:id="rId12"/>
    <p:sldId id="581" r:id="rId13"/>
    <p:sldId id="595" r:id="rId14"/>
    <p:sldId id="593" r:id="rId15"/>
    <p:sldId id="586" r:id="rId16"/>
    <p:sldId id="608" r:id="rId17"/>
    <p:sldId id="599" r:id="rId18"/>
    <p:sldId id="596" r:id="rId19"/>
    <p:sldId id="609" r:id="rId20"/>
    <p:sldId id="602" r:id="rId21"/>
    <p:sldId id="603" r:id="rId22"/>
    <p:sldId id="610" r:id="rId23"/>
    <p:sldId id="611" r:id="rId24"/>
    <p:sldId id="600" r:id="rId25"/>
    <p:sldId id="613" r:id="rId26"/>
    <p:sldId id="606" r:id="rId27"/>
    <p:sldId id="612" r:id="rId28"/>
    <p:sldId id="601" r:id="rId29"/>
    <p:sldId id="616" r:id="rId30"/>
    <p:sldId id="617" r:id="rId31"/>
    <p:sldId id="620" r:id="rId32"/>
    <p:sldId id="619" r:id="rId33"/>
    <p:sldId id="621" r:id="rId34"/>
    <p:sldId id="622" r:id="rId35"/>
    <p:sldId id="623" r:id="rId36"/>
    <p:sldId id="624" r:id="rId37"/>
  </p:sldIdLst>
  <p:sldSz cx="12192000" cy="6858000"/>
  <p:notesSz cx="12192000" cy="6858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Taitano, Stephanie T" initials="TST" lastIdx="1" clrIdx="0">
    <p:extLst>
      <p:ext uri="{19B8F6BF-5375-455C-9EA6-DF929625EA0E}">
        <p15:presenceInfo xmlns:p15="http://schemas.microsoft.com/office/powerpoint/2012/main" userId="S::staitano@upenn.edu::93cbbc12-9d63-4bba-a537-7863b282a087" providerId="AD"/>
      </p:ext>
    </p:extLst>
  </p:cmAuthor>
  <p:cmAuthor id="2" name="Jennifer Kogan" initials="JK" lastIdx="12" clrIdx="1">
    <p:extLst>
      <p:ext uri="{19B8F6BF-5375-455C-9EA6-DF929625EA0E}">
        <p15:presenceInfo xmlns:p15="http://schemas.microsoft.com/office/powerpoint/2012/main" userId="fe4e41cccea9acce" providerId="Windows Live"/>
      </p:ext>
    </p:extLst>
  </p:cmAuthor>
  <p:cmAuthor id="3" name="Bellini, Lisa" initials="BL" lastIdx="14" clrIdx="2">
    <p:extLst>
      <p:ext uri="{19B8F6BF-5375-455C-9EA6-DF929625EA0E}">
        <p15:presenceInfo xmlns:p15="http://schemas.microsoft.com/office/powerpoint/2012/main" userId="S-1-5-21-1757981266-1417001333-60340875-3691"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432FF"/>
    <a:srgbClr val="0096FF"/>
    <a:srgbClr val="008F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223"/>
    <p:restoredTop sz="91753"/>
  </p:normalViewPr>
  <p:slideViewPr>
    <p:cSldViewPr>
      <p:cViewPr varScale="1">
        <p:scale>
          <a:sx n="91" d="100"/>
          <a:sy n="91" d="100"/>
        </p:scale>
        <p:origin x="1192" y="184"/>
      </p:cViewPr>
      <p:guideLst>
        <p:guide orient="horz" pos="2880"/>
        <p:guide pos="2160"/>
      </p:guideLst>
    </p:cSldViewPr>
  </p:slideViewPr>
  <p:notesTextViewPr>
    <p:cViewPr>
      <p:scale>
        <a:sx n="100" d="100"/>
        <a:sy n="100" d="100"/>
      </p:scale>
      <p:origin x="0" y="0"/>
    </p:cViewPr>
  </p:notesTextViewPr>
  <p:notesViewPr>
    <p:cSldViewPr>
      <p:cViewPr varScale="1">
        <p:scale>
          <a:sx n="101" d="100"/>
          <a:sy n="101" d="100"/>
        </p:scale>
        <p:origin x="400" y="184"/>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handoutMaster" Target="handoutMasters/handoutMaster1.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s>
</file>

<file path=ppt/comments/comment1.xml><?xml version="1.0" encoding="utf-8"?>
<p:cmLst xmlns:a="http://schemas.openxmlformats.org/drawingml/2006/main" xmlns:r="http://schemas.openxmlformats.org/officeDocument/2006/relationships" xmlns:p="http://schemas.openxmlformats.org/presentationml/2006/main">
  <p:cm authorId="3" dt="2020-10-06T15:21:12.896" idx="12">
    <p:pos x="6627" y="1751"/>
    <p:text>I find this font hard to read...maybe too tighly packed?</p:text>
    <p:extLst>
      <p:ext uri="{C676402C-5697-4E1C-873F-D02D1690AC5C}">
        <p15:threadingInfo xmlns:p15="http://schemas.microsoft.com/office/powerpoint/2012/main" timeZoneBias="240"/>
      </p:ext>
    </p:extLst>
  </p:cm>
</p:cmLst>
</file>

<file path=ppt/comments/comment2.xml><?xml version="1.0" encoding="utf-8"?>
<p:cmLst xmlns:a="http://schemas.openxmlformats.org/drawingml/2006/main" xmlns:r="http://schemas.openxmlformats.org/officeDocument/2006/relationships" xmlns:p="http://schemas.openxmlformats.org/presentationml/2006/main">
  <p:cm authorId="2" dt="2020-10-06T14:51:22.563" idx="8">
    <p:pos x="2963" y="3360"/>
    <p:text>I thought we ditched the professionalism question?</p:text>
    <p:extLst>
      <p:ext uri="{C676402C-5697-4E1C-873F-D02D1690AC5C}">
        <p15:threadingInfo xmlns:p15="http://schemas.microsoft.com/office/powerpoint/2012/main" timeZoneBias="240"/>
      </p:ext>
    </p:extLst>
  </p:cm>
  <p:cm authorId="3" dt="2020-10-06T15:21:54.027" idx="13">
    <p:pos x="2963" y="3456"/>
    <p:text>we did.</p:text>
    <p:extLst>
      <p:ext uri="{C676402C-5697-4E1C-873F-D02D1690AC5C}">
        <p15:threadingInfo xmlns:p15="http://schemas.microsoft.com/office/powerpoint/2012/main" timeZoneBias="240">
          <p15:parentCm authorId="2" idx="8"/>
        </p15:threadingInfo>
      </p:ext>
    </p:extLst>
  </p:cm>
</p:cmLst>
</file>

<file path=ppt/comments/comment3.xml><?xml version="1.0" encoding="utf-8"?>
<p:cmLst xmlns:a="http://schemas.openxmlformats.org/drawingml/2006/main" xmlns:r="http://schemas.openxmlformats.org/officeDocument/2006/relationships" xmlns:p="http://schemas.openxmlformats.org/presentationml/2006/main">
  <p:cm authorId="2" dt="2020-10-06T14:52:18.287" idx="10">
    <p:pos x="10" y="10"/>
    <p:text>Do you think it is worth noting you wont see data until you have X number of evaluations )to protect learner privacy/confidentiality</p:text>
    <p:extLst>
      <p:ext uri="{C676402C-5697-4E1C-873F-D02D1690AC5C}">
        <p15:threadingInfo xmlns:p15="http://schemas.microsoft.com/office/powerpoint/2012/main" timeZoneBias="240"/>
      </p:ext>
    </p:extLst>
  </p:cm>
</p:cmLst>
</file>

<file path=ppt/comments/comment4.xml><?xml version="1.0" encoding="utf-8"?>
<p:cmLst xmlns:a="http://schemas.openxmlformats.org/drawingml/2006/main" xmlns:r="http://schemas.openxmlformats.org/officeDocument/2006/relationships" xmlns:p="http://schemas.openxmlformats.org/presentationml/2006/main">
  <p:cm authorId="2" dt="2020-10-06T14:55:45.097" idx="11">
    <p:pos x="1938" y="431"/>
    <p:text>I wonder if we can show a listing of the courses we offer, show on the website where to find things with some screen shots; and include a slide about what to do if struggling and the resources available.</p:text>
    <p:extLst>
      <p:ext uri="{C676402C-5697-4E1C-873F-D02D1690AC5C}">
        <p15:threadingInfo xmlns:p15="http://schemas.microsoft.com/office/powerpoint/2012/main" timeZoneBias="240"/>
      </p:ext>
    </p:extLst>
  </p:cm>
  <p:cm authorId="3" dt="2020-10-06T15:23:25.100" idx="14">
    <p:pos x="1938" y="527"/>
    <p:text>excellent suggestions</p:text>
    <p:extLst>
      <p:ext uri="{C676402C-5697-4E1C-873F-D02D1690AC5C}">
        <p15:threadingInfo xmlns:p15="http://schemas.microsoft.com/office/powerpoint/2012/main" timeZoneBias="240">
          <p15:parentCm authorId="2" idx="11"/>
        </p15:threadingInfo>
      </p:ext>
    </p:extLst>
  </p:cm>
</p:cmLst>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91F1876-6FA4-B64B-905C-E5952AE29F47}" type="doc">
      <dgm:prSet loTypeId="urn:microsoft.com/office/officeart/2005/8/layout/radial5" loCatId="" qsTypeId="urn:microsoft.com/office/officeart/2005/8/quickstyle/simple1" qsCatId="simple" csTypeId="urn:microsoft.com/office/officeart/2005/8/colors/accent1_2" csCatId="accent1" phldr="1"/>
      <dgm:spPr/>
      <dgm:t>
        <a:bodyPr/>
        <a:lstStyle/>
        <a:p>
          <a:endParaRPr lang="en-US"/>
        </a:p>
      </dgm:t>
    </dgm:pt>
    <dgm:pt modelId="{187B62D7-FB2F-FA43-BE40-F260D41FC074}">
      <dgm:prSet phldrT="[Text]"/>
      <dgm:spPr>
        <a:solidFill>
          <a:schemeClr val="accent3">
            <a:lumMod val="20000"/>
            <a:lumOff val="80000"/>
          </a:schemeClr>
        </a:solidFill>
        <a:ln>
          <a:solidFill>
            <a:schemeClr val="tx1"/>
          </a:solidFill>
        </a:ln>
      </dgm:spPr>
      <dgm:t>
        <a:bodyPr/>
        <a:lstStyle/>
        <a:p>
          <a:r>
            <a:rPr lang="en-US" dirty="0">
              <a:solidFill>
                <a:schemeClr val="tx1"/>
              </a:solidFill>
            </a:rPr>
            <a:t>You</a:t>
          </a:r>
        </a:p>
      </dgm:t>
    </dgm:pt>
    <dgm:pt modelId="{53CE2926-8410-9A4B-A0D6-D317B75D84E9}" type="parTrans" cxnId="{09ADB802-EFAE-4E40-9CD3-003EAE5C5C38}">
      <dgm:prSet/>
      <dgm:spPr/>
      <dgm:t>
        <a:bodyPr/>
        <a:lstStyle/>
        <a:p>
          <a:endParaRPr lang="en-US"/>
        </a:p>
      </dgm:t>
    </dgm:pt>
    <dgm:pt modelId="{A75333C6-9D37-F740-A4F3-028DC9B301D5}" type="sibTrans" cxnId="{09ADB802-EFAE-4E40-9CD3-003EAE5C5C38}">
      <dgm:prSet/>
      <dgm:spPr/>
      <dgm:t>
        <a:bodyPr/>
        <a:lstStyle/>
        <a:p>
          <a:endParaRPr lang="en-US"/>
        </a:p>
      </dgm:t>
    </dgm:pt>
    <dgm:pt modelId="{88AA0301-1CDB-1547-89F5-A814AD27D227}">
      <dgm:prSet phldrT="[Text]" custT="1"/>
      <dgm:spPr>
        <a:solidFill>
          <a:schemeClr val="accent3">
            <a:lumMod val="20000"/>
            <a:lumOff val="80000"/>
          </a:schemeClr>
        </a:solidFill>
      </dgm:spPr>
      <dgm:t>
        <a:bodyPr/>
        <a:lstStyle/>
        <a:p>
          <a:r>
            <a:rPr lang="en-US" sz="2200" dirty="0">
              <a:solidFill>
                <a:schemeClr val="tx1"/>
              </a:solidFill>
            </a:rPr>
            <a:t>Online Engagement with Peers</a:t>
          </a:r>
        </a:p>
      </dgm:t>
    </dgm:pt>
    <dgm:pt modelId="{76CF5722-CCFD-F647-8A72-416E3B6EC382}" type="parTrans" cxnId="{978A9929-4A02-B140-BCB2-B2AE2608D13B}">
      <dgm:prSet/>
      <dgm:spPr/>
      <dgm:t>
        <a:bodyPr/>
        <a:lstStyle/>
        <a:p>
          <a:endParaRPr lang="en-US"/>
        </a:p>
      </dgm:t>
    </dgm:pt>
    <dgm:pt modelId="{AA8B6AAB-C1DD-EC41-A4C6-3E89FD49ED46}" type="sibTrans" cxnId="{978A9929-4A02-B140-BCB2-B2AE2608D13B}">
      <dgm:prSet/>
      <dgm:spPr/>
      <dgm:t>
        <a:bodyPr/>
        <a:lstStyle/>
        <a:p>
          <a:endParaRPr lang="en-US"/>
        </a:p>
      </dgm:t>
    </dgm:pt>
    <dgm:pt modelId="{36DBFDE5-3D3F-C742-A953-09B81364F95D}">
      <dgm:prSet phldrT="[Text]" custT="1"/>
      <dgm:spPr>
        <a:solidFill>
          <a:schemeClr val="accent3">
            <a:lumMod val="20000"/>
            <a:lumOff val="80000"/>
          </a:schemeClr>
        </a:solidFill>
      </dgm:spPr>
      <dgm:t>
        <a:bodyPr/>
        <a:lstStyle/>
        <a:p>
          <a:r>
            <a:rPr lang="en-US" sz="2200" dirty="0">
              <a:solidFill>
                <a:schemeClr val="tx1"/>
              </a:solidFill>
            </a:rPr>
            <a:t>Micro-Learning Videos</a:t>
          </a:r>
        </a:p>
      </dgm:t>
    </dgm:pt>
    <dgm:pt modelId="{786A096B-1FAD-6B4A-A676-19732A700E94}" type="parTrans" cxnId="{F2FD6A85-1CEA-4A49-8A89-B81304B3F1E7}">
      <dgm:prSet/>
      <dgm:spPr/>
      <dgm:t>
        <a:bodyPr/>
        <a:lstStyle/>
        <a:p>
          <a:endParaRPr lang="en-US"/>
        </a:p>
      </dgm:t>
    </dgm:pt>
    <dgm:pt modelId="{C5508A86-2B3E-0143-B8B9-B7F7E1EBD9AC}" type="sibTrans" cxnId="{F2FD6A85-1CEA-4A49-8A89-B81304B3F1E7}">
      <dgm:prSet/>
      <dgm:spPr/>
      <dgm:t>
        <a:bodyPr/>
        <a:lstStyle/>
        <a:p>
          <a:endParaRPr lang="en-US"/>
        </a:p>
      </dgm:t>
    </dgm:pt>
    <dgm:pt modelId="{707A96DC-FCF8-0942-BF2B-66C329F41825}">
      <dgm:prSet phldrT="[Text]" custT="1"/>
      <dgm:spPr>
        <a:solidFill>
          <a:schemeClr val="accent3">
            <a:lumMod val="20000"/>
            <a:lumOff val="80000"/>
          </a:schemeClr>
        </a:solidFill>
      </dgm:spPr>
      <dgm:t>
        <a:bodyPr/>
        <a:lstStyle/>
        <a:p>
          <a:r>
            <a:rPr lang="en-US" sz="2200" dirty="0">
              <a:solidFill>
                <a:schemeClr val="tx1"/>
              </a:solidFill>
            </a:rPr>
            <a:t>Print &amp; Go</a:t>
          </a:r>
        </a:p>
      </dgm:t>
    </dgm:pt>
    <dgm:pt modelId="{0821982C-CBF0-8446-9BB1-659DC328E72C}" type="parTrans" cxnId="{BD2A3F47-1DE8-AF4F-A563-E8705CADE87A}">
      <dgm:prSet/>
      <dgm:spPr/>
      <dgm:t>
        <a:bodyPr/>
        <a:lstStyle/>
        <a:p>
          <a:endParaRPr lang="en-US"/>
        </a:p>
      </dgm:t>
    </dgm:pt>
    <dgm:pt modelId="{00D8E6CD-6066-0D43-AE54-6697973BE735}" type="sibTrans" cxnId="{BD2A3F47-1DE8-AF4F-A563-E8705CADE87A}">
      <dgm:prSet/>
      <dgm:spPr/>
      <dgm:t>
        <a:bodyPr/>
        <a:lstStyle/>
        <a:p>
          <a:endParaRPr lang="en-US"/>
        </a:p>
      </dgm:t>
    </dgm:pt>
    <dgm:pt modelId="{7AEB22C1-54E7-5A4E-AF69-6D6C14970540}">
      <dgm:prSet phldrT="[Text]" custT="1"/>
      <dgm:spPr>
        <a:solidFill>
          <a:schemeClr val="accent3">
            <a:lumMod val="20000"/>
            <a:lumOff val="80000"/>
          </a:schemeClr>
        </a:solidFill>
      </dgm:spPr>
      <dgm:t>
        <a:bodyPr/>
        <a:lstStyle/>
        <a:p>
          <a:r>
            <a:rPr lang="en-US" sz="2200" dirty="0">
              <a:solidFill>
                <a:schemeClr val="tx1"/>
              </a:solidFill>
            </a:rPr>
            <a:t>Mentoring &amp; Coaching</a:t>
          </a:r>
        </a:p>
      </dgm:t>
    </dgm:pt>
    <dgm:pt modelId="{A9107C99-9FDC-8941-871B-FBC259AD7DD4}" type="sibTrans" cxnId="{A5C5DB69-C18B-4045-93FA-4FD390145FE7}">
      <dgm:prSet/>
      <dgm:spPr/>
      <dgm:t>
        <a:bodyPr/>
        <a:lstStyle/>
        <a:p>
          <a:endParaRPr lang="en-US"/>
        </a:p>
      </dgm:t>
    </dgm:pt>
    <dgm:pt modelId="{0581005F-ECC5-8742-9925-063B3B8DA666}" type="parTrans" cxnId="{A5C5DB69-C18B-4045-93FA-4FD390145FE7}">
      <dgm:prSet/>
      <dgm:spPr/>
      <dgm:t>
        <a:bodyPr/>
        <a:lstStyle/>
        <a:p>
          <a:endParaRPr lang="en-US"/>
        </a:p>
      </dgm:t>
    </dgm:pt>
    <dgm:pt modelId="{C550B10B-D9EB-364E-A011-606B1F0A4E74}" type="pres">
      <dgm:prSet presAssocID="{F91F1876-6FA4-B64B-905C-E5952AE29F47}" presName="Name0" presStyleCnt="0">
        <dgm:presLayoutVars>
          <dgm:chMax val="1"/>
          <dgm:dir/>
          <dgm:animLvl val="ctr"/>
          <dgm:resizeHandles val="exact"/>
        </dgm:presLayoutVars>
      </dgm:prSet>
      <dgm:spPr/>
    </dgm:pt>
    <dgm:pt modelId="{1A2940E8-9CE4-114C-BD8B-E00F7CD9B4CA}" type="pres">
      <dgm:prSet presAssocID="{187B62D7-FB2F-FA43-BE40-F260D41FC074}" presName="centerShape" presStyleLbl="node0" presStyleIdx="0" presStyleCnt="1"/>
      <dgm:spPr/>
    </dgm:pt>
    <dgm:pt modelId="{F2212A29-464E-BD49-9FD2-17962C23FE3A}" type="pres">
      <dgm:prSet presAssocID="{76CF5722-CCFD-F647-8A72-416E3B6EC382}" presName="parTrans" presStyleLbl="sibTrans2D1" presStyleIdx="0" presStyleCnt="4"/>
      <dgm:spPr/>
    </dgm:pt>
    <dgm:pt modelId="{B2B54DA6-DA4E-6A45-BCFD-DF9C9BE9DB9C}" type="pres">
      <dgm:prSet presAssocID="{76CF5722-CCFD-F647-8A72-416E3B6EC382}" presName="connectorText" presStyleLbl="sibTrans2D1" presStyleIdx="0" presStyleCnt="4"/>
      <dgm:spPr/>
    </dgm:pt>
    <dgm:pt modelId="{631BDD7F-3B61-4B47-9E28-656C91B03D9F}" type="pres">
      <dgm:prSet presAssocID="{88AA0301-1CDB-1547-89F5-A814AD27D227}" presName="node" presStyleLbl="node1" presStyleIdx="0" presStyleCnt="4" custScaleX="188969" custRadScaleRad="84563" custRadScaleInc="2620">
        <dgm:presLayoutVars>
          <dgm:bulletEnabled val="1"/>
        </dgm:presLayoutVars>
      </dgm:prSet>
      <dgm:spPr/>
    </dgm:pt>
    <dgm:pt modelId="{B7665202-1F71-EE45-94ED-156637D510AE}" type="pres">
      <dgm:prSet presAssocID="{0581005F-ECC5-8742-9925-063B3B8DA666}" presName="parTrans" presStyleLbl="sibTrans2D1" presStyleIdx="1" presStyleCnt="4"/>
      <dgm:spPr/>
    </dgm:pt>
    <dgm:pt modelId="{5A8C63BB-9A85-AA49-9032-1419893F912B}" type="pres">
      <dgm:prSet presAssocID="{0581005F-ECC5-8742-9925-063B3B8DA666}" presName="connectorText" presStyleLbl="sibTrans2D1" presStyleIdx="1" presStyleCnt="4"/>
      <dgm:spPr/>
    </dgm:pt>
    <dgm:pt modelId="{1446803D-8949-BA49-B95E-29A3C9BAC11C}" type="pres">
      <dgm:prSet presAssocID="{7AEB22C1-54E7-5A4E-AF69-6D6C14970540}" presName="node" presStyleLbl="node1" presStyleIdx="1" presStyleCnt="4" custScaleX="180015" custRadScaleRad="124530" custRadScaleInc="3443">
        <dgm:presLayoutVars>
          <dgm:bulletEnabled val="1"/>
        </dgm:presLayoutVars>
      </dgm:prSet>
      <dgm:spPr/>
    </dgm:pt>
    <dgm:pt modelId="{77F66F2F-2BE2-DB47-8DDF-52C1653402DD}" type="pres">
      <dgm:prSet presAssocID="{786A096B-1FAD-6B4A-A676-19732A700E94}" presName="parTrans" presStyleLbl="sibTrans2D1" presStyleIdx="2" presStyleCnt="4"/>
      <dgm:spPr/>
    </dgm:pt>
    <dgm:pt modelId="{2D1C1B3F-F051-2F47-9F49-FA6A97EA0409}" type="pres">
      <dgm:prSet presAssocID="{786A096B-1FAD-6B4A-A676-19732A700E94}" presName="connectorText" presStyleLbl="sibTrans2D1" presStyleIdx="2" presStyleCnt="4"/>
      <dgm:spPr/>
    </dgm:pt>
    <dgm:pt modelId="{5FF2CD8B-D9D3-E646-8EF2-C8AC9F858580}" type="pres">
      <dgm:prSet presAssocID="{36DBFDE5-3D3F-C742-A953-09B81364F95D}" presName="node" presStyleLbl="node1" presStyleIdx="2" presStyleCnt="4" custScaleX="189781" custRadScaleRad="89994" custRadScaleInc="1862">
        <dgm:presLayoutVars>
          <dgm:bulletEnabled val="1"/>
        </dgm:presLayoutVars>
      </dgm:prSet>
      <dgm:spPr/>
    </dgm:pt>
    <dgm:pt modelId="{EEFBD874-95C1-EE43-9B89-B17CD7B174F0}" type="pres">
      <dgm:prSet presAssocID="{0821982C-CBF0-8446-9BB1-659DC328E72C}" presName="parTrans" presStyleLbl="sibTrans2D1" presStyleIdx="3" presStyleCnt="4"/>
      <dgm:spPr/>
    </dgm:pt>
    <dgm:pt modelId="{B1DF1E5A-7980-8143-96A2-B59D09CAA61C}" type="pres">
      <dgm:prSet presAssocID="{0821982C-CBF0-8446-9BB1-659DC328E72C}" presName="connectorText" presStyleLbl="sibTrans2D1" presStyleIdx="3" presStyleCnt="4"/>
      <dgm:spPr/>
    </dgm:pt>
    <dgm:pt modelId="{7D954D57-B8EF-384A-BBD7-9F5553934411}" type="pres">
      <dgm:prSet presAssocID="{707A96DC-FCF8-0942-BF2B-66C329F41825}" presName="node" presStyleLbl="node1" presStyleIdx="3" presStyleCnt="4" custScaleX="182802" custRadScaleRad="129522" custRadScaleInc="-709">
        <dgm:presLayoutVars>
          <dgm:bulletEnabled val="1"/>
        </dgm:presLayoutVars>
      </dgm:prSet>
      <dgm:spPr/>
    </dgm:pt>
  </dgm:ptLst>
  <dgm:cxnLst>
    <dgm:cxn modelId="{09ADB802-EFAE-4E40-9CD3-003EAE5C5C38}" srcId="{F91F1876-6FA4-B64B-905C-E5952AE29F47}" destId="{187B62D7-FB2F-FA43-BE40-F260D41FC074}" srcOrd="0" destOrd="0" parTransId="{53CE2926-8410-9A4B-A0D6-D317B75D84E9}" sibTransId="{A75333C6-9D37-F740-A4F3-028DC9B301D5}"/>
    <dgm:cxn modelId="{FF14F905-8743-1543-B270-B3A3944C7BC7}" type="presOf" srcId="{187B62D7-FB2F-FA43-BE40-F260D41FC074}" destId="{1A2940E8-9CE4-114C-BD8B-E00F7CD9B4CA}" srcOrd="0" destOrd="0" presId="urn:microsoft.com/office/officeart/2005/8/layout/radial5"/>
    <dgm:cxn modelId="{F7FC9D1F-961A-0540-A589-167626C5B60B}" type="presOf" srcId="{786A096B-1FAD-6B4A-A676-19732A700E94}" destId="{77F66F2F-2BE2-DB47-8DDF-52C1653402DD}" srcOrd="0" destOrd="0" presId="urn:microsoft.com/office/officeart/2005/8/layout/radial5"/>
    <dgm:cxn modelId="{A4DFF121-3CBC-5843-8BE5-89744D10353D}" type="presOf" srcId="{0581005F-ECC5-8742-9925-063B3B8DA666}" destId="{B7665202-1F71-EE45-94ED-156637D510AE}" srcOrd="0" destOrd="0" presId="urn:microsoft.com/office/officeart/2005/8/layout/radial5"/>
    <dgm:cxn modelId="{978A9929-4A02-B140-BCB2-B2AE2608D13B}" srcId="{187B62D7-FB2F-FA43-BE40-F260D41FC074}" destId="{88AA0301-1CDB-1547-89F5-A814AD27D227}" srcOrd="0" destOrd="0" parTransId="{76CF5722-CCFD-F647-8A72-416E3B6EC382}" sibTransId="{AA8B6AAB-C1DD-EC41-A4C6-3E89FD49ED46}"/>
    <dgm:cxn modelId="{B5E57E2B-308F-2D4C-BD0A-C48A5D6DA8D7}" type="presOf" srcId="{0581005F-ECC5-8742-9925-063B3B8DA666}" destId="{5A8C63BB-9A85-AA49-9032-1419893F912B}" srcOrd="1" destOrd="0" presId="urn:microsoft.com/office/officeart/2005/8/layout/radial5"/>
    <dgm:cxn modelId="{6FC77D41-E603-0B44-A4E1-093561DBA8AE}" type="presOf" srcId="{0821982C-CBF0-8446-9BB1-659DC328E72C}" destId="{B1DF1E5A-7980-8143-96A2-B59D09CAA61C}" srcOrd="1" destOrd="0" presId="urn:microsoft.com/office/officeart/2005/8/layout/radial5"/>
    <dgm:cxn modelId="{BD2A3F47-1DE8-AF4F-A563-E8705CADE87A}" srcId="{187B62D7-FB2F-FA43-BE40-F260D41FC074}" destId="{707A96DC-FCF8-0942-BF2B-66C329F41825}" srcOrd="3" destOrd="0" parTransId="{0821982C-CBF0-8446-9BB1-659DC328E72C}" sibTransId="{00D8E6CD-6066-0D43-AE54-6697973BE735}"/>
    <dgm:cxn modelId="{4186B447-21C9-3448-A45F-60C5E244EB41}" type="presOf" srcId="{F91F1876-6FA4-B64B-905C-E5952AE29F47}" destId="{C550B10B-D9EB-364E-A011-606B1F0A4E74}" srcOrd="0" destOrd="0" presId="urn:microsoft.com/office/officeart/2005/8/layout/radial5"/>
    <dgm:cxn modelId="{FE078953-DFAD-504B-99C0-379857D98D82}" type="presOf" srcId="{0821982C-CBF0-8446-9BB1-659DC328E72C}" destId="{EEFBD874-95C1-EE43-9B89-B17CD7B174F0}" srcOrd="0" destOrd="0" presId="urn:microsoft.com/office/officeart/2005/8/layout/radial5"/>
    <dgm:cxn modelId="{A5C5DB69-C18B-4045-93FA-4FD390145FE7}" srcId="{187B62D7-FB2F-FA43-BE40-F260D41FC074}" destId="{7AEB22C1-54E7-5A4E-AF69-6D6C14970540}" srcOrd="1" destOrd="0" parTransId="{0581005F-ECC5-8742-9925-063B3B8DA666}" sibTransId="{A9107C99-9FDC-8941-871B-FBC259AD7DD4}"/>
    <dgm:cxn modelId="{322A9B6B-09E9-C348-9524-8C340C8BFDCE}" type="presOf" srcId="{88AA0301-1CDB-1547-89F5-A814AD27D227}" destId="{631BDD7F-3B61-4B47-9E28-656C91B03D9F}" srcOrd="0" destOrd="0" presId="urn:microsoft.com/office/officeart/2005/8/layout/radial5"/>
    <dgm:cxn modelId="{F2FD6A85-1CEA-4A49-8A89-B81304B3F1E7}" srcId="{187B62D7-FB2F-FA43-BE40-F260D41FC074}" destId="{36DBFDE5-3D3F-C742-A953-09B81364F95D}" srcOrd="2" destOrd="0" parTransId="{786A096B-1FAD-6B4A-A676-19732A700E94}" sibTransId="{C5508A86-2B3E-0143-B8B9-B7F7E1EBD9AC}"/>
    <dgm:cxn modelId="{AAE37D95-F11C-A54E-9EAB-771132E15DD3}" type="presOf" srcId="{707A96DC-FCF8-0942-BF2B-66C329F41825}" destId="{7D954D57-B8EF-384A-BBD7-9F5553934411}" srcOrd="0" destOrd="0" presId="urn:microsoft.com/office/officeart/2005/8/layout/radial5"/>
    <dgm:cxn modelId="{986ACEA3-C240-8941-888E-A06D9E792D13}" type="presOf" srcId="{36DBFDE5-3D3F-C742-A953-09B81364F95D}" destId="{5FF2CD8B-D9D3-E646-8EF2-C8AC9F858580}" srcOrd="0" destOrd="0" presId="urn:microsoft.com/office/officeart/2005/8/layout/radial5"/>
    <dgm:cxn modelId="{9BA1DAB1-A920-6D4B-95B6-F0C543032251}" type="presOf" srcId="{7AEB22C1-54E7-5A4E-AF69-6D6C14970540}" destId="{1446803D-8949-BA49-B95E-29A3C9BAC11C}" srcOrd="0" destOrd="0" presId="urn:microsoft.com/office/officeart/2005/8/layout/radial5"/>
    <dgm:cxn modelId="{684926BC-1D61-4545-8A5C-7892C1E56D0A}" type="presOf" srcId="{76CF5722-CCFD-F647-8A72-416E3B6EC382}" destId="{F2212A29-464E-BD49-9FD2-17962C23FE3A}" srcOrd="0" destOrd="0" presId="urn:microsoft.com/office/officeart/2005/8/layout/radial5"/>
    <dgm:cxn modelId="{6B8051D7-30D5-A844-B833-0A4ED2A0D23F}" type="presOf" srcId="{786A096B-1FAD-6B4A-A676-19732A700E94}" destId="{2D1C1B3F-F051-2F47-9F49-FA6A97EA0409}" srcOrd="1" destOrd="0" presId="urn:microsoft.com/office/officeart/2005/8/layout/radial5"/>
    <dgm:cxn modelId="{30EF5FE5-B368-8049-9D6F-CAB1AFDAD649}" type="presOf" srcId="{76CF5722-CCFD-F647-8A72-416E3B6EC382}" destId="{B2B54DA6-DA4E-6A45-BCFD-DF9C9BE9DB9C}" srcOrd="1" destOrd="0" presId="urn:microsoft.com/office/officeart/2005/8/layout/radial5"/>
    <dgm:cxn modelId="{358EF6F7-9A57-2C4A-9B13-A11446FD42AB}" type="presParOf" srcId="{C550B10B-D9EB-364E-A011-606B1F0A4E74}" destId="{1A2940E8-9CE4-114C-BD8B-E00F7CD9B4CA}" srcOrd="0" destOrd="0" presId="urn:microsoft.com/office/officeart/2005/8/layout/radial5"/>
    <dgm:cxn modelId="{46E28C20-FDBD-2042-9D5D-BA508EFF24F3}" type="presParOf" srcId="{C550B10B-D9EB-364E-A011-606B1F0A4E74}" destId="{F2212A29-464E-BD49-9FD2-17962C23FE3A}" srcOrd="1" destOrd="0" presId="urn:microsoft.com/office/officeart/2005/8/layout/radial5"/>
    <dgm:cxn modelId="{7D554725-367A-FA42-901F-F06B2B20E923}" type="presParOf" srcId="{F2212A29-464E-BD49-9FD2-17962C23FE3A}" destId="{B2B54DA6-DA4E-6A45-BCFD-DF9C9BE9DB9C}" srcOrd="0" destOrd="0" presId="urn:microsoft.com/office/officeart/2005/8/layout/radial5"/>
    <dgm:cxn modelId="{52DD83A8-98A5-734D-8370-3E047399BAEF}" type="presParOf" srcId="{C550B10B-D9EB-364E-A011-606B1F0A4E74}" destId="{631BDD7F-3B61-4B47-9E28-656C91B03D9F}" srcOrd="2" destOrd="0" presId="urn:microsoft.com/office/officeart/2005/8/layout/radial5"/>
    <dgm:cxn modelId="{8A7B2A48-FF39-3144-8A64-195DE72DF6F8}" type="presParOf" srcId="{C550B10B-D9EB-364E-A011-606B1F0A4E74}" destId="{B7665202-1F71-EE45-94ED-156637D510AE}" srcOrd="3" destOrd="0" presId="urn:microsoft.com/office/officeart/2005/8/layout/radial5"/>
    <dgm:cxn modelId="{89AB5808-8242-4544-9258-BC7CE2E6C731}" type="presParOf" srcId="{B7665202-1F71-EE45-94ED-156637D510AE}" destId="{5A8C63BB-9A85-AA49-9032-1419893F912B}" srcOrd="0" destOrd="0" presId="urn:microsoft.com/office/officeart/2005/8/layout/radial5"/>
    <dgm:cxn modelId="{6C8E4510-38F8-E345-90B9-616F5452E3FC}" type="presParOf" srcId="{C550B10B-D9EB-364E-A011-606B1F0A4E74}" destId="{1446803D-8949-BA49-B95E-29A3C9BAC11C}" srcOrd="4" destOrd="0" presId="urn:microsoft.com/office/officeart/2005/8/layout/radial5"/>
    <dgm:cxn modelId="{4CA83C2D-B1D5-364F-9E18-64B06D6EEA04}" type="presParOf" srcId="{C550B10B-D9EB-364E-A011-606B1F0A4E74}" destId="{77F66F2F-2BE2-DB47-8DDF-52C1653402DD}" srcOrd="5" destOrd="0" presId="urn:microsoft.com/office/officeart/2005/8/layout/radial5"/>
    <dgm:cxn modelId="{65D65751-D3CF-A74B-87C9-E682481A760C}" type="presParOf" srcId="{77F66F2F-2BE2-DB47-8DDF-52C1653402DD}" destId="{2D1C1B3F-F051-2F47-9F49-FA6A97EA0409}" srcOrd="0" destOrd="0" presId="urn:microsoft.com/office/officeart/2005/8/layout/radial5"/>
    <dgm:cxn modelId="{16E1A63A-FB52-5B42-8958-ABD446290DCD}" type="presParOf" srcId="{C550B10B-D9EB-364E-A011-606B1F0A4E74}" destId="{5FF2CD8B-D9D3-E646-8EF2-C8AC9F858580}" srcOrd="6" destOrd="0" presId="urn:microsoft.com/office/officeart/2005/8/layout/radial5"/>
    <dgm:cxn modelId="{D3DBC2C3-4400-3F48-A25B-8E357D36B139}" type="presParOf" srcId="{C550B10B-D9EB-364E-A011-606B1F0A4E74}" destId="{EEFBD874-95C1-EE43-9B89-B17CD7B174F0}" srcOrd="7" destOrd="0" presId="urn:microsoft.com/office/officeart/2005/8/layout/radial5"/>
    <dgm:cxn modelId="{CB01410D-6827-0042-AB9A-D00AC57B31B6}" type="presParOf" srcId="{EEFBD874-95C1-EE43-9B89-B17CD7B174F0}" destId="{B1DF1E5A-7980-8143-96A2-B59D09CAA61C}" srcOrd="0" destOrd="0" presId="urn:microsoft.com/office/officeart/2005/8/layout/radial5"/>
    <dgm:cxn modelId="{DA0F41D4-CB50-334F-8695-72A1766F07E0}" type="presParOf" srcId="{C550B10B-D9EB-364E-A011-606B1F0A4E74}" destId="{7D954D57-B8EF-384A-BBD7-9F5553934411}" srcOrd="8" destOrd="0" presId="urn:microsoft.com/office/officeart/2005/8/layout/radial5"/>
  </dgm:cxnLst>
  <dgm:bg>
    <a:noFill/>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A2940E8-9CE4-114C-BD8B-E00F7CD9B4CA}">
      <dsp:nvSpPr>
        <dsp:cNvPr id="0" name=""/>
        <dsp:cNvSpPr/>
      </dsp:nvSpPr>
      <dsp:spPr>
        <a:xfrm>
          <a:off x="4098957" y="2417575"/>
          <a:ext cx="1426214" cy="1426214"/>
        </a:xfrm>
        <a:prstGeom prst="ellipse">
          <a:avLst/>
        </a:prstGeom>
        <a:solidFill>
          <a:schemeClr val="accent3">
            <a:lumMod val="20000"/>
            <a:lumOff val="80000"/>
          </a:schemeClr>
        </a:solidFill>
        <a:ln w="25400" cap="flat"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9690" tIns="59690" rIns="59690" bIns="59690" numCol="1" spcCol="1270" anchor="ctr" anchorCtr="0">
          <a:noAutofit/>
        </a:bodyPr>
        <a:lstStyle/>
        <a:p>
          <a:pPr marL="0" lvl="0" indent="0" algn="ctr" defTabSz="2089150">
            <a:lnSpc>
              <a:spcPct val="90000"/>
            </a:lnSpc>
            <a:spcBef>
              <a:spcPct val="0"/>
            </a:spcBef>
            <a:spcAft>
              <a:spcPct val="35000"/>
            </a:spcAft>
            <a:buNone/>
          </a:pPr>
          <a:r>
            <a:rPr lang="en-US" sz="4700" kern="1200" dirty="0">
              <a:solidFill>
                <a:schemeClr val="tx1"/>
              </a:solidFill>
            </a:rPr>
            <a:t>You</a:t>
          </a:r>
        </a:p>
      </dsp:txBody>
      <dsp:txXfrm>
        <a:off x="4307821" y="2626439"/>
        <a:ext cx="1008486" cy="1008486"/>
      </dsp:txXfrm>
    </dsp:sp>
    <dsp:sp modelId="{F2212A29-464E-BD49-9FD2-17962C23FE3A}">
      <dsp:nvSpPr>
        <dsp:cNvPr id="0" name=""/>
        <dsp:cNvSpPr/>
      </dsp:nvSpPr>
      <dsp:spPr>
        <a:xfrm rot="16270740">
          <a:off x="4721504" y="1937897"/>
          <a:ext cx="218702" cy="559476"/>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066800">
            <a:lnSpc>
              <a:spcPct val="90000"/>
            </a:lnSpc>
            <a:spcBef>
              <a:spcPct val="0"/>
            </a:spcBef>
            <a:spcAft>
              <a:spcPct val="35000"/>
            </a:spcAft>
            <a:buNone/>
          </a:pPr>
          <a:endParaRPr lang="en-US" sz="2400" kern="1200"/>
        </a:p>
      </dsp:txBody>
      <dsp:txXfrm>
        <a:off x="4753634" y="2082591"/>
        <a:ext cx="153091" cy="335686"/>
      </dsp:txXfrm>
    </dsp:sp>
    <dsp:sp modelId="{631BDD7F-3B61-4B47-9E28-656C91B03D9F}">
      <dsp:nvSpPr>
        <dsp:cNvPr id="0" name=""/>
        <dsp:cNvSpPr/>
      </dsp:nvSpPr>
      <dsp:spPr>
        <a:xfrm>
          <a:off x="3297400" y="359697"/>
          <a:ext cx="3109519" cy="1645518"/>
        </a:xfrm>
        <a:prstGeom prst="ellipse">
          <a:avLst/>
        </a:prstGeom>
        <a:solidFill>
          <a:schemeClr val="accent3">
            <a:lumMod val="20000"/>
            <a:lumOff val="8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7940" tIns="27940" rIns="27940" bIns="27940" numCol="1" spcCol="1270" anchor="ctr" anchorCtr="0">
          <a:noAutofit/>
        </a:bodyPr>
        <a:lstStyle/>
        <a:p>
          <a:pPr marL="0" lvl="0" indent="0" algn="ctr" defTabSz="977900">
            <a:lnSpc>
              <a:spcPct val="90000"/>
            </a:lnSpc>
            <a:spcBef>
              <a:spcPct val="0"/>
            </a:spcBef>
            <a:spcAft>
              <a:spcPct val="35000"/>
            </a:spcAft>
            <a:buNone/>
          </a:pPr>
          <a:r>
            <a:rPr lang="en-US" sz="2200" kern="1200" dirty="0">
              <a:solidFill>
                <a:schemeClr val="tx1"/>
              </a:solidFill>
            </a:rPr>
            <a:t>Online Engagement with Peers</a:t>
          </a:r>
        </a:p>
      </dsp:txBody>
      <dsp:txXfrm>
        <a:off x="3752779" y="600678"/>
        <a:ext cx="2198761" cy="1163556"/>
      </dsp:txXfrm>
    </dsp:sp>
    <dsp:sp modelId="{B7665202-1F71-EE45-94ED-156637D510AE}">
      <dsp:nvSpPr>
        <dsp:cNvPr id="0" name=""/>
        <dsp:cNvSpPr/>
      </dsp:nvSpPr>
      <dsp:spPr>
        <a:xfrm rot="92961">
          <a:off x="5673652" y="2879098"/>
          <a:ext cx="358617" cy="559476"/>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066800">
            <a:lnSpc>
              <a:spcPct val="90000"/>
            </a:lnSpc>
            <a:spcBef>
              <a:spcPct val="0"/>
            </a:spcBef>
            <a:spcAft>
              <a:spcPct val="35000"/>
            </a:spcAft>
            <a:buNone/>
          </a:pPr>
          <a:endParaRPr lang="en-US" sz="2400" kern="1200"/>
        </a:p>
      </dsp:txBody>
      <dsp:txXfrm>
        <a:off x="5673672" y="2989539"/>
        <a:ext cx="251032" cy="335686"/>
      </dsp:txXfrm>
    </dsp:sp>
    <dsp:sp modelId="{1446803D-8949-BA49-B95E-29A3C9BAC11C}">
      <dsp:nvSpPr>
        <dsp:cNvPr id="0" name=""/>
        <dsp:cNvSpPr/>
      </dsp:nvSpPr>
      <dsp:spPr>
        <a:xfrm>
          <a:off x="6199549" y="2385512"/>
          <a:ext cx="2962179" cy="1645518"/>
        </a:xfrm>
        <a:prstGeom prst="ellipse">
          <a:avLst/>
        </a:prstGeom>
        <a:solidFill>
          <a:schemeClr val="accent3">
            <a:lumMod val="20000"/>
            <a:lumOff val="8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7940" tIns="27940" rIns="27940" bIns="27940" numCol="1" spcCol="1270" anchor="ctr" anchorCtr="0">
          <a:noAutofit/>
        </a:bodyPr>
        <a:lstStyle/>
        <a:p>
          <a:pPr marL="0" lvl="0" indent="0" algn="ctr" defTabSz="977900">
            <a:lnSpc>
              <a:spcPct val="90000"/>
            </a:lnSpc>
            <a:spcBef>
              <a:spcPct val="0"/>
            </a:spcBef>
            <a:spcAft>
              <a:spcPct val="35000"/>
            </a:spcAft>
            <a:buNone/>
          </a:pPr>
          <a:r>
            <a:rPr lang="en-US" sz="2200" kern="1200" dirty="0">
              <a:solidFill>
                <a:schemeClr val="tx1"/>
              </a:solidFill>
            </a:rPr>
            <a:t>Mentoring &amp; Coaching</a:t>
          </a:r>
        </a:p>
      </dsp:txBody>
      <dsp:txXfrm>
        <a:off x="6633350" y="2626493"/>
        <a:ext cx="2094577" cy="1163556"/>
      </dsp:txXfrm>
    </dsp:sp>
    <dsp:sp modelId="{77F66F2F-2BE2-DB47-8DDF-52C1653402DD}">
      <dsp:nvSpPr>
        <dsp:cNvPr id="0" name=""/>
        <dsp:cNvSpPr/>
      </dsp:nvSpPr>
      <dsp:spPr>
        <a:xfrm rot="5450274">
          <a:off x="4655289" y="3824809"/>
          <a:ext cx="285065" cy="559476"/>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066800">
            <a:lnSpc>
              <a:spcPct val="90000"/>
            </a:lnSpc>
            <a:spcBef>
              <a:spcPct val="0"/>
            </a:spcBef>
            <a:spcAft>
              <a:spcPct val="35000"/>
            </a:spcAft>
            <a:buNone/>
          </a:pPr>
          <a:endParaRPr lang="en-US" sz="2400" kern="1200"/>
        </a:p>
      </dsp:txBody>
      <dsp:txXfrm rot="10800000">
        <a:off x="4698674" y="3893949"/>
        <a:ext cx="199546" cy="335686"/>
      </dsp:txXfrm>
    </dsp:sp>
    <dsp:sp modelId="{5FF2CD8B-D9D3-E646-8EF2-C8AC9F858580}">
      <dsp:nvSpPr>
        <dsp:cNvPr id="0" name=""/>
        <dsp:cNvSpPr/>
      </dsp:nvSpPr>
      <dsp:spPr>
        <a:xfrm>
          <a:off x="3220298" y="4381490"/>
          <a:ext cx="3122880" cy="1645518"/>
        </a:xfrm>
        <a:prstGeom prst="ellipse">
          <a:avLst/>
        </a:prstGeom>
        <a:solidFill>
          <a:schemeClr val="accent3">
            <a:lumMod val="20000"/>
            <a:lumOff val="8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7940" tIns="27940" rIns="27940" bIns="27940" numCol="1" spcCol="1270" anchor="ctr" anchorCtr="0">
          <a:noAutofit/>
        </a:bodyPr>
        <a:lstStyle/>
        <a:p>
          <a:pPr marL="0" lvl="0" indent="0" algn="ctr" defTabSz="977900">
            <a:lnSpc>
              <a:spcPct val="90000"/>
            </a:lnSpc>
            <a:spcBef>
              <a:spcPct val="0"/>
            </a:spcBef>
            <a:spcAft>
              <a:spcPct val="35000"/>
            </a:spcAft>
            <a:buNone/>
          </a:pPr>
          <a:r>
            <a:rPr lang="en-US" sz="2200" kern="1200" dirty="0">
              <a:solidFill>
                <a:schemeClr val="tx1"/>
              </a:solidFill>
            </a:rPr>
            <a:t>Micro-Learning Videos</a:t>
          </a:r>
        </a:p>
      </dsp:txBody>
      <dsp:txXfrm>
        <a:off x="3677633" y="4622471"/>
        <a:ext cx="2208210" cy="1163556"/>
      </dsp:txXfrm>
    </dsp:sp>
    <dsp:sp modelId="{EEFBD874-95C1-EE43-9B89-B17CD7B174F0}">
      <dsp:nvSpPr>
        <dsp:cNvPr id="0" name=""/>
        <dsp:cNvSpPr/>
      </dsp:nvSpPr>
      <dsp:spPr>
        <a:xfrm rot="10780857">
          <a:off x="3523286" y="2856988"/>
          <a:ext cx="406819" cy="559476"/>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066800">
            <a:lnSpc>
              <a:spcPct val="90000"/>
            </a:lnSpc>
            <a:spcBef>
              <a:spcPct val="0"/>
            </a:spcBef>
            <a:spcAft>
              <a:spcPct val="35000"/>
            </a:spcAft>
            <a:buNone/>
          </a:pPr>
          <a:endParaRPr lang="en-US" sz="2400" kern="1200"/>
        </a:p>
      </dsp:txBody>
      <dsp:txXfrm rot="10800000">
        <a:off x="3645331" y="2968543"/>
        <a:ext cx="284773" cy="335686"/>
      </dsp:txXfrm>
    </dsp:sp>
    <dsp:sp modelId="{7D954D57-B8EF-384A-BBD7-9F5553934411}">
      <dsp:nvSpPr>
        <dsp:cNvPr id="0" name=""/>
        <dsp:cNvSpPr/>
      </dsp:nvSpPr>
      <dsp:spPr>
        <a:xfrm>
          <a:off x="323434" y="2324543"/>
          <a:ext cx="3008040" cy="1645518"/>
        </a:xfrm>
        <a:prstGeom prst="ellipse">
          <a:avLst/>
        </a:prstGeom>
        <a:solidFill>
          <a:schemeClr val="accent3">
            <a:lumMod val="20000"/>
            <a:lumOff val="8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7940" tIns="27940" rIns="27940" bIns="27940" numCol="1" spcCol="1270" anchor="ctr" anchorCtr="0">
          <a:noAutofit/>
        </a:bodyPr>
        <a:lstStyle/>
        <a:p>
          <a:pPr marL="0" lvl="0" indent="0" algn="ctr" defTabSz="977900">
            <a:lnSpc>
              <a:spcPct val="90000"/>
            </a:lnSpc>
            <a:spcBef>
              <a:spcPct val="0"/>
            </a:spcBef>
            <a:spcAft>
              <a:spcPct val="35000"/>
            </a:spcAft>
            <a:buNone/>
          </a:pPr>
          <a:r>
            <a:rPr lang="en-US" sz="2200" kern="1200" dirty="0">
              <a:solidFill>
                <a:schemeClr val="tx1"/>
              </a:solidFill>
            </a:rPr>
            <a:t>Print &amp; Go</a:t>
          </a:r>
        </a:p>
      </dsp:txBody>
      <dsp:txXfrm>
        <a:off x="763951" y="2565524"/>
        <a:ext cx="2127006" cy="1163556"/>
      </dsp:txXfrm>
    </dsp:sp>
  </dsp:spTree>
</dsp:drawing>
</file>

<file path=ppt/diagrams/layout1.xml><?xml version="1.0" encoding="utf-8"?>
<dgm:layoutDef xmlns:dgm="http://schemas.openxmlformats.org/drawingml/2006/diagram" xmlns:a="http://schemas.openxmlformats.org/drawingml/2006/main" uniqueId="urn:microsoft.com/office/officeart/2005/8/layout/radial5">
  <dgm:title val=""/>
  <dgm:desc val=""/>
  <dgm:catLst>
    <dgm:cat type="relationship" pri="23000"/>
    <dgm:cat type="cycle" pri="1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alg type="cycle">
          <dgm:param type="stAng" val="0"/>
          <dgm:param type="spanAng" val="360"/>
          <dgm:param type="ctrShpMap" val="fNode"/>
        </dgm:alg>
      </dgm:if>
      <dgm:else name="Name3">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parTrans" refType="w" refFor="ch" refForName="centerShape" fact="0.4"/>
      <dgm:constr type="w" for="ch" forName="node" refType="w" refFor="ch" refForName="centerShape" op="equ" fact="1.25"/>
      <dgm:constr type="sp" refType="w" refFor="ch" refForName="centerShape" op="equ" fact="0.4"/>
      <dgm:constr type="sibSp" refType="w" refFor="ch" refForName="node" fact="0.3"/>
      <dgm:constr type="primFontSz" for="ch" forName="centerShape" val="65"/>
      <dgm:constr type="primFontSz" for="des" forName="node" op="equ" val="65"/>
      <dgm:constr type="primFontSz" for="des" forName="node" refType="primFontSz" refFor="ch" refForName="centerShape" op="lte"/>
      <dgm:constr type="primFontSz" for="des" forName="connectorText" op="equ" val="55"/>
      <dgm:constr type="primFontSz" for="des" forName="connectorText" refType="primFontSz" refFor="ch" refForName="centerShape" op="lte" fact="0.8"/>
      <dgm:constr type="primFontSz" for="des" forName="connectorText" refType="primFontSz" refFor="des" refForName="node" op="lte"/>
    </dgm:constrLst>
    <dgm:choose name="Name4">
      <dgm:if name="Name5" axis="ch ch" ptType="node node" st="1 1" cnt="1 0" func="cnt" op="lte" val="6">
        <dgm:ruleLst>
          <dgm:rule type="w" for="ch" forName="node" val="NaN" fact="1" max="NaN"/>
        </dgm:ruleLst>
      </dgm:if>
      <dgm:if name="Name6" axis="ch ch" ptType="node node" st="1 1" cnt="1 0" func="cnt" op="lte" val="8">
        <dgm:ruleLst>
          <dgm:rule type="w" for="ch" forName="node" val="NaN" fact="0.9" max="NaN"/>
        </dgm:ruleLst>
      </dgm:if>
      <dgm:if name="Name7" axis="ch ch" ptType="node node" st="1 1" cnt="1 0" func="cnt" op="lte" val="10">
        <dgm:ruleLst>
          <dgm:rule type="w" for="ch" forName="node" val="NaN" fact="0.8" max="NaN"/>
        </dgm:ruleLst>
      </dgm:if>
      <dgm:if name="Name8" axis="ch ch" ptType="node node" st="1 1" cnt="1 0" func="cnt" op="lte" val="12">
        <dgm:ruleLst>
          <dgm:rule type="w" for="ch" forName="node" val="NaN" fact="0.7" max="NaN"/>
        </dgm:ruleLst>
      </dgm:if>
      <dgm:if name="Name9" axis="ch ch" ptType="node node" st="1 1" cnt="1 0" func="cnt" op="lte" val="14">
        <dgm:ruleLst>
          <dgm:rule type="w" for="ch" forName="node" val="NaN" fact="0.6" max="NaN"/>
        </dgm:ruleLst>
      </dgm:if>
      <dgm:else name="Name10">
        <dgm:ruleLst>
          <dgm:rule type="w" for="ch" forName="node" val="NaN" fact="0.5" max="NaN"/>
        </dgm:ruleLst>
      </dgm:else>
    </dgm:choose>
    <dgm:forEach name="Name11"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2" axis="ch">
        <dgm:forEach name="Name13" axis="self" ptType="parTrans">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h" refType="w" fact="0.85"/>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name="Name14"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w" val="INF" fact="NaN" max="NaN"/>
              <dgm:rule type="primFontSz" val="5" fact="NaN" max="NaN"/>
            </dgm:ruleLst>
          </dgm:layoutNod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2CC94636-7F5A-BB4A-8E2D-CFE687DC2D3F}"/>
              </a:ext>
            </a:extLst>
          </p:cNvPr>
          <p:cNvSpPr>
            <a:spLocks noGrp="1"/>
          </p:cNvSpPr>
          <p:nvPr>
            <p:ph type="hdr" sz="quarter"/>
          </p:nvPr>
        </p:nvSpPr>
        <p:spPr>
          <a:xfrm>
            <a:off x="0" y="0"/>
            <a:ext cx="5283200" cy="3444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A1DDE58A-B791-334D-BAA2-53821899FCB0}"/>
              </a:ext>
            </a:extLst>
          </p:cNvPr>
          <p:cNvSpPr>
            <a:spLocks noGrp="1"/>
          </p:cNvSpPr>
          <p:nvPr>
            <p:ph type="dt" sz="quarter" idx="1"/>
          </p:nvPr>
        </p:nvSpPr>
        <p:spPr>
          <a:xfrm>
            <a:off x="6905625" y="0"/>
            <a:ext cx="5283200" cy="344488"/>
          </a:xfrm>
          <a:prstGeom prst="rect">
            <a:avLst/>
          </a:prstGeom>
        </p:spPr>
        <p:txBody>
          <a:bodyPr vert="horz" lIns="91440" tIns="45720" rIns="91440" bIns="45720" rtlCol="0"/>
          <a:lstStyle>
            <a:lvl1pPr algn="r">
              <a:defRPr sz="1200"/>
            </a:lvl1pPr>
          </a:lstStyle>
          <a:p>
            <a:fld id="{13884193-E4BF-664B-BB11-8F2AE3C5A4B7}" type="datetimeFigureOut">
              <a:rPr lang="en-US" smtClean="0"/>
              <a:t>10/12/20</a:t>
            </a:fld>
            <a:endParaRPr lang="en-US"/>
          </a:p>
        </p:txBody>
      </p:sp>
      <p:sp>
        <p:nvSpPr>
          <p:cNvPr id="4" name="Footer Placeholder 3">
            <a:extLst>
              <a:ext uri="{FF2B5EF4-FFF2-40B4-BE49-F238E27FC236}">
                <a16:creationId xmlns:a16="http://schemas.microsoft.com/office/drawing/2014/main" id="{A63EB1B4-791B-2749-8803-DEA78B72221E}"/>
              </a:ext>
            </a:extLst>
          </p:cNvPr>
          <p:cNvSpPr>
            <a:spLocks noGrp="1"/>
          </p:cNvSpPr>
          <p:nvPr>
            <p:ph type="ftr" sz="quarter" idx="2"/>
          </p:nvPr>
        </p:nvSpPr>
        <p:spPr>
          <a:xfrm>
            <a:off x="0" y="6513513"/>
            <a:ext cx="5283200" cy="344487"/>
          </a:xfrm>
          <a:prstGeom prst="rect">
            <a:avLst/>
          </a:prstGeom>
        </p:spPr>
        <p:txBody>
          <a:bodyPr vert="horz" lIns="91440" tIns="45720" rIns="91440" bIns="45720" rtlCol="0" anchor="b"/>
          <a:lstStyle>
            <a:lvl1pPr algn="l">
              <a:defRPr sz="1200"/>
            </a:lvl1pPr>
          </a:lstStyle>
          <a:p>
            <a:endParaRPr lang="en-US"/>
          </a:p>
        </p:txBody>
      </p:sp>
    </p:spTree>
    <p:extLst>
      <p:ext uri="{BB962C8B-B14F-4D97-AF65-F5344CB8AC3E}">
        <p14:creationId xmlns:p14="http://schemas.microsoft.com/office/powerpoint/2010/main" val="138661370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5283200" cy="3444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6905625" y="0"/>
            <a:ext cx="5283200" cy="344488"/>
          </a:xfrm>
          <a:prstGeom prst="rect">
            <a:avLst/>
          </a:prstGeom>
        </p:spPr>
        <p:txBody>
          <a:bodyPr vert="horz" lIns="91440" tIns="45720" rIns="91440" bIns="45720" rtlCol="0"/>
          <a:lstStyle>
            <a:lvl1pPr algn="r">
              <a:defRPr sz="1200"/>
            </a:lvl1pPr>
          </a:lstStyle>
          <a:p>
            <a:fld id="{68D9644C-7D6E-B14D-A1BB-2FFEB170152B}" type="datetimeFigureOut">
              <a:rPr lang="en-US" smtClean="0"/>
              <a:t>10/12/20</a:t>
            </a:fld>
            <a:endParaRPr lang="en-US"/>
          </a:p>
        </p:txBody>
      </p:sp>
      <p:sp>
        <p:nvSpPr>
          <p:cNvPr id="4" name="Slide Image Placeholder 3"/>
          <p:cNvSpPr>
            <a:spLocks noGrp="1" noRot="1" noChangeAspect="1"/>
          </p:cNvSpPr>
          <p:nvPr>
            <p:ph type="sldImg" idx="2"/>
          </p:nvPr>
        </p:nvSpPr>
        <p:spPr>
          <a:xfrm>
            <a:off x="4038600" y="857250"/>
            <a:ext cx="4114800" cy="2314575"/>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1219200" y="3300413"/>
            <a:ext cx="9753600" cy="2700337"/>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6513513"/>
            <a:ext cx="5283200" cy="3444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6905625" y="6513513"/>
            <a:ext cx="5283200" cy="344487"/>
          </a:xfrm>
          <a:prstGeom prst="rect">
            <a:avLst/>
          </a:prstGeom>
        </p:spPr>
        <p:txBody>
          <a:bodyPr vert="horz" lIns="91440" tIns="45720" rIns="91440" bIns="45720" rtlCol="0" anchor="b"/>
          <a:lstStyle>
            <a:lvl1pPr algn="r">
              <a:defRPr sz="1200"/>
            </a:lvl1pPr>
          </a:lstStyle>
          <a:p>
            <a:fld id="{98024ACB-5F95-9346-9DF7-4D003CD59540}" type="slidenum">
              <a:rPr lang="en-US" smtClean="0"/>
              <a:t>‹#›</a:t>
            </a:fld>
            <a:endParaRPr lang="en-US"/>
          </a:p>
        </p:txBody>
      </p:sp>
    </p:spTree>
    <p:extLst>
      <p:ext uri="{BB962C8B-B14F-4D97-AF65-F5344CB8AC3E}">
        <p14:creationId xmlns:p14="http://schemas.microsoft.com/office/powerpoint/2010/main" val="41771440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8024ACB-5F95-9346-9DF7-4D003CD59540}" type="slidenum">
              <a:rPr lang="en-US" smtClean="0"/>
              <a:t>4</a:t>
            </a:fld>
            <a:endParaRPr lang="en-US"/>
          </a:p>
        </p:txBody>
      </p:sp>
    </p:spTree>
    <p:extLst>
      <p:ext uri="{BB962C8B-B14F-4D97-AF65-F5344CB8AC3E}">
        <p14:creationId xmlns:p14="http://schemas.microsoft.com/office/powerpoint/2010/main" val="284125379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will distribute teaching category definitions and credits allotted </a:t>
            </a:r>
          </a:p>
        </p:txBody>
      </p:sp>
      <p:sp>
        <p:nvSpPr>
          <p:cNvPr id="4" name="Slide Number Placeholder 3"/>
          <p:cNvSpPr>
            <a:spLocks noGrp="1"/>
          </p:cNvSpPr>
          <p:nvPr>
            <p:ph type="sldNum" sz="quarter" idx="5"/>
          </p:nvPr>
        </p:nvSpPr>
        <p:spPr/>
        <p:txBody>
          <a:bodyPr/>
          <a:lstStyle/>
          <a:p>
            <a:fld id="{98024ACB-5F95-9346-9DF7-4D003CD59540}" type="slidenum">
              <a:rPr lang="en-US" smtClean="0"/>
              <a:t>14</a:t>
            </a:fld>
            <a:endParaRPr lang="en-US"/>
          </a:p>
        </p:txBody>
      </p:sp>
    </p:spTree>
    <p:extLst>
      <p:ext uri="{BB962C8B-B14F-4D97-AF65-F5344CB8AC3E}">
        <p14:creationId xmlns:p14="http://schemas.microsoft.com/office/powerpoint/2010/main" val="259190184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will distribute teaching category definitions and credits allotted </a:t>
            </a:r>
          </a:p>
        </p:txBody>
      </p:sp>
      <p:sp>
        <p:nvSpPr>
          <p:cNvPr id="4" name="Slide Number Placeholder 3"/>
          <p:cNvSpPr>
            <a:spLocks noGrp="1"/>
          </p:cNvSpPr>
          <p:nvPr>
            <p:ph type="sldNum" sz="quarter" idx="5"/>
          </p:nvPr>
        </p:nvSpPr>
        <p:spPr/>
        <p:txBody>
          <a:bodyPr/>
          <a:lstStyle/>
          <a:p>
            <a:fld id="{98024ACB-5F95-9346-9DF7-4D003CD59540}" type="slidenum">
              <a:rPr lang="en-US" smtClean="0"/>
              <a:t>15</a:t>
            </a:fld>
            <a:endParaRPr lang="en-US"/>
          </a:p>
        </p:txBody>
      </p:sp>
    </p:spTree>
    <p:extLst>
      <p:ext uri="{BB962C8B-B14F-4D97-AF65-F5344CB8AC3E}">
        <p14:creationId xmlns:p14="http://schemas.microsoft.com/office/powerpoint/2010/main" val="205631226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will distribute teaching category definitions and credits allotted </a:t>
            </a:r>
          </a:p>
        </p:txBody>
      </p:sp>
      <p:sp>
        <p:nvSpPr>
          <p:cNvPr id="4" name="Slide Number Placeholder 3"/>
          <p:cNvSpPr>
            <a:spLocks noGrp="1"/>
          </p:cNvSpPr>
          <p:nvPr>
            <p:ph type="sldNum" sz="quarter" idx="5"/>
          </p:nvPr>
        </p:nvSpPr>
        <p:spPr/>
        <p:txBody>
          <a:bodyPr/>
          <a:lstStyle/>
          <a:p>
            <a:fld id="{98024ACB-5F95-9346-9DF7-4D003CD59540}" type="slidenum">
              <a:rPr lang="en-US" smtClean="0"/>
              <a:t>18</a:t>
            </a:fld>
            <a:endParaRPr lang="en-US"/>
          </a:p>
        </p:txBody>
      </p:sp>
    </p:spTree>
    <p:extLst>
      <p:ext uri="{BB962C8B-B14F-4D97-AF65-F5344CB8AC3E}">
        <p14:creationId xmlns:p14="http://schemas.microsoft.com/office/powerpoint/2010/main" val="415325340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will distribute teaching category definitions and credits allotted </a:t>
            </a:r>
          </a:p>
        </p:txBody>
      </p:sp>
      <p:sp>
        <p:nvSpPr>
          <p:cNvPr id="4" name="Slide Number Placeholder 3"/>
          <p:cNvSpPr>
            <a:spLocks noGrp="1"/>
          </p:cNvSpPr>
          <p:nvPr>
            <p:ph type="sldNum" sz="quarter" idx="5"/>
          </p:nvPr>
        </p:nvSpPr>
        <p:spPr/>
        <p:txBody>
          <a:bodyPr/>
          <a:lstStyle/>
          <a:p>
            <a:fld id="{98024ACB-5F95-9346-9DF7-4D003CD59540}" type="slidenum">
              <a:rPr lang="en-US" smtClean="0"/>
              <a:t>19</a:t>
            </a:fld>
            <a:endParaRPr lang="en-US"/>
          </a:p>
        </p:txBody>
      </p:sp>
    </p:spTree>
    <p:extLst>
      <p:ext uri="{BB962C8B-B14F-4D97-AF65-F5344CB8AC3E}">
        <p14:creationId xmlns:p14="http://schemas.microsoft.com/office/powerpoint/2010/main" val="61062337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8024ACB-5F95-9346-9DF7-4D003CD59540}" type="slidenum">
              <a:rPr lang="en-US" smtClean="0"/>
              <a:t>20</a:t>
            </a:fld>
            <a:endParaRPr lang="en-US"/>
          </a:p>
        </p:txBody>
      </p:sp>
    </p:spTree>
    <p:extLst>
      <p:ext uri="{BB962C8B-B14F-4D97-AF65-F5344CB8AC3E}">
        <p14:creationId xmlns:p14="http://schemas.microsoft.com/office/powerpoint/2010/main" val="22642528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will distribute teaching category definitions and credits allotted </a:t>
            </a:r>
          </a:p>
        </p:txBody>
      </p:sp>
      <p:sp>
        <p:nvSpPr>
          <p:cNvPr id="4" name="Slide Number Placeholder 3"/>
          <p:cNvSpPr>
            <a:spLocks noGrp="1"/>
          </p:cNvSpPr>
          <p:nvPr>
            <p:ph type="sldNum" sz="quarter" idx="5"/>
          </p:nvPr>
        </p:nvSpPr>
        <p:spPr/>
        <p:txBody>
          <a:bodyPr/>
          <a:lstStyle/>
          <a:p>
            <a:fld id="{98024ACB-5F95-9346-9DF7-4D003CD59540}" type="slidenum">
              <a:rPr lang="en-US" smtClean="0"/>
              <a:t>21</a:t>
            </a:fld>
            <a:endParaRPr lang="en-US"/>
          </a:p>
        </p:txBody>
      </p:sp>
    </p:spTree>
    <p:extLst>
      <p:ext uri="{BB962C8B-B14F-4D97-AF65-F5344CB8AC3E}">
        <p14:creationId xmlns:p14="http://schemas.microsoft.com/office/powerpoint/2010/main" val="382891488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will distribute teaching category definitions and credits allotted </a:t>
            </a:r>
          </a:p>
        </p:txBody>
      </p:sp>
      <p:sp>
        <p:nvSpPr>
          <p:cNvPr id="4" name="Slide Number Placeholder 3"/>
          <p:cNvSpPr>
            <a:spLocks noGrp="1"/>
          </p:cNvSpPr>
          <p:nvPr>
            <p:ph type="sldNum" sz="quarter" idx="5"/>
          </p:nvPr>
        </p:nvSpPr>
        <p:spPr/>
        <p:txBody>
          <a:bodyPr/>
          <a:lstStyle/>
          <a:p>
            <a:fld id="{98024ACB-5F95-9346-9DF7-4D003CD59540}" type="slidenum">
              <a:rPr lang="en-US" smtClean="0"/>
              <a:t>22</a:t>
            </a:fld>
            <a:endParaRPr lang="en-US"/>
          </a:p>
        </p:txBody>
      </p:sp>
    </p:spTree>
    <p:extLst>
      <p:ext uri="{BB962C8B-B14F-4D97-AF65-F5344CB8AC3E}">
        <p14:creationId xmlns:p14="http://schemas.microsoft.com/office/powerpoint/2010/main" val="217664318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will distribute teaching category definitions and credits allotted </a:t>
            </a:r>
          </a:p>
        </p:txBody>
      </p:sp>
      <p:sp>
        <p:nvSpPr>
          <p:cNvPr id="4" name="Slide Number Placeholder 3"/>
          <p:cNvSpPr>
            <a:spLocks noGrp="1"/>
          </p:cNvSpPr>
          <p:nvPr>
            <p:ph type="sldNum" sz="quarter" idx="5"/>
          </p:nvPr>
        </p:nvSpPr>
        <p:spPr/>
        <p:txBody>
          <a:bodyPr/>
          <a:lstStyle/>
          <a:p>
            <a:fld id="{98024ACB-5F95-9346-9DF7-4D003CD59540}" type="slidenum">
              <a:rPr lang="en-US" smtClean="0"/>
              <a:t>23</a:t>
            </a:fld>
            <a:endParaRPr lang="en-US"/>
          </a:p>
        </p:txBody>
      </p:sp>
    </p:spTree>
    <p:extLst>
      <p:ext uri="{BB962C8B-B14F-4D97-AF65-F5344CB8AC3E}">
        <p14:creationId xmlns:p14="http://schemas.microsoft.com/office/powerpoint/2010/main" val="132024350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will distribute teaching category definitions and credits allotted </a:t>
            </a:r>
          </a:p>
        </p:txBody>
      </p:sp>
      <p:sp>
        <p:nvSpPr>
          <p:cNvPr id="4" name="Slide Number Placeholder 3"/>
          <p:cNvSpPr>
            <a:spLocks noGrp="1"/>
          </p:cNvSpPr>
          <p:nvPr>
            <p:ph type="sldNum" sz="quarter" idx="5"/>
          </p:nvPr>
        </p:nvSpPr>
        <p:spPr/>
        <p:txBody>
          <a:bodyPr/>
          <a:lstStyle/>
          <a:p>
            <a:fld id="{98024ACB-5F95-9346-9DF7-4D003CD59540}" type="slidenum">
              <a:rPr lang="en-US" smtClean="0"/>
              <a:t>24</a:t>
            </a:fld>
            <a:endParaRPr lang="en-US"/>
          </a:p>
        </p:txBody>
      </p:sp>
    </p:spTree>
    <p:extLst>
      <p:ext uri="{BB962C8B-B14F-4D97-AF65-F5344CB8AC3E}">
        <p14:creationId xmlns:p14="http://schemas.microsoft.com/office/powerpoint/2010/main" val="342241969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will distribute teaching category definitions and credits allotted </a:t>
            </a:r>
          </a:p>
        </p:txBody>
      </p:sp>
      <p:sp>
        <p:nvSpPr>
          <p:cNvPr id="4" name="Slide Number Placeholder 3"/>
          <p:cNvSpPr>
            <a:spLocks noGrp="1"/>
          </p:cNvSpPr>
          <p:nvPr>
            <p:ph type="sldNum" sz="quarter" idx="5"/>
          </p:nvPr>
        </p:nvSpPr>
        <p:spPr/>
        <p:txBody>
          <a:bodyPr/>
          <a:lstStyle/>
          <a:p>
            <a:fld id="{98024ACB-5F95-9346-9DF7-4D003CD59540}" type="slidenum">
              <a:rPr lang="en-US" smtClean="0"/>
              <a:t>25</a:t>
            </a:fld>
            <a:endParaRPr lang="en-US"/>
          </a:p>
        </p:txBody>
      </p:sp>
    </p:spTree>
    <p:extLst>
      <p:ext uri="{BB962C8B-B14F-4D97-AF65-F5344CB8AC3E}">
        <p14:creationId xmlns:p14="http://schemas.microsoft.com/office/powerpoint/2010/main" val="141068564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8024ACB-5F95-9346-9DF7-4D003CD59540}" type="slidenum">
              <a:rPr lang="en-US" smtClean="0"/>
              <a:t>6</a:t>
            </a:fld>
            <a:endParaRPr lang="en-US"/>
          </a:p>
        </p:txBody>
      </p:sp>
    </p:spTree>
    <p:extLst>
      <p:ext uri="{BB962C8B-B14F-4D97-AF65-F5344CB8AC3E}">
        <p14:creationId xmlns:p14="http://schemas.microsoft.com/office/powerpoint/2010/main" val="393171912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8024ACB-5F95-9346-9DF7-4D003CD59540}" type="slidenum">
              <a:rPr lang="en-US" smtClean="0"/>
              <a:t>26</a:t>
            </a:fld>
            <a:endParaRPr lang="en-US"/>
          </a:p>
        </p:txBody>
      </p:sp>
    </p:spTree>
    <p:extLst>
      <p:ext uri="{BB962C8B-B14F-4D97-AF65-F5344CB8AC3E}">
        <p14:creationId xmlns:p14="http://schemas.microsoft.com/office/powerpoint/2010/main" val="309940963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8024ACB-5F95-9346-9DF7-4D003CD59540}" type="slidenum">
              <a:rPr lang="en-US" smtClean="0"/>
              <a:t>7</a:t>
            </a:fld>
            <a:endParaRPr lang="en-US"/>
          </a:p>
        </p:txBody>
      </p:sp>
    </p:spTree>
    <p:extLst>
      <p:ext uri="{BB962C8B-B14F-4D97-AF65-F5344CB8AC3E}">
        <p14:creationId xmlns:p14="http://schemas.microsoft.com/office/powerpoint/2010/main" val="396224576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8024ACB-5F95-9346-9DF7-4D003CD59540}" type="slidenum">
              <a:rPr lang="en-US" smtClean="0"/>
              <a:t>8</a:t>
            </a:fld>
            <a:endParaRPr lang="en-US"/>
          </a:p>
        </p:txBody>
      </p:sp>
    </p:spTree>
    <p:extLst>
      <p:ext uri="{BB962C8B-B14F-4D97-AF65-F5344CB8AC3E}">
        <p14:creationId xmlns:p14="http://schemas.microsoft.com/office/powerpoint/2010/main" val="144201610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will distribute teaching category definitions and credits allotted </a:t>
            </a:r>
          </a:p>
        </p:txBody>
      </p:sp>
      <p:sp>
        <p:nvSpPr>
          <p:cNvPr id="4" name="Slide Number Placeholder 3"/>
          <p:cNvSpPr>
            <a:spLocks noGrp="1"/>
          </p:cNvSpPr>
          <p:nvPr>
            <p:ph type="sldNum" sz="quarter" idx="5"/>
          </p:nvPr>
        </p:nvSpPr>
        <p:spPr/>
        <p:txBody>
          <a:bodyPr/>
          <a:lstStyle/>
          <a:p>
            <a:fld id="{98024ACB-5F95-9346-9DF7-4D003CD59540}" type="slidenum">
              <a:rPr lang="en-US" smtClean="0"/>
              <a:t>9</a:t>
            </a:fld>
            <a:endParaRPr lang="en-US"/>
          </a:p>
        </p:txBody>
      </p:sp>
    </p:spTree>
    <p:extLst>
      <p:ext uri="{BB962C8B-B14F-4D97-AF65-F5344CB8AC3E}">
        <p14:creationId xmlns:p14="http://schemas.microsoft.com/office/powerpoint/2010/main" val="233407219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8024ACB-5F95-9346-9DF7-4D003CD59540}" type="slidenum">
              <a:rPr lang="en-US" smtClean="0"/>
              <a:t>10</a:t>
            </a:fld>
            <a:endParaRPr lang="en-US"/>
          </a:p>
        </p:txBody>
      </p:sp>
    </p:spTree>
    <p:extLst>
      <p:ext uri="{BB962C8B-B14F-4D97-AF65-F5344CB8AC3E}">
        <p14:creationId xmlns:p14="http://schemas.microsoft.com/office/powerpoint/2010/main" val="153609658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8024ACB-5F95-9346-9DF7-4D003CD59540}" type="slidenum">
              <a:rPr lang="en-US" smtClean="0"/>
              <a:t>11</a:t>
            </a:fld>
            <a:endParaRPr lang="en-US"/>
          </a:p>
        </p:txBody>
      </p:sp>
    </p:spTree>
    <p:extLst>
      <p:ext uri="{BB962C8B-B14F-4D97-AF65-F5344CB8AC3E}">
        <p14:creationId xmlns:p14="http://schemas.microsoft.com/office/powerpoint/2010/main" val="110741754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will distribute teaching category definitions and credits allotted </a:t>
            </a:r>
          </a:p>
        </p:txBody>
      </p:sp>
      <p:sp>
        <p:nvSpPr>
          <p:cNvPr id="4" name="Slide Number Placeholder 3"/>
          <p:cNvSpPr>
            <a:spLocks noGrp="1"/>
          </p:cNvSpPr>
          <p:nvPr>
            <p:ph type="sldNum" sz="quarter" idx="5"/>
          </p:nvPr>
        </p:nvSpPr>
        <p:spPr/>
        <p:txBody>
          <a:bodyPr/>
          <a:lstStyle/>
          <a:p>
            <a:fld id="{98024ACB-5F95-9346-9DF7-4D003CD59540}" type="slidenum">
              <a:rPr lang="en-US" smtClean="0"/>
              <a:t>12</a:t>
            </a:fld>
            <a:endParaRPr lang="en-US"/>
          </a:p>
        </p:txBody>
      </p:sp>
    </p:spTree>
    <p:extLst>
      <p:ext uri="{BB962C8B-B14F-4D97-AF65-F5344CB8AC3E}">
        <p14:creationId xmlns:p14="http://schemas.microsoft.com/office/powerpoint/2010/main" val="10567301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will distribute teaching category definitions and credits allotted </a:t>
            </a:r>
          </a:p>
        </p:txBody>
      </p:sp>
      <p:sp>
        <p:nvSpPr>
          <p:cNvPr id="4" name="Slide Number Placeholder 3"/>
          <p:cNvSpPr>
            <a:spLocks noGrp="1"/>
          </p:cNvSpPr>
          <p:nvPr>
            <p:ph type="sldNum" sz="quarter" idx="5"/>
          </p:nvPr>
        </p:nvSpPr>
        <p:spPr/>
        <p:txBody>
          <a:bodyPr/>
          <a:lstStyle/>
          <a:p>
            <a:fld id="{98024ACB-5F95-9346-9DF7-4D003CD59540}" type="slidenum">
              <a:rPr lang="en-US" smtClean="0"/>
              <a:t>13</a:t>
            </a:fld>
            <a:endParaRPr lang="en-US"/>
          </a:p>
        </p:txBody>
      </p:sp>
    </p:spTree>
    <p:extLst>
      <p:ext uri="{BB962C8B-B14F-4D97-AF65-F5344CB8AC3E}">
        <p14:creationId xmlns:p14="http://schemas.microsoft.com/office/powerpoint/2010/main" val="265815631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914400" y="2125980"/>
            <a:ext cx="10363200" cy="1440180"/>
          </a:xfrm>
          <a:prstGeom prst="rect">
            <a:avLst/>
          </a:prstGeom>
        </p:spPr>
        <p:txBody>
          <a:bodyPr wrap="square" lIns="0" tIns="0" rIns="0" bIns="0">
            <a:spAutoFit/>
          </a:bodyPr>
          <a:lstStyle>
            <a:lvl1pPr>
              <a:defRPr/>
            </a:lvl1pPr>
          </a:lstStyle>
          <a:p>
            <a:endParaRPr/>
          </a:p>
        </p:txBody>
      </p:sp>
      <p:sp>
        <p:nvSpPr>
          <p:cNvPr id="3" name="Holder 3"/>
          <p:cNvSpPr>
            <a:spLocks noGrp="1"/>
          </p:cNvSpPr>
          <p:nvPr>
            <p:ph type="subTitle" idx="4"/>
          </p:nvPr>
        </p:nvSpPr>
        <p:spPr>
          <a:xfrm>
            <a:off x="1828800" y="3840480"/>
            <a:ext cx="8534400" cy="1714500"/>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10/12/20</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3600" b="1" i="0">
                <a:solidFill>
                  <a:schemeClr val="tx1"/>
                </a:solidFill>
                <a:latin typeface="Calibri"/>
                <a:cs typeface="Calibri"/>
              </a:defRPr>
            </a:lvl1pPr>
          </a:lstStyle>
          <a:p>
            <a:endParaRPr/>
          </a:p>
        </p:txBody>
      </p:sp>
      <p:sp>
        <p:nvSpPr>
          <p:cNvPr id="3" name="Holder 3"/>
          <p:cNvSpPr>
            <a:spLocks noGrp="1"/>
          </p:cNvSpPr>
          <p:nvPr>
            <p:ph type="body" idx="1"/>
          </p:nvPr>
        </p:nvSpPr>
        <p:spPr/>
        <p:txBody>
          <a:bodyPr lIns="0" tIns="0" rIns="0" bIns="0"/>
          <a:lstStyle>
            <a:lvl1pPr>
              <a:defRPr sz="2400" b="0" i="0">
                <a:solidFill>
                  <a:schemeClr val="tx1"/>
                </a:solidFill>
                <a:latin typeface="Calibri"/>
                <a:cs typeface="Calibri"/>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10/12/20</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3600" b="1" i="0">
                <a:solidFill>
                  <a:schemeClr val="tx1"/>
                </a:solidFill>
                <a:latin typeface="Calibri"/>
                <a:cs typeface="Calibri"/>
              </a:defRPr>
            </a:lvl1pPr>
          </a:lstStyle>
          <a:p>
            <a:endParaRPr/>
          </a:p>
        </p:txBody>
      </p:sp>
      <p:sp>
        <p:nvSpPr>
          <p:cNvPr id="3" name="Holder 3"/>
          <p:cNvSpPr>
            <a:spLocks noGrp="1"/>
          </p:cNvSpPr>
          <p:nvPr>
            <p:ph sz="half" idx="2"/>
          </p:nvPr>
        </p:nvSpPr>
        <p:spPr>
          <a:xfrm>
            <a:off x="612140" y="1436371"/>
            <a:ext cx="4450715" cy="4350385"/>
          </a:xfrm>
          <a:prstGeom prst="rect">
            <a:avLst/>
          </a:prstGeom>
        </p:spPr>
        <p:txBody>
          <a:bodyPr wrap="square" lIns="0" tIns="0" rIns="0" bIns="0">
            <a:spAutoFit/>
          </a:bodyPr>
          <a:lstStyle>
            <a:lvl1pPr>
              <a:defRPr sz="2800" b="1" i="0">
                <a:solidFill>
                  <a:schemeClr val="tx1"/>
                </a:solidFill>
                <a:latin typeface="Arial"/>
                <a:cs typeface="Arial"/>
              </a:defRPr>
            </a:lvl1pPr>
          </a:lstStyle>
          <a:p>
            <a:endParaRPr/>
          </a:p>
        </p:txBody>
      </p:sp>
      <p:sp>
        <p:nvSpPr>
          <p:cNvPr id="4" name="Holder 4"/>
          <p:cNvSpPr>
            <a:spLocks noGrp="1"/>
          </p:cNvSpPr>
          <p:nvPr>
            <p:ph sz="half" idx="3"/>
          </p:nvPr>
        </p:nvSpPr>
        <p:spPr>
          <a:xfrm>
            <a:off x="6327140" y="1405281"/>
            <a:ext cx="3224529" cy="3581400"/>
          </a:xfrm>
          <a:prstGeom prst="rect">
            <a:avLst/>
          </a:prstGeom>
        </p:spPr>
        <p:txBody>
          <a:bodyPr wrap="square" lIns="0" tIns="0" rIns="0" bIns="0">
            <a:spAutoFit/>
          </a:bodyPr>
          <a:lstStyle>
            <a:lvl1pPr>
              <a:defRPr sz="2800" b="1" i="0">
                <a:solidFill>
                  <a:schemeClr val="tx1"/>
                </a:solidFill>
                <a:latin typeface="Arial"/>
                <a:cs typeface="Arial"/>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10/12/20</a:t>
            </a:fld>
            <a:endParaRPr lang="en-US"/>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3600" b="1" i="0">
                <a:solidFill>
                  <a:schemeClr val="tx1"/>
                </a:solidFill>
                <a:latin typeface="Calibri"/>
                <a:cs typeface="Calibri"/>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10/12/20</a:t>
            </a:fld>
            <a:endParaRPr lang="en-US"/>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obj" preserve="1">
  <p:cSld name="Blank">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10/12/20</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a:xfrm>
            <a:off x="1829593" y="168562"/>
            <a:ext cx="8532812" cy="1244600"/>
          </a:xfrm>
          <a:prstGeom prst="rect">
            <a:avLst/>
          </a:prstGeom>
        </p:spPr>
        <p:txBody>
          <a:bodyPr wrap="square" lIns="0" tIns="0" rIns="0" bIns="0">
            <a:spAutoFit/>
          </a:bodyPr>
          <a:lstStyle>
            <a:lvl1pPr>
              <a:defRPr sz="3600" b="1" i="0">
                <a:solidFill>
                  <a:schemeClr val="tx1"/>
                </a:solidFill>
                <a:latin typeface="Calibri"/>
                <a:cs typeface="Calibri"/>
              </a:defRPr>
            </a:lvl1pPr>
          </a:lstStyle>
          <a:p>
            <a:endParaRPr/>
          </a:p>
        </p:txBody>
      </p:sp>
      <p:sp>
        <p:nvSpPr>
          <p:cNvPr id="3" name="Holder 3"/>
          <p:cNvSpPr>
            <a:spLocks noGrp="1"/>
          </p:cNvSpPr>
          <p:nvPr>
            <p:ph type="body" idx="1"/>
          </p:nvPr>
        </p:nvSpPr>
        <p:spPr>
          <a:xfrm>
            <a:off x="497840" y="1946710"/>
            <a:ext cx="10792460" cy="3684904"/>
          </a:xfrm>
          <a:prstGeom prst="rect">
            <a:avLst/>
          </a:prstGeom>
        </p:spPr>
        <p:txBody>
          <a:bodyPr wrap="square" lIns="0" tIns="0" rIns="0" bIns="0">
            <a:spAutoFit/>
          </a:bodyPr>
          <a:lstStyle>
            <a:lvl1pPr>
              <a:defRPr sz="2400" b="0" i="0">
                <a:solidFill>
                  <a:schemeClr val="tx1"/>
                </a:solidFill>
                <a:latin typeface="Calibri"/>
                <a:cs typeface="Calibri"/>
              </a:defRPr>
            </a:lvl1pPr>
          </a:lstStyle>
          <a:p>
            <a:endParaRPr/>
          </a:p>
        </p:txBody>
      </p:sp>
      <p:sp>
        <p:nvSpPr>
          <p:cNvPr id="4" name="Holder 4"/>
          <p:cNvSpPr>
            <a:spLocks noGrp="1"/>
          </p:cNvSpPr>
          <p:nvPr>
            <p:ph type="ftr" sz="quarter" idx="5"/>
          </p:nvPr>
        </p:nvSpPr>
        <p:spPr>
          <a:xfrm>
            <a:off x="4145280" y="6377940"/>
            <a:ext cx="3901440" cy="342900"/>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609600" y="6377940"/>
            <a:ext cx="2804160" cy="342900"/>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10/12/20</a:t>
            </a:fld>
            <a:endParaRPr lang="en-US"/>
          </a:p>
        </p:txBody>
      </p:sp>
      <p:sp>
        <p:nvSpPr>
          <p:cNvPr id="6" name="Holder 6"/>
          <p:cNvSpPr>
            <a:spLocks noGrp="1"/>
          </p:cNvSpPr>
          <p:nvPr>
            <p:ph type="sldNum" sz="quarter" idx="7"/>
          </p:nvPr>
        </p:nvSpPr>
        <p:spPr>
          <a:xfrm>
            <a:off x="8778240" y="6377940"/>
            <a:ext cx="2804160" cy="342900"/>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t>‹#›</a:t>
            </a:fld>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g"/><Relationship Id="rId1" Type="http://schemas.openxmlformats.org/officeDocument/2006/relationships/slideLayout" Target="../slideLayouts/slideLayout5.xml"/><Relationship Id="rId5" Type="http://schemas.openxmlformats.org/officeDocument/2006/relationships/image" Target="../media/image4.jpeg"/><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comments" Target="../comments/comment1.xml"/><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comments" Target="../comments/comment2.xml"/></Relationships>
</file>

<file path=ppt/slides/_rels/slide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png"/><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3" Type="http://schemas.openxmlformats.org/officeDocument/2006/relationships/comments" Target="../comments/comment3.xml"/><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8" Type="http://schemas.openxmlformats.org/officeDocument/2006/relationships/image" Target="../media/image13.jpeg"/><Relationship Id="rId3" Type="http://schemas.openxmlformats.org/officeDocument/2006/relationships/diagramLayout" Target="../diagrams/layout1.xml"/><Relationship Id="rId7" Type="http://schemas.openxmlformats.org/officeDocument/2006/relationships/image" Target="../media/image12.jpeg"/><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11" Type="http://schemas.openxmlformats.org/officeDocument/2006/relationships/comments" Target="../comments/comment4.xml"/><Relationship Id="rId5" Type="http://schemas.openxmlformats.org/officeDocument/2006/relationships/diagramColors" Target="../diagrams/colors1.xml"/><Relationship Id="rId10" Type="http://schemas.openxmlformats.org/officeDocument/2006/relationships/image" Target="../media/image15.emf"/><Relationship Id="rId4" Type="http://schemas.openxmlformats.org/officeDocument/2006/relationships/diagramQuickStyle" Target="../diagrams/quickStyle1.xml"/><Relationship Id="rId9" Type="http://schemas.openxmlformats.org/officeDocument/2006/relationships/image" Target="../media/image14.png"/></Relationships>
</file>

<file path=ppt/slides/_rels/slide31.xml.rels><?xml version="1.0" encoding="UTF-8" standalone="yes"?>
<Relationships xmlns="http://schemas.openxmlformats.org/package/2006/relationships"><Relationship Id="rId3" Type="http://schemas.openxmlformats.org/officeDocument/2006/relationships/hyperlink" Target="https://www.med.upenn.edu/flpd/teaching.html" TargetMode="External"/><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hyperlink" Target="https://www.med.upenn.edu/flpd/teaching.html" TargetMode="Externa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hyperlink" Target="https://www.med.upenn.edu/flpd/teaching.html" TargetMode="Externa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hyperlink" Target="https://www.med.upenn.edu/fapd/docurepo/assets/user-content/documents/fa00027%20EO%20List.pdf" TargetMode="External"/><Relationship Id="rId2" Type="http://schemas.openxmlformats.org/officeDocument/2006/relationships/hyperlink" Target="https://www.med.upenn.edu/flpd/teaching.html" TargetMode="Externa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hyperlink" Target="https://www.med.upenn.edu/flpd/teaching.html" TargetMode="Externa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s://www.med.upenn.edu/flpd/teaching-categories-and-credits.html"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s://www.med.upenn.edu/fapd/docurepo/assets/user-content/documents/fa00027%20EO%20List.pdf"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s://www.med.upenn.edu/flpd/teaching-categories-and-credits.html"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object 3"/>
          <p:cNvSpPr txBox="1"/>
          <p:nvPr/>
        </p:nvSpPr>
        <p:spPr>
          <a:xfrm>
            <a:off x="1066800" y="1657896"/>
            <a:ext cx="10287000" cy="813684"/>
          </a:xfrm>
          <a:prstGeom prst="rect">
            <a:avLst/>
          </a:prstGeom>
        </p:spPr>
        <p:txBody>
          <a:bodyPr vert="horz" wrap="square" lIns="0" tIns="112395" rIns="0" bIns="0" rtlCol="0">
            <a:spAutoFit/>
          </a:bodyPr>
          <a:lstStyle/>
          <a:p>
            <a:pPr marL="469900" lvl="1" algn="ctr">
              <a:spcBef>
                <a:spcPts val="885"/>
              </a:spcBef>
            </a:pPr>
            <a:endParaRPr lang="en-US" sz="1200" spc="335" dirty="0">
              <a:latin typeface="+mj-lt"/>
              <a:cs typeface="Book Antiqua"/>
            </a:endParaRPr>
          </a:p>
          <a:p>
            <a:pPr marL="469900" lvl="1" algn="ctr">
              <a:spcBef>
                <a:spcPts val="885"/>
              </a:spcBef>
            </a:pPr>
            <a:r>
              <a:rPr lang="en-US" sz="2400" spc="335" dirty="0">
                <a:latin typeface="+mj-lt"/>
                <a:cs typeface="Book Antiqua"/>
              </a:rPr>
              <a:t>Teaching Expectations &amp; Evaluations</a:t>
            </a:r>
            <a:endParaRPr lang="en-US" sz="2400" spc="-5" dirty="0">
              <a:latin typeface="+mj-lt"/>
              <a:cs typeface="Calibri"/>
            </a:endParaRPr>
          </a:p>
        </p:txBody>
      </p:sp>
      <p:sp>
        <p:nvSpPr>
          <p:cNvPr id="5" name="object 5"/>
          <p:cNvSpPr txBox="1"/>
          <p:nvPr/>
        </p:nvSpPr>
        <p:spPr>
          <a:xfrm>
            <a:off x="533400" y="548452"/>
            <a:ext cx="11348963" cy="1068882"/>
          </a:xfrm>
          <a:prstGeom prst="rect">
            <a:avLst/>
          </a:prstGeom>
        </p:spPr>
        <p:txBody>
          <a:bodyPr vert="horz" wrap="square" lIns="0" tIns="17145" rIns="0" bIns="0" rtlCol="0">
            <a:spAutoFit/>
          </a:bodyPr>
          <a:lstStyle/>
          <a:p>
            <a:pPr marL="1231900" algn="ctr">
              <a:lnSpc>
                <a:spcPct val="100000"/>
              </a:lnSpc>
              <a:spcBef>
                <a:spcPts val="135"/>
              </a:spcBef>
            </a:pPr>
            <a:endParaRPr sz="2300" dirty="0">
              <a:latin typeface="Book Antiqua"/>
              <a:cs typeface="Book Antiqua"/>
            </a:endParaRPr>
          </a:p>
          <a:p>
            <a:pPr algn="ctr">
              <a:lnSpc>
                <a:spcPct val="100000"/>
              </a:lnSpc>
              <a:spcBef>
                <a:spcPts val="1565"/>
              </a:spcBef>
            </a:pPr>
            <a:r>
              <a:rPr sz="3200" b="1" dirty="0">
                <a:solidFill>
                  <a:srgbClr val="B6D17B"/>
                </a:solidFill>
                <a:latin typeface="Calibri"/>
                <a:cs typeface="Calibri"/>
              </a:rPr>
              <a:t>| </a:t>
            </a:r>
            <a:r>
              <a:rPr lang="en-US" sz="3200" b="1" spc="-5" dirty="0">
                <a:solidFill>
                  <a:srgbClr val="0F3057"/>
                </a:solidFill>
                <a:latin typeface="Calibri"/>
                <a:cs typeface="Calibri"/>
              </a:rPr>
              <a:t>First Few Years Series </a:t>
            </a:r>
            <a:r>
              <a:rPr lang="en-US" sz="3200" b="1" dirty="0">
                <a:solidFill>
                  <a:srgbClr val="B6D17B"/>
                </a:solidFill>
                <a:cs typeface="Calibri"/>
              </a:rPr>
              <a:t>|</a:t>
            </a:r>
            <a:endParaRPr sz="3200" dirty="0">
              <a:latin typeface="Calibri"/>
              <a:cs typeface="Calibri"/>
            </a:endParaRPr>
          </a:p>
        </p:txBody>
      </p:sp>
      <p:sp>
        <p:nvSpPr>
          <p:cNvPr id="7" name="object 7"/>
          <p:cNvSpPr/>
          <p:nvPr/>
        </p:nvSpPr>
        <p:spPr>
          <a:xfrm>
            <a:off x="1066800" y="2590800"/>
            <a:ext cx="10287000" cy="0"/>
          </a:xfrm>
          <a:custGeom>
            <a:avLst/>
            <a:gdLst/>
            <a:ahLst/>
            <a:cxnLst/>
            <a:rect l="l" t="t" r="r" b="b"/>
            <a:pathLst>
              <a:path w="10287000">
                <a:moveTo>
                  <a:pt x="0" y="0"/>
                </a:moveTo>
                <a:lnTo>
                  <a:pt x="10287000" y="1"/>
                </a:lnTo>
              </a:path>
            </a:pathLst>
          </a:custGeom>
          <a:ln w="28575">
            <a:solidFill>
              <a:srgbClr val="B6D17B"/>
            </a:solidFill>
          </a:ln>
        </p:spPr>
        <p:txBody>
          <a:bodyPr wrap="square" lIns="0" tIns="0" rIns="0" bIns="0" rtlCol="0"/>
          <a:lstStyle/>
          <a:p>
            <a:endParaRPr/>
          </a:p>
        </p:txBody>
      </p:sp>
      <p:sp>
        <p:nvSpPr>
          <p:cNvPr id="12" name="TextBox 11">
            <a:extLst>
              <a:ext uri="{FF2B5EF4-FFF2-40B4-BE49-F238E27FC236}">
                <a16:creationId xmlns:a16="http://schemas.microsoft.com/office/drawing/2014/main" id="{4689CE65-94BB-BA49-94D1-A22649FD9718}"/>
              </a:ext>
            </a:extLst>
          </p:cNvPr>
          <p:cNvSpPr txBox="1"/>
          <p:nvPr/>
        </p:nvSpPr>
        <p:spPr>
          <a:xfrm>
            <a:off x="9220200" y="6260292"/>
            <a:ext cx="2780120" cy="369332"/>
          </a:xfrm>
          <a:prstGeom prst="rect">
            <a:avLst/>
          </a:prstGeom>
          <a:noFill/>
        </p:spPr>
        <p:txBody>
          <a:bodyPr wrap="none" rtlCol="0">
            <a:spAutoFit/>
          </a:bodyPr>
          <a:lstStyle/>
          <a:p>
            <a:r>
              <a:rPr lang="en-US" dirty="0"/>
              <a:t>Session Date: 10/9, 12PM-1</a:t>
            </a:r>
          </a:p>
        </p:txBody>
      </p:sp>
      <p:sp>
        <p:nvSpPr>
          <p:cNvPr id="13" name="TextBox 12">
            <a:extLst>
              <a:ext uri="{FF2B5EF4-FFF2-40B4-BE49-F238E27FC236}">
                <a16:creationId xmlns:a16="http://schemas.microsoft.com/office/drawing/2014/main" id="{F59197D2-2767-1B42-8B4D-A72C3622FA5B}"/>
              </a:ext>
            </a:extLst>
          </p:cNvPr>
          <p:cNvSpPr txBox="1"/>
          <p:nvPr/>
        </p:nvSpPr>
        <p:spPr>
          <a:xfrm>
            <a:off x="1979699" y="379239"/>
            <a:ext cx="8537402" cy="707886"/>
          </a:xfrm>
          <a:prstGeom prst="rect">
            <a:avLst/>
          </a:prstGeom>
          <a:noFill/>
        </p:spPr>
        <p:txBody>
          <a:bodyPr wrap="none" rtlCol="0">
            <a:spAutoFit/>
          </a:bodyPr>
          <a:lstStyle/>
          <a:p>
            <a:r>
              <a:rPr lang="en-US" sz="4000" dirty="0">
                <a:solidFill>
                  <a:schemeClr val="tx2">
                    <a:lumMod val="50000"/>
                  </a:schemeClr>
                </a:solidFill>
                <a:latin typeface="+mj-lt"/>
              </a:rPr>
              <a:t>Faculty Life &amp; Professional Development</a:t>
            </a:r>
          </a:p>
        </p:txBody>
      </p:sp>
      <p:pic>
        <p:nvPicPr>
          <p:cNvPr id="6" name="Picture 5">
            <a:extLst>
              <a:ext uri="{FF2B5EF4-FFF2-40B4-BE49-F238E27FC236}">
                <a16:creationId xmlns:a16="http://schemas.microsoft.com/office/drawing/2014/main" id="{FD94FAC7-5E39-1746-B25F-9CB756DCED4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55812" y="4675730"/>
            <a:ext cx="684565" cy="918459"/>
          </a:xfrm>
          <a:prstGeom prst="rect">
            <a:avLst/>
          </a:prstGeom>
        </p:spPr>
      </p:pic>
      <p:sp>
        <p:nvSpPr>
          <p:cNvPr id="8" name="TextBox 7">
            <a:extLst>
              <a:ext uri="{FF2B5EF4-FFF2-40B4-BE49-F238E27FC236}">
                <a16:creationId xmlns:a16="http://schemas.microsoft.com/office/drawing/2014/main" id="{DDA85B5D-DBD0-9B4C-A648-EC1C498F9FD5}"/>
              </a:ext>
            </a:extLst>
          </p:cNvPr>
          <p:cNvSpPr txBox="1"/>
          <p:nvPr/>
        </p:nvSpPr>
        <p:spPr>
          <a:xfrm>
            <a:off x="1883560" y="3664250"/>
            <a:ext cx="9470240" cy="400110"/>
          </a:xfrm>
          <a:prstGeom prst="rect">
            <a:avLst/>
          </a:prstGeom>
          <a:noFill/>
        </p:spPr>
        <p:txBody>
          <a:bodyPr wrap="square" rtlCol="0">
            <a:spAutoFit/>
          </a:bodyPr>
          <a:lstStyle/>
          <a:p>
            <a:r>
              <a:rPr lang="en-US" sz="2000" spc="-5" dirty="0">
                <a:cs typeface="Calibri"/>
              </a:rPr>
              <a:t>Jessica Dine, MD, Associate Dean, Faculty Development; Associate Professor of Medicine</a:t>
            </a:r>
          </a:p>
        </p:txBody>
      </p:sp>
      <p:sp>
        <p:nvSpPr>
          <p:cNvPr id="11" name="TextBox 10">
            <a:extLst>
              <a:ext uri="{FF2B5EF4-FFF2-40B4-BE49-F238E27FC236}">
                <a16:creationId xmlns:a16="http://schemas.microsoft.com/office/drawing/2014/main" id="{0D5CB0E1-2310-544E-9FC3-E80480CFEAEA}"/>
              </a:ext>
            </a:extLst>
          </p:cNvPr>
          <p:cNvSpPr txBox="1"/>
          <p:nvPr/>
        </p:nvSpPr>
        <p:spPr>
          <a:xfrm>
            <a:off x="1861789" y="5650142"/>
            <a:ext cx="9470240" cy="400110"/>
          </a:xfrm>
          <a:prstGeom prst="rect">
            <a:avLst/>
          </a:prstGeom>
          <a:noFill/>
        </p:spPr>
        <p:txBody>
          <a:bodyPr wrap="square" rtlCol="0">
            <a:spAutoFit/>
          </a:bodyPr>
          <a:lstStyle/>
          <a:p>
            <a:r>
              <a:rPr lang="en-US" sz="2000" spc="-5" dirty="0">
                <a:cs typeface="Calibri"/>
              </a:rPr>
              <a:t>Judy Shea, PhD, Director, Office of Evaluation and Assessment; Professor of Medicine</a:t>
            </a:r>
          </a:p>
        </p:txBody>
      </p:sp>
      <p:pic>
        <p:nvPicPr>
          <p:cNvPr id="15" name="Picture 14">
            <a:extLst>
              <a:ext uri="{FF2B5EF4-FFF2-40B4-BE49-F238E27FC236}">
                <a16:creationId xmlns:a16="http://schemas.microsoft.com/office/drawing/2014/main" id="{96D15599-2BF2-6F41-A91E-8EDEF12688A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52367" y="3703046"/>
            <a:ext cx="689420" cy="910715"/>
          </a:xfrm>
          <a:prstGeom prst="rect">
            <a:avLst/>
          </a:prstGeom>
        </p:spPr>
      </p:pic>
      <p:sp>
        <p:nvSpPr>
          <p:cNvPr id="18" name="TextBox 17">
            <a:extLst>
              <a:ext uri="{FF2B5EF4-FFF2-40B4-BE49-F238E27FC236}">
                <a16:creationId xmlns:a16="http://schemas.microsoft.com/office/drawing/2014/main" id="{C504BC16-E16B-D846-8C5D-F35C7E472B17}"/>
              </a:ext>
            </a:extLst>
          </p:cNvPr>
          <p:cNvSpPr txBox="1"/>
          <p:nvPr/>
        </p:nvSpPr>
        <p:spPr>
          <a:xfrm>
            <a:off x="1840377" y="2652770"/>
            <a:ext cx="9453450" cy="400110"/>
          </a:xfrm>
          <a:prstGeom prst="rect">
            <a:avLst/>
          </a:prstGeom>
          <a:noFill/>
        </p:spPr>
        <p:txBody>
          <a:bodyPr wrap="square" rtlCol="0">
            <a:spAutoFit/>
          </a:bodyPr>
          <a:lstStyle/>
          <a:p>
            <a:r>
              <a:rPr lang="en-US" sz="2000" spc="-5" dirty="0">
                <a:cs typeface="Calibri"/>
              </a:rPr>
              <a:t>Lisa Bellini, MD, Senior Vice Dean, Academic Affairs; Professor of Medicine</a:t>
            </a:r>
          </a:p>
        </p:txBody>
      </p:sp>
      <p:pic>
        <p:nvPicPr>
          <p:cNvPr id="20" name="Picture 19">
            <a:extLst>
              <a:ext uri="{FF2B5EF4-FFF2-40B4-BE49-F238E27FC236}">
                <a16:creationId xmlns:a16="http://schemas.microsoft.com/office/drawing/2014/main" id="{322B9352-E564-BD4B-8787-9E744898F81F}"/>
              </a:ext>
            </a:extLst>
          </p:cNvPr>
          <p:cNvPicPr>
            <a:picLocks noChangeAspect="1"/>
          </p:cNvPicPr>
          <p:nvPr/>
        </p:nvPicPr>
        <p:blipFill rotWithShape="1">
          <a:blip r:embed="rId4">
            <a:extLst>
              <a:ext uri="{28A0092B-C50C-407E-A947-70E740481C1C}">
                <a14:useLocalDpi xmlns:a14="http://schemas.microsoft.com/office/drawing/2010/main" val="0"/>
              </a:ext>
            </a:extLst>
          </a:blip>
          <a:srcRect l="17857" r="12500"/>
          <a:stretch/>
        </p:blipFill>
        <p:spPr>
          <a:xfrm>
            <a:off x="1166698" y="2652770"/>
            <a:ext cx="688285" cy="988307"/>
          </a:xfrm>
          <a:prstGeom prst="rect">
            <a:avLst/>
          </a:prstGeom>
        </p:spPr>
      </p:pic>
      <p:sp>
        <p:nvSpPr>
          <p:cNvPr id="14" name="TextBox 13">
            <a:extLst>
              <a:ext uri="{FF2B5EF4-FFF2-40B4-BE49-F238E27FC236}">
                <a16:creationId xmlns:a16="http://schemas.microsoft.com/office/drawing/2014/main" id="{295321DE-472D-904A-A56E-1EC68608DC37}"/>
              </a:ext>
            </a:extLst>
          </p:cNvPr>
          <p:cNvSpPr txBox="1"/>
          <p:nvPr/>
        </p:nvSpPr>
        <p:spPr>
          <a:xfrm>
            <a:off x="1861789" y="4675730"/>
            <a:ext cx="9470240" cy="707886"/>
          </a:xfrm>
          <a:prstGeom prst="rect">
            <a:avLst/>
          </a:prstGeom>
          <a:noFill/>
        </p:spPr>
        <p:txBody>
          <a:bodyPr wrap="square" rtlCol="0">
            <a:spAutoFit/>
          </a:bodyPr>
          <a:lstStyle/>
          <a:p>
            <a:r>
              <a:rPr lang="en-US" sz="2000" spc="-5" dirty="0">
                <a:cs typeface="Calibri"/>
              </a:rPr>
              <a:t>Jennifer Kogan, MD, Associate Dean, Student Success and Professional Development; Professor of Medicine</a:t>
            </a:r>
          </a:p>
        </p:txBody>
      </p:sp>
      <p:pic>
        <p:nvPicPr>
          <p:cNvPr id="1026" name="Picture 2" descr="Judy A. Shea, PhD">
            <a:extLst>
              <a:ext uri="{FF2B5EF4-FFF2-40B4-BE49-F238E27FC236}">
                <a16:creationId xmlns:a16="http://schemas.microsoft.com/office/drawing/2014/main" id="{BA9D7D1D-6CD2-7041-AFF5-CD0F21B9132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50958" y="5656158"/>
            <a:ext cx="689420" cy="928617"/>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04B0705B-E5FD-014F-A251-11243BD86AEE}"/>
              </a:ext>
            </a:extLst>
          </p:cNvPr>
          <p:cNvSpPr txBox="1"/>
          <p:nvPr/>
        </p:nvSpPr>
        <p:spPr>
          <a:xfrm>
            <a:off x="685800" y="360432"/>
            <a:ext cx="10723416" cy="707886"/>
          </a:xfrm>
          <a:prstGeom prst="rect">
            <a:avLst/>
          </a:prstGeom>
          <a:noFill/>
        </p:spPr>
        <p:txBody>
          <a:bodyPr wrap="square" rtlCol="0">
            <a:spAutoFit/>
          </a:bodyPr>
          <a:lstStyle/>
          <a:p>
            <a:r>
              <a:rPr lang="en-US" sz="4000" b="1" dirty="0">
                <a:solidFill>
                  <a:schemeClr val="tx2"/>
                </a:solidFill>
              </a:rPr>
              <a:t>Teaching Expectations: Credit Principles</a:t>
            </a:r>
          </a:p>
        </p:txBody>
      </p:sp>
      <p:sp>
        <p:nvSpPr>
          <p:cNvPr id="9" name="object 7">
            <a:extLst>
              <a:ext uri="{FF2B5EF4-FFF2-40B4-BE49-F238E27FC236}">
                <a16:creationId xmlns:a16="http://schemas.microsoft.com/office/drawing/2014/main" id="{24B51A6F-E7A8-7045-A591-712E95CFE83B}"/>
              </a:ext>
            </a:extLst>
          </p:cNvPr>
          <p:cNvSpPr/>
          <p:nvPr/>
        </p:nvSpPr>
        <p:spPr>
          <a:xfrm>
            <a:off x="701298" y="1266069"/>
            <a:ext cx="10271502" cy="45719"/>
          </a:xfrm>
          <a:custGeom>
            <a:avLst/>
            <a:gdLst/>
            <a:ahLst/>
            <a:cxnLst/>
            <a:rect l="l" t="t" r="r" b="b"/>
            <a:pathLst>
              <a:path w="10287000">
                <a:moveTo>
                  <a:pt x="0" y="0"/>
                </a:moveTo>
                <a:lnTo>
                  <a:pt x="10287000" y="1"/>
                </a:lnTo>
              </a:path>
            </a:pathLst>
          </a:custGeom>
          <a:ln w="28575">
            <a:solidFill>
              <a:srgbClr val="B6D17B"/>
            </a:solidFill>
          </a:ln>
        </p:spPr>
        <p:txBody>
          <a:bodyPr wrap="square" lIns="0" tIns="0" rIns="0" bIns="0" rtlCol="0"/>
          <a:lstStyle/>
          <a:p>
            <a:endParaRPr/>
          </a:p>
        </p:txBody>
      </p:sp>
      <p:sp>
        <p:nvSpPr>
          <p:cNvPr id="12" name="TextBox 11">
            <a:extLst>
              <a:ext uri="{FF2B5EF4-FFF2-40B4-BE49-F238E27FC236}">
                <a16:creationId xmlns:a16="http://schemas.microsoft.com/office/drawing/2014/main" id="{3FB180B1-C530-254C-902A-E08360E4FB3A}"/>
              </a:ext>
            </a:extLst>
          </p:cNvPr>
          <p:cNvSpPr txBox="1"/>
          <p:nvPr/>
        </p:nvSpPr>
        <p:spPr>
          <a:xfrm>
            <a:off x="627502" y="1422261"/>
            <a:ext cx="11107298" cy="3108543"/>
          </a:xfrm>
          <a:prstGeom prst="rect">
            <a:avLst/>
          </a:prstGeom>
          <a:noFill/>
        </p:spPr>
        <p:txBody>
          <a:bodyPr wrap="square" rtlCol="0">
            <a:spAutoFit/>
          </a:bodyPr>
          <a:lstStyle/>
          <a:p>
            <a:pPr marL="457200" indent="-457200">
              <a:buFont typeface="Arial" panose="020B0604020202020204" pitchFamily="34" charset="0"/>
              <a:buChar char="•"/>
            </a:pPr>
            <a:r>
              <a:rPr lang="en-US" sz="2800" dirty="0">
                <a:solidFill>
                  <a:schemeClr val="tx1">
                    <a:lumMod val="95000"/>
                    <a:lumOff val="5000"/>
                  </a:schemeClr>
                </a:solidFill>
              </a:rPr>
              <a:t>Credits allocated for teaching activities reflect time spent in preparation, exam grading/feedback, and evaluation of teaching activities. </a:t>
            </a:r>
          </a:p>
          <a:p>
            <a:pPr marL="457200" indent="-457200">
              <a:buFont typeface="Arial" panose="020B0604020202020204" pitchFamily="34" charset="0"/>
              <a:buChar char="•"/>
            </a:pPr>
            <a:r>
              <a:rPr lang="en-US" sz="2800" dirty="0">
                <a:solidFill>
                  <a:schemeClr val="tx1">
                    <a:lumMod val="95000"/>
                    <a:lumOff val="5000"/>
                  </a:schemeClr>
                </a:solidFill>
              </a:rPr>
              <a:t>Faculty are responsible for tracking their own teaching credits</a:t>
            </a:r>
          </a:p>
          <a:p>
            <a:pPr marL="457200" indent="-457200">
              <a:buFont typeface="Arial" panose="020B0604020202020204" pitchFamily="34" charset="0"/>
              <a:buChar char="•"/>
            </a:pPr>
            <a:r>
              <a:rPr lang="en-US" sz="2800" dirty="0">
                <a:solidFill>
                  <a:schemeClr val="tx1">
                    <a:lumMod val="95000"/>
                    <a:lumOff val="5000"/>
                  </a:schemeClr>
                </a:solidFill>
              </a:rPr>
              <a:t>Credits should be reported via the Teaching Workbook</a:t>
            </a:r>
          </a:p>
          <a:p>
            <a:pPr marL="457200" indent="-457200">
              <a:buFont typeface="Arial" panose="020B0604020202020204" pitchFamily="34" charset="0"/>
              <a:buChar char="•"/>
            </a:pPr>
            <a:r>
              <a:rPr lang="en-US" sz="2800" dirty="0">
                <a:solidFill>
                  <a:schemeClr val="tx1">
                    <a:lumMod val="95000"/>
                    <a:lumOff val="5000"/>
                  </a:schemeClr>
                </a:solidFill>
              </a:rPr>
              <a:t>Credit reporting should accurately reflect your annual contribution –even if you are well over the 100 credits, please do record your efforts as this information is helpful in annual and academic reviews</a:t>
            </a:r>
          </a:p>
        </p:txBody>
      </p:sp>
      <p:sp>
        <p:nvSpPr>
          <p:cNvPr id="16" name="TextBox 15">
            <a:extLst>
              <a:ext uri="{FF2B5EF4-FFF2-40B4-BE49-F238E27FC236}">
                <a16:creationId xmlns:a16="http://schemas.microsoft.com/office/drawing/2014/main" id="{8169E17A-1FFD-0344-BF1B-AF3C1686EFD8}"/>
              </a:ext>
            </a:extLst>
          </p:cNvPr>
          <p:cNvSpPr txBox="1"/>
          <p:nvPr/>
        </p:nvSpPr>
        <p:spPr>
          <a:xfrm>
            <a:off x="1009943" y="4884747"/>
            <a:ext cx="10342416" cy="1200329"/>
          </a:xfrm>
          <a:prstGeom prst="rect">
            <a:avLst/>
          </a:prstGeom>
          <a:solidFill>
            <a:schemeClr val="accent3">
              <a:lumMod val="20000"/>
              <a:lumOff val="80000"/>
              <a:alpha val="45000"/>
            </a:schemeClr>
          </a:solidFill>
          <a:ln>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p:spPr>
        <p:txBody>
          <a:bodyPr wrap="square" rtlCol="0">
            <a:spAutoFit/>
          </a:bodyPr>
          <a:lstStyle/>
          <a:p>
            <a:r>
              <a:rPr lang="en-US" sz="2400" i="1" dirty="0"/>
              <a:t>If you have any doubt about whether you will meet the annual 100 credit requirement, contact your department EO ASAP. He/she/they will work with you to find teaching opportunities. </a:t>
            </a:r>
          </a:p>
        </p:txBody>
      </p:sp>
    </p:spTree>
    <p:extLst>
      <p:ext uri="{BB962C8B-B14F-4D97-AF65-F5344CB8AC3E}">
        <p14:creationId xmlns:p14="http://schemas.microsoft.com/office/powerpoint/2010/main" val="234103527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04B0705B-E5FD-014F-A251-11243BD86AEE}"/>
              </a:ext>
            </a:extLst>
          </p:cNvPr>
          <p:cNvSpPr txBox="1"/>
          <p:nvPr/>
        </p:nvSpPr>
        <p:spPr>
          <a:xfrm>
            <a:off x="685800" y="360432"/>
            <a:ext cx="10723416" cy="707886"/>
          </a:xfrm>
          <a:prstGeom prst="rect">
            <a:avLst/>
          </a:prstGeom>
          <a:noFill/>
        </p:spPr>
        <p:txBody>
          <a:bodyPr wrap="square" rtlCol="0">
            <a:spAutoFit/>
          </a:bodyPr>
          <a:lstStyle/>
          <a:p>
            <a:r>
              <a:rPr lang="en-US" sz="4000" b="1" dirty="0">
                <a:solidFill>
                  <a:schemeClr val="tx2"/>
                </a:solidFill>
              </a:rPr>
              <a:t>Teaching Expectations: Teaching Workbook</a:t>
            </a:r>
          </a:p>
        </p:txBody>
      </p:sp>
      <p:sp>
        <p:nvSpPr>
          <p:cNvPr id="10" name="Rectangle 9">
            <a:extLst>
              <a:ext uri="{FF2B5EF4-FFF2-40B4-BE49-F238E27FC236}">
                <a16:creationId xmlns:a16="http://schemas.microsoft.com/office/drawing/2014/main" id="{2082FC75-4159-C945-BC3B-A23AD9F45345}"/>
              </a:ext>
            </a:extLst>
          </p:cNvPr>
          <p:cNvSpPr/>
          <p:nvPr/>
        </p:nvSpPr>
        <p:spPr>
          <a:xfrm>
            <a:off x="3429000" y="714375"/>
            <a:ext cx="6019800" cy="5562600"/>
          </a:xfrm>
          <a:prstGeom prst="rect">
            <a:avLst/>
          </a:prstGeom>
          <a:noFill/>
        </p:spPr>
        <p:txBody>
          <a:bodyPr wrap="none" lIns="91440" tIns="45720" rIns="91440" bIns="45720">
            <a:prstTxWarp prst="textCircle">
              <a:avLst>
                <a:gd name="adj" fmla="val 10754836"/>
              </a:avLst>
            </a:prstTxWarp>
            <a:spAutoFit/>
          </a:bodyPr>
          <a:lstStyle/>
          <a:p>
            <a:pPr algn="ctr"/>
            <a:r>
              <a:rPr lang="en-US" sz="2400" b="0" cap="none" spc="0" dirty="0">
                <a:ln w="0"/>
                <a:gradFill>
                  <a:gsLst>
                    <a:gs pos="21000">
                      <a:schemeClr val="tx1">
                        <a:lumMod val="50000"/>
                        <a:lumOff val="50000"/>
                      </a:schemeClr>
                    </a:gs>
                    <a:gs pos="87000">
                      <a:schemeClr val="accent3">
                        <a:lumMod val="60000"/>
                        <a:lumOff val="40000"/>
                      </a:schemeClr>
                    </a:gs>
                  </a:gsLst>
                  <a:lin ang="5400000"/>
                </a:gradFill>
                <a:effectLst/>
              </a:rPr>
              <a:t>Research</a:t>
            </a:r>
            <a:r>
              <a:rPr lang="en-US" sz="2400" b="0" cap="none" spc="0" dirty="0">
                <a:ln w="0"/>
                <a:gradFill>
                  <a:gsLst>
                    <a:gs pos="21000">
                      <a:schemeClr val="tx1">
                        <a:lumMod val="50000"/>
                        <a:lumOff val="50000"/>
                      </a:schemeClr>
                    </a:gs>
                    <a:gs pos="88000">
                      <a:srgbClr val="C5C7CA"/>
                    </a:gs>
                  </a:gsLst>
                  <a:lin ang="5400000"/>
                </a:gradFill>
                <a:effectLst/>
              </a:rPr>
              <a:t> </a:t>
            </a:r>
            <a:r>
              <a:rPr lang="en-US" sz="2400" b="0" cap="none" spc="0" dirty="0">
                <a:ln w="0"/>
                <a:gradFill>
                  <a:gsLst>
                    <a:gs pos="21000">
                      <a:schemeClr val="tx1">
                        <a:lumMod val="50000"/>
                        <a:lumOff val="50000"/>
                      </a:schemeClr>
                    </a:gs>
                    <a:gs pos="88000">
                      <a:srgbClr val="92D050"/>
                    </a:gs>
                  </a:gsLst>
                  <a:lin ang="5400000"/>
                </a:gradFill>
                <a:effectLst/>
              </a:rPr>
              <a:t>Patient Care </a:t>
            </a:r>
            <a:r>
              <a:rPr lang="en-US" sz="2400" b="0" cap="none" spc="0" dirty="0">
                <a:ln w="0"/>
                <a:gradFill>
                  <a:gsLst>
                    <a:gs pos="21000">
                      <a:schemeClr val="tx1">
                        <a:lumMod val="50000"/>
                        <a:lumOff val="50000"/>
                      </a:schemeClr>
                    </a:gs>
                    <a:gs pos="88000">
                      <a:schemeClr val="accent3"/>
                    </a:gs>
                  </a:gsLst>
                  <a:lin ang="5400000"/>
                </a:gradFill>
                <a:effectLst/>
              </a:rPr>
              <a:t>Education</a:t>
            </a:r>
          </a:p>
        </p:txBody>
      </p:sp>
      <p:sp>
        <p:nvSpPr>
          <p:cNvPr id="9" name="object 7">
            <a:extLst>
              <a:ext uri="{FF2B5EF4-FFF2-40B4-BE49-F238E27FC236}">
                <a16:creationId xmlns:a16="http://schemas.microsoft.com/office/drawing/2014/main" id="{24B51A6F-E7A8-7045-A591-712E95CFE83B}"/>
              </a:ext>
            </a:extLst>
          </p:cNvPr>
          <p:cNvSpPr/>
          <p:nvPr/>
        </p:nvSpPr>
        <p:spPr>
          <a:xfrm>
            <a:off x="701298" y="1266069"/>
            <a:ext cx="10271502" cy="45719"/>
          </a:xfrm>
          <a:custGeom>
            <a:avLst/>
            <a:gdLst/>
            <a:ahLst/>
            <a:cxnLst/>
            <a:rect l="l" t="t" r="r" b="b"/>
            <a:pathLst>
              <a:path w="10287000">
                <a:moveTo>
                  <a:pt x="0" y="0"/>
                </a:moveTo>
                <a:lnTo>
                  <a:pt x="10287000" y="1"/>
                </a:lnTo>
              </a:path>
            </a:pathLst>
          </a:custGeom>
          <a:ln w="28575">
            <a:solidFill>
              <a:srgbClr val="B6D17B"/>
            </a:solidFill>
          </a:ln>
        </p:spPr>
        <p:txBody>
          <a:bodyPr wrap="square" lIns="0" tIns="0" rIns="0" bIns="0" rtlCol="0"/>
          <a:lstStyle/>
          <a:p>
            <a:endParaRPr/>
          </a:p>
        </p:txBody>
      </p:sp>
      <p:pic>
        <p:nvPicPr>
          <p:cNvPr id="3" name="Picture 2">
            <a:extLst>
              <a:ext uri="{FF2B5EF4-FFF2-40B4-BE49-F238E27FC236}">
                <a16:creationId xmlns:a16="http://schemas.microsoft.com/office/drawing/2014/main" id="{C0528ED8-7F74-8B47-9929-CCE034B6BB9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6795" y="1422261"/>
            <a:ext cx="8863019" cy="5435739"/>
          </a:xfrm>
          <a:prstGeom prst="rect">
            <a:avLst/>
          </a:prstGeom>
          <a:ln w="31750">
            <a:solidFill>
              <a:schemeClr val="accent1">
                <a:shade val="95000"/>
                <a:satMod val="105000"/>
              </a:schemeClr>
            </a:solidFill>
          </a:ln>
        </p:spPr>
      </p:pic>
      <p:sp>
        <p:nvSpPr>
          <p:cNvPr id="4" name="Rectangular Callout 3">
            <a:extLst>
              <a:ext uri="{FF2B5EF4-FFF2-40B4-BE49-F238E27FC236}">
                <a16:creationId xmlns:a16="http://schemas.microsoft.com/office/drawing/2014/main" id="{A9687432-CE33-5544-A9AB-02A78D45E920}"/>
              </a:ext>
            </a:extLst>
          </p:cNvPr>
          <p:cNvSpPr/>
          <p:nvPr/>
        </p:nvSpPr>
        <p:spPr>
          <a:xfrm>
            <a:off x="10058400" y="1752600"/>
            <a:ext cx="1905000" cy="4953000"/>
          </a:xfrm>
          <a:prstGeom prst="wedgeRectCallout">
            <a:avLst>
              <a:gd name="adj1" fmla="val -71274"/>
              <a:gd name="adj2" fmla="val 17183"/>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accent4">
                    <a:lumMod val="50000"/>
                  </a:schemeClr>
                </a:solidFill>
                <a:latin typeface="Quando" panose="02020603060000060704" pitchFamily="18" charset="77"/>
                <a:cs typeface="Al Bayan Plain" pitchFamily="2" charset="-78"/>
              </a:rPr>
              <a:t>Tip: Keep the workbook on your desktop / handy so you can easily update it as you go …</a:t>
            </a:r>
          </a:p>
        </p:txBody>
      </p:sp>
    </p:spTree>
    <p:extLst>
      <p:ext uri="{BB962C8B-B14F-4D97-AF65-F5344CB8AC3E}">
        <p14:creationId xmlns:p14="http://schemas.microsoft.com/office/powerpoint/2010/main" val="45688605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04B0705B-E5FD-014F-A251-11243BD86AEE}"/>
              </a:ext>
            </a:extLst>
          </p:cNvPr>
          <p:cNvSpPr txBox="1"/>
          <p:nvPr/>
        </p:nvSpPr>
        <p:spPr>
          <a:xfrm>
            <a:off x="609600" y="227082"/>
            <a:ext cx="10723416" cy="707886"/>
          </a:xfrm>
          <a:prstGeom prst="rect">
            <a:avLst/>
          </a:prstGeom>
          <a:noFill/>
        </p:spPr>
        <p:txBody>
          <a:bodyPr wrap="square" rtlCol="0">
            <a:spAutoFit/>
          </a:bodyPr>
          <a:lstStyle/>
          <a:p>
            <a:r>
              <a:rPr lang="en-US" sz="4000" b="1" dirty="0">
                <a:solidFill>
                  <a:schemeClr val="tx2"/>
                </a:solidFill>
              </a:rPr>
              <a:t>Teaching Credits for Categories: Example #1 </a:t>
            </a:r>
          </a:p>
        </p:txBody>
      </p:sp>
      <p:sp>
        <p:nvSpPr>
          <p:cNvPr id="10" name="Rectangle 9">
            <a:extLst>
              <a:ext uri="{FF2B5EF4-FFF2-40B4-BE49-F238E27FC236}">
                <a16:creationId xmlns:a16="http://schemas.microsoft.com/office/drawing/2014/main" id="{2082FC75-4159-C945-BC3B-A23AD9F45345}"/>
              </a:ext>
            </a:extLst>
          </p:cNvPr>
          <p:cNvSpPr/>
          <p:nvPr/>
        </p:nvSpPr>
        <p:spPr>
          <a:xfrm>
            <a:off x="3429000" y="714375"/>
            <a:ext cx="6019800" cy="5562600"/>
          </a:xfrm>
          <a:prstGeom prst="rect">
            <a:avLst/>
          </a:prstGeom>
          <a:noFill/>
        </p:spPr>
        <p:txBody>
          <a:bodyPr wrap="none" lIns="91440" tIns="45720" rIns="91440" bIns="45720">
            <a:prstTxWarp prst="textCircle">
              <a:avLst>
                <a:gd name="adj" fmla="val 10754836"/>
              </a:avLst>
            </a:prstTxWarp>
            <a:spAutoFit/>
          </a:bodyPr>
          <a:lstStyle/>
          <a:p>
            <a:pPr algn="ctr"/>
            <a:r>
              <a:rPr lang="en-US" sz="2400" b="0" cap="none" spc="0" dirty="0">
                <a:ln w="0"/>
                <a:gradFill>
                  <a:gsLst>
                    <a:gs pos="21000">
                      <a:schemeClr val="tx1">
                        <a:lumMod val="50000"/>
                        <a:lumOff val="50000"/>
                      </a:schemeClr>
                    </a:gs>
                    <a:gs pos="87000">
                      <a:schemeClr val="accent3">
                        <a:lumMod val="60000"/>
                        <a:lumOff val="40000"/>
                      </a:schemeClr>
                    </a:gs>
                  </a:gsLst>
                  <a:lin ang="5400000"/>
                </a:gradFill>
                <a:effectLst/>
              </a:rPr>
              <a:t>Research</a:t>
            </a:r>
            <a:r>
              <a:rPr lang="en-US" sz="2400" b="0" cap="none" spc="0" dirty="0">
                <a:ln w="0"/>
                <a:gradFill>
                  <a:gsLst>
                    <a:gs pos="21000">
                      <a:schemeClr val="tx1">
                        <a:lumMod val="50000"/>
                        <a:lumOff val="50000"/>
                      </a:schemeClr>
                    </a:gs>
                    <a:gs pos="88000">
                      <a:srgbClr val="C5C7CA"/>
                    </a:gs>
                  </a:gsLst>
                  <a:lin ang="5400000"/>
                </a:gradFill>
                <a:effectLst/>
              </a:rPr>
              <a:t> </a:t>
            </a:r>
            <a:r>
              <a:rPr lang="en-US" sz="2400" b="0" cap="none" spc="0" dirty="0">
                <a:ln w="0"/>
                <a:gradFill>
                  <a:gsLst>
                    <a:gs pos="21000">
                      <a:schemeClr val="tx1">
                        <a:lumMod val="50000"/>
                        <a:lumOff val="50000"/>
                      </a:schemeClr>
                    </a:gs>
                    <a:gs pos="88000">
                      <a:srgbClr val="92D050"/>
                    </a:gs>
                  </a:gsLst>
                  <a:lin ang="5400000"/>
                </a:gradFill>
                <a:effectLst/>
              </a:rPr>
              <a:t>Patient Care </a:t>
            </a:r>
            <a:r>
              <a:rPr lang="en-US" sz="2400" b="0" cap="none" spc="0" dirty="0">
                <a:ln w="0"/>
                <a:gradFill>
                  <a:gsLst>
                    <a:gs pos="21000">
                      <a:schemeClr val="tx1">
                        <a:lumMod val="50000"/>
                        <a:lumOff val="50000"/>
                      </a:schemeClr>
                    </a:gs>
                    <a:gs pos="88000">
                      <a:schemeClr val="accent3"/>
                    </a:gs>
                  </a:gsLst>
                  <a:lin ang="5400000"/>
                </a:gradFill>
                <a:effectLst/>
              </a:rPr>
              <a:t>Education</a:t>
            </a:r>
          </a:p>
        </p:txBody>
      </p:sp>
      <p:sp>
        <p:nvSpPr>
          <p:cNvPr id="9" name="object 7">
            <a:extLst>
              <a:ext uri="{FF2B5EF4-FFF2-40B4-BE49-F238E27FC236}">
                <a16:creationId xmlns:a16="http://schemas.microsoft.com/office/drawing/2014/main" id="{24B51A6F-E7A8-7045-A591-712E95CFE83B}"/>
              </a:ext>
            </a:extLst>
          </p:cNvPr>
          <p:cNvSpPr/>
          <p:nvPr/>
        </p:nvSpPr>
        <p:spPr>
          <a:xfrm>
            <a:off x="701298" y="1266069"/>
            <a:ext cx="10271502" cy="45719"/>
          </a:xfrm>
          <a:custGeom>
            <a:avLst/>
            <a:gdLst/>
            <a:ahLst/>
            <a:cxnLst/>
            <a:rect l="l" t="t" r="r" b="b"/>
            <a:pathLst>
              <a:path w="10287000">
                <a:moveTo>
                  <a:pt x="0" y="0"/>
                </a:moveTo>
                <a:lnTo>
                  <a:pt x="10287000" y="1"/>
                </a:lnTo>
              </a:path>
            </a:pathLst>
          </a:custGeom>
          <a:ln w="28575">
            <a:solidFill>
              <a:srgbClr val="B6D17B"/>
            </a:solidFill>
          </a:ln>
        </p:spPr>
        <p:txBody>
          <a:bodyPr wrap="square" lIns="0" tIns="0" rIns="0" bIns="0" rtlCol="0"/>
          <a:lstStyle/>
          <a:p>
            <a:endParaRPr/>
          </a:p>
        </p:txBody>
      </p:sp>
      <p:sp>
        <p:nvSpPr>
          <p:cNvPr id="12" name="TextBox 11">
            <a:extLst>
              <a:ext uri="{FF2B5EF4-FFF2-40B4-BE49-F238E27FC236}">
                <a16:creationId xmlns:a16="http://schemas.microsoft.com/office/drawing/2014/main" id="{3FB180B1-C530-254C-902A-E08360E4FB3A}"/>
              </a:ext>
            </a:extLst>
          </p:cNvPr>
          <p:cNvSpPr txBox="1"/>
          <p:nvPr/>
        </p:nvSpPr>
        <p:spPr>
          <a:xfrm>
            <a:off x="701298" y="1422261"/>
            <a:ext cx="10271501" cy="2123658"/>
          </a:xfrm>
          <a:prstGeom prst="rect">
            <a:avLst/>
          </a:prstGeom>
          <a:noFill/>
        </p:spPr>
        <p:txBody>
          <a:bodyPr wrap="square" rtlCol="0">
            <a:spAutoFit/>
          </a:bodyPr>
          <a:lstStyle/>
          <a:p>
            <a:r>
              <a:rPr lang="en-US" sz="2400" b="1" dirty="0">
                <a:solidFill>
                  <a:schemeClr val="tx2"/>
                </a:solidFill>
              </a:rPr>
              <a:t>Teaching Category: Lecture or Facilitating a Seminar or Small Group</a:t>
            </a:r>
          </a:p>
          <a:p>
            <a:endParaRPr lang="en-US" sz="2400" b="1" dirty="0">
              <a:solidFill>
                <a:srgbClr val="002060"/>
              </a:solidFill>
            </a:endParaRPr>
          </a:p>
          <a:p>
            <a:pPr marL="914400" lvl="1" indent="-457200">
              <a:buFont typeface="Arial" panose="020B0604020202020204" pitchFamily="34" charset="0"/>
              <a:buChar char="•"/>
            </a:pPr>
            <a:r>
              <a:rPr lang="en-US" sz="2800" dirty="0"/>
              <a:t>4 Credits per hour</a:t>
            </a:r>
          </a:p>
          <a:p>
            <a:pPr marL="914400" lvl="1" indent="-457200">
              <a:buFont typeface="Arial" panose="020B0604020202020204" pitchFamily="34" charset="0"/>
              <a:buChar char="•"/>
            </a:pPr>
            <a:r>
              <a:rPr lang="en-US" sz="2800" dirty="0"/>
              <a:t>Regardless of # of learners</a:t>
            </a:r>
          </a:p>
          <a:p>
            <a:pPr marL="914400" lvl="1" indent="-457200">
              <a:buFont typeface="Arial" panose="020B0604020202020204" pitchFamily="34" charset="0"/>
              <a:buChar char="•"/>
            </a:pPr>
            <a:r>
              <a:rPr lang="en-US" sz="2800" dirty="0"/>
              <a:t>Regardless of modality (online, in person, pre-recorded)</a:t>
            </a:r>
          </a:p>
        </p:txBody>
      </p:sp>
    </p:spTree>
    <p:extLst>
      <p:ext uri="{BB962C8B-B14F-4D97-AF65-F5344CB8AC3E}">
        <p14:creationId xmlns:p14="http://schemas.microsoft.com/office/powerpoint/2010/main" val="143280677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04B0705B-E5FD-014F-A251-11243BD86AEE}"/>
              </a:ext>
            </a:extLst>
          </p:cNvPr>
          <p:cNvSpPr txBox="1"/>
          <p:nvPr/>
        </p:nvSpPr>
        <p:spPr>
          <a:xfrm>
            <a:off x="685800" y="360432"/>
            <a:ext cx="10723416" cy="707886"/>
          </a:xfrm>
          <a:prstGeom prst="rect">
            <a:avLst/>
          </a:prstGeom>
          <a:noFill/>
        </p:spPr>
        <p:txBody>
          <a:bodyPr wrap="square" rtlCol="0">
            <a:spAutoFit/>
          </a:bodyPr>
          <a:lstStyle/>
          <a:p>
            <a:r>
              <a:rPr lang="en-US" sz="4000" b="1" dirty="0">
                <a:solidFill>
                  <a:schemeClr val="tx2"/>
                </a:solidFill>
              </a:rPr>
              <a:t>Teaching Credits for Categories: Example #2 </a:t>
            </a:r>
          </a:p>
        </p:txBody>
      </p:sp>
      <p:sp>
        <p:nvSpPr>
          <p:cNvPr id="10" name="Rectangle 9">
            <a:extLst>
              <a:ext uri="{FF2B5EF4-FFF2-40B4-BE49-F238E27FC236}">
                <a16:creationId xmlns:a16="http://schemas.microsoft.com/office/drawing/2014/main" id="{2082FC75-4159-C945-BC3B-A23AD9F45345}"/>
              </a:ext>
            </a:extLst>
          </p:cNvPr>
          <p:cNvSpPr/>
          <p:nvPr/>
        </p:nvSpPr>
        <p:spPr>
          <a:xfrm>
            <a:off x="3429000" y="714375"/>
            <a:ext cx="6019800" cy="5562600"/>
          </a:xfrm>
          <a:prstGeom prst="rect">
            <a:avLst/>
          </a:prstGeom>
          <a:noFill/>
        </p:spPr>
        <p:txBody>
          <a:bodyPr wrap="none" lIns="91440" tIns="45720" rIns="91440" bIns="45720">
            <a:prstTxWarp prst="textCircle">
              <a:avLst>
                <a:gd name="adj" fmla="val 10754836"/>
              </a:avLst>
            </a:prstTxWarp>
            <a:spAutoFit/>
          </a:bodyPr>
          <a:lstStyle/>
          <a:p>
            <a:pPr algn="ctr"/>
            <a:r>
              <a:rPr lang="en-US" sz="2400" b="0" cap="none" spc="0" dirty="0">
                <a:ln w="0"/>
                <a:gradFill>
                  <a:gsLst>
                    <a:gs pos="21000">
                      <a:schemeClr val="tx1">
                        <a:lumMod val="50000"/>
                        <a:lumOff val="50000"/>
                      </a:schemeClr>
                    </a:gs>
                    <a:gs pos="87000">
                      <a:schemeClr val="accent3">
                        <a:lumMod val="60000"/>
                        <a:lumOff val="40000"/>
                      </a:schemeClr>
                    </a:gs>
                  </a:gsLst>
                  <a:lin ang="5400000"/>
                </a:gradFill>
                <a:effectLst/>
              </a:rPr>
              <a:t>Research</a:t>
            </a:r>
            <a:r>
              <a:rPr lang="en-US" sz="2400" b="0" cap="none" spc="0" dirty="0">
                <a:ln w="0"/>
                <a:gradFill>
                  <a:gsLst>
                    <a:gs pos="21000">
                      <a:schemeClr val="tx1">
                        <a:lumMod val="50000"/>
                        <a:lumOff val="50000"/>
                      </a:schemeClr>
                    </a:gs>
                    <a:gs pos="88000">
                      <a:srgbClr val="C5C7CA"/>
                    </a:gs>
                  </a:gsLst>
                  <a:lin ang="5400000"/>
                </a:gradFill>
                <a:effectLst/>
              </a:rPr>
              <a:t> </a:t>
            </a:r>
            <a:r>
              <a:rPr lang="en-US" sz="2400" b="0" cap="none" spc="0" dirty="0">
                <a:ln w="0"/>
                <a:gradFill>
                  <a:gsLst>
                    <a:gs pos="21000">
                      <a:schemeClr val="tx1">
                        <a:lumMod val="50000"/>
                        <a:lumOff val="50000"/>
                      </a:schemeClr>
                    </a:gs>
                    <a:gs pos="88000">
                      <a:srgbClr val="92D050"/>
                    </a:gs>
                  </a:gsLst>
                  <a:lin ang="5400000"/>
                </a:gradFill>
                <a:effectLst/>
              </a:rPr>
              <a:t>Patient Care </a:t>
            </a:r>
            <a:r>
              <a:rPr lang="en-US" sz="2400" b="0" cap="none" spc="0" dirty="0">
                <a:ln w="0"/>
                <a:gradFill>
                  <a:gsLst>
                    <a:gs pos="21000">
                      <a:schemeClr val="tx1">
                        <a:lumMod val="50000"/>
                        <a:lumOff val="50000"/>
                      </a:schemeClr>
                    </a:gs>
                    <a:gs pos="88000">
                      <a:schemeClr val="accent3"/>
                    </a:gs>
                  </a:gsLst>
                  <a:lin ang="5400000"/>
                </a:gradFill>
                <a:effectLst/>
              </a:rPr>
              <a:t>Education</a:t>
            </a:r>
          </a:p>
        </p:txBody>
      </p:sp>
      <p:sp>
        <p:nvSpPr>
          <p:cNvPr id="9" name="object 7">
            <a:extLst>
              <a:ext uri="{FF2B5EF4-FFF2-40B4-BE49-F238E27FC236}">
                <a16:creationId xmlns:a16="http://schemas.microsoft.com/office/drawing/2014/main" id="{24B51A6F-E7A8-7045-A591-712E95CFE83B}"/>
              </a:ext>
            </a:extLst>
          </p:cNvPr>
          <p:cNvSpPr/>
          <p:nvPr/>
        </p:nvSpPr>
        <p:spPr>
          <a:xfrm>
            <a:off x="701298" y="1266069"/>
            <a:ext cx="10271502" cy="45719"/>
          </a:xfrm>
          <a:custGeom>
            <a:avLst/>
            <a:gdLst/>
            <a:ahLst/>
            <a:cxnLst/>
            <a:rect l="l" t="t" r="r" b="b"/>
            <a:pathLst>
              <a:path w="10287000">
                <a:moveTo>
                  <a:pt x="0" y="0"/>
                </a:moveTo>
                <a:lnTo>
                  <a:pt x="10287000" y="1"/>
                </a:lnTo>
              </a:path>
            </a:pathLst>
          </a:custGeom>
          <a:ln w="28575">
            <a:solidFill>
              <a:srgbClr val="B6D17B"/>
            </a:solidFill>
          </a:ln>
        </p:spPr>
        <p:txBody>
          <a:bodyPr wrap="square" lIns="0" tIns="0" rIns="0" bIns="0" rtlCol="0"/>
          <a:lstStyle/>
          <a:p>
            <a:endParaRPr/>
          </a:p>
        </p:txBody>
      </p:sp>
      <p:sp>
        <p:nvSpPr>
          <p:cNvPr id="12" name="TextBox 11">
            <a:extLst>
              <a:ext uri="{FF2B5EF4-FFF2-40B4-BE49-F238E27FC236}">
                <a16:creationId xmlns:a16="http://schemas.microsoft.com/office/drawing/2014/main" id="{3FB180B1-C530-254C-902A-E08360E4FB3A}"/>
              </a:ext>
            </a:extLst>
          </p:cNvPr>
          <p:cNvSpPr txBox="1"/>
          <p:nvPr/>
        </p:nvSpPr>
        <p:spPr>
          <a:xfrm>
            <a:off x="701298" y="1422261"/>
            <a:ext cx="10749057" cy="3724096"/>
          </a:xfrm>
          <a:prstGeom prst="rect">
            <a:avLst/>
          </a:prstGeom>
          <a:noFill/>
        </p:spPr>
        <p:txBody>
          <a:bodyPr wrap="square" rtlCol="0">
            <a:spAutoFit/>
          </a:bodyPr>
          <a:lstStyle/>
          <a:p>
            <a:pPr lvl="0"/>
            <a:r>
              <a:rPr lang="en-US" sz="2400" b="1" dirty="0">
                <a:solidFill>
                  <a:schemeClr val="tx2"/>
                </a:solidFill>
              </a:rPr>
              <a:t>Teaching Category: Clinical. </a:t>
            </a:r>
            <a:r>
              <a:rPr lang="en-US" sz="2400" dirty="0">
                <a:solidFill>
                  <a:schemeClr val="tx2"/>
                </a:solidFill>
              </a:rPr>
              <a:t>Credit will be given based on total number of sessions in the ambulatory, diagnostic and procedural areas or total days for OR and inpatient service time as follows:</a:t>
            </a:r>
          </a:p>
          <a:p>
            <a:pPr lvl="0"/>
            <a:endParaRPr lang="en-US" sz="2400" dirty="0">
              <a:solidFill>
                <a:schemeClr val="tx2">
                  <a:lumMod val="50000"/>
                </a:schemeClr>
              </a:solidFill>
            </a:endParaRPr>
          </a:p>
          <a:p>
            <a:pPr marL="914400" lvl="1" indent="-457200">
              <a:buFont typeface="Wingdings" pitchFamily="2" charset="2"/>
              <a:buChar char="§"/>
            </a:pPr>
            <a:r>
              <a:rPr lang="en-US" sz="2800" dirty="0"/>
              <a:t>1 credit for a half-day clinic, procedure or diagnostic session, or weekend inpatient service day spent with trainees.</a:t>
            </a:r>
          </a:p>
          <a:p>
            <a:pPr marL="914400" lvl="1" indent="-457200">
              <a:buFont typeface="Wingdings" pitchFamily="2" charset="2"/>
              <a:buChar char="§"/>
            </a:pPr>
            <a:r>
              <a:rPr lang="en-US" sz="2800" dirty="0"/>
              <a:t>2 credits for an inpatient service weekday or 8-12 hour ED shift.</a:t>
            </a:r>
          </a:p>
          <a:p>
            <a:pPr marL="914400" lvl="1" indent="-457200">
              <a:buFont typeface="Wingdings" pitchFamily="2" charset="2"/>
              <a:buChar char="§"/>
            </a:pPr>
            <a:r>
              <a:rPr lang="en-US" sz="2800" dirty="0"/>
              <a:t>4 credits for a 24-hour period in-house on clinical service with trainees.  </a:t>
            </a:r>
          </a:p>
        </p:txBody>
      </p:sp>
    </p:spTree>
    <p:extLst>
      <p:ext uri="{BB962C8B-B14F-4D97-AF65-F5344CB8AC3E}">
        <p14:creationId xmlns:p14="http://schemas.microsoft.com/office/powerpoint/2010/main" val="253502886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04B0705B-E5FD-014F-A251-11243BD86AEE}"/>
              </a:ext>
            </a:extLst>
          </p:cNvPr>
          <p:cNvSpPr txBox="1"/>
          <p:nvPr/>
        </p:nvSpPr>
        <p:spPr>
          <a:xfrm>
            <a:off x="685800" y="360432"/>
            <a:ext cx="10723416" cy="707886"/>
          </a:xfrm>
          <a:prstGeom prst="rect">
            <a:avLst/>
          </a:prstGeom>
          <a:noFill/>
        </p:spPr>
        <p:txBody>
          <a:bodyPr wrap="square" rtlCol="0">
            <a:spAutoFit/>
          </a:bodyPr>
          <a:lstStyle/>
          <a:p>
            <a:r>
              <a:rPr lang="en-US" sz="4000" b="1" dirty="0">
                <a:solidFill>
                  <a:schemeClr val="tx2"/>
                </a:solidFill>
              </a:rPr>
              <a:t>Teaching Credits for Categories: Example #3 </a:t>
            </a:r>
          </a:p>
        </p:txBody>
      </p:sp>
      <p:sp>
        <p:nvSpPr>
          <p:cNvPr id="10" name="Rectangle 9">
            <a:extLst>
              <a:ext uri="{FF2B5EF4-FFF2-40B4-BE49-F238E27FC236}">
                <a16:creationId xmlns:a16="http://schemas.microsoft.com/office/drawing/2014/main" id="{2082FC75-4159-C945-BC3B-A23AD9F45345}"/>
              </a:ext>
            </a:extLst>
          </p:cNvPr>
          <p:cNvSpPr/>
          <p:nvPr/>
        </p:nvSpPr>
        <p:spPr>
          <a:xfrm>
            <a:off x="3429000" y="714375"/>
            <a:ext cx="6019800" cy="5562600"/>
          </a:xfrm>
          <a:prstGeom prst="rect">
            <a:avLst/>
          </a:prstGeom>
          <a:noFill/>
        </p:spPr>
        <p:txBody>
          <a:bodyPr wrap="none" lIns="91440" tIns="45720" rIns="91440" bIns="45720">
            <a:prstTxWarp prst="textCircle">
              <a:avLst>
                <a:gd name="adj" fmla="val 10754836"/>
              </a:avLst>
            </a:prstTxWarp>
            <a:spAutoFit/>
          </a:bodyPr>
          <a:lstStyle/>
          <a:p>
            <a:pPr algn="ctr"/>
            <a:r>
              <a:rPr lang="en-US" sz="2400" b="0" cap="none" spc="0" dirty="0">
                <a:ln w="0"/>
                <a:gradFill>
                  <a:gsLst>
                    <a:gs pos="21000">
                      <a:schemeClr val="tx1">
                        <a:lumMod val="50000"/>
                        <a:lumOff val="50000"/>
                      </a:schemeClr>
                    </a:gs>
                    <a:gs pos="87000">
                      <a:schemeClr val="accent3">
                        <a:lumMod val="60000"/>
                        <a:lumOff val="40000"/>
                      </a:schemeClr>
                    </a:gs>
                  </a:gsLst>
                  <a:lin ang="5400000"/>
                </a:gradFill>
                <a:effectLst/>
              </a:rPr>
              <a:t>Research</a:t>
            </a:r>
            <a:r>
              <a:rPr lang="en-US" sz="2400" b="0" cap="none" spc="0" dirty="0">
                <a:ln w="0"/>
                <a:gradFill>
                  <a:gsLst>
                    <a:gs pos="21000">
                      <a:schemeClr val="tx1">
                        <a:lumMod val="50000"/>
                        <a:lumOff val="50000"/>
                      </a:schemeClr>
                    </a:gs>
                    <a:gs pos="88000">
                      <a:srgbClr val="C5C7CA"/>
                    </a:gs>
                  </a:gsLst>
                  <a:lin ang="5400000"/>
                </a:gradFill>
                <a:effectLst/>
              </a:rPr>
              <a:t> </a:t>
            </a:r>
            <a:r>
              <a:rPr lang="en-US" sz="2400" b="0" cap="none" spc="0" dirty="0">
                <a:ln w="0"/>
                <a:gradFill>
                  <a:gsLst>
                    <a:gs pos="21000">
                      <a:schemeClr val="tx1">
                        <a:lumMod val="50000"/>
                        <a:lumOff val="50000"/>
                      </a:schemeClr>
                    </a:gs>
                    <a:gs pos="88000">
                      <a:srgbClr val="92D050"/>
                    </a:gs>
                  </a:gsLst>
                  <a:lin ang="5400000"/>
                </a:gradFill>
                <a:effectLst/>
              </a:rPr>
              <a:t>Patient Care </a:t>
            </a:r>
            <a:r>
              <a:rPr lang="en-US" sz="2400" b="0" cap="none" spc="0" dirty="0">
                <a:ln w="0"/>
                <a:gradFill>
                  <a:gsLst>
                    <a:gs pos="21000">
                      <a:schemeClr val="tx1">
                        <a:lumMod val="50000"/>
                        <a:lumOff val="50000"/>
                      </a:schemeClr>
                    </a:gs>
                    <a:gs pos="88000">
                      <a:schemeClr val="accent3"/>
                    </a:gs>
                  </a:gsLst>
                  <a:lin ang="5400000"/>
                </a:gradFill>
                <a:effectLst/>
              </a:rPr>
              <a:t>Education</a:t>
            </a:r>
          </a:p>
        </p:txBody>
      </p:sp>
      <p:sp>
        <p:nvSpPr>
          <p:cNvPr id="9" name="object 7">
            <a:extLst>
              <a:ext uri="{FF2B5EF4-FFF2-40B4-BE49-F238E27FC236}">
                <a16:creationId xmlns:a16="http://schemas.microsoft.com/office/drawing/2014/main" id="{24B51A6F-E7A8-7045-A591-712E95CFE83B}"/>
              </a:ext>
            </a:extLst>
          </p:cNvPr>
          <p:cNvSpPr/>
          <p:nvPr/>
        </p:nvSpPr>
        <p:spPr>
          <a:xfrm>
            <a:off x="701298" y="1266069"/>
            <a:ext cx="10271502" cy="45719"/>
          </a:xfrm>
          <a:custGeom>
            <a:avLst/>
            <a:gdLst/>
            <a:ahLst/>
            <a:cxnLst/>
            <a:rect l="l" t="t" r="r" b="b"/>
            <a:pathLst>
              <a:path w="10287000">
                <a:moveTo>
                  <a:pt x="0" y="0"/>
                </a:moveTo>
                <a:lnTo>
                  <a:pt x="10287000" y="1"/>
                </a:lnTo>
              </a:path>
            </a:pathLst>
          </a:custGeom>
          <a:ln w="28575">
            <a:solidFill>
              <a:srgbClr val="B6D17B"/>
            </a:solidFill>
          </a:ln>
        </p:spPr>
        <p:txBody>
          <a:bodyPr wrap="square" lIns="0" tIns="0" rIns="0" bIns="0" rtlCol="0"/>
          <a:lstStyle/>
          <a:p>
            <a:endParaRPr/>
          </a:p>
        </p:txBody>
      </p:sp>
      <p:sp>
        <p:nvSpPr>
          <p:cNvPr id="12" name="TextBox 11">
            <a:extLst>
              <a:ext uri="{FF2B5EF4-FFF2-40B4-BE49-F238E27FC236}">
                <a16:creationId xmlns:a16="http://schemas.microsoft.com/office/drawing/2014/main" id="{3FB180B1-C530-254C-902A-E08360E4FB3A}"/>
              </a:ext>
            </a:extLst>
          </p:cNvPr>
          <p:cNvSpPr txBox="1"/>
          <p:nvPr/>
        </p:nvSpPr>
        <p:spPr>
          <a:xfrm>
            <a:off x="701298" y="1422261"/>
            <a:ext cx="10749057" cy="4955203"/>
          </a:xfrm>
          <a:prstGeom prst="rect">
            <a:avLst/>
          </a:prstGeom>
          <a:noFill/>
        </p:spPr>
        <p:txBody>
          <a:bodyPr wrap="square" rtlCol="0">
            <a:spAutoFit/>
          </a:bodyPr>
          <a:lstStyle/>
          <a:p>
            <a:pPr lvl="0"/>
            <a:r>
              <a:rPr lang="en-US" sz="2400" b="1" dirty="0">
                <a:solidFill>
                  <a:schemeClr val="tx2"/>
                </a:solidFill>
              </a:rPr>
              <a:t>Teaching Category: Supervised Scholarship. </a:t>
            </a:r>
            <a:r>
              <a:rPr lang="en-US" sz="2400" dirty="0">
                <a:solidFill>
                  <a:schemeClr val="tx2"/>
                </a:solidFill>
              </a:rPr>
              <a:t>Faculty who work directly with trainees and participate heavily in the design, conduct, analysis and drafting of the scholarly products of trainees are eligible for credit as follows:</a:t>
            </a:r>
          </a:p>
          <a:p>
            <a:pPr lvl="0"/>
            <a:endParaRPr lang="en-US" sz="2400" dirty="0"/>
          </a:p>
          <a:p>
            <a:pPr marL="800100" lvl="1" indent="-342900">
              <a:buFont typeface="Wingdings" pitchFamily="2" charset="2"/>
              <a:buChar char="§"/>
            </a:pPr>
            <a:r>
              <a:rPr lang="en-US" sz="2800" dirty="0"/>
              <a:t>Accepted abstracts, posters, oral presentations (internal or external): 5 credits. </a:t>
            </a:r>
          </a:p>
          <a:p>
            <a:pPr marL="800100" lvl="1" indent="-342900">
              <a:buFont typeface="Wingdings" pitchFamily="2" charset="2"/>
              <a:buChar char="§"/>
            </a:pPr>
            <a:r>
              <a:rPr lang="en-US" sz="2800" dirty="0"/>
              <a:t>Submitted/Accepted manuscripts: 10 credits.   </a:t>
            </a:r>
          </a:p>
          <a:p>
            <a:pPr marL="800100" lvl="1" indent="-342900">
              <a:buFont typeface="Wingdings" pitchFamily="2" charset="2"/>
              <a:buChar char="§"/>
            </a:pPr>
            <a:r>
              <a:rPr lang="en-US" sz="2800" dirty="0"/>
              <a:t>Thesis/Postdoc advisors: 50 credits annually</a:t>
            </a:r>
          </a:p>
          <a:p>
            <a:pPr marL="800100" lvl="1" indent="-342900">
              <a:buFont typeface="Wingdings" pitchFamily="2" charset="2"/>
              <a:buChar char="§"/>
            </a:pPr>
            <a:r>
              <a:rPr lang="en-US" sz="2800" dirty="0"/>
              <a:t>Grant proposal to an external funding agency: 10 credits</a:t>
            </a:r>
          </a:p>
          <a:p>
            <a:pPr marL="342900" lvl="0" indent="-342900">
              <a:buFont typeface="Wingdings" pitchFamily="2" charset="2"/>
              <a:buChar char="§"/>
            </a:pPr>
            <a:endParaRPr lang="en-US" sz="2400" dirty="0"/>
          </a:p>
          <a:p>
            <a:pPr marL="342900" lvl="0" indent="-342900">
              <a:buFont typeface="Wingdings" pitchFamily="2" charset="2"/>
              <a:buChar char="§"/>
            </a:pPr>
            <a:r>
              <a:rPr lang="en-US" sz="2800" dirty="0"/>
              <a:t>Each type of product can only be claimed once (year of pub)</a:t>
            </a:r>
          </a:p>
          <a:p>
            <a:pPr marL="342900" lvl="0" indent="-342900">
              <a:buFont typeface="Wingdings" pitchFamily="2" charset="2"/>
              <a:buChar char="§"/>
            </a:pPr>
            <a:r>
              <a:rPr lang="en-US" sz="2800" dirty="0"/>
              <a:t>Trainee must be first or second author</a:t>
            </a:r>
          </a:p>
        </p:txBody>
      </p:sp>
    </p:spTree>
    <p:extLst>
      <p:ext uri="{BB962C8B-B14F-4D97-AF65-F5344CB8AC3E}">
        <p14:creationId xmlns:p14="http://schemas.microsoft.com/office/powerpoint/2010/main" val="405703488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04B0705B-E5FD-014F-A251-11243BD86AEE}"/>
              </a:ext>
            </a:extLst>
          </p:cNvPr>
          <p:cNvSpPr txBox="1"/>
          <p:nvPr/>
        </p:nvSpPr>
        <p:spPr>
          <a:xfrm>
            <a:off x="685800" y="360432"/>
            <a:ext cx="10723416" cy="707886"/>
          </a:xfrm>
          <a:prstGeom prst="rect">
            <a:avLst/>
          </a:prstGeom>
          <a:noFill/>
        </p:spPr>
        <p:txBody>
          <a:bodyPr wrap="square" rtlCol="0">
            <a:spAutoFit/>
          </a:bodyPr>
          <a:lstStyle/>
          <a:p>
            <a:r>
              <a:rPr lang="en-US" sz="4000" b="1" dirty="0">
                <a:solidFill>
                  <a:schemeClr val="tx2"/>
                </a:solidFill>
              </a:rPr>
              <a:t>Teaching Credits for Categories: Example #4 </a:t>
            </a:r>
          </a:p>
        </p:txBody>
      </p:sp>
      <p:sp>
        <p:nvSpPr>
          <p:cNvPr id="10" name="Rectangle 9">
            <a:extLst>
              <a:ext uri="{FF2B5EF4-FFF2-40B4-BE49-F238E27FC236}">
                <a16:creationId xmlns:a16="http://schemas.microsoft.com/office/drawing/2014/main" id="{2082FC75-4159-C945-BC3B-A23AD9F45345}"/>
              </a:ext>
            </a:extLst>
          </p:cNvPr>
          <p:cNvSpPr/>
          <p:nvPr/>
        </p:nvSpPr>
        <p:spPr>
          <a:xfrm>
            <a:off x="3429000" y="714375"/>
            <a:ext cx="6019800" cy="5562600"/>
          </a:xfrm>
          <a:prstGeom prst="rect">
            <a:avLst/>
          </a:prstGeom>
          <a:noFill/>
        </p:spPr>
        <p:txBody>
          <a:bodyPr wrap="none" lIns="91440" tIns="45720" rIns="91440" bIns="45720">
            <a:prstTxWarp prst="textCircle">
              <a:avLst>
                <a:gd name="adj" fmla="val 10754836"/>
              </a:avLst>
            </a:prstTxWarp>
            <a:spAutoFit/>
          </a:bodyPr>
          <a:lstStyle/>
          <a:p>
            <a:pPr algn="ctr"/>
            <a:r>
              <a:rPr lang="en-US" sz="2400" b="0" cap="none" spc="0" dirty="0">
                <a:ln w="0"/>
                <a:gradFill>
                  <a:gsLst>
                    <a:gs pos="21000">
                      <a:schemeClr val="tx1">
                        <a:lumMod val="50000"/>
                        <a:lumOff val="50000"/>
                      </a:schemeClr>
                    </a:gs>
                    <a:gs pos="87000">
                      <a:schemeClr val="accent3">
                        <a:lumMod val="60000"/>
                        <a:lumOff val="40000"/>
                      </a:schemeClr>
                    </a:gs>
                  </a:gsLst>
                  <a:lin ang="5400000"/>
                </a:gradFill>
                <a:effectLst/>
              </a:rPr>
              <a:t>Research</a:t>
            </a:r>
            <a:r>
              <a:rPr lang="en-US" sz="2400" b="0" cap="none" spc="0" dirty="0">
                <a:ln w="0"/>
                <a:gradFill>
                  <a:gsLst>
                    <a:gs pos="21000">
                      <a:schemeClr val="tx1">
                        <a:lumMod val="50000"/>
                        <a:lumOff val="50000"/>
                      </a:schemeClr>
                    </a:gs>
                    <a:gs pos="88000">
                      <a:srgbClr val="C5C7CA"/>
                    </a:gs>
                  </a:gsLst>
                  <a:lin ang="5400000"/>
                </a:gradFill>
                <a:effectLst/>
              </a:rPr>
              <a:t> </a:t>
            </a:r>
            <a:r>
              <a:rPr lang="en-US" sz="2400" b="0" cap="none" spc="0" dirty="0">
                <a:ln w="0"/>
                <a:gradFill>
                  <a:gsLst>
                    <a:gs pos="21000">
                      <a:schemeClr val="tx1">
                        <a:lumMod val="50000"/>
                        <a:lumOff val="50000"/>
                      </a:schemeClr>
                    </a:gs>
                    <a:gs pos="88000">
                      <a:srgbClr val="92D050"/>
                    </a:gs>
                  </a:gsLst>
                  <a:lin ang="5400000"/>
                </a:gradFill>
                <a:effectLst/>
              </a:rPr>
              <a:t>Patient Care </a:t>
            </a:r>
            <a:r>
              <a:rPr lang="en-US" sz="2400" b="0" cap="none" spc="0" dirty="0">
                <a:ln w="0"/>
                <a:gradFill>
                  <a:gsLst>
                    <a:gs pos="21000">
                      <a:schemeClr val="tx1">
                        <a:lumMod val="50000"/>
                        <a:lumOff val="50000"/>
                      </a:schemeClr>
                    </a:gs>
                    <a:gs pos="88000">
                      <a:schemeClr val="accent3"/>
                    </a:gs>
                  </a:gsLst>
                  <a:lin ang="5400000"/>
                </a:gradFill>
                <a:effectLst/>
              </a:rPr>
              <a:t>Education</a:t>
            </a:r>
          </a:p>
        </p:txBody>
      </p:sp>
      <p:sp>
        <p:nvSpPr>
          <p:cNvPr id="9" name="object 7">
            <a:extLst>
              <a:ext uri="{FF2B5EF4-FFF2-40B4-BE49-F238E27FC236}">
                <a16:creationId xmlns:a16="http://schemas.microsoft.com/office/drawing/2014/main" id="{24B51A6F-E7A8-7045-A591-712E95CFE83B}"/>
              </a:ext>
            </a:extLst>
          </p:cNvPr>
          <p:cNvSpPr/>
          <p:nvPr/>
        </p:nvSpPr>
        <p:spPr>
          <a:xfrm>
            <a:off x="701298" y="1266069"/>
            <a:ext cx="10271502" cy="45719"/>
          </a:xfrm>
          <a:custGeom>
            <a:avLst/>
            <a:gdLst/>
            <a:ahLst/>
            <a:cxnLst/>
            <a:rect l="l" t="t" r="r" b="b"/>
            <a:pathLst>
              <a:path w="10287000">
                <a:moveTo>
                  <a:pt x="0" y="0"/>
                </a:moveTo>
                <a:lnTo>
                  <a:pt x="10287000" y="1"/>
                </a:lnTo>
              </a:path>
            </a:pathLst>
          </a:custGeom>
          <a:ln w="28575">
            <a:solidFill>
              <a:srgbClr val="B6D17B"/>
            </a:solidFill>
          </a:ln>
        </p:spPr>
        <p:txBody>
          <a:bodyPr wrap="square" lIns="0" tIns="0" rIns="0" bIns="0" rtlCol="0"/>
          <a:lstStyle/>
          <a:p>
            <a:endParaRPr/>
          </a:p>
        </p:txBody>
      </p:sp>
      <p:sp>
        <p:nvSpPr>
          <p:cNvPr id="12" name="TextBox 11">
            <a:extLst>
              <a:ext uri="{FF2B5EF4-FFF2-40B4-BE49-F238E27FC236}">
                <a16:creationId xmlns:a16="http://schemas.microsoft.com/office/drawing/2014/main" id="{3FB180B1-C530-254C-902A-E08360E4FB3A}"/>
              </a:ext>
            </a:extLst>
          </p:cNvPr>
          <p:cNvSpPr txBox="1"/>
          <p:nvPr/>
        </p:nvSpPr>
        <p:spPr>
          <a:xfrm>
            <a:off x="701298" y="1422261"/>
            <a:ext cx="10749057" cy="4462760"/>
          </a:xfrm>
          <a:prstGeom prst="rect">
            <a:avLst/>
          </a:prstGeom>
          <a:noFill/>
        </p:spPr>
        <p:txBody>
          <a:bodyPr wrap="square" rtlCol="0">
            <a:spAutoFit/>
          </a:bodyPr>
          <a:lstStyle/>
          <a:p>
            <a:r>
              <a:rPr lang="en-US" sz="2400" b="1" dirty="0">
                <a:solidFill>
                  <a:schemeClr val="tx2"/>
                </a:solidFill>
              </a:rPr>
              <a:t>Teaching Category: Longitudinal Mentoring </a:t>
            </a:r>
            <a:r>
              <a:rPr lang="en-US" sz="2400" dirty="0">
                <a:solidFill>
                  <a:schemeClr val="tx2"/>
                </a:solidFill>
              </a:rPr>
              <a:t>is broadly defined and includes activities that relate to mentoring learners for career development, capstone projects, thesis committee chairs, qualifying exam membership, etc. No teaching credit is allotted for informal mentoring that is an expectation of an academic department, or mentoring performed in the context of a role that is already supported (e.g., duties performed as a Course Director)</a:t>
            </a:r>
            <a:endParaRPr lang="en-US" sz="2400" b="1" dirty="0">
              <a:solidFill>
                <a:schemeClr val="tx2"/>
              </a:solidFill>
            </a:endParaRPr>
          </a:p>
          <a:p>
            <a:pPr marL="914400" lvl="1" indent="-457200">
              <a:buFont typeface="Arial" panose="020B0604020202020204" pitchFamily="34" charset="0"/>
              <a:buChar char="•"/>
            </a:pPr>
            <a:endParaRPr lang="en-US" sz="2800" dirty="0">
              <a:solidFill>
                <a:schemeClr val="tx2"/>
              </a:solidFill>
            </a:endParaRPr>
          </a:p>
          <a:p>
            <a:pPr marL="914400" lvl="1" indent="-457200">
              <a:buFont typeface="Wingdings" pitchFamily="2" charset="2"/>
              <a:buChar char="§"/>
            </a:pPr>
            <a:r>
              <a:rPr lang="en-US" sz="2800" dirty="0"/>
              <a:t>Credit for Longitudinal Mentoring and Supervising Scholarship for the same learner cannot be claimed in the same academic year</a:t>
            </a:r>
          </a:p>
          <a:p>
            <a:pPr marL="914400" lvl="1" indent="-457200">
              <a:buFont typeface="Wingdings" pitchFamily="2" charset="2"/>
              <a:buChar char="§"/>
            </a:pPr>
            <a:r>
              <a:rPr lang="en-US" sz="2800" dirty="0"/>
              <a:t>Each longitudinal mentoring relationship of &gt;8 hours per year = 5 credits</a:t>
            </a:r>
          </a:p>
        </p:txBody>
      </p:sp>
    </p:spTree>
    <p:extLst>
      <p:ext uri="{BB962C8B-B14F-4D97-AF65-F5344CB8AC3E}">
        <p14:creationId xmlns:p14="http://schemas.microsoft.com/office/powerpoint/2010/main" val="62787816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2082FC75-4159-C945-BC3B-A23AD9F45345}"/>
              </a:ext>
            </a:extLst>
          </p:cNvPr>
          <p:cNvSpPr/>
          <p:nvPr/>
        </p:nvSpPr>
        <p:spPr>
          <a:xfrm>
            <a:off x="3405177" y="209227"/>
            <a:ext cx="6019800" cy="5562600"/>
          </a:xfrm>
          <a:prstGeom prst="rect">
            <a:avLst/>
          </a:prstGeom>
          <a:noFill/>
        </p:spPr>
        <p:txBody>
          <a:bodyPr wrap="none" lIns="91440" tIns="45720" rIns="91440" bIns="45720">
            <a:prstTxWarp prst="textCircle">
              <a:avLst>
                <a:gd name="adj" fmla="val 10754836"/>
              </a:avLst>
            </a:prstTxWarp>
            <a:spAutoFit/>
          </a:bodyPr>
          <a:lstStyle/>
          <a:p>
            <a:pPr algn="ctr"/>
            <a:r>
              <a:rPr lang="en-US" sz="2400" b="0" cap="none" spc="0" dirty="0">
                <a:ln w="0"/>
                <a:gradFill>
                  <a:gsLst>
                    <a:gs pos="21000">
                      <a:schemeClr val="tx1">
                        <a:lumMod val="50000"/>
                        <a:lumOff val="50000"/>
                      </a:schemeClr>
                    </a:gs>
                    <a:gs pos="87000">
                      <a:schemeClr val="accent3">
                        <a:lumMod val="60000"/>
                        <a:lumOff val="40000"/>
                      </a:schemeClr>
                    </a:gs>
                  </a:gsLst>
                  <a:lin ang="5400000"/>
                </a:gradFill>
                <a:effectLst/>
              </a:rPr>
              <a:t>Research</a:t>
            </a:r>
            <a:r>
              <a:rPr lang="en-US" sz="2400" b="0" cap="none" spc="0" dirty="0">
                <a:ln w="0"/>
                <a:gradFill>
                  <a:gsLst>
                    <a:gs pos="21000">
                      <a:schemeClr val="tx1">
                        <a:lumMod val="50000"/>
                        <a:lumOff val="50000"/>
                      </a:schemeClr>
                    </a:gs>
                    <a:gs pos="88000">
                      <a:srgbClr val="C5C7CA"/>
                    </a:gs>
                  </a:gsLst>
                  <a:lin ang="5400000"/>
                </a:gradFill>
                <a:effectLst/>
              </a:rPr>
              <a:t> </a:t>
            </a:r>
            <a:r>
              <a:rPr lang="en-US" sz="2400" b="0" cap="none" spc="0" dirty="0">
                <a:ln w="0"/>
                <a:gradFill>
                  <a:gsLst>
                    <a:gs pos="21000">
                      <a:schemeClr val="tx1">
                        <a:lumMod val="50000"/>
                        <a:lumOff val="50000"/>
                      </a:schemeClr>
                    </a:gs>
                    <a:gs pos="88000">
                      <a:srgbClr val="92D050"/>
                    </a:gs>
                  </a:gsLst>
                  <a:lin ang="5400000"/>
                </a:gradFill>
                <a:effectLst/>
              </a:rPr>
              <a:t>Patient Care </a:t>
            </a:r>
            <a:r>
              <a:rPr lang="en-US" sz="2400" b="0" cap="none" spc="0" dirty="0">
                <a:ln w="0"/>
                <a:gradFill>
                  <a:gsLst>
                    <a:gs pos="21000">
                      <a:schemeClr val="tx1">
                        <a:lumMod val="50000"/>
                        <a:lumOff val="50000"/>
                      </a:schemeClr>
                    </a:gs>
                    <a:gs pos="88000">
                      <a:schemeClr val="accent3"/>
                    </a:gs>
                  </a:gsLst>
                  <a:lin ang="5400000"/>
                </a:gradFill>
                <a:effectLst/>
              </a:rPr>
              <a:t>Education</a:t>
            </a:r>
          </a:p>
        </p:txBody>
      </p:sp>
      <p:sp>
        <p:nvSpPr>
          <p:cNvPr id="9" name="object 7">
            <a:extLst>
              <a:ext uri="{FF2B5EF4-FFF2-40B4-BE49-F238E27FC236}">
                <a16:creationId xmlns:a16="http://schemas.microsoft.com/office/drawing/2014/main" id="{24B51A6F-E7A8-7045-A591-712E95CFE83B}"/>
              </a:ext>
            </a:extLst>
          </p:cNvPr>
          <p:cNvSpPr/>
          <p:nvPr/>
        </p:nvSpPr>
        <p:spPr>
          <a:xfrm flipV="1">
            <a:off x="1981200" y="838200"/>
            <a:ext cx="8513618" cy="45719"/>
          </a:xfrm>
          <a:custGeom>
            <a:avLst/>
            <a:gdLst/>
            <a:ahLst/>
            <a:cxnLst/>
            <a:rect l="l" t="t" r="r" b="b"/>
            <a:pathLst>
              <a:path w="10287000">
                <a:moveTo>
                  <a:pt x="0" y="0"/>
                </a:moveTo>
                <a:lnTo>
                  <a:pt x="10287000" y="1"/>
                </a:lnTo>
              </a:path>
            </a:pathLst>
          </a:custGeom>
          <a:ln w="28575">
            <a:solidFill>
              <a:srgbClr val="B6D17B"/>
            </a:solidFill>
          </a:ln>
        </p:spPr>
        <p:txBody>
          <a:bodyPr wrap="square" lIns="0" tIns="0" rIns="0" bIns="0" rtlCol="0"/>
          <a:lstStyle/>
          <a:p>
            <a:endParaRPr/>
          </a:p>
        </p:txBody>
      </p:sp>
      <p:sp>
        <p:nvSpPr>
          <p:cNvPr id="13" name="object 7">
            <a:extLst>
              <a:ext uri="{FF2B5EF4-FFF2-40B4-BE49-F238E27FC236}">
                <a16:creationId xmlns:a16="http://schemas.microsoft.com/office/drawing/2014/main" id="{0FF30D35-E813-9C46-9BEB-EA51CA2A525F}"/>
              </a:ext>
            </a:extLst>
          </p:cNvPr>
          <p:cNvSpPr/>
          <p:nvPr/>
        </p:nvSpPr>
        <p:spPr>
          <a:xfrm>
            <a:off x="2157400" y="5375442"/>
            <a:ext cx="7954385" cy="134750"/>
          </a:xfrm>
          <a:custGeom>
            <a:avLst/>
            <a:gdLst/>
            <a:ahLst/>
            <a:cxnLst/>
            <a:rect l="l" t="t" r="r" b="b"/>
            <a:pathLst>
              <a:path w="10287000">
                <a:moveTo>
                  <a:pt x="0" y="0"/>
                </a:moveTo>
                <a:lnTo>
                  <a:pt x="10287000" y="1"/>
                </a:lnTo>
              </a:path>
            </a:pathLst>
          </a:custGeom>
          <a:ln w="28575">
            <a:solidFill>
              <a:srgbClr val="B6D17B"/>
            </a:solidFill>
          </a:ln>
        </p:spPr>
        <p:txBody>
          <a:bodyPr wrap="square" lIns="0" tIns="0" rIns="0" bIns="0" rtlCol="0"/>
          <a:lstStyle/>
          <a:p>
            <a:endParaRPr/>
          </a:p>
        </p:txBody>
      </p:sp>
      <p:sp>
        <p:nvSpPr>
          <p:cNvPr id="7" name="TextBox 6">
            <a:extLst>
              <a:ext uri="{FF2B5EF4-FFF2-40B4-BE49-F238E27FC236}">
                <a16:creationId xmlns:a16="http://schemas.microsoft.com/office/drawing/2014/main" id="{9A787808-BAF1-9F40-8953-0FEA161A8862}"/>
              </a:ext>
            </a:extLst>
          </p:cNvPr>
          <p:cNvSpPr txBox="1"/>
          <p:nvPr/>
        </p:nvSpPr>
        <p:spPr>
          <a:xfrm>
            <a:off x="772885" y="1195381"/>
            <a:ext cx="10723416" cy="707886"/>
          </a:xfrm>
          <a:prstGeom prst="rect">
            <a:avLst/>
          </a:prstGeom>
          <a:noFill/>
        </p:spPr>
        <p:txBody>
          <a:bodyPr wrap="square" rtlCol="0">
            <a:spAutoFit/>
          </a:bodyPr>
          <a:lstStyle/>
          <a:p>
            <a:pPr algn="ctr"/>
            <a:r>
              <a:rPr lang="en-US" sz="4000" b="1" dirty="0">
                <a:solidFill>
                  <a:schemeClr val="tx2"/>
                </a:solidFill>
              </a:rPr>
              <a:t>Section I Questions: Teaching Expectations</a:t>
            </a:r>
          </a:p>
        </p:txBody>
      </p:sp>
      <p:sp>
        <p:nvSpPr>
          <p:cNvPr id="2" name="Rectangle 1">
            <a:extLst>
              <a:ext uri="{FF2B5EF4-FFF2-40B4-BE49-F238E27FC236}">
                <a16:creationId xmlns:a16="http://schemas.microsoft.com/office/drawing/2014/main" id="{128698A3-48D9-7140-A345-2F2CD6D1369E}"/>
              </a:ext>
            </a:extLst>
          </p:cNvPr>
          <p:cNvSpPr/>
          <p:nvPr/>
        </p:nvSpPr>
        <p:spPr>
          <a:xfrm>
            <a:off x="1333992" y="2008454"/>
            <a:ext cx="9601200" cy="1938992"/>
          </a:xfrm>
          <a:prstGeom prst="rect">
            <a:avLst/>
          </a:prstGeom>
        </p:spPr>
        <p:txBody>
          <a:bodyPr wrap="square">
            <a:spAutoFit/>
          </a:bodyPr>
          <a:lstStyle/>
          <a:p>
            <a:pPr algn="ctr" fontAlgn="base"/>
            <a:r>
              <a:rPr lang="en-US" sz="2400" b="1" dirty="0">
                <a:latin typeface="Quando" panose="02020603060000060704" pitchFamily="18" charset="77"/>
              </a:rPr>
              <a:t>Do you have any questions about the general guiding principles of PSOM Teaching Categories &amp; Credits?</a:t>
            </a:r>
          </a:p>
          <a:p>
            <a:pPr algn="ctr" fontAlgn="base"/>
            <a:endParaRPr lang="en-US" sz="2400" i="1" dirty="0">
              <a:latin typeface="Quando" panose="02020603060000060704" pitchFamily="18" charset="77"/>
            </a:endParaRPr>
          </a:p>
          <a:p>
            <a:pPr algn="ctr" fontAlgn="base"/>
            <a:r>
              <a:rPr lang="en-US" sz="2400" i="1" dirty="0">
                <a:latin typeface="Quando" panose="02020603060000060704" pitchFamily="18" charset="77"/>
              </a:rPr>
              <a:t>Please Note: For specific case questions, see your Division / Department Educational Officer.</a:t>
            </a:r>
          </a:p>
        </p:txBody>
      </p:sp>
      <p:pic>
        <p:nvPicPr>
          <p:cNvPr id="11" name="Picture 10">
            <a:extLst>
              <a:ext uri="{FF2B5EF4-FFF2-40B4-BE49-F238E27FC236}">
                <a16:creationId xmlns:a16="http://schemas.microsoft.com/office/drawing/2014/main" id="{6E9A8B43-7DD2-1D4C-91DD-0DEC050876B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2553" y="5714598"/>
            <a:ext cx="1927955" cy="543086"/>
          </a:xfrm>
          <a:prstGeom prst="rect">
            <a:avLst/>
          </a:prstGeom>
        </p:spPr>
      </p:pic>
    </p:spTree>
    <p:extLst>
      <p:ext uri="{BB962C8B-B14F-4D97-AF65-F5344CB8AC3E}">
        <p14:creationId xmlns:p14="http://schemas.microsoft.com/office/powerpoint/2010/main" val="51143181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2082FC75-4159-C945-BC3B-A23AD9F45345}"/>
              </a:ext>
            </a:extLst>
          </p:cNvPr>
          <p:cNvSpPr/>
          <p:nvPr/>
        </p:nvSpPr>
        <p:spPr>
          <a:xfrm>
            <a:off x="3405177" y="209227"/>
            <a:ext cx="6019800" cy="5562600"/>
          </a:xfrm>
          <a:prstGeom prst="rect">
            <a:avLst/>
          </a:prstGeom>
          <a:noFill/>
        </p:spPr>
        <p:txBody>
          <a:bodyPr wrap="none" lIns="91440" tIns="45720" rIns="91440" bIns="45720">
            <a:prstTxWarp prst="textCircle">
              <a:avLst>
                <a:gd name="adj" fmla="val 10754836"/>
              </a:avLst>
            </a:prstTxWarp>
            <a:spAutoFit/>
          </a:bodyPr>
          <a:lstStyle/>
          <a:p>
            <a:pPr algn="ctr"/>
            <a:r>
              <a:rPr lang="en-US" sz="2400" b="0" cap="none" spc="0" dirty="0">
                <a:ln w="0"/>
                <a:gradFill>
                  <a:gsLst>
                    <a:gs pos="21000">
                      <a:schemeClr val="tx1">
                        <a:lumMod val="50000"/>
                        <a:lumOff val="50000"/>
                      </a:schemeClr>
                    </a:gs>
                    <a:gs pos="87000">
                      <a:schemeClr val="accent3">
                        <a:lumMod val="60000"/>
                        <a:lumOff val="40000"/>
                      </a:schemeClr>
                    </a:gs>
                  </a:gsLst>
                  <a:lin ang="5400000"/>
                </a:gradFill>
                <a:effectLst/>
              </a:rPr>
              <a:t>Research</a:t>
            </a:r>
            <a:r>
              <a:rPr lang="en-US" sz="2400" b="0" cap="none" spc="0" dirty="0">
                <a:ln w="0"/>
                <a:gradFill>
                  <a:gsLst>
                    <a:gs pos="21000">
                      <a:schemeClr val="tx1">
                        <a:lumMod val="50000"/>
                        <a:lumOff val="50000"/>
                      </a:schemeClr>
                    </a:gs>
                    <a:gs pos="88000">
                      <a:srgbClr val="C5C7CA"/>
                    </a:gs>
                  </a:gsLst>
                  <a:lin ang="5400000"/>
                </a:gradFill>
                <a:effectLst/>
              </a:rPr>
              <a:t> </a:t>
            </a:r>
            <a:r>
              <a:rPr lang="en-US" sz="2400" b="0" cap="none" spc="0" dirty="0">
                <a:ln w="0"/>
                <a:gradFill>
                  <a:gsLst>
                    <a:gs pos="21000">
                      <a:schemeClr val="tx1">
                        <a:lumMod val="50000"/>
                        <a:lumOff val="50000"/>
                      </a:schemeClr>
                    </a:gs>
                    <a:gs pos="88000">
                      <a:srgbClr val="92D050"/>
                    </a:gs>
                  </a:gsLst>
                  <a:lin ang="5400000"/>
                </a:gradFill>
                <a:effectLst/>
              </a:rPr>
              <a:t>Patient Care </a:t>
            </a:r>
            <a:r>
              <a:rPr lang="en-US" sz="2400" b="0" cap="none" spc="0" dirty="0">
                <a:ln w="0"/>
                <a:gradFill>
                  <a:gsLst>
                    <a:gs pos="21000">
                      <a:schemeClr val="tx1">
                        <a:lumMod val="50000"/>
                        <a:lumOff val="50000"/>
                      </a:schemeClr>
                    </a:gs>
                    <a:gs pos="88000">
                      <a:schemeClr val="accent3"/>
                    </a:gs>
                  </a:gsLst>
                  <a:lin ang="5400000"/>
                </a:gradFill>
                <a:effectLst/>
              </a:rPr>
              <a:t>Education</a:t>
            </a:r>
          </a:p>
        </p:txBody>
      </p:sp>
      <p:sp>
        <p:nvSpPr>
          <p:cNvPr id="9" name="object 7">
            <a:extLst>
              <a:ext uri="{FF2B5EF4-FFF2-40B4-BE49-F238E27FC236}">
                <a16:creationId xmlns:a16="http://schemas.microsoft.com/office/drawing/2014/main" id="{24B51A6F-E7A8-7045-A591-712E95CFE83B}"/>
              </a:ext>
            </a:extLst>
          </p:cNvPr>
          <p:cNvSpPr/>
          <p:nvPr/>
        </p:nvSpPr>
        <p:spPr>
          <a:xfrm flipV="1">
            <a:off x="1981200" y="838200"/>
            <a:ext cx="8513618" cy="45719"/>
          </a:xfrm>
          <a:custGeom>
            <a:avLst/>
            <a:gdLst/>
            <a:ahLst/>
            <a:cxnLst/>
            <a:rect l="l" t="t" r="r" b="b"/>
            <a:pathLst>
              <a:path w="10287000">
                <a:moveTo>
                  <a:pt x="0" y="0"/>
                </a:moveTo>
                <a:lnTo>
                  <a:pt x="10287000" y="1"/>
                </a:lnTo>
              </a:path>
            </a:pathLst>
          </a:custGeom>
          <a:ln w="28575">
            <a:solidFill>
              <a:srgbClr val="B6D17B"/>
            </a:solidFill>
          </a:ln>
        </p:spPr>
        <p:txBody>
          <a:bodyPr wrap="square" lIns="0" tIns="0" rIns="0" bIns="0" rtlCol="0"/>
          <a:lstStyle/>
          <a:p>
            <a:endParaRPr/>
          </a:p>
        </p:txBody>
      </p:sp>
      <p:sp>
        <p:nvSpPr>
          <p:cNvPr id="13" name="object 7">
            <a:extLst>
              <a:ext uri="{FF2B5EF4-FFF2-40B4-BE49-F238E27FC236}">
                <a16:creationId xmlns:a16="http://schemas.microsoft.com/office/drawing/2014/main" id="{0FF30D35-E813-9C46-9BEB-EA51CA2A525F}"/>
              </a:ext>
            </a:extLst>
          </p:cNvPr>
          <p:cNvSpPr/>
          <p:nvPr/>
        </p:nvSpPr>
        <p:spPr>
          <a:xfrm>
            <a:off x="2157400" y="5375442"/>
            <a:ext cx="7954385" cy="134750"/>
          </a:xfrm>
          <a:custGeom>
            <a:avLst/>
            <a:gdLst/>
            <a:ahLst/>
            <a:cxnLst/>
            <a:rect l="l" t="t" r="r" b="b"/>
            <a:pathLst>
              <a:path w="10287000">
                <a:moveTo>
                  <a:pt x="0" y="0"/>
                </a:moveTo>
                <a:lnTo>
                  <a:pt x="10287000" y="1"/>
                </a:lnTo>
              </a:path>
            </a:pathLst>
          </a:custGeom>
          <a:ln w="28575">
            <a:solidFill>
              <a:srgbClr val="B6D17B"/>
            </a:solidFill>
          </a:ln>
        </p:spPr>
        <p:txBody>
          <a:bodyPr wrap="square" lIns="0" tIns="0" rIns="0" bIns="0" rtlCol="0"/>
          <a:lstStyle/>
          <a:p>
            <a:endParaRPr/>
          </a:p>
        </p:txBody>
      </p:sp>
      <p:sp>
        <p:nvSpPr>
          <p:cNvPr id="7" name="TextBox 6">
            <a:extLst>
              <a:ext uri="{FF2B5EF4-FFF2-40B4-BE49-F238E27FC236}">
                <a16:creationId xmlns:a16="http://schemas.microsoft.com/office/drawing/2014/main" id="{9A787808-BAF1-9F40-8953-0FEA161A8862}"/>
              </a:ext>
            </a:extLst>
          </p:cNvPr>
          <p:cNvSpPr txBox="1"/>
          <p:nvPr/>
        </p:nvSpPr>
        <p:spPr>
          <a:xfrm>
            <a:off x="772885" y="1195381"/>
            <a:ext cx="10723416" cy="707886"/>
          </a:xfrm>
          <a:prstGeom prst="rect">
            <a:avLst/>
          </a:prstGeom>
          <a:noFill/>
        </p:spPr>
        <p:txBody>
          <a:bodyPr wrap="square" rtlCol="0">
            <a:spAutoFit/>
          </a:bodyPr>
          <a:lstStyle/>
          <a:p>
            <a:pPr algn="ctr"/>
            <a:r>
              <a:rPr lang="en-US" sz="4000" b="1" dirty="0">
                <a:solidFill>
                  <a:schemeClr val="tx2"/>
                </a:solidFill>
              </a:rPr>
              <a:t>Section II: Teaching Evaluations</a:t>
            </a:r>
          </a:p>
        </p:txBody>
      </p:sp>
      <p:sp>
        <p:nvSpPr>
          <p:cNvPr id="2" name="Rectangle 1">
            <a:extLst>
              <a:ext uri="{FF2B5EF4-FFF2-40B4-BE49-F238E27FC236}">
                <a16:creationId xmlns:a16="http://schemas.microsoft.com/office/drawing/2014/main" id="{128698A3-48D9-7140-A345-2F2CD6D1369E}"/>
              </a:ext>
            </a:extLst>
          </p:cNvPr>
          <p:cNvSpPr/>
          <p:nvPr/>
        </p:nvSpPr>
        <p:spPr>
          <a:xfrm>
            <a:off x="1333992" y="2008454"/>
            <a:ext cx="9601200" cy="3046988"/>
          </a:xfrm>
          <a:prstGeom prst="rect">
            <a:avLst/>
          </a:prstGeom>
        </p:spPr>
        <p:txBody>
          <a:bodyPr wrap="square">
            <a:spAutoFit/>
          </a:bodyPr>
          <a:lstStyle/>
          <a:p>
            <a:pPr algn="ctr" fontAlgn="base"/>
            <a:r>
              <a:rPr lang="en-US" sz="2400" dirty="0">
                <a:latin typeface="Quando" panose="02020603060000060704" pitchFamily="18" charset="77"/>
              </a:rPr>
              <a:t>For faculty on the Academic Clinician, Clinician Educator, and Tenure tracks, teaching evaluations are an important component of the promotional dossier. Teaching evaluation data is used to ensure your efforts are in line with track and Academic Plan requirements, and of course, to ascertain teaching effectiveness. Teaching effectiveness is one component of the Perelman School of Medicine's tripartite mission.</a:t>
            </a:r>
          </a:p>
        </p:txBody>
      </p:sp>
      <p:pic>
        <p:nvPicPr>
          <p:cNvPr id="11" name="Picture 10">
            <a:extLst>
              <a:ext uri="{FF2B5EF4-FFF2-40B4-BE49-F238E27FC236}">
                <a16:creationId xmlns:a16="http://schemas.microsoft.com/office/drawing/2014/main" id="{6E9A8B43-7DD2-1D4C-91DD-0DEC050876B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2553" y="5714598"/>
            <a:ext cx="1927955" cy="543086"/>
          </a:xfrm>
          <a:prstGeom prst="rect">
            <a:avLst/>
          </a:prstGeom>
        </p:spPr>
      </p:pic>
    </p:spTree>
    <p:extLst>
      <p:ext uri="{BB962C8B-B14F-4D97-AF65-F5344CB8AC3E}">
        <p14:creationId xmlns:p14="http://schemas.microsoft.com/office/powerpoint/2010/main" val="328615202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2082FC75-4159-C945-BC3B-A23AD9F45345}"/>
              </a:ext>
            </a:extLst>
          </p:cNvPr>
          <p:cNvSpPr/>
          <p:nvPr/>
        </p:nvSpPr>
        <p:spPr>
          <a:xfrm>
            <a:off x="3429000" y="714375"/>
            <a:ext cx="6019800" cy="5562600"/>
          </a:xfrm>
          <a:prstGeom prst="rect">
            <a:avLst/>
          </a:prstGeom>
          <a:noFill/>
        </p:spPr>
        <p:txBody>
          <a:bodyPr wrap="none" lIns="91440" tIns="45720" rIns="91440" bIns="45720">
            <a:prstTxWarp prst="textCircle">
              <a:avLst>
                <a:gd name="adj" fmla="val 10754836"/>
              </a:avLst>
            </a:prstTxWarp>
            <a:spAutoFit/>
          </a:bodyPr>
          <a:lstStyle/>
          <a:p>
            <a:pPr algn="ctr"/>
            <a:r>
              <a:rPr lang="en-US" sz="2400" b="0" cap="none" spc="0" dirty="0">
                <a:ln w="0"/>
                <a:gradFill>
                  <a:gsLst>
                    <a:gs pos="21000">
                      <a:schemeClr val="tx1">
                        <a:lumMod val="50000"/>
                        <a:lumOff val="50000"/>
                      </a:schemeClr>
                    </a:gs>
                    <a:gs pos="87000">
                      <a:schemeClr val="accent3">
                        <a:lumMod val="60000"/>
                        <a:lumOff val="40000"/>
                      </a:schemeClr>
                    </a:gs>
                  </a:gsLst>
                  <a:lin ang="5400000"/>
                </a:gradFill>
                <a:effectLst/>
              </a:rPr>
              <a:t>Research</a:t>
            </a:r>
            <a:r>
              <a:rPr lang="en-US" sz="2400" b="0" cap="none" spc="0" dirty="0">
                <a:ln w="0"/>
                <a:gradFill>
                  <a:gsLst>
                    <a:gs pos="21000">
                      <a:schemeClr val="tx1">
                        <a:lumMod val="50000"/>
                        <a:lumOff val="50000"/>
                      </a:schemeClr>
                    </a:gs>
                    <a:gs pos="88000">
                      <a:srgbClr val="C5C7CA"/>
                    </a:gs>
                  </a:gsLst>
                  <a:lin ang="5400000"/>
                </a:gradFill>
                <a:effectLst/>
              </a:rPr>
              <a:t> </a:t>
            </a:r>
            <a:r>
              <a:rPr lang="en-US" sz="2400" b="0" cap="none" spc="0" dirty="0">
                <a:ln w="0"/>
                <a:gradFill>
                  <a:gsLst>
                    <a:gs pos="21000">
                      <a:schemeClr val="tx1">
                        <a:lumMod val="50000"/>
                        <a:lumOff val="50000"/>
                      </a:schemeClr>
                    </a:gs>
                    <a:gs pos="88000">
                      <a:srgbClr val="92D050"/>
                    </a:gs>
                  </a:gsLst>
                  <a:lin ang="5400000"/>
                </a:gradFill>
                <a:effectLst/>
              </a:rPr>
              <a:t>Patient Care </a:t>
            </a:r>
            <a:r>
              <a:rPr lang="en-US" sz="2400" b="0" cap="none" spc="0" dirty="0">
                <a:ln w="0"/>
                <a:gradFill>
                  <a:gsLst>
                    <a:gs pos="21000">
                      <a:schemeClr val="tx1">
                        <a:lumMod val="50000"/>
                        <a:lumOff val="50000"/>
                      </a:schemeClr>
                    </a:gs>
                    <a:gs pos="88000">
                      <a:schemeClr val="accent3"/>
                    </a:gs>
                  </a:gsLst>
                  <a:lin ang="5400000"/>
                </a:gradFill>
                <a:effectLst/>
              </a:rPr>
              <a:t>Education</a:t>
            </a:r>
          </a:p>
        </p:txBody>
      </p:sp>
      <p:sp>
        <p:nvSpPr>
          <p:cNvPr id="9" name="object 7">
            <a:extLst>
              <a:ext uri="{FF2B5EF4-FFF2-40B4-BE49-F238E27FC236}">
                <a16:creationId xmlns:a16="http://schemas.microsoft.com/office/drawing/2014/main" id="{24B51A6F-E7A8-7045-A591-712E95CFE83B}"/>
              </a:ext>
            </a:extLst>
          </p:cNvPr>
          <p:cNvSpPr/>
          <p:nvPr/>
        </p:nvSpPr>
        <p:spPr>
          <a:xfrm>
            <a:off x="701298" y="1266069"/>
            <a:ext cx="10271502" cy="45719"/>
          </a:xfrm>
          <a:custGeom>
            <a:avLst/>
            <a:gdLst/>
            <a:ahLst/>
            <a:cxnLst/>
            <a:rect l="l" t="t" r="r" b="b"/>
            <a:pathLst>
              <a:path w="10287000">
                <a:moveTo>
                  <a:pt x="0" y="0"/>
                </a:moveTo>
                <a:lnTo>
                  <a:pt x="10287000" y="1"/>
                </a:lnTo>
              </a:path>
            </a:pathLst>
          </a:custGeom>
          <a:ln w="28575">
            <a:solidFill>
              <a:srgbClr val="B6D17B"/>
            </a:solidFill>
          </a:ln>
        </p:spPr>
        <p:txBody>
          <a:bodyPr wrap="square" lIns="0" tIns="0" rIns="0" bIns="0" rtlCol="0"/>
          <a:lstStyle/>
          <a:p>
            <a:endParaRPr/>
          </a:p>
        </p:txBody>
      </p:sp>
      <p:sp>
        <p:nvSpPr>
          <p:cNvPr id="6" name="TextBox 5">
            <a:extLst>
              <a:ext uri="{FF2B5EF4-FFF2-40B4-BE49-F238E27FC236}">
                <a16:creationId xmlns:a16="http://schemas.microsoft.com/office/drawing/2014/main" id="{21A7DC5E-C77E-E244-AD5C-FEEFBF7A80D4}"/>
              </a:ext>
            </a:extLst>
          </p:cNvPr>
          <p:cNvSpPr txBox="1"/>
          <p:nvPr/>
        </p:nvSpPr>
        <p:spPr>
          <a:xfrm>
            <a:off x="838200" y="1391981"/>
            <a:ext cx="10723416" cy="584775"/>
          </a:xfrm>
          <a:prstGeom prst="rect">
            <a:avLst/>
          </a:prstGeom>
          <a:noFill/>
        </p:spPr>
        <p:txBody>
          <a:bodyPr wrap="square" rtlCol="0">
            <a:spAutoFit/>
          </a:bodyPr>
          <a:lstStyle/>
          <a:p>
            <a:r>
              <a:rPr lang="en-US" sz="3200" b="1" dirty="0">
                <a:solidFill>
                  <a:schemeClr val="tx2"/>
                </a:solidFill>
              </a:rPr>
              <a:t>General Principles</a:t>
            </a:r>
          </a:p>
        </p:txBody>
      </p:sp>
      <p:sp>
        <p:nvSpPr>
          <p:cNvPr id="7" name="TextBox 6">
            <a:extLst>
              <a:ext uri="{FF2B5EF4-FFF2-40B4-BE49-F238E27FC236}">
                <a16:creationId xmlns:a16="http://schemas.microsoft.com/office/drawing/2014/main" id="{ABA22209-0343-5B45-AF90-A46451D6A530}"/>
              </a:ext>
            </a:extLst>
          </p:cNvPr>
          <p:cNvSpPr txBox="1"/>
          <p:nvPr/>
        </p:nvSpPr>
        <p:spPr>
          <a:xfrm>
            <a:off x="685800" y="360432"/>
            <a:ext cx="10723416" cy="707886"/>
          </a:xfrm>
          <a:prstGeom prst="rect">
            <a:avLst/>
          </a:prstGeom>
          <a:noFill/>
        </p:spPr>
        <p:txBody>
          <a:bodyPr wrap="square" rtlCol="0">
            <a:spAutoFit/>
          </a:bodyPr>
          <a:lstStyle/>
          <a:p>
            <a:pPr algn="ctr"/>
            <a:r>
              <a:rPr lang="en-US" sz="4000" b="1" dirty="0">
                <a:solidFill>
                  <a:schemeClr val="tx2"/>
                </a:solidFill>
              </a:rPr>
              <a:t>Teaching Evaluations</a:t>
            </a:r>
          </a:p>
        </p:txBody>
      </p:sp>
      <p:sp>
        <p:nvSpPr>
          <p:cNvPr id="11" name="TextBox 10">
            <a:extLst>
              <a:ext uri="{FF2B5EF4-FFF2-40B4-BE49-F238E27FC236}">
                <a16:creationId xmlns:a16="http://schemas.microsoft.com/office/drawing/2014/main" id="{66237062-669B-A849-AB1E-18EEBFB03760}"/>
              </a:ext>
            </a:extLst>
          </p:cNvPr>
          <p:cNvSpPr txBox="1"/>
          <p:nvPr/>
        </p:nvSpPr>
        <p:spPr>
          <a:xfrm>
            <a:off x="855982" y="2056949"/>
            <a:ext cx="10573898" cy="3108543"/>
          </a:xfrm>
          <a:prstGeom prst="rect">
            <a:avLst/>
          </a:prstGeom>
          <a:noFill/>
        </p:spPr>
        <p:txBody>
          <a:bodyPr wrap="square" rtlCol="0">
            <a:spAutoFit/>
          </a:bodyPr>
          <a:lstStyle/>
          <a:p>
            <a:pPr marL="457200" indent="-457200">
              <a:buFont typeface="Wingdings" pitchFamily="2" charset="2"/>
              <a:buChar char="§"/>
            </a:pPr>
            <a:r>
              <a:rPr lang="en-US" sz="2800" dirty="0"/>
              <a:t>Some, but not all, teaching activities are formally evaluated</a:t>
            </a:r>
          </a:p>
          <a:p>
            <a:pPr marL="457200" indent="-457200">
              <a:buFont typeface="Wingdings" pitchFamily="2" charset="2"/>
              <a:buChar char="§"/>
            </a:pPr>
            <a:r>
              <a:rPr lang="en-US" sz="2800" dirty="0"/>
              <a:t>The PSOM teaching evaluation systems capture some lecture, FLA, and clinical teaching</a:t>
            </a:r>
          </a:p>
          <a:p>
            <a:pPr marL="457200" indent="-457200">
              <a:buFont typeface="Wingdings" pitchFamily="2" charset="2"/>
              <a:buChar char="§"/>
            </a:pPr>
            <a:r>
              <a:rPr lang="en-US" sz="2800" dirty="0"/>
              <a:t>Evaluating learner groups enter data via the following systems:</a:t>
            </a:r>
          </a:p>
          <a:p>
            <a:pPr marL="800100" lvl="1" indent="-342900">
              <a:buFont typeface="Wingdings" pitchFamily="2" charset="2"/>
              <a:buChar char="§"/>
            </a:pPr>
            <a:r>
              <a:rPr lang="en-US" sz="2800" dirty="0"/>
              <a:t>Biomedical Graduate Education, PSOM Masters Programs: BLUE</a:t>
            </a:r>
          </a:p>
          <a:p>
            <a:pPr marL="800100" lvl="1" indent="-342900">
              <a:buFont typeface="Wingdings" pitchFamily="2" charset="2"/>
              <a:buChar char="§"/>
            </a:pPr>
            <a:r>
              <a:rPr lang="en-US" sz="2800" dirty="0"/>
              <a:t>Graduate Medical Education: </a:t>
            </a:r>
            <a:r>
              <a:rPr lang="en-US" sz="2800" dirty="0" err="1"/>
              <a:t>MedHub</a:t>
            </a:r>
            <a:endParaRPr lang="en-US" sz="2800" dirty="0"/>
          </a:p>
          <a:p>
            <a:pPr marL="800100" lvl="1" indent="-342900">
              <a:buFont typeface="Wingdings" pitchFamily="2" charset="2"/>
              <a:buChar char="§"/>
            </a:pPr>
            <a:r>
              <a:rPr lang="en-US" sz="2800" dirty="0"/>
              <a:t>Medical School Students: OASIS</a:t>
            </a:r>
          </a:p>
        </p:txBody>
      </p:sp>
      <p:sp>
        <p:nvSpPr>
          <p:cNvPr id="13" name="TextBox 12">
            <a:extLst>
              <a:ext uri="{FF2B5EF4-FFF2-40B4-BE49-F238E27FC236}">
                <a16:creationId xmlns:a16="http://schemas.microsoft.com/office/drawing/2014/main" id="{3EF8E7EC-62BC-7D45-9298-AD7B5DB29C8C}"/>
              </a:ext>
            </a:extLst>
          </p:cNvPr>
          <p:cNvSpPr txBox="1"/>
          <p:nvPr/>
        </p:nvSpPr>
        <p:spPr>
          <a:xfrm>
            <a:off x="971723" y="5366730"/>
            <a:ext cx="10342416" cy="830997"/>
          </a:xfrm>
          <a:prstGeom prst="rect">
            <a:avLst/>
          </a:prstGeom>
          <a:solidFill>
            <a:schemeClr val="accent3">
              <a:lumMod val="20000"/>
              <a:lumOff val="80000"/>
              <a:alpha val="45000"/>
            </a:schemeClr>
          </a:solidFill>
          <a:ln>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p:spPr>
        <p:txBody>
          <a:bodyPr wrap="square" rtlCol="0">
            <a:spAutoFit/>
          </a:bodyPr>
          <a:lstStyle/>
          <a:p>
            <a:r>
              <a:rPr lang="en-US" sz="2400" i="1" dirty="0"/>
              <a:t>Teaching evaluations are used by department and school COAPs as a component of reviews for reappointment and promotion</a:t>
            </a:r>
          </a:p>
        </p:txBody>
      </p:sp>
    </p:spTree>
    <p:extLst>
      <p:ext uri="{BB962C8B-B14F-4D97-AF65-F5344CB8AC3E}">
        <p14:creationId xmlns:p14="http://schemas.microsoft.com/office/powerpoint/2010/main" val="235242380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2082FC75-4159-C945-BC3B-A23AD9F45345}"/>
              </a:ext>
            </a:extLst>
          </p:cNvPr>
          <p:cNvSpPr/>
          <p:nvPr/>
        </p:nvSpPr>
        <p:spPr>
          <a:xfrm>
            <a:off x="3429000" y="714375"/>
            <a:ext cx="6019800" cy="5562600"/>
          </a:xfrm>
          <a:prstGeom prst="rect">
            <a:avLst/>
          </a:prstGeom>
          <a:noFill/>
        </p:spPr>
        <p:txBody>
          <a:bodyPr wrap="none" lIns="91440" tIns="45720" rIns="91440" bIns="45720">
            <a:prstTxWarp prst="textCircle">
              <a:avLst>
                <a:gd name="adj" fmla="val 10754836"/>
              </a:avLst>
            </a:prstTxWarp>
            <a:spAutoFit/>
          </a:bodyPr>
          <a:lstStyle/>
          <a:p>
            <a:pPr algn="ctr"/>
            <a:r>
              <a:rPr lang="en-US" sz="2400" b="0" cap="none" spc="0" dirty="0">
                <a:ln w="0"/>
                <a:gradFill>
                  <a:gsLst>
                    <a:gs pos="21000">
                      <a:schemeClr val="tx1">
                        <a:lumMod val="50000"/>
                        <a:lumOff val="50000"/>
                      </a:schemeClr>
                    </a:gs>
                    <a:gs pos="87000">
                      <a:schemeClr val="accent3">
                        <a:lumMod val="60000"/>
                        <a:lumOff val="40000"/>
                      </a:schemeClr>
                    </a:gs>
                  </a:gsLst>
                  <a:lin ang="5400000"/>
                </a:gradFill>
                <a:effectLst/>
              </a:rPr>
              <a:t>Research</a:t>
            </a:r>
            <a:r>
              <a:rPr lang="en-US" sz="2400" b="0" cap="none" spc="0" dirty="0">
                <a:ln w="0"/>
                <a:gradFill>
                  <a:gsLst>
                    <a:gs pos="21000">
                      <a:schemeClr val="tx1">
                        <a:lumMod val="50000"/>
                        <a:lumOff val="50000"/>
                      </a:schemeClr>
                    </a:gs>
                    <a:gs pos="88000">
                      <a:srgbClr val="C5C7CA"/>
                    </a:gs>
                  </a:gsLst>
                  <a:lin ang="5400000"/>
                </a:gradFill>
                <a:effectLst/>
              </a:rPr>
              <a:t> </a:t>
            </a:r>
            <a:r>
              <a:rPr lang="en-US" sz="2400" b="0" cap="none" spc="0" dirty="0">
                <a:ln w="0"/>
                <a:gradFill>
                  <a:gsLst>
                    <a:gs pos="21000">
                      <a:schemeClr val="tx1">
                        <a:lumMod val="50000"/>
                        <a:lumOff val="50000"/>
                      </a:schemeClr>
                    </a:gs>
                    <a:gs pos="88000">
                      <a:srgbClr val="92D050"/>
                    </a:gs>
                  </a:gsLst>
                  <a:lin ang="5400000"/>
                </a:gradFill>
                <a:effectLst/>
              </a:rPr>
              <a:t>Patient Care </a:t>
            </a:r>
            <a:r>
              <a:rPr lang="en-US" sz="2400" b="0" cap="none" spc="0" dirty="0">
                <a:ln w="0"/>
                <a:gradFill>
                  <a:gsLst>
                    <a:gs pos="21000">
                      <a:schemeClr val="tx1">
                        <a:lumMod val="50000"/>
                        <a:lumOff val="50000"/>
                      </a:schemeClr>
                    </a:gs>
                    <a:gs pos="88000">
                      <a:schemeClr val="accent3"/>
                    </a:gs>
                  </a:gsLst>
                  <a:lin ang="5400000"/>
                </a:gradFill>
                <a:effectLst/>
              </a:rPr>
              <a:t>Education</a:t>
            </a:r>
          </a:p>
        </p:txBody>
      </p:sp>
      <p:sp>
        <p:nvSpPr>
          <p:cNvPr id="9" name="object 7">
            <a:extLst>
              <a:ext uri="{FF2B5EF4-FFF2-40B4-BE49-F238E27FC236}">
                <a16:creationId xmlns:a16="http://schemas.microsoft.com/office/drawing/2014/main" id="{24B51A6F-E7A8-7045-A591-712E95CFE83B}"/>
              </a:ext>
            </a:extLst>
          </p:cNvPr>
          <p:cNvSpPr/>
          <p:nvPr/>
        </p:nvSpPr>
        <p:spPr>
          <a:xfrm>
            <a:off x="701298" y="1266069"/>
            <a:ext cx="10271502" cy="45719"/>
          </a:xfrm>
          <a:custGeom>
            <a:avLst/>
            <a:gdLst/>
            <a:ahLst/>
            <a:cxnLst/>
            <a:rect l="l" t="t" r="r" b="b"/>
            <a:pathLst>
              <a:path w="10287000">
                <a:moveTo>
                  <a:pt x="0" y="0"/>
                </a:moveTo>
                <a:lnTo>
                  <a:pt x="10287000" y="1"/>
                </a:lnTo>
              </a:path>
            </a:pathLst>
          </a:custGeom>
          <a:ln w="28575">
            <a:solidFill>
              <a:srgbClr val="B6D17B"/>
            </a:solidFill>
          </a:ln>
        </p:spPr>
        <p:txBody>
          <a:bodyPr wrap="square" lIns="0" tIns="0" rIns="0" bIns="0" rtlCol="0"/>
          <a:lstStyle/>
          <a:p>
            <a:endParaRPr/>
          </a:p>
        </p:txBody>
      </p:sp>
      <p:sp>
        <p:nvSpPr>
          <p:cNvPr id="7" name="TextBox 6">
            <a:extLst>
              <a:ext uri="{FF2B5EF4-FFF2-40B4-BE49-F238E27FC236}">
                <a16:creationId xmlns:a16="http://schemas.microsoft.com/office/drawing/2014/main" id="{ABA22209-0343-5B45-AF90-A46451D6A530}"/>
              </a:ext>
            </a:extLst>
          </p:cNvPr>
          <p:cNvSpPr txBox="1"/>
          <p:nvPr/>
        </p:nvSpPr>
        <p:spPr>
          <a:xfrm>
            <a:off x="685800" y="360432"/>
            <a:ext cx="10723416" cy="707886"/>
          </a:xfrm>
          <a:prstGeom prst="rect">
            <a:avLst/>
          </a:prstGeom>
          <a:noFill/>
        </p:spPr>
        <p:txBody>
          <a:bodyPr wrap="square" rtlCol="0">
            <a:spAutoFit/>
          </a:bodyPr>
          <a:lstStyle/>
          <a:p>
            <a:pPr algn="ctr"/>
            <a:r>
              <a:rPr lang="en-US" sz="4000" b="1" dirty="0">
                <a:solidFill>
                  <a:schemeClr val="tx2"/>
                </a:solidFill>
              </a:rPr>
              <a:t>Teaching Evaluation Form</a:t>
            </a:r>
          </a:p>
        </p:txBody>
      </p:sp>
      <p:pic>
        <p:nvPicPr>
          <p:cNvPr id="3" name="Picture 2">
            <a:extLst>
              <a:ext uri="{FF2B5EF4-FFF2-40B4-BE49-F238E27FC236}">
                <a16:creationId xmlns:a16="http://schemas.microsoft.com/office/drawing/2014/main" id="{B5F02CBB-2B09-4847-A742-FE200EC4506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22382" y="1349242"/>
            <a:ext cx="6850251" cy="5560792"/>
          </a:xfrm>
          <a:prstGeom prst="rect">
            <a:avLst/>
          </a:prstGeom>
        </p:spPr>
      </p:pic>
    </p:spTree>
    <p:extLst>
      <p:ext uri="{BB962C8B-B14F-4D97-AF65-F5344CB8AC3E}">
        <p14:creationId xmlns:p14="http://schemas.microsoft.com/office/powerpoint/2010/main" val="715129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object 3"/>
          <p:cNvSpPr txBox="1"/>
          <p:nvPr/>
        </p:nvSpPr>
        <p:spPr>
          <a:xfrm>
            <a:off x="1050758" y="3045886"/>
            <a:ext cx="5004117" cy="3529812"/>
          </a:xfrm>
          <a:prstGeom prst="rect">
            <a:avLst/>
          </a:prstGeom>
        </p:spPr>
        <p:txBody>
          <a:bodyPr vert="horz" wrap="square" lIns="0" tIns="112395" rIns="0" bIns="0" numCol="1" rtlCol="0">
            <a:spAutoFit/>
          </a:bodyPr>
          <a:lstStyle/>
          <a:p>
            <a:pPr marL="42545" algn="ctr">
              <a:lnSpc>
                <a:spcPct val="100000"/>
              </a:lnSpc>
              <a:spcBef>
                <a:spcPts val="905"/>
              </a:spcBef>
            </a:pPr>
            <a:r>
              <a:rPr lang="en-US" sz="2400" b="1" spc="-5" dirty="0">
                <a:latin typeface="Calibri"/>
                <a:cs typeface="Calibri"/>
              </a:rPr>
              <a:t>Fall</a:t>
            </a:r>
          </a:p>
          <a:p>
            <a:pPr marL="385445" indent="-342900" algn="ctr">
              <a:lnSpc>
                <a:spcPct val="100000"/>
              </a:lnSpc>
              <a:spcBef>
                <a:spcPts val="905"/>
              </a:spcBef>
              <a:buFont typeface="Arial" panose="020B0604020202020204" pitchFamily="34" charset="0"/>
              <a:buChar char="•"/>
            </a:pPr>
            <a:r>
              <a:rPr lang="en-US" sz="2400" spc="-5" dirty="0">
                <a:latin typeface="Calibri"/>
                <a:cs typeface="Calibri"/>
              </a:rPr>
              <a:t>September: Faculty Tracks</a:t>
            </a:r>
          </a:p>
          <a:p>
            <a:pPr marL="385445" indent="-342900" algn="ctr">
              <a:lnSpc>
                <a:spcPct val="100000"/>
              </a:lnSpc>
              <a:spcBef>
                <a:spcPts val="905"/>
              </a:spcBef>
              <a:buFont typeface="Arial" panose="020B0604020202020204" pitchFamily="34" charset="0"/>
              <a:buChar char="•"/>
            </a:pPr>
            <a:r>
              <a:rPr lang="en-US" sz="2400" b="1" spc="-5" dirty="0">
                <a:solidFill>
                  <a:schemeClr val="accent6">
                    <a:lumMod val="50000"/>
                  </a:schemeClr>
                </a:solidFill>
                <a:latin typeface="Calibri"/>
                <a:cs typeface="Calibri"/>
              </a:rPr>
              <a:t>October: Teaching Expectations &amp; Evaluations </a:t>
            </a:r>
          </a:p>
          <a:p>
            <a:pPr marL="385445" indent="-342900" algn="ctr">
              <a:lnSpc>
                <a:spcPct val="100000"/>
              </a:lnSpc>
              <a:spcBef>
                <a:spcPts val="905"/>
              </a:spcBef>
              <a:buFont typeface="Arial" panose="020B0604020202020204" pitchFamily="34" charset="0"/>
              <a:buChar char="•"/>
            </a:pPr>
            <a:r>
              <a:rPr lang="en-US" sz="2400" spc="-5" dirty="0">
                <a:latin typeface="Calibri"/>
                <a:cs typeface="Calibri"/>
              </a:rPr>
              <a:t>November: Research Resources &amp; Support</a:t>
            </a:r>
          </a:p>
          <a:p>
            <a:pPr marL="385445" indent="-342900" algn="ctr">
              <a:lnSpc>
                <a:spcPct val="100000"/>
              </a:lnSpc>
              <a:spcBef>
                <a:spcPts val="905"/>
              </a:spcBef>
              <a:buFont typeface="Arial" panose="020B0604020202020204" pitchFamily="34" charset="0"/>
              <a:buChar char="•"/>
            </a:pPr>
            <a:r>
              <a:rPr lang="en-US" sz="2400" spc="-5" dirty="0">
                <a:latin typeface="Calibri"/>
                <a:cs typeface="Calibri"/>
              </a:rPr>
              <a:t>December: Research &amp; Conflicts of Interest</a:t>
            </a:r>
          </a:p>
        </p:txBody>
      </p:sp>
      <p:sp>
        <p:nvSpPr>
          <p:cNvPr id="5" name="object 5"/>
          <p:cNvSpPr txBox="1"/>
          <p:nvPr/>
        </p:nvSpPr>
        <p:spPr>
          <a:xfrm>
            <a:off x="533400" y="548452"/>
            <a:ext cx="11348963" cy="1766509"/>
          </a:xfrm>
          <a:prstGeom prst="rect">
            <a:avLst/>
          </a:prstGeom>
        </p:spPr>
        <p:txBody>
          <a:bodyPr vert="horz" wrap="square" lIns="0" tIns="17145" rIns="0" bIns="0" rtlCol="0">
            <a:spAutoFit/>
          </a:bodyPr>
          <a:lstStyle/>
          <a:p>
            <a:pPr marL="1231900" algn="ctr">
              <a:lnSpc>
                <a:spcPct val="100000"/>
              </a:lnSpc>
              <a:spcBef>
                <a:spcPts val="135"/>
              </a:spcBef>
            </a:pPr>
            <a:endParaRPr sz="2300" dirty="0">
              <a:latin typeface="Book Antiqua"/>
              <a:cs typeface="Book Antiqua"/>
            </a:endParaRPr>
          </a:p>
          <a:p>
            <a:pPr algn="ctr">
              <a:lnSpc>
                <a:spcPct val="100000"/>
              </a:lnSpc>
              <a:spcBef>
                <a:spcPts val="1565"/>
              </a:spcBef>
            </a:pPr>
            <a:r>
              <a:rPr sz="3200" b="1" dirty="0">
                <a:solidFill>
                  <a:srgbClr val="B6D17B"/>
                </a:solidFill>
                <a:latin typeface="Calibri"/>
                <a:cs typeface="Calibri"/>
              </a:rPr>
              <a:t>| </a:t>
            </a:r>
            <a:r>
              <a:rPr lang="en-US" sz="3200" b="1" spc="-5" dirty="0">
                <a:solidFill>
                  <a:srgbClr val="0F3057"/>
                </a:solidFill>
                <a:latin typeface="Calibri"/>
                <a:cs typeface="Calibri"/>
              </a:rPr>
              <a:t>First Few Years Series </a:t>
            </a:r>
            <a:r>
              <a:rPr lang="en-US" sz="3200" b="1" dirty="0">
                <a:solidFill>
                  <a:srgbClr val="B6D17B"/>
                </a:solidFill>
                <a:cs typeface="Calibri"/>
              </a:rPr>
              <a:t>|</a:t>
            </a:r>
          </a:p>
          <a:p>
            <a:pPr algn="ctr">
              <a:lnSpc>
                <a:spcPct val="100000"/>
              </a:lnSpc>
              <a:spcBef>
                <a:spcPts val="1565"/>
              </a:spcBef>
            </a:pPr>
            <a:r>
              <a:rPr lang="en-US" sz="3200" dirty="0">
                <a:latin typeface="Calibri"/>
                <a:cs typeface="Calibri"/>
              </a:rPr>
              <a:t>Program</a:t>
            </a:r>
            <a:endParaRPr sz="3200" dirty="0">
              <a:latin typeface="Calibri"/>
              <a:cs typeface="Calibri"/>
            </a:endParaRPr>
          </a:p>
        </p:txBody>
      </p:sp>
      <p:sp>
        <p:nvSpPr>
          <p:cNvPr id="7" name="object 7"/>
          <p:cNvSpPr/>
          <p:nvPr/>
        </p:nvSpPr>
        <p:spPr>
          <a:xfrm>
            <a:off x="1104900" y="2895600"/>
            <a:ext cx="10287000" cy="0"/>
          </a:xfrm>
          <a:custGeom>
            <a:avLst/>
            <a:gdLst/>
            <a:ahLst/>
            <a:cxnLst/>
            <a:rect l="l" t="t" r="r" b="b"/>
            <a:pathLst>
              <a:path w="10287000">
                <a:moveTo>
                  <a:pt x="0" y="0"/>
                </a:moveTo>
                <a:lnTo>
                  <a:pt x="10287000" y="1"/>
                </a:lnTo>
              </a:path>
            </a:pathLst>
          </a:custGeom>
          <a:ln w="28575">
            <a:solidFill>
              <a:srgbClr val="B6D17B"/>
            </a:solidFill>
          </a:ln>
        </p:spPr>
        <p:txBody>
          <a:bodyPr wrap="square" lIns="0" tIns="0" rIns="0" bIns="0" rtlCol="0"/>
          <a:lstStyle/>
          <a:p>
            <a:endParaRPr/>
          </a:p>
        </p:txBody>
      </p:sp>
      <p:sp>
        <p:nvSpPr>
          <p:cNvPr id="2" name="Rectangle 1">
            <a:extLst>
              <a:ext uri="{FF2B5EF4-FFF2-40B4-BE49-F238E27FC236}">
                <a16:creationId xmlns:a16="http://schemas.microsoft.com/office/drawing/2014/main" id="{6DEF3EF4-A85D-654C-A2DD-5D44441A4C02}"/>
              </a:ext>
            </a:extLst>
          </p:cNvPr>
          <p:cNvSpPr/>
          <p:nvPr/>
        </p:nvSpPr>
        <p:spPr>
          <a:xfrm>
            <a:off x="6248400" y="3045886"/>
            <a:ext cx="5105400" cy="3370153"/>
          </a:xfrm>
          <a:prstGeom prst="rect">
            <a:avLst/>
          </a:prstGeom>
        </p:spPr>
        <p:txBody>
          <a:bodyPr wrap="square">
            <a:spAutoFit/>
          </a:bodyPr>
          <a:lstStyle/>
          <a:p>
            <a:pPr marL="42545" algn="ctr">
              <a:lnSpc>
                <a:spcPct val="100000"/>
              </a:lnSpc>
              <a:spcBef>
                <a:spcPts val="905"/>
              </a:spcBef>
            </a:pPr>
            <a:r>
              <a:rPr lang="en-US" sz="2400" b="1" spc="-5" dirty="0">
                <a:cs typeface="Calibri"/>
              </a:rPr>
              <a:t>Spring</a:t>
            </a:r>
          </a:p>
          <a:p>
            <a:pPr marL="385445" indent="-342900" algn="ctr">
              <a:lnSpc>
                <a:spcPct val="100000"/>
              </a:lnSpc>
              <a:spcBef>
                <a:spcPts val="905"/>
              </a:spcBef>
              <a:buFont typeface="Arial" panose="020B0604020202020204" pitchFamily="34" charset="0"/>
              <a:buChar char="•"/>
            </a:pPr>
            <a:r>
              <a:rPr lang="en-US" sz="2400" spc="-5" dirty="0">
                <a:cs typeface="Calibri"/>
              </a:rPr>
              <a:t>January: Your Well Being</a:t>
            </a:r>
          </a:p>
          <a:p>
            <a:pPr marL="385445" indent="-342900" algn="ctr">
              <a:lnSpc>
                <a:spcPct val="100000"/>
              </a:lnSpc>
              <a:spcBef>
                <a:spcPts val="905"/>
              </a:spcBef>
              <a:buFont typeface="Arial" panose="020B0604020202020204" pitchFamily="34" charset="0"/>
              <a:buChar char="•"/>
            </a:pPr>
            <a:r>
              <a:rPr lang="en-US" sz="2400" spc="-5" dirty="0">
                <a:cs typeface="Calibri"/>
              </a:rPr>
              <a:t>February: Working with Industry</a:t>
            </a:r>
          </a:p>
          <a:p>
            <a:pPr marL="385445" indent="-342900" algn="ctr">
              <a:lnSpc>
                <a:spcPct val="100000"/>
              </a:lnSpc>
              <a:spcBef>
                <a:spcPts val="905"/>
              </a:spcBef>
              <a:buFont typeface="Arial" panose="020B0604020202020204" pitchFamily="34" charset="0"/>
              <a:buChar char="•"/>
            </a:pPr>
            <a:r>
              <a:rPr lang="en-US" sz="2400" spc="-5" dirty="0">
                <a:cs typeface="Calibri"/>
              </a:rPr>
              <a:t>March: Mining Clinical Data  </a:t>
            </a:r>
          </a:p>
          <a:p>
            <a:pPr marL="385445" indent="-342900" algn="ctr">
              <a:lnSpc>
                <a:spcPct val="100000"/>
              </a:lnSpc>
              <a:spcBef>
                <a:spcPts val="905"/>
              </a:spcBef>
              <a:buFont typeface="Arial" panose="020B0604020202020204" pitchFamily="34" charset="0"/>
              <a:buChar char="•"/>
            </a:pPr>
            <a:r>
              <a:rPr lang="en-US" sz="2400" spc="-5" dirty="0">
                <a:cs typeface="Calibri"/>
              </a:rPr>
              <a:t>April: Networking Virtually</a:t>
            </a:r>
          </a:p>
          <a:p>
            <a:pPr marL="385445" indent="-342900" algn="ctr">
              <a:lnSpc>
                <a:spcPct val="100000"/>
              </a:lnSpc>
              <a:spcBef>
                <a:spcPts val="905"/>
              </a:spcBef>
              <a:buFont typeface="Arial" panose="020B0604020202020204" pitchFamily="34" charset="0"/>
              <a:buChar char="•"/>
            </a:pPr>
            <a:r>
              <a:rPr lang="en-US" sz="2400" spc="-5" dirty="0">
                <a:cs typeface="Calibri"/>
              </a:rPr>
              <a:t>May: Mentoring Up</a:t>
            </a:r>
          </a:p>
          <a:p>
            <a:pPr marL="385445" indent="-342900" algn="ctr">
              <a:lnSpc>
                <a:spcPct val="100000"/>
              </a:lnSpc>
              <a:spcBef>
                <a:spcPts val="905"/>
              </a:spcBef>
              <a:buFont typeface="Arial" panose="020B0604020202020204" pitchFamily="34" charset="0"/>
              <a:buChar char="•"/>
            </a:pPr>
            <a:r>
              <a:rPr lang="en-US" sz="2400" spc="-5" dirty="0">
                <a:cs typeface="Calibri"/>
              </a:rPr>
              <a:t>June: Perks Mash-Up</a:t>
            </a:r>
          </a:p>
        </p:txBody>
      </p:sp>
      <p:sp>
        <p:nvSpPr>
          <p:cNvPr id="4" name="TextBox 3">
            <a:extLst>
              <a:ext uri="{FF2B5EF4-FFF2-40B4-BE49-F238E27FC236}">
                <a16:creationId xmlns:a16="http://schemas.microsoft.com/office/drawing/2014/main" id="{B386197C-85EF-184C-AE8C-4661544E5DD0}"/>
              </a:ext>
            </a:extLst>
          </p:cNvPr>
          <p:cNvSpPr txBox="1"/>
          <p:nvPr/>
        </p:nvSpPr>
        <p:spPr>
          <a:xfrm>
            <a:off x="1979699" y="379239"/>
            <a:ext cx="8537402" cy="707886"/>
          </a:xfrm>
          <a:prstGeom prst="rect">
            <a:avLst/>
          </a:prstGeom>
          <a:noFill/>
        </p:spPr>
        <p:txBody>
          <a:bodyPr wrap="none" rtlCol="0">
            <a:spAutoFit/>
          </a:bodyPr>
          <a:lstStyle/>
          <a:p>
            <a:r>
              <a:rPr lang="en-US" sz="4000" dirty="0">
                <a:solidFill>
                  <a:schemeClr val="tx2">
                    <a:lumMod val="50000"/>
                  </a:schemeClr>
                </a:solidFill>
                <a:latin typeface="+mj-lt"/>
              </a:rPr>
              <a:t>Faculty Life &amp; Professional Development</a:t>
            </a:r>
          </a:p>
        </p:txBody>
      </p:sp>
      <p:pic>
        <p:nvPicPr>
          <p:cNvPr id="8" name="Picture 7">
            <a:extLst>
              <a:ext uri="{FF2B5EF4-FFF2-40B4-BE49-F238E27FC236}">
                <a16:creationId xmlns:a16="http://schemas.microsoft.com/office/drawing/2014/main" id="{62A22F10-1044-A242-B3FB-E28881235AB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50758" y="2337295"/>
            <a:ext cx="1499162" cy="422299"/>
          </a:xfrm>
          <a:prstGeom prst="rect">
            <a:avLst/>
          </a:prstGeom>
        </p:spPr>
      </p:pic>
      <p:pic>
        <p:nvPicPr>
          <p:cNvPr id="10" name="Picture 9">
            <a:extLst>
              <a:ext uri="{FF2B5EF4-FFF2-40B4-BE49-F238E27FC236}">
                <a16:creationId xmlns:a16="http://schemas.microsoft.com/office/drawing/2014/main" id="{0721B7BC-D050-DC45-91B4-6B9B3107404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83064" y="3962400"/>
            <a:ext cx="581175" cy="581175"/>
          </a:xfrm>
          <a:prstGeom prst="rect">
            <a:avLst/>
          </a:prstGeom>
        </p:spPr>
      </p:pic>
    </p:spTree>
    <p:extLst>
      <p:ext uri="{BB962C8B-B14F-4D97-AF65-F5344CB8AC3E}">
        <p14:creationId xmlns:p14="http://schemas.microsoft.com/office/powerpoint/2010/main" val="84359634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04B0705B-E5FD-014F-A251-11243BD86AEE}"/>
              </a:ext>
            </a:extLst>
          </p:cNvPr>
          <p:cNvSpPr txBox="1"/>
          <p:nvPr/>
        </p:nvSpPr>
        <p:spPr>
          <a:xfrm>
            <a:off x="685800" y="360432"/>
            <a:ext cx="10723416" cy="707886"/>
          </a:xfrm>
          <a:prstGeom prst="rect">
            <a:avLst/>
          </a:prstGeom>
          <a:noFill/>
        </p:spPr>
        <p:txBody>
          <a:bodyPr wrap="square" rtlCol="0">
            <a:spAutoFit/>
          </a:bodyPr>
          <a:lstStyle/>
          <a:p>
            <a:r>
              <a:rPr lang="en-US" sz="4000" b="1" dirty="0">
                <a:solidFill>
                  <a:schemeClr val="tx2"/>
                </a:solidFill>
              </a:rPr>
              <a:t>Teaching Evaluations: TED</a:t>
            </a:r>
          </a:p>
        </p:txBody>
      </p:sp>
      <p:sp>
        <p:nvSpPr>
          <p:cNvPr id="9" name="object 7">
            <a:extLst>
              <a:ext uri="{FF2B5EF4-FFF2-40B4-BE49-F238E27FC236}">
                <a16:creationId xmlns:a16="http://schemas.microsoft.com/office/drawing/2014/main" id="{24B51A6F-E7A8-7045-A591-712E95CFE83B}"/>
              </a:ext>
            </a:extLst>
          </p:cNvPr>
          <p:cNvSpPr/>
          <p:nvPr/>
        </p:nvSpPr>
        <p:spPr>
          <a:xfrm>
            <a:off x="701298" y="1266069"/>
            <a:ext cx="10271502" cy="45719"/>
          </a:xfrm>
          <a:custGeom>
            <a:avLst/>
            <a:gdLst/>
            <a:ahLst/>
            <a:cxnLst/>
            <a:rect l="l" t="t" r="r" b="b"/>
            <a:pathLst>
              <a:path w="10287000">
                <a:moveTo>
                  <a:pt x="0" y="0"/>
                </a:moveTo>
                <a:lnTo>
                  <a:pt x="10287000" y="1"/>
                </a:lnTo>
              </a:path>
            </a:pathLst>
          </a:custGeom>
          <a:ln w="28575">
            <a:solidFill>
              <a:srgbClr val="B6D17B"/>
            </a:solidFill>
          </a:ln>
        </p:spPr>
        <p:txBody>
          <a:bodyPr wrap="square" lIns="0" tIns="0" rIns="0" bIns="0" rtlCol="0"/>
          <a:lstStyle/>
          <a:p>
            <a:endParaRPr/>
          </a:p>
        </p:txBody>
      </p:sp>
      <p:sp>
        <p:nvSpPr>
          <p:cNvPr id="12" name="TextBox 11">
            <a:extLst>
              <a:ext uri="{FF2B5EF4-FFF2-40B4-BE49-F238E27FC236}">
                <a16:creationId xmlns:a16="http://schemas.microsoft.com/office/drawing/2014/main" id="{3FB180B1-C530-254C-902A-E08360E4FB3A}"/>
              </a:ext>
            </a:extLst>
          </p:cNvPr>
          <p:cNvSpPr txBox="1"/>
          <p:nvPr/>
        </p:nvSpPr>
        <p:spPr>
          <a:xfrm>
            <a:off x="701298" y="1422261"/>
            <a:ext cx="10749057" cy="4216539"/>
          </a:xfrm>
          <a:prstGeom prst="rect">
            <a:avLst/>
          </a:prstGeom>
          <a:noFill/>
        </p:spPr>
        <p:txBody>
          <a:bodyPr wrap="square" rtlCol="0">
            <a:spAutoFit/>
          </a:bodyPr>
          <a:lstStyle/>
          <a:p>
            <a:pPr lvl="0"/>
            <a:r>
              <a:rPr lang="en-US" sz="2400" b="1" dirty="0">
                <a:solidFill>
                  <a:schemeClr val="tx2"/>
                </a:solidFill>
              </a:rPr>
              <a:t>Teaching Evaluation Data (TED). </a:t>
            </a:r>
            <a:r>
              <a:rPr lang="en-US" sz="2400" dirty="0">
                <a:solidFill>
                  <a:schemeClr val="tx2"/>
                </a:solidFill>
              </a:rPr>
              <a:t>Evaluation collection systems funnel data into TED, a </a:t>
            </a:r>
            <a:r>
              <a:rPr lang="en-US" sz="2400" b="1" dirty="0">
                <a:solidFill>
                  <a:schemeClr val="tx2"/>
                </a:solidFill>
              </a:rPr>
              <a:t>reporting tool </a:t>
            </a:r>
            <a:r>
              <a:rPr lang="en-US" sz="2400" dirty="0">
                <a:solidFill>
                  <a:schemeClr val="tx2"/>
                </a:solidFill>
              </a:rPr>
              <a:t>for reviewing formally evaluated teaching activities.</a:t>
            </a:r>
          </a:p>
          <a:p>
            <a:pPr lvl="0"/>
            <a:endParaRPr lang="en-US" sz="2400" dirty="0">
              <a:solidFill>
                <a:schemeClr val="tx2"/>
              </a:solidFill>
            </a:endParaRPr>
          </a:p>
          <a:p>
            <a:pPr marL="342900" indent="-342900">
              <a:buFont typeface="Wingdings" pitchFamily="2" charset="2"/>
              <a:buChar char="§"/>
            </a:pPr>
            <a:r>
              <a:rPr lang="en-US" sz="2800" dirty="0"/>
              <a:t>You can access your TED report anytime via </a:t>
            </a:r>
            <a:r>
              <a:rPr lang="en-US" sz="2800" dirty="0" err="1"/>
              <a:t>my.med</a:t>
            </a:r>
            <a:endParaRPr lang="en-US" sz="2800" dirty="0"/>
          </a:p>
          <a:p>
            <a:pPr marL="342900" lvl="0" indent="-342900">
              <a:buFont typeface="Wingdings" pitchFamily="2" charset="2"/>
              <a:buChar char="§"/>
            </a:pPr>
            <a:r>
              <a:rPr lang="en-US" sz="2800" dirty="0"/>
              <a:t>Every six months, you will be emailed a link to your updated TED report</a:t>
            </a:r>
          </a:p>
          <a:p>
            <a:pPr marL="342900" lvl="0" indent="-342900">
              <a:buFont typeface="Wingdings" pitchFamily="2" charset="2"/>
              <a:buChar char="§"/>
            </a:pPr>
            <a:r>
              <a:rPr lang="en-US" sz="2800" dirty="0"/>
              <a:t>AT LEAST every six months, review your teaching evaluation data to ensure the following:</a:t>
            </a:r>
          </a:p>
          <a:p>
            <a:pPr marL="800100" lvl="1" indent="-342900">
              <a:buFont typeface="Wingdings" pitchFamily="2" charset="2"/>
              <a:buChar char="§"/>
            </a:pPr>
            <a:r>
              <a:rPr lang="en-US" sz="2800"/>
              <a:t>Evaluation </a:t>
            </a:r>
            <a:r>
              <a:rPr lang="en-US" sz="2800" dirty="0"/>
              <a:t>scores</a:t>
            </a:r>
          </a:p>
          <a:p>
            <a:pPr marL="800100" lvl="1" indent="-342900">
              <a:buFont typeface="Wingdings" pitchFamily="2" charset="2"/>
              <a:buChar char="§"/>
            </a:pPr>
            <a:r>
              <a:rPr lang="en-US" sz="2800" b="1" i="1" dirty="0"/>
              <a:t>Learner comments!</a:t>
            </a:r>
            <a:endParaRPr lang="en-US" sz="2800" dirty="0"/>
          </a:p>
        </p:txBody>
      </p:sp>
    </p:spTree>
    <p:extLst>
      <p:ext uri="{BB962C8B-B14F-4D97-AF65-F5344CB8AC3E}">
        <p14:creationId xmlns:p14="http://schemas.microsoft.com/office/powerpoint/2010/main" val="359800381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04B0705B-E5FD-014F-A251-11243BD86AEE}"/>
              </a:ext>
            </a:extLst>
          </p:cNvPr>
          <p:cNvSpPr txBox="1"/>
          <p:nvPr/>
        </p:nvSpPr>
        <p:spPr>
          <a:xfrm>
            <a:off x="685800" y="360432"/>
            <a:ext cx="10723416" cy="707886"/>
          </a:xfrm>
          <a:prstGeom prst="rect">
            <a:avLst/>
          </a:prstGeom>
          <a:noFill/>
        </p:spPr>
        <p:txBody>
          <a:bodyPr wrap="square" rtlCol="0">
            <a:spAutoFit/>
          </a:bodyPr>
          <a:lstStyle/>
          <a:p>
            <a:r>
              <a:rPr lang="en-US" sz="4000" b="1" dirty="0">
                <a:solidFill>
                  <a:schemeClr val="tx2"/>
                </a:solidFill>
              </a:rPr>
              <a:t>Teaching Evaluations: TED Basic Report</a:t>
            </a:r>
          </a:p>
        </p:txBody>
      </p:sp>
      <p:sp>
        <p:nvSpPr>
          <p:cNvPr id="10" name="Rectangle 9">
            <a:extLst>
              <a:ext uri="{FF2B5EF4-FFF2-40B4-BE49-F238E27FC236}">
                <a16:creationId xmlns:a16="http://schemas.microsoft.com/office/drawing/2014/main" id="{2082FC75-4159-C945-BC3B-A23AD9F45345}"/>
              </a:ext>
            </a:extLst>
          </p:cNvPr>
          <p:cNvSpPr/>
          <p:nvPr/>
        </p:nvSpPr>
        <p:spPr>
          <a:xfrm>
            <a:off x="3429000" y="714375"/>
            <a:ext cx="6019800" cy="5562600"/>
          </a:xfrm>
          <a:prstGeom prst="rect">
            <a:avLst/>
          </a:prstGeom>
          <a:noFill/>
        </p:spPr>
        <p:txBody>
          <a:bodyPr wrap="none" lIns="91440" tIns="45720" rIns="91440" bIns="45720">
            <a:prstTxWarp prst="textCircle">
              <a:avLst>
                <a:gd name="adj" fmla="val 10754836"/>
              </a:avLst>
            </a:prstTxWarp>
            <a:spAutoFit/>
          </a:bodyPr>
          <a:lstStyle/>
          <a:p>
            <a:pPr algn="ctr"/>
            <a:r>
              <a:rPr lang="en-US" sz="2400" b="0" cap="none" spc="0" dirty="0">
                <a:ln w="0"/>
                <a:gradFill>
                  <a:gsLst>
                    <a:gs pos="21000">
                      <a:schemeClr val="tx1">
                        <a:lumMod val="50000"/>
                        <a:lumOff val="50000"/>
                      </a:schemeClr>
                    </a:gs>
                    <a:gs pos="87000">
                      <a:schemeClr val="accent3">
                        <a:lumMod val="60000"/>
                        <a:lumOff val="40000"/>
                      </a:schemeClr>
                    </a:gs>
                  </a:gsLst>
                  <a:lin ang="5400000"/>
                </a:gradFill>
                <a:effectLst/>
              </a:rPr>
              <a:t>Research</a:t>
            </a:r>
            <a:r>
              <a:rPr lang="en-US" sz="2400" b="0" cap="none" spc="0" dirty="0">
                <a:ln w="0"/>
                <a:gradFill>
                  <a:gsLst>
                    <a:gs pos="21000">
                      <a:schemeClr val="tx1">
                        <a:lumMod val="50000"/>
                        <a:lumOff val="50000"/>
                      </a:schemeClr>
                    </a:gs>
                    <a:gs pos="88000">
                      <a:srgbClr val="C5C7CA"/>
                    </a:gs>
                  </a:gsLst>
                  <a:lin ang="5400000"/>
                </a:gradFill>
                <a:effectLst/>
              </a:rPr>
              <a:t> </a:t>
            </a:r>
            <a:r>
              <a:rPr lang="en-US" sz="2400" b="0" cap="none" spc="0" dirty="0">
                <a:ln w="0"/>
                <a:gradFill>
                  <a:gsLst>
                    <a:gs pos="21000">
                      <a:schemeClr val="tx1">
                        <a:lumMod val="50000"/>
                        <a:lumOff val="50000"/>
                      </a:schemeClr>
                    </a:gs>
                    <a:gs pos="88000">
                      <a:srgbClr val="92D050"/>
                    </a:gs>
                  </a:gsLst>
                  <a:lin ang="5400000"/>
                </a:gradFill>
                <a:effectLst/>
              </a:rPr>
              <a:t>Patient Care </a:t>
            </a:r>
            <a:r>
              <a:rPr lang="en-US" sz="2400" b="0" cap="none" spc="0" dirty="0">
                <a:ln w="0"/>
                <a:gradFill>
                  <a:gsLst>
                    <a:gs pos="21000">
                      <a:schemeClr val="tx1">
                        <a:lumMod val="50000"/>
                        <a:lumOff val="50000"/>
                      </a:schemeClr>
                    </a:gs>
                    <a:gs pos="88000">
                      <a:schemeClr val="accent3"/>
                    </a:gs>
                  </a:gsLst>
                  <a:lin ang="5400000"/>
                </a:gradFill>
                <a:effectLst/>
              </a:rPr>
              <a:t>Education</a:t>
            </a:r>
          </a:p>
        </p:txBody>
      </p:sp>
      <p:sp>
        <p:nvSpPr>
          <p:cNvPr id="9" name="object 7">
            <a:extLst>
              <a:ext uri="{FF2B5EF4-FFF2-40B4-BE49-F238E27FC236}">
                <a16:creationId xmlns:a16="http://schemas.microsoft.com/office/drawing/2014/main" id="{24B51A6F-E7A8-7045-A591-712E95CFE83B}"/>
              </a:ext>
            </a:extLst>
          </p:cNvPr>
          <p:cNvSpPr/>
          <p:nvPr/>
        </p:nvSpPr>
        <p:spPr>
          <a:xfrm>
            <a:off x="701298" y="1266069"/>
            <a:ext cx="10271502" cy="45719"/>
          </a:xfrm>
          <a:custGeom>
            <a:avLst/>
            <a:gdLst/>
            <a:ahLst/>
            <a:cxnLst/>
            <a:rect l="l" t="t" r="r" b="b"/>
            <a:pathLst>
              <a:path w="10287000">
                <a:moveTo>
                  <a:pt x="0" y="0"/>
                </a:moveTo>
                <a:lnTo>
                  <a:pt x="10287000" y="1"/>
                </a:lnTo>
              </a:path>
            </a:pathLst>
          </a:custGeom>
          <a:ln w="28575">
            <a:solidFill>
              <a:srgbClr val="B6D17B"/>
            </a:solidFill>
          </a:ln>
        </p:spPr>
        <p:txBody>
          <a:bodyPr wrap="square" lIns="0" tIns="0" rIns="0" bIns="0" rtlCol="0"/>
          <a:lstStyle/>
          <a:p>
            <a:endParaRPr/>
          </a:p>
        </p:txBody>
      </p:sp>
      <p:sp>
        <p:nvSpPr>
          <p:cNvPr id="4" name="Rectangle 3">
            <a:extLst>
              <a:ext uri="{FF2B5EF4-FFF2-40B4-BE49-F238E27FC236}">
                <a16:creationId xmlns:a16="http://schemas.microsoft.com/office/drawing/2014/main" id="{FED444A0-1B72-1149-ADE0-8DF666E512EE}"/>
              </a:ext>
            </a:extLst>
          </p:cNvPr>
          <p:cNvSpPr/>
          <p:nvPr/>
        </p:nvSpPr>
        <p:spPr>
          <a:xfrm>
            <a:off x="592810" y="3048000"/>
            <a:ext cx="2624380" cy="1815882"/>
          </a:xfrm>
          <a:prstGeom prst="rect">
            <a:avLst/>
          </a:prstGeom>
        </p:spPr>
        <p:txBody>
          <a:bodyPr wrap="square">
            <a:spAutoFit/>
          </a:bodyPr>
          <a:lstStyle/>
          <a:p>
            <a:pPr lvl="0"/>
            <a:r>
              <a:rPr lang="en-US" sz="2800" b="1" dirty="0">
                <a:solidFill>
                  <a:srgbClr val="C00000"/>
                </a:solidFill>
              </a:rPr>
              <a:t>Q. </a:t>
            </a:r>
            <a:r>
              <a:rPr lang="en-US" sz="2800" dirty="0">
                <a:solidFill>
                  <a:schemeClr val="tx2"/>
                </a:solidFill>
              </a:rPr>
              <a:t>Rate the overall quality of the teaching / presentation</a:t>
            </a:r>
            <a:endParaRPr lang="en-US" sz="2800" dirty="0"/>
          </a:p>
        </p:txBody>
      </p:sp>
      <p:pic>
        <p:nvPicPr>
          <p:cNvPr id="7" name="Picture 6">
            <a:extLst>
              <a:ext uri="{FF2B5EF4-FFF2-40B4-BE49-F238E27FC236}">
                <a16:creationId xmlns:a16="http://schemas.microsoft.com/office/drawing/2014/main" id="{8EE88667-1D4F-3A47-9193-41069AF26D9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76047" y="1422261"/>
            <a:ext cx="7577380" cy="5357031"/>
          </a:xfrm>
          <a:prstGeom prst="rect">
            <a:avLst/>
          </a:prstGeom>
        </p:spPr>
      </p:pic>
      <p:cxnSp>
        <p:nvCxnSpPr>
          <p:cNvPr id="11" name="Straight Arrow Connector 10">
            <a:extLst>
              <a:ext uri="{FF2B5EF4-FFF2-40B4-BE49-F238E27FC236}">
                <a16:creationId xmlns:a16="http://schemas.microsoft.com/office/drawing/2014/main" id="{5765211B-1729-914D-B685-3397C4713CAA}"/>
              </a:ext>
            </a:extLst>
          </p:cNvPr>
          <p:cNvCxnSpPr/>
          <p:nvPr/>
        </p:nvCxnSpPr>
        <p:spPr>
          <a:xfrm>
            <a:off x="701298" y="1676400"/>
            <a:ext cx="2270502" cy="0"/>
          </a:xfrm>
          <a:prstGeom prst="straightConnector1">
            <a:avLst/>
          </a:prstGeom>
          <a:ln w="50800">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4750172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04B0705B-E5FD-014F-A251-11243BD86AEE}"/>
              </a:ext>
            </a:extLst>
          </p:cNvPr>
          <p:cNvSpPr txBox="1"/>
          <p:nvPr/>
        </p:nvSpPr>
        <p:spPr>
          <a:xfrm>
            <a:off x="685800" y="360432"/>
            <a:ext cx="10723416" cy="707886"/>
          </a:xfrm>
          <a:prstGeom prst="rect">
            <a:avLst/>
          </a:prstGeom>
          <a:noFill/>
        </p:spPr>
        <p:txBody>
          <a:bodyPr wrap="square" rtlCol="0">
            <a:spAutoFit/>
          </a:bodyPr>
          <a:lstStyle/>
          <a:p>
            <a:r>
              <a:rPr lang="en-US" sz="4000" b="1" dirty="0">
                <a:solidFill>
                  <a:schemeClr val="tx2"/>
                </a:solidFill>
              </a:rPr>
              <a:t>Teaching Evaluations: TED Basic Report</a:t>
            </a:r>
          </a:p>
        </p:txBody>
      </p:sp>
      <p:sp>
        <p:nvSpPr>
          <p:cNvPr id="10" name="Rectangle 9">
            <a:extLst>
              <a:ext uri="{FF2B5EF4-FFF2-40B4-BE49-F238E27FC236}">
                <a16:creationId xmlns:a16="http://schemas.microsoft.com/office/drawing/2014/main" id="{2082FC75-4159-C945-BC3B-A23AD9F45345}"/>
              </a:ext>
            </a:extLst>
          </p:cNvPr>
          <p:cNvSpPr/>
          <p:nvPr/>
        </p:nvSpPr>
        <p:spPr>
          <a:xfrm>
            <a:off x="3429000" y="714375"/>
            <a:ext cx="6019800" cy="5562600"/>
          </a:xfrm>
          <a:prstGeom prst="rect">
            <a:avLst/>
          </a:prstGeom>
          <a:noFill/>
        </p:spPr>
        <p:txBody>
          <a:bodyPr wrap="none" lIns="91440" tIns="45720" rIns="91440" bIns="45720">
            <a:prstTxWarp prst="textCircle">
              <a:avLst>
                <a:gd name="adj" fmla="val 10754836"/>
              </a:avLst>
            </a:prstTxWarp>
            <a:spAutoFit/>
          </a:bodyPr>
          <a:lstStyle/>
          <a:p>
            <a:pPr algn="ctr"/>
            <a:r>
              <a:rPr lang="en-US" sz="2400" b="0" cap="none" spc="0" dirty="0">
                <a:ln w="0"/>
                <a:gradFill>
                  <a:gsLst>
                    <a:gs pos="21000">
                      <a:schemeClr val="tx1">
                        <a:lumMod val="50000"/>
                        <a:lumOff val="50000"/>
                      </a:schemeClr>
                    </a:gs>
                    <a:gs pos="87000">
                      <a:schemeClr val="accent3">
                        <a:lumMod val="60000"/>
                        <a:lumOff val="40000"/>
                      </a:schemeClr>
                    </a:gs>
                  </a:gsLst>
                  <a:lin ang="5400000"/>
                </a:gradFill>
                <a:effectLst/>
              </a:rPr>
              <a:t>Research</a:t>
            </a:r>
            <a:r>
              <a:rPr lang="en-US" sz="2400" b="0" cap="none" spc="0" dirty="0">
                <a:ln w="0"/>
                <a:gradFill>
                  <a:gsLst>
                    <a:gs pos="21000">
                      <a:schemeClr val="tx1">
                        <a:lumMod val="50000"/>
                        <a:lumOff val="50000"/>
                      </a:schemeClr>
                    </a:gs>
                    <a:gs pos="88000">
                      <a:srgbClr val="C5C7CA"/>
                    </a:gs>
                  </a:gsLst>
                  <a:lin ang="5400000"/>
                </a:gradFill>
                <a:effectLst/>
              </a:rPr>
              <a:t> </a:t>
            </a:r>
            <a:r>
              <a:rPr lang="en-US" sz="2400" b="0" cap="none" spc="0" dirty="0">
                <a:ln w="0"/>
                <a:gradFill>
                  <a:gsLst>
                    <a:gs pos="21000">
                      <a:schemeClr val="tx1">
                        <a:lumMod val="50000"/>
                        <a:lumOff val="50000"/>
                      </a:schemeClr>
                    </a:gs>
                    <a:gs pos="88000">
                      <a:srgbClr val="92D050"/>
                    </a:gs>
                  </a:gsLst>
                  <a:lin ang="5400000"/>
                </a:gradFill>
                <a:effectLst/>
              </a:rPr>
              <a:t>Patient Care </a:t>
            </a:r>
            <a:r>
              <a:rPr lang="en-US" sz="2400" b="0" cap="none" spc="0" dirty="0">
                <a:ln w="0"/>
                <a:gradFill>
                  <a:gsLst>
                    <a:gs pos="21000">
                      <a:schemeClr val="tx1">
                        <a:lumMod val="50000"/>
                        <a:lumOff val="50000"/>
                      </a:schemeClr>
                    </a:gs>
                    <a:gs pos="88000">
                      <a:schemeClr val="accent3"/>
                    </a:gs>
                  </a:gsLst>
                  <a:lin ang="5400000"/>
                </a:gradFill>
                <a:effectLst/>
              </a:rPr>
              <a:t>Education</a:t>
            </a:r>
          </a:p>
        </p:txBody>
      </p:sp>
      <p:sp>
        <p:nvSpPr>
          <p:cNvPr id="9" name="object 7">
            <a:extLst>
              <a:ext uri="{FF2B5EF4-FFF2-40B4-BE49-F238E27FC236}">
                <a16:creationId xmlns:a16="http://schemas.microsoft.com/office/drawing/2014/main" id="{24B51A6F-E7A8-7045-A591-712E95CFE83B}"/>
              </a:ext>
            </a:extLst>
          </p:cNvPr>
          <p:cNvSpPr/>
          <p:nvPr/>
        </p:nvSpPr>
        <p:spPr>
          <a:xfrm>
            <a:off x="701298" y="1266069"/>
            <a:ext cx="10271502" cy="45719"/>
          </a:xfrm>
          <a:custGeom>
            <a:avLst/>
            <a:gdLst/>
            <a:ahLst/>
            <a:cxnLst/>
            <a:rect l="l" t="t" r="r" b="b"/>
            <a:pathLst>
              <a:path w="10287000">
                <a:moveTo>
                  <a:pt x="0" y="0"/>
                </a:moveTo>
                <a:lnTo>
                  <a:pt x="10287000" y="1"/>
                </a:lnTo>
              </a:path>
            </a:pathLst>
          </a:custGeom>
          <a:ln w="28575">
            <a:solidFill>
              <a:srgbClr val="B6D17B"/>
            </a:solidFill>
          </a:ln>
        </p:spPr>
        <p:txBody>
          <a:bodyPr wrap="square" lIns="0" tIns="0" rIns="0" bIns="0" rtlCol="0"/>
          <a:lstStyle/>
          <a:p>
            <a:endParaRPr/>
          </a:p>
        </p:txBody>
      </p:sp>
      <p:sp>
        <p:nvSpPr>
          <p:cNvPr id="4" name="Rectangle 3">
            <a:extLst>
              <a:ext uri="{FF2B5EF4-FFF2-40B4-BE49-F238E27FC236}">
                <a16:creationId xmlns:a16="http://schemas.microsoft.com/office/drawing/2014/main" id="{FED444A0-1B72-1149-ADE0-8DF666E512EE}"/>
              </a:ext>
            </a:extLst>
          </p:cNvPr>
          <p:cNvSpPr/>
          <p:nvPr/>
        </p:nvSpPr>
        <p:spPr>
          <a:xfrm>
            <a:off x="592810" y="3048000"/>
            <a:ext cx="2624380" cy="1815882"/>
          </a:xfrm>
          <a:prstGeom prst="rect">
            <a:avLst/>
          </a:prstGeom>
        </p:spPr>
        <p:txBody>
          <a:bodyPr wrap="square">
            <a:spAutoFit/>
          </a:bodyPr>
          <a:lstStyle/>
          <a:p>
            <a:pPr lvl="0"/>
            <a:r>
              <a:rPr lang="en-US" sz="2800" b="1" dirty="0">
                <a:solidFill>
                  <a:srgbClr val="C00000"/>
                </a:solidFill>
              </a:rPr>
              <a:t>Q. </a:t>
            </a:r>
            <a:r>
              <a:rPr lang="en-US" sz="2800" dirty="0">
                <a:solidFill>
                  <a:schemeClr val="tx2"/>
                </a:solidFill>
              </a:rPr>
              <a:t>Rate the overall quality of the teaching / presentation</a:t>
            </a:r>
            <a:endParaRPr lang="en-US" sz="2800" dirty="0"/>
          </a:p>
        </p:txBody>
      </p:sp>
      <p:pic>
        <p:nvPicPr>
          <p:cNvPr id="3" name="Picture 2">
            <a:extLst>
              <a:ext uri="{FF2B5EF4-FFF2-40B4-BE49-F238E27FC236}">
                <a16:creationId xmlns:a16="http://schemas.microsoft.com/office/drawing/2014/main" id="{B566C846-98FF-A54E-A1C3-068C27BDDB8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27522" y="1311788"/>
            <a:ext cx="8577217" cy="5664200"/>
          </a:xfrm>
          <a:prstGeom prst="rect">
            <a:avLst/>
          </a:prstGeom>
        </p:spPr>
      </p:pic>
      <p:cxnSp>
        <p:nvCxnSpPr>
          <p:cNvPr id="11" name="Straight Arrow Connector 10">
            <a:extLst>
              <a:ext uri="{FF2B5EF4-FFF2-40B4-BE49-F238E27FC236}">
                <a16:creationId xmlns:a16="http://schemas.microsoft.com/office/drawing/2014/main" id="{1E327647-E853-1041-B1A2-B0746C2A4969}"/>
              </a:ext>
            </a:extLst>
          </p:cNvPr>
          <p:cNvCxnSpPr/>
          <p:nvPr/>
        </p:nvCxnSpPr>
        <p:spPr>
          <a:xfrm>
            <a:off x="701298" y="1600200"/>
            <a:ext cx="2270502" cy="0"/>
          </a:xfrm>
          <a:prstGeom prst="straightConnector1">
            <a:avLst/>
          </a:prstGeom>
          <a:ln w="50800">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2319786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04B0705B-E5FD-014F-A251-11243BD86AEE}"/>
              </a:ext>
            </a:extLst>
          </p:cNvPr>
          <p:cNvSpPr txBox="1"/>
          <p:nvPr/>
        </p:nvSpPr>
        <p:spPr>
          <a:xfrm>
            <a:off x="685800" y="360432"/>
            <a:ext cx="10723416" cy="707886"/>
          </a:xfrm>
          <a:prstGeom prst="rect">
            <a:avLst/>
          </a:prstGeom>
          <a:noFill/>
        </p:spPr>
        <p:txBody>
          <a:bodyPr wrap="square" rtlCol="0">
            <a:spAutoFit/>
          </a:bodyPr>
          <a:lstStyle/>
          <a:p>
            <a:r>
              <a:rPr lang="en-US" sz="4000" b="1" dirty="0">
                <a:solidFill>
                  <a:schemeClr val="tx2"/>
                </a:solidFill>
              </a:rPr>
              <a:t>Teaching Evaluations: TED Basic Report</a:t>
            </a:r>
          </a:p>
        </p:txBody>
      </p:sp>
      <p:sp>
        <p:nvSpPr>
          <p:cNvPr id="10" name="Rectangle 9">
            <a:extLst>
              <a:ext uri="{FF2B5EF4-FFF2-40B4-BE49-F238E27FC236}">
                <a16:creationId xmlns:a16="http://schemas.microsoft.com/office/drawing/2014/main" id="{2082FC75-4159-C945-BC3B-A23AD9F45345}"/>
              </a:ext>
            </a:extLst>
          </p:cNvPr>
          <p:cNvSpPr/>
          <p:nvPr/>
        </p:nvSpPr>
        <p:spPr>
          <a:xfrm>
            <a:off x="3429000" y="714375"/>
            <a:ext cx="6019800" cy="5562600"/>
          </a:xfrm>
          <a:prstGeom prst="rect">
            <a:avLst/>
          </a:prstGeom>
          <a:noFill/>
        </p:spPr>
        <p:txBody>
          <a:bodyPr wrap="none" lIns="91440" tIns="45720" rIns="91440" bIns="45720">
            <a:prstTxWarp prst="textCircle">
              <a:avLst>
                <a:gd name="adj" fmla="val 10754836"/>
              </a:avLst>
            </a:prstTxWarp>
            <a:spAutoFit/>
          </a:bodyPr>
          <a:lstStyle/>
          <a:p>
            <a:pPr algn="ctr"/>
            <a:r>
              <a:rPr lang="en-US" sz="2400" b="0" cap="none" spc="0" dirty="0">
                <a:ln w="0"/>
                <a:gradFill>
                  <a:gsLst>
                    <a:gs pos="21000">
                      <a:schemeClr val="tx1">
                        <a:lumMod val="50000"/>
                        <a:lumOff val="50000"/>
                      </a:schemeClr>
                    </a:gs>
                    <a:gs pos="87000">
                      <a:schemeClr val="accent3">
                        <a:lumMod val="60000"/>
                        <a:lumOff val="40000"/>
                      </a:schemeClr>
                    </a:gs>
                  </a:gsLst>
                  <a:lin ang="5400000"/>
                </a:gradFill>
                <a:effectLst/>
              </a:rPr>
              <a:t>Research</a:t>
            </a:r>
            <a:r>
              <a:rPr lang="en-US" sz="2400" b="0" cap="none" spc="0" dirty="0">
                <a:ln w="0"/>
                <a:gradFill>
                  <a:gsLst>
                    <a:gs pos="21000">
                      <a:schemeClr val="tx1">
                        <a:lumMod val="50000"/>
                        <a:lumOff val="50000"/>
                      </a:schemeClr>
                    </a:gs>
                    <a:gs pos="88000">
                      <a:srgbClr val="C5C7CA"/>
                    </a:gs>
                  </a:gsLst>
                  <a:lin ang="5400000"/>
                </a:gradFill>
                <a:effectLst/>
              </a:rPr>
              <a:t> </a:t>
            </a:r>
            <a:r>
              <a:rPr lang="en-US" sz="2400" b="0" cap="none" spc="0" dirty="0">
                <a:ln w="0"/>
                <a:gradFill>
                  <a:gsLst>
                    <a:gs pos="21000">
                      <a:schemeClr val="tx1">
                        <a:lumMod val="50000"/>
                        <a:lumOff val="50000"/>
                      </a:schemeClr>
                    </a:gs>
                    <a:gs pos="88000">
                      <a:srgbClr val="92D050"/>
                    </a:gs>
                  </a:gsLst>
                  <a:lin ang="5400000"/>
                </a:gradFill>
                <a:effectLst/>
              </a:rPr>
              <a:t>Patient Care </a:t>
            </a:r>
            <a:r>
              <a:rPr lang="en-US" sz="2400" b="0" cap="none" spc="0" dirty="0">
                <a:ln w="0"/>
                <a:gradFill>
                  <a:gsLst>
                    <a:gs pos="21000">
                      <a:schemeClr val="tx1">
                        <a:lumMod val="50000"/>
                        <a:lumOff val="50000"/>
                      </a:schemeClr>
                    </a:gs>
                    <a:gs pos="88000">
                      <a:schemeClr val="accent3"/>
                    </a:gs>
                  </a:gsLst>
                  <a:lin ang="5400000"/>
                </a:gradFill>
                <a:effectLst/>
              </a:rPr>
              <a:t>Education</a:t>
            </a:r>
          </a:p>
        </p:txBody>
      </p:sp>
      <p:sp>
        <p:nvSpPr>
          <p:cNvPr id="9" name="object 7">
            <a:extLst>
              <a:ext uri="{FF2B5EF4-FFF2-40B4-BE49-F238E27FC236}">
                <a16:creationId xmlns:a16="http://schemas.microsoft.com/office/drawing/2014/main" id="{24B51A6F-E7A8-7045-A591-712E95CFE83B}"/>
              </a:ext>
            </a:extLst>
          </p:cNvPr>
          <p:cNvSpPr/>
          <p:nvPr/>
        </p:nvSpPr>
        <p:spPr>
          <a:xfrm>
            <a:off x="701298" y="1266069"/>
            <a:ext cx="10271502" cy="45719"/>
          </a:xfrm>
          <a:custGeom>
            <a:avLst/>
            <a:gdLst/>
            <a:ahLst/>
            <a:cxnLst/>
            <a:rect l="l" t="t" r="r" b="b"/>
            <a:pathLst>
              <a:path w="10287000">
                <a:moveTo>
                  <a:pt x="0" y="0"/>
                </a:moveTo>
                <a:lnTo>
                  <a:pt x="10287000" y="1"/>
                </a:lnTo>
              </a:path>
            </a:pathLst>
          </a:custGeom>
          <a:ln w="28575">
            <a:solidFill>
              <a:srgbClr val="B6D17B"/>
            </a:solidFill>
          </a:ln>
        </p:spPr>
        <p:txBody>
          <a:bodyPr wrap="square" lIns="0" tIns="0" rIns="0" bIns="0" rtlCol="0"/>
          <a:lstStyle/>
          <a:p>
            <a:endParaRPr/>
          </a:p>
        </p:txBody>
      </p:sp>
      <p:sp>
        <p:nvSpPr>
          <p:cNvPr id="4" name="Rectangle 3">
            <a:extLst>
              <a:ext uri="{FF2B5EF4-FFF2-40B4-BE49-F238E27FC236}">
                <a16:creationId xmlns:a16="http://schemas.microsoft.com/office/drawing/2014/main" id="{FED444A0-1B72-1149-ADE0-8DF666E512EE}"/>
              </a:ext>
            </a:extLst>
          </p:cNvPr>
          <p:cNvSpPr/>
          <p:nvPr/>
        </p:nvSpPr>
        <p:spPr>
          <a:xfrm>
            <a:off x="592810" y="3048000"/>
            <a:ext cx="2624380" cy="1815882"/>
          </a:xfrm>
          <a:prstGeom prst="rect">
            <a:avLst/>
          </a:prstGeom>
        </p:spPr>
        <p:txBody>
          <a:bodyPr wrap="square">
            <a:spAutoFit/>
          </a:bodyPr>
          <a:lstStyle/>
          <a:p>
            <a:pPr lvl="0"/>
            <a:r>
              <a:rPr lang="en-US" sz="2800" b="1" dirty="0">
                <a:solidFill>
                  <a:srgbClr val="C00000"/>
                </a:solidFill>
              </a:rPr>
              <a:t>Q. </a:t>
            </a:r>
            <a:r>
              <a:rPr lang="en-US" sz="2800" dirty="0">
                <a:solidFill>
                  <a:schemeClr val="tx2"/>
                </a:solidFill>
              </a:rPr>
              <a:t>Rate the overall quality of the teaching / presentation</a:t>
            </a:r>
            <a:endParaRPr lang="en-US" sz="2800" dirty="0"/>
          </a:p>
        </p:txBody>
      </p:sp>
      <p:pic>
        <p:nvPicPr>
          <p:cNvPr id="6" name="Picture 5">
            <a:extLst>
              <a:ext uri="{FF2B5EF4-FFF2-40B4-BE49-F238E27FC236}">
                <a16:creationId xmlns:a16="http://schemas.microsoft.com/office/drawing/2014/main" id="{A7DC28D6-86C2-CE42-B630-1CE21632B8C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45748" y="1423552"/>
            <a:ext cx="8654101" cy="5434447"/>
          </a:xfrm>
          <a:prstGeom prst="rect">
            <a:avLst/>
          </a:prstGeom>
        </p:spPr>
      </p:pic>
      <p:cxnSp>
        <p:nvCxnSpPr>
          <p:cNvPr id="11" name="Straight Arrow Connector 10">
            <a:extLst>
              <a:ext uri="{FF2B5EF4-FFF2-40B4-BE49-F238E27FC236}">
                <a16:creationId xmlns:a16="http://schemas.microsoft.com/office/drawing/2014/main" id="{B2646287-C5B5-2C41-B3CB-18CA236C9BEA}"/>
              </a:ext>
            </a:extLst>
          </p:cNvPr>
          <p:cNvCxnSpPr/>
          <p:nvPr/>
        </p:nvCxnSpPr>
        <p:spPr>
          <a:xfrm>
            <a:off x="685800" y="1905000"/>
            <a:ext cx="2270502" cy="0"/>
          </a:xfrm>
          <a:prstGeom prst="straightConnector1">
            <a:avLst/>
          </a:prstGeom>
          <a:ln w="50800">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3268504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04B0705B-E5FD-014F-A251-11243BD86AEE}"/>
              </a:ext>
            </a:extLst>
          </p:cNvPr>
          <p:cNvSpPr txBox="1"/>
          <p:nvPr/>
        </p:nvSpPr>
        <p:spPr>
          <a:xfrm>
            <a:off x="685800" y="360432"/>
            <a:ext cx="10723416" cy="615553"/>
          </a:xfrm>
          <a:prstGeom prst="rect">
            <a:avLst/>
          </a:prstGeom>
          <a:noFill/>
        </p:spPr>
        <p:txBody>
          <a:bodyPr wrap="square" rtlCol="0">
            <a:spAutoFit/>
          </a:bodyPr>
          <a:lstStyle/>
          <a:p>
            <a:r>
              <a:rPr lang="en-US" sz="3400" b="1" dirty="0">
                <a:solidFill>
                  <a:schemeClr val="tx2"/>
                </a:solidFill>
              </a:rPr>
              <a:t>Teaching Evaluations: Notes on “Unevaluated” Teaching </a:t>
            </a:r>
          </a:p>
        </p:txBody>
      </p:sp>
      <p:sp>
        <p:nvSpPr>
          <p:cNvPr id="10" name="Rectangle 9">
            <a:extLst>
              <a:ext uri="{FF2B5EF4-FFF2-40B4-BE49-F238E27FC236}">
                <a16:creationId xmlns:a16="http://schemas.microsoft.com/office/drawing/2014/main" id="{2082FC75-4159-C945-BC3B-A23AD9F45345}"/>
              </a:ext>
            </a:extLst>
          </p:cNvPr>
          <p:cNvSpPr/>
          <p:nvPr/>
        </p:nvSpPr>
        <p:spPr>
          <a:xfrm>
            <a:off x="3429000" y="714375"/>
            <a:ext cx="6019800" cy="5562600"/>
          </a:xfrm>
          <a:prstGeom prst="rect">
            <a:avLst/>
          </a:prstGeom>
          <a:noFill/>
        </p:spPr>
        <p:txBody>
          <a:bodyPr wrap="none" lIns="91440" tIns="45720" rIns="91440" bIns="45720">
            <a:prstTxWarp prst="textCircle">
              <a:avLst>
                <a:gd name="adj" fmla="val 10754836"/>
              </a:avLst>
            </a:prstTxWarp>
            <a:spAutoFit/>
          </a:bodyPr>
          <a:lstStyle/>
          <a:p>
            <a:pPr algn="ctr"/>
            <a:r>
              <a:rPr lang="en-US" sz="2400" b="0" cap="none" spc="0" dirty="0">
                <a:ln w="0"/>
                <a:gradFill>
                  <a:gsLst>
                    <a:gs pos="21000">
                      <a:schemeClr val="tx1">
                        <a:lumMod val="50000"/>
                        <a:lumOff val="50000"/>
                      </a:schemeClr>
                    </a:gs>
                    <a:gs pos="87000">
                      <a:schemeClr val="accent3">
                        <a:lumMod val="60000"/>
                        <a:lumOff val="40000"/>
                      </a:schemeClr>
                    </a:gs>
                  </a:gsLst>
                  <a:lin ang="5400000"/>
                </a:gradFill>
                <a:effectLst/>
              </a:rPr>
              <a:t>Research</a:t>
            </a:r>
            <a:r>
              <a:rPr lang="en-US" sz="2400" b="0" cap="none" spc="0" dirty="0">
                <a:ln w="0"/>
                <a:gradFill>
                  <a:gsLst>
                    <a:gs pos="21000">
                      <a:schemeClr val="tx1">
                        <a:lumMod val="50000"/>
                        <a:lumOff val="50000"/>
                      </a:schemeClr>
                    </a:gs>
                    <a:gs pos="88000">
                      <a:srgbClr val="C5C7CA"/>
                    </a:gs>
                  </a:gsLst>
                  <a:lin ang="5400000"/>
                </a:gradFill>
                <a:effectLst/>
              </a:rPr>
              <a:t> </a:t>
            </a:r>
            <a:r>
              <a:rPr lang="en-US" sz="2400" b="0" cap="none" spc="0" dirty="0">
                <a:ln w="0"/>
                <a:gradFill>
                  <a:gsLst>
                    <a:gs pos="21000">
                      <a:schemeClr val="tx1">
                        <a:lumMod val="50000"/>
                        <a:lumOff val="50000"/>
                      </a:schemeClr>
                    </a:gs>
                    <a:gs pos="88000">
                      <a:srgbClr val="92D050"/>
                    </a:gs>
                  </a:gsLst>
                  <a:lin ang="5400000"/>
                </a:gradFill>
                <a:effectLst/>
              </a:rPr>
              <a:t>Patient Care </a:t>
            </a:r>
            <a:r>
              <a:rPr lang="en-US" sz="2400" b="0" cap="none" spc="0" dirty="0">
                <a:ln w="0"/>
                <a:gradFill>
                  <a:gsLst>
                    <a:gs pos="21000">
                      <a:schemeClr val="tx1">
                        <a:lumMod val="50000"/>
                        <a:lumOff val="50000"/>
                      </a:schemeClr>
                    </a:gs>
                    <a:gs pos="88000">
                      <a:schemeClr val="accent3"/>
                    </a:gs>
                  </a:gsLst>
                  <a:lin ang="5400000"/>
                </a:gradFill>
                <a:effectLst/>
              </a:rPr>
              <a:t>Education</a:t>
            </a:r>
          </a:p>
        </p:txBody>
      </p:sp>
      <p:sp>
        <p:nvSpPr>
          <p:cNvPr id="9" name="object 7">
            <a:extLst>
              <a:ext uri="{FF2B5EF4-FFF2-40B4-BE49-F238E27FC236}">
                <a16:creationId xmlns:a16="http://schemas.microsoft.com/office/drawing/2014/main" id="{24B51A6F-E7A8-7045-A591-712E95CFE83B}"/>
              </a:ext>
            </a:extLst>
          </p:cNvPr>
          <p:cNvSpPr/>
          <p:nvPr/>
        </p:nvSpPr>
        <p:spPr>
          <a:xfrm>
            <a:off x="701298" y="1266069"/>
            <a:ext cx="10271502" cy="45719"/>
          </a:xfrm>
          <a:custGeom>
            <a:avLst/>
            <a:gdLst/>
            <a:ahLst/>
            <a:cxnLst/>
            <a:rect l="l" t="t" r="r" b="b"/>
            <a:pathLst>
              <a:path w="10287000">
                <a:moveTo>
                  <a:pt x="0" y="0"/>
                </a:moveTo>
                <a:lnTo>
                  <a:pt x="10287000" y="1"/>
                </a:lnTo>
              </a:path>
            </a:pathLst>
          </a:custGeom>
          <a:ln w="28575">
            <a:solidFill>
              <a:srgbClr val="B6D17B"/>
            </a:solidFill>
          </a:ln>
        </p:spPr>
        <p:txBody>
          <a:bodyPr wrap="square" lIns="0" tIns="0" rIns="0" bIns="0" rtlCol="0"/>
          <a:lstStyle/>
          <a:p>
            <a:endParaRPr/>
          </a:p>
        </p:txBody>
      </p:sp>
      <p:sp>
        <p:nvSpPr>
          <p:cNvPr id="12" name="TextBox 11">
            <a:extLst>
              <a:ext uri="{FF2B5EF4-FFF2-40B4-BE49-F238E27FC236}">
                <a16:creationId xmlns:a16="http://schemas.microsoft.com/office/drawing/2014/main" id="{3FB180B1-C530-254C-902A-E08360E4FB3A}"/>
              </a:ext>
            </a:extLst>
          </p:cNvPr>
          <p:cNvSpPr txBox="1"/>
          <p:nvPr/>
        </p:nvSpPr>
        <p:spPr>
          <a:xfrm>
            <a:off x="701298" y="1422261"/>
            <a:ext cx="10749057" cy="4801314"/>
          </a:xfrm>
          <a:prstGeom prst="rect">
            <a:avLst/>
          </a:prstGeom>
          <a:noFill/>
        </p:spPr>
        <p:txBody>
          <a:bodyPr wrap="square" rtlCol="0">
            <a:spAutoFit/>
          </a:bodyPr>
          <a:lstStyle/>
          <a:p>
            <a:pPr marL="342900" lvl="0" indent="-342900">
              <a:buFont typeface="Wingdings" pitchFamily="2" charset="2"/>
              <a:buChar char="§"/>
            </a:pPr>
            <a:r>
              <a:rPr lang="en-US" sz="2400" dirty="0">
                <a:solidFill>
                  <a:schemeClr val="tx2">
                    <a:lumMod val="50000"/>
                  </a:schemeClr>
                </a:solidFill>
              </a:rPr>
              <a:t>Some forms of teaching are not/cannot be evaluated and then reported via TED</a:t>
            </a:r>
          </a:p>
          <a:p>
            <a:pPr marL="800100" lvl="1" indent="-342900">
              <a:buFont typeface="Wingdings" pitchFamily="2" charset="2"/>
              <a:buChar char="§"/>
            </a:pPr>
            <a:r>
              <a:rPr lang="en-US" sz="2400" dirty="0"/>
              <a:t>Assessment activities</a:t>
            </a:r>
          </a:p>
          <a:p>
            <a:pPr marL="800100" lvl="1" indent="-342900">
              <a:buFont typeface="Wingdings" pitchFamily="2" charset="2"/>
              <a:buChar char="§"/>
            </a:pPr>
            <a:r>
              <a:rPr lang="en-US" sz="2400" dirty="0"/>
              <a:t>Educational service and leadership (e.g., course directorships)</a:t>
            </a:r>
          </a:p>
          <a:p>
            <a:pPr marL="800100" lvl="1" indent="-342900">
              <a:buFont typeface="Wingdings" pitchFamily="2" charset="2"/>
              <a:buChar char="§"/>
            </a:pPr>
            <a:r>
              <a:rPr lang="en-US" sz="2400" dirty="0"/>
              <a:t>Lab rotations/pre-thesis research</a:t>
            </a:r>
          </a:p>
          <a:p>
            <a:pPr marL="800100" lvl="1" indent="-342900">
              <a:buFont typeface="Wingdings" pitchFamily="2" charset="2"/>
              <a:buChar char="§"/>
            </a:pPr>
            <a:r>
              <a:rPr lang="en-US" sz="2400" dirty="0"/>
              <a:t>Longitudinal mentorship</a:t>
            </a:r>
          </a:p>
          <a:p>
            <a:pPr marL="800100" lvl="1" indent="-342900">
              <a:buFont typeface="Wingdings" pitchFamily="2" charset="2"/>
              <a:buChar char="§"/>
            </a:pPr>
            <a:r>
              <a:rPr lang="en-US" sz="2400" dirty="0"/>
              <a:t>Supervised scholarship </a:t>
            </a:r>
          </a:p>
          <a:p>
            <a:pPr marL="342900" indent="-342900">
              <a:buFont typeface="Wingdings" pitchFamily="2" charset="2"/>
              <a:buChar char="§"/>
            </a:pPr>
            <a:r>
              <a:rPr lang="en-US" sz="2400" dirty="0"/>
              <a:t>You should track all teaching quantity, including these forms of teaching, in the Teaching Workbook (even beyond your 100 credit per academic year requirement)</a:t>
            </a:r>
          </a:p>
          <a:p>
            <a:pPr marL="342900" lvl="0" indent="-342900">
              <a:buFont typeface="Wingdings" pitchFamily="2" charset="2"/>
              <a:buChar char="§"/>
            </a:pPr>
            <a:r>
              <a:rPr lang="en-US" sz="2400" dirty="0">
                <a:solidFill>
                  <a:schemeClr val="tx2">
                    <a:lumMod val="50000"/>
                  </a:schemeClr>
                </a:solidFill>
              </a:rPr>
              <a:t>When delivering talks for non-Penn learners, ask hosting institution to provide you with evaluations (e.g., any CME events) or use the PSOM evaluation form to collect learner data</a:t>
            </a:r>
          </a:p>
          <a:p>
            <a:pPr marL="342900" lvl="0" indent="-342900">
              <a:buFont typeface="Wingdings" pitchFamily="2" charset="2"/>
              <a:buChar char="§"/>
            </a:pPr>
            <a:r>
              <a:rPr lang="en-US" sz="2400" dirty="0">
                <a:solidFill>
                  <a:schemeClr val="tx2">
                    <a:lumMod val="50000"/>
                  </a:schemeClr>
                </a:solidFill>
              </a:rPr>
              <a:t>Reach out to your Education Officer as needed –and at least once a year</a:t>
            </a:r>
          </a:p>
          <a:p>
            <a:pPr marL="342900" indent="-342900">
              <a:buFont typeface="Wingdings" pitchFamily="2" charset="2"/>
              <a:buChar char="§"/>
            </a:pPr>
            <a:endParaRPr lang="en-US" b="1" dirty="0"/>
          </a:p>
        </p:txBody>
      </p:sp>
    </p:spTree>
    <p:extLst>
      <p:ext uri="{BB962C8B-B14F-4D97-AF65-F5344CB8AC3E}">
        <p14:creationId xmlns:p14="http://schemas.microsoft.com/office/powerpoint/2010/main" val="318217500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04B0705B-E5FD-014F-A251-11243BD86AEE}"/>
              </a:ext>
            </a:extLst>
          </p:cNvPr>
          <p:cNvSpPr txBox="1"/>
          <p:nvPr/>
        </p:nvSpPr>
        <p:spPr>
          <a:xfrm>
            <a:off x="685800" y="360432"/>
            <a:ext cx="10723416" cy="584775"/>
          </a:xfrm>
          <a:prstGeom prst="rect">
            <a:avLst/>
          </a:prstGeom>
          <a:noFill/>
        </p:spPr>
        <p:txBody>
          <a:bodyPr wrap="square" rtlCol="0">
            <a:spAutoFit/>
          </a:bodyPr>
          <a:lstStyle/>
          <a:p>
            <a:r>
              <a:rPr lang="en-US" sz="3200" b="1" dirty="0">
                <a:solidFill>
                  <a:schemeClr val="tx2"/>
                </a:solidFill>
              </a:rPr>
              <a:t>Teaching Evaluations: Reappointment &amp; Promotion Reviews</a:t>
            </a:r>
          </a:p>
        </p:txBody>
      </p:sp>
      <p:sp>
        <p:nvSpPr>
          <p:cNvPr id="9" name="object 7">
            <a:extLst>
              <a:ext uri="{FF2B5EF4-FFF2-40B4-BE49-F238E27FC236}">
                <a16:creationId xmlns:a16="http://schemas.microsoft.com/office/drawing/2014/main" id="{24B51A6F-E7A8-7045-A591-712E95CFE83B}"/>
              </a:ext>
            </a:extLst>
          </p:cNvPr>
          <p:cNvSpPr/>
          <p:nvPr/>
        </p:nvSpPr>
        <p:spPr>
          <a:xfrm>
            <a:off x="701298" y="1266069"/>
            <a:ext cx="10271502" cy="45719"/>
          </a:xfrm>
          <a:custGeom>
            <a:avLst/>
            <a:gdLst/>
            <a:ahLst/>
            <a:cxnLst/>
            <a:rect l="l" t="t" r="r" b="b"/>
            <a:pathLst>
              <a:path w="10287000">
                <a:moveTo>
                  <a:pt x="0" y="0"/>
                </a:moveTo>
                <a:lnTo>
                  <a:pt x="10287000" y="1"/>
                </a:lnTo>
              </a:path>
            </a:pathLst>
          </a:custGeom>
          <a:ln w="28575">
            <a:solidFill>
              <a:srgbClr val="B6D17B"/>
            </a:solidFill>
          </a:ln>
        </p:spPr>
        <p:txBody>
          <a:bodyPr wrap="square" lIns="0" tIns="0" rIns="0" bIns="0" rtlCol="0"/>
          <a:lstStyle/>
          <a:p>
            <a:endParaRPr/>
          </a:p>
        </p:txBody>
      </p:sp>
      <p:sp>
        <p:nvSpPr>
          <p:cNvPr id="13" name="TextBox 12">
            <a:extLst>
              <a:ext uri="{FF2B5EF4-FFF2-40B4-BE49-F238E27FC236}">
                <a16:creationId xmlns:a16="http://schemas.microsoft.com/office/drawing/2014/main" id="{BF9C4D43-4DBC-5C46-A223-E6F46E270EFC}"/>
              </a:ext>
            </a:extLst>
          </p:cNvPr>
          <p:cNvSpPr txBox="1"/>
          <p:nvPr/>
        </p:nvSpPr>
        <p:spPr>
          <a:xfrm>
            <a:off x="701298" y="1905000"/>
            <a:ext cx="10500102" cy="3416320"/>
          </a:xfrm>
          <a:prstGeom prst="rect">
            <a:avLst/>
          </a:prstGeom>
          <a:solidFill>
            <a:schemeClr val="accent3">
              <a:lumMod val="20000"/>
              <a:lumOff val="80000"/>
              <a:alpha val="45000"/>
            </a:schemeClr>
          </a:solidFill>
          <a:ln>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p:spPr>
        <p:txBody>
          <a:bodyPr wrap="square" rtlCol="0">
            <a:spAutoFit/>
          </a:bodyPr>
          <a:lstStyle/>
          <a:p>
            <a:pPr lvl="1"/>
            <a:r>
              <a:rPr lang="en-US" sz="3600" i="1" dirty="0"/>
              <a:t>At review time … If a considerable amount of teaching that you do is not reportable via TED, then you may be asked by your Education Officer for supplementary materials, such as letters from trainees or documentation of trainee productivity through scholarship or other projects.</a:t>
            </a:r>
          </a:p>
        </p:txBody>
      </p:sp>
    </p:spTree>
    <p:extLst>
      <p:ext uri="{BB962C8B-B14F-4D97-AF65-F5344CB8AC3E}">
        <p14:creationId xmlns:p14="http://schemas.microsoft.com/office/powerpoint/2010/main" val="404705079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04B0705B-E5FD-014F-A251-11243BD86AEE}"/>
              </a:ext>
            </a:extLst>
          </p:cNvPr>
          <p:cNvSpPr txBox="1"/>
          <p:nvPr/>
        </p:nvSpPr>
        <p:spPr>
          <a:xfrm>
            <a:off x="685800" y="360432"/>
            <a:ext cx="10723416" cy="584775"/>
          </a:xfrm>
          <a:prstGeom prst="rect">
            <a:avLst/>
          </a:prstGeom>
          <a:noFill/>
        </p:spPr>
        <p:txBody>
          <a:bodyPr wrap="square" rtlCol="0">
            <a:spAutoFit/>
          </a:bodyPr>
          <a:lstStyle/>
          <a:p>
            <a:r>
              <a:rPr lang="en-US" sz="3200" b="1" dirty="0">
                <a:solidFill>
                  <a:schemeClr val="tx2"/>
                </a:solidFill>
              </a:rPr>
              <a:t>Teaching: Myths, Poor Advice, &amp; Just Plain </a:t>
            </a:r>
            <a:r>
              <a:rPr lang="en-US" sz="3200" b="1" dirty="0" err="1">
                <a:solidFill>
                  <a:schemeClr val="tx2"/>
                </a:solidFill>
              </a:rPr>
              <a:t>Ol</a:t>
            </a:r>
            <a:r>
              <a:rPr lang="en-US" sz="3200" b="1" dirty="0">
                <a:solidFill>
                  <a:schemeClr val="tx2"/>
                </a:solidFill>
              </a:rPr>
              <a:t>’ Bad Info</a:t>
            </a:r>
          </a:p>
        </p:txBody>
      </p:sp>
      <p:sp>
        <p:nvSpPr>
          <p:cNvPr id="10" name="Rectangle 9">
            <a:extLst>
              <a:ext uri="{FF2B5EF4-FFF2-40B4-BE49-F238E27FC236}">
                <a16:creationId xmlns:a16="http://schemas.microsoft.com/office/drawing/2014/main" id="{2082FC75-4159-C945-BC3B-A23AD9F45345}"/>
              </a:ext>
            </a:extLst>
          </p:cNvPr>
          <p:cNvSpPr/>
          <p:nvPr/>
        </p:nvSpPr>
        <p:spPr>
          <a:xfrm>
            <a:off x="3429000" y="714375"/>
            <a:ext cx="6019800" cy="5562600"/>
          </a:xfrm>
          <a:prstGeom prst="rect">
            <a:avLst/>
          </a:prstGeom>
          <a:noFill/>
        </p:spPr>
        <p:txBody>
          <a:bodyPr wrap="none" lIns="91440" tIns="45720" rIns="91440" bIns="45720">
            <a:prstTxWarp prst="textCircle">
              <a:avLst>
                <a:gd name="adj" fmla="val 10754836"/>
              </a:avLst>
            </a:prstTxWarp>
            <a:spAutoFit/>
          </a:bodyPr>
          <a:lstStyle/>
          <a:p>
            <a:pPr algn="ctr"/>
            <a:r>
              <a:rPr lang="en-US" sz="2400" b="0" cap="none" spc="0" dirty="0">
                <a:ln w="0"/>
                <a:gradFill>
                  <a:gsLst>
                    <a:gs pos="21000">
                      <a:schemeClr val="tx1">
                        <a:lumMod val="50000"/>
                        <a:lumOff val="50000"/>
                      </a:schemeClr>
                    </a:gs>
                    <a:gs pos="87000">
                      <a:schemeClr val="accent3">
                        <a:lumMod val="60000"/>
                        <a:lumOff val="40000"/>
                      </a:schemeClr>
                    </a:gs>
                  </a:gsLst>
                  <a:lin ang="5400000"/>
                </a:gradFill>
                <a:effectLst/>
              </a:rPr>
              <a:t>Research</a:t>
            </a:r>
            <a:r>
              <a:rPr lang="en-US" sz="2400" b="0" cap="none" spc="0" dirty="0">
                <a:ln w="0"/>
                <a:gradFill>
                  <a:gsLst>
                    <a:gs pos="21000">
                      <a:schemeClr val="tx1">
                        <a:lumMod val="50000"/>
                        <a:lumOff val="50000"/>
                      </a:schemeClr>
                    </a:gs>
                    <a:gs pos="88000">
                      <a:srgbClr val="C5C7CA"/>
                    </a:gs>
                  </a:gsLst>
                  <a:lin ang="5400000"/>
                </a:gradFill>
                <a:effectLst/>
              </a:rPr>
              <a:t> </a:t>
            </a:r>
            <a:r>
              <a:rPr lang="en-US" sz="2400" b="0" cap="none" spc="0" dirty="0">
                <a:ln w="0"/>
                <a:gradFill>
                  <a:gsLst>
                    <a:gs pos="21000">
                      <a:schemeClr val="tx1">
                        <a:lumMod val="50000"/>
                        <a:lumOff val="50000"/>
                      </a:schemeClr>
                    </a:gs>
                    <a:gs pos="88000">
                      <a:srgbClr val="92D050"/>
                    </a:gs>
                  </a:gsLst>
                  <a:lin ang="5400000"/>
                </a:gradFill>
                <a:effectLst/>
              </a:rPr>
              <a:t>Patient Care </a:t>
            </a:r>
            <a:r>
              <a:rPr lang="en-US" sz="2400" b="0" cap="none" spc="0" dirty="0">
                <a:ln w="0"/>
                <a:gradFill>
                  <a:gsLst>
                    <a:gs pos="21000">
                      <a:schemeClr val="tx1">
                        <a:lumMod val="50000"/>
                        <a:lumOff val="50000"/>
                      </a:schemeClr>
                    </a:gs>
                    <a:gs pos="88000">
                      <a:schemeClr val="accent3"/>
                    </a:gs>
                  </a:gsLst>
                  <a:lin ang="5400000"/>
                </a:gradFill>
                <a:effectLst/>
              </a:rPr>
              <a:t>Education</a:t>
            </a:r>
          </a:p>
        </p:txBody>
      </p:sp>
      <p:sp>
        <p:nvSpPr>
          <p:cNvPr id="9" name="object 7">
            <a:extLst>
              <a:ext uri="{FF2B5EF4-FFF2-40B4-BE49-F238E27FC236}">
                <a16:creationId xmlns:a16="http://schemas.microsoft.com/office/drawing/2014/main" id="{24B51A6F-E7A8-7045-A591-712E95CFE83B}"/>
              </a:ext>
            </a:extLst>
          </p:cNvPr>
          <p:cNvSpPr/>
          <p:nvPr/>
        </p:nvSpPr>
        <p:spPr>
          <a:xfrm>
            <a:off x="701298" y="1266069"/>
            <a:ext cx="10271502" cy="45719"/>
          </a:xfrm>
          <a:custGeom>
            <a:avLst/>
            <a:gdLst/>
            <a:ahLst/>
            <a:cxnLst/>
            <a:rect l="l" t="t" r="r" b="b"/>
            <a:pathLst>
              <a:path w="10287000">
                <a:moveTo>
                  <a:pt x="0" y="0"/>
                </a:moveTo>
                <a:lnTo>
                  <a:pt x="10287000" y="1"/>
                </a:lnTo>
              </a:path>
            </a:pathLst>
          </a:custGeom>
          <a:ln w="28575">
            <a:solidFill>
              <a:srgbClr val="B6D17B"/>
            </a:solidFill>
          </a:ln>
        </p:spPr>
        <p:txBody>
          <a:bodyPr wrap="square" lIns="0" tIns="0" rIns="0" bIns="0" rtlCol="0"/>
          <a:lstStyle/>
          <a:p>
            <a:endParaRPr/>
          </a:p>
        </p:txBody>
      </p:sp>
      <p:sp>
        <p:nvSpPr>
          <p:cNvPr id="12" name="TextBox 11">
            <a:extLst>
              <a:ext uri="{FF2B5EF4-FFF2-40B4-BE49-F238E27FC236}">
                <a16:creationId xmlns:a16="http://schemas.microsoft.com/office/drawing/2014/main" id="{3FB180B1-C530-254C-902A-E08360E4FB3A}"/>
              </a:ext>
            </a:extLst>
          </p:cNvPr>
          <p:cNvSpPr txBox="1"/>
          <p:nvPr/>
        </p:nvSpPr>
        <p:spPr>
          <a:xfrm>
            <a:off x="701298" y="1422261"/>
            <a:ext cx="10749057" cy="4401205"/>
          </a:xfrm>
          <a:prstGeom prst="rect">
            <a:avLst/>
          </a:prstGeom>
          <a:noFill/>
        </p:spPr>
        <p:txBody>
          <a:bodyPr wrap="square" rtlCol="0">
            <a:spAutoFit/>
          </a:bodyPr>
          <a:lstStyle/>
          <a:p>
            <a:pPr marL="342900" lvl="0" indent="-342900">
              <a:buFont typeface="Wingdings" pitchFamily="2" charset="2"/>
              <a:buChar char="§"/>
            </a:pPr>
            <a:r>
              <a:rPr lang="en-US" sz="2800" dirty="0">
                <a:solidFill>
                  <a:schemeClr val="tx2"/>
                </a:solidFill>
              </a:rPr>
              <a:t>“Don’t teach”</a:t>
            </a:r>
          </a:p>
          <a:p>
            <a:pPr marL="342900" lvl="0" indent="-342900">
              <a:buFont typeface="Wingdings" pitchFamily="2" charset="2"/>
              <a:buChar char="§"/>
            </a:pPr>
            <a:r>
              <a:rPr lang="en-US" sz="2800" dirty="0">
                <a:solidFill>
                  <a:schemeClr val="tx2"/>
                </a:solidFill>
              </a:rPr>
              <a:t>“Don’t teach medical school students”</a:t>
            </a:r>
          </a:p>
          <a:p>
            <a:pPr marL="342900" lvl="0" indent="-342900">
              <a:buFont typeface="Wingdings" pitchFamily="2" charset="2"/>
              <a:buChar char="§"/>
            </a:pPr>
            <a:r>
              <a:rPr lang="en-US" sz="2800" dirty="0">
                <a:solidFill>
                  <a:schemeClr val="tx2"/>
                </a:solidFill>
              </a:rPr>
              <a:t>“Don’t teach your first few years”</a:t>
            </a:r>
          </a:p>
          <a:p>
            <a:pPr marL="342900" indent="-342900">
              <a:buFont typeface="Wingdings" pitchFamily="2" charset="2"/>
              <a:buChar char="§"/>
            </a:pPr>
            <a:r>
              <a:rPr lang="en-US" sz="2800" dirty="0">
                <a:solidFill>
                  <a:schemeClr val="tx2"/>
                </a:solidFill>
              </a:rPr>
              <a:t>“One bad teaching evaluation will tank your promotion”</a:t>
            </a:r>
          </a:p>
          <a:p>
            <a:pPr marL="342900" indent="-342900">
              <a:buFont typeface="Wingdings" pitchFamily="2" charset="2"/>
              <a:buChar char="§"/>
            </a:pPr>
            <a:r>
              <a:rPr lang="en-US" sz="2800" dirty="0">
                <a:solidFill>
                  <a:schemeClr val="tx2"/>
                </a:solidFill>
              </a:rPr>
              <a:t>“Teaching in some categories counts more and/or means more to COAP than others” (e.g., teaching medical students is more important than facilitating a lab rotation)</a:t>
            </a:r>
          </a:p>
          <a:p>
            <a:pPr marL="342900" indent="-342900">
              <a:buFont typeface="Wingdings" pitchFamily="2" charset="2"/>
              <a:buChar char="§"/>
            </a:pPr>
            <a:r>
              <a:rPr lang="en-US" sz="2800" dirty="0">
                <a:solidFill>
                  <a:schemeClr val="tx2"/>
                </a:solidFill>
              </a:rPr>
              <a:t>“Teaching in other Penn schools counts less and/or means less than teaching via PSOM”</a:t>
            </a:r>
          </a:p>
          <a:p>
            <a:pPr marL="342900" indent="-342900">
              <a:buFont typeface="Wingdings" pitchFamily="2" charset="2"/>
              <a:buChar char="§"/>
            </a:pPr>
            <a:r>
              <a:rPr lang="en-US" sz="2800" dirty="0">
                <a:solidFill>
                  <a:schemeClr val="tx2"/>
                </a:solidFill>
              </a:rPr>
              <a:t>“COAP doesn’t really care about teaching”</a:t>
            </a:r>
            <a:endParaRPr lang="en-US" b="1" dirty="0"/>
          </a:p>
        </p:txBody>
      </p:sp>
    </p:spTree>
    <p:extLst>
      <p:ext uri="{BB962C8B-B14F-4D97-AF65-F5344CB8AC3E}">
        <p14:creationId xmlns:p14="http://schemas.microsoft.com/office/powerpoint/2010/main" val="70607268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2082FC75-4159-C945-BC3B-A23AD9F45345}"/>
              </a:ext>
            </a:extLst>
          </p:cNvPr>
          <p:cNvSpPr/>
          <p:nvPr/>
        </p:nvSpPr>
        <p:spPr>
          <a:xfrm>
            <a:off x="3405177" y="209227"/>
            <a:ext cx="6019800" cy="5562600"/>
          </a:xfrm>
          <a:prstGeom prst="rect">
            <a:avLst/>
          </a:prstGeom>
          <a:noFill/>
        </p:spPr>
        <p:txBody>
          <a:bodyPr wrap="none" lIns="91440" tIns="45720" rIns="91440" bIns="45720">
            <a:prstTxWarp prst="textCircle">
              <a:avLst>
                <a:gd name="adj" fmla="val 10754836"/>
              </a:avLst>
            </a:prstTxWarp>
            <a:spAutoFit/>
          </a:bodyPr>
          <a:lstStyle/>
          <a:p>
            <a:pPr algn="ctr"/>
            <a:r>
              <a:rPr lang="en-US" sz="2400" b="0" cap="none" spc="0" dirty="0">
                <a:ln w="0"/>
                <a:gradFill>
                  <a:gsLst>
                    <a:gs pos="21000">
                      <a:schemeClr val="tx1">
                        <a:lumMod val="50000"/>
                        <a:lumOff val="50000"/>
                      </a:schemeClr>
                    </a:gs>
                    <a:gs pos="87000">
                      <a:schemeClr val="accent3">
                        <a:lumMod val="60000"/>
                        <a:lumOff val="40000"/>
                      </a:schemeClr>
                    </a:gs>
                  </a:gsLst>
                  <a:lin ang="5400000"/>
                </a:gradFill>
                <a:effectLst/>
              </a:rPr>
              <a:t>Research</a:t>
            </a:r>
            <a:r>
              <a:rPr lang="en-US" sz="2400" b="0" cap="none" spc="0" dirty="0">
                <a:ln w="0"/>
                <a:gradFill>
                  <a:gsLst>
                    <a:gs pos="21000">
                      <a:schemeClr val="tx1">
                        <a:lumMod val="50000"/>
                        <a:lumOff val="50000"/>
                      </a:schemeClr>
                    </a:gs>
                    <a:gs pos="88000">
                      <a:srgbClr val="C5C7CA"/>
                    </a:gs>
                  </a:gsLst>
                  <a:lin ang="5400000"/>
                </a:gradFill>
                <a:effectLst/>
              </a:rPr>
              <a:t> </a:t>
            </a:r>
            <a:r>
              <a:rPr lang="en-US" sz="2400" b="0" cap="none" spc="0" dirty="0">
                <a:ln w="0"/>
                <a:gradFill>
                  <a:gsLst>
                    <a:gs pos="21000">
                      <a:schemeClr val="tx1">
                        <a:lumMod val="50000"/>
                        <a:lumOff val="50000"/>
                      </a:schemeClr>
                    </a:gs>
                    <a:gs pos="88000">
                      <a:srgbClr val="92D050"/>
                    </a:gs>
                  </a:gsLst>
                  <a:lin ang="5400000"/>
                </a:gradFill>
                <a:effectLst/>
              </a:rPr>
              <a:t>Patient Care </a:t>
            </a:r>
            <a:r>
              <a:rPr lang="en-US" sz="2400" b="0" cap="none" spc="0" dirty="0">
                <a:ln w="0"/>
                <a:gradFill>
                  <a:gsLst>
                    <a:gs pos="21000">
                      <a:schemeClr val="tx1">
                        <a:lumMod val="50000"/>
                        <a:lumOff val="50000"/>
                      </a:schemeClr>
                    </a:gs>
                    <a:gs pos="88000">
                      <a:schemeClr val="accent3"/>
                    </a:gs>
                  </a:gsLst>
                  <a:lin ang="5400000"/>
                </a:gradFill>
                <a:effectLst/>
              </a:rPr>
              <a:t>Education</a:t>
            </a:r>
          </a:p>
        </p:txBody>
      </p:sp>
      <p:sp>
        <p:nvSpPr>
          <p:cNvPr id="9" name="object 7">
            <a:extLst>
              <a:ext uri="{FF2B5EF4-FFF2-40B4-BE49-F238E27FC236}">
                <a16:creationId xmlns:a16="http://schemas.microsoft.com/office/drawing/2014/main" id="{24B51A6F-E7A8-7045-A591-712E95CFE83B}"/>
              </a:ext>
            </a:extLst>
          </p:cNvPr>
          <p:cNvSpPr/>
          <p:nvPr/>
        </p:nvSpPr>
        <p:spPr>
          <a:xfrm flipV="1">
            <a:off x="1981200" y="838200"/>
            <a:ext cx="8513618" cy="45719"/>
          </a:xfrm>
          <a:custGeom>
            <a:avLst/>
            <a:gdLst/>
            <a:ahLst/>
            <a:cxnLst/>
            <a:rect l="l" t="t" r="r" b="b"/>
            <a:pathLst>
              <a:path w="10287000">
                <a:moveTo>
                  <a:pt x="0" y="0"/>
                </a:moveTo>
                <a:lnTo>
                  <a:pt x="10287000" y="1"/>
                </a:lnTo>
              </a:path>
            </a:pathLst>
          </a:custGeom>
          <a:ln w="28575">
            <a:solidFill>
              <a:srgbClr val="B6D17B"/>
            </a:solidFill>
          </a:ln>
        </p:spPr>
        <p:txBody>
          <a:bodyPr wrap="square" lIns="0" tIns="0" rIns="0" bIns="0" rtlCol="0"/>
          <a:lstStyle/>
          <a:p>
            <a:endParaRPr/>
          </a:p>
        </p:txBody>
      </p:sp>
      <p:sp>
        <p:nvSpPr>
          <p:cNvPr id="13" name="object 7">
            <a:extLst>
              <a:ext uri="{FF2B5EF4-FFF2-40B4-BE49-F238E27FC236}">
                <a16:creationId xmlns:a16="http://schemas.microsoft.com/office/drawing/2014/main" id="{0FF30D35-E813-9C46-9BEB-EA51CA2A525F}"/>
              </a:ext>
            </a:extLst>
          </p:cNvPr>
          <p:cNvSpPr/>
          <p:nvPr/>
        </p:nvSpPr>
        <p:spPr>
          <a:xfrm>
            <a:off x="2157400" y="5375442"/>
            <a:ext cx="7954385" cy="134750"/>
          </a:xfrm>
          <a:custGeom>
            <a:avLst/>
            <a:gdLst/>
            <a:ahLst/>
            <a:cxnLst/>
            <a:rect l="l" t="t" r="r" b="b"/>
            <a:pathLst>
              <a:path w="10287000">
                <a:moveTo>
                  <a:pt x="0" y="0"/>
                </a:moveTo>
                <a:lnTo>
                  <a:pt x="10287000" y="1"/>
                </a:lnTo>
              </a:path>
            </a:pathLst>
          </a:custGeom>
          <a:ln w="28575">
            <a:solidFill>
              <a:srgbClr val="B6D17B"/>
            </a:solidFill>
          </a:ln>
        </p:spPr>
        <p:txBody>
          <a:bodyPr wrap="square" lIns="0" tIns="0" rIns="0" bIns="0" rtlCol="0"/>
          <a:lstStyle/>
          <a:p>
            <a:endParaRPr/>
          </a:p>
        </p:txBody>
      </p:sp>
      <p:sp>
        <p:nvSpPr>
          <p:cNvPr id="7" name="TextBox 6">
            <a:extLst>
              <a:ext uri="{FF2B5EF4-FFF2-40B4-BE49-F238E27FC236}">
                <a16:creationId xmlns:a16="http://schemas.microsoft.com/office/drawing/2014/main" id="{9A787808-BAF1-9F40-8953-0FEA161A8862}"/>
              </a:ext>
            </a:extLst>
          </p:cNvPr>
          <p:cNvSpPr txBox="1"/>
          <p:nvPr/>
        </p:nvSpPr>
        <p:spPr>
          <a:xfrm>
            <a:off x="772885" y="1195381"/>
            <a:ext cx="10723416" cy="707886"/>
          </a:xfrm>
          <a:prstGeom prst="rect">
            <a:avLst/>
          </a:prstGeom>
          <a:noFill/>
        </p:spPr>
        <p:txBody>
          <a:bodyPr wrap="square" rtlCol="0">
            <a:spAutoFit/>
          </a:bodyPr>
          <a:lstStyle/>
          <a:p>
            <a:pPr algn="ctr"/>
            <a:r>
              <a:rPr lang="en-US" sz="4000" b="1" dirty="0">
                <a:solidFill>
                  <a:schemeClr val="tx2"/>
                </a:solidFill>
              </a:rPr>
              <a:t>Section II Questions: Teaching Evaluations</a:t>
            </a:r>
          </a:p>
        </p:txBody>
      </p:sp>
      <p:sp>
        <p:nvSpPr>
          <p:cNvPr id="2" name="Rectangle 1">
            <a:extLst>
              <a:ext uri="{FF2B5EF4-FFF2-40B4-BE49-F238E27FC236}">
                <a16:creationId xmlns:a16="http://schemas.microsoft.com/office/drawing/2014/main" id="{128698A3-48D9-7140-A345-2F2CD6D1369E}"/>
              </a:ext>
            </a:extLst>
          </p:cNvPr>
          <p:cNvSpPr/>
          <p:nvPr/>
        </p:nvSpPr>
        <p:spPr>
          <a:xfrm>
            <a:off x="1333992" y="2008454"/>
            <a:ext cx="9601200" cy="2246769"/>
          </a:xfrm>
          <a:prstGeom prst="rect">
            <a:avLst/>
          </a:prstGeom>
        </p:spPr>
        <p:txBody>
          <a:bodyPr wrap="square">
            <a:spAutoFit/>
          </a:bodyPr>
          <a:lstStyle/>
          <a:p>
            <a:pPr algn="ctr" fontAlgn="base"/>
            <a:r>
              <a:rPr lang="en-US" sz="2800" b="1" dirty="0">
                <a:latin typeface="Quando" panose="02020603060000060704" pitchFamily="18" charset="77"/>
              </a:rPr>
              <a:t>Do you have any questions about the general guiding principles of Teaching Evaluations?</a:t>
            </a:r>
          </a:p>
          <a:p>
            <a:pPr algn="ctr" fontAlgn="base"/>
            <a:endParaRPr lang="en-US" sz="2800" i="1" dirty="0">
              <a:latin typeface="Quando" panose="02020603060000060704" pitchFamily="18" charset="77"/>
            </a:endParaRPr>
          </a:p>
          <a:p>
            <a:pPr algn="ctr" fontAlgn="base"/>
            <a:r>
              <a:rPr lang="en-US" sz="2800" i="1" dirty="0">
                <a:latin typeface="Quando" panose="02020603060000060704" pitchFamily="18" charset="77"/>
              </a:rPr>
              <a:t>Please Note: For specific case questions, see your Division / Department Educational Officer.</a:t>
            </a:r>
          </a:p>
        </p:txBody>
      </p:sp>
      <p:pic>
        <p:nvPicPr>
          <p:cNvPr id="11" name="Picture 10">
            <a:extLst>
              <a:ext uri="{FF2B5EF4-FFF2-40B4-BE49-F238E27FC236}">
                <a16:creationId xmlns:a16="http://schemas.microsoft.com/office/drawing/2014/main" id="{6E9A8B43-7DD2-1D4C-91DD-0DEC050876B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2553" y="5714598"/>
            <a:ext cx="1927955" cy="543086"/>
          </a:xfrm>
          <a:prstGeom prst="rect">
            <a:avLst/>
          </a:prstGeom>
        </p:spPr>
      </p:pic>
    </p:spTree>
    <p:extLst>
      <p:ext uri="{BB962C8B-B14F-4D97-AF65-F5344CB8AC3E}">
        <p14:creationId xmlns:p14="http://schemas.microsoft.com/office/powerpoint/2010/main" val="161077993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object 7">
            <a:extLst>
              <a:ext uri="{FF2B5EF4-FFF2-40B4-BE49-F238E27FC236}">
                <a16:creationId xmlns:a16="http://schemas.microsoft.com/office/drawing/2014/main" id="{24B51A6F-E7A8-7045-A591-712E95CFE83B}"/>
              </a:ext>
            </a:extLst>
          </p:cNvPr>
          <p:cNvSpPr/>
          <p:nvPr/>
        </p:nvSpPr>
        <p:spPr>
          <a:xfrm flipV="1">
            <a:off x="1981200" y="838200"/>
            <a:ext cx="8513618" cy="45719"/>
          </a:xfrm>
          <a:custGeom>
            <a:avLst/>
            <a:gdLst/>
            <a:ahLst/>
            <a:cxnLst/>
            <a:rect l="l" t="t" r="r" b="b"/>
            <a:pathLst>
              <a:path w="10287000">
                <a:moveTo>
                  <a:pt x="0" y="0"/>
                </a:moveTo>
                <a:lnTo>
                  <a:pt x="10287000" y="1"/>
                </a:lnTo>
              </a:path>
            </a:pathLst>
          </a:custGeom>
          <a:ln w="28575">
            <a:solidFill>
              <a:srgbClr val="B6D17B"/>
            </a:solidFill>
          </a:ln>
        </p:spPr>
        <p:txBody>
          <a:bodyPr wrap="square" lIns="0" tIns="0" rIns="0" bIns="0" rtlCol="0"/>
          <a:lstStyle/>
          <a:p>
            <a:endParaRPr/>
          </a:p>
        </p:txBody>
      </p:sp>
      <p:sp>
        <p:nvSpPr>
          <p:cNvPr id="13" name="object 7">
            <a:extLst>
              <a:ext uri="{FF2B5EF4-FFF2-40B4-BE49-F238E27FC236}">
                <a16:creationId xmlns:a16="http://schemas.microsoft.com/office/drawing/2014/main" id="{0FF30D35-E813-9C46-9BEB-EA51CA2A525F}"/>
              </a:ext>
            </a:extLst>
          </p:cNvPr>
          <p:cNvSpPr/>
          <p:nvPr/>
        </p:nvSpPr>
        <p:spPr>
          <a:xfrm>
            <a:off x="2372959" y="5257800"/>
            <a:ext cx="7954385" cy="134750"/>
          </a:xfrm>
          <a:custGeom>
            <a:avLst/>
            <a:gdLst/>
            <a:ahLst/>
            <a:cxnLst/>
            <a:rect l="l" t="t" r="r" b="b"/>
            <a:pathLst>
              <a:path w="10287000">
                <a:moveTo>
                  <a:pt x="0" y="0"/>
                </a:moveTo>
                <a:lnTo>
                  <a:pt x="10287000" y="1"/>
                </a:lnTo>
              </a:path>
            </a:pathLst>
          </a:custGeom>
          <a:ln w="28575">
            <a:solidFill>
              <a:srgbClr val="B6D17B"/>
            </a:solidFill>
          </a:ln>
        </p:spPr>
        <p:txBody>
          <a:bodyPr wrap="square" lIns="0" tIns="0" rIns="0" bIns="0" rtlCol="0"/>
          <a:lstStyle/>
          <a:p>
            <a:endParaRPr/>
          </a:p>
        </p:txBody>
      </p:sp>
      <p:sp>
        <p:nvSpPr>
          <p:cNvPr id="7" name="TextBox 6">
            <a:extLst>
              <a:ext uri="{FF2B5EF4-FFF2-40B4-BE49-F238E27FC236}">
                <a16:creationId xmlns:a16="http://schemas.microsoft.com/office/drawing/2014/main" id="{9A787808-BAF1-9F40-8953-0FEA161A8862}"/>
              </a:ext>
            </a:extLst>
          </p:cNvPr>
          <p:cNvSpPr txBox="1"/>
          <p:nvPr/>
        </p:nvSpPr>
        <p:spPr>
          <a:xfrm>
            <a:off x="876298" y="1084399"/>
            <a:ext cx="10723416" cy="584775"/>
          </a:xfrm>
          <a:prstGeom prst="rect">
            <a:avLst/>
          </a:prstGeom>
          <a:noFill/>
        </p:spPr>
        <p:txBody>
          <a:bodyPr wrap="square" rtlCol="0">
            <a:spAutoFit/>
          </a:bodyPr>
          <a:lstStyle/>
          <a:p>
            <a:pPr algn="ctr"/>
            <a:r>
              <a:rPr lang="en-US" sz="3200" b="1" dirty="0">
                <a:solidFill>
                  <a:schemeClr val="tx2"/>
                </a:solidFill>
              </a:rPr>
              <a:t>Section III: Teaching Effectiveness, Resources, &amp; Support</a:t>
            </a:r>
          </a:p>
        </p:txBody>
      </p:sp>
      <p:sp>
        <p:nvSpPr>
          <p:cNvPr id="3" name="Rectangle 2">
            <a:extLst>
              <a:ext uri="{FF2B5EF4-FFF2-40B4-BE49-F238E27FC236}">
                <a16:creationId xmlns:a16="http://schemas.microsoft.com/office/drawing/2014/main" id="{03E5FBAA-13D2-E742-93D1-744D5C8391C3}"/>
              </a:ext>
            </a:extLst>
          </p:cNvPr>
          <p:cNvSpPr/>
          <p:nvPr/>
        </p:nvSpPr>
        <p:spPr>
          <a:xfrm>
            <a:off x="713782" y="2101068"/>
            <a:ext cx="11048447" cy="2677656"/>
          </a:xfrm>
          <a:prstGeom prst="rect">
            <a:avLst/>
          </a:prstGeom>
        </p:spPr>
        <p:txBody>
          <a:bodyPr wrap="square">
            <a:spAutoFit/>
          </a:bodyPr>
          <a:lstStyle/>
          <a:p>
            <a:pPr algn="ctr"/>
            <a:r>
              <a:rPr lang="en-US" sz="2800" dirty="0">
                <a:latin typeface="Quando" panose="02020603060000060704" pitchFamily="18" charset="77"/>
              </a:rPr>
              <a:t>We recognize that few faculty members are formally trained in teaching. It can be challenging to develop teaching skills while you are establishing yourself as a clinician or getting your research up and running. The goal of the Advance teaching program is to provide you with resources and support to hone your teaching. </a:t>
            </a:r>
            <a:endParaRPr lang="en-US" sz="2800" dirty="0"/>
          </a:p>
        </p:txBody>
      </p:sp>
      <p:pic>
        <p:nvPicPr>
          <p:cNvPr id="11" name="Picture 10">
            <a:extLst>
              <a:ext uri="{FF2B5EF4-FFF2-40B4-BE49-F238E27FC236}">
                <a16:creationId xmlns:a16="http://schemas.microsoft.com/office/drawing/2014/main" id="{83F674FA-F2B0-7F42-BF6A-4DCFCE43A43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2553" y="5714598"/>
            <a:ext cx="1927955" cy="543086"/>
          </a:xfrm>
          <a:prstGeom prst="rect">
            <a:avLst/>
          </a:prstGeom>
        </p:spPr>
      </p:pic>
    </p:spTree>
    <p:extLst>
      <p:ext uri="{BB962C8B-B14F-4D97-AF65-F5344CB8AC3E}">
        <p14:creationId xmlns:p14="http://schemas.microsoft.com/office/powerpoint/2010/main" val="313903522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9A787808-BAF1-9F40-8953-0FEA161A8862}"/>
              </a:ext>
            </a:extLst>
          </p:cNvPr>
          <p:cNvSpPr txBox="1"/>
          <p:nvPr/>
        </p:nvSpPr>
        <p:spPr>
          <a:xfrm>
            <a:off x="838200" y="381000"/>
            <a:ext cx="10723416" cy="707886"/>
          </a:xfrm>
          <a:prstGeom prst="rect">
            <a:avLst/>
          </a:prstGeom>
          <a:noFill/>
        </p:spPr>
        <p:txBody>
          <a:bodyPr wrap="square" rtlCol="0">
            <a:spAutoFit/>
          </a:bodyPr>
          <a:lstStyle/>
          <a:p>
            <a:pPr algn="ctr"/>
            <a:r>
              <a:rPr lang="en-US" sz="4000" b="1" dirty="0">
                <a:solidFill>
                  <a:schemeClr val="tx2"/>
                </a:solidFill>
              </a:rPr>
              <a:t>Teaching Professional Development</a:t>
            </a:r>
          </a:p>
        </p:txBody>
      </p:sp>
      <p:sp>
        <p:nvSpPr>
          <p:cNvPr id="2" name="Triangle 1">
            <a:extLst>
              <a:ext uri="{FF2B5EF4-FFF2-40B4-BE49-F238E27FC236}">
                <a16:creationId xmlns:a16="http://schemas.microsoft.com/office/drawing/2014/main" id="{1BEC045C-943F-9242-954A-9EA7E530E52C}"/>
              </a:ext>
            </a:extLst>
          </p:cNvPr>
          <p:cNvSpPr/>
          <p:nvPr/>
        </p:nvSpPr>
        <p:spPr>
          <a:xfrm>
            <a:off x="838200" y="1371600"/>
            <a:ext cx="7162800" cy="5257800"/>
          </a:xfrm>
          <a:prstGeom prst="triangle">
            <a:avLst/>
          </a:prstGeom>
          <a:solidFill>
            <a:schemeClr val="accent3">
              <a:lumMod val="20000"/>
              <a:lumOff val="80000"/>
            </a:schemeClr>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extBox 2">
            <a:extLst>
              <a:ext uri="{FF2B5EF4-FFF2-40B4-BE49-F238E27FC236}">
                <a16:creationId xmlns:a16="http://schemas.microsoft.com/office/drawing/2014/main" id="{C7903AFF-D9FF-D343-89CB-4D2B4E56C975}"/>
              </a:ext>
            </a:extLst>
          </p:cNvPr>
          <p:cNvSpPr txBox="1"/>
          <p:nvPr/>
        </p:nvSpPr>
        <p:spPr>
          <a:xfrm>
            <a:off x="7763935" y="5448630"/>
            <a:ext cx="4180082" cy="523220"/>
          </a:xfrm>
          <a:prstGeom prst="rect">
            <a:avLst/>
          </a:prstGeom>
          <a:noFill/>
        </p:spPr>
        <p:txBody>
          <a:bodyPr wrap="square" rtlCol="0">
            <a:spAutoFit/>
          </a:bodyPr>
          <a:lstStyle/>
          <a:p>
            <a:r>
              <a:rPr lang="en-US" sz="2800" dirty="0">
                <a:solidFill>
                  <a:srgbClr val="C00000"/>
                </a:solidFill>
                <a:latin typeface="Quando" panose="02020603060000060704" pitchFamily="18" charset="77"/>
              </a:rPr>
              <a:t>All Teaching Faculty</a:t>
            </a:r>
          </a:p>
        </p:txBody>
      </p:sp>
      <p:sp>
        <p:nvSpPr>
          <p:cNvPr id="6" name="TextBox 5">
            <a:extLst>
              <a:ext uri="{FF2B5EF4-FFF2-40B4-BE49-F238E27FC236}">
                <a16:creationId xmlns:a16="http://schemas.microsoft.com/office/drawing/2014/main" id="{4191F710-AD8E-2B49-9FA7-17D3F58A231D}"/>
              </a:ext>
            </a:extLst>
          </p:cNvPr>
          <p:cNvSpPr txBox="1"/>
          <p:nvPr/>
        </p:nvSpPr>
        <p:spPr>
          <a:xfrm>
            <a:off x="1562100" y="3279100"/>
            <a:ext cx="5715000" cy="584775"/>
          </a:xfrm>
          <a:prstGeom prst="rect">
            <a:avLst/>
          </a:prstGeom>
          <a:noFill/>
        </p:spPr>
        <p:txBody>
          <a:bodyPr wrap="square" rtlCol="0">
            <a:spAutoFit/>
          </a:bodyPr>
          <a:lstStyle/>
          <a:p>
            <a:pPr algn="ctr"/>
            <a:r>
              <a:rPr lang="en-US" sz="3200" b="1" dirty="0">
                <a:solidFill>
                  <a:schemeClr val="accent4">
                    <a:lumMod val="50000"/>
                  </a:schemeClr>
                </a:solidFill>
              </a:rPr>
              <a:t>Specializations</a:t>
            </a:r>
          </a:p>
        </p:txBody>
      </p:sp>
      <p:sp>
        <p:nvSpPr>
          <p:cNvPr id="8" name="TextBox 7">
            <a:extLst>
              <a:ext uri="{FF2B5EF4-FFF2-40B4-BE49-F238E27FC236}">
                <a16:creationId xmlns:a16="http://schemas.microsoft.com/office/drawing/2014/main" id="{66A53A2E-C9B3-1541-B455-0677E4C3D5FE}"/>
              </a:ext>
            </a:extLst>
          </p:cNvPr>
          <p:cNvSpPr txBox="1"/>
          <p:nvPr/>
        </p:nvSpPr>
        <p:spPr>
          <a:xfrm>
            <a:off x="7973878" y="1711408"/>
            <a:ext cx="3295650" cy="523220"/>
          </a:xfrm>
          <a:prstGeom prst="rect">
            <a:avLst/>
          </a:prstGeom>
          <a:noFill/>
        </p:spPr>
        <p:txBody>
          <a:bodyPr wrap="square" rtlCol="0">
            <a:spAutoFit/>
          </a:bodyPr>
          <a:lstStyle/>
          <a:p>
            <a:r>
              <a:rPr lang="en-US" sz="2800" dirty="0">
                <a:ln>
                  <a:solidFill>
                    <a:schemeClr val="accent4">
                      <a:lumMod val="50000"/>
                    </a:schemeClr>
                  </a:solidFill>
                </a:ln>
                <a:solidFill>
                  <a:schemeClr val="accent4">
                    <a:lumMod val="50000"/>
                  </a:schemeClr>
                </a:solidFill>
              </a:rPr>
              <a:t>Select Faculty</a:t>
            </a:r>
          </a:p>
        </p:txBody>
      </p:sp>
      <p:sp>
        <p:nvSpPr>
          <p:cNvPr id="10" name="TextBox 9">
            <a:extLst>
              <a:ext uri="{FF2B5EF4-FFF2-40B4-BE49-F238E27FC236}">
                <a16:creationId xmlns:a16="http://schemas.microsoft.com/office/drawing/2014/main" id="{499FC5E8-2661-8144-8BB5-717C4632BA30}"/>
              </a:ext>
            </a:extLst>
          </p:cNvPr>
          <p:cNvSpPr txBox="1"/>
          <p:nvPr/>
        </p:nvSpPr>
        <p:spPr>
          <a:xfrm>
            <a:off x="1828801" y="4609138"/>
            <a:ext cx="5257800" cy="553998"/>
          </a:xfrm>
          <a:prstGeom prst="rect">
            <a:avLst/>
          </a:prstGeom>
          <a:noFill/>
        </p:spPr>
        <p:txBody>
          <a:bodyPr wrap="square" rtlCol="0">
            <a:spAutoFit/>
          </a:bodyPr>
          <a:lstStyle/>
          <a:p>
            <a:pPr algn="ctr"/>
            <a:r>
              <a:rPr lang="en-US" sz="3000" b="1" dirty="0">
                <a:solidFill>
                  <a:schemeClr val="accent4">
                    <a:lumMod val="50000"/>
                  </a:schemeClr>
                </a:solidFill>
              </a:rPr>
              <a:t>Foundational Competencies</a:t>
            </a:r>
          </a:p>
        </p:txBody>
      </p:sp>
      <p:sp>
        <p:nvSpPr>
          <p:cNvPr id="11" name="TextBox 10">
            <a:extLst>
              <a:ext uri="{FF2B5EF4-FFF2-40B4-BE49-F238E27FC236}">
                <a16:creationId xmlns:a16="http://schemas.microsoft.com/office/drawing/2014/main" id="{D3E37C56-4426-7F41-BFBD-43B34AA6999A}"/>
              </a:ext>
            </a:extLst>
          </p:cNvPr>
          <p:cNvSpPr txBox="1"/>
          <p:nvPr/>
        </p:nvSpPr>
        <p:spPr>
          <a:xfrm>
            <a:off x="6844146" y="3285780"/>
            <a:ext cx="4425382" cy="523220"/>
          </a:xfrm>
          <a:prstGeom prst="rect">
            <a:avLst/>
          </a:prstGeom>
          <a:noFill/>
        </p:spPr>
        <p:txBody>
          <a:bodyPr wrap="square" rtlCol="0">
            <a:spAutoFit/>
          </a:bodyPr>
          <a:lstStyle/>
          <a:p>
            <a:r>
              <a:rPr lang="en-US" sz="2800" dirty="0">
                <a:ln>
                  <a:solidFill>
                    <a:schemeClr val="accent4">
                      <a:lumMod val="50000"/>
                    </a:schemeClr>
                  </a:solidFill>
                </a:ln>
                <a:solidFill>
                  <a:schemeClr val="accent4">
                    <a:lumMod val="50000"/>
                  </a:schemeClr>
                </a:solidFill>
              </a:rPr>
              <a:t>Most Teaching Faculty</a:t>
            </a:r>
          </a:p>
        </p:txBody>
      </p:sp>
      <p:sp>
        <p:nvSpPr>
          <p:cNvPr id="5" name="Rectangle 4">
            <a:extLst>
              <a:ext uri="{FF2B5EF4-FFF2-40B4-BE49-F238E27FC236}">
                <a16:creationId xmlns:a16="http://schemas.microsoft.com/office/drawing/2014/main" id="{297E5993-1DF1-6749-9C15-689A19152324}"/>
              </a:ext>
            </a:extLst>
          </p:cNvPr>
          <p:cNvSpPr/>
          <p:nvPr/>
        </p:nvSpPr>
        <p:spPr>
          <a:xfrm>
            <a:off x="838200" y="1683127"/>
            <a:ext cx="7048500" cy="584775"/>
          </a:xfrm>
          <a:prstGeom prst="rect">
            <a:avLst/>
          </a:prstGeom>
        </p:spPr>
        <p:txBody>
          <a:bodyPr wrap="square">
            <a:spAutoFit/>
          </a:bodyPr>
          <a:lstStyle/>
          <a:p>
            <a:pPr algn="ctr"/>
            <a:r>
              <a:rPr lang="en-US" sz="3200" b="1" dirty="0">
                <a:solidFill>
                  <a:schemeClr val="accent4">
                    <a:lumMod val="50000"/>
                  </a:schemeClr>
                </a:solidFill>
              </a:rPr>
              <a:t>Educational                Leadership</a:t>
            </a:r>
          </a:p>
        </p:txBody>
      </p:sp>
      <p:sp>
        <p:nvSpPr>
          <p:cNvPr id="13" name="TextBox 12">
            <a:extLst>
              <a:ext uri="{FF2B5EF4-FFF2-40B4-BE49-F238E27FC236}">
                <a16:creationId xmlns:a16="http://schemas.microsoft.com/office/drawing/2014/main" id="{52E97EC3-9B15-144B-879B-5393CFA90DBC}"/>
              </a:ext>
            </a:extLst>
          </p:cNvPr>
          <p:cNvSpPr txBox="1"/>
          <p:nvPr/>
        </p:nvSpPr>
        <p:spPr>
          <a:xfrm>
            <a:off x="1684704" y="5297150"/>
            <a:ext cx="5401897" cy="1446550"/>
          </a:xfrm>
          <a:prstGeom prst="rect">
            <a:avLst/>
          </a:prstGeom>
          <a:noFill/>
        </p:spPr>
        <p:txBody>
          <a:bodyPr wrap="square" rtlCol="0">
            <a:spAutoFit/>
          </a:bodyPr>
          <a:lstStyle/>
          <a:p>
            <a:pPr algn="ctr"/>
            <a:r>
              <a:rPr lang="en-US" sz="2000" dirty="0">
                <a:solidFill>
                  <a:srgbClr val="C00000"/>
                </a:solidFill>
                <a:latin typeface="Quando" panose="02020603060000060704" pitchFamily="18" charset="77"/>
                <a:cs typeface="Al Bayan Plain" pitchFamily="2" charset="-78"/>
              </a:rPr>
              <a:t>Feedback</a:t>
            </a:r>
          </a:p>
          <a:p>
            <a:pPr algn="ctr"/>
            <a:r>
              <a:rPr lang="en-US" sz="2000" dirty="0">
                <a:solidFill>
                  <a:srgbClr val="C00000"/>
                </a:solidFill>
                <a:latin typeface="Quando" panose="02020603060000060704" pitchFamily="18" charset="77"/>
                <a:cs typeface="Al Bayan Plain" pitchFamily="2" charset="-78"/>
              </a:rPr>
              <a:t>Learning Environments</a:t>
            </a:r>
          </a:p>
          <a:p>
            <a:pPr algn="ctr"/>
            <a:r>
              <a:rPr lang="en-US" sz="2000" dirty="0">
                <a:solidFill>
                  <a:srgbClr val="C00000"/>
                </a:solidFill>
                <a:latin typeface="Quando" panose="02020603060000060704" pitchFamily="18" charset="77"/>
                <a:cs typeface="Al Bayan Plain" pitchFamily="2" charset="-78"/>
              </a:rPr>
              <a:t>Goals &amp; Objectives</a:t>
            </a:r>
          </a:p>
          <a:p>
            <a:pPr algn="ctr"/>
            <a:endParaRPr lang="en-US" sz="2800" dirty="0"/>
          </a:p>
        </p:txBody>
      </p:sp>
      <p:cxnSp>
        <p:nvCxnSpPr>
          <p:cNvPr id="15" name="Straight Arrow Connector 14">
            <a:extLst>
              <a:ext uri="{FF2B5EF4-FFF2-40B4-BE49-F238E27FC236}">
                <a16:creationId xmlns:a16="http://schemas.microsoft.com/office/drawing/2014/main" id="{0A5AB480-9213-0A4D-912D-C6433797C70F}"/>
              </a:ext>
            </a:extLst>
          </p:cNvPr>
          <p:cNvCxnSpPr>
            <a:cxnSpLocks/>
            <a:endCxn id="5" idx="3"/>
          </p:cNvCxnSpPr>
          <p:nvPr/>
        </p:nvCxnSpPr>
        <p:spPr>
          <a:xfrm>
            <a:off x="7277100" y="1975514"/>
            <a:ext cx="609600" cy="1"/>
          </a:xfrm>
          <a:prstGeom prst="straightConnector1">
            <a:avLst/>
          </a:prstGeom>
          <a:ln w="28575">
            <a:solidFill>
              <a:schemeClr val="accent4">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a:extLst>
              <a:ext uri="{FF2B5EF4-FFF2-40B4-BE49-F238E27FC236}">
                <a16:creationId xmlns:a16="http://schemas.microsoft.com/office/drawing/2014/main" id="{CC76711C-F16B-EC46-9B53-31F5EC8170FB}"/>
              </a:ext>
            </a:extLst>
          </p:cNvPr>
          <p:cNvCxnSpPr>
            <a:cxnSpLocks/>
          </p:cNvCxnSpPr>
          <p:nvPr/>
        </p:nvCxnSpPr>
        <p:spPr>
          <a:xfrm>
            <a:off x="5963517" y="3571487"/>
            <a:ext cx="609600" cy="1"/>
          </a:xfrm>
          <a:prstGeom prst="straightConnector1">
            <a:avLst/>
          </a:prstGeom>
          <a:ln w="28575">
            <a:solidFill>
              <a:schemeClr val="accent4">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a:extLst>
              <a:ext uri="{FF2B5EF4-FFF2-40B4-BE49-F238E27FC236}">
                <a16:creationId xmlns:a16="http://schemas.microsoft.com/office/drawing/2014/main" id="{7758DCD9-DBAD-9D4B-9D42-FB97D21A4015}"/>
              </a:ext>
            </a:extLst>
          </p:cNvPr>
          <p:cNvCxnSpPr>
            <a:cxnSpLocks/>
          </p:cNvCxnSpPr>
          <p:nvPr/>
        </p:nvCxnSpPr>
        <p:spPr>
          <a:xfrm>
            <a:off x="6582209" y="5781968"/>
            <a:ext cx="1008783" cy="0"/>
          </a:xfrm>
          <a:prstGeom prst="straightConnector1">
            <a:avLst/>
          </a:prstGeom>
          <a:ln w="28575">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21" name="Double Brace 20">
            <a:extLst>
              <a:ext uri="{FF2B5EF4-FFF2-40B4-BE49-F238E27FC236}">
                <a16:creationId xmlns:a16="http://schemas.microsoft.com/office/drawing/2014/main" id="{AF60511A-CFC8-6A4D-ABA7-9418C4E0CADB}"/>
              </a:ext>
            </a:extLst>
          </p:cNvPr>
          <p:cNvSpPr/>
          <p:nvPr/>
        </p:nvSpPr>
        <p:spPr>
          <a:xfrm>
            <a:off x="2299498" y="5163136"/>
            <a:ext cx="4058517" cy="1237664"/>
          </a:xfrm>
          <a:prstGeom prst="bracePair">
            <a:avLst/>
          </a:prstGeom>
          <a:ln>
            <a:solidFill>
              <a:srgbClr val="C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382843132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object 3"/>
          <p:cNvSpPr txBox="1"/>
          <p:nvPr/>
        </p:nvSpPr>
        <p:spPr>
          <a:xfrm>
            <a:off x="566802" y="3140746"/>
            <a:ext cx="5665454" cy="2675732"/>
          </a:xfrm>
          <a:prstGeom prst="rect">
            <a:avLst/>
          </a:prstGeom>
        </p:spPr>
        <p:txBody>
          <a:bodyPr vert="horz" wrap="square" lIns="0" tIns="112395" rIns="0" bIns="0" numCol="1" rtlCol="0">
            <a:spAutoFit/>
          </a:bodyPr>
          <a:lstStyle/>
          <a:p>
            <a:pPr marL="842645" lvl="1" indent="-342900">
              <a:spcBef>
                <a:spcPts val="905"/>
              </a:spcBef>
              <a:buFont typeface="Wingdings" pitchFamily="2" charset="2"/>
              <a:buChar char="§"/>
            </a:pPr>
            <a:r>
              <a:rPr lang="en-US" sz="2400" spc="-5" dirty="0">
                <a:cs typeface="Calibri"/>
              </a:rPr>
              <a:t>Section I: Teaching Expectations: Categories &amp; Credits</a:t>
            </a:r>
          </a:p>
          <a:p>
            <a:pPr marL="842645" lvl="1" indent="-342900">
              <a:spcBef>
                <a:spcPts val="905"/>
              </a:spcBef>
              <a:buFont typeface="Wingdings" pitchFamily="2" charset="2"/>
              <a:buChar char="§"/>
            </a:pPr>
            <a:r>
              <a:rPr lang="en-US" sz="2400" spc="-5" dirty="0">
                <a:cs typeface="Calibri"/>
              </a:rPr>
              <a:t>Section II: Teaching Evaluations</a:t>
            </a:r>
          </a:p>
          <a:p>
            <a:pPr marL="842645" lvl="1" indent="-342900">
              <a:spcBef>
                <a:spcPts val="905"/>
              </a:spcBef>
              <a:buFont typeface="Wingdings" pitchFamily="2" charset="2"/>
              <a:buChar char="§"/>
            </a:pPr>
            <a:r>
              <a:rPr lang="en-US" sz="2400" spc="-5" dirty="0">
                <a:cs typeface="Calibri"/>
              </a:rPr>
              <a:t>Section III: Teaching Effectiveness, Resources &amp; Support</a:t>
            </a:r>
          </a:p>
          <a:p>
            <a:pPr marL="842645" lvl="1" indent="-342900">
              <a:spcBef>
                <a:spcPts val="905"/>
              </a:spcBef>
              <a:buFont typeface="Wingdings" pitchFamily="2" charset="2"/>
              <a:buChar char="§"/>
            </a:pPr>
            <a:endParaRPr lang="en-US" sz="2400" spc="-5" dirty="0">
              <a:cs typeface="Calibri"/>
            </a:endParaRPr>
          </a:p>
        </p:txBody>
      </p:sp>
      <p:sp>
        <p:nvSpPr>
          <p:cNvPr id="5" name="object 5"/>
          <p:cNvSpPr txBox="1"/>
          <p:nvPr/>
        </p:nvSpPr>
        <p:spPr>
          <a:xfrm>
            <a:off x="749105" y="548452"/>
            <a:ext cx="11133258" cy="1068882"/>
          </a:xfrm>
          <a:prstGeom prst="rect">
            <a:avLst/>
          </a:prstGeom>
        </p:spPr>
        <p:txBody>
          <a:bodyPr vert="horz" wrap="square" lIns="0" tIns="17145" rIns="0" bIns="0" rtlCol="0">
            <a:spAutoFit/>
          </a:bodyPr>
          <a:lstStyle/>
          <a:p>
            <a:pPr marL="1231900" algn="ctr">
              <a:lnSpc>
                <a:spcPct val="100000"/>
              </a:lnSpc>
              <a:spcBef>
                <a:spcPts val="135"/>
              </a:spcBef>
            </a:pPr>
            <a:endParaRPr sz="2300" dirty="0">
              <a:latin typeface="Book Antiqua"/>
              <a:cs typeface="Book Antiqua"/>
            </a:endParaRPr>
          </a:p>
          <a:p>
            <a:pPr algn="ctr">
              <a:lnSpc>
                <a:spcPct val="100000"/>
              </a:lnSpc>
              <a:spcBef>
                <a:spcPts val="1565"/>
              </a:spcBef>
            </a:pPr>
            <a:r>
              <a:rPr sz="3200" b="1" dirty="0">
                <a:solidFill>
                  <a:srgbClr val="B6D17B"/>
                </a:solidFill>
                <a:latin typeface="Calibri"/>
                <a:cs typeface="Calibri"/>
              </a:rPr>
              <a:t>| </a:t>
            </a:r>
            <a:r>
              <a:rPr lang="en-US" sz="3200" b="1" spc="-5" dirty="0">
                <a:solidFill>
                  <a:srgbClr val="0F3057"/>
                </a:solidFill>
                <a:latin typeface="Calibri"/>
                <a:cs typeface="Calibri"/>
              </a:rPr>
              <a:t>First Few Years Series </a:t>
            </a:r>
            <a:r>
              <a:rPr lang="en-US" sz="3200" b="1" dirty="0">
                <a:solidFill>
                  <a:srgbClr val="B6D17B"/>
                </a:solidFill>
                <a:cs typeface="Calibri"/>
              </a:rPr>
              <a:t>|</a:t>
            </a:r>
            <a:endParaRPr sz="3200" dirty="0">
              <a:latin typeface="Calibri"/>
              <a:cs typeface="Calibri"/>
            </a:endParaRPr>
          </a:p>
        </p:txBody>
      </p:sp>
      <p:sp>
        <p:nvSpPr>
          <p:cNvPr id="7" name="object 7"/>
          <p:cNvSpPr/>
          <p:nvPr/>
        </p:nvSpPr>
        <p:spPr>
          <a:xfrm>
            <a:off x="1066800" y="2971800"/>
            <a:ext cx="10287000" cy="0"/>
          </a:xfrm>
          <a:custGeom>
            <a:avLst/>
            <a:gdLst/>
            <a:ahLst/>
            <a:cxnLst/>
            <a:rect l="l" t="t" r="r" b="b"/>
            <a:pathLst>
              <a:path w="10287000">
                <a:moveTo>
                  <a:pt x="0" y="0"/>
                </a:moveTo>
                <a:lnTo>
                  <a:pt x="10287000" y="1"/>
                </a:lnTo>
              </a:path>
            </a:pathLst>
          </a:custGeom>
          <a:ln w="28575">
            <a:solidFill>
              <a:srgbClr val="B6D17B"/>
            </a:solidFill>
          </a:ln>
        </p:spPr>
        <p:txBody>
          <a:bodyPr wrap="square" lIns="0" tIns="0" rIns="0" bIns="0" rtlCol="0"/>
          <a:lstStyle/>
          <a:p>
            <a:endParaRPr/>
          </a:p>
        </p:txBody>
      </p:sp>
      <p:sp>
        <p:nvSpPr>
          <p:cNvPr id="10" name="TextBox 9">
            <a:extLst>
              <a:ext uri="{FF2B5EF4-FFF2-40B4-BE49-F238E27FC236}">
                <a16:creationId xmlns:a16="http://schemas.microsoft.com/office/drawing/2014/main" id="{330F842B-A638-4542-B900-37B38B320504}"/>
              </a:ext>
            </a:extLst>
          </p:cNvPr>
          <p:cNvSpPr txBox="1"/>
          <p:nvPr/>
        </p:nvSpPr>
        <p:spPr>
          <a:xfrm>
            <a:off x="1979699" y="379239"/>
            <a:ext cx="8537402" cy="707886"/>
          </a:xfrm>
          <a:prstGeom prst="rect">
            <a:avLst/>
          </a:prstGeom>
          <a:noFill/>
        </p:spPr>
        <p:txBody>
          <a:bodyPr wrap="none" rtlCol="0">
            <a:spAutoFit/>
          </a:bodyPr>
          <a:lstStyle/>
          <a:p>
            <a:r>
              <a:rPr lang="en-US" sz="4000" dirty="0">
                <a:solidFill>
                  <a:schemeClr val="tx2">
                    <a:lumMod val="50000"/>
                  </a:schemeClr>
                </a:solidFill>
                <a:latin typeface="+mj-lt"/>
              </a:rPr>
              <a:t>Faculty Life &amp; Professional Development</a:t>
            </a:r>
          </a:p>
        </p:txBody>
      </p:sp>
      <p:sp>
        <p:nvSpPr>
          <p:cNvPr id="8" name="Rectangle 7">
            <a:extLst>
              <a:ext uri="{FF2B5EF4-FFF2-40B4-BE49-F238E27FC236}">
                <a16:creationId xmlns:a16="http://schemas.microsoft.com/office/drawing/2014/main" id="{8CB0EE1A-CFA1-3843-84D4-4CD50E004C1D}"/>
              </a:ext>
            </a:extLst>
          </p:cNvPr>
          <p:cNvSpPr/>
          <p:nvPr/>
        </p:nvSpPr>
        <p:spPr>
          <a:xfrm>
            <a:off x="842785" y="2448580"/>
            <a:ext cx="1136914" cy="523220"/>
          </a:xfrm>
          <a:prstGeom prst="rect">
            <a:avLst/>
          </a:prstGeom>
        </p:spPr>
        <p:txBody>
          <a:bodyPr wrap="none">
            <a:spAutoFit/>
          </a:bodyPr>
          <a:lstStyle/>
          <a:p>
            <a:pPr marL="42545">
              <a:spcBef>
                <a:spcPts val="905"/>
              </a:spcBef>
            </a:pPr>
            <a:r>
              <a:rPr lang="en-US" sz="2800" b="1" spc="-5" dirty="0">
                <a:cs typeface="Calibri"/>
              </a:rPr>
              <a:t>Topics</a:t>
            </a:r>
          </a:p>
        </p:txBody>
      </p:sp>
      <p:sp>
        <p:nvSpPr>
          <p:cNvPr id="9" name="Rectangle 8">
            <a:extLst>
              <a:ext uri="{FF2B5EF4-FFF2-40B4-BE49-F238E27FC236}">
                <a16:creationId xmlns:a16="http://schemas.microsoft.com/office/drawing/2014/main" id="{491C316C-05D8-3748-B6CC-265237C3FD4B}"/>
              </a:ext>
            </a:extLst>
          </p:cNvPr>
          <p:cNvSpPr/>
          <p:nvPr/>
        </p:nvSpPr>
        <p:spPr>
          <a:xfrm>
            <a:off x="6210300" y="2448580"/>
            <a:ext cx="1614866" cy="523220"/>
          </a:xfrm>
          <a:prstGeom prst="rect">
            <a:avLst/>
          </a:prstGeom>
        </p:spPr>
        <p:txBody>
          <a:bodyPr wrap="none">
            <a:spAutoFit/>
          </a:bodyPr>
          <a:lstStyle/>
          <a:p>
            <a:pPr marL="42545">
              <a:spcBef>
                <a:spcPts val="905"/>
              </a:spcBef>
            </a:pPr>
            <a:r>
              <a:rPr lang="en-US" sz="2800" b="1" spc="-5" dirty="0">
                <a:cs typeface="Calibri"/>
              </a:rPr>
              <a:t>Protocols</a:t>
            </a:r>
          </a:p>
        </p:txBody>
      </p:sp>
      <p:sp>
        <p:nvSpPr>
          <p:cNvPr id="11" name="object 3">
            <a:extLst>
              <a:ext uri="{FF2B5EF4-FFF2-40B4-BE49-F238E27FC236}">
                <a16:creationId xmlns:a16="http://schemas.microsoft.com/office/drawing/2014/main" id="{61625E31-4399-834B-8E16-CC75E7D73E98}"/>
              </a:ext>
            </a:extLst>
          </p:cNvPr>
          <p:cNvSpPr txBox="1"/>
          <p:nvPr/>
        </p:nvSpPr>
        <p:spPr>
          <a:xfrm>
            <a:off x="5867400" y="3140746"/>
            <a:ext cx="5486400" cy="2814232"/>
          </a:xfrm>
          <a:prstGeom prst="rect">
            <a:avLst/>
          </a:prstGeom>
        </p:spPr>
        <p:txBody>
          <a:bodyPr vert="horz" wrap="square" lIns="0" tIns="112395" rIns="0" bIns="0" numCol="1" rtlCol="0">
            <a:spAutoFit/>
          </a:bodyPr>
          <a:lstStyle/>
          <a:p>
            <a:pPr marL="842645" lvl="1" indent="-342900">
              <a:spcBef>
                <a:spcPts val="905"/>
              </a:spcBef>
              <a:buFont typeface="Wingdings" pitchFamily="2" charset="2"/>
              <a:buChar char="§"/>
            </a:pPr>
            <a:r>
              <a:rPr lang="en-US" sz="2400" spc="-5" dirty="0">
                <a:cs typeface="Calibri"/>
              </a:rPr>
              <a:t>Each section will include an opportunity to ask questions about general guidelines. Please use the chat box</a:t>
            </a:r>
          </a:p>
          <a:p>
            <a:pPr marL="842645" lvl="1" indent="-342900">
              <a:spcBef>
                <a:spcPts val="905"/>
              </a:spcBef>
              <a:buFont typeface="Wingdings" pitchFamily="2" charset="2"/>
              <a:buChar char="§"/>
            </a:pPr>
            <a:r>
              <a:rPr lang="en-US" sz="2400" spc="-5" dirty="0">
                <a:cs typeface="Calibri"/>
              </a:rPr>
              <a:t>Any questions not addressed during the session will be answered in the follow up email</a:t>
            </a:r>
          </a:p>
        </p:txBody>
      </p:sp>
    </p:spTree>
    <p:extLst>
      <p:ext uri="{BB962C8B-B14F-4D97-AF65-F5344CB8AC3E}">
        <p14:creationId xmlns:p14="http://schemas.microsoft.com/office/powerpoint/2010/main" val="229595191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Diagram 8">
            <a:extLst>
              <a:ext uri="{FF2B5EF4-FFF2-40B4-BE49-F238E27FC236}">
                <a16:creationId xmlns:a16="http://schemas.microsoft.com/office/drawing/2014/main" id="{57DBB43D-9B59-1641-AF4B-0DBEBDDC50BD}"/>
              </a:ext>
            </a:extLst>
          </p:cNvPr>
          <p:cNvGraphicFramePr/>
          <p:nvPr>
            <p:extLst>
              <p:ext uri="{D42A27DB-BD31-4B8C-83A1-F6EECF244321}">
                <p14:modId xmlns:p14="http://schemas.microsoft.com/office/powerpoint/2010/main" val="256278270"/>
              </p:ext>
            </p:extLst>
          </p:nvPr>
        </p:nvGraphicFramePr>
        <p:xfrm>
          <a:off x="1524000" y="419100"/>
          <a:ext cx="9601200" cy="626136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4" name="Rectangle 13">
            <a:extLst>
              <a:ext uri="{FF2B5EF4-FFF2-40B4-BE49-F238E27FC236}">
                <a16:creationId xmlns:a16="http://schemas.microsoft.com/office/drawing/2014/main" id="{E4164605-4559-604A-B9C2-058EBE0F3213}"/>
              </a:ext>
            </a:extLst>
          </p:cNvPr>
          <p:cNvSpPr/>
          <p:nvPr/>
        </p:nvSpPr>
        <p:spPr>
          <a:xfrm>
            <a:off x="8066011" y="1302865"/>
            <a:ext cx="1600200" cy="1295400"/>
          </a:xfrm>
          <a:prstGeom prst="rect">
            <a:avLst/>
          </a:prstGeom>
          <a:blipFill>
            <a:blip r:embed="rId7"/>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Rectangle 18">
            <a:extLst>
              <a:ext uri="{FF2B5EF4-FFF2-40B4-BE49-F238E27FC236}">
                <a16:creationId xmlns:a16="http://schemas.microsoft.com/office/drawing/2014/main" id="{2858F7B3-12B9-AE40-9C13-5889EE9C1999}"/>
              </a:ext>
            </a:extLst>
          </p:cNvPr>
          <p:cNvSpPr/>
          <p:nvPr/>
        </p:nvSpPr>
        <p:spPr>
          <a:xfrm>
            <a:off x="8235416" y="4654883"/>
            <a:ext cx="1600200" cy="1295400"/>
          </a:xfrm>
          <a:prstGeom prst="rect">
            <a:avLst/>
          </a:prstGeom>
          <a:blipFill>
            <a:blip r:embed="rId8"/>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Rectangle 19">
            <a:extLst>
              <a:ext uri="{FF2B5EF4-FFF2-40B4-BE49-F238E27FC236}">
                <a16:creationId xmlns:a16="http://schemas.microsoft.com/office/drawing/2014/main" id="{81686B38-7FD9-D34D-886A-EE2404412306}"/>
              </a:ext>
            </a:extLst>
          </p:cNvPr>
          <p:cNvSpPr/>
          <p:nvPr/>
        </p:nvSpPr>
        <p:spPr>
          <a:xfrm>
            <a:off x="3124200" y="4648200"/>
            <a:ext cx="1600200" cy="1295400"/>
          </a:xfrm>
          <a:prstGeom prst="rect">
            <a:avLst/>
          </a:prstGeom>
          <a:blipFill>
            <a:blip r:embed="rId9"/>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Rectangle 21">
            <a:extLst>
              <a:ext uri="{FF2B5EF4-FFF2-40B4-BE49-F238E27FC236}">
                <a16:creationId xmlns:a16="http://schemas.microsoft.com/office/drawing/2014/main" id="{F50EE063-F3FD-5648-9BA2-5ECF9433B098}"/>
              </a:ext>
            </a:extLst>
          </p:cNvPr>
          <p:cNvSpPr/>
          <p:nvPr/>
        </p:nvSpPr>
        <p:spPr>
          <a:xfrm>
            <a:off x="3124200" y="1238250"/>
            <a:ext cx="1600200" cy="1295400"/>
          </a:xfrm>
          <a:prstGeom prst="rect">
            <a:avLst/>
          </a:prstGeom>
          <a:blipFill>
            <a:blip r:embed="rId10"/>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Double Bracket 15">
            <a:extLst>
              <a:ext uri="{FF2B5EF4-FFF2-40B4-BE49-F238E27FC236}">
                <a16:creationId xmlns:a16="http://schemas.microsoft.com/office/drawing/2014/main" id="{8BFB2739-8D43-6346-ADA0-981CA2BC77DD}"/>
              </a:ext>
            </a:extLst>
          </p:cNvPr>
          <p:cNvSpPr/>
          <p:nvPr/>
        </p:nvSpPr>
        <p:spPr>
          <a:xfrm rot="16200000">
            <a:off x="-519255" y="3335271"/>
            <a:ext cx="4368932" cy="914400"/>
          </a:xfrm>
          <a:prstGeom prst="bracketPair">
            <a:avLst/>
          </a:prstGeom>
        </p:spPr>
        <p:style>
          <a:lnRef idx="1">
            <a:schemeClr val="accent1"/>
          </a:lnRef>
          <a:fillRef idx="0">
            <a:schemeClr val="accent1"/>
          </a:fillRef>
          <a:effectRef idx="0">
            <a:schemeClr val="accent1"/>
          </a:effectRef>
          <a:fontRef idx="minor">
            <a:schemeClr val="tx1"/>
          </a:fontRef>
        </p:style>
        <p:txBody>
          <a:bodyPr rtlCol="0" anchor="ctr"/>
          <a:lstStyle/>
          <a:p>
            <a:pPr algn="ctr"/>
            <a:r>
              <a:rPr lang="en-US" sz="3600" dirty="0"/>
              <a:t>Just in Time Learning </a:t>
            </a:r>
          </a:p>
        </p:txBody>
      </p:sp>
      <p:sp>
        <p:nvSpPr>
          <p:cNvPr id="23" name="Double Bracket 22">
            <a:extLst>
              <a:ext uri="{FF2B5EF4-FFF2-40B4-BE49-F238E27FC236}">
                <a16:creationId xmlns:a16="http://schemas.microsoft.com/office/drawing/2014/main" id="{0E8F3C92-34D7-304C-B35F-661210C48495}"/>
              </a:ext>
            </a:extLst>
          </p:cNvPr>
          <p:cNvSpPr/>
          <p:nvPr/>
        </p:nvSpPr>
        <p:spPr>
          <a:xfrm>
            <a:off x="3124200" y="5778294"/>
            <a:ext cx="6711416" cy="914400"/>
          </a:xfrm>
          <a:prstGeom prst="bracketPair">
            <a:avLst/>
          </a:prstGeom>
        </p:spPr>
        <p:style>
          <a:lnRef idx="1">
            <a:schemeClr val="accent1"/>
          </a:lnRef>
          <a:fillRef idx="0">
            <a:schemeClr val="accent1"/>
          </a:fillRef>
          <a:effectRef idx="0">
            <a:schemeClr val="accent1"/>
          </a:effectRef>
          <a:fontRef idx="minor">
            <a:schemeClr val="tx1"/>
          </a:fontRef>
        </p:style>
        <p:txBody>
          <a:bodyPr rtlCol="0" anchor="ctr"/>
          <a:lstStyle/>
          <a:p>
            <a:pPr algn="ctr"/>
            <a:r>
              <a:rPr lang="en-US" sz="3600" dirty="0"/>
              <a:t> Enduringly Available Options</a:t>
            </a:r>
          </a:p>
        </p:txBody>
      </p:sp>
      <p:sp>
        <p:nvSpPr>
          <p:cNvPr id="29" name="Double Bracket 28">
            <a:extLst>
              <a:ext uri="{FF2B5EF4-FFF2-40B4-BE49-F238E27FC236}">
                <a16:creationId xmlns:a16="http://schemas.microsoft.com/office/drawing/2014/main" id="{47FEB642-C5B0-0347-A97E-68EFAA532244}"/>
              </a:ext>
            </a:extLst>
          </p:cNvPr>
          <p:cNvSpPr/>
          <p:nvPr/>
        </p:nvSpPr>
        <p:spPr>
          <a:xfrm rot="5400000">
            <a:off x="8741906" y="3165203"/>
            <a:ext cx="4368932" cy="914400"/>
          </a:xfrm>
          <a:prstGeom prst="bracketPair">
            <a:avLst/>
          </a:prstGeom>
        </p:spPr>
        <p:style>
          <a:lnRef idx="1">
            <a:schemeClr val="accent1"/>
          </a:lnRef>
          <a:fillRef idx="0">
            <a:schemeClr val="accent1"/>
          </a:fillRef>
          <a:effectRef idx="0">
            <a:schemeClr val="accent1"/>
          </a:effectRef>
          <a:fontRef idx="minor">
            <a:schemeClr val="tx1"/>
          </a:fontRef>
        </p:style>
        <p:txBody>
          <a:bodyPr rtlCol="0" anchor="ctr"/>
          <a:lstStyle/>
          <a:p>
            <a:pPr algn="ctr"/>
            <a:r>
              <a:rPr lang="en-US" sz="3600" dirty="0"/>
              <a:t> Relationships &amp; Roles</a:t>
            </a:r>
          </a:p>
        </p:txBody>
      </p:sp>
      <p:sp>
        <p:nvSpPr>
          <p:cNvPr id="30" name="Double Bracket 29">
            <a:extLst>
              <a:ext uri="{FF2B5EF4-FFF2-40B4-BE49-F238E27FC236}">
                <a16:creationId xmlns:a16="http://schemas.microsoft.com/office/drawing/2014/main" id="{184C9370-82FF-334D-BFC3-EC8EFC097C7F}"/>
              </a:ext>
            </a:extLst>
          </p:cNvPr>
          <p:cNvSpPr/>
          <p:nvPr/>
        </p:nvSpPr>
        <p:spPr>
          <a:xfrm>
            <a:off x="4295442" y="376237"/>
            <a:ext cx="4368932" cy="914400"/>
          </a:xfrm>
          <a:prstGeom prst="bracketPair">
            <a:avLst/>
          </a:prstGeom>
        </p:spPr>
        <p:style>
          <a:lnRef idx="1">
            <a:schemeClr val="accent1"/>
          </a:lnRef>
          <a:fillRef idx="0">
            <a:schemeClr val="accent1"/>
          </a:fillRef>
          <a:effectRef idx="0">
            <a:schemeClr val="accent1"/>
          </a:effectRef>
          <a:fontRef idx="minor">
            <a:schemeClr val="tx1"/>
          </a:fontRef>
        </p:style>
        <p:txBody>
          <a:bodyPr rtlCol="0" anchor="ctr"/>
          <a:lstStyle/>
          <a:p>
            <a:pPr algn="ctr"/>
            <a:r>
              <a:rPr lang="en-US" sz="3600" dirty="0"/>
              <a:t>Scheduled Options</a:t>
            </a:r>
          </a:p>
        </p:txBody>
      </p:sp>
    </p:spTree>
    <p:extLst>
      <p:ext uri="{BB962C8B-B14F-4D97-AF65-F5344CB8AC3E}">
        <p14:creationId xmlns:p14="http://schemas.microsoft.com/office/powerpoint/2010/main" val="97854352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a:extLst>
              <a:ext uri="{FF2B5EF4-FFF2-40B4-BE49-F238E27FC236}">
                <a16:creationId xmlns:a16="http://schemas.microsoft.com/office/drawing/2014/main" id="{3861703B-9B86-6541-9A00-D12B582A4573}"/>
              </a:ext>
            </a:extLst>
          </p:cNvPr>
          <p:cNvSpPr txBox="1"/>
          <p:nvPr/>
        </p:nvSpPr>
        <p:spPr>
          <a:xfrm rot="16200000">
            <a:off x="-2079900" y="3111622"/>
            <a:ext cx="6151418" cy="1077218"/>
          </a:xfrm>
          <a:prstGeom prst="rect">
            <a:avLst/>
          </a:prstGeom>
          <a:noFill/>
        </p:spPr>
        <p:txBody>
          <a:bodyPr wrap="square" rtlCol="0">
            <a:spAutoFit/>
          </a:bodyPr>
          <a:lstStyle/>
          <a:p>
            <a:pPr algn="ctr"/>
            <a:r>
              <a:rPr lang="en-US" sz="3200" b="1" dirty="0">
                <a:solidFill>
                  <a:schemeClr val="tx2"/>
                </a:solidFill>
              </a:rPr>
              <a:t>Teaching Professional Development</a:t>
            </a:r>
          </a:p>
        </p:txBody>
      </p:sp>
      <p:pic>
        <p:nvPicPr>
          <p:cNvPr id="3" name="Picture 2">
            <a:extLst>
              <a:ext uri="{FF2B5EF4-FFF2-40B4-BE49-F238E27FC236}">
                <a16:creationId xmlns:a16="http://schemas.microsoft.com/office/drawing/2014/main" id="{49749666-D134-7147-8C97-C9A767FEFE9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52600" y="24047"/>
            <a:ext cx="6818652" cy="6777243"/>
          </a:xfrm>
          <a:prstGeom prst="rect">
            <a:avLst/>
          </a:prstGeom>
        </p:spPr>
      </p:pic>
      <p:sp>
        <p:nvSpPr>
          <p:cNvPr id="4" name="TextBox 3">
            <a:extLst>
              <a:ext uri="{FF2B5EF4-FFF2-40B4-BE49-F238E27FC236}">
                <a16:creationId xmlns:a16="http://schemas.microsoft.com/office/drawing/2014/main" id="{33E06F3B-ABF7-554F-981C-AF96D25A52F8}"/>
              </a:ext>
            </a:extLst>
          </p:cNvPr>
          <p:cNvSpPr txBox="1"/>
          <p:nvPr/>
        </p:nvSpPr>
        <p:spPr>
          <a:xfrm>
            <a:off x="1789452" y="3151058"/>
            <a:ext cx="6781800" cy="523220"/>
          </a:xfrm>
          <a:prstGeom prst="rect">
            <a:avLst/>
          </a:prstGeom>
          <a:solidFill>
            <a:schemeClr val="accent2"/>
          </a:solidFill>
        </p:spPr>
        <p:txBody>
          <a:bodyPr wrap="square" rtlCol="0">
            <a:spAutoFit/>
          </a:bodyPr>
          <a:lstStyle/>
          <a:p>
            <a:pPr algn="ctr"/>
            <a:r>
              <a:rPr lang="en-US" sz="2800" b="1" dirty="0">
                <a:solidFill>
                  <a:schemeClr val="bg1"/>
                </a:solidFill>
                <a:hlinkClick r:id="rId3"/>
              </a:rPr>
              <a:t>med.upenn.edu/flpd/</a:t>
            </a:r>
            <a:endParaRPr lang="en-US" sz="2800" b="1" dirty="0">
              <a:solidFill>
                <a:schemeClr val="bg1"/>
              </a:solidFill>
            </a:endParaRPr>
          </a:p>
        </p:txBody>
      </p:sp>
    </p:spTree>
    <p:extLst>
      <p:ext uri="{BB962C8B-B14F-4D97-AF65-F5344CB8AC3E}">
        <p14:creationId xmlns:p14="http://schemas.microsoft.com/office/powerpoint/2010/main" val="337550434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a:extLst>
              <a:ext uri="{FF2B5EF4-FFF2-40B4-BE49-F238E27FC236}">
                <a16:creationId xmlns:a16="http://schemas.microsoft.com/office/drawing/2014/main" id="{3861703B-9B86-6541-9A00-D12B582A4573}"/>
              </a:ext>
            </a:extLst>
          </p:cNvPr>
          <p:cNvSpPr txBox="1"/>
          <p:nvPr/>
        </p:nvSpPr>
        <p:spPr>
          <a:xfrm>
            <a:off x="948925" y="347901"/>
            <a:ext cx="10723416" cy="707886"/>
          </a:xfrm>
          <a:prstGeom prst="rect">
            <a:avLst/>
          </a:prstGeom>
          <a:noFill/>
        </p:spPr>
        <p:txBody>
          <a:bodyPr wrap="square" rtlCol="0">
            <a:spAutoFit/>
          </a:bodyPr>
          <a:lstStyle/>
          <a:p>
            <a:r>
              <a:rPr lang="en-US" sz="4000" b="1" dirty="0">
                <a:solidFill>
                  <a:schemeClr val="tx2"/>
                </a:solidFill>
              </a:rPr>
              <a:t>Teaching Professional Development</a:t>
            </a:r>
          </a:p>
        </p:txBody>
      </p:sp>
      <p:sp>
        <p:nvSpPr>
          <p:cNvPr id="4" name="TextBox 3">
            <a:extLst>
              <a:ext uri="{FF2B5EF4-FFF2-40B4-BE49-F238E27FC236}">
                <a16:creationId xmlns:a16="http://schemas.microsoft.com/office/drawing/2014/main" id="{33E06F3B-ABF7-554F-981C-AF96D25A52F8}"/>
              </a:ext>
            </a:extLst>
          </p:cNvPr>
          <p:cNvSpPr txBox="1"/>
          <p:nvPr/>
        </p:nvSpPr>
        <p:spPr>
          <a:xfrm>
            <a:off x="865682" y="1188197"/>
            <a:ext cx="4800130" cy="523220"/>
          </a:xfrm>
          <a:prstGeom prst="rect">
            <a:avLst/>
          </a:prstGeom>
          <a:solidFill>
            <a:schemeClr val="accent2"/>
          </a:solidFill>
        </p:spPr>
        <p:txBody>
          <a:bodyPr wrap="square" rtlCol="0">
            <a:spAutoFit/>
          </a:bodyPr>
          <a:lstStyle/>
          <a:p>
            <a:r>
              <a:rPr lang="en-US" sz="2800" b="1" dirty="0">
                <a:solidFill>
                  <a:schemeClr val="bg1"/>
                </a:solidFill>
                <a:hlinkClick r:id="rId2"/>
              </a:rPr>
              <a:t>med.upenn.edu/flpd/</a:t>
            </a:r>
            <a:endParaRPr lang="en-US" sz="2800" b="1" dirty="0">
              <a:solidFill>
                <a:schemeClr val="bg1"/>
              </a:solidFill>
            </a:endParaRPr>
          </a:p>
        </p:txBody>
      </p:sp>
      <p:sp>
        <p:nvSpPr>
          <p:cNvPr id="5" name="TextBox 4">
            <a:extLst>
              <a:ext uri="{FF2B5EF4-FFF2-40B4-BE49-F238E27FC236}">
                <a16:creationId xmlns:a16="http://schemas.microsoft.com/office/drawing/2014/main" id="{A9B38603-8132-524B-97CA-FBE1D7B4504D}"/>
              </a:ext>
            </a:extLst>
          </p:cNvPr>
          <p:cNvSpPr txBox="1"/>
          <p:nvPr/>
        </p:nvSpPr>
        <p:spPr>
          <a:xfrm>
            <a:off x="838200" y="1881440"/>
            <a:ext cx="10820400" cy="3970318"/>
          </a:xfrm>
          <a:prstGeom prst="rect">
            <a:avLst/>
          </a:prstGeom>
          <a:noFill/>
        </p:spPr>
        <p:txBody>
          <a:bodyPr wrap="square" rtlCol="0">
            <a:spAutoFit/>
          </a:bodyPr>
          <a:lstStyle/>
          <a:p>
            <a:pPr marL="457200" lvl="0" indent="-457200">
              <a:buFont typeface="Wingdings" pitchFamily="2" charset="2"/>
              <a:buChar char="§"/>
            </a:pPr>
            <a:r>
              <a:rPr lang="en-US" sz="2800" dirty="0"/>
              <a:t>Teaching @ PSOM 101 (Goals &amp; Objectives, Learning Environments, Feedback)</a:t>
            </a:r>
          </a:p>
          <a:p>
            <a:pPr marL="457200" lvl="0" indent="-457200">
              <a:buFont typeface="Wingdings" pitchFamily="2" charset="2"/>
              <a:buChar char="§"/>
            </a:pPr>
            <a:r>
              <a:rPr lang="en-US" sz="2800" dirty="0"/>
              <a:t>Coaching for Quality &amp; Improvement</a:t>
            </a:r>
          </a:p>
          <a:p>
            <a:pPr marL="457200" lvl="0" indent="-457200">
              <a:buFont typeface="Wingdings" pitchFamily="2" charset="2"/>
              <a:buChar char="§"/>
            </a:pPr>
            <a:r>
              <a:rPr lang="en-US" sz="2800" dirty="0"/>
              <a:t>Managing Discriminatory Patient Encounters While Teaching</a:t>
            </a:r>
          </a:p>
          <a:p>
            <a:pPr marL="457200" lvl="0" indent="-457200">
              <a:buFont typeface="Wingdings" pitchFamily="2" charset="2"/>
              <a:buChar char="§"/>
            </a:pPr>
            <a:r>
              <a:rPr lang="en-US" sz="2800" dirty="0"/>
              <a:t>Providing Effective Feedback II &amp; III</a:t>
            </a:r>
          </a:p>
          <a:p>
            <a:pPr marL="457200" lvl="0" indent="-457200">
              <a:buFont typeface="Wingdings" pitchFamily="2" charset="2"/>
              <a:buChar char="§"/>
            </a:pPr>
            <a:r>
              <a:rPr lang="en-US" sz="2800" dirty="0"/>
              <a:t>Teaching Clinical Reasoning I &amp; II</a:t>
            </a:r>
          </a:p>
          <a:p>
            <a:pPr marL="457200" lvl="0" indent="-457200">
              <a:buFont typeface="Wingdings" pitchFamily="2" charset="2"/>
              <a:buChar char="§"/>
            </a:pPr>
            <a:r>
              <a:rPr lang="en-US" sz="2800" dirty="0"/>
              <a:t>Teaching Residents &amp; Fellows to Disclose</a:t>
            </a:r>
          </a:p>
          <a:p>
            <a:pPr marL="457200" lvl="0" indent="-457200">
              <a:buFont typeface="Wingdings" pitchFamily="2" charset="2"/>
              <a:buChar char="§"/>
            </a:pPr>
            <a:r>
              <a:rPr lang="en-US" sz="2800" dirty="0"/>
              <a:t>The Intergenerational Workplace &amp; Teaching</a:t>
            </a:r>
          </a:p>
          <a:p>
            <a:pPr marL="457200" lvl="0" indent="-457200">
              <a:buFont typeface="Wingdings" pitchFamily="2" charset="2"/>
              <a:buChar char="§"/>
            </a:pPr>
            <a:r>
              <a:rPr lang="en-US" sz="2800" dirty="0"/>
              <a:t>Writing Letter of Recommendation for Trainees </a:t>
            </a:r>
          </a:p>
        </p:txBody>
      </p:sp>
      <p:sp>
        <p:nvSpPr>
          <p:cNvPr id="6" name="Rectangle 5">
            <a:extLst>
              <a:ext uri="{FF2B5EF4-FFF2-40B4-BE49-F238E27FC236}">
                <a16:creationId xmlns:a16="http://schemas.microsoft.com/office/drawing/2014/main" id="{1DF5E197-0FA2-0B43-A55F-58DB06DD85C8}"/>
              </a:ext>
            </a:extLst>
          </p:cNvPr>
          <p:cNvSpPr/>
          <p:nvPr/>
        </p:nvSpPr>
        <p:spPr>
          <a:xfrm>
            <a:off x="6039788" y="1173159"/>
            <a:ext cx="5799536" cy="523220"/>
          </a:xfrm>
          <a:prstGeom prst="rect">
            <a:avLst/>
          </a:prstGeom>
        </p:spPr>
        <p:txBody>
          <a:bodyPr wrap="none">
            <a:spAutoFit/>
          </a:bodyPr>
          <a:lstStyle/>
          <a:p>
            <a:r>
              <a:rPr lang="en-US" sz="2800" b="1" dirty="0">
                <a:solidFill>
                  <a:schemeClr val="accent2"/>
                </a:solidFill>
              </a:rPr>
              <a:t>Canvas Online Asynchronous Courses </a:t>
            </a:r>
          </a:p>
        </p:txBody>
      </p:sp>
      <p:sp>
        <p:nvSpPr>
          <p:cNvPr id="7" name="Down Arrow 6">
            <a:extLst>
              <a:ext uri="{FF2B5EF4-FFF2-40B4-BE49-F238E27FC236}">
                <a16:creationId xmlns:a16="http://schemas.microsoft.com/office/drawing/2014/main" id="{8AF1A23A-361F-C345-8FF5-8E15FF283815}"/>
              </a:ext>
            </a:extLst>
          </p:cNvPr>
          <p:cNvSpPr/>
          <p:nvPr/>
        </p:nvSpPr>
        <p:spPr>
          <a:xfrm rot="16200000">
            <a:off x="5209711" y="1029676"/>
            <a:ext cx="849967" cy="810186"/>
          </a:xfrm>
          <a:prstGeom prst="downArrow">
            <a:avLst/>
          </a:prstGeom>
          <a:solidFill>
            <a:schemeClr val="accent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7967460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a:extLst>
              <a:ext uri="{FF2B5EF4-FFF2-40B4-BE49-F238E27FC236}">
                <a16:creationId xmlns:a16="http://schemas.microsoft.com/office/drawing/2014/main" id="{3861703B-9B86-6541-9A00-D12B582A4573}"/>
              </a:ext>
            </a:extLst>
          </p:cNvPr>
          <p:cNvSpPr txBox="1"/>
          <p:nvPr/>
        </p:nvSpPr>
        <p:spPr>
          <a:xfrm>
            <a:off x="838200" y="381000"/>
            <a:ext cx="10723416" cy="707886"/>
          </a:xfrm>
          <a:prstGeom prst="rect">
            <a:avLst/>
          </a:prstGeom>
          <a:noFill/>
        </p:spPr>
        <p:txBody>
          <a:bodyPr wrap="square" rtlCol="0">
            <a:spAutoFit/>
          </a:bodyPr>
          <a:lstStyle/>
          <a:p>
            <a:r>
              <a:rPr lang="en-US" sz="4000" b="1" dirty="0">
                <a:solidFill>
                  <a:schemeClr val="tx2"/>
                </a:solidFill>
              </a:rPr>
              <a:t>Teaching Professional Development</a:t>
            </a:r>
          </a:p>
        </p:txBody>
      </p:sp>
      <p:sp>
        <p:nvSpPr>
          <p:cNvPr id="4" name="TextBox 3">
            <a:extLst>
              <a:ext uri="{FF2B5EF4-FFF2-40B4-BE49-F238E27FC236}">
                <a16:creationId xmlns:a16="http://schemas.microsoft.com/office/drawing/2014/main" id="{33E06F3B-ABF7-554F-981C-AF96D25A52F8}"/>
              </a:ext>
            </a:extLst>
          </p:cNvPr>
          <p:cNvSpPr txBox="1"/>
          <p:nvPr/>
        </p:nvSpPr>
        <p:spPr>
          <a:xfrm>
            <a:off x="865682" y="1188197"/>
            <a:ext cx="4800130" cy="523220"/>
          </a:xfrm>
          <a:prstGeom prst="rect">
            <a:avLst/>
          </a:prstGeom>
          <a:solidFill>
            <a:schemeClr val="accent2"/>
          </a:solidFill>
        </p:spPr>
        <p:txBody>
          <a:bodyPr wrap="square" rtlCol="0">
            <a:spAutoFit/>
          </a:bodyPr>
          <a:lstStyle/>
          <a:p>
            <a:r>
              <a:rPr lang="en-US" sz="2800" b="1" dirty="0">
                <a:solidFill>
                  <a:schemeClr val="bg1"/>
                </a:solidFill>
                <a:hlinkClick r:id="rId2"/>
              </a:rPr>
              <a:t>med.upenn.edu/flpd/</a:t>
            </a:r>
            <a:endParaRPr lang="en-US" sz="2800" b="1" dirty="0">
              <a:solidFill>
                <a:schemeClr val="bg1"/>
              </a:solidFill>
            </a:endParaRPr>
          </a:p>
        </p:txBody>
      </p:sp>
      <p:sp>
        <p:nvSpPr>
          <p:cNvPr id="5" name="TextBox 4">
            <a:extLst>
              <a:ext uri="{FF2B5EF4-FFF2-40B4-BE49-F238E27FC236}">
                <a16:creationId xmlns:a16="http://schemas.microsoft.com/office/drawing/2014/main" id="{A9B38603-8132-524B-97CA-FBE1D7B4504D}"/>
              </a:ext>
            </a:extLst>
          </p:cNvPr>
          <p:cNvSpPr txBox="1"/>
          <p:nvPr/>
        </p:nvSpPr>
        <p:spPr>
          <a:xfrm>
            <a:off x="894413" y="1950384"/>
            <a:ext cx="11125200" cy="5609228"/>
          </a:xfrm>
          <a:prstGeom prst="rect">
            <a:avLst/>
          </a:prstGeom>
          <a:noFill/>
        </p:spPr>
        <p:txBody>
          <a:bodyPr wrap="square" numCol="2" rtlCol="0">
            <a:spAutoFit/>
          </a:bodyPr>
          <a:lstStyle/>
          <a:p>
            <a:r>
              <a:rPr lang="en-US" sz="2200" b="1" dirty="0"/>
              <a:t>The Profession &amp; Role</a:t>
            </a:r>
          </a:p>
          <a:p>
            <a:pPr marL="342900" indent="-342900">
              <a:buFont typeface="Wingdings" pitchFamily="2" charset="2"/>
              <a:buChar char="§"/>
            </a:pPr>
            <a:r>
              <a:rPr lang="en-US" sz="2200" dirty="0"/>
              <a:t>Professionalism in Teaching</a:t>
            </a:r>
          </a:p>
          <a:p>
            <a:pPr marL="342900" indent="-342900">
              <a:buFont typeface="Wingdings" pitchFamily="2" charset="2"/>
              <a:buChar char="§"/>
            </a:pPr>
            <a:r>
              <a:rPr lang="en-US" sz="2200" dirty="0"/>
              <a:t>Dynamic Supervision</a:t>
            </a:r>
          </a:p>
          <a:p>
            <a:pPr marL="342900" indent="-342900">
              <a:buFont typeface="Wingdings" pitchFamily="2" charset="2"/>
              <a:buChar char="§"/>
            </a:pPr>
            <a:r>
              <a:rPr lang="en-US" sz="2200" dirty="0"/>
              <a:t>Reporting Harassment/Mistreatment of Learners</a:t>
            </a:r>
          </a:p>
          <a:p>
            <a:pPr marL="342900" indent="-342900">
              <a:buFont typeface="Wingdings" pitchFamily="2" charset="2"/>
              <a:buChar char="§"/>
            </a:pPr>
            <a:r>
              <a:rPr lang="en-US" sz="2200" dirty="0"/>
              <a:t>The Six-Module Curriculum</a:t>
            </a:r>
          </a:p>
          <a:p>
            <a:pPr marL="342900" indent="-342900">
              <a:buFont typeface="Wingdings" pitchFamily="2" charset="2"/>
              <a:buChar char="§"/>
            </a:pPr>
            <a:r>
              <a:rPr lang="en-US" sz="2200" dirty="0"/>
              <a:t>Medical Students in the First Five Months</a:t>
            </a:r>
          </a:p>
          <a:p>
            <a:pPr marL="342900" indent="-342900">
              <a:buFont typeface="Wingdings" pitchFamily="2" charset="2"/>
              <a:buChar char="§"/>
            </a:pPr>
            <a:r>
              <a:rPr lang="en-US" sz="2200" dirty="0"/>
              <a:t>Small Group Curriculum Context</a:t>
            </a:r>
          </a:p>
          <a:p>
            <a:pPr marL="342900" indent="-342900">
              <a:buFont typeface="Wingdings" pitchFamily="2" charset="2"/>
              <a:buChar char="§"/>
            </a:pPr>
            <a:r>
              <a:rPr lang="en-US" sz="2200" dirty="0"/>
              <a:t>Team Training</a:t>
            </a:r>
          </a:p>
          <a:p>
            <a:pPr marL="342900" indent="-342900">
              <a:buFont typeface="Wingdings" pitchFamily="2" charset="2"/>
              <a:buChar char="§"/>
            </a:pPr>
            <a:r>
              <a:rPr lang="en-US" sz="2200" dirty="0"/>
              <a:t>Lecture and Curric Integration</a:t>
            </a:r>
          </a:p>
          <a:p>
            <a:endParaRPr lang="en-US" sz="1050" b="1" dirty="0"/>
          </a:p>
          <a:p>
            <a:r>
              <a:rPr lang="en-US" sz="2200" b="1" dirty="0"/>
              <a:t>Lectures</a:t>
            </a:r>
          </a:p>
          <a:p>
            <a:pPr marL="342900" indent="-342900">
              <a:buFont typeface="Wingdings" pitchFamily="2" charset="2"/>
              <a:buChar char="§"/>
            </a:pPr>
            <a:r>
              <a:rPr lang="en-US" sz="2200" dirty="0"/>
              <a:t>Effective Pre-Clinical Lectures</a:t>
            </a:r>
          </a:p>
          <a:p>
            <a:pPr marL="342900" indent="-342900">
              <a:buFont typeface="Wingdings" pitchFamily="2" charset="2"/>
              <a:buChar char="§"/>
            </a:pPr>
            <a:r>
              <a:rPr lang="en-US" sz="2200" dirty="0"/>
              <a:t>Clinical Lectures</a:t>
            </a:r>
            <a:endParaRPr lang="en-US" sz="2200" b="1" dirty="0"/>
          </a:p>
          <a:p>
            <a:endParaRPr lang="en-US" sz="1050" b="1" dirty="0"/>
          </a:p>
          <a:p>
            <a:endParaRPr lang="en-US" sz="2200" b="1" dirty="0"/>
          </a:p>
          <a:p>
            <a:endParaRPr lang="en-US" sz="2200" b="1" dirty="0"/>
          </a:p>
          <a:p>
            <a:r>
              <a:rPr lang="en-US" sz="2200" b="1" dirty="0"/>
              <a:t>Small Group Facilitation</a:t>
            </a:r>
          </a:p>
          <a:p>
            <a:pPr marL="342900" indent="-342900">
              <a:buFont typeface="Wingdings" pitchFamily="2" charset="2"/>
              <a:buChar char="§"/>
            </a:pPr>
            <a:r>
              <a:rPr lang="en-US" sz="2200" dirty="0"/>
              <a:t>Pedagogical Value and Strategies</a:t>
            </a:r>
          </a:p>
          <a:p>
            <a:pPr marL="342900" indent="-342900">
              <a:buFont typeface="Wingdings" pitchFamily="2" charset="2"/>
              <a:buChar char="§"/>
            </a:pPr>
            <a:r>
              <a:rPr lang="en-US" sz="2200" dirty="0"/>
              <a:t>Classroom Management</a:t>
            </a:r>
          </a:p>
          <a:p>
            <a:pPr marL="342900" indent="-342900">
              <a:buFont typeface="Wingdings" pitchFamily="2" charset="2"/>
              <a:buChar char="§"/>
            </a:pPr>
            <a:endParaRPr lang="en-US" sz="1050" b="1" dirty="0"/>
          </a:p>
          <a:p>
            <a:r>
              <a:rPr lang="en-US" sz="2200" b="1" dirty="0"/>
              <a:t>Clinical Teaching</a:t>
            </a:r>
          </a:p>
          <a:p>
            <a:pPr marL="342900" indent="-342900">
              <a:buFont typeface="Wingdings" pitchFamily="2" charset="2"/>
              <a:buChar char="§"/>
            </a:pPr>
            <a:r>
              <a:rPr lang="en-US" sz="2200" dirty="0"/>
              <a:t>Priming Clinical Trainees</a:t>
            </a:r>
          </a:p>
          <a:p>
            <a:pPr marL="342900" indent="-342900">
              <a:buFont typeface="Wingdings" pitchFamily="2" charset="2"/>
              <a:buChar char="§"/>
            </a:pPr>
            <a:r>
              <a:rPr lang="en-US" sz="2200" dirty="0"/>
              <a:t>Prioritizing in Clinical Training</a:t>
            </a:r>
          </a:p>
          <a:p>
            <a:endParaRPr lang="en-US" sz="1050" b="1" dirty="0"/>
          </a:p>
          <a:p>
            <a:r>
              <a:rPr lang="en-US" sz="2200" b="1" dirty="0"/>
              <a:t>BGS</a:t>
            </a:r>
          </a:p>
          <a:p>
            <a:pPr marL="342900" indent="-342900">
              <a:buFont typeface="Wingdings" pitchFamily="2" charset="2"/>
              <a:buChar char="§"/>
            </a:pPr>
            <a:r>
              <a:rPr lang="en-US" sz="2200" dirty="0"/>
              <a:t>Learners &amp; Lab Rotations</a:t>
            </a:r>
          </a:p>
          <a:p>
            <a:pPr marL="342900" indent="-342900">
              <a:buFont typeface="Wingdings" pitchFamily="2" charset="2"/>
              <a:buChar char="§"/>
            </a:pPr>
            <a:r>
              <a:rPr lang="en-US" sz="2200" dirty="0"/>
              <a:t>PhD Students</a:t>
            </a:r>
          </a:p>
          <a:p>
            <a:endParaRPr lang="en-US" sz="1050" b="1" dirty="0"/>
          </a:p>
          <a:p>
            <a:r>
              <a:rPr lang="en-US" sz="2200" b="1" dirty="0"/>
              <a:t>GME</a:t>
            </a:r>
          </a:p>
          <a:p>
            <a:pPr marL="342900" indent="-342900">
              <a:buFont typeface="Wingdings" pitchFamily="2" charset="2"/>
              <a:buChar char="§"/>
            </a:pPr>
            <a:r>
              <a:rPr lang="en-US" sz="2200" dirty="0"/>
              <a:t>Programs</a:t>
            </a:r>
          </a:p>
          <a:p>
            <a:pPr marL="342900" indent="-342900">
              <a:buFont typeface="Wingdings" pitchFamily="2" charset="2"/>
              <a:buChar char="§"/>
            </a:pPr>
            <a:r>
              <a:rPr lang="en-US" sz="2200" dirty="0"/>
              <a:t>Clinical Learning Evaluation Program</a:t>
            </a:r>
          </a:p>
          <a:p>
            <a:endParaRPr lang="en-US" sz="2200" b="1" dirty="0"/>
          </a:p>
          <a:p>
            <a:endParaRPr lang="en-US" sz="2200" b="1" dirty="0"/>
          </a:p>
        </p:txBody>
      </p:sp>
      <p:sp>
        <p:nvSpPr>
          <p:cNvPr id="2" name="Rectangle 1">
            <a:extLst>
              <a:ext uri="{FF2B5EF4-FFF2-40B4-BE49-F238E27FC236}">
                <a16:creationId xmlns:a16="http://schemas.microsoft.com/office/drawing/2014/main" id="{EE48574E-0664-6046-9C42-9E989F29FA53}"/>
              </a:ext>
            </a:extLst>
          </p:cNvPr>
          <p:cNvSpPr/>
          <p:nvPr/>
        </p:nvSpPr>
        <p:spPr>
          <a:xfrm>
            <a:off x="6199908" y="1164479"/>
            <a:ext cx="5515100" cy="523220"/>
          </a:xfrm>
          <a:prstGeom prst="rect">
            <a:avLst/>
          </a:prstGeom>
        </p:spPr>
        <p:txBody>
          <a:bodyPr wrap="none">
            <a:spAutoFit/>
          </a:bodyPr>
          <a:lstStyle/>
          <a:p>
            <a:r>
              <a:rPr lang="en-US" sz="2800" b="1" dirty="0">
                <a:solidFill>
                  <a:schemeClr val="accent2"/>
                </a:solidFill>
              </a:rPr>
              <a:t>Just-In-Time Micro-Learning Videos </a:t>
            </a:r>
          </a:p>
        </p:txBody>
      </p:sp>
      <p:sp>
        <p:nvSpPr>
          <p:cNvPr id="6" name="Down Arrow 5">
            <a:extLst>
              <a:ext uri="{FF2B5EF4-FFF2-40B4-BE49-F238E27FC236}">
                <a16:creationId xmlns:a16="http://schemas.microsoft.com/office/drawing/2014/main" id="{EA48CF37-D7CA-CE42-B775-2F23391F2389}"/>
              </a:ext>
            </a:extLst>
          </p:cNvPr>
          <p:cNvSpPr/>
          <p:nvPr/>
        </p:nvSpPr>
        <p:spPr>
          <a:xfrm rot="16200000">
            <a:off x="5240829" y="1044714"/>
            <a:ext cx="849967" cy="810186"/>
          </a:xfrm>
          <a:prstGeom prst="downArrow">
            <a:avLst/>
          </a:prstGeom>
          <a:solidFill>
            <a:schemeClr val="accent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4529350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a:extLst>
              <a:ext uri="{FF2B5EF4-FFF2-40B4-BE49-F238E27FC236}">
                <a16:creationId xmlns:a16="http://schemas.microsoft.com/office/drawing/2014/main" id="{3861703B-9B86-6541-9A00-D12B582A4573}"/>
              </a:ext>
            </a:extLst>
          </p:cNvPr>
          <p:cNvSpPr txBox="1"/>
          <p:nvPr/>
        </p:nvSpPr>
        <p:spPr>
          <a:xfrm>
            <a:off x="838200" y="381000"/>
            <a:ext cx="10723416" cy="707886"/>
          </a:xfrm>
          <a:prstGeom prst="rect">
            <a:avLst/>
          </a:prstGeom>
          <a:noFill/>
        </p:spPr>
        <p:txBody>
          <a:bodyPr wrap="square" rtlCol="0">
            <a:spAutoFit/>
          </a:bodyPr>
          <a:lstStyle/>
          <a:p>
            <a:r>
              <a:rPr lang="en-US" sz="4000" b="1" dirty="0">
                <a:solidFill>
                  <a:schemeClr val="tx2"/>
                </a:solidFill>
              </a:rPr>
              <a:t>Teaching Professional Development</a:t>
            </a:r>
          </a:p>
        </p:txBody>
      </p:sp>
      <p:sp>
        <p:nvSpPr>
          <p:cNvPr id="4" name="TextBox 3">
            <a:extLst>
              <a:ext uri="{FF2B5EF4-FFF2-40B4-BE49-F238E27FC236}">
                <a16:creationId xmlns:a16="http://schemas.microsoft.com/office/drawing/2014/main" id="{33E06F3B-ABF7-554F-981C-AF96D25A52F8}"/>
              </a:ext>
            </a:extLst>
          </p:cNvPr>
          <p:cNvSpPr txBox="1"/>
          <p:nvPr/>
        </p:nvSpPr>
        <p:spPr>
          <a:xfrm>
            <a:off x="865682" y="1188197"/>
            <a:ext cx="4800130" cy="523220"/>
          </a:xfrm>
          <a:prstGeom prst="rect">
            <a:avLst/>
          </a:prstGeom>
          <a:solidFill>
            <a:schemeClr val="accent2"/>
          </a:solidFill>
        </p:spPr>
        <p:txBody>
          <a:bodyPr wrap="square" rtlCol="0">
            <a:spAutoFit/>
          </a:bodyPr>
          <a:lstStyle/>
          <a:p>
            <a:r>
              <a:rPr lang="en-US" sz="2800" b="1" dirty="0">
                <a:solidFill>
                  <a:schemeClr val="bg1"/>
                </a:solidFill>
                <a:hlinkClick r:id="rId2"/>
              </a:rPr>
              <a:t>med.upenn.edu/flpd/</a:t>
            </a:r>
            <a:endParaRPr lang="en-US" sz="2800" b="1" dirty="0">
              <a:solidFill>
                <a:schemeClr val="bg1"/>
              </a:solidFill>
            </a:endParaRPr>
          </a:p>
        </p:txBody>
      </p:sp>
      <p:sp>
        <p:nvSpPr>
          <p:cNvPr id="5" name="TextBox 4">
            <a:extLst>
              <a:ext uri="{FF2B5EF4-FFF2-40B4-BE49-F238E27FC236}">
                <a16:creationId xmlns:a16="http://schemas.microsoft.com/office/drawing/2014/main" id="{A9B38603-8132-524B-97CA-FBE1D7B4504D}"/>
              </a:ext>
            </a:extLst>
          </p:cNvPr>
          <p:cNvSpPr txBox="1"/>
          <p:nvPr/>
        </p:nvSpPr>
        <p:spPr>
          <a:xfrm>
            <a:off x="894413" y="1950384"/>
            <a:ext cx="11125200" cy="3354765"/>
          </a:xfrm>
          <a:prstGeom prst="rect">
            <a:avLst/>
          </a:prstGeom>
          <a:noFill/>
        </p:spPr>
        <p:txBody>
          <a:bodyPr wrap="square" numCol="2" rtlCol="0">
            <a:spAutoFit/>
          </a:bodyPr>
          <a:lstStyle/>
          <a:p>
            <a:pPr marL="342900" indent="-342900">
              <a:buFont typeface="Wingdings" pitchFamily="2" charset="2"/>
              <a:buChar char="§"/>
            </a:pPr>
            <a:r>
              <a:rPr lang="en-US" sz="2400" dirty="0"/>
              <a:t>Associate Dean of Faculty Development</a:t>
            </a:r>
          </a:p>
          <a:p>
            <a:pPr marL="342900" indent="-342900">
              <a:buFont typeface="Wingdings" pitchFamily="2" charset="2"/>
              <a:buChar char="§"/>
            </a:pPr>
            <a:r>
              <a:rPr lang="en-US" sz="2400" dirty="0"/>
              <a:t>Associate Dean of Student Success &amp; Professional Development</a:t>
            </a:r>
          </a:p>
          <a:p>
            <a:pPr marL="342900" indent="-342900">
              <a:buFont typeface="Wingdings" pitchFamily="2" charset="2"/>
              <a:buChar char="§"/>
            </a:pPr>
            <a:r>
              <a:rPr lang="en-US" sz="2400" b="1" dirty="0">
                <a:solidFill>
                  <a:schemeClr val="accent2"/>
                </a:solidFill>
              </a:rPr>
              <a:t>Department Education Officers</a:t>
            </a:r>
          </a:p>
          <a:p>
            <a:pPr marL="342900" indent="-342900">
              <a:buFont typeface="Wingdings" pitchFamily="2" charset="2"/>
              <a:buChar char="§"/>
            </a:pPr>
            <a:r>
              <a:rPr lang="en-US" sz="2400" dirty="0"/>
              <a:t>Clerkship Directors</a:t>
            </a:r>
          </a:p>
          <a:p>
            <a:pPr marL="342900" indent="-342900">
              <a:buFont typeface="Wingdings" pitchFamily="2" charset="2"/>
              <a:buChar char="§"/>
            </a:pPr>
            <a:r>
              <a:rPr lang="en-US" sz="2400" dirty="0"/>
              <a:t>Course Directors</a:t>
            </a:r>
          </a:p>
          <a:p>
            <a:pPr marL="342900" indent="-342900">
              <a:buFont typeface="Wingdings" pitchFamily="2" charset="2"/>
              <a:buChar char="§"/>
            </a:pPr>
            <a:r>
              <a:rPr lang="en-US" sz="2400" dirty="0"/>
              <a:t>Program Directors</a:t>
            </a:r>
          </a:p>
          <a:p>
            <a:endParaRPr lang="en-US" sz="2200" b="1" dirty="0"/>
          </a:p>
          <a:p>
            <a:endParaRPr lang="en-US" sz="2200" b="1" dirty="0"/>
          </a:p>
        </p:txBody>
      </p:sp>
      <p:sp>
        <p:nvSpPr>
          <p:cNvPr id="2" name="Rectangle 1">
            <a:extLst>
              <a:ext uri="{FF2B5EF4-FFF2-40B4-BE49-F238E27FC236}">
                <a16:creationId xmlns:a16="http://schemas.microsoft.com/office/drawing/2014/main" id="{EE48574E-0664-6046-9C42-9E989F29FA53}"/>
              </a:ext>
            </a:extLst>
          </p:cNvPr>
          <p:cNvSpPr/>
          <p:nvPr/>
        </p:nvSpPr>
        <p:spPr>
          <a:xfrm>
            <a:off x="6199908" y="1164479"/>
            <a:ext cx="1293944" cy="523220"/>
          </a:xfrm>
          <a:prstGeom prst="rect">
            <a:avLst/>
          </a:prstGeom>
        </p:spPr>
        <p:txBody>
          <a:bodyPr wrap="none">
            <a:spAutoFit/>
          </a:bodyPr>
          <a:lstStyle/>
          <a:p>
            <a:r>
              <a:rPr lang="en-US" sz="2800" b="1" dirty="0">
                <a:solidFill>
                  <a:schemeClr val="accent2"/>
                </a:solidFill>
              </a:rPr>
              <a:t>Experts</a:t>
            </a:r>
          </a:p>
        </p:txBody>
      </p:sp>
      <p:sp>
        <p:nvSpPr>
          <p:cNvPr id="6" name="Down Arrow 5">
            <a:extLst>
              <a:ext uri="{FF2B5EF4-FFF2-40B4-BE49-F238E27FC236}">
                <a16:creationId xmlns:a16="http://schemas.microsoft.com/office/drawing/2014/main" id="{EA48CF37-D7CA-CE42-B775-2F23391F2389}"/>
              </a:ext>
            </a:extLst>
          </p:cNvPr>
          <p:cNvSpPr/>
          <p:nvPr/>
        </p:nvSpPr>
        <p:spPr>
          <a:xfrm rot="16200000">
            <a:off x="5240829" y="1044714"/>
            <a:ext cx="849967" cy="810186"/>
          </a:xfrm>
          <a:prstGeom prst="downArrow">
            <a:avLst/>
          </a:prstGeom>
          <a:solidFill>
            <a:schemeClr val="accent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43189D0E-5030-F640-84EC-DC08C00D7DA7}"/>
              </a:ext>
            </a:extLst>
          </p:cNvPr>
          <p:cNvSpPr txBox="1"/>
          <p:nvPr/>
        </p:nvSpPr>
        <p:spPr>
          <a:xfrm>
            <a:off x="5986571" y="2971800"/>
            <a:ext cx="5537570" cy="3046988"/>
          </a:xfrm>
          <a:prstGeom prst="rect">
            <a:avLst/>
          </a:prstGeom>
          <a:solidFill>
            <a:schemeClr val="accent3">
              <a:lumMod val="20000"/>
              <a:lumOff val="80000"/>
            </a:schemeClr>
          </a:solidFill>
        </p:spPr>
        <p:txBody>
          <a:bodyPr wrap="square" rtlCol="0">
            <a:spAutoFit/>
          </a:bodyPr>
          <a:lstStyle/>
          <a:p>
            <a:pPr algn="ctr"/>
            <a:r>
              <a:rPr lang="en-US" sz="2400" dirty="0">
                <a:latin typeface="Quando" panose="02020603060000060704" pitchFamily="18" charset="77"/>
                <a:hlinkClick r:id="rId3"/>
              </a:rPr>
              <a:t>Your Department Education Officer (EO) is your first-line, go-to expert for all things teaching. They are leaders, mentors and experts in connecting you with teaching opportunities, resources, and support for success. </a:t>
            </a:r>
            <a:endParaRPr lang="en-US" sz="2400" dirty="0">
              <a:latin typeface="Quando" panose="02020603060000060704" pitchFamily="18" charset="77"/>
            </a:endParaRPr>
          </a:p>
        </p:txBody>
      </p:sp>
    </p:spTree>
    <p:extLst>
      <p:ext uri="{BB962C8B-B14F-4D97-AF65-F5344CB8AC3E}">
        <p14:creationId xmlns:p14="http://schemas.microsoft.com/office/powerpoint/2010/main" val="155846383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a:extLst>
              <a:ext uri="{FF2B5EF4-FFF2-40B4-BE49-F238E27FC236}">
                <a16:creationId xmlns:a16="http://schemas.microsoft.com/office/drawing/2014/main" id="{3861703B-9B86-6541-9A00-D12B582A4573}"/>
              </a:ext>
            </a:extLst>
          </p:cNvPr>
          <p:cNvSpPr txBox="1"/>
          <p:nvPr/>
        </p:nvSpPr>
        <p:spPr>
          <a:xfrm>
            <a:off x="838200" y="311541"/>
            <a:ext cx="10723416" cy="707886"/>
          </a:xfrm>
          <a:prstGeom prst="rect">
            <a:avLst/>
          </a:prstGeom>
          <a:noFill/>
        </p:spPr>
        <p:txBody>
          <a:bodyPr wrap="square" rtlCol="0">
            <a:spAutoFit/>
          </a:bodyPr>
          <a:lstStyle/>
          <a:p>
            <a:r>
              <a:rPr lang="en-US" sz="4000" b="1" dirty="0">
                <a:solidFill>
                  <a:schemeClr val="tx2"/>
                </a:solidFill>
              </a:rPr>
              <a:t>Teaching Professional Development</a:t>
            </a:r>
          </a:p>
        </p:txBody>
      </p:sp>
      <p:sp>
        <p:nvSpPr>
          <p:cNvPr id="4" name="TextBox 3">
            <a:extLst>
              <a:ext uri="{FF2B5EF4-FFF2-40B4-BE49-F238E27FC236}">
                <a16:creationId xmlns:a16="http://schemas.microsoft.com/office/drawing/2014/main" id="{33E06F3B-ABF7-554F-981C-AF96D25A52F8}"/>
              </a:ext>
            </a:extLst>
          </p:cNvPr>
          <p:cNvSpPr txBox="1"/>
          <p:nvPr/>
        </p:nvSpPr>
        <p:spPr>
          <a:xfrm>
            <a:off x="865682" y="1188197"/>
            <a:ext cx="4800130" cy="523220"/>
          </a:xfrm>
          <a:prstGeom prst="rect">
            <a:avLst/>
          </a:prstGeom>
          <a:solidFill>
            <a:schemeClr val="accent2"/>
          </a:solidFill>
        </p:spPr>
        <p:txBody>
          <a:bodyPr wrap="square" rtlCol="0">
            <a:spAutoFit/>
          </a:bodyPr>
          <a:lstStyle/>
          <a:p>
            <a:r>
              <a:rPr lang="en-US" sz="2800" b="1" dirty="0">
                <a:solidFill>
                  <a:schemeClr val="bg1"/>
                </a:solidFill>
                <a:hlinkClick r:id="rId2"/>
              </a:rPr>
              <a:t>med.upenn.edu/flpd/</a:t>
            </a:r>
            <a:endParaRPr lang="en-US" sz="2800" b="1" dirty="0">
              <a:solidFill>
                <a:schemeClr val="bg1"/>
              </a:solidFill>
            </a:endParaRPr>
          </a:p>
        </p:txBody>
      </p:sp>
      <p:sp>
        <p:nvSpPr>
          <p:cNvPr id="5" name="TextBox 4">
            <a:extLst>
              <a:ext uri="{FF2B5EF4-FFF2-40B4-BE49-F238E27FC236}">
                <a16:creationId xmlns:a16="http://schemas.microsoft.com/office/drawing/2014/main" id="{A9B38603-8132-524B-97CA-FBE1D7B4504D}"/>
              </a:ext>
            </a:extLst>
          </p:cNvPr>
          <p:cNvSpPr txBox="1"/>
          <p:nvPr/>
        </p:nvSpPr>
        <p:spPr>
          <a:xfrm>
            <a:off x="838200" y="2038165"/>
            <a:ext cx="11125200" cy="5801588"/>
          </a:xfrm>
          <a:prstGeom prst="rect">
            <a:avLst/>
          </a:prstGeom>
          <a:noFill/>
        </p:spPr>
        <p:txBody>
          <a:bodyPr wrap="square" numCol="2" rtlCol="0">
            <a:spAutoFit/>
          </a:bodyPr>
          <a:lstStyle/>
          <a:p>
            <a:r>
              <a:rPr lang="en-US" b="1" dirty="0">
                <a:solidFill>
                  <a:schemeClr val="accent2"/>
                </a:solidFill>
              </a:rPr>
              <a:t>Teaching Tools</a:t>
            </a:r>
          </a:p>
          <a:p>
            <a:pPr marL="342900" indent="-342900">
              <a:buFont typeface="Wingdings" pitchFamily="2" charset="2"/>
              <a:buChar char="§"/>
            </a:pPr>
            <a:r>
              <a:rPr lang="en-US" sz="2000" dirty="0"/>
              <a:t>B</a:t>
            </a:r>
            <a:r>
              <a:rPr lang="en-US" sz="2200" dirty="0"/>
              <a:t>est Practices Tip Sheet: Clinical Teaching</a:t>
            </a:r>
          </a:p>
          <a:p>
            <a:pPr marL="342900" indent="-342900">
              <a:buFont typeface="Wingdings" pitchFamily="2" charset="2"/>
              <a:buChar char="§"/>
            </a:pPr>
            <a:r>
              <a:rPr lang="en-US" sz="2200" dirty="0"/>
              <a:t>Best Practices Tip Sheet: Small Groups</a:t>
            </a:r>
          </a:p>
          <a:p>
            <a:pPr marL="342900" indent="-342900">
              <a:buFont typeface="Wingdings" pitchFamily="2" charset="2"/>
              <a:buChar char="§"/>
            </a:pPr>
            <a:r>
              <a:rPr lang="en-US" sz="2200" dirty="0"/>
              <a:t>Best Practices Tip Sheet: Learning Environments</a:t>
            </a:r>
          </a:p>
          <a:p>
            <a:pPr marL="342900" indent="-342900">
              <a:buFont typeface="Wingdings" pitchFamily="2" charset="2"/>
              <a:buChar char="§"/>
            </a:pPr>
            <a:r>
              <a:rPr lang="en-US" sz="2200" dirty="0"/>
              <a:t>Best Practices Tip Sheet: Learner-Focused Lectures</a:t>
            </a:r>
          </a:p>
          <a:p>
            <a:pPr marL="342900" indent="-342900">
              <a:buFont typeface="Wingdings" pitchFamily="2" charset="2"/>
              <a:buChar char="§"/>
            </a:pPr>
            <a:r>
              <a:rPr lang="en-US" sz="2200" dirty="0"/>
              <a:t>Best Practices Tip Sheet: Lectures Delivered Online</a:t>
            </a:r>
          </a:p>
          <a:p>
            <a:pPr marL="342900" indent="-342900">
              <a:buFont typeface="Wingdings" pitchFamily="2" charset="2"/>
              <a:buChar char="§"/>
            </a:pPr>
            <a:r>
              <a:rPr lang="en-US" sz="2200" dirty="0"/>
              <a:t>Best Practices Tip Sheet: Integrating Poll Everywhere for Online Presentations</a:t>
            </a:r>
          </a:p>
          <a:p>
            <a:pPr marL="342900" indent="-342900">
              <a:buFont typeface="Wingdings" pitchFamily="2" charset="2"/>
              <a:buChar char="§"/>
            </a:pPr>
            <a:r>
              <a:rPr lang="en-US" sz="2200" dirty="0"/>
              <a:t>Best Practices Tip Sheet: Professionalism</a:t>
            </a:r>
          </a:p>
          <a:p>
            <a:pPr marL="342900" indent="-342900">
              <a:buFont typeface="Wingdings" pitchFamily="2" charset="2"/>
              <a:buChar char="§"/>
            </a:pPr>
            <a:r>
              <a:rPr lang="en-US" sz="2200" dirty="0"/>
              <a:t>Best Practices Tip Sheet: Supervision</a:t>
            </a:r>
          </a:p>
          <a:p>
            <a:endParaRPr lang="en-US" sz="900" dirty="0"/>
          </a:p>
          <a:p>
            <a:endParaRPr lang="en-US" b="1" dirty="0">
              <a:solidFill>
                <a:schemeClr val="accent2"/>
              </a:solidFill>
            </a:endParaRPr>
          </a:p>
          <a:p>
            <a:endParaRPr lang="en-US" b="1" dirty="0">
              <a:solidFill>
                <a:schemeClr val="accent2"/>
              </a:solidFill>
            </a:endParaRPr>
          </a:p>
          <a:p>
            <a:endParaRPr lang="en-US" b="1" dirty="0">
              <a:solidFill>
                <a:schemeClr val="accent2"/>
              </a:solidFill>
            </a:endParaRPr>
          </a:p>
          <a:p>
            <a:endParaRPr lang="en-US" b="1" dirty="0">
              <a:solidFill>
                <a:schemeClr val="accent2"/>
              </a:solidFill>
            </a:endParaRPr>
          </a:p>
          <a:p>
            <a:r>
              <a:rPr lang="en-US" b="1" dirty="0">
                <a:solidFill>
                  <a:schemeClr val="accent2"/>
                </a:solidFill>
              </a:rPr>
              <a:t>Peer Coaching </a:t>
            </a:r>
          </a:p>
          <a:p>
            <a:pPr marL="285750" indent="-285750">
              <a:buFont typeface="Wingdings" pitchFamily="2" charset="2"/>
              <a:buChar char="§"/>
            </a:pPr>
            <a:r>
              <a:rPr lang="en-US" sz="2200" dirty="0"/>
              <a:t>Faculty Self-Assessment</a:t>
            </a:r>
          </a:p>
          <a:p>
            <a:pPr marL="285750" indent="-285750">
              <a:buFont typeface="Wingdings" pitchFamily="2" charset="2"/>
              <a:buChar char="§"/>
            </a:pPr>
            <a:r>
              <a:rPr lang="en-US" sz="2200" dirty="0"/>
              <a:t>EO Tool for Faculty Evaluation</a:t>
            </a:r>
          </a:p>
          <a:p>
            <a:pPr marL="285750" indent="-285750">
              <a:buFont typeface="Wingdings" pitchFamily="2" charset="2"/>
              <a:buChar char="§"/>
            </a:pPr>
            <a:r>
              <a:rPr lang="en-US" sz="2200" dirty="0"/>
              <a:t>Initial Meeting with Faculty</a:t>
            </a:r>
          </a:p>
          <a:p>
            <a:pPr marL="285750" indent="-285750">
              <a:buFont typeface="Wingdings" pitchFamily="2" charset="2"/>
              <a:buChar char="§"/>
            </a:pPr>
            <a:r>
              <a:rPr lang="en-US" sz="2200" dirty="0"/>
              <a:t>Getting Learner Input</a:t>
            </a:r>
          </a:p>
          <a:p>
            <a:pPr marL="285750" indent="-285750">
              <a:buFont typeface="Wingdings" pitchFamily="2" charset="2"/>
              <a:buChar char="§"/>
            </a:pPr>
            <a:r>
              <a:rPr lang="en-US" sz="2200" dirty="0"/>
              <a:t>Faculty Development Plan</a:t>
            </a:r>
          </a:p>
          <a:p>
            <a:endParaRPr lang="en-US" sz="900" dirty="0"/>
          </a:p>
          <a:p>
            <a:r>
              <a:rPr lang="en-US" b="1" dirty="0">
                <a:solidFill>
                  <a:schemeClr val="accent2"/>
                </a:solidFill>
              </a:rPr>
              <a:t>Peer Observation Forms</a:t>
            </a:r>
          </a:p>
          <a:p>
            <a:pPr marL="285750" indent="-285750">
              <a:buFont typeface="Wingdings" pitchFamily="2" charset="2"/>
              <a:buChar char="§"/>
            </a:pPr>
            <a:r>
              <a:rPr lang="en-US" sz="2200" dirty="0"/>
              <a:t>Clinical Observation Form</a:t>
            </a:r>
          </a:p>
          <a:p>
            <a:pPr marL="285750" indent="-285750">
              <a:buFont typeface="Wingdings" pitchFamily="2" charset="2"/>
              <a:buChar char="§"/>
            </a:pPr>
            <a:r>
              <a:rPr lang="en-US" sz="2200" dirty="0"/>
              <a:t>Lecture Observation Form</a:t>
            </a:r>
          </a:p>
          <a:p>
            <a:pPr marL="285750" indent="-285750">
              <a:buFont typeface="Wingdings" pitchFamily="2" charset="2"/>
              <a:buChar char="§"/>
            </a:pPr>
            <a:r>
              <a:rPr lang="en-US" sz="2200" dirty="0"/>
              <a:t>Instrument for Peer Assessment of Medical Lecturing</a:t>
            </a:r>
          </a:p>
          <a:p>
            <a:pPr marL="285750" indent="-285750">
              <a:buFont typeface="Wingdings" pitchFamily="2" charset="2"/>
              <a:buChar char="§"/>
            </a:pPr>
            <a:r>
              <a:rPr lang="en-US" sz="2200" dirty="0"/>
              <a:t>Small Group Observation Form</a:t>
            </a:r>
          </a:p>
          <a:p>
            <a:pPr marL="285750" indent="-285750">
              <a:buFont typeface="Wingdings" pitchFamily="2" charset="2"/>
              <a:buChar char="§"/>
            </a:pPr>
            <a:r>
              <a:rPr lang="en-US" sz="2200" dirty="0"/>
              <a:t>Surgical Observation Form</a:t>
            </a:r>
          </a:p>
          <a:p>
            <a:r>
              <a:rPr lang="en-US" dirty="0"/>
              <a:t> </a:t>
            </a:r>
          </a:p>
          <a:p>
            <a:br>
              <a:rPr lang="en-US" sz="2400" dirty="0"/>
            </a:br>
            <a:endParaRPr lang="en-US" sz="2200" b="1" dirty="0"/>
          </a:p>
          <a:p>
            <a:endParaRPr lang="en-US" sz="2200" b="1" dirty="0"/>
          </a:p>
        </p:txBody>
      </p:sp>
      <p:sp>
        <p:nvSpPr>
          <p:cNvPr id="2" name="Rectangle 1">
            <a:extLst>
              <a:ext uri="{FF2B5EF4-FFF2-40B4-BE49-F238E27FC236}">
                <a16:creationId xmlns:a16="http://schemas.microsoft.com/office/drawing/2014/main" id="{EE48574E-0664-6046-9C42-9E989F29FA53}"/>
              </a:ext>
            </a:extLst>
          </p:cNvPr>
          <p:cNvSpPr/>
          <p:nvPr/>
        </p:nvSpPr>
        <p:spPr>
          <a:xfrm>
            <a:off x="6199908" y="1164479"/>
            <a:ext cx="947119" cy="523220"/>
          </a:xfrm>
          <a:prstGeom prst="rect">
            <a:avLst/>
          </a:prstGeom>
        </p:spPr>
        <p:txBody>
          <a:bodyPr wrap="none">
            <a:spAutoFit/>
          </a:bodyPr>
          <a:lstStyle/>
          <a:p>
            <a:r>
              <a:rPr lang="en-US" sz="2800" b="1" dirty="0">
                <a:solidFill>
                  <a:schemeClr val="accent2"/>
                </a:solidFill>
              </a:rPr>
              <a:t>Tools</a:t>
            </a:r>
          </a:p>
        </p:txBody>
      </p:sp>
      <p:sp>
        <p:nvSpPr>
          <p:cNvPr id="6" name="Down Arrow 5">
            <a:extLst>
              <a:ext uri="{FF2B5EF4-FFF2-40B4-BE49-F238E27FC236}">
                <a16:creationId xmlns:a16="http://schemas.microsoft.com/office/drawing/2014/main" id="{EA48CF37-D7CA-CE42-B775-2F23391F2389}"/>
              </a:ext>
            </a:extLst>
          </p:cNvPr>
          <p:cNvSpPr/>
          <p:nvPr/>
        </p:nvSpPr>
        <p:spPr>
          <a:xfrm rot="16200000">
            <a:off x="5240829" y="1044714"/>
            <a:ext cx="849967" cy="810186"/>
          </a:xfrm>
          <a:prstGeom prst="downArrow">
            <a:avLst/>
          </a:prstGeom>
          <a:solidFill>
            <a:schemeClr val="accent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0017987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2082FC75-4159-C945-BC3B-A23AD9F45345}"/>
              </a:ext>
            </a:extLst>
          </p:cNvPr>
          <p:cNvSpPr/>
          <p:nvPr/>
        </p:nvSpPr>
        <p:spPr>
          <a:xfrm>
            <a:off x="3405177" y="209227"/>
            <a:ext cx="6019800" cy="5562600"/>
          </a:xfrm>
          <a:prstGeom prst="rect">
            <a:avLst/>
          </a:prstGeom>
          <a:noFill/>
        </p:spPr>
        <p:txBody>
          <a:bodyPr wrap="none" lIns="91440" tIns="45720" rIns="91440" bIns="45720">
            <a:prstTxWarp prst="textCircle">
              <a:avLst>
                <a:gd name="adj" fmla="val 10754836"/>
              </a:avLst>
            </a:prstTxWarp>
            <a:spAutoFit/>
          </a:bodyPr>
          <a:lstStyle/>
          <a:p>
            <a:pPr algn="ctr"/>
            <a:r>
              <a:rPr lang="en-US" sz="2400" b="0" cap="none" spc="0" dirty="0">
                <a:ln w="0"/>
                <a:gradFill>
                  <a:gsLst>
                    <a:gs pos="21000">
                      <a:schemeClr val="tx1">
                        <a:lumMod val="50000"/>
                        <a:lumOff val="50000"/>
                      </a:schemeClr>
                    </a:gs>
                    <a:gs pos="87000">
                      <a:schemeClr val="accent3">
                        <a:lumMod val="60000"/>
                        <a:lumOff val="40000"/>
                      </a:schemeClr>
                    </a:gs>
                  </a:gsLst>
                  <a:lin ang="5400000"/>
                </a:gradFill>
                <a:effectLst/>
              </a:rPr>
              <a:t>Research</a:t>
            </a:r>
            <a:r>
              <a:rPr lang="en-US" sz="2400" b="0" cap="none" spc="0" dirty="0">
                <a:ln w="0"/>
                <a:gradFill>
                  <a:gsLst>
                    <a:gs pos="21000">
                      <a:schemeClr val="tx1">
                        <a:lumMod val="50000"/>
                        <a:lumOff val="50000"/>
                      </a:schemeClr>
                    </a:gs>
                    <a:gs pos="88000">
                      <a:srgbClr val="C5C7CA"/>
                    </a:gs>
                  </a:gsLst>
                  <a:lin ang="5400000"/>
                </a:gradFill>
                <a:effectLst/>
              </a:rPr>
              <a:t> </a:t>
            </a:r>
            <a:r>
              <a:rPr lang="en-US" sz="2400" b="0" cap="none" spc="0" dirty="0">
                <a:ln w="0"/>
                <a:gradFill>
                  <a:gsLst>
                    <a:gs pos="21000">
                      <a:schemeClr val="tx1">
                        <a:lumMod val="50000"/>
                        <a:lumOff val="50000"/>
                      </a:schemeClr>
                    </a:gs>
                    <a:gs pos="88000">
                      <a:srgbClr val="92D050"/>
                    </a:gs>
                  </a:gsLst>
                  <a:lin ang="5400000"/>
                </a:gradFill>
                <a:effectLst/>
              </a:rPr>
              <a:t>Patient Care </a:t>
            </a:r>
            <a:r>
              <a:rPr lang="en-US" sz="2400" b="0" cap="none" spc="0" dirty="0">
                <a:ln w="0"/>
                <a:gradFill>
                  <a:gsLst>
                    <a:gs pos="21000">
                      <a:schemeClr val="tx1">
                        <a:lumMod val="50000"/>
                        <a:lumOff val="50000"/>
                      </a:schemeClr>
                    </a:gs>
                    <a:gs pos="88000">
                      <a:schemeClr val="accent3"/>
                    </a:gs>
                  </a:gsLst>
                  <a:lin ang="5400000"/>
                </a:gradFill>
                <a:effectLst/>
              </a:rPr>
              <a:t>Education</a:t>
            </a:r>
          </a:p>
        </p:txBody>
      </p:sp>
      <p:sp>
        <p:nvSpPr>
          <p:cNvPr id="9" name="object 7">
            <a:extLst>
              <a:ext uri="{FF2B5EF4-FFF2-40B4-BE49-F238E27FC236}">
                <a16:creationId xmlns:a16="http://schemas.microsoft.com/office/drawing/2014/main" id="{24B51A6F-E7A8-7045-A591-712E95CFE83B}"/>
              </a:ext>
            </a:extLst>
          </p:cNvPr>
          <p:cNvSpPr/>
          <p:nvPr/>
        </p:nvSpPr>
        <p:spPr>
          <a:xfrm flipV="1">
            <a:off x="1981200" y="838200"/>
            <a:ext cx="8513618" cy="45719"/>
          </a:xfrm>
          <a:custGeom>
            <a:avLst/>
            <a:gdLst/>
            <a:ahLst/>
            <a:cxnLst/>
            <a:rect l="l" t="t" r="r" b="b"/>
            <a:pathLst>
              <a:path w="10287000">
                <a:moveTo>
                  <a:pt x="0" y="0"/>
                </a:moveTo>
                <a:lnTo>
                  <a:pt x="10287000" y="1"/>
                </a:lnTo>
              </a:path>
            </a:pathLst>
          </a:custGeom>
          <a:ln w="28575">
            <a:solidFill>
              <a:srgbClr val="B6D17B"/>
            </a:solidFill>
          </a:ln>
        </p:spPr>
        <p:txBody>
          <a:bodyPr wrap="square" lIns="0" tIns="0" rIns="0" bIns="0" rtlCol="0"/>
          <a:lstStyle/>
          <a:p>
            <a:endParaRPr/>
          </a:p>
        </p:txBody>
      </p:sp>
      <p:sp>
        <p:nvSpPr>
          <p:cNvPr id="13" name="object 7">
            <a:extLst>
              <a:ext uri="{FF2B5EF4-FFF2-40B4-BE49-F238E27FC236}">
                <a16:creationId xmlns:a16="http://schemas.microsoft.com/office/drawing/2014/main" id="{0FF30D35-E813-9C46-9BEB-EA51CA2A525F}"/>
              </a:ext>
            </a:extLst>
          </p:cNvPr>
          <p:cNvSpPr/>
          <p:nvPr/>
        </p:nvSpPr>
        <p:spPr>
          <a:xfrm>
            <a:off x="2157400" y="5375442"/>
            <a:ext cx="7954385" cy="134750"/>
          </a:xfrm>
          <a:custGeom>
            <a:avLst/>
            <a:gdLst/>
            <a:ahLst/>
            <a:cxnLst/>
            <a:rect l="l" t="t" r="r" b="b"/>
            <a:pathLst>
              <a:path w="10287000">
                <a:moveTo>
                  <a:pt x="0" y="0"/>
                </a:moveTo>
                <a:lnTo>
                  <a:pt x="10287000" y="1"/>
                </a:lnTo>
              </a:path>
            </a:pathLst>
          </a:custGeom>
          <a:ln w="28575">
            <a:solidFill>
              <a:srgbClr val="B6D17B"/>
            </a:solidFill>
          </a:ln>
        </p:spPr>
        <p:txBody>
          <a:bodyPr wrap="square" lIns="0" tIns="0" rIns="0" bIns="0" rtlCol="0"/>
          <a:lstStyle/>
          <a:p>
            <a:endParaRPr/>
          </a:p>
        </p:txBody>
      </p:sp>
      <p:sp>
        <p:nvSpPr>
          <p:cNvPr id="7" name="TextBox 6">
            <a:extLst>
              <a:ext uri="{FF2B5EF4-FFF2-40B4-BE49-F238E27FC236}">
                <a16:creationId xmlns:a16="http://schemas.microsoft.com/office/drawing/2014/main" id="{9A787808-BAF1-9F40-8953-0FEA161A8862}"/>
              </a:ext>
            </a:extLst>
          </p:cNvPr>
          <p:cNvSpPr txBox="1"/>
          <p:nvPr/>
        </p:nvSpPr>
        <p:spPr>
          <a:xfrm>
            <a:off x="772885" y="1195381"/>
            <a:ext cx="10723416" cy="1323439"/>
          </a:xfrm>
          <a:prstGeom prst="rect">
            <a:avLst/>
          </a:prstGeom>
          <a:noFill/>
        </p:spPr>
        <p:txBody>
          <a:bodyPr wrap="square" rtlCol="0">
            <a:spAutoFit/>
          </a:bodyPr>
          <a:lstStyle/>
          <a:p>
            <a:pPr algn="ctr"/>
            <a:r>
              <a:rPr lang="en-US" sz="4000" b="1" dirty="0">
                <a:solidFill>
                  <a:schemeClr val="tx2"/>
                </a:solidFill>
              </a:rPr>
              <a:t>Section III Questions: Teaching Professional Development</a:t>
            </a:r>
          </a:p>
        </p:txBody>
      </p:sp>
      <p:sp>
        <p:nvSpPr>
          <p:cNvPr id="2" name="Rectangle 1">
            <a:extLst>
              <a:ext uri="{FF2B5EF4-FFF2-40B4-BE49-F238E27FC236}">
                <a16:creationId xmlns:a16="http://schemas.microsoft.com/office/drawing/2014/main" id="{128698A3-48D9-7140-A345-2F2CD6D1369E}"/>
              </a:ext>
            </a:extLst>
          </p:cNvPr>
          <p:cNvSpPr/>
          <p:nvPr/>
        </p:nvSpPr>
        <p:spPr>
          <a:xfrm>
            <a:off x="1219200" y="2697786"/>
            <a:ext cx="9601200" cy="2246769"/>
          </a:xfrm>
          <a:prstGeom prst="rect">
            <a:avLst/>
          </a:prstGeom>
        </p:spPr>
        <p:txBody>
          <a:bodyPr wrap="square">
            <a:spAutoFit/>
          </a:bodyPr>
          <a:lstStyle/>
          <a:p>
            <a:pPr algn="ctr" fontAlgn="base"/>
            <a:r>
              <a:rPr lang="en-US" sz="2800" b="1" dirty="0">
                <a:latin typeface="Quando" panose="02020603060000060704" pitchFamily="18" charset="77"/>
              </a:rPr>
              <a:t>Do you have any general questions Teaching Professional Development?</a:t>
            </a:r>
          </a:p>
          <a:p>
            <a:pPr algn="ctr" fontAlgn="base"/>
            <a:endParaRPr lang="en-US" sz="2800" i="1" dirty="0">
              <a:latin typeface="Quando" panose="02020603060000060704" pitchFamily="18" charset="77"/>
            </a:endParaRPr>
          </a:p>
          <a:p>
            <a:pPr algn="ctr" fontAlgn="base"/>
            <a:r>
              <a:rPr lang="en-US" sz="2800" i="1" dirty="0">
                <a:latin typeface="Quando" panose="02020603060000060704" pitchFamily="18" charset="77"/>
              </a:rPr>
              <a:t>Please Note: For specific case questions, see your Division / Department Educational Officer.</a:t>
            </a:r>
          </a:p>
        </p:txBody>
      </p:sp>
      <p:pic>
        <p:nvPicPr>
          <p:cNvPr id="11" name="Picture 10">
            <a:extLst>
              <a:ext uri="{FF2B5EF4-FFF2-40B4-BE49-F238E27FC236}">
                <a16:creationId xmlns:a16="http://schemas.microsoft.com/office/drawing/2014/main" id="{6E9A8B43-7DD2-1D4C-91DD-0DEC050876B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2553" y="5714598"/>
            <a:ext cx="1927955" cy="543086"/>
          </a:xfrm>
          <a:prstGeom prst="rect">
            <a:avLst/>
          </a:prstGeom>
        </p:spPr>
      </p:pic>
    </p:spTree>
    <p:extLst>
      <p:ext uri="{BB962C8B-B14F-4D97-AF65-F5344CB8AC3E}">
        <p14:creationId xmlns:p14="http://schemas.microsoft.com/office/powerpoint/2010/main" val="416516659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04B0705B-E5FD-014F-A251-11243BD86AEE}"/>
              </a:ext>
            </a:extLst>
          </p:cNvPr>
          <p:cNvSpPr txBox="1"/>
          <p:nvPr/>
        </p:nvSpPr>
        <p:spPr>
          <a:xfrm>
            <a:off x="838200" y="1391981"/>
            <a:ext cx="10723416" cy="584775"/>
          </a:xfrm>
          <a:prstGeom prst="rect">
            <a:avLst/>
          </a:prstGeom>
          <a:noFill/>
        </p:spPr>
        <p:txBody>
          <a:bodyPr wrap="square" rtlCol="0">
            <a:spAutoFit/>
          </a:bodyPr>
          <a:lstStyle/>
          <a:p>
            <a:r>
              <a:rPr lang="en-US" sz="3200" b="1" dirty="0">
                <a:solidFill>
                  <a:schemeClr val="tx2"/>
                </a:solidFill>
              </a:rPr>
              <a:t>Perelman School of Medicine</a:t>
            </a:r>
          </a:p>
        </p:txBody>
      </p:sp>
      <p:sp>
        <p:nvSpPr>
          <p:cNvPr id="9" name="object 7">
            <a:extLst>
              <a:ext uri="{FF2B5EF4-FFF2-40B4-BE49-F238E27FC236}">
                <a16:creationId xmlns:a16="http://schemas.microsoft.com/office/drawing/2014/main" id="{24B51A6F-E7A8-7045-A591-712E95CFE83B}"/>
              </a:ext>
            </a:extLst>
          </p:cNvPr>
          <p:cNvSpPr/>
          <p:nvPr/>
        </p:nvSpPr>
        <p:spPr>
          <a:xfrm>
            <a:off x="701298" y="1266069"/>
            <a:ext cx="10271502" cy="45719"/>
          </a:xfrm>
          <a:custGeom>
            <a:avLst/>
            <a:gdLst/>
            <a:ahLst/>
            <a:cxnLst/>
            <a:rect l="l" t="t" r="r" b="b"/>
            <a:pathLst>
              <a:path w="10287000">
                <a:moveTo>
                  <a:pt x="0" y="0"/>
                </a:moveTo>
                <a:lnTo>
                  <a:pt x="10287000" y="1"/>
                </a:lnTo>
              </a:path>
            </a:pathLst>
          </a:custGeom>
          <a:ln w="28575">
            <a:solidFill>
              <a:srgbClr val="B6D17B"/>
            </a:solidFill>
          </a:ln>
        </p:spPr>
        <p:txBody>
          <a:bodyPr wrap="square" lIns="0" tIns="0" rIns="0" bIns="0" rtlCol="0"/>
          <a:lstStyle/>
          <a:p>
            <a:endParaRPr/>
          </a:p>
        </p:txBody>
      </p:sp>
      <p:sp>
        <p:nvSpPr>
          <p:cNvPr id="15" name="Rectangle 14">
            <a:extLst>
              <a:ext uri="{FF2B5EF4-FFF2-40B4-BE49-F238E27FC236}">
                <a16:creationId xmlns:a16="http://schemas.microsoft.com/office/drawing/2014/main" id="{4E5896EC-F25C-E94D-93FC-B19AAD8FA4DC}"/>
              </a:ext>
            </a:extLst>
          </p:cNvPr>
          <p:cNvSpPr/>
          <p:nvPr/>
        </p:nvSpPr>
        <p:spPr>
          <a:xfrm>
            <a:off x="689674" y="2590800"/>
            <a:ext cx="10723415" cy="2677656"/>
          </a:xfrm>
          <a:prstGeom prst="rect">
            <a:avLst/>
          </a:prstGeom>
        </p:spPr>
        <p:txBody>
          <a:bodyPr wrap="square">
            <a:spAutoFit/>
          </a:bodyPr>
          <a:lstStyle/>
          <a:p>
            <a:pPr algn="ctr"/>
            <a:r>
              <a:rPr lang="en-US" sz="2800" dirty="0">
                <a:solidFill>
                  <a:schemeClr val="tx2"/>
                </a:solidFill>
                <a:latin typeface="Quando" panose="02020603060000060704" pitchFamily="18" charset="77"/>
              </a:rPr>
              <a:t>Our mission is to advance knowledge and improve health through research, patient care, and the education of trainees in an inclusive culture that embraces diversity, fosters innovation, stimulates critical thinking, supports lifelong learning, and sustains our legacy of excellence.</a:t>
            </a:r>
          </a:p>
        </p:txBody>
      </p:sp>
      <p:sp>
        <p:nvSpPr>
          <p:cNvPr id="16" name="TextBox 15">
            <a:extLst>
              <a:ext uri="{FF2B5EF4-FFF2-40B4-BE49-F238E27FC236}">
                <a16:creationId xmlns:a16="http://schemas.microsoft.com/office/drawing/2014/main" id="{D3592D04-024C-EF44-A803-39E17B1A34D5}"/>
              </a:ext>
            </a:extLst>
          </p:cNvPr>
          <p:cNvSpPr txBox="1"/>
          <p:nvPr/>
        </p:nvSpPr>
        <p:spPr>
          <a:xfrm>
            <a:off x="838200" y="512832"/>
            <a:ext cx="10723416" cy="707886"/>
          </a:xfrm>
          <a:prstGeom prst="rect">
            <a:avLst/>
          </a:prstGeom>
          <a:noFill/>
        </p:spPr>
        <p:txBody>
          <a:bodyPr wrap="square" rtlCol="0">
            <a:spAutoFit/>
          </a:bodyPr>
          <a:lstStyle/>
          <a:p>
            <a:r>
              <a:rPr lang="en-US" sz="4000" b="1" dirty="0">
                <a:solidFill>
                  <a:schemeClr val="tx2"/>
                </a:solidFill>
              </a:rPr>
              <a:t>Our Mission</a:t>
            </a:r>
          </a:p>
        </p:txBody>
      </p:sp>
    </p:spTree>
    <p:extLst>
      <p:ext uri="{BB962C8B-B14F-4D97-AF65-F5344CB8AC3E}">
        <p14:creationId xmlns:p14="http://schemas.microsoft.com/office/powerpoint/2010/main" val="157016595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2082FC75-4159-C945-BC3B-A23AD9F45345}"/>
              </a:ext>
            </a:extLst>
          </p:cNvPr>
          <p:cNvSpPr/>
          <p:nvPr/>
        </p:nvSpPr>
        <p:spPr>
          <a:xfrm>
            <a:off x="3405177" y="209227"/>
            <a:ext cx="6019800" cy="5562600"/>
          </a:xfrm>
          <a:prstGeom prst="rect">
            <a:avLst/>
          </a:prstGeom>
          <a:noFill/>
        </p:spPr>
        <p:txBody>
          <a:bodyPr wrap="none" lIns="91440" tIns="45720" rIns="91440" bIns="45720">
            <a:prstTxWarp prst="textCircle">
              <a:avLst>
                <a:gd name="adj" fmla="val 10754836"/>
              </a:avLst>
            </a:prstTxWarp>
            <a:spAutoFit/>
          </a:bodyPr>
          <a:lstStyle/>
          <a:p>
            <a:pPr algn="ctr"/>
            <a:r>
              <a:rPr lang="en-US" sz="2400" b="0" cap="none" spc="0" dirty="0">
                <a:ln w="0"/>
                <a:gradFill>
                  <a:gsLst>
                    <a:gs pos="21000">
                      <a:schemeClr val="tx1">
                        <a:lumMod val="50000"/>
                        <a:lumOff val="50000"/>
                      </a:schemeClr>
                    </a:gs>
                    <a:gs pos="87000">
                      <a:schemeClr val="accent3">
                        <a:lumMod val="60000"/>
                        <a:lumOff val="40000"/>
                      </a:schemeClr>
                    </a:gs>
                  </a:gsLst>
                  <a:lin ang="5400000"/>
                </a:gradFill>
                <a:effectLst/>
              </a:rPr>
              <a:t>Research</a:t>
            </a:r>
            <a:r>
              <a:rPr lang="en-US" sz="2400" b="0" cap="none" spc="0" dirty="0">
                <a:ln w="0"/>
                <a:gradFill>
                  <a:gsLst>
                    <a:gs pos="21000">
                      <a:schemeClr val="tx1">
                        <a:lumMod val="50000"/>
                        <a:lumOff val="50000"/>
                      </a:schemeClr>
                    </a:gs>
                    <a:gs pos="88000">
                      <a:srgbClr val="C5C7CA"/>
                    </a:gs>
                  </a:gsLst>
                  <a:lin ang="5400000"/>
                </a:gradFill>
                <a:effectLst/>
              </a:rPr>
              <a:t> </a:t>
            </a:r>
            <a:r>
              <a:rPr lang="en-US" sz="2400" b="0" cap="none" spc="0" dirty="0">
                <a:ln w="0"/>
                <a:gradFill>
                  <a:gsLst>
                    <a:gs pos="21000">
                      <a:schemeClr val="tx1">
                        <a:lumMod val="50000"/>
                        <a:lumOff val="50000"/>
                      </a:schemeClr>
                    </a:gs>
                    <a:gs pos="88000">
                      <a:srgbClr val="92D050"/>
                    </a:gs>
                  </a:gsLst>
                  <a:lin ang="5400000"/>
                </a:gradFill>
                <a:effectLst/>
              </a:rPr>
              <a:t>Patient Care </a:t>
            </a:r>
            <a:r>
              <a:rPr lang="en-US" sz="2400" b="0" cap="none" spc="0" dirty="0">
                <a:ln w="0"/>
                <a:gradFill>
                  <a:gsLst>
                    <a:gs pos="21000">
                      <a:schemeClr val="tx1">
                        <a:lumMod val="50000"/>
                        <a:lumOff val="50000"/>
                      </a:schemeClr>
                    </a:gs>
                    <a:gs pos="88000">
                      <a:schemeClr val="accent3"/>
                    </a:gs>
                  </a:gsLst>
                  <a:lin ang="5400000"/>
                </a:gradFill>
                <a:effectLst/>
              </a:rPr>
              <a:t>Education</a:t>
            </a:r>
          </a:p>
        </p:txBody>
      </p:sp>
      <p:sp>
        <p:nvSpPr>
          <p:cNvPr id="9" name="object 7">
            <a:extLst>
              <a:ext uri="{FF2B5EF4-FFF2-40B4-BE49-F238E27FC236}">
                <a16:creationId xmlns:a16="http://schemas.microsoft.com/office/drawing/2014/main" id="{24B51A6F-E7A8-7045-A591-712E95CFE83B}"/>
              </a:ext>
            </a:extLst>
          </p:cNvPr>
          <p:cNvSpPr/>
          <p:nvPr/>
        </p:nvSpPr>
        <p:spPr>
          <a:xfrm flipV="1">
            <a:off x="1981200" y="838200"/>
            <a:ext cx="8513618" cy="45719"/>
          </a:xfrm>
          <a:custGeom>
            <a:avLst/>
            <a:gdLst/>
            <a:ahLst/>
            <a:cxnLst/>
            <a:rect l="l" t="t" r="r" b="b"/>
            <a:pathLst>
              <a:path w="10287000">
                <a:moveTo>
                  <a:pt x="0" y="0"/>
                </a:moveTo>
                <a:lnTo>
                  <a:pt x="10287000" y="1"/>
                </a:lnTo>
              </a:path>
            </a:pathLst>
          </a:custGeom>
          <a:ln w="28575">
            <a:solidFill>
              <a:srgbClr val="B6D17B"/>
            </a:solidFill>
          </a:ln>
        </p:spPr>
        <p:txBody>
          <a:bodyPr wrap="square" lIns="0" tIns="0" rIns="0" bIns="0" rtlCol="0"/>
          <a:lstStyle/>
          <a:p>
            <a:endParaRPr/>
          </a:p>
        </p:txBody>
      </p:sp>
      <p:sp>
        <p:nvSpPr>
          <p:cNvPr id="13" name="object 7">
            <a:extLst>
              <a:ext uri="{FF2B5EF4-FFF2-40B4-BE49-F238E27FC236}">
                <a16:creationId xmlns:a16="http://schemas.microsoft.com/office/drawing/2014/main" id="{0FF30D35-E813-9C46-9BEB-EA51CA2A525F}"/>
              </a:ext>
            </a:extLst>
          </p:cNvPr>
          <p:cNvSpPr/>
          <p:nvPr/>
        </p:nvSpPr>
        <p:spPr>
          <a:xfrm>
            <a:off x="2260816" y="4731872"/>
            <a:ext cx="7954385" cy="134750"/>
          </a:xfrm>
          <a:custGeom>
            <a:avLst/>
            <a:gdLst/>
            <a:ahLst/>
            <a:cxnLst/>
            <a:rect l="l" t="t" r="r" b="b"/>
            <a:pathLst>
              <a:path w="10287000">
                <a:moveTo>
                  <a:pt x="0" y="0"/>
                </a:moveTo>
                <a:lnTo>
                  <a:pt x="10287000" y="1"/>
                </a:lnTo>
              </a:path>
            </a:pathLst>
          </a:custGeom>
          <a:ln w="28575">
            <a:solidFill>
              <a:srgbClr val="B6D17B"/>
            </a:solidFill>
          </a:ln>
        </p:spPr>
        <p:txBody>
          <a:bodyPr wrap="square" lIns="0" tIns="0" rIns="0" bIns="0" rtlCol="0"/>
          <a:lstStyle/>
          <a:p>
            <a:endParaRPr/>
          </a:p>
        </p:txBody>
      </p:sp>
      <p:pic>
        <p:nvPicPr>
          <p:cNvPr id="20" name="Picture 19">
            <a:extLst>
              <a:ext uri="{FF2B5EF4-FFF2-40B4-BE49-F238E27FC236}">
                <a16:creationId xmlns:a16="http://schemas.microsoft.com/office/drawing/2014/main" id="{1C62FFBD-C9A1-8043-871D-42C04F9A085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2553" y="5714598"/>
            <a:ext cx="1927955" cy="543086"/>
          </a:xfrm>
          <a:prstGeom prst="rect">
            <a:avLst/>
          </a:prstGeom>
        </p:spPr>
      </p:pic>
      <p:sp>
        <p:nvSpPr>
          <p:cNvPr id="7" name="TextBox 6">
            <a:extLst>
              <a:ext uri="{FF2B5EF4-FFF2-40B4-BE49-F238E27FC236}">
                <a16:creationId xmlns:a16="http://schemas.microsoft.com/office/drawing/2014/main" id="{9A787808-BAF1-9F40-8953-0FEA161A8862}"/>
              </a:ext>
            </a:extLst>
          </p:cNvPr>
          <p:cNvSpPr txBox="1"/>
          <p:nvPr/>
        </p:nvSpPr>
        <p:spPr>
          <a:xfrm>
            <a:off x="849178" y="1341487"/>
            <a:ext cx="10723416" cy="707886"/>
          </a:xfrm>
          <a:prstGeom prst="rect">
            <a:avLst/>
          </a:prstGeom>
          <a:noFill/>
        </p:spPr>
        <p:txBody>
          <a:bodyPr wrap="square" rtlCol="0">
            <a:spAutoFit/>
          </a:bodyPr>
          <a:lstStyle/>
          <a:p>
            <a:pPr algn="ctr"/>
            <a:r>
              <a:rPr lang="en-US" sz="4000" b="1" dirty="0">
                <a:solidFill>
                  <a:schemeClr val="tx2"/>
                </a:solidFill>
              </a:rPr>
              <a:t>Section I: Teaching Expectations</a:t>
            </a:r>
          </a:p>
        </p:txBody>
      </p:sp>
      <p:sp>
        <p:nvSpPr>
          <p:cNvPr id="2" name="Rectangle 1">
            <a:extLst>
              <a:ext uri="{FF2B5EF4-FFF2-40B4-BE49-F238E27FC236}">
                <a16:creationId xmlns:a16="http://schemas.microsoft.com/office/drawing/2014/main" id="{31C2991C-9C53-8E48-BCE5-D8F05F7F3FDB}"/>
              </a:ext>
            </a:extLst>
          </p:cNvPr>
          <p:cNvSpPr/>
          <p:nvPr/>
        </p:nvSpPr>
        <p:spPr>
          <a:xfrm>
            <a:off x="1170105" y="2302375"/>
            <a:ext cx="10402489" cy="2246769"/>
          </a:xfrm>
          <a:prstGeom prst="rect">
            <a:avLst/>
          </a:prstGeom>
        </p:spPr>
        <p:txBody>
          <a:bodyPr wrap="square">
            <a:spAutoFit/>
          </a:bodyPr>
          <a:lstStyle/>
          <a:p>
            <a:pPr algn="ctr"/>
            <a:r>
              <a:rPr lang="en-US" sz="2800" dirty="0">
                <a:latin typeface="Quando" panose="02020603060000060704" pitchFamily="18" charset="77"/>
              </a:rPr>
              <a:t>Achieving teaching excellence starts with knowing what is expected of you in your role as a teacher in clinical, didactic, and small group settings, as well as in your efforts toward mentoring trainees and supervising their scholarship.</a:t>
            </a:r>
            <a:endParaRPr lang="en-US" sz="2800" dirty="0"/>
          </a:p>
        </p:txBody>
      </p:sp>
    </p:spTree>
    <p:extLst>
      <p:ext uri="{BB962C8B-B14F-4D97-AF65-F5344CB8AC3E}">
        <p14:creationId xmlns:p14="http://schemas.microsoft.com/office/powerpoint/2010/main" val="22076953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object 7">
            <a:extLst>
              <a:ext uri="{FF2B5EF4-FFF2-40B4-BE49-F238E27FC236}">
                <a16:creationId xmlns:a16="http://schemas.microsoft.com/office/drawing/2014/main" id="{24B51A6F-E7A8-7045-A591-712E95CFE83B}"/>
              </a:ext>
            </a:extLst>
          </p:cNvPr>
          <p:cNvSpPr/>
          <p:nvPr/>
        </p:nvSpPr>
        <p:spPr>
          <a:xfrm>
            <a:off x="701298" y="1266069"/>
            <a:ext cx="10271502" cy="45719"/>
          </a:xfrm>
          <a:custGeom>
            <a:avLst/>
            <a:gdLst/>
            <a:ahLst/>
            <a:cxnLst/>
            <a:rect l="l" t="t" r="r" b="b"/>
            <a:pathLst>
              <a:path w="10287000">
                <a:moveTo>
                  <a:pt x="0" y="0"/>
                </a:moveTo>
                <a:lnTo>
                  <a:pt x="10287000" y="1"/>
                </a:lnTo>
              </a:path>
            </a:pathLst>
          </a:custGeom>
          <a:ln w="28575">
            <a:solidFill>
              <a:srgbClr val="B6D17B"/>
            </a:solidFill>
          </a:ln>
        </p:spPr>
        <p:txBody>
          <a:bodyPr wrap="square" lIns="0" tIns="0" rIns="0" bIns="0" rtlCol="0"/>
          <a:lstStyle/>
          <a:p>
            <a:endParaRPr/>
          </a:p>
        </p:txBody>
      </p:sp>
      <p:sp>
        <p:nvSpPr>
          <p:cNvPr id="12" name="TextBox 11">
            <a:extLst>
              <a:ext uri="{FF2B5EF4-FFF2-40B4-BE49-F238E27FC236}">
                <a16:creationId xmlns:a16="http://schemas.microsoft.com/office/drawing/2014/main" id="{3FB180B1-C530-254C-902A-E08360E4FB3A}"/>
              </a:ext>
            </a:extLst>
          </p:cNvPr>
          <p:cNvSpPr txBox="1"/>
          <p:nvPr/>
        </p:nvSpPr>
        <p:spPr>
          <a:xfrm>
            <a:off x="855982" y="2056949"/>
            <a:ext cx="10573898" cy="4401205"/>
          </a:xfrm>
          <a:prstGeom prst="rect">
            <a:avLst/>
          </a:prstGeom>
          <a:noFill/>
        </p:spPr>
        <p:txBody>
          <a:bodyPr wrap="square" rtlCol="0">
            <a:spAutoFit/>
          </a:bodyPr>
          <a:lstStyle/>
          <a:p>
            <a:pPr marL="457200" indent="-457200">
              <a:buFont typeface="Arial" panose="020B0604020202020204" pitchFamily="34" charset="0"/>
              <a:buChar char="•"/>
            </a:pPr>
            <a:r>
              <a:rPr lang="en-US" sz="2800" dirty="0">
                <a:solidFill>
                  <a:schemeClr val="tx1">
                    <a:lumMod val="95000"/>
                    <a:lumOff val="5000"/>
                  </a:schemeClr>
                </a:solidFill>
              </a:rPr>
              <a:t>All faculty on the AC, CE, and Tenure Tracks are required to contribute to the education mission of PSOM</a:t>
            </a:r>
          </a:p>
          <a:p>
            <a:pPr marL="457200" indent="-457200">
              <a:buFont typeface="Arial" panose="020B0604020202020204" pitchFamily="34" charset="0"/>
              <a:buChar char="•"/>
            </a:pPr>
            <a:endParaRPr lang="en-US" sz="2800" dirty="0">
              <a:solidFill>
                <a:schemeClr val="tx1">
                  <a:lumMod val="95000"/>
                  <a:lumOff val="5000"/>
                </a:schemeClr>
              </a:solidFill>
            </a:endParaRPr>
          </a:p>
          <a:p>
            <a:pPr marL="457200" indent="-457200">
              <a:buFont typeface="Arial" panose="020B0604020202020204" pitchFamily="34" charset="0"/>
              <a:buChar char="•"/>
            </a:pPr>
            <a:r>
              <a:rPr lang="en-US" sz="2800" dirty="0">
                <a:solidFill>
                  <a:schemeClr val="tx1">
                    <a:lumMod val="95000"/>
                    <a:lumOff val="5000"/>
                  </a:schemeClr>
                </a:solidFill>
              </a:rPr>
              <a:t>All efforts toward teaching excellence and the overall education mission are highly valued</a:t>
            </a:r>
          </a:p>
          <a:p>
            <a:pPr marL="457200" indent="-457200">
              <a:buFont typeface="Arial" panose="020B0604020202020204" pitchFamily="34" charset="0"/>
              <a:buChar char="•"/>
            </a:pPr>
            <a:endParaRPr lang="en-US" sz="2800" dirty="0">
              <a:solidFill>
                <a:schemeClr val="tx1">
                  <a:lumMod val="95000"/>
                  <a:lumOff val="5000"/>
                </a:schemeClr>
              </a:solidFill>
            </a:endParaRPr>
          </a:p>
          <a:p>
            <a:pPr marL="457200" indent="-457200">
              <a:buFont typeface="Arial" panose="020B0604020202020204" pitchFamily="34" charset="0"/>
              <a:buChar char="•"/>
            </a:pPr>
            <a:r>
              <a:rPr lang="en-US" sz="2800" dirty="0">
                <a:solidFill>
                  <a:schemeClr val="tx1">
                    <a:lumMod val="95000"/>
                    <a:lumOff val="5000"/>
                  </a:schemeClr>
                </a:solidFill>
              </a:rPr>
              <a:t>Faculty will be offered opportunities to improve their teaching as part of the onboarding process, when in need of coaching and remediation, throughout their careers, and for those who so choose, as progress toward becoming educational leaders in the institution</a:t>
            </a:r>
          </a:p>
        </p:txBody>
      </p:sp>
      <p:sp>
        <p:nvSpPr>
          <p:cNvPr id="6" name="TextBox 5">
            <a:extLst>
              <a:ext uri="{FF2B5EF4-FFF2-40B4-BE49-F238E27FC236}">
                <a16:creationId xmlns:a16="http://schemas.microsoft.com/office/drawing/2014/main" id="{66E0D3FD-82F1-A148-B84C-1258F988518B}"/>
              </a:ext>
            </a:extLst>
          </p:cNvPr>
          <p:cNvSpPr txBox="1"/>
          <p:nvPr/>
        </p:nvSpPr>
        <p:spPr>
          <a:xfrm>
            <a:off x="838200" y="1391981"/>
            <a:ext cx="10723416" cy="584775"/>
          </a:xfrm>
          <a:prstGeom prst="rect">
            <a:avLst/>
          </a:prstGeom>
          <a:noFill/>
        </p:spPr>
        <p:txBody>
          <a:bodyPr wrap="square" rtlCol="0">
            <a:spAutoFit/>
          </a:bodyPr>
          <a:lstStyle/>
          <a:p>
            <a:r>
              <a:rPr lang="en-US" sz="3200" b="1" dirty="0">
                <a:solidFill>
                  <a:schemeClr val="tx2"/>
                </a:solidFill>
              </a:rPr>
              <a:t>General Principles</a:t>
            </a:r>
          </a:p>
        </p:txBody>
      </p:sp>
      <p:sp>
        <p:nvSpPr>
          <p:cNvPr id="7" name="TextBox 6">
            <a:extLst>
              <a:ext uri="{FF2B5EF4-FFF2-40B4-BE49-F238E27FC236}">
                <a16:creationId xmlns:a16="http://schemas.microsoft.com/office/drawing/2014/main" id="{602A18C8-A7AC-C24B-AE5C-C12612A4521E}"/>
              </a:ext>
            </a:extLst>
          </p:cNvPr>
          <p:cNvSpPr txBox="1"/>
          <p:nvPr/>
        </p:nvSpPr>
        <p:spPr>
          <a:xfrm>
            <a:off x="685800" y="360432"/>
            <a:ext cx="10723416" cy="707886"/>
          </a:xfrm>
          <a:prstGeom prst="rect">
            <a:avLst/>
          </a:prstGeom>
          <a:noFill/>
        </p:spPr>
        <p:txBody>
          <a:bodyPr wrap="square" rtlCol="0">
            <a:spAutoFit/>
          </a:bodyPr>
          <a:lstStyle/>
          <a:p>
            <a:pPr algn="ctr"/>
            <a:r>
              <a:rPr lang="en-US" sz="4000" b="1" dirty="0">
                <a:solidFill>
                  <a:schemeClr val="tx2"/>
                </a:solidFill>
              </a:rPr>
              <a:t>Teaching Expectations</a:t>
            </a:r>
          </a:p>
        </p:txBody>
      </p:sp>
    </p:spTree>
    <p:extLst>
      <p:ext uri="{BB962C8B-B14F-4D97-AF65-F5344CB8AC3E}">
        <p14:creationId xmlns:p14="http://schemas.microsoft.com/office/powerpoint/2010/main" val="385795665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04B0705B-E5FD-014F-A251-11243BD86AEE}"/>
              </a:ext>
            </a:extLst>
          </p:cNvPr>
          <p:cNvSpPr txBox="1"/>
          <p:nvPr/>
        </p:nvSpPr>
        <p:spPr>
          <a:xfrm>
            <a:off x="685800" y="360432"/>
            <a:ext cx="10723416" cy="707886"/>
          </a:xfrm>
          <a:prstGeom prst="rect">
            <a:avLst/>
          </a:prstGeom>
          <a:noFill/>
        </p:spPr>
        <p:txBody>
          <a:bodyPr wrap="square" rtlCol="0">
            <a:spAutoFit/>
          </a:bodyPr>
          <a:lstStyle/>
          <a:p>
            <a:r>
              <a:rPr lang="en-US" sz="4000" b="1" dirty="0">
                <a:solidFill>
                  <a:schemeClr val="tx2"/>
                </a:solidFill>
              </a:rPr>
              <a:t>Teaching Expectations: Credit Principles</a:t>
            </a:r>
          </a:p>
        </p:txBody>
      </p:sp>
      <p:sp>
        <p:nvSpPr>
          <p:cNvPr id="10" name="Rectangle 9">
            <a:extLst>
              <a:ext uri="{FF2B5EF4-FFF2-40B4-BE49-F238E27FC236}">
                <a16:creationId xmlns:a16="http://schemas.microsoft.com/office/drawing/2014/main" id="{2082FC75-4159-C945-BC3B-A23AD9F45345}"/>
              </a:ext>
            </a:extLst>
          </p:cNvPr>
          <p:cNvSpPr/>
          <p:nvPr/>
        </p:nvSpPr>
        <p:spPr>
          <a:xfrm>
            <a:off x="3429000" y="714375"/>
            <a:ext cx="6019800" cy="5562600"/>
          </a:xfrm>
          <a:prstGeom prst="rect">
            <a:avLst/>
          </a:prstGeom>
          <a:noFill/>
        </p:spPr>
        <p:txBody>
          <a:bodyPr wrap="none" lIns="91440" tIns="45720" rIns="91440" bIns="45720">
            <a:prstTxWarp prst="textCircle">
              <a:avLst>
                <a:gd name="adj" fmla="val 10754836"/>
              </a:avLst>
            </a:prstTxWarp>
            <a:spAutoFit/>
          </a:bodyPr>
          <a:lstStyle/>
          <a:p>
            <a:pPr algn="ctr"/>
            <a:r>
              <a:rPr lang="en-US" sz="2400" b="0" cap="none" spc="0" dirty="0">
                <a:ln w="0"/>
                <a:gradFill>
                  <a:gsLst>
                    <a:gs pos="21000">
                      <a:schemeClr val="tx1">
                        <a:lumMod val="50000"/>
                        <a:lumOff val="50000"/>
                      </a:schemeClr>
                    </a:gs>
                    <a:gs pos="87000">
                      <a:schemeClr val="accent3">
                        <a:lumMod val="60000"/>
                        <a:lumOff val="40000"/>
                      </a:schemeClr>
                    </a:gs>
                  </a:gsLst>
                  <a:lin ang="5400000"/>
                </a:gradFill>
                <a:effectLst/>
              </a:rPr>
              <a:t>Research</a:t>
            </a:r>
            <a:r>
              <a:rPr lang="en-US" sz="2400" b="0" cap="none" spc="0" dirty="0">
                <a:ln w="0"/>
                <a:gradFill>
                  <a:gsLst>
                    <a:gs pos="21000">
                      <a:schemeClr val="tx1">
                        <a:lumMod val="50000"/>
                        <a:lumOff val="50000"/>
                      </a:schemeClr>
                    </a:gs>
                    <a:gs pos="88000">
                      <a:srgbClr val="C5C7CA"/>
                    </a:gs>
                  </a:gsLst>
                  <a:lin ang="5400000"/>
                </a:gradFill>
                <a:effectLst/>
              </a:rPr>
              <a:t> </a:t>
            </a:r>
            <a:r>
              <a:rPr lang="en-US" sz="2400" b="0" cap="none" spc="0" dirty="0">
                <a:ln w="0"/>
                <a:gradFill>
                  <a:gsLst>
                    <a:gs pos="21000">
                      <a:schemeClr val="tx1">
                        <a:lumMod val="50000"/>
                        <a:lumOff val="50000"/>
                      </a:schemeClr>
                    </a:gs>
                    <a:gs pos="88000">
                      <a:srgbClr val="92D050"/>
                    </a:gs>
                  </a:gsLst>
                  <a:lin ang="5400000"/>
                </a:gradFill>
                <a:effectLst/>
              </a:rPr>
              <a:t>Patient Care </a:t>
            </a:r>
            <a:r>
              <a:rPr lang="en-US" sz="2400" b="0" cap="none" spc="0" dirty="0">
                <a:ln w="0"/>
                <a:gradFill>
                  <a:gsLst>
                    <a:gs pos="21000">
                      <a:schemeClr val="tx1">
                        <a:lumMod val="50000"/>
                        <a:lumOff val="50000"/>
                      </a:schemeClr>
                    </a:gs>
                    <a:gs pos="88000">
                      <a:schemeClr val="accent3"/>
                    </a:gs>
                  </a:gsLst>
                  <a:lin ang="5400000"/>
                </a:gradFill>
                <a:effectLst/>
              </a:rPr>
              <a:t>Education</a:t>
            </a:r>
          </a:p>
        </p:txBody>
      </p:sp>
      <p:sp>
        <p:nvSpPr>
          <p:cNvPr id="9" name="object 7">
            <a:extLst>
              <a:ext uri="{FF2B5EF4-FFF2-40B4-BE49-F238E27FC236}">
                <a16:creationId xmlns:a16="http://schemas.microsoft.com/office/drawing/2014/main" id="{24B51A6F-E7A8-7045-A591-712E95CFE83B}"/>
              </a:ext>
            </a:extLst>
          </p:cNvPr>
          <p:cNvSpPr/>
          <p:nvPr/>
        </p:nvSpPr>
        <p:spPr>
          <a:xfrm>
            <a:off x="701298" y="1266069"/>
            <a:ext cx="10271502" cy="45719"/>
          </a:xfrm>
          <a:custGeom>
            <a:avLst/>
            <a:gdLst/>
            <a:ahLst/>
            <a:cxnLst/>
            <a:rect l="l" t="t" r="r" b="b"/>
            <a:pathLst>
              <a:path w="10287000">
                <a:moveTo>
                  <a:pt x="0" y="0"/>
                </a:moveTo>
                <a:lnTo>
                  <a:pt x="10287000" y="1"/>
                </a:lnTo>
              </a:path>
            </a:pathLst>
          </a:custGeom>
          <a:ln w="28575">
            <a:solidFill>
              <a:srgbClr val="B6D17B"/>
            </a:solidFill>
          </a:ln>
        </p:spPr>
        <p:txBody>
          <a:bodyPr wrap="square" lIns="0" tIns="0" rIns="0" bIns="0" rtlCol="0"/>
          <a:lstStyle/>
          <a:p>
            <a:endParaRPr/>
          </a:p>
        </p:txBody>
      </p:sp>
      <p:sp>
        <p:nvSpPr>
          <p:cNvPr id="12" name="TextBox 11">
            <a:extLst>
              <a:ext uri="{FF2B5EF4-FFF2-40B4-BE49-F238E27FC236}">
                <a16:creationId xmlns:a16="http://schemas.microsoft.com/office/drawing/2014/main" id="{3FB180B1-C530-254C-902A-E08360E4FB3A}"/>
              </a:ext>
            </a:extLst>
          </p:cNvPr>
          <p:cNvSpPr txBox="1"/>
          <p:nvPr/>
        </p:nvSpPr>
        <p:spPr>
          <a:xfrm>
            <a:off x="627502" y="1422261"/>
            <a:ext cx="10954898" cy="2893100"/>
          </a:xfrm>
          <a:prstGeom prst="rect">
            <a:avLst/>
          </a:prstGeom>
          <a:noFill/>
        </p:spPr>
        <p:txBody>
          <a:bodyPr wrap="square" rtlCol="0">
            <a:spAutoFit/>
          </a:bodyPr>
          <a:lstStyle/>
          <a:p>
            <a:pPr marL="457200" indent="-457200">
              <a:buFont typeface="Arial" panose="020B0604020202020204" pitchFamily="34" charset="0"/>
              <a:buChar char="•"/>
            </a:pPr>
            <a:r>
              <a:rPr lang="en-US" sz="2600" dirty="0">
                <a:solidFill>
                  <a:schemeClr val="tx1">
                    <a:lumMod val="95000"/>
                    <a:lumOff val="5000"/>
                  </a:schemeClr>
                </a:solidFill>
              </a:rPr>
              <a:t>Faculty on the AC, CE, and Tenure Track are expected to accrue at least 100 credits per academic year*</a:t>
            </a:r>
          </a:p>
          <a:p>
            <a:pPr marL="457200" indent="-457200">
              <a:buFont typeface="Arial" panose="020B0604020202020204" pitchFamily="34" charset="0"/>
              <a:buChar char="•"/>
            </a:pPr>
            <a:r>
              <a:rPr lang="en-US" sz="2600" dirty="0">
                <a:solidFill>
                  <a:schemeClr val="tx1">
                    <a:lumMod val="95000"/>
                    <a:lumOff val="5000"/>
                  </a:schemeClr>
                </a:solidFill>
              </a:rPr>
              <a:t>Credits are allotted in different denominations (e.g., time, # of learners, etc.) across teaching categories to achieve systematic parity</a:t>
            </a:r>
          </a:p>
          <a:p>
            <a:pPr marL="457200" indent="-457200">
              <a:buFont typeface="Arial" panose="020B0604020202020204" pitchFamily="34" charset="0"/>
              <a:buChar char="•"/>
            </a:pPr>
            <a:r>
              <a:rPr lang="en-US" sz="2600" dirty="0">
                <a:solidFill>
                  <a:schemeClr val="tx1">
                    <a:lumMod val="95000"/>
                    <a:lumOff val="5000"/>
                  </a:schemeClr>
                </a:solidFill>
              </a:rPr>
              <a:t>The PSOM Teaching Definition and Standards Committee determines the number of credits assigned to specific teaching activities (not individuals, course directors, or departments)</a:t>
            </a:r>
          </a:p>
        </p:txBody>
      </p:sp>
      <p:sp>
        <p:nvSpPr>
          <p:cNvPr id="17" name="TextBox 16">
            <a:extLst>
              <a:ext uri="{FF2B5EF4-FFF2-40B4-BE49-F238E27FC236}">
                <a16:creationId xmlns:a16="http://schemas.microsoft.com/office/drawing/2014/main" id="{44CB0651-A19D-494E-B0E8-4B74D9C28615}"/>
              </a:ext>
            </a:extLst>
          </p:cNvPr>
          <p:cNvSpPr txBox="1"/>
          <p:nvPr/>
        </p:nvSpPr>
        <p:spPr>
          <a:xfrm>
            <a:off x="905449" y="5308518"/>
            <a:ext cx="10503767" cy="1200329"/>
          </a:xfrm>
          <a:prstGeom prst="rect">
            <a:avLst/>
          </a:prstGeom>
          <a:solidFill>
            <a:schemeClr val="accent3">
              <a:lumMod val="20000"/>
              <a:lumOff val="80000"/>
              <a:alpha val="45000"/>
            </a:schemeClr>
          </a:solidFill>
          <a:ln>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p:spPr>
        <p:txBody>
          <a:bodyPr wrap="square" rtlCol="0">
            <a:spAutoFit/>
          </a:bodyPr>
          <a:lstStyle/>
          <a:p>
            <a:r>
              <a:rPr lang="en-US" sz="2400" i="1" dirty="0">
                <a:hlinkClick r:id="rId3"/>
              </a:rPr>
              <a:t>Complete explanations of teaching categories and credits are available on the FLPD website. *Department chairs have discretion to modify teaching assignments for individual faculty for compelling reasons</a:t>
            </a:r>
            <a:endParaRPr lang="en-US" sz="2000" i="1" dirty="0"/>
          </a:p>
        </p:txBody>
      </p:sp>
    </p:spTree>
    <p:extLst>
      <p:ext uri="{BB962C8B-B14F-4D97-AF65-F5344CB8AC3E}">
        <p14:creationId xmlns:p14="http://schemas.microsoft.com/office/powerpoint/2010/main" val="375491116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04B0705B-E5FD-014F-A251-11243BD86AEE}"/>
              </a:ext>
            </a:extLst>
          </p:cNvPr>
          <p:cNvSpPr txBox="1"/>
          <p:nvPr/>
        </p:nvSpPr>
        <p:spPr>
          <a:xfrm>
            <a:off x="685800" y="360432"/>
            <a:ext cx="10723416" cy="707886"/>
          </a:xfrm>
          <a:prstGeom prst="rect">
            <a:avLst/>
          </a:prstGeom>
          <a:noFill/>
        </p:spPr>
        <p:txBody>
          <a:bodyPr wrap="square" rtlCol="0">
            <a:spAutoFit/>
          </a:bodyPr>
          <a:lstStyle/>
          <a:p>
            <a:r>
              <a:rPr lang="en-US" sz="4000" b="1" dirty="0">
                <a:solidFill>
                  <a:schemeClr val="tx2"/>
                </a:solidFill>
              </a:rPr>
              <a:t>Teaching Expectations: Penn Learners </a:t>
            </a:r>
          </a:p>
        </p:txBody>
      </p:sp>
      <p:sp>
        <p:nvSpPr>
          <p:cNvPr id="10" name="Rectangle 9">
            <a:extLst>
              <a:ext uri="{FF2B5EF4-FFF2-40B4-BE49-F238E27FC236}">
                <a16:creationId xmlns:a16="http://schemas.microsoft.com/office/drawing/2014/main" id="{2082FC75-4159-C945-BC3B-A23AD9F45345}"/>
              </a:ext>
            </a:extLst>
          </p:cNvPr>
          <p:cNvSpPr/>
          <p:nvPr/>
        </p:nvSpPr>
        <p:spPr>
          <a:xfrm>
            <a:off x="3429000" y="714375"/>
            <a:ext cx="6019800" cy="5562600"/>
          </a:xfrm>
          <a:prstGeom prst="rect">
            <a:avLst/>
          </a:prstGeom>
          <a:noFill/>
        </p:spPr>
        <p:txBody>
          <a:bodyPr wrap="none" lIns="91440" tIns="45720" rIns="91440" bIns="45720">
            <a:prstTxWarp prst="textCircle">
              <a:avLst>
                <a:gd name="adj" fmla="val 10754836"/>
              </a:avLst>
            </a:prstTxWarp>
            <a:spAutoFit/>
          </a:bodyPr>
          <a:lstStyle/>
          <a:p>
            <a:pPr algn="ctr"/>
            <a:r>
              <a:rPr lang="en-US" sz="2400" b="0" cap="none" spc="0" dirty="0">
                <a:ln w="0"/>
                <a:gradFill>
                  <a:gsLst>
                    <a:gs pos="21000">
                      <a:schemeClr val="tx1">
                        <a:lumMod val="50000"/>
                        <a:lumOff val="50000"/>
                      </a:schemeClr>
                    </a:gs>
                    <a:gs pos="87000">
                      <a:schemeClr val="accent3">
                        <a:lumMod val="60000"/>
                        <a:lumOff val="40000"/>
                      </a:schemeClr>
                    </a:gs>
                  </a:gsLst>
                  <a:lin ang="5400000"/>
                </a:gradFill>
                <a:effectLst/>
              </a:rPr>
              <a:t>Research</a:t>
            </a:r>
            <a:r>
              <a:rPr lang="en-US" sz="2400" b="0" cap="none" spc="0" dirty="0">
                <a:ln w="0"/>
                <a:gradFill>
                  <a:gsLst>
                    <a:gs pos="21000">
                      <a:schemeClr val="tx1">
                        <a:lumMod val="50000"/>
                        <a:lumOff val="50000"/>
                      </a:schemeClr>
                    </a:gs>
                    <a:gs pos="88000">
                      <a:srgbClr val="C5C7CA"/>
                    </a:gs>
                  </a:gsLst>
                  <a:lin ang="5400000"/>
                </a:gradFill>
                <a:effectLst/>
              </a:rPr>
              <a:t> </a:t>
            </a:r>
            <a:r>
              <a:rPr lang="en-US" sz="2400" b="0" cap="none" spc="0" dirty="0">
                <a:ln w="0"/>
                <a:gradFill>
                  <a:gsLst>
                    <a:gs pos="21000">
                      <a:schemeClr val="tx1">
                        <a:lumMod val="50000"/>
                        <a:lumOff val="50000"/>
                      </a:schemeClr>
                    </a:gs>
                    <a:gs pos="88000">
                      <a:srgbClr val="92D050"/>
                    </a:gs>
                  </a:gsLst>
                  <a:lin ang="5400000"/>
                </a:gradFill>
                <a:effectLst/>
              </a:rPr>
              <a:t>Patient Care </a:t>
            </a:r>
            <a:r>
              <a:rPr lang="en-US" sz="2400" b="0" cap="none" spc="0" dirty="0">
                <a:ln w="0"/>
                <a:gradFill>
                  <a:gsLst>
                    <a:gs pos="21000">
                      <a:schemeClr val="tx1">
                        <a:lumMod val="50000"/>
                        <a:lumOff val="50000"/>
                      </a:schemeClr>
                    </a:gs>
                    <a:gs pos="88000">
                      <a:schemeClr val="accent3"/>
                    </a:gs>
                  </a:gsLst>
                  <a:lin ang="5400000"/>
                </a:gradFill>
                <a:effectLst/>
              </a:rPr>
              <a:t>Education</a:t>
            </a:r>
          </a:p>
        </p:txBody>
      </p:sp>
      <p:sp>
        <p:nvSpPr>
          <p:cNvPr id="9" name="object 7">
            <a:extLst>
              <a:ext uri="{FF2B5EF4-FFF2-40B4-BE49-F238E27FC236}">
                <a16:creationId xmlns:a16="http://schemas.microsoft.com/office/drawing/2014/main" id="{24B51A6F-E7A8-7045-A591-712E95CFE83B}"/>
              </a:ext>
            </a:extLst>
          </p:cNvPr>
          <p:cNvSpPr/>
          <p:nvPr/>
        </p:nvSpPr>
        <p:spPr>
          <a:xfrm>
            <a:off x="701298" y="1266069"/>
            <a:ext cx="10271502" cy="45719"/>
          </a:xfrm>
          <a:custGeom>
            <a:avLst/>
            <a:gdLst/>
            <a:ahLst/>
            <a:cxnLst/>
            <a:rect l="l" t="t" r="r" b="b"/>
            <a:pathLst>
              <a:path w="10287000">
                <a:moveTo>
                  <a:pt x="0" y="0"/>
                </a:moveTo>
                <a:lnTo>
                  <a:pt x="10287000" y="1"/>
                </a:lnTo>
              </a:path>
            </a:pathLst>
          </a:custGeom>
          <a:ln w="28575">
            <a:solidFill>
              <a:srgbClr val="B6D17B"/>
            </a:solidFill>
          </a:ln>
        </p:spPr>
        <p:txBody>
          <a:bodyPr wrap="square" lIns="0" tIns="0" rIns="0" bIns="0" rtlCol="0"/>
          <a:lstStyle/>
          <a:p>
            <a:endParaRPr/>
          </a:p>
        </p:txBody>
      </p:sp>
      <p:sp>
        <p:nvSpPr>
          <p:cNvPr id="12" name="TextBox 11">
            <a:extLst>
              <a:ext uri="{FF2B5EF4-FFF2-40B4-BE49-F238E27FC236}">
                <a16:creationId xmlns:a16="http://schemas.microsoft.com/office/drawing/2014/main" id="{3FB180B1-C530-254C-902A-E08360E4FB3A}"/>
              </a:ext>
            </a:extLst>
          </p:cNvPr>
          <p:cNvSpPr txBox="1"/>
          <p:nvPr/>
        </p:nvSpPr>
        <p:spPr>
          <a:xfrm>
            <a:off x="627502" y="1422261"/>
            <a:ext cx="11031098" cy="3693319"/>
          </a:xfrm>
          <a:prstGeom prst="rect">
            <a:avLst/>
          </a:prstGeom>
          <a:noFill/>
        </p:spPr>
        <p:txBody>
          <a:bodyPr wrap="square" rtlCol="0">
            <a:spAutoFit/>
          </a:bodyPr>
          <a:lstStyle/>
          <a:p>
            <a:pPr marL="457200" indent="-457200">
              <a:buFont typeface="Arial" panose="020B0604020202020204" pitchFamily="34" charset="0"/>
              <a:buChar char="•"/>
            </a:pPr>
            <a:r>
              <a:rPr lang="en-US" sz="2600" dirty="0">
                <a:solidFill>
                  <a:schemeClr val="tx1">
                    <a:lumMod val="95000"/>
                    <a:lumOff val="5000"/>
                  </a:schemeClr>
                </a:solidFill>
              </a:rPr>
              <a:t>It is expected that </a:t>
            </a:r>
            <a:r>
              <a:rPr lang="en-US" sz="2600" b="1" i="1" dirty="0">
                <a:solidFill>
                  <a:schemeClr val="tx1">
                    <a:lumMod val="95000"/>
                    <a:lumOff val="5000"/>
                  </a:schemeClr>
                </a:solidFill>
              </a:rPr>
              <a:t>at least 50% of teaching </a:t>
            </a:r>
            <a:r>
              <a:rPr lang="en-US" sz="2600" dirty="0">
                <a:solidFill>
                  <a:schemeClr val="tx1">
                    <a:lumMod val="95000"/>
                    <a:lumOff val="5000"/>
                  </a:schemeClr>
                </a:solidFill>
              </a:rPr>
              <a:t>be completed for Penn learners:</a:t>
            </a:r>
          </a:p>
          <a:p>
            <a:pPr marL="914400" lvl="1" indent="-457200">
              <a:buFont typeface="Arial" panose="020B0604020202020204" pitchFamily="34" charset="0"/>
              <a:buChar char="•"/>
            </a:pPr>
            <a:r>
              <a:rPr lang="en-US" sz="2600" dirty="0">
                <a:solidFill>
                  <a:schemeClr val="tx1">
                    <a:lumMod val="95000"/>
                    <a:lumOff val="5000"/>
                  </a:schemeClr>
                </a:solidFill>
              </a:rPr>
              <a:t>Undergraduates and post-</a:t>
            </a:r>
            <a:r>
              <a:rPr lang="en-US" sz="2600" dirty="0" err="1">
                <a:solidFill>
                  <a:schemeClr val="tx1">
                    <a:lumMod val="95000"/>
                    <a:lumOff val="5000"/>
                  </a:schemeClr>
                </a:solidFill>
              </a:rPr>
              <a:t>bacc</a:t>
            </a:r>
            <a:r>
              <a:rPr lang="en-US" sz="2600" dirty="0">
                <a:solidFill>
                  <a:schemeClr val="tx1">
                    <a:lumMod val="95000"/>
                    <a:lumOff val="5000"/>
                  </a:schemeClr>
                </a:solidFill>
              </a:rPr>
              <a:t> students</a:t>
            </a:r>
          </a:p>
          <a:p>
            <a:pPr marL="914400" lvl="1" indent="-457200">
              <a:buFont typeface="Arial" panose="020B0604020202020204" pitchFamily="34" charset="0"/>
              <a:buChar char="•"/>
            </a:pPr>
            <a:r>
              <a:rPr lang="en-US" sz="2600" dirty="0">
                <a:solidFill>
                  <a:schemeClr val="tx1">
                    <a:lumMod val="95000"/>
                    <a:lumOff val="5000"/>
                  </a:schemeClr>
                </a:solidFill>
              </a:rPr>
              <a:t>Med students</a:t>
            </a:r>
          </a:p>
          <a:p>
            <a:pPr marL="914400" lvl="1" indent="-457200">
              <a:buFont typeface="Arial" panose="020B0604020202020204" pitchFamily="34" charset="0"/>
              <a:buChar char="•"/>
            </a:pPr>
            <a:r>
              <a:rPr lang="en-US" sz="2600" dirty="0">
                <a:solidFill>
                  <a:schemeClr val="tx1">
                    <a:lumMod val="95000"/>
                    <a:lumOff val="5000"/>
                  </a:schemeClr>
                </a:solidFill>
              </a:rPr>
              <a:t>Residents and Fellows (including those at CHOP)</a:t>
            </a:r>
          </a:p>
          <a:p>
            <a:pPr marL="914400" lvl="1" indent="-457200">
              <a:buFont typeface="Arial" panose="020B0604020202020204" pitchFamily="34" charset="0"/>
              <a:buChar char="•"/>
            </a:pPr>
            <a:r>
              <a:rPr lang="en-US" sz="2600" dirty="0">
                <a:solidFill>
                  <a:schemeClr val="tx1">
                    <a:lumMod val="95000"/>
                    <a:lumOff val="5000"/>
                  </a:schemeClr>
                </a:solidFill>
              </a:rPr>
              <a:t>Graduate students</a:t>
            </a:r>
          </a:p>
          <a:p>
            <a:pPr marL="914400" lvl="1" indent="-457200">
              <a:buFont typeface="Arial" panose="020B0604020202020204" pitchFamily="34" charset="0"/>
              <a:buChar char="•"/>
            </a:pPr>
            <a:r>
              <a:rPr lang="en-US" sz="2600" dirty="0">
                <a:solidFill>
                  <a:schemeClr val="tx1">
                    <a:lumMod val="95000"/>
                    <a:lumOff val="5000"/>
                  </a:schemeClr>
                </a:solidFill>
              </a:rPr>
              <a:t>Pre-professional students (NP, PA, Pharm, etc.)</a:t>
            </a:r>
          </a:p>
          <a:p>
            <a:pPr marL="457200" indent="-457200">
              <a:buFont typeface="Arial" panose="020B0604020202020204" pitchFamily="34" charset="0"/>
              <a:buChar char="•"/>
            </a:pPr>
            <a:r>
              <a:rPr lang="en-US" sz="2600" dirty="0">
                <a:solidFill>
                  <a:schemeClr val="tx1">
                    <a:lumMod val="95000"/>
                    <a:lumOff val="5000"/>
                  </a:schemeClr>
                </a:solidFill>
              </a:rPr>
              <a:t>To receive credit for teaching learners who are not a part of the Penn Community, faculty must arrange for and submit teaching event evaluation data</a:t>
            </a:r>
          </a:p>
        </p:txBody>
      </p:sp>
      <p:sp>
        <p:nvSpPr>
          <p:cNvPr id="7" name="TextBox 6">
            <a:extLst>
              <a:ext uri="{FF2B5EF4-FFF2-40B4-BE49-F238E27FC236}">
                <a16:creationId xmlns:a16="http://schemas.microsoft.com/office/drawing/2014/main" id="{7D91E1C6-EC7A-2F42-8DD6-28D51E7E8789}"/>
              </a:ext>
            </a:extLst>
          </p:cNvPr>
          <p:cNvSpPr txBox="1"/>
          <p:nvPr/>
        </p:nvSpPr>
        <p:spPr>
          <a:xfrm>
            <a:off x="716798" y="5155277"/>
            <a:ext cx="10692418" cy="1107996"/>
          </a:xfrm>
          <a:prstGeom prst="rect">
            <a:avLst/>
          </a:prstGeom>
          <a:solidFill>
            <a:schemeClr val="accent3">
              <a:lumMod val="20000"/>
              <a:lumOff val="80000"/>
              <a:alpha val="45000"/>
            </a:schemeClr>
          </a:solidFill>
          <a:ln>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p:spPr>
        <p:txBody>
          <a:bodyPr wrap="square" rtlCol="0">
            <a:spAutoFit/>
          </a:bodyPr>
          <a:lstStyle/>
          <a:p>
            <a:r>
              <a:rPr lang="en-US" sz="2200" i="1" dirty="0"/>
              <a:t>This is not a complete list of potential Penn learners. If more than 50% of your learners in any given academic year do not fall into one of these categories, </a:t>
            </a:r>
            <a:r>
              <a:rPr lang="en-US" sz="2200" i="1" dirty="0">
                <a:hlinkClick r:id="rId3"/>
              </a:rPr>
              <a:t>please reach out to your department EO</a:t>
            </a:r>
            <a:r>
              <a:rPr lang="en-US" sz="2200" i="1" dirty="0"/>
              <a:t>. </a:t>
            </a:r>
          </a:p>
        </p:txBody>
      </p:sp>
    </p:spTree>
    <p:extLst>
      <p:ext uri="{BB962C8B-B14F-4D97-AF65-F5344CB8AC3E}">
        <p14:creationId xmlns:p14="http://schemas.microsoft.com/office/powerpoint/2010/main" val="299829200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a:extLst>
              <a:ext uri="{FF2B5EF4-FFF2-40B4-BE49-F238E27FC236}">
                <a16:creationId xmlns:a16="http://schemas.microsoft.com/office/drawing/2014/main" id="{658EB7DC-C423-1848-ACBE-4BE99E9B9AEA}"/>
              </a:ext>
            </a:extLst>
          </p:cNvPr>
          <p:cNvSpPr txBox="1"/>
          <p:nvPr/>
        </p:nvSpPr>
        <p:spPr>
          <a:xfrm>
            <a:off x="835318" y="1560264"/>
            <a:ext cx="10573898" cy="4524315"/>
          </a:xfrm>
          <a:prstGeom prst="rect">
            <a:avLst/>
          </a:prstGeom>
          <a:noFill/>
        </p:spPr>
        <p:txBody>
          <a:bodyPr wrap="square" rtlCol="0">
            <a:spAutoFit/>
          </a:bodyPr>
          <a:lstStyle/>
          <a:p>
            <a:r>
              <a:rPr lang="en-US" sz="2400" b="1" dirty="0">
                <a:solidFill>
                  <a:schemeClr val="tx2"/>
                </a:solidFill>
              </a:rPr>
              <a:t>These teaching categories recognize that at PSOM all contributions to the education mission are critical and highly valued, and that some contributions take forms not traditionally viewed as a part of a faculty member’s role as a teacher.</a:t>
            </a:r>
          </a:p>
          <a:p>
            <a:endParaRPr lang="en-US" sz="2400" b="1" dirty="0">
              <a:solidFill>
                <a:schemeClr val="tx2"/>
              </a:solidFill>
            </a:endParaRPr>
          </a:p>
          <a:p>
            <a:pPr marL="742950" lvl="1" indent="-285750">
              <a:buFont typeface="Wingdings" pitchFamily="2" charset="2"/>
              <a:buChar char="§"/>
            </a:pPr>
            <a:r>
              <a:rPr lang="en-US" sz="2400" dirty="0"/>
              <a:t>Lecture</a:t>
            </a:r>
          </a:p>
          <a:p>
            <a:pPr marL="742950" lvl="1" indent="-285750">
              <a:buFont typeface="Wingdings" pitchFamily="2" charset="2"/>
              <a:buChar char="§"/>
            </a:pPr>
            <a:r>
              <a:rPr lang="en-US" sz="2400" dirty="0"/>
              <a:t>Facilitated Learning </a:t>
            </a:r>
          </a:p>
          <a:p>
            <a:pPr marL="742950" lvl="1" indent="-285750">
              <a:buFont typeface="Wingdings" pitchFamily="2" charset="2"/>
              <a:buChar char="§"/>
            </a:pPr>
            <a:r>
              <a:rPr lang="en-US" sz="2400" dirty="0"/>
              <a:t>Clinical Teaching</a:t>
            </a:r>
          </a:p>
          <a:p>
            <a:pPr marL="742950" lvl="1" indent="-285750">
              <a:buFont typeface="Wingdings" pitchFamily="2" charset="2"/>
              <a:buChar char="§"/>
            </a:pPr>
            <a:r>
              <a:rPr lang="en-US" sz="2400" dirty="0"/>
              <a:t>Supervised Scholarship</a:t>
            </a:r>
          </a:p>
          <a:p>
            <a:pPr marL="742950" lvl="1" indent="-285750">
              <a:buFont typeface="Wingdings" pitchFamily="2" charset="2"/>
              <a:buChar char="§"/>
            </a:pPr>
            <a:r>
              <a:rPr lang="en-US" sz="2400" dirty="0"/>
              <a:t>Longitudinal Mentorship</a:t>
            </a:r>
          </a:p>
          <a:p>
            <a:pPr marL="742950" lvl="1" indent="-285750">
              <a:buFont typeface="Wingdings" pitchFamily="2" charset="2"/>
              <a:buChar char="§"/>
            </a:pPr>
            <a:r>
              <a:rPr lang="en-US" sz="2400" dirty="0"/>
              <a:t>Lab Rotations, Pre-Thesis, and Short-Term Research-Related Teaching</a:t>
            </a:r>
          </a:p>
          <a:p>
            <a:pPr marL="742950" lvl="1" indent="-285750">
              <a:buFont typeface="Wingdings" pitchFamily="2" charset="2"/>
              <a:buChar char="§"/>
            </a:pPr>
            <a:r>
              <a:rPr lang="en-US" sz="2400" dirty="0"/>
              <a:t>Assessment Activities</a:t>
            </a:r>
          </a:p>
          <a:p>
            <a:pPr marL="742950" lvl="1" indent="-285750">
              <a:buFont typeface="Wingdings" pitchFamily="2" charset="2"/>
              <a:buChar char="§"/>
            </a:pPr>
            <a:r>
              <a:rPr lang="en-US" sz="2400" dirty="0"/>
              <a:t>Educational Leadership </a:t>
            </a:r>
            <a:endParaRPr lang="en-US" sz="2400" dirty="0">
              <a:solidFill>
                <a:schemeClr val="tx2"/>
              </a:solidFill>
            </a:endParaRPr>
          </a:p>
        </p:txBody>
      </p:sp>
      <p:sp>
        <p:nvSpPr>
          <p:cNvPr id="5" name="TextBox 4">
            <a:extLst>
              <a:ext uri="{FF2B5EF4-FFF2-40B4-BE49-F238E27FC236}">
                <a16:creationId xmlns:a16="http://schemas.microsoft.com/office/drawing/2014/main" id="{04B0705B-E5FD-014F-A251-11243BD86AEE}"/>
              </a:ext>
            </a:extLst>
          </p:cNvPr>
          <p:cNvSpPr txBox="1"/>
          <p:nvPr/>
        </p:nvSpPr>
        <p:spPr>
          <a:xfrm>
            <a:off x="685800" y="360432"/>
            <a:ext cx="10723416" cy="707886"/>
          </a:xfrm>
          <a:prstGeom prst="rect">
            <a:avLst/>
          </a:prstGeom>
          <a:noFill/>
        </p:spPr>
        <p:txBody>
          <a:bodyPr wrap="square" rtlCol="0">
            <a:spAutoFit/>
          </a:bodyPr>
          <a:lstStyle/>
          <a:p>
            <a:r>
              <a:rPr lang="en-US" sz="4000" b="1" dirty="0">
                <a:solidFill>
                  <a:schemeClr val="tx2"/>
                </a:solidFill>
              </a:rPr>
              <a:t>Teaching Expectations: Categories</a:t>
            </a:r>
          </a:p>
        </p:txBody>
      </p:sp>
      <p:sp>
        <p:nvSpPr>
          <p:cNvPr id="9" name="object 7">
            <a:extLst>
              <a:ext uri="{FF2B5EF4-FFF2-40B4-BE49-F238E27FC236}">
                <a16:creationId xmlns:a16="http://schemas.microsoft.com/office/drawing/2014/main" id="{24B51A6F-E7A8-7045-A591-712E95CFE83B}"/>
              </a:ext>
            </a:extLst>
          </p:cNvPr>
          <p:cNvSpPr/>
          <p:nvPr/>
        </p:nvSpPr>
        <p:spPr>
          <a:xfrm>
            <a:off x="701298" y="1266069"/>
            <a:ext cx="10271502" cy="45719"/>
          </a:xfrm>
          <a:custGeom>
            <a:avLst/>
            <a:gdLst/>
            <a:ahLst/>
            <a:cxnLst/>
            <a:rect l="l" t="t" r="r" b="b"/>
            <a:pathLst>
              <a:path w="10287000">
                <a:moveTo>
                  <a:pt x="0" y="0"/>
                </a:moveTo>
                <a:lnTo>
                  <a:pt x="10287000" y="1"/>
                </a:lnTo>
              </a:path>
            </a:pathLst>
          </a:custGeom>
          <a:ln w="28575">
            <a:solidFill>
              <a:srgbClr val="B6D17B"/>
            </a:solidFill>
          </a:ln>
        </p:spPr>
        <p:txBody>
          <a:bodyPr wrap="square" lIns="0" tIns="0" rIns="0" bIns="0" rtlCol="0"/>
          <a:lstStyle/>
          <a:p>
            <a:endParaRPr/>
          </a:p>
        </p:txBody>
      </p:sp>
      <p:sp>
        <p:nvSpPr>
          <p:cNvPr id="12" name="TextBox 11">
            <a:extLst>
              <a:ext uri="{FF2B5EF4-FFF2-40B4-BE49-F238E27FC236}">
                <a16:creationId xmlns:a16="http://schemas.microsoft.com/office/drawing/2014/main" id="{3FB180B1-C530-254C-902A-E08360E4FB3A}"/>
              </a:ext>
            </a:extLst>
          </p:cNvPr>
          <p:cNvSpPr txBox="1"/>
          <p:nvPr/>
        </p:nvSpPr>
        <p:spPr>
          <a:xfrm>
            <a:off x="5257800" y="-131514"/>
            <a:ext cx="10954898" cy="892552"/>
          </a:xfrm>
          <a:prstGeom prst="rect">
            <a:avLst/>
          </a:prstGeom>
          <a:noFill/>
        </p:spPr>
        <p:txBody>
          <a:bodyPr wrap="square" rtlCol="0">
            <a:spAutoFit/>
          </a:bodyPr>
          <a:lstStyle/>
          <a:p>
            <a:pPr marL="457200" indent="-457200">
              <a:buFont typeface="Arial" panose="020B0604020202020204" pitchFamily="34" charset="0"/>
              <a:buChar char="•"/>
            </a:pPr>
            <a:endParaRPr lang="en-US" sz="2400" dirty="0">
              <a:solidFill>
                <a:schemeClr val="tx2"/>
              </a:solidFill>
            </a:endParaRPr>
          </a:p>
          <a:p>
            <a:pPr marL="285750" indent="-285750">
              <a:buFont typeface="Wingdings" pitchFamily="2" charset="2"/>
              <a:buChar char="§"/>
            </a:pPr>
            <a:endParaRPr lang="en-US" sz="2800" dirty="0"/>
          </a:p>
        </p:txBody>
      </p:sp>
      <p:sp>
        <p:nvSpPr>
          <p:cNvPr id="8" name="TextBox 7">
            <a:extLst>
              <a:ext uri="{FF2B5EF4-FFF2-40B4-BE49-F238E27FC236}">
                <a16:creationId xmlns:a16="http://schemas.microsoft.com/office/drawing/2014/main" id="{313C40D4-9F64-7043-B3BC-6C7FB0AF6313}"/>
              </a:ext>
            </a:extLst>
          </p:cNvPr>
          <p:cNvSpPr txBox="1"/>
          <p:nvPr/>
        </p:nvSpPr>
        <p:spPr>
          <a:xfrm>
            <a:off x="6514455" y="3222256"/>
            <a:ext cx="4495799" cy="1200329"/>
          </a:xfrm>
          <a:prstGeom prst="rect">
            <a:avLst/>
          </a:prstGeom>
          <a:solidFill>
            <a:schemeClr val="accent3">
              <a:lumMod val="20000"/>
              <a:lumOff val="80000"/>
              <a:alpha val="45000"/>
            </a:schemeClr>
          </a:solidFill>
          <a:ln>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p:spPr>
        <p:txBody>
          <a:bodyPr wrap="square" rtlCol="0">
            <a:spAutoFit/>
          </a:bodyPr>
          <a:lstStyle/>
          <a:p>
            <a:r>
              <a:rPr lang="en-US" sz="2400" i="1" dirty="0">
                <a:hlinkClick r:id="rId3"/>
              </a:rPr>
              <a:t>Complete explanations of these categories are available on the FLPD website.</a:t>
            </a:r>
            <a:endParaRPr lang="en-US" sz="2400" i="1" dirty="0"/>
          </a:p>
        </p:txBody>
      </p:sp>
    </p:spTree>
    <p:extLst>
      <p:ext uri="{BB962C8B-B14F-4D97-AF65-F5344CB8AC3E}">
        <p14:creationId xmlns:p14="http://schemas.microsoft.com/office/powerpoint/2010/main" val="106919383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16691</TotalTime>
  <Words>2550</Words>
  <Application>Microsoft Macintosh PowerPoint</Application>
  <PresentationFormat>Widescreen</PresentationFormat>
  <Paragraphs>328</Paragraphs>
  <Slides>36</Slides>
  <Notes>20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36</vt:i4>
      </vt:variant>
    </vt:vector>
  </HeadingPairs>
  <TitlesOfParts>
    <vt:vector size="43" baseType="lpstr">
      <vt:lpstr>Al Bayan Plain</vt:lpstr>
      <vt:lpstr>Arial</vt:lpstr>
      <vt:lpstr>Book Antiqua</vt:lpstr>
      <vt:lpstr>Calibri</vt:lpstr>
      <vt:lpstr>Quando</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Overview of Promotion Process.STT</dc:title>
  <dc:creator>Jennifer</dc:creator>
  <cp:lastModifiedBy>Taitano, Stephanie T</cp:lastModifiedBy>
  <cp:revision>154</cp:revision>
  <cp:lastPrinted>2020-10-06T18:22:47Z</cp:lastPrinted>
  <dcterms:created xsi:type="dcterms:W3CDTF">2018-11-12T20:39:49Z</dcterms:created>
  <dcterms:modified xsi:type="dcterms:W3CDTF">2020-10-12T13:35:24Z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2017-10-25T00:00:00Z</vt:filetime>
  </property>
  <property fmtid="{D5CDD505-2E9C-101B-9397-08002B2CF9AE}" pid="3" name="Creator">
    <vt:lpwstr>PowerPoint</vt:lpwstr>
  </property>
  <property fmtid="{D5CDD505-2E9C-101B-9397-08002B2CF9AE}" pid="4" name="LastSaved">
    <vt:filetime>2018-11-12T00:00:00Z</vt:filetime>
  </property>
</Properties>
</file>