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80" r:id="rId6"/>
    <p:sldId id="279" r:id="rId7"/>
    <p:sldId id="281" r:id="rId8"/>
    <p:sldId id="282" r:id="rId9"/>
    <p:sldId id="283" r:id="rId10"/>
    <p:sldId id="257" r:id="rId11"/>
    <p:sldId id="258" r:id="rId12"/>
    <p:sldId id="259" r:id="rId13"/>
    <p:sldId id="260" r:id="rId14"/>
    <p:sldId id="261" r:id="rId15"/>
    <p:sldId id="269" r:id="rId16"/>
    <p:sldId id="262" r:id="rId17"/>
    <p:sldId id="263" r:id="rId18"/>
    <p:sldId id="267" r:id="rId19"/>
    <p:sldId id="272" r:id="rId20"/>
    <p:sldId id="274" r:id="rId21"/>
    <p:sldId id="273" r:id="rId22"/>
    <p:sldId id="270" r:id="rId23"/>
    <p:sldId id="275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F"/>
    <a:srgbClr val="A32638"/>
    <a:srgbClr val="24F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>
      <p:cViewPr varScale="1">
        <p:scale>
          <a:sx n="114" d="100"/>
          <a:sy n="114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80018" y="2508250"/>
            <a:ext cx="10068983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80018" y="1890714"/>
            <a:ext cx="10068983" cy="5429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endParaRPr lang="en-US" sz="19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146" name="Group 98"/>
          <p:cNvGrpSpPr>
            <a:grpSpLocks/>
          </p:cNvGrpSpPr>
          <p:nvPr/>
        </p:nvGrpSpPr>
        <p:grpSpPr bwMode="auto">
          <a:xfrm>
            <a:off x="0" y="0"/>
            <a:ext cx="11353800" cy="6858000"/>
            <a:chOff x="0" y="0"/>
            <a:chExt cx="5364" cy="4320"/>
          </a:xfrm>
        </p:grpSpPr>
        <p:sp>
          <p:nvSpPr>
            <p:cNvPr id="2140" name="Line 92"/>
            <p:cNvSpPr>
              <a:spLocks noChangeShapeType="1"/>
            </p:cNvSpPr>
            <p:nvPr userDrawn="1"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00326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pic>
          <p:nvPicPr>
            <p:cNvPr id="2145" name="Picture 97" descr="blue-gradient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02705" y="5715001"/>
            <a:ext cx="4572000" cy="112053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337F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University of Pennsylvania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Philadelphia, PA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Date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19856"/>
            <a:ext cx="5384800" cy="938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21246" y="825501"/>
            <a:ext cx="7961154" cy="17430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7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67" y="90489"/>
            <a:ext cx="2838451" cy="2478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64247" y="90489"/>
            <a:ext cx="2359620" cy="24780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37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049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A32B8A6-1F48-4842-AA19-1420913A1C5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9A091C-503D-4B33-BA75-98721108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5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401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01920"/>
            <a:ext cx="10363200" cy="50498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06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7" y="825501"/>
            <a:ext cx="5115984" cy="20643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1" y="825501"/>
            <a:ext cx="5115983" cy="20643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73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8340"/>
            <a:ext cx="5386917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848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08340"/>
            <a:ext cx="538903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848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26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48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310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42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shield-on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09638"/>
            <a:ext cx="438785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825501"/>
            <a:ext cx="109728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90488"/>
            <a:ext cx="1097703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/>
          <a:p>
            <a:pPr algn="ctr" defTabSz="969963" eaLnBrk="0" hangingPunct="0">
              <a:spcBef>
                <a:spcPct val="50000"/>
              </a:spcBef>
            </a:pPr>
            <a:endParaRPr lang="en-US" sz="19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0" y="673100"/>
            <a:ext cx="12192000" cy="5824538"/>
            <a:chOff x="0" y="424"/>
            <a:chExt cx="5760" cy="3669"/>
          </a:xfrm>
        </p:grpSpPr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0" y="4093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7" name="Line 13"/>
            <p:cNvSpPr>
              <a:spLocks noChangeShapeType="1"/>
            </p:cNvSpPr>
            <p:nvPr userDrawn="1"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2050" name="Picture 2" descr="C:\Users\bcosg\Pictures\mckaySmall copy.tif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4" b="32538"/>
          <a:stretch/>
        </p:blipFill>
        <p:spPr bwMode="auto">
          <a:xfrm>
            <a:off x="0" y="6540374"/>
            <a:ext cx="4519083" cy="3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32638"/>
          </a:solidFill>
          <a:latin typeface="+mj-lt"/>
          <a:ea typeface="+mj-ea"/>
          <a:cs typeface="+mj-cs"/>
        </a:defRPr>
      </a:lvl1pPr>
      <a:lvl2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2pPr>
      <a:lvl3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3pPr>
      <a:lvl4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4pPr>
      <a:lvl5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5pPr>
      <a:lvl6pPr marL="4572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1" fontAlgn="base" hangingPunct="1">
        <a:spcBef>
          <a:spcPts val="400"/>
        </a:spcBef>
        <a:spcAft>
          <a:spcPts val="200"/>
        </a:spcAft>
        <a:buClr>
          <a:srgbClr val="A32638"/>
        </a:buClr>
        <a:buFont typeface="Wingdings" pitchFamily="2" charset="2"/>
        <a:buChar char="w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660400" indent="-303213" algn="l" defTabSz="901700" rtl="0" eaLnBrk="1" fontAlgn="base" hangingPunct="1">
        <a:spcBef>
          <a:spcPts val="200"/>
        </a:spcBef>
        <a:spcAft>
          <a:spcPts val="200"/>
        </a:spcAft>
        <a:buClr>
          <a:srgbClr val="A32638"/>
        </a:buClr>
        <a:buChar char="•"/>
        <a:defRPr>
          <a:solidFill>
            <a:srgbClr val="000000"/>
          </a:solidFill>
          <a:latin typeface="+mn-lt"/>
        </a:defRPr>
      </a:lvl2pPr>
      <a:lvl3pPr marL="1077913" indent="-303213" algn="l" defTabSz="901700" rtl="0" eaLnBrk="1" fontAlgn="base" hangingPunct="1">
        <a:spcBef>
          <a:spcPts val="200"/>
        </a:spcBef>
        <a:spcAft>
          <a:spcPts val="200"/>
        </a:spcAft>
        <a:buClr>
          <a:srgbClr val="A32638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3pPr>
      <a:lvl4pPr marL="1438275" indent="-246063" algn="l" defTabSz="901700" rtl="0" eaLnBrk="1" fontAlgn="base" hangingPunct="1">
        <a:spcBef>
          <a:spcPts val="200"/>
        </a:spcBef>
        <a:spcAft>
          <a:spcPts val="200"/>
        </a:spcAft>
        <a:buClr>
          <a:srgbClr val="A32638"/>
        </a:buClr>
        <a:buFont typeface="Franklin Gothic Book" pitchFamily="34" charset="0"/>
        <a:buChar char="○"/>
        <a:defRPr sz="1600">
          <a:solidFill>
            <a:srgbClr val="000000"/>
          </a:solidFill>
          <a:latin typeface="+mn-lt"/>
        </a:defRPr>
      </a:lvl4pPr>
      <a:lvl5pPr marL="1795463" indent="-242888" algn="l" defTabSz="901700" rtl="0" eaLnBrk="1" fontAlgn="base" hangingPunct="1">
        <a:spcBef>
          <a:spcPts val="200"/>
        </a:spcBef>
        <a:spcAft>
          <a:spcPts val="200"/>
        </a:spcAft>
        <a:buClr>
          <a:srgbClr val="A32638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22526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990600" y="1950958"/>
            <a:ext cx="8763000" cy="533400"/>
          </a:xfrm>
        </p:spPr>
        <p:txBody>
          <a:bodyPr anchor="b"/>
          <a:lstStyle/>
          <a:p>
            <a:r>
              <a:rPr lang="en-US" dirty="0"/>
              <a:t>Mechanically Testing Bone Tissue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8700" y="2484358"/>
            <a:ext cx="7239000" cy="26594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Snehal Shetye, Rob </a:t>
            </a:r>
            <a:r>
              <a:rPr lang="en-US" dirty="0" err="1">
                <a:solidFill>
                  <a:schemeClr val="tx1"/>
                </a:solidFill>
              </a:rPr>
              <a:t>Mauck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olor logo with shadow 5 19 06">
            <a:extLst>
              <a:ext uri="{FF2B5EF4-FFF2-40B4-BE49-F238E27FC236}">
                <a16:creationId xmlns:a16="http://schemas.microsoft.com/office/drawing/2014/main" id="{EEB2E1D9-57CF-4985-9E16-FE78FC95B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09740"/>
            <a:ext cx="3717925" cy="185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97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3-point Bending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FF525C-B267-47EB-9E1C-AE59140AA1E4}"/>
              </a:ext>
            </a:extLst>
          </p:cNvPr>
          <p:cNvSpPr/>
          <p:nvPr/>
        </p:nvSpPr>
        <p:spPr>
          <a:xfrm>
            <a:off x="4036484" y="3290887"/>
            <a:ext cx="4114800" cy="276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639F6F-763B-445A-9F84-392C691A20DE}"/>
              </a:ext>
            </a:extLst>
          </p:cNvPr>
          <p:cNvSpPr/>
          <p:nvPr/>
        </p:nvSpPr>
        <p:spPr>
          <a:xfrm>
            <a:off x="4036484" y="3578685"/>
            <a:ext cx="247650" cy="247650"/>
          </a:xfrm>
          <a:prstGeom prst="ellipse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54C078-D175-4228-9C4C-886F0848565E}"/>
              </a:ext>
            </a:extLst>
          </p:cNvPr>
          <p:cNvSpPr/>
          <p:nvPr/>
        </p:nvSpPr>
        <p:spPr>
          <a:xfrm>
            <a:off x="7903634" y="3578685"/>
            <a:ext cx="247650" cy="247650"/>
          </a:xfrm>
          <a:prstGeom prst="ellipse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D6E5FC-6652-469C-A8E9-9E31A454AE90}"/>
              </a:ext>
            </a:extLst>
          </p:cNvPr>
          <p:cNvSpPr/>
          <p:nvPr/>
        </p:nvSpPr>
        <p:spPr>
          <a:xfrm>
            <a:off x="5970059" y="3043235"/>
            <a:ext cx="247650" cy="2476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AE948C-449A-4388-A655-3D40697726D3}"/>
              </a:ext>
            </a:extLst>
          </p:cNvPr>
          <p:cNvCxnSpPr/>
          <p:nvPr/>
        </p:nvCxnSpPr>
        <p:spPr>
          <a:xfrm>
            <a:off x="6093884" y="2580249"/>
            <a:ext cx="0" cy="462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180B0-A50F-4D4D-820A-8570597C8B65}"/>
              </a:ext>
            </a:extLst>
          </p:cNvPr>
          <p:cNvSpPr txBox="1"/>
          <p:nvPr/>
        </p:nvSpPr>
        <p:spPr>
          <a:xfrm>
            <a:off x="5425529" y="3863477"/>
            <a:ext cx="134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3-point 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C71F0-D480-4020-96E2-DF4345BC3863}"/>
              </a:ext>
            </a:extLst>
          </p:cNvPr>
          <p:cNvSpPr txBox="1"/>
          <p:nvPr/>
        </p:nvSpPr>
        <p:spPr>
          <a:xfrm>
            <a:off x="5606593" y="2243275"/>
            <a:ext cx="114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(F)</a:t>
            </a:r>
          </a:p>
        </p:txBody>
      </p:sp>
    </p:spTree>
    <p:extLst>
      <p:ext uri="{BB962C8B-B14F-4D97-AF65-F5344CB8AC3E}">
        <p14:creationId xmlns:p14="http://schemas.microsoft.com/office/powerpoint/2010/main" val="2270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2D0A46-387B-4D32-9EEB-AF5B8E8E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Shear and Moment Diagram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D1084-1C5B-47D5-914A-06046E062C9E}"/>
              </a:ext>
            </a:extLst>
          </p:cNvPr>
          <p:cNvSpPr txBox="1"/>
          <p:nvPr/>
        </p:nvSpPr>
        <p:spPr>
          <a:xfrm>
            <a:off x="9144000" y="25056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moment at center point of beam</a:t>
            </a:r>
          </a:p>
        </p:txBody>
      </p:sp>
      <p:pic>
        <p:nvPicPr>
          <p:cNvPr id="2" name="Picture 2" descr="Image result for free body diagram 4 point bending">
            <a:extLst>
              <a:ext uri="{FF2B5EF4-FFF2-40B4-BE49-F238E27FC236}">
                <a16:creationId xmlns:a16="http://schemas.microsoft.com/office/drawing/2014/main" id="{143EB987-570B-4CBE-8262-40554F644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6"/>
          <a:stretch/>
        </p:blipFill>
        <p:spPr bwMode="auto">
          <a:xfrm>
            <a:off x="3809999" y="838200"/>
            <a:ext cx="4046009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ABCB65-286D-4401-81AB-D866681F436D}"/>
              </a:ext>
            </a:extLst>
          </p:cNvPr>
          <p:cNvCxnSpPr>
            <a:cxnSpLocks/>
            <a:stCxn id="4" idx="1"/>
          </p:cNvCxnSpPr>
          <p:nvPr/>
        </p:nvCxnSpPr>
        <p:spPr bwMode="auto">
          <a:xfrm flipH="1">
            <a:off x="5833003" y="2967335"/>
            <a:ext cx="3310997" cy="305246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41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4-point Bending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B52A54-CC92-4AEC-B29E-0BA6F27EAF0E}"/>
              </a:ext>
            </a:extLst>
          </p:cNvPr>
          <p:cNvSpPr/>
          <p:nvPr/>
        </p:nvSpPr>
        <p:spPr>
          <a:xfrm>
            <a:off x="4038600" y="3290887"/>
            <a:ext cx="4114800" cy="276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DEC90F-27D2-499E-934E-9B27949BD0FD}"/>
              </a:ext>
            </a:extLst>
          </p:cNvPr>
          <p:cNvSpPr/>
          <p:nvPr/>
        </p:nvSpPr>
        <p:spPr>
          <a:xfrm>
            <a:off x="7905750" y="3578687"/>
            <a:ext cx="247650" cy="247650"/>
          </a:xfrm>
          <a:prstGeom prst="ellipse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A24ECB-9050-4AD8-9264-8C5C4655E0C1}"/>
              </a:ext>
            </a:extLst>
          </p:cNvPr>
          <p:cNvSpPr/>
          <p:nvPr/>
        </p:nvSpPr>
        <p:spPr>
          <a:xfrm>
            <a:off x="4038600" y="3578687"/>
            <a:ext cx="247650" cy="247650"/>
          </a:xfrm>
          <a:prstGeom prst="ellipse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BEF7EE-1E8A-4499-97D7-E3B14742216C}"/>
              </a:ext>
            </a:extLst>
          </p:cNvPr>
          <p:cNvSpPr/>
          <p:nvPr/>
        </p:nvSpPr>
        <p:spPr>
          <a:xfrm>
            <a:off x="4891088" y="3043237"/>
            <a:ext cx="247650" cy="2476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7621DC-48DE-4156-A233-1BBC3D7594ED}"/>
              </a:ext>
            </a:extLst>
          </p:cNvPr>
          <p:cNvSpPr/>
          <p:nvPr/>
        </p:nvSpPr>
        <p:spPr>
          <a:xfrm>
            <a:off x="7048500" y="3043237"/>
            <a:ext cx="247650" cy="2476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CF4601-A49C-4C77-AAF3-0B6440727B60}"/>
              </a:ext>
            </a:extLst>
          </p:cNvPr>
          <p:cNvCxnSpPr/>
          <p:nvPr/>
        </p:nvCxnSpPr>
        <p:spPr>
          <a:xfrm>
            <a:off x="5014913" y="2577235"/>
            <a:ext cx="0" cy="462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0B6C15-842A-4BAE-9978-B71936271993}"/>
              </a:ext>
            </a:extLst>
          </p:cNvPr>
          <p:cNvCxnSpPr/>
          <p:nvPr/>
        </p:nvCxnSpPr>
        <p:spPr>
          <a:xfrm>
            <a:off x="7157977" y="2577235"/>
            <a:ext cx="0" cy="462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32A3D9-88D4-4574-BF10-A031799AACA7}"/>
              </a:ext>
            </a:extLst>
          </p:cNvPr>
          <p:cNvSpPr txBox="1"/>
          <p:nvPr/>
        </p:nvSpPr>
        <p:spPr>
          <a:xfrm>
            <a:off x="5453177" y="3973633"/>
            <a:ext cx="133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4-point test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1B862-F4C8-4ACE-860E-458E49F1E4C9}"/>
              </a:ext>
            </a:extLst>
          </p:cNvPr>
          <p:cNvSpPr txBox="1"/>
          <p:nvPr/>
        </p:nvSpPr>
        <p:spPr>
          <a:xfrm>
            <a:off x="5769125" y="2066338"/>
            <a:ext cx="70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E4B718-37F6-4A82-822E-A8622E525B1A}"/>
              </a:ext>
            </a:extLst>
          </p:cNvPr>
          <p:cNvCxnSpPr/>
          <p:nvPr/>
        </p:nvCxnSpPr>
        <p:spPr>
          <a:xfrm>
            <a:off x="5014913" y="2577235"/>
            <a:ext cx="2143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3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2D0A46-387B-4D32-9EEB-AF5B8E8E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Shear and Moment Diagram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D1084-1C5B-47D5-914A-06046E062C9E}"/>
              </a:ext>
            </a:extLst>
          </p:cNvPr>
          <p:cNvSpPr txBox="1"/>
          <p:nvPr/>
        </p:nvSpPr>
        <p:spPr>
          <a:xfrm>
            <a:off x="8915400" y="4495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moment spans distance between top actuators</a:t>
            </a:r>
          </a:p>
        </p:txBody>
      </p:sp>
      <p:pic>
        <p:nvPicPr>
          <p:cNvPr id="2050" name="Picture 2" descr="Image result for free body diagram 4 point bending">
            <a:extLst>
              <a:ext uri="{FF2B5EF4-FFF2-40B4-BE49-F238E27FC236}">
                <a16:creationId xmlns:a16="http://schemas.microsoft.com/office/drawing/2014/main" id="{C7F14987-0941-4FA7-A325-8D2634845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1"/>
          <a:stretch/>
        </p:blipFill>
        <p:spPr bwMode="auto">
          <a:xfrm>
            <a:off x="3810000" y="762000"/>
            <a:ext cx="3971925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ABCB65-286D-4401-81AB-D866681F436D}"/>
              </a:ext>
            </a:extLst>
          </p:cNvPr>
          <p:cNvCxnSpPr>
            <a:cxnSpLocks/>
            <a:stCxn id="4" idx="1"/>
          </p:cNvCxnSpPr>
          <p:nvPr/>
        </p:nvCxnSpPr>
        <p:spPr bwMode="auto">
          <a:xfrm flipH="1">
            <a:off x="5715000" y="5095965"/>
            <a:ext cx="3200400" cy="84763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60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CD7D1F7-E01A-4689-BA0E-D0126C8676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4838" y="1419379"/>
                <a:ext cx="10972800" cy="4735305"/>
              </a:xfrm>
            </p:spPr>
            <p:txBody>
              <a:bodyPr/>
              <a:lstStyle/>
              <a:p>
                <a:r>
                  <a:rPr lang="en-US" dirty="0"/>
                  <a:t>Maximum Flexural Stress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2</a:t>
                </a:r>
                <a:r>
                  <a:rPr lang="en-US" baseline="30000" dirty="0"/>
                  <a:t>nd</a:t>
                </a:r>
                <a:r>
                  <a:rPr lang="en-US" dirty="0"/>
                  <a:t> moment of inertia,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= moment applied at middle of specimen,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= distance from center of specimen to convex surface </a:t>
                </a:r>
              </a:p>
              <a:p>
                <a:r>
                  <a:rPr lang="en-US" dirty="0"/>
                  <a:t>Elastic Modulus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</m:oMath>
                </a14:m>
                <a:r>
                  <a:rPr lang="en-US" dirty="0"/>
                  <a:t> (for 3-point bending)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𝑡𝑜𝑡𝑎𝑙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</m:oMath>
                </a14:m>
                <a:r>
                  <a:rPr lang="en-US" dirty="0"/>
                  <a:t> (for 4-point bending)</a:t>
                </a:r>
              </a:p>
              <a:p>
                <a:pPr lvl="2"/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deflection at max. force,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length between bottom supports,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max. force</a:t>
                </a:r>
              </a:p>
              <a:p>
                <a:r>
                  <a:rPr lang="en-US" dirty="0"/>
                  <a:t>Bending Stiffness</a:t>
                </a:r>
              </a:p>
              <a:p>
                <a:pPr lvl="1"/>
                <a:r>
                  <a:rPr lang="en-US" dirty="0"/>
                  <a:t>Slope of linear region from force-displacement curve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CD7D1F7-E01A-4689-BA0E-D0126C8676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838" y="1419379"/>
                <a:ext cx="10972800" cy="4735305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E4048EE-9253-4E11-B558-2A22E35DD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8730772E-652A-437C-9647-964161339CD2}"/>
              </a:ext>
            </a:extLst>
          </p:cNvPr>
          <p:cNvSpPr/>
          <p:nvPr/>
        </p:nvSpPr>
        <p:spPr>
          <a:xfrm rot="10800000">
            <a:off x="5943600" y="419254"/>
            <a:ext cx="4457700" cy="1000125"/>
          </a:xfrm>
          <a:prstGeom prst="arc">
            <a:avLst>
              <a:gd name="adj1" fmla="val 11116601"/>
              <a:gd name="adj2" fmla="val 21143938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71FDBF3-7E69-46ED-A36A-813EC3901962}"/>
              </a:ext>
            </a:extLst>
          </p:cNvPr>
          <p:cNvSpPr/>
          <p:nvPr/>
        </p:nvSpPr>
        <p:spPr>
          <a:xfrm rot="10800000">
            <a:off x="5943599" y="678477"/>
            <a:ext cx="4562476" cy="1000125"/>
          </a:xfrm>
          <a:prstGeom prst="arc">
            <a:avLst>
              <a:gd name="adj1" fmla="val 11094595"/>
              <a:gd name="adj2" fmla="val 21285728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2C7F76-C152-42CB-BDA4-CEA3F0F00811}"/>
              </a:ext>
            </a:extLst>
          </p:cNvPr>
          <p:cNvCxnSpPr>
            <a:cxnSpLocks/>
            <a:stCxn id="4" idx="0"/>
            <a:endCxn id="5" idx="0"/>
          </p:cNvCxnSpPr>
          <p:nvPr/>
        </p:nvCxnSpPr>
        <p:spPr>
          <a:xfrm>
            <a:off x="10233504" y="1109669"/>
            <a:ext cx="115298" cy="2513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FF20F0-1EEE-48B5-8B96-70F974A138E1}"/>
              </a:ext>
            </a:extLst>
          </p:cNvPr>
          <p:cNvCxnSpPr>
            <a:cxnSpLocks/>
            <a:stCxn id="4" idx="2"/>
            <a:endCxn id="5" idx="2"/>
          </p:cNvCxnSpPr>
          <p:nvPr/>
        </p:nvCxnSpPr>
        <p:spPr>
          <a:xfrm flipH="1">
            <a:off x="6120231" y="1174949"/>
            <a:ext cx="136608" cy="1965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4EC7DCE-1DB4-410A-B65D-06174B7C0D98}"/>
              </a:ext>
            </a:extLst>
          </p:cNvPr>
          <p:cNvSpPr/>
          <p:nvPr/>
        </p:nvSpPr>
        <p:spPr>
          <a:xfrm>
            <a:off x="6233004" y="1484632"/>
            <a:ext cx="247650" cy="247650"/>
          </a:xfrm>
          <a:prstGeom prst="ellipse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6E821C-010B-4D2D-A8AF-681AFE33411D}"/>
              </a:ext>
            </a:extLst>
          </p:cNvPr>
          <p:cNvSpPr/>
          <p:nvPr/>
        </p:nvSpPr>
        <p:spPr>
          <a:xfrm>
            <a:off x="10100154" y="1437007"/>
            <a:ext cx="247650" cy="247650"/>
          </a:xfrm>
          <a:prstGeom prst="ellipse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40AE2F-4D98-4EB0-B52D-07ABEA858EE5}"/>
              </a:ext>
            </a:extLst>
          </p:cNvPr>
          <p:cNvCxnSpPr/>
          <p:nvPr/>
        </p:nvCxnSpPr>
        <p:spPr>
          <a:xfrm>
            <a:off x="8020050" y="1760881"/>
            <a:ext cx="40957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A32CA8-D943-4A46-8D21-13B2C927476F}"/>
              </a:ext>
            </a:extLst>
          </p:cNvPr>
          <p:cNvCxnSpPr/>
          <p:nvPr/>
        </p:nvCxnSpPr>
        <p:spPr>
          <a:xfrm>
            <a:off x="7972425" y="1328744"/>
            <a:ext cx="2251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93DB68-AEC8-4436-9DF1-D7C90444BD45}"/>
              </a:ext>
            </a:extLst>
          </p:cNvPr>
          <p:cNvCxnSpPr/>
          <p:nvPr/>
        </p:nvCxnSpPr>
        <p:spPr>
          <a:xfrm flipH="1">
            <a:off x="8258174" y="1328744"/>
            <a:ext cx="2320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D13E1B-DC77-4C67-B0E2-61379CAC7DA0}"/>
              </a:ext>
            </a:extLst>
          </p:cNvPr>
          <p:cNvSpPr txBox="1"/>
          <p:nvPr/>
        </p:nvSpPr>
        <p:spPr>
          <a:xfrm>
            <a:off x="7834717" y="1783206"/>
            <a:ext cx="84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Tension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4E7845-27E2-4915-ADD0-11A4D3F56FEA}"/>
              </a:ext>
            </a:extLst>
          </p:cNvPr>
          <p:cNvSpPr txBox="1"/>
          <p:nvPr/>
        </p:nvSpPr>
        <p:spPr>
          <a:xfrm>
            <a:off x="7630609" y="965435"/>
            <a:ext cx="1396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Compression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3E974677-7418-45B1-AA11-85D17B41B9C1}"/>
              </a:ext>
            </a:extLst>
          </p:cNvPr>
          <p:cNvSpPr/>
          <p:nvPr/>
        </p:nvSpPr>
        <p:spPr bwMode="auto">
          <a:xfrm>
            <a:off x="6006796" y="656152"/>
            <a:ext cx="4381500" cy="901914"/>
          </a:xfrm>
          <a:prstGeom prst="arc">
            <a:avLst>
              <a:gd name="adj1" fmla="val 97416"/>
              <a:gd name="adj2" fmla="val 10735632"/>
            </a:avLst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mbria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214A09-EC12-48DF-A076-49B53C1A61D2}"/>
              </a:ext>
            </a:extLst>
          </p:cNvPr>
          <p:cNvCxnSpPr/>
          <p:nvPr/>
        </p:nvCxnSpPr>
        <p:spPr bwMode="auto">
          <a:xfrm>
            <a:off x="8197546" y="1558066"/>
            <a:ext cx="315625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F3FD24-7646-4EC4-960E-7E80D13AF212}"/>
              </a:ext>
            </a:extLst>
          </p:cNvPr>
          <p:cNvCxnSpPr/>
          <p:nvPr/>
        </p:nvCxnSpPr>
        <p:spPr bwMode="auto">
          <a:xfrm>
            <a:off x="8197546" y="1673168"/>
            <a:ext cx="315625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ADAEE2-6F3F-40D0-AA9E-62593800F24D}"/>
              </a:ext>
            </a:extLst>
          </p:cNvPr>
          <p:cNvCxnSpPr/>
          <p:nvPr/>
        </p:nvCxnSpPr>
        <p:spPr bwMode="auto">
          <a:xfrm>
            <a:off x="11277599" y="1328744"/>
            <a:ext cx="0" cy="21263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01803F-2D97-4FB6-813F-0D00EF60B61F}"/>
              </a:ext>
            </a:extLst>
          </p:cNvPr>
          <p:cNvCxnSpPr>
            <a:cxnSpLocks/>
          </p:cNvCxnSpPr>
          <p:nvPr/>
        </p:nvCxnSpPr>
        <p:spPr bwMode="auto">
          <a:xfrm flipV="1">
            <a:off x="11277599" y="1658290"/>
            <a:ext cx="0" cy="2051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0DC084-5CCA-461D-BB35-26056CE1A4EA}"/>
                  </a:ext>
                </a:extLst>
              </p:cNvPr>
              <p:cNvSpPr txBox="1"/>
              <p:nvPr/>
            </p:nvSpPr>
            <p:spPr>
              <a:xfrm>
                <a:off x="11086297" y="990097"/>
                <a:ext cx="382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0DC084-5CCA-461D-BB35-26056CE1A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297" y="990097"/>
                <a:ext cx="382604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  <p:bldP spid="8" grpId="0" animBg="1"/>
      <p:bldP spid="9" grpId="0" animBg="1"/>
      <p:bldP spid="13" grpId="0"/>
      <p:bldP spid="14" grpId="0"/>
      <p:bldP spid="15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D4CACE0-6C36-4679-833E-CB7310574F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825501"/>
                <a:ext cx="10972800" cy="3424240"/>
              </a:xfrm>
            </p:spPr>
            <p:txBody>
              <a:bodyPr/>
              <a:lstStyle/>
              <a:p>
                <a:r>
                  <a:rPr lang="en-US" dirty="0"/>
                  <a:t>Laws of static mechanics:</a:t>
                </a:r>
              </a:p>
              <a:p>
                <a:pPr lvl="1"/>
                <a:r>
                  <a:rPr lang="en-US" dirty="0"/>
                  <a:t>Sum of all forces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Sum of all moments at a single point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These two equations will resolve the unknown reaction forces at the bottom supports</a:t>
                </a:r>
              </a:p>
              <a:p>
                <a:pPr lvl="2"/>
                <a:r>
                  <a:rPr lang="en-US" dirty="0"/>
                  <a:t>Moment at any point can now be calculated</a:t>
                </a:r>
              </a:p>
              <a:p>
                <a:r>
                  <a:rPr lang="en-US" dirty="0"/>
                  <a:t>3-point Bending: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𝑟𝑖𝑔h𝑡𝑆𝑢𝑝𝑝𝑜𝑟𝑡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4-point Bending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𝑟𝑖𝑔h𝑡𝑎𝑐𝑡𝑢𝑎𝑡𝑜𝑟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middle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actuator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right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support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middle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Right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Support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D4CACE0-6C36-4679-833E-CB7310574F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25501"/>
                <a:ext cx="10972800" cy="3424240"/>
              </a:xfrm>
              <a:blipFill>
                <a:blip r:embed="rId2"/>
                <a:stretch>
                  <a:fillRect l="-1333" t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1CC2F36-A304-4C76-BA33-CFEA0A323AA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do we calculate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1CC2F36-A304-4C76-BA33-CFEA0A323A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21" t="-9783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free body diagram 4 point bending">
            <a:extLst>
              <a:ext uri="{FF2B5EF4-FFF2-40B4-BE49-F238E27FC236}">
                <a16:creationId xmlns:a16="http://schemas.microsoft.com/office/drawing/2014/main" id="{A05E276E-B2B6-4DD4-8EB9-227DE9FD6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" b="59671"/>
          <a:stretch/>
        </p:blipFill>
        <p:spPr bwMode="auto">
          <a:xfrm>
            <a:off x="2045759" y="4249741"/>
            <a:ext cx="8096250" cy="20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8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824FDD-2EB1-401D-9DDD-BA7F37B22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825501"/>
                <a:ext cx="10972800" cy="1931011"/>
              </a:xfrm>
            </p:spPr>
            <p:txBody>
              <a:bodyPr/>
              <a:lstStyle/>
              <a:p>
                <a:r>
                  <a:rPr lang="en-US" dirty="0"/>
                  <a:t>This is difficult for biological specimens</a:t>
                </a:r>
              </a:p>
              <a:p>
                <a:r>
                  <a:rPr lang="en-US" dirty="0"/>
                  <a:t>For bone</a:t>
                </a:r>
              </a:p>
              <a:p>
                <a:pPr lvl="1"/>
                <a:r>
                  <a:rPr lang="en-US" dirty="0"/>
                  <a:t>Obtain </a:t>
                </a:r>
                <a:r>
                  <a:rPr lang="en-US" dirty="0" err="1"/>
                  <a:t>uCT</a:t>
                </a:r>
                <a:r>
                  <a:rPr lang="en-US" dirty="0"/>
                  <a:t> scans of mid-shaft</a:t>
                </a:r>
              </a:p>
              <a:p>
                <a:pPr lvl="1"/>
                <a:r>
                  <a:rPr lang="en-US" dirty="0"/>
                  <a:t>We have a custom MATLAB code that calculates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for any chosen axis (Bending Buddy)</a:t>
                </a:r>
              </a:p>
              <a:p>
                <a:pPr lvl="1"/>
                <a:r>
                  <a:rPr lang="en-US" dirty="0"/>
                  <a:t>This code also estimates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fitting circle to bone cross-section and obtaining equivalent radius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824FDD-2EB1-401D-9DDD-BA7F37B22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25501"/>
                <a:ext cx="10972800" cy="1931011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A79D449D-B0F6-452E-B368-3924EB42B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do we calculate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A79D449D-B0F6-452E-B368-3924EB42B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21" t="-9783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6DAB053-EF21-43C3-B6AC-E7019E9BD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93"/>
          <a:stretch/>
        </p:blipFill>
        <p:spPr>
          <a:xfrm>
            <a:off x="2667000" y="2667000"/>
            <a:ext cx="5848350" cy="36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8F67F-49FF-445E-8F06-FC1EA0C9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2874859"/>
          </a:xfrm>
        </p:spPr>
        <p:txBody>
          <a:bodyPr/>
          <a:lstStyle/>
          <a:p>
            <a:r>
              <a:rPr lang="en-US" sz="1800" dirty="0"/>
              <a:t>Measure length of all your samples to determine proper support spacing</a:t>
            </a:r>
          </a:p>
          <a:p>
            <a:r>
              <a:rPr lang="en-US" sz="1800" dirty="0"/>
              <a:t>3-point bending not recommended for fractured bone</a:t>
            </a:r>
          </a:p>
          <a:p>
            <a:r>
              <a:rPr lang="en-US" sz="1800" dirty="0"/>
              <a:t>4-point bending is generally always recommended over 3-point unless tissue is too small</a:t>
            </a:r>
          </a:p>
          <a:p>
            <a:r>
              <a:rPr lang="en-US" sz="1800" dirty="0"/>
              <a:t>Torsion tests work well for fractured specimens</a:t>
            </a:r>
          </a:p>
          <a:p>
            <a:r>
              <a:rPr lang="en-US" sz="1800" dirty="0"/>
              <a:t>Most ideal to test all samples on same day (day-to-day variation in test setup can influence results)</a:t>
            </a:r>
          </a:p>
          <a:p>
            <a:r>
              <a:rPr lang="en-US" sz="1800" dirty="0"/>
              <a:t>Keep orientation constant for all samples!</a:t>
            </a:r>
          </a:p>
          <a:p>
            <a:pPr lvl="1"/>
            <a:r>
              <a:rPr lang="en-US" sz="1600" dirty="0"/>
              <a:t>Find a stable orientation such that bone does not rotate while being loaded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5A4EAD-6B48-4E1A-922A-040FE203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Stuff to Consider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14604-2C2A-4702-92F3-36A7566AF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7500" y="4000500"/>
            <a:ext cx="27432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9B9377-EBF6-4ACD-89F0-771430EB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r="4444"/>
          <a:stretch/>
        </p:blipFill>
        <p:spPr>
          <a:xfrm rot="5400000">
            <a:off x="6405611" y="3345873"/>
            <a:ext cx="2743200" cy="3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3F2626-15B4-4274-BC9F-0063971E6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05000"/>
            <a:ext cx="3429000" cy="3429000"/>
          </a:xfrm>
          <a:ln w="28575">
            <a:solidFill>
              <a:schemeClr val="tx2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3EFF4A-BFAE-4BB1-A30C-0A9AE64D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AE0D51-9375-41AA-BA2C-1FF3EDDBB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68" y="1472090"/>
            <a:ext cx="4267200" cy="426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4CCED6-6970-4CF9-870D-6F65B38A496C}"/>
              </a:ext>
            </a:extLst>
          </p:cNvPr>
          <p:cNvSpPr/>
          <p:nvPr/>
        </p:nvSpPr>
        <p:spPr bwMode="auto">
          <a:xfrm>
            <a:off x="3429000" y="3681890"/>
            <a:ext cx="838200" cy="91440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mbria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407A87-4412-4921-928C-BB621995DDC1}"/>
              </a:ext>
            </a:extLst>
          </p:cNvPr>
          <p:cNvCxnSpPr/>
          <p:nvPr/>
        </p:nvCxnSpPr>
        <p:spPr bwMode="auto">
          <a:xfrm flipV="1">
            <a:off x="4267200" y="1905000"/>
            <a:ext cx="2514600" cy="177689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25EEFD-664C-4EC2-A8B5-A898A22A219B}"/>
              </a:ext>
            </a:extLst>
          </p:cNvPr>
          <p:cNvCxnSpPr/>
          <p:nvPr/>
        </p:nvCxnSpPr>
        <p:spPr bwMode="auto">
          <a:xfrm>
            <a:off x="4267200" y="4596290"/>
            <a:ext cx="2514600" cy="73771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E9D4B7-3101-4BFF-84C7-7B0E5430AAD6}"/>
              </a:ext>
            </a:extLst>
          </p:cNvPr>
          <p:cNvSpPr txBox="1"/>
          <p:nvPr/>
        </p:nvSpPr>
        <p:spPr>
          <a:xfrm>
            <a:off x="1908166" y="1065690"/>
            <a:ext cx="221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4-point bend setup</a:t>
            </a:r>
          </a:p>
        </p:txBody>
      </p:sp>
    </p:spTree>
    <p:extLst>
      <p:ext uri="{BB962C8B-B14F-4D97-AF65-F5344CB8AC3E}">
        <p14:creationId xmlns:p14="http://schemas.microsoft.com/office/powerpoint/2010/main" val="381407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8C230-191F-448A-A8C6-5BBD524E8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33F2E4-231C-41DC-B1E5-C8E32310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modes in bone</a:t>
            </a:r>
          </a:p>
        </p:txBody>
      </p:sp>
      <p:pic>
        <p:nvPicPr>
          <p:cNvPr id="1026" name="Picture 2" descr="Image result for torsion bone failure spiral">
            <a:extLst>
              <a:ext uri="{FF2B5EF4-FFF2-40B4-BE49-F238E27FC236}">
                <a16:creationId xmlns:a16="http://schemas.microsoft.com/office/drawing/2014/main" id="{B2271D9E-2104-49E9-B105-57C52757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328738"/>
            <a:ext cx="47625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5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EA47A6-0ECB-45FD-961F-03C2D529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of the Skeleton</a:t>
            </a:r>
          </a:p>
        </p:txBody>
      </p:sp>
      <p:pic>
        <p:nvPicPr>
          <p:cNvPr id="6" name="Picture 4" descr="http://img08.deviantart.net/d89a/i/2012/056/6/3/anatomy___skeleton_by_veus_t-d4qwg6q.jpg">
            <a:extLst>
              <a:ext uri="{FF2B5EF4-FFF2-40B4-BE49-F238E27FC236}">
                <a16:creationId xmlns:a16="http://schemas.microsoft.com/office/drawing/2014/main" id="{91B4DE54-340D-45B6-91AD-1D62A480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000" r="2250"/>
          <a:stretch>
            <a:fillRect/>
          </a:stretch>
        </p:blipFill>
        <p:spPr bwMode="auto">
          <a:xfrm>
            <a:off x="838200" y="914400"/>
            <a:ext cx="4824430" cy="5410200"/>
          </a:xfrm>
          <a:prstGeom prst="rect">
            <a:avLst/>
          </a:prstGeom>
          <a:noFill/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A9E57509-BACE-4C9A-AD46-C757F64E4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230" y="926284"/>
            <a:ext cx="4038600" cy="509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rgbClr val="A32638"/>
              </a:buClr>
              <a:buFont typeface="Wingdings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A32638"/>
              </a:buClr>
              <a:buChar char="•"/>
              <a:defRPr>
                <a:solidFill>
                  <a:srgbClr val="000000"/>
                </a:solidFill>
                <a:latin typeface="+mn-lt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A32638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A32638"/>
              </a:buClr>
              <a:buFont typeface="Franklin Gothic Book" pitchFamily="34" charset="0"/>
              <a:buChar char="○"/>
              <a:defRPr sz="1600">
                <a:solidFill>
                  <a:srgbClr val="000000"/>
                </a:solidFill>
                <a:latin typeface="+mn-lt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A32638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b="0" kern="0">
                <a:latin typeface="Arial" charset="0"/>
                <a:ea typeface="SimSun" pitchFamily="2" charset="-122"/>
                <a:sym typeface="Wingdings" pitchFamily="2" charset="2"/>
              </a:rPr>
              <a:t>Support and protection for internal organs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b="0" kern="0">
                <a:latin typeface="Arial" charset="0"/>
                <a:ea typeface="SimSun" pitchFamily="2" charset="-122"/>
              </a:rPr>
              <a:t>Attachment sites for muscles allowing movement of limbs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b="0" kern="0">
                <a:latin typeface="Arial" charset="0"/>
                <a:ea typeface="SimSun" pitchFamily="2" charset="-122"/>
                <a:sym typeface="Wingdings" pitchFamily="2" charset="2"/>
              </a:rPr>
              <a:t>Structure support for bone marrow and blood vessels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b="0" kern="0">
                <a:latin typeface="Arial" charset="0"/>
                <a:ea typeface="SimSun" pitchFamily="2" charset="-122"/>
                <a:sym typeface="Wingdings" pitchFamily="2" charset="2"/>
              </a:rPr>
              <a:t>Mineral reservoir for calcium and phosphorus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b="0" kern="0">
                <a:latin typeface="Arial" charset="0"/>
                <a:ea typeface="SimSun" pitchFamily="2" charset="-122"/>
                <a:sym typeface="Wingdings" pitchFamily="2" charset="2"/>
              </a:rPr>
              <a:t>Endocrine organ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000" kern="0">
                <a:latin typeface="Arial" charset="0"/>
                <a:ea typeface="SimSun" pitchFamily="2" charset="-122"/>
                <a:sym typeface="Wingdings" pitchFamily="2" charset="2"/>
              </a:rPr>
              <a:t>Osteocalcin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000" kern="0">
                <a:latin typeface="Arial" charset="0"/>
                <a:ea typeface="SimSun" pitchFamily="2" charset="-122"/>
                <a:sym typeface="Wingdings" pitchFamily="2" charset="2"/>
              </a:rPr>
              <a:t>FGF23</a:t>
            </a:r>
            <a:endParaRPr lang="en-US" altLang="zh-CN" sz="2000" kern="0" dirty="0">
              <a:latin typeface="Arial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795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67B3A1-070C-4924-A1C7-FAA1DB1BC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7086598" cy="5762829"/>
          </a:xfrm>
        </p:spPr>
        <p:txBody>
          <a:bodyPr/>
          <a:lstStyle/>
          <a:p>
            <a:r>
              <a:rPr lang="en-US" dirty="0"/>
              <a:t>3-pt or 4-pt bend tests work well for intact specimens</a:t>
            </a:r>
          </a:p>
          <a:p>
            <a:r>
              <a:rPr lang="en-US" dirty="0"/>
              <a:t> Fractured samples</a:t>
            </a:r>
          </a:p>
          <a:p>
            <a:pPr lvl="1"/>
            <a:r>
              <a:rPr lang="en-US" dirty="0"/>
              <a:t>3-pt test will cause significant stress concentrations at the contact point</a:t>
            </a:r>
          </a:p>
          <a:p>
            <a:pPr lvl="2"/>
            <a:r>
              <a:rPr lang="en-US" dirty="0"/>
              <a:t>Usually that is where the fracture/callus is</a:t>
            </a:r>
          </a:p>
          <a:p>
            <a:pPr lvl="2"/>
            <a:r>
              <a:rPr lang="en-US" dirty="0"/>
              <a:t>Definitely not recommended</a:t>
            </a:r>
          </a:p>
          <a:p>
            <a:pPr marL="774700" lvl="2" indent="0">
              <a:buNone/>
            </a:pPr>
            <a:endParaRPr lang="en-US" dirty="0"/>
          </a:p>
          <a:p>
            <a:pPr lvl="1"/>
            <a:r>
              <a:rPr lang="en-US" dirty="0"/>
              <a:t>4-pt test loading points should span the healing site</a:t>
            </a:r>
          </a:p>
          <a:p>
            <a:pPr lvl="2"/>
            <a:r>
              <a:rPr lang="en-US" dirty="0"/>
              <a:t>Difficult to achieve on mouse femora/tibiae</a:t>
            </a:r>
          </a:p>
          <a:p>
            <a:pPr lvl="2"/>
            <a:r>
              <a:rPr lang="en-US" dirty="0"/>
              <a:t>Cannot control size and location of fracture callus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Torsion</a:t>
            </a:r>
          </a:p>
          <a:p>
            <a:pPr lvl="2"/>
            <a:r>
              <a:rPr lang="en-US" dirty="0"/>
              <a:t>Usually have unobstructed access to epiphysis</a:t>
            </a:r>
          </a:p>
          <a:p>
            <a:pPr lvl="2"/>
            <a:r>
              <a:rPr lang="en-US" dirty="0"/>
              <a:t>Only test that evaluates the entire free length of the bone</a:t>
            </a:r>
          </a:p>
          <a:p>
            <a:pPr lvl="2"/>
            <a:r>
              <a:rPr lang="en-US" dirty="0"/>
              <a:t>Does need 6-dof fixation at the termini</a:t>
            </a:r>
          </a:p>
          <a:p>
            <a:pPr lvl="2"/>
            <a:r>
              <a:rPr lang="en-US" dirty="0"/>
              <a:t>Takes longer for prep and setup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9587C6-8E55-4DF9-B02F-9B326718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torsion tests?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626B90-C546-40F0-AC1D-79ED9840F53D}"/>
              </a:ext>
            </a:extLst>
          </p:cNvPr>
          <p:cNvSpPr/>
          <p:nvPr/>
        </p:nvSpPr>
        <p:spPr>
          <a:xfrm>
            <a:off x="7848600" y="1850835"/>
            <a:ext cx="4114800" cy="276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FB2F6E-7178-497D-AEFA-F30565A6080B}"/>
              </a:ext>
            </a:extLst>
          </p:cNvPr>
          <p:cNvSpPr/>
          <p:nvPr/>
        </p:nvSpPr>
        <p:spPr>
          <a:xfrm>
            <a:off x="7848600" y="2138633"/>
            <a:ext cx="247650" cy="247650"/>
          </a:xfrm>
          <a:prstGeom prst="ellipse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457F72-3803-4C2F-BB31-9DB6AA20C04D}"/>
              </a:ext>
            </a:extLst>
          </p:cNvPr>
          <p:cNvSpPr/>
          <p:nvPr/>
        </p:nvSpPr>
        <p:spPr>
          <a:xfrm>
            <a:off x="11715750" y="2138633"/>
            <a:ext cx="247650" cy="247650"/>
          </a:xfrm>
          <a:prstGeom prst="ellipse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60578A-8EAB-4463-BD08-B2248BC3E04E}"/>
              </a:ext>
            </a:extLst>
          </p:cNvPr>
          <p:cNvSpPr/>
          <p:nvPr/>
        </p:nvSpPr>
        <p:spPr>
          <a:xfrm>
            <a:off x="9782175" y="1603183"/>
            <a:ext cx="247650" cy="2476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2338C9-8121-45EE-B312-F5C5B331599C}"/>
              </a:ext>
            </a:extLst>
          </p:cNvPr>
          <p:cNvCxnSpPr/>
          <p:nvPr/>
        </p:nvCxnSpPr>
        <p:spPr>
          <a:xfrm>
            <a:off x="9906000" y="1140197"/>
            <a:ext cx="0" cy="462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6E032C1-3779-4591-808A-92DAF2B71158}"/>
              </a:ext>
            </a:extLst>
          </p:cNvPr>
          <p:cNvSpPr txBox="1"/>
          <p:nvPr/>
        </p:nvSpPr>
        <p:spPr>
          <a:xfrm>
            <a:off x="9418709" y="803223"/>
            <a:ext cx="114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(F)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D10B8-6D71-4C40-A8A8-58C5E179C43A}"/>
              </a:ext>
            </a:extLst>
          </p:cNvPr>
          <p:cNvSpPr/>
          <p:nvPr/>
        </p:nvSpPr>
        <p:spPr>
          <a:xfrm>
            <a:off x="7848600" y="3356503"/>
            <a:ext cx="4114800" cy="276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2BADE5-975E-4887-B68D-B1D3068B8396}"/>
              </a:ext>
            </a:extLst>
          </p:cNvPr>
          <p:cNvSpPr/>
          <p:nvPr/>
        </p:nvSpPr>
        <p:spPr>
          <a:xfrm>
            <a:off x="11715750" y="3644303"/>
            <a:ext cx="247650" cy="247650"/>
          </a:xfrm>
          <a:prstGeom prst="ellipse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D9F65F-11AF-4456-9635-8058215B6A7A}"/>
              </a:ext>
            </a:extLst>
          </p:cNvPr>
          <p:cNvSpPr/>
          <p:nvPr/>
        </p:nvSpPr>
        <p:spPr>
          <a:xfrm>
            <a:off x="7848600" y="3644303"/>
            <a:ext cx="247650" cy="247650"/>
          </a:xfrm>
          <a:prstGeom prst="ellipse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A88A84-2C72-4915-9F71-DA21E4BBC5F7}"/>
              </a:ext>
            </a:extLst>
          </p:cNvPr>
          <p:cNvSpPr/>
          <p:nvPr/>
        </p:nvSpPr>
        <p:spPr>
          <a:xfrm>
            <a:off x="8701088" y="3108853"/>
            <a:ext cx="247650" cy="2476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BEBFE2-6E0F-4F12-9029-CBFAA4361585}"/>
              </a:ext>
            </a:extLst>
          </p:cNvPr>
          <p:cNvSpPr/>
          <p:nvPr/>
        </p:nvSpPr>
        <p:spPr>
          <a:xfrm>
            <a:off x="10858500" y="3108853"/>
            <a:ext cx="247650" cy="2476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0CAF64-A4C8-4690-B7DB-1FE7F3B669CF}"/>
              </a:ext>
            </a:extLst>
          </p:cNvPr>
          <p:cNvCxnSpPr/>
          <p:nvPr/>
        </p:nvCxnSpPr>
        <p:spPr>
          <a:xfrm>
            <a:off x="8824913" y="2642851"/>
            <a:ext cx="0" cy="462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20DE13-F994-48BB-A7A1-8C33F5DBC710}"/>
              </a:ext>
            </a:extLst>
          </p:cNvPr>
          <p:cNvCxnSpPr/>
          <p:nvPr/>
        </p:nvCxnSpPr>
        <p:spPr>
          <a:xfrm>
            <a:off x="10967977" y="2642851"/>
            <a:ext cx="0" cy="462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2682416-D6DE-4235-BB97-87D637B6A592}"/>
              </a:ext>
            </a:extLst>
          </p:cNvPr>
          <p:cNvSpPr txBox="1"/>
          <p:nvPr/>
        </p:nvSpPr>
        <p:spPr>
          <a:xfrm>
            <a:off x="9579125" y="2131954"/>
            <a:ext cx="70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B290B0-B146-4DA9-AA55-7754D2B4DDEC}"/>
              </a:ext>
            </a:extLst>
          </p:cNvPr>
          <p:cNvCxnSpPr/>
          <p:nvPr/>
        </p:nvCxnSpPr>
        <p:spPr>
          <a:xfrm>
            <a:off x="8824913" y="2642851"/>
            <a:ext cx="2143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14EE2FC-29F3-4486-9301-9FF886A12EFE}"/>
              </a:ext>
            </a:extLst>
          </p:cNvPr>
          <p:cNvSpPr/>
          <p:nvPr/>
        </p:nvSpPr>
        <p:spPr bwMode="auto">
          <a:xfrm>
            <a:off x="9818762" y="4346379"/>
            <a:ext cx="2286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mbria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532607-6994-4817-9C77-A390F83CF709}"/>
              </a:ext>
            </a:extLst>
          </p:cNvPr>
          <p:cNvSpPr/>
          <p:nvPr/>
        </p:nvSpPr>
        <p:spPr bwMode="auto">
          <a:xfrm>
            <a:off x="9818762" y="4346379"/>
            <a:ext cx="228600" cy="256569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mbria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4487C-E8E8-4ABC-AAB1-8CDA647DDBFE}"/>
              </a:ext>
            </a:extLst>
          </p:cNvPr>
          <p:cNvSpPr/>
          <p:nvPr/>
        </p:nvSpPr>
        <p:spPr bwMode="auto">
          <a:xfrm>
            <a:off x="9818115" y="5613810"/>
            <a:ext cx="228600" cy="256569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mbria" pitchFamily="18" charset="0"/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6BDC3CF8-F6D6-454A-9EED-5F0C1A91F461}"/>
              </a:ext>
            </a:extLst>
          </p:cNvPr>
          <p:cNvSpPr/>
          <p:nvPr/>
        </p:nvSpPr>
        <p:spPr bwMode="auto">
          <a:xfrm>
            <a:off x="9677400" y="3910283"/>
            <a:ext cx="457200" cy="387717"/>
          </a:xfrm>
          <a:prstGeom prst="curvedRightArrow">
            <a:avLst>
              <a:gd name="adj1" fmla="val 29793"/>
              <a:gd name="adj2" fmla="val 50000"/>
              <a:gd name="adj3" fmla="val 25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mbria" pitchFamily="18" charset="0"/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AEBECAA0-62B8-4405-A51C-B5453590CDC6}"/>
              </a:ext>
            </a:extLst>
          </p:cNvPr>
          <p:cNvSpPr/>
          <p:nvPr/>
        </p:nvSpPr>
        <p:spPr bwMode="auto">
          <a:xfrm>
            <a:off x="9703815" y="5923609"/>
            <a:ext cx="430785" cy="40099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2AF7D9-BA0F-4532-937E-3E4016B41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7B6737-9028-46BE-B4F4-8FE6677E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Torsion testing</a:t>
            </a:r>
          </a:p>
        </p:txBody>
      </p:sp>
      <p:pic>
        <p:nvPicPr>
          <p:cNvPr id="2050" name="Picture 2" descr="Image result for torsion bone failure spiral">
            <a:extLst>
              <a:ext uri="{FF2B5EF4-FFF2-40B4-BE49-F238E27FC236}">
                <a16:creationId xmlns:a16="http://schemas.microsoft.com/office/drawing/2014/main" id="{D8E5AB2F-81A1-417A-A83D-3DA882D5F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81125"/>
            <a:ext cx="6096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94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0F2690-3831-42AA-9335-91CB1CB9C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825501"/>
                <a:ext cx="3352800" cy="3631733"/>
              </a:xfrm>
            </p:spPr>
            <p:txBody>
              <a:bodyPr/>
              <a:lstStyle/>
              <a:p>
                <a:r>
                  <a:rPr lang="en-US" dirty="0"/>
                  <a:t>Polar Moment of Inertia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- perpendicular axis theorem</a:t>
                </a:r>
              </a:p>
              <a:p>
                <a:pPr lvl="1"/>
                <a:r>
                  <a:rPr lang="en-US" dirty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from Bending Buddy</a:t>
                </a:r>
              </a:p>
              <a:p>
                <a:pPr lvl="2"/>
                <a:r>
                  <a:rPr lang="en-US" dirty="0"/>
                  <a:t>Requires </a:t>
                </a:r>
                <a:r>
                  <a:rPr lang="en-US" dirty="0" err="1"/>
                  <a:t>uCT</a:t>
                </a:r>
                <a:r>
                  <a:rPr lang="en-US" dirty="0"/>
                  <a:t> scan for each sample</a:t>
                </a:r>
              </a:p>
              <a:p>
                <a:pPr lvl="1"/>
                <a:r>
                  <a:rPr lang="en-US" dirty="0"/>
                  <a:t>Don’t use default output from </a:t>
                </a:r>
                <a:r>
                  <a:rPr lang="en-US" dirty="0" err="1"/>
                  <a:t>uCT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0F2690-3831-42AA-9335-91CB1CB9C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25501"/>
                <a:ext cx="3352800" cy="3631733"/>
              </a:xfrm>
              <a:blipFill>
                <a:blip r:embed="rId2"/>
                <a:stretch>
                  <a:fillRect l="-4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4FD30B3-C9B9-450A-8620-A903E4FC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Torsion Parameters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5CA60-315F-43FA-BF1C-1F114B55D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33"/>
          <a:stretch/>
        </p:blipFill>
        <p:spPr>
          <a:xfrm>
            <a:off x="4733927" y="1270786"/>
            <a:ext cx="6991350" cy="43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B0AD02-9F79-419D-8699-E3E35F8434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825501"/>
                <a:ext cx="10972800" cy="5635743"/>
              </a:xfrm>
            </p:spPr>
            <p:txBody>
              <a:bodyPr/>
              <a:lstStyle/>
              <a:p>
                <a:r>
                  <a:rPr lang="en-US" dirty="0"/>
                  <a:t>Shear modulus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Parameters we can report</a:t>
                </a:r>
              </a:p>
              <a:p>
                <a:pPr lvl="2"/>
                <a:r>
                  <a:rPr lang="en-US" dirty="0"/>
                  <a:t>Max. torque</a:t>
                </a:r>
              </a:p>
              <a:p>
                <a:pPr lvl="2"/>
                <a:r>
                  <a:rPr lang="en-US" dirty="0"/>
                  <a:t>Angular rotation at max. torque</a:t>
                </a:r>
              </a:p>
              <a:p>
                <a:pPr lvl="2"/>
                <a:r>
                  <a:rPr lang="en-US" dirty="0"/>
                  <a:t>Torsional stiffness</a:t>
                </a:r>
              </a:p>
              <a:p>
                <a:pPr lvl="2"/>
                <a:r>
                  <a:rPr lang="en-US" dirty="0"/>
                  <a:t>Shear Modulus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Torsional Rigidity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𝐺𝐽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max. torque applied,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length of specimen being tested, and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twist (in radians) at max. torque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Things to remember</a:t>
                </a:r>
              </a:p>
              <a:p>
                <a:pPr lvl="1"/>
                <a:r>
                  <a:rPr lang="en-US" dirty="0"/>
                  <a:t>Expect a spiral fracture</a:t>
                </a:r>
              </a:p>
              <a:p>
                <a:pPr lvl="1"/>
                <a:r>
                  <a:rPr lang="en-US" dirty="0"/>
                  <a:t>Make sure to take a gauge length image to obtain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And a scale image!</a:t>
                </a:r>
              </a:p>
              <a:p>
                <a:pPr lvl="1"/>
                <a:r>
                  <a:rPr lang="en-US" dirty="0"/>
                  <a:t>If testing fractured samples, each sample needs to be mostly straight and vertical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B0AD02-9F79-419D-8699-E3E35F8434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25501"/>
                <a:ext cx="10972800" cy="5635743"/>
              </a:xfrm>
              <a:blipFill>
                <a:blip r:embed="rId2"/>
                <a:stretch>
                  <a:fillRect l="-1333" r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558C0BD-60D2-4D65-AEEA-883318BCA8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Polar moment of inertia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558C0BD-60D2-4D65-AEEA-883318BCA8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21" t="-9783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bone spiral fracture">
            <a:extLst>
              <a:ext uri="{FF2B5EF4-FFF2-40B4-BE49-F238E27FC236}">
                <a16:creationId xmlns:a16="http://schemas.microsoft.com/office/drawing/2014/main" id="{CE2303D0-5D4E-40D8-927A-53BC6D1B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608" y="3372287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875D03-7582-47F7-BCFC-A2F76D03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Torsion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A3D32-376F-407F-9D44-472651AD1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4875" y="1914525"/>
            <a:ext cx="4343400" cy="3257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438A0F-2F64-4978-98DC-F48EE9999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3119"/>
            <a:ext cx="3352800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F0D8ED-3800-448F-9F8B-5E35BB947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t="31852" r="26667" b="39629"/>
          <a:stretch/>
        </p:blipFill>
        <p:spPr>
          <a:xfrm rot="5400000">
            <a:off x="4781550" y="2809873"/>
            <a:ext cx="2438400" cy="146685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0268A8-161F-400C-BCD0-F2D33E8963B7}"/>
              </a:ext>
            </a:extLst>
          </p:cNvPr>
          <p:cNvSpPr/>
          <p:nvPr/>
        </p:nvSpPr>
        <p:spPr bwMode="auto">
          <a:xfrm>
            <a:off x="2895600" y="4074519"/>
            <a:ext cx="228600" cy="5334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ambria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F30671-0753-4AFF-8C02-4E73E867DDE2}"/>
              </a:ext>
            </a:extLst>
          </p:cNvPr>
          <p:cNvCxnSpPr>
            <a:cxnSpLocks/>
          </p:cNvCxnSpPr>
          <p:nvPr/>
        </p:nvCxnSpPr>
        <p:spPr bwMode="auto">
          <a:xfrm flipV="1">
            <a:off x="3124200" y="2324099"/>
            <a:ext cx="2124076" cy="175042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F28EF0-DB88-40A9-A1FE-9DC9C444E2EC}"/>
              </a:ext>
            </a:extLst>
          </p:cNvPr>
          <p:cNvCxnSpPr>
            <a:cxnSpLocks/>
          </p:cNvCxnSpPr>
          <p:nvPr/>
        </p:nvCxnSpPr>
        <p:spPr bwMode="auto">
          <a:xfrm>
            <a:off x="3124200" y="4607919"/>
            <a:ext cx="2124076" cy="15458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7076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A45ED3-A539-4F0F-9AAD-182E0B3F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to Load</a:t>
            </a: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A35533DC-D8D1-4458-A824-18F7B5C4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16697"/>
            <a:ext cx="4271963" cy="8127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rgbClr val="A32638"/>
              </a:buClr>
              <a:buFont typeface="Wingdings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A32638"/>
              </a:buClr>
              <a:buChar char="•"/>
              <a:defRPr>
                <a:solidFill>
                  <a:srgbClr val="000000"/>
                </a:solidFill>
                <a:latin typeface="+mn-lt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A32638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A32638"/>
              </a:buClr>
              <a:buFont typeface="Franklin Gothic Book" pitchFamily="34" charset="0"/>
              <a:buChar char="○"/>
              <a:defRPr sz="1600">
                <a:solidFill>
                  <a:srgbClr val="000000"/>
                </a:solidFill>
                <a:latin typeface="+mn-lt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A32638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0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G.H. von Meyer’s trabecular bone architecture in human femur (1867)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35A2A1A5-2285-413F-9768-0CD90A809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7223" y="1030095"/>
            <a:ext cx="4271963" cy="10291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4775" tIns="52388" rIns="104775" bIns="52388">
            <a:spAutoFit/>
          </a:bodyPr>
          <a:lstStyle/>
          <a:p>
            <a:pPr algn="ctr">
              <a:spcBef>
                <a:spcPct val="30000"/>
              </a:spcBef>
              <a:buSzPct val="100000"/>
              <a:buFontTx/>
              <a:buNone/>
            </a:pPr>
            <a:r>
              <a:rPr lang="en-US" sz="2000" b="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Principal stress trajectories of </a:t>
            </a:r>
            <a:r>
              <a:rPr lang="en-US" sz="2000" b="0" dirty="0" err="1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Culmann’s</a:t>
            </a:r>
            <a:r>
              <a:rPr lang="en-US" sz="2000" b="0" dirty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crane and human femur (1870)</a:t>
            </a:r>
          </a:p>
        </p:txBody>
      </p:sp>
      <p:pic>
        <p:nvPicPr>
          <p:cNvPr id="6" name="Picture 1029" descr="D:\TEACHINGfldr\BE112A\Biomech Lectures\lecture05scans\fig1321.tif">
            <a:extLst>
              <a:ext uri="{FF2B5EF4-FFF2-40B4-BE49-F238E27FC236}">
                <a16:creationId xmlns:a16="http://schemas.microsoft.com/office/drawing/2014/main" id="{F958697F-C0AF-42A2-A8DC-DF358C26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799" y="2133600"/>
            <a:ext cx="4126810" cy="4105274"/>
          </a:xfrm>
          <a:prstGeom prst="rect">
            <a:avLst/>
          </a:prstGeom>
          <a:noFill/>
        </p:spPr>
      </p:pic>
      <p:pic>
        <p:nvPicPr>
          <p:cNvPr id="7" name="Picture 1030" descr="D:\TEACHINGfldr\BE112A\Biomech Lectures\lecture05scans\fig1322.tif">
            <a:extLst>
              <a:ext uri="{FF2B5EF4-FFF2-40B4-BE49-F238E27FC236}">
                <a16:creationId xmlns:a16="http://schemas.microsoft.com/office/drawing/2014/main" id="{C1625817-1702-409E-B0A3-2C846A6D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991" y="2005655"/>
            <a:ext cx="2664779" cy="38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98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7E1A63-3E5A-4D2F-BA74-48C4C97F9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504980"/>
          </a:xfrm>
        </p:spPr>
        <p:txBody>
          <a:bodyPr/>
          <a:lstStyle/>
          <a:p>
            <a:r>
              <a:rPr lang="en-US" dirty="0"/>
              <a:t>Bone material property (mesoscale)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D1AE65-F9DA-48EF-BB0F-A19982A2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Tension/Compression Test</a:t>
            </a:r>
          </a:p>
        </p:txBody>
      </p:sp>
      <p:pic>
        <p:nvPicPr>
          <p:cNvPr id="7" name="Picture 6" descr="Trabtest">
            <a:extLst>
              <a:ext uri="{FF2B5EF4-FFF2-40B4-BE49-F238E27FC236}">
                <a16:creationId xmlns:a16="http://schemas.microsoft.com/office/drawing/2014/main" id="{254A17F3-22F0-4B18-A811-F2CB75F66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979" y="2107949"/>
            <a:ext cx="3575050" cy="3460750"/>
          </a:xfrm>
          <a:prstGeom prst="rect">
            <a:avLst/>
          </a:prstGeom>
          <a:noFill/>
        </p:spPr>
      </p:pic>
      <p:grpSp>
        <p:nvGrpSpPr>
          <p:cNvPr id="8" name="Group 24">
            <a:extLst>
              <a:ext uri="{FF2B5EF4-FFF2-40B4-BE49-F238E27FC236}">
                <a16:creationId xmlns:a16="http://schemas.microsoft.com/office/drawing/2014/main" id="{A1C2BF0F-69F7-406E-A284-377F5D4A8CDC}"/>
              </a:ext>
            </a:extLst>
          </p:cNvPr>
          <p:cNvGrpSpPr>
            <a:grpSpLocks/>
          </p:cNvGrpSpPr>
          <p:nvPr/>
        </p:nvGrpSpPr>
        <p:grpSpPr bwMode="auto">
          <a:xfrm>
            <a:off x="817241" y="3787524"/>
            <a:ext cx="3233738" cy="917575"/>
            <a:chOff x="600" y="2474"/>
            <a:chExt cx="2037" cy="578"/>
          </a:xfrm>
        </p:grpSpPr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819AC3A7-A6E8-49A2-828E-8BB70EC32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" y="2800"/>
              <a:ext cx="1017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0" dirty="0">
                  <a:latin typeface="Arial" pitchFamily="34" charset="0"/>
                  <a:cs typeface="Arial" pitchFamily="34" charset="0"/>
                </a:rPr>
                <a:t>Test region </a:t>
              </a: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D3E87EFD-607F-405A-A255-8623D7A8F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5" y="2474"/>
              <a:ext cx="1182" cy="48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22">
            <a:extLst>
              <a:ext uri="{FF2B5EF4-FFF2-40B4-BE49-F238E27FC236}">
                <a16:creationId xmlns:a16="http://schemas.microsoft.com/office/drawing/2014/main" id="{91B9A659-4443-4E5C-B036-CCCD1984F2E1}"/>
              </a:ext>
            </a:extLst>
          </p:cNvPr>
          <p:cNvGrpSpPr>
            <a:grpSpLocks/>
          </p:cNvGrpSpPr>
          <p:nvPr/>
        </p:nvGrpSpPr>
        <p:grpSpPr bwMode="auto">
          <a:xfrm>
            <a:off x="4789166" y="3795462"/>
            <a:ext cx="4008438" cy="1343025"/>
            <a:chOff x="3102" y="2479"/>
            <a:chExt cx="2525" cy="846"/>
          </a:xfrm>
        </p:grpSpPr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E42E3B87-0577-4114-B82B-94560489F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" y="2491"/>
              <a:ext cx="1473" cy="8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0" dirty="0">
                  <a:latin typeface="Arial" pitchFamily="34" charset="0"/>
                  <a:cs typeface="Arial" pitchFamily="34" charset="0"/>
                </a:rPr>
                <a:t>Extensometer arms firmly attached with rubber bands</a:t>
              </a: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6B0A1E0C-85C5-4D0C-81CB-A485A4770C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33" y="2479"/>
              <a:ext cx="418" cy="14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6E13D48E-3924-47F3-AC11-2002B7031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02" y="2620"/>
              <a:ext cx="1036" cy="68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844FBD93-D914-4C6C-9F06-8A82436C6D48}"/>
              </a:ext>
            </a:extLst>
          </p:cNvPr>
          <p:cNvGrpSpPr>
            <a:grpSpLocks/>
          </p:cNvGrpSpPr>
          <p:nvPr/>
        </p:nvGrpSpPr>
        <p:grpSpPr bwMode="auto">
          <a:xfrm>
            <a:off x="672779" y="2263524"/>
            <a:ext cx="3427412" cy="2165350"/>
            <a:chOff x="509" y="1514"/>
            <a:chExt cx="2159" cy="1364"/>
          </a:xfrm>
        </p:grpSpPr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4194CA58-B3E2-4B7A-8B42-E9275AF08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" y="1514"/>
              <a:ext cx="983" cy="8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0">
                  <a:latin typeface="Arial" pitchFamily="34" charset="0"/>
                  <a:cs typeface="Arial" pitchFamily="34" charset="0"/>
                </a:rPr>
                <a:t>Bone ends embedded in metal end caps</a:t>
              </a:r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4DE592F6-CC8F-498C-BBFE-E1F7596A93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3" y="1982"/>
              <a:ext cx="1072" cy="2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6C953BFA-906E-4110-859A-CD9B7BF95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3" y="2003"/>
              <a:ext cx="1095" cy="87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CA09FC12-D08A-4A1E-A817-269925C7D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546"/>
              <a:ext cx="211" cy="913"/>
            </a:xfrm>
            <a:prstGeom prst="rightBrace">
              <a:avLst>
                <a:gd name="adj1" fmla="val 36058"/>
                <a:gd name="adj2" fmla="val 50000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975D00E8-A1B8-4D7D-965E-0A92081D904E}"/>
              </a:ext>
            </a:extLst>
          </p:cNvPr>
          <p:cNvGrpSpPr>
            <a:grpSpLocks/>
          </p:cNvGrpSpPr>
          <p:nvPr/>
        </p:nvGrpSpPr>
        <p:grpSpPr bwMode="auto">
          <a:xfrm>
            <a:off x="4898704" y="2298449"/>
            <a:ext cx="3790950" cy="1016000"/>
            <a:chOff x="3171" y="1536"/>
            <a:chExt cx="2388" cy="640"/>
          </a:xfrm>
        </p:grpSpPr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344179F1-F644-4A0D-9170-DAF071573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2" y="1536"/>
              <a:ext cx="1537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0">
                  <a:latin typeface="Arial" pitchFamily="34" charset="0"/>
                  <a:cs typeface="Arial" pitchFamily="34" charset="0"/>
                </a:rPr>
                <a:t>Testing machine slowly applies force to specimen</a:t>
              </a: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EA452DAD-5A0E-4569-8C6C-F53DFD061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71" y="1633"/>
              <a:ext cx="856" cy="5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45">
            <a:extLst>
              <a:ext uri="{FF2B5EF4-FFF2-40B4-BE49-F238E27FC236}">
                <a16:creationId xmlns:a16="http://schemas.microsoft.com/office/drawing/2014/main" id="{B8630935-075C-4047-BD94-ABCAD8B91F30}"/>
              </a:ext>
            </a:extLst>
          </p:cNvPr>
          <p:cNvGrpSpPr>
            <a:grpSpLocks/>
          </p:cNvGrpSpPr>
          <p:nvPr/>
        </p:nvGrpSpPr>
        <p:grpSpPr bwMode="auto">
          <a:xfrm>
            <a:off x="9067800" y="2822324"/>
            <a:ext cx="2624138" cy="1946275"/>
            <a:chOff x="1821" y="2121"/>
            <a:chExt cx="1653" cy="1226"/>
          </a:xfrm>
        </p:grpSpPr>
        <p:sp>
          <p:nvSpPr>
            <p:cNvPr id="24" name="Rectangle 46">
              <a:extLst>
                <a:ext uri="{FF2B5EF4-FFF2-40B4-BE49-F238E27FC236}">
                  <a16:creationId xmlns:a16="http://schemas.microsoft.com/office/drawing/2014/main" id="{4270DD6C-7678-4EB1-8353-3F29FEBE3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121"/>
              <a:ext cx="1636" cy="1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25" name="Group 47">
              <a:extLst>
                <a:ext uri="{FF2B5EF4-FFF2-40B4-BE49-F238E27FC236}">
                  <a16:creationId xmlns:a16="http://schemas.microsoft.com/office/drawing/2014/main" id="{4C5A1956-9BBC-4305-99E4-9AEECF03B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1" y="2156"/>
              <a:ext cx="1540" cy="1191"/>
              <a:chOff x="1821" y="2156"/>
              <a:chExt cx="1540" cy="1191"/>
            </a:xfrm>
          </p:grpSpPr>
          <p:grpSp>
            <p:nvGrpSpPr>
              <p:cNvPr id="26" name="Group 48">
                <a:extLst>
                  <a:ext uri="{FF2B5EF4-FFF2-40B4-BE49-F238E27FC236}">
                    <a16:creationId xmlns:a16="http://schemas.microsoft.com/office/drawing/2014/main" id="{398C2DF8-BFE8-4BE3-8733-4E25F5B87F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2" y="2156"/>
                <a:ext cx="1209" cy="936"/>
                <a:chOff x="620" y="1660"/>
                <a:chExt cx="1209" cy="1380"/>
              </a:xfrm>
            </p:grpSpPr>
            <p:sp>
              <p:nvSpPr>
                <p:cNvPr id="29" name="Line 49">
                  <a:extLst>
                    <a:ext uri="{FF2B5EF4-FFF2-40B4-BE49-F238E27FC236}">
                      <a16:creationId xmlns:a16="http://schemas.microsoft.com/office/drawing/2014/main" id="{F03004B7-2ECF-4EEA-AAEF-7272C5BB5F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0" y="1660"/>
                  <a:ext cx="0" cy="138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Line 50">
                  <a:extLst>
                    <a:ext uri="{FF2B5EF4-FFF2-40B4-BE49-F238E27FC236}">
                      <a16:creationId xmlns:a16="http://schemas.microsoft.com/office/drawing/2014/main" id="{C1CDF1C1-1A1B-40DC-BBD2-5770C403AA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8" y="3040"/>
                  <a:ext cx="1201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1">
                  <a:extLst>
                    <a:ext uri="{FF2B5EF4-FFF2-40B4-BE49-F238E27FC236}">
                      <a16:creationId xmlns:a16="http://schemas.microsoft.com/office/drawing/2014/main" id="{D827C59A-B3CE-4973-85C0-CA31C3F66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" y="1723"/>
                  <a:ext cx="1004" cy="1309"/>
                </a:xfrm>
                <a:custGeom>
                  <a:avLst/>
                  <a:gdLst/>
                  <a:ahLst/>
                  <a:cxnLst>
                    <a:cxn ang="0">
                      <a:pos x="0" y="1344"/>
                    </a:cxn>
                    <a:cxn ang="0">
                      <a:pos x="416" y="552"/>
                    </a:cxn>
                    <a:cxn ang="0">
                      <a:pos x="496" y="472"/>
                    </a:cxn>
                    <a:cxn ang="0">
                      <a:pos x="592" y="392"/>
                    </a:cxn>
                    <a:cxn ang="0">
                      <a:pos x="688" y="400"/>
                    </a:cxn>
                    <a:cxn ang="0">
                      <a:pos x="784" y="480"/>
                    </a:cxn>
                    <a:cxn ang="0">
                      <a:pos x="856" y="608"/>
                    </a:cxn>
                    <a:cxn ang="0">
                      <a:pos x="936" y="656"/>
                    </a:cxn>
                    <a:cxn ang="0">
                      <a:pos x="1056" y="672"/>
                    </a:cxn>
                    <a:cxn ang="0">
                      <a:pos x="1192" y="648"/>
                    </a:cxn>
                    <a:cxn ang="0">
                      <a:pos x="1336" y="640"/>
                    </a:cxn>
                    <a:cxn ang="0">
                      <a:pos x="1456" y="592"/>
                    </a:cxn>
                    <a:cxn ang="0">
                      <a:pos x="1584" y="512"/>
                    </a:cxn>
                    <a:cxn ang="0">
                      <a:pos x="1696" y="392"/>
                    </a:cxn>
                    <a:cxn ang="0">
                      <a:pos x="1792" y="248"/>
                    </a:cxn>
                    <a:cxn ang="0">
                      <a:pos x="1880" y="0"/>
                    </a:cxn>
                  </a:cxnLst>
                  <a:rect l="0" t="0" r="r" b="b"/>
                  <a:pathLst>
                    <a:path w="1880" h="1344">
                      <a:moveTo>
                        <a:pt x="0" y="1344"/>
                      </a:moveTo>
                      <a:lnTo>
                        <a:pt x="416" y="552"/>
                      </a:lnTo>
                      <a:lnTo>
                        <a:pt x="496" y="472"/>
                      </a:lnTo>
                      <a:lnTo>
                        <a:pt x="592" y="392"/>
                      </a:lnTo>
                      <a:lnTo>
                        <a:pt x="688" y="400"/>
                      </a:lnTo>
                      <a:lnTo>
                        <a:pt x="784" y="480"/>
                      </a:lnTo>
                      <a:lnTo>
                        <a:pt x="856" y="608"/>
                      </a:lnTo>
                      <a:lnTo>
                        <a:pt x="936" y="656"/>
                      </a:lnTo>
                      <a:lnTo>
                        <a:pt x="1056" y="672"/>
                      </a:lnTo>
                      <a:lnTo>
                        <a:pt x="1192" y="648"/>
                      </a:lnTo>
                      <a:lnTo>
                        <a:pt x="1336" y="640"/>
                      </a:lnTo>
                      <a:lnTo>
                        <a:pt x="1456" y="592"/>
                      </a:lnTo>
                      <a:lnTo>
                        <a:pt x="1584" y="512"/>
                      </a:lnTo>
                      <a:lnTo>
                        <a:pt x="1696" y="392"/>
                      </a:lnTo>
                      <a:lnTo>
                        <a:pt x="1792" y="248"/>
                      </a:lnTo>
                      <a:lnTo>
                        <a:pt x="1880" y="0"/>
                      </a:lnTo>
                    </a:path>
                  </a:pathLst>
                </a:custGeom>
                <a:noFill/>
                <a:ln w="3810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" name="Text Box 52">
                <a:extLst>
                  <a:ext uri="{FF2B5EF4-FFF2-40B4-BE49-F238E27FC236}">
                    <a16:creationId xmlns:a16="http://schemas.microsoft.com/office/drawing/2014/main" id="{44C16CBD-98D7-4B7E-85A0-9CCF312A0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645" y="2454"/>
                <a:ext cx="58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aseline="0" dirty="0">
                    <a:latin typeface="Arial" pitchFamily="34" charset="0"/>
                  </a:rPr>
                  <a:t>Force</a:t>
                </a:r>
              </a:p>
            </p:txBody>
          </p:sp>
          <p:sp>
            <p:nvSpPr>
              <p:cNvPr id="28" name="Text Box 53">
                <a:extLst>
                  <a:ext uri="{FF2B5EF4-FFF2-40B4-BE49-F238E27FC236}">
                    <a16:creationId xmlns:a16="http://schemas.microsoft.com/office/drawing/2014/main" id="{FDC4F864-311E-4406-ACC6-64FF4D9AC3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8" y="3116"/>
                <a:ext cx="91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aseline="0" dirty="0">
                    <a:latin typeface="Arial" pitchFamily="34" charset="0"/>
                  </a:rPr>
                  <a:t>Deformation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46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B4EA35-A69C-46A3-9D59-FDB99533A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1489865"/>
          </a:xfrm>
        </p:spPr>
        <p:txBody>
          <a:bodyPr/>
          <a:lstStyle/>
          <a:p>
            <a:r>
              <a:rPr lang="en-US" dirty="0"/>
              <a:t>Bone material property (microscale)</a:t>
            </a:r>
          </a:p>
          <a:p>
            <a:pPr lvl="1"/>
            <a:r>
              <a:rPr lang="en-US" dirty="0"/>
              <a:t>Bone micropillar manufactured by focused ion beam</a:t>
            </a:r>
          </a:p>
          <a:p>
            <a:pPr lvl="1"/>
            <a:r>
              <a:rPr lang="en-US" dirty="0"/>
              <a:t>Uniaxial compression</a:t>
            </a:r>
          </a:p>
          <a:p>
            <a:pPr lvl="1"/>
            <a:r>
              <a:rPr lang="en-US" dirty="0"/>
              <a:t>Stress-Strain curve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837EE4-B4C1-489A-91E1-5F9BB9BF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test</a:t>
            </a:r>
          </a:p>
        </p:txBody>
      </p:sp>
      <p:grpSp>
        <p:nvGrpSpPr>
          <p:cNvPr id="4" name="Group 45">
            <a:extLst>
              <a:ext uri="{FF2B5EF4-FFF2-40B4-BE49-F238E27FC236}">
                <a16:creationId xmlns:a16="http://schemas.microsoft.com/office/drawing/2014/main" id="{221AA545-A1B9-4BB6-9A22-6A9B45CAEF2D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1746646"/>
            <a:ext cx="2624138" cy="1946275"/>
            <a:chOff x="1821" y="2121"/>
            <a:chExt cx="1653" cy="1226"/>
          </a:xfrm>
        </p:grpSpPr>
        <p:sp>
          <p:nvSpPr>
            <p:cNvPr id="5" name="Rectangle 46">
              <a:extLst>
                <a:ext uri="{FF2B5EF4-FFF2-40B4-BE49-F238E27FC236}">
                  <a16:creationId xmlns:a16="http://schemas.microsoft.com/office/drawing/2014/main" id="{ECCFBCB6-11E0-4EBD-A120-22B486AD5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2121"/>
              <a:ext cx="1636" cy="1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" name="Group 47">
              <a:extLst>
                <a:ext uri="{FF2B5EF4-FFF2-40B4-BE49-F238E27FC236}">
                  <a16:creationId xmlns:a16="http://schemas.microsoft.com/office/drawing/2014/main" id="{0E6C85CD-A4C8-47E1-ABF9-37546458FB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1" y="2156"/>
              <a:ext cx="1540" cy="1191"/>
              <a:chOff x="1821" y="2156"/>
              <a:chExt cx="1540" cy="1191"/>
            </a:xfrm>
          </p:grpSpPr>
          <p:grpSp>
            <p:nvGrpSpPr>
              <p:cNvPr id="7" name="Group 48">
                <a:extLst>
                  <a:ext uri="{FF2B5EF4-FFF2-40B4-BE49-F238E27FC236}">
                    <a16:creationId xmlns:a16="http://schemas.microsoft.com/office/drawing/2014/main" id="{3B264F2A-ADC5-4365-85C4-236B068937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2" y="2156"/>
                <a:ext cx="1209" cy="936"/>
                <a:chOff x="620" y="1660"/>
                <a:chExt cx="1209" cy="1380"/>
              </a:xfrm>
            </p:grpSpPr>
            <p:sp>
              <p:nvSpPr>
                <p:cNvPr id="10" name="Line 49">
                  <a:extLst>
                    <a:ext uri="{FF2B5EF4-FFF2-40B4-BE49-F238E27FC236}">
                      <a16:creationId xmlns:a16="http://schemas.microsoft.com/office/drawing/2014/main" id="{9454BF3C-755C-4627-B09F-311C956989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0" y="1660"/>
                  <a:ext cx="0" cy="138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Line 50">
                  <a:extLst>
                    <a:ext uri="{FF2B5EF4-FFF2-40B4-BE49-F238E27FC236}">
                      <a16:creationId xmlns:a16="http://schemas.microsoft.com/office/drawing/2014/main" id="{D39222AD-EFBA-4198-80A9-5791A8B70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8" y="3040"/>
                  <a:ext cx="1201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51">
                  <a:extLst>
                    <a:ext uri="{FF2B5EF4-FFF2-40B4-BE49-F238E27FC236}">
                      <a16:creationId xmlns:a16="http://schemas.microsoft.com/office/drawing/2014/main" id="{A9ADBEE6-96C0-492A-9059-05AAE1E195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" y="1723"/>
                  <a:ext cx="1004" cy="1309"/>
                </a:xfrm>
                <a:custGeom>
                  <a:avLst/>
                  <a:gdLst/>
                  <a:ahLst/>
                  <a:cxnLst>
                    <a:cxn ang="0">
                      <a:pos x="0" y="1344"/>
                    </a:cxn>
                    <a:cxn ang="0">
                      <a:pos x="416" y="552"/>
                    </a:cxn>
                    <a:cxn ang="0">
                      <a:pos x="496" y="472"/>
                    </a:cxn>
                    <a:cxn ang="0">
                      <a:pos x="592" y="392"/>
                    </a:cxn>
                    <a:cxn ang="0">
                      <a:pos x="688" y="400"/>
                    </a:cxn>
                    <a:cxn ang="0">
                      <a:pos x="784" y="480"/>
                    </a:cxn>
                    <a:cxn ang="0">
                      <a:pos x="856" y="608"/>
                    </a:cxn>
                    <a:cxn ang="0">
                      <a:pos x="936" y="656"/>
                    </a:cxn>
                    <a:cxn ang="0">
                      <a:pos x="1056" y="672"/>
                    </a:cxn>
                    <a:cxn ang="0">
                      <a:pos x="1192" y="648"/>
                    </a:cxn>
                    <a:cxn ang="0">
                      <a:pos x="1336" y="640"/>
                    </a:cxn>
                    <a:cxn ang="0">
                      <a:pos x="1456" y="592"/>
                    </a:cxn>
                    <a:cxn ang="0">
                      <a:pos x="1584" y="512"/>
                    </a:cxn>
                    <a:cxn ang="0">
                      <a:pos x="1696" y="392"/>
                    </a:cxn>
                    <a:cxn ang="0">
                      <a:pos x="1792" y="248"/>
                    </a:cxn>
                    <a:cxn ang="0">
                      <a:pos x="1880" y="0"/>
                    </a:cxn>
                  </a:cxnLst>
                  <a:rect l="0" t="0" r="r" b="b"/>
                  <a:pathLst>
                    <a:path w="1880" h="1344">
                      <a:moveTo>
                        <a:pt x="0" y="1344"/>
                      </a:moveTo>
                      <a:lnTo>
                        <a:pt x="416" y="552"/>
                      </a:lnTo>
                      <a:lnTo>
                        <a:pt x="496" y="472"/>
                      </a:lnTo>
                      <a:lnTo>
                        <a:pt x="592" y="392"/>
                      </a:lnTo>
                      <a:lnTo>
                        <a:pt x="688" y="400"/>
                      </a:lnTo>
                      <a:lnTo>
                        <a:pt x="784" y="480"/>
                      </a:lnTo>
                      <a:lnTo>
                        <a:pt x="856" y="608"/>
                      </a:lnTo>
                      <a:lnTo>
                        <a:pt x="936" y="656"/>
                      </a:lnTo>
                      <a:lnTo>
                        <a:pt x="1056" y="672"/>
                      </a:lnTo>
                      <a:lnTo>
                        <a:pt x="1192" y="648"/>
                      </a:lnTo>
                      <a:lnTo>
                        <a:pt x="1336" y="640"/>
                      </a:lnTo>
                      <a:lnTo>
                        <a:pt x="1456" y="592"/>
                      </a:lnTo>
                      <a:lnTo>
                        <a:pt x="1584" y="512"/>
                      </a:lnTo>
                      <a:lnTo>
                        <a:pt x="1696" y="392"/>
                      </a:lnTo>
                      <a:lnTo>
                        <a:pt x="1792" y="248"/>
                      </a:lnTo>
                      <a:lnTo>
                        <a:pt x="1880" y="0"/>
                      </a:lnTo>
                    </a:path>
                  </a:pathLst>
                </a:custGeom>
                <a:noFill/>
                <a:ln w="3810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" name="Text Box 52">
                <a:extLst>
                  <a:ext uri="{FF2B5EF4-FFF2-40B4-BE49-F238E27FC236}">
                    <a16:creationId xmlns:a16="http://schemas.microsoft.com/office/drawing/2014/main" id="{554C19EE-FC07-4D89-BD56-072EB67DE1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645" y="2454"/>
                <a:ext cx="58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aseline="0" dirty="0">
                    <a:latin typeface="Arial" pitchFamily="34" charset="0"/>
                  </a:rPr>
                  <a:t>Stress</a:t>
                </a:r>
              </a:p>
            </p:txBody>
          </p:sp>
          <p:sp>
            <p:nvSpPr>
              <p:cNvPr id="9" name="Text Box 53">
                <a:extLst>
                  <a:ext uri="{FF2B5EF4-FFF2-40B4-BE49-F238E27FC236}">
                    <a16:creationId xmlns:a16="http://schemas.microsoft.com/office/drawing/2014/main" id="{1EDD3268-BEDE-4004-9449-3FC637EB6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8" y="3116"/>
                <a:ext cx="91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aseline="0" dirty="0">
                    <a:latin typeface="Arial" pitchFamily="34" charset="0"/>
                  </a:rPr>
                  <a:t>Strain</a:t>
                </a:r>
              </a:p>
            </p:txBody>
          </p:sp>
        </p:grpSp>
      </p:grpSp>
      <p:pic>
        <p:nvPicPr>
          <p:cNvPr id="13" name="Picture 5" descr="D:\Dropbox\Liu Lab\2015 QE - Independent Study\Figures\Figure15-1.png">
            <a:extLst>
              <a:ext uri="{FF2B5EF4-FFF2-40B4-BE49-F238E27FC236}">
                <a16:creationId xmlns:a16="http://schemas.microsoft.com/office/drawing/2014/main" id="{9AE6A081-A3B4-4407-B686-CEE6A131F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024" y="2493676"/>
            <a:ext cx="2938405" cy="3095955"/>
          </a:xfrm>
          <a:prstGeom prst="rect">
            <a:avLst/>
          </a:prstGeom>
          <a:noFill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22F9495-1FDF-4A77-9E97-9D81CBEEF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543" y="3087731"/>
            <a:ext cx="3333613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73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A7C82E-8C7E-48A8-92EE-F1FCD8712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889700"/>
          </a:xfrm>
        </p:spPr>
        <p:txBody>
          <a:bodyPr/>
          <a:lstStyle/>
          <a:p>
            <a:r>
              <a:rPr lang="en-US" dirty="0"/>
              <a:t>Bone material property (nanoscale)</a:t>
            </a:r>
          </a:p>
          <a:p>
            <a:r>
              <a:rPr lang="en-US" dirty="0" err="1"/>
              <a:t>Birkovich</a:t>
            </a:r>
            <a:r>
              <a:rPr lang="en-US" dirty="0"/>
              <a:t> tip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9F4A19-BE49-45BB-A55D-72A03DFB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Nanoindentation</a:t>
            </a:r>
          </a:p>
        </p:txBody>
      </p:sp>
      <p:pic>
        <p:nvPicPr>
          <p:cNvPr id="5" name="Picture 2" descr="http://biomechanical.asmedigitalcollection.asme.org/data/Journals/JBENDY/26573/009507jby1.jpeg">
            <a:extLst>
              <a:ext uri="{FF2B5EF4-FFF2-40B4-BE49-F238E27FC236}">
                <a16:creationId xmlns:a16="http://schemas.microsoft.com/office/drawing/2014/main" id="{88B7E62C-821F-4D2B-8557-96427428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038600"/>
            <a:ext cx="2857500" cy="1971676"/>
          </a:xfrm>
          <a:prstGeom prst="rect">
            <a:avLst/>
          </a:prstGeom>
          <a:noFill/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5EA7B2BE-24B8-4B6D-AA1F-391C20E1ED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12500"/>
          <a:stretch>
            <a:fillRect/>
          </a:stretch>
        </p:blipFill>
        <p:spPr>
          <a:xfrm>
            <a:off x="1083129" y="1589088"/>
            <a:ext cx="5225143" cy="3429000"/>
          </a:xfrm>
          <a:prstGeom prst="rect">
            <a:avLst/>
          </a:prstGeom>
        </p:spPr>
      </p:pic>
      <p:pic>
        <p:nvPicPr>
          <p:cNvPr id="7" name="Picture 4" descr="http://bm3.unl.edu/graphics/nanoindenter_cube_corner_tip_01.jpg">
            <a:extLst>
              <a:ext uri="{FF2B5EF4-FFF2-40B4-BE49-F238E27FC236}">
                <a16:creationId xmlns:a16="http://schemas.microsoft.com/office/drawing/2014/main" id="{940EB517-6F41-46AE-AA4D-FD0420A7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219200"/>
            <a:ext cx="25146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14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6789F7-A121-4A16-BC3C-476A0E968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504980"/>
          </a:xfrm>
        </p:spPr>
        <p:txBody>
          <a:bodyPr/>
          <a:lstStyle/>
          <a:p>
            <a:r>
              <a:rPr lang="en-US" dirty="0"/>
              <a:t>Cortical bone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81F5B4-1A50-4326-946E-C26A6EF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Response of Bone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EE974-D398-4F70-B1AF-378808348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25" t="34444" r="28750" b="32222"/>
          <a:stretch/>
        </p:blipFill>
        <p:spPr>
          <a:xfrm>
            <a:off x="1142999" y="1601788"/>
            <a:ext cx="5026817" cy="3351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5931F8-1DD3-4677-9677-7C9438B88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75" t="24444" r="27500" b="66667"/>
          <a:stretch/>
        </p:blipFill>
        <p:spPr>
          <a:xfrm>
            <a:off x="7239000" y="2568576"/>
            <a:ext cx="3581400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8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FF91BD-70C6-4EC3-98D0-4BB1D8DCB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504980"/>
          </a:xfrm>
        </p:spPr>
        <p:txBody>
          <a:bodyPr/>
          <a:lstStyle/>
          <a:p>
            <a:r>
              <a:rPr lang="en-US" dirty="0"/>
              <a:t>Trabecular bone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77E7D-7CE7-4E96-AAD9-733C1D55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Response of Bone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7BD75-8BBE-4E3B-8FA1-D37A17963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46955"/>
            <a:ext cx="6351788" cy="46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0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1C0DD3-CFB1-40ED-BEE4-727E103BE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5501"/>
            <a:ext cx="10972800" cy="1274421"/>
          </a:xfrm>
        </p:spPr>
        <p:txBody>
          <a:bodyPr/>
          <a:lstStyle/>
          <a:p>
            <a:r>
              <a:rPr lang="en-US" dirty="0"/>
              <a:t>Ulnar overloading</a:t>
            </a:r>
          </a:p>
          <a:p>
            <a:r>
              <a:rPr lang="en-US" dirty="0"/>
              <a:t>Non-invasive ACL rupture</a:t>
            </a:r>
          </a:p>
          <a:p>
            <a:r>
              <a:rPr lang="en-US" dirty="0"/>
              <a:t>Tibial overloading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AF6B5F-B490-4A2F-B36B-1C63DA42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Vivo loading of bone</a:t>
            </a:r>
          </a:p>
        </p:txBody>
      </p:sp>
      <p:pic>
        <p:nvPicPr>
          <p:cNvPr id="1026" name="Picture 2" descr="Image result for ulnar overloading model mouse">
            <a:extLst>
              <a:ext uri="{FF2B5EF4-FFF2-40B4-BE49-F238E27FC236}">
                <a16:creationId xmlns:a16="http://schemas.microsoft.com/office/drawing/2014/main" id="{03DEA2DD-214E-41B0-AA74-605D2DC3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62819"/>
            <a:ext cx="23812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on invasive acl rupture model">
            <a:extLst>
              <a:ext uri="{FF2B5EF4-FFF2-40B4-BE49-F238E27FC236}">
                <a16:creationId xmlns:a16="http://schemas.microsoft.com/office/drawing/2014/main" id="{DF51D400-159A-4E87-9A52-B9EB0156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14600"/>
            <a:ext cx="3014663" cy="33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70665"/>
      </p:ext>
    </p:extLst>
  </p:cSld>
  <p:clrMapOvr>
    <a:masterClrMapping/>
  </p:clrMapOvr>
</p:sld>
</file>

<file path=ppt/theme/theme1.xml><?xml version="1.0" encoding="utf-8"?>
<a:theme xmlns:a="http://schemas.openxmlformats.org/drawingml/2006/main" name="McKayTemplate_new_v2 (1)">
  <a:themeElements>
    <a:clrScheme name="Penn Medicine Template 2009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nn Medicine Template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Penn Medicine Template 200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Learning_Lunch_11-30-2017</Template>
  <TotalTime>813</TotalTime>
  <Words>738</Words>
  <Application>Microsoft Office PowerPoint</Application>
  <PresentationFormat>Widescreen</PresentationFormat>
  <Paragraphs>135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Cambria</vt:lpstr>
      <vt:lpstr>Cambria Math</vt:lpstr>
      <vt:lpstr>Franklin Gothic Book</vt:lpstr>
      <vt:lpstr>Wingdings</vt:lpstr>
      <vt:lpstr>McKayTemplate_new_v2 (1)</vt:lpstr>
      <vt:lpstr>Mechanically Testing Bone Tissue</vt:lpstr>
      <vt:lpstr>Function of the Skeleton</vt:lpstr>
      <vt:lpstr>Adaptation to Load</vt:lpstr>
      <vt:lpstr>Tension/Compression Test</vt:lpstr>
      <vt:lpstr>Compression test</vt:lpstr>
      <vt:lpstr>Nanoindentation</vt:lpstr>
      <vt:lpstr>Load Response of Bone</vt:lpstr>
      <vt:lpstr>Load Response of Bone</vt:lpstr>
      <vt:lpstr>In Vivo loading of bone</vt:lpstr>
      <vt:lpstr>3-point Bending</vt:lpstr>
      <vt:lpstr>Shear and Moment Diagram</vt:lpstr>
      <vt:lpstr>4-point Bending</vt:lpstr>
      <vt:lpstr>Shear and Moment Diagram</vt:lpstr>
      <vt:lpstr>Parameters</vt:lpstr>
      <vt:lpstr>How do we calculate M?</vt:lpstr>
      <vt:lpstr>How do we calculate I?</vt:lpstr>
      <vt:lpstr>Stuff to Consider</vt:lpstr>
      <vt:lpstr>Example</vt:lpstr>
      <vt:lpstr>Failure modes in bone</vt:lpstr>
      <vt:lpstr>When to use torsion tests?</vt:lpstr>
      <vt:lpstr>Torsion testing</vt:lpstr>
      <vt:lpstr>Torsion Parameters</vt:lpstr>
      <vt:lpstr>Polar moment of inertia J</vt:lpstr>
      <vt:lpstr>Torsion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3Pt &amp; 4Pt Bending, Torsion Testing</dc:title>
  <dc:creator>Shetye, Snehal</dc:creator>
  <cp:lastModifiedBy>Shetye, Snehal</cp:lastModifiedBy>
  <cp:revision>45</cp:revision>
  <dcterms:created xsi:type="dcterms:W3CDTF">2017-11-29T23:33:22Z</dcterms:created>
  <dcterms:modified xsi:type="dcterms:W3CDTF">2019-12-13T03:35:20Z</dcterms:modified>
</cp:coreProperties>
</file>