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69" r:id="rId3"/>
    <p:sldId id="258" r:id="rId4"/>
    <p:sldId id="270" r:id="rId5"/>
    <p:sldId id="336" r:id="rId6"/>
    <p:sldId id="271" r:id="rId7"/>
    <p:sldId id="272" r:id="rId8"/>
    <p:sldId id="337" r:id="rId9"/>
    <p:sldId id="273" r:id="rId10"/>
    <p:sldId id="278" r:id="rId11"/>
    <p:sldId id="277" r:id="rId12"/>
    <p:sldId id="279" r:id="rId13"/>
    <p:sldId id="280" r:id="rId14"/>
    <p:sldId id="338" r:id="rId15"/>
    <p:sldId id="366" r:id="rId16"/>
    <p:sldId id="329" r:id="rId17"/>
    <p:sldId id="281" r:id="rId18"/>
    <p:sldId id="291" r:id="rId19"/>
    <p:sldId id="292" r:id="rId20"/>
    <p:sldId id="339" r:id="rId21"/>
    <p:sldId id="294" r:id="rId22"/>
    <p:sldId id="295" r:id="rId23"/>
    <p:sldId id="296" r:id="rId24"/>
    <p:sldId id="297" r:id="rId25"/>
    <p:sldId id="286" r:id="rId26"/>
    <p:sldId id="298" r:id="rId27"/>
    <p:sldId id="299" r:id="rId28"/>
    <p:sldId id="340" r:id="rId29"/>
    <p:sldId id="341" r:id="rId30"/>
    <p:sldId id="342" r:id="rId31"/>
    <p:sldId id="347" r:id="rId32"/>
    <p:sldId id="343" r:id="rId33"/>
    <p:sldId id="344" r:id="rId34"/>
    <p:sldId id="345" r:id="rId35"/>
    <p:sldId id="357" r:id="rId36"/>
    <p:sldId id="358" r:id="rId37"/>
    <p:sldId id="360" r:id="rId38"/>
    <p:sldId id="348" r:id="rId39"/>
    <p:sldId id="349" r:id="rId40"/>
    <p:sldId id="351" r:id="rId41"/>
    <p:sldId id="352" r:id="rId42"/>
    <p:sldId id="353" r:id="rId43"/>
    <p:sldId id="354" r:id="rId44"/>
    <p:sldId id="361" r:id="rId45"/>
    <p:sldId id="362" r:id="rId46"/>
    <p:sldId id="355" r:id="rId47"/>
    <p:sldId id="363" r:id="rId48"/>
    <p:sldId id="364" r:id="rId49"/>
    <p:sldId id="365" r:id="rId50"/>
    <p:sldId id="356" r:id="rId51"/>
    <p:sldId id="333" r:id="rId52"/>
    <p:sldId id="260" r:id="rId53"/>
    <p:sldId id="300" r:id="rId54"/>
    <p:sldId id="302" r:id="rId55"/>
    <p:sldId id="301" r:id="rId56"/>
    <p:sldId id="303" r:id="rId57"/>
    <p:sldId id="304" r:id="rId58"/>
    <p:sldId id="305" r:id="rId59"/>
    <p:sldId id="308" r:id="rId60"/>
    <p:sldId id="306" r:id="rId61"/>
    <p:sldId id="307" r:id="rId62"/>
    <p:sldId id="261" r:id="rId63"/>
    <p:sldId id="315" r:id="rId64"/>
    <p:sldId id="314" r:id="rId65"/>
    <p:sldId id="316" r:id="rId66"/>
    <p:sldId id="317" r:id="rId67"/>
    <p:sldId id="262" r:id="rId68"/>
    <p:sldId id="318" r:id="rId69"/>
    <p:sldId id="264" r:id="rId70"/>
    <p:sldId id="35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EB3C6-9915-4AE9-9450-3B989B23FE1F}" v="31" dt="2025-05-20T14:16:0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760" autoAdjust="0"/>
  </p:normalViewPr>
  <p:slideViewPr>
    <p:cSldViewPr snapToGrid="0">
      <p:cViewPr varScale="1">
        <p:scale>
          <a:sx n="74" d="100"/>
          <a:sy n="74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949DC-2115-4B74-BD22-513623C8D37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0DAB5-AE09-4630-8C90-2D8F34A40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</a:t>
            </a:r>
          </a:p>
          <a:p>
            <a:r>
              <a:rPr lang="en-US" dirty="0"/>
              <a:t>RVH (upright T wave n V1, deep S</a:t>
            </a:r>
            <a:r>
              <a:rPr lang="en-US" baseline="0" dirty="0"/>
              <a:t> wave in V6)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  <a:r>
              <a:rPr lang="en-US" baseline="0" dirty="0"/>
              <a:t> concept. Why ASD’s NEVER get pulmonary edema.  </a:t>
            </a:r>
          </a:p>
          <a:p>
            <a:r>
              <a:rPr lang="en-US" baseline="0" dirty="0"/>
              <a:t>Starling equation: the role of hydrostatic and oncotic forces in the movement of fluid across capillary membranes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Rib</a:t>
            </a:r>
            <a:r>
              <a:rPr lang="en-US" baseline="0" dirty="0"/>
              <a:t> notching</a:t>
            </a:r>
          </a:p>
          <a:p>
            <a:r>
              <a:rPr lang="en-US" baseline="0" dirty="0"/>
              <a:t>Figure 3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F9B70-E6E2-4853-926E-2B9B9909AB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5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hour old with dysmorphic features, extreme left/right axis deviation, RVH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split S2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Holt </a:t>
            </a:r>
            <a:r>
              <a:rPr lang="en-US" dirty="0" err="1"/>
              <a:t>Oram</a:t>
            </a:r>
            <a:r>
              <a:rPr lang="en-US" dirty="0"/>
              <a:t>.  AD, abnormally developed bones in the upper limbs</a:t>
            </a:r>
            <a:r>
              <a:rPr lang="en-US" baseline="0" dirty="0"/>
              <a:t> (wrists/hands) and heart problems (ASD).  TBX5 gene.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 forms from top.</a:t>
            </a:r>
          </a:p>
          <a:p>
            <a:pPr eaLnBrk="1" hangingPunct="1"/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--Supposed to meet bottom- if not, ostium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--Cell death ant/sup portion of 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=&gt;ostium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secundum</a:t>
            </a:r>
            <a:endParaRPr lang="en-US" altLang="en-US" sz="12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--To the R of 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, 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secundum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 forms.</a:t>
            </a:r>
          </a:p>
          <a:p>
            <a:pPr eaLnBrk="1" hangingPunct="1"/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-- 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secundum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- limbus of fossa, septum </a:t>
            </a:r>
            <a:r>
              <a:rPr lang="en-US" altLang="en-US" sz="1200" dirty="0" err="1">
                <a:latin typeface="Corbel" panose="020B0503020204020204" pitchFamily="34" charset="0"/>
                <a:cs typeface="Arial" panose="020B0604020202020204" pitchFamily="34" charset="0"/>
              </a:rPr>
              <a:t>primum</a:t>
            </a:r>
            <a:r>
              <a:rPr lang="en-US" altLang="en-US" sz="1200" dirty="0">
                <a:latin typeface="Corbel" panose="020B0503020204020204" pitchFamily="34" charset="0"/>
                <a:cs typeface="Arial" panose="020B0604020202020204" pitchFamily="34" charset="0"/>
              </a:rPr>
              <a:t> is valve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Ohms Law</a:t>
            </a:r>
            <a:r>
              <a:rPr lang="en-US" baseline="0" dirty="0"/>
              <a:t> is Voltage= current x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do you calculate resistance to flow;  </a:t>
            </a:r>
            <a:r>
              <a:rPr lang="en-US" baseline="0" dirty="0" err="1"/>
              <a:t>Poiseuille’s</a:t>
            </a:r>
            <a:r>
              <a:rPr lang="en-US" baseline="0" dirty="0"/>
              <a:t> Equation:  Basically three factors are related: Vessel diameter (or radius), Vessel length, and viscosity of blood.  Most important is diameter…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DAB5-AE09-4630-8C90-2D8F34A400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4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5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868" y="473075"/>
            <a:ext cx="8447617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0" y="1557338"/>
            <a:ext cx="4699000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1557338"/>
            <a:ext cx="4699000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119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3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09CE-879D-420D-82AD-AE311C53B486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85FB-C42F-4C08-A69E-C3E3AC881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4276"/>
          </a:xfrm>
        </p:spPr>
        <p:txBody>
          <a:bodyPr/>
          <a:lstStyle/>
          <a:p>
            <a:r>
              <a:rPr lang="en-US" dirty="0" err="1"/>
              <a:t>Acyanotic</a:t>
            </a:r>
            <a:r>
              <a:rPr lang="en-US" dirty="0"/>
              <a:t> CHD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5391"/>
            <a:ext cx="9144000" cy="1655762"/>
          </a:xfrm>
        </p:spPr>
        <p:txBody>
          <a:bodyPr/>
          <a:lstStyle/>
          <a:p>
            <a:r>
              <a:rPr lang="en-US" dirty="0"/>
              <a:t>Jennifer Tingo, MD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pediatric card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3" y="3659113"/>
            <a:ext cx="5288733" cy="23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1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igger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84" y="0"/>
            <a:ext cx="8491277" cy="69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9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asymptomatic</a:t>
            </a:r>
          </a:p>
          <a:p>
            <a:pPr lvl="1"/>
            <a:r>
              <a:rPr lang="en-US" dirty="0"/>
              <a:t>Rare to see growth failure</a:t>
            </a:r>
          </a:p>
          <a:p>
            <a:r>
              <a:rPr lang="en-US" dirty="0"/>
              <a:t>Presentation is usually murmur or EKG abnormality</a:t>
            </a:r>
          </a:p>
          <a:p>
            <a:r>
              <a:rPr lang="en-US" dirty="0"/>
              <a:t>Older children and adults may have dyspnea on exertion </a:t>
            </a:r>
          </a:p>
          <a:p>
            <a:endParaRPr lang="en-US" dirty="0"/>
          </a:p>
          <a:p>
            <a:r>
              <a:rPr lang="en-US" dirty="0"/>
              <a:t>Long term consequences</a:t>
            </a:r>
          </a:p>
          <a:p>
            <a:pPr lvl="1"/>
            <a:r>
              <a:rPr lang="en-US" dirty="0"/>
              <a:t>Heart failure, arrhythmias, pulmonary hypertension</a:t>
            </a:r>
          </a:p>
          <a:p>
            <a:pPr lvl="1"/>
            <a:r>
              <a:rPr lang="en-US" dirty="0"/>
              <a:t>Extremely rare before the 4</a:t>
            </a:r>
            <a:r>
              <a:rPr lang="en-US" baseline="30000" dirty="0"/>
              <a:t>th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decade</a:t>
            </a:r>
          </a:p>
        </p:txBody>
      </p:sp>
    </p:spTree>
    <p:extLst>
      <p:ext uri="{BB962C8B-B14F-4D97-AF65-F5344CB8AC3E}">
        <p14:creationId xmlns:p14="http://schemas.microsoft.com/office/powerpoint/2010/main" val="378782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Physical exam:</a:t>
            </a:r>
          </a:p>
          <a:p>
            <a:pPr lvl="1"/>
            <a:r>
              <a:rPr lang="en-US" altLang="en-US" sz="2000" dirty="0"/>
              <a:t>RV systolic lift at LSB </a:t>
            </a:r>
          </a:p>
          <a:p>
            <a:pPr lvl="1"/>
            <a:r>
              <a:rPr lang="en-US" altLang="en-US" sz="2000" dirty="0"/>
              <a:t>Widely split (may not be fixed) S2</a:t>
            </a:r>
          </a:p>
          <a:p>
            <a:pPr lvl="1"/>
            <a:r>
              <a:rPr lang="en-US" altLang="en-US" sz="2000" dirty="0"/>
              <a:t>Pulmonary flow murmur</a:t>
            </a:r>
          </a:p>
          <a:p>
            <a:pPr lvl="2"/>
            <a:r>
              <a:rPr lang="en-US" altLang="en-US" sz="1600" dirty="0"/>
              <a:t>2-3/6 systolic ejection murmur at LUSB radiating to back</a:t>
            </a:r>
          </a:p>
          <a:p>
            <a:pPr lvl="1"/>
            <a:r>
              <a:rPr lang="en-US" altLang="en-US" sz="2000" dirty="0"/>
              <a:t>Short, rumbling mid- diastolic murmur at LLSB (subtle)</a:t>
            </a:r>
          </a:p>
          <a:p>
            <a:pPr lvl="2"/>
            <a:r>
              <a:rPr lang="en-US" altLang="en-US" sz="1600" dirty="0"/>
              <a:t>Increased flow across the tricuspid valve</a:t>
            </a:r>
          </a:p>
          <a:p>
            <a:r>
              <a:rPr lang="en-US" altLang="en-US" dirty="0"/>
              <a:t>EKG</a:t>
            </a:r>
          </a:p>
          <a:p>
            <a:pPr lvl="1"/>
            <a:r>
              <a:rPr lang="en-US" altLang="en-US" dirty="0"/>
              <a:t>Right axis deviation, right ventricular conduction delay (</a:t>
            </a:r>
            <a:r>
              <a:rPr lang="en-US" altLang="en-US" dirty="0" err="1"/>
              <a:t>rSR</a:t>
            </a:r>
            <a:r>
              <a:rPr lang="en-US" altLang="en-US" dirty="0"/>
              <a:t>’), RVH</a:t>
            </a:r>
          </a:p>
          <a:p>
            <a:pPr lvl="1"/>
            <a:r>
              <a:rPr lang="en-US" altLang="en-US" dirty="0"/>
              <a:t>Not in </a:t>
            </a:r>
            <a:r>
              <a:rPr lang="en-US" altLang="en-US" dirty="0" err="1"/>
              <a:t>primum</a:t>
            </a:r>
            <a:r>
              <a:rPr lang="en-US" altLang="en-US" dirty="0"/>
              <a:t> defects!!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Echocardiogram makes the diagnosis</a:t>
            </a: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785" t="28919" r="37283" b="22074"/>
          <a:stretch/>
        </p:blipFill>
        <p:spPr>
          <a:xfrm>
            <a:off x="7590718" y="125733"/>
            <a:ext cx="4422422" cy="31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90976" cy="4351338"/>
          </a:xfrm>
        </p:spPr>
        <p:txBody>
          <a:bodyPr>
            <a:normAutofit lnSpcReduction="10000"/>
          </a:bodyPr>
          <a:lstStyle/>
          <a:p>
            <a:pPr marL="404622" indent="-285750">
              <a:spcBef>
                <a:spcPts val="0"/>
              </a:spcBef>
              <a:defRPr/>
            </a:pPr>
            <a:r>
              <a:rPr lang="en-US" sz="2000" dirty="0" err="1"/>
              <a:t>Secundum</a:t>
            </a:r>
            <a:r>
              <a:rPr lang="en-US" sz="2000" dirty="0"/>
              <a:t> defects do decrease in size and may close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Dependent upon size of defect 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If over 6-8mm in size, much less likely to close spontaneously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Small defects (&lt;3mm) without a significant volume overload on right heart no indication for intervention</a:t>
            </a:r>
          </a:p>
          <a:p>
            <a:pPr marL="1319022" lvl="2" indent="-285750">
              <a:spcBef>
                <a:spcPts val="0"/>
              </a:spcBef>
              <a:defRPr/>
            </a:pPr>
            <a:endParaRPr lang="en-US" dirty="0"/>
          </a:p>
          <a:p>
            <a:pPr marL="404622" indent="-285750">
              <a:spcBef>
                <a:spcPts val="0"/>
              </a:spcBef>
              <a:defRPr/>
            </a:pPr>
            <a:r>
              <a:rPr lang="en-US" sz="2000" dirty="0"/>
              <a:t>Usually elective repair at school age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No advantage in delaying much beyond this age but no change in outcome if repaired in early childhood versus late. </a:t>
            </a:r>
          </a:p>
          <a:p>
            <a:pPr marL="404622" indent="-285750">
              <a:spcBef>
                <a:spcPts val="0"/>
              </a:spcBef>
              <a:defRPr/>
            </a:pPr>
            <a:endParaRPr lang="en-US" sz="2000" dirty="0"/>
          </a:p>
          <a:p>
            <a:pPr marL="404622" indent="-285750">
              <a:spcBef>
                <a:spcPts val="0"/>
              </a:spcBef>
              <a:defRPr/>
            </a:pPr>
            <a:r>
              <a:rPr lang="en-US" sz="2000" dirty="0"/>
              <a:t>Surgical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0.4% mortality (1998 study, 2471 patients 1984-1995). 6 of the 9 deaths were infants</a:t>
            </a:r>
          </a:p>
          <a:p>
            <a:pPr marL="404622" indent="-285750">
              <a:spcBef>
                <a:spcPts val="0"/>
              </a:spcBef>
              <a:defRPr/>
            </a:pPr>
            <a:r>
              <a:rPr lang="en-US" sz="2000" dirty="0"/>
              <a:t>Cardiac </a:t>
            </a:r>
            <a:r>
              <a:rPr lang="en-US" sz="2000" dirty="0" err="1"/>
              <a:t>cath</a:t>
            </a:r>
            <a:endParaRPr lang="en-US" sz="2000" dirty="0"/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Device occlusion (</a:t>
            </a:r>
            <a:r>
              <a:rPr lang="en-US" sz="1600" dirty="0" err="1"/>
              <a:t>Amplatzer</a:t>
            </a:r>
            <a:r>
              <a:rPr lang="en-US" sz="1600" dirty="0"/>
              <a:t>, </a:t>
            </a:r>
            <a:r>
              <a:rPr lang="en-US" sz="1600" dirty="0" err="1"/>
              <a:t>Cardioform</a:t>
            </a:r>
            <a:r>
              <a:rPr lang="en-US" sz="1600" dirty="0"/>
              <a:t>)</a:t>
            </a:r>
          </a:p>
          <a:p>
            <a:pPr marL="861822" lvl="1" indent="-285750">
              <a:spcBef>
                <a:spcPts val="0"/>
              </a:spcBef>
              <a:defRPr/>
            </a:pPr>
            <a:r>
              <a:rPr lang="en-US" sz="1600" dirty="0"/>
              <a:t>Erosion risk (0.03-0.05%). </a:t>
            </a:r>
          </a:p>
          <a:p>
            <a:pPr marL="404622" indent="-285750">
              <a:spcBef>
                <a:spcPts val="0"/>
              </a:spcBef>
              <a:defRPr/>
            </a:pPr>
            <a:endParaRPr lang="en-US" sz="2000" dirty="0"/>
          </a:p>
          <a:p>
            <a:pPr marL="404622" indent="-285750">
              <a:spcBef>
                <a:spcPts val="0"/>
              </a:spcBef>
              <a:defRPr/>
            </a:pPr>
            <a:r>
              <a:rPr lang="en-US" sz="2000" dirty="0"/>
              <a:t>Results after surgical or device closure are excellent, with rapid resolution of symptoms, normalization of EKG and decrease of heart size to normal</a:t>
            </a:r>
          </a:p>
          <a:p>
            <a:pPr marL="82296">
              <a:buClr>
                <a:schemeClr val="accent3"/>
              </a:buClr>
              <a:buFont typeface="Arial"/>
              <a:buChar char="▪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s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76" y="3280336"/>
            <a:ext cx="274002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 descr="AS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63" y="204788"/>
            <a:ext cx="227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61" y="25709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6 week old male presents to your office with tiring to feed x 2 weeks and poor weight gain (~10gm/day over the last 4 weeks).  Physical exam reveals normal vital signs but you note mild increased work of breathing with subcostal retractions, liver edge palpable 2cm below the RCM and a III/VI </a:t>
            </a:r>
            <a:r>
              <a:rPr lang="en-US" dirty="0" err="1"/>
              <a:t>holosystolic</a:t>
            </a:r>
            <a:r>
              <a:rPr lang="en-US" dirty="0"/>
              <a:t> murmur loudest at the LLSB.  The next most appropriate intervention is…</a:t>
            </a:r>
          </a:p>
        </p:txBody>
      </p:sp>
    </p:spTree>
    <p:extLst>
      <p:ext uri="{BB962C8B-B14F-4D97-AF65-F5344CB8AC3E}">
        <p14:creationId xmlns:p14="http://schemas.microsoft.com/office/powerpoint/2010/main" val="147322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Referral for surgical intervention</a:t>
            </a:r>
          </a:p>
          <a:p>
            <a:pPr marL="0" indent="0">
              <a:buNone/>
            </a:pPr>
            <a:r>
              <a:rPr lang="en-US" dirty="0"/>
              <a:t>B. Referral for cardiac </a:t>
            </a:r>
            <a:r>
              <a:rPr lang="en-US" dirty="0" err="1"/>
              <a:t>cath</a:t>
            </a:r>
            <a:r>
              <a:rPr lang="en-US" dirty="0"/>
              <a:t> and possible intervention</a:t>
            </a:r>
          </a:p>
          <a:p>
            <a:pPr marL="0" indent="0">
              <a:buNone/>
            </a:pPr>
            <a:r>
              <a:rPr lang="en-US" dirty="0"/>
              <a:t>C. Increase the caloric density of the feeds</a:t>
            </a:r>
          </a:p>
          <a:p>
            <a:pPr marL="0" indent="0">
              <a:buNone/>
            </a:pPr>
            <a:r>
              <a:rPr lang="en-US" dirty="0"/>
              <a:t>D. Start Digoxin and increase the caloric density of the feeds</a:t>
            </a:r>
          </a:p>
          <a:p>
            <a:pPr marL="0" indent="0">
              <a:buNone/>
            </a:pPr>
            <a:r>
              <a:rPr lang="en-US" dirty="0"/>
              <a:t>E. Start furosemide and increase the caloric density of the feeds</a:t>
            </a:r>
          </a:p>
        </p:txBody>
      </p:sp>
    </p:spTree>
    <p:extLst>
      <p:ext uri="{BB962C8B-B14F-4D97-AF65-F5344CB8AC3E}">
        <p14:creationId xmlns:p14="http://schemas.microsoft.com/office/powerpoint/2010/main" val="15560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Normal                      Case 1</a:t>
            </a:r>
          </a:p>
        </p:txBody>
      </p:sp>
      <p:pic>
        <p:nvPicPr>
          <p:cNvPr id="4" name="Picture 2" descr="XRAY1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 l="6017" t="22223" b="14444"/>
          <a:stretch>
            <a:fillRect/>
          </a:stretch>
        </p:blipFill>
        <p:spPr bwMode="auto">
          <a:xfrm>
            <a:off x="1" y="1600200"/>
            <a:ext cx="6347884" cy="4343400"/>
          </a:xfrm>
          <a:prstGeom prst="rect">
            <a:avLst/>
          </a:prstGeom>
          <a:noFill/>
        </p:spPr>
      </p:pic>
      <p:pic>
        <p:nvPicPr>
          <p:cNvPr id="5" name="Picture 4" descr="XRAY1B2W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096000" y="1614488"/>
            <a:ext cx="6096000" cy="430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Ventricular Septal Defect (VSD)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046" y="1505243"/>
            <a:ext cx="9882554" cy="4543133"/>
          </a:xfrm>
        </p:spPr>
        <p:txBody>
          <a:bodyPr>
            <a:normAutofit fontScale="70000" lnSpcReduction="20000"/>
          </a:bodyPr>
          <a:lstStyle/>
          <a:p>
            <a:pPr marL="420624">
              <a:defRPr/>
            </a:pPr>
            <a:r>
              <a:rPr lang="en-US" sz="2600" dirty="0"/>
              <a:t>Most common CHD lesion (excluding bicuspid </a:t>
            </a:r>
            <a:r>
              <a:rPr lang="en-US" sz="2600" dirty="0" err="1"/>
              <a:t>AoV</a:t>
            </a:r>
            <a:r>
              <a:rPr lang="en-US" sz="2600" dirty="0"/>
              <a:t>)</a:t>
            </a:r>
          </a:p>
          <a:p>
            <a:pPr marL="534924">
              <a:defRPr/>
            </a:pPr>
            <a:endParaRPr lang="en-US" dirty="0"/>
          </a:p>
          <a:p>
            <a:pPr marL="534924">
              <a:defRPr/>
            </a:pPr>
            <a:r>
              <a:rPr lang="en-US" dirty="0"/>
              <a:t>20% of congenital heart disease</a:t>
            </a:r>
          </a:p>
          <a:p>
            <a:pPr marL="992124" lvl="1">
              <a:defRPr/>
            </a:pPr>
            <a:r>
              <a:rPr lang="en-US" dirty="0"/>
              <a:t>Slight female predominance</a:t>
            </a:r>
          </a:p>
          <a:p>
            <a:pPr marL="992124" lvl="1">
              <a:defRPr/>
            </a:pPr>
            <a:endParaRPr lang="en-US" dirty="0"/>
          </a:p>
          <a:p>
            <a:pPr marL="534924">
              <a:defRPr/>
            </a:pPr>
            <a:r>
              <a:rPr lang="en-US" dirty="0"/>
              <a:t>Most common lesion in a child with a chromosomal abnormality</a:t>
            </a:r>
          </a:p>
          <a:p>
            <a:pPr marL="992124" lvl="1">
              <a:defRPr/>
            </a:pPr>
            <a:r>
              <a:rPr lang="en-US" sz="2400" dirty="0"/>
              <a:t>However, &gt;95% of patients with VSD have normal chromosomes</a:t>
            </a:r>
          </a:p>
          <a:p>
            <a:pPr marL="992124" lvl="1">
              <a:defRPr/>
            </a:pPr>
            <a:endParaRPr lang="en-US" sz="2400" dirty="0"/>
          </a:p>
          <a:p>
            <a:pPr>
              <a:defRPr/>
            </a:pPr>
            <a:r>
              <a:rPr lang="en-US" dirty="0"/>
              <a:t>Subtypes:	</a:t>
            </a:r>
          </a:p>
          <a:p>
            <a:pPr lvl="1">
              <a:defRPr/>
            </a:pPr>
            <a:r>
              <a:rPr lang="en-US" sz="2800" dirty="0"/>
              <a:t>Membranous/</a:t>
            </a:r>
            <a:r>
              <a:rPr lang="en-US" sz="2800" dirty="0" err="1"/>
              <a:t>Conoventricular</a:t>
            </a:r>
            <a:r>
              <a:rPr lang="en-US" sz="2800" dirty="0"/>
              <a:t> (80%)</a:t>
            </a:r>
          </a:p>
          <a:p>
            <a:pPr lvl="2">
              <a:defRPr/>
            </a:pPr>
            <a:r>
              <a:rPr lang="en-US" dirty="0"/>
              <a:t>After 1 year</a:t>
            </a:r>
          </a:p>
          <a:p>
            <a:pPr lvl="1">
              <a:defRPr/>
            </a:pPr>
            <a:r>
              <a:rPr lang="en-US" sz="2800" dirty="0"/>
              <a:t>Muscular (5-20%)</a:t>
            </a:r>
          </a:p>
          <a:p>
            <a:pPr lvl="2">
              <a:defRPr/>
            </a:pPr>
            <a:r>
              <a:rPr lang="en-US" dirty="0"/>
              <a:t>Most common In a newborn but majority close spontaneously  &lt;1 </a:t>
            </a:r>
            <a:r>
              <a:rPr lang="en-US" dirty="0" err="1"/>
              <a:t>yr</a:t>
            </a:r>
            <a:r>
              <a:rPr lang="en-US" dirty="0"/>
              <a:t> of age</a:t>
            </a:r>
          </a:p>
          <a:p>
            <a:pPr lvl="1">
              <a:defRPr/>
            </a:pPr>
            <a:r>
              <a:rPr lang="en-US" sz="2800" dirty="0"/>
              <a:t>Outlet (5-7%)</a:t>
            </a:r>
          </a:p>
          <a:p>
            <a:pPr lvl="1">
              <a:defRPr/>
            </a:pPr>
            <a:r>
              <a:rPr lang="en-US" sz="2800" dirty="0"/>
              <a:t>Inlet (5-8%)</a:t>
            </a:r>
          </a:p>
          <a:p>
            <a:pPr lvl="2">
              <a:defRPr/>
            </a:pPr>
            <a:r>
              <a:rPr lang="en-US" dirty="0"/>
              <a:t>AV canal type</a:t>
            </a:r>
          </a:p>
          <a:p>
            <a:pPr lvl="1" eaLnBrk="1" hangingPunct="1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77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5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5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5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466204"/>
            <a:ext cx="10115125" cy="590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8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/>
            <a:r>
              <a:rPr lang="en-US" altLang="en-US" dirty="0"/>
              <a:t>Left to right shunt at the ventricular level</a:t>
            </a:r>
          </a:p>
          <a:p>
            <a:pPr marL="114300"/>
            <a:endParaRPr lang="en-US" altLang="en-US" dirty="0"/>
          </a:p>
          <a:p>
            <a:pPr marL="114300"/>
            <a:r>
              <a:rPr lang="en-US" altLang="en-US" dirty="0"/>
              <a:t>What determines flow across a hole?</a:t>
            </a:r>
          </a:p>
          <a:p>
            <a:pPr marL="114300"/>
            <a:endParaRPr lang="en-US" altLang="en-US" dirty="0"/>
          </a:p>
          <a:p>
            <a:pPr marL="114300"/>
            <a:r>
              <a:rPr lang="en-US" altLang="en-US" dirty="0"/>
              <a:t>Change in pressure = Flow (Velocity) x Resistance</a:t>
            </a:r>
          </a:p>
          <a:p>
            <a:pPr marL="342900" lvl="1" indent="0">
              <a:buNone/>
            </a:pPr>
            <a:r>
              <a:rPr lang="en-US" altLang="en-US" dirty="0"/>
              <a:t>OR</a:t>
            </a:r>
          </a:p>
          <a:p>
            <a:pPr indent="-342900"/>
            <a:r>
              <a:rPr lang="en-US" altLang="en-US" dirty="0"/>
              <a:t>Flow= </a:t>
            </a:r>
            <a:r>
              <a:rPr lang="el-GR" altLang="en-US" dirty="0"/>
              <a:t>Δ</a:t>
            </a:r>
            <a:r>
              <a:rPr lang="en-US" altLang="en-US" dirty="0"/>
              <a:t>Pressure/Resistance</a:t>
            </a:r>
          </a:p>
          <a:p>
            <a:pPr marL="571500" lvl="1"/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pic>
        <p:nvPicPr>
          <p:cNvPr id="4" name="Picture 5" descr="1normi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60" y="249080"/>
            <a:ext cx="2524353" cy="28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hyperphysics.phy-astr.gsu.edu/hbase/electric/imgele/ohmpo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99" y="3773010"/>
            <a:ext cx="3413778" cy="2538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3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Heart Disease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0.8/1000 live births</a:t>
            </a:r>
          </a:p>
          <a:p>
            <a:r>
              <a:rPr lang="en-US" dirty="0"/>
              <a:t>Most common congenital heart lesion in childhood: </a:t>
            </a:r>
          </a:p>
          <a:p>
            <a:pPr lvl="1"/>
            <a:r>
              <a:rPr lang="en-US" dirty="0" err="1"/>
              <a:t>VSD</a:t>
            </a:r>
            <a:r>
              <a:rPr lang="en-US" dirty="0" err="1">
                <a:sym typeface="Wingdings" panose="05000000000000000000" pitchFamily="2" charset="2"/>
              </a:rPr>
              <a:t>actually</a:t>
            </a:r>
            <a:r>
              <a:rPr lang="en-US" dirty="0">
                <a:sym typeface="Wingdings" panose="05000000000000000000" pitchFamily="2" charset="2"/>
              </a:rPr>
              <a:t> probably BAV</a:t>
            </a:r>
            <a:endParaRPr lang="en-US" dirty="0"/>
          </a:p>
          <a:p>
            <a:pPr lvl="1"/>
            <a:r>
              <a:rPr lang="en-US" dirty="0"/>
              <a:t>PS, ASD, PDA</a:t>
            </a:r>
          </a:p>
          <a:p>
            <a:r>
              <a:rPr lang="en-US" dirty="0"/>
              <a:t>Most common cyanotic heart disease in childhood: tetralogy of </a:t>
            </a:r>
            <a:r>
              <a:rPr lang="en-US" dirty="0" err="1"/>
              <a:t>Fallot</a:t>
            </a:r>
            <a:endParaRPr lang="en-US" dirty="0"/>
          </a:p>
          <a:p>
            <a:pPr lvl="1"/>
            <a:r>
              <a:rPr lang="en-US" dirty="0"/>
              <a:t>Most common cyanotic heart disease in a </a:t>
            </a:r>
            <a:r>
              <a:rPr lang="en-US" b="1" dirty="0"/>
              <a:t>newborn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Transposition of the Great Arteries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blood to flow from LV to RV in an infant with a large VSD?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Difference in pressure between the ventricle</a:t>
            </a:r>
          </a:p>
          <a:p>
            <a:pPr marL="0" indent="0">
              <a:buNone/>
            </a:pPr>
            <a:r>
              <a:rPr lang="en-US" dirty="0"/>
              <a:t>B. Difference in size between the two chambers</a:t>
            </a:r>
          </a:p>
          <a:p>
            <a:pPr marL="0" indent="0">
              <a:buNone/>
            </a:pPr>
            <a:r>
              <a:rPr lang="en-US" dirty="0"/>
              <a:t>C. Difference in resistance between the pulmonary vasculature and systemic vasculature</a:t>
            </a:r>
          </a:p>
          <a:p>
            <a:pPr marL="0" indent="0">
              <a:buNone/>
            </a:pPr>
            <a:r>
              <a:rPr lang="en-US" dirty="0"/>
              <a:t>D. Blood flow is low velocity and bidirectional when you have a large VSD</a:t>
            </a:r>
          </a:p>
        </p:txBody>
      </p:sp>
    </p:spTree>
    <p:extLst>
      <p:ext uri="{BB962C8B-B14F-4D97-AF65-F5344CB8AC3E}">
        <p14:creationId xmlns:p14="http://schemas.microsoft.com/office/powerpoint/2010/main" val="27023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98" y="252584"/>
            <a:ext cx="10515600" cy="1325563"/>
          </a:xfrm>
        </p:spPr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/>
            <a:r>
              <a:rPr lang="en-US" altLang="en-US" dirty="0"/>
              <a:t>Small size</a:t>
            </a:r>
          </a:p>
          <a:p>
            <a:pPr marL="571500" lvl="1"/>
            <a:r>
              <a:rPr lang="en-US" altLang="en-US" dirty="0"/>
              <a:t>Large pressure difference between ventricles (no change in RV pressure)</a:t>
            </a:r>
          </a:p>
          <a:p>
            <a:pPr marL="571500" lvl="1"/>
            <a:r>
              <a:rPr lang="en-US" altLang="en-US" dirty="0"/>
              <a:t>Increased velocity of flow across defect (turbulence)—&gt;Loud murmur</a:t>
            </a:r>
          </a:p>
          <a:p>
            <a:pPr marL="571500" lvl="1"/>
            <a:r>
              <a:rPr lang="en-US" altLang="en-US" dirty="0"/>
              <a:t>Small amount of flow</a:t>
            </a:r>
          </a:p>
          <a:p>
            <a:pPr marL="114300"/>
            <a:endParaRPr lang="en-US" altLang="en-US" dirty="0"/>
          </a:p>
          <a:p>
            <a:pPr marL="114300"/>
            <a:r>
              <a:rPr lang="en-US" altLang="en-US" dirty="0"/>
              <a:t>Moderate size</a:t>
            </a:r>
          </a:p>
          <a:p>
            <a:pPr marL="571500" lvl="1"/>
            <a:r>
              <a:rPr lang="en-US" altLang="en-US" dirty="0"/>
              <a:t>Smaller pressure difference between ventricles (&gt;20 mmHg)</a:t>
            </a:r>
          </a:p>
          <a:p>
            <a:pPr marL="571500" lvl="1"/>
            <a:r>
              <a:rPr lang="en-US" altLang="en-US" dirty="0"/>
              <a:t>Decent amount of flow but some resistance still resistance</a:t>
            </a:r>
          </a:p>
          <a:p>
            <a:pPr marL="114300"/>
            <a:endParaRPr lang="en-US" altLang="en-US" dirty="0"/>
          </a:p>
          <a:p>
            <a:pPr marL="114300"/>
            <a:r>
              <a:rPr lang="en-US" altLang="en-US" dirty="0"/>
              <a:t>Large size</a:t>
            </a:r>
          </a:p>
          <a:p>
            <a:pPr marL="571500" lvl="1"/>
            <a:r>
              <a:rPr lang="en-US" altLang="en-US" dirty="0"/>
              <a:t>Equal systemic pressure in both ventricles</a:t>
            </a:r>
          </a:p>
          <a:p>
            <a:pPr marL="571500" lvl="1"/>
            <a:r>
              <a:rPr lang="en-US" altLang="en-US" dirty="0"/>
              <a:t>Flow determined by PVR/SVR</a:t>
            </a:r>
          </a:p>
          <a:p>
            <a:pPr marL="571500" lvl="1"/>
            <a:r>
              <a:rPr lang="en-US" altLang="en-US" dirty="0"/>
              <a:t>Large difference in resistance =  Large shunt</a:t>
            </a:r>
          </a:p>
          <a:p>
            <a:pPr marL="1028700" lvl="2"/>
            <a:r>
              <a:rPr lang="en-US" altLang="en-US" dirty="0"/>
              <a:t>Slower rate of drop of PVR. PVR normally declines to adult levels by 7-10days but with large VSDs, this rate of decline is slower</a:t>
            </a:r>
            <a:r>
              <a:rPr lang="en-US" altLang="en-US" dirty="0">
                <a:sym typeface="Wingdings" panose="05000000000000000000" pitchFamily="2" charset="2"/>
              </a:rPr>
              <a:t> protective- prevents early massive shunting through the VSD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7920" y="546033"/>
            <a:ext cx="5135881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indent="-342900"/>
            <a:r>
              <a:rPr lang="en-US" altLang="en-US" sz="3200">
                <a:solidFill>
                  <a:srgbClr val="FF0000"/>
                </a:solidFill>
              </a:rPr>
              <a:t>Flow= </a:t>
            </a:r>
            <a:r>
              <a:rPr lang="el-GR" altLang="en-US" sz="3200">
                <a:solidFill>
                  <a:srgbClr val="FF0000"/>
                </a:solidFill>
              </a:rPr>
              <a:t>Δ</a:t>
            </a:r>
            <a:r>
              <a:rPr lang="en-US" altLang="en-US" sz="3200">
                <a:solidFill>
                  <a:srgbClr val="FF0000"/>
                </a:solidFill>
              </a:rPr>
              <a:t>Pressure/Resistance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5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0088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Increased volume load on the left ventricle and pulmonary vasculature: </a:t>
            </a:r>
          </a:p>
          <a:p>
            <a:pPr lvl="1"/>
            <a:r>
              <a:rPr lang="en-US" altLang="en-US" sz="2800" dirty="0"/>
              <a:t>Dilation of LA/LV</a:t>
            </a:r>
          </a:p>
          <a:p>
            <a:pPr lvl="1"/>
            <a:r>
              <a:rPr lang="en-US" altLang="en-US" sz="2800" dirty="0"/>
              <a:t>Pulmonary HTN</a:t>
            </a:r>
          </a:p>
          <a:p>
            <a:pPr lvl="1"/>
            <a:r>
              <a:rPr lang="en-US" altLang="en-US" sz="2800" dirty="0"/>
              <a:t>PA dilation</a:t>
            </a:r>
          </a:p>
          <a:p>
            <a:pPr lvl="1"/>
            <a:r>
              <a:rPr lang="en-US" altLang="en-US" sz="2800" dirty="0"/>
              <a:t>Pulmonary edema, Pulmonary venous congestion</a:t>
            </a:r>
          </a:p>
          <a:p>
            <a:pPr lvl="1"/>
            <a:r>
              <a:rPr lang="en-US" altLang="en-US" sz="2800" dirty="0"/>
              <a:t>Heart Failure</a:t>
            </a:r>
          </a:p>
          <a:p>
            <a:endParaRPr lang="en-US" altLang="en-US" dirty="0"/>
          </a:p>
          <a:p>
            <a:r>
              <a:rPr lang="en-US" altLang="en-US" dirty="0"/>
              <a:t>The amount of shunt increases as PVR falls over first 6-8 weeks of life. </a:t>
            </a:r>
          </a:p>
          <a:p>
            <a:endParaRPr lang="en-US" altLang="en-US" dirty="0"/>
          </a:p>
          <a:p>
            <a:r>
              <a:rPr lang="en-US" altLang="en-US" dirty="0"/>
              <a:t>Development of pulmonary edema is dependent upon how much systemic pressure is transmitted to the pulmonary capillary bed**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 descr="1normi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3" y="365125"/>
            <a:ext cx="3376993" cy="375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8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dirty="0"/>
              <a:t>Small VSD:</a:t>
            </a:r>
          </a:p>
          <a:p>
            <a:pPr lvl="1"/>
            <a:r>
              <a:rPr lang="en-US" altLang="en-US" sz="2800" dirty="0"/>
              <a:t>Asymptomatic</a:t>
            </a:r>
          </a:p>
          <a:p>
            <a:pPr lvl="1"/>
            <a:r>
              <a:rPr lang="en-US" altLang="en-US" sz="2800" dirty="0"/>
              <a:t>High frequency, </a:t>
            </a:r>
            <a:r>
              <a:rPr lang="en-US" altLang="en-US" sz="2800" dirty="0" err="1"/>
              <a:t>holosystolic</a:t>
            </a:r>
            <a:r>
              <a:rPr lang="en-US" altLang="en-US" sz="2800" dirty="0"/>
              <a:t> murmur</a:t>
            </a:r>
          </a:p>
          <a:p>
            <a:pPr lvl="1"/>
            <a:r>
              <a:rPr lang="en-US" altLang="en-US" sz="2800" dirty="0"/>
              <a:t>Normal P2</a:t>
            </a:r>
          </a:p>
          <a:p>
            <a:pPr lvl="1"/>
            <a:r>
              <a:rPr lang="en-US" altLang="en-US" sz="2800" dirty="0"/>
              <a:t>Close &lt; 2y/o</a:t>
            </a:r>
          </a:p>
          <a:p>
            <a:endParaRPr lang="en-US" altLang="en-US" dirty="0"/>
          </a:p>
          <a:p>
            <a:r>
              <a:rPr lang="en-US" altLang="en-US" dirty="0"/>
              <a:t>Large VSD</a:t>
            </a:r>
          </a:p>
          <a:p>
            <a:pPr lvl="1"/>
            <a:r>
              <a:rPr lang="en-US" altLang="en-US" sz="2800" dirty="0"/>
              <a:t>Dyspnea; Feeding difficulties; FTT; sweaty</a:t>
            </a:r>
          </a:p>
          <a:p>
            <a:pPr lvl="1"/>
            <a:r>
              <a:rPr lang="en-US" altLang="en-US" sz="2800" dirty="0"/>
              <a:t>Recurrent respiratory infections. </a:t>
            </a:r>
            <a:r>
              <a:rPr lang="en-US" altLang="en-US" sz="2800" dirty="0" err="1"/>
              <a:t>Nml</a:t>
            </a:r>
            <a:r>
              <a:rPr lang="en-US" altLang="en-US" sz="2800" dirty="0"/>
              <a:t> height.</a:t>
            </a:r>
          </a:p>
          <a:p>
            <a:pPr lvl="1"/>
            <a:r>
              <a:rPr lang="en-US" altLang="en-US" sz="2800" dirty="0"/>
              <a:t>40-50% will need Surgery</a:t>
            </a:r>
          </a:p>
          <a:p>
            <a:pPr lvl="1"/>
            <a:r>
              <a:rPr lang="en-US" altLang="en-US" sz="2900" dirty="0"/>
              <a:t>Physical exam:</a:t>
            </a:r>
          </a:p>
          <a:p>
            <a:pPr lvl="2"/>
            <a:r>
              <a:rPr lang="en-US" altLang="en-US" sz="2600" dirty="0"/>
              <a:t>Prominent left precordium (LV heave)</a:t>
            </a:r>
          </a:p>
          <a:p>
            <a:pPr lvl="2"/>
            <a:r>
              <a:rPr lang="en-US" altLang="en-US" sz="2600" dirty="0"/>
              <a:t>Palpable thrill</a:t>
            </a:r>
          </a:p>
          <a:p>
            <a:pPr lvl="2"/>
            <a:r>
              <a:rPr lang="en-US" altLang="en-US" sz="2600" dirty="0"/>
              <a:t>Grade 2-4/6 harsh, </a:t>
            </a:r>
            <a:r>
              <a:rPr lang="en-US" altLang="en-US" sz="2600" dirty="0" err="1"/>
              <a:t>holosystolic</a:t>
            </a:r>
            <a:r>
              <a:rPr lang="en-US" altLang="en-US" sz="2600" dirty="0"/>
              <a:t> at lower left sternal border to apex</a:t>
            </a:r>
          </a:p>
          <a:p>
            <a:pPr lvl="2"/>
            <a:r>
              <a:rPr lang="en-US" altLang="en-US" sz="2600" dirty="0"/>
              <a:t>Loud P2</a:t>
            </a:r>
          </a:p>
          <a:p>
            <a:pPr lvl="2"/>
            <a:r>
              <a:rPr lang="en-US" altLang="en-US" sz="2600" dirty="0"/>
              <a:t>Mid-diastolic rumble at apex (mitral valve)</a:t>
            </a:r>
          </a:p>
          <a:p>
            <a:pPr lvl="3"/>
            <a:r>
              <a:rPr lang="en-US" altLang="en-US" sz="2200" dirty="0" err="1"/>
              <a:t>Qp</a:t>
            </a:r>
            <a:r>
              <a:rPr lang="en-US" altLang="en-US" sz="2200" dirty="0"/>
              <a:t>/Qs&gt;2</a:t>
            </a:r>
          </a:p>
        </p:txBody>
      </p:sp>
    </p:spTree>
    <p:extLst>
      <p:ext uri="{BB962C8B-B14F-4D97-AF65-F5344CB8AC3E}">
        <p14:creationId xmlns:p14="http://schemas.microsoft.com/office/powerpoint/2010/main" val="159540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EKG</a:t>
            </a:r>
          </a:p>
          <a:p>
            <a:pPr lvl="1"/>
            <a:r>
              <a:rPr lang="en-US" dirty="0"/>
              <a:t>Large defects: LVH and/or biventricular hypertrophy (later)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Chest </a:t>
            </a:r>
            <a:r>
              <a:rPr lang="en-US" dirty="0" err="1">
                <a:sym typeface="Wingdings" panose="05000000000000000000" pitchFamily="2" charset="2"/>
              </a:rPr>
              <a:t>Xray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Cardiomegaly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Increased pulmonary vascular markings, possible edema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Small defects will have normal ECG and CXR. </a:t>
            </a:r>
          </a:p>
        </p:txBody>
      </p:sp>
    </p:spTree>
    <p:extLst>
      <p:ext uri="{BB962C8B-B14F-4D97-AF65-F5344CB8AC3E}">
        <p14:creationId xmlns:p14="http://schemas.microsoft.com/office/powerpoint/2010/main" val="3194432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VSD ec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099" y="356961"/>
            <a:ext cx="8421015" cy="6289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14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/>
            <a:r>
              <a:rPr lang="en-US" altLang="en-US" dirty="0"/>
              <a:t>Muscular and </a:t>
            </a:r>
            <a:r>
              <a:rPr lang="en-US" altLang="en-US" dirty="0" err="1"/>
              <a:t>Perimembranous</a:t>
            </a:r>
            <a:r>
              <a:rPr lang="en-US" altLang="en-US" dirty="0"/>
              <a:t>/</a:t>
            </a:r>
            <a:r>
              <a:rPr lang="en-US" altLang="en-US" dirty="0" err="1"/>
              <a:t>Conoventricular</a:t>
            </a:r>
            <a:endParaRPr lang="en-US" altLang="en-US" dirty="0"/>
          </a:p>
          <a:p>
            <a:pPr marL="571500" lvl="1"/>
            <a:r>
              <a:rPr lang="en-US" altLang="en-US" dirty="0"/>
              <a:t>Treat for symptoms and growth failure</a:t>
            </a:r>
          </a:p>
          <a:p>
            <a:pPr marL="571500" lvl="1"/>
            <a:r>
              <a:rPr lang="en-US" altLang="en-US" dirty="0"/>
              <a:t>Increase calories</a:t>
            </a:r>
          </a:p>
          <a:p>
            <a:pPr marL="571500" lvl="1"/>
            <a:r>
              <a:rPr lang="en-US" altLang="en-US" dirty="0"/>
              <a:t>Medical therapy: </a:t>
            </a:r>
          </a:p>
          <a:p>
            <a:pPr marL="1028700" lvl="2"/>
            <a:r>
              <a:rPr lang="en-US" altLang="en-US" dirty="0"/>
              <a:t>Diuretics</a:t>
            </a:r>
          </a:p>
          <a:p>
            <a:pPr marL="1028700" lvl="2"/>
            <a:r>
              <a:rPr lang="en-US" altLang="en-US" dirty="0"/>
              <a:t>Second line: </a:t>
            </a:r>
            <a:r>
              <a:rPr lang="en-US" altLang="en-US" dirty="0" err="1"/>
              <a:t>debated</a:t>
            </a:r>
            <a:r>
              <a:rPr lang="en-US" altLang="en-US" dirty="0" err="1">
                <a:sym typeface="Wingdings" panose="05000000000000000000" pitchFamily="2" charset="2"/>
              </a:rPr>
              <a:t>ACEi</a:t>
            </a:r>
            <a:r>
              <a:rPr lang="en-US" altLang="en-US" dirty="0">
                <a:sym typeface="Wingdings" panose="05000000000000000000" pitchFamily="2" charset="2"/>
              </a:rPr>
              <a:t> and/or Digoxin</a:t>
            </a:r>
          </a:p>
          <a:p>
            <a:pPr marL="571500" lvl="1"/>
            <a:r>
              <a:rPr lang="en-US" altLang="en-US" dirty="0">
                <a:sym typeface="Wingdings" panose="05000000000000000000" pitchFamily="2" charset="2"/>
              </a:rPr>
              <a:t>Continuing to have growth </a:t>
            </a:r>
            <a:r>
              <a:rPr lang="en-US" altLang="en-US" dirty="0" err="1">
                <a:sym typeface="Wingdings" panose="05000000000000000000" pitchFamily="2" charset="2"/>
              </a:rPr>
              <a:t>failureSurgical</a:t>
            </a:r>
            <a:r>
              <a:rPr lang="en-US" altLang="en-US" dirty="0">
                <a:sym typeface="Wingdings" panose="05000000000000000000" pitchFamily="2" charset="2"/>
              </a:rPr>
              <a:t> Closure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Inlet and Outlet VSDs rarely close spontaneously</a:t>
            </a:r>
          </a:p>
          <a:p>
            <a:pPr lvl="1"/>
            <a:r>
              <a:rPr lang="en-US" altLang="en-US" dirty="0"/>
              <a:t>Outlet VSDs may cause aortic valve prolapse and regurgitation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Other indications for closure in smaller defects</a:t>
            </a:r>
          </a:p>
          <a:p>
            <a:pPr lvl="1"/>
            <a:r>
              <a:rPr lang="en-US" altLang="en-US" dirty="0"/>
              <a:t>Recurrent endocarditis</a:t>
            </a:r>
          </a:p>
          <a:p>
            <a:pPr lvl="1"/>
            <a:r>
              <a:rPr lang="en-US" altLang="en-US" dirty="0"/>
              <a:t>Evidence of LV volume overload</a:t>
            </a:r>
          </a:p>
          <a:p>
            <a:pPr lvl="1"/>
            <a:r>
              <a:rPr lang="en-US" altLang="en-US" dirty="0"/>
              <a:t>Recurrent respiratory infections 	</a:t>
            </a:r>
          </a:p>
        </p:txBody>
      </p:sp>
    </p:spTree>
    <p:extLst>
      <p:ext uri="{BB962C8B-B14F-4D97-AF65-F5344CB8AC3E}">
        <p14:creationId xmlns:p14="http://schemas.microsoft.com/office/powerpoint/2010/main" val="122064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Unrestrictive shunts have increased risk of development of irreversible pulmonary hypertension</a:t>
            </a:r>
          </a:p>
          <a:p>
            <a:r>
              <a:rPr lang="en-US" dirty="0"/>
              <a:t>Repair large defects “electively” after 6 months of age</a:t>
            </a:r>
          </a:p>
          <a:p>
            <a:pPr lvl="1"/>
            <a:r>
              <a:rPr lang="en-US" dirty="0"/>
              <a:t>Before 12 months</a:t>
            </a:r>
          </a:p>
          <a:p>
            <a:endParaRPr lang="en-US" dirty="0"/>
          </a:p>
          <a:p>
            <a:r>
              <a:rPr lang="en-US" dirty="0"/>
              <a:t>Surgical mortality 1-2%</a:t>
            </a:r>
          </a:p>
          <a:p>
            <a:pPr lvl="1"/>
            <a:r>
              <a:rPr lang="en-US" dirty="0"/>
              <a:t>Risk of heart block ~3%</a:t>
            </a:r>
          </a:p>
          <a:p>
            <a:pPr lvl="1"/>
            <a:r>
              <a:rPr lang="en-US" dirty="0"/>
              <a:t>No endocarditis prophylaxis before or after repair unless there is a residual shunt</a:t>
            </a:r>
          </a:p>
        </p:txBody>
      </p:sp>
    </p:spTree>
    <p:extLst>
      <p:ext uri="{BB962C8B-B14F-4D97-AF65-F5344CB8AC3E}">
        <p14:creationId xmlns:p14="http://schemas.microsoft.com/office/powerpoint/2010/main" val="329376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month old, thriving</a:t>
            </a:r>
          </a:p>
          <a:p>
            <a:pPr lvl="1"/>
            <a:r>
              <a:rPr lang="en-US" dirty="0"/>
              <a:t>Referred for murmur</a:t>
            </a:r>
          </a:p>
          <a:p>
            <a:pPr lvl="1"/>
            <a:endParaRPr lang="en-US" dirty="0"/>
          </a:p>
          <a:p>
            <a:r>
              <a:rPr lang="en-US" dirty="0"/>
              <a:t>Physical exam with a III/VI continuous murmur, loudest just below the left clavicle</a:t>
            </a:r>
          </a:p>
          <a:p>
            <a:endParaRPr lang="en-US" dirty="0"/>
          </a:p>
          <a:p>
            <a:r>
              <a:rPr lang="en-US" dirty="0"/>
              <a:t>Bounding pulses throughout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bounding pu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0"/>
          <a:stretch/>
        </p:blipFill>
        <p:spPr bwMode="auto">
          <a:xfrm>
            <a:off x="2107165" y="251926"/>
            <a:ext cx="7293270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3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year old male</a:t>
            </a:r>
          </a:p>
          <a:p>
            <a:pPr lvl="1"/>
            <a:r>
              <a:rPr lang="en-US" dirty="0"/>
              <a:t>Healthy, no recent illnesses.  Feels well.  </a:t>
            </a:r>
          </a:p>
          <a:p>
            <a:pPr lvl="1"/>
            <a:r>
              <a:rPr lang="en-US" dirty="0"/>
              <a:t>Presents for abnormal ECG during school sports screening exam.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2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da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2" y="264940"/>
            <a:ext cx="3256403" cy="34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Ductus Arteriosus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5-10% of all congenital heart disease</a:t>
            </a:r>
          </a:p>
          <a:p>
            <a:endParaRPr lang="en-US" dirty="0"/>
          </a:p>
          <a:p>
            <a:r>
              <a:rPr lang="en-US" dirty="0"/>
              <a:t>Persistent remnant of fetal circulation</a:t>
            </a:r>
          </a:p>
          <a:p>
            <a:pPr lvl="1"/>
            <a:r>
              <a:rPr lang="en-US" dirty="0"/>
              <a:t>Pulmonary vasculature bypass (lungs see ~10% of CO </a:t>
            </a:r>
            <a:r>
              <a:rPr lang="en-US" dirty="0" err="1"/>
              <a:t>fetally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Kept open in fetus by vasodilatory effects of low O2 tension and endogenously produced prostaglandin</a:t>
            </a:r>
          </a:p>
          <a:p>
            <a:endParaRPr lang="en-US" dirty="0"/>
          </a:p>
          <a:p>
            <a:r>
              <a:rPr lang="en-US" dirty="0"/>
              <a:t>At birth drop in PVR and increasing O2 tension cause circular smooth muscle  in PDA to constrict, closing in the first few days of life</a:t>
            </a:r>
          </a:p>
          <a:p>
            <a:endParaRPr lang="en-US" dirty="0"/>
          </a:p>
          <a:p>
            <a:r>
              <a:rPr lang="en-US" dirty="0"/>
              <a:t>Very common in premature infants</a:t>
            </a:r>
          </a:p>
          <a:p>
            <a:pPr lvl="1"/>
            <a:r>
              <a:rPr lang="en-US" dirty="0"/>
              <a:t>&lt;1.2 kg 80%, &lt;1.75 kg 45%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43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longstanding large PDA will cause?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Dilation of the descending aorta</a:t>
            </a:r>
          </a:p>
          <a:p>
            <a:pPr marL="0" indent="0">
              <a:buNone/>
            </a:pPr>
            <a:r>
              <a:rPr lang="en-US" dirty="0"/>
              <a:t>B. Right atrial enlargement</a:t>
            </a:r>
          </a:p>
          <a:p>
            <a:pPr marL="0" indent="0">
              <a:buNone/>
            </a:pPr>
            <a:r>
              <a:rPr lang="en-US" dirty="0"/>
              <a:t>C. Right ventricular hypertrophy</a:t>
            </a:r>
          </a:p>
          <a:p>
            <a:pPr marL="0" indent="0">
              <a:buNone/>
            </a:pPr>
            <a:r>
              <a:rPr lang="en-US" dirty="0"/>
              <a:t>D. Left atrial enlargement</a:t>
            </a:r>
          </a:p>
          <a:p>
            <a:pPr marL="0" indent="0">
              <a:buNone/>
            </a:pPr>
            <a:r>
              <a:rPr lang="en-US" dirty="0"/>
              <a:t>E. Left ventricular hypertrophy</a:t>
            </a:r>
          </a:p>
        </p:txBody>
      </p:sp>
    </p:spTree>
    <p:extLst>
      <p:ext uri="{BB962C8B-B14F-4D97-AF65-F5344CB8AC3E}">
        <p14:creationId xmlns:p14="http://schemas.microsoft.com/office/powerpoint/2010/main" val="13865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Increasing left to right shunt as pulmonary vascular resistance falls</a:t>
            </a:r>
          </a:p>
          <a:p>
            <a:r>
              <a:rPr lang="en-US" altLang="en-US" dirty="0"/>
              <a:t>Size of shunt dependent on size of ductus and pressure gradient</a:t>
            </a:r>
          </a:p>
          <a:p>
            <a:r>
              <a:rPr lang="en-US" altLang="en-US" dirty="0"/>
              <a:t>Increased volume load on left ventricle</a:t>
            </a:r>
          </a:p>
          <a:p>
            <a:pPr lvl="1"/>
            <a:r>
              <a:rPr lang="en-US" altLang="en-US" dirty="0"/>
              <a:t>LA and LV dilation </a:t>
            </a:r>
          </a:p>
          <a:p>
            <a:pPr lvl="1"/>
            <a:r>
              <a:rPr lang="en-US" altLang="en-US" dirty="0"/>
              <a:t>Heart failure </a:t>
            </a:r>
          </a:p>
          <a:p>
            <a:r>
              <a:rPr lang="en-US" altLang="en-US" dirty="0"/>
              <a:t>Increased pressure load on pulmonary vasculature:	</a:t>
            </a:r>
          </a:p>
          <a:p>
            <a:pPr lvl="1"/>
            <a:r>
              <a:rPr lang="en-US" altLang="en-US" dirty="0"/>
              <a:t>Pulmonary HTN</a:t>
            </a:r>
          </a:p>
          <a:p>
            <a:pPr lvl="1"/>
            <a:r>
              <a:rPr lang="en-US" altLang="en-US" dirty="0"/>
              <a:t>Pulmonary vascular congestion</a:t>
            </a:r>
          </a:p>
          <a:p>
            <a:endParaRPr lang="en-US" dirty="0"/>
          </a:p>
        </p:txBody>
      </p:sp>
      <p:pic>
        <p:nvPicPr>
          <p:cNvPr id="4" name="Picture 14" descr="pda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25" y="3158969"/>
            <a:ext cx="3256403" cy="34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0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Small PDA--</a:t>
            </a:r>
            <a:r>
              <a:rPr lang="en-US" altLang="en-US" sz="2000" dirty="0"/>
              <a:t>Usually asymptomatic</a:t>
            </a:r>
          </a:p>
          <a:p>
            <a:r>
              <a:rPr lang="en-US" altLang="en-US" sz="2400" dirty="0"/>
              <a:t>Large PDA– </a:t>
            </a:r>
            <a:r>
              <a:rPr lang="en-US" altLang="en-US" sz="2000" dirty="0"/>
              <a:t>FTT/ Heart failure</a:t>
            </a:r>
          </a:p>
          <a:p>
            <a:r>
              <a:rPr lang="en-US" altLang="en-US" sz="2400" dirty="0"/>
              <a:t>Physical Exam</a:t>
            </a:r>
          </a:p>
          <a:p>
            <a:pPr lvl="1"/>
            <a:r>
              <a:rPr lang="en-US" altLang="en-US" sz="2000" dirty="0"/>
              <a:t>Bounding peripheral pulses</a:t>
            </a:r>
          </a:p>
          <a:p>
            <a:pPr lvl="1"/>
            <a:r>
              <a:rPr lang="en-US" altLang="en-US" sz="2000" dirty="0"/>
              <a:t>Prominent apical impulse</a:t>
            </a:r>
          </a:p>
          <a:p>
            <a:pPr lvl="1"/>
            <a:r>
              <a:rPr lang="en-US" altLang="en-US" sz="2000" dirty="0"/>
              <a:t>Thrill at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L interspace, radiating to clavicle</a:t>
            </a:r>
          </a:p>
          <a:p>
            <a:pPr lvl="1"/>
            <a:r>
              <a:rPr lang="en-US" altLang="en-US" sz="2000" dirty="0"/>
              <a:t>Machinery-like continuous murmur at left infra-clavicular area radiating to back in older children, variable in preemies</a:t>
            </a:r>
          </a:p>
          <a:p>
            <a:pPr lvl="2"/>
            <a:r>
              <a:rPr lang="en-US" altLang="en-US" dirty="0"/>
              <a:t>Diastolic portion of murmur may be absent with increased pulmonary vascular resistance.</a:t>
            </a:r>
          </a:p>
          <a:p>
            <a:pPr lvl="1"/>
            <a:r>
              <a:rPr lang="en-US" altLang="en-US" sz="2000" dirty="0"/>
              <a:t>Mid-diastolic rumble at left lower sternal border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Premies</a:t>
            </a:r>
          </a:p>
          <a:p>
            <a:pPr lvl="1"/>
            <a:r>
              <a:rPr lang="en-US" altLang="en-US" sz="1800" dirty="0"/>
              <a:t>Fluid restriction </a:t>
            </a:r>
          </a:p>
          <a:p>
            <a:pPr lvl="1"/>
            <a:r>
              <a:rPr lang="en-US" altLang="en-US" sz="1800" dirty="0"/>
              <a:t>Diuretics </a:t>
            </a:r>
          </a:p>
          <a:p>
            <a:pPr lvl="1"/>
            <a:r>
              <a:rPr lang="en-US" altLang="en-US" sz="1800" dirty="0"/>
              <a:t>Closure by indomethacin/ibuprofen/acetaminophen or surgery when contributing to respiratory disease or nutritional limitation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Non-preemies</a:t>
            </a:r>
          </a:p>
          <a:p>
            <a:pPr lvl="1"/>
            <a:r>
              <a:rPr lang="en-US" altLang="en-US" sz="1800" dirty="0"/>
              <a:t>All audible PDA’s should be closed, for prevention of SBE/Arteritis (after 1 year of age).  </a:t>
            </a:r>
          </a:p>
          <a:p>
            <a:pPr lvl="1"/>
            <a:r>
              <a:rPr lang="en-US" altLang="en-US" sz="1800" dirty="0"/>
              <a:t>Hemodynamically significant PDA’s should be closed for symptom management or prevention of PAH upon diagnosis</a:t>
            </a:r>
          </a:p>
          <a:p>
            <a:pPr lvl="2"/>
            <a:r>
              <a:rPr lang="en-US" altLang="en-US" sz="1800" dirty="0" err="1"/>
              <a:t>Transcatheter</a:t>
            </a:r>
            <a:r>
              <a:rPr lang="en-US" altLang="en-US" sz="1800" dirty="0"/>
              <a:t> device</a:t>
            </a:r>
          </a:p>
          <a:p>
            <a:pPr lvl="2"/>
            <a:r>
              <a:rPr lang="en-US" altLang="en-US" sz="1800" dirty="0"/>
              <a:t>Surgical ligation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pic>
        <p:nvPicPr>
          <p:cNvPr id="4" name="Picture 10" descr="PDA occlu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2191" y="108817"/>
            <a:ext cx="2339499" cy="1838178"/>
          </a:xfrm>
          <a:prstGeom prst="rect">
            <a:avLst/>
          </a:prstGeom>
        </p:spPr>
      </p:pic>
      <p:pic>
        <p:nvPicPr>
          <p:cNvPr id="5" name="Picture 12" descr="coilp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58" y="108817"/>
            <a:ext cx="2174485" cy="25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oi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79" y="281831"/>
            <a:ext cx="1674855" cy="15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80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teenager with </a:t>
            </a:r>
            <a:r>
              <a:rPr lang="en-US" dirty="0" err="1"/>
              <a:t>coarcation</a:t>
            </a:r>
            <a:r>
              <a:rPr lang="en-US" dirty="0"/>
              <a:t> of the aorta may present with what?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Headaches</a:t>
            </a:r>
          </a:p>
          <a:p>
            <a:pPr marL="0" indent="0">
              <a:buNone/>
            </a:pPr>
            <a:r>
              <a:rPr lang="en-US" dirty="0"/>
              <a:t>B. Pain in the calves when running</a:t>
            </a:r>
          </a:p>
          <a:p>
            <a:pPr marL="0" indent="0">
              <a:buNone/>
            </a:pPr>
            <a:r>
              <a:rPr lang="en-US" dirty="0"/>
              <a:t>C. Hypertension</a:t>
            </a:r>
          </a:p>
          <a:p>
            <a:pPr marL="0" indent="0">
              <a:buNone/>
            </a:pPr>
            <a:r>
              <a:rPr lang="en-US" dirty="0"/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9469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classic CXR finding is consistent with aortic </a:t>
            </a:r>
            <a:r>
              <a:rPr lang="en-US" dirty="0" err="1"/>
              <a:t>coarctation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Snowman sign</a:t>
            </a:r>
          </a:p>
          <a:p>
            <a:pPr marL="0" indent="0">
              <a:buNone/>
            </a:pPr>
            <a:r>
              <a:rPr lang="en-US" dirty="0"/>
              <a:t>B. Boot shaped heart</a:t>
            </a:r>
          </a:p>
          <a:p>
            <a:pPr marL="0" indent="0">
              <a:buNone/>
            </a:pPr>
            <a:r>
              <a:rPr lang="en-US" dirty="0"/>
              <a:t>C. Rib notching</a:t>
            </a:r>
          </a:p>
          <a:p>
            <a:pPr marL="0" indent="0">
              <a:buNone/>
            </a:pPr>
            <a:r>
              <a:rPr lang="en-US" dirty="0"/>
              <a:t>D. Sail sign</a:t>
            </a:r>
          </a:p>
          <a:p>
            <a:pPr marL="0" indent="0">
              <a:buNone/>
            </a:pPr>
            <a:r>
              <a:rPr lang="en-US" dirty="0"/>
              <a:t>E. Egg on a string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</a:t>
            </a:r>
            <a:r>
              <a:rPr lang="en-US" dirty="0" err="1"/>
              <a:t>Coarctation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46250" t="43704" r="8917" b="18815"/>
          <a:stretch>
            <a:fillRect/>
          </a:stretch>
        </p:blipFill>
        <p:spPr bwMode="auto">
          <a:xfrm>
            <a:off x="704799" y="1564849"/>
            <a:ext cx="10748768" cy="505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700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Obstructive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Increased ventricular systolic pressure</a:t>
            </a:r>
          </a:p>
          <a:p>
            <a:r>
              <a:rPr lang="en-US" dirty="0"/>
              <a:t>Severity depends upon degree of obstruction</a:t>
            </a:r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Myocardial hypertrophy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Diastolic </a:t>
            </a:r>
            <a:r>
              <a:rPr lang="en-US" dirty="0" err="1">
                <a:sym typeface="Wingdings" panose="05000000000000000000" pitchFamily="2" charset="2"/>
              </a:rPr>
              <a:t>dysfunctionSystolic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dysfuntion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Heart Failure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Aim of treatment is to alleviate obstruction prior to irreversible myocardial damage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 is characterized by “Systolic Ejection Murmurs”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Crescendo-Decrescendo </a:t>
            </a:r>
            <a:endParaRPr lang="en-US" dirty="0"/>
          </a:p>
        </p:txBody>
      </p:sp>
      <p:pic>
        <p:nvPicPr>
          <p:cNvPr id="17410" name="Picture 2" descr="Image result for road 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082" y="448234"/>
            <a:ext cx="2248004" cy="1555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10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</a:t>
            </a:r>
            <a:r>
              <a:rPr lang="en-US" dirty="0" err="1"/>
              <a:t>Coarctation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275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4/10,000 (0.04%) live births</a:t>
            </a:r>
          </a:p>
          <a:p>
            <a:endParaRPr lang="en-US" altLang="en-US" dirty="0"/>
          </a:p>
          <a:p>
            <a:r>
              <a:rPr lang="en-US" altLang="en-US" dirty="0"/>
              <a:t>Narrowing of the aorta</a:t>
            </a:r>
          </a:p>
          <a:p>
            <a:pPr lvl="1"/>
            <a:r>
              <a:rPr lang="en-US" altLang="en-US" dirty="0"/>
              <a:t>Varying degrees of severity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98% of cases occur at origin of ductus arteriosus (juxtaductal </a:t>
            </a:r>
            <a:r>
              <a:rPr lang="en-US" altLang="en-US" dirty="0" err="1"/>
              <a:t>coarctation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Common feature in </a:t>
            </a:r>
            <a:r>
              <a:rPr lang="en-US" altLang="en-US" dirty="0">
                <a:solidFill>
                  <a:srgbClr val="FF0000"/>
                </a:solidFill>
              </a:rPr>
              <a:t>Turner’s Syndrome</a:t>
            </a:r>
          </a:p>
          <a:p>
            <a:endParaRPr lang="en-US" altLang="en-US" dirty="0"/>
          </a:p>
          <a:p>
            <a:r>
              <a:rPr lang="en-US" altLang="en-US" dirty="0"/>
              <a:t>“Flow to Grow”</a:t>
            </a:r>
          </a:p>
          <a:p>
            <a:pPr lvl="1"/>
            <a:r>
              <a:rPr lang="en-US" altLang="en-US" dirty="0"/>
              <a:t>Thought to be initiated in fetal life by cardiac abnormality that results in decreased anterograde flow through the aortic valve</a:t>
            </a:r>
          </a:p>
          <a:p>
            <a:pPr lvl="1"/>
            <a:r>
              <a:rPr lang="en-US" altLang="en-US" dirty="0"/>
              <a:t>Evidence: Associated with bicuspid aortic valve in 70% of cases</a:t>
            </a:r>
          </a:p>
          <a:p>
            <a:endParaRPr lang="en-US" dirty="0"/>
          </a:p>
        </p:txBody>
      </p:sp>
      <p:pic>
        <p:nvPicPr>
          <p:cNvPr id="5" name="Picture 6" descr="coar_1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26347"/>
          <a:stretch/>
        </p:blipFill>
        <p:spPr>
          <a:xfrm>
            <a:off x="7616858" y="216816"/>
            <a:ext cx="3859239" cy="4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5326" t="13160" r="19744" b="11840"/>
          <a:stretch/>
        </p:blipFill>
        <p:spPr>
          <a:xfrm>
            <a:off x="115910" y="141667"/>
            <a:ext cx="11694017" cy="65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5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Increased pressure load on LV</a:t>
            </a:r>
          </a:p>
          <a:p>
            <a:pPr lvl="1"/>
            <a:r>
              <a:rPr lang="en-US" altLang="en-US" dirty="0"/>
              <a:t>LVH</a:t>
            </a:r>
          </a:p>
          <a:p>
            <a:pPr lvl="1"/>
            <a:r>
              <a:rPr lang="en-US" altLang="en-US" dirty="0"/>
              <a:t>Myocardial Dysfunction</a:t>
            </a:r>
          </a:p>
          <a:p>
            <a:pPr lvl="1"/>
            <a:r>
              <a:rPr lang="en-US" altLang="en-US" dirty="0"/>
              <a:t>CHF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Severe </a:t>
            </a:r>
            <a:r>
              <a:rPr lang="en-US" altLang="en-US" dirty="0" err="1"/>
              <a:t>coarcts</a:t>
            </a:r>
            <a:r>
              <a:rPr lang="en-US" altLang="en-US" dirty="0"/>
              <a:t> can behave as a cyanotic heart defect</a:t>
            </a:r>
          </a:p>
          <a:p>
            <a:pPr lvl="1"/>
            <a:r>
              <a:rPr lang="en-US" altLang="en-US" dirty="0"/>
              <a:t>Ductal dependent</a:t>
            </a:r>
          </a:p>
          <a:p>
            <a:pPr lvl="1"/>
            <a:r>
              <a:rPr lang="en-US" altLang="en-US" dirty="0"/>
              <a:t>Shunting of blood </a:t>
            </a:r>
            <a:r>
              <a:rPr lang="en-US" altLang="en-US" i="1" dirty="0">
                <a:solidFill>
                  <a:srgbClr val="0000FF"/>
                </a:solidFill>
              </a:rPr>
              <a:t>right to left</a:t>
            </a:r>
            <a:r>
              <a:rPr lang="en-US" altLang="en-US" dirty="0"/>
              <a:t> across PDA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92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Neonatal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CHF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Cardiogenic shock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Childhood/Adolescence/Adulthood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Often Asymptomatic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Pain + weakness in legs with exercise (claudication)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Hypertension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Physical Exam: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Upper extremity hypertension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Upper </a:t>
            </a:r>
            <a:r>
              <a:rPr lang="en-US" altLang="en-US" sz="1800" dirty="0" err="1"/>
              <a:t>ext</a:t>
            </a:r>
            <a:r>
              <a:rPr lang="en-US" altLang="en-US" sz="1800" dirty="0"/>
              <a:t> systolic BP higher than lower </a:t>
            </a:r>
            <a:r>
              <a:rPr lang="en-US" altLang="en-US" sz="1800" dirty="0" err="1"/>
              <a:t>ext</a:t>
            </a:r>
            <a:r>
              <a:rPr lang="en-US" altLang="en-US" sz="1800" dirty="0"/>
              <a:t> BP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Differential upper/lower extremity pulses	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Late onset systolic ejection murmur heard in RUSB and back (to the right of the left scapula)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May have continuous murmurs (collateral vessels)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Highly associated with bicuspid aortic valve</a:t>
            </a:r>
            <a:endParaRPr lang="en-US" altLang="en-US" dirty="0"/>
          </a:p>
          <a:p>
            <a:pPr lvl="2">
              <a:lnSpc>
                <a:spcPct val="80000"/>
              </a:lnSpc>
            </a:pPr>
            <a:r>
              <a:rPr lang="en-US" altLang="en-US" sz="140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20976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oarct Ang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125"/>
            <a:ext cx="9998436" cy="60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Newborns</a:t>
            </a:r>
          </a:p>
          <a:p>
            <a:pPr lvl="1"/>
            <a:r>
              <a:rPr lang="en-US" dirty="0"/>
              <a:t>Surgical correction</a:t>
            </a:r>
          </a:p>
          <a:p>
            <a:pPr lvl="2"/>
            <a:r>
              <a:rPr lang="en-US" dirty="0"/>
              <a:t>Risk of restenosis</a:t>
            </a:r>
          </a:p>
          <a:p>
            <a:endParaRPr lang="en-US" dirty="0"/>
          </a:p>
          <a:p>
            <a:r>
              <a:rPr lang="en-US" dirty="0"/>
              <a:t>Older children/adolescents</a:t>
            </a:r>
          </a:p>
          <a:p>
            <a:pPr lvl="1"/>
            <a:r>
              <a:rPr lang="en-US" dirty="0" err="1"/>
              <a:t>Transcatheter</a:t>
            </a:r>
            <a:r>
              <a:rPr lang="en-US" dirty="0"/>
              <a:t> Stent as primary intervention</a:t>
            </a:r>
          </a:p>
          <a:p>
            <a:pPr lvl="1"/>
            <a:endParaRPr lang="en-US" dirty="0"/>
          </a:p>
          <a:p>
            <a:r>
              <a:rPr lang="en-US" dirty="0"/>
              <a:t>Complications</a:t>
            </a:r>
          </a:p>
          <a:p>
            <a:pPr lvl="1"/>
            <a:r>
              <a:rPr lang="en-US" altLang="en-US" sz="2000" dirty="0"/>
              <a:t>Significant portion of those operated on prior to 1 </a:t>
            </a:r>
            <a:r>
              <a:rPr lang="en-US" altLang="en-US" sz="2000" dirty="0" err="1"/>
              <a:t>yr</a:t>
            </a:r>
            <a:r>
              <a:rPr lang="en-US" altLang="en-US" sz="2000" dirty="0"/>
              <a:t> will require revision</a:t>
            </a:r>
          </a:p>
          <a:p>
            <a:pPr lvl="1"/>
            <a:r>
              <a:rPr lang="en-US" altLang="en-US" sz="2000" dirty="0"/>
              <a:t>Rebound HTN is common following </a:t>
            </a:r>
            <a:r>
              <a:rPr lang="en-US" altLang="en-US" sz="2000" dirty="0" err="1"/>
              <a:t>correction</a:t>
            </a:r>
            <a:r>
              <a:rPr lang="en-US" altLang="en-US" sz="2000" dirty="0" err="1">
                <a:sym typeface="Wingdings" panose="05000000000000000000" pitchFamily="2" charset="2"/>
              </a:rPr>
              <a:t>Most</a:t>
            </a:r>
            <a:r>
              <a:rPr lang="en-US" altLang="en-US" sz="2000" dirty="0">
                <a:sym typeface="Wingdings" panose="05000000000000000000" pitchFamily="2" charset="2"/>
              </a:rPr>
              <a:t> patients need anti-hypertensive medications for a period of time</a:t>
            </a:r>
            <a:endParaRPr lang="en-US" altLang="en-US" sz="2000" dirty="0"/>
          </a:p>
          <a:p>
            <a:pPr lvl="1"/>
            <a:r>
              <a:rPr lang="en-US" altLang="en-US" sz="2000" dirty="0"/>
              <a:t>Post </a:t>
            </a:r>
            <a:r>
              <a:rPr lang="en-US" altLang="en-US" sz="2000" dirty="0" err="1"/>
              <a:t>Coarctectomy</a:t>
            </a:r>
            <a:r>
              <a:rPr lang="en-US" altLang="en-US" sz="2000" dirty="0"/>
              <a:t> Syndrome</a:t>
            </a:r>
          </a:p>
          <a:p>
            <a:pPr lvl="2"/>
            <a:r>
              <a:rPr lang="en-US" altLang="en-US" sz="1600" dirty="0"/>
              <a:t>Post-Op mesenteric </a:t>
            </a:r>
            <a:r>
              <a:rPr lang="en-US" altLang="en-US" sz="1600" dirty="0" err="1"/>
              <a:t>arteritis</a:t>
            </a:r>
            <a:r>
              <a:rPr lang="en-US" altLang="en-US" sz="1600" dirty="0" err="1">
                <a:sym typeface="Wingdings" panose="05000000000000000000" pitchFamily="2" charset="2"/>
              </a:rPr>
              <a:t>can</a:t>
            </a:r>
            <a:r>
              <a:rPr lang="en-US" altLang="en-US" sz="1600" dirty="0">
                <a:sym typeface="Wingdings" panose="05000000000000000000" pitchFamily="2" charset="2"/>
              </a:rPr>
              <a:t> cause bowel necrosis</a:t>
            </a:r>
            <a:endParaRPr lang="en-US" altLang="en-US" sz="1600" dirty="0"/>
          </a:p>
          <a:p>
            <a:pPr lvl="2"/>
            <a:r>
              <a:rPr lang="en-US" altLang="en-US" sz="1600" dirty="0"/>
              <a:t>HTN, abdominal pain</a:t>
            </a:r>
          </a:p>
          <a:p>
            <a:pPr lvl="2"/>
            <a:r>
              <a:rPr lang="en-US" altLang="en-US" sz="1600" dirty="0"/>
              <a:t>Treated with anti-hypertensive meds, surgical resection of necrotic bowel</a:t>
            </a:r>
          </a:p>
          <a:p>
            <a:pPr lvl="1"/>
            <a:endParaRPr lang="en-US" dirty="0"/>
          </a:p>
        </p:txBody>
      </p:sp>
      <p:pic>
        <p:nvPicPr>
          <p:cNvPr id="4" name="Picture 6" descr="coar_2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5029" y="365125"/>
            <a:ext cx="2443926" cy="2661164"/>
          </a:xfrm>
          <a:prstGeom prst="rect">
            <a:avLst/>
          </a:prstGeom>
        </p:spPr>
      </p:pic>
      <p:pic>
        <p:nvPicPr>
          <p:cNvPr id="5" name="Picture 7" descr="coar_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7895" y="365125"/>
            <a:ext cx="2588037" cy="28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Bicuspid Aortic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common CHD (0.5-2% of population)</a:t>
            </a:r>
          </a:p>
          <a:p>
            <a:pPr lvl="1"/>
            <a:r>
              <a:rPr lang="en-US" dirty="0"/>
              <a:t>Runs in families</a:t>
            </a:r>
          </a:p>
          <a:p>
            <a:pPr lvl="2"/>
            <a:r>
              <a:rPr lang="en-US" dirty="0"/>
              <a:t>Occurrence of BAV in 9% of first degree relatives of affected individuals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2% of those with BAV have significant stenosis or regurgitation in childhood.  </a:t>
            </a:r>
          </a:p>
          <a:p>
            <a:pPr lvl="2"/>
            <a:r>
              <a:rPr lang="en-US" dirty="0"/>
              <a:t>A high percentage though will develop valve dysfunction and may require intervention in adult life </a:t>
            </a:r>
          </a:p>
          <a:p>
            <a:pPr lvl="1"/>
            <a:endParaRPr lang="en-US" dirty="0"/>
          </a:p>
        </p:txBody>
      </p:sp>
      <p:pic>
        <p:nvPicPr>
          <p:cNvPr id="4" name="Picture 2" descr="Image result for bicuspid aortic val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942" y="365125"/>
            <a:ext cx="2457450" cy="246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24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of children with congenital bicuspid aortic valves will develop…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Aortic root dilation</a:t>
            </a:r>
          </a:p>
          <a:p>
            <a:pPr marL="0" indent="0">
              <a:buNone/>
            </a:pPr>
            <a:r>
              <a:rPr lang="en-US" dirty="0"/>
              <a:t>B. Aortic </a:t>
            </a:r>
            <a:r>
              <a:rPr lang="en-US" dirty="0" err="1"/>
              <a:t>Coarctation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Hypertrophic cardiomyopathy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2" y="1610471"/>
            <a:ext cx="10515600" cy="48799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600" dirty="0"/>
              <a:t>Can occur at the </a:t>
            </a:r>
            <a:r>
              <a:rPr lang="en-US" altLang="en-US" sz="2600" dirty="0" err="1"/>
              <a:t>Subvalvar</a:t>
            </a:r>
            <a:r>
              <a:rPr lang="en-US" altLang="en-US" sz="2600" dirty="0"/>
              <a:t>, Valvar and </a:t>
            </a:r>
            <a:r>
              <a:rPr lang="en-US" altLang="en-US" sz="2600" dirty="0" err="1"/>
              <a:t>Supravalvar</a:t>
            </a:r>
            <a:r>
              <a:rPr lang="en-US" altLang="en-US" sz="2600" dirty="0"/>
              <a:t> level</a:t>
            </a:r>
          </a:p>
          <a:p>
            <a:pPr lvl="1"/>
            <a:r>
              <a:rPr lang="en-US" altLang="en-US" sz="2200" dirty="0"/>
              <a:t>Valvar AS</a:t>
            </a:r>
          </a:p>
          <a:p>
            <a:pPr lvl="2"/>
            <a:r>
              <a:rPr lang="en-US" altLang="en-US" sz="1800" dirty="0"/>
              <a:t>&gt;</a:t>
            </a:r>
            <a:r>
              <a:rPr lang="en-US" altLang="en-US" sz="1400" dirty="0"/>
              <a:t>85% associated with Bicuspid aortic valve</a:t>
            </a:r>
          </a:p>
          <a:p>
            <a:r>
              <a:rPr lang="en-US" altLang="en-US" sz="2600" dirty="0"/>
              <a:t>LV outflow obstruction</a:t>
            </a:r>
          </a:p>
          <a:p>
            <a:r>
              <a:rPr lang="en-US" altLang="en-US" sz="2600" dirty="0"/>
              <a:t>LVH, myocardial dysfunction, CHF</a:t>
            </a:r>
          </a:p>
          <a:p>
            <a:r>
              <a:rPr lang="en-US" altLang="en-US" sz="2600" dirty="0"/>
              <a:t>Harsh systolic ejection (crescendo-decrescendo) murmur at RUSB</a:t>
            </a:r>
          </a:p>
          <a:p>
            <a:pPr lvl="1"/>
            <a:r>
              <a:rPr lang="en-US" altLang="en-US" sz="2200" dirty="0"/>
              <a:t>Radiates to suprasternal notch and neck</a:t>
            </a:r>
          </a:p>
          <a:p>
            <a:pPr lvl="1"/>
            <a:r>
              <a:rPr lang="en-US" altLang="en-US" sz="2200" dirty="0"/>
              <a:t>May have systolic ejection click</a:t>
            </a:r>
          </a:p>
          <a:p>
            <a:r>
              <a:rPr lang="en-US" altLang="en-US" sz="2600" dirty="0"/>
              <a:t>“Critical AS”</a:t>
            </a:r>
            <a:r>
              <a:rPr lang="en-US" altLang="en-US" sz="2600" dirty="0">
                <a:sym typeface="Wingdings" panose="05000000000000000000" pitchFamily="2" charset="2"/>
              </a:rPr>
              <a:t> So severe, LV is unable to maintain CO and perfusion (ductal dependent)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Cardiogenic shock, systolic murmur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Decreased pulses and BP everywhere</a:t>
            </a:r>
          </a:p>
          <a:p>
            <a:pPr lvl="1"/>
            <a:r>
              <a:rPr lang="en-US" altLang="en-US" sz="2200" dirty="0">
                <a:sym typeface="Wingdings" panose="05000000000000000000" pitchFamily="2" charset="2"/>
              </a:rPr>
              <a:t>Marked cardiomegaly/pulmonary edema</a:t>
            </a:r>
            <a:endParaRPr lang="en-US" altLang="en-US" sz="2200" dirty="0"/>
          </a:p>
          <a:p>
            <a:r>
              <a:rPr lang="en-US" altLang="en-US" sz="2600" dirty="0"/>
              <a:t>Treatment </a:t>
            </a:r>
          </a:p>
          <a:p>
            <a:pPr lvl="1"/>
            <a:r>
              <a:rPr lang="en-US" altLang="en-US" sz="2200" dirty="0"/>
              <a:t>Valvar AS</a:t>
            </a:r>
          </a:p>
          <a:p>
            <a:pPr lvl="2"/>
            <a:r>
              <a:rPr lang="en-US" altLang="en-US" sz="1800" dirty="0"/>
              <a:t>Balloon </a:t>
            </a:r>
            <a:r>
              <a:rPr lang="en-US" altLang="en-US" sz="1800" dirty="0" err="1"/>
              <a:t>valvuloplasty</a:t>
            </a:r>
            <a:endParaRPr lang="en-US" altLang="en-US" sz="1800" dirty="0"/>
          </a:p>
          <a:p>
            <a:pPr lvl="2"/>
            <a:r>
              <a:rPr lang="en-US" altLang="en-US" sz="1800" dirty="0"/>
              <a:t>Surgical valve repair or replacement</a:t>
            </a:r>
          </a:p>
          <a:p>
            <a:pPr lvl="1"/>
            <a:r>
              <a:rPr lang="en-US" altLang="en-US" sz="2200" dirty="0"/>
              <a:t>Surgical resection/repair for supra/sub AS</a:t>
            </a:r>
          </a:p>
          <a:p>
            <a:pPr lvl="1">
              <a:buNone/>
            </a:pPr>
            <a:endParaRPr lang="en-US" altLang="en-US" sz="2000" dirty="0"/>
          </a:p>
          <a:p>
            <a:r>
              <a:rPr lang="en-US" altLang="en-US" dirty="0" err="1"/>
              <a:t>Supravalvar</a:t>
            </a:r>
            <a:r>
              <a:rPr lang="en-US" altLang="en-US" dirty="0"/>
              <a:t> AS</a:t>
            </a:r>
            <a:r>
              <a:rPr lang="en-US" altLang="en-US" dirty="0">
                <a:sym typeface="Wingdings" panose="05000000000000000000" pitchFamily="2" charset="2"/>
              </a:rPr>
              <a:t>  William’s Syndrome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10244" name="Picture 4" descr="Image result for aortic balloon valvulopl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2680" y="3603811"/>
            <a:ext cx="2242308" cy="253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6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physical exam finding would you expect in moderate-severe valvar pulmonary stenosis?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Loud pulmonic component of S2</a:t>
            </a:r>
          </a:p>
          <a:p>
            <a:pPr marL="0" indent="0">
              <a:buNone/>
            </a:pPr>
            <a:r>
              <a:rPr lang="en-US" dirty="0"/>
              <a:t>B. III/VI systolic crescendo/decrescendo murmur at the RUSB</a:t>
            </a:r>
          </a:p>
          <a:p>
            <a:pPr marL="0" indent="0">
              <a:buNone/>
            </a:pPr>
            <a:r>
              <a:rPr lang="en-US" dirty="0"/>
              <a:t>C. II/VI early, decrescendo, diastolic murmur at the LUSB</a:t>
            </a:r>
          </a:p>
          <a:p>
            <a:pPr marL="0" indent="0">
              <a:buNone/>
            </a:pPr>
            <a:r>
              <a:rPr lang="en-US" dirty="0"/>
              <a:t>D. Mid systolic click</a:t>
            </a:r>
          </a:p>
          <a:p>
            <a:pPr marL="0" indent="0">
              <a:buNone/>
            </a:pPr>
            <a:r>
              <a:rPr lang="en-US" dirty="0"/>
              <a:t>E. Soft pulmonic component of S2</a:t>
            </a:r>
          </a:p>
        </p:txBody>
      </p:sp>
    </p:spTree>
    <p:extLst>
      <p:ext uri="{BB962C8B-B14F-4D97-AF65-F5344CB8AC3E}">
        <p14:creationId xmlns:p14="http://schemas.microsoft.com/office/powerpoint/2010/main" val="9104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08" y="164233"/>
            <a:ext cx="5931351" cy="64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5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neonate with “critical pulmonary stenosis” has…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A ductal dependent lesion and will present with cardiogenic shock</a:t>
            </a:r>
          </a:p>
          <a:p>
            <a:pPr marL="0" indent="0">
              <a:buNone/>
            </a:pPr>
            <a:r>
              <a:rPr lang="en-US" dirty="0"/>
              <a:t>B. A ductal dependent lesion and will present with cyanosis</a:t>
            </a:r>
          </a:p>
          <a:p>
            <a:pPr marL="0" indent="0">
              <a:buNone/>
            </a:pPr>
            <a:r>
              <a:rPr lang="en-US" dirty="0"/>
              <a:t>C. A high likelihood at developing heart failure symptoms around 6-8 weeks of life</a:t>
            </a:r>
          </a:p>
          <a:p>
            <a:pPr marL="0" indent="0">
              <a:buNone/>
            </a:pPr>
            <a:r>
              <a:rPr lang="en-US" dirty="0"/>
              <a:t>D. Will likely present with an incidental murmur found in the nursery or at the first outpatient visit</a:t>
            </a:r>
          </a:p>
        </p:txBody>
      </p:sp>
    </p:spTree>
    <p:extLst>
      <p:ext uri="{BB962C8B-B14F-4D97-AF65-F5344CB8AC3E}">
        <p14:creationId xmlns:p14="http://schemas.microsoft.com/office/powerpoint/2010/main" val="9428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physical exam finding is most likely in this patient? 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II/VI Systolic ejection murmur at the RUSB that sounds louder upon standing than supine. </a:t>
            </a:r>
          </a:p>
          <a:p>
            <a:pPr marL="514350" indent="-514350">
              <a:buAutoNum type="alphaUcPeriod"/>
            </a:pPr>
            <a:r>
              <a:rPr lang="en-US" dirty="0"/>
              <a:t>Fixed split S2</a:t>
            </a:r>
          </a:p>
          <a:p>
            <a:pPr marL="514350" indent="-514350">
              <a:buAutoNum type="alphaUcPeriod"/>
            </a:pPr>
            <a:r>
              <a:rPr lang="en-US" dirty="0"/>
              <a:t>III/VI blowing, </a:t>
            </a:r>
            <a:r>
              <a:rPr lang="en-US" dirty="0" err="1"/>
              <a:t>holosystolic</a:t>
            </a:r>
            <a:r>
              <a:rPr lang="en-US" dirty="0"/>
              <a:t> murmur most prominent at the apex. </a:t>
            </a:r>
          </a:p>
          <a:p>
            <a:pPr marL="514350" indent="-514350">
              <a:buAutoNum type="alphaUcPeriod"/>
            </a:pPr>
            <a:r>
              <a:rPr lang="en-US" dirty="0"/>
              <a:t>S3 gallop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541929"/>
            <a:ext cx="5157787" cy="4647734"/>
          </a:xfrm>
        </p:spPr>
        <p:txBody>
          <a:bodyPr>
            <a:no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most common congenital heart disease (10%)</a:t>
            </a:r>
          </a:p>
          <a:p>
            <a:pPr lvl="1"/>
            <a:r>
              <a:rPr lang="en-US" sz="1100" dirty="0"/>
              <a:t>Vast majority are valvar (90%). Also includes Sub or </a:t>
            </a:r>
            <a:r>
              <a:rPr lang="en-US" sz="1100" dirty="0" err="1"/>
              <a:t>supravalvar</a:t>
            </a:r>
            <a:r>
              <a:rPr lang="en-US" sz="1100" dirty="0"/>
              <a:t> PS. </a:t>
            </a:r>
          </a:p>
          <a:p>
            <a:r>
              <a:rPr lang="en-US" sz="2000" dirty="0"/>
              <a:t>Abnormality of the valve leaflets</a:t>
            </a:r>
            <a:endParaRPr lang="en-US" sz="1400" dirty="0"/>
          </a:p>
          <a:p>
            <a:r>
              <a:rPr lang="en-US" sz="2000" dirty="0"/>
              <a:t>RVH develops, rarely RV failure</a:t>
            </a:r>
          </a:p>
          <a:p>
            <a:endParaRPr lang="en-US" sz="2000" dirty="0"/>
          </a:p>
          <a:p>
            <a:r>
              <a:rPr lang="en-US" sz="2000" dirty="0"/>
              <a:t>Presentation:</a:t>
            </a:r>
          </a:p>
          <a:p>
            <a:pPr lvl="1"/>
            <a:r>
              <a:rPr lang="en-US" sz="1400" dirty="0"/>
              <a:t>SEM in the LUSB, radiates to the back</a:t>
            </a:r>
          </a:p>
          <a:p>
            <a:pPr lvl="2"/>
            <a:r>
              <a:rPr lang="en-US" sz="1200" dirty="0"/>
              <a:t>+Systolic ejection click along the left sternum</a:t>
            </a:r>
          </a:p>
          <a:p>
            <a:pPr lvl="2"/>
            <a:r>
              <a:rPr lang="en-US" sz="1200" dirty="0"/>
              <a:t>Soft P2</a:t>
            </a:r>
          </a:p>
          <a:p>
            <a:pPr lvl="1"/>
            <a:r>
              <a:rPr lang="en-US" sz="1400" dirty="0"/>
              <a:t>ECG: RAE, RAD, RVH</a:t>
            </a:r>
          </a:p>
          <a:p>
            <a:pPr lvl="1"/>
            <a:r>
              <a:rPr lang="en-US" sz="1400" dirty="0"/>
              <a:t>CXR: RV prominence, MPA enlargement, normal pulmonary vascular markings</a:t>
            </a:r>
          </a:p>
          <a:p>
            <a:pPr lvl="1"/>
            <a:r>
              <a:rPr lang="en-US" sz="1400" dirty="0"/>
              <a:t>Patient  may have decreased exercise tolerance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524000"/>
            <a:ext cx="5183188" cy="4665663"/>
          </a:xfrm>
        </p:spPr>
        <p:txBody>
          <a:bodyPr>
            <a:normAutofit/>
          </a:bodyPr>
          <a:lstStyle/>
          <a:p>
            <a:r>
              <a:rPr lang="en-US" sz="2400" dirty="0"/>
              <a:t>Course:</a:t>
            </a:r>
          </a:p>
          <a:p>
            <a:pPr lvl="1"/>
            <a:r>
              <a:rPr lang="en-US" sz="1600" dirty="0"/>
              <a:t>Severe requires intervention</a:t>
            </a:r>
          </a:p>
          <a:p>
            <a:pPr lvl="2"/>
            <a:r>
              <a:rPr lang="en-US" sz="1400" dirty="0"/>
              <a:t>Balloon </a:t>
            </a:r>
            <a:r>
              <a:rPr lang="en-US" sz="1400" dirty="0" err="1"/>
              <a:t>valvuloplasty</a:t>
            </a:r>
            <a:endParaRPr lang="en-US" sz="1400" dirty="0"/>
          </a:p>
          <a:p>
            <a:pPr lvl="1"/>
            <a:r>
              <a:rPr lang="en-US" sz="1600" dirty="0"/>
              <a:t>Mild tend to not progress and rarely require treatment</a:t>
            </a:r>
          </a:p>
          <a:p>
            <a:pPr lvl="1"/>
            <a:r>
              <a:rPr lang="en-US" sz="1600" dirty="0"/>
              <a:t>Moderate (&gt;1/2 systemic) can progress over time and may require intervention</a:t>
            </a:r>
          </a:p>
          <a:p>
            <a:pPr lvl="1"/>
            <a:endParaRPr lang="en-US" sz="1600" dirty="0"/>
          </a:p>
          <a:p>
            <a:r>
              <a:rPr lang="en-US" sz="2400" dirty="0"/>
              <a:t>Syndrome associations</a:t>
            </a:r>
          </a:p>
          <a:p>
            <a:pPr lvl="1"/>
            <a:r>
              <a:rPr lang="en-US" sz="1600" dirty="0" err="1"/>
              <a:t>Noonans</a:t>
            </a:r>
            <a:endParaRPr lang="en-US" sz="1600" dirty="0"/>
          </a:p>
          <a:p>
            <a:pPr lvl="1"/>
            <a:r>
              <a:rPr lang="en-US" sz="1600" dirty="0" err="1"/>
              <a:t>Alagille</a:t>
            </a:r>
            <a:r>
              <a:rPr lang="en-US" sz="1600" dirty="0"/>
              <a:t> , Williams, Ehlers-</a:t>
            </a:r>
            <a:r>
              <a:rPr lang="en-US" sz="1600" dirty="0" err="1"/>
              <a:t>Danlos</a:t>
            </a:r>
            <a:r>
              <a:rPr lang="en-US" sz="1600" dirty="0"/>
              <a:t> (peripheral </a:t>
            </a:r>
            <a:r>
              <a:rPr lang="en-US" sz="1600" dirty="0" err="1"/>
              <a:t>pulmonic</a:t>
            </a:r>
            <a:r>
              <a:rPr lang="en-US" sz="1600" dirty="0"/>
              <a:t> stenosis)</a:t>
            </a:r>
          </a:p>
          <a:p>
            <a:endParaRPr lang="en-US" sz="4800" dirty="0"/>
          </a:p>
        </p:txBody>
      </p:sp>
      <p:pic>
        <p:nvPicPr>
          <p:cNvPr id="9218" name="Picture 2" descr="Pulmonary sten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153" y="295834"/>
            <a:ext cx="1836723" cy="175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0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case… Read the Newborn’s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4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0988" t="11586" r="17168" b="20529"/>
          <a:stretch/>
        </p:blipFill>
        <p:spPr>
          <a:xfrm>
            <a:off x="1167617" y="182879"/>
            <a:ext cx="10417425" cy="6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5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Canal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Consist of contiguous atrial and ventricular septal defects with abnormal AV valves</a:t>
            </a:r>
          </a:p>
          <a:p>
            <a:endParaRPr lang="en-US" altLang="en-US" dirty="0"/>
          </a:p>
          <a:p>
            <a:r>
              <a:rPr lang="en-US" altLang="en-US" dirty="0"/>
              <a:t>Anatomic Variants: </a:t>
            </a:r>
          </a:p>
          <a:p>
            <a:pPr lvl="1"/>
            <a:r>
              <a:rPr lang="en-US" altLang="en-US" dirty="0"/>
              <a:t>Complete</a:t>
            </a:r>
          </a:p>
          <a:p>
            <a:pPr lvl="2"/>
            <a:r>
              <a:rPr lang="en-US" altLang="en-US" dirty="0"/>
              <a:t>ASD + VSD + Common A-V Valve</a:t>
            </a:r>
          </a:p>
          <a:p>
            <a:pPr lvl="1"/>
            <a:r>
              <a:rPr lang="en-US" altLang="en-US" dirty="0"/>
              <a:t>Transitional</a:t>
            </a:r>
          </a:p>
          <a:p>
            <a:pPr lvl="2"/>
            <a:r>
              <a:rPr lang="en-US" altLang="en-US" dirty="0"/>
              <a:t>ASD +/- VSD + Common A-V Valve </a:t>
            </a:r>
          </a:p>
          <a:p>
            <a:pPr lvl="1"/>
            <a:r>
              <a:rPr lang="en-US" altLang="en-US" dirty="0"/>
              <a:t>Partial</a:t>
            </a:r>
          </a:p>
          <a:p>
            <a:pPr lvl="2"/>
            <a:r>
              <a:rPr lang="en-US" altLang="en-US" dirty="0"/>
              <a:t>ASD +/- VSD + Separate A-V Valves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50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AVC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9% of CHD </a:t>
            </a:r>
          </a:p>
          <a:p>
            <a:endParaRPr lang="en-US" dirty="0"/>
          </a:p>
          <a:p>
            <a:pPr lvl="1"/>
            <a:r>
              <a:rPr lang="en-US" dirty="0"/>
              <a:t>CAVC</a:t>
            </a:r>
          </a:p>
          <a:p>
            <a:pPr lvl="2"/>
            <a:r>
              <a:rPr lang="en-US" dirty="0"/>
              <a:t>75% are “balanced”</a:t>
            </a:r>
          </a:p>
          <a:p>
            <a:pPr lvl="3"/>
            <a:r>
              <a:rPr lang="en-US" dirty="0" err="1"/>
              <a:t>Unbalanced</a:t>
            </a:r>
            <a:r>
              <a:rPr lang="en-US" dirty="0" err="1">
                <a:sym typeface="Wingdings" panose="05000000000000000000" pitchFamily="2" charset="2"/>
              </a:rPr>
              <a:t>RV</a:t>
            </a:r>
            <a:r>
              <a:rPr lang="en-US" dirty="0">
                <a:sym typeface="Wingdings" panose="05000000000000000000" pitchFamily="2" charset="2"/>
              </a:rPr>
              <a:t> dominant most common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2/3 of AVC diagnoses associated with Down Syndrome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7.5% of TOF patients have CAVC (almost always assoc. with Down Syndrome)</a:t>
            </a:r>
          </a:p>
        </p:txBody>
      </p:sp>
    </p:spTree>
    <p:extLst>
      <p:ext uri="{BB962C8B-B14F-4D97-AF65-F5344CB8AC3E}">
        <p14:creationId xmlns:p14="http://schemas.microsoft.com/office/powerpoint/2010/main" val="1267096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avc_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31" y="1157068"/>
            <a:ext cx="5410200" cy="4572000"/>
          </a:xfrm>
          <a:prstGeom prst="rect">
            <a:avLst/>
          </a:prstGeom>
        </p:spPr>
      </p:pic>
      <p:pic>
        <p:nvPicPr>
          <p:cNvPr id="5" name="Picture 7" descr="avc_2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5135" y="776068"/>
            <a:ext cx="3962400" cy="2667000"/>
          </a:xfrm>
          <a:prstGeom prst="rect">
            <a:avLst/>
          </a:prstGeom>
        </p:spPr>
      </p:pic>
      <p:pic>
        <p:nvPicPr>
          <p:cNvPr id="6" name="Picture 8" descr="avc_2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7535" y="3394699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Dependent upon size of defects</a:t>
            </a:r>
          </a:p>
          <a:p>
            <a:pPr lvl="1"/>
            <a:r>
              <a:rPr lang="en-US" dirty="0"/>
              <a:t>Atrial defect</a:t>
            </a:r>
          </a:p>
          <a:p>
            <a:pPr lvl="1"/>
            <a:r>
              <a:rPr lang="en-US" dirty="0"/>
              <a:t>Ventricular defect</a:t>
            </a:r>
          </a:p>
          <a:p>
            <a:pPr lvl="1"/>
            <a:r>
              <a:rPr lang="en-US" dirty="0"/>
              <a:t>Large complete defect</a:t>
            </a:r>
          </a:p>
          <a:p>
            <a:pPr lvl="2"/>
            <a:r>
              <a:rPr lang="en-US" dirty="0"/>
              <a:t>Volume load on both ventricles</a:t>
            </a:r>
          </a:p>
          <a:p>
            <a:pPr lvl="2"/>
            <a:r>
              <a:rPr lang="en-US" dirty="0"/>
              <a:t>Pressure load on the right ventricle and pulmonary vasculature</a:t>
            </a:r>
          </a:p>
          <a:p>
            <a:pPr lvl="1"/>
            <a:r>
              <a:rPr lang="en-US" dirty="0"/>
              <a:t>**AV valve regurgitation**</a:t>
            </a:r>
          </a:p>
          <a:p>
            <a:pPr lvl="2"/>
            <a:r>
              <a:rPr lang="en-US" dirty="0"/>
              <a:t>Additional volume load upon the ventricles</a:t>
            </a:r>
          </a:p>
        </p:txBody>
      </p:sp>
    </p:spTree>
    <p:extLst>
      <p:ext uri="{BB962C8B-B14F-4D97-AF65-F5344CB8AC3E}">
        <p14:creationId xmlns:p14="http://schemas.microsoft.com/office/powerpoint/2010/main" val="1211002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May be asymptomatic (ostium </a:t>
            </a:r>
            <a:r>
              <a:rPr lang="en-US" altLang="en-US" sz="2400" dirty="0" err="1"/>
              <a:t>primum</a:t>
            </a:r>
            <a:r>
              <a:rPr lang="en-US" altLang="en-US" sz="2400" dirty="0"/>
              <a:t> defects)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Large shunts and/or significant valve regurgitation</a:t>
            </a:r>
          </a:p>
          <a:p>
            <a:pPr lvl="1"/>
            <a:r>
              <a:rPr lang="en-US" altLang="en-US" sz="2000" dirty="0"/>
              <a:t>CHF (tends to present earlier)</a:t>
            </a:r>
          </a:p>
          <a:p>
            <a:pPr lvl="1"/>
            <a:r>
              <a:rPr lang="en-US" altLang="en-US" sz="2000" dirty="0"/>
              <a:t>Failure to thrive</a:t>
            </a:r>
          </a:p>
          <a:p>
            <a:endParaRPr lang="en-US" altLang="en-US" sz="2400" dirty="0"/>
          </a:p>
          <a:p>
            <a:r>
              <a:rPr lang="en-US" altLang="en-US" sz="2400" dirty="0"/>
              <a:t>Physical Exam (CAVC)</a:t>
            </a:r>
          </a:p>
          <a:p>
            <a:pPr lvl="1"/>
            <a:r>
              <a:rPr lang="en-US" altLang="en-US" sz="2000" dirty="0"/>
              <a:t>Systolic thrill at LLSB</a:t>
            </a:r>
          </a:p>
          <a:p>
            <a:pPr lvl="1"/>
            <a:r>
              <a:rPr lang="en-US" altLang="en-US" sz="2000" dirty="0"/>
              <a:t>Low-pitched mid-diastolic rumbling murmur at LLSB (MV)</a:t>
            </a:r>
          </a:p>
          <a:p>
            <a:pPr lvl="1"/>
            <a:r>
              <a:rPr lang="en-US" altLang="en-US" sz="2000" dirty="0"/>
              <a:t>Pulmonary systolic ejection murmur at LUSB</a:t>
            </a:r>
          </a:p>
          <a:p>
            <a:pPr lvl="1"/>
            <a:r>
              <a:rPr lang="en-US" altLang="en-US" sz="2000" dirty="0"/>
              <a:t>Harsh apical </a:t>
            </a:r>
            <a:r>
              <a:rPr lang="en-US" altLang="en-US" sz="2000" dirty="0" err="1"/>
              <a:t>holosystolic</a:t>
            </a:r>
            <a:r>
              <a:rPr lang="en-US" altLang="en-US" sz="2000" dirty="0"/>
              <a:t> murmur of mitral insufficiency may also be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7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EKG</a:t>
            </a:r>
          </a:p>
          <a:p>
            <a:pPr lvl="1"/>
            <a:r>
              <a:rPr lang="en-US" dirty="0"/>
              <a:t>LAD/Northwest axis (-90-180)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**For boards**  In newborn with LAD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If patient </a:t>
            </a:r>
            <a:r>
              <a:rPr lang="en-US" dirty="0" err="1">
                <a:solidFill>
                  <a:srgbClr val="FF0000"/>
                </a:solidFill>
              </a:rPr>
              <a:t>cyanotic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tricuspid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atresia</a:t>
            </a:r>
          </a:p>
          <a:p>
            <a:pPr lvl="3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If Down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SyndromeAVC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defect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RVH</a:t>
            </a:r>
          </a:p>
          <a:p>
            <a:pPr lvl="1"/>
            <a:endParaRPr lang="en-US" dirty="0"/>
          </a:p>
          <a:p>
            <a:r>
              <a:rPr lang="en-US" dirty="0"/>
              <a:t>Chest </a:t>
            </a:r>
            <a:r>
              <a:rPr lang="en-US" dirty="0" err="1"/>
              <a:t>Xray</a:t>
            </a:r>
            <a:endParaRPr lang="en-US" dirty="0"/>
          </a:p>
          <a:p>
            <a:pPr lvl="1"/>
            <a:r>
              <a:rPr lang="en-US" dirty="0"/>
              <a:t>Reflects degree of shunt</a:t>
            </a:r>
          </a:p>
          <a:p>
            <a:pPr lvl="1"/>
            <a:r>
              <a:rPr lang="en-US" dirty="0"/>
              <a:t>Cardiomegaly</a:t>
            </a:r>
          </a:p>
          <a:p>
            <a:pPr lvl="1"/>
            <a:r>
              <a:rPr lang="en-US" dirty="0"/>
              <a:t>Increased pulmonary vascular markings/edema</a:t>
            </a:r>
          </a:p>
          <a:p>
            <a:pPr lvl="1"/>
            <a:endParaRPr lang="en-US" dirty="0"/>
          </a:p>
          <a:p>
            <a:r>
              <a:rPr lang="en-US" dirty="0"/>
              <a:t>Echocardiogram is diagnostic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3909" t="22356" r="19438" b="9375"/>
          <a:stretch/>
        </p:blipFill>
        <p:spPr>
          <a:xfrm>
            <a:off x="8693833" y="365125"/>
            <a:ext cx="2978071" cy="3118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44017" t="18702" r="18357" b="24759"/>
          <a:stretch/>
        </p:blipFill>
        <p:spPr>
          <a:xfrm>
            <a:off x="8686888" y="4001294"/>
            <a:ext cx="2991960" cy="252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465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1272498Pr4chamb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7743" y="365125"/>
            <a:ext cx="9240935" cy="61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Septal Defects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of Congenital heart disease	</a:t>
            </a:r>
          </a:p>
          <a:p>
            <a:r>
              <a:rPr lang="en-US" dirty="0"/>
              <a:t>Female predominance</a:t>
            </a:r>
          </a:p>
          <a:p>
            <a:r>
              <a:rPr lang="en-US" dirty="0"/>
              <a:t>Syndrome associations: </a:t>
            </a:r>
            <a:r>
              <a:rPr lang="en-US" dirty="0">
                <a:solidFill>
                  <a:srgbClr val="FF0000"/>
                </a:solidFill>
              </a:rPr>
              <a:t>Holt </a:t>
            </a:r>
            <a:r>
              <a:rPr lang="en-US" dirty="0" err="1">
                <a:solidFill>
                  <a:srgbClr val="FF0000"/>
                </a:solidFill>
              </a:rPr>
              <a:t>Oram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4 Types</a:t>
            </a:r>
          </a:p>
          <a:p>
            <a:pPr lvl="1"/>
            <a:r>
              <a:rPr lang="en-US" dirty="0" err="1"/>
              <a:t>Secundum</a:t>
            </a:r>
            <a:r>
              <a:rPr lang="en-US" dirty="0"/>
              <a:t> most common</a:t>
            </a: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78" y="1690688"/>
            <a:ext cx="5987589" cy="471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1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Complete AVC</a:t>
            </a:r>
          </a:p>
          <a:p>
            <a:pPr lvl="1"/>
            <a:r>
              <a:rPr lang="en-US" dirty="0"/>
              <a:t>Surgical correction ~2-6 months of age (earlier if signs of failure to thrive)</a:t>
            </a:r>
          </a:p>
          <a:p>
            <a:pPr lvl="1"/>
            <a:r>
              <a:rPr lang="en-US" dirty="0"/>
              <a:t>Patients with Trisomy 21 can have early development of pulmonary vascular disease</a:t>
            </a:r>
          </a:p>
          <a:p>
            <a:endParaRPr lang="en-US" dirty="0"/>
          </a:p>
          <a:p>
            <a:r>
              <a:rPr lang="en-US" dirty="0"/>
              <a:t>Primary atrial shunts are managed similar to ASD’s (“elective” surgical repair in school age). </a:t>
            </a:r>
          </a:p>
          <a:p>
            <a:endParaRPr lang="en-US" dirty="0"/>
          </a:p>
          <a:p>
            <a:r>
              <a:rPr lang="en-US" dirty="0"/>
              <a:t>AV valve regurgitation can frequently complicate need/timing of surgery</a:t>
            </a:r>
          </a:p>
        </p:txBody>
      </p:sp>
    </p:spTree>
    <p:extLst>
      <p:ext uri="{BB962C8B-B14F-4D97-AF65-F5344CB8AC3E}">
        <p14:creationId xmlns:p14="http://schemas.microsoft.com/office/powerpoint/2010/main" val="2742691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9219"/>
            <a:ext cx="5728383" cy="22677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techniques with good results</a:t>
            </a:r>
          </a:p>
          <a:p>
            <a:pPr lvl="1"/>
            <a:r>
              <a:rPr lang="en-US" dirty="0"/>
              <a:t>Operative mortality &lt;3%</a:t>
            </a:r>
          </a:p>
          <a:p>
            <a:r>
              <a:rPr lang="en-US" dirty="0"/>
              <a:t>Complications: </a:t>
            </a:r>
          </a:p>
          <a:p>
            <a:pPr lvl="1"/>
            <a:r>
              <a:rPr lang="en-US" dirty="0"/>
              <a:t>TR/MR, LVOT obstruction (</a:t>
            </a:r>
            <a:r>
              <a:rPr lang="en-US" dirty="0" err="1"/>
              <a:t>SubAS</a:t>
            </a:r>
            <a:r>
              <a:rPr lang="en-US" dirty="0"/>
              <a:t>), Complete heart block, LV-RA shunt</a:t>
            </a:r>
          </a:p>
          <a:p>
            <a:pPr lvl="1"/>
            <a:r>
              <a:rPr lang="en-US" dirty="0"/>
              <a:t>~20% chance of needing a reoperation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5798" t="26202" r="27439" b="16683"/>
          <a:stretch/>
        </p:blipFill>
        <p:spPr>
          <a:xfrm>
            <a:off x="87404" y="97086"/>
            <a:ext cx="6008596" cy="339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2447" t="25817" r="44630" b="12836"/>
          <a:stretch/>
        </p:blipFill>
        <p:spPr>
          <a:xfrm>
            <a:off x="6539689" y="484094"/>
            <a:ext cx="5433159" cy="436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154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Anomalous pulmonary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0046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0610" t="25817" r="49496" b="18606"/>
          <a:stretch/>
        </p:blipFill>
        <p:spPr>
          <a:xfrm>
            <a:off x="7648200" y="112541"/>
            <a:ext cx="4182730" cy="6569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8989" t="25048" r="41170" b="17452"/>
          <a:stretch/>
        </p:blipFill>
        <p:spPr>
          <a:xfrm>
            <a:off x="2198821" y="1624026"/>
            <a:ext cx="4388803" cy="47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0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Anomalous pulmonary venous connection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TAPVC</a:t>
            </a:r>
            <a:r>
              <a:rPr lang="en-US" dirty="0" err="1">
                <a:sym typeface="Wingdings" panose="05000000000000000000" pitchFamily="2" charset="2"/>
              </a:rPr>
              <a:t>Cyanotic</a:t>
            </a:r>
            <a:r>
              <a:rPr lang="en-US" dirty="0">
                <a:sym typeface="Wingdings" panose="05000000000000000000" pitchFamily="2" charset="2"/>
              </a:rPr>
              <a:t> lesion… to be talked about in congenital heart disease 201</a:t>
            </a:r>
            <a:endParaRPr lang="en-US" dirty="0"/>
          </a:p>
          <a:p>
            <a:pPr lvl="1"/>
            <a:r>
              <a:rPr lang="en-US" dirty="0"/>
              <a:t>Rare, 1.5% of congenital heart disease</a:t>
            </a:r>
          </a:p>
          <a:p>
            <a:endParaRPr lang="en-US" dirty="0"/>
          </a:p>
          <a:p>
            <a:r>
              <a:rPr lang="en-US" dirty="0"/>
              <a:t>PAPVC</a:t>
            </a:r>
          </a:p>
          <a:p>
            <a:pPr lvl="1"/>
            <a:r>
              <a:rPr lang="en-US" dirty="0"/>
              <a:t>Uncertain incidence but much more common</a:t>
            </a:r>
          </a:p>
          <a:p>
            <a:pPr lvl="1"/>
            <a:r>
              <a:rPr lang="en-US" dirty="0"/>
              <a:t>Can include any number of veins to drain to any number of sites/combinations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22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PAPVC</a:t>
            </a:r>
          </a:p>
          <a:p>
            <a:pPr lvl="1"/>
            <a:r>
              <a:rPr lang="en-US" dirty="0"/>
              <a:t>Obligate left to right shunt</a:t>
            </a:r>
          </a:p>
          <a:p>
            <a:pPr lvl="2"/>
            <a:r>
              <a:rPr lang="en-US" dirty="0"/>
              <a:t>RA and RV volume overload, similar to ASD</a:t>
            </a:r>
          </a:p>
          <a:p>
            <a:pPr lvl="1"/>
            <a:r>
              <a:rPr lang="en-US" dirty="0"/>
              <a:t>Veins are rarely obstructed</a:t>
            </a:r>
          </a:p>
          <a:p>
            <a:pPr lvl="1"/>
            <a:r>
              <a:rPr lang="en-US" dirty="0"/>
              <a:t>Depends upon number of veins draining abnormally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TAPVC</a:t>
            </a:r>
          </a:p>
          <a:p>
            <a:pPr lvl="1"/>
            <a:r>
              <a:rPr lang="en-US" dirty="0"/>
              <a:t>Total mixing lesion </a:t>
            </a:r>
          </a:p>
          <a:p>
            <a:pPr lvl="1"/>
            <a:r>
              <a:rPr lang="en-US" dirty="0"/>
              <a:t>Atrial shunt MUST be right to left</a:t>
            </a:r>
          </a:p>
          <a:p>
            <a:pPr lvl="1"/>
            <a:r>
              <a:rPr lang="en-US" dirty="0"/>
              <a:t>Varying degrees of pulmonary venous obstruction</a:t>
            </a:r>
          </a:p>
          <a:p>
            <a:pPr lvl="2"/>
            <a:r>
              <a:rPr lang="en-US" dirty="0" err="1"/>
              <a:t>Severe</a:t>
            </a:r>
            <a:r>
              <a:rPr lang="en-US" dirty="0" err="1">
                <a:sym typeface="Wingdings" panose="05000000000000000000" pitchFamily="2" charset="2"/>
              </a:rPr>
              <a:t>Respiratory</a:t>
            </a:r>
            <a:r>
              <a:rPr lang="en-US" dirty="0">
                <a:sym typeface="Wingdings" panose="05000000000000000000" pitchFamily="2" charset="2"/>
              </a:rPr>
              <a:t> distress and cyanosis in immediate newborn period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Snowman Sign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6339" t="27548" r="40629" b="18029"/>
          <a:stretch/>
        </p:blipFill>
        <p:spPr>
          <a:xfrm>
            <a:off x="7301132" y="365125"/>
            <a:ext cx="4451457" cy="316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5961" t="29471" r="34791" b="20336"/>
          <a:stretch/>
        </p:blipFill>
        <p:spPr>
          <a:xfrm>
            <a:off x="9734843" y="4951828"/>
            <a:ext cx="2308719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8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PAPVC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 to ASD presentation, depending upon degree of shunt</a:t>
            </a:r>
          </a:p>
          <a:p>
            <a:pPr lvl="1"/>
            <a:r>
              <a:rPr lang="en-US" dirty="0"/>
              <a:t>Typically asymptomatic</a:t>
            </a:r>
          </a:p>
          <a:p>
            <a:r>
              <a:rPr lang="en-US" dirty="0"/>
              <a:t>Physical Exam</a:t>
            </a:r>
          </a:p>
          <a:p>
            <a:pPr lvl="1"/>
            <a:r>
              <a:rPr lang="en-US" dirty="0"/>
              <a:t>Widely split S2</a:t>
            </a:r>
          </a:p>
          <a:p>
            <a:pPr lvl="1"/>
            <a:r>
              <a:rPr lang="en-US" dirty="0"/>
              <a:t>Pulmonary flow murmur</a:t>
            </a:r>
          </a:p>
          <a:p>
            <a:pPr lvl="1"/>
            <a:r>
              <a:rPr lang="en-US" dirty="0"/>
              <a:t>RV heave</a:t>
            </a:r>
          </a:p>
          <a:p>
            <a:r>
              <a:rPr lang="en-US" dirty="0"/>
              <a:t>EKG: RAD, RAE, RVH, right ventricular conduction delay</a:t>
            </a:r>
          </a:p>
          <a:p>
            <a:r>
              <a:rPr lang="en-US" dirty="0"/>
              <a:t>Echocardiogram:</a:t>
            </a:r>
          </a:p>
          <a:p>
            <a:pPr lvl="1"/>
            <a:r>
              <a:rPr lang="en-US" dirty="0"/>
              <a:t>Signs of right heart enlargement without an atrial communication</a:t>
            </a:r>
          </a:p>
          <a:p>
            <a:pPr lvl="1"/>
            <a:r>
              <a:rPr lang="en-US" dirty="0"/>
              <a:t>Occasionally can be difficult to visualize all pulmonary venous connections on TTE</a:t>
            </a:r>
            <a:r>
              <a:rPr lang="en-US" dirty="0">
                <a:sym typeface="Wingdings" panose="05000000000000000000" pitchFamily="2" charset="2"/>
              </a:rPr>
              <a:t>TEE or MRA can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2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Individualized approach</a:t>
            </a:r>
          </a:p>
          <a:p>
            <a:pPr lvl="1"/>
            <a:r>
              <a:rPr lang="en-US" dirty="0"/>
              <a:t>Based upon number of involved veins, degree of shunt, feasibility of surgical repair.</a:t>
            </a:r>
          </a:p>
          <a:p>
            <a:pPr lvl="1"/>
            <a:endParaRPr lang="en-US" dirty="0"/>
          </a:p>
          <a:p>
            <a:r>
              <a:rPr lang="en-US" dirty="0"/>
              <a:t>Surgical intervention</a:t>
            </a:r>
          </a:p>
          <a:p>
            <a:pPr lvl="1"/>
            <a:r>
              <a:rPr lang="en-US" dirty="0"/>
              <a:t>Long term out comes are good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15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8664" t="28702" r="42576" b="20529"/>
          <a:stretch/>
        </p:blipFill>
        <p:spPr>
          <a:xfrm>
            <a:off x="2616591" y="203982"/>
            <a:ext cx="6704427" cy="6654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982" y="731520"/>
            <a:ext cx="3094892" cy="13364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Scimitar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lung hypoplasia</a:t>
            </a:r>
          </a:p>
          <a:p>
            <a:r>
              <a:rPr lang="en-US" dirty="0" err="1"/>
              <a:t>Dextro</a:t>
            </a:r>
            <a:r>
              <a:rPr lang="en-US" dirty="0"/>
              <a:t>-position of the heart</a:t>
            </a:r>
          </a:p>
          <a:p>
            <a:r>
              <a:rPr lang="en-US" dirty="0"/>
              <a:t>Anomalous drainage of the right pulmonary veins to the IVC-RA junction</a:t>
            </a:r>
          </a:p>
          <a:p>
            <a:r>
              <a:rPr lang="en-US" dirty="0"/>
              <a:t>Pulmonary sequestration</a:t>
            </a:r>
          </a:p>
          <a:p>
            <a:pPr lvl="1"/>
            <a:r>
              <a:rPr lang="en-US" dirty="0"/>
              <a:t>Sub-diaphragmatic anomalous pulmonary arterial connections</a:t>
            </a:r>
          </a:p>
        </p:txBody>
      </p:sp>
    </p:spTree>
    <p:extLst>
      <p:ext uri="{BB962C8B-B14F-4D97-AF65-F5344CB8AC3E}">
        <p14:creationId xmlns:p14="http://schemas.microsoft.com/office/powerpoint/2010/main" val="2004464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Congenital anomalies of aortic arch and its branches results in varying degrees of compression of trachea and esophagus</a:t>
            </a:r>
          </a:p>
          <a:p>
            <a:r>
              <a:rPr lang="en-US" altLang="en-US" sz="2400" dirty="0"/>
              <a:t>Most common anatomy</a:t>
            </a:r>
          </a:p>
          <a:p>
            <a:pPr lvl="1"/>
            <a:r>
              <a:rPr lang="en-US" altLang="en-US" sz="2000" dirty="0"/>
              <a:t>Double aortic arch</a:t>
            </a:r>
          </a:p>
          <a:p>
            <a:pPr lvl="1"/>
            <a:r>
              <a:rPr lang="en-US" altLang="en-US" sz="2000" dirty="0"/>
              <a:t>Right arch with left ligamentum </a:t>
            </a:r>
            <a:r>
              <a:rPr lang="en-US" altLang="en-US" sz="2000" dirty="0" err="1"/>
              <a:t>arteriosum</a:t>
            </a:r>
            <a:endParaRPr lang="en-US" altLang="en-US" sz="2000" dirty="0"/>
          </a:p>
          <a:p>
            <a:r>
              <a:rPr lang="en-US" altLang="en-US" sz="2400" dirty="0"/>
              <a:t>Presentation</a:t>
            </a:r>
          </a:p>
          <a:p>
            <a:pPr lvl="1"/>
            <a:r>
              <a:rPr lang="en-US" altLang="en-US" sz="2000" dirty="0"/>
              <a:t>Chronic wheezing or stridor</a:t>
            </a:r>
          </a:p>
          <a:p>
            <a:pPr lvl="1"/>
            <a:r>
              <a:rPr lang="en-US" altLang="en-US" sz="2000" dirty="0"/>
              <a:t>Chronic vomiting with feeds</a:t>
            </a:r>
          </a:p>
          <a:p>
            <a:r>
              <a:rPr lang="en-US" altLang="en-US" sz="2400" dirty="0"/>
              <a:t>Treatment</a:t>
            </a:r>
          </a:p>
          <a:p>
            <a:pPr lvl="1"/>
            <a:r>
              <a:rPr lang="en-US" altLang="en-US" sz="2000" dirty="0"/>
              <a:t>Surgical correction</a:t>
            </a:r>
          </a:p>
          <a:p>
            <a:endParaRPr lang="en-US" dirty="0"/>
          </a:p>
        </p:txBody>
      </p:sp>
      <p:pic>
        <p:nvPicPr>
          <p:cNvPr id="4" name="Picture 7" descr="vascularrings_2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8170" y="2414954"/>
            <a:ext cx="3200400" cy="2362200"/>
          </a:xfrm>
          <a:prstGeom prst="rect">
            <a:avLst/>
          </a:prstGeom>
        </p:spPr>
      </p:pic>
      <p:pic>
        <p:nvPicPr>
          <p:cNvPr id="5" name="Picture 8" descr="vascularrings_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539" y="4001294"/>
            <a:ext cx="32004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933" y="365125"/>
            <a:ext cx="9411157" cy="581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330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large atrial level shunt should cause….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Dilation of the right ventricle</a:t>
            </a:r>
          </a:p>
          <a:p>
            <a:pPr marL="514350" indent="-514350">
              <a:buAutoNum type="alphaUcPeriod"/>
            </a:pPr>
            <a:r>
              <a:rPr lang="en-US" dirty="0"/>
              <a:t>Dilation of the left ventricle</a:t>
            </a:r>
          </a:p>
          <a:p>
            <a:pPr marL="514350" indent="-514350">
              <a:buAutoNum type="alphaUcPeriod"/>
            </a:pPr>
            <a:r>
              <a:rPr lang="en-US" dirty="0"/>
              <a:t>Right ventricular hypertrophy</a:t>
            </a:r>
          </a:p>
          <a:p>
            <a:pPr marL="514350" indent="-514350">
              <a:buAutoNum type="alphaUcPeriod"/>
            </a:pPr>
            <a:r>
              <a:rPr lang="en-US" dirty="0"/>
              <a:t>Left ventricular hypertrophy</a:t>
            </a:r>
          </a:p>
        </p:txBody>
      </p:sp>
    </p:spTree>
    <p:extLst>
      <p:ext uri="{BB962C8B-B14F-4D97-AF65-F5344CB8AC3E}">
        <p14:creationId xmlns:p14="http://schemas.microsoft.com/office/powerpoint/2010/main" val="16283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9031" cy="4351338"/>
          </a:xfrm>
        </p:spPr>
        <p:txBody>
          <a:bodyPr/>
          <a:lstStyle/>
          <a:p>
            <a:r>
              <a:rPr lang="en-US" dirty="0"/>
              <a:t>Left to right shunt at the atrial level</a:t>
            </a:r>
          </a:p>
          <a:p>
            <a:pPr lvl="1"/>
            <a:r>
              <a:rPr lang="en-US" dirty="0"/>
              <a:t>Occurs during diastole</a:t>
            </a:r>
          </a:p>
          <a:p>
            <a:pPr lvl="1"/>
            <a:r>
              <a:rPr lang="en-US" dirty="0"/>
              <a:t>Dependent upon ventricular compliance</a:t>
            </a:r>
          </a:p>
          <a:p>
            <a:endParaRPr lang="en-US" dirty="0"/>
          </a:p>
          <a:p>
            <a:r>
              <a:rPr lang="en-US" dirty="0"/>
              <a:t>Right atrial, Right ventricular and PA enlargement</a:t>
            </a:r>
          </a:p>
          <a:p>
            <a:r>
              <a:rPr lang="en-US" dirty="0"/>
              <a:t>Increased pulmonary blood flow</a:t>
            </a:r>
          </a:p>
        </p:txBody>
      </p:sp>
      <p:pic>
        <p:nvPicPr>
          <p:cNvPr id="5" name="Picture 5" descr="1normi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15" y="211015"/>
            <a:ext cx="4203427" cy="467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3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10658</TotalTime>
  <Words>3124</Words>
  <Application>Microsoft Office PowerPoint</Application>
  <PresentationFormat>Widescreen</PresentationFormat>
  <Paragraphs>561</Paragraphs>
  <Slides>70</Slides>
  <Notes>18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Corbel</vt:lpstr>
      <vt:lpstr>Wingdings</vt:lpstr>
      <vt:lpstr>Office Theme</vt:lpstr>
      <vt:lpstr>Acyanotic CHD</vt:lpstr>
      <vt:lpstr>Congenital Heart Disease Basics</vt:lpstr>
      <vt:lpstr>Case 1</vt:lpstr>
      <vt:lpstr>PowerPoint Presentation</vt:lpstr>
      <vt:lpstr>What physical exam finding is most likely in this patient?   </vt:lpstr>
      <vt:lpstr>Atrial Septal Defects </vt:lpstr>
      <vt:lpstr>PowerPoint Presentation</vt:lpstr>
      <vt:lpstr>A large atrial level shunt should cause….</vt:lpstr>
      <vt:lpstr>Physiology</vt:lpstr>
      <vt:lpstr>PowerPoint Presentation</vt:lpstr>
      <vt:lpstr>Course </vt:lpstr>
      <vt:lpstr>Diagnosis</vt:lpstr>
      <vt:lpstr>Management</vt:lpstr>
      <vt:lpstr>6 week old male presents to your office with tiring to feed x 2 weeks and poor weight gain (~10gm/day over the last 4 weeks).  Physical exam reveals normal vital signs but you note mild increased work of breathing with subcostal retractions, liver edge palpable 2cm below the RCM and a III/VI holosystolic murmur loudest at the LLSB.  The next most appropriate intervention is…</vt:lpstr>
      <vt:lpstr>PowerPoint Presentation</vt:lpstr>
      <vt:lpstr>Normal                      Case 1</vt:lpstr>
      <vt:lpstr>Ventricular Septal Defect (VSD)</vt:lpstr>
      <vt:lpstr>PowerPoint Presentation</vt:lpstr>
      <vt:lpstr>Physiology</vt:lpstr>
      <vt:lpstr>What causes blood to flow from LV to RV in an infant with a large VSD? </vt:lpstr>
      <vt:lpstr>Physiology</vt:lpstr>
      <vt:lpstr>Physiology</vt:lpstr>
      <vt:lpstr>Clinical signs and symptoms</vt:lpstr>
      <vt:lpstr>Diagnosis</vt:lpstr>
      <vt:lpstr>PowerPoint Presentation</vt:lpstr>
      <vt:lpstr>Management</vt:lpstr>
      <vt:lpstr>Long term</vt:lpstr>
      <vt:lpstr>Case 3 </vt:lpstr>
      <vt:lpstr>PowerPoint Presentation</vt:lpstr>
      <vt:lpstr>Patent Ductus Arteriosus</vt:lpstr>
      <vt:lpstr>A longstanding large PDA will cause?</vt:lpstr>
      <vt:lpstr>Physiology</vt:lpstr>
      <vt:lpstr>Clinical Signs and Symptoms</vt:lpstr>
      <vt:lpstr>Management</vt:lpstr>
      <vt:lpstr>A teenager with coarcation of the aorta may present with what? </vt:lpstr>
      <vt:lpstr>What is the classic CXR finding is consistent with aortic coarctation? </vt:lpstr>
      <vt:lpstr>Aortic Coarctation</vt:lpstr>
      <vt:lpstr>Obstructive lesions</vt:lpstr>
      <vt:lpstr>Aortic Coarctation</vt:lpstr>
      <vt:lpstr>Physiology</vt:lpstr>
      <vt:lpstr>Clinical Presentation</vt:lpstr>
      <vt:lpstr>PowerPoint Presentation</vt:lpstr>
      <vt:lpstr>Management</vt:lpstr>
      <vt:lpstr>Bicuspid Aortic Valve</vt:lpstr>
      <vt:lpstr>50% of children with congenital bicuspid aortic valves will develop…</vt:lpstr>
      <vt:lpstr>Aortic Stenosis</vt:lpstr>
      <vt:lpstr>What physical exam finding would you expect in moderate-severe valvar pulmonary stenosis?</vt:lpstr>
      <vt:lpstr>PowerPoint Presentation</vt:lpstr>
      <vt:lpstr>A neonate with “critical pulmonary stenosis” has… </vt:lpstr>
      <vt:lpstr>Pulmonary Stenosis</vt:lpstr>
      <vt:lpstr>Next case… Read the Newborn’s ECG</vt:lpstr>
      <vt:lpstr>  </vt:lpstr>
      <vt:lpstr>AV Canal Defects</vt:lpstr>
      <vt:lpstr>AVC basics</vt:lpstr>
      <vt:lpstr>PowerPoint Presentation</vt:lpstr>
      <vt:lpstr>Physiology</vt:lpstr>
      <vt:lpstr>Presentation</vt:lpstr>
      <vt:lpstr>Presentation</vt:lpstr>
      <vt:lpstr>PowerPoint Presentation</vt:lpstr>
      <vt:lpstr>Management</vt:lpstr>
      <vt:lpstr>PowerPoint Presentation</vt:lpstr>
      <vt:lpstr>Anomalous pulmonary veins</vt:lpstr>
      <vt:lpstr>Anomalous pulmonary venous connection </vt:lpstr>
      <vt:lpstr>Physiology</vt:lpstr>
      <vt:lpstr>Presentation: PAPVC</vt:lpstr>
      <vt:lpstr>Management</vt:lpstr>
      <vt:lpstr>PowerPoint Presentation</vt:lpstr>
      <vt:lpstr>Scimitar Syndrome</vt:lpstr>
      <vt:lpstr>Vascular rings</vt:lpstr>
      <vt:lpstr>Thank You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Heart Disease 101</dc:title>
  <dc:creator>Jennifer Tingo</dc:creator>
  <cp:lastModifiedBy>Tingo, Jennifer</cp:lastModifiedBy>
  <cp:revision>63</cp:revision>
  <dcterms:created xsi:type="dcterms:W3CDTF">2016-08-23T15:24:28Z</dcterms:created>
  <dcterms:modified xsi:type="dcterms:W3CDTF">2025-05-20T14:17:29Z</dcterms:modified>
</cp:coreProperties>
</file>