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6" r:id="rId7"/>
    <p:sldId id="263" r:id="rId8"/>
    <p:sldId id="264" r:id="rId9"/>
    <p:sldId id="265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042A94-9DDC-4AE4-0D64-673BA641921C}" v="829" dt="2025-04-11T17:05:55.582"/>
    <p1510:client id="{D833E3FB-E37D-BD49-315D-BC264B3B65C0}" v="292" dt="2025-04-11T14:03:57.9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ychildren.org/English/health-issues/conditions/heart/Pages/Kawasaki-Disease.aspx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Non-infectious Causes of Prolonged or Recurrent Fevers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sz="6000" dirty="0">
              <a:latin typeface="Aptos Display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ACFA3-3AC5-F646-A9F2-606B8CC1A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#4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9C1B0-1236-FF57-8C36-A8696E700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10 year old with history of recurrent fevers</a:t>
            </a:r>
          </a:p>
          <a:p>
            <a:r>
              <a:rPr lang="en-US" dirty="0"/>
              <a:t>Gets a rash when febrile</a:t>
            </a:r>
          </a:p>
          <a:p>
            <a:r>
              <a:rPr lang="en-US" dirty="0"/>
              <a:t>Has frequent joint swelling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4400" dirty="0"/>
              <a:t>What is the differential?</a:t>
            </a:r>
          </a:p>
        </p:txBody>
      </p:sp>
    </p:spTree>
    <p:extLst>
      <p:ext uri="{BB962C8B-B14F-4D97-AF65-F5344CB8AC3E}">
        <p14:creationId xmlns:p14="http://schemas.microsoft.com/office/powerpoint/2010/main" val="1427925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2612F-28D9-B8BD-8BBC-8DEBA8262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DDx: recurrent fever, rash, and joint pain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09A16-65D8-30B2-681F-EC5E3A88E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Juvenile Idiopathic Arthritis</a:t>
            </a:r>
          </a:p>
          <a:p>
            <a:pPr lvl="1"/>
            <a:r>
              <a:rPr lang="en-US" dirty="0"/>
              <a:t>Associated symptoms</a:t>
            </a:r>
          </a:p>
          <a:p>
            <a:pPr lvl="2"/>
            <a:r>
              <a:rPr lang="en-US" dirty="0"/>
              <a:t>evanescent rash</a:t>
            </a:r>
          </a:p>
          <a:p>
            <a:pPr lvl="2"/>
            <a:r>
              <a:rPr lang="en-US" dirty="0"/>
              <a:t>Arthritis (typically involves multiple joints)</a:t>
            </a:r>
          </a:p>
          <a:p>
            <a:pPr lvl="2"/>
            <a:r>
              <a:rPr lang="en-US" dirty="0"/>
              <a:t>Uveitis</a:t>
            </a:r>
          </a:p>
          <a:p>
            <a:pPr lvl="1"/>
            <a:r>
              <a:rPr lang="en-US" dirty="0"/>
              <a:t>Macrophage Activating Syndrome</a:t>
            </a:r>
          </a:p>
          <a:p>
            <a:pPr lvl="2"/>
            <a:r>
              <a:rPr lang="en-US" dirty="0"/>
              <a:t>Life-threatening</a:t>
            </a:r>
          </a:p>
          <a:p>
            <a:pPr lvl="2"/>
            <a:r>
              <a:rPr lang="en-US"/>
              <a:t>Associated with inflammation (very elevated ferritin)</a:t>
            </a:r>
          </a:p>
          <a:p>
            <a:pPr lvl="2"/>
            <a:r>
              <a:rPr lang="en-US" dirty="0"/>
              <a:t>Hepatitis</a:t>
            </a:r>
          </a:p>
          <a:p>
            <a:pPr lvl="2"/>
            <a:r>
              <a:rPr lang="en-US" dirty="0"/>
              <a:t>Abrupt pancytopenia</a:t>
            </a:r>
          </a:p>
        </p:txBody>
      </p:sp>
      <p:pic>
        <p:nvPicPr>
          <p:cNvPr id="4" name="Picture 3" descr="Image">
            <a:extLst>
              <a:ext uri="{FF2B5EF4-FFF2-40B4-BE49-F238E27FC236}">
                <a16:creationId xmlns:a16="http://schemas.microsoft.com/office/drawing/2014/main" id="{A0385EBE-1885-6925-1A15-4BE74AC5E1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457" y="4234869"/>
            <a:ext cx="2743200" cy="1953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359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A9E91-7812-BDC1-3822-3A242664B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DDx: recurrent fever, rash, and joint pain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4B099-CD79-75AE-A9C2-2E736D9E8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Systemic Lupus Erythematosus</a:t>
            </a:r>
          </a:p>
          <a:p>
            <a:endParaRPr lang="en-US" dirty="0"/>
          </a:p>
          <a:p>
            <a:r>
              <a:rPr lang="en-US" dirty="0"/>
              <a:t>H</a:t>
            </a:r>
            <a:r>
              <a:rPr lang="en-US" dirty="0">
                <a:highlight>
                  <a:srgbClr val="FFFF00"/>
                </a:highlight>
              </a:rPr>
              <a:t>ARRIET LANE CHAPTER</a:t>
            </a:r>
          </a:p>
        </p:txBody>
      </p:sp>
    </p:spTree>
    <p:extLst>
      <p:ext uri="{BB962C8B-B14F-4D97-AF65-F5344CB8AC3E}">
        <p14:creationId xmlns:p14="http://schemas.microsoft.com/office/powerpoint/2010/main" val="2435473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813E8-3812-59AF-A199-D39F5A317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CA796-2603-C2DE-AAE0-C6D862726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5 year old female with fever for 8 days</a:t>
            </a:r>
          </a:p>
          <a:p>
            <a:r>
              <a:rPr lang="en-US" dirty="0"/>
              <a:t>On day 2 of illness, developed bilateral eye redness and swelling of the left neck</a:t>
            </a:r>
          </a:p>
          <a:p>
            <a:r>
              <a:rPr lang="en-US" dirty="0"/>
              <a:t>On day 6 of illness, developed maculopapular rash of chest and abdomen</a:t>
            </a:r>
          </a:p>
          <a:p>
            <a:r>
              <a:rPr lang="en-US" dirty="0"/>
              <a:t>Parents noticed that she's also been having chapped lips and she is very irritable</a:t>
            </a:r>
          </a:p>
        </p:txBody>
      </p:sp>
    </p:spTree>
    <p:extLst>
      <p:ext uri="{BB962C8B-B14F-4D97-AF65-F5344CB8AC3E}">
        <p14:creationId xmlns:p14="http://schemas.microsoft.com/office/powerpoint/2010/main" val="3864137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6F147-6C36-32C1-DECB-F70D0555D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Kawasaki Disease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DAD7F-755D-9C11-4369-0022C1C81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9361"/>
            <a:ext cx="5267865" cy="443760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Inflammatory vasculitis</a:t>
            </a:r>
          </a:p>
          <a:p>
            <a:r>
              <a:rPr lang="en-US" dirty="0"/>
              <a:t>Affects mostly medium-vessel arteries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US" dirty="0"/>
          </a:p>
        </p:txBody>
      </p:sp>
      <p:pic>
        <p:nvPicPr>
          <p:cNvPr id="4" name="Picture 3" descr="CRASH and Burn: Kawasaki Disease Signs and Symptoms Acronym | Osmosis">
            <a:extLst>
              <a:ext uri="{FF2B5EF4-FFF2-40B4-BE49-F238E27FC236}">
                <a16:creationId xmlns:a16="http://schemas.microsoft.com/office/drawing/2014/main" id="{05123029-CAD9-82DB-7EED-3EFDAFE18C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36231" y="1143898"/>
            <a:ext cx="6099234" cy="4440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80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awasaki Disease in Infants &amp; Young Children - HealthyChildren.org">
            <a:extLst>
              <a:ext uri="{FF2B5EF4-FFF2-40B4-BE49-F238E27FC236}">
                <a16:creationId xmlns:a16="http://schemas.microsoft.com/office/drawing/2014/main" id="{3CBBCCE4-77D6-E7CB-0178-853C7B682C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155" y="906307"/>
            <a:ext cx="11714668" cy="524666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5219536-CB75-2398-F263-3585B7923979}"/>
              </a:ext>
            </a:extLst>
          </p:cNvPr>
          <p:cNvSpPr txBox="1"/>
          <p:nvPr/>
        </p:nvSpPr>
        <p:spPr>
          <a:xfrm>
            <a:off x="117959" y="6485495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>
                <a:hlinkClick r:id="rId3"/>
              </a:rPr>
              <a:t>Source</a:t>
            </a:r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56951952-BC3D-B35A-B470-7AC69FDBC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181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0044E-3E78-873B-2F32-E6C85FD65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A3352-7A5F-CA7A-BBF0-3D7E929A3E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2 year old male with recurrent episodes of fever</a:t>
            </a:r>
          </a:p>
          <a:p>
            <a:pPr marL="457200" indent="-457200"/>
            <a:r>
              <a:rPr lang="en-US" dirty="0"/>
              <a:t>Associated with mouth sores and neck swelling</a:t>
            </a:r>
          </a:p>
        </p:txBody>
      </p:sp>
      <p:pic>
        <p:nvPicPr>
          <p:cNvPr id="4" name="Picture 3" descr="Periodic fever, aphthous stomatitis, pharyngitis, and adenitis (PFAPA)  syndrome - ScienceDirect">
            <a:extLst>
              <a:ext uri="{FF2B5EF4-FFF2-40B4-BE49-F238E27FC236}">
                <a16:creationId xmlns:a16="http://schemas.microsoft.com/office/drawing/2014/main" id="{BFBBC67E-5E94-4D28-3108-044F9DF20E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7483" y="2821512"/>
            <a:ext cx="5753335" cy="38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323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CC12A-CB45-B8A7-A54F-84BD88E1A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PFAPA: </a:t>
            </a:r>
            <a:r>
              <a:rPr lang="en-US" sz="2500" dirty="0"/>
              <a:t>Periodic Fever with Aphthous Stomatitis, Pharyngitis, Adenitis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C17B77-1AF1-9B77-FBC6-01BAED644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Must have at least 1 of the three symptoms </a:t>
            </a:r>
          </a:p>
          <a:p>
            <a:endParaRPr lang="en-US" dirty="0"/>
          </a:p>
          <a:p>
            <a:r>
              <a:rPr lang="en-US" dirty="0"/>
              <a:t>No associated neutropenia</a:t>
            </a:r>
          </a:p>
          <a:p>
            <a:pPr lvl="1"/>
            <a:r>
              <a:rPr lang="en-US" dirty="0"/>
              <a:t>Would consider cyclic neutropenia if neutropenic with the typical PFAPA symptoms</a:t>
            </a:r>
          </a:p>
        </p:txBody>
      </p:sp>
    </p:spTree>
    <p:extLst>
      <p:ext uri="{BB962C8B-B14F-4D97-AF65-F5344CB8AC3E}">
        <p14:creationId xmlns:p14="http://schemas.microsoft.com/office/powerpoint/2010/main" val="1557722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95AA7-511E-E6E9-E5FE-BFBB44482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7EE8A-C0BE-2AA4-291A-6E12D08C8A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8 year old with fever, rash, and knee and hip pain</a:t>
            </a:r>
          </a:p>
          <a:p>
            <a:r>
              <a:rPr lang="en-US" dirty="0"/>
              <a:t>Recently diagnosed with viral illness with symptoms of fever and sore throat</a:t>
            </a:r>
          </a:p>
        </p:txBody>
      </p:sp>
      <p:pic>
        <p:nvPicPr>
          <p:cNvPr id="4" name="Picture 3" descr="Erythema Marginatum">
            <a:extLst>
              <a:ext uri="{FF2B5EF4-FFF2-40B4-BE49-F238E27FC236}">
                <a16:creationId xmlns:a16="http://schemas.microsoft.com/office/drawing/2014/main" id="{90450C8E-DF02-E30D-2845-F8BF477AC8E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-323" b="24555"/>
          <a:stretch/>
        </p:blipFill>
        <p:spPr>
          <a:xfrm>
            <a:off x="3375285" y="3177769"/>
            <a:ext cx="4866829" cy="3312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077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0B12C-E289-3EDC-87E2-DA9E03076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Rheumatic Fever</a:t>
            </a:r>
          </a:p>
        </p:txBody>
      </p:sp>
      <p:pic>
        <p:nvPicPr>
          <p:cNvPr id="4" name="Content Placeholder 3" descr="Acute Rheumatic Fever by E. Rusingiza | OPENPediatrics">
            <a:extLst>
              <a:ext uri="{FF2B5EF4-FFF2-40B4-BE49-F238E27FC236}">
                <a16:creationId xmlns:a16="http://schemas.microsoft.com/office/drawing/2014/main" id="{AAA9813F-8EF2-22B9-03DA-26BD884932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3541" y="1710606"/>
            <a:ext cx="7735712" cy="4351338"/>
          </a:xfrm>
        </p:spPr>
      </p:pic>
    </p:spTree>
    <p:extLst>
      <p:ext uri="{BB962C8B-B14F-4D97-AF65-F5344CB8AC3E}">
        <p14:creationId xmlns:p14="http://schemas.microsoft.com/office/powerpoint/2010/main" val="890215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EF793-4AB9-1B39-FB11-094F210A7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Up-To-Date Recurrent Fever Algorithm</a:t>
            </a:r>
          </a:p>
        </p:txBody>
      </p:sp>
      <p:pic>
        <p:nvPicPr>
          <p:cNvPr id="4" name="Content Placeholder 3" descr="Image">
            <a:extLst>
              <a:ext uri="{FF2B5EF4-FFF2-40B4-BE49-F238E27FC236}">
                <a16:creationId xmlns:a16="http://schemas.microsoft.com/office/drawing/2014/main" id="{3679C465-0CD0-5121-CD4C-B5CB0A617C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7329" y="1365550"/>
            <a:ext cx="10244169" cy="5127714"/>
          </a:xfrm>
        </p:spPr>
      </p:pic>
    </p:spTree>
    <p:extLst>
      <p:ext uri="{BB962C8B-B14F-4D97-AF65-F5344CB8AC3E}">
        <p14:creationId xmlns:p14="http://schemas.microsoft.com/office/powerpoint/2010/main" val="2612068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Non-infectious Causes of Prolonged or Recurrent Fevers</vt:lpstr>
      <vt:lpstr>Case #1</vt:lpstr>
      <vt:lpstr>Kawasaki Disease</vt:lpstr>
      <vt:lpstr>PowerPoint Presentation</vt:lpstr>
      <vt:lpstr>Case #2</vt:lpstr>
      <vt:lpstr>PFAPA: Periodic Fever with Aphthous Stomatitis, Pharyngitis, Adenitis</vt:lpstr>
      <vt:lpstr>Case #3</vt:lpstr>
      <vt:lpstr>Rheumatic Fever</vt:lpstr>
      <vt:lpstr>Up-To-Date Recurrent Fever Algorithm</vt:lpstr>
      <vt:lpstr>Case #4</vt:lpstr>
      <vt:lpstr>DDx: recurrent fever, rash, and joint pain</vt:lpstr>
      <vt:lpstr>DDx: recurrent fever, rash, and joint pain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205</cp:revision>
  <dcterms:created xsi:type="dcterms:W3CDTF">2025-04-11T13:52:42Z</dcterms:created>
  <dcterms:modified xsi:type="dcterms:W3CDTF">2025-06-18T16:05:17Z</dcterms:modified>
</cp:coreProperties>
</file>