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9" r:id="rId3"/>
    <p:sldId id="261" r:id="rId4"/>
    <p:sldId id="260" r:id="rId5"/>
    <p:sldId id="262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38"/>
  </p:normalViewPr>
  <p:slideViewPr>
    <p:cSldViewPr snapToGrid="0" snapToObjects="1">
      <p:cViewPr varScale="1">
        <p:scale>
          <a:sx n="123" d="100"/>
          <a:sy n="123" d="100"/>
        </p:scale>
        <p:origin x="2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EE8C-7EDF-1749-B21A-DA8EDF5FA83F}" type="datetimeFigureOut">
              <a:rPr lang="en-US" smtClean="0"/>
              <a:t>9/18/22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AE27-990F-B249-BE00-2CD7BEE83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52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EE8C-7EDF-1749-B21A-DA8EDF5FA83F}" type="datetimeFigureOut">
              <a:rPr lang="en-US" smtClean="0"/>
              <a:t>9/18/22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AE27-990F-B249-BE00-2CD7BEE83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9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EE8C-7EDF-1749-B21A-DA8EDF5FA83F}" type="datetimeFigureOut">
              <a:rPr lang="en-US" smtClean="0"/>
              <a:t>9/18/22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AE27-990F-B249-BE00-2CD7BEE8380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29927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EE8C-7EDF-1749-B21A-DA8EDF5FA83F}" type="datetimeFigureOut">
              <a:rPr lang="en-US" smtClean="0"/>
              <a:t>9/18/22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AE27-990F-B249-BE00-2CD7BEE83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7155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EE8C-7EDF-1749-B21A-DA8EDF5FA83F}" type="datetimeFigureOut">
              <a:rPr lang="en-US" smtClean="0"/>
              <a:t>9/18/22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AE27-990F-B249-BE00-2CD7BEE838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2596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EE8C-7EDF-1749-B21A-DA8EDF5FA83F}" type="datetimeFigureOut">
              <a:rPr lang="en-US" smtClean="0"/>
              <a:t>9/18/22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AE27-990F-B249-BE00-2CD7BEE83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4591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EE8C-7EDF-1749-B21A-DA8EDF5FA83F}" type="datetimeFigureOut">
              <a:rPr lang="en-US" smtClean="0"/>
              <a:t>9/18/22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AE27-990F-B249-BE00-2CD7BEE83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7933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EE8C-7EDF-1749-B21A-DA8EDF5FA83F}" type="datetimeFigureOut">
              <a:rPr lang="en-US" smtClean="0"/>
              <a:t>9/18/22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AE27-990F-B249-BE00-2CD7BEE83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67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EE8C-7EDF-1749-B21A-DA8EDF5FA83F}" type="datetimeFigureOut">
              <a:rPr lang="en-US" smtClean="0"/>
              <a:t>9/18/22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AE27-990F-B249-BE00-2CD7BEE83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295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EE8C-7EDF-1749-B21A-DA8EDF5FA83F}" type="datetimeFigureOut">
              <a:rPr lang="en-US" smtClean="0"/>
              <a:t>9/18/22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AE27-990F-B249-BE00-2CD7BEE83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185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EE8C-7EDF-1749-B21A-DA8EDF5FA83F}" type="datetimeFigureOut">
              <a:rPr lang="en-US" smtClean="0"/>
              <a:t>9/18/22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AE27-990F-B249-BE00-2CD7BEE83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53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EE8C-7EDF-1749-B21A-DA8EDF5FA83F}" type="datetimeFigureOut">
              <a:rPr lang="en-US" smtClean="0"/>
              <a:t>9/18/22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AE27-990F-B249-BE00-2CD7BEE83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470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EE8C-7EDF-1749-B21A-DA8EDF5FA83F}" type="datetimeFigureOut">
              <a:rPr lang="en-US" smtClean="0"/>
              <a:t>9/18/22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AE27-990F-B249-BE00-2CD7BEE83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3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EE8C-7EDF-1749-B21A-DA8EDF5FA83F}" type="datetimeFigureOut">
              <a:rPr lang="en-US" smtClean="0"/>
              <a:t>9/18/22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AE27-990F-B249-BE00-2CD7BEE83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106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EE8C-7EDF-1749-B21A-DA8EDF5FA83F}" type="datetimeFigureOut">
              <a:rPr lang="en-US" smtClean="0"/>
              <a:t>9/18/22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AE27-990F-B249-BE00-2CD7BEE83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050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EE8C-7EDF-1749-B21A-DA8EDF5FA83F}" type="datetimeFigureOut">
              <a:rPr lang="en-US" smtClean="0"/>
              <a:t>9/18/22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AE27-990F-B249-BE00-2CD7BEE83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811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2EE8C-7EDF-1749-B21A-DA8EDF5FA83F}" type="datetimeFigureOut">
              <a:rPr lang="en-US" smtClean="0"/>
              <a:t>9/18/22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F7DAE27-990F-B249-BE00-2CD7BEE83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30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016/j.jada.2009.10.03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C36D1-7F03-BF59-C6D7-3AF1FA4F6A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4337" y="1265314"/>
            <a:ext cx="4299666" cy="3249131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Food Selectivity in ASD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AF370D-B362-195F-1209-78F053E405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4336" y="4514446"/>
            <a:ext cx="4299666" cy="87104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Thomas Davis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5A7802B6-FF37-40CF-A7E2-6F2A0D9A9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7" name="Graphic 6" descr="Fork and knife">
            <a:extLst>
              <a:ext uri="{FF2B5EF4-FFF2-40B4-BE49-F238E27FC236}">
                <a16:creationId xmlns:a16="http://schemas.microsoft.com/office/drawing/2014/main" id="{051F71B1-307A-B9EE-8299-AD74D6CE6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8604" y="1550139"/>
            <a:ext cx="3765692" cy="376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07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B8D81-5C2C-54F2-4082-90E3DE096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2CF65-7E82-0418-8439-4EAA5093A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Multiple studies including parent reporting often report that their children are very selective eaters with limitations on food acceptance that might be as lot as 5 foods.</a:t>
            </a:r>
          </a:p>
          <a:p>
            <a:r>
              <a:rPr lang="en-US" dirty="0"/>
              <a:t>The most common thought is that this is related to sensory factors such as color, texture, smell, and temperature.</a:t>
            </a:r>
          </a:p>
          <a:p>
            <a:r>
              <a:rPr lang="en-US" dirty="0"/>
              <a:t>Extreme food selectivity can cause both stress for families as well as nutritional deficiencies</a:t>
            </a:r>
          </a:p>
        </p:txBody>
      </p:sp>
    </p:spTree>
    <p:extLst>
      <p:ext uri="{BB962C8B-B14F-4D97-AF65-F5344CB8AC3E}">
        <p14:creationId xmlns:p14="http://schemas.microsoft.com/office/powerpoint/2010/main" val="3243204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D62C4-D2E5-9A9F-BCD4-A3276AF66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Causes of Selectivity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B8B95F-FA3B-9D1A-82E0-D040D66A9C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Tactile Defensiveness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43451A-7FDC-A3D4-4F49-FFA6726CFD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Specific sensitivity to tactile sensations that may contribute to early feeding selectivity</a:t>
            </a:r>
          </a:p>
          <a:p>
            <a:r>
              <a:rPr lang="en-US" dirty="0"/>
              <a:t>In one study, children who scored high on the Sensory Profile for TD had significant differences in diet.</a:t>
            </a:r>
          </a:p>
          <a:p>
            <a:r>
              <a:rPr lang="en-US" dirty="0"/>
              <a:t>They were noted to have poor or fair diets, hesitated to eat unfamiliar foods and refused foods due to tactile sensations (temperature, texture, etc.)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C8A5B-4CCD-49AF-982B-2F842DB3A8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Additional causes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F587F4-466F-0922-C7C2-7B47937ACE4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One can imagine how olfactory over responsiveness could lead to difficulty eating in a crowded cafeteria in school.</a:t>
            </a:r>
          </a:p>
          <a:p>
            <a:r>
              <a:rPr lang="en-US" dirty="0"/>
              <a:t>Due to overstimulation around mealtimes, the stress becomes perpetuated and makes family meals themselves a source of stress</a:t>
            </a:r>
          </a:p>
        </p:txBody>
      </p:sp>
    </p:spTree>
    <p:extLst>
      <p:ext uri="{BB962C8B-B14F-4D97-AF65-F5344CB8AC3E}">
        <p14:creationId xmlns:p14="http://schemas.microsoft.com/office/powerpoint/2010/main" val="2114962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CE54C-ED45-F138-1552-5A6B854C8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Nutritional Deficiency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3A909B1-C7C6-A5F2-A64A-9C3C60437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Anecdotal cases of scurvy have been reported due to extreme dietary restrictions</a:t>
            </a:r>
          </a:p>
          <a:p>
            <a:r>
              <a:rPr lang="en-US" dirty="0"/>
              <a:t>Overall, studies have shown most often deficiencies in consuming fruits and vegetables</a:t>
            </a:r>
          </a:p>
          <a:p>
            <a:pPr lvl="1"/>
            <a:r>
              <a:rPr lang="en-US" dirty="0"/>
              <a:t>Intake of </a:t>
            </a:r>
            <a:r>
              <a:rPr lang="en-US" b="1" dirty="0"/>
              <a:t>iron</a:t>
            </a:r>
            <a:r>
              <a:rPr lang="en-US" dirty="0"/>
              <a:t>, </a:t>
            </a:r>
            <a:r>
              <a:rPr lang="en-US" b="1" dirty="0"/>
              <a:t>vitamin D</a:t>
            </a:r>
            <a:r>
              <a:rPr lang="en-US" dirty="0"/>
              <a:t>, </a:t>
            </a:r>
            <a:r>
              <a:rPr lang="en-US" b="1" dirty="0"/>
              <a:t>vitamin C</a:t>
            </a:r>
            <a:r>
              <a:rPr lang="en-US" dirty="0"/>
              <a:t>, niacin, riboflavin, calcium and zinc were found to be deficient in the diets of children studied, however there was no control group in these studies leading to difficulty with interpretation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504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31576-7C31-C6A1-0D20-0B53B5468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220DF-87C4-6468-E04B-13A5E5B10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creates an additional layer of complexity for patients with nutritional or growth deficiencies</a:t>
            </a:r>
          </a:p>
          <a:p>
            <a:r>
              <a:rPr lang="en-US" dirty="0"/>
              <a:t>It is important, therefore, in these patients to understand their specific diet and the sensory inputs that might cause them stress. </a:t>
            </a:r>
          </a:p>
          <a:p>
            <a:r>
              <a:rPr lang="en-US" dirty="0"/>
              <a:t>A multi-modal team with input from dieticians and OT can be helpful to design a diet that would meet nutritional needs while alleviating food selectivity. </a:t>
            </a:r>
          </a:p>
        </p:txBody>
      </p:sp>
    </p:spTree>
    <p:extLst>
      <p:ext uri="{BB962C8B-B14F-4D97-AF65-F5344CB8AC3E}">
        <p14:creationId xmlns:p14="http://schemas.microsoft.com/office/powerpoint/2010/main" val="4094922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F4B1D-F13A-4AA9-DD2C-B1AC45F08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18300-B2FD-F008-E994-79192354E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Cermak, S. A., Curtin, C., &amp; Bandini, L. G. (2010). Food selectivity and sensory sensitivity in children with autism spectrum disorders. </a:t>
            </a:r>
            <a:r>
              <a:rPr lang="en-US" i="1" dirty="0"/>
              <a:t>Journal of the American Dietetic Association</a:t>
            </a:r>
            <a:r>
              <a:rPr lang="en-US" dirty="0"/>
              <a:t>, </a:t>
            </a:r>
            <a:r>
              <a:rPr lang="en-US" i="1" dirty="0"/>
              <a:t>110</a:t>
            </a:r>
            <a:r>
              <a:rPr lang="en-US" dirty="0"/>
              <a:t>(2), 238–246. </a:t>
            </a:r>
            <a:r>
              <a:rPr lang="en-US" dirty="0">
                <a:hlinkClick r:id="rId2"/>
              </a:rPr>
              <a:t>https://doi.org/10.1016/j.jada.2009.10.032</a:t>
            </a:r>
            <a:endParaRPr lang="en-US" dirty="0"/>
          </a:p>
          <a:p>
            <a:r>
              <a:rPr lang="en-US" dirty="0"/>
              <a:t>Xu G, </a:t>
            </a:r>
            <a:r>
              <a:rPr lang="en-US" dirty="0" err="1"/>
              <a:t>Snetselaar</a:t>
            </a:r>
            <a:r>
              <a:rPr lang="en-US" dirty="0"/>
              <a:t> LG, Jing J, Liu B, Strathearn L, Bao W. Association of Food Allergy and Other Allergic Conditions With Autism Spectrum Disorder in Children. </a:t>
            </a:r>
            <a:r>
              <a:rPr lang="en-US" i="1" dirty="0"/>
              <a:t>JAMA </a:t>
            </a:r>
            <a:r>
              <a:rPr lang="en-US" i="1" dirty="0" err="1"/>
              <a:t>Netw</a:t>
            </a:r>
            <a:r>
              <a:rPr lang="en-US" i="1" dirty="0"/>
              <a:t> Open.</a:t>
            </a:r>
            <a:r>
              <a:rPr lang="en-US" dirty="0"/>
              <a:t> 2018;1(2):e180279. doi:10.1001/jamanetworkopen.2018.0279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5790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{9A247E4A-5FF1-9A41-AE78-D51830E7F8F7}tf10001060</Template>
  <TotalTime>317</TotalTime>
  <Words>419</Words>
  <Application>Microsoft Macintosh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Food Selectivity in ASD</vt:lpstr>
      <vt:lpstr>Background</vt:lpstr>
      <vt:lpstr>Causes of Selectivity</vt:lpstr>
      <vt:lpstr>Nutritional Deficiency</vt:lpstr>
      <vt:lpstr>Implications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Sensitivities in ASD</dc:title>
  <dc:creator>Davis, Thomas J.</dc:creator>
  <cp:lastModifiedBy>Davis, Thomas J.</cp:lastModifiedBy>
  <cp:revision>2</cp:revision>
  <dcterms:created xsi:type="dcterms:W3CDTF">2022-09-18T14:42:59Z</dcterms:created>
  <dcterms:modified xsi:type="dcterms:W3CDTF">2022-09-18T20:00:14Z</dcterms:modified>
</cp:coreProperties>
</file>