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notesMasterIdLst>
    <p:notesMasterId r:id="rId31"/>
  </p:notesMasterIdLst>
  <p:sldIdLst>
    <p:sldId id="256" r:id="rId2"/>
    <p:sldId id="315" r:id="rId3"/>
    <p:sldId id="321" r:id="rId4"/>
    <p:sldId id="323" r:id="rId5"/>
    <p:sldId id="324" r:id="rId6"/>
    <p:sldId id="326" r:id="rId7"/>
    <p:sldId id="328" r:id="rId8"/>
    <p:sldId id="330" r:id="rId9"/>
    <p:sldId id="331" r:id="rId10"/>
    <p:sldId id="332" r:id="rId11"/>
    <p:sldId id="334" r:id="rId12"/>
    <p:sldId id="335" r:id="rId13"/>
    <p:sldId id="337" r:id="rId14"/>
    <p:sldId id="338" r:id="rId15"/>
    <p:sldId id="354" r:id="rId16"/>
    <p:sldId id="339" r:id="rId17"/>
    <p:sldId id="342" r:id="rId18"/>
    <p:sldId id="343" r:id="rId19"/>
    <p:sldId id="344" r:id="rId20"/>
    <p:sldId id="345" r:id="rId21"/>
    <p:sldId id="355" r:id="rId22"/>
    <p:sldId id="346" r:id="rId23"/>
    <p:sldId id="347" r:id="rId24"/>
    <p:sldId id="349" r:id="rId25"/>
    <p:sldId id="350" r:id="rId26"/>
    <p:sldId id="351" r:id="rId27"/>
    <p:sldId id="353" r:id="rId28"/>
    <p:sldId id="340" r:id="rId29"/>
    <p:sldId id="35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74576" autoAdjust="0"/>
  </p:normalViewPr>
  <p:slideViewPr>
    <p:cSldViewPr snapToGrid="0">
      <p:cViewPr varScale="1">
        <p:scale>
          <a:sx n="89" d="100"/>
          <a:sy n="89" d="100"/>
        </p:scale>
        <p:origin x="13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go, Jennifer" userId="0624053c-50aa-4da9-8ea0-a900c4bc50c6" providerId="ADAL" clId="{AA3296DF-7889-4588-964F-415370B088D0}"/>
    <pc:docChg chg="modSld">
      <pc:chgData name="Tingo, Jennifer" userId="0624053c-50aa-4da9-8ea0-a900c4bc50c6" providerId="ADAL" clId="{AA3296DF-7889-4588-964F-415370B088D0}" dt="2025-05-16T15:34:31.852" v="6" actId="6549"/>
      <pc:docMkLst>
        <pc:docMk/>
      </pc:docMkLst>
      <pc:sldChg chg="modSp mod">
        <pc:chgData name="Tingo, Jennifer" userId="0624053c-50aa-4da9-8ea0-a900c4bc50c6" providerId="ADAL" clId="{AA3296DF-7889-4588-964F-415370B088D0}" dt="2025-05-16T15:34:31.852" v="6" actId="6549"/>
        <pc:sldMkLst>
          <pc:docMk/>
          <pc:sldMk cId="1210746425" sldId="353"/>
        </pc:sldMkLst>
        <pc:spChg chg="mod">
          <ac:chgData name="Tingo, Jennifer" userId="0624053c-50aa-4da9-8ea0-a900c4bc50c6" providerId="ADAL" clId="{AA3296DF-7889-4588-964F-415370B088D0}" dt="2025-05-16T15:34:31.852" v="6" actId="6549"/>
          <ac:spMkLst>
            <pc:docMk/>
            <pc:sldMk cId="1210746425" sldId="35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D03E3-C292-401E-AC6F-4F922D09683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BAD1D-E57E-4910-A1E9-BC5026C10E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3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E371CB3-78F5-4F1A-A613-CF0662412CED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71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A2E49E1-B811-4928-8D65-550495C31AB9}" type="slidenum">
              <a:rPr lang="en-US" altLang="en-US" sz="1200">
                <a:latin typeface="Arial" panose="020B0604020202020204" pitchFamily="34" charset="0"/>
              </a:rPr>
              <a:pPr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6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064B1E-C538-45B9-B9D8-ADE4D96FEB96}" type="slidenum">
              <a:rPr lang="en-US" altLang="en-US" sz="1200">
                <a:latin typeface="Arial" panose="020B0604020202020204" pitchFamily="34" charset="0"/>
              </a:rPr>
              <a:pPr/>
              <a:t>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1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BAD1D-E57E-4910-A1E9-BC5026C10E9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8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A35BD02-551F-4962-85B6-6F87EDF91485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0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is PS, D is VSD</a:t>
            </a:r>
          </a:p>
          <a:p>
            <a:endParaRPr lang="en-US" dirty="0"/>
          </a:p>
          <a:p>
            <a:r>
              <a:rPr lang="en-US" altLang="en-US" sz="2000" b="1" dirty="0">
                <a:cs typeface="Arial" panose="020B0604020202020204" pitchFamily="34" charset="0"/>
              </a:rPr>
              <a:t>In systole:  </a:t>
            </a:r>
          </a:p>
          <a:p>
            <a:pPr lvl="1"/>
            <a:r>
              <a:rPr lang="en-US" altLang="en-US" sz="1800" b="1" dirty="0">
                <a:cs typeface="Arial" panose="020B0604020202020204" pitchFamily="34" charset="0"/>
              </a:rPr>
              <a:t>Semilunar valves are open to allow for ventricular ejection</a:t>
            </a:r>
          </a:p>
          <a:p>
            <a:pPr lvl="1"/>
            <a:r>
              <a:rPr lang="en-US" altLang="en-US" sz="1800" b="1" dirty="0">
                <a:cs typeface="Arial" panose="020B0604020202020204" pitchFamily="34" charset="0"/>
              </a:rPr>
              <a:t>AV valves are closed </a:t>
            </a:r>
          </a:p>
          <a:p>
            <a:endParaRPr lang="en-US" altLang="en-US" sz="2000" b="1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Arial" panose="020B0604020202020204" pitchFamily="34" charset="0"/>
              </a:rPr>
              <a:t>Systolic Ejection (Mid Systolic) Murmur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cs typeface="Arial" panose="020B0604020202020204" pitchFamily="34" charset="0"/>
              </a:rPr>
              <a:t>Semilunar valve or outflow obstruction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1400" b="1" dirty="0">
                <a:cs typeface="Arial" panose="020B0604020202020204" pitchFamily="34" charset="0"/>
              </a:rPr>
              <a:t>AS, PS, </a:t>
            </a:r>
            <a:r>
              <a:rPr lang="en-US" altLang="en-US" sz="1400" b="1" dirty="0" err="1">
                <a:cs typeface="Arial" panose="020B0604020202020204" pitchFamily="34" charset="0"/>
              </a:rPr>
              <a:t>Coarctation</a:t>
            </a:r>
            <a:r>
              <a:rPr lang="en-US" altLang="en-US" sz="1400" b="1" dirty="0">
                <a:cs typeface="Arial" panose="020B0604020202020204" pitchFamily="34" charset="0"/>
              </a:rPr>
              <a:t>, </a:t>
            </a:r>
            <a:r>
              <a:rPr lang="en-US" altLang="en-US" sz="1400" b="1" dirty="0" err="1">
                <a:cs typeface="Arial" panose="020B0604020202020204" pitchFamily="34" charset="0"/>
              </a:rPr>
              <a:t>SubAS</a:t>
            </a:r>
            <a:r>
              <a:rPr lang="en-US" altLang="en-US" sz="1400" b="1" dirty="0">
                <a:cs typeface="Arial" panose="020B0604020202020204" pitchFamily="34" charset="0"/>
              </a:rPr>
              <a:t>, hypertrophic cardiomyopathy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800" b="1" dirty="0">
                <a:cs typeface="Arial" panose="020B0604020202020204" pitchFamily="34" charset="0"/>
              </a:rPr>
              <a:t>Increased blood flow across the semilunar valves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1200" b="1" dirty="0">
                <a:cs typeface="Arial" panose="020B0604020202020204" pitchFamily="34" charset="0"/>
              </a:rPr>
              <a:t>Hyperkinetic states, anemia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1400" b="1" dirty="0">
                <a:cs typeface="Arial" panose="020B0604020202020204" pitchFamily="34" charset="0"/>
              </a:rPr>
              <a:t>Significant AI/PI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en-US" sz="1400" b="1" dirty="0">
                <a:cs typeface="Arial" panose="020B0604020202020204" pitchFamily="34" charset="0"/>
              </a:rPr>
              <a:t>ASD, VSD cause increased flow across the pulmonic valve</a:t>
            </a:r>
          </a:p>
          <a:p>
            <a:r>
              <a:rPr lang="en-US" altLang="en-US" sz="2000" b="1" dirty="0" err="1"/>
              <a:t>Holosystolic</a:t>
            </a:r>
            <a:endParaRPr lang="en-US" altLang="en-US" sz="2000" b="1" dirty="0"/>
          </a:p>
          <a:p>
            <a:pPr lvl="1"/>
            <a:r>
              <a:rPr lang="en-US" altLang="en-US" b="1" dirty="0"/>
              <a:t>Ventricular septal defect, mitral regurgitation, tricuspid regurgitation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BAD1D-E57E-4910-A1E9-BC5026C10E9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3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A: PI</a:t>
            </a:r>
          </a:p>
          <a:p>
            <a:r>
              <a:rPr lang="en-US" dirty="0"/>
              <a:t>B: rumble</a:t>
            </a:r>
            <a:r>
              <a:rPr lang="en-US" baseline="0" dirty="0"/>
              <a:t> from significant PI</a:t>
            </a:r>
          </a:p>
          <a:p>
            <a:r>
              <a:rPr lang="en-US" baseline="0" dirty="0"/>
              <a:t>C: Mild MS</a:t>
            </a:r>
          </a:p>
          <a:p>
            <a:endParaRPr lang="en-US" baseline="0" dirty="0"/>
          </a:p>
          <a:p>
            <a:pPr>
              <a:lnSpc>
                <a:spcPct val="80000"/>
              </a:lnSpc>
            </a:pPr>
            <a:r>
              <a:rPr lang="en-US" altLang="en-US" sz="2400" b="1" dirty="0"/>
              <a:t>In diastole: 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AV valves are open to allow for ventricular filling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Semilunar valves are closed</a:t>
            </a:r>
          </a:p>
          <a:p>
            <a:pPr>
              <a:lnSpc>
                <a:spcPct val="80000"/>
              </a:lnSpc>
            </a:pPr>
            <a:endParaRPr lang="en-US" altLang="en-US" sz="2400" b="1" dirty="0"/>
          </a:p>
          <a:p>
            <a:pPr>
              <a:lnSpc>
                <a:spcPct val="80000"/>
              </a:lnSpc>
            </a:pPr>
            <a:r>
              <a:rPr lang="en-US" altLang="en-US" sz="2400" b="1" dirty="0"/>
              <a:t>Early diastolic 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Regurgitation, after semilunar valve closure</a:t>
            </a:r>
          </a:p>
          <a:p>
            <a:pPr lvl="2">
              <a:lnSpc>
                <a:spcPct val="80000"/>
              </a:lnSpc>
            </a:pPr>
            <a:r>
              <a:rPr lang="en-US" altLang="en-US" b="1" dirty="0"/>
              <a:t>Aortic regurgitation, Pulmonary regurgitation</a:t>
            </a:r>
          </a:p>
          <a:p>
            <a:pPr lvl="2">
              <a:lnSpc>
                <a:spcPct val="80000"/>
              </a:lnSpc>
            </a:pPr>
            <a:r>
              <a:rPr lang="en-US" altLang="en-US" b="1" dirty="0"/>
              <a:t>High pitched, decrescendo</a:t>
            </a:r>
          </a:p>
          <a:p>
            <a:r>
              <a:rPr lang="en-US" baseline="0" dirty="0"/>
              <a:t>\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/>
              <a:t>Mid diastolic</a:t>
            </a:r>
          </a:p>
          <a:p>
            <a:pPr lvl="1">
              <a:lnSpc>
                <a:spcPct val="80000"/>
              </a:lnSpc>
            </a:pPr>
            <a:r>
              <a:rPr lang="en-US" altLang="en-US" sz="1600" b="1" dirty="0"/>
              <a:t>Stenosis of an AV valve</a:t>
            </a:r>
          </a:p>
          <a:p>
            <a:pPr lvl="2">
              <a:lnSpc>
                <a:spcPct val="80000"/>
              </a:lnSpc>
            </a:pPr>
            <a:r>
              <a:rPr lang="en-US" altLang="en-US" sz="1400" b="1" dirty="0"/>
              <a:t>Mitral/Tricuspid stenosis, </a:t>
            </a:r>
            <a:r>
              <a:rPr lang="en-US" altLang="en-US" sz="1400" b="1" dirty="0" err="1"/>
              <a:t>Cor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triatriatum</a:t>
            </a:r>
            <a:endParaRPr lang="en-US" altLang="en-US" sz="1400" b="1" dirty="0"/>
          </a:p>
          <a:p>
            <a:pPr lvl="1">
              <a:lnSpc>
                <a:spcPct val="80000"/>
              </a:lnSpc>
            </a:pPr>
            <a:r>
              <a:rPr lang="en-US" altLang="en-US" sz="1600" b="1" dirty="0"/>
              <a:t>Increased blood flow across </a:t>
            </a:r>
            <a:r>
              <a:rPr lang="en-US" altLang="en-US" sz="1600" b="1" dirty="0" err="1"/>
              <a:t>nonstenotic</a:t>
            </a:r>
            <a:r>
              <a:rPr lang="en-US" altLang="en-US" sz="1600" b="1" dirty="0"/>
              <a:t> mitral valve </a:t>
            </a:r>
          </a:p>
          <a:p>
            <a:pPr lvl="2">
              <a:lnSpc>
                <a:spcPct val="80000"/>
              </a:lnSpc>
            </a:pPr>
            <a:r>
              <a:rPr lang="en-US" altLang="en-US" sz="1400" b="1" dirty="0"/>
              <a:t>Mitral/Tricuspid regurgitation, VSD or PDA (relative MS), ASD or Partial veins (relative TS)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BAD1D-E57E-4910-A1E9-BC5026C10E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5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A5B8F15-E2D4-48A8-B4C4-369E13487CCF}" type="slidenum">
              <a:rPr lang="en-US" altLang="en-US" sz="1200">
                <a:latin typeface="Arial" panose="020B0604020202020204" pitchFamily="34" charset="0"/>
              </a:rPr>
              <a:pPr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59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D4B9F9-CBAC-4A34-8D5C-516C0AC5C30F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6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FCAC6D6-1B60-49B8-85BD-57406136C048}" type="slidenum">
              <a:rPr lang="en-US" altLang="en-US" sz="1200">
                <a:latin typeface="Arial" panose="020B0604020202020204" pitchFamily="34" charset="0"/>
              </a:rPr>
              <a:pPr/>
              <a:t>20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87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sound</a:t>
            </a:r>
            <a:r>
              <a:rPr lang="en-US" dirty="0" err="1">
                <a:sym typeface="Wingdings" panose="05000000000000000000" pitchFamily="2" charset="2"/>
              </a:rPr>
              <a:t>split</a:t>
            </a:r>
            <a:r>
              <a:rPr lang="en-US" baseline="0" dirty="0">
                <a:sym typeface="Wingdings" panose="05000000000000000000" pitchFamily="2" charset="2"/>
              </a:rPr>
              <a:t> S2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 err="1">
                <a:sym typeface="Wingdings" panose="05000000000000000000" pitchFamily="2" charset="2"/>
              </a:rPr>
              <a:t>Youtube</a:t>
            </a:r>
            <a:r>
              <a:rPr lang="en-US" baseline="0" dirty="0">
                <a:sym typeface="Wingdings" panose="05000000000000000000" pitchFamily="2" charset="2"/>
              </a:rPr>
              <a:t> clipS2 </a:t>
            </a:r>
            <a:r>
              <a:rPr lang="en-US" baseline="0" dirty="0" err="1">
                <a:sym typeface="Wingdings" panose="05000000000000000000" pitchFamily="2" charset="2"/>
              </a:rPr>
              <a:t>nml</a:t>
            </a:r>
            <a:r>
              <a:rPr lang="en-US" baseline="0" dirty="0">
                <a:sym typeface="Wingdings" panose="05000000000000000000" pitchFamily="2" charset="2"/>
              </a:rPr>
              <a:t> sounding, not softer like in AS/PS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BAD1D-E57E-4910-A1E9-BC5026C10E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415C98D-82F5-4961-A11C-4A16AF5321B5}" type="slidenum">
              <a:rPr lang="en-US" altLang="en-US" sz="1200">
                <a:latin typeface="Arial" panose="020B0604020202020204" pitchFamily="34" charset="0"/>
              </a:rPr>
              <a:pPr/>
              <a:t>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9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5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7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A9EA9-1AE3-4488-93ED-0C521FBD1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71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2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1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0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7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4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5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2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25EBB2FA-1104-4E9A-BF32-6D032B1BF74C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A32D3754-3EE2-4903-94BA-A5CE38874D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wav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11.gif"/><Relationship Id="rId5" Type="http://schemas.microsoft.com/office/2007/relationships/media" Target="../media/media3.wav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media" Target="../media/media5.wav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BVNJtayzb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www.youtube.com/watch?v=Bq5TTgLgZIM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\Volumes\Cardio-S\Resident%20Lecture%20Series\Murmurs\Normal%20heart%20sounds-KNH\Stills%20murmur3.wav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tingoj@email.chop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791" y="1933648"/>
            <a:ext cx="7510096" cy="23876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Murmurs</a:t>
            </a:r>
            <a:r>
              <a:rPr lang="en-US" sz="3200" dirty="0"/>
              <a:t>: when to worry or reassure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8150" y="4343305"/>
            <a:ext cx="9144000" cy="1655762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Jennifer Tingo, MD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Attending, Pediatric Cardiology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The Children’s Hospital of Philadelphia</a:t>
            </a:r>
          </a:p>
        </p:txBody>
      </p:sp>
      <p:pic>
        <p:nvPicPr>
          <p:cNvPr id="5" name="Picture 2" descr="http://presspage-production-content.s3.amazonaws.com/uploads/1065/500_chestpains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91" y="1812071"/>
            <a:ext cx="2989605" cy="229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5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78780" y="441906"/>
            <a:ext cx="10216376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Classification of Murmurs</a:t>
            </a:r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4898" y="1828800"/>
            <a:ext cx="10233102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Timing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The relative position within the cardiac cycle and relation to S1/S2 (systole or diastole, early, mid, late)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Intensity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Grade 1: Heard only with intense concentration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Grade 2: Faint, but heard immediately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Grade 3: Easily heard, of intermediate intensity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Grade 4: Easily heard and associated with a thrill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Grade 5: Very loud, with thrill and audible with only edge of stethoscope on chest wall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Grade 6: Audible with stethoscope off the</a:t>
            </a:r>
            <a:r>
              <a:rPr lang="en-US" altLang="en-US" sz="1800" dirty="0"/>
              <a:t> chest wall</a:t>
            </a:r>
          </a:p>
        </p:txBody>
      </p:sp>
    </p:spTree>
    <p:extLst>
      <p:ext uri="{BB962C8B-B14F-4D97-AF65-F5344CB8AC3E}">
        <p14:creationId xmlns:p14="http://schemas.microsoft.com/office/powerpoint/2010/main" val="406523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Classification of Murmurs</a:t>
            </a:r>
          </a:p>
        </p:txBody>
      </p:sp>
      <p:sp>
        <p:nvSpPr>
          <p:cNvPr id="14438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Bef>
                <a:spcPct val="20000"/>
              </a:spcBef>
              <a:buSzPct val="70000"/>
            </a:pPr>
            <a:r>
              <a:rPr lang="en-US" altLang="en-US" sz="2000" dirty="0"/>
              <a:t>Location on the chest wall with regard to</a:t>
            </a:r>
          </a:p>
          <a:p>
            <a:pPr lvl="1">
              <a:spcBef>
                <a:spcPct val="20000"/>
              </a:spcBef>
            </a:pPr>
            <a:r>
              <a:rPr lang="en-US" altLang="en-US" dirty="0"/>
              <a:t>The area of maximal intensity</a:t>
            </a:r>
          </a:p>
          <a:p>
            <a:pPr lvl="1">
              <a:spcBef>
                <a:spcPct val="20000"/>
              </a:spcBef>
            </a:pPr>
            <a:r>
              <a:rPr lang="en-US" altLang="en-US" dirty="0"/>
              <a:t>The extent of radiation</a:t>
            </a:r>
          </a:p>
          <a:p>
            <a:pPr>
              <a:spcBef>
                <a:spcPct val="20000"/>
              </a:spcBef>
              <a:buSzPct val="70000"/>
            </a:pPr>
            <a:endParaRPr lang="en-US" altLang="en-US" sz="2800" dirty="0"/>
          </a:p>
          <a:p>
            <a:pPr>
              <a:spcBef>
                <a:spcPct val="20000"/>
              </a:spcBef>
              <a:buSzPct val="70000"/>
            </a:pPr>
            <a:r>
              <a:rPr lang="en-US" altLang="en-US" sz="2000" dirty="0"/>
              <a:t>Duration</a:t>
            </a:r>
          </a:p>
          <a:p>
            <a:pPr lvl="1">
              <a:spcBef>
                <a:spcPct val="20000"/>
              </a:spcBef>
            </a:pPr>
            <a:r>
              <a:rPr lang="en-US" altLang="en-US" dirty="0"/>
              <a:t>The length of time of the murmur </a:t>
            </a:r>
          </a:p>
          <a:p>
            <a:pPr>
              <a:spcBef>
                <a:spcPct val="20000"/>
              </a:spcBef>
              <a:buSzPct val="70000"/>
            </a:pPr>
            <a:endParaRPr lang="en-US" altLang="en-US" sz="2000" dirty="0"/>
          </a:p>
          <a:p>
            <a:pPr>
              <a:spcBef>
                <a:spcPct val="20000"/>
              </a:spcBef>
              <a:buSzPct val="70000"/>
            </a:pPr>
            <a:r>
              <a:rPr lang="en-US" altLang="en-US" sz="2000" dirty="0"/>
              <a:t>Configuration </a:t>
            </a:r>
          </a:p>
          <a:p>
            <a:pPr lvl="1">
              <a:spcBef>
                <a:spcPct val="20000"/>
              </a:spcBef>
            </a:pPr>
            <a:r>
              <a:rPr lang="en-US" altLang="en-US" dirty="0"/>
              <a:t>The dynamic shape of the murmur</a:t>
            </a:r>
          </a:p>
          <a:p>
            <a:pPr>
              <a:spcBef>
                <a:spcPct val="20000"/>
              </a:spcBef>
              <a:buSzPct val="70000"/>
            </a:pPr>
            <a:endParaRPr lang="en-US" alt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SzPct val="70000"/>
            </a:pPr>
            <a:r>
              <a:rPr lang="en-US" altLang="en-US" sz="2000" dirty="0"/>
              <a:t>Pitch</a:t>
            </a:r>
          </a:p>
          <a:p>
            <a:pPr lvl="1">
              <a:spcBef>
                <a:spcPct val="20000"/>
              </a:spcBef>
            </a:pPr>
            <a:r>
              <a:rPr lang="en-US" altLang="en-US" dirty="0"/>
              <a:t>The frequency range of the murmur</a:t>
            </a:r>
          </a:p>
          <a:p>
            <a:pPr>
              <a:spcBef>
                <a:spcPct val="20000"/>
              </a:spcBef>
              <a:buSzPct val="70000"/>
            </a:pPr>
            <a:endParaRPr lang="en-US" altLang="en-US" sz="2000" dirty="0"/>
          </a:p>
          <a:p>
            <a:pPr>
              <a:spcBef>
                <a:spcPct val="20000"/>
              </a:spcBef>
              <a:buSzPct val="70000"/>
            </a:pPr>
            <a:r>
              <a:rPr lang="en-US" altLang="en-US" sz="2000" dirty="0"/>
              <a:t>Quality</a:t>
            </a:r>
          </a:p>
          <a:p>
            <a:pPr lvl="1">
              <a:spcBef>
                <a:spcPct val="20000"/>
              </a:spcBef>
            </a:pPr>
            <a:r>
              <a:rPr lang="en-US" altLang="en-US" dirty="0"/>
              <a:t>The presence of harmonics and overtones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429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Systolic murmurs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25190" y="1913469"/>
            <a:ext cx="5136698" cy="4509633"/>
          </a:xfrm>
        </p:spPr>
        <p:txBody>
          <a:bodyPr>
            <a:noAutofit/>
          </a:bodyPr>
          <a:lstStyle/>
          <a:p>
            <a:endParaRPr lang="en-US" altLang="en-US" sz="1400" b="1" dirty="0"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1913469"/>
            <a:ext cx="4754880" cy="4309255"/>
          </a:xfrm>
        </p:spPr>
        <p:txBody>
          <a:bodyPr/>
          <a:lstStyle/>
          <a:p>
            <a:endParaRPr lang="en-US" sz="2400" dirty="0"/>
          </a:p>
          <a:p>
            <a:endParaRPr lang="en-US" dirty="0"/>
          </a:p>
        </p:txBody>
      </p:sp>
      <p:pic>
        <p:nvPicPr>
          <p:cNvPr id="1026" name="Picture 2" descr="d9fa7e81-29b9-45b4-979b-f764ee545799@pro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18" t="14079" r="25232" b="9707"/>
          <a:stretch/>
        </p:blipFill>
        <p:spPr bwMode="auto">
          <a:xfrm rot="5400000">
            <a:off x="1691973" y="929336"/>
            <a:ext cx="3745523" cy="647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60" y="770425"/>
            <a:ext cx="3970080" cy="4942345"/>
          </a:xfrm>
          <a:prstGeom prst="rect">
            <a:avLst/>
          </a:prstGeom>
        </p:spPr>
      </p:pic>
      <p:pic>
        <p:nvPicPr>
          <p:cNvPr id="7" name="muscular v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3483" y="5875061"/>
            <a:ext cx="347663" cy="347663"/>
          </a:xfrm>
          <a:prstGeom prst="rect">
            <a:avLst/>
          </a:prstGeom>
        </p:spPr>
      </p:pic>
      <p:pic>
        <p:nvPicPr>
          <p:cNvPr id="8" name="membranous vs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31230" y="5813916"/>
            <a:ext cx="347663" cy="347663"/>
          </a:xfrm>
          <a:prstGeom prst="rect">
            <a:avLst/>
          </a:prstGeom>
        </p:spPr>
      </p:pic>
      <p:pic>
        <p:nvPicPr>
          <p:cNvPr id="9" name="AS-Modert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7314" y="192131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Diastolic murmurs</a:t>
            </a:r>
          </a:p>
        </p:txBody>
      </p:sp>
      <p:pic>
        <p:nvPicPr>
          <p:cNvPr id="6" name="Picture 6" descr="Phon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6" t="5525" r="26513" b="41437"/>
          <a:stretch/>
        </p:blipFill>
        <p:spPr bwMode="auto">
          <a:xfrm>
            <a:off x="1459523" y="1703614"/>
            <a:ext cx="4009292" cy="487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919" y="902310"/>
            <a:ext cx="3970080" cy="4942345"/>
          </a:xfrm>
          <a:prstGeom prst="rect">
            <a:avLst/>
          </a:prstGeom>
        </p:spPr>
      </p:pic>
      <p:pic>
        <p:nvPicPr>
          <p:cNvPr id="5" name="Aortic_Regurgitation_Case1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1587" y="4012644"/>
            <a:ext cx="347663" cy="347663"/>
          </a:xfrm>
          <a:prstGeom prst="rect">
            <a:avLst/>
          </a:prstGeom>
        </p:spPr>
      </p:pic>
      <p:pic>
        <p:nvPicPr>
          <p:cNvPr id="8" name="AS and 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7541" y="401264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Murmurs by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Continuous Murmurs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Occur as a result of flow through vessels distal to the aortic/pulmonary valves and therefore not confined to systole and diastole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May be heard through part or all of diastole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Generally pathologic except </a:t>
            </a:r>
            <a:r>
              <a:rPr lang="en-US" sz="2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Venous Hum</a:t>
            </a:r>
          </a:p>
          <a:p>
            <a:endParaRPr lang="en-US" dirty="0"/>
          </a:p>
        </p:txBody>
      </p:sp>
      <p:pic>
        <p:nvPicPr>
          <p:cNvPr id="4" name="Picture 4" descr="Ph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t="85083" r="16095"/>
          <a:stretch>
            <a:fillRect/>
          </a:stretch>
        </p:blipFill>
        <p:spPr bwMode="auto">
          <a:xfrm>
            <a:off x="2516459" y="4116418"/>
            <a:ext cx="6850566" cy="210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atent Ductus Arteriosus (PDA) | American Heart Assoc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23" y="750169"/>
            <a:ext cx="4352193" cy="53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https://www.youtube.com/watch?v=KBVNJtayzbA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747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we worry?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When should we reassure???</a:t>
            </a:r>
          </a:p>
        </p:txBody>
      </p:sp>
    </p:spTree>
    <p:extLst>
      <p:ext uri="{BB962C8B-B14F-4D97-AF65-F5344CB8AC3E}">
        <p14:creationId xmlns:p14="http://schemas.microsoft.com/office/powerpoint/2010/main" val="4219813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Perspective on Index of Suspicion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Diagnosis of CHD is made in: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46.0% by one week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88.3% by one year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98.8% by four years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Pretest probability (physical exam) goes down as age goes up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Older children with murmurs – less likely to have CHD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6712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Index of suspicion continued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sz="3200" dirty="0"/>
              <a:t>Prevalence of innocent murmurs during infancy may be as high as </a:t>
            </a:r>
            <a:r>
              <a:rPr lang="en-US" altLang="en-US" sz="3200" b="1" dirty="0"/>
              <a:t>60%</a:t>
            </a:r>
          </a:p>
          <a:p>
            <a:pPr eaLnBrk="1" hangingPunct="1"/>
            <a:r>
              <a:rPr lang="en-US" altLang="en-US" sz="3200" dirty="0"/>
              <a:t>School-age children – </a:t>
            </a:r>
            <a:r>
              <a:rPr lang="en-US" altLang="en-US" sz="3200" b="1" dirty="0"/>
              <a:t>75-90%</a:t>
            </a:r>
          </a:p>
          <a:p>
            <a:pPr eaLnBrk="1" hangingPunct="1"/>
            <a:endParaRPr lang="en-US" altLang="en-US" sz="3200" dirty="0"/>
          </a:p>
          <a:p>
            <a:pPr eaLnBrk="1" hangingPunct="1"/>
            <a:r>
              <a:rPr lang="en-US" altLang="en-US" sz="3200" dirty="0"/>
              <a:t>Overall numbers….</a:t>
            </a:r>
          </a:p>
          <a:p>
            <a:pPr lvl="1" eaLnBrk="1" hangingPunct="1"/>
            <a:r>
              <a:rPr lang="en-US" altLang="en-US" sz="3200" dirty="0"/>
              <a:t>Prevalence of CHD at birth is 8/1000 (not including BAV, PFO)</a:t>
            </a:r>
          </a:p>
          <a:p>
            <a:pPr lvl="1" eaLnBrk="1" hangingPunct="1"/>
            <a:r>
              <a:rPr lang="en-US" altLang="en-US" sz="3200" dirty="0"/>
              <a:t>School-age children – 3.7-3.9/1000</a:t>
            </a:r>
          </a:p>
        </p:txBody>
      </p:sp>
    </p:spTree>
    <p:extLst>
      <p:ext uri="{BB962C8B-B14F-4D97-AF65-F5344CB8AC3E}">
        <p14:creationId xmlns:p14="http://schemas.microsoft.com/office/powerpoint/2010/main" val="729959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657922" y="1813379"/>
            <a:ext cx="4783873" cy="4832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3200" dirty="0"/>
              <a:t>Innocent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Systolic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Ejection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Soft or vibratory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Grade &lt; 3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Normal S1 and S2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No extra sounds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Louder supine</a:t>
            </a: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6096000" y="1905000"/>
            <a:ext cx="441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3200" dirty="0"/>
              <a:t>Pathologic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Diastolic (AR, MS)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 err="1"/>
              <a:t>Holosystolic</a:t>
            </a:r>
            <a:r>
              <a:rPr lang="en-US" sz="2800" dirty="0"/>
              <a:t> (MR,VSD)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Harsh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Grade &gt; 3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Abnormal S1 and S2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Extra sounds (click)</a:t>
            </a:r>
          </a:p>
          <a:p>
            <a:pPr marL="640080" lvl="1" indent="-18288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800" dirty="0"/>
              <a:t>Louder with standing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/>
          <a:lstStyle/>
          <a:p>
            <a:pPr eaLnBrk="1" hangingPunct="1"/>
            <a:r>
              <a:rPr lang="en-US" altLang="en-US" dirty="0"/>
              <a:t>Pediatric murmurs</a:t>
            </a:r>
          </a:p>
        </p:txBody>
      </p:sp>
    </p:spTree>
    <p:extLst>
      <p:ext uri="{BB962C8B-B14F-4D97-AF65-F5344CB8AC3E}">
        <p14:creationId xmlns:p14="http://schemas.microsoft.com/office/powerpoint/2010/main" val="36229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Describe the normal heart sounds during cardiac auscultation</a:t>
            </a:r>
          </a:p>
          <a:p>
            <a:r>
              <a:rPr lang="en-US" dirty="0"/>
              <a:t>Recite the common types of systolic and diastolic murmurs and their relation to congenital heart disease</a:t>
            </a:r>
          </a:p>
          <a:p>
            <a:r>
              <a:rPr lang="en-US" dirty="0"/>
              <a:t>Review the characteristics of innocent murmurs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3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Case: describe what you hear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0946" y="1981200"/>
            <a:ext cx="6281854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14 year old soccer player</a:t>
            </a:r>
          </a:p>
          <a:p>
            <a:pPr eaLnBrk="1" hangingPunct="1">
              <a:defRPr/>
            </a:pPr>
            <a:r>
              <a:rPr lang="en-US" sz="2800" dirty="0"/>
              <a:t>Sports physical</a:t>
            </a:r>
          </a:p>
          <a:p>
            <a:pPr eaLnBrk="1" hangingPunct="1">
              <a:defRPr/>
            </a:pPr>
            <a:r>
              <a:rPr lang="en-US" sz="2800" dirty="0"/>
              <a:t>MURMUR!!!!!!</a:t>
            </a:r>
          </a:p>
          <a:p>
            <a:pPr eaLnBrk="1" hangingPunct="1">
              <a:defRPr/>
            </a:pPr>
            <a:r>
              <a:rPr lang="en-US" sz="2800" dirty="0"/>
              <a:t>What do you do?</a:t>
            </a:r>
          </a:p>
          <a:p>
            <a:pPr lvl="1" eaLnBrk="1" hangingPunct="1">
              <a:buFontTx/>
              <a:buNone/>
              <a:defRPr/>
            </a:pPr>
            <a:endParaRPr lang="en-US" dirty="0">
              <a:ea typeface="ＭＳ Ｐゴシック" charset="0"/>
            </a:endParaRPr>
          </a:p>
        </p:txBody>
      </p:sp>
      <p:pic>
        <p:nvPicPr>
          <p:cNvPr id="62467" name="Picture 7" descr="Boy-Soccer-Player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133726"/>
            <a:ext cx="269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 Box 9"/>
          <p:cNvSpPr txBox="1">
            <a:spLocks noChangeArrowheads="1"/>
          </p:cNvSpPr>
          <p:nvPr/>
        </p:nvSpPr>
        <p:spPr bwMode="auto">
          <a:xfrm rot="20677120">
            <a:off x="2956930" y="3872705"/>
            <a:ext cx="50292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Timing: Systolic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Intensity: I-II/VI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Location: LLSB – louder supine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Duration: Early systolic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Pitch: Vibratory/musical/low frequency</a:t>
            </a:r>
          </a:p>
        </p:txBody>
      </p:sp>
      <p:pic>
        <p:nvPicPr>
          <p:cNvPr id="2" name="stills murm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4143" y="14452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not want to miss??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Atrial Septal Defect </a:t>
            </a:r>
          </a:p>
          <a:p>
            <a:pPr lvl="1"/>
            <a:r>
              <a:rPr lang="en-US" dirty="0"/>
              <a:t>Pulmonary flow murmur</a:t>
            </a:r>
          </a:p>
          <a:p>
            <a:pPr lvl="1"/>
            <a:r>
              <a:rPr lang="en-US" dirty="0"/>
              <a:t>Fixed split S2</a:t>
            </a:r>
          </a:p>
          <a:p>
            <a:pPr lvl="1"/>
            <a:r>
              <a:rPr lang="en-US" dirty="0"/>
              <a:t>RA dilation, RAD, RVH, RBBB on EKG</a:t>
            </a:r>
          </a:p>
          <a:p>
            <a:pPr marL="228600" lvl="1" indent="0">
              <a:buNone/>
            </a:pPr>
            <a:endParaRPr lang="en-US" dirty="0"/>
          </a:p>
          <a:p>
            <a:r>
              <a:rPr lang="en-US" dirty="0"/>
              <a:t>Hypertrophic Cardiomyopathy</a:t>
            </a:r>
          </a:p>
          <a:p>
            <a:pPr lvl="1"/>
            <a:r>
              <a:rPr lang="en-US" dirty="0"/>
              <a:t>AS murmur, increases with standing, </a:t>
            </a:r>
            <a:r>
              <a:rPr lang="en-US" dirty="0" err="1"/>
              <a:t>Valsava</a:t>
            </a:r>
            <a:endParaRPr lang="en-US" dirty="0"/>
          </a:p>
          <a:p>
            <a:pPr lvl="1"/>
            <a:r>
              <a:rPr lang="en-US" dirty="0"/>
              <a:t>LVH or T wave abnormalities on EKG</a:t>
            </a:r>
          </a:p>
        </p:txBody>
      </p:sp>
      <p:pic>
        <p:nvPicPr>
          <p:cNvPr id="4" name="a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267" y="2143564"/>
            <a:ext cx="347663" cy="347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4959" y="5152265"/>
            <a:ext cx="5009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https://www.youtube.com/watch?v=Bq5TTgLgZIM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1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What should worry you…..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Symptoms</a:t>
            </a:r>
          </a:p>
          <a:p>
            <a:pPr eaLnBrk="1" hangingPunct="1"/>
            <a:r>
              <a:rPr lang="en-US" altLang="en-US" sz="2800" dirty="0"/>
              <a:t>Abnormal vital signs</a:t>
            </a:r>
          </a:p>
          <a:p>
            <a:pPr eaLnBrk="1" hangingPunct="1"/>
            <a:r>
              <a:rPr lang="en-US" altLang="en-US" sz="2800" dirty="0"/>
              <a:t>Loud – grade III or higher</a:t>
            </a:r>
          </a:p>
          <a:p>
            <a:pPr eaLnBrk="1" hangingPunct="1"/>
            <a:r>
              <a:rPr lang="en-US" altLang="en-US" sz="2800" dirty="0"/>
              <a:t>Harsh </a:t>
            </a:r>
            <a:r>
              <a:rPr lang="en-US" altLang="en-US" sz="2800" dirty="0">
                <a:solidFill>
                  <a:srgbClr val="FFFF00"/>
                </a:solidFill>
              </a:rPr>
              <a:t>(subjective)</a:t>
            </a:r>
          </a:p>
          <a:p>
            <a:pPr eaLnBrk="1" hangingPunct="1"/>
            <a:r>
              <a:rPr lang="en-US" altLang="en-US" sz="2800" dirty="0"/>
              <a:t>Additional sounds: Click/Gallop</a:t>
            </a:r>
          </a:p>
          <a:p>
            <a:pPr eaLnBrk="1" hangingPunct="1"/>
            <a:r>
              <a:rPr lang="en-US" altLang="en-US" sz="2800" dirty="0"/>
              <a:t>LUSB or radiating to the back</a:t>
            </a:r>
          </a:p>
          <a:p>
            <a:pPr eaLnBrk="1" hangingPunct="1"/>
            <a:r>
              <a:rPr lang="en-US" altLang="en-US" sz="2800" dirty="0"/>
              <a:t>Diastolic</a:t>
            </a:r>
          </a:p>
        </p:txBody>
      </p:sp>
    </p:spTree>
    <p:extLst>
      <p:ext uri="{BB962C8B-B14F-4D97-AF65-F5344CB8AC3E}">
        <p14:creationId xmlns:p14="http://schemas.microsoft.com/office/powerpoint/2010/main" val="262663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Characteristics of An Innocent Murmur</a:t>
            </a:r>
          </a:p>
        </p:txBody>
      </p:sp>
      <p:sp>
        <p:nvSpPr>
          <p:cNvPr id="13005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981200"/>
            <a:ext cx="84836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Short (early to mid-systolic, except for the venous hum)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Low to medium pitch systolic murmur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Musical/Vibratory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Normal physiological splitting of S2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/>
              <a:t>Commonly found in children &amp; early teen year</a:t>
            </a:r>
          </a:p>
        </p:txBody>
      </p:sp>
    </p:spTree>
    <p:extLst>
      <p:ext uri="{BB962C8B-B14F-4D97-AF65-F5344CB8AC3E}">
        <p14:creationId xmlns:p14="http://schemas.microsoft.com/office/powerpoint/2010/main" val="3497276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Innocent Murmurs of Childhood</a:t>
            </a:r>
          </a:p>
        </p:txBody>
      </p:sp>
      <p:pic>
        <p:nvPicPr>
          <p:cNvPr id="69634" name="Picture 3" descr="innocentlocation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2919" y="2145404"/>
            <a:ext cx="10000976" cy="3902927"/>
          </a:xfrm>
          <a:solidFill>
            <a:schemeClr val="accent1"/>
          </a:solidFill>
        </p:spPr>
      </p:pic>
      <p:pic>
        <p:nvPicPr>
          <p:cNvPr id="20491" name="Stills murmur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0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4" fill="hold"/>
                                        <p:tgtEl>
                                          <p:spTgt spid="20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Still’s murmur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described by George F. Still</a:t>
            </a:r>
          </a:p>
          <a:p>
            <a:r>
              <a:rPr lang="en-US" dirty="0"/>
              <a:t>Very common in childhood</a:t>
            </a:r>
          </a:p>
          <a:p>
            <a:r>
              <a:rPr lang="en-US" dirty="0"/>
              <a:t>Heard at the LLSB and Apex</a:t>
            </a:r>
          </a:p>
          <a:p>
            <a:r>
              <a:rPr lang="en-US" dirty="0"/>
              <a:t>Low pitched</a:t>
            </a:r>
          </a:p>
          <a:p>
            <a:r>
              <a:rPr lang="en-US" dirty="0"/>
              <a:t>Musical, twanging string, vibratory</a:t>
            </a:r>
          </a:p>
          <a:p>
            <a:r>
              <a:rPr lang="en-US" dirty="0"/>
              <a:t>Mid systolic</a:t>
            </a:r>
          </a:p>
          <a:p>
            <a:r>
              <a:rPr lang="en-US" dirty="0"/>
              <a:t>Decreases intensity with standing up or Valsalva</a:t>
            </a:r>
          </a:p>
          <a:p>
            <a:pPr lvl="1"/>
            <a:r>
              <a:rPr lang="en-US" dirty="0"/>
              <a:t>Distinguishes from HCM or small VSD</a:t>
            </a:r>
          </a:p>
          <a:p>
            <a:r>
              <a:rPr lang="en-US" dirty="0"/>
              <a:t>Accentuated by fever, anemia, exercise</a:t>
            </a:r>
          </a:p>
        </p:txBody>
      </p:sp>
    </p:spTree>
    <p:extLst>
      <p:ext uri="{BB962C8B-B14F-4D97-AF65-F5344CB8AC3E}">
        <p14:creationId xmlns:p14="http://schemas.microsoft.com/office/powerpoint/2010/main" val="265016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Innocent pulmonary murmur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15% of all innocent murmurs of childhood (Middle/late childhood and adolescence)</a:t>
            </a:r>
          </a:p>
          <a:p>
            <a:r>
              <a:rPr lang="en-US" dirty="0"/>
              <a:t>LUSB, may transmit to axilla or back</a:t>
            </a:r>
          </a:p>
          <a:p>
            <a:r>
              <a:rPr lang="en-US" dirty="0"/>
              <a:t>Blowing, medium pitched </a:t>
            </a:r>
          </a:p>
          <a:p>
            <a:r>
              <a:rPr lang="en-US" dirty="0"/>
              <a:t>Mid-systolic</a:t>
            </a:r>
          </a:p>
          <a:p>
            <a:r>
              <a:rPr lang="en-US" dirty="0"/>
              <a:t>Variable intensity, softens with standing</a:t>
            </a:r>
          </a:p>
          <a:p>
            <a:endParaRPr lang="en-US" dirty="0"/>
          </a:p>
          <a:p>
            <a:r>
              <a:rPr lang="en-US" b="1" dirty="0"/>
              <a:t>Peripheral Pulmonary Stenosis of the newborn</a:t>
            </a:r>
          </a:p>
          <a:p>
            <a:pPr lvl="1"/>
            <a:r>
              <a:rPr lang="en-US" dirty="0"/>
              <a:t>Short, mid systolic ejection murmur located at high left/right sternal border and radiates to the back and axillae bilaterally</a:t>
            </a:r>
          </a:p>
          <a:p>
            <a:pPr lvl="1"/>
            <a:r>
              <a:rPr lang="en-US" dirty="0"/>
              <a:t>Occurs exclusively in young infants (Birth to several months of age) </a:t>
            </a:r>
          </a:p>
          <a:p>
            <a:pPr lvl="1"/>
            <a:r>
              <a:rPr lang="en-US" dirty="0"/>
              <a:t>Relative hypoplasia of PA branches in a newborn, may cause turbulence at the branch points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51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Venous hum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murmur</a:t>
            </a:r>
          </a:p>
          <a:p>
            <a:r>
              <a:rPr lang="en-US" dirty="0"/>
              <a:t>Soft, blowing, low-medium pitched</a:t>
            </a:r>
          </a:p>
          <a:p>
            <a:r>
              <a:rPr lang="en-US" dirty="0"/>
              <a:t>Most prominent at the high right sternal/</a:t>
            </a:r>
            <a:r>
              <a:rPr lang="en-US" dirty="0" err="1"/>
              <a:t>infraclavicular</a:t>
            </a:r>
            <a:r>
              <a:rPr lang="en-US" dirty="0"/>
              <a:t> area</a:t>
            </a:r>
          </a:p>
          <a:p>
            <a:r>
              <a:rPr lang="en-US" dirty="0"/>
              <a:t>Accentuated when sitting with neck extended</a:t>
            </a:r>
          </a:p>
          <a:p>
            <a:r>
              <a:rPr lang="en-US" dirty="0"/>
              <a:t>Disappears with supine position, neck flexion or compression over the jugular vein</a:t>
            </a:r>
          </a:p>
          <a:p>
            <a:pPr lvl="1"/>
            <a:r>
              <a:rPr lang="en-US" dirty="0"/>
              <a:t>Turbulent flow at the connection between the jugular vein and SVC is thought to cause a venous hum</a:t>
            </a:r>
          </a:p>
        </p:txBody>
      </p:sp>
    </p:spTree>
    <p:extLst>
      <p:ext uri="{BB962C8B-B14F-4D97-AF65-F5344CB8AC3E}">
        <p14:creationId xmlns:p14="http://schemas.microsoft.com/office/powerpoint/2010/main" val="1210746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ediatric cardi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31" y="1029832"/>
            <a:ext cx="7299774" cy="41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783114">
            <a:off x="850468" y="1428681"/>
            <a:ext cx="3961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Good Luck!!!</a:t>
            </a:r>
          </a:p>
        </p:txBody>
      </p:sp>
      <p:sp>
        <p:nvSpPr>
          <p:cNvPr id="3" name="Rectangle 2"/>
          <p:cNvSpPr/>
          <p:nvPr/>
        </p:nvSpPr>
        <p:spPr>
          <a:xfrm>
            <a:off x="916470" y="5411596"/>
            <a:ext cx="1029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there is ever any question, refer!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5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  </a:t>
            </a:r>
            <a:r>
              <a:rPr lang="en-US" dirty="0">
                <a:hlinkClick r:id="rId3"/>
              </a:rPr>
              <a:t>tingoj@chop.edu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2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Murmurs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 Even before the invention of auscultation, physicians utilized palpation to detect cardiac abnormalities</a:t>
            </a:r>
            <a:endParaRPr lang="en-US" sz="2800" dirty="0"/>
          </a:p>
        </p:txBody>
      </p:sp>
      <p:pic>
        <p:nvPicPr>
          <p:cNvPr id="5" name="Picture 8" descr="crdlg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03" y="3782966"/>
            <a:ext cx="39147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83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/>
              <a:t>Auscultation of murmurs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3200" dirty="0"/>
              <a:t>  In 1816 Rene Laennec created a paper acoustic device as a stethoscope</a:t>
            </a:r>
          </a:p>
        </p:txBody>
      </p:sp>
      <p:pic>
        <p:nvPicPr>
          <p:cNvPr id="25603" name="Picture 5" descr="useofst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18" y="3501867"/>
            <a:ext cx="4684197" cy="314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Immediate_Auscultation_Jiminez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61" y="3501868"/>
            <a:ext cx="4670502" cy="314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54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/>
              <a:t>Auscultation of murmurs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/>
              <a:t>  Luckily for us…</a:t>
            </a:r>
          </a:p>
        </p:txBody>
      </p:sp>
      <p:pic>
        <p:nvPicPr>
          <p:cNvPr id="27652" name="Picture 9" descr="steth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93" y="2232101"/>
            <a:ext cx="3864827" cy="386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81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57561" y="2007220"/>
            <a:ext cx="10110439" cy="46983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Murmurs are audible turbulent sound waves in the range of 20 to 2000 Hz produced by the heart and vascular system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Cardiac murmurs are a common finding in children and represent the most frequent reason for referral to a cardiologist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The majority of murmurs are </a:t>
            </a:r>
            <a:r>
              <a:rPr lang="en-US" sz="2400" b="1" dirty="0"/>
              <a:t>normal</a:t>
            </a:r>
            <a:r>
              <a:rPr lang="en-US" sz="2400" dirty="0"/>
              <a:t> </a:t>
            </a:r>
          </a:p>
          <a:p>
            <a:pPr lvl="1">
              <a:defRPr/>
            </a:pPr>
            <a:r>
              <a:rPr lang="en-US" sz="2200" dirty="0"/>
              <a:t>Occur in almost 50% of all school aged children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Auscultation, thorough history and appropriate physical exam can help guide the pediatrician toward distinguishing pathologic from benign etiologies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  <p:sp>
        <p:nvSpPr>
          <p:cNvPr id="14131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102108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Murmurs: overview</a:t>
            </a:r>
          </a:p>
        </p:txBody>
      </p:sp>
    </p:spTree>
    <p:extLst>
      <p:ext uri="{BB962C8B-B14F-4D97-AF65-F5344CB8AC3E}">
        <p14:creationId xmlns:p14="http://schemas.microsoft.com/office/powerpoint/2010/main" val="41892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rtoo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2516" r="2480" b="4402"/>
          <a:stretch>
            <a:fillRect/>
          </a:stretch>
        </p:blipFill>
        <p:spPr bwMode="auto">
          <a:xfrm>
            <a:off x="1828800" y="618502"/>
            <a:ext cx="8207298" cy="532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95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43468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Cardiac Examination</a:t>
            </a: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34897" y="1960756"/>
            <a:ext cx="10469137" cy="472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ea typeface="ＭＳ Ｐゴシック" charset="0"/>
              </a:rPr>
              <a:t>Precordium</a:t>
            </a:r>
          </a:p>
          <a:p>
            <a:pPr lvl="2" eaLnBrk="1" hangingPunct="1">
              <a:defRPr/>
            </a:pPr>
            <a:r>
              <a:rPr lang="en-US" sz="2400" dirty="0">
                <a:ea typeface="ＭＳ Ｐゴシック" charset="0"/>
              </a:rPr>
              <a:t>Fully apply the entire palm of the hand to the chest wall to maximize the ability to detect thrills or heaves </a:t>
            </a:r>
          </a:p>
          <a:p>
            <a:pPr lvl="2" eaLnBrk="1" hangingPunct="1">
              <a:defRPr/>
            </a:pPr>
            <a:endParaRPr lang="en-US" sz="2400" dirty="0"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2400" dirty="0">
                <a:ea typeface="ＭＳ Ｐゴシック" charset="0"/>
              </a:rPr>
              <a:t>Use the fingertips to localize the apical impulse which should be confined to one intercostal interspace</a:t>
            </a:r>
          </a:p>
          <a:p>
            <a:pPr lvl="2" eaLnBrk="1" hangingPunct="1">
              <a:defRPr/>
            </a:pPr>
            <a:endParaRPr lang="en-US" sz="2400" dirty="0">
              <a:ea typeface="ＭＳ Ｐゴシック" charset="0"/>
            </a:endParaRPr>
          </a:p>
          <a:p>
            <a:pPr lvl="2" eaLnBrk="1" hangingPunct="1">
              <a:defRPr/>
            </a:pPr>
            <a:r>
              <a:rPr lang="en-US" sz="2400" dirty="0">
                <a:ea typeface="ＭＳ Ｐゴシック" charset="0"/>
              </a:rPr>
              <a:t>Thrills should be sought in the precordial and suprasternal areas utilizing the palmar surface of first two fingers</a:t>
            </a:r>
          </a:p>
          <a:p>
            <a:pPr lvl="2" eaLnBrk="1" hangingPunct="1">
              <a:defRPr/>
            </a:pPr>
            <a:endParaRPr lang="en-US" sz="2800" dirty="0">
              <a:ea typeface="ＭＳ Ｐゴシック" charset="0"/>
            </a:endParaRPr>
          </a:p>
          <a:p>
            <a:pPr lvl="1" eaLnBrk="1" hangingPunct="1">
              <a:defRPr/>
            </a:pPr>
            <a:endParaRPr lang="en-US" sz="3200" dirty="0">
              <a:ea typeface="ＭＳ Ｐゴシック" charset="0"/>
            </a:endParaRP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en-US" sz="3200" dirty="0">
              <a:ea typeface="ＭＳ Ｐゴシック" charset="0"/>
            </a:endParaRPr>
          </a:p>
        </p:txBody>
      </p:sp>
      <p:pic>
        <p:nvPicPr>
          <p:cNvPr id="3074" name="Picture 2" descr="Image result for 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63" y="229865"/>
            <a:ext cx="1719147" cy="20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48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38471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Physical Examination</a:t>
            </a: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3815" y="1908713"/>
            <a:ext cx="11864897" cy="2496015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n-US" altLang="en-US" sz="2800" dirty="0"/>
              <a:t>Auscultation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Should be performed under optimal conditions in the supine, sitting and standing positions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/>
              <a:t>Listen systematically to all aspects of the cardiac cycle in each area utilizing the diaphragm and repeating with the bell</a:t>
            </a:r>
          </a:p>
        </p:txBody>
      </p:sp>
      <p:pic>
        <p:nvPicPr>
          <p:cNvPr id="36867" name="Picture 6" descr="TMP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18" y="3323056"/>
            <a:ext cx="4231888" cy="319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718610">
            <a:off x="7560527" y="3708279"/>
            <a:ext cx="3300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 vs. Diaphragm??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Bell allows auscultation of low frequency sounds (</a:t>
            </a:r>
            <a:r>
              <a:rPr lang="en-US" dirty="0" err="1"/>
              <a:t>ie</a:t>
            </a:r>
            <a:r>
              <a:rPr lang="en-US" dirty="0"/>
              <a:t> diastolic rumble, gallop) while the diaphragm is better for high frequency sounds </a:t>
            </a:r>
          </a:p>
        </p:txBody>
      </p:sp>
    </p:spTree>
    <p:extLst>
      <p:ext uri="{BB962C8B-B14F-4D97-AF65-F5344CB8AC3E}">
        <p14:creationId xmlns:p14="http://schemas.microsoft.com/office/powerpoint/2010/main" val="12165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1808</TotalTime>
  <Words>1244</Words>
  <Application>Microsoft Office PowerPoint</Application>
  <PresentationFormat>Widescreen</PresentationFormat>
  <Paragraphs>220</Paragraphs>
  <Slides>29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Corbel</vt:lpstr>
      <vt:lpstr>Wingdings</vt:lpstr>
      <vt:lpstr>Banded</vt:lpstr>
      <vt:lpstr>Murmurs: when to worry or reassure</vt:lpstr>
      <vt:lpstr>Learning objectives</vt:lpstr>
      <vt:lpstr>Murmurs</vt:lpstr>
      <vt:lpstr>Auscultation of murmurs </vt:lpstr>
      <vt:lpstr>Auscultation of murmurs </vt:lpstr>
      <vt:lpstr>Murmurs: overview</vt:lpstr>
      <vt:lpstr>PowerPoint Presentation</vt:lpstr>
      <vt:lpstr>Cardiac Examination</vt:lpstr>
      <vt:lpstr>Physical Examination</vt:lpstr>
      <vt:lpstr>Classification of Murmurs</vt:lpstr>
      <vt:lpstr>Classification of Murmurs</vt:lpstr>
      <vt:lpstr>Systolic murmurs</vt:lpstr>
      <vt:lpstr>Diastolic murmurs</vt:lpstr>
      <vt:lpstr>Murmurs by timing</vt:lpstr>
      <vt:lpstr>PowerPoint Presentation</vt:lpstr>
      <vt:lpstr>When should we worry? </vt:lpstr>
      <vt:lpstr>Perspective on Index of Suspicion</vt:lpstr>
      <vt:lpstr>Index of suspicion continued</vt:lpstr>
      <vt:lpstr>Pediatric murmurs</vt:lpstr>
      <vt:lpstr>Case: describe what you hear</vt:lpstr>
      <vt:lpstr>WHAT do I not want to miss??</vt:lpstr>
      <vt:lpstr>What should worry you…..</vt:lpstr>
      <vt:lpstr>Characteristics of An Innocent Murmur</vt:lpstr>
      <vt:lpstr>Innocent Murmurs of Childhood</vt:lpstr>
      <vt:lpstr>Still’s murmur</vt:lpstr>
      <vt:lpstr>Innocent pulmonary murmur</vt:lpstr>
      <vt:lpstr>Venous hum</vt:lpstr>
      <vt:lpstr>PowerPoint Presentation</vt:lpstr>
      <vt:lpstr>Thank You!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Tingo</dc:creator>
  <cp:lastModifiedBy>Tingo, Jennifer</cp:lastModifiedBy>
  <cp:revision>81</cp:revision>
  <dcterms:created xsi:type="dcterms:W3CDTF">2017-01-05T02:09:20Z</dcterms:created>
  <dcterms:modified xsi:type="dcterms:W3CDTF">2025-05-16T15:34:38Z</dcterms:modified>
</cp:coreProperties>
</file>