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48"/>
  </p:notesMasterIdLst>
  <p:sldIdLst>
    <p:sldId id="256" r:id="rId2"/>
    <p:sldId id="302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00F767C-4910-42D7-AA11-76A469D305CB}">
  <a:tblStyle styleId="{100F767C-4910-42D7-AA11-76A469D305C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6"/>
  </p:normalViewPr>
  <p:slideViewPr>
    <p:cSldViewPr snapToGrid="0">
      <p:cViewPr varScale="1">
        <p:scale>
          <a:sx n="112" d="100"/>
          <a:sy n="112" d="100"/>
        </p:scale>
        <p:origin x="16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" name="Google Shape;4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b654b397_0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2b654b397_0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2b654b397_0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2b654b397_0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b654b397_0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2b654b397_0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2b654b397_0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2b654b397_0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2b654b397_0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2b654b397_0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2b654b397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2b654b397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2b654b397_0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2b654b397_0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2b654b397_0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2b654b397_0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2b654b397_0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2b654b397_0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2b654b397_0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2b654b397_0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" name="Google Shape;4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6590811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2b654b397_0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2b654b397_01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2b654b397_0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" name="Google Shape;213;g2b654b397_01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2b654b397_01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Google Shape;222;g2b654b397_01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2b654b397_01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Google Shape;231;g2b654b397_01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2b654b397_01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" name="Google Shape;240;g2b654b397_01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2b654b397_01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Google Shape;249;g2b654b397_01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2b654b397_0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8" name="Google Shape;258;g2b654b397_0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g2b654b397_01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7" name="Google Shape;267;g2b654b397_01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2b654b397_01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6" name="Google Shape;276;g2b654b397_01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2b654b397_01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2b654b397_01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af4f3288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af4f3288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2b654b397_01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" name="Google Shape;294;g2b654b397_01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g2b654b397_02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3" name="Google Shape;303;g2b654b397_02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2b654b397_0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2" name="Google Shape;312;g2b654b397_02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2b654b397_02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1" name="Google Shape;321;g2b654b397_02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g2b654b397_02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0" name="Google Shape;330;g2b654b397_02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g2b654b397_02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9" name="Google Shape;339;g2b654b397_02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g2b654b397_02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8" name="Google Shape;348;g2b654b397_02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g2b654b397_02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7" name="Google Shape;357;g2b654b397_02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g2b654b397_02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6" name="Google Shape;366;g2b654b397_02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g2b654b397_02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5" name="Google Shape;375;g2b654b397_02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af4f3288_0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af4f3288_0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g2b654b397_02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4" name="Google Shape;384;g2b654b397_02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g2b654b397_02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3" name="Google Shape;393;g2b654b397_02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g2b654b397_02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2" name="Google Shape;402;g2b654b397_02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g2b654b397_02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1" name="Google Shape;411;g2b654b397_02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g2b654b397_04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0" name="Google Shape;420;g2b654b397_04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g2b654b397_04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9" name="Google Shape;429;g2b654b397_04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g2b654b397_04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8" name="Google Shape;438;g2b654b397_04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af4f3288_0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af4f3288_0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b654b397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2b654b397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b654b397_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b654b397_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b654b397_0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b654b397_0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2b654b397_0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2b654b397_0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0" y="0"/>
            <a:ext cx="9144000" cy="6902100"/>
          </a:xfrm>
          <a:prstGeom prst="rect">
            <a:avLst/>
          </a:prstGeom>
          <a:gradFill>
            <a:gsLst>
              <a:gs pos="0">
                <a:srgbClr val="003171"/>
              </a:gs>
              <a:gs pos="100000">
                <a:srgbClr val="549FFF"/>
              </a:gs>
            </a:gsLst>
            <a:lin ang="792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 flipH="1">
            <a:off x="-3833" y="16053"/>
            <a:ext cx="10925833" cy="6881035"/>
          </a:xfrm>
          <a:custGeom>
            <a:avLst/>
            <a:gdLst/>
            <a:ahLst/>
            <a:cxnLst/>
            <a:rect l="l" t="t" r="r" b="b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40784"/>
                </a:srgbClr>
              </a:gs>
              <a:gs pos="41000">
                <a:srgbClr val="003171">
                  <a:alpha val="94901"/>
                </a:srgbClr>
              </a:gs>
              <a:gs pos="100000">
                <a:srgbClr val="003171">
                  <a:alpha val="94901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14659" y="881"/>
            <a:ext cx="10500941" cy="6881035"/>
          </a:xfrm>
          <a:custGeom>
            <a:avLst/>
            <a:gdLst/>
            <a:ahLst/>
            <a:cxnLst/>
            <a:rect l="l" t="t" r="r" b="b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-846667" y="-882"/>
            <a:ext cx="2167467" cy="6906895"/>
          </a:xfrm>
          <a:custGeom>
            <a:avLst/>
            <a:gdLst/>
            <a:ahLst/>
            <a:cxnLst/>
            <a:rect l="l" t="t" r="r" b="b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 rot="10800000" flipH="1">
            <a:off x="-524934" y="-4974"/>
            <a:ext cx="1403435" cy="6906895"/>
          </a:xfrm>
          <a:custGeom>
            <a:avLst/>
            <a:gdLst/>
            <a:ahLst/>
            <a:cxnLst/>
            <a:rect l="l" t="t" r="r" b="b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1082040" y="1656080"/>
            <a:ext cx="7050900" cy="147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1082040" y="3230880"/>
            <a:ext cx="7035900" cy="92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>
                <a:solidFill>
                  <a:schemeClr val="lt1"/>
                </a:solidFill>
              </a:defRPr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/>
          <p:nvPr/>
        </p:nvSpPr>
        <p:spPr>
          <a:xfrm rot="10800000" flipH="1">
            <a:off x="-348182" y="-21900"/>
            <a:ext cx="1723520" cy="6879900"/>
          </a:xfrm>
          <a:custGeom>
            <a:avLst/>
            <a:gdLst/>
            <a:ahLst/>
            <a:cxnLst/>
            <a:rect l="l" t="t" r="r" b="b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318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marL="914400" lvl="1" indent="-406400">
              <a:spcBef>
                <a:spcPts val="0"/>
              </a:spcBef>
              <a:spcAft>
                <a:spcPts val="0"/>
              </a:spcAft>
              <a:buSzPts val="28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/>
          <p:nvPr/>
        </p:nvSpPr>
        <p:spPr>
          <a:xfrm rot="10800000" flipH="1">
            <a:off x="-1118653" y="-4700"/>
            <a:ext cx="3100651" cy="6862700"/>
          </a:xfrm>
          <a:custGeom>
            <a:avLst/>
            <a:gdLst/>
            <a:ahLst/>
            <a:cxnLst/>
            <a:rect l="l" t="t" r="r" b="b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3"/>
          <p:cNvSpPr/>
          <p:nvPr/>
        </p:nvSpPr>
        <p:spPr>
          <a:xfrm rot="10800000">
            <a:off x="8088847" y="-6970"/>
            <a:ext cx="1100668" cy="6864970"/>
          </a:xfrm>
          <a:custGeom>
            <a:avLst/>
            <a:gdLst/>
            <a:ahLst/>
            <a:cxnLst/>
            <a:rect l="l" t="t" r="r" b="b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32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/>
          <p:nvPr/>
        </p:nvSpPr>
        <p:spPr>
          <a:xfrm rot="10800000" flipH="1">
            <a:off x="-348182" y="-21900"/>
            <a:ext cx="1723520" cy="6879900"/>
          </a:xfrm>
          <a:custGeom>
            <a:avLst/>
            <a:gdLst/>
            <a:ahLst/>
            <a:cxnLst/>
            <a:rect l="l" t="t" r="r" b="b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4"/>
          <p:cNvSpPr/>
          <p:nvPr/>
        </p:nvSpPr>
        <p:spPr>
          <a:xfrm rot="10800000" flipH="1">
            <a:off x="-1118653" y="-4700"/>
            <a:ext cx="3100651" cy="6862700"/>
          </a:xfrm>
          <a:custGeom>
            <a:avLst/>
            <a:gdLst/>
            <a:ahLst/>
            <a:cxnLst/>
            <a:rect l="l" t="t" r="r" b="b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4"/>
          <p:cNvSpPr/>
          <p:nvPr/>
        </p:nvSpPr>
        <p:spPr>
          <a:xfrm rot="10800000">
            <a:off x="8088847" y="-6970"/>
            <a:ext cx="1100668" cy="6864970"/>
          </a:xfrm>
          <a:custGeom>
            <a:avLst/>
            <a:gdLst/>
            <a:ahLst/>
            <a:cxnLst/>
            <a:rect l="l" t="t" r="r" b="b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32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4038600" cy="484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31800">
              <a:spcBef>
                <a:spcPts val="0"/>
              </a:spcBef>
              <a:spcAft>
                <a:spcPts val="0"/>
              </a:spcAft>
              <a:buSzPts val="3200"/>
              <a:buChar char="●"/>
              <a:defRPr sz="2800"/>
            </a:lvl1pPr>
            <a:lvl2pPr marL="914400" lvl="1" indent="-406400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400"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18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18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18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18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18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1800"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2"/>
          </p:nvPr>
        </p:nvSpPr>
        <p:spPr>
          <a:xfrm>
            <a:off x="4648200" y="1658990"/>
            <a:ext cx="4038600" cy="484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31800">
              <a:spcBef>
                <a:spcPts val="0"/>
              </a:spcBef>
              <a:spcAft>
                <a:spcPts val="0"/>
              </a:spcAft>
              <a:buSzPts val="3200"/>
              <a:buChar char="●"/>
              <a:defRPr sz="2800"/>
            </a:lvl1pPr>
            <a:lvl2pPr marL="914400" lvl="1" indent="-406400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400"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18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18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18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18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18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/>
          <p:nvPr/>
        </p:nvSpPr>
        <p:spPr>
          <a:xfrm rot="10800000" flipH="1">
            <a:off x="-348182" y="-21900"/>
            <a:ext cx="1723520" cy="6879900"/>
          </a:xfrm>
          <a:custGeom>
            <a:avLst/>
            <a:gdLst/>
            <a:ahLst/>
            <a:cxnLst/>
            <a:rect l="l" t="t" r="r" b="b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5"/>
          <p:cNvSpPr/>
          <p:nvPr/>
        </p:nvSpPr>
        <p:spPr>
          <a:xfrm rot="10800000" flipH="1">
            <a:off x="-1118653" y="-4700"/>
            <a:ext cx="3100651" cy="6862700"/>
          </a:xfrm>
          <a:custGeom>
            <a:avLst/>
            <a:gdLst/>
            <a:ahLst/>
            <a:cxnLst/>
            <a:rect l="l" t="t" r="r" b="b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5"/>
          <p:cNvSpPr/>
          <p:nvPr/>
        </p:nvSpPr>
        <p:spPr>
          <a:xfrm rot="10800000">
            <a:off x="8088847" y="-6970"/>
            <a:ext cx="1100668" cy="6864970"/>
          </a:xfrm>
          <a:custGeom>
            <a:avLst/>
            <a:gdLst/>
            <a:ahLst/>
            <a:cxnLst/>
            <a:rect l="l" t="t" r="r" b="b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32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oogle Shape;35;p6"/>
          <p:cNvGrpSpPr/>
          <p:nvPr/>
        </p:nvGrpSpPr>
        <p:grpSpPr>
          <a:xfrm>
            <a:off x="-6264" y="4933387"/>
            <a:ext cx="9150267" cy="3100651"/>
            <a:chOff x="-6264" y="4933387"/>
            <a:chExt cx="9150267" cy="3100651"/>
          </a:xfrm>
        </p:grpSpPr>
        <p:sp>
          <p:nvSpPr>
            <p:cNvPr id="36" name="Google Shape;36;p6"/>
            <p:cNvSpPr/>
            <p:nvPr/>
          </p:nvSpPr>
          <p:spPr>
            <a:xfrm>
              <a:off x="-8" y="5537200"/>
              <a:ext cx="9144009" cy="1574769"/>
            </a:xfrm>
            <a:custGeom>
              <a:avLst/>
              <a:gdLst/>
              <a:ahLst/>
              <a:cxnLst/>
              <a:rect l="l" t="t" r="r" b="b"/>
              <a:pathLst>
                <a:path w="9144009" h="1257301" extrusionOk="0">
                  <a:moveTo>
                    <a:pt x="5" y="266700"/>
                  </a:moveTo>
                  <a:cubicBezTo>
                    <a:pt x="8115305" y="1257301"/>
                    <a:pt x="7620009" y="0"/>
                    <a:pt x="9144009" y="186267"/>
                  </a:cubicBezTo>
                  <a:cubicBezTo>
                    <a:pt x="9144008" y="441678"/>
                    <a:pt x="9143998" y="818763"/>
                    <a:pt x="9143997" y="1074174"/>
                  </a:cubicBezTo>
                  <a:lnTo>
                    <a:pt x="0" y="1086874"/>
                  </a:lnTo>
                  <a:cubicBezTo>
                    <a:pt x="0" y="854041"/>
                    <a:pt x="5" y="499533"/>
                    <a:pt x="5" y="266700"/>
                  </a:cubicBezTo>
                  <a:close/>
                </a:path>
              </a:pathLst>
            </a:custGeom>
            <a:gradFill>
              <a:gsLst>
                <a:gs pos="0">
                  <a:srgbClr val="549FFF"/>
                </a:gs>
                <a:gs pos="100000">
                  <a:srgbClr val="003171">
                    <a:alpha val="51764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6"/>
            <p:cNvSpPr/>
            <p:nvPr/>
          </p:nvSpPr>
          <p:spPr>
            <a:xfrm rot="5400000" flipH="1">
              <a:off x="3018543" y="1908579"/>
              <a:ext cx="3100651" cy="9150267"/>
            </a:xfrm>
            <a:custGeom>
              <a:avLst/>
              <a:gdLst/>
              <a:ahLst/>
              <a:cxnLst/>
              <a:rect l="l" t="t" r="r" b="b"/>
              <a:pathLst>
                <a:path w="8053639" h="6879900" extrusionOk="0">
                  <a:moveTo>
                    <a:pt x="4696126" y="16025"/>
                  </a:moveTo>
                  <a:lnTo>
                    <a:pt x="2920537" y="0"/>
                  </a:lnTo>
                  <a:cubicBezTo>
                    <a:pt x="2927053" y="2293300"/>
                    <a:pt x="2933568" y="4586600"/>
                    <a:pt x="2940084" y="6879900"/>
                  </a:cubicBezTo>
                  <a:lnTo>
                    <a:pt x="4085318" y="6861462"/>
                  </a:lnTo>
                  <a:cubicBezTo>
                    <a:pt x="8053639" y="4651267"/>
                    <a:pt x="0" y="3113439"/>
                    <a:pt x="4696126" y="16025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78823"/>
                  </a:srgbClr>
                </a:gs>
                <a:gs pos="41000">
                  <a:srgbClr val="003171">
                    <a:alpha val="78823"/>
                  </a:srgbClr>
                </a:gs>
                <a:gs pos="100000">
                  <a:srgbClr val="003171">
                    <a:alpha val="78823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6"/>
            <p:cNvSpPr/>
            <p:nvPr/>
          </p:nvSpPr>
          <p:spPr>
            <a:xfrm>
              <a:off x="-8" y="5740400"/>
              <a:ext cx="9144011" cy="1574769"/>
            </a:xfrm>
            <a:custGeom>
              <a:avLst/>
              <a:gdLst/>
              <a:ahLst/>
              <a:cxnLst/>
              <a:rect l="l" t="t" r="r" b="b"/>
              <a:pathLst>
                <a:path w="9144011" h="1257301" extrusionOk="0">
                  <a:moveTo>
                    <a:pt x="7" y="266700"/>
                  </a:moveTo>
                  <a:cubicBezTo>
                    <a:pt x="8115307" y="1257301"/>
                    <a:pt x="7620011" y="0"/>
                    <a:pt x="9144011" y="186267"/>
                  </a:cubicBezTo>
                  <a:lnTo>
                    <a:pt x="9144011" y="921775"/>
                  </a:lnTo>
                  <a:lnTo>
                    <a:pt x="0" y="931914"/>
                  </a:lnTo>
                  <a:cubicBezTo>
                    <a:pt x="0" y="699081"/>
                    <a:pt x="7" y="499533"/>
                    <a:pt x="7" y="266700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81960"/>
                  </a:srgbClr>
                </a:gs>
                <a:gs pos="100000">
                  <a:srgbClr val="003171">
                    <a:alpha val="8196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" name="Google Shape;39;p6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wave">
    <p:bg>
      <p:bgPr>
        <a:gradFill>
          <a:gsLst>
            <a:gs pos="0">
              <a:schemeClr val="lt2"/>
            </a:gs>
            <a:gs pos="100000">
              <a:schemeClr val="accent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00387E"/>
              </a:buClr>
              <a:buSzPts val="4000"/>
              <a:buFont typeface="Trebuchet MS"/>
              <a:buNone/>
              <a:defRPr sz="4000" b="1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00387E"/>
              </a:buClr>
              <a:buSzPts val="4000"/>
              <a:buFont typeface="Trebuchet MS"/>
              <a:buNone/>
              <a:defRPr sz="4000" b="1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00387E"/>
              </a:buClr>
              <a:buSzPts val="4000"/>
              <a:buFont typeface="Trebuchet MS"/>
              <a:buNone/>
              <a:defRPr sz="4000" b="1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00387E"/>
              </a:buClr>
              <a:buSzPts val="4000"/>
              <a:buFont typeface="Trebuchet MS"/>
              <a:buNone/>
              <a:defRPr sz="4000" b="1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00387E"/>
              </a:buClr>
              <a:buSzPts val="4000"/>
              <a:buFont typeface="Trebuchet MS"/>
              <a:buNone/>
              <a:defRPr sz="4000" b="1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00387E"/>
              </a:buClr>
              <a:buSzPts val="4000"/>
              <a:buFont typeface="Trebuchet MS"/>
              <a:buNone/>
              <a:defRPr sz="4000" b="1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00387E"/>
              </a:buClr>
              <a:buSzPts val="4000"/>
              <a:buFont typeface="Trebuchet MS"/>
              <a:buNone/>
              <a:defRPr sz="4000" b="1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00387E"/>
              </a:buClr>
              <a:buSzPts val="4000"/>
              <a:buFont typeface="Trebuchet MS"/>
              <a:buNone/>
              <a:defRPr sz="4000" b="1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00387E"/>
              </a:buClr>
              <a:buSzPts val="4000"/>
              <a:buFont typeface="Trebuchet MS"/>
              <a:buNone/>
              <a:defRPr sz="4000" b="1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727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318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rebuchet MS"/>
              <a:buChar char="●"/>
              <a:defRPr sz="3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lvl="1" indent="-4064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Trebuchet MS"/>
              <a:buChar char="○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Trebuchet MS"/>
              <a:buChar char="■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Trebuchet MS"/>
              <a:buChar char="●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Trebuchet MS"/>
              <a:buChar char="○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Trebuchet MS"/>
              <a:buChar char="■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Trebuchet MS"/>
              <a:buChar char="●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Trebuchet MS"/>
              <a:buChar char="○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Trebuchet MS"/>
              <a:buChar char="■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riccurts@gmail.com" TargetMode="External"/><Relationship Id="rId7" Type="http://schemas.openxmlformats.org/officeDocument/2006/relationships/hyperlink" Target="http://creativecommons.org/licenses/by-nc/3.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s://www.controlaltachieve.com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slide" Target="slid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slide" Target="slid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slide" Target="slid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slide" Target="slide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slide" Target="slide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slide" Target="slide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slide" Target="slide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slide" Target="slide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8.xml"/><Relationship Id="rId18" Type="http://schemas.openxmlformats.org/officeDocument/2006/relationships/slide" Target="slide30.xml"/><Relationship Id="rId3" Type="http://schemas.openxmlformats.org/officeDocument/2006/relationships/slide" Target="slide3.xml"/><Relationship Id="rId21" Type="http://schemas.openxmlformats.org/officeDocument/2006/relationships/slide" Target="slide22.xml"/><Relationship Id="rId7" Type="http://schemas.openxmlformats.org/officeDocument/2006/relationships/slide" Target="slide34.xml"/><Relationship Id="rId12" Type="http://schemas.openxmlformats.org/officeDocument/2006/relationships/slide" Target="slide8.xml"/><Relationship Id="rId17" Type="http://schemas.openxmlformats.org/officeDocument/2006/relationships/slide" Target="slide20.xml"/><Relationship Id="rId2" Type="http://schemas.openxmlformats.org/officeDocument/2006/relationships/notesSlide" Target="../notesSlides/notesSlide3.xml"/><Relationship Id="rId16" Type="http://schemas.openxmlformats.org/officeDocument/2006/relationships/slide" Target="slide10.xml"/><Relationship Id="rId20" Type="http://schemas.openxmlformats.org/officeDocument/2006/relationships/slide" Target="slide12.xml"/><Relationship Id="rId1" Type="http://schemas.openxmlformats.org/officeDocument/2006/relationships/slideLayout" Target="../slideLayouts/slideLayout4.xml"/><Relationship Id="rId6" Type="http://schemas.openxmlformats.org/officeDocument/2006/relationships/slide" Target="slide24.xml"/><Relationship Id="rId11" Type="http://schemas.openxmlformats.org/officeDocument/2006/relationships/slide" Target="slide36.xml"/><Relationship Id="rId24" Type="http://schemas.openxmlformats.org/officeDocument/2006/relationships/slide" Target="slide44.xml"/><Relationship Id="rId5" Type="http://schemas.openxmlformats.org/officeDocument/2006/relationships/slide" Target="slide14.xml"/><Relationship Id="rId15" Type="http://schemas.openxmlformats.org/officeDocument/2006/relationships/slide" Target="slide38.xml"/><Relationship Id="rId23" Type="http://schemas.openxmlformats.org/officeDocument/2006/relationships/slide" Target="slide42.xml"/><Relationship Id="rId10" Type="http://schemas.openxmlformats.org/officeDocument/2006/relationships/slide" Target="slide26.xml"/><Relationship Id="rId19" Type="http://schemas.openxmlformats.org/officeDocument/2006/relationships/slide" Target="slide40.xml"/><Relationship Id="rId4" Type="http://schemas.openxmlformats.org/officeDocument/2006/relationships/slide" Target="slide4.xml"/><Relationship Id="rId9" Type="http://schemas.openxmlformats.org/officeDocument/2006/relationships/slide" Target="slide16.xml"/><Relationship Id="rId14" Type="http://schemas.openxmlformats.org/officeDocument/2006/relationships/slide" Target="slide28.xml"/><Relationship Id="rId22" Type="http://schemas.openxmlformats.org/officeDocument/2006/relationships/slide" Target="slide3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slide" Target="slide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slide" Target="slide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slide" Target="slide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slide" Target="slide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slide" Target="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40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41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slide" Target="slide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42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slide" Target="slide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44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45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6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slide" Target="slid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8"/>
          <p:cNvSpPr txBox="1">
            <a:spLocks noGrp="1"/>
          </p:cNvSpPr>
          <p:nvPr>
            <p:ph type="ctrTitle"/>
          </p:nvPr>
        </p:nvSpPr>
        <p:spPr>
          <a:xfrm>
            <a:off x="946165" y="2694005"/>
            <a:ext cx="7050900" cy="147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00"/>
                </a:solidFill>
              </a:rPr>
              <a:t>Template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46" name="Google Shape;46;p8"/>
          <p:cNvSpPr txBox="1">
            <a:spLocks noGrp="1"/>
          </p:cNvSpPr>
          <p:nvPr>
            <p:ph type="subTitle" idx="1"/>
          </p:nvPr>
        </p:nvSpPr>
        <p:spPr>
          <a:xfrm>
            <a:off x="316925" y="4362125"/>
            <a:ext cx="8618700" cy="129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by Eric Curts</a:t>
            </a:r>
            <a:endParaRPr>
              <a:solidFill>
                <a:srgbClr val="FFFFFF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ericcurts@gmail.com</a:t>
            </a:r>
            <a:endParaRPr>
              <a:solidFill>
                <a:srgbClr val="FFFFFF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ControlAltAchieve.com</a:t>
            </a:r>
            <a:endParaRPr>
              <a:solidFill>
                <a:srgbClr val="FFFFFF"/>
              </a:solidFill>
            </a:endParaRPr>
          </a:p>
        </p:txBody>
      </p:sp>
      <p:pic>
        <p:nvPicPr>
          <p:cNvPr id="47" name="Google Shape;47;p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215475" y="1165425"/>
            <a:ext cx="6512300" cy="1934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Google Shape;48;p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58750" y="6103250"/>
            <a:ext cx="1368100" cy="47867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8"/>
          <p:cNvSpPr txBox="1"/>
          <p:nvPr/>
        </p:nvSpPr>
        <p:spPr>
          <a:xfrm>
            <a:off x="1837200" y="5781399"/>
            <a:ext cx="6872100" cy="95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This slideshow is licensed under a Creative Commons Attribution Non-Commercial 3.0 United States license.  For more information about this license see </a:t>
            </a:r>
            <a:r>
              <a:rPr lang="en" u="sng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http://creativecommons.org/licenses/by-nc/3.0/</a:t>
            </a:r>
            <a:r>
              <a:rPr lang="en">
                <a:solidFill>
                  <a:srgbClr val="FFFFFF"/>
                </a:solidFill>
              </a:rPr>
              <a:t> (In short, you can copy, distribute, and adapt this work as long as you give proper attribution and do not charge for it.)</a:t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6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16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Often described as the “Lub”. This heart sound describes the closure of atrioventricular valves.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18" name="Google Shape;118;p16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1 - $400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19" name="Google Shape;119;p16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20" name="Google Shape;120;p16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17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S1 - Heart Sound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27" name="Google Shape;127;p17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1 - $400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28" name="Google Shape;128;p17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29" name="Google Shape;129;p17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8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18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First described in 1909. This is a musical vibratory (“twangy”) murmur often heard in children.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36" name="Google Shape;136;p18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1 - $500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37" name="Google Shape;137;p18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38" name="Google Shape;138;p18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9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19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Still’s Murmur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45" name="Google Shape;145;p19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1 - $500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46" name="Google Shape;146;p19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47" name="Google Shape;147;p19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0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20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Holosystolic murmur heard best at the cardiac apex.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54" name="Google Shape;154;p20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2 - $100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55" name="Google Shape;155;p20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56" name="Google Shape;156;p20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1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21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Mitral Valve Regurgitation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63" name="Google Shape;163;p21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2 - $100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64" name="Google Shape;164;p21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65" name="Google Shape;165;p21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2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22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Harsh systolic, crescendo-decrescendo  murmur heard best over the right sternal border.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72" name="Google Shape;172;p22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2 - $200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73" name="Google Shape;173;p22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74" name="Google Shape;174;p22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3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23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Aortic Stenosis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81" name="Google Shape;181;p23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2 - $200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82" name="Google Shape;182;p23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83" name="Google Shape;183;p23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4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24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 dirty="0">
                <a:solidFill>
                  <a:srgbClr val="FFFFFF"/>
                </a:solidFill>
              </a:rPr>
              <a:t>Often heard in newborns, the cause of this murmur will be treated with administration of indomethacin or tyelnol. </a:t>
            </a:r>
            <a:endParaRPr sz="4600" dirty="0">
              <a:solidFill>
                <a:srgbClr val="FFFFFF"/>
              </a:solidFill>
            </a:endParaRPr>
          </a:p>
        </p:txBody>
      </p:sp>
      <p:sp>
        <p:nvSpPr>
          <p:cNvPr id="190" name="Google Shape;190;p24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2 - $300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91" name="Google Shape;191;p24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92" name="Google Shape;192;p24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5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25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Patent Ductus Arteriosus 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99" name="Google Shape;199;p25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2 - $300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00" name="Google Shape;200;p25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01" name="Google Shape;201;p25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8"/>
          <p:cNvSpPr txBox="1">
            <a:spLocks noGrp="1"/>
          </p:cNvSpPr>
          <p:nvPr>
            <p:ph type="ctrTitle"/>
          </p:nvPr>
        </p:nvSpPr>
        <p:spPr>
          <a:xfrm>
            <a:off x="0" y="2785445"/>
            <a:ext cx="9144000" cy="147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FFFF00"/>
                </a:solidFill>
              </a:rPr>
              <a:t>Pediatric Cardiology edition</a:t>
            </a:r>
            <a:endParaRPr dirty="0">
              <a:solidFill>
                <a:srgbClr val="FFFF00"/>
              </a:solidFill>
            </a:endParaRPr>
          </a:p>
        </p:txBody>
      </p:sp>
      <p:sp>
        <p:nvSpPr>
          <p:cNvPr id="46" name="Google Shape;46;p8"/>
          <p:cNvSpPr txBox="1">
            <a:spLocks noGrp="1"/>
          </p:cNvSpPr>
          <p:nvPr>
            <p:ph type="subTitle" idx="1"/>
          </p:nvPr>
        </p:nvSpPr>
        <p:spPr>
          <a:xfrm>
            <a:off x="316925" y="4442135"/>
            <a:ext cx="8618700" cy="129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FFFF"/>
                </a:solidFill>
              </a:rPr>
              <a:t>Created by Dr. Dileep Karri &amp; Dr. Jennifer </a:t>
            </a:r>
            <a:r>
              <a:rPr lang="en-US" dirty="0" err="1">
                <a:solidFill>
                  <a:srgbClr val="FFFFFF"/>
                </a:solidFill>
              </a:rPr>
              <a:t>Tingo</a:t>
            </a:r>
            <a:endParaRPr lang="en-US" dirty="0">
              <a:solidFill>
                <a:srgbClr val="FFFFFF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FFFF"/>
                </a:solidFill>
              </a:rPr>
              <a:t>June 2025</a:t>
            </a:r>
            <a:endParaRPr dirty="0">
              <a:solidFill>
                <a:srgbClr val="FFFFFF"/>
              </a:solidFill>
            </a:endParaRPr>
          </a:p>
        </p:txBody>
      </p:sp>
      <p:pic>
        <p:nvPicPr>
          <p:cNvPr id="47" name="Google Shape;47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15475" y="1165425"/>
            <a:ext cx="6512300" cy="1934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244485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6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6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>
                <a:solidFill>
                  <a:srgbClr val="FFFFFF"/>
                </a:solidFill>
              </a:rPr>
              <a:t>Holosystolic murmur heard best along the left sternal border. Most common heart defect in childhood.</a:t>
            </a:r>
            <a:endParaRPr sz="4800" dirty="0">
              <a:solidFill>
                <a:srgbClr val="FFFFFF"/>
              </a:solidFill>
            </a:endParaRPr>
          </a:p>
        </p:txBody>
      </p:sp>
      <p:sp>
        <p:nvSpPr>
          <p:cNvPr id="208" name="Google Shape;208;p26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2 - $400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09" name="Google Shape;209;p26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10" name="Google Shape;210;p26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7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p27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Ventricular Septal Defect (VSD)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17" name="Google Shape;217;p27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2 - $400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18" name="Google Shape;218;p27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19" name="Google Shape;219;p27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8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>
                <a:solidFill>
                  <a:srgbClr val="FFFFFF"/>
                </a:solidFill>
              </a:rPr>
              <a:t>May cause a systolic ejection murmur heard at the left the upper sternal border, this defect is most commonly associated with a fixed, split S2 heart sound.</a:t>
            </a:r>
            <a:endParaRPr sz="4800" dirty="0">
              <a:solidFill>
                <a:srgbClr val="FFFFFF"/>
              </a:solidFill>
            </a:endParaRPr>
          </a:p>
        </p:txBody>
      </p:sp>
      <p:sp>
        <p:nvSpPr>
          <p:cNvPr id="226" name="Google Shape;226;p28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2 - $500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27" name="Google Shape;227;p28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28" name="Google Shape;228;p28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9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29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Atrial Septal Defect (ASD)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35" name="Google Shape;235;p29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2 - $500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36" name="Google Shape;236;p29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37" name="Google Shape;237;p29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30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30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900">
                <a:solidFill>
                  <a:srgbClr val="FFFFFF"/>
                </a:solidFill>
              </a:rPr>
              <a:t>First described in 1888 by a french physician, this congenital heart defect comprises of a VSD, right ventricular hypertrophy, pulmonary stenosis, and an overriding aorta.</a:t>
            </a:r>
            <a:endParaRPr sz="3900">
              <a:solidFill>
                <a:srgbClr val="FFFFFF"/>
              </a:solidFill>
            </a:endParaRPr>
          </a:p>
        </p:txBody>
      </p:sp>
      <p:sp>
        <p:nvSpPr>
          <p:cNvPr id="244" name="Google Shape;244;p30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3 - $100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45" name="Google Shape;245;p30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46" name="Google Shape;246;p30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31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31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Tetralogy of Fallot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53" name="Google Shape;253;p31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3 - $100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54" name="Google Shape;254;p31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55" name="Google Shape;255;p31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2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32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Type question here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62" name="Google Shape;262;p32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3 - $200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63" name="Google Shape;263;p32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64" name="Google Shape;264;p32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33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" name="Google Shape;270;p33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>
                <a:solidFill>
                  <a:srgbClr val="FFFFFF"/>
                </a:solidFill>
              </a:rPr>
              <a:t>Classically presenting in the first hours to days of life with profound cyanosis unresponsive to oxygen, this congenital heart defect features an “egg-on-a-string” appearance on chest x-ray.</a:t>
            </a:r>
            <a:endParaRPr sz="4000" dirty="0">
              <a:solidFill>
                <a:srgbClr val="FFFFFF"/>
              </a:solidFill>
            </a:endParaRPr>
          </a:p>
        </p:txBody>
      </p:sp>
      <p:sp>
        <p:nvSpPr>
          <p:cNvPr id="271" name="Google Shape;271;p33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3 - $200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72" name="Google Shape;272;p33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73" name="Google Shape;273;p33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34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Google Shape;279;p34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Transposition of the Great Arteries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80" name="Google Shape;280;p34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3 - $300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81" name="Google Shape;281;p34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82" name="Google Shape;282;p34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35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35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This cyanotic lesion occurs when pulmonary veins drain into the systemic venous circulation instead of the left atrium.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89" name="Google Shape;289;p35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3 - $300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90" name="Google Shape;290;p35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91" name="Google Shape;291;p35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9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218750" y="28025"/>
            <a:ext cx="7038000" cy="132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FFFF00"/>
                </a:solidFill>
              </a:rPr>
              <a:t>Pediatric Cardiology Jeopardy !!!</a:t>
            </a:r>
            <a:endParaRPr sz="3000">
              <a:solidFill>
                <a:srgbClr val="FFFF00"/>
              </a:solidFill>
            </a:endParaRPr>
          </a:p>
        </p:txBody>
      </p:sp>
      <p:graphicFrame>
        <p:nvGraphicFramePr>
          <p:cNvPr id="56" name="Google Shape;56;p9"/>
          <p:cNvGraphicFramePr/>
          <p:nvPr/>
        </p:nvGraphicFramePr>
        <p:xfrm>
          <a:off x="218750" y="1220133"/>
          <a:ext cx="8706500" cy="5461195"/>
        </p:xfrm>
        <a:graphic>
          <a:graphicData uri="http://schemas.openxmlformats.org/drawingml/2006/table">
            <a:tbl>
              <a:tblPr>
                <a:noFill/>
                <a:tableStyleId>{100F767C-4910-42D7-AA11-76A469D305CB}</a:tableStyleId>
              </a:tblPr>
              <a:tblGrid>
                <a:gridCol w="2176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6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6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76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68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b="1">
                          <a:solidFill>
                            <a:srgbClr val="FFFFFF"/>
                          </a:solidFill>
                        </a:rPr>
                        <a:t>Lub-Dub</a:t>
                      </a:r>
                      <a:endParaRPr sz="24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300" b="1">
                          <a:solidFill>
                            <a:srgbClr val="FFFFFF"/>
                          </a:solidFill>
                        </a:rPr>
                        <a:t>Sounds Suspicious</a:t>
                      </a:r>
                      <a:endParaRPr sz="18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b="1">
                          <a:solidFill>
                            <a:srgbClr val="FFFFFF"/>
                          </a:solidFill>
                        </a:rPr>
                        <a:t>5 T’s</a:t>
                      </a:r>
                      <a:endParaRPr sz="19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 b="1">
                          <a:solidFill>
                            <a:srgbClr val="FFFFFF"/>
                          </a:solidFill>
                        </a:rPr>
                        <a:t>Clinical Pearls</a:t>
                      </a:r>
                      <a:endParaRPr sz="19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7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4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$100</a:t>
                      </a:r>
                      <a:endParaRPr sz="3200" b="1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5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$100</a:t>
                      </a:r>
                      <a:endParaRPr sz="1900" b="1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6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$100</a:t>
                      </a:r>
                      <a:endParaRPr sz="1900" b="1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7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$100</a:t>
                      </a:r>
                      <a:endParaRPr sz="1900" b="1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7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8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$200</a:t>
                      </a:r>
                      <a:endParaRPr sz="3200" b="1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9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$200</a:t>
                      </a:r>
                      <a:endParaRPr sz="1900" b="1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10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$200</a:t>
                      </a:r>
                      <a:endParaRPr sz="1900" b="1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11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$200</a:t>
                      </a:r>
                      <a:endParaRPr sz="1900" b="1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7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12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$300</a:t>
                      </a:r>
                      <a:endParaRPr sz="3200" b="1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13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$300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14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$300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15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$300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7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16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$400</a:t>
                      </a:r>
                      <a:endParaRPr sz="3200" b="1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17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$400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18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$400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19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$400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71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20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$500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21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$500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22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$500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3200" b="1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r:id="rId23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$500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L="91425" marR="91425" marT="121900" marB="121900" anchor="ctr">
                    <a:lnL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7" name="Google Shape;57;p9">
            <a:hlinkClick r:id="rId24" action="ppaction://hlinksldjump"/>
          </p:cNvPr>
          <p:cNvSpPr txBox="1"/>
          <p:nvPr/>
        </p:nvSpPr>
        <p:spPr>
          <a:xfrm>
            <a:off x="6405700" y="434767"/>
            <a:ext cx="2482500" cy="574800"/>
          </a:xfrm>
          <a:prstGeom prst="rect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FF00"/>
                </a:solidFill>
                <a:uFill>
                  <a:noFill/>
                </a:uFill>
                <a:hlinkClick r:id="rId2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FINAL JEOPARDY</a:t>
            </a:r>
            <a:endParaRPr sz="1800" b="1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36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7" name="Google Shape;297;p36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>
                <a:solidFill>
                  <a:srgbClr val="FFFFFF"/>
                </a:solidFill>
              </a:rPr>
              <a:t>Marked by a hypoplastic or absent right ventricle and often accompanied by both an atrial and ventral septal defect, this cyanotic condition presents in neonates with a single second heart sound and reduced pulmonary blood flow.</a:t>
            </a:r>
            <a:endParaRPr sz="3400">
              <a:solidFill>
                <a:srgbClr val="FFFFFF"/>
              </a:solidFill>
            </a:endParaRPr>
          </a:p>
        </p:txBody>
      </p:sp>
      <p:sp>
        <p:nvSpPr>
          <p:cNvPr id="298" name="Google Shape;298;p36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3 - $400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99" name="Google Shape;299;p36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00" name="Google Shape;300;p36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37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p37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Tricuspid Atresia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07" name="Google Shape;307;p37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3 - $400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08" name="Google Shape;308;p37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09" name="Google Shape;309;p37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38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5" name="Google Shape;315;p38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>
                <a:solidFill>
                  <a:srgbClr val="FFFFFF"/>
                </a:solidFill>
              </a:rPr>
              <a:t>Failure of conotruncal septation during fetal heart development leads to this defect, in which one arterial vessel emerges from the heart and supplies both systemic and pulmonary circulation.</a:t>
            </a:r>
            <a:endParaRPr sz="4000" dirty="0">
              <a:solidFill>
                <a:srgbClr val="FFFFFF"/>
              </a:solidFill>
            </a:endParaRPr>
          </a:p>
        </p:txBody>
      </p:sp>
      <p:sp>
        <p:nvSpPr>
          <p:cNvPr id="316" name="Google Shape;316;p38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3 - $500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17" name="Google Shape;317;p38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18" name="Google Shape;318;p38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39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39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Truncus Arteriosus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25" name="Google Shape;325;p39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3 - $500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26" name="Google Shape;326;p39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27" name="Google Shape;327;p39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40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40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800">
                <a:solidFill>
                  <a:srgbClr val="FFFFFF"/>
                </a:solidFill>
              </a:rPr>
              <a:t>This genetic disorder - often inherited in an autosomal dominant pattern - may present with exertional syncope, a systolic murmur that increases with Valsalva, and carries a risk of sudden cardiac death.</a:t>
            </a:r>
            <a:endParaRPr sz="3800">
              <a:solidFill>
                <a:srgbClr val="FFFFFF"/>
              </a:solidFill>
            </a:endParaRPr>
          </a:p>
        </p:txBody>
      </p:sp>
      <p:sp>
        <p:nvSpPr>
          <p:cNvPr id="334" name="Google Shape;334;p40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4 - $100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35" name="Google Shape;335;p40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36" name="Google Shape;336;p40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41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2" name="Google Shape;342;p41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Hypertrophic Cardiomyopathy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43" name="Google Shape;343;p41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4 - $100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44" name="Google Shape;344;p41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45" name="Google Shape;345;p41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42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1" name="Google Shape;351;p42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800" dirty="0">
                <a:solidFill>
                  <a:srgbClr val="FFFFFF"/>
                </a:solidFill>
              </a:rPr>
              <a:t>This inflammatory disease, often following a streptococcal throat infection, can result in mitral valve stenosis or regurgitation. Other symptoms include a migratory arthritis and erythema marginatum.</a:t>
            </a:r>
            <a:endParaRPr sz="3800" dirty="0">
              <a:solidFill>
                <a:srgbClr val="FFFFFF"/>
              </a:solidFill>
            </a:endParaRPr>
          </a:p>
        </p:txBody>
      </p:sp>
      <p:sp>
        <p:nvSpPr>
          <p:cNvPr id="352" name="Google Shape;352;p42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4 - $200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53" name="Google Shape;353;p42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54" name="Google Shape;354;p42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43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p43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Rheumatic Fever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61" name="Google Shape;361;p43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4 - $200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62" name="Google Shape;362;p43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63" name="Google Shape;363;p43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44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9" name="Google Shape;369;p44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solidFill>
                  <a:srgbClr val="FFFFFF"/>
                </a:solidFill>
              </a:rPr>
              <a:t>An infection more common in children with cyanotic congenital heart defects or a history of invasive procedures.  Often presents wi</a:t>
            </a:r>
            <a:r>
              <a:rPr lang="en-US" sz="3600" dirty="0" err="1">
                <a:solidFill>
                  <a:srgbClr val="FFFFFF"/>
                </a:solidFill>
              </a:rPr>
              <a:t>th</a:t>
            </a:r>
            <a:r>
              <a:rPr lang="en" sz="3600" dirty="0">
                <a:solidFill>
                  <a:srgbClr val="FFFFFF"/>
                </a:solidFill>
              </a:rPr>
              <a:t> prolonged fever.  It may involve Janeway lesions or Osler nodes.</a:t>
            </a:r>
            <a:endParaRPr sz="3600" dirty="0">
              <a:solidFill>
                <a:srgbClr val="FFFFFF"/>
              </a:solidFill>
            </a:endParaRPr>
          </a:p>
        </p:txBody>
      </p:sp>
      <p:sp>
        <p:nvSpPr>
          <p:cNvPr id="370" name="Google Shape;370;p44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4 - $300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71" name="Google Shape;371;p44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72" name="Google Shape;372;p44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45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8" name="Google Shape;378;p45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Infective Endocarditis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79" name="Google Shape;379;p45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4 - $300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80" name="Google Shape;380;p45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81" name="Google Shape;381;p45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10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Where are aortic murmurs auscultated?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64" name="Google Shape;64;p10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1 - $100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65" name="Google Shape;65;p10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66" name="Google Shape;66;p10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46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7" name="Google Shape;387;p46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900">
                <a:solidFill>
                  <a:srgbClr val="FFFFFF"/>
                </a:solidFill>
              </a:rPr>
              <a:t>This common type of syncope is triggered by a sudden drop in heart rate and blood pressure. It is typically characterized by a prodrome of lightheadedness, nausea, and diaphoresis before the loss of consciousness.</a:t>
            </a:r>
            <a:endParaRPr sz="3900">
              <a:solidFill>
                <a:srgbClr val="FFFFFF"/>
              </a:solidFill>
            </a:endParaRPr>
          </a:p>
        </p:txBody>
      </p:sp>
      <p:sp>
        <p:nvSpPr>
          <p:cNvPr id="388" name="Google Shape;388;p46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4 - $400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89" name="Google Shape;389;p46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90" name="Google Shape;390;p46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47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6" name="Google Shape;396;p47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Vasovagal Syncope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97" name="Google Shape;397;p47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4 - $400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98" name="Google Shape;398;p47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99" name="Google Shape;399;p47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48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5" name="Google Shape;405;p48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>
                <a:solidFill>
                  <a:srgbClr val="FFFFFF"/>
                </a:solidFill>
              </a:rPr>
              <a:t>This condition, often presents with sharp, pleuritic chest pain that improves when sitting up and leaning forward and will have characteristic ECG findings.</a:t>
            </a:r>
            <a:endParaRPr sz="4000" dirty="0">
              <a:solidFill>
                <a:srgbClr val="FFFFFF"/>
              </a:solidFill>
            </a:endParaRPr>
          </a:p>
        </p:txBody>
      </p:sp>
      <p:sp>
        <p:nvSpPr>
          <p:cNvPr id="406" name="Google Shape;406;p48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4 - $500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07" name="Google Shape;407;p48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08" name="Google Shape;408;p48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49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" name="Google Shape;414;p49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>
                <a:solidFill>
                  <a:srgbClr val="FFFFFF"/>
                </a:solidFill>
                <a:uFill>
                  <a:noFill/>
                </a:uFill>
              </a:rPr>
              <a:t>Pericarditis</a:t>
            </a:r>
            <a:endParaRPr sz="4800" dirty="0">
              <a:solidFill>
                <a:srgbClr val="FFFFFF"/>
              </a:solidFill>
            </a:endParaRPr>
          </a:p>
        </p:txBody>
      </p:sp>
      <p:sp>
        <p:nvSpPr>
          <p:cNvPr id="415" name="Google Shape;415;p49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4 - $500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16" name="Google Shape;416;p49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17" name="Google Shape;417;p49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50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3" name="Google Shape;423;p50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2730225"/>
            <a:ext cx="8229600" cy="321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Topic: </a:t>
            </a:r>
            <a:endParaRPr lang="en" sz="4800" dirty="0">
              <a:solidFill>
                <a:srgbClr val="FFFFFF"/>
              </a:solidFill>
              <a:uFill>
                <a:noFill/>
              </a:u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>
                <a:solidFill>
                  <a:srgbClr val="FFFFFF"/>
                </a:solidFill>
                <a:uFill>
                  <a:noFill/>
                </a:uFill>
              </a:rPr>
              <a:t>Pediatric </a:t>
            </a:r>
            <a:r>
              <a:rPr lang="en" sz="4800" dirty="0">
                <a:solidFill>
                  <a:srgbClr val="FFFFFF"/>
                </a:solidFill>
              </a:rPr>
              <a:t>Cardiac Surgery</a:t>
            </a:r>
            <a:endParaRPr sz="4800" dirty="0">
              <a:solidFill>
                <a:srgbClr val="FFFFFF"/>
              </a:solidFill>
            </a:endParaRPr>
          </a:p>
        </p:txBody>
      </p:sp>
      <p:sp>
        <p:nvSpPr>
          <p:cNvPr id="424" name="Google Shape;424;p50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1605720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00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FINAL</a:t>
            </a:r>
            <a:endParaRPr>
              <a:solidFill>
                <a:srgbClr val="FFFF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00"/>
                </a:solidFill>
              </a:rPr>
              <a:t>JEOPARDY!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425" name="Google Shape;425;p50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see </a:t>
            </a:r>
            <a:r>
              <a:rPr lang="en" sz="1800">
                <a:solidFill>
                  <a:srgbClr val="FFFF00"/>
                </a:solidFill>
                <a:latin typeface="Trebuchet MS"/>
                <a:ea typeface="Trebuchet MS"/>
                <a:cs typeface="Trebuchet MS"/>
                <a:sym typeface="Trebuchet MS"/>
              </a:rPr>
              <a:t>question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26" name="Google Shape;426;p50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51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2" name="Google Shape;432;p51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 dirty="0">
                <a:solidFill>
                  <a:srgbClr val="FFFFFF"/>
                </a:solidFill>
              </a:rPr>
              <a:t>This typical first-stage of palliative surgery for Hypoplastic Left Heart Syndrome involves creation of a neo-aorta, aortic arch reconstruction and creation of a systemic to pulmonary artery shunt to provide blood flow to the lungs.</a:t>
            </a:r>
            <a:endParaRPr sz="3500" dirty="0">
              <a:solidFill>
                <a:srgbClr val="FFFFFF"/>
              </a:solidFill>
            </a:endParaRPr>
          </a:p>
        </p:txBody>
      </p:sp>
      <p:sp>
        <p:nvSpPr>
          <p:cNvPr id="433" name="Google Shape;433;p51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Final Jeopardy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34" name="Google Shape;434;p51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35" name="Google Shape;435;p51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52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1" name="Google Shape;441;p52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Norwood Procedure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42" name="Google Shape;442;p52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Final Jeopardy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43" name="Google Shape;443;p52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44" name="Google Shape;444;p52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1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11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Second intercostal space, right sternal border; radiation to the neck or carotid arteries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73" name="Google Shape;73;p11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1 - $100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74" name="Google Shape;74;p11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75" name="Google Shape;75;p11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12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dirty="0">
                <a:solidFill>
                  <a:srgbClr val="FFFFFF"/>
                </a:solidFill>
              </a:rPr>
              <a:t>Developed on the 1950s by Drs. Hertz and Edler. This is a technique used to visualize the heart.</a:t>
            </a:r>
            <a:endParaRPr sz="4800" dirty="0">
              <a:solidFill>
                <a:srgbClr val="FFFFFF"/>
              </a:solidFill>
            </a:endParaRPr>
          </a:p>
        </p:txBody>
      </p:sp>
      <p:sp>
        <p:nvSpPr>
          <p:cNvPr id="82" name="Google Shape;82;p12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1 - $200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83" name="Google Shape;83;p12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84" name="Google Shape;84;p12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3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Echocardiography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91" name="Google Shape;91;p13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1 - $200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92" name="Google Shape;92;p13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93" name="Google Shape;93;p13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4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>
                <a:solidFill>
                  <a:srgbClr val="FFFFFF"/>
                </a:solidFill>
              </a:rPr>
              <a:t>Where are mitral valve murmurs auscultated?</a:t>
            </a:r>
            <a:endParaRPr sz="4800" dirty="0">
              <a:solidFill>
                <a:srgbClr val="FFFFFF"/>
              </a:solidFill>
            </a:endParaRPr>
          </a:p>
        </p:txBody>
      </p:sp>
      <p:sp>
        <p:nvSpPr>
          <p:cNvPr id="100" name="Google Shape;100;p14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1 - $300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01" name="Google Shape;101;p14">
            <a:hlinkClick r:id=""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" action="ppaction://hlinkshowjump?jump=nex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02" name="Google Shape;102;p14">
            <a:hlinkClick r:id="" action="ppaction://hlinkshowjump?jump=nextslide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3763"/>
        </a:solid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5">
            <a:hlinkClick r:id="rId3" action="ppaction://hlinksldjump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15">
            <a:hlinkClick r:id="rId3" action="ppaction://hlinksldjump"/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>
                <a:solidFill>
                  <a:srgbClr val="FFFFFF"/>
                </a:solidFill>
              </a:rPr>
              <a:t>5th intercostal space, midclavicular line (cardiac apex).</a:t>
            </a:r>
            <a:endParaRPr sz="4800" dirty="0">
              <a:solidFill>
                <a:srgbClr val="FFFFFF"/>
              </a:solidFill>
            </a:endParaRPr>
          </a:p>
        </p:txBody>
      </p:sp>
      <p:sp>
        <p:nvSpPr>
          <p:cNvPr id="109" name="Google Shape;109;p15">
            <a:hlinkClick r:id="rId3" action="ppaction://hlinksldjump"/>
          </p:cNvPr>
          <p:cNvSpPr txBox="1">
            <a:spLocks noGrp="1"/>
          </p:cNvSpPr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Topic 1 - $300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10" name="Google Shape;110;p15">
            <a:hlinkClick r:id="rId4" action="ppaction://hlinksldjump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11" name="Google Shape;111;p15">
            <a:hlinkClick r:id="rId4" action="ppaction://hlinksldjump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ave">
  <a:themeElements>
    <a:clrScheme name="Custom 506">
      <a:dk1>
        <a:srgbClr val="000000"/>
      </a:dk1>
      <a:lt1>
        <a:srgbClr val="FFFFFF"/>
      </a:lt1>
      <a:dk2>
        <a:srgbClr val="00387E"/>
      </a:dk2>
      <a:lt2>
        <a:srgbClr val="C6D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387E"/>
      </a:hlink>
      <a:folHlink>
        <a:srgbClr val="96969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1196</Words>
  <Application>Microsoft Macintosh PowerPoint</Application>
  <PresentationFormat>On-screen Show (4:3)</PresentationFormat>
  <Paragraphs>165</Paragraphs>
  <Slides>46</Slides>
  <Notes>46</Notes>
  <HiddenSlides>1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9" baseType="lpstr">
      <vt:lpstr>Arial</vt:lpstr>
      <vt:lpstr>Trebuchet MS</vt:lpstr>
      <vt:lpstr>Wave</vt:lpstr>
      <vt:lpstr>Template</vt:lpstr>
      <vt:lpstr>Pediatric Cardiology edition</vt:lpstr>
      <vt:lpstr>Pediatric Cardiology Jeopardy !!!</vt:lpstr>
      <vt:lpstr>Topic 1 - $100 Question</vt:lpstr>
      <vt:lpstr>Topic 1 - $100 Answer</vt:lpstr>
      <vt:lpstr>Topic 1 - $200 Question</vt:lpstr>
      <vt:lpstr>Topic 1 - $200 Answer</vt:lpstr>
      <vt:lpstr>Topic 1 - $300 Question</vt:lpstr>
      <vt:lpstr>Topic 1 - $300 Answer</vt:lpstr>
      <vt:lpstr>Topic 1 - $400 Question</vt:lpstr>
      <vt:lpstr>Topic 1 - $400 Answer</vt:lpstr>
      <vt:lpstr>Topic 1 - $500 Question</vt:lpstr>
      <vt:lpstr>Topic 1 - $500 Answer</vt:lpstr>
      <vt:lpstr>Topic 2 - $100 Question</vt:lpstr>
      <vt:lpstr>Topic 2 - $100 Answer</vt:lpstr>
      <vt:lpstr>Topic 2 - $200 Question</vt:lpstr>
      <vt:lpstr>Topic 2 - $200 Answer</vt:lpstr>
      <vt:lpstr>Topic 2 - $300 Question</vt:lpstr>
      <vt:lpstr>Topic 2 - $300 Answer</vt:lpstr>
      <vt:lpstr>Topic 2 - $400 Question</vt:lpstr>
      <vt:lpstr>Topic 2 - $400 Answer</vt:lpstr>
      <vt:lpstr>Topic 2 - $500 Question</vt:lpstr>
      <vt:lpstr>Topic 2 - $500 Answer</vt:lpstr>
      <vt:lpstr>Topic 3 - $100 Question</vt:lpstr>
      <vt:lpstr>Topic 3 - $100 Answer</vt:lpstr>
      <vt:lpstr>Topic 3 - $200 Question</vt:lpstr>
      <vt:lpstr>Topic 3 - $200 Answer</vt:lpstr>
      <vt:lpstr>Topic 3 - $300 Question</vt:lpstr>
      <vt:lpstr>Topic 3 - $300 Answer</vt:lpstr>
      <vt:lpstr>Topic 3 - $400 Question</vt:lpstr>
      <vt:lpstr>Topic 3 - $400 Answer</vt:lpstr>
      <vt:lpstr>Topic 3 - $500 Question</vt:lpstr>
      <vt:lpstr>Topic 3 - $500 Answer</vt:lpstr>
      <vt:lpstr>Topic 4 - $100 Question</vt:lpstr>
      <vt:lpstr>Topic 4 - $100 Answer</vt:lpstr>
      <vt:lpstr>Topic 4 - $200 Question</vt:lpstr>
      <vt:lpstr>Topic 4 - $200 Answer</vt:lpstr>
      <vt:lpstr>Topic 4 - $300 Question</vt:lpstr>
      <vt:lpstr>Topic 4 - $300 Answer</vt:lpstr>
      <vt:lpstr>Topic 4 - $400 Question</vt:lpstr>
      <vt:lpstr>Topic 4 - $400 Answer</vt:lpstr>
      <vt:lpstr>Topic 4 - $500 Question</vt:lpstr>
      <vt:lpstr>Topic 4 - $500 Answer</vt:lpstr>
      <vt:lpstr>FINAL JEOPARDY!</vt:lpstr>
      <vt:lpstr>Final Jeopardy Question</vt:lpstr>
      <vt:lpstr>Final Jeopardy Answer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</dc:title>
  <cp:lastModifiedBy>Morgan Greenfield</cp:lastModifiedBy>
  <cp:revision>2</cp:revision>
  <dcterms:modified xsi:type="dcterms:W3CDTF">2025-09-20T19:43:06Z</dcterms:modified>
</cp:coreProperties>
</file>