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3FA4528-B0BE-E458-31B9-111794AB6723}" name="Kendall, Morgan" initials="KM" userId="S::kendallm@chop.edu::384eeaa5-cc29-4945-a252-87fd9432f42f" providerId="AD"/>
  <p188:author id="{CDC1BA54-531F-B982-FF21-1D0BE7706768}" name="Kim, Sarah" initials="KS" userId="S::kims20@chop.edu::54cea1e4-f052-4b71-aa31-cce024df373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60FA3E-EC2C-DF86-C3F6-DE44979A2FCA}" v="60" dt="2025-06-04T17:46:39.4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3182E-7757-40DC-A76F-B1B702DD624B}" type="datetimeFigureOut"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B57B6-B334-4061-A4F4-C51632024F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81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514EC-605D-BE4A-F801-1769201F9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7243C0-06E6-5893-239F-A20B2CF3C7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66C19F-42B8-DEDA-B396-84042BC031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35E5E-CE0A-BF4F-F8E1-DF6BF4155C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B57B6-B334-4061-A4F4-C51632024F18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232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Options for additional history: how long has this gone on for? Any vomiting or diarrhea? Anyone known sick contacts? Pertinent past medical or family history?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B57B6-B334-4061-A4F4-C51632024F18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13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Obtain vital signs and labs</a:t>
            </a:r>
            <a:endParaRPr lang="en-US" dirty="0"/>
          </a:p>
          <a:p>
            <a:r>
              <a:rPr lang="en-US" dirty="0">
                <a:ea typeface="Calibri"/>
                <a:cs typeface="Calibri"/>
              </a:rPr>
              <a:t>Worried about extreme dehydration and down-stream effects from that: poor perfusion, low blood sugar, electrolyte abnormalities from dehydration --&gt; seizures, acidosis from vomiting up acid --&gt; metabolic alkalosis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B57B6-B334-4061-A4F4-C51632024F18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55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-You can choose D5-LR when the patient is acidotic (our patient was alkalotic) OR if you wanted to help with hypokalemia (we also sometimes add K to fluids of D5-NS)</a:t>
            </a:r>
          </a:p>
          <a:p>
            <a:r>
              <a:rPr lang="en-US" dirty="0">
                <a:ea typeface="Calibri"/>
                <a:cs typeface="Calibri"/>
              </a:rPr>
              <a:t>-You can use 1/2NS if the Na was very high or if the patient was a tiny baby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B57B6-B334-4061-A4F4-C51632024F18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08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Work-up 1) confirm lab is real 2) assess fluid status 3) assess other electrolytes, urine osmolality + electrolytes can be helpful in distinguishing etiology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DB57B6-B334-4061-A4F4-C51632024F18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92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dcalc.com/calc/113/free-water-deficit-hypernatremi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Salt Balance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Understanding IV Fluids and Sodium Management in Pediatrics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9003E-5701-1CD2-9E5C-C22548B67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5C4D2-269D-FD39-CDB6-974F0AB24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Fluid Management: Maintenance Fluids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32572-B1C2-D5D0-108C-E6F0E39E0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8042"/>
            <a:ext cx="10515600" cy="448892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3600" dirty="0"/>
              <a:t>We use the </a:t>
            </a:r>
            <a:r>
              <a:rPr lang="en-US" sz="3600" b="1" dirty="0"/>
              <a:t>4-2-1 rule</a:t>
            </a:r>
            <a:r>
              <a:rPr lang="en-US" sz="3600" dirty="0"/>
              <a:t> for maintenance fluid rate in kids</a:t>
            </a:r>
          </a:p>
          <a:p>
            <a:r>
              <a:rPr lang="en-US" sz="3600" dirty="0"/>
              <a:t>Hourly fluid rate =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 4 x (first 10 kg of patient weight) +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 2 x (next 10kg of patient weight) +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 1 x (remainder of patient weight)</a:t>
            </a:r>
          </a:p>
          <a:p>
            <a:r>
              <a:rPr lang="en-US" sz="3600" dirty="0"/>
              <a:t>For our 15kg child this is: (4x10) + (2x5) = 40 + 10 = </a:t>
            </a:r>
            <a:r>
              <a:rPr lang="en-US" sz="3600" b="1" dirty="0"/>
              <a:t>50 mL/</a:t>
            </a:r>
            <a:r>
              <a:rPr lang="en-US" sz="3600" b="1" err="1"/>
              <a:t>hr</a:t>
            </a:r>
            <a:r>
              <a:rPr lang="en-US" sz="3600" b="1" dirty="0"/>
              <a:t> of D5-NS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When would you want to use something other than D5-NS?</a:t>
            </a:r>
          </a:p>
        </p:txBody>
      </p:sp>
    </p:spTree>
    <p:extLst>
      <p:ext uri="{BB962C8B-B14F-4D97-AF65-F5344CB8AC3E}">
        <p14:creationId xmlns:p14="http://schemas.microsoft.com/office/powerpoint/2010/main" val="237847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, Picture">
            <a:extLst>
              <a:ext uri="{FF2B5EF4-FFF2-40B4-BE49-F238E27FC236}">
                <a16:creationId xmlns:a16="http://schemas.microsoft.com/office/drawing/2014/main" id="{94C0EA4A-C6A4-FB3C-34EB-DB43FA4B90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4125" y="158750"/>
            <a:ext cx="8972084" cy="669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16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7288F-7F59-1D28-56D2-3EEF50665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to make of her sodium?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3A216-CE84-332E-6A92-C5A9D627B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If you recall the BMP showed a Na of 157 – very high!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How do you approach hypernatremia?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What is your first step in work-up?</a:t>
            </a:r>
          </a:p>
        </p:txBody>
      </p:sp>
    </p:spTree>
    <p:extLst>
      <p:ext uri="{BB962C8B-B14F-4D97-AF65-F5344CB8AC3E}">
        <p14:creationId xmlns:p14="http://schemas.microsoft.com/office/powerpoint/2010/main" val="3311679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2908C-A44B-84E2-E0EA-4CC070FE3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09A33-3E43-1C9F-2343-9CD3722C0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to make of her sodium?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E9607-2315-B57A-7192-501546956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If you recall the BMP showed a Na of 157 – very high!</a:t>
            </a:r>
          </a:p>
          <a:p>
            <a:r>
              <a:rPr lang="en-US" b="1" dirty="0">
                <a:solidFill>
                  <a:srgbClr val="FF0000"/>
                </a:solidFill>
              </a:rPr>
              <a:t>How do you approach hypernatremia?</a:t>
            </a:r>
          </a:p>
          <a:p>
            <a:r>
              <a:rPr lang="en-US" b="1" dirty="0">
                <a:solidFill>
                  <a:srgbClr val="FF0000"/>
                </a:solidFill>
              </a:rPr>
              <a:t>What is your first step in work-up?</a:t>
            </a:r>
          </a:p>
          <a:p>
            <a:endParaRPr lang="en-US" sz="3600" b="1" dirty="0"/>
          </a:p>
          <a:p>
            <a:r>
              <a:rPr lang="en-US" sz="3600" b="1" dirty="0"/>
              <a:t>3 big buckets: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3200" b="1" dirty="0"/>
              <a:t> Not enough water in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3200" b="1" dirty="0"/>
              <a:t> Too much water out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3200" b="1" dirty="0"/>
              <a:t> Increase in salt in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190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diagram of a patient&amp;#39;s flowchart&#10;&#10;AI-generated content may be incorrect.">
            <a:extLst>
              <a:ext uri="{FF2B5EF4-FFF2-40B4-BE49-F238E27FC236}">
                <a16:creationId xmlns:a16="http://schemas.microsoft.com/office/drawing/2014/main" id="{00A0B2B4-5EF7-A9AB-0E56-C95149365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388" y="661988"/>
            <a:ext cx="9801225" cy="553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064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12CEA-8145-CF92-8CFF-D16F562A2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Sodium Correction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4AC50-0125-22C4-F442-B24759B0B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sz="3600" dirty="0">
                <a:latin typeface="Aptos Display"/>
              </a:rPr>
              <a:t>We would classify this as Hypovolemic Hypernatremia</a:t>
            </a:r>
            <a:endParaRPr lang="en-US" sz="3600" dirty="0"/>
          </a:p>
          <a:p>
            <a:r>
              <a:rPr lang="en-US" sz="3600" dirty="0"/>
              <a:t>The best way to treat this is to slowly correct her fluid status</a:t>
            </a:r>
          </a:p>
          <a:p>
            <a:r>
              <a:rPr lang="en-US" sz="3600" dirty="0"/>
              <a:t>Abnormal Sodium levels are </a:t>
            </a:r>
            <a:r>
              <a:rPr lang="en-US" sz="3600" i="1" dirty="0"/>
              <a:t>usually </a:t>
            </a:r>
            <a:r>
              <a:rPr lang="en-US" sz="3600" dirty="0"/>
              <a:t>associated with water balance</a:t>
            </a:r>
          </a:p>
          <a:p>
            <a:r>
              <a:rPr lang="en-US" sz="3600" dirty="0">
                <a:solidFill>
                  <a:srgbClr val="000000"/>
                </a:solidFill>
                <a:latin typeface="Aptos" panose="020B0004020202020204"/>
                <a:ea typeface="Noto Sans"/>
                <a:cs typeface="Noto Sans"/>
              </a:rPr>
              <a:t>Can calculate free water deficit (</a:t>
            </a:r>
            <a:r>
              <a:rPr lang="en-US" sz="3600" dirty="0" err="1">
                <a:solidFill>
                  <a:srgbClr val="000000"/>
                </a:solidFill>
                <a:latin typeface="Aptos" panose="020B0004020202020204"/>
                <a:ea typeface="Noto Sans"/>
                <a:cs typeface="Noto Sans"/>
              </a:rPr>
              <a:t>ie</a:t>
            </a:r>
            <a:r>
              <a:rPr lang="en-US" sz="3600" dirty="0">
                <a:solidFill>
                  <a:srgbClr val="000000"/>
                </a:solidFill>
                <a:latin typeface="Aptos" panose="020B0004020202020204"/>
                <a:ea typeface="Noto Sans"/>
                <a:cs typeface="Noto Sans"/>
              </a:rPr>
              <a:t>. </a:t>
            </a:r>
            <a:r>
              <a:rPr lang="en-US" sz="3600" dirty="0">
                <a:solidFill>
                  <a:srgbClr val="000000"/>
                </a:solidFill>
                <a:latin typeface="Aptos" panose="020B0004020202020204"/>
                <a:ea typeface="Noto Sans"/>
                <a:cs typeface="Noto Sans"/>
                <a:hlinkClick r:id="rId2"/>
              </a:rPr>
              <a:t>MD Calc</a:t>
            </a:r>
            <a:r>
              <a:rPr lang="en-US" sz="3600" dirty="0">
                <a:solidFill>
                  <a:srgbClr val="000000"/>
                </a:solidFill>
                <a:latin typeface="Aptos" panose="020B0004020202020204"/>
                <a:ea typeface="Noto Sans"/>
                <a:cs typeface="Noto Sans"/>
              </a:rPr>
              <a:t>) and replace gradually with IV fluids to slowly correct hypernatremia (max decrease Na by 12 </a:t>
            </a:r>
            <a:r>
              <a:rPr lang="en-US" sz="3600" dirty="0" err="1">
                <a:solidFill>
                  <a:srgbClr val="000000"/>
                </a:solidFill>
                <a:latin typeface="Aptos" panose="020B0004020202020204"/>
                <a:ea typeface="Noto Sans"/>
                <a:cs typeface="Noto Sans"/>
              </a:rPr>
              <a:t>mEq</a:t>
            </a:r>
            <a:r>
              <a:rPr lang="en-US" sz="3600" dirty="0">
                <a:solidFill>
                  <a:srgbClr val="000000"/>
                </a:solidFill>
                <a:latin typeface="Aptos" panose="020B0004020202020204"/>
                <a:ea typeface="Noto Sans"/>
                <a:cs typeface="Noto Sans"/>
              </a:rPr>
              <a:t>/L in a day, or 0.5 </a:t>
            </a:r>
            <a:r>
              <a:rPr lang="en-US" sz="3600" dirty="0" err="1">
                <a:solidFill>
                  <a:srgbClr val="000000"/>
                </a:solidFill>
                <a:latin typeface="Aptos" panose="020B0004020202020204"/>
                <a:ea typeface="Noto Sans"/>
                <a:cs typeface="Noto Sans"/>
              </a:rPr>
              <a:t>mEq</a:t>
            </a:r>
            <a:r>
              <a:rPr lang="en-US" sz="3600" dirty="0">
                <a:solidFill>
                  <a:srgbClr val="000000"/>
                </a:solidFill>
                <a:latin typeface="Aptos" panose="020B0004020202020204"/>
                <a:ea typeface="Noto Sans"/>
                <a:cs typeface="Noto Sans"/>
              </a:rPr>
              <a:t>/L per hour). If correct too rapidly, risk cerebral edema.</a:t>
            </a:r>
          </a:p>
          <a:p>
            <a:r>
              <a:rPr lang="en-US" sz="3600" dirty="0">
                <a:solidFill>
                  <a:srgbClr val="000000"/>
                </a:solidFill>
                <a:latin typeface="Aptos" panose="020B0004020202020204"/>
                <a:ea typeface="Noto Sans"/>
                <a:cs typeface="Noto Sans"/>
              </a:rPr>
              <a:t>Also be mindful of monitoring and replacing ongoing GI losses</a:t>
            </a:r>
          </a:p>
        </p:txBody>
      </p:sp>
    </p:spTree>
    <p:extLst>
      <p:ext uri="{BB962C8B-B14F-4D97-AF65-F5344CB8AC3E}">
        <p14:creationId xmlns:p14="http://schemas.microsoft.com/office/powerpoint/2010/main" val="3179461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E8C94-4D3A-D648-236A-91D22EA45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20296-3906-5112-A1AA-B1FCD3560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BA73C-2FF3-4334-ABF9-F5795CFA7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4000" dirty="0"/>
              <a:t>A 3 year old, 15 kg, patient comes into the emergency room. On exam she looks tired and sleepy with sunken eyes. Her vital signs reveal tachycardia but she does not have a fever. 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2306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9F1C1-FD81-9B9A-E3E9-32D1D78E8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A3B58-0F85-C361-DB0D-D8D5F44CC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4000" dirty="0"/>
              <a:t>A 3 year old, 15 kg, patient comes into the emergency room. On exam she looks tired and sleepy with sunken eyes. Her vitals signs reveal tachycardia but she does not have a fever. 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>
                <a:solidFill>
                  <a:srgbClr val="FF0000"/>
                </a:solidFill>
              </a:rPr>
              <a:t>What information do you want to know next? </a:t>
            </a:r>
          </a:p>
        </p:txBody>
      </p:sp>
    </p:spTree>
    <p:extLst>
      <p:ext uri="{BB962C8B-B14F-4D97-AF65-F5344CB8AC3E}">
        <p14:creationId xmlns:p14="http://schemas.microsoft.com/office/powerpoint/2010/main" val="1323864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5C96E-7738-4515-AFCB-1EB2ED0ED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Additional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CE081-7356-58FF-5DD2-3047F2B6F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3600" dirty="0"/>
              <a:t>3 days ago her brother caught a "GI bug" at school</a:t>
            </a:r>
          </a:p>
          <a:p>
            <a:r>
              <a:rPr lang="en-US" sz="3600" dirty="0"/>
              <a:t>Last night she threw up 2 times</a:t>
            </a:r>
          </a:p>
          <a:p>
            <a:r>
              <a:rPr lang="en-US" sz="3600" dirty="0"/>
              <a:t>Today she has thrown up 3 more times and is unable to keep anything down</a:t>
            </a:r>
          </a:p>
          <a:p>
            <a:r>
              <a:rPr lang="en-US" sz="3600" dirty="0"/>
              <a:t>The emesis does not contain blood and is not bilious</a:t>
            </a:r>
          </a:p>
          <a:p>
            <a:r>
              <a:rPr lang="en-US" sz="3600" dirty="0"/>
              <a:t>She last ate dinner last night.</a:t>
            </a:r>
          </a:p>
          <a:p>
            <a:r>
              <a:rPr lang="en-US" sz="3600" dirty="0"/>
              <a:t>She had 4 episodes of non-bloody diarrhea today. Difficult to track urine output given diarrhea, last void without stool was yesterday evening.</a:t>
            </a:r>
            <a:endParaRPr lang="en-US" dirty="0"/>
          </a:p>
          <a:p>
            <a:r>
              <a:rPr lang="en-US" sz="3400" dirty="0"/>
              <a:t>She is healthy with no chronic conditions. There is no cardiac history in the family.</a:t>
            </a:r>
          </a:p>
        </p:txBody>
      </p:sp>
    </p:spTree>
    <p:extLst>
      <p:ext uri="{BB962C8B-B14F-4D97-AF65-F5344CB8AC3E}">
        <p14:creationId xmlns:p14="http://schemas.microsoft.com/office/powerpoint/2010/main" val="185319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48D50-AD7F-FE26-9279-0BC47EF9F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>
                <a:solidFill>
                  <a:srgbClr val="FF0000"/>
                </a:solidFill>
              </a:rPr>
              <a:t>What do you want to do next? </a:t>
            </a:r>
            <a:br>
              <a:rPr lang="en-US" sz="5400" dirty="0">
                <a:solidFill>
                  <a:srgbClr val="FF0000"/>
                </a:solidFill>
              </a:rPr>
            </a:br>
            <a:r>
              <a:rPr lang="en-US" sz="5400" dirty="0">
                <a:solidFill>
                  <a:srgbClr val="FF0000"/>
                </a:solidFill>
              </a:rPr>
              <a:t>What are you most worried about?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162B5B-813B-9AD1-C1E7-4F4FFE7076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97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BC79A-AAAB-744F-F2A5-4ACA11548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You obtain Vital Signs and get a POC BG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9660F-5BBD-D7F4-E115-B8BF73B96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HR </a:t>
            </a:r>
            <a:r>
              <a:rPr lang="en-US" sz="3600" b="1" dirty="0">
                <a:solidFill>
                  <a:srgbClr val="FF0000"/>
                </a:solidFill>
              </a:rPr>
              <a:t>184</a:t>
            </a:r>
            <a:r>
              <a:rPr lang="en-US" sz="3600" dirty="0"/>
              <a:t>, BP </a:t>
            </a:r>
            <a:r>
              <a:rPr lang="en-US" sz="3600" b="1" dirty="0">
                <a:solidFill>
                  <a:srgbClr val="FF0000"/>
                </a:solidFill>
              </a:rPr>
              <a:t>84/43</a:t>
            </a:r>
          </a:p>
          <a:p>
            <a:r>
              <a:rPr lang="en-US" sz="3600" dirty="0"/>
              <a:t>POC BG 72</a:t>
            </a:r>
          </a:p>
          <a:p>
            <a:r>
              <a:rPr lang="en-US" sz="3600" dirty="0"/>
              <a:t>BMP: Na </a:t>
            </a:r>
            <a:r>
              <a:rPr lang="en-US" sz="3600" b="1" dirty="0">
                <a:solidFill>
                  <a:srgbClr val="FF0000"/>
                </a:solidFill>
              </a:rPr>
              <a:t>157</a:t>
            </a:r>
            <a:r>
              <a:rPr lang="en-US" sz="3600" dirty="0"/>
              <a:t>, K 4.7, Cl </a:t>
            </a:r>
            <a:r>
              <a:rPr lang="en-US" sz="3600" b="1" dirty="0">
                <a:solidFill>
                  <a:srgbClr val="FF0000"/>
                </a:solidFill>
              </a:rPr>
              <a:t>100</a:t>
            </a:r>
            <a:r>
              <a:rPr lang="en-US" sz="3600" dirty="0"/>
              <a:t>, BUN</a:t>
            </a:r>
            <a:r>
              <a:rPr lang="en-US" sz="3600" dirty="0">
                <a:solidFill>
                  <a:srgbClr val="000000"/>
                </a:solidFill>
              </a:rPr>
              <a:t> </a:t>
            </a:r>
            <a:r>
              <a:rPr lang="en-US" sz="3600" b="1" dirty="0">
                <a:solidFill>
                  <a:srgbClr val="FF0000"/>
                </a:solidFill>
              </a:rPr>
              <a:t>25</a:t>
            </a:r>
            <a:r>
              <a:rPr lang="en-US" sz="3600" dirty="0">
                <a:solidFill>
                  <a:srgbClr val="000000"/>
                </a:solidFill>
              </a:rPr>
              <a:t>,</a:t>
            </a:r>
            <a:r>
              <a:rPr lang="en-US" sz="3600" b="1" dirty="0">
                <a:solidFill>
                  <a:srgbClr val="FF0000"/>
                </a:solidFill>
              </a:rPr>
              <a:t> </a:t>
            </a:r>
            <a:r>
              <a:rPr lang="en-US" sz="3600" dirty="0">
                <a:solidFill>
                  <a:srgbClr val="000000"/>
                </a:solidFill>
              </a:rPr>
              <a:t>Cr </a:t>
            </a:r>
            <a:r>
              <a:rPr lang="en-US" sz="3600" b="1" dirty="0">
                <a:solidFill>
                  <a:srgbClr val="FF0000"/>
                </a:solidFill>
              </a:rPr>
              <a:t>0.99</a:t>
            </a:r>
            <a:endParaRPr lang="en-US" sz="3600" dirty="0">
              <a:solidFill>
                <a:srgbClr val="000000"/>
              </a:solidFill>
            </a:endParaRPr>
          </a:p>
          <a:p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727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EDA61-679E-21CF-CC12-5B5D53E4C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D2E8A-9A18-7F30-F7CC-9201CE689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Vital Sign and Labs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44E7A-D599-9FF6-D50F-D5349D07D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HR </a:t>
            </a:r>
            <a:r>
              <a:rPr lang="en-US" sz="3600" b="1" dirty="0">
                <a:solidFill>
                  <a:srgbClr val="FF0000"/>
                </a:solidFill>
              </a:rPr>
              <a:t>184</a:t>
            </a:r>
            <a:r>
              <a:rPr lang="en-US" sz="3600" dirty="0"/>
              <a:t>, BP </a:t>
            </a:r>
            <a:r>
              <a:rPr lang="en-US" sz="3600" b="1" dirty="0">
                <a:solidFill>
                  <a:srgbClr val="FF0000"/>
                </a:solidFill>
              </a:rPr>
              <a:t>84/43</a:t>
            </a:r>
            <a:endParaRPr lang="en-US" sz="3600" dirty="0"/>
          </a:p>
          <a:p>
            <a:r>
              <a:rPr lang="en-US" sz="3600" dirty="0"/>
              <a:t>POC BG 72</a:t>
            </a:r>
          </a:p>
          <a:p>
            <a:r>
              <a:rPr lang="en-US" sz="3600" dirty="0"/>
              <a:t>BMP: Na </a:t>
            </a:r>
            <a:r>
              <a:rPr lang="en-US" sz="3600" b="1" dirty="0">
                <a:solidFill>
                  <a:srgbClr val="FF0000"/>
                </a:solidFill>
              </a:rPr>
              <a:t>157</a:t>
            </a:r>
            <a:r>
              <a:rPr lang="en-US" sz="3600" dirty="0"/>
              <a:t>, K 4.7, Cl </a:t>
            </a:r>
            <a:r>
              <a:rPr lang="en-US" sz="3600" b="1" dirty="0">
                <a:solidFill>
                  <a:srgbClr val="FF0000"/>
                </a:solidFill>
              </a:rPr>
              <a:t>100</a:t>
            </a:r>
            <a:r>
              <a:rPr lang="en-US" sz="3600" dirty="0"/>
              <a:t>, BUN </a:t>
            </a:r>
            <a:r>
              <a:rPr lang="en-US" sz="3600" b="1" dirty="0">
                <a:solidFill>
                  <a:srgbClr val="FF0000"/>
                </a:solidFill>
              </a:rPr>
              <a:t>25</a:t>
            </a:r>
            <a:r>
              <a:rPr lang="en-US" sz="3600" dirty="0"/>
              <a:t>,</a:t>
            </a:r>
            <a:r>
              <a:rPr lang="en-US" sz="3600" b="1" dirty="0">
                <a:solidFill>
                  <a:srgbClr val="FF0000"/>
                </a:solidFill>
              </a:rPr>
              <a:t> </a:t>
            </a:r>
            <a:r>
              <a:rPr lang="en-US" sz="3600" dirty="0"/>
              <a:t>Cr </a:t>
            </a:r>
            <a:r>
              <a:rPr lang="en-US" sz="3600" b="1" dirty="0">
                <a:solidFill>
                  <a:srgbClr val="FF0000"/>
                </a:solidFill>
              </a:rPr>
              <a:t>0.99</a:t>
            </a:r>
            <a:endParaRPr lang="en-US"/>
          </a:p>
          <a:p>
            <a:endParaRPr lang="en-US" sz="3600" dirty="0"/>
          </a:p>
          <a:p>
            <a:pPr marL="0" indent="0">
              <a:buNone/>
            </a:pPr>
            <a:r>
              <a:rPr lang="en-US" sz="3600" dirty="0"/>
              <a:t>She appears fluid down based on exam and BP. You decide to give her a fluid bolus. </a:t>
            </a:r>
            <a:r>
              <a:rPr lang="en-US" sz="3600" dirty="0">
                <a:solidFill>
                  <a:srgbClr val="FF0000"/>
                </a:solidFill>
              </a:rPr>
              <a:t>How much fluid and what type do you want to give? Show your work!</a:t>
            </a:r>
          </a:p>
        </p:txBody>
      </p:sp>
    </p:spTree>
    <p:extLst>
      <p:ext uri="{BB962C8B-B14F-4D97-AF65-F5344CB8AC3E}">
        <p14:creationId xmlns:p14="http://schemas.microsoft.com/office/powerpoint/2010/main" val="2797147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22363-C59B-8A3F-C001-A63AD8597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Fluid Management: Fluid Bolus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849E5-8D26-D770-D47F-259EB3CBB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For fluid boluses to correct losses, consider 10 mL/kg or 20 mL/kg volume</a:t>
            </a:r>
          </a:p>
          <a:p>
            <a:r>
              <a:rPr lang="en-US" dirty="0"/>
              <a:t>This patient does not have a cardiac history and appears quite fluid down, so we chose </a:t>
            </a:r>
            <a:r>
              <a:rPr lang="en-US" b="1" dirty="0"/>
              <a:t>20 mL/kg</a:t>
            </a:r>
          </a:p>
          <a:p>
            <a:r>
              <a:rPr lang="en-US" dirty="0"/>
              <a:t>We will use isotonic fluid like </a:t>
            </a:r>
            <a:r>
              <a:rPr lang="en-US" b="1" dirty="0"/>
              <a:t>Normal Saline or Lactated Ringer's, </a:t>
            </a:r>
            <a:r>
              <a:rPr lang="en-US" dirty="0"/>
              <a:t>we do not bolus with D5-NS </a:t>
            </a:r>
          </a:p>
          <a:p>
            <a:r>
              <a:rPr lang="en-US" dirty="0"/>
              <a:t>If she was hypoglycemic, we could consider D-10 bolus to fix the sugar, although this would not address the fluid deficit</a:t>
            </a:r>
          </a:p>
          <a:p>
            <a:r>
              <a:rPr lang="en-US" dirty="0"/>
              <a:t>Plan to give 20 mL/kg x 15 kg = </a:t>
            </a:r>
            <a:r>
              <a:rPr lang="en-US" b="1" dirty="0"/>
              <a:t>300 mL bolus 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83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907BC-67CC-423C-B8E5-24040628A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Assess Response to Fluid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E47D4-4BCA-7D76-7AB1-643B425F7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You get a repeat set of vital signs after the bolus is in</a:t>
            </a:r>
          </a:p>
          <a:p>
            <a:r>
              <a:rPr lang="en-US" sz="3600" dirty="0"/>
              <a:t>HR </a:t>
            </a:r>
            <a:r>
              <a:rPr lang="en-US" sz="3600" b="1" dirty="0">
                <a:solidFill>
                  <a:srgbClr val="FF0000"/>
                </a:solidFill>
              </a:rPr>
              <a:t>184</a:t>
            </a:r>
            <a:r>
              <a:rPr lang="en-US" sz="3600" dirty="0"/>
              <a:t>, BP </a:t>
            </a:r>
            <a:r>
              <a:rPr lang="en-US" sz="3600" b="1" dirty="0">
                <a:solidFill>
                  <a:srgbClr val="FF0000"/>
                </a:solidFill>
              </a:rPr>
              <a:t>84/43 </a:t>
            </a:r>
            <a:r>
              <a:rPr lang="en-US" sz="3600" dirty="0"/>
              <a:t>--&gt; HR </a:t>
            </a:r>
            <a:r>
              <a:rPr lang="en-US" sz="3600" b="1" dirty="0">
                <a:solidFill>
                  <a:srgbClr val="FF0000"/>
                </a:solidFill>
              </a:rPr>
              <a:t>125, </a:t>
            </a:r>
            <a:r>
              <a:rPr lang="en-US" sz="3600" dirty="0"/>
              <a:t>BP 96/58</a:t>
            </a:r>
            <a:endParaRPr lang="en-US" dirty="0"/>
          </a:p>
          <a:p>
            <a:r>
              <a:rPr lang="en-US" sz="3600" dirty="0"/>
              <a:t>Both HR and BP have trended in the right direction </a:t>
            </a:r>
          </a:p>
          <a:p>
            <a:r>
              <a:rPr lang="en-US" sz="3600" dirty="0"/>
              <a:t>Now you want to start her on maintenance fluids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What fluid do you choose and what rate should it run at? </a:t>
            </a:r>
            <a:r>
              <a:rPr lang="en-US" sz="3600" b="1" i="1" dirty="0">
                <a:solidFill>
                  <a:srgbClr val="FF0000"/>
                </a:solidFill>
              </a:rPr>
              <a:t>Show your work!</a:t>
            </a:r>
          </a:p>
        </p:txBody>
      </p:sp>
    </p:spTree>
    <p:extLst>
      <p:ext uri="{BB962C8B-B14F-4D97-AF65-F5344CB8AC3E}">
        <p14:creationId xmlns:p14="http://schemas.microsoft.com/office/powerpoint/2010/main" val="1614026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The Salt Balance</vt:lpstr>
      <vt:lpstr>Case</vt:lpstr>
      <vt:lpstr>Case</vt:lpstr>
      <vt:lpstr>Additional History</vt:lpstr>
      <vt:lpstr>What do you want to do next?  What are you most worried about?</vt:lpstr>
      <vt:lpstr>You obtain Vital Signs and get a POC BG</vt:lpstr>
      <vt:lpstr>Vital Sign and Labs</vt:lpstr>
      <vt:lpstr>Fluid Management: Fluid Bolus</vt:lpstr>
      <vt:lpstr>Assess Response to Fluid</vt:lpstr>
      <vt:lpstr>Fluid Management: Maintenance Fluids</vt:lpstr>
      <vt:lpstr>PowerPoint Presentation</vt:lpstr>
      <vt:lpstr>What to make of her sodium?</vt:lpstr>
      <vt:lpstr>What to make of her sodium?</vt:lpstr>
      <vt:lpstr>PowerPoint Presentation</vt:lpstr>
      <vt:lpstr>Sodium Correction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355</cp:revision>
  <dcterms:created xsi:type="dcterms:W3CDTF">2025-05-27T16:17:10Z</dcterms:created>
  <dcterms:modified xsi:type="dcterms:W3CDTF">2025-09-17T13:44:10Z</dcterms:modified>
</cp:coreProperties>
</file>