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6"/>
    </p:embeddedFont>
    <p:embeddedFont>
      <p:font typeface="Della Respira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63"/>
  </p:normalViewPr>
  <p:slideViewPr>
    <p:cSldViewPr snapToGrid="0" snapToObjects="1">
      <p:cViewPr varScale="1">
        <p:scale>
          <a:sx n="96" d="100"/>
          <a:sy n="9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th.med.utah.edu/HEMEHTML/HEME008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an_corpuscular_volum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histocyt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45259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medicine25.stanford.edu/blog/archive/2016/Diagnose-the-cause-of-sepsis-from-one-cell-in-the-blood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com/pallor-828616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anydentalcare.com/blog/2017/12/06/bleeding-gums-what-does-it-187935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25549711730031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ousclinicians.com/2021/01/20/episode-17-why-does-bilirubin-deposit-in-the-eyes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health.com/anemia-nails-8653860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hospitals.org/blog/articles/2020/03/how-leeches-can-save-lives-and-limbs-for-some-patient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vision.org/eye-conditions/petechia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oke-manual.com/thrombotic-thrombocytopenic-purpura-ttp/#ftoc-heading-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medicinenetwork.com/posts/50591-purpura-diagnosi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eningococcal/index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otcheck.clinic/conditions/telangiectasi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 err="1">
                <a:hlinkClick r:id="rId3"/>
              </a:rPr>
              <a:t>Hematopathology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r>
              <a:rPr lang="en-US" baseline="0" dirty="0"/>
              <a:t> </a:t>
            </a:r>
            <a:r>
              <a:rPr lang="en-US" dirty="0">
                <a:hlinkClick r:id="rId3"/>
              </a:rPr>
              <a:t>Mean corpuscular volume - Wikipedia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 err="1">
                <a:hlinkClick r:id="rId3"/>
              </a:rPr>
              <a:t>Schistocyte</a:t>
            </a:r>
            <a:r>
              <a:rPr lang="en-US" dirty="0">
                <a:hlinkClick r:id="rId3"/>
              </a:rPr>
              <a:t> - Wikipedia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Histology, Basophilic Stippling - </a:t>
            </a:r>
            <a:r>
              <a:rPr lang="en-US" dirty="0" err="1">
                <a:hlinkClick r:id="rId3"/>
              </a:rPr>
              <a:t>StatPearls</a:t>
            </a:r>
            <a:r>
              <a:rPr lang="en-US" dirty="0">
                <a:hlinkClick r:id="rId3"/>
              </a:rPr>
              <a:t> - NCBI Bookshelf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What is the Howell-Jolly body? | Stanford Medicine 25 | Stanford Medicine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r>
              <a:rPr lang="en-US" baseline="0" dirty="0"/>
              <a:t> </a:t>
            </a:r>
            <a:r>
              <a:rPr lang="en-US" dirty="0">
                <a:hlinkClick r:id="rId3"/>
              </a:rPr>
              <a:t>Pallor (Paleness): Types, Symptoms, Causes, &amp; Treatment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Bleeding gums. What does it mean???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Image: </a:t>
            </a:r>
            <a:r>
              <a:rPr lang="en-US" dirty="0" err="1">
                <a:hlinkClick r:id="rId3"/>
              </a:rPr>
              <a:t>Hemarthrosis</a:t>
            </a:r>
            <a:r>
              <a:rPr lang="en-US" dirty="0">
                <a:hlinkClick r:id="rId3"/>
              </a:rPr>
              <a:t> subtalar, a rare diagnosis - </a:t>
            </a:r>
            <a:r>
              <a:rPr lang="en-US" dirty="0" err="1">
                <a:hlinkClick r:id="rId3"/>
              </a:rPr>
              <a:t>ScienceDirect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Episode 17: Why does bilirubin deposit in the eyes? – The Curious Clinicians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Anemia Nails: How They Look, Causes, and Treatments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How Leeches Can Save Lives And Limbs for Some Patients | University Hospitals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sz="1100" dirty="0">
                <a:solidFill>
                  <a:schemeClr val="bg1"/>
                </a:solidFill>
              </a:rPr>
              <a:t>Image: </a:t>
            </a:r>
            <a:r>
              <a:rPr lang="en-US" sz="1100" dirty="0" err="1">
                <a:hlinkClick r:id="rId3"/>
              </a:rPr>
              <a:t>Petechiae</a:t>
            </a:r>
            <a:r>
              <a:rPr lang="en-US" sz="1100" dirty="0">
                <a:hlinkClick r:id="rId3"/>
              </a:rPr>
              <a:t>: Causes, Treatment &amp; When to See a Doctor | MyVision.org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sz="1100" dirty="0">
                <a:solidFill>
                  <a:schemeClr val="bg1"/>
                </a:solidFill>
              </a:rPr>
              <a:t>Image: </a:t>
            </a:r>
            <a:r>
              <a:rPr lang="en-US" sz="1100" dirty="0">
                <a:hlinkClick r:id="rId3"/>
              </a:rPr>
              <a:t>Thrombotic thrombocytopenic purpura (TTP) | STROKE MANUAL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Purpura Diagnosis | </a:t>
            </a:r>
            <a:r>
              <a:rPr lang="en-US" dirty="0" err="1">
                <a:hlinkClick r:id="rId3"/>
              </a:rPr>
              <a:t>AccessMedicine</a:t>
            </a:r>
            <a:r>
              <a:rPr lang="en-US" dirty="0">
                <a:hlinkClick r:id="rId3"/>
              </a:rPr>
              <a:t> Network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Meningococcal Disease | Meningococcal | CDC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Spot Check | Telangiectasia (broken capillaries)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5"/>
          <p:cNvGrpSpPr/>
          <p:nvPr/>
        </p:nvGrpSpPr>
        <p:grpSpPr>
          <a:xfrm>
            <a:off x="1685054" y="1701955"/>
            <a:ext cx="5633635" cy="1588540"/>
            <a:chOff x="1685054" y="1701955"/>
            <a:chExt cx="5633635" cy="1588540"/>
          </a:xfrm>
        </p:grpSpPr>
        <p:sp>
          <p:nvSpPr>
            <p:cNvPr id="220" name="Google Shape;220;p15"/>
            <p:cNvSpPr/>
            <p:nvPr/>
          </p:nvSpPr>
          <p:spPr>
            <a:xfrm>
              <a:off x="1685054" y="1701955"/>
              <a:ext cx="5633635" cy="1588540"/>
            </a:xfrm>
            <a:custGeom>
              <a:avLst/>
              <a:gdLst/>
              <a:ahLst/>
              <a:cxnLst/>
              <a:rect l="l" t="t" r="r" b="b"/>
              <a:pathLst>
                <a:path w="11497214" h="3241918" extrusionOk="0">
                  <a:moveTo>
                    <a:pt x="787024" y="2781311"/>
                  </a:moveTo>
                  <a:cubicBezTo>
                    <a:pt x="786661" y="2828882"/>
                    <a:pt x="747700" y="2867155"/>
                    <a:pt x="700002" y="2866794"/>
                  </a:cubicBezTo>
                  <a:cubicBezTo>
                    <a:pt x="699776" y="2866794"/>
                    <a:pt x="699550" y="2866785"/>
                    <a:pt x="699323" y="2866785"/>
                  </a:cubicBezTo>
                  <a:lnTo>
                    <a:pt x="503353" y="2866785"/>
                  </a:lnTo>
                  <a:cubicBezTo>
                    <a:pt x="455659" y="2867516"/>
                    <a:pt x="416397" y="2829556"/>
                    <a:pt x="415659" y="2781986"/>
                  </a:cubicBezTo>
                  <a:cubicBezTo>
                    <a:pt x="415656" y="2781767"/>
                    <a:pt x="415654" y="2781539"/>
                    <a:pt x="415652" y="2781311"/>
                  </a:cubicBezTo>
                  <a:lnTo>
                    <a:pt x="415652" y="1920782"/>
                  </a:lnTo>
                  <a:lnTo>
                    <a:pt x="0" y="1920782"/>
                  </a:lnTo>
                  <a:lnTo>
                    <a:pt x="0" y="3005822"/>
                  </a:lnTo>
                  <a:cubicBezTo>
                    <a:pt x="-158" y="3135115"/>
                    <a:pt x="104803" y="3240048"/>
                    <a:pt x="234440" y="3240210"/>
                  </a:cubicBezTo>
                  <a:cubicBezTo>
                    <a:pt x="234789" y="3240210"/>
                    <a:pt x="235139" y="3240210"/>
                    <a:pt x="235488" y="3240210"/>
                  </a:cubicBezTo>
                  <a:lnTo>
                    <a:pt x="983090" y="3240210"/>
                  </a:lnTo>
                  <a:cubicBezTo>
                    <a:pt x="1112727" y="3240789"/>
                    <a:pt x="1218283" y="3136445"/>
                    <a:pt x="1218864" y="3007152"/>
                  </a:cubicBezTo>
                  <a:cubicBezTo>
                    <a:pt x="1218864" y="3006715"/>
                    <a:pt x="1218864" y="3006268"/>
                    <a:pt x="1218864" y="3005822"/>
                  </a:cubicBezTo>
                  <a:lnTo>
                    <a:pt x="1218864" y="0"/>
                  </a:lnTo>
                  <a:lnTo>
                    <a:pt x="787024" y="0"/>
                  </a:lnTo>
                  <a:close/>
                  <a:moveTo>
                    <a:pt x="1842198" y="0"/>
                  </a:moveTo>
                  <a:cubicBezTo>
                    <a:pt x="1604139" y="0"/>
                    <a:pt x="1413120" y="110926"/>
                    <a:pt x="1413120" y="248728"/>
                  </a:cubicBezTo>
                  <a:lnTo>
                    <a:pt x="1413120" y="2969733"/>
                  </a:lnTo>
                  <a:cubicBezTo>
                    <a:pt x="1413120" y="3107535"/>
                    <a:pt x="1521199" y="3240210"/>
                    <a:pt x="1758972" y="3240210"/>
                  </a:cubicBezTo>
                  <a:lnTo>
                    <a:pt x="2567041" y="3240210"/>
                  </a:lnTo>
                  <a:lnTo>
                    <a:pt x="2567041" y="2866500"/>
                  </a:lnTo>
                  <a:lnTo>
                    <a:pt x="1954657" y="2866500"/>
                  </a:lnTo>
                  <a:cubicBezTo>
                    <a:pt x="1893285" y="2866500"/>
                    <a:pt x="1843531" y="2816878"/>
                    <a:pt x="1843531" y="2755669"/>
                  </a:cubicBezTo>
                  <a:cubicBezTo>
                    <a:pt x="1843531" y="2755546"/>
                    <a:pt x="1843531" y="2755413"/>
                    <a:pt x="1843531" y="2755289"/>
                  </a:cubicBezTo>
                  <a:lnTo>
                    <a:pt x="1843531" y="2409216"/>
                  </a:lnTo>
                  <a:cubicBezTo>
                    <a:pt x="1843474" y="2348008"/>
                    <a:pt x="1893190" y="2298347"/>
                    <a:pt x="1954562" y="2298290"/>
                  </a:cubicBezTo>
                  <a:cubicBezTo>
                    <a:pt x="1954590" y="2298290"/>
                    <a:pt x="1954628" y="2298290"/>
                    <a:pt x="1954657" y="2298290"/>
                  </a:cubicBezTo>
                  <a:lnTo>
                    <a:pt x="2567041" y="2298290"/>
                  </a:lnTo>
                  <a:lnTo>
                    <a:pt x="2567041" y="1928475"/>
                  </a:lnTo>
                  <a:lnTo>
                    <a:pt x="1961608" y="1928475"/>
                  </a:lnTo>
                  <a:cubicBezTo>
                    <a:pt x="1896294" y="1928370"/>
                    <a:pt x="1843426" y="1875471"/>
                    <a:pt x="1843531" y="1810331"/>
                  </a:cubicBezTo>
                  <a:cubicBezTo>
                    <a:pt x="1843531" y="1810265"/>
                    <a:pt x="1843531" y="1810208"/>
                    <a:pt x="1843531" y="1810141"/>
                  </a:cubicBezTo>
                  <a:lnTo>
                    <a:pt x="1843531" y="1441655"/>
                  </a:lnTo>
                  <a:cubicBezTo>
                    <a:pt x="1843322" y="1376514"/>
                    <a:pt x="1896104" y="1323530"/>
                    <a:pt x="1961418" y="1323321"/>
                  </a:cubicBezTo>
                  <a:cubicBezTo>
                    <a:pt x="1961485" y="1323321"/>
                    <a:pt x="1961542" y="1323321"/>
                    <a:pt x="1961608" y="1323321"/>
                  </a:cubicBezTo>
                  <a:lnTo>
                    <a:pt x="2566850" y="1323321"/>
                  </a:lnTo>
                  <a:lnTo>
                    <a:pt x="2566850" y="0"/>
                  </a:lnTo>
                  <a:close/>
                  <a:moveTo>
                    <a:pt x="10513457" y="1364824"/>
                  </a:moveTo>
                  <a:lnTo>
                    <a:pt x="10513457" y="1905397"/>
                  </a:lnTo>
                  <a:lnTo>
                    <a:pt x="10214836" y="1905397"/>
                  </a:lnTo>
                  <a:cubicBezTo>
                    <a:pt x="10172367" y="1905397"/>
                    <a:pt x="10138657" y="1865034"/>
                    <a:pt x="10138657" y="1814890"/>
                  </a:cubicBezTo>
                  <a:lnTo>
                    <a:pt x="10138657" y="0"/>
                  </a:lnTo>
                  <a:lnTo>
                    <a:pt x="9727005" y="0"/>
                  </a:lnTo>
                  <a:lnTo>
                    <a:pt x="9727005" y="1923821"/>
                  </a:lnTo>
                  <a:cubicBezTo>
                    <a:pt x="9727005" y="2115377"/>
                    <a:pt x="9878411" y="2269704"/>
                    <a:pt x="10066478" y="2269704"/>
                  </a:cubicBezTo>
                  <a:lnTo>
                    <a:pt x="10514029" y="2269704"/>
                  </a:lnTo>
                  <a:lnTo>
                    <a:pt x="10514029" y="2793658"/>
                  </a:lnTo>
                  <a:cubicBezTo>
                    <a:pt x="10514029" y="2825568"/>
                    <a:pt x="10480701" y="2850640"/>
                    <a:pt x="10439184" y="2850640"/>
                  </a:cubicBezTo>
                  <a:lnTo>
                    <a:pt x="10081523" y="2850640"/>
                  </a:lnTo>
                  <a:lnTo>
                    <a:pt x="10081523" y="3240020"/>
                  </a:lnTo>
                  <a:lnTo>
                    <a:pt x="10572877" y="3240020"/>
                  </a:lnTo>
                  <a:cubicBezTo>
                    <a:pt x="10758469" y="3240020"/>
                    <a:pt x="10907874" y="3132323"/>
                    <a:pt x="10907874" y="2998509"/>
                  </a:cubicBezTo>
                  <a:lnTo>
                    <a:pt x="10907874" y="0"/>
                  </a:lnTo>
                  <a:lnTo>
                    <a:pt x="10514029" y="0"/>
                  </a:lnTo>
                  <a:close/>
                  <a:moveTo>
                    <a:pt x="11112605" y="0"/>
                  </a:moveTo>
                  <a:lnTo>
                    <a:pt x="11112605" y="2269799"/>
                  </a:lnTo>
                  <a:lnTo>
                    <a:pt x="11497214" y="2269799"/>
                  </a:lnTo>
                  <a:lnTo>
                    <a:pt x="11497214" y="0"/>
                  </a:lnTo>
                  <a:close/>
                  <a:moveTo>
                    <a:pt x="8024406" y="2116801"/>
                  </a:moveTo>
                  <a:cubicBezTo>
                    <a:pt x="8100585" y="2040825"/>
                    <a:pt x="8146768" y="2012999"/>
                    <a:pt x="8146768" y="1924106"/>
                  </a:cubicBezTo>
                  <a:lnTo>
                    <a:pt x="8146768" y="292035"/>
                  </a:lnTo>
                  <a:cubicBezTo>
                    <a:pt x="8146768" y="130205"/>
                    <a:pt x="7989268" y="0"/>
                    <a:pt x="7793584" y="0"/>
                  </a:cubicBezTo>
                  <a:lnTo>
                    <a:pt x="6958281" y="0"/>
                  </a:lnTo>
                  <a:lnTo>
                    <a:pt x="6958281" y="3240210"/>
                  </a:lnTo>
                  <a:lnTo>
                    <a:pt x="7355079" y="3240210"/>
                  </a:lnTo>
                  <a:lnTo>
                    <a:pt x="7355079" y="2291168"/>
                  </a:lnTo>
                  <a:lnTo>
                    <a:pt x="7583044" y="2291168"/>
                  </a:lnTo>
                  <a:cubicBezTo>
                    <a:pt x="7682553" y="2298765"/>
                    <a:pt x="7766540" y="2376641"/>
                    <a:pt x="7773492" y="2472182"/>
                  </a:cubicBezTo>
                  <a:lnTo>
                    <a:pt x="7831959" y="3240115"/>
                  </a:lnTo>
                  <a:lnTo>
                    <a:pt x="8271512" y="3240115"/>
                  </a:lnTo>
                  <a:lnTo>
                    <a:pt x="8179811" y="2438372"/>
                  </a:lnTo>
                  <a:cubicBezTo>
                    <a:pt x="8160671" y="2269799"/>
                    <a:pt x="8105251" y="2197432"/>
                    <a:pt x="8024406" y="2116801"/>
                  </a:cubicBezTo>
                  <a:close/>
                  <a:moveTo>
                    <a:pt x="7724547" y="1782220"/>
                  </a:moveTo>
                  <a:cubicBezTo>
                    <a:pt x="7724547" y="1854777"/>
                    <a:pt x="7675602" y="1913184"/>
                    <a:pt x="7614753" y="1913184"/>
                  </a:cubicBezTo>
                  <a:lnTo>
                    <a:pt x="7355079" y="1913184"/>
                  </a:lnTo>
                  <a:lnTo>
                    <a:pt x="7355079" y="1308031"/>
                  </a:lnTo>
                  <a:lnTo>
                    <a:pt x="7614753" y="1308031"/>
                  </a:lnTo>
                  <a:cubicBezTo>
                    <a:pt x="7675602" y="1308031"/>
                    <a:pt x="7724547" y="1366438"/>
                    <a:pt x="7724547" y="1438996"/>
                  </a:cubicBezTo>
                  <a:close/>
                  <a:moveTo>
                    <a:pt x="6238486" y="0"/>
                  </a:moveTo>
                  <a:lnTo>
                    <a:pt x="5932437" y="0"/>
                  </a:lnTo>
                  <a:cubicBezTo>
                    <a:pt x="5794458" y="0"/>
                    <a:pt x="5675333" y="94306"/>
                    <a:pt x="5664477" y="211595"/>
                  </a:cubicBezTo>
                  <a:lnTo>
                    <a:pt x="5396327" y="3240210"/>
                  </a:lnTo>
                  <a:lnTo>
                    <a:pt x="5813883" y="3240210"/>
                  </a:lnTo>
                  <a:lnTo>
                    <a:pt x="5901394" y="2295631"/>
                  </a:lnTo>
                  <a:lnTo>
                    <a:pt x="6277051" y="2295631"/>
                  </a:lnTo>
                  <a:lnTo>
                    <a:pt x="6364562" y="3240210"/>
                  </a:lnTo>
                  <a:lnTo>
                    <a:pt x="6823826" y="3240210"/>
                  </a:lnTo>
                  <a:lnTo>
                    <a:pt x="6509587" y="211595"/>
                  </a:lnTo>
                  <a:cubicBezTo>
                    <a:pt x="6497684" y="94306"/>
                    <a:pt x="6376655" y="0"/>
                    <a:pt x="6238486" y="0"/>
                  </a:cubicBezTo>
                  <a:close/>
                  <a:moveTo>
                    <a:pt x="5936246" y="1919452"/>
                  </a:moveTo>
                  <a:lnTo>
                    <a:pt x="5986904" y="1372516"/>
                  </a:lnTo>
                  <a:cubicBezTo>
                    <a:pt x="5989666" y="1342411"/>
                    <a:pt x="6027660" y="1318193"/>
                    <a:pt x="6072034" y="1318193"/>
                  </a:cubicBezTo>
                  <a:lnTo>
                    <a:pt x="6106411" y="1318193"/>
                  </a:lnTo>
                  <a:cubicBezTo>
                    <a:pt x="6150784" y="1318193"/>
                    <a:pt x="6188779" y="1342411"/>
                    <a:pt x="6191541" y="1372516"/>
                  </a:cubicBezTo>
                  <a:lnTo>
                    <a:pt x="6242200" y="1919452"/>
                  </a:lnTo>
                  <a:close/>
                  <a:moveTo>
                    <a:pt x="3729913" y="0"/>
                  </a:moveTo>
                  <a:lnTo>
                    <a:pt x="3013545" y="0"/>
                  </a:lnTo>
                  <a:cubicBezTo>
                    <a:pt x="2888421" y="0"/>
                    <a:pt x="2787769" y="104468"/>
                    <a:pt x="2787769" y="234388"/>
                  </a:cubicBezTo>
                  <a:lnTo>
                    <a:pt x="2787769" y="3005822"/>
                  </a:lnTo>
                  <a:cubicBezTo>
                    <a:pt x="2787769" y="3135647"/>
                    <a:pt x="2888421" y="3240210"/>
                    <a:pt x="3013545" y="3240210"/>
                  </a:cubicBezTo>
                  <a:lnTo>
                    <a:pt x="3729913" y="3240210"/>
                  </a:lnTo>
                  <a:cubicBezTo>
                    <a:pt x="3855036" y="3240210"/>
                    <a:pt x="3955688" y="3135742"/>
                    <a:pt x="3955688" y="3005822"/>
                  </a:cubicBezTo>
                  <a:lnTo>
                    <a:pt x="3955688" y="234388"/>
                  </a:lnTo>
                  <a:cubicBezTo>
                    <a:pt x="3955688" y="104468"/>
                    <a:pt x="3855036" y="0"/>
                    <a:pt x="3729913" y="0"/>
                  </a:cubicBezTo>
                  <a:close/>
                  <a:moveTo>
                    <a:pt x="3524134" y="2754909"/>
                  </a:moveTo>
                  <a:cubicBezTo>
                    <a:pt x="3524134" y="2816735"/>
                    <a:pt x="3468142" y="2866500"/>
                    <a:pt x="3398629" y="2866500"/>
                  </a:cubicBezTo>
                  <a:lnTo>
                    <a:pt x="3344828" y="2866500"/>
                  </a:lnTo>
                  <a:cubicBezTo>
                    <a:pt x="3275314" y="2866500"/>
                    <a:pt x="3219323" y="2816735"/>
                    <a:pt x="3219323" y="2754909"/>
                  </a:cubicBezTo>
                  <a:lnTo>
                    <a:pt x="3219323" y="1434817"/>
                  </a:lnTo>
                  <a:cubicBezTo>
                    <a:pt x="3219323" y="1372896"/>
                    <a:pt x="3275314" y="1323132"/>
                    <a:pt x="3344828" y="1323132"/>
                  </a:cubicBezTo>
                  <a:lnTo>
                    <a:pt x="3398629" y="1323132"/>
                  </a:lnTo>
                  <a:cubicBezTo>
                    <a:pt x="3468142" y="1323132"/>
                    <a:pt x="3524134" y="1372896"/>
                    <a:pt x="3524134" y="1434817"/>
                  </a:cubicBezTo>
                  <a:close/>
                  <a:moveTo>
                    <a:pt x="4961155" y="0"/>
                  </a:moveTo>
                  <a:lnTo>
                    <a:pt x="4170798" y="0"/>
                  </a:lnTo>
                  <a:lnTo>
                    <a:pt x="4170798" y="3240210"/>
                  </a:lnTo>
                  <a:lnTo>
                    <a:pt x="4588545" y="3240210"/>
                  </a:lnTo>
                  <a:lnTo>
                    <a:pt x="4588545" y="2306458"/>
                  </a:lnTo>
                  <a:lnTo>
                    <a:pt x="5049237" y="2306458"/>
                  </a:lnTo>
                  <a:cubicBezTo>
                    <a:pt x="5209594" y="2306458"/>
                    <a:pt x="5338717" y="2206834"/>
                    <a:pt x="5338717" y="2082992"/>
                  </a:cubicBezTo>
                  <a:lnTo>
                    <a:pt x="5338717" y="292035"/>
                  </a:lnTo>
                  <a:cubicBezTo>
                    <a:pt x="5339288" y="130205"/>
                    <a:pt x="5170647" y="0"/>
                    <a:pt x="4961155" y="0"/>
                  </a:cubicBezTo>
                  <a:close/>
                  <a:moveTo>
                    <a:pt x="4923065" y="1816504"/>
                  </a:moveTo>
                  <a:cubicBezTo>
                    <a:pt x="4923065" y="1878520"/>
                    <a:pt x="4883833" y="1928475"/>
                    <a:pt x="4835174" y="1928475"/>
                  </a:cubicBezTo>
                  <a:lnTo>
                    <a:pt x="4589116" y="1928475"/>
                  </a:lnTo>
                  <a:lnTo>
                    <a:pt x="4589116" y="1329590"/>
                  </a:lnTo>
                  <a:lnTo>
                    <a:pt x="4835841" y="1329590"/>
                  </a:lnTo>
                  <a:cubicBezTo>
                    <a:pt x="4884500" y="1329590"/>
                    <a:pt x="4923732" y="1379544"/>
                    <a:pt x="4923732" y="1441560"/>
                  </a:cubicBezTo>
                  <a:close/>
                  <a:moveTo>
                    <a:pt x="8421107" y="1304517"/>
                  </a:moveTo>
                  <a:lnTo>
                    <a:pt x="8619554" y="1304517"/>
                  </a:lnTo>
                  <a:cubicBezTo>
                    <a:pt x="8720319" y="1304517"/>
                    <a:pt x="8802002" y="1385983"/>
                    <a:pt x="8802002" y="1486481"/>
                  </a:cubicBezTo>
                  <a:lnTo>
                    <a:pt x="8802002" y="3241919"/>
                  </a:lnTo>
                  <a:lnTo>
                    <a:pt x="9201942" y="3241919"/>
                  </a:lnTo>
                  <a:lnTo>
                    <a:pt x="9201942" y="1486481"/>
                  </a:lnTo>
                  <a:cubicBezTo>
                    <a:pt x="9201942" y="1385983"/>
                    <a:pt x="9283625" y="1304517"/>
                    <a:pt x="9384391" y="1304517"/>
                  </a:cubicBezTo>
                  <a:lnTo>
                    <a:pt x="9573314" y="1304517"/>
                  </a:lnTo>
                  <a:lnTo>
                    <a:pt x="9573314" y="3419"/>
                  </a:lnTo>
                  <a:lnTo>
                    <a:pt x="8421107" y="34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  <a:reflection stA="25000" endPos="60000" fadeDir="5400012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125107" y="2898232"/>
              <a:ext cx="191700" cy="191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784247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Hematology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inheritance pattern is common to both Hemophlia A and B.</a:t>
            </a:r>
            <a:endParaRPr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Abnormal bleeding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disease, named after a Finnish doctor, is the most common inherited clotting disorder in humans.</a:t>
            </a:r>
            <a:endParaRPr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Abnormal bleeding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While the majority of clotting factors are produced by the liver, this factor is made by the vascular endothelium.</a:t>
            </a:r>
            <a:endParaRPr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Abnormal bleeding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Children who are heavy cow’s milk drinkers may have decreased absorption of this element, which is crucial for the production of hemoglobin.</a:t>
            </a:r>
            <a:endParaRPr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Anemia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Lack of this vitamin, a major component in prenatal supplements, causes a macrocytic anemia. </a:t>
            </a:r>
            <a:endParaRPr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Anemia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While some kids may find these “chips” sweet and tasty, they can cause a microcytic anemia (among many other problems).</a:t>
            </a:r>
            <a:endParaRPr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Anemia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lab test can show if the bone marrow is appropriately responding to decreased levels of hemoglobin.</a:t>
            </a:r>
            <a:endParaRPr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Anemia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common inherited blood disorder causes a microcytic anemia that does not singificantly improve with iron supplementation.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Anemia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793536" y="966325"/>
            <a:ext cx="416609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 blood cells with increased pallor are described as having this characteristic.</a:t>
            </a: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Blood Smears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52" y="1472772"/>
            <a:ext cx="3266374" cy="21752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902866" y="1321904"/>
            <a:ext cx="3390838" cy="28600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measure of red blood cell size can help you differentiate between tyes of anemia.</a:t>
            </a:r>
            <a:endParaRPr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Blood Smears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701" b="39223"/>
          <a:stretch/>
        </p:blipFill>
        <p:spPr>
          <a:xfrm>
            <a:off x="4601816" y="2173694"/>
            <a:ext cx="3708149" cy="1046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Rashes and Skin Findings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Abnormal Bleeding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Anemia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Blood Smears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Physical Exam finidngs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Fun Facts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780158" y="1084625"/>
            <a:ext cx="3798342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These fragmented red cells are caused by damaged endothelium, such as in TTP or HUS.</a:t>
            </a:r>
            <a:endParaRPr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Blood Smears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7170" name="Picture 2" descr="Schistocyt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51" y="1310234"/>
            <a:ext cx="3623570" cy="24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644449" y="968554"/>
            <a:ext cx="4086577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red blood cell finding can be seen with lead ingestion.</a:t>
            </a:r>
            <a:endParaRPr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Blood Smears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35" y="1258492"/>
            <a:ext cx="3645947" cy="27242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564936" y="1076915"/>
            <a:ext cx="4583534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These DNA remnants can be seen in the red blood cells of those with an absent or poorly functioning spleen.</a:t>
            </a:r>
            <a:endParaRPr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CATEGORY 4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826" y="1490869"/>
            <a:ext cx="3046552" cy="23058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604692" y="1034798"/>
            <a:ext cx="413627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exam finding can be seen with anemia.</a:t>
            </a:r>
            <a:endParaRPr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Physical Exam Findings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56" y="1331098"/>
            <a:ext cx="3546271" cy="26453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733901" y="968554"/>
            <a:ext cx="4156151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Very low levels of this blood cell can cause this oral exam finding.</a:t>
            </a:r>
            <a:endParaRPr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Physical Exam Findings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6" name="Picture 2" descr="Bleeding gums. What does it mean??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10" y="1391321"/>
            <a:ext cx="3305730" cy="24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755375" y="966325"/>
            <a:ext cx="3935896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This term refers to bleeding into a joint space.</a:t>
            </a:r>
            <a:endParaRPr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Physical Exam Findings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241" y="1245931"/>
            <a:ext cx="2213919" cy="27494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743840" y="966325"/>
            <a:ext cx="4504021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occular finding can be found with increased hemolysis.</a:t>
            </a:r>
            <a:endParaRPr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Physical Exam Findings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38" y="1989268"/>
            <a:ext cx="2822712" cy="126051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644449" y="1005950"/>
            <a:ext cx="4484142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Iron deficiency can cause these types of nails. Though I don’t recommend using them to slurp your soup!</a:t>
            </a:r>
            <a:endParaRPr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Physical Exam Findings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0" y="1450250"/>
            <a:ext cx="2989759" cy="21346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3848038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These little creatures are sometimes used to help relieve post-op venous congestion.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Fun Facts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2" descr="medical leech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/>
          <a:stretch/>
        </p:blipFill>
        <p:spPr bwMode="auto">
          <a:xfrm>
            <a:off x="5213838" y="1330864"/>
            <a:ext cx="3154909" cy="25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Dracula-esque spa treatment involves microneedling platelet rich plasma (PRP), and has been linked to at least one HIV outbreak. </a:t>
            </a:r>
            <a:endParaRPr dirty="0"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Fun Facts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684205" y="733266"/>
            <a:ext cx="3122482" cy="347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These pinpoint spots are caused by small blood vessels bleeding under the skin.</a:t>
            </a:r>
            <a:endParaRPr sz="1000"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Rashes/Skin Findings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1026" name="Picture 2" descr="What Are Petechia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22" y="1084625"/>
            <a:ext cx="3886062" cy="25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year marked the discovery of the A, B, and O blood groups.</a:t>
            </a:r>
            <a:endParaRPr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Fun Facts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If you were a student of the ancient physician Galen, you’d consider blood a part of this funny quartet (</a:t>
            </a:r>
            <a:r>
              <a:rPr lang="en-US" dirty="0"/>
              <a:t>along with phlegm, black bile, and yellow bile).</a:t>
            </a:r>
            <a:endParaRPr dirty="0"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Fun Facts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This coagulation factor may just be the jolliest of them all. Ho ho ho!</a:t>
            </a:r>
            <a:endParaRPr dirty="0"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Fun Facts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Answer Key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064" y="1472781"/>
            <a:ext cx="108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Petechiae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064" y="64667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</a:rPr>
              <a:t>Rashes/Skin Findings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757" y="609204"/>
            <a:ext cx="100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Abnormal Bleeding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5731" y="701536"/>
            <a:ext cx="100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Anemia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705" y="611472"/>
            <a:ext cx="100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Blood Smears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6166" y="578425"/>
            <a:ext cx="100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Physical Exam Findings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1140" y="701536"/>
            <a:ext cx="100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Fun Facts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218" y="1997957"/>
            <a:ext cx="146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Ecchymosis aka bruising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948" y="2749346"/>
            <a:ext cx="146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Purpura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218" y="3435590"/>
            <a:ext cx="146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Neisseria meningitides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583" y="4152826"/>
            <a:ext cx="146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Telangiectasias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1283" y="1454918"/>
            <a:ext cx="108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Vitamin 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1282" y="2766846"/>
            <a:ext cx="1159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X-linked Recessive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11" y="3446944"/>
            <a:ext cx="115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VWD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7549" y="1976579"/>
            <a:ext cx="158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Intrinsic, Extrinsic, and Common Pathways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9546" y="4031717"/>
            <a:ext cx="115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Factor VIII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6255" y="1438750"/>
            <a:ext cx="108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Iron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5731" y="4142511"/>
            <a:ext cx="108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Thalassemia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6254" y="2102798"/>
            <a:ext cx="108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Folate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1146" y="3354610"/>
            <a:ext cx="1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Reticulocyte Count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6253" y="2781994"/>
            <a:ext cx="1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Lead Paint Chips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42275" y="4031717"/>
            <a:ext cx="131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Factor IX aka Christmas Factor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2274" y="1454918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Leeches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2273" y="2781994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1901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42272" y="3447998"/>
            <a:ext cx="131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Four Humors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5426" y="2114284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Vampire Facials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1985" y="1438749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Hypochromia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859178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Schistocyte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2205" y="2118737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MCV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61984" y="3368786"/>
            <a:ext cx="131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Basophilic Stippling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35419" y="4031717"/>
            <a:ext cx="131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Howell Jolly Bodies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00452" y="2105431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Platelets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0736" y="2776400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Hemarthrosis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6955" y="3461118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Scleral Icterus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98717" y="1438340"/>
            <a:ext cx="131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Palmar Pallor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0452" y="4124049"/>
            <a:ext cx="131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Spoon Nails aka </a:t>
            </a:r>
            <a:r>
              <a:rPr lang="en-US" sz="1200" dirty="0" err="1">
                <a:solidFill>
                  <a:schemeClr val="bg1"/>
                </a:solidFill>
              </a:rPr>
              <a:t>Koilonychia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7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763719" y="966325"/>
            <a:ext cx="4305238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Low platelets can cause this skin finding, which you may also see when you get a black eye. Ouch!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Rashes/Skin Findings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812" y="1084625"/>
            <a:ext cx="2925469" cy="25431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753780" y="966325"/>
            <a:ext cx="3917612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skin finding can be seen in Disseminated Intravascular Coagulation (DIC).</a:t>
            </a:r>
            <a:endParaRPr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Rashes/Skin Findings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655" y="1499464"/>
            <a:ext cx="3215695" cy="21218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6" y="966325"/>
            <a:ext cx="3758586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bacteria can cause meningitis with petechial or purpuric rashes. </a:t>
            </a:r>
            <a:endParaRPr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Rashes/Skin Findings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09" y="1722058"/>
            <a:ext cx="3000794" cy="1676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3104084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These dilated blood vessels are som</a:t>
            </a:r>
            <a:r>
              <a:rPr lang="en-US" dirty="0"/>
              <a:t>e</a:t>
            </a:r>
            <a:r>
              <a:rPr lang="en" dirty="0"/>
              <a:t>times mistake for petechiae.</a:t>
            </a:r>
            <a:endParaRPr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Rashes/Skin Findings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2050" name="Picture 2" descr="Close-up view of branching capillaries seen in telangiect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83" y="1067053"/>
            <a:ext cx="3982191" cy="29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vitamin, which is crucial for clotting, is also known as one half of the newborn baby’s “eyes and thighs”.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Abnormal bleeding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These three “pathways” make up the coagulation cascade.</a:t>
            </a: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Abnormal bleeding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973</Words>
  <Application>Microsoft Office PowerPoint</Application>
  <PresentationFormat>On-screen Show (16:9)</PresentationFormat>
  <Paragraphs>150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Jeoparty template</vt:lpstr>
      <vt:lpstr>Hematology</vt:lpstr>
      <vt:lpstr>PowerPoint Presentation</vt:lpstr>
      <vt:lpstr>These pinpoint spots are caused by small blood vessels bleeding under the skin.</vt:lpstr>
      <vt:lpstr>Low platelets can cause this skin finding, which you may also see when you get a black eye. Ouch!</vt:lpstr>
      <vt:lpstr>This skin finding can be seen in Disseminated Intravascular Coagulation (DIC).</vt:lpstr>
      <vt:lpstr>This bacteria can cause meningitis with petechial or purpuric rashes. </vt:lpstr>
      <vt:lpstr>These dilated blood vessels are sometimes mistake for petechiae.</vt:lpstr>
      <vt:lpstr>This vitamin, which is crucial for clotting, is also known as one half of the newborn baby’s “eyes and thighs”.</vt:lpstr>
      <vt:lpstr>These three “pathways” make up the coagulation cascade.</vt:lpstr>
      <vt:lpstr>This inheritance pattern is common to both Hemophlia A and B.</vt:lpstr>
      <vt:lpstr>This disease, named after a Finnish doctor, is the most common inherited clotting disorder in humans.</vt:lpstr>
      <vt:lpstr>While the majority of clotting factors are produced by the liver, this factor is made by the vascular endothelium.</vt:lpstr>
      <vt:lpstr>Children who are heavy cow’s milk drinkers may have decreased absorption of this element, which is crucial for the production of hemoglobin.</vt:lpstr>
      <vt:lpstr>Lack of this vitamin, a major component in prenatal supplements, causes a macrocytic anemia. </vt:lpstr>
      <vt:lpstr>While some kids may find these “chips” sweet and tasty, they can cause a microcytic anemia (among many other problems).</vt:lpstr>
      <vt:lpstr>This lab test can show if the bone marrow is appropriately responding to decreased levels of hemoglobin.</vt:lpstr>
      <vt:lpstr>This common inherited blood disorder causes a microcytic anemia that does not singificantly improve with iron supplementation.</vt:lpstr>
      <vt:lpstr>Red blood cells with increased pallor are described as having this characteristic.</vt:lpstr>
      <vt:lpstr>This measure of red blood cell size can help you differentiate between tyes of anemia.</vt:lpstr>
      <vt:lpstr>These fragmented red cells are caused by damaged endothelium, such as in TTP or HUS.</vt:lpstr>
      <vt:lpstr>This red blood cell finding can be seen with lead ingestion.</vt:lpstr>
      <vt:lpstr>These DNA remnants can be seen in the red blood cells of those with an absent or poorly functioning spleen.</vt:lpstr>
      <vt:lpstr>This exam finding can be seen with anemia.</vt:lpstr>
      <vt:lpstr>Very low levels of this blood cell can cause this oral exam finding.</vt:lpstr>
      <vt:lpstr>This term refers to bleeding into a joint space.</vt:lpstr>
      <vt:lpstr>This occular finding can be found with increased hemolysis.</vt:lpstr>
      <vt:lpstr>Iron deficiency can cause these types of nails. Though I don’t recommend using them to slurp your soup!</vt:lpstr>
      <vt:lpstr>These little creatures are sometimes used to help relieve post-op venous congestion.</vt:lpstr>
      <vt:lpstr>This Dracula-esque spa treatment involves microneedling platelet rich plasma (PRP), and has been linked to at least one HIV outbreak. </vt:lpstr>
      <vt:lpstr>This year marked the discovery of the A, B, and O blood groups.</vt:lpstr>
      <vt:lpstr>If you were a student of the ancient physician Galen, you’d consider blood a part of this funny quartet (along with phlegm, black bile, and yellow bile).</vt:lpstr>
      <vt:lpstr>This coagulation factor may just be the jolliest of them all. Ho ho ho!</vt:lpstr>
      <vt:lpstr>Answer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M12WT11</dc:creator>
  <cp:lastModifiedBy>M12WT11</cp:lastModifiedBy>
  <cp:revision>9</cp:revision>
  <dcterms:modified xsi:type="dcterms:W3CDTF">2025-06-20T18:25:38Z</dcterms:modified>
</cp:coreProperties>
</file>