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58" r:id="rId8"/>
    <p:sldMasterId id="2147483772" r:id="rId9"/>
  </p:sldMasterIdLst>
  <p:notesMasterIdLst>
    <p:notesMasterId r:id="rId19"/>
  </p:notesMasterIdLst>
  <p:handoutMasterIdLst>
    <p:handoutMasterId r:id="rId20"/>
  </p:handoutMasterIdLst>
  <p:sldIdLst>
    <p:sldId id="257" r:id="rId10"/>
    <p:sldId id="259" r:id="rId11"/>
    <p:sldId id="260" r:id="rId12"/>
    <p:sldId id="262" r:id="rId13"/>
    <p:sldId id="264" r:id="rId14"/>
    <p:sldId id="265" r:id="rId15"/>
    <p:sldId id="267" r:id="rId16"/>
    <p:sldId id="269" r:id="rId17"/>
    <p:sldId id="271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27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1/29/2015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8173B-1ED1-42ED-BC7A-FD9BC4336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328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1/29/2015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02929-C747-4E04-B353-4AC39C5E8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921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prstClr val="black"/>
                </a:solidFill>
              </a:rPr>
              <a:t>PMHARC EAC Meeting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prstClr val="black"/>
                </a:solidFill>
              </a:rPr>
              <a:t>November 19, 2014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837C54-3593-4D0C-BDC1-161D002E25FD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1/29/2015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A422D3-1042-44C4-B1FD-EFEE6EFBFC74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698500"/>
            <a:ext cx="4643438" cy="3484563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416426"/>
            <a:ext cx="503237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2253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prstClr val="black"/>
                </a:solidFill>
              </a:rPr>
              <a:t>PMHARC EAC Meeting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prstClr val="black"/>
                </a:solidFill>
              </a:rPr>
              <a:t>November 19, 2014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1/29/2015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7718C6-C129-4FAF-AA39-6E87F88AA753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698500"/>
            <a:ext cx="4643438" cy="3484563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416426"/>
            <a:ext cx="503237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2355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prstClr val="black"/>
                </a:solidFill>
              </a:rPr>
              <a:t>PMHARC EAC Meeting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prstClr val="black"/>
                </a:solidFill>
              </a:rPr>
              <a:t>November 19, 2014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1/29/2015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8C04F2-55AC-4411-A157-DB17CE48A53E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698500"/>
            <a:ext cx="4643438" cy="34845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416426"/>
            <a:ext cx="503237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2458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prstClr val="black"/>
                </a:solidFill>
              </a:rPr>
              <a:t>PMHARC EAC Meeting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prstClr val="black"/>
                </a:solidFill>
              </a:rPr>
              <a:t>November 19, 2014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1/29/2015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77E1F2-B4CE-4289-A0D9-542DC1642E34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698500"/>
            <a:ext cx="4643438" cy="34845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416426"/>
            <a:ext cx="503237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2560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prstClr val="black"/>
                </a:solidFill>
              </a:rPr>
              <a:t>PMHARC EAC Meeting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prstClr val="black"/>
                </a:solidFill>
              </a:rPr>
              <a:t>November 19, 2014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1/29/2015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486C53-C011-4B87-AEE6-D41938D2CEDF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698500"/>
            <a:ext cx="4643438" cy="3484563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416426"/>
            <a:ext cx="503237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prstClr val="black"/>
                </a:solidFill>
              </a:rPr>
              <a:t>PMHARC EAC Meeting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prstClr val="black"/>
                </a:solidFill>
              </a:rPr>
              <a:t>November 19, 2014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1/29/2015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03ADEB-9FD8-4F9F-9FB5-1F3D078CABD6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698500"/>
            <a:ext cx="4643438" cy="348456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416426"/>
            <a:ext cx="503237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3072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prstClr val="black"/>
                </a:solidFill>
              </a:rPr>
              <a:t>PMHARC EAC Meeting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prstClr val="black"/>
                </a:solidFill>
              </a:rPr>
              <a:t>November 19, 2014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1/29/2015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C3DB69-7463-4F86-82CF-C78374BC1A84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698500"/>
            <a:ext cx="4643438" cy="348456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416426"/>
            <a:ext cx="503237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3174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prstClr val="black"/>
                </a:solidFill>
              </a:rPr>
              <a:t>PMHARC EAC Meeting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prstClr val="black"/>
                </a:solidFill>
              </a:rPr>
              <a:t>November 19, 2014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1/29/2015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786989-2FCB-4B94-910D-0BE7C412BC71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698500"/>
            <a:ext cx="4643438" cy="3484563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416426"/>
            <a:ext cx="503237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3277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prstClr val="black"/>
                </a:solidFill>
              </a:rPr>
              <a:t>PMHARC EAC Meeting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prstClr val="black"/>
                </a:solidFill>
              </a:rPr>
              <a:t>November 19, 2014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1/29/2015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aseline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Palm Beach, March 5, 2013</a:t>
            </a:r>
          </a:p>
        </p:txBody>
      </p:sp>
    </p:spTree>
    <p:extLst>
      <p:ext uri="{BB962C8B-B14F-4D97-AF65-F5344CB8AC3E}">
        <p14:creationId xmlns:p14="http://schemas.microsoft.com/office/powerpoint/2010/main" val="41503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12734-8F3A-4CBA-86A2-B17865BB53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689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E4C47-6256-4EBD-9730-2F9580D4AB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607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12734-8F3A-4CBA-86A2-B17865BB53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113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122A-F816-4DA5-BD6B-49E8EB23EC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12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5646-2335-4967-BEF6-2997E2AE6C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867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0CFF3-489D-4526-B2DF-1EEC191574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985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aseline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Palm Beach, March 5, 2013</a:t>
            </a:r>
          </a:p>
        </p:txBody>
      </p:sp>
    </p:spTree>
    <p:extLst>
      <p:ext uri="{BB962C8B-B14F-4D97-AF65-F5344CB8AC3E}">
        <p14:creationId xmlns:p14="http://schemas.microsoft.com/office/powerpoint/2010/main" val="11788304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2747A-057B-4EBC-AA3B-B82620BEAB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368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BD93-E32A-43E1-9E96-75183435F9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989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9E566-FAD2-46AC-852E-E932A32C8D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660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E544D-5883-49C6-8B3F-42A9FDA48D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3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122A-F816-4DA5-BD6B-49E8EB23EC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683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917C-65CB-4BDC-84C5-22E730946A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908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3E668-D104-405C-B918-BAD8AF3C78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035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2A183-F754-401A-90DF-F357D2B05B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511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E4C47-6256-4EBD-9730-2F9580D4AB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438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12734-8F3A-4CBA-86A2-B17865BB53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133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122A-F816-4DA5-BD6B-49E8EB23EC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350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5646-2335-4967-BEF6-2997E2AE6C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954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0CFF3-489D-4526-B2DF-1EEC191574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2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5646-2335-4967-BEF6-2997E2AE6C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02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0CFF3-489D-4526-B2DF-1EEC191574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45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aseline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Palm Beach, March 5, 2013</a:t>
            </a:r>
          </a:p>
        </p:txBody>
      </p:sp>
    </p:spTree>
    <p:extLst>
      <p:ext uri="{BB962C8B-B14F-4D97-AF65-F5344CB8AC3E}">
        <p14:creationId xmlns:p14="http://schemas.microsoft.com/office/powerpoint/2010/main" val="3417397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2747A-057B-4EBC-AA3B-B82620BEAB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12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BD93-E32A-43E1-9E96-75183435F9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36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9E566-FAD2-46AC-852E-E932A32C8D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67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E544D-5883-49C6-8B3F-42A9FDA48D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16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917C-65CB-4BDC-84C5-22E730946A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2747A-057B-4EBC-AA3B-B82620BEAB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02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3E668-D104-405C-B918-BAD8AF3C78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97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2A183-F754-401A-90DF-F357D2B05B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52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E4C47-6256-4EBD-9730-2F9580D4AB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39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12734-8F3A-4CBA-86A2-B17865BB53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61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122A-F816-4DA5-BD6B-49E8EB23EC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53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5646-2335-4967-BEF6-2997E2AE6C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98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0CFF3-489D-4526-B2DF-1EEC191574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65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aseline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Palm Beach, March 5, 2013</a:t>
            </a:r>
          </a:p>
        </p:txBody>
      </p:sp>
    </p:spTree>
    <p:extLst>
      <p:ext uri="{BB962C8B-B14F-4D97-AF65-F5344CB8AC3E}">
        <p14:creationId xmlns:p14="http://schemas.microsoft.com/office/powerpoint/2010/main" val="2816093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2747A-057B-4EBC-AA3B-B82620BEAB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77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BD93-E32A-43E1-9E96-75183435F9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3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BD93-E32A-43E1-9E96-75183435F9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33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9E566-FAD2-46AC-852E-E932A32C8D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71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E544D-5883-49C6-8B3F-42A9FDA48D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40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917C-65CB-4BDC-84C5-22E730946A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72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3E668-D104-405C-B918-BAD8AF3C78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93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2A183-F754-401A-90DF-F357D2B05B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14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E4C47-6256-4EBD-9730-2F9580D4AB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88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12734-8F3A-4CBA-86A2-B17865BB53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63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122A-F816-4DA5-BD6B-49E8EB23EC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19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5646-2335-4967-BEF6-2997E2AE6C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947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0CFF3-489D-4526-B2DF-1EEC191574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8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9E566-FAD2-46AC-852E-E932A32C8D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68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aseline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Palm Beach, March 5, 2013</a:t>
            </a:r>
          </a:p>
        </p:txBody>
      </p:sp>
    </p:spTree>
    <p:extLst>
      <p:ext uri="{BB962C8B-B14F-4D97-AF65-F5344CB8AC3E}">
        <p14:creationId xmlns:p14="http://schemas.microsoft.com/office/powerpoint/2010/main" val="1021531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2747A-057B-4EBC-AA3B-B82620BEAB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35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BD93-E32A-43E1-9E96-75183435F9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0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9E566-FAD2-46AC-852E-E932A32C8D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52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E544D-5883-49C6-8B3F-42A9FDA48D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350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917C-65CB-4BDC-84C5-22E730946A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16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3E668-D104-405C-B918-BAD8AF3C78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098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2A183-F754-401A-90DF-F357D2B05B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36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E4C47-6256-4EBD-9730-2F9580D4AB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41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12734-8F3A-4CBA-86A2-B17865BB53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8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E544D-5883-49C6-8B3F-42A9FDA48D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351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122A-F816-4DA5-BD6B-49E8EB23EC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823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5646-2335-4967-BEF6-2997E2AE6C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069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0CFF3-489D-4526-B2DF-1EEC191574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128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aseline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Palm Beach, March 5, 2013</a:t>
            </a:r>
          </a:p>
        </p:txBody>
      </p:sp>
    </p:spTree>
    <p:extLst>
      <p:ext uri="{BB962C8B-B14F-4D97-AF65-F5344CB8AC3E}">
        <p14:creationId xmlns:p14="http://schemas.microsoft.com/office/powerpoint/2010/main" val="38349052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2747A-057B-4EBC-AA3B-B82620BEAB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870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BD93-E32A-43E1-9E96-75183435F9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122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9E566-FAD2-46AC-852E-E932A32C8D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721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E544D-5883-49C6-8B3F-42A9FDA48D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510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917C-65CB-4BDC-84C5-22E730946A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284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3E668-D104-405C-B918-BAD8AF3C78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1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917C-65CB-4BDC-84C5-22E730946A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564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2A183-F754-401A-90DF-F357D2B05B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65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E4C47-6256-4EBD-9730-2F9580D4AB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266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12734-8F3A-4CBA-86A2-B17865BB53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25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122A-F816-4DA5-BD6B-49E8EB23EC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002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5646-2335-4967-BEF6-2997E2AE6C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354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0CFF3-489D-4526-B2DF-1EEC191574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065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aseline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Palm Beach, March 5, 2013</a:t>
            </a:r>
          </a:p>
        </p:txBody>
      </p:sp>
    </p:spTree>
    <p:extLst>
      <p:ext uri="{BB962C8B-B14F-4D97-AF65-F5344CB8AC3E}">
        <p14:creationId xmlns:p14="http://schemas.microsoft.com/office/powerpoint/2010/main" val="34878791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2747A-057B-4EBC-AA3B-B82620BEAB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574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BD93-E32A-43E1-9E96-75183435F9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384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9E566-FAD2-46AC-852E-E932A32C8D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2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3E668-D104-405C-B918-BAD8AF3C78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650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E544D-5883-49C6-8B3F-42A9FDA48D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533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917C-65CB-4BDC-84C5-22E730946A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236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3E668-D104-405C-B918-BAD8AF3C78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285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2A183-F754-401A-90DF-F357D2B05B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219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E4C47-6256-4EBD-9730-2F9580D4AB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246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12734-8F3A-4CBA-86A2-B17865BB53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408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122A-F816-4DA5-BD6B-49E8EB23EC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25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5646-2335-4967-BEF6-2997E2AE6C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839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0CFF3-489D-4526-B2DF-1EEC191574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107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aseline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Palm Beach, March 5, 2013</a:t>
            </a:r>
          </a:p>
        </p:txBody>
      </p:sp>
    </p:spTree>
    <p:extLst>
      <p:ext uri="{BB962C8B-B14F-4D97-AF65-F5344CB8AC3E}">
        <p14:creationId xmlns:p14="http://schemas.microsoft.com/office/powerpoint/2010/main" val="7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2A183-F754-401A-90DF-F357D2B05B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591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2747A-057B-4EBC-AA3B-B82620BEAB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833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BD93-E32A-43E1-9E96-75183435F9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684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9E566-FAD2-46AC-852E-E932A32C8D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137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E544D-5883-49C6-8B3F-42A9FDA48D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003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917C-65CB-4BDC-84C5-22E730946A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745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3E668-D104-405C-B918-BAD8AF3C78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602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2A183-F754-401A-90DF-F357D2B05B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395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E4C47-6256-4EBD-9730-2F9580D4AB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521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12734-8F3A-4CBA-86A2-B17865BB53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870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122A-F816-4DA5-BD6B-49E8EB23EC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8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E4C47-6256-4EBD-9730-2F9580D4AB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854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5646-2335-4967-BEF6-2997E2AE6C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093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0CFF3-489D-4526-B2DF-1EEC191574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910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aseline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Palm Beach, March 5, 2013</a:t>
            </a:r>
          </a:p>
        </p:txBody>
      </p:sp>
    </p:spTree>
    <p:extLst>
      <p:ext uri="{BB962C8B-B14F-4D97-AF65-F5344CB8AC3E}">
        <p14:creationId xmlns:p14="http://schemas.microsoft.com/office/powerpoint/2010/main" val="27157764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2747A-057B-4EBC-AA3B-B82620BEAB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054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BD93-E32A-43E1-9E96-75183435F9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337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9E566-FAD2-46AC-852E-E932A32C8D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731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E544D-5883-49C6-8B3F-42A9FDA48D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886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917C-65CB-4BDC-84C5-22E730946A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816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3E668-D104-405C-B918-BAD8AF3C78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530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2A183-F754-401A-90DF-F357D2B05B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1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5.xml"/><Relationship Id="rId14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78.xml"/><Relationship Id="rId14" Type="http://schemas.openxmlformats.org/officeDocument/2006/relationships/theme" Target="../theme/theme6.xml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1.xml"/><Relationship Id="rId14" Type="http://schemas.openxmlformats.org/officeDocument/2006/relationships/theme" Target="../theme/theme7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4.xml"/><Relationship Id="rId14" Type="http://schemas.openxmlformats.org/officeDocument/2006/relationships/theme" Target="../theme/theme8.xml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17.xml"/><Relationship Id="rId14" Type="http://schemas.openxmlformats.org/officeDocument/2006/relationships/theme" Target="../theme/theme9.xml"/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85AB02-8EDD-49AA-98D4-2314E6F446C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076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85AB02-8EDD-49AA-98D4-2314E6F446C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426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85AB02-8EDD-49AA-98D4-2314E6F446C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911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85AB02-8EDD-49AA-98D4-2314E6F446C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42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85AB02-8EDD-49AA-98D4-2314E6F446C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005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85AB02-8EDD-49AA-98D4-2314E6F446C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525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85AB02-8EDD-49AA-98D4-2314E6F446C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677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85AB02-8EDD-49AA-98D4-2314E6F446C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258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85AB02-8EDD-49AA-98D4-2314E6F446C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589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0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Penn Mental Health AIDS Research Center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85913"/>
            <a:ext cx="8229600" cy="1995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b="1" dirty="0" smtClean="0"/>
              <a:t>Core E: Laboratory Biomarkers, Quantitative Pharmacology, Neuroimaging, and Neurobehavioral Characterization Core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319463" y="612140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</a:rPr>
              <a:t>January 29</a:t>
            </a:r>
            <a:r>
              <a:rPr lang="en-US" alt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altLang="en-US" sz="1600" dirty="0">
                <a:solidFill>
                  <a:srgbClr val="FFFFFF"/>
                </a:solidFill>
              </a:rPr>
              <a:t>, </a:t>
            </a:r>
            <a:r>
              <a:rPr lang="en-US" altLang="en-US" sz="1600" dirty="0" smtClean="0">
                <a:solidFill>
                  <a:srgbClr val="FFFFFF"/>
                </a:solidFill>
              </a:rPr>
              <a:t>2015</a:t>
            </a:r>
            <a:endParaRPr lang="en-US" altLang="en-US" sz="1600" dirty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3657600"/>
            <a:ext cx="822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kern="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kern="0" dirty="0" smtClean="0">
                <a:solidFill>
                  <a:srgbClr val="FFFF00"/>
                </a:solidFill>
              </a:rPr>
              <a:t>Core Director: Steven D. Douglas, M.D.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kern="0" dirty="0" smtClean="0">
                <a:solidFill>
                  <a:srgbClr val="FFFFFF"/>
                </a:solidFill>
              </a:rPr>
              <a:t>Co-Director: Ruben C. Gur, Ph.D.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kern="0" dirty="0" smtClean="0">
                <a:solidFill>
                  <a:srgbClr val="FFFFFF"/>
                </a:solidFill>
              </a:rPr>
              <a:t>Co-Director: Athena </a:t>
            </a:r>
            <a:r>
              <a:rPr lang="en-US" sz="2400" kern="0" dirty="0" err="1" smtClean="0">
                <a:solidFill>
                  <a:srgbClr val="FFFFFF"/>
                </a:solidFill>
              </a:rPr>
              <a:t>Zuppa</a:t>
            </a:r>
            <a:r>
              <a:rPr lang="en-US" sz="2400" kern="0" dirty="0" smtClean="0">
                <a:solidFill>
                  <a:srgbClr val="FFFFFF"/>
                </a:solidFill>
              </a:rPr>
              <a:t>, M.D., M.S.C.E.</a:t>
            </a:r>
          </a:p>
        </p:txBody>
      </p:sp>
      <p:pic>
        <p:nvPicPr>
          <p:cNvPr id="3078" name="Picture 7" descr="Z:\Lynn and Jamie\Grants\P30 - PMHARC\PMHARC Committees\EAC\Annual Meeting\2014\Presentations\Logos\psom_logo_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7738"/>
            <a:ext cx="18669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irc_mi" descr="ChildrensHospitalofPhiladelphi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16625"/>
            <a:ext cx="22860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13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228600"/>
            <a:ext cx="8997950" cy="8382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>Core E: Specific Aims</a:t>
            </a:r>
            <a:br>
              <a:rPr lang="en-US" altLang="en-US" sz="3200" smtClean="0"/>
            </a:br>
            <a:r>
              <a:rPr lang="en-US" altLang="en-US" sz="2800" smtClean="0"/>
              <a:t>Laboratory Biomarkers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600200"/>
            <a:ext cx="8572500" cy="34290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800" b="1" dirty="0" smtClean="0"/>
              <a:t>Aim 1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800" dirty="0" smtClean="0"/>
              <a:t>The Core Immunology-Virology Laboratory performs assays of body fluids including plasma and CSF markers related to AIDS and leukocyte markers related to HIV/AIDS, psychiatric disease, and co-morbidities.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altLang="en-US" sz="1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800" b="1" dirty="0" smtClean="0"/>
              <a:t>Aim </a:t>
            </a:r>
            <a:r>
              <a:rPr lang="en-US" altLang="en-US" sz="1800" b="1" dirty="0"/>
              <a:t>2</a:t>
            </a:r>
            <a:endParaRPr lang="en-US" altLang="en-US" sz="1800" b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1800" dirty="0" smtClean="0"/>
              <a:t>The Core maintains a specimen repository, which includes plasma, serum, cells, and DNA.</a:t>
            </a:r>
            <a:endParaRPr lang="en-US" altLang="en-US" sz="18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altLang="en-US" sz="1800" dirty="0" smtClean="0"/>
          </a:p>
        </p:txBody>
      </p:sp>
      <p:pic>
        <p:nvPicPr>
          <p:cNvPr id="4100" name="Picture 7" descr="Z:\Lynn and Jamie\Grants\P30 - PMHARC\PMHARC Committees\EAC\Annual Meeting\2014\Presentations\Logos\psom_logo_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7738"/>
            <a:ext cx="18669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rc_mi" descr="ChildrensHospitalofPhiladelphi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16625"/>
            <a:ext cx="22860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3444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228600"/>
            <a:ext cx="8997950" cy="8382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>Core E: Specific Aims (continued)</a:t>
            </a:r>
            <a:br>
              <a:rPr lang="en-US" altLang="en-US" sz="3200" smtClean="0"/>
            </a:br>
            <a:r>
              <a:rPr lang="en-US" altLang="en-US" sz="2800" smtClean="0"/>
              <a:t>Quantitative Pharmacology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43000"/>
            <a:ext cx="8572500" cy="4572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1800" dirty="0" smtClean="0"/>
          </a:p>
          <a:p>
            <a:pPr marL="0" indent="0">
              <a:buFontTx/>
              <a:buNone/>
              <a:defRPr/>
            </a:pPr>
            <a:r>
              <a:rPr lang="en-US" sz="1800" b="1" dirty="0" smtClean="0"/>
              <a:t>Aim </a:t>
            </a:r>
            <a:r>
              <a:rPr lang="en-US" sz="1800" b="1" dirty="0"/>
              <a:t>3</a:t>
            </a:r>
          </a:p>
          <a:p>
            <a:pPr>
              <a:defRPr/>
            </a:pPr>
            <a:r>
              <a:rPr lang="en-US" sz="1800" dirty="0"/>
              <a:t>The Quantitative Pharmacology Laboratory utilizes and develops </a:t>
            </a:r>
            <a:r>
              <a:rPr lang="en-US" sz="1800" dirty="0" err="1"/>
              <a:t>bioanalytical</a:t>
            </a:r>
            <a:r>
              <a:rPr lang="en-US" sz="1800" dirty="0"/>
              <a:t> methodology to detect drug and biomarker exposure in various biologic media.  Biological assays are performed on cells, plasma, serum, urine, and </a:t>
            </a:r>
            <a:r>
              <a:rPr lang="en-US" sz="1800" dirty="0" smtClean="0"/>
              <a:t>CSF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sz="1800" dirty="0"/>
              <a:t>The Core provides </a:t>
            </a:r>
            <a:r>
              <a:rPr lang="en-US" sz="1800" dirty="0" err="1"/>
              <a:t>metabolomic</a:t>
            </a:r>
            <a:r>
              <a:rPr lang="en-US" sz="1800" dirty="0"/>
              <a:t> and </a:t>
            </a:r>
            <a:r>
              <a:rPr lang="en-US" sz="1800" dirty="0" err="1"/>
              <a:t>metabonomic</a:t>
            </a:r>
            <a:r>
              <a:rPr lang="en-US" sz="1800" dirty="0"/>
              <a:t> support to identify potential novel biomarkers of drug activity, subject characteristics which correlate with responsiveness to therapy and time-dependent markers of disease </a:t>
            </a:r>
            <a:r>
              <a:rPr lang="en-US" sz="1800" dirty="0" smtClean="0"/>
              <a:t>progression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sz="1800" dirty="0"/>
              <a:t>The Core performs In </a:t>
            </a:r>
            <a:r>
              <a:rPr lang="en-US" sz="1800" dirty="0" err="1"/>
              <a:t>Silico</a:t>
            </a:r>
            <a:r>
              <a:rPr lang="en-US" sz="1800" dirty="0"/>
              <a:t> and ADME screens in order to examine the interaction between psychotropic drugs and anti-viral </a:t>
            </a:r>
            <a:r>
              <a:rPr lang="en-US" sz="1800" dirty="0" smtClean="0"/>
              <a:t>drugs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sz="1800" dirty="0"/>
              <a:t>The Core provides pharmacokinetics, pharmacodynamics, and </a:t>
            </a:r>
            <a:r>
              <a:rPr lang="en-US" sz="1800" dirty="0" err="1"/>
              <a:t>pharmacometric</a:t>
            </a:r>
            <a:r>
              <a:rPr lang="en-US" sz="1800" dirty="0"/>
              <a:t> (PK/PD and PM) support to facilitate drug selection, target dosing, and dosing recommendations in all relevant Pilot Projects and interacts with the other Cores.  </a:t>
            </a:r>
          </a:p>
        </p:txBody>
      </p:sp>
      <p:pic>
        <p:nvPicPr>
          <p:cNvPr id="5124" name="Picture 7" descr="Z:\Lynn and Jamie\Grants\P30 - PMHARC\PMHARC Committees\EAC\Annual Meeting\2014\Presentations\Logos\psom_logo_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7738"/>
            <a:ext cx="18669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rc_mi" descr="ChildrensHospitalofPhiladelphi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16625"/>
            <a:ext cx="22860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9145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228600"/>
            <a:ext cx="8997950" cy="8382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>Core E: Specific Aims (continued)</a:t>
            </a:r>
            <a:br>
              <a:rPr lang="en-US" altLang="en-US" sz="3200" smtClean="0"/>
            </a:br>
            <a:r>
              <a:rPr lang="en-US" altLang="en-US" sz="2800" smtClean="0"/>
              <a:t>Neuroimaging and Neurobehavioral Characterization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295400"/>
            <a:ext cx="8572500" cy="22098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FontTx/>
              <a:buNone/>
            </a:pPr>
            <a:endParaRPr lang="en-US" altLang="en-US" sz="1800" b="1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altLang="en-US" sz="1800" b="1" dirty="0" smtClean="0"/>
              <a:t>Aim </a:t>
            </a:r>
            <a:r>
              <a:rPr lang="en-US" altLang="en-US" sz="1800" b="1" dirty="0"/>
              <a:t>4</a:t>
            </a:r>
            <a:endParaRPr lang="en-US" altLang="en-US" sz="1800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altLang="en-US" sz="1800" dirty="0" smtClean="0"/>
              <a:t>The Center for Neuroimaging in Psychiatry and the Brain Behavior Laboratory performs state of the art assessment of regional brain function in normative and clinical populations.</a:t>
            </a:r>
          </a:p>
        </p:txBody>
      </p:sp>
      <p:pic>
        <p:nvPicPr>
          <p:cNvPr id="6148" name="Picture 7" descr="Z:\Lynn and Jamie\Grants\P30 - PMHARC\PMHARC Committees\EAC\Annual Meeting\2014\Presentations\Logos\psom_logo_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7738"/>
            <a:ext cx="18669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rc_mi" descr="ChildrensHospitalofPhiladelphi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16625"/>
            <a:ext cx="22860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5092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228600"/>
            <a:ext cx="8997950" cy="5842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Core E: Services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915400" cy="35814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b="1" dirty="0" smtClean="0"/>
              <a:t>Labs by System</a:t>
            </a:r>
          </a:p>
          <a:p>
            <a:pPr eaLnBrk="1" hangingPunct="1">
              <a:defRPr/>
            </a:pPr>
            <a:endParaRPr lang="en-US" sz="2000" b="1" dirty="0" smtClean="0"/>
          </a:p>
        </p:txBody>
      </p:sp>
      <p:pic>
        <p:nvPicPr>
          <p:cNvPr id="7172" name="Picture 7" descr="Z:\Lynn and Jamie\Grants\P30 - PMHARC\PMHARC Committees\EAC\Annual Meeting\2014\Presentations\Logos\psom_logo_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7738"/>
            <a:ext cx="18669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rc_mi" descr="ChildrensHospitalofPhiladelphi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16625"/>
            <a:ext cx="22860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24225"/>
              </p:ext>
            </p:extLst>
          </p:nvPr>
        </p:nvGraphicFramePr>
        <p:xfrm>
          <a:off x="304800" y="1676400"/>
          <a:ext cx="8534399" cy="220979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066800"/>
                <a:gridCol w="838200"/>
                <a:gridCol w="914400"/>
                <a:gridCol w="914400"/>
                <a:gridCol w="762000"/>
                <a:gridCol w="762000"/>
                <a:gridCol w="1371600"/>
                <a:gridCol w="1011911"/>
                <a:gridCol w="893088"/>
              </a:tblGrid>
              <a:tr h="198974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Immune/</a:t>
                      </a:r>
                      <a:r>
                        <a:rPr lang="en-US" sz="1400" dirty="0" err="1" smtClean="0">
                          <a:effectLst/>
                        </a:rPr>
                        <a:t>Inflamm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Immune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Inflamm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Stress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Coag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Neurodamage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Cardio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General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</a:tr>
              <a:tr h="374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err="1">
                          <a:effectLst/>
                        </a:rPr>
                        <a:t>Fractalkine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MIP-1α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IFNγ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hsCRP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Cortisol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D-dimer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NFH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Fractalkine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CBC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</a:tr>
              <a:tr h="374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IFN-γ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sCD14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CD4/CD8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LPS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NFL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sICAM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Glucose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</a:tr>
              <a:tr h="2569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IL-1β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sCD163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</a:rPr>
                        <a:t>Neopterin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</a:rPr>
                        <a:t>sVCAM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300" dirty="0" smtClean="0">
                          <a:effectLst/>
                        </a:rPr>
                        <a:t>β</a:t>
                      </a:r>
                      <a:r>
                        <a:rPr lang="en-US" sz="1300" dirty="0" smtClean="0">
                          <a:effectLst/>
                        </a:rPr>
                        <a:t>-</a:t>
                      </a:r>
                      <a:r>
                        <a:rPr lang="en-US" sz="1300" dirty="0" err="1" smtClean="0">
                          <a:effectLst/>
                        </a:rPr>
                        <a:t>hCG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</a:tr>
              <a:tr h="1872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IL-6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</a:rPr>
                        <a:t>sICAM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sCD163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Viral load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</a:tr>
              <a:tr h="335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IL-8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sVCAM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Genomic DNA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</a:tr>
              <a:tr h="1872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IL-10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TNFα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</a:tr>
              <a:tr h="198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MCP-1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TNFα-R1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07" marR="68107" marT="0" marB="0"/>
                </a:tc>
              </a:tr>
            </a:tbl>
          </a:graphicData>
        </a:graphic>
      </p:graphicFrame>
      <p:sp>
        <p:nvSpPr>
          <p:cNvPr id="7285" name="TextBox 9"/>
          <p:cNvSpPr txBox="1">
            <a:spLocks noChangeArrowheads="1"/>
          </p:cNvSpPr>
          <p:nvPr/>
        </p:nvSpPr>
        <p:spPr bwMode="auto">
          <a:xfrm>
            <a:off x="290286" y="4383087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Monocyte and NK flow cytometry panels are available, as appropriate, for Pilot Projects. </a:t>
            </a:r>
          </a:p>
        </p:txBody>
      </p:sp>
    </p:spTree>
    <p:extLst>
      <p:ext uri="{BB962C8B-B14F-4D97-AF65-F5344CB8AC3E}">
        <p14:creationId xmlns:p14="http://schemas.microsoft.com/office/powerpoint/2010/main" val="25669081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228600"/>
            <a:ext cx="8997950" cy="5842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Core E: Services</a:t>
            </a:r>
            <a:endParaRPr lang="en-US" altLang="en-US" sz="28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066800"/>
            <a:ext cx="8572500" cy="24384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altLang="en-US" sz="1800" b="1" smtClean="0"/>
              <a:t>Labs by Comorbidities</a:t>
            </a:r>
            <a:endParaRPr lang="en-US" altLang="en-US" sz="180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FontTx/>
              <a:buNone/>
            </a:pPr>
            <a:endParaRPr lang="en-US" altLang="en-US" sz="1800" smtClean="0"/>
          </a:p>
        </p:txBody>
      </p:sp>
      <p:pic>
        <p:nvPicPr>
          <p:cNvPr id="8196" name="Picture 7" descr="Z:\Lynn and Jamie\Grants\P30 - PMHARC\PMHARC Committees\EAC\Annual Meeting\2014\Presentations\Logos\psom_logo_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7738"/>
            <a:ext cx="18669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rc_mi" descr="ChildrensHospitalofPhiladelphi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16625"/>
            <a:ext cx="22860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912401"/>
              </p:ext>
            </p:extLst>
          </p:nvPr>
        </p:nvGraphicFramePr>
        <p:xfrm>
          <a:off x="2057400" y="1752600"/>
          <a:ext cx="4724400" cy="38100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600199"/>
                <a:gridCol w="1524000"/>
                <a:gridCol w="1600201"/>
              </a:tblGrid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Cardiac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Renal/Liver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Psychiatric  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Creatine</a:t>
                      </a:r>
                      <a:r>
                        <a:rPr lang="en-US" sz="1400" b="0" dirty="0">
                          <a:effectLst/>
                        </a:rPr>
                        <a:t> Kinase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Creatinine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Cortisol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Na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Na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IL-6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K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3366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TNF</a:t>
                      </a:r>
                      <a:r>
                        <a:rPr lang="el-GR" sz="1400" dirty="0" smtClean="0">
                          <a:solidFill>
                            <a:srgbClr val="003366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α</a:t>
                      </a:r>
                      <a:endParaRPr lang="en-US" sz="1400" dirty="0">
                        <a:solidFill>
                          <a:srgbClr val="003366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AST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hsCRP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HDL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8955" algn="ctr"/>
                        </a:tabLst>
                      </a:pPr>
                      <a:r>
                        <a:rPr lang="en-US" sz="1400" dirty="0" err="1">
                          <a:effectLst/>
                        </a:rPr>
                        <a:t>Ca</a:t>
                      </a:r>
                      <a:r>
                        <a:rPr lang="en-US" sz="1400" dirty="0">
                          <a:effectLst/>
                        </a:rPr>
                        <a:t>	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IFN-γ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LDL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8955" algn="ctr"/>
                        </a:tabLst>
                      </a:pPr>
                      <a:r>
                        <a:rPr lang="en-US" sz="1400" dirty="0">
                          <a:effectLst/>
                        </a:rPr>
                        <a:t>BUN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CD4/CD8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Triglycerides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8955" algn="ctr"/>
                        </a:tabLst>
                      </a:pPr>
                      <a:r>
                        <a:rPr lang="en-US" sz="1400" dirty="0">
                          <a:effectLst/>
                        </a:rPr>
                        <a:t>Total bilirubin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Cholesterol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8955" algn="ctr"/>
                        </a:tabLst>
                      </a:pPr>
                      <a:r>
                        <a:rPr lang="en-US" sz="1400" dirty="0">
                          <a:effectLst/>
                        </a:rPr>
                        <a:t>Direct bilirubin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Glucose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8955" algn="ctr"/>
                        </a:tabLst>
                      </a:pPr>
                      <a:r>
                        <a:rPr lang="en-US" sz="1400" dirty="0">
                          <a:effectLst/>
                        </a:rPr>
                        <a:t>Total protein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8955" algn="ctr"/>
                        </a:tabLst>
                      </a:pPr>
                      <a:r>
                        <a:rPr lang="en-US" sz="1400" dirty="0">
                          <a:effectLst/>
                        </a:rPr>
                        <a:t>ALP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8955" algn="ctr"/>
                        </a:tabLst>
                      </a:pPr>
                      <a:r>
                        <a:rPr lang="en-US" sz="1400" dirty="0">
                          <a:effectLst/>
                        </a:rPr>
                        <a:t>AST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8955" algn="ctr"/>
                        </a:tabLst>
                      </a:pPr>
                      <a:r>
                        <a:rPr lang="en-US" sz="1400" dirty="0">
                          <a:effectLst/>
                        </a:rPr>
                        <a:t>ALT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8955" algn="ctr"/>
                        </a:tabLst>
                      </a:pPr>
                      <a:r>
                        <a:rPr lang="en-US" sz="1400" dirty="0">
                          <a:effectLst/>
                        </a:rPr>
                        <a:t>CO2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8955" algn="ctr"/>
                        </a:tabLst>
                      </a:pPr>
                      <a:r>
                        <a:rPr lang="en-US" sz="1400" dirty="0">
                          <a:effectLst/>
                        </a:rPr>
                        <a:t>Albumin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7896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Z:\Lynn and Jamie\Grants\P30 - PMHARC\PMHARC Committees\EAC\Annual Meeting\2014\Presentations\Logos\psom_logo_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7738"/>
            <a:ext cx="18669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irc_mi" descr="ChildrensHospitalofPhiladelphi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16625"/>
            <a:ext cx="22860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7239000" cy="561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81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Core</a:t>
            </a:r>
            <a:r>
              <a:rPr lang="en-US" altLang="en-US" sz="3200" dirty="0" smtClean="0"/>
              <a:t> E: Services</a:t>
            </a:r>
            <a:br>
              <a:rPr lang="en-US" altLang="en-US" sz="3200" dirty="0" smtClean="0"/>
            </a:br>
            <a:r>
              <a:rPr lang="en-US" altLang="en-US" sz="2800" b="1" dirty="0" smtClean="0"/>
              <a:t>Peripheral Blood Leukocyte Cell Phenotypes</a:t>
            </a:r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r>
              <a:rPr lang="en-US" altLang="en-US" sz="2400" b="1" dirty="0" smtClean="0"/>
              <a:t>T cell phenotypes: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altLang="en-US" sz="3200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874837"/>
            <a:ext cx="4038600" cy="4906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600" b="1" u="sng" dirty="0" smtClean="0">
                <a:latin typeface="Arial "/>
              </a:rPr>
              <a:t>Naïve </a:t>
            </a:r>
            <a:r>
              <a:rPr lang="en-US" sz="1600" b="1" u="sng" dirty="0">
                <a:latin typeface="Arial "/>
              </a:rPr>
              <a:t>T </a:t>
            </a:r>
            <a:r>
              <a:rPr lang="en-US" sz="1600" b="1" u="sng" dirty="0" smtClean="0">
                <a:latin typeface="Arial "/>
              </a:rPr>
              <a:t>cells:</a:t>
            </a:r>
          </a:p>
          <a:p>
            <a:pPr marL="0" indent="0">
              <a:buFontTx/>
              <a:buNone/>
              <a:defRPr/>
            </a:pPr>
            <a:r>
              <a:rPr lang="en-US" sz="1400" dirty="0" smtClean="0">
                <a:latin typeface="Arial "/>
              </a:rPr>
              <a:t>CD3</a:t>
            </a:r>
            <a:r>
              <a:rPr lang="en-US" sz="1400" dirty="0">
                <a:latin typeface="Arial "/>
              </a:rPr>
              <a:t>+</a:t>
            </a:r>
          </a:p>
          <a:p>
            <a:pPr marL="0" indent="0">
              <a:buFontTx/>
              <a:buNone/>
              <a:defRPr/>
            </a:pPr>
            <a:r>
              <a:rPr lang="en-US" sz="1400" dirty="0" smtClean="0">
                <a:latin typeface="Arial "/>
              </a:rPr>
              <a:t>CD4</a:t>
            </a:r>
            <a:r>
              <a:rPr lang="en-US" sz="1400" dirty="0">
                <a:latin typeface="Arial "/>
              </a:rPr>
              <a:t>+ or CD8+</a:t>
            </a:r>
          </a:p>
          <a:p>
            <a:pPr marL="0" indent="0">
              <a:buFontTx/>
              <a:buNone/>
              <a:defRPr/>
            </a:pPr>
            <a:r>
              <a:rPr lang="en-US" sz="1400" dirty="0" smtClean="0">
                <a:latin typeface="Arial "/>
              </a:rPr>
              <a:t>CCR7</a:t>
            </a:r>
            <a:r>
              <a:rPr lang="en-US" sz="1400" dirty="0">
                <a:latin typeface="Arial "/>
              </a:rPr>
              <a:t>+</a:t>
            </a:r>
          </a:p>
          <a:p>
            <a:pPr marL="0" indent="0">
              <a:buFontTx/>
              <a:buNone/>
              <a:defRPr/>
            </a:pPr>
            <a:r>
              <a:rPr lang="en-US" sz="1400" dirty="0" smtClean="0">
                <a:latin typeface="Arial "/>
              </a:rPr>
              <a:t>CD45RO-</a:t>
            </a:r>
          </a:p>
          <a:p>
            <a:pPr marL="0" indent="0">
              <a:buFontTx/>
              <a:buNone/>
              <a:defRPr/>
            </a:pPr>
            <a:r>
              <a:rPr lang="en-US" sz="1400" dirty="0" smtClean="0">
                <a:latin typeface="Arial "/>
              </a:rPr>
              <a:t>CD62L+</a:t>
            </a:r>
          </a:p>
          <a:p>
            <a:pPr marL="0" indent="0">
              <a:buFontTx/>
              <a:buNone/>
              <a:defRPr/>
            </a:pPr>
            <a:r>
              <a:rPr lang="en-US" sz="1400" dirty="0" smtClean="0">
                <a:latin typeface="Arial "/>
              </a:rPr>
              <a:t>CD95-</a:t>
            </a:r>
          </a:p>
          <a:p>
            <a:pPr marL="0" indent="0">
              <a:buFontTx/>
              <a:buNone/>
              <a:defRPr/>
            </a:pPr>
            <a:endParaRPr lang="en-US" sz="1600" dirty="0">
              <a:latin typeface="+mj-lt"/>
            </a:endParaRPr>
          </a:p>
          <a:p>
            <a:pPr marL="0" indent="0">
              <a:buFontTx/>
              <a:buNone/>
              <a:defRPr/>
            </a:pPr>
            <a:r>
              <a:rPr lang="en-US" sz="1600" b="1" u="sng" dirty="0" smtClean="0">
                <a:latin typeface="Arial "/>
              </a:rPr>
              <a:t>Central </a:t>
            </a:r>
            <a:r>
              <a:rPr lang="en-US" sz="1600" b="1" u="sng" dirty="0">
                <a:latin typeface="Arial "/>
              </a:rPr>
              <a:t>memory T cells:</a:t>
            </a:r>
          </a:p>
          <a:p>
            <a:pPr marL="0" indent="0">
              <a:buFontTx/>
              <a:buNone/>
              <a:defRPr/>
            </a:pPr>
            <a:r>
              <a:rPr lang="en-US" sz="1400" dirty="0" smtClean="0">
                <a:latin typeface="Arial "/>
              </a:rPr>
              <a:t>CD3</a:t>
            </a:r>
            <a:r>
              <a:rPr lang="en-US" sz="1400" dirty="0">
                <a:latin typeface="Arial "/>
              </a:rPr>
              <a:t>+</a:t>
            </a:r>
          </a:p>
          <a:p>
            <a:pPr marL="0" indent="0">
              <a:buFontTx/>
              <a:buNone/>
              <a:defRPr/>
            </a:pPr>
            <a:r>
              <a:rPr lang="en-US" sz="1400" dirty="0" smtClean="0">
                <a:latin typeface="Arial "/>
              </a:rPr>
              <a:t>CD4</a:t>
            </a:r>
            <a:r>
              <a:rPr lang="en-US" sz="1400" dirty="0">
                <a:latin typeface="Arial "/>
              </a:rPr>
              <a:t>+ or CD8+</a:t>
            </a:r>
          </a:p>
          <a:p>
            <a:pPr marL="0" indent="0">
              <a:buFontTx/>
              <a:buNone/>
              <a:defRPr/>
            </a:pPr>
            <a:r>
              <a:rPr lang="en-US" sz="1400" dirty="0" smtClean="0">
                <a:latin typeface="Arial "/>
              </a:rPr>
              <a:t>CCR7</a:t>
            </a:r>
            <a:r>
              <a:rPr lang="en-US" sz="1400" dirty="0">
                <a:latin typeface="Arial "/>
              </a:rPr>
              <a:t>+</a:t>
            </a:r>
          </a:p>
          <a:p>
            <a:pPr marL="0" indent="0">
              <a:buFontTx/>
              <a:buNone/>
              <a:defRPr/>
            </a:pPr>
            <a:r>
              <a:rPr lang="en-US" sz="1400" dirty="0" smtClean="0">
                <a:latin typeface="Arial "/>
              </a:rPr>
              <a:t>CD45RO+</a:t>
            </a:r>
          </a:p>
          <a:p>
            <a:pPr marL="0" indent="0">
              <a:buFontTx/>
              <a:buNone/>
              <a:defRPr/>
            </a:pPr>
            <a:endParaRPr lang="en-US" sz="1400" dirty="0" smtClean="0">
              <a:latin typeface="Arial "/>
            </a:endParaRPr>
          </a:p>
          <a:p>
            <a:pPr marL="0" indent="0">
              <a:buFontTx/>
              <a:buNone/>
              <a:defRPr/>
            </a:pPr>
            <a:endParaRPr lang="en-US" sz="1400" dirty="0">
              <a:latin typeface="Arial 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3276600" y="1845014"/>
            <a:ext cx="4038600" cy="47672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600" b="1" u="sng" dirty="0">
                <a:latin typeface="Arial "/>
              </a:rPr>
              <a:t>Effector memory T cells:</a:t>
            </a:r>
          </a:p>
          <a:p>
            <a:pPr marL="0" indent="0">
              <a:buFontTx/>
              <a:buNone/>
              <a:defRPr/>
            </a:pPr>
            <a:r>
              <a:rPr lang="en-US" sz="1400" dirty="0">
                <a:latin typeface="Arial "/>
              </a:rPr>
              <a:t>CD3+		</a:t>
            </a:r>
          </a:p>
          <a:p>
            <a:pPr marL="0" indent="0">
              <a:buFontTx/>
              <a:buNone/>
              <a:defRPr/>
            </a:pPr>
            <a:r>
              <a:rPr lang="en-US" sz="1400" dirty="0">
                <a:latin typeface="Arial "/>
              </a:rPr>
              <a:t>CD4+ or CD8+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Arial "/>
              </a:rPr>
              <a:t>CCR7-</a:t>
            </a:r>
          </a:p>
          <a:p>
            <a:pPr marL="0" indent="0">
              <a:buFontTx/>
              <a:buNone/>
              <a:defRPr/>
            </a:pPr>
            <a:r>
              <a:rPr lang="en-US" sz="1400" dirty="0">
                <a:latin typeface="Arial "/>
              </a:rPr>
              <a:t>CD45RO+</a:t>
            </a:r>
          </a:p>
          <a:p>
            <a:pPr marL="0" indent="0">
              <a:buFontTx/>
              <a:buNone/>
              <a:defRPr/>
            </a:pPr>
            <a:endParaRPr lang="en-US" sz="1600" b="1" dirty="0" smtClean="0">
              <a:latin typeface="Arial "/>
            </a:endParaRPr>
          </a:p>
          <a:p>
            <a:pPr marL="0" indent="0">
              <a:buFontTx/>
              <a:buNone/>
              <a:defRPr/>
            </a:pPr>
            <a:endParaRPr lang="en-US" sz="1600" b="1" dirty="0">
              <a:latin typeface="Arial "/>
            </a:endParaRPr>
          </a:p>
          <a:p>
            <a:pPr marL="0" indent="0">
              <a:buFontTx/>
              <a:buNone/>
              <a:defRPr/>
            </a:pPr>
            <a:endParaRPr lang="en-US" sz="1400" b="1" dirty="0">
              <a:latin typeface="Arial "/>
            </a:endParaRPr>
          </a:p>
          <a:p>
            <a:pPr marL="0" indent="0">
              <a:buFontTx/>
              <a:buNone/>
              <a:defRPr/>
            </a:pPr>
            <a:r>
              <a:rPr lang="en-US" sz="1600" b="1" u="sng" dirty="0" smtClean="0">
                <a:latin typeface="Arial "/>
              </a:rPr>
              <a:t>Effector </a:t>
            </a:r>
            <a:r>
              <a:rPr lang="en-US" sz="1600" b="1" u="sng" dirty="0">
                <a:latin typeface="Arial "/>
              </a:rPr>
              <a:t>T cells:</a:t>
            </a:r>
          </a:p>
          <a:p>
            <a:pPr marL="0" indent="0">
              <a:buFontTx/>
              <a:buNone/>
              <a:defRPr/>
            </a:pPr>
            <a:r>
              <a:rPr lang="en-US" sz="1400" dirty="0" smtClean="0">
                <a:latin typeface="Arial "/>
              </a:rPr>
              <a:t>CD3</a:t>
            </a:r>
            <a:r>
              <a:rPr lang="en-US" sz="1400" dirty="0">
                <a:latin typeface="Arial "/>
              </a:rPr>
              <a:t>+</a:t>
            </a:r>
          </a:p>
          <a:p>
            <a:pPr marL="0" indent="0">
              <a:buFontTx/>
              <a:buNone/>
              <a:defRPr/>
            </a:pPr>
            <a:r>
              <a:rPr lang="en-US" sz="1400" dirty="0" smtClean="0">
                <a:latin typeface="Arial "/>
              </a:rPr>
              <a:t>CD4</a:t>
            </a:r>
            <a:r>
              <a:rPr lang="en-US" sz="1400" dirty="0">
                <a:latin typeface="Arial "/>
              </a:rPr>
              <a:t>+ or CD8+</a:t>
            </a:r>
          </a:p>
          <a:p>
            <a:pPr marL="0" indent="0">
              <a:buFontTx/>
              <a:buNone/>
              <a:defRPr/>
            </a:pPr>
            <a:r>
              <a:rPr lang="en-US" sz="1400" dirty="0" smtClean="0">
                <a:latin typeface="Arial "/>
              </a:rPr>
              <a:t>CCR7-</a:t>
            </a:r>
            <a:endParaRPr lang="en-US" sz="1400" dirty="0">
              <a:latin typeface="Arial "/>
            </a:endParaRPr>
          </a:p>
          <a:p>
            <a:pPr marL="0" indent="0">
              <a:buFontTx/>
              <a:buNone/>
              <a:defRPr/>
            </a:pPr>
            <a:r>
              <a:rPr lang="en-US" sz="1400" dirty="0" smtClean="0">
                <a:latin typeface="Arial "/>
              </a:rPr>
              <a:t>CD45RO-</a:t>
            </a:r>
            <a:r>
              <a:rPr lang="en-US" sz="1400" dirty="0">
                <a:latin typeface="Arial "/>
              </a:rPr>
              <a:t> </a:t>
            </a:r>
            <a:endParaRPr lang="en-US" sz="1400" dirty="0" smtClean="0">
              <a:latin typeface="Arial "/>
            </a:endParaRPr>
          </a:p>
          <a:p>
            <a:pPr marL="0" indent="0">
              <a:buFontTx/>
              <a:buNone/>
              <a:defRPr/>
            </a:pPr>
            <a:endParaRPr lang="en-US" sz="1600" u="sng" dirty="0">
              <a:latin typeface="Arial 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3317" name="Picture 7" descr="Z:\Lynn and Jamie\Grants\P30 - PMHARC\PMHARC Committees\EAC\Annual Meeting\2014\Presentations\Logos\psom_logo_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7738"/>
            <a:ext cx="18669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rc_mi" descr="ChildrensHospitalofPhiladelphi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16625"/>
            <a:ext cx="22860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2"/>
          <p:cNvSpPr txBox="1">
            <a:spLocks/>
          </p:cNvSpPr>
          <p:nvPr/>
        </p:nvSpPr>
        <p:spPr bwMode="auto">
          <a:xfrm>
            <a:off x="6172200" y="1843314"/>
            <a:ext cx="236220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600" b="1" u="sng" kern="0" dirty="0" smtClean="0">
                <a:solidFill>
                  <a:srgbClr val="FFFFFF"/>
                </a:solidFill>
                <a:latin typeface="Arial "/>
              </a:rPr>
              <a:t>Stem cell-like T cells: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Arial "/>
              </a:rPr>
              <a:t>CD3+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Arial "/>
              </a:rPr>
              <a:t>CD4+ or CD8+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Arial "/>
              </a:rPr>
              <a:t>CCR7+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Arial "/>
              </a:rPr>
              <a:t>CD45RO-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Arial "/>
              </a:rPr>
              <a:t>CD62L+</a:t>
            </a:r>
          </a:p>
          <a:p>
            <a:pPr marL="0" indent="0">
              <a:buFontTx/>
              <a:buNone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Arial "/>
              </a:rPr>
              <a:t>CD95+</a:t>
            </a:r>
          </a:p>
          <a:p>
            <a:pPr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158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smtClean="0"/>
              <a:t>Core</a:t>
            </a:r>
            <a:r>
              <a:rPr lang="en-US" altLang="en-US" sz="3200" smtClean="0"/>
              <a:t> E: Services</a:t>
            </a:r>
            <a:br>
              <a:rPr lang="en-US" altLang="en-US" sz="3200" smtClean="0"/>
            </a:br>
            <a:r>
              <a:rPr lang="en-US" altLang="en-US" sz="2800" b="1" smtClean="0"/>
              <a:t>Peripheral Blood Leukocyte Cell Phenotypes</a:t>
            </a:r>
            <a:br>
              <a:rPr lang="en-US" altLang="en-US" sz="2800" b="1" smtClean="0"/>
            </a:br>
            <a:r>
              <a:rPr lang="en-US" altLang="en-US" sz="2400" b="1" smtClean="0">
                <a:latin typeface="Arial "/>
              </a:rPr>
              <a:t>Monocyte and NK Cell phenotypes</a:t>
            </a:r>
            <a:r>
              <a:rPr lang="en-US" altLang="en-US" sz="3200" smtClean="0">
                <a:latin typeface="Arial "/>
              </a:rPr>
              <a:t/>
            </a:r>
            <a:br>
              <a:rPr lang="en-US" altLang="en-US" sz="3200" smtClean="0">
                <a:latin typeface="Arial "/>
              </a:rPr>
            </a:br>
            <a:r>
              <a:rPr lang="en-US" altLang="en-US" sz="3200" b="1" smtClean="0"/>
              <a:t/>
            </a:r>
            <a:br>
              <a:rPr lang="en-US" altLang="en-US" sz="3200" b="1" smtClean="0"/>
            </a:br>
            <a:endParaRPr lang="en-US" altLang="en-US" sz="320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600" b="1" u="sng" dirty="0" smtClean="0">
                <a:latin typeface="Arial "/>
              </a:rPr>
              <a:t>Classical </a:t>
            </a:r>
            <a:r>
              <a:rPr lang="en-US" sz="1600" b="1" u="sng" dirty="0">
                <a:latin typeface="Arial "/>
              </a:rPr>
              <a:t>monocytes:</a:t>
            </a:r>
          </a:p>
          <a:p>
            <a:pPr marL="0" indent="0">
              <a:buFontTx/>
              <a:buNone/>
              <a:defRPr/>
            </a:pPr>
            <a:r>
              <a:rPr lang="en-US" sz="1600" dirty="0" smtClean="0">
                <a:latin typeface="Arial "/>
              </a:rPr>
              <a:t>CD14 </a:t>
            </a:r>
            <a:r>
              <a:rPr lang="en-US" sz="1600" dirty="0">
                <a:latin typeface="Arial "/>
              </a:rPr>
              <a:t>high</a:t>
            </a:r>
          </a:p>
          <a:p>
            <a:pPr marL="0" indent="0">
              <a:buFontTx/>
              <a:buNone/>
              <a:defRPr/>
            </a:pPr>
            <a:r>
              <a:rPr lang="en-US" sz="1600" dirty="0" smtClean="0">
                <a:latin typeface="Arial "/>
              </a:rPr>
              <a:t>CD16 </a:t>
            </a:r>
            <a:r>
              <a:rPr lang="en-US" sz="1600" dirty="0">
                <a:latin typeface="Arial "/>
              </a:rPr>
              <a:t>low</a:t>
            </a:r>
          </a:p>
          <a:p>
            <a:pPr marL="0" indent="0">
              <a:buFontTx/>
              <a:buNone/>
              <a:defRPr/>
            </a:pPr>
            <a:endParaRPr lang="en-US" sz="1600" dirty="0">
              <a:latin typeface="Arial "/>
            </a:endParaRPr>
          </a:p>
          <a:p>
            <a:pPr marL="0" indent="0">
              <a:buFontTx/>
              <a:buNone/>
              <a:defRPr/>
            </a:pPr>
            <a:r>
              <a:rPr lang="en-US" sz="1600" b="1" u="sng" dirty="0" smtClean="0">
                <a:latin typeface="Arial "/>
              </a:rPr>
              <a:t>Intermediate </a:t>
            </a:r>
            <a:r>
              <a:rPr lang="en-US" sz="1600" b="1" u="sng" dirty="0">
                <a:latin typeface="Arial "/>
              </a:rPr>
              <a:t>monocytes:</a:t>
            </a:r>
          </a:p>
          <a:p>
            <a:pPr marL="0" indent="0">
              <a:buFontTx/>
              <a:buNone/>
              <a:defRPr/>
            </a:pPr>
            <a:r>
              <a:rPr lang="en-US" sz="1600" dirty="0" smtClean="0">
                <a:latin typeface="Arial "/>
              </a:rPr>
              <a:t>CD14 </a:t>
            </a:r>
            <a:r>
              <a:rPr lang="en-US" sz="1600" dirty="0">
                <a:latin typeface="Arial "/>
              </a:rPr>
              <a:t>high</a:t>
            </a:r>
          </a:p>
          <a:p>
            <a:pPr marL="0" indent="0">
              <a:buFontTx/>
              <a:buNone/>
              <a:defRPr/>
            </a:pPr>
            <a:r>
              <a:rPr lang="en-US" sz="1600" dirty="0" smtClean="0">
                <a:latin typeface="Arial "/>
              </a:rPr>
              <a:t>CD16 </a:t>
            </a:r>
            <a:r>
              <a:rPr lang="en-US" sz="1600" dirty="0">
                <a:latin typeface="Arial "/>
              </a:rPr>
              <a:t>positive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latin typeface="Arial "/>
              </a:rPr>
              <a:t> </a:t>
            </a:r>
          </a:p>
          <a:p>
            <a:pPr marL="0" indent="0">
              <a:buFontTx/>
              <a:buNone/>
              <a:defRPr/>
            </a:pPr>
            <a:r>
              <a:rPr lang="en-US" sz="1600" b="1" u="sng" dirty="0">
                <a:latin typeface="Arial "/>
              </a:rPr>
              <a:t>Non-conventional monocytes:</a:t>
            </a:r>
          </a:p>
          <a:p>
            <a:pPr marL="0" indent="0">
              <a:buFontTx/>
              <a:buNone/>
              <a:defRPr/>
            </a:pPr>
            <a:r>
              <a:rPr lang="en-US" sz="1600" dirty="0" smtClean="0">
                <a:latin typeface="Arial "/>
              </a:rPr>
              <a:t>CD14 low</a:t>
            </a:r>
          </a:p>
          <a:p>
            <a:pPr marL="0" indent="0">
              <a:buFontTx/>
              <a:buNone/>
              <a:defRPr/>
            </a:pPr>
            <a:r>
              <a:rPr lang="en-US" sz="1600" dirty="0" smtClean="0">
                <a:latin typeface="Arial "/>
              </a:rPr>
              <a:t>CD16 </a:t>
            </a:r>
            <a:r>
              <a:rPr lang="en-US" sz="1600" dirty="0">
                <a:latin typeface="Arial "/>
              </a:rPr>
              <a:t>high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657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600" b="1" u="sng" dirty="0">
                <a:latin typeface="Arial "/>
              </a:rPr>
              <a:t>Typical NK cells</a:t>
            </a:r>
            <a:r>
              <a:rPr lang="en-US" sz="1600" b="1" dirty="0">
                <a:latin typeface="Arial "/>
              </a:rPr>
              <a:t>, ~90% (mainly cytotoxic):</a:t>
            </a:r>
          </a:p>
          <a:p>
            <a:pPr marL="0" indent="0">
              <a:buFontTx/>
              <a:buNone/>
              <a:defRPr/>
            </a:pPr>
            <a:r>
              <a:rPr lang="en-US" sz="1600" dirty="0" smtClean="0">
                <a:latin typeface="Arial "/>
              </a:rPr>
              <a:t>CD56dim</a:t>
            </a:r>
            <a:endParaRPr lang="en-US" sz="1600" dirty="0">
              <a:latin typeface="Arial "/>
            </a:endParaRPr>
          </a:p>
          <a:p>
            <a:pPr marL="0" indent="0">
              <a:buFontTx/>
              <a:buNone/>
              <a:defRPr/>
            </a:pPr>
            <a:r>
              <a:rPr lang="en-US" sz="1600" dirty="0" smtClean="0">
                <a:latin typeface="Arial "/>
              </a:rPr>
              <a:t>CD16 </a:t>
            </a:r>
            <a:r>
              <a:rPr lang="en-US" sz="1600" dirty="0">
                <a:latin typeface="Arial "/>
              </a:rPr>
              <a:t>high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latin typeface="Arial "/>
              </a:rPr>
              <a:t> </a:t>
            </a:r>
          </a:p>
          <a:p>
            <a:pPr marL="0" indent="0">
              <a:buFontTx/>
              <a:buNone/>
              <a:defRPr/>
            </a:pPr>
            <a:r>
              <a:rPr lang="en-US" sz="1600" b="1" u="sng" dirty="0" smtClean="0">
                <a:latin typeface="Arial "/>
              </a:rPr>
              <a:t>NK </a:t>
            </a:r>
            <a:r>
              <a:rPr lang="en-US" sz="1600" b="1" u="sng" dirty="0">
                <a:latin typeface="Arial "/>
              </a:rPr>
              <a:t>cells precursor-like </a:t>
            </a:r>
            <a:r>
              <a:rPr lang="en-US" sz="1600" b="1" dirty="0">
                <a:latin typeface="Arial "/>
              </a:rPr>
              <a:t>~10% (more specialized on cytokine production):</a:t>
            </a:r>
          </a:p>
          <a:p>
            <a:pPr marL="0" indent="0">
              <a:buFontTx/>
              <a:buNone/>
              <a:defRPr/>
            </a:pPr>
            <a:r>
              <a:rPr lang="en-US" sz="1600" dirty="0" smtClean="0">
                <a:latin typeface="Arial "/>
              </a:rPr>
              <a:t>CD56 </a:t>
            </a:r>
            <a:r>
              <a:rPr lang="en-US" sz="1600" dirty="0">
                <a:latin typeface="Arial "/>
              </a:rPr>
              <a:t>bright</a:t>
            </a:r>
          </a:p>
          <a:p>
            <a:pPr marL="0" indent="0">
              <a:buFontTx/>
              <a:buNone/>
              <a:defRPr/>
            </a:pPr>
            <a:r>
              <a:rPr lang="en-US" sz="1600" dirty="0" smtClean="0">
                <a:latin typeface="Arial "/>
              </a:rPr>
              <a:t>CD16 </a:t>
            </a:r>
            <a:r>
              <a:rPr lang="en-US" sz="1600" dirty="0">
                <a:latin typeface="Arial "/>
              </a:rPr>
              <a:t>low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4341" name="Picture 7" descr="Z:\Lynn and Jamie\Grants\P30 - PMHARC\PMHARC Committees\EAC\Annual Meeting\2014\Presentations\Logos\psom_logo_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7738"/>
            <a:ext cx="18669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rc_mi" descr="ChildrensHospitalofPhiladelphi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16625"/>
            <a:ext cx="22860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1500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FFA10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FFA10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FFA10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FFA10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FFA10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FFA10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FFA10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FFA10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FFA10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630</Words>
  <Application>Microsoft Macintosh PowerPoint</Application>
  <PresentationFormat>On-screen Show (4:3)</PresentationFormat>
  <Paragraphs>239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Penn Mental Health AIDS Research Center</vt:lpstr>
      <vt:lpstr> Core E: Specific Aims Laboratory Biomarkers</vt:lpstr>
      <vt:lpstr> Core E: Specific Aims (continued) Quantitative Pharmacology</vt:lpstr>
      <vt:lpstr> Core E: Specific Aims (continued) Neuroimaging and Neurobehavioral Characterization</vt:lpstr>
      <vt:lpstr>Core E: Services</vt:lpstr>
      <vt:lpstr>Core E: Services</vt:lpstr>
      <vt:lpstr>PowerPoint Presentation</vt:lpstr>
      <vt:lpstr>Core E: Services Peripheral Blood Leukocyte Cell Phenotypes T cell phenotypes: </vt:lpstr>
      <vt:lpstr> Core E: Services Peripheral Blood Leukocyte Cell Phenotypes Monocyte and NK Cell phenotypes  </vt:lpstr>
    </vt:vector>
  </TitlesOfParts>
  <Company>The Children's Hospital of Philadelphia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Penn Mental Health AIDS Research Center</dc:title>
  <dc:creator>Nancy B. Tustin</dc:creator>
  <cp:lastModifiedBy>Will</cp:lastModifiedBy>
  <cp:revision>8</cp:revision>
  <cp:lastPrinted>2015-01-28T20:57:01Z</cp:lastPrinted>
  <dcterms:created xsi:type="dcterms:W3CDTF">2015-01-28T20:06:31Z</dcterms:created>
  <dcterms:modified xsi:type="dcterms:W3CDTF">2016-02-15T20:38:50Z</dcterms:modified>
</cp:coreProperties>
</file>