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61" r:id="rId5"/>
    <p:sldId id="263" r:id="rId6"/>
    <p:sldId id="265"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4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279358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242143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59608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123939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10924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201740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83245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330902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95089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219963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5F425-61AC-45D1-AE65-0D77BD6FB58E}" type="datetimeFigureOut">
              <a:rPr lang="en-US" smtClean="0"/>
              <a:t>6/27/2013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E33A4F-A5BB-4D93-831D-FA43BCAF0B5D}" type="slidenum">
              <a:rPr lang="en-US" smtClean="0"/>
              <a:t>‹#›</a:t>
            </a:fld>
            <a:endParaRPr lang="en-US" dirty="0"/>
          </a:p>
        </p:txBody>
      </p:sp>
    </p:spTree>
    <p:extLst>
      <p:ext uri="{BB962C8B-B14F-4D97-AF65-F5344CB8AC3E}">
        <p14:creationId xmlns:p14="http://schemas.microsoft.com/office/powerpoint/2010/main" val="362860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5F425-61AC-45D1-AE65-0D77BD6FB58E}" type="datetimeFigureOut">
              <a:rPr lang="en-US" smtClean="0"/>
              <a:t>6/27/2013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33A4F-A5BB-4D93-831D-FA43BCAF0B5D}" type="slidenum">
              <a:rPr lang="en-US" smtClean="0"/>
              <a:t>‹#›</a:t>
            </a:fld>
            <a:endParaRPr lang="en-US" dirty="0"/>
          </a:p>
        </p:txBody>
      </p:sp>
    </p:spTree>
    <p:extLst>
      <p:ext uri="{BB962C8B-B14F-4D97-AF65-F5344CB8AC3E}">
        <p14:creationId xmlns:p14="http://schemas.microsoft.com/office/powerpoint/2010/main" val="32941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dirty="0" smtClean="0"/>
              <a:t> </a:t>
            </a:r>
            <a:r>
              <a:rPr lang="en-US" dirty="0" smtClean="0"/>
              <a:t>Paying for Dementia care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Mary Ann Forciea MD</a:t>
            </a:r>
          </a:p>
          <a:p>
            <a:r>
              <a:rPr lang="en-US" dirty="0" smtClean="0"/>
              <a:t>Clinical Professor of Medicine</a:t>
            </a:r>
          </a:p>
          <a:p>
            <a:r>
              <a:rPr lang="en-US" dirty="0" smtClean="0"/>
              <a:t>Division of Geriatric Medicine</a:t>
            </a:r>
          </a:p>
          <a:p>
            <a:r>
              <a:rPr lang="en-US" dirty="0" smtClean="0"/>
              <a:t>University of Pennsylvania Health System</a:t>
            </a:r>
            <a:endParaRPr lang="en-US" dirty="0"/>
          </a:p>
        </p:txBody>
      </p:sp>
    </p:spTree>
    <p:extLst>
      <p:ext uri="{BB962C8B-B14F-4D97-AF65-F5344CB8AC3E}">
        <p14:creationId xmlns:p14="http://schemas.microsoft.com/office/powerpoint/2010/main" val="151552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to influence primary care</a:t>
            </a:r>
          </a:p>
        </p:txBody>
      </p:sp>
      <p:sp>
        <p:nvSpPr>
          <p:cNvPr id="3" name="Content Placeholder 2"/>
          <p:cNvSpPr>
            <a:spLocks noGrp="1"/>
          </p:cNvSpPr>
          <p:nvPr>
            <p:ph idx="1"/>
          </p:nvPr>
        </p:nvSpPr>
        <p:spPr/>
        <p:txBody>
          <a:bodyPr/>
          <a:lstStyle/>
          <a:p>
            <a:r>
              <a:rPr lang="en-US" dirty="0"/>
              <a:t>Reimbursement (time)</a:t>
            </a:r>
          </a:p>
          <a:p>
            <a:pPr lvl="1"/>
            <a:r>
              <a:rPr lang="en-US" dirty="0"/>
              <a:t>Medicare coding</a:t>
            </a:r>
          </a:p>
          <a:p>
            <a:r>
              <a:rPr lang="en-US" dirty="0"/>
              <a:t>New models</a:t>
            </a:r>
          </a:p>
          <a:p>
            <a:pPr lvl="2"/>
            <a:r>
              <a:rPr lang="en-US" dirty="0"/>
              <a:t>Group visits</a:t>
            </a:r>
          </a:p>
          <a:p>
            <a:pPr lvl="2"/>
            <a:r>
              <a:rPr lang="en-US" dirty="0"/>
              <a:t>Medical Homes</a:t>
            </a:r>
          </a:p>
          <a:p>
            <a:pPr lvl="2"/>
            <a:r>
              <a:rPr lang="en-US" dirty="0"/>
              <a:t>System Integrations (ACOs)</a:t>
            </a:r>
          </a:p>
          <a:p>
            <a:r>
              <a:rPr lang="en-US" dirty="0"/>
              <a:t>Quality Improvement/Performance Measures</a:t>
            </a:r>
          </a:p>
          <a:p>
            <a:endParaRPr lang="en-US" dirty="0"/>
          </a:p>
        </p:txBody>
      </p:sp>
    </p:spTree>
    <p:extLst>
      <p:ext uri="{BB962C8B-B14F-4D97-AF65-F5344CB8AC3E}">
        <p14:creationId xmlns:p14="http://schemas.microsoft.com/office/powerpoint/2010/main" val="332244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Quality Measures</a:t>
            </a:r>
          </a:p>
        </p:txBody>
      </p:sp>
      <p:sp>
        <p:nvSpPr>
          <p:cNvPr id="3" name="Content Placeholder 2"/>
          <p:cNvSpPr>
            <a:spLocks noGrp="1"/>
          </p:cNvSpPr>
          <p:nvPr>
            <p:ph idx="1"/>
          </p:nvPr>
        </p:nvSpPr>
        <p:spPr/>
        <p:txBody>
          <a:bodyPr>
            <a:normAutofit fontScale="92500" lnSpcReduction="10000"/>
          </a:bodyPr>
          <a:lstStyle/>
          <a:p>
            <a:r>
              <a:rPr lang="en-US" dirty="0"/>
              <a:t>Definition of quality care</a:t>
            </a:r>
          </a:p>
          <a:p>
            <a:pPr lvl="1"/>
            <a:r>
              <a:rPr lang="en-US" dirty="0"/>
              <a:t>National</a:t>
            </a:r>
          </a:p>
          <a:p>
            <a:pPr lvl="2"/>
            <a:r>
              <a:rPr lang="en-US" dirty="0"/>
              <a:t>Specialty societies</a:t>
            </a:r>
          </a:p>
          <a:p>
            <a:pPr lvl="2"/>
            <a:r>
              <a:rPr lang="en-US" dirty="0"/>
              <a:t>“neutral” entities  (non profit consortia)</a:t>
            </a:r>
          </a:p>
          <a:p>
            <a:pPr lvl="1"/>
            <a:r>
              <a:rPr lang="en-US" dirty="0"/>
              <a:t>Local:  </a:t>
            </a:r>
          </a:p>
          <a:p>
            <a:pPr lvl="2"/>
            <a:r>
              <a:rPr lang="en-US" dirty="0"/>
              <a:t>experts/teams of leaders</a:t>
            </a:r>
          </a:p>
          <a:p>
            <a:r>
              <a:rPr lang="en-US" dirty="0"/>
              <a:t>Source of data</a:t>
            </a:r>
          </a:p>
          <a:p>
            <a:pPr lvl="1"/>
            <a:r>
              <a:rPr lang="en-US" dirty="0"/>
              <a:t>Evidence base</a:t>
            </a:r>
          </a:p>
          <a:p>
            <a:pPr lvl="1"/>
            <a:r>
              <a:rPr lang="en-US" dirty="0"/>
              <a:t>Expert opinion</a:t>
            </a:r>
          </a:p>
          <a:p>
            <a:r>
              <a:rPr lang="en-US" dirty="0"/>
              <a:t>Ease of data collection</a:t>
            </a:r>
          </a:p>
          <a:p>
            <a:endParaRPr lang="en-US" dirty="0"/>
          </a:p>
        </p:txBody>
      </p:sp>
    </p:spTree>
    <p:extLst>
      <p:ext uri="{BB962C8B-B14F-4D97-AF65-F5344CB8AC3E}">
        <p14:creationId xmlns:p14="http://schemas.microsoft.com/office/powerpoint/2010/main" val="126822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measures for dementia care</a:t>
            </a:r>
          </a:p>
        </p:txBody>
      </p:sp>
      <p:sp>
        <p:nvSpPr>
          <p:cNvPr id="3" name="Content Placeholder 2"/>
          <p:cNvSpPr>
            <a:spLocks noGrp="1"/>
          </p:cNvSpPr>
          <p:nvPr>
            <p:ph idx="1"/>
          </p:nvPr>
        </p:nvSpPr>
        <p:spPr/>
        <p:txBody>
          <a:bodyPr>
            <a:normAutofit lnSpcReduction="10000"/>
          </a:bodyPr>
          <a:lstStyle/>
          <a:p>
            <a:r>
              <a:rPr lang="en-US" dirty="0"/>
              <a:t>Clinical care ‘items’ which should be offered to all patients within a disease category</a:t>
            </a:r>
          </a:p>
          <a:p>
            <a:pPr lvl="1"/>
            <a:r>
              <a:rPr lang="en-US" dirty="0"/>
              <a:t>“Quality assessment” indicators</a:t>
            </a:r>
          </a:p>
          <a:p>
            <a:pPr lvl="2"/>
            <a:r>
              <a:rPr lang="en-US" dirty="0"/>
              <a:t>Payers:  Medicare, private insurers</a:t>
            </a:r>
          </a:p>
          <a:p>
            <a:pPr lvl="2"/>
            <a:r>
              <a:rPr lang="en-US" dirty="0"/>
              <a:t>Certifiers:  Joint commission, Medicare, State Departments of Health, Practitioner certification agencies</a:t>
            </a:r>
          </a:p>
          <a:p>
            <a:pPr lvl="2"/>
            <a:r>
              <a:rPr lang="en-US" dirty="0"/>
              <a:t>Systems</a:t>
            </a:r>
          </a:p>
          <a:p>
            <a:pPr lvl="3"/>
            <a:r>
              <a:rPr lang="en-US" dirty="0"/>
              <a:t>Facilities</a:t>
            </a:r>
          </a:p>
          <a:p>
            <a:pPr lvl="3"/>
            <a:r>
              <a:rPr lang="en-US" dirty="0"/>
              <a:t>Individual practitioners</a:t>
            </a:r>
          </a:p>
          <a:p>
            <a:pPr marL="457200" lvl="1" indent="0">
              <a:buNone/>
            </a:pPr>
            <a:r>
              <a:rPr lang="en-US" dirty="0"/>
              <a:t>	</a:t>
            </a:r>
          </a:p>
          <a:p>
            <a:pPr marL="457200" lvl="1" indent="0">
              <a:buNone/>
            </a:pPr>
            <a:endParaRPr lang="en-US" dirty="0"/>
          </a:p>
          <a:p>
            <a:endParaRPr lang="en-US" dirty="0"/>
          </a:p>
        </p:txBody>
      </p:sp>
    </p:spTree>
    <p:extLst>
      <p:ext uri="{BB962C8B-B14F-4D97-AF65-F5344CB8AC3E}">
        <p14:creationId xmlns:p14="http://schemas.microsoft.com/office/powerpoint/2010/main" val="2384669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on practice</a:t>
            </a:r>
          </a:p>
        </p:txBody>
      </p:sp>
      <p:sp>
        <p:nvSpPr>
          <p:cNvPr id="3" name="Content Placeholder 2"/>
          <p:cNvSpPr>
            <a:spLocks noGrp="1"/>
          </p:cNvSpPr>
          <p:nvPr>
            <p:ph idx="1"/>
          </p:nvPr>
        </p:nvSpPr>
        <p:spPr/>
        <p:txBody>
          <a:bodyPr/>
          <a:lstStyle/>
          <a:p>
            <a:r>
              <a:rPr lang="en-US" dirty="0"/>
              <a:t>Resource for individual practitioner</a:t>
            </a:r>
          </a:p>
          <a:p>
            <a:pPr lvl="1"/>
            <a:r>
              <a:rPr lang="en-US" dirty="0"/>
              <a:t>Good linkage to EMR</a:t>
            </a:r>
          </a:p>
          <a:p>
            <a:r>
              <a:rPr lang="en-US" dirty="0"/>
              <a:t>Guide for facility/system for resource allocation</a:t>
            </a:r>
          </a:p>
          <a:p>
            <a:r>
              <a:rPr lang="en-US" dirty="0"/>
              <a:t>Behavior change</a:t>
            </a:r>
          </a:p>
          <a:p>
            <a:pPr lvl="1"/>
            <a:r>
              <a:rPr lang="en-US" dirty="0"/>
              <a:t>“Pay for performance”</a:t>
            </a:r>
          </a:p>
          <a:p>
            <a:pPr lvl="2"/>
            <a:r>
              <a:rPr lang="en-US" dirty="0"/>
              <a:t>Incentives</a:t>
            </a:r>
          </a:p>
          <a:p>
            <a:pPr lvl="2"/>
            <a:r>
              <a:rPr lang="en-US" dirty="0"/>
              <a:t>Penalties</a:t>
            </a:r>
          </a:p>
          <a:p>
            <a:endParaRPr lang="en-US" dirty="0"/>
          </a:p>
        </p:txBody>
      </p:sp>
    </p:spTree>
    <p:extLst>
      <p:ext uri="{BB962C8B-B14F-4D97-AF65-F5344CB8AC3E}">
        <p14:creationId xmlns:p14="http://schemas.microsoft.com/office/powerpoint/2010/main" val="816105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Task 2: Quality Measure for Dementia Care</a:t>
            </a:r>
          </a:p>
        </p:txBody>
      </p:sp>
      <p:sp>
        <p:nvSpPr>
          <p:cNvPr id="3" name="Content Placeholder 2"/>
          <p:cNvSpPr>
            <a:spLocks noGrp="1"/>
          </p:cNvSpPr>
          <p:nvPr>
            <p:ph idx="1"/>
          </p:nvPr>
        </p:nvSpPr>
        <p:spPr/>
        <p:txBody>
          <a:bodyPr>
            <a:normAutofit fontScale="92500" lnSpcReduction="10000"/>
          </a:bodyPr>
          <a:lstStyle/>
          <a:p>
            <a:r>
              <a:rPr lang="en-US" dirty="0"/>
              <a:t>Form groups of 3 with neighbors</a:t>
            </a:r>
          </a:p>
          <a:p>
            <a:r>
              <a:rPr lang="en-US" dirty="0"/>
              <a:t>You have been named to your health system’s IP quality assurance panel as a representative of your discipline.</a:t>
            </a:r>
          </a:p>
          <a:p>
            <a:r>
              <a:rPr lang="en-US" dirty="0"/>
              <a:t>You are working with a mini-team to plan a quality audit of a group of primary care practices</a:t>
            </a:r>
          </a:p>
          <a:p>
            <a:r>
              <a:rPr lang="en-US" dirty="0"/>
              <a:t>For a medical office caring for a patient who has been diagnosed already with dementia,</a:t>
            </a:r>
          </a:p>
          <a:p>
            <a:pPr lvl="1"/>
            <a:r>
              <a:rPr lang="en-US" dirty="0"/>
              <a:t>Agree on 3 clinical services/care items which should be documented in the chart in a 12 month period</a:t>
            </a:r>
          </a:p>
          <a:p>
            <a:endParaRPr lang="en-US" dirty="0"/>
          </a:p>
        </p:txBody>
      </p:sp>
    </p:spTree>
    <p:extLst>
      <p:ext uri="{BB962C8B-B14F-4D97-AF65-F5344CB8AC3E}">
        <p14:creationId xmlns:p14="http://schemas.microsoft.com/office/powerpoint/2010/main" val="4236489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a:t>
            </a:r>
          </a:p>
        </p:txBody>
      </p:sp>
      <p:sp>
        <p:nvSpPr>
          <p:cNvPr id="3" name="Content Placeholder 2"/>
          <p:cNvSpPr>
            <a:spLocks noGrp="1"/>
          </p:cNvSpPr>
          <p:nvPr>
            <p:ph idx="1"/>
          </p:nvPr>
        </p:nvSpPr>
        <p:spPr/>
        <p:txBody>
          <a:bodyPr/>
          <a:lstStyle/>
          <a:p>
            <a:r>
              <a:rPr lang="en-US" dirty="0"/>
              <a:t>List:</a:t>
            </a:r>
          </a:p>
          <a:p>
            <a:endParaRPr lang="en-US" dirty="0"/>
          </a:p>
        </p:txBody>
      </p:sp>
    </p:spTree>
    <p:extLst>
      <p:ext uri="{BB962C8B-B14F-4D97-AF65-F5344CB8AC3E}">
        <p14:creationId xmlns:p14="http://schemas.microsoft.com/office/powerpoint/2010/main" val="4060563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PCQI (AMA) Quality Measure:</a:t>
            </a:r>
            <a:br>
              <a:rPr lang="en-US" dirty="0"/>
            </a:br>
            <a:r>
              <a:rPr lang="en-US" dirty="0"/>
              <a:t>Dementia Care</a:t>
            </a:r>
          </a:p>
        </p:txBody>
      </p:sp>
      <p:sp>
        <p:nvSpPr>
          <p:cNvPr id="3" name="Content Placeholder 2"/>
          <p:cNvSpPr>
            <a:spLocks noGrp="1"/>
          </p:cNvSpPr>
          <p:nvPr>
            <p:ph idx="1"/>
          </p:nvPr>
        </p:nvSpPr>
        <p:spPr/>
        <p:txBody>
          <a:bodyPr/>
          <a:lstStyle/>
          <a:p>
            <a:r>
              <a:rPr lang="en-US" dirty="0"/>
              <a:t>AMA convened a workgroup panel (2010-2011, final report Oct 2011):</a:t>
            </a:r>
          </a:p>
          <a:p>
            <a:pPr lvl="1"/>
            <a:r>
              <a:rPr lang="en-US" dirty="0"/>
              <a:t>MDs (neurology, psychiatry, geriatrics, primary care), Nursing, Rehab Med</a:t>
            </a:r>
          </a:p>
          <a:p>
            <a:pPr lvl="1"/>
            <a:r>
              <a:rPr lang="en-US" dirty="0"/>
              <a:t>Review of existing guidelines and supporting data bases of information</a:t>
            </a:r>
          </a:p>
          <a:p>
            <a:pPr lvl="1"/>
            <a:r>
              <a:rPr lang="en-US" dirty="0"/>
              <a:t>Series of meetings to define/refine</a:t>
            </a:r>
          </a:p>
          <a:p>
            <a:endParaRPr lang="en-US" dirty="0"/>
          </a:p>
        </p:txBody>
      </p:sp>
    </p:spTree>
    <p:extLst>
      <p:ext uri="{BB962C8B-B14F-4D97-AF65-F5344CB8AC3E}">
        <p14:creationId xmlns:p14="http://schemas.microsoft.com/office/powerpoint/2010/main" val="2456670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Measures</a:t>
            </a:r>
          </a:p>
        </p:txBody>
      </p:sp>
      <p:sp>
        <p:nvSpPr>
          <p:cNvPr id="3" name="Content Placeholder 2"/>
          <p:cNvSpPr>
            <a:spLocks noGrp="1"/>
          </p:cNvSpPr>
          <p:nvPr>
            <p:ph idx="1"/>
          </p:nvPr>
        </p:nvSpPr>
        <p:spPr/>
        <p:txBody>
          <a:bodyPr/>
          <a:lstStyle/>
          <a:p>
            <a:r>
              <a:rPr lang="en-US" dirty="0"/>
              <a:t>10 measures of quality care in 3 domains:</a:t>
            </a:r>
          </a:p>
          <a:p>
            <a:pPr lvl="1"/>
            <a:r>
              <a:rPr lang="en-US" dirty="0"/>
              <a:t>Dementia subtyping and staging</a:t>
            </a:r>
          </a:p>
          <a:p>
            <a:pPr lvl="1"/>
            <a:r>
              <a:rPr lang="en-US" dirty="0"/>
              <a:t>Assessment and management of behavioral symptoms</a:t>
            </a:r>
          </a:p>
          <a:p>
            <a:pPr lvl="1"/>
            <a:r>
              <a:rPr lang="en-US" dirty="0"/>
              <a:t>Caregiver education, assessment, assistance</a:t>
            </a:r>
          </a:p>
          <a:p>
            <a:r>
              <a:rPr lang="en-US" dirty="0"/>
              <a:t>Data available through chart audits</a:t>
            </a:r>
          </a:p>
          <a:p>
            <a:pPr lvl="1"/>
            <a:endParaRPr lang="en-US" dirty="0"/>
          </a:p>
          <a:p>
            <a:endParaRPr lang="en-US" dirty="0"/>
          </a:p>
        </p:txBody>
      </p:sp>
    </p:spTree>
    <p:extLst>
      <p:ext uri="{BB962C8B-B14F-4D97-AF65-F5344CB8AC3E}">
        <p14:creationId xmlns:p14="http://schemas.microsoft.com/office/powerpoint/2010/main" val="58993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Measure set:  Domain 1 – dementia staging  (Measures 1, 2, 3)</a:t>
            </a:r>
          </a:p>
        </p:txBody>
      </p:sp>
      <p:sp>
        <p:nvSpPr>
          <p:cNvPr id="3" name="Content Placeholder 2"/>
          <p:cNvSpPr>
            <a:spLocks noGrp="1"/>
          </p:cNvSpPr>
          <p:nvPr>
            <p:ph idx="1"/>
          </p:nvPr>
        </p:nvSpPr>
        <p:spPr/>
        <p:txBody>
          <a:bodyPr/>
          <a:lstStyle/>
          <a:p>
            <a:r>
              <a:rPr lang="en-US" dirty="0"/>
              <a:t>1: Patients with dementia who were staged:</a:t>
            </a:r>
          </a:p>
          <a:p>
            <a:pPr lvl="1"/>
            <a:r>
              <a:rPr lang="en-US" dirty="0"/>
              <a:t>Mild, mod, severe</a:t>
            </a:r>
          </a:p>
          <a:p>
            <a:pPr lvl="1"/>
            <a:r>
              <a:rPr lang="en-US" dirty="0"/>
              <a:t>GDRS</a:t>
            </a:r>
          </a:p>
          <a:p>
            <a:pPr lvl="1"/>
            <a:r>
              <a:rPr lang="en-US" dirty="0"/>
              <a:t>Fast</a:t>
            </a:r>
          </a:p>
          <a:p>
            <a:r>
              <a:rPr lang="en-US" dirty="0"/>
              <a:t>2: Cognition assessed and/or reviewed annually</a:t>
            </a:r>
          </a:p>
          <a:p>
            <a:r>
              <a:rPr lang="en-US" dirty="0"/>
              <a:t>3:  Functional status assessment annually</a:t>
            </a:r>
          </a:p>
          <a:p>
            <a:endParaRPr lang="en-US" dirty="0"/>
          </a:p>
        </p:txBody>
      </p:sp>
    </p:spTree>
    <p:extLst>
      <p:ext uri="{BB962C8B-B14F-4D97-AF65-F5344CB8AC3E}">
        <p14:creationId xmlns:p14="http://schemas.microsoft.com/office/powerpoint/2010/main" val="392622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scale grading</a:t>
            </a:r>
          </a:p>
        </p:txBody>
      </p:sp>
      <p:sp>
        <p:nvSpPr>
          <p:cNvPr id="3" name="Content Placeholder 2"/>
          <p:cNvSpPr>
            <a:spLocks noGrp="1"/>
          </p:cNvSpPr>
          <p:nvPr>
            <p:ph idx="1"/>
          </p:nvPr>
        </p:nvSpPr>
        <p:spPr/>
        <p:txBody>
          <a:bodyPr>
            <a:normAutofit fontScale="55000" lnSpcReduction="20000"/>
          </a:bodyPr>
          <a:lstStyle/>
          <a:p>
            <a:r>
              <a:rPr lang="en-US" b="1" dirty="0"/>
              <a:t>FAST SCALE ADMINISTRATION</a:t>
            </a:r>
          </a:p>
          <a:p>
            <a:r>
              <a:rPr lang="en-US" dirty="0"/>
              <a:t>The FAST scale is a functional scale designed to evaluate patients at the more moderate-severe stages of dementia</a:t>
            </a:r>
          </a:p>
          <a:p>
            <a:r>
              <a:rPr lang="en-US" dirty="0"/>
              <a:t>when the MMSE no longer can reflect changes in a meaningful clinical way. In the early stages the patient may be</a:t>
            </a:r>
          </a:p>
          <a:p>
            <a:r>
              <a:rPr lang="en-US" dirty="0"/>
              <a:t>able to participate in the FAST administration but usually the information should be collected from a caregiver or,</a:t>
            </a:r>
          </a:p>
          <a:p>
            <a:r>
              <a:rPr lang="en-US" dirty="0"/>
              <a:t>in the case of nursing home care, the nursing home staff.</a:t>
            </a:r>
          </a:p>
          <a:p>
            <a:r>
              <a:rPr lang="en-US" b="1" dirty="0"/>
              <a:t>The FAST scale has seven stages:</a:t>
            </a:r>
          </a:p>
          <a:p>
            <a:r>
              <a:rPr lang="en-US" b="1" dirty="0"/>
              <a:t>1 which is normal adult</a:t>
            </a:r>
          </a:p>
          <a:p>
            <a:r>
              <a:rPr lang="en-US" b="1" dirty="0"/>
              <a:t>2 which is normal older adult</a:t>
            </a:r>
          </a:p>
          <a:p>
            <a:r>
              <a:rPr lang="en-US" b="1" dirty="0"/>
              <a:t>3 which is early dementia</a:t>
            </a:r>
          </a:p>
          <a:p>
            <a:r>
              <a:rPr lang="en-US" b="1" dirty="0"/>
              <a:t>4 which is mild dementia</a:t>
            </a:r>
          </a:p>
          <a:p>
            <a:r>
              <a:rPr lang="en-US" b="1" dirty="0"/>
              <a:t>5 which is moderate dementia</a:t>
            </a:r>
          </a:p>
          <a:p>
            <a:r>
              <a:rPr lang="en-US" b="1" dirty="0"/>
              <a:t>6 which is moderately severe dementia</a:t>
            </a:r>
          </a:p>
          <a:p>
            <a:r>
              <a:rPr lang="en-US" b="1" dirty="0"/>
              <a:t>7 which is severe dementia</a:t>
            </a:r>
          </a:p>
          <a:p>
            <a:endParaRPr lang="en-US" dirty="0"/>
          </a:p>
          <a:p>
            <a:endParaRPr lang="en-US" dirty="0"/>
          </a:p>
        </p:txBody>
      </p:sp>
    </p:spTree>
    <p:extLst>
      <p:ext uri="{BB962C8B-B14F-4D97-AF65-F5344CB8AC3E}">
        <p14:creationId xmlns:p14="http://schemas.microsoft.com/office/powerpoint/2010/main" val="57735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this </a:t>
            </a:r>
            <a:r>
              <a:rPr lang="en-US" dirty="0" smtClean="0"/>
              <a:t>workshop</a:t>
            </a:r>
            <a:endParaRPr lang="en-US" dirty="0"/>
          </a:p>
        </p:txBody>
      </p:sp>
      <p:sp>
        <p:nvSpPr>
          <p:cNvPr id="3" name="Content Placeholder 2"/>
          <p:cNvSpPr>
            <a:spLocks noGrp="1"/>
          </p:cNvSpPr>
          <p:nvPr>
            <p:ph idx="1"/>
          </p:nvPr>
        </p:nvSpPr>
        <p:spPr/>
        <p:txBody>
          <a:bodyPr/>
          <a:lstStyle/>
          <a:p>
            <a:r>
              <a:rPr lang="en-US" dirty="0"/>
              <a:t>Increased awareness of financial challenges during the course of a dementia illness</a:t>
            </a:r>
          </a:p>
          <a:p>
            <a:r>
              <a:rPr lang="en-US" dirty="0"/>
              <a:t>Increased awareness of </a:t>
            </a:r>
            <a:r>
              <a:rPr lang="en-US" dirty="0" smtClean="0"/>
              <a:t>quality measures for dementia care</a:t>
            </a:r>
            <a:endParaRPr lang="en-US" dirty="0"/>
          </a:p>
          <a:p>
            <a:pPr lvl="1"/>
            <a:r>
              <a:rPr lang="en-US" dirty="0" smtClean="0"/>
              <a:t> incentives/penalties as they apply to:</a:t>
            </a:r>
            <a:endParaRPr lang="en-US" dirty="0"/>
          </a:p>
          <a:p>
            <a:pPr lvl="2"/>
            <a:r>
              <a:rPr lang="en-US" dirty="0"/>
              <a:t>Sites of care</a:t>
            </a:r>
          </a:p>
          <a:p>
            <a:pPr lvl="2"/>
            <a:r>
              <a:rPr lang="en-US" dirty="0"/>
              <a:t>Individual practitioners</a:t>
            </a:r>
          </a:p>
          <a:p>
            <a:endParaRPr lang="en-US" dirty="0"/>
          </a:p>
        </p:txBody>
      </p:sp>
    </p:spTree>
    <p:extLst>
      <p:ext uri="{BB962C8B-B14F-4D97-AF65-F5344CB8AC3E}">
        <p14:creationId xmlns:p14="http://schemas.microsoft.com/office/powerpoint/2010/main" val="420780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instructions</a:t>
            </a:r>
          </a:p>
        </p:txBody>
      </p:sp>
      <p:sp>
        <p:nvSpPr>
          <p:cNvPr id="3" name="Content Placeholder 2"/>
          <p:cNvSpPr>
            <a:spLocks noGrp="1"/>
          </p:cNvSpPr>
          <p:nvPr>
            <p:ph idx="1"/>
          </p:nvPr>
        </p:nvSpPr>
        <p:spPr/>
        <p:txBody>
          <a:bodyPr>
            <a:normAutofit fontScale="47500" lnSpcReduction="20000"/>
          </a:bodyPr>
          <a:lstStyle/>
          <a:p>
            <a:r>
              <a:rPr lang="en-US" dirty="0"/>
              <a:t>FAST stage 1 is the </a:t>
            </a:r>
            <a:r>
              <a:rPr lang="en-US" b="1" dirty="0"/>
              <a:t>normal adult </a:t>
            </a:r>
            <a:r>
              <a:rPr lang="en-US" dirty="0"/>
              <a:t>with no cognitive decline.</a:t>
            </a:r>
          </a:p>
          <a:p>
            <a:r>
              <a:rPr lang="en-US" dirty="0"/>
              <a:t> FAST stage 2 is the normal older adult with very </a:t>
            </a:r>
            <a:r>
              <a:rPr lang="en-US" b="1" dirty="0"/>
              <a:t>mild </a:t>
            </a:r>
            <a:r>
              <a:rPr lang="en-US" dirty="0"/>
              <a:t>memory loss.  (</a:t>
            </a:r>
            <a:r>
              <a:rPr lang="en-US" i="1" dirty="0"/>
              <a:t>MCI</a:t>
            </a:r>
            <a:r>
              <a:rPr lang="en-US" dirty="0"/>
              <a:t>)</a:t>
            </a:r>
          </a:p>
          <a:p>
            <a:r>
              <a:rPr lang="en-US" dirty="0"/>
              <a:t> Stage 3 is early dementia. Here memory loss becomes </a:t>
            </a:r>
            <a:r>
              <a:rPr lang="en-US" b="1" dirty="0"/>
              <a:t>apparent to co-workers and family. </a:t>
            </a:r>
            <a:r>
              <a:rPr lang="en-US" dirty="0"/>
              <a:t>The patient may be unable to remember names of persons just introduced to them.</a:t>
            </a:r>
          </a:p>
          <a:p>
            <a:r>
              <a:rPr lang="en-US" dirty="0"/>
              <a:t> Stage 4 is </a:t>
            </a:r>
            <a:r>
              <a:rPr lang="en-US" b="1" dirty="0"/>
              <a:t>mild</a:t>
            </a:r>
            <a:r>
              <a:rPr lang="en-US" dirty="0"/>
              <a:t> dementia. Persons in this stage may have difficulty with finances, counting money, and travel to new locations. Memory loss increases. The person's knowledge of current and recent events decreases. </a:t>
            </a:r>
            <a:r>
              <a:rPr lang="en-US" i="1" dirty="0"/>
              <a:t> ( early IADL issues)</a:t>
            </a:r>
          </a:p>
          <a:p>
            <a:r>
              <a:rPr lang="en-US" dirty="0"/>
              <a:t> Stage 5 is </a:t>
            </a:r>
            <a:r>
              <a:rPr lang="en-US" b="1" dirty="0"/>
              <a:t>moderate</a:t>
            </a:r>
            <a:r>
              <a:rPr lang="en-US" dirty="0"/>
              <a:t> dementia. In this stage, the person needs more help to survive. They do not need assistance with toileting or eating, but do need help choosing clothing. The person displays increased difficulty with serial subtraction. The patient may not know the date and year or where they live. However, they do know who they are and the names of their family and friends</a:t>
            </a:r>
            <a:r>
              <a:rPr lang="en-US" i="1" dirty="0"/>
              <a:t>(severe IADL issues). </a:t>
            </a:r>
          </a:p>
          <a:p>
            <a:r>
              <a:rPr lang="en-US" dirty="0"/>
              <a:t> Stage 6 is </a:t>
            </a:r>
            <a:r>
              <a:rPr lang="en-US" b="1" dirty="0"/>
              <a:t>moderately severe </a:t>
            </a:r>
            <a:r>
              <a:rPr lang="en-US" dirty="0"/>
              <a:t>dementia. The person may begin to forget the names of family members or friends. The person requires more assistance with activities of daily living, such as bathing, toileting, and eating. Patients in this stage may develop delusions, hallucinations, or obsessions. Patients show increased anxiety and may become violent. The person in this stage begins to sleep during the day and stay awake at night  </a:t>
            </a:r>
            <a:r>
              <a:rPr lang="en-US" i="1" dirty="0"/>
              <a:t>(ADL Issues</a:t>
            </a:r>
            <a:r>
              <a:rPr lang="en-US" dirty="0"/>
              <a:t>). </a:t>
            </a:r>
          </a:p>
          <a:p>
            <a:r>
              <a:rPr lang="en-US" dirty="0"/>
              <a:t> Stage 7 is </a:t>
            </a:r>
            <a:r>
              <a:rPr lang="en-US" b="1" dirty="0"/>
              <a:t>severe</a:t>
            </a:r>
            <a:r>
              <a:rPr lang="en-US" dirty="0"/>
              <a:t> dementia. In this stage, all speech is lost. Patients lose urinary and bowel control. They lose the ability to walk. Most become bedridden and die of sepsis or pneumonia.</a:t>
            </a:r>
          </a:p>
          <a:p>
            <a:endParaRPr lang="en-US" dirty="0"/>
          </a:p>
          <a:p>
            <a:endParaRPr lang="en-US" dirty="0"/>
          </a:p>
        </p:txBody>
      </p:sp>
    </p:spTree>
    <p:extLst>
      <p:ext uri="{BB962C8B-B14F-4D97-AF65-F5344CB8AC3E}">
        <p14:creationId xmlns:p14="http://schemas.microsoft.com/office/powerpoint/2010/main" val="1552613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sub staging</a:t>
            </a:r>
          </a:p>
        </p:txBody>
      </p:sp>
      <p:sp>
        <p:nvSpPr>
          <p:cNvPr id="3" name="Content Placeholder 2"/>
          <p:cNvSpPr>
            <a:spLocks noGrp="1"/>
          </p:cNvSpPr>
          <p:nvPr>
            <p:ph idx="1"/>
          </p:nvPr>
        </p:nvSpPr>
        <p:spPr/>
        <p:txBody>
          <a:bodyPr>
            <a:normAutofit lnSpcReduction="10000"/>
          </a:bodyPr>
          <a:lstStyle/>
          <a:p>
            <a:r>
              <a:rPr lang="en-US" dirty="0"/>
              <a:t>7a. Speech ability limited to the use of a single intelligible word in an average day</a:t>
            </a:r>
          </a:p>
          <a:p>
            <a:r>
              <a:rPr lang="en-US" dirty="0"/>
              <a:t>7b. Ambulatory ability lost (cannot walk without personal assistance).</a:t>
            </a:r>
          </a:p>
          <a:p>
            <a:r>
              <a:rPr lang="en-US" dirty="0"/>
              <a:t>7c. Ability to sit up without assistance lost (e.g., the individual</a:t>
            </a:r>
          </a:p>
          <a:p>
            <a:r>
              <a:rPr lang="en-US" dirty="0"/>
              <a:t>7d. will fall over if there are no lateral rests [arms] on the chair).</a:t>
            </a:r>
          </a:p>
          <a:p>
            <a:r>
              <a:rPr lang="en-US" dirty="0"/>
              <a:t>e. Loss of the ability to smile.</a:t>
            </a:r>
          </a:p>
          <a:p>
            <a:endParaRPr lang="en-US" dirty="0"/>
          </a:p>
        </p:txBody>
      </p:sp>
    </p:spTree>
    <p:extLst>
      <p:ext uri="{BB962C8B-B14F-4D97-AF65-F5344CB8AC3E}">
        <p14:creationId xmlns:p14="http://schemas.microsoft.com/office/powerpoint/2010/main" val="1356418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Dementia Quality Measure</a:t>
            </a:r>
            <a:br>
              <a:rPr lang="en-US" dirty="0"/>
            </a:br>
            <a:r>
              <a:rPr lang="en-US" dirty="0"/>
              <a:t>Domain 2:  Behavioral symptoms</a:t>
            </a:r>
          </a:p>
        </p:txBody>
      </p:sp>
      <p:sp>
        <p:nvSpPr>
          <p:cNvPr id="3" name="Content Placeholder 2"/>
          <p:cNvSpPr>
            <a:spLocks noGrp="1"/>
          </p:cNvSpPr>
          <p:nvPr>
            <p:ph idx="1"/>
          </p:nvPr>
        </p:nvSpPr>
        <p:spPr/>
        <p:txBody>
          <a:bodyPr/>
          <a:lstStyle/>
          <a:p>
            <a:r>
              <a:rPr lang="en-US" dirty="0"/>
              <a:t>4.  Assessment for neuropsychiatric symptoms</a:t>
            </a:r>
          </a:p>
          <a:p>
            <a:r>
              <a:rPr lang="en-US" dirty="0"/>
              <a:t>5.  Intervention for neuropsychiatric symptoms</a:t>
            </a:r>
          </a:p>
          <a:p>
            <a:r>
              <a:rPr lang="en-US" dirty="0"/>
              <a:t>6.  Screened for depression</a:t>
            </a:r>
          </a:p>
          <a:p>
            <a:endParaRPr lang="en-US" dirty="0"/>
          </a:p>
        </p:txBody>
      </p:sp>
    </p:spTree>
    <p:extLst>
      <p:ext uri="{BB962C8B-B14F-4D97-AF65-F5344CB8AC3E}">
        <p14:creationId xmlns:p14="http://schemas.microsoft.com/office/powerpoint/2010/main" val="1541290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Dementia Quality Measure</a:t>
            </a:r>
            <a:br>
              <a:rPr lang="en-US" dirty="0"/>
            </a:br>
            <a:r>
              <a:rPr lang="en-US" dirty="0"/>
              <a:t>Domain 3 - Caregiving</a:t>
            </a:r>
          </a:p>
        </p:txBody>
      </p:sp>
      <p:sp>
        <p:nvSpPr>
          <p:cNvPr id="3" name="Content Placeholder 2"/>
          <p:cNvSpPr>
            <a:spLocks noGrp="1"/>
          </p:cNvSpPr>
          <p:nvPr>
            <p:ph idx="1"/>
          </p:nvPr>
        </p:nvSpPr>
        <p:spPr/>
        <p:txBody>
          <a:bodyPr>
            <a:normAutofit lnSpcReduction="10000"/>
          </a:bodyPr>
          <a:lstStyle/>
          <a:p>
            <a:r>
              <a:rPr lang="en-US" dirty="0"/>
              <a:t>7. Caregivers or patients counseled for safety</a:t>
            </a:r>
          </a:p>
          <a:p>
            <a:r>
              <a:rPr lang="en-US" dirty="0"/>
              <a:t>8.  Counseling/assessment of driving risk</a:t>
            </a:r>
          </a:p>
          <a:p>
            <a:r>
              <a:rPr lang="en-US" dirty="0"/>
              <a:t>9.  End of life counseling:</a:t>
            </a:r>
          </a:p>
          <a:p>
            <a:pPr lvl="1"/>
            <a:r>
              <a:rPr lang="en-US" dirty="0"/>
              <a:t>Goals of care documentation</a:t>
            </a:r>
          </a:p>
          <a:p>
            <a:pPr lvl="1"/>
            <a:r>
              <a:rPr lang="en-US" dirty="0"/>
              <a:t>Proxy identification/review (within 2 yrs. of diagnosis)</a:t>
            </a:r>
          </a:p>
          <a:p>
            <a:r>
              <a:rPr lang="en-US" dirty="0"/>
              <a:t>10.  Caregivers</a:t>
            </a:r>
          </a:p>
          <a:p>
            <a:pPr lvl="1"/>
            <a:r>
              <a:rPr lang="en-US" dirty="0"/>
              <a:t>Education</a:t>
            </a:r>
          </a:p>
          <a:p>
            <a:pPr lvl="1"/>
            <a:r>
              <a:rPr lang="en-US" dirty="0"/>
              <a:t>Sources of additional support</a:t>
            </a:r>
          </a:p>
          <a:p>
            <a:endParaRPr lang="en-US" dirty="0"/>
          </a:p>
        </p:txBody>
      </p:sp>
    </p:spTree>
    <p:extLst>
      <p:ext uri="{BB962C8B-B14F-4D97-AF65-F5344CB8AC3E}">
        <p14:creationId xmlns:p14="http://schemas.microsoft.com/office/powerpoint/2010/main" val="2461191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3</a:t>
            </a:r>
          </a:p>
        </p:txBody>
      </p:sp>
      <p:sp>
        <p:nvSpPr>
          <p:cNvPr id="3" name="Content Placeholder 2"/>
          <p:cNvSpPr>
            <a:spLocks noGrp="1"/>
          </p:cNvSpPr>
          <p:nvPr>
            <p:ph idx="1"/>
          </p:nvPr>
        </p:nvSpPr>
        <p:spPr/>
        <p:txBody>
          <a:bodyPr/>
          <a:lstStyle/>
          <a:p>
            <a:r>
              <a:rPr lang="en-US" dirty="0"/>
              <a:t>You are asked to design a QI project for your site related to dementia care</a:t>
            </a:r>
          </a:p>
          <a:p>
            <a:pPr lvl="1"/>
            <a:r>
              <a:rPr lang="en-US" dirty="0"/>
              <a:t>Which performance measure would you choose to focus on in your own practice site?</a:t>
            </a:r>
          </a:p>
          <a:p>
            <a:r>
              <a:rPr lang="en-US" dirty="0"/>
              <a:t>Debrief in your mini group</a:t>
            </a:r>
          </a:p>
          <a:p>
            <a:r>
              <a:rPr lang="en-US" dirty="0"/>
              <a:t>Big debrief</a:t>
            </a:r>
          </a:p>
          <a:p>
            <a:endParaRPr lang="en-US" dirty="0"/>
          </a:p>
        </p:txBody>
      </p:sp>
    </p:spTree>
    <p:extLst>
      <p:ext uri="{BB962C8B-B14F-4D97-AF65-F5344CB8AC3E}">
        <p14:creationId xmlns:p14="http://schemas.microsoft.com/office/powerpoint/2010/main" val="218669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Patients with dementia and their families/caregivers have a long journey to travel</a:t>
            </a:r>
          </a:p>
          <a:p>
            <a:r>
              <a:rPr lang="en-US" dirty="0"/>
              <a:t>Dementia care elements should not be overshadowed by acute or comorbid illness care</a:t>
            </a:r>
          </a:p>
          <a:p>
            <a:r>
              <a:rPr lang="en-US" dirty="0"/>
              <a:t>Performance (quality) measures may be a tool to influence care</a:t>
            </a:r>
          </a:p>
          <a:p>
            <a:pPr lvl="1"/>
            <a:r>
              <a:rPr lang="en-US" dirty="0"/>
              <a:t>And hopefully reward quality practice</a:t>
            </a:r>
            <a:endParaRPr lang="en-US" dirty="0"/>
          </a:p>
        </p:txBody>
      </p:sp>
    </p:spTree>
    <p:extLst>
      <p:ext uri="{BB962C8B-B14F-4D97-AF65-F5344CB8AC3E}">
        <p14:creationId xmlns:p14="http://schemas.microsoft.com/office/powerpoint/2010/main" val="11085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concerns about costs of dementia care</a:t>
            </a:r>
            <a:br>
              <a:rPr lang="en-US" dirty="0"/>
            </a:br>
            <a:endParaRPr lang="en-US" dirty="0"/>
          </a:p>
        </p:txBody>
      </p:sp>
      <p:sp>
        <p:nvSpPr>
          <p:cNvPr id="3" name="Content Placeholder 2"/>
          <p:cNvSpPr>
            <a:spLocks noGrp="1"/>
          </p:cNvSpPr>
          <p:nvPr>
            <p:ph idx="1"/>
          </p:nvPr>
        </p:nvSpPr>
        <p:spPr/>
        <p:txBody>
          <a:bodyPr/>
          <a:lstStyle/>
          <a:p>
            <a:r>
              <a:rPr lang="en-US" dirty="0"/>
              <a:t>Time required to meet needs of patient or caregiver</a:t>
            </a:r>
          </a:p>
          <a:p>
            <a:r>
              <a:rPr lang="en-US" dirty="0"/>
              <a:t>Payment options for  interprofessional team members</a:t>
            </a:r>
          </a:p>
          <a:p>
            <a:r>
              <a:rPr lang="en-US" dirty="0"/>
              <a:t>Unfamiliarity with Medicare/Medicaid/insurers special </a:t>
            </a:r>
            <a:r>
              <a:rPr lang="en-US" dirty="0" smtClean="0"/>
              <a:t>programs</a:t>
            </a:r>
            <a:endParaRPr lang="en-US" dirty="0"/>
          </a:p>
        </p:txBody>
      </p:sp>
    </p:spTree>
    <p:extLst>
      <p:ext uri="{BB962C8B-B14F-4D97-AF65-F5344CB8AC3E}">
        <p14:creationId xmlns:p14="http://schemas.microsoft.com/office/powerpoint/2010/main" val="268118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much is the annual cost of care for a patient with dementia?</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Office care</a:t>
            </a:r>
          </a:p>
          <a:p>
            <a:pPr lvl="1"/>
            <a:r>
              <a:rPr lang="en-US" dirty="0"/>
              <a:t>Co pays, transport, attendant, meds</a:t>
            </a:r>
          </a:p>
          <a:p>
            <a:r>
              <a:rPr lang="en-US" dirty="0"/>
              <a:t>Home care</a:t>
            </a:r>
          </a:p>
          <a:p>
            <a:pPr lvl="1"/>
            <a:r>
              <a:rPr lang="en-US" dirty="0"/>
              <a:t>Attendant</a:t>
            </a:r>
          </a:p>
          <a:p>
            <a:pPr lvl="2"/>
            <a:r>
              <a:rPr lang="en-US" dirty="0"/>
              <a:t>Pay</a:t>
            </a:r>
          </a:p>
          <a:p>
            <a:pPr lvl="2"/>
            <a:r>
              <a:rPr lang="en-US" dirty="0"/>
              <a:t>Missed wages of family caregivers</a:t>
            </a:r>
          </a:p>
          <a:p>
            <a:pPr lvl="1"/>
            <a:r>
              <a:rPr lang="en-US" dirty="0"/>
              <a:t>Home modification</a:t>
            </a:r>
          </a:p>
          <a:p>
            <a:r>
              <a:rPr lang="en-US" dirty="0"/>
              <a:t>NH care</a:t>
            </a:r>
          </a:p>
          <a:p>
            <a:pPr lvl="1"/>
            <a:r>
              <a:rPr lang="en-US" dirty="0"/>
              <a:t>Self pay</a:t>
            </a:r>
          </a:p>
          <a:p>
            <a:pPr lvl="1"/>
            <a:r>
              <a:rPr lang="en-US" dirty="0"/>
              <a:t>Medicaid issues</a:t>
            </a:r>
          </a:p>
          <a:p>
            <a:r>
              <a:rPr lang="en-US" dirty="0"/>
              <a:t>Hospice</a:t>
            </a:r>
          </a:p>
          <a:p>
            <a:endParaRPr lang="en-US" dirty="0"/>
          </a:p>
        </p:txBody>
      </p:sp>
    </p:spTree>
    <p:extLst>
      <p:ext uri="{BB962C8B-B14F-4D97-AF65-F5344CB8AC3E}">
        <p14:creationId xmlns:p14="http://schemas.microsoft.com/office/powerpoint/2010/main" val="56315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1 – Estimates of Costs of Care</a:t>
            </a:r>
          </a:p>
        </p:txBody>
      </p:sp>
      <p:sp>
        <p:nvSpPr>
          <p:cNvPr id="3" name="Content Placeholder 2"/>
          <p:cNvSpPr>
            <a:spLocks noGrp="1"/>
          </p:cNvSpPr>
          <p:nvPr>
            <p:ph idx="1"/>
          </p:nvPr>
        </p:nvSpPr>
        <p:spPr/>
        <p:txBody>
          <a:bodyPr/>
          <a:lstStyle/>
          <a:p>
            <a:r>
              <a:rPr lang="en-US" dirty="0"/>
              <a:t>Write down your estimate of </a:t>
            </a:r>
            <a:r>
              <a:rPr lang="en-US" u="sng" dirty="0"/>
              <a:t>annual</a:t>
            </a:r>
            <a:r>
              <a:rPr lang="en-US" dirty="0"/>
              <a:t> cost of care for a patient/family with moderate dementia for:</a:t>
            </a:r>
          </a:p>
          <a:p>
            <a:pPr lvl="1"/>
            <a:r>
              <a:rPr lang="en-US" dirty="0"/>
              <a:t>Share of costs covered by Medicare</a:t>
            </a:r>
          </a:p>
          <a:p>
            <a:pPr lvl="1"/>
            <a:r>
              <a:rPr lang="en-US" dirty="0"/>
              <a:t>Out of pocket costs, or</a:t>
            </a:r>
          </a:p>
          <a:p>
            <a:pPr lvl="1"/>
            <a:r>
              <a:rPr lang="en-US" dirty="0"/>
              <a:t>caregiver cost</a:t>
            </a:r>
          </a:p>
          <a:p>
            <a:pPr lvl="1"/>
            <a:endParaRPr lang="en-US" dirty="0"/>
          </a:p>
          <a:p>
            <a:endParaRPr lang="en-US" dirty="0"/>
          </a:p>
        </p:txBody>
      </p:sp>
    </p:spTree>
    <p:extLst>
      <p:ext uri="{BB962C8B-B14F-4D97-AF65-F5344CB8AC3E}">
        <p14:creationId xmlns:p14="http://schemas.microsoft.com/office/powerpoint/2010/main" val="29286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much is the annual cost of care for a patient with dementia?</a:t>
            </a:r>
          </a:p>
        </p:txBody>
      </p:sp>
      <p:sp>
        <p:nvSpPr>
          <p:cNvPr id="3" name="Content Placeholder 2"/>
          <p:cNvSpPr>
            <a:spLocks noGrp="1"/>
          </p:cNvSpPr>
          <p:nvPr>
            <p:ph idx="1"/>
          </p:nvPr>
        </p:nvSpPr>
        <p:spPr/>
        <p:txBody>
          <a:bodyPr>
            <a:normAutofit fontScale="92500" lnSpcReduction="20000"/>
          </a:bodyPr>
          <a:lstStyle/>
          <a:p>
            <a:r>
              <a:rPr lang="en-US" dirty="0"/>
              <a:t>Office care</a:t>
            </a:r>
          </a:p>
          <a:p>
            <a:pPr lvl="1"/>
            <a:r>
              <a:rPr lang="en-US" dirty="0"/>
              <a:t>Co pays, transport, attendant, meds</a:t>
            </a:r>
          </a:p>
          <a:p>
            <a:r>
              <a:rPr lang="en-US" dirty="0"/>
              <a:t>Home care</a:t>
            </a:r>
          </a:p>
          <a:p>
            <a:pPr lvl="1"/>
            <a:r>
              <a:rPr lang="en-US" dirty="0"/>
              <a:t>Attendant</a:t>
            </a:r>
          </a:p>
          <a:p>
            <a:pPr lvl="2"/>
            <a:r>
              <a:rPr lang="en-US" dirty="0"/>
              <a:t>Pay</a:t>
            </a:r>
          </a:p>
          <a:p>
            <a:pPr lvl="2"/>
            <a:r>
              <a:rPr lang="en-US" dirty="0"/>
              <a:t>Missed wages of family caregivers</a:t>
            </a:r>
          </a:p>
          <a:p>
            <a:pPr lvl="1"/>
            <a:r>
              <a:rPr lang="en-US" dirty="0"/>
              <a:t>Home modification</a:t>
            </a:r>
          </a:p>
          <a:p>
            <a:r>
              <a:rPr lang="en-US" dirty="0"/>
              <a:t>NH care</a:t>
            </a:r>
          </a:p>
          <a:p>
            <a:pPr lvl="1"/>
            <a:r>
              <a:rPr lang="en-US" dirty="0"/>
              <a:t>Self pay</a:t>
            </a:r>
          </a:p>
          <a:p>
            <a:pPr lvl="1"/>
            <a:r>
              <a:rPr lang="en-US" dirty="0"/>
              <a:t>Medicaid issues</a:t>
            </a:r>
          </a:p>
          <a:p>
            <a:r>
              <a:rPr lang="en-US" dirty="0"/>
              <a:t>Hospice</a:t>
            </a:r>
          </a:p>
          <a:p>
            <a:endParaRPr lang="en-US" dirty="0"/>
          </a:p>
        </p:txBody>
      </p:sp>
    </p:spTree>
    <p:extLst>
      <p:ext uri="{BB962C8B-B14F-4D97-AF65-F5344CB8AC3E}">
        <p14:creationId xmlns:p14="http://schemas.microsoft.com/office/powerpoint/2010/main" val="178554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for dementia care</a:t>
            </a:r>
            <a:endParaRPr lang="en-US" dirty="0"/>
          </a:p>
        </p:txBody>
      </p:sp>
      <p:sp>
        <p:nvSpPr>
          <p:cNvPr id="3" name="Content Placeholder 2"/>
          <p:cNvSpPr>
            <a:spLocks noGrp="1"/>
          </p:cNvSpPr>
          <p:nvPr>
            <p:ph idx="1"/>
          </p:nvPr>
        </p:nvSpPr>
        <p:spPr/>
        <p:txBody>
          <a:bodyPr/>
          <a:lstStyle/>
          <a:p>
            <a:r>
              <a:rPr lang="en-US" dirty="0" smtClean="0"/>
              <a:t>Medicare 8%</a:t>
            </a:r>
          </a:p>
          <a:p>
            <a:r>
              <a:rPr lang="en-US" dirty="0" smtClean="0"/>
              <a:t>Nursing home  22%</a:t>
            </a:r>
          </a:p>
          <a:p>
            <a:r>
              <a:rPr lang="en-US" dirty="0" smtClean="0"/>
              <a:t>Informal (unpaid)home care 48%</a:t>
            </a:r>
          </a:p>
          <a:p>
            <a:r>
              <a:rPr lang="en-US" dirty="0" smtClean="0"/>
              <a:t>Paid home care 11%</a:t>
            </a:r>
          </a:p>
          <a:p>
            <a:r>
              <a:rPr lang="en-US" dirty="0" smtClean="0"/>
              <a:t>Out of pocket spending 11%</a:t>
            </a:r>
            <a:endParaRPr lang="en-US" dirty="0"/>
          </a:p>
        </p:txBody>
      </p:sp>
    </p:spTree>
    <p:extLst>
      <p:ext uri="{BB962C8B-B14F-4D97-AF65-F5344CB8AC3E}">
        <p14:creationId xmlns:p14="http://schemas.microsoft.com/office/powerpoint/2010/main" val="6079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Yearly cost per person with dementia in 2010 dollars </a:t>
            </a:r>
            <a:endParaRPr lang="en-US" dirty="0"/>
          </a:p>
        </p:txBody>
      </p:sp>
      <p:sp>
        <p:nvSpPr>
          <p:cNvPr id="3" name="Content Placeholder 2"/>
          <p:cNvSpPr>
            <a:spLocks noGrp="1"/>
          </p:cNvSpPr>
          <p:nvPr>
            <p:ph idx="1"/>
          </p:nvPr>
        </p:nvSpPr>
        <p:spPr/>
        <p:txBody>
          <a:bodyPr>
            <a:normAutofit/>
          </a:bodyPr>
          <a:lstStyle/>
          <a:p>
            <a:r>
              <a:rPr lang="en-US" dirty="0" smtClean="0"/>
              <a:t>Care purchased</a:t>
            </a:r>
          </a:p>
          <a:p>
            <a:pPr lvl="1"/>
            <a:r>
              <a:rPr lang="en-US" dirty="0" smtClean="0"/>
              <a:t>Out of pocket                6,194</a:t>
            </a:r>
          </a:p>
          <a:p>
            <a:pPr lvl="1"/>
            <a:r>
              <a:rPr lang="en-US" dirty="0" smtClean="0"/>
              <a:t>Medicare                        2,752</a:t>
            </a:r>
          </a:p>
          <a:p>
            <a:pPr lvl="1"/>
            <a:r>
              <a:rPr lang="en-US" dirty="0" smtClean="0"/>
              <a:t>Formal Home Care       5,678</a:t>
            </a:r>
          </a:p>
          <a:p>
            <a:pPr lvl="1"/>
            <a:r>
              <a:rPr lang="en-US" dirty="0" smtClean="0"/>
              <a:t>Nursing home                13.876</a:t>
            </a:r>
          </a:p>
          <a:p>
            <a:r>
              <a:rPr lang="en-US" dirty="0" smtClean="0"/>
              <a:t>Informal home care</a:t>
            </a:r>
          </a:p>
          <a:p>
            <a:pPr lvl="1"/>
            <a:r>
              <a:rPr lang="en-US" dirty="0" smtClean="0"/>
              <a:t>Replacement cost          27,789</a:t>
            </a:r>
          </a:p>
          <a:p>
            <a:r>
              <a:rPr lang="en-US" dirty="0" smtClean="0"/>
              <a:t>TOTAL                            56,290</a:t>
            </a:r>
            <a:endParaRPr lang="en-US" dirty="0"/>
          </a:p>
        </p:txBody>
      </p:sp>
    </p:spTree>
    <p:extLst>
      <p:ext uri="{BB962C8B-B14F-4D97-AF65-F5344CB8AC3E}">
        <p14:creationId xmlns:p14="http://schemas.microsoft.com/office/powerpoint/2010/main" val="73407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health care professionals help?</a:t>
            </a:r>
          </a:p>
        </p:txBody>
      </p:sp>
      <p:sp>
        <p:nvSpPr>
          <p:cNvPr id="3" name="Content Placeholder 2"/>
          <p:cNvSpPr>
            <a:spLocks noGrp="1"/>
          </p:cNvSpPr>
          <p:nvPr>
            <p:ph idx="1"/>
          </p:nvPr>
        </p:nvSpPr>
        <p:spPr/>
        <p:txBody>
          <a:bodyPr>
            <a:normAutofit fontScale="92500" lnSpcReduction="10000"/>
          </a:bodyPr>
          <a:lstStyle/>
          <a:p>
            <a:r>
              <a:rPr lang="en-US" dirty="0"/>
              <a:t>Better attention to the </a:t>
            </a:r>
            <a:r>
              <a:rPr lang="en-US" b="1" dirty="0"/>
              <a:t>primary care </a:t>
            </a:r>
            <a:r>
              <a:rPr lang="en-US" dirty="0"/>
              <a:t>needs of the patient with a dementing illness will improve:</a:t>
            </a:r>
          </a:p>
          <a:p>
            <a:pPr lvl="1"/>
            <a:r>
              <a:rPr lang="en-US" dirty="0"/>
              <a:t>Quality of life of patients</a:t>
            </a:r>
          </a:p>
          <a:p>
            <a:pPr lvl="1"/>
            <a:r>
              <a:rPr lang="en-US" dirty="0"/>
              <a:t>Quality of life of caregivers</a:t>
            </a:r>
          </a:p>
          <a:p>
            <a:pPr lvl="1"/>
            <a:r>
              <a:rPr lang="en-US" dirty="0"/>
              <a:t>Cost</a:t>
            </a:r>
          </a:p>
          <a:p>
            <a:pPr lvl="2"/>
            <a:r>
              <a:rPr lang="en-US" dirty="0"/>
              <a:t>Decreased hospital/ER use</a:t>
            </a:r>
          </a:p>
          <a:p>
            <a:pPr lvl="2"/>
            <a:r>
              <a:rPr lang="en-US" dirty="0"/>
              <a:t>End of life care</a:t>
            </a:r>
          </a:p>
          <a:p>
            <a:r>
              <a:rPr lang="en-US" dirty="0"/>
              <a:t>“much of health care for dementia patients is </a:t>
            </a:r>
            <a:r>
              <a:rPr lang="en-US" u="sng" dirty="0"/>
              <a:t>reactive and unsystematic</a:t>
            </a:r>
            <a:r>
              <a:rPr lang="en-US" dirty="0"/>
              <a:t>, rather than </a:t>
            </a:r>
            <a:r>
              <a:rPr lang="en-US" i="1" u="sng" dirty="0"/>
              <a:t>proactive and planned</a:t>
            </a:r>
            <a:r>
              <a:rPr lang="en-US" dirty="0"/>
              <a:t>”   </a:t>
            </a:r>
            <a:r>
              <a:rPr lang="en-US" sz="2600" dirty="0"/>
              <a:t>Odenheimer</a:t>
            </a:r>
            <a:endParaRPr lang="en-US" sz="2600" dirty="0"/>
          </a:p>
          <a:p>
            <a:endParaRPr lang="en-US" dirty="0"/>
          </a:p>
        </p:txBody>
      </p:sp>
    </p:spTree>
    <p:extLst>
      <p:ext uri="{BB962C8B-B14F-4D97-AF65-F5344CB8AC3E}">
        <p14:creationId xmlns:p14="http://schemas.microsoft.com/office/powerpoint/2010/main" val="2605142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1338</Words>
  <Application>Microsoft Office PowerPoint</Application>
  <PresentationFormat>On-screen Show (4:3)</PresentationFormat>
  <Paragraphs>180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Paying for Dementia care</vt:lpstr>
      <vt:lpstr>Goals of this workshop</vt:lpstr>
      <vt:lpstr>Possible concerns about costs of dementia care </vt:lpstr>
      <vt:lpstr>How much is the annual cost of care for a patient with dementia? </vt:lpstr>
      <vt:lpstr>Task 1 – Estimates of Costs of Care</vt:lpstr>
      <vt:lpstr>How much is the annual cost of care for a patient with dementia?</vt:lpstr>
      <vt:lpstr>Categories for dementia care</vt:lpstr>
      <vt:lpstr>Yearly cost per person with dementia in 2010 dollars </vt:lpstr>
      <vt:lpstr>How can health care professionals help?</vt:lpstr>
      <vt:lpstr>Models to influence primary care</vt:lpstr>
      <vt:lpstr>Challenges:  Quality Measures</vt:lpstr>
      <vt:lpstr>Quality measures for dementia care</vt:lpstr>
      <vt:lpstr>Impact on practice</vt:lpstr>
      <vt:lpstr>Task 2: Quality Measure for Dementia Care</vt:lpstr>
      <vt:lpstr>Debrief</vt:lpstr>
      <vt:lpstr>PCQI (AMA) Quality Measure: Dementia Care</vt:lpstr>
      <vt:lpstr>Final Measures</vt:lpstr>
      <vt:lpstr>Measure set:  Domain 1 – dementia staging  (Measures 1, 2, 3)</vt:lpstr>
      <vt:lpstr>FAST scale grading</vt:lpstr>
      <vt:lpstr>Fast: instructions</vt:lpstr>
      <vt:lpstr>FAST sub staging</vt:lpstr>
      <vt:lpstr>Dementia Quality Measure Domain 2:  Behavioral symptoms</vt:lpstr>
      <vt:lpstr>Dementia Quality Measure Domain 3 - Caregiving</vt:lpstr>
      <vt:lpstr>Task 3</vt:lpstr>
      <vt:lpstr>Summary</vt:lpstr>
    </vt:vector>
  </TitlesOfParts>
  <Company>Penn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Paying for Dementia care – 508 compliant</dc:title>
  <dc:creator>Forciea, Maryann</dc:creator>
  <cp:lastModifiedBy>Forciea, Maryann</cp:lastModifiedBy>
  <cp:revision>10</cp:revision>
  <dcterms:created xsi:type="dcterms:W3CDTF">2013-06-25T12:25:13Z</dcterms:created>
  <dcterms:modified xsi:type="dcterms:W3CDTF">2013-06-27T19:26:02Z</dcterms:modified>
</cp:coreProperties>
</file>